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69"/>
  </p:notesMasterIdLst>
  <p:sldIdLst>
    <p:sldId id="623" r:id="rId2"/>
    <p:sldId id="743" r:id="rId3"/>
    <p:sldId id="882" r:id="rId4"/>
    <p:sldId id="847" r:id="rId5"/>
    <p:sldId id="848" r:id="rId6"/>
    <p:sldId id="849" r:id="rId7"/>
    <p:sldId id="850" r:id="rId8"/>
    <p:sldId id="851" r:id="rId9"/>
    <p:sldId id="852" r:id="rId10"/>
    <p:sldId id="853" r:id="rId11"/>
    <p:sldId id="854" r:id="rId12"/>
    <p:sldId id="855" r:id="rId13"/>
    <p:sldId id="886" r:id="rId14"/>
    <p:sldId id="883" r:id="rId15"/>
    <p:sldId id="884" r:id="rId16"/>
    <p:sldId id="857" r:id="rId17"/>
    <p:sldId id="858" r:id="rId18"/>
    <p:sldId id="859" r:id="rId19"/>
    <p:sldId id="860" r:id="rId20"/>
    <p:sldId id="861" r:id="rId21"/>
    <p:sldId id="862" r:id="rId22"/>
    <p:sldId id="863" r:id="rId23"/>
    <p:sldId id="864" r:id="rId24"/>
    <p:sldId id="865" r:id="rId25"/>
    <p:sldId id="866" r:id="rId26"/>
    <p:sldId id="867" r:id="rId27"/>
    <p:sldId id="868" r:id="rId28"/>
    <p:sldId id="869" r:id="rId29"/>
    <p:sldId id="870" r:id="rId30"/>
    <p:sldId id="871" r:id="rId31"/>
    <p:sldId id="872" r:id="rId32"/>
    <p:sldId id="873" r:id="rId33"/>
    <p:sldId id="821" r:id="rId34"/>
    <p:sldId id="822" r:id="rId35"/>
    <p:sldId id="823" r:id="rId36"/>
    <p:sldId id="824" r:id="rId37"/>
    <p:sldId id="825" r:id="rId38"/>
    <p:sldId id="826" r:id="rId39"/>
    <p:sldId id="827" r:id="rId40"/>
    <p:sldId id="828" r:id="rId41"/>
    <p:sldId id="829" r:id="rId42"/>
    <p:sldId id="830" r:id="rId43"/>
    <p:sldId id="831" r:id="rId44"/>
    <p:sldId id="832" r:id="rId45"/>
    <p:sldId id="833" r:id="rId46"/>
    <p:sldId id="834" r:id="rId47"/>
    <p:sldId id="835" r:id="rId48"/>
    <p:sldId id="836" r:id="rId49"/>
    <p:sldId id="837" r:id="rId50"/>
    <p:sldId id="838" r:id="rId51"/>
    <p:sldId id="786" r:id="rId52"/>
    <p:sldId id="874" r:id="rId53"/>
    <p:sldId id="875" r:id="rId54"/>
    <p:sldId id="876" r:id="rId55"/>
    <p:sldId id="877" r:id="rId56"/>
    <p:sldId id="878" r:id="rId57"/>
    <p:sldId id="879" r:id="rId58"/>
    <p:sldId id="880" r:id="rId59"/>
    <p:sldId id="724" r:id="rId60"/>
    <p:sldId id="622" r:id="rId61"/>
    <p:sldId id="736" r:id="rId62"/>
    <p:sldId id="737" r:id="rId63"/>
    <p:sldId id="738" r:id="rId64"/>
    <p:sldId id="739" r:id="rId65"/>
    <p:sldId id="740" r:id="rId66"/>
    <p:sldId id="741" r:id="rId67"/>
    <p:sldId id="742" r:id="rId68"/>
  </p:sldIdLst>
  <p:sldSz cx="9144000" cy="6858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50" autoAdjust="0"/>
    <p:restoredTop sz="94434" autoAdjust="0"/>
  </p:normalViewPr>
  <p:slideViewPr>
    <p:cSldViewPr>
      <p:cViewPr varScale="1">
        <p:scale>
          <a:sx n="74" d="100"/>
          <a:sy n="74" d="100"/>
        </p:scale>
        <p:origin x="1134" y="72"/>
      </p:cViewPr>
      <p:guideLst>
        <p:guide orient="horz" pos="2160"/>
        <p:guide pos="2925"/>
      </p:guideLst>
    </p:cSldViewPr>
  </p:slideViewPr>
  <p:notesTextViewPr>
    <p:cViewPr>
      <p:scale>
        <a:sx n="1" d="1"/>
        <a:sy n="1" d="1"/>
      </p:scale>
      <p:origin x="0" y="0"/>
    </p:cViewPr>
  </p:notesTextViewPr>
  <p:sorterViewPr>
    <p:cViewPr>
      <p:scale>
        <a:sx n="100" d="100"/>
        <a:sy n="100" d="100"/>
      </p:scale>
      <p:origin x="0" y="-23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737" cy="34030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0284" y="0"/>
            <a:ext cx="4306737" cy="340306"/>
          </a:xfrm>
          <a:prstGeom prst="rect">
            <a:avLst/>
          </a:prstGeom>
        </p:spPr>
        <p:txBody>
          <a:bodyPr vert="horz" lIns="91440" tIns="45720" rIns="91440" bIns="45720" rtlCol="0"/>
          <a:lstStyle>
            <a:lvl1pPr algn="r">
              <a:defRPr sz="1200"/>
            </a:lvl1pPr>
          </a:lstStyle>
          <a:p>
            <a:fld id="{DE10C373-C3EA-44EF-8801-D2F3E8303C7C}" type="datetimeFigureOut">
              <a:rPr kumimoji="1" lang="ja-JP" altLang="en-US" smtClean="0"/>
              <a:pPr/>
              <a:t>2022/9/5</a:t>
            </a:fld>
            <a:endParaRPr kumimoji="1" lang="ja-JP" altLang="en-US"/>
          </a:p>
        </p:txBody>
      </p:sp>
      <p:sp>
        <p:nvSpPr>
          <p:cNvPr id="4" name="スライド イメージ プレースホルダー 3"/>
          <p:cNvSpPr>
            <a:spLocks noGrp="1" noRot="1" noChangeAspect="1"/>
          </p:cNvSpPr>
          <p:nvPr>
            <p:ph type="sldImg" idx="2"/>
          </p:nvPr>
        </p:nvSpPr>
        <p:spPr>
          <a:xfrm>
            <a:off x="3268663" y="511175"/>
            <a:ext cx="3402012" cy="2551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4399" y="3233447"/>
            <a:ext cx="7950543" cy="306275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5808"/>
            <a:ext cx="4306737" cy="34030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0284" y="6465808"/>
            <a:ext cx="4306737" cy="340305"/>
          </a:xfrm>
          <a:prstGeom prst="rect">
            <a:avLst/>
          </a:prstGeom>
        </p:spPr>
        <p:txBody>
          <a:bodyPr vert="horz" lIns="91440" tIns="45720" rIns="91440" bIns="45720" rtlCol="0" anchor="b"/>
          <a:lstStyle>
            <a:lvl1pPr algn="r">
              <a:defRPr sz="1200"/>
            </a:lvl1pPr>
          </a:lstStyle>
          <a:p>
            <a:fld id="{1A49BDE8-73DB-4E19-B35E-3C31CC8BBB51}" type="slidenum">
              <a:rPr kumimoji="1" lang="ja-JP" altLang="en-US" smtClean="0"/>
              <a:pPr/>
              <a:t>‹#›</a:t>
            </a:fld>
            <a:endParaRPr kumimoji="1" lang="ja-JP" altLang="en-US"/>
          </a:p>
        </p:txBody>
      </p:sp>
    </p:spTree>
    <p:extLst>
      <p:ext uri="{BB962C8B-B14F-4D97-AF65-F5344CB8AC3E}">
        <p14:creationId xmlns:p14="http://schemas.microsoft.com/office/powerpoint/2010/main" val="40401816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A49BDE8-73DB-4E19-B35E-3C31CC8BBB51}"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3973007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73ACBA-DDC5-436C-AF39-5836989FF3DA}" type="slidenum">
              <a:rPr kumimoji="1" lang="ja-JP" altLang="en-US" smtClean="0"/>
              <a:t>66</a:t>
            </a:fld>
            <a:endParaRPr kumimoji="1" lang="ja-JP" altLang="en-US"/>
          </a:p>
        </p:txBody>
      </p:sp>
    </p:spTree>
    <p:extLst>
      <p:ext uri="{BB962C8B-B14F-4D97-AF65-F5344CB8AC3E}">
        <p14:creationId xmlns:p14="http://schemas.microsoft.com/office/powerpoint/2010/main" val="223384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a:ea typeface="ＭＳ Ｐ明朝" pitchFamily="18" charset="-128"/>
            </a:endParaRPr>
          </a:p>
        </p:txBody>
      </p:sp>
      <p:sp>
        <p:nvSpPr>
          <p:cNvPr id="108548" name="スライド番号プレースホルダ 3"/>
          <p:cNvSpPr txBox="1">
            <a:spLocks noGrp="1"/>
          </p:cNvSpPr>
          <p:nvPr/>
        </p:nvSpPr>
        <p:spPr bwMode="auto">
          <a:xfrm>
            <a:off x="3815572" y="9371501"/>
            <a:ext cx="2918621" cy="49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4" tIns="45322" rIns="90644" bIns="45322" anchor="b"/>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fld id="{0333025F-DB80-432C-9D3D-CBE524E70032}" type="slidenum">
              <a:rPr lang="en-US" altLang="ja-JP" sz="1200">
                <a:solidFill>
                  <a:srgbClr val="000000"/>
                </a:solidFill>
                <a:latin typeface="Arial" charset="0"/>
              </a:rPr>
              <a:pPr algn="r" eaLnBrk="1" hangingPunct="1"/>
              <a:t>9</a:t>
            </a:fld>
            <a:endParaRPr lang="en-US" altLang="ja-JP" sz="1200">
              <a:solidFill>
                <a:srgbClr val="000000"/>
              </a:solidFill>
              <a:latin typeface="Arial" charset="0"/>
            </a:endParaRPr>
          </a:p>
        </p:txBody>
      </p:sp>
    </p:spTree>
    <p:extLst>
      <p:ext uri="{BB962C8B-B14F-4D97-AF65-F5344CB8AC3E}">
        <p14:creationId xmlns:p14="http://schemas.microsoft.com/office/powerpoint/2010/main" val="3091641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73ACBA-DDC5-436C-AF39-5836989FF3DA}" type="slidenum">
              <a:rPr kumimoji="1" lang="ja-JP" altLang="en-US" smtClean="0"/>
              <a:t>59</a:t>
            </a:fld>
            <a:endParaRPr kumimoji="1" lang="ja-JP" altLang="en-US"/>
          </a:p>
        </p:txBody>
      </p:sp>
    </p:spTree>
    <p:extLst>
      <p:ext uri="{BB962C8B-B14F-4D97-AF65-F5344CB8AC3E}">
        <p14:creationId xmlns:p14="http://schemas.microsoft.com/office/powerpoint/2010/main" val="726098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73ACBA-DDC5-436C-AF39-5836989FF3DA}" type="slidenum">
              <a:rPr kumimoji="1" lang="ja-JP" altLang="en-US" smtClean="0"/>
              <a:t>60</a:t>
            </a:fld>
            <a:endParaRPr kumimoji="1" lang="ja-JP" altLang="en-US"/>
          </a:p>
        </p:txBody>
      </p:sp>
    </p:spTree>
    <p:extLst>
      <p:ext uri="{BB962C8B-B14F-4D97-AF65-F5344CB8AC3E}">
        <p14:creationId xmlns:p14="http://schemas.microsoft.com/office/powerpoint/2010/main" val="209711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73ACBA-DDC5-436C-AF39-5836989FF3DA}" type="slidenum">
              <a:rPr kumimoji="1" lang="ja-JP" altLang="en-US" smtClean="0"/>
              <a:t>61</a:t>
            </a:fld>
            <a:endParaRPr kumimoji="1" lang="ja-JP" altLang="en-US"/>
          </a:p>
        </p:txBody>
      </p:sp>
    </p:spTree>
    <p:extLst>
      <p:ext uri="{BB962C8B-B14F-4D97-AF65-F5344CB8AC3E}">
        <p14:creationId xmlns:p14="http://schemas.microsoft.com/office/powerpoint/2010/main" val="230934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73ACBA-DDC5-436C-AF39-5836989FF3DA}" type="slidenum">
              <a:rPr kumimoji="1" lang="ja-JP" altLang="en-US" smtClean="0"/>
              <a:t>62</a:t>
            </a:fld>
            <a:endParaRPr kumimoji="1" lang="ja-JP" altLang="en-US"/>
          </a:p>
        </p:txBody>
      </p:sp>
    </p:spTree>
    <p:extLst>
      <p:ext uri="{BB962C8B-B14F-4D97-AF65-F5344CB8AC3E}">
        <p14:creationId xmlns:p14="http://schemas.microsoft.com/office/powerpoint/2010/main" val="2081011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73ACBA-DDC5-436C-AF39-5836989FF3DA}" type="slidenum">
              <a:rPr kumimoji="1" lang="ja-JP" altLang="en-US" smtClean="0"/>
              <a:t>63</a:t>
            </a:fld>
            <a:endParaRPr kumimoji="1" lang="ja-JP" altLang="en-US"/>
          </a:p>
        </p:txBody>
      </p:sp>
    </p:spTree>
    <p:extLst>
      <p:ext uri="{BB962C8B-B14F-4D97-AF65-F5344CB8AC3E}">
        <p14:creationId xmlns:p14="http://schemas.microsoft.com/office/powerpoint/2010/main" val="179134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73ACBA-DDC5-436C-AF39-5836989FF3DA}" type="slidenum">
              <a:rPr kumimoji="1" lang="ja-JP" altLang="en-US" smtClean="0"/>
              <a:t>64</a:t>
            </a:fld>
            <a:endParaRPr kumimoji="1" lang="ja-JP" altLang="en-US"/>
          </a:p>
        </p:txBody>
      </p:sp>
    </p:spTree>
    <p:extLst>
      <p:ext uri="{BB962C8B-B14F-4D97-AF65-F5344CB8AC3E}">
        <p14:creationId xmlns:p14="http://schemas.microsoft.com/office/powerpoint/2010/main" val="4247652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73ACBA-DDC5-436C-AF39-5836989FF3DA}" type="slidenum">
              <a:rPr kumimoji="1" lang="ja-JP" altLang="en-US" smtClean="0"/>
              <a:t>65</a:t>
            </a:fld>
            <a:endParaRPr kumimoji="1" lang="ja-JP" altLang="en-US"/>
          </a:p>
        </p:txBody>
      </p:sp>
    </p:spTree>
    <p:extLst>
      <p:ext uri="{BB962C8B-B14F-4D97-AF65-F5344CB8AC3E}">
        <p14:creationId xmlns:p14="http://schemas.microsoft.com/office/powerpoint/2010/main" val="935248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4FABCEC-0447-4346-A60B-0924D5D91D1A}" type="datetime1">
              <a:rPr kumimoji="1" lang="ja-JP" altLang="en-US" smtClean="0"/>
              <a:t>2022/9/5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D027E3-62E2-4B97-AB12-56BECFBE21C1}" type="slidenum">
              <a:rPr kumimoji="1" lang="ja-JP" altLang="en-US" smtClean="0"/>
              <a:pPr/>
              <a:t>‹#›</a:t>
            </a:fld>
            <a:endParaRPr kumimoji="1" lang="ja-JP" altLang="en-US" dirty="0"/>
          </a:p>
        </p:txBody>
      </p:sp>
    </p:spTree>
    <p:extLst>
      <p:ext uri="{BB962C8B-B14F-4D97-AF65-F5344CB8AC3E}">
        <p14:creationId xmlns:p14="http://schemas.microsoft.com/office/powerpoint/2010/main" val="162315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B736808-0BAC-4F5A-BDEC-AA0AE6EBBFB0}" type="datetime1">
              <a:rPr kumimoji="1" lang="ja-JP" altLang="en-US" smtClean="0"/>
              <a:t>2022/9/5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D027E3-62E2-4B97-AB12-56BECFBE21C1}" type="slidenum">
              <a:rPr kumimoji="1" lang="ja-JP" altLang="en-US" smtClean="0"/>
              <a:pPr/>
              <a:t>‹#›</a:t>
            </a:fld>
            <a:endParaRPr kumimoji="1" lang="ja-JP" altLang="en-US"/>
          </a:p>
        </p:txBody>
      </p:sp>
    </p:spTree>
    <p:extLst>
      <p:ext uri="{BB962C8B-B14F-4D97-AF65-F5344CB8AC3E}">
        <p14:creationId xmlns:p14="http://schemas.microsoft.com/office/powerpoint/2010/main" val="3762322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9DB0D3E-134F-487D-9B43-F85241E66168}" type="datetime1">
              <a:rPr kumimoji="1" lang="ja-JP" altLang="en-US" smtClean="0"/>
              <a:t>2022/9/5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D027E3-62E2-4B97-AB12-56BECFBE21C1}" type="slidenum">
              <a:rPr kumimoji="1" lang="ja-JP" altLang="en-US" smtClean="0"/>
              <a:pPr/>
              <a:t>‹#›</a:t>
            </a:fld>
            <a:endParaRPr kumimoji="1" lang="ja-JP" altLang="en-US"/>
          </a:p>
        </p:txBody>
      </p:sp>
    </p:spTree>
    <p:extLst>
      <p:ext uri="{BB962C8B-B14F-4D97-AF65-F5344CB8AC3E}">
        <p14:creationId xmlns:p14="http://schemas.microsoft.com/office/powerpoint/2010/main" val="2279127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08FD119-C959-4EFE-B3F7-C3C79FC6DB8A}" type="datetime1">
              <a:rPr kumimoji="1" lang="ja-JP" altLang="en-US" smtClean="0"/>
              <a:t>2022/9/5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D027E3-62E2-4B97-AB12-56BECFBE21C1}" type="slidenum">
              <a:rPr kumimoji="1" lang="ja-JP" altLang="en-US" smtClean="0"/>
              <a:pPr/>
              <a:t>‹#›</a:t>
            </a:fld>
            <a:endParaRPr kumimoji="1" lang="ja-JP" altLang="en-US"/>
          </a:p>
        </p:txBody>
      </p:sp>
    </p:spTree>
    <p:extLst>
      <p:ext uri="{BB962C8B-B14F-4D97-AF65-F5344CB8AC3E}">
        <p14:creationId xmlns:p14="http://schemas.microsoft.com/office/powerpoint/2010/main" val="2300446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E915F2B-48AE-4B8C-9369-468E9E133B33}" type="datetime1">
              <a:rPr kumimoji="1" lang="ja-JP" altLang="en-US" smtClean="0"/>
              <a:t>2022/9/5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D027E3-62E2-4B97-AB12-56BECFBE21C1}" type="slidenum">
              <a:rPr kumimoji="1" lang="ja-JP" altLang="en-US" smtClean="0"/>
              <a:pPr/>
              <a:t>‹#›</a:t>
            </a:fld>
            <a:endParaRPr kumimoji="1" lang="ja-JP" altLang="en-US"/>
          </a:p>
        </p:txBody>
      </p:sp>
    </p:spTree>
    <p:extLst>
      <p:ext uri="{BB962C8B-B14F-4D97-AF65-F5344CB8AC3E}">
        <p14:creationId xmlns:p14="http://schemas.microsoft.com/office/powerpoint/2010/main" val="2264846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072CDB8-24FA-4846-AE89-EB7B8E3A324F}" type="datetime1">
              <a:rPr kumimoji="1" lang="ja-JP" altLang="en-US" smtClean="0"/>
              <a:t>2022/9/5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D027E3-62E2-4B97-AB12-56BECFBE21C1}" type="slidenum">
              <a:rPr kumimoji="1" lang="ja-JP" altLang="en-US" smtClean="0"/>
              <a:pPr/>
              <a:t>‹#›</a:t>
            </a:fld>
            <a:endParaRPr kumimoji="1" lang="ja-JP" altLang="en-US"/>
          </a:p>
        </p:txBody>
      </p:sp>
    </p:spTree>
    <p:extLst>
      <p:ext uri="{BB962C8B-B14F-4D97-AF65-F5344CB8AC3E}">
        <p14:creationId xmlns:p14="http://schemas.microsoft.com/office/powerpoint/2010/main" val="329288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3C0686F-EEA5-4D52-98DE-C4952151FEFA}" type="datetime1">
              <a:rPr kumimoji="1" lang="ja-JP" altLang="en-US" smtClean="0"/>
              <a:t>2022/9/5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1D027E3-62E2-4B97-AB12-56BECFBE21C1}" type="slidenum">
              <a:rPr kumimoji="1" lang="ja-JP" altLang="en-US" smtClean="0"/>
              <a:pPr/>
              <a:t>‹#›</a:t>
            </a:fld>
            <a:endParaRPr kumimoji="1" lang="ja-JP" altLang="en-US"/>
          </a:p>
        </p:txBody>
      </p:sp>
    </p:spTree>
    <p:extLst>
      <p:ext uri="{BB962C8B-B14F-4D97-AF65-F5344CB8AC3E}">
        <p14:creationId xmlns:p14="http://schemas.microsoft.com/office/powerpoint/2010/main" val="354966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E38D920-69C4-482E-8920-8226E7BD3527}" type="datetime1">
              <a:rPr kumimoji="1" lang="ja-JP" altLang="en-US" smtClean="0"/>
              <a:t>2022/9/5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1D027E3-62E2-4B97-AB12-56BECFBE21C1}" type="slidenum">
              <a:rPr kumimoji="1" lang="ja-JP" altLang="en-US" smtClean="0"/>
              <a:pPr/>
              <a:t>‹#›</a:t>
            </a:fld>
            <a:endParaRPr kumimoji="1" lang="ja-JP" altLang="en-US"/>
          </a:p>
        </p:txBody>
      </p:sp>
    </p:spTree>
    <p:extLst>
      <p:ext uri="{BB962C8B-B14F-4D97-AF65-F5344CB8AC3E}">
        <p14:creationId xmlns:p14="http://schemas.microsoft.com/office/powerpoint/2010/main" val="276595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11235DC-0E07-4449-A087-A898C31D6BC2}" type="datetime1">
              <a:rPr kumimoji="1" lang="ja-JP" altLang="en-US" smtClean="0"/>
              <a:t>2022/9/5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1D027E3-62E2-4B97-AB12-56BECFBE21C1}" type="slidenum">
              <a:rPr kumimoji="1" lang="ja-JP" altLang="en-US" smtClean="0"/>
              <a:pPr/>
              <a:t>‹#›</a:t>
            </a:fld>
            <a:endParaRPr kumimoji="1" lang="ja-JP" altLang="en-US"/>
          </a:p>
        </p:txBody>
      </p:sp>
    </p:spTree>
    <p:extLst>
      <p:ext uri="{BB962C8B-B14F-4D97-AF65-F5344CB8AC3E}">
        <p14:creationId xmlns:p14="http://schemas.microsoft.com/office/powerpoint/2010/main" val="167760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581558-3B9C-4A88-AE62-BE0E1F1FEC3C}" type="datetime1">
              <a:rPr kumimoji="1" lang="ja-JP" altLang="en-US" smtClean="0"/>
              <a:t>2022/9/5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D027E3-62E2-4B97-AB12-56BECFBE21C1}" type="slidenum">
              <a:rPr kumimoji="1" lang="ja-JP" altLang="en-US" smtClean="0"/>
              <a:pPr/>
              <a:t>‹#›</a:t>
            </a:fld>
            <a:endParaRPr kumimoji="1" lang="ja-JP" altLang="en-US"/>
          </a:p>
        </p:txBody>
      </p:sp>
    </p:spTree>
    <p:extLst>
      <p:ext uri="{BB962C8B-B14F-4D97-AF65-F5344CB8AC3E}">
        <p14:creationId xmlns:p14="http://schemas.microsoft.com/office/powerpoint/2010/main" val="2157290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8987B45-698E-4238-9113-F136CDA223CD}" type="datetime1">
              <a:rPr kumimoji="1" lang="ja-JP" altLang="en-US" smtClean="0"/>
              <a:t>2022/9/5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D027E3-62E2-4B97-AB12-56BECFBE21C1}" type="slidenum">
              <a:rPr kumimoji="1" lang="ja-JP" altLang="en-US" smtClean="0"/>
              <a:pPr/>
              <a:t>‹#›</a:t>
            </a:fld>
            <a:endParaRPr kumimoji="1" lang="ja-JP" altLang="en-US"/>
          </a:p>
        </p:txBody>
      </p:sp>
    </p:spTree>
    <p:extLst>
      <p:ext uri="{BB962C8B-B14F-4D97-AF65-F5344CB8AC3E}">
        <p14:creationId xmlns:p14="http://schemas.microsoft.com/office/powerpoint/2010/main" val="3399140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04174-95AC-4BAD-9D5A-9D450F9B939B}" type="datetime1">
              <a:rPr kumimoji="1" lang="ja-JP" altLang="en-US" smtClean="0"/>
              <a:t>2022/9/5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027E3-62E2-4B97-AB12-56BECFBE21C1}" type="slidenum">
              <a:rPr kumimoji="1" lang="ja-JP" altLang="en-US" smtClean="0"/>
              <a:pPr/>
              <a:t>‹#›</a:t>
            </a:fld>
            <a:endParaRPr kumimoji="1" lang="ja-JP" altLang="en-US"/>
          </a:p>
        </p:txBody>
      </p:sp>
    </p:spTree>
    <p:extLst>
      <p:ext uri="{BB962C8B-B14F-4D97-AF65-F5344CB8AC3E}">
        <p14:creationId xmlns:p14="http://schemas.microsoft.com/office/powerpoint/2010/main" val="2456542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6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6.png"/><Relationship Id="rId4" Type="http://schemas.openxmlformats.org/officeDocument/2006/relationships/image" Target="../media/image75.emf"/></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20377" y="2331054"/>
            <a:ext cx="8101623" cy="1093912"/>
          </a:xfrm>
        </p:spPr>
        <p:txBody>
          <a:bodyPr>
            <a:normAutofit/>
          </a:bodyPr>
          <a:lstStyle/>
          <a:p>
            <a:pPr>
              <a:spcBef>
                <a:spcPts val="600"/>
              </a:spcBef>
            </a:pPr>
            <a:r>
              <a:rPr lang="ja-JP" altLang="en-US" sz="28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大阪の基礎データ及び現状（指標・データ）</a:t>
            </a:r>
            <a:endParaRPr kumimoji="1" lang="ja-JP" altLang="en-US" sz="28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0"/>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522000" y="3462713"/>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サブタイトル 4"/>
          <p:cNvSpPr>
            <a:spLocks noGrp="1"/>
          </p:cNvSpPr>
          <p:nvPr>
            <p:ph type="subTitle" idx="1"/>
          </p:nvPr>
        </p:nvSpPr>
        <p:spPr>
          <a:xfrm>
            <a:off x="1359069" y="4221088"/>
            <a:ext cx="6400800" cy="1752600"/>
          </a:xfrm>
        </p:spPr>
        <p:txBody>
          <a:bodyPr>
            <a:normAutofit/>
          </a:bodyPr>
          <a:lstStyle/>
          <a:p>
            <a:endParaRPr lang="en-US" altLang="ja-JP" sz="24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副首都推進局</a:t>
            </a:r>
          </a:p>
          <a:p>
            <a:endParaRPr kumimoji="1" lang="ja-JP" altLang="en-US" sz="2400" dirty="0">
              <a:solidFill>
                <a:srgbClr val="002060"/>
              </a:solidFill>
            </a:endParaRPr>
          </a:p>
        </p:txBody>
      </p:sp>
      <p:sp>
        <p:nvSpPr>
          <p:cNvPr id="7" name="テキスト ボックス 6"/>
          <p:cNvSpPr txBox="1"/>
          <p:nvPr/>
        </p:nvSpPr>
        <p:spPr>
          <a:xfrm>
            <a:off x="4355977" y="404083"/>
            <a:ext cx="4680520" cy="523220"/>
          </a:xfrm>
          <a:prstGeom prst="rect">
            <a:avLst/>
          </a:prstGeom>
          <a:noFill/>
        </p:spPr>
        <p:txBody>
          <a:bodyPr wrap="square" rtlCol="0">
            <a:spAutoFit/>
          </a:bodyPr>
          <a:lstStyle/>
          <a:p>
            <a:r>
              <a:rPr lang="en-US" altLang="ja-JP"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2021</a:t>
            </a:r>
            <a:r>
              <a:rPr kumimoji="1" lang="en-US" altLang="ja-JP"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.12.16</a:t>
            </a:r>
          </a:p>
          <a:p>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第１回「副首都ビジョン」のバージョンアップに向けた意見交換会</a:t>
            </a:r>
            <a:endParaRPr kumimoji="1"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7256766" y="949388"/>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参考資料</a:t>
            </a:r>
            <a:r>
              <a:rPr lang="ja-JP" altLang="en-US"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7496377" y="1408558"/>
            <a:ext cx="1365234"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.9.</a:t>
            </a:r>
            <a:r>
              <a:rPr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8</a:t>
            </a:r>
            <a:r>
              <a:rPr kumimoji="1"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訂正版</a:t>
            </a:r>
            <a:endParaRPr kumimoji="1" lang="en-US" altLang="ja-JP"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88650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00" y="1820441"/>
            <a:ext cx="6561138"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5"/>
          <p:cNvSpPr txBox="1">
            <a:spLocks noChangeArrowheads="1"/>
          </p:cNvSpPr>
          <p:nvPr/>
        </p:nvSpPr>
        <p:spPr bwMode="auto">
          <a:xfrm>
            <a:off x="179512" y="6567313"/>
            <a:ext cx="554513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1000" dirty="0">
                <a:solidFill>
                  <a:srgbClr val="000000"/>
                </a:solidFill>
                <a:latin typeface="Arial" charset="0"/>
              </a:rPr>
              <a:t>出典：平成</a:t>
            </a:r>
            <a:r>
              <a:rPr lang="en-US" altLang="ja-JP" sz="1000" dirty="0">
                <a:solidFill>
                  <a:srgbClr val="000000"/>
                </a:solidFill>
                <a:latin typeface="Arial" charset="0"/>
              </a:rPr>
              <a:t>18</a:t>
            </a:r>
            <a:r>
              <a:rPr lang="ja-JP" altLang="en-US" sz="1000" dirty="0">
                <a:solidFill>
                  <a:srgbClr val="000000"/>
                </a:solidFill>
                <a:latin typeface="Arial" charset="0"/>
              </a:rPr>
              <a:t>年事業所・企業統計調査</a:t>
            </a:r>
          </a:p>
        </p:txBody>
      </p:sp>
      <p:sp>
        <p:nvSpPr>
          <p:cNvPr id="46084" name="Text Box 7"/>
          <p:cNvSpPr txBox="1">
            <a:spLocks noChangeArrowheads="1"/>
          </p:cNvSpPr>
          <p:nvPr/>
        </p:nvSpPr>
        <p:spPr bwMode="auto">
          <a:xfrm>
            <a:off x="1690688" y="5385966"/>
            <a:ext cx="5113560"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1000" dirty="0">
                <a:solidFill>
                  <a:srgbClr val="000000"/>
                </a:solidFill>
                <a:latin typeface="Arial" charset="0"/>
              </a:rPr>
              <a:t>事業所密度「</a:t>
            </a:r>
            <a:r>
              <a:rPr lang="en-US" altLang="ja-JP" sz="1000" dirty="0">
                <a:solidFill>
                  <a:srgbClr val="000000"/>
                </a:solidFill>
                <a:latin typeface="Arial" charset="0"/>
              </a:rPr>
              <a:t>300</a:t>
            </a:r>
            <a:r>
              <a:rPr lang="ja-JP" altLang="en-US" sz="1000" dirty="0">
                <a:solidFill>
                  <a:srgbClr val="000000"/>
                </a:solidFill>
                <a:latin typeface="Arial" charset="0"/>
              </a:rPr>
              <a:t>事業所</a:t>
            </a:r>
            <a:r>
              <a:rPr lang="en-US" altLang="ja-JP" sz="1000" dirty="0">
                <a:solidFill>
                  <a:srgbClr val="000000"/>
                </a:solidFill>
                <a:latin typeface="Arial" charset="0"/>
              </a:rPr>
              <a:t>/km2</a:t>
            </a:r>
            <a:r>
              <a:rPr lang="ja-JP" altLang="en-US" sz="1000" dirty="0">
                <a:solidFill>
                  <a:srgbClr val="000000"/>
                </a:solidFill>
                <a:latin typeface="Arial" charset="0"/>
              </a:rPr>
              <a:t>以上の地域」のエリアに入る市区町村</a:t>
            </a:r>
            <a:br>
              <a:rPr lang="ja-JP" altLang="en-US" sz="1000" dirty="0">
                <a:solidFill>
                  <a:srgbClr val="000000"/>
                </a:solidFill>
                <a:latin typeface="Arial" charset="0"/>
              </a:rPr>
            </a:br>
            <a:r>
              <a:rPr lang="ja-JP" altLang="en-US" sz="1000" dirty="0">
                <a:solidFill>
                  <a:srgbClr val="000000"/>
                </a:solidFill>
                <a:latin typeface="Arial" charset="0"/>
              </a:rPr>
              <a:t>◇大阪市のうち住之江区、此花区以外の</a:t>
            </a:r>
            <a:r>
              <a:rPr lang="en-US" altLang="ja-JP" sz="1000" dirty="0">
                <a:solidFill>
                  <a:srgbClr val="000000"/>
                </a:solidFill>
                <a:latin typeface="Arial" charset="0"/>
              </a:rPr>
              <a:t>22</a:t>
            </a:r>
            <a:r>
              <a:rPr lang="ja-JP" altLang="en-US" sz="1000" dirty="0">
                <a:solidFill>
                  <a:srgbClr val="000000"/>
                </a:solidFill>
                <a:latin typeface="Arial" charset="0"/>
              </a:rPr>
              <a:t>区、堺市堺区・北区、 </a:t>
            </a:r>
            <a:r>
              <a:rPr lang="en-US" altLang="ja-JP" sz="1000" dirty="0">
                <a:solidFill>
                  <a:srgbClr val="000000"/>
                </a:solidFill>
                <a:latin typeface="Arial" charset="0"/>
              </a:rPr>
              <a:t/>
            </a:r>
            <a:br>
              <a:rPr lang="en-US" altLang="ja-JP" sz="1000" dirty="0">
                <a:solidFill>
                  <a:srgbClr val="000000"/>
                </a:solidFill>
                <a:latin typeface="Arial" charset="0"/>
              </a:rPr>
            </a:br>
            <a:r>
              <a:rPr lang="ja-JP" altLang="en-US" sz="1000" dirty="0">
                <a:solidFill>
                  <a:srgbClr val="000000"/>
                </a:solidFill>
                <a:latin typeface="Arial" charset="0"/>
              </a:rPr>
              <a:t>　豊中市、守口市、門真市、東大阪市、寝屋川市、八尾市、藤井寺市、松原市</a:t>
            </a:r>
            <a:br>
              <a:rPr lang="ja-JP" altLang="en-US" sz="1000" dirty="0">
                <a:solidFill>
                  <a:srgbClr val="000000"/>
                </a:solidFill>
                <a:latin typeface="Arial" charset="0"/>
              </a:rPr>
            </a:br>
            <a:r>
              <a:rPr lang="ja-JP" altLang="en-US" sz="1000" dirty="0">
                <a:solidFill>
                  <a:srgbClr val="000000"/>
                </a:solidFill>
                <a:latin typeface="Arial" charset="0"/>
              </a:rPr>
              <a:t>◇京都市中京区・下京区・上京区・東山区・南区</a:t>
            </a:r>
            <a:r>
              <a:rPr lang="en-US" altLang="ja-JP" sz="1000" dirty="0">
                <a:solidFill>
                  <a:srgbClr val="000000"/>
                </a:solidFill>
                <a:latin typeface="Arial" charset="0"/>
              </a:rPr>
              <a:t/>
            </a:r>
            <a:br>
              <a:rPr lang="en-US" altLang="ja-JP" sz="1000" dirty="0">
                <a:solidFill>
                  <a:srgbClr val="000000"/>
                </a:solidFill>
                <a:latin typeface="Arial" charset="0"/>
              </a:rPr>
            </a:br>
            <a:r>
              <a:rPr lang="ja-JP" altLang="en-US" sz="1000" dirty="0">
                <a:solidFill>
                  <a:srgbClr val="000000"/>
                </a:solidFill>
                <a:latin typeface="Arial" charset="0"/>
              </a:rPr>
              <a:t>◇神戸市中央区・兵庫区・長田区、尼崎市</a:t>
            </a:r>
          </a:p>
        </p:txBody>
      </p:sp>
      <p:sp>
        <p:nvSpPr>
          <p:cNvPr id="4" name="フリーフォーム 3"/>
          <p:cNvSpPr/>
          <p:nvPr/>
        </p:nvSpPr>
        <p:spPr>
          <a:xfrm>
            <a:off x="3108325" y="3023766"/>
            <a:ext cx="781050" cy="774700"/>
          </a:xfrm>
          <a:custGeom>
            <a:avLst/>
            <a:gdLst>
              <a:gd name="connsiteX0" fmla="*/ 0 w 779731"/>
              <a:gd name="connsiteY0" fmla="*/ 413643 h 775593"/>
              <a:gd name="connsiteX1" fmla="*/ 57150 w 779731"/>
              <a:gd name="connsiteY1" fmla="*/ 401737 h 775593"/>
              <a:gd name="connsiteX2" fmla="*/ 97632 w 779731"/>
              <a:gd name="connsiteY2" fmla="*/ 349350 h 775593"/>
              <a:gd name="connsiteX3" fmla="*/ 114300 w 779731"/>
              <a:gd name="connsiteY3" fmla="*/ 313631 h 775593"/>
              <a:gd name="connsiteX4" fmla="*/ 185738 w 779731"/>
              <a:gd name="connsiteY4" fmla="*/ 282675 h 775593"/>
              <a:gd name="connsiteX5" fmla="*/ 209550 w 779731"/>
              <a:gd name="connsiteY5" fmla="*/ 242193 h 775593"/>
              <a:gd name="connsiteX6" fmla="*/ 257175 w 779731"/>
              <a:gd name="connsiteY6" fmla="*/ 232668 h 775593"/>
              <a:gd name="connsiteX7" fmla="*/ 276225 w 779731"/>
              <a:gd name="connsiteY7" fmla="*/ 206475 h 775593"/>
              <a:gd name="connsiteX8" fmla="*/ 269082 w 779731"/>
              <a:gd name="connsiteY8" fmla="*/ 177900 h 775593"/>
              <a:gd name="connsiteX9" fmla="*/ 269082 w 779731"/>
              <a:gd name="connsiteY9" fmla="*/ 149325 h 775593"/>
              <a:gd name="connsiteX10" fmla="*/ 314325 w 779731"/>
              <a:gd name="connsiteY10" fmla="*/ 154087 h 775593"/>
              <a:gd name="connsiteX11" fmla="*/ 345282 w 779731"/>
              <a:gd name="connsiteY11" fmla="*/ 168375 h 775593"/>
              <a:gd name="connsiteX12" fmla="*/ 376238 w 779731"/>
              <a:gd name="connsiteY12" fmla="*/ 144562 h 775593"/>
              <a:gd name="connsiteX13" fmla="*/ 395288 w 779731"/>
              <a:gd name="connsiteY13" fmla="*/ 146943 h 775593"/>
              <a:gd name="connsiteX14" fmla="*/ 402432 w 779731"/>
              <a:gd name="connsiteY14" fmla="*/ 127893 h 775593"/>
              <a:gd name="connsiteX15" fmla="*/ 423863 w 779731"/>
              <a:gd name="connsiteY15" fmla="*/ 80268 h 775593"/>
              <a:gd name="connsiteX16" fmla="*/ 457200 w 779731"/>
              <a:gd name="connsiteY16" fmla="*/ 77887 h 775593"/>
              <a:gd name="connsiteX17" fmla="*/ 492919 w 779731"/>
              <a:gd name="connsiteY17" fmla="*/ 104081 h 775593"/>
              <a:gd name="connsiteX18" fmla="*/ 521494 w 779731"/>
              <a:gd name="connsiteY18" fmla="*/ 89793 h 775593"/>
              <a:gd name="connsiteX19" fmla="*/ 542925 w 779731"/>
              <a:gd name="connsiteY19" fmla="*/ 77887 h 775593"/>
              <a:gd name="connsiteX20" fmla="*/ 564357 w 779731"/>
              <a:gd name="connsiteY20" fmla="*/ 99318 h 775593"/>
              <a:gd name="connsiteX21" fmla="*/ 573882 w 779731"/>
              <a:gd name="connsiteY21" fmla="*/ 85031 h 775593"/>
              <a:gd name="connsiteX22" fmla="*/ 573882 w 779731"/>
              <a:gd name="connsiteY22" fmla="*/ 63600 h 775593"/>
              <a:gd name="connsiteX23" fmla="*/ 595313 w 779731"/>
              <a:gd name="connsiteY23" fmla="*/ 32643 h 775593"/>
              <a:gd name="connsiteX24" fmla="*/ 616744 w 779731"/>
              <a:gd name="connsiteY24" fmla="*/ 4068 h 775593"/>
              <a:gd name="connsiteX25" fmla="*/ 647700 w 779731"/>
              <a:gd name="connsiteY25" fmla="*/ 1687 h 775593"/>
              <a:gd name="connsiteX26" fmla="*/ 654844 w 779731"/>
              <a:gd name="connsiteY26" fmla="*/ 18356 h 775593"/>
              <a:gd name="connsiteX27" fmla="*/ 650082 w 779731"/>
              <a:gd name="connsiteY27" fmla="*/ 46931 h 775593"/>
              <a:gd name="connsiteX28" fmla="*/ 659607 w 779731"/>
              <a:gd name="connsiteY28" fmla="*/ 51693 h 775593"/>
              <a:gd name="connsiteX29" fmla="*/ 678657 w 779731"/>
              <a:gd name="connsiteY29" fmla="*/ 56456 h 775593"/>
              <a:gd name="connsiteX30" fmla="*/ 673894 w 779731"/>
              <a:gd name="connsiteY30" fmla="*/ 75506 h 775593"/>
              <a:gd name="connsiteX31" fmla="*/ 673894 w 779731"/>
              <a:gd name="connsiteY31" fmla="*/ 94556 h 775593"/>
              <a:gd name="connsiteX32" fmla="*/ 683419 w 779731"/>
              <a:gd name="connsiteY32" fmla="*/ 115987 h 775593"/>
              <a:gd name="connsiteX33" fmla="*/ 690563 w 779731"/>
              <a:gd name="connsiteY33" fmla="*/ 132656 h 775593"/>
              <a:gd name="connsiteX34" fmla="*/ 676275 w 779731"/>
              <a:gd name="connsiteY34" fmla="*/ 163612 h 775593"/>
              <a:gd name="connsiteX35" fmla="*/ 659607 w 779731"/>
              <a:gd name="connsiteY35" fmla="*/ 189806 h 775593"/>
              <a:gd name="connsiteX36" fmla="*/ 688182 w 779731"/>
              <a:gd name="connsiteY36" fmla="*/ 194568 h 775593"/>
              <a:gd name="connsiteX37" fmla="*/ 702469 w 779731"/>
              <a:gd name="connsiteY37" fmla="*/ 206475 h 775593"/>
              <a:gd name="connsiteX38" fmla="*/ 714375 w 779731"/>
              <a:gd name="connsiteY38" fmla="*/ 220762 h 775593"/>
              <a:gd name="connsiteX39" fmla="*/ 683419 w 779731"/>
              <a:gd name="connsiteY39" fmla="*/ 242193 h 775593"/>
              <a:gd name="connsiteX40" fmla="*/ 681038 w 779731"/>
              <a:gd name="connsiteY40" fmla="*/ 339825 h 775593"/>
              <a:gd name="connsiteX41" fmla="*/ 685800 w 779731"/>
              <a:gd name="connsiteY41" fmla="*/ 356493 h 775593"/>
              <a:gd name="connsiteX42" fmla="*/ 700088 w 779731"/>
              <a:gd name="connsiteY42" fmla="*/ 373162 h 775593"/>
              <a:gd name="connsiteX43" fmla="*/ 692944 w 779731"/>
              <a:gd name="connsiteY43" fmla="*/ 396975 h 775593"/>
              <a:gd name="connsiteX44" fmla="*/ 685800 w 779731"/>
              <a:gd name="connsiteY44" fmla="*/ 413643 h 775593"/>
              <a:gd name="connsiteX45" fmla="*/ 690563 w 779731"/>
              <a:gd name="connsiteY45" fmla="*/ 437456 h 775593"/>
              <a:gd name="connsiteX46" fmla="*/ 685800 w 779731"/>
              <a:gd name="connsiteY46" fmla="*/ 449362 h 775593"/>
              <a:gd name="connsiteX47" fmla="*/ 669132 w 779731"/>
              <a:gd name="connsiteY47" fmla="*/ 458887 h 775593"/>
              <a:gd name="connsiteX48" fmla="*/ 666750 w 779731"/>
              <a:gd name="connsiteY48" fmla="*/ 473175 h 775593"/>
              <a:gd name="connsiteX49" fmla="*/ 683419 w 779731"/>
              <a:gd name="connsiteY49" fmla="*/ 477937 h 775593"/>
              <a:gd name="connsiteX50" fmla="*/ 690563 w 779731"/>
              <a:gd name="connsiteY50" fmla="*/ 492225 h 775593"/>
              <a:gd name="connsiteX51" fmla="*/ 673894 w 779731"/>
              <a:gd name="connsiteY51" fmla="*/ 508893 h 775593"/>
              <a:gd name="connsiteX52" fmla="*/ 690563 w 779731"/>
              <a:gd name="connsiteY52" fmla="*/ 525562 h 775593"/>
              <a:gd name="connsiteX53" fmla="*/ 676275 w 779731"/>
              <a:gd name="connsiteY53" fmla="*/ 554137 h 775593"/>
              <a:gd name="connsiteX54" fmla="*/ 676275 w 779731"/>
              <a:gd name="connsiteY54" fmla="*/ 561281 h 775593"/>
              <a:gd name="connsiteX55" fmla="*/ 716757 w 779731"/>
              <a:gd name="connsiteY55" fmla="*/ 589856 h 775593"/>
              <a:gd name="connsiteX56" fmla="*/ 731044 w 779731"/>
              <a:gd name="connsiteY56" fmla="*/ 608906 h 775593"/>
              <a:gd name="connsiteX57" fmla="*/ 735807 w 779731"/>
              <a:gd name="connsiteY57" fmla="*/ 625575 h 775593"/>
              <a:gd name="connsiteX58" fmla="*/ 731044 w 779731"/>
              <a:gd name="connsiteY58" fmla="*/ 666056 h 775593"/>
              <a:gd name="connsiteX59" fmla="*/ 735807 w 779731"/>
              <a:gd name="connsiteY59" fmla="*/ 685106 h 775593"/>
              <a:gd name="connsiteX60" fmla="*/ 764382 w 779731"/>
              <a:gd name="connsiteY60" fmla="*/ 699393 h 775593"/>
              <a:gd name="connsiteX61" fmla="*/ 778669 w 779731"/>
              <a:gd name="connsiteY61" fmla="*/ 727968 h 775593"/>
              <a:gd name="connsiteX62" fmla="*/ 776288 w 779731"/>
              <a:gd name="connsiteY62" fmla="*/ 739875 h 775593"/>
              <a:gd name="connsiteX63" fmla="*/ 757238 w 779731"/>
              <a:gd name="connsiteY63" fmla="*/ 747018 h 775593"/>
              <a:gd name="connsiteX64" fmla="*/ 754857 w 779731"/>
              <a:gd name="connsiteY64" fmla="*/ 768450 h 775593"/>
              <a:gd name="connsiteX65" fmla="*/ 742950 w 779731"/>
              <a:gd name="connsiteY65" fmla="*/ 775593 h 77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79731" h="775593">
                <a:moveTo>
                  <a:pt x="0" y="413643"/>
                </a:moveTo>
                <a:cubicBezTo>
                  <a:pt x="20439" y="413047"/>
                  <a:pt x="40878" y="412452"/>
                  <a:pt x="57150" y="401737"/>
                </a:cubicBezTo>
                <a:cubicBezTo>
                  <a:pt x="73422" y="391022"/>
                  <a:pt x="88107" y="364034"/>
                  <a:pt x="97632" y="349350"/>
                </a:cubicBezTo>
                <a:cubicBezTo>
                  <a:pt x="107157" y="334666"/>
                  <a:pt x="99616" y="324743"/>
                  <a:pt x="114300" y="313631"/>
                </a:cubicBezTo>
                <a:cubicBezTo>
                  <a:pt x="128984" y="302518"/>
                  <a:pt x="169863" y="294581"/>
                  <a:pt x="185738" y="282675"/>
                </a:cubicBezTo>
                <a:cubicBezTo>
                  <a:pt x="201613" y="270769"/>
                  <a:pt x="197644" y="250527"/>
                  <a:pt x="209550" y="242193"/>
                </a:cubicBezTo>
                <a:cubicBezTo>
                  <a:pt x="221456" y="233859"/>
                  <a:pt x="246063" y="238621"/>
                  <a:pt x="257175" y="232668"/>
                </a:cubicBezTo>
                <a:cubicBezTo>
                  <a:pt x="268287" y="226715"/>
                  <a:pt x="274241" y="215603"/>
                  <a:pt x="276225" y="206475"/>
                </a:cubicBezTo>
                <a:cubicBezTo>
                  <a:pt x="278209" y="197347"/>
                  <a:pt x="270272" y="187425"/>
                  <a:pt x="269082" y="177900"/>
                </a:cubicBezTo>
                <a:cubicBezTo>
                  <a:pt x="267892" y="168375"/>
                  <a:pt x="261542" y="153294"/>
                  <a:pt x="269082" y="149325"/>
                </a:cubicBezTo>
                <a:cubicBezTo>
                  <a:pt x="276622" y="145356"/>
                  <a:pt x="301625" y="150912"/>
                  <a:pt x="314325" y="154087"/>
                </a:cubicBezTo>
                <a:cubicBezTo>
                  <a:pt x="327025" y="157262"/>
                  <a:pt x="334963" y="169962"/>
                  <a:pt x="345282" y="168375"/>
                </a:cubicBezTo>
                <a:cubicBezTo>
                  <a:pt x="355601" y="166787"/>
                  <a:pt x="367904" y="148134"/>
                  <a:pt x="376238" y="144562"/>
                </a:cubicBezTo>
                <a:cubicBezTo>
                  <a:pt x="384572" y="140990"/>
                  <a:pt x="390922" y="149721"/>
                  <a:pt x="395288" y="146943"/>
                </a:cubicBezTo>
                <a:cubicBezTo>
                  <a:pt x="399654" y="144165"/>
                  <a:pt x="397670" y="139005"/>
                  <a:pt x="402432" y="127893"/>
                </a:cubicBezTo>
                <a:cubicBezTo>
                  <a:pt x="407194" y="116781"/>
                  <a:pt x="414735" y="88602"/>
                  <a:pt x="423863" y="80268"/>
                </a:cubicBezTo>
                <a:cubicBezTo>
                  <a:pt x="432991" y="71934"/>
                  <a:pt x="445691" y="73918"/>
                  <a:pt x="457200" y="77887"/>
                </a:cubicBezTo>
                <a:cubicBezTo>
                  <a:pt x="468709" y="81856"/>
                  <a:pt x="482203" y="102097"/>
                  <a:pt x="492919" y="104081"/>
                </a:cubicBezTo>
                <a:cubicBezTo>
                  <a:pt x="503635" y="106065"/>
                  <a:pt x="513160" y="94159"/>
                  <a:pt x="521494" y="89793"/>
                </a:cubicBezTo>
                <a:cubicBezTo>
                  <a:pt x="529828" y="85427"/>
                  <a:pt x="535781" y="76299"/>
                  <a:pt x="542925" y="77887"/>
                </a:cubicBezTo>
                <a:cubicBezTo>
                  <a:pt x="550069" y="79474"/>
                  <a:pt x="559198" y="98127"/>
                  <a:pt x="564357" y="99318"/>
                </a:cubicBezTo>
                <a:cubicBezTo>
                  <a:pt x="569516" y="100509"/>
                  <a:pt x="572295" y="90984"/>
                  <a:pt x="573882" y="85031"/>
                </a:cubicBezTo>
                <a:cubicBezTo>
                  <a:pt x="575470" y="79078"/>
                  <a:pt x="570310" y="72331"/>
                  <a:pt x="573882" y="63600"/>
                </a:cubicBezTo>
                <a:cubicBezTo>
                  <a:pt x="577454" y="54869"/>
                  <a:pt x="588169" y="42565"/>
                  <a:pt x="595313" y="32643"/>
                </a:cubicBezTo>
                <a:cubicBezTo>
                  <a:pt x="602457" y="22721"/>
                  <a:pt x="608013" y="9227"/>
                  <a:pt x="616744" y="4068"/>
                </a:cubicBezTo>
                <a:cubicBezTo>
                  <a:pt x="625475" y="-1091"/>
                  <a:pt x="641350" y="-694"/>
                  <a:pt x="647700" y="1687"/>
                </a:cubicBezTo>
                <a:cubicBezTo>
                  <a:pt x="654050" y="4068"/>
                  <a:pt x="654447" y="10815"/>
                  <a:pt x="654844" y="18356"/>
                </a:cubicBezTo>
                <a:cubicBezTo>
                  <a:pt x="655241" y="25897"/>
                  <a:pt x="649288" y="41375"/>
                  <a:pt x="650082" y="46931"/>
                </a:cubicBezTo>
                <a:cubicBezTo>
                  <a:pt x="650876" y="52487"/>
                  <a:pt x="654845" y="50106"/>
                  <a:pt x="659607" y="51693"/>
                </a:cubicBezTo>
                <a:cubicBezTo>
                  <a:pt x="664369" y="53280"/>
                  <a:pt x="676276" y="52487"/>
                  <a:pt x="678657" y="56456"/>
                </a:cubicBezTo>
                <a:cubicBezTo>
                  <a:pt x="681038" y="60425"/>
                  <a:pt x="674688" y="69156"/>
                  <a:pt x="673894" y="75506"/>
                </a:cubicBezTo>
                <a:cubicBezTo>
                  <a:pt x="673100" y="81856"/>
                  <a:pt x="672307" y="87809"/>
                  <a:pt x="673894" y="94556"/>
                </a:cubicBezTo>
                <a:cubicBezTo>
                  <a:pt x="675482" y="101303"/>
                  <a:pt x="680641" y="109637"/>
                  <a:pt x="683419" y="115987"/>
                </a:cubicBezTo>
                <a:cubicBezTo>
                  <a:pt x="686197" y="122337"/>
                  <a:pt x="691754" y="124718"/>
                  <a:pt x="690563" y="132656"/>
                </a:cubicBezTo>
                <a:cubicBezTo>
                  <a:pt x="689372" y="140594"/>
                  <a:pt x="681434" y="154087"/>
                  <a:pt x="676275" y="163612"/>
                </a:cubicBezTo>
                <a:cubicBezTo>
                  <a:pt x="671116" y="173137"/>
                  <a:pt x="657622" y="184647"/>
                  <a:pt x="659607" y="189806"/>
                </a:cubicBezTo>
                <a:cubicBezTo>
                  <a:pt x="661592" y="194965"/>
                  <a:pt x="681039" y="191790"/>
                  <a:pt x="688182" y="194568"/>
                </a:cubicBezTo>
                <a:cubicBezTo>
                  <a:pt x="695325" y="197346"/>
                  <a:pt x="698104" y="202109"/>
                  <a:pt x="702469" y="206475"/>
                </a:cubicBezTo>
                <a:cubicBezTo>
                  <a:pt x="706834" y="210841"/>
                  <a:pt x="717550" y="214809"/>
                  <a:pt x="714375" y="220762"/>
                </a:cubicBezTo>
                <a:cubicBezTo>
                  <a:pt x="711200" y="226715"/>
                  <a:pt x="688975" y="222349"/>
                  <a:pt x="683419" y="242193"/>
                </a:cubicBezTo>
                <a:cubicBezTo>
                  <a:pt x="677863" y="262037"/>
                  <a:pt x="680641" y="320775"/>
                  <a:pt x="681038" y="339825"/>
                </a:cubicBezTo>
                <a:cubicBezTo>
                  <a:pt x="681435" y="358875"/>
                  <a:pt x="682625" y="350937"/>
                  <a:pt x="685800" y="356493"/>
                </a:cubicBezTo>
                <a:cubicBezTo>
                  <a:pt x="688975" y="362049"/>
                  <a:pt x="698897" y="366415"/>
                  <a:pt x="700088" y="373162"/>
                </a:cubicBezTo>
                <a:cubicBezTo>
                  <a:pt x="701279" y="379909"/>
                  <a:pt x="695325" y="390228"/>
                  <a:pt x="692944" y="396975"/>
                </a:cubicBezTo>
                <a:cubicBezTo>
                  <a:pt x="690563" y="403722"/>
                  <a:pt x="686197" y="406896"/>
                  <a:pt x="685800" y="413643"/>
                </a:cubicBezTo>
                <a:cubicBezTo>
                  <a:pt x="685403" y="420390"/>
                  <a:pt x="690563" y="431503"/>
                  <a:pt x="690563" y="437456"/>
                </a:cubicBezTo>
                <a:cubicBezTo>
                  <a:pt x="690563" y="443409"/>
                  <a:pt x="689372" y="445790"/>
                  <a:pt x="685800" y="449362"/>
                </a:cubicBezTo>
                <a:cubicBezTo>
                  <a:pt x="682228" y="452934"/>
                  <a:pt x="672307" y="454918"/>
                  <a:pt x="669132" y="458887"/>
                </a:cubicBezTo>
                <a:cubicBezTo>
                  <a:pt x="665957" y="462856"/>
                  <a:pt x="664369" y="470000"/>
                  <a:pt x="666750" y="473175"/>
                </a:cubicBezTo>
                <a:cubicBezTo>
                  <a:pt x="669131" y="476350"/>
                  <a:pt x="679450" y="474762"/>
                  <a:pt x="683419" y="477937"/>
                </a:cubicBezTo>
                <a:cubicBezTo>
                  <a:pt x="687388" y="481112"/>
                  <a:pt x="692150" y="487066"/>
                  <a:pt x="690563" y="492225"/>
                </a:cubicBezTo>
                <a:cubicBezTo>
                  <a:pt x="688976" y="497384"/>
                  <a:pt x="673894" y="503337"/>
                  <a:pt x="673894" y="508893"/>
                </a:cubicBezTo>
                <a:cubicBezTo>
                  <a:pt x="673894" y="514449"/>
                  <a:pt x="690166" y="518021"/>
                  <a:pt x="690563" y="525562"/>
                </a:cubicBezTo>
                <a:cubicBezTo>
                  <a:pt x="690960" y="533103"/>
                  <a:pt x="678656" y="548184"/>
                  <a:pt x="676275" y="554137"/>
                </a:cubicBezTo>
                <a:cubicBezTo>
                  <a:pt x="673894" y="560090"/>
                  <a:pt x="669528" y="555328"/>
                  <a:pt x="676275" y="561281"/>
                </a:cubicBezTo>
                <a:cubicBezTo>
                  <a:pt x="683022" y="567234"/>
                  <a:pt x="707629" y="581918"/>
                  <a:pt x="716757" y="589856"/>
                </a:cubicBezTo>
                <a:cubicBezTo>
                  <a:pt x="725885" y="597794"/>
                  <a:pt x="727869" y="602953"/>
                  <a:pt x="731044" y="608906"/>
                </a:cubicBezTo>
                <a:cubicBezTo>
                  <a:pt x="734219" y="614859"/>
                  <a:pt x="735807" y="616050"/>
                  <a:pt x="735807" y="625575"/>
                </a:cubicBezTo>
                <a:cubicBezTo>
                  <a:pt x="735807" y="635100"/>
                  <a:pt x="731044" y="656134"/>
                  <a:pt x="731044" y="666056"/>
                </a:cubicBezTo>
                <a:cubicBezTo>
                  <a:pt x="731044" y="675978"/>
                  <a:pt x="730251" y="679550"/>
                  <a:pt x="735807" y="685106"/>
                </a:cubicBezTo>
                <a:cubicBezTo>
                  <a:pt x="741363" y="690662"/>
                  <a:pt x="757238" y="692249"/>
                  <a:pt x="764382" y="699393"/>
                </a:cubicBezTo>
                <a:cubicBezTo>
                  <a:pt x="771526" y="706537"/>
                  <a:pt x="776685" y="721221"/>
                  <a:pt x="778669" y="727968"/>
                </a:cubicBezTo>
                <a:cubicBezTo>
                  <a:pt x="780653" y="734715"/>
                  <a:pt x="779860" y="736700"/>
                  <a:pt x="776288" y="739875"/>
                </a:cubicBezTo>
                <a:cubicBezTo>
                  <a:pt x="772716" y="743050"/>
                  <a:pt x="760810" y="742256"/>
                  <a:pt x="757238" y="747018"/>
                </a:cubicBezTo>
                <a:cubicBezTo>
                  <a:pt x="753666" y="751780"/>
                  <a:pt x="757238" y="763688"/>
                  <a:pt x="754857" y="768450"/>
                </a:cubicBezTo>
                <a:cubicBezTo>
                  <a:pt x="752476" y="773212"/>
                  <a:pt x="744935" y="773609"/>
                  <a:pt x="742950" y="775593"/>
                </a:cubicBez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a:solidFill>
                <a:prstClr val="black"/>
              </a:solidFill>
            </a:endParaRPr>
          </a:p>
        </p:txBody>
      </p:sp>
      <p:sp>
        <p:nvSpPr>
          <p:cNvPr id="5" name="フリーフォーム 4"/>
          <p:cNvSpPr/>
          <p:nvPr/>
        </p:nvSpPr>
        <p:spPr>
          <a:xfrm>
            <a:off x="3278188" y="3854029"/>
            <a:ext cx="565150" cy="114300"/>
          </a:xfrm>
          <a:custGeom>
            <a:avLst/>
            <a:gdLst>
              <a:gd name="connsiteX0" fmla="*/ 566481 w 566481"/>
              <a:gd name="connsiteY0" fmla="*/ 73996 h 114135"/>
              <a:gd name="connsiteX1" fmla="*/ 471231 w 566481"/>
              <a:gd name="connsiteY1" fmla="*/ 78758 h 114135"/>
              <a:gd name="connsiteX2" fmla="*/ 440275 w 566481"/>
              <a:gd name="connsiteY2" fmla="*/ 64471 h 114135"/>
              <a:gd name="connsiteX3" fmla="*/ 406938 w 566481"/>
              <a:gd name="connsiteY3" fmla="*/ 59708 h 114135"/>
              <a:gd name="connsiteX4" fmla="*/ 385506 w 566481"/>
              <a:gd name="connsiteY4" fmla="*/ 73996 h 114135"/>
              <a:gd name="connsiteX5" fmla="*/ 371219 w 566481"/>
              <a:gd name="connsiteY5" fmla="*/ 69233 h 114135"/>
              <a:gd name="connsiteX6" fmla="*/ 328356 w 566481"/>
              <a:gd name="connsiteY6" fmla="*/ 88283 h 114135"/>
              <a:gd name="connsiteX7" fmla="*/ 299781 w 566481"/>
              <a:gd name="connsiteY7" fmla="*/ 109714 h 114135"/>
              <a:gd name="connsiteX8" fmla="*/ 271206 w 566481"/>
              <a:gd name="connsiteY8" fmla="*/ 112096 h 114135"/>
              <a:gd name="connsiteX9" fmla="*/ 266444 w 566481"/>
              <a:gd name="connsiteY9" fmla="*/ 85902 h 114135"/>
              <a:gd name="connsiteX10" fmla="*/ 216438 w 566481"/>
              <a:gd name="connsiteY10" fmla="*/ 62089 h 114135"/>
              <a:gd name="connsiteX11" fmla="*/ 166431 w 566481"/>
              <a:gd name="connsiteY11" fmla="*/ 43039 h 114135"/>
              <a:gd name="connsiteX12" fmla="*/ 130713 w 566481"/>
              <a:gd name="connsiteY12" fmla="*/ 28752 h 114135"/>
              <a:gd name="connsiteX13" fmla="*/ 75944 w 566481"/>
              <a:gd name="connsiteY13" fmla="*/ 19227 h 114135"/>
              <a:gd name="connsiteX14" fmla="*/ 75944 w 566481"/>
              <a:gd name="connsiteY14" fmla="*/ 12083 h 114135"/>
              <a:gd name="connsiteX15" fmla="*/ 73563 w 566481"/>
              <a:gd name="connsiteY15" fmla="*/ 177 h 114135"/>
              <a:gd name="connsiteX16" fmla="*/ 6888 w 566481"/>
              <a:gd name="connsiteY16" fmla="*/ 4939 h 114135"/>
              <a:gd name="connsiteX17" fmla="*/ 2125 w 566481"/>
              <a:gd name="connsiteY17" fmla="*/ 4939 h 11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6481" h="114135">
                <a:moveTo>
                  <a:pt x="566481" y="73996"/>
                </a:moveTo>
                <a:cubicBezTo>
                  <a:pt x="529373" y="77170"/>
                  <a:pt x="492265" y="80345"/>
                  <a:pt x="471231" y="78758"/>
                </a:cubicBezTo>
                <a:cubicBezTo>
                  <a:pt x="450197" y="77171"/>
                  <a:pt x="450990" y="67646"/>
                  <a:pt x="440275" y="64471"/>
                </a:cubicBezTo>
                <a:cubicBezTo>
                  <a:pt x="429560" y="61296"/>
                  <a:pt x="416066" y="58120"/>
                  <a:pt x="406938" y="59708"/>
                </a:cubicBezTo>
                <a:cubicBezTo>
                  <a:pt x="397810" y="61295"/>
                  <a:pt x="391459" y="72408"/>
                  <a:pt x="385506" y="73996"/>
                </a:cubicBezTo>
                <a:cubicBezTo>
                  <a:pt x="379553" y="75584"/>
                  <a:pt x="380744" y="66852"/>
                  <a:pt x="371219" y="69233"/>
                </a:cubicBezTo>
                <a:cubicBezTo>
                  <a:pt x="361694" y="71614"/>
                  <a:pt x="340262" y="81536"/>
                  <a:pt x="328356" y="88283"/>
                </a:cubicBezTo>
                <a:cubicBezTo>
                  <a:pt x="316450" y="95030"/>
                  <a:pt x="309306" y="105745"/>
                  <a:pt x="299781" y="109714"/>
                </a:cubicBezTo>
                <a:cubicBezTo>
                  <a:pt x="290256" y="113683"/>
                  <a:pt x="276762" y="116065"/>
                  <a:pt x="271206" y="112096"/>
                </a:cubicBezTo>
                <a:cubicBezTo>
                  <a:pt x="265650" y="108127"/>
                  <a:pt x="275572" y="94236"/>
                  <a:pt x="266444" y="85902"/>
                </a:cubicBezTo>
                <a:cubicBezTo>
                  <a:pt x="257316" y="77568"/>
                  <a:pt x="233107" y="69233"/>
                  <a:pt x="216438" y="62089"/>
                </a:cubicBezTo>
                <a:cubicBezTo>
                  <a:pt x="199769" y="54945"/>
                  <a:pt x="180718" y="48595"/>
                  <a:pt x="166431" y="43039"/>
                </a:cubicBezTo>
                <a:cubicBezTo>
                  <a:pt x="152143" y="37483"/>
                  <a:pt x="145794" y="32721"/>
                  <a:pt x="130713" y="28752"/>
                </a:cubicBezTo>
                <a:cubicBezTo>
                  <a:pt x="115632" y="24783"/>
                  <a:pt x="85072" y="22005"/>
                  <a:pt x="75944" y="19227"/>
                </a:cubicBezTo>
                <a:cubicBezTo>
                  <a:pt x="66816" y="16449"/>
                  <a:pt x="76341" y="15258"/>
                  <a:pt x="75944" y="12083"/>
                </a:cubicBezTo>
                <a:cubicBezTo>
                  <a:pt x="75547" y="8908"/>
                  <a:pt x="85072" y="1368"/>
                  <a:pt x="73563" y="177"/>
                </a:cubicBezTo>
                <a:cubicBezTo>
                  <a:pt x="62054" y="-1014"/>
                  <a:pt x="18794" y="4145"/>
                  <a:pt x="6888" y="4939"/>
                </a:cubicBezTo>
                <a:cubicBezTo>
                  <a:pt x="-5018" y="5733"/>
                  <a:pt x="2125" y="4939"/>
                  <a:pt x="2125" y="4939"/>
                </a:cubicBez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a:solidFill>
                <a:prstClr val="black"/>
              </a:solidFill>
            </a:endParaRPr>
          </a:p>
        </p:txBody>
      </p:sp>
      <p:sp>
        <p:nvSpPr>
          <p:cNvPr id="6" name="フリーフォーム 5"/>
          <p:cNvSpPr/>
          <p:nvPr/>
        </p:nvSpPr>
        <p:spPr>
          <a:xfrm>
            <a:off x="3136900" y="3911179"/>
            <a:ext cx="671513" cy="728662"/>
          </a:xfrm>
          <a:custGeom>
            <a:avLst/>
            <a:gdLst>
              <a:gd name="connsiteX0" fmla="*/ 0 w 672726"/>
              <a:gd name="connsiteY0" fmla="*/ 197643 h 728928"/>
              <a:gd name="connsiteX1" fmla="*/ 69056 w 672726"/>
              <a:gd name="connsiteY1" fmla="*/ 223837 h 728928"/>
              <a:gd name="connsiteX2" fmla="*/ 85725 w 672726"/>
              <a:gd name="connsiteY2" fmla="*/ 209550 h 728928"/>
              <a:gd name="connsiteX3" fmla="*/ 140494 w 672726"/>
              <a:gd name="connsiteY3" fmla="*/ 235743 h 728928"/>
              <a:gd name="connsiteX4" fmla="*/ 166687 w 672726"/>
              <a:gd name="connsiteY4" fmla="*/ 257175 h 728928"/>
              <a:gd name="connsiteX5" fmla="*/ 169069 w 672726"/>
              <a:gd name="connsiteY5" fmla="*/ 266700 h 728928"/>
              <a:gd name="connsiteX6" fmla="*/ 169069 w 672726"/>
              <a:gd name="connsiteY6" fmla="*/ 295275 h 728928"/>
              <a:gd name="connsiteX7" fmla="*/ 185737 w 672726"/>
              <a:gd name="connsiteY7" fmla="*/ 302418 h 728928"/>
              <a:gd name="connsiteX8" fmla="*/ 221456 w 672726"/>
              <a:gd name="connsiteY8" fmla="*/ 373856 h 728928"/>
              <a:gd name="connsiteX9" fmla="*/ 226219 w 672726"/>
              <a:gd name="connsiteY9" fmla="*/ 404812 h 728928"/>
              <a:gd name="connsiteX10" fmla="*/ 233362 w 672726"/>
              <a:gd name="connsiteY10" fmla="*/ 483393 h 728928"/>
              <a:gd name="connsiteX11" fmla="*/ 240506 w 672726"/>
              <a:gd name="connsiteY11" fmla="*/ 492918 h 728928"/>
              <a:gd name="connsiteX12" fmla="*/ 271462 w 672726"/>
              <a:gd name="connsiteY12" fmla="*/ 552450 h 728928"/>
              <a:gd name="connsiteX13" fmla="*/ 285750 w 672726"/>
              <a:gd name="connsiteY13" fmla="*/ 581025 h 728928"/>
              <a:gd name="connsiteX14" fmla="*/ 333375 w 672726"/>
              <a:gd name="connsiteY14" fmla="*/ 607218 h 728928"/>
              <a:gd name="connsiteX15" fmla="*/ 352425 w 672726"/>
              <a:gd name="connsiteY15" fmla="*/ 652462 h 728928"/>
              <a:gd name="connsiteX16" fmla="*/ 347662 w 672726"/>
              <a:gd name="connsiteY16" fmla="*/ 690562 h 728928"/>
              <a:gd name="connsiteX17" fmla="*/ 357187 w 672726"/>
              <a:gd name="connsiteY17" fmla="*/ 704850 h 728928"/>
              <a:gd name="connsiteX18" fmla="*/ 416719 w 672726"/>
              <a:gd name="connsiteY18" fmla="*/ 723900 h 728928"/>
              <a:gd name="connsiteX19" fmla="*/ 428625 w 672726"/>
              <a:gd name="connsiteY19" fmla="*/ 726281 h 728928"/>
              <a:gd name="connsiteX20" fmla="*/ 433387 w 672726"/>
              <a:gd name="connsiteY20" fmla="*/ 690562 h 728928"/>
              <a:gd name="connsiteX21" fmla="*/ 457200 w 672726"/>
              <a:gd name="connsiteY21" fmla="*/ 666750 h 728928"/>
              <a:gd name="connsiteX22" fmla="*/ 500062 w 672726"/>
              <a:gd name="connsiteY22" fmla="*/ 626268 h 728928"/>
              <a:gd name="connsiteX23" fmla="*/ 509587 w 672726"/>
              <a:gd name="connsiteY23" fmla="*/ 559593 h 728928"/>
              <a:gd name="connsiteX24" fmla="*/ 569119 w 672726"/>
              <a:gd name="connsiteY24" fmla="*/ 521493 h 728928"/>
              <a:gd name="connsiteX25" fmla="*/ 585787 w 672726"/>
              <a:gd name="connsiteY25" fmla="*/ 447675 h 728928"/>
              <a:gd name="connsiteX26" fmla="*/ 576262 w 672726"/>
              <a:gd name="connsiteY26" fmla="*/ 390525 h 728928"/>
              <a:gd name="connsiteX27" fmla="*/ 578644 w 672726"/>
              <a:gd name="connsiteY27" fmla="*/ 352425 h 728928"/>
              <a:gd name="connsiteX28" fmla="*/ 592931 w 672726"/>
              <a:gd name="connsiteY28" fmla="*/ 326231 h 728928"/>
              <a:gd name="connsiteX29" fmla="*/ 623887 w 672726"/>
              <a:gd name="connsiteY29" fmla="*/ 369093 h 728928"/>
              <a:gd name="connsiteX30" fmla="*/ 671512 w 672726"/>
              <a:gd name="connsiteY30" fmla="*/ 369093 h 728928"/>
              <a:gd name="connsiteX31" fmla="*/ 659606 w 672726"/>
              <a:gd name="connsiteY31" fmla="*/ 297656 h 728928"/>
              <a:gd name="connsiteX32" fmla="*/ 671512 w 672726"/>
              <a:gd name="connsiteY32" fmla="*/ 271462 h 728928"/>
              <a:gd name="connsiteX33" fmla="*/ 638175 w 672726"/>
              <a:gd name="connsiteY33" fmla="*/ 235743 h 728928"/>
              <a:gd name="connsiteX34" fmla="*/ 611981 w 672726"/>
              <a:gd name="connsiteY34" fmla="*/ 195262 h 728928"/>
              <a:gd name="connsiteX35" fmla="*/ 595312 w 672726"/>
              <a:gd name="connsiteY35" fmla="*/ 176212 h 728928"/>
              <a:gd name="connsiteX36" fmla="*/ 597694 w 672726"/>
              <a:gd name="connsiteY36" fmla="*/ 142875 h 728928"/>
              <a:gd name="connsiteX37" fmla="*/ 578644 w 672726"/>
              <a:gd name="connsiteY37" fmla="*/ 138112 h 728928"/>
              <a:gd name="connsiteX38" fmla="*/ 571500 w 672726"/>
              <a:gd name="connsiteY38" fmla="*/ 159543 h 728928"/>
              <a:gd name="connsiteX39" fmla="*/ 552450 w 672726"/>
              <a:gd name="connsiteY39" fmla="*/ 161925 h 728928"/>
              <a:gd name="connsiteX40" fmla="*/ 521494 w 672726"/>
              <a:gd name="connsiteY40" fmla="*/ 157162 h 728928"/>
              <a:gd name="connsiteX41" fmla="*/ 523875 w 672726"/>
              <a:gd name="connsiteY41" fmla="*/ 142875 h 728928"/>
              <a:gd name="connsiteX42" fmla="*/ 526256 w 672726"/>
              <a:gd name="connsiteY42" fmla="*/ 121443 h 728928"/>
              <a:gd name="connsiteX43" fmla="*/ 488156 w 672726"/>
              <a:gd name="connsiteY43" fmla="*/ 116681 h 728928"/>
              <a:gd name="connsiteX44" fmla="*/ 476250 w 672726"/>
              <a:gd name="connsiteY44" fmla="*/ 100012 h 728928"/>
              <a:gd name="connsiteX45" fmla="*/ 476250 w 672726"/>
              <a:gd name="connsiteY45" fmla="*/ 78581 h 728928"/>
              <a:gd name="connsiteX46" fmla="*/ 435769 w 672726"/>
              <a:gd name="connsiteY46" fmla="*/ 64293 h 728928"/>
              <a:gd name="connsiteX47" fmla="*/ 426244 w 672726"/>
              <a:gd name="connsiteY47" fmla="*/ 0 h 72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72726" h="728928">
                <a:moveTo>
                  <a:pt x="0" y="197643"/>
                </a:moveTo>
                <a:cubicBezTo>
                  <a:pt x="27384" y="209748"/>
                  <a:pt x="54769" y="221853"/>
                  <a:pt x="69056" y="223837"/>
                </a:cubicBezTo>
                <a:cubicBezTo>
                  <a:pt x="83343" y="225821"/>
                  <a:pt x="73819" y="207566"/>
                  <a:pt x="85725" y="209550"/>
                </a:cubicBezTo>
                <a:cubicBezTo>
                  <a:pt x="97631" y="211534"/>
                  <a:pt x="127000" y="227806"/>
                  <a:pt x="140494" y="235743"/>
                </a:cubicBezTo>
                <a:cubicBezTo>
                  <a:pt x="153988" y="243680"/>
                  <a:pt x="161925" y="252016"/>
                  <a:pt x="166687" y="257175"/>
                </a:cubicBezTo>
                <a:cubicBezTo>
                  <a:pt x="171449" y="262334"/>
                  <a:pt x="168672" y="260350"/>
                  <a:pt x="169069" y="266700"/>
                </a:cubicBezTo>
                <a:cubicBezTo>
                  <a:pt x="169466" y="273050"/>
                  <a:pt x="166291" y="289322"/>
                  <a:pt x="169069" y="295275"/>
                </a:cubicBezTo>
                <a:cubicBezTo>
                  <a:pt x="171847" y="301228"/>
                  <a:pt x="177006" y="289321"/>
                  <a:pt x="185737" y="302418"/>
                </a:cubicBezTo>
                <a:cubicBezTo>
                  <a:pt x="194468" y="315515"/>
                  <a:pt x="214709" y="356790"/>
                  <a:pt x="221456" y="373856"/>
                </a:cubicBezTo>
                <a:cubicBezTo>
                  <a:pt x="228203" y="390922"/>
                  <a:pt x="224235" y="386556"/>
                  <a:pt x="226219" y="404812"/>
                </a:cubicBezTo>
                <a:cubicBezTo>
                  <a:pt x="228203" y="423068"/>
                  <a:pt x="230981" y="468709"/>
                  <a:pt x="233362" y="483393"/>
                </a:cubicBezTo>
                <a:cubicBezTo>
                  <a:pt x="235743" y="498077"/>
                  <a:pt x="234156" y="481409"/>
                  <a:pt x="240506" y="492918"/>
                </a:cubicBezTo>
                <a:cubicBezTo>
                  <a:pt x="246856" y="504428"/>
                  <a:pt x="263921" y="537766"/>
                  <a:pt x="271462" y="552450"/>
                </a:cubicBezTo>
                <a:cubicBezTo>
                  <a:pt x="279003" y="567134"/>
                  <a:pt x="275431" y="571897"/>
                  <a:pt x="285750" y="581025"/>
                </a:cubicBezTo>
                <a:cubicBezTo>
                  <a:pt x="296069" y="590153"/>
                  <a:pt x="322263" y="595312"/>
                  <a:pt x="333375" y="607218"/>
                </a:cubicBezTo>
                <a:cubicBezTo>
                  <a:pt x="344487" y="619124"/>
                  <a:pt x="350044" y="638571"/>
                  <a:pt x="352425" y="652462"/>
                </a:cubicBezTo>
                <a:cubicBezTo>
                  <a:pt x="354806" y="666353"/>
                  <a:pt x="346868" y="681831"/>
                  <a:pt x="347662" y="690562"/>
                </a:cubicBezTo>
                <a:cubicBezTo>
                  <a:pt x="348456" y="699293"/>
                  <a:pt x="345678" y="699294"/>
                  <a:pt x="357187" y="704850"/>
                </a:cubicBezTo>
                <a:cubicBezTo>
                  <a:pt x="368696" y="710406"/>
                  <a:pt x="404813" y="720328"/>
                  <a:pt x="416719" y="723900"/>
                </a:cubicBezTo>
                <a:cubicBezTo>
                  <a:pt x="428625" y="727472"/>
                  <a:pt x="425847" y="731837"/>
                  <a:pt x="428625" y="726281"/>
                </a:cubicBezTo>
                <a:cubicBezTo>
                  <a:pt x="431403" y="720725"/>
                  <a:pt x="428625" y="700484"/>
                  <a:pt x="433387" y="690562"/>
                </a:cubicBezTo>
                <a:cubicBezTo>
                  <a:pt x="438149" y="680640"/>
                  <a:pt x="446088" y="677466"/>
                  <a:pt x="457200" y="666750"/>
                </a:cubicBezTo>
                <a:cubicBezTo>
                  <a:pt x="468312" y="656034"/>
                  <a:pt x="491331" y="644127"/>
                  <a:pt x="500062" y="626268"/>
                </a:cubicBezTo>
                <a:cubicBezTo>
                  <a:pt x="508793" y="608409"/>
                  <a:pt x="498078" y="577055"/>
                  <a:pt x="509587" y="559593"/>
                </a:cubicBezTo>
                <a:cubicBezTo>
                  <a:pt x="521096" y="542131"/>
                  <a:pt x="556419" y="540146"/>
                  <a:pt x="569119" y="521493"/>
                </a:cubicBezTo>
                <a:cubicBezTo>
                  <a:pt x="581819" y="502840"/>
                  <a:pt x="584597" y="469503"/>
                  <a:pt x="585787" y="447675"/>
                </a:cubicBezTo>
                <a:cubicBezTo>
                  <a:pt x="586977" y="425847"/>
                  <a:pt x="577453" y="406400"/>
                  <a:pt x="576262" y="390525"/>
                </a:cubicBezTo>
                <a:cubicBezTo>
                  <a:pt x="575072" y="374650"/>
                  <a:pt x="575866" y="363141"/>
                  <a:pt x="578644" y="352425"/>
                </a:cubicBezTo>
                <a:cubicBezTo>
                  <a:pt x="581422" y="341709"/>
                  <a:pt x="585391" y="323453"/>
                  <a:pt x="592931" y="326231"/>
                </a:cubicBezTo>
                <a:cubicBezTo>
                  <a:pt x="600471" y="329009"/>
                  <a:pt x="610790" y="361949"/>
                  <a:pt x="623887" y="369093"/>
                </a:cubicBezTo>
                <a:cubicBezTo>
                  <a:pt x="636984" y="376237"/>
                  <a:pt x="665559" y="380999"/>
                  <a:pt x="671512" y="369093"/>
                </a:cubicBezTo>
                <a:cubicBezTo>
                  <a:pt x="677465" y="357187"/>
                  <a:pt x="659606" y="313928"/>
                  <a:pt x="659606" y="297656"/>
                </a:cubicBezTo>
                <a:cubicBezTo>
                  <a:pt x="659606" y="281384"/>
                  <a:pt x="675084" y="281781"/>
                  <a:pt x="671512" y="271462"/>
                </a:cubicBezTo>
                <a:cubicBezTo>
                  <a:pt x="667940" y="261143"/>
                  <a:pt x="648097" y="248443"/>
                  <a:pt x="638175" y="235743"/>
                </a:cubicBezTo>
                <a:cubicBezTo>
                  <a:pt x="628253" y="223043"/>
                  <a:pt x="619125" y="205184"/>
                  <a:pt x="611981" y="195262"/>
                </a:cubicBezTo>
                <a:cubicBezTo>
                  <a:pt x="604837" y="185340"/>
                  <a:pt x="597693" y="184943"/>
                  <a:pt x="595312" y="176212"/>
                </a:cubicBezTo>
                <a:cubicBezTo>
                  <a:pt x="592931" y="167481"/>
                  <a:pt x="600472" y="149225"/>
                  <a:pt x="597694" y="142875"/>
                </a:cubicBezTo>
                <a:cubicBezTo>
                  <a:pt x="594916" y="136525"/>
                  <a:pt x="583010" y="135334"/>
                  <a:pt x="578644" y="138112"/>
                </a:cubicBezTo>
                <a:cubicBezTo>
                  <a:pt x="574278" y="140890"/>
                  <a:pt x="575866" y="155574"/>
                  <a:pt x="571500" y="159543"/>
                </a:cubicBezTo>
                <a:cubicBezTo>
                  <a:pt x="567134" y="163512"/>
                  <a:pt x="560784" y="162322"/>
                  <a:pt x="552450" y="161925"/>
                </a:cubicBezTo>
                <a:cubicBezTo>
                  <a:pt x="544116" y="161528"/>
                  <a:pt x="526256" y="160337"/>
                  <a:pt x="521494" y="157162"/>
                </a:cubicBezTo>
                <a:cubicBezTo>
                  <a:pt x="516732" y="153987"/>
                  <a:pt x="523081" y="148828"/>
                  <a:pt x="523875" y="142875"/>
                </a:cubicBezTo>
                <a:cubicBezTo>
                  <a:pt x="524669" y="136922"/>
                  <a:pt x="532209" y="125809"/>
                  <a:pt x="526256" y="121443"/>
                </a:cubicBezTo>
                <a:cubicBezTo>
                  <a:pt x="520303" y="117077"/>
                  <a:pt x="496490" y="120253"/>
                  <a:pt x="488156" y="116681"/>
                </a:cubicBezTo>
                <a:cubicBezTo>
                  <a:pt x="479822" y="113109"/>
                  <a:pt x="478234" y="106362"/>
                  <a:pt x="476250" y="100012"/>
                </a:cubicBezTo>
                <a:cubicBezTo>
                  <a:pt x="474266" y="93662"/>
                  <a:pt x="482997" y="84534"/>
                  <a:pt x="476250" y="78581"/>
                </a:cubicBezTo>
                <a:cubicBezTo>
                  <a:pt x="469503" y="72628"/>
                  <a:pt x="444103" y="77390"/>
                  <a:pt x="435769" y="64293"/>
                </a:cubicBezTo>
                <a:cubicBezTo>
                  <a:pt x="427435" y="51196"/>
                  <a:pt x="426839" y="25598"/>
                  <a:pt x="426244" y="0"/>
                </a:cubicBez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a:solidFill>
                <a:prstClr val="black"/>
              </a:solidFill>
            </a:endParaRPr>
          </a:p>
        </p:txBody>
      </p:sp>
      <p:sp>
        <p:nvSpPr>
          <p:cNvPr id="17" name="フリーフォーム 16"/>
          <p:cNvSpPr/>
          <p:nvPr/>
        </p:nvSpPr>
        <p:spPr>
          <a:xfrm>
            <a:off x="1706563" y="2579266"/>
            <a:ext cx="1031875" cy="804863"/>
          </a:xfrm>
          <a:custGeom>
            <a:avLst/>
            <a:gdLst>
              <a:gd name="connsiteX0" fmla="*/ 1031082 w 1031082"/>
              <a:gd name="connsiteY0" fmla="*/ 806220 h 806220"/>
              <a:gd name="connsiteX1" fmla="*/ 1016794 w 1031082"/>
              <a:gd name="connsiteY1" fmla="*/ 718114 h 806220"/>
              <a:gd name="connsiteX2" fmla="*/ 995363 w 1031082"/>
              <a:gd name="connsiteY2" fmla="*/ 715733 h 806220"/>
              <a:gd name="connsiteX3" fmla="*/ 964407 w 1031082"/>
              <a:gd name="connsiteY3" fmla="*/ 644295 h 806220"/>
              <a:gd name="connsiteX4" fmla="*/ 969169 w 1031082"/>
              <a:gd name="connsiteY4" fmla="*/ 630008 h 806220"/>
              <a:gd name="connsiteX5" fmla="*/ 947738 w 1031082"/>
              <a:gd name="connsiteY5" fmla="*/ 618102 h 806220"/>
              <a:gd name="connsiteX6" fmla="*/ 938213 w 1031082"/>
              <a:gd name="connsiteY6" fmla="*/ 570477 h 806220"/>
              <a:gd name="connsiteX7" fmla="*/ 916782 w 1031082"/>
              <a:gd name="connsiteY7" fmla="*/ 527614 h 806220"/>
              <a:gd name="connsiteX8" fmla="*/ 897732 w 1031082"/>
              <a:gd name="connsiteY8" fmla="*/ 463320 h 806220"/>
              <a:gd name="connsiteX9" fmla="*/ 907257 w 1031082"/>
              <a:gd name="connsiteY9" fmla="*/ 429983 h 806220"/>
              <a:gd name="connsiteX10" fmla="*/ 897732 w 1031082"/>
              <a:gd name="connsiteY10" fmla="*/ 384739 h 806220"/>
              <a:gd name="connsiteX11" fmla="*/ 878682 w 1031082"/>
              <a:gd name="connsiteY11" fmla="*/ 384739 h 806220"/>
              <a:gd name="connsiteX12" fmla="*/ 854869 w 1031082"/>
              <a:gd name="connsiteY12" fmla="*/ 368070 h 806220"/>
              <a:gd name="connsiteX13" fmla="*/ 833438 w 1031082"/>
              <a:gd name="connsiteY13" fmla="*/ 375214 h 806220"/>
              <a:gd name="connsiteX14" fmla="*/ 816769 w 1031082"/>
              <a:gd name="connsiteY14" fmla="*/ 349020 h 806220"/>
              <a:gd name="connsiteX15" fmla="*/ 812007 w 1031082"/>
              <a:gd name="connsiteY15" fmla="*/ 372833 h 806220"/>
              <a:gd name="connsiteX16" fmla="*/ 771525 w 1031082"/>
              <a:gd name="connsiteY16" fmla="*/ 346639 h 806220"/>
              <a:gd name="connsiteX17" fmla="*/ 759619 w 1031082"/>
              <a:gd name="connsiteY17" fmla="*/ 287108 h 806220"/>
              <a:gd name="connsiteX18" fmla="*/ 771525 w 1031082"/>
              <a:gd name="connsiteY18" fmla="*/ 234720 h 806220"/>
              <a:gd name="connsiteX19" fmla="*/ 781050 w 1031082"/>
              <a:gd name="connsiteY19" fmla="*/ 189477 h 806220"/>
              <a:gd name="connsiteX20" fmla="*/ 804863 w 1031082"/>
              <a:gd name="connsiteY20" fmla="*/ 177570 h 806220"/>
              <a:gd name="connsiteX21" fmla="*/ 828675 w 1031082"/>
              <a:gd name="connsiteY21" fmla="*/ 191858 h 806220"/>
              <a:gd name="connsiteX22" fmla="*/ 857250 w 1031082"/>
              <a:gd name="connsiteY22" fmla="*/ 208527 h 806220"/>
              <a:gd name="connsiteX23" fmla="*/ 871538 w 1031082"/>
              <a:gd name="connsiteY23" fmla="*/ 213289 h 806220"/>
              <a:gd name="connsiteX24" fmla="*/ 895350 w 1031082"/>
              <a:gd name="connsiteY24" fmla="*/ 179952 h 806220"/>
              <a:gd name="connsiteX25" fmla="*/ 923925 w 1031082"/>
              <a:gd name="connsiteY25" fmla="*/ 187095 h 806220"/>
              <a:gd name="connsiteX26" fmla="*/ 952500 w 1031082"/>
              <a:gd name="connsiteY26" fmla="*/ 179952 h 806220"/>
              <a:gd name="connsiteX27" fmla="*/ 964407 w 1031082"/>
              <a:gd name="connsiteY27" fmla="*/ 153758 h 806220"/>
              <a:gd name="connsiteX28" fmla="*/ 988219 w 1031082"/>
              <a:gd name="connsiteY28" fmla="*/ 129945 h 806220"/>
              <a:gd name="connsiteX29" fmla="*/ 992982 w 1031082"/>
              <a:gd name="connsiteY29" fmla="*/ 118039 h 806220"/>
              <a:gd name="connsiteX30" fmla="*/ 969169 w 1031082"/>
              <a:gd name="connsiteY30" fmla="*/ 84702 h 806220"/>
              <a:gd name="connsiteX31" fmla="*/ 964407 w 1031082"/>
              <a:gd name="connsiteY31" fmla="*/ 51364 h 806220"/>
              <a:gd name="connsiteX32" fmla="*/ 950119 w 1031082"/>
              <a:gd name="connsiteY32" fmla="*/ 10883 h 806220"/>
              <a:gd name="connsiteX33" fmla="*/ 942975 w 1031082"/>
              <a:gd name="connsiteY33" fmla="*/ 10883 h 806220"/>
              <a:gd name="connsiteX34" fmla="*/ 902494 w 1031082"/>
              <a:gd name="connsiteY34" fmla="*/ 18027 h 806220"/>
              <a:gd name="connsiteX35" fmla="*/ 859632 w 1031082"/>
              <a:gd name="connsiteY35" fmla="*/ 20408 h 806220"/>
              <a:gd name="connsiteX36" fmla="*/ 831057 w 1031082"/>
              <a:gd name="connsiteY36" fmla="*/ 46602 h 806220"/>
              <a:gd name="connsiteX37" fmla="*/ 816769 w 1031082"/>
              <a:gd name="connsiteY37" fmla="*/ 46602 h 806220"/>
              <a:gd name="connsiteX38" fmla="*/ 785813 w 1031082"/>
              <a:gd name="connsiteY38" fmla="*/ 46602 h 806220"/>
              <a:gd name="connsiteX39" fmla="*/ 769144 w 1031082"/>
              <a:gd name="connsiteY39" fmla="*/ 70414 h 806220"/>
              <a:gd name="connsiteX40" fmla="*/ 728663 w 1031082"/>
              <a:gd name="connsiteY40" fmla="*/ 68033 h 806220"/>
              <a:gd name="connsiteX41" fmla="*/ 714375 w 1031082"/>
              <a:gd name="connsiteY41" fmla="*/ 58508 h 806220"/>
              <a:gd name="connsiteX42" fmla="*/ 685800 w 1031082"/>
              <a:gd name="connsiteY42" fmla="*/ 46602 h 806220"/>
              <a:gd name="connsiteX43" fmla="*/ 664369 w 1031082"/>
              <a:gd name="connsiteY43" fmla="*/ 58508 h 806220"/>
              <a:gd name="connsiteX44" fmla="*/ 638175 w 1031082"/>
              <a:gd name="connsiteY44" fmla="*/ 58508 h 806220"/>
              <a:gd name="connsiteX45" fmla="*/ 609600 w 1031082"/>
              <a:gd name="connsiteY45" fmla="*/ 22789 h 806220"/>
              <a:gd name="connsiteX46" fmla="*/ 585788 w 1031082"/>
              <a:gd name="connsiteY46" fmla="*/ 8502 h 806220"/>
              <a:gd name="connsiteX47" fmla="*/ 564357 w 1031082"/>
              <a:gd name="connsiteY47" fmla="*/ 3739 h 806220"/>
              <a:gd name="connsiteX48" fmla="*/ 552450 w 1031082"/>
              <a:gd name="connsiteY48" fmla="*/ 3739 h 806220"/>
              <a:gd name="connsiteX49" fmla="*/ 538163 w 1031082"/>
              <a:gd name="connsiteY49" fmla="*/ 1358 h 806220"/>
              <a:gd name="connsiteX50" fmla="*/ 502444 w 1031082"/>
              <a:gd name="connsiteY50" fmla="*/ 27552 h 806220"/>
              <a:gd name="connsiteX51" fmla="*/ 485775 w 1031082"/>
              <a:gd name="connsiteY51" fmla="*/ 41839 h 806220"/>
              <a:gd name="connsiteX52" fmla="*/ 500063 w 1031082"/>
              <a:gd name="connsiteY52" fmla="*/ 68033 h 806220"/>
              <a:gd name="connsiteX53" fmla="*/ 490538 w 1031082"/>
              <a:gd name="connsiteY53" fmla="*/ 103752 h 806220"/>
              <a:gd name="connsiteX54" fmla="*/ 497682 w 1031082"/>
              <a:gd name="connsiteY54" fmla="*/ 139470 h 806220"/>
              <a:gd name="connsiteX55" fmla="*/ 492919 w 1031082"/>
              <a:gd name="connsiteY55" fmla="*/ 168045 h 806220"/>
              <a:gd name="connsiteX56" fmla="*/ 492919 w 1031082"/>
              <a:gd name="connsiteY56" fmla="*/ 194239 h 806220"/>
              <a:gd name="connsiteX57" fmla="*/ 485775 w 1031082"/>
              <a:gd name="connsiteY57" fmla="*/ 213289 h 806220"/>
              <a:gd name="connsiteX58" fmla="*/ 459582 w 1031082"/>
              <a:gd name="connsiteY58" fmla="*/ 220433 h 806220"/>
              <a:gd name="connsiteX59" fmla="*/ 438150 w 1031082"/>
              <a:gd name="connsiteY59" fmla="*/ 241864 h 806220"/>
              <a:gd name="connsiteX60" fmla="*/ 419100 w 1031082"/>
              <a:gd name="connsiteY60" fmla="*/ 234720 h 806220"/>
              <a:gd name="connsiteX61" fmla="*/ 371475 w 1031082"/>
              <a:gd name="connsiteY61" fmla="*/ 229958 h 806220"/>
              <a:gd name="connsiteX62" fmla="*/ 359569 w 1031082"/>
              <a:gd name="connsiteY62" fmla="*/ 215670 h 806220"/>
              <a:gd name="connsiteX63" fmla="*/ 321469 w 1031082"/>
              <a:gd name="connsiteY63" fmla="*/ 187095 h 806220"/>
              <a:gd name="connsiteX64" fmla="*/ 304800 w 1031082"/>
              <a:gd name="connsiteY64" fmla="*/ 222814 h 806220"/>
              <a:gd name="connsiteX65" fmla="*/ 285750 w 1031082"/>
              <a:gd name="connsiteY65" fmla="*/ 244245 h 806220"/>
              <a:gd name="connsiteX66" fmla="*/ 257175 w 1031082"/>
              <a:gd name="connsiteY66" fmla="*/ 260914 h 806220"/>
              <a:gd name="connsiteX67" fmla="*/ 238125 w 1031082"/>
              <a:gd name="connsiteY67" fmla="*/ 272820 h 806220"/>
              <a:gd name="connsiteX68" fmla="*/ 235744 w 1031082"/>
              <a:gd name="connsiteY68" fmla="*/ 301395 h 806220"/>
              <a:gd name="connsiteX69" fmla="*/ 209550 w 1031082"/>
              <a:gd name="connsiteY69" fmla="*/ 313302 h 806220"/>
              <a:gd name="connsiteX70" fmla="*/ 197644 w 1031082"/>
              <a:gd name="connsiteY70" fmla="*/ 334733 h 806220"/>
              <a:gd name="connsiteX71" fmla="*/ 202407 w 1031082"/>
              <a:gd name="connsiteY71" fmla="*/ 365689 h 806220"/>
              <a:gd name="connsiteX72" fmla="*/ 209550 w 1031082"/>
              <a:gd name="connsiteY72" fmla="*/ 403789 h 806220"/>
              <a:gd name="connsiteX73" fmla="*/ 250032 w 1031082"/>
              <a:gd name="connsiteY73" fmla="*/ 437127 h 806220"/>
              <a:gd name="connsiteX74" fmla="*/ 269082 w 1031082"/>
              <a:gd name="connsiteY74" fmla="*/ 451414 h 806220"/>
              <a:gd name="connsiteX75" fmla="*/ 254794 w 1031082"/>
              <a:gd name="connsiteY75" fmla="*/ 482370 h 806220"/>
              <a:gd name="connsiteX76" fmla="*/ 254794 w 1031082"/>
              <a:gd name="connsiteY76" fmla="*/ 489514 h 806220"/>
              <a:gd name="connsiteX77" fmla="*/ 223838 w 1031082"/>
              <a:gd name="connsiteY77" fmla="*/ 487133 h 806220"/>
              <a:gd name="connsiteX78" fmla="*/ 214313 w 1031082"/>
              <a:gd name="connsiteY78" fmla="*/ 494277 h 806220"/>
              <a:gd name="connsiteX79" fmla="*/ 207169 w 1031082"/>
              <a:gd name="connsiteY79" fmla="*/ 510945 h 806220"/>
              <a:gd name="connsiteX80" fmla="*/ 192882 w 1031082"/>
              <a:gd name="connsiteY80" fmla="*/ 527614 h 806220"/>
              <a:gd name="connsiteX81" fmla="*/ 169069 w 1031082"/>
              <a:gd name="connsiteY81" fmla="*/ 541902 h 806220"/>
              <a:gd name="connsiteX82" fmla="*/ 145257 w 1031082"/>
              <a:gd name="connsiteY82" fmla="*/ 556189 h 806220"/>
              <a:gd name="connsiteX83" fmla="*/ 128588 w 1031082"/>
              <a:gd name="connsiteY83" fmla="*/ 563333 h 806220"/>
              <a:gd name="connsiteX84" fmla="*/ 97632 w 1031082"/>
              <a:gd name="connsiteY84" fmla="*/ 529995 h 806220"/>
              <a:gd name="connsiteX85" fmla="*/ 71438 w 1031082"/>
              <a:gd name="connsiteY85" fmla="*/ 527614 h 806220"/>
              <a:gd name="connsiteX86" fmla="*/ 57150 w 1031082"/>
              <a:gd name="connsiteY86" fmla="*/ 539520 h 806220"/>
              <a:gd name="connsiteX87" fmla="*/ 52388 w 1031082"/>
              <a:gd name="connsiteY87" fmla="*/ 556189 h 806220"/>
              <a:gd name="connsiteX88" fmla="*/ 26194 w 1031082"/>
              <a:gd name="connsiteY88" fmla="*/ 546664 h 806220"/>
              <a:gd name="connsiteX89" fmla="*/ 14288 w 1031082"/>
              <a:gd name="connsiteY89" fmla="*/ 551427 h 806220"/>
              <a:gd name="connsiteX90" fmla="*/ 0 w 1031082"/>
              <a:gd name="connsiteY90" fmla="*/ 560952 h 80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31082" h="806220">
                <a:moveTo>
                  <a:pt x="1031082" y="806220"/>
                </a:moveTo>
                <a:cubicBezTo>
                  <a:pt x="1026914" y="769707"/>
                  <a:pt x="1022747" y="733195"/>
                  <a:pt x="1016794" y="718114"/>
                </a:cubicBezTo>
                <a:cubicBezTo>
                  <a:pt x="1010841" y="703033"/>
                  <a:pt x="1004094" y="728036"/>
                  <a:pt x="995363" y="715733"/>
                </a:cubicBezTo>
                <a:cubicBezTo>
                  <a:pt x="986632" y="703430"/>
                  <a:pt x="968773" y="658582"/>
                  <a:pt x="964407" y="644295"/>
                </a:cubicBezTo>
                <a:cubicBezTo>
                  <a:pt x="960041" y="630008"/>
                  <a:pt x="971947" y="634373"/>
                  <a:pt x="969169" y="630008"/>
                </a:cubicBezTo>
                <a:cubicBezTo>
                  <a:pt x="966391" y="625642"/>
                  <a:pt x="952897" y="628024"/>
                  <a:pt x="947738" y="618102"/>
                </a:cubicBezTo>
                <a:cubicBezTo>
                  <a:pt x="942579" y="608180"/>
                  <a:pt x="943372" y="585558"/>
                  <a:pt x="938213" y="570477"/>
                </a:cubicBezTo>
                <a:cubicBezTo>
                  <a:pt x="933054" y="555396"/>
                  <a:pt x="923529" y="545473"/>
                  <a:pt x="916782" y="527614"/>
                </a:cubicBezTo>
                <a:cubicBezTo>
                  <a:pt x="910035" y="509755"/>
                  <a:pt x="899319" y="479592"/>
                  <a:pt x="897732" y="463320"/>
                </a:cubicBezTo>
                <a:cubicBezTo>
                  <a:pt x="896144" y="447048"/>
                  <a:pt x="907257" y="443080"/>
                  <a:pt x="907257" y="429983"/>
                </a:cubicBezTo>
                <a:cubicBezTo>
                  <a:pt x="907257" y="416886"/>
                  <a:pt x="902494" y="392280"/>
                  <a:pt x="897732" y="384739"/>
                </a:cubicBezTo>
                <a:cubicBezTo>
                  <a:pt x="892970" y="377198"/>
                  <a:pt x="885826" y="387517"/>
                  <a:pt x="878682" y="384739"/>
                </a:cubicBezTo>
                <a:cubicBezTo>
                  <a:pt x="871538" y="381961"/>
                  <a:pt x="862410" y="369658"/>
                  <a:pt x="854869" y="368070"/>
                </a:cubicBezTo>
                <a:cubicBezTo>
                  <a:pt x="847328" y="366482"/>
                  <a:pt x="839788" y="378389"/>
                  <a:pt x="833438" y="375214"/>
                </a:cubicBezTo>
                <a:cubicBezTo>
                  <a:pt x="827088" y="372039"/>
                  <a:pt x="820341" y="349417"/>
                  <a:pt x="816769" y="349020"/>
                </a:cubicBezTo>
                <a:cubicBezTo>
                  <a:pt x="813197" y="348623"/>
                  <a:pt x="819548" y="373230"/>
                  <a:pt x="812007" y="372833"/>
                </a:cubicBezTo>
                <a:cubicBezTo>
                  <a:pt x="804466" y="372436"/>
                  <a:pt x="780256" y="360926"/>
                  <a:pt x="771525" y="346639"/>
                </a:cubicBezTo>
                <a:cubicBezTo>
                  <a:pt x="762794" y="332352"/>
                  <a:pt x="759619" y="305761"/>
                  <a:pt x="759619" y="287108"/>
                </a:cubicBezTo>
                <a:cubicBezTo>
                  <a:pt x="759619" y="268455"/>
                  <a:pt x="767953" y="250992"/>
                  <a:pt x="771525" y="234720"/>
                </a:cubicBezTo>
                <a:cubicBezTo>
                  <a:pt x="775097" y="218448"/>
                  <a:pt x="775494" y="199002"/>
                  <a:pt x="781050" y="189477"/>
                </a:cubicBezTo>
                <a:cubicBezTo>
                  <a:pt x="786606" y="179952"/>
                  <a:pt x="796926" y="177173"/>
                  <a:pt x="804863" y="177570"/>
                </a:cubicBezTo>
                <a:cubicBezTo>
                  <a:pt x="812800" y="177967"/>
                  <a:pt x="828675" y="191858"/>
                  <a:pt x="828675" y="191858"/>
                </a:cubicBezTo>
                <a:cubicBezTo>
                  <a:pt x="837406" y="197017"/>
                  <a:pt x="850106" y="204955"/>
                  <a:pt x="857250" y="208527"/>
                </a:cubicBezTo>
                <a:cubicBezTo>
                  <a:pt x="864394" y="212099"/>
                  <a:pt x="865188" y="218051"/>
                  <a:pt x="871538" y="213289"/>
                </a:cubicBezTo>
                <a:cubicBezTo>
                  <a:pt x="877888" y="208527"/>
                  <a:pt x="886619" y="184318"/>
                  <a:pt x="895350" y="179952"/>
                </a:cubicBezTo>
                <a:cubicBezTo>
                  <a:pt x="904081" y="175586"/>
                  <a:pt x="914400" y="187095"/>
                  <a:pt x="923925" y="187095"/>
                </a:cubicBezTo>
                <a:cubicBezTo>
                  <a:pt x="933450" y="187095"/>
                  <a:pt x="945753" y="185508"/>
                  <a:pt x="952500" y="179952"/>
                </a:cubicBezTo>
                <a:cubicBezTo>
                  <a:pt x="959247" y="174396"/>
                  <a:pt x="958454" y="162092"/>
                  <a:pt x="964407" y="153758"/>
                </a:cubicBezTo>
                <a:cubicBezTo>
                  <a:pt x="970360" y="145423"/>
                  <a:pt x="983457" y="135898"/>
                  <a:pt x="988219" y="129945"/>
                </a:cubicBezTo>
                <a:cubicBezTo>
                  <a:pt x="992981" y="123992"/>
                  <a:pt x="996157" y="125579"/>
                  <a:pt x="992982" y="118039"/>
                </a:cubicBezTo>
                <a:cubicBezTo>
                  <a:pt x="989807" y="110498"/>
                  <a:pt x="973931" y="95814"/>
                  <a:pt x="969169" y="84702"/>
                </a:cubicBezTo>
                <a:cubicBezTo>
                  <a:pt x="964407" y="73590"/>
                  <a:pt x="967582" y="63667"/>
                  <a:pt x="964407" y="51364"/>
                </a:cubicBezTo>
                <a:cubicBezTo>
                  <a:pt x="961232" y="39061"/>
                  <a:pt x="953691" y="17630"/>
                  <a:pt x="950119" y="10883"/>
                </a:cubicBezTo>
                <a:cubicBezTo>
                  <a:pt x="946547" y="4136"/>
                  <a:pt x="950913" y="9692"/>
                  <a:pt x="942975" y="10883"/>
                </a:cubicBezTo>
                <a:cubicBezTo>
                  <a:pt x="935037" y="12074"/>
                  <a:pt x="916385" y="16439"/>
                  <a:pt x="902494" y="18027"/>
                </a:cubicBezTo>
                <a:cubicBezTo>
                  <a:pt x="888603" y="19615"/>
                  <a:pt x="871538" y="15645"/>
                  <a:pt x="859632" y="20408"/>
                </a:cubicBezTo>
                <a:cubicBezTo>
                  <a:pt x="847726" y="25170"/>
                  <a:pt x="838201" y="42236"/>
                  <a:pt x="831057" y="46602"/>
                </a:cubicBezTo>
                <a:cubicBezTo>
                  <a:pt x="823913" y="50968"/>
                  <a:pt x="816769" y="46602"/>
                  <a:pt x="816769" y="46602"/>
                </a:cubicBezTo>
                <a:cubicBezTo>
                  <a:pt x="809228" y="46602"/>
                  <a:pt x="793750" y="42633"/>
                  <a:pt x="785813" y="46602"/>
                </a:cubicBezTo>
                <a:cubicBezTo>
                  <a:pt x="777876" y="50571"/>
                  <a:pt x="778669" y="66842"/>
                  <a:pt x="769144" y="70414"/>
                </a:cubicBezTo>
                <a:cubicBezTo>
                  <a:pt x="759619" y="73986"/>
                  <a:pt x="737791" y="70017"/>
                  <a:pt x="728663" y="68033"/>
                </a:cubicBezTo>
                <a:cubicBezTo>
                  <a:pt x="719535" y="66049"/>
                  <a:pt x="721519" y="62080"/>
                  <a:pt x="714375" y="58508"/>
                </a:cubicBezTo>
                <a:cubicBezTo>
                  <a:pt x="707231" y="54936"/>
                  <a:pt x="694134" y="46602"/>
                  <a:pt x="685800" y="46602"/>
                </a:cubicBezTo>
                <a:cubicBezTo>
                  <a:pt x="677466" y="46602"/>
                  <a:pt x="672306" y="56524"/>
                  <a:pt x="664369" y="58508"/>
                </a:cubicBezTo>
                <a:cubicBezTo>
                  <a:pt x="656432" y="60492"/>
                  <a:pt x="647303" y="64461"/>
                  <a:pt x="638175" y="58508"/>
                </a:cubicBezTo>
                <a:cubicBezTo>
                  <a:pt x="629047" y="52555"/>
                  <a:pt x="618331" y="31123"/>
                  <a:pt x="609600" y="22789"/>
                </a:cubicBezTo>
                <a:cubicBezTo>
                  <a:pt x="600869" y="14455"/>
                  <a:pt x="593328" y="11677"/>
                  <a:pt x="585788" y="8502"/>
                </a:cubicBezTo>
                <a:cubicBezTo>
                  <a:pt x="578247" y="5327"/>
                  <a:pt x="569913" y="4533"/>
                  <a:pt x="564357" y="3739"/>
                </a:cubicBezTo>
                <a:cubicBezTo>
                  <a:pt x="558801" y="2945"/>
                  <a:pt x="556816" y="4136"/>
                  <a:pt x="552450" y="3739"/>
                </a:cubicBezTo>
                <a:cubicBezTo>
                  <a:pt x="548084" y="3342"/>
                  <a:pt x="546497" y="-2611"/>
                  <a:pt x="538163" y="1358"/>
                </a:cubicBezTo>
                <a:cubicBezTo>
                  <a:pt x="529829" y="5327"/>
                  <a:pt x="511175" y="20805"/>
                  <a:pt x="502444" y="27552"/>
                </a:cubicBezTo>
                <a:cubicBezTo>
                  <a:pt x="493713" y="34299"/>
                  <a:pt x="486172" y="35092"/>
                  <a:pt x="485775" y="41839"/>
                </a:cubicBezTo>
                <a:cubicBezTo>
                  <a:pt x="485378" y="48586"/>
                  <a:pt x="499269" y="57714"/>
                  <a:pt x="500063" y="68033"/>
                </a:cubicBezTo>
                <a:cubicBezTo>
                  <a:pt x="500857" y="78352"/>
                  <a:pt x="490935" y="91846"/>
                  <a:pt x="490538" y="103752"/>
                </a:cubicBezTo>
                <a:cubicBezTo>
                  <a:pt x="490141" y="115658"/>
                  <a:pt x="497285" y="128755"/>
                  <a:pt x="497682" y="139470"/>
                </a:cubicBezTo>
                <a:cubicBezTo>
                  <a:pt x="498079" y="150185"/>
                  <a:pt x="493713" y="158917"/>
                  <a:pt x="492919" y="168045"/>
                </a:cubicBezTo>
                <a:cubicBezTo>
                  <a:pt x="492125" y="177173"/>
                  <a:pt x="494110" y="186698"/>
                  <a:pt x="492919" y="194239"/>
                </a:cubicBezTo>
                <a:cubicBezTo>
                  <a:pt x="491728" y="201780"/>
                  <a:pt x="491331" y="208923"/>
                  <a:pt x="485775" y="213289"/>
                </a:cubicBezTo>
                <a:cubicBezTo>
                  <a:pt x="480219" y="217655"/>
                  <a:pt x="467519" y="215670"/>
                  <a:pt x="459582" y="220433"/>
                </a:cubicBezTo>
                <a:cubicBezTo>
                  <a:pt x="451644" y="225195"/>
                  <a:pt x="444897" y="239483"/>
                  <a:pt x="438150" y="241864"/>
                </a:cubicBezTo>
                <a:cubicBezTo>
                  <a:pt x="431403" y="244245"/>
                  <a:pt x="430212" y="236704"/>
                  <a:pt x="419100" y="234720"/>
                </a:cubicBezTo>
                <a:cubicBezTo>
                  <a:pt x="407987" y="232736"/>
                  <a:pt x="381397" y="233133"/>
                  <a:pt x="371475" y="229958"/>
                </a:cubicBezTo>
                <a:cubicBezTo>
                  <a:pt x="361553" y="226783"/>
                  <a:pt x="367903" y="222814"/>
                  <a:pt x="359569" y="215670"/>
                </a:cubicBezTo>
                <a:cubicBezTo>
                  <a:pt x="351235" y="208526"/>
                  <a:pt x="330597" y="185904"/>
                  <a:pt x="321469" y="187095"/>
                </a:cubicBezTo>
                <a:cubicBezTo>
                  <a:pt x="312341" y="188286"/>
                  <a:pt x="310753" y="213289"/>
                  <a:pt x="304800" y="222814"/>
                </a:cubicBezTo>
                <a:cubicBezTo>
                  <a:pt x="298847" y="232339"/>
                  <a:pt x="293687" y="237895"/>
                  <a:pt x="285750" y="244245"/>
                </a:cubicBezTo>
                <a:cubicBezTo>
                  <a:pt x="277813" y="250595"/>
                  <a:pt x="265112" y="256151"/>
                  <a:pt x="257175" y="260914"/>
                </a:cubicBezTo>
                <a:cubicBezTo>
                  <a:pt x="249237" y="265676"/>
                  <a:pt x="241697" y="266073"/>
                  <a:pt x="238125" y="272820"/>
                </a:cubicBezTo>
                <a:cubicBezTo>
                  <a:pt x="234553" y="279567"/>
                  <a:pt x="240506" y="294648"/>
                  <a:pt x="235744" y="301395"/>
                </a:cubicBezTo>
                <a:cubicBezTo>
                  <a:pt x="230982" y="308142"/>
                  <a:pt x="215900" y="307746"/>
                  <a:pt x="209550" y="313302"/>
                </a:cubicBezTo>
                <a:cubicBezTo>
                  <a:pt x="203200" y="318858"/>
                  <a:pt x="198834" y="326002"/>
                  <a:pt x="197644" y="334733"/>
                </a:cubicBezTo>
                <a:cubicBezTo>
                  <a:pt x="196454" y="343464"/>
                  <a:pt x="200423" y="354180"/>
                  <a:pt x="202407" y="365689"/>
                </a:cubicBezTo>
                <a:cubicBezTo>
                  <a:pt x="204391" y="377198"/>
                  <a:pt x="201613" y="391883"/>
                  <a:pt x="209550" y="403789"/>
                </a:cubicBezTo>
                <a:cubicBezTo>
                  <a:pt x="217487" y="415695"/>
                  <a:pt x="240110" y="429189"/>
                  <a:pt x="250032" y="437127"/>
                </a:cubicBezTo>
                <a:cubicBezTo>
                  <a:pt x="259954" y="445064"/>
                  <a:pt x="268288" y="443874"/>
                  <a:pt x="269082" y="451414"/>
                </a:cubicBezTo>
                <a:cubicBezTo>
                  <a:pt x="269876" y="458954"/>
                  <a:pt x="257175" y="476020"/>
                  <a:pt x="254794" y="482370"/>
                </a:cubicBezTo>
                <a:cubicBezTo>
                  <a:pt x="252413" y="488720"/>
                  <a:pt x="259953" y="488720"/>
                  <a:pt x="254794" y="489514"/>
                </a:cubicBezTo>
                <a:cubicBezTo>
                  <a:pt x="249635" y="490308"/>
                  <a:pt x="230585" y="486339"/>
                  <a:pt x="223838" y="487133"/>
                </a:cubicBezTo>
                <a:cubicBezTo>
                  <a:pt x="217091" y="487927"/>
                  <a:pt x="217091" y="490308"/>
                  <a:pt x="214313" y="494277"/>
                </a:cubicBezTo>
                <a:cubicBezTo>
                  <a:pt x="211535" y="498246"/>
                  <a:pt x="210741" y="505389"/>
                  <a:pt x="207169" y="510945"/>
                </a:cubicBezTo>
                <a:cubicBezTo>
                  <a:pt x="203597" y="516501"/>
                  <a:pt x="199232" y="522455"/>
                  <a:pt x="192882" y="527614"/>
                </a:cubicBezTo>
                <a:cubicBezTo>
                  <a:pt x="186532" y="532773"/>
                  <a:pt x="169069" y="541902"/>
                  <a:pt x="169069" y="541902"/>
                </a:cubicBezTo>
                <a:cubicBezTo>
                  <a:pt x="161131" y="546664"/>
                  <a:pt x="152004" y="552617"/>
                  <a:pt x="145257" y="556189"/>
                </a:cubicBezTo>
                <a:cubicBezTo>
                  <a:pt x="138510" y="559761"/>
                  <a:pt x="136525" y="567699"/>
                  <a:pt x="128588" y="563333"/>
                </a:cubicBezTo>
                <a:cubicBezTo>
                  <a:pt x="120651" y="558967"/>
                  <a:pt x="107157" y="535948"/>
                  <a:pt x="97632" y="529995"/>
                </a:cubicBezTo>
                <a:cubicBezTo>
                  <a:pt x="88107" y="524042"/>
                  <a:pt x="78185" y="526026"/>
                  <a:pt x="71438" y="527614"/>
                </a:cubicBezTo>
                <a:cubicBezTo>
                  <a:pt x="64691" y="529201"/>
                  <a:pt x="60325" y="534758"/>
                  <a:pt x="57150" y="539520"/>
                </a:cubicBezTo>
                <a:cubicBezTo>
                  <a:pt x="53975" y="544282"/>
                  <a:pt x="57547" y="554998"/>
                  <a:pt x="52388" y="556189"/>
                </a:cubicBezTo>
                <a:cubicBezTo>
                  <a:pt x="47229" y="557380"/>
                  <a:pt x="32544" y="547458"/>
                  <a:pt x="26194" y="546664"/>
                </a:cubicBezTo>
                <a:cubicBezTo>
                  <a:pt x="19844" y="545870"/>
                  <a:pt x="18654" y="549046"/>
                  <a:pt x="14288" y="551427"/>
                </a:cubicBezTo>
                <a:cubicBezTo>
                  <a:pt x="9922" y="553808"/>
                  <a:pt x="0" y="560952"/>
                  <a:pt x="0" y="560952"/>
                </a:cubicBez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a:solidFill>
                <a:prstClr val="black"/>
              </a:solidFill>
            </a:endParaRPr>
          </a:p>
        </p:txBody>
      </p:sp>
      <p:sp>
        <p:nvSpPr>
          <p:cNvPr id="18" name="フリーフォーム 17"/>
          <p:cNvSpPr/>
          <p:nvPr/>
        </p:nvSpPr>
        <p:spPr>
          <a:xfrm>
            <a:off x="1331913" y="3088854"/>
            <a:ext cx="441325" cy="595312"/>
          </a:xfrm>
          <a:custGeom>
            <a:avLst/>
            <a:gdLst>
              <a:gd name="connsiteX0" fmla="*/ 429017 w 440939"/>
              <a:gd name="connsiteY0" fmla="*/ 66853 h 595490"/>
              <a:gd name="connsiteX1" fmla="*/ 340911 w 440939"/>
              <a:gd name="connsiteY1" fmla="*/ 31134 h 595490"/>
              <a:gd name="connsiteX2" fmla="*/ 331386 w 440939"/>
              <a:gd name="connsiteY2" fmla="*/ 178 h 595490"/>
              <a:gd name="connsiteX3" fmla="*/ 281380 w 440939"/>
              <a:gd name="connsiteY3" fmla="*/ 19228 h 595490"/>
              <a:gd name="connsiteX4" fmla="*/ 259949 w 440939"/>
              <a:gd name="connsiteY4" fmla="*/ 35897 h 595490"/>
              <a:gd name="connsiteX5" fmla="*/ 245661 w 440939"/>
              <a:gd name="connsiteY5" fmla="*/ 54947 h 595490"/>
              <a:gd name="connsiteX6" fmla="*/ 193274 w 440939"/>
              <a:gd name="connsiteY6" fmla="*/ 54947 h 595490"/>
              <a:gd name="connsiteX7" fmla="*/ 205180 w 440939"/>
              <a:gd name="connsiteY7" fmla="*/ 100190 h 595490"/>
              <a:gd name="connsiteX8" fmla="*/ 186130 w 440939"/>
              <a:gd name="connsiteY8" fmla="*/ 140672 h 595490"/>
              <a:gd name="connsiteX9" fmla="*/ 164699 w 440939"/>
              <a:gd name="connsiteY9" fmla="*/ 176390 h 595490"/>
              <a:gd name="connsiteX10" fmla="*/ 148030 w 440939"/>
              <a:gd name="connsiteY10" fmla="*/ 195440 h 595490"/>
              <a:gd name="connsiteX11" fmla="*/ 109930 w 440939"/>
              <a:gd name="connsiteY11" fmla="*/ 195440 h 595490"/>
              <a:gd name="connsiteX12" fmla="*/ 64686 w 440939"/>
              <a:gd name="connsiteY12" fmla="*/ 212109 h 595490"/>
              <a:gd name="connsiteX13" fmla="*/ 33730 w 440939"/>
              <a:gd name="connsiteY13" fmla="*/ 216872 h 595490"/>
              <a:gd name="connsiteX14" fmla="*/ 12299 w 440939"/>
              <a:gd name="connsiteY14" fmla="*/ 245447 h 595490"/>
              <a:gd name="connsiteX15" fmla="*/ 392 w 440939"/>
              <a:gd name="connsiteY15" fmla="*/ 254972 h 595490"/>
              <a:gd name="connsiteX16" fmla="*/ 7536 w 440939"/>
              <a:gd name="connsiteY16" fmla="*/ 281165 h 595490"/>
              <a:gd name="connsiteX17" fmla="*/ 50399 w 440939"/>
              <a:gd name="connsiteY17" fmla="*/ 309740 h 595490"/>
              <a:gd name="connsiteX18" fmla="*/ 57542 w 440939"/>
              <a:gd name="connsiteY18" fmla="*/ 321647 h 595490"/>
              <a:gd name="connsiteX19" fmla="*/ 83736 w 440939"/>
              <a:gd name="connsiteY19" fmla="*/ 345459 h 595490"/>
              <a:gd name="connsiteX20" fmla="*/ 117074 w 440939"/>
              <a:gd name="connsiteY20" fmla="*/ 293072 h 595490"/>
              <a:gd name="connsiteX21" fmla="*/ 148030 w 440939"/>
              <a:gd name="connsiteY21" fmla="*/ 283547 h 595490"/>
              <a:gd name="connsiteX22" fmla="*/ 193274 w 440939"/>
              <a:gd name="connsiteY22" fmla="*/ 281165 h 595490"/>
              <a:gd name="connsiteX23" fmla="*/ 207561 w 440939"/>
              <a:gd name="connsiteY23" fmla="*/ 307359 h 595490"/>
              <a:gd name="connsiteX24" fmla="*/ 202799 w 440939"/>
              <a:gd name="connsiteY24" fmla="*/ 326409 h 595490"/>
              <a:gd name="connsiteX25" fmla="*/ 214705 w 440939"/>
              <a:gd name="connsiteY25" fmla="*/ 374034 h 595490"/>
              <a:gd name="connsiteX26" fmla="*/ 205180 w 440939"/>
              <a:gd name="connsiteY26" fmla="*/ 393084 h 595490"/>
              <a:gd name="connsiteX27" fmla="*/ 224230 w 440939"/>
              <a:gd name="connsiteY27" fmla="*/ 454997 h 595490"/>
              <a:gd name="connsiteX28" fmla="*/ 236136 w 440939"/>
              <a:gd name="connsiteY28" fmla="*/ 476428 h 595490"/>
              <a:gd name="connsiteX29" fmla="*/ 236136 w 440939"/>
              <a:gd name="connsiteY29" fmla="*/ 519290 h 595490"/>
              <a:gd name="connsiteX30" fmla="*/ 250424 w 440939"/>
              <a:gd name="connsiteY30" fmla="*/ 526434 h 595490"/>
              <a:gd name="connsiteX31" fmla="*/ 264711 w 440939"/>
              <a:gd name="connsiteY31" fmla="*/ 509765 h 595490"/>
              <a:gd name="connsiteX32" fmla="*/ 286142 w 440939"/>
              <a:gd name="connsiteY32" fmla="*/ 526434 h 595490"/>
              <a:gd name="connsiteX33" fmla="*/ 340911 w 440939"/>
              <a:gd name="connsiteY33" fmla="*/ 519290 h 595490"/>
              <a:gd name="connsiteX34" fmla="*/ 379011 w 440939"/>
              <a:gd name="connsiteY34" fmla="*/ 516909 h 595490"/>
              <a:gd name="connsiteX35" fmla="*/ 424255 w 440939"/>
              <a:gd name="connsiteY35" fmla="*/ 528815 h 595490"/>
              <a:gd name="connsiteX36" fmla="*/ 440924 w 440939"/>
              <a:gd name="connsiteY36" fmla="*/ 507384 h 595490"/>
              <a:gd name="connsiteX37" fmla="*/ 426636 w 440939"/>
              <a:gd name="connsiteY37" fmla="*/ 562153 h 595490"/>
              <a:gd name="connsiteX38" fmla="*/ 398061 w 440939"/>
              <a:gd name="connsiteY38" fmla="*/ 574059 h 595490"/>
              <a:gd name="connsiteX39" fmla="*/ 400442 w 440939"/>
              <a:gd name="connsiteY39" fmla="*/ 595490 h 59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0939" h="595490">
                <a:moveTo>
                  <a:pt x="429017" y="66853"/>
                </a:moveTo>
                <a:cubicBezTo>
                  <a:pt x="393100" y="54549"/>
                  <a:pt x="357183" y="42246"/>
                  <a:pt x="340911" y="31134"/>
                </a:cubicBezTo>
                <a:cubicBezTo>
                  <a:pt x="324639" y="20022"/>
                  <a:pt x="341308" y="2162"/>
                  <a:pt x="331386" y="178"/>
                </a:cubicBezTo>
                <a:cubicBezTo>
                  <a:pt x="321464" y="-1806"/>
                  <a:pt x="293286" y="13275"/>
                  <a:pt x="281380" y="19228"/>
                </a:cubicBezTo>
                <a:cubicBezTo>
                  <a:pt x="269474" y="25181"/>
                  <a:pt x="265902" y="29944"/>
                  <a:pt x="259949" y="35897"/>
                </a:cubicBezTo>
                <a:cubicBezTo>
                  <a:pt x="253996" y="41850"/>
                  <a:pt x="256774" y="51772"/>
                  <a:pt x="245661" y="54947"/>
                </a:cubicBezTo>
                <a:cubicBezTo>
                  <a:pt x="234548" y="58122"/>
                  <a:pt x="200021" y="47407"/>
                  <a:pt x="193274" y="54947"/>
                </a:cubicBezTo>
                <a:cubicBezTo>
                  <a:pt x="186527" y="62487"/>
                  <a:pt x="206371" y="85903"/>
                  <a:pt x="205180" y="100190"/>
                </a:cubicBezTo>
                <a:cubicBezTo>
                  <a:pt x="203989" y="114477"/>
                  <a:pt x="192877" y="127972"/>
                  <a:pt x="186130" y="140672"/>
                </a:cubicBezTo>
                <a:cubicBezTo>
                  <a:pt x="179383" y="153372"/>
                  <a:pt x="171049" y="167262"/>
                  <a:pt x="164699" y="176390"/>
                </a:cubicBezTo>
                <a:cubicBezTo>
                  <a:pt x="158349" y="185518"/>
                  <a:pt x="157158" y="192265"/>
                  <a:pt x="148030" y="195440"/>
                </a:cubicBezTo>
                <a:cubicBezTo>
                  <a:pt x="138902" y="198615"/>
                  <a:pt x="123821" y="192662"/>
                  <a:pt x="109930" y="195440"/>
                </a:cubicBezTo>
                <a:cubicBezTo>
                  <a:pt x="96039" y="198218"/>
                  <a:pt x="77386" y="208537"/>
                  <a:pt x="64686" y="212109"/>
                </a:cubicBezTo>
                <a:cubicBezTo>
                  <a:pt x="51986" y="215681"/>
                  <a:pt x="42461" y="211316"/>
                  <a:pt x="33730" y="216872"/>
                </a:cubicBezTo>
                <a:cubicBezTo>
                  <a:pt x="24999" y="222428"/>
                  <a:pt x="17855" y="239097"/>
                  <a:pt x="12299" y="245447"/>
                </a:cubicBezTo>
                <a:cubicBezTo>
                  <a:pt x="6743" y="251797"/>
                  <a:pt x="1186" y="249019"/>
                  <a:pt x="392" y="254972"/>
                </a:cubicBezTo>
                <a:cubicBezTo>
                  <a:pt x="-402" y="260925"/>
                  <a:pt x="-798" y="272037"/>
                  <a:pt x="7536" y="281165"/>
                </a:cubicBezTo>
                <a:cubicBezTo>
                  <a:pt x="15870" y="290293"/>
                  <a:pt x="42065" y="302993"/>
                  <a:pt x="50399" y="309740"/>
                </a:cubicBezTo>
                <a:cubicBezTo>
                  <a:pt x="58733" y="316487"/>
                  <a:pt x="51986" y="315694"/>
                  <a:pt x="57542" y="321647"/>
                </a:cubicBezTo>
                <a:cubicBezTo>
                  <a:pt x="63098" y="327600"/>
                  <a:pt x="73814" y="350221"/>
                  <a:pt x="83736" y="345459"/>
                </a:cubicBezTo>
                <a:cubicBezTo>
                  <a:pt x="93658" y="340697"/>
                  <a:pt x="106358" y="303391"/>
                  <a:pt x="117074" y="293072"/>
                </a:cubicBezTo>
                <a:cubicBezTo>
                  <a:pt x="127790" y="282753"/>
                  <a:pt x="135330" y="285531"/>
                  <a:pt x="148030" y="283547"/>
                </a:cubicBezTo>
                <a:cubicBezTo>
                  <a:pt x="160730" y="281563"/>
                  <a:pt x="183352" y="277196"/>
                  <a:pt x="193274" y="281165"/>
                </a:cubicBezTo>
                <a:cubicBezTo>
                  <a:pt x="203196" y="285134"/>
                  <a:pt x="205973" y="299818"/>
                  <a:pt x="207561" y="307359"/>
                </a:cubicBezTo>
                <a:cubicBezTo>
                  <a:pt x="209149" y="314900"/>
                  <a:pt x="201608" y="315297"/>
                  <a:pt x="202799" y="326409"/>
                </a:cubicBezTo>
                <a:cubicBezTo>
                  <a:pt x="203990" y="337522"/>
                  <a:pt x="214308" y="362922"/>
                  <a:pt x="214705" y="374034"/>
                </a:cubicBezTo>
                <a:cubicBezTo>
                  <a:pt x="215102" y="385146"/>
                  <a:pt x="203593" y="379590"/>
                  <a:pt x="205180" y="393084"/>
                </a:cubicBezTo>
                <a:cubicBezTo>
                  <a:pt x="206767" y="406578"/>
                  <a:pt x="219071" y="441106"/>
                  <a:pt x="224230" y="454997"/>
                </a:cubicBezTo>
                <a:cubicBezTo>
                  <a:pt x="229389" y="468888"/>
                  <a:pt x="234152" y="465712"/>
                  <a:pt x="236136" y="476428"/>
                </a:cubicBezTo>
                <a:cubicBezTo>
                  <a:pt x="238120" y="487144"/>
                  <a:pt x="233755" y="510956"/>
                  <a:pt x="236136" y="519290"/>
                </a:cubicBezTo>
                <a:cubicBezTo>
                  <a:pt x="238517" y="527624"/>
                  <a:pt x="245662" y="528021"/>
                  <a:pt x="250424" y="526434"/>
                </a:cubicBezTo>
                <a:cubicBezTo>
                  <a:pt x="255186" y="524847"/>
                  <a:pt x="258758" y="509765"/>
                  <a:pt x="264711" y="509765"/>
                </a:cubicBezTo>
                <a:cubicBezTo>
                  <a:pt x="270664" y="509765"/>
                  <a:pt x="273442" y="524847"/>
                  <a:pt x="286142" y="526434"/>
                </a:cubicBezTo>
                <a:cubicBezTo>
                  <a:pt x="298842" y="528021"/>
                  <a:pt x="325433" y="520878"/>
                  <a:pt x="340911" y="519290"/>
                </a:cubicBezTo>
                <a:cubicBezTo>
                  <a:pt x="356389" y="517703"/>
                  <a:pt x="365120" y="515321"/>
                  <a:pt x="379011" y="516909"/>
                </a:cubicBezTo>
                <a:cubicBezTo>
                  <a:pt x="392902" y="518497"/>
                  <a:pt x="413936" y="530403"/>
                  <a:pt x="424255" y="528815"/>
                </a:cubicBezTo>
                <a:cubicBezTo>
                  <a:pt x="434574" y="527228"/>
                  <a:pt x="440527" y="501828"/>
                  <a:pt x="440924" y="507384"/>
                </a:cubicBezTo>
                <a:cubicBezTo>
                  <a:pt x="441321" y="512940"/>
                  <a:pt x="433780" y="551041"/>
                  <a:pt x="426636" y="562153"/>
                </a:cubicBezTo>
                <a:cubicBezTo>
                  <a:pt x="419492" y="573265"/>
                  <a:pt x="402427" y="568503"/>
                  <a:pt x="398061" y="574059"/>
                </a:cubicBezTo>
                <a:cubicBezTo>
                  <a:pt x="393695" y="579615"/>
                  <a:pt x="397068" y="587552"/>
                  <a:pt x="400442" y="595490"/>
                </a:cubicBez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a:solidFill>
                <a:prstClr val="black"/>
              </a:solidFill>
            </a:endParaRPr>
          </a:p>
        </p:txBody>
      </p:sp>
      <p:sp>
        <p:nvSpPr>
          <p:cNvPr id="19" name="フリーフォーム 18"/>
          <p:cNvSpPr/>
          <p:nvPr/>
        </p:nvSpPr>
        <p:spPr>
          <a:xfrm>
            <a:off x="3910013" y="1902991"/>
            <a:ext cx="100012" cy="322263"/>
          </a:xfrm>
          <a:custGeom>
            <a:avLst/>
            <a:gdLst>
              <a:gd name="connsiteX0" fmla="*/ 67762 w 201222"/>
              <a:gd name="connsiteY0" fmla="*/ 0 h 569119"/>
              <a:gd name="connsiteX1" fmla="*/ 93956 w 201222"/>
              <a:gd name="connsiteY1" fmla="*/ 42862 h 569119"/>
              <a:gd name="connsiteX2" fmla="*/ 65381 w 201222"/>
              <a:gd name="connsiteY2" fmla="*/ 57150 h 569119"/>
              <a:gd name="connsiteX3" fmla="*/ 24899 w 201222"/>
              <a:gd name="connsiteY3" fmla="*/ 45244 h 569119"/>
              <a:gd name="connsiteX4" fmla="*/ 10612 w 201222"/>
              <a:gd name="connsiteY4" fmla="*/ 102394 h 569119"/>
              <a:gd name="connsiteX5" fmla="*/ 1087 w 201222"/>
              <a:gd name="connsiteY5" fmla="*/ 138112 h 569119"/>
              <a:gd name="connsiteX6" fmla="*/ 36806 w 201222"/>
              <a:gd name="connsiteY6" fmla="*/ 159544 h 569119"/>
              <a:gd name="connsiteX7" fmla="*/ 51093 w 201222"/>
              <a:gd name="connsiteY7" fmla="*/ 197644 h 569119"/>
              <a:gd name="connsiteX8" fmla="*/ 77287 w 201222"/>
              <a:gd name="connsiteY8" fmla="*/ 169069 h 569119"/>
              <a:gd name="connsiteX9" fmla="*/ 98718 w 201222"/>
              <a:gd name="connsiteY9" fmla="*/ 171450 h 569119"/>
              <a:gd name="connsiteX10" fmla="*/ 115387 w 201222"/>
              <a:gd name="connsiteY10" fmla="*/ 195262 h 569119"/>
              <a:gd name="connsiteX11" fmla="*/ 103481 w 201222"/>
              <a:gd name="connsiteY11" fmla="*/ 223837 h 569119"/>
              <a:gd name="connsiteX12" fmla="*/ 98718 w 201222"/>
              <a:gd name="connsiteY12" fmla="*/ 259556 h 569119"/>
              <a:gd name="connsiteX13" fmla="*/ 98718 w 201222"/>
              <a:gd name="connsiteY13" fmla="*/ 292894 h 569119"/>
              <a:gd name="connsiteX14" fmla="*/ 110624 w 201222"/>
              <a:gd name="connsiteY14" fmla="*/ 304800 h 569119"/>
              <a:gd name="connsiteX15" fmla="*/ 134437 w 201222"/>
              <a:gd name="connsiteY15" fmla="*/ 292894 h 569119"/>
              <a:gd name="connsiteX16" fmla="*/ 184443 w 201222"/>
              <a:gd name="connsiteY16" fmla="*/ 371475 h 569119"/>
              <a:gd name="connsiteX17" fmla="*/ 167774 w 201222"/>
              <a:gd name="connsiteY17" fmla="*/ 392906 h 569119"/>
              <a:gd name="connsiteX18" fmla="*/ 198731 w 201222"/>
              <a:gd name="connsiteY18" fmla="*/ 442912 h 569119"/>
              <a:gd name="connsiteX19" fmla="*/ 196349 w 201222"/>
              <a:gd name="connsiteY19" fmla="*/ 469106 h 569119"/>
              <a:gd name="connsiteX20" fmla="*/ 172537 w 201222"/>
              <a:gd name="connsiteY20" fmla="*/ 488156 h 569119"/>
              <a:gd name="connsiteX21" fmla="*/ 177299 w 201222"/>
              <a:gd name="connsiteY21" fmla="*/ 502444 h 569119"/>
              <a:gd name="connsiteX22" fmla="*/ 172537 w 201222"/>
              <a:gd name="connsiteY22" fmla="*/ 545306 h 569119"/>
              <a:gd name="connsiteX23" fmla="*/ 182062 w 201222"/>
              <a:gd name="connsiteY23" fmla="*/ 569119 h 56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1222" h="569119">
                <a:moveTo>
                  <a:pt x="67762" y="0"/>
                </a:moveTo>
                <a:cubicBezTo>
                  <a:pt x="81057" y="16668"/>
                  <a:pt x="94353" y="33337"/>
                  <a:pt x="93956" y="42862"/>
                </a:cubicBezTo>
                <a:cubicBezTo>
                  <a:pt x="93559" y="52387"/>
                  <a:pt x="76890" y="56753"/>
                  <a:pt x="65381" y="57150"/>
                </a:cubicBezTo>
                <a:cubicBezTo>
                  <a:pt x="53872" y="57547"/>
                  <a:pt x="34027" y="37703"/>
                  <a:pt x="24899" y="45244"/>
                </a:cubicBezTo>
                <a:cubicBezTo>
                  <a:pt x="15771" y="52785"/>
                  <a:pt x="14581" y="86916"/>
                  <a:pt x="10612" y="102394"/>
                </a:cubicBezTo>
                <a:cubicBezTo>
                  <a:pt x="6643" y="117872"/>
                  <a:pt x="-3279" y="128587"/>
                  <a:pt x="1087" y="138112"/>
                </a:cubicBezTo>
                <a:cubicBezTo>
                  <a:pt x="5453" y="147637"/>
                  <a:pt x="28472" y="149622"/>
                  <a:pt x="36806" y="159544"/>
                </a:cubicBezTo>
                <a:cubicBezTo>
                  <a:pt x="45140" y="169466"/>
                  <a:pt x="44346" y="196057"/>
                  <a:pt x="51093" y="197644"/>
                </a:cubicBezTo>
                <a:cubicBezTo>
                  <a:pt x="57840" y="199232"/>
                  <a:pt x="69350" y="173435"/>
                  <a:pt x="77287" y="169069"/>
                </a:cubicBezTo>
                <a:cubicBezTo>
                  <a:pt x="85224" y="164703"/>
                  <a:pt x="92368" y="167085"/>
                  <a:pt x="98718" y="171450"/>
                </a:cubicBezTo>
                <a:cubicBezTo>
                  <a:pt x="105068" y="175815"/>
                  <a:pt x="114593" y="186531"/>
                  <a:pt x="115387" y="195262"/>
                </a:cubicBezTo>
                <a:cubicBezTo>
                  <a:pt x="116181" y="203993"/>
                  <a:pt x="106259" y="213121"/>
                  <a:pt x="103481" y="223837"/>
                </a:cubicBezTo>
                <a:cubicBezTo>
                  <a:pt x="100703" y="234553"/>
                  <a:pt x="99512" y="248047"/>
                  <a:pt x="98718" y="259556"/>
                </a:cubicBezTo>
                <a:cubicBezTo>
                  <a:pt x="97924" y="271065"/>
                  <a:pt x="96734" y="285353"/>
                  <a:pt x="98718" y="292894"/>
                </a:cubicBezTo>
                <a:cubicBezTo>
                  <a:pt x="100702" y="300435"/>
                  <a:pt x="104671" y="304800"/>
                  <a:pt x="110624" y="304800"/>
                </a:cubicBezTo>
                <a:cubicBezTo>
                  <a:pt x="116577" y="304800"/>
                  <a:pt x="122134" y="281782"/>
                  <a:pt x="134437" y="292894"/>
                </a:cubicBezTo>
                <a:cubicBezTo>
                  <a:pt x="146740" y="304006"/>
                  <a:pt x="178887" y="354806"/>
                  <a:pt x="184443" y="371475"/>
                </a:cubicBezTo>
                <a:cubicBezTo>
                  <a:pt x="189999" y="388144"/>
                  <a:pt x="165393" y="381000"/>
                  <a:pt x="167774" y="392906"/>
                </a:cubicBezTo>
                <a:cubicBezTo>
                  <a:pt x="170155" y="404812"/>
                  <a:pt x="193968" y="430212"/>
                  <a:pt x="198731" y="442912"/>
                </a:cubicBezTo>
                <a:cubicBezTo>
                  <a:pt x="203494" y="455612"/>
                  <a:pt x="200715" y="461565"/>
                  <a:pt x="196349" y="469106"/>
                </a:cubicBezTo>
                <a:cubicBezTo>
                  <a:pt x="191983" y="476647"/>
                  <a:pt x="175712" y="482600"/>
                  <a:pt x="172537" y="488156"/>
                </a:cubicBezTo>
                <a:cubicBezTo>
                  <a:pt x="169362" y="493712"/>
                  <a:pt x="177299" y="492919"/>
                  <a:pt x="177299" y="502444"/>
                </a:cubicBezTo>
                <a:cubicBezTo>
                  <a:pt x="177299" y="511969"/>
                  <a:pt x="171743" y="534194"/>
                  <a:pt x="172537" y="545306"/>
                </a:cubicBezTo>
                <a:cubicBezTo>
                  <a:pt x="173331" y="556418"/>
                  <a:pt x="182062" y="569119"/>
                  <a:pt x="182062" y="569119"/>
                </a:cubicBez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a:solidFill>
                <a:prstClr val="black"/>
              </a:solidFill>
            </a:endParaRPr>
          </a:p>
        </p:txBody>
      </p:sp>
      <p:sp>
        <p:nvSpPr>
          <p:cNvPr id="20" name="フリーフォーム 19"/>
          <p:cNvSpPr/>
          <p:nvPr/>
        </p:nvSpPr>
        <p:spPr>
          <a:xfrm>
            <a:off x="3910013" y="1772816"/>
            <a:ext cx="1006475" cy="785813"/>
          </a:xfrm>
          <a:custGeom>
            <a:avLst/>
            <a:gdLst>
              <a:gd name="connsiteX0" fmla="*/ 156955 w 1023919"/>
              <a:gd name="connsiteY0" fmla="*/ 585788 h 1038245"/>
              <a:gd name="connsiteX1" fmla="*/ 85517 w 1023919"/>
              <a:gd name="connsiteY1" fmla="*/ 595313 h 1038245"/>
              <a:gd name="connsiteX2" fmla="*/ 66467 w 1023919"/>
              <a:gd name="connsiteY2" fmla="*/ 600075 h 1038245"/>
              <a:gd name="connsiteX3" fmla="*/ 71230 w 1023919"/>
              <a:gd name="connsiteY3" fmla="*/ 657225 h 1038245"/>
              <a:gd name="connsiteX4" fmla="*/ 64086 w 1023919"/>
              <a:gd name="connsiteY4" fmla="*/ 678657 h 1038245"/>
              <a:gd name="connsiteX5" fmla="*/ 40274 w 1023919"/>
              <a:gd name="connsiteY5" fmla="*/ 750094 h 1038245"/>
              <a:gd name="connsiteX6" fmla="*/ 16461 w 1023919"/>
              <a:gd name="connsiteY6" fmla="*/ 762000 h 1038245"/>
              <a:gd name="connsiteX7" fmla="*/ 2174 w 1023919"/>
              <a:gd name="connsiteY7" fmla="*/ 807244 h 1038245"/>
              <a:gd name="connsiteX8" fmla="*/ 64086 w 1023919"/>
              <a:gd name="connsiteY8" fmla="*/ 802482 h 1038245"/>
              <a:gd name="connsiteX9" fmla="*/ 92661 w 1023919"/>
              <a:gd name="connsiteY9" fmla="*/ 766763 h 1038245"/>
              <a:gd name="connsiteX10" fmla="*/ 130761 w 1023919"/>
              <a:gd name="connsiteY10" fmla="*/ 771525 h 1038245"/>
              <a:gd name="connsiteX11" fmla="*/ 159336 w 1023919"/>
              <a:gd name="connsiteY11" fmla="*/ 792957 h 1038245"/>
              <a:gd name="connsiteX12" fmla="*/ 197436 w 1023919"/>
              <a:gd name="connsiteY12" fmla="*/ 785813 h 1038245"/>
              <a:gd name="connsiteX13" fmla="*/ 240299 w 1023919"/>
              <a:gd name="connsiteY13" fmla="*/ 750094 h 1038245"/>
              <a:gd name="connsiteX14" fmla="*/ 280780 w 1023919"/>
              <a:gd name="connsiteY14" fmla="*/ 726282 h 1038245"/>
              <a:gd name="connsiteX15" fmla="*/ 342692 w 1023919"/>
              <a:gd name="connsiteY15" fmla="*/ 726282 h 1038245"/>
              <a:gd name="connsiteX16" fmla="*/ 364124 w 1023919"/>
              <a:gd name="connsiteY16" fmla="*/ 716757 h 1038245"/>
              <a:gd name="connsiteX17" fmla="*/ 323642 w 1023919"/>
              <a:gd name="connsiteY17" fmla="*/ 661988 h 1038245"/>
              <a:gd name="connsiteX18" fmla="*/ 304592 w 1023919"/>
              <a:gd name="connsiteY18" fmla="*/ 609600 h 1038245"/>
              <a:gd name="connsiteX19" fmla="*/ 333167 w 1023919"/>
              <a:gd name="connsiteY19" fmla="*/ 621507 h 1038245"/>
              <a:gd name="connsiteX20" fmla="*/ 368886 w 1023919"/>
              <a:gd name="connsiteY20" fmla="*/ 621507 h 1038245"/>
              <a:gd name="connsiteX21" fmla="*/ 411749 w 1023919"/>
              <a:gd name="connsiteY21" fmla="*/ 688182 h 1038245"/>
              <a:gd name="connsiteX22" fmla="*/ 433180 w 1023919"/>
              <a:gd name="connsiteY22" fmla="*/ 697707 h 1038245"/>
              <a:gd name="connsiteX23" fmla="*/ 442705 w 1023919"/>
              <a:gd name="connsiteY23" fmla="*/ 745332 h 1038245"/>
              <a:gd name="connsiteX24" fmla="*/ 426036 w 1023919"/>
              <a:gd name="connsiteY24" fmla="*/ 759619 h 1038245"/>
              <a:gd name="connsiteX25" fmla="*/ 423655 w 1023919"/>
              <a:gd name="connsiteY25" fmla="*/ 807244 h 1038245"/>
              <a:gd name="connsiteX26" fmla="*/ 428417 w 1023919"/>
              <a:gd name="connsiteY26" fmla="*/ 823913 h 1038245"/>
              <a:gd name="connsiteX27" fmla="*/ 421274 w 1023919"/>
              <a:gd name="connsiteY27" fmla="*/ 845344 h 1038245"/>
              <a:gd name="connsiteX28" fmla="*/ 380792 w 1023919"/>
              <a:gd name="connsiteY28" fmla="*/ 873919 h 1038245"/>
              <a:gd name="connsiteX29" fmla="*/ 387936 w 1023919"/>
              <a:gd name="connsiteY29" fmla="*/ 904875 h 1038245"/>
              <a:gd name="connsiteX30" fmla="*/ 387936 w 1023919"/>
              <a:gd name="connsiteY30" fmla="*/ 933450 h 1038245"/>
              <a:gd name="connsiteX31" fmla="*/ 404605 w 1023919"/>
              <a:gd name="connsiteY31" fmla="*/ 971550 h 1038245"/>
              <a:gd name="connsiteX32" fmla="*/ 428417 w 1023919"/>
              <a:gd name="connsiteY32" fmla="*/ 1002507 h 1038245"/>
              <a:gd name="connsiteX33" fmla="*/ 495092 w 1023919"/>
              <a:gd name="connsiteY33" fmla="*/ 1038225 h 1038245"/>
              <a:gd name="connsiteX34" fmla="*/ 492711 w 1023919"/>
              <a:gd name="connsiteY34" fmla="*/ 1007269 h 1038245"/>
              <a:gd name="connsiteX35" fmla="*/ 456992 w 1023919"/>
              <a:gd name="connsiteY35" fmla="*/ 981075 h 1038245"/>
              <a:gd name="connsiteX36" fmla="*/ 435561 w 1023919"/>
              <a:gd name="connsiteY36" fmla="*/ 964407 h 1038245"/>
              <a:gd name="connsiteX37" fmla="*/ 428417 w 1023919"/>
              <a:gd name="connsiteY37" fmla="*/ 935832 h 1038245"/>
              <a:gd name="connsiteX38" fmla="*/ 471280 w 1023919"/>
              <a:gd name="connsiteY38" fmla="*/ 909638 h 1038245"/>
              <a:gd name="connsiteX39" fmla="*/ 506999 w 1023919"/>
              <a:gd name="connsiteY39" fmla="*/ 907257 h 1038245"/>
              <a:gd name="connsiteX40" fmla="*/ 516524 w 1023919"/>
              <a:gd name="connsiteY40" fmla="*/ 904875 h 1038245"/>
              <a:gd name="connsiteX41" fmla="*/ 542717 w 1023919"/>
              <a:gd name="connsiteY41" fmla="*/ 873919 h 1038245"/>
              <a:gd name="connsiteX42" fmla="*/ 566530 w 1023919"/>
              <a:gd name="connsiteY42" fmla="*/ 904875 h 1038245"/>
              <a:gd name="connsiteX43" fmla="*/ 587961 w 1023919"/>
              <a:gd name="connsiteY43" fmla="*/ 897732 h 1038245"/>
              <a:gd name="connsiteX44" fmla="*/ 621299 w 1023919"/>
              <a:gd name="connsiteY44" fmla="*/ 869157 h 1038245"/>
              <a:gd name="connsiteX45" fmla="*/ 680830 w 1023919"/>
              <a:gd name="connsiteY45" fmla="*/ 852488 h 1038245"/>
              <a:gd name="connsiteX46" fmla="*/ 692736 w 1023919"/>
              <a:gd name="connsiteY46" fmla="*/ 857250 h 1038245"/>
              <a:gd name="connsiteX47" fmla="*/ 704642 w 1023919"/>
              <a:gd name="connsiteY47" fmla="*/ 821532 h 1038245"/>
              <a:gd name="connsiteX48" fmla="*/ 709405 w 1023919"/>
              <a:gd name="connsiteY48" fmla="*/ 788194 h 1038245"/>
              <a:gd name="connsiteX49" fmla="*/ 730836 w 1023919"/>
              <a:gd name="connsiteY49" fmla="*/ 764382 h 1038245"/>
              <a:gd name="connsiteX50" fmla="*/ 773699 w 1023919"/>
              <a:gd name="connsiteY50" fmla="*/ 762000 h 1038245"/>
              <a:gd name="connsiteX51" fmla="*/ 785605 w 1023919"/>
              <a:gd name="connsiteY51" fmla="*/ 795338 h 1038245"/>
              <a:gd name="connsiteX52" fmla="*/ 809417 w 1023919"/>
              <a:gd name="connsiteY52" fmla="*/ 804863 h 1038245"/>
              <a:gd name="connsiteX53" fmla="*/ 842755 w 1023919"/>
              <a:gd name="connsiteY53" fmla="*/ 797719 h 1038245"/>
              <a:gd name="connsiteX54" fmla="*/ 842755 w 1023919"/>
              <a:gd name="connsiteY54" fmla="*/ 773907 h 1038245"/>
              <a:gd name="connsiteX55" fmla="*/ 849899 w 1023919"/>
              <a:gd name="connsiteY55" fmla="*/ 759619 h 1038245"/>
              <a:gd name="connsiteX56" fmla="*/ 876092 w 1023919"/>
              <a:gd name="connsiteY56" fmla="*/ 766763 h 1038245"/>
              <a:gd name="connsiteX57" fmla="*/ 904667 w 1023919"/>
              <a:gd name="connsiteY57" fmla="*/ 771525 h 1038245"/>
              <a:gd name="connsiteX58" fmla="*/ 890380 w 1023919"/>
              <a:gd name="connsiteY58" fmla="*/ 790575 h 1038245"/>
              <a:gd name="connsiteX59" fmla="*/ 897524 w 1023919"/>
              <a:gd name="connsiteY59" fmla="*/ 792957 h 1038245"/>
              <a:gd name="connsiteX60" fmla="*/ 916574 w 1023919"/>
              <a:gd name="connsiteY60" fmla="*/ 750094 h 1038245"/>
              <a:gd name="connsiteX61" fmla="*/ 907049 w 1023919"/>
              <a:gd name="connsiteY61" fmla="*/ 719138 h 1038245"/>
              <a:gd name="connsiteX62" fmla="*/ 914192 w 1023919"/>
              <a:gd name="connsiteY62" fmla="*/ 685800 h 1038245"/>
              <a:gd name="connsiteX63" fmla="*/ 930861 w 1023919"/>
              <a:gd name="connsiteY63" fmla="*/ 666750 h 1038245"/>
              <a:gd name="connsiteX64" fmla="*/ 959436 w 1023919"/>
              <a:gd name="connsiteY64" fmla="*/ 671513 h 1038245"/>
              <a:gd name="connsiteX65" fmla="*/ 961817 w 1023919"/>
              <a:gd name="connsiteY65" fmla="*/ 692944 h 1038245"/>
              <a:gd name="connsiteX66" fmla="*/ 1021349 w 1023919"/>
              <a:gd name="connsiteY66" fmla="*/ 716757 h 1038245"/>
              <a:gd name="connsiteX67" fmla="*/ 1011824 w 1023919"/>
              <a:gd name="connsiteY67" fmla="*/ 690563 h 1038245"/>
              <a:gd name="connsiteX68" fmla="*/ 999917 w 1023919"/>
              <a:gd name="connsiteY68" fmla="*/ 673894 h 1038245"/>
              <a:gd name="connsiteX69" fmla="*/ 959436 w 1023919"/>
              <a:gd name="connsiteY69" fmla="*/ 664369 h 1038245"/>
              <a:gd name="connsiteX70" fmla="*/ 938005 w 1023919"/>
              <a:gd name="connsiteY70" fmla="*/ 631032 h 1038245"/>
              <a:gd name="connsiteX71" fmla="*/ 933242 w 1023919"/>
              <a:gd name="connsiteY71" fmla="*/ 581025 h 1038245"/>
              <a:gd name="connsiteX72" fmla="*/ 933242 w 1023919"/>
              <a:gd name="connsiteY72" fmla="*/ 554832 h 1038245"/>
              <a:gd name="connsiteX73" fmla="*/ 918955 w 1023919"/>
              <a:gd name="connsiteY73" fmla="*/ 545307 h 1038245"/>
              <a:gd name="connsiteX74" fmla="*/ 911811 w 1023919"/>
              <a:gd name="connsiteY74" fmla="*/ 516732 h 1038245"/>
              <a:gd name="connsiteX75" fmla="*/ 864186 w 1023919"/>
              <a:gd name="connsiteY75" fmla="*/ 528638 h 1038245"/>
              <a:gd name="connsiteX76" fmla="*/ 833230 w 1023919"/>
              <a:gd name="connsiteY76" fmla="*/ 516732 h 1038245"/>
              <a:gd name="connsiteX77" fmla="*/ 871330 w 1023919"/>
              <a:gd name="connsiteY77" fmla="*/ 473869 h 1038245"/>
              <a:gd name="connsiteX78" fmla="*/ 847517 w 1023919"/>
              <a:gd name="connsiteY78" fmla="*/ 440532 h 1038245"/>
              <a:gd name="connsiteX79" fmla="*/ 823705 w 1023919"/>
              <a:gd name="connsiteY79" fmla="*/ 435769 h 1038245"/>
              <a:gd name="connsiteX80" fmla="*/ 811799 w 1023919"/>
              <a:gd name="connsiteY80" fmla="*/ 414338 h 1038245"/>
              <a:gd name="connsiteX81" fmla="*/ 852280 w 1023919"/>
              <a:gd name="connsiteY81" fmla="*/ 423863 h 1038245"/>
              <a:gd name="connsiteX82" fmla="*/ 876092 w 1023919"/>
              <a:gd name="connsiteY82" fmla="*/ 414338 h 1038245"/>
              <a:gd name="connsiteX83" fmla="*/ 861805 w 1023919"/>
              <a:gd name="connsiteY83" fmla="*/ 383382 h 1038245"/>
              <a:gd name="connsiteX84" fmla="*/ 840374 w 1023919"/>
              <a:gd name="connsiteY84" fmla="*/ 388144 h 1038245"/>
              <a:gd name="connsiteX85" fmla="*/ 828467 w 1023919"/>
              <a:gd name="connsiteY85" fmla="*/ 373857 h 1038245"/>
              <a:gd name="connsiteX86" fmla="*/ 837992 w 1023919"/>
              <a:gd name="connsiteY86" fmla="*/ 357188 h 1038245"/>
              <a:gd name="connsiteX87" fmla="*/ 833230 w 1023919"/>
              <a:gd name="connsiteY87" fmla="*/ 328613 h 1038245"/>
              <a:gd name="connsiteX88" fmla="*/ 792749 w 1023919"/>
              <a:gd name="connsiteY88" fmla="*/ 285750 h 1038245"/>
              <a:gd name="connsiteX89" fmla="*/ 799892 w 1023919"/>
              <a:gd name="connsiteY89" fmla="*/ 273844 h 1038245"/>
              <a:gd name="connsiteX90" fmla="*/ 818942 w 1023919"/>
              <a:gd name="connsiteY90" fmla="*/ 250032 h 1038245"/>
              <a:gd name="connsiteX91" fmla="*/ 830849 w 1023919"/>
              <a:gd name="connsiteY91" fmla="*/ 235744 h 1038245"/>
              <a:gd name="connsiteX92" fmla="*/ 847517 w 1023919"/>
              <a:gd name="connsiteY92" fmla="*/ 240507 h 1038245"/>
              <a:gd name="connsiteX93" fmla="*/ 866567 w 1023919"/>
              <a:gd name="connsiteY93" fmla="*/ 233363 h 1038245"/>
              <a:gd name="connsiteX94" fmla="*/ 861805 w 1023919"/>
              <a:gd name="connsiteY94" fmla="*/ 200025 h 1038245"/>
              <a:gd name="connsiteX95" fmla="*/ 861805 w 1023919"/>
              <a:gd name="connsiteY95" fmla="*/ 176213 h 1038245"/>
              <a:gd name="connsiteX96" fmla="*/ 854661 w 1023919"/>
              <a:gd name="connsiteY96" fmla="*/ 154782 h 1038245"/>
              <a:gd name="connsiteX97" fmla="*/ 880855 w 1023919"/>
              <a:gd name="connsiteY97" fmla="*/ 107157 h 1038245"/>
              <a:gd name="connsiteX98" fmla="*/ 878474 w 1023919"/>
              <a:gd name="connsiteY98" fmla="*/ 90488 h 1038245"/>
              <a:gd name="connsiteX99" fmla="*/ 868949 w 1023919"/>
              <a:gd name="connsiteY99" fmla="*/ 61913 h 1038245"/>
              <a:gd name="connsiteX100" fmla="*/ 880855 w 1023919"/>
              <a:gd name="connsiteY100" fmla="*/ 35719 h 1038245"/>
              <a:gd name="connsiteX101" fmla="*/ 895142 w 1023919"/>
              <a:gd name="connsiteY101" fmla="*/ 0 h 103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023919" h="1038245">
                <a:moveTo>
                  <a:pt x="156955" y="585788"/>
                </a:moveTo>
                <a:lnTo>
                  <a:pt x="85517" y="595313"/>
                </a:lnTo>
                <a:cubicBezTo>
                  <a:pt x="70436" y="597694"/>
                  <a:pt x="68848" y="589756"/>
                  <a:pt x="66467" y="600075"/>
                </a:cubicBezTo>
                <a:cubicBezTo>
                  <a:pt x="64086" y="610394"/>
                  <a:pt x="71627" y="644128"/>
                  <a:pt x="71230" y="657225"/>
                </a:cubicBezTo>
                <a:cubicBezTo>
                  <a:pt x="70833" y="670322"/>
                  <a:pt x="64086" y="678657"/>
                  <a:pt x="64086" y="678657"/>
                </a:cubicBezTo>
                <a:cubicBezTo>
                  <a:pt x="58927" y="694135"/>
                  <a:pt x="48211" y="736204"/>
                  <a:pt x="40274" y="750094"/>
                </a:cubicBezTo>
                <a:cubicBezTo>
                  <a:pt x="32337" y="763984"/>
                  <a:pt x="22811" y="752475"/>
                  <a:pt x="16461" y="762000"/>
                </a:cubicBezTo>
                <a:cubicBezTo>
                  <a:pt x="10111" y="771525"/>
                  <a:pt x="-5763" y="800497"/>
                  <a:pt x="2174" y="807244"/>
                </a:cubicBezTo>
                <a:cubicBezTo>
                  <a:pt x="10111" y="813991"/>
                  <a:pt x="49005" y="809229"/>
                  <a:pt x="64086" y="802482"/>
                </a:cubicBezTo>
                <a:cubicBezTo>
                  <a:pt x="79167" y="795735"/>
                  <a:pt x="81549" y="771922"/>
                  <a:pt x="92661" y="766763"/>
                </a:cubicBezTo>
                <a:cubicBezTo>
                  <a:pt x="103773" y="761604"/>
                  <a:pt x="119649" y="767159"/>
                  <a:pt x="130761" y="771525"/>
                </a:cubicBezTo>
                <a:cubicBezTo>
                  <a:pt x="141873" y="775891"/>
                  <a:pt x="148224" y="790576"/>
                  <a:pt x="159336" y="792957"/>
                </a:cubicBezTo>
                <a:cubicBezTo>
                  <a:pt x="170448" y="795338"/>
                  <a:pt x="183942" y="792957"/>
                  <a:pt x="197436" y="785813"/>
                </a:cubicBezTo>
                <a:cubicBezTo>
                  <a:pt x="210930" y="778669"/>
                  <a:pt x="226408" y="760016"/>
                  <a:pt x="240299" y="750094"/>
                </a:cubicBezTo>
                <a:cubicBezTo>
                  <a:pt x="254190" y="740172"/>
                  <a:pt x="263715" y="730251"/>
                  <a:pt x="280780" y="726282"/>
                </a:cubicBezTo>
                <a:cubicBezTo>
                  <a:pt x="297846" y="722313"/>
                  <a:pt x="328801" y="727870"/>
                  <a:pt x="342692" y="726282"/>
                </a:cubicBezTo>
                <a:cubicBezTo>
                  <a:pt x="356583" y="724694"/>
                  <a:pt x="367299" y="727473"/>
                  <a:pt x="364124" y="716757"/>
                </a:cubicBezTo>
                <a:cubicBezTo>
                  <a:pt x="360949" y="706041"/>
                  <a:pt x="333564" y="679848"/>
                  <a:pt x="323642" y="661988"/>
                </a:cubicBezTo>
                <a:cubicBezTo>
                  <a:pt x="313720" y="644129"/>
                  <a:pt x="303005" y="616347"/>
                  <a:pt x="304592" y="609600"/>
                </a:cubicBezTo>
                <a:cubicBezTo>
                  <a:pt x="306180" y="602853"/>
                  <a:pt x="322451" y="619523"/>
                  <a:pt x="333167" y="621507"/>
                </a:cubicBezTo>
                <a:cubicBezTo>
                  <a:pt x="343883" y="623492"/>
                  <a:pt x="355789" y="610395"/>
                  <a:pt x="368886" y="621507"/>
                </a:cubicBezTo>
                <a:cubicBezTo>
                  <a:pt x="381983" y="632619"/>
                  <a:pt x="401033" y="675482"/>
                  <a:pt x="411749" y="688182"/>
                </a:cubicBezTo>
                <a:cubicBezTo>
                  <a:pt x="422465" y="700882"/>
                  <a:pt x="428021" y="688182"/>
                  <a:pt x="433180" y="697707"/>
                </a:cubicBezTo>
                <a:cubicBezTo>
                  <a:pt x="438339" y="707232"/>
                  <a:pt x="443896" y="735013"/>
                  <a:pt x="442705" y="745332"/>
                </a:cubicBezTo>
                <a:cubicBezTo>
                  <a:pt x="441514" y="755651"/>
                  <a:pt x="429211" y="749300"/>
                  <a:pt x="426036" y="759619"/>
                </a:cubicBezTo>
                <a:cubicBezTo>
                  <a:pt x="422861" y="769938"/>
                  <a:pt x="423258" y="796528"/>
                  <a:pt x="423655" y="807244"/>
                </a:cubicBezTo>
                <a:cubicBezTo>
                  <a:pt x="424052" y="817960"/>
                  <a:pt x="428814" y="817563"/>
                  <a:pt x="428417" y="823913"/>
                </a:cubicBezTo>
                <a:cubicBezTo>
                  <a:pt x="428020" y="830263"/>
                  <a:pt x="429212" y="837010"/>
                  <a:pt x="421274" y="845344"/>
                </a:cubicBezTo>
                <a:cubicBezTo>
                  <a:pt x="413336" y="853678"/>
                  <a:pt x="386348" y="863997"/>
                  <a:pt x="380792" y="873919"/>
                </a:cubicBezTo>
                <a:cubicBezTo>
                  <a:pt x="375236" y="883841"/>
                  <a:pt x="386745" y="894953"/>
                  <a:pt x="387936" y="904875"/>
                </a:cubicBezTo>
                <a:cubicBezTo>
                  <a:pt x="389127" y="914797"/>
                  <a:pt x="385158" y="922338"/>
                  <a:pt x="387936" y="933450"/>
                </a:cubicBezTo>
                <a:cubicBezTo>
                  <a:pt x="390714" y="944562"/>
                  <a:pt x="397858" y="960041"/>
                  <a:pt x="404605" y="971550"/>
                </a:cubicBezTo>
                <a:cubicBezTo>
                  <a:pt x="411352" y="983059"/>
                  <a:pt x="413336" y="991394"/>
                  <a:pt x="428417" y="1002507"/>
                </a:cubicBezTo>
                <a:cubicBezTo>
                  <a:pt x="443498" y="1013620"/>
                  <a:pt x="484376" y="1037431"/>
                  <a:pt x="495092" y="1038225"/>
                </a:cubicBezTo>
                <a:cubicBezTo>
                  <a:pt x="505808" y="1039019"/>
                  <a:pt x="499061" y="1016794"/>
                  <a:pt x="492711" y="1007269"/>
                </a:cubicBezTo>
                <a:cubicBezTo>
                  <a:pt x="486361" y="997744"/>
                  <a:pt x="466517" y="988219"/>
                  <a:pt x="456992" y="981075"/>
                </a:cubicBezTo>
                <a:cubicBezTo>
                  <a:pt x="447467" y="973931"/>
                  <a:pt x="440324" y="971948"/>
                  <a:pt x="435561" y="964407"/>
                </a:cubicBezTo>
                <a:cubicBezTo>
                  <a:pt x="430799" y="956867"/>
                  <a:pt x="422464" y="944960"/>
                  <a:pt x="428417" y="935832"/>
                </a:cubicBezTo>
                <a:cubicBezTo>
                  <a:pt x="434370" y="926704"/>
                  <a:pt x="458183" y="914400"/>
                  <a:pt x="471280" y="909638"/>
                </a:cubicBezTo>
                <a:cubicBezTo>
                  <a:pt x="484377" y="904876"/>
                  <a:pt x="499458" y="908051"/>
                  <a:pt x="506999" y="907257"/>
                </a:cubicBezTo>
                <a:cubicBezTo>
                  <a:pt x="514540" y="906463"/>
                  <a:pt x="510571" y="910431"/>
                  <a:pt x="516524" y="904875"/>
                </a:cubicBezTo>
                <a:cubicBezTo>
                  <a:pt x="522477" y="899319"/>
                  <a:pt x="534383" y="873919"/>
                  <a:pt x="542717" y="873919"/>
                </a:cubicBezTo>
                <a:cubicBezTo>
                  <a:pt x="551051" y="873919"/>
                  <a:pt x="558989" y="900906"/>
                  <a:pt x="566530" y="904875"/>
                </a:cubicBezTo>
                <a:cubicBezTo>
                  <a:pt x="574071" y="908844"/>
                  <a:pt x="578833" y="903685"/>
                  <a:pt x="587961" y="897732"/>
                </a:cubicBezTo>
                <a:cubicBezTo>
                  <a:pt x="597089" y="891779"/>
                  <a:pt x="605821" y="876698"/>
                  <a:pt x="621299" y="869157"/>
                </a:cubicBezTo>
                <a:cubicBezTo>
                  <a:pt x="636777" y="861616"/>
                  <a:pt x="668924" y="854473"/>
                  <a:pt x="680830" y="852488"/>
                </a:cubicBezTo>
                <a:cubicBezTo>
                  <a:pt x="692736" y="850504"/>
                  <a:pt x="688767" y="862409"/>
                  <a:pt x="692736" y="857250"/>
                </a:cubicBezTo>
                <a:cubicBezTo>
                  <a:pt x="696705" y="852091"/>
                  <a:pt x="701864" y="833041"/>
                  <a:pt x="704642" y="821532"/>
                </a:cubicBezTo>
                <a:cubicBezTo>
                  <a:pt x="707420" y="810023"/>
                  <a:pt x="705039" y="797719"/>
                  <a:pt x="709405" y="788194"/>
                </a:cubicBezTo>
                <a:cubicBezTo>
                  <a:pt x="713771" y="778669"/>
                  <a:pt x="720120" y="768748"/>
                  <a:pt x="730836" y="764382"/>
                </a:cubicBezTo>
                <a:cubicBezTo>
                  <a:pt x="741552" y="760016"/>
                  <a:pt x="764571" y="756841"/>
                  <a:pt x="773699" y="762000"/>
                </a:cubicBezTo>
                <a:cubicBezTo>
                  <a:pt x="782827" y="767159"/>
                  <a:pt x="779652" y="788194"/>
                  <a:pt x="785605" y="795338"/>
                </a:cubicBezTo>
                <a:cubicBezTo>
                  <a:pt x="791558" y="802482"/>
                  <a:pt x="799892" y="804466"/>
                  <a:pt x="809417" y="804863"/>
                </a:cubicBezTo>
                <a:cubicBezTo>
                  <a:pt x="818942" y="805260"/>
                  <a:pt x="837199" y="802878"/>
                  <a:pt x="842755" y="797719"/>
                </a:cubicBezTo>
                <a:cubicBezTo>
                  <a:pt x="848311" y="792560"/>
                  <a:pt x="841564" y="780257"/>
                  <a:pt x="842755" y="773907"/>
                </a:cubicBezTo>
                <a:cubicBezTo>
                  <a:pt x="843946" y="767557"/>
                  <a:pt x="844343" y="760810"/>
                  <a:pt x="849899" y="759619"/>
                </a:cubicBezTo>
                <a:cubicBezTo>
                  <a:pt x="855455" y="758428"/>
                  <a:pt x="866964" y="764779"/>
                  <a:pt x="876092" y="766763"/>
                </a:cubicBezTo>
                <a:cubicBezTo>
                  <a:pt x="885220" y="768747"/>
                  <a:pt x="902286" y="767556"/>
                  <a:pt x="904667" y="771525"/>
                </a:cubicBezTo>
                <a:cubicBezTo>
                  <a:pt x="907048" y="775494"/>
                  <a:pt x="891570" y="787003"/>
                  <a:pt x="890380" y="790575"/>
                </a:cubicBezTo>
                <a:cubicBezTo>
                  <a:pt x="889190" y="794147"/>
                  <a:pt x="893158" y="799704"/>
                  <a:pt x="897524" y="792957"/>
                </a:cubicBezTo>
                <a:cubicBezTo>
                  <a:pt x="901890" y="786210"/>
                  <a:pt x="914987" y="762397"/>
                  <a:pt x="916574" y="750094"/>
                </a:cubicBezTo>
                <a:cubicBezTo>
                  <a:pt x="918161" y="737791"/>
                  <a:pt x="907446" y="729854"/>
                  <a:pt x="907049" y="719138"/>
                </a:cubicBezTo>
                <a:cubicBezTo>
                  <a:pt x="906652" y="708422"/>
                  <a:pt x="910223" y="694531"/>
                  <a:pt x="914192" y="685800"/>
                </a:cubicBezTo>
                <a:cubicBezTo>
                  <a:pt x="918161" y="677069"/>
                  <a:pt x="923320" y="669131"/>
                  <a:pt x="930861" y="666750"/>
                </a:cubicBezTo>
                <a:cubicBezTo>
                  <a:pt x="938402" y="664369"/>
                  <a:pt x="954277" y="667147"/>
                  <a:pt x="959436" y="671513"/>
                </a:cubicBezTo>
                <a:cubicBezTo>
                  <a:pt x="964595" y="675879"/>
                  <a:pt x="951498" y="685403"/>
                  <a:pt x="961817" y="692944"/>
                </a:cubicBezTo>
                <a:cubicBezTo>
                  <a:pt x="972136" y="700485"/>
                  <a:pt x="1013015" y="717154"/>
                  <a:pt x="1021349" y="716757"/>
                </a:cubicBezTo>
                <a:cubicBezTo>
                  <a:pt x="1029683" y="716360"/>
                  <a:pt x="1015396" y="697707"/>
                  <a:pt x="1011824" y="690563"/>
                </a:cubicBezTo>
                <a:cubicBezTo>
                  <a:pt x="1008252" y="683419"/>
                  <a:pt x="1008648" y="678260"/>
                  <a:pt x="999917" y="673894"/>
                </a:cubicBezTo>
                <a:cubicBezTo>
                  <a:pt x="991186" y="669528"/>
                  <a:pt x="969755" y="671513"/>
                  <a:pt x="959436" y="664369"/>
                </a:cubicBezTo>
                <a:cubicBezTo>
                  <a:pt x="949117" y="657225"/>
                  <a:pt x="942371" y="644923"/>
                  <a:pt x="938005" y="631032"/>
                </a:cubicBezTo>
                <a:cubicBezTo>
                  <a:pt x="933639" y="617141"/>
                  <a:pt x="934036" y="593725"/>
                  <a:pt x="933242" y="581025"/>
                </a:cubicBezTo>
                <a:cubicBezTo>
                  <a:pt x="932448" y="568325"/>
                  <a:pt x="935623" y="560785"/>
                  <a:pt x="933242" y="554832"/>
                </a:cubicBezTo>
                <a:cubicBezTo>
                  <a:pt x="930861" y="548879"/>
                  <a:pt x="922527" y="551657"/>
                  <a:pt x="918955" y="545307"/>
                </a:cubicBezTo>
                <a:cubicBezTo>
                  <a:pt x="915383" y="538957"/>
                  <a:pt x="920939" y="519510"/>
                  <a:pt x="911811" y="516732"/>
                </a:cubicBezTo>
                <a:cubicBezTo>
                  <a:pt x="902683" y="513954"/>
                  <a:pt x="877283" y="528638"/>
                  <a:pt x="864186" y="528638"/>
                </a:cubicBezTo>
                <a:cubicBezTo>
                  <a:pt x="851089" y="528638"/>
                  <a:pt x="832039" y="525860"/>
                  <a:pt x="833230" y="516732"/>
                </a:cubicBezTo>
                <a:cubicBezTo>
                  <a:pt x="834421" y="507604"/>
                  <a:pt x="868949" y="486569"/>
                  <a:pt x="871330" y="473869"/>
                </a:cubicBezTo>
                <a:cubicBezTo>
                  <a:pt x="873711" y="461169"/>
                  <a:pt x="855454" y="446882"/>
                  <a:pt x="847517" y="440532"/>
                </a:cubicBezTo>
                <a:cubicBezTo>
                  <a:pt x="839580" y="434182"/>
                  <a:pt x="829658" y="440135"/>
                  <a:pt x="823705" y="435769"/>
                </a:cubicBezTo>
                <a:cubicBezTo>
                  <a:pt x="817752" y="431403"/>
                  <a:pt x="807037" y="416322"/>
                  <a:pt x="811799" y="414338"/>
                </a:cubicBezTo>
                <a:cubicBezTo>
                  <a:pt x="816562" y="412354"/>
                  <a:pt x="841565" y="423863"/>
                  <a:pt x="852280" y="423863"/>
                </a:cubicBezTo>
                <a:cubicBezTo>
                  <a:pt x="862995" y="423863"/>
                  <a:pt x="874505" y="421085"/>
                  <a:pt x="876092" y="414338"/>
                </a:cubicBezTo>
                <a:cubicBezTo>
                  <a:pt x="877680" y="407591"/>
                  <a:pt x="867758" y="387748"/>
                  <a:pt x="861805" y="383382"/>
                </a:cubicBezTo>
                <a:cubicBezTo>
                  <a:pt x="855852" y="379016"/>
                  <a:pt x="845930" y="389731"/>
                  <a:pt x="840374" y="388144"/>
                </a:cubicBezTo>
                <a:cubicBezTo>
                  <a:pt x="834818" y="386557"/>
                  <a:pt x="828864" y="379016"/>
                  <a:pt x="828467" y="373857"/>
                </a:cubicBezTo>
                <a:cubicBezTo>
                  <a:pt x="828070" y="368698"/>
                  <a:pt x="837198" y="364729"/>
                  <a:pt x="837992" y="357188"/>
                </a:cubicBezTo>
                <a:cubicBezTo>
                  <a:pt x="838786" y="349647"/>
                  <a:pt x="840770" y="340519"/>
                  <a:pt x="833230" y="328613"/>
                </a:cubicBezTo>
                <a:cubicBezTo>
                  <a:pt x="825690" y="316707"/>
                  <a:pt x="798305" y="294878"/>
                  <a:pt x="792749" y="285750"/>
                </a:cubicBezTo>
                <a:cubicBezTo>
                  <a:pt x="787193" y="276622"/>
                  <a:pt x="795527" y="279797"/>
                  <a:pt x="799892" y="273844"/>
                </a:cubicBezTo>
                <a:cubicBezTo>
                  <a:pt x="804257" y="267891"/>
                  <a:pt x="813783" y="256382"/>
                  <a:pt x="818942" y="250032"/>
                </a:cubicBezTo>
                <a:cubicBezTo>
                  <a:pt x="824101" y="243682"/>
                  <a:pt x="826087" y="237331"/>
                  <a:pt x="830849" y="235744"/>
                </a:cubicBezTo>
                <a:cubicBezTo>
                  <a:pt x="835611" y="234157"/>
                  <a:pt x="841564" y="240904"/>
                  <a:pt x="847517" y="240507"/>
                </a:cubicBezTo>
                <a:cubicBezTo>
                  <a:pt x="853470" y="240110"/>
                  <a:pt x="864186" y="240110"/>
                  <a:pt x="866567" y="233363"/>
                </a:cubicBezTo>
                <a:cubicBezTo>
                  <a:pt x="868948" y="226616"/>
                  <a:pt x="862599" y="209550"/>
                  <a:pt x="861805" y="200025"/>
                </a:cubicBezTo>
                <a:cubicBezTo>
                  <a:pt x="861011" y="190500"/>
                  <a:pt x="862996" y="183753"/>
                  <a:pt x="861805" y="176213"/>
                </a:cubicBezTo>
                <a:cubicBezTo>
                  <a:pt x="860614" y="168673"/>
                  <a:pt x="851486" y="166291"/>
                  <a:pt x="854661" y="154782"/>
                </a:cubicBezTo>
                <a:cubicBezTo>
                  <a:pt x="857836" y="143273"/>
                  <a:pt x="876886" y="117873"/>
                  <a:pt x="880855" y="107157"/>
                </a:cubicBezTo>
                <a:cubicBezTo>
                  <a:pt x="884824" y="96441"/>
                  <a:pt x="880458" y="98029"/>
                  <a:pt x="878474" y="90488"/>
                </a:cubicBezTo>
                <a:cubicBezTo>
                  <a:pt x="876490" y="82947"/>
                  <a:pt x="868552" y="71041"/>
                  <a:pt x="868949" y="61913"/>
                </a:cubicBezTo>
                <a:cubicBezTo>
                  <a:pt x="869346" y="52785"/>
                  <a:pt x="876490" y="46038"/>
                  <a:pt x="880855" y="35719"/>
                </a:cubicBezTo>
                <a:cubicBezTo>
                  <a:pt x="885220" y="25400"/>
                  <a:pt x="890181" y="12700"/>
                  <a:pt x="895142" y="0"/>
                </a:cubicBez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a:solidFill>
                <a:prstClr val="black"/>
              </a:solidFill>
            </a:endParaRPr>
          </a:p>
        </p:txBody>
      </p:sp>
      <p:sp>
        <p:nvSpPr>
          <p:cNvPr id="46160" name="テキスト ボックス 27"/>
          <p:cNvSpPr txBox="1">
            <a:spLocks noChangeArrowheads="1"/>
          </p:cNvSpPr>
          <p:nvPr/>
        </p:nvSpPr>
        <p:spPr bwMode="auto">
          <a:xfrm>
            <a:off x="1874838" y="3103141"/>
            <a:ext cx="6969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solidFill>
                  <a:srgbClr val="000000"/>
                </a:solidFill>
              </a:rPr>
              <a:t>（神戸市）</a:t>
            </a:r>
          </a:p>
        </p:txBody>
      </p:sp>
      <p:sp>
        <p:nvSpPr>
          <p:cNvPr id="46161" name="テキスト ボックス 27"/>
          <p:cNvSpPr txBox="1">
            <a:spLocks noChangeArrowheads="1"/>
          </p:cNvSpPr>
          <p:nvPr/>
        </p:nvSpPr>
        <p:spPr bwMode="auto">
          <a:xfrm>
            <a:off x="4095750" y="2004591"/>
            <a:ext cx="6969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solidFill>
                  <a:srgbClr val="000000"/>
                </a:solidFill>
              </a:rPr>
              <a:t>（京都市）</a:t>
            </a:r>
          </a:p>
        </p:txBody>
      </p:sp>
      <p:sp>
        <p:nvSpPr>
          <p:cNvPr id="46162" name="テキスト ボックス 27"/>
          <p:cNvSpPr txBox="1">
            <a:spLocks noChangeArrowheads="1"/>
          </p:cNvSpPr>
          <p:nvPr/>
        </p:nvSpPr>
        <p:spPr bwMode="auto">
          <a:xfrm>
            <a:off x="3306763" y="4076279"/>
            <a:ext cx="6969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solidFill>
                  <a:srgbClr val="000000"/>
                </a:solidFill>
              </a:rPr>
              <a:t>（堺市）</a:t>
            </a:r>
          </a:p>
        </p:txBody>
      </p:sp>
      <p:sp>
        <p:nvSpPr>
          <p:cNvPr id="46163" name="テキスト ボックス 27"/>
          <p:cNvSpPr txBox="1">
            <a:spLocks noChangeArrowheads="1"/>
          </p:cNvSpPr>
          <p:nvPr/>
        </p:nvSpPr>
        <p:spPr bwMode="auto">
          <a:xfrm>
            <a:off x="3213100" y="3401591"/>
            <a:ext cx="6969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dirty="0">
                <a:solidFill>
                  <a:srgbClr val="000000"/>
                </a:solidFill>
              </a:rPr>
              <a:t>（大阪市）</a:t>
            </a:r>
          </a:p>
        </p:txBody>
      </p:sp>
      <p:sp>
        <p:nvSpPr>
          <p:cNvPr id="3" name="円/楕円 2"/>
          <p:cNvSpPr/>
          <p:nvPr/>
        </p:nvSpPr>
        <p:spPr>
          <a:xfrm>
            <a:off x="3216275" y="2996779"/>
            <a:ext cx="900113" cy="90011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21" name="円/楕円 20"/>
          <p:cNvSpPr/>
          <p:nvPr/>
        </p:nvSpPr>
        <p:spPr>
          <a:xfrm>
            <a:off x="2792413" y="2563391"/>
            <a:ext cx="1728787" cy="172878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22" name="円/楕円 21"/>
          <p:cNvSpPr/>
          <p:nvPr/>
        </p:nvSpPr>
        <p:spPr>
          <a:xfrm>
            <a:off x="2408238" y="2179216"/>
            <a:ext cx="2484437" cy="24828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8" name="正方形/長方形 7"/>
          <p:cNvSpPr/>
          <p:nvPr/>
        </p:nvSpPr>
        <p:spPr>
          <a:xfrm>
            <a:off x="2741613" y="3449216"/>
            <a:ext cx="539750"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200" dirty="0">
                <a:solidFill>
                  <a:srgbClr val="FF0000"/>
                </a:solidFill>
                <a:latin typeface="HGPｺﾞｼｯｸE" pitchFamily="50" charset="-128"/>
                <a:ea typeface="HGPｺﾞｼｯｸE" pitchFamily="50" charset="-128"/>
              </a:rPr>
              <a:t>10</a:t>
            </a:r>
            <a:r>
              <a:rPr lang="ja-JP" altLang="en-US" sz="1200" dirty="0">
                <a:solidFill>
                  <a:srgbClr val="FF0000"/>
                </a:solidFill>
                <a:latin typeface="HGPｺﾞｼｯｸE" pitchFamily="50" charset="-128"/>
                <a:ea typeface="HGPｺﾞｼｯｸE" pitchFamily="50" charset="-128"/>
              </a:rPr>
              <a:t>㎞</a:t>
            </a:r>
          </a:p>
        </p:txBody>
      </p:sp>
      <p:sp>
        <p:nvSpPr>
          <p:cNvPr id="24" name="正方形/長方形 23"/>
          <p:cNvSpPr/>
          <p:nvPr/>
        </p:nvSpPr>
        <p:spPr>
          <a:xfrm>
            <a:off x="2168525" y="4125491"/>
            <a:ext cx="539750" cy="287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200" dirty="0">
                <a:solidFill>
                  <a:srgbClr val="FF0000"/>
                </a:solidFill>
                <a:latin typeface="HGPｺﾞｼｯｸE" pitchFamily="50" charset="-128"/>
                <a:ea typeface="HGPｺﾞｼｯｸE" pitchFamily="50" charset="-128"/>
              </a:rPr>
              <a:t>30</a:t>
            </a:r>
            <a:r>
              <a:rPr lang="ja-JP" altLang="en-US" sz="1200" dirty="0">
                <a:solidFill>
                  <a:srgbClr val="FF0000"/>
                </a:solidFill>
                <a:latin typeface="HGPｺﾞｼｯｸE" pitchFamily="50" charset="-128"/>
                <a:ea typeface="HGPｺﾞｼｯｸE" pitchFamily="50" charset="-128"/>
              </a:rPr>
              <a:t>㎞</a:t>
            </a:r>
          </a:p>
        </p:txBody>
      </p:sp>
      <p:sp>
        <p:nvSpPr>
          <p:cNvPr id="46171" name="テキスト ボックス 9"/>
          <p:cNvSpPr txBox="1">
            <a:spLocks noChangeArrowheads="1"/>
          </p:cNvSpPr>
          <p:nvPr/>
        </p:nvSpPr>
        <p:spPr bwMode="auto">
          <a:xfrm>
            <a:off x="181964" y="6323175"/>
            <a:ext cx="4578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1100">
                <a:solidFill>
                  <a:srgbClr val="000000"/>
                </a:solidFill>
                <a:latin typeface="ＭＳ ゴシック" pitchFamily="49" charset="-128"/>
                <a:ea typeface="ＭＳ ゴシック" pitchFamily="49" charset="-128"/>
              </a:rPr>
              <a:t>※</a:t>
            </a:r>
            <a:r>
              <a:rPr lang="ja-JP" altLang="en-US" sz="1100">
                <a:solidFill>
                  <a:srgbClr val="000000"/>
                </a:solidFill>
                <a:latin typeface="ＭＳ ゴシック" pitchFamily="49" charset="-128"/>
                <a:ea typeface="ＭＳ ゴシック" pitchFamily="49" charset="-128"/>
              </a:rPr>
              <a:t>「大阪府域における新たな大都市制度検討協議会報告書」より</a:t>
            </a:r>
            <a:endParaRPr lang="en-US" altLang="ja-JP" sz="1100">
              <a:solidFill>
                <a:srgbClr val="000000"/>
              </a:solidFill>
              <a:latin typeface="ＭＳ ゴシック" pitchFamily="49" charset="-128"/>
              <a:ea typeface="ＭＳ ゴシック" pitchFamily="49" charset="-128"/>
            </a:endParaRPr>
          </a:p>
        </p:txBody>
      </p:sp>
      <p:sp>
        <p:nvSpPr>
          <p:cNvPr id="26" name="正方形/長方形 25"/>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基本データ　</a:t>
            </a:r>
            <a:r>
              <a:rPr kumimoji="0" lang="ja-JP" altLang="en-US" sz="2000" b="1" kern="0" dirty="0">
                <a:solidFill>
                  <a:srgbClr val="000000"/>
                </a:solidFill>
                <a:latin typeface="ＭＳ Ｐゴシック" pitchFamily="50" charset="-128"/>
                <a:ea typeface="Meiryo UI" pitchFamily="50" charset="-128"/>
                <a:cs typeface="Meiryo UI" pitchFamily="50" charset="-128"/>
              </a:rPr>
              <a:t>＜大阪の都市エリア（事業所の集積）＞</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2" name="正方形/長方形 1"/>
          <p:cNvSpPr/>
          <p:nvPr/>
        </p:nvSpPr>
        <p:spPr>
          <a:xfrm>
            <a:off x="715367" y="694437"/>
            <a:ext cx="7961089" cy="646331"/>
          </a:xfrm>
          <a:prstGeom prst="rect">
            <a:avLst/>
          </a:prstGeom>
          <a:ln>
            <a:solidFill>
              <a:schemeClr val="tx1"/>
            </a:solidFill>
            <a:prstDash val="sysDash"/>
          </a:ln>
        </p:spPr>
        <p:txBody>
          <a:bodyPr wrap="square">
            <a:spAutoFit/>
          </a:bodyPr>
          <a:lstStyle/>
          <a:p>
            <a:pPr marL="285750" lvl="0" indent="-285750" eaLnBrk="0" hangingPunct="0">
              <a:buFont typeface="Wingdings" panose="05000000000000000000" pitchFamily="2" charset="2"/>
              <a:buChar char="p"/>
              <a:defRPr/>
            </a:pPr>
            <a:r>
              <a:rPr kumimoji="0" lang="ja-JP" altLang="en-US" kern="0" dirty="0">
                <a:solidFill>
                  <a:srgbClr val="000000"/>
                </a:solidFill>
                <a:latin typeface="Meiryo UI" pitchFamily="50" charset="-128"/>
                <a:ea typeface="Meiryo UI" pitchFamily="50" charset="-128"/>
                <a:cs typeface="Meiryo UI" pitchFamily="50" charset="-128"/>
              </a:rPr>
              <a:t>都心部から連続する事業所密集エリアは大阪市域をこえて、内陸へは</a:t>
            </a:r>
            <a:r>
              <a:rPr kumimoji="0" lang="en-US" altLang="ja-JP" kern="0" dirty="0">
                <a:solidFill>
                  <a:srgbClr val="000000"/>
                </a:solidFill>
                <a:latin typeface="Meiryo UI" pitchFamily="50" charset="-128"/>
                <a:ea typeface="Meiryo UI" pitchFamily="50" charset="-128"/>
                <a:cs typeface="Meiryo UI" pitchFamily="50" charset="-128"/>
              </a:rPr>
              <a:t>20</a:t>
            </a:r>
            <a:r>
              <a:rPr kumimoji="0" lang="ja-JP" altLang="en-US" kern="0" dirty="0">
                <a:solidFill>
                  <a:srgbClr val="000000"/>
                </a:solidFill>
                <a:latin typeface="Meiryo UI" pitchFamily="50" charset="-128"/>
                <a:ea typeface="Meiryo UI" pitchFamily="50" charset="-128"/>
                <a:cs typeface="Meiryo UI" pitchFamily="50" charset="-128"/>
              </a:rPr>
              <a:t>㎞圏内、湾岸は神戸市から関西空港にかけて広がりを見せて</a:t>
            </a:r>
            <a:r>
              <a:rPr kumimoji="0" lang="ja-JP" altLang="en-US" kern="0" dirty="0" smtClean="0">
                <a:solidFill>
                  <a:srgbClr val="000000"/>
                </a:solidFill>
                <a:latin typeface="Meiryo UI" pitchFamily="50" charset="-128"/>
                <a:ea typeface="Meiryo UI" pitchFamily="50" charset="-128"/>
                <a:cs typeface="Meiryo UI" pitchFamily="50" charset="-128"/>
              </a:rPr>
              <a:t>いる</a:t>
            </a:r>
            <a:r>
              <a:rPr kumimoji="0" lang="ja-JP" altLang="en-US" kern="0" dirty="0">
                <a:solidFill>
                  <a:srgbClr val="000000"/>
                </a:solidFill>
                <a:latin typeface="Meiryo UI" pitchFamily="50" charset="-128"/>
                <a:ea typeface="Meiryo UI" pitchFamily="50" charset="-128"/>
                <a:cs typeface="Meiryo UI" pitchFamily="50" charset="-128"/>
              </a:rPr>
              <a:t>。　</a:t>
            </a:r>
            <a:endParaRPr kumimoji="0" lang="en-US" altLang="ja-JP" kern="0" dirty="0">
              <a:solidFill>
                <a:srgbClr val="000000"/>
              </a:solidFill>
              <a:latin typeface="Meiryo UI" pitchFamily="50" charset="-128"/>
              <a:ea typeface="Meiryo UI" pitchFamily="50" charset="-128"/>
              <a:cs typeface="Meiryo UI" pitchFamily="50" charset="-128"/>
            </a:endParaRPr>
          </a:p>
        </p:txBody>
      </p:sp>
      <p:sp>
        <p:nvSpPr>
          <p:cNvPr id="27" name="スライド番号プレースホルダー 2"/>
          <p:cNvSpPr>
            <a:spLocks noGrp="1"/>
          </p:cNvSpPr>
          <p:nvPr>
            <p:ph type="sldNum" sz="quarter" idx="12"/>
          </p:nvPr>
        </p:nvSpPr>
        <p:spPr bwMode="auto">
          <a:xfrm>
            <a:off x="8777288" y="6633724"/>
            <a:ext cx="360362" cy="252412"/>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9D431EB-B517-420B-942D-5A5711DC131B}" type="slidenum">
              <a:rPr lang="ja-JP" altLang="en-US">
                <a:solidFill>
                  <a:srgbClr val="898989"/>
                </a:solidFill>
              </a:rPr>
              <a:pPr fontAlgn="base">
                <a:spcBef>
                  <a:spcPct val="0"/>
                </a:spcBef>
                <a:spcAft>
                  <a:spcPct val="0"/>
                </a:spcAft>
                <a:defRPr/>
              </a:pPr>
              <a:t>9</a:t>
            </a:fld>
            <a:endParaRPr lang="en-US" altLang="ja-JP">
              <a:solidFill>
                <a:srgbClr val="898989"/>
              </a:solidFill>
            </a:endParaRPr>
          </a:p>
        </p:txBody>
      </p:sp>
      <p:graphicFrame>
        <p:nvGraphicFramePr>
          <p:cNvPr id="10" name="表 9"/>
          <p:cNvGraphicFramePr>
            <a:graphicFrameLocks noGrp="1"/>
          </p:cNvGraphicFramePr>
          <p:nvPr/>
        </p:nvGraphicFramePr>
        <p:xfrm>
          <a:off x="6855048" y="3357223"/>
          <a:ext cx="2202510" cy="2858865"/>
        </p:xfrm>
        <a:graphic>
          <a:graphicData uri="http://schemas.openxmlformats.org/drawingml/2006/table">
            <a:tbl>
              <a:tblPr>
                <a:tableStyleId>{616DA210-FB5B-4158-B5E0-FEB733F419BA}</a:tableStyleId>
              </a:tblPr>
              <a:tblGrid>
                <a:gridCol w="180000">
                  <a:extLst>
                    <a:ext uri="{9D8B030D-6E8A-4147-A177-3AD203B41FA5}">
                      <a16:colId xmlns:a16="http://schemas.microsoft.com/office/drawing/2014/main" val="192050834"/>
                    </a:ext>
                  </a:extLst>
                </a:gridCol>
                <a:gridCol w="634974">
                  <a:extLst>
                    <a:ext uri="{9D8B030D-6E8A-4147-A177-3AD203B41FA5}">
                      <a16:colId xmlns:a16="http://schemas.microsoft.com/office/drawing/2014/main" val="1750117937"/>
                    </a:ext>
                  </a:extLst>
                </a:gridCol>
                <a:gridCol w="634974">
                  <a:extLst>
                    <a:ext uri="{9D8B030D-6E8A-4147-A177-3AD203B41FA5}">
                      <a16:colId xmlns:a16="http://schemas.microsoft.com/office/drawing/2014/main" val="960567593"/>
                    </a:ext>
                  </a:extLst>
                </a:gridCol>
                <a:gridCol w="752562">
                  <a:extLst>
                    <a:ext uri="{9D8B030D-6E8A-4147-A177-3AD203B41FA5}">
                      <a16:colId xmlns:a16="http://schemas.microsoft.com/office/drawing/2014/main" val="871536729"/>
                    </a:ext>
                  </a:extLst>
                </a:gridCol>
              </a:tblGrid>
              <a:tr h="190591">
                <a:tc gridSpan="2">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　</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事業所数</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r>
                        <a:rPr lang="ja-JP" altLang="en-US" sz="1000" u="none" strike="noStrike">
                          <a:effectLst/>
                          <a:latin typeface="Meiryo UI" panose="020B0604030504040204" pitchFamily="50" charset="-128"/>
                          <a:ea typeface="Meiryo UI" panose="020B0604030504040204" pitchFamily="50" charset="-128"/>
                        </a:rPr>
                        <a:t>府内シェア</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912144545"/>
                  </a:ext>
                </a:extLst>
              </a:tr>
              <a:tr h="190591">
                <a:tc gridSpan="2">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大阪市</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191,854</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45.8%</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79555573"/>
                  </a:ext>
                </a:extLst>
              </a:tr>
              <a:tr h="190591">
                <a:tc gridSpan="2">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大阪市隣接市</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B w="12700" cmpd="sng">
                      <a:noFill/>
                    </a:lnB>
                  </a:tcPr>
                </a:tc>
                <a:tc hMerge="1">
                  <a:txBody>
                    <a:bodyPr/>
                    <a:lstStyle/>
                    <a:p>
                      <a:endParaRPr kumimoji="1" lang="ja-JP" altLang="en-US"/>
                    </a:p>
                  </a:txBody>
                  <a:tcPr/>
                </a:tc>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rPr>
                        <a:t>121,508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29.0%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499561630"/>
                  </a:ext>
                </a:extLst>
              </a:tr>
              <a:tr h="190591">
                <a:tc rowSpan="10">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T w="12700" cmpd="sng">
                      <a:noFill/>
                    </a:lnT>
                  </a:tcPr>
                </a:tc>
                <a:tc>
                  <a:txBody>
                    <a:bodyPr/>
                    <a:lstStyle/>
                    <a:p>
                      <a:pPr algn="l" fontAlgn="b"/>
                      <a:r>
                        <a:rPr lang="ja-JP" altLang="en-US" sz="800" u="none" strike="noStrike" dirty="0">
                          <a:effectLst/>
                          <a:latin typeface="Meiryo UI" panose="020B0604030504040204" pitchFamily="50" charset="-128"/>
                          <a:ea typeface="Meiryo UI" panose="020B0604030504040204" pitchFamily="50" charset="-128"/>
                        </a:rPr>
                        <a:t>堺市</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b"/>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30,128</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7.2%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998793666"/>
                  </a:ext>
                </a:extLst>
              </a:tr>
              <a:tr h="190591">
                <a:tc vMerge="1">
                  <a:txBody>
                    <a:bodyPr/>
                    <a:lstStyle/>
                    <a:p>
                      <a:endParaRPr kumimoji="1" lang="ja-JP" altLang="en-US"/>
                    </a:p>
                  </a:txBody>
                  <a:tcPr/>
                </a:tc>
                <a:tc>
                  <a:txBody>
                    <a:bodyPr/>
                    <a:lstStyle/>
                    <a:p>
                      <a:pPr algn="l" fontAlgn="b"/>
                      <a:r>
                        <a:rPr lang="ja-JP" altLang="en-US" sz="800" u="none" strike="noStrike" dirty="0">
                          <a:effectLst/>
                          <a:latin typeface="Meiryo UI" panose="020B0604030504040204" pitchFamily="50" charset="-128"/>
                          <a:ea typeface="Meiryo UI" panose="020B0604030504040204" pitchFamily="50" charset="-128"/>
                        </a:rPr>
                        <a:t>東大阪市</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b"/>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26,136</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6.2%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151968952"/>
                  </a:ext>
                </a:extLst>
              </a:tr>
              <a:tr h="190591">
                <a:tc vMerge="1">
                  <a:txBody>
                    <a:bodyPr/>
                    <a:lstStyle/>
                    <a:p>
                      <a:endParaRPr kumimoji="1" lang="ja-JP" altLang="en-US"/>
                    </a:p>
                  </a:txBody>
                  <a:tcPr/>
                </a:tc>
                <a:tc>
                  <a:txBody>
                    <a:bodyPr/>
                    <a:lstStyle/>
                    <a:p>
                      <a:pPr algn="l" fontAlgn="b"/>
                      <a:r>
                        <a:rPr lang="ja-JP" altLang="en-US" sz="800" u="none" strike="noStrike">
                          <a:effectLst/>
                          <a:latin typeface="Meiryo UI" panose="020B0604030504040204" pitchFamily="50" charset="-128"/>
                          <a:ea typeface="Meiryo UI" panose="020B0604030504040204" pitchFamily="50" charset="-128"/>
                        </a:rPr>
                        <a:t>豊中市</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b"/>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13,877</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3.3%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254194686"/>
                  </a:ext>
                </a:extLst>
              </a:tr>
              <a:tr h="190591">
                <a:tc vMerge="1">
                  <a:txBody>
                    <a:bodyPr/>
                    <a:lstStyle/>
                    <a:p>
                      <a:endParaRPr kumimoji="1" lang="ja-JP" altLang="en-US"/>
                    </a:p>
                  </a:txBody>
                  <a:tcPr/>
                </a:tc>
                <a:tc>
                  <a:txBody>
                    <a:bodyPr/>
                    <a:lstStyle/>
                    <a:p>
                      <a:pPr algn="l" fontAlgn="b"/>
                      <a:r>
                        <a:rPr lang="ja-JP" altLang="en-US" sz="800" u="none" strike="noStrike">
                          <a:effectLst/>
                          <a:latin typeface="Meiryo UI" panose="020B0604030504040204" pitchFamily="50" charset="-128"/>
                          <a:ea typeface="Meiryo UI" panose="020B0604030504040204" pitchFamily="50" charset="-128"/>
                        </a:rPr>
                        <a:t>吹田市</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b"/>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12,139</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2.9%</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176216862"/>
                  </a:ext>
                </a:extLst>
              </a:tr>
              <a:tr h="190591">
                <a:tc vMerge="1">
                  <a:txBody>
                    <a:bodyPr/>
                    <a:lstStyle/>
                    <a:p>
                      <a:endParaRPr kumimoji="1" lang="ja-JP" altLang="en-US"/>
                    </a:p>
                  </a:txBody>
                  <a:tcPr/>
                </a:tc>
                <a:tc>
                  <a:txBody>
                    <a:bodyPr/>
                    <a:lstStyle/>
                    <a:p>
                      <a:pPr algn="l" fontAlgn="b"/>
                      <a:r>
                        <a:rPr lang="ja-JP" altLang="en-US" sz="800" u="none" strike="noStrike">
                          <a:effectLst/>
                          <a:latin typeface="Meiryo UI" panose="020B0604030504040204" pitchFamily="50" charset="-128"/>
                          <a:ea typeface="Meiryo UI" panose="020B0604030504040204" pitchFamily="50" charset="-128"/>
                        </a:rPr>
                        <a:t>八尾市</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b"/>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12,521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3.0%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616011365"/>
                  </a:ext>
                </a:extLst>
              </a:tr>
              <a:tr h="190591">
                <a:tc vMerge="1">
                  <a:txBody>
                    <a:bodyPr/>
                    <a:lstStyle/>
                    <a:p>
                      <a:endParaRPr kumimoji="1" lang="ja-JP" altLang="en-US"/>
                    </a:p>
                  </a:txBody>
                  <a:tcPr/>
                </a:tc>
                <a:tc>
                  <a:txBody>
                    <a:bodyPr/>
                    <a:lstStyle/>
                    <a:p>
                      <a:pPr algn="l" fontAlgn="b"/>
                      <a:r>
                        <a:rPr lang="ja-JP" altLang="en-US" sz="800" u="none" strike="noStrike">
                          <a:effectLst/>
                          <a:latin typeface="Meiryo UI" panose="020B0604030504040204" pitchFamily="50" charset="-128"/>
                          <a:ea typeface="Meiryo UI" panose="020B0604030504040204" pitchFamily="50" charset="-128"/>
                        </a:rPr>
                        <a:t>守口市</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b"/>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6,637</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1.6%</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165320810"/>
                  </a:ext>
                </a:extLst>
              </a:tr>
              <a:tr h="190591">
                <a:tc vMerge="1">
                  <a:txBody>
                    <a:bodyPr/>
                    <a:lstStyle/>
                    <a:p>
                      <a:endParaRPr kumimoji="1" lang="ja-JP" altLang="en-US"/>
                    </a:p>
                  </a:txBody>
                  <a:tcPr/>
                </a:tc>
                <a:tc>
                  <a:txBody>
                    <a:bodyPr/>
                    <a:lstStyle/>
                    <a:p>
                      <a:pPr algn="l" fontAlgn="b"/>
                      <a:r>
                        <a:rPr lang="ja-JP" altLang="en-US" sz="800" u="none" strike="noStrike">
                          <a:effectLst/>
                          <a:latin typeface="Meiryo UI" panose="020B0604030504040204" pitchFamily="50" charset="-128"/>
                          <a:ea typeface="Meiryo UI" panose="020B0604030504040204" pitchFamily="50" charset="-128"/>
                        </a:rPr>
                        <a:t>門真市</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b"/>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5,868</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1.4%</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874343464"/>
                  </a:ext>
                </a:extLst>
              </a:tr>
              <a:tr h="190591">
                <a:tc vMerge="1">
                  <a:txBody>
                    <a:bodyPr/>
                    <a:lstStyle/>
                    <a:p>
                      <a:endParaRPr kumimoji="1" lang="ja-JP" altLang="en-US"/>
                    </a:p>
                  </a:txBody>
                  <a:tcPr/>
                </a:tc>
                <a:tc>
                  <a:txBody>
                    <a:bodyPr/>
                    <a:lstStyle/>
                    <a:p>
                      <a:pPr algn="l" fontAlgn="b"/>
                      <a:r>
                        <a:rPr lang="ja-JP" altLang="en-US" sz="800" u="none" strike="noStrike">
                          <a:effectLst/>
                          <a:latin typeface="Meiryo UI" panose="020B0604030504040204" pitchFamily="50" charset="-128"/>
                          <a:ea typeface="Meiryo UI" panose="020B0604030504040204" pitchFamily="50" charset="-128"/>
                        </a:rPr>
                        <a:t>大東市</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b"/>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4,889</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1.2%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389173457"/>
                  </a:ext>
                </a:extLst>
              </a:tr>
              <a:tr h="190591">
                <a:tc vMerge="1">
                  <a:txBody>
                    <a:bodyPr/>
                    <a:lstStyle/>
                    <a:p>
                      <a:endParaRPr kumimoji="1" lang="ja-JP" altLang="en-US"/>
                    </a:p>
                  </a:txBody>
                  <a:tcPr/>
                </a:tc>
                <a:tc>
                  <a:txBody>
                    <a:bodyPr/>
                    <a:lstStyle/>
                    <a:p>
                      <a:pPr algn="l" fontAlgn="b"/>
                      <a:r>
                        <a:rPr lang="ja-JP" altLang="en-US" sz="800" u="none" strike="noStrike">
                          <a:effectLst/>
                          <a:latin typeface="Meiryo UI" panose="020B0604030504040204" pitchFamily="50" charset="-128"/>
                          <a:ea typeface="Meiryo UI" panose="020B0604030504040204" pitchFamily="50" charset="-128"/>
                        </a:rPr>
                        <a:t>摂津市</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b"/>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4,323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rPr>
                        <a:t>1.0%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88012185"/>
                  </a:ext>
                </a:extLst>
              </a:tr>
              <a:tr h="190591">
                <a:tc vMerge="1">
                  <a:txBody>
                    <a:bodyPr/>
                    <a:lstStyle/>
                    <a:p>
                      <a:endParaRPr kumimoji="1" lang="ja-JP" altLang="en-US"/>
                    </a:p>
                  </a:txBody>
                  <a:tcPr/>
                </a:tc>
                <a:tc>
                  <a:txBody>
                    <a:bodyPr/>
                    <a:lstStyle/>
                    <a:p>
                      <a:pPr algn="l" fontAlgn="b"/>
                      <a:r>
                        <a:rPr lang="ja-JP" altLang="en-US" sz="800" u="none" strike="noStrike">
                          <a:effectLst/>
                          <a:latin typeface="Meiryo UI" panose="020B0604030504040204" pitchFamily="50" charset="-128"/>
                          <a:ea typeface="Meiryo UI" panose="020B0604030504040204" pitchFamily="50" charset="-128"/>
                        </a:rPr>
                        <a:t>松原市</a:t>
                      </a: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b"/>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4,990</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1.2%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040967928"/>
                  </a:ext>
                </a:extLst>
              </a:tr>
              <a:tr h="190591">
                <a:tc gridSpan="2">
                  <a:txBody>
                    <a:bodyPr/>
                    <a:lstStyle/>
                    <a:p>
                      <a:pPr algn="l" fontAlgn="ctr"/>
                      <a:r>
                        <a:rPr lang="ja-JP" altLang="en-US" sz="1000" u="none" strike="noStrike">
                          <a:effectLst/>
                          <a:latin typeface="Meiryo UI" panose="020B0604030504040204" pitchFamily="50" charset="-128"/>
                          <a:ea typeface="Meiryo UI" panose="020B0604030504040204" pitchFamily="50" charset="-128"/>
                        </a:rPr>
                        <a:t>その他市町村</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105,162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25.1%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352437865"/>
                  </a:ext>
                </a:extLst>
              </a:tr>
              <a:tr h="190591">
                <a:tc gridSpan="2">
                  <a:txBody>
                    <a:bodyPr/>
                    <a:lstStyle/>
                    <a:p>
                      <a:pPr algn="l" fontAlgn="ctr"/>
                      <a:r>
                        <a:rPr lang="ja-JP" altLang="en-US" sz="1000" u="none" strike="noStrike">
                          <a:effectLst/>
                          <a:latin typeface="Meiryo UI" panose="020B0604030504040204" pitchFamily="50" charset="-128"/>
                          <a:ea typeface="Meiryo UI" panose="020B0604030504040204" pitchFamily="50" charset="-128"/>
                        </a:rPr>
                        <a:t>計</a:t>
                      </a: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a:txBody>
                    <a:bodyPr/>
                    <a:lstStyle/>
                    <a:p>
                      <a:pPr algn="r" fontAlgn="ctr"/>
                      <a:r>
                        <a:rPr lang="en-US" altLang="ja-JP" sz="1000" u="none" strike="noStrike">
                          <a:effectLst/>
                          <a:latin typeface="Meiryo UI" panose="020B0604030504040204" pitchFamily="50" charset="-128"/>
                          <a:ea typeface="Meiryo UI" panose="020B0604030504040204" pitchFamily="50" charset="-128"/>
                        </a:rPr>
                        <a:t>418,524</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1000" u="none" strike="noStrike" dirty="0">
                          <a:effectLst/>
                          <a:latin typeface="Meiryo UI" panose="020B0604030504040204" pitchFamily="50" charset="-128"/>
                          <a:ea typeface="Meiryo UI" panose="020B0604030504040204" pitchFamily="50" charset="-128"/>
                        </a:rPr>
                        <a:t>100.0%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358390400"/>
                  </a:ext>
                </a:extLst>
              </a:tr>
            </a:tbl>
          </a:graphicData>
        </a:graphic>
      </p:graphicFrame>
      <p:sp>
        <p:nvSpPr>
          <p:cNvPr id="28" name="Text Box 5"/>
          <p:cNvSpPr txBox="1">
            <a:spLocks noChangeArrowheads="1"/>
          </p:cNvSpPr>
          <p:nvPr/>
        </p:nvSpPr>
        <p:spPr bwMode="auto">
          <a:xfrm>
            <a:off x="6834038" y="6284654"/>
            <a:ext cx="203981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1000" dirty="0">
                <a:latin typeface="Arial" charset="0"/>
              </a:rPr>
              <a:t>出典：平成</a:t>
            </a:r>
            <a:r>
              <a:rPr lang="en-US" altLang="ja-JP" sz="1000" dirty="0">
                <a:latin typeface="Arial" charset="0"/>
              </a:rPr>
              <a:t>26</a:t>
            </a:r>
            <a:r>
              <a:rPr lang="ja-JP" altLang="en-US" sz="1000" dirty="0">
                <a:latin typeface="Arial" charset="0"/>
              </a:rPr>
              <a:t>年経済センサス</a:t>
            </a:r>
          </a:p>
        </p:txBody>
      </p:sp>
    </p:spTree>
    <p:extLst>
      <p:ext uri="{BB962C8B-B14F-4D97-AF65-F5344CB8AC3E}">
        <p14:creationId xmlns:p14="http://schemas.microsoft.com/office/powerpoint/2010/main" val="1074179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11250" y="1690250"/>
            <a:ext cx="6921500" cy="484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星 5 8"/>
          <p:cNvSpPr>
            <a:spLocks noChangeAspect="1"/>
          </p:cNvSpPr>
          <p:nvPr/>
        </p:nvSpPr>
        <p:spPr>
          <a:xfrm>
            <a:off x="4786313" y="4162440"/>
            <a:ext cx="130175" cy="130175"/>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black"/>
              </a:solidFill>
            </a:endParaRPr>
          </a:p>
        </p:txBody>
      </p:sp>
      <p:sp>
        <p:nvSpPr>
          <p:cNvPr id="15" name="星 5 14"/>
          <p:cNvSpPr>
            <a:spLocks noChangeAspect="1"/>
          </p:cNvSpPr>
          <p:nvPr/>
        </p:nvSpPr>
        <p:spPr>
          <a:xfrm>
            <a:off x="3708400" y="3913202"/>
            <a:ext cx="130175" cy="130175"/>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black"/>
              </a:solidFill>
            </a:endParaRPr>
          </a:p>
        </p:txBody>
      </p:sp>
      <p:sp>
        <p:nvSpPr>
          <p:cNvPr id="16" name="星 5 15"/>
          <p:cNvSpPr>
            <a:spLocks noChangeAspect="1"/>
          </p:cNvSpPr>
          <p:nvPr/>
        </p:nvSpPr>
        <p:spPr>
          <a:xfrm>
            <a:off x="5540375" y="2792427"/>
            <a:ext cx="130175" cy="131763"/>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black"/>
              </a:solidFill>
            </a:endParaRPr>
          </a:p>
        </p:txBody>
      </p:sp>
      <p:sp>
        <p:nvSpPr>
          <p:cNvPr id="18" name="テキスト ボックス 17"/>
          <p:cNvSpPr txBox="1"/>
          <p:nvPr/>
        </p:nvSpPr>
        <p:spPr>
          <a:xfrm>
            <a:off x="5087938" y="2605102"/>
            <a:ext cx="863600" cy="252413"/>
          </a:xfrm>
          <a:prstGeom prst="rect">
            <a:avLst/>
          </a:prstGeom>
          <a:noFill/>
        </p:spPr>
        <p:txBody>
          <a:bodyPr>
            <a:spAutoFit/>
          </a:bodyPr>
          <a:lstStyle/>
          <a:p>
            <a:pPr fontAlgn="auto">
              <a:spcBef>
                <a:spcPts val="0"/>
              </a:spcBef>
              <a:spcAft>
                <a:spcPts val="0"/>
              </a:spcAft>
              <a:defRPr/>
            </a:pPr>
            <a:r>
              <a:rPr lang="ja-JP" altLang="en-US" sz="1050" dirty="0">
                <a:solidFill>
                  <a:prstClr val="black"/>
                </a:solidFill>
                <a:latin typeface="+mn-lt"/>
                <a:ea typeface="+mn-ea"/>
              </a:rPr>
              <a:t>京都市</a:t>
            </a:r>
          </a:p>
        </p:txBody>
      </p:sp>
      <p:sp>
        <p:nvSpPr>
          <p:cNvPr id="19" name="テキスト ボックス 18"/>
          <p:cNvSpPr txBox="1"/>
          <p:nvPr/>
        </p:nvSpPr>
        <p:spPr>
          <a:xfrm>
            <a:off x="3489325" y="3660790"/>
            <a:ext cx="863600" cy="254000"/>
          </a:xfrm>
          <a:prstGeom prst="rect">
            <a:avLst/>
          </a:prstGeom>
          <a:noFill/>
        </p:spPr>
        <p:txBody>
          <a:bodyPr>
            <a:spAutoFit/>
          </a:bodyPr>
          <a:lstStyle/>
          <a:p>
            <a:pPr fontAlgn="auto">
              <a:spcBef>
                <a:spcPts val="0"/>
              </a:spcBef>
              <a:spcAft>
                <a:spcPts val="0"/>
              </a:spcAft>
              <a:defRPr/>
            </a:pPr>
            <a:r>
              <a:rPr lang="ja-JP" altLang="en-US" sz="1050" dirty="0">
                <a:solidFill>
                  <a:prstClr val="black"/>
                </a:solidFill>
                <a:latin typeface="+mn-lt"/>
                <a:ea typeface="+mn-ea"/>
              </a:rPr>
              <a:t>神戸市</a:t>
            </a:r>
          </a:p>
        </p:txBody>
      </p:sp>
      <p:sp>
        <p:nvSpPr>
          <p:cNvPr id="47112" name="テキスト ボックス 19"/>
          <p:cNvSpPr txBox="1">
            <a:spLocks noChangeArrowheads="1"/>
          </p:cNvSpPr>
          <p:nvPr/>
        </p:nvSpPr>
        <p:spPr bwMode="auto">
          <a:xfrm>
            <a:off x="2405063" y="4438665"/>
            <a:ext cx="6477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a:solidFill>
                  <a:srgbClr val="000000"/>
                </a:solidFill>
              </a:rPr>
              <a:t>60km</a:t>
            </a:r>
            <a:endParaRPr lang="ja-JP" altLang="en-US" sz="1200">
              <a:solidFill>
                <a:srgbClr val="000000"/>
              </a:solidFill>
            </a:endParaRPr>
          </a:p>
        </p:txBody>
      </p:sp>
      <p:sp>
        <p:nvSpPr>
          <p:cNvPr id="47113" name="テキスト ボックス 20"/>
          <p:cNvSpPr txBox="1">
            <a:spLocks noChangeArrowheads="1"/>
          </p:cNvSpPr>
          <p:nvPr/>
        </p:nvSpPr>
        <p:spPr bwMode="auto">
          <a:xfrm>
            <a:off x="3159125" y="4300552"/>
            <a:ext cx="64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1200">
                <a:solidFill>
                  <a:srgbClr val="000000"/>
                </a:solidFill>
              </a:rPr>
              <a:t>40km</a:t>
            </a:r>
            <a:endParaRPr lang="ja-JP" altLang="en-US" sz="1200">
              <a:solidFill>
                <a:srgbClr val="000000"/>
              </a:solidFill>
            </a:endParaRPr>
          </a:p>
        </p:txBody>
      </p:sp>
      <p:sp>
        <p:nvSpPr>
          <p:cNvPr id="47114" name="テキスト ボックス 21"/>
          <p:cNvSpPr txBox="1">
            <a:spLocks noChangeArrowheads="1"/>
          </p:cNvSpPr>
          <p:nvPr/>
        </p:nvSpPr>
        <p:spPr bwMode="auto">
          <a:xfrm>
            <a:off x="82527" y="6164312"/>
            <a:ext cx="5184775"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900" dirty="0">
                <a:solidFill>
                  <a:srgbClr val="000000"/>
                </a:solidFill>
              </a:rPr>
              <a:t>通勤・通学１０％圏は、</a:t>
            </a:r>
            <a:r>
              <a:rPr lang="en-US" altLang="ja-JP" sz="900" dirty="0">
                <a:solidFill>
                  <a:srgbClr val="000000"/>
                </a:solidFill>
              </a:rPr>
              <a:t>H17</a:t>
            </a:r>
            <a:r>
              <a:rPr lang="ja-JP" altLang="en-US" sz="900" dirty="0">
                <a:solidFill>
                  <a:srgbClr val="000000"/>
                </a:solidFill>
              </a:rPr>
              <a:t>国勢調査より計算。市町村は、平成２２年３月末日までの市町村合併を反映。</a:t>
            </a:r>
          </a:p>
          <a:p>
            <a:pPr eaLnBrk="1" hangingPunct="1"/>
            <a:r>
              <a:rPr lang="ja-JP" altLang="en-US" sz="900" dirty="0">
                <a:solidFill>
                  <a:srgbClr val="000000"/>
                </a:solidFill>
              </a:rPr>
              <a:t>中心市は、次の２条件で設定。</a:t>
            </a:r>
            <a:endParaRPr lang="en-US" altLang="ja-JP" sz="900" dirty="0">
              <a:solidFill>
                <a:srgbClr val="000000"/>
              </a:solidFill>
            </a:endParaRPr>
          </a:p>
          <a:p>
            <a:pPr eaLnBrk="1" hangingPunct="1"/>
            <a:r>
              <a:rPr lang="ja-JP" altLang="en-US" sz="900" dirty="0">
                <a:solidFill>
                  <a:srgbClr val="000000"/>
                </a:solidFill>
              </a:rPr>
              <a:t>①他の市町村へ１０％以上通勤・通学をしていない。</a:t>
            </a:r>
            <a:endParaRPr lang="en-US" altLang="ja-JP" sz="900" dirty="0">
              <a:solidFill>
                <a:srgbClr val="000000"/>
              </a:solidFill>
            </a:endParaRPr>
          </a:p>
          <a:p>
            <a:pPr eaLnBrk="1" hangingPunct="1"/>
            <a:r>
              <a:rPr lang="ja-JP" altLang="en-US" sz="900" dirty="0">
                <a:solidFill>
                  <a:srgbClr val="000000"/>
                </a:solidFill>
              </a:rPr>
              <a:t>②１つ以上の市町村が、通勤・通学者の１０％以上を当該市へ送り出している。</a:t>
            </a:r>
            <a:endParaRPr lang="en-US" altLang="ja-JP" sz="900" dirty="0">
              <a:solidFill>
                <a:srgbClr val="000000"/>
              </a:solidFill>
            </a:endParaRPr>
          </a:p>
        </p:txBody>
      </p:sp>
      <p:sp>
        <p:nvSpPr>
          <p:cNvPr id="23" name="テキスト ボックス 22"/>
          <p:cNvSpPr txBox="1"/>
          <p:nvPr/>
        </p:nvSpPr>
        <p:spPr>
          <a:xfrm>
            <a:off x="4572000" y="3924315"/>
            <a:ext cx="863600" cy="254000"/>
          </a:xfrm>
          <a:prstGeom prst="rect">
            <a:avLst/>
          </a:prstGeom>
          <a:noFill/>
        </p:spPr>
        <p:txBody>
          <a:bodyPr>
            <a:spAutoFit/>
          </a:bodyPr>
          <a:lstStyle/>
          <a:p>
            <a:pPr fontAlgn="auto">
              <a:spcBef>
                <a:spcPts val="0"/>
              </a:spcBef>
              <a:spcAft>
                <a:spcPts val="0"/>
              </a:spcAft>
              <a:defRPr/>
            </a:pPr>
            <a:r>
              <a:rPr lang="ja-JP" altLang="en-US" sz="1050" dirty="0">
                <a:solidFill>
                  <a:prstClr val="white"/>
                </a:solidFill>
                <a:latin typeface="+mn-lt"/>
                <a:ea typeface="+mn-ea"/>
              </a:rPr>
              <a:t>大阪市</a:t>
            </a:r>
          </a:p>
        </p:txBody>
      </p:sp>
      <p:sp>
        <p:nvSpPr>
          <p:cNvPr id="24" name="テキスト ボックス 23"/>
          <p:cNvSpPr txBox="1"/>
          <p:nvPr/>
        </p:nvSpPr>
        <p:spPr>
          <a:xfrm>
            <a:off x="4535488" y="4589477"/>
            <a:ext cx="865187" cy="254000"/>
          </a:xfrm>
          <a:prstGeom prst="rect">
            <a:avLst/>
          </a:prstGeom>
          <a:noFill/>
        </p:spPr>
        <p:txBody>
          <a:bodyPr>
            <a:spAutoFit/>
          </a:bodyPr>
          <a:lstStyle/>
          <a:p>
            <a:pPr fontAlgn="auto">
              <a:spcBef>
                <a:spcPts val="0"/>
              </a:spcBef>
              <a:spcAft>
                <a:spcPts val="0"/>
              </a:spcAft>
              <a:defRPr/>
            </a:pPr>
            <a:r>
              <a:rPr lang="ja-JP" altLang="en-US" sz="1050" dirty="0">
                <a:solidFill>
                  <a:prstClr val="white"/>
                </a:solidFill>
                <a:latin typeface="+mn-lt"/>
                <a:ea typeface="+mn-ea"/>
              </a:rPr>
              <a:t>堺市</a:t>
            </a:r>
          </a:p>
        </p:txBody>
      </p:sp>
      <p:sp>
        <p:nvSpPr>
          <p:cNvPr id="2" name="四角形吹き出し 1"/>
          <p:cNvSpPr/>
          <p:nvPr/>
        </p:nvSpPr>
        <p:spPr>
          <a:xfrm>
            <a:off x="6475684" y="1985357"/>
            <a:ext cx="2304000" cy="468000"/>
          </a:xfrm>
          <a:prstGeom prst="wedgeRectCallout">
            <a:avLst>
              <a:gd name="adj1" fmla="val -75878"/>
              <a:gd name="adj2" fmla="val 8328"/>
            </a:avLst>
          </a:prstGeom>
          <a:solidFill>
            <a:schemeClr val="bg1">
              <a:alpha val="50000"/>
            </a:schemeClr>
          </a:solid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prstClr val="black"/>
                </a:solidFill>
                <a:latin typeface="Meiryo UI" pitchFamily="50" charset="-128"/>
                <a:ea typeface="Meiryo UI" pitchFamily="50" charset="-128"/>
                <a:cs typeface="Meiryo UI" pitchFamily="50" charset="-128"/>
              </a:rPr>
              <a:t>京都市の通勤・通学圏</a:t>
            </a:r>
          </a:p>
        </p:txBody>
      </p:sp>
      <p:cxnSp>
        <p:nvCxnSpPr>
          <p:cNvPr id="4" name="直線コネクタ 3"/>
          <p:cNvCxnSpPr/>
          <p:nvPr/>
        </p:nvCxnSpPr>
        <p:spPr>
          <a:xfrm flipH="1">
            <a:off x="3921125" y="3913202"/>
            <a:ext cx="246063" cy="525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a:off x="3921125" y="3478227"/>
            <a:ext cx="1514475" cy="960438"/>
          </a:xfrm>
          <a:prstGeom prst="line">
            <a:avLst/>
          </a:prstGeom>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462338" y="4345002"/>
            <a:ext cx="1125537" cy="404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050" dirty="0">
                <a:solidFill>
                  <a:prstClr val="black"/>
                </a:solidFill>
              </a:rPr>
              <a:t>※</a:t>
            </a:r>
            <a:r>
              <a:rPr lang="ja-JP" altLang="en-US" sz="1050" dirty="0">
                <a:solidFill>
                  <a:prstClr val="black"/>
                </a:solidFill>
              </a:rPr>
              <a:t>重複ｴﾘｱ</a:t>
            </a:r>
          </a:p>
        </p:txBody>
      </p:sp>
      <p:sp>
        <p:nvSpPr>
          <p:cNvPr id="3" name="正方形/長方形 2"/>
          <p:cNvSpPr/>
          <p:nvPr/>
        </p:nvSpPr>
        <p:spPr>
          <a:xfrm>
            <a:off x="697423" y="520970"/>
            <a:ext cx="7777360" cy="984885"/>
          </a:xfrm>
          <a:prstGeom prst="rect">
            <a:avLst/>
          </a:prstGeom>
          <a:ln>
            <a:solidFill>
              <a:schemeClr val="tx1"/>
            </a:solidFill>
            <a:prstDash val="sysDash"/>
          </a:ln>
        </p:spPr>
        <p:txBody>
          <a:bodyPr wrap="square">
            <a:spAutoFit/>
          </a:bodyPr>
          <a:lstStyle/>
          <a:p>
            <a:pPr marL="285750" lvl="0" indent="-285750" eaLnBrk="0" hangingPunct="0">
              <a:buFont typeface="Wingdings" panose="05000000000000000000" pitchFamily="2" charset="2"/>
              <a:buChar char="p"/>
              <a:defRPr/>
            </a:pPr>
            <a:r>
              <a:rPr kumimoji="0" lang="ja-JP" altLang="en-US" kern="0" dirty="0">
                <a:solidFill>
                  <a:srgbClr val="000000"/>
                </a:solidFill>
                <a:latin typeface="Meiryo UI" pitchFamily="50" charset="-128"/>
                <a:ea typeface="Meiryo UI" pitchFamily="50" charset="-128"/>
                <a:cs typeface="Meiryo UI" pitchFamily="50" charset="-128"/>
              </a:rPr>
              <a:t>大阪市の</a:t>
            </a:r>
            <a:r>
              <a:rPr kumimoji="0" lang="en-US" altLang="ja-JP" kern="0" dirty="0">
                <a:solidFill>
                  <a:srgbClr val="000000"/>
                </a:solidFill>
                <a:latin typeface="Meiryo UI" pitchFamily="50" charset="-128"/>
                <a:ea typeface="Meiryo UI" pitchFamily="50" charset="-128"/>
                <a:cs typeface="Meiryo UI" pitchFamily="50" charset="-128"/>
              </a:rPr>
              <a:t>10%</a:t>
            </a:r>
            <a:r>
              <a:rPr kumimoji="0" lang="ja-JP" altLang="en-US" kern="0" dirty="0">
                <a:solidFill>
                  <a:srgbClr val="000000"/>
                </a:solidFill>
                <a:latin typeface="Meiryo UI" pitchFamily="50" charset="-128"/>
                <a:ea typeface="Meiryo UI" pitchFamily="50" charset="-128"/>
                <a:cs typeface="Meiryo UI" pitchFamily="50" charset="-128"/>
              </a:rPr>
              <a:t>通勤・通学圏は、大阪府域をこえ、隣接府県の一部の市町村を含み、</a:t>
            </a:r>
            <a:r>
              <a:rPr kumimoji="0" lang="en-US" altLang="ja-JP" kern="0" dirty="0">
                <a:solidFill>
                  <a:srgbClr val="000000"/>
                </a:solidFill>
                <a:latin typeface="Meiryo UI" pitchFamily="50" charset="-128"/>
                <a:ea typeface="Meiryo UI" pitchFamily="50" charset="-128"/>
                <a:cs typeface="Meiryo UI" pitchFamily="50" charset="-128"/>
              </a:rPr>
              <a:t>40</a:t>
            </a:r>
            <a:r>
              <a:rPr kumimoji="0" lang="ja-JP" altLang="en-US" kern="0" dirty="0">
                <a:solidFill>
                  <a:srgbClr val="000000"/>
                </a:solidFill>
                <a:latin typeface="Meiryo UI" pitchFamily="50" charset="-128"/>
                <a:ea typeface="Meiryo UI" pitchFamily="50" charset="-128"/>
                <a:cs typeface="Meiryo UI" pitchFamily="50" charset="-128"/>
              </a:rPr>
              <a:t>㎞圏外にも広がりを</a:t>
            </a:r>
            <a:r>
              <a:rPr kumimoji="0" lang="ja-JP" altLang="en-US" kern="0" dirty="0" smtClean="0">
                <a:solidFill>
                  <a:srgbClr val="000000"/>
                </a:solidFill>
                <a:latin typeface="Meiryo UI" pitchFamily="50" charset="-128"/>
                <a:ea typeface="Meiryo UI" pitchFamily="50" charset="-128"/>
                <a:cs typeface="Meiryo UI" pitchFamily="50" charset="-128"/>
              </a:rPr>
              <a:t>見せる。</a:t>
            </a:r>
            <a:endParaRPr kumimoji="0" lang="en-US" altLang="ja-JP" kern="0" dirty="0">
              <a:solidFill>
                <a:srgbClr val="000000"/>
              </a:solidFill>
              <a:latin typeface="Meiryo UI" pitchFamily="50" charset="-128"/>
              <a:ea typeface="Meiryo UI" pitchFamily="50" charset="-128"/>
              <a:cs typeface="Meiryo UI" pitchFamily="50" charset="-128"/>
            </a:endParaRPr>
          </a:p>
          <a:p>
            <a:pPr marL="285750" lvl="0" indent="-285750" eaLnBrk="0" hangingPunct="0">
              <a:buFont typeface="Wingdings" panose="05000000000000000000" pitchFamily="2" charset="2"/>
              <a:buChar char="p"/>
              <a:defRPr/>
            </a:pPr>
            <a:endParaRPr kumimoji="0" lang="en-US" altLang="ja-JP" sz="800" kern="0" dirty="0">
              <a:solidFill>
                <a:srgbClr val="000000"/>
              </a:solidFill>
              <a:latin typeface="Meiryo UI" pitchFamily="50" charset="-128"/>
              <a:ea typeface="Meiryo UI" pitchFamily="50" charset="-128"/>
              <a:cs typeface="Meiryo UI" pitchFamily="50" charset="-128"/>
            </a:endParaRPr>
          </a:p>
          <a:p>
            <a:pPr lvl="0" eaLnBrk="0" hangingPunct="0">
              <a:defRPr/>
            </a:pPr>
            <a:r>
              <a:rPr kumimoji="0" lang="en-US" altLang="ja-JP" sz="1400" kern="0" dirty="0">
                <a:solidFill>
                  <a:srgbClr val="000000"/>
                </a:solidFill>
                <a:latin typeface="Meiryo UI" pitchFamily="50" charset="-128"/>
                <a:ea typeface="Meiryo UI" pitchFamily="50" charset="-128"/>
                <a:cs typeface="Meiryo UI" pitchFamily="50" charset="-128"/>
              </a:rPr>
              <a:t>※</a:t>
            </a:r>
            <a:r>
              <a:rPr kumimoji="0" lang="ja-JP" altLang="en-US" sz="1400" kern="0" dirty="0">
                <a:solidFill>
                  <a:srgbClr val="000000"/>
                </a:solidFill>
                <a:latin typeface="Meiryo UI" pitchFamily="50" charset="-128"/>
                <a:ea typeface="Meiryo UI" pitchFamily="50" charset="-128"/>
                <a:cs typeface="Meiryo UI" pitchFamily="50" charset="-128"/>
              </a:rPr>
              <a:t>　堺市は大阪市の</a:t>
            </a:r>
            <a:r>
              <a:rPr kumimoji="0" lang="en-US" altLang="ja-JP" sz="1400" kern="0" dirty="0">
                <a:solidFill>
                  <a:srgbClr val="000000"/>
                </a:solidFill>
                <a:latin typeface="Meiryo UI" pitchFamily="50" charset="-128"/>
                <a:ea typeface="Meiryo UI" pitchFamily="50" charset="-128"/>
                <a:cs typeface="Meiryo UI" pitchFamily="50" charset="-128"/>
              </a:rPr>
              <a:t>10%</a:t>
            </a:r>
            <a:r>
              <a:rPr kumimoji="0" lang="ja-JP" altLang="en-US" sz="1400" kern="0" dirty="0">
                <a:solidFill>
                  <a:srgbClr val="000000"/>
                </a:solidFill>
                <a:latin typeface="Meiryo UI" pitchFamily="50" charset="-128"/>
                <a:ea typeface="Meiryo UI" pitchFamily="50" charset="-128"/>
                <a:cs typeface="Meiryo UI" pitchFamily="50" charset="-128"/>
              </a:rPr>
              <a:t>通勤・通学圏に含まれるが、京都市・神戸市は大阪市と独立した通勤・通学圏　</a:t>
            </a:r>
            <a:endParaRPr kumimoji="0" lang="en-US" altLang="ja-JP" sz="1400" kern="0" dirty="0">
              <a:solidFill>
                <a:srgbClr val="000000"/>
              </a:solidFill>
              <a:latin typeface="Meiryo UI" pitchFamily="50" charset="-128"/>
              <a:ea typeface="Meiryo UI" pitchFamily="50" charset="-128"/>
              <a:cs typeface="Meiryo UI" pitchFamily="50" charset="-128"/>
            </a:endParaRPr>
          </a:p>
        </p:txBody>
      </p:sp>
      <p:sp>
        <p:nvSpPr>
          <p:cNvPr id="26" name="正方形/長方形 25"/>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基本データ　</a:t>
            </a:r>
            <a:r>
              <a:rPr kumimoji="0" lang="ja-JP" altLang="en-US" sz="2000" b="1" kern="0" dirty="0">
                <a:solidFill>
                  <a:srgbClr val="000000"/>
                </a:solidFill>
                <a:latin typeface="ＭＳ Ｐゴシック" pitchFamily="50" charset="-128"/>
                <a:ea typeface="Meiryo UI" pitchFamily="50" charset="-128"/>
                <a:cs typeface="Meiryo UI" pitchFamily="50" charset="-128"/>
              </a:rPr>
              <a:t>＜大阪の都市エリア（大阪市の１０％通勤・通学圏）＞</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21" name="スライド番号プレースホルダー 2"/>
          <p:cNvSpPr>
            <a:spLocks noGrp="1"/>
          </p:cNvSpPr>
          <p:nvPr>
            <p:ph type="sldNum" sz="quarter" idx="12"/>
          </p:nvPr>
        </p:nvSpPr>
        <p:spPr bwMode="auto">
          <a:xfrm>
            <a:off x="8777288" y="6599796"/>
            <a:ext cx="360362" cy="252412"/>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9D431EB-B517-420B-942D-5A5711DC131B}" type="slidenum">
              <a:rPr lang="ja-JP" altLang="en-US">
                <a:solidFill>
                  <a:srgbClr val="898989"/>
                </a:solidFill>
              </a:rPr>
              <a:pPr fontAlgn="base">
                <a:spcBef>
                  <a:spcPct val="0"/>
                </a:spcBef>
                <a:spcAft>
                  <a:spcPct val="0"/>
                </a:spcAft>
                <a:defRPr/>
              </a:pPr>
              <a:t>10</a:t>
            </a:fld>
            <a:endParaRPr lang="en-US" altLang="ja-JP">
              <a:solidFill>
                <a:srgbClr val="898989"/>
              </a:solidFill>
            </a:endParaRPr>
          </a:p>
        </p:txBody>
      </p:sp>
      <p:sp>
        <p:nvSpPr>
          <p:cNvPr id="22" name="四角形吹き出し 21"/>
          <p:cNvSpPr/>
          <p:nvPr/>
        </p:nvSpPr>
        <p:spPr>
          <a:xfrm>
            <a:off x="637820" y="2747332"/>
            <a:ext cx="2304000" cy="468000"/>
          </a:xfrm>
          <a:prstGeom prst="wedgeRectCallout">
            <a:avLst>
              <a:gd name="adj1" fmla="val 37172"/>
              <a:gd name="adj2" fmla="val 141544"/>
            </a:avLst>
          </a:prstGeom>
          <a:solidFill>
            <a:schemeClr val="bg1">
              <a:alpha val="50000"/>
            </a:schemeClr>
          </a:solid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prstClr val="black"/>
                </a:solidFill>
                <a:latin typeface="Meiryo UI" pitchFamily="50" charset="-128"/>
                <a:ea typeface="Meiryo UI" pitchFamily="50" charset="-128"/>
                <a:cs typeface="Meiryo UI" pitchFamily="50" charset="-128"/>
              </a:rPr>
              <a:t>神戸市の通勤・通学圏</a:t>
            </a:r>
          </a:p>
        </p:txBody>
      </p:sp>
    </p:spTree>
    <p:extLst>
      <p:ext uri="{BB962C8B-B14F-4D97-AF65-F5344CB8AC3E}">
        <p14:creationId xmlns:p14="http://schemas.microsoft.com/office/powerpoint/2010/main" val="3029989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p:txBody>
          <a:bodyPr/>
          <a:lstStyle/>
          <a:p>
            <a:fld id="{893290AE-011E-403C-A3C9-B3B44B5CA60C}" type="slidenum">
              <a:rPr kumimoji="1" lang="ja-JP" altLang="en-US" smtClean="0"/>
              <a:t>11</a:t>
            </a:fld>
            <a:endParaRPr kumimoji="1" lang="ja-JP" altLang="en-US"/>
          </a:p>
        </p:txBody>
      </p:sp>
      <p:sp>
        <p:nvSpPr>
          <p:cNvPr id="5" name="タイトル 1">
            <a:extLst>
              <a:ext uri="{FF2B5EF4-FFF2-40B4-BE49-F238E27FC236}">
                <a16:creationId xmlns:a16="http://schemas.microsoft.com/office/drawing/2014/main" id="{DE182360-8E57-4CFB-9AED-F7A852E0EBA9}"/>
              </a:ext>
            </a:extLst>
          </p:cNvPr>
          <p:cNvSpPr txBox="1">
            <a:spLocks/>
          </p:cNvSpPr>
          <p:nvPr/>
        </p:nvSpPr>
        <p:spPr>
          <a:xfrm>
            <a:off x="448798" y="1315725"/>
            <a:ext cx="8229600" cy="50406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ja-JP" altLang="en-US" sz="2400" dirty="0">
              <a:latin typeface="Meiryo UI" panose="020B0604030504040204" pitchFamily="50" charset="-128"/>
              <a:ea typeface="Meiryo UI" panose="020B0604030504040204" pitchFamily="50" charset="-128"/>
            </a:endParaRPr>
          </a:p>
        </p:txBody>
      </p:sp>
      <p:sp>
        <p:nvSpPr>
          <p:cNvPr id="3" name="タイトル 2"/>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662054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182360-8E57-4CFB-9AED-F7A852E0EBA9}"/>
              </a:ext>
            </a:extLst>
          </p:cNvPr>
          <p:cNvSpPr>
            <a:spLocks noGrp="1"/>
          </p:cNvSpPr>
          <p:nvPr>
            <p:ph type="title"/>
          </p:nvPr>
        </p:nvSpPr>
        <p:spPr>
          <a:xfrm>
            <a:off x="481703" y="291033"/>
            <a:ext cx="8229600" cy="1055077"/>
          </a:xfrm>
        </p:spPr>
        <p:txBody>
          <a:bodyPr>
            <a:normAutofit/>
          </a:bodyPr>
          <a:lstStyle/>
          <a:p>
            <a:r>
              <a:rPr kumimoji="1" lang="ja-JP" altLang="en-US" sz="2800" dirty="0" smtClean="0">
                <a:latin typeface="Meiryo UI" panose="020B0604030504040204" pitchFamily="50" charset="-128"/>
                <a:ea typeface="Meiryo UI" panose="020B0604030504040204" pitchFamily="50" charset="-128"/>
              </a:rPr>
              <a:t>大阪の経済等の動き</a:t>
            </a:r>
            <a:endParaRPr kumimoji="1" lang="ja-JP" altLang="en-US" sz="2800"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p:txBody>
          <a:bodyPr/>
          <a:lstStyle/>
          <a:p>
            <a:fld id="{893290AE-011E-403C-A3C9-B3B44B5CA60C}" type="slidenum">
              <a:rPr kumimoji="1" lang="ja-JP" altLang="en-US" smtClean="0"/>
              <a:t>12</a:t>
            </a:fld>
            <a:endParaRPr kumimoji="1" lang="ja-JP" altLang="en-US"/>
          </a:p>
        </p:txBody>
      </p:sp>
      <p:sp>
        <p:nvSpPr>
          <p:cNvPr id="5" name="タイトル 1">
            <a:extLst>
              <a:ext uri="{FF2B5EF4-FFF2-40B4-BE49-F238E27FC236}">
                <a16:creationId xmlns:a16="http://schemas.microsoft.com/office/drawing/2014/main" id="{DE182360-8E57-4CFB-9AED-F7A852E0EBA9}"/>
              </a:ext>
            </a:extLst>
          </p:cNvPr>
          <p:cNvSpPr txBox="1">
            <a:spLocks/>
          </p:cNvSpPr>
          <p:nvPr/>
        </p:nvSpPr>
        <p:spPr>
          <a:xfrm>
            <a:off x="448798" y="1315725"/>
            <a:ext cx="8229600" cy="50406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ja-JP" altLang="en-US" sz="2400"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DE182360-8E57-4CFB-9AED-F7A852E0EBA9}"/>
              </a:ext>
            </a:extLst>
          </p:cNvPr>
          <p:cNvSpPr txBox="1">
            <a:spLocks/>
          </p:cNvSpPr>
          <p:nvPr/>
        </p:nvSpPr>
        <p:spPr>
          <a:xfrm>
            <a:off x="601198" y="1468125"/>
            <a:ext cx="8229600" cy="5040625"/>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lnSpc>
                <a:spcPct val="150000"/>
              </a:lnSpc>
              <a:buFont typeface="Arial" panose="020B0604020202020204" pitchFamily="34" charset="0"/>
              <a:buChar char="•"/>
              <a:tabLst>
                <a:tab pos="6992938" algn="l"/>
              </a:tabLst>
            </a:pPr>
            <a:r>
              <a:rPr lang="ja-JP" altLang="en-US" sz="2400" dirty="0">
                <a:latin typeface="Meiryo UI" panose="020B0604030504040204" pitchFamily="50" charset="-128"/>
                <a:ea typeface="Meiryo UI" panose="020B0604030504040204" pitchFamily="50" charset="-128"/>
              </a:rPr>
              <a:t>経済</a:t>
            </a:r>
            <a:r>
              <a:rPr lang="ja-JP" altLang="en-US" sz="2400" dirty="0" smtClean="0">
                <a:latin typeface="Meiryo UI" panose="020B0604030504040204" pitchFamily="50" charset="-128"/>
                <a:ea typeface="Meiryo UI" panose="020B0604030504040204" pitchFamily="50" charset="-128"/>
              </a:rPr>
              <a:t>成長率・・・・・・・・・・・・・・・・・・・・・・・・・・・・・・・・・・・・・・・・・・・</a:t>
            </a:r>
            <a:r>
              <a:rPr lang="en-US" altLang="ja-JP" sz="2400" dirty="0" smtClean="0">
                <a:latin typeface="Meiryo UI" panose="020B0604030504040204" pitchFamily="50" charset="-128"/>
                <a:ea typeface="Meiryo UI" panose="020B0604030504040204" pitchFamily="50" charset="-128"/>
              </a:rPr>
              <a:t>	15</a:t>
            </a:r>
          </a:p>
          <a:p>
            <a:pPr marL="457200" indent="-457200" algn="l">
              <a:lnSpc>
                <a:spcPct val="150000"/>
              </a:lnSpc>
              <a:buFont typeface="Arial" panose="020B0604020202020204" pitchFamily="34" charset="0"/>
              <a:buChar char="•"/>
              <a:tabLst>
                <a:tab pos="6911975" algn="l"/>
              </a:tabLst>
            </a:pPr>
            <a:r>
              <a:rPr lang="ja-JP" altLang="en-US" sz="2400" dirty="0">
                <a:latin typeface="Meiryo UI" panose="020B0604030504040204" pitchFamily="50" charset="-128"/>
                <a:ea typeface="Meiryo UI" panose="020B0604030504040204" pitchFamily="50" charset="-128"/>
              </a:rPr>
              <a:t>都府県内総生産の</a:t>
            </a:r>
            <a:r>
              <a:rPr lang="ja-JP" altLang="en-US" sz="2400" dirty="0" smtClean="0">
                <a:latin typeface="Meiryo UI" panose="020B0604030504040204" pitchFamily="50" charset="-128"/>
                <a:ea typeface="Meiryo UI" panose="020B0604030504040204" pitchFamily="50" charset="-128"/>
              </a:rPr>
              <a:t>推移 ・・・・・・・・・・・・・・・・・・・・・・・・・・・・・・・・・</a:t>
            </a:r>
            <a:r>
              <a:rPr lang="en-US" altLang="ja-JP" sz="2400" dirty="0" smtClean="0">
                <a:latin typeface="Meiryo UI" panose="020B0604030504040204" pitchFamily="50" charset="-128"/>
                <a:ea typeface="Meiryo UI" panose="020B0604030504040204" pitchFamily="50" charset="-128"/>
              </a:rPr>
              <a:t>	16</a:t>
            </a:r>
          </a:p>
          <a:p>
            <a:pPr marL="457200" indent="-457200" algn="l">
              <a:lnSpc>
                <a:spcPct val="150000"/>
              </a:lnSpc>
              <a:buFont typeface="Arial" panose="020B0604020202020204" pitchFamily="34" charset="0"/>
              <a:buChar char="•"/>
              <a:tabLst>
                <a:tab pos="6911975" algn="l"/>
              </a:tabLst>
            </a:pPr>
            <a:r>
              <a:rPr lang="ja-JP" altLang="en-US" sz="2400" dirty="0" smtClean="0">
                <a:latin typeface="Meiryo UI" panose="020B0604030504040204" pitchFamily="50" charset="-128"/>
                <a:ea typeface="Meiryo UI" panose="020B0604030504040204" pitchFamily="50" charset="-128"/>
              </a:rPr>
              <a:t>府内</a:t>
            </a:r>
            <a:r>
              <a:rPr lang="ja-JP" altLang="en-US" sz="2400" dirty="0">
                <a:latin typeface="Meiryo UI" panose="020B0604030504040204" pitchFamily="50" charset="-128"/>
                <a:ea typeface="Meiryo UI" panose="020B0604030504040204" pitchFamily="50" charset="-128"/>
              </a:rPr>
              <a:t>総生産の国際</a:t>
            </a:r>
            <a:r>
              <a:rPr lang="ja-JP" altLang="en-US" sz="2400" dirty="0" smtClean="0">
                <a:latin typeface="Meiryo UI" panose="020B0604030504040204" pitchFamily="50" charset="-128"/>
                <a:ea typeface="Meiryo UI" panose="020B0604030504040204" pitchFamily="50" charset="-128"/>
              </a:rPr>
              <a:t>比較</a:t>
            </a:r>
            <a:r>
              <a:rPr lang="en-US" altLang="ja-JP" sz="2400" dirty="0" smtClean="0">
                <a:latin typeface="Meiryo UI" panose="020B0604030504040204" pitchFamily="50" charset="-128"/>
                <a:ea typeface="Meiryo UI" panose="020B0604030504040204" pitchFamily="50" charset="-128"/>
              </a:rPr>
              <a:t>【2017</a:t>
            </a:r>
            <a:r>
              <a:rPr lang="ja-JP" altLang="en-US" sz="2400" dirty="0" smtClean="0">
                <a:latin typeface="Meiryo UI" panose="020B0604030504040204" pitchFamily="50" charset="-128"/>
                <a:ea typeface="Meiryo UI" panose="020B0604030504040204" pitchFamily="50" charset="-128"/>
              </a:rPr>
              <a:t>年</a:t>
            </a:r>
            <a:r>
              <a:rPr lang="en-US" altLang="ja-JP" sz="2400" dirty="0" smtClean="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rPr>
              <a:t>	18</a:t>
            </a:r>
          </a:p>
          <a:p>
            <a:pPr marL="457200" indent="-457200" algn="l">
              <a:lnSpc>
                <a:spcPct val="150000"/>
              </a:lnSpc>
              <a:buFont typeface="Arial" panose="020B0604020202020204" pitchFamily="34" charset="0"/>
              <a:buChar char="•"/>
              <a:tabLst>
                <a:tab pos="6911975" algn="l"/>
              </a:tabLst>
            </a:pPr>
            <a:r>
              <a:rPr lang="ja-JP" altLang="en-US" sz="2400" dirty="0" smtClean="0">
                <a:latin typeface="Meiryo UI" panose="020B0604030504040204" pitchFamily="50" charset="-128"/>
                <a:ea typeface="Meiryo UI" panose="020B0604030504040204" pitchFamily="50" charset="-128"/>
              </a:rPr>
              <a:t>産業</a:t>
            </a:r>
            <a:r>
              <a:rPr lang="ja-JP" altLang="en-US" sz="2400" dirty="0">
                <a:latin typeface="Meiryo UI" panose="020B0604030504040204" pitchFamily="50" charset="-128"/>
                <a:ea typeface="Meiryo UI" panose="020B0604030504040204" pitchFamily="50" charset="-128"/>
              </a:rPr>
              <a:t>大分類別府内総生産の</a:t>
            </a:r>
            <a:r>
              <a:rPr lang="ja-JP" altLang="en-US" sz="2400" dirty="0" smtClean="0">
                <a:latin typeface="Meiryo UI" panose="020B0604030504040204" pitchFamily="50" charset="-128"/>
                <a:ea typeface="Meiryo UI" panose="020B0604030504040204" pitchFamily="50" charset="-128"/>
              </a:rPr>
              <a:t>推移 ・・・・・・・・・・・・・・・・・・・・・・・・・</a:t>
            </a:r>
            <a:r>
              <a:rPr lang="en-US" altLang="ja-JP" sz="2400" dirty="0" smtClean="0">
                <a:latin typeface="Meiryo UI" panose="020B0604030504040204" pitchFamily="50" charset="-128"/>
                <a:ea typeface="Meiryo UI" panose="020B0604030504040204" pitchFamily="50" charset="-128"/>
              </a:rPr>
              <a:t>	19</a:t>
            </a:r>
          </a:p>
          <a:p>
            <a:pPr marL="457200" indent="-457200" algn="l">
              <a:lnSpc>
                <a:spcPct val="150000"/>
              </a:lnSpc>
              <a:buFont typeface="Arial" panose="020B0604020202020204" pitchFamily="34" charset="0"/>
              <a:buChar char="•"/>
              <a:tabLst>
                <a:tab pos="6911975" algn="l"/>
              </a:tabLst>
            </a:pPr>
            <a:r>
              <a:rPr lang="ja-JP" altLang="en-US" sz="2400" dirty="0">
                <a:latin typeface="Meiryo UI" panose="020B0604030504040204" pitchFamily="50" charset="-128"/>
                <a:ea typeface="Meiryo UI" panose="020B0604030504040204" pitchFamily="50" charset="-128"/>
              </a:rPr>
              <a:t>一人あたりの雇用者報酬・府民所得 ・・・・・・・・・・・・・・・・・・・・</a:t>
            </a: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	20</a:t>
            </a:r>
          </a:p>
          <a:p>
            <a:pPr marL="457200" indent="-457200" algn="l">
              <a:lnSpc>
                <a:spcPct val="150000"/>
              </a:lnSpc>
              <a:buFont typeface="Arial" panose="020B0604020202020204" pitchFamily="34" charset="0"/>
              <a:buChar char="•"/>
              <a:tabLst>
                <a:tab pos="6911975" algn="l"/>
              </a:tabLst>
            </a:pPr>
            <a:r>
              <a:rPr lang="ja-JP" altLang="en-US" sz="2400" dirty="0">
                <a:latin typeface="Meiryo UI" panose="020B0604030504040204" pitchFamily="50" charset="-128"/>
                <a:ea typeface="Meiryo UI" panose="020B0604030504040204" pitchFamily="50" charset="-128"/>
              </a:rPr>
              <a:t>所得階層別世帯数割合の推移 ・・・・・・・・・・・・・・・・・</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	21</a:t>
            </a:r>
          </a:p>
          <a:p>
            <a:pPr marL="457200" indent="-457200" algn="l">
              <a:lnSpc>
                <a:spcPct val="150000"/>
              </a:lnSpc>
              <a:buFont typeface="Arial" panose="020B0604020202020204" pitchFamily="34" charset="0"/>
              <a:buChar char="•"/>
              <a:tabLst>
                <a:tab pos="6911975" algn="l"/>
              </a:tabLst>
            </a:pPr>
            <a:r>
              <a:rPr lang="ja-JP" altLang="en-US" sz="2400" dirty="0">
                <a:latin typeface="Meiryo UI" panose="020B0604030504040204" pitchFamily="50" charset="-128"/>
                <a:ea typeface="Meiryo UI" panose="020B0604030504040204" pitchFamily="50" charset="-128"/>
              </a:rPr>
              <a:t>全国の年間収入のジニ</a:t>
            </a:r>
            <a:r>
              <a:rPr lang="ja-JP" altLang="en-US" sz="2400" dirty="0" smtClean="0">
                <a:latin typeface="Meiryo UI" panose="020B0604030504040204" pitchFamily="50" charset="-128"/>
                <a:ea typeface="Meiryo UI" panose="020B0604030504040204" pitchFamily="50" charset="-128"/>
              </a:rPr>
              <a:t>係数</a:t>
            </a:r>
            <a:r>
              <a:rPr lang="en-US" altLang="ja-JP" sz="2400" dirty="0" smtClean="0">
                <a:latin typeface="Meiryo UI" panose="020B0604030504040204" pitchFamily="50" charset="-128"/>
                <a:ea typeface="Meiryo UI" panose="020B0604030504040204" pitchFamily="50" charset="-128"/>
              </a:rPr>
              <a:t>【2014</a:t>
            </a:r>
            <a:r>
              <a:rPr lang="ja-JP" altLang="en-US" sz="2400" dirty="0" smtClean="0">
                <a:latin typeface="Meiryo UI" panose="020B0604030504040204" pitchFamily="50" charset="-128"/>
                <a:ea typeface="Meiryo UI" panose="020B0604030504040204" pitchFamily="50" charset="-128"/>
              </a:rPr>
              <a:t>年</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	22</a:t>
            </a:r>
          </a:p>
          <a:p>
            <a:pPr marL="457200" indent="-457200" algn="l">
              <a:lnSpc>
                <a:spcPct val="150000"/>
              </a:lnSpc>
              <a:buFont typeface="Arial" panose="020B0604020202020204" pitchFamily="34" charset="0"/>
              <a:buChar char="•"/>
              <a:tabLst>
                <a:tab pos="6911975" algn="l"/>
              </a:tabLst>
            </a:pPr>
            <a:r>
              <a:rPr lang="ja-JP" altLang="en-US" sz="2400" dirty="0">
                <a:latin typeface="Meiryo UI" panose="020B0604030504040204" pitchFamily="50" charset="-128"/>
                <a:ea typeface="Meiryo UI" panose="020B0604030504040204" pitchFamily="50" charset="-128"/>
              </a:rPr>
              <a:t>人口の推移 ・・・・・・・・・・・・・・・・・・</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	23</a:t>
            </a:r>
          </a:p>
          <a:p>
            <a:pPr marL="457200" indent="-457200" algn="l">
              <a:lnSpc>
                <a:spcPct val="150000"/>
              </a:lnSpc>
              <a:buFont typeface="Arial" panose="020B0604020202020204" pitchFamily="34" charset="0"/>
              <a:buChar char="•"/>
              <a:tabLst>
                <a:tab pos="6911975" algn="l"/>
              </a:tabLst>
            </a:pPr>
            <a:r>
              <a:rPr lang="ja-JP" altLang="en-US" sz="2400" dirty="0">
                <a:latin typeface="Meiryo UI" panose="020B0604030504040204" pitchFamily="50" charset="-128"/>
                <a:ea typeface="Meiryo UI" panose="020B0604030504040204" pitchFamily="50" charset="-128"/>
              </a:rPr>
              <a:t>大阪府の年齢別人口の推移 ・・・・・・・・・・・・・・</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	24</a:t>
            </a:r>
          </a:p>
          <a:p>
            <a:pPr marL="457200" indent="-457200" algn="l">
              <a:lnSpc>
                <a:spcPct val="150000"/>
              </a:lnSpc>
              <a:buFont typeface="Arial" panose="020B0604020202020204" pitchFamily="34" charset="0"/>
              <a:buChar char="•"/>
              <a:tabLst>
                <a:tab pos="6911975" algn="l"/>
              </a:tabLst>
            </a:pPr>
            <a:r>
              <a:rPr lang="ja-JP" altLang="en-US" sz="2400" dirty="0">
                <a:latin typeface="Meiryo UI" panose="020B0604030504040204" pitchFamily="50" charset="-128"/>
                <a:ea typeface="Meiryo UI" panose="020B0604030504040204" pitchFamily="50" charset="-128"/>
              </a:rPr>
              <a:t>他府県からの転出入者数の推移 ・・・・・・・・・・・・・・・・・・・・・・・</a:t>
            </a: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	25</a:t>
            </a:r>
          </a:p>
          <a:p>
            <a:pPr marL="457200" indent="-457200" algn="l">
              <a:lnSpc>
                <a:spcPct val="150000"/>
              </a:lnSpc>
              <a:buFont typeface="Arial" panose="020B0604020202020204" pitchFamily="34" charset="0"/>
              <a:buChar char="•"/>
              <a:tabLst>
                <a:tab pos="6911975" algn="l"/>
              </a:tabLst>
            </a:pPr>
            <a:r>
              <a:rPr lang="zh-TW" altLang="en-US" sz="2400" dirty="0">
                <a:latin typeface="Meiryo UI" panose="020B0604030504040204" pitchFamily="50" charset="-128"/>
                <a:ea typeface="Meiryo UI" panose="020B0604030504040204" pitchFamily="50" charset="-128"/>
              </a:rPr>
              <a:t>産業大分類別民営</a:t>
            </a:r>
            <a:r>
              <a:rPr lang="zh-TW" altLang="en-US" sz="2400" dirty="0" smtClean="0">
                <a:latin typeface="Meiryo UI" panose="020B0604030504040204" pitchFamily="50" charset="-128"/>
                <a:ea typeface="Meiryo UI" panose="020B0604030504040204" pitchFamily="50" charset="-128"/>
              </a:rPr>
              <a:t>事業所数</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平成</a:t>
            </a:r>
            <a:r>
              <a:rPr lang="en-US" altLang="ja-JP" sz="2400" dirty="0">
                <a:latin typeface="Meiryo UI" panose="020B0604030504040204" pitchFamily="50" charset="-128"/>
                <a:ea typeface="Meiryo UI" panose="020B0604030504040204" pitchFamily="50" charset="-128"/>
              </a:rPr>
              <a:t>2</a:t>
            </a:r>
            <a:r>
              <a:rPr lang="en-US" altLang="ja-JP" sz="2400" dirty="0" smtClean="0">
                <a:latin typeface="Meiryo UI" panose="020B0604030504040204" pitchFamily="50" charset="-128"/>
                <a:ea typeface="Meiryo UI" panose="020B0604030504040204" pitchFamily="50" charset="-128"/>
              </a:rPr>
              <a:t>8</a:t>
            </a:r>
            <a:r>
              <a:rPr lang="ja-JP" altLang="en-US" sz="2400" dirty="0">
                <a:latin typeface="Meiryo UI" panose="020B0604030504040204" pitchFamily="50" charset="-128"/>
                <a:ea typeface="Meiryo UI" panose="020B0604030504040204" pitchFamily="50" charset="-128"/>
              </a:rPr>
              <a:t>年</a:t>
            </a:r>
            <a:r>
              <a:rPr lang="en-US" altLang="ja-JP" sz="2400" dirty="0" smtClean="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	26</a:t>
            </a:r>
            <a:endParaRPr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37913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182360-8E57-4CFB-9AED-F7A852E0EBA9}"/>
              </a:ext>
            </a:extLst>
          </p:cNvPr>
          <p:cNvSpPr>
            <a:spLocks noGrp="1"/>
          </p:cNvSpPr>
          <p:nvPr>
            <p:ph type="title"/>
          </p:nvPr>
        </p:nvSpPr>
        <p:spPr>
          <a:xfrm>
            <a:off x="481703" y="291033"/>
            <a:ext cx="8229600" cy="1055077"/>
          </a:xfrm>
        </p:spPr>
        <p:txBody>
          <a:bodyPr>
            <a:normAutofit/>
          </a:bodyPr>
          <a:lstStyle/>
          <a:p>
            <a:r>
              <a:rPr kumimoji="1" lang="ja-JP" altLang="en-US" sz="2800" dirty="0" smtClean="0">
                <a:latin typeface="Meiryo UI" panose="020B0604030504040204" pitchFamily="50" charset="-128"/>
                <a:ea typeface="Meiryo UI" panose="020B0604030504040204" pitchFamily="50" charset="-128"/>
              </a:rPr>
              <a:t>大阪の経済等の動き</a:t>
            </a:r>
            <a:endParaRPr kumimoji="1" lang="ja-JP" altLang="en-US" sz="2800"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p:txBody>
          <a:bodyPr/>
          <a:lstStyle/>
          <a:p>
            <a:fld id="{893290AE-011E-403C-A3C9-B3B44B5CA60C}" type="slidenum">
              <a:rPr kumimoji="1" lang="ja-JP" altLang="en-US" smtClean="0"/>
              <a:t>13</a:t>
            </a:fld>
            <a:endParaRPr kumimoji="1" lang="ja-JP" altLang="en-US"/>
          </a:p>
        </p:txBody>
      </p:sp>
      <p:sp>
        <p:nvSpPr>
          <p:cNvPr id="5" name="タイトル 1">
            <a:extLst>
              <a:ext uri="{FF2B5EF4-FFF2-40B4-BE49-F238E27FC236}">
                <a16:creationId xmlns:a16="http://schemas.microsoft.com/office/drawing/2014/main" id="{DE182360-8E57-4CFB-9AED-F7A852E0EBA9}"/>
              </a:ext>
            </a:extLst>
          </p:cNvPr>
          <p:cNvSpPr txBox="1">
            <a:spLocks/>
          </p:cNvSpPr>
          <p:nvPr/>
        </p:nvSpPr>
        <p:spPr>
          <a:xfrm>
            <a:off x="448798" y="1315725"/>
            <a:ext cx="8229600" cy="50406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ja-JP" altLang="en-US" sz="2400"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DE182360-8E57-4CFB-9AED-F7A852E0EBA9}"/>
              </a:ext>
            </a:extLst>
          </p:cNvPr>
          <p:cNvSpPr txBox="1">
            <a:spLocks/>
          </p:cNvSpPr>
          <p:nvPr/>
        </p:nvSpPr>
        <p:spPr>
          <a:xfrm>
            <a:off x="601198" y="1468125"/>
            <a:ext cx="8229600" cy="5040625"/>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lnSpc>
                <a:spcPct val="150000"/>
              </a:lnSpc>
              <a:buFont typeface="Arial" panose="020B0604020202020204" pitchFamily="34" charset="0"/>
              <a:buChar char="•"/>
              <a:tabLst>
                <a:tab pos="7086600" algn="l"/>
              </a:tabLst>
            </a:pPr>
            <a:r>
              <a:rPr lang="ja-JP" altLang="en-US" sz="2400" dirty="0" smtClean="0">
                <a:latin typeface="Meiryo UI" panose="020B0604030504040204" pitchFamily="50" charset="-128"/>
                <a:ea typeface="Meiryo UI" panose="020B0604030504040204" pitchFamily="50" charset="-128"/>
              </a:rPr>
              <a:t>産業</a:t>
            </a:r>
            <a:r>
              <a:rPr lang="ja-JP" altLang="en-US" sz="2400" dirty="0">
                <a:latin typeface="Meiryo UI" panose="020B0604030504040204" pitchFamily="50" charset="-128"/>
                <a:ea typeface="Meiryo UI" panose="020B0604030504040204" pitchFamily="50" charset="-128"/>
              </a:rPr>
              <a:t>大分類別民営事業所の</a:t>
            </a:r>
            <a:r>
              <a:rPr lang="ja-JP" altLang="en-US" sz="2400" dirty="0" smtClean="0">
                <a:latin typeface="Meiryo UI" panose="020B0604030504040204" pitchFamily="50" charset="-128"/>
                <a:ea typeface="Meiryo UI" panose="020B0604030504040204" pitchFamily="50" charset="-128"/>
              </a:rPr>
              <a:t>従業者数</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平成</a:t>
            </a:r>
            <a:r>
              <a:rPr lang="en-US" altLang="ja-JP" sz="2400" dirty="0" smtClean="0">
                <a:latin typeface="Meiryo UI" panose="020B0604030504040204" pitchFamily="50" charset="-128"/>
                <a:ea typeface="Meiryo UI" panose="020B0604030504040204" pitchFamily="50" charset="-128"/>
              </a:rPr>
              <a:t>28</a:t>
            </a:r>
            <a:r>
              <a:rPr lang="ja-JP" altLang="en-US" sz="2400" dirty="0" smtClean="0">
                <a:latin typeface="Meiryo UI" panose="020B0604030504040204" pitchFamily="50" charset="-128"/>
                <a:ea typeface="Meiryo UI" panose="020B0604030504040204" pitchFamily="50" charset="-128"/>
              </a:rPr>
              <a:t>年</a:t>
            </a:r>
            <a:r>
              <a:rPr lang="en-US" altLang="ja-JP" sz="2400" dirty="0" smtClean="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rPr>
              <a:t>	27</a:t>
            </a:r>
            <a:endParaRPr lang="en-US" altLang="zh-TW" sz="2400" dirty="0" smtClean="0">
              <a:latin typeface="Meiryo UI" panose="020B0604030504040204" pitchFamily="50" charset="-128"/>
              <a:ea typeface="Meiryo UI" panose="020B0604030504040204" pitchFamily="50" charset="-128"/>
            </a:endParaRPr>
          </a:p>
          <a:p>
            <a:pPr marL="457200" indent="-457200" algn="l">
              <a:lnSpc>
                <a:spcPct val="150000"/>
              </a:lnSpc>
              <a:buFont typeface="Arial" panose="020B0604020202020204" pitchFamily="34" charset="0"/>
              <a:buChar char="•"/>
              <a:tabLst>
                <a:tab pos="7086600" algn="l"/>
              </a:tabLst>
            </a:pPr>
            <a:r>
              <a:rPr lang="ja-JP" altLang="en-US" sz="2400" dirty="0">
                <a:latin typeface="Meiryo UI" panose="020B0604030504040204" pitchFamily="50" charset="-128"/>
                <a:ea typeface="Meiryo UI" panose="020B0604030504040204" pitchFamily="50" charset="-128"/>
              </a:rPr>
              <a:t>府内における資本金</a:t>
            </a:r>
            <a:r>
              <a:rPr lang="en-US" altLang="ja-JP" sz="2400" dirty="0">
                <a:latin typeface="Meiryo UI" panose="020B0604030504040204" pitchFamily="50" charset="-128"/>
                <a:ea typeface="Meiryo UI" panose="020B0604030504040204" pitchFamily="50" charset="-128"/>
              </a:rPr>
              <a:t>100</a:t>
            </a:r>
            <a:r>
              <a:rPr lang="ja-JP" altLang="en-US" sz="2400" dirty="0">
                <a:latin typeface="Meiryo UI" panose="020B0604030504040204" pitchFamily="50" charset="-128"/>
                <a:ea typeface="Meiryo UI" panose="020B0604030504040204" pitchFamily="50" charset="-128"/>
              </a:rPr>
              <a:t>億円以上の企業の本社数の推移 </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	28</a:t>
            </a:r>
          </a:p>
          <a:p>
            <a:pPr marL="457200" indent="-457200" algn="l">
              <a:lnSpc>
                <a:spcPct val="150000"/>
              </a:lnSpc>
              <a:buFont typeface="Arial" panose="020B0604020202020204" pitchFamily="34" charset="0"/>
              <a:buChar char="•"/>
              <a:tabLst>
                <a:tab pos="7086600" algn="l"/>
              </a:tabLst>
            </a:pPr>
            <a:r>
              <a:rPr lang="ja-JP" altLang="en-US" sz="2400" dirty="0">
                <a:latin typeface="Meiryo UI" panose="020B0604030504040204" pitchFamily="50" charset="-128"/>
                <a:ea typeface="Meiryo UI" panose="020B0604030504040204" pitchFamily="50" charset="-128"/>
              </a:rPr>
              <a:t>輸出入通関額の推移 ・・・・・・</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	29</a:t>
            </a:r>
          </a:p>
          <a:p>
            <a:pPr marL="457200" indent="-457200" algn="l">
              <a:lnSpc>
                <a:spcPct val="150000"/>
              </a:lnSpc>
              <a:buFont typeface="Arial" panose="020B0604020202020204" pitchFamily="34" charset="0"/>
              <a:buChar char="•"/>
              <a:tabLst>
                <a:tab pos="7086600" algn="l"/>
              </a:tabLst>
            </a:pPr>
            <a:r>
              <a:rPr lang="ja-JP" altLang="en-US" sz="2400" dirty="0">
                <a:latin typeface="Meiryo UI" panose="020B0604030504040204" pitchFamily="50" charset="-128"/>
                <a:ea typeface="Meiryo UI" panose="020B0604030504040204" pitchFamily="50" charset="-128"/>
              </a:rPr>
              <a:t>品目</a:t>
            </a:r>
            <a:r>
              <a:rPr lang="ja-JP" altLang="en-US" sz="2400" dirty="0" smtClean="0">
                <a:latin typeface="Meiryo UI" panose="020B0604030504040204" pitchFamily="50" charset="-128"/>
                <a:ea typeface="Meiryo UI" panose="020B0604030504040204" pitchFamily="50" charset="-128"/>
              </a:rPr>
              <a:t>別輸出入通関数</a:t>
            </a:r>
            <a:r>
              <a:rPr lang="en-US" altLang="ja-JP" sz="2400" dirty="0" smtClean="0">
                <a:latin typeface="Meiryo UI" panose="020B0604030504040204" pitchFamily="50" charset="-128"/>
                <a:ea typeface="Meiryo UI" panose="020B0604030504040204" pitchFamily="50" charset="-128"/>
              </a:rPr>
              <a:t>【2019</a:t>
            </a:r>
            <a:r>
              <a:rPr lang="ja-JP" altLang="en-US" sz="2400" dirty="0" smtClean="0">
                <a:latin typeface="Meiryo UI" panose="020B0604030504040204" pitchFamily="50" charset="-128"/>
                <a:ea typeface="Meiryo UI" panose="020B0604030504040204" pitchFamily="50" charset="-128"/>
              </a:rPr>
              <a:t>年</a:t>
            </a:r>
            <a:r>
              <a:rPr lang="en-US" altLang="ja-JP" sz="2400" dirty="0" smtClean="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	30</a:t>
            </a:r>
          </a:p>
          <a:p>
            <a:pPr marL="457200" indent="-457200" algn="l">
              <a:lnSpc>
                <a:spcPct val="150000"/>
              </a:lnSpc>
              <a:buFont typeface="Arial" panose="020B0604020202020204" pitchFamily="34" charset="0"/>
              <a:buChar char="•"/>
              <a:tabLst>
                <a:tab pos="7086600" algn="l"/>
              </a:tabLst>
            </a:pPr>
            <a:r>
              <a:rPr lang="ja-JP" altLang="en-US" sz="2400" dirty="0">
                <a:latin typeface="Meiryo UI" panose="020B0604030504040204" pitchFamily="50" charset="-128"/>
                <a:ea typeface="Meiryo UI" panose="020B0604030504040204" pitchFamily="50" charset="-128"/>
              </a:rPr>
              <a:t>景気動向</a:t>
            </a:r>
            <a:r>
              <a:rPr lang="ja-JP" altLang="en-US" sz="2400" dirty="0" smtClean="0">
                <a:latin typeface="Meiryo UI" panose="020B0604030504040204" pitchFamily="50" charset="-128"/>
                <a:ea typeface="Meiryo UI" panose="020B0604030504040204" pitchFamily="50" charset="-128"/>
              </a:rPr>
              <a:t>指数（一致</a:t>
            </a:r>
            <a:r>
              <a:rPr lang="en-US" altLang="ja-JP" sz="2400" dirty="0" smtClean="0">
                <a:latin typeface="Meiryo UI" panose="020B0604030504040204" pitchFamily="50" charset="-128"/>
                <a:ea typeface="Meiryo UI" panose="020B0604030504040204" pitchFamily="50" charset="-128"/>
              </a:rPr>
              <a:t>CI</a:t>
            </a:r>
            <a:r>
              <a:rPr lang="ja-JP" altLang="en-US" sz="2400" dirty="0" smtClean="0">
                <a:latin typeface="Meiryo UI" panose="020B0604030504040204" pitchFamily="50" charset="-128"/>
                <a:ea typeface="Meiryo UI" panose="020B0604030504040204" pitchFamily="50" charset="-128"/>
              </a:rPr>
              <a:t>）と鉱工業生産指数の</a:t>
            </a:r>
            <a:r>
              <a:rPr lang="ja-JP" altLang="en-US" sz="2400" dirty="0">
                <a:latin typeface="Meiryo UI" panose="020B0604030504040204" pitchFamily="50" charset="-128"/>
                <a:ea typeface="Meiryo UI" panose="020B0604030504040204" pitchFamily="50" charset="-128"/>
              </a:rPr>
              <a:t>推移 </a:t>
            </a: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	31</a:t>
            </a:r>
          </a:p>
          <a:p>
            <a:pPr marL="457200" indent="-457200" algn="l">
              <a:lnSpc>
                <a:spcPct val="150000"/>
              </a:lnSpc>
              <a:buFont typeface="Arial" panose="020B0604020202020204" pitchFamily="34" charset="0"/>
              <a:buChar char="•"/>
              <a:tabLst>
                <a:tab pos="7086600" algn="l"/>
              </a:tabLst>
            </a:pPr>
            <a:r>
              <a:rPr lang="ja-JP" altLang="en-US" sz="2400" dirty="0">
                <a:latin typeface="Meiryo UI" panose="020B0604030504040204" pitchFamily="50" charset="-128"/>
                <a:ea typeface="Meiryo UI" panose="020B0604030504040204" pitchFamily="50" charset="-128"/>
              </a:rPr>
              <a:t>来阪</a:t>
            </a:r>
            <a:r>
              <a:rPr lang="ja-JP" altLang="en-US" sz="2400" dirty="0" smtClean="0">
                <a:latin typeface="Meiryo UI" panose="020B0604030504040204" pitchFamily="50" charset="-128"/>
                <a:ea typeface="Meiryo UI" panose="020B0604030504040204" pitchFamily="50" charset="-128"/>
              </a:rPr>
              <a:t>外国人旅行者数の</a:t>
            </a:r>
            <a:r>
              <a:rPr lang="ja-JP" altLang="en-US" sz="2400" dirty="0">
                <a:latin typeface="Meiryo UI" panose="020B0604030504040204" pitchFamily="50" charset="-128"/>
                <a:ea typeface="Meiryo UI" panose="020B0604030504040204" pitchFamily="50" charset="-128"/>
              </a:rPr>
              <a:t>推移 ・・・・・・・・・・・・・・・・・・・</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	32</a:t>
            </a:r>
          </a:p>
          <a:p>
            <a:pPr marL="457200" indent="-457200" algn="l">
              <a:lnSpc>
                <a:spcPct val="150000"/>
              </a:lnSpc>
              <a:buFont typeface="Arial" panose="020B0604020202020204" pitchFamily="34" charset="0"/>
              <a:buChar char="•"/>
              <a:tabLst>
                <a:tab pos="7086600" algn="l"/>
              </a:tabLst>
            </a:pPr>
            <a:r>
              <a:rPr lang="ja-JP" altLang="en-US" sz="2400" dirty="0">
                <a:latin typeface="Meiryo UI" panose="020B0604030504040204" pitchFamily="50" charset="-128"/>
                <a:ea typeface="Meiryo UI" panose="020B0604030504040204" pitchFamily="50" charset="-128"/>
              </a:rPr>
              <a:t>訪日外客数の推移 ・・・・・・・・・・・・・・・・・・・・・・・・・・・</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	33</a:t>
            </a:r>
          </a:p>
          <a:p>
            <a:pPr marL="457200" indent="-457200" algn="l">
              <a:lnSpc>
                <a:spcPct val="150000"/>
              </a:lnSpc>
              <a:buFont typeface="Arial" panose="020B0604020202020204" pitchFamily="34" charset="0"/>
              <a:buChar char="•"/>
              <a:tabLst>
                <a:tab pos="7086600" algn="l"/>
              </a:tabLst>
            </a:pPr>
            <a:r>
              <a:rPr lang="ja-JP" altLang="en-US" sz="2400" dirty="0">
                <a:latin typeface="Meiryo UI" panose="020B0604030504040204" pitchFamily="50" charset="-128"/>
                <a:ea typeface="Meiryo UI" panose="020B0604030504040204" pitchFamily="50" charset="-128"/>
              </a:rPr>
              <a:t>完全</a:t>
            </a:r>
            <a:r>
              <a:rPr lang="ja-JP" altLang="en-US" sz="2400" dirty="0" smtClean="0">
                <a:latin typeface="Meiryo UI" panose="020B0604030504040204" pitchFamily="50" charset="-128"/>
                <a:ea typeface="Meiryo UI" panose="020B0604030504040204" pitchFamily="50" charset="-128"/>
              </a:rPr>
              <a:t>失業者数・完全失業率の</a:t>
            </a:r>
            <a:r>
              <a:rPr lang="ja-JP" altLang="en-US" sz="2400" dirty="0">
                <a:latin typeface="Meiryo UI" panose="020B0604030504040204" pitchFamily="50" charset="-128"/>
                <a:ea typeface="Meiryo UI" panose="020B0604030504040204" pitchFamily="50" charset="-128"/>
              </a:rPr>
              <a:t>推移 ・・・・・・・・・・・・・・</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	34</a:t>
            </a:r>
          </a:p>
          <a:p>
            <a:pPr marL="457200" indent="-457200" algn="l">
              <a:lnSpc>
                <a:spcPct val="150000"/>
              </a:lnSpc>
              <a:buFont typeface="Arial" panose="020B0604020202020204" pitchFamily="34" charset="0"/>
              <a:buChar char="•"/>
              <a:tabLst>
                <a:tab pos="7086600" algn="l"/>
              </a:tabLst>
            </a:pPr>
            <a:r>
              <a:rPr lang="ja-JP" altLang="en-US" sz="2400" dirty="0">
                <a:latin typeface="Meiryo UI" panose="020B0604030504040204" pitchFamily="50" charset="-128"/>
                <a:ea typeface="Meiryo UI" panose="020B0604030504040204" pitchFamily="50" charset="-128"/>
              </a:rPr>
              <a:t>完全失業率の推移 ・・・・・・・・・・・・・・・</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	35</a:t>
            </a:r>
          </a:p>
          <a:p>
            <a:pPr marL="457200" indent="-457200" algn="l">
              <a:lnSpc>
                <a:spcPct val="150000"/>
              </a:lnSpc>
              <a:buFont typeface="Arial" panose="020B0604020202020204" pitchFamily="34" charset="0"/>
              <a:buChar char="•"/>
              <a:tabLst>
                <a:tab pos="7086600" algn="l"/>
              </a:tabLst>
            </a:pPr>
            <a:r>
              <a:rPr lang="ja-JP" altLang="en-US" sz="2400" dirty="0" smtClean="0">
                <a:latin typeface="Meiryo UI" panose="020B0604030504040204" pitchFamily="50" charset="-128"/>
                <a:ea typeface="Meiryo UI" panose="020B0604030504040204" pitchFamily="50" charset="-128"/>
              </a:rPr>
              <a:t>有効求人倍率・新規求人</a:t>
            </a:r>
            <a:r>
              <a:rPr lang="ja-JP" altLang="en-US" sz="2400" dirty="0">
                <a:latin typeface="Meiryo UI" panose="020B0604030504040204" pitchFamily="50" charset="-128"/>
                <a:ea typeface="Meiryo UI" panose="020B0604030504040204" pitchFamily="50" charset="-128"/>
              </a:rPr>
              <a:t>倍率 ・・・・・・・・・・・・・・</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	36</a:t>
            </a:r>
          </a:p>
          <a:p>
            <a:pPr marL="457200" indent="-457200" algn="l">
              <a:lnSpc>
                <a:spcPct val="150000"/>
              </a:lnSpc>
              <a:buFont typeface="Arial" panose="020B0604020202020204" pitchFamily="34" charset="0"/>
              <a:buChar char="•"/>
              <a:tabLst>
                <a:tab pos="7086600" algn="l"/>
              </a:tabLst>
            </a:pPr>
            <a:r>
              <a:rPr lang="ja-JP" altLang="en-US" sz="2400" dirty="0" smtClean="0">
                <a:latin typeface="Meiryo UI" panose="020B0604030504040204" pitchFamily="50" charset="-128"/>
                <a:ea typeface="Meiryo UI" panose="020B0604030504040204" pitchFamily="50" charset="-128"/>
              </a:rPr>
              <a:t>有効求人</a:t>
            </a:r>
            <a:r>
              <a:rPr lang="ja-JP" altLang="en-US" sz="2400" dirty="0">
                <a:latin typeface="Meiryo UI" panose="020B0604030504040204" pitchFamily="50" charset="-128"/>
                <a:ea typeface="Meiryo UI" panose="020B0604030504040204" pitchFamily="50" charset="-128"/>
              </a:rPr>
              <a:t>倍率 ・・・・・・・・・・・・・・・・・・・</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	37</a:t>
            </a:r>
            <a:endParaRPr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73908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182360-8E57-4CFB-9AED-F7A852E0EBA9}"/>
              </a:ext>
            </a:extLst>
          </p:cNvPr>
          <p:cNvSpPr>
            <a:spLocks noGrp="1"/>
          </p:cNvSpPr>
          <p:nvPr>
            <p:ph type="title"/>
          </p:nvPr>
        </p:nvSpPr>
        <p:spPr>
          <a:xfrm>
            <a:off x="481703" y="291033"/>
            <a:ext cx="8229600" cy="1055077"/>
          </a:xfrm>
        </p:spPr>
        <p:txBody>
          <a:bodyPr>
            <a:normAutofit/>
          </a:bodyPr>
          <a:lstStyle/>
          <a:p>
            <a:r>
              <a:rPr kumimoji="1" lang="ja-JP" altLang="en-US" sz="2800" dirty="0" smtClean="0">
                <a:latin typeface="Meiryo UI" panose="020B0604030504040204" pitchFamily="50" charset="-128"/>
                <a:ea typeface="Meiryo UI" panose="020B0604030504040204" pitchFamily="50" charset="-128"/>
              </a:rPr>
              <a:t>大阪の経済等の動き</a:t>
            </a:r>
            <a:endParaRPr kumimoji="1" lang="ja-JP" altLang="en-US" sz="2800"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p:txBody>
          <a:bodyPr/>
          <a:lstStyle/>
          <a:p>
            <a:fld id="{893290AE-011E-403C-A3C9-B3B44B5CA60C}" type="slidenum">
              <a:rPr kumimoji="1" lang="ja-JP" altLang="en-US" smtClean="0"/>
              <a:t>14</a:t>
            </a:fld>
            <a:endParaRPr kumimoji="1" lang="ja-JP" altLang="en-US"/>
          </a:p>
        </p:txBody>
      </p:sp>
      <p:sp>
        <p:nvSpPr>
          <p:cNvPr id="5" name="タイトル 1">
            <a:extLst>
              <a:ext uri="{FF2B5EF4-FFF2-40B4-BE49-F238E27FC236}">
                <a16:creationId xmlns:a16="http://schemas.microsoft.com/office/drawing/2014/main" id="{DE182360-8E57-4CFB-9AED-F7A852E0EBA9}"/>
              </a:ext>
            </a:extLst>
          </p:cNvPr>
          <p:cNvSpPr txBox="1">
            <a:spLocks/>
          </p:cNvSpPr>
          <p:nvPr/>
        </p:nvSpPr>
        <p:spPr>
          <a:xfrm>
            <a:off x="448798" y="1315725"/>
            <a:ext cx="8229600" cy="50406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ja-JP" altLang="en-US" sz="2400"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DE182360-8E57-4CFB-9AED-F7A852E0EBA9}"/>
              </a:ext>
            </a:extLst>
          </p:cNvPr>
          <p:cNvSpPr txBox="1">
            <a:spLocks/>
          </p:cNvSpPr>
          <p:nvPr/>
        </p:nvSpPr>
        <p:spPr>
          <a:xfrm>
            <a:off x="601198" y="1468125"/>
            <a:ext cx="8229600" cy="5040625"/>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lnSpc>
                <a:spcPct val="150000"/>
              </a:lnSpc>
              <a:buFont typeface="Arial" panose="020B0604020202020204" pitchFamily="34" charset="0"/>
              <a:buChar char="•"/>
              <a:tabLst>
                <a:tab pos="7261225" algn="l"/>
              </a:tabLst>
            </a:pPr>
            <a:r>
              <a:rPr lang="ja-JP" altLang="en-US" sz="2400" dirty="0" smtClean="0">
                <a:latin typeface="Meiryo UI" panose="020B0604030504040204" pitchFamily="50" charset="-128"/>
                <a:ea typeface="Meiryo UI" panose="020B0604030504040204" pitchFamily="50" charset="-128"/>
              </a:rPr>
              <a:t>正規・非正規の就業者数　・・・・・・・・・・・・・・・・・・・・・・・・・・・・・・・</a:t>
            </a:r>
            <a:r>
              <a:rPr lang="en-US" altLang="ja-JP" sz="2400" dirty="0" smtClean="0">
                <a:latin typeface="Meiryo UI" panose="020B0604030504040204" pitchFamily="50" charset="-128"/>
                <a:ea typeface="Meiryo UI" panose="020B0604030504040204" pitchFamily="50" charset="-128"/>
              </a:rPr>
              <a:t>		38</a:t>
            </a:r>
          </a:p>
          <a:p>
            <a:pPr marL="457200" indent="-457200" algn="l">
              <a:lnSpc>
                <a:spcPct val="150000"/>
              </a:lnSpc>
              <a:buFont typeface="Arial" panose="020B0604020202020204" pitchFamily="34" charset="0"/>
              <a:buChar char="•"/>
              <a:tabLst>
                <a:tab pos="7261225" algn="l"/>
              </a:tabLst>
            </a:pPr>
            <a:r>
              <a:rPr lang="ja-JP" altLang="en-US" sz="2400" dirty="0">
                <a:latin typeface="Meiryo UI" panose="020B0604030504040204" pitchFamily="50" charset="-128"/>
                <a:ea typeface="Meiryo UI" panose="020B0604030504040204" pitchFamily="50" charset="-128"/>
              </a:rPr>
              <a:t>女性</a:t>
            </a:r>
            <a:r>
              <a:rPr lang="ja-JP" altLang="en-US" sz="2400" dirty="0" smtClean="0">
                <a:latin typeface="Meiryo UI" panose="020B0604030504040204" pitchFamily="50" charset="-128"/>
                <a:ea typeface="Meiryo UI" panose="020B0604030504040204" pitchFamily="50" charset="-128"/>
              </a:rPr>
              <a:t>の就業率の推移　・・・・・・・・・・・・・・・・・・・・・・・・・・・・・・・・・・</a:t>
            </a:r>
            <a:r>
              <a:rPr lang="en-US" altLang="ja-JP" sz="2400" dirty="0" smtClean="0">
                <a:latin typeface="Meiryo UI" panose="020B0604030504040204" pitchFamily="50" charset="-128"/>
                <a:ea typeface="Meiryo UI" panose="020B0604030504040204" pitchFamily="50" charset="-128"/>
              </a:rPr>
              <a:t>		39</a:t>
            </a:r>
          </a:p>
          <a:p>
            <a:pPr marL="457200" indent="-457200" algn="l">
              <a:lnSpc>
                <a:spcPct val="150000"/>
              </a:lnSpc>
              <a:buFont typeface="Arial" panose="020B0604020202020204" pitchFamily="34" charset="0"/>
              <a:buChar char="•"/>
              <a:tabLst>
                <a:tab pos="7261225" algn="l"/>
              </a:tabLst>
            </a:pPr>
            <a:r>
              <a:rPr lang="ja-JP" altLang="en-US" sz="2400" dirty="0">
                <a:latin typeface="Meiryo UI" panose="020B0604030504040204" pitchFamily="50" charset="-128"/>
                <a:ea typeface="Meiryo UI" panose="020B0604030504040204" pitchFamily="50" charset="-128"/>
              </a:rPr>
              <a:t>年齢階級</a:t>
            </a:r>
            <a:r>
              <a:rPr lang="ja-JP" altLang="en-US" sz="2400" dirty="0" smtClean="0">
                <a:latin typeface="Meiryo UI" panose="020B0604030504040204" pitchFamily="50" charset="-128"/>
                <a:ea typeface="Meiryo UI" panose="020B0604030504040204" pitchFamily="50" charset="-128"/>
              </a:rPr>
              <a:t>別女性の有業率、潜在的有業率　・・・・・・・・・・・・・・・・・</a:t>
            </a:r>
            <a:r>
              <a:rPr lang="en-US" altLang="ja-JP" sz="2400" dirty="0" smtClean="0">
                <a:latin typeface="Meiryo UI" panose="020B0604030504040204" pitchFamily="50" charset="-128"/>
                <a:ea typeface="Meiryo UI" panose="020B0604030504040204" pitchFamily="50" charset="-128"/>
              </a:rPr>
              <a:t>		40</a:t>
            </a:r>
          </a:p>
          <a:p>
            <a:pPr marL="457200" indent="-457200" algn="l">
              <a:lnSpc>
                <a:spcPct val="150000"/>
              </a:lnSpc>
              <a:buFont typeface="Arial" panose="020B0604020202020204" pitchFamily="34" charset="0"/>
              <a:buChar char="•"/>
              <a:tabLst>
                <a:tab pos="7261225" algn="l"/>
              </a:tabLst>
            </a:pPr>
            <a:r>
              <a:rPr lang="ja-JP" altLang="en-US" sz="2400" dirty="0">
                <a:latin typeface="Meiryo UI" panose="020B0604030504040204" pitchFamily="50" charset="-128"/>
                <a:ea typeface="Meiryo UI" panose="020B0604030504040204" pitchFamily="50" charset="-128"/>
              </a:rPr>
              <a:t>府内</a:t>
            </a:r>
            <a:r>
              <a:rPr lang="ja-JP" altLang="en-US" sz="2400" dirty="0" smtClean="0">
                <a:latin typeface="Meiryo UI" panose="020B0604030504040204" pitchFamily="50" charset="-128"/>
                <a:ea typeface="Meiryo UI" panose="020B0604030504040204" pitchFamily="50" charset="-128"/>
              </a:rPr>
              <a:t>の</a:t>
            </a:r>
            <a:r>
              <a:rPr lang="en-US" altLang="ja-JP" sz="2400" dirty="0" smtClean="0">
                <a:latin typeface="Meiryo UI" panose="020B0604030504040204" pitchFamily="50" charset="-128"/>
                <a:ea typeface="Meiryo UI" panose="020B0604030504040204" pitchFamily="50" charset="-128"/>
              </a:rPr>
              <a:t>65</a:t>
            </a:r>
            <a:r>
              <a:rPr lang="ja-JP" altLang="en-US" sz="2400" dirty="0" smtClean="0">
                <a:latin typeface="Meiryo UI" panose="020B0604030504040204" pitchFamily="50" charset="-128"/>
                <a:ea typeface="Meiryo UI" panose="020B0604030504040204" pitchFamily="50" charset="-128"/>
              </a:rPr>
              <a:t>歳以上の労働力人口と就業率　・・・・・・・・・・・・・・・・・・・</a:t>
            </a:r>
            <a:r>
              <a:rPr lang="en-US" altLang="ja-JP" sz="2400" dirty="0" smtClean="0">
                <a:latin typeface="Meiryo UI" panose="020B0604030504040204" pitchFamily="50" charset="-128"/>
                <a:ea typeface="Meiryo UI" panose="020B0604030504040204" pitchFamily="50" charset="-128"/>
              </a:rPr>
              <a:t>		41</a:t>
            </a:r>
          </a:p>
          <a:p>
            <a:pPr marL="457200" indent="-457200" algn="l">
              <a:lnSpc>
                <a:spcPct val="150000"/>
              </a:lnSpc>
              <a:buFont typeface="Arial" panose="020B0604020202020204" pitchFamily="34" charset="0"/>
              <a:buChar char="•"/>
              <a:tabLst>
                <a:tab pos="7261225" algn="l"/>
              </a:tabLst>
            </a:pPr>
            <a:r>
              <a:rPr lang="ja-JP" altLang="en-US" sz="2400" dirty="0" err="1">
                <a:latin typeface="Meiryo UI" panose="020B0604030504040204" pitchFamily="50" charset="-128"/>
                <a:ea typeface="Meiryo UI" panose="020B0604030504040204" pitchFamily="50" charset="-128"/>
              </a:rPr>
              <a:t>障がい</a:t>
            </a:r>
            <a:r>
              <a:rPr lang="ja-JP" altLang="en-US" sz="2400" dirty="0" smtClean="0">
                <a:latin typeface="Meiryo UI" panose="020B0604030504040204" pitchFamily="50" charset="-128"/>
                <a:ea typeface="Meiryo UI" panose="020B0604030504040204" pitchFamily="50" charset="-128"/>
              </a:rPr>
              <a:t>者実雇用率、法定雇用率達成企業の割合　・・・・・・・・・・・・</a:t>
            </a:r>
            <a:r>
              <a:rPr lang="en-US" altLang="ja-JP" sz="2400" dirty="0" smtClean="0">
                <a:latin typeface="Meiryo UI" panose="020B0604030504040204" pitchFamily="50" charset="-128"/>
                <a:ea typeface="Meiryo UI" panose="020B0604030504040204" pitchFamily="50" charset="-128"/>
              </a:rPr>
              <a:t>		42</a:t>
            </a:r>
          </a:p>
          <a:p>
            <a:pPr marL="457200" indent="-457200" algn="l">
              <a:lnSpc>
                <a:spcPct val="150000"/>
              </a:lnSpc>
              <a:buFont typeface="Arial" panose="020B0604020202020204" pitchFamily="34" charset="0"/>
              <a:buChar char="•"/>
              <a:tabLst>
                <a:tab pos="7261225" algn="l"/>
              </a:tabLst>
            </a:pPr>
            <a:r>
              <a:rPr lang="ja-JP" altLang="en-US" sz="2400" dirty="0">
                <a:latin typeface="Meiryo UI" panose="020B0604030504040204" pitchFamily="50" charset="-128"/>
                <a:ea typeface="Meiryo UI" panose="020B0604030504040204" pitchFamily="50" charset="-128"/>
              </a:rPr>
              <a:t>産業別</a:t>
            </a:r>
            <a:r>
              <a:rPr lang="ja-JP" altLang="en-US" sz="2400" dirty="0" smtClean="0">
                <a:latin typeface="Meiryo UI" panose="020B0604030504040204" pitchFamily="50" charset="-128"/>
                <a:ea typeface="Meiryo UI" panose="020B0604030504040204" pitchFamily="50" charset="-128"/>
              </a:rPr>
              <a:t>の</a:t>
            </a:r>
            <a:r>
              <a:rPr lang="ja-JP" altLang="en-US" sz="2400" dirty="0" err="1" smtClean="0">
                <a:latin typeface="Meiryo UI" panose="020B0604030504040204" pitchFamily="50" charset="-128"/>
                <a:ea typeface="Meiryo UI" panose="020B0604030504040204" pitchFamily="50" charset="-128"/>
              </a:rPr>
              <a:t>障がい</a:t>
            </a:r>
            <a:r>
              <a:rPr lang="ja-JP" altLang="en-US" sz="2400" dirty="0" smtClean="0">
                <a:latin typeface="Meiryo UI" panose="020B0604030504040204" pitchFamily="50" charset="-128"/>
                <a:ea typeface="Meiryo UI" panose="020B0604030504040204" pitchFamily="50" charset="-128"/>
              </a:rPr>
              <a:t>者実雇用率の推移（全国）　・・・・・・・・・・・・・・・</a:t>
            </a:r>
            <a:r>
              <a:rPr lang="en-US" altLang="ja-JP" sz="2400" dirty="0" smtClean="0">
                <a:latin typeface="Meiryo UI" panose="020B0604030504040204" pitchFamily="50" charset="-128"/>
                <a:ea typeface="Meiryo UI" panose="020B0604030504040204" pitchFamily="50" charset="-128"/>
              </a:rPr>
              <a:t>		43</a:t>
            </a:r>
          </a:p>
          <a:p>
            <a:pPr marL="457200" indent="-457200" algn="l">
              <a:lnSpc>
                <a:spcPct val="150000"/>
              </a:lnSpc>
              <a:buFont typeface="Arial" panose="020B0604020202020204" pitchFamily="34" charset="0"/>
              <a:buChar char="•"/>
              <a:tabLst>
                <a:tab pos="7261225" algn="l"/>
              </a:tabLst>
            </a:pPr>
            <a:r>
              <a:rPr lang="ja-JP" altLang="en-US" sz="2400" dirty="0">
                <a:latin typeface="Meiryo UI" panose="020B0604030504040204" pitchFamily="50" charset="-128"/>
                <a:ea typeface="Meiryo UI" panose="020B0604030504040204" pitchFamily="50" charset="-128"/>
              </a:rPr>
              <a:t>大阪</a:t>
            </a:r>
            <a:r>
              <a:rPr lang="ja-JP" altLang="en-US" sz="2400" dirty="0" smtClean="0">
                <a:latin typeface="Meiryo UI" panose="020B0604030504040204" pitchFamily="50" charset="-128"/>
                <a:ea typeface="Meiryo UI" panose="020B0604030504040204" pitchFamily="50" charset="-128"/>
              </a:rPr>
              <a:t>の開業数（率）、廃業率の推移　・・・・・・・・・・・・・・・・・・・・・</a:t>
            </a:r>
            <a:r>
              <a:rPr lang="en-US" altLang="ja-JP" sz="2400" dirty="0" smtClean="0">
                <a:latin typeface="Meiryo UI" panose="020B0604030504040204" pitchFamily="50" charset="-128"/>
                <a:ea typeface="Meiryo UI" panose="020B0604030504040204" pitchFamily="50" charset="-128"/>
              </a:rPr>
              <a:t>		44</a:t>
            </a:r>
          </a:p>
          <a:p>
            <a:pPr marL="457200" indent="-457200" algn="l">
              <a:lnSpc>
                <a:spcPct val="150000"/>
              </a:lnSpc>
              <a:buFont typeface="Arial" panose="020B0604020202020204" pitchFamily="34" charset="0"/>
              <a:buChar char="•"/>
              <a:tabLst>
                <a:tab pos="7261225" algn="l"/>
              </a:tabLst>
            </a:pPr>
            <a:r>
              <a:rPr lang="ja-JP" altLang="en-US" sz="2400" dirty="0">
                <a:latin typeface="Meiryo UI" panose="020B0604030504040204" pitchFamily="50" charset="-128"/>
                <a:ea typeface="Meiryo UI" panose="020B0604030504040204" pitchFamily="50" charset="-128"/>
              </a:rPr>
              <a:t>大阪の</a:t>
            </a:r>
            <a:r>
              <a:rPr lang="ja-JP" altLang="en-US" sz="2400" dirty="0" smtClean="0">
                <a:latin typeface="Meiryo UI" panose="020B0604030504040204" pitchFamily="50" charset="-128"/>
                <a:ea typeface="Meiryo UI" panose="020B0604030504040204" pitchFamily="50" charset="-128"/>
              </a:rPr>
              <a:t>国際特許出願件数・研究開発費の推移　・・・・・・・・・・・・・</a:t>
            </a:r>
            <a:r>
              <a:rPr lang="en-US" altLang="ja-JP" sz="2400" dirty="0" smtClean="0">
                <a:latin typeface="Meiryo UI" panose="020B0604030504040204" pitchFamily="50" charset="-128"/>
                <a:ea typeface="Meiryo UI" panose="020B0604030504040204" pitchFamily="50" charset="-128"/>
              </a:rPr>
              <a:t>		45</a:t>
            </a:r>
          </a:p>
          <a:p>
            <a:pPr marL="457200" indent="-457200" algn="l">
              <a:lnSpc>
                <a:spcPct val="150000"/>
              </a:lnSpc>
              <a:buFont typeface="Arial" panose="020B0604020202020204" pitchFamily="34" charset="0"/>
              <a:buChar char="•"/>
              <a:tabLst>
                <a:tab pos="7261225" algn="l"/>
              </a:tabLst>
            </a:pPr>
            <a:r>
              <a:rPr lang="ja-JP" altLang="en-US" sz="2400" dirty="0">
                <a:latin typeface="Meiryo UI" panose="020B0604030504040204" pitchFamily="50" charset="-128"/>
                <a:ea typeface="Meiryo UI" panose="020B0604030504040204" pitchFamily="50" charset="-128"/>
              </a:rPr>
              <a:t>府内企業の海外進出</a:t>
            </a:r>
            <a:r>
              <a:rPr lang="ja-JP" altLang="en-US" sz="2400" dirty="0" smtClean="0">
                <a:latin typeface="Meiryo UI" panose="020B0604030504040204" pitchFamily="50" charset="-128"/>
                <a:ea typeface="Meiryo UI" panose="020B0604030504040204" pitchFamily="50" charset="-128"/>
              </a:rPr>
              <a:t>動向　・・・・・・・・・・・・・・・・・・・・・・・・・・・・・・</a:t>
            </a:r>
            <a:r>
              <a:rPr lang="en-US" altLang="ja-JP" sz="2400" dirty="0" smtClean="0">
                <a:latin typeface="Meiryo UI" panose="020B0604030504040204" pitchFamily="50" charset="-128"/>
                <a:ea typeface="Meiryo UI" panose="020B0604030504040204" pitchFamily="50" charset="-128"/>
              </a:rPr>
              <a:t>		46</a:t>
            </a:r>
          </a:p>
          <a:p>
            <a:pPr marL="457200" indent="-457200" algn="l">
              <a:lnSpc>
                <a:spcPct val="150000"/>
              </a:lnSpc>
              <a:buFont typeface="Arial" panose="020B0604020202020204" pitchFamily="34" charset="0"/>
              <a:buChar char="•"/>
              <a:tabLst>
                <a:tab pos="7261225" algn="l"/>
              </a:tabLst>
            </a:pPr>
            <a:r>
              <a:rPr lang="ja-JP" altLang="en-US" sz="2400" dirty="0">
                <a:latin typeface="Meiryo UI" panose="020B0604030504040204" pitchFamily="50" charset="-128"/>
                <a:ea typeface="Meiryo UI" panose="020B0604030504040204" pitchFamily="50" charset="-128"/>
              </a:rPr>
              <a:t>外資系企業</a:t>
            </a:r>
            <a:r>
              <a:rPr lang="ja-JP" altLang="en-US" sz="2400" dirty="0" smtClean="0">
                <a:latin typeface="Meiryo UI" panose="020B0604030504040204" pitchFamily="50" charset="-128"/>
                <a:ea typeface="Meiryo UI" panose="020B0604030504040204" pitchFamily="50" charset="-128"/>
              </a:rPr>
              <a:t>の集積状況　・・・・・・・・・・・・・・・・・・・・・・・・・・・・・・・・</a:t>
            </a:r>
            <a:r>
              <a:rPr lang="en-US" altLang="ja-JP" sz="2400" dirty="0" smtClean="0">
                <a:latin typeface="Meiryo UI" panose="020B0604030504040204" pitchFamily="50" charset="-128"/>
                <a:ea typeface="Meiryo UI" panose="020B0604030504040204" pitchFamily="50" charset="-128"/>
              </a:rPr>
              <a:t>		47</a:t>
            </a:r>
          </a:p>
          <a:p>
            <a:pPr marL="457200" indent="-457200" algn="l">
              <a:lnSpc>
                <a:spcPct val="150000"/>
              </a:lnSpc>
              <a:buFont typeface="Arial" panose="020B0604020202020204" pitchFamily="34" charset="0"/>
              <a:buChar char="•"/>
              <a:tabLst>
                <a:tab pos="7261225" algn="l"/>
              </a:tabLst>
            </a:pPr>
            <a:r>
              <a:rPr lang="ja-JP" altLang="en-US" sz="2400" dirty="0">
                <a:latin typeface="Meiryo UI" panose="020B0604030504040204" pitchFamily="50" charset="-128"/>
                <a:ea typeface="Meiryo UI" panose="020B0604030504040204" pitchFamily="50" charset="-128"/>
              </a:rPr>
              <a:t>外国人留学生</a:t>
            </a:r>
            <a:r>
              <a:rPr lang="ja-JP" altLang="en-US" sz="2400" dirty="0" smtClean="0">
                <a:latin typeface="Meiryo UI" panose="020B0604030504040204" pitchFamily="50" charset="-128"/>
                <a:ea typeface="Meiryo UI" panose="020B0604030504040204" pitchFamily="50" charset="-128"/>
              </a:rPr>
              <a:t>の受入状況　・・・・・・・・・・・・・・・・・・・・・・・・・・・・・・</a:t>
            </a:r>
            <a:r>
              <a:rPr lang="en-US" altLang="ja-JP" sz="2400" dirty="0" smtClean="0">
                <a:latin typeface="Meiryo UI" panose="020B0604030504040204" pitchFamily="50" charset="-128"/>
                <a:ea typeface="Meiryo UI" panose="020B0604030504040204" pitchFamily="50" charset="-128"/>
              </a:rPr>
              <a:t>		48</a:t>
            </a:r>
          </a:p>
          <a:p>
            <a:pPr marL="457200" indent="-457200" algn="l">
              <a:lnSpc>
                <a:spcPct val="150000"/>
              </a:lnSpc>
              <a:buFont typeface="Arial" panose="020B0604020202020204" pitchFamily="34" charset="0"/>
              <a:buChar char="•"/>
              <a:tabLst>
                <a:tab pos="7261225" algn="l"/>
              </a:tabLst>
            </a:pPr>
            <a:r>
              <a:rPr lang="ja-JP" altLang="en-US" sz="2400" dirty="0" smtClean="0">
                <a:latin typeface="Meiryo UI" panose="020B0604030504040204" pitchFamily="50" charset="-128"/>
                <a:ea typeface="Meiryo UI" panose="020B0604030504040204" pitchFamily="50" charset="-128"/>
              </a:rPr>
              <a:t>外国人留学生の日本企業等への就職状況　・・・・・・・・・・・・・・・・・</a:t>
            </a:r>
            <a:r>
              <a:rPr lang="en-US" altLang="ja-JP" sz="2400" dirty="0" smtClean="0">
                <a:latin typeface="Meiryo UI" panose="020B0604030504040204" pitchFamily="50" charset="-128"/>
                <a:ea typeface="Meiryo UI" panose="020B0604030504040204" pitchFamily="50" charset="-128"/>
              </a:rPr>
              <a:t>		49</a:t>
            </a:r>
          </a:p>
        </p:txBody>
      </p:sp>
    </p:spTree>
    <p:extLst>
      <p:ext uri="{BB962C8B-B14F-4D97-AF65-F5344CB8AC3E}">
        <p14:creationId xmlns:p14="http://schemas.microsoft.com/office/powerpoint/2010/main" val="1688086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9231592-C356-412F-A924-B068FFAD66BC}"/>
              </a:ext>
            </a:extLst>
          </p:cNvPr>
          <p:cNvPicPr>
            <a:picLocks noChangeAspect="1"/>
          </p:cNvPicPr>
          <p:nvPr/>
        </p:nvPicPr>
        <p:blipFill>
          <a:blip r:embed="rId2"/>
          <a:stretch>
            <a:fillRect/>
          </a:stretch>
        </p:blipFill>
        <p:spPr>
          <a:xfrm>
            <a:off x="1218591" y="1596555"/>
            <a:ext cx="6730567" cy="4316342"/>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＜経済成長率＞</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4193038" y="6034768"/>
            <a:ext cx="288032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2020</a:t>
            </a:r>
            <a:r>
              <a:rPr lang="ja-JP" altLang="en-US" sz="1100" dirty="0" smtClean="0">
                <a:latin typeface="Meiryo UI" panose="020B0604030504040204" pitchFamily="50" charset="-128"/>
                <a:ea typeface="Meiryo UI" panose="020B0604030504040204" pitchFamily="50" charset="-128"/>
              </a:rPr>
              <a:t>年度版なにわの</a:t>
            </a:r>
            <a:r>
              <a:rPr lang="ja-JP" altLang="en-US" sz="1100" dirty="0">
                <a:latin typeface="Meiryo UI" panose="020B0604030504040204" pitchFamily="50" charset="-128"/>
                <a:ea typeface="Meiryo UI" panose="020B0604030504040204" pitchFamily="50" charset="-128"/>
              </a:rPr>
              <a:t>経済データ</a:t>
            </a:r>
            <a:endParaRPr kumimoji="1" lang="ja-JP" altLang="en-US" sz="1100" dirty="0">
              <a:latin typeface="Meiryo UI" panose="020B0604030504040204" pitchFamily="50" charset="-128"/>
              <a:ea typeface="Meiryo UI" panose="020B0604030504040204"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15</a:t>
            </a:fld>
            <a:endParaRPr lang="ja-JP" altLang="en-US" dirty="0"/>
          </a:p>
        </p:txBody>
      </p:sp>
      <p:sp>
        <p:nvSpPr>
          <p:cNvPr id="7" name="正方形/長方形 6"/>
          <p:cNvSpPr/>
          <p:nvPr/>
        </p:nvSpPr>
        <p:spPr>
          <a:xfrm>
            <a:off x="320291" y="703212"/>
            <a:ext cx="8503417" cy="54015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実質経済成長率は、２年連続の増加で</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％増となっている。</a:t>
            </a:r>
          </a:p>
        </p:txBody>
      </p:sp>
      <p:sp>
        <p:nvSpPr>
          <p:cNvPr id="2" name="スライド番号プレースホルダー 1"/>
          <p:cNvSpPr>
            <a:spLocks noGrp="1"/>
          </p:cNvSpPr>
          <p:nvPr>
            <p:ph type="sldNum" sz="quarter" idx="12"/>
          </p:nvPr>
        </p:nvSpPr>
        <p:spPr/>
        <p:txBody>
          <a:bodyPr/>
          <a:lstStyle/>
          <a:p>
            <a:fld id="{E1D027E3-62E2-4B97-AB12-56BECFBE21C1}" type="slidenum">
              <a:rPr kumimoji="1" lang="ja-JP" altLang="en-US" smtClean="0"/>
              <a:pPr/>
              <a:t>15</a:t>
            </a:fld>
            <a:endParaRPr kumimoji="1" lang="ja-JP" altLang="en-US"/>
          </a:p>
        </p:txBody>
      </p:sp>
      <p:sp>
        <p:nvSpPr>
          <p:cNvPr id="9" name="テキスト ボックス 8"/>
          <p:cNvSpPr txBox="1"/>
          <p:nvPr/>
        </p:nvSpPr>
        <p:spPr>
          <a:xfrm>
            <a:off x="4656820" y="6242626"/>
            <a:ext cx="3792760"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大阪府統計課「平成</a:t>
            </a:r>
            <a:r>
              <a:rPr lang="en-US" altLang="ja-JP" sz="1100" dirty="0">
                <a:latin typeface="Meiryo UI" panose="020B0604030504040204" pitchFamily="50" charset="-128"/>
                <a:ea typeface="Meiryo UI" panose="020B0604030504040204" pitchFamily="50" charset="-128"/>
              </a:rPr>
              <a:t>30</a:t>
            </a:r>
            <a:r>
              <a:rPr lang="ja-JP" altLang="en-US" sz="1100" dirty="0">
                <a:latin typeface="Meiryo UI" panose="020B0604030504040204" pitchFamily="50" charset="-128"/>
                <a:ea typeface="Meiryo UI" panose="020B0604030504040204" pitchFamily="50" charset="-128"/>
              </a:rPr>
              <a:t>年度大阪府民経済計算</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確報</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内閣府「</a:t>
            </a:r>
            <a:r>
              <a:rPr lang="en-US" altLang="ja-JP" sz="1100" dirty="0">
                <a:latin typeface="Meiryo UI" panose="020B0604030504040204" pitchFamily="50" charset="-128"/>
                <a:ea typeface="Meiryo UI" panose="020B0604030504040204" pitchFamily="50" charset="-128"/>
              </a:rPr>
              <a:t>2018</a:t>
            </a:r>
            <a:r>
              <a:rPr lang="ja-JP" altLang="en-US" sz="1100" dirty="0">
                <a:latin typeface="Meiryo UI" panose="020B0604030504040204" pitchFamily="50" charset="-128"/>
                <a:ea typeface="Meiryo UI" panose="020B0604030504040204" pitchFamily="50" charset="-128"/>
              </a:rPr>
              <a:t>年度国民経済計算確報」</a:t>
            </a:r>
            <a:endParaRPr kumimoji="1" lang="ja-JP" altLang="en-US" sz="1100" dirty="0">
              <a:latin typeface="Meiryo UI" panose="020B0604030504040204" pitchFamily="50" charset="-128"/>
              <a:ea typeface="Meiryo UI" panose="020B0604030504040204" pitchFamily="50" charset="-128"/>
            </a:endParaRPr>
          </a:p>
        </p:txBody>
      </p:sp>
      <p:sp>
        <p:nvSpPr>
          <p:cNvPr id="3" name="大かっこ 2"/>
          <p:cNvSpPr/>
          <p:nvPr/>
        </p:nvSpPr>
        <p:spPr>
          <a:xfrm>
            <a:off x="4644008" y="6309320"/>
            <a:ext cx="3528392" cy="311373"/>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27919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6D22A40-CF94-4D7D-B33E-3E7FA6C5E31C}"/>
              </a:ext>
            </a:extLst>
          </p:cNvPr>
          <p:cNvPicPr>
            <a:picLocks noChangeAspect="1"/>
          </p:cNvPicPr>
          <p:nvPr/>
        </p:nvPicPr>
        <p:blipFill>
          <a:blip r:embed="rId2"/>
          <a:stretch>
            <a:fillRect/>
          </a:stretch>
        </p:blipFill>
        <p:spPr>
          <a:xfrm>
            <a:off x="742863" y="1297115"/>
            <a:ext cx="7693819" cy="4700423"/>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＜都府県内総生産の推移＞</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16</a:t>
            </a:fld>
            <a:endParaRPr lang="ja-JP" altLang="en-US" dirty="0"/>
          </a:p>
        </p:txBody>
      </p:sp>
      <p:sp>
        <p:nvSpPr>
          <p:cNvPr id="7" name="正方形/長方形 6"/>
          <p:cNvSpPr/>
          <p:nvPr/>
        </p:nvSpPr>
        <p:spPr>
          <a:xfrm>
            <a:off x="320291" y="590255"/>
            <a:ext cx="8503417" cy="54015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大阪経済の全国におけるシェア（名目府内総生産の対全国構成比）は、愛知県と同程度の規模で推移しており</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7.3</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％となっている。</a:t>
            </a:r>
          </a:p>
        </p:txBody>
      </p:sp>
      <p:sp>
        <p:nvSpPr>
          <p:cNvPr id="2" name="スライド番号プレースホルダー 1"/>
          <p:cNvSpPr>
            <a:spLocks noGrp="1"/>
          </p:cNvSpPr>
          <p:nvPr>
            <p:ph type="sldNum" sz="quarter" idx="12"/>
          </p:nvPr>
        </p:nvSpPr>
        <p:spPr>
          <a:xfrm>
            <a:off x="6717553" y="6395235"/>
            <a:ext cx="2133600" cy="365125"/>
          </a:xfrm>
        </p:spPr>
        <p:txBody>
          <a:bodyPr/>
          <a:lstStyle/>
          <a:p>
            <a:fld id="{E1D027E3-62E2-4B97-AB12-56BECFBE21C1}" type="slidenum">
              <a:rPr kumimoji="1" lang="ja-JP" altLang="en-US" smtClean="0"/>
              <a:pPr/>
              <a:t>16</a:t>
            </a:fld>
            <a:endParaRPr kumimoji="1" lang="ja-JP" altLang="en-US" dirty="0"/>
          </a:p>
        </p:txBody>
      </p:sp>
      <p:sp>
        <p:nvSpPr>
          <p:cNvPr id="8" name="テキスト ボックス 7"/>
          <p:cNvSpPr txBox="1"/>
          <p:nvPr/>
        </p:nvSpPr>
        <p:spPr>
          <a:xfrm>
            <a:off x="5020240" y="6094740"/>
            <a:ext cx="288032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2020</a:t>
            </a:r>
            <a:r>
              <a:rPr lang="ja-JP" altLang="en-US" sz="1100" dirty="0" smtClean="0">
                <a:latin typeface="Meiryo UI" panose="020B0604030504040204" pitchFamily="50" charset="-128"/>
                <a:ea typeface="Meiryo UI" panose="020B0604030504040204" pitchFamily="50" charset="-128"/>
              </a:rPr>
              <a:t>年度版なにわの</a:t>
            </a:r>
            <a:r>
              <a:rPr lang="ja-JP" altLang="en-US" sz="1100" dirty="0">
                <a:latin typeface="Meiryo UI" panose="020B0604030504040204" pitchFamily="50" charset="-128"/>
                <a:ea typeface="Meiryo UI" panose="020B0604030504040204" pitchFamily="50" charset="-128"/>
              </a:rPr>
              <a:t>経済データ</a:t>
            </a:r>
            <a:endParaRPr kumimoji="1" lang="ja-JP" altLang="en-US" sz="11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507051" y="6296592"/>
            <a:ext cx="2857291"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内閣府「</a:t>
            </a:r>
            <a:r>
              <a:rPr lang="en-US" altLang="ja-JP" sz="1100" dirty="0">
                <a:latin typeface="Meiryo UI" panose="020B0604030504040204" pitchFamily="50" charset="-128"/>
                <a:ea typeface="Meiryo UI" panose="020B0604030504040204" pitchFamily="50" charset="-128"/>
              </a:rPr>
              <a:t>2018</a:t>
            </a:r>
            <a:r>
              <a:rPr lang="ja-JP" altLang="en-US" sz="1100" dirty="0">
                <a:latin typeface="Meiryo UI" panose="020B0604030504040204" pitchFamily="50" charset="-128"/>
                <a:ea typeface="Meiryo UI" panose="020B0604030504040204" pitchFamily="50" charset="-128"/>
              </a:rPr>
              <a:t>年度国民経済計算確報」、</a:t>
            </a:r>
            <a:endParaRPr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各都府県「平成</a:t>
            </a:r>
            <a:r>
              <a:rPr kumimoji="1" lang="en-US" altLang="ja-JP" sz="1100" dirty="0">
                <a:latin typeface="Meiryo UI" panose="020B0604030504040204" pitchFamily="50" charset="-128"/>
                <a:ea typeface="Meiryo UI" panose="020B0604030504040204" pitchFamily="50" charset="-128"/>
              </a:rPr>
              <a:t>29</a:t>
            </a:r>
            <a:r>
              <a:rPr kumimoji="1" lang="ja-JP" altLang="en-US" sz="1100" dirty="0">
                <a:latin typeface="Meiryo UI" panose="020B0604030504040204" pitchFamily="50" charset="-128"/>
                <a:ea typeface="Meiryo UI" panose="020B0604030504040204" pitchFamily="50" charset="-128"/>
              </a:rPr>
              <a:t>年度都府県民経済計算」</a:t>
            </a:r>
          </a:p>
        </p:txBody>
      </p:sp>
      <p:sp>
        <p:nvSpPr>
          <p:cNvPr id="11" name="大かっこ 10"/>
          <p:cNvSpPr/>
          <p:nvPr/>
        </p:nvSpPr>
        <p:spPr>
          <a:xfrm>
            <a:off x="5484022" y="6356350"/>
            <a:ext cx="2736304" cy="30536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290603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6305" y="319790"/>
            <a:ext cx="9144000" cy="404664"/>
          </a:xfrm>
          <a:prstGeom prst="rect">
            <a:avLst/>
          </a:prstGeom>
          <a:noFill/>
          <a:ln w="25400" cap="flat" cmpd="sng" algn="ctr">
            <a:noFill/>
            <a:prstDash val="solid"/>
          </a:ln>
          <a:effectLst/>
        </p:spPr>
        <p:txBody>
          <a:bodyPr anchor="ctr"/>
          <a:lstStyle/>
          <a:p>
            <a:pPr lvl="0">
              <a:defRPr/>
            </a:pPr>
            <a:r>
              <a:rPr kumimoji="0" lang="ja-JP" altLang="en-US" sz="2000" b="1" kern="0" dirty="0">
                <a:solidFill>
                  <a:srgbClr val="000000"/>
                </a:solidFill>
                <a:latin typeface="ＭＳ Ｐゴシック" pitchFamily="50" charset="-128"/>
                <a:ea typeface="Meiryo UI" pitchFamily="50" charset="-128"/>
                <a:cs typeface="Meiryo UI" pitchFamily="50" charset="-128"/>
              </a:rPr>
              <a:t>参考：関西経済予測（実質</a:t>
            </a:r>
            <a:r>
              <a:rPr kumimoji="0" lang="en-US" altLang="ja-JP" sz="2000" b="1" kern="0" dirty="0">
                <a:solidFill>
                  <a:srgbClr val="000000"/>
                </a:solidFill>
                <a:latin typeface="ＭＳ Ｐゴシック" pitchFamily="50" charset="-128"/>
                <a:ea typeface="Meiryo UI" pitchFamily="50" charset="-128"/>
                <a:cs typeface="Meiryo UI" pitchFamily="50" charset="-128"/>
              </a:rPr>
              <a:t>GRP</a:t>
            </a:r>
            <a:r>
              <a:rPr kumimoji="0" lang="ja-JP" altLang="en-US" sz="2000" b="1" kern="0" dirty="0">
                <a:solidFill>
                  <a:srgbClr val="000000"/>
                </a:solidFill>
                <a:latin typeface="ＭＳ Ｐゴシック" pitchFamily="50" charset="-128"/>
                <a:ea typeface="Meiryo UI" pitchFamily="50" charset="-128"/>
                <a:cs typeface="Meiryo UI" pitchFamily="50" charset="-128"/>
              </a:rPr>
              <a:t>成長率と寄与度）</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3563888" y="6408106"/>
            <a:ext cx="496855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APIR</a:t>
            </a:r>
            <a:r>
              <a:rPr lang="ja-JP" altLang="en-US" sz="1100" dirty="0">
                <a:latin typeface="Meiryo UI" panose="020B0604030504040204" pitchFamily="50" charset="-128"/>
                <a:ea typeface="Meiryo UI" panose="020B0604030504040204" pitchFamily="50" charset="-128"/>
              </a:rPr>
              <a:t>「関西経済の現況と予測</a:t>
            </a:r>
            <a:r>
              <a:rPr lang="en-US" altLang="ja-JP" sz="1100" dirty="0" smtClean="0">
                <a:latin typeface="Meiryo UI" panose="020B0604030504040204" pitchFamily="50" charset="-128"/>
                <a:ea typeface="Meiryo UI" panose="020B0604030504040204" pitchFamily="50" charset="-128"/>
              </a:rPr>
              <a:t>No.56</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11/30</a:t>
            </a:r>
            <a:r>
              <a:rPr lang="ja-JP" altLang="en-US" sz="1100" dirty="0">
                <a:latin typeface="Meiryo UI" panose="020B0604030504040204" pitchFamily="50" charset="-128"/>
                <a:ea typeface="Meiryo UI" panose="020B0604030504040204" pitchFamily="50" charset="-128"/>
              </a:rPr>
              <a:t>公表）より引用</a:t>
            </a: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17</a:t>
            </a:fld>
            <a:endParaRPr lang="ja-JP" altLang="en-US" dirty="0"/>
          </a:p>
        </p:txBody>
      </p:sp>
      <p:sp>
        <p:nvSpPr>
          <p:cNvPr id="8" name="テキスト ボックス 7"/>
          <p:cNvSpPr txBox="1"/>
          <p:nvPr/>
        </p:nvSpPr>
        <p:spPr>
          <a:xfrm>
            <a:off x="2267744" y="6027593"/>
            <a:ext cx="5489865" cy="276999"/>
          </a:xfrm>
          <a:prstGeom prst="rect">
            <a:avLst/>
          </a:prstGeom>
          <a:noFill/>
        </p:spPr>
        <p:txBody>
          <a:bodyPr wrap="square" rtlCol="0">
            <a:spAutoFit/>
          </a:bodyPr>
          <a:lstStyle/>
          <a:p>
            <a:pPr lvl="0">
              <a:defRPr/>
            </a:pPr>
            <a:r>
              <a:rPr kumimoji="1" lang="en-US" altLang="ja-JP" sz="1200" dirty="0">
                <a:solidFill>
                  <a:prstClr val="black"/>
                </a:solidFill>
                <a:latin typeface="+mn-ea"/>
              </a:rPr>
              <a:t>※2020</a:t>
            </a:r>
            <a:r>
              <a:rPr kumimoji="1" lang="ja-JP" altLang="en-US" sz="1200" dirty="0">
                <a:solidFill>
                  <a:prstClr val="black"/>
                </a:solidFill>
                <a:latin typeface="+mn-ea"/>
              </a:rPr>
              <a:t>年度まで実績値、</a:t>
            </a:r>
            <a:r>
              <a:rPr kumimoji="1" lang="en-US" altLang="ja-JP" sz="1200" dirty="0">
                <a:solidFill>
                  <a:prstClr val="black"/>
                </a:solidFill>
                <a:latin typeface="+mn-ea"/>
              </a:rPr>
              <a:t>21 </a:t>
            </a:r>
            <a:r>
              <a:rPr kumimoji="1" lang="ja-JP" altLang="en-US" sz="1200" dirty="0">
                <a:solidFill>
                  <a:prstClr val="black"/>
                </a:solidFill>
                <a:latin typeface="+mn-ea"/>
              </a:rPr>
              <a:t>年度以降は予測値。</a:t>
            </a:r>
            <a:endParaRPr kumimoji="1" lang="ja-JP" altLang="en-US" sz="1200" b="0" i="0" u="none" strike="noStrike" kern="1200" cap="none" spc="0" normalizeH="0" baseline="0" noProof="0" dirty="0">
              <a:ln>
                <a:noFill/>
              </a:ln>
              <a:solidFill>
                <a:prstClr val="black"/>
              </a:solidFill>
              <a:effectLst/>
              <a:uLnTx/>
              <a:uFillTx/>
              <a:latin typeface="+mn-ea"/>
            </a:endParaRPr>
          </a:p>
        </p:txBody>
      </p:sp>
      <p:pic>
        <p:nvPicPr>
          <p:cNvPr id="3" name="図 2"/>
          <p:cNvPicPr>
            <a:picLocks noChangeAspect="1"/>
          </p:cNvPicPr>
          <p:nvPr/>
        </p:nvPicPr>
        <p:blipFill>
          <a:blip r:embed="rId2"/>
          <a:stretch>
            <a:fillRect/>
          </a:stretch>
        </p:blipFill>
        <p:spPr>
          <a:xfrm>
            <a:off x="1101695" y="1660862"/>
            <a:ext cx="6683857" cy="4206366"/>
          </a:xfrm>
          <a:prstGeom prst="rect">
            <a:avLst/>
          </a:prstGeom>
        </p:spPr>
      </p:pic>
      <p:sp>
        <p:nvSpPr>
          <p:cNvPr id="9" name="正方形/長方形 8"/>
          <p:cNvSpPr/>
          <p:nvPr/>
        </p:nvSpPr>
        <p:spPr>
          <a:xfrm>
            <a:off x="95471" y="960338"/>
            <a:ext cx="8946980" cy="54015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コロナ禍の影響により、関西の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年度成長率は、▲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6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％で全国と同レベル。</a:t>
            </a:r>
          </a:p>
          <a:p>
            <a:pPr marL="285750" indent="-285750">
              <a:buFont typeface="Wingdings" panose="05000000000000000000" pitchFamily="2" charset="2"/>
              <a:buChar char="p"/>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年度は、民間需要が</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年ぶりに成長押し上げ要因となる。</a:t>
            </a:r>
          </a:p>
        </p:txBody>
      </p:sp>
      <p:sp>
        <p:nvSpPr>
          <p:cNvPr id="2" name="スライド番号プレースホルダー 1"/>
          <p:cNvSpPr>
            <a:spLocks noGrp="1"/>
          </p:cNvSpPr>
          <p:nvPr>
            <p:ph type="sldNum" sz="quarter" idx="12"/>
          </p:nvPr>
        </p:nvSpPr>
        <p:spPr>
          <a:xfrm>
            <a:off x="6718752" y="6394765"/>
            <a:ext cx="2133600" cy="365125"/>
          </a:xfrm>
        </p:spPr>
        <p:txBody>
          <a:bodyPr/>
          <a:lstStyle/>
          <a:p>
            <a:fld id="{E1D027E3-62E2-4B97-AB12-56BECFBE21C1}" type="slidenum">
              <a:rPr kumimoji="1" lang="ja-JP" altLang="en-US" smtClean="0"/>
              <a:pPr/>
              <a:t>17</a:t>
            </a:fld>
            <a:endParaRPr kumimoji="1" lang="ja-JP" altLang="en-US"/>
          </a:p>
        </p:txBody>
      </p:sp>
      <p:sp>
        <p:nvSpPr>
          <p:cNvPr id="10" name="角丸四角形 9"/>
          <p:cNvSpPr/>
          <p:nvPr/>
        </p:nvSpPr>
        <p:spPr>
          <a:xfrm>
            <a:off x="6882211" y="218869"/>
            <a:ext cx="2160240" cy="60650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コロナ前後</a:t>
            </a:r>
          </a:p>
        </p:txBody>
      </p:sp>
    </p:spTree>
    <p:extLst>
      <p:ext uri="{BB962C8B-B14F-4D97-AF65-F5344CB8AC3E}">
        <p14:creationId xmlns:p14="http://schemas.microsoft.com/office/powerpoint/2010/main" val="474814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B2184CF-2D0F-4AD7-A144-46B15F3D838B}"/>
              </a:ext>
            </a:extLst>
          </p:cNvPr>
          <p:cNvPicPr>
            <a:picLocks noChangeAspect="1"/>
          </p:cNvPicPr>
          <p:nvPr/>
        </p:nvPicPr>
        <p:blipFill>
          <a:blip r:embed="rId2"/>
          <a:stretch>
            <a:fillRect/>
          </a:stretch>
        </p:blipFill>
        <p:spPr>
          <a:xfrm>
            <a:off x="623435" y="1215343"/>
            <a:ext cx="5224725" cy="5346655"/>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＜府内総生産の国際比較</a:t>
            </a:r>
            <a:r>
              <a:rPr kumimoji="0" lang="en-US" altLang="ja-JP" sz="2000" b="1" kern="0" dirty="0">
                <a:solidFill>
                  <a:srgbClr val="000000"/>
                </a:solidFill>
                <a:latin typeface="ＭＳ Ｐゴシック" pitchFamily="50" charset="-128"/>
                <a:ea typeface="Meiryo UI" pitchFamily="50" charset="-128"/>
                <a:cs typeface="Meiryo UI" pitchFamily="50" charset="-128"/>
              </a:rPr>
              <a:t>【2017</a:t>
            </a:r>
            <a:r>
              <a:rPr kumimoji="0" lang="ja-JP" altLang="en-US" sz="2000" b="1" kern="0" dirty="0">
                <a:solidFill>
                  <a:srgbClr val="000000"/>
                </a:solidFill>
                <a:latin typeface="ＭＳ Ｐゴシック" pitchFamily="50" charset="-128"/>
                <a:ea typeface="Meiryo UI" pitchFamily="50" charset="-128"/>
                <a:cs typeface="Meiryo UI" pitchFamily="50" charset="-128"/>
              </a:rPr>
              <a:t>年</a:t>
            </a:r>
            <a:r>
              <a:rPr kumimoji="0" lang="en-US" altLang="ja-JP" sz="2000" b="1" kern="0" dirty="0">
                <a:solidFill>
                  <a:srgbClr val="000000"/>
                </a:solidFill>
                <a:latin typeface="ＭＳ Ｐゴシック" pitchFamily="50" charset="-128"/>
                <a:ea typeface="Meiryo UI" pitchFamily="50" charset="-128"/>
                <a:cs typeface="Meiryo UI" pitchFamily="50" charset="-128"/>
              </a:rPr>
              <a:t>】</a:t>
            </a:r>
            <a:r>
              <a:rPr kumimoji="0" lang="ja-JP" altLang="en-US" sz="2000" b="1" kern="0" dirty="0">
                <a:solidFill>
                  <a:srgbClr val="000000"/>
                </a:solidFill>
                <a:latin typeface="ＭＳ Ｐゴシック" pitchFamily="50" charset="-128"/>
                <a:ea typeface="Meiryo UI" pitchFamily="50" charset="-128"/>
                <a:cs typeface="Meiryo UI" pitchFamily="50" charset="-128"/>
              </a:rPr>
              <a:t>＞</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6183106" y="4149080"/>
            <a:ext cx="288032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2020</a:t>
            </a:r>
            <a:r>
              <a:rPr lang="ja-JP" altLang="en-US" sz="1100" dirty="0" smtClean="0">
                <a:latin typeface="Meiryo UI" panose="020B0604030504040204" pitchFamily="50" charset="-128"/>
                <a:ea typeface="Meiryo UI" panose="020B0604030504040204" pitchFamily="50" charset="-128"/>
              </a:rPr>
              <a:t>年度版なにわの</a:t>
            </a:r>
            <a:r>
              <a:rPr lang="ja-JP" altLang="en-US" sz="1100" dirty="0">
                <a:latin typeface="Meiryo UI" panose="020B0604030504040204" pitchFamily="50" charset="-128"/>
                <a:ea typeface="Meiryo UI" panose="020B0604030504040204" pitchFamily="50" charset="-128"/>
              </a:rPr>
              <a:t>経済データ</a:t>
            </a:r>
            <a:endParaRPr kumimoji="1" lang="ja-JP" altLang="en-US" sz="1100" dirty="0">
              <a:latin typeface="Meiryo UI" panose="020B0604030504040204" pitchFamily="50" charset="-128"/>
              <a:ea typeface="Meiryo UI" panose="020B0604030504040204"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18</a:t>
            </a:fld>
            <a:endParaRPr lang="ja-JP" altLang="en-US" dirty="0"/>
          </a:p>
        </p:txBody>
      </p:sp>
      <p:sp>
        <p:nvSpPr>
          <p:cNvPr id="8" name="正方形/長方形 7"/>
          <p:cNvSpPr/>
          <p:nvPr/>
        </p:nvSpPr>
        <p:spPr>
          <a:xfrm>
            <a:off x="380783" y="566455"/>
            <a:ext cx="8655713" cy="54015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主要国の国内総生産と比較すると、大阪府の府内総生産はイスラエル、近畿の域内総生産はサウジアラビアに相当する規模となっている。</a:t>
            </a:r>
          </a:p>
        </p:txBody>
      </p:sp>
      <p:sp>
        <p:nvSpPr>
          <p:cNvPr id="2" name="スライド番号プレースホルダー 1"/>
          <p:cNvSpPr>
            <a:spLocks noGrp="1"/>
          </p:cNvSpPr>
          <p:nvPr>
            <p:ph type="sldNum" sz="quarter" idx="12"/>
          </p:nvPr>
        </p:nvSpPr>
        <p:spPr/>
        <p:txBody>
          <a:bodyPr/>
          <a:lstStyle/>
          <a:p>
            <a:fld id="{E1D027E3-62E2-4B97-AB12-56BECFBE21C1}" type="slidenum">
              <a:rPr kumimoji="1" lang="ja-JP" altLang="en-US" smtClean="0"/>
              <a:pPr/>
              <a:t>18</a:t>
            </a:fld>
            <a:endParaRPr kumimoji="1" lang="ja-JP" altLang="en-US"/>
          </a:p>
        </p:txBody>
      </p:sp>
      <p:sp>
        <p:nvSpPr>
          <p:cNvPr id="9" name="大かっこ 8"/>
          <p:cNvSpPr/>
          <p:nvPr/>
        </p:nvSpPr>
        <p:spPr>
          <a:xfrm>
            <a:off x="6180044" y="4410690"/>
            <a:ext cx="2736304" cy="1945660"/>
          </a:xfrm>
          <a:prstGeom prst="bracketPair">
            <a:avLst>
              <a:gd name="adj" fmla="val 7715"/>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 name="テキスト ボックス 9"/>
          <p:cNvSpPr txBox="1"/>
          <p:nvPr/>
        </p:nvSpPr>
        <p:spPr>
          <a:xfrm>
            <a:off x="6180044" y="4370715"/>
            <a:ext cx="2640428" cy="1954381"/>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国際連合「</a:t>
            </a:r>
            <a:r>
              <a:rPr lang="en-US" altLang="ja-JP" sz="1100" dirty="0">
                <a:latin typeface="Meiryo UI" panose="020B0604030504040204" pitchFamily="50" charset="-128"/>
                <a:ea typeface="Meiryo UI" panose="020B0604030504040204" pitchFamily="50" charset="-128"/>
              </a:rPr>
              <a:t>National Accounts Main Aggregates </a:t>
            </a:r>
            <a:r>
              <a:rPr lang="en-US" altLang="ja-JP" sz="1100" dirty="0" err="1">
                <a:latin typeface="Meiryo UI" panose="020B0604030504040204" pitchFamily="50" charset="-128"/>
                <a:ea typeface="Meiryo UI" panose="020B0604030504040204" pitchFamily="50" charset="-128"/>
              </a:rPr>
              <a:t>Databace</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rPr>
              <a:t>年８月ダウンロード）より作成。</a:t>
            </a:r>
            <a:r>
              <a:rPr lang="en-US" altLang="ja-JP" sz="1100" dirty="0">
                <a:latin typeface="Meiryo UI" panose="020B0604030504040204" pitchFamily="50" charset="-128"/>
                <a:ea typeface="Meiryo UI" panose="020B0604030504040204" pitchFamily="50" charset="-128"/>
              </a:rPr>
              <a:t>2017</a:t>
            </a:r>
            <a:r>
              <a:rPr lang="ja-JP" altLang="en-US" sz="1100" dirty="0">
                <a:latin typeface="Meiryo UI" panose="020B0604030504040204" pitchFamily="50" charset="-128"/>
                <a:ea typeface="Meiryo UI" panose="020B0604030504040204" pitchFamily="50" charset="-128"/>
              </a:rPr>
              <a:t>暦年。</a:t>
            </a:r>
            <a:endParaRPr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大阪府、東京都、愛知県、近畿は、内閣府「平成</a:t>
            </a:r>
            <a:r>
              <a:rPr kumimoji="1" lang="en-US" altLang="ja-JP" sz="1100" dirty="0">
                <a:latin typeface="Meiryo UI" panose="020B0604030504040204" pitchFamily="50" charset="-128"/>
                <a:ea typeface="Meiryo UI" panose="020B0604030504040204" pitchFamily="50" charset="-128"/>
              </a:rPr>
              <a:t>29</a:t>
            </a:r>
            <a:r>
              <a:rPr kumimoji="1" lang="ja-JP" altLang="en-US" sz="1100" dirty="0">
                <a:latin typeface="Meiryo UI" panose="020B0604030504040204" pitchFamily="50" charset="-128"/>
                <a:ea typeface="Meiryo UI" panose="020B0604030504040204" pitchFamily="50" charset="-128"/>
              </a:rPr>
              <a:t>年度県民経済計算」による</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近畿は、滋賀県、京都府、大阪府、兵庫県、奈良県、和歌山県の２府４県。</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年度為替レート１米ドル＝</a:t>
            </a:r>
            <a:r>
              <a:rPr lang="en-US" altLang="ja-JP" sz="1100" dirty="0">
                <a:latin typeface="Meiryo UI" panose="020B0604030504040204" pitchFamily="50" charset="-128"/>
                <a:ea typeface="Meiryo UI" panose="020B0604030504040204" pitchFamily="50" charset="-128"/>
              </a:rPr>
              <a:t>110.80</a:t>
            </a:r>
            <a:r>
              <a:rPr lang="ja-JP" altLang="en-US" sz="1100" dirty="0">
                <a:latin typeface="Meiryo UI" panose="020B0604030504040204" pitchFamily="50" charset="-128"/>
                <a:ea typeface="Meiryo UI" panose="020B0604030504040204" pitchFamily="50" charset="-128"/>
              </a:rPr>
              <a:t>円にて換算（日本銀行「主要時系列統計データ表」より。東京インターバンク相場の中心相場</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月中平均の単純平均）。</a:t>
            </a:r>
            <a:endParaRPr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01544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182360-8E57-4CFB-9AED-F7A852E0EBA9}"/>
              </a:ext>
            </a:extLst>
          </p:cNvPr>
          <p:cNvSpPr>
            <a:spLocks noGrp="1"/>
          </p:cNvSpPr>
          <p:nvPr>
            <p:ph type="title"/>
          </p:nvPr>
        </p:nvSpPr>
        <p:spPr>
          <a:xfrm>
            <a:off x="432284" y="548680"/>
            <a:ext cx="8229600" cy="1055077"/>
          </a:xfrm>
        </p:spPr>
        <p:txBody>
          <a:bodyPr/>
          <a:lstStyle/>
          <a:p>
            <a:r>
              <a:rPr kumimoji="1" lang="ja-JP" altLang="en-US" sz="2800" dirty="0" smtClean="0">
                <a:latin typeface="Meiryo UI" panose="020B0604030504040204" pitchFamily="50" charset="-128"/>
                <a:ea typeface="Meiryo UI" panose="020B0604030504040204" pitchFamily="50" charset="-128"/>
              </a:rPr>
              <a:t>目　次</a:t>
            </a:r>
            <a:endParaRPr kumimoji="1" lang="ja-JP" altLang="en-US" sz="2800"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p:txBody>
          <a:bodyPr/>
          <a:lstStyle/>
          <a:p>
            <a:fld id="{893290AE-011E-403C-A3C9-B3B44B5CA60C}" type="slidenum">
              <a:rPr kumimoji="1" lang="ja-JP" altLang="en-US" smtClean="0"/>
              <a:t>1</a:t>
            </a:fld>
            <a:endParaRPr kumimoji="1" lang="ja-JP" altLang="en-US"/>
          </a:p>
        </p:txBody>
      </p:sp>
      <p:sp>
        <p:nvSpPr>
          <p:cNvPr id="5" name="タイトル 1">
            <a:extLst>
              <a:ext uri="{FF2B5EF4-FFF2-40B4-BE49-F238E27FC236}">
                <a16:creationId xmlns:a16="http://schemas.microsoft.com/office/drawing/2014/main" id="{DE182360-8E57-4CFB-9AED-F7A852E0EBA9}"/>
              </a:ext>
            </a:extLst>
          </p:cNvPr>
          <p:cNvSpPr txBox="1">
            <a:spLocks/>
          </p:cNvSpPr>
          <p:nvPr/>
        </p:nvSpPr>
        <p:spPr>
          <a:xfrm>
            <a:off x="432284" y="2132856"/>
            <a:ext cx="8229600" cy="3841467"/>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lnSpc>
                <a:spcPct val="150000"/>
              </a:lnSpc>
              <a:buFont typeface="Arial" panose="020B0604020202020204" pitchFamily="34" charset="0"/>
              <a:buChar char="•"/>
              <a:tabLst>
                <a:tab pos="1882775" algn="l"/>
                <a:tab pos="7531100" algn="l"/>
              </a:tabLst>
            </a:pPr>
            <a:r>
              <a:rPr lang="ja-JP" altLang="en-US" sz="2400" dirty="0">
                <a:latin typeface="Meiryo UI" panose="020B0604030504040204" pitchFamily="50" charset="-128"/>
                <a:ea typeface="Meiryo UI" panose="020B0604030504040204" pitchFamily="50" charset="-128"/>
              </a:rPr>
              <a:t>基本</a:t>
            </a:r>
            <a:r>
              <a:rPr lang="ja-JP" altLang="en-US" sz="2400" dirty="0" smtClean="0">
                <a:latin typeface="Meiryo UI" panose="020B0604030504040204" pitchFamily="50" charset="-128"/>
                <a:ea typeface="Meiryo UI" panose="020B0604030504040204" pitchFamily="50" charset="-128"/>
              </a:rPr>
              <a:t>データ </a:t>
            </a:r>
            <a:r>
              <a:rPr lang="en-US" altLang="ja-JP" sz="2400" dirty="0" smtClean="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・・・・・・・・・・・・・・・・・・・・・・・・・・・・・・・・・・・・・・・・２</a:t>
            </a:r>
            <a:endParaRPr lang="en-US" altLang="ja-JP" sz="2400" dirty="0" smtClean="0">
              <a:latin typeface="Meiryo UI" panose="020B0604030504040204" pitchFamily="50" charset="-128"/>
              <a:ea typeface="Meiryo UI" panose="020B0604030504040204" pitchFamily="50" charset="-128"/>
            </a:endParaRPr>
          </a:p>
          <a:p>
            <a:pPr algn="l">
              <a:lnSpc>
                <a:spcPct val="150000"/>
              </a:lnSpc>
              <a:tabLst>
                <a:tab pos="7531100" algn="l"/>
              </a:tabLst>
            </a:pPr>
            <a:endParaRPr lang="en-US" altLang="ja-JP" sz="2400" dirty="0" smtClean="0">
              <a:latin typeface="Meiryo UI" panose="020B0604030504040204" pitchFamily="50" charset="-128"/>
              <a:ea typeface="Meiryo UI" panose="020B0604030504040204" pitchFamily="50" charset="-128"/>
            </a:endParaRPr>
          </a:p>
          <a:p>
            <a:pPr marL="457200" indent="-457200" algn="l">
              <a:lnSpc>
                <a:spcPct val="150000"/>
              </a:lnSpc>
              <a:buFont typeface="Arial" panose="020B0604020202020204" pitchFamily="34" charset="0"/>
              <a:buChar char="•"/>
              <a:tabLst>
                <a:tab pos="2782888" algn="l"/>
                <a:tab pos="7531100" algn="l"/>
              </a:tabLst>
            </a:pPr>
            <a:r>
              <a:rPr lang="ja-JP" altLang="en-US" sz="2400" dirty="0" smtClean="0">
                <a:latin typeface="Meiryo UI" panose="020B0604030504040204" pitchFamily="50" charset="-128"/>
                <a:ea typeface="Meiryo UI" panose="020B0604030504040204" pitchFamily="50" charset="-128"/>
              </a:rPr>
              <a:t>大阪の経済等の動き </a:t>
            </a:r>
            <a:r>
              <a:rPr lang="ja-JP" altLang="en-US" sz="2400" dirty="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rPr>
              <a:t>12</a:t>
            </a:r>
          </a:p>
          <a:p>
            <a:pPr algn="l">
              <a:lnSpc>
                <a:spcPct val="150000"/>
              </a:lnSpc>
              <a:tabLst>
                <a:tab pos="7531100" algn="l"/>
              </a:tabLst>
            </a:pPr>
            <a:endParaRPr lang="en-US" altLang="ja-JP" sz="2400" dirty="0" smtClean="0">
              <a:latin typeface="Meiryo UI" panose="020B0604030504040204" pitchFamily="50" charset="-128"/>
              <a:ea typeface="Meiryo UI" panose="020B0604030504040204" pitchFamily="50" charset="-128"/>
            </a:endParaRPr>
          </a:p>
          <a:p>
            <a:pPr marL="457200" indent="-457200" algn="l">
              <a:lnSpc>
                <a:spcPct val="150000"/>
              </a:lnSpc>
              <a:buFont typeface="Arial" panose="020B0604020202020204" pitchFamily="34" charset="0"/>
              <a:buChar char="•"/>
              <a:tabLst>
                <a:tab pos="2959100" algn="l"/>
                <a:tab pos="7531100" algn="l"/>
              </a:tabLst>
            </a:pPr>
            <a:r>
              <a:rPr lang="ja-JP" altLang="en-US" sz="2400" dirty="0" smtClean="0">
                <a:latin typeface="Meiryo UI" panose="020B0604030504040204" pitchFamily="50" charset="-128"/>
                <a:ea typeface="Meiryo UI" panose="020B0604030504040204" pitchFamily="50" charset="-128"/>
              </a:rPr>
              <a:t>西日本と東日本との比較 ・・</a:t>
            </a:r>
            <a:r>
              <a:rPr lang="ja-JP" altLang="en-US" sz="2400" dirty="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50</a:t>
            </a:r>
          </a:p>
          <a:p>
            <a:pPr algn="l">
              <a:lnSpc>
                <a:spcPct val="150000"/>
              </a:lnSpc>
              <a:tabLst>
                <a:tab pos="7531100" algn="l"/>
              </a:tabLst>
            </a:pPr>
            <a:endParaRPr lang="en-US" altLang="ja-JP" sz="2400" dirty="0" smtClean="0">
              <a:latin typeface="Meiryo UI" panose="020B0604030504040204" pitchFamily="50" charset="-128"/>
              <a:ea typeface="Meiryo UI" panose="020B0604030504040204" pitchFamily="50" charset="-128"/>
            </a:endParaRPr>
          </a:p>
          <a:p>
            <a:pPr marL="457200" indent="-457200" algn="l">
              <a:lnSpc>
                <a:spcPct val="150000"/>
              </a:lnSpc>
              <a:buFont typeface="Arial" panose="020B0604020202020204" pitchFamily="34" charset="0"/>
              <a:buChar char="•"/>
              <a:tabLst>
                <a:tab pos="2689225" algn="l"/>
                <a:tab pos="7531100" algn="l"/>
              </a:tabLst>
            </a:pPr>
            <a:r>
              <a:rPr lang="ja-JP" altLang="en-US" sz="2400" dirty="0" smtClean="0">
                <a:latin typeface="Meiryo UI" panose="020B0604030504040204" pitchFamily="50" charset="-128"/>
                <a:ea typeface="Meiryo UI" panose="020B0604030504040204" pitchFamily="50" charset="-128"/>
              </a:rPr>
              <a:t>世界の都市との</a:t>
            </a:r>
            <a:r>
              <a:rPr lang="ja-JP" altLang="en-US" sz="2400" dirty="0">
                <a:latin typeface="Meiryo UI" panose="020B0604030504040204" pitchFamily="50" charset="-128"/>
                <a:ea typeface="Meiryo UI" panose="020B0604030504040204" pitchFamily="50" charset="-128"/>
              </a:rPr>
              <a:t>比較 </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58</a:t>
            </a:r>
            <a:endParaRPr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12017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BDBC41B-371A-4534-959E-075D202ED681}"/>
              </a:ext>
            </a:extLst>
          </p:cNvPr>
          <p:cNvPicPr>
            <a:picLocks noChangeAspect="1"/>
          </p:cNvPicPr>
          <p:nvPr/>
        </p:nvPicPr>
        <p:blipFill>
          <a:blip r:embed="rId2"/>
          <a:stretch>
            <a:fillRect/>
          </a:stretch>
        </p:blipFill>
        <p:spPr>
          <a:xfrm>
            <a:off x="728857" y="1389026"/>
            <a:ext cx="7876715" cy="5017443"/>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＜産業大分類別府内総生産の推移＞</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4324241" y="6380988"/>
            <a:ext cx="288032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2020</a:t>
            </a:r>
            <a:r>
              <a:rPr lang="ja-JP" altLang="en-US" sz="1100" dirty="0" smtClean="0">
                <a:latin typeface="Meiryo UI" panose="020B0604030504040204" pitchFamily="50" charset="-128"/>
                <a:ea typeface="Meiryo UI" panose="020B0604030504040204" pitchFamily="50" charset="-128"/>
              </a:rPr>
              <a:t>年度版なにわの</a:t>
            </a:r>
            <a:r>
              <a:rPr lang="ja-JP" altLang="en-US" sz="1100" dirty="0">
                <a:latin typeface="Meiryo UI" panose="020B0604030504040204" pitchFamily="50" charset="-128"/>
                <a:ea typeface="Meiryo UI" panose="020B0604030504040204" pitchFamily="50" charset="-128"/>
              </a:rPr>
              <a:t>経済データ</a:t>
            </a:r>
            <a:endParaRPr kumimoji="1" lang="ja-JP" altLang="en-US" sz="1100" dirty="0">
              <a:latin typeface="Meiryo UI" panose="020B0604030504040204" pitchFamily="50" charset="-128"/>
              <a:ea typeface="Meiryo UI" panose="020B0604030504040204"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19</a:t>
            </a:fld>
            <a:endParaRPr lang="ja-JP" altLang="en-US" dirty="0"/>
          </a:p>
        </p:txBody>
      </p:sp>
      <p:sp>
        <p:nvSpPr>
          <p:cNvPr id="7" name="正方形/長方形 6"/>
          <p:cNvSpPr/>
          <p:nvPr/>
        </p:nvSpPr>
        <p:spPr>
          <a:xfrm>
            <a:off x="244141" y="444086"/>
            <a:ext cx="8655713" cy="86806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大阪府における、この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の産業別府内総生産構成比の推移をみると、「保健衛生・社会事業」が上昇傾向にある一方で、「金融・保険業」は低下傾向にある。また、「製造業」「卸売・小売業」は、上昇と低下を繰り返しながらも大きな構成比を維持している。</a:t>
            </a:r>
          </a:p>
        </p:txBody>
      </p:sp>
      <p:sp>
        <p:nvSpPr>
          <p:cNvPr id="2" name="スライド番号プレースホルダー 1"/>
          <p:cNvSpPr>
            <a:spLocks noGrp="1"/>
          </p:cNvSpPr>
          <p:nvPr>
            <p:ph type="sldNum" sz="quarter" idx="12"/>
          </p:nvPr>
        </p:nvSpPr>
        <p:spPr>
          <a:xfrm>
            <a:off x="6762149" y="6465256"/>
            <a:ext cx="2133600" cy="365125"/>
          </a:xfrm>
        </p:spPr>
        <p:txBody>
          <a:bodyPr/>
          <a:lstStyle/>
          <a:p>
            <a:fld id="{E1D027E3-62E2-4B97-AB12-56BECFBE21C1}" type="slidenum">
              <a:rPr kumimoji="1" lang="ja-JP" altLang="en-US" smtClean="0"/>
              <a:pPr/>
              <a:t>19</a:t>
            </a:fld>
            <a:endParaRPr kumimoji="1" lang="ja-JP" altLang="en-US"/>
          </a:p>
        </p:txBody>
      </p:sp>
      <p:sp>
        <p:nvSpPr>
          <p:cNvPr id="8" name="テキスト ボックス 7"/>
          <p:cNvSpPr txBox="1"/>
          <p:nvPr/>
        </p:nvSpPr>
        <p:spPr>
          <a:xfrm>
            <a:off x="4644988" y="6580889"/>
            <a:ext cx="3816424"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（大阪府統計課</a:t>
            </a:r>
            <a:r>
              <a:rPr kumimoji="1" lang="ja-JP" altLang="en-US" sz="1100" dirty="0">
                <a:latin typeface="Meiryo UI" panose="020B0604030504040204" pitchFamily="50" charset="-128"/>
                <a:ea typeface="Meiryo UI" panose="020B0604030504040204" pitchFamily="50" charset="-128"/>
              </a:rPr>
              <a:t>「平成</a:t>
            </a:r>
            <a:r>
              <a:rPr lang="en-US" altLang="ja-JP" sz="1100" dirty="0">
                <a:latin typeface="Meiryo UI" panose="020B0604030504040204" pitchFamily="50" charset="-128"/>
                <a:ea typeface="Meiryo UI" panose="020B0604030504040204" pitchFamily="50" charset="-128"/>
              </a:rPr>
              <a:t>30</a:t>
            </a:r>
            <a:r>
              <a:rPr kumimoji="1" lang="ja-JP" altLang="en-US" sz="1100" dirty="0">
                <a:latin typeface="Meiryo UI" panose="020B0604030504040204" pitchFamily="50" charset="-128"/>
                <a:ea typeface="Meiryo UI" panose="020B0604030504040204" pitchFamily="50" charset="-128"/>
              </a:rPr>
              <a:t>年度大阪府民経済計算</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確報</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709047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＜一人あたりの雇用者報酬・府民所得＞</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4383988" y="6537489"/>
            <a:ext cx="4652508"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出典：大阪の再生・成長に向けた新戦略データ集②（大阪経済や成長に向けた５つの重点分野関係）</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（内閣府「平成</a:t>
            </a:r>
            <a:r>
              <a:rPr lang="en-US" altLang="ja-JP" sz="800" dirty="0">
                <a:latin typeface="Meiryo UI" panose="020B0604030504040204" pitchFamily="50" charset="-128"/>
                <a:ea typeface="Meiryo UI" panose="020B0604030504040204" pitchFamily="50" charset="-128"/>
              </a:rPr>
              <a:t>29</a:t>
            </a:r>
            <a:r>
              <a:rPr lang="ja-JP" altLang="en-US" sz="800" dirty="0">
                <a:latin typeface="Meiryo UI" panose="020B0604030504040204" pitchFamily="50" charset="-128"/>
                <a:ea typeface="Meiryo UI" panose="020B0604030504040204" pitchFamily="50" charset="-128"/>
              </a:rPr>
              <a:t>年度県民経済計算」より作成）</a:t>
            </a: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20</a:t>
            </a:fld>
            <a:endParaRPr lang="ja-JP" altLang="en-US" dirty="0"/>
          </a:p>
        </p:txBody>
      </p:sp>
      <p:graphicFrame>
        <p:nvGraphicFramePr>
          <p:cNvPr id="5" name="表 4"/>
          <p:cNvGraphicFramePr>
            <a:graphicFrameLocks noGrp="1"/>
          </p:cNvGraphicFramePr>
          <p:nvPr/>
        </p:nvGraphicFramePr>
        <p:xfrm>
          <a:off x="224402" y="3478018"/>
          <a:ext cx="8696092" cy="3066146"/>
        </p:xfrm>
        <a:graphic>
          <a:graphicData uri="http://schemas.openxmlformats.org/drawingml/2006/table">
            <a:tbl>
              <a:tblPr/>
              <a:tblGrid>
                <a:gridCol w="271154">
                  <a:extLst>
                    <a:ext uri="{9D8B030D-6E8A-4147-A177-3AD203B41FA5}">
                      <a16:colId xmlns:a16="http://schemas.microsoft.com/office/drawing/2014/main" val="20000"/>
                    </a:ext>
                  </a:extLst>
                </a:gridCol>
                <a:gridCol w="1139408">
                  <a:extLst>
                    <a:ext uri="{9D8B030D-6E8A-4147-A177-3AD203B41FA5}">
                      <a16:colId xmlns:a16="http://schemas.microsoft.com/office/drawing/2014/main" val="20001"/>
                    </a:ext>
                  </a:extLst>
                </a:gridCol>
                <a:gridCol w="1040790">
                  <a:extLst>
                    <a:ext uri="{9D8B030D-6E8A-4147-A177-3AD203B41FA5}">
                      <a16:colId xmlns:a16="http://schemas.microsoft.com/office/drawing/2014/main" val="20002"/>
                    </a:ext>
                  </a:extLst>
                </a:gridCol>
                <a:gridCol w="1040790">
                  <a:extLst>
                    <a:ext uri="{9D8B030D-6E8A-4147-A177-3AD203B41FA5}">
                      <a16:colId xmlns:a16="http://schemas.microsoft.com/office/drawing/2014/main" val="20003"/>
                    </a:ext>
                  </a:extLst>
                </a:gridCol>
                <a:gridCol w="1040790">
                  <a:extLst>
                    <a:ext uri="{9D8B030D-6E8A-4147-A177-3AD203B41FA5}">
                      <a16:colId xmlns:a16="http://schemas.microsoft.com/office/drawing/2014/main" val="20004"/>
                    </a:ext>
                  </a:extLst>
                </a:gridCol>
                <a:gridCol w="1040790">
                  <a:extLst>
                    <a:ext uri="{9D8B030D-6E8A-4147-A177-3AD203B41FA5}">
                      <a16:colId xmlns:a16="http://schemas.microsoft.com/office/drawing/2014/main" val="20005"/>
                    </a:ext>
                  </a:extLst>
                </a:gridCol>
                <a:gridCol w="1040790">
                  <a:extLst>
                    <a:ext uri="{9D8B030D-6E8A-4147-A177-3AD203B41FA5}">
                      <a16:colId xmlns:a16="http://schemas.microsoft.com/office/drawing/2014/main" val="20006"/>
                    </a:ext>
                  </a:extLst>
                </a:gridCol>
                <a:gridCol w="1040790">
                  <a:extLst>
                    <a:ext uri="{9D8B030D-6E8A-4147-A177-3AD203B41FA5}">
                      <a16:colId xmlns:a16="http://schemas.microsoft.com/office/drawing/2014/main" val="2272946547"/>
                    </a:ext>
                  </a:extLst>
                </a:gridCol>
                <a:gridCol w="1040790">
                  <a:extLst>
                    <a:ext uri="{9D8B030D-6E8A-4147-A177-3AD203B41FA5}">
                      <a16:colId xmlns:a16="http://schemas.microsoft.com/office/drawing/2014/main" val="2010125438"/>
                    </a:ext>
                  </a:extLst>
                </a:gridCol>
              </a:tblGrid>
              <a:tr h="150216">
                <a:tc>
                  <a:txBody>
                    <a:bodyPr/>
                    <a:lstStyle/>
                    <a:p>
                      <a:pPr algn="ctr">
                        <a:lnSpc>
                          <a:spcPts val="1000"/>
                        </a:lnSpc>
                      </a:pPr>
                      <a:r>
                        <a:rPr lang="ja-JP" sz="900" kern="0" dirty="0">
                          <a:solidFill>
                            <a:schemeClr val="tx1"/>
                          </a:solidFill>
                          <a:effectLst/>
                          <a:latin typeface="Meiryo UI" panose="020B0604030504040204" pitchFamily="50" charset="-128"/>
                          <a:ea typeface="Meiryo UI" panose="020B0604030504040204" pitchFamily="50" charset="-128"/>
                        </a:rPr>
                        <a:t>順位</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200" dirty="0">
                          <a:solidFill>
                            <a:schemeClr val="tx1"/>
                          </a:solidFill>
                          <a:effectLst/>
                          <a:latin typeface="Meiryo UI" panose="020B0604030504040204" pitchFamily="50" charset="-128"/>
                          <a:ea typeface="Meiryo UI" panose="020B0604030504040204" pitchFamily="50" charset="-128"/>
                        </a:rPr>
                        <a:t>2010</a:t>
                      </a:r>
                      <a:r>
                        <a:rPr lang="ja-JP" altLang="en-US" sz="900" kern="1200" dirty="0">
                          <a:solidFill>
                            <a:schemeClr val="tx1"/>
                          </a:solidFill>
                          <a:effectLst/>
                          <a:latin typeface="Meiryo UI" panose="020B0604030504040204" pitchFamily="50" charset="-128"/>
                          <a:ea typeface="Meiryo UI" panose="020B0604030504040204" pitchFamily="50" charset="-128"/>
                        </a:rPr>
                        <a:t>年度</a:t>
                      </a:r>
                      <a:endParaRPr lang="en-US" sz="900" kern="12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2011</a:t>
                      </a:r>
                      <a:r>
                        <a:rPr lang="ja-JP" altLang="en-US" sz="900" kern="100" dirty="0">
                          <a:solidFill>
                            <a:schemeClr val="tx1"/>
                          </a:solidFill>
                          <a:effectLst/>
                          <a:latin typeface="Meiryo UI" panose="020B0604030504040204" pitchFamily="50" charset="-128"/>
                          <a:ea typeface="Meiryo UI" panose="020B0604030504040204" pitchFamily="50" charset="-128"/>
                        </a:rPr>
                        <a:t>年度</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2012</a:t>
                      </a:r>
                      <a:r>
                        <a:rPr lang="ja-JP" altLang="en-US" sz="900" kern="100" dirty="0">
                          <a:solidFill>
                            <a:schemeClr val="tx1"/>
                          </a:solidFill>
                          <a:effectLst/>
                          <a:latin typeface="Meiryo UI" panose="020B0604030504040204" pitchFamily="50" charset="-128"/>
                          <a:ea typeface="Meiryo UI" panose="020B0604030504040204" pitchFamily="50" charset="-128"/>
                        </a:rPr>
                        <a:t>年度</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2013</a:t>
                      </a:r>
                      <a:r>
                        <a:rPr lang="ja-JP" altLang="en-US" sz="900" kern="100" dirty="0">
                          <a:solidFill>
                            <a:schemeClr val="tx1"/>
                          </a:solidFill>
                          <a:effectLst/>
                          <a:latin typeface="Meiryo UI" panose="020B0604030504040204" pitchFamily="50" charset="-128"/>
                          <a:ea typeface="Meiryo UI" panose="020B0604030504040204" pitchFamily="50" charset="-128"/>
                        </a:rPr>
                        <a:t>年度</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2014</a:t>
                      </a:r>
                      <a:r>
                        <a:rPr lang="ja-JP" altLang="en-US" sz="900" kern="100" dirty="0">
                          <a:solidFill>
                            <a:schemeClr val="tx1"/>
                          </a:solidFill>
                          <a:effectLst/>
                          <a:latin typeface="Meiryo UI" panose="020B0604030504040204" pitchFamily="50" charset="-128"/>
                          <a:ea typeface="Meiryo UI" panose="020B0604030504040204" pitchFamily="50" charset="-128"/>
                        </a:rPr>
                        <a:t>年度</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2015</a:t>
                      </a:r>
                      <a:r>
                        <a:rPr lang="ja-JP" altLang="en-US" sz="900" kern="100" dirty="0">
                          <a:solidFill>
                            <a:schemeClr val="tx1"/>
                          </a:solidFill>
                          <a:effectLst/>
                          <a:latin typeface="Meiryo UI" panose="020B0604030504040204" pitchFamily="50" charset="-128"/>
                          <a:ea typeface="Meiryo UI" panose="020B0604030504040204" pitchFamily="50" charset="-128"/>
                        </a:rPr>
                        <a:t>年度</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2016</a:t>
                      </a:r>
                      <a:r>
                        <a:rPr lang="ja-JP" altLang="en-US" sz="900" kern="100" dirty="0">
                          <a:solidFill>
                            <a:schemeClr val="tx1"/>
                          </a:solidFill>
                          <a:effectLst/>
                          <a:latin typeface="Meiryo UI" panose="020B0604030504040204" pitchFamily="50" charset="-128"/>
                          <a:ea typeface="Meiryo UI" panose="020B0604030504040204" pitchFamily="50" charset="-128"/>
                        </a:rPr>
                        <a:t>年度</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2017</a:t>
                      </a:r>
                      <a:r>
                        <a:rPr lang="ja-JP" altLang="en-US" sz="900" kern="100" dirty="0">
                          <a:solidFill>
                            <a:schemeClr val="tx1"/>
                          </a:solidFill>
                          <a:effectLst/>
                          <a:latin typeface="Meiryo UI" panose="020B0604030504040204" pitchFamily="50" charset="-128"/>
                          <a:ea typeface="Meiryo UI" panose="020B0604030504040204" pitchFamily="50" charset="-128"/>
                        </a:rPr>
                        <a:t>年度</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extLst>
                  <a:ext uri="{0D108BD9-81ED-4DB2-BD59-A6C34878D82A}">
                    <a16:rowId xmlns:a16="http://schemas.microsoft.com/office/drawing/2014/main" val="10000"/>
                  </a:ext>
                </a:extLst>
              </a:tr>
              <a:tr h="291593">
                <a:tc>
                  <a:txBody>
                    <a:bodyPr/>
                    <a:lstStyle/>
                    <a:p>
                      <a:pPr algn="ctr" fontAlgn="ctr">
                        <a:lnSpc>
                          <a:spcPts val="1000"/>
                        </a:lnSpc>
                      </a:pPr>
                      <a:r>
                        <a:rPr lang="en-US" sz="900" kern="1200" dirty="0">
                          <a:solidFill>
                            <a:schemeClr val="tx1"/>
                          </a:solidFill>
                          <a:effectLst/>
                          <a:latin typeface="Meiryo UI" panose="020B0604030504040204" pitchFamily="50" charset="-128"/>
                          <a:ea typeface="Meiryo UI" panose="020B0604030504040204" pitchFamily="50" charset="-128"/>
                        </a:rPr>
                        <a:t>1</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sz="900" kern="1200" dirty="0">
                          <a:solidFill>
                            <a:schemeClr val="tx1"/>
                          </a:solidFill>
                          <a:effectLst/>
                          <a:latin typeface="Meiryo UI" panose="020B0604030504040204" pitchFamily="50" charset="-128"/>
                          <a:ea typeface="Meiryo UI" panose="020B0604030504040204" pitchFamily="50" charset="-128"/>
                        </a:rPr>
                        <a:t>東京都</a:t>
                      </a:r>
                      <a:endParaRPr 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514</a:t>
                      </a:r>
                      <a:r>
                        <a:rPr lang="ja-JP" sz="900" kern="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527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(523</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541</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540</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554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543</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543</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1"/>
                  </a:ext>
                </a:extLst>
              </a:tr>
              <a:tr h="291593">
                <a:tc>
                  <a:txBody>
                    <a:bodyPr/>
                    <a:lstStyle/>
                    <a:p>
                      <a:pPr algn="ctr" fontAlgn="ctr">
                        <a:lnSpc>
                          <a:spcPts val="1000"/>
                        </a:lnSpc>
                      </a:pPr>
                      <a:r>
                        <a:rPr lang="en-US" sz="900" kern="1200" dirty="0">
                          <a:solidFill>
                            <a:schemeClr val="tx1"/>
                          </a:solidFill>
                          <a:effectLst/>
                          <a:latin typeface="Meiryo UI" panose="020B0604030504040204" pitchFamily="50" charset="-128"/>
                          <a:ea typeface="Meiryo UI" panose="020B0604030504040204" pitchFamily="50" charset="-128"/>
                        </a:rPr>
                        <a:t>2</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200" dirty="0">
                          <a:solidFill>
                            <a:schemeClr val="tx1"/>
                          </a:solidFill>
                          <a:effectLst/>
                          <a:latin typeface="Meiryo UI" panose="020B0604030504040204" pitchFamily="50" charset="-128"/>
                          <a:ea typeface="Meiryo UI" panose="020B0604030504040204" pitchFamily="50" charset="-128"/>
                        </a:rPr>
                        <a:t>福井</a:t>
                      </a:r>
                      <a:r>
                        <a:rPr lang="ja-JP" sz="900" kern="1200" dirty="0">
                          <a:solidFill>
                            <a:schemeClr val="tx1"/>
                          </a:solidFill>
                          <a:effectLst/>
                          <a:latin typeface="Meiryo UI" panose="020B0604030504040204" pitchFamily="50" charset="-128"/>
                          <a:ea typeface="Meiryo UI" panose="020B0604030504040204" pitchFamily="50" charset="-128"/>
                        </a:rPr>
                        <a:t>県</a:t>
                      </a:r>
                      <a:endParaRPr 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sz="900" kern="1200" dirty="0">
                          <a:solidFill>
                            <a:schemeClr val="tx1"/>
                          </a:solidFill>
                          <a:effectLst/>
                          <a:latin typeface="Meiryo UI" panose="020B0604030504040204" pitchFamily="50" charset="-128"/>
                          <a:ea typeface="Meiryo UI" panose="020B0604030504040204" pitchFamily="50" charset="-128"/>
                        </a:rPr>
                        <a:t>（</a:t>
                      </a:r>
                      <a:r>
                        <a:rPr lang="en-US" altLang="ja-JP" sz="900" kern="1200" dirty="0">
                          <a:solidFill>
                            <a:schemeClr val="tx1"/>
                          </a:solidFill>
                          <a:effectLst/>
                          <a:latin typeface="Meiryo UI" panose="020B0604030504040204" pitchFamily="50" charset="-128"/>
                          <a:ea typeface="Meiryo UI" panose="020B0604030504040204" pitchFamily="50" charset="-128"/>
                        </a:rPr>
                        <a:t>320</a:t>
                      </a:r>
                      <a:r>
                        <a:rPr lang="ja-JP" sz="900" kern="12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r>
                        <a:rPr lang="en-US" altLang="ja-JP" sz="900" kern="100" dirty="0">
                          <a:solidFill>
                            <a:schemeClr val="tx1"/>
                          </a:solidFill>
                          <a:effectLst/>
                          <a:latin typeface="Meiryo UI" panose="020B0604030504040204" pitchFamily="50" charset="-128"/>
                          <a:ea typeface="Meiryo UI" panose="020B0604030504040204" pitchFamily="50" charset="-128"/>
                        </a:rPr>
                        <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347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r>
                        <a:rPr lang="en-US" altLang="ja-JP" sz="900" kern="100" dirty="0">
                          <a:solidFill>
                            <a:schemeClr val="tx1"/>
                          </a:solidFill>
                          <a:effectLst/>
                          <a:latin typeface="Meiryo UI" panose="020B0604030504040204" pitchFamily="50" charset="-128"/>
                          <a:ea typeface="Meiryo UI" panose="020B0604030504040204" pitchFamily="50" charset="-128"/>
                        </a:rPr>
                        <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358</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r>
                        <a:rPr lang="en-US" altLang="ja-JP" sz="900" kern="100" dirty="0">
                          <a:solidFill>
                            <a:schemeClr val="tx1"/>
                          </a:solidFill>
                          <a:effectLst/>
                          <a:latin typeface="Meiryo UI" panose="020B0604030504040204" pitchFamily="50" charset="-128"/>
                          <a:ea typeface="Meiryo UI" panose="020B0604030504040204" pitchFamily="50" charset="-128"/>
                        </a:rPr>
                        <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360</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370</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363</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369</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2"/>
                  </a:ext>
                </a:extLst>
              </a:tr>
              <a:tr h="291593">
                <a:tc>
                  <a:txBody>
                    <a:bodyPr/>
                    <a:lstStyle/>
                    <a:p>
                      <a:pPr algn="ctr" fontAlgn="ctr">
                        <a:lnSpc>
                          <a:spcPts val="1000"/>
                        </a:lnSpc>
                      </a:pPr>
                      <a:r>
                        <a:rPr lang="en-US" sz="900" kern="1200" dirty="0">
                          <a:solidFill>
                            <a:schemeClr val="tx1"/>
                          </a:solidFill>
                          <a:effectLst/>
                          <a:latin typeface="Meiryo UI" panose="020B0604030504040204" pitchFamily="50" charset="-128"/>
                          <a:ea typeface="Meiryo UI" panose="020B0604030504040204" pitchFamily="50" charset="-128"/>
                        </a:rPr>
                        <a:t>3</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200" dirty="0">
                          <a:solidFill>
                            <a:schemeClr val="tx1"/>
                          </a:solidFill>
                          <a:effectLst/>
                          <a:latin typeface="Meiryo UI" panose="020B0604030504040204" pitchFamily="50" charset="-128"/>
                          <a:ea typeface="Meiryo UI" panose="020B0604030504040204" pitchFamily="50" charset="-128"/>
                        </a:rPr>
                        <a:t>愛知</a:t>
                      </a:r>
                      <a:r>
                        <a:rPr lang="ja-JP" sz="900" kern="1200" dirty="0">
                          <a:solidFill>
                            <a:schemeClr val="tx1"/>
                          </a:solidFill>
                          <a:effectLst/>
                          <a:latin typeface="Meiryo UI" panose="020B0604030504040204" pitchFamily="50" charset="-128"/>
                          <a:ea typeface="Meiryo UI" panose="020B0604030504040204" pitchFamily="50" charset="-128"/>
                        </a:rPr>
                        <a:t>県</a:t>
                      </a:r>
                      <a:endParaRPr 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200" dirty="0">
                          <a:solidFill>
                            <a:schemeClr val="tx1"/>
                          </a:solidFill>
                          <a:effectLst/>
                          <a:latin typeface="Meiryo UI" panose="020B0604030504040204" pitchFamily="50" charset="-128"/>
                          <a:ea typeface="Meiryo UI" panose="020B0604030504040204" pitchFamily="50" charset="-128"/>
                        </a:rPr>
                        <a:t>（</a:t>
                      </a:r>
                      <a:r>
                        <a:rPr lang="en-US" altLang="ja-JP" sz="900" kern="1200" dirty="0">
                          <a:solidFill>
                            <a:schemeClr val="tx1"/>
                          </a:solidFill>
                          <a:effectLst/>
                          <a:latin typeface="Meiryo UI" panose="020B0604030504040204" pitchFamily="50" charset="-128"/>
                          <a:ea typeface="Meiryo UI" panose="020B0604030504040204" pitchFamily="50" charset="-128"/>
                        </a:rPr>
                        <a:t>312</a:t>
                      </a:r>
                      <a:r>
                        <a:rPr lang="ja-JP" sz="900" kern="12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福井県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319</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308</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320</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341</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extLst>
                  <a:ext uri="{0D108BD9-81ED-4DB2-BD59-A6C34878D82A}">
                    <a16:rowId xmlns:a16="http://schemas.microsoft.com/office/drawing/2014/main" val="10003"/>
                  </a:ext>
                </a:extLst>
              </a:tr>
              <a:tr h="291593">
                <a:tc>
                  <a:txBody>
                    <a:bodyPr/>
                    <a:lstStyle/>
                    <a:p>
                      <a:pPr algn="ctr" fontAlgn="ctr">
                        <a:lnSpc>
                          <a:spcPts val="1000"/>
                        </a:lnSpc>
                      </a:pPr>
                      <a:r>
                        <a:rPr lang="en-US" sz="900" kern="1200" dirty="0">
                          <a:solidFill>
                            <a:schemeClr val="tx1"/>
                          </a:solidFill>
                          <a:effectLst/>
                          <a:latin typeface="Meiryo UI" panose="020B0604030504040204" pitchFamily="50" charset="-128"/>
                          <a:ea typeface="Meiryo UI" panose="020B0604030504040204" pitchFamily="50" charset="-128"/>
                        </a:rPr>
                        <a:t>4</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200" dirty="0">
                          <a:solidFill>
                            <a:schemeClr val="tx1"/>
                          </a:solidFill>
                          <a:effectLst/>
                          <a:latin typeface="Meiryo UI" panose="020B0604030504040204" pitchFamily="50" charset="-128"/>
                          <a:ea typeface="Meiryo UI" panose="020B0604030504040204" pitchFamily="50" charset="-128"/>
                        </a:rPr>
                        <a:t>富山</a:t>
                      </a:r>
                      <a:r>
                        <a:rPr lang="ja-JP" sz="900" kern="1200" dirty="0">
                          <a:solidFill>
                            <a:schemeClr val="tx1"/>
                          </a:solidFill>
                          <a:effectLst/>
                          <a:latin typeface="Meiryo UI" panose="020B0604030504040204" pitchFamily="50" charset="-128"/>
                          <a:ea typeface="Meiryo UI" panose="020B0604030504040204" pitchFamily="50" charset="-128"/>
                        </a:rPr>
                        <a:t>県</a:t>
                      </a:r>
                      <a:endParaRPr 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sz="900" kern="1200" dirty="0">
                          <a:solidFill>
                            <a:schemeClr val="tx1"/>
                          </a:solidFill>
                          <a:effectLst/>
                          <a:latin typeface="Meiryo UI" panose="020B0604030504040204" pitchFamily="50" charset="-128"/>
                          <a:ea typeface="Meiryo UI" panose="020B0604030504040204" pitchFamily="50" charset="-128"/>
                        </a:rPr>
                        <a:t>（</a:t>
                      </a:r>
                      <a:r>
                        <a:rPr lang="en-US" altLang="ja-JP" sz="900" kern="1200" dirty="0">
                          <a:solidFill>
                            <a:schemeClr val="tx1"/>
                          </a:solidFill>
                          <a:effectLst/>
                          <a:latin typeface="Meiryo UI" panose="020B0604030504040204" pitchFamily="50" charset="-128"/>
                          <a:ea typeface="Meiryo UI" panose="020B0604030504040204" pitchFamily="50" charset="-128"/>
                        </a:rPr>
                        <a:t>309</a:t>
                      </a:r>
                      <a:r>
                        <a:rPr lang="ja-JP" sz="900" kern="12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307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330</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330</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339</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4"/>
                  </a:ext>
                </a:extLst>
              </a:tr>
              <a:tr h="291593">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5</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304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310</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福井県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299</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313</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328</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321</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333</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5"/>
                  </a:ext>
                </a:extLst>
              </a:tr>
              <a:tr h="291593">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6</a:t>
                      </a: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302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301</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299</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福井県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311</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303</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福井県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319</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6"/>
                  </a:ext>
                </a:extLst>
              </a:tr>
              <a:tr h="291593">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7</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栃木県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301</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栃木県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301</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栃木県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296</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神奈川県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305</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福井県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300</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318</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茨城県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331</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7"/>
                  </a:ext>
                </a:extLst>
              </a:tr>
              <a:tr h="291593">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8</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神奈川県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301</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滋賀県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296</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rPr>
                        <a:t>292</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bg1"/>
                          </a:solidFill>
                          <a:effectLst/>
                          <a:latin typeface="Meiryo UI" panose="020B0604030504040204" pitchFamily="50" charset="-128"/>
                          <a:ea typeface="Meiryo UI" panose="020B0604030504040204" pitchFamily="50" charset="-128"/>
                        </a:rPr>
                        <a:t>大阪府</a:t>
                      </a:r>
                      <a:endParaRPr lang="en-US" altLang="ja-JP" sz="900" kern="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bg1"/>
                          </a:solidFill>
                          <a:effectLst/>
                          <a:latin typeface="Meiryo UI" panose="020B0604030504040204" pitchFamily="50" charset="-128"/>
                          <a:ea typeface="Meiryo UI" panose="020B0604030504040204" pitchFamily="50" charset="-128"/>
                        </a:rPr>
                        <a:t>（</a:t>
                      </a:r>
                      <a:r>
                        <a:rPr lang="en-US" altLang="ja-JP" sz="900" kern="0" dirty="0">
                          <a:solidFill>
                            <a:schemeClr val="bg1"/>
                          </a:solidFill>
                          <a:effectLst/>
                          <a:latin typeface="Meiryo UI" panose="020B0604030504040204" pitchFamily="50" charset="-128"/>
                          <a:ea typeface="Meiryo UI" panose="020B0604030504040204" pitchFamily="50" charset="-128"/>
                        </a:rPr>
                        <a:t>297</a:t>
                      </a:r>
                      <a:r>
                        <a:rPr lang="ja-JP" altLang="en-US" sz="900" kern="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山口県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299</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329</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8"/>
                  </a:ext>
                </a:extLst>
              </a:tr>
              <a:tr h="291593">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9</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rPr>
                        <a:t>289</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en-US"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algn="ctr" fontAlgn="ctr">
                        <a:lnSpc>
                          <a:spcPts val="1000"/>
                        </a:lnSpc>
                      </a:pPr>
                      <a:r>
                        <a:rPr lang="ja-JP" altLang="en-US" sz="900" kern="0" dirty="0">
                          <a:solidFill>
                            <a:schemeClr val="bg1"/>
                          </a:solidFill>
                          <a:effectLst/>
                          <a:latin typeface="Meiryo UI" panose="020B0604030504040204" pitchFamily="50" charset="-128"/>
                          <a:ea typeface="Meiryo UI" panose="020B0604030504040204" pitchFamily="50" charset="-128"/>
                        </a:rPr>
                        <a:t>大阪府</a:t>
                      </a:r>
                      <a:endParaRPr lang="en-US" altLang="ja-JP" sz="900" kern="0" dirty="0">
                        <a:solidFill>
                          <a:schemeClr val="bg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a:solidFill>
                            <a:schemeClr val="bg1"/>
                          </a:solidFill>
                          <a:effectLst/>
                          <a:latin typeface="Meiryo UI" panose="020B0604030504040204" pitchFamily="50" charset="-128"/>
                          <a:ea typeface="Meiryo UI" panose="020B0604030504040204" pitchFamily="50" charset="-128"/>
                        </a:rPr>
                        <a:t>（</a:t>
                      </a:r>
                      <a:r>
                        <a:rPr lang="en-US" altLang="ja-JP" sz="900" kern="0" dirty="0">
                          <a:solidFill>
                            <a:schemeClr val="bg1"/>
                          </a:solidFill>
                          <a:effectLst/>
                          <a:latin typeface="Meiryo UI" panose="020B0604030504040204" pitchFamily="50" charset="-128"/>
                          <a:ea typeface="Meiryo UI" panose="020B0604030504040204" pitchFamily="50" charset="-128"/>
                        </a:rPr>
                        <a:t>295</a:t>
                      </a:r>
                      <a:r>
                        <a:rPr lang="ja-JP" altLang="en-US" sz="900" kern="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287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296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lvl="0" indent="0" algn="ctr" defTabSz="914400" rtl="0" eaLnBrk="1" fontAlgn="ctr" latinLnBrk="0" hangingPunct="1">
                        <a:lnSpc>
                          <a:spcPts val="1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群馬県</a:t>
                      </a:r>
                      <a:endParaRPr kumimoji="1"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ts val="1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299</a:t>
                      </a:r>
                      <a:r>
                        <a:rPr kumimoji="1"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a:t>
                      </a:r>
                      <a:endParaRPr kumimoji="1" lang="ja-JP" altLang="ja-JP" sz="9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309</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福井県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福井県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9"/>
                  </a:ext>
                </a:extLst>
              </a:tr>
              <a:tr h="291593">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10</a:t>
                      </a:r>
                      <a:r>
                        <a:rPr lang="ja-JP" altLang="en-US" sz="900" kern="100" dirty="0">
                          <a:solidFill>
                            <a:schemeClr val="tx1"/>
                          </a:solidFill>
                          <a:effectLst/>
                          <a:latin typeface="Meiryo UI" panose="020B0604030504040204" pitchFamily="50" charset="-128"/>
                          <a:ea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ctr" fontAlgn="ctr">
                        <a:lnSpc>
                          <a:spcPts val="1000"/>
                        </a:lnSpc>
                      </a:pP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⑩大阪府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rPr>
                        <a:t>299</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⑩大阪府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rPr>
                        <a:t>308</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⑮大阪府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rPr>
                        <a:t>304</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⑬大阪府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rPr>
                        <a:t>318</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extLst>
                  <a:ext uri="{0D108BD9-81ED-4DB2-BD59-A6C34878D82A}">
                    <a16:rowId xmlns:a16="http://schemas.microsoft.com/office/drawing/2014/main" val="3442376559"/>
                  </a:ext>
                </a:extLst>
              </a:tr>
            </a:tbl>
          </a:graphicData>
        </a:graphic>
      </p:graphicFrame>
      <p:sp>
        <p:nvSpPr>
          <p:cNvPr id="7" name="正方形/長方形 6"/>
          <p:cNvSpPr/>
          <p:nvPr/>
        </p:nvSpPr>
        <p:spPr>
          <a:xfrm>
            <a:off x="107504" y="576254"/>
            <a:ext cx="8928992" cy="54015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大阪府の一人あたりの雇用者報酬は全国的に高い位置をキープ。</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一方で、一人あたりの府民所得をみると、金額は増加傾向にあるものの、全国８～</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位で推移。</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0" y="6631043"/>
            <a:ext cx="4615366"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企業所得、財産所得、雇用者報酬の合計である府民所得を、府の人口で割ったもの</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99512" y="3160159"/>
            <a:ext cx="4284476"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○一人あたりの県民所得</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テキスト ボックス 9"/>
          <p:cNvSpPr txBox="1"/>
          <p:nvPr/>
        </p:nvSpPr>
        <p:spPr>
          <a:xfrm>
            <a:off x="99512" y="1202570"/>
            <a:ext cx="4284476"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○一人あたりの雇用者報酬</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nvGraphicFramePr>
        <p:xfrm>
          <a:off x="224402" y="1490602"/>
          <a:ext cx="8696093" cy="1608995"/>
        </p:xfrm>
        <a:graphic>
          <a:graphicData uri="http://schemas.openxmlformats.org/drawingml/2006/table">
            <a:tbl>
              <a:tblPr/>
              <a:tblGrid>
                <a:gridCol w="438590">
                  <a:extLst>
                    <a:ext uri="{9D8B030D-6E8A-4147-A177-3AD203B41FA5}">
                      <a16:colId xmlns:a16="http://schemas.microsoft.com/office/drawing/2014/main" val="20000"/>
                    </a:ext>
                  </a:extLst>
                </a:gridCol>
                <a:gridCol w="1037403">
                  <a:extLst>
                    <a:ext uri="{9D8B030D-6E8A-4147-A177-3AD203B41FA5}">
                      <a16:colId xmlns:a16="http://schemas.microsoft.com/office/drawing/2014/main" val="20005"/>
                    </a:ext>
                  </a:extLst>
                </a:gridCol>
                <a:gridCol w="1026972">
                  <a:extLst>
                    <a:ext uri="{9D8B030D-6E8A-4147-A177-3AD203B41FA5}">
                      <a16:colId xmlns:a16="http://schemas.microsoft.com/office/drawing/2014/main" val="20006"/>
                    </a:ext>
                  </a:extLst>
                </a:gridCol>
                <a:gridCol w="1032188">
                  <a:extLst>
                    <a:ext uri="{9D8B030D-6E8A-4147-A177-3AD203B41FA5}">
                      <a16:colId xmlns:a16="http://schemas.microsoft.com/office/drawing/2014/main" val="20007"/>
                    </a:ext>
                  </a:extLst>
                </a:gridCol>
                <a:gridCol w="1032188">
                  <a:extLst>
                    <a:ext uri="{9D8B030D-6E8A-4147-A177-3AD203B41FA5}">
                      <a16:colId xmlns:a16="http://schemas.microsoft.com/office/drawing/2014/main" val="20008"/>
                    </a:ext>
                  </a:extLst>
                </a:gridCol>
                <a:gridCol w="1032188">
                  <a:extLst>
                    <a:ext uri="{9D8B030D-6E8A-4147-A177-3AD203B41FA5}">
                      <a16:colId xmlns:a16="http://schemas.microsoft.com/office/drawing/2014/main" val="20009"/>
                    </a:ext>
                  </a:extLst>
                </a:gridCol>
                <a:gridCol w="1032188">
                  <a:extLst>
                    <a:ext uri="{9D8B030D-6E8A-4147-A177-3AD203B41FA5}">
                      <a16:colId xmlns:a16="http://schemas.microsoft.com/office/drawing/2014/main" val="20010"/>
                    </a:ext>
                  </a:extLst>
                </a:gridCol>
                <a:gridCol w="1032188">
                  <a:extLst>
                    <a:ext uri="{9D8B030D-6E8A-4147-A177-3AD203B41FA5}">
                      <a16:colId xmlns:a16="http://schemas.microsoft.com/office/drawing/2014/main" val="2227052641"/>
                    </a:ext>
                  </a:extLst>
                </a:gridCol>
                <a:gridCol w="1032188">
                  <a:extLst>
                    <a:ext uri="{9D8B030D-6E8A-4147-A177-3AD203B41FA5}">
                      <a16:colId xmlns:a16="http://schemas.microsoft.com/office/drawing/2014/main" val="2356692449"/>
                    </a:ext>
                  </a:extLst>
                </a:gridCol>
              </a:tblGrid>
              <a:tr h="198955">
                <a:tc>
                  <a:txBody>
                    <a:bodyPr/>
                    <a:lstStyle/>
                    <a:p>
                      <a:pPr algn="ctr">
                        <a:lnSpc>
                          <a:spcPts val="1000"/>
                        </a:lnSpc>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順位</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2010(H22)</a:t>
                      </a:r>
                      <a:endParaRPr 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2016(H28)</a:t>
                      </a: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2017(H29)</a:t>
                      </a: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extLst>
                  <a:ext uri="{0D108BD9-81ED-4DB2-BD59-A6C34878D82A}">
                    <a16:rowId xmlns:a16="http://schemas.microsoft.com/office/drawing/2014/main" val="10000"/>
                  </a:ext>
                </a:extLst>
              </a:tr>
              <a:tr h="282008">
                <a:tc>
                  <a:txBody>
                    <a:bodyPr/>
                    <a:lstStyle/>
                    <a:p>
                      <a:pPr algn="ctr" fontAlgn="ctr">
                        <a:lnSpc>
                          <a:spcPts val="1000"/>
                        </a:lnSpc>
                        <a:spcAft>
                          <a:spcPts val="0"/>
                        </a:spcAft>
                      </a:pPr>
                      <a:r>
                        <a:rPr 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spcAft>
                          <a:spcPts val="0"/>
                        </a:spcAft>
                      </a:pPr>
                      <a:r>
                        <a:rPr 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(546</a:t>
                      </a:r>
                      <a:r>
                        <a:rPr 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(550</a:t>
                      </a:r>
                      <a:r>
                        <a:rPr 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(550</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(552</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(553</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555</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567</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571</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0001"/>
                  </a:ext>
                </a:extLst>
              </a:tr>
              <a:tr h="282008">
                <a:tc>
                  <a:txBody>
                    <a:bodyPr/>
                    <a:lstStyle/>
                    <a:p>
                      <a:pPr algn="ctr" fontAlgn="ctr">
                        <a:lnSpc>
                          <a:spcPts val="1000"/>
                        </a:lnSpc>
                        <a:spcAft>
                          <a:spcPts val="0"/>
                        </a:spcAft>
                      </a:pPr>
                      <a:r>
                        <a:rPr 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spcAft>
                          <a:spcPts val="0"/>
                        </a:spcAft>
                      </a:pPr>
                      <a:r>
                        <a:rPr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(503</a:t>
                      </a:r>
                      <a:r>
                        <a:rPr 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(502</a:t>
                      </a:r>
                      <a:r>
                        <a:rPr 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(501</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(499</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(507</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502</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508</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507</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0002"/>
                  </a:ext>
                </a:extLst>
              </a:tr>
              <a:tr h="282008">
                <a:tc>
                  <a:txBody>
                    <a:bodyPr/>
                    <a:lstStyle/>
                    <a:p>
                      <a:pPr algn="ctr" fontAlgn="ctr">
                        <a:lnSpc>
                          <a:spcPts val="1000"/>
                        </a:lnSpc>
                        <a:spcAft>
                          <a:spcPts val="0"/>
                        </a:spcAft>
                      </a:pPr>
                      <a:r>
                        <a:rPr 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(483</a:t>
                      </a:r>
                      <a:r>
                        <a:rPr lang="ja-JP" altLang="en-US"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(487</a:t>
                      </a:r>
                      <a:r>
                        <a:rPr lang="ja-JP" sz="9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(486</a:t>
                      </a: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(479</a:t>
                      </a: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484</a:t>
                      </a: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486</a:t>
                      </a: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487</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497</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0003"/>
                  </a:ext>
                </a:extLst>
              </a:tr>
              <a:tr h="282008">
                <a:tc>
                  <a:txBody>
                    <a:bodyPr/>
                    <a:lstStyle/>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(480</a:t>
                      </a:r>
                      <a:r>
                        <a:rPr lang="ja-JP" altLang="en-US" sz="900" kern="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(476</a:t>
                      </a:r>
                      <a:r>
                        <a:rPr lang="ja-JP" altLang="en-US"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(474</a:t>
                      </a:r>
                      <a:r>
                        <a:rPr lang="ja-JP" altLang="en-US"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(479</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478</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(480</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485</a:t>
                      </a: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497</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0004"/>
                  </a:ext>
                </a:extLst>
              </a:tr>
              <a:tr h="282008">
                <a:tc>
                  <a:txBody>
                    <a:bodyPr/>
                    <a:lstStyle/>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(469</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(474</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(470</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(475</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(475</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478</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484</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北海道</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491</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955890889"/>
                  </a:ext>
                </a:extLst>
              </a:tr>
            </a:tbl>
          </a:graphicData>
        </a:graphic>
      </p:graphicFrame>
      <p:sp>
        <p:nvSpPr>
          <p:cNvPr id="12" name="テキスト ボックス 11"/>
          <p:cNvSpPr txBox="1"/>
          <p:nvPr/>
        </p:nvSpPr>
        <p:spPr>
          <a:xfrm>
            <a:off x="7894503" y="3109679"/>
            <a:ext cx="1025989" cy="348813"/>
          </a:xfrm>
          <a:prstGeom prst="rect">
            <a:avLst/>
          </a:prstGeom>
          <a:solidFill>
            <a:srgbClr val="070A97"/>
          </a:solidFill>
        </p:spPr>
        <p:txBody>
          <a:bodyPr wrap="square" rtlCol="0">
            <a:spAutoFit/>
          </a:bodyPr>
          <a:lstStyle/>
          <a:p>
            <a:pPr>
              <a:lnSpc>
                <a:spcPts val="1000"/>
              </a:lnSpc>
            </a:pP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⑥　大阪府</a:t>
            </a:r>
            <a:endParaRPr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486</a:t>
            </a: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2" name="スライド番号プレースホルダー 1"/>
          <p:cNvSpPr>
            <a:spLocks noGrp="1"/>
          </p:cNvSpPr>
          <p:nvPr>
            <p:ph type="sldNum" sz="quarter" idx="12"/>
          </p:nvPr>
        </p:nvSpPr>
        <p:spPr>
          <a:xfrm>
            <a:off x="7040439" y="6580397"/>
            <a:ext cx="2133600" cy="365125"/>
          </a:xfrm>
        </p:spPr>
        <p:txBody>
          <a:bodyPr/>
          <a:lstStyle/>
          <a:p>
            <a:fld id="{E1D027E3-62E2-4B97-AB12-56BECFBE21C1}" type="slidenum">
              <a:rPr kumimoji="1" lang="ja-JP" altLang="en-US" smtClean="0"/>
              <a:pPr/>
              <a:t>20</a:t>
            </a:fld>
            <a:endParaRPr kumimoji="1" lang="ja-JP" altLang="en-US" dirty="0"/>
          </a:p>
        </p:txBody>
      </p:sp>
    </p:spTree>
    <p:extLst>
      <p:ext uri="{BB962C8B-B14F-4D97-AF65-F5344CB8AC3E}">
        <p14:creationId xmlns:p14="http://schemas.microsoft.com/office/powerpoint/2010/main" val="3553777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20B28214-4D2F-42E1-A9EC-7E3A08ED9D78}"/>
              </a:ext>
            </a:extLst>
          </p:cNvPr>
          <p:cNvPicPr>
            <a:picLocks noChangeAspect="1"/>
          </p:cNvPicPr>
          <p:nvPr/>
        </p:nvPicPr>
        <p:blipFill>
          <a:blip r:embed="rId2"/>
          <a:stretch>
            <a:fillRect/>
          </a:stretch>
        </p:blipFill>
        <p:spPr>
          <a:xfrm>
            <a:off x="4655883" y="5155290"/>
            <a:ext cx="4468755" cy="1249788"/>
          </a:xfrm>
          <a:prstGeom prst="rect">
            <a:avLst/>
          </a:prstGeom>
        </p:spPr>
      </p:pic>
      <p:pic>
        <p:nvPicPr>
          <p:cNvPr id="12" name="図 11">
            <a:extLst>
              <a:ext uri="{FF2B5EF4-FFF2-40B4-BE49-F238E27FC236}">
                <a16:creationId xmlns:a16="http://schemas.microsoft.com/office/drawing/2014/main" id="{5B01A61B-933C-46FA-8ADE-6B445EE79F69}"/>
              </a:ext>
            </a:extLst>
          </p:cNvPr>
          <p:cNvPicPr>
            <a:picLocks noChangeAspect="1"/>
          </p:cNvPicPr>
          <p:nvPr/>
        </p:nvPicPr>
        <p:blipFill>
          <a:blip r:embed="rId3"/>
          <a:stretch>
            <a:fillRect/>
          </a:stretch>
        </p:blipFill>
        <p:spPr>
          <a:xfrm>
            <a:off x="4655883" y="4137205"/>
            <a:ext cx="4334632" cy="1109568"/>
          </a:xfrm>
          <a:prstGeom prst="rect">
            <a:avLst/>
          </a:prstGeom>
        </p:spPr>
      </p:pic>
      <p:pic>
        <p:nvPicPr>
          <p:cNvPr id="11" name="図 10">
            <a:extLst>
              <a:ext uri="{FF2B5EF4-FFF2-40B4-BE49-F238E27FC236}">
                <a16:creationId xmlns:a16="http://schemas.microsoft.com/office/drawing/2014/main" id="{F6A2A856-902E-4B5E-B760-58DD4D988AB5}"/>
              </a:ext>
            </a:extLst>
          </p:cNvPr>
          <p:cNvPicPr>
            <a:picLocks noChangeAspect="1"/>
          </p:cNvPicPr>
          <p:nvPr/>
        </p:nvPicPr>
        <p:blipFill>
          <a:blip r:embed="rId4"/>
          <a:stretch>
            <a:fillRect/>
          </a:stretch>
        </p:blipFill>
        <p:spPr>
          <a:xfrm>
            <a:off x="4655883" y="3109319"/>
            <a:ext cx="4334632" cy="1140051"/>
          </a:xfrm>
          <a:prstGeom prst="rect">
            <a:avLst/>
          </a:prstGeom>
        </p:spPr>
      </p:pic>
      <p:pic>
        <p:nvPicPr>
          <p:cNvPr id="10" name="図 9">
            <a:extLst>
              <a:ext uri="{FF2B5EF4-FFF2-40B4-BE49-F238E27FC236}">
                <a16:creationId xmlns:a16="http://schemas.microsoft.com/office/drawing/2014/main" id="{D7DB4C55-30EC-49BA-B02E-B30CB296C1EE}"/>
              </a:ext>
            </a:extLst>
          </p:cNvPr>
          <p:cNvPicPr>
            <a:picLocks noChangeAspect="1"/>
          </p:cNvPicPr>
          <p:nvPr/>
        </p:nvPicPr>
        <p:blipFill>
          <a:blip r:embed="rId5"/>
          <a:stretch>
            <a:fillRect/>
          </a:stretch>
        </p:blipFill>
        <p:spPr>
          <a:xfrm>
            <a:off x="4655883" y="2063604"/>
            <a:ext cx="4352921" cy="1091279"/>
          </a:xfrm>
          <a:prstGeom prst="rect">
            <a:avLst/>
          </a:prstGeom>
        </p:spPr>
      </p:pic>
      <p:pic>
        <p:nvPicPr>
          <p:cNvPr id="9" name="図 8">
            <a:extLst>
              <a:ext uri="{FF2B5EF4-FFF2-40B4-BE49-F238E27FC236}">
                <a16:creationId xmlns:a16="http://schemas.microsoft.com/office/drawing/2014/main" id="{A1D60839-732B-4B09-AAD3-230D497B3560}"/>
              </a:ext>
            </a:extLst>
          </p:cNvPr>
          <p:cNvPicPr>
            <a:picLocks noChangeAspect="1"/>
          </p:cNvPicPr>
          <p:nvPr/>
        </p:nvPicPr>
        <p:blipFill>
          <a:blip r:embed="rId6"/>
          <a:stretch>
            <a:fillRect/>
          </a:stretch>
        </p:blipFill>
        <p:spPr>
          <a:xfrm>
            <a:off x="119379" y="5169084"/>
            <a:ext cx="4572396" cy="1243692"/>
          </a:xfrm>
          <a:prstGeom prst="rect">
            <a:avLst/>
          </a:prstGeom>
        </p:spPr>
      </p:pic>
      <p:pic>
        <p:nvPicPr>
          <p:cNvPr id="8" name="図 7">
            <a:extLst>
              <a:ext uri="{FF2B5EF4-FFF2-40B4-BE49-F238E27FC236}">
                <a16:creationId xmlns:a16="http://schemas.microsoft.com/office/drawing/2014/main" id="{26934E22-8FCE-4E37-ACFD-C305D1A10957}"/>
              </a:ext>
            </a:extLst>
          </p:cNvPr>
          <p:cNvPicPr>
            <a:picLocks noChangeAspect="1"/>
          </p:cNvPicPr>
          <p:nvPr/>
        </p:nvPicPr>
        <p:blipFill>
          <a:blip r:embed="rId7"/>
          <a:stretch>
            <a:fillRect/>
          </a:stretch>
        </p:blipFill>
        <p:spPr>
          <a:xfrm>
            <a:off x="119379" y="4137205"/>
            <a:ext cx="4505334" cy="1109568"/>
          </a:xfrm>
          <a:prstGeom prst="rect">
            <a:avLst/>
          </a:prstGeom>
        </p:spPr>
      </p:pic>
      <p:pic>
        <p:nvPicPr>
          <p:cNvPr id="7" name="図 6">
            <a:extLst>
              <a:ext uri="{FF2B5EF4-FFF2-40B4-BE49-F238E27FC236}">
                <a16:creationId xmlns:a16="http://schemas.microsoft.com/office/drawing/2014/main" id="{06C9328B-9D5C-4310-9CDC-3B86B184492D}"/>
              </a:ext>
            </a:extLst>
          </p:cNvPr>
          <p:cNvPicPr>
            <a:picLocks noChangeAspect="1"/>
          </p:cNvPicPr>
          <p:nvPr/>
        </p:nvPicPr>
        <p:blipFill>
          <a:blip r:embed="rId8"/>
          <a:stretch>
            <a:fillRect/>
          </a:stretch>
        </p:blipFill>
        <p:spPr>
          <a:xfrm>
            <a:off x="119379" y="3096820"/>
            <a:ext cx="4426080" cy="1140051"/>
          </a:xfrm>
          <a:prstGeom prst="rect">
            <a:avLst/>
          </a:prstGeom>
        </p:spPr>
      </p:pic>
      <p:pic>
        <p:nvPicPr>
          <p:cNvPr id="5" name="図 4">
            <a:extLst>
              <a:ext uri="{FF2B5EF4-FFF2-40B4-BE49-F238E27FC236}">
                <a16:creationId xmlns:a16="http://schemas.microsoft.com/office/drawing/2014/main" id="{BE705281-49AA-4D5E-A38B-A44D81B589AA}"/>
              </a:ext>
            </a:extLst>
          </p:cNvPr>
          <p:cNvPicPr>
            <a:picLocks noChangeAspect="1"/>
          </p:cNvPicPr>
          <p:nvPr/>
        </p:nvPicPr>
        <p:blipFill>
          <a:blip r:embed="rId9"/>
          <a:stretch>
            <a:fillRect/>
          </a:stretch>
        </p:blipFill>
        <p:spPr>
          <a:xfrm>
            <a:off x="119379" y="2067783"/>
            <a:ext cx="4468755" cy="1109568"/>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＜所得階層別世帯数割合の推移＞</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2019458" y="6374047"/>
            <a:ext cx="6627971" cy="507831"/>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出典：大阪の再生・成長に向けた新戦略データ集②（大阪経済や成長に向けた５つの重点分野関係）</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総務省「就業構造基本調査」より作成</a:t>
            </a:r>
          </a:p>
          <a:p>
            <a:endParaRPr kumimoji="1" lang="ja-JP" altLang="en-US" sz="900" dirty="0">
              <a:latin typeface="Meiryo UI" panose="020B0604030504040204" pitchFamily="50" charset="-128"/>
              <a:ea typeface="Meiryo UI" panose="020B0604030504040204"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21</a:t>
            </a:fld>
            <a:endParaRPr lang="ja-JP" altLang="en-US" dirty="0"/>
          </a:p>
        </p:txBody>
      </p:sp>
      <p:sp>
        <p:nvSpPr>
          <p:cNvPr id="14" name="正方形/長方形 10"/>
          <p:cNvSpPr>
            <a:spLocks noChangeArrowheads="1"/>
          </p:cNvSpPr>
          <p:nvPr/>
        </p:nvSpPr>
        <p:spPr bwMode="auto">
          <a:xfrm>
            <a:off x="4571901" y="1624557"/>
            <a:ext cx="41044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○世帯主の年齢が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歳～</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歳の世帯</a:t>
            </a:r>
          </a:p>
        </p:txBody>
      </p:sp>
      <p:sp>
        <p:nvSpPr>
          <p:cNvPr id="15" name="正方形/長方形 10"/>
          <p:cNvSpPr>
            <a:spLocks noChangeArrowheads="1"/>
          </p:cNvSpPr>
          <p:nvPr/>
        </p:nvSpPr>
        <p:spPr bwMode="auto">
          <a:xfrm>
            <a:off x="105049" y="1624557"/>
            <a:ext cx="33946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○総数（分類不能及び不詳除く）</a:t>
            </a:r>
          </a:p>
        </p:txBody>
      </p:sp>
      <p:sp>
        <p:nvSpPr>
          <p:cNvPr id="16" name="正方形/長方形 15"/>
          <p:cNvSpPr/>
          <p:nvPr/>
        </p:nvSpPr>
        <p:spPr>
          <a:xfrm>
            <a:off x="251519" y="572699"/>
            <a:ext cx="8724058" cy="936104"/>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年の大阪府の所得階層別世帯数割合をみると、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万円未満の世帯数割合が</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年に比べ低下。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一方で、全国平均や東京都、愛知県と比べると所得の低い世帯数の割合が高い傾向は続いている。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8"/>
          <p:cNvSpPr>
            <a:spLocks noChangeArrowheads="1"/>
          </p:cNvSpPr>
          <p:nvPr/>
        </p:nvSpPr>
        <p:spPr bwMode="auto">
          <a:xfrm>
            <a:off x="2314594" y="6581574"/>
            <a:ext cx="7200800" cy="27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nSpc>
                <a:spcPts val="1700"/>
              </a:lnSpc>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年就業構造基本調査は、国が指定する国勢調査の調査区に居住する</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歳以上の世帯員約</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108</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万人（全国）が対象</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下矢印吹き出し 21"/>
          <p:cNvSpPr/>
          <p:nvPr/>
        </p:nvSpPr>
        <p:spPr>
          <a:xfrm>
            <a:off x="8208858" y="1955070"/>
            <a:ext cx="766719" cy="324384"/>
          </a:xfrm>
          <a:prstGeom prst="downArrowCallou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mn-ea"/>
              </a:rPr>
              <a:t>1,000</a:t>
            </a:r>
            <a:r>
              <a:rPr kumimoji="1" lang="ja-JP" altLang="en-US" sz="800" dirty="0">
                <a:solidFill>
                  <a:schemeClr val="tx1"/>
                </a:solidFill>
                <a:latin typeface="+mn-ea"/>
              </a:rPr>
              <a:t>万円～</a:t>
            </a:r>
          </a:p>
        </p:txBody>
      </p:sp>
      <p:sp>
        <p:nvSpPr>
          <p:cNvPr id="23" name="下矢印吹き出し 22"/>
          <p:cNvSpPr/>
          <p:nvPr/>
        </p:nvSpPr>
        <p:spPr>
          <a:xfrm>
            <a:off x="7334556" y="1961069"/>
            <a:ext cx="797808" cy="324384"/>
          </a:xfrm>
          <a:prstGeom prst="downArrowCallou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mn-ea"/>
              </a:rPr>
              <a:t>500</a:t>
            </a:r>
            <a:r>
              <a:rPr kumimoji="1" lang="ja-JP" altLang="en-US" sz="800" dirty="0">
                <a:solidFill>
                  <a:schemeClr val="tx1"/>
                </a:solidFill>
                <a:latin typeface="+mn-ea"/>
              </a:rPr>
              <a:t>～</a:t>
            </a:r>
            <a:r>
              <a:rPr kumimoji="1" lang="en-US" altLang="ja-JP" sz="800" dirty="0">
                <a:solidFill>
                  <a:schemeClr val="tx1"/>
                </a:solidFill>
                <a:latin typeface="+mn-ea"/>
              </a:rPr>
              <a:t>999</a:t>
            </a:r>
            <a:r>
              <a:rPr kumimoji="1" lang="ja-JP" altLang="en-US" sz="800" dirty="0">
                <a:solidFill>
                  <a:schemeClr val="tx1"/>
                </a:solidFill>
                <a:latin typeface="+mn-ea"/>
              </a:rPr>
              <a:t>万円</a:t>
            </a:r>
          </a:p>
        </p:txBody>
      </p:sp>
      <p:sp>
        <p:nvSpPr>
          <p:cNvPr id="24" name="下矢印吹き出し 23"/>
          <p:cNvSpPr/>
          <p:nvPr/>
        </p:nvSpPr>
        <p:spPr>
          <a:xfrm>
            <a:off x="6399634" y="1958140"/>
            <a:ext cx="858428" cy="324384"/>
          </a:xfrm>
          <a:prstGeom prst="downArrowCallou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mn-ea"/>
              </a:rPr>
              <a:t>300</a:t>
            </a:r>
            <a:r>
              <a:rPr kumimoji="1" lang="ja-JP" altLang="en-US" sz="800" dirty="0">
                <a:solidFill>
                  <a:schemeClr val="tx1"/>
                </a:solidFill>
                <a:latin typeface="+mn-ea"/>
              </a:rPr>
              <a:t>～</a:t>
            </a:r>
            <a:r>
              <a:rPr lang="en-US" altLang="ja-JP" sz="800" dirty="0">
                <a:solidFill>
                  <a:schemeClr val="tx1"/>
                </a:solidFill>
                <a:latin typeface="+mn-ea"/>
              </a:rPr>
              <a:t>4</a:t>
            </a:r>
            <a:r>
              <a:rPr kumimoji="1" lang="en-US" altLang="ja-JP" sz="800" dirty="0">
                <a:solidFill>
                  <a:schemeClr val="tx1"/>
                </a:solidFill>
                <a:latin typeface="+mn-ea"/>
              </a:rPr>
              <a:t>99</a:t>
            </a:r>
            <a:r>
              <a:rPr kumimoji="1" lang="ja-JP" altLang="en-US" sz="800" dirty="0">
                <a:solidFill>
                  <a:schemeClr val="tx1"/>
                </a:solidFill>
                <a:latin typeface="+mn-ea"/>
              </a:rPr>
              <a:t>万円</a:t>
            </a:r>
          </a:p>
        </p:txBody>
      </p:sp>
      <p:sp>
        <p:nvSpPr>
          <p:cNvPr id="25" name="下矢印吹き出し 24"/>
          <p:cNvSpPr/>
          <p:nvPr/>
        </p:nvSpPr>
        <p:spPr>
          <a:xfrm>
            <a:off x="5514310" y="1955070"/>
            <a:ext cx="801369" cy="324384"/>
          </a:xfrm>
          <a:prstGeom prst="downArrowCallou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mn-ea"/>
              </a:rPr>
              <a:t>～</a:t>
            </a:r>
            <a:r>
              <a:rPr lang="en-US" altLang="ja-JP" sz="800" dirty="0">
                <a:solidFill>
                  <a:schemeClr val="tx1"/>
                </a:solidFill>
                <a:latin typeface="+mn-ea"/>
              </a:rPr>
              <a:t>2</a:t>
            </a:r>
            <a:r>
              <a:rPr kumimoji="1" lang="en-US" altLang="ja-JP" sz="800" dirty="0">
                <a:solidFill>
                  <a:schemeClr val="tx1"/>
                </a:solidFill>
                <a:latin typeface="+mn-ea"/>
              </a:rPr>
              <a:t>99</a:t>
            </a:r>
            <a:r>
              <a:rPr kumimoji="1" lang="ja-JP" altLang="en-US" sz="800" dirty="0">
                <a:solidFill>
                  <a:schemeClr val="tx1"/>
                </a:solidFill>
                <a:latin typeface="+mn-ea"/>
              </a:rPr>
              <a:t>万円</a:t>
            </a:r>
          </a:p>
        </p:txBody>
      </p:sp>
      <p:sp>
        <p:nvSpPr>
          <p:cNvPr id="30" name="下矢印吹き出し 29"/>
          <p:cNvSpPr/>
          <p:nvPr/>
        </p:nvSpPr>
        <p:spPr>
          <a:xfrm>
            <a:off x="986548" y="1939836"/>
            <a:ext cx="801369" cy="324384"/>
          </a:xfrm>
          <a:prstGeom prst="downArrowCallou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mn-ea"/>
              </a:rPr>
              <a:t>～</a:t>
            </a:r>
            <a:r>
              <a:rPr lang="en-US" altLang="ja-JP" sz="800" dirty="0">
                <a:solidFill>
                  <a:schemeClr val="tx1"/>
                </a:solidFill>
                <a:latin typeface="+mn-ea"/>
              </a:rPr>
              <a:t>2</a:t>
            </a:r>
            <a:r>
              <a:rPr kumimoji="1" lang="en-US" altLang="ja-JP" sz="800" dirty="0">
                <a:solidFill>
                  <a:schemeClr val="tx1"/>
                </a:solidFill>
                <a:latin typeface="+mn-ea"/>
              </a:rPr>
              <a:t>99</a:t>
            </a:r>
            <a:r>
              <a:rPr kumimoji="1" lang="ja-JP" altLang="en-US" sz="800" dirty="0">
                <a:solidFill>
                  <a:schemeClr val="tx1"/>
                </a:solidFill>
                <a:latin typeface="+mn-ea"/>
              </a:rPr>
              <a:t>万円</a:t>
            </a:r>
          </a:p>
        </p:txBody>
      </p:sp>
      <p:sp>
        <p:nvSpPr>
          <p:cNvPr id="32" name="下矢印吹き出し 31"/>
          <p:cNvSpPr/>
          <p:nvPr/>
        </p:nvSpPr>
        <p:spPr>
          <a:xfrm>
            <a:off x="2191140" y="1955070"/>
            <a:ext cx="834464" cy="324384"/>
          </a:xfrm>
          <a:prstGeom prst="downArrowCallou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mn-ea"/>
              </a:rPr>
              <a:t>300</a:t>
            </a:r>
            <a:r>
              <a:rPr kumimoji="1" lang="ja-JP" altLang="en-US" sz="800" dirty="0">
                <a:solidFill>
                  <a:schemeClr val="tx1"/>
                </a:solidFill>
                <a:latin typeface="+mn-ea"/>
              </a:rPr>
              <a:t>～</a:t>
            </a:r>
            <a:r>
              <a:rPr lang="en-US" altLang="ja-JP" sz="800" dirty="0">
                <a:solidFill>
                  <a:schemeClr val="tx1"/>
                </a:solidFill>
                <a:latin typeface="+mn-ea"/>
              </a:rPr>
              <a:t>4</a:t>
            </a:r>
            <a:r>
              <a:rPr kumimoji="1" lang="en-US" altLang="ja-JP" sz="800" dirty="0">
                <a:solidFill>
                  <a:schemeClr val="tx1"/>
                </a:solidFill>
                <a:latin typeface="+mn-ea"/>
              </a:rPr>
              <a:t>99</a:t>
            </a:r>
            <a:r>
              <a:rPr kumimoji="1" lang="ja-JP" altLang="en-US" sz="800" dirty="0">
                <a:solidFill>
                  <a:schemeClr val="tx1"/>
                </a:solidFill>
                <a:latin typeface="+mn-ea"/>
              </a:rPr>
              <a:t>万円</a:t>
            </a:r>
          </a:p>
        </p:txBody>
      </p:sp>
      <p:sp>
        <p:nvSpPr>
          <p:cNvPr id="33" name="下矢印吹き出し 32"/>
          <p:cNvSpPr/>
          <p:nvPr/>
        </p:nvSpPr>
        <p:spPr>
          <a:xfrm>
            <a:off x="3081240" y="1955070"/>
            <a:ext cx="793367" cy="324384"/>
          </a:xfrm>
          <a:prstGeom prst="downArrowCallou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mn-ea"/>
              </a:rPr>
              <a:t>500</a:t>
            </a:r>
            <a:r>
              <a:rPr kumimoji="1" lang="ja-JP" altLang="en-US" sz="800" dirty="0">
                <a:solidFill>
                  <a:schemeClr val="tx1"/>
                </a:solidFill>
                <a:latin typeface="+mn-ea"/>
              </a:rPr>
              <a:t>～</a:t>
            </a:r>
            <a:r>
              <a:rPr kumimoji="1" lang="en-US" altLang="ja-JP" sz="800" dirty="0">
                <a:solidFill>
                  <a:schemeClr val="tx1"/>
                </a:solidFill>
                <a:latin typeface="+mn-ea"/>
              </a:rPr>
              <a:t>999</a:t>
            </a:r>
            <a:r>
              <a:rPr kumimoji="1" lang="ja-JP" altLang="en-US" sz="800" dirty="0">
                <a:solidFill>
                  <a:schemeClr val="tx1"/>
                </a:solidFill>
                <a:latin typeface="+mn-ea"/>
              </a:rPr>
              <a:t>万円</a:t>
            </a:r>
          </a:p>
        </p:txBody>
      </p:sp>
      <p:sp>
        <p:nvSpPr>
          <p:cNvPr id="34" name="下矢印吹き出し 33"/>
          <p:cNvSpPr/>
          <p:nvPr/>
        </p:nvSpPr>
        <p:spPr>
          <a:xfrm>
            <a:off x="3914491" y="1949460"/>
            <a:ext cx="743790" cy="324384"/>
          </a:xfrm>
          <a:prstGeom prst="downArrowCallou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mn-ea"/>
              </a:rPr>
              <a:t>1,000</a:t>
            </a:r>
            <a:r>
              <a:rPr kumimoji="1" lang="ja-JP" altLang="en-US" sz="800" dirty="0">
                <a:solidFill>
                  <a:schemeClr val="tx1"/>
                </a:solidFill>
                <a:latin typeface="+mn-ea"/>
              </a:rPr>
              <a:t>万円～</a:t>
            </a:r>
          </a:p>
        </p:txBody>
      </p:sp>
      <p:sp>
        <p:nvSpPr>
          <p:cNvPr id="2" name="スライド番号プレースホルダー 1"/>
          <p:cNvSpPr>
            <a:spLocks noGrp="1"/>
          </p:cNvSpPr>
          <p:nvPr>
            <p:ph type="sldNum" sz="quarter" idx="12"/>
          </p:nvPr>
        </p:nvSpPr>
        <p:spPr>
          <a:xfrm>
            <a:off x="6977884" y="6495180"/>
            <a:ext cx="2133600" cy="365125"/>
          </a:xfrm>
        </p:spPr>
        <p:txBody>
          <a:bodyPr/>
          <a:lstStyle/>
          <a:p>
            <a:fld id="{E1D027E3-62E2-4B97-AB12-56BECFBE21C1}" type="slidenum">
              <a:rPr kumimoji="1" lang="ja-JP" altLang="en-US" smtClean="0"/>
              <a:pPr/>
              <a:t>21</a:t>
            </a:fld>
            <a:endParaRPr kumimoji="1" lang="ja-JP" altLang="en-US" dirty="0"/>
          </a:p>
        </p:txBody>
      </p:sp>
      <p:sp>
        <p:nvSpPr>
          <p:cNvPr id="3" name="大かっこ 2"/>
          <p:cNvSpPr/>
          <p:nvPr/>
        </p:nvSpPr>
        <p:spPr>
          <a:xfrm>
            <a:off x="2314594" y="6581574"/>
            <a:ext cx="6277623" cy="25413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214765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＜全国の年間収入のジニ</a:t>
            </a:r>
            <a:r>
              <a:rPr kumimoji="0" lang="ja-JP" altLang="en-US" sz="2000" b="1" kern="0" dirty="0" smtClean="0">
                <a:solidFill>
                  <a:srgbClr val="000000"/>
                </a:solidFill>
                <a:latin typeface="ＭＳ Ｐゴシック" pitchFamily="50" charset="-128"/>
                <a:ea typeface="Meiryo UI" pitchFamily="50" charset="-128"/>
                <a:cs typeface="Meiryo UI" pitchFamily="50" charset="-128"/>
              </a:rPr>
              <a:t>係数</a:t>
            </a:r>
            <a:r>
              <a:rPr kumimoji="0" lang="en-US" altLang="ja-JP" sz="2000" b="1" kern="0" dirty="0" smtClean="0">
                <a:solidFill>
                  <a:srgbClr val="000000"/>
                </a:solidFill>
                <a:latin typeface="ＭＳ Ｐゴシック" pitchFamily="50" charset="-128"/>
                <a:ea typeface="Meiryo UI" pitchFamily="50" charset="-128"/>
                <a:cs typeface="Meiryo UI" pitchFamily="50" charset="-128"/>
              </a:rPr>
              <a:t>【2014</a:t>
            </a:r>
            <a:r>
              <a:rPr kumimoji="0" lang="ja-JP" altLang="en-US" sz="2000" b="1" kern="0" dirty="0" smtClean="0">
                <a:solidFill>
                  <a:srgbClr val="000000"/>
                </a:solidFill>
                <a:latin typeface="ＭＳ Ｐゴシック" pitchFamily="50" charset="-128"/>
                <a:ea typeface="Meiryo UI" pitchFamily="50" charset="-128"/>
                <a:cs typeface="Meiryo UI" pitchFamily="50" charset="-128"/>
              </a:rPr>
              <a:t>年</a:t>
            </a:r>
            <a:r>
              <a:rPr kumimoji="0" lang="en-US" altLang="ja-JP" sz="2000" b="1" kern="0" dirty="0" smtClean="0">
                <a:solidFill>
                  <a:srgbClr val="000000"/>
                </a:solidFill>
                <a:latin typeface="ＭＳ Ｐゴシック" pitchFamily="50" charset="-128"/>
                <a:ea typeface="Meiryo UI" pitchFamily="50" charset="-128"/>
                <a:cs typeface="Meiryo UI" pitchFamily="50" charset="-128"/>
              </a:rPr>
              <a:t>】</a:t>
            </a:r>
            <a:r>
              <a:rPr kumimoji="0" lang="ja-JP" altLang="en-US" sz="2000" b="1" kern="0" dirty="0" smtClean="0">
                <a:solidFill>
                  <a:srgbClr val="000000"/>
                </a:solidFill>
                <a:latin typeface="ＭＳ Ｐゴシック" pitchFamily="50" charset="-128"/>
                <a:ea typeface="Meiryo UI" pitchFamily="50" charset="-128"/>
                <a:cs typeface="Meiryo UI" pitchFamily="50" charset="-128"/>
              </a:rPr>
              <a:t>＞</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3890576" y="6479174"/>
            <a:ext cx="6627971"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出典：大阪の再生・成長に向けた新戦略データ集②（大阪経済や成長に向けた５つの重点分野関係）</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（総務省統計局「全国消費実態調査」より作成）</a:t>
            </a: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22</a:t>
            </a:fld>
            <a:endParaRPr lang="ja-JP" altLang="en-US" dirty="0"/>
          </a:p>
        </p:txBody>
      </p:sp>
      <p:graphicFrame>
        <p:nvGraphicFramePr>
          <p:cNvPr id="6" name="表 4"/>
          <p:cNvGraphicFramePr>
            <a:graphicFrameLocks noGrp="1"/>
          </p:cNvGraphicFramePr>
          <p:nvPr>
            <p:extLst>
              <p:ext uri="{D42A27DB-BD31-4B8C-83A1-F6EECF244321}">
                <p14:modId xmlns:p14="http://schemas.microsoft.com/office/powerpoint/2010/main" val="2702255406"/>
              </p:ext>
            </p:extLst>
          </p:nvPr>
        </p:nvGraphicFramePr>
        <p:xfrm>
          <a:off x="5241123" y="2635926"/>
          <a:ext cx="3600400" cy="3168349"/>
        </p:xfrm>
        <a:graphic>
          <a:graphicData uri="http://schemas.openxmlformats.org/drawingml/2006/table">
            <a:tbl>
              <a:tblPr>
                <a:tableStyleId>{2D5ABB26-0587-4C30-8999-92F81FD0307C}</a:tableStyleId>
              </a:tblPr>
              <a:tblGrid>
                <a:gridCol w="397793">
                  <a:extLst>
                    <a:ext uri="{9D8B030D-6E8A-4147-A177-3AD203B41FA5}">
                      <a16:colId xmlns:a16="http://schemas.microsoft.com/office/drawing/2014/main" val="20000"/>
                    </a:ext>
                  </a:extLst>
                </a:gridCol>
                <a:gridCol w="628233">
                  <a:extLst>
                    <a:ext uri="{9D8B030D-6E8A-4147-A177-3AD203B41FA5}">
                      <a16:colId xmlns:a16="http://schemas.microsoft.com/office/drawing/2014/main" val="20001"/>
                    </a:ext>
                  </a:extLst>
                </a:gridCol>
                <a:gridCol w="1656438">
                  <a:extLst>
                    <a:ext uri="{9D8B030D-6E8A-4147-A177-3AD203B41FA5}">
                      <a16:colId xmlns:a16="http://schemas.microsoft.com/office/drawing/2014/main" val="20002"/>
                    </a:ext>
                  </a:extLst>
                </a:gridCol>
                <a:gridCol w="917936">
                  <a:extLst>
                    <a:ext uri="{9D8B030D-6E8A-4147-A177-3AD203B41FA5}">
                      <a16:colId xmlns:a16="http://schemas.microsoft.com/office/drawing/2014/main" val="20003"/>
                    </a:ext>
                  </a:extLst>
                </a:gridCol>
              </a:tblGrid>
              <a:tr h="347929">
                <a:tc gridSpan="2">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総世帯</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世帯員２人以上の世帯</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単身世帯</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47007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全国</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0.359</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0.314</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0.346</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007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8222"/>
                    </a:solidFill>
                  </a:tcP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0.372</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8222"/>
                    </a:solidFill>
                  </a:tcP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0.315</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8222"/>
                    </a:solidFill>
                  </a:tcPr>
                </a:tc>
                <a:tc>
                  <a:txBody>
                    <a:bodyPr/>
                    <a:lstStyle/>
                    <a:p>
                      <a:pPr algn="r" rtl="0"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0.369</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8222"/>
                    </a:solidFill>
                  </a:tcPr>
                </a:tc>
                <a:extLst>
                  <a:ext uri="{0D108BD9-81ED-4DB2-BD59-A6C34878D82A}">
                    <a16:rowId xmlns:a16="http://schemas.microsoft.com/office/drawing/2014/main" val="10002"/>
                  </a:ext>
                </a:extLst>
              </a:tr>
              <a:tr h="47007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東京</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0.378</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0.343</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0.336</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7007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愛知</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0.350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0.301</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0.310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7007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京都</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0.362</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0.308</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0.342</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7007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兵庫</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0.346</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0.303</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0.336</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8" name="テキスト ボックス 7"/>
          <p:cNvSpPr txBox="1"/>
          <p:nvPr/>
        </p:nvSpPr>
        <p:spPr>
          <a:xfrm>
            <a:off x="169168" y="1966230"/>
            <a:ext cx="4320480"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　全国の年間収入のジニ係数（総世帯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97768" y="1504240"/>
            <a:ext cx="8748464" cy="276999"/>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ジニ係数・・・所得等の分布の均等度を示す指標の１つで、ゼロに近いほど格差が小さく、１に近いほど格差が大きい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97768" y="616631"/>
            <a:ext cx="8643755" cy="79208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年間収入のジニ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係数は、東京に次いで高く、全国の水準を上回る状況。とりわけ、単身世帯において所得格差が大きい。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969477" y="1966230"/>
            <a:ext cx="3528392" cy="523220"/>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　全国の年間収入のジニ係数</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（世帯員状況別</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2"/>
          <a:stretch>
            <a:fillRect/>
          </a:stretch>
        </p:blipFill>
        <p:spPr>
          <a:xfrm>
            <a:off x="302477" y="2302605"/>
            <a:ext cx="4608975" cy="4115157"/>
          </a:xfrm>
          <a:prstGeom prst="rect">
            <a:avLst/>
          </a:prstGeom>
        </p:spPr>
      </p:pic>
      <p:sp>
        <p:nvSpPr>
          <p:cNvPr id="2" name="スライド番号プレースホルダー 1"/>
          <p:cNvSpPr>
            <a:spLocks noGrp="1"/>
          </p:cNvSpPr>
          <p:nvPr>
            <p:ph type="sldNum" sz="quarter" idx="12"/>
          </p:nvPr>
        </p:nvSpPr>
        <p:spPr/>
        <p:txBody>
          <a:bodyPr/>
          <a:lstStyle/>
          <a:p>
            <a:fld id="{E1D027E3-62E2-4B97-AB12-56BECFBE21C1}" type="slidenum">
              <a:rPr kumimoji="1" lang="ja-JP" altLang="en-US" smtClean="0"/>
              <a:pPr/>
              <a:t>22</a:t>
            </a:fld>
            <a:endParaRPr kumimoji="1" lang="ja-JP" altLang="en-US"/>
          </a:p>
        </p:txBody>
      </p:sp>
    </p:spTree>
    <p:extLst>
      <p:ext uri="{BB962C8B-B14F-4D97-AF65-F5344CB8AC3E}">
        <p14:creationId xmlns:p14="http://schemas.microsoft.com/office/powerpoint/2010/main" val="320967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7197459-1FBA-4B80-899A-C4F2D348EF25}"/>
              </a:ext>
            </a:extLst>
          </p:cNvPr>
          <p:cNvPicPr>
            <a:picLocks noChangeAspect="1"/>
          </p:cNvPicPr>
          <p:nvPr/>
        </p:nvPicPr>
        <p:blipFill>
          <a:blip r:embed="rId2"/>
          <a:stretch>
            <a:fillRect/>
          </a:stretch>
        </p:blipFill>
        <p:spPr>
          <a:xfrm>
            <a:off x="1078689" y="1371132"/>
            <a:ext cx="6986622" cy="4938188"/>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＜人口の推移＞</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5445505" y="6339042"/>
            <a:ext cx="288032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2020</a:t>
            </a:r>
            <a:r>
              <a:rPr lang="ja-JP" altLang="en-US" sz="1100" dirty="0" smtClean="0">
                <a:latin typeface="Meiryo UI" panose="020B0604030504040204" pitchFamily="50" charset="-128"/>
                <a:ea typeface="Meiryo UI" panose="020B0604030504040204" pitchFamily="50" charset="-128"/>
              </a:rPr>
              <a:t>年度版なにわの</a:t>
            </a:r>
            <a:r>
              <a:rPr lang="ja-JP" altLang="en-US" sz="1100" dirty="0">
                <a:latin typeface="Meiryo UI" panose="020B0604030504040204" pitchFamily="50" charset="-128"/>
                <a:ea typeface="Meiryo UI" panose="020B0604030504040204" pitchFamily="50" charset="-128"/>
              </a:rPr>
              <a:t>経済データ</a:t>
            </a:r>
            <a:endParaRPr kumimoji="1" lang="ja-JP" altLang="en-US" sz="1100" dirty="0">
              <a:latin typeface="Meiryo UI" panose="020B0604030504040204" pitchFamily="50" charset="-128"/>
              <a:ea typeface="Meiryo UI" panose="020B0604030504040204"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23</a:t>
            </a:fld>
            <a:endParaRPr lang="ja-JP" altLang="en-US" dirty="0"/>
          </a:p>
        </p:txBody>
      </p:sp>
      <p:sp>
        <p:nvSpPr>
          <p:cNvPr id="7" name="正方形/長方形 6"/>
          <p:cNvSpPr/>
          <p:nvPr/>
        </p:nvSpPr>
        <p:spPr>
          <a:xfrm>
            <a:off x="251520" y="504826"/>
            <a:ext cx="8568952" cy="79208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大阪府の令和元年の人口は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881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万人で、全国の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％のシェアを占めている。人口及び、その全国シェアは、ほぼ横ばいで推移している。一方、東京都の人口は増加傾向が続き、全国シェアも上昇傾向を維持しており</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、令和元年</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％に達している。</a:t>
            </a:r>
          </a:p>
        </p:txBody>
      </p:sp>
      <p:sp>
        <p:nvSpPr>
          <p:cNvPr id="2" name="スライド番号プレースホルダー 1"/>
          <p:cNvSpPr>
            <a:spLocks noGrp="1"/>
          </p:cNvSpPr>
          <p:nvPr>
            <p:ph type="sldNum" sz="quarter" idx="12"/>
          </p:nvPr>
        </p:nvSpPr>
        <p:spPr>
          <a:xfrm>
            <a:off x="6604779" y="6371102"/>
            <a:ext cx="2133600" cy="365125"/>
          </a:xfrm>
        </p:spPr>
        <p:txBody>
          <a:bodyPr/>
          <a:lstStyle/>
          <a:p>
            <a:fld id="{E1D027E3-62E2-4B97-AB12-56BECFBE21C1}" type="slidenum">
              <a:rPr kumimoji="1" lang="ja-JP" altLang="en-US" smtClean="0"/>
              <a:pPr/>
              <a:t>23</a:t>
            </a:fld>
            <a:endParaRPr kumimoji="1" lang="ja-JP" altLang="en-US"/>
          </a:p>
        </p:txBody>
      </p:sp>
      <p:sp>
        <p:nvSpPr>
          <p:cNvPr id="8" name="テキスト ボックス 7"/>
          <p:cNvSpPr txBox="1"/>
          <p:nvPr/>
        </p:nvSpPr>
        <p:spPr>
          <a:xfrm>
            <a:off x="5724128" y="6551766"/>
            <a:ext cx="201170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（総務省「人口推計年俸」）</a:t>
            </a:r>
            <a:endParaRPr kumimoji="1" lang="ja-JP" altLang="en-US" sz="11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103721" y="1437587"/>
            <a:ext cx="1403648" cy="261610"/>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（）は全国シェア</a:t>
            </a:r>
          </a:p>
        </p:txBody>
      </p:sp>
      <p:sp>
        <p:nvSpPr>
          <p:cNvPr id="6" name="テキスト ボックス 5"/>
          <p:cNvSpPr txBox="1"/>
          <p:nvPr/>
        </p:nvSpPr>
        <p:spPr>
          <a:xfrm>
            <a:off x="1587225" y="2279436"/>
            <a:ext cx="720080" cy="261610"/>
          </a:xfrm>
          <a:prstGeom prst="rect">
            <a:avLst/>
          </a:prstGeom>
          <a:noFill/>
        </p:spPr>
        <p:txBody>
          <a:bodyPr wrap="square" rtlCol="0">
            <a:spAutoFit/>
          </a:bodyPr>
          <a:lstStyle/>
          <a:p>
            <a:r>
              <a:rPr kumimoji="1" lang="en-US" altLang="ja-JP" sz="1100" dirty="0"/>
              <a:t>(10.3%)</a:t>
            </a:r>
            <a:endParaRPr kumimoji="1" lang="ja-JP" altLang="en-US" sz="1100" dirty="0"/>
          </a:p>
        </p:txBody>
      </p:sp>
      <p:sp>
        <p:nvSpPr>
          <p:cNvPr id="11" name="テキスト ボックス 10"/>
          <p:cNvSpPr txBox="1"/>
          <p:nvPr/>
        </p:nvSpPr>
        <p:spPr>
          <a:xfrm>
            <a:off x="6844522" y="1568392"/>
            <a:ext cx="720080" cy="261610"/>
          </a:xfrm>
          <a:prstGeom prst="rect">
            <a:avLst/>
          </a:prstGeom>
          <a:noFill/>
        </p:spPr>
        <p:txBody>
          <a:bodyPr wrap="square" rtlCol="0">
            <a:spAutoFit/>
          </a:bodyPr>
          <a:lstStyle/>
          <a:p>
            <a:r>
              <a:rPr kumimoji="1" lang="en-US" altLang="ja-JP" sz="1100" dirty="0"/>
              <a:t>(11.0%)</a:t>
            </a:r>
            <a:endParaRPr kumimoji="1" lang="ja-JP" altLang="en-US" sz="1100" dirty="0"/>
          </a:p>
        </p:txBody>
      </p:sp>
      <p:sp>
        <p:nvSpPr>
          <p:cNvPr id="12" name="テキスト ボックス 11"/>
          <p:cNvSpPr txBox="1"/>
          <p:nvPr/>
        </p:nvSpPr>
        <p:spPr>
          <a:xfrm>
            <a:off x="1710735" y="3553430"/>
            <a:ext cx="720080" cy="261610"/>
          </a:xfrm>
          <a:prstGeom prst="rect">
            <a:avLst/>
          </a:prstGeom>
          <a:noFill/>
        </p:spPr>
        <p:txBody>
          <a:bodyPr wrap="square" rtlCol="0">
            <a:spAutoFit/>
          </a:bodyPr>
          <a:lstStyle/>
          <a:p>
            <a:r>
              <a:rPr kumimoji="1" lang="en-US" altLang="ja-JP" sz="1100" dirty="0"/>
              <a:t>(7.1%)</a:t>
            </a:r>
            <a:endParaRPr kumimoji="1" lang="ja-JP" altLang="en-US" sz="1100" dirty="0"/>
          </a:p>
        </p:txBody>
      </p:sp>
      <p:sp>
        <p:nvSpPr>
          <p:cNvPr id="13" name="テキスト ボックス 12"/>
          <p:cNvSpPr txBox="1"/>
          <p:nvPr/>
        </p:nvSpPr>
        <p:spPr>
          <a:xfrm>
            <a:off x="6885665" y="3291820"/>
            <a:ext cx="720080" cy="261610"/>
          </a:xfrm>
          <a:prstGeom prst="rect">
            <a:avLst/>
          </a:prstGeom>
          <a:noFill/>
        </p:spPr>
        <p:txBody>
          <a:bodyPr wrap="square" rtlCol="0">
            <a:spAutoFit/>
          </a:bodyPr>
          <a:lstStyle/>
          <a:p>
            <a:r>
              <a:rPr kumimoji="1" lang="en-US" altLang="ja-JP" sz="1100" dirty="0"/>
              <a:t>(7.3%)</a:t>
            </a:r>
            <a:endParaRPr kumimoji="1" lang="ja-JP" altLang="en-US" sz="1100" dirty="0"/>
          </a:p>
        </p:txBody>
      </p:sp>
      <p:sp>
        <p:nvSpPr>
          <p:cNvPr id="14" name="テキスト ボックス 13"/>
          <p:cNvSpPr txBox="1"/>
          <p:nvPr/>
        </p:nvSpPr>
        <p:spPr>
          <a:xfrm>
            <a:off x="1710735" y="4282858"/>
            <a:ext cx="720080" cy="261610"/>
          </a:xfrm>
          <a:prstGeom prst="rect">
            <a:avLst/>
          </a:prstGeom>
          <a:noFill/>
        </p:spPr>
        <p:txBody>
          <a:bodyPr wrap="square" rtlCol="0">
            <a:spAutoFit/>
          </a:bodyPr>
          <a:lstStyle/>
          <a:p>
            <a:r>
              <a:rPr kumimoji="1" lang="en-US" altLang="ja-JP" sz="1100" dirty="0"/>
              <a:t>(6.9%)</a:t>
            </a:r>
            <a:endParaRPr kumimoji="1" lang="ja-JP" altLang="en-US" sz="1100" dirty="0"/>
          </a:p>
        </p:txBody>
      </p:sp>
      <p:sp>
        <p:nvSpPr>
          <p:cNvPr id="15" name="テキスト ボックス 14"/>
          <p:cNvSpPr txBox="1"/>
          <p:nvPr/>
        </p:nvSpPr>
        <p:spPr>
          <a:xfrm>
            <a:off x="6858140" y="4436501"/>
            <a:ext cx="720080" cy="261610"/>
          </a:xfrm>
          <a:prstGeom prst="rect">
            <a:avLst/>
          </a:prstGeom>
          <a:noFill/>
        </p:spPr>
        <p:txBody>
          <a:bodyPr wrap="square" rtlCol="0">
            <a:spAutoFit/>
          </a:bodyPr>
          <a:lstStyle/>
          <a:p>
            <a:r>
              <a:rPr kumimoji="1" lang="en-US" altLang="ja-JP" sz="1100" dirty="0"/>
              <a:t>(7.0%)</a:t>
            </a:r>
            <a:endParaRPr kumimoji="1" lang="ja-JP" altLang="en-US" sz="1100" dirty="0"/>
          </a:p>
        </p:txBody>
      </p:sp>
      <p:sp>
        <p:nvSpPr>
          <p:cNvPr id="16" name="テキスト ボックス 15"/>
          <p:cNvSpPr txBox="1"/>
          <p:nvPr/>
        </p:nvSpPr>
        <p:spPr>
          <a:xfrm>
            <a:off x="1587225" y="5096123"/>
            <a:ext cx="720080" cy="261610"/>
          </a:xfrm>
          <a:prstGeom prst="rect">
            <a:avLst/>
          </a:prstGeom>
          <a:noFill/>
        </p:spPr>
        <p:txBody>
          <a:bodyPr wrap="square" rtlCol="0">
            <a:spAutoFit/>
          </a:bodyPr>
          <a:lstStyle/>
          <a:p>
            <a:r>
              <a:rPr kumimoji="1" lang="en-US" altLang="ja-JP" sz="1100" dirty="0"/>
              <a:t>(5.8%)</a:t>
            </a:r>
            <a:endParaRPr kumimoji="1" lang="ja-JP" altLang="en-US" sz="1100" dirty="0"/>
          </a:p>
        </p:txBody>
      </p:sp>
      <p:sp>
        <p:nvSpPr>
          <p:cNvPr id="17" name="テキスト ボックス 16"/>
          <p:cNvSpPr txBox="1"/>
          <p:nvPr/>
        </p:nvSpPr>
        <p:spPr>
          <a:xfrm>
            <a:off x="6858140" y="4965318"/>
            <a:ext cx="720080" cy="261610"/>
          </a:xfrm>
          <a:prstGeom prst="rect">
            <a:avLst/>
          </a:prstGeom>
          <a:noFill/>
        </p:spPr>
        <p:txBody>
          <a:bodyPr wrap="square" rtlCol="0">
            <a:spAutoFit/>
          </a:bodyPr>
          <a:lstStyle/>
          <a:p>
            <a:r>
              <a:rPr kumimoji="1" lang="en-US" altLang="ja-JP" sz="1100" dirty="0"/>
              <a:t>(6.0%)</a:t>
            </a:r>
            <a:endParaRPr kumimoji="1" lang="ja-JP" altLang="en-US" sz="1100" dirty="0"/>
          </a:p>
        </p:txBody>
      </p:sp>
    </p:spTree>
    <p:extLst>
      <p:ext uri="{BB962C8B-B14F-4D97-AF65-F5344CB8AC3E}">
        <p14:creationId xmlns:p14="http://schemas.microsoft.com/office/powerpoint/2010/main" val="3355473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1CF9C0C-82C0-496C-959E-F2E7BA3470F0}"/>
              </a:ext>
            </a:extLst>
          </p:cNvPr>
          <p:cNvPicPr>
            <a:picLocks noChangeAspect="1"/>
          </p:cNvPicPr>
          <p:nvPr/>
        </p:nvPicPr>
        <p:blipFill>
          <a:blip r:embed="rId2"/>
          <a:stretch>
            <a:fillRect/>
          </a:stretch>
        </p:blipFill>
        <p:spPr>
          <a:xfrm>
            <a:off x="1194204" y="1544917"/>
            <a:ext cx="6779340" cy="4877223"/>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＜大阪府の年齢別人口の推移＞</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24</a:t>
            </a:fld>
            <a:endParaRPr lang="ja-JP" altLang="en-US" dirty="0"/>
          </a:p>
        </p:txBody>
      </p:sp>
      <p:sp>
        <p:nvSpPr>
          <p:cNvPr id="7" name="正方形/長方形 6"/>
          <p:cNvSpPr/>
          <p:nvPr/>
        </p:nvSpPr>
        <p:spPr>
          <a:xfrm>
            <a:off x="323528" y="488322"/>
            <a:ext cx="8424936" cy="79208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大阪府の令和元年の年齢別人口をみると、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代の人口が最も多くなっており、その推移をみると、概ね</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代以下の構成比は低下傾向が続く一方で、</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代以上の構成比が上昇傾向にあり、少子高齢化の影響が顕著。</a:t>
            </a:r>
          </a:p>
        </p:txBody>
      </p:sp>
      <p:sp>
        <p:nvSpPr>
          <p:cNvPr id="2" name="スライド番号プレースホルダー 1"/>
          <p:cNvSpPr>
            <a:spLocks noGrp="1"/>
          </p:cNvSpPr>
          <p:nvPr>
            <p:ph type="sldNum" sz="quarter" idx="12"/>
          </p:nvPr>
        </p:nvSpPr>
        <p:spPr>
          <a:xfrm>
            <a:off x="6805216" y="6351111"/>
            <a:ext cx="2133600" cy="365125"/>
          </a:xfrm>
        </p:spPr>
        <p:txBody>
          <a:bodyPr/>
          <a:lstStyle/>
          <a:p>
            <a:fld id="{E1D027E3-62E2-4B97-AB12-56BECFBE21C1}" type="slidenum">
              <a:rPr kumimoji="1" lang="ja-JP" altLang="en-US" smtClean="0"/>
              <a:pPr/>
              <a:t>24</a:t>
            </a:fld>
            <a:endParaRPr kumimoji="1" lang="ja-JP" altLang="en-US" dirty="0"/>
          </a:p>
        </p:txBody>
      </p:sp>
      <p:sp>
        <p:nvSpPr>
          <p:cNvPr id="8" name="テキスト ボックス 7"/>
          <p:cNvSpPr txBox="1"/>
          <p:nvPr/>
        </p:nvSpPr>
        <p:spPr>
          <a:xfrm>
            <a:off x="5367016" y="6385971"/>
            <a:ext cx="288032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2020</a:t>
            </a:r>
            <a:r>
              <a:rPr lang="ja-JP" altLang="en-US" sz="1100" dirty="0" smtClean="0">
                <a:latin typeface="Meiryo UI" panose="020B0604030504040204" pitchFamily="50" charset="-128"/>
                <a:ea typeface="Meiryo UI" panose="020B0604030504040204" pitchFamily="50" charset="-128"/>
              </a:rPr>
              <a:t>年度版なにわの</a:t>
            </a:r>
            <a:r>
              <a:rPr lang="ja-JP" altLang="en-US" sz="1100" dirty="0">
                <a:latin typeface="Meiryo UI" panose="020B0604030504040204" pitchFamily="50" charset="-128"/>
                <a:ea typeface="Meiryo UI" panose="020B0604030504040204" pitchFamily="50" charset="-128"/>
              </a:rPr>
              <a:t>経済データ</a:t>
            </a:r>
            <a:endParaRPr kumimoji="1" lang="ja-JP" altLang="en-US" sz="11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5645639" y="6598695"/>
            <a:ext cx="201170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（総務省「人口推計年俸」）</a:t>
            </a:r>
            <a:endParaRPr kumimoji="1" lang="ja-JP" altLang="en-US" sz="11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5508104" y="1289600"/>
            <a:ext cx="2520280" cy="276999"/>
          </a:xfrm>
          <a:prstGeom prst="rect">
            <a:avLst/>
          </a:prstGeom>
          <a:noFill/>
        </p:spPr>
        <p:txBody>
          <a:bodyPr wrap="square" rtlCol="0">
            <a:spAutoFit/>
          </a:bodyPr>
          <a:lstStyle/>
          <a:p>
            <a:r>
              <a:rPr lang="zh-TW" altLang="en-US" sz="1200" dirty="0">
                <a:latin typeface="Meiryo UI" panose="020B0604030504040204" pitchFamily="50" charset="-128"/>
                <a:ea typeface="Meiryo UI" panose="020B0604030504040204" pitchFamily="50" charset="-128"/>
              </a:rPr>
              <a:t>（注）各年</a:t>
            </a:r>
            <a:r>
              <a:rPr lang="en-US" altLang="zh-TW" sz="1200" dirty="0">
                <a:latin typeface="Meiryo UI" panose="020B0604030504040204" pitchFamily="50" charset="-128"/>
                <a:ea typeface="Meiryo UI" panose="020B0604030504040204" pitchFamily="50" charset="-128"/>
              </a:rPr>
              <a:t>10</a:t>
            </a:r>
            <a:r>
              <a:rPr lang="zh-TW" altLang="en-US" sz="1200" dirty="0">
                <a:latin typeface="Meiryo UI" panose="020B0604030504040204" pitchFamily="50" charset="-128"/>
                <a:ea typeface="Meiryo UI" panose="020B0604030504040204" pitchFamily="50" charset="-128"/>
              </a:rPr>
              <a:t>月１日現在。総人口。</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48935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78EC795-25A5-43D8-B083-83F933273887}"/>
              </a:ext>
            </a:extLst>
          </p:cNvPr>
          <p:cNvPicPr>
            <a:picLocks noChangeAspect="1"/>
          </p:cNvPicPr>
          <p:nvPr/>
        </p:nvPicPr>
        <p:blipFill>
          <a:blip r:embed="rId2"/>
          <a:stretch>
            <a:fillRect/>
          </a:stretch>
        </p:blipFill>
        <p:spPr>
          <a:xfrm>
            <a:off x="627546" y="1748603"/>
            <a:ext cx="7888908" cy="4608975"/>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＜他府県からの転出入者数の推移＞</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25</a:t>
            </a:fld>
            <a:endParaRPr lang="ja-JP" altLang="en-US" dirty="0"/>
          </a:p>
        </p:txBody>
      </p:sp>
      <p:sp>
        <p:nvSpPr>
          <p:cNvPr id="7" name="正方形/長方形 6"/>
          <p:cNvSpPr/>
          <p:nvPr/>
        </p:nvSpPr>
        <p:spPr>
          <a:xfrm>
            <a:off x="179512" y="548253"/>
            <a:ext cx="8712968" cy="99108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大阪府の他府県からの人口移動は６年連続の転入超過で、転入超過数は令和２年に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は令和元年</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よりも増加し</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13,356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人となった。東京都の転入超過</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数は令和２年</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31,125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人だったが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、令和元年</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からは大きく減少。愛知県は、２年連続の転出超過</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で令和２年</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7,296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人の転出超過となっている。</a:t>
            </a:r>
          </a:p>
        </p:txBody>
      </p:sp>
      <p:sp>
        <p:nvSpPr>
          <p:cNvPr id="2" name="スライド番号プレースホルダー 1"/>
          <p:cNvSpPr>
            <a:spLocks noGrp="1"/>
          </p:cNvSpPr>
          <p:nvPr>
            <p:ph type="sldNum" sz="quarter" idx="12"/>
          </p:nvPr>
        </p:nvSpPr>
        <p:spPr>
          <a:xfrm>
            <a:off x="6758880" y="6364044"/>
            <a:ext cx="2133600" cy="365125"/>
          </a:xfrm>
        </p:spPr>
        <p:txBody>
          <a:bodyPr/>
          <a:lstStyle/>
          <a:p>
            <a:fld id="{E1D027E3-62E2-4B97-AB12-56BECFBE21C1}" type="slidenum">
              <a:rPr kumimoji="1" lang="ja-JP" altLang="en-US" smtClean="0"/>
              <a:pPr/>
              <a:t>25</a:t>
            </a:fld>
            <a:endParaRPr kumimoji="1" lang="ja-JP" altLang="en-US"/>
          </a:p>
        </p:txBody>
      </p:sp>
      <p:sp>
        <p:nvSpPr>
          <p:cNvPr id="8" name="テキスト ボックス 7"/>
          <p:cNvSpPr txBox="1"/>
          <p:nvPr/>
        </p:nvSpPr>
        <p:spPr>
          <a:xfrm>
            <a:off x="5463481" y="6247141"/>
            <a:ext cx="288032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2020</a:t>
            </a:r>
            <a:r>
              <a:rPr lang="ja-JP" altLang="en-US" sz="1100" dirty="0" smtClean="0">
                <a:latin typeface="Meiryo UI" panose="020B0604030504040204" pitchFamily="50" charset="-128"/>
                <a:ea typeface="Meiryo UI" panose="020B0604030504040204" pitchFamily="50" charset="-128"/>
              </a:rPr>
              <a:t>年度版なにわの</a:t>
            </a:r>
            <a:r>
              <a:rPr lang="ja-JP" altLang="en-US" sz="1100" dirty="0">
                <a:latin typeface="Meiryo UI" panose="020B0604030504040204" pitchFamily="50" charset="-128"/>
                <a:ea typeface="Meiryo UI" panose="020B0604030504040204" pitchFamily="50" charset="-128"/>
              </a:rPr>
              <a:t>経済データ</a:t>
            </a:r>
            <a:endParaRPr kumimoji="1" lang="ja-JP" altLang="en-US" sz="11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5742104" y="6459865"/>
            <a:ext cx="3150376"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（総務省「住民基本台帳人口移動報告」）</a:t>
            </a:r>
            <a:endParaRPr kumimoji="1" lang="ja-JP" altLang="en-US" sz="1100" dirty="0">
              <a:latin typeface="Meiryo UI" panose="020B0604030504040204" pitchFamily="50" charset="-128"/>
              <a:ea typeface="Meiryo UI" panose="020B0604030504040204" pitchFamily="50" charset="-128"/>
            </a:endParaRPr>
          </a:p>
        </p:txBody>
      </p:sp>
      <p:sp>
        <p:nvSpPr>
          <p:cNvPr id="10" name="角丸四角形 9"/>
          <p:cNvSpPr/>
          <p:nvPr/>
        </p:nvSpPr>
        <p:spPr>
          <a:xfrm>
            <a:off x="6903641" y="78286"/>
            <a:ext cx="2160240" cy="42605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コロナ前後</a:t>
            </a:r>
          </a:p>
        </p:txBody>
      </p:sp>
      <p:sp>
        <p:nvSpPr>
          <p:cNvPr id="12" name="テキスト ボックス 11"/>
          <p:cNvSpPr txBox="1"/>
          <p:nvPr/>
        </p:nvSpPr>
        <p:spPr>
          <a:xfrm>
            <a:off x="7460038" y="1561806"/>
            <a:ext cx="1714001"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（注）外国人を含む。</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13589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a:t>
            </a:r>
            <a:r>
              <a:rPr kumimoji="0" lang="zh-TW" altLang="en-US" sz="2000" b="1" kern="0" dirty="0">
                <a:solidFill>
                  <a:srgbClr val="000000"/>
                </a:solidFill>
                <a:latin typeface="ＭＳ Ｐゴシック" pitchFamily="50" charset="-128"/>
                <a:ea typeface="Meiryo UI" pitchFamily="50" charset="-128"/>
                <a:cs typeface="Meiryo UI" pitchFamily="50" charset="-128"/>
              </a:rPr>
              <a:t>産業大分類別民営事業所数</a:t>
            </a:r>
            <a:r>
              <a:rPr kumimoji="0" lang="en-US" altLang="zh-TW" sz="2000" b="1" kern="0" dirty="0">
                <a:solidFill>
                  <a:srgbClr val="000000"/>
                </a:solidFill>
                <a:latin typeface="ＭＳ Ｐゴシック" pitchFamily="50" charset="-128"/>
                <a:ea typeface="Meiryo UI" pitchFamily="50" charset="-128"/>
                <a:cs typeface="Meiryo UI" pitchFamily="50" charset="-128"/>
              </a:rPr>
              <a:t>【</a:t>
            </a:r>
            <a:r>
              <a:rPr kumimoji="0" lang="zh-TW" altLang="en-US" sz="2000" b="1" kern="0" dirty="0">
                <a:solidFill>
                  <a:srgbClr val="000000"/>
                </a:solidFill>
                <a:latin typeface="ＭＳ Ｐゴシック" pitchFamily="50" charset="-128"/>
                <a:ea typeface="Meiryo UI" pitchFamily="50" charset="-128"/>
                <a:cs typeface="Meiryo UI" pitchFamily="50" charset="-128"/>
              </a:rPr>
              <a:t>平成</a:t>
            </a:r>
            <a:r>
              <a:rPr kumimoji="0" lang="en-US" altLang="zh-TW" sz="2000" b="1" kern="0" dirty="0">
                <a:solidFill>
                  <a:srgbClr val="000000"/>
                </a:solidFill>
                <a:latin typeface="ＭＳ Ｐゴシック" pitchFamily="50" charset="-128"/>
                <a:ea typeface="Meiryo UI" pitchFamily="50" charset="-128"/>
                <a:cs typeface="Meiryo UI" pitchFamily="50" charset="-128"/>
              </a:rPr>
              <a:t>28</a:t>
            </a:r>
            <a:r>
              <a:rPr kumimoji="0" lang="zh-TW" altLang="en-US" sz="2000" b="1" kern="0" dirty="0">
                <a:solidFill>
                  <a:srgbClr val="000000"/>
                </a:solidFill>
                <a:latin typeface="ＭＳ Ｐゴシック" pitchFamily="50" charset="-128"/>
                <a:ea typeface="Meiryo UI" pitchFamily="50" charset="-128"/>
                <a:cs typeface="Meiryo UI" pitchFamily="50" charset="-128"/>
              </a:rPr>
              <a:t>年</a:t>
            </a:r>
            <a:r>
              <a:rPr kumimoji="0" lang="en-US" altLang="zh-TW" sz="2000" b="1" kern="0" dirty="0">
                <a:solidFill>
                  <a:srgbClr val="000000"/>
                </a:solidFill>
                <a:latin typeface="ＭＳ Ｐゴシック" pitchFamily="50" charset="-128"/>
                <a:ea typeface="Meiryo UI" pitchFamily="50" charset="-128"/>
                <a:cs typeface="Meiryo UI" pitchFamily="50" charset="-128"/>
              </a:rPr>
              <a:t>】</a:t>
            </a:r>
            <a:r>
              <a:rPr kumimoji="0" lang="ja-JP" altLang="en-US" sz="2000" b="1" kern="0" dirty="0">
                <a:solidFill>
                  <a:srgbClr val="000000"/>
                </a:solidFill>
                <a:latin typeface="ＭＳ Ｐゴシック" pitchFamily="50" charset="-128"/>
                <a:ea typeface="Meiryo UI" pitchFamily="50" charset="-128"/>
                <a:cs typeface="Meiryo UI" pitchFamily="50" charset="-128"/>
              </a:rPr>
              <a:t>＞</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5713039" y="6202622"/>
            <a:ext cx="288032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2020</a:t>
            </a:r>
            <a:r>
              <a:rPr lang="ja-JP" altLang="en-US" sz="1100" dirty="0" smtClean="0">
                <a:latin typeface="Meiryo UI" panose="020B0604030504040204" pitchFamily="50" charset="-128"/>
                <a:ea typeface="Meiryo UI" panose="020B0604030504040204" pitchFamily="50" charset="-128"/>
              </a:rPr>
              <a:t>年度版なにわの</a:t>
            </a:r>
            <a:r>
              <a:rPr lang="ja-JP" altLang="en-US" sz="1100" dirty="0">
                <a:latin typeface="Meiryo UI" panose="020B0604030504040204" pitchFamily="50" charset="-128"/>
                <a:ea typeface="Meiryo UI" panose="020B0604030504040204" pitchFamily="50" charset="-128"/>
              </a:rPr>
              <a:t>経済データ</a:t>
            </a:r>
            <a:endParaRPr kumimoji="1" lang="ja-JP" altLang="en-US" sz="1100" dirty="0">
              <a:latin typeface="Meiryo UI" panose="020B0604030504040204" pitchFamily="50" charset="-128"/>
              <a:ea typeface="Meiryo UI" panose="020B0604030504040204"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26</a:t>
            </a:fld>
            <a:endParaRPr lang="ja-JP" altLang="en-US" dirty="0"/>
          </a:p>
        </p:txBody>
      </p:sp>
      <p:sp>
        <p:nvSpPr>
          <p:cNvPr id="7" name="正方形/長方形 6"/>
          <p:cNvSpPr/>
          <p:nvPr/>
        </p:nvSpPr>
        <p:spPr>
          <a:xfrm>
            <a:off x="77466" y="577776"/>
            <a:ext cx="8988158" cy="79208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産業別にみると、「卸売業，小売業」の事業所数が最も多く、府内民営事業所の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25.3</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％を占めている。「製造業」の割合は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％で、全国の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％を上回っており、全国的にみて集積度は高い水準にある。</a:t>
            </a:r>
          </a:p>
        </p:txBody>
      </p:sp>
      <p:sp>
        <p:nvSpPr>
          <p:cNvPr id="2" name="スライド番号プレースホルダー 1"/>
          <p:cNvSpPr>
            <a:spLocks noGrp="1"/>
          </p:cNvSpPr>
          <p:nvPr>
            <p:ph type="sldNum" sz="quarter" idx="12"/>
          </p:nvPr>
        </p:nvSpPr>
        <p:spPr/>
        <p:txBody>
          <a:bodyPr/>
          <a:lstStyle/>
          <a:p>
            <a:fld id="{E1D027E3-62E2-4B97-AB12-56BECFBE21C1}" type="slidenum">
              <a:rPr kumimoji="1" lang="ja-JP" altLang="en-US" smtClean="0"/>
              <a:pPr/>
              <a:t>26</a:t>
            </a:fld>
            <a:endParaRPr kumimoji="1" lang="ja-JP" altLang="en-US"/>
          </a:p>
        </p:txBody>
      </p:sp>
      <p:sp>
        <p:nvSpPr>
          <p:cNvPr id="8" name="テキスト ボックス 7"/>
          <p:cNvSpPr txBox="1"/>
          <p:nvPr/>
        </p:nvSpPr>
        <p:spPr>
          <a:xfrm>
            <a:off x="5959780" y="6402522"/>
            <a:ext cx="248956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（総務省「平成</a:t>
            </a:r>
            <a:r>
              <a:rPr lang="en-US" altLang="ja-JP" sz="1100" dirty="0">
                <a:latin typeface="Meiryo UI" panose="020B0604030504040204" pitchFamily="50" charset="-128"/>
                <a:ea typeface="Meiryo UI" panose="020B0604030504040204" pitchFamily="50" charset="-128"/>
              </a:rPr>
              <a:t>28</a:t>
            </a:r>
            <a:r>
              <a:rPr lang="ja-JP" altLang="en-US" sz="1100" dirty="0">
                <a:latin typeface="Meiryo UI" panose="020B0604030504040204" pitchFamily="50" charset="-128"/>
                <a:ea typeface="Meiryo UI" panose="020B0604030504040204" pitchFamily="50" charset="-128"/>
              </a:rPr>
              <a:t>年　経済センサス」）</a:t>
            </a:r>
            <a:endParaRPr kumimoji="1" lang="ja-JP" altLang="en-US" sz="11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39661" y="6202622"/>
            <a:ext cx="3816424"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（注）全産業（民営）合計を</a:t>
            </a:r>
            <a:r>
              <a:rPr lang="en-US" altLang="ja-JP" sz="1200" dirty="0">
                <a:latin typeface="Meiryo UI" panose="020B0604030504040204" pitchFamily="50" charset="-128"/>
                <a:ea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rPr>
              <a:t>％としている。</a:t>
            </a:r>
            <a:endParaRPr kumimoji="1" lang="ja-JP" altLang="en-US" sz="12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2"/>
          <a:stretch>
            <a:fillRect/>
          </a:stretch>
        </p:blipFill>
        <p:spPr>
          <a:xfrm>
            <a:off x="614996" y="1500045"/>
            <a:ext cx="8071804" cy="4572396"/>
          </a:xfrm>
          <a:prstGeom prst="rect">
            <a:avLst/>
          </a:prstGeom>
        </p:spPr>
      </p:pic>
    </p:spTree>
    <p:extLst>
      <p:ext uri="{BB962C8B-B14F-4D97-AF65-F5344CB8AC3E}">
        <p14:creationId xmlns:p14="http://schemas.microsoft.com/office/powerpoint/2010/main" val="2808098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6CEC601-F0FE-4B73-9422-E4E34CC59BC3}"/>
              </a:ext>
            </a:extLst>
          </p:cNvPr>
          <p:cNvPicPr>
            <a:picLocks noChangeAspect="1"/>
          </p:cNvPicPr>
          <p:nvPr/>
        </p:nvPicPr>
        <p:blipFill>
          <a:blip r:embed="rId2"/>
          <a:stretch>
            <a:fillRect/>
          </a:stretch>
        </p:blipFill>
        <p:spPr>
          <a:xfrm>
            <a:off x="228859" y="1997092"/>
            <a:ext cx="8638781" cy="4444369"/>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＜産業大分類別民営事業所の従業者数</a:t>
            </a:r>
            <a:r>
              <a:rPr kumimoji="0" lang="en-US" altLang="ja-JP" sz="2000" b="1" kern="0" dirty="0">
                <a:solidFill>
                  <a:srgbClr val="000000"/>
                </a:solidFill>
                <a:latin typeface="ＭＳ Ｐゴシック" pitchFamily="50" charset="-128"/>
                <a:ea typeface="Meiryo UI" pitchFamily="50" charset="-128"/>
                <a:cs typeface="Meiryo UI" pitchFamily="50" charset="-128"/>
              </a:rPr>
              <a:t>【</a:t>
            </a:r>
            <a:r>
              <a:rPr kumimoji="0" lang="ja-JP" altLang="en-US" sz="2000" b="1" kern="0" dirty="0">
                <a:solidFill>
                  <a:srgbClr val="000000"/>
                </a:solidFill>
                <a:latin typeface="ＭＳ Ｐゴシック" pitchFamily="50" charset="-128"/>
                <a:ea typeface="Meiryo UI" pitchFamily="50" charset="-128"/>
                <a:cs typeface="Meiryo UI" pitchFamily="50" charset="-128"/>
              </a:rPr>
              <a:t>平成</a:t>
            </a:r>
            <a:r>
              <a:rPr kumimoji="0" lang="en-US" altLang="ja-JP" sz="2000" b="1" kern="0" dirty="0">
                <a:solidFill>
                  <a:srgbClr val="000000"/>
                </a:solidFill>
                <a:latin typeface="ＭＳ Ｐゴシック" pitchFamily="50" charset="-128"/>
                <a:ea typeface="Meiryo UI" pitchFamily="50" charset="-128"/>
                <a:cs typeface="Meiryo UI" pitchFamily="50" charset="-128"/>
              </a:rPr>
              <a:t>28</a:t>
            </a:r>
            <a:r>
              <a:rPr kumimoji="0" lang="ja-JP" altLang="en-US" sz="2000" b="1" kern="0" dirty="0">
                <a:solidFill>
                  <a:srgbClr val="000000"/>
                </a:solidFill>
                <a:latin typeface="ＭＳ Ｐゴシック" pitchFamily="50" charset="-128"/>
                <a:ea typeface="Meiryo UI" pitchFamily="50" charset="-128"/>
                <a:cs typeface="Meiryo UI" pitchFamily="50" charset="-128"/>
              </a:rPr>
              <a:t>年</a:t>
            </a:r>
            <a:r>
              <a:rPr kumimoji="0" lang="en-US" altLang="ja-JP" sz="2000" b="1" kern="0" dirty="0">
                <a:solidFill>
                  <a:srgbClr val="000000"/>
                </a:solidFill>
                <a:latin typeface="ＭＳ Ｐゴシック" pitchFamily="50" charset="-128"/>
                <a:ea typeface="Meiryo UI" pitchFamily="50" charset="-128"/>
                <a:cs typeface="Meiryo UI" pitchFamily="50" charset="-128"/>
              </a:rPr>
              <a:t>】</a:t>
            </a:r>
            <a:r>
              <a:rPr kumimoji="0" lang="ja-JP" altLang="en-US" sz="2000" b="1" kern="0" dirty="0">
                <a:solidFill>
                  <a:srgbClr val="000000"/>
                </a:solidFill>
                <a:latin typeface="ＭＳ Ｐゴシック" pitchFamily="50" charset="-128"/>
                <a:ea typeface="Meiryo UI" pitchFamily="50" charset="-128"/>
                <a:cs typeface="Meiryo UI" pitchFamily="50" charset="-128"/>
              </a:rPr>
              <a:t>＞</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4932040" y="6427113"/>
            <a:ext cx="3934728"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2020</a:t>
            </a:r>
            <a:r>
              <a:rPr lang="ja-JP" altLang="en-US" sz="1100" dirty="0" smtClean="0">
                <a:latin typeface="Meiryo UI" panose="020B0604030504040204" pitchFamily="50" charset="-128"/>
                <a:ea typeface="Meiryo UI" panose="020B0604030504040204" pitchFamily="50" charset="-128"/>
              </a:rPr>
              <a:t>年度版なにわの</a:t>
            </a:r>
            <a:r>
              <a:rPr lang="ja-JP" altLang="en-US" sz="1100" dirty="0">
                <a:latin typeface="Meiryo UI" panose="020B0604030504040204" pitchFamily="50" charset="-128"/>
                <a:ea typeface="Meiryo UI" panose="020B0604030504040204" pitchFamily="50" charset="-128"/>
              </a:rPr>
              <a:t>経済データ</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zh-TW" altLang="en-US" sz="1100" dirty="0">
                <a:latin typeface="Meiryo UI" panose="020B0604030504040204" pitchFamily="50" charset="-128"/>
                <a:ea typeface="Meiryo UI" panose="020B0604030504040204" pitchFamily="50" charset="-128"/>
              </a:rPr>
              <a:t>大阪府統計課「労働力調査地方集計結果」各年版</a:t>
            </a:r>
            <a:r>
              <a:rPr lang="ja-JP" altLang="en-US"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27</a:t>
            </a:fld>
            <a:endParaRPr lang="ja-JP" altLang="en-US" dirty="0"/>
          </a:p>
        </p:txBody>
      </p:sp>
      <p:sp>
        <p:nvSpPr>
          <p:cNvPr id="7" name="正方形/長方形 6"/>
          <p:cNvSpPr/>
          <p:nvPr/>
        </p:nvSpPr>
        <p:spPr>
          <a:xfrm>
            <a:off x="75201" y="477169"/>
            <a:ext cx="8988158" cy="146525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大阪府における産業別就業者数をみると、「卸売業，小売業」が最も多く、以下、「製造業」「医療，福祉」となっている。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元年の増減をみると、「情報通信業」「運輸業，郵便業」「卸売業，小売業」「学術研究，専門・技術サービス業」「宿泊業，飲食サービス業」「生活関連サービス業，娯楽業」「教育，学習支援業」「医療，福祉」などの就業者数が増加した一方、「建設業」「製造業」「金融業，保険業」の就業者数が減少。</a:t>
            </a:r>
          </a:p>
        </p:txBody>
      </p:sp>
      <p:sp>
        <p:nvSpPr>
          <p:cNvPr id="3" name="スライド番号プレースホルダー 2"/>
          <p:cNvSpPr>
            <a:spLocks noGrp="1"/>
          </p:cNvSpPr>
          <p:nvPr>
            <p:ph type="sldNum" sz="quarter" idx="12"/>
          </p:nvPr>
        </p:nvSpPr>
        <p:spPr>
          <a:xfrm>
            <a:off x="6899404" y="6539290"/>
            <a:ext cx="2133600" cy="365125"/>
          </a:xfrm>
        </p:spPr>
        <p:txBody>
          <a:bodyPr/>
          <a:lstStyle/>
          <a:p>
            <a:fld id="{E1D027E3-62E2-4B97-AB12-56BECFBE21C1}" type="slidenum">
              <a:rPr kumimoji="1" lang="ja-JP" altLang="en-US" smtClean="0"/>
              <a:pPr/>
              <a:t>27</a:t>
            </a:fld>
            <a:endParaRPr kumimoji="1" lang="ja-JP" altLang="en-US"/>
          </a:p>
        </p:txBody>
      </p:sp>
    </p:spTree>
    <p:extLst>
      <p:ext uri="{BB962C8B-B14F-4D97-AF65-F5344CB8AC3E}">
        <p14:creationId xmlns:p14="http://schemas.microsoft.com/office/powerpoint/2010/main" val="1954670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6AEEB52-FC73-4E0A-9FDE-61A49302D7C3}"/>
              </a:ext>
            </a:extLst>
          </p:cNvPr>
          <p:cNvPicPr>
            <a:picLocks noChangeAspect="1"/>
          </p:cNvPicPr>
          <p:nvPr/>
        </p:nvPicPr>
        <p:blipFill>
          <a:blip r:embed="rId2"/>
          <a:stretch>
            <a:fillRect/>
          </a:stretch>
        </p:blipFill>
        <p:spPr>
          <a:xfrm>
            <a:off x="1146872" y="1120270"/>
            <a:ext cx="6797629" cy="4023709"/>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＜府内における資本金</a:t>
            </a:r>
            <a:r>
              <a:rPr kumimoji="0" lang="en-US" altLang="ja-JP" sz="2000" b="1" kern="0" dirty="0">
                <a:solidFill>
                  <a:srgbClr val="000000"/>
                </a:solidFill>
                <a:latin typeface="ＭＳ Ｐゴシック" pitchFamily="50" charset="-128"/>
                <a:ea typeface="Meiryo UI" pitchFamily="50" charset="-128"/>
                <a:cs typeface="Meiryo UI" pitchFamily="50" charset="-128"/>
              </a:rPr>
              <a:t>100</a:t>
            </a:r>
            <a:r>
              <a:rPr kumimoji="0" lang="ja-JP" altLang="en-US" sz="2000" b="1" kern="0" dirty="0">
                <a:solidFill>
                  <a:srgbClr val="000000"/>
                </a:solidFill>
                <a:latin typeface="ＭＳ Ｐゴシック" pitchFamily="50" charset="-128"/>
                <a:ea typeface="Meiryo UI" pitchFamily="50" charset="-128"/>
                <a:cs typeface="Meiryo UI" pitchFamily="50" charset="-128"/>
              </a:rPr>
              <a:t>億円以上の企業の本社数の推移＞</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3059832" y="6456620"/>
            <a:ext cx="5729808"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2020</a:t>
            </a:r>
            <a:r>
              <a:rPr lang="ja-JP" altLang="en-US" sz="1100" dirty="0" smtClean="0">
                <a:latin typeface="Meiryo UI" panose="020B0604030504040204" pitchFamily="50" charset="-128"/>
                <a:ea typeface="Meiryo UI" panose="020B0604030504040204" pitchFamily="50" charset="-128"/>
              </a:rPr>
              <a:t>年度版なにわの</a:t>
            </a:r>
            <a:r>
              <a:rPr lang="ja-JP" altLang="en-US" sz="1100" dirty="0">
                <a:latin typeface="Meiryo UI" panose="020B0604030504040204" pitchFamily="50" charset="-128"/>
                <a:ea typeface="Meiryo UI" panose="020B0604030504040204" pitchFamily="50" charset="-128"/>
              </a:rPr>
              <a:t>経済データ</a:t>
            </a:r>
            <a:endParaRPr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（東洋経済新聞社「会社四季報」</a:t>
            </a:r>
            <a:r>
              <a:rPr kumimoji="1" lang="en-US" altLang="ja-JP" sz="1100" dirty="0">
                <a:latin typeface="Meiryo UI" panose="020B0604030504040204" pitchFamily="50" charset="-128"/>
                <a:ea typeface="Meiryo UI" panose="020B0604030504040204" pitchFamily="50" charset="-128"/>
              </a:rPr>
              <a:t>1985</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2020</a:t>
            </a:r>
            <a:r>
              <a:rPr kumimoji="1" lang="ja-JP" altLang="en-US" sz="1100" dirty="0">
                <a:latin typeface="Meiryo UI" panose="020B0604030504040204" pitchFamily="50" charset="-128"/>
                <a:ea typeface="Meiryo UI" panose="020B0604030504040204" pitchFamily="50" charset="-128"/>
              </a:rPr>
              <a:t>年の５年</a:t>
            </a:r>
            <a:r>
              <a:rPr lang="ja-JP" altLang="en-US" sz="1100" dirty="0">
                <a:latin typeface="Meiryo UI" panose="020B0604030504040204" pitchFamily="50" charset="-128"/>
                <a:ea typeface="Meiryo UI" panose="020B0604030504040204" pitchFamily="50" charset="-128"/>
              </a:rPr>
              <a:t>毎の各第１集をもとに集計）</a:t>
            </a:r>
            <a:endParaRPr kumimoji="1" lang="ja-JP" altLang="en-US" sz="1100" dirty="0">
              <a:latin typeface="Meiryo UI" panose="020B0604030504040204" pitchFamily="50" charset="-128"/>
              <a:ea typeface="Meiryo UI" panose="020B0604030504040204"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28</a:t>
            </a:fld>
            <a:endParaRPr lang="ja-JP" altLang="en-US" dirty="0"/>
          </a:p>
        </p:txBody>
      </p:sp>
      <p:sp>
        <p:nvSpPr>
          <p:cNvPr id="7" name="正方形/長方形 6"/>
          <p:cNvSpPr/>
          <p:nvPr/>
        </p:nvSpPr>
        <p:spPr>
          <a:xfrm>
            <a:off x="323527" y="460300"/>
            <a:ext cx="8568953" cy="609564"/>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大阪府における資本金</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億円以上の企業の本社数は、平成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年までは増資等によって増加したものの、以降は移転等によって減少する動きが続いている。</a:t>
            </a:r>
          </a:p>
        </p:txBody>
      </p:sp>
      <p:sp>
        <p:nvSpPr>
          <p:cNvPr id="2" name="スライド番号プレースホルダー 1"/>
          <p:cNvSpPr>
            <a:spLocks noGrp="1"/>
          </p:cNvSpPr>
          <p:nvPr>
            <p:ph type="sldNum" sz="quarter" idx="12"/>
          </p:nvPr>
        </p:nvSpPr>
        <p:spPr>
          <a:xfrm>
            <a:off x="6870184" y="6427136"/>
            <a:ext cx="2133600" cy="365125"/>
          </a:xfrm>
        </p:spPr>
        <p:txBody>
          <a:bodyPr/>
          <a:lstStyle/>
          <a:p>
            <a:fld id="{E1D027E3-62E2-4B97-AB12-56BECFBE21C1}" type="slidenum">
              <a:rPr kumimoji="1" lang="ja-JP" altLang="en-US" smtClean="0"/>
              <a:pPr/>
              <a:t>28</a:t>
            </a:fld>
            <a:endParaRPr kumimoji="1" lang="ja-JP" altLang="en-US" dirty="0"/>
          </a:p>
        </p:txBody>
      </p:sp>
      <p:sp>
        <p:nvSpPr>
          <p:cNvPr id="9" name="テキスト 3"/>
          <p:cNvSpPr txBox="1">
            <a:spLocks noChangeArrowheads="1"/>
          </p:cNvSpPr>
          <p:nvPr/>
        </p:nvSpPr>
        <p:spPr bwMode="auto">
          <a:xfrm>
            <a:off x="1140367" y="5158663"/>
            <a:ext cx="6796617" cy="1296135"/>
          </a:xfrm>
          <a:prstGeom prst="rect">
            <a:avLst/>
          </a:prstGeom>
          <a:noFill/>
          <a:ln w="9525">
            <a:solidFill>
              <a:srgbClr xmlns:mc="http://schemas.openxmlformats.org/markup-compatibility/2006" xmlns:a14="http://schemas.microsoft.com/office/drawing/2010/main" val="000000" mc:Ignorable="a14" a14:legacySpreadsheetColorIndex="64"/>
            </a:solidFill>
            <a:prstDash val="sysDot"/>
            <a:miter lim="800000"/>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wrap="square" lIns="144000" tIns="90000" rIns="36000" bIns="25200"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1300"/>
              </a:lnSpc>
              <a:defRPr sz="1000"/>
            </a:pP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ここで用いている分類は以下の通り。</a:t>
            </a:r>
            <a:endParaRPr lang="en-US" altLang="ja-JP" sz="1100" b="0" i="0" u="none" strike="noStrike" baseline="0" dirty="0">
              <a:solidFill>
                <a:srgbClr val="000000"/>
              </a:solidFill>
              <a:latin typeface="Meiryo UI" panose="020B0604030504040204" pitchFamily="50" charset="-128"/>
              <a:ea typeface="Meiryo UI" panose="020B0604030504040204" pitchFamily="50" charset="-128"/>
            </a:endParaRPr>
          </a:p>
          <a:p>
            <a:pPr algn="l" rtl="0">
              <a:lnSpc>
                <a:spcPts val="400"/>
              </a:lnSpc>
              <a:defRPr sz="1000"/>
            </a:pPr>
            <a:r>
              <a:rPr lang="ja-JP" altLang="en-US" sz="600" b="0" i="0" u="none" strike="noStrike" baseline="0" dirty="0">
                <a:solidFill>
                  <a:srgbClr val="000000"/>
                </a:solidFill>
                <a:latin typeface="Meiryo UI" panose="020B0604030504040204" pitchFamily="50" charset="-128"/>
                <a:ea typeface="Meiryo UI" panose="020B0604030504040204" pitchFamily="50" charset="-128"/>
              </a:rPr>
              <a:t>　</a:t>
            </a:r>
          </a:p>
          <a:p>
            <a:pPr algn="l" rtl="0">
              <a:lnSpc>
                <a:spcPts val="1500"/>
              </a:lnSpc>
              <a:defRPr sz="1000"/>
            </a:pP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第</a:t>
            </a:r>
            <a:r>
              <a:rPr lang="en-US" altLang="ja-JP" sz="1200" b="0" i="0" u="none" strike="noStrike" baseline="0" dirty="0">
                <a:solidFill>
                  <a:srgbClr val="000000"/>
                </a:solidFill>
                <a:latin typeface="Meiryo UI" panose="020B0604030504040204" pitchFamily="50" charset="-128"/>
                <a:ea typeface="Meiryo UI" panose="020B0604030504040204" pitchFamily="50" charset="-128"/>
              </a:rPr>
              <a:t>Ⅰ</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分類（単独本社企業） 　  ＝大阪にのみ本社を置く企業</a:t>
            </a:r>
          </a:p>
          <a:p>
            <a:pPr algn="l" rtl="0">
              <a:lnSpc>
                <a:spcPts val="1500"/>
              </a:lnSpc>
              <a:defRPr sz="1000"/>
            </a:pP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第</a:t>
            </a:r>
            <a:r>
              <a:rPr lang="en-US" altLang="ja-JP" sz="1200" b="0" i="0" u="none" strike="noStrike" baseline="0" dirty="0">
                <a:solidFill>
                  <a:srgbClr val="000000"/>
                </a:solidFill>
                <a:latin typeface="Meiryo UI" panose="020B0604030504040204" pitchFamily="50" charset="-128"/>
                <a:ea typeface="Meiryo UI" panose="020B0604030504040204" pitchFamily="50" charset="-128"/>
              </a:rPr>
              <a:t>Ⅱ</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分類（複数本社企業</a:t>
            </a:r>
            <a:r>
              <a:rPr lang="en-US" altLang="ja-JP" sz="1200" b="0" i="0" u="none" strike="noStrike" baseline="0" dirty="0">
                <a:solidFill>
                  <a:srgbClr val="000000"/>
                </a:solidFill>
                <a:latin typeface="Meiryo UI" panose="020B0604030504040204" pitchFamily="50" charset="-128"/>
                <a:ea typeface="Meiryo UI" panose="020B0604030504040204" pitchFamily="50" charset="-128"/>
              </a:rPr>
              <a:t>[</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主</a:t>
            </a:r>
            <a:r>
              <a:rPr lang="en-US" altLang="ja-JP" sz="1200" b="0" i="0" u="none" strike="noStrike" baseline="0" dirty="0">
                <a:solidFill>
                  <a:srgbClr val="000000"/>
                </a:solidFill>
                <a:latin typeface="Meiryo UI" panose="020B0604030504040204" pitchFamily="50" charset="-128"/>
                <a:ea typeface="Meiryo UI" panose="020B0604030504040204" pitchFamily="50" charset="-128"/>
              </a:rPr>
              <a:t>]</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）＝複数本社制を採用し、大阪に主たる本社を置く企業</a:t>
            </a:r>
          </a:p>
          <a:p>
            <a:pPr algn="l" rtl="0">
              <a:lnSpc>
                <a:spcPts val="1500"/>
              </a:lnSpc>
              <a:defRPr sz="1000"/>
            </a:pP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第</a:t>
            </a:r>
            <a:r>
              <a:rPr lang="en-US" altLang="ja-JP" sz="1200" b="0" i="0" u="none" strike="noStrike" baseline="0" dirty="0">
                <a:solidFill>
                  <a:srgbClr val="000000"/>
                </a:solidFill>
                <a:latin typeface="Meiryo UI" panose="020B0604030504040204" pitchFamily="50" charset="-128"/>
                <a:ea typeface="Meiryo UI" panose="020B0604030504040204" pitchFamily="50" charset="-128"/>
              </a:rPr>
              <a:t>Ⅲ</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分類（複数本社企業</a:t>
            </a:r>
            <a:r>
              <a:rPr lang="en-US" altLang="ja-JP" sz="1200" b="0" i="0" u="none" strike="noStrike" baseline="0" dirty="0">
                <a:solidFill>
                  <a:srgbClr val="000000"/>
                </a:solidFill>
                <a:latin typeface="Meiryo UI" panose="020B0604030504040204" pitchFamily="50" charset="-128"/>
                <a:ea typeface="Meiryo UI" panose="020B0604030504040204" pitchFamily="50" charset="-128"/>
              </a:rPr>
              <a:t>[</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従</a:t>
            </a:r>
            <a:r>
              <a:rPr lang="en-US" altLang="ja-JP" sz="1200" b="0" i="0" u="none" strike="noStrike" baseline="0" dirty="0">
                <a:solidFill>
                  <a:srgbClr val="000000"/>
                </a:solidFill>
                <a:latin typeface="Meiryo UI" panose="020B0604030504040204" pitchFamily="50" charset="-128"/>
                <a:ea typeface="Meiryo UI" panose="020B0604030504040204" pitchFamily="50" charset="-128"/>
              </a:rPr>
              <a:t>]</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）＝複数本社制を採用し、他府県に主たる本社を置く企業</a:t>
            </a:r>
          </a:p>
          <a:p>
            <a:pPr algn="l" rtl="0">
              <a:lnSpc>
                <a:spcPts val="1500"/>
              </a:lnSpc>
              <a:defRPr sz="1000"/>
            </a:pP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第</a:t>
            </a:r>
            <a:r>
              <a:rPr lang="en-US" altLang="ja-JP" sz="1200" b="0" i="0" u="none" strike="noStrike" baseline="0" dirty="0">
                <a:solidFill>
                  <a:srgbClr val="000000"/>
                </a:solidFill>
                <a:latin typeface="Meiryo UI" panose="020B0604030504040204" pitchFamily="50" charset="-128"/>
                <a:ea typeface="Meiryo UI" panose="020B0604030504040204" pitchFamily="50" charset="-128"/>
              </a:rPr>
              <a:t>Ⅳ</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分類（元大阪本社企業）   ＝昭和</a:t>
            </a:r>
            <a:r>
              <a:rPr lang="en-US" altLang="ja-JP" sz="1200" b="0" i="0" u="none" strike="noStrike" baseline="0" dirty="0">
                <a:solidFill>
                  <a:srgbClr val="000000"/>
                </a:solidFill>
                <a:latin typeface="Meiryo UI" panose="020B0604030504040204" pitchFamily="50" charset="-128"/>
                <a:ea typeface="Meiryo UI" panose="020B0604030504040204" pitchFamily="50" charset="-128"/>
              </a:rPr>
              <a:t>59</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年以降のいずれかの調査時点に大阪に本社を置いて</a:t>
            </a:r>
            <a:r>
              <a:rPr lang="ja-JP" altLang="en-US" sz="1200" b="0" i="0" u="none" strike="noStrike" baseline="0" dirty="0" err="1">
                <a:solidFill>
                  <a:srgbClr val="000000"/>
                </a:solidFill>
                <a:latin typeface="Meiryo UI" panose="020B0604030504040204" pitchFamily="50" charset="-128"/>
                <a:ea typeface="Meiryo UI" panose="020B0604030504040204" pitchFamily="50" charset="-128"/>
              </a:rPr>
              <a:t>い</a:t>
            </a:r>
            <a:r>
              <a:rPr lang="en-US" altLang="ja-JP" sz="1200" b="0" i="0" u="none" strike="noStrike" baseline="0" dirty="0">
                <a:solidFill>
                  <a:srgbClr val="000000"/>
                </a:solidFill>
                <a:latin typeface="Meiryo UI" panose="020B0604030504040204" pitchFamily="50" charset="-128"/>
                <a:ea typeface="Meiryo UI" panose="020B0604030504040204" pitchFamily="50" charset="-128"/>
              </a:rPr>
              <a:t/>
            </a:r>
            <a:br>
              <a:rPr lang="en-US" altLang="ja-JP" sz="1200" b="0" i="0" u="none" strike="noStrike" baseline="0" dirty="0">
                <a:solidFill>
                  <a:srgbClr val="000000"/>
                </a:solidFill>
                <a:latin typeface="Meiryo UI" panose="020B0604030504040204" pitchFamily="50" charset="-128"/>
                <a:ea typeface="Meiryo UI" panose="020B0604030504040204" pitchFamily="50" charset="-128"/>
              </a:rPr>
            </a:b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　　　　　　　　　　　　　　　　　　　　　　　たが、現在は置いていない企業</a:t>
            </a:r>
          </a:p>
        </p:txBody>
      </p:sp>
    </p:spTree>
    <p:extLst>
      <p:ext uri="{BB962C8B-B14F-4D97-AF65-F5344CB8AC3E}">
        <p14:creationId xmlns:p14="http://schemas.microsoft.com/office/powerpoint/2010/main" val="1644615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182360-8E57-4CFB-9AED-F7A852E0EBA9}"/>
              </a:ext>
            </a:extLst>
          </p:cNvPr>
          <p:cNvSpPr>
            <a:spLocks noGrp="1"/>
          </p:cNvSpPr>
          <p:nvPr>
            <p:ph type="title"/>
          </p:nvPr>
        </p:nvSpPr>
        <p:spPr>
          <a:xfrm>
            <a:off x="457200" y="496630"/>
            <a:ext cx="8229600" cy="1055077"/>
          </a:xfrm>
        </p:spPr>
        <p:txBody>
          <a:bodyPr>
            <a:normAutofit/>
          </a:bodyPr>
          <a:lstStyle/>
          <a:p>
            <a:r>
              <a:rPr kumimoji="1" lang="ja-JP" altLang="en-US" sz="2800" dirty="0" smtClean="0">
                <a:latin typeface="Meiryo UI" panose="020B0604030504040204" pitchFamily="50" charset="-128"/>
                <a:ea typeface="Meiryo UI" panose="020B0604030504040204" pitchFamily="50" charset="-128"/>
              </a:rPr>
              <a:t>基本データ</a:t>
            </a:r>
            <a:endParaRPr kumimoji="1" lang="ja-JP" altLang="en-US" sz="2800"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p:txBody>
          <a:bodyPr/>
          <a:lstStyle/>
          <a:p>
            <a:fld id="{893290AE-011E-403C-A3C9-B3B44B5CA60C}" type="slidenum">
              <a:rPr kumimoji="1" lang="ja-JP" altLang="en-US" smtClean="0"/>
              <a:t>2</a:t>
            </a:fld>
            <a:endParaRPr kumimoji="1" lang="ja-JP" altLang="en-US"/>
          </a:p>
        </p:txBody>
      </p:sp>
      <p:sp>
        <p:nvSpPr>
          <p:cNvPr id="5" name="タイトル 1">
            <a:extLst>
              <a:ext uri="{FF2B5EF4-FFF2-40B4-BE49-F238E27FC236}">
                <a16:creationId xmlns:a16="http://schemas.microsoft.com/office/drawing/2014/main" id="{DE182360-8E57-4CFB-9AED-F7A852E0EBA9}"/>
              </a:ext>
            </a:extLst>
          </p:cNvPr>
          <p:cNvSpPr txBox="1">
            <a:spLocks/>
          </p:cNvSpPr>
          <p:nvPr/>
        </p:nvSpPr>
        <p:spPr>
          <a:xfrm>
            <a:off x="448798" y="1916832"/>
            <a:ext cx="8229600" cy="44395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ja-JP" altLang="en-US" sz="2400"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DE182360-8E57-4CFB-9AED-F7A852E0EBA9}"/>
              </a:ext>
            </a:extLst>
          </p:cNvPr>
          <p:cNvSpPr txBox="1">
            <a:spLocks/>
          </p:cNvSpPr>
          <p:nvPr/>
        </p:nvSpPr>
        <p:spPr>
          <a:xfrm>
            <a:off x="611560" y="1963958"/>
            <a:ext cx="8229600" cy="3774544"/>
          </a:xfrm>
          <a:prstGeom prst="rect">
            <a:avLst/>
          </a:prstGeom>
        </p:spPr>
        <p:txBody>
          <a:bodyPr vert="horz" lIns="91440" tIns="45720" rIns="91440" bIns="45720" rtlCol="0" anchor="t">
            <a:normAutofit fontScale="85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lnSpc>
                <a:spcPct val="150000"/>
              </a:lnSpc>
              <a:buFont typeface="Arial" panose="020B0604020202020204" pitchFamily="34" charset="0"/>
              <a:buChar char="•"/>
              <a:tabLst>
                <a:tab pos="6992938" algn="l"/>
              </a:tabLst>
            </a:pPr>
            <a:r>
              <a:rPr lang="ja-JP" altLang="en-US" sz="2400" dirty="0">
                <a:latin typeface="Meiryo UI" panose="020B0604030504040204" pitchFamily="50" charset="-128"/>
                <a:ea typeface="Meiryo UI" panose="020B0604030504040204" pitchFamily="50" charset="-128"/>
              </a:rPr>
              <a:t>大阪府の概要 </a:t>
            </a:r>
            <a:r>
              <a:rPr lang="ja-JP" altLang="en-US" sz="2400" dirty="0" smtClean="0">
                <a:latin typeface="Meiryo UI" panose="020B0604030504040204" pitchFamily="50" charset="-128"/>
                <a:ea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３</a:t>
            </a:r>
            <a:endParaRPr lang="en-US" altLang="ja-JP" sz="2400" dirty="0" smtClean="0">
              <a:latin typeface="Meiryo UI" panose="020B0604030504040204" pitchFamily="50" charset="-128"/>
              <a:ea typeface="Meiryo UI" panose="020B0604030504040204" pitchFamily="50" charset="-128"/>
            </a:endParaRPr>
          </a:p>
          <a:p>
            <a:pPr marL="457200" indent="-457200" algn="l">
              <a:lnSpc>
                <a:spcPct val="150000"/>
              </a:lnSpc>
              <a:buFont typeface="Arial" panose="020B0604020202020204" pitchFamily="34" charset="0"/>
              <a:buChar char="•"/>
              <a:tabLst>
                <a:tab pos="6911975" algn="l"/>
              </a:tabLst>
            </a:pPr>
            <a:r>
              <a:rPr lang="ja-JP" altLang="en-US" sz="2400" dirty="0">
                <a:latin typeface="Meiryo UI" panose="020B0604030504040204" pitchFamily="50" charset="-128"/>
                <a:ea typeface="Meiryo UI" panose="020B0604030504040204" pitchFamily="50" charset="-128"/>
              </a:rPr>
              <a:t>主な指標（東京との</a:t>
            </a:r>
            <a:r>
              <a:rPr lang="ja-JP" altLang="en-US" sz="2400" dirty="0" smtClean="0">
                <a:latin typeface="Meiryo UI" panose="020B0604030504040204" pitchFamily="50" charset="-128"/>
                <a:ea typeface="Meiryo UI" panose="020B0604030504040204" pitchFamily="50" charset="-128"/>
              </a:rPr>
              <a:t>比較）・・・・・・・・・・・・・・・・・・・・・・・・・・・・・・・</a:t>
            </a:r>
            <a:r>
              <a:rPr lang="en-US" altLang="ja-JP" sz="2400" dirty="0" smtClean="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４</a:t>
            </a:r>
            <a:endParaRPr lang="en-US" altLang="ja-JP" sz="2400" dirty="0" smtClean="0">
              <a:latin typeface="Meiryo UI" panose="020B0604030504040204" pitchFamily="50" charset="-128"/>
              <a:ea typeface="Meiryo UI" panose="020B0604030504040204" pitchFamily="50" charset="-128"/>
            </a:endParaRPr>
          </a:p>
          <a:p>
            <a:pPr marL="457200" indent="-457200" algn="l">
              <a:lnSpc>
                <a:spcPct val="150000"/>
              </a:lnSpc>
              <a:buFont typeface="Arial" panose="020B0604020202020204" pitchFamily="34" charset="0"/>
              <a:buChar char="•"/>
              <a:tabLst>
                <a:tab pos="6911975" algn="l"/>
              </a:tabLst>
            </a:pPr>
            <a:r>
              <a:rPr lang="ja-JP" altLang="en-US" sz="2400" dirty="0" smtClean="0">
                <a:latin typeface="Meiryo UI" panose="020B0604030504040204" pitchFamily="50" charset="-128"/>
                <a:ea typeface="Meiryo UI" panose="020B0604030504040204" pitchFamily="50" charset="-128"/>
              </a:rPr>
              <a:t>人口の推移</a:t>
            </a:r>
            <a:r>
              <a:rPr lang="en-US" altLang="ja-JP" sz="2400" dirty="0" smtClean="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５</a:t>
            </a:r>
            <a:endParaRPr lang="en-US" altLang="ja-JP" sz="2400" dirty="0" smtClean="0">
              <a:latin typeface="Meiryo UI" panose="020B0604030504040204" pitchFamily="50" charset="-128"/>
              <a:ea typeface="Meiryo UI" panose="020B0604030504040204" pitchFamily="50" charset="-128"/>
            </a:endParaRPr>
          </a:p>
          <a:p>
            <a:pPr marL="457200" indent="-457200" algn="l">
              <a:lnSpc>
                <a:spcPct val="150000"/>
              </a:lnSpc>
              <a:buFont typeface="Arial" panose="020B0604020202020204" pitchFamily="34" charset="0"/>
              <a:buChar char="•"/>
              <a:tabLst>
                <a:tab pos="6911975" algn="l"/>
              </a:tabLst>
            </a:pPr>
            <a:r>
              <a:rPr lang="ja-JP" altLang="en-US" sz="2400" dirty="0">
                <a:latin typeface="Meiryo UI" panose="020B0604030504040204" pitchFamily="50" charset="-128"/>
                <a:ea typeface="Meiryo UI" panose="020B0604030504040204" pitchFamily="50" charset="-128"/>
              </a:rPr>
              <a:t>人口構成の</a:t>
            </a:r>
            <a:r>
              <a:rPr lang="ja-JP" altLang="en-US" sz="2400" dirty="0" smtClean="0">
                <a:latin typeface="Meiryo UI" panose="020B0604030504040204" pitchFamily="50" charset="-128"/>
                <a:ea typeface="Meiryo UI" panose="020B0604030504040204" pitchFamily="50" charset="-128"/>
              </a:rPr>
              <a:t>変遷 ・・・・・・・・・・・・・・・・・・・・・・・・・・・・・・・・・・・・・・・</a:t>
            </a:r>
            <a:r>
              <a:rPr lang="en-US" altLang="ja-JP" sz="2400" dirty="0" smtClean="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６</a:t>
            </a:r>
            <a:endParaRPr lang="en-US" altLang="ja-JP" sz="2400" dirty="0" smtClean="0">
              <a:latin typeface="Meiryo UI" panose="020B0604030504040204" pitchFamily="50" charset="-128"/>
              <a:ea typeface="Meiryo UI" panose="020B0604030504040204" pitchFamily="50" charset="-128"/>
            </a:endParaRPr>
          </a:p>
          <a:p>
            <a:pPr marL="457200" indent="-457200" algn="l">
              <a:lnSpc>
                <a:spcPct val="150000"/>
              </a:lnSpc>
              <a:buFont typeface="Arial" panose="020B0604020202020204" pitchFamily="34" charset="0"/>
              <a:buChar char="•"/>
              <a:tabLst>
                <a:tab pos="6911975" algn="l"/>
              </a:tabLst>
            </a:pPr>
            <a:r>
              <a:rPr lang="ja-JP" altLang="en-US" sz="2400" dirty="0">
                <a:latin typeface="Meiryo UI" panose="020B0604030504040204" pitchFamily="50" charset="-128"/>
                <a:ea typeface="Meiryo UI" panose="020B0604030504040204" pitchFamily="50" charset="-128"/>
              </a:rPr>
              <a:t>人口移動（</a:t>
            </a:r>
            <a:r>
              <a:rPr lang="ja-JP" altLang="en-US" sz="2400" dirty="0" smtClean="0">
                <a:latin typeface="Meiryo UI" panose="020B0604030504040204" pitchFamily="50" charset="-128"/>
                <a:ea typeface="Meiryo UI" panose="020B0604030504040204" pitchFamily="50" charset="-128"/>
              </a:rPr>
              <a:t>転入転出の</a:t>
            </a:r>
            <a:r>
              <a:rPr lang="ja-JP" altLang="en-US" sz="2400" dirty="0">
                <a:latin typeface="Meiryo UI" panose="020B0604030504040204" pitchFamily="50" charset="-128"/>
                <a:ea typeface="Meiryo UI" panose="020B0604030504040204" pitchFamily="50" charset="-128"/>
              </a:rPr>
              <a:t>推移</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男女別・年代</a:t>
            </a:r>
            <a:r>
              <a:rPr lang="ja-JP" altLang="en-US" sz="2400" dirty="0" smtClean="0">
                <a:latin typeface="Meiryo UI" panose="020B0604030504040204" pitchFamily="50" charset="-128"/>
                <a:ea typeface="Meiryo UI" panose="020B0604030504040204" pitchFamily="50" charset="-128"/>
              </a:rPr>
              <a:t>別） </a:t>
            </a:r>
            <a:r>
              <a:rPr lang="ja-JP" altLang="en-US" sz="2400" dirty="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７</a:t>
            </a:r>
            <a:endParaRPr lang="en-US" altLang="ja-JP" sz="2400" dirty="0" smtClean="0">
              <a:latin typeface="Meiryo UI" panose="020B0604030504040204" pitchFamily="50" charset="-128"/>
              <a:ea typeface="Meiryo UI" panose="020B0604030504040204" pitchFamily="50" charset="-128"/>
            </a:endParaRPr>
          </a:p>
          <a:p>
            <a:pPr marL="457200" indent="-457200" algn="l">
              <a:lnSpc>
                <a:spcPct val="150000"/>
              </a:lnSpc>
              <a:buFont typeface="Arial" panose="020B0604020202020204" pitchFamily="34" charset="0"/>
              <a:buChar char="•"/>
              <a:tabLst>
                <a:tab pos="6911975" algn="l"/>
              </a:tabLst>
            </a:pPr>
            <a:r>
              <a:rPr lang="ja-JP" altLang="en-US" sz="2400" dirty="0" smtClean="0">
                <a:latin typeface="Meiryo UI" panose="020B0604030504040204" pitchFamily="50" charset="-128"/>
                <a:ea typeface="Meiryo UI" panose="020B0604030504040204" pitchFamily="50" charset="-128"/>
              </a:rPr>
              <a:t>人口の昼夜間比率・・・・・・・・・・・・</a:t>
            </a:r>
            <a:r>
              <a:rPr lang="ja-JP" altLang="en-US" sz="2400" dirty="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８</a:t>
            </a:r>
            <a:endParaRPr lang="en-US" altLang="ja-JP" sz="2400" dirty="0" smtClean="0">
              <a:latin typeface="Meiryo UI" panose="020B0604030504040204" pitchFamily="50" charset="-128"/>
              <a:ea typeface="Meiryo UI" panose="020B0604030504040204" pitchFamily="50" charset="-128"/>
            </a:endParaRPr>
          </a:p>
          <a:p>
            <a:pPr marL="457200" indent="-457200" algn="l">
              <a:lnSpc>
                <a:spcPct val="150000"/>
              </a:lnSpc>
              <a:buFont typeface="Arial" panose="020B0604020202020204" pitchFamily="34" charset="0"/>
              <a:buChar char="•"/>
              <a:tabLst>
                <a:tab pos="6911975" algn="l"/>
              </a:tabLst>
            </a:pPr>
            <a:r>
              <a:rPr lang="ja-JP" altLang="en-US" sz="2400" dirty="0" smtClean="0">
                <a:latin typeface="Meiryo UI" panose="020B0604030504040204" pitchFamily="50" charset="-128"/>
                <a:ea typeface="Meiryo UI" panose="020B0604030504040204" pitchFamily="50" charset="-128"/>
              </a:rPr>
              <a:t>大阪の都市エリア（事業所の集積） </a:t>
            </a:r>
            <a:r>
              <a:rPr lang="ja-JP" altLang="en-US" sz="2400" dirty="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９</a:t>
            </a:r>
            <a:endParaRPr lang="en-US" altLang="ja-JP" sz="2400" dirty="0" smtClean="0">
              <a:latin typeface="Meiryo UI" panose="020B0604030504040204" pitchFamily="50" charset="-128"/>
              <a:ea typeface="Meiryo UI" panose="020B0604030504040204" pitchFamily="50" charset="-128"/>
            </a:endParaRPr>
          </a:p>
          <a:p>
            <a:pPr marL="457200" indent="-457200" algn="l">
              <a:lnSpc>
                <a:spcPct val="150000"/>
              </a:lnSpc>
              <a:buFont typeface="Arial" panose="020B0604020202020204" pitchFamily="34" charset="0"/>
              <a:buChar char="•"/>
              <a:tabLst>
                <a:tab pos="6911975" algn="l"/>
              </a:tabLst>
            </a:pPr>
            <a:r>
              <a:rPr lang="ja-JP" altLang="en-US" sz="2400" dirty="0">
                <a:latin typeface="Meiryo UI" panose="020B0604030504040204" pitchFamily="50" charset="-128"/>
                <a:ea typeface="Meiryo UI" panose="020B0604030504040204" pitchFamily="50" charset="-128"/>
              </a:rPr>
              <a:t>大阪の都市エリア（</a:t>
            </a:r>
            <a:r>
              <a:rPr lang="ja-JP" altLang="en-US" sz="2400" dirty="0" smtClean="0">
                <a:latin typeface="Meiryo UI" panose="020B0604030504040204" pitchFamily="50" charset="-128"/>
                <a:ea typeface="Meiryo UI" panose="020B0604030504040204" pitchFamily="50" charset="-128"/>
              </a:rPr>
              <a:t>大阪市の</a:t>
            </a:r>
            <a:r>
              <a:rPr lang="en-US" altLang="ja-JP" sz="2400" dirty="0">
                <a:latin typeface="Meiryo UI" panose="020B0604030504040204" pitchFamily="50" charset="-128"/>
                <a:ea typeface="Meiryo UI" panose="020B0604030504040204" pitchFamily="50" charset="-128"/>
              </a:rPr>
              <a:t>10</a:t>
            </a:r>
            <a:r>
              <a:rPr lang="ja-JP" altLang="en-US" sz="2400" dirty="0">
                <a:latin typeface="Meiryo UI" panose="020B0604030504040204" pitchFamily="50" charset="-128"/>
                <a:ea typeface="Meiryo UI" panose="020B0604030504040204" pitchFamily="50" charset="-128"/>
              </a:rPr>
              <a:t>％通勤・</a:t>
            </a:r>
            <a:r>
              <a:rPr lang="ja-JP" altLang="en-US" sz="2400" dirty="0" smtClean="0">
                <a:latin typeface="Meiryo UI" panose="020B0604030504040204" pitchFamily="50" charset="-128"/>
                <a:ea typeface="Meiryo UI" panose="020B0604030504040204" pitchFamily="50" charset="-128"/>
              </a:rPr>
              <a:t>通学圏） ・・・・・・</a:t>
            </a:r>
            <a:r>
              <a:rPr lang="ja-JP" altLang="en-US" sz="2400" dirty="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	10</a:t>
            </a:r>
            <a:endParaRPr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09068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F38938B-41B3-4E00-B60C-692AF10B4CD7}"/>
              </a:ext>
            </a:extLst>
          </p:cNvPr>
          <p:cNvPicPr>
            <a:picLocks noChangeAspect="1"/>
          </p:cNvPicPr>
          <p:nvPr/>
        </p:nvPicPr>
        <p:blipFill>
          <a:blip r:embed="rId2"/>
          <a:stretch>
            <a:fillRect/>
          </a:stretch>
        </p:blipFill>
        <p:spPr>
          <a:xfrm>
            <a:off x="706801" y="1953902"/>
            <a:ext cx="7730398" cy="4535817"/>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＜輸出入通関額の推移＞</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5579210" y="6464823"/>
            <a:ext cx="3250704"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2020</a:t>
            </a:r>
            <a:r>
              <a:rPr lang="ja-JP" altLang="en-US" sz="1100" dirty="0" smtClean="0">
                <a:latin typeface="Meiryo UI" panose="020B0604030504040204" pitchFamily="50" charset="-128"/>
                <a:ea typeface="Meiryo UI" panose="020B0604030504040204" pitchFamily="50" charset="-128"/>
              </a:rPr>
              <a:t>年度版なにわの</a:t>
            </a:r>
            <a:r>
              <a:rPr lang="ja-JP" altLang="en-US" sz="1100" dirty="0">
                <a:latin typeface="Meiryo UI" panose="020B0604030504040204" pitchFamily="50" charset="-128"/>
                <a:ea typeface="Meiryo UI" panose="020B0604030504040204" pitchFamily="50" charset="-128"/>
              </a:rPr>
              <a:t>経済データ</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zh-TW" altLang="en-US" sz="1100" dirty="0">
                <a:latin typeface="Meiryo UI" panose="020B0604030504040204" pitchFamily="50" charset="-128"/>
                <a:ea typeface="Meiryo UI" panose="020B0604030504040204" pitchFamily="50" charset="-128"/>
              </a:rPr>
              <a:t>（財務省、大阪税関「</a:t>
            </a:r>
            <a:r>
              <a:rPr lang="en-US" altLang="zh-TW" sz="1100" dirty="0">
                <a:latin typeface="Meiryo UI" panose="020B0604030504040204" pitchFamily="50" charset="-128"/>
                <a:ea typeface="Meiryo UI" panose="020B0604030504040204" pitchFamily="50" charset="-128"/>
              </a:rPr>
              <a:t>2019</a:t>
            </a:r>
            <a:r>
              <a:rPr lang="zh-TW" altLang="en-US" sz="1100" dirty="0">
                <a:latin typeface="Meiryo UI" panose="020B0604030504040204" pitchFamily="50" charset="-128"/>
                <a:ea typeface="Meiryo UI" panose="020B0604030504040204" pitchFamily="50" charset="-128"/>
              </a:rPr>
              <a:t>年 貿易統計」）</a:t>
            </a:r>
            <a:endParaRPr kumimoji="1" lang="ja-JP" altLang="en-US" sz="1100" dirty="0">
              <a:latin typeface="Meiryo UI" panose="020B0604030504040204" pitchFamily="50" charset="-128"/>
              <a:ea typeface="Meiryo UI" panose="020B0604030504040204"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29</a:t>
            </a:fld>
            <a:endParaRPr lang="ja-JP" altLang="en-US" dirty="0"/>
          </a:p>
        </p:txBody>
      </p:sp>
      <p:sp>
        <p:nvSpPr>
          <p:cNvPr id="7" name="正方形/長方形 6"/>
          <p:cNvSpPr/>
          <p:nvPr/>
        </p:nvSpPr>
        <p:spPr>
          <a:xfrm>
            <a:off x="251519" y="620688"/>
            <a:ext cx="8578395" cy="913404"/>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令和元年の近畿圏の輸出額は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2,647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億円で、前年比</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％減と減少に転じた。また、近畿圏の輸入額は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7,190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億円で、前年比</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％減となった。入出超額は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年より減少し１兆</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5,457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億円になっている。</a:t>
            </a:r>
          </a:p>
        </p:txBody>
      </p:sp>
      <p:sp>
        <p:nvSpPr>
          <p:cNvPr id="2" name="スライド番号プレースホルダー 1"/>
          <p:cNvSpPr>
            <a:spLocks noGrp="1"/>
          </p:cNvSpPr>
          <p:nvPr>
            <p:ph type="sldNum" sz="quarter" idx="12"/>
          </p:nvPr>
        </p:nvSpPr>
        <p:spPr>
          <a:xfrm>
            <a:off x="6872248" y="6342466"/>
            <a:ext cx="2133600" cy="365125"/>
          </a:xfrm>
        </p:spPr>
        <p:txBody>
          <a:bodyPr/>
          <a:lstStyle/>
          <a:p>
            <a:fld id="{E1D027E3-62E2-4B97-AB12-56BECFBE21C1}" type="slidenum">
              <a:rPr kumimoji="1" lang="ja-JP" altLang="en-US" smtClean="0"/>
              <a:pPr/>
              <a:t>29</a:t>
            </a:fld>
            <a:endParaRPr kumimoji="1" lang="ja-JP" altLang="en-US" dirty="0"/>
          </a:p>
        </p:txBody>
      </p:sp>
      <p:sp>
        <p:nvSpPr>
          <p:cNvPr id="9" name="テキスト ボックス 8"/>
          <p:cNvSpPr txBox="1"/>
          <p:nvPr/>
        </p:nvSpPr>
        <p:spPr>
          <a:xfrm>
            <a:off x="3347864" y="1569827"/>
            <a:ext cx="5610151"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（注）近畿圏は、大阪府、京都府、兵庫県、滋賀県、奈良県、和歌山県の２府４県。</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69510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9D6CF53-8052-47CE-B70A-5DFCE947B273}"/>
              </a:ext>
            </a:extLst>
          </p:cNvPr>
          <p:cNvPicPr>
            <a:picLocks noChangeAspect="1"/>
          </p:cNvPicPr>
          <p:nvPr/>
        </p:nvPicPr>
        <p:blipFill>
          <a:blip r:embed="rId2"/>
          <a:stretch>
            <a:fillRect/>
          </a:stretch>
        </p:blipFill>
        <p:spPr>
          <a:xfrm>
            <a:off x="4781722" y="1672825"/>
            <a:ext cx="4109060" cy="4840644"/>
          </a:xfrm>
          <a:prstGeom prst="rect">
            <a:avLst/>
          </a:prstGeom>
        </p:spPr>
      </p:pic>
      <p:pic>
        <p:nvPicPr>
          <p:cNvPr id="3" name="図 2">
            <a:extLst>
              <a:ext uri="{FF2B5EF4-FFF2-40B4-BE49-F238E27FC236}">
                <a16:creationId xmlns:a16="http://schemas.microsoft.com/office/drawing/2014/main" id="{CEB839CF-5614-4D38-A5C9-05F3C7D985B4}"/>
              </a:ext>
            </a:extLst>
          </p:cNvPr>
          <p:cNvPicPr>
            <a:picLocks noChangeAspect="1"/>
          </p:cNvPicPr>
          <p:nvPr/>
        </p:nvPicPr>
        <p:blipFill>
          <a:blip r:embed="rId3"/>
          <a:stretch>
            <a:fillRect/>
          </a:stretch>
        </p:blipFill>
        <p:spPr>
          <a:xfrm>
            <a:off x="335403" y="1672825"/>
            <a:ext cx="4109060" cy="4840644"/>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a:t>
            </a:r>
            <a:r>
              <a:rPr kumimoji="0" lang="zh-TW" altLang="en-US" sz="2000" b="1" kern="0" dirty="0">
                <a:solidFill>
                  <a:srgbClr val="000000"/>
                </a:solidFill>
                <a:latin typeface="ＭＳ Ｐゴシック" pitchFamily="50" charset="-128"/>
                <a:ea typeface="Meiryo UI" pitchFamily="50" charset="-128"/>
                <a:cs typeface="Meiryo UI" pitchFamily="50" charset="-128"/>
              </a:rPr>
              <a:t>品目別輸出入通関額</a:t>
            </a:r>
            <a:r>
              <a:rPr kumimoji="0" lang="en-US" altLang="zh-TW" sz="2000" b="1" kern="0" dirty="0">
                <a:solidFill>
                  <a:srgbClr val="000000"/>
                </a:solidFill>
                <a:latin typeface="ＭＳ Ｐゴシック" pitchFamily="50" charset="-128"/>
                <a:ea typeface="Meiryo UI" pitchFamily="50" charset="-128"/>
                <a:cs typeface="Meiryo UI" pitchFamily="50" charset="-128"/>
              </a:rPr>
              <a:t>【2019</a:t>
            </a:r>
            <a:r>
              <a:rPr kumimoji="0" lang="zh-TW" altLang="en-US" sz="2000" b="1" kern="0" dirty="0">
                <a:solidFill>
                  <a:srgbClr val="000000"/>
                </a:solidFill>
                <a:latin typeface="ＭＳ Ｐゴシック" pitchFamily="50" charset="-128"/>
                <a:ea typeface="Meiryo UI" pitchFamily="50" charset="-128"/>
                <a:cs typeface="Meiryo UI" pitchFamily="50" charset="-128"/>
              </a:rPr>
              <a:t>年</a:t>
            </a:r>
            <a:r>
              <a:rPr kumimoji="0" lang="en-US" altLang="zh-TW" sz="2000" b="1" kern="0" dirty="0">
                <a:solidFill>
                  <a:srgbClr val="000000"/>
                </a:solidFill>
                <a:latin typeface="ＭＳ Ｐゴシック" pitchFamily="50" charset="-128"/>
                <a:ea typeface="Meiryo UI" pitchFamily="50" charset="-128"/>
                <a:cs typeface="Meiryo UI" pitchFamily="50" charset="-128"/>
              </a:rPr>
              <a:t>】</a:t>
            </a:r>
            <a:r>
              <a:rPr kumimoji="0" lang="ja-JP" altLang="en-US" sz="2000" b="1" kern="0" dirty="0">
                <a:solidFill>
                  <a:srgbClr val="000000"/>
                </a:solidFill>
                <a:latin typeface="ＭＳ Ｐゴシック" pitchFamily="50" charset="-128"/>
                <a:ea typeface="Meiryo UI" pitchFamily="50" charset="-128"/>
                <a:cs typeface="Meiryo UI" pitchFamily="50" charset="-128"/>
              </a:rPr>
              <a:t>＞</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5785466" y="6463889"/>
            <a:ext cx="3270324"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2020</a:t>
            </a:r>
            <a:r>
              <a:rPr lang="ja-JP" altLang="en-US" sz="1100" dirty="0" smtClean="0">
                <a:latin typeface="Meiryo UI" panose="020B0604030504040204" pitchFamily="50" charset="-128"/>
                <a:ea typeface="Meiryo UI" panose="020B0604030504040204" pitchFamily="50" charset="-128"/>
              </a:rPr>
              <a:t>年度版なにわの</a:t>
            </a:r>
            <a:r>
              <a:rPr lang="ja-JP" altLang="en-US" sz="1100" dirty="0">
                <a:latin typeface="Meiryo UI" panose="020B0604030504040204" pitchFamily="50" charset="-128"/>
                <a:ea typeface="Meiryo UI" panose="020B0604030504040204" pitchFamily="50" charset="-128"/>
              </a:rPr>
              <a:t>経済データ</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zh-TW" altLang="en-US" sz="1100" dirty="0">
                <a:latin typeface="Meiryo UI" panose="020B0604030504040204" pitchFamily="50" charset="-128"/>
                <a:ea typeface="Meiryo UI" panose="020B0604030504040204" pitchFamily="50" charset="-128"/>
              </a:rPr>
              <a:t>（財務省、大阪税関「</a:t>
            </a:r>
            <a:r>
              <a:rPr lang="en-US" altLang="zh-TW" sz="1100" dirty="0">
                <a:latin typeface="Meiryo UI" panose="020B0604030504040204" pitchFamily="50" charset="-128"/>
                <a:ea typeface="Meiryo UI" panose="020B0604030504040204" pitchFamily="50" charset="-128"/>
              </a:rPr>
              <a:t>2019</a:t>
            </a:r>
            <a:r>
              <a:rPr lang="zh-TW" altLang="en-US" sz="1100" dirty="0">
                <a:latin typeface="Meiryo UI" panose="020B0604030504040204" pitchFamily="50" charset="-128"/>
                <a:ea typeface="Meiryo UI" panose="020B0604030504040204" pitchFamily="50" charset="-128"/>
              </a:rPr>
              <a:t>年 貿易統計」）</a:t>
            </a:r>
            <a:endParaRPr kumimoji="1" lang="ja-JP" altLang="en-US" sz="1100" dirty="0">
              <a:latin typeface="Meiryo UI" panose="020B0604030504040204" pitchFamily="50" charset="-128"/>
              <a:ea typeface="Meiryo UI" panose="020B0604030504040204"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30</a:t>
            </a:fld>
            <a:endParaRPr lang="ja-JP" altLang="en-US" dirty="0"/>
          </a:p>
        </p:txBody>
      </p:sp>
      <p:sp>
        <p:nvSpPr>
          <p:cNvPr id="7" name="正方形/長方形 6"/>
          <p:cNvSpPr/>
          <p:nvPr/>
        </p:nvSpPr>
        <p:spPr>
          <a:xfrm>
            <a:off x="251519" y="496337"/>
            <a:ext cx="8804271" cy="108012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近畿圏の輸出入について、品目構成の特徴をみると、輸出では、全国と比べて「輸送用機器」の割合が低い一方で、「電気機器」や「一般機械」「原料別製品」「化学製品」などの割合が高くなっている。</a:t>
            </a:r>
          </a:p>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輸入については、「化学製品」などの割合が全国と比べて高い一方、「輸送用機器」や「鉱物性燃料」などの割合が低くなっている。</a:t>
            </a:r>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E1D027E3-62E2-4B97-AB12-56BECFBE21C1}" type="slidenum">
              <a:rPr kumimoji="1" lang="ja-JP" altLang="en-US" smtClean="0"/>
              <a:pPr/>
              <a:t>30</a:t>
            </a:fld>
            <a:endParaRPr kumimoji="1" lang="ja-JP" altLang="en-US" dirty="0"/>
          </a:p>
        </p:txBody>
      </p:sp>
    </p:spTree>
    <p:extLst>
      <p:ext uri="{BB962C8B-B14F-4D97-AF65-F5344CB8AC3E}">
        <p14:creationId xmlns:p14="http://schemas.microsoft.com/office/powerpoint/2010/main" val="1267980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A117162-A10F-4E86-8BA3-045C856FFFC2}"/>
              </a:ext>
            </a:extLst>
          </p:cNvPr>
          <p:cNvPicPr>
            <a:picLocks noChangeAspect="1"/>
          </p:cNvPicPr>
          <p:nvPr/>
        </p:nvPicPr>
        <p:blipFill>
          <a:blip r:embed="rId2"/>
          <a:stretch>
            <a:fillRect/>
          </a:stretch>
        </p:blipFill>
        <p:spPr>
          <a:xfrm>
            <a:off x="4503128" y="1872855"/>
            <a:ext cx="4785775" cy="4054191"/>
          </a:xfrm>
          <a:prstGeom prst="rect">
            <a:avLst/>
          </a:prstGeom>
        </p:spPr>
      </p:pic>
      <p:pic>
        <p:nvPicPr>
          <p:cNvPr id="7" name="図 6">
            <a:extLst>
              <a:ext uri="{FF2B5EF4-FFF2-40B4-BE49-F238E27FC236}">
                <a16:creationId xmlns:a16="http://schemas.microsoft.com/office/drawing/2014/main" id="{42CFEBC5-93D4-4824-9779-294635104A7F}"/>
              </a:ext>
            </a:extLst>
          </p:cNvPr>
          <p:cNvPicPr>
            <a:picLocks noChangeAspect="1"/>
          </p:cNvPicPr>
          <p:nvPr/>
        </p:nvPicPr>
        <p:blipFill>
          <a:blip r:embed="rId3"/>
          <a:stretch>
            <a:fillRect/>
          </a:stretch>
        </p:blipFill>
        <p:spPr>
          <a:xfrm>
            <a:off x="36254" y="1945695"/>
            <a:ext cx="4505334" cy="3993226"/>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＜景気動向指数（一致</a:t>
            </a:r>
            <a:r>
              <a:rPr kumimoji="0" lang="en-US" altLang="ja-JP" sz="2000" b="1" kern="0" dirty="0">
                <a:solidFill>
                  <a:srgbClr val="000000"/>
                </a:solidFill>
                <a:latin typeface="ＭＳ Ｐゴシック" pitchFamily="50" charset="-128"/>
                <a:ea typeface="Meiryo UI" pitchFamily="50" charset="-128"/>
                <a:cs typeface="Meiryo UI" pitchFamily="50" charset="-128"/>
              </a:rPr>
              <a:t>CI</a:t>
            </a:r>
            <a:r>
              <a:rPr kumimoji="0" lang="ja-JP" altLang="en-US" sz="2000" b="1" kern="0" dirty="0">
                <a:solidFill>
                  <a:srgbClr val="000000"/>
                </a:solidFill>
                <a:latin typeface="ＭＳ Ｐゴシック" pitchFamily="50" charset="-128"/>
                <a:ea typeface="Meiryo UI" pitchFamily="50" charset="-128"/>
                <a:cs typeface="Meiryo UI" pitchFamily="50" charset="-128"/>
              </a:rPr>
              <a:t>）と鉱工業生産指数の推移＞</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536855" y="5733256"/>
            <a:ext cx="8572187" cy="469359"/>
          </a:xfrm>
          <a:prstGeom prst="rect">
            <a:avLst/>
          </a:prstGeom>
          <a:noFill/>
        </p:spPr>
        <p:txBody>
          <a:bodyPr wrap="square" rtlCol="0">
            <a:spAutoFit/>
          </a:bodyPr>
          <a:lstStyle/>
          <a:p>
            <a:pPr>
              <a:spcAft>
                <a:spcPts val="300"/>
              </a:spcAft>
            </a:pPr>
            <a:r>
              <a:rPr lang="ja-JP" altLang="en-US" sz="1100" dirty="0">
                <a:latin typeface="Meiryo UI" panose="020B0604030504040204" pitchFamily="50" charset="-128"/>
                <a:ea typeface="Meiryo UI" panose="020B0604030504040204" pitchFamily="50" charset="-128"/>
              </a:rPr>
              <a:t>出典：大阪の再生・成長に向けた新戦略データ集②（大阪経済や成長に向けた５つの重点分野関係）</a:t>
            </a:r>
            <a:endParaRPr lang="en-US" altLang="ja-JP" sz="1100" dirty="0">
              <a:latin typeface="Meiryo UI" panose="020B0604030504040204" pitchFamily="50" charset="-128"/>
              <a:ea typeface="Meiryo UI" panose="020B0604030504040204" pitchFamily="50" charset="-128"/>
            </a:endParaRPr>
          </a:p>
          <a:p>
            <a:pPr>
              <a:spcAft>
                <a:spcPts val="300"/>
              </a:spcAft>
            </a:pPr>
            <a:r>
              <a:rPr lang="ja-JP" altLang="en-US" sz="1100" dirty="0">
                <a:latin typeface="Meiryo UI" panose="020B0604030504040204" pitchFamily="50" charset="-128"/>
                <a:ea typeface="Meiryo UI" panose="020B0604030504040204" pitchFamily="50" charset="-128"/>
              </a:rPr>
              <a:t> 大阪産業経済リサーチセンター「景気動向指数」、内閣府「景気動向指数」、大阪府「大阪府工業指数」、経済産業省「鉱工業指数」より作成</a:t>
            </a:r>
          </a:p>
        </p:txBody>
      </p:sp>
      <p:sp>
        <p:nvSpPr>
          <p:cNvPr id="37" name="スライド番号プレースホルダー 3"/>
          <p:cNvSpPr txBox="1">
            <a:spLocks/>
          </p:cNvSpPr>
          <p:nvPr/>
        </p:nvSpPr>
        <p:spPr>
          <a:xfrm>
            <a:off x="7139565" y="6573538"/>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31</a:t>
            </a:fld>
            <a:endParaRPr lang="ja-JP" altLang="en-US" dirty="0"/>
          </a:p>
        </p:txBody>
      </p:sp>
      <p:sp>
        <p:nvSpPr>
          <p:cNvPr id="11" name="テキスト ボックス 10"/>
          <p:cNvSpPr txBox="1"/>
          <p:nvPr/>
        </p:nvSpPr>
        <p:spPr>
          <a:xfrm>
            <a:off x="554149" y="6126742"/>
            <a:ext cx="8353061" cy="646331"/>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景気動向指数（一致</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CI</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景気動向指数は、生産、雇用などの様々な経済活動での重要かつ契機に敏感に反応する指標の動きを統合することによって、</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景気の現状把握及び将来予測に資するために作成された指標。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CI</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は主として景気変動の大きさやテンポ（量感）を測定することを目的としている。</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年を</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として指数で算出している。</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鉱工業生産指数</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生産動態統計調査などをもとに、月々の鉱業・製造工業の生産を</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年を基準（＝</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）として指数化したもの。大阪は製造工業生産指数を記載。</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72546" y="771283"/>
            <a:ext cx="9036496" cy="1047101"/>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大阪府の景気動向指数の動きをみると、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年以降、景気の拡大は続いていたが、新型コロナウイルス感染症の影響により、</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月以降、急速に悪化している。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鉱工業生産指数（大阪は製造工業生産指数）は概ね全国と同程度で推移していたが、新型コロナウイルス感染症の影響により、</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月以降、急速に悪化している。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5580112" y="431933"/>
            <a:ext cx="2944761" cy="307777"/>
          </a:xfrm>
          <a:prstGeom prst="rect">
            <a:avLst/>
          </a:prstGeom>
        </p:spPr>
        <p:txBody>
          <a:bodyPr wrap="square">
            <a:spAutoFit/>
          </a:bodyPr>
          <a:lstStyle/>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としたときの比較）　</a:t>
            </a:r>
          </a:p>
        </p:txBody>
      </p:sp>
      <p:sp>
        <p:nvSpPr>
          <p:cNvPr id="17" name="正方形/長方形 16"/>
          <p:cNvSpPr/>
          <p:nvPr/>
        </p:nvSpPr>
        <p:spPr>
          <a:xfrm>
            <a:off x="35364" y="1859706"/>
            <a:ext cx="648072" cy="378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（指数）</a:t>
            </a:r>
          </a:p>
        </p:txBody>
      </p:sp>
      <p:sp>
        <p:nvSpPr>
          <p:cNvPr id="18" name="正方形/長方形 17"/>
          <p:cNvSpPr/>
          <p:nvPr/>
        </p:nvSpPr>
        <p:spPr>
          <a:xfrm>
            <a:off x="4364159" y="1875345"/>
            <a:ext cx="648072" cy="378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（指数）</a:t>
            </a:r>
          </a:p>
        </p:txBody>
      </p:sp>
      <p:sp>
        <p:nvSpPr>
          <p:cNvPr id="3" name="大かっこ 2"/>
          <p:cNvSpPr/>
          <p:nvPr/>
        </p:nvSpPr>
        <p:spPr>
          <a:xfrm>
            <a:off x="421789" y="5963482"/>
            <a:ext cx="8339464" cy="77857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 name="角丸四角形 12"/>
          <p:cNvSpPr/>
          <p:nvPr/>
        </p:nvSpPr>
        <p:spPr>
          <a:xfrm>
            <a:off x="8244947" y="64929"/>
            <a:ext cx="864095" cy="60650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コロナ前後</a:t>
            </a:r>
          </a:p>
        </p:txBody>
      </p:sp>
    </p:spTree>
    <p:extLst>
      <p:ext uri="{BB962C8B-B14F-4D97-AF65-F5344CB8AC3E}">
        <p14:creationId xmlns:p14="http://schemas.microsoft.com/office/powerpoint/2010/main" val="3917211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＜来阪外国人旅行者数の推移＞</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2058829" y="6152084"/>
            <a:ext cx="662797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出典：大阪の再生・成長に向けた新戦略データ集①（コロナによる影響や新たな潮流）</a:t>
            </a:r>
            <a:endParaRPr kumimoji="1" lang="ja-JP" altLang="en-US" sz="1100" dirty="0">
              <a:latin typeface="Meiryo UI" panose="020B0604030504040204" pitchFamily="50" charset="-128"/>
              <a:ea typeface="Meiryo UI" panose="020B0604030504040204"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32</a:t>
            </a:fld>
            <a:endParaRPr lang="ja-JP" altLang="en-US" dirty="0"/>
          </a:p>
        </p:txBody>
      </p:sp>
      <p:pic>
        <p:nvPicPr>
          <p:cNvPr id="6" name="図 5"/>
          <p:cNvPicPr>
            <a:picLocks/>
          </p:cNvPicPr>
          <p:nvPr/>
        </p:nvPicPr>
        <p:blipFill>
          <a:blip r:embed="rId2"/>
          <a:stretch>
            <a:fillRect/>
          </a:stretch>
        </p:blipFill>
        <p:spPr>
          <a:xfrm>
            <a:off x="943307" y="1916832"/>
            <a:ext cx="7157085" cy="3950118"/>
          </a:xfrm>
          <a:prstGeom prst="rect">
            <a:avLst/>
          </a:prstGeom>
        </p:spPr>
      </p:pic>
      <p:sp>
        <p:nvSpPr>
          <p:cNvPr id="7" name="右矢印 6"/>
          <p:cNvSpPr/>
          <p:nvPr/>
        </p:nvSpPr>
        <p:spPr>
          <a:xfrm rot="20156746">
            <a:off x="3431913" y="2559832"/>
            <a:ext cx="3456650" cy="322729"/>
          </a:xfrm>
          <a:prstGeom prst="rightArrow">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11565" y="1628800"/>
            <a:ext cx="895532" cy="338554"/>
          </a:xfrm>
          <a:prstGeom prst="rect">
            <a:avLst/>
          </a:prstGeom>
          <a:noFill/>
        </p:spPr>
        <p:txBody>
          <a:bodyPr wrap="square" rtlCol="0">
            <a:spAutoFit/>
          </a:bodyPr>
          <a:lstStyle/>
          <a:p>
            <a:r>
              <a:rPr kumimoji="1" lang="ja-JP" altLang="en-US" sz="1600" dirty="0">
                <a:latin typeface="+mn-ea"/>
              </a:rPr>
              <a:t>（万人）</a:t>
            </a:r>
            <a:endParaRPr kumimoji="1" lang="en-US" altLang="ja-JP" sz="1600" dirty="0">
              <a:latin typeface="+mn-ea"/>
            </a:endParaRPr>
          </a:p>
        </p:txBody>
      </p:sp>
      <p:sp>
        <p:nvSpPr>
          <p:cNvPr id="10" name="正方形/長方形 9"/>
          <p:cNvSpPr/>
          <p:nvPr/>
        </p:nvSpPr>
        <p:spPr>
          <a:xfrm>
            <a:off x="395536" y="764704"/>
            <a:ext cx="8291264" cy="68269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インバウンドについては、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年を境に飛躍的に増加。</a:t>
            </a:r>
          </a:p>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年には過去最高の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1,231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万人となり、</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年以降、約５倍に増加。</a:t>
            </a:r>
          </a:p>
        </p:txBody>
      </p:sp>
      <p:sp>
        <p:nvSpPr>
          <p:cNvPr id="3" name="スライド番号プレースホルダー 2"/>
          <p:cNvSpPr>
            <a:spLocks noGrp="1"/>
          </p:cNvSpPr>
          <p:nvPr>
            <p:ph type="sldNum" sz="quarter" idx="12"/>
          </p:nvPr>
        </p:nvSpPr>
        <p:spPr>
          <a:xfrm>
            <a:off x="6804248" y="6408107"/>
            <a:ext cx="2133600" cy="365125"/>
          </a:xfrm>
        </p:spPr>
        <p:txBody>
          <a:bodyPr/>
          <a:lstStyle/>
          <a:p>
            <a:fld id="{E1D027E3-62E2-4B97-AB12-56BECFBE21C1}" type="slidenum">
              <a:rPr kumimoji="1" lang="ja-JP" altLang="en-US" smtClean="0"/>
              <a:pPr/>
              <a:t>32</a:t>
            </a:fld>
            <a:endParaRPr kumimoji="1" lang="ja-JP" altLang="en-US" dirty="0"/>
          </a:p>
        </p:txBody>
      </p:sp>
      <p:sp>
        <p:nvSpPr>
          <p:cNvPr id="5" name="大かっこ 4"/>
          <p:cNvSpPr/>
          <p:nvPr/>
        </p:nvSpPr>
        <p:spPr>
          <a:xfrm>
            <a:off x="2483767" y="6459865"/>
            <a:ext cx="5888847" cy="26161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100" dirty="0">
                <a:latin typeface="Meiryo UI" panose="020B0604030504040204" pitchFamily="50" charset="-128"/>
                <a:ea typeface="Meiryo UI" panose="020B0604030504040204" pitchFamily="50" charset="-128"/>
              </a:rPr>
              <a:t>日本政府観光局（</a:t>
            </a:r>
            <a:r>
              <a:rPr lang="en-US" altLang="ja-JP" sz="1100" dirty="0">
                <a:latin typeface="Meiryo UI" panose="020B0604030504040204" pitchFamily="50" charset="-128"/>
                <a:ea typeface="Meiryo UI" panose="020B0604030504040204" pitchFamily="50" charset="-128"/>
              </a:rPr>
              <a:t>JNTO</a:t>
            </a:r>
            <a:r>
              <a:rPr lang="ja-JP" altLang="en-US" sz="1100" dirty="0">
                <a:latin typeface="Meiryo UI" panose="020B0604030504040204" pitchFamily="50" charset="-128"/>
                <a:ea typeface="Meiryo UI" panose="020B0604030504040204" pitchFamily="50" charset="-128"/>
              </a:rPr>
              <a:t>）「訪日外客統計」及び観光庁「訪日外国人消費動向調査」を基に推計</a:t>
            </a:r>
          </a:p>
        </p:txBody>
      </p:sp>
    </p:spTree>
    <p:extLst>
      <p:ext uri="{BB962C8B-B14F-4D97-AF65-F5344CB8AC3E}">
        <p14:creationId xmlns:p14="http://schemas.microsoft.com/office/powerpoint/2010/main" val="2316049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D524776-3183-488B-B1FF-B3E5540B1981}"/>
              </a:ext>
            </a:extLst>
          </p:cNvPr>
          <p:cNvPicPr>
            <a:picLocks noChangeAspect="1"/>
          </p:cNvPicPr>
          <p:nvPr/>
        </p:nvPicPr>
        <p:blipFill>
          <a:blip r:embed="rId2"/>
          <a:stretch>
            <a:fillRect/>
          </a:stretch>
        </p:blipFill>
        <p:spPr>
          <a:xfrm>
            <a:off x="186369" y="1772816"/>
            <a:ext cx="8937511" cy="4444369"/>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＜訪日外客数の推移＞</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33</a:t>
            </a:fld>
            <a:endParaRPr lang="ja-JP" altLang="en-US" dirty="0"/>
          </a:p>
        </p:txBody>
      </p:sp>
      <p:sp>
        <p:nvSpPr>
          <p:cNvPr id="7" name="テキスト ボックス 6"/>
          <p:cNvSpPr txBox="1"/>
          <p:nvPr/>
        </p:nvSpPr>
        <p:spPr>
          <a:xfrm>
            <a:off x="2843808" y="6207005"/>
            <a:ext cx="662797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出典：大阪の再生・成長に向けた新戦略データ集①（コロナによる影響や新たな潮流）</a:t>
            </a:r>
            <a:endParaRPr kumimoji="1" lang="ja-JP" altLang="en-US" sz="1100" dirty="0">
              <a:latin typeface="Meiryo UI" panose="020B0604030504040204" pitchFamily="50" charset="-128"/>
              <a:ea typeface="Meiryo UI" panose="020B0604030504040204" pitchFamily="50" charset="-128"/>
            </a:endParaRPr>
          </a:p>
        </p:txBody>
      </p:sp>
      <p:sp>
        <p:nvSpPr>
          <p:cNvPr id="9" name="正方形/長方形 8"/>
          <p:cNvSpPr/>
          <p:nvPr/>
        </p:nvSpPr>
        <p:spPr>
          <a:xfrm>
            <a:off x="256894" y="923233"/>
            <a:ext cx="8630211" cy="59990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訪日外客数は、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月以降、対前年度比▲</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のまま推移。</a:t>
            </a:r>
          </a:p>
        </p:txBody>
      </p:sp>
      <p:sp>
        <p:nvSpPr>
          <p:cNvPr id="2" name="スライド番号プレースホルダー 1"/>
          <p:cNvSpPr>
            <a:spLocks noGrp="1"/>
          </p:cNvSpPr>
          <p:nvPr>
            <p:ph type="sldNum" sz="quarter" idx="12"/>
          </p:nvPr>
        </p:nvSpPr>
        <p:spPr>
          <a:xfrm>
            <a:off x="6588224" y="6468615"/>
            <a:ext cx="2133600" cy="365125"/>
          </a:xfrm>
        </p:spPr>
        <p:txBody>
          <a:bodyPr/>
          <a:lstStyle/>
          <a:p>
            <a:fld id="{E1D027E3-62E2-4B97-AB12-56BECFBE21C1}" type="slidenum">
              <a:rPr kumimoji="1" lang="ja-JP" altLang="en-US" smtClean="0"/>
              <a:pPr/>
              <a:t>33</a:t>
            </a:fld>
            <a:endParaRPr kumimoji="1" lang="ja-JP" altLang="en-US" dirty="0"/>
          </a:p>
        </p:txBody>
      </p:sp>
      <p:sp>
        <p:nvSpPr>
          <p:cNvPr id="10" name="大かっこ 9"/>
          <p:cNvSpPr/>
          <p:nvPr/>
        </p:nvSpPr>
        <p:spPr>
          <a:xfrm>
            <a:off x="3169462" y="6468614"/>
            <a:ext cx="4984361" cy="25723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100" dirty="0">
                <a:latin typeface="Meiryo UI" panose="020B0604030504040204" pitchFamily="50" charset="-128"/>
                <a:ea typeface="Meiryo UI" panose="020B0604030504040204" pitchFamily="50" charset="-128"/>
              </a:rPr>
              <a:t>日本政府観光局（</a:t>
            </a:r>
            <a:r>
              <a:rPr lang="en-US" altLang="ja-JP" sz="1100" dirty="0">
                <a:latin typeface="Meiryo UI" panose="020B0604030504040204" pitchFamily="50" charset="-128"/>
                <a:ea typeface="Meiryo UI" panose="020B0604030504040204" pitchFamily="50" charset="-128"/>
              </a:rPr>
              <a:t>JNTO</a:t>
            </a:r>
            <a:r>
              <a:rPr lang="ja-JP" altLang="en-US" sz="1100" dirty="0">
                <a:latin typeface="Meiryo UI" panose="020B0604030504040204" pitchFamily="50" charset="-128"/>
                <a:ea typeface="Meiryo UI" panose="020B0604030504040204" pitchFamily="50" charset="-128"/>
              </a:rPr>
              <a:t>）及び観光庁「訪日外国人消費動向調査」を基に推計</a:t>
            </a:r>
          </a:p>
        </p:txBody>
      </p:sp>
      <p:sp>
        <p:nvSpPr>
          <p:cNvPr id="11" name="角丸四角形 10"/>
          <p:cNvSpPr/>
          <p:nvPr/>
        </p:nvSpPr>
        <p:spPr>
          <a:xfrm>
            <a:off x="7204562" y="155800"/>
            <a:ext cx="1831933" cy="60650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コロナ前後</a:t>
            </a:r>
          </a:p>
        </p:txBody>
      </p:sp>
    </p:spTree>
    <p:extLst>
      <p:ext uri="{BB962C8B-B14F-4D97-AF65-F5344CB8AC3E}">
        <p14:creationId xmlns:p14="http://schemas.microsoft.com/office/powerpoint/2010/main" val="3455964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AFA5172-366A-4A7C-96AB-DDEDA8CE74E5}"/>
              </a:ext>
            </a:extLst>
          </p:cNvPr>
          <p:cNvPicPr>
            <a:picLocks noChangeAspect="1"/>
          </p:cNvPicPr>
          <p:nvPr/>
        </p:nvPicPr>
        <p:blipFill>
          <a:blip r:embed="rId2"/>
          <a:stretch>
            <a:fillRect/>
          </a:stretch>
        </p:blipFill>
        <p:spPr>
          <a:xfrm>
            <a:off x="371786" y="1605101"/>
            <a:ext cx="7949873" cy="4560203"/>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＜完全失業者数・完全失業率の推移＞</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2987824" y="6093296"/>
            <a:ext cx="662797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出典：大阪の再生・成長に向けた新戦略データ集②（大阪経済や成長に向けた５つの重点分野関係）</a:t>
            </a:r>
            <a:endParaRPr kumimoji="1" lang="ja-JP" altLang="en-US" sz="1100" dirty="0">
              <a:latin typeface="Meiryo UI" panose="020B0604030504040204" pitchFamily="50" charset="-128"/>
              <a:ea typeface="Meiryo UI" panose="020B0604030504040204"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34</a:t>
            </a:fld>
            <a:endParaRPr lang="ja-JP" altLang="en-US" dirty="0"/>
          </a:p>
        </p:txBody>
      </p:sp>
      <p:sp>
        <p:nvSpPr>
          <p:cNvPr id="6" name="正方形/長方形 5"/>
          <p:cNvSpPr/>
          <p:nvPr/>
        </p:nvSpPr>
        <p:spPr>
          <a:xfrm>
            <a:off x="373385" y="689211"/>
            <a:ext cx="8446999" cy="85285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年の大阪府の完全失業者数は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万人、完全失業率は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年から改善傾向がみられていたが、コロナ禍により悪化。</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また、全国平均（</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％）より高い状況が続いている。</a:t>
            </a:r>
          </a:p>
        </p:txBody>
      </p:sp>
      <p:sp>
        <p:nvSpPr>
          <p:cNvPr id="9" name="四角形吹き出し 8"/>
          <p:cNvSpPr/>
          <p:nvPr/>
        </p:nvSpPr>
        <p:spPr>
          <a:xfrm>
            <a:off x="6859790" y="2105109"/>
            <a:ext cx="1848971" cy="481851"/>
          </a:xfrm>
          <a:prstGeom prst="wedgeRectCallout">
            <a:avLst>
              <a:gd name="adj1" fmla="val -105280"/>
              <a:gd name="adj2" fmla="val 32460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＜大阪府＞完全失業率</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en-US" altLang="ja-JP" sz="1100" dirty="0">
                <a:solidFill>
                  <a:schemeClr val="tx1"/>
                </a:solidFill>
                <a:latin typeface="Meiryo UI" panose="020B0604030504040204" pitchFamily="50" charset="-128"/>
                <a:ea typeface="Meiryo UI" panose="020B0604030504040204" pitchFamily="50" charset="-128"/>
              </a:rPr>
              <a:t>2020</a:t>
            </a:r>
            <a:r>
              <a:rPr kumimoji="1" lang="ja-JP" altLang="en-US" sz="1100" dirty="0">
                <a:solidFill>
                  <a:schemeClr val="tx1"/>
                </a:solidFill>
                <a:latin typeface="Meiryo UI" panose="020B0604030504040204" pitchFamily="50" charset="-128"/>
                <a:ea typeface="Meiryo UI" panose="020B0604030504040204" pitchFamily="50" charset="-128"/>
              </a:rPr>
              <a:t>年</a:t>
            </a:r>
            <a:r>
              <a:rPr lang="en-US" altLang="ja-JP" dirty="0">
                <a:solidFill>
                  <a:schemeClr val="tx1"/>
                </a:solidFill>
                <a:latin typeface="Meiryo UI" panose="020B0604030504040204" pitchFamily="50" charset="-128"/>
                <a:ea typeface="Meiryo UI" panose="020B0604030504040204" pitchFamily="50" charset="-128"/>
              </a:rPr>
              <a:t>3.4</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（年平均）</a:t>
            </a:r>
          </a:p>
        </p:txBody>
      </p:sp>
      <p:sp>
        <p:nvSpPr>
          <p:cNvPr id="10" name="四角形吹き出し 9"/>
          <p:cNvSpPr/>
          <p:nvPr/>
        </p:nvSpPr>
        <p:spPr>
          <a:xfrm>
            <a:off x="6983819" y="3224206"/>
            <a:ext cx="1842250" cy="463920"/>
          </a:xfrm>
          <a:prstGeom prst="wedgeRectCallout">
            <a:avLst>
              <a:gd name="adj1" fmla="val -112334"/>
              <a:gd name="adj2" fmla="val 15853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＜全国＞完全失業率</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en-US" altLang="ja-JP" sz="1100" dirty="0">
                <a:solidFill>
                  <a:schemeClr val="tx1"/>
                </a:solidFill>
                <a:latin typeface="Meiryo UI" panose="020B0604030504040204" pitchFamily="50" charset="-128"/>
                <a:ea typeface="Meiryo UI" panose="020B0604030504040204" pitchFamily="50" charset="-128"/>
              </a:rPr>
              <a:t>2020</a:t>
            </a:r>
            <a:r>
              <a:rPr kumimoji="1" lang="ja-JP" altLang="en-US" sz="1100" dirty="0">
                <a:solidFill>
                  <a:schemeClr val="tx1"/>
                </a:solidFill>
                <a:latin typeface="Meiryo UI" panose="020B0604030504040204" pitchFamily="50" charset="-128"/>
                <a:ea typeface="Meiryo UI" panose="020B0604030504040204" pitchFamily="50" charset="-128"/>
              </a:rPr>
              <a:t>年</a:t>
            </a:r>
            <a:r>
              <a:rPr kumimoji="1" lang="en-US" altLang="ja-JP" sz="1100" dirty="0">
                <a:solidFill>
                  <a:schemeClr val="tx1"/>
                </a:solidFill>
                <a:latin typeface="Meiryo UI" panose="020B0604030504040204" pitchFamily="50" charset="-128"/>
                <a:ea typeface="Meiryo UI" panose="020B0604030504040204" pitchFamily="50" charset="-128"/>
              </a:rPr>
              <a:t>2.8%</a:t>
            </a:r>
            <a:r>
              <a:rPr kumimoji="1" lang="ja-JP" altLang="en-US" sz="1100" dirty="0">
                <a:solidFill>
                  <a:schemeClr val="tx1"/>
                </a:solidFill>
                <a:latin typeface="Meiryo UI" panose="020B0604030504040204" pitchFamily="50" charset="-128"/>
                <a:ea typeface="Meiryo UI" panose="020B0604030504040204" pitchFamily="50" charset="-128"/>
              </a:rPr>
              <a:t>（年平均）</a:t>
            </a:r>
          </a:p>
        </p:txBody>
      </p:sp>
      <p:sp>
        <p:nvSpPr>
          <p:cNvPr id="11" name="右中かっこ 10"/>
          <p:cNvSpPr/>
          <p:nvPr/>
        </p:nvSpPr>
        <p:spPr>
          <a:xfrm>
            <a:off x="7795893" y="4506349"/>
            <a:ext cx="131571" cy="1097396"/>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12" name="テキスト ボックス 3"/>
          <p:cNvSpPr txBox="1"/>
          <p:nvPr/>
        </p:nvSpPr>
        <p:spPr>
          <a:xfrm>
            <a:off x="7903906" y="4929625"/>
            <a:ext cx="666498" cy="2508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vert="horz" wrap="non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50" dirty="0">
                <a:latin typeface="Meiryo UI" panose="020B0604030504040204" pitchFamily="50" charset="-128"/>
                <a:ea typeface="Meiryo UI" panose="020B0604030504040204" pitchFamily="50" charset="-128"/>
              </a:rPr>
              <a:t>大阪府</a:t>
            </a:r>
          </a:p>
        </p:txBody>
      </p:sp>
      <p:sp>
        <p:nvSpPr>
          <p:cNvPr id="2" name="スライド番号プレースホルダー 1"/>
          <p:cNvSpPr>
            <a:spLocks noGrp="1"/>
          </p:cNvSpPr>
          <p:nvPr>
            <p:ph type="sldNum" sz="quarter" idx="12"/>
          </p:nvPr>
        </p:nvSpPr>
        <p:spPr>
          <a:xfrm>
            <a:off x="6686784" y="6532347"/>
            <a:ext cx="2133600" cy="365125"/>
          </a:xfrm>
        </p:spPr>
        <p:txBody>
          <a:bodyPr/>
          <a:lstStyle/>
          <a:p>
            <a:fld id="{E1D027E3-62E2-4B97-AB12-56BECFBE21C1}" type="slidenum">
              <a:rPr kumimoji="1" lang="ja-JP" altLang="en-US" smtClean="0"/>
              <a:pPr/>
              <a:t>34</a:t>
            </a:fld>
            <a:endParaRPr kumimoji="1" lang="ja-JP" altLang="en-US" dirty="0"/>
          </a:p>
        </p:txBody>
      </p:sp>
      <p:sp>
        <p:nvSpPr>
          <p:cNvPr id="13" name="角丸四角形 12"/>
          <p:cNvSpPr/>
          <p:nvPr/>
        </p:nvSpPr>
        <p:spPr>
          <a:xfrm>
            <a:off x="6862745" y="65021"/>
            <a:ext cx="2160240" cy="60650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コロナ前後</a:t>
            </a:r>
          </a:p>
        </p:txBody>
      </p:sp>
      <p:sp>
        <p:nvSpPr>
          <p:cNvPr id="15" name="大かっこ 14"/>
          <p:cNvSpPr/>
          <p:nvPr/>
        </p:nvSpPr>
        <p:spPr>
          <a:xfrm>
            <a:off x="3337260" y="6403517"/>
            <a:ext cx="5483124" cy="25995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100" dirty="0">
                <a:latin typeface="Meiryo UI" panose="020B0604030504040204" pitchFamily="50" charset="-128"/>
                <a:ea typeface="Meiryo UI" panose="020B0604030504040204" pitchFamily="50" charset="-128"/>
              </a:rPr>
              <a:t>総務省「労働力調査」、大阪府統計課「労働力調査地方集計結果（年平均）」より作成</a:t>
            </a:r>
          </a:p>
        </p:txBody>
      </p:sp>
    </p:spTree>
    <p:extLst>
      <p:ext uri="{BB962C8B-B14F-4D97-AF65-F5344CB8AC3E}">
        <p14:creationId xmlns:p14="http://schemas.microsoft.com/office/powerpoint/2010/main" val="2330512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2FB510E5-5AC8-45E5-A688-4EA53D11A681}"/>
              </a:ext>
            </a:extLst>
          </p:cNvPr>
          <p:cNvPicPr>
            <a:picLocks noChangeAspect="1"/>
          </p:cNvPicPr>
          <p:nvPr/>
        </p:nvPicPr>
        <p:blipFill>
          <a:blip r:embed="rId2"/>
          <a:stretch>
            <a:fillRect/>
          </a:stretch>
        </p:blipFill>
        <p:spPr>
          <a:xfrm>
            <a:off x="4943915" y="2145682"/>
            <a:ext cx="4023709" cy="3779848"/>
          </a:xfrm>
          <a:prstGeom prst="rect">
            <a:avLst/>
          </a:prstGeom>
        </p:spPr>
      </p:pic>
      <p:pic>
        <p:nvPicPr>
          <p:cNvPr id="6" name="図 5">
            <a:extLst>
              <a:ext uri="{FF2B5EF4-FFF2-40B4-BE49-F238E27FC236}">
                <a16:creationId xmlns:a16="http://schemas.microsoft.com/office/drawing/2014/main" id="{A34002BE-D7C3-4350-8B39-E4C6965F67C7}"/>
              </a:ext>
            </a:extLst>
          </p:cNvPr>
          <p:cNvPicPr>
            <a:picLocks noChangeAspect="1"/>
          </p:cNvPicPr>
          <p:nvPr/>
        </p:nvPicPr>
        <p:blipFill>
          <a:blip r:embed="rId3"/>
          <a:stretch>
            <a:fillRect/>
          </a:stretch>
        </p:blipFill>
        <p:spPr>
          <a:xfrm>
            <a:off x="179512" y="2120981"/>
            <a:ext cx="4676037" cy="4084674"/>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＜完全失業率の推移＞</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35</a:t>
            </a:fld>
            <a:endParaRPr lang="ja-JP" altLang="en-US" dirty="0"/>
          </a:p>
        </p:txBody>
      </p:sp>
      <p:sp>
        <p:nvSpPr>
          <p:cNvPr id="5" name="テキスト ボックス 4"/>
          <p:cNvSpPr txBox="1"/>
          <p:nvPr/>
        </p:nvSpPr>
        <p:spPr>
          <a:xfrm>
            <a:off x="3961169" y="6093296"/>
            <a:ext cx="662797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出典：大阪の再生・成長に向けた新戦略データ集①（コロナによる影響や新たな潮流）</a:t>
            </a:r>
            <a:endParaRPr kumimoji="1" lang="ja-JP" altLang="en-US" sz="1100" dirty="0">
              <a:latin typeface="Meiryo UI" panose="020B0604030504040204" pitchFamily="50" charset="-128"/>
              <a:ea typeface="Meiryo UI" panose="020B0604030504040204" pitchFamily="50" charset="-128"/>
            </a:endParaRPr>
          </a:p>
        </p:txBody>
      </p:sp>
      <p:sp>
        <p:nvSpPr>
          <p:cNvPr id="8" name="四角形吹き出し 7"/>
          <p:cNvSpPr/>
          <p:nvPr/>
        </p:nvSpPr>
        <p:spPr>
          <a:xfrm>
            <a:off x="3360262" y="2860939"/>
            <a:ext cx="600907" cy="209557"/>
          </a:xfrm>
          <a:prstGeom prst="wedgeRectCallout">
            <a:avLst>
              <a:gd name="adj1" fmla="val 63831"/>
              <a:gd name="adj2" fmla="val 11824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a:solidFill>
                  <a:schemeClr val="tx1"/>
                </a:solidFill>
              </a:rPr>
              <a:t>大阪</a:t>
            </a:r>
          </a:p>
        </p:txBody>
      </p:sp>
      <p:sp>
        <p:nvSpPr>
          <p:cNvPr id="9" name="四角形吹き出し 8"/>
          <p:cNvSpPr/>
          <p:nvPr/>
        </p:nvSpPr>
        <p:spPr>
          <a:xfrm>
            <a:off x="2505124" y="4340011"/>
            <a:ext cx="529575" cy="204939"/>
          </a:xfrm>
          <a:prstGeom prst="wedgeRectCallout">
            <a:avLst>
              <a:gd name="adj1" fmla="val 44076"/>
              <a:gd name="adj2" fmla="val 1014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東京</a:t>
            </a:r>
          </a:p>
        </p:txBody>
      </p:sp>
      <p:sp>
        <p:nvSpPr>
          <p:cNvPr id="10" name="四角形吹き出し 9"/>
          <p:cNvSpPr/>
          <p:nvPr/>
        </p:nvSpPr>
        <p:spPr>
          <a:xfrm>
            <a:off x="3696381" y="4670162"/>
            <a:ext cx="529575" cy="204939"/>
          </a:xfrm>
          <a:prstGeom prst="wedgeRectCallout">
            <a:avLst>
              <a:gd name="adj1" fmla="val -59110"/>
              <a:gd name="adj2" fmla="val -1029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全国</a:t>
            </a:r>
          </a:p>
        </p:txBody>
      </p:sp>
      <p:sp>
        <p:nvSpPr>
          <p:cNvPr id="11" name="テキスト ボックス 10"/>
          <p:cNvSpPr txBox="1"/>
          <p:nvPr/>
        </p:nvSpPr>
        <p:spPr>
          <a:xfrm>
            <a:off x="4908511" y="2274132"/>
            <a:ext cx="609180" cy="230832"/>
          </a:xfrm>
          <a:prstGeom prst="rect">
            <a:avLst/>
          </a:prstGeom>
          <a:noFill/>
        </p:spPr>
        <p:txBody>
          <a:bodyPr wrap="square" rtlCol="0">
            <a:spAutoFit/>
          </a:bodyPr>
          <a:lstStyle/>
          <a:p>
            <a:r>
              <a:rPr kumimoji="1" lang="ja-JP" altLang="en-US" sz="900" dirty="0"/>
              <a:t>（万人）</a:t>
            </a:r>
          </a:p>
        </p:txBody>
      </p:sp>
      <p:sp>
        <p:nvSpPr>
          <p:cNvPr id="13" name="角丸四角形 12"/>
          <p:cNvSpPr/>
          <p:nvPr/>
        </p:nvSpPr>
        <p:spPr>
          <a:xfrm>
            <a:off x="6732240" y="155799"/>
            <a:ext cx="2304255" cy="60650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コロナ前後（直近）</a:t>
            </a:r>
          </a:p>
        </p:txBody>
      </p:sp>
      <p:sp>
        <p:nvSpPr>
          <p:cNvPr id="14" name="正方形/長方形 13"/>
          <p:cNvSpPr/>
          <p:nvPr/>
        </p:nvSpPr>
        <p:spPr>
          <a:xfrm>
            <a:off x="395536" y="865824"/>
            <a:ext cx="8446999" cy="11472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完全失業率</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月期以降、全国的に悪化し、</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月期の完全失業率は、全国平均は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と全国最悪。</a:t>
            </a:r>
          </a:p>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勤め先や事業都合による失業者が増加。</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失業者数</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 うち勤め先や事業都合による失業者数</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p>
        </p:txBody>
      </p:sp>
      <p:sp>
        <p:nvSpPr>
          <p:cNvPr id="2" name="スライド番号プレースホルダー 1"/>
          <p:cNvSpPr>
            <a:spLocks noGrp="1"/>
          </p:cNvSpPr>
          <p:nvPr>
            <p:ph type="sldNum" sz="quarter" idx="12"/>
          </p:nvPr>
        </p:nvSpPr>
        <p:spPr/>
        <p:txBody>
          <a:bodyPr/>
          <a:lstStyle/>
          <a:p>
            <a:fld id="{E1D027E3-62E2-4B97-AB12-56BECFBE21C1}" type="slidenum">
              <a:rPr kumimoji="1" lang="ja-JP" altLang="en-US" smtClean="0"/>
              <a:pPr/>
              <a:t>35</a:t>
            </a:fld>
            <a:endParaRPr kumimoji="1" lang="ja-JP" altLang="en-US"/>
          </a:p>
        </p:txBody>
      </p:sp>
      <p:sp>
        <p:nvSpPr>
          <p:cNvPr id="15" name="大かっこ 14"/>
          <p:cNvSpPr/>
          <p:nvPr/>
        </p:nvSpPr>
        <p:spPr>
          <a:xfrm>
            <a:off x="4433969" y="6368712"/>
            <a:ext cx="1578191" cy="217421"/>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zh-TW" altLang="en-US" sz="1100" dirty="0">
                <a:latin typeface="Meiryo UI" panose="020B0604030504040204" pitchFamily="50" charset="-128"/>
                <a:ea typeface="Meiryo UI" panose="020B0604030504040204" pitchFamily="50" charset="-128"/>
              </a:rPr>
              <a:t>総務省 「労働力調査」</a:t>
            </a:r>
          </a:p>
        </p:txBody>
      </p:sp>
    </p:spTree>
    <p:extLst>
      <p:ext uri="{BB962C8B-B14F-4D97-AF65-F5344CB8AC3E}">
        <p14:creationId xmlns:p14="http://schemas.microsoft.com/office/powerpoint/2010/main" val="2880707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962E0A2-7955-4555-9612-E89F9E60590F}"/>
              </a:ext>
            </a:extLst>
          </p:cNvPr>
          <p:cNvPicPr>
            <a:picLocks noChangeAspect="1"/>
          </p:cNvPicPr>
          <p:nvPr/>
        </p:nvPicPr>
        <p:blipFill>
          <a:blip r:embed="rId2"/>
          <a:stretch>
            <a:fillRect/>
          </a:stretch>
        </p:blipFill>
        <p:spPr>
          <a:xfrm>
            <a:off x="256345" y="1964332"/>
            <a:ext cx="8852159" cy="4627265"/>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＜有効求人倍率・新規求人倍率＞</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3131840" y="6261919"/>
            <a:ext cx="662797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出典：大阪の再生・成長に向けた新戦略データ集②（大阪経済や成長に向けた５つの重点分野関係）</a:t>
            </a:r>
            <a:endParaRPr kumimoji="1" lang="ja-JP" altLang="en-US" sz="1100" dirty="0">
              <a:latin typeface="Meiryo UI" panose="020B0604030504040204" pitchFamily="50" charset="-128"/>
              <a:ea typeface="Meiryo UI" panose="020B0604030504040204"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36</a:t>
            </a:fld>
            <a:endParaRPr lang="ja-JP" altLang="en-US" dirty="0"/>
          </a:p>
        </p:txBody>
      </p:sp>
      <p:sp>
        <p:nvSpPr>
          <p:cNvPr id="8" name="正方形/長方形 7"/>
          <p:cNvSpPr/>
          <p:nvPr/>
        </p:nvSpPr>
        <p:spPr>
          <a:xfrm>
            <a:off x="256345" y="821361"/>
            <a:ext cx="8636135" cy="113354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大阪府の有効求人倍率、新規求人倍率はともに右肩上がりに推移していたが、新型コロナウイルスの影響により、</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月以降マイナスで推移。</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月現在、大阪府有効求人倍率：</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倍、新規求人倍率：</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倍）</a:t>
            </a:r>
          </a:p>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有効求人倍率は、全国平均とほぼ同水準にあるが、新規求人倍率は概ね全国平均を上回る。</a:t>
            </a:r>
          </a:p>
        </p:txBody>
      </p:sp>
      <p:sp>
        <p:nvSpPr>
          <p:cNvPr id="2" name="スライド番号プレースホルダー 1"/>
          <p:cNvSpPr>
            <a:spLocks noGrp="1"/>
          </p:cNvSpPr>
          <p:nvPr>
            <p:ph type="sldNum" sz="quarter" idx="12"/>
          </p:nvPr>
        </p:nvSpPr>
        <p:spPr>
          <a:xfrm>
            <a:off x="6868495" y="6516270"/>
            <a:ext cx="2133600" cy="365125"/>
          </a:xfrm>
        </p:spPr>
        <p:txBody>
          <a:bodyPr/>
          <a:lstStyle/>
          <a:p>
            <a:fld id="{E1D027E3-62E2-4B97-AB12-56BECFBE21C1}" type="slidenum">
              <a:rPr kumimoji="1" lang="ja-JP" altLang="en-US" smtClean="0"/>
              <a:pPr/>
              <a:t>36</a:t>
            </a:fld>
            <a:endParaRPr kumimoji="1" lang="ja-JP" altLang="en-US" dirty="0"/>
          </a:p>
        </p:txBody>
      </p:sp>
      <p:sp>
        <p:nvSpPr>
          <p:cNvPr id="12" name="角丸四角形 11"/>
          <p:cNvSpPr/>
          <p:nvPr/>
        </p:nvSpPr>
        <p:spPr>
          <a:xfrm>
            <a:off x="6876255" y="155799"/>
            <a:ext cx="2160240" cy="60650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コロナ前後</a:t>
            </a:r>
          </a:p>
        </p:txBody>
      </p:sp>
      <p:sp>
        <p:nvSpPr>
          <p:cNvPr id="13" name="大かっこ 12"/>
          <p:cNvSpPr/>
          <p:nvPr/>
        </p:nvSpPr>
        <p:spPr>
          <a:xfrm>
            <a:off x="3637114" y="6508721"/>
            <a:ext cx="2686403" cy="23264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100" dirty="0">
                <a:latin typeface="Meiryo UI" panose="020B0604030504040204" pitchFamily="50" charset="-128"/>
                <a:ea typeface="Meiryo UI" panose="020B0604030504040204" pitchFamily="50" charset="-128"/>
              </a:rPr>
              <a:t>厚生労働省「職業安定業務統計」より作成</a:t>
            </a:r>
          </a:p>
        </p:txBody>
      </p:sp>
    </p:spTree>
    <p:extLst>
      <p:ext uri="{BB962C8B-B14F-4D97-AF65-F5344CB8AC3E}">
        <p14:creationId xmlns:p14="http://schemas.microsoft.com/office/powerpoint/2010/main" val="2395913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9E9C442-7CBD-48DD-A25E-2C79E6E028CB}"/>
              </a:ext>
            </a:extLst>
          </p:cNvPr>
          <p:cNvPicPr>
            <a:picLocks noChangeAspect="1"/>
          </p:cNvPicPr>
          <p:nvPr/>
        </p:nvPicPr>
        <p:blipFill>
          <a:blip r:embed="rId2"/>
          <a:stretch>
            <a:fillRect/>
          </a:stretch>
        </p:blipFill>
        <p:spPr>
          <a:xfrm>
            <a:off x="143887" y="1581300"/>
            <a:ext cx="8846063" cy="4578493"/>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＜有効求人倍率＞</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37</a:t>
            </a:fld>
            <a:endParaRPr lang="ja-JP" altLang="en-US" dirty="0"/>
          </a:p>
        </p:txBody>
      </p:sp>
      <p:sp>
        <p:nvSpPr>
          <p:cNvPr id="5" name="テキスト ボックス 4"/>
          <p:cNvSpPr txBox="1"/>
          <p:nvPr/>
        </p:nvSpPr>
        <p:spPr>
          <a:xfrm>
            <a:off x="3933102" y="6218610"/>
            <a:ext cx="662797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出典：大阪の再生・成長に向けた新戦略データ集①（コロナによる影響や新たな潮流）</a:t>
            </a:r>
            <a:endParaRPr kumimoji="1" lang="ja-JP" altLang="en-US" sz="1100" dirty="0">
              <a:latin typeface="Meiryo UI" panose="020B0604030504040204" pitchFamily="50" charset="-128"/>
              <a:ea typeface="Meiryo UI" panose="020B0604030504040204" pitchFamily="50" charset="-128"/>
            </a:endParaRPr>
          </a:p>
        </p:txBody>
      </p:sp>
      <p:sp>
        <p:nvSpPr>
          <p:cNvPr id="15" name="四角形吹き出し 14"/>
          <p:cNvSpPr/>
          <p:nvPr/>
        </p:nvSpPr>
        <p:spPr>
          <a:xfrm>
            <a:off x="4801690" y="2850652"/>
            <a:ext cx="682581" cy="237060"/>
          </a:xfrm>
          <a:prstGeom prst="wedgeRectCallout">
            <a:avLst>
              <a:gd name="adj1" fmla="val -63304"/>
              <a:gd name="adj2" fmla="val 101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東京</a:t>
            </a:r>
          </a:p>
        </p:txBody>
      </p:sp>
      <p:sp>
        <p:nvSpPr>
          <p:cNvPr id="16" name="四角形吹き出し 15"/>
          <p:cNvSpPr/>
          <p:nvPr/>
        </p:nvSpPr>
        <p:spPr>
          <a:xfrm>
            <a:off x="3666134" y="3179161"/>
            <a:ext cx="682581" cy="279133"/>
          </a:xfrm>
          <a:prstGeom prst="wedgeRectCallout">
            <a:avLst>
              <a:gd name="adj1" fmla="val -62804"/>
              <a:gd name="adj2" fmla="val 940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u="sng" dirty="0">
                <a:solidFill>
                  <a:schemeClr val="tx1"/>
                </a:solidFill>
              </a:rPr>
              <a:t>大阪</a:t>
            </a:r>
          </a:p>
        </p:txBody>
      </p:sp>
      <p:sp>
        <p:nvSpPr>
          <p:cNvPr id="17" name="四角形吹き出し 16"/>
          <p:cNvSpPr/>
          <p:nvPr/>
        </p:nvSpPr>
        <p:spPr>
          <a:xfrm>
            <a:off x="3355882" y="4390419"/>
            <a:ext cx="938233" cy="279133"/>
          </a:xfrm>
          <a:prstGeom prst="wedgeRectCallout">
            <a:avLst>
              <a:gd name="adj1" fmla="val 57576"/>
              <a:gd name="adj2" fmla="val -1201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全国平均</a:t>
            </a:r>
          </a:p>
        </p:txBody>
      </p:sp>
      <p:sp>
        <p:nvSpPr>
          <p:cNvPr id="11" name="正方形/長方形 10"/>
          <p:cNvSpPr/>
          <p:nvPr/>
        </p:nvSpPr>
        <p:spPr>
          <a:xfrm>
            <a:off x="191170" y="832674"/>
            <a:ext cx="8761659" cy="57516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大阪の有効求人倍率は、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倍まで悪化。</a:t>
            </a:r>
          </a:p>
        </p:txBody>
      </p:sp>
      <p:sp>
        <p:nvSpPr>
          <p:cNvPr id="2" name="スライド番号プレースホルダー 1"/>
          <p:cNvSpPr>
            <a:spLocks noGrp="1"/>
          </p:cNvSpPr>
          <p:nvPr>
            <p:ph type="sldNum" sz="quarter" idx="12"/>
          </p:nvPr>
        </p:nvSpPr>
        <p:spPr>
          <a:xfrm>
            <a:off x="6720517" y="6457023"/>
            <a:ext cx="2133600" cy="365125"/>
          </a:xfrm>
        </p:spPr>
        <p:txBody>
          <a:bodyPr/>
          <a:lstStyle/>
          <a:p>
            <a:fld id="{E1D027E3-62E2-4B97-AB12-56BECFBE21C1}" type="slidenum">
              <a:rPr kumimoji="1" lang="ja-JP" altLang="en-US" smtClean="0"/>
              <a:pPr/>
              <a:t>37</a:t>
            </a:fld>
            <a:endParaRPr kumimoji="1" lang="ja-JP" altLang="en-US" dirty="0"/>
          </a:p>
        </p:txBody>
      </p:sp>
      <p:sp>
        <p:nvSpPr>
          <p:cNvPr id="12" name="角丸四角形 11"/>
          <p:cNvSpPr/>
          <p:nvPr/>
        </p:nvSpPr>
        <p:spPr>
          <a:xfrm>
            <a:off x="6732240" y="155799"/>
            <a:ext cx="2304255" cy="60650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コロナ前後（直近）</a:t>
            </a:r>
          </a:p>
        </p:txBody>
      </p:sp>
      <p:sp>
        <p:nvSpPr>
          <p:cNvPr id="13" name="大かっこ 12"/>
          <p:cNvSpPr/>
          <p:nvPr/>
        </p:nvSpPr>
        <p:spPr>
          <a:xfrm>
            <a:off x="4400794" y="6487677"/>
            <a:ext cx="2475462" cy="334471"/>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zh-TW" altLang="en-US" sz="1100" dirty="0">
                <a:latin typeface="Meiryo UI" panose="020B0604030504040204" pitchFamily="50" charset="-128"/>
                <a:ea typeface="Meiryo UI" panose="020B0604030504040204" pitchFamily="50" charset="-128"/>
              </a:rPr>
              <a:t>厚生労働省 「一般職業紹介状況」 </a:t>
            </a:r>
          </a:p>
        </p:txBody>
      </p:sp>
    </p:spTree>
    <p:extLst>
      <p:ext uri="{BB962C8B-B14F-4D97-AF65-F5344CB8AC3E}">
        <p14:creationId xmlns:p14="http://schemas.microsoft.com/office/powerpoint/2010/main" val="1932827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7B74559-73FA-446C-AF9C-B70481FE2617}"/>
              </a:ext>
            </a:extLst>
          </p:cNvPr>
          <p:cNvPicPr>
            <a:picLocks noChangeAspect="1"/>
          </p:cNvPicPr>
          <p:nvPr/>
        </p:nvPicPr>
        <p:blipFill>
          <a:blip r:embed="rId2"/>
          <a:stretch>
            <a:fillRect/>
          </a:stretch>
        </p:blipFill>
        <p:spPr>
          <a:xfrm>
            <a:off x="4750955" y="1976965"/>
            <a:ext cx="4273666" cy="4359018"/>
          </a:xfrm>
          <a:prstGeom prst="rect">
            <a:avLst/>
          </a:prstGeom>
        </p:spPr>
      </p:pic>
      <p:pic>
        <p:nvPicPr>
          <p:cNvPr id="3" name="図 2">
            <a:extLst>
              <a:ext uri="{FF2B5EF4-FFF2-40B4-BE49-F238E27FC236}">
                <a16:creationId xmlns:a16="http://schemas.microsoft.com/office/drawing/2014/main" id="{A694771D-64C5-40A1-AEA5-6F9634DBD5B3}"/>
              </a:ext>
            </a:extLst>
          </p:cNvPr>
          <p:cNvPicPr>
            <a:picLocks noChangeAspect="1"/>
          </p:cNvPicPr>
          <p:nvPr/>
        </p:nvPicPr>
        <p:blipFill>
          <a:blip r:embed="rId3"/>
          <a:stretch>
            <a:fillRect/>
          </a:stretch>
        </p:blipFill>
        <p:spPr>
          <a:xfrm>
            <a:off x="33368" y="1976965"/>
            <a:ext cx="4730906" cy="4267570"/>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＜正規・非正規の就業者数＞</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38</a:t>
            </a:fld>
            <a:endParaRPr lang="ja-JP" altLang="en-US" dirty="0"/>
          </a:p>
        </p:txBody>
      </p:sp>
      <p:sp>
        <p:nvSpPr>
          <p:cNvPr id="5" name="テキスト ボックス 4"/>
          <p:cNvSpPr txBox="1"/>
          <p:nvPr/>
        </p:nvSpPr>
        <p:spPr>
          <a:xfrm>
            <a:off x="4042411" y="6310376"/>
            <a:ext cx="5106095"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出典：大阪の再生・成長に向けた新戦略データ集①（コロナによる影響や新たな潮流）</a:t>
            </a:r>
            <a:endParaRPr kumimoji="1" lang="ja-JP" altLang="en-US" sz="1100" dirty="0">
              <a:latin typeface="Meiryo UI" panose="020B0604030504040204" pitchFamily="50" charset="-128"/>
              <a:ea typeface="Meiryo UI" panose="020B0604030504040204" pitchFamily="50" charset="-128"/>
            </a:endParaRPr>
          </a:p>
        </p:txBody>
      </p:sp>
      <p:sp>
        <p:nvSpPr>
          <p:cNvPr id="8" name="正方形/長方形 7"/>
          <p:cNvSpPr/>
          <p:nvPr/>
        </p:nvSpPr>
        <p:spPr>
          <a:xfrm>
            <a:off x="179513" y="721362"/>
            <a:ext cx="8640960" cy="110467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就業形態別では、非正規雇用の就業者数が大きく減少し</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月には前年同月比</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万人以上減少。</a:t>
            </a:r>
          </a:p>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業種別では、「製造業」や「宿泊・飲食サービス</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中心にほぼすべての業種で非正規雇用の就業者が減少。</a:t>
            </a:r>
          </a:p>
        </p:txBody>
      </p:sp>
      <p:sp>
        <p:nvSpPr>
          <p:cNvPr id="2" name="スライド番号プレースホルダー 1"/>
          <p:cNvSpPr>
            <a:spLocks noGrp="1"/>
          </p:cNvSpPr>
          <p:nvPr>
            <p:ph type="sldNum" sz="quarter" idx="12"/>
          </p:nvPr>
        </p:nvSpPr>
        <p:spPr>
          <a:xfrm>
            <a:off x="6920734" y="6471274"/>
            <a:ext cx="2133600" cy="365125"/>
          </a:xfrm>
        </p:spPr>
        <p:txBody>
          <a:bodyPr/>
          <a:lstStyle/>
          <a:p>
            <a:fld id="{E1D027E3-62E2-4B97-AB12-56BECFBE21C1}" type="slidenum">
              <a:rPr kumimoji="1" lang="ja-JP" altLang="en-US" smtClean="0"/>
              <a:pPr/>
              <a:t>38</a:t>
            </a:fld>
            <a:endParaRPr kumimoji="1" lang="ja-JP" altLang="en-US" dirty="0"/>
          </a:p>
        </p:txBody>
      </p:sp>
      <p:sp>
        <p:nvSpPr>
          <p:cNvPr id="10" name="角丸四角形 9"/>
          <p:cNvSpPr/>
          <p:nvPr/>
        </p:nvSpPr>
        <p:spPr>
          <a:xfrm>
            <a:off x="6726633" y="68948"/>
            <a:ext cx="2304255" cy="60650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コロナ前後（直近）</a:t>
            </a:r>
          </a:p>
        </p:txBody>
      </p:sp>
      <p:sp>
        <p:nvSpPr>
          <p:cNvPr id="14" name="大かっこ 13"/>
          <p:cNvSpPr/>
          <p:nvPr/>
        </p:nvSpPr>
        <p:spPr>
          <a:xfrm>
            <a:off x="4518552" y="6592004"/>
            <a:ext cx="1756107" cy="19375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zh-TW" altLang="en-US" sz="1100" dirty="0">
                <a:latin typeface="Meiryo UI" panose="020B0604030504040204" pitchFamily="50" charset="-128"/>
                <a:ea typeface="Meiryo UI" panose="020B0604030504040204" pitchFamily="50" charset="-128"/>
              </a:rPr>
              <a:t>総務省  「労働力調査」</a:t>
            </a:r>
          </a:p>
        </p:txBody>
      </p:sp>
    </p:spTree>
    <p:extLst>
      <p:ext uri="{BB962C8B-B14F-4D97-AF65-F5344CB8AC3E}">
        <p14:creationId xmlns:p14="http://schemas.microsoft.com/office/powerpoint/2010/main" val="3494234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6D2D2388-B10C-4736-931D-4E7698870C5E}"/>
              </a:ext>
            </a:extLst>
          </p:cNvPr>
          <p:cNvPicPr>
            <a:picLocks noChangeAspect="1"/>
          </p:cNvPicPr>
          <p:nvPr/>
        </p:nvPicPr>
        <p:blipFill>
          <a:blip r:embed="rId2">
            <a:grayscl/>
          </a:blip>
          <a:stretch>
            <a:fillRect/>
          </a:stretch>
        </p:blipFill>
        <p:spPr>
          <a:xfrm>
            <a:off x="5247675" y="1340768"/>
            <a:ext cx="3889405" cy="5346700"/>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3248560396"/>
              </p:ext>
            </p:extLst>
          </p:nvPr>
        </p:nvGraphicFramePr>
        <p:xfrm>
          <a:off x="227987" y="1564486"/>
          <a:ext cx="4992085" cy="3160949"/>
        </p:xfrm>
        <a:graphic>
          <a:graphicData uri="http://schemas.openxmlformats.org/drawingml/2006/table">
            <a:tbl>
              <a:tblPr>
                <a:tableStyleId>{5940675A-B579-460E-94D1-54222C63F5DA}</a:tableStyleId>
              </a:tblPr>
              <a:tblGrid>
                <a:gridCol w="587715">
                  <a:extLst>
                    <a:ext uri="{9D8B030D-6E8A-4147-A177-3AD203B41FA5}">
                      <a16:colId xmlns:a16="http://schemas.microsoft.com/office/drawing/2014/main" val="20000"/>
                    </a:ext>
                  </a:extLst>
                </a:gridCol>
                <a:gridCol w="587715">
                  <a:extLst>
                    <a:ext uri="{9D8B030D-6E8A-4147-A177-3AD203B41FA5}">
                      <a16:colId xmlns:a16="http://schemas.microsoft.com/office/drawing/2014/main" val="20001"/>
                    </a:ext>
                  </a:extLst>
                </a:gridCol>
                <a:gridCol w="587715">
                  <a:extLst>
                    <a:ext uri="{9D8B030D-6E8A-4147-A177-3AD203B41FA5}">
                      <a16:colId xmlns:a16="http://schemas.microsoft.com/office/drawing/2014/main" val="20002"/>
                    </a:ext>
                  </a:extLst>
                </a:gridCol>
                <a:gridCol w="629278">
                  <a:extLst>
                    <a:ext uri="{9D8B030D-6E8A-4147-A177-3AD203B41FA5}">
                      <a16:colId xmlns:a16="http://schemas.microsoft.com/office/drawing/2014/main" val="20003"/>
                    </a:ext>
                  </a:extLst>
                </a:gridCol>
                <a:gridCol w="711828">
                  <a:extLst>
                    <a:ext uri="{9D8B030D-6E8A-4147-A177-3AD203B41FA5}">
                      <a16:colId xmlns:a16="http://schemas.microsoft.com/office/drawing/2014/main" val="20004"/>
                    </a:ext>
                  </a:extLst>
                </a:gridCol>
                <a:gridCol w="629278">
                  <a:extLst>
                    <a:ext uri="{9D8B030D-6E8A-4147-A177-3AD203B41FA5}">
                      <a16:colId xmlns:a16="http://schemas.microsoft.com/office/drawing/2014/main" val="20005"/>
                    </a:ext>
                  </a:extLst>
                </a:gridCol>
                <a:gridCol w="629278">
                  <a:extLst>
                    <a:ext uri="{9D8B030D-6E8A-4147-A177-3AD203B41FA5}">
                      <a16:colId xmlns:a16="http://schemas.microsoft.com/office/drawing/2014/main" val="20006"/>
                    </a:ext>
                  </a:extLst>
                </a:gridCol>
                <a:gridCol w="629278">
                  <a:extLst>
                    <a:ext uri="{9D8B030D-6E8A-4147-A177-3AD203B41FA5}">
                      <a16:colId xmlns:a16="http://schemas.microsoft.com/office/drawing/2014/main" val="20007"/>
                    </a:ext>
                  </a:extLst>
                </a:gridCol>
              </a:tblGrid>
              <a:tr h="168096">
                <a:tc>
                  <a:txBody>
                    <a:bodyPr/>
                    <a:lstStyle/>
                    <a:p>
                      <a:pPr algn="ctr"/>
                      <a:r>
                        <a:rPr lang="ja-JP" altLang="en-US" sz="1100" b="1" u="none" dirty="0">
                          <a:solidFill>
                            <a:schemeClr val="bg1"/>
                          </a:solidFill>
                          <a:effectLst/>
                          <a:latin typeface="Meiryo UI" pitchFamily="50" charset="-128"/>
                          <a:ea typeface="Meiryo UI" pitchFamily="50" charset="-128"/>
                          <a:cs typeface="Meiryo UI" pitchFamily="50" charset="-128"/>
                        </a:rPr>
                        <a:t>大阪市</a:t>
                      </a:r>
                    </a:p>
                  </a:txBody>
                  <a:tcPr marL="47145" marR="47145" marT="23573" marB="23573" anchor="ctr">
                    <a:solidFill>
                      <a:schemeClr val="tx1">
                        <a:lumMod val="75000"/>
                        <a:lumOff val="25000"/>
                      </a:schemeClr>
                    </a:solidFill>
                  </a:tcPr>
                </a:tc>
                <a:tc>
                  <a:txBody>
                    <a:bodyPr/>
                    <a:lstStyle/>
                    <a:p>
                      <a:pPr algn="ctr"/>
                      <a:r>
                        <a:rPr lang="ja-JP" altLang="en-US" sz="1100" b="1" u="none" strike="noStrike" dirty="0">
                          <a:solidFill>
                            <a:schemeClr val="bg1"/>
                          </a:solidFill>
                          <a:effectLst/>
                          <a:latin typeface="Meiryo UI" pitchFamily="50" charset="-128"/>
                          <a:ea typeface="Meiryo UI" pitchFamily="50" charset="-128"/>
                          <a:cs typeface="Meiryo UI" pitchFamily="50" charset="-128"/>
                        </a:rPr>
                        <a:t>豊能</a:t>
                      </a:r>
                      <a:endParaRPr lang="ja-JP" altLang="en-US" sz="1100" b="1" u="none" dirty="0">
                        <a:solidFill>
                          <a:schemeClr val="bg1"/>
                        </a:solidFill>
                        <a:effectLst/>
                        <a:latin typeface="Meiryo UI" pitchFamily="50" charset="-128"/>
                        <a:ea typeface="Meiryo UI" pitchFamily="50" charset="-128"/>
                        <a:cs typeface="Meiryo UI" pitchFamily="50" charset="-128"/>
                      </a:endParaRPr>
                    </a:p>
                  </a:txBody>
                  <a:tcPr marL="47145" marR="47145" marT="23573" marB="23573" anchor="ctr">
                    <a:solidFill>
                      <a:schemeClr val="tx1">
                        <a:lumMod val="75000"/>
                        <a:lumOff val="25000"/>
                      </a:schemeClr>
                    </a:solidFill>
                  </a:tcPr>
                </a:tc>
                <a:tc>
                  <a:txBody>
                    <a:bodyPr/>
                    <a:lstStyle/>
                    <a:p>
                      <a:pPr algn="ctr"/>
                      <a:r>
                        <a:rPr lang="ja-JP" altLang="en-US" sz="1100" b="1" u="none" strike="noStrike" dirty="0">
                          <a:solidFill>
                            <a:schemeClr val="bg1"/>
                          </a:solidFill>
                          <a:effectLst/>
                          <a:latin typeface="Meiryo UI" pitchFamily="50" charset="-128"/>
                          <a:ea typeface="Meiryo UI" pitchFamily="50" charset="-128"/>
                          <a:cs typeface="Meiryo UI" pitchFamily="50" charset="-128"/>
                        </a:rPr>
                        <a:t>三島</a:t>
                      </a:r>
                      <a:endParaRPr lang="ja-JP" altLang="en-US" sz="1100" b="1" u="none" dirty="0">
                        <a:solidFill>
                          <a:schemeClr val="bg1"/>
                        </a:solidFill>
                        <a:effectLst/>
                        <a:latin typeface="Meiryo UI" pitchFamily="50" charset="-128"/>
                        <a:ea typeface="Meiryo UI" pitchFamily="50" charset="-128"/>
                        <a:cs typeface="Meiryo UI" pitchFamily="50" charset="-128"/>
                      </a:endParaRPr>
                    </a:p>
                  </a:txBody>
                  <a:tcPr marL="47145" marR="47145" marT="23573" marB="23573" anchor="ctr">
                    <a:solidFill>
                      <a:schemeClr val="tx1">
                        <a:lumMod val="75000"/>
                        <a:lumOff val="25000"/>
                      </a:schemeClr>
                    </a:solidFill>
                  </a:tcPr>
                </a:tc>
                <a:tc>
                  <a:txBody>
                    <a:bodyPr/>
                    <a:lstStyle/>
                    <a:p>
                      <a:pPr algn="ctr"/>
                      <a:r>
                        <a:rPr lang="ja-JP" altLang="en-US" sz="1100" b="1" u="none" dirty="0">
                          <a:solidFill>
                            <a:schemeClr val="bg1"/>
                          </a:solidFill>
                          <a:effectLst/>
                          <a:latin typeface="Meiryo UI" pitchFamily="50" charset="-128"/>
                          <a:ea typeface="Meiryo UI" pitchFamily="50" charset="-128"/>
                          <a:cs typeface="Meiryo UI" pitchFamily="50" charset="-128"/>
                        </a:rPr>
                        <a:t>北河内</a:t>
                      </a:r>
                    </a:p>
                  </a:txBody>
                  <a:tcPr marL="47145" marR="47145" marT="23573" marB="23573" anchor="ctr">
                    <a:solidFill>
                      <a:schemeClr val="tx1">
                        <a:lumMod val="75000"/>
                        <a:lumOff val="25000"/>
                      </a:schemeClr>
                    </a:solidFill>
                  </a:tcPr>
                </a:tc>
                <a:tc>
                  <a:txBody>
                    <a:bodyPr/>
                    <a:lstStyle/>
                    <a:p>
                      <a:pPr algn="ctr"/>
                      <a:r>
                        <a:rPr lang="ja-JP" altLang="en-US" sz="1100" b="1" u="none" strike="noStrike" dirty="0">
                          <a:solidFill>
                            <a:schemeClr val="bg1"/>
                          </a:solidFill>
                          <a:effectLst/>
                          <a:latin typeface="Meiryo UI" pitchFamily="50" charset="-128"/>
                          <a:ea typeface="Meiryo UI" pitchFamily="50" charset="-128"/>
                          <a:cs typeface="Meiryo UI" pitchFamily="50" charset="-128"/>
                        </a:rPr>
                        <a:t>中河内</a:t>
                      </a:r>
                      <a:endParaRPr lang="ja-JP" altLang="en-US" sz="1100" b="1" u="none" dirty="0">
                        <a:solidFill>
                          <a:schemeClr val="bg1"/>
                        </a:solidFill>
                        <a:effectLst/>
                        <a:latin typeface="Meiryo UI" pitchFamily="50" charset="-128"/>
                        <a:ea typeface="Meiryo UI" pitchFamily="50" charset="-128"/>
                        <a:cs typeface="Meiryo UI" pitchFamily="50" charset="-128"/>
                      </a:endParaRPr>
                    </a:p>
                  </a:txBody>
                  <a:tcPr marL="47145" marR="47145" marT="23573" marB="23573" anchor="ctr">
                    <a:solidFill>
                      <a:schemeClr val="tx1">
                        <a:lumMod val="75000"/>
                        <a:lumOff val="25000"/>
                      </a:schemeClr>
                    </a:solidFill>
                  </a:tcPr>
                </a:tc>
                <a:tc>
                  <a:txBody>
                    <a:bodyPr/>
                    <a:lstStyle/>
                    <a:p>
                      <a:pPr algn="ctr"/>
                      <a:r>
                        <a:rPr lang="ja-JP" altLang="en-US" sz="1100" b="1" u="none" strike="noStrike" dirty="0">
                          <a:solidFill>
                            <a:schemeClr val="bg1"/>
                          </a:solidFill>
                          <a:effectLst/>
                          <a:latin typeface="Meiryo UI" pitchFamily="50" charset="-128"/>
                          <a:ea typeface="Meiryo UI" pitchFamily="50" charset="-128"/>
                          <a:cs typeface="Meiryo UI" pitchFamily="50" charset="-128"/>
                        </a:rPr>
                        <a:t>泉北</a:t>
                      </a:r>
                      <a:endParaRPr lang="ja-JP" altLang="en-US" sz="1100" b="1" u="none" dirty="0">
                        <a:solidFill>
                          <a:schemeClr val="bg1"/>
                        </a:solidFill>
                        <a:effectLst/>
                        <a:latin typeface="Meiryo UI" pitchFamily="50" charset="-128"/>
                        <a:ea typeface="Meiryo UI" pitchFamily="50" charset="-128"/>
                        <a:cs typeface="Meiryo UI" pitchFamily="50" charset="-128"/>
                      </a:endParaRPr>
                    </a:p>
                  </a:txBody>
                  <a:tcPr marL="47145" marR="47145" marT="23573" marB="23573" anchor="ctr">
                    <a:solidFill>
                      <a:schemeClr val="tx1">
                        <a:lumMod val="75000"/>
                        <a:lumOff val="25000"/>
                      </a:schemeClr>
                    </a:solidFill>
                  </a:tcPr>
                </a:tc>
                <a:tc>
                  <a:txBody>
                    <a:bodyPr/>
                    <a:lstStyle/>
                    <a:p>
                      <a:pPr algn="ctr"/>
                      <a:r>
                        <a:rPr lang="ja-JP" altLang="en-US" sz="1100" b="1" u="none" dirty="0">
                          <a:solidFill>
                            <a:schemeClr val="bg1"/>
                          </a:solidFill>
                          <a:effectLst/>
                          <a:latin typeface="Meiryo UI" pitchFamily="50" charset="-128"/>
                          <a:ea typeface="Meiryo UI" pitchFamily="50" charset="-128"/>
                          <a:cs typeface="Meiryo UI" pitchFamily="50" charset="-128"/>
                        </a:rPr>
                        <a:t>泉南</a:t>
                      </a:r>
                    </a:p>
                  </a:txBody>
                  <a:tcPr marL="47145" marR="47145" marT="23573" marB="23573" anchor="ctr">
                    <a:solidFill>
                      <a:schemeClr val="tx1">
                        <a:lumMod val="75000"/>
                        <a:lumOff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u="none" strike="noStrike" dirty="0">
                          <a:solidFill>
                            <a:schemeClr val="bg1"/>
                          </a:solidFill>
                          <a:effectLst/>
                          <a:latin typeface="Meiryo UI" pitchFamily="50" charset="-128"/>
                          <a:ea typeface="Meiryo UI" pitchFamily="50" charset="-128"/>
                          <a:cs typeface="Meiryo UI" pitchFamily="50" charset="-128"/>
                        </a:rPr>
                        <a:t>南河内</a:t>
                      </a:r>
                      <a:endParaRPr lang="ja-JP" altLang="en-US" sz="1100" b="1" u="none" dirty="0">
                        <a:solidFill>
                          <a:schemeClr val="bg1"/>
                        </a:solidFill>
                        <a:effectLst/>
                        <a:latin typeface="Meiryo UI" pitchFamily="50" charset="-128"/>
                        <a:ea typeface="Meiryo UI" pitchFamily="50" charset="-128"/>
                        <a:cs typeface="Meiryo UI" pitchFamily="50" charset="-128"/>
                      </a:endParaRPr>
                    </a:p>
                  </a:txBody>
                  <a:tcPr marL="47145" marR="47145" marT="23573" marB="23573" anchor="ctr">
                    <a:solidFill>
                      <a:schemeClr val="tx1">
                        <a:lumMod val="75000"/>
                        <a:lumOff val="25000"/>
                      </a:schemeClr>
                    </a:solidFill>
                  </a:tcPr>
                </a:tc>
                <a:extLst>
                  <a:ext uri="{0D108BD9-81ED-4DB2-BD59-A6C34878D82A}">
                    <a16:rowId xmlns:a16="http://schemas.microsoft.com/office/drawing/2014/main" val="10000"/>
                  </a:ext>
                </a:extLst>
              </a:tr>
              <a:tr h="168096">
                <a:tc gridSpan="8">
                  <a:txBody>
                    <a:bodyPr/>
                    <a:lstStyle/>
                    <a:p>
                      <a:pPr algn="ctr"/>
                      <a:r>
                        <a:rPr lang="ja-JP" altLang="en-US" sz="1050" b="1" u="none" dirty="0">
                          <a:effectLst/>
                          <a:latin typeface="Meiryo UI" pitchFamily="50" charset="-128"/>
                          <a:ea typeface="Meiryo UI" pitchFamily="50" charset="-128"/>
                          <a:cs typeface="Meiryo UI" pitchFamily="50" charset="-128"/>
                        </a:rPr>
                        <a:t>政令指定都市</a:t>
                      </a:r>
                      <a:endParaRPr lang="ja-JP" altLang="en-US" sz="1050" b="1" u="none" dirty="0">
                        <a:solidFill>
                          <a:schemeClr val="tx1"/>
                        </a:solidFill>
                        <a:effectLst/>
                        <a:latin typeface="Meiryo UI" pitchFamily="50" charset="-128"/>
                        <a:ea typeface="Meiryo UI" pitchFamily="50" charset="-128"/>
                        <a:cs typeface="Meiryo UI" pitchFamily="50" charset="-128"/>
                      </a:endParaRPr>
                    </a:p>
                  </a:txBody>
                  <a:tcPr marL="47145" marR="47145" marT="23573" marB="23573" anchor="ctr">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lang="ja-JP" altLang="en-US" sz="1100" b="1" u="none" dirty="0">
                        <a:solidFill>
                          <a:schemeClr val="tx1"/>
                        </a:solidFill>
                        <a:effectLst/>
                        <a:latin typeface="Meiryo UI" pitchFamily="50" charset="-128"/>
                        <a:ea typeface="Meiryo UI" pitchFamily="50" charset="-128"/>
                        <a:cs typeface="Meiryo UI" pitchFamily="50" charset="-128"/>
                      </a:endParaRPr>
                    </a:p>
                  </a:txBody>
                  <a:tcPr marL="47145" marR="47145" marT="23573" marB="23573" anchor="ctr">
                    <a:solidFill>
                      <a:schemeClr val="bg1">
                        <a:lumMod val="75000"/>
                      </a:schemeClr>
                    </a:solidFill>
                  </a:tcPr>
                </a:tc>
                <a:extLst>
                  <a:ext uri="{0D108BD9-81ED-4DB2-BD59-A6C34878D82A}">
                    <a16:rowId xmlns:a16="http://schemas.microsoft.com/office/drawing/2014/main" val="10001"/>
                  </a:ext>
                </a:extLst>
              </a:tr>
              <a:tr h="156959">
                <a:tc>
                  <a:txBody>
                    <a:bodyPr/>
                    <a:lstStyle/>
                    <a:p>
                      <a:pPr>
                        <a:buFont typeface="Arial"/>
                        <a:buChar char="•"/>
                      </a:pPr>
                      <a:r>
                        <a:rPr lang="ja-JP" altLang="en-US" sz="1050" u="none" strike="noStrike" dirty="0">
                          <a:effectLst/>
                          <a:latin typeface="Meiryo UI" pitchFamily="50" charset="-128"/>
                          <a:ea typeface="Meiryo UI" pitchFamily="50" charset="-128"/>
                          <a:cs typeface="Meiryo UI" pitchFamily="50" charset="-128"/>
                        </a:rPr>
                        <a:t>大阪市</a:t>
                      </a:r>
                      <a:endParaRPr lang="ja-JP" altLang="en-US" sz="105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nchor="ctr"/>
                </a:tc>
                <a:tc>
                  <a:txBody>
                    <a:bodyPr/>
                    <a:lstStyle/>
                    <a:p>
                      <a:endParaRPr lang="ja-JP" altLang="en-US" sz="105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nchor="ctr"/>
                </a:tc>
                <a:tc>
                  <a:txBody>
                    <a:bodyPr/>
                    <a:lstStyle/>
                    <a:p>
                      <a:endParaRPr lang="ja-JP" altLang="en-US" sz="105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nchor="ctr"/>
                </a:tc>
                <a:tc>
                  <a:txBody>
                    <a:bodyPr/>
                    <a:lstStyle/>
                    <a:p>
                      <a:pPr>
                        <a:buFont typeface="Arial"/>
                        <a:buChar char="•"/>
                      </a:pPr>
                      <a:endParaRPr lang="ja-JP" altLang="en-US" sz="105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nchor="ctr"/>
                </a:tc>
                <a:tc>
                  <a:txBody>
                    <a:bodyPr/>
                    <a:lstStyle/>
                    <a:p>
                      <a:endParaRPr lang="ja-JP" altLang="en-US" sz="105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u="none" strike="noStrike" dirty="0">
                          <a:effectLst/>
                          <a:latin typeface="Meiryo UI" pitchFamily="50" charset="-128"/>
                          <a:ea typeface="Meiryo UI" pitchFamily="50" charset="-128"/>
                          <a:cs typeface="Meiryo UI" pitchFamily="50" charset="-128"/>
                        </a:rPr>
                        <a:t>・堺市</a:t>
                      </a:r>
                      <a:endParaRPr lang="ja-JP" altLang="en-US" sz="105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nchor="ctr"/>
                </a:tc>
                <a:tc>
                  <a:txBody>
                    <a:bodyPr/>
                    <a:lstStyle/>
                    <a:p>
                      <a:endParaRPr lang="ja-JP" altLang="en-US" sz="105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nchor="ctr"/>
                </a:tc>
                <a:tc>
                  <a:txBody>
                    <a:bodyPr/>
                    <a:lstStyle/>
                    <a:p>
                      <a:endParaRPr lang="ja-JP" altLang="en-US" sz="105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nchor="ctr"/>
                </a:tc>
                <a:extLst>
                  <a:ext uri="{0D108BD9-81ED-4DB2-BD59-A6C34878D82A}">
                    <a16:rowId xmlns:a16="http://schemas.microsoft.com/office/drawing/2014/main" val="10002"/>
                  </a:ext>
                </a:extLst>
              </a:tr>
              <a:tr h="168096">
                <a:tc gridSpan="8">
                  <a:txBody>
                    <a:bodyPr/>
                    <a:lstStyle/>
                    <a:p>
                      <a:pPr algn="ctr"/>
                      <a:r>
                        <a:rPr lang="ja-JP" altLang="en-US" sz="1050" b="1" u="none" dirty="0">
                          <a:effectLst/>
                          <a:latin typeface="Meiryo UI" pitchFamily="50" charset="-128"/>
                          <a:ea typeface="Meiryo UI" pitchFamily="50" charset="-128"/>
                          <a:cs typeface="Meiryo UI" pitchFamily="50" charset="-128"/>
                        </a:rPr>
                        <a:t>中核市</a:t>
                      </a:r>
                      <a:endParaRPr lang="ja-JP" altLang="en-US" sz="1050" b="1" u="none" dirty="0">
                        <a:solidFill>
                          <a:schemeClr val="tx1"/>
                        </a:solidFill>
                        <a:effectLst/>
                        <a:latin typeface="Meiryo UI" pitchFamily="50" charset="-128"/>
                        <a:ea typeface="Meiryo UI" pitchFamily="50" charset="-128"/>
                        <a:cs typeface="Meiryo UI" pitchFamily="50" charset="-128"/>
                      </a:endParaRPr>
                    </a:p>
                  </a:txBody>
                  <a:tcPr marL="47145" marR="47145" marT="23573" marB="23573" anchor="ctr">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lang="ja-JP" altLang="en-US" sz="1100" b="1" u="none" dirty="0">
                        <a:solidFill>
                          <a:schemeClr val="tx1"/>
                        </a:solidFill>
                        <a:effectLst/>
                        <a:latin typeface="Meiryo UI" pitchFamily="50" charset="-128"/>
                        <a:ea typeface="Meiryo UI" pitchFamily="50" charset="-128"/>
                        <a:cs typeface="Meiryo UI" pitchFamily="50" charset="-128"/>
                      </a:endParaRPr>
                    </a:p>
                  </a:txBody>
                  <a:tcPr marL="47145" marR="47145" marT="23573" marB="23573" anchor="ctr">
                    <a:solidFill>
                      <a:schemeClr val="bg1">
                        <a:lumMod val="75000"/>
                      </a:schemeClr>
                    </a:solidFill>
                  </a:tcPr>
                </a:tc>
                <a:extLst>
                  <a:ext uri="{0D108BD9-81ED-4DB2-BD59-A6C34878D82A}">
                    <a16:rowId xmlns:a16="http://schemas.microsoft.com/office/drawing/2014/main" val="10003"/>
                  </a:ext>
                </a:extLst>
              </a:tr>
              <a:tr h="156959">
                <a:tc>
                  <a:txBody>
                    <a:bodyPr/>
                    <a:lstStyle/>
                    <a:p>
                      <a:endParaRPr lang="ja-JP" altLang="en-US" sz="105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nchor="ctr"/>
                </a:tc>
                <a:tc>
                  <a:txBody>
                    <a:bodyPr/>
                    <a:lstStyle/>
                    <a:p>
                      <a:pPr>
                        <a:buFont typeface="Arial"/>
                        <a:buChar char="•"/>
                      </a:pPr>
                      <a:r>
                        <a:rPr lang="ja-JP" altLang="en-US" sz="1050" u="none" strike="noStrike" dirty="0">
                          <a:effectLst/>
                          <a:latin typeface="Meiryo UI" pitchFamily="50" charset="-128"/>
                          <a:ea typeface="Meiryo UI" pitchFamily="50" charset="-128"/>
                          <a:cs typeface="Meiryo UI" pitchFamily="50" charset="-128"/>
                        </a:rPr>
                        <a:t>豊中市</a:t>
                      </a:r>
                      <a:endParaRPr lang="ja-JP" altLang="en-US" sz="105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nchor="ctr"/>
                </a:tc>
                <a:tc>
                  <a:txBody>
                    <a:bodyPr/>
                    <a:lstStyle/>
                    <a:p>
                      <a:pPr>
                        <a:buFont typeface="Arial"/>
                        <a:buChar char="•"/>
                      </a:pPr>
                      <a:r>
                        <a:rPr lang="ja-JP" altLang="en-US" sz="1050" u="none" strike="noStrike" dirty="0">
                          <a:solidFill>
                            <a:schemeClr val="tx1"/>
                          </a:solidFill>
                          <a:effectLst/>
                          <a:latin typeface="Meiryo UI" pitchFamily="50" charset="-128"/>
                          <a:ea typeface="Meiryo UI" pitchFamily="50" charset="-128"/>
                          <a:cs typeface="Meiryo UI" pitchFamily="50" charset="-128"/>
                        </a:rPr>
                        <a:t>高槻市</a:t>
                      </a:r>
                      <a:endParaRPr lang="en-US" altLang="ja-JP" sz="1050" u="none" strike="noStrike" dirty="0">
                        <a:solidFill>
                          <a:schemeClr val="tx1"/>
                        </a:solidFill>
                        <a:effectLst/>
                        <a:latin typeface="Meiryo UI" pitchFamily="50" charset="-128"/>
                        <a:ea typeface="Meiryo UI" pitchFamily="50" charset="-128"/>
                        <a:cs typeface="Meiryo UI" pitchFamily="50" charset="-128"/>
                      </a:endParaRPr>
                    </a:p>
                    <a:p>
                      <a:pPr>
                        <a:buFont typeface="Arial"/>
                        <a:buChar char="•"/>
                      </a:pPr>
                      <a:r>
                        <a:rPr lang="ja-JP" altLang="en-US" sz="1050" u="none" strike="noStrike" dirty="0">
                          <a:solidFill>
                            <a:schemeClr val="tx1"/>
                          </a:solidFill>
                          <a:effectLst/>
                          <a:latin typeface="Meiryo UI" pitchFamily="50" charset="-128"/>
                          <a:ea typeface="Meiryo UI" pitchFamily="50" charset="-128"/>
                          <a:cs typeface="Meiryo UI" pitchFamily="50" charset="-128"/>
                        </a:rPr>
                        <a:t>吹田市</a:t>
                      </a:r>
                      <a:endParaRPr lang="ja-JP" altLang="en-US" sz="105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u="none" strike="noStrike" dirty="0">
                          <a:solidFill>
                            <a:schemeClr val="tx1"/>
                          </a:solidFill>
                          <a:effectLst/>
                          <a:latin typeface="Meiryo UI" pitchFamily="50" charset="-128"/>
                          <a:ea typeface="Meiryo UI" pitchFamily="50" charset="-128"/>
                          <a:cs typeface="Meiryo UI" pitchFamily="50" charset="-128"/>
                        </a:rPr>
                        <a:t>・枚方市</a:t>
                      </a:r>
                      <a:endParaRPr lang="en-US" altLang="ja-JP" sz="1050" u="none" strike="noStrike" dirty="0">
                        <a:solidFill>
                          <a:schemeClr val="tx1"/>
                        </a:solidFill>
                        <a:effectLst/>
                        <a:latin typeface="Meiryo UI" pitchFamily="50" charset="-128"/>
                        <a:ea typeface="Meiryo UI" pitchFamily="50" charset="-128"/>
                        <a:cs typeface="Meiryo UI"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u="none" strike="noStrike" dirty="0">
                          <a:solidFill>
                            <a:schemeClr val="tx1"/>
                          </a:solidFill>
                          <a:effectLst/>
                          <a:latin typeface="Meiryo UI" pitchFamily="50" charset="-128"/>
                          <a:ea typeface="Meiryo UI" pitchFamily="50" charset="-128"/>
                          <a:cs typeface="Meiryo UI" pitchFamily="50" charset="-128"/>
                        </a:rPr>
                        <a:t>・</a:t>
                      </a:r>
                      <a:r>
                        <a:rPr lang="ja-JP" altLang="en-US" sz="900" u="none" strike="noStrike" dirty="0">
                          <a:solidFill>
                            <a:schemeClr val="tx1"/>
                          </a:solidFill>
                          <a:effectLst/>
                          <a:latin typeface="Meiryo UI" pitchFamily="50" charset="-128"/>
                          <a:ea typeface="Meiryo UI" pitchFamily="50" charset="-128"/>
                          <a:cs typeface="Meiryo UI" pitchFamily="50" charset="-128"/>
                        </a:rPr>
                        <a:t>寝屋川市</a:t>
                      </a:r>
                      <a:endParaRPr lang="ja-JP" altLang="en-US" sz="90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nchor="ctr"/>
                </a:tc>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ja-JP" altLang="en-US" sz="1050" u="none" strike="noStrike" dirty="0">
                          <a:solidFill>
                            <a:schemeClr val="tx1"/>
                          </a:solidFill>
                          <a:effectLst/>
                          <a:latin typeface="Meiryo UI" pitchFamily="50" charset="-128"/>
                          <a:ea typeface="Meiryo UI" pitchFamily="50" charset="-128"/>
                          <a:cs typeface="Meiryo UI" pitchFamily="50" charset="-128"/>
                        </a:rPr>
                        <a:t>・</a:t>
                      </a:r>
                      <a:r>
                        <a:rPr lang="ja-JP" altLang="en-US" sz="1000" u="none" strike="noStrike" dirty="0">
                          <a:solidFill>
                            <a:schemeClr val="tx1"/>
                          </a:solidFill>
                          <a:effectLst/>
                          <a:latin typeface="Meiryo UI" pitchFamily="50" charset="-128"/>
                          <a:ea typeface="Meiryo UI" pitchFamily="50" charset="-128"/>
                          <a:cs typeface="Meiryo UI" pitchFamily="50" charset="-128"/>
                        </a:rPr>
                        <a:t>東大阪市</a:t>
                      </a:r>
                      <a:endParaRPr lang="en-US" altLang="ja-JP" sz="1000" u="none" strike="noStrike" dirty="0">
                        <a:solidFill>
                          <a:schemeClr val="tx1"/>
                        </a:solidFill>
                        <a:effectLst/>
                        <a:latin typeface="Meiryo UI" pitchFamily="50" charset="-128"/>
                        <a:ea typeface="Meiryo UI" pitchFamily="50" charset="-128"/>
                        <a:cs typeface="Meiryo UI" pitchFamily="50" charset="-128"/>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ja-JP" altLang="en-US" sz="1000" u="none" strike="noStrike" dirty="0">
                          <a:solidFill>
                            <a:schemeClr val="tx1"/>
                          </a:solidFill>
                          <a:effectLst/>
                          <a:latin typeface="Meiryo UI" pitchFamily="50" charset="-128"/>
                          <a:ea typeface="Meiryo UI" pitchFamily="50" charset="-128"/>
                          <a:cs typeface="Meiryo UI" pitchFamily="50" charset="-128"/>
                        </a:rPr>
                        <a:t>・八尾市</a:t>
                      </a:r>
                      <a:endParaRPr lang="ja-JP" altLang="en-US" sz="100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nchor="ctr"/>
                </a:tc>
                <a:tc>
                  <a:txBody>
                    <a:bodyPr/>
                    <a:lstStyle/>
                    <a:p>
                      <a:pPr>
                        <a:buFont typeface="Arial"/>
                        <a:buNone/>
                      </a:pPr>
                      <a:endParaRPr lang="ja-JP" altLang="en-US" sz="90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nchor="ctr"/>
                </a:tc>
                <a:tc>
                  <a:txBody>
                    <a:bodyPr/>
                    <a:lstStyle/>
                    <a:p>
                      <a:endParaRPr lang="ja-JP" altLang="en-US" sz="105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nchor="ctr"/>
                </a:tc>
                <a:tc>
                  <a:txBody>
                    <a:bodyPr/>
                    <a:lstStyle/>
                    <a:p>
                      <a:endParaRPr lang="ja-JP" altLang="en-US" sz="105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nchor="ctr"/>
                </a:tc>
                <a:extLst>
                  <a:ext uri="{0D108BD9-81ED-4DB2-BD59-A6C34878D82A}">
                    <a16:rowId xmlns:a16="http://schemas.microsoft.com/office/drawing/2014/main" val="10004"/>
                  </a:ext>
                </a:extLst>
              </a:tr>
              <a:tr h="168096">
                <a:tc gridSpan="8">
                  <a:txBody>
                    <a:bodyPr/>
                    <a:lstStyle/>
                    <a:p>
                      <a:pPr algn="ctr"/>
                      <a:r>
                        <a:rPr lang="ja-JP" altLang="en-US" sz="1050" b="1" u="none" dirty="0">
                          <a:effectLst/>
                          <a:latin typeface="Meiryo UI" pitchFamily="50" charset="-128"/>
                          <a:ea typeface="Meiryo UI" pitchFamily="50" charset="-128"/>
                          <a:cs typeface="Meiryo UI" pitchFamily="50" charset="-128"/>
                        </a:rPr>
                        <a:t>特例市（施行時特例市）</a:t>
                      </a:r>
                      <a:endParaRPr lang="ja-JP" altLang="en-US" sz="1050" b="1" u="none" dirty="0">
                        <a:solidFill>
                          <a:schemeClr val="tx1"/>
                        </a:solidFill>
                        <a:effectLst/>
                        <a:latin typeface="Meiryo UI" pitchFamily="50" charset="-128"/>
                        <a:ea typeface="Meiryo UI" pitchFamily="50" charset="-128"/>
                        <a:cs typeface="Meiryo UI" pitchFamily="50" charset="-128"/>
                      </a:endParaRPr>
                    </a:p>
                  </a:txBody>
                  <a:tcPr marL="47145" marR="47145" marT="23573" marB="23573" anchor="ctr">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lang="ja-JP" altLang="en-US" sz="1100" b="1" u="none" dirty="0">
                        <a:solidFill>
                          <a:schemeClr val="tx1"/>
                        </a:solidFill>
                        <a:effectLst/>
                        <a:latin typeface="Meiryo UI" pitchFamily="50" charset="-128"/>
                        <a:ea typeface="Meiryo UI" pitchFamily="50" charset="-128"/>
                        <a:cs typeface="Meiryo UI" pitchFamily="50" charset="-128"/>
                      </a:endParaRPr>
                    </a:p>
                  </a:txBody>
                  <a:tcPr marL="47145" marR="47145" marT="23573" marB="23573" anchor="ctr">
                    <a:solidFill>
                      <a:schemeClr val="bg1">
                        <a:lumMod val="75000"/>
                      </a:schemeClr>
                    </a:solidFill>
                  </a:tcPr>
                </a:tc>
                <a:extLst>
                  <a:ext uri="{0D108BD9-81ED-4DB2-BD59-A6C34878D82A}">
                    <a16:rowId xmlns:a16="http://schemas.microsoft.com/office/drawing/2014/main" val="10005"/>
                  </a:ext>
                </a:extLst>
              </a:tr>
              <a:tr h="279465">
                <a:tc>
                  <a:txBody>
                    <a:bodyPr/>
                    <a:lstStyle/>
                    <a:p>
                      <a:endParaRPr lang="ja-JP" altLang="en-US" sz="105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tc>
                <a:tc>
                  <a:txBody>
                    <a:bodyPr/>
                    <a:lstStyle/>
                    <a:p>
                      <a:endParaRPr lang="ja-JP" altLang="en-US" sz="105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tc>
                <a:tc>
                  <a:txBody>
                    <a:bodyPr/>
                    <a:lstStyle/>
                    <a:p>
                      <a:pPr>
                        <a:buFont typeface="Arial"/>
                        <a:buChar char="•"/>
                      </a:pPr>
                      <a:r>
                        <a:rPr lang="ja-JP" altLang="en-US" sz="1050" u="none" strike="noStrike" dirty="0">
                          <a:effectLst/>
                          <a:latin typeface="Meiryo UI" pitchFamily="50" charset="-128"/>
                          <a:ea typeface="Meiryo UI" pitchFamily="50" charset="-128"/>
                          <a:cs typeface="Meiryo UI" pitchFamily="50" charset="-128"/>
                        </a:rPr>
                        <a:t>茨木市</a:t>
                      </a:r>
                      <a:endParaRPr lang="ja-JP" altLang="en-US" sz="105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80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tc>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endParaRPr lang="ja-JP" altLang="en-US" sz="105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tc>
                <a:tc>
                  <a:txBody>
                    <a:bodyPr/>
                    <a:lstStyle/>
                    <a:p>
                      <a:pPr>
                        <a:buFont typeface="Arial"/>
                        <a:buNone/>
                      </a:pPr>
                      <a:endParaRPr lang="ja-JP" altLang="en-US" sz="90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tc>
                <a:tc>
                  <a:txBody>
                    <a:bodyPr/>
                    <a:lstStyle/>
                    <a:p>
                      <a:r>
                        <a:rPr lang="ja-JP" altLang="en-US" sz="900" u="none" dirty="0">
                          <a:solidFill>
                            <a:schemeClr val="tx1"/>
                          </a:solidFill>
                          <a:effectLst/>
                          <a:latin typeface="Meiryo UI" pitchFamily="50" charset="-128"/>
                          <a:ea typeface="Meiryo UI" pitchFamily="50" charset="-128"/>
                          <a:cs typeface="Meiryo UI" pitchFamily="50" charset="-128"/>
                        </a:rPr>
                        <a:t>・</a:t>
                      </a:r>
                      <a:r>
                        <a:rPr lang="ja-JP" altLang="en-US" sz="800" u="none" dirty="0">
                          <a:solidFill>
                            <a:schemeClr val="tx1"/>
                          </a:solidFill>
                          <a:effectLst/>
                          <a:latin typeface="Meiryo UI" pitchFamily="50" charset="-128"/>
                          <a:ea typeface="Meiryo UI" pitchFamily="50" charset="-128"/>
                          <a:cs typeface="Meiryo UI" pitchFamily="50" charset="-128"/>
                        </a:rPr>
                        <a:t>岸和田市</a:t>
                      </a:r>
                    </a:p>
                  </a:txBody>
                  <a:tcPr marL="47145" marR="47145" marT="23573" marB="23573"/>
                </a:tc>
                <a:tc>
                  <a:txBody>
                    <a:bodyPr/>
                    <a:lstStyle/>
                    <a:p>
                      <a:endParaRPr lang="ja-JP" altLang="en-US" sz="105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tc>
                <a:extLst>
                  <a:ext uri="{0D108BD9-81ED-4DB2-BD59-A6C34878D82A}">
                    <a16:rowId xmlns:a16="http://schemas.microsoft.com/office/drawing/2014/main" val="10006"/>
                  </a:ext>
                </a:extLst>
              </a:tr>
              <a:tr h="168096">
                <a:tc gridSpan="8">
                  <a:txBody>
                    <a:bodyPr/>
                    <a:lstStyle/>
                    <a:p>
                      <a:pPr algn="ctr"/>
                      <a:r>
                        <a:rPr lang="ja-JP" altLang="en-US" sz="1050" b="1" u="none" dirty="0">
                          <a:effectLst/>
                          <a:latin typeface="Meiryo UI" pitchFamily="50" charset="-128"/>
                          <a:ea typeface="Meiryo UI" pitchFamily="50" charset="-128"/>
                          <a:cs typeface="Meiryo UI" pitchFamily="50" charset="-128"/>
                        </a:rPr>
                        <a:t>その他の市町村</a:t>
                      </a:r>
                      <a:endParaRPr lang="ja-JP" altLang="en-US" sz="1050" b="1" u="none" dirty="0">
                        <a:solidFill>
                          <a:schemeClr val="tx1"/>
                        </a:solidFill>
                        <a:effectLst/>
                        <a:latin typeface="Meiryo UI" pitchFamily="50" charset="-128"/>
                        <a:ea typeface="Meiryo UI" pitchFamily="50" charset="-128"/>
                        <a:cs typeface="Meiryo UI" pitchFamily="50" charset="-128"/>
                      </a:endParaRPr>
                    </a:p>
                  </a:txBody>
                  <a:tcPr marL="47145" marR="47145" marT="23573" marB="23573" anchor="ctr">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lang="ja-JP" altLang="en-US" sz="1100" b="1" u="none" dirty="0">
                        <a:solidFill>
                          <a:schemeClr val="tx1"/>
                        </a:solidFill>
                        <a:effectLst/>
                        <a:latin typeface="Meiryo UI" pitchFamily="50" charset="-128"/>
                        <a:ea typeface="Meiryo UI" pitchFamily="50" charset="-128"/>
                        <a:cs typeface="Meiryo UI" pitchFamily="50" charset="-128"/>
                      </a:endParaRPr>
                    </a:p>
                  </a:txBody>
                  <a:tcPr marL="47145" marR="47145" marT="23573" marB="23573" anchor="ctr">
                    <a:solidFill>
                      <a:schemeClr val="bg1">
                        <a:lumMod val="75000"/>
                      </a:schemeClr>
                    </a:solidFill>
                  </a:tcPr>
                </a:tc>
                <a:extLst>
                  <a:ext uri="{0D108BD9-81ED-4DB2-BD59-A6C34878D82A}">
                    <a16:rowId xmlns:a16="http://schemas.microsoft.com/office/drawing/2014/main" val="10007"/>
                  </a:ext>
                </a:extLst>
              </a:tr>
              <a:tr h="1263682">
                <a:tc>
                  <a:txBody>
                    <a:bodyPr/>
                    <a:lstStyle/>
                    <a:p>
                      <a:endParaRPr lang="ja-JP" altLang="en-US" sz="105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nchor="ctr"/>
                </a:tc>
                <a:tc>
                  <a:txBody>
                    <a:bodyPr/>
                    <a:lstStyle/>
                    <a:p>
                      <a:pPr>
                        <a:buFont typeface="Arial"/>
                        <a:buChar char="•"/>
                      </a:pPr>
                      <a:r>
                        <a:rPr lang="zh-TW" altLang="en-US" sz="1050" u="none" strike="noStrike" dirty="0">
                          <a:effectLst/>
                          <a:latin typeface="Meiryo UI" pitchFamily="50" charset="-128"/>
                          <a:ea typeface="Meiryo UI" pitchFamily="50" charset="-128"/>
                          <a:cs typeface="Meiryo UI" pitchFamily="50" charset="-128"/>
                        </a:rPr>
                        <a:t>池田市</a:t>
                      </a:r>
                      <a:endParaRPr lang="zh-TW" altLang="en-US" sz="1050" u="none" dirty="0">
                        <a:effectLst/>
                        <a:latin typeface="Meiryo UI" pitchFamily="50" charset="-128"/>
                        <a:ea typeface="Meiryo UI" pitchFamily="50" charset="-128"/>
                        <a:cs typeface="Meiryo UI" pitchFamily="50" charset="-128"/>
                      </a:endParaRPr>
                    </a:p>
                    <a:p>
                      <a:pPr>
                        <a:buFont typeface="Arial"/>
                        <a:buChar char="•"/>
                      </a:pPr>
                      <a:r>
                        <a:rPr lang="zh-TW" altLang="en-US" sz="1050" u="none" strike="noStrike" dirty="0">
                          <a:effectLst/>
                          <a:latin typeface="Meiryo UI" pitchFamily="50" charset="-128"/>
                          <a:ea typeface="Meiryo UI" pitchFamily="50" charset="-128"/>
                          <a:cs typeface="Meiryo UI" pitchFamily="50" charset="-128"/>
                        </a:rPr>
                        <a:t>箕面市</a:t>
                      </a:r>
                      <a:endParaRPr lang="en-US" altLang="zh-TW" sz="1050" u="none" strike="noStrike" dirty="0">
                        <a:effectLst/>
                        <a:latin typeface="Meiryo UI" pitchFamily="50" charset="-128"/>
                        <a:ea typeface="Meiryo UI" pitchFamily="50" charset="-128"/>
                        <a:cs typeface="Meiryo UI" pitchFamily="50" charset="-128"/>
                      </a:endParaRPr>
                    </a:p>
                    <a:p>
                      <a:pPr>
                        <a:buFont typeface="Arial"/>
                        <a:buChar char="•"/>
                      </a:pPr>
                      <a:r>
                        <a:rPr lang="zh-TW" altLang="en-US" sz="1050" u="none" strike="noStrike" dirty="0">
                          <a:effectLst/>
                          <a:latin typeface="Meiryo UI" pitchFamily="50" charset="-128"/>
                          <a:ea typeface="Meiryo UI" pitchFamily="50" charset="-128"/>
                          <a:cs typeface="Meiryo UI" pitchFamily="50" charset="-128"/>
                        </a:rPr>
                        <a:t>能勢町</a:t>
                      </a:r>
                      <a:endParaRPr lang="en-US" altLang="zh-TW" sz="1050" u="none" strike="noStrike" dirty="0">
                        <a:effectLst/>
                        <a:latin typeface="Meiryo UI" pitchFamily="50" charset="-128"/>
                        <a:ea typeface="Meiryo UI" pitchFamily="50" charset="-128"/>
                        <a:cs typeface="Meiryo UI" pitchFamily="50" charset="-128"/>
                      </a:endParaRPr>
                    </a:p>
                    <a:p>
                      <a:pPr>
                        <a:buFont typeface="Arial"/>
                        <a:buChar char="•"/>
                      </a:pPr>
                      <a:r>
                        <a:rPr lang="zh-TW" altLang="en-US" sz="1050" u="none" strike="noStrike" dirty="0">
                          <a:effectLst/>
                          <a:latin typeface="Meiryo UI" pitchFamily="50" charset="-128"/>
                          <a:ea typeface="Meiryo UI" pitchFamily="50" charset="-128"/>
                          <a:cs typeface="Meiryo UI" pitchFamily="50" charset="-128"/>
                        </a:rPr>
                        <a:t>豊能町</a:t>
                      </a:r>
                      <a:endParaRPr lang="zh-TW" altLang="en-US" sz="105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tc>
                <a:tc>
                  <a:txBody>
                    <a:bodyPr/>
                    <a:lstStyle/>
                    <a:p>
                      <a:pPr>
                        <a:buFont typeface="Arial"/>
                        <a:buChar char="•"/>
                      </a:pPr>
                      <a:r>
                        <a:rPr lang="zh-TW" altLang="en-US" sz="1050" u="none" strike="noStrike" dirty="0">
                          <a:effectLst/>
                          <a:latin typeface="Meiryo UI" pitchFamily="50" charset="-128"/>
                          <a:ea typeface="Meiryo UI" pitchFamily="50" charset="-128"/>
                          <a:cs typeface="Meiryo UI" pitchFamily="50" charset="-128"/>
                        </a:rPr>
                        <a:t>摂津市</a:t>
                      </a:r>
                      <a:endParaRPr lang="zh-TW" altLang="en-US" sz="1050" u="none" dirty="0">
                        <a:effectLst/>
                        <a:latin typeface="Meiryo UI" pitchFamily="50" charset="-128"/>
                        <a:ea typeface="Meiryo UI" pitchFamily="50" charset="-128"/>
                        <a:cs typeface="Meiryo UI" pitchFamily="50" charset="-128"/>
                      </a:endParaRPr>
                    </a:p>
                    <a:p>
                      <a:pPr>
                        <a:buFont typeface="Arial"/>
                        <a:buChar char="•"/>
                      </a:pPr>
                      <a:r>
                        <a:rPr lang="zh-TW" altLang="en-US" sz="1050" u="none" strike="noStrike" dirty="0">
                          <a:effectLst/>
                          <a:latin typeface="Meiryo UI" pitchFamily="50" charset="-128"/>
                          <a:ea typeface="Meiryo UI" pitchFamily="50" charset="-128"/>
                          <a:cs typeface="Meiryo UI" pitchFamily="50" charset="-128"/>
                        </a:rPr>
                        <a:t>島本町</a:t>
                      </a:r>
                      <a:endParaRPr lang="zh-TW" altLang="en-US" sz="105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tc>
                <a:tc>
                  <a:txBody>
                    <a:bodyPr/>
                    <a:lstStyle/>
                    <a:p>
                      <a:pPr>
                        <a:buFont typeface="Arial"/>
                        <a:buChar char="•"/>
                      </a:pPr>
                      <a:r>
                        <a:rPr lang="zh-TW" altLang="en-US" sz="1050" u="none" strike="noStrike" dirty="0">
                          <a:effectLst/>
                          <a:latin typeface="Meiryo UI" pitchFamily="50" charset="-128"/>
                          <a:ea typeface="Meiryo UI" pitchFamily="50" charset="-128"/>
                          <a:cs typeface="Meiryo UI" pitchFamily="50" charset="-128"/>
                        </a:rPr>
                        <a:t>守口市</a:t>
                      </a:r>
                      <a:endParaRPr lang="zh-TW" altLang="en-US" sz="1050" u="none" dirty="0">
                        <a:effectLst/>
                        <a:latin typeface="Meiryo UI" pitchFamily="50" charset="-128"/>
                        <a:ea typeface="Meiryo UI" pitchFamily="50" charset="-128"/>
                        <a:cs typeface="Meiryo UI" pitchFamily="50" charset="-128"/>
                      </a:endParaRPr>
                    </a:p>
                    <a:p>
                      <a:pPr>
                        <a:buFont typeface="Arial"/>
                        <a:buChar char="•"/>
                      </a:pPr>
                      <a:r>
                        <a:rPr lang="zh-TW" altLang="en-US" sz="1050" u="none" strike="noStrike" dirty="0">
                          <a:effectLst/>
                          <a:latin typeface="Meiryo UI" pitchFamily="50" charset="-128"/>
                          <a:ea typeface="Meiryo UI" pitchFamily="50" charset="-128"/>
                          <a:cs typeface="Meiryo UI" pitchFamily="50" charset="-128"/>
                        </a:rPr>
                        <a:t>大東市</a:t>
                      </a:r>
                      <a:endParaRPr lang="zh-TW" altLang="en-US" sz="1050" u="none" dirty="0">
                        <a:effectLst/>
                        <a:latin typeface="Meiryo UI" pitchFamily="50" charset="-128"/>
                        <a:ea typeface="Meiryo UI" pitchFamily="50" charset="-128"/>
                        <a:cs typeface="Meiryo UI" pitchFamily="50" charset="-128"/>
                      </a:endParaRPr>
                    </a:p>
                    <a:p>
                      <a:pPr>
                        <a:buFont typeface="Arial"/>
                        <a:buChar char="•"/>
                      </a:pPr>
                      <a:r>
                        <a:rPr lang="zh-TW" altLang="en-US" sz="1050" u="none" strike="noStrike" dirty="0">
                          <a:effectLst/>
                          <a:latin typeface="Meiryo UI" pitchFamily="50" charset="-128"/>
                          <a:ea typeface="Meiryo UI" pitchFamily="50" charset="-128"/>
                          <a:cs typeface="Meiryo UI" pitchFamily="50" charset="-128"/>
                        </a:rPr>
                        <a:t>門真市</a:t>
                      </a:r>
                      <a:endParaRPr lang="zh-TW" altLang="en-US" sz="1050" u="none" dirty="0">
                        <a:effectLst/>
                        <a:latin typeface="Meiryo UI" pitchFamily="50" charset="-128"/>
                        <a:ea typeface="Meiryo UI" pitchFamily="50" charset="-128"/>
                        <a:cs typeface="Meiryo UI" pitchFamily="50" charset="-128"/>
                      </a:endParaRPr>
                    </a:p>
                    <a:p>
                      <a:pPr>
                        <a:buFont typeface="Arial"/>
                        <a:buChar char="•"/>
                      </a:pPr>
                      <a:r>
                        <a:rPr lang="zh-TW" altLang="en-US" sz="900" u="none" strike="noStrike" dirty="0">
                          <a:effectLst/>
                          <a:latin typeface="Meiryo UI" pitchFamily="50" charset="-128"/>
                          <a:ea typeface="Meiryo UI" pitchFamily="50" charset="-128"/>
                          <a:cs typeface="Meiryo UI" pitchFamily="50" charset="-128"/>
                        </a:rPr>
                        <a:t>四條畷市</a:t>
                      </a:r>
                      <a:endParaRPr lang="zh-TW" altLang="en-US" sz="1050" u="none" dirty="0">
                        <a:effectLst/>
                        <a:latin typeface="Meiryo UI" pitchFamily="50" charset="-128"/>
                        <a:ea typeface="Meiryo UI" pitchFamily="50" charset="-128"/>
                        <a:cs typeface="Meiryo UI" pitchFamily="50" charset="-128"/>
                      </a:endParaRPr>
                    </a:p>
                    <a:p>
                      <a:pPr>
                        <a:buFont typeface="Arial"/>
                        <a:buChar char="•"/>
                      </a:pPr>
                      <a:r>
                        <a:rPr lang="zh-TW" altLang="en-US" sz="1050" u="none" strike="noStrike" dirty="0">
                          <a:effectLst/>
                          <a:latin typeface="Meiryo UI" pitchFamily="50" charset="-128"/>
                          <a:ea typeface="Meiryo UI" pitchFamily="50" charset="-128"/>
                          <a:cs typeface="Meiryo UI" pitchFamily="50" charset="-128"/>
                        </a:rPr>
                        <a:t>交野市</a:t>
                      </a:r>
                      <a:endParaRPr lang="zh-TW" altLang="en-US" sz="1050" u="none" dirty="0">
                        <a:solidFill>
                          <a:schemeClr val="tx1"/>
                        </a:solidFill>
                        <a:effectLst/>
                        <a:latin typeface="Meiryo UI" pitchFamily="50" charset="-128"/>
                        <a:ea typeface="Meiryo UI" pitchFamily="50" charset="-128"/>
                        <a:cs typeface="Meiryo UI" pitchFamily="50" charset="-128"/>
                      </a:endParaRPr>
                    </a:p>
                    <a:p>
                      <a:pPr>
                        <a:buFont typeface="Arial"/>
                        <a:buChar char="•"/>
                      </a:pPr>
                      <a:endParaRPr lang="zh-TW" altLang="en-US" sz="105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tc>
                <a:tc>
                  <a:txBody>
                    <a:bodyPr/>
                    <a:lstStyle/>
                    <a:p>
                      <a:pPr marL="0" marR="0" indent="0" algn="l" defTabSz="914400" rtl="0" eaLnBrk="1" fontAlgn="auto" latinLnBrk="0" hangingPunct="1">
                        <a:lnSpc>
                          <a:spcPct val="100000"/>
                        </a:lnSpc>
                        <a:spcBef>
                          <a:spcPts val="0"/>
                        </a:spcBef>
                        <a:spcAft>
                          <a:spcPts val="0"/>
                        </a:spcAft>
                        <a:buClrTx/>
                        <a:buSzTx/>
                        <a:buFont typeface="Arial"/>
                        <a:buChar char="•"/>
                        <a:tabLst/>
                        <a:defRPr/>
                      </a:pPr>
                      <a:r>
                        <a:rPr lang="ja-JP" altLang="en-US" sz="1050" u="none" strike="noStrike" dirty="0">
                          <a:effectLst/>
                          <a:latin typeface="Meiryo UI" pitchFamily="50" charset="-128"/>
                          <a:ea typeface="Meiryo UI" pitchFamily="50" charset="-128"/>
                          <a:cs typeface="Meiryo UI" pitchFamily="50" charset="-128"/>
                        </a:rPr>
                        <a:t>柏原市</a:t>
                      </a:r>
                      <a:endParaRPr lang="ja-JP" altLang="en-US" sz="1050" u="none" dirty="0">
                        <a:solidFill>
                          <a:schemeClr val="tx1"/>
                        </a:solidFill>
                        <a:effectLst/>
                        <a:latin typeface="Meiryo UI" pitchFamily="50" charset="-128"/>
                        <a:ea typeface="Meiryo UI" pitchFamily="50" charset="-128"/>
                        <a:cs typeface="Meiryo UI" pitchFamily="50" charset="-128"/>
                      </a:endParaRPr>
                    </a:p>
                    <a:p>
                      <a:pPr>
                        <a:buFont typeface="Arial"/>
                        <a:buChar char="•"/>
                      </a:pPr>
                      <a:endParaRPr lang="zh-TW" altLang="en-US" sz="105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tc>
                <a:tc>
                  <a:txBody>
                    <a:bodyPr/>
                    <a:lstStyle/>
                    <a:p>
                      <a:pPr>
                        <a:buFont typeface="Arial"/>
                        <a:buChar char="•"/>
                      </a:pPr>
                      <a:r>
                        <a:rPr lang="zh-TW" altLang="en-US" sz="900" u="none" strike="noStrike" dirty="0">
                          <a:effectLst/>
                          <a:latin typeface="Meiryo UI" pitchFamily="50" charset="-128"/>
                          <a:ea typeface="Meiryo UI" pitchFamily="50" charset="-128"/>
                          <a:cs typeface="Meiryo UI" pitchFamily="50" charset="-128"/>
                        </a:rPr>
                        <a:t>泉大津市</a:t>
                      </a:r>
                      <a:endParaRPr lang="zh-TW" altLang="en-US" sz="900" u="none" dirty="0">
                        <a:effectLst/>
                        <a:latin typeface="Meiryo UI" pitchFamily="50" charset="-128"/>
                        <a:ea typeface="Meiryo UI" pitchFamily="50" charset="-128"/>
                        <a:cs typeface="Meiryo UI" pitchFamily="50" charset="-128"/>
                      </a:endParaRPr>
                    </a:p>
                    <a:p>
                      <a:pPr>
                        <a:buFont typeface="Arial"/>
                        <a:buChar char="•"/>
                      </a:pPr>
                      <a:r>
                        <a:rPr lang="zh-TW" altLang="en-US" sz="1050" u="none" strike="noStrike" dirty="0">
                          <a:effectLst/>
                          <a:latin typeface="Meiryo UI" pitchFamily="50" charset="-128"/>
                          <a:ea typeface="Meiryo UI" pitchFamily="50" charset="-128"/>
                          <a:cs typeface="Meiryo UI" pitchFamily="50" charset="-128"/>
                        </a:rPr>
                        <a:t>和泉市</a:t>
                      </a:r>
                      <a:endParaRPr lang="zh-TW" altLang="en-US" sz="1050" u="none" dirty="0">
                        <a:effectLst/>
                        <a:latin typeface="Meiryo UI" pitchFamily="50" charset="-128"/>
                        <a:ea typeface="Meiryo UI" pitchFamily="50" charset="-128"/>
                        <a:cs typeface="Meiryo UI" pitchFamily="50" charset="-128"/>
                      </a:endParaRPr>
                    </a:p>
                    <a:p>
                      <a:pPr>
                        <a:buFont typeface="Arial"/>
                        <a:buChar char="•"/>
                      </a:pPr>
                      <a:r>
                        <a:rPr lang="zh-TW" altLang="en-US" sz="1050" u="none" strike="noStrike" dirty="0">
                          <a:effectLst/>
                          <a:latin typeface="Meiryo UI" pitchFamily="50" charset="-128"/>
                          <a:ea typeface="Meiryo UI" pitchFamily="50" charset="-128"/>
                          <a:cs typeface="Meiryo UI" pitchFamily="50" charset="-128"/>
                        </a:rPr>
                        <a:t>高石市</a:t>
                      </a:r>
                      <a:endParaRPr lang="zh-TW" altLang="en-US" sz="1050" u="none" dirty="0">
                        <a:effectLst/>
                        <a:latin typeface="Meiryo UI" pitchFamily="50" charset="-128"/>
                        <a:ea typeface="Meiryo UI" pitchFamily="50" charset="-128"/>
                        <a:cs typeface="Meiryo UI" pitchFamily="50" charset="-128"/>
                      </a:endParaRPr>
                    </a:p>
                    <a:p>
                      <a:pPr>
                        <a:buFont typeface="Arial"/>
                        <a:buChar char="•"/>
                      </a:pPr>
                      <a:r>
                        <a:rPr lang="zh-TW" altLang="en-US" sz="1050" u="none" strike="noStrike" dirty="0">
                          <a:effectLst/>
                          <a:latin typeface="Meiryo UI" pitchFamily="50" charset="-128"/>
                          <a:ea typeface="Meiryo UI" pitchFamily="50" charset="-128"/>
                          <a:cs typeface="Meiryo UI" pitchFamily="50" charset="-128"/>
                        </a:rPr>
                        <a:t>忠岡町</a:t>
                      </a:r>
                      <a:endParaRPr lang="zh-TW" altLang="en-US" sz="1050" u="none" dirty="0">
                        <a:solidFill>
                          <a:schemeClr val="tx1"/>
                        </a:solidFill>
                        <a:effectLst/>
                        <a:latin typeface="Meiryo UI" pitchFamily="50" charset="-128"/>
                        <a:ea typeface="Meiryo UI" pitchFamily="50" charset="-128"/>
                        <a:cs typeface="Meiryo UI" pitchFamily="50" charset="-128"/>
                      </a:endParaRPr>
                    </a:p>
                    <a:p>
                      <a:pPr>
                        <a:buFont typeface="Arial"/>
                        <a:buNone/>
                      </a:pPr>
                      <a:endParaRPr lang="ja-JP" altLang="en-US" sz="105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tc>
                <a:tc>
                  <a:txBody>
                    <a:bodyPr/>
                    <a:lstStyle/>
                    <a:p>
                      <a:pPr>
                        <a:buFont typeface="Arial"/>
                        <a:buChar char="•"/>
                      </a:pPr>
                      <a:r>
                        <a:rPr lang="ja-JP" altLang="en-US" sz="900" u="none" dirty="0">
                          <a:solidFill>
                            <a:schemeClr val="tx1"/>
                          </a:solidFill>
                          <a:effectLst/>
                          <a:latin typeface="Meiryo UI" pitchFamily="50" charset="-128"/>
                          <a:ea typeface="Meiryo UI" pitchFamily="50" charset="-128"/>
                          <a:cs typeface="Meiryo UI" pitchFamily="50" charset="-128"/>
                        </a:rPr>
                        <a:t>貝塚市</a:t>
                      </a:r>
                      <a:endParaRPr lang="en-US" altLang="ja-JP" sz="900" u="none" dirty="0">
                        <a:solidFill>
                          <a:schemeClr val="tx1"/>
                        </a:solidFill>
                        <a:effectLst/>
                        <a:latin typeface="Meiryo UI" pitchFamily="50" charset="-128"/>
                        <a:ea typeface="Meiryo UI" pitchFamily="50" charset="-128"/>
                        <a:cs typeface="Meiryo UI" pitchFamily="50" charset="-128"/>
                      </a:endParaRPr>
                    </a:p>
                    <a:p>
                      <a:pPr>
                        <a:buFont typeface="Arial"/>
                        <a:buChar char="•"/>
                      </a:pPr>
                      <a:r>
                        <a:rPr lang="ja-JP" altLang="en-US" sz="900" u="none" dirty="0">
                          <a:solidFill>
                            <a:schemeClr val="tx1"/>
                          </a:solidFill>
                          <a:effectLst/>
                          <a:latin typeface="Meiryo UI" pitchFamily="50" charset="-128"/>
                          <a:ea typeface="Meiryo UI" pitchFamily="50" charset="-128"/>
                          <a:cs typeface="Meiryo UI" pitchFamily="50" charset="-128"/>
                        </a:rPr>
                        <a:t>泉佐野市</a:t>
                      </a:r>
                      <a:endParaRPr lang="en-US" altLang="ja-JP" sz="900" u="none" dirty="0">
                        <a:solidFill>
                          <a:schemeClr val="tx1"/>
                        </a:solidFill>
                        <a:effectLst/>
                        <a:latin typeface="Meiryo UI" pitchFamily="50" charset="-128"/>
                        <a:ea typeface="Meiryo UI" pitchFamily="50" charset="-128"/>
                        <a:cs typeface="Meiryo UI" pitchFamily="50" charset="-128"/>
                      </a:endParaRPr>
                    </a:p>
                    <a:p>
                      <a:pPr>
                        <a:buFont typeface="Arial"/>
                        <a:buChar char="•"/>
                      </a:pPr>
                      <a:r>
                        <a:rPr lang="ja-JP" altLang="en-US" sz="900" u="none" dirty="0">
                          <a:solidFill>
                            <a:schemeClr val="tx1"/>
                          </a:solidFill>
                          <a:effectLst/>
                          <a:latin typeface="Meiryo UI" pitchFamily="50" charset="-128"/>
                          <a:ea typeface="Meiryo UI" pitchFamily="50" charset="-128"/>
                          <a:cs typeface="Meiryo UI" pitchFamily="50" charset="-128"/>
                        </a:rPr>
                        <a:t>泉南市</a:t>
                      </a:r>
                      <a:endParaRPr lang="en-US" altLang="ja-JP" sz="900" u="none" dirty="0">
                        <a:solidFill>
                          <a:schemeClr val="tx1"/>
                        </a:solidFill>
                        <a:effectLst/>
                        <a:latin typeface="Meiryo UI" pitchFamily="50" charset="-128"/>
                        <a:ea typeface="Meiryo UI" pitchFamily="50" charset="-128"/>
                        <a:cs typeface="Meiryo UI" pitchFamily="50" charset="-128"/>
                      </a:endParaRPr>
                    </a:p>
                    <a:p>
                      <a:pPr>
                        <a:buFont typeface="Arial"/>
                        <a:buChar char="•"/>
                      </a:pPr>
                      <a:r>
                        <a:rPr lang="ja-JP" altLang="en-US" sz="900" u="none" dirty="0">
                          <a:solidFill>
                            <a:schemeClr val="tx1"/>
                          </a:solidFill>
                          <a:effectLst/>
                          <a:latin typeface="Meiryo UI" pitchFamily="50" charset="-128"/>
                          <a:ea typeface="Meiryo UI" pitchFamily="50" charset="-128"/>
                          <a:cs typeface="Meiryo UI" pitchFamily="50" charset="-128"/>
                        </a:rPr>
                        <a:t>阪南市</a:t>
                      </a:r>
                      <a:endParaRPr lang="en-US" altLang="ja-JP" sz="900" u="none" dirty="0">
                        <a:solidFill>
                          <a:schemeClr val="tx1"/>
                        </a:solidFill>
                        <a:effectLst/>
                        <a:latin typeface="Meiryo UI" pitchFamily="50" charset="-128"/>
                        <a:ea typeface="Meiryo UI" pitchFamily="50" charset="-128"/>
                        <a:cs typeface="Meiryo UI" pitchFamily="50" charset="-128"/>
                      </a:endParaRPr>
                    </a:p>
                    <a:p>
                      <a:pPr>
                        <a:buFont typeface="Arial"/>
                        <a:buChar char="•"/>
                      </a:pPr>
                      <a:r>
                        <a:rPr lang="ja-JP" altLang="en-US" sz="900" u="none" dirty="0">
                          <a:solidFill>
                            <a:schemeClr val="tx1"/>
                          </a:solidFill>
                          <a:effectLst/>
                          <a:latin typeface="Meiryo UI" pitchFamily="50" charset="-128"/>
                          <a:ea typeface="Meiryo UI" pitchFamily="50" charset="-128"/>
                          <a:cs typeface="Meiryo UI" pitchFamily="50" charset="-128"/>
                        </a:rPr>
                        <a:t>熊取町</a:t>
                      </a:r>
                      <a:endParaRPr lang="en-US" altLang="ja-JP" sz="900" u="none" dirty="0">
                        <a:solidFill>
                          <a:schemeClr val="tx1"/>
                        </a:solidFill>
                        <a:effectLst/>
                        <a:latin typeface="Meiryo UI" pitchFamily="50" charset="-128"/>
                        <a:ea typeface="Meiryo UI" pitchFamily="50" charset="-128"/>
                        <a:cs typeface="Meiryo UI" pitchFamily="50" charset="-128"/>
                      </a:endParaRPr>
                    </a:p>
                    <a:p>
                      <a:pPr>
                        <a:buFont typeface="Arial"/>
                        <a:buChar char="•"/>
                      </a:pPr>
                      <a:r>
                        <a:rPr lang="ja-JP" altLang="en-US" sz="900" u="none" dirty="0">
                          <a:solidFill>
                            <a:schemeClr val="tx1"/>
                          </a:solidFill>
                          <a:effectLst/>
                          <a:latin typeface="Meiryo UI" pitchFamily="50" charset="-128"/>
                          <a:ea typeface="Meiryo UI" pitchFamily="50" charset="-128"/>
                          <a:cs typeface="Meiryo UI" pitchFamily="50" charset="-128"/>
                        </a:rPr>
                        <a:t>田尻町</a:t>
                      </a:r>
                      <a:endParaRPr lang="en-US" altLang="ja-JP" sz="900" u="none" dirty="0">
                        <a:solidFill>
                          <a:schemeClr val="tx1"/>
                        </a:solidFill>
                        <a:effectLst/>
                        <a:latin typeface="Meiryo UI" pitchFamily="50" charset="-128"/>
                        <a:ea typeface="Meiryo UI" pitchFamily="50" charset="-128"/>
                        <a:cs typeface="Meiryo UI" pitchFamily="50" charset="-128"/>
                      </a:endParaRPr>
                    </a:p>
                    <a:p>
                      <a:pPr>
                        <a:buFont typeface="Arial"/>
                        <a:buChar char="•"/>
                      </a:pPr>
                      <a:r>
                        <a:rPr lang="ja-JP" altLang="en-US" sz="900" u="none" dirty="0">
                          <a:solidFill>
                            <a:schemeClr val="tx1"/>
                          </a:solidFill>
                          <a:effectLst/>
                          <a:latin typeface="Meiryo UI" pitchFamily="50" charset="-128"/>
                          <a:ea typeface="Meiryo UI" pitchFamily="50" charset="-128"/>
                          <a:cs typeface="Meiryo UI" pitchFamily="50" charset="-128"/>
                        </a:rPr>
                        <a:t>岬町</a:t>
                      </a:r>
                      <a:endParaRPr lang="en-US" altLang="zh-CN" sz="90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tc>
                <a:tc>
                  <a:txBody>
                    <a:bodyPr/>
                    <a:lstStyle/>
                    <a:p>
                      <a:pPr>
                        <a:buFont typeface="Arial"/>
                        <a:buChar char="•"/>
                      </a:pPr>
                      <a:r>
                        <a:rPr lang="zh-CN" altLang="en-US" sz="900" u="none" strike="noStrike" dirty="0">
                          <a:effectLst/>
                          <a:latin typeface="Meiryo UI" pitchFamily="50" charset="-128"/>
                          <a:ea typeface="Meiryo UI" pitchFamily="50" charset="-128"/>
                          <a:cs typeface="Meiryo UI" pitchFamily="50" charset="-128"/>
                        </a:rPr>
                        <a:t>富田林市</a:t>
                      </a:r>
                      <a:endParaRPr lang="zh-CN" altLang="en-US" sz="900" u="none" dirty="0">
                        <a:effectLst/>
                        <a:latin typeface="Meiryo UI" pitchFamily="50" charset="-128"/>
                        <a:ea typeface="Meiryo UI" pitchFamily="50" charset="-128"/>
                        <a:cs typeface="Meiryo UI" pitchFamily="50" charset="-128"/>
                      </a:endParaRPr>
                    </a:p>
                    <a:p>
                      <a:pPr>
                        <a:buFont typeface="Arial"/>
                        <a:buChar char="•"/>
                      </a:pPr>
                      <a:r>
                        <a:rPr lang="zh-CN" altLang="en-US" sz="700" u="none" strike="noStrike" dirty="0">
                          <a:effectLst/>
                          <a:latin typeface="Meiryo UI" pitchFamily="50" charset="-128"/>
                          <a:ea typeface="Meiryo UI" pitchFamily="50" charset="-128"/>
                          <a:cs typeface="Meiryo UI" pitchFamily="50" charset="-128"/>
                        </a:rPr>
                        <a:t>河内長野市</a:t>
                      </a:r>
                      <a:endParaRPr lang="zh-CN" altLang="en-US" sz="700" u="none" dirty="0">
                        <a:effectLst/>
                        <a:latin typeface="Meiryo UI" pitchFamily="50" charset="-128"/>
                        <a:ea typeface="Meiryo UI" pitchFamily="50" charset="-128"/>
                        <a:cs typeface="Meiryo UI" pitchFamily="50" charset="-128"/>
                      </a:endParaRPr>
                    </a:p>
                    <a:p>
                      <a:pPr>
                        <a:buFont typeface="Arial"/>
                        <a:buChar char="•"/>
                      </a:pPr>
                      <a:r>
                        <a:rPr lang="zh-CN" altLang="en-US" sz="900" u="none" strike="noStrike" dirty="0">
                          <a:effectLst/>
                          <a:latin typeface="Meiryo UI" pitchFamily="50" charset="-128"/>
                          <a:ea typeface="Meiryo UI" pitchFamily="50" charset="-128"/>
                          <a:cs typeface="Meiryo UI" pitchFamily="50" charset="-128"/>
                        </a:rPr>
                        <a:t>松原市</a:t>
                      </a:r>
                      <a:endParaRPr lang="zh-CN" altLang="en-US" sz="900" u="none" dirty="0">
                        <a:effectLst/>
                        <a:latin typeface="Meiryo UI" pitchFamily="50" charset="-128"/>
                        <a:ea typeface="Meiryo UI" pitchFamily="50" charset="-128"/>
                        <a:cs typeface="Meiryo UI" pitchFamily="50" charset="-128"/>
                      </a:endParaRPr>
                    </a:p>
                    <a:p>
                      <a:pPr>
                        <a:buFont typeface="Arial"/>
                        <a:buChar char="•"/>
                      </a:pPr>
                      <a:r>
                        <a:rPr lang="zh-CN" altLang="en-US" sz="900" u="none" strike="noStrike" dirty="0">
                          <a:effectLst/>
                          <a:latin typeface="Meiryo UI" pitchFamily="50" charset="-128"/>
                          <a:ea typeface="Meiryo UI" pitchFamily="50" charset="-128"/>
                          <a:cs typeface="Meiryo UI" pitchFamily="50" charset="-128"/>
                        </a:rPr>
                        <a:t>羽曳野市</a:t>
                      </a:r>
                      <a:endParaRPr lang="zh-CN" altLang="en-US" sz="900" u="none" dirty="0">
                        <a:effectLst/>
                        <a:latin typeface="Meiryo UI" pitchFamily="50" charset="-128"/>
                        <a:ea typeface="Meiryo UI" pitchFamily="50" charset="-128"/>
                        <a:cs typeface="Meiryo UI" pitchFamily="50" charset="-128"/>
                      </a:endParaRPr>
                    </a:p>
                    <a:p>
                      <a:pPr>
                        <a:buFont typeface="Arial"/>
                        <a:buChar char="•"/>
                      </a:pPr>
                      <a:r>
                        <a:rPr lang="zh-CN" altLang="en-US" sz="900" u="none" strike="noStrike" dirty="0">
                          <a:effectLst/>
                          <a:latin typeface="Meiryo UI" pitchFamily="50" charset="-128"/>
                          <a:ea typeface="Meiryo UI" pitchFamily="50" charset="-128"/>
                          <a:cs typeface="Meiryo UI" pitchFamily="50" charset="-128"/>
                        </a:rPr>
                        <a:t>藤井寺市</a:t>
                      </a:r>
                      <a:endParaRPr lang="zh-CN" altLang="en-US" sz="900" u="none" dirty="0">
                        <a:effectLst/>
                        <a:latin typeface="Meiryo UI" pitchFamily="50" charset="-128"/>
                        <a:ea typeface="Meiryo UI" pitchFamily="50" charset="-128"/>
                        <a:cs typeface="Meiryo UI" pitchFamily="50" charset="-128"/>
                      </a:endParaRPr>
                    </a:p>
                    <a:p>
                      <a:pPr>
                        <a:buFont typeface="Arial"/>
                        <a:buChar char="•"/>
                      </a:pPr>
                      <a:r>
                        <a:rPr lang="zh-CN" altLang="en-US" sz="700" u="none" strike="noStrike" dirty="0">
                          <a:effectLst/>
                          <a:latin typeface="Meiryo UI" pitchFamily="50" charset="-128"/>
                          <a:ea typeface="Meiryo UI" pitchFamily="50" charset="-128"/>
                          <a:cs typeface="Meiryo UI" pitchFamily="50" charset="-128"/>
                        </a:rPr>
                        <a:t>大阪狭山市</a:t>
                      </a:r>
                      <a:endParaRPr lang="zh-CN" altLang="en-US" sz="700" u="none" dirty="0">
                        <a:effectLst/>
                        <a:latin typeface="Meiryo UI" pitchFamily="50" charset="-128"/>
                        <a:ea typeface="Meiryo UI" pitchFamily="50" charset="-128"/>
                        <a:cs typeface="Meiryo UI" pitchFamily="50" charset="-128"/>
                      </a:endParaRPr>
                    </a:p>
                    <a:p>
                      <a:pPr>
                        <a:buFont typeface="Arial"/>
                        <a:buChar char="•"/>
                      </a:pPr>
                      <a:r>
                        <a:rPr lang="zh-CN" altLang="en-US" sz="900" u="none" strike="noStrike" dirty="0">
                          <a:effectLst/>
                          <a:latin typeface="Meiryo UI" pitchFamily="50" charset="-128"/>
                          <a:ea typeface="Meiryo UI" pitchFamily="50" charset="-128"/>
                          <a:cs typeface="Meiryo UI" pitchFamily="50" charset="-128"/>
                        </a:rPr>
                        <a:t>太子町</a:t>
                      </a:r>
                      <a:endParaRPr lang="en-US" altLang="zh-CN" sz="900" u="none" strike="noStrike" dirty="0">
                        <a:effectLst/>
                        <a:latin typeface="Meiryo UI" pitchFamily="50" charset="-128"/>
                        <a:ea typeface="Meiryo UI" pitchFamily="50" charset="-128"/>
                        <a:cs typeface="Meiryo UI" pitchFamily="50" charset="-128"/>
                      </a:endParaRPr>
                    </a:p>
                    <a:p>
                      <a:pPr>
                        <a:buFont typeface="Arial"/>
                        <a:buChar char="•"/>
                      </a:pPr>
                      <a:r>
                        <a:rPr lang="zh-CN" altLang="en-US" sz="900" u="none" strike="noStrike" dirty="0">
                          <a:effectLst/>
                          <a:latin typeface="Meiryo UI" pitchFamily="50" charset="-128"/>
                          <a:ea typeface="Meiryo UI" pitchFamily="50" charset="-128"/>
                          <a:cs typeface="Meiryo UI" pitchFamily="50" charset="-128"/>
                        </a:rPr>
                        <a:t>河南町</a:t>
                      </a:r>
                      <a:endParaRPr lang="en-US" altLang="zh-CN" sz="900" u="none" strike="noStrike" dirty="0">
                        <a:effectLst/>
                        <a:latin typeface="Meiryo UI" pitchFamily="50" charset="-128"/>
                        <a:ea typeface="Meiryo UI" pitchFamily="50" charset="-128"/>
                        <a:cs typeface="Meiryo UI" pitchFamily="50" charset="-128"/>
                      </a:endParaRPr>
                    </a:p>
                    <a:p>
                      <a:pPr>
                        <a:buFont typeface="Arial"/>
                        <a:buChar char="•"/>
                      </a:pPr>
                      <a:r>
                        <a:rPr lang="zh-CN" altLang="en-US" sz="700" u="none" strike="noStrike" dirty="0">
                          <a:effectLst/>
                          <a:latin typeface="Meiryo UI" pitchFamily="50" charset="-128"/>
                          <a:ea typeface="Meiryo UI" pitchFamily="50" charset="-128"/>
                          <a:cs typeface="Meiryo UI" pitchFamily="50" charset="-128"/>
                        </a:rPr>
                        <a:t>千早赤阪村</a:t>
                      </a:r>
                      <a:endParaRPr lang="zh-CN" altLang="en-US" sz="700" u="none" dirty="0">
                        <a:solidFill>
                          <a:schemeClr val="tx1"/>
                        </a:solidFill>
                        <a:effectLst/>
                        <a:latin typeface="Meiryo UI" pitchFamily="50" charset="-128"/>
                        <a:ea typeface="Meiryo UI" pitchFamily="50" charset="-128"/>
                        <a:cs typeface="Meiryo UI" pitchFamily="50" charset="-128"/>
                      </a:endParaRPr>
                    </a:p>
                  </a:txBody>
                  <a:tcPr marL="47145" marR="47145" marT="23573" marB="23573"/>
                </a:tc>
                <a:extLst>
                  <a:ext uri="{0D108BD9-81ED-4DB2-BD59-A6C34878D82A}">
                    <a16:rowId xmlns:a16="http://schemas.microsoft.com/office/drawing/2014/main" val="10008"/>
                  </a:ext>
                </a:extLst>
              </a:tr>
            </a:tbl>
          </a:graphicData>
        </a:graphic>
      </p:graphicFrame>
      <p:sp>
        <p:nvSpPr>
          <p:cNvPr id="6" name="正方形/長方形 5"/>
          <p:cNvSpPr/>
          <p:nvPr/>
        </p:nvSpPr>
        <p:spPr>
          <a:xfrm>
            <a:off x="0" y="-158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基本データ　</a:t>
            </a:r>
            <a:r>
              <a:rPr kumimoji="0" lang="ja-JP" altLang="en-US" sz="2000" b="1" kern="0" dirty="0">
                <a:solidFill>
                  <a:srgbClr val="000000"/>
                </a:solidFill>
                <a:latin typeface="ＭＳ Ｐゴシック" pitchFamily="50" charset="-128"/>
                <a:ea typeface="Meiryo UI" pitchFamily="50" charset="-128"/>
                <a:cs typeface="Meiryo UI" pitchFamily="50" charset="-128"/>
              </a:rPr>
              <a:t>＜大阪府の概要＞</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2" name="テキスト ボックス 1"/>
          <p:cNvSpPr txBox="1"/>
          <p:nvPr/>
        </p:nvSpPr>
        <p:spPr>
          <a:xfrm>
            <a:off x="395536" y="509771"/>
            <a:ext cx="8352928" cy="830997"/>
          </a:xfrm>
          <a:prstGeom prst="rect">
            <a:avLst/>
          </a:prstGeom>
          <a:noFill/>
          <a:ln>
            <a:solidFill>
              <a:schemeClr val="tx1"/>
            </a:solidFill>
            <a:prstDash val="sysDash"/>
          </a:ln>
        </p:spPr>
        <p:txBody>
          <a:bodyPr wrap="square" rtlCol="0">
            <a:spAutoFit/>
          </a:bodyPr>
          <a:lstStyle/>
          <a:p>
            <a:pPr marL="285750" indent="-285750">
              <a:buFont typeface="Wingdings" panose="05000000000000000000" pitchFamily="2" charset="2"/>
              <a:buChar char="p"/>
            </a:pPr>
            <a:r>
              <a:rPr kumimoji="1" lang="ja-JP" altLang="en-US" sz="1600" dirty="0">
                <a:latin typeface="Meiryo UI" pitchFamily="50" charset="-128"/>
                <a:ea typeface="Meiryo UI" pitchFamily="50" charset="-128"/>
                <a:cs typeface="Meiryo UI" pitchFamily="50" charset="-128"/>
              </a:rPr>
              <a:t>大阪府の人口は</a:t>
            </a:r>
            <a:r>
              <a:rPr kumimoji="1" lang="en-US" altLang="ja-JP" sz="1600" dirty="0">
                <a:latin typeface="Meiryo UI" pitchFamily="50" charset="-128"/>
                <a:ea typeface="Meiryo UI" pitchFamily="50" charset="-128"/>
                <a:cs typeface="Meiryo UI" pitchFamily="50" charset="-128"/>
              </a:rPr>
              <a:t>885</a:t>
            </a:r>
            <a:r>
              <a:rPr kumimoji="1" lang="ja-JP" altLang="en-US" sz="1600" dirty="0">
                <a:latin typeface="Meiryo UI" pitchFamily="50" charset="-128"/>
                <a:ea typeface="Meiryo UI" pitchFamily="50" charset="-128"/>
                <a:cs typeface="Meiryo UI" pitchFamily="50" charset="-128"/>
              </a:rPr>
              <a:t>万人。県庁所在地（政令市）</a:t>
            </a:r>
            <a:r>
              <a:rPr lang="ja-JP" altLang="en-US" sz="1600" dirty="0">
                <a:latin typeface="Meiryo UI" pitchFamily="50" charset="-128"/>
                <a:ea typeface="Meiryo UI" pitchFamily="50" charset="-128"/>
                <a:cs typeface="Meiryo UI" pitchFamily="50" charset="-128"/>
              </a:rPr>
              <a:t>の</a:t>
            </a:r>
            <a:r>
              <a:rPr kumimoji="1" lang="ja-JP" altLang="en-US" sz="1600" dirty="0">
                <a:latin typeface="Meiryo UI" pitchFamily="50" charset="-128"/>
                <a:ea typeface="Meiryo UI" pitchFamily="50" charset="-128"/>
                <a:cs typeface="Meiryo UI" pitchFamily="50" charset="-128"/>
              </a:rPr>
              <a:t>大阪市の人口は</a:t>
            </a:r>
            <a:r>
              <a:rPr kumimoji="1" lang="en-US" altLang="ja-JP" sz="1600" dirty="0">
                <a:latin typeface="Meiryo UI" pitchFamily="50" charset="-128"/>
                <a:ea typeface="Meiryo UI" pitchFamily="50" charset="-128"/>
                <a:cs typeface="Meiryo UI" pitchFamily="50" charset="-128"/>
              </a:rPr>
              <a:t>268</a:t>
            </a:r>
            <a:r>
              <a:rPr kumimoji="1" lang="ja-JP" altLang="en-US" sz="1600" dirty="0">
                <a:latin typeface="Meiryo UI" pitchFamily="50" charset="-128"/>
                <a:ea typeface="Meiryo UI" pitchFamily="50" charset="-128"/>
                <a:cs typeface="Meiryo UI" pitchFamily="50" charset="-128"/>
              </a:rPr>
              <a:t>万人</a:t>
            </a:r>
            <a:endParaRPr kumimoji="1" lang="en-US" altLang="ja-JP" sz="1600" dirty="0">
              <a:latin typeface="Meiryo UI" pitchFamily="50" charset="-128"/>
              <a:ea typeface="Meiryo UI" pitchFamily="50" charset="-128"/>
              <a:cs typeface="Meiryo UI" pitchFamily="50" charset="-128"/>
            </a:endParaRPr>
          </a:p>
          <a:p>
            <a:pPr marL="285750" indent="-285750">
              <a:buFont typeface="Wingdings" panose="05000000000000000000" pitchFamily="2" charset="2"/>
              <a:buChar char="p"/>
            </a:pPr>
            <a:r>
              <a:rPr kumimoji="1" lang="ja-JP" altLang="en-US" sz="1600" dirty="0">
                <a:latin typeface="Meiryo UI" pitchFamily="50" charset="-128"/>
                <a:ea typeface="Meiryo UI" pitchFamily="50" charset="-128"/>
                <a:cs typeface="Meiryo UI" pitchFamily="50" charset="-128"/>
              </a:rPr>
              <a:t>府内</a:t>
            </a:r>
            <a:r>
              <a:rPr kumimoji="1" lang="ja-JP" altLang="en-US" sz="1600" dirty="0" smtClean="0">
                <a:latin typeface="Meiryo UI" pitchFamily="50" charset="-128"/>
                <a:ea typeface="Meiryo UI" pitchFamily="50" charset="-128"/>
                <a:cs typeface="Meiryo UI" pitchFamily="50" charset="-128"/>
              </a:rPr>
              <a:t>は</a:t>
            </a:r>
            <a:r>
              <a:rPr lang="en-US" altLang="ja-JP" sz="1600" dirty="0">
                <a:latin typeface="Meiryo UI" pitchFamily="50" charset="-128"/>
                <a:ea typeface="Meiryo UI" pitchFamily="50" charset="-128"/>
                <a:cs typeface="Meiryo UI" pitchFamily="50" charset="-128"/>
              </a:rPr>
              <a:t>43</a:t>
            </a:r>
            <a:r>
              <a:rPr kumimoji="1" lang="ja-JP" altLang="en-US" sz="1600" dirty="0" smtClean="0">
                <a:latin typeface="Meiryo UI" pitchFamily="50" charset="-128"/>
                <a:ea typeface="Meiryo UI" pitchFamily="50" charset="-128"/>
                <a:cs typeface="Meiryo UI" pitchFamily="50" charset="-128"/>
              </a:rPr>
              <a:t>市町村</a:t>
            </a:r>
            <a:r>
              <a:rPr kumimoji="1" lang="ja-JP" altLang="en-US" sz="1600" dirty="0">
                <a:latin typeface="Meiryo UI" pitchFamily="50" charset="-128"/>
                <a:ea typeface="Meiryo UI" pitchFamily="50" charset="-128"/>
                <a:cs typeface="Meiryo UI" pitchFamily="50" charset="-128"/>
              </a:rPr>
              <a:t>で構成され、大阪市を中心に南北と東に</a:t>
            </a:r>
            <a:r>
              <a:rPr lang="en-US" altLang="ja-JP" sz="1600" dirty="0">
                <a:latin typeface="Meiryo UI" pitchFamily="50" charset="-128"/>
                <a:ea typeface="Meiryo UI" pitchFamily="50" charset="-128"/>
                <a:cs typeface="Meiryo UI" pitchFamily="50" charset="-128"/>
              </a:rPr>
              <a:t>8</a:t>
            </a:r>
            <a:r>
              <a:rPr kumimoji="1" lang="ja-JP" altLang="en-US" sz="1600" dirty="0">
                <a:latin typeface="Meiryo UI" pitchFamily="50" charset="-128"/>
                <a:ea typeface="Meiryo UI" pitchFamily="50" charset="-128"/>
                <a:cs typeface="Meiryo UI" pitchFamily="50" charset="-128"/>
              </a:rPr>
              <a:t>エリアを区分</a:t>
            </a:r>
            <a:endParaRPr kumimoji="1" lang="en-US" altLang="ja-JP" sz="1600" dirty="0">
              <a:latin typeface="Meiryo UI" pitchFamily="50" charset="-128"/>
              <a:ea typeface="Meiryo UI" pitchFamily="50" charset="-128"/>
              <a:cs typeface="Meiryo UI" pitchFamily="50" charset="-128"/>
            </a:endParaRPr>
          </a:p>
          <a:p>
            <a:pPr marL="285750" indent="-285750">
              <a:buFont typeface="Wingdings" panose="05000000000000000000" pitchFamily="2" charset="2"/>
              <a:buChar char="p"/>
            </a:pPr>
            <a:r>
              <a:rPr lang="ja-JP" altLang="en-US" sz="1600" dirty="0">
                <a:latin typeface="Meiryo UI" pitchFamily="50" charset="-128"/>
                <a:ea typeface="Meiryo UI" pitchFamily="50" charset="-128"/>
                <a:cs typeface="Meiryo UI" pitchFamily="50" charset="-128"/>
              </a:rPr>
              <a:t>大阪市と堺市の２つの</a:t>
            </a:r>
            <a:r>
              <a:rPr kumimoji="1" lang="ja-JP" altLang="en-US" sz="1600" dirty="0" smtClean="0">
                <a:latin typeface="Meiryo UI" pitchFamily="50" charset="-128"/>
                <a:ea typeface="Meiryo UI" pitchFamily="50" charset="-128"/>
                <a:cs typeface="Meiryo UI" pitchFamily="50" charset="-128"/>
              </a:rPr>
              <a:t>政令指定都市</a:t>
            </a:r>
            <a:r>
              <a:rPr kumimoji="1" lang="ja-JP" altLang="en-US" sz="1600" dirty="0">
                <a:latin typeface="Meiryo UI" pitchFamily="50" charset="-128"/>
                <a:ea typeface="Meiryo UI" pitchFamily="50" charset="-128"/>
                <a:cs typeface="Meiryo UI" pitchFamily="50" charset="-128"/>
              </a:rPr>
              <a:t>のほか、７中核市、</a:t>
            </a:r>
            <a:r>
              <a:rPr lang="ja-JP" altLang="en-US" sz="1600" dirty="0">
                <a:latin typeface="Meiryo UI" pitchFamily="50" charset="-128"/>
                <a:ea typeface="Meiryo UI" pitchFamily="50" charset="-128"/>
                <a:cs typeface="Meiryo UI" pitchFamily="50" charset="-128"/>
              </a:rPr>
              <a:t>２</a:t>
            </a:r>
            <a:r>
              <a:rPr kumimoji="1" lang="ja-JP" altLang="en-US" sz="1600" dirty="0">
                <a:latin typeface="Meiryo UI" pitchFamily="50" charset="-128"/>
                <a:ea typeface="Meiryo UI" pitchFamily="50" charset="-128"/>
                <a:cs typeface="Meiryo UI" pitchFamily="50" charset="-128"/>
              </a:rPr>
              <a:t>特例市（施行時特例市）</a:t>
            </a:r>
            <a:r>
              <a:rPr kumimoji="1" lang="en-US" altLang="ja-JP" sz="1600" dirty="0">
                <a:latin typeface="Meiryo UI" pitchFamily="50" charset="-128"/>
                <a:ea typeface="Meiryo UI" pitchFamily="50" charset="-128"/>
                <a:cs typeface="Meiryo UI" pitchFamily="50" charset="-128"/>
              </a:rPr>
              <a:t>*</a:t>
            </a:r>
            <a:r>
              <a:rPr kumimoji="1" lang="ja-JP" altLang="en-US" sz="1600" dirty="0">
                <a:latin typeface="Meiryo UI" pitchFamily="50" charset="-128"/>
                <a:ea typeface="Meiryo UI" pitchFamily="50" charset="-128"/>
                <a:cs typeface="Meiryo UI" pitchFamily="50" charset="-128"/>
              </a:rPr>
              <a:t>が存在</a:t>
            </a:r>
          </a:p>
        </p:txBody>
      </p:sp>
      <p:sp>
        <p:nvSpPr>
          <p:cNvPr id="8" name="スライド番号プレースホルダー 2"/>
          <p:cNvSpPr>
            <a:spLocks noGrp="1"/>
          </p:cNvSpPr>
          <p:nvPr>
            <p:ph type="sldNum" sz="quarter" idx="12"/>
          </p:nvPr>
        </p:nvSpPr>
        <p:spPr bwMode="auto">
          <a:xfrm>
            <a:off x="8604448" y="6507518"/>
            <a:ext cx="360362" cy="252412"/>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9D431EB-B517-420B-942D-5A5711DC131B}" type="slidenum">
              <a:rPr lang="ja-JP" altLang="en-US">
                <a:solidFill>
                  <a:srgbClr val="898989"/>
                </a:solidFill>
              </a:rPr>
              <a:pPr fontAlgn="base">
                <a:spcBef>
                  <a:spcPct val="0"/>
                </a:spcBef>
                <a:spcAft>
                  <a:spcPct val="0"/>
                </a:spcAft>
                <a:defRPr/>
              </a:pPr>
              <a:t>3</a:t>
            </a:fld>
            <a:endParaRPr lang="en-US" altLang="ja-JP" dirty="0">
              <a:solidFill>
                <a:srgbClr val="898989"/>
              </a:solidFill>
            </a:endParaRPr>
          </a:p>
        </p:txBody>
      </p:sp>
      <p:sp>
        <p:nvSpPr>
          <p:cNvPr id="3" name="正方形/長方形 2"/>
          <p:cNvSpPr/>
          <p:nvPr/>
        </p:nvSpPr>
        <p:spPr>
          <a:xfrm>
            <a:off x="227987" y="4793957"/>
            <a:ext cx="5068270" cy="1446550"/>
          </a:xfrm>
          <a:prstGeom prst="rect">
            <a:avLst/>
          </a:prstGeom>
        </p:spPr>
        <p:txBody>
          <a:bodyPr wrap="square">
            <a:spAutoFit/>
          </a:bodyPr>
          <a:lstStyle/>
          <a:p>
            <a:r>
              <a:rPr lang="ja-JP" altLang="en-US" sz="1100" b="1" dirty="0">
                <a:latin typeface="Meiryo UI" pitchFamily="50" charset="-128"/>
                <a:ea typeface="Meiryo UI" pitchFamily="50" charset="-128"/>
                <a:cs typeface="Meiryo UI" pitchFamily="50" charset="-128"/>
              </a:rPr>
              <a:t>＜大阪府の土地と面積／大阪府統計年鑑より＞</a:t>
            </a:r>
            <a:endParaRPr lang="en-US" altLang="ja-JP" sz="1100" b="1" dirty="0">
              <a:latin typeface="Meiryo UI" pitchFamily="50" charset="-128"/>
              <a:ea typeface="Meiryo UI" pitchFamily="50" charset="-128"/>
              <a:cs typeface="Meiryo UI" pitchFamily="50" charset="-128"/>
            </a:endParaRPr>
          </a:p>
          <a:p>
            <a:pPr marL="171450" indent="-171450">
              <a:buFont typeface="Arial" pitchFamily="34" charset="0"/>
              <a:buChar char="•"/>
            </a:pPr>
            <a:r>
              <a:rPr lang="ja-JP" altLang="en-US" sz="1100" dirty="0">
                <a:latin typeface="Meiryo UI" pitchFamily="50" charset="-128"/>
                <a:ea typeface="Meiryo UI" pitchFamily="50" charset="-128"/>
                <a:cs typeface="Meiryo UI" pitchFamily="50" charset="-128"/>
              </a:rPr>
              <a:t>大阪府は摂津平野、河内平野、和泉平野を合わせた大阪平野で占められ、北部は京都府、東部は生駒、金剛の両山地を隔てて奈良県に、南部は和泉山脈を境として和歌山県に、西部は猪名川を隔てて兵庫県にそれぞれ接する。大阪市以南の西部では大阪湾に臨む。</a:t>
            </a:r>
          </a:p>
          <a:p>
            <a:pPr marL="171450" indent="-171450">
              <a:buFont typeface="Arial" pitchFamily="34" charset="0"/>
              <a:buChar char="•"/>
            </a:pPr>
            <a:r>
              <a:rPr lang="ja-JP" altLang="en-US" sz="1100" dirty="0">
                <a:latin typeface="Meiryo UI" pitchFamily="50" charset="-128"/>
                <a:ea typeface="Meiryo UI" pitchFamily="50" charset="-128"/>
                <a:cs typeface="Meiryo UI" pitchFamily="50" charset="-128"/>
              </a:rPr>
              <a:t>東端は枚方市大字尊延寺、西端は泉南郡岬町多奈川小島、南端は岬町多奈川西畑</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北端は豊能郡能勢町天王。直線距離は東西</a:t>
            </a:r>
            <a:r>
              <a:rPr lang="en-US" altLang="ja-JP" sz="1100" dirty="0">
                <a:latin typeface="Meiryo UI" pitchFamily="50" charset="-128"/>
                <a:ea typeface="Meiryo UI" pitchFamily="50" charset="-128"/>
                <a:cs typeface="Meiryo UI" pitchFamily="50" charset="-128"/>
              </a:rPr>
              <a:t>60.0km</a:t>
            </a:r>
            <a:r>
              <a:rPr lang="ja-JP" altLang="en-US" sz="1100" dirty="0" err="1">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南北</a:t>
            </a:r>
            <a:r>
              <a:rPr lang="en-US" altLang="ja-JP" sz="1100" dirty="0">
                <a:latin typeface="Meiryo UI" pitchFamily="50" charset="-128"/>
                <a:ea typeface="Meiryo UI" pitchFamily="50" charset="-128"/>
                <a:cs typeface="Meiryo UI" pitchFamily="50" charset="-128"/>
              </a:rPr>
              <a:t>86.5km</a:t>
            </a:r>
            <a:r>
              <a:rPr lang="ja-JP" altLang="en-US" sz="1100" dirty="0" err="1">
                <a:latin typeface="Meiryo UI" pitchFamily="50" charset="-128"/>
                <a:ea typeface="Meiryo UI" pitchFamily="50" charset="-128"/>
                <a:cs typeface="Meiryo UI" pitchFamily="50" charset="-128"/>
              </a:rPr>
              <a:t>。</a:t>
            </a:r>
            <a:endParaRPr lang="ja-JP" altLang="en-US" sz="1100" dirty="0">
              <a:latin typeface="Meiryo UI" pitchFamily="50" charset="-128"/>
              <a:ea typeface="Meiryo UI" pitchFamily="50" charset="-128"/>
              <a:cs typeface="Meiryo UI" pitchFamily="50" charset="-128"/>
            </a:endParaRPr>
          </a:p>
          <a:p>
            <a:pPr marL="171450" indent="-171450">
              <a:buFont typeface="Arial" pitchFamily="34" charset="0"/>
              <a:buChar char="•"/>
            </a:pPr>
            <a:r>
              <a:rPr lang="ja-JP" altLang="en-US" sz="1100" dirty="0">
                <a:latin typeface="Meiryo UI" pitchFamily="50" charset="-128"/>
                <a:ea typeface="Meiryo UI" pitchFamily="50" charset="-128"/>
                <a:cs typeface="Meiryo UI" pitchFamily="50" charset="-128"/>
              </a:rPr>
              <a:t>面積は</a:t>
            </a:r>
            <a:r>
              <a:rPr lang="en-US" altLang="ja-JP" sz="1100" dirty="0">
                <a:latin typeface="Meiryo UI" pitchFamily="50" charset="-128"/>
                <a:ea typeface="Meiryo UI" pitchFamily="50" charset="-128"/>
                <a:cs typeface="Meiryo UI" pitchFamily="50" charset="-128"/>
              </a:rPr>
              <a:t>1,905</a:t>
            </a:r>
            <a:r>
              <a:rPr lang="ja-JP" altLang="en-US" sz="1100" dirty="0">
                <a:latin typeface="Meiryo UI" pitchFamily="50" charset="-128"/>
                <a:ea typeface="Meiryo UI" pitchFamily="50" charset="-128"/>
                <a:cs typeface="Meiryo UI" pitchFamily="50" charset="-128"/>
              </a:rPr>
              <a:t>㎢で</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都道府県別では全国第</a:t>
            </a:r>
            <a:r>
              <a:rPr lang="en-US" altLang="ja-JP" sz="1100" dirty="0">
                <a:latin typeface="Meiryo UI" pitchFamily="50" charset="-128"/>
                <a:ea typeface="Meiryo UI" pitchFamily="50" charset="-128"/>
                <a:cs typeface="Meiryo UI" pitchFamily="50" charset="-128"/>
              </a:rPr>
              <a:t>46</a:t>
            </a:r>
            <a:r>
              <a:rPr lang="ja-JP" altLang="en-US" sz="1100" dirty="0">
                <a:latin typeface="Meiryo UI" pitchFamily="50" charset="-128"/>
                <a:ea typeface="Meiryo UI" pitchFamily="50" charset="-128"/>
                <a:cs typeface="Meiryo UI" pitchFamily="50" charset="-128"/>
              </a:rPr>
              <a:t>位。日本の総面積の</a:t>
            </a:r>
            <a:r>
              <a:rPr lang="en-US" altLang="ja-JP" sz="1100" dirty="0">
                <a:latin typeface="Meiryo UI" pitchFamily="50" charset="-128"/>
                <a:ea typeface="Meiryo UI" pitchFamily="50" charset="-128"/>
                <a:cs typeface="Meiryo UI" pitchFamily="50" charset="-128"/>
              </a:rPr>
              <a:t>0.5</a:t>
            </a:r>
            <a:r>
              <a:rPr lang="ja-JP" altLang="en-US" sz="1100" dirty="0">
                <a:latin typeface="Meiryo UI" pitchFamily="50" charset="-128"/>
                <a:ea typeface="Meiryo UI" pitchFamily="50" charset="-128"/>
                <a:cs typeface="Meiryo UI" pitchFamily="50" charset="-128"/>
              </a:rPr>
              <a:t>％　</a:t>
            </a:r>
          </a:p>
        </p:txBody>
      </p:sp>
      <p:sp>
        <p:nvSpPr>
          <p:cNvPr id="4" name="テキスト ボックス 3"/>
          <p:cNvSpPr txBox="1"/>
          <p:nvPr/>
        </p:nvSpPr>
        <p:spPr>
          <a:xfrm>
            <a:off x="26021" y="6359820"/>
            <a:ext cx="5194051" cy="400110"/>
          </a:xfrm>
          <a:prstGeom prst="rect">
            <a:avLst/>
          </a:prstGeom>
          <a:noFill/>
        </p:spPr>
        <p:txBody>
          <a:bodyPr wrap="none" rtlCol="0">
            <a:spAutoFit/>
          </a:bodyPr>
          <a:lstStyle/>
          <a:p>
            <a:r>
              <a:rPr kumimoji="1" lang="ja-JP" altLang="en-US" sz="1000" dirty="0"/>
              <a:t>注</a:t>
            </a:r>
            <a:r>
              <a:rPr kumimoji="1" lang="en-US" altLang="ja-JP" sz="1000" dirty="0"/>
              <a:t>*</a:t>
            </a:r>
            <a:r>
              <a:rPr kumimoji="1" lang="ja-JP" altLang="en-US" sz="1000" dirty="0"/>
              <a:t>　地方自治法改正により、</a:t>
            </a:r>
            <a:r>
              <a:rPr kumimoji="1" lang="en-US" altLang="ja-JP" sz="1000" dirty="0"/>
              <a:t>2015</a:t>
            </a:r>
            <a:r>
              <a:rPr kumimoji="1" lang="ja-JP" altLang="en-US" sz="1000" dirty="0"/>
              <a:t>年</a:t>
            </a:r>
            <a:r>
              <a:rPr kumimoji="1" lang="en-US" altLang="ja-JP" sz="1000" dirty="0"/>
              <a:t>4</a:t>
            </a:r>
            <a:r>
              <a:rPr kumimoji="1" lang="ja-JP" altLang="en-US" sz="1000" dirty="0"/>
              <a:t>月から特例市制度が廃止され、中核市と統合している。</a:t>
            </a:r>
            <a:endParaRPr kumimoji="1" lang="en-US" altLang="ja-JP" sz="1000" dirty="0"/>
          </a:p>
          <a:p>
            <a:r>
              <a:rPr lang="ja-JP" altLang="en-US" sz="1000" dirty="0"/>
              <a:t>　　　</a:t>
            </a:r>
            <a:r>
              <a:rPr kumimoji="1" lang="ja-JP" altLang="en-US" sz="1000" dirty="0"/>
              <a:t>改正法施行時点で指定されている特例市を「施行時特例市」という。</a:t>
            </a:r>
          </a:p>
        </p:txBody>
      </p:sp>
    </p:spTree>
    <p:extLst>
      <p:ext uri="{BB962C8B-B14F-4D97-AF65-F5344CB8AC3E}">
        <p14:creationId xmlns:p14="http://schemas.microsoft.com/office/powerpoint/2010/main" val="1500516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65D27B8-8A5E-43E8-A8DB-0168E0770069}"/>
              </a:ext>
            </a:extLst>
          </p:cNvPr>
          <p:cNvPicPr>
            <a:picLocks noChangeAspect="1"/>
          </p:cNvPicPr>
          <p:nvPr/>
        </p:nvPicPr>
        <p:blipFill>
          <a:blip r:embed="rId2"/>
          <a:stretch>
            <a:fillRect/>
          </a:stretch>
        </p:blipFill>
        <p:spPr>
          <a:xfrm>
            <a:off x="-34942" y="1698017"/>
            <a:ext cx="9035055" cy="4383404"/>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＜女性の就業率の推移＞</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2986206" y="6013100"/>
            <a:ext cx="662797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出典：大阪の再生・成長に向けた新戦略データ集②（大阪経済や成長に向けた５つの重点分野関係）</a:t>
            </a:r>
            <a:endParaRPr kumimoji="1" lang="ja-JP" altLang="en-US" sz="1100" dirty="0">
              <a:latin typeface="Meiryo UI" panose="020B0604030504040204" pitchFamily="50" charset="-128"/>
              <a:ea typeface="Meiryo UI" panose="020B0604030504040204"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39</a:t>
            </a:fld>
            <a:endParaRPr lang="ja-JP" altLang="en-US" dirty="0"/>
          </a:p>
        </p:txBody>
      </p:sp>
      <p:sp>
        <p:nvSpPr>
          <p:cNvPr id="15" name="正方形/長方形 14"/>
          <p:cNvSpPr/>
          <p:nvPr/>
        </p:nvSpPr>
        <p:spPr>
          <a:xfrm>
            <a:off x="179511" y="692696"/>
            <a:ext cx="8780413" cy="79208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大阪府の女性の就業率は、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年以降上昇している。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全国との差は縮小傾向にあるものの、依然として約</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ポイントの差がみられる。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826324" y="6478694"/>
            <a:ext cx="2133600" cy="365125"/>
          </a:xfrm>
        </p:spPr>
        <p:txBody>
          <a:bodyPr/>
          <a:lstStyle/>
          <a:p>
            <a:fld id="{E1D027E3-62E2-4B97-AB12-56BECFBE21C1}" type="slidenum">
              <a:rPr kumimoji="1" lang="ja-JP" altLang="en-US" smtClean="0"/>
              <a:pPr/>
              <a:t>39</a:t>
            </a:fld>
            <a:endParaRPr kumimoji="1" lang="ja-JP" altLang="en-US" dirty="0"/>
          </a:p>
        </p:txBody>
      </p:sp>
      <p:sp>
        <p:nvSpPr>
          <p:cNvPr id="8" name="大かっこ 7"/>
          <p:cNvSpPr/>
          <p:nvPr/>
        </p:nvSpPr>
        <p:spPr>
          <a:xfrm>
            <a:off x="3440301" y="6259384"/>
            <a:ext cx="5487675" cy="22788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100" dirty="0">
                <a:latin typeface="Meiryo UI" panose="020B0604030504040204" pitchFamily="50" charset="-128"/>
                <a:ea typeface="Meiryo UI" panose="020B0604030504040204" pitchFamily="50" charset="-128"/>
              </a:rPr>
              <a:t>総務省「労働力調査」、大阪府統計課「労働力調査地方集計結果（年平均）」より作成</a:t>
            </a:r>
          </a:p>
        </p:txBody>
      </p:sp>
    </p:spTree>
    <p:extLst>
      <p:ext uri="{BB962C8B-B14F-4D97-AF65-F5344CB8AC3E}">
        <p14:creationId xmlns:p14="http://schemas.microsoft.com/office/powerpoint/2010/main" val="640289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＜年齢階級別女性の有業率、潜在的有業率＞</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2771800" y="6242725"/>
            <a:ext cx="662797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出典：大阪の再生・成長に向けた新戦略データ集②（大阪経済や成長に向けた５つの重点分野関係）</a:t>
            </a:r>
            <a:endParaRPr kumimoji="1" lang="ja-JP" altLang="en-US" sz="1100" dirty="0">
              <a:latin typeface="Meiryo UI" panose="020B0604030504040204" pitchFamily="50" charset="-128"/>
              <a:ea typeface="Meiryo UI" panose="020B0604030504040204"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40</a:t>
            </a:fld>
            <a:endParaRPr lang="ja-JP" altLang="en-US" dirty="0"/>
          </a:p>
        </p:txBody>
      </p:sp>
      <p:sp>
        <p:nvSpPr>
          <p:cNvPr id="6" name="正方形/長方形 5"/>
          <p:cNvSpPr/>
          <p:nvPr/>
        </p:nvSpPr>
        <p:spPr>
          <a:xfrm>
            <a:off x="179512" y="544488"/>
            <a:ext cx="8758336" cy="111543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大阪の女性の有業率をみると、いわゆる「Ｍ字カーブ」の谷は改善されつつあるものの、全国平均に比べ低い状況となっている。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また、大阪の有業率と潜在的有業率の差をみると、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歳までのいずれの年齢層でも</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ポイント以上となっており、依然、働く意思がありながら就業できていない人は多い。</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2"/>
          <a:stretch>
            <a:fillRect/>
          </a:stretch>
        </p:blipFill>
        <p:spPr>
          <a:xfrm>
            <a:off x="429409" y="1778164"/>
            <a:ext cx="8285182" cy="4584589"/>
          </a:xfrm>
          <a:prstGeom prst="rect">
            <a:avLst/>
          </a:prstGeom>
        </p:spPr>
      </p:pic>
      <p:sp>
        <p:nvSpPr>
          <p:cNvPr id="2" name="スライド番号プレースホルダー 1"/>
          <p:cNvSpPr>
            <a:spLocks noGrp="1"/>
          </p:cNvSpPr>
          <p:nvPr>
            <p:ph type="sldNum" sz="quarter" idx="12"/>
          </p:nvPr>
        </p:nvSpPr>
        <p:spPr>
          <a:xfrm>
            <a:off x="6804248" y="6382033"/>
            <a:ext cx="2133600" cy="365125"/>
          </a:xfrm>
        </p:spPr>
        <p:txBody>
          <a:bodyPr/>
          <a:lstStyle/>
          <a:p>
            <a:fld id="{E1D027E3-62E2-4B97-AB12-56BECFBE21C1}" type="slidenum">
              <a:rPr kumimoji="1" lang="ja-JP" altLang="en-US" smtClean="0"/>
              <a:pPr/>
              <a:t>40</a:t>
            </a:fld>
            <a:endParaRPr kumimoji="1" lang="ja-JP" altLang="en-US" dirty="0"/>
          </a:p>
        </p:txBody>
      </p:sp>
      <p:sp>
        <p:nvSpPr>
          <p:cNvPr id="8" name="大かっこ 7"/>
          <p:cNvSpPr/>
          <p:nvPr/>
        </p:nvSpPr>
        <p:spPr>
          <a:xfrm>
            <a:off x="3275856" y="6502061"/>
            <a:ext cx="3168352" cy="334471"/>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100" dirty="0">
                <a:latin typeface="Meiryo UI" panose="020B0604030504040204" pitchFamily="50" charset="-128"/>
                <a:ea typeface="Meiryo UI" panose="020B0604030504040204" pitchFamily="50" charset="-128"/>
              </a:rPr>
              <a:t>平成</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９年　総務省「就業構造基本調査」より作成</a:t>
            </a:r>
          </a:p>
        </p:txBody>
      </p:sp>
    </p:spTree>
    <p:extLst>
      <p:ext uri="{BB962C8B-B14F-4D97-AF65-F5344CB8AC3E}">
        <p14:creationId xmlns:p14="http://schemas.microsoft.com/office/powerpoint/2010/main" val="13258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C34BE59-A834-464A-8B8B-556E0A8DD157}"/>
              </a:ext>
            </a:extLst>
          </p:cNvPr>
          <p:cNvPicPr>
            <a:picLocks noChangeAspect="1"/>
          </p:cNvPicPr>
          <p:nvPr/>
        </p:nvPicPr>
        <p:blipFill>
          <a:blip r:embed="rId2"/>
          <a:stretch>
            <a:fillRect/>
          </a:stretch>
        </p:blipFill>
        <p:spPr>
          <a:xfrm>
            <a:off x="387823" y="1704628"/>
            <a:ext cx="8504657" cy="4328535"/>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＜府内の</a:t>
            </a:r>
            <a:r>
              <a:rPr kumimoji="0" lang="en-US" altLang="ja-JP" sz="2000" b="1" kern="0" dirty="0">
                <a:solidFill>
                  <a:srgbClr val="000000"/>
                </a:solidFill>
                <a:latin typeface="ＭＳ Ｐゴシック" pitchFamily="50" charset="-128"/>
                <a:ea typeface="Meiryo UI" pitchFamily="50" charset="-128"/>
                <a:cs typeface="Meiryo UI" pitchFamily="50" charset="-128"/>
              </a:rPr>
              <a:t>65</a:t>
            </a:r>
            <a:r>
              <a:rPr kumimoji="0" lang="ja-JP" altLang="en-US" sz="2000" b="1" kern="0" dirty="0">
                <a:solidFill>
                  <a:srgbClr val="000000"/>
                </a:solidFill>
                <a:latin typeface="ＭＳ Ｐゴシック" pitchFamily="50" charset="-128"/>
                <a:ea typeface="Meiryo UI" pitchFamily="50" charset="-128"/>
                <a:cs typeface="Meiryo UI" pitchFamily="50" charset="-128"/>
              </a:rPr>
              <a:t>歳以上の労働力人口と就業率＞</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2627784" y="6013079"/>
            <a:ext cx="662797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出典：大阪の再生・成長に向けた新戦略データ集②（大阪経済や成長に向けた５つの重点分野関係）</a:t>
            </a:r>
            <a:endParaRPr kumimoji="1" lang="ja-JP" altLang="en-US" sz="1100" dirty="0">
              <a:latin typeface="Meiryo UI" panose="020B0604030504040204" pitchFamily="50" charset="-128"/>
              <a:ea typeface="Meiryo UI" panose="020B0604030504040204"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41</a:t>
            </a:fld>
            <a:endParaRPr lang="ja-JP" altLang="en-US" dirty="0"/>
          </a:p>
        </p:txBody>
      </p:sp>
      <p:sp>
        <p:nvSpPr>
          <p:cNvPr id="6" name="正方形/長方形 5"/>
          <p:cNvSpPr/>
          <p:nvPr/>
        </p:nvSpPr>
        <p:spPr>
          <a:xfrm>
            <a:off x="107504" y="676405"/>
            <a:ext cx="8928992" cy="79208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歳以上の府内労働力人口は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千人で前年比</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千人増加し、就業率も</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％と前年比</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ポイント増加している。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758880" y="6525344"/>
            <a:ext cx="2133600" cy="365125"/>
          </a:xfrm>
        </p:spPr>
        <p:txBody>
          <a:bodyPr/>
          <a:lstStyle/>
          <a:p>
            <a:fld id="{E1D027E3-62E2-4B97-AB12-56BECFBE21C1}" type="slidenum">
              <a:rPr kumimoji="1" lang="ja-JP" altLang="en-US" smtClean="0"/>
              <a:pPr/>
              <a:t>41</a:t>
            </a:fld>
            <a:endParaRPr kumimoji="1" lang="ja-JP" altLang="en-US" dirty="0"/>
          </a:p>
        </p:txBody>
      </p:sp>
      <p:sp>
        <p:nvSpPr>
          <p:cNvPr id="8" name="大かっこ 7"/>
          <p:cNvSpPr/>
          <p:nvPr/>
        </p:nvSpPr>
        <p:spPr>
          <a:xfrm>
            <a:off x="3059832" y="6294095"/>
            <a:ext cx="4248472" cy="26790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100" dirty="0">
                <a:latin typeface="Meiryo UI" panose="020B0604030504040204" pitchFamily="50" charset="-128"/>
                <a:ea typeface="Meiryo UI" panose="020B0604030504040204" pitchFamily="50" charset="-128"/>
              </a:rPr>
              <a:t>大阪府統計課「労働力調査地方集計結果</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年平均</a:t>
            </a: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」より作成</a:t>
            </a:r>
          </a:p>
        </p:txBody>
      </p:sp>
    </p:spTree>
    <p:extLst>
      <p:ext uri="{BB962C8B-B14F-4D97-AF65-F5344CB8AC3E}">
        <p14:creationId xmlns:p14="http://schemas.microsoft.com/office/powerpoint/2010/main" val="3560248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5B05CD4-7777-45B6-AC25-FDCA8FDB7E3E}"/>
              </a:ext>
            </a:extLst>
          </p:cNvPr>
          <p:cNvPicPr>
            <a:picLocks noChangeAspect="1"/>
          </p:cNvPicPr>
          <p:nvPr/>
        </p:nvPicPr>
        <p:blipFill>
          <a:blip r:embed="rId2"/>
          <a:stretch>
            <a:fillRect/>
          </a:stretch>
        </p:blipFill>
        <p:spPr>
          <a:xfrm>
            <a:off x="395536" y="1828690"/>
            <a:ext cx="8218120" cy="4468755"/>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a:t>
            </a:r>
            <a:r>
              <a:rPr kumimoji="0" lang="ja-JP" altLang="en-US" sz="2000" b="1" kern="0" dirty="0" err="1">
                <a:solidFill>
                  <a:srgbClr val="000000"/>
                </a:solidFill>
                <a:latin typeface="ＭＳ Ｐゴシック" pitchFamily="50" charset="-128"/>
                <a:ea typeface="Meiryo UI" pitchFamily="50" charset="-128"/>
                <a:cs typeface="Meiryo UI" pitchFamily="50" charset="-128"/>
              </a:rPr>
              <a:t>障がい</a:t>
            </a:r>
            <a:r>
              <a:rPr kumimoji="0" lang="ja-JP" altLang="en-US" sz="2000" b="1" kern="0" dirty="0">
                <a:solidFill>
                  <a:srgbClr val="000000"/>
                </a:solidFill>
                <a:latin typeface="ＭＳ Ｐゴシック" pitchFamily="50" charset="-128"/>
                <a:ea typeface="Meiryo UI" pitchFamily="50" charset="-128"/>
                <a:cs typeface="Meiryo UI" pitchFamily="50" charset="-128"/>
              </a:rPr>
              <a:t>者実雇用率、法定雇用率達成企業の割合＞</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2483768" y="6287053"/>
            <a:ext cx="662797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出典：大阪の再生・成長に向けた新戦略データ集②（大阪経済や成長に向けた５つの重点分野関係）</a:t>
            </a:r>
            <a:endParaRPr kumimoji="1" lang="ja-JP" altLang="en-US" sz="1100" dirty="0">
              <a:latin typeface="Meiryo UI" panose="020B0604030504040204" pitchFamily="50" charset="-128"/>
              <a:ea typeface="Meiryo UI" panose="020B0604030504040204"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42</a:t>
            </a:fld>
            <a:endParaRPr lang="ja-JP" altLang="en-US" dirty="0"/>
          </a:p>
        </p:txBody>
      </p:sp>
      <p:sp>
        <p:nvSpPr>
          <p:cNvPr id="7" name="正方形/長方形 6"/>
          <p:cNvSpPr/>
          <p:nvPr/>
        </p:nvSpPr>
        <p:spPr>
          <a:xfrm>
            <a:off x="64498" y="558815"/>
            <a:ext cx="8928992" cy="105363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年の大阪府の法定雇用率達成企業の割合は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で、前年比</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ポイントの上昇。全国平均（</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48.0%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）を下回る状況。</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者実雇用率は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2.08%</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で前年比</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0.07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ポイントの増加。全国平均（</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）をやや下回る状況。</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388424" y="1826076"/>
            <a:ext cx="720080"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9690" y="1826076"/>
            <a:ext cx="1152128"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flipH="1">
            <a:off x="2843808" y="3108068"/>
            <a:ext cx="288032" cy="432048"/>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flipV="1">
            <a:off x="4379155" y="2424084"/>
            <a:ext cx="288032" cy="396044"/>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flipV="1">
            <a:off x="5004048" y="4026827"/>
            <a:ext cx="360040" cy="198022"/>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868144" y="4368300"/>
            <a:ext cx="144039" cy="360051"/>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2182911" y="2147085"/>
            <a:ext cx="332519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法定雇用率達成企業の割合（全国）</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右目盛り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469243" y="3540116"/>
            <a:ext cx="3534805"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法定雇用率達成企業の割合（大阪府）</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右目盛り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411760" y="3869729"/>
            <a:ext cx="2727381" cy="276999"/>
          </a:xfrm>
          <a:prstGeom prst="rect">
            <a:avLst/>
          </a:prstGeom>
          <a:noFill/>
        </p:spPr>
        <p:txBody>
          <a:bodyPr wrap="square" rtlCol="0">
            <a:spAutoFit/>
          </a:bodyPr>
          <a:lstStyle/>
          <a:p>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者実雇用率</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左</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4860032" y="4728351"/>
            <a:ext cx="2892173" cy="276999"/>
          </a:xfrm>
          <a:prstGeom prst="rect">
            <a:avLst/>
          </a:prstGeom>
          <a:noFill/>
        </p:spPr>
        <p:txBody>
          <a:bodyPr wrap="square" rtlCol="0">
            <a:spAutoFit/>
          </a:bodyPr>
          <a:lstStyle/>
          <a:p>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者実雇用率</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左</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859890" y="6492875"/>
            <a:ext cx="2133600" cy="365125"/>
          </a:xfrm>
        </p:spPr>
        <p:txBody>
          <a:bodyPr/>
          <a:lstStyle/>
          <a:p>
            <a:fld id="{E1D027E3-62E2-4B97-AB12-56BECFBE21C1}" type="slidenum">
              <a:rPr kumimoji="1" lang="ja-JP" altLang="en-US" smtClean="0"/>
              <a:pPr/>
              <a:t>42</a:t>
            </a:fld>
            <a:endParaRPr kumimoji="1" lang="ja-JP" altLang="en-US" dirty="0"/>
          </a:p>
        </p:txBody>
      </p:sp>
      <p:sp>
        <p:nvSpPr>
          <p:cNvPr id="18" name="大かっこ 17"/>
          <p:cNvSpPr/>
          <p:nvPr/>
        </p:nvSpPr>
        <p:spPr>
          <a:xfrm>
            <a:off x="3008845" y="6558758"/>
            <a:ext cx="3502502" cy="19123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100" dirty="0">
                <a:latin typeface="Meiryo UI" panose="020B0604030504040204" pitchFamily="50" charset="-128"/>
                <a:ea typeface="Meiryo UI" panose="020B0604030504040204" pitchFamily="50" charset="-128"/>
              </a:rPr>
              <a:t>厚生労働省「障害者雇用状況の調査結果」より作成</a:t>
            </a:r>
          </a:p>
        </p:txBody>
      </p:sp>
    </p:spTree>
    <p:extLst>
      <p:ext uri="{BB962C8B-B14F-4D97-AF65-F5344CB8AC3E}">
        <p14:creationId xmlns:p14="http://schemas.microsoft.com/office/powerpoint/2010/main" val="2743523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3CFA1E1-C627-4C34-AF81-12CACD320F6B}"/>
              </a:ext>
            </a:extLst>
          </p:cNvPr>
          <p:cNvPicPr>
            <a:picLocks noChangeAspect="1"/>
          </p:cNvPicPr>
          <p:nvPr/>
        </p:nvPicPr>
        <p:blipFill>
          <a:blip r:embed="rId2"/>
          <a:stretch>
            <a:fillRect/>
          </a:stretch>
        </p:blipFill>
        <p:spPr>
          <a:xfrm>
            <a:off x="215970" y="1483292"/>
            <a:ext cx="8748518" cy="4706520"/>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＜産業別の</a:t>
            </a:r>
            <a:r>
              <a:rPr kumimoji="0" lang="ja-JP" altLang="en-US" sz="2000" b="1" kern="0" dirty="0" err="1">
                <a:solidFill>
                  <a:srgbClr val="000000"/>
                </a:solidFill>
                <a:latin typeface="ＭＳ Ｐゴシック" pitchFamily="50" charset="-128"/>
                <a:ea typeface="Meiryo UI" pitchFamily="50" charset="-128"/>
                <a:cs typeface="Meiryo UI" pitchFamily="50" charset="-128"/>
              </a:rPr>
              <a:t>障がい</a:t>
            </a:r>
            <a:r>
              <a:rPr kumimoji="0" lang="ja-JP" altLang="en-US" sz="2000" b="1" kern="0" dirty="0">
                <a:solidFill>
                  <a:srgbClr val="000000"/>
                </a:solidFill>
                <a:latin typeface="ＭＳ Ｐゴシック" pitchFamily="50" charset="-128"/>
                <a:ea typeface="Meiryo UI" pitchFamily="50" charset="-128"/>
                <a:cs typeface="Meiryo UI" pitchFamily="50" charset="-128"/>
              </a:rPr>
              <a:t>者実雇用率の推移（全国）＞</a:t>
            </a:r>
          </a:p>
        </p:txBody>
      </p:sp>
      <p:sp>
        <p:nvSpPr>
          <p:cNvPr id="31" name="テキスト ボックス 30"/>
          <p:cNvSpPr txBox="1"/>
          <p:nvPr/>
        </p:nvSpPr>
        <p:spPr>
          <a:xfrm>
            <a:off x="357992" y="6237312"/>
            <a:ext cx="662797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出典：大阪の再生・成長に向けた新戦略データ集②（大阪経済や成長に向けた５つの重点分野関係）</a:t>
            </a:r>
            <a:endParaRPr kumimoji="1" lang="ja-JP" altLang="en-US" sz="1100" dirty="0">
              <a:latin typeface="Meiryo UI" panose="020B0604030504040204" pitchFamily="50" charset="-128"/>
              <a:ea typeface="Meiryo UI" panose="020B0604030504040204"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43</a:t>
            </a:fld>
            <a:endParaRPr lang="ja-JP" altLang="en-US" dirty="0"/>
          </a:p>
        </p:txBody>
      </p:sp>
      <p:sp>
        <p:nvSpPr>
          <p:cNvPr id="6" name="正方形/長方形 5"/>
          <p:cNvSpPr/>
          <p:nvPr/>
        </p:nvSpPr>
        <p:spPr>
          <a:xfrm>
            <a:off x="226254" y="554659"/>
            <a:ext cx="8640960" cy="936104"/>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産業別の</a:t>
            </a:r>
            <a:r>
              <a:rPr lang="ja-JP" altLang="en-US" sz="16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者実雇用率をみると、医療福祉分野で</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2.73</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％と最も高く、近年の伸びも大きい。</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一方で、宿泊業・飲食サービス業や、卸売業・小売業、建設業、情報通信業の実雇用率が低い傾向にある。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32073" y="1537880"/>
            <a:ext cx="89045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758880" y="6376243"/>
            <a:ext cx="2133600" cy="365125"/>
          </a:xfrm>
        </p:spPr>
        <p:txBody>
          <a:bodyPr/>
          <a:lstStyle/>
          <a:p>
            <a:fld id="{E1D027E3-62E2-4B97-AB12-56BECFBE21C1}" type="slidenum">
              <a:rPr kumimoji="1" lang="ja-JP" altLang="en-US" smtClean="0"/>
              <a:pPr/>
              <a:t>43</a:t>
            </a:fld>
            <a:endParaRPr kumimoji="1" lang="ja-JP" altLang="en-US" dirty="0"/>
          </a:p>
        </p:txBody>
      </p:sp>
      <p:sp>
        <p:nvSpPr>
          <p:cNvPr id="9" name="大かっこ 8"/>
          <p:cNvSpPr/>
          <p:nvPr/>
        </p:nvSpPr>
        <p:spPr>
          <a:xfrm>
            <a:off x="865842" y="6521707"/>
            <a:ext cx="3502502" cy="23129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100" dirty="0">
                <a:latin typeface="Meiryo UI" panose="020B0604030504040204" pitchFamily="50" charset="-128"/>
                <a:ea typeface="Meiryo UI" panose="020B0604030504040204" pitchFamily="50" charset="-128"/>
              </a:rPr>
              <a:t>厚生労働省「障害者雇用状況の調査結果」より作成</a:t>
            </a:r>
          </a:p>
        </p:txBody>
      </p:sp>
    </p:spTree>
    <p:extLst>
      <p:ext uri="{BB962C8B-B14F-4D97-AF65-F5344CB8AC3E}">
        <p14:creationId xmlns:p14="http://schemas.microsoft.com/office/powerpoint/2010/main" val="3416105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8E1B3C8-71F9-4D3F-B320-D8552F02CAA5}"/>
              </a:ext>
            </a:extLst>
          </p:cNvPr>
          <p:cNvPicPr>
            <a:picLocks noChangeAspect="1"/>
          </p:cNvPicPr>
          <p:nvPr/>
        </p:nvPicPr>
        <p:blipFill>
          <a:blip r:embed="rId2"/>
          <a:stretch>
            <a:fillRect/>
          </a:stretch>
        </p:blipFill>
        <p:spPr>
          <a:xfrm>
            <a:off x="139557" y="1772671"/>
            <a:ext cx="9004572" cy="4596782"/>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＜大阪の開業数（率）、廃業率の推移＞</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2627784" y="6251018"/>
            <a:ext cx="662797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出典：大阪の再生・成長に向けた新戦略データ集②（大阪経済や成長に向けた５つの重点分野関係）</a:t>
            </a:r>
            <a:endParaRPr kumimoji="1" lang="ja-JP" altLang="en-US" sz="1100" dirty="0">
              <a:latin typeface="Meiryo UI" panose="020B0604030504040204" pitchFamily="50" charset="-128"/>
              <a:ea typeface="Meiryo UI" panose="020B0604030504040204"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44</a:t>
            </a:fld>
            <a:endParaRPr lang="ja-JP" altLang="en-US" dirty="0"/>
          </a:p>
        </p:txBody>
      </p:sp>
      <p:sp>
        <p:nvSpPr>
          <p:cNvPr id="6" name="正方形/長方形 5"/>
          <p:cNvSpPr/>
          <p:nvPr/>
        </p:nvSpPr>
        <p:spPr>
          <a:xfrm>
            <a:off x="323528" y="620688"/>
            <a:ext cx="8568952" cy="100811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大阪の開業数は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8,460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事業所と前年度比３事業所減少。</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廃業率も</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と前年度比</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ポイント減少し、近年は開業数ともに減少傾向。</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960132" y="6507854"/>
            <a:ext cx="2133600" cy="365125"/>
          </a:xfrm>
        </p:spPr>
        <p:txBody>
          <a:bodyPr/>
          <a:lstStyle/>
          <a:p>
            <a:fld id="{E1D027E3-62E2-4B97-AB12-56BECFBE21C1}" type="slidenum">
              <a:rPr kumimoji="1" lang="ja-JP" altLang="en-US" smtClean="0"/>
              <a:pPr/>
              <a:t>44</a:t>
            </a:fld>
            <a:endParaRPr kumimoji="1" lang="ja-JP" altLang="en-US" dirty="0"/>
          </a:p>
        </p:txBody>
      </p:sp>
      <p:sp>
        <p:nvSpPr>
          <p:cNvPr id="8" name="大かっこ 7"/>
          <p:cNvSpPr/>
          <p:nvPr/>
        </p:nvSpPr>
        <p:spPr>
          <a:xfrm>
            <a:off x="3275856" y="6475428"/>
            <a:ext cx="3167806" cy="21498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r>
              <a:rPr lang="ja-JP" altLang="en-US" sz="1100" dirty="0">
                <a:latin typeface="Meiryo UI" panose="020B0604030504040204" pitchFamily="50" charset="-128"/>
                <a:ea typeface="Meiryo UI" panose="020B0604030504040204" pitchFamily="50" charset="-128"/>
              </a:rPr>
              <a:t>厚生労働省「雇用保険事業年報･月報」より作成</a:t>
            </a:r>
          </a:p>
        </p:txBody>
      </p:sp>
    </p:spTree>
    <p:extLst>
      <p:ext uri="{BB962C8B-B14F-4D97-AF65-F5344CB8AC3E}">
        <p14:creationId xmlns:p14="http://schemas.microsoft.com/office/powerpoint/2010/main" val="2110657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BF3705B-D935-49B1-81C2-BAF8A799AEA5}"/>
              </a:ext>
            </a:extLst>
          </p:cNvPr>
          <p:cNvPicPr>
            <a:picLocks noChangeAspect="1"/>
          </p:cNvPicPr>
          <p:nvPr/>
        </p:nvPicPr>
        <p:blipFill>
          <a:blip r:embed="rId2"/>
          <a:stretch>
            <a:fillRect/>
          </a:stretch>
        </p:blipFill>
        <p:spPr>
          <a:xfrm>
            <a:off x="4572000" y="2034476"/>
            <a:ext cx="4627265" cy="3974937"/>
          </a:xfrm>
          <a:prstGeom prst="rect">
            <a:avLst/>
          </a:prstGeom>
        </p:spPr>
      </p:pic>
      <p:pic>
        <p:nvPicPr>
          <p:cNvPr id="3" name="図 2">
            <a:extLst>
              <a:ext uri="{FF2B5EF4-FFF2-40B4-BE49-F238E27FC236}">
                <a16:creationId xmlns:a16="http://schemas.microsoft.com/office/drawing/2014/main" id="{038725B1-0FBE-4B0E-AA24-E2711AD7E212}"/>
              </a:ext>
            </a:extLst>
          </p:cNvPr>
          <p:cNvPicPr>
            <a:picLocks noChangeAspect="1"/>
          </p:cNvPicPr>
          <p:nvPr/>
        </p:nvPicPr>
        <p:blipFill>
          <a:blip r:embed="rId3"/>
          <a:stretch>
            <a:fillRect/>
          </a:stretch>
        </p:blipFill>
        <p:spPr>
          <a:xfrm>
            <a:off x="264153" y="2066109"/>
            <a:ext cx="4395597" cy="3871296"/>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＜大阪の国際特許出願件数・研究開発費の推移＞</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283910" y="5889905"/>
            <a:ext cx="662797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出典：大阪の再生・成長に向けた新戦略データ集②（大阪経済や成長に向けた５つの重点分野関係）</a:t>
            </a:r>
            <a:endParaRPr kumimoji="1" lang="ja-JP" altLang="en-US" sz="1100" dirty="0">
              <a:latin typeface="Meiryo UI" panose="020B0604030504040204" pitchFamily="50" charset="-128"/>
              <a:ea typeface="Meiryo UI" panose="020B0604030504040204"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45</a:t>
            </a:fld>
            <a:endParaRPr lang="ja-JP" altLang="en-US" dirty="0"/>
          </a:p>
        </p:txBody>
      </p:sp>
      <p:sp>
        <p:nvSpPr>
          <p:cNvPr id="7" name="正方形/長方形 6"/>
          <p:cNvSpPr/>
          <p:nvPr/>
        </p:nvSpPr>
        <p:spPr>
          <a:xfrm>
            <a:off x="308898" y="554519"/>
            <a:ext cx="8511573" cy="106037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大阪の国際特許出願件数は、東京に次いで全国で</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番目。海外進出の意欲が高いことが窺える。一方で、東京とは出願件数に大きな開きがあり、経年でみても伸び悩んでいる状況。</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大阪府内企業の研究開発に係る投資は弱含みとなっているものの、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兆円と前年比</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％の増加。</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1"/>
          <p:cNvSpPr txBox="1"/>
          <p:nvPr/>
        </p:nvSpPr>
        <p:spPr>
          <a:xfrm>
            <a:off x="308899" y="1872611"/>
            <a:ext cx="483368" cy="33496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1"/>
          <p:cNvSpPr txBox="1"/>
          <p:nvPr/>
        </p:nvSpPr>
        <p:spPr>
          <a:xfrm>
            <a:off x="4529683" y="1933604"/>
            <a:ext cx="937799" cy="26803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十億円</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88020" y="1642349"/>
            <a:ext cx="4268940" cy="492443"/>
          </a:xfrm>
          <a:prstGeom prst="rect">
            <a:avLst/>
          </a:prstGeom>
        </p:spPr>
        <p:txBody>
          <a:bodyPr wrap="square">
            <a:spAutoFit/>
          </a:bodyPr>
          <a:lstStyle/>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○国際特許出願件数の推移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p>
          <a:p>
            <a:pPr marL="177800" indent="-1778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528184" y="1642349"/>
            <a:ext cx="4848696" cy="469359"/>
          </a:xfrm>
          <a:prstGeom prst="rect">
            <a:avLst/>
          </a:prstGeom>
        </p:spPr>
        <p:txBody>
          <a:bodyPr wrap="square">
            <a:spAutoFit/>
          </a:bodyPr>
          <a:lstStyle/>
          <a:p>
            <a:pPr marL="177800" indent="-17780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○研究開発費の推移</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755576" y="6550814"/>
            <a:ext cx="8352928"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企業活動基本調査は、従業者</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人以上かつ資本金額又は出資金額</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3,000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万円以上の会社が対象</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38983" y="6544419"/>
            <a:ext cx="2133600" cy="365125"/>
          </a:xfrm>
        </p:spPr>
        <p:txBody>
          <a:bodyPr/>
          <a:lstStyle/>
          <a:p>
            <a:fld id="{E1D027E3-62E2-4B97-AB12-56BECFBE21C1}" type="slidenum">
              <a:rPr kumimoji="1" lang="ja-JP" altLang="en-US" smtClean="0"/>
              <a:pPr/>
              <a:t>45</a:t>
            </a:fld>
            <a:endParaRPr kumimoji="1" lang="ja-JP" altLang="en-US"/>
          </a:p>
        </p:txBody>
      </p:sp>
      <p:sp>
        <p:nvSpPr>
          <p:cNvPr id="14" name="大かっこ 13"/>
          <p:cNvSpPr/>
          <p:nvPr/>
        </p:nvSpPr>
        <p:spPr>
          <a:xfrm>
            <a:off x="705843" y="6166266"/>
            <a:ext cx="6530453" cy="647110"/>
          </a:xfrm>
          <a:prstGeom prst="bracketPair">
            <a:avLst/>
          </a:prstGeom>
        </p:spPr>
        <p:style>
          <a:lnRef idx="1">
            <a:schemeClr val="dk1"/>
          </a:lnRef>
          <a:fillRef idx="0">
            <a:schemeClr val="dk1"/>
          </a:fillRef>
          <a:effectRef idx="0">
            <a:schemeClr val="dk1"/>
          </a:effectRef>
          <a:fontRef idx="minor">
            <a:schemeClr val="tx1"/>
          </a:fontRef>
        </p:style>
        <p:txBody>
          <a:bodyPr rtlCol="0" anchor="t"/>
          <a:lstStyle/>
          <a:p>
            <a:r>
              <a:rPr lang="ja-JP" altLang="en-US" sz="1100" dirty="0">
                <a:latin typeface="Meiryo UI" panose="020B0604030504040204" pitchFamily="50" charset="-128"/>
                <a:ea typeface="Meiryo UI" panose="020B0604030504040204" pitchFamily="50" charset="-128"/>
              </a:rPr>
              <a:t>左図：特許庁「特許行政年次報告書」より作成、</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右図：地域経済分析システムより経済産業省「企業活動基本調査</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」を再編加工</a:t>
            </a:r>
          </a:p>
        </p:txBody>
      </p:sp>
    </p:spTree>
    <p:extLst>
      <p:ext uri="{BB962C8B-B14F-4D97-AF65-F5344CB8AC3E}">
        <p14:creationId xmlns:p14="http://schemas.microsoft.com/office/powerpoint/2010/main" val="372763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0374098C-6888-481B-B29A-0FF8B5F941B8}"/>
              </a:ext>
            </a:extLst>
          </p:cNvPr>
          <p:cNvPicPr>
            <a:picLocks noChangeAspect="1"/>
          </p:cNvPicPr>
          <p:nvPr/>
        </p:nvPicPr>
        <p:blipFill>
          <a:blip r:embed="rId2"/>
          <a:stretch>
            <a:fillRect/>
          </a:stretch>
        </p:blipFill>
        <p:spPr>
          <a:xfrm>
            <a:off x="4383376" y="3934572"/>
            <a:ext cx="4737003" cy="2395936"/>
          </a:xfrm>
          <a:prstGeom prst="rect">
            <a:avLst/>
          </a:prstGeom>
        </p:spPr>
      </p:pic>
      <p:pic>
        <p:nvPicPr>
          <p:cNvPr id="5" name="図 4">
            <a:extLst>
              <a:ext uri="{FF2B5EF4-FFF2-40B4-BE49-F238E27FC236}">
                <a16:creationId xmlns:a16="http://schemas.microsoft.com/office/drawing/2014/main" id="{327FB3CB-C4C7-419F-A09B-00C7E4569660}"/>
              </a:ext>
            </a:extLst>
          </p:cNvPr>
          <p:cNvPicPr>
            <a:picLocks noChangeAspect="1"/>
          </p:cNvPicPr>
          <p:nvPr/>
        </p:nvPicPr>
        <p:blipFill>
          <a:blip r:embed="rId3"/>
          <a:stretch>
            <a:fillRect/>
          </a:stretch>
        </p:blipFill>
        <p:spPr>
          <a:xfrm>
            <a:off x="4391601" y="1929956"/>
            <a:ext cx="4944285" cy="1969179"/>
          </a:xfrm>
          <a:prstGeom prst="rect">
            <a:avLst/>
          </a:prstGeom>
        </p:spPr>
      </p:pic>
      <p:pic>
        <p:nvPicPr>
          <p:cNvPr id="3" name="図 2">
            <a:extLst>
              <a:ext uri="{FF2B5EF4-FFF2-40B4-BE49-F238E27FC236}">
                <a16:creationId xmlns:a16="http://schemas.microsoft.com/office/drawing/2014/main" id="{F268891D-C33A-46A2-8F06-89A3D0169A35}"/>
              </a:ext>
            </a:extLst>
          </p:cNvPr>
          <p:cNvPicPr>
            <a:picLocks noChangeAspect="1"/>
          </p:cNvPicPr>
          <p:nvPr/>
        </p:nvPicPr>
        <p:blipFill>
          <a:blip r:embed="rId4"/>
          <a:stretch>
            <a:fillRect/>
          </a:stretch>
        </p:blipFill>
        <p:spPr>
          <a:xfrm>
            <a:off x="143887" y="1954098"/>
            <a:ext cx="4298053" cy="4499238"/>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＜府内企業の海外進出動向＞</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251520" y="6320000"/>
            <a:ext cx="662797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出典：大阪の再生・成長に向けた新戦略データ集②（大阪経済や成長に向けた５つの重点分野関係）</a:t>
            </a:r>
            <a:endParaRPr kumimoji="1" lang="ja-JP" altLang="en-US" sz="1100" dirty="0">
              <a:latin typeface="Meiryo UI" panose="020B0604030504040204" pitchFamily="50" charset="-128"/>
              <a:ea typeface="Meiryo UI" panose="020B0604030504040204"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46</a:t>
            </a:fld>
            <a:endParaRPr lang="ja-JP" altLang="en-US" dirty="0"/>
          </a:p>
        </p:txBody>
      </p:sp>
      <p:sp>
        <p:nvSpPr>
          <p:cNvPr id="6" name="正方形/長方形 5"/>
          <p:cNvSpPr/>
          <p:nvPr/>
        </p:nvSpPr>
        <p:spPr>
          <a:xfrm>
            <a:off x="251521" y="578963"/>
            <a:ext cx="8640960" cy="108012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近年の府内企業の海外現地法人数は、ほぼ横ばい。全国</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位を維持しているものの、依然、東京とは大きく乖離。</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国・地域別では、中国が大半を占めているが、直近は減少。業種別では、製造業と卸売業・小売業が多くを占め、その他の業種では海外進出が進んでいない状況。</a:t>
            </a:r>
          </a:p>
        </p:txBody>
      </p:sp>
      <p:sp>
        <p:nvSpPr>
          <p:cNvPr id="7" name="正方形/長方形 6"/>
          <p:cNvSpPr/>
          <p:nvPr/>
        </p:nvSpPr>
        <p:spPr>
          <a:xfrm>
            <a:off x="105434" y="1690573"/>
            <a:ext cx="4268940" cy="307777"/>
          </a:xfrm>
          <a:prstGeom prst="rect">
            <a:avLst/>
          </a:prstGeom>
        </p:spPr>
        <p:txBody>
          <a:bodyPr wrap="square">
            <a:spAutoFit/>
          </a:bodyPr>
          <a:lstStyle/>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○都道府県別、海外現地法人数の推移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8" name="正方形/長方形 7"/>
          <p:cNvSpPr/>
          <p:nvPr/>
        </p:nvSpPr>
        <p:spPr>
          <a:xfrm>
            <a:off x="4358049" y="1690573"/>
            <a:ext cx="4898248" cy="307777"/>
          </a:xfrm>
          <a:prstGeom prst="rect">
            <a:avLst/>
          </a:prstGeom>
        </p:spPr>
        <p:txBody>
          <a:bodyPr wrap="square">
            <a:spAutoFit/>
          </a:bodyPr>
          <a:lstStyle/>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　国・地域別海外現地法人数の推移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9" name="正方形/長方形 8"/>
          <p:cNvSpPr/>
          <p:nvPr/>
        </p:nvSpPr>
        <p:spPr>
          <a:xfrm>
            <a:off x="4362898" y="3950408"/>
            <a:ext cx="4268940" cy="307777"/>
          </a:xfrm>
          <a:prstGeom prst="rect">
            <a:avLst/>
          </a:prstGeom>
        </p:spPr>
        <p:txBody>
          <a:bodyPr wrap="square">
            <a:spAutoFit/>
          </a:bodyPr>
          <a:lstStyle/>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　業種別海外現地法人数の推移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0" name="テキスト ボックス 9"/>
          <p:cNvSpPr txBox="1"/>
          <p:nvPr/>
        </p:nvSpPr>
        <p:spPr>
          <a:xfrm>
            <a:off x="105434" y="2170384"/>
            <a:ext cx="576064"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（社）</a:t>
            </a:r>
          </a:p>
        </p:txBody>
      </p:sp>
      <p:sp>
        <p:nvSpPr>
          <p:cNvPr id="11" name="テキスト ボックス 10"/>
          <p:cNvSpPr txBox="1"/>
          <p:nvPr/>
        </p:nvSpPr>
        <p:spPr>
          <a:xfrm>
            <a:off x="4336171" y="1916832"/>
            <a:ext cx="576064"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（社）</a:t>
            </a:r>
          </a:p>
        </p:txBody>
      </p:sp>
      <p:sp>
        <p:nvSpPr>
          <p:cNvPr id="12" name="テキスト ボックス 11"/>
          <p:cNvSpPr txBox="1"/>
          <p:nvPr/>
        </p:nvSpPr>
        <p:spPr>
          <a:xfrm>
            <a:off x="4317903" y="4539499"/>
            <a:ext cx="576064"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（社）</a:t>
            </a:r>
          </a:p>
        </p:txBody>
      </p:sp>
      <p:sp>
        <p:nvSpPr>
          <p:cNvPr id="2" name="スライド番号プレースホルダー 1"/>
          <p:cNvSpPr>
            <a:spLocks noGrp="1"/>
          </p:cNvSpPr>
          <p:nvPr>
            <p:ph type="sldNum" sz="quarter" idx="12"/>
          </p:nvPr>
        </p:nvSpPr>
        <p:spPr>
          <a:xfrm>
            <a:off x="7010400" y="6574369"/>
            <a:ext cx="2133600" cy="365125"/>
          </a:xfrm>
        </p:spPr>
        <p:txBody>
          <a:bodyPr/>
          <a:lstStyle/>
          <a:p>
            <a:fld id="{E1D027E3-62E2-4B97-AB12-56BECFBE21C1}" type="slidenum">
              <a:rPr kumimoji="1" lang="ja-JP" altLang="en-US" smtClean="0"/>
              <a:pPr/>
              <a:t>46</a:t>
            </a:fld>
            <a:endParaRPr kumimoji="1" lang="ja-JP" altLang="en-US"/>
          </a:p>
        </p:txBody>
      </p:sp>
      <p:sp>
        <p:nvSpPr>
          <p:cNvPr id="16" name="大かっこ 15"/>
          <p:cNvSpPr/>
          <p:nvPr/>
        </p:nvSpPr>
        <p:spPr>
          <a:xfrm>
            <a:off x="730191" y="6540752"/>
            <a:ext cx="4931076" cy="27338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100" dirty="0">
                <a:latin typeface="Meiryo UI" panose="020B0604030504040204" pitchFamily="50" charset="-128"/>
                <a:ea typeface="Meiryo UI" panose="020B0604030504040204" pitchFamily="50" charset="-128"/>
              </a:rPr>
              <a:t>地域経済分析システムより作成　経済産業省「企業活動基本調査」を再編加工</a:t>
            </a:r>
          </a:p>
        </p:txBody>
      </p:sp>
    </p:spTree>
    <p:extLst>
      <p:ext uri="{BB962C8B-B14F-4D97-AF65-F5344CB8AC3E}">
        <p14:creationId xmlns:p14="http://schemas.microsoft.com/office/powerpoint/2010/main" val="4226777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FD4A896-96C6-4D49-ABF5-C519A25425D7}"/>
              </a:ext>
            </a:extLst>
          </p:cNvPr>
          <p:cNvPicPr>
            <a:picLocks noChangeAspect="1"/>
          </p:cNvPicPr>
          <p:nvPr/>
        </p:nvPicPr>
        <p:blipFill>
          <a:blip r:embed="rId2"/>
          <a:stretch>
            <a:fillRect/>
          </a:stretch>
        </p:blipFill>
        <p:spPr>
          <a:xfrm>
            <a:off x="357685" y="2481021"/>
            <a:ext cx="8894835" cy="3889585"/>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＜外資系企業の集積状況＞</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2592159" y="6316539"/>
            <a:ext cx="662797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出典：大阪の再生・成長に向けた新戦略データ集②（大阪経済や成長に向けた５つの重点分野関係）</a:t>
            </a:r>
            <a:endParaRPr kumimoji="1" lang="ja-JP" altLang="en-US" sz="1100" dirty="0">
              <a:latin typeface="Meiryo UI" panose="020B0604030504040204" pitchFamily="50" charset="-128"/>
              <a:ea typeface="Meiryo UI" panose="020B0604030504040204"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47</a:t>
            </a:fld>
            <a:endParaRPr lang="ja-JP" altLang="en-US" dirty="0"/>
          </a:p>
        </p:txBody>
      </p:sp>
      <p:sp>
        <p:nvSpPr>
          <p:cNvPr id="6" name="テキスト ボックス 5"/>
          <p:cNvSpPr txBox="1"/>
          <p:nvPr/>
        </p:nvSpPr>
        <p:spPr>
          <a:xfrm>
            <a:off x="-2921" y="2346330"/>
            <a:ext cx="1728192"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79633" y="2060848"/>
            <a:ext cx="4268940" cy="307777"/>
          </a:xfrm>
          <a:prstGeom prst="rect">
            <a:avLst/>
          </a:prstGeom>
        </p:spPr>
        <p:txBody>
          <a:bodyPr wrap="square">
            <a:spAutoFit/>
          </a:bodyPr>
          <a:lstStyle/>
          <a:p>
            <a:pPr marL="177800" indent="-17780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○都道府県別、外資系企業数の推移</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251520" y="609516"/>
            <a:ext cx="8686328" cy="1334894"/>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年の大阪府の外資系企業数は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社で前年比</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社の減少。東京都の外資系企業数は、全国の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76.5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％を占めており、一極集中の状態が続いている。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大阪府内においては、アジアの企業を中心に、日本への最初の進出先として、または、東京に拠点を持つ外資系企業の二次進出先として、進出する動きもみられる。</a:t>
            </a:r>
          </a:p>
        </p:txBody>
      </p:sp>
      <p:sp>
        <p:nvSpPr>
          <p:cNvPr id="2" name="スライド番号プレースホルダー 1"/>
          <p:cNvSpPr>
            <a:spLocks noGrp="1"/>
          </p:cNvSpPr>
          <p:nvPr>
            <p:ph type="sldNum" sz="quarter" idx="12"/>
          </p:nvPr>
        </p:nvSpPr>
        <p:spPr>
          <a:xfrm>
            <a:off x="6804248" y="6491259"/>
            <a:ext cx="2133600" cy="365125"/>
          </a:xfrm>
        </p:spPr>
        <p:txBody>
          <a:bodyPr/>
          <a:lstStyle/>
          <a:p>
            <a:fld id="{E1D027E3-62E2-4B97-AB12-56BECFBE21C1}" type="slidenum">
              <a:rPr kumimoji="1" lang="ja-JP" altLang="en-US" smtClean="0"/>
              <a:pPr/>
              <a:t>47</a:t>
            </a:fld>
            <a:endParaRPr kumimoji="1" lang="ja-JP" altLang="en-US" dirty="0"/>
          </a:p>
        </p:txBody>
      </p:sp>
      <p:sp>
        <p:nvSpPr>
          <p:cNvPr id="10" name="大かっこ 9"/>
          <p:cNvSpPr/>
          <p:nvPr/>
        </p:nvSpPr>
        <p:spPr>
          <a:xfrm>
            <a:off x="3024207" y="6566640"/>
            <a:ext cx="3024336" cy="210353"/>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100" dirty="0">
                <a:latin typeface="Meiryo UI" panose="020B0604030504040204" pitchFamily="50" charset="-128"/>
                <a:ea typeface="Meiryo UI" panose="020B0604030504040204" pitchFamily="50" charset="-128"/>
              </a:rPr>
              <a:t>東洋経済新報社「外資系企業総覧」より作成　</a:t>
            </a:r>
          </a:p>
        </p:txBody>
      </p:sp>
    </p:spTree>
    <p:extLst>
      <p:ext uri="{BB962C8B-B14F-4D97-AF65-F5344CB8AC3E}">
        <p14:creationId xmlns:p14="http://schemas.microsoft.com/office/powerpoint/2010/main" val="28005489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1D138DD-2938-4F1C-8020-ED3D4E5DF426}"/>
              </a:ext>
            </a:extLst>
          </p:cNvPr>
          <p:cNvPicPr>
            <a:picLocks noChangeAspect="1"/>
          </p:cNvPicPr>
          <p:nvPr/>
        </p:nvPicPr>
        <p:blipFill>
          <a:blip r:embed="rId2"/>
          <a:stretch>
            <a:fillRect/>
          </a:stretch>
        </p:blipFill>
        <p:spPr>
          <a:xfrm>
            <a:off x="1735" y="2235466"/>
            <a:ext cx="4834547" cy="3810330"/>
          </a:xfrm>
          <a:prstGeom prst="rect">
            <a:avLst/>
          </a:prstGeom>
        </p:spPr>
      </p:pic>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＜外国人留学生の受入状況＞</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2771800" y="6169540"/>
            <a:ext cx="662797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出典：大阪の再生・成長に向けた新戦略データ集②（大阪経済や成長に向けた５つの重点分野関係）</a:t>
            </a:r>
            <a:endParaRPr kumimoji="1" lang="ja-JP" altLang="en-US" sz="1100" dirty="0">
              <a:latin typeface="Meiryo UI" panose="020B0604030504040204" pitchFamily="50" charset="-128"/>
              <a:ea typeface="Meiryo UI" panose="020B0604030504040204"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48</a:t>
            </a:fld>
            <a:endParaRPr lang="ja-JP" altLang="en-US" dirty="0"/>
          </a:p>
        </p:txBody>
      </p:sp>
      <p:sp>
        <p:nvSpPr>
          <p:cNvPr id="9" name="正方形/長方形 8"/>
          <p:cNvSpPr/>
          <p:nvPr/>
        </p:nvSpPr>
        <p:spPr>
          <a:xfrm>
            <a:off x="107504" y="581719"/>
            <a:ext cx="8928992" cy="72008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年の大阪府内の高等教育機関受入留学生数は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18,334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人と全国</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位。ベトナムからの留学生を中心に増加傾向にあるが、東京との開きは大きい。</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923928" y="1520058"/>
            <a:ext cx="4716270" cy="492443"/>
          </a:xfrm>
          <a:prstGeom prst="rect">
            <a:avLst/>
          </a:prstGeom>
        </p:spPr>
        <p:txBody>
          <a:bodyPr wrap="square">
            <a:spAutoFit/>
          </a:bodyPr>
          <a:lstStyle/>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○国・地域別の大阪府内高等教育機関受入留学生数</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日現在、高等教育機関に在籍する留学生数）</a:t>
            </a:r>
          </a:p>
        </p:txBody>
      </p:sp>
      <p:graphicFrame>
        <p:nvGraphicFramePr>
          <p:cNvPr id="11" name="表 10"/>
          <p:cNvGraphicFramePr>
            <a:graphicFrameLocks noGrp="1"/>
          </p:cNvGraphicFramePr>
          <p:nvPr>
            <p:extLst>
              <p:ext uri="{D42A27DB-BD31-4B8C-83A1-F6EECF244321}">
                <p14:modId xmlns:p14="http://schemas.microsoft.com/office/powerpoint/2010/main" val="2231775777"/>
              </p:ext>
            </p:extLst>
          </p:nvPr>
        </p:nvGraphicFramePr>
        <p:xfrm>
          <a:off x="4062147" y="1828578"/>
          <a:ext cx="5000700" cy="4032442"/>
        </p:xfrm>
        <a:graphic>
          <a:graphicData uri="http://schemas.openxmlformats.org/drawingml/2006/table">
            <a:tbl>
              <a:tblPr firstRow="1" firstCol="1" bandRow="1"/>
              <a:tblGrid>
                <a:gridCol w="162560">
                  <a:extLst>
                    <a:ext uri="{9D8B030D-6E8A-4147-A177-3AD203B41FA5}">
                      <a16:colId xmlns:a16="http://schemas.microsoft.com/office/drawing/2014/main" val="20000"/>
                    </a:ext>
                  </a:extLst>
                </a:gridCol>
                <a:gridCol w="505194">
                  <a:extLst>
                    <a:ext uri="{9D8B030D-6E8A-4147-A177-3AD203B41FA5}">
                      <a16:colId xmlns:a16="http://schemas.microsoft.com/office/drawing/2014/main" val="20001"/>
                    </a:ext>
                  </a:extLst>
                </a:gridCol>
                <a:gridCol w="536227">
                  <a:extLst>
                    <a:ext uri="{9D8B030D-6E8A-4147-A177-3AD203B41FA5}">
                      <a16:colId xmlns:a16="http://schemas.microsoft.com/office/drawing/2014/main" val="20002"/>
                    </a:ext>
                  </a:extLst>
                </a:gridCol>
                <a:gridCol w="536227">
                  <a:extLst>
                    <a:ext uri="{9D8B030D-6E8A-4147-A177-3AD203B41FA5}">
                      <a16:colId xmlns:a16="http://schemas.microsoft.com/office/drawing/2014/main" val="20003"/>
                    </a:ext>
                  </a:extLst>
                </a:gridCol>
                <a:gridCol w="536227">
                  <a:extLst>
                    <a:ext uri="{9D8B030D-6E8A-4147-A177-3AD203B41FA5}">
                      <a16:colId xmlns:a16="http://schemas.microsoft.com/office/drawing/2014/main" val="20004"/>
                    </a:ext>
                  </a:extLst>
                </a:gridCol>
                <a:gridCol w="536227">
                  <a:extLst>
                    <a:ext uri="{9D8B030D-6E8A-4147-A177-3AD203B41FA5}">
                      <a16:colId xmlns:a16="http://schemas.microsoft.com/office/drawing/2014/main" val="20005"/>
                    </a:ext>
                  </a:extLst>
                </a:gridCol>
                <a:gridCol w="535931">
                  <a:extLst>
                    <a:ext uri="{9D8B030D-6E8A-4147-A177-3AD203B41FA5}">
                      <a16:colId xmlns:a16="http://schemas.microsoft.com/office/drawing/2014/main" val="20006"/>
                    </a:ext>
                  </a:extLst>
                </a:gridCol>
                <a:gridCol w="535931">
                  <a:extLst>
                    <a:ext uri="{9D8B030D-6E8A-4147-A177-3AD203B41FA5}">
                      <a16:colId xmlns:a16="http://schemas.microsoft.com/office/drawing/2014/main" val="20007"/>
                    </a:ext>
                  </a:extLst>
                </a:gridCol>
                <a:gridCol w="558088">
                  <a:extLst>
                    <a:ext uri="{9D8B030D-6E8A-4147-A177-3AD203B41FA5}">
                      <a16:colId xmlns:a16="http://schemas.microsoft.com/office/drawing/2014/main" val="20008"/>
                    </a:ext>
                  </a:extLst>
                </a:gridCol>
                <a:gridCol w="558088">
                  <a:extLst>
                    <a:ext uri="{9D8B030D-6E8A-4147-A177-3AD203B41FA5}">
                      <a16:colId xmlns:a16="http://schemas.microsoft.com/office/drawing/2014/main" val="1106900514"/>
                    </a:ext>
                  </a:extLst>
                </a:gridCol>
              </a:tblGrid>
              <a:tr h="247641">
                <a:tc gridSpan="8">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ja-JP"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5284">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(H22)</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endPar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(H28)</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(H29)</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7641">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9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アジア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9,683</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9,422</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9,456</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9,487</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9,704</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10,695</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12,135</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14,398</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7641">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100" kern="100" dirty="0">
                          <a:solidFill>
                            <a:schemeClr val="tx1"/>
                          </a:solidFill>
                          <a:effectLst/>
                          <a:latin typeface="HGPｺﾞｼｯｸE" pitchFamily="50" charset="-128"/>
                          <a:ea typeface="HGPｺﾞｼｯｸE" pitchFamily="50" charset="-128"/>
                          <a:cs typeface="Times New Roman"/>
                        </a:rPr>
                        <a:t> </a:t>
                      </a:r>
                      <a:endParaRPr lang="ja-JP" sz="11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9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中国</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7,000</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6,722</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6,688</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6,704</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6,517</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6,414</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6,729</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7,271</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7641">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100" kern="100" dirty="0">
                          <a:solidFill>
                            <a:schemeClr val="tx1"/>
                          </a:solidFill>
                          <a:effectLst/>
                          <a:latin typeface="HGPｺﾞｼｯｸE" pitchFamily="50" charset="-128"/>
                          <a:ea typeface="HGPｺﾞｼｯｸE" pitchFamily="50" charset="-128"/>
                          <a:cs typeface="Times New Roman"/>
                        </a:rPr>
                        <a:t> </a:t>
                      </a:r>
                      <a:endParaRPr lang="ja-JP" sz="11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9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韓国</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1,185</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1,067</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1,072</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1,007</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974</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1,046</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1,124</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1,207</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7641">
                <a:tc>
                  <a:txBody>
                    <a:bodyPr/>
                    <a:lstStyle/>
                    <a:p>
                      <a:pPr algn="just">
                        <a:lnSpc>
                          <a:spcPct val="100000"/>
                        </a:lnSpc>
                        <a:spcAft>
                          <a:spcPts val="0"/>
                        </a:spcAft>
                      </a:pPr>
                      <a:endParaRPr lang="ja-JP" sz="11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9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台湾</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588</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623</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666</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719</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748</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851</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1,006</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1,174</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47641">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100" kern="100" dirty="0">
                          <a:solidFill>
                            <a:schemeClr val="tx1"/>
                          </a:solidFill>
                          <a:effectLst/>
                          <a:latin typeface="HGPｺﾞｼｯｸE" pitchFamily="50" charset="-128"/>
                          <a:ea typeface="HGPｺﾞｼｯｸE" pitchFamily="50" charset="-128"/>
                          <a:cs typeface="Times New Roman"/>
                        </a:rPr>
                        <a:t> </a:t>
                      </a:r>
                      <a:endParaRPr lang="ja-JP" sz="11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ベトナム</a:t>
                      </a:r>
                      <a:endParaRPr lang="ja-JP" sz="9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186</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279</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258</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334</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629</a:t>
                      </a:r>
                      <a:endParaRPr lang="ja-JP"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1,374</a:t>
                      </a:r>
                      <a:endParaRPr lang="ja-JP"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2,108</a:t>
                      </a:r>
                      <a:endParaRPr lang="ja-JP"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3,368</a:t>
                      </a:r>
                      <a:endParaRPr lang="ja-JP"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56414">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9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ヨーロッパ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429</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372</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442</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467</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519</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548</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538</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561</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6414">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9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中近東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125</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119</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116</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114</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56414">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9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アフリカ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59</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87</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56414">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9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オセアニア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68</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59</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57</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56414">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9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364</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250</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333</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294</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312</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315</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335</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327</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6414">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9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中南米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81</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72</a:t>
                      </a:r>
                      <a:endParaRPr lang="ja-JP" sz="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92</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111</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113</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102</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56414">
                <a:tc gridSpan="2">
                  <a:txBody>
                    <a:bodyPr/>
                    <a:lstStyle/>
                    <a:p>
                      <a:pPr algn="l">
                        <a:lnSpc>
                          <a:spcPct val="100000"/>
                        </a:lnSpc>
                        <a:spcAft>
                          <a:spcPts val="0"/>
                        </a:spcAft>
                      </a:pPr>
                      <a:r>
                        <a:rPr lang="ja-JP" altLang="en-US" sz="9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その他</a:t>
                      </a:r>
                      <a:endParaRPr lang="ja-JP" sz="9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ja-JP" altLang="en-US"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800" b="1"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800" b="1"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56414">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ja-JP" sz="9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a:txBody>
                    <a:bodyPr/>
                    <a:lstStyle/>
                    <a:p>
                      <a:pPr algn="r">
                        <a:lnSpc>
                          <a:spcPct val="100000"/>
                        </a:lnSpc>
                        <a:spcAft>
                          <a:spcPts val="0"/>
                        </a:spcAft>
                      </a:pPr>
                      <a:r>
                        <a:rPr lang="en-US" altLang="ja-JP"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10,791</a:t>
                      </a:r>
                      <a:endParaRPr lang="ja-JP"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10,325</a:t>
                      </a:r>
                      <a:endParaRPr lang="ja-JP"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10,521</a:t>
                      </a:r>
                      <a:endParaRPr lang="ja-JP"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00000"/>
                        </a:lnSpc>
                        <a:spcAft>
                          <a:spcPts val="0"/>
                        </a:spcAft>
                      </a:pPr>
                      <a:r>
                        <a:rPr lang="en-US" altLang="ja-JP"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10,533</a:t>
                      </a:r>
                      <a:endParaRPr lang="ja-JP" sz="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8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10,853</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8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11,916</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8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13,365</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8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15,600</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14"/>
                  </a:ext>
                </a:extLst>
              </a:tr>
            </a:tbl>
          </a:graphicData>
        </a:graphic>
      </p:graphicFrame>
      <p:sp>
        <p:nvSpPr>
          <p:cNvPr id="12" name="正方形/長方形 11"/>
          <p:cNvSpPr/>
          <p:nvPr/>
        </p:nvSpPr>
        <p:spPr>
          <a:xfrm>
            <a:off x="-23675" y="1520058"/>
            <a:ext cx="4752528" cy="492443"/>
          </a:xfrm>
          <a:prstGeom prst="rect">
            <a:avLst/>
          </a:prstGeom>
        </p:spPr>
        <p:txBody>
          <a:bodyPr wrap="square">
            <a:spAutoFit/>
          </a:bodyPr>
          <a:lstStyle/>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○都道府県別の高等教育機関受入</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留学生数</a:t>
            </a:r>
            <a:endParaRPr lang="en-US" altLang="zh-CN"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日現在、高等教育機関に在籍する留学生数）</a:t>
            </a:r>
            <a:endParaRPr lang="en-US" altLang="zh-CN"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318" y="1998494"/>
            <a:ext cx="122413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835214" y="6431150"/>
            <a:ext cx="2133600" cy="365125"/>
          </a:xfrm>
        </p:spPr>
        <p:txBody>
          <a:bodyPr/>
          <a:lstStyle/>
          <a:p>
            <a:fld id="{E1D027E3-62E2-4B97-AB12-56BECFBE21C1}" type="slidenum">
              <a:rPr kumimoji="1" lang="ja-JP" altLang="en-US" smtClean="0"/>
              <a:pPr/>
              <a:t>48</a:t>
            </a:fld>
            <a:endParaRPr kumimoji="1" lang="ja-JP" altLang="en-US"/>
          </a:p>
        </p:txBody>
      </p:sp>
      <p:sp>
        <p:nvSpPr>
          <p:cNvPr id="15" name="大かっこ 14"/>
          <p:cNvSpPr/>
          <p:nvPr/>
        </p:nvSpPr>
        <p:spPr>
          <a:xfrm>
            <a:off x="3347864" y="6454910"/>
            <a:ext cx="4067472" cy="3261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r>
              <a:rPr lang="ja-JP" altLang="en-US" sz="1100" dirty="0">
                <a:latin typeface="Meiryo UI" panose="020B0604030504040204" pitchFamily="50" charset="-128"/>
                <a:ea typeface="Meiryo UI" panose="020B0604030504040204" pitchFamily="50" charset="-128"/>
              </a:rPr>
              <a:t>左図：日本学生支援機構「外国人留学生在籍状況調査結果」　</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右図：</a:t>
            </a:r>
            <a:r>
              <a:rPr lang="zh-TW" altLang="en-US" sz="1100" dirty="0">
                <a:latin typeface="Meiryo UI" panose="020B0604030504040204" pitchFamily="50" charset="-128"/>
                <a:ea typeface="Meiryo UI" panose="020B0604030504040204" pitchFamily="50" charset="-128"/>
              </a:rPr>
              <a:t>大阪府府民文化部（資料提供：日本学生支援機構）</a:t>
            </a:r>
            <a:endParaRPr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72023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a:defRPr/>
            </a:pPr>
            <a:r>
              <a:rPr kumimoji="0" lang="ja-JP" altLang="en-US" sz="2000" kern="0" dirty="0">
                <a:solidFill>
                  <a:srgbClr val="000000"/>
                </a:solidFill>
                <a:latin typeface="ＭＳ Ｐゴシック" pitchFamily="50" charset="-128"/>
                <a:ea typeface="Meiryo UI" pitchFamily="50" charset="-128"/>
                <a:cs typeface="Meiryo UI" pitchFamily="50" charset="-128"/>
              </a:rPr>
              <a:t>基本データ　</a:t>
            </a:r>
            <a:r>
              <a:rPr kumimoji="0" lang="ja-JP" altLang="en-US" sz="2000" b="1" kern="0" dirty="0">
                <a:solidFill>
                  <a:srgbClr val="000000"/>
                </a:solidFill>
                <a:latin typeface="ＭＳ Ｐゴシック" pitchFamily="50" charset="-128"/>
                <a:ea typeface="Meiryo UI" pitchFamily="50" charset="-128"/>
                <a:cs typeface="Meiryo UI" pitchFamily="50" charset="-128"/>
              </a:rPr>
              <a:t>＜主な指標（東京との比較）＞</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6" name="スライド番号プレースホルダー 2"/>
          <p:cNvSpPr>
            <a:spLocks noGrp="1"/>
          </p:cNvSpPr>
          <p:nvPr>
            <p:ph type="sldNum" sz="quarter" idx="12"/>
          </p:nvPr>
        </p:nvSpPr>
        <p:spPr bwMode="auto">
          <a:xfrm>
            <a:off x="8777288" y="6633724"/>
            <a:ext cx="360362" cy="252412"/>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9D431EB-B517-420B-942D-5A5711DC131B}" type="slidenum">
              <a:rPr lang="ja-JP" altLang="en-US">
                <a:solidFill>
                  <a:srgbClr val="898989"/>
                </a:solidFill>
              </a:rPr>
              <a:pPr fontAlgn="base">
                <a:spcBef>
                  <a:spcPct val="0"/>
                </a:spcBef>
                <a:spcAft>
                  <a:spcPct val="0"/>
                </a:spcAft>
                <a:defRPr/>
              </a:pPr>
              <a:t>4</a:t>
            </a:fld>
            <a:endParaRPr lang="en-US" altLang="ja-JP">
              <a:solidFill>
                <a:srgbClr val="898989"/>
              </a:solidFill>
            </a:endParaRPr>
          </a:p>
        </p:txBody>
      </p:sp>
      <p:graphicFrame>
        <p:nvGraphicFramePr>
          <p:cNvPr id="8" name="表 7"/>
          <p:cNvGraphicFramePr>
            <a:graphicFrameLocks noGrp="1"/>
          </p:cNvGraphicFramePr>
          <p:nvPr>
            <p:extLst>
              <p:ext uri="{D42A27DB-BD31-4B8C-83A1-F6EECF244321}">
                <p14:modId xmlns:p14="http://schemas.microsoft.com/office/powerpoint/2010/main" val="1627070517"/>
              </p:ext>
            </p:extLst>
          </p:nvPr>
        </p:nvGraphicFramePr>
        <p:xfrm>
          <a:off x="263809" y="682742"/>
          <a:ext cx="8616381" cy="5770242"/>
        </p:xfrm>
        <a:graphic>
          <a:graphicData uri="http://schemas.openxmlformats.org/drawingml/2006/table">
            <a:tbl>
              <a:tblPr firstRow="1" bandRow="1">
                <a:tableStyleId>{5940675A-B579-460E-94D1-54222C63F5DA}</a:tableStyleId>
              </a:tblPr>
              <a:tblGrid>
                <a:gridCol w="1486218">
                  <a:extLst>
                    <a:ext uri="{9D8B030D-6E8A-4147-A177-3AD203B41FA5}">
                      <a16:colId xmlns:a16="http://schemas.microsoft.com/office/drawing/2014/main" val="20000"/>
                    </a:ext>
                  </a:extLst>
                </a:gridCol>
                <a:gridCol w="1189355">
                  <a:extLst>
                    <a:ext uri="{9D8B030D-6E8A-4147-A177-3AD203B41FA5}">
                      <a16:colId xmlns:a16="http://schemas.microsoft.com/office/drawing/2014/main" val="20001"/>
                    </a:ext>
                  </a:extLst>
                </a:gridCol>
                <a:gridCol w="1189355">
                  <a:extLst>
                    <a:ext uri="{9D8B030D-6E8A-4147-A177-3AD203B41FA5}">
                      <a16:colId xmlns:a16="http://schemas.microsoft.com/office/drawing/2014/main" val="20002"/>
                    </a:ext>
                  </a:extLst>
                </a:gridCol>
                <a:gridCol w="756000">
                  <a:extLst>
                    <a:ext uri="{9D8B030D-6E8A-4147-A177-3AD203B41FA5}">
                      <a16:colId xmlns:a16="http://schemas.microsoft.com/office/drawing/2014/main" val="20003"/>
                    </a:ext>
                  </a:extLst>
                </a:gridCol>
                <a:gridCol w="1189355">
                  <a:extLst>
                    <a:ext uri="{9D8B030D-6E8A-4147-A177-3AD203B41FA5}">
                      <a16:colId xmlns:a16="http://schemas.microsoft.com/office/drawing/2014/main" val="20004"/>
                    </a:ext>
                  </a:extLst>
                </a:gridCol>
                <a:gridCol w="1189355">
                  <a:extLst>
                    <a:ext uri="{9D8B030D-6E8A-4147-A177-3AD203B41FA5}">
                      <a16:colId xmlns:a16="http://schemas.microsoft.com/office/drawing/2014/main" val="20005"/>
                    </a:ext>
                  </a:extLst>
                </a:gridCol>
                <a:gridCol w="756000">
                  <a:extLst>
                    <a:ext uri="{9D8B030D-6E8A-4147-A177-3AD203B41FA5}">
                      <a16:colId xmlns:a16="http://schemas.microsoft.com/office/drawing/2014/main" val="20006"/>
                    </a:ext>
                  </a:extLst>
                </a:gridCol>
                <a:gridCol w="860743">
                  <a:extLst>
                    <a:ext uri="{9D8B030D-6E8A-4147-A177-3AD203B41FA5}">
                      <a16:colId xmlns:a16="http://schemas.microsoft.com/office/drawing/2014/main" val="20007"/>
                    </a:ext>
                  </a:extLst>
                </a:gridCol>
              </a:tblGrid>
              <a:tr h="340838">
                <a:tc rowSpan="2">
                  <a:txBody>
                    <a:bodyPr/>
                    <a:lstStyle/>
                    <a:p>
                      <a:pPr algn="ctr" fontAlgn="t"/>
                      <a:r>
                        <a:rPr lang="ja-JP" altLang="en-US" sz="1800" b="0" i="0" u="none" strike="noStrike" dirty="0">
                          <a:solidFill>
                            <a:srgbClr val="000000"/>
                          </a:solidFill>
                          <a:effectLst/>
                          <a:latin typeface="Arial" panose="020B0604020202020204" pitchFamily="34" charset="0"/>
                          <a:ea typeface="游ゴシック" panose="020B0400000000000000" pitchFamily="50" charset="-128"/>
                        </a:rPr>
                        <a:t>　</a:t>
                      </a:r>
                    </a:p>
                  </a:txBody>
                  <a:tcPr marL="72000" marR="72000"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大阪府</a:t>
                      </a:r>
                    </a:p>
                  </a:txBody>
                  <a:tcPr marL="72000" marR="7200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t"/>
                      <a:r>
                        <a:rPr lang="ja-JP" altLang="en-US" sz="1800" b="0" i="0" u="none" strike="noStrike">
                          <a:solidFill>
                            <a:srgbClr val="000000"/>
                          </a:solidFill>
                          <a:effectLst/>
                          <a:latin typeface="Arial" panose="020B0604020202020204" pitchFamily="34" charset="0"/>
                          <a:ea typeface="游ゴシック" panose="020B0400000000000000" pitchFamily="50" charset="-128"/>
                        </a:rPr>
                        <a:t>　</a:t>
                      </a:r>
                    </a:p>
                  </a:txBody>
                  <a:tcPr marL="72000" marR="72000" marT="0" marB="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東京都</a:t>
                      </a:r>
                    </a:p>
                  </a:txBody>
                  <a:tcPr marL="72000" marR="7200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fontAlgn="t"/>
                      <a:r>
                        <a:rPr lang="ja-JP" altLang="en-US" sz="1800" b="0" i="0" u="none" strike="noStrike">
                          <a:solidFill>
                            <a:srgbClr val="000000"/>
                          </a:solidFill>
                          <a:effectLst/>
                          <a:latin typeface="Arial" panose="020B0604020202020204" pitchFamily="34" charset="0"/>
                          <a:ea typeface="游ゴシック" panose="020B0400000000000000" pitchFamily="50" charset="-128"/>
                        </a:rPr>
                        <a:t>　</a:t>
                      </a:r>
                    </a:p>
                  </a:txBody>
                  <a:tcPr marL="72000" marR="72000" marT="0" marB="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年度</a:t>
                      </a:r>
                    </a:p>
                  </a:txBody>
                  <a:tcPr marL="72000" marR="7200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0838">
                <a:tc vMerge="1">
                  <a:txBody>
                    <a:bodyPr/>
                    <a:lstStyle/>
                    <a:p>
                      <a:endParaRPr kumimoji="1" lang="ja-JP" altLang="en-US"/>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大阪市</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シェア</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特別区部</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シェア</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kumimoji="1" lang="ja-JP" altLang="en-US"/>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0838">
                <a:tc>
                  <a:txBody>
                    <a:bodyPr/>
                    <a:lstStyle/>
                    <a:p>
                      <a:pPr algn="l" rtl="0" fontAlgn="ctr"/>
                      <a:r>
                        <a:rPr lang="ja-JP" altLang="en-US" sz="1400" b="1" i="0" u="none" strike="noStrike">
                          <a:solidFill>
                            <a:srgbClr val="000000"/>
                          </a:solidFill>
                          <a:effectLst/>
                          <a:latin typeface="Meiryo UI" panose="020B0604030504040204" pitchFamily="50" charset="-128"/>
                          <a:ea typeface="Meiryo UI" panose="020B0604030504040204" pitchFamily="50" charset="-128"/>
                        </a:rPr>
                        <a:t>面積</a:t>
                      </a:r>
                    </a:p>
                  </a:txBody>
                  <a:tcPr marL="72000" marR="7200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1,905㎢</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225㎢</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11.8%</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2,194㎢</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628㎢</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28.6%</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2019</a:t>
                      </a:r>
                    </a:p>
                  </a:txBody>
                  <a:tcPr marL="72000" marR="7200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2"/>
                  </a:ext>
                </a:extLst>
              </a:tr>
              <a:tr h="340838">
                <a:tc>
                  <a:txBody>
                    <a:bodyPr/>
                    <a:lstStyle/>
                    <a:p>
                      <a:pPr algn="l" rtl="0" fontAlgn="ctr"/>
                      <a:r>
                        <a:rPr lang="ja-JP" altLang="en-US" sz="1400" b="1" i="0" u="none" strike="noStrike">
                          <a:solidFill>
                            <a:srgbClr val="000000"/>
                          </a:solidFill>
                          <a:effectLst/>
                          <a:latin typeface="Meiryo UI" panose="020B0604030504040204" pitchFamily="50" charset="-128"/>
                          <a:ea typeface="Meiryo UI" panose="020B0604030504040204" pitchFamily="50" charset="-128"/>
                        </a:rPr>
                        <a:t>可住地面積</a:t>
                      </a:r>
                    </a:p>
                  </a:txBody>
                  <a:tcPr marL="72000" marR="72000" marT="0" marB="0" anchor="ctr">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1,331㎢</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225㎢</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16.9%</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1,422㎢</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628㎢</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44.1%</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2019</a:t>
                      </a:r>
                    </a:p>
                  </a:txBody>
                  <a:tcPr marL="72000" marR="72000" marT="0" marB="0" anchor="ctr">
                    <a:lnL w="28575"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3"/>
                  </a:ext>
                </a:extLst>
              </a:tr>
              <a:tr h="340838">
                <a:tc>
                  <a:txBody>
                    <a:bodyPr/>
                    <a:lstStyle/>
                    <a:p>
                      <a:pPr algn="l" rtl="0" fontAlgn="ctr"/>
                      <a:r>
                        <a:rPr lang="ja-JP" altLang="en-US" sz="1400" b="1" i="0" u="none" strike="noStrike">
                          <a:solidFill>
                            <a:srgbClr val="000000"/>
                          </a:solidFill>
                          <a:effectLst/>
                          <a:latin typeface="Meiryo UI" panose="020B0604030504040204" pitchFamily="50" charset="-128"/>
                          <a:ea typeface="Meiryo UI" panose="020B0604030504040204" pitchFamily="50" charset="-128"/>
                        </a:rPr>
                        <a:t>夜間人口</a:t>
                      </a:r>
                    </a:p>
                  </a:txBody>
                  <a:tcPr marL="72000" marR="72000" marT="0" marB="0" anchor="ctr">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8,839</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千人</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2,691</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千人</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30.4%</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13,515</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千人</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9,273</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千人</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68.6%</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2015</a:t>
                      </a:r>
                    </a:p>
                  </a:txBody>
                  <a:tcPr marL="72000" marR="72000" marT="0" marB="0" anchor="ctr">
                    <a:lnL w="28575"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4"/>
                  </a:ext>
                </a:extLst>
              </a:tr>
              <a:tr h="340838">
                <a:tc>
                  <a:txBody>
                    <a:bodyPr/>
                    <a:lstStyle/>
                    <a:p>
                      <a:pPr algn="l" rtl="0" fontAlgn="ctr"/>
                      <a:r>
                        <a:rPr lang="ja-JP" altLang="en-US" sz="1400" b="1" i="0" u="none" strike="noStrike">
                          <a:solidFill>
                            <a:srgbClr val="000000"/>
                          </a:solidFill>
                          <a:effectLst/>
                          <a:latin typeface="Meiryo UI" panose="020B0604030504040204" pitchFamily="50" charset="-128"/>
                          <a:ea typeface="Meiryo UI" panose="020B0604030504040204" pitchFamily="50" charset="-128"/>
                        </a:rPr>
                        <a:t>昼間人口</a:t>
                      </a:r>
                    </a:p>
                  </a:txBody>
                  <a:tcPr marL="72000" marR="72000" marT="0" marB="0" anchor="ctr">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9,224</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千人</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3,543</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千人</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38.4%</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15,920</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千人</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12,034</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千人</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75.6%</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2015</a:t>
                      </a:r>
                    </a:p>
                  </a:txBody>
                  <a:tcPr marL="72000" marR="72000" marT="0" marB="0" anchor="ctr">
                    <a:lnL w="28575"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5"/>
                  </a:ext>
                </a:extLst>
              </a:tr>
              <a:tr h="340838">
                <a:tc>
                  <a:txBody>
                    <a:bodyPr/>
                    <a:lstStyle/>
                    <a:p>
                      <a:pPr algn="l" rtl="0" fontAlgn="ctr"/>
                      <a:r>
                        <a:rPr lang="ja-JP" altLang="en-US" sz="1400" b="1" i="0" u="none" strike="noStrike">
                          <a:solidFill>
                            <a:srgbClr val="000000"/>
                          </a:solidFill>
                          <a:effectLst/>
                          <a:latin typeface="Meiryo UI" panose="020B0604030504040204" pitchFamily="50" charset="-128"/>
                          <a:ea typeface="Meiryo UI" panose="020B0604030504040204" pitchFamily="50" charset="-128"/>
                        </a:rPr>
                        <a:t>昼夜間人口比率</a:t>
                      </a:r>
                    </a:p>
                  </a:txBody>
                  <a:tcPr marL="72000" marR="72000" marT="0" marB="0" anchor="ctr">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104.35%</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131.67%</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117.80%</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129.77%</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2015</a:t>
                      </a:r>
                    </a:p>
                  </a:txBody>
                  <a:tcPr marL="72000" marR="72000" marT="0" marB="0" anchor="ctr">
                    <a:lnL w="28575"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6"/>
                  </a:ext>
                </a:extLst>
              </a:tr>
              <a:tr h="340838">
                <a:tc>
                  <a:txBody>
                    <a:bodyPr/>
                    <a:lstStyle/>
                    <a:p>
                      <a:pPr algn="l" rtl="0" fontAlgn="ctr"/>
                      <a:r>
                        <a:rPr lang="ja-JP" altLang="en-US" sz="1400" b="1" i="0" u="none" strike="noStrike">
                          <a:solidFill>
                            <a:srgbClr val="000000"/>
                          </a:solidFill>
                          <a:effectLst/>
                          <a:latin typeface="Meiryo UI" panose="020B0604030504040204" pitchFamily="50" charset="-128"/>
                          <a:ea typeface="Meiryo UI" panose="020B0604030504040204" pitchFamily="50" charset="-128"/>
                        </a:rPr>
                        <a:t>人口密度</a:t>
                      </a:r>
                      <a:r>
                        <a:rPr lang="en-US" altLang="ja-JP" sz="1400" b="1" i="0" u="none" strike="noStrike">
                          <a:solidFill>
                            <a:srgbClr val="000000"/>
                          </a:solidFill>
                          <a:effectLst/>
                          <a:latin typeface="Meiryo UI" panose="020B0604030504040204" pitchFamily="50" charset="-128"/>
                          <a:ea typeface="Meiryo UI" panose="020B0604030504040204" pitchFamily="50" charset="-128"/>
                        </a:rPr>
                        <a:t>(</a:t>
                      </a:r>
                      <a:r>
                        <a:rPr lang="ja-JP" altLang="en-US" sz="1400" b="1" i="0" u="none" strike="noStrike">
                          <a:solidFill>
                            <a:srgbClr val="000000"/>
                          </a:solidFill>
                          <a:effectLst/>
                          <a:latin typeface="Meiryo UI" panose="020B0604030504040204" pitchFamily="50" charset="-128"/>
                          <a:ea typeface="Meiryo UI" panose="020B0604030504040204" pitchFamily="50" charset="-128"/>
                        </a:rPr>
                        <a:t>常住</a:t>
                      </a:r>
                      <a:r>
                        <a:rPr lang="en-US" altLang="ja-JP" sz="1400" b="1" i="0" u="none" strike="noStrike">
                          <a:solidFill>
                            <a:srgbClr val="000000"/>
                          </a:solidFill>
                          <a:effectLst/>
                          <a:latin typeface="Meiryo UI" panose="020B0604030504040204" pitchFamily="50" charset="-128"/>
                          <a:ea typeface="Meiryo UI" panose="020B0604030504040204" pitchFamily="50" charset="-128"/>
                        </a:rPr>
                        <a:t>)</a:t>
                      </a:r>
                    </a:p>
                  </a:txBody>
                  <a:tcPr marL="72000" marR="72000" marT="0" marB="0" anchor="ctr">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4,640</a:t>
                      </a:r>
                      <a:r>
                        <a:rPr lang="ja-JP" altLang="en-US" sz="1200" b="0" i="0" u="none" strike="noStrike">
                          <a:solidFill>
                            <a:srgbClr val="000000"/>
                          </a:solidFill>
                          <a:effectLst/>
                          <a:latin typeface="Meiryo UI" panose="020B0604030504040204" pitchFamily="50" charset="-128"/>
                          <a:ea typeface="Meiryo UI" panose="020B0604030504040204" pitchFamily="50" charset="-128"/>
                        </a:rPr>
                        <a:t>人</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11,950</a:t>
                      </a:r>
                      <a:r>
                        <a:rPr lang="ja-JP" altLang="en-US" sz="1200" b="0" i="0" u="none" strike="noStrike">
                          <a:solidFill>
                            <a:srgbClr val="000000"/>
                          </a:solidFill>
                          <a:effectLst/>
                          <a:latin typeface="Meiryo UI" panose="020B0604030504040204" pitchFamily="50" charset="-128"/>
                          <a:ea typeface="Meiryo UI" panose="020B0604030504040204" pitchFamily="50" charset="-128"/>
                        </a:rPr>
                        <a:t>人</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6,169</a:t>
                      </a:r>
                      <a:r>
                        <a:rPr lang="ja-JP" altLang="en-US" sz="1200" b="0" i="0" u="none" strike="noStrike">
                          <a:solidFill>
                            <a:srgbClr val="000000"/>
                          </a:solidFill>
                          <a:effectLst/>
                          <a:latin typeface="Meiryo UI" panose="020B0604030504040204" pitchFamily="50" charset="-128"/>
                          <a:ea typeface="Meiryo UI" panose="020B0604030504040204" pitchFamily="50" charset="-128"/>
                        </a:rPr>
                        <a:t>人</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14,796</a:t>
                      </a:r>
                      <a:r>
                        <a:rPr lang="ja-JP" altLang="en-US" sz="1200" b="0" i="0" u="none" strike="noStrike">
                          <a:solidFill>
                            <a:srgbClr val="000000"/>
                          </a:solidFill>
                          <a:effectLst/>
                          <a:latin typeface="Meiryo UI" panose="020B0604030504040204" pitchFamily="50" charset="-128"/>
                          <a:ea typeface="Meiryo UI" panose="020B0604030504040204" pitchFamily="50" charset="-128"/>
                        </a:rPr>
                        <a:t>人</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2015</a:t>
                      </a:r>
                    </a:p>
                  </a:txBody>
                  <a:tcPr marL="72000" marR="72000" marT="0" marB="0" anchor="ctr">
                    <a:lnL w="28575"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7"/>
                  </a:ext>
                </a:extLst>
              </a:tr>
              <a:tr h="340838">
                <a:tc>
                  <a:txBody>
                    <a:bodyPr/>
                    <a:lstStyle/>
                    <a:p>
                      <a:pPr algn="l" rtl="0"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転入出</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（社会増減）</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+8,064</a:t>
                      </a:r>
                      <a:r>
                        <a:rPr lang="ja-JP" altLang="en-US" sz="1200" b="0" i="0" u="none" strike="noStrike">
                          <a:solidFill>
                            <a:srgbClr val="000000"/>
                          </a:solidFill>
                          <a:effectLst/>
                          <a:latin typeface="Meiryo UI" panose="020B0604030504040204" pitchFamily="50" charset="-128"/>
                          <a:ea typeface="Meiryo UI" panose="020B0604030504040204" pitchFamily="50" charset="-128"/>
                        </a:rPr>
                        <a:t>人</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+13,762</a:t>
                      </a:r>
                      <a:r>
                        <a:rPr lang="ja-JP" altLang="en-US" sz="1200" b="0" i="0" u="none" strike="noStrike">
                          <a:solidFill>
                            <a:srgbClr val="000000"/>
                          </a:solidFill>
                          <a:effectLst/>
                          <a:latin typeface="Meiryo UI" panose="020B0604030504040204" pitchFamily="50" charset="-128"/>
                          <a:ea typeface="Meiryo UI" panose="020B0604030504040204" pitchFamily="50" charset="-128"/>
                        </a:rPr>
                        <a:t>人</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+82,982</a:t>
                      </a:r>
                      <a:r>
                        <a:rPr lang="ja-JP" altLang="en-US" sz="1200" b="0" i="0" u="none" strike="noStrike">
                          <a:solidFill>
                            <a:srgbClr val="000000"/>
                          </a:solidFill>
                          <a:effectLst/>
                          <a:latin typeface="Meiryo UI" panose="020B0604030504040204" pitchFamily="50" charset="-128"/>
                          <a:ea typeface="Meiryo UI" panose="020B0604030504040204" pitchFamily="50" charset="-128"/>
                        </a:rPr>
                        <a:t>人</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+64,176</a:t>
                      </a:r>
                      <a:r>
                        <a:rPr lang="ja-JP" altLang="en-US" sz="1200" b="0" i="0" u="none" strike="noStrike">
                          <a:solidFill>
                            <a:srgbClr val="000000"/>
                          </a:solidFill>
                          <a:effectLst/>
                          <a:latin typeface="Meiryo UI" panose="020B0604030504040204" pitchFamily="50" charset="-128"/>
                          <a:ea typeface="Meiryo UI" panose="020B0604030504040204" pitchFamily="50" charset="-128"/>
                        </a:rPr>
                        <a:t>人</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2019</a:t>
                      </a:r>
                    </a:p>
                  </a:txBody>
                  <a:tcPr marL="72000" marR="72000" marT="0" marB="0" anchor="ctr">
                    <a:lnL w="28575"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8"/>
                  </a:ext>
                </a:extLst>
              </a:tr>
              <a:tr h="340838">
                <a:tc>
                  <a:txBody>
                    <a:bodyPr/>
                    <a:lstStyle/>
                    <a:p>
                      <a:pPr algn="l" rtl="0" fontAlgn="ctr"/>
                      <a:r>
                        <a:rPr lang="ja-JP" altLang="en-US" sz="1400" b="1" i="0" u="none" strike="noStrike">
                          <a:solidFill>
                            <a:srgbClr val="000000"/>
                          </a:solidFill>
                          <a:effectLst/>
                          <a:latin typeface="Meiryo UI" panose="020B0604030504040204" pitchFamily="50" charset="-128"/>
                          <a:ea typeface="Meiryo UI" panose="020B0604030504040204" pitchFamily="50" charset="-128"/>
                        </a:rPr>
                        <a:t>市町村数</a:t>
                      </a:r>
                    </a:p>
                  </a:txBody>
                  <a:tcPr marL="72000" marR="72000" marT="0" marB="0" anchor="ctr">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43</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市町村</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solidFill>
                      <a:schemeClr val="tx2">
                        <a:lumMod val="20000"/>
                        <a:lumOff val="80000"/>
                      </a:schemeClr>
                    </a:solid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24</a:t>
                      </a:r>
                      <a:r>
                        <a:rPr lang="ja-JP" altLang="en-US" sz="1200" b="0" i="0" u="none" strike="noStrike">
                          <a:solidFill>
                            <a:srgbClr val="000000"/>
                          </a:solidFill>
                          <a:effectLst/>
                          <a:latin typeface="Meiryo UI" panose="020B0604030504040204" pitchFamily="50" charset="-128"/>
                          <a:ea typeface="Meiryo UI" panose="020B0604030504040204" pitchFamily="50" charset="-128"/>
                        </a:rPr>
                        <a:t>行政区</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ct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39</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市町村</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solidFill>
                      <a:schemeClr val="tx2">
                        <a:lumMod val="20000"/>
                        <a:lumOff val="80000"/>
                      </a:schemeClr>
                    </a:solid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23</a:t>
                      </a:r>
                      <a:r>
                        <a:rPr lang="ja-JP" altLang="en-US" sz="1200" b="0" i="0" u="none" strike="noStrike">
                          <a:solidFill>
                            <a:srgbClr val="000000"/>
                          </a:solidFill>
                          <a:effectLst/>
                          <a:latin typeface="Meiryo UI" panose="020B0604030504040204" pitchFamily="50" charset="-128"/>
                          <a:ea typeface="Meiryo UI" panose="020B0604030504040204" pitchFamily="50" charset="-128"/>
                        </a:rPr>
                        <a:t>特別区</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2021</a:t>
                      </a:r>
                    </a:p>
                  </a:txBody>
                  <a:tcPr marL="72000" marR="72000" marT="0" marB="0" anchor="ctr">
                    <a:lnL w="28575"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9"/>
                  </a:ext>
                </a:extLst>
              </a:tr>
              <a:tr h="316834">
                <a:tc>
                  <a:txBody>
                    <a:bodyPr/>
                    <a:lstStyle/>
                    <a:p>
                      <a:pPr algn="l" rtl="0" fontAlgn="ctr"/>
                      <a:r>
                        <a:rPr lang="ja-JP" altLang="en-US" sz="1400" b="1" i="0" u="none" strike="noStrike">
                          <a:solidFill>
                            <a:srgbClr val="000000"/>
                          </a:solidFill>
                          <a:effectLst/>
                          <a:latin typeface="Meiryo UI" panose="020B0604030504040204" pitchFamily="50" charset="-128"/>
                          <a:ea typeface="Meiryo UI" panose="020B0604030504040204" pitchFamily="50" charset="-128"/>
                        </a:rPr>
                        <a:t>域内総生産</a:t>
                      </a:r>
                    </a:p>
                  </a:txBody>
                  <a:tcPr marL="72000" marR="72000" marT="0" marB="0" anchor="ctr">
                    <a:lnR w="28575" cap="flat" cmpd="sng" algn="ctr">
                      <a:solidFill>
                        <a:schemeClr val="tx1"/>
                      </a:solidFill>
                      <a:prstDash val="solid"/>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40.2</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兆円</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20.2</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兆円</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no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50.2%</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dash"/>
                      <a:round/>
                      <a:headEnd type="none" w="med" len="med"/>
                      <a:tailEnd type="none" w="med" len="med"/>
                    </a:lnB>
                    <a:no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107.0</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兆円</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ctr" rtl="0"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ct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2018</a:t>
                      </a:r>
                    </a:p>
                  </a:txBody>
                  <a:tcPr marL="72000" marR="72000" marT="0" marB="0" anchor="ctr">
                    <a:lnL w="28575"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10"/>
                  </a:ext>
                </a:extLst>
              </a:tr>
              <a:tr h="340838">
                <a:tc>
                  <a:txBody>
                    <a:bodyPr/>
                    <a:lstStyle/>
                    <a:p>
                      <a:pPr algn="l" rtl="0" fontAlgn="ctr"/>
                      <a:r>
                        <a:rPr lang="ja-JP" altLang="en-US" sz="1400" b="1" i="0" u="none" strike="noStrike">
                          <a:solidFill>
                            <a:srgbClr val="000000"/>
                          </a:solidFill>
                          <a:effectLst/>
                          <a:latin typeface="Meiryo UI" panose="020B0604030504040204" pitchFamily="50" charset="-128"/>
                          <a:ea typeface="Meiryo UI" panose="020B0604030504040204" pitchFamily="50" charset="-128"/>
                        </a:rPr>
                        <a:t>事業所数</a:t>
                      </a:r>
                    </a:p>
                  </a:txBody>
                  <a:tcPr marL="72000" marR="72000" marT="0" marB="0" anchor="ctr">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422,568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事業所</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198,329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事業所</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46.9%</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685,615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事業所</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550,265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事業所</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80.3%</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2016</a:t>
                      </a:r>
                    </a:p>
                  </a:txBody>
                  <a:tcPr marL="72000" marR="72000" marT="0" marB="0" anchor="ctr">
                    <a:lnL w="28575"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11"/>
                  </a:ext>
                </a:extLst>
              </a:tr>
              <a:tr h="340838">
                <a:tc>
                  <a:txBody>
                    <a:bodyPr/>
                    <a:lstStyle/>
                    <a:p>
                      <a:pPr algn="l" rtl="0" fontAlgn="ctr"/>
                      <a:r>
                        <a:rPr lang="ja-JP" altLang="en-US" sz="1400" b="1" i="0" u="none" strike="noStrike">
                          <a:solidFill>
                            <a:srgbClr val="000000"/>
                          </a:solidFill>
                          <a:effectLst/>
                          <a:latin typeface="Meiryo UI" panose="020B0604030504040204" pitchFamily="50" charset="-128"/>
                          <a:ea typeface="Meiryo UI" panose="020B0604030504040204" pitchFamily="50" charset="-128"/>
                        </a:rPr>
                        <a:t>従業員数</a:t>
                      </a:r>
                    </a:p>
                  </a:txBody>
                  <a:tcPr marL="72000" marR="72000" marT="0" marB="0" anchor="ctr">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4,393</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千人</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solidFill>
                      <a:schemeClr val="tx2">
                        <a:lumMod val="20000"/>
                        <a:lumOff val="80000"/>
                      </a:schemeClr>
                    </a:solid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2,209</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千人</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50.3%</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9,006</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千人</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solidFill>
                      <a:schemeClr val="tx2">
                        <a:lumMod val="20000"/>
                        <a:lumOff val="80000"/>
                      </a:schemeClr>
                    </a:solid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7,550</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千人</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83.8%</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2016</a:t>
                      </a:r>
                    </a:p>
                  </a:txBody>
                  <a:tcPr marL="72000" marR="72000" marT="0" marB="0" anchor="ctr">
                    <a:lnL w="28575"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12"/>
                  </a:ext>
                </a:extLst>
              </a:tr>
              <a:tr h="340838">
                <a:tc>
                  <a:txBody>
                    <a:bodyPr/>
                    <a:lstStyle/>
                    <a:p>
                      <a:pPr algn="l" rtl="0" fontAlgn="ctr"/>
                      <a:r>
                        <a:rPr lang="ja-JP" altLang="en-US" sz="1400" b="1" i="0" u="none" strike="noStrike">
                          <a:solidFill>
                            <a:srgbClr val="000000"/>
                          </a:solidFill>
                          <a:effectLst/>
                          <a:latin typeface="Meiryo UI" panose="020B0604030504040204" pitchFamily="50" charset="-128"/>
                          <a:ea typeface="Meiryo UI" panose="020B0604030504040204" pitchFamily="50" charset="-128"/>
                        </a:rPr>
                        <a:t>大学数</a:t>
                      </a:r>
                    </a:p>
                  </a:txBody>
                  <a:tcPr marL="72000" marR="72000" marT="0" marB="0" anchor="ctr">
                    <a:lnR w="28575" cap="flat" cmpd="sng" algn="ctr">
                      <a:solidFill>
                        <a:schemeClr val="tx1"/>
                      </a:solidFill>
                      <a:prstDash val="solid"/>
                      <a:round/>
                      <a:headEnd type="none" w="med" len="med"/>
                      <a:tailEnd type="none" w="med" len="med"/>
                    </a:lnR>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55</a:t>
                      </a:r>
                      <a:r>
                        <a:rPr lang="ja-JP" altLang="en-US" sz="1200" b="0" i="0" u="none" strike="noStrike">
                          <a:solidFill>
                            <a:srgbClr val="000000"/>
                          </a:solidFill>
                          <a:effectLst/>
                          <a:latin typeface="Meiryo UI" panose="020B0604030504040204" pitchFamily="50" charset="-128"/>
                          <a:ea typeface="Meiryo UI" panose="020B0604030504040204" pitchFamily="50" charset="-128"/>
                        </a:rPr>
                        <a:t>校</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11</a:t>
                      </a:r>
                      <a:r>
                        <a:rPr lang="ja-JP" altLang="en-US" sz="1200" b="0" i="0" u="none" strike="noStrike">
                          <a:solidFill>
                            <a:srgbClr val="000000"/>
                          </a:solidFill>
                          <a:effectLst/>
                          <a:latin typeface="Meiryo UI" panose="020B0604030504040204" pitchFamily="50" charset="-128"/>
                          <a:ea typeface="Meiryo UI" panose="020B0604030504040204" pitchFamily="50" charset="-128"/>
                        </a:rPr>
                        <a:t>校</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no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20.0%</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no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143</a:t>
                      </a:r>
                      <a:r>
                        <a:rPr lang="ja-JP" altLang="en-US" sz="1200" b="0" i="0" u="none" strike="noStrike">
                          <a:solidFill>
                            <a:srgbClr val="000000"/>
                          </a:solidFill>
                          <a:effectLst/>
                          <a:latin typeface="Meiryo UI" panose="020B0604030504040204" pitchFamily="50" charset="-128"/>
                          <a:ea typeface="Meiryo UI" panose="020B0604030504040204" pitchFamily="50" charset="-128"/>
                        </a:rPr>
                        <a:t>校</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200" b="0" i="0" u="none" strike="noStrike">
                          <a:solidFill>
                            <a:srgbClr val="000000"/>
                          </a:solidFill>
                          <a:effectLst/>
                          <a:latin typeface="Meiryo UI" panose="020B0604030504040204" pitchFamily="50" charset="-128"/>
                          <a:ea typeface="Meiryo UI" panose="020B0604030504040204" pitchFamily="50" charset="-128"/>
                        </a:rPr>
                        <a:t>校</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69.9%</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2020</a:t>
                      </a:r>
                    </a:p>
                  </a:txBody>
                  <a:tcPr marL="72000" marR="72000" marT="0" marB="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3"/>
                  </a:ext>
                </a:extLst>
              </a:tr>
              <a:tr h="340838">
                <a:tc>
                  <a:txBody>
                    <a:bodyPr/>
                    <a:lstStyle/>
                    <a:p>
                      <a:pPr algn="l" rtl="0" fontAlgn="ctr"/>
                      <a:r>
                        <a:rPr lang="ja-JP" altLang="en-US" sz="1400" b="1" i="0" u="none" strike="noStrike">
                          <a:solidFill>
                            <a:srgbClr val="000000"/>
                          </a:solidFill>
                          <a:effectLst/>
                          <a:latin typeface="Meiryo UI" panose="020B0604030504040204" pitchFamily="50" charset="-128"/>
                          <a:ea typeface="Meiryo UI" panose="020B0604030504040204" pitchFamily="50" charset="-128"/>
                        </a:rPr>
                        <a:t>普通会計歳出</a:t>
                      </a:r>
                    </a:p>
                  </a:txBody>
                  <a:tcPr marL="72000" marR="72000" marT="0" marB="0" anchor="ctr">
                    <a:lnR w="28575" cap="flat" cmpd="sng" algn="ctr">
                      <a:solidFill>
                        <a:schemeClr val="tx1"/>
                      </a:solidFill>
                      <a:prstDash val="solid"/>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25,263</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億円</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17,568</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億円</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noFill/>
                  </a:tcPr>
                </a:tc>
                <a:tc>
                  <a:txBody>
                    <a:bodyPr/>
                    <a:lstStyle/>
                    <a:p>
                      <a:pPr algn="ct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dash"/>
                      <a:round/>
                      <a:headEnd type="none" w="med" len="med"/>
                      <a:tailEnd type="none" w="med" len="med"/>
                    </a:lnB>
                    <a:no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75,811</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億円</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39,163</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億円</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ct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2019</a:t>
                      </a:r>
                    </a:p>
                  </a:txBody>
                  <a:tcPr marL="72000" marR="72000" marT="0" marB="0" anchor="ctr">
                    <a:lnL w="28575"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14"/>
                  </a:ext>
                </a:extLst>
              </a:tr>
              <a:tr h="340838">
                <a:tc>
                  <a:txBody>
                    <a:bodyPr/>
                    <a:lstStyle/>
                    <a:p>
                      <a:pPr algn="l" rtl="0" fontAlgn="ctr"/>
                      <a:r>
                        <a:rPr lang="ja-JP" altLang="en-US" sz="1400" b="1" i="0" u="none" strike="noStrike">
                          <a:solidFill>
                            <a:srgbClr val="000000"/>
                          </a:solidFill>
                          <a:effectLst/>
                          <a:latin typeface="Meiryo UI" panose="020B0604030504040204" pitchFamily="50" charset="-128"/>
                          <a:ea typeface="Meiryo UI" panose="020B0604030504040204" pitchFamily="50" charset="-128"/>
                        </a:rPr>
                        <a:t>地方税収</a:t>
                      </a:r>
                    </a:p>
                  </a:txBody>
                  <a:tcPr marL="72000" marR="72000" marT="0" marB="0" anchor="ctr">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13,039</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億円</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7,698</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億円</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ct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57,326</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億円</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11,252</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億円</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2019</a:t>
                      </a:r>
                    </a:p>
                  </a:txBody>
                  <a:tcPr marL="72000" marR="72000" marT="0" marB="0" anchor="ctr">
                    <a:lnL w="28575"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15"/>
                  </a:ext>
                </a:extLst>
              </a:tr>
              <a:tr h="340838">
                <a:tc>
                  <a:txBody>
                    <a:bodyPr/>
                    <a:lstStyle/>
                    <a:p>
                      <a:pPr algn="l" rtl="0" fontAlgn="ctr"/>
                      <a:r>
                        <a:rPr lang="zh-TW" altLang="en-US" sz="1400" b="1" i="0" u="none" strike="noStrike">
                          <a:solidFill>
                            <a:srgbClr val="000000"/>
                          </a:solidFill>
                          <a:effectLst/>
                          <a:latin typeface="Meiryo UI" panose="020B0604030504040204" pitchFamily="50" charset="-128"/>
                          <a:ea typeface="Meiryo UI" panose="020B0604030504040204" pitchFamily="50" charset="-128"/>
                        </a:rPr>
                        <a:t>自治体職員数</a:t>
                      </a:r>
                    </a:p>
                  </a:txBody>
                  <a:tcPr marL="72000" marR="72000" marT="0" marB="0" anchor="ctr">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73,187</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人</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solidFill>
                      <a:schemeClr val="tx2">
                        <a:lumMod val="20000"/>
                        <a:lumOff val="80000"/>
                      </a:schemeClr>
                    </a:solid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35,206</a:t>
                      </a:r>
                      <a:r>
                        <a:rPr lang="ja-JP" altLang="en-US" sz="1200" b="0" i="0" u="none" strike="noStrike">
                          <a:solidFill>
                            <a:srgbClr val="000000"/>
                          </a:solidFill>
                          <a:effectLst/>
                          <a:latin typeface="Meiryo UI" panose="020B0604030504040204" pitchFamily="50" charset="-128"/>
                          <a:ea typeface="Meiryo UI" panose="020B0604030504040204" pitchFamily="50" charset="-128"/>
                        </a:rPr>
                        <a:t>人</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ct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175,283</a:t>
                      </a:r>
                      <a:r>
                        <a:rPr lang="ja-JP" altLang="en-US" sz="1200" b="0" i="0" u="none" strike="noStrike">
                          <a:solidFill>
                            <a:srgbClr val="000000"/>
                          </a:solidFill>
                          <a:effectLst/>
                          <a:latin typeface="Meiryo UI" panose="020B0604030504040204" pitchFamily="50" charset="-128"/>
                          <a:ea typeface="Meiryo UI" panose="020B0604030504040204" pitchFamily="50" charset="-128"/>
                        </a:rPr>
                        <a:t>人</a:t>
                      </a:r>
                    </a:p>
                  </a:txBody>
                  <a:tcPr marL="7200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solidFill>
                      <a:schemeClr val="tx2">
                        <a:lumMod val="20000"/>
                        <a:lumOff val="80000"/>
                      </a:schemeClr>
                    </a:solidFill>
                  </a:tcPr>
                </a:tc>
                <a:tc>
                  <a:txBody>
                    <a:bodyPr/>
                    <a:lstStyle/>
                    <a:p>
                      <a:pPr algn="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63,015</a:t>
                      </a:r>
                      <a:r>
                        <a:rPr lang="ja-JP" altLang="en-US" sz="1200" b="0" i="0" u="none" strike="noStrike">
                          <a:solidFill>
                            <a:srgbClr val="000000"/>
                          </a:solidFill>
                          <a:effectLst/>
                          <a:latin typeface="Meiryo UI" panose="020B0604030504040204" pitchFamily="50" charset="-128"/>
                          <a:ea typeface="Meiryo UI" panose="020B0604030504040204" pitchFamily="50" charset="-128"/>
                        </a:rPr>
                        <a:t>人</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ctr" rtl="0"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p>
                  </a:txBody>
                  <a:tcPr marL="72000" marR="72000" marT="0" marB="0" anchor="ctr">
                    <a:lnL w="12700" cap="flat" cmpd="sng" algn="ctr">
                      <a:solidFill>
                        <a:schemeClr val="tx1"/>
                      </a:solidFill>
                      <a:prstDash val="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tcPr>
                </a:tc>
                <a:tc>
                  <a:txBody>
                    <a:bodyPr/>
                    <a:lstStyle/>
                    <a:p>
                      <a:pPr algn="r" rtl="0"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2020</a:t>
                      </a:r>
                    </a:p>
                  </a:txBody>
                  <a:tcPr marL="72000" marR="72000" marT="0" marB="0" anchor="ctr">
                    <a:lnL w="28575"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16"/>
                  </a:ext>
                </a:extLst>
              </a:tr>
            </a:tbl>
          </a:graphicData>
        </a:graphic>
      </p:graphicFrame>
      <p:sp>
        <p:nvSpPr>
          <p:cNvPr id="2" name="テキスト ボックス 1"/>
          <p:cNvSpPr txBox="1"/>
          <p:nvPr/>
        </p:nvSpPr>
        <p:spPr>
          <a:xfrm>
            <a:off x="263809" y="6490738"/>
            <a:ext cx="2537874" cy="261610"/>
          </a:xfrm>
          <a:prstGeom prst="rect">
            <a:avLst/>
          </a:prstGeom>
          <a:noFill/>
        </p:spPr>
        <p:txBody>
          <a:bodyPr wrap="none" rtlCol="0">
            <a:spAutoFit/>
          </a:bodyPr>
          <a:lstStyle/>
          <a:p>
            <a:r>
              <a:rPr lang="en-US" altLang="ja-JP" sz="1100" dirty="0">
                <a:solidFill>
                  <a:prstClr val="black"/>
                </a:solidFill>
              </a:rPr>
              <a:t>※</a:t>
            </a:r>
            <a:r>
              <a:rPr lang="ja-JP" altLang="en-US" sz="1100" dirty="0">
                <a:solidFill>
                  <a:prstClr val="black"/>
                </a:solidFill>
              </a:rPr>
              <a:t>特別区部の数値は、東京</a:t>
            </a:r>
            <a:r>
              <a:rPr lang="en-US" altLang="ja-JP" sz="1100" dirty="0">
                <a:solidFill>
                  <a:prstClr val="black"/>
                </a:solidFill>
              </a:rPr>
              <a:t>23</a:t>
            </a:r>
            <a:r>
              <a:rPr lang="ja-JP" altLang="en-US" sz="1100" dirty="0">
                <a:solidFill>
                  <a:prstClr val="black"/>
                </a:solidFill>
              </a:rPr>
              <a:t>区の合計</a:t>
            </a:r>
          </a:p>
        </p:txBody>
      </p:sp>
    </p:spTree>
    <p:extLst>
      <p:ext uri="{BB962C8B-B14F-4D97-AF65-F5344CB8AC3E}">
        <p14:creationId xmlns:p14="http://schemas.microsoft.com/office/powerpoint/2010/main" val="19903852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大阪経済等の動き　</a:t>
            </a:r>
            <a:r>
              <a:rPr kumimoji="0" lang="ja-JP" altLang="en-US" sz="2000" b="1" kern="0" dirty="0">
                <a:solidFill>
                  <a:srgbClr val="000000"/>
                </a:solidFill>
                <a:latin typeface="ＭＳ Ｐゴシック" pitchFamily="50" charset="-128"/>
                <a:ea typeface="Meiryo UI" pitchFamily="50" charset="-128"/>
                <a:cs typeface="Meiryo UI" pitchFamily="50" charset="-128"/>
              </a:rPr>
              <a:t>＜外国人留学生の日本企業等への就職状況＞</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2843808" y="6093296"/>
            <a:ext cx="662797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出典：大阪の再生・成長に向けた新戦略データ集②（大阪経済や成長に向けた５つの重点分野関係）</a:t>
            </a:r>
            <a:endParaRPr kumimoji="1" lang="ja-JP" altLang="en-US" sz="1100" dirty="0">
              <a:latin typeface="Meiryo UI" panose="020B0604030504040204" pitchFamily="50" charset="-128"/>
              <a:ea typeface="Meiryo UI" panose="020B0604030504040204" pitchFamily="50" charset="-128"/>
            </a:endParaRPr>
          </a:p>
        </p:txBody>
      </p:sp>
      <p:sp>
        <p:nvSpPr>
          <p:cNvPr id="37" name="スライド番号プレースホルダー 3"/>
          <p:cNvSpPr txBox="1">
            <a:spLocks/>
          </p:cNvSpPr>
          <p:nvPr/>
        </p:nvSpPr>
        <p:spPr>
          <a:xfrm>
            <a:off x="7204562" y="12705152"/>
            <a:ext cx="1969477"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C704986-EAFB-4803-9212-E5F17E3F2655}" type="slidenum">
              <a:rPr lang="ja-JP" altLang="en-US" smtClean="0"/>
              <a:pPr>
                <a:defRPr/>
              </a:pPr>
              <a:t>49</a:t>
            </a:fld>
            <a:endParaRPr lang="ja-JP" altLang="en-US" dirty="0"/>
          </a:p>
        </p:txBody>
      </p:sp>
      <p:sp>
        <p:nvSpPr>
          <p:cNvPr id="15" name="テキスト ボックス 14"/>
          <p:cNvSpPr txBox="1"/>
          <p:nvPr/>
        </p:nvSpPr>
        <p:spPr>
          <a:xfrm>
            <a:off x="7698724" y="2036769"/>
            <a:ext cx="1584176"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（単位：人、％）</a:t>
            </a:r>
          </a:p>
        </p:txBody>
      </p:sp>
      <p:graphicFrame>
        <p:nvGraphicFramePr>
          <p:cNvPr id="17" name="表 2"/>
          <p:cNvGraphicFramePr>
            <a:graphicFrameLocks noGrp="1"/>
          </p:cNvGraphicFramePr>
          <p:nvPr>
            <p:extLst>
              <p:ext uri="{D42A27DB-BD31-4B8C-83A1-F6EECF244321}">
                <p14:modId xmlns:p14="http://schemas.microsoft.com/office/powerpoint/2010/main" val="1681387985"/>
              </p:ext>
            </p:extLst>
          </p:nvPr>
        </p:nvGraphicFramePr>
        <p:xfrm>
          <a:off x="193840" y="2321033"/>
          <a:ext cx="8756320" cy="3626823"/>
        </p:xfrm>
        <a:graphic>
          <a:graphicData uri="http://schemas.openxmlformats.org/drawingml/2006/table">
            <a:tbl>
              <a:tblPr/>
              <a:tblGrid>
                <a:gridCol w="875632">
                  <a:extLst>
                    <a:ext uri="{9D8B030D-6E8A-4147-A177-3AD203B41FA5}">
                      <a16:colId xmlns:a16="http://schemas.microsoft.com/office/drawing/2014/main" val="20000"/>
                    </a:ext>
                  </a:extLst>
                </a:gridCol>
                <a:gridCol w="875632">
                  <a:extLst>
                    <a:ext uri="{9D8B030D-6E8A-4147-A177-3AD203B41FA5}">
                      <a16:colId xmlns:a16="http://schemas.microsoft.com/office/drawing/2014/main" val="20001"/>
                    </a:ext>
                  </a:extLst>
                </a:gridCol>
                <a:gridCol w="875632">
                  <a:extLst>
                    <a:ext uri="{9D8B030D-6E8A-4147-A177-3AD203B41FA5}">
                      <a16:colId xmlns:a16="http://schemas.microsoft.com/office/drawing/2014/main" val="20002"/>
                    </a:ext>
                  </a:extLst>
                </a:gridCol>
                <a:gridCol w="875632">
                  <a:extLst>
                    <a:ext uri="{9D8B030D-6E8A-4147-A177-3AD203B41FA5}">
                      <a16:colId xmlns:a16="http://schemas.microsoft.com/office/drawing/2014/main" val="20003"/>
                    </a:ext>
                  </a:extLst>
                </a:gridCol>
                <a:gridCol w="875632">
                  <a:extLst>
                    <a:ext uri="{9D8B030D-6E8A-4147-A177-3AD203B41FA5}">
                      <a16:colId xmlns:a16="http://schemas.microsoft.com/office/drawing/2014/main" val="20004"/>
                    </a:ext>
                  </a:extLst>
                </a:gridCol>
                <a:gridCol w="875632">
                  <a:extLst>
                    <a:ext uri="{9D8B030D-6E8A-4147-A177-3AD203B41FA5}">
                      <a16:colId xmlns:a16="http://schemas.microsoft.com/office/drawing/2014/main" val="20005"/>
                    </a:ext>
                  </a:extLst>
                </a:gridCol>
                <a:gridCol w="875632">
                  <a:extLst>
                    <a:ext uri="{9D8B030D-6E8A-4147-A177-3AD203B41FA5}">
                      <a16:colId xmlns:a16="http://schemas.microsoft.com/office/drawing/2014/main" val="20006"/>
                    </a:ext>
                  </a:extLst>
                </a:gridCol>
                <a:gridCol w="875632">
                  <a:extLst>
                    <a:ext uri="{9D8B030D-6E8A-4147-A177-3AD203B41FA5}">
                      <a16:colId xmlns:a16="http://schemas.microsoft.com/office/drawing/2014/main" val="20007"/>
                    </a:ext>
                  </a:extLst>
                </a:gridCol>
                <a:gridCol w="875632">
                  <a:extLst>
                    <a:ext uri="{9D8B030D-6E8A-4147-A177-3AD203B41FA5}">
                      <a16:colId xmlns:a16="http://schemas.microsoft.com/office/drawing/2014/main" val="3311832355"/>
                    </a:ext>
                  </a:extLst>
                </a:gridCol>
                <a:gridCol w="875632">
                  <a:extLst>
                    <a:ext uri="{9D8B030D-6E8A-4147-A177-3AD203B41FA5}">
                      <a16:colId xmlns:a16="http://schemas.microsoft.com/office/drawing/2014/main" val="3794266321"/>
                    </a:ext>
                  </a:extLst>
                </a:gridCol>
              </a:tblGrid>
              <a:tr h="606823">
                <a:tc>
                  <a:txBody>
                    <a:bodyPr/>
                    <a:lstStyle/>
                    <a:p>
                      <a:pPr algn="ctr" rtl="0" fontAlgn="ctr"/>
                      <a:r>
                        <a:rPr lang="ja-JP" altLang="en-US" sz="1400" b="1" i="0" u="none" strike="noStrike" dirty="0">
                          <a:solidFill>
                            <a:schemeClr val="bg1"/>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600" b="1" i="0" u="none" strike="noStrike" dirty="0">
                          <a:solidFill>
                            <a:schemeClr val="bg1"/>
                          </a:solidFill>
                          <a:effectLst/>
                          <a:latin typeface="Calibri"/>
                        </a:rPr>
                        <a:t>2010</a:t>
                      </a:r>
                      <a:br>
                        <a:rPr lang="en-US" sz="1600" b="1" i="0" u="none" strike="noStrike" dirty="0">
                          <a:solidFill>
                            <a:schemeClr val="bg1"/>
                          </a:solidFill>
                          <a:effectLst/>
                          <a:latin typeface="Calibri"/>
                        </a:rPr>
                      </a:br>
                      <a:r>
                        <a:rPr lang="en-US" sz="1600" b="1" i="0" u="none" strike="noStrike" dirty="0">
                          <a:solidFill>
                            <a:schemeClr val="bg1"/>
                          </a:solidFill>
                          <a:effectLst/>
                          <a:latin typeface="Calibri"/>
                        </a:rPr>
                        <a:t>(H22)</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600" b="1" i="0" u="none" strike="noStrike" dirty="0">
                          <a:solidFill>
                            <a:schemeClr val="bg1"/>
                          </a:solidFill>
                          <a:effectLst/>
                          <a:latin typeface="Calibri"/>
                        </a:rPr>
                        <a:t>2011</a:t>
                      </a:r>
                      <a:br>
                        <a:rPr lang="en-US" sz="1600" b="1" i="0" u="none" strike="noStrike" dirty="0">
                          <a:solidFill>
                            <a:schemeClr val="bg1"/>
                          </a:solidFill>
                          <a:effectLst/>
                          <a:latin typeface="Calibri"/>
                        </a:rPr>
                      </a:br>
                      <a:r>
                        <a:rPr lang="en-US" sz="1600" b="1" i="0" u="none" strike="noStrike" dirty="0">
                          <a:solidFill>
                            <a:schemeClr val="bg1"/>
                          </a:solidFill>
                          <a:effectLst/>
                          <a:latin typeface="Calibri"/>
                        </a:rPr>
                        <a:t>(H23)</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600" b="1" i="0" u="none" strike="noStrike" dirty="0">
                          <a:solidFill>
                            <a:schemeClr val="bg1"/>
                          </a:solidFill>
                          <a:effectLst/>
                          <a:latin typeface="Calibri"/>
                        </a:rPr>
                        <a:t>2012</a:t>
                      </a:r>
                      <a:br>
                        <a:rPr lang="en-US" sz="1600" b="1" i="0" u="none" strike="noStrike" dirty="0">
                          <a:solidFill>
                            <a:schemeClr val="bg1"/>
                          </a:solidFill>
                          <a:effectLst/>
                          <a:latin typeface="Calibri"/>
                        </a:rPr>
                      </a:br>
                      <a:r>
                        <a:rPr lang="en-US" sz="1600" b="1" i="0" u="none" strike="noStrike" dirty="0">
                          <a:solidFill>
                            <a:schemeClr val="bg1"/>
                          </a:solidFill>
                          <a:effectLst/>
                          <a:latin typeface="Calibri"/>
                        </a:rPr>
                        <a:t>(H24)</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600" b="1" i="0" u="none" strike="noStrike" dirty="0">
                          <a:solidFill>
                            <a:schemeClr val="bg1"/>
                          </a:solidFill>
                          <a:effectLst/>
                          <a:latin typeface="Calibri"/>
                        </a:rPr>
                        <a:t>2013</a:t>
                      </a:r>
                      <a:br>
                        <a:rPr lang="en-US" sz="1600" b="1" i="0" u="none" strike="noStrike" dirty="0">
                          <a:solidFill>
                            <a:schemeClr val="bg1"/>
                          </a:solidFill>
                          <a:effectLst/>
                          <a:latin typeface="Calibri"/>
                        </a:rPr>
                      </a:br>
                      <a:r>
                        <a:rPr lang="en-US" sz="1600" b="1" i="0" u="none" strike="noStrike" dirty="0">
                          <a:solidFill>
                            <a:schemeClr val="bg1"/>
                          </a:solidFill>
                          <a:effectLst/>
                          <a:latin typeface="Calibri"/>
                        </a:rPr>
                        <a:t>(H25)</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600" b="1" i="0" u="none" strike="noStrike" dirty="0">
                          <a:solidFill>
                            <a:schemeClr val="bg1"/>
                          </a:solidFill>
                          <a:effectLst/>
                          <a:latin typeface="Calibri"/>
                        </a:rPr>
                        <a:t>2014</a:t>
                      </a:r>
                      <a:br>
                        <a:rPr lang="en-US" sz="1600" b="1" i="0" u="none" strike="noStrike" dirty="0">
                          <a:solidFill>
                            <a:schemeClr val="bg1"/>
                          </a:solidFill>
                          <a:effectLst/>
                          <a:latin typeface="Calibri"/>
                        </a:rPr>
                      </a:br>
                      <a:r>
                        <a:rPr lang="en-US" sz="1600" b="1" i="0" u="none" strike="noStrike" dirty="0">
                          <a:solidFill>
                            <a:schemeClr val="bg1"/>
                          </a:solidFill>
                          <a:effectLst/>
                          <a:latin typeface="Calibri"/>
                        </a:rPr>
                        <a:t>(H2</a:t>
                      </a:r>
                      <a:r>
                        <a:rPr lang="en-US" altLang="ja-JP" sz="1600" b="1" i="0" u="none" strike="noStrike" dirty="0">
                          <a:solidFill>
                            <a:schemeClr val="bg1"/>
                          </a:solidFill>
                          <a:effectLst/>
                          <a:latin typeface="Calibri"/>
                        </a:rPr>
                        <a:t>6</a:t>
                      </a:r>
                      <a:r>
                        <a:rPr lang="en-US" sz="1600" b="1" i="0" u="none" strike="noStrike" dirty="0">
                          <a:solidFill>
                            <a:schemeClr val="bg1"/>
                          </a:solidFill>
                          <a:effectLst/>
                          <a:latin typeface="Calibri"/>
                        </a:rPr>
                        <a:t>)</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altLang="ja-JP" sz="1600" b="1" i="0" u="none" strike="noStrike" dirty="0">
                          <a:solidFill>
                            <a:schemeClr val="bg1"/>
                          </a:solidFill>
                          <a:effectLst/>
                          <a:latin typeface="Calibri"/>
                        </a:rPr>
                        <a:t>2015</a:t>
                      </a:r>
                    </a:p>
                    <a:p>
                      <a:pPr algn="ctr" rtl="0" fontAlgn="ctr"/>
                      <a:r>
                        <a:rPr lang="en-US" altLang="ja-JP" sz="1600" b="1" i="0" u="none" strike="noStrike" dirty="0">
                          <a:solidFill>
                            <a:schemeClr val="bg1"/>
                          </a:solidFill>
                          <a:effectLst/>
                          <a:latin typeface="Calibri"/>
                        </a:rPr>
                        <a:t>(</a:t>
                      </a:r>
                      <a:r>
                        <a:rPr lang="en-US" altLang="ja-JP" sz="1600" b="1" i="0" u="none" strike="noStrike" dirty="0" smtClean="0">
                          <a:solidFill>
                            <a:schemeClr val="bg1"/>
                          </a:solidFill>
                          <a:effectLst/>
                          <a:latin typeface="Calibri"/>
                        </a:rPr>
                        <a:t>H27)</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altLang="ja-JP" sz="1600" b="1" i="0" u="none" strike="noStrike" dirty="0">
                          <a:solidFill>
                            <a:schemeClr val="bg1"/>
                          </a:solidFill>
                          <a:effectLst/>
                          <a:latin typeface="Calibri"/>
                        </a:rPr>
                        <a:t>2016</a:t>
                      </a:r>
                    </a:p>
                    <a:p>
                      <a:pPr algn="ctr" rtl="0" fontAlgn="ctr"/>
                      <a:r>
                        <a:rPr lang="en-US" altLang="ja-JP" sz="1600" b="1" i="0" u="none" strike="noStrike" dirty="0">
                          <a:solidFill>
                            <a:schemeClr val="bg1"/>
                          </a:solidFill>
                          <a:effectLst/>
                          <a:latin typeface="Calibri"/>
                        </a:rPr>
                        <a:t>(H28)</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altLang="ja-JP" sz="1600" b="1" i="0" u="none" strike="noStrike" dirty="0">
                          <a:solidFill>
                            <a:schemeClr val="bg1"/>
                          </a:solidFill>
                          <a:effectLst/>
                          <a:latin typeface="Calibri"/>
                        </a:rPr>
                        <a:t>2017</a:t>
                      </a:r>
                    </a:p>
                    <a:p>
                      <a:pPr algn="ctr" rtl="0" fontAlgn="ctr"/>
                      <a:r>
                        <a:rPr lang="en-US" altLang="ja-JP" sz="1600" b="1" i="0" u="none" strike="noStrike" dirty="0">
                          <a:solidFill>
                            <a:schemeClr val="bg1"/>
                          </a:solidFill>
                          <a:effectLst/>
                          <a:latin typeface="Calibri"/>
                        </a:rPr>
                        <a:t>(H29)</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altLang="ja-JP" sz="1600" b="1" i="0" u="none" strike="noStrike" dirty="0">
                          <a:solidFill>
                            <a:schemeClr val="bg1"/>
                          </a:solidFill>
                          <a:effectLst/>
                          <a:latin typeface="Calibri"/>
                        </a:rPr>
                        <a:t>2018</a:t>
                      </a:r>
                    </a:p>
                    <a:p>
                      <a:pPr algn="ctr" rtl="0" fontAlgn="ctr"/>
                      <a:r>
                        <a:rPr lang="en-US" altLang="ja-JP" sz="1600" b="1" i="0" u="none" strike="noStrike" dirty="0">
                          <a:solidFill>
                            <a:schemeClr val="bg1"/>
                          </a:solidFill>
                          <a:effectLst/>
                          <a:latin typeface="Calibri"/>
                        </a:rPr>
                        <a:t>(H30)</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437477">
                <a:tc rowSpan="2">
                  <a:txBody>
                    <a:bodyPr/>
                    <a:lstStyle/>
                    <a:p>
                      <a:pPr algn="ctr" fontAlgn="ctr"/>
                      <a:r>
                        <a:rPr lang="ja-JP" altLang="en-US" sz="1400" b="1" i="0" u="none" strike="noStrike" dirty="0">
                          <a:solidFill>
                            <a:schemeClr val="bg1"/>
                          </a:solidFill>
                          <a:effectLst/>
                          <a:latin typeface="ＭＳ Ｐゴシック"/>
                        </a:rPr>
                        <a:t>大阪</a:t>
                      </a:r>
                      <a:endParaRPr lang="en-US" altLang="ja-JP" sz="1400" b="1" i="0" u="none" strike="noStrike" dirty="0">
                        <a:solidFill>
                          <a:schemeClr val="bg1"/>
                        </a:solidFill>
                        <a:effectLst/>
                        <a:latin typeface="ＭＳ Ｐゴシック"/>
                      </a:endParaRPr>
                    </a:p>
                    <a:p>
                      <a:pPr algn="ctr" fontAlgn="ctr"/>
                      <a:r>
                        <a:rPr lang="ja-JP" altLang="en-US" sz="1400" b="1" i="0" u="none" strike="noStrike" dirty="0">
                          <a:solidFill>
                            <a:schemeClr val="bg1"/>
                          </a:solidFill>
                          <a:effectLst/>
                          <a:latin typeface="ＭＳ Ｐゴシック"/>
                        </a:rPr>
                        <a:t>（全国比）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694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832</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970</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1,084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1,354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1,614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1,989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2,228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2,598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extLst>
                  <a:ext uri="{0D108BD9-81ED-4DB2-BD59-A6C34878D82A}">
                    <a16:rowId xmlns:a16="http://schemas.microsoft.com/office/drawing/2014/main" val="10001"/>
                  </a:ext>
                </a:extLst>
              </a:tr>
              <a:tr h="423366">
                <a:tc vMerge="1">
                  <a:txBody>
                    <a:bodyPr/>
                    <a:lstStyle/>
                    <a:p>
                      <a:endParaRPr kumimoji="1" lang="ja-JP" altLang="en-US"/>
                    </a:p>
                  </a:txBody>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(9.3)</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(10.3)</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(10.2)</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(10.0)</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extLst>
                  <a:ext uri="{0D108BD9-81ED-4DB2-BD59-A6C34878D82A}">
                    <a16:rowId xmlns:a16="http://schemas.microsoft.com/office/drawing/2014/main" val="10002"/>
                  </a:ext>
                </a:extLst>
              </a:tr>
              <a:tr h="366915">
                <a:tc>
                  <a:txBody>
                    <a:bodyPr/>
                    <a:lstStyle/>
                    <a:p>
                      <a:pPr algn="ctr" fontAlgn="t"/>
                      <a:r>
                        <a:rPr lang="ja-JP" altLang="en-US" sz="1400" b="1" i="0" u="none" strike="noStrike" dirty="0">
                          <a:solidFill>
                            <a:schemeClr val="bg1"/>
                          </a:solidFill>
                          <a:effectLst/>
                          <a:latin typeface="ＭＳ Ｐゴシック"/>
                        </a:rPr>
                        <a:t>東京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3,851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4,088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5,254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5,359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6,140</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7,626</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9,265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9,915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11,971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52804">
                <a:tc>
                  <a:txBody>
                    <a:bodyPr/>
                    <a:lstStyle/>
                    <a:p>
                      <a:pPr algn="ctr" fontAlgn="t"/>
                      <a:r>
                        <a:rPr lang="ja-JP" altLang="en-US" sz="1400" b="1" i="0" u="none" strike="noStrike" dirty="0">
                          <a:solidFill>
                            <a:schemeClr val="bg1"/>
                          </a:solidFill>
                          <a:effectLst/>
                          <a:latin typeface="ＭＳ Ｐゴシック"/>
                        </a:rPr>
                        <a:t>神奈川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474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488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596</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759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854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808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1,088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1,278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1,618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66915">
                <a:tc>
                  <a:txBody>
                    <a:bodyPr/>
                    <a:lstStyle/>
                    <a:p>
                      <a:pPr algn="ctr" fontAlgn="t"/>
                      <a:r>
                        <a:rPr lang="ja-JP" altLang="en-US" sz="1400" b="1" i="0" u="none" strike="noStrike" dirty="0">
                          <a:solidFill>
                            <a:schemeClr val="bg1"/>
                          </a:solidFill>
                          <a:effectLst/>
                          <a:latin typeface="ＭＳ Ｐゴシック"/>
                        </a:rPr>
                        <a:t>愛知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371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450</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667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622</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665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746</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949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991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1,183</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52804">
                <a:tc>
                  <a:txBody>
                    <a:bodyPr/>
                    <a:lstStyle/>
                    <a:p>
                      <a:pPr algn="ctr" fontAlgn="t"/>
                      <a:r>
                        <a:rPr lang="ja-JP" altLang="en-US" sz="1400" b="1" i="0" u="none" strike="noStrike" dirty="0">
                          <a:solidFill>
                            <a:schemeClr val="bg1"/>
                          </a:solidFill>
                          <a:effectLst/>
                          <a:latin typeface="ＭＳ Ｐゴシック"/>
                        </a:rPr>
                        <a:t>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161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187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238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289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377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385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450</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657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701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66915">
                <a:tc>
                  <a:txBody>
                    <a:bodyPr/>
                    <a:lstStyle/>
                    <a:p>
                      <a:pPr algn="ctr" fontAlgn="t"/>
                      <a:r>
                        <a:rPr lang="ja-JP" altLang="en-US" sz="1400" b="1" i="0" u="none" strike="noStrike" dirty="0">
                          <a:solidFill>
                            <a:schemeClr val="bg1"/>
                          </a:solidFill>
                          <a:effectLst/>
                          <a:latin typeface="ＭＳ Ｐゴシック"/>
                        </a:rPr>
                        <a:t>福岡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274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293</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404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402</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475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525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703</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892</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781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52804">
                <a:tc>
                  <a:txBody>
                    <a:bodyPr/>
                    <a:lstStyle/>
                    <a:p>
                      <a:pPr algn="ctr" fontAlgn="t"/>
                      <a:r>
                        <a:rPr lang="ja-JP" altLang="en-US" sz="1400" b="1" i="0" u="none" strike="noStrike" dirty="0">
                          <a:solidFill>
                            <a:schemeClr val="bg1"/>
                          </a:solidFill>
                          <a:effectLst/>
                          <a:latin typeface="ＭＳ Ｐゴシック"/>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7,831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8,586</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10,969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11,647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12,958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15,657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19,435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22,419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25,942</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18" name="正方形/長方形 17"/>
          <p:cNvSpPr/>
          <p:nvPr/>
        </p:nvSpPr>
        <p:spPr>
          <a:xfrm>
            <a:off x="107504" y="554576"/>
            <a:ext cx="8928992" cy="1354941"/>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年に大阪府に所在する企業等に就職した外国人留学生は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2,598</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人で前年比約</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増。戦略策定以降、一貫して増加傾向。</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大阪府に所在する企業等への就職者数の全国に占める割合は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6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東京都が</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％、神奈川県が</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a:t>
            </a:r>
            <a:r>
              <a:rPr lang="ja-JP" altLang="en-US" sz="16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愛知県が</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となっており、大阪への就職者数の割合は全国</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番目だが、東京への集中度合が高い。</a:t>
            </a:r>
          </a:p>
        </p:txBody>
      </p:sp>
      <p:sp>
        <p:nvSpPr>
          <p:cNvPr id="2" name="スライド番号プレースホルダー 1"/>
          <p:cNvSpPr>
            <a:spLocks noGrp="1"/>
          </p:cNvSpPr>
          <p:nvPr>
            <p:ph type="sldNum" sz="quarter" idx="12"/>
          </p:nvPr>
        </p:nvSpPr>
        <p:spPr>
          <a:xfrm>
            <a:off x="6897056" y="6379436"/>
            <a:ext cx="2133600" cy="365125"/>
          </a:xfrm>
        </p:spPr>
        <p:txBody>
          <a:bodyPr/>
          <a:lstStyle/>
          <a:p>
            <a:fld id="{E1D027E3-62E2-4B97-AB12-56BECFBE21C1}" type="slidenum">
              <a:rPr kumimoji="1" lang="ja-JP" altLang="en-US" smtClean="0"/>
              <a:pPr/>
              <a:t>49</a:t>
            </a:fld>
            <a:endParaRPr kumimoji="1" lang="ja-JP" altLang="en-US"/>
          </a:p>
        </p:txBody>
      </p:sp>
      <p:sp>
        <p:nvSpPr>
          <p:cNvPr id="9" name="大かっこ 8"/>
          <p:cNvSpPr/>
          <p:nvPr/>
        </p:nvSpPr>
        <p:spPr>
          <a:xfrm>
            <a:off x="3131841" y="6347759"/>
            <a:ext cx="5181278" cy="3261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100" dirty="0">
                <a:latin typeface="Meiryo UI" panose="020B0604030504040204" pitchFamily="50" charset="-128"/>
                <a:ea typeface="Meiryo UI" panose="020B0604030504040204" pitchFamily="50" charset="-128"/>
              </a:rPr>
              <a:t>法務省入国管理局「平成</a:t>
            </a:r>
            <a:r>
              <a:rPr lang="en-US" altLang="ja-JP" sz="1100" dirty="0">
                <a:latin typeface="Meiryo UI" panose="020B0604030504040204" pitchFamily="50" charset="-128"/>
                <a:ea typeface="Meiryo UI" panose="020B0604030504040204" pitchFamily="50" charset="-128"/>
              </a:rPr>
              <a:t>30</a:t>
            </a:r>
            <a:r>
              <a:rPr lang="ja-JP" altLang="en-US" sz="1100" dirty="0">
                <a:latin typeface="Meiryo UI" panose="020B0604030504040204" pitchFamily="50" charset="-128"/>
                <a:ea typeface="Meiryo UI" panose="020B0604030504040204" pitchFamily="50" charset="-128"/>
              </a:rPr>
              <a:t>年における留学生の日本企業等への就職状況について」</a:t>
            </a:r>
          </a:p>
        </p:txBody>
      </p:sp>
    </p:spTree>
    <p:extLst>
      <p:ext uri="{BB962C8B-B14F-4D97-AF65-F5344CB8AC3E}">
        <p14:creationId xmlns:p14="http://schemas.microsoft.com/office/powerpoint/2010/main" val="1027585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182360-8E57-4CFB-9AED-F7A852E0EBA9}"/>
              </a:ext>
            </a:extLst>
          </p:cNvPr>
          <p:cNvSpPr>
            <a:spLocks noGrp="1"/>
          </p:cNvSpPr>
          <p:nvPr>
            <p:ph type="title"/>
          </p:nvPr>
        </p:nvSpPr>
        <p:spPr>
          <a:xfrm>
            <a:off x="448798" y="717739"/>
            <a:ext cx="8229600" cy="1055077"/>
          </a:xfrm>
        </p:spPr>
        <p:txBody>
          <a:bodyPr>
            <a:normAutofit/>
          </a:bodyPr>
          <a:lstStyle/>
          <a:p>
            <a:r>
              <a:rPr kumimoji="1" lang="ja-JP" altLang="en-US" sz="2800" dirty="0">
                <a:latin typeface="Meiryo UI" panose="020B0604030504040204" pitchFamily="50" charset="-128"/>
                <a:ea typeface="Meiryo UI" panose="020B0604030504040204" pitchFamily="50" charset="-128"/>
              </a:rPr>
              <a:t>西日本と東日本との比較</a:t>
            </a:r>
          </a:p>
        </p:txBody>
      </p:sp>
      <p:sp>
        <p:nvSpPr>
          <p:cNvPr id="4" name="スライド番号プレースホルダー 3">
            <a:extLst>
              <a:ext uri="{FF2B5EF4-FFF2-40B4-BE49-F238E27FC236}">
                <a16:creationId xmlns:a16="http://schemas.microsoft.com/office/drawing/2014/main" id="{FDC1BA3F-1AE2-47E1-8004-18BBF3B02693}"/>
              </a:ext>
            </a:extLst>
          </p:cNvPr>
          <p:cNvSpPr>
            <a:spLocks noGrp="1"/>
          </p:cNvSpPr>
          <p:nvPr>
            <p:ph type="sldNum" sz="quarter" idx="12"/>
          </p:nvPr>
        </p:nvSpPr>
        <p:spPr/>
        <p:txBody>
          <a:bodyPr/>
          <a:lstStyle/>
          <a:p>
            <a:fld id="{893290AE-011E-403C-A3C9-B3B44B5CA60C}" type="slidenum">
              <a:rPr kumimoji="1" lang="ja-JP" altLang="en-US" smtClean="0"/>
              <a:t>50</a:t>
            </a:fld>
            <a:endParaRPr kumimoji="1" lang="ja-JP" altLang="en-US"/>
          </a:p>
        </p:txBody>
      </p:sp>
      <p:sp>
        <p:nvSpPr>
          <p:cNvPr id="5" name="タイトル 1">
            <a:extLst>
              <a:ext uri="{FF2B5EF4-FFF2-40B4-BE49-F238E27FC236}">
                <a16:creationId xmlns:a16="http://schemas.microsoft.com/office/drawing/2014/main" id="{DE182360-8E57-4CFB-9AED-F7A852E0EBA9}"/>
              </a:ext>
            </a:extLst>
          </p:cNvPr>
          <p:cNvSpPr txBox="1">
            <a:spLocks/>
          </p:cNvSpPr>
          <p:nvPr/>
        </p:nvSpPr>
        <p:spPr>
          <a:xfrm>
            <a:off x="448798" y="1315725"/>
            <a:ext cx="8229600" cy="50406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ja-JP" altLang="en-US" sz="2400"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DE182360-8E57-4CFB-9AED-F7A852E0EBA9}"/>
              </a:ext>
            </a:extLst>
          </p:cNvPr>
          <p:cNvSpPr txBox="1">
            <a:spLocks/>
          </p:cNvSpPr>
          <p:nvPr/>
        </p:nvSpPr>
        <p:spPr>
          <a:xfrm>
            <a:off x="601198" y="1756157"/>
            <a:ext cx="8229600" cy="412111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lnSpc>
                <a:spcPct val="150000"/>
              </a:lnSpc>
              <a:buFont typeface="Arial" panose="020B0604020202020204" pitchFamily="34" charset="0"/>
              <a:buChar char="•"/>
              <a:tabLst>
                <a:tab pos="7180263" algn="l"/>
              </a:tabLst>
            </a:pPr>
            <a:r>
              <a:rPr lang="ja-JP" altLang="en-US" sz="2400" dirty="0">
                <a:latin typeface="Meiryo UI" panose="020B0604030504040204" pitchFamily="50" charset="-128"/>
                <a:ea typeface="Meiryo UI" panose="020B0604030504040204" pitchFamily="50" charset="-128"/>
              </a:rPr>
              <a:t>西日本と東日本のＧＤＰ（名目）と人口</a:t>
            </a:r>
            <a:r>
              <a:rPr lang="ja-JP" altLang="en-US" sz="2400" dirty="0" smtClean="0">
                <a:latin typeface="Meiryo UI" panose="020B0604030504040204" pitchFamily="50" charset="-128"/>
                <a:ea typeface="Meiryo UI" panose="020B0604030504040204" pitchFamily="50" charset="-128"/>
              </a:rPr>
              <a:t>分布 ・・・・・</a:t>
            </a:r>
            <a:r>
              <a:rPr lang="en-US" altLang="ja-JP" sz="2400" dirty="0" smtClean="0">
                <a:latin typeface="Meiryo UI" panose="020B0604030504040204" pitchFamily="50" charset="-128"/>
                <a:ea typeface="Meiryo UI" panose="020B0604030504040204" pitchFamily="50" charset="-128"/>
              </a:rPr>
              <a:t>		52</a:t>
            </a:r>
          </a:p>
          <a:p>
            <a:pPr marL="457200" indent="-457200" algn="l">
              <a:lnSpc>
                <a:spcPct val="150000"/>
              </a:lnSpc>
              <a:buFont typeface="Arial" panose="020B0604020202020204" pitchFamily="34" charset="0"/>
              <a:buChar char="•"/>
              <a:tabLst>
                <a:tab pos="7180263" algn="l"/>
              </a:tabLst>
            </a:pPr>
            <a:r>
              <a:rPr lang="ja-JP" altLang="en-US" sz="2400" dirty="0">
                <a:latin typeface="Meiryo UI" panose="020B0604030504040204" pitchFamily="50" charset="-128"/>
                <a:ea typeface="Meiryo UI" panose="020B0604030504040204" pitchFamily="50" charset="-128"/>
              </a:rPr>
              <a:t>西日本</a:t>
            </a:r>
            <a:r>
              <a:rPr lang="ja-JP" altLang="en-US" sz="2400" dirty="0" smtClean="0">
                <a:latin typeface="Meiryo UI" panose="020B0604030504040204" pitchFamily="50" charset="-128"/>
                <a:ea typeface="Meiryo UI" panose="020B0604030504040204" pitchFamily="50" charset="-128"/>
              </a:rPr>
              <a:t>と東日本の上位５自治体の指標比較</a:t>
            </a:r>
            <a:endParaRPr lang="en-US" altLang="ja-JP" sz="2400" dirty="0" smtClean="0">
              <a:latin typeface="Meiryo UI" panose="020B0604030504040204" pitchFamily="50" charset="-128"/>
              <a:ea typeface="Meiryo UI" panose="020B0604030504040204" pitchFamily="50" charset="-128"/>
            </a:endParaRPr>
          </a:p>
          <a:p>
            <a:pPr algn="l">
              <a:lnSpc>
                <a:spcPct val="150000"/>
              </a:lnSpc>
              <a:tabLst>
                <a:tab pos="7180263" algn="l"/>
              </a:tabLst>
            </a:pP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都市基盤指標、自治体指標</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		54</a:t>
            </a:r>
            <a:endParaRPr lang="en-US" altLang="ja-JP" sz="2400" dirty="0">
              <a:latin typeface="Meiryo UI" panose="020B0604030504040204" pitchFamily="50" charset="-128"/>
              <a:ea typeface="Meiryo UI" panose="020B0604030504040204" pitchFamily="50" charset="-128"/>
            </a:endParaRPr>
          </a:p>
          <a:p>
            <a:pPr algn="l">
              <a:lnSpc>
                <a:spcPct val="150000"/>
              </a:lnSpc>
              <a:tabLst>
                <a:tab pos="7180263" algn="l"/>
              </a:tabLst>
            </a:pP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産業指標、商業指標</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		55</a:t>
            </a:r>
            <a:endParaRPr lang="en-US" altLang="ja-JP" sz="2400" dirty="0">
              <a:latin typeface="Meiryo UI" panose="020B0604030504040204" pitchFamily="50" charset="-128"/>
              <a:ea typeface="Meiryo UI" panose="020B0604030504040204" pitchFamily="50" charset="-128"/>
            </a:endParaRPr>
          </a:p>
          <a:p>
            <a:pPr algn="l">
              <a:lnSpc>
                <a:spcPct val="150000"/>
              </a:lnSpc>
              <a:tabLst>
                <a:tab pos="7180263" algn="l"/>
              </a:tabLst>
            </a:pP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交通物流指標、研究情報指標</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		56</a:t>
            </a:r>
            <a:endParaRPr lang="en-US" altLang="ja-JP" sz="2400" dirty="0">
              <a:latin typeface="Meiryo UI" panose="020B0604030504040204" pitchFamily="50" charset="-128"/>
              <a:ea typeface="Meiryo UI" panose="020B0604030504040204" pitchFamily="50" charset="-128"/>
            </a:endParaRPr>
          </a:p>
          <a:p>
            <a:pPr algn="l">
              <a:lnSpc>
                <a:spcPct val="150000"/>
              </a:lnSpc>
              <a:tabLst>
                <a:tab pos="7180263" algn="l"/>
              </a:tabLst>
            </a:pP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医療福祉指標、文化観光指標</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		57</a:t>
            </a:r>
            <a:endParaRPr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465089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1D027E3-62E2-4B97-AB12-56BECFBE21C1}" type="slidenum">
              <a:rPr kumimoji="1" lang="ja-JP" altLang="en-US" smtClean="0"/>
              <a:pPr/>
              <a:t>51</a:t>
            </a:fld>
            <a:endParaRPr kumimoji="1" lang="ja-JP" altLang="en-US"/>
          </a:p>
        </p:txBody>
      </p:sp>
    </p:spTree>
    <p:extLst>
      <p:ext uri="{BB962C8B-B14F-4D97-AF65-F5344CB8AC3E}">
        <p14:creationId xmlns:p14="http://schemas.microsoft.com/office/powerpoint/2010/main" val="2360942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FD6EA3B-25BF-4CC3-B508-8847D540636A}"/>
              </a:ext>
            </a:extLst>
          </p:cNvPr>
          <p:cNvPicPr>
            <a:picLocks noChangeAspect="1"/>
          </p:cNvPicPr>
          <p:nvPr/>
        </p:nvPicPr>
        <p:blipFill>
          <a:blip r:embed="rId2"/>
          <a:stretch>
            <a:fillRect/>
          </a:stretch>
        </p:blipFill>
        <p:spPr>
          <a:xfrm>
            <a:off x="80952" y="1853421"/>
            <a:ext cx="9053345" cy="4804064"/>
          </a:xfrm>
          <a:prstGeom prst="rect">
            <a:avLst/>
          </a:prstGeom>
        </p:spPr>
      </p:pic>
      <p:sp>
        <p:nvSpPr>
          <p:cNvPr id="6" name="正方形/長方形 5"/>
          <p:cNvSpPr/>
          <p:nvPr/>
        </p:nvSpPr>
        <p:spPr>
          <a:xfrm>
            <a:off x="0" y="-158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主要指標における都市比較　</a:t>
            </a:r>
            <a:r>
              <a:rPr kumimoji="0" lang="ja-JP" altLang="en-US" sz="2000" b="1" kern="0" dirty="0">
                <a:solidFill>
                  <a:srgbClr val="000000"/>
                </a:solidFill>
                <a:latin typeface="ＭＳ Ｐゴシック" pitchFamily="50" charset="-128"/>
                <a:ea typeface="Meiryo UI" pitchFamily="50" charset="-128"/>
                <a:cs typeface="Meiryo UI" pitchFamily="50" charset="-128"/>
              </a:rPr>
              <a:t>＜西日本と東日本のＧＤＰ</a:t>
            </a:r>
            <a:r>
              <a:rPr kumimoji="0" lang="ja-JP" altLang="en-US" sz="2000" b="1" kern="0" dirty="0">
                <a:latin typeface="ＭＳ Ｐゴシック" pitchFamily="50" charset="-128"/>
                <a:ea typeface="Meiryo UI" pitchFamily="50" charset="-128"/>
                <a:cs typeface="Meiryo UI" pitchFamily="50" charset="-128"/>
              </a:rPr>
              <a:t>（名目）</a:t>
            </a:r>
            <a:r>
              <a:rPr kumimoji="0" lang="ja-JP" altLang="en-US" sz="2000" b="1" kern="0" dirty="0">
                <a:solidFill>
                  <a:srgbClr val="000000"/>
                </a:solidFill>
                <a:latin typeface="ＭＳ Ｐゴシック" pitchFamily="50" charset="-128"/>
                <a:ea typeface="Meiryo UI" pitchFamily="50" charset="-128"/>
                <a:cs typeface="Meiryo UI" pitchFamily="50" charset="-128"/>
              </a:rPr>
              <a:t>と人口分布＞</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5" name="スライド番号プレースホルダー 2"/>
          <p:cNvSpPr>
            <a:spLocks noGrp="1"/>
          </p:cNvSpPr>
          <p:nvPr>
            <p:ph type="sldNum" sz="quarter" idx="12"/>
          </p:nvPr>
        </p:nvSpPr>
        <p:spPr bwMode="auto">
          <a:xfrm>
            <a:off x="8777288" y="6633724"/>
            <a:ext cx="360362" cy="252412"/>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9D431EB-B517-420B-942D-5A5711DC131B}" type="slidenum">
              <a:rPr lang="ja-JP" altLang="en-US">
                <a:solidFill>
                  <a:srgbClr val="898989"/>
                </a:solidFill>
              </a:rPr>
              <a:pPr fontAlgn="base">
                <a:spcBef>
                  <a:spcPct val="0"/>
                </a:spcBef>
                <a:spcAft>
                  <a:spcPct val="0"/>
                </a:spcAft>
                <a:defRPr/>
              </a:pPr>
              <a:t>52</a:t>
            </a:fld>
            <a:endParaRPr lang="en-US" altLang="ja-JP">
              <a:solidFill>
                <a:srgbClr val="898989"/>
              </a:solidFill>
            </a:endParaRPr>
          </a:p>
        </p:txBody>
      </p:sp>
      <p:grpSp>
        <p:nvGrpSpPr>
          <p:cNvPr id="8" name="グループ化 7"/>
          <p:cNvGrpSpPr>
            <a:grpSpLocks noChangeAspect="1"/>
          </p:cNvGrpSpPr>
          <p:nvPr/>
        </p:nvGrpSpPr>
        <p:grpSpPr>
          <a:xfrm>
            <a:off x="1619672" y="477376"/>
            <a:ext cx="6733550" cy="6336000"/>
            <a:chOff x="7326313" y="1492250"/>
            <a:chExt cx="1290637" cy="1214438"/>
          </a:xfrm>
          <a:noFill/>
        </p:grpSpPr>
        <p:sp>
          <p:nvSpPr>
            <p:cNvPr id="9" name="Freeform 151"/>
            <p:cNvSpPr>
              <a:spLocks/>
            </p:cNvSpPr>
            <p:nvPr/>
          </p:nvSpPr>
          <p:spPr bwMode="auto">
            <a:xfrm>
              <a:off x="7326313" y="2362200"/>
              <a:ext cx="26987" cy="41275"/>
            </a:xfrm>
            <a:custGeom>
              <a:avLst/>
              <a:gdLst>
                <a:gd name="T0" fmla="*/ 3 w 9"/>
                <a:gd name="T1" fmla="*/ 13 h 14"/>
                <a:gd name="T2" fmla="*/ 6 w 9"/>
                <a:gd name="T3" fmla="*/ 2 h 14"/>
                <a:gd name="T4" fmla="*/ 3 w 9"/>
                <a:gd name="T5" fmla="*/ 13 h 14"/>
              </a:gdLst>
              <a:ahLst/>
              <a:cxnLst>
                <a:cxn ang="0">
                  <a:pos x="T0" y="T1"/>
                </a:cxn>
                <a:cxn ang="0">
                  <a:pos x="T2" y="T3"/>
                </a:cxn>
                <a:cxn ang="0">
                  <a:pos x="T4" y="T5"/>
                </a:cxn>
              </a:cxnLst>
              <a:rect l="0" t="0" r="r" b="b"/>
              <a:pathLst>
                <a:path w="9" h="14">
                  <a:moveTo>
                    <a:pt x="3" y="13"/>
                  </a:moveTo>
                  <a:cubicBezTo>
                    <a:pt x="0" y="14"/>
                    <a:pt x="2" y="0"/>
                    <a:pt x="6" y="2"/>
                  </a:cubicBezTo>
                  <a:cubicBezTo>
                    <a:pt x="9" y="4"/>
                    <a:pt x="5" y="13"/>
                    <a:pt x="3" y="13"/>
                  </a:cubicBezTo>
                  <a:close/>
                </a:path>
              </a:pathLst>
            </a:custGeom>
            <a:grpFill/>
            <a:ln w="6350" cmpd="sng">
              <a:solidFill>
                <a:schemeClr val="bg1">
                  <a:lumMod val="50000"/>
                </a:schemeClr>
              </a:solidFill>
              <a:round/>
              <a:headEnd/>
              <a:tailEnd/>
            </a:ln>
          </p:spPr>
          <p:txBody>
            <a:bodyPr/>
            <a:lstStyle/>
            <a:p>
              <a:endParaRPr lang="ja-JP" altLang="en-US"/>
            </a:p>
          </p:txBody>
        </p:sp>
        <p:sp>
          <p:nvSpPr>
            <p:cNvPr id="10" name="Freeform 153"/>
            <p:cNvSpPr>
              <a:spLocks/>
            </p:cNvSpPr>
            <p:nvPr/>
          </p:nvSpPr>
          <p:spPr bwMode="auto">
            <a:xfrm>
              <a:off x="8459788" y="1581150"/>
              <a:ext cx="65087" cy="58738"/>
            </a:xfrm>
            <a:custGeom>
              <a:avLst/>
              <a:gdLst>
                <a:gd name="T0" fmla="*/ 2 w 22"/>
                <a:gd name="T1" fmla="*/ 19 h 20"/>
                <a:gd name="T2" fmla="*/ 15 w 22"/>
                <a:gd name="T3" fmla="*/ 1 h 20"/>
                <a:gd name="T4" fmla="*/ 22 w 22"/>
                <a:gd name="T5" fmla="*/ 2 h 20"/>
                <a:gd name="T6" fmla="*/ 2 w 22"/>
                <a:gd name="T7" fmla="*/ 19 h 20"/>
              </a:gdLst>
              <a:ahLst/>
              <a:cxnLst>
                <a:cxn ang="0">
                  <a:pos x="T0" y="T1"/>
                </a:cxn>
                <a:cxn ang="0">
                  <a:pos x="T2" y="T3"/>
                </a:cxn>
                <a:cxn ang="0">
                  <a:pos x="T4" y="T5"/>
                </a:cxn>
                <a:cxn ang="0">
                  <a:pos x="T6" y="T7"/>
                </a:cxn>
              </a:cxnLst>
              <a:rect l="0" t="0" r="r" b="b"/>
              <a:pathLst>
                <a:path w="22" h="20">
                  <a:moveTo>
                    <a:pt x="2" y="19"/>
                  </a:moveTo>
                  <a:cubicBezTo>
                    <a:pt x="0" y="17"/>
                    <a:pt x="13" y="2"/>
                    <a:pt x="15" y="1"/>
                  </a:cubicBezTo>
                  <a:cubicBezTo>
                    <a:pt x="16" y="0"/>
                    <a:pt x="22" y="0"/>
                    <a:pt x="22" y="2"/>
                  </a:cubicBezTo>
                  <a:cubicBezTo>
                    <a:pt x="22" y="3"/>
                    <a:pt x="4" y="20"/>
                    <a:pt x="2" y="19"/>
                  </a:cubicBezTo>
                  <a:close/>
                </a:path>
              </a:pathLst>
            </a:custGeom>
            <a:grpFill/>
            <a:ln w="6350" cmpd="sng">
              <a:solidFill>
                <a:schemeClr val="bg1">
                  <a:lumMod val="50000"/>
                </a:schemeClr>
              </a:solidFill>
              <a:round/>
              <a:headEnd/>
              <a:tailEnd/>
            </a:ln>
          </p:spPr>
          <p:txBody>
            <a:bodyPr/>
            <a:lstStyle/>
            <a:p>
              <a:endParaRPr lang="ja-JP" altLang="en-US"/>
            </a:p>
          </p:txBody>
        </p:sp>
        <p:sp>
          <p:nvSpPr>
            <p:cNvPr id="11" name="Freeform 154"/>
            <p:cNvSpPr>
              <a:spLocks/>
            </p:cNvSpPr>
            <p:nvPr/>
          </p:nvSpPr>
          <p:spPr bwMode="auto">
            <a:xfrm>
              <a:off x="8555038" y="1520825"/>
              <a:ext cx="61912" cy="60325"/>
            </a:xfrm>
            <a:custGeom>
              <a:avLst/>
              <a:gdLst>
                <a:gd name="T0" fmla="*/ 8 w 21"/>
                <a:gd name="T1" fmla="*/ 18 h 20"/>
                <a:gd name="T2" fmla="*/ 2 w 21"/>
                <a:gd name="T3" fmla="*/ 17 h 20"/>
                <a:gd name="T4" fmla="*/ 19 w 21"/>
                <a:gd name="T5" fmla="*/ 2 h 20"/>
                <a:gd name="T6" fmla="*/ 8 w 21"/>
                <a:gd name="T7" fmla="*/ 18 h 20"/>
              </a:gdLst>
              <a:ahLst/>
              <a:cxnLst>
                <a:cxn ang="0">
                  <a:pos x="T0" y="T1"/>
                </a:cxn>
                <a:cxn ang="0">
                  <a:pos x="T2" y="T3"/>
                </a:cxn>
                <a:cxn ang="0">
                  <a:pos x="T4" y="T5"/>
                </a:cxn>
                <a:cxn ang="0">
                  <a:pos x="T6" y="T7"/>
                </a:cxn>
              </a:cxnLst>
              <a:rect l="0" t="0" r="r" b="b"/>
              <a:pathLst>
                <a:path w="21" h="20">
                  <a:moveTo>
                    <a:pt x="8" y="18"/>
                  </a:moveTo>
                  <a:cubicBezTo>
                    <a:pt x="5" y="19"/>
                    <a:pt x="0" y="20"/>
                    <a:pt x="2" y="17"/>
                  </a:cubicBezTo>
                  <a:cubicBezTo>
                    <a:pt x="3" y="14"/>
                    <a:pt x="18" y="0"/>
                    <a:pt x="19" y="2"/>
                  </a:cubicBezTo>
                  <a:cubicBezTo>
                    <a:pt x="21" y="4"/>
                    <a:pt x="11" y="17"/>
                    <a:pt x="8" y="18"/>
                  </a:cubicBezTo>
                  <a:close/>
                </a:path>
              </a:pathLst>
            </a:custGeom>
            <a:grpFill/>
            <a:ln w="6350" cmpd="sng">
              <a:solidFill>
                <a:schemeClr val="bg1">
                  <a:lumMod val="50000"/>
                </a:schemeClr>
              </a:solidFill>
              <a:round/>
              <a:headEnd/>
              <a:tailEnd/>
            </a:ln>
          </p:spPr>
          <p:txBody>
            <a:bodyPr/>
            <a:lstStyle/>
            <a:p>
              <a:endParaRPr lang="ja-JP" altLang="en-US"/>
            </a:p>
          </p:txBody>
        </p:sp>
        <p:sp>
          <p:nvSpPr>
            <p:cNvPr id="12" name="Freeform 155"/>
            <p:cNvSpPr>
              <a:spLocks/>
            </p:cNvSpPr>
            <p:nvPr/>
          </p:nvSpPr>
          <p:spPr bwMode="auto">
            <a:xfrm>
              <a:off x="8070850" y="1492250"/>
              <a:ext cx="403225" cy="333375"/>
            </a:xfrm>
            <a:custGeom>
              <a:avLst/>
              <a:gdLst>
                <a:gd name="T0" fmla="*/ 130 w 137"/>
                <a:gd name="T1" fmla="*/ 65 h 113"/>
                <a:gd name="T2" fmla="*/ 121 w 137"/>
                <a:gd name="T3" fmla="*/ 70 h 113"/>
                <a:gd name="T4" fmla="*/ 114 w 137"/>
                <a:gd name="T5" fmla="*/ 70 h 113"/>
                <a:gd name="T6" fmla="*/ 109 w 137"/>
                <a:gd name="T7" fmla="*/ 71 h 113"/>
                <a:gd name="T8" fmla="*/ 102 w 137"/>
                <a:gd name="T9" fmla="*/ 71 h 113"/>
                <a:gd name="T10" fmla="*/ 84 w 137"/>
                <a:gd name="T11" fmla="*/ 89 h 113"/>
                <a:gd name="T12" fmla="*/ 79 w 137"/>
                <a:gd name="T13" fmla="*/ 100 h 113"/>
                <a:gd name="T14" fmla="*/ 58 w 137"/>
                <a:gd name="T15" fmla="*/ 89 h 113"/>
                <a:gd name="T16" fmla="*/ 46 w 137"/>
                <a:gd name="T17" fmla="*/ 82 h 113"/>
                <a:gd name="T18" fmla="*/ 35 w 137"/>
                <a:gd name="T19" fmla="*/ 86 h 113"/>
                <a:gd name="T20" fmla="*/ 27 w 137"/>
                <a:gd name="T21" fmla="*/ 89 h 113"/>
                <a:gd name="T22" fmla="*/ 19 w 137"/>
                <a:gd name="T23" fmla="*/ 83 h 113"/>
                <a:gd name="T24" fmla="*/ 12 w 137"/>
                <a:gd name="T25" fmla="*/ 90 h 113"/>
                <a:gd name="T26" fmla="*/ 19 w 137"/>
                <a:gd name="T27" fmla="*/ 95 h 113"/>
                <a:gd name="T28" fmla="*/ 30 w 137"/>
                <a:gd name="T29" fmla="*/ 104 h 113"/>
                <a:gd name="T30" fmla="*/ 20 w 137"/>
                <a:gd name="T31" fmla="*/ 105 h 113"/>
                <a:gd name="T32" fmla="*/ 7 w 137"/>
                <a:gd name="T33" fmla="*/ 113 h 113"/>
                <a:gd name="T34" fmla="*/ 5 w 137"/>
                <a:gd name="T35" fmla="*/ 106 h 113"/>
                <a:gd name="T36" fmla="*/ 7 w 137"/>
                <a:gd name="T37" fmla="*/ 98 h 113"/>
                <a:gd name="T38" fmla="*/ 0 w 137"/>
                <a:gd name="T39" fmla="*/ 90 h 113"/>
                <a:gd name="T40" fmla="*/ 2 w 137"/>
                <a:gd name="T41" fmla="*/ 80 h 113"/>
                <a:gd name="T42" fmla="*/ 16 w 137"/>
                <a:gd name="T43" fmla="*/ 72 h 113"/>
                <a:gd name="T44" fmla="*/ 14 w 137"/>
                <a:gd name="T45" fmla="*/ 62 h 113"/>
                <a:gd name="T46" fmla="*/ 20 w 137"/>
                <a:gd name="T47" fmla="*/ 61 h 113"/>
                <a:gd name="T48" fmla="*/ 30 w 137"/>
                <a:gd name="T49" fmla="*/ 67 h 113"/>
                <a:gd name="T50" fmla="*/ 36 w 137"/>
                <a:gd name="T51" fmla="*/ 62 h 113"/>
                <a:gd name="T52" fmla="*/ 38 w 137"/>
                <a:gd name="T53" fmla="*/ 48 h 113"/>
                <a:gd name="T54" fmla="*/ 44 w 137"/>
                <a:gd name="T55" fmla="*/ 40 h 113"/>
                <a:gd name="T56" fmla="*/ 47 w 137"/>
                <a:gd name="T57" fmla="*/ 23 h 113"/>
                <a:gd name="T58" fmla="*/ 43 w 137"/>
                <a:gd name="T59" fmla="*/ 11 h 113"/>
                <a:gd name="T60" fmla="*/ 44 w 137"/>
                <a:gd name="T61" fmla="*/ 1 h 113"/>
                <a:gd name="T62" fmla="*/ 53 w 137"/>
                <a:gd name="T63" fmla="*/ 2 h 113"/>
                <a:gd name="T64" fmla="*/ 74 w 137"/>
                <a:gd name="T65" fmla="*/ 27 h 113"/>
                <a:gd name="T66" fmla="*/ 100 w 137"/>
                <a:gd name="T67" fmla="*/ 41 h 113"/>
                <a:gd name="T68" fmla="*/ 114 w 137"/>
                <a:gd name="T69" fmla="*/ 45 h 113"/>
                <a:gd name="T70" fmla="*/ 127 w 137"/>
                <a:gd name="T71" fmla="*/ 38 h 113"/>
                <a:gd name="T72" fmla="*/ 125 w 137"/>
                <a:gd name="T73" fmla="*/ 50 h 113"/>
                <a:gd name="T74" fmla="*/ 130 w 137"/>
                <a:gd name="T75" fmla="*/ 59 h 113"/>
                <a:gd name="T76" fmla="*/ 136 w 137"/>
                <a:gd name="T77" fmla="*/ 62 h 113"/>
                <a:gd name="T78" fmla="*/ 130 w 137"/>
                <a:gd name="T79" fmla="*/ 6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13">
                  <a:moveTo>
                    <a:pt x="130" y="65"/>
                  </a:moveTo>
                  <a:cubicBezTo>
                    <a:pt x="128" y="66"/>
                    <a:pt x="124" y="72"/>
                    <a:pt x="121" y="70"/>
                  </a:cubicBezTo>
                  <a:cubicBezTo>
                    <a:pt x="118" y="69"/>
                    <a:pt x="116" y="69"/>
                    <a:pt x="114" y="70"/>
                  </a:cubicBezTo>
                  <a:cubicBezTo>
                    <a:pt x="113" y="71"/>
                    <a:pt x="112" y="72"/>
                    <a:pt x="109" y="71"/>
                  </a:cubicBezTo>
                  <a:cubicBezTo>
                    <a:pt x="106" y="71"/>
                    <a:pt x="105" y="71"/>
                    <a:pt x="102" y="71"/>
                  </a:cubicBezTo>
                  <a:cubicBezTo>
                    <a:pt x="99" y="72"/>
                    <a:pt x="85" y="86"/>
                    <a:pt x="84" y="89"/>
                  </a:cubicBezTo>
                  <a:cubicBezTo>
                    <a:pt x="82" y="92"/>
                    <a:pt x="82" y="101"/>
                    <a:pt x="79" y="100"/>
                  </a:cubicBezTo>
                  <a:cubicBezTo>
                    <a:pt x="76" y="99"/>
                    <a:pt x="60" y="90"/>
                    <a:pt x="58" y="89"/>
                  </a:cubicBezTo>
                  <a:cubicBezTo>
                    <a:pt x="56" y="87"/>
                    <a:pt x="48" y="82"/>
                    <a:pt x="46" y="82"/>
                  </a:cubicBezTo>
                  <a:cubicBezTo>
                    <a:pt x="44" y="82"/>
                    <a:pt x="39" y="83"/>
                    <a:pt x="35" y="86"/>
                  </a:cubicBezTo>
                  <a:cubicBezTo>
                    <a:pt x="32" y="88"/>
                    <a:pt x="29" y="91"/>
                    <a:pt x="27" y="89"/>
                  </a:cubicBezTo>
                  <a:cubicBezTo>
                    <a:pt x="24" y="87"/>
                    <a:pt x="24" y="82"/>
                    <a:pt x="19" y="83"/>
                  </a:cubicBezTo>
                  <a:cubicBezTo>
                    <a:pt x="14" y="85"/>
                    <a:pt x="10" y="84"/>
                    <a:pt x="12" y="90"/>
                  </a:cubicBezTo>
                  <a:cubicBezTo>
                    <a:pt x="13" y="95"/>
                    <a:pt x="12" y="94"/>
                    <a:pt x="19" y="95"/>
                  </a:cubicBezTo>
                  <a:cubicBezTo>
                    <a:pt x="25" y="97"/>
                    <a:pt x="32" y="101"/>
                    <a:pt x="30" y="104"/>
                  </a:cubicBezTo>
                  <a:cubicBezTo>
                    <a:pt x="27" y="108"/>
                    <a:pt x="22" y="104"/>
                    <a:pt x="20" y="105"/>
                  </a:cubicBezTo>
                  <a:cubicBezTo>
                    <a:pt x="18" y="105"/>
                    <a:pt x="10" y="113"/>
                    <a:pt x="7" y="113"/>
                  </a:cubicBezTo>
                  <a:cubicBezTo>
                    <a:pt x="4" y="113"/>
                    <a:pt x="4" y="108"/>
                    <a:pt x="5" y="106"/>
                  </a:cubicBezTo>
                  <a:cubicBezTo>
                    <a:pt x="6" y="104"/>
                    <a:pt x="11" y="104"/>
                    <a:pt x="7" y="98"/>
                  </a:cubicBezTo>
                  <a:cubicBezTo>
                    <a:pt x="2" y="92"/>
                    <a:pt x="0" y="92"/>
                    <a:pt x="0" y="90"/>
                  </a:cubicBezTo>
                  <a:cubicBezTo>
                    <a:pt x="0" y="88"/>
                    <a:pt x="0" y="81"/>
                    <a:pt x="2" y="80"/>
                  </a:cubicBezTo>
                  <a:cubicBezTo>
                    <a:pt x="5" y="79"/>
                    <a:pt x="17" y="79"/>
                    <a:pt x="16" y="72"/>
                  </a:cubicBezTo>
                  <a:cubicBezTo>
                    <a:pt x="15" y="65"/>
                    <a:pt x="10" y="64"/>
                    <a:pt x="14" y="62"/>
                  </a:cubicBezTo>
                  <a:cubicBezTo>
                    <a:pt x="17" y="60"/>
                    <a:pt x="18" y="60"/>
                    <a:pt x="20" y="61"/>
                  </a:cubicBezTo>
                  <a:cubicBezTo>
                    <a:pt x="23" y="63"/>
                    <a:pt x="25" y="67"/>
                    <a:pt x="30" y="67"/>
                  </a:cubicBezTo>
                  <a:cubicBezTo>
                    <a:pt x="34" y="67"/>
                    <a:pt x="35" y="67"/>
                    <a:pt x="36" y="62"/>
                  </a:cubicBezTo>
                  <a:cubicBezTo>
                    <a:pt x="36" y="57"/>
                    <a:pt x="35" y="51"/>
                    <a:pt x="38" y="48"/>
                  </a:cubicBezTo>
                  <a:cubicBezTo>
                    <a:pt x="41" y="46"/>
                    <a:pt x="44" y="43"/>
                    <a:pt x="44" y="40"/>
                  </a:cubicBezTo>
                  <a:cubicBezTo>
                    <a:pt x="44" y="37"/>
                    <a:pt x="47" y="28"/>
                    <a:pt x="47" y="23"/>
                  </a:cubicBezTo>
                  <a:cubicBezTo>
                    <a:pt x="47" y="18"/>
                    <a:pt x="43" y="16"/>
                    <a:pt x="43" y="11"/>
                  </a:cubicBezTo>
                  <a:cubicBezTo>
                    <a:pt x="43" y="6"/>
                    <a:pt x="40" y="2"/>
                    <a:pt x="44" y="1"/>
                  </a:cubicBezTo>
                  <a:cubicBezTo>
                    <a:pt x="49" y="0"/>
                    <a:pt x="51" y="0"/>
                    <a:pt x="53" y="2"/>
                  </a:cubicBezTo>
                  <a:cubicBezTo>
                    <a:pt x="54" y="4"/>
                    <a:pt x="69" y="24"/>
                    <a:pt x="74" y="27"/>
                  </a:cubicBezTo>
                  <a:cubicBezTo>
                    <a:pt x="79" y="30"/>
                    <a:pt x="97" y="43"/>
                    <a:pt x="100" y="41"/>
                  </a:cubicBezTo>
                  <a:cubicBezTo>
                    <a:pt x="103" y="40"/>
                    <a:pt x="108" y="46"/>
                    <a:pt x="114" y="45"/>
                  </a:cubicBezTo>
                  <a:cubicBezTo>
                    <a:pt x="120" y="44"/>
                    <a:pt x="128" y="36"/>
                    <a:pt x="127" y="38"/>
                  </a:cubicBezTo>
                  <a:cubicBezTo>
                    <a:pt x="126" y="40"/>
                    <a:pt x="124" y="48"/>
                    <a:pt x="125" y="50"/>
                  </a:cubicBezTo>
                  <a:cubicBezTo>
                    <a:pt x="126" y="52"/>
                    <a:pt x="128" y="58"/>
                    <a:pt x="130" y="59"/>
                  </a:cubicBezTo>
                  <a:cubicBezTo>
                    <a:pt x="132" y="59"/>
                    <a:pt x="137" y="61"/>
                    <a:pt x="136" y="62"/>
                  </a:cubicBezTo>
                  <a:cubicBezTo>
                    <a:pt x="135" y="62"/>
                    <a:pt x="132" y="65"/>
                    <a:pt x="130" y="65"/>
                  </a:cubicBezTo>
                  <a:close/>
                </a:path>
              </a:pathLst>
            </a:custGeom>
            <a:grpFill/>
            <a:ln w="6350" cmpd="sng">
              <a:solidFill>
                <a:schemeClr val="bg1">
                  <a:lumMod val="50000"/>
                </a:schemeClr>
              </a:solidFill>
              <a:round/>
              <a:headEnd/>
              <a:tailEnd/>
            </a:ln>
          </p:spPr>
          <p:txBody>
            <a:bodyPr/>
            <a:lstStyle/>
            <a:p>
              <a:endParaRPr lang="ja-JP" altLang="en-US"/>
            </a:p>
          </p:txBody>
        </p:sp>
        <p:sp>
          <p:nvSpPr>
            <p:cNvPr id="13" name="Freeform 156"/>
            <p:cNvSpPr>
              <a:spLocks/>
            </p:cNvSpPr>
            <p:nvPr/>
          </p:nvSpPr>
          <p:spPr bwMode="auto">
            <a:xfrm>
              <a:off x="7954963" y="2078038"/>
              <a:ext cx="33337" cy="44450"/>
            </a:xfrm>
            <a:custGeom>
              <a:avLst/>
              <a:gdLst>
                <a:gd name="T0" fmla="*/ 6 w 11"/>
                <a:gd name="T1" fmla="*/ 15 h 15"/>
                <a:gd name="T2" fmla="*/ 3 w 11"/>
                <a:gd name="T3" fmla="*/ 9 h 15"/>
                <a:gd name="T4" fmla="*/ 2 w 11"/>
                <a:gd name="T5" fmla="*/ 5 h 15"/>
                <a:gd name="T6" fmla="*/ 7 w 11"/>
                <a:gd name="T7" fmla="*/ 1 h 15"/>
                <a:gd name="T8" fmla="*/ 7 w 11"/>
                <a:gd name="T9" fmla="*/ 9 h 15"/>
                <a:gd name="T10" fmla="*/ 6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6" y="15"/>
                  </a:moveTo>
                  <a:cubicBezTo>
                    <a:pt x="5" y="15"/>
                    <a:pt x="5" y="10"/>
                    <a:pt x="3" y="9"/>
                  </a:cubicBezTo>
                  <a:cubicBezTo>
                    <a:pt x="1" y="8"/>
                    <a:pt x="0" y="7"/>
                    <a:pt x="2" y="5"/>
                  </a:cubicBezTo>
                  <a:cubicBezTo>
                    <a:pt x="4" y="4"/>
                    <a:pt x="7" y="0"/>
                    <a:pt x="7" y="1"/>
                  </a:cubicBezTo>
                  <a:cubicBezTo>
                    <a:pt x="7" y="3"/>
                    <a:pt x="6" y="9"/>
                    <a:pt x="7" y="9"/>
                  </a:cubicBezTo>
                  <a:cubicBezTo>
                    <a:pt x="9" y="9"/>
                    <a:pt x="11" y="12"/>
                    <a:pt x="6" y="15"/>
                  </a:cubicBezTo>
                  <a:close/>
                </a:path>
              </a:pathLst>
            </a:custGeom>
            <a:grpFill/>
            <a:ln w="6350" cmpd="sng">
              <a:solidFill>
                <a:schemeClr val="bg1">
                  <a:lumMod val="50000"/>
                </a:schemeClr>
              </a:solidFill>
              <a:round/>
              <a:headEnd/>
              <a:tailEnd/>
            </a:ln>
          </p:spPr>
          <p:txBody>
            <a:bodyPr/>
            <a:lstStyle/>
            <a:p>
              <a:endParaRPr lang="ja-JP" altLang="en-US"/>
            </a:p>
          </p:txBody>
        </p:sp>
        <p:sp>
          <p:nvSpPr>
            <p:cNvPr id="14" name="Freeform 157"/>
            <p:cNvSpPr>
              <a:spLocks/>
            </p:cNvSpPr>
            <p:nvPr/>
          </p:nvSpPr>
          <p:spPr bwMode="auto">
            <a:xfrm>
              <a:off x="7408863" y="2686050"/>
              <a:ext cx="20637" cy="20638"/>
            </a:xfrm>
            <a:custGeom>
              <a:avLst/>
              <a:gdLst>
                <a:gd name="T0" fmla="*/ 3 w 7"/>
                <a:gd name="T1" fmla="*/ 7 h 7"/>
                <a:gd name="T2" fmla="*/ 3 w 7"/>
                <a:gd name="T3" fmla="*/ 1 h 7"/>
                <a:gd name="T4" fmla="*/ 3 w 7"/>
                <a:gd name="T5" fmla="*/ 7 h 7"/>
              </a:gdLst>
              <a:ahLst/>
              <a:cxnLst>
                <a:cxn ang="0">
                  <a:pos x="T0" y="T1"/>
                </a:cxn>
                <a:cxn ang="0">
                  <a:pos x="T2" y="T3"/>
                </a:cxn>
                <a:cxn ang="0">
                  <a:pos x="T4" y="T5"/>
                </a:cxn>
              </a:cxnLst>
              <a:rect l="0" t="0" r="r" b="b"/>
              <a:pathLst>
                <a:path w="7" h="7">
                  <a:moveTo>
                    <a:pt x="3" y="7"/>
                  </a:moveTo>
                  <a:cubicBezTo>
                    <a:pt x="2" y="7"/>
                    <a:pt x="0" y="2"/>
                    <a:pt x="3" y="1"/>
                  </a:cubicBezTo>
                  <a:cubicBezTo>
                    <a:pt x="7" y="0"/>
                    <a:pt x="5" y="7"/>
                    <a:pt x="3" y="7"/>
                  </a:cubicBezTo>
                  <a:close/>
                </a:path>
              </a:pathLst>
            </a:custGeom>
            <a:grpFill/>
            <a:ln w="6350" cmpd="sng">
              <a:solidFill>
                <a:schemeClr val="bg1">
                  <a:lumMod val="50000"/>
                </a:schemeClr>
              </a:solidFill>
              <a:round/>
              <a:headEnd/>
              <a:tailEnd/>
            </a:ln>
          </p:spPr>
          <p:txBody>
            <a:bodyPr/>
            <a:lstStyle/>
            <a:p>
              <a:endParaRPr lang="ja-JP" altLang="en-US"/>
            </a:p>
          </p:txBody>
        </p:sp>
        <p:sp>
          <p:nvSpPr>
            <p:cNvPr id="15" name="Freeform 158"/>
            <p:cNvSpPr>
              <a:spLocks/>
            </p:cNvSpPr>
            <p:nvPr/>
          </p:nvSpPr>
          <p:spPr bwMode="auto">
            <a:xfrm>
              <a:off x="7443788" y="2663825"/>
              <a:ext cx="19050" cy="25400"/>
            </a:xfrm>
            <a:custGeom>
              <a:avLst/>
              <a:gdLst>
                <a:gd name="T0" fmla="*/ 2 w 6"/>
                <a:gd name="T1" fmla="*/ 9 h 9"/>
                <a:gd name="T2" fmla="*/ 4 w 6"/>
                <a:gd name="T3" fmla="*/ 1 h 9"/>
                <a:gd name="T4" fmla="*/ 2 w 6"/>
                <a:gd name="T5" fmla="*/ 9 h 9"/>
              </a:gdLst>
              <a:ahLst/>
              <a:cxnLst>
                <a:cxn ang="0">
                  <a:pos x="T0" y="T1"/>
                </a:cxn>
                <a:cxn ang="0">
                  <a:pos x="T2" y="T3"/>
                </a:cxn>
                <a:cxn ang="0">
                  <a:pos x="T4" y="T5"/>
                </a:cxn>
              </a:cxnLst>
              <a:rect l="0" t="0" r="r" b="b"/>
              <a:pathLst>
                <a:path w="6" h="9">
                  <a:moveTo>
                    <a:pt x="2" y="9"/>
                  </a:moveTo>
                  <a:cubicBezTo>
                    <a:pt x="0" y="9"/>
                    <a:pt x="2" y="1"/>
                    <a:pt x="4" y="1"/>
                  </a:cubicBezTo>
                  <a:cubicBezTo>
                    <a:pt x="6" y="0"/>
                    <a:pt x="5" y="9"/>
                    <a:pt x="2" y="9"/>
                  </a:cubicBezTo>
                  <a:close/>
                </a:path>
              </a:pathLst>
            </a:custGeom>
            <a:grpFill/>
            <a:ln w="6350" cmpd="sng">
              <a:solidFill>
                <a:schemeClr val="bg1">
                  <a:lumMod val="50000"/>
                </a:schemeClr>
              </a:solidFill>
              <a:round/>
              <a:headEnd/>
              <a:tailEnd/>
            </a:ln>
          </p:spPr>
          <p:txBody>
            <a:bodyPr/>
            <a:lstStyle/>
            <a:p>
              <a:endParaRPr lang="ja-JP" altLang="en-US"/>
            </a:p>
          </p:txBody>
        </p:sp>
        <p:sp>
          <p:nvSpPr>
            <p:cNvPr id="16" name="Freeform 161"/>
            <p:cNvSpPr>
              <a:spLocks/>
            </p:cNvSpPr>
            <p:nvPr/>
          </p:nvSpPr>
          <p:spPr bwMode="auto">
            <a:xfrm>
              <a:off x="7446963" y="1828800"/>
              <a:ext cx="776287" cy="633413"/>
            </a:xfrm>
            <a:custGeom>
              <a:avLst/>
              <a:gdLst>
                <a:gd name="T0" fmla="*/ 247 w 263"/>
                <a:gd name="T1" fmla="*/ 5 h 214"/>
                <a:gd name="T2" fmla="*/ 257 w 263"/>
                <a:gd name="T3" fmla="*/ 35 h 214"/>
                <a:gd name="T4" fmla="*/ 256 w 263"/>
                <a:gd name="T5" fmla="*/ 68 h 214"/>
                <a:gd name="T6" fmla="*/ 248 w 263"/>
                <a:gd name="T7" fmla="*/ 85 h 214"/>
                <a:gd name="T8" fmla="*/ 236 w 263"/>
                <a:gd name="T9" fmla="*/ 98 h 214"/>
                <a:gd name="T10" fmla="*/ 231 w 263"/>
                <a:gd name="T11" fmla="*/ 129 h 214"/>
                <a:gd name="T12" fmla="*/ 232 w 263"/>
                <a:gd name="T13" fmla="*/ 155 h 214"/>
                <a:gd name="T14" fmla="*/ 211 w 263"/>
                <a:gd name="T15" fmla="*/ 175 h 214"/>
                <a:gd name="T16" fmla="*/ 214 w 263"/>
                <a:gd name="T17" fmla="*/ 157 h 214"/>
                <a:gd name="T18" fmla="*/ 207 w 263"/>
                <a:gd name="T19" fmla="*/ 167 h 214"/>
                <a:gd name="T20" fmla="*/ 192 w 263"/>
                <a:gd name="T21" fmla="*/ 171 h 214"/>
                <a:gd name="T22" fmla="*/ 183 w 263"/>
                <a:gd name="T23" fmla="*/ 170 h 214"/>
                <a:gd name="T24" fmla="*/ 157 w 263"/>
                <a:gd name="T25" fmla="*/ 182 h 214"/>
                <a:gd name="T26" fmla="*/ 145 w 263"/>
                <a:gd name="T27" fmla="*/ 178 h 214"/>
                <a:gd name="T28" fmla="*/ 136 w 263"/>
                <a:gd name="T29" fmla="*/ 181 h 214"/>
                <a:gd name="T30" fmla="*/ 129 w 263"/>
                <a:gd name="T31" fmla="*/ 194 h 214"/>
                <a:gd name="T32" fmla="*/ 113 w 263"/>
                <a:gd name="T33" fmla="*/ 213 h 214"/>
                <a:gd name="T34" fmla="*/ 100 w 263"/>
                <a:gd name="T35" fmla="*/ 194 h 214"/>
                <a:gd name="T36" fmla="*/ 101 w 263"/>
                <a:gd name="T37" fmla="*/ 182 h 214"/>
                <a:gd name="T38" fmla="*/ 82 w 263"/>
                <a:gd name="T39" fmla="*/ 179 h 214"/>
                <a:gd name="T40" fmla="*/ 57 w 263"/>
                <a:gd name="T41" fmla="*/ 188 h 214"/>
                <a:gd name="T42" fmla="*/ 40 w 263"/>
                <a:gd name="T43" fmla="*/ 193 h 214"/>
                <a:gd name="T44" fmla="*/ 31 w 263"/>
                <a:gd name="T45" fmla="*/ 196 h 214"/>
                <a:gd name="T46" fmla="*/ 18 w 263"/>
                <a:gd name="T47" fmla="*/ 197 h 214"/>
                <a:gd name="T48" fmla="*/ 4 w 263"/>
                <a:gd name="T49" fmla="*/ 190 h 214"/>
                <a:gd name="T50" fmla="*/ 25 w 263"/>
                <a:gd name="T51" fmla="*/ 176 h 214"/>
                <a:gd name="T52" fmla="*/ 70 w 263"/>
                <a:gd name="T53" fmla="*/ 162 h 214"/>
                <a:gd name="T54" fmla="*/ 99 w 263"/>
                <a:gd name="T55" fmla="*/ 154 h 214"/>
                <a:gd name="T56" fmla="*/ 119 w 263"/>
                <a:gd name="T57" fmla="*/ 154 h 214"/>
                <a:gd name="T58" fmla="*/ 136 w 263"/>
                <a:gd name="T59" fmla="*/ 128 h 214"/>
                <a:gd name="T60" fmla="*/ 139 w 263"/>
                <a:gd name="T61" fmla="*/ 108 h 214"/>
                <a:gd name="T62" fmla="*/ 143 w 263"/>
                <a:gd name="T63" fmla="*/ 120 h 214"/>
                <a:gd name="T64" fmla="*/ 163 w 263"/>
                <a:gd name="T65" fmla="*/ 115 h 214"/>
                <a:gd name="T66" fmla="*/ 192 w 263"/>
                <a:gd name="T67" fmla="*/ 96 h 214"/>
                <a:gd name="T68" fmla="*/ 213 w 263"/>
                <a:gd name="T69" fmla="*/ 64 h 214"/>
                <a:gd name="T70" fmla="*/ 209 w 263"/>
                <a:gd name="T71" fmla="*/ 41 h 214"/>
                <a:gd name="T72" fmla="*/ 213 w 263"/>
                <a:gd name="T73" fmla="*/ 23 h 214"/>
                <a:gd name="T74" fmla="*/ 224 w 263"/>
                <a:gd name="T75" fmla="*/ 7 h 214"/>
                <a:gd name="T76" fmla="*/ 232 w 263"/>
                <a:gd name="T77" fmla="*/ 19 h 214"/>
                <a:gd name="T78" fmla="*/ 242 w 263"/>
                <a:gd name="T79" fmla="*/ 17 h 214"/>
                <a:gd name="T80" fmla="*/ 236 w 263"/>
                <a:gd name="T81"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214">
                  <a:moveTo>
                    <a:pt x="237" y="0"/>
                  </a:moveTo>
                  <a:cubicBezTo>
                    <a:pt x="242" y="0"/>
                    <a:pt x="247" y="4"/>
                    <a:pt x="247" y="5"/>
                  </a:cubicBezTo>
                  <a:cubicBezTo>
                    <a:pt x="247" y="6"/>
                    <a:pt x="247" y="16"/>
                    <a:pt x="249" y="20"/>
                  </a:cubicBezTo>
                  <a:cubicBezTo>
                    <a:pt x="252" y="23"/>
                    <a:pt x="254" y="31"/>
                    <a:pt x="257" y="35"/>
                  </a:cubicBezTo>
                  <a:cubicBezTo>
                    <a:pt x="260" y="39"/>
                    <a:pt x="263" y="51"/>
                    <a:pt x="263" y="53"/>
                  </a:cubicBezTo>
                  <a:cubicBezTo>
                    <a:pt x="263" y="55"/>
                    <a:pt x="259" y="67"/>
                    <a:pt x="256" y="68"/>
                  </a:cubicBezTo>
                  <a:cubicBezTo>
                    <a:pt x="253" y="70"/>
                    <a:pt x="252" y="72"/>
                    <a:pt x="251" y="74"/>
                  </a:cubicBezTo>
                  <a:cubicBezTo>
                    <a:pt x="251" y="77"/>
                    <a:pt x="250" y="85"/>
                    <a:pt x="248" y="85"/>
                  </a:cubicBezTo>
                  <a:cubicBezTo>
                    <a:pt x="247" y="85"/>
                    <a:pt x="245" y="84"/>
                    <a:pt x="241" y="86"/>
                  </a:cubicBezTo>
                  <a:cubicBezTo>
                    <a:pt x="238" y="88"/>
                    <a:pt x="235" y="94"/>
                    <a:pt x="236" y="98"/>
                  </a:cubicBezTo>
                  <a:cubicBezTo>
                    <a:pt x="237" y="102"/>
                    <a:pt x="238" y="108"/>
                    <a:pt x="237" y="114"/>
                  </a:cubicBezTo>
                  <a:cubicBezTo>
                    <a:pt x="236" y="121"/>
                    <a:pt x="233" y="126"/>
                    <a:pt x="231" y="129"/>
                  </a:cubicBezTo>
                  <a:cubicBezTo>
                    <a:pt x="228" y="131"/>
                    <a:pt x="227" y="138"/>
                    <a:pt x="229" y="144"/>
                  </a:cubicBezTo>
                  <a:cubicBezTo>
                    <a:pt x="230" y="149"/>
                    <a:pt x="235" y="154"/>
                    <a:pt x="232" y="155"/>
                  </a:cubicBezTo>
                  <a:cubicBezTo>
                    <a:pt x="230" y="155"/>
                    <a:pt x="227" y="160"/>
                    <a:pt x="226" y="163"/>
                  </a:cubicBezTo>
                  <a:cubicBezTo>
                    <a:pt x="226" y="166"/>
                    <a:pt x="212" y="179"/>
                    <a:pt x="211" y="175"/>
                  </a:cubicBezTo>
                  <a:cubicBezTo>
                    <a:pt x="210" y="172"/>
                    <a:pt x="211" y="166"/>
                    <a:pt x="213" y="164"/>
                  </a:cubicBezTo>
                  <a:cubicBezTo>
                    <a:pt x="215" y="162"/>
                    <a:pt x="217" y="158"/>
                    <a:pt x="214" y="157"/>
                  </a:cubicBezTo>
                  <a:cubicBezTo>
                    <a:pt x="211" y="157"/>
                    <a:pt x="207" y="157"/>
                    <a:pt x="208" y="160"/>
                  </a:cubicBezTo>
                  <a:cubicBezTo>
                    <a:pt x="208" y="162"/>
                    <a:pt x="208" y="167"/>
                    <a:pt x="207" y="167"/>
                  </a:cubicBezTo>
                  <a:cubicBezTo>
                    <a:pt x="206" y="167"/>
                    <a:pt x="200" y="161"/>
                    <a:pt x="199" y="161"/>
                  </a:cubicBezTo>
                  <a:cubicBezTo>
                    <a:pt x="198" y="161"/>
                    <a:pt x="192" y="168"/>
                    <a:pt x="192" y="171"/>
                  </a:cubicBezTo>
                  <a:cubicBezTo>
                    <a:pt x="192" y="173"/>
                    <a:pt x="192" y="183"/>
                    <a:pt x="187" y="182"/>
                  </a:cubicBezTo>
                  <a:cubicBezTo>
                    <a:pt x="183" y="181"/>
                    <a:pt x="185" y="169"/>
                    <a:pt x="183" y="170"/>
                  </a:cubicBezTo>
                  <a:cubicBezTo>
                    <a:pt x="181" y="170"/>
                    <a:pt x="170" y="184"/>
                    <a:pt x="168" y="184"/>
                  </a:cubicBezTo>
                  <a:cubicBezTo>
                    <a:pt x="167" y="184"/>
                    <a:pt x="161" y="183"/>
                    <a:pt x="157" y="182"/>
                  </a:cubicBezTo>
                  <a:cubicBezTo>
                    <a:pt x="153" y="182"/>
                    <a:pt x="149" y="187"/>
                    <a:pt x="148" y="184"/>
                  </a:cubicBezTo>
                  <a:cubicBezTo>
                    <a:pt x="146" y="181"/>
                    <a:pt x="147" y="180"/>
                    <a:pt x="145" y="178"/>
                  </a:cubicBezTo>
                  <a:cubicBezTo>
                    <a:pt x="143" y="176"/>
                    <a:pt x="142" y="173"/>
                    <a:pt x="140" y="174"/>
                  </a:cubicBezTo>
                  <a:cubicBezTo>
                    <a:pt x="139" y="174"/>
                    <a:pt x="134" y="179"/>
                    <a:pt x="136" y="181"/>
                  </a:cubicBezTo>
                  <a:cubicBezTo>
                    <a:pt x="138" y="184"/>
                    <a:pt x="141" y="187"/>
                    <a:pt x="140" y="189"/>
                  </a:cubicBezTo>
                  <a:cubicBezTo>
                    <a:pt x="139" y="191"/>
                    <a:pt x="132" y="191"/>
                    <a:pt x="129" y="194"/>
                  </a:cubicBezTo>
                  <a:cubicBezTo>
                    <a:pt x="127" y="197"/>
                    <a:pt x="119" y="205"/>
                    <a:pt x="118" y="208"/>
                  </a:cubicBezTo>
                  <a:cubicBezTo>
                    <a:pt x="117" y="211"/>
                    <a:pt x="116" y="214"/>
                    <a:pt x="113" y="213"/>
                  </a:cubicBezTo>
                  <a:cubicBezTo>
                    <a:pt x="109" y="212"/>
                    <a:pt x="103" y="206"/>
                    <a:pt x="100" y="203"/>
                  </a:cubicBezTo>
                  <a:cubicBezTo>
                    <a:pt x="97" y="200"/>
                    <a:pt x="99" y="195"/>
                    <a:pt x="100" y="194"/>
                  </a:cubicBezTo>
                  <a:cubicBezTo>
                    <a:pt x="100" y="192"/>
                    <a:pt x="108" y="190"/>
                    <a:pt x="108" y="186"/>
                  </a:cubicBezTo>
                  <a:cubicBezTo>
                    <a:pt x="107" y="182"/>
                    <a:pt x="102" y="182"/>
                    <a:pt x="101" y="182"/>
                  </a:cubicBezTo>
                  <a:cubicBezTo>
                    <a:pt x="100" y="183"/>
                    <a:pt x="96" y="183"/>
                    <a:pt x="94" y="182"/>
                  </a:cubicBezTo>
                  <a:cubicBezTo>
                    <a:pt x="91" y="180"/>
                    <a:pt x="87" y="178"/>
                    <a:pt x="82" y="179"/>
                  </a:cubicBezTo>
                  <a:cubicBezTo>
                    <a:pt x="78" y="181"/>
                    <a:pt x="71" y="186"/>
                    <a:pt x="69" y="186"/>
                  </a:cubicBezTo>
                  <a:cubicBezTo>
                    <a:pt x="66" y="185"/>
                    <a:pt x="59" y="186"/>
                    <a:pt x="57" y="188"/>
                  </a:cubicBezTo>
                  <a:cubicBezTo>
                    <a:pt x="55" y="189"/>
                    <a:pt x="50" y="191"/>
                    <a:pt x="48" y="191"/>
                  </a:cubicBezTo>
                  <a:cubicBezTo>
                    <a:pt x="45" y="191"/>
                    <a:pt x="42" y="195"/>
                    <a:pt x="40" y="193"/>
                  </a:cubicBezTo>
                  <a:cubicBezTo>
                    <a:pt x="37" y="191"/>
                    <a:pt x="35" y="189"/>
                    <a:pt x="34" y="190"/>
                  </a:cubicBezTo>
                  <a:cubicBezTo>
                    <a:pt x="32" y="190"/>
                    <a:pt x="31" y="192"/>
                    <a:pt x="31" y="196"/>
                  </a:cubicBezTo>
                  <a:cubicBezTo>
                    <a:pt x="31" y="200"/>
                    <a:pt x="31" y="205"/>
                    <a:pt x="29" y="203"/>
                  </a:cubicBezTo>
                  <a:cubicBezTo>
                    <a:pt x="26" y="201"/>
                    <a:pt x="19" y="197"/>
                    <a:pt x="18" y="197"/>
                  </a:cubicBezTo>
                  <a:cubicBezTo>
                    <a:pt x="17" y="198"/>
                    <a:pt x="3" y="201"/>
                    <a:pt x="1" y="199"/>
                  </a:cubicBezTo>
                  <a:cubicBezTo>
                    <a:pt x="0" y="197"/>
                    <a:pt x="1" y="192"/>
                    <a:pt x="4" y="190"/>
                  </a:cubicBezTo>
                  <a:cubicBezTo>
                    <a:pt x="6" y="189"/>
                    <a:pt x="10" y="188"/>
                    <a:pt x="13" y="186"/>
                  </a:cubicBezTo>
                  <a:cubicBezTo>
                    <a:pt x="16" y="183"/>
                    <a:pt x="19" y="177"/>
                    <a:pt x="25" y="176"/>
                  </a:cubicBezTo>
                  <a:cubicBezTo>
                    <a:pt x="31" y="175"/>
                    <a:pt x="46" y="157"/>
                    <a:pt x="52" y="158"/>
                  </a:cubicBezTo>
                  <a:cubicBezTo>
                    <a:pt x="58" y="159"/>
                    <a:pt x="65" y="164"/>
                    <a:pt x="70" y="162"/>
                  </a:cubicBezTo>
                  <a:cubicBezTo>
                    <a:pt x="75" y="160"/>
                    <a:pt x="81" y="158"/>
                    <a:pt x="88" y="157"/>
                  </a:cubicBezTo>
                  <a:cubicBezTo>
                    <a:pt x="94" y="156"/>
                    <a:pt x="97" y="152"/>
                    <a:pt x="99" y="154"/>
                  </a:cubicBezTo>
                  <a:cubicBezTo>
                    <a:pt x="101" y="156"/>
                    <a:pt x="102" y="163"/>
                    <a:pt x="106" y="162"/>
                  </a:cubicBezTo>
                  <a:cubicBezTo>
                    <a:pt x="110" y="161"/>
                    <a:pt x="117" y="157"/>
                    <a:pt x="119" y="154"/>
                  </a:cubicBezTo>
                  <a:cubicBezTo>
                    <a:pt x="120" y="151"/>
                    <a:pt x="120" y="144"/>
                    <a:pt x="122" y="142"/>
                  </a:cubicBezTo>
                  <a:cubicBezTo>
                    <a:pt x="124" y="140"/>
                    <a:pt x="136" y="131"/>
                    <a:pt x="136" y="128"/>
                  </a:cubicBezTo>
                  <a:cubicBezTo>
                    <a:pt x="136" y="125"/>
                    <a:pt x="135" y="117"/>
                    <a:pt x="136" y="114"/>
                  </a:cubicBezTo>
                  <a:cubicBezTo>
                    <a:pt x="137" y="111"/>
                    <a:pt x="137" y="108"/>
                    <a:pt x="139" y="108"/>
                  </a:cubicBezTo>
                  <a:cubicBezTo>
                    <a:pt x="142" y="108"/>
                    <a:pt x="147" y="107"/>
                    <a:pt x="146" y="109"/>
                  </a:cubicBezTo>
                  <a:cubicBezTo>
                    <a:pt x="145" y="112"/>
                    <a:pt x="143" y="118"/>
                    <a:pt x="143" y="120"/>
                  </a:cubicBezTo>
                  <a:cubicBezTo>
                    <a:pt x="143" y="121"/>
                    <a:pt x="145" y="128"/>
                    <a:pt x="148" y="127"/>
                  </a:cubicBezTo>
                  <a:cubicBezTo>
                    <a:pt x="151" y="125"/>
                    <a:pt x="159" y="115"/>
                    <a:pt x="163" y="115"/>
                  </a:cubicBezTo>
                  <a:cubicBezTo>
                    <a:pt x="168" y="114"/>
                    <a:pt x="172" y="116"/>
                    <a:pt x="175" y="114"/>
                  </a:cubicBezTo>
                  <a:cubicBezTo>
                    <a:pt x="179" y="113"/>
                    <a:pt x="189" y="97"/>
                    <a:pt x="192" y="96"/>
                  </a:cubicBezTo>
                  <a:cubicBezTo>
                    <a:pt x="194" y="95"/>
                    <a:pt x="199" y="91"/>
                    <a:pt x="200" y="86"/>
                  </a:cubicBezTo>
                  <a:cubicBezTo>
                    <a:pt x="201" y="80"/>
                    <a:pt x="211" y="68"/>
                    <a:pt x="213" y="64"/>
                  </a:cubicBezTo>
                  <a:cubicBezTo>
                    <a:pt x="215" y="61"/>
                    <a:pt x="217" y="52"/>
                    <a:pt x="214" y="48"/>
                  </a:cubicBezTo>
                  <a:cubicBezTo>
                    <a:pt x="211" y="45"/>
                    <a:pt x="208" y="43"/>
                    <a:pt x="209" y="41"/>
                  </a:cubicBezTo>
                  <a:cubicBezTo>
                    <a:pt x="211" y="39"/>
                    <a:pt x="214" y="38"/>
                    <a:pt x="214" y="35"/>
                  </a:cubicBezTo>
                  <a:cubicBezTo>
                    <a:pt x="214" y="33"/>
                    <a:pt x="212" y="26"/>
                    <a:pt x="213" y="23"/>
                  </a:cubicBezTo>
                  <a:cubicBezTo>
                    <a:pt x="214" y="21"/>
                    <a:pt x="222" y="17"/>
                    <a:pt x="222" y="14"/>
                  </a:cubicBezTo>
                  <a:cubicBezTo>
                    <a:pt x="222" y="12"/>
                    <a:pt x="222" y="7"/>
                    <a:pt x="224" y="7"/>
                  </a:cubicBezTo>
                  <a:cubicBezTo>
                    <a:pt x="226" y="6"/>
                    <a:pt x="228" y="6"/>
                    <a:pt x="228" y="9"/>
                  </a:cubicBezTo>
                  <a:cubicBezTo>
                    <a:pt x="228" y="12"/>
                    <a:pt x="230" y="20"/>
                    <a:pt x="232" y="19"/>
                  </a:cubicBezTo>
                  <a:cubicBezTo>
                    <a:pt x="233" y="17"/>
                    <a:pt x="234" y="13"/>
                    <a:pt x="235" y="14"/>
                  </a:cubicBezTo>
                  <a:cubicBezTo>
                    <a:pt x="237" y="15"/>
                    <a:pt x="241" y="19"/>
                    <a:pt x="242" y="17"/>
                  </a:cubicBezTo>
                  <a:cubicBezTo>
                    <a:pt x="242" y="14"/>
                    <a:pt x="243" y="10"/>
                    <a:pt x="242" y="9"/>
                  </a:cubicBezTo>
                  <a:cubicBezTo>
                    <a:pt x="240" y="8"/>
                    <a:pt x="237" y="11"/>
                    <a:pt x="236" y="8"/>
                  </a:cubicBezTo>
                  <a:cubicBezTo>
                    <a:pt x="235" y="5"/>
                    <a:pt x="234" y="0"/>
                    <a:pt x="237" y="0"/>
                  </a:cubicBezTo>
                  <a:close/>
                </a:path>
              </a:pathLst>
            </a:custGeom>
            <a:grpFill/>
            <a:ln w="6350" cmpd="sng">
              <a:solidFill>
                <a:schemeClr val="bg1">
                  <a:lumMod val="50000"/>
                </a:schemeClr>
              </a:solidFill>
              <a:round/>
              <a:headEnd/>
              <a:tailEnd/>
            </a:ln>
          </p:spPr>
          <p:txBody>
            <a:bodyPr/>
            <a:lstStyle/>
            <a:p>
              <a:endParaRPr lang="ja-JP" altLang="en-US"/>
            </a:p>
          </p:txBody>
        </p:sp>
        <p:sp>
          <p:nvSpPr>
            <p:cNvPr id="17" name="Freeform 162"/>
            <p:cNvSpPr>
              <a:spLocks/>
            </p:cNvSpPr>
            <p:nvPr/>
          </p:nvSpPr>
          <p:spPr bwMode="auto">
            <a:xfrm>
              <a:off x="7535863" y="2387600"/>
              <a:ext cx="177800" cy="127000"/>
            </a:xfrm>
            <a:custGeom>
              <a:avLst/>
              <a:gdLst>
                <a:gd name="T0" fmla="*/ 57 w 60"/>
                <a:gd name="T1" fmla="*/ 14 h 43"/>
                <a:gd name="T2" fmla="*/ 44 w 60"/>
                <a:gd name="T3" fmla="*/ 28 h 43"/>
                <a:gd name="T4" fmla="*/ 35 w 60"/>
                <a:gd name="T5" fmla="*/ 24 h 43"/>
                <a:gd name="T6" fmla="*/ 24 w 60"/>
                <a:gd name="T7" fmla="*/ 29 h 43"/>
                <a:gd name="T8" fmla="*/ 16 w 60"/>
                <a:gd name="T9" fmla="*/ 43 h 43"/>
                <a:gd name="T10" fmla="*/ 7 w 60"/>
                <a:gd name="T11" fmla="*/ 37 h 43"/>
                <a:gd name="T12" fmla="*/ 6 w 60"/>
                <a:gd name="T13" fmla="*/ 30 h 43"/>
                <a:gd name="T14" fmla="*/ 2 w 60"/>
                <a:gd name="T15" fmla="*/ 24 h 43"/>
                <a:gd name="T16" fmla="*/ 12 w 60"/>
                <a:gd name="T17" fmla="*/ 17 h 43"/>
                <a:gd name="T18" fmla="*/ 17 w 60"/>
                <a:gd name="T19" fmla="*/ 8 h 43"/>
                <a:gd name="T20" fmla="*/ 23 w 60"/>
                <a:gd name="T21" fmla="*/ 11 h 43"/>
                <a:gd name="T22" fmla="*/ 34 w 60"/>
                <a:gd name="T23" fmla="*/ 7 h 43"/>
                <a:gd name="T24" fmla="*/ 42 w 60"/>
                <a:gd name="T25" fmla="*/ 1 h 43"/>
                <a:gd name="T26" fmla="*/ 54 w 60"/>
                <a:gd name="T27" fmla="*/ 5 h 43"/>
                <a:gd name="T28" fmla="*/ 57 w 60"/>
                <a:gd name="T2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43">
                  <a:moveTo>
                    <a:pt x="57" y="14"/>
                  </a:moveTo>
                  <a:cubicBezTo>
                    <a:pt x="56" y="16"/>
                    <a:pt x="47" y="29"/>
                    <a:pt x="44" y="28"/>
                  </a:cubicBezTo>
                  <a:cubicBezTo>
                    <a:pt x="42" y="27"/>
                    <a:pt x="37" y="23"/>
                    <a:pt x="35" y="24"/>
                  </a:cubicBezTo>
                  <a:cubicBezTo>
                    <a:pt x="34" y="24"/>
                    <a:pt x="25" y="27"/>
                    <a:pt x="24" y="29"/>
                  </a:cubicBezTo>
                  <a:cubicBezTo>
                    <a:pt x="23" y="31"/>
                    <a:pt x="20" y="43"/>
                    <a:pt x="16" y="43"/>
                  </a:cubicBezTo>
                  <a:cubicBezTo>
                    <a:pt x="13" y="43"/>
                    <a:pt x="7" y="39"/>
                    <a:pt x="7" y="37"/>
                  </a:cubicBezTo>
                  <a:cubicBezTo>
                    <a:pt x="7" y="35"/>
                    <a:pt x="9" y="33"/>
                    <a:pt x="6" y="30"/>
                  </a:cubicBezTo>
                  <a:cubicBezTo>
                    <a:pt x="4" y="27"/>
                    <a:pt x="0" y="26"/>
                    <a:pt x="2" y="24"/>
                  </a:cubicBezTo>
                  <a:cubicBezTo>
                    <a:pt x="4" y="22"/>
                    <a:pt x="12" y="20"/>
                    <a:pt x="12" y="17"/>
                  </a:cubicBezTo>
                  <a:cubicBezTo>
                    <a:pt x="12" y="13"/>
                    <a:pt x="13" y="8"/>
                    <a:pt x="17" y="8"/>
                  </a:cubicBezTo>
                  <a:cubicBezTo>
                    <a:pt x="21" y="9"/>
                    <a:pt x="19" y="12"/>
                    <a:pt x="23" y="11"/>
                  </a:cubicBezTo>
                  <a:cubicBezTo>
                    <a:pt x="27" y="10"/>
                    <a:pt x="33" y="11"/>
                    <a:pt x="34" y="7"/>
                  </a:cubicBezTo>
                  <a:cubicBezTo>
                    <a:pt x="34" y="3"/>
                    <a:pt x="38" y="0"/>
                    <a:pt x="42" y="1"/>
                  </a:cubicBezTo>
                  <a:cubicBezTo>
                    <a:pt x="47" y="1"/>
                    <a:pt x="52" y="5"/>
                    <a:pt x="54" y="5"/>
                  </a:cubicBezTo>
                  <a:cubicBezTo>
                    <a:pt x="57" y="5"/>
                    <a:pt x="60" y="9"/>
                    <a:pt x="57" y="14"/>
                  </a:cubicBezTo>
                  <a:close/>
                </a:path>
              </a:pathLst>
            </a:custGeom>
            <a:grpFill/>
            <a:ln w="6350" cmpd="sng">
              <a:solidFill>
                <a:schemeClr val="bg1">
                  <a:lumMod val="50000"/>
                </a:schemeClr>
              </a:solidFill>
              <a:round/>
              <a:headEnd/>
              <a:tailEnd/>
            </a:ln>
          </p:spPr>
          <p:txBody>
            <a:bodyPr/>
            <a:lstStyle/>
            <a:p>
              <a:endParaRPr lang="ja-JP" altLang="en-US"/>
            </a:p>
          </p:txBody>
        </p:sp>
        <p:sp>
          <p:nvSpPr>
            <p:cNvPr id="18" name="Freeform 163"/>
            <p:cNvSpPr>
              <a:spLocks/>
            </p:cNvSpPr>
            <p:nvPr/>
          </p:nvSpPr>
          <p:spPr bwMode="auto">
            <a:xfrm>
              <a:off x="7707313" y="2379663"/>
              <a:ext cx="20637" cy="23812"/>
            </a:xfrm>
            <a:custGeom>
              <a:avLst/>
              <a:gdLst>
                <a:gd name="T0" fmla="*/ 3 w 7"/>
                <a:gd name="T1" fmla="*/ 8 h 8"/>
                <a:gd name="T2" fmla="*/ 6 w 7"/>
                <a:gd name="T3" fmla="*/ 0 h 8"/>
                <a:gd name="T4" fmla="*/ 3 w 7"/>
                <a:gd name="T5" fmla="*/ 8 h 8"/>
              </a:gdLst>
              <a:ahLst/>
              <a:cxnLst>
                <a:cxn ang="0">
                  <a:pos x="T0" y="T1"/>
                </a:cxn>
                <a:cxn ang="0">
                  <a:pos x="T2" y="T3"/>
                </a:cxn>
                <a:cxn ang="0">
                  <a:pos x="T4" y="T5"/>
                </a:cxn>
              </a:cxnLst>
              <a:rect l="0" t="0" r="r" b="b"/>
              <a:pathLst>
                <a:path w="7" h="8">
                  <a:moveTo>
                    <a:pt x="3" y="8"/>
                  </a:moveTo>
                  <a:cubicBezTo>
                    <a:pt x="0" y="8"/>
                    <a:pt x="5" y="0"/>
                    <a:pt x="6" y="0"/>
                  </a:cubicBezTo>
                  <a:cubicBezTo>
                    <a:pt x="7" y="0"/>
                    <a:pt x="7" y="8"/>
                    <a:pt x="3" y="8"/>
                  </a:cubicBezTo>
                  <a:close/>
                </a:path>
              </a:pathLst>
            </a:custGeom>
            <a:grpFill/>
            <a:ln w="6350" cmpd="sng">
              <a:solidFill>
                <a:schemeClr val="bg1">
                  <a:lumMod val="50000"/>
                </a:schemeClr>
              </a:solidFill>
              <a:round/>
              <a:headEnd/>
              <a:tailEnd/>
            </a:ln>
          </p:spPr>
          <p:txBody>
            <a:bodyPr/>
            <a:lstStyle/>
            <a:p>
              <a:endParaRPr lang="ja-JP" altLang="en-US"/>
            </a:p>
          </p:txBody>
        </p:sp>
        <p:sp>
          <p:nvSpPr>
            <p:cNvPr id="19" name="Freeform 164"/>
            <p:cNvSpPr>
              <a:spLocks/>
            </p:cNvSpPr>
            <p:nvPr/>
          </p:nvSpPr>
          <p:spPr bwMode="auto">
            <a:xfrm>
              <a:off x="7353300" y="2417763"/>
              <a:ext cx="165100" cy="230187"/>
            </a:xfrm>
            <a:custGeom>
              <a:avLst/>
              <a:gdLst>
                <a:gd name="T0" fmla="*/ 54 w 56"/>
                <a:gd name="T1" fmla="*/ 33 h 78"/>
                <a:gd name="T2" fmla="*/ 47 w 56"/>
                <a:gd name="T3" fmla="*/ 43 h 78"/>
                <a:gd name="T4" fmla="*/ 42 w 56"/>
                <a:gd name="T5" fmla="*/ 66 h 78"/>
                <a:gd name="T6" fmla="*/ 35 w 56"/>
                <a:gd name="T7" fmla="*/ 70 h 78"/>
                <a:gd name="T8" fmla="*/ 27 w 56"/>
                <a:gd name="T9" fmla="*/ 77 h 78"/>
                <a:gd name="T10" fmla="*/ 28 w 56"/>
                <a:gd name="T11" fmla="*/ 70 h 78"/>
                <a:gd name="T12" fmla="*/ 26 w 56"/>
                <a:gd name="T13" fmla="*/ 66 h 78"/>
                <a:gd name="T14" fmla="*/ 30 w 56"/>
                <a:gd name="T15" fmla="*/ 63 h 78"/>
                <a:gd name="T16" fmla="*/ 26 w 56"/>
                <a:gd name="T17" fmla="*/ 59 h 78"/>
                <a:gd name="T18" fmla="*/ 22 w 56"/>
                <a:gd name="T19" fmla="*/ 64 h 78"/>
                <a:gd name="T20" fmla="*/ 21 w 56"/>
                <a:gd name="T21" fmla="*/ 71 h 78"/>
                <a:gd name="T22" fmla="*/ 16 w 56"/>
                <a:gd name="T23" fmla="*/ 67 h 78"/>
                <a:gd name="T24" fmla="*/ 16 w 56"/>
                <a:gd name="T25" fmla="*/ 58 h 78"/>
                <a:gd name="T26" fmla="*/ 16 w 56"/>
                <a:gd name="T27" fmla="*/ 49 h 78"/>
                <a:gd name="T28" fmla="*/ 24 w 56"/>
                <a:gd name="T29" fmla="*/ 38 h 78"/>
                <a:gd name="T30" fmla="*/ 24 w 56"/>
                <a:gd name="T31" fmla="*/ 30 h 78"/>
                <a:gd name="T32" fmla="*/ 17 w 56"/>
                <a:gd name="T33" fmla="*/ 23 h 78"/>
                <a:gd name="T34" fmla="*/ 17 w 56"/>
                <a:gd name="T35" fmla="*/ 29 h 78"/>
                <a:gd name="T36" fmla="*/ 18 w 56"/>
                <a:gd name="T37" fmla="*/ 36 h 78"/>
                <a:gd name="T38" fmla="*/ 13 w 56"/>
                <a:gd name="T39" fmla="*/ 32 h 78"/>
                <a:gd name="T40" fmla="*/ 7 w 56"/>
                <a:gd name="T41" fmla="*/ 34 h 78"/>
                <a:gd name="T42" fmla="*/ 5 w 56"/>
                <a:gd name="T43" fmla="*/ 27 h 78"/>
                <a:gd name="T44" fmla="*/ 10 w 56"/>
                <a:gd name="T45" fmla="*/ 29 h 78"/>
                <a:gd name="T46" fmla="*/ 1 w 56"/>
                <a:gd name="T47" fmla="*/ 20 h 78"/>
                <a:gd name="T48" fmla="*/ 7 w 56"/>
                <a:gd name="T49" fmla="*/ 16 h 78"/>
                <a:gd name="T50" fmla="*/ 16 w 56"/>
                <a:gd name="T51" fmla="*/ 10 h 78"/>
                <a:gd name="T52" fmla="*/ 22 w 56"/>
                <a:gd name="T53" fmla="*/ 8 h 78"/>
                <a:gd name="T54" fmla="*/ 28 w 56"/>
                <a:gd name="T55" fmla="*/ 2 h 78"/>
                <a:gd name="T56" fmla="*/ 34 w 56"/>
                <a:gd name="T57" fmla="*/ 7 h 78"/>
                <a:gd name="T58" fmla="*/ 40 w 56"/>
                <a:gd name="T59" fmla="*/ 11 h 78"/>
                <a:gd name="T60" fmla="*/ 51 w 56"/>
                <a:gd name="T61" fmla="*/ 10 h 78"/>
                <a:gd name="T62" fmla="*/ 52 w 56"/>
                <a:gd name="T63" fmla="*/ 17 h 78"/>
                <a:gd name="T64" fmla="*/ 55 w 56"/>
                <a:gd name="T65" fmla="*/ 25 h 78"/>
                <a:gd name="T66" fmla="*/ 54 w 56"/>
                <a:gd name="T6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8">
                  <a:moveTo>
                    <a:pt x="54" y="33"/>
                  </a:moveTo>
                  <a:cubicBezTo>
                    <a:pt x="52" y="35"/>
                    <a:pt x="48" y="41"/>
                    <a:pt x="47" y="43"/>
                  </a:cubicBezTo>
                  <a:cubicBezTo>
                    <a:pt x="47" y="46"/>
                    <a:pt x="45" y="66"/>
                    <a:pt x="42" y="66"/>
                  </a:cubicBezTo>
                  <a:cubicBezTo>
                    <a:pt x="38" y="67"/>
                    <a:pt x="37" y="68"/>
                    <a:pt x="35" y="70"/>
                  </a:cubicBezTo>
                  <a:cubicBezTo>
                    <a:pt x="33" y="73"/>
                    <a:pt x="28" y="78"/>
                    <a:pt x="27" y="77"/>
                  </a:cubicBezTo>
                  <a:cubicBezTo>
                    <a:pt x="26" y="76"/>
                    <a:pt x="30" y="71"/>
                    <a:pt x="28" y="70"/>
                  </a:cubicBezTo>
                  <a:cubicBezTo>
                    <a:pt x="26" y="69"/>
                    <a:pt x="24" y="67"/>
                    <a:pt x="26" y="66"/>
                  </a:cubicBezTo>
                  <a:cubicBezTo>
                    <a:pt x="27" y="65"/>
                    <a:pt x="30" y="66"/>
                    <a:pt x="30" y="63"/>
                  </a:cubicBezTo>
                  <a:cubicBezTo>
                    <a:pt x="30" y="61"/>
                    <a:pt x="28" y="59"/>
                    <a:pt x="26" y="59"/>
                  </a:cubicBezTo>
                  <a:cubicBezTo>
                    <a:pt x="24" y="59"/>
                    <a:pt x="22" y="62"/>
                    <a:pt x="22" y="64"/>
                  </a:cubicBezTo>
                  <a:cubicBezTo>
                    <a:pt x="22" y="67"/>
                    <a:pt x="23" y="70"/>
                    <a:pt x="21" y="71"/>
                  </a:cubicBezTo>
                  <a:cubicBezTo>
                    <a:pt x="20" y="71"/>
                    <a:pt x="16" y="70"/>
                    <a:pt x="16" y="67"/>
                  </a:cubicBezTo>
                  <a:cubicBezTo>
                    <a:pt x="17" y="63"/>
                    <a:pt x="17" y="60"/>
                    <a:pt x="16" y="58"/>
                  </a:cubicBezTo>
                  <a:cubicBezTo>
                    <a:pt x="15" y="56"/>
                    <a:pt x="14" y="50"/>
                    <a:pt x="16" y="49"/>
                  </a:cubicBezTo>
                  <a:cubicBezTo>
                    <a:pt x="18" y="48"/>
                    <a:pt x="24" y="41"/>
                    <a:pt x="24" y="38"/>
                  </a:cubicBezTo>
                  <a:cubicBezTo>
                    <a:pt x="24" y="35"/>
                    <a:pt x="25" y="33"/>
                    <a:pt x="24" y="30"/>
                  </a:cubicBezTo>
                  <a:cubicBezTo>
                    <a:pt x="23" y="27"/>
                    <a:pt x="18" y="21"/>
                    <a:pt x="17" y="23"/>
                  </a:cubicBezTo>
                  <a:cubicBezTo>
                    <a:pt x="15" y="24"/>
                    <a:pt x="16" y="26"/>
                    <a:pt x="17" y="29"/>
                  </a:cubicBezTo>
                  <a:cubicBezTo>
                    <a:pt x="19" y="32"/>
                    <a:pt x="20" y="36"/>
                    <a:pt x="18" y="36"/>
                  </a:cubicBezTo>
                  <a:cubicBezTo>
                    <a:pt x="16" y="36"/>
                    <a:pt x="14" y="32"/>
                    <a:pt x="13" y="32"/>
                  </a:cubicBezTo>
                  <a:cubicBezTo>
                    <a:pt x="12" y="32"/>
                    <a:pt x="8" y="35"/>
                    <a:pt x="7" y="34"/>
                  </a:cubicBezTo>
                  <a:cubicBezTo>
                    <a:pt x="6" y="33"/>
                    <a:pt x="2" y="26"/>
                    <a:pt x="5" y="27"/>
                  </a:cubicBezTo>
                  <a:cubicBezTo>
                    <a:pt x="7" y="28"/>
                    <a:pt x="11" y="32"/>
                    <a:pt x="10" y="29"/>
                  </a:cubicBezTo>
                  <a:cubicBezTo>
                    <a:pt x="9" y="25"/>
                    <a:pt x="0" y="22"/>
                    <a:pt x="1" y="20"/>
                  </a:cubicBezTo>
                  <a:cubicBezTo>
                    <a:pt x="2" y="18"/>
                    <a:pt x="3" y="17"/>
                    <a:pt x="7" y="16"/>
                  </a:cubicBezTo>
                  <a:cubicBezTo>
                    <a:pt x="11" y="15"/>
                    <a:pt x="14" y="11"/>
                    <a:pt x="16" y="10"/>
                  </a:cubicBezTo>
                  <a:cubicBezTo>
                    <a:pt x="18" y="8"/>
                    <a:pt x="20" y="10"/>
                    <a:pt x="22" y="8"/>
                  </a:cubicBezTo>
                  <a:cubicBezTo>
                    <a:pt x="24" y="6"/>
                    <a:pt x="23" y="0"/>
                    <a:pt x="28" y="2"/>
                  </a:cubicBezTo>
                  <a:cubicBezTo>
                    <a:pt x="33" y="4"/>
                    <a:pt x="32" y="4"/>
                    <a:pt x="34" y="7"/>
                  </a:cubicBezTo>
                  <a:cubicBezTo>
                    <a:pt x="37" y="10"/>
                    <a:pt x="38" y="12"/>
                    <a:pt x="40" y="11"/>
                  </a:cubicBezTo>
                  <a:cubicBezTo>
                    <a:pt x="43" y="10"/>
                    <a:pt x="50" y="8"/>
                    <a:pt x="51" y="10"/>
                  </a:cubicBezTo>
                  <a:cubicBezTo>
                    <a:pt x="52" y="12"/>
                    <a:pt x="49" y="16"/>
                    <a:pt x="52" y="17"/>
                  </a:cubicBezTo>
                  <a:cubicBezTo>
                    <a:pt x="55" y="18"/>
                    <a:pt x="55" y="24"/>
                    <a:pt x="55" y="25"/>
                  </a:cubicBezTo>
                  <a:cubicBezTo>
                    <a:pt x="55" y="26"/>
                    <a:pt x="56" y="30"/>
                    <a:pt x="54" y="33"/>
                  </a:cubicBezTo>
                  <a:close/>
                </a:path>
              </a:pathLst>
            </a:custGeom>
            <a:grpFill/>
            <a:ln w="6350" cmpd="sng">
              <a:solidFill>
                <a:schemeClr val="bg1">
                  <a:lumMod val="50000"/>
                </a:schemeClr>
              </a:solidFill>
              <a:round/>
              <a:headEnd/>
              <a:tailEnd/>
            </a:ln>
          </p:spPr>
          <p:txBody>
            <a:bodyPr/>
            <a:lstStyle/>
            <a:p>
              <a:endParaRPr lang="ja-JP" altLang="en-US"/>
            </a:p>
          </p:txBody>
        </p:sp>
      </p:grpSp>
      <p:graphicFrame>
        <p:nvGraphicFramePr>
          <p:cNvPr id="20" name="表 19"/>
          <p:cNvGraphicFramePr>
            <a:graphicFrameLocks noGrp="1"/>
          </p:cNvGraphicFramePr>
          <p:nvPr>
            <p:extLst>
              <p:ext uri="{D42A27DB-BD31-4B8C-83A1-F6EECF244321}">
                <p14:modId xmlns:p14="http://schemas.microsoft.com/office/powerpoint/2010/main" val="785672910"/>
              </p:ext>
            </p:extLst>
          </p:nvPr>
        </p:nvGraphicFramePr>
        <p:xfrm>
          <a:off x="996288" y="1576575"/>
          <a:ext cx="3276022" cy="226416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20000"/>
                    </a:ext>
                  </a:extLst>
                </a:gridCol>
                <a:gridCol w="576000">
                  <a:extLst>
                    <a:ext uri="{9D8B030D-6E8A-4147-A177-3AD203B41FA5}">
                      <a16:colId xmlns:a16="http://schemas.microsoft.com/office/drawing/2014/main" val="4049303996"/>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612022">
                  <a:extLst>
                    <a:ext uri="{9D8B030D-6E8A-4147-A177-3AD203B41FA5}">
                      <a16:colId xmlns:a16="http://schemas.microsoft.com/office/drawing/2014/main" val="20003"/>
                    </a:ext>
                  </a:extLst>
                </a:gridCol>
              </a:tblGrid>
              <a:tr h="139040">
                <a:tc rowSpan="2">
                  <a:txBody>
                    <a:bodyPr/>
                    <a:lstStyle/>
                    <a:p>
                      <a:endParaRPr kumimoji="1" lang="ja-JP" altLang="en-US" sz="12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nchor="ctr">
                    <a:lnB w="12700" cmpd="sng">
                      <a:noFill/>
                    </a:lnB>
                    <a:solidFill>
                      <a:schemeClr val="bg1"/>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nchor="ctr">
                    <a:lnB w="12700" cmpd="sng">
                      <a:noFill/>
                    </a:lnB>
                    <a:solidFill>
                      <a:schemeClr val="bg1"/>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R w="9525" cap="flat" cmpd="sng" algn="ctr">
                      <a:solidFill>
                        <a:schemeClr val="tx1"/>
                      </a:solidFill>
                      <a:prstDash val="dash"/>
                      <a:round/>
                      <a:headEnd type="none" w="med" len="med"/>
                      <a:tailEnd type="none" w="med" len="med"/>
                    </a:lnR>
                    <a:solidFill>
                      <a:schemeClr val="accent1">
                        <a:lumMod val="20000"/>
                        <a:lumOff val="80000"/>
                      </a:schemeClr>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L w="9525" cap="flat" cmpd="sng" algn="ctr">
                      <a:solidFill>
                        <a:schemeClr val="tx1"/>
                      </a:solidFill>
                      <a:prstDash val="dash"/>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0"/>
                  </a:ext>
                </a:extLst>
              </a:tr>
              <a:tr h="13904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nchor="ctr">
                    <a:lnT w="12700" cmpd="sng">
                      <a:noFill/>
                    </a:lnT>
                    <a:solidFill>
                      <a:schemeClr val="bg1"/>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西日本</a:t>
                      </a:r>
                    </a:p>
                  </a:txBody>
                  <a:tcPr anchor="ctr">
                    <a:lnT w="12700" cmpd="sng">
                      <a:noFill/>
                    </a:lnT>
                    <a:solidFill>
                      <a:schemeClr val="bg1"/>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大阪府</a:t>
                      </a:r>
                    </a:p>
                  </a:txBody>
                  <a:tcPr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シェア</a:t>
                      </a:r>
                    </a:p>
                  </a:txBody>
                  <a:tcPr anchor="ctr">
                    <a:lnL w="9525" cap="flat" cmpd="sng" algn="ctr">
                      <a:solidFill>
                        <a:schemeClr val="tx1"/>
                      </a:solidFill>
                      <a:prstDash val="dash"/>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1"/>
                  </a:ext>
                </a:extLst>
              </a:tr>
              <a:tr h="370840">
                <a:tc rowSpan="2">
                  <a:txBody>
                    <a:bodyPr/>
                    <a:lstStyle/>
                    <a:p>
                      <a:pPr algn="ctr"/>
                      <a:r>
                        <a:rPr kumimoji="1" lang="en-US" altLang="ja-JP" sz="1200" dirty="0">
                          <a:latin typeface="Meiryo UI" panose="020B0604030504040204" pitchFamily="50" charset="-128"/>
                          <a:ea typeface="Meiryo UI" panose="020B0604030504040204" pitchFamily="50" charset="-128"/>
                        </a:rPr>
                        <a:t>GDP</a:t>
                      </a:r>
                    </a:p>
                    <a:p>
                      <a:pPr algn="ct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名目</a:t>
                      </a:r>
                      <a:r>
                        <a:rPr kumimoji="1" lang="en-US" altLang="ja-JP" sz="1200" dirty="0">
                          <a:latin typeface="Meiryo UI" panose="020B0604030504040204" pitchFamily="50" charset="-128"/>
                          <a:ea typeface="Meiryo UI" panose="020B0604030504040204" pitchFamily="50" charset="-128"/>
                        </a:rPr>
                        <a:t>)</a:t>
                      </a:r>
                    </a:p>
                  </a:txBody>
                  <a:tcPr anchor="ct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2013</a:t>
                      </a:r>
                      <a:endParaRPr kumimoji="1" lang="ja-JP" altLang="en-US" sz="12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168.3</a:t>
                      </a:r>
                    </a:p>
                    <a:p>
                      <a:pPr algn="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兆円</a:t>
                      </a:r>
                    </a:p>
                  </a:txBody>
                  <a:tcPr marL="90000" marR="90000" marT="46800" marB="46800" anchor="ctr">
                    <a:solidFill>
                      <a:schemeClr val="bg1"/>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37.4</a:t>
                      </a:r>
                    </a:p>
                    <a:p>
                      <a:pPr algn="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兆円</a:t>
                      </a:r>
                    </a:p>
                  </a:txBody>
                  <a:tcPr marL="90000" marR="90000" marT="46800" marB="46800"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22.2%</a:t>
                      </a:r>
                    </a:p>
                  </a:txBody>
                  <a:tcPr marL="90000" marR="90000" marT="46800" marB="46800" anchor="ctr">
                    <a:lnL w="9525" cap="flat" cmpd="sng" algn="ctr">
                      <a:solidFill>
                        <a:schemeClr val="tx1"/>
                      </a:solidFill>
                      <a:prstDash val="dash"/>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2"/>
                  </a:ext>
                </a:extLst>
              </a:tr>
              <a:tr h="37084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2018</a:t>
                      </a:r>
                      <a:endParaRPr kumimoji="1" lang="ja-JP" altLang="en-US" sz="12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183.0</a:t>
                      </a:r>
                    </a:p>
                    <a:p>
                      <a:pPr algn="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兆円</a:t>
                      </a:r>
                    </a:p>
                  </a:txBody>
                  <a:tcPr marL="90000" marR="90000" marT="46800" marB="46800" anchor="ctr">
                    <a:solidFill>
                      <a:schemeClr val="bg1"/>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40.2</a:t>
                      </a:r>
                    </a:p>
                    <a:p>
                      <a:pPr algn="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兆円</a:t>
                      </a:r>
                    </a:p>
                  </a:txBody>
                  <a:tcPr marL="90000" marR="90000" marT="46800" marB="46800"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22.0%</a:t>
                      </a:r>
                    </a:p>
                  </a:txBody>
                  <a:tcPr marL="90000" marR="90000" marT="46800" marB="46800" anchor="ctr">
                    <a:lnL w="9525" cap="flat" cmpd="sng" algn="ctr">
                      <a:solidFill>
                        <a:schemeClr val="tx1"/>
                      </a:solidFill>
                      <a:prstDash val="dash"/>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3538180321"/>
                  </a:ext>
                </a:extLst>
              </a:tr>
              <a:tr h="370840">
                <a:tc rowSpan="2">
                  <a:txBody>
                    <a:bodyPr/>
                    <a:lstStyle/>
                    <a:p>
                      <a:pPr algn="ctr"/>
                      <a:r>
                        <a:rPr kumimoji="1" lang="ja-JP" altLang="en-US" sz="1200" dirty="0">
                          <a:latin typeface="Meiryo UI" panose="020B0604030504040204" pitchFamily="50" charset="-128"/>
                          <a:ea typeface="Meiryo UI" panose="020B0604030504040204" pitchFamily="50" charset="-128"/>
                        </a:rPr>
                        <a:t>人口</a:t>
                      </a:r>
                    </a:p>
                  </a:txBody>
                  <a:tcPr anchor="ct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2010</a:t>
                      </a:r>
                      <a:endParaRPr kumimoji="1" lang="ja-JP" altLang="en-US" sz="12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4,683</a:t>
                      </a:r>
                    </a:p>
                    <a:p>
                      <a:pPr algn="r"/>
                      <a:r>
                        <a:rPr kumimoji="1" lang="ja-JP" altLang="en-US" sz="1200" dirty="0">
                          <a:latin typeface="Meiryo UI" panose="020B0604030504040204" pitchFamily="50" charset="-128"/>
                          <a:ea typeface="Meiryo UI" panose="020B0604030504040204" pitchFamily="50" charset="-128"/>
                        </a:rPr>
                        <a:t>万人</a:t>
                      </a:r>
                    </a:p>
                  </a:txBody>
                  <a:tcPr marL="90000" marR="90000" marT="46800" marB="46800" anchor="ct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886</a:t>
                      </a:r>
                    </a:p>
                    <a:p>
                      <a:pPr algn="r"/>
                      <a:r>
                        <a:rPr kumimoji="1" lang="ja-JP" altLang="en-US" sz="1200" dirty="0">
                          <a:latin typeface="Meiryo UI" panose="020B0604030504040204" pitchFamily="50" charset="-128"/>
                          <a:ea typeface="Meiryo UI" panose="020B0604030504040204" pitchFamily="50" charset="-128"/>
                        </a:rPr>
                        <a:t>万人</a:t>
                      </a:r>
                    </a:p>
                  </a:txBody>
                  <a:tcPr marL="90000" marR="90000" marT="46800" marB="46800"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1200" dirty="0">
                          <a:latin typeface="Meiryo UI" panose="020B0604030504040204" pitchFamily="50" charset="-128"/>
                          <a:ea typeface="Meiryo UI" panose="020B0604030504040204" pitchFamily="50" charset="-128"/>
                        </a:rPr>
                        <a:t>18.9%</a:t>
                      </a:r>
                      <a:endParaRPr kumimoji="1" lang="ja-JP" altLang="en-US" sz="1200" dirty="0">
                        <a:latin typeface="Meiryo UI" panose="020B0604030504040204" pitchFamily="50" charset="-128"/>
                        <a:ea typeface="Meiryo UI" panose="020B0604030504040204" pitchFamily="50" charset="-128"/>
                      </a:endParaRPr>
                    </a:p>
                  </a:txBody>
                  <a:tcPr marL="90000" marR="90000" marT="46800" marB="46800" anchor="ctr">
                    <a:lnL w="9525" cap="flat" cmpd="sng" algn="ctr">
                      <a:solidFill>
                        <a:schemeClr val="tx1"/>
                      </a:solidFill>
                      <a:prstDash val="dash"/>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3"/>
                  </a:ext>
                </a:extLst>
              </a:tr>
              <a:tr h="37084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2020</a:t>
                      </a:r>
                      <a:endParaRPr kumimoji="1" lang="ja-JP" altLang="en-US" sz="12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4,574</a:t>
                      </a:r>
                    </a:p>
                    <a:p>
                      <a:pPr algn="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万人</a:t>
                      </a:r>
                    </a:p>
                  </a:txBody>
                  <a:tcPr marL="90000" marR="90000" marT="46800" marB="46800" anchor="ctr">
                    <a:solidFill>
                      <a:schemeClr val="bg1"/>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884</a:t>
                      </a:r>
                    </a:p>
                    <a:p>
                      <a:pPr algn="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万人</a:t>
                      </a:r>
                    </a:p>
                  </a:txBody>
                  <a:tcPr marL="90000" marR="90000" marT="46800" marB="46800"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19.3%</a:t>
                      </a:r>
                    </a:p>
                  </a:txBody>
                  <a:tcPr marL="90000" marR="90000" marT="46800" marB="46800" anchor="ctr">
                    <a:lnL w="9525" cap="flat" cmpd="sng" algn="ctr">
                      <a:solidFill>
                        <a:schemeClr val="tx1"/>
                      </a:solidFill>
                      <a:prstDash val="dash"/>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74102425"/>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2488273430"/>
              </p:ext>
            </p:extLst>
          </p:nvPr>
        </p:nvGraphicFramePr>
        <p:xfrm>
          <a:off x="5035636" y="1576575"/>
          <a:ext cx="3276323" cy="226416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20000"/>
                    </a:ext>
                  </a:extLst>
                </a:gridCol>
                <a:gridCol w="576000">
                  <a:extLst>
                    <a:ext uri="{9D8B030D-6E8A-4147-A177-3AD203B41FA5}">
                      <a16:colId xmlns:a16="http://schemas.microsoft.com/office/drawing/2014/main" val="2646509044"/>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612323">
                  <a:extLst>
                    <a:ext uri="{9D8B030D-6E8A-4147-A177-3AD203B41FA5}">
                      <a16:colId xmlns:a16="http://schemas.microsoft.com/office/drawing/2014/main" val="20003"/>
                    </a:ext>
                  </a:extLst>
                </a:gridCol>
              </a:tblGrid>
              <a:tr h="139040">
                <a:tc rowSpan="2">
                  <a:txBody>
                    <a:bodyPr/>
                    <a:lstStyle/>
                    <a:p>
                      <a:endParaRPr kumimoji="1" lang="ja-JP" altLang="en-US" sz="4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nchor="ctr">
                    <a:lnB w="12700" cmpd="sng">
                      <a:noFill/>
                    </a:lnB>
                    <a:solidFill>
                      <a:schemeClr val="bg1"/>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nchor="ctr">
                    <a:lnB w="12700" cmpd="sng">
                      <a:noFill/>
                    </a:lnB>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lnL w="9525" cap="flat" cmpd="sng" algn="ctr">
                      <a:solidFill>
                        <a:schemeClr val="tx1"/>
                      </a:solidFill>
                      <a:prstDash val="dash"/>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0"/>
                  </a:ext>
                </a:extLst>
              </a:tr>
              <a:tr h="13904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nchor="ctr">
                    <a:lnT w="12700" cmpd="sng">
                      <a:noFill/>
                    </a:lnT>
                    <a:solidFill>
                      <a:schemeClr val="bg1"/>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東日本</a:t>
                      </a:r>
                    </a:p>
                  </a:txBody>
                  <a:tcPr anchor="ctr">
                    <a:lnT w="12700" cmpd="sng">
                      <a:noFill/>
                    </a:lnT>
                    <a:solidFill>
                      <a:schemeClr val="bg1"/>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東京都</a:t>
                      </a:r>
                    </a:p>
                  </a:txBody>
                  <a:tcPr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シェア</a:t>
                      </a:r>
                    </a:p>
                  </a:txBody>
                  <a:tcPr anchor="ctr">
                    <a:lnL w="9525" cap="flat" cmpd="sng" algn="ctr">
                      <a:solidFill>
                        <a:schemeClr val="tx1"/>
                      </a:solidFill>
                      <a:prstDash val="dash"/>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1"/>
                  </a:ext>
                </a:extLst>
              </a:tr>
              <a:tr h="370840">
                <a:tc rowSpan="2">
                  <a:txBody>
                    <a:bodyPr/>
                    <a:lstStyle/>
                    <a:p>
                      <a:pPr algn="ctr"/>
                      <a:r>
                        <a:rPr kumimoji="1" lang="en-US" altLang="ja-JP" sz="1200" dirty="0">
                          <a:latin typeface="Meiryo UI" panose="020B0604030504040204" pitchFamily="50" charset="-128"/>
                          <a:ea typeface="Meiryo UI" panose="020B0604030504040204" pitchFamily="50" charset="-128"/>
                        </a:rPr>
                        <a:t>GDP</a:t>
                      </a:r>
                    </a:p>
                    <a:p>
                      <a:pPr algn="ct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名目</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2013</a:t>
                      </a:r>
                      <a:endParaRPr kumimoji="1" lang="ja-JP" altLang="en-US" sz="12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354.2</a:t>
                      </a:r>
                    </a:p>
                    <a:p>
                      <a:pPr algn="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兆円</a:t>
                      </a:r>
                    </a:p>
                  </a:txBody>
                  <a:tcPr marL="90000" marR="90000" marT="46800" marB="46800" anchor="ctr">
                    <a:solidFill>
                      <a:schemeClr val="bg1"/>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101.2</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兆円</a:t>
                      </a:r>
                    </a:p>
                  </a:txBody>
                  <a:tcPr marL="90000" marR="90000" marT="46800" marB="46800"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28.6%</a:t>
                      </a:r>
                    </a:p>
                  </a:txBody>
                  <a:tcPr marL="90000" marR="90000" marT="46800" marB="46800" anchor="ctr">
                    <a:lnL w="9525" cap="flat" cmpd="sng" algn="ctr">
                      <a:solidFill>
                        <a:schemeClr val="tx1"/>
                      </a:solidFill>
                      <a:prstDash val="dash"/>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2"/>
                  </a:ext>
                </a:extLst>
              </a:tr>
              <a:tr h="37084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2018</a:t>
                      </a:r>
                      <a:endParaRPr kumimoji="1" lang="ja-JP" altLang="en-US" sz="12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382.5</a:t>
                      </a:r>
                    </a:p>
                    <a:p>
                      <a:pPr algn="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兆円</a:t>
                      </a:r>
                    </a:p>
                  </a:txBody>
                  <a:tcPr marL="90000" marR="90000" marT="46800" marB="46800" anchor="ctr">
                    <a:solidFill>
                      <a:schemeClr val="bg1"/>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107.0</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兆円</a:t>
                      </a:r>
                    </a:p>
                  </a:txBody>
                  <a:tcPr marL="90000" marR="90000" marT="46800" marB="46800"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28.0%</a:t>
                      </a:r>
                    </a:p>
                  </a:txBody>
                  <a:tcPr marL="90000" marR="90000" marT="46800" marB="46800" anchor="ctr">
                    <a:lnL w="9525" cap="flat" cmpd="sng" algn="ctr">
                      <a:solidFill>
                        <a:schemeClr val="tx1"/>
                      </a:solidFill>
                      <a:prstDash val="dash"/>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3538706935"/>
                  </a:ext>
                </a:extLst>
              </a:tr>
              <a:tr h="370840">
                <a:tc rowSpan="2">
                  <a:txBody>
                    <a:bodyPr/>
                    <a:lstStyle/>
                    <a:p>
                      <a:pPr algn="ctr"/>
                      <a:r>
                        <a:rPr kumimoji="1" lang="ja-JP" altLang="en-US" sz="1200" dirty="0">
                          <a:latin typeface="Meiryo UI" panose="020B0604030504040204" pitchFamily="50" charset="-128"/>
                          <a:ea typeface="Meiryo UI" panose="020B0604030504040204" pitchFamily="50" charset="-128"/>
                        </a:rPr>
                        <a:t>人口</a:t>
                      </a:r>
                    </a:p>
                  </a:txBody>
                  <a:tcPr anchor="ct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2010</a:t>
                      </a:r>
                      <a:endParaRPr kumimoji="1" lang="ja-JP" altLang="en-US" sz="12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8,068</a:t>
                      </a:r>
                    </a:p>
                    <a:p>
                      <a:pPr algn="r"/>
                      <a:r>
                        <a:rPr kumimoji="1" lang="ja-JP" altLang="en-US" sz="1200" dirty="0">
                          <a:latin typeface="Meiryo UI" panose="020B0604030504040204" pitchFamily="50" charset="-128"/>
                          <a:ea typeface="Meiryo UI" panose="020B0604030504040204" pitchFamily="50" charset="-128"/>
                        </a:rPr>
                        <a:t>万人</a:t>
                      </a:r>
                    </a:p>
                  </a:txBody>
                  <a:tcPr marL="90000" marR="90000" marT="46800" marB="46800" anchor="ct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1,323</a:t>
                      </a:r>
                      <a:r>
                        <a:rPr kumimoji="1" lang="ja-JP" altLang="en-US" sz="1200" dirty="0">
                          <a:latin typeface="Meiryo UI" panose="020B0604030504040204" pitchFamily="50" charset="-128"/>
                          <a:ea typeface="Meiryo UI" panose="020B0604030504040204" pitchFamily="50" charset="-128"/>
                        </a:rPr>
                        <a:t>万人</a:t>
                      </a:r>
                    </a:p>
                  </a:txBody>
                  <a:tcPr marL="90000" marR="90000" marT="46800" marB="46800"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1200" dirty="0">
                          <a:latin typeface="Meiryo UI" panose="020B0604030504040204" pitchFamily="50" charset="-128"/>
                          <a:ea typeface="Meiryo UI" panose="020B0604030504040204" pitchFamily="50" charset="-128"/>
                        </a:rPr>
                        <a:t>16.4%</a:t>
                      </a:r>
                      <a:endParaRPr kumimoji="1" lang="ja-JP" altLang="en-US" sz="1200" dirty="0">
                        <a:latin typeface="Meiryo UI" panose="020B0604030504040204" pitchFamily="50" charset="-128"/>
                        <a:ea typeface="Meiryo UI" panose="020B0604030504040204" pitchFamily="50" charset="-128"/>
                      </a:endParaRPr>
                    </a:p>
                  </a:txBody>
                  <a:tcPr marL="90000" marR="90000" marT="46800" marB="46800" anchor="ctr">
                    <a:lnL w="9525" cap="flat" cmpd="sng" algn="ctr">
                      <a:solidFill>
                        <a:schemeClr val="tx1"/>
                      </a:solidFill>
                      <a:prstDash val="dash"/>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3"/>
                  </a:ext>
                </a:extLst>
              </a:tr>
              <a:tr h="37084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r"/>
                      <a:r>
                        <a:rPr kumimoji="1" lang="en-US" altLang="ja-JP" sz="1200" dirty="0">
                          <a:latin typeface="Meiryo UI" panose="020B0604030504040204" pitchFamily="50" charset="-128"/>
                          <a:ea typeface="Meiryo UI" panose="020B0604030504040204" pitchFamily="50" charset="-128"/>
                        </a:rPr>
                        <a:t>2020</a:t>
                      </a:r>
                      <a:endParaRPr kumimoji="1" lang="ja-JP" altLang="en-US" sz="12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8,041</a:t>
                      </a:r>
                    </a:p>
                    <a:p>
                      <a:pPr algn="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万人</a:t>
                      </a:r>
                    </a:p>
                  </a:txBody>
                  <a:tcPr marL="90000" marR="90000" marT="46800" marB="46800" anchor="ctr">
                    <a:solidFill>
                      <a:schemeClr val="bg1"/>
                    </a:solidFill>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1,405</a:t>
                      </a:r>
                      <a:r>
                        <a:rPr lang="ja-JP" altLang="en-US" sz="1200" b="0" i="0" u="none" strike="noStrike">
                          <a:solidFill>
                            <a:srgbClr val="000000"/>
                          </a:solidFill>
                          <a:effectLst/>
                          <a:latin typeface="Meiryo UI" panose="020B0604030504040204" pitchFamily="50" charset="-128"/>
                          <a:ea typeface="Meiryo UI" panose="020B0604030504040204" pitchFamily="50" charset="-128"/>
                        </a:rPr>
                        <a:t>万人</a:t>
                      </a:r>
                    </a:p>
                  </a:txBody>
                  <a:tcPr marL="90000" marR="90000" marT="46800" marB="46800"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17.5%</a:t>
                      </a:r>
                    </a:p>
                  </a:txBody>
                  <a:tcPr marL="90000" marR="90000" marT="46800" marB="46800" anchor="ctr">
                    <a:lnL w="9525" cap="flat" cmpd="sng" algn="ctr">
                      <a:solidFill>
                        <a:schemeClr val="tx1"/>
                      </a:solidFill>
                      <a:prstDash val="dash"/>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3810935515"/>
                  </a:ext>
                </a:extLst>
              </a:tr>
            </a:tbl>
          </a:graphicData>
        </a:graphic>
      </p:graphicFrame>
      <p:sp>
        <p:nvSpPr>
          <p:cNvPr id="22" name="テキスト ボックス 21"/>
          <p:cNvSpPr txBox="1"/>
          <p:nvPr/>
        </p:nvSpPr>
        <p:spPr>
          <a:xfrm>
            <a:off x="179512" y="1702024"/>
            <a:ext cx="466794" cy="261610"/>
          </a:xfrm>
          <a:prstGeom prst="rect">
            <a:avLst/>
          </a:prstGeom>
          <a:noFill/>
        </p:spPr>
        <p:txBody>
          <a:bodyPr wrap="none" rtlCol="0">
            <a:spAutoFit/>
          </a:bodyPr>
          <a:lstStyle/>
          <a:p>
            <a:r>
              <a:rPr kumimoji="1" lang="ja-JP" altLang="en-US" sz="1050" dirty="0"/>
              <a:t>兆円</a:t>
            </a:r>
          </a:p>
        </p:txBody>
      </p:sp>
      <p:sp>
        <p:nvSpPr>
          <p:cNvPr id="23" name="テキスト ボックス 22"/>
          <p:cNvSpPr txBox="1"/>
          <p:nvPr/>
        </p:nvSpPr>
        <p:spPr>
          <a:xfrm>
            <a:off x="8388424" y="1728446"/>
            <a:ext cx="466794" cy="261610"/>
          </a:xfrm>
          <a:prstGeom prst="rect">
            <a:avLst/>
          </a:prstGeom>
          <a:noFill/>
        </p:spPr>
        <p:txBody>
          <a:bodyPr wrap="none" rtlCol="0">
            <a:spAutoFit/>
          </a:bodyPr>
          <a:lstStyle/>
          <a:p>
            <a:r>
              <a:rPr lang="ja-JP" altLang="en-US" sz="1050" dirty="0"/>
              <a:t>千人</a:t>
            </a:r>
            <a:endParaRPr kumimoji="1" lang="ja-JP" altLang="en-US" sz="1050" dirty="0"/>
          </a:p>
        </p:txBody>
      </p:sp>
      <p:sp>
        <p:nvSpPr>
          <p:cNvPr id="24" name="テキスト ボックス 23"/>
          <p:cNvSpPr txBox="1"/>
          <p:nvPr/>
        </p:nvSpPr>
        <p:spPr>
          <a:xfrm>
            <a:off x="500803" y="527226"/>
            <a:ext cx="8113972" cy="861774"/>
          </a:xfrm>
          <a:prstGeom prst="rect">
            <a:avLst/>
          </a:prstGeom>
          <a:noFill/>
          <a:ln>
            <a:solidFill>
              <a:schemeClr val="tx1"/>
            </a:solidFill>
            <a:prstDash val="sysDash"/>
          </a:ln>
        </p:spPr>
        <p:txBody>
          <a:bodyPr wrap="square" rtlCol="0">
            <a:spAutoFit/>
          </a:bodyPr>
          <a:lstStyle/>
          <a:p>
            <a:pPr marL="285750" indent="-285750">
              <a:buFont typeface="Wingdings" panose="05000000000000000000" pitchFamily="2" charset="2"/>
              <a:buChar char="p"/>
            </a:pPr>
            <a:r>
              <a:rPr kumimoji="1" lang="en-US" altLang="ja-JP" sz="1600" dirty="0">
                <a:latin typeface="Meiryo UI" pitchFamily="50" charset="-128"/>
                <a:ea typeface="Meiryo UI" pitchFamily="50" charset="-128"/>
                <a:cs typeface="Meiryo UI" pitchFamily="50" charset="-128"/>
              </a:rPr>
              <a:t>GDP</a:t>
            </a:r>
            <a:r>
              <a:rPr kumimoji="1" lang="ja-JP" altLang="en-US" sz="1600" dirty="0">
                <a:latin typeface="Meiryo UI" pitchFamily="50" charset="-128"/>
                <a:ea typeface="Meiryo UI" pitchFamily="50" charset="-128"/>
                <a:cs typeface="Meiryo UI" pitchFamily="50" charset="-128"/>
              </a:rPr>
              <a:t>（名目）も人口も東京圏の規模が大きいため「東高・西低」の構造となっており、東日本と西日本の差はいずれも</a:t>
            </a:r>
            <a:r>
              <a:rPr kumimoji="1" lang="en-US" altLang="ja-JP" sz="1600" dirty="0">
                <a:latin typeface="Meiryo UI" pitchFamily="50" charset="-128"/>
                <a:ea typeface="Meiryo UI" pitchFamily="50" charset="-128"/>
                <a:cs typeface="Meiryo UI" pitchFamily="50" charset="-128"/>
              </a:rPr>
              <a:t>2</a:t>
            </a:r>
            <a:r>
              <a:rPr kumimoji="1" lang="ja-JP" altLang="en-US" sz="1600" dirty="0">
                <a:latin typeface="Meiryo UI" pitchFamily="50" charset="-128"/>
                <a:ea typeface="Meiryo UI" pitchFamily="50" charset="-128"/>
                <a:cs typeface="Meiryo UI" pitchFamily="50" charset="-128"/>
              </a:rPr>
              <a:t>倍程度となっている。</a:t>
            </a:r>
            <a:endParaRPr kumimoji="1" lang="en-US" altLang="ja-JP" sz="1600" dirty="0">
              <a:latin typeface="Meiryo UI" pitchFamily="50" charset="-128"/>
              <a:ea typeface="Meiryo UI" pitchFamily="50" charset="-128"/>
              <a:cs typeface="Meiryo UI" pitchFamily="50" charset="-128"/>
            </a:endParaRPr>
          </a:p>
          <a:p>
            <a:pPr marL="285750" indent="-285750">
              <a:buFont typeface="Wingdings" panose="05000000000000000000" pitchFamily="2" charset="2"/>
              <a:buChar char="p"/>
            </a:pPr>
            <a:r>
              <a:rPr lang="ja-JP" altLang="en-US" sz="1600" dirty="0">
                <a:latin typeface="Meiryo UI" pitchFamily="50" charset="-128"/>
                <a:ea typeface="Meiryo UI" pitchFamily="50" charset="-128"/>
                <a:cs typeface="Meiryo UI" pitchFamily="50" charset="-128"/>
              </a:rPr>
              <a:t>他方、大阪は西日本で大きなシェアを占め、中核的な都市。</a:t>
            </a:r>
            <a:endParaRPr kumimoji="1" lang="ja-JP" altLang="en-US" sz="1600" dirty="0">
              <a:latin typeface="Meiryo UI" pitchFamily="50" charset="-128"/>
              <a:ea typeface="Meiryo UI" pitchFamily="50" charset="-128"/>
              <a:cs typeface="Meiryo UI" pitchFamily="50" charset="-128"/>
            </a:endParaRPr>
          </a:p>
        </p:txBody>
      </p:sp>
      <p:sp>
        <p:nvSpPr>
          <p:cNvPr id="4" name="テキスト ボックス 3"/>
          <p:cNvSpPr txBox="1"/>
          <p:nvPr/>
        </p:nvSpPr>
        <p:spPr>
          <a:xfrm>
            <a:off x="6084168" y="4151402"/>
            <a:ext cx="748923" cy="769441"/>
          </a:xfrm>
          <a:prstGeom prst="rect">
            <a:avLst/>
          </a:prstGeom>
          <a:noFill/>
        </p:spPr>
        <p:txBody>
          <a:bodyPr wrap="none" rtlCol="0">
            <a:spAutoFit/>
          </a:bodyPr>
          <a:lstStyle/>
          <a:p>
            <a:r>
              <a:rPr kumimoji="1" lang="ja-JP" altLang="en-US" sz="1100" dirty="0">
                <a:latin typeface="Meiryo UI" pitchFamily="50" charset="-128"/>
                <a:ea typeface="Meiryo UI" pitchFamily="50" charset="-128"/>
                <a:cs typeface="Meiryo UI" pitchFamily="50" charset="-128"/>
              </a:rPr>
              <a:t>（左軸）</a:t>
            </a:r>
            <a:endParaRPr lang="en-US" altLang="ja-JP" sz="1100" dirty="0">
              <a:latin typeface="Meiryo UI" pitchFamily="50" charset="-128"/>
              <a:ea typeface="Meiryo UI" pitchFamily="50" charset="-128"/>
              <a:cs typeface="Meiryo UI" pitchFamily="50" charset="-128"/>
            </a:endParaRPr>
          </a:p>
          <a:p>
            <a:endParaRPr kumimoji="1" lang="en-US" altLang="ja-JP" sz="1100" dirty="0">
              <a:latin typeface="Meiryo UI" pitchFamily="50" charset="-128"/>
              <a:ea typeface="Meiryo UI" pitchFamily="50" charset="-128"/>
              <a:cs typeface="Meiryo UI" pitchFamily="50" charset="-128"/>
            </a:endParaRPr>
          </a:p>
          <a:p>
            <a:endParaRPr kumimoji="1" lang="en-US" altLang="ja-JP" sz="500" dirty="0">
              <a:latin typeface="Meiryo UI" pitchFamily="50" charset="-128"/>
              <a:ea typeface="Meiryo UI" pitchFamily="50" charset="-128"/>
              <a:cs typeface="Meiryo UI" pitchFamily="50" charset="-128"/>
            </a:endParaRPr>
          </a:p>
          <a:p>
            <a:endParaRPr kumimoji="1" lang="en-US" altLang="ja-JP" sz="600" dirty="0">
              <a:latin typeface="Meiryo UI" pitchFamily="50" charset="-128"/>
              <a:ea typeface="Meiryo UI" pitchFamily="50" charset="-128"/>
              <a:cs typeface="Meiryo UI" pitchFamily="50" charset="-128"/>
            </a:endParaRPr>
          </a:p>
          <a:p>
            <a:r>
              <a:rPr lang="ja-JP" altLang="en-US" sz="1100" dirty="0">
                <a:latin typeface="Meiryo UI" pitchFamily="50" charset="-128"/>
                <a:ea typeface="Meiryo UI" pitchFamily="50" charset="-128"/>
                <a:cs typeface="Meiryo UI" pitchFamily="50" charset="-128"/>
              </a:rPr>
              <a:t>（右軸）</a:t>
            </a:r>
            <a:endParaRPr kumimoji="1" lang="ja-JP" altLang="en-US" sz="1100" dirty="0">
              <a:latin typeface="Meiryo UI" pitchFamily="50" charset="-128"/>
              <a:ea typeface="Meiryo UI" pitchFamily="50" charset="-128"/>
              <a:cs typeface="Meiryo UI" pitchFamily="50" charset="-128"/>
            </a:endParaRPr>
          </a:p>
        </p:txBody>
      </p:sp>
      <p:sp>
        <p:nvSpPr>
          <p:cNvPr id="25" name="テキスト ボックス 24"/>
          <p:cNvSpPr txBox="1"/>
          <p:nvPr/>
        </p:nvSpPr>
        <p:spPr>
          <a:xfrm>
            <a:off x="539552" y="6609840"/>
            <a:ext cx="3672800" cy="230832"/>
          </a:xfrm>
          <a:prstGeom prst="rect">
            <a:avLst/>
          </a:prstGeom>
          <a:noFill/>
        </p:spPr>
        <p:txBody>
          <a:bodyPr wrap="none" rtlCol="0">
            <a:spAutoFit/>
          </a:bodyPr>
          <a:lstStyle/>
          <a:p>
            <a:r>
              <a:rPr lang="ja-JP" altLang="en-US" sz="900" dirty="0"/>
              <a:t>出典：</a:t>
            </a:r>
            <a:r>
              <a:rPr lang="en-US" altLang="ja-JP" sz="900" dirty="0"/>
              <a:t>GDP</a:t>
            </a:r>
            <a:r>
              <a:rPr lang="ja-JP" altLang="en-US" sz="900" dirty="0" smtClean="0"/>
              <a:t>は内閣府県民</a:t>
            </a:r>
            <a:r>
              <a:rPr lang="ja-JP" altLang="en-US" sz="900" dirty="0"/>
              <a:t>経済計算（</a:t>
            </a:r>
            <a:r>
              <a:rPr lang="en-US" altLang="ja-JP" sz="900" dirty="0"/>
              <a:t>2018</a:t>
            </a:r>
            <a:r>
              <a:rPr lang="ja-JP" altLang="en-US" sz="900" dirty="0"/>
              <a:t>）、人口は国勢調査（</a:t>
            </a:r>
            <a:r>
              <a:rPr lang="en-US" altLang="ja-JP" sz="900" dirty="0"/>
              <a:t>2010</a:t>
            </a:r>
            <a:r>
              <a:rPr lang="ja-JP" altLang="en-US" sz="900" dirty="0"/>
              <a:t>・</a:t>
            </a:r>
            <a:r>
              <a:rPr lang="en-US" altLang="ja-JP" sz="900" dirty="0"/>
              <a:t>2020)</a:t>
            </a:r>
            <a:endParaRPr kumimoji="1" lang="ja-JP" altLang="en-US" sz="900" dirty="0"/>
          </a:p>
        </p:txBody>
      </p:sp>
    </p:spTree>
    <p:extLst>
      <p:ext uri="{BB962C8B-B14F-4D97-AF65-F5344CB8AC3E}">
        <p14:creationId xmlns:p14="http://schemas.microsoft.com/office/powerpoint/2010/main" val="6480900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08050548"/>
              </p:ext>
            </p:extLst>
          </p:nvPr>
        </p:nvGraphicFramePr>
        <p:xfrm>
          <a:off x="22992" y="1114274"/>
          <a:ext cx="4527468" cy="4434609"/>
        </p:xfrm>
        <a:graphic>
          <a:graphicData uri="http://schemas.openxmlformats.org/drawingml/2006/table">
            <a:tbl>
              <a:tblPr firstRow="1" bandRow="1">
                <a:tableStyleId>{5940675A-B579-460E-94D1-54222C63F5DA}</a:tableStyleId>
              </a:tblPr>
              <a:tblGrid>
                <a:gridCol w="1302068">
                  <a:extLst>
                    <a:ext uri="{9D8B030D-6E8A-4147-A177-3AD203B41FA5}">
                      <a16:colId xmlns:a16="http://schemas.microsoft.com/office/drawing/2014/main" val="20000"/>
                    </a:ext>
                  </a:extLst>
                </a:gridCol>
                <a:gridCol w="616268">
                  <a:extLst>
                    <a:ext uri="{9D8B030D-6E8A-4147-A177-3AD203B41FA5}">
                      <a16:colId xmlns:a16="http://schemas.microsoft.com/office/drawing/2014/main" val="20001"/>
                    </a:ext>
                  </a:extLst>
                </a:gridCol>
                <a:gridCol w="604754">
                  <a:extLst>
                    <a:ext uri="{9D8B030D-6E8A-4147-A177-3AD203B41FA5}">
                      <a16:colId xmlns:a16="http://schemas.microsoft.com/office/drawing/2014/main" val="20002"/>
                    </a:ext>
                  </a:extLst>
                </a:gridCol>
                <a:gridCol w="732155">
                  <a:extLst>
                    <a:ext uri="{9D8B030D-6E8A-4147-A177-3AD203B41FA5}">
                      <a16:colId xmlns:a16="http://schemas.microsoft.com/office/drawing/2014/main" val="20003"/>
                    </a:ext>
                  </a:extLst>
                </a:gridCol>
                <a:gridCol w="540068">
                  <a:extLst>
                    <a:ext uri="{9D8B030D-6E8A-4147-A177-3AD203B41FA5}">
                      <a16:colId xmlns:a16="http://schemas.microsoft.com/office/drawing/2014/main" val="20004"/>
                    </a:ext>
                  </a:extLst>
                </a:gridCol>
                <a:gridCol w="732155">
                  <a:extLst>
                    <a:ext uri="{9D8B030D-6E8A-4147-A177-3AD203B41FA5}">
                      <a16:colId xmlns:a16="http://schemas.microsoft.com/office/drawing/2014/main" val="20005"/>
                    </a:ext>
                  </a:extLst>
                </a:gridCol>
              </a:tblGrid>
              <a:tr h="320019">
                <a:tc gridSpan="2">
                  <a:txBody>
                    <a:bodyPr/>
                    <a:lstStyle/>
                    <a:p>
                      <a:endParaRPr kumimoji="1" lang="ja-JP" altLang="en-US" sz="1200" b="1" dirty="0">
                        <a:solidFill>
                          <a:schemeClr val="tx1"/>
                        </a:solidFill>
                        <a:latin typeface="Meiryo UI" pitchFamily="50" charset="-128"/>
                        <a:ea typeface="Meiryo UI" pitchFamily="50" charset="-128"/>
                        <a:cs typeface="Meiryo UI" pitchFamily="50" charset="-128"/>
                      </a:endParaRPr>
                    </a:p>
                  </a:txBody>
                  <a:tcPr>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1200" b="1" dirty="0">
                          <a:solidFill>
                            <a:schemeClr val="tx1"/>
                          </a:solidFill>
                          <a:latin typeface="Meiryo UI" pitchFamily="50" charset="-128"/>
                          <a:ea typeface="Meiryo UI" pitchFamily="50" charset="-128"/>
                          <a:cs typeface="Meiryo UI" pitchFamily="50" charset="-128"/>
                        </a:rPr>
                        <a:t>大阪／西日本</a:t>
                      </a:r>
                    </a:p>
                  </a:txBody>
                  <a:tcP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1200" b="1" dirty="0">
                          <a:solidFill>
                            <a:schemeClr val="tx1"/>
                          </a:solidFill>
                          <a:latin typeface="Meiryo UI" pitchFamily="50" charset="-128"/>
                          <a:ea typeface="Meiryo UI" pitchFamily="50" charset="-128"/>
                          <a:cs typeface="Meiryo UI" pitchFamily="50" charset="-128"/>
                        </a:rPr>
                        <a:t>大阪／全国</a:t>
                      </a:r>
                    </a:p>
                  </a:txBody>
                  <a:tcPr>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extLst>
                  <a:ext uri="{0D108BD9-81ED-4DB2-BD59-A6C34878D82A}">
                    <a16:rowId xmlns:a16="http://schemas.microsoft.com/office/drawing/2014/main" val="10000"/>
                  </a:ext>
                </a:extLst>
              </a:tr>
              <a:tr h="320019">
                <a:tc>
                  <a:txBody>
                    <a:bodyPr/>
                    <a:lstStyle/>
                    <a:p>
                      <a:pPr algn="ctr"/>
                      <a:r>
                        <a:rPr kumimoji="1" lang="ja-JP" altLang="en-US" sz="1200" b="1" dirty="0">
                          <a:solidFill>
                            <a:schemeClr val="tx1"/>
                          </a:solidFill>
                          <a:latin typeface="Meiryo UI" pitchFamily="50" charset="-128"/>
                          <a:ea typeface="Meiryo UI" pitchFamily="50" charset="-128"/>
                          <a:cs typeface="Meiryo UI" pitchFamily="50" charset="-128"/>
                        </a:rPr>
                        <a:t>項目</a:t>
                      </a:r>
                    </a:p>
                  </a:txBody>
                  <a:tcP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200" b="1" dirty="0">
                          <a:solidFill>
                            <a:schemeClr val="tx1"/>
                          </a:solidFill>
                          <a:latin typeface="Meiryo UI" pitchFamily="50" charset="-128"/>
                          <a:ea typeface="Meiryo UI" pitchFamily="50" charset="-128"/>
                          <a:cs typeface="Meiryo UI" pitchFamily="50" charset="-128"/>
                        </a:rPr>
                        <a:t>年度</a:t>
                      </a:r>
                    </a:p>
                  </a:txBody>
                  <a:tcP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200" b="1" dirty="0">
                          <a:solidFill>
                            <a:schemeClr val="tx1"/>
                          </a:solidFill>
                          <a:latin typeface="Meiryo UI" pitchFamily="50" charset="-128"/>
                          <a:ea typeface="Meiryo UI" pitchFamily="50" charset="-128"/>
                          <a:cs typeface="Meiryo UI" pitchFamily="50" charset="-128"/>
                        </a:rPr>
                        <a:t>順位</a:t>
                      </a:r>
                    </a:p>
                  </a:txBody>
                  <a:tcP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200" b="1" dirty="0">
                          <a:solidFill>
                            <a:schemeClr val="tx1"/>
                          </a:solidFill>
                          <a:latin typeface="Meiryo UI" pitchFamily="50" charset="-128"/>
                          <a:ea typeface="Meiryo UI" pitchFamily="50" charset="-128"/>
                          <a:cs typeface="Meiryo UI" pitchFamily="50" charset="-128"/>
                        </a:rPr>
                        <a:t>シェア</a:t>
                      </a:r>
                    </a:p>
                  </a:txBody>
                  <a:tcP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200" b="1" dirty="0">
                          <a:solidFill>
                            <a:schemeClr val="tx1"/>
                          </a:solidFill>
                          <a:latin typeface="Meiryo UI" pitchFamily="50" charset="-128"/>
                          <a:ea typeface="Meiryo UI" pitchFamily="50" charset="-128"/>
                          <a:cs typeface="Meiryo UI" pitchFamily="50" charset="-128"/>
                        </a:rPr>
                        <a:t>順位</a:t>
                      </a:r>
                    </a:p>
                  </a:txBody>
                  <a:tcP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200" b="1" dirty="0">
                          <a:solidFill>
                            <a:schemeClr val="tx1"/>
                          </a:solidFill>
                          <a:latin typeface="Meiryo UI" pitchFamily="50" charset="-128"/>
                          <a:ea typeface="Meiryo UI" pitchFamily="50" charset="-128"/>
                          <a:cs typeface="Meiryo UI" pitchFamily="50" charset="-128"/>
                        </a:rPr>
                        <a:t>シェア</a:t>
                      </a:r>
                    </a:p>
                  </a:txBody>
                  <a:tcP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0019">
                <a:tc>
                  <a:txBody>
                    <a:bodyPr/>
                    <a:lstStyle/>
                    <a:p>
                      <a:r>
                        <a:rPr kumimoji="1" lang="ja-JP" altLang="en-US" sz="1200" dirty="0">
                          <a:solidFill>
                            <a:schemeClr val="tx1"/>
                          </a:solidFill>
                          <a:latin typeface="Meiryo UI" pitchFamily="50" charset="-128"/>
                          <a:ea typeface="Meiryo UI" pitchFamily="50" charset="-128"/>
                          <a:cs typeface="Meiryo UI" pitchFamily="50" charset="-128"/>
                        </a:rPr>
                        <a:t>人口</a:t>
                      </a:r>
                    </a:p>
                  </a:txBody>
                  <a:tcP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1200" dirty="0">
                          <a:solidFill>
                            <a:schemeClr val="tx1"/>
                          </a:solidFill>
                          <a:latin typeface="Meiryo UI" pitchFamily="50" charset="-128"/>
                          <a:ea typeface="Meiryo UI" pitchFamily="50" charset="-128"/>
                          <a:cs typeface="Meiryo UI" pitchFamily="50" charset="-128"/>
                        </a:rPr>
                        <a:t>2020</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19.3%</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3</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7.0</a:t>
                      </a:r>
                      <a:r>
                        <a:rPr kumimoji="1" lang="ja-JP" altLang="en-US" sz="1200" dirty="0">
                          <a:solidFill>
                            <a:schemeClr val="tx1"/>
                          </a:solidFill>
                          <a:latin typeface="Meiryo UI" pitchFamily="50" charset="-128"/>
                          <a:ea typeface="Meiryo UI" pitchFamily="50" charset="-128"/>
                          <a:cs typeface="Meiryo UI" pitchFamily="50" charset="-128"/>
                        </a:rPr>
                        <a:t>％</a:t>
                      </a:r>
                    </a:p>
                  </a:txBody>
                  <a:tcP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320019">
                <a:tc>
                  <a:txBody>
                    <a:bodyPr/>
                    <a:lstStyle/>
                    <a:p>
                      <a:r>
                        <a:rPr kumimoji="1" lang="ja-JP" altLang="en-US" sz="1200" dirty="0">
                          <a:solidFill>
                            <a:schemeClr val="tx1"/>
                          </a:solidFill>
                          <a:latin typeface="Meiryo UI" pitchFamily="50" charset="-128"/>
                          <a:ea typeface="Meiryo UI" pitchFamily="50" charset="-128"/>
                          <a:cs typeface="Meiryo UI" pitchFamily="50" charset="-128"/>
                        </a:rPr>
                        <a:t>人口密度</a:t>
                      </a:r>
                    </a:p>
                  </a:txBody>
                  <a:tcPr>
                    <a:lnR w="12700" cap="flat" cmpd="sng" algn="ctr">
                      <a:solidFill>
                        <a:schemeClr val="tx1"/>
                      </a:solidFill>
                      <a:prstDash val="dash"/>
                      <a:round/>
                      <a:headEnd type="none" w="med" len="med"/>
                      <a:tailEnd type="none" w="med" len="med"/>
                    </a:lnR>
                  </a:tcPr>
                </a:tc>
                <a:tc>
                  <a:txBody>
                    <a:bodyPr/>
                    <a:lstStyle/>
                    <a:p>
                      <a:r>
                        <a:rPr kumimoji="1" lang="en-US" altLang="ja-JP" sz="1200" dirty="0">
                          <a:solidFill>
                            <a:schemeClr val="tx1"/>
                          </a:solidFill>
                          <a:latin typeface="Meiryo UI" pitchFamily="50" charset="-128"/>
                          <a:ea typeface="Meiryo UI" pitchFamily="50" charset="-128"/>
                          <a:cs typeface="Meiryo UI" pitchFamily="50" charset="-128"/>
                        </a:rPr>
                        <a:t>2020</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ctr"/>
                      <a:r>
                        <a:rPr kumimoji="1" lang="en-US" altLang="ja-JP" sz="1200" dirty="0">
                          <a:solidFill>
                            <a:schemeClr val="tx1"/>
                          </a:solidFill>
                          <a:latin typeface="Meiryo UI" pitchFamily="50" charset="-128"/>
                          <a:ea typeface="Meiryo UI" pitchFamily="50" charset="-128"/>
                          <a:cs typeface="Meiryo UI" pitchFamily="50" charset="-128"/>
                        </a:rPr>
                        <a:t>―</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2</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noFill/>
                  </a:tcPr>
                </a:tc>
                <a:tc>
                  <a:txBody>
                    <a:bodyPr/>
                    <a:lstStyle/>
                    <a:p>
                      <a:pPr algn="ctr"/>
                      <a:r>
                        <a:rPr kumimoji="1" lang="en-US" altLang="ja-JP" sz="1200" dirty="0">
                          <a:solidFill>
                            <a:schemeClr val="tx1"/>
                          </a:solidFill>
                          <a:latin typeface="Meiryo UI" pitchFamily="50" charset="-128"/>
                          <a:ea typeface="Meiryo UI" pitchFamily="50" charset="-128"/>
                          <a:cs typeface="Meiryo UI" pitchFamily="50" charset="-128"/>
                        </a:rPr>
                        <a:t>―</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3"/>
                  </a:ext>
                </a:extLst>
              </a:tr>
              <a:tr h="3200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itchFamily="50" charset="-128"/>
                          <a:ea typeface="Meiryo UI" pitchFamily="50" charset="-128"/>
                          <a:cs typeface="Meiryo UI" pitchFamily="50" charset="-128"/>
                        </a:rPr>
                        <a:t>県内総生産</a:t>
                      </a:r>
                    </a:p>
                  </a:txBody>
                  <a:tcPr>
                    <a:lnR w="12700" cap="flat" cmpd="sng" algn="ctr">
                      <a:solidFill>
                        <a:schemeClr val="tx1"/>
                      </a:solidFill>
                      <a:prstDash val="dash"/>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itchFamily="50" charset="-128"/>
                          <a:ea typeface="Meiryo UI" pitchFamily="50" charset="-128"/>
                          <a:cs typeface="Meiryo UI" pitchFamily="50" charset="-128"/>
                        </a:rPr>
                        <a:t>2018</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22.0%</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3</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no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7.1%</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4"/>
                  </a:ext>
                </a:extLst>
              </a:tr>
              <a:tr h="320019">
                <a:tc>
                  <a:txBody>
                    <a:bodyPr/>
                    <a:lstStyle/>
                    <a:p>
                      <a:r>
                        <a:rPr kumimoji="1" lang="ja-JP" altLang="en-US" sz="1200" dirty="0">
                          <a:solidFill>
                            <a:schemeClr val="tx1"/>
                          </a:solidFill>
                          <a:latin typeface="Meiryo UI" pitchFamily="50" charset="-128"/>
                          <a:ea typeface="Meiryo UI" pitchFamily="50" charset="-128"/>
                          <a:cs typeface="Meiryo UI" pitchFamily="50" charset="-128"/>
                        </a:rPr>
                        <a:t>事業所数</a:t>
                      </a:r>
                    </a:p>
                  </a:txBody>
                  <a:tcPr>
                    <a:lnR w="12700" cap="flat" cmpd="sng" algn="ctr">
                      <a:solidFill>
                        <a:schemeClr val="tx1"/>
                      </a:solidFill>
                      <a:prstDash val="dash"/>
                      <a:round/>
                      <a:headEnd type="none" w="med" len="med"/>
                      <a:tailEnd type="none" w="med" len="med"/>
                    </a:lnR>
                  </a:tcPr>
                </a:tc>
                <a:tc>
                  <a:txBody>
                    <a:bodyPr/>
                    <a:lstStyle/>
                    <a:p>
                      <a:r>
                        <a:rPr kumimoji="1" lang="en-US" altLang="ja-JP" sz="1200" dirty="0">
                          <a:solidFill>
                            <a:schemeClr val="tx1"/>
                          </a:solidFill>
                          <a:latin typeface="Meiryo UI" pitchFamily="50" charset="-128"/>
                          <a:ea typeface="Meiryo UI" pitchFamily="50" charset="-128"/>
                          <a:cs typeface="Meiryo UI" pitchFamily="50" charset="-128"/>
                        </a:rPr>
                        <a:t>2019</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21.5%</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2</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no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8.0%</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5"/>
                  </a:ext>
                </a:extLst>
              </a:tr>
              <a:tr h="320019">
                <a:tc>
                  <a:txBody>
                    <a:bodyPr/>
                    <a:lstStyle/>
                    <a:p>
                      <a:r>
                        <a:rPr kumimoji="1" lang="ja-JP" altLang="en-US" sz="1200" dirty="0">
                          <a:solidFill>
                            <a:schemeClr val="tx1"/>
                          </a:solidFill>
                          <a:latin typeface="Meiryo UI" pitchFamily="50" charset="-128"/>
                          <a:ea typeface="Meiryo UI" pitchFamily="50" charset="-128"/>
                          <a:cs typeface="Meiryo UI" pitchFamily="50" charset="-128"/>
                        </a:rPr>
                        <a:t>就業者数</a:t>
                      </a:r>
                    </a:p>
                  </a:txBody>
                  <a:tcPr>
                    <a:lnR w="12700" cap="flat" cmpd="sng" algn="ctr">
                      <a:solidFill>
                        <a:schemeClr val="tx1"/>
                      </a:solidFill>
                      <a:prstDash val="dash"/>
                      <a:round/>
                      <a:headEnd type="none" w="med" len="med"/>
                      <a:tailEnd type="none" w="med" len="med"/>
                    </a:lnR>
                  </a:tcPr>
                </a:tc>
                <a:tc>
                  <a:txBody>
                    <a:bodyPr/>
                    <a:lstStyle/>
                    <a:p>
                      <a:r>
                        <a:rPr kumimoji="1" lang="en-US" altLang="ja-JP" sz="1200" dirty="0">
                          <a:solidFill>
                            <a:schemeClr val="tx1"/>
                          </a:solidFill>
                          <a:latin typeface="Meiryo UI" pitchFamily="50" charset="-128"/>
                          <a:ea typeface="Meiryo UI" pitchFamily="50" charset="-128"/>
                          <a:cs typeface="Meiryo UI" pitchFamily="50" charset="-128"/>
                        </a:rPr>
                        <a:t>2015</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18.0%</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3</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no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6.4%</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6"/>
                  </a:ext>
                </a:extLst>
              </a:tr>
              <a:tr h="320019">
                <a:tc>
                  <a:txBody>
                    <a:bodyPr/>
                    <a:lstStyle/>
                    <a:p>
                      <a:r>
                        <a:rPr kumimoji="1" lang="ja-JP" altLang="en-US" sz="1200" dirty="0">
                          <a:solidFill>
                            <a:schemeClr val="tx1"/>
                          </a:solidFill>
                          <a:latin typeface="Meiryo UI" pitchFamily="50" charset="-128"/>
                          <a:ea typeface="Meiryo UI" pitchFamily="50" charset="-128"/>
                          <a:cs typeface="Meiryo UI" pitchFamily="50" charset="-128"/>
                        </a:rPr>
                        <a:t>小売業事業所</a:t>
                      </a:r>
                    </a:p>
                  </a:txBody>
                  <a:tcPr>
                    <a:lnR w="12700" cap="flat" cmpd="sng" algn="ctr">
                      <a:solidFill>
                        <a:schemeClr val="tx1"/>
                      </a:solidFill>
                      <a:prstDash val="dash"/>
                      <a:round/>
                      <a:headEnd type="none" w="med" len="med"/>
                      <a:tailEnd type="none" w="med" len="med"/>
                    </a:lnR>
                  </a:tcPr>
                </a:tc>
                <a:tc>
                  <a:txBody>
                    <a:bodyPr/>
                    <a:lstStyle/>
                    <a:p>
                      <a:r>
                        <a:rPr kumimoji="1" lang="en-US" altLang="ja-JP" sz="1200" dirty="0">
                          <a:solidFill>
                            <a:schemeClr val="tx1"/>
                          </a:solidFill>
                          <a:latin typeface="Meiryo UI" pitchFamily="50" charset="-128"/>
                          <a:ea typeface="Meiryo UI" pitchFamily="50" charset="-128"/>
                          <a:cs typeface="Meiryo UI" pitchFamily="50" charset="-128"/>
                        </a:rPr>
                        <a:t>2016</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15.4%</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2</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no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6.0%</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7"/>
                  </a:ext>
                </a:extLst>
              </a:tr>
              <a:tr h="320019">
                <a:tc>
                  <a:txBody>
                    <a:bodyPr/>
                    <a:lstStyle/>
                    <a:p>
                      <a:r>
                        <a:rPr kumimoji="1" lang="ja-JP" altLang="en-US" sz="1200" dirty="0">
                          <a:solidFill>
                            <a:schemeClr val="tx1"/>
                          </a:solidFill>
                          <a:latin typeface="Meiryo UI" pitchFamily="50" charset="-128"/>
                          <a:ea typeface="Meiryo UI" pitchFamily="50" charset="-128"/>
                          <a:cs typeface="Meiryo UI" pitchFamily="50" charset="-128"/>
                        </a:rPr>
                        <a:t>製造業事業所</a:t>
                      </a:r>
                    </a:p>
                  </a:txBody>
                  <a:tcPr>
                    <a:lnR w="12700" cap="flat" cmpd="sng" algn="ctr">
                      <a:solidFill>
                        <a:schemeClr val="tx1"/>
                      </a:solidFill>
                      <a:prstDash val="dash"/>
                      <a:round/>
                      <a:headEnd type="none" w="med" len="med"/>
                      <a:tailEnd type="none" w="med" len="med"/>
                    </a:lnR>
                  </a:tcPr>
                </a:tc>
                <a:tc>
                  <a:txBody>
                    <a:bodyPr/>
                    <a:lstStyle/>
                    <a:p>
                      <a:r>
                        <a:rPr kumimoji="1" lang="en-US" altLang="ja-JP" sz="1200" dirty="0">
                          <a:solidFill>
                            <a:schemeClr val="tx1"/>
                          </a:solidFill>
                          <a:latin typeface="Meiryo UI" pitchFamily="50" charset="-128"/>
                          <a:ea typeface="Meiryo UI" pitchFamily="50" charset="-128"/>
                          <a:cs typeface="Meiryo UI" pitchFamily="50" charset="-128"/>
                        </a:rPr>
                        <a:t>2018</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23.1%</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no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8.4%</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8"/>
                  </a:ext>
                </a:extLst>
              </a:tr>
              <a:tr h="320019">
                <a:tc>
                  <a:txBody>
                    <a:bodyPr/>
                    <a:lstStyle/>
                    <a:p>
                      <a:r>
                        <a:rPr kumimoji="1" lang="ja-JP" altLang="en-US" sz="1200" dirty="0">
                          <a:solidFill>
                            <a:schemeClr val="tx1"/>
                          </a:solidFill>
                          <a:latin typeface="Meiryo UI" pitchFamily="50" charset="-128"/>
                          <a:ea typeface="Meiryo UI" pitchFamily="50" charset="-128"/>
                          <a:cs typeface="Meiryo UI" pitchFamily="50" charset="-128"/>
                        </a:rPr>
                        <a:t>金融機関預金額</a:t>
                      </a:r>
                    </a:p>
                  </a:txBody>
                  <a:tcPr>
                    <a:lnR w="12700" cap="flat" cmpd="sng" algn="ctr">
                      <a:solidFill>
                        <a:schemeClr val="tx1"/>
                      </a:solidFill>
                      <a:prstDash val="dash"/>
                      <a:round/>
                      <a:headEnd type="none" w="med" len="med"/>
                      <a:tailEnd type="none" w="med" len="med"/>
                    </a:lnR>
                  </a:tcPr>
                </a:tc>
                <a:tc>
                  <a:txBody>
                    <a:bodyPr/>
                    <a:lstStyle/>
                    <a:p>
                      <a:r>
                        <a:rPr kumimoji="1" lang="en-US" altLang="ja-JP" sz="1200" dirty="0">
                          <a:solidFill>
                            <a:schemeClr val="tx1"/>
                          </a:solidFill>
                          <a:latin typeface="Meiryo UI" pitchFamily="50" charset="-128"/>
                          <a:ea typeface="Meiryo UI" pitchFamily="50" charset="-128"/>
                          <a:cs typeface="Meiryo UI" pitchFamily="50" charset="-128"/>
                        </a:rPr>
                        <a:t>2021</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29.7%</a:t>
                      </a:r>
                    </a:p>
                  </a:txBody>
                  <a:tcPr>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2</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no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8.5%</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9"/>
                  </a:ext>
                </a:extLst>
              </a:tr>
              <a:tr h="320019">
                <a:tc>
                  <a:txBody>
                    <a:bodyPr/>
                    <a:lstStyle/>
                    <a:p>
                      <a:r>
                        <a:rPr kumimoji="1" lang="ja-JP" altLang="en-US" sz="1200" dirty="0">
                          <a:solidFill>
                            <a:schemeClr val="tx1"/>
                          </a:solidFill>
                          <a:latin typeface="Meiryo UI" pitchFamily="50" charset="-128"/>
                          <a:ea typeface="Meiryo UI" pitchFamily="50" charset="-128"/>
                          <a:cs typeface="Meiryo UI" pitchFamily="50" charset="-128"/>
                        </a:rPr>
                        <a:t>インターネット附随サービス業事業所</a:t>
                      </a:r>
                    </a:p>
                  </a:txBody>
                  <a:tcPr>
                    <a:lnR w="12700" cap="flat" cmpd="sng" algn="ctr">
                      <a:solidFill>
                        <a:schemeClr val="tx1"/>
                      </a:solidFill>
                      <a:prstDash val="dash"/>
                      <a:round/>
                      <a:headEnd type="none" w="med" len="med"/>
                      <a:tailEnd type="none" w="med" len="med"/>
                    </a:lnR>
                  </a:tcPr>
                </a:tc>
                <a:tc>
                  <a:txBody>
                    <a:bodyPr/>
                    <a:lstStyle/>
                    <a:p>
                      <a:r>
                        <a:rPr kumimoji="1" lang="en-US" altLang="ja-JP" sz="1200" dirty="0">
                          <a:solidFill>
                            <a:schemeClr val="tx1"/>
                          </a:solidFill>
                          <a:latin typeface="Meiryo UI" pitchFamily="50" charset="-128"/>
                          <a:ea typeface="Meiryo UI" pitchFamily="50" charset="-128"/>
                          <a:cs typeface="Meiryo UI" pitchFamily="50" charset="-128"/>
                        </a:rPr>
                        <a:t>2016</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32.5%</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2</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no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9.2%</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10"/>
                  </a:ext>
                </a:extLst>
              </a:tr>
              <a:tr h="320019">
                <a:tc>
                  <a:txBody>
                    <a:bodyPr/>
                    <a:lstStyle/>
                    <a:p>
                      <a:r>
                        <a:rPr kumimoji="1" lang="ja-JP" altLang="en-US" sz="1200" dirty="0">
                          <a:solidFill>
                            <a:schemeClr val="tx1"/>
                          </a:solidFill>
                          <a:latin typeface="Meiryo UI" pitchFamily="50" charset="-128"/>
                          <a:ea typeface="Meiryo UI" pitchFamily="50" charset="-128"/>
                          <a:cs typeface="Meiryo UI" pitchFamily="50" charset="-128"/>
                        </a:rPr>
                        <a:t>学術・研究開発機関</a:t>
                      </a:r>
                    </a:p>
                  </a:txBody>
                  <a:tcPr>
                    <a:lnR w="12700" cap="flat" cmpd="sng" algn="ctr">
                      <a:solidFill>
                        <a:schemeClr val="tx1"/>
                      </a:solidFill>
                      <a:prstDash val="dash"/>
                      <a:round/>
                      <a:headEnd type="none" w="med" len="med"/>
                      <a:tailEnd type="none" w="med" len="med"/>
                    </a:lnR>
                  </a:tcPr>
                </a:tc>
                <a:tc>
                  <a:txBody>
                    <a:bodyPr/>
                    <a:lstStyle/>
                    <a:p>
                      <a:r>
                        <a:rPr kumimoji="1" lang="en-US" altLang="ja-JP" sz="1200" dirty="0">
                          <a:solidFill>
                            <a:schemeClr val="tx1"/>
                          </a:solidFill>
                          <a:latin typeface="Meiryo UI" pitchFamily="50" charset="-128"/>
                          <a:ea typeface="Meiryo UI" pitchFamily="50" charset="-128"/>
                          <a:cs typeface="Meiryo UI" pitchFamily="50" charset="-128"/>
                        </a:rPr>
                        <a:t>2016</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21.3%</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3</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no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6.4%</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11"/>
                  </a:ext>
                </a:extLst>
              </a:tr>
              <a:tr h="320019">
                <a:tc>
                  <a:txBody>
                    <a:bodyPr/>
                    <a:lstStyle/>
                    <a:p>
                      <a:r>
                        <a:rPr kumimoji="1" lang="ja-JP" altLang="en-US" sz="1200" dirty="0">
                          <a:solidFill>
                            <a:schemeClr val="tx1"/>
                          </a:solidFill>
                          <a:latin typeface="Meiryo UI" pitchFamily="50" charset="-128"/>
                          <a:ea typeface="Meiryo UI" pitchFamily="50" charset="-128"/>
                          <a:cs typeface="Meiryo UI" pitchFamily="50" charset="-128"/>
                        </a:rPr>
                        <a:t>民鉄営業距離</a:t>
                      </a:r>
                    </a:p>
                  </a:txBody>
                  <a:tcPr>
                    <a:lnR w="12700" cap="flat" cmpd="sng" algn="ctr">
                      <a:solidFill>
                        <a:schemeClr val="tx1"/>
                      </a:solidFill>
                      <a:prstDash val="dash"/>
                      <a:round/>
                      <a:headEnd type="none" w="med" len="med"/>
                      <a:tailEnd type="none" w="med" len="med"/>
                    </a:lnR>
                  </a:tcPr>
                </a:tc>
                <a:tc>
                  <a:txBody>
                    <a:bodyPr/>
                    <a:lstStyle/>
                    <a:p>
                      <a:r>
                        <a:rPr kumimoji="1" lang="en-US" altLang="ja-JP" sz="1200" dirty="0">
                          <a:solidFill>
                            <a:schemeClr val="tx1"/>
                          </a:solidFill>
                          <a:latin typeface="Meiryo UI" pitchFamily="50" charset="-128"/>
                          <a:ea typeface="Meiryo UI" pitchFamily="50" charset="-128"/>
                          <a:cs typeface="Meiryo UI" pitchFamily="50" charset="-128"/>
                        </a:rPr>
                        <a:t>2015</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17.3%</a:t>
                      </a:r>
                    </a:p>
                  </a:txBody>
                  <a:tcPr>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3</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no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5.7%</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12"/>
                  </a:ext>
                </a:extLst>
              </a:tr>
            </a:tbl>
          </a:graphicData>
        </a:graphic>
      </p:graphicFrame>
      <p:sp>
        <p:nvSpPr>
          <p:cNvPr id="6" name="テキスト ボックス 5"/>
          <p:cNvSpPr txBox="1"/>
          <p:nvPr/>
        </p:nvSpPr>
        <p:spPr>
          <a:xfrm>
            <a:off x="1578840" y="719485"/>
            <a:ext cx="1415772" cy="338554"/>
          </a:xfrm>
          <a:prstGeom prst="rect">
            <a:avLst/>
          </a:prstGeom>
          <a:noFill/>
        </p:spPr>
        <p:txBody>
          <a:bodyPr wrap="none" rtlCol="0">
            <a:spAutoFit/>
          </a:bodyPr>
          <a:lstStyle/>
          <a:p>
            <a:r>
              <a:rPr kumimoji="1" lang="ja-JP" altLang="en-US" sz="1600" b="1" dirty="0">
                <a:latin typeface="Meiryo UI" pitchFamily="50" charset="-128"/>
                <a:ea typeface="Meiryo UI" pitchFamily="50" charset="-128"/>
                <a:cs typeface="Meiryo UI" pitchFamily="50" charset="-128"/>
              </a:rPr>
              <a:t>都市基盤関連</a:t>
            </a:r>
          </a:p>
        </p:txBody>
      </p:sp>
      <p:sp>
        <p:nvSpPr>
          <p:cNvPr id="7" name="テキスト ボックス 6"/>
          <p:cNvSpPr txBox="1"/>
          <p:nvPr/>
        </p:nvSpPr>
        <p:spPr>
          <a:xfrm>
            <a:off x="6085259" y="697999"/>
            <a:ext cx="1415772" cy="338554"/>
          </a:xfrm>
          <a:prstGeom prst="rect">
            <a:avLst/>
          </a:prstGeom>
          <a:noFill/>
        </p:spPr>
        <p:txBody>
          <a:bodyPr wrap="none" rtlCol="0">
            <a:spAutoFit/>
          </a:bodyPr>
          <a:lstStyle/>
          <a:p>
            <a:r>
              <a:rPr lang="ja-JP" altLang="en-US" sz="1600" b="1" dirty="0">
                <a:latin typeface="Meiryo UI" pitchFamily="50" charset="-128"/>
                <a:ea typeface="Meiryo UI" pitchFamily="50" charset="-128"/>
                <a:cs typeface="Meiryo UI" pitchFamily="50" charset="-128"/>
              </a:rPr>
              <a:t>生活文化</a:t>
            </a:r>
            <a:r>
              <a:rPr kumimoji="1" lang="ja-JP" altLang="en-US" sz="1600" b="1" dirty="0">
                <a:latin typeface="Meiryo UI" pitchFamily="50" charset="-128"/>
                <a:ea typeface="Meiryo UI" pitchFamily="50" charset="-128"/>
                <a:cs typeface="Meiryo UI" pitchFamily="50" charset="-128"/>
              </a:rPr>
              <a:t>関連</a:t>
            </a:r>
          </a:p>
        </p:txBody>
      </p:sp>
      <p:graphicFrame>
        <p:nvGraphicFramePr>
          <p:cNvPr id="8" name="表 7"/>
          <p:cNvGraphicFramePr>
            <a:graphicFrameLocks noGrp="1"/>
          </p:cNvGraphicFramePr>
          <p:nvPr>
            <p:extLst>
              <p:ext uri="{D42A27DB-BD31-4B8C-83A1-F6EECF244321}">
                <p14:modId xmlns:p14="http://schemas.microsoft.com/office/powerpoint/2010/main" val="3807076595"/>
              </p:ext>
            </p:extLst>
          </p:nvPr>
        </p:nvGraphicFramePr>
        <p:xfrm>
          <a:off x="4625838" y="1116192"/>
          <a:ext cx="4427456" cy="4160247"/>
        </p:xfrm>
        <a:graphic>
          <a:graphicData uri="http://schemas.openxmlformats.org/drawingml/2006/table">
            <a:tbl>
              <a:tblPr firstRow="1" bandRow="1">
                <a:tableStyleId>{5940675A-B579-460E-94D1-54222C63F5DA}</a:tableStyleId>
              </a:tblPr>
              <a:tblGrid>
                <a:gridCol w="1302068">
                  <a:extLst>
                    <a:ext uri="{9D8B030D-6E8A-4147-A177-3AD203B41FA5}">
                      <a16:colId xmlns:a16="http://schemas.microsoft.com/office/drawing/2014/main" val="20000"/>
                    </a:ext>
                  </a:extLst>
                </a:gridCol>
                <a:gridCol w="616268">
                  <a:extLst>
                    <a:ext uri="{9D8B030D-6E8A-4147-A177-3AD203B41FA5}">
                      <a16:colId xmlns:a16="http://schemas.microsoft.com/office/drawing/2014/main" val="20001"/>
                    </a:ext>
                  </a:extLst>
                </a:gridCol>
                <a:gridCol w="604754">
                  <a:extLst>
                    <a:ext uri="{9D8B030D-6E8A-4147-A177-3AD203B41FA5}">
                      <a16:colId xmlns:a16="http://schemas.microsoft.com/office/drawing/2014/main" val="20002"/>
                    </a:ext>
                  </a:extLst>
                </a:gridCol>
                <a:gridCol w="732155">
                  <a:extLst>
                    <a:ext uri="{9D8B030D-6E8A-4147-A177-3AD203B41FA5}">
                      <a16:colId xmlns:a16="http://schemas.microsoft.com/office/drawing/2014/main" val="20003"/>
                    </a:ext>
                  </a:extLst>
                </a:gridCol>
                <a:gridCol w="540068">
                  <a:extLst>
                    <a:ext uri="{9D8B030D-6E8A-4147-A177-3AD203B41FA5}">
                      <a16:colId xmlns:a16="http://schemas.microsoft.com/office/drawing/2014/main" val="20004"/>
                    </a:ext>
                  </a:extLst>
                </a:gridCol>
                <a:gridCol w="632143">
                  <a:extLst>
                    <a:ext uri="{9D8B030D-6E8A-4147-A177-3AD203B41FA5}">
                      <a16:colId xmlns:a16="http://schemas.microsoft.com/office/drawing/2014/main" val="20005"/>
                    </a:ext>
                  </a:extLst>
                </a:gridCol>
              </a:tblGrid>
              <a:tr h="320019">
                <a:tc gridSpan="2">
                  <a:txBody>
                    <a:bodyPr/>
                    <a:lstStyle/>
                    <a:p>
                      <a:endParaRPr kumimoji="1" lang="ja-JP" altLang="en-US" sz="1200" b="1" dirty="0">
                        <a:solidFill>
                          <a:schemeClr val="tx1"/>
                        </a:solidFill>
                        <a:latin typeface="Meiryo UI" pitchFamily="50" charset="-128"/>
                        <a:ea typeface="Meiryo UI" pitchFamily="50" charset="-128"/>
                        <a:cs typeface="Meiryo UI" pitchFamily="50" charset="-128"/>
                      </a:endParaRPr>
                    </a:p>
                  </a:txBody>
                  <a:tcPr>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1200" b="1" dirty="0">
                          <a:solidFill>
                            <a:schemeClr val="tx1"/>
                          </a:solidFill>
                          <a:latin typeface="Meiryo UI" pitchFamily="50" charset="-128"/>
                          <a:ea typeface="Meiryo UI" pitchFamily="50" charset="-128"/>
                          <a:cs typeface="Meiryo UI" pitchFamily="50" charset="-128"/>
                        </a:rPr>
                        <a:t>大阪／西日本</a:t>
                      </a:r>
                    </a:p>
                  </a:txBody>
                  <a:tcP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1200" b="1" dirty="0">
                          <a:solidFill>
                            <a:schemeClr val="tx1"/>
                          </a:solidFill>
                          <a:latin typeface="Meiryo UI" pitchFamily="50" charset="-128"/>
                          <a:ea typeface="Meiryo UI" pitchFamily="50" charset="-128"/>
                          <a:cs typeface="Meiryo UI" pitchFamily="50" charset="-128"/>
                        </a:rPr>
                        <a:t>大阪／全国</a:t>
                      </a:r>
                    </a:p>
                  </a:txBody>
                  <a:tcPr>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extLst>
                  <a:ext uri="{0D108BD9-81ED-4DB2-BD59-A6C34878D82A}">
                    <a16:rowId xmlns:a16="http://schemas.microsoft.com/office/drawing/2014/main" val="10000"/>
                  </a:ext>
                </a:extLst>
              </a:tr>
              <a:tr h="320019">
                <a:tc>
                  <a:txBody>
                    <a:bodyPr/>
                    <a:lstStyle/>
                    <a:p>
                      <a:pPr algn="ctr"/>
                      <a:r>
                        <a:rPr kumimoji="1" lang="ja-JP" altLang="en-US" sz="1200" b="1" dirty="0">
                          <a:solidFill>
                            <a:schemeClr val="tx1"/>
                          </a:solidFill>
                          <a:latin typeface="Meiryo UI" pitchFamily="50" charset="-128"/>
                          <a:ea typeface="Meiryo UI" pitchFamily="50" charset="-128"/>
                          <a:cs typeface="Meiryo UI" pitchFamily="50" charset="-128"/>
                        </a:rPr>
                        <a:t>項目</a:t>
                      </a:r>
                    </a:p>
                  </a:txBody>
                  <a:tcP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200" b="1" dirty="0">
                          <a:solidFill>
                            <a:schemeClr val="tx1"/>
                          </a:solidFill>
                          <a:latin typeface="Meiryo UI" pitchFamily="50" charset="-128"/>
                          <a:ea typeface="Meiryo UI" pitchFamily="50" charset="-128"/>
                          <a:cs typeface="Meiryo UI" pitchFamily="50" charset="-128"/>
                        </a:rPr>
                        <a:t>年度</a:t>
                      </a:r>
                    </a:p>
                  </a:txBody>
                  <a:tcP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200" b="1" dirty="0">
                          <a:solidFill>
                            <a:schemeClr val="tx1"/>
                          </a:solidFill>
                          <a:latin typeface="Meiryo UI" pitchFamily="50" charset="-128"/>
                          <a:ea typeface="Meiryo UI" pitchFamily="50" charset="-128"/>
                          <a:cs typeface="Meiryo UI" pitchFamily="50" charset="-128"/>
                        </a:rPr>
                        <a:t>順位</a:t>
                      </a:r>
                    </a:p>
                  </a:txBody>
                  <a:tcP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200" b="1" dirty="0">
                          <a:solidFill>
                            <a:schemeClr val="tx1"/>
                          </a:solidFill>
                          <a:latin typeface="Meiryo UI" pitchFamily="50" charset="-128"/>
                          <a:ea typeface="Meiryo UI" pitchFamily="50" charset="-128"/>
                          <a:cs typeface="Meiryo UI" pitchFamily="50" charset="-128"/>
                        </a:rPr>
                        <a:t>シェア</a:t>
                      </a:r>
                    </a:p>
                  </a:txBody>
                  <a:tcP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200" b="1" dirty="0">
                          <a:solidFill>
                            <a:schemeClr val="tx1"/>
                          </a:solidFill>
                          <a:latin typeface="Meiryo UI" pitchFamily="50" charset="-128"/>
                          <a:ea typeface="Meiryo UI" pitchFamily="50" charset="-128"/>
                          <a:cs typeface="Meiryo UI" pitchFamily="50" charset="-128"/>
                        </a:rPr>
                        <a:t>順位</a:t>
                      </a:r>
                    </a:p>
                  </a:txBody>
                  <a:tcP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200" b="1" dirty="0">
                          <a:solidFill>
                            <a:schemeClr val="tx1"/>
                          </a:solidFill>
                          <a:latin typeface="Meiryo UI" pitchFamily="50" charset="-128"/>
                          <a:ea typeface="Meiryo UI" pitchFamily="50" charset="-128"/>
                          <a:cs typeface="Meiryo UI" pitchFamily="50" charset="-128"/>
                        </a:rPr>
                        <a:t>シェア</a:t>
                      </a:r>
                    </a:p>
                  </a:txBody>
                  <a:tcP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0019">
                <a:tc>
                  <a:txBody>
                    <a:bodyPr/>
                    <a:lstStyle/>
                    <a:p>
                      <a:r>
                        <a:rPr kumimoji="1" lang="ja-JP" altLang="en-US" sz="1200" dirty="0">
                          <a:solidFill>
                            <a:schemeClr val="tx1"/>
                          </a:solidFill>
                          <a:latin typeface="Meiryo UI" pitchFamily="50" charset="-128"/>
                          <a:ea typeface="Meiryo UI" pitchFamily="50" charset="-128"/>
                          <a:cs typeface="Meiryo UI" pitchFamily="50" charset="-128"/>
                        </a:rPr>
                        <a:t>医療機関</a:t>
                      </a:r>
                    </a:p>
                  </a:txBody>
                  <a:tcP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1200" dirty="0">
                          <a:solidFill>
                            <a:schemeClr val="tx1"/>
                          </a:solidFill>
                          <a:latin typeface="Meiryo UI" pitchFamily="50" charset="-128"/>
                          <a:ea typeface="Meiryo UI" pitchFamily="50" charset="-128"/>
                          <a:cs typeface="Meiryo UI" pitchFamily="50" charset="-128"/>
                        </a:rPr>
                        <a:t>2019</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20.7%</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2</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8.1</a:t>
                      </a:r>
                      <a:r>
                        <a:rPr kumimoji="1" lang="ja-JP" altLang="en-US" sz="1200" dirty="0">
                          <a:solidFill>
                            <a:schemeClr val="tx1"/>
                          </a:solidFill>
                          <a:latin typeface="Meiryo UI" pitchFamily="50" charset="-128"/>
                          <a:ea typeface="Meiryo UI" pitchFamily="50" charset="-128"/>
                          <a:cs typeface="Meiryo UI" pitchFamily="50" charset="-128"/>
                        </a:rPr>
                        <a:t>％</a:t>
                      </a:r>
                    </a:p>
                  </a:txBody>
                  <a:tcP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320019">
                <a:tc>
                  <a:txBody>
                    <a:bodyPr/>
                    <a:lstStyle/>
                    <a:p>
                      <a:r>
                        <a:rPr kumimoji="1" lang="ja-JP" altLang="en-US" sz="1200" dirty="0">
                          <a:solidFill>
                            <a:schemeClr val="tx1"/>
                          </a:solidFill>
                          <a:latin typeface="Meiryo UI" pitchFamily="50" charset="-128"/>
                          <a:ea typeface="Meiryo UI" pitchFamily="50" charset="-128"/>
                          <a:cs typeface="Meiryo UI" pitchFamily="50" charset="-128"/>
                        </a:rPr>
                        <a:t>介護保険施設</a:t>
                      </a:r>
                    </a:p>
                  </a:txBody>
                  <a:tcPr>
                    <a:lnR w="12700" cap="flat" cmpd="sng" algn="ctr">
                      <a:solidFill>
                        <a:schemeClr val="tx1"/>
                      </a:solidFill>
                      <a:prstDash val="dash"/>
                      <a:round/>
                      <a:headEnd type="none" w="med" len="med"/>
                      <a:tailEnd type="none" w="med" len="med"/>
                    </a:lnR>
                  </a:tcPr>
                </a:tc>
                <a:tc>
                  <a:txBody>
                    <a:bodyPr/>
                    <a:lstStyle/>
                    <a:p>
                      <a:r>
                        <a:rPr kumimoji="1" lang="en-US" altLang="ja-JP" sz="1200" dirty="0">
                          <a:solidFill>
                            <a:schemeClr val="tx1"/>
                          </a:solidFill>
                          <a:latin typeface="Meiryo UI" pitchFamily="50" charset="-128"/>
                          <a:ea typeface="Meiryo UI" pitchFamily="50" charset="-128"/>
                          <a:cs typeface="Meiryo UI" pitchFamily="50" charset="-128"/>
                        </a:rPr>
                        <a:t>2019</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12.1%</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2</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no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5.0%</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3"/>
                  </a:ext>
                </a:extLst>
              </a:tr>
              <a:tr h="3200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itchFamily="50" charset="-128"/>
                          <a:ea typeface="Meiryo UI" pitchFamily="50" charset="-128"/>
                          <a:cs typeface="Meiryo UI" pitchFamily="50" charset="-128"/>
                        </a:rPr>
                        <a:t>児童福祉施設</a:t>
                      </a:r>
                    </a:p>
                  </a:txBody>
                  <a:tcPr>
                    <a:lnR w="12700" cap="flat" cmpd="sng" algn="ctr">
                      <a:solidFill>
                        <a:schemeClr val="tx1"/>
                      </a:solidFill>
                      <a:prstDash val="dash"/>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itchFamily="50" charset="-128"/>
                          <a:ea typeface="Meiryo UI" pitchFamily="50" charset="-128"/>
                          <a:cs typeface="Meiryo UI" pitchFamily="50" charset="-128"/>
                        </a:rPr>
                        <a:t>2019</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13.8%</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4</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no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5.1%</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4"/>
                  </a:ext>
                </a:extLst>
              </a:tr>
              <a:tr h="320019">
                <a:tc>
                  <a:txBody>
                    <a:bodyPr/>
                    <a:lstStyle/>
                    <a:p>
                      <a:r>
                        <a:rPr kumimoji="1" lang="ja-JP" altLang="en-US" sz="1200" dirty="0">
                          <a:solidFill>
                            <a:schemeClr val="tx1"/>
                          </a:solidFill>
                          <a:latin typeface="Meiryo UI" pitchFamily="50" charset="-128"/>
                          <a:ea typeface="Meiryo UI" pitchFamily="50" charset="-128"/>
                          <a:cs typeface="Meiryo UI" pitchFamily="50" charset="-128"/>
                        </a:rPr>
                        <a:t>保育所数</a:t>
                      </a:r>
                    </a:p>
                  </a:txBody>
                  <a:tcPr>
                    <a:lnR w="12700" cap="flat" cmpd="sng" algn="ctr">
                      <a:solidFill>
                        <a:schemeClr val="tx1"/>
                      </a:solidFill>
                      <a:prstDash val="dash"/>
                      <a:round/>
                      <a:headEnd type="none" w="med" len="med"/>
                      <a:tailEnd type="none" w="med" len="med"/>
                    </a:lnR>
                  </a:tcPr>
                </a:tc>
                <a:tc>
                  <a:txBody>
                    <a:bodyPr/>
                    <a:lstStyle/>
                    <a:p>
                      <a:r>
                        <a:rPr kumimoji="1" lang="en-US" altLang="ja-JP" sz="1200" dirty="0">
                          <a:solidFill>
                            <a:schemeClr val="tx1"/>
                          </a:solidFill>
                          <a:latin typeface="Meiryo UI" pitchFamily="50" charset="-128"/>
                          <a:ea typeface="Meiryo UI" pitchFamily="50" charset="-128"/>
                          <a:cs typeface="Meiryo UI" pitchFamily="50" charset="-128"/>
                        </a:rPr>
                        <a:t>2019</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11.9%</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3</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no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4.3%</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5"/>
                  </a:ext>
                </a:extLst>
              </a:tr>
              <a:tr h="320019">
                <a:tc>
                  <a:txBody>
                    <a:bodyPr/>
                    <a:lstStyle/>
                    <a:p>
                      <a:r>
                        <a:rPr kumimoji="1" lang="ja-JP" altLang="en-US" sz="1200" dirty="0">
                          <a:solidFill>
                            <a:schemeClr val="tx1"/>
                          </a:solidFill>
                          <a:latin typeface="Meiryo UI" pitchFamily="50" charset="-128"/>
                          <a:ea typeface="Meiryo UI" pitchFamily="50" charset="-128"/>
                          <a:cs typeface="Meiryo UI" pitchFamily="50" charset="-128"/>
                        </a:rPr>
                        <a:t>幼稚園数</a:t>
                      </a:r>
                    </a:p>
                  </a:txBody>
                  <a:tcPr>
                    <a:lnR w="12700" cap="flat" cmpd="sng" algn="ctr">
                      <a:solidFill>
                        <a:schemeClr val="tx1"/>
                      </a:solidFill>
                      <a:prstDash val="dash"/>
                      <a:round/>
                      <a:headEnd type="none" w="med" len="med"/>
                      <a:tailEnd type="none" w="med" len="med"/>
                    </a:lnR>
                  </a:tcPr>
                </a:tc>
                <a:tc>
                  <a:txBody>
                    <a:bodyPr/>
                    <a:lstStyle/>
                    <a:p>
                      <a:r>
                        <a:rPr kumimoji="1" lang="en-US" altLang="ja-JP" sz="1200" dirty="0">
                          <a:solidFill>
                            <a:schemeClr val="tx1"/>
                          </a:solidFill>
                          <a:latin typeface="Meiryo UI" pitchFamily="50" charset="-128"/>
                          <a:ea typeface="Meiryo UI" pitchFamily="50" charset="-128"/>
                          <a:cs typeface="Meiryo UI" pitchFamily="50" charset="-128"/>
                        </a:rPr>
                        <a:t>2021</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14.2%</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3</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no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5.8%</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6"/>
                  </a:ext>
                </a:extLst>
              </a:tr>
              <a:tr h="320019">
                <a:tc>
                  <a:txBody>
                    <a:bodyPr/>
                    <a:lstStyle/>
                    <a:p>
                      <a:r>
                        <a:rPr kumimoji="1" lang="ja-JP" altLang="en-US" sz="1200" dirty="0">
                          <a:solidFill>
                            <a:schemeClr val="tx1"/>
                          </a:solidFill>
                          <a:latin typeface="Meiryo UI" pitchFamily="50" charset="-128"/>
                          <a:ea typeface="Meiryo UI" pitchFamily="50" charset="-128"/>
                          <a:cs typeface="Meiryo UI" pitchFamily="50" charset="-128"/>
                        </a:rPr>
                        <a:t>小中学校数</a:t>
                      </a:r>
                    </a:p>
                  </a:txBody>
                  <a:tcPr>
                    <a:lnR w="12700" cap="flat" cmpd="sng" algn="ctr">
                      <a:solidFill>
                        <a:schemeClr val="tx1"/>
                      </a:solidFill>
                      <a:prstDash val="dash"/>
                      <a:round/>
                      <a:headEnd type="none" w="med" len="med"/>
                      <a:tailEnd type="none" w="med" len="med"/>
                    </a:lnR>
                  </a:tcPr>
                </a:tc>
                <a:tc>
                  <a:txBody>
                    <a:bodyPr/>
                    <a:lstStyle/>
                    <a:p>
                      <a:r>
                        <a:rPr kumimoji="1" lang="en-US" altLang="ja-JP" sz="1200" dirty="0">
                          <a:solidFill>
                            <a:schemeClr val="tx1"/>
                          </a:solidFill>
                          <a:latin typeface="Meiryo UI" pitchFamily="50" charset="-128"/>
                          <a:ea typeface="Meiryo UI" pitchFamily="50" charset="-128"/>
                          <a:cs typeface="Meiryo UI" pitchFamily="50" charset="-128"/>
                        </a:rPr>
                        <a:t>2021</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12.7%</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3</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no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5.2%</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7"/>
                  </a:ext>
                </a:extLst>
              </a:tr>
              <a:tr h="320019">
                <a:tc>
                  <a:txBody>
                    <a:bodyPr/>
                    <a:lstStyle/>
                    <a:p>
                      <a:r>
                        <a:rPr kumimoji="1" lang="ja-JP" altLang="en-US" sz="1200" dirty="0">
                          <a:solidFill>
                            <a:schemeClr val="tx1"/>
                          </a:solidFill>
                          <a:latin typeface="Meiryo UI" pitchFamily="50" charset="-128"/>
                          <a:ea typeface="Meiryo UI" pitchFamily="50" charset="-128"/>
                          <a:cs typeface="Meiryo UI" pitchFamily="50" charset="-128"/>
                        </a:rPr>
                        <a:t>高等学校数</a:t>
                      </a:r>
                    </a:p>
                  </a:txBody>
                  <a:tcPr>
                    <a:lnR w="12700" cap="flat" cmpd="sng" algn="ctr">
                      <a:solidFill>
                        <a:schemeClr val="tx1"/>
                      </a:solidFill>
                      <a:prstDash val="dash"/>
                      <a:round/>
                      <a:headEnd type="none" w="med" len="med"/>
                      <a:tailEnd type="none" w="med" len="med"/>
                    </a:lnR>
                  </a:tcPr>
                </a:tc>
                <a:tc>
                  <a:txBody>
                    <a:bodyPr/>
                    <a:lstStyle/>
                    <a:p>
                      <a:r>
                        <a:rPr kumimoji="1" lang="en-US" altLang="ja-JP" sz="1200" dirty="0">
                          <a:solidFill>
                            <a:schemeClr val="tx1"/>
                          </a:solidFill>
                          <a:latin typeface="Meiryo UI" pitchFamily="50" charset="-128"/>
                          <a:ea typeface="Meiryo UI" pitchFamily="50" charset="-128"/>
                          <a:cs typeface="Meiryo UI" pitchFamily="50" charset="-128"/>
                        </a:rPr>
                        <a:t>2021</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13.3%</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3</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no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5.2%</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8"/>
                  </a:ext>
                </a:extLst>
              </a:tr>
              <a:tr h="320019">
                <a:tc>
                  <a:txBody>
                    <a:bodyPr/>
                    <a:lstStyle/>
                    <a:p>
                      <a:r>
                        <a:rPr kumimoji="1" lang="ja-JP" altLang="en-US" sz="1200" dirty="0">
                          <a:solidFill>
                            <a:schemeClr val="tx1"/>
                          </a:solidFill>
                          <a:latin typeface="Meiryo UI" pitchFamily="50" charset="-128"/>
                          <a:ea typeface="Meiryo UI" pitchFamily="50" charset="-128"/>
                          <a:cs typeface="Meiryo UI" pitchFamily="50" charset="-128"/>
                        </a:rPr>
                        <a:t>大学数</a:t>
                      </a:r>
                    </a:p>
                  </a:txBody>
                  <a:tcPr>
                    <a:lnR w="12700" cap="flat" cmpd="sng" algn="ctr">
                      <a:solidFill>
                        <a:schemeClr val="tx1"/>
                      </a:solidFill>
                      <a:prstDash val="dash"/>
                      <a:round/>
                      <a:headEnd type="none" w="med" len="med"/>
                      <a:tailEnd type="none" w="med" len="med"/>
                    </a:lnR>
                  </a:tcPr>
                </a:tc>
                <a:tc>
                  <a:txBody>
                    <a:bodyPr/>
                    <a:lstStyle/>
                    <a:p>
                      <a:r>
                        <a:rPr kumimoji="1" lang="en-US" altLang="ja-JP" sz="1200" dirty="0">
                          <a:solidFill>
                            <a:schemeClr val="tx1"/>
                          </a:solidFill>
                          <a:latin typeface="Meiryo UI" pitchFamily="50" charset="-128"/>
                          <a:ea typeface="Meiryo UI" pitchFamily="50" charset="-128"/>
                          <a:cs typeface="Meiryo UI" pitchFamily="50" charset="-128"/>
                        </a:rPr>
                        <a:t>2021</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18.5%</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2</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no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7.0%</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9"/>
                  </a:ext>
                </a:extLst>
              </a:tr>
              <a:tr h="320019">
                <a:tc>
                  <a:txBody>
                    <a:bodyPr/>
                    <a:lstStyle/>
                    <a:p>
                      <a:r>
                        <a:rPr kumimoji="1" lang="ja-JP" altLang="en-US" sz="1200" dirty="0">
                          <a:solidFill>
                            <a:schemeClr val="tx1"/>
                          </a:solidFill>
                          <a:latin typeface="Meiryo UI" pitchFamily="50" charset="-128"/>
                          <a:ea typeface="Meiryo UI" pitchFamily="50" charset="-128"/>
                          <a:cs typeface="Meiryo UI" pitchFamily="50" charset="-128"/>
                        </a:rPr>
                        <a:t>専修学校数</a:t>
                      </a:r>
                    </a:p>
                  </a:txBody>
                  <a:tcPr>
                    <a:lnR w="12700" cap="flat" cmpd="sng" algn="ctr">
                      <a:solidFill>
                        <a:schemeClr val="tx1"/>
                      </a:solidFill>
                      <a:prstDash val="dash"/>
                      <a:round/>
                      <a:headEnd type="none" w="med" len="med"/>
                      <a:tailEnd type="none" w="med" len="med"/>
                    </a:lnR>
                  </a:tcPr>
                </a:tc>
                <a:tc>
                  <a:txBody>
                    <a:bodyPr/>
                    <a:lstStyle/>
                    <a:p>
                      <a:r>
                        <a:rPr kumimoji="1" lang="en-US" altLang="ja-JP" sz="1200" dirty="0">
                          <a:solidFill>
                            <a:schemeClr val="tx1"/>
                          </a:solidFill>
                          <a:latin typeface="Meiryo UI" pitchFamily="50" charset="-128"/>
                          <a:ea typeface="Meiryo UI" pitchFamily="50" charset="-128"/>
                          <a:cs typeface="Meiryo UI" pitchFamily="50" charset="-128"/>
                        </a:rPr>
                        <a:t>2021</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18.1%</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2</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no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7.2%</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10"/>
                  </a:ext>
                </a:extLst>
              </a:tr>
              <a:tr h="320019">
                <a:tc>
                  <a:txBody>
                    <a:bodyPr/>
                    <a:lstStyle/>
                    <a:p>
                      <a:r>
                        <a:rPr kumimoji="1" lang="ja-JP" altLang="en-US" sz="1200" dirty="0">
                          <a:solidFill>
                            <a:schemeClr val="tx1"/>
                          </a:solidFill>
                          <a:latin typeface="Meiryo UI" pitchFamily="50" charset="-128"/>
                          <a:ea typeface="Meiryo UI" pitchFamily="50" charset="-128"/>
                          <a:cs typeface="Meiryo UI" pitchFamily="50" charset="-128"/>
                        </a:rPr>
                        <a:t>図書館</a:t>
                      </a:r>
                    </a:p>
                  </a:txBody>
                  <a:tcPr>
                    <a:lnR w="12700" cap="flat" cmpd="sng" algn="ctr">
                      <a:solidFill>
                        <a:schemeClr val="tx1"/>
                      </a:solidFill>
                      <a:prstDash val="dash"/>
                      <a:round/>
                      <a:headEnd type="none" w="med" len="med"/>
                      <a:tailEnd type="none" w="med" len="med"/>
                    </a:lnR>
                  </a:tcPr>
                </a:tc>
                <a:tc>
                  <a:txBody>
                    <a:bodyPr/>
                    <a:lstStyle/>
                    <a:p>
                      <a:r>
                        <a:rPr kumimoji="1" lang="en-US" altLang="ja-JP" sz="1200" dirty="0">
                          <a:solidFill>
                            <a:schemeClr val="tx1"/>
                          </a:solidFill>
                          <a:latin typeface="Meiryo UI" pitchFamily="50" charset="-128"/>
                          <a:ea typeface="Meiryo UI" pitchFamily="50" charset="-128"/>
                          <a:cs typeface="Meiryo UI" pitchFamily="50" charset="-128"/>
                        </a:rPr>
                        <a:t>2018</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11.7%</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4</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no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4.4%</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11"/>
                  </a:ext>
                </a:extLst>
              </a:tr>
              <a:tr h="320019">
                <a:tc>
                  <a:txBody>
                    <a:bodyPr/>
                    <a:lstStyle/>
                    <a:p>
                      <a:r>
                        <a:rPr kumimoji="1" lang="ja-JP" altLang="en-US" sz="1200" dirty="0">
                          <a:solidFill>
                            <a:schemeClr val="tx1"/>
                          </a:solidFill>
                          <a:latin typeface="Meiryo UI" pitchFamily="50" charset="-128"/>
                          <a:ea typeface="Meiryo UI" pitchFamily="50" charset="-128"/>
                          <a:cs typeface="Meiryo UI" pitchFamily="50" charset="-128"/>
                        </a:rPr>
                        <a:t>体育施設</a:t>
                      </a:r>
                    </a:p>
                  </a:txBody>
                  <a:tcPr>
                    <a:lnR w="12700" cap="flat" cmpd="sng" algn="ctr">
                      <a:solidFill>
                        <a:schemeClr val="tx1"/>
                      </a:solidFill>
                      <a:prstDash val="dash"/>
                      <a:round/>
                      <a:headEnd type="none" w="med" len="med"/>
                      <a:tailEnd type="none" w="med" len="med"/>
                    </a:lnR>
                  </a:tcPr>
                </a:tc>
                <a:tc>
                  <a:txBody>
                    <a:bodyPr/>
                    <a:lstStyle/>
                    <a:p>
                      <a:r>
                        <a:rPr kumimoji="1" lang="en-US" altLang="ja-JP" sz="1200" dirty="0">
                          <a:solidFill>
                            <a:schemeClr val="tx1"/>
                          </a:solidFill>
                          <a:latin typeface="Meiryo UI" pitchFamily="50" charset="-128"/>
                          <a:ea typeface="Meiryo UI" pitchFamily="50" charset="-128"/>
                          <a:cs typeface="Meiryo UI" pitchFamily="50" charset="-128"/>
                        </a:rPr>
                        <a:t>2018</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11.0%</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6</a:t>
                      </a:r>
                      <a:r>
                        <a:rPr kumimoji="1" lang="ja-JP" altLang="en-US" sz="1200" dirty="0">
                          <a:solidFill>
                            <a:schemeClr val="tx1"/>
                          </a:solidFill>
                          <a:latin typeface="Meiryo UI" pitchFamily="50" charset="-128"/>
                          <a:ea typeface="Meiryo UI" pitchFamily="50" charset="-128"/>
                          <a:cs typeface="Meiryo UI" pitchFamily="50" charset="-128"/>
                        </a:rPr>
                        <a:t>位</a:t>
                      </a:r>
                    </a:p>
                  </a:txBody>
                  <a:tcPr>
                    <a:lnR w="12700" cap="flat" cmpd="sng" algn="ctr">
                      <a:solidFill>
                        <a:schemeClr val="tx1"/>
                      </a:solidFill>
                      <a:prstDash val="dash"/>
                      <a:round/>
                      <a:headEnd type="none" w="med" len="med"/>
                      <a:tailEnd type="none" w="med" len="med"/>
                    </a:lnR>
                    <a:noFill/>
                  </a:tcPr>
                </a:tc>
                <a:tc>
                  <a:txBody>
                    <a:bodyPr/>
                    <a:lstStyle/>
                    <a:p>
                      <a:pPr algn="r"/>
                      <a:r>
                        <a:rPr kumimoji="1" lang="en-US" altLang="ja-JP" sz="1200" dirty="0">
                          <a:solidFill>
                            <a:schemeClr val="tx1"/>
                          </a:solidFill>
                          <a:latin typeface="Meiryo UI" pitchFamily="50" charset="-128"/>
                          <a:ea typeface="Meiryo UI" pitchFamily="50" charset="-128"/>
                          <a:cs typeface="Meiryo UI" pitchFamily="50" charset="-128"/>
                        </a:rPr>
                        <a:t>4.1%</a:t>
                      </a:r>
                      <a:endParaRPr kumimoji="1" lang="ja-JP" altLang="en-US" sz="1200" dirty="0">
                        <a:solidFill>
                          <a:schemeClr val="tx1"/>
                        </a:solidFill>
                        <a:latin typeface="Meiryo UI" pitchFamily="50" charset="-128"/>
                        <a:ea typeface="Meiryo UI" pitchFamily="50" charset="-128"/>
                        <a:cs typeface="Meiryo UI" pitchFamily="50" charset="-128"/>
                      </a:endParaRPr>
                    </a:p>
                  </a:txBody>
                  <a:tcP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12"/>
                  </a:ext>
                </a:extLst>
              </a:tr>
            </a:tbl>
          </a:graphicData>
        </a:graphic>
      </p:graphicFrame>
      <p:sp>
        <p:nvSpPr>
          <p:cNvPr id="9" name="スライド番号プレースホルダー 2"/>
          <p:cNvSpPr txBox="1">
            <a:spLocks/>
          </p:cNvSpPr>
          <p:nvPr/>
        </p:nvSpPr>
        <p:spPr bwMode="auto">
          <a:xfrm>
            <a:off x="8777288" y="6633724"/>
            <a:ext cx="360362" cy="252412"/>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base">
              <a:spcBef>
                <a:spcPct val="0"/>
              </a:spcBef>
              <a:spcAft>
                <a:spcPct val="0"/>
              </a:spcAft>
              <a:defRPr/>
            </a:pPr>
            <a:fld id="{89D431EB-B517-420B-942D-5A5711DC131B}" type="slidenum">
              <a:rPr lang="ja-JP" altLang="en-US" smtClean="0">
                <a:solidFill>
                  <a:srgbClr val="898989"/>
                </a:solidFill>
              </a:rPr>
              <a:pPr fontAlgn="base">
                <a:spcBef>
                  <a:spcPct val="0"/>
                </a:spcBef>
                <a:spcAft>
                  <a:spcPct val="0"/>
                </a:spcAft>
                <a:defRPr/>
              </a:pPr>
              <a:t>53</a:t>
            </a:fld>
            <a:endParaRPr lang="en-US" altLang="ja-JP">
              <a:solidFill>
                <a:srgbClr val="898989"/>
              </a:solidFill>
            </a:endParaRPr>
          </a:p>
        </p:txBody>
      </p:sp>
      <p:sp>
        <p:nvSpPr>
          <p:cNvPr id="5" name="テキスト ボックス 4">
            <a:extLst>
              <a:ext uri="{FF2B5EF4-FFF2-40B4-BE49-F238E27FC236}">
                <a16:creationId xmlns:a16="http://schemas.microsoft.com/office/drawing/2014/main" id="{15DCE4AF-3714-4267-8E53-04BA14CB5627}"/>
              </a:ext>
            </a:extLst>
          </p:cNvPr>
          <p:cNvSpPr txBox="1"/>
          <p:nvPr/>
        </p:nvSpPr>
        <p:spPr>
          <a:xfrm>
            <a:off x="4384138" y="5805264"/>
            <a:ext cx="4903907" cy="769441"/>
          </a:xfrm>
          <a:prstGeom prst="rect">
            <a:avLst/>
          </a:prstGeom>
          <a:noFill/>
        </p:spPr>
        <p:txBody>
          <a:bodyPr wrap="none" rtlCol="0">
            <a:spAutoFit/>
          </a:bodyPr>
          <a:lstStyle/>
          <a:p>
            <a:r>
              <a:rPr lang="en-US" altLang="ja-JP" sz="1100" dirty="0"/>
              <a:t>※</a:t>
            </a:r>
            <a:r>
              <a:rPr lang="ja-JP" altLang="en-US" sz="1100" dirty="0"/>
              <a:t>「保育所数」「幼稚園数」には「幼保連携型認定こども園」を含まない。</a:t>
            </a:r>
            <a:endParaRPr lang="en-US" altLang="ja-JP" sz="1100" dirty="0"/>
          </a:p>
          <a:p>
            <a:r>
              <a:rPr kumimoji="1" lang="en-US" altLang="ja-JP" sz="1100" dirty="0"/>
              <a:t>※</a:t>
            </a:r>
            <a:r>
              <a:rPr kumimoji="1" lang="ja-JP" altLang="en-US" sz="1100" dirty="0"/>
              <a:t>「幼稚園数」には「本園」のみを計上し、「分園」を含まない。</a:t>
            </a:r>
            <a:endParaRPr kumimoji="1" lang="en-US" altLang="ja-JP" sz="1100" dirty="0"/>
          </a:p>
          <a:p>
            <a:r>
              <a:rPr lang="en-US" altLang="ja-JP" sz="1100" dirty="0"/>
              <a:t>※</a:t>
            </a:r>
            <a:r>
              <a:rPr lang="ja-JP" altLang="en-US" sz="1100" dirty="0"/>
              <a:t>「小中学校数」には「本校」のみを計上し、「分校」を含まない。</a:t>
            </a:r>
            <a:endParaRPr lang="en-US" altLang="ja-JP" sz="1100" dirty="0"/>
          </a:p>
          <a:p>
            <a:r>
              <a:rPr lang="en-US" altLang="ja-JP" sz="1100" dirty="0"/>
              <a:t>※</a:t>
            </a:r>
            <a:r>
              <a:rPr lang="ja-JP" altLang="en-US" sz="1100" dirty="0"/>
              <a:t>「高等学校数」には「全日制」「定時制」「併置」を計上し、「通信制」を含まない。</a:t>
            </a:r>
            <a:endParaRPr lang="en-US" altLang="ja-JP" sz="1100" dirty="0"/>
          </a:p>
        </p:txBody>
      </p:sp>
      <p:sp>
        <p:nvSpPr>
          <p:cNvPr id="10" name="正方形/長方形 9"/>
          <p:cNvSpPr/>
          <p:nvPr/>
        </p:nvSpPr>
        <p:spPr>
          <a:xfrm>
            <a:off x="179512" y="91579"/>
            <a:ext cx="9144000" cy="404664"/>
          </a:xfrm>
          <a:prstGeom prst="rect">
            <a:avLst/>
          </a:prstGeom>
          <a:noFill/>
          <a:ln w="25400" cap="flat" cmpd="sng" algn="ctr">
            <a:noFill/>
            <a:prstDash val="solid"/>
          </a:ln>
          <a:effectLst/>
        </p:spPr>
        <p:txBody>
          <a:bodyPr anchor="ctr"/>
          <a:lstStyle/>
          <a:p>
            <a:pPr lvl="0">
              <a:defRPr/>
            </a:pPr>
            <a:r>
              <a:rPr kumimoji="0" lang="ja-JP" altLang="en-US" sz="2000" b="1" kern="0" dirty="0">
                <a:solidFill>
                  <a:srgbClr val="000000"/>
                </a:solidFill>
                <a:latin typeface="ＭＳ Ｐゴシック" pitchFamily="50" charset="-128"/>
                <a:ea typeface="Meiryo UI" pitchFamily="50" charset="-128"/>
                <a:cs typeface="Meiryo UI" pitchFamily="50" charset="-128"/>
              </a:rPr>
              <a:t>参考</a:t>
            </a:r>
            <a:r>
              <a:rPr kumimoji="0" lang="ja-JP" altLang="en-US" sz="2000" b="1" kern="0">
                <a:solidFill>
                  <a:srgbClr val="000000"/>
                </a:solidFill>
                <a:latin typeface="ＭＳ Ｐゴシック" pitchFamily="50" charset="-128"/>
                <a:ea typeface="Meiryo UI" pitchFamily="50" charset="-128"/>
                <a:cs typeface="Meiryo UI" pitchFamily="50" charset="-128"/>
              </a:rPr>
              <a:t>：西日本及び全国に</a:t>
            </a:r>
            <a:r>
              <a:rPr kumimoji="0" lang="ja-JP" altLang="en-US" sz="2000" b="1" kern="0" dirty="0">
                <a:solidFill>
                  <a:srgbClr val="000000"/>
                </a:solidFill>
                <a:latin typeface="ＭＳ Ｐゴシック" pitchFamily="50" charset="-128"/>
                <a:ea typeface="Meiryo UI" pitchFamily="50" charset="-128"/>
                <a:cs typeface="Meiryo UI" pitchFamily="50" charset="-128"/>
              </a:rPr>
              <a:t>おける大阪</a:t>
            </a:r>
            <a:r>
              <a:rPr kumimoji="0" lang="ja-JP" altLang="en-US" sz="2000" b="1" kern="0">
                <a:solidFill>
                  <a:srgbClr val="000000"/>
                </a:solidFill>
                <a:latin typeface="ＭＳ Ｐゴシック" pitchFamily="50" charset="-128"/>
                <a:ea typeface="Meiryo UI" pitchFamily="50" charset="-128"/>
                <a:cs typeface="Meiryo UI" pitchFamily="50" charset="-128"/>
              </a:rPr>
              <a:t>のシェア</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Tree>
    <p:extLst>
      <p:ext uri="{BB962C8B-B14F-4D97-AF65-F5344CB8AC3E}">
        <p14:creationId xmlns:p14="http://schemas.microsoft.com/office/powerpoint/2010/main" val="11148323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CCEEAF7-1AE6-457F-B198-80AAC69528E8}"/>
              </a:ext>
            </a:extLst>
          </p:cNvPr>
          <p:cNvPicPr>
            <a:picLocks noChangeAspect="1"/>
          </p:cNvPicPr>
          <p:nvPr/>
        </p:nvPicPr>
        <p:blipFill>
          <a:blip r:embed="rId2"/>
          <a:stretch>
            <a:fillRect/>
          </a:stretch>
        </p:blipFill>
        <p:spPr>
          <a:xfrm>
            <a:off x="682971" y="731744"/>
            <a:ext cx="8443692" cy="5657578"/>
          </a:xfrm>
          <a:prstGeom prst="rect">
            <a:avLst/>
          </a:prstGeom>
        </p:spPr>
      </p:pic>
      <p:sp>
        <p:nvSpPr>
          <p:cNvPr id="2" name="テキスト ボックス 1"/>
          <p:cNvSpPr txBox="1"/>
          <p:nvPr/>
        </p:nvSpPr>
        <p:spPr>
          <a:xfrm>
            <a:off x="4008771" y="3660875"/>
            <a:ext cx="1951175" cy="307777"/>
          </a:xfrm>
          <a:prstGeom prst="rect">
            <a:avLst/>
          </a:prstGeom>
          <a:noFill/>
        </p:spPr>
        <p:txBody>
          <a:bodyPr wrap="none" rtlCol="0">
            <a:spAutoFit/>
          </a:bodyPr>
          <a:lstStyle/>
          <a:p>
            <a:r>
              <a:rPr lang="ja-JP" altLang="en-US" sz="1400" b="1" dirty="0">
                <a:latin typeface="Meiryo UI" pitchFamily="50" charset="-128"/>
                <a:ea typeface="Meiryo UI" pitchFamily="50" charset="-128"/>
                <a:cs typeface="Meiryo UI" pitchFamily="50" charset="-128"/>
              </a:rPr>
              <a:t>地方税収</a:t>
            </a:r>
            <a:r>
              <a:rPr lang="ja-JP" altLang="en-US" sz="1100" dirty="0">
                <a:latin typeface="Meiryo UI" pitchFamily="50" charset="-128"/>
                <a:ea typeface="Meiryo UI" pitchFamily="50" charset="-128"/>
                <a:cs typeface="Meiryo UI" pitchFamily="50" charset="-128"/>
              </a:rPr>
              <a:t>（単位</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十億円）</a:t>
            </a:r>
            <a:endParaRPr kumimoji="1" lang="en-US" altLang="ja-JP" sz="1400" dirty="0">
              <a:latin typeface="Meiryo UI" pitchFamily="50" charset="-128"/>
              <a:ea typeface="Meiryo UI" pitchFamily="50" charset="-128"/>
              <a:cs typeface="Meiryo UI" pitchFamily="50" charset="-128"/>
            </a:endParaRPr>
          </a:p>
        </p:txBody>
      </p:sp>
      <p:sp>
        <p:nvSpPr>
          <p:cNvPr id="13" name="テキスト ボックス 12"/>
          <p:cNvSpPr txBox="1"/>
          <p:nvPr/>
        </p:nvSpPr>
        <p:spPr>
          <a:xfrm>
            <a:off x="1403648" y="487561"/>
            <a:ext cx="1592103" cy="307777"/>
          </a:xfrm>
          <a:prstGeom prst="rect">
            <a:avLst/>
          </a:prstGeom>
          <a:noFill/>
        </p:spPr>
        <p:txBody>
          <a:bodyPr wrap="none" rtlCol="0">
            <a:spAutoFit/>
          </a:bodyPr>
          <a:lstStyle/>
          <a:p>
            <a:r>
              <a:rPr lang="ja-JP" altLang="en-US" sz="1400" b="1" dirty="0">
                <a:latin typeface="Meiryo UI" pitchFamily="50" charset="-128"/>
                <a:ea typeface="Meiryo UI" pitchFamily="50" charset="-128"/>
                <a:cs typeface="Meiryo UI" pitchFamily="50" charset="-128"/>
              </a:rPr>
              <a:t>人口</a:t>
            </a:r>
            <a:r>
              <a:rPr kumimoji="1" lang="ja-JP" altLang="en-US" sz="1100" dirty="0">
                <a:latin typeface="Meiryo UI" pitchFamily="50" charset="-128"/>
                <a:ea typeface="Meiryo UI" pitchFamily="50" charset="-128"/>
                <a:cs typeface="Meiryo UI" pitchFamily="50" charset="-128"/>
              </a:rPr>
              <a:t>（単位</a:t>
            </a:r>
            <a:r>
              <a:rPr kumimoji="1"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百万人</a:t>
            </a:r>
            <a:r>
              <a:rPr kumimoji="1" lang="ja-JP" altLang="en-US" sz="1100" dirty="0">
                <a:latin typeface="Meiryo UI" pitchFamily="50" charset="-128"/>
                <a:ea typeface="Meiryo UI" pitchFamily="50" charset="-128"/>
                <a:cs typeface="Meiryo UI" pitchFamily="50" charset="-128"/>
              </a:rPr>
              <a:t>）</a:t>
            </a:r>
            <a:endParaRPr kumimoji="1" lang="ja-JP" altLang="en-US" sz="1400" dirty="0">
              <a:latin typeface="Meiryo UI" pitchFamily="50" charset="-128"/>
              <a:ea typeface="Meiryo UI" pitchFamily="50" charset="-128"/>
              <a:cs typeface="Meiryo UI" pitchFamily="50" charset="-128"/>
            </a:endParaRPr>
          </a:p>
        </p:txBody>
      </p:sp>
      <p:sp>
        <p:nvSpPr>
          <p:cNvPr id="14" name="テキスト ボックス 13"/>
          <p:cNvSpPr txBox="1"/>
          <p:nvPr/>
        </p:nvSpPr>
        <p:spPr>
          <a:xfrm>
            <a:off x="6876256" y="3660875"/>
            <a:ext cx="1630575" cy="307777"/>
          </a:xfrm>
          <a:prstGeom prst="rect">
            <a:avLst/>
          </a:prstGeom>
          <a:noFill/>
        </p:spPr>
        <p:txBody>
          <a:bodyPr wrap="none" rtlCol="0">
            <a:spAutoFit/>
          </a:bodyPr>
          <a:lstStyle/>
          <a:p>
            <a:r>
              <a:rPr lang="ja-JP" altLang="en-US" sz="1400" b="1" dirty="0">
                <a:latin typeface="Meiryo UI" pitchFamily="50" charset="-128"/>
                <a:ea typeface="Meiryo UI" pitchFamily="50" charset="-128"/>
                <a:cs typeface="Meiryo UI" pitchFamily="50" charset="-128"/>
              </a:rPr>
              <a:t>職員数</a:t>
            </a:r>
            <a:r>
              <a:rPr lang="ja-JP" altLang="en-US" sz="1100" dirty="0">
                <a:latin typeface="Meiryo UI" pitchFamily="50" charset="-128"/>
                <a:ea typeface="Meiryo UI" pitchFamily="50" charset="-128"/>
                <a:cs typeface="Meiryo UI" pitchFamily="50" charset="-128"/>
              </a:rPr>
              <a:t>（単位</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千人）</a:t>
            </a:r>
            <a:endParaRPr kumimoji="1" lang="ja-JP" altLang="en-US" sz="1400" dirty="0">
              <a:latin typeface="Meiryo UI" pitchFamily="50" charset="-128"/>
              <a:ea typeface="Meiryo UI" pitchFamily="50" charset="-128"/>
              <a:cs typeface="Meiryo UI" pitchFamily="50" charset="-128"/>
            </a:endParaRPr>
          </a:p>
        </p:txBody>
      </p:sp>
      <p:sp>
        <p:nvSpPr>
          <p:cNvPr id="18" name="テキスト ボックス 17"/>
          <p:cNvSpPr txBox="1"/>
          <p:nvPr/>
        </p:nvSpPr>
        <p:spPr>
          <a:xfrm>
            <a:off x="4004220" y="487561"/>
            <a:ext cx="1989647" cy="307777"/>
          </a:xfrm>
          <a:prstGeom prst="rect">
            <a:avLst/>
          </a:prstGeom>
          <a:noFill/>
        </p:spPr>
        <p:txBody>
          <a:bodyPr wrap="none" rtlCol="0">
            <a:spAutoFit/>
          </a:bodyPr>
          <a:lstStyle/>
          <a:p>
            <a:r>
              <a:rPr lang="ja-JP" altLang="en-US" sz="1400" b="1" dirty="0">
                <a:latin typeface="Meiryo UI" pitchFamily="50" charset="-128"/>
                <a:ea typeface="Meiryo UI" pitchFamily="50" charset="-128"/>
                <a:cs typeface="Meiryo UI" pitchFamily="50" charset="-128"/>
              </a:rPr>
              <a:t>全事業所数</a:t>
            </a:r>
            <a:r>
              <a:rPr kumimoji="1" lang="ja-JP" altLang="en-US" sz="1100" dirty="0">
                <a:latin typeface="Meiryo UI" pitchFamily="50" charset="-128"/>
                <a:ea typeface="Meiryo UI" pitchFamily="50" charset="-128"/>
                <a:cs typeface="Meiryo UI" pitchFamily="50" charset="-128"/>
              </a:rPr>
              <a:t>（単位</a:t>
            </a:r>
            <a:r>
              <a:rPr kumimoji="1"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千件</a:t>
            </a:r>
            <a:r>
              <a:rPr kumimoji="1" lang="ja-JP" altLang="en-US" sz="1100" dirty="0">
                <a:latin typeface="Meiryo UI" pitchFamily="50" charset="-128"/>
                <a:ea typeface="Meiryo UI" pitchFamily="50" charset="-128"/>
                <a:cs typeface="Meiryo UI" pitchFamily="50" charset="-128"/>
              </a:rPr>
              <a:t>）</a:t>
            </a:r>
            <a:endParaRPr kumimoji="1" lang="ja-JP" altLang="en-US" sz="1400" dirty="0">
              <a:latin typeface="Meiryo UI" pitchFamily="50" charset="-128"/>
              <a:ea typeface="Meiryo UI" pitchFamily="50" charset="-128"/>
              <a:cs typeface="Meiryo UI" pitchFamily="50" charset="-128"/>
            </a:endParaRPr>
          </a:p>
        </p:txBody>
      </p:sp>
      <p:sp>
        <p:nvSpPr>
          <p:cNvPr id="20" name="テキスト ボックス 19"/>
          <p:cNvSpPr txBox="1"/>
          <p:nvPr/>
        </p:nvSpPr>
        <p:spPr>
          <a:xfrm>
            <a:off x="6549321" y="487561"/>
            <a:ext cx="2489784" cy="307777"/>
          </a:xfrm>
          <a:prstGeom prst="rect">
            <a:avLst/>
          </a:prstGeom>
          <a:noFill/>
        </p:spPr>
        <p:txBody>
          <a:bodyPr wrap="none" rtlCol="0">
            <a:spAutoFit/>
          </a:bodyPr>
          <a:lstStyle/>
          <a:p>
            <a:r>
              <a:rPr lang="ja-JP" altLang="en-US" sz="1400" b="1" dirty="0">
                <a:latin typeface="Meiryo UI" pitchFamily="50" charset="-128"/>
                <a:ea typeface="Meiryo UI" pitchFamily="50" charset="-128"/>
                <a:cs typeface="Meiryo UI" pitchFamily="50" charset="-128"/>
              </a:rPr>
              <a:t>名目県内総生産</a:t>
            </a:r>
            <a:r>
              <a:rPr kumimoji="1" lang="ja-JP" altLang="en-US" sz="1100" dirty="0">
                <a:latin typeface="Meiryo UI" pitchFamily="50" charset="-128"/>
                <a:ea typeface="Meiryo UI" pitchFamily="50" charset="-128"/>
                <a:cs typeface="Meiryo UI" pitchFamily="50" charset="-128"/>
              </a:rPr>
              <a:t>（単位</a:t>
            </a:r>
            <a:r>
              <a:rPr kumimoji="1"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千億</a:t>
            </a:r>
            <a:r>
              <a:rPr kumimoji="1" lang="ja-JP" altLang="en-US" sz="1100" dirty="0">
                <a:latin typeface="Meiryo UI" pitchFamily="50" charset="-128"/>
                <a:ea typeface="Meiryo UI" pitchFamily="50" charset="-128"/>
                <a:cs typeface="Meiryo UI" pitchFamily="50" charset="-128"/>
              </a:rPr>
              <a:t>円）</a:t>
            </a:r>
            <a:endParaRPr kumimoji="1" lang="ja-JP" altLang="en-US" sz="1400" dirty="0">
              <a:latin typeface="Meiryo UI" pitchFamily="50" charset="-128"/>
              <a:ea typeface="Meiryo UI" pitchFamily="50" charset="-128"/>
              <a:cs typeface="Meiryo UI" pitchFamily="50" charset="-128"/>
            </a:endParaRPr>
          </a:p>
        </p:txBody>
      </p:sp>
      <p:sp>
        <p:nvSpPr>
          <p:cNvPr id="21" name="テキスト ボックス 20"/>
          <p:cNvSpPr txBox="1"/>
          <p:nvPr/>
        </p:nvSpPr>
        <p:spPr>
          <a:xfrm>
            <a:off x="1115616" y="3660875"/>
            <a:ext cx="2310248" cy="307777"/>
          </a:xfrm>
          <a:prstGeom prst="rect">
            <a:avLst/>
          </a:prstGeom>
          <a:noFill/>
        </p:spPr>
        <p:txBody>
          <a:bodyPr wrap="none" rtlCol="0">
            <a:spAutoFit/>
          </a:bodyPr>
          <a:lstStyle/>
          <a:p>
            <a:r>
              <a:rPr lang="ja-JP" altLang="en-US" sz="1400" b="1" dirty="0">
                <a:latin typeface="Meiryo UI" pitchFamily="50" charset="-128"/>
                <a:ea typeface="Meiryo UI" pitchFamily="50" charset="-128"/>
                <a:cs typeface="Meiryo UI" pitchFamily="50" charset="-128"/>
              </a:rPr>
              <a:t>普通会計歳出</a:t>
            </a:r>
            <a:r>
              <a:rPr kumimoji="1" lang="ja-JP" altLang="en-US" sz="1100" dirty="0">
                <a:latin typeface="Meiryo UI" pitchFamily="50" charset="-128"/>
                <a:ea typeface="Meiryo UI" pitchFamily="50" charset="-128"/>
                <a:cs typeface="Meiryo UI" pitchFamily="50" charset="-128"/>
              </a:rPr>
              <a:t>（単位</a:t>
            </a:r>
            <a:r>
              <a:rPr kumimoji="1"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十</a:t>
            </a:r>
            <a:r>
              <a:rPr kumimoji="1" lang="ja-JP" altLang="en-US" sz="1100" dirty="0">
                <a:latin typeface="Meiryo UI" pitchFamily="50" charset="-128"/>
                <a:ea typeface="Meiryo UI" pitchFamily="50" charset="-128"/>
                <a:cs typeface="Meiryo UI" pitchFamily="50" charset="-128"/>
              </a:rPr>
              <a:t>億円）</a:t>
            </a:r>
            <a:endParaRPr kumimoji="1" lang="ja-JP" altLang="en-US" sz="1200" dirty="0">
              <a:latin typeface="Meiryo UI" pitchFamily="50" charset="-128"/>
              <a:ea typeface="Meiryo UI" pitchFamily="50" charset="-128"/>
              <a:cs typeface="Meiryo UI" pitchFamily="50" charset="-128"/>
            </a:endParaRPr>
          </a:p>
        </p:txBody>
      </p:sp>
      <p:sp>
        <p:nvSpPr>
          <p:cNvPr id="8" name="ホームベース 7"/>
          <p:cNvSpPr/>
          <p:nvPr/>
        </p:nvSpPr>
        <p:spPr>
          <a:xfrm>
            <a:off x="187796" y="3717032"/>
            <a:ext cx="432048" cy="2700000"/>
          </a:xfrm>
          <a:prstGeom prst="homePlate">
            <a:avLst>
              <a:gd name="adj" fmla="val 339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latin typeface="HG丸ｺﾞｼｯｸM-PRO" pitchFamily="50" charset="-128"/>
                <a:ea typeface="HG丸ｺﾞｼｯｸM-PRO" pitchFamily="50" charset="-128"/>
              </a:rPr>
              <a:t>自治体</a:t>
            </a:r>
            <a:r>
              <a:rPr kumimoji="1" lang="ja-JP" altLang="en-US" sz="1600" b="1" dirty="0">
                <a:latin typeface="HG丸ｺﾞｼｯｸM-PRO" pitchFamily="50" charset="-128"/>
                <a:ea typeface="HG丸ｺﾞｼｯｸM-PRO" pitchFamily="50" charset="-128"/>
              </a:rPr>
              <a:t>指標</a:t>
            </a:r>
          </a:p>
        </p:txBody>
      </p:sp>
      <p:sp>
        <p:nvSpPr>
          <p:cNvPr id="24" name="ホームベース 23"/>
          <p:cNvSpPr/>
          <p:nvPr/>
        </p:nvSpPr>
        <p:spPr>
          <a:xfrm>
            <a:off x="187796" y="590305"/>
            <a:ext cx="432048" cy="2700000"/>
          </a:xfrm>
          <a:prstGeom prst="homePlate">
            <a:avLst>
              <a:gd name="adj" fmla="val 339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latin typeface="HG丸ｺﾞｼｯｸM-PRO" pitchFamily="50" charset="-128"/>
                <a:ea typeface="HG丸ｺﾞｼｯｸM-PRO" pitchFamily="50" charset="-128"/>
              </a:rPr>
              <a:t>都市基盤指標</a:t>
            </a:r>
            <a:endParaRPr kumimoji="1" lang="ja-JP" altLang="en-US" sz="1600" b="1" dirty="0">
              <a:latin typeface="HG丸ｺﾞｼｯｸM-PRO" pitchFamily="50" charset="-128"/>
              <a:ea typeface="HG丸ｺﾞｼｯｸM-PRO" pitchFamily="50" charset="-128"/>
            </a:endParaRPr>
          </a:p>
        </p:txBody>
      </p:sp>
      <p:sp>
        <p:nvSpPr>
          <p:cNvPr id="31" name="スライド番号プレースホルダー 2"/>
          <p:cNvSpPr>
            <a:spLocks noGrp="1"/>
          </p:cNvSpPr>
          <p:nvPr>
            <p:ph type="sldNum" sz="quarter" idx="12"/>
          </p:nvPr>
        </p:nvSpPr>
        <p:spPr bwMode="auto">
          <a:xfrm>
            <a:off x="8783638" y="6605588"/>
            <a:ext cx="360362" cy="252412"/>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9D431EB-B517-420B-942D-5A5711DC131B}" type="slidenum">
              <a:rPr lang="ja-JP" altLang="en-US">
                <a:solidFill>
                  <a:srgbClr val="898989"/>
                </a:solidFill>
              </a:rPr>
              <a:pPr fontAlgn="base">
                <a:spcBef>
                  <a:spcPct val="0"/>
                </a:spcBef>
                <a:spcAft>
                  <a:spcPct val="0"/>
                </a:spcAft>
                <a:defRPr/>
              </a:pPr>
              <a:t>54</a:t>
            </a:fld>
            <a:endParaRPr lang="en-US" altLang="ja-JP" dirty="0">
              <a:solidFill>
                <a:srgbClr val="898989"/>
              </a:solidFill>
            </a:endParaRPr>
          </a:p>
        </p:txBody>
      </p:sp>
      <p:sp>
        <p:nvSpPr>
          <p:cNvPr id="32" name="正方形/長方形 31"/>
          <p:cNvSpPr/>
          <p:nvPr/>
        </p:nvSpPr>
        <p:spPr>
          <a:xfrm>
            <a:off x="0" y="0"/>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主要指標における都市比較</a:t>
            </a:r>
            <a:r>
              <a:rPr kumimoji="0" lang="ja-JP" altLang="en-US" sz="2000" b="1" kern="0" dirty="0">
                <a:solidFill>
                  <a:srgbClr val="000000"/>
                </a:solidFill>
                <a:latin typeface="ＭＳ Ｐゴシック" pitchFamily="50" charset="-128"/>
                <a:ea typeface="Meiryo UI" pitchFamily="50" charset="-128"/>
                <a:cs typeface="Meiryo UI" pitchFamily="50" charset="-128"/>
              </a:rPr>
              <a:t>　＜西日本と東日本の上位５／都市</a:t>
            </a:r>
            <a:r>
              <a:rPr kumimoji="0" lang="ja-JP" altLang="en-US" sz="2000" b="1" kern="0" dirty="0" smtClean="0">
                <a:solidFill>
                  <a:srgbClr val="000000"/>
                </a:solidFill>
                <a:latin typeface="ＭＳ Ｐゴシック" pitchFamily="50" charset="-128"/>
                <a:ea typeface="Meiryo UI" pitchFamily="50" charset="-128"/>
                <a:cs typeface="Meiryo UI" pitchFamily="50" charset="-128"/>
              </a:rPr>
              <a:t>基盤、自治体</a:t>
            </a:r>
            <a:r>
              <a:rPr kumimoji="0" lang="ja-JP" altLang="en-US" sz="2000" b="1" kern="0" dirty="0">
                <a:solidFill>
                  <a:srgbClr val="000000"/>
                </a:solidFill>
                <a:latin typeface="ＭＳ Ｐゴシック" pitchFamily="50" charset="-128"/>
                <a:ea typeface="Meiryo UI" pitchFamily="50" charset="-128"/>
                <a:cs typeface="Meiryo UI" pitchFamily="50" charset="-128"/>
              </a:rPr>
              <a:t>＞</a:t>
            </a:r>
            <a:endParaRPr kumimoji="0" lang="ja-JP" altLang="en-US" sz="2000" b="1" i="0" u="none" strike="noStrike" kern="0" cap="none" spc="0" normalizeH="0" baseline="0" noProof="0" dirty="0">
              <a:ln>
                <a:noFill/>
              </a:ln>
              <a:solidFill>
                <a:srgbClr val="000000"/>
              </a:solidFill>
              <a:effectLst/>
              <a:uLnTx/>
              <a:uFillTx/>
              <a:latin typeface="ＭＳ Ｐゴシック" pitchFamily="50" charset="-128"/>
              <a:ea typeface="Meiryo UI" pitchFamily="50" charset="-128"/>
              <a:cs typeface="Meiryo UI" pitchFamily="50" charset="-128"/>
            </a:endParaRPr>
          </a:p>
        </p:txBody>
      </p:sp>
      <p:sp>
        <p:nvSpPr>
          <p:cNvPr id="33" name="テキスト ボックス 32"/>
          <p:cNvSpPr txBox="1"/>
          <p:nvPr/>
        </p:nvSpPr>
        <p:spPr>
          <a:xfrm>
            <a:off x="6444208" y="3176732"/>
            <a:ext cx="2531462" cy="230832"/>
          </a:xfrm>
          <a:prstGeom prst="rect">
            <a:avLst/>
          </a:prstGeom>
          <a:noFill/>
        </p:spPr>
        <p:txBody>
          <a:bodyPr wrap="none" rtlCol="0">
            <a:spAutoFit/>
          </a:bodyPr>
          <a:lstStyle/>
          <a:p>
            <a:r>
              <a:rPr lang="ja-JP" altLang="en-US" sz="900" dirty="0"/>
              <a:t>出典：（左右とも）県民経済計算（内閣府）　</a:t>
            </a:r>
            <a:r>
              <a:rPr lang="en-US" altLang="ja-JP" sz="900" dirty="0"/>
              <a:t>2018</a:t>
            </a:r>
            <a:endParaRPr kumimoji="1" lang="ja-JP" altLang="en-US" sz="900" dirty="0"/>
          </a:p>
        </p:txBody>
      </p:sp>
      <p:sp>
        <p:nvSpPr>
          <p:cNvPr id="26" name="テキスト ボックス 25"/>
          <p:cNvSpPr txBox="1"/>
          <p:nvPr/>
        </p:nvSpPr>
        <p:spPr>
          <a:xfrm>
            <a:off x="979884" y="3176732"/>
            <a:ext cx="1492716" cy="369332"/>
          </a:xfrm>
          <a:prstGeom prst="rect">
            <a:avLst/>
          </a:prstGeom>
          <a:noFill/>
        </p:spPr>
        <p:txBody>
          <a:bodyPr wrap="none" rtlCol="0">
            <a:spAutoFit/>
          </a:bodyPr>
          <a:lstStyle/>
          <a:p>
            <a:r>
              <a:rPr lang="ja-JP" altLang="en-US" sz="900" dirty="0"/>
              <a:t>出典：</a:t>
            </a:r>
            <a:r>
              <a:rPr lang="ja-JP" altLang="en-US" sz="900" dirty="0">
                <a:sym typeface="Wingdings" panose="05000000000000000000" pitchFamily="2" charset="2"/>
              </a:rPr>
              <a:t>（左</a:t>
            </a:r>
            <a:r>
              <a:rPr lang="ja-JP" altLang="en-US" sz="900" dirty="0"/>
              <a:t>）国勢調査　</a:t>
            </a:r>
            <a:r>
              <a:rPr lang="en-US" altLang="ja-JP" sz="900" dirty="0"/>
              <a:t>2010</a:t>
            </a:r>
          </a:p>
          <a:p>
            <a:r>
              <a:rPr kumimoji="1" lang="ja-JP" altLang="en-US" sz="900" dirty="0"/>
              <a:t>　　　　（右）国勢調査　</a:t>
            </a:r>
            <a:r>
              <a:rPr kumimoji="1" lang="en-US" altLang="ja-JP" sz="900" dirty="0"/>
              <a:t>2020</a:t>
            </a:r>
            <a:endParaRPr kumimoji="1" lang="ja-JP" altLang="en-US" sz="900" dirty="0"/>
          </a:p>
        </p:txBody>
      </p:sp>
      <p:sp>
        <p:nvSpPr>
          <p:cNvPr id="35" name="テキスト ボックス 34"/>
          <p:cNvSpPr txBox="1"/>
          <p:nvPr/>
        </p:nvSpPr>
        <p:spPr>
          <a:xfrm>
            <a:off x="3836042" y="3176732"/>
            <a:ext cx="1686680" cy="369332"/>
          </a:xfrm>
          <a:prstGeom prst="rect">
            <a:avLst/>
          </a:prstGeom>
          <a:noFill/>
        </p:spPr>
        <p:txBody>
          <a:bodyPr wrap="none" rtlCol="0">
            <a:spAutoFit/>
          </a:bodyPr>
          <a:lstStyle/>
          <a:p>
            <a:r>
              <a:rPr lang="ja-JP" altLang="en-US" sz="900" dirty="0"/>
              <a:t>出典</a:t>
            </a:r>
            <a:r>
              <a:rPr lang="ja-JP" altLang="en-US" sz="900" dirty="0">
                <a:sym typeface="Wingdings" panose="05000000000000000000" pitchFamily="2" charset="2"/>
              </a:rPr>
              <a:t>：（左）</a:t>
            </a:r>
            <a:r>
              <a:rPr lang="ja-JP" altLang="en-US" sz="900" dirty="0"/>
              <a:t>経済センサス　</a:t>
            </a:r>
            <a:r>
              <a:rPr lang="en-US" altLang="ja-JP" sz="900" dirty="0"/>
              <a:t>2012</a:t>
            </a:r>
          </a:p>
          <a:p>
            <a:r>
              <a:rPr kumimoji="1" lang="ja-JP" altLang="en-US" sz="900" dirty="0"/>
              <a:t>　　　　（右）経済センサス　</a:t>
            </a:r>
            <a:r>
              <a:rPr kumimoji="1" lang="en-US" altLang="ja-JP" sz="900" dirty="0"/>
              <a:t>2019</a:t>
            </a:r>
            <a:endParaRPr kumimoji="1" lang="ja-JP" altLang="en-US" sz="900" dirty="0"/>
          </a:p>
        </p:txBody>
      </p:sp>
      <p:sp>
        <p:nvSpPr>
          <p:cNvPr id="37" name="テキスト ボックス 36"/>
          <p:cNvSpPr txBox="1"/>
          <p:nvPr/>
        </p:nvSpPr>
        <p:spPr>
          <a:xfrm>
            <a:off x="1037931" y="6317314"/>
            <a:ext cx="1954381" cy="369332"/>
          </a:xfrm>
          <a:prstGeom prst="rect">
            <a:avLst/>
          </a:prstGeom>
          <a:noFill/>
        </p:spPr>
        <p:txBody>
          <a:bodyPr wrap="none" rtlCol="0">
            <a:spAutoFit/>
          </a:bodyPr>
          <a:lstStyle/>
          <a:p>
            <a:r>
              <a:rPr lang="ja-JP" altLang="en-US" sz="900" dirty="0"/>
              <a:t>出典</a:t>
            </a:r>
            <a:r>
              <a:rPr lang="ja-JP" altLang="en-US" sz="900" dirty="0">
                <a:sym typeface="Wingdings" panose="05000000000000000000" pitchFamily="2" charset="2"/>
              </a:rPr>
              <a:t>：（左）</a:t>
            </a:r>
            <a:r>
              <a:rPr lang="ja-JP" altLang="en-US" sz="900" dirty="0"/>
              <a:t>地方財政統計年報　</a:t>
            </a:r>
            <a:r>
              <a:rPr lang="en-US" altLang="ja-JP" sz="900" dirty="0"/>
              <a:t>2013</a:t>
            </a:r>
          </a:p>
          <a:p>
            <a:r>
              <a:rPr kumimoji="1" lang="ja-JP" altLang="en-US" sz="900" dirty="0"/>
              <a:t>　　　　（右）地方財政統計年報　</a:t>
            </a:r>
            <a:r>
              <a:rPr kumimoji="1" lang="en-US" altLang="ja-JP" sz="900" dirty="0"/>
              <a:t>2019</a:t>
            </a:r>
            <a:endParaRPr kumimoji="1" lang="ja-JP" altLang="en-US" sz="900" dirty="0"/>
          </a:p>
        </p:txBody>
      </p:sp>
      <p:sp>
        <p:nvSpPr>
          <p:cNvPr id="38" name="テキスト ボックス 37"/>
          <p:cNvSpPr txBox="1"/>
          <p:nvPr/>
        </p:nvSpPr>
        <p:spPr>
          <a:xfrm>
            <a:off x="3851920" y="6317314"/>
            <a:ext cx="1954381" cy="369332"/>
          </a:xfrm>
          <a:prstGeom prst="rect">
            <a:avLst/>
          </a:prstGeom>
          <a:noFill/>
        </p:spPr>
        <p:txBody>
          <a:bodyPr wrap="none" rtlCol="0">
            <a:spAutoFit/>
          </a:bodyPr>
          <a:lstStyle/>
          <a:p>
            <a:r>
              <a:rPr lang="ja-JP" altLang="en-US" sz="900" dirty="0"/>
              <a:t>出典</a:t>
            </a:r>
            <a:r>
              <a:rPr lang="ja-JP" altLang="en-US" sz="900" dirty="0">
                <a:sym typeface="Wingdings" panose="05000000000000000000" pitchFamily="2" charset="2"/>
              </a:rPr>
              <a:t>：（左）</a:t>
            </a:r>
            <a:r>
              <a:rPr lang="ja-JP" altLang="en-US" sz="900" dirty="0"/>
              <a:t>地方財政統計年報　</a:t>
            </a:r>
            <a:r>
              <a:rPr lang="en-US" altLang="ja-JP" sz="900" dirty="0"/>
              <a:t>2013</a:t>
            </a:r>
          </a:p>
          <a:p>
            <a:r>
              <a:rPr lang="ja-JP" altLang="en-US" sz="900" dirty="0"/>
              <a:t>　　　　（右）地方財政統計年報　</a:t>
            </a:r>
            <a:r>
              <a:rPr lang="en-US" altLang="ja-JP" sz="900" dirty="0"/>
              <a:t>2019</a:t>
            </a:r>
            <a:endParaRPr lang="ja-JP" altLang="en-US" sz="900" dirty="0"/>
          </a:p>
        </p:txBody>
      </p:sp>
      <p:sp>
        <p:nvSpPr>
          <p:cNvPr id="39" name="テキスト ボックス 38"/>
          <p:cNvSpPr txBox="1"/>
          <p:nvPr/>
        </p:nvSpPr>
        <p:spPr>
          <a:xfrm>
            <a:off x="6404426" y="6317314"/>
            <a:ext cx="2416046" cy="369332"/>
          </a:xfrm>
          <a:prstGeom prst="rect">
            <a:avLst/>
          </a:prstGeom>
          <a:noFill/>
        </p:spPr>
        <p:txBody>
          <a:bodyPr wrap="none" rtlCol="0">
            <a:spAutoFit/>
          </a:bodyPr>
          <a:lstStyle/>
          <a:p>
            <a:r>
              <a:rPr lang="ja-JP" altLang="en-US" sz="900" dirty="0"/>
              <a:t>出典</a:t>
            </a:r>
            <a:r>
              <a:rPr lang="ja-JP" altLang="en-US" sz="900" dirty="0">
                <a:sym typeface="Wingdings" panose="05000000000000000000" pitchFamily="2" charset="2"/>
              </a:rPr>
              <a:t>：（左）</a:t>
            </a:r>
            <a:r>
              <a:rPr lang="ja-JP" altLang="en-US" sz="900" dirty="0"/>
              <a:t>地方公共団体定員管理調査　</a:t>
            </a:r>
            <a:r>
              <a:rPr lang="en-US" altLang="ja-JP" sz="900" dirty="0"/>
              <a:t>2013</a:t>
            </a:r>
          </a:p>
          <a:p>
            <a:r>
              <a:rPr kumimoji="1" lang="ja-JP" altLang="en-US" sz="900" dirty="0"/>
              <a:t>　　　　</a:t>
            </a:r>
            <a:r>
              <a:rPr lang="ja-JP" altLang="en-US" sz="900" dirty="0">
                <a:sym typeface="Wingdings" panose="05000000000000000000" pitchFamily="2" charset="2"/>
              </a:rPr>
              <a:t>（右）</a:t>
            </a:r>
            <a:r>
              <a:rPr lang="ja-JP" altLang="en-US" sz="900" dirty="0"/>
              <a:t>地方公共団体定員管理調査　</a:t>
            </a:r>
            <a:r>
              <a:rPr lang="en-US" altLang="ja-JP" sz="900" dirty="0"/>
              <a:t>2020</a:t>
            </a:r>
            <a:endParaRPr lang="ja-JP" altLang="en-US" sz="900" dirty="0"/>
          </a:p>
        </p:txBody>
      </p:sp>
    </p:spTree>
    <p:extLst>
      <p:ext uri="{BB962C8B-B14F-4D97-AF65-F5344CB8AC3E}">
        <p14:creationId xmlns:p14="http://schemas.microsoft.com/office/powerpoint/2010/main" val="2184996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140B052-0467-41A7-8C19-24963974F4BB}"/>
              </a:ext>
            </a:extLst>
          </p:cNvPr>
          <p:cNvPicPr>
            <a:picLocks noChangeAspect="1"/>
          </p:cNvPicPr>
          <p:nvPr/>
        </p:nvPicPr>
        <p:blipFill>
          <a:blip r:embed="rId2"/>
          <a:stretch>
            <a:fillRect/>
          </a:stretch>
        </p:blipFill>
        <p:spPr>
          <a:xfrm>
            <a:off x="543200" y="662440"/>
            <a:ext cx="8553429" cy="5358848"/>
          </a:xfrm>
          <a:prstGeom prst="rect">
            <a:avLst/>
          </a:prstGeom>
        </p:spPr>
      </p:pic>
      <p:sp>
        <p:nvSpPr>
          <p:cNvPr id="13" name="テキスト ボックス 12"/>
          <p:cNvSpPr txBox="1"/>
          <p:nvPr/>
        </p:nvSpPr>
        <p:spPr>
          <a:xfrm>
            <a:off x="3789263" y="431676"/>
            <a:ext cx="2169184" cy="307777"/>
          </a:xfrm>
          <a:prstGeom prst="rect">
            <a:avLst/>
          </a:prstGeom>
          <a:noFill/>
        </p:spPr>
        <p:txBody>
          <a:bodyPr wrap="none" rtlCol="0">
            <a:spAutoFit/>
          </a:bodyPr>
          <a:lstStyle/>
          <a:p>
            <a:r>
              <a:rPr kumimoji="1" lang="ja-JP" altLang="en-US" sz="1400" b="1" dirty="0">
                <a:latin typeface="Meiryo UI" pitchFamily="50" charset="-128"/>
                <a:ea typeface="Meiryo UI" pitchFamily="50" charset="-128"/>
                <a:cs typeface="Meiryo UI" pitchFamily="50" charset="-128"/>
              </a:rPr>
              <a:t>製造業売上高</a:t>
            </a:r>
            <a:r>
              <a:rPr kumimoji="1" lang="ja-JP" altLang="en-US" sz="1100" dirty="0">
                <a:latin typeface="Meiryo UI" pitchFamily="50" charset="-128"/>
                <a:ea typeface="Meiryo UI" pitchFamily="50" charset="-128"/>
                <a:cs typeface="Meiryo UI" pitchFamily="50" charset="-128"/>
              </a:rPr>
              <a:t>（単位</a:t>
            </a:r>
            <a:r>
              <a:rPr kumimoji="1" lang="en-US" altLang="ja-JP" sz="1100" dirty="0">
                <a:latin typeface="Meiryo UI" pitchFamily="50" charset="-128"/>
                <a:ea typeface="Meiryo UI" pitchFamily="50" charset="-128"/>
                <a:cs typeface="Meiryo UI" pitchFamily="50" charset="-128"/>
              </a:rPr>
              <a:t>:</a:t>
            </a:r>
            <a:r>
              <a:rPr kumimoji="1" lang="ja-JP" altLang="en-US" sz="1100" dirty="0">
                <a:latin typeface="Meiryo UI" pitchFamily="50" charset="-128"/>
                <a:ea typeface="Meiryo UI" pitchFamily="50" charset="-128"/>
                <a:cs typeface="Meiryo UI" pitchFamily="50" charset="-128"/>
              </a:rPr>
              <a:t>兆円）</a:t>
            </a:r>
            <a:endParaRPr kumimoji="1" lang="ja-JP" altLang="en-US" sz="1400" dirty="0">
              <a:latin typeface="Meiryo UI" pitchFamily="50" charset="-128"/>
              <a:ea typeface="Meiryo UI" pitchFamily="50" charset="-128"/>
              <a:cs typeface="Meiryo UI" pitchFamily="50" charset="-128"/>
            </a:endParaRPr>
          </a:p>
        </p:txBody>
      </p:sp>
      <p:sp>
        <p:nvSpPr>
          <p:cNvPr id="14" name="テキスト ボックス 13"/>
          <p:cNvSpPr txBox="1"/>
          <p:nvPr/>
        </p:nvSpPr>
        <p:spPr>
          <a:xfrm>
            <a:off x="6561531" y="3428730"/>
            <a:ext cx="1810111" cy="307777"/>
          </a:xfrm>
          <a:prstGeom prst="rect">
            <a:avLst/>
          </a:prstGeom>
          <a:noFill/>
        </p:spPr>
        <p:txBody>
          <a:bodyPr wrap="none" rtlCol="0">
            <a:spAutoFit/>
          </a:bodyPr>
          <a:lstStyle/>
          <a:p>
            <a:r>
              <a:rPr lang="ja-JP" altLang="en-US" sz="1400" b="1" dirty="0">
                <a:latin typeface="Meiryo UI" pitchFamily="50" charset="-128"/>
                <a:ea typeface="Meiryo UI" pitchFamily="50" charset="-128"/>
                <a:cs typeface="Meiryo UI" pitchFamily="50" charset="-128"/>
              </a:rPr>
              <a:t>商店街数</a:t>
            </a:r>
            <a:r>
              <a:rPr lang="ja-JP" altLang="en-US" sz="1100" dirty="0">
                <a:latin typeface="Meiryo UI" pitchFamily="50" charset="-128"/>
                <a:ea typeface="Meiryo UI" pitchFamily="50" charset="-128"/>
                <a:cs typeface="Meiryo UI" pitchFamily="50" charset="-128"/>
              </a:rPr>
              <a:t>（単位</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箇所）</a:t>
            </a:r>
            <a:endParaRPr kumimoji="1" lang="ja-JP" altLang="en-US" sz="1400" dirty="0">
              <a:latin typeface="Meiryo UI" pitchFamily="50" charset="-128"/>
              <a:ea typeface="Meiryo UI" pitchFamily="50" charset="-128"/>
              <a:cs typeface="Meiryo UI" pitchFamily="50" charset="-128"/>
            </a:endParaRPr>
          </a:p>
        </p:txBody>
      </p:sp>
      <p:sp>
        <p:nvSpPr>
          <p:cNvPr id="18" name="テキスト ボックス 17"/>
          <p:cNvSpPr txBox="1"/>
          <p:nvPr/>
        </p:nvSpPr>
        <p:spPr>
          <a:xfrm>
            <a:off x="6381551" y="431676"/>
            <a:ext cx="2669320" cy="307777"/>
          </a:xfrm>
          <a:prstGeom prst="rect">
            <a:avLst/>
          </a:prstGeom>
          <a:noFill/>
        </p:spPr>
        <p:txBody>
          <a:bodyPr wrap="none" rtlCol="0">
            <a:spAutoFit/>
          </a:bodyPr>
          <a:lstStyle/>
          <a:p>
            <a:r>
              <a:rPr lang="ja-JP" altLang="en-US" sz="1400" b="1" dirty="0">
                <a:latin typeface="Meiryo UI" pitchFamily="50" charset="-128"/>
                <a:ea typeface="Meiryo UI" pitchFamily="50" charset="-128"/>
                <a:cs typeface="Meiryo UI" pitchFamily="50" charset="-128"/>
              </a:rPr>
              <a:t>建設業完成工事高</a:t>
            </a:r>
            <a:r>
              <a:rPr kumimoji="1" lang="ja-JP" altLang="en-US" sz="1100" dirty="0">
                <a:latin typeface="Meiryo UI" pitchFamily="50" charset="-128"/>
                <a:ea typeface="Meiryo UI" pitchFamily="50" charset="-128"/>
                <a:cs typeface="Meiryo UI" pitchFamily="50" charset="-128"/>
              </a:rPr>
              <a:t>（単位</a:t>
            </a:r>
            <a:r>
              <a:rPr kumimoji="1" lang="en-US" altLang="ja-JP" sz="1100" dirty="0">
                <a:latin typeface="Meiryo UI" pitchFamily="50" charset="-128"/>
                <a:ea typeface="Meiryo UI" pitchFamily="50" charset="-128"/>
                <a:cs typeface="Meiryo UI" pitchFamily="50" charset="-128"/>
              </a:rPr>
              <a:t>:</a:t>
            </a:r>
            <a:r>
              <a:rPr kumimoji="1" lang="ja-JP" altLang="en-US" sz="1100" dirty="0">
                <a:latin typeface="Meiryo UI" pitchFamily="50" charset="-128"/>
                <a:ea typeface="Meiryo UI" pitchFamily="50" charset="-128"/>
                <a:cs typeface="Meiryo UI" pitchFamily="50" charset="-128"/>
              </a:rPr>
              <a:t>百億円）</a:t>
            </a:r>
            <a:endParaRPr kumimoji="1" lang="ja-JP" altLang="en-US" sz="1400" dirty="0">
              <a:latin typeface="Meiryo UI" pitchFamily="50" charset="-128"/>
              <a:ea typeface="Meiryo UI" pitchFamily="50" charset="-128"/>
              <a:cs typeface="Meiryo UI" pitchFamily="50" charset="-128"/>
            </a:endParaRPr>
          </a:p>
        </p:txBody>
      </p:sp>
      <p:sp>
        <p:nvSpPr>
          <p:cNvPr id="21" name="テキスト ボックス 20"/>
          <p:cNvSpPr txBox="1"/>
          <p:nvPr/>
        </p:nvSpPr>
        <p:spPr>
          <a:xfrm>
            <a:off x="942295" y="3428730"/>
            <a:ext cx="2348720" cy="307777"/>
          </a:xfrm>
          <a:prstGeom prst="rect">
            <a:avLst/>
          </a:prstGeom>
          <a:noFill/>
        </p:spPr>
        <p:txBody>
          <a:bodyPr wrap="none" rtlCol="0">
            <a:spAutoFit/>
          </a:bodyPr>
          <a:lstStyle/>
          <a:p>
            <a:r>
              <a:rPr lang="ja-JP" altLang="en-US" sz="1400" b="1" dirty="0">
                <a:latin typeface="Meiryo UI" pitchFamily="50" charset="-128"/>
                <a:ea typeface="Meiryo UI" pitchFamily="50" charset="-128"/>
                <a:cs typeface="Meiryo UI" pitchFamily="50" charset="-128"/>
              </a:rPr>
              <a:t>小売業売場面積</a:t>
            </a:r>
            <a:r>
              <a:rPr kumimoji="1" lang="ja-JP" altLang="en-US" sz="1100" dirty="0">
                <a:latin typeface="Meiryo UI" pitchFamily="50" charset="-128"/>
                <a:ea typeface="Meiryo UI" pitchFamily="50" charset="-128"/>
                <a:cs typeface="Meiryo UI" pitchFamily="50" charset="-128"/>
              </a:rPr>
              <a:t>（単位</a:t>
            </a:r>
            <a:r>
              <a:rPr kumimoji="1" lang="en-US" altLang="ja-JP" sz="1100" dirty="0">
                <a:latin typeface="Meiryo UI" pitchFamily="50" charset="-128"/>
                <a:ea typeface="Meiryo UI" pitchFamily="50" charset="-128"/>
                <a:cs typeface="Meiryo UI" pitchFamily="50" charset="-128"/>
              </a:rPr>
              <a:t>:</a:t>
            </a:r>
            <a:r>
              <a:rPr kumimoji="1" lang="ja-JP" altLang="en-US" sz="1100" dirty="0">
                <a:latin typeface="Meiryo UI" pitchFamily="50" charset="-128"/>
                <a:ea typeface="Meiryo UI" pitchFamily="50" charset="-128"/>
                <a:cs typeface="Meiryo UI" pitchFamily="50" charset="-128"/>
              </a:rPr>
              <a:t>兆</a:t>
            </a:r>
            <a:r>
              <a:rPr lang="ja-JP" altLang="en-US" sz="1100" dirty="0">
                <a:latin typeface="Meiryo UI" pitchFamily="50" charset="-128"/>
                <a:ea typeface="Meiryo UI" pitchFamily="50" charset="-128"/>
                <a:cs typeface="Meiryo UI" pitchFamily="50" charset="-128"/>
              </a:rPr>
              <a:t>円</a:t>
            </a:r>
            <a:r>
              <a:rPr kumimoji="1" lang="ja-JP" altLang="en-US" sz="1100" dirty="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8" name="ホームベース 7"/>
          <p:cNvSpPr/>
          <p:nvPr/>
        </p:nvSpPr>
        <p:spPr>
          <a:xfrm>
            <a:off x="122663" y="3452197"/>
            <a:ext cx="432048" cy="2700000"/>
          </a:xfrm>
          <a:prstGeom prst="homePlate">
            <a:avLst>
              <a:gd name="adj" fmla="val 339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latin typeface="HG丸ｺﾞｼｯｸM-PRO" pitchFamily="50" charset="-128"/>
                <a:ea typeface="HG丸ｺﾞｼｯｸM-PRO" pitchFamily="50" charset="-128"/>
              </a:rPr>
              <a:t>商業指標</a:t>
            </a:r>
          </a:p>
        </p:txBody>
      </p:sp>
      <p:sp>
        <p:nvSpPr>
          <p:cNvPr id="24" name="ホームベース 23"/>
          <p:cNvSpPr/>
          <p:nvPr/>
        </p:nvSpPr>
        <p:spPr>
          <a:xfrm>
            <a:off x="122663" y="538793"/>
            <a:ext cx="432048" cy="2700000"/>
          </a:xfrm>
          <a:prstGeom prst="homePlate">
            <a:avLst>
              <a:gd name="adj" fmla="val 339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latin typeface="HG丸ｺﾞｼｯｸM-PRO" pitchFamily="50" charset="-128"/>
                <a:ea typeface="HG丸ｺﾞｼｯｸM-PRO" pitchFamily="50" charset="-128"/>
              </a:rPr>
              <a:t>産業指標</a:t>
            </a:r>
          </a:p>
        </p:txBody>
      </p:sp>
      <p:sp>
        <p:nvSpPr>
          <p:cNvPr id="31" name="スライド番号プレースホルダー 2"/>
          <p:cNvSpPr>
            <a:spLocks noGrp="1"/>
          </p:cNvSpPr>
          <p:nvPr>
            <p:ph type="sldNum" sz="quarter" idx="12"/>
          </p:nvPr>
        </p:nvSpPr>
        <p:spPr bwMode="auto">
          <a:xfrm>
            <a:off x="8783638" y="6574320"/>
            <a:ext cx="360362" cy="252412"/>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9D431EB-B517-420B-942D-5A5711DC131B}" type="slidenum">
              <a:rPr lang="ja-JP" altLang="en-US">
                <a:solidFill>
                  <a:srgbClr val="898989"/>
                </a:solidFill>
              </a:rPr>
              <a:pPr fontAlgn="base">
                <a:spcBef>
                  <a:spcPct val="0"/>
                </a:spcBef>
                <a:spcAft>
                  <a:spcPct val="0"/>
                </a:spcAft>
                <a:defRPr/>
              </a:pPr>
              <a:t>55</a:t>
            </a:fld>
            <a:endParaRPr lang="en-US" altLang="ja-JP" dirty="0">
              <a:solidFill>
                <a:srgbClr val="898989"/>
              </a:solidFill>
            </a:endParaRPr>
          </a:p>
        </p:txBody>
      </p:sp>
      <p:sp>
        <p:nvSpPr>
          <p:cNvPr id="37" name="正方形/長方形 36"/>
          <p:cNvSpPr/>
          <p:nvPr/>
        </p:nvSpPr>
        <p:spPr>
          <a:xfrm>
            <a:off x="0" y="0"/>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主要指標における都市比較　</a:t>
            </a:r>
            <a:r>
              <a:rPr kumimoji="0" lang="ja-JP" altLang="en-US" sz="2000" b="1" kern="0" dirty="0">
                <a:solidFill>
                  <a:srgbClr val="000000"/>
                </a:solidFill>
                <a:latin typeface="ＭＳ Ｐゴシック" pitchFamily="50" charset="-128"/>
                <a:ea typeface="Meiryo UI" pitchFamily="50" charset="-128"/>
                <a:cs typeface="Meiryo UI" pitchFamily="50" charset="-128"/>
              </a:rPr>
              <a:t>＜西日本と東日本の上位５／</a:t>
            </a:r>
            <a:r>
              <a:rPr kumimoji="0" lang="ja-JP" altLang="en-US" sz="2000" b="1" kern="0" dirty="0" smtClean="0">
                <a:solidFill>
                  <a:srgbClr val="000000"/>
                </a:solidFill>
                <a:latin typeface="ＭＳ Ｐゴシック" pitchFamily="50" charset="-128"/>
                <a:ea typeface="Meiryo UI" pitchFamily="50" charset="-128"/>
                <a:cs typeface="Meiryo UI" pitchFamily="50" charset="-128"/>
              </a:rPr>
              <a:t>産業、商業</a:t>
            </a:r>
            <a:r>
              <a:rPr kumimoji="0" lang="ja-JP" altLang="en-US" sz="2000" b="1" kern="0" dirty="0">
                <a:solidFill>
                  <a:srgbClr val="000000"/>
                </a:solidFill>
                <a:latin typeface="ＭＳ Ｐゴシック" pitchFamily="50" charset="-128"/>
                <a:ea typeface="Meiryo UI" pitchFamily="50" charset="-128"/>
                <a:cs typeface="Meiryo UI" pitchFamily="50" charset="-128"/>
              </a:rPr>
              <a:t>＞</a:t>
            </a:r>
            <a:endParaRPr kumimoji="0" lang="ja-JP" altLang="en-US" sz="2000" b="1" i="0" u="none" strike="noStrike" kern="0" cap="none" spc="0" normalizeH="0" baseline="0" noProof="0" dirty="0">
              <a:ln>
                <a:noFill/>
              </a:ln>
              <a:solidFill>
                <a:srgbClr val="000000"/>
              </a:solidFill>
              <a:effectLst/>
              <a:uLnTx/>
              <a:uFillTx/>
              <a:latin typeface="ＭＳ Ｐゴシック" pitchFamily="50" charset="-128"/>
              <a:ea typeface="Meiryo UI" pitchFamily="50" charset="-128"/>
              <a:cs typeface="Meiryo UI" pitchFamily="50" charset="-128"/>
            </a:endParaRPr>
          </a:p>
        </p:txBody>
      </p:sp>
      <p:sp>
        <p:nvSpPr>
          <p:cNvPr id="29" name="テキスト ボックス 28"/>
          <p:cNvSpPr txBox="1"/>
          <p:nvPr/>
        </p:nvSpPr>
        <p:spPr>
          <a:xfrm>
            <a:off x="3563888" y="3021952"/>
            <a:ext cx="1686680" cy="369332"/>
          </a:xfrm>
          <a:prstGeom prst="rect">
            <a:avLst/>
          </a:prstGeom>
          <a:noFill/>
        </p:spPr>
        <p:txBody>
          <a:bodyPr wrap="none" rtlCol="0">
            <a:spAutoFit/>
          </a:bodyPr>
          <a:lstStyle/>
          <a:p>
            <a:r>
              <a:rPr lang="ja-JP" altLang="en-US" sz="900" dirty="0"/>
              <a:t>出典：（左）経済センサス　</a:t>
            </a:r>
            <a:r>
              <a:rPr lang="en-US" altLang="ja-JP" sz="900" dirty="0"/>
              <a:t>2012</a:t>
            </a:r>
          </a:p>
          <a:p>
            <a:r>
              <a:rPr kumimoji="1" lang="ja-JP" altLang="en-US" sz="900" dirty="0"/>
              <a:t>　　　　（右）経済センサス　</a:t>
            </a:r>
            <a:r>
              <a:rPr kumimoji="1" lang="en-US" altLang="ja-JP" sz="900" dirty="0"/>
              <a:t>2016</a:t>
            </a:r>
            <a:endParaRPr kumimoji="1" lang="ja-JP" altLang="en-US" sz="900" dirty="0"/>
          </a:p>
        </p:txBody>
      </p:sp>
      <p:sp>
        <p:nvSpPr>
          <p:cNvPr id="30" name="テキスト ボックス 29"/>
          <p:cNvSpPr txBox="1"/>
          <p:nvPr/>
        </p:nvSpPr>
        <p:spPr>
          <a:xfrm>
            <a:off x="3465187" y="3428730"/>
            <a:ext cx="2826415" cy="307777"/>
          </a:xfrm>
          <a:prstGeom prst="rect">
            <a:avLst/>
          </a:prstGeom>
          <a:noFill/>
        </p:spPr>
        <p:txBody>
          <a:bodyPr wrap="none" rtlCol="0">
            <a:spAutoFit/>
          </a:bodyPr>
          <a:lstStyle/>
          <a:p>
            <a:r>
              <a:rPr lang="ja-JP" altLang="en-US" sz="1400" b="1" dirty="0">
                <a:latin typeface="Meiryo UI" pitchFamily="50" charset="-128"/>
                <a:ea typeface="Meiryo UI" pitchFamily="50" charset="-128"/>
                <a:cs typeface="Meiryo UI" pitchFamily="50" charset="-128"/>
              </a:rPr>
              <a:t>卸売、小売業従業員数</a:t>
            </a:r>
            <a:r>
              <a:rPr kumimoji="1" lang="ja-JP" altLang="en-US" sz="1100" dirty="0">
                <a:latin typeface="Meiryo UI" pitchFamily="50" charset="-128"/>
                <a:ea typeface="Meiryo UI" pitchFamily="50" charset="-128"/>
                <a:cs typeface="Meiryo UI" pitchFamily="50" charset="-128"/>
              </a:rPr>
              <a:t>（単位</a:t>
            </a:r>
            <a:r>
              <a:rPr kumimoji="1" lang="en-US" altLang="ja-JP" sz="1100" dirty="0">
                <a:latin typeface="Meiryo UI" pitchFamily="50" charset="-128"/>
                <a:ea typeface="Meiryo UI" pitchFamily="50" charset="-128"/>
                <a:cs typeface="Meiryo UI" pitchFamily="50" charset="-128"/>
              </a:rPr>
              <a:t>:</a:t>
            </a:r>
            <a:r>
              <a:rPr kumimoji="1" lang="ja-JP" altLang="en-US" sz="1100" dirty="0">
                <a:latin typeface="Meiryo UI" pitchFamily="50" charset="-128"/>
                <a:ea typeface="Meiryo UI" pitchFamily="50" charset="-128"/>
                <a:cs typeface="Meiryo UI" pitchFamily="50" charset="-128"/>
              </a:rPr>
              <a:t>万人）</a:t>
            </a:r>
            <a:endParaRPr kumimoji="1" lang="ja-JP" altLang="en-US" sz="1200" dirty="0">
              <a:latin typeface="Meiryo UI" pitchFamily="50" charset="-128"/>
              <a:ea typeface="Meiryo UI" pitchFamily="50" charset="-128"/>
              <a:cs typeface="Meiryo UI" pitchFamily="50" charset="-128"/>
            </a:endParaRPr>
          </a:p>
        </p:txBody>
      </p:sp>
      <p:sp>
        <p:nvSpPr>
          <p:cNvPr id="36" name="テキスト ボックス 35"/>
          <p:cNvSpPr txBox="1"/>
          <p:nvPr/>
        </p:nvSpPr>
        <p:spPr>
          <a:xfrm>
            <a:off x="961435" y="5963010"/>
            <a:ext cx="1954381" cy="369332"/>
          </a:xfrm>
          <a:prstGeom prst="rect">
            <a:avLst/>
          </a:prstGeom>
          <a:noFill/>
        </p:spPr>
        <p:txBody>
          <a:bodyPr wrap="none" rtlCol="0">
            <a:spAutoFit/>
          </a:bodyPr>
          <a:lstStyle/>
          <a:p>
            <a:r>
              <a:rPr lang="ja-JP" altLang="en-US" sz="900" dirty="0"/>
              <a:t>出典</a:t>
            </a:r>
            <a:r>
              <a:rPr lang="ja-JP" altLang="en-US" sz="900" dirty="0">
                <a:sym typeface="Wingdings" panose="05000000000000000000" pitchFamily="2" charset="2"/>
              </a:rPr>
              <a:t>：（左</a:t>
            </a:r>
            <a:r>
              <a:rPr lang="ja-JP" altLang="en-US" sz="900" dirty="0"/>
              <a:t>）商業統計　</a:t>
            </a:r>
            <a:r>
              <a:rPr lang="en-US" altLang="ja-JP" sz="900" dirty="0"/>
              <a:t>2014</a:t>
            </a:r>
          </a:p>
          <a:p>
            <a:r>
              <a:rPr kumimoji="1" lang="ja-JP" altLang="en-US" sz="900" dirty="0"/>
              <a:t>　　　　（右）経済構造実態調査　</a:t>
            </a:r>
            <a:r>
              <a:rPr kumimoji="1" lang="en-US" altLang="ja-JP" sz="900" dirty="0"/>
              <a:t>2020</a:t>
            </a:r>
            <a:endParaRPr kumimoji="1" lang="ja-JP" altLang="en-US" sz="900" dirty="0"/>
          </a:p>
        </p:txBody>
      </p:sp>
      <p:sp>
        <p:nvSpPr>
          <p:cNvPr id="42" name="テキスト ボックス 41"/>
          <p:cNvSpPr txBox="1"/>
          <p:nvPr/>
        </p:nvSpPr>
        <p:spPr>
          <a:xfrm>
            <a:off x="3635896" y="5963010"/>
            <a:ext cx="1686680" cy="369332"/>
          </a:xfrm>
          <a:prstGeom prst="rect">
            <a:avLst/>
          </a:prstGeom>
          <a:noFill/>
        </p:spPr>
        <p:txBody>
          <a:bodyPr wrap="none" rtlCol="0">
            <a:spAutoFit/>
          </a:bodyPr>
          <a:lstStyle/>
          <a:p>
            <a:r>
              <a:rPr lang="ja-JP" altLang="en-US" sz="900" dirty="0"/>
              <a:t>出典</a:t>
            </a:r>
            <a:r>
              <a:rPr lang="ja-JP" altLang="en-US" sz="900" dirty="0">
                <a:sym typeface="Wingdings" panose="05000000000000000000" pitchFamily="2" charset="2"/>
              </a:rPr>
              <a:t>：（左）</a:t>
            </a:r>
            <a:r>
              <a:rPr lang="ja-JP" altLang="en-US" sz="900" dirty="0"/>
              <a:t>経済センサス　</a:t>
            </a:r>
            <a:r>
              <a:rPr lang="en-US" altLang="ja-JP" sz="900" dirty="0"/>
              <a:t>2012</a:t>
            </a:r>
          </a:p>
          <a:p>
            <a:r>
              <a:rPr kumimoji="1" lang="ja-JP" altLang="en-US" sz="900" dirty="0"/>
              <a:t>　　　　（右）経済センサス　</a:t>
            </a:r>
            <a:r>
              <a:rPr kumimoji="1" lang="en-US" altLang="ja-JP" sz="900" dirty="0"/>
              <a:t>2016</a:t>
            </a:r>
            <a:endParaRPr kumimoji="1" lang="ja-JP" altLang="en-US" sz="900" dirty="0"/>
          </a:p>
        </p:txBody>
      </p:sp>
      <p:sp>
        <p:nvSpPr>
          <p:cNvPr id="43" name="テキスト ボックス 42"/>
          <p:cNvSpPr txBox="1"/>
          <p:nvPr/>
        </p:nvSpPr>
        <p:spPr>
          <a:xfrm>
            <a:off x="6506051" y="3021952"/>
            <a:ext cx="1954381" cy="369332"/>
          </a:xfrm>
          <a:prstGeom prst="rect">
            <a:avLst/>
          </a:prstGeom>
          <a:noFill/>
        </p:spPr>
        <p:txBody>
          <a:bodyPr wrap="none" rtlCol="0">
            <a:spAutoFit/>
          </a:bodyPr>
          <a:lstStyle/>
          <a:p>
            <a:r>
              <a:rPr lang="ja-JP" altLang="en-US" sz="900" dirty="0"/>
              <a:t>出典</a:t>
            </a:r>
            <a:r>
              <a:rPr lang="ja-JP" altLang="en-US" sz="900" dirty="0">
                <a:sym typeface="Wingdings" panose="05000000000000000000" pitchFamily="2" charset="2"/>
              </a:rPr>
              <a:t>：（左</a:t>
            </a:r>
            <a:r>
              <a:rPr lang="ja-JP" altLang="en-US" sz="900" dirty="0"/>
              <a:t>）建設工事施行統計　</a:t>
            </a:r>
            <a:r>
              <a:rPr lang="en-US" altLang="ja-JP" sz="900" dirty="0"/>
              <a:t>2013</a:t>
            </a:r>
          </a:p>
          <a:p>
            <a:r>
              <a:rPr lang="ja-JP" altLang="en-US" sz="900" dirty="0">
                <a:sym typeface="Wingdings" panose="05000000000000000000" pitchFamily="2" charset="2"/>
              </a:rPr>
              <a:t>　　　　（右</a:t>
            </a:r>
            <a:r>
              <a:rPr lang="ja-JP" altLang="en-US" sz="900" dirty="0"/>
              <a:t>）建設工事施行統計　</a:t>
            </a:r>
            <a:r>
              <a:rPr lang="en-US" altLang="ja-JP" sz="900" dirty="0"/>
              <a:t>2019</a:t>
            </a:r>
            <a:endParaRPr lang="ja-JP" altLang="en-US" sz="900" dirty="0"/>
          </a:p>
        </p:txBody>
      </p:sp>
      <p:sp>
        <p:nvSpPr>
          <p:cNvPr id="44" name="テキスト ボックス 43"/>
          <p:cNvSpPr txBox="1"/>
          <p:nvPr/>
        </p:nvSpPr>
        <p:spPr>
          <a:xfrm>
            <a:off x="6337760" y="5963010"/>
            <a:ext cx="2396810" cy="369332"/>
          </a:xfrm>
          <a:prstGeom prst="rect">
            <a:avLst/>
          </a:prstGeom>
          <a:noFill/>
        </p:spPr>
        <p:txBody>
          <a:bodyPr wrap="none" rtlCol="0">
            <a:spAutoFit/>
          </a:bodyPr>
          <a:lstStyle/>
          <a:p>
            <a:r>
              <a:rPr lang="ja-JP" altLang="en-US" sz="900" dirty="0"/>
              <a:t>出典</a:t>
            </a:r>
            <a:r>
              <a:rPr lang="ja-JP" altLang="en-US" sz="900" dirty="0">
                <a:sym typeface="Wingdings" panose="05000000000000000000" pitchFamily="2" charset="2"/>
              </a:rPr>
              <a:t>：（左</a:t>
            </a:r>
            <a:r>
              <a:rPr lang="ja-JP" altLang="en-US" sz="900" dirty="0"/>
              <a:t>）商店街実態報告書（中企庁）　</a:t>
            </a:r>
            <a:r>
              <a:rPr lang="en-US" altLang="ja-JP" sz="900" dirty="0"/>
              <a:t>2012</a:t>
            </a:r>
          </a:p>
          <a:p>
            <a:r>
              <a:rPr kumimoji="1" lang="ja-JP" altLang="en-US" sz="900" dirty="0"/>
              <a:t>　　　　（右）</a:t>
            </a:r>
            <a:r>
              <a:rPr lang="ja-JP" altLang="en-US" sz="900" dirty="0"/>
              <a:t>商店街実態報告書（中企庁）　</a:t>
            </a:r>
            <a:r>
              <a:rPr lang="en-US" altLang="ja-JP" sz="900" dirty="0"/>
              <a:t>2018</a:t>
            </a:r>
            <a:endParaRPr kumimoji="1" lang="ja-JP" altLang="en-US" sz="900" dirty="0"/>
          </a:p>
        </p:txBody>
      </p:sp>
      <p:sp>
        <p:nvSpPr>
          <p:cNvPr id="27" name="テキスト ボックス 26"/>
          <p:cNvSpPr txBox="1"/>
          <p:nvPr/>
        </p:nvSpPr>
        <p:spPr>
          <a:xfrm>
            <a:off x="890350" y="431676"/>
            <a:ext cx="2082621" cy="307777"/>
          </a:xfrm>
          <a:prstGeom prst="rect">
            <a:avLst/>
          </a:prstGeom>
          <a:noFill/>
        </p:spPr>
        <p:txBody>
          <a:bodyPr wrap="none" rtlCol="0">
            <a:spAutoFit/>
          </a:bodyPr>
          <a:lstStyle/>
          <a:p>
            <a:r>
              <a:rPr lang="ja-JP" altLang="en-US" sz="1400" b="1" dirty="0">
                <a:latin typeface="Meiryo UI" pitchFamily="50" charset="-128"/>
                <a:ea typeface="Meiryo UI" pitchFamily="50" charset="-128"/>
                <a:cs typeface="Meiryo UI" pitchFamily="50" charset="-128"/>
              </a:rPr>
              <a:t>本社・本店</a:t>
            </a:r>
            <a:r>
              <a:rPr kumimoji="1" lang="ja-JP" altLang="en-US" sz="1400" b="1" dirty="0">
                <a:latin typeface="Meiryo UI" pitchFamily="50" charset="-128"/>
                <a:ea typeface="Meiryo UI" pitchFamily="50" charset="-128"/>
                <a:cs typeface="Meiryo UI" pitchFamily="50" charset="-128"/>
              </a:rPr>
              <a:t>数</a:t>
            </a:r>
            <a:r>
              <a:rPr kumimoji="1" lang="ja-JP" altLang="en-US" sz="1100" dirty="0">
                <a:latin typeface="Meiryo UI" pitchFamily="50" charset="-128"/>
                <a:ea typeface="Meiryo UI" pitchFamily="50" charset="-128"/>
                <a:cs typeface="Meiryo UI" pitchFamily="50" charset="-128"/>
              </a:rPr>
              <a:t>（単位</a:t>
            </a:r>
            <a:r>
              <a:rPr kumimoji="1" lang="en-US" altLang="ja-JP" sz="1100" dirty="0">
                <a:latin typeface="Meiryo UI" pitchFamily="50" charset="-128"/>
                <a:ea typeface="Meiryo UI" pitchFamily="50" charset="-128"/>
                <a:cs typeface="Meiryo UI" pitchFamily="50" charset="-128"/>
              </a:rPr>
              <a:t>:</a:t>
            </a:r>
            <a:r>
              <a:rPr kumimoji="1" lang="ja-JP" altLang="en-US" sz="1100" dirty="0">
                <a:latin typeface="Meiryo UI" pitchFamily="50" charset="-128"/>
                <a:ea typeface="Meiryo UI" pitchFamily="50" charset="-128"/>
                <a:cs typeface="Meiryo UI" pitchFamily="50" charset="-128"/>
              </a:rPr>
              <a:t>千社）</a:t>
            </a:r>
            <a:endParaRPr kumimoji="1" lang="ja-JP" altLang="en-US" sz="1400" dirty="0">
              <a:latin typeface="Meiryo UI" pitchFamily="50" charset="-128"/>
              <a:ea typeface="Meiryo UI" pitchFamily="50" charset="-128"/>
              <a:cs typeface="Meiryo UI" pitchFamily="50" charset="-128"/>
            </a:endParaRPr>
          </a:p>
        </p:txBody>
      </p:sp>
      <p:sp>
        <p:nvSpPr>
          <p:cNvPr id="38" name="テキスト ボックス 37"/>
          <p:cNvSpPr txBox="1"/>
          <p:nvPr/>
        </p:nvSpPr>
        <p:spPr>
          <a:xfrm>
            <a:off x="817980" y="3021952"/>
            <a:ext cx="1954381" cy="369332"/>
          </a:xfrm>
          <a:prstGeom prst="rect">
            <a:avLst/>
          </a:prstGeom>
          <a:noFill/>
        </p:spPr>
        <p:txBody>
          <a:bodyPr wrap="none" rtlCol="0">
            <a:spAutoFit/>
          </a:bodyPr>
          <a:lstStyle/>
          <a:p>
            <a:r>
              <a:rPr lang="ja-JP" altLang="en-US" sz="900" dirty="0">
                <a:latin typeface="ＭＳ Ｐゴシック 本文"/>
              </a:rPr>
              <a:t>出典：（左）企業活動基本調査　</a:t>
            </a:r>
            <a:r>
              <a:rPr lang="en-US" altLang="zh-TW" sz="900" dirty="0">
                <a:latin typeface="ＭＳ Ｐゴシック 本文"/>
              </a:rPr>
              <a:t>2013</a:t>
            </a:r>
          </a:p>
          <a:p>
            <a:r>
              <a:rPr kumimoji="1" lang="ja-JP" altLang="en-US" sz="900" dirty="0">
                <a:latin typeface="ＭＳ Ｐゴシック 本文"/>
              </a:rPr>
              <a:t>　　　　（右）企業活動基本調査</a:t>
            </a:r>
            <a:r>
              <a:rPr lang="ja-JP" altLang="en-US" sz="900" dirty="0">
                <a:latin typeface="ＭＳ Ｐゴシック 本文"/>
              </a:rPr>
              <a:t>　</a:t>
            </a:r>
            <a:r>
              <a:rPr lang="en-US" altLang="ja-JP" sz="900" dirty="0">
                <a:latin typeface="ＭＳ Ｐゴシック 本文"/>
              </a:rPr>
              <a:t>2020</a:t>
            </a:r>
            <a:endParaRPr kumimoji="1" lang="ja-JP" altLang="en-US" sz="900" dirty="0">
              <a:latin typeface="ＭＳ Ｐゴシック 本文"/>
            </a:endParaRPr>
          </a:p>
        </p:txBody>
      </p:sp>
      <p:sp>
        <p:nvSpPr>
          <p:cNvPr id="2" name="テキスト ボックス 1"/>
          <p:cNvSpPr txBox="1"/>
          <p:nvPr/>
        </p:nvSpPr>
        <p:spPr>
          <a:xfrm>
            <a:off x="942294" y="6356594"/>
            <a:ext cx="7792276" cy="369332"/>
          </a:xfrm>
          <a:prstGeom prst="rect">
            <a:avLst/>
          </a:prstGeom>
          <a:noFill/>
          <a:ln w="9525">
            <a:solidFill>
              <a:schemeClr val="tx1"/>
            </a:solidFill>
            <a:prstDash val="dash"/>
          </a:ln>
        </p:spPr>
        <p:txBody>
          <a:bodyPr wrap="square" rtlCol="0">
            <a:spAutoFit/>
          </a:bodyPr>
          <a:lstStyle/>
          <a:p>
            <a:r>
              <a:rPr lang="en-US" altLang="ja-JP" sz="900" b="1"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「企業活動基本調査」</a:t>
            </a:r>
            <a:r>
              <a:rPr lang="ja-JP" altLang="en-US" sz="900">
                <a:latin typeface="Meiryo UI" panose="020B0604030504040204" pitchFamily="50" charset="-128"/>
                <a:ea typeface="Meiryo UI" panose="020B0604030504040204" pitchFamily="50" charset="-128"/>
              </a:rPr>
              <a:t>は</a:t>
            </a:r>
            <a:r>
              <a:rPr lang="ja-JP" altLang="en-US" sz="900" smtClean="0">
                <a:latin typeface="Meiryo UI" panose="020B0604030504040204" pitchFamily="50" charset="-128"/>
                <a:ea typeface="Meiryo UI" panose="020B0604030504040204" pitchFamily="50" charset="-128"/>
              </a:rPr>
              <a:t>、日本</a:t>
            </a:r>
            <a:r>
              <a:rPr lang="ja-JP" altLang="en-US" sz="900" dirty="0">
                <a:latin typeface="Meiryo UI" panose="020B0604030504040204" pitchFamily="50" charset="-128"/>
                <a:ea typeface="Meiryo UI" panose="020B0604030504040204" pitchFamily="50" charset="-128"/>
              </a:rPr>
              <a:t>標準産業</a:t>
            </a:r>
            <a:r>
              <a:rPr lang="ja-JP" altLang="en-US" sz="900" dirty="0" smtClean="0">
                <a:latin typeface="Meiryo UI" panose="020B0604030504040204" pitchFamily="50" charset="-128"/>
                <a:ea typeface="Meiryo UI" panose="020B0604030504040204" pitchFamily="50" charset="-128"/>
              </a:rPr>
              <a:t>分類に</a:t>
            </a:r>
            <a:r>
              <a:rPr lang="ja-JP" altLang="en-US" sz="900" dirty="0">
                <a:latin typeface="Meiryo UI" panose="020B0604030504040204" pitchFamily="50" charset="-128"/>
                <a:ea typeface="Meiryo UI" panose="020B0604030504040204" pitchFamily="50" charset="-128"/>
              </a:rPr>
              <a:t>属する</a:t>
            </a:r>
            <a:r>
              <a:rPr lang="ja-JP" altLang="en-US" sz="900" dirty="0" smtClean="0">
                <a:latin typeface="Meiryo UI" panose="020B0604030504040204" pitchFamily="50" charset="-128"/>
                <a:ea typeface="Meiryo UI" panose="020B0604030504040204" pitchFamily="50" charset="-128"/>
              </a:rPr>
              <a:t>事業所を</a:t>
            </a:r>
            <a:r>
              <a:rPr lang="ja-JP" altLang="en-US" sz="900" dirty="0">
                <a:latin typeface="Meiryo UI" panose="020B0604030504040204" pitchFamily="50" charset="-128"/>
                <a:ea typeface="Meiryo UI" panose="020B0604030504040204" pitchFamily="50" charset="-128"/>
              </a:rPr>
              <a:t>有する</a:t>
            </a:r>
            <a:r>
              <a:rPr lang="ja-JP" altLang="en-US" sz="900" dirty="0" smtClean="0">
                <a:latin typeface="Meiryo UI" panose="020B0604030504040204" pitchFamily="50" charset="-128"/>
                <a:ea typeface="Meiryo UI" panose="020B0604030504040204" pitchFamily="50" charset="-128"/>
              </a:rPr>
              <a:t>企業</a:t>
            </a:r>
            <a:r>
              <a:rPr lang="ja-JP" altLang="en-US" sz="900" dirty="0">
                <a:latin typeface="Meiryo UI" panose="020B0604030504040204" pitchFamily="50" charset="-128"/>
                <a:ea typeface="Meiryo UI" panose="020B0604030504040204" pitchFamily="50" charset="-128"/>
              </a:rPr>
              <a:t>の</a:t>
            </a:r>
            <a:r>
              <a:rPr lang="ja-JP" altLang="en-US" sz="900" smtClean="0">
                <a:latin typeface="Meiryo UI" panose="020B0604030504040204" pitchFamily="50" charset="-128"/>
                <a:ea typeface="Meiryo UI" panose="020B0604030504040204" pitchFamily="50" charset="-128"/>
              </a:rPr>
              <a:t>うち、一部を除き、従業者</a:t>
            </a:r>
            <a:r>
              <a:rPr lang="en-US" altLang="ja-JP" sz="900" dirty="0">
                <a:latin typeface="Meiryo UI" panose="020B0604030504040204" pitchFamily="50" charset="-128"/>
                <a:ea typeface="Meiryo UI" panose="020B0604030504040204" pitchFamily="50" charset="-128"/>
              </a:rPr>
              <a:t>50</a:t>
            </a:r>
            <a:r>
              <a:rPr lang="ja-JP" altLang="en-US" sz="900" dirty="0">
                <a:latin typeface="Meiryo UI" panose="020B0604030504040204" pitchFamily="50" charset="-128"/>
                <a:ea typeface="Meiryo UI" panose="020B0604030504040204" pitchFamily="50" charset="-128"/>
              </a:rPr>
              <a:t>人以上かつ資本金額又は出資金額</a:t>
            </a:r>
            <a:r>
              <a:rPr lang="en-US" altLang="ja-JP" sz="900" dirty="0">
                <a:latin typeface="Meiryo UI" panose="020B0604030504040204" pitchFamily="50" charset="-128"/>
                <a:ea typeface="Meiryo UI" panose="020B0604030504040204" pitchFamily="50" charset="-128"/>
              </a:rPr>
              <a:t>3,000</a:t>
            </a:r>
            <a:r>
              <a:rPr lang="ja-JP" altLang="en-US" sz="900" dirty="0">
                <a:latin typeface="Meiryo UI" panose="020B0604030504040204" pitchFamily="50" charset="-128"/>
                <a:ea typeface="Meiryo UI" panose="020B0604030504040204" pitchFamily="50" charset="-128"/>
              </a:rPr>
              <a:t>万円以上の企業を対象としている。</a:t>
            </a:r>
            <a:r>
              <a:rPr lang="ja-JP" altLang="en-US" sz="900" dirty="0" smtClean="0">
                <a:latin typeface="Meiryo UI" panose="020B0604030504040204" pitchFamily="50" charset="-128"/>
                <a:ea typeface="Meiryo UI" panose="020B0604030504040204" pitchFamily="50" charset="-128"/>
              </a:rPr>
              <a:t>一方「</a:t>
            </a:r>
            <a:r>
              <a:rPr lang="ja-JP" altLang="en-US" sz="900" dirty="0">
                <a:latin typeface="Meiryo UI" panose="020B0604030504040204" pitchFamily="50" charset="-128"/>
                <a:ea typeface="Meiryo UI" panose="020B0604030504040204" pitchFamily="50" charset="-128"/>
              </a:rPr>
              <a:t>経済センサス」</a:t>
            </a:r>
            <a:r>
              <a:rPr lang="ja-JP" altLang="en-US" sz="900" dirty="0" smtClean="0">
                <a:latin typeface="Meiryo UI" panose="020B0604030504040204" pitchFamily="50" charset="-128"/>
                <a:ea typeface="Meiryo UI" panose="020B0604030504040204" pitchFamily="50" charset="-128"/>
              </a:rPr>
              <a:t>は、一部を除き、全国すべての事業所及び企業を</a:t>
            </a:r>
            <a:r>
              <a:rPr lang="ja-JP" altLang="en-US" sz="900" dirty="0">
                <a:latin typeface="Meiryo UI" panose="020B0604030504040204" pitchFamily="50" charset="-128"/>
                <a:ea typeface="Meiryo UI" panose="020B0604030504040204" pitchFamily="50" charset="-128"/>
              </a:rPr>
              <a:t>対象としているため、指標間の比較には注意を要する。</a:t>
            </a:r>
          </a:p>
        </p:txBody>
      </p:sp>
      <p:sp>
        <p:nvSpPr>
          <p:cNvPr id="3" name="テキスト ボックス 2"/>
          <p:cNvSpPr txBox="1"/>
          <p:nvPr/>
        </p:nvSpPr>
        <p:spPr>
          <a:xfrm>
            <a:off x="2625514" y="3041932"/>
            <a:ext cx="518654" cy="246221"/>
          </a:xfrm>
          <a:prstGeom prst="rect">
            <a:avLst/>
          </a:prstGeom>
          <a:noFill/>
        </p:spPr>
        <p:txBody>
          <a:bodyPr wrap="square" rtlCol="0">
            <a:spAutoFit/>
          </a:bodyPr>
          <a:lstStyle/>
          <a:p>
            <a:r>
              <a:rPr lang="en-US" altLang="ja-JP" sz="1000" b="1" dirty="0"/>
              <a:t>【</a:t>
            </a:r>
            <a:r>
              <a:rPr kumimoji="1" lang="en-US" altLang="ja-JP" sz="1000" b="1" dirty="0"/>
              <a:t>※</a:t>
            </a:r>
            <a:r>
              <a:rPr lang="en-US" altLang="ja-JP" sz="1000" b="1" dirty="0"/>
              <a:t>】</a:t>
            </a:r>
            <a:endParaRPr kumimoji="1" lang="ja-JP" altLang="en-US" sz="1000" b="1" dirty="0"/>
          </a:p>
        </p:txBody>
      </p:sp>
      <p:sp>
        <p:nvSpPr>
          <p:cNvPr id="40" name="テキスト ボックス 39"/>
          <p:cNvSpPr txBox="1"/>
          <p:nvPr/>
        </p:nvSpPr>
        <p:spPr>
          <a:xfrm>
            <a:off x="5221375" y="6024565"/>
            <a:ext cx="518654" cy="246221"/>
          </a:xfrm>
          <a:prstGeom prst="rect">
            <a:avLst/>
          </a:prstGeom>
          <a:noFill/>
        </p:spPr>
        <p:txBody>
          <a:bodyPr wrap="square" rtlCol="0">
            <a:spAutoFit/>
          </a:bodyPr>
          <a:lstStyle/>
          <a:p>
            <a:r>
              <a:rPr lang="en-US" altLang="ja-JP" sz="1000" b="1" dirty="0"/>
              <a:t>【</a:t>
            </a:r>
            <a:r>
              <a:rPr kumimoji="1" lang="en-US" altLang="ja-JP" sz="1000" b="1" dirty="0"/>
              <a:t>※</a:t>
            </a:r>
            <a:r>
              <a:rPr lang="en-US" altLang="ja-JP" sz="1000" b="1" dirty="0"/>
              <a:t>】</a:t>
            </a:r>
            <a:endParaRPr kumimoji="1" lang="ja-JP" altLang="en-US" sz="1000" b="1" dirty="0"/>
          </a:p>
        </p:txBody>
      </p:sp>
      <p:sp>
        <p:nvSpPr>
          <p:cNvPr id="45" name="テキスト ボックス 44"/>
          <p:cNvSpPr txBox="1"/>
          <p:nvPr/>
        </p:nvSpPr>
        <p:spPr>
          <a:xfrm>
            <a:off x="5100328" y="3079180"/>
            <a:ext cx="518654" cy="246221"/>
          </a:xfrm>
          <a:prstGeom prst="rect">
            <a:avLst/>
          </a:prstGeom>
          <a:noFill/>
        </p:spPr>
        <p:txBody>
          <a:bodyPr wrap="square" rtlCol="0">
            <a:spAutoFit/>
          </a:bodyPr>
          <a:lstStyle/>
          <a:p>
            <a:r>
              <a:rPr lang="en-US" altLang="ja-JP" sz="1000" b="1" dirty="0"/>
              <a:t>【</a:t>
            </a:r>
            <a:r>
              <a:rPr kumimoji="1" lang="en-US" altLang="ja-JP" sz="1000" b="1" dirty="0"/>
              <a:t>※</a:t>
            </a:r>
            <a:r>
              <a:rPr lang="en-US" altLang="ja-JP" sz="1000" b="1" dirty="0"/>
              <a:t>】</a:t>
            </a:r>
            <a:endParaRPr kumimoji="1" lang="ja-JP" altLang="en-US" sz="1000" b="1" dirty="0"/>
          </a:p>
        </p:txBody>
      </p:sp>
    </p:spTree>
    <p:extLst>
      <p:ext uri="{BB962C8B-B14F-4D97-AF65-F5344CB8AC3E}">
        <p14:creationId xmlns:p14="http://schemas.microsoft.com/office/powerpoint/2010/main" val="32194460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5FD638E-F6CD-4C25-BE03-4B438DBC38B3}"/>
              </a:ext>
            </a:extLst>
          </p:cNvPr>
          <p:cNvPicPr>
            <a:picLocks noChangeAspect="1"/>
          </p:cNvPicPr>
          <p:nvPr/>
        </p:nvPicPr>
        <p:blipFill>
          <a:blip r:embed="rId2"/>
          <a:stretch>
            <a:fillRect/>
          </a:stretch>
        </p:blipFill>
        <p:spPr>
          <a:xfrm>
            <a:off x="585043" y="836712"/>
            <a:ext cx="8571719" cy="5608806"/>
          </a:xfrm>
          <a:prstGeom prst="rect">
            <a:avLst/>
          </a:prstGeom>
        </p:spPr>
      </p:pic>
      <p:sp>
        <p:nvSpPr>
          <p:cNvPr id="26" name="テキスト ボックス 25"/>
          <p:cNvSpPr txBox="1"/>
          <p:nvPr/>
        </p:nvSpPr>
        <p:spPr>
          <a:xfrm>
            <a:off x="755576" y="3669366"/>
            <a:ext cx="2659702" cy="307777"/>
          </a:xfrm>
          <a:prstGeom prst="rect">
            <a:avLst/>
          </a:prstGeom>
          <a:noFill/>
        </p:spPr>
        <p:txBody>
          <a:bodyPr wrap="none" rtlCol="0">
            <a:spAutoFit/>
          </a:bodyPr>
          <a:lstStyle/>
          <a:p>
            <a:r>
              <a:rPr lang="ja-JP" altLang="en-US" sz="1400" b="1" dirty="0">
                <a:latin typeface="Meiryo UI" pitchFamily="50" charset="-128"/>
                <a:ea typeface="Meiryo UI" pitchFamily="50" charset="-128"/>
                <a:cs typeface="Meiryo UI" pitchFamily="50" charset="-128"/>
              </a:rPr>
              <a:t>学術・開発研究機関数</a:t>
            </a:r>
            <a:r>
              <a:rPr kumimoji="1" lang="ja-JP" altLang="en-US" sz="1100" dirty="0">
                <a:latin typeface="Meiryo UI" pitchFamily="50" charset="-128"/>
                <a:ea typeface="Meiryo UI" pitchFamily="50" charset="-128"/>
                <a:cs typeface="Meiryo UI" pitchFamily="50" charset="-128"/>
              </a:rPr>
              <a:t>（単位</a:t>
            </a:r>
            <a:r>
              <a:rPr kumimoji="1"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所</a:t>
            </a:r>
            <a:r>
              <a:rPr kumimoji="1" lang="ja-JP" altLang="en-US" sz="1100" dirty="0">
                <a:latin typeface="Meiryo UI" pitchFamily="50" charset="-128"/>
                <a:ea typeface="Meiryo UI" pitchFamily="50" charset="-128"/>
                <a:cs typeface="Meiryo UI" pitchFamily="50" charset="-128"/>
              </a:rPr>
              <a:t>）</a:t>
            </a:r>
            <a:endParaRPr kumimoji="1" lang="ja-JP" altLang="en-US" sz="1400" dirty="0">
              <a:latin typeface="Meiryo UI" pitchFamily="50" charset="-128"/>
              <a:ea typeface="Meiryo UI" pitchFamily="50" charset="-128"/>
              <a:cs typeface="Meiryo UI" pitchFamily="50" charset="-128"/>
            </a:endParaRPr>
          </a:p>
        </p:txBody>
      </p:sp>
      <p:sp>
        <p:nvSpPr>
          <p:cNvPr id="18" name="テキスト ボックス 17"/>
          <p:cNvSpPr txBox="1"/>
          <p:nvPr/>
        </p:nvSpPr>
        <p:spPr>
          <a:xfrm>
            <a:off x="6275497" y="3669366"/>
            <a:ext cx="2892138" cy="307777"/>
          </a:xfrm>
          <a:prstGeom prst="rect">
            <a:avLst/>
          </a:prstGeom>
          <a:noFill/>
        </p:spPr>
        <p:txBody>
          <a:bodyPr wrap="none" rtlCol="0">
            <a:spAutoFit/>
          </a:bodyPr>
          <a:lstStyle/>
          <a:p>
            <a:r>
              <a:rPr lang="ja-JP" altLang="en-US" sz="1400" b="1" dirty="0">
                <a:latin typeface="Meiryo UI" pitchFamily="50" charset="-128"/>
                <a:ea typeface="Meiryo UI" pitchFamily="50" charset="-128"/>
                <a:cs typeface="Meiryo UI" pitchFamily="50" charset="-128"/>
              </a:rPr>
              <a:t>情報サービス業従業者数</a:t>
            </a:r>
            <a:r>
              <a:rPr kumimoji="1" lang="ja-JP" altLang="en-US" sz="1050" dirty="0">
                <a:latin typeface="Meiryo UI" pitchFamily="50" charset="-128"/>
                <a:ea typeface="Meiryo UI" pitchFamily="50" charset="-128"/>
                <a:cs typeface="Meiryo UI" pitchFamily="50" charset="-128"/>
              </a:rPr>
              <a:t>（単位</a:t>
            </a:r>
            <a:r>
              <a:rPr kumimoji="1" lang="en-US" altLang="ja-JP" sz="1050" dirty="0">
                <a:latin typeface="Meiryo UI" pitchFamily="50" charset="-128"/>
                <a:ea typeface="Meiryo UI" pitchFamily="50" charset="-128"/>
                <a:cs typeface="Meiryo UI" pitchFamily="50" charset="-128"/>
              </a:rPr>
              <a:t>:</a:t>
            </a:r>
            <a:r>
              <a:rPr kumimoji="1" lang="ja-JP" altLang="en-US" sz="1050" dirty="0">
                <a:latin typeface="Meiryo UI" pitchFamily="50" charset="-128"/>
                <a:ea typeface="Meiryo UI" pitchFamily="50" charset="-128"/>
                <a:cs typeface="Meiryo UI" pitchFamily="50" charset="-128"/>
              </a:rPr>
              <a:t>千人）</a:t>
            </a:r>
            <a:endParaRPr kumimoji="1" lang="ja-JP" altLang="en-US" sz="1200" dirty="0">
              <a:latin typeface="Meiryo UI" pitchFamily="50" charset="-128"/>
              <a:ea typeface="Meiryo UI" pitchFamily="50" charset="-128"/>
              <a:cs typeface="Meiryo UI" pitchFamily="50" charset="-128"/>
            </a:endParaRPr>
          </a:p>
        </p:txBody>
      </p:sp>
      <p:sp>
        <p:nvSpPr>
          <p:cNvPr id="8" name="ホームベース 7"/>
          <p:cNvSpPr/>
          <p:nvPr/>
        </p:nvSpPr>
        <p:spPr>
          <a:xfrm>
            <a:off x="181210" y="622496"/>
            <a:ext cx="432048" cy="2700000"/>
          </a:xfrm>
          <a:prstGeom prst="homePlate">
            <a:avLst>
              <a:gd name="adj" fmla="val 339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latin typeface="HG丸ｺﾞｼｯｸM-PRO" pitchFamily="50" charset="-128"/>
                <a:ea typeface="HG丸ｺﾞｼｯｸM-PRO" pitchFamily="50" charset="-128"/>
              </a:rPr>
              <a:t>交通物流</a:t>
            </a:r>
          </a:p>
        </p:txBody>
      </p:sp>
      <p:sp>
        <p:nvSpPr>
          <p:cNvPr id="24" name="ホームベース 23"/>
          <p:cNvSpPr/>
          <p:nvPr/>
        </p:nvSpPr>
        <p:spPr>
          <a:xfrm>
            <a:off x="179512" y="3775476"/>
            <a:ext cx="432048" cy="2700000"/>
          </a:xfrm>
          <a:prstGeom prst="homePlate">
            <a:avLst>
              <a:gd name="adj" fmla="val 339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latin typeface="HG丸ｺﾞｼｯｸM-PRO" pitchFamily="50" charset="-128"/>
                <a:ea typeface="HG丸ｺﾞｼｯｸM-PRO" pitchFamily="50" charset="-128"/>
              </a:rPr>
              <a:t>研究情報</a:t>
            </a:r>
          </a:p>
        </p:txBody>
      </p:sp>
      <p:sp>
        <p:nvSpPr>
          <p:cNvPr id="31" name="スライド番号プレースホルダー 2"/>
          <p:cNvSpPr>
            <a:spLocks noGrp="1"/>
          </p:cNvSpPr>
          <p:nvPr>
            <p:ph type="sldNum" sz="quarter" idx="12"/>
          </p:nvPr>
        </p:nvSpPr>
        <p:spPr bwMode="auto">
          <a:xfrm>
            <a:off x="8807273" y="6511663"/>
            <a:ext cx="360362" cy="252412"/>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9D431EB-B517-420B-942D-5A5711DC131B}" type="slidenum">
              <a:rPr lang="ja-JP" altLang="en-US">
                <a:solidFill>
                  <a:srgbClr val="898989"/>
                </a:solidFill>
              </a:rPr>
              <a:pPr fontAlgn="base">
                <a:spcBef>
                  <a:spcPct val="0"/>
                </a:spcBef>
                <a:spcAft>
                  <a:spcPct val="0"/>
                </a:spcAft>
                <a:defRPr/>
              </a:pPr>
              <a:t>56</a:t>
            </a:fld>
            <a:endParaRPr lang="en-US" altLang="ja-JP" dirty="0">
              <a:solidFill>
                <a:srgbClr val="898989"/>
              </a:solidFill>
            </a:endParaRPr>
          </a:p>
        </p:txBody>
      </p:sp>
      <p:sp>
        <p:nvSpPr>
          <p:cNvPr id="33" name="正方形/長方形 32"/>
          <p:cNvSpPr/>
          <p:nvPr/>
        </p:nvSpPr>
        <p:spPr>
          <a:xfrm>
            <a:off x="0" y="0"/>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主要指標における都市比較</a:t>
            </a:r>
            <a:r>
              <a:rPr kumimoji="0" lang="ja-JP" altLang="en-US" sz="2000" b="1" kern="0" dirty="0">
                <a:solidFill>
                  <a:srgbClr val="000000"/>
                </a:solidFill>
                <a:latin typeface="ＭＳ Ｐゴシック" pitchFamily="50" charset="-128"/>
                <a:ea typeface="Meiryo UI" pitchFamily="50" charset="-128"/>
                <a:cs typeface="Meiryo UI" pitchFamily="50" charset="-128"/>
              </a:rPr>
              <a:t>　＜西日本と東日本の上位５／交通</a:t>
            </a:r>
            <a:r>
              <a:rPr kumimoji="0" lang="ja-JP" altLang="en-US" sz="2000" b="1" kern="0" dirty="0" smtClean="0">
                <a:solidFill>
                  <a:srgbClr val="000000"/>
                </a:solidFill>
                <a:latin typeface="ＭＳ Ｐゴシック" pitchFamily="50" charset="-128"/>
                <a:ea typeface="Meiryo UI" pitchFamily="50" charset="-128"/>
                <a:cs typeface="Meiryo UI" pitchFamily="50" charset="-128"/>
              </a:rPr>
              <a:t>物流、研究</a:t>
            </a:r>
            <a:r>
              <a:rPr kumimoji="0" lang="ja-JP" altLang="en-US" sz="2000" b="1" kern="0" dirty="0">
                <a:solidFill>
                  <a:srgbClr val="000000"/>
                </a:solidFill>
                <a:latin typeface="ＭＳ Ｐゴシック" pitchFamily="50" charset="-128"/>
                <a:ea typeface="Meiryo UI" pitchFamily="50" charset="-128"/>
                <a:cs typeface="Meiryo UI" pitchFamily="50" charset="-128"/>
              </a:rPr>
              <a:t>情報＞</a:t>
            </a:r>
            <a:endParaRPr kumimoji="0" lang="ja-JP" altLang="en-US" sz="2000" b="1" i="0" u="none" strike="noStrike" kern="0" cap="none" spc="0" normalizeH="0" baseline="0" noProof="0" dirty="0">
              <a:ln>
                <a:noFill/>
              </a:ln>
              <a:solidFill>
                <a:srgbClr val="000000"/>
              </a:solidFill>
              <a:effectLst/>
              <a:uLnTx/>
              <a:uFillTx/>
              <a:latin typeface="ＭＳ Ｐゴシック" pitchFamily="50" charset="-128"/>
              <a:ea typeface="Meiryo UI" pitchFamily="50" charset="-128"/>
              <a:cs typeface="Meiryo UI" pitchFamily="50" charset="-128"/>
            </a:endParaRPr>
          </a:p>
        </p:txBody>
      </p:sp>
      <p:sp>
        <p:nvSpPr>
          <p:cNvPr id="22" name="テキスト ボックス 21"/>
          <p:cNvSpPr txBox="1"/>
          <p:nvPr/>
        </p:nvSpPr>
        <p:spPr>
          <a:xfrm>
            <a:off x="3942214" y="546273"/>
            <a:ext cx="1962397" cy="307777"/>
          </a:xfrm>
          <a:prstGeom prst="rect">
            <a:avLst/>
          </a:prstGeom>
          <a:noFill/>
        </p:spPr>
        <p:txBody>
          <a:bodyPr wrap="none" rtlCol="0">
            <a:spAutoFit/>
          </a:bodyPr>
          <a:lstStyle/>
          <a:p>
            <a:r>
              <a:rPr lang="ja-JP" altLang="en-US" sz="1400" b="1" dirty="0">
                <a:latin typeface="Meiryo UI" pitchFamily="50" charset="-128"/>
                <a:ea typeface="Meiryo UI" pitchFamily="50" charset="-128"/>
                <a:cs typeface="Meiryo UI" pitchFamily="50" charset="-128"/>
              </a:rPr>
              <a:t>民鉄営業キロ</a:t>
            </a:r>
            <a:r>
              <a:rPr lang="ja-JP" altLang="en-US" sz="1100" dirty="0">
                <a:latin typeface="Meiryo UI" pitchFamily="50" charset="-128"/>
                <a:ea typeface="Meiryo UI" pitchFamily="50" charset="-128"/>
                <a:cs typeface="Meiryo UI" pitchFamily="50" charset="-128"/>
              </a:rPr>
              <a:t>（単位</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a:t>
            </a:r>
            <a:endParaRPr kumimoji="1" lang="en-US" altLang="ja-JP" sz="1400" dirty="0">
              <a:latin typeface="Meiryo UI" pitchFamily="50" charset="-128"/>
              <a:ea typeface="Meiryo UI" pitchFamily="50" charset="-128"/>
              <a:cs typeface="Meiryo UI" pitchFamily="50" charset="-128"/>
            </a:endParaRPr>
          </a:p>
        </p:txBody>
      </p:sp>
      <p:sp>
        <p:nvSpPr>
          <p:cNvPr id="30" name="テキスト ボックス 29"/>
          <p:cNvSpPr txBox="1"/>
          <p:nvPr/>
        </p:nvSpPr>
        <p:spPr>
          <a:xfrm>
            <a:off x="899592" y="546273"/>
            <a:ext cx="2412840" cy="307777"/>
          </a:xfrm>
          <a:prstGeom prst="rect">
            <a:avLst/>
          </a:prstGeom>
          <a:noFill/>
        </p:spPr>
        <p:txBody>
          <a:bodyPr wrap="none" rtlCol="0">
            <a:spAutoFit/>
          </a:bodyPr>
          <a:lstStyle/>
          <a:p>
            <a:r>
              <a:rPr lang="ja-JP" altLang="en-US" sz="1400" b="1" dirty="0">
                <a:latin typeface="Meiryo UI" pitchFamily="50" charset="-128"/>
                <a:ea typeface="Meiryo UI" pitchFamily="50" charset="-128"/>
                <a:cs typeface="Meiryo UI" pitchFamily="50" charset="-128"/>
              </a:rPr>
              <a:t>空港貨物取扱量</a:t>
            </a:r>
            <a:r>
              <a:rPr kumimoji="1" lang="ja-JP" altLang="en-US" sz="1100" dirty="0">
                <a:latin typeface="Meiryo UI" pitchFamily="50" charset="-128"/>
                <a:ea typeface="Meiryo UI" pitchFamily="50" charset="-128"/>
                <a:cs typeface="Meiryo UI" pitchFamily="50" charset="-128"/>
              </a:rPr>
              <a:t>（単位</a:t>
            </a:r>
            <a:r>
              <a:rPr kumimoji="1"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万トン</a:t>
            </a:r>
            <a:r>
              <a:rPr kumimoji="1" lang="ja-JP" altLang="en-US" sz="1100" dirty="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36" name="テキスト ボックス 35"/>
          <p:cNvSpPr txBox="1"/>
          <p:nvPr/>
        </p:nvSpPr>
        <p:spPr>
          <a:xfrm>
            <a:off x="3780116" y="3669366"/>
            <a:ext cx="2169184" cy="307777"/>
          </a:xfrm>
          <a:prstGeom prst="rect">
            <a:avLst/>
          </a:prstGeom>
          <a:noFill/>
        </p:spPr>
        <p:txBody>
          <a:bodyPr wrap="none" rtlCol="0">
            <a:spAutoFit/>
          </a:bodyPr>
          <a:lstStyle/>
          <a:p>
            <a:r>
              <a:rPr lang="ja-JP" altLang="en-US" sz="1400" b="1" dirty="0">
                <a:latin typeface="Meiryo UI" pitchFamily="50" charset="-128"/>
                <a:ea typeface="Meiryo UI" pitchFamily="50" charset="-128"/>
                <a:cs typeface="Meiryo UI" pitchFamily="50" charset="-128"/>
              </a:rPr>
              <a:t>特許登録件数</a:t>
            </a:r>
            <a:r>
              <a:rPr kumimoji="1" lang="ja-JP" altLang="en-US" sz="1100" dirty="0">
                <a:latin typeface="Meiryo UI" pitchFamily="50" charset="-128"/>
                <a:ea typeface="Meiryo UI" pitchFamily="50" charset="-128"/>
                <a:cs typeface="Meiryo UI" pitchFamily="50" charset="-128"/>
              </a:rPr>
              <a:t>（単位</a:t>
            </a:r>
            <a:r>
              <a:rPr kumimoji="1" lang="en-US" altLang="ja-JP" sz="1100" dirty="0">
                <a:latin typeface="Meiryo UI" pitchFamily="50" charset="-128"/>
                <a:ea typeface="Meiryo UI" pitchFamily="50" charset="-128"/>
                <a:cs typeface="Meiryo UI" pitchFamily="50" charset="-128"/>
              </a:rPr>
              <a:t>:</a:t>
            </a:r>
            <a:r>
              <a:rPr kumimoji="1" lang="ja-JP" altLang="en-US" sz="1100" dirty="0">
                <a:latin typeface="Meiryo UI" pitchFamily="50" charset="-128"/>
                <a:ea typeface="Meiryo UI" pitchFamily="50" charset="-128"/>
                <a:cs typeface="Meiryo UI" pitchFamily="50" charset="-128"/>
              </a:rPr>
              <a:t>千件）</a:t>
            </a:r>
            <a:endParaRPr kumimoji="1" lang="ja-JP" altLang="en-US" sz="1200" dirty="0">
              <a:latin typeface="Meiryo UI" pitchFamily="50" charset="-128"/>
              <a:ea typeface="Meiryo UI" pitchFamily="50" charset="-128"/>
              <a:cs typeface="Meiryo UI" pitchFamily="50" charset="-128"/>
            </a:endParaRPr>
          </a:p>
        </p:txBody>
      </p:sp>
      <p:sp>
        <p:nvSpPr>
          <p:cNvPr id="39" name="テキスト ボックス 38"/>
          <p:cNvSpPr txBox="1"/>
          <p:nvPr/>
        </p:nvSpPr>
        <p:spPr>
          <a:xfrm>
            <a:off x="3606750" y="6445878"/>
            <a:ext cx="1999265" cy="369332"/>
          </a:xfrm>
          <a:prstGeom prst="rect">
            <a:avLst/>
          </a:prstGeom>
          <a:noFill/>
        </p:spPr>
        <p:txBody>
          <a:bodyPr wrap="none" rtlCol="0">
            <a:spAutoFit/>
          </a:bodyPr>
          <a:lstStyle/>
          <a:p>
            <a:r>
              <a:rPr lang="ja-JP" altLang="en-US" sz="900" dirty="0"/>
              <a:t>出典</a:t>
            </a:r>
            <a:r>
              <a:rPr lang="ja-JP" altLang="en-US" sz="900" dirty="0">
                <a:sym typeface="Wingdings" panose="05000000000000000000" pitchFamily="2" charset="2"/>
              </a:rPr>
              <a:t>：（左）</a:t>
            </a:r>
            <a:r>
              <a:rPr lang="ja-JP" altLang="en-US" sz="900" dirty="0"/>
              <a:t>特許行政年次報告書 </a:t>
            </a:r>
            <a:r>
              <a:rPr lang="en-US" altLang="ja-JP" sz="900" dirty="0"/>
              <a:t>2015</a:t>
            </a:r>
          </a:p>
          <a:p>
            <a:r>
              <a:rPr kumimoji="1" lang="ja-JP" altLang="en-US" sz="900" dirty="0"/>
              <a:t>　　　　（右）</a:t>
            </a:r>
            <a:r>
              <a:rPr lang="ja-JP" altLang="en-US" sz="900" dirty="0"/>
              <a:t>特許行政年次報告書 </a:t>
            </a:r>
            <a:r>
              <a:rPr lang="en-US" altLang="ja-JP" sz="900" dirty="0"/>
              <a:t>2020</a:t>
            </a:r>
            <a:endParaRPr kumimoji="1" lang="ja-JP" altLang="en-US" sz="900" dirty="0"/>
          </a:p>
        </p:txBody>
      </p:sp>
      <p:sp>
        <p:nvSpPr>
          <p:cNvPr id="42" name="テキスト ボックス 41"/>
          <p:cNvSpPr txBox="1"/>
          <p:nvPr/>
        </p:nvSpPr>
        <p:spPr>
          <a:xfrm>
            <a:off x="827584" y="3242692"/>
            <a:ext cx="2018501" cy="369332"/>
          </a:xfrm>
          <a:prstGeom prst="rect">
            <a:avLst/>
          </a:prstGeom>
          <a:noFill/>
        </p:spPr>
        <p:txBody>
          <a:bodyPr wrap="none" rtlCol="0">
            <a:spAutoFit/>
          </a:bodyPr>
          <a:lstStyle/>
          <a:p>
            <a:r>
              <a:rPr lang="ja-JP" altLang="en-US" sz="900" dirty="0"/>
              <a:t>出典</a:t>
            </a:r>
            <a:r>
              <a:rPr lang="ja-JP" altLang="en-US" sz="900" dirty="0">
                <a:sym typeface="Wingdings" panose="05000000000000000000" pitchFamily="2" charset="2"/>
              </a:rPr>
              <a:t>：（左）</a:t>
            </a:r>
            <a:r>
              <a:rPr lang="ja-JP" altLang="en-US" sz="900" dirty="0"/>
              <a:t>国交省空港管理状況 </a:t>
            </a:r>
            <a:r>
              <a:rPr lang="en-US" altLang="ja-JP" sz="900" dirty="0"/>
              <a:t>2014</a:t>
            </a:r>
          </a:p>
          <a:p>
            <a:r>
              <a:rPr kumimoji="1" lang="ja-JP" altLang="en-US" sz="900" dirty="0"/>
              <a:t>　　　　（右）</a:t>
            </a:r>
            <a:r>
              <a:rPr lang="ja-JP" altLang="en-US" sz="900" dirty="0"/>
              <a:t>国交省空港管理状況 </a:t>
            </a:r>
            <a:r>
              <a:rPr lang="en-US" altLang="ja-JP" sz="900" dirty="0"/>
              <a:t>2020</a:t>
            </a:r>
            <a:endParaRPr lang="ja-JP" altLang="en-US" sz="900" dirty="0"/>
          </a:p>
        </p:txBody>
      </p:sp>
      <p:sp>
        <p:nvSpPr>
          <p:cNvPr id="43" name="テキスト ボックス 42"/>
          <p:cNvSpPr txBox="1"/>
          <p:nvPr/>
        </p:nvSpPr>
        <p:spPr>
          <a:xfrm>
            <a:off x="3707904" y="3242692"/>
            <a:ext cx="2012089" cy="369332"/>
          </a:xfrm>
          <a:prstGeom prst="rect">
            <a:avLst/>
          </a:prstGeom>
          <a:noFill/>
        </p:spPr>
        <p:txBody>
          <a:bodyPr wrap="none" rtlCol="0">
            <a:spAutoFit/>
          </a:bodyPr>
          <a:lstStyle/>
          <a:p>
            <a:r>
              <a:rPr lang="ja-JP" altLang="en-US" sz="900" dirty="0"/>
              <a:t>出典：（左）地域交通年報　</a:t>
            </a:r>
            <a:r>
              <a:rPr lang="en-US" altLang="ja-JP" sz="900" dirty="0"/>
              <a:t>2010</a:t>
            </a:r>
          </a:p>
          <a:p>
            <a:r>
              <a:rPr lang="ja-JP" altLang="en-US" sz="900" dirty="0"/>
              <a:t>　　　　（右）地域交通年報　</a:t>
            </a:r>
            <a:r>
              <a:rPr lang="en-US" altLang="ja-JP" sz="900" dirty="0"/>
              <a:t>2014</a:t>
            </a:r>
            <a:r>
              <a:rPr lang="ja-JP" altLang="en-US" sz="900" dirty="0"/>
              <a:t>・</a:t>
            </a:r>
            <a:r>
              <a:rPr lang="en-US" altLang="ja-JP" sz="900" dirty="0"/>
              <a:t>2015</a:t>
            </a:r>
            <a:endParaRPr lang="ja-JP" altLang="en-US" sz="900" dirty="0"/>
          </a:p>
        </p:txBody>
      </p:sp>
      <p:sp>
        <p:nvSpPr>
          <p:cNvPr id="46" name="テキスト ボックス 45"/>
          <p:cNvSpPr txBox="1"/>
          <p:nvPr/>
        </p:nvSpPr>
        <p:spPr>
          <a:xfrm>
            <a:off x="5446386" y="6445878"/>
            <a:ext cx="3520516" cy="338554"/>
          </a:xfrm>
          <a:prstGeom prst="rect">
            <a:avLst/>
          </a:prstGeom>
          <a:noFill/>
        </p:spPr>
        <p:txBody>
          <a:bodyPr wrap="none" rtlCol="0">
            <a:spAutoFit/>
          </a:bodyPr>
          <a:lstStyle/>
          <a:p>
            <a:r>
              <a:rPr lang="ja-JP" altLang="en-US" sz="800" dirty="0"/>
              <a:t>出典</a:t>
            </a:r>
            <a:r>
              <a:rPr lang="ja-JP" altLang="en-US" sz="800" dirty="0">
                <a:sym typeface="Wingdings" panose="05000000000000000000" pitchFamily="2" charset="2"/>
              </a:rPr>
              <a:t>：（左</a:t>
            </a:r>
            <a:r>
              <a:rPr lang="ja-JP" altLang="en-US" sz="800" dirty="0"/>
              <a:t>）「</a:t>
            </a:r>
            <a:r>
              <a:rPr lang="en-US" altLang="ja-JP" sz="800" dirty="0"/>
              <a:t>RESAS</a:t>
            </a:r>
            <a:r>
              <a:rPr lang="ja-JP" altLang="en-US" sz="800" dirty="0"/>
              <a:t>（地域経済分析システム）</a:t>
            </a:r>
            <a:r>
              <a:rPr lang="en-US" altLang="ja-JP" sz="800" dirty="0"/>
              <a:t>-</a:t>
            </a:r>
            <a:r>
              <a:rPr lang="ja-JP" altLang="en-US" sz="800" dirty="0"/>
              <a:t>従業者数（事業所単位）</a:t>
            </a:r>
            <a:r>
              <a:rPr lang="en-US" altLang="ja-JP" sz="800" dirty="0"/>
              <a:t>-</a:t>
            </a:r>
            <a:r>
              <a:rPr lang="ja-JP" altLang="en-US" sz="800" dirty="0"/>
              <a:t>」</a:t>
            </a:r>
            <a:r>
              <a:rPr lang="en-US" altLang="ja-JP" sz="800" dirty="0"/>
              <a:t>2014</a:t>
            </a:r>
            <a:r>
              <a:rPr lang="ja-JP" altLang="en-US" sz="800" dirty="0"/>
              <a:t>年</a:t>
            </a:r>
            <a:endParaRPr lang="en-US" altLang="ja-JP" sz="800" dirty="0"/>
          </a:p>
          <a:p>
            <a:r>
              <a:rPr kumimoji="1" lang="ja-JP" altLang="en-US" sz="800" dirty="0"/>
              <a:t>　　　　（右）</a:t>
            </a:r>
            <a:r>
              <a:rPr lang="ja-JP" altLang="en-US" sz="800" dirty="0"/>
              <a:t>「</a:t>
            </a:r>
            <a:r>
              <a:rPr lang="en-US" altLang="ja-JP" sz="800" dirty="0"/>
              <a:t>RESAS</a:t>
            </a:r>
            <a:r>
              <a:rPr lang="ja-JP" altLang="en-US" sz="800" dirty="0"/>
              <a:t>（地域経済分析システム）</a:t>
            </a:r>
            <a:r>
              <a:rPr lang="en-US" altLang="ja-JP" sz="800" dirty="0"/>
              <a:t>-</a:t>
            </a:r>
            <a:r>
              <a:rPr lang="ja-JP" altLang="en-US" sz="800" dirty="0"/>
              <a:t>従業者数（事業所単位）</a:t>
            </a:r>
            <a:r>
              <a:rPr lang="en-US" altLang="ja-JP" sz="800" dirty="0"/>
              <a:t>-</a:t>
            </a:r>
            <a:r>
              <a:rPr lang="ja-JP" altLang="en-US" sz="800" dirty="0"/>
              <a:t>」</a:t>
            </a:r>
            <a:r>
              <a:rPr lang="en-US" altLang="ja-JP" sz="800" dirty="0"/>
              <a:t>2016</a:t>
            </a:r>
            <a:r>
              <a:rPr lang="ja-JP" altLang="en-US" sz="800" dirty="0"/>
              <a:t>年</a:t>
            </a:r>
            <a:endParaRPr lang="en-US" altLang="ja-JP" sz="800" dirty="0"/>
          </a:p>
        </p:txBody>
      </p:sp>
      <p:sp>
        <p:nvSpPr>
          <p:cNvPr id="47" name="テキスト ボックス 46"/>
          <p:cNvSpPr txBox="1"/>
          <p:nvPr/>
        </p:nvSpPr>
        <p:spPr>
          <a:xfrm>
            <a:off x="6508226" y="546273"/>
            <a:ext cx="2404826" cy="307777"/>
          </a:xfrm>
          <a:prstGeom prst="rect">
            <a:avLst/>
          </a:prstGeom>
          <a:noFill/>
        </p:spPr>
        <p:txBody>
          <a:bodyPr wrap="none" rtlCol="0">
            <a:spAutoFit/>
          </a:bodyPr>
          <a:lstStyle/>
          <a:p>
            <a:r>
              <a:rPr lang="ja-JP" altLang="en-US" sz="1400" b="1" dirty="0">
                <a:latin typeface="Meiryo UI" pitchFamily="50" charset="-128"/>
                <a:ea typeface="Meiryo UI" pitchFamily="50" charset="-128"/>
                <a:cs typeface="Meiryo UI" pitchFamily="50" charset="-128"/>
              </a:rPr>
              <a:t>タクシー車両台数</a:t>
            </a:r>
            <a:r>
              <a:rPr lang="ja-JP" altLang="en-US" sz="1100" dirty="0">
                <a:latin typeface="Meiryo UI" pitchFamily="50" charset="-128"/>
                <a:ea typeface="Meiryo UI" pitchFamily="50" charset="-128"/>
                <a:cs typeface="Meiryo UI" pitchFamily="50" charset="-128"/>
              </a:rPr>
              <a:t>（単位</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千台）</a:t>
            </a:r>
            <a:endParaRPr kumimoji="1" lang="ja-JP" altLang="en-US" sz="1400" dirty="0">
              <a:latin typeface="Meiryo UI" pitchFamily="50" charset="-128"/>
              <a:ea typeface="Meiryo UI" pitchFamily="50" charset="-128"/>
              <a:cs typeface="Meiryo UI" pitchFamily="50" charset="-128"/>
            </a:endParaRPr>
          </a:p>
        </p:txBody>
      </p:sp>
      <p:sp>
        <p:nvSpPr>
          <p:cNvPr id="48" name="テキスト ボックス 47"/>
          <p:cNvSpPr txBox="1"/>
          <p:nvPr/>
        </p:nvSpPr>
        <p:spPr>
          <a:xfrm>
            <a:off x="6436218" y="3242692"/>
            <a:ext cx="2012089" cy="369332"/>
          </a:xfrm>
          <a:prstGeom prst="rect">
            <a:avLst/>
          </a:prstGeom>
          <a:noFill/>
        </p:spPr>
        <p:txBody>
          <a:bodyPr wrap="none" rtlCol="0">
            <a:spAutoFit/>
          </a:bodyPr>
          <a:lstStyle/>
          <a:p>
            <a:r>
              <a:rPr lang="ja-JP" altLang="en-US" sz="900" dirty="0"/>
              <a:t>出典：（左）地域交通年報　</a:t>
            </a:r>
            <a:r>
              <a:rPr lang="en-US" altLang="ja-JP" sz="900" dirty="0"/>
              <a:t>2010</a:t>
            </a:r>
          </a:p>
          <a:p>
            <a:r>
              <a:rPr kumimoji="1" lang="ja-JP" altLang="en-US" sz="900" dirty="0"/>
              <a:t>　　　　（右）</a:t>
            </a:r>
            <a:r>
              <a:rPr lang="ja-JP" altLang="en-US" sz="900" dirty="0"/>
              <a:t>地域交通年報　</a:t>
            </a:r>
            <a:r>
              <a:rPr lang="en-US" altLang="ja-JP" sz="900" dirty="0"/>
              <a:t>2014</a:t>
            </a:r>
            <a:r>
              <a:rPr lang="ja-JP" altLang="en-US" sz="900" dirty="0"/>
              <a:t>・</a:t>
            </a:r>
            <a:r>
              <a:rPr lang="en-US" altLang="ja-JP" sz="900" dirty="0"/>
              <a:t>2015</a:t>
            </a:r>
            <a:endParaRPr kumimoji="1" lang="ja-JP" altLang="en-US" sz="900" dirty="0"/>
          </a:p>
        </p:txBody>
      </p:sp>
      <p:sp>
        <p:nvSpPr>
          <p:cNvPr id="44" name="テキスト ボックス 43"/>
          <p:cNvSpPr txBox="1"/>
          <p:nvPr/>
        </p:nvSpPr>
        <p:spPr>
          <a:xfrm>
            <a:off x="303707" y="6445878"/>
            <a:ext cx="3520516" cy="338554"/>
          </a:xfrm>
          <a:prstGeom prst="rect">
            <a:avLst/>
          </a:prstGeom>
          <a:noFill/>
        </p:spPr>
        <p:txBody>
          <a:bodyPr wrap="none" rtlCol="0">
            <a:spAutoFit/>
          </a:bodyPr>
          <a:lstStyle/>
          <a:p>
            <a:r>
              <a:rPr lang="ja-JP" altLang="en-US" sz="800" dirty="0"/>
              <a:t>出典</a:t>
            </a:r>
            <a:r>
              <a:rPr lang="ja-JP" altLang="en-US" sz="800" dirty="0">
                <a:sym typeface="Wingdings" panose="05000000000000000000" pitchFamily="2" charset="2"/>
              </a:rPr>
              <a:t>：（左</a:t>
            </a:r>
            <a:r>
              <a:rPr lang="ja-JP" altLang="en-US" sz="800" dirty="0"/>
              <a:t>）「</a:t>
            </a:r>
            <a:r>
              <a:rPr lang="en-US" altLang="ja-JP" sz="800" dirty="0"/>
              <a:t>RESAS</a:t>
            </a:r>
            <a:r>
              <a:rPr lang="ja-JP" altLang="en-US" sz="800" dirty="0"/>
              <a:t>（地域経済分析システム）</a:t>
            </a:r>
            <a:r>
              <a:rPr lang="en-US" altLang="ja-JP" sz="800" dirty="0"/>
              <a:t>-</a:t>
            </a:r>
            <a:r>
              <a:rPr lang="ja-JP" altLang="en-US" sz="800" dirty="0"/>
              <a:t>事業所数（事業所単位）</a:t>
            </a:r>
            <a:r>
              <a:rPr lang="en-US" altLang="ja-JP" sz="800" dirty="0"/>
              <a:t>-</a:t>
            </a:r>
            <a:r>
              <a:rPr lang="ja-JP" altLang="en-US" sz="800" dirty="0"/>
              <a:t>」</a:t>
            </a:r>
            <a:r>
              <a:rPr lang="en-US" altLang="ja-JP" sz="800" dirty="0"/>
              <a:t>2012</a:t>
            </a:r>
            <a:r>
              <a:rPr lang="ja-JP" altLang="en-US" sz="800" dirty="0"/>
              <a:t>年</a:t>
            </a:r>
            <a:endParaRPr lang="en-US" altLang="ja-JP" sz="800" dirty="0"/>
          </a:p>
          <a:p>
            <a:r>
              <a:rPr kumimoji="1" lang="ja-JP" altLang="en-US" sz="800" dirty="0"/>
              <a:t>　　　　（右）</a:t>
            </a:r>
            <a:r>
              <a:rPr lang="ja-JP" altLang="en-US" sz="800" dirty="0"/>
              <a:t>「</a:t>
            </a:r>
            <a:r>
              <a:rPr lang="en-US" altLang="ja-JP" sz="800" dirty="0"/>
              <a:t>RESAS</a:t>
            </a:r>
            <a:r>
              <a:rPr lang="ja-JP" altLang="en-US" sz="800" dirty="0"/>
              <a:t>（地域経済分析システム）</a:t>
            </a:r>
            <a:r>
              <a:rPr lang="en-US" altLang="ja-JP" sz="800" dirty="0"/>
              <a:t>-</a:t>
            </a:r>
            <a:r>
              <a:rPr lang="ja-JP" altLang="en-US" sz="800" dirty="0"/>
              <a:t>事業所数（事業所単位）</a:t>
            </a:r>
            <a:r>
              <a:rPr lang="en-US" altLang="ja-JP" sz="800" dirty="0"/>
              <a:t>-</a:t>
            </a:r>
            <a:r>
              <a:rPr lang="ja-JP" altLang="en-US" sz="800" dirty="0"/>
              <a:t>」</a:t>
            </a:r>
            <a:r>
              <a:rPr lang="en-US" altLang="ja-JP" sz="800" dirty="0"/>
              <a:t>2016</a:t>
            </a:r>
            <a:r>
              <a:rPr lang="ja-JP" altLang="en-US" sz="800" dirty="0"/>
              <a:t>年</a:t>
            </a:r>
            <a:endParaRPr lang="en-US" altLang="ja-JP" sz="800" dirty="0"/>
          </a:p>
        </p:txBody>
      </p:sp>
    </p:spTree>
    <p:extLst>
      <p:ext uri="{BB962C8B-B14F-4D97-AF65-F5344CB8AC3E}">
        <p14:creationId xmlns:p14="http://schemas.microsoft.com/office/powerpoint/2010/main" val="28581808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CAA41A3-BFDE-4435-924B-0B8FFB59A620}"/>
              </a:ext>
            </a:extLst>
          </p:cNvPr>
          <p:cNvPicPr>
            <a:picLocks noChangeAspect="1"/>
          </p:cNvPicPr>
          <p:nvPr/>
        </p:nvPicPr>
        <p:blipFill>
          <a:blip r:embed="rId2"/>
          <a:stretch>
            <a:fillRect/>
          </a:stretch>
        </p:blipFill>
        <p:spPr>
          <a:xfrm>
            <a:off x="671693" y="848587"/>
            <a:ext cx="8498561" cy="5651482"/>
          </a:xfrm>
          <a:prstGeom prst="rect">
            <a:avLst/>
          </a:prstGeom>
        </p:spPr>
      </p:pic>
      <p:sp>
        <p:nvSpPr>
          <p:cNvPr id="13" name="テキスト ボックス 12"/>
          <p:cNvSpPr txBox="1"/>
          <p:nvPr/>
        </p:nvSpPr>
        <p:spPr>
          <a:xfrm>
            <a:off x="4162610" y="3739276"/>
            <a:ext cx="1489510" cy="307777"/>
          </a:xfrm>
          <a:prstGeom prst="rect">
            <a:avLst/>
          </a:prstGeom>
          <a:noFill/>
        </p:spPr>
        <p:txBody>
          <a:bodyPr wrap="none" rtlCol="0">
            <a:spAutoFit/>
          </a:bodyPr>
          <a:lstStyle/>
          <a:p>
            <a:r>
              <a:rPr lang="ja-JP" altLang="en-US" sz="1400" b="1" dirty="0">
                <a:latin typeface="Meiryo UI" pitchFamily="50" charset="-128"/>
                <a:ea typeface="Meiryo UI" pitchFamily="50" charset="-128"/>
                <a:cs typeface="Meiryo UI" pitchFamily="50" charset="-128"/>
              </a:rPr>
              <a:t>図書館</a:t>
            </a:r>
            <a:r>
              <a:rPr kumimoji="1" lang="ja-JP" altLang="en-US" sz="1100" dirty="0">
                <a:latin typeface="Meiryo UI" pitchFamily="50" charset="-128"/>
                <a:ea typeface="Meiryo UI" pitchFamily="50" charset="-128"/>
                <a:cs typeface="Meiryo UI" pitchFamily="50" charset="-128"/>
              </a:rPr>
              <a:t>（単位</a:t>
            </a:r>
            <a:r>
              <a:rPr kumimoji="1" lang="en-US" altLang="ja-JP" sz="1100" dirty="0">
                <a:latin typeface="Meiryo UI" pitchFamily="50" charset="-128"/>
                <a:ea typeface="Meiryo UI" pitchFamily="50" charset="-128"/>
                <a:cs typeface="Meiryo UI" pitchFamily="50" charset="-128"/>
              </a:rPr>
              <a:t>:</a:t>
            </a:r>
            <a:r>
              <a:rPr kumimoji="1" lang="ja-JP" altLang="en-US" sz="1100" dirty="0">
                <a:latin typeface="Meiryo UI" pitchFamily="50" charset="-128"/>
                <a:ea typeface="Meiryo UI" pitchFamily="50" charset="-128"/>
                <a:cs typeface="Meiryo UI" pitchFamily="50" charset="-128"/>
              </a:rPr>
              <a:t>館）</a:t>
            </a:r>
            <a:endParaRPr kumimoji="1" lang="ja-JP" altLang="en-US" sz="1400" dirty="0">
              <a:latin typeface="Meiryo UI" pitchFamily="50" charset="-128"/>
              <a:ea typeface="Meiryo UI" pitchFamily="50" charset="-128"/>
              <a:cs typeface="Meiryo UI" pitchFamily="50" charset="-128"/>
            </a:endParaRPr>
          </a:p>
        </p:txBody>
      </p:sp>
      <p:sp>
        <p:nvSpPr>
          <p:cNvPr id="21" name="テキスト ボックス 20"/>
          <p:cNvSpPr txBox="1"/>
          <p:nvPr/>
        </p:nvSpPr>
        <p:spPr>
          <a:xfrm>
            <a:off x="1429257" y="543848"/>
            <a:ext cx="1630575" cy="307777"/>
          </a:xfrm>
          <a:prstGeom prst="rect">
            <a:avLst/>
          </a:prstGeom>
          <a:noFill/>
        </p:spPr>
        <p:txBody>
          <a:bodyPr wrap="none" rtlCol="0">
            <a:spAutoFit/>
          </a:bodyPr>
          <a:lstStyle/>
          <a:p>
            <a:r>
              <a:rPr lang="ja-JP" altLang="en-US" sz="1400" b="1" dirty="0">
                <a:latin typeface="Meiryo UI" pitchFamily="50" charset="-128"/>
                <a:ea typeface="Meiryo UI" pitchFamily="50" charset="-128"/>
                <a:cs typeface="Meiryo UI" pitchFamily="50" charset="-128"/>
              </a:rPr>
              <a:t>病床</a:t>
            </a:r>
            <a:r>
              <a:rPr kumimoji="1" lang="ja-JP" altLang="en-US" sz="1400" b="1" dirty="0">
                <a:latin typeface="Meiryo UI" pitchFamily="50" charset="-128"/>
                <a:ea typeface="Meiryo UI" pitchFamily="50" charset="-128"/>
                <a:cs typeface="Meiryo UI" pitchFamily="50" charset="-128"/>
              </a:rPr>
              <a:t>数</a:t>
            </a:r>
            <a:r>
              <a:rPr kumimoji="1" lang="ja-JP" altLang="en-US" sz="1100" dirty="0">
                <a:latin typeface="Meiryo UI" pitchFamily="50" charset="-128"/>
                <a:ea typeface="Meiryo UI" pitchFamily="50" charset="-128"/>
                <a:cs typeface="Meiryo UI" pitchFamily="50" charset="-128"/>
              </a:rPr>
              <a:t>（単位</a:t>
            </a:r>
            <a:r>
              <a:rPr kumimoji="1" lang="en-US" altLang="ja-JP" sz="1100" dirty="0">
                <a:latin typeface="Meiryo UI" pitchFamily="50" charset="-128"/>
                <a:ea typeface="Meiryo UI" pitchFamily="50" charset="-128"/>
                <a:cs typeface="Meiryo UI" pitchFamily="50" charset="-128"/>
              </a:rPr>
              <a:t>:</a:t>
            </a:r>
            <a:r>
              <a:rPr kumimoji="1" lang="ja-JP" altLang="en-US" sz="1100" dirty="0">
                <a:latin typeface="Meiryo UI" pitchFamily="50" charset="-128"/>
                <a:ea typeface="Meiryo UI" pitchFamily="50" charset="-128"/>
                <a:cs typeface="Meiryo UI" pitchFamily="50" charset="-128"/>
              </a:rPr>
              <a:t>千床）</a:t>
            </a:r>
            <a:endParaRPr kumimoji="1" lang="ja-JP" altLang="en-US" sz="1200" dirty="0">
              <a:latin typeface="Meiryo UI" pitchFamily="50" charset="-128"/>
              <a:ea typeface="Meiryo UI" pitchFamily="50" charset="-128"/>
              <a:cs typeface="Meiryo UI" pitchFamily="50" charset="-128"/>
            </a:endParaRPr>
          </a:p>
        </p:txBody>
      </p:sp>
      <p:sp>
        <p:nvSpPr>
          <p:cNvPr id="8" name="ホームベース 7"/>
          <p:cNvSpPr/>
          <p:nvPr/>
        </p:nvSpPr>
        <p:spPr>
          <a:xfrm>
            <a:off x="155902" y="615255"/>
            <a:ext cx="432048" cy="2700000"/>
          </a:xfrm>
          <a:prstGeom prst="homePlate">
            <a:avLst>
              <a:gd name="adj" fmla="val 339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latin typeface="HG丸ｺﾞｼｯｸM-PRO" pitchFamily="50" charset="-128"/>
                <a:ea typeface="HG丸ｺﾞｼｯｸM-PRO" pitchFamily="50" charset="-128"/>
              </a:rPr>
              <a:t>医療福祉</a:t>
            </a:r>
          </a:p>
        </p:txBody>
      </p:sp>
      <p:sp>
        <p:nvSpPr>
          <p:cNvPr id="24" name="ホームベース 23"/>
          <p:cNvSpPr/>
          <p:nvPr/>
        </p:nvSpPr>
        <p:spPr>
          <a:xfrm>
            <a:off x="155902" y="3818298"/>
            <a:ext cx="432048" cy="2700000"/>
          </a:xfrm>
          <a:prstGeom prst="homePlate">
            <a:avLst>
              <a:gd name="adj" fmla="val 339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latin typeface="HG丸ｺﾞｼｯｸM-PRO" pitchFamily="50" charset="-128"/>
                <a:ea typeface="HG丸ｺﾞｼｯｸM-PRO" pitchFamily="50" charset="-128"/>
              </a:rPr>
              <a:t>文化観光</a:t>
            </a:r>
          </a:p>
        </p:txBody>
      </p:sp>
      <p:sp>
        <p:nvSpPr>
          <p:cNvPr id="31" name="スライド番号プレースホルダー 2"/>
          <p:cNvSpPr>
            <a:spLocks noGrp="1"/>
          </p:cNvSpPr>
          <p:nvPr>
            <p:ph type="sldNum" sz="quarter" idx="12"/>
          </p:nvPr>
        </p:nvSpPr>
        <p:spPr bwMode="auto">
          <a:xfrm>
            <a:off x="8768454" y="6525380"/>
            <a:ext cx="360362" cy="252412"/>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9D431EB-B517-420B-942D-5A5711DC131B}" type="slidenum">
              <a:rPr lang="ja-JP" altLang="en-US">
                <a:solidFill>
                  <a:srgbClr val="898989"/>
                </a:solidFill>
              </a:rPr>
              <a:pPr fontAlgn="base">
                <a:spcBef>
                  <a:spcPct val="0"/>
                </a:spcBef>
                <a:spcAft>
                  <a:spcPct val="0"/>
                </a:spcAft>
                <a:defRPr/>
              </a:pPr>
              <a:t>57</a:t>
            </a:fld>
            <a:endParaRPr lang="en-US" altLang="ja-JP">
              <a:solidFill>
                <a:srgbClr val="898989"/>
              </a:solidFill>
            </a:endParaRPr>
          </a:p>
        </p:txBody>
      </p:sp>
      <p:sp>
        <p:nvSpPr>
          <p:cNvPr id="34" name="正方形/長方形 33"/>
          <p:cNvSpPr/>
          <p:nvPr/>
        </p:nvSpPr>
        <p:spPr>
          <a:xfrm>
            <a:off x="0" y="0"/>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主要指標における都市比較</a:t>
            </a:r>
            <a:r>
              <a:rPr kumimoji="0" lang="ja-JP" altLang="en-US" sz="2000" b="1" kern="0" dirty="0">
                <a:solidFill>
                  <a:srgbClr val="000000"/>
                </a:solidFill>
                <a:latin typeface="ＭＳ Ｐゴシック" pitchFamily="50" charset="-128"/>
                <a:ea typeface="Meiryo UI" pitchFamily="50" charset="-128"/>
                <a:cs typeface="Meiryo UI" pitchFamily="50" charset="-128"/>
              </a:rPr>
              <a:t>　＜西日本と東日本の上位５／医療</a:t>
            </a:r>
            <a:r>
              <a:rPr kumimoji="0" lang="ja-JP" altLang="en-US" sz="2000" b="1" kern="0" dirty="0" smtClean="0">
                <a:solidFill>
                  <a:srgbClr val="000000"/>
                </a:solidFill>
                <a:latin typeface="ＭＳ Ｐゴシック" pitchFamily="50" charset="-128"/>
                <a:ea typeface="Meiryo UI" pitchFamily="50" charset="-128"/>
                <a:cs typeface="Meiryo UI" pitchFamily="50" charset="-128"/>
              </a:rPr>
              <a:t>福祉、文化</a:t>
            </a:r>
            <a:r>
              <a:rPr kumimoji="0" lang="ja-JP" altLang="en-US" sz="2000" b="1" kern="0" dirty="0">
                <a:solidFill>
                  <a:srgbClr val="000000"/>
                </a:solidFill>
                <a:latin typeface="ＭＳ Ｐゴシック" pitchFamily="50" charset="-128"/>
                <a:ea typeface="Meiryo UI" pitchFamily="50" charset="-128"/>
                <a:cs typeface="Meiryo UI" pitchFamily="50" charset="-128"/>
              </a:rPr>
              <a:t>観光＞</a:t>
            </a:r>
            <a:endParaRPr kumimoji="0" lang="ja-JP" altLang="en-US" sz="2000" b="1" i="0" u="none" strike="noStrike" kern="0" cap="none" spc="0" normalizeH="0" baseline="0" noProof="0" dirty="0">
              <a:ln>
                <a:noFill/>
              </a:ln>
              <a:solidFill>
                <a:srgbClr val="000000"/>
              </a:solidFill>
              <a:effectLst/>
              <a:uLnTx/>
              <a:uFillTx/>
              <a:latin typeface="ＭＳ Ｐゴシック" pitchFamily="50" charset="-128"/>
              <a:ea typeface="Meiryo UI" pitchFamily="50" charset="-128"/>
              <a:cs typeface="Meiryo UI" pitchFamily="50" charset="-128"/>
            </a:endParaRPr>
          </a:p>
        </p:txBody>
      </p:sp>
      <p:sp>
        <p:nvSpPr>
          <p:cNvPr id="16" name="テキスト ボックス 15"/>
          <p:cNvSpPr txBox="1"/>
          <p:nvPr/>
        </p:nvSpPr>
        <p:spPr>
          <a:xfrm>
            <a:off x="1033853" y="3211090"/>
            <a:ext cx="1750800" cy="369332"/>
          </a:xfrm>
          <a:prstGeom prst="rect">
            <a:avLst/>
          </a:prstGeom>
          <a:noFill/>
        </p:spPr>
        <p:txBody>
          <a:bodyPr wrap="none" rtlCol="0">
            <a:spAutoFit/>
          </a:bodyPr>
          <a:lstStyle/>
          <a:p>
            <a:r>
              <a:rPr lang="ja-JP" altLang="en-US" sz="900" dirty="0"/>
              <a:t>出典</a:t>
            </a:r>
            <a:r>
              <a:rPr lang="ja-JP" altLang="en-US" sz="900" dirty="0">
                <a:sym typeface="Wingdings" panose="05000000000000000000" pitchFamily="2" charset="2"/>
              </a:rPr>
              <a:t>：（左</a:t>
            </a:r>
            <a:r>
              <a:rPr lang="ja-JP" altLang="en-US" sz="900" dirty="0"/>
              <a:t>）医療施設調査　</a:t>
            </a:r>
            <a:r>
              <a:rPr lang="en-US" altLang="ja-JP" sz="900" dirty="0"/>
              <a:t>2013</a:t>
            </a:r>
          </a:p>
          <a:p>
            <a:r>
              <a:rPr kumimoji="1" lang="ja-JP" altLang="en-US" sz="900" dirty="0"/>
              <a:t>　　　　（右）医療施設調査　</a:t>
            </a:r>
            <a:r>
              <a:rPr kumimoji="1" lang="en-US" altLang="ja-JP" sz="900" dirty="0"/>
              <a:t>2020</a:t>
            </a:r>
            <a:endParaRPr kumimoji="1" lang="ja-JP" altLang="en-US" sz="900" dirty="0"/>
          </a:p>
        </p:txBody>
      </p:sp>
      <p:sp>
        <p:nvSpPr>
          <p:cNvPr id="23" name="テキスト ボックス 22"/>
          <p:cNvSpPr txBox="1"/>
          <p:nvPr/>
        </p:nvSpPr>
        <p:spPr>
          <a:xfrm>
            <a:off x="6615768" y="543848"/>
            <a:ext cx="2348720" cy="307777"/>
          </a:xfrm>
          <a:prstGeom prst="rect">
            <a:avLst/>
          </a:prstGeom>
          <a:noFill/>
        </p:spPr>
        <p:txBody>
          <a:bodyPr wrap="none" rtlCol="0">
            <a:spAutoFit/>
          </a:bodyPr>
          <a:lstStyle/>
          <a:p>
            <a:r>
              <a:rPr lang="ja-JP" altLang="en-US" sz="1400" b="1" dirty="0">
                <a:latin typeface="Meiryo UI" pitchFamily="50" charset="-128"/>
                <a:ea typeface="Meiryo UI" pitchFamily="50" charset="-128"/>
                <a:cs typeface="Meiryo UI" pitchFamily="50" charset="-128"/>
              </a:rPr>
              <a:t>児童福祉施設数</a:t>
            </a:r>
            <a:r>
              <a:rPr lang="ja-JP" altLang="en-US" sz="1100" dirty="0">
                <a:latin typeface="Meiryo UI" pitchFamily="50" charset="-128"/>
                <a:ea typeface="Meiryo UI" pitchFamily="50" charset="-128"/>
                <a:cs typeface="Meiryo UI" pitchFamily="50" charset="-128"/>
              </a:rPr>
              <a:t>（単位</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箇所）</a:t>
            </a:r>
            <a:endParaRPr kumimoji="1" lang="ja-JP" altLang="en-US" sz="1400" dirty="0">
              <a:latin typeface="Meiryo UI" pitchFamily="50" charset="-128"/>
              <a:ea typeface="Meiryo UI" pitchFamily="50" charset="-128"/>
              <a:cs typeface="Meiryo UI" pitchFamily="50" charset="-128"/>
            </a:endParaRPr>
          </a:p>
        </p:txBody>
      </p:sp>
      <p:sp>
        <p:nvSpPr>
          <p:cNvPr id="25" name="テキスト ボックス 24"/>
          <p:cNvSpPr txBox="1"/>
          <p:nvPr/>
        </p:nvSpPr>
        <p:spPr>
          <a:xfrm>
            <a:off x="3779912" y="543848"/>
            <a:ext cx="2348720" cy="307777"/>
          </a:xfrm>
          <a:prstGeom prst="rect">
            <a:avLst/>
          </a:prstGeom>
          <a:noFill/>
        </p:spPr>
        <p:txBody>
          <a:bodyPr wrap="none" rtlCol="0">
            <a:spAutoFit/>
          </a:bodyPr>
          <a:lstStyle/>
          <a:p>
            <a:r>
              <a:rPr lang="ja-JP" altLang="en-US" sz="1400" b="1" dirty="0">
                <a:latin typeface="Meiryo UI" pitchFamily="50" charset="-128"/>
                <a:ea typeface="Meiryo UI" pitchFamily="50" charset="-128"/>
                <a:cs typeface="Meiryo UI" pitchFamily="50" charset="-128"/>
              </a:rPr>
              <a:t>介護保険施設</a:t>
            </a:r>
            <a:r>
              <a:rPr kumimoji="1" lang="ja-JP" altLang="en-US" sz="1400" b="1" dirty="0">
                <a:latin typeface="Meiryo UI" pitchFamily="50" charset="-128"/>
                <a:ea typeface="Meiryo UI" pitchFamily="50" charset="-128"/>
                <a:cs typeface="Meiryo UI" pitchFamily="50" charset="-128"/>
              </a:rPr>
              <a:t>数</a:t>
            </a:r>
            <a:r>
              <a:rPr kumimoji="1" lang="ja-JP" altLang="en-US" sz="1100" dirty="0">
                <a:latin typeface="Meiryo UI" pitchFamily="50" charset="-128"/>
                <a:ea typeface="Meiryo UI" pitchFamily="50" charset="-128"/>
                <a:cs typeface="Meiryo UI" pitchFamily="50" charset="-128"/>
              </a:rPr>
              <a:t>（単位</a:t>
            </a:r>
            <a:r>
              <a:rPr kumimoji="1" lang="en-US" altLang="ja-JP" sz="1100" dirty="0">
                <a:latin typeface="Meiryo UI" pitchFamily="50" charset="-128"/>
                <a:ea typeface="Meiryo UI" pitchFamily="50" charset="-128"/>
                <a:cs typeface="Meiryo UI" pitchFamily="50" charset="-128"/>
              </a:rPr>
              <a:t>:</a:t>
            </a:r>
            <a:r>
              <a:rPr kumimoji="1" lang="ja-JP" altLang="en-US" sz="1100" dirty="0">
                <a:latin typeface="Meiryo UI" pitchFamily="50" charset="-128"/>
                <a:ea typeface="Meiryo UI" pitchFamily="50" charset="-128"/>
                <a:cs typeface="Meiryo UI" pitchFamily="50" charset="-128"/>
              </a:rPr>
              <a:t>箇所）</a:t>
            </a:r>
            <a:endParaRPr kumimoji="1" lang="ja-JP" altLang="en-US" sz="1400" dirty="0">
              <a:latin typeface="Meiryo UI" pitchFamily="50" charset="-128"/>
              <a:ea typeface="Meiryo UI" pitchFamily="50" charset="-128"/>
              <a:cs typeface="Meiryo UI" pitchFamily="50" charset="-128"/>
            </a:endParaRPr>
          </a:p>
        </p:txBody>
      </p:sp>
      <p:sp>
        <p:nvSpPr>
          <p:cNvPr id="27" name="テキスト ボックス 26"/>
          <p:cNvSpPr txBox="1"/>
          <p:nvPr/>
        </p:nvSpPr>
        <p:spPr>
          <a:xfrm>
            <a:off x="6516216" y="3739276"/>
            <a:ext cx="2675732" cy="307777"/>
          </a:xfrm>
          <a:prstGeom prst="rect">
            <a:avLst/>
          </a:prstGeom>
          <a:noFill/>
        </p:spPr>
        <p:txBody>
          <a:bodyPr wrap="none" rtlCol="0">
            <a:spAutoFit/>
          </a:bodyPr>
          <a:lstStyle/>
          <a:p>
            <a:r>
              <a:rPr lang="ja-JP" altLang="en-US" sz="1400" b="1" dirty="0">
                <a:latin typeface="Meiryo UI" pitchFamily="50" charset="-128"/>
                <a:ea typeface="Meiryo UI" pitchFamily="50" charset="-128"/>
                <a:cs typeface="Meiryo UI" pitchFamily="50" charset="-128"/>
              </a:rPr>
              <a:t>外国人延べ宿泊者数</a:t>
            </a:r>
            <a:r>
              <a:rPr kumimoji="1" lang="ja-JP" altLang="en-US" sz="1100" dirty="0">
                <a:latin typeface="Meiryo UI" pitchFamily="50" charset="-128"/>
                <a:ea typeface="Meiryo UI" pitchFamily="50" charset="-128"/>
                <a:cs typeface="Meiryo UI" pitchFamily="50" charset="-128"/>
              </a:rPr>
              <a:t>（単位</a:t>
            </a:r>
            <a:r>
              <a:rPr kumimoji="1" lang="en-US" altLang="ja-JP" sz="1100" dirty="0">
                <a:latin typeface="Meiryo UI" pitchFamily="50" charset="-128"/>
                <a:ea typeface="Meiryo UI" pitchFamily="50" charset="-128"/>
                <a:cs typeface="Meiryo UI" pitchFamily="50" charset="-128"/>
              </a:rPr>
              <a:t>:</a:t>
            </a:r>
            <a:r>
              <a:rPr kumimoji="1" lang="ja-JP" altLang="en-US" sz="1100" dirty="0">
                <a:latin typeface="Meiryo UI" pitchFamily="50" charset="-128"/>
                <a:ea typeface="Meiryo UI" pitchFamily="50" charset="-128"/>
                <a:cs typeface="Meiryo UI" pitchFamily="50" charset="-128"/>
              </a:rPr>
              <a:t>万人）</a:t>
            </a:r>
            <a:endParaRPr kumimoji="1" lang="ja-JP" altLang="en-US" sz="1400" dirty="0">
              <a:latin typeface="Meiryo UI" pitchFamily="50" charset="-128"/>
              <a:ea typeface="Meiryo UI" pitchFamily="50" charset="-128"/>
              <a:cs typeface="Meiryo UI" pitchFamily="50" charset="-128"/>
            </a:endParaRPr>
          </a:p>
        </p:txBody>
      </p:sp>
      <p:sp>
        <p:nvSpPr>
          <p:cNvPr id="30" name="テキスト ボックス 29"/>
          <p:cNvSpPr txBox="1"/>
          <p:nvPr/>
        </p:nvSpPr>
        <p:spPr>
          <a:xfrm>
            <a:off x="1467669" y="3739276"/>
            <a:ext cx="1489510" cy="307777"/>
          </a:xfrm>
          <a:prstGeom prst="rect">
            <a:avLst/>
          </a:prstGeom>
          <a:noFill/>
        </p:spPr>
        <p:txBody>
          <a:bodyPr wrap="none" rtlCol="0">
            <a:spAutoFit/>
          </a:bodyPr>
          <a:lstStyle/>
          <a:p>
            <a:r>
              <a:rPr lang="ja-JP" altLang="en-US" sz="1400" b="1" dirty="0">
                <a:latin typeface="Meiryo UI" pitchFamily="50" charset="-128"/>
                <a:ea typeface="Meiryo UI" pitchFamily="50" charset="-128"/>
                <a:cs typeface="Meiryo UI" pitchFamily="50" charset="-128"/>
              </a:rPr>
              <a:t>大学</a:t>
            </a:r>
            <a:r>
              <a:rPr kumimoji="1" lang="ja-JP" altLang="en-US" sz="1400" b="1" dirty="0">
                <a:latin typeface="Meiryo UI" pitchFamily="50" charset="-128"/>
                <a:ea typeface="Meiryo UI" pitchFamily="50" charset="-128"/>
                <a:cs typeface="Meiryo UI" pitchFamily="50" charset="-128"/>
              </a:rPr>
              <a:t>数</a:t>
            </a:r>
            <a:r>
              <a:rPr kumimoji="1" lang="ja-JP" altLang="en-US" sz="1100" dirty="0">
                <a:latin typeface="Meiryo UI" pitchFamily="50" charset="-128"/>
                <a:ea typeface="Meiryo UI" pitchFamily="50" charset="-128"/>
                <a:cs typeface="Meiryo UI" pitchFamily="50" charset="-128"/>
              </a:rPr>
              <a:t>（単位</a:t>
            </a:r>
            <a:r>
              <a:rPr kumimoji="1" lang="en-US" altLang="ja-JP" sz="1100" dirty="0">
                <a:latin typeface="Meiryo UI" pitchFamily="50" charset="-128"/>
                <a:ea typeface="Meiryo UI" pitchFamily="50" charset="-128"/>
                <a:cs typeface="Meiryo UI" pitchFamily="50" charset="-128"/>
              </a:rPr>
              <a:t>:</a:t>
            </a:r>
            <a:r>
              <a:rPr kumimoji="1" lang="ja-JP" altLang="en-US" sz="1100" dirty="0">
                <a:latin typeface="Meiryo UI" pitchFamily="50" charset="-128"/>
                <a:ea typeface="Meiryo UI" pitchFamily="50" charset="-128"/>
                <a:cs typeface="Meiryo UI" pitchFamily="50" charset="-128"/>
              </a:rPr>
              <a:t>校）</a:t>
            </a:r>
            <a:endParaRPr kumimoji="1" lang="ja-JP" altLang="en-US" sz="1400" dirty="0">
              <a:latin typeface="Meiryo UI" pitchFamily="50" charset="-128"/>
              <a:ea typeface="Meiryo UI" pitchFamily="50" charset="-128"/>
              <a:cs typeface="Meiryo UI" pitchFamily="50" charset="-128"/>
            </a:endParaRPr>
          </a:p>
        </p:txBody>
      </p:sp>
      <p:sp>
        <p:nvSpPr>
          <p:cNvPr id="37" name="テキスト ボックス 36"/>
          <p:cNvSpPr txBox="1"/>
          <p:nvPr/>
        </p:nvSpPr>
        <p:spPr>
          <a:xfrm>
            <a:off x="3828310" y="3211090"/>
            <a:ext cx="2557110" cy="369332"/>
          </a:xfrm>
          <a:prstGeom prst="rect">
            <a:avLst/>
          </a:prstGeom>
          <a:noFill/>
        </p:spPr>
        <p:txBody>
          <a:bodyPr wrap="none" rtlCol="0">
            <a:spAutoFit/>
          </a:bodyPr>
          <a:lstStyle/>
          <a:p>
            <a:r>
              <a:rPr lang="ja-JP" altLang="en-US" sz="900" dirty="0"/>
              <a:t>出典：（左）介護サービス施設・事業所調査　</a:t>
            </a:r>
            <a:r>
              <a:rPr lang="en-US" altLang="ja-JP" sz="900" dirty="0"/>
              <a:t>2014</a:t>
            </a:r>
          </a:p>
          <a:p>
            <a:r>
              <a:rPr kumimoji="1" lang="ja-JP" altLang="en-US" sz="900" dirty="0"/>
              <a:t>　　　　（右）介護サービス施設・事業所調査　</a:t>
            </a:r>
            <a:r>
              <a:rPr kumimoji="1" lang="en-US" altLang="ja-JP" sz="900" dirty="0"/>
              <a:t>2019</a:t>
            </a:r>
            <a:endParaRPr kumimoji="1" lang="ja-JP" altLang="en-US" sz="900" dirty="0"/>
          </a:p>
        </p:txBody>
      </p:sp>
      <p:sp>
        <p:nvSpPr>
          <p:cNvPr id="38" name="テキスト ボックス 37"/>
          <p:cNvSpPr txBox="1"/>
          <p:nvPr/>
        </p:nvSpPr>
        <p:spPr>
          <a:xfrm>
            <a:off x="6749761" y="3211090"/>
            <a:ext cx="1954381" cy="369332"/>
          </a:xfrm>
          <a:prstGeom prst="rect">
            <a:avLst/>
          </a:prstGeom>
          <a:noFill/>
        </p:spPr>
        <p:txBody>
          <a:bodyPr wrap="none" rtlCol="0">
            <a:spAutoFit/>
          </a:bodyPr>
          <a:lstStyle/>
          <a:p>
            <a:r>
              <a:rPr lang="ja-JP" altLang="en-US" sz="900" dirty="0"/>
              <a:t>出典：（左）社会福祉施設調査　</a:t>
            </a:r>
            <a:r>
              <a:rPr lang="en-US" altLang="ja-JP" sz="900" dirty="0"/>
              <a:t>2014</a:t>
            </a:r>
          </a:p>
          <a:p>
            <a:r>
              <a:rPr kumimoji="1" lang="ja-JP" altLang="en-US" sz="900" dirty="0"/>
              <a:t>　　　　（右）</a:t>
            </a:r>
            <a:r>
              <a:rPr lang="ja-JP" altLang="en-US" sz="900" dirty="0"/>
              <a:t>社会福祉施設調査　</a:t>
            </a:r>
            <a:r>
              <a:rPr lang="en-US" altLang="ja-JP" sz="900" dirty="0"/>
              <a:t>2019</a:t>
            </a:r>
            <a:endParaRPr kumimoji="1" lang="ja-JP" altLang="en-US" sz="900" dirty="0"/>
          </a:p>
        </p:txBody>
      </p:sp>
      <p:sp>
        <p:nvSpPr>
          <p:cNvPr id="39" name="テキスト ボックス 38"/>
          <p:cNvSpPr txBox="1"/>
          <p:nvPr/>
        </p:nvSpPr>
        <p:spPr>
          <a:xfrm>
            <a:off x="6710605" y="6444044"/>
            <a:ext cx="1954381" cy="369332"/>
          </a:xfrm>
          <a:prstGeom prst="rect">
            <a:avLst/>
          </a:prstGeom>
          <a:noFill/>
        </p:spPr>
        <p:txBody>
          <a:bodyPr wrap="none" rtlCol="0">
            <a:spAutoFit/>
          </a:bodyPr>
          <a:lstStyle/>
          <a:p>
            <a:r>
              <a:rPr lang="ja-JP" altLang="en-US" sz="900" dirty="0"/>
              <a:t>出典：（左）宿泊旅行統計調査　</a:t>
            </a:r>
            <a:r>
              <a:rPr lang="en-US" altLang="ja-JP" sz="900" dirty="0"/>
              <a:t>2014</a:t>
            </a:r>
          </a:p>
          <a:p>
            <a:r>
              <a:rPr kumimoji="1" lang="ja-JP" altLang="en-US" sz="900" dirty="0"/>
              <a:t>　　　　</a:t>
            </a:r>
            <a:r>
              <a:rPr lang="ja-JP" altLang="en-US" sz="900" dirty="0"/>
              <a:t>（右）宿泊旅行統計調査　</a:t>
            </a:r>
            <a:r>
              <a:rPr lang="en-US" altLang="ja-JP" sz="900" dirty="0"/>
              <a:t>2020</a:t>
            </a:r>
            <a:endParaRPr lang="ja-JP" altLang="en-US" sz="900" dirty="0"/>
          </a:p>
        </p:txBody>
      </p:sp>
      <p:sp>
        <p:nvSpPr>
          <p:cNvPr id="40" name="テキスト ボックス 39"/>
          <p:cNvSpPr txBox="1"/>
          <p:nvPr/>
        </p:nvSpPr>
        <p:spPr>
          <a:xfrm>
            <a:off x="3795804" y="6444044"/>
            <a:ext cx="1723549" cy="369332"/>
          </a:xfrm>
          <a:prstGeom prst="rect">
            <a:avLst/>
          </a:prstGeom>
          <a:noFill/>
        </p:spPr>
        <p:txBody>
          <a:bodyPr wrap="none" rtlCol="0">
            <a:spAutoFit/>
          </a:bodyPr>
          <a:lstStyle/>
          <a:p>
            <a:r>
              <a:rPr lang="ja-JP" altLang="en-US" sz="900" dirty="0"/>
              <a:t>出典：（左）社会教育調査　</a:t>
            </a:r>
            <a:r>
              <a:rPr lang="en-US" altLang="ja-JP" sz="900" dirty="0"/>
              <a:t>2011</a:t>
            </a:r>
          </a:p>
          <a:p>
            <a:r>
              <a:rPr kumimoji="1" lang="ja-JP" altLang="en-US" sz="900" dirty="0"/>
              <a:t>　　　　（右）社会教育調査　</a:t>
            </a:r>
            <a:r>
              <a:rPr kumimoji="1" lang="en-US" altLang="ja-JP" sz="900" dirty="0"/>
              <a:t>2018</a:t>
            </a:r>
            <a:endParaRPr kumimoji="1" lang="ja-JP" altLang="en-US" sz="900" dirty="0"/>
          </a:p>
        </p:txBody>
      </p:sp>
      <p:sp>
        <p:nvSpPr>
          <p:cNvPr id="41" name="テキスト ボックス 40"/>
          <p:cNvSpPr txBox="1"/>
          <p:nvPr/>
        </p:nvSpPr>
        <p:spPr>
          <a:xfrm>
            <a:off x="1002301" y="6444044"/>
            <a:ext cx="1723549" cy="369332"/>
          </a:xfrm>
          <a:prstGeom prst="rect">
            <a:avLst/>
          </a:prstGeom>
          <a:noFill/>
        </p:spPr>
        <p:txBody>
          <a:bodyPr wrap="none" rtlCol="0">
            <a:spAutoFit/>
          </a:bodyPr>
          <a:lstStyle/>
          <a:p>
            <a:r>
              <a:rPr lang="ja-JP" altLang="en-US" sz="900" dirty="0"/>
              <a:t>出典：</a:t>
            </a:r>
            <a:r>
              <a:rPr lang="ja-JP" altLang="en-US" sz="900" dirty="0">
                <a:sym typeface="Wingdings" panose="05000000000000000000" pitchFamily="2" charset="2"/>
              </a:rPr>
              <a:t>（左）</a:t>
            </a:r>
            <a:r>
              <a:rPr lang="ja-JP" altLang="en-US" sz="900" dirty="0"/>
              <a:t>学校基本調査　</a:t>
            </a:r>
            <a:r>
              <a:rPr lang="en-US" altLang="ja-JP" sz="900" dirty="0"/>
              <a:t>2015</a:t>
            </a:r>
          </a:p>
          <a:p>
            <a:r>
              <a:rPr kumimoji="1" lang="ja-JP" altLang="en-US" sz="900" dirty="0"/>
              <a:t>　　　　（右）学校基本調査　</a:t>
            </a:r>
            <a:r>
              <a:rPr kumimoji="1" lang="en-US" altLang="ja-JP" sz="900" dirty="0"/>
              <a:t>2021</a:t>
            </a:r>
            <a:endParaRPr kumimoji="1" lang="ja-JP" altLang="en-US" sz="900" dirty="0"/>
          </a:p>
        </p:txBody>
      </p:sp>
    </p:spTree>
    <p:extLst>
      <p:ext uri="{BB962C8B-B14F-4D97-AF65-F5344CB8AC3E}">
        <p14:creationId xmlns:p14="http://schemas.microsoft.com/office/powerpoint/2010/main" val="1750077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A81878-9F36-471C-A131-AF1A0564770F}"/>
              </a:ext>
            </a:extLst>
          </p:cNvPr>
          <p:cNvSpPr>
            <a:spLocks noGrp="1"/>
          </p:cNvSpPr>
          <p:nvPr>
            <p:ph type="title"/>
          </p:nvPr>
        </p:nvSpPr>
        <p:spPr>
          <a:xfrm>
            <a:off x="457200" y="615589"/>
            <a:ext cx="8229600" cy="1055077"/>
          </a:xfrm>
        </p:spPr>
        <p:txBody>
          <a:bodyPr>
            <a:normAutofit/>
          </a:bodyPr>
          <a:lstStyle/>
          <a:p>
            <a:r>
              <a:rPr kumimoji="1" lang="ja-JP" altLang="en-US" sz="2800" dirty="0">
                <a:latin typeface="Meiryo UI" panose="020B0604030504040204" pitchFamily="50" charset="-128"/>
                <a:ea typeface="Meiryo UI" panose="020B0604030504040204" pitchFamily="50" charset="-128"/>
              </a:rPr>
              <a:t>世界の都市との比較</a:t>
            </a:r>
          </a:p>
        </p:txBody>
      </p:sp>
      <p:sp>
        <p:nvSpPr>
          <p:cNvPr id="4" name="スライド番号プレースホルダー 3">
            <a:extLst>
              <a:ext uri="{FF2B5EF4-FFF2-40B4-BE49-F238E27FC236}">
                <a16:creationId xmlns:a16="http://schemas.microsoft.com/office/drawing/2014/main" id="{D955508B-B4FA-4D12-A320-737E38989B95}"/>
              </a:ext>
            </a:extLst>
          </p:cNvPr>
          <p:cNvSpPr>
            <a:spLocks noGrp="1"/>
          </p:cNvSpPr>
          <p:nvPr>
            <p:ph type="sldNum" sz="quarter" idx="12"/>
          </p:nvPr>
        </p:nvSpPr>
        <p:spPr/>
        <p:txBody>
          <a:bodyPr/>
          <a:lstStyle/>
          <a:p>
            <a:fld id="{893290AE-011E-403C-A3C9-B3B44B5CA60C}" type="slidenum">
              <a:rPr kumimoji="1" lang="ja-JP" altLang="en-US" smtClean="0"/>
              <a:t>58</a:t>
            </a:fld>
            <a:endParaRPr kumimoji="1" lang="ja-JP" altLang="en-US"/>
          </a:p>
        </p:txBody>
      </p:sp>
      <p:sp>
        <p:nvSpPr>
          <p:cNvPr id="5" name="タイトル 1">
            <a:extLst>
              <a:ext uri="{FF2B5EF4-FFF2-40B4-BE49-F238E27FC236}">
                <a16:creationId xmlns:a16="http://schemas.microsoft.com/office/drawing/2014/main" id="{DE182360-8E57-4CFB-9AED-F7A852E0EBA9}"/>
              </a:ext>
            </a:extLst>
          </p:cNvPr>
          <p:cNvSpPr txBox="1">
            <a:spLocks/>
          </p:cNvSpPr>
          <p:nvPr/>
        </p:nvSpPr>
        <p:spPr>
          <a:xfrm>
            <a:off x="601198" y="1684149"/>
            <a:ext cx="8229600" cy="4121115"/>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lnSpc>
                <a:spcPct val="150000"/>
              </a:lnSpc>
              <a:buFont typeface="Arial" panose="020B0604020202020204" pitchFamily="34" charset="0"/>
              <a:buChar char="•"/>
              <a:tabLst>
                <a:tab pos="7261225" algn="l"/>
              </a:tabLst>
            </a:pPr>
            <a:r>
              <a:rPr lang="ja-JP" altLang="en-US" sz="2400" dirty="0">
                <a:latin typeface="Meiryo UI" panose="020B0604030504040204" pitchFamily="50" charset="-128"/>
                <a:ea typeface="Meiryo UI" panose="020B0604030504040204" pitchFamily="50" charset="-128"/>
              </a:rPr>
              <a:t>世界の都市総合</a:t>
            </a:r>
            <a:r>
              <a:rPr lang="ja-JP" altLang="en-US" sz="2400" dirty="0" smtClean="0">
                <a:latin typeface="Meiryo UI" panose="020B0604030504040204" pitchFamily="50" charset="-128"/>
                <a:ea typeface="Meiryo UI" panose="020B0604030504040204" pitchFamily="50" charset="-128"/>
              </a:rPr>
              <a:t>ランキング</a:t>
            </a:r>
            <a:r>
              <a:rPr lang="ja-JP" altLang="en-US" sz="2400" dirty="0">
                <a:latin typeface="Meiryo UI" panose="020B0604030504040204" pitchFamily="50" charset="-128"/>
                <a:ea typeface="Meiryo UI" panose="020B0604030504040204" pitchFamily="50" charset="-128"/>
              </a:rPr>
              <a:t>①</a:t>
            </a:r>
            <a:r>
              <a:rPr lang="ja-JP" altLang="en-US" sz="2400" dirty="0" smtClean="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rPr>
              <a:t>		59</a:t>
            </a:r>
            <a:endParaRPr lang="en-US" altLang="ja-JP" sz="2400" dirty="0">
              <a:latin typeface="Meiryo UI" panose="020B0604030504040204" pitchFamily="50" charset="-128"/>
              <a:ea typeface="Meiryo UI" panose="020B0604030504040204" pitchFamily="50" charset="-128"/>
            </a:endParaRPr>
          </a:p>
          <a:p>
            <a:pPr marL="457200" indent="-457200" algn="l">
              <a:lnSpc>
                <a:spcPct val="150000"/>
              </a:lnSpc>
              <a:buFont typeface="Arial" panose="020B0604020202020204" pitchFamily="34" charset="0"/>
              <a:buChar char="•"/>
              <a:tabLst>
                <a:tab pos="7261225" algn="l"/>
              </a:tabLst>
            </a:pPr>
            <a:r>
              <a:rPr lang="ja-JP" altLang="en-US" sz="2400" dirty="0" smtClean="0">
                <a:latin typeface="Meiryo UI" panose="020B0604030504040204" pitchFamily="50" charset="-128"/>
                <a:ea typeface="Meiryo UI" panose="020B0604030504040204" pitchFamily="50" charset="-128"/>
              </a:rPr>
              <a:t>世界の都市総合ランキング②</a:t>
            </a:r>
            <a:r>
              <a:rPr lang="en-US" altLang="ja-JP"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rPr>
              <a:t>		60</a:t>
            </a: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457200" indent="-457200" algn="l">
              <a:lnSpc>
                <a:spcPct val="150000"/>
              </a:lnSpc>
              <a:buFont typeface="Arial" panose="020B0604020202020204" pitchFamily="34" charset="0"/>
              <a:buChar char="•"/>
              <a:tabLst>
                <a:tab pos="7261225" algn="l"/>
              </a:tabLst>
            </a:pPr>
            <a:r>
              <a:rPr lang="ja-JP" altLang="en-US" sz="2400" dirty="0">
                <a:latin typeface="Meiryo UI" panose="020B0604030504040204" pitchFamily="50" charset="-128"/>
                <a:ea typeface="Meiryo UI" panose="020B0604030504040204" pitchFamily="50" charset="-128"/>
              </a:rPr>
              <a:t>グローバル都市</a:t>
            </a:r>
            <a:r>
              <a:rPr lang="ja-JP" altLang="en-US" sz="2400" dirty="0" smtClean="0">
                <a:latin typeface="Meiryo UI" panose="020B0604030504040204" pitchFamily="50" charset="-128"/>
                <a:ea typeface="Meiryo UI" panose="020B0604030504040204" pitchFamily="50" charset="-128"/>
              </a:rPr>
              <a:t>調査 ・・・・・・・・・・・・・・・・・・・・・・・・・・・・・・・・</a:t>
            </a:r>
            <a:r>
              <a:rPr lang="en-US" altLang="ja-JP" sz="2400" dirty="0" smtClean="0">
                <a:latin typeface="Meiryo UI" panose="020B0604030504040204" pitchFamily="50" charset="-128"/>
                <a:ea typeface="Meiryo UI" panose="020B0604030504040204" pitchFamily="50" charset="-128"/>
              </a:rPr>
              <a:t>		61</a:t>
            </a:r>
            <a:endParaRPr lang="en-US" altLang="ja-JP" sz="2400" dirty="0">
              <a:latin typeface="Meiryo UI" panose="020B0604030504040204" pitchFamily="50" charset="-128"/>
              <a:ea typeface="Meiryo UI" panose="020B0604030504040204" pitchFamily="50" charset="-128"/>
            </a:endParaRPr>
          </a:p>
          <a:p>
            <a:pPr marL="457200" indent="-457200" algn="l">
              <a:lnSpc>
                <a:spcPct val="150000"/>
              </a:lnSpc>
              <a:buFont typeface="Arial" panose="020B0604020202020204" pitchFamily="34" charset="0"/>
              <a:buChar char="•"/>
              <a:tabLst>
                <a:tab pos="7261225" algn="l"/>
              </a:tabLst>
            </a:pPr>
            <a:r>
              <a:rPr lang="ja-JP" altLang="en-US" sz="2400" dirty="0">
                <a:latin typeface="Meiryo UI" panose="020B0604030504040204" pitchFamily="50" charset="-128"/>
                <a:ea typeface="Meiryo UI" panose="020B0604030504040204" pitchFamily="50" charset="-128"/>
              </a:rPr>
              <a:t>世界で最も住みやすい都市</a:t>
            </a:r>
            <a:r>
              <a:rPr lang="ja-JP" altLang="en-US" sz="2400" dirty="0" smtClean="0">
                <a:latin typeface="Meiryo UI" panose="020B0604030504040204" pitchFamily="50" charset="-128"/>
                <a:ea typeface="Meiryo UI" panose="020B0604030504040204" pitchFamily="50" charset="-128"/>
              </a:rPr>
              <a:t>ランキング</a:t>
            </a:r>
            <a:r>
              <a:rPr lang="ja-JP" altLang="en-US" sz="2400" dirty="0">
                <a:latin typeface="Meiryo UI" panose="020B0604030504040204" pitchFamily="50" charset="-128"/>
                <a:ea typeface="Meiryo UI" panose="020B0604030504040204" pitchFamily="50" charset="-128"/>
              </a:rPr>
              <a:t>①</a:t>
            </a: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		62</a:t>
            </a:r>
          </a:p>
          <a:p>
            <a:pPr marL="457200" indent="-457200" algn="l">
              <a:lnSpc>
                <a:spcPct val="150000"/>
              </a:lnSpc>
              <a:buFont typeface="Arial" panose="020B0604020202020204" pitchFamily="34" charset="0"/>
              <a:buChar char="•"/>
              <a:tabLst>
                <a:tab pos="7261225" algn="l"/>
              </a:tabLst>
            </a:pPr>
            <a:r>
              <a:rPr lang="ja-JP" altLang="en-US" sz="2400" dirty="0">
                <a:latin typeface="Meiryo UI" panose="020B0604030504040204" pitchFamily="50" charset="-128"/>
                <a:ea typeface="Meiryo UI" panose="020B0604030504040204" pitchFamily="50" charset="-128"/>
              </a:rPr>
              <a:t>世界で最も</a:t>
            </a:r>
            <a:r>
              <a:rPr lang="ja-JP" altLang="en-US" sz="2400" dirty="0" smtClean="0">
                <a:latin typeface="Meiryo UI" panose="020B0604030504040204" pitchFamily="50" charset="-128"/>
                <a:ea typeface="Meiryo UI" panose="020B0604030504040204" pitchFamily="50" charset="-128"/>
              </a:rPr>
              <a:t>住みやすい都市ランキング② ・・・・・・・・・・・・・・・・</a:t>
            </a:r>
            <a:r>
              <a:rPr lang="en-US" altLang="ja-JP" sz="2400" dirty="0" smtClean="0">
                <a:latin typeface="Meiryo UI" panose="020B0604030504040204" pitchFamily="50" charset="-128"/>
                <a:ea typeface="Meiryo UI" panose="020B0604030504040204" pitchFamily="50" charset="-128"/>
              </a:rPr>
              <a:t>		63</a:t>
            </a:r>
            <a:endParaRPr lang="en-US" altLang="ja-JP" sz="2400" dirty="0">
              <a:latin typeface="Meiryo UI" panose="020B0604030504040204" pitchFamily="50" charset="-128"/>
              <a:ea typeface="Meiryo UI" panose="020B0604030504040204" pitchFamily="50" charset="-128"/>
            </a:endParaRPr>
          </a:p>
          <a:p>
            <a:pPr marL="457200" indent="-457200" algn="l">
              <a:lnSpc>
                <a:spcPct val="150000"/>
              </a:lnSpc>
              <a:buFont typeface="Arial" panose="020B0604020202020204" pitchFamily="34" charset="0"/>
              <a:buChar char="•"/>
              <a:tabLst>
                <a:tab pos="7261225" algn="l"/>
              </a:tabLst>
            </a:pPr>
            <a:r>
              <a:rPr lang="ja-JP" altLang="en-US" sz="2400" dirty="0">
                <a:latin typeface="Meiryo UI" panose="020B0604030504040204" pitchFamily="50" charset="-128"/>
                <a:ea typeface="Meiryo UI" panose="020B0604030504040204" pitchFamily="50" charset="-128"/>
              </a:rPr>
              <a:t>世界で最も安全な都市</a:t>
            </a:r>
            <a:r>
              <a:rPr lang="ja-JP" altLang="en-US" sz="2400" dirty="0" smtClean="0">
                <a:latin typeface="Meiryo UI" panose="020B0604030504040204" pitchFamily="50" charset="-128"/>
                <a:ea typeface="Meiryo UI" panose="020B0604030504040204" pitchFamily="50" charset="-128"/>
              </a:rPr>
              <a:t>ランキング ・・・・・・・・・・・・・・・・・・・・・</a:t>
            </a:r>
            <a:r>
              <a:rPr lang="en-US" altLang="ja-JP" sz="2400" dirty="0" smtClean="0">
                <a:latin typeface="Meiryo UI" panose="020B0604030504040204" pitchFamily="50" charset="-128"/>
                <a:ea typeface="Meiryo UI" panose="020B0604030504040204" pitchFamily="50" charset="-128"/>
              </a:rPr>
              <a:t>		64</a:t>
            </a:r>
            <a:endParaRPr lang="en-US" altLang="ja-JP" sz="2400" dirty="0">
              <a:latin typeface="Meiryo UI" panose="020B0604030504040204" pitchFamily="50" charset="-128"/>
              <a:ea typeface="Meiryo UI" panose="020B0604030504040204" pitchFamily="50" charset="-128"/>
            </a:endParaRPr>
          </a:p>
          <a:p>
            <a:pPr marL="457200" indent="-457200" algn="l">
              <a:lnSpc>
                <a:spcPct val="150000"/>
              </a:lnSpc>
              <a:buFont typeface="Arial" panose="020B0604020202020204" pitchFamily="34" charset="0"/>
              <a:buChar char="•"/>
              <a:tabLst>
                <a:tab pos="7261225" algn="l"/>
              </a:tabLst>
            </a:pPr>
            <a:r>
              <a:rPr lang="ja-JP" altLang="en-US" sz="2400" dirty="0">
                <a:latin typeface="Meiryo UI" panose="020B0604030504040204" pitchFamily="50" charset="-128"/>
                <a:ea typeface="Meiryo UI" panose="020B0604030504040204" pitchFamily="50" charset="-128"/>
              </a:rPr>
              <a:t>グローバル・ファイナンシャル・センター・</a:t>
            </a:r>
            <a:r>
              <a:rPr lang="ja-JP" altLang="en-US" sz="2400" dirty="0" smtClean="0">
                <a:latin typeface="Meiryo UI" panose="020B0604030504040204" pitchFamily="50" charset="-128"/>
                <a:ea typeface="Meiryo UI" panose="020B0604030504040204" pitchFamily="50" charset="-128"/>
              </a:rPr>
              <a:t>インデックス ・・・・・・・・・・</a:t>
            </a:r>
            <a:r>
              <a:rPr lang="en-US" altLang="ja-JP" sz="2400" dirty="0" smtClean="0">
                <a:latin typeface="Meiryo UI" panose="020B0604030504040204" pitchFamily="50" charset="-128"/>
                <a:ea typeface="Meiryo UI" panose="020B0604030504040204" pitchFamily="50" charset="-128"/>
              </a:rPr>
              <a:t>		65</a:t>
            </a:r>
            <a:endParaRPr lang="en-US" altLang="ja-JP" sz="2400" dirty="0">
              <a:latin typeface="Meiryo UI" panose="020B0604030504040204" pitchFamily="50" charset="-128"/>
              <a:ea typeface="Meiryo UI" panose="020B0604030504040204" pitchFamily="50" charset="-128"/>
            </a:endParaRPr>
          </a:p>
          <a:p>
            <a:pPr marL="457200" indent="-457200" algn="l">
              <a:lnSpc>
                <a:spcPct val="150000"/>
              </a:lnSpc>
              <a:buFont typeface="Arial" panose="020B0604020202020204" pitchFamily="34" charset="0"/>
              <a:buChar char="•"/>
              <a:tabLst>
                <a:tab pos="7261225" algn="l"/>
              </a:tabLst>
            </a:pPr>
            <a:r>
              <a:rPr lang="ja-JP" altLang="en-US" sz="2400" dirty="0">
                <a:latin typeface="Meiryo UI" panose="020B0604030504040204" pitchFamily="50" charset="-128"/>
                <a:ea typeface="Meiryo UI" panose="020B0604030504040204" pitchFamily="50" charset="-128"/>
              </a:rPr>
              <a:t>（参考）日本の都市特性評価（国内都市ランキング</a:t>
            </a: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		66</a:t>
            </a:r>
            <a:endParaRPr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796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6121494" y="3938890"/>
            <a:ext cx="2932430" cy="2694666"/>
          </a:xfrm>
          <a:prstGeom prst="rect">
            <a:avLst/>
          </a:prstGeom>
        </p:spPr>
      </p:pic>
      <p:pic>
        <p:nvPicPr>
          <p:cNvPr id="2" name="図 1"/>
          <p:cNvPicPr>
            <a:picLocks noChangeAspect="1"/>
          </p:cNvPicPr>
          <p:nvPr/>
        </p:nvPicPr>
        <p:blipFill>
          <a:blip r:embed="rId3"/>
          <a:stretch>
            <a:fillRect/>
          </a:stretch>
        </p:blipFill>
        <p:spPr>
          <a:xfrm>
            <a:off x="6121494" y="1326014"/>
            <a:ext cx="2780017" cy="2676376"/>
          </a:xfrm>
          <a:prstGeom prst="rect">
            <a:avLst/>
          </a:prstGeom>
        </p:spPr>
      </p:pic>
      <p:pic>
        <p:nvPicPr>
          <p:cNvPr id="15" name="図 14">
            <a:extLst>
              <a:ext uri="{FF2B5EF4-FFF2-40B4-BE49-F238E27FC236}">
                <a16:creationId xmlns:a16="http://schemas.microsoft.com/office/drawing/2014/main" id="{A0CD348B-84AA-4A78-ADA4-8A3FF05F3B10}"/>
              </a:ext>
            </a:extLst>
          </p:cNvPr>
          <p:cNvPicPr>
            <a:picLocks noChangeAspect="1"/>
          </p:cNvPicPr>
          <p:nvPr/>
        </p:nvPicPr>
        <p:blipFill>
          <a:blip r:embed="rId4"/>
          <a:stretch>
            <a:fillRect/>
          </a:stretch>
        </p:blipFill>
        <p:spPr>
          <a:xfrm>
            <a:off x="67991" y="1207994"/>
            <a:ext cx="5200339" cy="5017443"/>
          </a:xfrm>
          <a:prstGeom prst="rect">
            <a:avLst/>
          </a:prstGeom>
        </p:spPr>
      </p:pic>
      <p:sp>
        <p:nvSpPr>
          <p:cNvPr id="4" name="正方形/長方形 3"/>
          <p:cNvSpPr/>
          <p:nvPr/>
        </p:nvSpPr>
        <p:spPr>
          <a:xfrm>
            <a:off x="0" y="-158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基本データ　</a:t>
            </a:r>
            <a:r>
              <a:rPr kumimoji="0" lang="ja-JP" altLang="en-US" sz="2000" b="1" kern="0" dirty="0">
                <a:solidFill>
                  <a:srgbClr val="000000"/>
                </a:solidFill>
                <a:latin typeface="ＭＳ Ｐゴシック" pitchFamily="50" charset="-128"/>
                <a:ea typeface="Meiryo UI" pitchFamily="50" charset="-128"/>
                <a:cs typeface="Meiryo UI" pitchFamily="50" charset="-128"/>
              </a:rPr>
              <a:t>＜人口の推移＞</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 name="テキスト ボックス 2"/>
          <p:cNvSpPr txBox="1"/>
          <p:nvPr/>
        </p:nvSpPr>
        <p:spPr>
          <a:xfrm>
            <a:off x="407890" y="493149"/>
            <a:ext cx="8277574" cy="646331"/>
          </a:xfrm>
          <a:prstGeom prst="rect">
            <a:avLst/>
          </a:prstGeom>
          <a:noFill/>
          <a:ln>
            <a:solidFill>
              <a:schemeClr val="tx1"/>
            </a:solidFill>
            <a:prstDash val="sysDash"/>
          </a:ln>
        </p:spPr>
        <p:txBody>
          <a:bodyPr wrap="square" rtlCol="0">
            <a:spAutoFit/>
          </a:bodyPr>
          <a:lstStyle/>
          <a:p>
            <a:pPr marL="285750" indent="-285750">
              <a:buFont typeface="Wingdings" panose="05000000000000000000" pitchFamily="2" charset="2"/>
              <a:buChar char="p"/>
            </a:pPr>
            <a:r>
              <a:rPr kumimoji="1" lang="ja-JP" altLang="en-US" dirty="0">
                <a:latin typeface="Meiryo UI" pitchFamily="50" charset="-128"/>
                <a:ea typeface="Meiryo UI" pitchFamily="50" charset="-128"/>
                <a:cs typeface="Meiryo UI" pitchFamily="50" charset="-128"/>
              </a:rPr>
              <a:t>大阪の人口推計では①</a:t>
            </a:r>
            <a:r>
              <a:rPr kumimoji="1" lang="ja-JP" altLang="en-US" dirty="0" smtClean="0">
                <a:latin typeface="Meiryo UI" pitchFamily="50" charset="-128"/>
                <a:ea typeface="Meiryo UI" pitchFamily="50" charset="-128"/>
                <a:cs typeface="Meiryo UI" pitchFamily="50" charset="-128"/>
              </a:rPr>
              <a:t>他の大都市</a:t>
            </a:r>
            <a:r>
              <a:rPr kumimoji="1" lang="ja-JP" altLang="en-US" dirty="0">
                <a:latin typeface="Meiryo UI" pitchFamily="50" charset="-128"/>
                <a:ea typeface="Meiryo UI" pitchFamily="50" charset="-128"/>
                <a:cs typeface="Meiryo UI" pitchFamily="50" charset="-128"/>
              </a:rPr>
              <a:t>に先んじて人口減少社会に突入し、②高齢化率の伸びが高く、③生産年齢人口の低下が著しい、という</a:t>
            </a:r>
            <a:r>
              <a:rPr lang="ja-JP" altLang="en-US" dirty="0">
                <a:latin typeface="Meiryo UI" pitchFamily="50" charset="-128"/>
                <a:ea typeface="Meiryo UI" pitchFamily="50" charset="-128"/>
                <a:cs typeface="Meiryo UI" pitchFamily="50" charset="-128"/>
              </a:rPr>
              <a:t>３</a:t>
            </a:r>
            <a:r>
              <a:rPr kumimoji="1" lang="ja-JP" altLang="en-US" dirty="0">
                <a:latin typeface="Meiryo UI" pitchFamily="50" charset="-128"/>
                <a:ea typeface="Meiryo UI" pitchFamily="50" charset="-128"/>
                <a:cs typeface="Meiryo UI" pitchFamily="50" charset="-128"/>
              </a:rPr>
              <a:t>重苦の時代が到来する。</a:t>
            </a:r>
          </a:p>
        </p:txBody>
      </p:sp>
      <p:sp>
        <p:nvSpPr>
          <p:cNvPr id="21" name="スライド番号プレースホルダー 2"/>
          <p:cNvSpPr>
            <a:spLocks noGrp="1"/>
          </p:cNvSpPr>
          <p:nvPr>
            <p:ph type="sldNum" sz="quarter" idx="12"/>
          </p:nvPr>
        </p:nvSpPr>
        <p:spPr bwMode="auto">
          <a:xfrm>
            <a:off x="8778585" y="6633724"/>
            <a:ext cx="360362" cy="252412"/>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9D431EB-B517-420B-942D-5A5711DC131B}" type="slidenum">
              <a:rPr lang="ja-JP" altLang="en-US">
                <a:solidFill>
                  <a:srgbClr val="898989"/>
                </a:solidFill>
              </a:rPr>
              <a:pPr fontAlgn="base">
                <a:spcBef>
                  <a:spcPct val="0"/>
                </a:spcBef>
                <a:spcAft>
                  <a:spcPct val="0"/>
                </a:spcAft>
                <a:defRPr/>
              </a:pPr>
              <a:t>5</a:t>
            </a:fld>
            <a:endParaRPr lang="en-US" altLang="ja-JP">
              <a:solidFill>
                <a:srgbClr val="898989"/>
              </a:solidFill>
            </a:endParaRPr>
          </a:p>
        </p:txBody>
      </p:sp>
      <p:sp>
        <p:nvSpPr>
          <p:cNvPr id="28" name="二等辺三角形 27"/>
          <p:cNvSpPr/>
          <p:nvPr/>
        </p:nvSpPr>
        <p:spPr>
          <a:xfrm rot="5400000">
            <a:off x="4025815" y="3699210"/>
            <a:ext cx="3364217" cy="498539"/>
          </a:xfrm>
          <a:prstGeom prst="triangle">
            <a:avLst/>
          </a:prstGeom>
          <a:gradFill flip="none" rotWithShape="1">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9" name="テキスト ボックス 28"/>
          <p:cNvSpPr txBox="1"/>
          <p:nvPr/>
        </p:nvSpPr>
        <p:spPr>
          <a:xfrm>
            <a:off x="6666963" y="1269130"/>
            <a:ext cx="2018501"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高齢者人口比率の将来推計</a:t>
            </a:r>
          </a:p>
        </p:txBody>
      </p:sp>
      <p:sp>
        <p:nvSpPr>
          <p:cNvPr id="30" name="テキスト ボックス 29"/>
          <p:cNvSpPr txBox="1"/>
          <p:nvPr/>
        </p:nvSpPr>
        <p:spPr>
          <a:xfrm>
            <a:off x="6666963" y="4002390"/>
            <a:ext cx="2172390"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生産年齢人口比率</a:t>
            </a:r>
            <a:r>
              <a:rPr kumimoji="1" lang="ja-JP" altLang="en-US" sz="1200" b="1" dirty="0">
                <a:latin typeface="Meiryo UI" panose="020B0604030504040204" pitchFamily="50" charset="-128"/>
                <a:ea typeface="Meiryo UI" panose="020B0604030504040204" pitchFamily="50" charset="-128"/>
              </a:rPr>
              <a:t>の将来推計</a:t>
            </a:r>
          </a:p>
        </p:txBody>
      </p:sp>
      <p:sp>
        <p:nvSpPr>
          <p:cNvPr id="32" name="テキスト ボックス 31"/>
          <p:cNvSpPr txBox="1"/>
          <p:nvPr/>
        </p:nvSpPr>
        <p:spPr>
          <a:xfrm>
            <a:off x="407890" y="6570056"/>
            <a:ext cx="6505307" cy="246221"/>
          </a:xfrm>
          <a:prstGeom prst="rect">
            <a:avLst/>
          </a:prstGeom>
          <a:noFill/>
        </p:spPr>
        <p:txBody>
          <a:bodyPr wrap="none" rtlCol="0">
            <a:spAutoFit/>
          </a:bodyPr>
          <a:lstStyle/>
          <a:p>
            <a:r>
              <a:rPr kumimoji="1" lang="ja-JP" altLang="en-US" sz="1000" dirty="0"/>
              <a:t>出典：国勢調査及び</a:t>
            </a:r>
            <a:r>
              <a:rPr lang="ja-JP" altLang="en-US" sz="1000" dirty="0"/>
              <a:t>国立社会保障・人口問題研究所「日本の地域別将来推計人口（平成</a:t>
            </a:r>
            <a:r>
              <a:rPr lang="en-US" altLang="ja-JP" sz="1000" dirty="0"/>
              <a:t>30</a:t>
            </a:r>
            <a:r>
              <a:rPr lang="ja-JP" altLang="en-US" sz="1000" dirty="0"/>
              <a:t>（</a:t>
            </a:r>
            <a:r>
              <a:rPr lang="en-US" altLang="ja-JP" sz="1000" dirty="0"/>
              <a:t>2018</a:t>
            </a:r>
            <a:r>
              <a:rPr lang="ja-JP" altLang="en-US" sz="1000" dirty="0"/>
              <a:t>）年推計）」</a:t>
            </a:r>
            <a:r>
              <a:rPr kumimoji="1" lang="ja-JP" altLang="en-US" sz="1000" dirty="0"/>
              <a:t>から作成</a:t>
            </a:r>
          </a:p>
        </p:txBody>
      </p:sp>
      <p:sp>
        <p:nvSpPr>
          <p:cNvPr id="38" name="テキスト ボックス 37"/>
          <p:cNvSpPr txBox="1"/>
          <p:nvPr/>
        </p:nvSpPr>
        <p:spPr>
          <a:xfrm>
            <a:off x="7106696" y="5369182"/>
            <a:ext cx="607859" cy="261610"/>
          </a:xfrm>
          <a:prstGeom prst="rect">
            <a:avLst/>
          </a:prstGeom>
          <a:noFill/>
        </p:spPr>
        <p:txBody>
          <a:bodyPr wrap="none" rtlCol="0">
            <a:spAutoFit/>
          </a:bodyPr>
          <a:lstStyle/>
          <a:p>
            <a:r>
              <a:rPr kumimoji="1" lang="ja-JP" altLang="en-US" sz="1100" b="1" dirty="0">
                <a:latin typeface="Meiryo UI" pitchFamily="50" charset="-128"/>
                <a:ea typeface="Meiryo UI" pitchFamily="50" charset="-128"/>
                <a:cs typeface="Meiryo UI" pitchFamily="50" charset="-128"/>
              </a:rPr>
              <a:t>大阪府</a:t>
            </a:r>
          </a:p>
        </p:txBody>
      </p:sp>
      <p:sp>
        <p:nvSpPr>
          <p:cNvPr id="27" name="テキスト ボックス 26"/>
          <p:cNvSpPr txBox="1"/>
          <p:nvPr/>
        </p:nvSpPr>
        <p:spPr>
          <a:xfrm>
            <a:off x="7007104" y="2010289"/>
            <a:ext cx="607859" cy="261610"/>
          </a:xfrm>
          <a:prstGeom prst="rect">
            <a:avLst/>
          </a:prstGeom>
          <a:noFill/>
        </p:spPr>
        <p:txBody>
          <a:bodyPr wrap="none" rtlCol="0">
            <a:spAutoFit/>
          </a:bodyPr>
          <a:lstStyle/>
          <a:p>
            <a:r>
              <a:rPr kumimoji="1" lang="ja-JP" altLang="en-US" sz="1100" b="1" dirty="0">
                <a:latin typeface="Meiryo UI" pitchFamily="50" charset="-128"/>
                <a:ea typeface="Meiryo UI" pitchFamily="50" charset="-128"/>
                <a:cs typeface="Meiryo UI" pitchFamily="50" charset="-128"/>
              </a:rPr>
              <a:t>大阪府</a:t>
            </a:r>
          </a:p>
        </p:txBody>
      </p:sp>
      <p:sp>
        <p:nvSpPr>
          <p:cNvPr id="9" name="テキスト ボックス 8"/>
          <p:cNvSpPr txBox="1"/>
          <p:nvPr/>
        </p:nvSpPr>
        <p:spPr>
          <a:xfrm>
            <a:off x="408810" y="6171903"/>
            <a:ext cx="5196443" cy="400110"/>
          </a:xfrm>
          <a:prstGeom prst="rect">
            <a:avLst/>
          </a:prstGeom>
          <a:noFill/>
        </p:spPr>
        <p:txBody>
          <a:bodyPr wrap="square" rtlCol="0">
            <a:spAutoFit/>
          </a:bodyPr>
          <a:lstStyle/>
          <a:p>
            <a:r>
              <a:rPr kumimoji="1" lang="ja-JP" altLang="en-US" sz="1000" dirty="0">
                <a:latin typeface="+mn-ea"/>
              </a:rPr>
              <a:t>凡例：</a:t>
            </a:r>
            <a:r>
              <a:rPr kumimoji="1" lang="ja-JP" altLang="en-US" sz="1000" dirty="0">
                <a:solidFill>
                  <a:srgbClr val="0070C0"/>
                </a:solidFill>
                <a:latin typeface="+mn-ea"/>
              </a:rPr>
              <a:t>■</a:t>
            </a:r>
            <a:r>
              <a:rPr kumimoji="1" lang="ja-JP" altLang="en-US" sz="1000" dirty="0">
                <a:latin typeface="+mn-ea"/>
              </a:rPr>
              <a:t>、</a:t>
            </a:r>
            <a:r>
              <a:rPr kumimoji="1" lang="ja-JP" altLang="en-US" sz="1000" dirty="0">
                <a:solidFill>
                  <a:srgbClr val="FF0000"/>
                </a:solidFill>
                <a:latin typeface="+mn-ea"/>
              </a:rPr>
              <a:t>●</a:t>
            </a:r>
            <a:r>
              <a:rPr kumimoji="1" lang="ja-JP" altLang="en-US" sz="1000" dirty="0">
                <a:latin typeface="+mn-ea"/>
              </a:rPr>
              <a:t>、</a:t>
            </a:r>
            <a:r>
              <a:rPr kumimoji="1" lang="ja-JP" altLang="en-US" sz="1000" dirty="0">
                <a:solidFill>
                  <a:srgbClr val="00B050"/>
                </a:solidFill>
                <a:latin typeface="+mn-ea"/>
              </a:rPr>
              <a:t>◆</a:t>
            </a:r>
            <a:r>
              <a:rPr kumimoji="1" lang="ja-JP" altLang="en-US" sz="1000" dirty="0">
                <a:latin typeface="+mn-ea"/>
              </a:rPr>
              <a:t>　</a:t>
            </a:r>
            <a:r>
              <a:rPr kumimoji="1" lang="en-US" altLang="ja-JP" sz="1000" dirty="0">
                <a:latin typeface="+mn-ea"/>
              </a:rPr>
              <a:t>[1965-2015</a:t>
            </a:r>
            <a:r>
              <a:rPr kumimoji="1" lang="en-US" altLang="ja-JP" sz="1000" dirty="0" smtClean="0">
                <a:latin typeface="+mn-ea"/>
              </a:rPr>
              <a:t>]</a:t>
            </a:r>
            <a:r>
              <a:rPr lang="ja-JP" altLang="en-US" sz="1000" dirty="0">
                <a:latin typeface="+mn-ea"/>
              </a:rPr>
              <a:t>国勢</a:t>
            </a:r>
            <a:r>
              <a:rPr kumimoji="1" lang="ja-JP" altLang="en-US" sz="1000" dirty="0" smtClean="0">
                <a:latin typeface="+mn-ea"/>
              </a:rPr>
              <a:t>調査</a:t>
            </a:r>
            <a:r>
              <a:rPr kumimoji="1" lang="ja-JP" altLang="en-US" sz="1000" dirty="0">
                <a:latin typeface="+mn-ea"/>
              </a:rPr>
              <a:t>（時系列データ）、</a:t>
            </a:r>
            <a:r>
              <a:rPr kumimoji="1" lang="en-US" altLang="ja-JP" sz="1000" dirty="0">
                <a:latin typeface="+mn-ea"/>
              </a:rPr>
              <a:t>[2020-2045]</a:t>
            </a:r>
            <a:r>
              <a:rPr kumimoji="1" lang="ja-JP" altLang="en-US" sz="1000" dirty="0">
                <a:latin typeface="+mn-ea"/>
              </a:rPr>
              <a:t>将来推計人口より引用</a:t>
            </a:r>
            <a:endParaRPr kumimoji="1" lang="en-US" altLang="ja-JP" sz="1000" dirty="0">
              <a:latin typeface="+mn-ea"/>
            </a:endParaRPr>
          </a:p>
          <a:p>
            <a:r>
              <a:rPr lang="ja-JP" altLang="en-US" sz="1000" dirty="0">
                <a:latin typeface="+mn-ea"/>
              </a:rPr>
              <a:t>　　　　</a:t>
            </a:r>
            <a:r>
              <a:rPr lang="ja-JP" altLang="en-US" sz="1000" dirty="0">
                <a:solidFill>
                  <a:srgbClr val="0070C0"/>
                </a:solidFill>
                <a:latin typeface="+mn-ea"/>
              </a:rPr>
              <a:t>□</a:t>
            </a:r>
            <a:r>
              <a:rPr lang="ja-JP" altLang="en-US" sz="1000" dirty="0">
                <a:latin typeface="+mn-ea"/>
              </a:rPr>
              <a:t>、</a:t>
            </a:r>
            <a:r>
              <a:rPr lang="ja-JP" altLang="en-US" sz="1000" dirty="0">
                <a:solidFill>
                  <a:srgbClr val="FF0000"/>
                </a:solidFill>
                <a:latin typeface="+mn-ea"/>
              </a:rPr>
              <a:t>○</a:t>
            </a:r>
            <a:r>
              <a:rPr lang="ja-JP" altLang="en-US" sz="1000" dirty="0">
                <a:latin typeface="+mn-ea"/>
              </a:rPr>
              <a:t>、</a:t>
            </a:r>
            <a:r>
              <a:rPr lang="ja-JP" altLang="en-US" sz="1000" dirty="0">
                <a:solidFill>
                  <a:srgbClr val="00B050"/>
                </a:solidFill>
                <a:latin typeface="+mn-ea"/>
              </a:rPr>
              <a:t>◇</a:t>
            </a:r>
            <a:r>
              <a:rPr lang="ja-JP" altLang="en-US" sz="1000" dirty="0">
                <a:latin typeface="+mn-ea"/>
              </a:rPr>
              <a:t>　令和２年国勢調査（確定値）より引用</a:t>
            </a:r>
            <a:endParaRPr kumimoji="1" lang="ja-JP" altLang="en-US" sz="1000" dirty="0">
              <a:latin typeface="+mn-ea"/>
            </a:endParaRPr>
          </a:p>
        </p:txBody>
      </p:sp>
    </p:spTree>
    <p:extLst>
      <p:ext uri="{BB962C8B-B14F-4D97-AF65-F5344CB8AC3E}">
        <p14:creationId xmlns:p14="http://schemas.microsoft.com/office/powerpoint/2010/main" val="28496525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246237" y="548680"/>
            <a:ext cx="8616097" cy="1055835"/>
          </a:xfrm>
          <a:prstGeom prst="rect">
            <a:avLst/>
          </a:prstGeom>
          <a:ln>
            <a:solidFill>
              <a:schemeClr val="tx1"/>
            </a:solidFill>
            <a:prstDash val="sysDash"/>
          </a:ln>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776" indent="-263776" algn="l">
              <a:lnSpc>
                <a:spcPts val="1477"/>
              </a:lnSpc>
              <a:spcBef>
                <a:spcPts val="1108"/>
              </a:spcBef>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世界から大阪がどのように認識され、どのように評価されているのか、客観的に把握するため、主要な都市ランキングを調査。</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3776" indent="-263776" algn="l">
              <a:lnSpc>
                <a:spcPts val="1477"/>
              </a:lnSpc>
              <a:spcBef>
                <a:spcPts val="1108"/>
              </a:spcBef>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主要な世界都市ランキングで、日本から複数都市が対象となる場合は、東京と大阪の２都市が標準であり、それに福岡又は名古屋が加わることが多い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タイトル 1"/>
          <p:cNvSpPr txBox="1">
            <a:spLocks/>
          </p:cNvSpPr>
          <p:nvPr/>
        </p:nvSpPr>
        <p:spPr>
          <a:xfrm>
            <a:off x="25401" y="1854467"/>
            <a:ext cx="2656813"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世界の都市総合力ランキング</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36147527"/>
              </p:ext>
            </p:extLst>
          </p:nvPr>
        </p:nvGraphicFramePr>
        <p:xfrm>
          <a:off x="1356347" y="2242817"/>
          <a:ext cx="1620206" cy="1859915"/>
        </p:xfrm>
        <a:graphic>
          <a:graphicData uri="http://schemas.openxmlformats.org/drawingml/2006/table">
            <a:tbl>
              <a:tblPr firstRow="1" bandRow="1">
                <a:tableStyleId>{7E9639D4-E3E2-4D34-9284-5A2195B3D0D7}</a:tableStyleId>
              </a:tblPr>
              <a:tblGrid>
                <a:gridCol w="494128">
                  <a:extLst>
                    <a:ext uri="{9D8B030D-6E8A-4147-A177-3AD203B41FA5}">
                      <a16:colId xmlns:a16="http://schemas.microsoft.com/office/drawing/2014/main" val="2635631151"/>
                    </a:ext>
                  </a:extLst>
                </a:gridCol>
                <a:gridCol w="1126078">
                  <a:extLst>
                    <a:ext uri="{9D8B030D-6E8A-4147-A177-3AD203B41FA5}">
                      <a16:colId xmlns:a16="http://schemas.microsoft.com/office/drawing/2014/main" val="461550805"/>
                    </a:ext>
                  </a:extLst>
                </a:gridCol>
              </a:tblGrid>
              <a:tr h="251509">
                <a:tc>
                  <a:txBody>
                    <a:bodyPr/>
                    <a:lstStyle/>
                    <a:p>
                      <a:pPr algn="ctr"/>
                      <a:r>
                        <a:rPr kumimoji="1" lang="en-US" altLang="ja-JP" sz="1000" dirty="0">
                          <a:latin typeface="+mj-ea"/>
                          <a:ea typeface="+mj-ea"/>
                        </a:rPr>
                        <a:t>2021</a:t>
                      </a:r>
                      <a:endParaRPr kumimoji="1" lang="ja-JP" altLang="en-US" sz="1000" dirty="0">
                        <a:latin typeface="+mj-ea"/>
                        <a:ea typeface="+mj-ea"/>
                      </a:endParaRPr>
                    </a:p>
                  </a:txBody>
                  <a:tcPr marL="84406" marR="84406" marT="42203" marB="42203">
                    <a:lnR w="12700" cap="flat" cmpd="sng" algn="ctr">
                      <a:solidFill>
                        <a:schemeClr val="bg1"/>
                      </a:solidFill>
                      <a:prstDash val="solid"/>
                      <a:round/>
                      <a:headEnd type="none" w="med" len="med"/>
                      <a:tailEnd type="none" w="med" len="med"/>
                    </a:lnR>
                  </a:tcPr>
                </a:tc>
                <a:tc>
                  <a:txBody>
                    <a:bodyPr/>
                    <a:lstStyle/>
                    <a:p>
                      <a:pPr algn="ctr"/>
                      <a:r>
                        <a:rPr kumimoji="1" lang="ja-JP" altLang="en-US" sz="1000" dirty="0">
                          <a:latin typeface="+mj-ea"/>
                          <a:ea typeface="+mj-ea"/>
                        </a:rPr>
                        <a:t>都市名</a:t>
                      </a:r>
                    </a:p>
                  </a:txBody>
                  <a:tcPr marL="84406" marR="84406" marT="42203" marB="42203">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40315591"/>
                  </a:ext>
                </a:extLst>
              </a:tr>
              <a:tr h="1561514">
                <a:tc>
                  <a:txBody>
                    <a:bodyPr/>
                    <a:lstStyle/>
                    <a:p>
                      <a:pPr algn="ctr"/>
                      <a:r>
                        <a:rPr kumimoji="1" lang="en-US" altLang="ja-JP" sz="1000" dirty="0">
                          <a:latin typeface="+mj-ea"/>
                          <a:ea typeface="+mj-ea"/>
                        </a:rPr>
                        <a:t>1</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2</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b="1" u="sng" dirty="0">
                          <a:effectLst/>
                          <a:latin typeface="+mj-ea"/>
                          <a:ea typeface="+mj-ea"/>
                        </a:rPr>
                        <a:t>3</a:t>
                      </a:r>
                      <a:r>
                        <a:rPr kumimoji="1" lang="ja-JP" altLang="en-US" sz="1000" b="1" u="sng" dirty="0">
                          <a:effectLst/>
                          <a:latin typeface="+mj-ea"/>
                          <a:ea typeface="+mj-ea"/>
                        </a:rPr>
                        <a:t>位</a:t>
                      </a:r>
                      <a:endParaRPr kumimoji="1" lang="en-US" altLang="ja-JP" sz="1000" b="1" u="sng" dirty="0">
                        <a:effectLst/>
                        <a:latin typeface="+mj-ea"/>
                        <a:ea typeface="+mj-ea"/>
                      </a:endParaRPr>
                    </a:p>
                    <a:p>
                      <a:pPr algn="ctr"/>
                      <a:r>
                        <a:rPr kumimoji="1" lang="en-US" altLang="ja-JP" sz="1000" dirty="0">
                          <a:latin typeface="+mj-ea"/>
                          <a:ea typeface="+mj-ea"/>
                        </a:rPr>
                        <a:t>4</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5</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6</a:t>
                      </a:r>
                      <a:r>
                        <a:rPr kumimoji="1" lang="ja-JP" altLang="en-US" sz="1000" dirty="0">
                          <a:latin typeface="+mj-ea"/>
                          <a:ea typeface="+mj-ea"/>
                        </a:rPr>
                        <a:t>位</a:t>
                      </a:r>
                      <a:endParaRPr kumimoji="1" lang="en-US" altLang="ja-JP" sz="1000"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en-US" altLang="ja-JP" sz="1000" b="1" u="sng" dirty="0">
                          <a:latin typeface="+mj-ea"/>
                          <a:ea typeface="+mj-ea"/>
                        </a:rPr>
                        <a:t>36</a:t>
                      </a:r>
                      <a:r>
                        <a:rPr kumimoji="1" lang="ja-JP" altLang="en-US" sz="1000" b="1" u="sng" dirty="0">
                          <a:latin typeface="+mj-ea"/>
                          <a:ea typeface="+mj-ea"/>
                        </a:rPr>
                        <a:t>位</a:t>
                      </a:r>
                      <a:endParaRPr kumimoji="1" lang="en-US" altLang="ja-JP" sz="1000" b="1" u="sng"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en-US" altLang="ja-JP" sz="1000" b="1" u="sng" dirty="0">
                          <a:latin typeface="+mj-ea"/>
                          <a:ea typeface="+mj-ea"/>
                        </a:rPr>
                        <a:t>42</a:t>
                      </a:r>
                      <a:r>
                        <a:rPr kumimoji="1" lang="ja-JP" altLang="en-US" sz="1000" b="1" u="sng" dirty="0">
                          <a:latin typeface="+mj-ea"/>
                          <a:ea typeface="+mj-ea"/>
                        </a:rPr>
                        <a:t>位</a:t>
                      </a:r>
                      <a:endParaRPr kumimoji="1" lang="en-US" altLang="ja-JP" sz="1000" b="1" u="sng" dirty="0">
                        <a:latin typeface="+mj-ea"/>
                        <a:ea typeface="+mj-ea"/>
                      </a:endParaRPr>
                    </a:p>
                  </a:txBody>
                  <a:tcPr marL="84406" marR="84406" marT="42203" marB="42203">
                    <a:lnR w="12700" cap="flat" cmpd="sng" algn="ctr">
                      <a:solidFill>
                        <a:schemeClr val="tx1"/>
                      </a:solidFill>
                      <a:prstDash val="solid"/>
                      <a:round/>
                      <a:headEnd type="none" w="med" len="med"/>
                      <a:tailEnd type="none" w="med" len="med"/>
                    </a:lnR>
                  </a:tcPr>
                </a:tc>
                <a:tc>
                  <a:txBody>
                    <a:bodyPr/>
                    <a:lstStyle/>
                    <a:p>
                      <a:pPr algn="ctr"/>
                      <a:r>
                        <a:rPr kumimoji="1" lang="ja-JP" altLang="en-US" sz="1000" dirty="0">
                          <a:latin typeface="+mj-ea"/>
                          <a:ea typeface="+mj-ea"/>
                        </a:rPr>
                        <a:t>ロンドン</a:t>
                      </a:r>
                      <a:endParaRPr kumimoji="1" lang="en-US" altLang="ja-JP" sz="1000" dirty="0">
                        <a:latin typeface="+mj-ea"/>
                        <a:ea typeface="+mj-ea"/>
                      </a:endParaRPr>
                    </a:p>
                    <a:p>
                      <a:pPr algn="ctr"/>
                      <a:r>
                        <a:rPr kumimoji="1" lang="ja-JP" altLang="en-US" sz="1000" dirty="0">
                          <a:latin typeface="+mj-ea"/>
                          <a:ea typeface="+mj-ea"/>
                        </a:rPr>
                        <a:t>ニューヨーク</a:t>
                      </a:r>
                      <a:endParaRPr kumimoji="1" lang="en-US" altLang="ja-JP" sz="1000" dirty="0">
                        <a:latin typeface="+mj-ea"/>
                        <a:ea typeface="+mj-ea"/>
                      </a:endParaRPr>
                    </a:p>
                    <a:p>
                      <a:pPr algn="ctr"/>
                      <a:r>
                        <a:rPr kumimoji="1" lang="ja-JP" altLang="en-US" sz="1000" b="1" u="sng" dirty="0">
                          <a:latin typeface="+mj-ea"/>
                          <a:ea typeface="+mj-ea"/>
                        </a:rPr>
                        <a:t>東京</a:t>
                      </a:r>
                      <a:endParaRPr kumimoji="1" lang="en-US" altLang="ja-JP" sz="1000" b="1" u="sng" dirty="0">
                        <a:latin typeface="+mj-ea"/>
                        <a:ea typeface="+mj-ea"/>
                      </a:endParaRPr>
                    </a:p>
                    <a:p>
                      <a:pPr algn="ctr"/>
                      <a:r>
                        <a:rPr kumimoji="1" lang="ja-JP" altLang="en-US" sz="1000" dirty="0">
                          <a:latin typeface="+mj-ea"/>
                          <a:ea typeface="+mj-ea"/>
                        </a:rPr>
                        <a:t>パリ</a:t>
                      </a:r>
                      <a:endParaRPr kumimoji="1" lang="en-US" altLang="ja-JP" sz="1000" dirty="0">
                        <a:latin typeface="+mj-ea"/>
                        <a:ea typeface="+mj-ea"/>
                      </a:endParaRPr>
                    </a:p>
                    <a:p>
                      <a:pPr algn="ctr"/>
                      <a:r>
                        <a:rPr kumimoji="1" lang="ja-JP" altLang="en-US" sz="1000" dirty="0">
                          <a:latin typeface="+mj-ea"/>
                          <a:ea typeface="+mj-ea"/>
                        </a:rPr>
                        <a:t>シンガポール</a:t>
                      </a:r>
                      <a:endParaRPr kumimoji="1" lang="en-US" altLang="ja-JP" sz="1000" dirty="0">
                        <a:latin typeface="+mj-ea"/>
                        <a:ea typeface="+mj-ea"/>
                      </a:endParaRPr>
                    </a:p>
                    <a:p>
                      <a:pPr algn="ctr"/>
                      <a:r>
                        <a:rPr kumimoji="1" lang="ja-JP" altLang="en-US" sz="1000" dirty="0">
                          <a:latin typeface="+mj-ea"/>
                          <a:ea typeface="+mj-ea"/>
                        </a:rPr>
                        <a:t>アムステルダム</a:t>
                      </a:r>
                      <a:endParaRPr kumimoji="1" lang="en-US" altLang="ja-JP" sz="1000"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ja-JP" altLang="en-US" sz="1000" b="1" u="sng" dirty="0">
                          <a:latin typeface="+mj-ea"/>
                          <a:ea typeface="+mj-ea"/>
                        </a:rPr>
                        <a:t>大阪</a:t>
                      </a:r>
                      <a:endParaRPr kumimoji="1" lang="en-US" altLang="ja-JP" sz="1000" b="1" u="sng"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ja-JP" altLang="en-US" sz="1000" b="1" u="sng" dirty="0">
                          <a:latin typeface="+mj-ea"/>
                          <a:ea typeface="+mj-ea"/>
                        </a:rPr>
                        <a:t>福岡</a:t>
                      </a:r>
                    </a:p>
                  </a:txBody>
                  <a:tcPr marL="84406" marR="84406" marT="42203" marB="42203">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7646349"/>
                  </a:ext>
                </a:extLst>
              </a:tr>
            </a:tbl>
          </a:graphicData>
        </a:graphic>
      </p:graphicFrame>
      <p:sp>
        <p:nvSpPr>
          <p:cNvPr id="7" name="テキスト ボックス 6"/>
          <p:cNvSpPr txBox="1"/>
          <p:nvPr/>
        </p:nvSpPr>
        <p:spPr>
          <a:xfrm>
            <a:off x="26379" y="2173264"/>
            <a:ext cx="1349802" cy="2329484"/>
          </a:xfrm>
          <a:prstGeom prst="rect">
            <a:avLst/>
          </a:prstGeom>
          <a:noFill/>
        </p:spPr>
        <p:txBody>
          <a:bodyPr wrap="square" rtlCol="0">
            <a:spAutoFit/>
          </a:bodyPr>
          <a:lstStyle/>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森記念財団都市戦略研究所が公表。世界の主要都市の総合力を経済、研究・開発、文化・交流、居住、環境、交通・アクセスの６分野で評価し、順位付け（</a:t>
            </a:r>
            <a:r>
              <a:rPr lang="en-US" altLang="ja-JP" sz="969" dirty="0">
                <a:latin typeface="Meiryo UI" panose="020B0604030504040204" pitchFamily="50" charset="-128"/>
                <a:ea typeface="Meiryo UI" panose="020B0604030504040204" pitchFamily="50" charset="-128"/>
              </a:rPr>
              <a:t>2021</a:t>
            </a:r>
            <a:r>
              <a:rPr lang="ja-JP" altLang="en-US" sz="969" dirty="0">
                <a:latin typeface="Meiryo UI" panose="020B0604030504040204" pitchFamily="50" charset="-128"/>
                <a:ea typeface="Meiryo UI" panose="020B0604030504040204" pitchFamily="50" charset="-128"/>
              </a:rPr>
              <a:t>年は</a:t>
            </a:r>
            <a:r>
              <a:rPr lang="en-US" altLang="ja-JP" sz="969" dirty="0">
                <a:latin typeface="Meiryo UI" panose="020B0604030504040204" pitchFamily="50" charset="-128"/>
                <a:ea typeface="Meiryo UI" panose="020B0604030504040204" pitchFamily="50" charset="-128"/>
              </a:rPr>
              <a:t>48</a:t>
            </a:r>
            <a:r>
              <a:rPr lang="ja-JP" altLang="en-US" sz="969" dirty="0">
                <a:latin typeface="Meiryo UI" panose="020B0604030504040204" pitchFamily="50" charset="-128"/>
                <a:ea typeface="Meiryo UI" panose="020B0604030504040204" pitchFamily="50" charset="-128"/>
              </a:rPr>
              <a:t>都市が対象）</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日本からは、東京・大阪・福岡の３都市</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endParaRPr lang="ja-JP" altLang="en-US" sz="969" dirty="0">
              <a:latin typeface="Meiryo UI" panose="020B0604030504040204" pitchFamily="50" charset="-128"/>
              <a:ea typeface="Meiryo UI" panose="020B0604030504040204" pitchFamily="50" charset="-128"/>
            </a:endParaRPr>
          </a:p>
        </p:txBody>
      </p:sp>
      <p:sp>
        <p:nvSpPr>
          <p:cNvPr id="11" name="タイトル 1"/>
          <p:cNvSpPr txBox="1">
            <a:spLocks/>
          </p:cNvSpPr>
          <p:nvPr/>
        </p:nvSpPr>
        <p:spPr>
          <a:xfrm>
            <a:off x="3085330" y="1854467"/>
            <a:ext cx="2656813"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グローバル都市調査</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085330" y="2173264"/>
            <a:ext cx="1461343" cy="1918780"/>
          </a:xfrm>
          <a:prstGeom prst="rect">
            <a:avLst/>
          </a:prstGeom>
          <a:noFill/>
        </p:spPr>
        <p:txBody>
          <a:bodyPr wrap="square" rtlCol="0">
            <a:noAutofit/>
          </a:bodyPr>
          <a:lstStyle/>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米経営コンサルティング会社</a:t>
            </a:r>
            <a:r>
              <a:rPr lang="en-US" altLang="ja-JP" sz="969" dirty="0">
                <a:latin typeface="Meiryo UI" panose="020B0604030504040204" pitchFamily="50" charset="-128"/>
                <a:ea typeface="Meiryo UI" panose="020B0604030504040204" pitchFamily="50" charset="-128"/>
              </a:rPr>
              <a:t>A.T.</a:t>
            </a:r>
            <a:r>
              <a:rPr lang="ja-JP" altLang="en-US" sz="969" dirty="0">
                <a:latin typeface="Meiryo UI" panose="020B0604030504040204" pitchFamily="50" charset="-128"/>
                <a:ea typeface="Meiryo UI" panose="020B0604030504040204" pitchFamily="50" charset="-128"/>
              </a:rPr>
              <a:t>カーニーが公表。世界の都市をビジネス活動、人的資源、情報流通、文化的経験、政治的関与の５つの観点から</a:t>
            </a:r>
            <a:r>
              <a:rPr lang="en-US" altLang="ja-JP" sz="969" dirty="0">
                <a:latin typeface="Meiryo UI" panose="020B0604030504040204" pitchFamily="50" charset="-128"/>
                <a:ea typeface="Meiryo UI" panose="020B0604030504040204" pitchFamily="50" charset="-128"/>
              </a:rPr>
              <a:t>29</a:t>
            </a:r>
            <a:r>
              <a:rPr lang="ja-JP" altLang="en-US" sz="969" dirty="0">
                <a:latin typeface="Meiryo UI" panose="020B0604030504040204" pitchFamily="50" charset="-128"/>
                <a:ea typeface="Meiryo UI" panose="020B0604030504040204" pitchFamily="50" charset="-128"/>
              </a:rPr>
              <a:t>の評価基準をもとに総合的にランキング。（</a:t>
            </a:r>
            <a:r>
              <a:rPr lang="en-US" altLang="ja-JP" sz="969" dirty="0">
                <a:latin typeface="Meiryo UI" panose="020B0604030504040204" pitchFamily="50" charset="-128"/>
                <a:ea typeface="Meiryo UI" panose="020B0604030504040204" pitchFamily="50" charset="-128"/>
              </a:rPr>
              <a:t>2020</a:t>
            </a:r>
            <a:r>
              <a:rPr lang="ja-JP" altLang="en-US" sz="969" dirty="0">
                <a:latin typeface="Meiryo UI" panose="020B0604030504040204" pitchFamily="50" charset="-128"/>
                <a:ea typeface="Meiryo UI" panose="020B0604030504040204" pitchFamily="50" charset="-128"/>
              </a:rPr>
              <a:t>年は</a:t>
            </a:r>
            <a:r>
              <a:rPr lang="en-US" altLang="ja-JP" sz="969" dirty="0">
                <a:latin typeface="Meiryo UI" panose="020B0604030504040204" pitchFamily="50" charset="-128"/>
                <a:ea typeface="Meiryo UI" panose="020B0604030504040204" pitchFamily="50" charset="-128"/>
              </a:rPr>
              <a:t>151</a:t>
            </a:r>
            <a:r>
              <a:rPr lang="ja-JP" altLang="en-US" sz="969" dirty="0">
                <a:latin typeface="Meiryo UI" panose="020B0604030504040204" pitchFamily="50" charset="-128"/>
                <a:ea typeface="Meiryo UI" panose="020B0604030504040204" pitchFamily="50" charset="-128"/>
              </a:rPr>
              <a:t>都市が対象）</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日本からは、東京・大阪・名古屋の３都市</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endParaRPr lang="ja-JP" altLang="en-US" sz="969"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592526546"/>
              </p:ext>
            </p:extLst>
          </p:nvPr>
        </p:nvGraphicFramePr>
        <p:xfrm>
          <a:off x="4546674" y="2219203"/>
          <a:ext cx="1354705" cy="1859915"/>
        </p:xfrm>
        <a:graphic>
          <a:graphicData uri="http://schemas.openxmlformats.org/drawingml/2006/table">
            <a:tbl>
              <a:tblPr firstRow="1" bandRow="1">
                <a:tableStyleId>{7E9639D4-E3E2-4D34-9284-5A2195B3D0D7}</a:tableStyleId>
              </a:tblPr>
              <a:tblGrid>
                <a:gridCol w="494128">
                  <a:extLst>
                    <a:ext uri="{9D8B030D-6E8A-4147-A177-3AD203B41FA5}">
                      <a16:colId xmlns:a16="http://schemas.microsoft.com/office/drawing/2014/main" val="2635631151"/>
                    </a:ext>
                  </a:extLst>
                </a:gridCol>
                <a:gridCol w="860577">
                  <a:extLst>
                    <a:ext uri="{9D8B030D-6E8A-4147-A177-3AD203B41FA5}">
                      <a16:colId xmlns:a16="http://schemas.microsoft.com/office/drawing/2014/main" val="461550805"/>
                    </a:ext>
                  </a:extLst>
                </a:gridCol>
              </a:tblGrid>
              <a:tr h="251509">
                <a:tc>
                  <a:txBody>
                    <a:bodyPr/>
                    <a:lstStyle/>
                    <a:p>
                      <a:pPr algn="ctr"/>
                      <a:r>
                        <a:rPr kumimoji="1" lang="en-US" altLang="ja-JP" sz="1000" dirty="0">
                          <a:latin typeface="+mj-ea"/>
                          <a:ea typeface="+mj-ea"/>
                        </a:rPr>
                        <a:t>2020</a:t>
                      </a:r>
                      <a:endParaRPr kumimoji="1" lang="ja-JP" altLang="en-US" sz="1000" dirty="0">
                        <a:latin typeface="+mj-ea"/>
                        <a:ea typeface="+mj-ea"/>
                      </a:endParaRPr>
                    </a:p>
                  </a:txBody>
                  <a:tcPr marL="84406" marR="84406" marT="42203" marB="42203">
                    <a:lnR w="12700" cap="flat" cmpd="sng" algn="ctr">
                      <a:solidFill>
                        <a:schemeClr val="bg1"/>
                      </a:solidFill>
                      <a:prstDash val="solid"/>
                      <a:round/>
                      <a:headEnd type="none" w="med" len="med"/>
                      <a:tailEnd type="none" w="med" len="med"/>
                    </a:lnR>
                  </a:tcPr>
                </a:tc>
                <a:tc>
                  <a:txBody>
                    <a:bodyPr/>
                    <a:lstStyle/>
                    <a:p>
                      <a:pPr algn="ctr"/>
                      <a:r>
                        <a:rPr kumimoji="1" lang="ja-JP" altLang="en-US" sz="1000" dirty="0">
                          <a:latin typeface="+mj-ea"/>
                          <a:ea typeface="+mj-ea"/>
                        </a:rPr>
                        <a:t>都市名</a:t>
                      </a:r>
                    </a:p>
                  </a:txBody>
                  <a:tcPr marL="84406" marR="84406" marT="42203" marB="42203">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40315591"/>
                  </a:ext>
                </a:extLst>
              </a:tr>
              <a:tr h="1561514">
                <a:tc>
                  <a:txBody>
                    <a:bodyPr/>
                    <a:lstStyle/>
                    <a:p>
                      <a:pPr algn="ctr"/>
                      <a:r>
                        <a:rPr kumimoji="1" lang="en-US" altLang="ja-JP" sz="1000" dirty="0">
                          <a:latin typeface="+mj-ea"/>
                          <a:ea typeface="+mj-ea"/>
                        </a:rPr>
                        <a:t>1</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2</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3</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b="1" u="sng" dirty="0">
                          <a:latin typeface="+mj-ea"/>
                          <a:ea typeface="+mj-ea"/>
                        </a:rPr>
                        <a:t>4</a:t>
                      </a:r>
                      <a:r>
                        <a:rPr kumimoji="1" lang="ja-JP" altLang="en-US" sz="1000" b="1" u="sng" dirty="0">
                          <a:latin typeface="+mj-ea"/>
                          <a:ea typeface="+mj-ea"/>
                        </a:rPr>
                        <a:t>位</a:t>
                      </a:r>
                      <a:endParaRPr kumimoji="1" lang="en-US" altLang="ja-JP" sz="1000" b="1" u="sng" dirty="0">
                        <a:latin typeface="+mj-ea"/>
                        <a:ea typeface="+mj-ea"/>
                      </a:endParaRPr>
                    </a:p>
                    <a:p>
                      <a:pPr algn="ctr"/>
                      <a:r>
                        <a:rPr kumimoji="1" lang="en-US" altLang="ja-JP" sz="1000" dirty="0">
                          <a:latin typeface="+mj-ea"/>
                          <a:ea typeface="+mj-ea"/>
                        </a:rPr>
                        <a:t>5</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6</a:t>
                      </a:r>
                      <a:r>
                        <a:rPr kumimoji="1" lang="ja-JP" altLang="en-US" sz="1000" dirty="0">
                          <a:latin typeface="+mj-ea"/>
                          <a:ea typeface="+mj-ea"/>
                        </a:rPr>
                        <a:t>位</a:t>
                      </a:r>
                      <a:endParaRPr kumimoji="1" lang="en-US" altLang="ja-JP" sz="1000"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en-US" altLang="ja-JP" sz="1000" b="1" u="sng" dirty="0">
                          <a:latin typeface="+mj-ea"/>
                          <a:ea typeface="+mj-ea"/>
                        </a:rPr>
                        <a:t>35</a:t>
                      </a:r>
                      <a:r>
                        <a:rPr kumimoji="1" lang="ja-JP" altLang="en-US" sz="1000" b="1" u="sng" dirty="0">
                          <a:latin typeface="+mj-ea"/>
                          <a:ea typeface="+mj-ea"/>
                        </a:rPr>
                        <a:t>位</a:t>
                      </a:r>
                      <a:endParaRPr kumimoji="1" lang="en-US" altLang="ja-JP" sz="1000" b="1" u="sng"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en-US" altLang="ja-JP" sz="1000" b="1" u="sng" dirty="0">
                          <a:latin typeface="+mj-ea"/>
                          <a:ea typeface="+mj-ea"/>
                        </a:rPr>
                        <a:t>78</a:t>
                      </a:r>
                      <a:r>
                        <a:rPr kumimoji="1" lang="ja-JP" altLang="en-US" sz="1000" b="1" u="sng" dirty="0">
                          <a:latin typeface="+mj-ea"/>
                          <a:ea typeface="+mj-ea"/>
                        </a:rPr>
                        <a:t>位</a:t>
                      </a:r>
                      <a:endParaRPr kumimoji="1" lang="en-US" altLang="ja-JP" sz="1000" b="1" u="sng" dirty="0">
                        <a:latin typeface="+mj-ea"/>
                        <a:ea typeface="+mj-ea"/>
                      </a:endParaRPr>
                    </a:p>
                  </a:txBody>
                  <a:tcPr marL="84406" marR="84406" marT="42203" marB="42203">
                    <a:lnR w="12700" cap="flat" cmpd="sng" algn="ctr">
                      <a:solidFill>
                        <a:schemeClr val="tx1"/>
                      </a:solidFill>
                      <a:prstDash val="solid"/>
                      <a:round/>
                      <a:headEnd type="none" w="med" len="med"/>
                      <a:tailEnd type="none" w="med" len="med"/>
                    </a:lnR>
                  </a:tcPr>
                </a:tc>
                <a:tc>
                  <a:txBody>
                    <a:bodyPr/>
                    <a:lstStyle/>
                    <a:p>
                      <a:pPr algn="ctr"/>
                      <a:r>
                        <a:rPr kumimoji="1" lang="ja-JP" altLang="en-US" sz="1000" dirty="0">
                          <a:latin typeface="+mj-ea"/>
                          <a:ea typeface="+mj-ea"/>
                        </a:rPr>
                        <a:t>ニューヨーク</a:t>
                      </a:r>
                      <a:endParaRPr kumimoji="1" lang="en-US" altLang="ja-JP" sz="1000" dirty="0">
                        <a:latin typeface="+mj-ea"/>
                        <a:ea typeface="+mj-ea"/>
                      </a:endParaRPr>
                    </a:p>
                    <a:p>
                      <a:pPr algn="ctr"/>
                      <a:r>
                        <a:rPr kumimoji="1" lang="ja-JP" altLang="en-US" sz="1000" dirty="0">
                          <a:latin typeface="+mj-ea"/>
                          <a:ea typeface="+mj-ea"/>
                        </a:rPr>
                        <a:t>ロンドン</a:t>
                      </a:r>
                      <a:endParaRPr kumimoji="1" lang="en-US" altLang="ja-JP" sz="1000" dirty="0">
                        <a:latin typeface="+mj-ea"/>
                        <a:ea typeface="+mj-ea"/>
                      </a:endParaRPr>
                    </a:p>
                    <a:p>
                      <a:pPr algn="ctr"/>
                      <a:r>
                        <a:rPr kumimoji="1" lang="ja-JP" altLang="en-US" sz="1000" dirty="0">
                          <a:latin typeface="+mj-ea"/>
                          <a:ea typeface="+mj-ea"/>
                        </a:rPr>
                        <a:t>パリ</a:t>
                      </a:r>
                      <a:endParaRPr kumimoji="1" lang="en-US" altLang="ja-JP" sz="1000" dirty="0">
                        <a:latin typeface="+mj-ea"/>
                        <a:ea typeface="+mj-ea"/>
                      </a:endParaRPr>
                    </a:p>
                    <a:p>
                      <a:pPr algn="ctr"/>
                      <a:r>
                        <a:rPr kumimoji="1" lang="ja-JP" altLang="en-US" sz="1000" b="1" u="sng" dirty="0">
                          <a:latin typeface="+mj-ea"/>
                          <a:ea typeface="+mj-ea"/>
                        </a:rPr>
                        <a:t>東京</a:t>
                      </a:r>
                      <a:endParaRPr kumimoji="1" lang="en-US" altLang="ja-JP" sz="1000" b="1" u="sng" dirty="0">
                        <a:latin typeface="+mj-ea"/>
                        <a:ea typeface="+mj-ea"/>
                      </a:endParaRPr>
                    </a:p>
                    <a:p>
                      <a:pPr algn="ctr"/>
                      <a:r>
                        <a:rPr kumimoji="1" lang="ja-JP" altLang="en-US" sz="1000" dirty="0">
                          <a:latin typeface="+mj-ea"/>
                          <a:ea typeface="+mj-ea"/>
                        </a:rPr>
                        <a:t>北京</a:t>
                      </a:r>
                      <a:endParaRPr kumimoji="1" lang="en-US" altLang="ja-JP" sz="1000" dirty="0">
                        <a:latin typeface="+mj-ea"/>
                        <a:ea typeface="+mj-ea"/>
                      </a:endParaRPr>
                    </a:p>
                    <a:p>
                      <a:pPr algn="ctr"/>
                      <a:r>
                        <a:rPr kumimoji="1" lang="ja-JP" altLang="en-US" sz="1000" dirty="0">
                          <a:latin typeface="+mj-ea"/>
                          <a:ea typeface="+mj-ea"/>
                        </a:rPr>
                        <a:t>香港</a:t>
                      </a:r>
                      <a:endParaRPr kumimoji="1" lang="en-US" altLang="ja-JP" sz="1000"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ja-JP" altLang="en-US" sz="1000" b="1" u="sng" dirty="0">
                          <a:latin typeface="+mj-ea"/>
                          <a:ea typeface="+mj-ea"/>
                        </a:rPr>
                        <a:t>大阪</a:t>
                      </a:r>
                      <a:endParaRPr kumimoji="1" lang="en-US" altLang="ja-JP" sz="1000" b="1" u="sng"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ja-JP" altLang="en-US" sz="1000" b="1" u="sng" dirty="0">
                          <a:latin typeface="+mj-ea"/>
                          <a:ea typeface="+mj-ea"/>
                        </a:rPr>
                        <a:t>名古屋</a:t>
                      </a:r>
                    </a:p>
                  </a:txBody>
                  <a:tcPr marL="84406" marR="84406" marT="42203" marB="42203">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7646349"/>
                  </a:ext>
                </a:extLst>
              </a:tr>
            </a:tbl>
          </a:graphicData>
        </a:graphic>
      </p:graphicFrame>
      <p:sp>
        <p:nvSpPr>
          <p:cNvPr id="15" name="タイトル 1"/>
          <p:cNvSpPr txBox="1">
            <a:spLocks/>
          </p:cNvSpPr>
          <p:nvPr/>
        </p:nvSpPr>
        <p:spPr>
          <a:xfrm>
            <a:off x="6054300" y="1854467"/>
            <a:ext cx="3081549"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世界で最も住みやすい都市ランキング</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6107056" y="2173264"/>
            <a:ext cx="1461343" cy="1918780"/>
          </a:xfrm>
          <a:prstGeom prst="rect">
            <a:avLst/>
          </a:prstGeom>
          <a:noFill/>
        </p:spPr>
        <p:txBody>
          <a:bodyPr wrap="square" rtlCol="0">
            <a:noAutofit/>
          </a:bodyPr>
          <a:lstStyle/>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英経済誌エコノミストが公表。世界の都市を安定性、医療、文化・環境、教育、インフラの５項目から総合的にランキング。（</a:t>
            </a:r>
            <a:r>
              <a:rPr lang="en-US" altLang="ja-JP" sz="969" dirty="0">
                <a:latin typeface="Meiryo UI" panose="020B0604030504040204" pitchFamily="50" charset="-128"/>
                <a:ea typeface="Meiryo UI" panose="020B0604030504040204" pitchFamily="50" charset="-128"/>
              </a:rPr>
              <a:t>2021</a:t>
            </a:r>
            <a:r>
              <a:rPr lang="ja-JP" altLang="en-US" sz="969" dirty="0">
                <a:latin typeface="Meiryo UI" panose="020B0604030504040204" pitchFamily="50" charset="-128"/>
                <a:ea typeface="Meiryo UI" panose="020B0604030504040204" pitchFamily="50" charset="-128"/>
              </a:rPr>
              <a:t>年は</a:t>
            </a:r>
            <a:r>
              <a:rPr lang="en-US" altLang="ja-JP" sz="969" dirty="0">
                <a:latin typeface="Meiryo UI" panose="020B0604030504040204" pitchFamily="50" charset="-128"/>
                <a:ea typeface="Meiryo UI" panose="020B0604030504040204" pitchFamily="50" charset="-128"/>
              </a:rPr>
              <a:t>140</a:t>
            </a:r>
            <a:r>
              <a:rPr lang="ja-JP" altLang="en-US" sz="969" dirty="0">
                <a:latin typeface="Meiryo UI" panose="020B0604030504040204" pitchFamily="50" charset="-128"/>
                <a:ea typeface="Meiryo UI" panose="020B0604030504040204" pitchFamily="50" charset="-128"/>
              </a:rPr>
              <a:t>都市が対象）</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日本からは、大阪・東京の２都市</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endParaRPr lang="ja-JP" altLang="en-US" sz="969" dirty="0">
              <a:latin typeface="Meiryo UI" panose="020B0604030504040204" pitchFamily="50" charset="-128"/>
              <a:ea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884738020"/>
              </p:ext>
            </p:extLst>
          </p:nvPr>
        </p:nvGraphicFramePr>
        <p:xfrm>
          <a:off x="7594777" y="2215840"/>
          <a:ext cx="1420799" cy="1859915"/>
        </p:xfrm>
        <a:graphic>
          <a:graphicData uri="http://schemas.openxmlformats.org/drawingml/2006/table">
            <a:tbl>
              <a:tblPr firstRow="1" bandRow="1">
                <a:tableStyleId>{7E9639D4-E3E2-4D34-9284-5A2195B3D0D7}</a:tableStyleId>
              </a:tblPr>
              <a:tblGrid>
                <a:gridCol w="494128">
                  <a:extLst>
                    <a:ext uri="{9D8B030D-6E8A-4147-A177-3AD203B41FA5}">
                      <a16:colId xmlns:a16="http://schemas.microsoft.com/office/drawing/2014/main" val="2635631151"/>
                    </a:ext>
                  </a:extLst>
                </a:gridCol>
                <a:gridCol w="926671">
                  <a:extLst>
                    <a:ext uri="{9D8B030D-6E8A-4147-A177-3AD203B41FA5}">
                      <a16:colId xmlns:a16="http://schemas.microsoft.com/office/drawing/2014/main" val="461550805"/>
                    </a:ext>
                  </a:extLst>
                </a:gridCol>
              </a:tblGrid>
              <a:tr h="251509">
                <a:tc>
                  <a:txBody>
                    <a:bodyPr/>
                    <a:lstStyle/>
                    <a:p>
                      <a:pPr algn="ctr"/>
                      <a:r>
                        <a:rPr kumimoji="1" lang="en-US" altLang="ja-JP" sz="1000" dirty="0">
                          <a:latin typeface="+mj-ea"/>
                          <a:ea typeface="+mj-ea"/>
                        </a:rPr>
                        <a:t>2021</a:t>
                      </a:r>
                      <a:endParaRPr kumimoji="1" lang="ja-JP" altLang="en-US" sz="1000" dirty="0">
                        <a:latin typeface="+mj-ea"/>
                        <a:ea typeface="+mj-ea"/>
                      </a:endParaRPr>
                    </a:p>
                  </a:txBody>
                  <a:tcPr marL="84406" marR="84406" marT="42203" marB="42203">
                    <a:lnR w="12700" cap="flat" cmpd="sng" algn="ctr">
                      <a:solidFill>
                        <a:schemeClr val="bg1"/>
                      </a:solidFill>
                      <a:prstDash val="solid"/>
                      <a:round/>
                      <a:headEnd type="none" w="med" len="med"/>
                      <a:tailEnd type="none" w="med" len="med"/>
                    </a:lnR>
                  </a:tcPr>
                </a:tc>
                <a:tc>
                  <a:txBody>
                    <a:bodyPr/>
                    <a:lstStyle/>
                    <a:p>
                      <a:pPr algn="ctr"/>
                      <a:r>
                        <a:rPr kumimoji="1" lang="ja-JP" altLang="en-US" sz="1000" dirty="0">
                          <a:latin typeface="+mj-ea"/>
                          <a:ea typeface="+mj-ea"/>
                        </a:rPr>
                        <a:t>都市名</a:t>
                      </a:r>
                    </a:p>
                  </a:txBody>
                  <a:tcPr marL="84406" marR="84406" marT="42203" marB="42203">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40315591"/>
                  </a:ext>
                </a:extLst>
              </a:tr>
              <a:tr h="1561514">
                <a:tc>
                  <a:txBody>
                    <a:bodyPr/>
                    <a:lstStyle/>
                    <a:p>
                      <a:pPr algn="ctr"/>
                      <a:r>
                        <a:rPr kumimoji="1" lang="en-US" altLang="ja-JP" sz="1000" dirty="0">
                          <a:latin typeface="+mj-ea"/>
                          <a:ea typeface="+mj-ea"/>
                        </a:rPr>
                        <a:t>1</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b="1" u="sng" dirty="0">
                          <a:latin typeface="+mj-ea"/>
                          <a:ea typeface="+mj-ea"/>
                        </a:rPr>
                        <a:t>2</a:t>
                      </a:r>
                      <a:r>
                        <a:rPr kumimoji="1" lang="ja-JP" altLang="en-US" sz="1000" b="1" u="sng" dirty="0">
                          <a:latin typeface="+mj-ea"/>
                          <a:ea typeface="+mj-ea"/>
                        </a:rPr>
                        <a:t>位</a:t>
                      </a:r>
                      <a:endParaRPr kumimoji="1" lang="en-US" altLang="ja-JP" sz="1000" b="1" u="sng" dirty="0">
                        <a:latin typeface="+mj-ea"/>
                        <a:ea typeface="+mj-ea"/>
                      </a:endParaRPr>
                    </a:p>
                    <a:p>
                      <a:pPr algn="ctr"/>
                      <a:r>
                        <a:rPr kumimoji="1" lang="en-US" altLang="ja-JP" sz="1000" dirty="0">
                          <a:latin typeface="+mj-ea"/>
                          <a:ea typeface="+mj-ea"/>
                        </a:rPr>
                        <a:t>3</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4</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b="1" u="sng" dirty="0">
                          <a:latin typeface="+mj-ea"/>
                          <a:ea typeface="+mj-ea"/>
                        </a:rPr>
                        <a:t>5</a:t>
                      </a:r>
                      <a:r>
                        <a:rPr kumimoji="1" lang="ja-JP" altLang="en-US" sz="1000" b="1" u="sng" dirty="0">
                          <a:latin typeface="+mj-ea"/>
                          <a:ea typeface="+mj-ea"/>
                        </a:rPr>
                        <a:t>位</a:t>
                      </a:r>
                      <a:endParaRPr kumimoji="1" lang="en-US" altLang="ja-JP" sz="1000" b="1" u="sng" dirty="0">
                        <a:latin typeface="+mj-ea"/>
                        <a:ea typeface="+mj-ea"/>
                      </a:endParaRPr>
                    </a:p>
                    <a:p>
                      <a:pPr algn="ctr"/>
                      <a:r>
                        <a:rPr kumimoji="1" lang="en-US" altLang="ja-JP" sz="1000" dirty="0">
                          <a:latin typeface="+mj-ea"/>
                          <a:ea typeface="+mj-ea"/>
                        </a:rPr>
                        <a:t>6</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7</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8</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9</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10</a:t>
                      </a:r>
                      <a:r>
                        <a:rPr kumimoji="1" lang="ja-JP" altLang="en-US" sz="1000" dirty="0">
                          <a:latin typeface="+mj-ea"/>
                          <a:ea typeface="+mj-ea"/>
                        </a:rPr>
                        <a:t>位</a:t>
                      </a:r>
                      <a:endParaRPr kumimoji="1" lang="en-US" altLang="ja-JP" sz="1000" dirty="0">
                        <a:latin typeface="+mj-ea"/>
                        <a:ea typeface="+mj-ea"/>
                      </a:endParaRPr>
                    </a:p>
                  </a:txBody>
                  <a:tcPr marL="84406" marR="84406" marT="42203" marB="42203">
                    <a:lnR w="12700" cap="flat" cmpd="sng" algn="ctr">
                      <a:solidFill>
                        <a:schemeClr val="tx1"/>
                      </a:solidFill>
                      <a:prstDash val="solid"/>
                      <a:round/>
                      <a:headEnd type="none" w="med" len="med"/>
                      <a:tailEnd type="none" w="med" len="med"/>
                    </a:lnR>
                  </a:tcPr>
                </a:tc>
                <a:tc>
                  <a:txBody>
                    <a:bodyPr/>
                    <a:lstStyle/>
                    <a:p>
                      <a:pPr algn="ctr"/>
                      <a:r>
                        <a:rPr kumimoji="1" lang="ja-JP" altLang="en-US" sz="1000" dirty="0">
                          <a:latin typeface="+mj-ea"/>
                          <a:ea typeface="+mj-ea"/>
                        </a:rPr>
                        <a:t>オークランド</a:t>
                      </a:r>
                      <a:endParaRPr kumimoji="1" lang="en-US" altLang="ja-JP" sz="1000" dirty="0">
                        <a:latin typeface="+mj-ea"/>
                        <a:ea typeface="+mj-ea"/>
                      </a:endParaRPr>
                    </a:p>
                    <a:p>
                      <a:pPr algn="ctr"/>
                      <a:r>
                        <a:rPr kumimoji="1" lang="ja-JP" altLang="en-US" sz="1000" b="1" u="sng" dirty="0">
                          <a:latin typeface="+mj-ea"/>
                          <a:ea typeface="+mj-ea"/>
                        </a:rPr>
                        <a:t>大阪</a:t>
                      </a:r>
                      <a:endParaRPr kumimoji="1" lang="en-US" altLang="ja-JP" sz="1000" b="1" u="sng" dirty="0">
                        <a:latin typeface="+mj-ea"/>
                        <a:ea typeface="+mj-ea"/>
                      </a:endParaRPr>
                    </a:p>
                    <a:p>
                      <a:pPr algn="ctr"/>
                      <a:r>
                        <a:rPr kumimoji="1" lang="ja-JP" altLang="en-US" sz="1000" dirty="0">
                          <a:latin typeface="+mj-ea"/>
                          <a:ea typeface="+mj-ea"/>
                        </a:rPr>
                        <a:t>アデレード</a:t>
                      </a:r>
                      <a:endParaRPr kumimoji="1" lang="en-US" altLang="ja-JP" sz="1000" dirty="0">
                        <a:latin typeface="+mj-ea"/>
                        <a:ea typeface="+mj-ea"/>
                      </a:endParaRPr>
                    </a:p>
                    <a:p>
                      <a:pPr algn="ctr"/>
                      <a:r>
                        <a:rPr kumimoji="1" lang="ja-JP" altLang="en-US" sz="1000" dirty="0">
                          <a:latin typeface="+mj-ea"/>
                          <a:ea typeface="+mj-ea"/>
                        </a:rPr>
                        <a:t>ウェリントン</a:t>
                      </a:r>
                      <a:endParaRPr kumimoji="1" lang="en-US" altLang="ja-JP" sz="1000" dirty="0">
                        <a:latin typeface="+mj-ea"/>
                        <a:ea typeface="+mj-ea"/>
                      </a:endParaRPr>
                    </a:p>
                    <a:p>
                      <a:pPr algn="ctr"/>
                      <a:r>
                        <a:rPr kumimoji="1" lang="ja-JP" altLang="en-US" sz="1000" b="1" u="sng" dirty="0">
                          <a:latin typeface="+mj-ea"/>
                          <a:ea typeface="+mj-ea"/>
                        </a:rPr>
                        <a:t>東京</a:t>
                      </a:r>
                      <a:endParaRPr kumimoji="1" lang="en-US" altLang="ja-JP" sz="1000" b="1" u="sng" dirty="0">
                        <a:latin typeface="+mj-ea"/>
                        <a:ea typeface="+mj-ea"/>
                      </a:endParaRPr>
                    </a:p>
                    <a:p>
                      <a:pPr algn="ctr"/>
                      <a:r>
                        <a:rPr kumimoji="1" lang="ja-JP" altLang="en-US" sz="1000" dirty="0">
                          <a:latin typeface="+mj-ea"/>
                          <a:ea typeface="+mj-ea"/>
                        </a:rPr>
                        <a:t>パース</a:t>
                      </a:r>
                      <a:endParaRPr kumimoji="1" lang="en-US" altLang="ja-JP" sz="1000" dirty="0">
                        <a:latin typeface="+mj-ea"/>
                        <a:ea typeface="+mj-ea"/>
                      </a:endParaRPr>
                    </a:p>
                    <a:p>
                      <a:pPr algn="ctr"/>
                      <a:r>
                        <a:rPr kumimoji="1" lang="ja-JP" altLang="en-US" sz="1000" dirty="0">
                          <a:latin typeface="+mj-ea"/>
                          <a:ea typeface="+mj-ea"/>
                        </a:rPr>
                        <a:t>チューリッヒ</a:t>
                      </a:r>
                      <a:endParaRPr kumimoji="1" lang="en-US" altLang="ja-JP" sz="1000" dirty="0">
                        <a:latin typeface="+mj-ea"/>
                        <a:ea typeface="+mj-ea"/>
                      </a:endParaRPr>
                    </a:p>
                    <a:p>
                      <a:pPr algn="ctr"/>
                      <a:r>
                        <a:rPr kumimoji="1" lang="ja-JP" altLang="en-US" sz="1000" dirty="0">
                          <a:latin typeface="+mj-ea"/>
                          <a:ea typeface="+mj-ea"/>
                        </a:rPr>
                        <a:t>ジュネーブ</a:t>
                      </a:r>
                      <a:endParaRPr kumimoji="1" lang="en-US" altLang="ja-JP" sz="1000" dirty="0">
                        <a:latin typeface="+mj-ea"/>
                        <a:ea typeface="+mj-ea"/>
                      </a:endParaRPr>
                    </a:p>
                    <a:p>
                      <a:pPr algn="ctr"/>
                      <a:r>
                        <a:rPr kumimoji="1" lang="ja-JP" altLang="en-US" sz="1000" dirty="0">
                          <a:latin typeface="+mj-ea"/>
                          <a:ea typeface="+mj-ea"/>
                        </a:rPr>
                        <a:t>メルボルン</a:t>
                      </a:r>
                      <a:endParaRPr kumimoji="1" lang="en-US" altLang="ja-JP" sz="1000" dirty="0">
                        <a:latin typeface="+mj-ea"/>
                        <a:ea typeface="+mj-ea"/>
                      </a:endParaRPr>
                    </a:p>
                    <a:p>
                      <a:pPr algn="ctr"/>
                      <a:r>
                        <a:rPr kumimoji="1" lang="ja-JP" altLang="en-US" sz="1000" dirty="0">
                          <a:latin typeface="+mj-ea"/>
                          <a:ea typeface="+mj-ea"/>
                        </a:rPr>
                        <a:t>ブリスベン</a:t>
                      </a:r>
                    </a:p>
                  </a:txBody>
                  <a:tcPr marL="84406" marR="84406" marT="42203" marB="42203">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7646349"/>
                  </a:ext>
                </a:extLst>
              </a:tr>
            </a:tbl>
          </a:graphicData>
        </a:graphic>
      </p:graphicFrame>
      <p:sp>
        <p:nvSpPr>
          <p:cNvPr id="20" name="タイトル 1"/>
          <p:cNvSpPr txBox="1">
            <a:spLocks/>
          </p:cNvSpPr>
          <p:nvPr/>
        </p:nvSpPr>
        <p:spPr>
          <a:xfrm>
            <a:off x="-14355" y="4218959"/>
            <a:ext cx="3081549"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世界で最も住みやすい都市ランキング</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8401" y="4569524"/>
            <a:ext cx="1329231" cy="1918780"/>
          </a:xfrm>
          <a:prstGeom prst="rect">
            <a:avLst/>
          </a:prstGeom>
          <a:noFill/>
        </p:spPr>
        <p:txBody>
          <a:bodyPr wrap="square" rtlCol="0">
            <a:noAutofit/>
          </a:bodyPr>
          <a:lstStyle/>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米経済誌グローバルファイナンスが公表。世界の都市を経済力や研究開発力など８項目で総合的にランキング。（</a:t>
            </a:r>
            <a:r>
              <a:rPr lang="en-US" altLang="ja-JP" sz="969" dirty="0">
                <a:latin typeface="Meiryo UI" panose="020B0604030504040204" pitchFamily="50" charset="-128"/>
                <a:ea typeface="Meiryo UI" panose="020B0604030504040204" pitchFamily="50" charset="-128"/>
              </a:rPr>
              <a:t>2020</a:t>
            </a:r>
            <a:r>
              <a:rPr lang="ja-JP" altLang="en-US" sz="969" dirty="0">
                <a:latin typeface="Meiryo UI" panose="020B0604030504040204" pitchFamily="50" charset="-128"/>
                <a:ea typeface="Meiryo UI" panose="020B0604030504040204" pitchFamily="50" charset="-128"/>
              </a:rPr>
              <a:t>年は</a:t>
            </a:r>
            <a:r>
              <a:rPr lang="en-US" altLang="ja-JP" sz="969" dirty="0">
                <a:latin typeface="Meiryo UI" panose="020B0604030504040204" pitchFamily="50" charset="-128"/>
                <a:ea typeface="Meiryo UI" panose="020B0604030504040204" pitchFamily="50" charset="-128"/>
              </a:rPr>
              <a:t>48</a:t>
            </a:r>
            <a:r>
              <a:rPr lang="ja-JP" altLang="en-US" sz="969" dirty="0">
                <a:latin typeface="Meiryo UI" panose="020B0604030504040204" pitchFamily="50" charset="-128"/>
                <a:ea typeface="Meiryo UI" panose="020B0604030504040204" pitchFamily="50" charset="-128"/>
              </a:rPr>
              <a:t>都市が対象）</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日本からは、東京・大阪・福岡の３都市</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endParaRPr lang="ja-JP" altLang="en-US" sz="969" dirty="0">
              <a:latin typeface="Meiryo UI" panose="020B0604030504040204" pitchFamily="50" charset="-128"/>
              <a:ea typeface="Meiryo UI" panose="020B0604030504040204"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2473188337"/>
              </p:ext>
            </p:extLst>
          </p:nvPr>
        </p:nvGraphicFramePr>
        <p:xfrm>
          <a:off x="1367855" y="4602699"/>
          <a:ext cx="1620206" cy="1859915"/>
        </p:xfrm>
        <a:graphic>
          <a:graphicData uri="http://schemas.openxmlformats.org/drawingml/2006/table">
            <a:tbl>
              <a:tblPr firstRow="1" bandRow="1">
                <a:tableStyleId>{7E9639D4-E3E2-4D34-9284-5A2195B3D0D7}</a:tableStyleId>
              </a:tblPr>
              <a:tblGrid>
                <a:gridCol w="494128">
                  <a:extLst>
                    <a:ext uri="{9D8B030D-6E8A-4147-A177-3AD203B41FA5}">
                      <a16:colId xmlns:a16="http://schemas.microsoft.com/office/drawing/2014/main" val="2635631151"/>
                    </a:ext>
                  </a:extLst>
                </a:gridCol>
                <a:gridCol w="1126078">
                  <a:extLst>
                    <a:ext uri="{9D8B030D-6E8A-4147-A177-3AD203B41FA5}">
                      <a16:colId xmlns:a16="http://schemas.microsoft.com/office/drawing/2014/main" val="461550805"/>
                    </a:ext>
                  </a:extLst>
                </a:gridCol>
              </a:tblGrid>
              <a:tr h="251509">
                <a:tc>
                  <a:txBody>
                    <a:bodyPr/>
                    <a:lstStyle/>
                    <a:p>
                      <a:pPr algn="ctr"/>
                      <a:r>
                        <a:rPr kumimoji="1" lang="en-US" altLang="ja-JP" sz="1000" dirty="0">
                          <a:latin typeface="+mj-ea"/>
                          <a:ea typeface="+mj-ea"/>
                        </a:rPr>
                        <a:t>2020</a:t>
                      </a:r>
                      <a:endParaRPr kumimoji="1" lang="ja-JP" altLang="en-US" sz="1000" dirty="0">
                        <a:latin typeface="+mj-ea"/>
                        <a:ea typeface="+mj-ea"/>
                      </a:endParaRPr>
                    </a:p>
                  </a:txBody>
                  <a:tcPr marL="84406" marR="84406" marT="42203" marB="42203">
                    <a:lnR w="12700" cap="flat" cmpd="sng" algn="ctr">
                      <a:solidFill>
                        <a:schemeClr val="bg1"/>
                      </a:solidFill>
                      <a:prstDash val="solid"/>
                      <a:round/>
                      <a:headEnd type="none" w="med" len="med"/>
                      <a:tailEnd type="none" w="med" len="med"/>
                    </a:lnR>
                  </a:tcPr>
                </a:tc>
                <a:tc>
                  <a:txBody>
                    <a:bodyPr/>
                    <a:lstStyle/>
                    <a:p>
                      <a:pPr algn="ctr"/>
                      <a:r>
                        <a:rPr kumimoji="1" lang="ja-JP" altLang="en-US" sz="1000" dirty="0">
                          <a:latin typeface="+mj-ea"/>
                          <a:ea typeface="+mj-ea"/>
                        </a:rPr>
                        <a:t>都市名</a:t>
                      </a:r>
                    </a:p>
                  </a:txBody>
                  <a:tcPr marL="84406" marR="84406" marT="42203" marB="42203">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40315591"/>
                  </a:ext>
                </a:extLst>
              </a:tr>
              <a:tr h="1561514">
                <a:tc>
                  <a:txBody>
                    <a:bodyPr/>
                    <a:lstStyle/>
                    <a:p>
                      <a:pPr algn="ctr"/>
                      <a:r>
                        <a:rPr kumimoji="1" lang="en-US" altLang="ja-JP" sz="1000" b="1" u="sng" dirty="0">
                          <a:latin typeface="+mj-ea"/>
                          <a:ea typeface="+mj-ea"/>
                        </a:rPr>
                        <a:t>1</a:t>
                      </a:r>
                      <a:r>
                        <a:rPr kumimoji="1" lang="ja-JP" altLang="en-US" sz="1000" b="1" u="sng" dirty="0">
                          <a:latin typeface="+mj-ea"/>
                          <a:ea typeface="+mj-ea"/>
                        </a:rPr>
                        <a:t>位</a:t>
                      </a:r>
                      <a:endParaRPr kumimoji="1" lang="en-US" altLang="ja-JP" sz="1000" b="1" u="sng" dirty="0">
                        <a:latin typeface="+mj-ea"/>
                        <a:ea typeface="+mj-ea"/>
                      </a:endParaRPr>
                    </a:p>
                    <a:p>
                      <a:pPr algn="ctr"/>
                      <a:r>
                        <a:rPr kumimoji="1" lang="en-US" altLang="ja-JP" sz="1000" dirty="0">
                          <a:latin typeface="+mj-ea"/>
                          <a:ea typeface="+mj-ea"/>
                        </a:rPr>
                        <a:t>2</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3</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4</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5</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6</a:t>
                      </a:r>
                      <a:r>
                        <a:rPr kumimoji="1" lang="ja-JP" altLang="en-US" sz="1000" dirty="0">
                          <a:latin typeface="+mj-ea"/>
                          <a:ea typeface="+mj-ea"/>
                        </a:rPr>
                        <a:t>位</a:t>
                      </a:r>
                      <a:endParaRPr kumimoji="1" lang="en-US" altLang="ja-JP" sz="1000"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en-US" altLang="ja-JP" sz="1000" b="1" u="sng" dirty="0">
                          <a:latin typeface="+mj-ea"/>
                          <a:ea typeface="+mj-ea"/>
                        </a:rPr>
                        <a:t>18</a:t>
                      </a:r>
                      <a:r>
                        <a:rPr kumimoji="1" lang="ja-JP" altLang="en-US" sz="1000" b="1" u="sng" dirty="0">
                          <a:latin typeface="+mj-ea"/>
                          <a:ea typeface="+mj-ea"/>
                        </a:rPr>
                        <a:t>位</a:t>
                      </a:r>
                      <a:endParaRPr kumimoji="1" lang="en-US" altLang="ja-JP" sz="1000" b="1" u="sng"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en-US" altLang="ja-JP" sz="1000" b="1" u="sng" dirty="0">
                          <a:latin typeface="+mj-ea"/>
                          <a:ea typeface="+mj-ea"/>
                        </a:rPr>
                        <a:t>34</a:t>
                      </a:r>
                      <a:r>
                        <a:rPr kumimoji="1" lang="ja-JP" altLang="en-US" sz="1000" b="1" u="sng" dirty="0">
                          <a:latin typeface="+mj-ea"/>
                          <a:ea typeface="+mj-ea"/>
                        </a:rPr>
                        <a:t>位</a:t>
                      </a:r>
                      <a:endParaRPr kumimoji="1" lang="en-US" altLang="ja-JP" sz="1000" b="1" u="sng" dirty="0">
                        <a:latin typeface="+mj-ea"/>
                        <a:ea typeface="+mj-ea"/>
                      </a:endParaRPr>
                    </a:p>
                  </a:txBody>
                  <a:tcPr marL="84406" marR="84406" marT="42203" marB="42203">
                    <a:lnR w="12700" cap="flat" cmpd="sng" algn="ctr">
                      <a:solidFill>
                        <a:schemeClr val="tx1"/>
                      </a:solidFill>
                      <a:prstDash val="solid"/>
                      <a:round/>
                      <a:headEnd type="none" w="med" len="med"/>
                      <a:tailEnd type="none" w="med" len="med"/>
                    </a:lnR>
                  </a:tcPr>
                </a:tc>
                <a:tc>
                  <a:txBody>
                    <a:bodyPr/>
                    <a:lstStyle/>
                    <a:p>
                      <a:pPr algn="ctr"/>
                      <a:r>
                        <a:rPr kumimoji="1" lang="ja-JP" altLang="en-US" sz="1000" b="1" u="sng" dirty="0">
                          <a:latin typeface="+mj-ea"/>
                          <a:ea typeface="+mj-ea"/>
                        </a:rPr>
                        <a:t>東京</a:t>
                      </a:r>
                      <a:endParaRPr kumimoji="1" lang="en-US" altLang="ja-JP" sz="1000" b="1" u="sng" dirty="0">
                        <a:latin typeface="+mj-ea"/>
                        <a:ea typeface="+mj-ea"/>
                      </a:endParaRPr>
                    </a:p>
                    <a:p>
                      <a:pPr algn="ctr"/>
                      <a:r>
                        <a:rPr kumimoji="1" lang="ja-JP" altLang="en-US" sz="1000" dirty="0">
                          <a:latin typeface="+mj-ea"/>
                          <a:ea typeface="+mj-ea"/>
                        </a:rPr>
                        <a:t>ロンドン</a:t>
                      </a:r>
                      <a:endParaRPr kumimoji="1" lang="en-US" altLang="ja-JP" sz="1000" dirty="0">
                        <a:latin typeface="+mj-ea"/>
                        <a:ea typeface="+mj-ea"/>
                      </a:endParaRPr>
                    </a:p>
                    <a:p>
                      <a:pPr algn="ctr"/>
                      <a:r>
                        <a:rPr kumimoji="1" lang="ja-JP" altLang="en-US" sz="1000" dirty="0">
                          <a:latin typeface="+mj-ea"/>
                          <a:ea typeface="+mj-ea"/>
                        </a:rPr>
                        <a:t>シンガポール</a:t>
                      </a:r>
                      <a:endParaRPr kumimoji="1" lang="en-US" altLang="ja-JP" sz="1000" dirty="0">
                        <a:latin typeface="+mj-ea"/>
                        <a:ea typeface="+mj-ea"/>
                      </a:endParaRPr>
                    </a:p>
                    <a:p>
                      <a:pPr algn="ctr"/>
                      <a:r>
                        <a:rPr kumimoji="1" lang="ja-JP" altLang="en-US" sz="1000" dirty="0">
                          <a:latin typeface="+mj-ea"/>
                          <a:ea typeface="+mj-ea"/>
                        </a:rPr>
                        <a:t>ニューヨーク</a:t>
                      </a:r>
                      <a:endParaRPr kumimoji="1" lang="en-US" altLang="ja-JP" sz="1000" dirty="0">
                        <a:latin typeface="+mj-ea"/>
                        <a:ea typeface="+mj-ea"/>
                      </a:endParaRPr>
                    </a:p>
                    <a:p>
                      <a:pPr algn="ctr"/>
                      <a:r>
                        <a:rPr kumimoji="1" lang="ja-JP" altLang="en-US" sz="1000" dirty="0">
                          <a:latin typeface="+mj-ea"/>
                          <a:ea typeface="+mj-ea"/>
                        </a:rPr>
                        <a:t>メルボルン</a:t>
                      </a:r>
                      <a:endParaRPr kumimoji="1" lang="en-US" altLang="ja-JP" sz="1000" dirty="0">
                        <a:latin typeface="+mj-ea"/>
                        <a:ea typeface="+mj-ea"/>
                      </a:endParaRPr>
                    </a:p>
                    <a:p>
                      <a:pPr algn="ctr"/>
                      <a:r>
                        <a:rPr kumimoji="1" lang="ja-JP" altLang="en-US" sz="1000" dirty="0">
                          <a:latin typeface="+mj-ea"/>
                          <a:ea typeface="+mj-ea"/>
                        </a:rPr>
                        <a:t>フランクフルト</a:t>
                      </a:r>
                      <a:endParaRPr kumimoji="1" lang="en-US" altLang="ja-JP" sz="1000"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ja-JP" altLang="en-US" sz="1000" b="1" u="sng" dirty="0">
                          <a:latin typeface="+mj-ea"/>
                          <a:ea typeface="+mj-ea"/>
                        </a:rPr>
                        <a:t>大阪</a:t>
                      </a:r>
                      <a:endParaRPr kumimoji="1" lang="en-US" altLang="ja-JP" sz="1000" b="1" u="sng"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ja-JP" altLang="en-US" sz="1000" b="1" u="sng" dirty="0">
                          <a:latin typeface="+mj-ea"/>
                          <a:ea typeface="+mj-ea"/>
                        </a:rPr>
                        <a:t>福岡</a:t>
                      </a:r>
                    </a:p>
                  </a:txBody>
                  <a:tcPr marL="84406" marR="84406" marT="42203" marB="42203">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7646349"/>
                  </a:ext>
                </a:extLst>
              </a:tr>
            </a:tbl>
          </a:graphicData>
        </a:graphic>
      </p:graphicFrame>
      <p:sp>
        <p:nvSpPr>
          <p:cNvPr id="23" name="タイトル 1"/>
          <p:cNvSpPr txBox="1">
            <a:spLocks/>
          </p:cNvSpPr>
          <p:nvPr/>
        </p:nvSpPr>
        <p:spPr>
          <a:xfrm>
            <a:off x="3104640" y="4218959"/>
            <a:ext cx="3081549"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世界で最も安全な都市ランキング</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2046495581"/>
              </p:ext>
            </p:extLst>
          </p:nvPr>
        </p:nvGraphicFramePr>
        <p:xfrm>
          <a:off x="4486849" y="4602699"/>
          <a:ext cx="1593975" cy="1859915"/>
        </p:xfrm>
        <a:graphic>
          <a:graphicData uri="http://schemas.openxmlformats.org/drawingml/2006/table">
            <a:tbl>
              <a:tblPr firstRow="1" bandRow="1">
                <a:tableStyleId>{7E9639D4-E3E2-4D34-9284-5A2195B3D0D7}</a:tableStyleId>
              </a:tblPr>
              <a:tblGrid>
                <a:gridCol w="531822">
                  <a:extLst>
                    <a:ext uri="{9D8B030D-6E8A-4147-A177-3AD203B41FA5}">
                      <a16:colId xmlns:a16="http://schemas.microsoft.com/office/drawing/2014/main" val="2635631151"/>
                    </a:ext>
                  </a:extLst>
                </a:gridCol>
                <a:gridCol w="1062153">
                  <a:extLst>
                    <a:ext uri="{9D8B030D-6E8A-4147-A177-3AD203B41FA5}">
                      <a16:colId xmlns:a16="http://schemas.microsoft.com/office/drawing/2014/main" val="461550805"/>
                    </a:ext>
                  </a:extLst>
                </a:gridCol>
              </a:tblGrid>
              <a:tr h="251509">
                <a:tc>
                  <a:txBody>
                    <a:bodyPr/>
                    <a:lstStyle/>
                    <a:p>
                      <a:pPr algn="ctr"/>
                      <a:r>
                        <a:rPr kumimoji="1" lang="en-US" altLang="ja-JP" sz="1000" dirty="0">
                          <a:latin typeface="+mj-ea"/>
                          <a:ea typeface="+mj-ea"/>
                        </a:rPr>
                        <a:t>2021</a:t>
                      </a:r>
                      <a:endParaRPr kumimoji="1" lang="ja-JP" altLang="en-US" sz="1000" dirty="0">
                        <a:latin typeface="+mj-ea"/>
                        <a:ea typeface="+mj-ea"/>
                      </a:endParaRPr>
                    </a:p>
                  </a:txBody>
                  <a:tcPr marL="84406" marR="84406" marT="42203" marB="42203">
                    <a:lnR w="12700" cap="flat" cmpd="sng" algn="ctr">
                      <a:solidFill>
                        <a:schemeClr val="bg1"/>
                      </a:solidFill>
                      <a:prstDash val="solid"/>
                      <a:round/>
                      <a:headEnd type="none" w="med" len="med"/>
                      <a:tailEnd type="none" w="med" len="med"/>
                    </a:lnR>
                  </a:tcPr>
                </a:tc>
                <a:tc>
                  <a:txBody>
                    <a:bodyPr/>
                    <a:lstStyle/>
                    <a:p>
                      <a:pPr algn="ctr"/>
                      <a:r>
                        <a:rPr kumimoji="1" lang="ja-JP" altLang="en-US" sz="1000" dirty="0">
                          <a:latin typeface="+mj-ea"/>
                          <a:ea typeface="+mj-ea"/>
                        </a:rPr>
                        <a:t>都市名</a:t>
                      </a:r>
                    </a:p>
                  </a:txBody>
                  <a:tcPr marL="84406" marR="84406" marT="42203" marB="42203">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40315591"/>
                  </a:ext>
                </a:extLst>
              </a:tr>
              <a:tr h="1561514">
                <a:tc>
                  <a:txBody>
                    <a:bodyPr/>
                    <a:lstStyle/>
                    <a:p>
                      <a:pPr algn="ctr"/>
                      <a:r>
                        <a:rPr kumimoji="1" lang="en-US" altLang="ja-JP" sz="1000" b="1" u="none" dirty="0">
                          <a:latin typeface="+mj-ea"/>
                          <a:ea typeface="+mj-ea"/>
                        </a:rPr>
                        <a:t>1</a:t>
                      </a:r>
                      <a:r>
                        <a:rPr kumimoji="1" lang="ja-JP" altLang="en-US" sz="1000" b="1" u="none" dirty="0">
                          <a:latin typeface="+mj-ea"/>
                          <a:ea typeface="+mj-ea"/>
                        </a:rPr>
                        <a:t>位</a:t>
                      </a:r>
                      <a:endParaRPr kumimoji="1" lang="en-US" altLang="ja-JP" sz="1000" b="1" u="none" dirty="0">
                        <a:latin typeface="+mj-ea"/>
                        <a:ea typeface="+mj-ea"/>
                      </a:endParaRPr>
                    </a:p>
                    <a:p>
                      <a:pPr algn="ctr"/>
                      <a:r>
                        <a:rPr kumimoji="1" lang="en-US" altLang="ja-JP" sz="1000" u="none" dirty="0">
                          <a:latin typeface="+mj-ea"/>
                          <a:ea typeface="+mj-ea"/>
                        </a:rPr>
                        <a:t>2</a:t>
                      </a:r>
                      <a:r>
                        <a:rPr kumimoji="1" lang="ja-JP" altLang="en-US" sz="1000" u="none" dirty="0">
                          <a:latin typeface="+mj-ea"/>
                          <a:ea typeface="+mj-ea"/>
                        </a:rPr>
                        <a:t>位</a:t>
                      </a:r>
                      <a:endParaRPr kumimoji="1" lang="en-US" altLang="ja-JP" sz="1000" u="none" dirty="0">
                        <a:latin typeface="+mj-ea"/>
                        <a:ea typeface="+mj-ea"/>
                      </a:endParaRPr>
                    </a:p>
                    <a:p>
                      <a:pPr algn="ctr"/>
                      <a:r>
                        <a:rPr kumimoji="1" lang="en-US" altLang="ja-JP" sz="1000" b="1" u="none" dirty="0">
                          <a:latin typeface="+mj-ea"/>
                          <a:ea typeface="+mj-ea"/>
                        </a:rPr>
                        <a:t>3</a:t>
                      </a:r>
                      <a:r>
                        <a:rPr kumimoji="1" lang="ja-JP" altLang="en-US" sz="1000" b="1" u="none" dirty="0">
                          <a:latin typeface="+mj-ea"/>
                          <a:ea typeface="+mj-ea"/>
                        </a:rPr>
                        <a:t>位</a:t>
                      </a:r>
                      <a:endParaRPr kumimoji="1" lang="en-US" altLang="ja-JP" sz="1000" b="1" u="none" dirty="0">
                        <a:latin typeface="+mj-ea"/>
                        <a:ea typeface="+mj-ea"/>
                      </a:endParaRPr>
                    </a:p>
                    <a:p>
                      <a:pPr algn="ctr"/>
                      <a:r>
                        <a:rPr kumimoji="1" lang="en-US" altLang="ja-JP" sz="1000" u="none" dirty="0">
                          <a:latin typeface="+mj-ea"/>
                          <a:ea typeface="+mj-ea"/>
                        </a:rPr>
                        <a:t>4</a:t>
                      </a:r>
                      <a:r>
                        <a:rPr kumimoji="1" lang="ja-JP" altLang="en-US" sz="1000" u="none" dirty="0">
                          <a:latin typeface="+mj-ea"/>
                          <a:ea typeface="+mj-ea"/>
                        </a:rPr>
                        <a:t>位</a:t>
                      </a:r>
                      <a:endParaRPr kumimoji="1" lang="en-US" altLang="ja-JP" sz="1000" u="none" dirty="0">
                        <a:latin typeface="+mj-ea"/>
                        <a:ea typeface="+mj-ea"/>
                      </a:endParaRPr>
                    </a:p>
                    <a:p>
                      <a:pPr algn="ctr"/>
                      <a:r>
                        <a:rPr kumimoji="1" lang="en-US" altLang="ja-JP" sz="1000" b="1" u="sng" dirty="0">
                          <a:latin typeface="+mj-ea"/>
                          <a:ea typeface="+mj-ea"/>
                        </a:rPr>
                        <a:t>5</a:t>
                      </a:r>
                      <a:r>
                        <a:rPr kumimoji="1" lang="ja-JP" altLang="en-US" sz="1000" b="1" u="sng" dirty="0">
                          <a:latin typeface="+mj-ea"/>
                          <a:ea typeface="+mj-ea"/>
                        </a:rPr>
                        <a:t>位</a:t>
                      </a:r>
                      <a:endParaRPr kumimoji="1" lang="en-US" altLang="ja-JP" sz="1000" b="1" u="sng" dirty="0">
                        <a:latin typeface="+mj-ea"/>
                        <a:ea typeface="+mj-ea"/>
                      </a:endParaRPr>
                    </a:p>
                    <a:p>
                      <a:pPr algn="ctr"/>
                      <a:r>
                        <a:rPr kumimoji="1" lang="en-US" altLang="ja-JP" sz="1000" dirty="0">
                          <a:latin typeface="+mj-ea"/>
                          <a:ea typeface="+mj-ea"/>
                        </a:rPr>
                        <a:t>6</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7</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8</a:t>
                      </a:r>
                      <a:r>
                        <a:rPr kumimoji="1" lang="ja-JP" altLang="en-US" sz="1000" dirty="0">
                          <a:latin typeface="+mj-ea"/>
                          <a:ea typeface="+mj-ea"/>
                        </a:rPr>
                        <a:t>位</a:t>
                      </a:r>
                      <a:endParaRPr kumimoji="1" lang="en-US" altLang="ja-JP" sz="1000"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en-US" altLang="ja-JP" sz="1000" b="1" u="sng" dirty="0">
                          <a:latin typeface="+mj-ea"/>
                          <a:ea typeface="+mj-ea"/>
                        </a:rPr>
                        <a:t>17</a:t>
                      </a:r>
                      <a:r>
                        <a:rPr kumimoji="1" lang="ja-JP" altLang="en-US" sz="1000" b="1" u="sng" dirty="0">
                          <a:latin typeface="+mj-ea"/>
                          <a:ea typeface="+mj-ea"/>
                        </a:rPr>
                        <a:t>位</a:t>
                      </a:r>
                      <a:endParaRPr kumimoji="1" lang="en-US" altLang="ja-JP" sz="1000" b="1" u="sng" dirty="0">
                        <a:latin typeface="+mj-ea"/>
                        <a:ea typeface="+mj-ea"/>
                      </a:endParaRPr>
                    </a:p>
                  </a:txBody>
                  <a:tcPr marL="84406" marR="84406" marT="42203" marB="42203">
                    <a:lnR w="12700" cap="flat" cmpd="sng" algn="ctr">
                      <a:solidFill>
                        <a:schemeClr val="tx1"/>
                      </a:solidFill>
                      <a:prstDash val="solid"/>
                      <a:round/>
                      <a:headEnd type="none" w="med" len="med"/>
                      <a:tailEnd type="none" w="med" len="med"/>
                    </a:lnR>
                  </a:tcPr>
                </a:tc>
                <a:tc>
                  <a:txBody>
                    <a:bodyPr/>
                    <a:lstStyle/>
                    <a:p>
                      <a:pPr algn="ctr"/>
                      <a:r>
                        <a:rPr kumimoji="1" lang="ja-JP" altLang="en-US" sz="1000" b="1" u="none" dirty="0">
                          <a:latin typeface="+mj-ea"/>
                          <a:ea typeface="+mj-ea"/>
                        </a:rPr>
                        <a:t>コペンハーゲン</a:t>
                      </a:r>
                      <a:endParaRPr kumimoji="1" lang="en-US" altLang="ja-JP" sz="1000" b="1" u="none" dirty="0">
                        <a:latin typeface="+mj-ea"/>
                        <a:ea typeface="+mj-ea"/>
                      </a:endParaRPr>
                    </a:p>
                    <a:p>
                      <a:pPr algn="ctr"/>
                      <a:r>
                        <a:rPr kumimoji="1" lang="ja-JP" altLang="en-US" sz="1000" b="1" u="none" dirty="0">
                          <a:latin typeface="+mj-ea"/>
                          <a:ea typeface="+mj-ea"/>
                        </a:rPr>
                        <a:t>トロント</a:t>
                      </a:r>
                      <a:endParaRPr kumimoji="1" lang="en-US" altLang="ja-JP" sz="1000" b="1" u="none" dirty="0">
                        <a:latin typeface="+mj-ea"/>
                        <a:ea typeface="+mj-ea"/>
                      </a:endParaRPr>
                    </a:p>
                    <a:p>
                      <a:pPr algn="ctr"/>
                      <a:r>
                        <a:rPr kumimoji="1" lang="ja-JP" altLang="en-US" sz="1000" u="none" dirty="0">
                          <a:latin typeface="+mj-ea"/>
                          <a:ea typeface="+mj-ea"/>
                        </a:rPr>
                        <a:t>シンガポール</a:t>
                      </a:r>
                      <a:endParaRPr kumimoji="1" lang="en-US" altLang="ja-JP" sz="1000" u="none" dirty="0">
                        <a:latin typeface="+mj-ea"/>
                        <a:ea typeface="+mj-ea"/>
                      </a:endParaRPr>
                    </a:p>
                    <a:p>
                      <a:pPr algn="ctr"/>
                      <a:r>
                        <a:rPr kumimoji="1" lang="ja-JP" altLang="en-US" sz="1000" b="1" u="none" dirty="0">
                          <a:latin typeface="+mj-ea"/>
                          <a:ea typeface="+mj-ea"/>
                        </a:rPr>
                        <a:t>シドニー</a:t>
                      </a:r>
                      <a:endParaRPr kumimoji="1" lang="en-US" altLang="ja-JP" sz="1000" b="1" u="none" dirty="0">
                        <a:latin typeface="+mj-ea"/>
                        <a:ea typeface="+mj-ea"/>
                      </a:endParaRPr>
                    </a:p>
                    <a:p>
                      <a:pPr algn="ctr"/>
                      <a:r>
                        <a:rPr kumimoji="1" lang="ja-JP" altLang="en-US" sz="1000" b="1" u="sng" dirty="0">
                          <a:latin typeface="+mj-ea"/>
                          <a:ea typeface="+mj-ea"/>
                        </a:rPr>
                        <a:t>東京</a:t>
                      </a:r>
                      <a:endParaRPr kumimoji="1" lang="en-US" altLang="ja-JP" sz="1000" b="1" u="sng" dirty="0">
                        <a:latin typeface="+mj-ea"/>
                        <a:ea typeface="+mj-ea"/>
                      </a:endParaRPr>
                    </a:p>
                    <a:p>
                      <a:pPr algn="ctr"/>
                      <a:r>
                        <a:rPr kumimoji="1" lang="ja-JP" altLang="en-US" sz="1000" u="none" dirty="0">
                          <a:latin typeface="+mj-ea"/>
                          <a:ea typeface="+mj-ea"/>
                        </a:rPr>
                        <a:t>アムステルダム</a:t>
                      </a:r>
                      <a:endParaRPr kumimoji="1" lang="en-US" altLang="ja-JP" sz="1000" u="none" dirty="0">
                        <a:latin typeface="+mj-ea"/>
                        <a:ea typeface="+mj-ea"/>
                      </a:endParaRPr>
                    </a:p>
                    <a:p>
                      <a:pPr algn="ctr"/>
                      <a:r>
                        <a:rPr kumimoji="1" lang="ja-JP" altLang="en-US" sz="1000" u="none" dirty="0">
                          <a:latin typeface="+mj-ea"/>
                          <a:ea typeface="+mj-ea"/>
                        </a:rPr>
                        <a:t>ウェリントン</a:t>
                      </a:r>
                      <a:endParaRPr kumimoji="1" lang="en-US" altLang="ja-JP" sz="1000" u="none" dirty="0">
                        <a:latin typeface="+mj-ea"/>
                        <a:ea typeface="+mj-ea"/>
                      </a:endParaRPr>
                    </a:p>
                    <a:p>
                      <a:pPr algn="ctr"/>
                      <a:r>
                        <a:rPr kumimoji="1" lang="ja-JP" altLang="en-US" sz="1000" dirty="0">
                          <a:latin typeface="+mj-ea"/>
                          <a:ea typeface="+mj-ea"/>
                        </a:rPr>
                        <a:t>香港、ﾒﾙﾎﾞﾙﾝ</a:t>
                      </a:r>
                      <a:endParaRPr kumimoji="1" lang="en-US" altLang="ja-JP" sz="1000"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ja-JP" altLang="en-US" sz="1000" b="1" u="sng" dirty="0">
                          <a:latin typeface="+mj-ea"/>
                          <a:ea typeface="+mj-ea"/>
                        </a:rPr>
                        <a:t>大阪</a:t>
                      </a:r>
                    </a:p>
                  </a:txBody>
                  <a:tcPr marL="84406" marR="84406" marT="42203" marB="42203">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7646349"/>
                  </a:ext>
                </a:extLst>
              </a:tr>
            </a:tbl>
          </a:graphicData>
        </a:graphic>
      </p:graphicFrame>
      <p:sp>
        <p:nvSpPr>
          <p:cNvPr id="26" name="テキスト ボックス 25"/>
          <p:cNvSpPr txBox="1"/>
          <p:nvPr/>
        </p:nvSpPr>
        <p:spPr>
          <a:xfrm>
            <a:off x="3109929" y="4569524"/>
            <a:ext cx="1350465" cy="1918780"/>
          </a:xfrm>
          <a:prstGeom prst="rect">
            <a:avLst/>
          </a:prstGeom>
          <a:noFill/>
        </p:spPr>
        <p:txBody>
          <a:bodyPr wrap="square" rtlCol="0">
            <a:noAutofit/>
          </a:bodyPr>
          <a:lstStyle/>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英経済誌エコノミストが公表。世界の都市をサイバーセキュリティ、医療・健康環境、インフラの安全性、個人の安全性、環境の安全性の５項目から総合的にランキング。（</a:t>
            </a:r>
            <a:r>
              <a:rPr lang="en-US" altLang="ja-JP" sz="969" dirty="0">
                <a:latin typeface="Meiryo UI" panose="020B0604030504040204" pitchFamily="50" charset="-128"/>
                <a:ea typeface="Meiryo UI" panose="020B0604030504040204" pitchFamily="50" charset="-128"/>
              </a:rPr>
              <a:t>2021</a:t>
            </a:r>
            <a:r>
              <a:rPr lang="ja-JP" altLang="en-US" sz="969" dirty="0">
                <a:latin typeface="Meiryo UI" panose="020B0604030504040204" pitchFamily="50" charset="-128"/>
                <a:ea typeface="Meiryo UI" panose="020B0604030504040204" pitchFamily="50" charset="-128"/>
              </a:rPr>
              <a:t>年は</a:t>
            </a:r>
            <a:r>
              <a:rPr lang="en-US" altLang="ja-JP" sz="969" dirty="0">
                <a:latin typeface="Meiryo UI" panose="020B0604030504040204" pitchFamily="50" charset="-128"/>
                <a:ea typeface="Meiryo UI" panose="020B0604030504040204" pitchFamily="50" charset="-128"/>
              </a:rPr>
              <a:t>60</a:t>
            </a:r>
            <a:r>
              <a:rPr lang="ja-JP" altLang="en-US" sz="969" dirty="0">
                <a:latin typeface="Meiryo UI" panose="020B0604030504040204" pitchFamily="50" charset="-128"/>
                <a:ea typeface="Meiryo UI" panose="020B0604030504040204" pitchFamily="50" charset="-128"/>
              </a:rPr>
              <a:t>都市が対象）</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日本からは、東京・大阪の２都市</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endParaRPr lang="ja-JP" altLang="en-US" sz="969" dirty="0">
              <a:latin typeface="Meiryo UI" panose="020B0604030504040204" pitchFamily="50" charset="-128"/>
              <a:ea typeface="Meiryo UI" panose="020B0604030504040204" pitchFamily="50" charset="-128"/>
            </a:endParaRPr>
          </a:p>
        </p:txBody>
      </p:sp>
      <p:sp>
        <p:nvSpPr>
          <p:cNvPr id="27" name="タイトル 1"/>
          <p:cNvSpPr txBox="1">
            <a:spLocks/>
          </p:cNvSpPr>
          <p:nvPr/>
        </p:nvSpPr>
        <p:spPr>
          <a:xfrm>
            <a:off x="6080824" y="4218959"/>
            <a:ext cx="3063177"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グローバル・フィナンシャル・センター</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292" b="1" dirty="0">
                <a:latin typeface="Meiryo UI" panose="020B0604030504040204" pitchFamily="50" charset="-128"/>
                <a:ea typeface="Meiryo UI" panose="020B0604030504040204" pitchFamily="50" charset="-128"/>
                <a:cs typeface="Meiryo UI" panose="020B0604030504040204" pitchFamily="50" charset="-128"/>
              </a:rPr>
            </a:b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・インデックス</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6080824" y="4747324"/>
            <a:ext cx="1461343" cy="1918780"/>
          </a:xfrm>
          <a:prstGeom prst="rect">
            <a:avLst/>
          </a:prstGeom>
          <a:noFill/>
        </p:spPr>
        <p:txBody>
          <a:bodyPr wrap="square" rtlCol="0">
            <a:noAutofit/>
          </a:bodyPr>
          <a:lstStyle/>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英シンクタンク</a:t>
            </a:r>
            <a:r>
              <a:rPr lang="en-US" altLang="ja-JP" sz="969" dirty="0">
                <a:latin typeface="Meiryo UI" panose="020B0604030504040204" pitchFamily="50" charset="-128"/>
                <a:ea typeface="Meiryo UI" panose="020B0604030504040204" pitchFamily="50" charset="-128"/>
              </a:rPr>
              <a:t>Z/Yen</a:t>
            </a:r>
            <a:r>
              <a:rPr lang="ja-JP" altLang="en-US" sz="969" dirty="0">
                <a:latin typeface="Meiryo UI" panose="020B0604030504040204" pitchFamily="50" charset="-128"/>
                <a:ea typeface="Meiryo UI" panose="020B0604030504040204" pitchFamily="50" charset="-128"/>
              </a:rPr>
              <a:t>と中シンクタンク</a:t>
            </a:r>
            <a:r>
              <a:rPr lang="en-US" altLang="ja-JP" sz="969" dirty="0">
                <a:latin typeface="Meiryo UI" panose="020B0604030504040204" pitchFamily="50" charset="-128"/>
                <a:ea typeface="Meiryo UI" panose="020B0604030504040204" pitchFamily="50" charset="-128"/>
              </a:rPr>
              <a:t>CDI</a:t>
            </a:r>
            <a:r>
              <a:rPr lang="ja-JP" altLang="en-US" sz="969" dirty="0">
                <a:latin typeface="Meiryo UI" panose="020B0604030504040204" pitchFamily="50" charset="-128"/>
                <a:ea typeface="Meiryo UI" panose="020B0604030504040204" pitchFamily="50" charset="-128"/>
              </a:rPr>
              <a:t>が公表。世界の都市をビジネス環境、人的資本、インフラ、金融セクターの成長、評判をもとに総合的にランキング。（</a:t>
            </a:r>
            <a:r>
              <a:rPr lang="en-US" altLang="ja-JP" sz="969" dirty="0">
                <a:latin typeface="Meiryo UI" panose="020B0604030504040204" pitchFamily="50" charset="-128"/>
                <a:ea typeface="Meiryo UI" panose="020B0604030504040204" pitchFamily="50" charset="-128"/>
              </a:rPr>
              <a:t>2021</a:t>
            </a:r>
            <a:r>
              <a:rPr lang="ja-JP" altLang="en-US" sz="969" dirty="0">
                <a:latin typeface="Meiryo UI" panose="020B0604030504040204" pitchFamily="50" charset="-128"/>
                <a:ea typeface="Meiryo UI" panose="020B0604030504040204" pitchFamily="50" charset="-128"/>
              </a:rPr>
              <a:t>年は</a:t>
            </a:r>
            <a:r>
              <a:rPr lang="en-US" altLang="ja-JP" sz="969" dirty="0">
                <a:latin typeface="Meiryo UI" panose="020B0604030504040204" pitchFamily="50" charset="-128"/>
                <a:ea typeface="Meiryo UI" panose="020B0604030504040204" pitchFamily="50" charset="-128"/>
              </a:rPr>
              <a:t>114</a:t>
            </a:r>
            <a:r>
              <a:rPr lang="ja-JP" altLang="en-US" sz="969" dirty="0">
                <a:latin typeface="Meiryo UI" panose="020B0604030504040204" pitchFamily="50" charset="-128"/>
                <a:ea typeface="Meiryo UI" panose="020B0604030504040204" pitchFamily="50" charset="-128"/>
              </a:rPr>
              <a:t>都市が対象）</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日本からは、東京・大阪の２都市</a:t>
            </a:r>
          </a:p>
        </p:txBody>
      </p:sp>
      <p:graphicFrame>
        <p:nvGraphicFramePr>
          <p:cNvPr id="29" name="表 28"/>
          <p:cNvGraphicFramePr>
            <a:graphicFrameLocks noGrp="1"/>
          </p:cNvGraphicFramePr>
          <p:nvPr>
            <p:extLst>
              <p:ext uri="{D42A27DB-BD31-4B8C-83A1-F6EECF244321}">
                <p14:modId xmlns:p14="http://schemas.microsoft.com/office/powerpoint/2010/main" val="4034043138"/>
              </p:ext>
            </p:extLst>
          </p:nvPr>
        </p:nvGraphicFramePr>
        <p:xfrm>
          <a:off x="7542167" y="4529532"/>
          <a:ext cx="1550190" cy="1859915"/>
        </p:xfrm>
        <a:graphic>
          <a:graphicData uri="http://schemas.openxmlformats.org/drawingml/2006/table">
            <a:tbl>
              <a:tblPr firstRow="1" bandRow="1">
                <a:tableStyleId>{7E9639D4-E3E2-4D34-9284-5A2195B3D0D7}</a:tableStyleId>
              </a:tblPr>
              <a:tblGrid>
                <a:gridCol w="686094">
                  <a:extLst>
                    <a:ext uri="{9D8B030D-6E8A-4147-A177-3AD203B41FA5}">
                      <a16:colId xmlns:a16="http://schemas.microsoft.com/office/drawing/2014/main" val="2635631151"/>
                    </a:ext>
                  </a:extLst>
                </a:gridCol>
                <a:gridCol w="864096">
                  <a:extLst>
                    <a:ext uri="{9D8B030D-6E8A-4147-A177-3AD203B41FA5}">
                      <a16:colId xmlns:a16="http://schemas.microsoft.com/office/drawing/2014/main" val="461550805"/>
                    </a:ext>
                  </a:extLst>
                </a:gridCol>
              </a:tblGrid>
              <a:tr h="251509">
                <a:tc>
                  <a:txBody>
                    <a:bodyPr/>
                    <a:lstStyle/>
                    <a:p>
                      <a:pPr algn="ctr"/>
                      <a:r>
                        <a:rPr kumimoji="1" lang="en-US" altLang="ja-JP" sz="1000" dirty="0">
                          <a:latin typeface="+mj-ea"/>
                          <a:ea typeface="+mj-ea"/>
                        </a:rPr>
                        <a:t>2021 Mar</a:t>
                      </a:r>
                      <a:endParaRPr kumimoji="1" lang="ja-JP" altLang="en-US" sz="1000" dirty="0">
                        <a:latin typeface="+mj-ea"/>
                        <a:ea typeface="+mj-ea"/>
                      </a:endParaRPr>
                    </a:p>
                  </a:txBody>
                  <a:tcPr marL="84406" marR="84406" marT="42203" marB="42203">
                    <a:lnR w="12700" cap="flat" cmpd="sng" algn="ctr">
                      <a:solidFill>
                        <a:schemeClr val="bg1"/>
                      </a:solidFill>
                      <a:prstDash val="solid"/>
                      <a:round/>
                      <a:headEnd type="none" w="med" len="med"/>
                      <a:tailEnd type="none" w="med" len="med"/>
                    </a:lnR>
                  </a:tcPr>
                </a:tc>
                <a:tc>
                  <a:txBody>
                    <a:bodyPr/>
                    <a:lstStyle/>
                    <a:p>
                      <a:pPr algn="ctr"/>
                      <a:r>
                        <a:rPr kumimoji="1" lang="ja-JP" altLang="en-US" sz="1000" dirty="0">
                          <a:latin typeface="+mj-ea"/>
                          <a:ea typeface="+mj-ea"/>
                        </a:rPr>
                        <a:t>都市名</a:t>
                      </a:r>
                    </a:p>
                  </a:txBody>
                  <a:tcPr marL="84406" marR="84406" marT="42203" marB="42203">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40315591"/>
                  </a:ext>
                </a:extLst>
              </a:tr>
              <a:tr h="1561514">
                <a:tc>
                  <a:txBody>
                    <a:bodyPr/>
                    <a:lstStyle/>
                    <a:p>
                      <a:pPr algn="ctr"/>
                      <a:r>
                        <a:rPr kumimoji="1" lang="en-US" altLang="ja-JP" sz="1000" dirty="0">
                          <a:latin typeface="+mj-ea"/>
                          <a:ea typeface="+mj-ea"/>
                        </a:rPr>
                        <a:t>1</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2</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3</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4</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5</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dirty="0">
                          <a:latin typeface="+mj-ea"/>
                          <a:ea typeface="+mj-ea"/>
                        </a:rPr>
                        <a:t>6</a:t>
                      </a:r>
                      <a:r>
                        <a:rPr kumimoji="1" lang="ja-JP" altLang="en-US" sz="1000" dirty="0">
                          <a:latin typeface="+mj-ea"/>
                          <a:ea typeface="+mj-ea"/>
                        </a:rPr>
                        <a:t>位</a:t>
                      </a:r>
                      <a:endParaRPr kumimoji="1" lang="en-US" altLang="ja-JP" sz="1000" dirty="0">
                        <a:latin typeface="+mj-ea"/>
                        <a:ea typeface="+mj-ea"/>
                      </a:endParaRPr>
                    </a:p>
                    <a:p>
                      <a:pPr algn="ctr"/>
                      <a:r>
                        <a:rPr kumimoji="1" lang="en-US" altLang="ja-JP" sz="1000" b="1" u="sng" dirty="0">
                          <a:latin typeface="+mj-ea"/>
                          <a:ea typeface="+mj-ea"/>
                        </a:rPr>
                        <a:t>7</a:t>
                      </a:r>
                      <a:r>
                        <a:rPr kumimoji="1" lang="ja-JP" altLang="en-US" sz="1000" b="1" u="sng" dirty="0">
                          <a:latin typeface="+mj-ea"/>
                          <a:ea typeface="+mj-ea"/>
                        </a:rPr>
                        <a:t>位</a:t>
                      </a:r>
                      <a:endParaRPr kumimoji="1" lang="en-US" altLang="ja-JP" sz="1000" b="1" u="sng" dirty="0">
                        <a:latin typeface="+mj-ea"/>
                        <a:ea typeface="+mj-ea"/>
                      </a:endParaRPr>
                    </a:p>
                    <a:p>
                      <a:pPr algn="ctr"/>
                      <a:r>
                        <a:rPr kumimoji="1" lang="en-US" altLang="ja-JP" sz="1000" dirty="0">
                          <a:latin typeface="+mj-ea"/>
                          <a:ea typeface="+mj-ea"/>
                        </a:rPr>
                        <a:t>8</a:t>
                      </a:r>
                      <a:r>
                        <a:rPr kumimoji="1" lang="ja-JP" altLang="en-US" sz="1000" dirty="0">
                          <a:latin typeface="+mj-ea"/>
                          <a:ea typeface="+mj-ea"/>
                        </a:rPr>
                        <a:t>位</a:t>
                      </a:r>
                      <a:endParaRPr kumimoji="1" lang="en-US" altLang="ja-JP" sz="1000"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en-US" altLang="ja-JP" sz="1000" b="1" u="sng" dirty="0">
                          <a:latin typeface="+mj-ea"/>
                          <a:ea typeface="+mj-ea"/>
                        </a:rPr>
                        <a:t>32</a:t>
                      </a:r>
                      <a:r>
                        <a:rPr kumimoji="1" lang="ja-JP" altLang="en-US" sz="1000" b="1" u="sng" dirty="0">
                          <a:latin typeface="+mj-ea"/>
                          <a:ea typeface="+mj-ea"/>
                        </a:rPr>
                        <a:t>位</a:t>
                      </a:r>
                      <a:endParaRPr kumimoji="1" lang="en-US" altLang="ja-JP" sz="1000" b="1" u="sng" dirty="0">
                        <a:latin typeface="+mj-ea"/>
                        <a:ea typeface="+mj-ea"/>
                      </a:endParaRPr>
                    </a:p>
                  </a:txBody>
                  <a:tcPr marL="84406" marR="84406" marT="42203" marB="42203">
                    <a:lnR w="12700" cap="flat" cmpd="sng" algn="ctr">
                      <a:solidFill>
                        <a:schemeClr val="tx1"/>
                      </a:solidFill>
                      <a:prstDash val="solid"/>
                      <a:round/>
                      <a:headEnd type="none" w="med" len="med"/>
                      <a:tailEnd type="none" w="med" len="med"/>
                    </a:lnR>
                  </a:tcPr>
                </a:tc>
                <a:tc>
                  <a:txBody>
                    <a:bodyPr/>
                    <a:lstStyle/>
                    <a:p>
                      <a:pPr algn="ctr"/>
                      <a:r>
                        <a:rPr kumimoji="1" lang="ja-JP" altLang="en-US" sz="1000" dirty="0">
                          <a:latin typeface="+mj-ea"/>
                          <a:ea typeface="+mj-ea"/>
                        </a:rPr>
                        <a:t>ニューヨーク</a:t>
                      </a:r>
                      <a:endParaRPr kumimoji="1" lang="en-US" altLang="ja-JP" sz="1000" dirty="0">
                        <a:latin typeface="+mj-ea"/>
                        <a:ea typeface="+mj-ea"/>
                      </a:endParaRPr>
                    </a:p>
                    <a:p>
                      <a:pPr algn="ctr"/>
                      <a:r>
                        <a:rPr kumimoji="1" lang="ja-JP" altLang="en-US" sz="1000" dirty="0">
                          <a:latin typeface="+mj-ea"/>
                          <a:ea typeface="+mj-ea"/>
                        </a:rPr>
                        <a:t>ロンドン</a:t>
                      </a:r>
                      <a:endParaRPr kumimoji="1" lang="en-US" altLang="ja-JP" sz="1000" dirty="0">
                        <a:latin typeface="+mj-ea"/>
                        <a:ea typeface="+mj-ea"/>
                      </a:endParaRPr>
                    </a:p>
                    <a:p>
                      <a:pPr algn="ctr"/>
                      <a:r>
                        <a:rPr kumimoji="1" lang="ja-JP" altLang="en-US" sz="1000" dirty="0">
                          <a:latin typeface="+mj-ea"/>
                          <a:ea typeface="+mj-ea"/>
                        </a:rPr>
                        <a:t>上海</a:t>
                      </a:r>
                      <a:endParaRPr kumimoji="1" lang="en-US" altLang="ja-JP" sz="1000" dirty="0">
                        <a:latin typeface="+mj-ea"/>
                        <a:ea typeface="+mj-ea"/>
                      </a:endParaRPr>
                    </a:p>
                    <a:p>
                      <a:pPr algn="ctr"/>
                      <a:r>
                        <a:rPr kumimoji="1" lang="ja-JP" altLang="en-US" sz="1000" dirty="0">
                          <a:latin typeface="+mj-ea"/>
                          <a:ea typeface="+mj-ea"/>
                        </a:rPr>
                        <a:t>香港</a:t>
                      </a:r>
                      <a:endParaRPr kumimoji="1" lang="en-US" altLang="ja-JP" sz="1000" dirty="0">
                        <a:latin typeface="+mj-ea"/>
                        <a:ea typeface="+mj-ea"/>
                      </a:endParaRPr>
                    </a:p>
                    <a:p>
                      <a:pPr algn="ctr"/>
                      <a:r>
                        <a:rPr kumimoji="1" lang="ja-JP" altLang="en-US" sz="1000" spc="-90" baseline="0" dirty="0">
                          <a:latin typeface="+mj-ea"/>
                          <a:ea typeface="+mj-ea"/>
                        </a:rPr>
                        <a:t>シンガポール</a:t>
                      </a:r>
                      <a:endParaRPr kumimoji="1" lang="en-US" altLang="ja-JP" sz="1000" spc="-90" baseline="0" dirty="0">
                        <a:latin typeface="+mj-ea"/>
                        <a:ea typeface="+mj-ea"/>
                      </a:endParaRPr>
                    </a:p>
                    <a:p>
                      <a:pPr algn="ctr"/>
                      <a:r>
                        <a:rPr kumimoji="1" lang="ja-JP" altLang="en-US" sz="1000" dirty="0">
                          <a:latin typeface="+mj-ea"/>
                          <a:ea typeface="+mj-ea"/>
                        </a:rPr>
                        <a:t>北京</a:t>
                      </a:r>
                      <a:endParaRPr kumimoji="1" lang="en-US" altLang="ja-JP" sz="1000" dirty="0">
                        <a:latin typeface="+mj-ea"/>
                        <a:ea typeface="+mj-ea"/>
                      </a:endParaRPr>
                    </a:p>
                    <a:p>
                      <a:pPr algn="ctr"/>
                      <a:r>
                        <a:rPr kumimoji="1" lang="ja-JP" altLang="en-US" sz="1000" b="1" u="sng" dirty="0">
                          <a:latin typeface="+mj-ea"/>
                          <a:ea typeface="+mj-ea"/>
                        </a:rPr>
                        <a:t>東京</a:t>
                      </a:r>
                      <a:endParaRPr kumimoji="1" lang="en-US" altLang="ja-JP" sz="1000" b="1" u="sng" dirty="0">
                        <a:latin typeface="+mj-ea"/>
                        <a:ea typeface="+mj-ea"/>
                      </a:endParaRPr>
                    </a:p>
                    <a:p>
                      <a:pPr algn="ctr"/>
                      <a:r>
                        <a:rPr kumimoji="1" lang="ja-JP" altLang="en-US" sz="1000" dirty="0">
                          <a:latin typeface="+mj-ea"/>
                          <a:ea typeface="+mj-ea"/>
                        </a:rPr>
                        <a:t>深セン</a:t>
                      </a:r>
                      <a:endParaRPr kumimoji="1" lang="en-US" altLang="ja-JP" sz="1000" dirty="0">
                        <a:latin typeface="+mj-ea"/>
                        <a:ea typeface="+mj-ea"/>
                      </a:endParaRPr>
                    </a:p>
                    <a:p>
                      <a:pPr algn="ctr"/>
                      <a:r>
                        <a:rPr kumimoji="1" lang="ja-JP" altLang="en-US" sz="1000" dirty="0">
                          <a:latin typeface="+mj-ea"/>
                          <a:ea typeface="+mj-ea"/>
                        </a:rPr>
                        <a:t>・・・</a:t>
                      </a:r>
                      <a:endParaRPr kumimoji="1" lang="en-US" altLang="ja-JP" sz="1000" dirty="0">
                        <a:latin typeface="+mj-ea"/>
                        <a:ea typeface="+mj-ea"/>
                      </a:endParaRPr>
                    </a:p>
                    <a:p>
                      <a:pPr algn="ctr"/>
                      <a:r>
                        <a:rPr kumimoji="1" lang="ja-JP" altLang="en-US" sz="1000" b="1" u="sng" dirty="0">
                          <a:latin typeface="+mj-ea"/>
                          <a:ea typeface="+mj-ea"/>
                        </a:rPr>
                        <a:t>大阪</a:t>
                      </a:r>
                      <a:endParaRPr kumimoji="1" lang="en-US" altLang="ja-JP" sz="1000" b="1" u="sng" dirty="0">
                        <a:latin typeface="+mj-ea"/>
                        <a:ea typeface="+mj-ea"/>
                      </a:endParaRPr>
                    </a:p>
                  </a:txBody>
                  <a:tcPr marL="84406" marR="84406" marT="42203" marB="42203">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7646349"/>
                  </a:ext>
                </a:extLst>
              </a:tr>
            </a:tbl>
          </a:graphicData>
        </a:graphic>
      </p:graphicFrame>
      <p:sp>
        <p:nvSpPr>
          <p:cNvPr id="30" name="正方形/長方形 29"/>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smtClean="0">
                <a:solidFill>
                  <a:srgbClr val="000000"/>
                </a:solidFill>
                <a:latin typeface="Meiryo UI" panose="020B0604030504040204" pitchFamily="50" charset="-128"/>
                <a:ea typeface="Meiryo UI" panose="020B0604030504040204" pitchFamily="50" charset="-128"/>
                <a:cs typeface="Meiryo UI" pitchFamily="50" charset="-128"/>
              </a:rPr>
              <a:t>世界の都市との比較</a:t>
            </a:r>
            <a:r>
              <a:rPr kumimoji="0" lang="ja-JP" altLang="en-US" sz="2000" b="1" kern="0" dirty="0" smtClean="0">
                <a:solidFill>
                  <a:srgbClr val="000000"/>
                </a:solidFill>
                <a:latin typeface="Meiryo UI" panose="020B0604030504040204" pitchFamily="50" charset="-128"/>
                <a:ea typeface="Meiryo UI" panose="020B0604030504040204" pitchFamily="50" charset="-128"/>
                <a:cs typeface="Meiryo UI" pitchFamily="50" charset="-128"/>
              </a:rPr>
              <a:t>＜</a:t>
            </a:r>
            <a:r>
              <a:rPr kumimoji="0" lang="ja-JP" altLang="en-US" sz="2000" b="1" kern="0" dirty="0">
                <a:solidFill>
                  <a:srgbClr val="000000"/>
                </a:solidFill>
                <a:latin typeface="Meiryo UI" panose="020B0604030504040204" pitchFamily="50" charset="-128"/>
                <a:ea typeface="Meiryo UI" panose="020B0604030504040204" pitchFamily="50" charset="-128"/>
                <a:cs typeface="Meiryo UI" pitchFamily="50" charset="-128"/>
              </a:rPr>
              <a:t>世界の</a:t>
            </a:r>
            <a:r>
              <a:rPr kumimoji="0" lang="ja-JP" altLang="en-US" sz="2000" b="1" kern="0" dirty="0" smtClean="0">
                <a:solidFill>
                  <a:srgbClr val="000000"/>
                </a:solidFill>
                <a:latin typeface="Meiryo UI" panose="020B0604030504040204" pitchFamily="50" charset="-128"/>
                <a:ea typeface="Meiryo UI" panose="020B0604030504040204" pitchFamily="50" charset="-128"/>
                <a:cs typeface="Meiryo UI" pitchFamily="50" charset="-128"/>
              </a:rPr>
              <a:t>都市</a:t>
            </a:r>
            <a:r>
              <a:rPr kumimoji="0" lang="ja-JP" altLang="en-US" sz="2000" b="1" kern="0" dirty="0">
                <a:solidFill>
                  <a:srgbClr val="000000"/>
                </a:solidFill>
                <a:latin typeface="Meiryo UI" panose="020B0604030504040204" pitchFamily="50" charset="-128"/>
                <a:ea typeface="Meiryo UI" panose="020B0604030504040204" pitchFamily="50" charset="-128"/>
                <a:cs typeface="Meiryo UI" pitchFamily="50" charset="-128"/>
              </a:rPr>
              <a:t>総合</a:t>
            </a:r>
            <a:r>
              <a:rPr kumimoji="0" lang="ja-JP" altLang="en-US" sz="2000" b="1" kern="0" dirty="0" smtClean="0">
                <a:solidFill>
                  <a:srgbClr val="000000"/>
                </a:solidFill>
                <a:latin typeface="Meiryo UI" panose="020B0604030504040204" pitchFamily="50" charset="-128"/>
                <a:ea typeface="Meiryo UI" panose="020B0604030504040204" pitchFamily="50" charset="-128"/>
                <a:cs typeface="Meiryo UI" pitchFamily="50" charset="-128"/>
              </a:rPr>
              <a:t>ランキング①＞</a:t>
            </a:r>
            <a:endParaRPr kumimoji="0" lang="en-US" altLang="ja-JP" sz="2000" b="1"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31" name="スライド番号プレースホルダー 3"/>
          <p:cNvSpPr>
            <a:spLocks noGrp="1"/>
          </p:cNvSpPr>
          <p:nvPr>
            <p:ph type="sldNum" sz="quarter" idx="12"/>
          </p:nvPr>
        </p:nvSpPr>
        <p:spPr>
          <a:xfrm>
            <a:off x="7067019" y="6548346"/>
            <a:ext cx="1969477" cy="337038"/>
          </a:xfrm>
        </p:spPr>
        <p:txBody>
          <a:bodyPr/>
          <a:lstStyle/>
          <a:p>
            <a:pPr>
              <a:defRPr/>
            </a:pPr>
            <a:fld id="{CC704986-EAFB-4803-9212-E5F17E3F2655}" type="slidenum">
              <a:rPr lang="ja-JP" altLang="en-US" smtClean="0"/>
              <a:pPr>
                <a:defRPr/>
              </a:pPr>
              <a:t>59</a:t>
            </a:fld>
            <a:endParaRPr lang="ja-JP" altLang="en-US" dirty="0"/>
          </a:p>
        </p:txBody>
      </p:sp>
    </p:spTree>
    <p:extLst>
      <p:ext uri="{BB962C8B-B14F-4D97-AF65-F5344CB8AC3E}">
        <p14:creationId xmlns:p14="http://schemas.microsoft.com/office/powerpoint/2010/main" val="8610019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C3B7D964-1DA4-45B0-9901-0C2B0B35A15A}"/>
              </a:ext>
            </a:extLst>
          </p:cNvPr>
          <p:cNvPicPr>
            <a:picLocks noChangeAspect="1"/>
          </p:cNvPicPr>
          <p:nvPr/>
        </p:nvPicPr>
        <p:blipFill>
          <a:blip r:embed="rId3"/>
          <a:stretch>
            <a:fillRect/>
          </a:stretch>
        </p:blipFill>
        <p:spPr>
          <a:xfrm>
            <a:off x="3011574" y="3956806"/>
            <a:ext cx="3036071" cy="1585097"/>
          </a:xfrm>
          <a:prstGeom prst="rect">
            <a:avLst/>
          </a:prstGeom>
        </p:spPr>
      </p:pic>
      <p:pic>
        <p:nvPicPr>
          <p:cNvPr id="8" name="図 7">
            <a:extLst>
              <a:ext uri="{FF2B5EF4-FFF2-40B4-BE49-F238E27FC236}">
                <a16:creationId xmlns:a16="http://schemas.microsoft.com/office/drawing/2014/main" id="{536CB824-9CBF-4C34-ADB4-AE7B6318E872}"/>
              </a:ext>
            </a:extLst>
          </p:cNvPr>
          <p:cNvPicPr>
            <a:picLocks noChangeAspect="1"/>
          </p:cNvPicPr>
          <p:nvPr/>
        </p:nvPicPr>
        <p:blipFill>
          <a:blip r:embed="rId4"/>
          <a:stretch>
            <a:fillRect/>
          </a:stretch>
        </p:blipFill>
        <p:spPr>
          <a:xfrm>
            <a:off x="53836" y="2240489"/>
            <a:ext cx="9083827" cy="2005758"/>
          </a:xfrm>
          <a:prstGeom prst="rect">
            <a:avLst/>
          </a:prstGeom>
        </p:spPr>
      </p:pic>
      <p:sp>
        <p:nvSpPr>
          <p:cNvPr id="18" name="タイトル 1"/>
          <p:cNvSpPr txBox="1">
            <a:spLocks/>
          </p:cNvSpPr>
          <p:nvPr/>
        </p:nvSpPr>
        <p:spPr>
          <a:xfrm>
            <a:off x="263951" y="476581"/>
            <a:ext cx="8616097" cy="1547768"/>
          </a:xfrm>
          <a:prstGeom prst="rect">
            <a:avLst/>
          </a:prstGeom>
          <a:ln>
            <a:solidFill>
              <a:schemeClr val="tx1"/>
            </a:solidFill>
            <a:prstDash val="sysDash"/>
          </a:ln>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776" indent="-263776" algn="l">
              <a:lnSpc>
                <a:spcPts val="1477"/>
              </a:lnSpc>
              <a:spcBef>
                <a:spcPts val="1108"/>
              </a:spcBef>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森記念財団による世界の都市総合力ランキングにおいて、大阪の総合ランキングは、評価都市の追加による影響も一部あるものの、年度推移では低下傾向。</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3776" indent="-263776" algn="l">
              <a:lnSpc>
                <a:spcPts val="1477"/>
              </a:lnSpc>
              <a:spcBef>
                <a:spcPts val="1108"/>
              </a:spcBef>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分野別では、「研究・開発」「文化・交流」「居住」の評価が相対的に高く、「経済」「環境」「交通・アクセス」の評価が相対的に低い。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3776" indent="-263776" algn="l">
              <a:lnSpc>
                <a:spcPts val="1477"/>
              </a:lnSpc>
              <a:spcBef>
                <a:spcPts val="1108"/>
              </a:spcBef>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分野別ランキングの年度推移をみると、「研究・開発」「居住」は比較的高い評価が続き、「文化・交流」も上昇傾向であるのに対し、「経済」「環境」「交通・アクセス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」は低位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に留まる。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7164" y="3916020"/>
            <a:ext cx="9040080" cy="2823395"/>
            <a:chOff x="51807" y="2005479"/>
            <a:chExt cx="9040080" cy="2823395"/>
          </a:xfrm>
        </p:grpSpPr>
        <p:sp>
          <p:nvSpPr>
            <p:cNvPr id="16" name="タイトル 1"/>
            <p:cNvSpPr txBox="1">
              <a:spLocks/>
            </p:cNvSpPr>
            <p:nvPr/>
          </p:nvSpPr>
          <p:spPr>
            <a:xfrm>
              <a:off x="51807" y="2005479"/>
              <a:ext cx="3616618"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大阪の分野別ランキング（</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3640413" y="2093426"/>
              <a:ext cx="773655" cy="2305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r>
              <a:r>
                <a:rPr lang="ja-JP" altLang="en-US"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p:txBody>
        </p:sp>
        <p:cxnSp>
          <p:nvCxnSpPr>
            <p:cNvPr id="27" name="直線コネクタ 26"/>
            <p:cNvCxnSpPr/>
            <p:nvPr/>
          </p:nvCxnSpPr>
          <p:spPr>
            <a:xfrm>
              <a:off x="4695994" y="2199452"/>
              <a:ext cx="1205736" cy="111711"/>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5901732" y="3827814"/>
              <a:ext cx="3190155" cy="963692"/>
            </a:xfrm>
            <a:prstGeom prst="rect">
              <a:avLst/>
            </a:prstGeom>
            <a:solidFill>
              <a:schemeClr val="accent6">
                <a:lumMod val="20000"/>
                <a:lumOff val="80000"/>
              </a:schemeClr>
            </a:solidFill>
          </p:spPr>
          <p:txBody>
            <a:bodyPr wrap="square" rtlCol="0">
              <a:noAutofit/>
            </a:bodyPr>
            <a:lstStyle/>
            <a:p>
              <a:r>
                <a:rPr lang="en-US" altLang="ja-JP" sz="969" dirty="0">
                  <a:latin typeface="Meiryo UI" panose="020B0604030504040204" pitchFamily="50" charset="-128"/>
                  <a:ea typeface="Meiryo UI" panose="020B0604030504040204" pitchFamily="50" charset="-128"/>
                </a:rPr>
                <a:t>【</a:t>
              </a:r>
              <a:r>
                <a:rPr lang="ja-JP" altLang="en-US" sz="969" dirty="0">
                  <a:latin typeface="Meiryo UI" panose="020B0604030504040204" pitchFamily="50" charset="-128"/>
                  <a:ea typeface="Meiryo UI" panose="020B0604030504040204" pitchFamily="50" charset="-128"/>
                </a:rPr>
                <a:t>文化・交流部門　</a:t>
              </a:r>
              <a:r>
                <a:rPr lang="en-US" altLang="ja-JP" sz="969" dirty="0">
                  <a:latin typeface="Meiryo UI" panose="020B0604030504040204" pitchFamily="50" charset="-128"/>
                  <a:ea typeface="Meiryo UI" panose="020B0604030504040204" pitchFamily="50" charset="-128"/>
                </a:rPr>
                <a:t>20</a:t>
              </a:r>
              <a:r>
                <a:rPr lang="ja-JP" altLang="en-US" sz="969" dirty="0">
                  <a:latin typeface="Meiryo UI" panose="020B0604030504040204" pitchFamily="50" charset="-128"/>
                  <a:ea typeface="Meiryo UI" panose="020B0604030504040204" pitchFamily="50" charset="-128"/>
                </a:rPr>
                <a:t>位</a:t>
              </a:r>
              <a:r>
                <a:rPr lang="en-US" altLang="ja-JP" sz="969" dirty="0">
                  <a:latin typeface="Meiryo UI" panose="020B0604030504040204" pitchFamily="50" charset="-128"/>
                  <a:ea typeface="Meiryo UI" panose="020B0604030504040204" pitchFamily="50" charset="-128"/>
                </a:rPr>
                <a:t>/48</a:t>
              </a:r>
              <a:r>
                <a:rPr lang="ja-JP" altLang="en-US" sz="969" dirty="0">
                  <a:latin typeface="Meiryo UI" panose="020B0604030504040204" pitchFamily="50" charset="-128"/>
                  <a:ea typeface="Meiryo UI" panose="020B0604030504040204" pitchFamily="50" charset="-128"/>
                </a:rPr>
                <a:t>都市</a:t>
              </a:r>
              <a:r>
                <a:rPr lang="en-US" altLang="ja-JP" sz="969" dirty="0">
                  <a:latin typeface="Meiryo UI" panose="020B0604030504040204" pitchFamily="50" charset="-128"/>
                  <a:ea typeface="Meiryo UI" panose="020B0604030504040204" pitchFamily="50" charset="-128"/>
                </a:rPr>
                <a:t>】</a:t>
              </a: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評価は相対的に高め</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ホテル客室数、買い物の魅力、食事の魅力、外国人訪問者数といった受入環境や外国人の受入実績の評価が高め</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他方、観光地の充実度（近隣の可能スポット数やアンケート結果で評価）や外国人居住者数の評価が低迷</a:t>
              </a:r>
              <a:endParaRPr lang="en-US" altLang="ja-JP" sz="969"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5901731" y="2944412"/>
              <a:ext cx="3190155" cy="830769"/>
            </a:xfrm>
            <a:prstGeom prst="rect">
              <a:avLst/>
            </a:prstGeom>
            <a:solidFill>
              <a:schemeClr val="accent6">
                <a:lumMod val="20000"/>
                <a:lumOff val="80000"/>
              </a:schemeClr>
            </a:solidFill>
          </p:spPr>
          <p:txBody>
            <a:bodyPr wrap="square" rtlCol="0">
              <a:noAutofit/>
            </a:bodyPr>
            <a:lstStyle/>
            <a:p>
              <a:r>
                <a:rPr lang="en-US" altLang="ja-JP" sz="969" dirty="0">
                  <a:latin typeface="Meiryo UI" panose="020B0604030504040204" pitchFamily="50" charset="-128"/>
                  <a:ea typeface="Meiryo UI" panose="020B0604030504040204" pitchFamily="50" charset="-128"/>
                </a:rPr>
                <a:t>【</a:t>
              </a:r>
              <a:r>
                <a:rPr lang="ja-JP" altLang="en-US" sz="969" dirty="0">
                  <a:latin typeface="Meiryo UI" panose="020B0604030504040204" pitchFamily="50" charset="-128"/>
                  <a:ea typeface="Meiryo UI" panose="020B0604030504040204" pitchFamily="50" charset="-128"/>
                </a:rPr>
                <a:t>研究・開発分野　</a:t>
              </a:r>
              <a:r>
                <a:rPr lang="en-US" altLang="ja-JP" sz="969" dirty="0">
                  <a:latin typeface="Meiryo UI" panose="020B0604030504040204" pitchFamily="50" charset="-128"/>
                  <a:ea typeface="Meiryo UI" panose="020B0604030504040204" pitchFamily="50" charset="-128"/>
                </a:rPr>
                <a:t>18</a:t>
              </a:r>
              <a:r>
                <a:rPr lang="ja-JP" altLang="en-US" sz="969" dirty="0">
                  <a:latin typeface="Meiryo UI" panose="020B0604030504040204" pitchFamily="50" charset="-128"/>
                  <a:ea typeface="Meiryo UI" panose="020B0604030504040204" pitchFamily="50" charset="-128"/>
                </a:rPr>
                <a:t>位</a:t>
              </a:r>
              <a:r>
                <a:rPr lang="en-US" altLang="ja-JP" sz="969" dirty="0">
                  <a:latin typeface="Meiryo UI" panose="020B0604030504040204" pitchFamily="50" charset="-128"/>
                  <a:ea typeface="Meiryo UI" panose="020B0604030504040204" pitchFamily="50" charset="-128"/>
                </a:rPr>
                <a:t>/48</a:t>
              </a:r>
              <a:r>
                <a:rPr lang="ja-JP" altLang="en-US" sz="969" dirty="0">
                  <a:latin typeface="Meiryo UI" panose="020B0604030504040204" pitchFamily="50" charset="-128"/>
                  <a:ea typeface="Meiryo UI" panose="020B0604030504040204" pitchFamily="50" charset="-128"/>
                </a:rPr>
                <a:t>都市</a:t>
              </a:r>
              <a:r>
                <a:rPr lang="en-US" altLang="ja-JP" sz="969" dirty="0">
                  <a:latin typeface="Meiryo UI" panose="020B0604030504040204" pitchFamily="50" charset="-128"/>
                  <a:ea typeface="Meiryo UI" panose="020B0604030504040204" pitchFamily="50" charset="-128"/>
                </a:rPr>
                <a:t>】</a:t>
              </a: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評価は相対的に高く、年度推移でも高め</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研究者数や学力の高さ、特許登録件数、主要科学技術賞受賞者数の評価が高く、分野全体の評価を押し上げ</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他方、留学生数や特にスタートアップ数の評価が低迷</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endParaRPr lang="ja-JP" altLang="en-US" sz="969"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5901731" y="2063156"/>
              <a:ext cx="3190155" cy="830769"/>
            </a:xfrm>
            <a:prstGeom prst="rect">
              <a:avLst/>
            </a:prstGeom>
            <a:solidFill>
              <a:schemeClr val="accent6">
                <a:lumMod val="20000"/>
                <a:lumOff val="80000"/>
              </a:schemeClr>
            </a:solidFill>
          </p:spPr>
          <p:txBody>
            <a:bodyPr wrap="square" rtlCol="0">
              <a:noAutofit/>
            </a:bodyPr>
            <a:lstStyle/>
            <a:p>
              <a:r>
                <a:rPr lang="en-US" altLang="ja-JP" sz="969" dirty="0">
                  <a:latin typeface="Meiryo UI" panose="020B0604030504040204" pitchFamily="50" charset="-128"/>
                  <a:ea typeface="Meiryo UI" panose="020B0604030504040204" pitchFamily="50" charset="-128"/>
                </a:rPr>
                <a:t>【</a:t>
              </a:r>
              <a:r>
                <a:rPr lang="ja-JP" altLang="en-US" sz="969" dirty="0">
                  <a:latin typeface="Meiryo UI" panose="020B0604030504040204" pitchFamily="50" charset="-128"/>
                  <a:ea typeface="Meiryo UI" panose="020B0604030504040204" pitchFamily="50" charset="-128"/>
                </a:rPr>
                <a:t>経済分野　</a:t>
              </a:r>
              <a:r>
                <a:rPr lang="en-US" altLang="ja-JP" sz="969" dirty="0">
                  <a:latin typeface="Meiryo UI" panose="020B0604030504040204" pitchFamily="50" charset="-128"/>
                  <a:ea typeface="Meiryo UI" panose="020B0604030504040204" pitchFamily="50" charset="-128"/>
                </a:rPr>
                <a:t>37</a:t>
              </a:r>
              <a:r>
                <a:rPr lang="ja-JP" altLang="en-US" sz="969" dirty="0">
                  <a:latin typeface="Meiryo UI" panose="020B0604030504040204" pitchFamily="50" charset="-128"/>
                  <a:ea typeface="Meiryo UI" panose="020B0604030504040204" pitchFamily="50" charset="-128"/>
                </a:rPr>
                <a:t>位</a:t>
              </a:r>
              <a:r>
                <a:rPr lang="en-US" altLang="ja-JP" sz="969" dirty="0">
                  <a:latin typeface="Meiryo UI" panose="020B0604030504040204" pitchFamily="50" charset="-128"/>
                  <a:ea typeface="Meiryo UI" panose="020B0604030504040204" pitchFamily="50" charset="-128"/>
                </a:rPr>
                <a:t>/48</a:t>
              </a:r>
              <a:r>
                <a:rPr lang="ja-JP" altLang="en-US" sz="969" dirty="0">
                  <a:latin typeface="Meiryo UI" panose="020B0604030504040204" pitchFamily="50" charset="-128"/>
                  <a:ea typeface="Meiryo UI" panose="020B0604030504040204" pitchFamily="50" charset="-128"/>
                </a:rPr>
                <a:t>都市</a:t>
              </a:r>
              <a:r>
                <a:rPr lang="en-US" altLang="ja-JP" sz="969" dirty="0">
                  <a:latin typeface="Meiryo UI" panose="020B0604030504040204" pitchFamily="50" charset="-128"/>
                  <a:ea typeface="Meiryo UI" panose="020B0604030504040204" pitchFamily="50" charset="-128"/>
                </a:rPr>
                <a:t>】</a:t>
              </a: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評価は相対的に低め、ランキングは下降傾向</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en-US" altLang="ja-JP" sz="969" dirty="0">
                  <a:latin typeface="Meiryo UI" panose="020B0604030504040204" pitchFamily="50" charset="-128"/>
                  <a:ea typeface="Meiryo UI" panose="020B0604030504040204" pitchFamily="50" charset="-128"/>
                </a:rPr>
                <a:t>GDP</a:t>
              </a:r>
              <a:r>
                <a:rPr lang="ja-JP" altLang="en-US" sz="969" dirty="0">
                  <a:latin typeface="Meiryo UI" panose="020B0604030504040204" pitchFamily="50" charset="-128"/>
                  <a:ea typeface="Meiryo UI" panose="020B0604030504040204" pitchFamily="50" charset="-128"/>
                </a:rPr>
                <a:t>成長率や法人税率の高さの評価が低迷</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また、</a:t>
              </a:r>
              <a:r>
                <a:rPr lang="en-US" altLang="ja-JP" sz="969" dirty="0">
                  <a:latin typeface="Meiryo UI" panose="020B0604030504040204" pitchFamily="50" charset="-128"/>
                  <a:ea typeface="Meiryo UI" panose="020B0604030504040204" pitchFamily="50" charset="-128"/>
                </a:rPr>
                <a:t>GDP</a:t>
              </a:r>
              <a:r>
                <a:rPr lang="ja-JP" altLang="en-US" sz="969" dirty="0" err="1">
                  <a:latin typeface="Meiryo UI" panose="020B0604030504040204" pitchFamily="50" charset="-128"/>
                  <a:ea typeface="Meiryo UI" panose="020B0604030504040204" pitchFamily="50" charset="-128"/>
                </a:rPr>
                <a:t>、</a:t>
              </a:r>
              <a:r>
                <a:rPr lang="ja-JP" altLang="en-US" sz="969" dirty="0">
                  <a:latin typeface="Meiryo UI" panose="020B0604030504040204" pitchFamily="50" charset="-128"/>
                  <a:ea typeface="Meiryo UI" panose="020B0604030504040204" pitchFamily="50" charset="-128"/>
                </a:rPr>
                <a:t>一人当たり</a:t>
              </a:r>
              <a:r>
                <a:rPr lang="en-US" altLang="ja-JP" sz="969" dirty="0">
                  <a:latin typeface="Meiryo UI" panose="020B0604030504040204" pitchFamily="50" charset="-128"/>
                  <a:ea typeface="Meiryo UI" panose="020B0604030504040204" pitchFamily="50" charset="-128"/>
                </a:rPr>
                <a:t>GDP</a:t>
              </a:r>
              <a:r>
                <a:rPr lang="ja-JP" altLang="en-US" sz="969" dirty="0" err="1">
                  <a:latin typeface="Meiryo UI" panose="020B0604030504040204" pitchFamily="50" charset="-128"/>
                  <a:ea typeface="Meiryo UI" panose="020B0604030504040204" pitchFamily="50" charset="-128"/>
                </a:rPr>
                <a:t>、</a:t>
              </a:r>
              <a:r>
                <a:rPr lang="ja-JP" altLang="en-US" sz="969" dirty="0">
                  <a:latin typeface="Meiryo UI" panose="020B0604030504040204" pitchFamily="50" charset="-128"/>
                  <a:ea typeface="Meiryo UI" panose="020B0604030504040204" pitchFamily="50" charset="-128"/>
                </a:rPr>
                <a:t>優秀な人材確保の容易性、コワーキングスペースの施設数などの指標が低下傾向</a:t>
              </a:r>
              <a:endParaRPr lang="en-US" altLang="ja-JP" sz="969" dirty="0">
                <a:latin typeface="Meiryo UI" panose="020B0604030504040204" pitchFamily="50" charset="-128"/>
                <a:ea typeface="Meiryo UI" panose="020B0604030504040204" pitchFamily="50" charset="-128"/>
              </a:endParaRPr>
            </a:p>
          </p:txBody>
        </p:sp>
        <p:cxnSp>
          <p:nvCxnSpPr>
            <p:cNvPr id="39" name="直線コネクタ 38"/>
            <p:cNvCxnSpPr/>
            <p:nvPr/>
          </p:nvCxnSpPr>
          <p:spPr>
            <a:xfrm>
              <a:off x="5298863" y="2654136"/>
              <a:ext cx="602868" cy="390609"/>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5336120" y="3251650"/>
              <a:ext cx="565611" cy="599667"/>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H="1">
              <a:off x="4002156" y="3544070"/>
              <a:ext cx="428892" cy="231112"/>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912770" y="3694892"/>
              <a:ext cx="2853109" cy="1133982"/>
            </a:xfrm>
            <a:prstGeom prst="rect">
              <a:avLst/>
            </a:prstGeom>
            <a:solidFill>
              <a:schemeClr val="accent6">
                <a:lumMod val="20000"/>
                <a:lumOff val="80000"/>
              </a:schemeClr>
            </a:solidFill>
          </p:spPr>
          <p:txBody>
            <a:bodyPr wrap="square" rtlCol="0">
              <a:noAutofit/>
            </a:bodyPr>
            <a:lstStyle/>
            <a:p>
              <a:r>
                <a:rPr lang="en-US" altLang="ja-JP" sz="969" dirty="0">
                  <a:latin typeface="Meiryo UI" panose="020B0604030504040204" pitchFamily="50" charset="-128"/>
                  <a:ea typeface="Meiryo UI" panose="020B0604030504040204" pitchFamily="50" charset="-128"/>
                </a:rPr>
                <a:t>【</a:t>
              </a:r>
              <a:r>
                <a:rPr lang="ja-JP" altLang="en-US" sz="969" dirty="0">
                  <a:latin typeface="Meiryo UI" panose="020B0604030504040204" pitchFamily="50" charset="-128"/>
                  <a:ea typeface="Meiryo UI" panose="020B0604030504040204" pitchFamily="50" charset="-128"/>
                </a:rPr>
                <a:t>居住部門　</a:t>
              </a:r>
              <a:r>
                <a:rPr lang="en-US" altLang="ja-JP" sz="969" dirty="0">
                  <a:latin typeface="Meiryo UI" panose="020B0604030504040204" pitchFamily="50" charset="-128"/>
                  <a:ea typeface="Meiryo UI" panose="020B0604030504040204" pitchFamily="50" charset="-128"/>
                </a:rPr>
                <a:t>21</a:t>
              </a:r>
              <a:r>
                <a:rPr lang="ja-JP" altLang="en-US" sz="969" dirty="0">
                  <a:latin typeface="Meiryo UI" panose="020B0604030504040204" pitchFamily="50" charset="-128"/>
                  <a:ea typeface="Meiryo UI" panose="020B0604030504040204" pitchFamily="50" charset="-128"/>
                </a:rPr>
                <a:t>位</a:t>
              </a:r>
              <a:r>
                <a:rPr lang="en-US" altLang="ja-JP" sz="969" dirty="0">
                  <a:latin typeface="Meiryo UI" panose="020B0604030504040204" pitchFamily="50" charset="-128"/>
                  <a:ea typeface="Meiryo UI" panose="020B0604030504040204" pitchFamily="50" charset="-128"/>
                </a:rPr>
                <a:t>/48</a:t>
              </a:r>
              <a:r>
                <a:rPr lang="ja-JP" altLang="en-US" sz="969" dirty="0">
                  <a:latin typeface="Meiryo UI" panose="020B0604030504040204" pitchFamily="50" charset="-128"/>
                  <a:ea typeface="Meiryo UI" panose="020B0604030504040204" pitchFamily="50" charset="-128"/>
                </a:rPr>
                <a:t>都市</a:t>
              </a:r>
              <a:r>
                <a:rPr lang="en-US" altLang="ja-JP" sz="969" dirty="0">
                  <a:latin typeface="Meiryo UI" panose="020B0604030504040204" pitchFamily="50" charset="-128"/>
                  <a:ea typeface="Meiryo UI" panose="020B0604030504040204" pitchFamily="50" charset="-128"/>
                </a:rPr>
                <a:t>】</a:t>
              </a: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評価は相対的に高く、経年でも高め</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平均寿命や小売店舗や飲食店の多さの評価が高く、分野全体の評価を押し上げ</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他方、働き方の柔軟性の評価や自然災害の経済的リスクの評価が下落。（後者は、評価基準の変更によって大幅に評価が下落）</a:t>
              </a:r>
            </a:p>
          </p:txBody>
        </p:sp>
        <p:cxnSp>
          <p:nvCxnSpPr>
            <p:cNvPr id="42" name="直線コネクタ 41"/>
            <p:cNvCxnSpPr/>
            <p:nvPr/>
          </p:nvCxnSpPr>
          <p:spPr>
            <a:xfrm flipH="1">
              <a:off x="2671371" y="3224786"/>
              <a:ext cx="1154609" cy="423813"/>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3226705" y="2671164"/>
              <a:ext cx="448845" cy="178271"/>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251867" y="3393837"/>
              <a:ext cx="2525472" cy="1098666"/>
            </a:xfrm>
            <a:prstGeom prst="rect">
              <a:avLst/>
            </a:prstGeom>
            <a:solidFill>
              <a:schemeClr val="accent6">
                <a:lumMod val="20000"/>
                <a:lumOff val="80000"/>
              </a:schemeClr>
            </a:solidFill>
          </p:spPr>
          <p:txBody>
            <a:bodyPr wrap="square" rtlCol="0">
              <a:noAutofit/>
            </a:bodyPr>
            <a:lstStyle/>
            <a:p>
              <a:r>
                <a:rPr lang="en-US" altLang="ja-JP" sz="969" dirty="0">
                  <a:latin typeface="Meiryo UI" panose="020B0604030504040204" pitchFamily="50" charset="-128"/>
                  <a:ea typeface="Meiryo UI" panose="020B0604030504040204" pitchFamily="50" charset="-128"/>
                </a:rPr>
                <a:t>【</a:t>
              </a:r>
              <a:r>
                <a:rPr lang="ja-JP" altLang="en-US" sz="969" dirty="0">
                  <a:latin typeface="Meiryo UI" panose="020B0604030504040204" pitchFamily="50" charset="-128"/>
                  <a:ea typeface="Meiryo UI" panose="020B0604030504040204" pitchFamily="50" charset="-128"/>
                </a:rPr>
                <a:t>環境部門　</a:t>
              </a:r>
              <a:r>
                <a:rPr lang="en-US" altLang="ja-JP" sz="969" dirty="0">
                  <a:latin typeface="Meiryo UI" panose="020B0604030504040204" pitchFamily="50" charset="-128"/>
                  <a:ea typeface="Meiryo UI" panose="020B0604030504040204" pitchFamily="50" charset="-128"/>
                </a:rPr>
                <a:t>42</a:t>
              </a:r>
              <a:r>
                <a:rPr lang="ja-JP" altLang="en-US" sz="969" dirty="0">
                  <a:latin typeface="Meiryo UI" panose="020B0604030504040204" pitchFamily="50" charset="-128"/>
                  <a:ea typeface="Meiryo UI" panose="020B0604030504040204" pitchFamily="50" charset="-128"/>
                </a:rPr>
                <a:t>位</a:t>
              </a:r>
              <a:r>
                <a:rPr lang="en-US" altLang="ja-JP" sz="969" dirty="0">
                  <a:latin typeface="Meiryo UI" panose="020B0604030504040204" pitchFamily="50" charset="-128"/>
                  <a:ea typeface="Meiryo UI" panose="020B0604030504040204" pitchFamily="50" charset="-128"/>
                </a:rPr>
                <a:t>/48</a:t>
              </a:r>
              <a:r>
                <a:rPr lang="ja-JP" altLang="en-US" sz="969" dirty="0">
                  <a:latin typeface="Meiryo UI" panose="020B0604030504040204" pitchFamily="50" charset="-128"/>
                  <a:ea typeface="Meiryo UI" panose="020B0604030504040204" pitchFamily="50" charset="-128"/>
                </a:rPr>
                <a:t>都市</a:t>
              </a:r>
              <a:r>
                <a:rPr lang="en-US" altLang="ja-JP" sz="969" dirty="0">
                  <a:latin typeface="Meiryo UI" panose="020B0604030504040204" pitchFamily="50" charset="-128"/>
                  <a:ea typeface="Meiryo UI" panose="020B0604030504040204" pitchFamily="50" charset="-128"/>
                </a:rPr>
                <a:t>】</a:t>
              </a: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評価は相対的に低く、ランキングは下降傾向</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環境へ取組み（宣言などのアクション数）や再生可能エネルギー比率、リサイクル率などの持続可能性に関する指標や、緑地の充実度や都市空間の清潔さ（アンケート調査）などの評価が低迷</a:t>
              </a:r>
            </a:p>
          </p:txBody>
        </p:sp>
        <p:sp>
          <p:nvSpPr>
            <p:cNvPr id="2" name="テキスト ボックス 1"/>
            <p:cNvSpPr txBox="1"/>
            <p:nvPr/>
          </p:nvSpPr>
          <p:spPr>
            <a:xfrm>
              <a:off x="251867" y="2332370"/>
              <a:ext cx="3123692" cy="963692"/>
            </a:xfrm>
            <a:prstGeom prst="rect">
              <a:avLst/>
            </a:prstGeom>
            <a:solidFill>
              <a:schemeClr val="accent6">
                <a:lumMod val="20000"/>
                <a:lumOff val="80000"/>
              </a:schemeClr>
            </a:solidFill>
          </p:spPr>
          <p:txBody>
            <a:bodyPr wrap="square" rtlCol="0">
              <a:noAutofit/>
            </a:bodyPr>
            <a:lstStyle/>
            <a:p>
              <a:r>
                <a:rPr lang="en-US" altLang="ja-JP" sz="969" dirty="0">
                  <a:latin typeface="Meiryo UI" panose="020B0604030504040204" pitchFamily="50" charset="-128"/>
                  <a:ea typeface="Meiryo UI" panose="020B0604030504040204" pitchFamily="50" charset="-128"/>
                </a:rPr>
                <a:t>【</a:t>
              </a:r>
              <a:r>
                <a:rPr lang="ja-JP" altLang="en-US" sz="969" dirty="0">
                  <a:latin typeface="Meiryo UI" panose="020B0604030504040204" pitchFamily="50" charset="-128"/>
                  <a:ea typeface="Meiryo UI" panose="020B0604030504040204" pitchFamily="50" charset="-128"/>
                </a:rPr>
                <a:t>交通・アクセス　</a:t>
              </a:r>
              <a:r>
                <a:rPr lang="en-US" altLang="ja-JP" sz="969" dirty="0">
                  <a:latin typeface="Meiryo UI" panose="020B0604030504040204" pitchFamily="50" charset="-128"/>
                  <a:ea typeface="Meiryo UI" panose="020B0604030504040204" pitchFamily="50" charset="-128"/>
                </a:rPr>
                <a:t>39</a:t>
              </a:r>
              <a:r>
                <a:rPr lang="ja-JP" altLang="en-US" sz="969" dirty="0">
                  <a:latin typeface="Meiryo UI" panose="020B0604030504040204" pitchFamily="50" charset="-128"/>
                  <a:ea typeface="Meiryo UI" panose="020B0604030504040204" pitchFamily="50" charset="-128"/>
                </a:rPr>
                <a:t>位</a:t>
              </a:r>
              <a:r>
                <a:rPr lang="en-US" altLang="ja-JP" sz="969" dirty="0">
                  <a:latin typeface="Meiryo UI" panose="020B0604030504040204" pitchFamily="50" charset="-128"/>
                  <a:ea typeface="Meiryo UI" panose="020B0604030504040204" pitchFamily="50" charset="-128"/>
                </a:rPr>
                <a:t>/48</a:t>
              </a:r>
              <a:r>
                <a:rPr lang="ja-JP" altLang="en-US" sz="969" dirty="0">
                  <a:latin typeface="Meiryo UI" panose="020B0604030504040204" pitchFamily="50" charset="-128"/>
                  <a:ea typeface="Meiryo UI" panose="020B0604030504040204" pitchFamily="50" charset="-128"/>
                </a:rPr>
                <a:t>都市</a:t>
              </a:r>
              <a:r>
                <a:rPr lang="en-US" altLang="ja-JP" sz="969" dirty="0">
                  <a:latin typeface="Meiryo UI" panose="020B0604030504040204" pitchFamily="50" charset="-128"/>
                  <a:ea typeface="Meiryo UI" panose="020B0604030504040204" pitchFamily="50" charset="-128"/>
                </a:rPr>
                <a:t>】</a:t>
              </a: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評価は相対的に低め、年度推移でも低位に留まる</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国際線直行便就航都市数や流通規模など国際ネットワークや国際キャパシティの評価が低迷</a:t>
              </a:r>
              <a:endParaRPr lang="en-US" altLang="ja-JP" sz="969" dirty="0">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Ø"/>
              </a:pPr>
              <a:r>
                <a:rPr lang="ja-JP" altLang="en-US" sz="969" dirty="0">
                  <a:latin typeface="Meiryo UI" panose="020B0604030504040204" pitchFamily="50" charset="-128"/>
                  <a:ea typeface="Meiryo UI" panose="020B0604030504040204" pitchFamily="50" charset="-128"/>
                </a:rPr>
                <a:t>また、空港アクセス時間の短さ、通勤・通学時間の短さ、渋滞の少なさなどのアンケート指標の評価が下落傾向</a:t>
              </a:r>
            </a:p>
          </p:txBody>
        </p:sp>
      </p:grpSp>
      <p:sp>
        <p:nvSpPr>
          <p:cNvPr id="44" name="タイトル 1"/>
          <p:cNvSpPr txBox="1">
            <a:spLocks/>
          </p:cNvSpPr>
          <p:nvPr/>
        </p:nvSpPr>
        <p:spPr>
          <a:xfrm>
            <a:off x="58932" y="2010110"/>
            <a:ext cx="3616618"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大阪のランキング（</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a:defRPr/>
            </a:pPr>
            <a:r>
              <a:rPr kumimoji="0" lang="ja-JP" altLang="en-US" sz="2000" kern="0" dirty="0">
                <a:solidFill>
                  <a:srgbClr val="000000"/>
                </a:solidFill>
                <a:latin typeface="Meiryo UI" panose="020B0604030504040204" pitchFamily="50" charset="-128"/>
                <a:ea typeface="Meiryo UI" panose="020B0604030504040204" pitchFamily="50" charset="-128"/>
                <a:cs typeface="Meiryo UI" pitchFamily="50" charset="-128"/>
              </a:rPr>
              <a:t>世界の都市との比較</a:t>
            </a:r>
            <a:r>
              <a:rPr kumimoji="0" lang="ja-JP" altLang="en-US" sz="2000" b="1" kern="0" dirty="0">
                <a:solidFill>
                  <a:srgbClr val="000000"/>
                </a:solidFill>
                <a:latin typeface="Meiryo UI" panose="020B0604030504040204" pitchFamily="50" charset="-128"/>
                <a:ea typeface="Meiryo UI" panose="020B0604030504040204" pitchFamily="50" charset="-128"/>
                <a:cs typeface="Meiryo UI" pitchFamily="50" charset="-128"/>
              </a:rPr>
              <a:t>＜世界の都市総合</a:t>
            </a:r>
            <a:r>
              <a:rPr kumimoji="0" lang="ja-JP" altLang="en-US" sz="2000" b="1" kern="0" dirty="0" smtClean="0">
                <a:solidFill>
                  <a:srgbClr val="000000"/>
                </a:solidFill>
                <a:latin typeface="Meiryo UI" panose="020B0604030504040204" pitchFamily="50" charset="-128"/>
                <a:ea typeface="Meiryo UI" panose="020B0604030504040204" pitchFamily="50" charset="-128"/>
                <a:cs typeface="Meiryo UI" pitchFamily="50" charset="-128"/>
              </a:rPr>
              <a:t>ランキング②＞</a:t>
            </a:r>
            <a:endParaRPr kumimoji="0" lang="en-US" altLang="ja-JP" sz="2000" b="1"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6" name="テキスト ボックス 5"/>
          <p:cNvSpPr txBox="1"/>
          <p:nvPr/>
        </p:nvSpPr>
        <p:spPr>
          <a:xfrm flipH="1">
            <a:off x="263673" y="6488668"/>
            <a:ext cx="2522200" cy="33855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※2021</a:t>
            </a:r>
            <a:r>
              <a:rPr kumimoji="1" lang="ja-JP" altLang="en-US" sz="800" dirty="0">
                <a:latin typeface="Meiryo UI" panose="020B0604030504040204" pitchFamily="50" charset="-128"/>
                <a:ea typeface="Meiryo UI" panose="020B0604030504040204" pitchFamily="50" charset="-128"/>
              </a:rPr>
              <a:t>年ランキングは個別指標の詳細が未公表のため、分野別の詳細分析は</a:t>
            </a:r>
            <a:r>
              <a:rPr kumimoji="1" lang="en-US" altLang="ja-JP" sz="800" dirty="0">
                <a:latin typeface="Meiryo UI" panose="020B0604030504040204" pitchFamily="50" charset="-128"/>
                <a:ea typeface="Meiryo UI" panose="020B0604030504040204" pitchFamily="50" charset="-128"/>
              </a:rPr>
              <a:t>2015-2020</a:t>
            </a:r>
            <a:r>
              <a:rPr kumimoji="1" lang="ja-JP" altLang="en-US" sz="800" dirty="0">
                <a:latin typeface="Meiryo UI" panose="020B0604030504040204" pitchFamily="50" charset="-128"/>
                <a:ea typeface="Meiryo UI" panose="020B0604030504040204" pitchFamily="50" charset="-128"/>
              </a:rPr>
              <a:t>による</a:t>
            </a:r>
          </a:p>
        </p:txBody>
      </p:sp>
      <p:sp>
        <p:nvSpPr>
          <p:cNvPr id="7" name="スライド番号プレースホルダー 6"/>
          <p:cNvSpPr>
            <a:spLocks noGrp="1"/>
          </p:cNvSpPr>
          <p:nvPr>
            <p:ph type="sldNum" sz="quarter" idx="12"/>
          </p:nvPr>
        </p:nvSpPr>
        <p:spPr>
          <a:xfrm>
            <a:off x="6989640" y="6572117"/>
            <a:ext cx="2133600" cy="365125"/>
          </a:xfrm>
        </p:spPr>
        <p:txBody>
          <a:bodyPr/>
          <a:lstStyle/>
          <a:p>
            <a:fld id="{E1D027E3-62E2-4B97-AB12-56BECFBE21C1}" type="slidenum">
              <a:rPr kumimoji="1" lang="ja-JP" altLang="en-US" smtClean="0">
                <a:latin typeface="Meiryo UI" panose="020B0604030504040204" pitchFamily="50" charset="-128"/>
                <a:ea typeface="Meiryo UI" panose="020B0604030504040204" pitchFamily="50" charset="-128"/>
              </a:rPr>
              <a:pPr/>
              <a:t>60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59028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1838C76-B72D-4B3D-9999-DC300ECF4B98}"/>
              </a:ext>
            </a:extLst>
          </p:cNvPr>
          <p:cNvPicPr>
            <a:picLocks noChangeAspect="1"/>
          </p:cNvPicPr>
          <p:nvPr/>
        </p:nvPicPr>
        <p:blipFill>
          <a:blip r:embed="rId3"/>
          <a:stretch>
            <a:fillRect/>
          </a:stretch>
        </p:blipFill>
        <p:spPr>
          <a:xfrm>
            <a:off x="2411760" y="2708920"/>
            <a:ext cx="3853006" cy="2597121"/>
          </a:xfrm>
          <a:prstGeom prst="rect">
            <a:avLst/>
          </a:prstGeom>
        </p:spPr>
      </p:pic>
      <p:sp>
        <p:nvSpPr>
          <p:cNvPr id="12" name="タイトル 1"/>
          <p:cNvSpPr txBox="1">
            <a:spLocks/>
          </p:cNvSpPr>
          <p:nvPr/>
        </p:nvSpPr>
        <p:spPr>
          <a:xfrm>
            <a:off x="290567" y="2055787"/>
            <a:ext cx="2779542" cy="661198"/>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92" b="1"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292" b="1"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92" b="1" dirty="0" smtClean="0">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92" b="1" dirty="0" smtClean="0">
                <a:latin typeface="Meiryo UI" panose="020B0604030504040204" pitchFamily="50" charset="-128"/>
                <a:ea typeface="Meiryo UI" panose="020B0604030504040204" pitchFamily="50" charset="-128"/>
                <a:cs typeface="Meiryo UI" panose="020B0604030504040204" pitchFamily="50" charset="-128"/>
              </a:rPr>
              <a:t>　 グローバル</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都市指標</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5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GCI</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順位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対象</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156</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市</a:t>
            </a:r>
            <a:endParaRPr lang="en-US" altLang="ja-JP" sz="73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タイトル 1"/>
          <p:cNvSpPr txBox="1">
            <a:spLocks/>
          </p:cNvSpPr>
          <p:nvPr/>
        </p:nvSpPr>
        <p:spPr>
          <a:xfrm>
            <a:off x="271598" y="626288"/>
            <a:ext cx="8616097" cy="1281294"/>
          </a:xfrm>
          <a:prstGeom prst="rect">
            <a:avLst/>
          </a:prstGeom>
          <a:ln>
            <a:solidFill>
              <a:schemeClr val="tx1"/>
            </a:solidFill>
            <a:prstDash val="sysDash"/>
          </a:ln>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776" indent="-263776" algn="l">
              <a:lnSpc>
                <a:spcPts val="1477"/>
              </a:lnSpc>
              <a:spcBef>
                <a:spcPts val="1108"/>
              </a:spcBef>
              <a:buFont typeface="Wingdings" panose="05000000000000000000" pitchFamily="2" charset="2"/>
              <a:buChar char="p"/>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米</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コンサルティング会社</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カーニーによる「グローバル・シティズ・リポート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」（グローバル都市調査）の都市の現在のパフォーマンスを評価する「グローバル都市指標（</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GCI)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」において、大阪が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位にランクイン（前回</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位）。東京は４位（前回４位）、名古屋は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位（前回</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a:t>
            </a:r>
          </a:p>
          <a:p>
            <a:pPr marL="263776" indent="-263776" algn="l">
              <a:lnSpc>
                <a:spcPts val="1477"/>
              </a:lnSpc>
              <a:spcBef>
                <a:spcPts val="1108"/>
              </a:spcBef>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将来の有望性を分析する「グローバル都市展望（</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GCO)</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」では、大阪が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位（前回</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位）。東京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は７位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前回４位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）、名古屋は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位（前回</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1"/>
          <p:cNvSpPr txBox="1">
            <a:spLocks/>
          </p:cNvSpPr>
          <p:nvPr/>
        </p:nvSpPr>
        <p:spPr>
          <a:xfrm>
            <a:off x="2494885" y="2228745"/>
            <a:ext cx="3616618"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GCI</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ランキング年次推移（上位</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都市と大阪）</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a:extLst>
              <a:ext uri="{FF2B5EF4-FFF2-40B4-BE49-F238E27FC236}">
                <a16:creationId xmlns:a16="http://schemas.microsoft.com/office/drawing/2014/main" id="{9307828A-F649-4330-8E51-9A6555BF94AB}"/>
              </a:ext>
            </a:extLst>
          </p:cNvPr>
          <p:cNvGraphicFramePr>
            <a:graphicFrameLocks noGrp="1"/>
          </p:cNvGraphicFramePr>
          <p:nvPr>
            <p:extLst>
              <p:ext uri="{D42A27DB-BD31-4B8C-83A1-F6EECF244321}">
                <p14:modId xmlns:p14="http://schemas.microsoft.com/office/powerpoint/2010/main" val="4094909178"/>
              </p:ext>
            </p:extLst>
          </p:nvPr>
        </p:nvGraphicFramePr>
        <p:xfrm>
          <a:off x="423792" y="2747370"/>
          <a:ext cx="1761023" cy="2854686"/>
        </p:xfrm>
        <a:graphic>
          <a:graphicData uri="http://schemas.openxmlformats.org/drawingml/2006/table">
            <a:tbl>
              <a:tblPr firstRow="1" bandRow="1">
                <a:tableStyleId>{5C22544A-7EE6-4342-B048-85BDC9FD1C3A}</a:tableStyleId>
              </a:tblPr>
              <a:tblGrid>
                <a:gridCol w="564582">
                  <a:extLst>
                    <a:ext uri="{9D8B030D-6E8A-4147-A177-3AD203B41FA5}">
                      <a16:colId xmlns:a16="http://schemas.microsoft.com/office/drawing/2014/main" val="20000"/>
                    </a:ext>
                  </a:extLst>
                </a:gridCol>
                <a:gridCol w="1196441">
                  <a:extLst>
                    <a:ext uri="{9D8B030D-6E8A-4147-A177-3AD203B41FA5}">
                      <a16:colId xmlns:a16="http://schemas.microsoft.com/office/drawing/2014/main" val="20001"/>
                    </a:ext>
                  </a:extLst>
                </a:gridCol>
              </a:tblGrid>
              <a:tr h="494832">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48529">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ニューヨーク</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8529">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ロンドン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2"/>
                  </a:ext>
                </a:extLst>
              </a:tr>
              <a:tr h="248529">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パリ</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248529">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東京</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ロサンゼルス</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48</a:t>
                      </a: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大阪</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10007"/>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79</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名古屋</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24" name="正方形/長方形 23">
            <a:extLst>
              <a:ext uri="{FF2B5EF4-FFF2-40B4-BE49-F238E27FC236}">
                <a16:creationId xmlns:a16="http://schemas.microsoft.com/office/drawing/2014/main" id="{ECBB6383-3220-48A9-AF06-F94153CC5006}"/>
              </a:ext>
            </a:extLst>
          </p:cNvPr>
          <p:cNvSpPr/>
          <p:nvPr/>
        </p:nvSpPr>
        <p:spPr>
          <a:xfrm>
            <a:off x="5892851" y="4688957"/>
            <a:ext cx="655093" cy="19387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292" b="1" dirty="0">
                <a:solidFill>
                  <a:srgbClr val="FF0000"/>
                </a:solidFill>
                <a:latin typeface="Meiryo UI" panose="020B0604030504040204" pitchFamily="50" charset="-128"/>
                <a:ea typeface="Meiryo UI" panose="020B0604030504040204" pitchFamily="50" charset="-128"/>
              </a:rPr>
              <a:t>大阪</a:t>
            </a:r>
          </a:p>
        </p:txBody>
      </p:sp>
      <p:sp>
        <p:nvSpPr>
          <p:cNvPr id="25" name="正方形/長方形 24">
            <a:extLst>
              <a:ext uri="{FF2B5EF4-FFF2-40B4-BE49-F238E27FC236}">
                <a16:creationId xmlns:a16="http://schemas.microsoft.com/office/drawing/2014/main" id="{AE727285-CAF8-45D2-95CF-B59C766FD235}"/>
              </a:ext>
            </a:extLst>
          </p:cNvPr>
          <p:cNvSpPr/>
          <p:nvPr/>
        </p:nvSpPr>
        <p:spPr>
          <a:xfrm>
            <a:off x="5954722" y="2765329"/>
            <a:ext cx="633439" cy="33474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Meiryo UI" panose="020B0604030504040204" pitchFamily="50" charset="-128"/>
                <a:ea typeface="Meiryo UI" panose="020B0604030504040204" pitchFamily="50" charset="-128"/>
              </a:rPr>
              <a:t>ﾆｭｰﾖｰｸ</a:t>
            </a:r>
          </a:p>
        </p:txBody>
      </p:sp>
      <p:sp>
        <p:nvSpPr>
          <p:cNvPr id="26" name="正方形/長方形 25">
            <a:extLst>
              <a:ext uri="{FF2B5EF4-FFF2-40B4-BE49-F238E27FC236}">
                <a16:creationId xmlns:a16="http://schemas.microsoft.com/office/drawing/2014/main" id="{E3A0020B-831D-4E7A-96FB-91D9589A95F9}"/>
              </a:ext>
            </a:extLst>
          </p:cNvPr>
          <p:cNvSpPr/>
          <p:nvPr/>
        </p:nvSpPr>
        <p:spPr>
          <a:xfrm>
            <a:off x="5929164" y="3313035"/>
            <a:ext cx="589991" cy="219454"/>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b="1" dirty="0">
                <a:solidFill>
                  <a:schemeClr val="tx1"/>
                </a:solidFill>
                <a:latin typeface="Meiryo UI" panose="020B0604030504040204" pitchFamily="50" charset="-128"/>
                <a:ea typeface="Meiryo UI" panose="020B0604030504040204" pitchFamily="50" charset="-128"/>
              </a:rPr>
              <a:t>東京</a:t>
            </a:r>
            <a:endParaRPr lang="ja-JP" altLang="en-US" sz="1108" dirty="0">
              <a:solidFill>
                <a:schemeClr val="tx1"/>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68792DD1-AE57-4DEC-A2FC-1CF549D3A304}"/>
              </a:ext>
            </a:extLst>
          </p:cNvPr>
          <p:cNvSpPr/>
          <p:nvPr/>
        </p:nvSpPr>
        <p:spPr>
          <a:xfrm>
            <a:off x="5669450" y="3551121"/>
            <a:ext cx="1306397" cy="125789"/>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Meiryo UI" panose="020B0604030504040204" pitchFamily="50" charset="-128"/>
                <a:ea typeface="Meiryo UI" panose="020B0604030504040204" pitchFamily="50" charset="-128"/>
              </a:rPr>
              <a:t>ﾛｻﾝｾﾞﾙｽ</a:t>
            </a:r>
          </a:p>
        </p:txBody>
      </p:sp>
      <p:sp>
        <p:nvSpPr>
          <p:cNvPr id="29" name="正方形/長方形 28">
            <a:extLst>
              <a:ext uri="{FF2B5EF4-FFF2-40B4-BE49-F238E27FC236}">
                <a16:creationId xmlns:a16="http://schemas.microsoft.com/office/drawing/2014/main" id="{00B7C91E-6B39-4A79-A0CC-18D09F9B9729}"/>
              </a:ext>
            </a:extLst>
          </p:cNvPr>
          <p:cNvSpPr/>
          <p:nvPr/>
        </p:nvSpPr>
        <p:spPr>
          <a:xfrm>
            <a:off x="2018173" y="5096067"/>
            <a:ext cx="4465135" cy="33474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ja-JP" sz="1000" dirty="0">
                <a:solidFill>
                  <a:schemeClr val="tx1"/>
                </a:solidFill>
                <a:latin typeface="Meiryo UI" panose="020B0604030504040204" pitchFamily="50" charset="-128"/>
                <a:ea typeface="Meiryo UI" panose="020B0604030504040204" pitchFamily="50" charset="-128"/>
              </a:rPr>
              <a:t>2016</a:t>
            </a:r>
            <a:r>
              <a:rPr lang="ja-JP" altLang="en-US" sz="1000" dirty="0">
                <a:solidFill>
                  <a:schemeClr val="tx1"/>
                </a:solidFill>
                <a:latin typeface="Meiryo UI" panose="020B0604030504040204" pitchFamily="50" charset="-128"/>
                <a:ea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rPr>
              <a:t>2017</a:t>
            </a:r>
            <a:r>
              <a:rPr lang="ja-JP" altLang="en-US" sz="1000" dirty="0">
                <a:solidFill>
                  <a:schemeClr val="tx1"/>
                </a:solidFill>
                <a:latin typeface="Meiryo UI" panose="020B0604030504040204" pitchFamily="50" charset="-128"/>
                <a:ea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rPr>
              <a:t>2018</a:t>
            </a:r>
            <a:r>
              <a:rPr lang="ja-JP" altLang="en-US" sz="1000" dirty="0">
                <a:solidFill>
                  <a:schemeClr val="tx1"/>
                </a:solidFill>
                <a:latin typeface="Meiryo UI" panose="020B0604030504040204" pitchFamily="50" charset="-128"/>
                <a:ea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rPr>
              <a:t>2019</a:t>
            </a:r>
            <a:r>
              <a:rPr lang="ja-JP" altLang="en-US" sz="1000" dirty="0">
                <a:solidFill>
                  <a:schemeClr val="tx1"/>
                </a:solidFill>
                <a:latin typeface="Meiryo UI" panose="020B0604030504040204" pitchFamily="50" charset="-128"/>
                <a:ea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rPr>
              <a:t>2020</a:t>
            </a:r>
            <a:r>
              <a:rPr lang="ja-JP" altLang="en-US" sz="1000" dirty="0">
                <a:solidFill>
                  <a:schemeClr val="tx1"/>
                </a:solidFill>
                <a:latin typeface="Meiryo UI" panose="020B0604030504040204" pitchFamily="50" charset="-128"/>
                <a:ea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rPr>
              <a:t>2021</a:t>
            </a:r>
            <a:endParaRPr lang="ja-JP" altLang="en-US" sz="1000" dirty="0">
              <a:solidFill>
                <a:schemeClr val="tx1"/>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17C041D7-3BA6-4851-A347-BE458CC6ECC5}"/>
              </a:ext>
            </a:extLst>
          </p:cNvPr>
          <p:cNvSpPr/>
          <p:nvPr/>
        </p:nvSpPr>
        <p:spPr>
          <a:xfrm>
            <a:off x="5925246" y="2906877"/>
            <a:ext cx="633439" cy="35630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Meiryo UI" panose="020B0604030504040204" pitchFamily="50" charset="-128"/>
                <a:ea typeface="Meiryo UI" panose="020B0604030504040204" pitchFamily="50" charset="-128"/>
              </a:rPr>
              <a:t>ﾛﾝﾄﾞﾝ</a:t>
            </a:r>
          </a:p>
        </p:txBody>
      </p:sp>
      <p:sp>
        <p:nvSpPr>
          <p:cNvPr id="31" name="正方形/長方形 30">
            <a:extLst>
              <a:ext uri="{FF2B5EF4-FFF2-40B4-BE49-F238E27FC236}">
                <a16:creationId xmlns:a16="http://schemas.microsoft.com/office/drawing/2014/main" id="{58C4F551-1717-498B-9F8E-C2AB2A53FDCB}"/>
              </a:ext>
            </a:extLst>
          </p:cNvPr>
          <p:cNvSpPr/>
          <p:nvPr/>
        </p:nvSpPr>
        <p:spPr>
          <a:xfrm>
            <a:off x="5893182" y="3084399"/>
            <a:ext cx="633439" cy="33474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Meiryo UI" panose="020B0604030504040204" pitchFamily="50" charset="-128"/>
                <a:ea typeface="Meiryo UI" panose="020B0604030504040204" pitchFamily="50" charset="-128"/>
              </a:rPr>
              <a:t>ﾊﾟﾘ</a:t>
            </a:r>
          </a:p>
        </p:txBody>
      </p:sp>
      <p:sp>
        <p:nvSpPr>
          <p:cNvPr id="3" name="正方形/長方形 2">
            <a:extLst>
              <a:ext uri="{FF2B5EF4-FFF2-40B4-BE49-F238E27FC236}">
                <a16:creationId xmlns:a16="http://schemas.microsoft.com/office/drawing/2014/main" id="{73F23FAC-604A-4945-BA0C-41DFEA4F61A9}"/>
              </a:ext>
            </a:extLst>
          </p:cNvPr>
          <p:cNvSpPr/>
          <p:nvPr/>
        </p:nvSpPr>
        <p:spPr>
          <a:xfrm>
            <a:off x="2620824" y="4748947"/>
            <a:ext cx="288971" cy="269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latin typeface="Meiryo UI" panose="020B0604030504040204" pitchFamily="50" charset="-128"/>
                <a:ea typeface="Meiryo UI" panose="020B0604030504040204" pitchFamily="50" charset="-128"/>
              </a:rPr>
              <a:t>59</a:t>
            </a:r>
            <a:endParaRPr lang="ja-JP" altLang="en-US" sz="800" dirty="0">
              <a:latin typeface="Meiryo UI" panose="020B0604030504040204" pitchFamily="50" charset="-128"/>
              <a:ea typeface="Meiryo UI" panose="020B0604030504040204" pitchFamily="50" charset="-128"/>
            </a:endParaRPr>
          </a:p>
        </p:txBody>
      </p:sp>
      <p:sp>
        <p:nvSpPr>
          <p:cNvPr id="53" name="タイトル 1"/>
          <p:cNvSpPr txBox="1">
            <a:spLocks/>
          </p:cNvSpPr>
          <p:nvPr/>
        </p:nvSpPr>
        <p:spPr>
          <a:xfrm>
            <a:off x="6732240" y="2055788"/>
            <a:ext cx="2081374" cy="503886"/>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92" b="1"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292" b="1"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92" b="1" dirty="0" smtClean="0">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92"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92" b="1" dirty="0" smtClean="0">
                <a:latin typeface="Meiryo UI" panose="020B0604030504040204" pitchFamily="50" charset="-128"/>
                <a:ea typeface="Meiryo UI" panose="020B0604030504040204" pitchFamily="50" charset="-128"/>
                <a:cs typeface="Meiryo UI" panose="020B0604030504040204" pitchFamily="50" charset="-128"/>
              </a:rPr>
              <a:t>グローバル</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都市展望</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4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GCO</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順位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対象</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156</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市</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フリーフォーム 27"/>
          <p:cNvSpPr/>
          <p:nvPr/>
        </p:nvSpPr>
        <p:spPr>
          <a:xfrm>
            <a:off x="2548699" y="4168726"/>
            <a:ext cx="4009986" cy="312428"/>
          </a:xfrm>
          <a:custGeom>
            <a:avLst/>
            <a:gdLst>
              <a:gd name="connsiteX0" fmla="*/ 0 w 4503762"/>
              <a:gd name="connsiteY0" fmla="*/ 300333 h 300333"/>
              <a:gd name="connsiteX1" fmla="*/ 532263 w 4503762"/>
              <a:gd name="connsiteY1" fmla="*/ 27378 h 300333"/>
              <a:gd name="connsiteX2" fmla="*/ 1078173 w 4503762"/>
              <a:gd name="connsiteY2" fmla="*/ 218446 h 300333"/>
              <a:gd name="connsiteX3" fmla="*/ 1665027 w 4503762"/>
              <a:gd name="connsiteY3" fmla="*/ 68321 h 300333"/>
              <a:gd name="connsiteX4" fmla="*/ 2238233 w 4503762"/>
              <a:gd name="connsiteY4" fmla="*/ 191151 h 300333"/>
              <a:gd name="connsiteX5" fmla="*/ 2852382 w 4503762"/>
              <a:gd name="connsiteY5" fmla="*/ 82 h 300333"/>
              <a:gd name="connsiteX6" fmla="*/ 3439236 w 4503762"/>
              <a:gd name="connsiteY6" fmla="*/ 218446 h 300333"/>
              <a:gd name="connsiteX7" fmla="*/ 3862317 w 4503762"/>
              <a:gd name="connsiteY7" fmla="*/ 27378 h 300333"/>
              <a:gd name="connsiteX8" fmla="*/ 4503762 w 4503762"/>
              <a:gd name="connsiteY8" fmla="*/ 273037 h 30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3762" h="300333">
                <a:moveTo>
                  <a:pt x="0" y="300333"/>
                </a:moveTo>
                <a:cubicBezTo>
                  <a:pt x="176284" y="170679"/>
                  <a:pt x="352568" y="41026"/>
                  <a:pt x="532263" y="27378"/>
                </a:cubicBezTo>
                <a:cubicBezTo>
                  <a:pt x="711958" y="13730"/>
                  <a:pt x="889379" y="211622"/>
                  <a:pt x="1078173" y="218446"/>
                </a:cubicBezTo>
                <a:cubicBezTo>
                  <a:pt x="1266967" y="225270"/>
                  <a:pt x="1471684" y="72870"/>
                  <a:pt x="1665027" y="68321"/>
                </a:cubicBezTo>
                <a:cubicBezTo>
                  <a:pt x="1858370" y="63772"/>
                  <a:pt x="2040341" y="202524"/>
                  <a:pt x="2238233" y="191151"/>
                </a:cubicBezTo>
                <a:cubicBezTo>
                  <a:pt x="2436125" y="179778"/>
                  <a:pt x="2652215" y="-4467"/>
                  <a:pt x="2852382" y="82"/>
                </a:cubicBezTo>
                <a:cubicBezTo>
                  <a:pt x="3052549" y="4631"/>
                  <a:pt x="3270914" y="213897"/>
                  <a:pt x="3439236" y="218446"/>
                </a:cubicBezTo>
                <a:cubicBezTo>
                  <a:pt x="3607558" y="222995"/>
                  <a:pt x="3684896" y="18279"/>
                  <a:pt x="3862317" y="27378"/>
                </a:cubicBezTo>
                <a:cubicBezTo>
                  <a:pt x="4039738" y="36477"/>
                  <a:pt x="4271750" y="154757"/>
                  <a:pt x="4503762" y="2730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54" name="フリーフォーム 53"/>
          <p:cNvSpPr/>
          <p:nvPr/>
        </p:nvSpPr>
        <p:spPr>
          <a:xfrm>
            <a:off x="2578175" y="4322157"/>
            <a:ext cx="4009986" cy="312428"/>
          </a:xfrm>
          <a:custGeom>
            <a:avLst/>
            <a:gdLst>
              <a:gd name="connsiteX0" fmla="*/ 0 w 4503762"/>
              <a:gd name="connsiteY0" fmla="*/ 300333 h 300333"/>
              <a:gd name="connsiteX1" fmla="*/ 532263 w 4503762"/>
              <a:gd name="connsiteY1" fmla="*/ 27378 h 300333"/>
              <a:gd name="connsiteX2" fmla="*/ 1078173 w 4503762"/>
              <a:gd name="connsiteY2" fmla="*/ 218446 h 300333"/>
              <a:gd name="connsiteX3" fmla="*/ 1665027 w 4503762"/>
              <a:gd name="connsiteY3" fmla="*/ 68321 h 300333"/>
              <a:gd name="connsiteX4" fmla="*/ 2238233 w 4503762"/>
              <a:gd name="connsiteY4" fmla="*/ 191151 h 300333"/>
              <a:gd name="connsiteX5" fmla="*/ 2852382 w 4503762"/>
              <a:gd name="connsiteY5" fmla="*/ 82 h 300333"/>
              <a:gd name="connsiteX6" fmla="*/ 3439236 w 4503762"/>
              <a:gd name="connsiteY6" fmla="*/ 218446 h 300333"/>
              <a:gd name="connsiteX7" fmla="*/ 3862317 w 4503762"/>
              <a:gd name="connsiteY7" fmla="*/ 27378 h 300333"/>
              <a:gd name="connsiteX8" fmla="*/ 4503762 w 4503762"/>
              <a:gd name="connsiteY8" fmla="*/ 273037 h 30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3762" h="300333">
                <a:moveTo>
                  <a:pt x="0" y="300333"/>
                </a:moveTo>
                <a:cubicBezTo>
                  <a:pt x="176284" y="170679"/>
                  <a:pt x="352568" y="41026"/>
                  <a:pt x="532263" y="27378"/>
                </a:cubicBezTo>
                <a:cubicBezTo>
                  <a:pt x="711958" y="13730"/>
                  <a:pt x="889379" y="211622"/>
                  <a:pt x="1078173" y="218446"/>
                </a:cubicBezTo>
                <a:cubicBezTo>
                  <a:pt x="1266967" y="225270"/>
                  <a:pt x="1471684" y="72870"/>
                  <a:pt x="1665027" y="68321"/>
                </a:cubicBezTo>
                <a:cubicBezTo>
                  <a:pt x="1858370" y="63772"/>
                  <a:pt x="2040341" y="202524"/>
                  <a:pt x="2238233" y="191151"/>
                </a:cubicBezTo>
                <a:cubicBezTo>
                  <a:pt x="2436125" y="179778"/>
                  <a:pt x="2652215" y="-4467"/>
                  <a:pt x="2852382" y="82"/>
                </a:cubicBezTo>
                <a:cubicBezTo>
                  <a:pt x="3052549" y="4631"/>
                  <a:pt x="3270914" y="213897"/>
                  <a:pt x="3439236" y="218446"/>
                </a:cubicBezTo>
                <a:cubicBezTo>
                  <a:pt x="3607558" y="222995"/>
                  <a:pt x="3684896" y="18279"/>
                  <a:pt x="3862317" y="27378"/>
                </a:cubicBezTo>
                <a:cubicBezTo>
                  <a:pt x="4039738" y="36477"/>
                  <a:pt x="4271750" y="154757"/>
                  <a:pt x="4503762" y="2730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graphicFrame>
        <p:nvGraphicFramePr>
          <p:cNvPr id="39" name="表 38"/>
          <p:cNvGraphicFramePr>
            <a:graphicFrameLocks noGrp="1"/>
          </p:cNvGraphicFramePr>
          <p:nvPr>
            <p:extLst>
              <p:ext uri="{D42A27DB-BD31-4B8C-83A1-F6EECF244321}">
                <p14:modId xmlns:p14="http://schemas.microsoft.com/office/powerpoint/2010/main" val="1094574572"/>
              </p:ext>
            </p:extLst>
          </p:nvPr>
        </p:nvGraphicFramePr>
        <p:xfrm>
          <a:off x="1702941" y="5642193"/>
          <a:ext cx="2797770" cy="1083212"/>
        </p:xfrm>
        <a:graphic>
          <a:graphicData uri="http://schemas.openxmlformats.org/drawingml/2006/table">
            <a:tbl>
              <a:tblPr firstRow="1" bandRow="1">
                <a:tableStyleId>{5C22544A-7EE6-4342-B048-85BDC9FD1C3A}</a:tableStyleId>
              </a:tblPr>
              <a:tblGrid>
                <a:gridCol w="2797770">
                  <a:extLst>
                    <a:ext uri="{9D8B030D-6E8A-4147-A177-3AD203B41FA5}">
                      <a16:colId xmlns:a16="http://schemas.microsoft.com/office/drawing/2014/main" val="4107237200"/>
                    </a:ext>
                  </a:extLst>
                </a:gridCol>
              </a:tblGrid>
              <a:tr h="253218">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グローバル都市指標（</a:t>
                      </a:r>
                      <a:r>
                        <a:rPr kumimoji="1" lang="en-US" altLang="ja-JP" sz="1200" dirty="0">
                          <a:latin typeface="ＭＳ Ｐゴシック" panose="020B0600070205080204" pitchFamily="50" charset="-128"/>
                          <a:ea typeface="ＭＳ Ｐゴシック" panose="020B0600070205080204" pitchFamily="50" charset="-128"/>
                        </a:rPr>
                        <a:t>GCI</a:t>
                      </a:r>
                      <a:r>
                        <a:rPr kumimoji="1" lang="ja-JP" altLang="en-US" sz="1200" dirty="0">
                          <a:latin typeface="ＭＳ Ｐゴシック" panose="020B0600070205080204" pitchFamily="50" charset="-128"/>
                          <a:ea typeface="ＭＳ Ｐゴシック" panose="020B0600070205080204" pitchFamily="50" charset="-128"/>
                        </a:rPr>
                        <a:t>）</a:t>
                      </a:r>
                    </a:p>
                  </a:txBody>
                  <a:tcPr marL="84406" marR="84406" marT="42203" marB="42203"/>
                </a:tc>
                <a:extLst>
                  <a:ext uri="{0D108BD9-81ED-4DB2-BD59-A6C34878D82A}">
                    <a16:rowId xmlns:a16="http://schemas.microsoft.com/office/drawing/2014/main" val="3554154724"/>
                  </a:ext>
                </a:extLst>
              </a:tr>
              <a:tr h="787340">
                <a:tc>
                  <a:txBody>
                    <a:bodyPr/>
                    <a:lstStyle/>
                    <a:p>
                      <a:pPr algn="l"/>
                      <a:r>
                        <a:rPr kumimoji="1" lang="ja-JP" altLang="en-US" sz="1200" dirty="0">
                          <a:latin typeface="+mj-ea"/>
                          <a:ea typeface="+mj-ea"/>
                        </a:rPr>
                        <a:t>ビジネス活動、人的資源、情報流通、文化的経験、政治的関与の５つの観点から</a:t>
                      </a:r>
                      <a:r>
                        <a:rPr kumimoji="1" lang="en-US" altLang="ja-JP" sz="1200" dirty="0">
                          <a:latin typeface="+mj-ea"/>
                          <a:ea typeface="+mj-ea"/>
                        </a:rPr>
                        <a:t>29</a:t>
                      </a:r>
                      <a:r>
                        <a:rPr kumimoji="1" lang="ja-JP" altLang="en-US" sz="1200" dirty="0">
                          <a:latin typeface="+mj-ea"/>
                          <a:ea typeface="+mj-ea"/>
                        </a:rPr>
                        <a:t>の評価基準をもとに総合的にランクづけ。</a:t>
                      </a:r>
                    </a:p>
                  </a:txBody>
                  <a:tcPr marL="84406" marR="84406" marT="42203" marB="42203"/>
                </a:tc>
                <a:extLst>
                  <a:ext uri="{0D108BD9-81ED-4DB2-BD59-A6C34878D82A}">
                    <a16:rowId xmlns:a16="http://schemas.microsoft.com/office/drawing/2014/main" val="2786000985"/>
                  </a:ext>
                </a:extLst>
              </a:tr>
            </a:tbl>
          </a:graphicData>
        </a:graphic>
      </p:graphicFrame>
      <p:graphicFrame>
        <p:nvGraphicFramePr>
          <p:cNvPr id="41" name="表 40"/>
          <p:cNvGraphicFramePr>
            <a:graphicFrameLocks noGrp="1"/>
          </p:cNvGraphicFramePr>
          <p:nvPr>
            <p:extLst>
              <p:ext uri="{D42A27DB-BD31-4B8C-83A1-F6EECF244321}">
                <p14:modId xmlns:p14="http://schemas.microsoft.com/office/powerpoint/2010/main" val="595407189"/>
              </p:ext>
            </p:extLst>
          </p:nvPr>
        </p:nvGraphicFramePr>
        <p:xfrm>
          <a:off x="4605854" y="5642193"/>
          <a:ext cx="2844837" cy="1083212"/>
        </p:xfrm>
        <a:graphic>
          <a:graphicData uri="http://schemas.openxmlformats.org/drawingml/2006/table">
            <a:tbl>
              <a:tblPr firstRow="1" bandRow="1">
                <a:tableStyleId>{5C22544A-7EE6-4342-B048-85BDC9FD1C3A}</a:tableStyleId>
              </a:tblPr>
              <a:tblGrid>
                <a:gridCol w="2844837">
                  <a:extLst>
                    <a:ext uri="{9D8B030D-6E8A-4147-A177-3AD203B41FA5}">
                      <a16:colId xmlns:a16="http://schemas.microsoft.com/office/drawing/2014/main" val="4107237200"/>
                    </a:ext>
                  </a:extLst>
                </a:gridCol>
              </a:tblGrid>
              <a:tr h="253218">
                <a:tc>
                  <a:txBody>
                    <a:bodyPr/>
                    <a:lstStyle/>
                    <a:p>
                      <a:pPr algn="ctr"/>
                      <a:r>
                        <a:rPr kumimoji="1" lang="ja-JP" altLang="en-US" sz="1200" dirty="0">
                          <a:latin typeface="ＭＳ Ｐゴシック" panose="020B0600070205080204" pitchFamily="50" charset="-128"/>
                          <a:ea typeface="ＭＳ Ｐゴシック" panose="020B0600070205080204" pitchFamily="50" charset="-128"/>
                        </a:rPr>
                        <a:t>グローバル都市展望（</a:t>
                      </a:r>
                      <a:r>
                        <a:rPr kumimoji="1" lang="en-US" altLang="ja-JP" sz="1200" dirty="0">
                          <a:latin typeface="ＭＳ Ｐゴシック" panose="020B0600070205080204" pitchFamily="50" charset="-128"/>
                          <a:ea typeface="ＭＳ Ｐゴシック" panose="020B0600070205080204" pitchFamily="50" charset="-128"/>
                        </a:rPr>
                        <a:t>GCO</a:t>
                      </a:r>
                      <a:r>
                        <a:rPr kumimoji="1" lang="ja-JP" altLang="en-US" sz="1200" dirty="0">
                          <a:latin typeface="ＭＳ Ｐゴシック" panose="020B0600070205080204" pitchFamily="50" charset="-128"/>
                          <a:ea typeface="ＭＳ Ｐゴシック" panose="020B0600070205080204" pitchFamily="50" charset="-128"/>
                        </a:rPr>
                        <a:t>）</a:t>
                      </a:r>
                    </a:p>
                  </a:txBody>
                  <a:tcPr marL="84406" marR="84406" marT="42203" marB="42203"/>
                </a:tc>
                <a:extLst>
                  <a:ext uri="{0D108BD9-81ED-4DB2-BD59-A6C34878D82A}">
                    <a16:rowId xmlns:a16="http://schemas.microsoft.com/office/drawing/2014/main" val="3554154724"/>
                  </a:ext>
                </a:extLst>
              </a:tr>
              <a:tr h="787340">
                <a:tc>
                  <a:txBody>
                    <a:bodyPr/>
                    <a:lstStyle/>
                    <a:p>
                      <a:pPr algn="l"/>
                      <a:r>
                        <a:rPr kumimoji="1" lang="ja-JP" altLang="en-US" sz="1200" dirty="0">
                          <a:latin typeface="+mj-ea"/>
                          <a:ea typeface="+mj-ea"/>
                        </a:rPr>
                        <a:t>個人のウェルビーイング、経済、イノベーション、ガバナンスの４つの観点にまたがる</a:t>
                      </a:r>
                      <a:r>
                        <a:rPr kumimoji="1" lang="en-US" altLang="ja-JP" sz="1200" dirty="0">
                          <a:latin typeface="+mj-ea"/>
                          <a:ea typeface="+mj-ea"/>
                        </a:rPr>
                        <a:t>13</a:t>
                      </a:r>
                      <a:r>
                        <a:rPr kumimoji="1" lang="ja-JP" altLang="en-US" sz="1200" dirty="0">
                          <a:latin typeface="+mj-ea"/>
                          <a:ea typeface="+mj-ea"/>
                        </a:rPr>
                        <a:t>の主要な評価基準の変動率をもとに評価。</a:t>
                      </a:r>
                    </a:p>
                  </a:txBody>
                  <a:tcPr marL="84406" marR="84406" marT="42203" marB="42203"/>
                </a:tc>
                <a:extLst>
                  <a:ext uri="{0D108BD9-81ED-4DB2-BD59-A6C34878D82A}">
                    <a16:rowId xmlns:a16="http://schemas.microsoft.com/office/drawing/2014/main" val="2786000985"/>
                  </a:ext>
                </a:extLst>
              </a:tr>
            </a:tbl>
          </a:graphicData>
        </a:graphic>
      </p:graphicFrame>
      <p:sp>
        <p:nvSpPr>
          <p:cNvPr id="42" name="正方形/長方形 41">
            <a:extLst>
              <a:ext uri="{FF2B5EF4-FFF2-40B4-BE49-F238E27FC236}">
                <a16:creationId xmlns:a16="http://schemas.microsoft.com/office/drawing/2014/main" id="{AB922423-A091-43F1-80A4-9844CF350500}"/>
              </a:ext>
            </a:extLst>
          </p:cNvPr>
          <p:cNvSpPr/>
          <p:nvPr/>
        </p:nvSpPr>
        <p:spPr>
          <a:xfrm>
            <a:off x="1570003" y="5585873"/>
            <a:ext cx="5994666" cy="1200609"/>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lIns="66462" tIns="99692" rIns="66462" rtlCol="0" anchor="t"/>
          <a:lstStyle/>
          <a:p>
            <a:endParaRPr lang="ja-JP" altLang="en-US" sz="738" dirty="0">
              <a:solidFill>
                <a:schemeClr val="tx1"/>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a:defRPr/>
            </a:pPr>
            <a:r>
              <a:rPr kumimoji="0" lang="ja-JP" altLang="en-US" sz="2000" kern="0" dirty="0">
                <a:solidFill>
                  <a:srgbClr val="000000"/>
                </a:solidFill>
                <a:latin typeface="Meiryo UI" panose="020B0604030504040204" pitchFamily="50" charset="-128"/>
                <a:ea typeface="Meiryo UI" panose="020B0604030504040204" pitchFamily="50" charset="-128"/>
                <a:cs typeface="Meiryo UI" pitchFamily="50" charset="-128"/>
              </a:rPr>
              <a:t>世界の都市との比較</a:t>
            </a:r>
            <a:r>
              <a:rPr kumimoji="0" lang="ja-JP" altLang="en-US" sz="2000" b="1" kern="0" dirty="0">
                <a:solidFill>
                  <a:srgbClr val="000000"/>
                </a:solidFill>
                <a:latin typeface="Meiryo UI" panose="020B0604030504040204" pitchFamily="50" charset="-128"/>
                <a:ea typeface="Meiryo UI" panose="020B0604030504040204" pitchFamily="50" charset="-128"/>
                <a:cs typeface="Meiryo UI" pitchFamily="50" charset="-128"/>
              </a:rPr>
              <a:t>＜グローバル都市調査＞</a:t>
            </a:r>
            <a:endParaRPr kumimoji="0" lang="en-US" altLang="ja-JP" sz="2000" b="1"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grpSp>
        <p:nvGrpSpPr>
          <p:cNvPr id="5" name="グループ化 4"/>
          <p:cNvGrpSpPr/>
          <p:nvPr/>
        </p:nvGrpSpPr>
        <p:grpSpPr>
          <a:xfrm>
            <a:off x="2675697" y="4435965"/>
            <a:ext cx="3325107" cy="516650"/>
            <a:chOff x="3030645" y="4438405"/>
            <a:chExt cx="2921161" cy="516650"/>
          </a:xfrm>
        </p:grpSpPr>
        <p:sp>
          <p:nvSpPr>
            <p:cNvPr id="32" name="楕円 31">
              <a:extLst>
                <a:ext uri="{FF2B5EF4-FFF2-40B4-BE49-F238E27FC236}">
                  <a16:creationId xmlns:a16="http://schemas.microsoft.com/office/drawing/2014/main" id="{86B48B43-782F-4073-8DFA-02014E7E960B}"/>
                </a:ext>
              </a:extLst>
            </p:cNvPr>
            <p:cNvSpPr/>
            <p:nvPr/>
          </p:nvSpPr>
          <p:spPr>
            <a:xfrm>
              <a:off x="3081462" y="4724581"/>
              <a:ext cx="187337" cy="191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0FC66B9A-CB42-4AE0-95AC-4EF963565F15}"/>
                </a:ext>
              </a:extLst>
            </p:cNvPr>
            <p:cNvSpPr/>
            <p:nvPr/>
          </p:nvSpPr>
          <p:spPr>
            <a:xfrm>
              <a:off x="3030645" y="4685928"/>
              <a:ext cx="288971" cy="269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latin typeface="Meiryo UI" panose="020B0604030504040204" pitchFamily="50" charset="-128"/>
                  <a:ea typeface="Meiryo UI" panose="020B0604030504040204" pitchFamily="50" charset="-128"/>
                </a:rPr>
                <a:t>52</a:t>
              </a:r>
              <a:endParaRPr lang="ja-JP" altLang="en-US" sz="800" dirty="0">
                <a:latin typeface="Meiryo UI" panose="020B0604030504040204" pitchFamily="50" charset="-128"/>
                <a:ea typeface="Meiryo UI" panose="020B0604030504040204" pitchFamily="50" charset="-128"/>
              </a:endParaRPr>
            </a:p>
          </p:txBody>
        </p:sp>
        <p:sp>
          <p:nvSpPr>
            <p:cNvPr id="34" name="楕円 33">
              <a:extLst>
                <a:ext uri="{FF2B5EF4-FFF2-40B4-BE49-F238E27FC236}">
                  <a16:creationId xmlns:a16="http://schemas.microsoft.com/office/drawing/2014/main" id="{07B6D605-ABB0-475B-B88B-515AD50DEDC8}"/>
                </a:ext>
              </a:extLst>
            </p:cNvPr>
            <p:cNvSpPr/>
            <p:nvPr/>
          </p:nvSpPr>
          <p:spPr>
            <a:xfrm>
              <a:off x="3643136" y="4709076"/>
              <a:ext cx="187337" cy="191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dirty="0">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0F9636C7-2737-47A8-BFC0-3E3101AE585B}"/>
                </a:ext>
              </a:extLst>
            </p:cNvPr>
            <p:cNvSpPr/>
            <p:nvPr/>
          </p:nvSpPr>
          <p:spPr>
            <a:xfrm>
              <a:off x="3592319" y="4670423"/>
              <a:ext cx="288971" cy="269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latin typeface="Meiryo UI" panose="020B0604030504040204" pitchFamily="50" charset="-128"/>
                  <a:ea typeface="Meiryo UI" panose="020B0604030504040204" pitchFamily="50" charset="-128"/>
                </a:rPr>
                <a:t>51</a:t>
              </a:r>
              <a:endParaRPr lang="ja-JP" altLang="en-US" sz="800" dirty="0">
                <a:latin typeface="Meiryo UI" panose="020B0604030504040204" pitchFamily="50" charset="-128"/>
                <a:ea typeface="Meiryo UI" panose="020B0604030504040204" pitchFamily="50" charset="-128"/>
              </a:endParaRPr>
            </a:p>
          </p:txBody>
        </p:sp>
        <p:sp>
          <p:nvSpPr>
            <p:cNvPr id="36" name="楕円 35">
              <a:extLst>
                <a:ext uri="{FF2B5EF4-FFF2-40B4-BE49-F238E27FC236}">
                  <a16:creationId xmlns:a16="http://schemas.microsoft.com/office/drawing/2014/main" id="{D4DFBC48-935C-4138-805B-8E48703C598E}"/>
                </a:ext>
              </a:extLst>
            </p:cNvPr>
            <p:cNvSpPr/>
            <p:nvPr/>
          </p:nvSpPr>
          <p:spPr>
            <a:xfrm>
              <a:off x="4142655" y="4695365"/>
              <a:ext cx="187337" cy="191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612FBAB1-12C0-405D-8D47-CFEDA8102BE7}"/>
                </a:ext>
              </a:extLst>
            </p:cNvPr>
            <p:cNvSpPr/>
            <p:nvPr/>
          </p:nvSpPr>
          <p:spPr>
            <a:xfrm>
              <a:off x="4091838" y="4656712"/>
              <a:ext cx="288971" cy="269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latin typeface="Meiryo UI" panose="020B0604030504040204" pitchFamily="50" charset="-128"/>
                  <a:ea typeface="Meiryo UI" panose="020B0604030504040204" pitchFamily="50" charset="-128"/>
                </a:rPr>
                <a:t>50</a:t>
              </a:r>
              <a:endParaRPr lang="ja-JP" altLang="en-US" sz="800" dirty="0">
                <a:latin typeface="Meiryo UI" panose="020B0604030504040204" pitchFamily="50" charset="-128"/>
                <a:ea typeface="Meiryo UI" panose="020B0604030504040204" pitchFamily="50" charset="-128"/>
              </a:endParaRPr>
            </a:p>
          </p:txBody>
        </p:sp>
        <p:sp>
          <p:nvSpPr>
            <p:cNvPr id="38" name="楕円 37">
              <a:extLst>
                <a:ext uri="{FF2B5EF4-FFF2-40B4-BE49-F238E27FC236}">
                  <a16:creationId xmlns:a16="http://schemas.microsoft.com/office/drawing/2014/main" id="{5B14A98A-D3AF-47FD-9EA3-B487EC809AA5}"/>
                </a:ext>
              </a:extLst>
            </p:cNvPr>
            <p:cNvSpPr/>
            <p:nvPr/>
          </p:nvSpPr>
          <p:spPr>
            <a:xfrm>
              <a:off x="4703296" y="4688864"/>
              <a:ext cx="187337" cy="191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1C8482E6-43A3-4460-ADDD-7051FE5D1F8F}"/>
                </a:ext>
              </a:extLst>
            </p:cNvPr>
            <p:cNvSpPr/>
            <p:nvPr/>
          </p:nvSpPr>
          <p:spPr>
            <a:xfrm>
              <a:off x="4652479" y="4650211"/>
              <a:ext cx="288971" cy="269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latin typeface="Meiryo UI" panose="020B0604030504040204" pitchFamily="50" charset="-128"/>
                  <a:ea typeface="Meiryo UI" panose="020B0604030504040204" pitchFamily="50" charset="-128"/>
                </a:rPr>
                <a:t>50</a:t>
              </a:r>
              <a:endParaRPr lang="ja-JP" altLang="en-US" sz="800" dirty="0">
                <a:latin typeface="Meiryo UI" panose="020B0604030504040204" pitchFamily="50" charset="-128"/>
                <a:ea typeface="Meiryo UI" panose="020B0604030504040204" pitchFamily="50" charset="-128"/>
              </a:endParaRPr>
            </a:p>
          </p:txBody>
        </p:sp>
        <p:sp>
          <p:nvSpPr>
            <p:cNvPr id="45" name="楕円 44">
              <a:extLst>
                <a:ext uri="{FF2B5EF4-FFF2-40B4-BE49-F238E27FC236}">
                  <a16:creationId xmlns:a16="http://schemas.microsoft.com/office/drawing/2014/main" id="{251132F3-BEBC-41F6-B51A-4CEA48AF2C0B}"/>
                </a:ext>
              </a:extLst>
            </p:cNvPr>
            <p:cNvSpPr/>
            <p:nvPr/>
          </p:nvSpPr>
          <p:spPr>
            <a:xfrm>
              <a:off x="5242798" y="4464891"/>
              <a:ext cx="187337" cy="191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090FCF67-D15D-44E8-91C1-F51764CD907E}"/>
                </a:ext>
              </a:extLst>
            </p:cNvPr>
            <p:cNvSpPr/>
            <p:nvPr/>
          </p:nvSpPr>
          <p:spPr>
            <a:xfrm>
              <a:off x="5190107" y="4438405"/>
              <a:ext cx="288971" cy="269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latin typeface="Meiryo UI" panose="020B0604030504040204" pitchFamily="50" charset="-128"/>
                  <a:ea typeface="Meiryo UI" panose="020B0604030504040204" pitchFamily="50" charset="-128"/>
                </a:rPr>
                <a:t>35</a:t>
              </a:r>
              <a:endParaRPr lang="ja-JP" altLang="en-US" sz="800" dirty="0">
                <a:latin typeface="Meiryo UI" panose="020B0604030504040204" pitchFamily="50" charset="-128"/>
                <a:ea typeface="Meiryo UI" panose="020B0604030504040204" pitchFamily="50" charset="-128"/>
              </a:endParaRPr>
            </a:p>
          </p:txBody>
        </p:sp>
        <p:cxnSp>
          <p:nvCxnSpPr>
            <p:cNvPr id="48" name="直線コネクタ 47">
              <a:extLst>
                <a:ext uri="{FF2B5EF4-FFF2-40B4-BE49-F238E27FC236}">
                  <a16:creationId xmlns:a16="http://schemas.microsoft.com/office/drawing/2014/main" id="{2ED7529B-239F-41E2-BBBF-7068DC16234D}"/>
                </a:ext>
              </a:extLst>
            </p:cNvPr>
            <p:cNvCxnSpPr>
              <a:cxnSpLocks/>
              <a:endCxn id="34" idx="2"/>
            </p:cNvCxnSpPr>
            <p:nvPr/>
          </p:nvCxnSpPr>
          <p:spPr>
            <a:xfrm flipV="1">
              <a:off x="3253883" y="4804986"/>
              <a:ext cx="389253" cy="1126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2E369084-0BED-477A-A998-4F996E7C999E}"/>
                </a:ext>
              </a:extLst>
            </p:cNvPr>
            <p:cNvCxnSpPr>
              <a:cxnSpLocks/>
            </p:cNvCxnSpPr>
            <p:nvPr/>
          </p:nvCxnSpPr>
          <p:spPr>
            <a:xfrm flipV="1">
              <a:off x="3791405" y="4804986"/>
              <a:ext cx="389253" cy="1126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C205B4E7-8529-40F2-8E33-6F0339A581A7}"/>
                </a:ext>
              </a:extLst>
            </p:cNvPr>
            <p:cNvCxnSpPr>
              <a:cxnSpLocks/>
            </p:cNvCxnSpPr>
            <p:nvPr/>
          </p:nvCxnSpPr>
          <p:spPr>
            <a:xfrm>
              <a:off x="4317419" y="4804987"/>
              <a:ext cx="399143" cy="344"/>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1B8FA91E-A888-46E9-90A5-3322994BA45B}"/>
                </a:ext>
              </a:extLst>
            </p:cNvPr>
            <p:cNvCxnSpPr>
              <a:cxnSpLocks/>
            </p:cNvCxnSpPr>
            <p:nvPr/>
          </p:nvCxnSpPr>
          <p:spPr>
            <a:xfrm flipV="1">
              <a:off x="4867144" y="4548926"/>
              <a:ext cx="375654" cy="236304"/>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1B8FA91E-A888-46E9-90A5-3322994BA45B}"/>
                </a:ext>
              </a:extLst>
            </p:cNvPr>
            <p:cNvCxnSpPr>
              <a:cxnSpLocks/>
              <a:endCxn id="56" idx="1"/>
            </p:cNvCxnSpPr>
            <p:nvPr/>
          </p:nvCxnSpPr>
          <p:spPr>
            <a:xfrm>
              <a:off x="5405630" y="4559522"/>
              <a:ext cx="338055" cy="11134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楕円 55">
              <a:extLst>
                <a:ext uri="{FF2B5EF4-FFF2-40B4-BE49-F238E27FC236}">
                  <a16:creationId xmlns:a16="http://schemas.microsoft.com/office/drawing/2014/main" id="{251132F3-BEBC-41F6-B51A-4CEA48AF2C0B}"/>
                </a:ext>
              </a:extLst>
            </p:cNvPr>
            <p:cNvSpPr/>
            <p:nvPr/>
          </p:nvSpPr>
          <p:spPr>
            <a:xfrm>
              <a:off x="5716250" y="4642770"/>
              <a:ext cx="187337" cy="191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090FCF67-D15D-44E8-91C1-F51764CD907E}"/>
                </a:ext>
              </a:extLst>
            </p:cNvPr>
            <p:cNvSpPr/>
            <p:nvPr/>
          </p:nvSpPr>
          <p:spPr>
            <a:xfrm>
              <a:off x="5662835" y="4637725"/>
              <a:ext cx="288971" cy="269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bg1"/>
                  </a:solidFill>
                  <a:latin typeface="Meiryo UI" panose="020B0604030504040204" pitchFamily="50" charset="-128"/>
                  <a:ea typeface="Meiryo UI" panose="020B0604030504040204" pitchFamily="50" charset="-128"/>
                </a:rPr>
                <a:t>48</a:t>
              </a:r>
              <a:endParaRPr lang="ja-JP" altLang="en-US" sz="800" dirty="0">
                <a:solidFill>
                  <a:schemeClr val="bg1"/>
                </a:solidFill>
                <a:latin typeface="Meiryo UI" panose="020B0604030504040204" pitchFamily="50" charset="-128"/>
                <a:ea typeface="Meiryo UI" panose="020B0604030504040204" pitchFamily="50" charset="-128"/>
              </a:endParaRPr>
            </a:p>
          </p:txBody>
        </p:sp>
      </p:grpSp>
      <p:sp>
        <p:nvSpPr>
          <p:cNvPr id="2" name="スライド番号プレースホルダー 1"/>
          <p:cNvSpPr>
            <a:spLocks noGrp="1"/>
          </p:cNvSpPr>
          <p:nvPr>
            <p:ph type="sldNum" sz="quarter" idx="12"/>
          </p:nvPr>
        </p:nvSpPr>
        <p:spPr/>
        <p:txBody>
          <a:bodyPr/>
          <a:lstStyle/>
          <a:p>
            <a:fld id="{E1D027E3-62E2-4B97-AB12-56BECFBE21C1}" type="slidenum">
              <a:rPr kumimoji="1" lang="ja-JP" altLang="en-US" smtClean="0">
                <a:latin typeface="Meiryo UI" panose="020B0604030504040204" pitchFamily="50" charset="-128"/>
                <a:ea typeface="Meiryo UI" panose="020B0604030504040204" pitchFamily="50" charset="-128"/>
              </a:rPr>
              <a:pPr/>
              <a:t>61</a:t>
            </a:fld>
            <a:endParaRPr kumimoji="1" lang="ja-JP" altLang="en-US" dirty="0">
              <a:latin typeface="Meiryo UI" panose="020B0604030504040204" pitchFamily="50" charset="-128"/>
              <a:ea typeface="Meiryo UI" panose="020B0604030504040204" pitchFamily="50" charset="-128"/>
            </a:endParaRPr>
          </a:p>
        </p:txBody>
      </p:sp>
      <p:graphicFrame>
        <p:nvGraphicFramePr>
          <p:cNvPr id="52" name="表 51">
            <a:extLst>
              <a:ext uri="{FF2B5EF4-FFF2-40B4-BE49-F238E27FC236}">
                <a16:creationId xmlns:a16="http://schemas.microsoft.com/office/drawing/2014/main" id="{9307828A-F649-4330-8E51-9A6555BF94AB}"/>
              </a:ext>
            </a:extLst>
          </p:cNvPr>
          <p:cNvGraphicFramePr>
            <a:graphicFrameLocks noGrp="1"/>
          </p:cNvGraphicFramePr>
          <p:nvPr>
            <p:extLst>
              <p:ext uri="{D42A27DB-BD31-4B8C-83A1-F6EECF244321}">
                <p14:modId xmlns:p14="http://schemas.microsoft.com/office/powerpoint/2010/main" val="2125697865"/>
              </p:ext>
            </p:extLst>
          </p:nvPr>
        </p:nvGraphicFramePr>
        <p:xfrm>
          <a:off x="6824073" y="2747370"/>
          <a:ext cx="1761023" cy="2592480"/>
        </p:xfrm>
        <a:graphic>
          <a:graphicData uri="http://schemas.openxmlformats.org/drawingml/2006/table">
            <a:tbl>
              <a:tblPr firstRow="1" bandRow="1">
                <a:tableStyleId>{5C22544A-7EE6-4342-B048-85BDC9FD1C3A}</a:tableStyleId>
              </a:tblPr>
              <a:tblGrid>
                <a:gridCol w="564582">
                  <a:extLst>
                    <a:ext uri="{9D8B030D-6E8A-4147-A177-3AD203B41FA5}">
                      <a16:colId xmlns:a16="http://schemas.microsoft.com/office/drawing/2014/main" val="20000"/>
                    </a:ext>
                  </a:extLst>
                </a:gridCol>
                <a:gridCol w="1196441">
                  <a:extLst>
                    <a:ext uri="{9D8B030D-6E8A-4147-A177-3AD203B41FA5}">
                      <a16:colId xmlns:a16="http://schemas.microsoft.com/office/drawing/2014/main" val="20001"/>
                    </a:ext>
                  </a:extLst>
                </a:gridCol>
              </a:tblGrid>
              <a:tr h="494832">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48529">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ロンドン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8529">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パリ</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2"/>
                  </a:ext>
                </a:extLst>
              </a:tr>
              <a:tr h="248529">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ミュンヘン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248529">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東京</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名古屋</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大阪</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0974218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E06FC8B-3397-45A0-9F19-BE026FFC240F}"/>
              </a:ext>
            </a:extLst>
          </p:cNvPr>
          <p:cNvPicPr>
            <a:picLocks noChangeAspect="1"/>
          </p:cNvPicPr>
          <p:nvPr/>
        </p:nvPicPr>
        <p:blipFill>
          <a:blip r:embed="rId3"/>
          <a:stretch>
            <a:fillRect/>
          </a:stretch>
        </p:blipFill>
        <p:spPr>
          <a:xfrm>
            <a:off x="5287131" y="2239059"/>
            <a:ext cx="3749365" cy="2810500"/>
          </a:xfrm>
          <a:prstGeom prst="rect">
            <a:avLst/>
          </a:prstGeom>
        </p:spPr>
      </p:pic>
      <p:sp>
        <p:nvSpPr>
          <p:cNvPr id="18" name="タイトル 1"/>
          <p:cNvSpPr txBox="1">
            <a:spLocks/>
          </p:cNvSpPr>
          <p:nvPr/>
        </p:nvSpPr>
        <p:spPr>
          <a:xfrm>
            <a:off x="246237" y="620688"/>
            <a:ext cx="8616097" cy="1055835"/>
          </a:xfrm>
          <a:prstGeom prst="rect">
            <a:avLst/>
          </a:prstGeom>
          <a:ln>
            <a:solidFill>
              <a:schemeClr val="tx1"/>
            </a:solidFill>
            <a:prstDash val="sysDash"/>
          </a:ln>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776" indent="-263776" algn="l">
              <a:lnSpc>
                <a:spcPts val="1477"/>
              </a:lnSpc>
              <a:spcBef>
                <a:spcPts val="1108"/>
              </a:spcBef>
              <a:buFont typeface="Wingdings" panose="05000000000000000000" pitchFamily="2" charset="2"/>
              <a:buChar char="p"/>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英</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経済誌「エコノミスト」の調査部門による「世界で最も住みやすい都市ランキング</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」で大阪が２位にランクイン（前回４位）。東京は４位タイ。</a:t>
            </a:r>
          </a:p>
          <a:p>
            <a:pPr marL="263776" indent="-263776" algn="l">
              <a:lnSpc>
                <a:spcPts val="1477"/>
              </a:lnSpc>
              <a:spcBef>
                <a:spcPts val="1108"/>
              </a:spcBef>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大阪は、安定性、医療、インフラにおいて高評価。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タイトル 1"/>
          <p:cNvSpPr txBox="1">
            <a:spLocks/>
          </p:cNvSpPr>
          <p:nvPr/>
        </p:nvSpPr>
        <p:spPr>
          <a:xfrm>
            <a:off x="263672" y="1916832"/>
            <a:ext cx="4451474"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年のトップ</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対象</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140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73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1"/>
          <p:cNvSpPr txBox="1">
            <a:spLocks/>
          </p:cNvSpPr>
          <p:nvPr/>
        </p:nvSpPr>
        <p:spPr>
          <a:xfrm>
            <a:off x="5271869" y="1957679"/>
            <a:ext cx="3170142"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ランキング年次推移（上位</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a:extLst>
              <a:ext uri="{FF2B5EF4-FFF2-40B4-BE49-F238E27FC236}">
                <a16:creationId xmlns:a16="http://schemas.microsoft.com/office/drawing/2014/main" id="{9307828A-F649-4330-8E51-9A6555BF94AB}"/>
              </a:ext>
            </a:extLst>
          </p:cNvPr>
          <p:cNvGraphicFramePr>
            <a:graphicFrameLocks noGrp="1"/>
          </p:cNvGraphicFramePr>
          <p:nvPr>
            <p:extLst>
              <p:ext uri="{D42A27DB-BD31-4B8C-83A1-F6EECF244321}">
                <p14:modId xmlns:p14="http://schemas.microsoft.com/office/powerpoint/2010/main" val="3872749181"/>
              </p:ext>
            </p:extLst>
          </p:nvPr>
        </p:nvGraphicFramePr>
        <p:xfrm>
          <a:off x="351629" y="2241164"/>
          <a:ext cx="4818592" cy="3116892"/>
        </p:xfrm>
        <a:graphic>
          <a:graphicData uri="http://schemas.openxmlformats.org/drawingml/2006/table">
            <a:tbl>
              <a:tblPr firstRow="1" bandRow="1">
                <a:tableStyleId>{5C22544A-7EE6-4342-B048-85BDC9FD1C3A}</a:tableStyleId>
              </a:tblPr>
              <a:tblGrid>
                <a:gridCol w="421049">
                  <a:extLst>
                    <a:ext uri="{9D8B030D-6E8A-4147-A177-3AD203B41FA5}">
                      <a16:colId xmlns:a16="http://schemas.microsoft.com/office/drawing/2014/main" val="20000"/>
                    </a:ext>
                  </a:extLst>
                </a:gridCol>
                <a:gridCol w="1253549">
                  <a:extLst>
                    <a:ext uri="{9D8B030D-6E8A-4147-A177-3AD203B41FA5}">
                      <a16:colId xmlns:a16="http://schemas.microsoft.com/office/drawing/2014/main" val="20001"/>
                    </a:ext>
                  </a:extLst>
                </a:gridCol>
                <a:gridCol w="494226">
                  <a:extLst>
                    <a:ext uri="{9D8B030D-6E8A-4147-A177-3AD203B41FA5}">
                      <a16:colId xmlns:a16="http://schemas.microsoft.com/office/drawing/2014/main" val="20002"/>
                    </a:ext>
                  </a:extLst>
                </a:gridCol>
                <a:gridCol w="530416">
                  <a:extLst>
                    <a:ext uri="{9D8B030D-6E8A-4147-A177-3AD203B41FA5}">
                      <a16:colId xmlns:a16="http://schemas.microsoft.com/office/drawing/2014/main" val="20003"/>
                    </a:ext>
                  </a:extLst>
                </a:gridCol>
                <a:gridCol w="526311">
                  <a:extLst>
                    <a:ext uri="{9D8B030D-6E8A-4147-A177-3AD203B41FA5}">
                      <a16:colId xmlns:a16="http://schemas.microsoft.com/office/drawing/2014/main" val="20004"/>
                    </a:ext>
                  </a:extLst>
                </a:gridCol>
                <a:gridCol w="526311">
                  <a:extLst>
                    <a:ext uri="{9D8B030D-6E8A-4147-A177-3AD203B41FA5}">
                      <a16:colId xmlns:a16="http://schemas.microsoft.com/office/drawing/2014/main" val="20005"/>
                    </a:ext>
                  </a:extLst>
                </a:gridCol>
                <a:gridCol w="468510">
                  <a:extLst>
                    <a:ext uri="{9D8B030D-6E8A-4147-A177-3AD203B41FA5}">
                      <a16:colId xmlns:a16="http://schemas.microsoft.com/office/drawing/2014/main" val="20006"/>
                    </a:ext>
                  </a:extLst>
                </a:gridCol>
                <a:gridCol w="598220">
                  <a:extLst>
                    <a:ext uri="{9D8B030D-6E8A-4147-A177-3AD203B41FA5}">
                      <a16:colId xmlns:a16="http://schemas.microsoft.com/office/drawing/2014/main" val="3287467468"/>
                    </a:ext>
                  </a:extLst>
                </a:gridCol>
              </a:tblGrid>
              <a:tr h="494832">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総合</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安定性</a:t>
                      </a: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医療</a:t>
                      </a: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文化</a:t>
                      </a:r>
                      <a:endParaRPr kumimoji="1"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環境</a:t>
                      </a:r>
                      <a:endParaRPr kumimoji="1"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教育</a:t>
                      </a: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インフラ</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48529">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オークランド</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96.0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95</a:t>
                      </a: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95.8</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97.9</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92.9</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8529">
                <a:tc>
                  <a:txBody>
                    <a:bodyPr/>
                    <a:lstStyle/>
                    <a:p>
                      <a:pPr algn="ctr">
                        <a:lnSpc>
                          <a:spcPts val="1400"/>
                        </a:lnSpc>
                      </a:pPr>
                      <a:r>
                        <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1400"/>
                        </a:lnSpc>
                      </a:pPr>
                      <a:r>
                        <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rPr>
                        <a:t>大阪</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1400"/>
                        </a:lnSpc>
                      </a:pPr>
                      <a:r>
                        <a:rPr kumimoji="1" lang="en-US" altLang="ja-JP" sz="900" b="1" u="sng" dirty="0">
                          <a:latin typeface="Meiryo UI" panose="020B0604030504040204" pitchFamily="50" charset="-128"/>
                          <a:ea typeface="Meiryo UI" panose="020B0604030504040204" pitchFamily="50" charset="-128"/>
                          <a:cs typeface="Meiryo UI" panose="020B0604030504040204" pitchFamily="50" charset="-128"/>
                        </a:rPr>
                        <a:t>94.2</a:t>
                      </a:r>
                      <a:endPar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1400"/>
                        </a:lnSpc>
                      </a:pPr>
                      <a:r>
                        <a:rPr kumimoji="1" lang="en-US" altLang="ja-JP" sz="900" b="1" u="sng" dirty="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1400"/>
                        </a:lnSpc>
                      </a:pPr>
                      <a:r>
                        <a:rPr kumimoji="1" lang="en-US" altLang="ja-JP" sz="900" b="1" u="sng"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1400"/>
                        </a:lnSpc>
                      </a:pPr>
                      <a:r>
                        <a:rPr kumimoji="1" lang="en-US" altLang="ja-JP" sz="900" b="1" u="sng" dirty="0">
                          <a:latin typeface="Meiryo UI" panose="020B0604030504040204" pitchFamily="50" charset="-128"/>
                          <a:ea typeface="Meiryo UI" panose="020B0604030504040204" pitchFamily="50" charset="-128"/>
                          <a:cs typeface="Meiryo UI" panose="020B0604030504040204" pitchFamily="50" charset="-128"/>
                        </a:rPr>
                        <a:t>83.1</a:t>
                      </a:r>
                      <a:endPar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1400"/>
                        </a:lnSpc>
                      </a:pPr>
                      <a:r>
                        <a:rPr kumimoji="1" lang="en-US" altLang="ja-JP" sz="900" b="1" u="sng" dirty="0">
                          <a:latin typeface="Meiryo UI" panose="020B0604030504040204" pitchFamily="50" charset="-128"/>
                          <a:ea typeface="Meiryo UI" panose="020B0604030504040204" pitchFamily="50" charset="-128"/>
                          <a:cs typeface="Meiryo UI" panose="020B0604030504040204" pitchFamily="50" charset="-128"/>
                        </a:rPr>
                        <a:t>91.7</a:t>
                      </a:r>
                      <a:endPar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1400"/>
                        </a:lnSpc>
                      </a:pPr>
                      <a:r>
                        <a:rPr kumimoji="1" lang="en-US" altLang="ja-JP" sz="900" b="1" u="sng" dirty="0">
                          <a:latin typeface="Meiryo UI" panose="020B0604030504040204" pitchFamily="50" charset="-128"/>
                          <a:ea typeface="Meiryo UI" panose="020B0604030504040204" pitchFamily="50" charset="-128"/>
                          <a:cs typeface="Meiryo UI" panose="020B0604030504040204" pitchFamily="50" charset="-128"/>
                        </a:rPr>
                        <a:t>96.4</a:t>
                      </a:r>
                      <a:endPar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r h="248529">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アデレード</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94.0</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95</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83.8</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96.4</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248529">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ウェリントン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93.7</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91.7</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95.1</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89.3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東京</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93.7</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84.0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91.7</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92.9</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６位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パース</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93.3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78.2</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チューリッヒ</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92.8</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95</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85.9</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83.3</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96.4</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８位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ジュネーブ</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92.5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84.5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83.3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96.4</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メルボルン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92.5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83.3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88.2</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ブリスベン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92.4</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85.9</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85.7</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
        <p:nvSpPr>
          <p:cNvPr id="23" name="正方形/長方形 22">
            <a:extLst>
              <a:ext uri="{FF2B5EF4-FFF2-40B4-BE49-F238E27FC236}">
                <a16:creationId xmlns:a16="http://schemas.microsoft.com/office/drawing/2014/main" id="{A6C7398D-B5AB-47F9-BCD7-B1DFA32FF5F3}"/>
              </a:ext>
            </a:extLst>
          </p:cNvPr>
          <p:cNvSpPr/>
          <p:nvPr/>
        </p:nvSpPr>
        <p:spPr>
          <a:xfrm>
            <a:off x="6856939" y="4814103"/>
            <a:ext cx="2171690" cy="236229"/>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ja-JP" sz="969" dirty="0">
                <a:solidFill>
                  <a:schemeClr val="tx1"/>
                </a:solidFill>
                <a:latin typeface="Meiryo UI" panose="020B0604030504040204" pitchFamily="50" charset="-128"/>
                <a:ea typeface="Meiryo UI" panose="020B0604030504040204" pitchFamily="50" charset="-128"/>
              </a:rPr>
              <a:t>※2020</a:t>
            </a:r>
            <a:r>
              <a:rPr lang="ja-JP" altLang="en-US" sz="969" dirty="0">
                <a:solidFill>
                  <a:schemeClr val="tx1"/>
                </a:solidFill>
                <a:latin typeface="Meiryo UI" panose="020B0604030504040204" pitchFamily="50" charset="-128"/>
                <a:ea typeface="Meiryo UI" panose="020B0604030504040204" pitchFamily="50" charset="-128"/>
              </a:rPr>
              <a:t>はﾗﾝｷﾝｸﾞ調査未実施</a:t>
            </a:r>
          </a:p>
        </p:txBody>
      </p:sp>
      <p:sp>
        <p:nvSpPr>
          <p:cNvPr id="24" name="正方形/長方形 23">
            <a:extLst>
              <a:ext uri="{FF2B5EF4-FFF2-40B4-BE49-F238E27FC236}">
                <a16:creationId xmlns:a16="http://schemas.microsoft.com/office/drawing/2014/main" id="{ECBB6383-3220-48A9-AF06-F94153CC5006}"/>
              </a:ext>
            </a:extLst>
          </p:cNvPr>
          <p:cNvSpPr/>
          <p:nvPr/>
        </p:nvSpPr>
        <p:spPr>
          <a:xfrm>
            <a:off x="7672559" y="2746503"/>
            <a:ext cx="655093" cy="19387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292" b="1" dirty="0">
                <a:solidFill>
                  <a:srgbClr val="FF0000"/>
                </a:solidFill>
                <a:latin typeface="Meiryo UI" panose="020B0604030504040204" pitchFamily="50" charset="-128"/>
                <a:ea typeface="Meiryo UI" panose="020B0604030504040204" pitchFamily="50" charset="-128"/>
              </a:rPr>
              <a:t>大阪</a:t>
            </a:r>
          </a:p>
        </p:txBody>
      </p:sp>
      <p:sp>
        <p:nvSpPr>
          <p:cNvPr id="25" name="正方形/長方形 24">
            <a:extLst>
              <a:ext uri="{FF2B5EF4-FFF2-40B4-BE49-F238E27FC236}">
                <a16:creationId xmlns:a16="http://schemas.microsoft.com/office/drawing/2014/main" id="{AE727285-CAF8-45D2-95CF-B59C766FD235}"/>
              </a:ext>
            </a:extLst>
          </p:cNvPr>
          <p:cNvSpPr/>
          <p:nvPr/>
        </p:nvSpPr>
        <p:spPr>
          <a:xfrm>
            <a:off x="7607852" y="2447251"/>
            <a:ext cx="1437589" cy="33474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Meiryo UI" panose="020B0604030504040204" pitchFamily="50" charset="-128"/>
                <a:ea typeface="Meiryo UI" panose="020B0604030504040204" pitchFamily="50" charset="-128"/>
              </a:rPr>
              <a:t>ｵｰｸﾗﾝﾄﾞ（</a:t>
            </a:r>
            <a:r>
              <a:rPr lang="en-US" altLang="ja-JP" sz="1108" dirty="0">
                <a:solidFill>
                  <a:schemeClr val="tx1"/>
                </a:solidFill>
                <a:latin typeface="Meiryo UI" panose="020B0604030504040204" pitchFamily="50" charset="-128"/>
                <a:ea typeface="Meiryo UI" panose="020B0604030504040204" pitchFamily="50" charset="-128"/>
              </a:rPr>
              <a:t>NZ</a:t>
            </a:r>
            <a:r>
              <a:rPr lang="ja-JP" altLang="en-US" sz="1108" dirty="0">
                <a:solidFill>
                  <a:schemeClr val="tx1"/>
                </a:solidFill>
                <a:latin typeface="Meiryo UI" panose="020B0604030504040204" pitchFamily="50" charset="-128"/>
                <a:ea typeface="Meiryo UI" panose="020B0604030504040204" pitchFamily="50" charset="-128"/>
              </a:rPr>
              <a:t>）</a:t>
            </a:r>
          </a:p>
        </p:txBody>
      </p:sp>
      <p:sp>
        <p:nvSpPr>
          <p:cNvPr id="26" name="正方形/長方形 25">
            <a:extLst>
              <a:ext uri="{FF2B5EF4-FFF2-40B4-BE49-F238E27FC236}">
                <a16:creationId xmlns:a16="http://schemas.microsoft.com/office/drawing/2014/main" id="{E3A0020B-831D-4E7A-96FB-91D9589A95F9}"/>
              </a:ext>
            </a:extLst>
          </p:cNvPr>
          <p:cNvSpPr/>
          <p:nvPr/>
        </p:nvSpPr>
        <p:spPr>
          <a:xfrm>
            <a:off x="7653469" y="3146310"/>
            <a:ext cx="1676618" cy="20194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b="1" dirty="0">
                <a:solidFill>
                  <a:schemeClr val="tx1"/>
                </a:solidFill>
                <a:latin typeface="Meiryo UI" panose="020B0604030504040204" pitchFamily="50" charset="-128"/>
                <a:ea typeface="Meiryo UI" panose="020B0604030504040204" pitchFamily="50" charset="-128"/>
              </a:rPr>
              <a:t>東京</a:t>
            </a:r>
            <a:r>
              <a:rPr lang="ja-JP" altLang="en-US" sz="1108" dirty="0">
                <a:solidFill>
                  <a:schemeClr val="tx1"/>
                </a:solidFill>
                <a:latin typeface="Meiryo UI" panose="020B0604030504040204" pitchFamily="50" charset="-128"/>
                <a:ea typeface="Meiryo UI" panose="020B0604030504040204" pitchFamily="50" charset="-128"/>
              </a:rPr>
              <a:t>、ｳｴﾘﾝﾄﾝ（</a:t>
            </a:r>
            <a:r>
              <a:rPr lang="en-US" altLang="ja-JP" sz="1108" dirty="0">
                <a:solidFill>
                  <a:schemeClr val="tx1"/>
                </a:solidFill>
                <a:latin typeface="Meiryo UI" panose="020B0604030504040204" pitchFamily="50" charset="-128"/>
                <a:ea typeface="Meiryo UI" panose="020B0604030504040204" pitchFamily="50" charset="-128"/>
              </a:rPr>
              <a:t>NZ</a:t>
            </a:r>
            <a:r>
              <a:rPr lang="ja-JP" altLang="en-US" sz="1108" dirty="0">
                <a:solidFill>
                  <a:schemeClr val="tx1"/>
                </a:solidFill>
                <a:latin typeface="Meiryo UI" panose="020B0604030504040204" pitchFamily="50" charset="-128"/>
                <a:ea typeface="Meiryo UI" panose="020B0604030504040204" pitchFamily="50" charset="-128"/>
              </a:rPr>
              <a:t>）</a:t>
            </a:r>
          </a:p>
        </p:txBody>
      </p:sp>
      <p:sp>
        <p:nvSpPr>
          <p:cNvPr id="27" name="正方形/長方形 26">
            <a:extLst>
              <a:ext uri="{FF2B5EF4-FFF2-40B4-BE49-F238E27FC236}">
                <a16:creationId xmlns:a16="http://schemas.microsoft.com/office/drawing/2014/main" id="{68792DD1-AE57-4DEC-A2FC-1CF549D3A304}"/>
              </a:ext>
            </a:extLst>
          </p:cNvPr>
          <p:cNvSpPr/>
          <p:nvPr/>
        </p:nvSpPr>
        <p:spPr>
          <a:xfrm>
            <a:off x="7653469" y="2976026"/>
            <a:ext cx="1475485" cy="149103"/>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Meiryo UI" panose="020B0604030504040204" pitchFamily="50" charset="-128"/>
                <a:ea typeface="Meiryo UI" panose="020B0604030504040204" pitchFamily="50" charset="-128"/>
              </a:rPr>
              <a:t>ｱﾃﾞﾚｰﾄﾞ（</a:t>
            </a:r>
            <a:r>
              <a:rPr lang="en-US" altLang="ja-JP" sz="1108" dirty="0">
                <a:solidFill>
                  <a:schemeClr val="tx1"/>
                </a:solidFill>
                <a:latin typeface="Meiryo UI" panose="020B0604030504040204" pitchFamily="50" charset="-128"/>
                <a:ea typeface="Meiryo UI" panose="020B0604030504040204" pitchFamily="50" charset="-128"/>
              </a:rPr>
              <a:t>AUS</a:t>
            </a:r>
            <a:r>
              <a:rPr lang="ja-JP" altLang="en-US" sz="1108" dirty="0">
                <a:solidFill>
                  <a:schemeClr val="tx1"/>
                </a:solidFill>
                <a:latin typeface="Meiryo UI" panose="020B0604030504040204" pitchFamily="50" charset="-128"/>
                <a:ea typeface="Meiryo UI" panose="020B0604030504040204" pitchFamily="50" charset="-128"/>
              </a:rPr>
              <a:t>）</a:t>
            </a:r>
          </a:p>
        </p:txBody>
      </p:sp>
      <p:sp>
        <p:nvSpPr>
          <p:cNvPr id="28" name="楕円 27">
            <a:extLst>
              <a:ext uri="{FF2B5EF4-FFF2-40B4-BE49-F238E27FC236}">
                <a16:creationId xmlns:a16="http://schemas.microsoft.com/office/drawing/2014/main" id="{4C76E879-E542-4671-B3B7-2FA7D3A75065}"/>
              </a:ext>
            </a:extLst>
          </p:cNvPr>
          <p:cNvSpPr/>
          <p:nvPr/>
        </p:nvSpPr>
        <p:spPr>
          <a:xfrm>
            <a:off x="5502565" y="4375251"/>
            <a:ext cx="648182" cy="247904"/>
          </a:xfrm>
          <a:prstGeom prst="ellipse">
            <a:avLst/>
          </a:prstGeom>
          <a:solidFill>
            <a:schemeClr val="bg1"/>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23" b="1" dirty="0">
                <a:solidFill>
                  <a:schemeClr val="tx1"/>
                </a:solidFill>
                <a:latin typeface="Meiryo UI" panose="020B0604030504040204" pitchFamily="50" charset="-128"/>
                <a:ea typeface="Meiryo UI" panose="020B0604030504040204" pitchFamily="50" charset="-128"/>
              </a:rPr>
              <a:t>圏外</a:t>
            </a:r>
          </a:p>
        </p:txBody>
      </p:sp>
      <p:sp>
        <p:nvSpPr>
          <p:cNvPr id="29" name="正方形/長方形 28">
            <a:extLst>
              <a:ext uri="{FF2B5EF4-FFF2-40B4-BE49-F238E27FC236}">
                <a16:creationId xmlns:a16="http://schemas.microsoft.com/office/drawing/2014/main" id="{00B7C91E-6B39-4A79-A0CC-18D09F9B9729}"/>
              </a:ext>
            </a:extLst>
          </p:cNvPr>
          <p:cNvSpPr/>
          <p:nvPr/>
        </p:nvSpPr>
        <p:spPr>
          <a:xfrm>
            <a:off x="5258177" y="4571891"/>
            <a:ext cx="2874909" cy="33474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ja-JP" sz="1015" dirty="0">
                <a:solidFill>
                  <a:schemeClr val="tx1"/>
                </a:solidFill>
                <a:latin typeface="Meiryo UI" panose="020B0604030504040204" pitchFamily="50" charset="-128"/>
                <a:ea typeface="Meiryo UI" panose="020B0604030504040204" pitchFamily="50" charset="-128"/>
              </a:rPr>
              <a:t>2017</a:t>
            </a:r>
            <a:r>
              <a:rPr lang="ja-JP" altLang="en-US" sz="1015" dirty="0">
                <a:solidFill>
                  <a:schemeClr val="tx1"/>
                </a:solidFill>
                <a:latin typeface="Meiryo UI" panose="020B0604030504040204" pitchFamily="50" charset="-128"/>
                <a:ea typeface="Meiryo UI" panose="020B0604030504040204" pitchFamily="50" charset="-128"/>
              </a:rPr>
              <a:t>　　</a:t>
            </a:r>
            <a:r>
              <a:rPr lang="en-US" altLang="ja-JP" sz="1015" dirty="0">
                <a:solidFill>
                  <a:schemeClr val="tx1"/>
                </a:solidFill>
                <a:latin typeface="Meiryo UI" panose="020B0604030504040204" pitchFamily="50" charset="-128"/>
                <a:ea typeface="Meiryo UI" panose="020B0604030504040204" pitchFamily="50" charset="-128"/>
              </a:rPr>
              <a:t>2018</a:t>
            </a:r>
            <a:r>
              <a:rPr lang="ja-JP" altLang="en-US" sz="1015" dirty="0">
                <a:solidFill>
                  <a:schemeClr val="tx1"/>
                </a:solidFill>
                <a:latin typeface="Meiryo UI" panose="020B0604030504040204" pitchFamily="50" charset="-128"/>
                <a:ea typeface="Meiryo UI" panose="020B0604030504040204" pitchFamily="50" charset="-128"/>
              </a:rPr>
              <a:t>　　　</a:t>
            </a:r>
            <a:r>
              <a:rPr lang="en-US" altLang="ja-JP" sz="1015" dirty="0">
                <a:solidFill>
                  <a:schemeClr val="tx1"/>
                </a:solidFill>
                <a:latin typeface="Meiryo UI" panose="020B0604030504040204" pitchFamily="50" charset="-128"/>
                <a:ea typeface="Meiryo UI" panose="020B0604030504040204" pitchFamily="50" charset="-128"/>
              </a:rPr>
              <a:t>2019</a:t>
            </a:r>
            <a:r>
              <a:rPr lang="ja-JP" altLang="en-US" sz="1015" dirty="0">
                <a:solidFill>
                  <a:schemeClr val="tx1"/>
                </a:solidFill>
                <a:latin typeface="Meiryo UI" panose="020B0604030504040204" pitchFamily="50" charset="-128"/>
                <a:ea typeface="Meiryo UI" panose="020B0604030504040204" pitchFamily="50" charset="-128"/>
              </a:rPr>
              <a:t>　　</a:t>
            </a:r>
            <a:r>
              <a:rPr lang="en-US" altLang="ja-JP" sz="1015" dirty="0">
                <a:solidFill>
                  <a:schemeClr val="tx1"/>
                </a:solidFill>
                <a:latin typeface="Meiryo UI" panose="020B0604030504040204" pitchFamily="50" charset="-128"/>
                <a:ea typeface="Meiryo UI" panose="020B0604030504040204" pitchFamily="50" charset="-128"/>
              </a:rPr>
              <a:t>2021</a:t>
            </a:r>
            <a:endParaRPr lang="ja-JP" altLang="en-US" sz="1015" dirty="0">
              <a:solidFill>
                <a:schemeClr val="tx1"/>
              </a:solidFill>
              <a:latin typeface="Meiryo UI" panose="020B0604030504040204" pitchFamily="50" charset="-128"/>
              <a:ea typeface="Meiryo UI" panose="020B0604030504040204"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1884693744"/>
              </p:ext>
            </p:extLst>
          </p:nvPr>
        </p:nvGraphicFramePr>
        <p:xfrm>
          <a:off x="513713" y="5491382"/>
          <a:ext cx="1555587" cy="1031766"/>
        </p:xfrm>
        <a:graphic>
          <a:graphicData uri="http://schemas.openxmlformats.org/drawingml/2006/table">
            <a:tbl>
              <a:tblPr firstRow="1" bandRow="1">
                <a:tableStyleId>{5C22544A-7EE6-4342-B048-85BDC9FD1C3A}</a:tableStyleId>
              </a:tblPr>
              <a:tblGrid>
                <a:gridCol w="1555587">
                  <a:extLst>
                    <a:ext uri="{9D8B030D-6E8A-4147-A177-3AD203B41FA5}">
                      <a16:colId xmlns:a16="http://schemas.microsoft.com/office/drawing/2014/main" val="4107237200"/>
                    </a:ext>
                  </a:extLst>
                </a:gridCol>
              </a:tblGrid>
              <a:tr h="232117">
                <a:tc>
                  <a:txBody>
                    <a:bodyPr/>
                    <a:lstStyle/>
                    <a:p>
                      <a:pPr algn="ctr"/>
                      <a:r>
                        <a:rPr kumimoji="1" lang="ja-JP" altLang="en-US" sz="1050" dirty="0"/>
                        <a:t>安定性</a:t>
                      </a:r>
                    </a:p>
                  </a:txBody>
                  <a:tcPr marL="84406" marR="84406" marT="42203" marB="42203"/>
                </a:tc>
                <a:extLst>
                  <a:ext uri="{0D108BD9-81ED-4DB2-BD59-A6C34878D82A}">
                    <a16:rowId xmlns:a16="http://schemas.microsoft.com/office/drawing/2014/main" val="3554154724"/>
                  </a:ext>
                </a:extLst>
              </a:tr>
              <a:tr h="787340">
                <a:tc>
                  <a:txBody>
                    <a:bodyPr/>
                    <a:lstStyle/>
                    <a:p>
                      <a:pPr algn="l"/>
                      <a:r>
                        <a:rPr kumimoji="1" lang="ja-JP" altLang="en-US" sz="900" dirty="0">
                          <a:latin typeface="+mj-ea"/>
                          <a:ea typeface="+mj-ea"/>
                        </a:rPr>
                        <a:t>軽犯罪、暴力犯罪、</a:t>
                      </a:r>
                    </a:p>
                    <a:p>
                      <a:pPr algn="l"/>
                      <a:r>
                        <a:rPr kumimoji="1" lang="ja-JP" altLang="en-US" sz="900" dirty="0">
                          <a:latin typeface="+mj-ea"/>
                          <a:ea typeface="+mj-ea"/>
                        </a:rPr>
                        <a:t>テロの脅威、</a:t>
                      </a:r>
                    </a:p>
                    <a:p>
                      <a:pPr algn="l"/>
                      <a:r>
                        <a:rPr kumimoji="1" lang="ja-JP" altLang="en-US" sz="900" dirty="0">
                          <a:latin typeface="+mj-ea"/>
                          <a:ea typeface="+mj-ea"/>
                        </a:rPr>
                        <a:t>軍隊の衝突、　</a:t>
                      </a:r>
                    </a:p>
                    <a:p>
                      <a:pPr algn="l"/>
                      <a:r>
                        <a:rPr kumimoji="1" lang="ja-JP" altLang="en-US" sz="900" dirty="0">
                          <a:latin typeface="+mj-ea"/>
                          <a:ea typeface="+mj-ea"/>
                        </a:rPr>
                        <a:t>市中の混乱度合い</a:t>
                      </a:r>
                    </a:p>
                  </a:txBody>
                  <a:tcPr marL="84406" marR="84406" marT="42203" marB="42203"/>
                </a:tc>
                <a:extLst>
                  <a:ext uri="{0D108BD9-81ED-4DB2-BD59-A6C34878D82A}">
                    <a16:rowId xmlns:a16="http://schemas.microsoft.com/office/drawing/2014/main" val="2786000985"/>
                  </a:ext>
                </a:extLst>
              </a:tr>
            </a:tbl>
          </a:graphicData>
        </a:graphic>
      </p:graphicFrame>
      <p:graphicFrame>
        <p:nvGraphicFramePr>
          <p:cNvPr id="30" name="表 29"/>
          <p:cNvGraphicFramePr>
            <a:graphicFrameLocks noGrp="1"/>
          </p:cNvGraphicFramePr>
          <p:nvPr>
            <p:extLst>
              <p:ext uri="{D42A27DB-BD31-4B8C-83A1-F6EECF244321}">
                <p14:modId xmlns:p14="http://schemas.microsoft.com/office/powerpoint/2010/main" val="848643067"/>
              </p:ext>
            </p:extLst>
          </p:nvPr>
        </p:nvGraphicFramePr>
        <p:xfrm>
          <a:off x="2104424" y="5491382"/>
          <a:ext cx="1555587" cy="1031766"/>
        </p:xfrm>
        <a:graphic>
          <a:graphicData uri="http://schemas.openxmlformats.org/drawingml/2006/table">
            <a:tbl>
              <a:tblPr firstRow="1" bandRow="1">
                <a:tableStyleId>{5C22544A-7EE6-4342-B048-85BDC9FD1C3A}</a:tableStyleId>
              </a:tblPr>
              <a:tblGrid>
                <a:gridCol w="1555587">
                  <a:extLst>
                    <a:ext uri="{9D8B030D-6E8A-4147-A177-3AD203B41FA5}">
                      <a16:colId xmlns:a16="http://schemas.microsoft.com/office/drawing/2014/main" val="4107237200"/>
                    </a:ext>
                  </a:extLst>
                </a:gridCol>
              </a:tblGrid>
              <a:tr h="232117">
                <a:tc>
                  <a:txBody>
                    <a:bodyPr/>
                    <a:lstStyle/>
                    <a:p>
                      <a:pPr algn="ctr"/>
                      <a:r>
                        <a:rPr kumimoji="1" lang="ja-JP" altLang="en-US" sz="1050" dirty="0"/>
                        <a:t>医療</a:t>
                      </a:r>
                    </a:p>
                  </a:txBody>
                  <a:tcPr marL="84406" marR="84406" marT="42203" marB="42203"/>
                </a:tc>
                <a:extLst>
                  <a:ext uri="{0D108BD9-81ED-4DB2-BD59-A6C34878D82A}">
                    <a16:rowId xmlns:a16="http://schemas.microsoft.com/office/drawing/2014/main" val="3554154724"/>
                  </a:ext>
                </a:extLst>
              </a:tr>
              <a:tr h="787340">
                <a:tc>
                  <a:txBody>
                    <a:bodyPr/>
                    <a:lstStyle/>
                    <a:p>
                      <a:pPr algn="l"/>
                      <a:r>
                        <a:rPr kumimoji="1" lang="ja-JP" altLang="en-US" sz="900" dirty="0">
                          <a:latin typeface="+mj-ea"/>
                          <a:ea typeface="+mj-ea"/>
                        </a:rPr>
                        <a:t>民間医療ｻｰﾋﾞｽの提供、</a:t>
                      </a:r>
                    </a:p>
                    <a:p>
                      <a:pPr algn="l"/>
                      <a:r>
                        <a:rPr kumimoji="1" lang="ja-JP" altLang="en-US" sz="900" dirty="0">
                          <a:latin typeface="+mj-ea"/>
                          <a:ea typeface="+mj-ea"/>
                        </a:rPr>
                        <a:t>民間医療ｻｰﾋﾞｽの質、</a:t>
                      </a:r>
                    </a:p>
                    <a:p>
                      <a:pPr algn="l"/>
                      <a:r>
                        <a:rPr kumimoji="1" lang="ja-JP" altLang="en-US" sz="900" dirty="0">
                          <a:latin typeface="+mj-ea"/>
                          <a:ea typeface="+mj-ea"/>
                        </a:rPr>
                        <a:t>公的医療ｻｰﾋﾞｽの提供、</a:t>
                      </a:r>
                    </a:p>
                    <a:p>
                      <a:pPr algn="l"/>
                      <a:r>
                        <a:rPr kumimoji="1" lang="ja-JP" altLang="en-US" sz="900" dirty="0">
                          <a:latin typeface="+mj-ea"/>
                          <a:ea typeface="+mj-ea"/>
                        </a:rPr>
                        <a:t>公的医療ｻｰﾋﾞｽの質、</a:t>
                      </a:r>
                    </a:p>
                    <a:p>
                      <a:pPr algn="l"/>
                      <a:r>
                        <a:rPr kumimoji="1" lang="ja-JP" altLang="en-US" sz="900" dirty="0">
                          <a:latin typeface="+mj-ea"/>
                          <a:ea typeface="+mj-ea"/>
                        </a:rPr>
                        <a:t>医薬品へのｱｸｾｽ</a:t>
                      </a:r>
                    </a:p>
                  </a:txBody>
                  <a:tcPr marL="84406" marR="84406" marT="42203" marB="42203"/>
                </a:tc>
                <a:extLst>
                  <a:ext uri="{0D108BD9-81ED-4DB2-BD59-A6C34878D82A}">
                    <a16:rowId xmlns:a16="http://schemas.microsoft.com/office/drawing/2014/main" val="2786000985"/>
                  </a:ext>
                </a:extLst>
              </a:tr>
            </a:tbl>
          </a:graphicData>
        </a:graphic>
      </p:graphicFrame>
      <p:graphicFrame>
        <p:nvGraphicFramePr>
          <p:cNvPr id="31" name="表 30"/>
          <p:cNvGraphicFramePr>
            <a:graphicFrameLocks noGrp="1"/>
          </p:cNvGraphicFramePr>
          <p:nvPr>
            <p:extLst>
              <p:ext uri="{D42A27DB-BD31-4B8C-83A1-F6EECF244321}">
                <p14:modId xmlns:p14="http://schemas.microsoft.com/office/powerpoint/2010/main" val="488369744"/>
              </p:ext>
            </p:extLst>
          </p:nvPr>
        </p:nvGraphicFramePr>
        <p:xfrm>
          <a:off x="3718677" y="5491382"/>
          <a:ext cx="1555587" cy="1031766"/>
        </p:xfrm>
        <a:graphic>
          <a:graphicData uri="http://schemas.openxmlformats.org/drawingml/2006/table">
            <a:tbl>
              <a:tblPr firstRow="1" bandRow="1">
                <a:tableStyleId>{5C22544A-7EE6-4342-B048-85BDC9FD1C3A}</a:tableStyleId>
              </a:tblPr>
              <a:tblGrid>
                <a:gridCol w="1555587">
                  <a:extLst>
                    <a:ext uri="{9D8B030D-6E8A-4147-A177-3AD203B41FA5}">
                      <a16:colId xmlns:a16="http://schemas.microsoft.com/office/drawing/2014/main" val="4107237200"/>
                    </a:ext>
                  </a:extLst>
                </a:gridCol>
              </a:tblGrid>
              <a:tr h="232117">
                <a:tc>
                  <a:txBody>
                    <a:bodyPr/>
                    <a:lstStyle/>
                    <a:p>
                      <a:pPr algn="ctr"/>
                      <a:r>
                        <a:rPr kumimoji="1" lang="ja-JP" altLang="en-US" sz="1050" dirty="0"/>
                        <a:t>文化・環境</a:t>
                      </a:r>
                    </a:p>
                  </a:txBody>
                  <a:tcPr marL="84406" marR="84406" marT="42203" marB="42203"/>
                </a:tc>
                <a:extLst>
                  <a:ext uri="{0D108BD9-81ED-4DB2-BD59-A6C34878D82A}">
                    <a16:rowId xmlns:a16="http://schemas.microsoft.com/office/drawing/2014/main" val="3554154724"/>
                  </a:ext>
                </a:extLst>
              </a:tr>
              <a:tr h="787340">
                <a:tc>
                  <a:txBody>
                    <a:bodyPr/>
                    <a:lstStyle/>
                    <a:p>
                      <a:pPr algn="l"/>
                      <a:r>
                        <a:rPr kumimoji="1" lang="ja-JP" altLang="en-US" sz="800" dirty="0">
                          <a:latin typeface="+mj-ea"/>
                          <a:ea typeface="+mj-ea"/>
                        </a:rPr>
                        <a:t>湿度／温度、気候の不快感、</a:t>
                      </a:r>
                    </a:p>
                    <a:p>
                      <a:pPr algn="l"/>
                      <a:r>
                        <a:rPr kumimoji="1" lang="ja-JP" altLang="en-US" sz="800" dirty="0">
                          <a:latin typeface="+mj-ea"/>
                          <a:ea typeface="+mj-ea"/>
                        </a:rPr>
                        <a:t>社会的または宗教の制限、</a:t>
                      </a:r>
                    </a:p>
                    <a:p>
                      <a:pPr algn="l"/>
                      <a:r>
                        <a:rPr kumimoji="1" lang="ja-JP" altLang="en-US" sz="800" dirty="0">
                          <a:latin typeface="+mj-ea"/>
                          <a:ea typeface="+mj-ea"/>
                        </a:rPr>
                        <a:t>検閲、ｽﾎﾟｰﾂのしやすさ、文化へのｱｸｾｽ、飲食のしやすさ、</a:t>
                      </a:r>
                    </a:p>
                    <a:p>
                      <a:pPr algn="l"/>
                      <a:r>
                        <a:rPr kumimoji="1" lang="ja-JP" altLang="en-US" sz="800" dirty="0">
                          <a:latin typeface="+mj-ea"/>
                          <a:ea typeface="+mj-ea"/>
                        </a:rPr>
                        <a:t>　消費財とｻｰﾋﾞｽの受けやすさ</a:t>
                      </a:r>
                    </a:p>
                  </a:txBody>
                  <a:tcPr marL="84406" marR="84406" marT="42203" marB="42203"/>
                </a:tc>
                <a:extLst>
                  <a:ext uri="{0D108BD9-81ED-4DB2-BD59-A6C34878D82A}">
                    <a16:rowId xmlns:a16="http://schemas.microsoft.com/office/drawing/2014/main" val="2786000985"/>
                  </a:ext>
                </a:extLst>
              </a:tr>
            </a:tbl>
          </a:graphicData>
        </a:graphic>
      </p:graphicFrame>
      <p:graphicFrame>
        <p:nvGraphicFramePr>
          <p:cNvPr id="32" name="表 31"/>
          <p:cNvGraphicFramePr>
            <a:graphicFrameLocks noGrp="1"/>
          </p:cNvGraphicFramePr>
          <p:nvPr>
            <p:extLst>
              <p:ext uri="{D42A27DB-BD31-4B8C-83A1-F6EECF244321}">
                <p14:modId xmlns:p14="http://schemas.microsoft.com/office/powerpoint/2010/main" val="4225391494"/>
              </p:ext>
            </p:extLst>
          </p:nvPr>
        </p:nvGraphicFramePr>
        <p:xfrm>
          <a:off x="5332930" y="5491382"/>
          <a:ext cx="1555587" cy="1031766"/>
        </p:xfrm>
        <a:graphic>
          <a:graphicData uri="http://schemas.openxmlformats.org/drawingml/2006/table">
            <a:tbl>
              <a:tblPr firstRow="1" bandRow="1">
                <a:tableStyleId>{5C22544A-7EE6-4342-B048-85BDC9FD1C3A}</a:tableStyleId>
              </a:tblPr>
              <a:tblGrid>
                <a:gridCol w="1555587">
                  <a:extLst>
                    <a:ext uri="{9D8B030D-6E8A-4147-A177-3AD203B41FA5}">
                      <a16:colId xmlns:a16="http://schemas.microsoft.com/office/drawing/2014/main" val="4107237200"/>
                    </a:ext>
                  </a:extLst>
                </a:gridCol>
              </a:tblGrid>
              <a:tr h="232117">
                <a:tc>
                  <a:txBody>
                    <a:bodyPr/>
                    <a:lstStyle/>
                    <a:p>
                      <a:pPr algn="ctr"/>
                      <a:r>
                        <a:rPr kumimoji="1" lang="ja-JP" altLang="en-US" sz="1050" dirty="0"/>
                        <a:t>教育</a:t>
                      </a:r>
                    </a:p>
                  </a:txBody>
                  <a:tcPr marL="84406" marR="84406" marT="42203" marB="42203"/>
                </a:tc>
                <a:extLst>
                  <a:ext uri="{0D108BD9-81ED-4DB2-BD59-A6C34878D82A}">
                    <a16:rowId xmlns:a16="http://schemas.microsoft.com/office/drawing/2014/main" val="3554154724"/>
                  </a:ext>
                </a:extLst>
              </a:tr>
              <a:tr h="787340">
                <a:tc>
                  <a:txBody>
                    <a:bodyPr/>
                    <a:lstStyle/>
                    <a:p>
                      <a:pPr algn="l"/>
                      <a:r>
                        <a:rPr kumimoji="1" lang="ja-JP" altLang="en-US" sz="900" dirty="0">
                          <a:latin typeface="+mj-ea"/>
                          <a:ea typeface="+mj-ea"/>
                        </a:rPr>
                        <a:t>私立教育の量と質</a:t>
                      </a:r>
                      <a:endParaRPr kumimoji="1" lang="en-US" altLang="ja-JP" sz="900" dirty="0">
                        <a:latin typeface="+mj-ea"/>
                        <a:ea typeface="+mj-ea"/>
                      </a:endParaRPr>
                    </a:p>
                    <a:p>
                      <a:pPr algn="l"/>
                      <a:r>
                        <a:rPr kumimoji="1" lang="ja-JP" altLang="en-US" sz="900" dirty="0">
                          <a:latin typeface="+mj-ea"/>
                          <a:ea typeface="+mj-ea"/>
                        </a:rPr>
                        <a:t>公立教育</a:t>
                      </a:r>
                    </a:p>
                  </a:txBody>
                  <a:tcPr marL="84406" marR="84406" marT="42203" marB="42203"/>
                </a:tc>
                <a:extLst>
                  <a:ext uri="{0D108BD9-81ED-4DB2-BD59-A6C34878D82A}">
                    <a16:rowId xmlns:a16="http://schemas.microsoft.com/office/drawing/2014/main" val="2786000985"/>
                  </a:ext>
                </a:extLst>
              </a:tr>
            </a:tbl>
          </a:graphicData>
        </a:graphic>
      </p:graphicFrame>
      <p:graphicFrame>
        <p:nvGraphicFramePr>
          <p:cNvPr id="33" name="表 32"/>
          <p:cNvGraphicFramePr>
            <a:graphicFrameLocks noGrp="1"/>
          </p:cNvGraphicFramePr>
          <p:nvPr>
            <p:extLst>
              <p:ext uri="{D42A27DB-BD31-4B8C-83A1-F6EECF244321}">
                <p14:modId xmlns:p14="http://schemas.microsoft.com/office/powerpoint/2010/main" val="2501992271"/>
              </p:ext>
            </p:extLst>
          </p:nvPr>
        </p:nvGraphicFramePr>
        <p:xfrm>
          <a:off x="6945565" y="5491382"/>
          <a:ext cx="1555587" cy="1031766"/>
        </p:xfrm>
        <a:graphic>
          <a:graphicData uri="http://schemas.openxmlformats.org/drawingml/2006/table">
            <a:tbl>
              <a:tblPr firstRow="1" bandRow="1">
                <a:tableStyleId>{5C22544A-7EE6-4342-B048-85BDC9FD1C3A}</a:tableStyleId>
              </a:tblPr>
              <a:tblGrid>
                <a:gridCol w="1555587">
                  <a:extLst>
                    <a:ext uri="{9D8B030D-6E8A-4147-A177-3AD203B41FA5}">
                      <a16:colId xmlns:a16="http://schemas.microsoft.com/office/drawing/2014/main" val="4107237200"/>
                    </a:ext>
                  </a:extLst>
                </a:gridCol>
              </a:tblGrid>
              <a:tr h="232117">
                <a:tc>
                  <a:txBody>
                    <a:bodyPr/>
                    <a:lstStyle/>
                    <a:p>
                      <a:pPr algn="ctr"/>
                      <a:r>
                        <a:rPr kumimoji="1" lang="ja-JP" altLang="en-US" sz="1050" dirty="0"/>
                        <a:t>インフラ</a:t>
                      </a:r>
                    </a:p>
                  </a:txBody>
                  <a:tcPr marL="84406" marR="84406" marT="42203" marB="42203"/>
                </a:tc>
                <a:extLst>
                  <a:ext uri="{0D108BD9-81ED-4DB2-BD59-A6C34878D82A}">
                    <a16:rowId xmlns:a16="http://schemas.microsoft.com/office/drawing/2014/main" val="3554154724"/>
                  </a:ext>
                </a:extLst>
              </a:tr>
              <a:tr h="787340">
                <a:tc>
                  <a:txBody>
                    <a:bodyPr/>
                    <a:lstStyle/>
                    <a:p>
                      <a:pPr algn="l"/>
                      <a:r>
                        <a:rPr kumimoji="1" lang="ja-JP" altLang="en-US" sz="900" dirty="0">
                          <a:latin typeface="+mj-ea"/>
                          <a:ea typeface="+mj-ea"/>
                        </a:rPr>
                        <a:t>道路ﾈｯﾄﾜｰｸ、輸送、</a:t>
                      </a:r>
                    </a:p>
                    <a:p>
                      <a:pPr algn="l"/>
                      <a:r>
                        <a:rPr kumimoji="1" lang="ja-JP" altLang="en-US" sz="900" dirty="0">
                          <a:latin typeface="+mj-ea"/>
                          <a:ea typeface="+mj-ea"/>
                        </a:rPr>
                        <a:t>良好な住宅の供給、</a:t>
                      </a:r>
                    </a:p>
                    <a:p>
                      <a:pPr algn="l"/>
                      <a:r>
                        <a:rPr kumimoji="1" lang="ja-JP" altLang="en-US" sz="900" dirty="0">
                          <a:latin typeface="+mj-ea"/>
                          <a:ea typeface="+mj-ea"/>
                        </a:rPr>
                        <a:t>ｴﾈﾙｷﾞｰ供給、水の供給、</a:t>
                      </a:r>
                    </a:p>
                    <a:p>
                      <a:pPr algn="l"/>
                      <a:r>
                        <a:rPr kumimoji="1" lang="ja-JP" altLang="en-US" sz="900" dirty="0">
                          <a:latin typeface="+mj-ea"/>
                          <a:ea typeface="+mj-ea"/>
                        </a:rPr>
                        <a:t>ﾃﾚｺﾐｭﾆｹｰｼｮﾝの品質</a:t>
                      </a:r>
                    </a:p>
                  </a:txBody>
                  <a:tcPr marL="84406" marR="84406" marT="42203" marB="42203"/>
                </a:tc>
                <a:extLst>
                  <a:ext uri="{0D108BD9-81ED-4DB2-BD59-A6C34878D82A}">
                    <a16:rowId xmlns:a16="http://schemas.microsoft.com/office/drawing/2014/main" val="2786000985"/>
                  </a:ext>
                </a:extLst>
              </a:tr>
            </a:tbl>
          </a:graphicData>
        </a:graphic>
      </p:graphicFrame>
      <p:sp>
        <p:nvSpPr>
          <p:cNvPr id="34" name="正方形/長方形 33">
            <a:extLst>
              <a:ext uri="{FF2B5EF4-FFF2-40B4-BE49-F238E27FC236}">
                <a16:creationId xmlns:a16="http://schemas.microsoft.com/office/drawing/2014/main" id="{AB922423-A091-43F1-80A4-9844CF350500}"/>
              </a:ext>
            </a:extLst>
          </p:cNvPr>
          <p:cNvSpPr/>
          <p:nvPr/>
        </p:nvSpPr>
        <p:spPr>
          <a:xfrm>
            <a:off x="478589" y="5445224"/>
            <a:ext cx="8077864" cy="1108207"/>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lIns="66462" tIns="99692" rIns="66462" rtlCol="0" anchor="t"/>
          <a:lstStyle/>
          <a:p>
            <a:endParaRPr lang="ja-JP" altLang="en-US" sz="738" dirty="0">
              <a:solidFill>
                <a:schemeClr val="tx1"/>
              </a:solidFill>
              <a:latin typeface="Meiryo UI" panose="020B0604030504040204" pitchFamily="50" charset="-128"/>
              <a:ea typeface="Meiryo UI" panose="020B0604030504040204" pitchFamily="50" charset="-128"/>
            </a:endParaRPr>
          </a:p>
        </p:txBody>
      </p:sp>
      <p:sp>
        <p:nvSpPr>
          <p:cNvPr id="36" name="正方形/長方形 35"/>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a:defRPr/>
            </a:pPr>
            <a:r>
              <a:rPr kumimoji="0" lang="ja-JP" altLang="en-US" sz="2000" kern="0" dirty="0">
                <a:solidFill>
                  <a:srgbClr val="000000"/>
                </a:solidFill>
                <a:latin typeface="Meiryo UI" panose="020B0604030504040204" pitchFamily="50" charset="-128"/>
                <a:ea typeface="Meiryo UI" panose="020B0604030504040204" pitchFamily="50" charset="-128"/>
                <a:cs typeface="Meiryo UI" pitchFamily="50" charset="-128"/>
              </a:rPr>
              <a:t>世界の都市との比較</a:t>
            </a:r>
            <a:r>
              <a:rPr kumimoji="0" lang="ja-JP" altLang="en-US" sz="2000" b="1" kern="0" dirty="0">
                <a:solidFill>
                  <a:srgbClr val="000000"/>
                </a:solidFill>
                <a:latin typeface="Meiryo UI" panose="020B0604030504040204" pitchFamily="50" charset="-128"/>
                <a:ea typeface="Meiryo UI" panose="020B0604030504040204" pitchFamily="50" charset="-128"/>
                <a:cs typeface="Meiryo UI" pitchFamily="50" charset="-128"/>
              </a:rPr>
              <a:t>＜世界で最も住みやすい都市</a:t>
            </a:r>
            <a:r>
              <a:rPr kumimoji="0" lang="ja-JP" altLang="en-US" sz="2000" b="1" kern="0" dirty="0" smtClean="0">
                <a:solidFill>
                  <a:srgbClr val="000000"/>
                </a:solidFill>
                <a:latin typeface="Meiryo UI" panose="020B0604030504040204" pitchFamily="50" charset="-128"/>
                <a:ea typeface="Meiryo UI" panose="020B0604030504040204" pitchFamily="50" charset="-128"/>
                <a:cs typeface="Meiryo UI" pitchFamily="50" charset="-128"/>
              </a:rPr>
              <a:t>ランキング①＞</a:t>
            </a:r>
            <a:endParaRPr kumimoji="0" lang="en-US" altLang="ja-JP" sz="2000" b="1"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 name="スライド番号プレースホルダー 1"/>
          <p:cNvSpPr>
            <a:spLocks noGrp="1"/>
          </p:cNvSpPr>
          <p:nvPr>
            <p:ph type="sldNum" sz="quarter" idx="12"/>
          </p:nvPr>
        </p:nvSpPr>
        <p:spPr>
          <a:xfrm>
            <a:off x="6875984" y="6357026"/>
            <a:ext cx="2133600" cy="365125"/>
          </a:xfrm>
        </p:spPr>
        <p:txBody>
          <a:bodyPr/>
          <a:lstStyle/>
          <a:p>
            <a:fld id="{E1D027E3-62E2-4B97-AB12-56BECFBE21C1}" type="slidenum">
              <a:rPr kumimoji="1" lang="ja-JP" altLang="en-US" smtClean="0">
                <a:latin typeface="Meiryo UI" panose="020B0604030504040204" pitchFamily="50" charset="-128"/>
                <a:ea typeface="Meiryo UI" panose="020B0604030504040204" pitchFamily="50" charset="-128"/>
              </a:rPr>
              <a:pPr/>
              <a:t>62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50284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263951" y="483620"/>
            <a:ext cx="8616097" cy="1467855"/>
          </a:xfrm>
          <a:prstGeom prst="rect">
            <a:avLst/>
          </a:prstGeom>
          <a:ln>
            <a:solidFill>
              <a:schemeClr val="tx1"/>
            </a:solidFill>
            <a:prstDash val="sysDash"/>
          </a:ln>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776" indent="-263776" algn="l">
              <a:lnSpc>
                <a:spcPts val="1477"/>
              </a:lnSpc>
              <a:spcBef>
                <a:spcPts val="1108"/>
              </a:spcBef>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米経済誌「グローバルファイナンス」</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年ランキングでは、大阪が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位にランクイン。東京は１位、福岡は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a:t>
            </a:r>
          </a:p>
          <a:p>
            <a:pPr marL="263776" indent="-263776" algn="l">
              <a:lnSpc>
                <a:spcPts val="1477"/>
              </a:lnSpc>
              <a:spcBef>
                <a:spcPts val="1108"/>
              </a:spcBef>
              <a:buFont typeface="Wingdings" panose="05000000000000000000" pitchFamily="2" charset="2"/>
              <a:buChar char="p"/>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「グローバルファイナンス」ランキングでは、「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世界の都市総合力ランキング」（森記念財団都市戦略研究所）の各指標をベースと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しているが、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一人当たり</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GDP</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とともに、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万人あたりの</a:t>
            </a:r>
            <a:r>
              <a:rPr lang="en-US" altLang="ja-JP" sz="1600" dirty="0" smtClean="0">
                <a:latin typeface="Meiryo UI" panose="020B0604030504040204" pitchFamily="50" charset="-128"/>
                <a:ea typeface="Meiryo UI" panose="020B0604030504040204" pitchFamily="50" charset="-128"/>
              </a:rPr>
              <a:t>COVID-19</a:t>
            </a:r>
            <a:r>
              <a:rPr lang="ja-JP" altLang="en-US" sz="1600" dirty="0">
                <a:latin typeface="Meiryo UI" panose="020B0604030504040204" pitchFamily="50" charset="-128"/>
                <a:ea typeface="Meiryo UI" panose="020B0604030504040204" pitchFamily="50" charset="-128"/>
              </a:rPr>
              <a:t>による</a:t>
            </a:r>
            <a:r>
              <a:rPr lang="ja-JP" altLang="en-US" sz="1600" dirty="0" smtClean="0">
                <a:latin typeface="Meiryo UI" panose="020B0604030504040204" pitchFamily="50" charset="-128"/>
                <a:ea typeface="Meiryo UI" panose="020B0604030504040204" pitchFamily="50" charset="-128"/>
              </a:rPr>
              <a:t>死者数が加味されているため、「世界の都市総合力ランキング」と比較して、日本</a:t>
            </a:r>
            <a:r>
              <a:rPr lang="ja-JP" altLang="en-US" sz="1600" dirty="0">
                <a:latin typeface="Meiryo UI" panose="020B0604030504040204" pitchFamily="50" charset="-128"/>
                <a:ea typeface="Meiryo UI" panose="020B0604030504040204" pitchFamily="50" charset="-128"/>
              </a:rPr>
              <a:t>の各都市は</a:t>
            </a:r>
            <a:r>
              <a:rPr lang="ja-JP" altLang="en-US" sz="1600" dirty="0" smtClean="0">
                <a:latin typeface="Meiryo UI" panose="020B0604030504040204" pitchFamily="50" charset="-128"/>
                <a:ea typeface="Meiryo UI" panose="020B0604030504040204" pitchFamily="50" charset="-128"/>
              </a:rPr>
              <a:t>評価が高くなっている。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1"/>
          <p:cNvSpPr txBox="1">
            <a:spLocks/>
          </p:cNvSpPr>
          <p:nvPr/>
        </p:nvSpPr>
        <p:spPr>
          <a:xfrm>
            <a:off x="246983" y="1951476"/>
            <a:ext cx="3616618"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年ランキング</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7" name="表 46">
            <a:extLst>
              <a:ext uri="{FF2B5EF4-FFF2-40B4-BE49-F238E27FC236}">
                <a16:creationId xmlns:a16="http://schemas.microsoft.com/office/drawing/2014/main" id="{9307828A-F649-4330-8E51-9A6555BF94AB}"/>
              </a:ext>
            </a:extLst>
          </p:cNvPr>
          <p:cNvGraphicFramePr>
            <a:graphicFrameLocks noGrp="1"/>
          </p:cNvGraphicFramePr>
          <p:nvPr>
            <p:extLst>
              <p:ext uri="{D42A27DB-BD31-4B8C-83A1-F6EECF244321}">
                <p14:modId xmlns:p14="http://schemas.microsoft.com/office/powerpoint/2010/main" val="3560409302"/>
              </p:ext>
            </p:extLst>
          </p:nvPr>
        </p:nvGraphicFramePr>
        <p:xfrm>
          <a:off x="317990" y="2246272"/>
          <a:ext cx="2493283" cy="4584502"/>
        </p:xfrm>
        <a:graphic>
          <a:graphicData uri="http://schemas.openxmlformats.org/drawingml/2006/table">
            <a:tbl>
              <a:tblPr firstRow="1" bandRow="1">
                <a:tableStyleId>{5C22544A-7EE6-4342-B048-85BDC9FD1C3A}</a:tableStyleId>
              </a:tblPr>
              <a:tblGrid>
                <a:gridCol w="359759">
                  <a:extLst>
                    <a:ext uri="{9D8B030D-6E8A-4147-A177-3AD203B41FA5}">
                      <a16:colId xmlns:a16="http://schemas.microsoft.com/office/drawing/2014/main" val="20000"/>
                    </a:ext>
                  </a:extLst>
                </a:gridCol>
                <a:gridCol w="664689">
                  <a:extLst>
                    <a:ext uri="{9D8B030D-6E8A-4147-A177-3AD203B41FA5}">
                      <a16:colId xmlns:a16="http://schemas.microsoft.com/office/drawing/2014/main" val="20001"/>
                    </a:ext>
                  </a:extLst>
                </a:gridCol>
                <a:gridCol w="1468835">
                  <a:extLst>
                    <a:ext uri="{9D8B030D-6E8A-4147-A177-3AD203B41FA5}">
                      <a16:colId xmlns:a16="http://schemas.microsoft.com/office/drawing/2014/main" val="61086720"/>
                    </a:ext>
                  </a:extLst>
                </a:gridCol>
              </a:tblGrid>
              <a:tr h="365760">
                <a:tc>
                  <a:txBody>
                    <a:bodyPr/>
                    <a:lstStyle/>
                    <a:p>
                      <a:pPr algn="ctr">
                        <a:lnSpc>
                          <a:spcPts val="1200"/>
                        </a:lnSpc>
                      </a:pPr>
                      <a:r>
                        <a:rPr kumimoji="1"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tc>
                  <a:txBody>
                    <a:bodyPr/>
                    <a:lstStyle/>
                    <a:p>
                      <a:pPr algn="ctr">
                        <a:lnSpc>
                          <a:spcPts val="1200"/>
                        </a:lnSpc>
                      </a:pPr>
                      <a:r>
                        <a:rPr kumimoji="1"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tc>
                  <a:txBody>
                    <a:bodyPr/>
                    <a:lstStyle/>
                    <a:p>
                      <a:pPr algn="ctr">
                        <a:lnSpc>
                          <a:spcPts val="1200"/>
                        </a:lnSpc>
                      </a:pPr>
                      <a:r>
                        <a:rPr kumimoji="1"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a:t>
                      </a:r>
                      <a:r>
                        <a:rPr kumimoji="1"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1"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「世界の都市総合力ランキング」</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48529">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lumMod val="40000"/>
                        <a:lumOff val="6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東京</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lumMod val="40000"/>
                        <a:lumOff val="6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３位（↗２）</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248529">
                <a:tc>
                  <a:txBody>
                    <a:bodyPr/>
                    <a:lstStyle/>
                    <a:p>
                      <a:pPr algn="ctr">
                        <a:lnSpc>
                          <a:spcPts val="1400"/>
                        </a:lnSpc>
                      </a:pPr>
                      <a:r>
                        <a:rPr kumimoji="1" lang="ja-JP" altLang="en-US" sz="800" b="0" u="none" dirty="0">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u="none" dirty="0">
                          <a:latin typeface="Meiryo UI" panose="020B0604030504040204" pitchFamily="50" charset="-128"/>
                          <a:ea typeface="Meiryo UI" panose="020B0604030504040204" pitchFamily="50" charset="-128"/>
                          <a:cs typeface="Meiryo UI" panose="020B0604030504040204" pitchFamily="50" charset="-128"/>
                        </a:rPr>
                        <a:t>ロンドン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ja-JP" altLang="en-US" sz="800" b="0" u="none" dirty="0">
                          <a:latin typeface="Meiryo UI" panose="020B0604030504040204" pitchFamily="50" charset="-128"/>
                          <a:ea typeface="Meiryo UI" panose="020B0604030504040204" pitchFamily="50" charset="-128"/>
                          <a:cs typeface="Meiryo UI" panose="020B0604030504040204" pitchFamily="50" charset="-128"/>
                        </a:rPr>
                        <a:t>１位（↘１）</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2"/>
                  </a:ext>
                </a:extLst>
              </a:tr>
              <a:tr h="248529">
                <a:tc>
                  <a:txBody>
                    <a:bodyPr/>
                    <a:lstStyle/>
                    <a:p>
                      <a:pPr algn="ctr">
                        <a:lnSpc>
                          <a:spcPts val="1400"/>
                        </a:lnSpc>
                      </a:pPr>
                      <a:r>
                        <a:rPr kumimoji="1" lang="ja-JP" altLang="en-US" sz="800" b="0" u="none" dirty="0">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u="none" dirty="0">
                          <a:latin typeface="Meiryo UI" panose="020B0604030504040204" pitchFamily="50" charset="-128"/>
                          <a:ea typeface="Meiryo UI" panose="020B0604030504040204" pitchFamily="50" charset="-128"/>
                          <a:cs typeface="Meiryo UI" panose="020B0604030504040204" pitchFamily="50" charset="-128"/>
                        </a:rPr>
                        <a:t>シンガポール</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ja-JP" altLang="en-US" sz="800" b="0" u="none" dirty="0">
                          <a:latin typeface="Meiryo UI" panose="020B0604030504040204" pitchFamily="50" charset="-128"/>
                          <a:ea typeface="Meiryo UI" panose="020B0604030504040204" pitchFamily="50" charset="-128"/>
                          <a:cs typeface="Meiryo UI" panose="020B0604030504040204" pitchFamily="50" charset="-128"/>
                        </a:rPr>
                        <a:t>５位（↗２）</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248529">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ニューヨーク</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２位（↘２）</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メルボルン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位（↗９）</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６位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フランクフルト</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800" b="0" u="none" dirty="0">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u="none" dirty="0">
                          <a:latin typeface="Meiryo UI" panose="020B0604030504040204" pitchFamily="50" charset="-128"/>
                          <a:ea typeface="Meiryo UI" panose="020B0604030504040204" pitchFamily="50" charset="-128"/>
                          <a:cs typeface="Meiryo UI" panose="020B0604030504040204" pitchFamily="50" charset="-128"/>
                        </a:rPr>
                        <a:t>パリ</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ja-JP" altLang="en-US" sz="800" b="0" u="none" dirty="0">
                          <a:latin typeface="Meiryo UI" panose="020B0604030504040204" pitchFamily="50" charset="-128"/>
                          <a:ea typeface="Meiryo UI" panose="020B0604030504040204" pitchFamily="50" charset="-128"/>
                          <a:cs typeface="Meiryo UI" panose="020B0604030504040204" pitchFamily="50" charset="-128"/>
                        </a:rPr>
                        <a:t>４位（↘３）</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８位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ソウル</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８位（→）</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ベルリン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７位（↘２）</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9"/>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シドニー</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位（↗１）</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547715905"/>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香港</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９位（↘２）</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219697672"/>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コペンハーゲン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位（↗７）</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118368584"/>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ウィーン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位（↗３）</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22932472"/>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アムステルダム</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６位（↘８）</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263270493"/>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ヘルシンキ</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429298282"/>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チューリッヒ</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位（↗４）</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965332340"/>
                  </a:ext>
                </a:extLst>
              </a:tr>
            </a:tbl>
          </a:graphicData>
        </a:graphic>
      </p:graphicFrame>
      <p:graphicFrame>
        <p:nvGraphicFramePr>
          <p:cNvPr id="44" name="表 43">
            <a:extLst>
              <a:ext uri="{FF2B5EF4-FFF2-40B4-BE49-F238E27FC236}">
                <a16:creationId xmlns:a16="http://schemas.microsoft.com/office/drawing/2014/main" id="{9307828A-F649-4330-8E51-9A6555BF94AB}"/>
              </a:ext>
            </a:extLst>
          </p:cNvPr>
          <p:cNvGraphicFramePr>
            <a:graphicFrameLocks noGrp="1"/>
          </p:cNvGraphicFramePr>
          <p:nvPr>
            <p:extLst>
              <p:ext uri="{D42A27DB-BD31-4B8C-83A1-F6EECF244321}">
                <p14:modId xmlns:p14="http://schemas.microsoft.com/office/powerpoint/2010/main" val="3783605870"/>
              </p:ext>
            </p:extLst>
          </p:nvPr>
        </p:nvGraphicFramePr>
        <p:xfrm>
          <a:off x="2964081" y="2597789"/>
          <a:ext cx="2006732" cy="4195296"/>
        </p:xfrm>
        <a:graphic>
          <a:graphicData uri="http://schemas.openxmlformats.org/drawingml/2006/table">
            <a:tbl>
              <a:tblPr firstRow="1" bandRow="1">
                <a:tableStyleId>{5C22544A-7EE6-4342-B048-85BDC9FD1C3A}</a:tableStyleId>
              </a:tblPr>
              <a:tblGrid>
                <a:gridCol w="359759">
                  <a:extLst>
                    <a:ext uri="{9D8B030D-6E8A-4147-A177-3AD203B41FA5}">
                      <a16:colId xmlns:a16="http://schemas.microsoft.com/office/drawing/2014/main" val="20000"/>
                    </a:ext>
                  </a:extLst>
                </a:gridCol>
                <a:gridCol w="744934">
                  <a:extLst>
                    <a:ext uri="{9D8B030D-6E8A-4147-A177-3AD203B41FA5}">
                      <a16:colId xmlns:a16="http://schemas.microsoft.com/office/drawing/2014/main" val="20001"/>
                    </a:ext>
                  </a:extLst>
                </a:gridCol>
                <a:gridCol w="902039">
                  <a:extLst>
                    <a:ext uri="{9D8B030D-6E8A-4147-A177-3AD203B41FA5}">
                      <a16:colId xmlns:a16="http://schemas.microsoft.com/office/drawing/2014/main" val="61086720"/>
                    </a:ext>
                  </a:extLst>
                </a:gridCol>
              </a:tblGrid>
              <a:tr h="248529">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ドバイ</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8529">
                <a:tc>
                  <a:txBody>
                    <a:bodyPr/>
                    <a:lstStyle/>
                    <a:p>
                      <a:pPr algn="ctr">
                        <a:lnSpc>
                          <a:spcPts val="1400"/>
                        </a:lnSpc>
                      </a:pP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lumMod val="40000"/>
                        <a:lumOff val="60000"/>
                      </a:schemeClr>
                    </a:solidFill>
                  </a:tcPr>
                </a:tc>
                <a:tc>
                  <a:txBody>
                    <a:bodyPr/>
                    <a:lstStyle/>
                    <a:p>
                      <a:pPr algn="ctr">
                        <a:lnSpc>
                          <a:spcPts val="1400"/>
                        </a:lnSpc>
                      </a:pP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lumMod val="40000"/>
                        <a:lumOff val="60000"/>
                      </a:schemeClr>
                    </a:solidFill>
                  </a:tcPr>
                </a:tc>
                <a:tc>
                  <a:txBody>
                    <a:bodyPr/>
                    <a:lstStyle/>
                    <a:p>
                      <a:pPr algn="ctr">
                        <a:lnSpc>
                          <a:spcPts val="1400"/>
                        </a:lnSpc>
                      </a:pP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248529">
                <a:tc>
                  <a:txBody>
                    <a:bodyPr/>
                    <a:lstStyle/>
                    <a:p>
                      <a:pPr algn="ctr">
                        <a:lnSpc>
                          <a:spcPts val="1400"/>
                        </a:lnSpc>
                      </a:pP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トロント</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位（↘１）</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248529">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ジュネーブ</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位（↗９）</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上海</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北京</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位（↘７）</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クアラルンプール</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バンクーバー</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位（↘２）</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モスクワ</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位（↗５）</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9"/>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台北</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547715905"/>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ダブリン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位（↗４）</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219697672"/>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テルアビブ</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41</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118368584"/>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ストックホルム</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位（↘７）</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22932472"/>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イスタンブール</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位（↗４）</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263270493"/>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サンフランシスコ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位（↘７）</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429298282"/>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バンコク</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位（↗３）</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965332340"/>
                  </a:ext>
                </a:extLst>
              </a:tr>
            </a:tbl>
          </a:graphicData>
        </a:graphic>
      </p:graphicFrame>
      <p:graphicFrame>
        <p:nvGraphicFramePr>
          <p:cNvPr id="52" name="表 51">
            <a:extLst>
              <a:ext uri="{FF2B5EF4-FFF2-40B4-BE49-F238E27FC236}">
                <a16:creationId xmlns:a16="http://schemas.microsoft.com/office/drawing/2014/main" id="{9307828A-F649-4330-8E51-9A6555BF94AB}"/>
              </a:ext>
            </a:extLst>
          </p:cNvPr>
          <p:cNvGraphicFramePr>
            <a:graphicFrameLocks noGrp="1"/>
          </p:cNvGraphicFramePr>
          <p:nvPr>
            <p:extLst>
              <p:ext uri="{D42A27DB-BD31-4B8C-83A1-F6EECF244321}">
                <p14:modId xmlns:p14="http://schemas.microsoft.com/office/powerpoint/2010/main" val="2729606388"/>
              </p:ext>
            </p:extLst>
          </p:nvPr>
        </p:nvGraphicFramePr>
        <p:xfrm>
          <a:off x="5094384" y="2574173"/>
          <a:ext cx="1870498" cy="4195296"/>
        </p:xfrm>
        <a:graphic>
          <a:graphicData uri="http://schemas.openxmlformats.org/drawingml/2006/table">
            <a:tbl>
              <a:tblPr firstRow="1" bandRow="1">
                <a:tableStyleId>{5C22544A-7EE6-4342-B048-85BDC9FD1C3A}</a:tableStyleId>
              </a:tblPr>
              <a:tblGrid>
                <a:gridCol w="359759">
                  <a:extLst>
                    <a:ext uri="{9D8B030D-6E8A-4147-A177-3AD203B41FA5}">
                      <a16:colId xmlns:a16="http://schemas.microsoft.com/office/drawing/2014/main" val="20000"/>
                    </a:ext>
                  </a:extLst>
                </a:gridCol>
                <a:gridCol w="725885">
                  <a:extLst>
                    <a:ext uri="{9D8B030D-6E8A-4147-A177-3AD203B41FA5}">
                      <a16:colId xmlns:a16="http://schemas.microsoft.com/office/drawing/2014/main" val="20001"/>
                    </a:ext>
                  </a:extLst>
                </a:gridCol>
                <a:gridCol w="784854">
                  <a:extLst>
                    <a:ext uri="{9D8B030D-6E8A-4147-A177-3AD203B41FA5}">
                      <a16:colId xmlns:a16="http://schemas.microsoft.com/office/drawing/2014/main" val="61086720"/>
                    </a:ext>
                  </a:extLst>
                </a:gridCol>
              </a:tblGrid>
              <a:tr h="248529">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ロサンゼルス</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8529">
                <a:tc>
                  <a:txBody>
                    <a:bodyPr/>
                    <a:lstStyle/>
                    <a:p>
                      <a:pPr algn="ctr">
                        <a:lnSpc>
                          <a:spcPts val="1400"/>
                        </a:lnSpc>
                      </a:pP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lumMod val="40000"/>
                        <a:lumOff val="60000"/>
                      </a:schemeClr>
                    </a:solidFill>
                  </a:tcPr>
                </a:tc>
                <a:tc>
                  <a:txBody>
                    <a:bodyPr/>
                    <a:lstStyle/>
                    <a:p>
                      <a:pPr algn="ctr">
                        <a:lnSpc>
                          <a:spcPts val="1400"/>
                        </a:lnSpc>
                      </a:pP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福岡</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lumMod val="40000"/>
                        <a:lumOff val="60000"/>
                      </a:schemeClr>
                    </a:solidFill>
                  </a:tcPr>
                </a:tc>
                <a:tc>
                  <a:txBody>
                    <a:bodyPr/>
                    <a:lstStyle/>
                    <a:p>
                      <a:pPr algn="ctr">
                        <a:lnSpc>
                          <a:spcPts val="1400"/>
                        </a:lnSpc>
                      </a:pP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位（↗９）</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248529">
                <a:tc>
                  <a:txBody>
                    <a:bodyPr/>
                    <a:lstStyle/>
                    <a:p>
                      <a:pPr algn="ctr">
                        <a:lnSpc>
                          <a:spcPts val="1400"/>
                        </a:lnSpc>
                      </a:pP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マドリード</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248529">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ボストン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位（↘９）</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シカゴ</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バルセロナ</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ワシントン</a:t>
                      </a: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DC</a:t>
                      </a:r>
                      <a:endPar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8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位（↘３）</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ミラノ</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位（↘１）</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41</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ブエノスアイレス</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位（↘１）</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9"/>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ジャカルタ</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位（↗３）</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547715905"/>
                  </a:ext>
                </a:extLst>
              </a:tr>
              <a:tr h="253253">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ブリュッセル</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219697672"/>
                  </a:ext>
                </a:extLst>
              </a:tr>
              <a:tr h="253253">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カイロ</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位（↗２）</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118368584"/>
                  </a:ext>
                </a:extLst>
              </a:tr>
              <a:tr h="253253">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ムンバイ</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位（↗３）</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22932472"/>
                  </a:ext>
                </a:extLst>
              </a:tr>
              <a:tr h="253253">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サンパウロ</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位（↘４）</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263270493"/>
                  </a:ext>
                </a:extLst>
              </a:tr>
              <a:tr h="253253">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メキシコシティ</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位（↘３）</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429298282"/>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ヨハネスブルグ</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位（↘１）</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965332340"/>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482652"/>
              </p:ext>
            </p:extLst>
          </p:nvPr>
        </p:nvGraphicFramePr>
        <p:xfrm>
          <a:off x="7045663" y="2562564"/>
          <a:ext cx="1993846" cy="1208626"/>
        </p:xfrm>
        <a:graphic>
          <a:graphicData uri="http://schemas.openxmlformats.org/drawingml/2006/table">
            <a:tbl>
              <a:tblPr firstRow="1" bandRow="1">
                <a:tableStyleId>{5C22544A-7EE6-4342-B048-85BDC9FD1C3A}</a:tableStyleId>
              </a:tblPr>
              <a:tblGrid>
                <a:gridCol w="1993846">
                  <a:extLst>
                    <a:ext uri="{9D8B030D-6E8A-4147-A177-3AD203B41FA5}">
                      <a16:colId xmlns:a16="http://schemas.microsoft.com/office/drawing/2014/main" val="4107237200"/>
                    </a:ext>
                  </a:extLst>
                </a:gridCol>
              </a:tblGrid>
              <a:tr h="379828">
                <a:tc>
                  <a:txBody>
                    <a:bodyPr/>
                    <a:lstStyle/>
                    <a:p>
                      <a:pPr algn="ctr"/>
                      <a:r>
                        <a:rPr kumimoji="1" lang="ja-JP" altLang="en-US" sz="1050" dirty="0"/>
                        <a:t>ベース６項目</a:t>
                      </a:r>
                      <a:endParaRPr kumimoji="1" lang="en-US" altLang="ja-JP" sz="1050" dirty="0"/>
                    </a:p>
                    <a:p>
                      <a:pPr algn="ctr"/>
                      <a:r>
                        <a:rPr kumimoji="1" lang="ja-JP" altLang="en-US" sz="1050" dirty="0"/>
                        <a:t>「世界の都市総合力ランキング」</a:t>
                      </a:r>
                    </a:p>
                  </a:txBody>
                  <a:tcPr marL="84406" marR="84406" marT="42203" marB="42203"/>
                </a:tc>
                <a:extLst>
                  <a:ext uri="{0D108BD9-81ED-4DB2-BD59-A6C34878D82A}">
                    <a16:rowId xmlns:a16="http://schemas.microsoft.com/office/drawing/2014/main" val="3554154724"/>
                  </a:ext>
                </a:extLst>
              </a:tr>
              <a:tr h="804180">
                <a:tc>
                  <a:txBody>
                    <a:bodyPr/>
                    <a:lstStyle/>
                    <a:p>
                      <a:pPr algn="l"/>
                      <a:r>
                        <a:rPr kumimoji="1" lang="ja-JP" altLang="en-US" sz="900" dirty="0">
                          <a:latin typeface="+mj-ea"/>
                          <a:ea typeface="+mj-ea"/>
                        </a:rPr>
                        <a:t>経済、研究・開発、文化・交流、居住、環境、交通・アクセスは、世界の都市総合力ランキング（森記念財団都市戦略研究所）から引用</a:t>
                      </a:r>
                    </a:p>
                  </a:txBody>
                  <a:tcPr marL="84406" marR="84406" marT="42203" marB="42203"/>
                </a:tc>
                <a:extLst>
                  <a:ext uri="{0D108BD9-81ED-4DB2-BD59-A6C34878D82A}">
                    <a16:rowId xmlns:a16="http://schemas.microsoft.com/office/drawing/2014/main" val="2786000985"/>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971492187"/>
              </p:ext>
            </p:extLst>
          </p:nvPr>
        </p:nvGraphicFramePr>
        <p:xfrm>
          <a:off x="7045663" y="3941170"/>
          <a:ext cx="1993846" cy="1048606"/>
        </p:xfrm>
        <a:graphic>
          <a:graphicData uri="http://schemas.openxmlformats.org/drawingml/2006/table">
            <a:tbl>
              <a:tblPr firstRow="1" bandRow="1">
                <a:tableStyleId>{5C22544A-7EE6-4342-B048-85BDC9FD1C3A}</a:tableStyleId>
              </a:tblPr>
              <a:tblGrid>
                <a:gridCol w="1993846">
                  <a:extLst>
                    <a:ext uri="{9D8B030D-6E8A-4147-A177-3AD203B41FA5}">
                      <a16:colId xmlns:a16="http://schemas.microsoft.com/office/drawing/2014/main" val="4107237200"/>
                    </a:ext>
                  </a:extLst>
                </a:gridCol>
              </a:tblGrid>
              <a:tr h="232117">
                <a:tc>
                  <a:txBody>
                    <a:bodyPr/>
                    <a:lstStyle/>
                    <a:p>
                      <a:pPr algn="ctr"/>
                      <a:r>
                        <a:rPr kumimoji="1" lang="ja-JP" altLang="en-US" sz="1050" dirty="0"/>
                        <a:t>加味する２項目</a:t>
                      </a:r>
                    </a:p>
                  </a:txBody>
                  <a:tcPr marL="84406" marR="84406" marT="42203" marB="42203"/>
                </a:tc>
                <a:extLst>
                  <a:ext uri="{0D108BD9-81ED-4DB2-BD59-A6C34878D82A}">
                    <a16:rowId xmlns:a16="http://schemas.microsoft.com/office/drawing/2014/main" val="3554154724"/>
                  </a:ext>
                </a:extLst>
              </a:tr>
              <a:tr h="804180">
                <a:tc>
                  <a:txBody>
                    <a:bodyPr/>
                    <a:lstStyle/>
                    <a:p>
                      <a:pPr algn="l"/>
                      <a:r>
                        <a:rPr kumimoji="1" lang="ja-JP" altLang="en-US" sz="900" dirty="0">
                          <a:latin typeface="+mj-ea"/>
                          <a:ea typeface="+mj-ea"/>
                        </a:rPr>
                        <a:t>一人当たり名目</a:t>
                      </a:r>
                      <a:r>
                        <a:rPr kumimoji="1" lang="en-US" altLang="ja-JP" sz="900" dirty="0">
                          <a:latin typeface="+mj-ea"/>
                          <a:ea typeface="+mj-ea"/>
                        </a:rPr>
                        <a:t>GDP</a:t>
                      </a:r>
                      <a:r>
                        <a:rPr kumimoji="1" lang="ja-JP" altLang="en-US" sz="900" dirty="0" err="1">
                          <a:latin typeface="+mj-ea"/>
                          <a:ea typeface="+mj-ea"/>
                        </a:rPr>
                        <a:t>、</a:t>
                      </a:r>
                      <a:r>
                        <a:rPr kumimoji="1" lang="en-US" altLang="ja-JP" sz="900" dirty="0">
                          <a:latin typeface="+mj-ea"/>
                          <a:ea typeface="+mj-ea"/>
                        </a:rPr>
                        <a:t>100</a:t>
                      </a:r>
                      <a:r>
                        <a:rPr kumimoji="1" lang="ja-JP" altLang="en-US" sz="900" dirty="0">
                          <a:latin typeface="+mj-ea"/>
                          <a:ea typeface="+mj-ea"/>
                        </a:rPr>
                        <a:t>万人当たりの</a:t>
                      </a:r>
                      <a:r>
                        <a:rPr kumimoji="1" lang="en-US" altLang="ja-JP" sz="900" dirty="0">
                          <a:latin typeface="+mj-ea"/>
                          <a:ea typeface="+mj-ea"/>
                        </a:rPr>
                        <a:t>Covid-19</a:t>
                      </a:r>
                      <a:r>
                        <a:rPr kumimoji="1" lang="ja-JP" altLang="en-US" sz="900" dirty="0">
                          <a:latin typeface="+mj-ea"/>
                          <a:ea typeface="+mj-ea"/>
                        </a:rPr>
                        <a:t>による死者数を加味</a:t>
                      </a:r>
                    </a:p>
                  </a:txBody>
                  <a:tcPr marL="84406" marR="84406" marT="42203" marB="42203"/>
                </a:tc>
                <a:extLst>
                  <a:ext uri="{0D108BD9-81ED-4DB2-BD59-A6C34878D82A}">
                    <a16:rowId xmlns:a16="http://schemas.microsoft.com/office/drawing/2014/main" val="2786000985"/>
                  </a:ext>
                </a:extLst>
              </a:tr>
            </a:tbl>
          </a:graphicData>
        </a:graphic>
      </p:graphicFrame>
      <p:sp>
        <p:nvSpPr>
          <p:cNvPr id="14" name="正方形/長方形 13"/>
          <p:cNvSpPr/>
          <p:nvPr/>
        </p:nvSpPr>
        <p:spPr>
          <a:xfrm>
            <a:off x="0" y="14181"/>
            <a:ext cx="9144000" cy="390483"/>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a:defRPr/>
            </a:pPr>
            <a:r>
              <a:rPr kumimoji="0" lang="ja-JP" altLang="en-US" sz="2000" kern="0" dirty="0">
                <a:solidFill>
                  <a:srgbClr val="000000"/>
                </a:solidFill>
                <a:latin typeface="Meiryo UI" panose="020B0604030504040204" pitchFamily="50" charset="-128"/>
                <a:ea typeface="Meiryo UI" panose="020B0604030504040204" pitchFamily="50" charset="-128"/>
                <a:cs typeface="Meiryo UI" pitchFamily="50" charset="-128"/>
              </a:rPr>
              <a:t>世界の都市との比較</a:t>
            </a:r>
            <a:r>
              <a:rPr kumimoji="0" lang="ja-JP" altLang="en-US" sz="2000" b="1" kern="0" dirty="0">
                <a:solidFill>
                  <a:srgbClr val="000000"/>
                </a:solidFill>
                <a:latin typeface="Meiryo UI" panose="020B0604030504040204" pitchFamily="50" charset="-128"/>
                <a:ea typeface="Meiryo UI" panose="020B0604030504040204" pitchFamily="50" charset="-128"/>
                <a:cs typeface="Meiryo UI" pitchFamily="50" charset="-128"/>
              </a:rPr>
              <a:t>＜世界で最も住みやすい都市</a:t>
            </a:r>
            <a:r>
              <a:rPr kumimoji="0" lang="ja-JP" altLang="en-US" sz="2000" b="1" kern="0" dirty="0" smtClean="0">
                <a:solidFill>
                  <a:srgbClr val="000000"/>
                </a:solidFill>
                <a:latin typeface="Meiryo UI" panose="020B0604030504040204" pitchFamily="50" charset="-128"/>
                <a:ea typeface="Meiryo UI" panose="020B0604030504040204" pitchFamily="50" charset="-128"/>
                <a:cs typeface="Meiryo UI" pitchFamily="50" charset="-128"/>
              </a:rPr>
              <a:t>ランキング②</a:t>
            </a:r>
            <a:r>
              <a:rPr kumimoji="0" lang="ja-JP" altLang="en-US" sz="1200" kern="0" dirty="0" smtClean="0">
                <a:solidFill>
                  <a:srgbClr val="000000"/>
                </a:solidFill>
                <a:latin typeface="Meiryo UI" panose="020B0604030504040204" pitchFamily="50" charset="-128"/>
                <a:ea typeface="Meiryo UI" panose="020B0604030504040204" pitchFamily="50" charset="-128"/>
                <a:cs typeface="Meiryo UI" pitchFamily="50" charset="-128"/>
              </a:rPr>
              <a:t>（</a:t>
            </a:r>
            <a:r>
              <a:rPr kumimoji="0" lang="ja-JP" altLang="en-US" sz="1200" kern="0" dirty="0">
                <a:solidFill>
                  <a:srgbClr val="000000"/>
                </a:solidFill>
                <a:latin typeface="Meiryo UI" panose="020B0604030504040204" pitchFamily="50" charset="-128"/>
                <a:ea typeface="Meiryo UI" panose="020B0604030504040204" pitchFamily="50" charset="-128"/>
                <a:cs typeface="Meiryo UI" pitchFamily="50" charset="-128"/>
              </a:rPr>
              <a:t>米経済誌グローバルファイナンス）</a:t>
            </a:r>
            <a:r>
              <a:rPr kumimoji="0" lang="ja-JP" altLang="en-US" sz="2000" b="1"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en-US" altLang="ja-JP" sz="2000" b="1"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E1D027E3-62E2-4B97-AB12-56BECFBE21C1}" type="slidenum">
              <a:rPr kumimoji="1" lang="ja-JP" altLang="en-US" smtClean="0">
                <a:latin typeface="Meiryo UI" panose="020B0604030504040204" pitchFamily="50" charset="-128"/>
                <a:ea typeface="Meiryo UI" panose="020B0604030504040204" pitchFamily="50" charset="-128"/>
              </a:rPr>
              <a:pPr/>
              <a:t>63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688750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80537" y="415728"/>
            <a:ext cx="8990925" cy="1562163"/>
          </a:xfrm>
          <a:prstGeom prst="rect">
            <a:avLst/>
          </a:prstGeom>
          <a:ln>
            <a:solidFill>
              <a:schemeClr val="tx1"/>
            </a:solidFill>
            <a:prstDash val="sysDash"/>
          </a:ln>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776" indent="-263776" algn="l">
              <a:lnSpc>
                <a:spcPts val="1477"/>
              </a:lnSpc>
              <a:spcBef>
                <a:spcPts val="1108"/>
              </a:spcBef>
              <a:buFont typeface="Wingdings" panose="05000000000000000000" pitchFamily="2" charset="2"/>
              <a:buChar char="p"/>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英誌「エコノミスト」の調査部門による「世界の都市安全性指数ランキング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」で大阪は総合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位にランクイン、前回（</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）の３位から順位を落とした（東京は、前回</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位から今回５位へ変動）。　</a:t>
            </a:r>
          </a:p>
          <a:p>
            <a:pPr marL="263776" indent="-263776" algn="l">
              <a:lnSpc>
                <a:spcPts val="1477"/>
              </a:lnSpc>
              <a:spcBef>
                <a:spcPts val="1108"/>
              </a:spcBef>
              <a:buFont typeface="Wingdings" panose="05000000000000000000" pitchFamily="2" charset="2"/>
              <a:buChar char="p"/>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大阪は、高品質の医療インフラ（５位）や、インフラの安全性（７位）に対する評価は高いものの、個人の安全性（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位）、サイバーセキュリティ面（</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位）はやや低評価。　また、今回から追加された「環境の安全性」においても</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位となっている。一方、今回１位と２位に躍り出たコペンハーゲンとトロントは、「環境の安全性」においても上位（６位、２位）にランクイン。</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タイトル 1"/>
          <p:cNvSpPr txBox="1">
            <a:spLocks/>
          </p:cNvSpPr>
          <p:nvPr/>
        </p:nvSpPr>
        <p:spPr>
          <a:xfrm>
            <a:off x="111297" y="1955778"/>
            <a:ext cx="4451474"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年のトップ</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738" dirty="0">
                <a:latin typeface="Meiryo UI" panose="020B0604030504040204" pitchFamily="50" charset="-128"/>
                <a:ea typeface="Meiryo UI" panose="020B0604030504040204" pitchFamily="50" charset="-128"/>
                <a:cs typeface="Meiryo UI" panose="020B0604030504040204" pitchFamily="50" charset="-128"/>
              </a:rPr>
              <a:t>※</a:t>
            </a:r>
            <a:r>
              <a:rPr lang="ja-JP" altLang="en-US" sz="738" dirty="0">
                <a:latin typeface="Meiryo UI" panose="020B0604030504040204" pitchFamily="50" charset="-128"/>
                <a:ea typeface="Meiryo UI" panose="020B0604030504040204" pitchFamily="50" charset="-128"/>
                <a:cs typeface="Meiryo UI" panose="020B0604030504040204" pitchFamily="50" charset="-128"/>
              </a:rPr>
              <a:t>対象</a:t>
            </a:r>
            <a:r>
              <a:rPr lang="en-US" altLang="ja-JP" sz="738" dirty="0">
                <a:latin typeface="Meiryo UI" panose="020B0604030504040204" pitchFamily="50" charset="-128"/>
                <a:ea typeface="Meiryo UI" panose="020B0604030504040204" pitchFamily="50" charset="-128"/>
                <a:cs typeface="Meiryo UI" panose="020B0604030504040204" pitchFamily="50" charset="-128"/>
              </a:rPr>
              <a:t>60</a:t>
            </a:r>
            <a:r>
              <a:rPr lang="ja-JP" altLang="en-US" sz="738" dirty="0">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73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1"/>
          <p:cNvSpPr txBox="1">
            <a:spLocks/>
          </p:cNvSpPr>
          <p:nvPr/>
        </p:nvSpPr>
        <p:spPr>
          <a:xfrm>
            <a:off x="4399037" y="1944747"/>
            <a:ext cx="4390578" cy="136999"/>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ランキング年次推移（上位６都市と大阪）</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AB922423-A091-43F1-80A4-9844CF350500}"/>
              </a:ext>
            </a:extLst>
          </p:cNvPr>
          <p:cNvSpPr/>
          <p:nvPr/>
        </p:nvSpPr>
        <p:spPr>
          <a:xfrm>
            <a:off x="113148" y="5587224"/>
            <a:ext cx="1548615" cy="1201702"/>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lIns="66462" tIns="99692" rIns="66462" rtlCol="0" anchor="t"/>
          <a:lstStyle/>
          <a:p>
            <a:r>
              <a:rPr lang="ja-JP" altLang="en-US" sz="969" b="1" dirty="0">
                <a:solidFill>
                  <a:schemeClr val="tx1"/>
                </a:solidFill>
                <a:latin typeface="Meiryo UI" panose="020B0604030504040204" pitchFamily="50" charset="-128"/>
                <a:ea typeface="Meiryo UI" panose="020B0604030504040204" pitchFamily="50" charset="-128"/>
              </a:rPr>
              <a:t>●サイバーセキュリティ</a:t>
            </a:r>
            <a:endParaRPr lang="en-US" altLang="ja-JP" sz="969" b="1" dirty="0">
              <a:solidFill>
                <a:schemeClr val="tx1"/>
              </a:solidFill>
              <a:latin typeface="Meiryo UI" panose="020B0604030504040204" pitchFamily="50" charset="-128"/>
              <a:ea typeface="Meiryo UI" panose="020B0604030504040204" pitchFamily="50" charset="-128"/>
            </a:endParaRPr>
          </a:p>
          <a:p>
            <a:r>
              <a:rPr lang="ja-JP" altLang="en-US" sz="646" dirty="0">
                <a:solidFill>
                  <a:schemeClr val="tx1"/>
                </a:solidFill>
                <a:latin typeface="Meiryo UI" panose="020B0604030504040204" pitchFamily="50" charset="-128"/>
                <a:ea typeface="Meiryo UI" panose="020B0604030504040204" pitchFamily="50" charset="-128"/>
              </a:rPr>
              <a:t>ﾌﾟﾗｲﾊﾞｼｰﾎﾟﾘｼｰ、</a:t>
            </a:r>
            <a:endParaRPr lang="en-US" altLang="ja-JP" sz="646" dirty="0">
              <a:solidFill>
                <a:schemeClr val="tx1"/>
              </a:solidFill>
              <a:latin typeface="Meiryo UI" panose="020B0604030504040204" pitchFamily="50" charset="-128"/>
              <a:ea typeface="Meiryo UI" panose="020B0604030504040204" pitchFamily="50" charset="-128"/>
            </a:endParaRPr>
          </a:p>
          <a:p>
            <a:r>
              <a:rPr lang="ja-JP" altLang="en-US" sz="646" dirty="0">
                <a:solidFill>
                  <a:schemeClr val="tx1"/>
                </a:solidFill>
                <a:latin typeface="Meiryo UI" panose="020B0604030504040204" pitchFamily="50" charset="-128"/>
                <a:ea typeface="Meiryo UI" panose="020B0604030504040204" pitchFamily="50" charset="-128"/>
              </a:rPr>
              <a:t>ｻｲﾊﾞｰ脅威への住民の意識</a:t>
            </a:r>
          </a:p>
          <a:p>
            <a:r>
              <a:rPr lang="ja-JP" altLang="en-US" sz="646" dirty="0">
                <a:solidFill>
                  <a:schemeClr val="tx1"/>
                </a:solidFill>
                <a:latin typeface="Meiryo UI" panose="020B0604030504040204" pitchFamily="50" charset="-128"/>
                <a:ea typeface="Meiryo UI" panose="020B0604030504040204" pitchFamily="50" charset="-128"/>
              </a:rPr>
              <a:t>安全なｽﾏｰﾄｼﾃｨ、ｻｲﾊﾞｰｾｷｭﾘﾃｨ体制</a:t>
            </a:r>
          </a:p>
          <a:p>
            <a:r>
              <a:rPr lang="ja-JP" altLang="en-US" sz="646" dirty="0">
                <a:solidFill>
                  <a:schemeClr val="tx1"/>
                </a:solidFill>
                <a:latin typeface="Meiryo UI" panose="020B0604030504040204" pitchFamily="50" charset="-128"/>
                <a:ea typeface="Meiryo UI" panose="020B0604030504040204" pitchFamily="50" charset="-128"/>
              </a:rPr>
              <a:t>官民ﾊﾟｰﾄﾅｰｼｯﾌﾟ、ｲﾝﾀｰﾈｯﾄｱｸｾｽ率、安全なｲﾝﾀｰﾈｯﾄｻｰﾊﾞｰ、</a:t>
            </a:r>
            <a:endParaRPr lang="en-US" altLang="ja-JP" sz="646" dirty="0">
              <a:solidFill>
                <a:schemeClr val="tx1"/>
              </a:solidFill>
              <a:latin typeface="Meiryo UI" panose="020B0604030504040204" pitchFamily="50" charset="-128"/>
              <a:ea typeface="Meiryo UI" panose="020B0604030504040204" pitchFamily="50" charset="-128"/>
            </a:endParaRPr>
          </a:p>
          <a:p>
            <a:r>
              <a:rPr lang="ja-JP" altLang="en-US" sz="646" dirty="0">
                <a:solidFill>
                  <a:schemeClr val="tx1"/>
                </a:solidFill>
                <a:latin typeface="Meiryo UI" panose="020B0604030504040204" pitchFamily="50" charset="-128"/>
                <a:ea typeface="Meiryo UI" panose="020B0604030504040204" pitchFamily="50" charset="-128"/>
              </a:rPr>
              <a:t>ｻｲﾊﾞｰ攻撃のﾘｽｸ、</a:t>
            </a:r>
            <a:r>
              <a:rPr lang="en-US" altLang="ja-JP" sz="646" dirty="0">
                <a:solidFill>
                  <a:schemeClr val="tx1"/>
                </a:solidFill>
                <a:latin typeface="Meiryo UI" panose="020B0604030504040204" pitchFamily="50" charset="-128"/>
                <a:ea typeface="Meiryo UI" panose="020B0604030504040204" pitchFamily="50" charset="-128"/>
              </a:rPr>
              <a:t>IT</a:t>
            </a:r>
            <a:r>
              <a:rPr lang="ja-JP" altLang="en-US" sz="646" dirty="0">
                <a:solidFill>
                  <a:schemeClr val="tx1"/>
                </a:solidFill>
                <a:latin typeface="Meiryo UI" panose="020B0604030504040204" pitchFamily="50" charset="-128"/>
                <a:ea typeface="Meiryo UI" panose="020B0604030504040204" pitchFamily="50" charset="-128"/>
              </a:rPr>
              <a:t>ｲﾝﾌﾗのﾘｽｸ</a:t>
            </a:r>
          </a:p>
          <a:p>
            <a:r>
              <a:rPr lang="ja-JP" altLang="en-US" sz="646" dirty="0">
                <a:solidFill>
                  <a:schemeClr val="tx1"/>
                </a:solidFill>
                <a:latin typeface="Meiryo UI" panose="020B0604030504040204" pitchFamily="50" charset="-128"/>
                <a:ea typeface="Meiryo UI" panose="020B0604030504040204" pitchFamily="50" charset="-128"/>
              </a:rPr>
              <a:t>ｻｲﾊﾞｰ攻撃を受けたｺﾝﾋﾟｭｰﾀの割合</a:t>
            </a:r>
          </a:p>
        </p:txBody>
      </p:sp>
      <p:sp>
        <p:nvSpPr>
          <p:cNvPr id="30" name="正方形/長方形 29">
            <a:extLst>
              <a:ext uri="{FF2B5EF4-FFF2-40B4-BE49-F238E27FC236}">
                <a16:creationId xmlns:a16="http://schemas.microsoft.com/office/drawing/2014/main" id="{5F786023-178B-444D-9A50-0B07B0C5D88E}"/>
              </a:ext>
            </a:extLst>
          </p:cNvPr>
          <p:cNvSpPr/>
          <p:nvPr/>
        </p:nvSpPr>
        <p:spPr>
          <a:xfrm>
            <a:off x="1701172" y="5596770"/>
            <a:ext cx="2066964" cy="1192157"/>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lIns="66462" tIns="99692" rIns="66462" rtlCol="0" anchor="t"/>
          <a:lstStyle/>
          <a:p>
            <a:r>
              <a:rPr lang="ja-JP" altLang="en-US" sz="969" b="1" dirty="0">
                <a:solidFill>
                  <a:schemeClr val="tx1"/>
                </a:solidFill>
                <a:latin typeface="Meiryo UI" panose="020B0604030504040204" pitchFamily="50" charset="-128"/>
                <a:ea typeface="Meiryo UI" panose="020B0604030504040204" pitchFamily="50" charset="-128"/>
              </a:rPr>
              <a:t>●医療・健康環境</a:t>
            </a:r>
            <a:endParaRPr lang="en-US" altLang="ja-JP" sz="969" b="1" dirty="0">
              <a:solidFill>
                <a:schemeClr val="tx1"/>
              </a:solidFill>
              <a:latin typeface="Meiryo UI" panose="020B0604030504040204" pitchFamily="50" charset="-128"/>
              <a:ea typeface="Meiryo UI" panose="020B0604030504040204" pitchFamily="50" charset="-128"/>
            </a:endParaRPr>
          </a:p>
          <a:p>
            <a:r>
              <a:rPr lang="ja-JP" altLang="en-US" sz="646" dirty="0">
                <a:solidFill>
                  <a:schemeClr val="tx1"/>
                </a:solidFill>
                <a:latin typeface="Meiryo UI" panose="020B0604030504040204" pitchFamily="50" charset="-128"/>
                <a:ea typeface="Meiryo UI" panose="020B0604030504040204" pitchFamily="50" charset="-128"/>
              </a:rPr>
              <a:t>国民皆医療保険制度、公的医療ｻｰﾋﾞｽへのｱｸｾｽ、</a:t>
            </a:r>
          </a:p>
          <a:p>
            <a:r>
              <a:rPr lang="ja-JP" altLang="en-US" sz="646" dirty="0">
                <a:solidFill>
                  <a:schemeClr val="tx1"/>
                </a:solidFill>
                <a:latin typeface="Meiryo UI" panose="020B0604030504040204" pitchFamily="50" charset="-128"/>
                <a:ea typeface="Meiryo UI" panose="020B0604030504040204" pitchFamily="50" charset="-128"/>
              </a:rPr>
              <a:t>民間医療ｻｰﾋﾞｽへのｱｸｾｽ、市販薬へのｱｸｾｽ、</a:t>
            </a:r>
          </a:p>
          <a:p>
            <a:r>
              <a:rPr lang="ja-JP" altLang="en-US" sz="646" dirty="0">
                <a:solidFill>
                  <a:schemeClr val="tx1"/>
                </a:solidFill>
                <a:latin typeface="Meiryo UI" panose="020B0604030504040204" pitchFamily="50" charset="-128"/>
                <a:ea typeface="Meiryo UI" panose="020B0604030504040204" pitchFamily="50" charset="-128"/>
              </a:rPr>
              <a:t>民間医療ｻｰﾋﾞｽの質、公的医療ｻｰﾋﾞｽの質、</a:t>
            </a:r>
          </a:p>
          <a:p>
            <a:r>
              <a:rPr lang="ja-JP" altLang="en-US" sz="646" dirty="0">
                <a:solidFill>
                  <a:schemeClr val="tx1"/>
                </a:solidFill>
                <a:latin typeface="Meiryo UI" panose="020B0604030504040204" pitchFamily="50" charset="-128"/>
                <a:ea typeface="Meiryo UI" panose="020B0604030504040204" pitchFamily="50" charset="-128"/>
              </a:rPr>
              <a:t>人口</a:t>
            </a:r>
            <a:r>
              <a:rPr lang="en-US" altLang="ja-JP" sz="646" dirty="0">
                <a:solidFill>
                  <a:schemeClr val="tx1"/>
                </a:solidFill>
                <a:latin typeface="Meiryo UI" panose="020B0604030504040204" pitchFamily="50" charset="-128"/>
                <a:ea typeface="Meiryo UI" panose="020B0604030504040204" pitchFamily="50" charset="-128"/>
              </a:rPr>
              <a:t>1000</a:t>
            </a:r>
            <a:r>
              <a:rPr lang="ja-JP" altLang="en-US" sz="646" dirty="0">
                <a:solidFill>
                  <a:schemeClr val="tx1"/>
                </a:solidFill>
                <a:latin typeface="Meiryo UI" panose="020B0604030504040204" pitchFamily="50" charset="-128"/>
                <a:ea typeface="Meiryo UI" panose="020B0604030504040204" pitchFamily="50" charset="-128"/>
              </a:rPr>
              <a:t>人あたりの病床数と医師数、</a:t>
            </a:r>
          </a:p>
          <a:p>
            <a:r>
              <a:rPr lang="ja-JP" altLang="en-US" sz="646" dirty="0">
                <a:solidFill>
                  <a:schemeClr val="tx1"/>
                </a:solidFill>
                <a:latin typeface="Meiryo UI" panose="020B0604030504040204" pitchFamily="50" charset="-128"/>
                <a:ea typeface="Meiryo UI" panose="020B0604030504040204" pitchFamily="50" charset="-128"/>
              </a:rPr>
              <a:t>安全で良質な食品へのｱｸｾｽ、薬物乱用の政策、ﾊﾟﾝﾃﾞﾐｯｸ対応体制、精神疾患への対応体制、</a:t>
            </a:r>
            <a:endParaRPr lang="en-US" altLang="ja-JP" sz="646" dirty="0">
              <a:solidFill>
                <a:schemeClr val="tx1"/>
              </a:solidFill>
              <a:latin typeface="Meiryo UI" panose="020B0604030504040204" pitchFamily="50" charset="-128"/>
              <a:ea typeface="Meiryo UI" panose="020B0604030504040204" pitchFamily="50" charset="-128"/>
            </a:endParaRPr>
          </a:p>
          <a:p>
            <a:r>
              <a:rPr lang="ja-JP" altLang="en-US" sz="646" dirty="0">
                <a:solidFill>
                  <a:schemeClr val="tx1"/>
                </a:solidFill>
                <a:latin typeface="Meiryo UI" panose="020B0604030504040204" pitchFamily="50" charset="-128"/>
                <a:ea typeface="Meiryo UI" panose="020B0604030504040204" pitchFamily="50" charset="-128"/>
              </a:rPr>
              <a:t>都市の救急ｻｰﾋﾞｽ、平均寿命、乳幼児死亡率、がん死亡率、生活習慣病の疾病負荷、</a:t>
            </a:r>
            <a:endParaRPr lang="en-US" altLang="ja-JP" sz="646" dirty="0">
              <a:solidFill>
                <a:schemeClr val="tx1"/>
              </a:solidFill>
              <a:latin typeface="Meiryo UI" panose="020B0604030504040204" pitchFamily="50" charset="-128"/>
              <a:ea typeface="Meiryo UI" panose="020B0604030504040204" pitchFamily="50" charset="-128"/>
            </a:endParaRPr>
          </a:p>
          <a:p>
            <a:r>
              <a:rPr lang="ja-JP" altLang="en-US" sz="646" dirty="0">
                <a:solidFill>
                  <a:schemeClr val="tx1"/>
                </a:solidFill>
                <a:latin typeface="Meiryo UI" panose="020B0604030504040204" pitchFamily="50" charset="-128"/>
                <a:ea typeface="Meiryo UI" panose="020B0604030504040204" pitchFamily="50" charset="-128"/>
              </a:rPr>
              <a:t>精神疾患の疾病負荷、</a:t>
            </a:r>
            <a:r>
              <a:rPr lang="en-US" altLang="ja-JP" sz="646" dirty="0">
                <a:solidFill>
                  <a:schemeClr val="tx1"/>
                </a:solidFill>
                <a:latin typeface="Meiryo UI" panose="020B0604030504040204" pitchFamily="50" charset="-128"/>
                <a:ea typeface="Meiryo UI" panose="020B0604030504040204" pitchFamily="50" charset="-128"/>
              </a:rPr>
              <a:t>COVID-19</a:t>
            </a:r>
            <a:r>
              <a:rPr lang="ja-JP" altLang="en-US" sz="646" dirty="0">
                <a:solidFill>
                  <a:schemeClr val="tx1"/>
                </a:solidFill>
                <a:latin typeface="Meiryo UI" panose="020B0604030504040204" pitchFamily="50" charset="-128"/>
                <a:ea typeface="Meiryo UI" panose="020B0604030504040204" pitchFamily="50" charset="-128"/>
              </a:rPr>
              <a:t>の死亡者数</a:t>
            </a:r>
          </a:p>
        </p:txBody>
      </p:sp>
      <p:sp>
        <p:nvSpPr>
          <p:cNvPr id="31" name="正方形/長方形 30">
            <a:extLst>
              <a:ext uri="{FF2B5EF4-FFF2-40B4-BE49-F238E27FC236}">
                <a16:creationId xmlns:a16="http://schemas.microsoft.com/office/drawing/2014/main" id="{2627A90A-B11D-40E5-8E31-E4A05EAC9840}"/>
              </a:ext>
            </a:extLst>
          </p:cNvPr>
          <p:cNvSpPr/>
          <p:nvPr/>
        </p:nvSpPr>
        <p:spPr>
          <a:xfrm>
            <a:off x="3807545" y="5592412"/>
            <a:ext cx="1883619" cy="1196514"/>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lIns="66462" tIns="99692" rIns="66462" rtlCol="0" anchor="t"/>
          <a:lstStyle/>
          <a:p>
            <a:r>
              <a:rPr lang="ja-JP" altLang="en-US" sz="969" b="1" dirty="0">
                <a:solidFill>
                  <a:schemeClr val="tx1"/>
                </a:solidFill>
                <a:latin typeface="Meiryo UI" panose="020B0604030504040204" pitchFamily="50" charset="-128"/>
                <a:ea typeface="Meiryo UI" panose="020B0604030504040204" pitchFamily="50" charset="-128"/>
              </a:rPr>
              <a:t>●インフラの安全性</a:t>
            </a:r>
            <a:endParaRPr lang="en-US" altLang="ja-JP" sz="969" b="1" dirty="0">
              <a:solidFill>
                <a:schemeClr val="tx1"/>
              </a:solidFill>
              <a:latin typeface="Meiryo UI" panose="020B0604030504040204" pitchFamily="50" charset="-128"/>
              <a:ea typeface="Meiryo UI" panose="020B0604030504040204" pitchFamily="50" charset="-128"/>
            </a:endParaRPr>
          </a:p>
          <a:p>
            <a:r>
              <a:rPr lang="ja-JP" altLang="en-US" sz="646" dirty="0">
                <a:solidFill>
                  <a:schemeClr val="tx1"/>
                </a:solidFill>
                <a:latin typeface="Meiryo UI" panose="020B0604030504040204" pitchFamily="50" charset="-128"/>
                <a:ea typeface="Meiryo UI" panose="020B0604030504040204" pitchFamily="50" charset="-128"/>
              </a:rPr>
              <a:t>交通安全施策実施ﾚﾍﾞﾙ、歩行者快適性、</a:t>
            </a:r>
          </a:p>
          <a:p>
            <a:pPr>
              <a:spcBef>
                <a:spcPts val="277"/>
              </a:spcBef>
            </a:pPr>
            <a:r>
              <a:rPr lang="ja-JP" altLang="en-US" sz="646" dirty="0">
                <a:solidFill>
                  <a:schemeClr val="tx1"/>
                </a:solidFill>
                <a:latin typeface="Meiryo UI" panose="020B0604030504040204" pitchFamily="50" charset="-128"/>
                <a:ea typeface="Meiryo UI" panose="020B0604030504040204" pitchFamily="50" charset="-128"/>
              </a:rPr>
              <a:t>防災管理・災害時の事業継続計画、</a:t>
            </a:r>
            <a:endParaRPr lang="en-US" altLang="ja-JP" sz="646" dirty="0">
              <a:solidFill>
                <a:schemeClr val="tx1"/>
              </a:solidFill>
              <a:latin typeface="Meiryo UI" panose="020B0604030504040204" pitchFamily="50" charset="-128"/>
              <a:ea typeface="Meiryo UI" panose="020B0604030504040204" pitchFamily="50" charset="-128"/>
            </a:endParaRPr>
          </a:p>
          <a:p>
            <a:pPr>
              <a:spcBef>
                <a:spcPts val="277"/>
              </a:spcBef>
            </a:pPr>
            <a:r>
              <a:rPr lang="ja-JP" altLang="en-US" sz="646" dirty="0">
                <a:solidFill>
                  <a:schemeClr val="tx1"/>
                </a:solidFill>
                <a:latin typeface="Meiryo UI" panose="020B0604030504040204" pitchFamily="50" charset="-128"/>
                <a:ea typeface="Meiryo UI" panose="020B0604030504040204" pitchFamily="50" charset="-128"/>
              </a:rPr>
              <a:t>水ｲﾝﾌﾗ、ﾊｻﾞｰﾄﾞ管理、交通事故や気候災害の死亡者数、空港運輸施設、道路網、鉄道網、電力網、組織の対応能力とﾘｿｰｽへのｱｸｾｽ、災害保険、災害ﾘｽｸ情報に基づくﾌﾟﾛｸﾞﾗﾑ開発、不法占拠地住民の割合、ﾎｰﾑﾚｽ人口の割合</a:t>
            </a:r>
          </a:p>
        </p:txBody>
      </p:sp>
      <p:sp>
        <p:nvSpPr>
          <p:cNvPr id="32" name="正方形/長方形 31">
            <a:extLst>
              <a:ext uri="{FF2B5EF4-FFF2-40B4-BE49-F238E27FC236}">
                <a16:creationId xmlns:a16="http://schemas.microsoft.com/office/drawing/2014/main" id="{575072AF-B592-46F7-8A2A-C7836AF4A3F3}"/>
              </a:ext>
            </a:extLst>
          </p:cNvPr>
          <p:cNvSpPr/>
          <p:nvPr/>
        </p:nvSpPr>
        <p:spPr>
          <a:xfrm>
            <a:off x="5745807" y="5592412"/>
            <a:ext cx="1932004" cy="1196514"/>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lIns="66462" tIns="99692" rIns="66462" rtlCol="0" anchor="t"/>
          <a:lstStyle/>
          <a:p>
            <a:r>
              <a:rPr lang="ja-JP" altLang="en-US" sz="969" b="1" dirty="0">
                <a:solidFill>
                  <a:schemeClr val="tx1"/>
                </a:solidFill>
                <a:latin typeface="Meiryo UI" panose="020B0604030504040204" pitchFamily="50" charset="-128"/>
                <a:ea typeface="Meiryo UI" panose="020B0604030504040204" pitchFamily="50" charset="-128"/>
              </a:rPr>
              <a:t>●個人の安全性</a:t>
            </a:r>
            <a:endParaRPr lang="en-US" altLang="ja-JP" sz="969" b="1" dirty="0">
              <a:solidFill>
                <a:schemeClr val="tx1"/>
              </a:solidFill>
              <a:latin typeface="Meiryo UI" panose="020B0604030504040204" pitchFamily="50" charset="-128"/>
              <a:ea typeface="Meiryo UI" panose="020B0604030504040204" pitchFamily="50" charset="-128"/>
            </a:endParaRPr>
          </a:p>
          <a:p>
            <a:r>
              <a:rPr lang="ja-JP" altLang="en-US" sz="646" dirty="0">
                <a:solidFill>
                  <a:schemeClr val="tx1"/>
                </a:solidFill>
                <a:latin typeface="Meiryo UI" panose="020B0604030504040204" pitchFamily="50" charset="-128"/>
                <a:ea typeface="Meiryo UI" panose="020B0604030504040204" pitchFamily="50" charset="-128"/>
              </a:rPr>
              <a:t>ﾃﾞｰﾀ活用型防犯対策、銃規制の実施レベル、ﾃﾛﾘｽﾞﾑの脅威、軍事紛争の脅威、市民暴動の脅威、警察官の数、検察官の数、職業裁判官の数、社会保障関連予算、</a:t>
            </a:r>
            <a:r>
              <a:rPr lang="en-US" altLang="ja-JP" sz="646" dirty="0">
                <a:solidFill>
                  <a:schemeClr val="tx1"/>
                </a:solidFill>
                <a:latin typeface="Meiryo UI" panose="020B0604030504040204" pitchFamily="50" charset="-128"/>
                <a:ea typeface="Meiryo UI" panose="020B0604030504040204" pitchFamily="50" charset="-128"/>
              </a:rPr>
              <a:t>DV</a:t>
            </a:r>
            <a:r>
              <a:rPr lang="ja-JP" altLang="en-US" sz="646" dirty="0">
                <a:solidFill>
                  <a:schemeClr val="tx1"/>
                </a:solidFill>
                <a:latin typeface="Meiryo UI" panose="020B0604030504040204" pitchFamily="50" charset="-128"/>
                <a:ea typeface="Meiryo UI" panose="020B0604030504040204" pitchFamily="50" charset="-128"/>
              </a:rPr>
              <a:t>規制、</a:t>
            </a:r>
            <a:endParaRPr lang="en-US" altLang="ja-JP" sz="646" dirty="0">
              <a:solidFill>
                <a:schemeClr val="tx1"/>
              </a:solidFill>
              <a:latin typeface="Meiryo UI" panose="020B0604030504040204" pitchFamily="50" charset="-128"/>
              <a:ea typeface="Meiryo UI" panose="020B0604030504040204" pitchFamily="50" charset="-128"/>
            </a:endParaRPr>
          </a:p>
          <a:p>
            <a:r>
              <a:rPr lang="ja-JP" altLang="en-US" sz="646" dirty="0">
                <a:solidFill>
                  <a:schemeClr val="tx1"/>
                </a:solidFill>
                <a:latin typeface="Meiryo UI" panose="020B0604030504040204" pitchFamily="50" charset="-128"/>
                <a:ea typeface="Meiryo UI" panose="020B0604030504040204" pitchFamily="50" charset="-128"/>
              </a:rPr>
              <a:t>ｾｸﾊﾗ規制、軽犯罪・凶悪犯罪発生率、</a:t>
            </a:r>
            <a:endParaRPr lang="en-US" altLang="ja-JP" sz="646" dirty="0">
              <a:solidFill>
                <a:schemeClr val="tx1"/>
              </a:solidFill>
              <a:latin typeface="Meiryo UI" panose="020B0604030504040204" pitchFamily="50" charset="-128"/>
              <a:ea typeface="Meiryo UI" panose="020B0604030504040204" pitchFamily="50" charset="-128"/>
            </a:endParaRPr>
          </a:p>
          <a:p>
            <a:r>
              <a:rPr lang="ja-JP" altLang="en-US" sz="646" dirty="0">
                <a:solidFill>
                  <a:schemeClr val="tx1"/>
                </a:solidFill>
                <a:latin typeface="Meiryo UI" panose="020B0604030504040204" pitchFamily="50" charset="-128"/>
                <a:ea typeface="Meiryo UI" panose="020B0604030504040204" pitchFamily="50" charset="-128"/>
              </a:rPr>
              <a:t>組織犯罪、ﾃﾛ攻撃の深刻度、物質使用障害死亡者数、汚職の蔓延度、契約の法的拘束力、所得格差ﾚﾍﾞﾙ、不安定雇用の人口割合、女性殺人事件発生率、</a:t>
            </a:r>
            <a:r>
              <a:rPr lang="en-US" altLang="ja-JP" sz="646" dirty="0">
                <a:solidFill>
                  <a:schemeClr val="tx1"/>
                </a:solidFill>
                <a:latin typeface="Meiryo UI" panose="020B0604030504040204" pitchFamily="50" charset="-128"/>
                <a:ea typeface="Meiryo UI" panose="020B0604030504040204" pitchFamily="50" charset="-128"/>
              </a:rPr>
              <a:t>DV</a:t>
            </a:r>
            <a:r>
              <a:rPr lang="ja-JP" altLang="en-US" sz="646" dirty="0">
                <a:solidFill>
                  <a:schemeClr val="tx1"/>
                </a:solidFill>
                <a:latin typeface="Meiryo UI" panose="020B0604030504040204" pitchFamily="50" charset="-128"/>
                <a:ea typeface="Meiryo UI" panose="020B0604030504040204" pitchFamily="50" charset="-128"/>
              </a:rPr>
              <a:t>の蔓延度</a:t>
            </a:r>
            <a:endParaRPr lang="en-US" altLang="ja-JP" sz="646" dirty="0">
              <a:solidFill>
                <a:schemeClr val="tx1"/>
              </a:solidFill>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4409081" y="2231478"/>
            <a:ext cx="4791735" cy="3050701"/>
            <a:chOff x="4448966" y="2384116"/>
            <a:chExt cx="4791735" cy="2922736"/>
          </a:xfrm>
        </p:grpSpPr>
        <p:pic>
          <p:nvPicPr>
            <p:cNvPr id="5" name="図 4">
              <a:extLst>
                <a:ext uri="{FF2B5EF4-FFF2-40B4-BE49-F238E27FC236}">
                  <a16:creationId xmlns:a16="http://schemas.microsoft.com/office/drawing/2014/main" id="{1A8048A7-C860-4866-8727-682CEA0D4BD6}"/>
                </a:ext>
              </a:extLst>
            </p:cNvPr>
            <p:cNvPicPr>
              <a:picLocks noChangeAspect="1"/>
            </p:cNvPicPr>
            <p:nvPr/>
          </p:nvPicPr>
          <p:blipFill>
            <a:blip r:embed="rId3"/>
            <a:stretch>
              <a:fillRect/>
            </a:stretch>
          </p:blipFill>
          <p:spPr>
            <a:xfrm>
              <a:off x="4448966" y="2384116"/>
              <a:ext cx="4499238" cy="2688569"/>
            </a:xfrm>
            <a:prstGeom prst="rect">
              <a:avLst/>
            </a:prstGeom>
          </p:spPr>
        </p:pic>
        <p:sp>
          <p:nvSpPr>
            <p:cNvPr id="34" name="正方形/長方形 33">
              <a:extLst>
                <a:ext uri="{FF2B5EF4-FFF2-40B4-BE49-F238E27FC236}">
                  <a16:creationId xmlns:a16="http://schemas.microsoft.com/office/drawing/2014/main" id="{8D190CF4-D9D4-458B-B99F-3DC78075F805}"/>
                </a:ext>
              </a:extLst>
            </p:cNvPr>
            <p:cNvSpPr/>
            <p:nvPr/>
          </p:nvSpPr>
          <p:spPr>
            <a:xfrm>
              <a:off x="7658563" y="2889616"/>
              <a:ext cx="1066215" cy="33474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Meiryo UI" panose="020B0604030504040204" pitchFamily="50" charset="-128"/>
                  <a:ea typeface="Meiryo UI" panose="020B0604030504040204" pitchFamily="50" charset="-128"/>
                </a:rPr>
                <a:t>ｼﾝｶﾞﾎﾟｰﾙ</a:t>
              </a:r>
            </a:p>
          </p:txBody>
        </p:sp>
        <p:sp>
          <p:nvSpPr>
            <p:cNvPr id="35" name="正方形/長方形 34">
              <a:extLst>
                <a:ext uri="{FF2B5EF4-FFF2-40B4-BE49-F238E27FC236}">
                  <a16:creationId xmlns:a16="http://schemas.microsoft.com/office/drawing/2014/main" id="{582EB39C-306E-49B6-8F28-4478AD7EFFF6}"/>
                </a:ext>
              </a:extLst>
            </p:cNvPr>
            <p:cNvSpPr/>
            <p:nvPr/>
          </p:nvSpPr>
          <p:spPr>
            <a:xfrm>
              <a:off x="7770536" y="3221607"/>
              <a:ext cx="1204859" cy="18113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Meiryo UI" panose="020B0604030504040204" pitchFamily="50" charset="-128"/>
                  <a:ea typeface="Meiryo UI" panose="020B0604030504040204" pitchFamily="50" charset="-128"/>
                </a:rPr>
                <a:t>ｼﾄﾞﾆｰ（</a:t>
              </a:r>
              <a:r>
                <a:rPr lang="en-US" altLang="ja-JP" sz="1108" dirty="0">
                  <a:solidFill>
                    <a:schemeClr val="tx1"/>
                  </a:solidFill>
                  <a:latin typeface="Meiryo UI" panose="020B0604030504040204" pitchFamily="50" charset="-128"/>
                  <a:ea typeface="Meiryo UI" panose="020B0604030504040204" pitchFamily="50" charset="-128"/>
                </a:rPr>
                <a:t>AUS</a:t>
              </a:r>
              <a:r>
                <a:rPr lang="ja-JP" altLang="en-US" sz="1108" dirty="0">
                  <a:solidFill>
                    <a:schemeClr val="tx1"/>
                  </a:solidFill>
                  <a:latin typeface="Meiryo UI" panose="020B0604030504040204" pitchFamily="50" charset="-128"/>
                  <a:ea typeface="Meiryo UI" panose="020B0604030504040204" pitchFamily="50" charset="-128"/>
                </a:rPr>
                <a:t>）</a:t>
              </a:r>
            </a:p>
          </p:txBody>
        </p:sp>
        <p:sp>
          <p:nvSpPr>
            <p:cNvPr id="36" name="正方形/長方形 35">
              <a:extLst>
                <a:ext uri="{FF2B5EF4-FFF2-40B4-BE49-F238E27FC236}">
                  <a16:creationId xmlns:a16="http://schemas.microsoft.com/office/drawing/2014/main" id="{0D31AB23-D241-414C-9394-6393773C0777}"/>
                </a:ext>
              </a:extLst>
            </p:cNvPr>
            <p:cNvSpPr/>
            <p:nvPr/>
          </p:nvSpPr>
          <p:spPr>
            <a:xfrm>
              <a:off x="7714416" y="3799039"/>
              <a:ext cx="1475485" cy="149103"/>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メイリオ" panose="020B0604030504040204" pitchFamily="50" charset="-128"/>
                  <a:ea typeface="メイリオ" panose="020B0604030504040204" pitchFamily="50" charset="-128"/>
                </a:rPr>
                <a:t>ｱﾑｽﾃﾙﾀﾞﾑ</a:t>
              </a:r>
              <a:r>
                <a:rPr lang="en-US" altLang="ja-JP" sz="1108" dirty="0">
                  <a:solidFill>
                    <a:schemeClr val="tx1"/>
                  </a:solidFill>
                  <a:latin typeface="メイリオ" panose="020B0604030504040204" pitchFamily="50" charset="-128"/>
                  <a:ea typeface="メイリオ" panose="020B0604030504040204" pitchFamily="50" charset="-128"/>
                </a:rPr>
                <a:t>(NLD</a:t>
              </a:r>
              <a:r>
                <a:rPr lang="ja-JP" altLang="en-US" sz="1108" dirty="0">
                  <a:solidFill>
                    <a:schemeClr val="tx1"/>
                  </a:solidFill>
                  <a:latin typeface="メイリオ" panose="020B0604030504040204" pitchFamily="50" charset="-128"/>
                  <a:ea typeface="メイリオ" panose="020B0604030504040204" pitchFamily="50" charset="-128"/>
                </a:rPr>
                <a:t>）</a:t>
              </a:r>
            </a:p>
          </p:txBody>
        </p:sp>
        <p:sp>
          <p:nvSpPr>
            <p:cNvPr id="37" name="正方形/長方形 36">
              <a:extLst>
                <a:ext uri="{FF2B5EF4-FFF2-40B4-BE49-F238E27FC236}">
                  <a16:creationId xmlns:a16="http://schemas.microsoft.com/office/drawing/2014/main" id="{428768DE-2269-4EFE-B230-F6025A18C8DE}"/>
                </a:ext>
              </a:extLst>
            </p:cNvPr>
            <p:cNvSpPr/>
            <p:nvPr/>
          </p:nvSpPr>
          <p:spPr>
            <a:xfrm>
              <a:off x="7824404" y="3439873"/>
              <a:ext cx="483630" cy="33474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ja-JP" altLang="en-US" sz="1108" b="1" dirty="0">
                  <a:solidFill>
                    <a:schemeClr val="tx1"/>
                  </a:solidFill>
                  <a:latin typeface="Meiryo UI" panose="020B0604030504040204" pitchFamily="50" charset="-128"/>
                  <a:ea typeface="Meiryo UI" panose="020B0604030504040204" pitchFamily="50" charset="-128"/>
                </a:rPr>
                <a:t>東京</a:t>
              </a:r>
            </a:p>
          </p:txBody>
        </p:sp>
        <p:sp>
          <p:nvSpPr>
            <p:cNvPr id="38" name="正方形/長方形 37">
              <a:extLst>
                <a:ext uri="{FF2B5EF4-FFF2-40B4-BE49-F238E27FC236}">
                  <a16:creationId xmlns:a16="http://schemas.microsoft.com/office/drawing/2014/main" id="{E6C00C4B-2D02-49DA-91EF-8A35FBA3F3E0}"/>
                </a:ext>
              </a:extLst>
            </p:cNvPr>
            <p:cNvSpPr/>
            <p:nvPr/>
          </p:nvSpPr>
          <p:spPr>
            <a:xfrm>
              <a:off x="4733669" y="4814462"/>
              <a:ext cx="2806314" cy="300714"/>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altLang="ja-JP" sz="1108" b="1" dirty="0">
                  <a:solidFill>
                    <a:schemeClr val="tx1"/>
                  </a:solidFill>
                  <a:latin typeface="Meiryo UI" panose="020B0604030504040204" pitchFamily="50" charset="-128"/>
                  <a:ea typeface="Meiryo UI" panose="020B0604030504040204" pitchFamily="50" charset="-128"/>
                </a:rPr>
                <a:t>※</a:t>
              </a:r>
              <a:r>
                <a:rPr lang="ja-JP" altLang="en-US" sz="1108" b="1" dirty="0">
                  <a:solidFill>
                    <a:schemeClr val="tx1"/>
                  </a:solidFill>
                  <a:latin typeface="Meiryo UI" panose="020B0604030504040204" pitchFamily="50" charset="-128"/>
                  <a:ea typeface="Meiryo UI" panose="020B0604030504040204" pitchFamily="50" charset="-128"/>
                </a:rPr>
                <a:t>ランキングは</a:t>
              </a:r>
              <a:r>
                <a:rPr lang="en-US" altLang="ja-JP" sz="1108" b="1" dirty="0">
                  <a:solidFill>
                    <a:schemeClr val="tx1"/>
                  </a:solidFill>
                  <a:latin typeface="Meiryo UI" panose="020B0604030504040204" pitchFamily="50" charset="-128"/>
                  <a:ea typeface="Meiryo UI" panose="020B0604030504040204" pitchFamily="50" charset="-128"/>
                </a:rPr>
                <a:t>2015</a:t>
              </a:r>
              <a:r>
                <a:rPr lang="ja-JP" altLang="en-US" sz="1108" b="1" dirty="0">
                  <a:solidFill>
                    <a:schemeClr val="tx1"/>
                  </a:solidFill>
                  <a:latin typeface="Meiryo UI" panose="020B0604030504040204" pitchFamily="50" charset="-128"/>
                  <a:ea typeface="Meiryo UI" panose="020B0604030504040204" pitchFamily="50" charset="-128"/>
                </a:rPr>
                <a:t>年から隔年実施</a:t>
              </a:r>
            </a:p>
          </p:txBody>
        </p:sp>
        <p:sp>
          <p:nvSpPr>
            <p:cNvPr id="14" name="タイトル 1">
              <a:extLst>
                <a:ext uri="{FF2B5EF4-FFF2-40B4-BE49-F238E27FC236}">
                  <a16:creationId xmlns:a16="http://schemas.microsoft.com/office/drawing/2014/main" id="{104C08A7-D792-4164-BFC1-ED904F71B1E7}"/>
                </a:ext>
              </a:extLst>
            </p:cNvPr>
            <p:cNvSpPr txBox="1">
              <a:spLocks/>
            </p:cNvSpPr>
            <p:nvPr/>
          </p:nvSpPr>
          <p:spPr>
            <a:xfrm>
              <a:off x="4733669" y="4482118"/>
              <a:ext cx="3525767" cy="300714"/>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en-US" altLang="ja-JP" sz="1015"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015"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15"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015"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15"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015"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15" dirty="0">
                  <a:latin typeface="Meiryo UI" panose="020B0604030504040204" pitchFamily="50" charset="-128"/>
                  <a:ea typeface="Meiryo UI" panose="020B0604030504040204" pitchFamily="50" charset="-128"/>
                  <a:cs typeface="Meiryo UI" panose="020B0604030504040204" pitchFamily="50" charset="-128"/>
                </a:rPr>
                <a:t>2021</a:t>
              </a:r>
            </a:p>
          </p:txBody>
        </p:sp>
        <p:sp>
          <p:nvSpPr>
            <p:cNvPr id="22" name="正方形/長方形 21">
              <a:extLst>
                <a:ext uri="{FF2B5EF4-FFF2-40B4-BE49-F238E27FC236}">
                  <a16:creationId xmlns:a16="http://schemas.microsoft.com/office/drawing/2014/main" id="{470DB4F0-3478-4AFD-9CB7-FD63990193E7}"/>
                </a:ext>
              </a:extLst>
            </p:cNvPr>
            <p:cNvSpPr/>
            <p:nvPr/>
          </p:nvSpPr>
          <p:spPr>
            <a:xfrm>
              <a:off x="7578084" y="2433085"/>
              <a:ext cx="1662617" cy="18113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メイリオ" panose="020B0604030504040204" pitchFamily="50" charset="-128"/>
                  <a:ea typeface="メイリオ" panose="020B0604030504040204" pitchFamily="50" charset="-128"/>
                </a:rPr>
                <a:t>ｺﾍﾟﾝﾊｰｹﾞﾝ</a:t>
              </a:r>
              <a:r>
                <a:rPr lang="en-US" altLang="ja-JP" sz="1108" dirty="0">
                  <a:solidFill>
                    <a:schemeClr val="tx1"/>
                  </a:solidFill>
                  <a:latin typeface="メイリオ" panose="020B0604030504040204" pitchFamily="50" charset="-128"/>
                  <a:ea typeface="メイリオ" panose="020B0604030504040204" pitchFamily="50" charset="-128"/>
                </a:rPr>
                <a:t>(DNK)</a:t>
              </a:r>
              <a:endParaRPr lang="ja-JP" altLang="en-US" sz="1108" dirty="0">
                <a:solidFill>
                  <a:schemeClr val="tx1"/>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51ED55BC-74E3-4302-8AC2-46604381CF56}"/>
                </a:ext>
              </a:extLst>
            </p:cNvPr>
            <p:cNvSpPr/>
            <p:nvPr/>
          </p:nvSpPr>
          <p:spPr>
            <a:xfrm>
              <a:off x="7510338" y="2689848"/>
              <a:ext cx="1662617" cy="18113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メイリオ" panose="020B0604030504040204" pitchFamily="50" charset="-128"/>
                  <a:ea typeface="メイリオ" panose="020B0604030504040204" pitchFamily="50" charset="-128"/>
                </a:rPr>
                <a:t>ﾄﾛﾝﾄ（</a:t>
              </a:r>
              <a:r>
                <a:rPr lang="en-US" altLang="ja-JP" sz="1108" dirty="0">
                  <a:solidFill>
                    <a:schemeClr val="tx1"/>
                  </a:solidFill>
                  <a:latin typeface="メイリオ" panose="020B0604030504040204" pitchFamily="50" charset="-128"/>
                  <a:ea typeface="メイリオ" panose="020B0604030504040204" pitchFamily="50" charset="-128"/>
                </a:rPr>
                <a:t>CAN</a:t>
              </a:r>
              <a:r>
                <a:rPr lang="ja-JP" altLang="en-US" sz="1108" dirty="0">
                  <a:solidFill>
                    <a:schemeClr val="tx1"/>
                  </a:solidFill>
                  <a:latin typeface="メイリオ" panose="020B0604030504040204" pitchFamily="50" charset="-128"/>
                  <a:ea typeface="メイリオ" panose="020B0604030504040204" pitchFamily="50" charset="-128"/>
                </a:rPr>
                <a:t>）</a:t>
              </a:r>
            </a:p>
          </p:txBody>
        </p:sp>
        <p:sp>
          <p:nvSpPr>
            <p:cNvPr id="2" name="吹き出し: 四角形 1">
              <a:extLst>
                <a:ext uri="{FF2B5EF4-FFF2-40B4-BE49-F238E27FC236}">
                  <a16:creationId xmlns:a16="http://schemas.microsoft.com/office/drawing/2014/main" id="{DC792836-A37E-4566-8D92-F7AF23CC96E6}"/>
                </a:ext>
              </a:extLst>
            </p:cNvPr>
            <p:cNvSpPr/>
            <p:nvPr/>
          </p:nvSpPr>
          <p:spPr>
            <a:xfrm>
              <a:off x="7563585" y="5009592"/>
              <a:ext cx="1080342" cy="297260"/>
            </a:xfrm>
            <a:prstGeom prst="wedgeRectCallout">
              <a:avLst>
                <a:gd name="adj1" fmla="val -63538"/>
                <a:gd name="adj2" fmla="val -11596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tx1"/>
                  </a:solidFill>
                  <a:latin typeface="Meiryo UI" panose="020B0604030504040204" pitchFamily="50" charset="-128"/>
                  <a:ea typeface="Meiryo UI" panose="020B0604030504040204" pitchFamily="50" charset="-128"/>
                </a:rPr>
                <a:t>⑰大阪</a:t>
              </a:r>
            </a:p>
          </p:txBody>
        </p:sp>
        <p:sp>
          <p:nvSpPr>
            <p:cNvPr id="24" name="吹き出し: 四角形 23">
              <a:extLst>
                <a:ext uri="{FF2B5EF4-FFF2-40B4-BE49-F238E27FC236}">
                  <a16:creationId xmlns:a16="http://schemas.microsoft.com/office/drawing/2014/main" id="{8DAD8057-7FAD-4332-B185-3078F727350E}"/>
                </a:ext>
              </a:extLst>
            </p:cNvPr>
            <p:cNvSpPr/>
            <p:nvPr/>
          </p:nvSpPr>
          <p:spPr>
            <a:xfrm>
              <a:off x="5328567" y="4256860"/>
              <a:ext cx="1167985" cy="234633"/>
            </a:xfrm>
            <a:prstGeom prst="wedgeRectCallout">
              <a:avLst>
                <a:gd name="adj1" fmla="val 70053"/>
                <a:gd name="adj2" fmla="val -9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92" dirty="0">
                  <a:solidFill>
                    <a:schemeClr val="tx1"/>
                  </a:solidFill>
                  <a:latin typeface="Meiryo UI" panose="020B0604030504040204" pitchFamily="50" charset="-128"/>
                  <a:ea typeface="Meiryo UI" panose="020B0604030504040204" pitchFamily="50" charset="-128"/>
                </a:rPr>
                <a:t>2019</a:t>
              </a:r>
              <a:r>
                <a:rPr lang="ja-JP" altLang="en-US" sz="1292" dirty="0">
                  <a:solidFill>
                    <a:schemeClr val="tx1"/>
                  </a:solidFill>
                  <a:latin typeface="Meiryo UI" panose="020B0604030504040204" pitchFamily="50" charset="-128"/>
                  <a:ea typeface="Meiryo UI" panose="020B0604030504040204" pitchFamily="50" charset="-128"/>
                </a:rPr>
                <a:t>から対象</a:t>
              </a:r>
            </a:p>
          </p:txBody>
        </p:sp>
      </p:grpSp>
      <p:graphicFrame>
        <p:nvGraphicFramePr>
          <p:cNvPr id="25" name="表 24">
            <a:extLst>
              <a:ext uri="{FF2B5EF4-FFF2-40B4-BE49-F238E27FC236}">
                <a16:creationId xmlns:a16="http://schemas.microsoft.com/office/drawing/2014/main" id="{95CD15B8-A7D3-4CD2-8FCC-56D5CF056FA5}"/>
              </a:ext>
            </a:extLst>
          </p:cNvPr>
          <p:cNvGraphicFramePr>
            <a:graphicFrameLocks noGrp="1"/>
          </p:cNvGraphicFramePr>
          <p:nvPr>
            <p:extLst>
              <p:ext uri="{D42A27DB-BD31-4B8C-83A1-F6EECF244321}">
                <p14:modId xmlns:p14="http://schemas.microsoft.com/office/powerpoint/2010/main" val="2992144506"/>
              </p:ext>
            </p:extLst>
          </p:nvPr>
        </p:nvGraphicFramePr>
        <p:xfrm>
          <a:off x="111297" y="2236854"/>
          <a:ext cx="4225161" cy="3273472"/>
        </p:xfrm>
        <a:graphic>
          <a:graphicData uri="http://schemas.openxmlformats.org/drawingml/2006/table">
            <a:tbl>
              <a:tblPr firstRow="1" bandRow="1">
                <a:tableStyleId>{5C22544A-7EE6-4342-B048-85BDC9FD1C3A}</a:tableStyleId>
              </a:tblPr>
              <a:tblGrid>
                <a:gridCol w="405702">
                  <a:extLst>
                    <a:ext uri="{9D8B030D-6E8A-4147-A177-3AD203B41FA5}">
                      <a16:colId xmlns:a16="http://schemas.microsoft.com/office/drawing/2014/main" val="20000"/>
                    </a:ext>
                  </a:extLst>
                </a:gridCol>
                <a:gridCol w="740318">
                  <a:extLst>
                    <a:ext uri="{9D8B030D-6E8A-4147-A177-3AD203B41FA5}">
                      <a16:colId xmlns:a16="http://schemas.microsoft.com/office/drawing/2014/main" val="20001"/>
                    </a:ext>
                  </a:extLst>
                </a:gridCol>
                <a:gridCol w="493050">
                  <a:extLst>
                    <a:ext uri="{9D8B030D-6E8A-4147-A177-3AD203B41FA5}">
                      <a16:colId xmlns:a16="http://schemas.microsoft.com/office/drawing/2014/main" val="20002"/>
                    </a:ext>
                  </a:extLst>
                </a:gridCol>
                <a:gridCol w="627762">
                  <a:extLst>
                    <a:ext uri="{9D8B030D-6E8A-4147-A177-3AD203B41FA5}">
                      <a16:colId xmlns:a16="http://schemas.microsoft.com/office/drawing/2014/main" val="20003"/>
                    </a:ext>
                  </a:extLst>
                </a:gridCol>
                <a:gridCol w="531751">
                  <a:extLst>
                    <a:ext uri="{9D8B030D-6E8A-4147-A177-3AD203B41FA5}">
                      <a16:colId xmlns:a16="http://schemas.microsoft.com/office/drawing/2014/main" val="20004"/>
                    </a:ext>
                  </a:extLst>
                </a:gridCol>
                <a:gridCol w="531751">
                  <a:extLst>
                    <a:ext uri="{9D8B030D-6E8A-4147-A177-3AD203B41FA5}">
                      <a16:colId xmlns:a16="http://schemas.microsoft.com/office/drawing/2014/main" val="20005"/>
                    </a:ext>
                  </a:extLst>
                </a:gridCol>
                <a:gridCol w="465282">
                  <a:extLst>
                    <a:ext uri="{9D8B030D-6E8A-4147-A177-3AD203B41FA5}">
                      <a16:colId xmlns:a16="http://schemas.microsoft.com/office/drawing/2014/main" val="1503473575"/>
                    </a:ext>
                  </a:extLst>
                </a:gridCol>
                <a:gridCol w="429545">
                  <a:extLst>
                    <a:ext uri="{9D8B030D-6E8A-4147-A177-3AD203B41FA5}">
                      <a16:colId xmlns:a16="http://schemas.microsoft.com/office/drawing/2014/main" val="20006"/>
                    </a:ext>
                  </a:extLst>
                </a:gridCol>
              </a:tblGrid>
              <a:tr h="365760">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総合</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0070C0"/>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サイバー　　セキュリティ</a:t>
                      </a: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医療・健康環境</a:t>
                      </a: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インフラの安全性</a:t>
                      </a:r>
                      <a:endParaRPr kumimoji="1"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個人の</a:t>
                      </a:r>
                      <a:endParaRPr kumimoji="1"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安全性</a:t>
                      </a:r>
                      <a:endParaRPr kumimoji="1"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solidFill>
                  </a:tcPr>
                </a:tc>
                <a:tc>
                  <a:txBody>
                    <a:bodyPr/>
                    <a:lstStyle/>
                    <a:p>
                      <a:pPr algn="ctr">
                        <a:lnSpc>
                          <a:spcPts val="1200"/>
                        </a:lnSpc>
                      </a:pPr>
                      <a:r>
                        <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環境の安全性</a:t>
                      </a: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48529">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コペンハーゲン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82.4</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82.2</a:t>
                      </a: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89.0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86.4</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84.5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8529">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トロント</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82.2</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75.0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88.6</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77.2</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90.3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8529">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lumMod val="40000"/>
                        <a:lumOff val="60000"/>
                      </a:schemeClr>
                    </a:solidFill>
                  </a:tcPr>
                </a:tc>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シンガポール</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80.7</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82.8</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84.1</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92.1</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74.5</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69.9</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248529">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シドニー</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80.1</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83.2</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77.7</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84.5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76.3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79.0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東京</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80.0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71.0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87.7</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87.7</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73.3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80.6</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６位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アムステルダム</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79.3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79.3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72.5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83.5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80.5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80.9</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rPr>
                        <a:t>ウェリントン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79.0</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77.3</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63.4</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84.2</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78.3</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b="0" u="none" dirty="0">
                          <a:latin typeface="Meiryo UI" panose="020B0604030504040204" pitchFamily="50" charset="-128"/>
                          <a:ea typeface="Meiryo UI" panose="020B0604030504040204" pitchFamily="50" charset="-128"/>
                          <a:cs typeface="Meiryo UI" panose="020B0604030504040204" pitchFamily="50" charset="-128"/>
                        </a:rPr>
                        <a:t>91.7</a:t>
                      </a:r>
                      <a:endParaRPr kumimoji="1" lang="ja-JP" altLang="en-US" sz="9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８位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香港</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78.6</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70.1</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84.0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93.4</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70.4</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74.8</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メルボルン</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78.6</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78.3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81.9</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84.0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73.0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76.1</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ストックホルム</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78.0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72.6</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66.5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87.3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79.7</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83.7</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8529">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1400"/>
                        </a:lnSpc>
                      </a:pPr>
                      <a:r>
                        <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rPr>
                        <a:t>大阪</a:t>
                      </a: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400"/>
                        </a:lnSpc>
                      </a:pPr>
                      <a:r>
                        <a:rPr kumimoji="1" lang="en-US" altLang="ja-JP" sz="900" b="1" u="sng" dirty="0">
                          <a:latin typeface="Meiryo UI" panose="020B0604030504040204" pitchFamily="50" charset="-128"/>
                          <a:ea typeface="Meiryo UI" panose="020B0604030504040204" pitchFamily="50" charset="-128"/>
                          <a:cs typeface="Meiryo UI" panose="020B0604030504040204" pitchFamily="50" charset="-128"/>
                        </a:rPr>
                        <a:t>76.7</a:t>
                      </a:r>
                      <a:endPar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lumMod val="65000"/>
                          <a:lumOff val="3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400"/>
                        </a:lnSpc>
                      </a:pPr>
                      <a:r>
                        <a:rPr kumimoji="1" lang="en-US" altLang="ja-JP" sz="900" b="1" u="sng" dirty="0">
                          <a:latin typeface="Meiryo UI" panose="020B0604030504040204" pitchFamily="50" charset="-128"/>
                          <a:ea typeface="Meiryo UI" panose="020B0604030504040204" pitchFamily="50" charset="-128"/>
                          <a:cs typeface="Meiryo UI" panose="020B0604030504040204" pitchFamily="50" charset="-128"/>
                        </a:rPr>
                        <a:t>64.8</a:t>
                      </a:r>
                      <a:endPar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400"/>
                        </a:lnSpc>
                      </a:pPr>
                      <a:r>
                        <a:rPr kumimoji="1" lang="en-US" altLang="ja-JP" sz="900" b="1" u="sng" dirty="0">
                          <a:latin typeface="Meiryo UI" panose="020B0604030504040204" pitchFamily="50" charset="-128"/>
                          <a:ea typeface="Meiryo UI" panose="020B0604030504040204" pitchFamily="50" charset="-128"/>
                          <a:cs typeface="Meiryo UI" panose="020B0604030504040204" pitchFamily="50" charset="-128"/>
                        </a:rPr>
                        <a:t>81.8</a:t>
                      </a:r>
                      <a:endPar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400"/>
                        </a:lnSpc>
                      </a:pPr>
                      <a:r>
                        <a:rPr kumimoji="1" lang="en-US" altLang="ja-JP" sz="900" b="1" u="sng" dirty="0">
                          <a:latin typeface="Meiryo UI" panose="020B0604030504040204" pitchFamily="50" charset="-128"/>
                          <a:ea typeface="Meiryo UI" panose="020B0604030504040204" pitchFamily="50" charset="-128"/>
                          <a:cs typeface="Meiryo UI" panose="020B0604030504040204" pitchFamily="50" charset="-128"/>
                        </a:rPr>
                        <a:t>86.6</a:t>
                      </a:r>
                      <a:endPar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400"/>
                        </a:lnSpc>
                      </a:pPr>
                      <a:r>
                        <a:rPr kumimoji="1" lang="en-US" altLang="ja-JP" sz="900" b="1" u="sng" dirty="0">
                          <a:latin typeface="Meiryo UI" panose="020B0604030504040204" pitchFamily="50" charset="-128"/>
                          <a:ea typeface="Meiryo UI" panose="020B0604030504040204" pitchFamily="50" charset="-128"/>
                          <a:cs typeface="Meiryo UI" panose="020B0604030504040204" pitchFamily="50" charset="-128"/>
                        </a:rPr>
                        <a:t>73.2</a:t>
                      </a:r>
                      <a:endPar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400"/>
                        </a:lnSpc>
                      </a:pPr>
                      <a:r>
                        <a:rPr kumimoji="1" lang="en-US" altLang="ja-JP" sz="900" b="1" u="sng" dirty="0">
                          <a:latin typeface="Meiryo UI" panose="020B0604030504040204" pitchFamily="50" charset="-128"/>
                          <a:ea typeface="Meiryo UI" panose="020B0604030504040204" pitchFamily="50" charset="-128"/>
                          <a:cs typeface="Meiryo UI" panose="020B0604030504040204" pitchFamily="50" charset="-128"/>
                        </a:rPr>
                        <a:t>77.0</a:t>
                      </a:r>
                      <a:endParaRPr kumimoji="1" lang="ja-JP" altLang="en-US" sz="900" b="1" u="sng"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14746030"/>
                  </a:ext>
                </a:extLst>
              </a:tr>
            </a:tbl>
          </a:graphicData>
        </a:graphic>
      </p:graphicFrame>
      <p:sp>
        <p:nvSpPr>
          <p:cNvPr id="39" name="正方形/長方形 38">
            <a:extLst>
              <a:ext uri="{FF2B5EF4-FFF2-40B4-BE49-F238E27FC236}">
                <a16:creationId xmlns:a16="http://schemas.microsoft.com/office/drawing/2014/main" id="{42A7A91B-DFB9-46E8-8AEE-F166283A0813}"/>
              </a:ext>
            </a:extLst>
          </p:cNvPr>
          <p:cNvSpPr/>
          <p:nvPr/>
        </p:nvSpPr>
        <p:spPr>
          <a:xfrm>
            <a:off x="7732456" y="5576991"/>
            <a:ext cx="1161690" cy="1211935"/>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lIns="66462" tIns="99692" rIns="66462" rtlCol="0" anchor="t"/>
          <a:lstStyle/>
          <a:p>
            <a:r>
              <a:rPr lang="ja-JP" altLang="en-US" sz="969" b="1" dirty="0">
                <a:solidFill>
                  <a:schemeClr val="tx1"/>
                </a:solidFill>
                <a:latin typeface="Meiryo UI" panose="020B0604030504040204" pitchFamily="50" charset="-128"/>
                <a:ea typeface="Meiryo UI" panose="020B0604030504040204" pitchFamily="50" charset="-128"/>
              </a:rPr>
              <a:t>●環境の安全性</a:t>
            </a:r>
          </a:p>
          <a:p>
            <a:r>
              <a:rPr lang="ja-JP" altLang="en-US" sz="646" dirty="0">
                <a:solidFill>
                  <a:schemeClr val="tx1"/>
                </a:solidFill>
                <a:latin typeface="Meiryo UI" panose="020B0604030504040204" pitchFamily="50" charset="-128"/>
                <a:ea typeface="Meiryo UI" panose="020B0604030504040204" pitchFamily="50" charset="-128"/>
              </a:rPr>
              <a:t>持続可能性に関する</a:t>
            </a:r>
          </a:p>
          <a:p>
            <a:r>
              <a:rPr lang="ja-JP" altLang="en-US" sz="646" dirty="0">
                <a:solidFill>
                  <a:schemeClr val="tx1"/>
                </a:solidFill>
                <a:latin typeface="Meiryo UI" panose="020B0604030504040204" pitchFamily="50" charset="-128"/>
                <a:ea typeface="Meiryo UI" panose="020B0604030504040204" pitchFamily="50" charset="-128"/>
              </a:rPr>
              <a:t>ﾏｽﾀｰﾌﾟﾗﾝ、再生可能ｴﾈﾙｷﾞｰに関するｲﾝｾﾝﾃｨﾌﾞ、ｸﾞﾘｰﾝｴｺﾉﾐｰ推進の取組、</a:t>
            </a:r>
          </a:p>
          <a:p>
            <a:r>
              <a:rPr lang="ja-JP" altLang="en-US" sz="646" dirty="0">
                <a:solidFill>
                  <a:schemeClr val="tx1"/>
                </a:solidFill>
                <a:latin typeface="Meiryo UI" panose="020B0604030504040204" pitchFamily="50" charset="-128"/>
                <a:ea typeface="Meiryo UI" panose="020B0604030504040204" pitchFamily="50" charset="-128"/>
              </a:rPr>
              <a:t>廃棄物管理、持続可能なｴﾈﾙｷﾞｰ、水ｽﾄﾚｽﾚﾍﾞﾙ、</a:t>
            </a:r>
          </a:p>
          <a:p>
            <a:r>
              <a:rPr lang="ja-JP" altLang="en-US" sz="646" dirty="0">
                <a:solidFill>
                  <a:schemeClr val="tx1"/>
                </a:solidFill>
                <a:latin typeface="Meiryo UI" panose="020B0604030504040204" pitchFamily="50" charset="-128"/>
                <a:ea typeface="Meiryo UI" panose="020B0604030504040204" pitchFamily="50" charset="-128"/>
              </a:rPr>
              <a:t>大気の質、緑地面積</a:t>
            </a:r>
          </a:p>
          <a:p>
            <a:r>
              <a:rPr lang="ja-JP" altLang="en-US" sz="646" dirty="0">
                <a:solidFill>
                  <a:schemeClr val="tx1"/>
                </a:solidFill>
                <a:latin typeface="Meiryo UI" panose="020B0604030504040204" pitchFamily="50" charset="-128"/>
                <a:ea typeface="Meiryo UI" panose="020B0604030504040204" pitchFamily="50" charset="-128"/>
              </a:rPr>
              <a:t>廃棄物排出量</a:t>
            </a:r>
            <a:endParaRPr lang="en-US" altLang="ja-JP" sz="646"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0" y="14181"/>
            <a:ext cx="9144000" cy="352578"/>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世界の都市との比較</a:t>
            </a:r>
            <a:r>
              <a:rPr kumimoji="0" lang="ja-JP" altLang="en-US" sz="2000" b="1" kern="0" dirty="0">
                <a:solidFill>
                  <a:srgbClr val="000000"/>
                </a:solidFill>
                <a:latin typeface="ＭＳ Ｐゴシック" pitchFamily="50" charset="-128"/>
                <a:ea typeface="Meiryo UI" pitchFamily="50" charset="-128"/>
                <a:cs typeface="Meiryo UI" pitchFamily="50" charset="-128"/>
              </a:rPr>
              <a:t>＜世界で最も安全な都市ランキング＞</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3" name="スライド番号プレースホルダー 2"/>
          <p:cNvSpPr>
            <a:spLocks noGrp="1"/>
          </p:cNvSpPr>
          <p:nvPr>
            <p:ph type="sldNum" sz="quarter" idx="12"/>
          </p:nvPr>
        </p:nvSpPr>
        <p:spPr>
          <a:xfrm>
            <a:off x="7067216" y="6368302"/>
            <a:ext cx="2133600" cy="365125"/>
          </a:xfrm>
        </p:spPr>
        <p:txBody>
          <a:bodyPr/>
          <a:lstStyle/>
          <a:p>
            <a:fld id="{E1D027E3-62E2-4B97-AB12-56BECFBE21C1}" type="slidenum">
              <a:rPr kumimoji="1" lang="ja-JP" altLang="en-US" smtClean="0"/>
              <a:pPr/>
              <a:t>64</a:t>
            </a:fld>
            <a:endParaRPr kumimoji="1" lang="ja-JP" altLang="en-US" dirty="0"/>
          </a:p>
        </p:txBody>
      </p:sp>
    </p:spTree>
    <p:extLst>
      <p:ext uri="{BB962C8B-B14F-4D97-AF65-F5344CB8AC3E}">
        <p14:creationId xmlns:p14="http://schemas.microsoft.com/office/powerpoint/2010/main" val="27704024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CDC7F0B-4830-48EB-B930-4C192B64D751}"/>
              </a:ext>
            </a:extLst>
          </p:cNvPr>
          <p:cNvPicPr>
            <a:picLocks noChangeAspect="1"/>
          </p:cNvPicPr>
          <p:nvPr/>
        </p:nvPicPr>
        <p:blipFill>
          <a:blip r:embed="rId3"/>
          <a:stretch>
            <a:fillRect/>
          </a:stretch>
        </p:blipFill>
        <p:spPr>
          <a:xfrm>
            <a:off x="287145" y="2580628"/>
            <a:ext cx="3938357" cy="1767993"/>
          </a:xfrm>
          <a:prstGeom prst="rect">
            <a:avLst/>
          </a:prstGeom>
        </p:spPr>
      </p:pic>
      <p:sp>
        <p:nvSpPr>
          <p:cNvPr id="18" name="タイトル 1"/>
          <p:cNvSpPr txBox="1">
            <a:spLocks/>
          </p:cNvSpPr>
          <p:nvPr/>
        </p:nvSpPr>
        <p:spPr>
          <a:xfrm>
            <a:off x="263672" y="610350"/>
            <a:ext cx="8616097" cy="1218918"/>
          </a:xfrm>
          <a:prstGeom prst="rect">
            <a:avLst/>
          </a:prstGeom>
          <a:ln>
            <a:solidFill>
              <a:schemeClr val="tx1"/>
            </a:solidFill>
            <a:prstDash val="sysDash"/>
          </a:ln>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776" indent="-263776" algn="l">
              <a:lnSpc>
                <a:spcPts val="1477"/>
              </a:lnSpc>
              <a:spcBef>
                <a:spcPts val="1108"/>
              </a:spcBef>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英シンクタンク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Z/Yen</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と中シンクタンク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CDI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による「グローバル・フィナンシャルセンター・</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インデックス</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年９月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公表）」において、大阪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にランクイン。東京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は９位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3776" indent="-263776" algn="l">
              <a:lnSpc>
                <a:spcPts val="1477"/>
              </a:lnSpc>
              <a:spcBef>
                <a:spcPts val="1108"/>
              </a:spcBef>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アジア地域の都市は、上位</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位までに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都市がランクイン。中国からは７都市、日本と韓国から２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都市がランクイン。</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1"/>
          <p:cNvSpPr txBox="1">
            <a:spLocks/>
          </p:cNvSpPr>
          <p:nvPr/>
        </p:nvSpPr>
        <p:spPr>
          <a:xfrm>
            <a:off x="318782" y="2061734"/>
            <a:ext cx="3904026"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グローバル・フィナンシャルセンター・インデックス</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年次推移（上位都市と東京・大阪）</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a:extLst>
              <a:ext uri="{FF2B5EF4-FFF2-40B4-BE49-F238E27FC236}">
                <a16:creationId xmlns:a16="http://schemas.microsoft.com/office/drawing/2014/main" id="{ECBB6383-3220-48A9-AF06-F94153CC5006}"/>
              </a:ext>
            </a:extLst>
          </p:cNvPr>
          <p:cNvSpPr/>
          <p:nvPr/>
        </p:nvSpPr>
        <p:spPr>
          <a:xfrm>
            <a:off x="3874664" y="4479550"/>
            <a:ext cx="655093" cy="19387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292" b="1" dirty="0">
                <a:solidFill>
                  <a:srgbClr val="FF0000"/>
                </a:solidFill>
                <a:latin typeface="Meiryo UI" panose="020B0604030504040204" pitchFamily="50" charset="-128"/>
                <a:ea typeface="Meiryo UI" panose="020B0604030504040204" pitchFamily="50" charset="-128"/>
              </a:rPr>
              <a:t>大阪</a:t>
            </a:r>
          </a:p>
        </p:txBody>
      </p:sp>
      <p:sp>
        <p:nvSpPr>
          <p:cNvPr id="25" name="正方形/長方形 24">
            <a:extLst>
              <a:ext uri="{FF2B5EF4-FFF2-40B4-BE49-F238E27FC236}">
                <a16:creationId xmlns:a16="http://schemas.microsoft.com/office/drawing/2014/main" id="{AE727285-CAF8-45D2-95CF-B59C766FD235}"/>
              </a:ext>
            </a:extLst>
          </p:cNvPr>
          <p:cNvSpPr/>
          <p:nvPr/>
        </p:nvSpPr>
        <p:spPr>
          <a:xfrm>
            <a:off x="3889963" y="2592495"/>
            <a:ext cx="633439" cy="33474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Meiryo UI" panose="020B0604030504040204" pitchFamily="50" charset="-128"/>
                <a:ea typeface="Meiryo UI" panose="020B0604030504040204" pitchFamily="50" charset="-128"/>
              </a:rPr>
              <a:t>ﾆｭｰﾖｰｸ</a:t>
            </a:r>
          </a:p>
        </p:txBody>
      </p:sp>
      <p:sp>
        <p:nvSpPr>
          <p:cNvPr id="26" name="正方形/長方形 25">
            <a:extLst>
              <a:ext uri="{FF2B5EF4-FFF2-40B4-BE49-F238E27FC236}">
                <a16:creationId xmlns:a16="http://schemas.microsoft.com/office/drawing/2014/main" id="{E3A0020B-831D-4E7A-96FB-91D9589A95F9}"/>
              </a:ext>
            </a:extLst>
          </p:cNvPr>
          <p:cNvSpPr/>
          <p:nvPr/>
        </p:nvSpPr>
        <p:spPr>
          <a:xfrm>
            <a:off x="3849938" y="2981599"/>
            <a:ext cx="589991" cy="219454"/>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Meiryo UI" panose="020B0604030504040204" pitchFamily="50" charset="-128"/>
                <a:ea typeface="Meiryo UI" panose="020B0604030504040204" pitchFamily="50" charset="-128"/>
              </a:rPr>
              <a:t>香港</a:t>
            </a:r>
          </a:p>
        </p:txBody>
      </p:sp>
      <p:sp>
        <p:nvSpPr>
          <p:cNvPr id="27" name="正方形/長方形 26">
            <a:extLst>
              <a:ext uri="{FF2B5EF4-FFF2-40B4-BE49-F238E27FC236}">
                <a16:creationId xmlns:a16="http://schemas.microsoft.com/office/drawing/2014/main" id="{68792DD1-AE57-4DEC-A2FC-1CF549D3A304}"/>
              </a:ext>
            </a:extLst>
          </p:cNvPr>
          <p:cNvSpPr/>
          <p:nvPr/>
        </p:nvSpPr>
        <p:spPr>
          <a:xfrm>
            <a:off x="3849938" y="4063344"/>
            <a:ext cx="670387" cy="125789"/>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b="1" dirty="0">
                <a:solidFill>
                  <a:schemeClr val="tx1"/>
                </a:solidFill>
                <a:latin typeface="Meiryo UI" panose="020B0604030504040204" pitchFamily="50" charset="-128"/>
                <a:ea typeface="Meiryo UI" panose="020B0604030504040204" pitchFamily="50" charset="-128"/>
              </a:rPr>
              <a:t>東京</a:t>
            </a:r>
          </a:p>
        </p:txBody>
      </p:sp>
      <p:sp>
        <p:nvSpPr>
          <p:cNvPr id="29" name="正方形/長方形 28">
            <a:extLst>
              <a:ext uri="{FF2B5EF4-FFF2-40B4-BE49-F238E27FC236}">
                <a16:creationId xmlns:a16="http://schemas.microsoft.com/office/drawing/2014/main" id="{00B7C91E-6B39-4A79-A0CC-18D09F9B9729}"/>
              </a:ext>
            </a:extLst>
          </p:cNvPr>
          <p:cNvSpPr/>
          <p:nvPr/>
        </p:nvSpPr>
        <p:spPr>
          <a:xfrm>
            <a:off x="3129981" y="4845694"/>
            <a:ext cx="496474" cy="18035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a:r>
              <a:rPr lang="en-US" altLang="ja-JP" sz="923" dirty="0">
                <a:solidFill>
                  <a:schemeClr val="tx1"/>
                </a:solidFill>
                <a:latin typeface="Meiryo UI" panose="020B0604030504040204" pitchFamily="50" charset="-128"/>
                <a:ea typeface="Meiryo UI" panose="020B0604030504040204" pitchFamily="50" charset="-128"/>
              </a:rPr>
              <a:t>2021</a:t>
            </a:r>
            <a:br>
              <a:rPr lang="en-US" altLang="ja-JP" sz="923" dirty="0">
                <a:solidFill>
                  <a:schemeClr val="tx1"/>
                </a:solidFill>
                <a:latin typeface="Meiryo UI" panose="020B0604030504040204" pitchFamily="50" charset="-128"/>
                <a:ea typeface="Meiryo UI" panose="020B0604030504040204" pitchFamily="50" charset="-128"/>
              </a:rPr>
            </a:br>
            <a:r>
              <a:rPr lang="en-US" altLang="ja-JP" sz="923" dirty="0">
                <a:solidFill>
                  <a:schemeClr val="tx1"/>
                </a:solidFill>
                <a:latin typeface="Meiryo UI" panose="020B0604030504040204" pitchFamily="50" charset="-128"/>
                <a:ea typeface="Meiryo UI" panose="020B0604030504040204" pitchFamily="50" charset="-128"/>
              </a:rPr>
              <a:t>Mar</a:t>
            </a:r>
          </a:p>
        </p:txBody>
      </p:sp>
      <p:sp>
        <p:nvSpPr>
          <p:cNvPr id="30" name="正方形/長方形 29">
            <a:extLst>
              <a:ext uri="{FF2B5EF4-FFF2-40B4-BE49-F238E27FC236}">
                <a16:creationId xmlns:a16="http://schemas.microsoft.com/office/drawing/2014/main" id="{17C041D7-3BA6-4851-A347-BE458CC6ECC5}"/>
              </a:ext>
            </a:extLst>
          </p:cNvPr>
          <p:cNvSpPr/>
          <p:nvPr/>
        </p:nvSpPr>
        <p:spPr>
          <a:xfrm>
            <a:off x="3872378" y="2751628"/>
            <a:ext cx="633439" cy="35630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Meiryo UI" panose="020B0604030504040204" pitchFamily="50" charset="-128"/>
                <a:ea typeface="Meiryo UI" panose="020B0604030504040204" pitchFamily="50" charset="-128"/>
              </a:rPr>
              <a:t>ﾛﾝﾄﾞﾝ</a:t>
            </a:r>
          </a:p>
        </p:txBody>
      </p:sp>
      <p:sp>
        <p:nvSpPr>
          <p:cNvPr id="2" name="楕円 1">
            <a:extLst>
              <a:ext uri="{FF2B5EF4-FFF2-40B4-BE49-F238E27FC236}">
                <a16:creationId xmlns:a16="http://schemas.microsoft.com/office/drawing/2014/main" id="{F32233A1-504E-4921-A5ED-974757D9970D}"/>
              </a:ext>
            </a:extLst>
          </p:cNvPr>
          <p:cNvSpPr/>
          <p:nvPr/>
        </p:nvSpPr>
        <p:spPr>
          <a:xfrm>
            <a:off x="605584" y="4153589"/>
            <a:ext cx="187337" cy="191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chemeClr val="bg1"/>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73F23FAC-604A-4945-BA0C-41DFEA4F61A9}"/>
              </a:ext>
            </a:extLst>
          </p:cNvPr>
          <p:cNvSpPr/>
          <p:nvPr/>
        </p:nvSpPr>
        <p:spPr>
          <a:xfrm>
            <a:off x="554767" y="4114936"/>
            <a:ext cx="288971" cy="269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bg1"/>
                </a:solidFill>
                <a:latin typeface="Meiryo UI" panose="020B0604030504040204" pitchFamily="50" charset="-128"/>
                <a:ea typeface="Meiryo UI" panose="020B0604030504040204" pitchFamily="50" charset="-128"/>
              </a:rPr>
              <a:t>22</a:t>
            </a:r>
            <a:endParaRPr lang="ja-JP" altLang="en-US" sz="800" dirty="0">
              <a:solidFill>
                <a:schemeClr val="bg1"/>
              </a:solidFill>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1061302" y="4314343"/>
            <a:ext cx="288971" cy="269127"/>
            <a:chOff x="1149744" y="4577606"/>
            <a:chExt cx="313052" cy="291554"/>
          </a:xfrm>
        </p:grpSpPr>
        <p:sp>
          <p:nvSpPr>
            <p:cNvPr id="32" name="楕円 31">
              <a:extLst>
                <a:ext uri="{FF2B5EF4-FFF2-40B4-BE49-F238E27FC236}">
                  <a16:creationId xmlns:a16="http://schemas.microsoft.com/office/drawing/2014/main" id="{86B48B43-782F-4073-8DFA-02014E7E960B}"/>
                </a:ext>
              </a:extLst>
            </p:cNvPr>
            <p:cNvSpPr/>
            <p:nvPr/>
          </p:nvSpPr>
          <p:spPr>
            <a:xfrm>
              <a:off x="1204796" y="4628600"/>
              <a:ext cx="202948" cy="20780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00" dirty="0">
                <a:solidFill>
                  <a:schemeClr val="bg1"/>
                </a:solidFill>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0FC66B9A-CB42-4AE0-95AC-4EF963565F15}"/>
                </a:ext>
              </a:extLst>
            </p:cNvPr>
            <p:cNvSpPr/>
            <p:nvPr/>
          </p:nvSpPr>
          <p:spPr>
            <a:xfrm>
              <a:off x="1149744" y="4577606"/>
              <a:ext cx="313052" cy="291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00" dirty="0">
                  <a:solidFill>
                    <a:schemeClr val="bg1"/>
                  </a:solidFill>
                  <a:latin typeface="Meiryo UI" panose="020B0604030504040204" pitchFamily="50" charset="-128"/>
                  <a:ea typeface="Meiryo UI" panose="020B0604030504040204" pitchFamily="50" charset="-128"/>
                </a:rPr>
                <a:t>31</a:t>
              </a:r>
              <a:endParaRPr lang="ja-JP" altLang="en-US" sz="600" dirty="0">
                <a:solidFill>
                  <a:schemeClr val="bg1"/>
                </a:solidFill>
                <a:latin typeface="Meiryo UI" panose="020B0604030504040204" pitchFamily="50" charset="-128"/>
                <a:ea typeface="Meiryo UI" panose="020B0604030504040204" pitchFamily="50" charset="-128"/>
              </a:endParaRPr>
            </a:p>
          </p:txBody>
        </p:sp>
      </p:grpSp>
      <p:grpSp>
        <p:nvGrpSpPr>
          <p:cNvPr id="42" name="グループ化 41"/>
          <p:cNvGrpSpPr/>
          <p:nvPr/>
        </p:nvGrpSpPr>
        <p:grpSpPr>
          <a:xfrm>
            <a:off x="1622976" y="4302299"/>
            <a:ext cx="288971" cy="269127"/>
            <a:chOff x="1758224" y="4569929"/>
            <a:chExt cx="313052" cy="291554"/>
          </a:xfrm>
        </p:grpSpPr>
        <p:sp>
          <p:nvSpPr>
            <p:cNvPr id="34" name="楕円 33">
              <a:extLst>
                <a:ext uri="{FF2B5EF4-FFF2-40B4-BE49-F238E27FC236}">
                  <a16:creationId xmlns:a16="http://schemas.microsoft.com/office/drawing/2014/main" id="{07B6D605-ABB0-475B-B88B-515AD50DEDC8}"/>
                </a:ext>
              </a:extLst>
            </p:cNvPr>
            <p:cNvSpPr/>
            <p:nvPr/>
          </p:nvSpPr>
          <p:spPr>
            <a:xfrm>
              <a:off x="1813276" y="4589346"/>
              <a:ext cx="202948" cy="20780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00" dirty="0">
                <a:solidFill>
                  <a:schemeClr val="bg1"/>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0F9636C7-2737-47A8-BFC0-3E3101AE585B}"/>
                </a:ext>
              </a:extLst>
            </p:cNvPr>
            <p:cNvSpPr/>
            <p:nvPr/>
          </p:nvSpPr>
          <p:spPr>
            <a:xfrm>
              <a:off x="1758224" y="4569929"/>
              <a:ext cx="313052" cy="291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00" dirty="0">
                  <a:solidFill>
                    <a:schemeClr val="bg1"/>
                  </a:solidFill>
                  <a:latin typeface="Meiryo UI" panose="020B0604030504040204" pitchFamily="50" charset="-128"/>
                  <a:ea typeface="Meiryo UI" panose="020B0604030504040204" pitchFamily="50" charset="-128"/>
                </a:rPr>
                <a:t>27</a:t>
              </a:r>
              <a:endParaRPr lang="ja-JP" altLang="en-US" sz="600" dirty="0">
                <a:solidFill>
                  <a:schemeClr val="bg1"/>
                </a:solidFill>
                <a:latin typeface="Meiryo UI" panose="020B0604030504040204" pitchFamily="50" charset="-128"/>
                <a:ea typeface="Meiryo UI" panose="020B0604030504040204" pitchFamily="50" charset="-128"/>
              </a:endParaRPr>
            </a:p>
          </p:txBody>
        </p:sp>
      </p:grpSp>
      <p:grpSp>
        <p:nvGrpSpPr>
          <p:cNvPr id="44" name="グループ化 43"/>
          <p:cNvGrpSpPr/>
          <p:nvPr/>
        </p:nvGrpSpPr>
        <p:grpSpPr>
          <a:xfrm>
            <a:off x="2122495" y="4580218"/>
            <a:ext cx="288971" cy="269127"/>
            <a:chOff x="2299370" y="4577606"/>
            <a:chExt cx="313052" cy="291554"/>
          </a:xfrm>
        </p:grpSpPr>
        <p:sp>
          <p:nvSpPr>
            <p:cNvPr id="36" name="楕円 35">
              <a:extLst>
                <a:ext uri="{FF2B5EF4-FFF2-40B4-BE49-F238E27FC236}">
                  <a16:creationId xmlns:a16="http://schemas.microsoft.com/office/drawing/2014/main" id="{D4DFBC48-935C-4138-805B-8E48703C598E}"/>
                </a:ext>
              </a:extLst>
            </p:cNvPr>
            <p:cNvSpPr/>
            <p:nvPr/>
          </p:nvSpPr>
          <p:spPr>
            <a:xfrm>
              <a:off x="2354422" y="4603659"/>
              <a:ext cx="202948" cy="20780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00" dirty="0">
                <a:solidFill>
                  <a:schemeClr val="bg1"/>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612FBAB1-12C0-405D-8D47-CFEDA8102BE7}"/>
                </a:ext>
              </a:extLst>
            </p:cNvPr>
            <p:cNvSpPr/>
            <p:nvPr/>
          </p:nvSpPr>
          <p:spPr>
            <a:xfrm>
              <a:off x="2299370" y="4577606"/>
              <a:ext cx="313052" cy="291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00" dirty="0">
                  <a:solidFill>
                    <a:schemeClr val="bg1"/>
                  </a:solidFill>
                  <a:latin typeface="Meiryo UI" panose="020B0604030504040204" pitchFamily="50" charset="-128"/>
                  <a:ea typeface="Meiryo UI" panose="020B0604030504040204" pitchFamily="50" charset="-128"/>
                </a:rPr>
                <a:t>59</a:t>
              </a:r>
              <a:endParaRPr lang="ja-JP" altLang="en-US" sz="600" dirty="0">
                <a:solidFill>
                  <a:schemeClr val="bg1"/>
                </a:solidFill>
                <a:latin typeface="Meiryo UI" panose="020B0604030504040204" pitchFamily="50" charset="-128"/>
                <a:ea typeface="Meiryo UI" panose="020B0604030504040204" pitchFamily="50" charset="-128"/>
              </a:endParaRPr>
            </a:p>
          </p:txBody>
        </p:sp>
      </p:grpSp>
      <p:grpSp>
        <p:nvGrpSpPr>
          <p:cNvPr id="52" name="グループ化 51"/>
          <p:cNvGrpSpPr/>
          <p:nvPr/>
        </p:nvGrpSpPr>
        <p:grpSpPr>
          <a:xfrm>
            <a:off x="2683136" y="4398396"/>
            <a:ext cx="288971" cy="269127"/>
            <a:chOff x="2906731" y="4567082"/>
            <a:chExt cx="313052" cy="291554"/>
          </a:xfrm>
        </p:grpSpPr>
        <p:sp>
          <p:nvSpPr>
            <p:cNvPr id="38" name="楕円 37">
              <a:extLst>
                <a:ext uri="{FF2B5EF4-FFF2-40B4-BE49-F238E27FC236}">
                  <a16:creationId xmlns:a16="http://schemas.microsoft.com/office/drawing/2014/main" id="{5B14A98A-D3AF-47FD-9EA3-B487EC809AA5}"/>
                </a:ext>
              </a:extLst>
            </p:cNvPr>
            <p:cNvSpPr/>
            <p:nvPr/>
          </p:nvSpPr>
          <p:spPr>
            <a:xfrm>
              <a:off x="2961783" y="4589906"/>
              <a:ext cx="202948" cy="20780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00" dirty="0">
                <a:solidFill>
                  <a:schemeClr val="bg1"/>
                </a:solidFill>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1C8482E6-43A3-4460-ADDD-7051FE5D1F8F}"/>
                </a:ext>
              </a:extLst>
            </p:cNvPr>
            <p:cNvSpPr/>
            <p:nvPr/>
          </p:nvSpPr>
          <p:spPr>
            <a:xfrm>
              <a:off x="2906731" y="4567082"/>
              <a:ext cx="313052" cy="291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00" dirty="0">
                  <a:solidFill>
                    <a:schemeClr val="bg1"/>
                  </a:solidFill>
                  <a:latin typeface="Meiryo UI" panose="020B0604030504040204" pitchFamily="50" charset="-128"/>
                  <a:ea typeface="Meiryo UI" panose="020B0604030504040204" pitchFamily="50" charset="-128"/>
                </a:rPr>
                <a:t>39</a:t>
              </a:r>
              <a:endParaRPr lang="ja-JP" altLang="en-US" sz="600" dirty="0">
                <a:solidFill>
                  <a:schemeClr val="bg1"/>
                </a:solidFill>
                <a:latin typeface="Meiryo UI" panose="020B0604030504040204" pitchFamily="50" charset="-128"/>
                <a:ea typeface="Meiryo UI" panose="020B0604030504040204" pitchFamily="50" charset="-128"/>
              </a:endParaRPr>
            </a:p>
          </p:txBody>
        </p:sp>
      </p:grpSp>
      <p:grpSp>
        <p:nvGrpSpPr>
          <p:cNvPr id="56" name="グループ化 55"/>
          <p:cNvGrpSpPr/>
          <p:nvPr/>
        </p:nvGrpSpPr>
        <p:grpSpPr>
          <a:xfrm>
            <a:off x="3221969" y="4298560"/>
            <a:ext cx="288971" cy="269127"/>
            <a:chOff x="3507808" y="4410170"/>
            <a:chExt cx="313052" cy="291554"/>
          </a:xfrm>
        </p:grpSpPr>
        <p:sp>
          <p:nvSpPr>
            <p:cNvPr id="45" name="楕円 44">
              <a:extLst>
                <a:ext uri="{FF2B5EF4-FFF2-40B4-BE49-F238E27FC236}">
                  <a16:creationId xmlns:a16="http://schemas.microsoft.com/office/drawing/2014/main" id="{251132F3-BEBC-41F6-B51A-4CEA48AF2C0B}"/>
                </a:ext>
              </a:extLst>
            </p:cNvPr>
            <p:cNvSpPr/>
            <p:nvPr/>
          </p:nvSpPr>
          <p:spPr>
            <a:xfrm>
              <a:off x="3545908" y="4452044"/>
              <a:ext cx="202948" cy="20780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00" dirty="0">
                <a:solidFill>
                  <a:schemeClr val="bg1"/>
                </a:solidFill>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090FCF67-D15D-44E8-91C1-F51764CD907E}"/>
                </a:ext>
              </a:extLst>
            </p:cNvPr>
            <p:cNvSpPr/>
            <p:nvPr/>
          </p:nvSpPr>
          <p:spPr>
            <a:xfrm>
              <a:off x="3507808" y="4410170"/>
              <a:ext cx="313052" cy="291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00" dirty="0">
                  <a:solidFill>
                    <a:schemeClr val="bg1"/>
                  </a:solidFill>
                  <a:latin typeface="Meiryo UI" panose="020B0604030504040204" pitchFamily="50" charset="-128"/>
                  <a:ea typeface="Meiryo UI" panose="020B0604030504040204" pitchFamily="50" charset="-128"/>
                </a:rPr>
                <a:t>32</a:t>
              </a:r>
              <a:endParaRPr lang="ja-JP" altLang="en-US" sz="600" dirty="0">
                <a:solidFill>
                  <a:schemeClr val="bg1"/>
                </a:solidFill>
                <a:latin typeface="Meiryo UI" panose="020B0604030504040204" pitchFamily="50" charset="-128"/>
                <a:ea typeface="Meiryo UI" panose="020B0604030504040204" pitchFamily="50" charset="-128"/>
              </a:endParaRPr>
            </a:p>
          </p:txBody>
        </p:sp>
      </p:grpSp>
      <p:cxnSp>
        <p:nvCxnSpPr>
          <p:cNvPr id="7" name="直線コネクタ 6">
            <a:extLst>
              <a:ext uri="{FF2B5EF4-FFF2-40B4-BE49-F238E27FC236}">
                <a16:creationId xmlns:a16="http://schemas.microsoft.com/office/drawing/2014/main" id="{28F691FD-7572-4A39-92A0-760666EC8592}"/>
              </a:ext>
            </a:extLst>
          </p:cNvPr>
          <p:cNvCxnSpPr>
            <a:cxnSpLocks/>
            <a:stCxn id="2" idx="5"/>
            <a:endCxn id="32" idx="2"/>
          </p:cNvCxnSpPr>
          <p:nvPr/>
        </p:nvCxnSpPr>
        <p:spPr>
          <a:xfrm>
            <a:off x="765485" y="4317319"/>
            <a:ext cx="346634" cy="14000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2ED7529B-239F-41E2-BBBF-7068DC16234D}"/>
              </a:ext>
            </a:extLst>
          </p:cNvPr>
          <p:cNvCxnSpPr>
            <a:cxnSpLocks/>
            <a:stCxn id="32" idx="6"/>
            <a:endCxn id="34" idx="2"/>
          </p:cNvCxnSpPr>
          <p:nvPr/>
        </p:nvCxnSpPr>
        <p:spPr>
          <a:xfrm flipV="1">
            <a:off x="1299456" y="4416133"/>
            <a:ext cx="374337" cy="4119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2E369084-0BED-477A-A998-4F996E7C999E}"/>
              </a:ext>
            </a:extLst>
          </p:cNvPr>
          <p:cNvCxnSpPr>
            <a:cxnSpLocks/>
            <a:stCxn id="34" idx="6"/>
            <a:endCxn id="36" idx="2"/>
          </p:cNvCxnSpPr>
          <p:nvPr/>
        </p:nvCxnSpPr>
        <p:spPr>
          <a:xfrm>
            <a:off x="1861130" y="4416134"/>
            <a:ext cx="312183" cy="284045"/>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C205B4E7-8529-40F2-8E33-6F0339A581A7}"/>
              </a:ext>
            </a:extLst>
          </p:cNvPr>
          <p:cNvCxnSpPr>
            <a:cxnSpLocks/>
            <a:stCxn id="36" idx="6"/>
            <a:endCxn id="38" idx="3"/>
          </p:cNvCxnSpPr>
          <p:nvPr/>
        </p:nvCxnSpPr>
        <p:spPr>
          <a:xfrm flipV="1">
            <a:off x="2360649" y="4583195"/>
            <a:ext cx="400739" cy="116983"/>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1B8FA91E-A888-46E9-90A5-3322994BA45B}"/>
              </a:ext>
            </a:extLst>
          </p:cNvPr>
          <p:cNvCxnSpPr>
            <a:cxnSpLocks/>
            <a:stCxn id="38" idx="6"/>
            <a:endCxn id="45" idx="2"/>
          </p:cNvCxnSpPr>
          <p:nvPr/>
        </p:nvCxnSpPr>
        <p:spPr>
          <a:xfrm flipV="1">
            <a:off x="2921290" y="4433124"/>
            <a:ext cx="335848" cy="8225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8" name="グループ化 57"/>
          <p:cNvGrpSpPr/>
          <p:nvPr/>
        </p:nvGrpSpPr>
        <p:grpSpPr>
          <a:xfrm rot="257887">
            <a:off x="526883" y="4022737"/>
            <a:ext cx="3508413" cy="311319"/>
            <a:chOff x="56456" y="3861048"/>
            <a:chExt cx="4344152" cy="419997"/>
          </a:xfrm>
        </p:grpSpPr>
        <p:sp>
          <p:nvSpPr>
            <p:cNvPr id="28" name="フリーフォーム 27"/>
            <p:cNvSpPr/>
            <p:nvPr/>
          </p:nvSpPr>
          <p:spPr>
            <a:xfrm>
              <a:off x="56456" y="3861048"/>
              <a:ext cx="4344152" cy="338464"/>
            </a:xfrm>
            <a:custGeom>
              <a:avLst/>
              <a:gdLst>
                <a:gd name="connsiteX0" fmla="*/ 0 w 4503762"/>
                <a:gd name="connsiteY0" fmla="*/ 300333 h 300333"/>
                <a:gd name="connsiteX1" fmla="*/ 532263 w 4503762"/>
                <a:gd name="connsiteY1" fmla="*/ 27378 h 300333"/>
                <a:gd name="connsiteX2" fmla="*/ 1078173 w 4503762"/>
                <a:gd name="connsiteY2" fmla="*/ 218446 h 300333"/>
                <a:gd name="connsiteX3" fmla="*/ 1665027 w 4503762"/>
                <a:gd name="connsiteY3" fmla="*/ 68321 h 300333"/>
                <a:gd name="connsiteX4" fmla="*/ 2238233 w 4503762"/>
                <a:gd name="connsiteY4" fmla="*/ 191151 h 300333"/>
                <a:gd name="connsiteX5" fmla="*/ 2852382 w 4503762"/>
                <a:gd name="connsiteY5" fmla="*/ 82 h 300333"/>
                <a:gd name="connsiteX6" fmla="*/ 3439236 w 4503762"/>
                <a:gd name="connsiteY6" fmla="*/ 218446 h 300333"/>
                <a:gd name="connsiteX7" fmla="*/ 3862317 w 4503762"/>
                <a:gd name="connsiteY7" fmla="*/ 27378 h 300333"/>
                <a:gd name="connsiteX8" fmla="*/ 4503762 w 4503762"/>
                <a:gd name="connsiteY8" fmla="*/ 273037 h 30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3762" h="300333">
                  <a:moveTo>
                    <a:pt x="0" y="300333"/>
                  </a:moveTo>
                  <a:cubicBezTo>
                    <a:pt x="176284" y="170679"/>
                    <a:pt x="352568" y="41026"/>
                    <a:pt x="532263" y="27378"/>
                  </a:cubicBezTo>
                  <a:cubicBezTo>
                    <a:pt x="711958" y="13730"/>
                    <a:pt x="889379" y="211622"/>
                    <a:pt x="1078173" y="218446"/>
                  </a:cubicBezTo>
                  <a:cubicBezTo>
                    <a:pt x="1266967" y="225270"/>
                    <a:pt x="1471684" y="72870"/>
                    <a:pt x="1665027" y="68321"/>
                  </a:cubicBezTo>
                  <a:cubicBezTo>
                    <a:pt x="1858370" y="63772"/>
                    <a:pt x="2040341" y="202524"/>
                    <a:pt x="2238233" y="191151"/>
                  </a:cubicBezTo>
                  <a:cubicBezTo>
                    <a:pt x="2436125" y="179778"/>
                    <a:pt x="2652215" y="-4467"/>
                    <a:pt x="2852382" y="82"/>
                  </a:cubicBezTo>
                  <a:cubicBezTo>
                    <a:pt x="3052549" y="4631"/>
                    <a:pt x="3270914" y="213897"/>
                    <a:pt x="3439236" y="218446"/>
                  </a:cubicBezTo>
                  <a:cubicBezTo>
                    <a:pt x="3607558" y="222995"/>
                    <a:pt x="3684896" y="18279"/>
                    <a:pt x="3862317" y="27378"/>
                  </a:cubicBezTo>
                  <a:cubicBezTo>
                    <a:pt x="4039738" y="36477"/>
                    <a:pt x="4271750" y="154757"/>
                    <a:pt x="4503762" y="2730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sp>
          <p:nvSpPr>
            <p:cNvPr id="54" name="フリーフォーム 53"/>
            <p:cNvSpPr/>
            <p:nvPr/>
          </p:nvSpPr>
          <p:spPr>
            <a:xfrm>
              <a:off x="56456" y="3942581"/>
              <a:ext cx="4344152" cy="338464"/>
            </a:xfrm>
            <a:custGeom>
              <a:avLst/>
              <a:gdLst>
                <a:gd name="connsiteX0" fmla="*/ 0 w 4503762"/>
                <a:gd name="connsiteY0" fmla="*/ 300333 h 300333"/>
                <a:gd name="connsiteX1" fmla="*/ 532263 w 4503762"/>
                <a:gd name="connsiteY1" fmla="*/ 27378 h 300333"/>
                <a:gd name="connsiteX2" fmla="*/ 1078173 w 4503762"/>
                <a:gd name="connsiteY2" fmla="*/ 218446 h 300333"/>
                <a:gd name="connsiteX3" fmla="*/ 1665027 w 4503762"/>
                <a:gd name="connsiteY3" fmla="*/ 68321 h 300333"/>
                <a:gd name="connsiteX4" fmla="*/ 2238233 w 4503762"/>
                <a:gd name="connsiteY4" fmla="*/ 191151 h 300333"/>
                <a:gd name="connsiteX5" fmla="*/ 2852382 w 4503762"/>
                <a:gd name="connsiteY5" fmla="*/ 82 h 300333"/>
                <a:gd name="connsiteX6" fmla="*/ 3439236 w 4503762"/>
                <a:gd name="connsiteY6" fmla="*/ 218446 h 300333"/>
                <a:gd name="connsiteX7" fmla="*/ 3862317 w 4503762"/>
                <a:gd name="connsiteY7" fmla="*/ 27378 h 300333"/>
                <a:gd name="connsiteX8" fmla="*/ 4503762 w 4503762"/>
                <a:gd name="connsiteY8" fmla="*/ 273037 h 30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3762" h="300333">
                  <a:moveTo>
                    <a:pt x="0" y="300333"/>
                  </a:moveTo>
                  <a:cubicBezTo>
                    <a:pt x="176284" y="170679"/>
                    <a:pt x="352568" y="41026"/>
                    <a:pt x="532263" y="27378"/>
                  </a:cubicBezTo>
                  <a:cubicBezTo>
                    <a:pt x="711958" y="13730"/>
                    <a:pt x="889379" y="211622"/>
                    <a:pt x="1078173" y="218446"/>
                  </a:cubicBezTo>
                  <a:cubicBezTo>
                    <a:pt x="1266967" y="225270"/>
                    <a:pt x="1471684" y="72870"/>
                    <a:pt x="1665027" y="68321"/>
                  </a:cubicBezTo>
                  <a:cubicBezTo>
                    <a:pt x="1858370" y="63772"/>
                    <a:pt x="2040341" y="202524"/>
                    <a:pt x="2238233" y="191151"/>
                  </a:cubicBezTo>
                  <a:cubicBezTo>
                    <a:pt x="2436125" y="179778"/>
                    <a:pt x="2652215" y="-4467"/>
                    <a:pt x="2852382" y="82"/>
                  </a:cubicBezTo>
                  <a:cubicBezTo>
                    <a:pt x="3052549" y="4631"/>
                    <a:pt x="3270914" y="213897"/>
                    <a:pt x="3439236" y="218446"/>
                  </a:cubicBezTo>
                  <a:cubicBezTo>
                    <a:pt x="3607558" y="222995"/>
                    <a:pt x="3684896" y="18279"/>
                    <a:pt x="3862317" y="27378"/>
                  </a:cubicBezTo>
                  <a:cubicBezTo>
                    <a:pt x="4039738" y="36477"/>
                    <a:pt x="4271750" y="154757"/>
                    <a:pt x="4503762" y="2730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eiryo UI" panose="020B0604030504040204" pitchFamily="50" charset="-128"/>
                <a:ea typeface="Meiryo UI" panose="020B0604030504040204" pitchFamily="50" charset="-128"/>
              </a:endParaRPr>
            </a:p>
          </p:txBody>
        </p:sp>
      </p:grpSp>
      <p:sp>
        <p:nvSpPr>
          <p:cNvPr id="59" name="正方形/長方形 58">
            <a:extLst>
              <a:ext uri="{FF2B5EF4-FFF2-40B4-BE49-F238E27FC236}">
                <a16:creationId xmlns:a16="http://schemas.microsoft.com/office/drawing/2014/main" id="{00B7C91E-6B39-4A79-A0CC-18D09F9B9729}"/>
              </a:ext>
            </a:extLst>
          </p:cNvPr>
          <p:cNvSpPr/>
          <p:nvPr/>
        </p:nvSpPr>
        <p:spPr>
          <a:xfrm>
            <a:off x="2586591" y="4845694"/>
            <a:ext cx="496474" cy="18035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a:r>
              <a:rPr lang="en-US" altLang="ja-JP" sz="923" dirty="0">
                <a:solidFill>
                  <a:schemeClr val="tx1"/>
                </a:solidFill>
                <a:latin typeface="Meiryo UI" panose="020B0604030504040204" pitchFamily="50" charset="-128"/>
                <a:ea typeface="Meiryo UI" panose="020B0604030504040204" pitchFamily="50" charset="-128"/>
              </a:rPr>
              <a:t>2020</a:t>
            </a:r>
            <a:br>
              <a:rPr lang="en-US" altLang="ja-JP" sz="923" dirty="0">
                <a:solidFill>
                  <a:schemeClr val="tx1"/>
                </a:solidFill>
                <a:latin typeface="Meiryo UI" panose="020B0604030504040204" pitchFamily="50" charset="-128"/>
                <a:ea typeface="Meiryo UI" panose="020B0604030504040204" pitchFamily="50" charset="-128"/>
              </a:rPr>
            </a:br>
            <a:r>
              <a:rPr lang="en-US" altLang="ja-JP" sz="923" dirty="0">
                <a:solidFill>
                  <a:schemeClr val="tx1"/>
                </a:solidFill>
                <a:latin typeface="Meiryo UI" panose="020B0604030504040204" pitchFamily="50" charset="-128"/>
                <a:ea typeface="Meiryo UI" panose="020B0604030504040204" pitchFamily="50" charset="-128"/>
              </a:rPr>
              <a:t>Sep</a:t>
            </a:r>
          </a:p>
        </p:txBody>
      </p:sp>
      <p:sp>
        <p:nvSpPr>
          <p:cNvPr id="60" name="正方形/長方形 59">
            <a:extLst>
              <a:ext uri="{FF2B5EF4-FFF2-40B4-BE49-F238E27FC236}">
                <a16:creationId xmlns:a16="http://schemas.microsoft.com/office/drawing/2014/main" id="{00B7C91E-6B39-4A79-A0CC-18D09F9B9729}"/>
              </a:ext>
            </a:extLst>
          </p:cNvPr>
          <p:cNvSpPr/>
          <p:nvPr/>
        </p:nvSpPr>
        <p:spPr>
          <a:xfrm>
            <a:off x="2043201" y="4845694"/>
            <a:ext cx="496474" cy="18035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a:r>
              <a:rPr lang="en-US" altLang="ja-JP" sz="923" dirty="0">
                <a:solidFill>
                  <a:schemeClr val="tx1"/>
                </a:solidFill>
                <a:latin typeface="Meiryo UI" panose="020B0604030504040204" pitchFamily="50" charset="-128"/>
                <a:ea typeface="Meiryo UI" panose="020B0604030504040204" pitchFamily="50" charset="-128"/>
              </a:rPr>
              <a:t>2020</a:t>
            </a:r>
            <a:br>
              <a:rPr lang="en-US" altLang="ja-JP" sz="923" dirty="0">
                <a:solidFill>
                  <a:schemeClr val="tx1"/>
                </a:solidFill>
                <a:latin typeface="Meiryo UI" panose="020B0604030504040204" pitchFamily="50" charset="-128"/>
                <a:ea typeface="Meiryo UI" panose="020B0604030504040204" pitchFamily="50" charset="-128"/>
              </a:rPr>
            </a:br>
            <a:r>
              <a:rPr lang="en-US" altLang="ja-JP" sz="923" dirty="0">
                <a:solidFill>
                  <a:schemeClr val="tx1"/>
                </a:solidFill>
                <a:latin typeface="Meiryo UI" panose="020B0604030504040204" pitchFamily="50" charset="-128"/>
                <a:ea typeface="Meiryo UI" panose="020B0604030504040204" pitchFamily="50" charset="-128"/>
              </a:rPr>
              <a:t>Mar</a:t>
            </a:r>
          </a:p>
        </p:txBody>
      </p:sp>
      <p:sp>
        <p:nvSpPr>
          <p:cNvPr id="61" name="正方形/長方形 60">
            <a:extLst>
              <a:ext uri="{FF2B5EF4-FFF2-40B4-BE49-F238E27FC236}">
                <a16:creationId xmlns:a16="http://schemas.microsoft.com/office/drawing/2014/main" id="{00B7C91E-6B39-4A79-A0CC-18D09F9B9729}"/>
              </a:ext>
            </a:extLst>
          </p:cNvPr>
          <p:cNvSpPr/>
          <p:nvPr/>
        </p:nvSpPr>
        <p:spPr>
          <a:xfrm>
            <a:off x="1499810" y="4845694"/>
            <a:ext cx="496474" cy="18035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a:r>
              <a:rPr lang="en-US" altLang="ja-JP" sz="923" dirty="0">
                <a:solidFill>
                  <a:schemeClr val="tx1"/>
                </a:solidFill>
                <a:latin typeface="Meiryo UI" panose="020B0604030504040204" pitchFamily="50" charset="-128"/>
                <a:ea typeface="Meiryo UI" panose="020B0604030504040204" pitchFamily="50" charset="-128"/>
              </a:rPr>
              <a:t>2019</a:t>
            </a:r>
            <a:br>
              <a:rPr lang="en-US" altLang="ja-JP" sz="923" dirty="0">
                <a:solidFill>
                  <a:schemeClr val="tx1"/>
                </a:solidFill>
                <a:latin typeface="Meiryo UI" panose="020B0604030504040204" pitchFamily="50" charset="-128"/>
                <a:ea typeface="Meiryo UI" panose="020B0604030504040204" pitchFamily="50" charset="-128"/>
              </a:rPr>
            </a:br>
            <a:r>
              <a:rPr lang="en-US" altLang="ja-JP" sz="923" dirty="0">
                <a:solidFill>
                  <a:schemeClr val="tx1"/>
                </a:solidFill>
                <a:latin typeface="Meiryo UI" panose="020B0604030504040204" pitchFamily="50" charset="-128"/>
                <a:ea typeface="Meiryo UI" panose="020B0604030504040204" pitchFamily="50" charset="-128"/>
              </a:rPr>
              <a:t>Sep</a:t>
            </a:r>
          </a:p>
        </p:txBody>
      </p:sp>
      <p:sp>
        <p:nvSpPr>
          <p:cNvPr id="62" name="正方形/長方形 61">
            <a:extLst>
              <a:ext uri="{FF2B5EF4-FFF2-40B4-BE49-F238E27FC236}">
                <a16:creationId xmlns:a16="http://schemas.microsoft.com/office/drawing/2014/main" id="{00B7C91E-6B39-4A79-A0CC-18D09F9B9729}"/>
              </a:ext>
            </a:extLst>
          </p:cNvPr>
          <p:cNvSpPr/>
          <p:nvPr/>
        </p:nvSpPr>
        <p:spPr>
          <a:xfrm>
            <a:off x="956420" y="4845694"/>
            <a:ext cx="496474" cy="18035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a:r>
              <a:rPr lang="en-US" altLang="ja-JP" sz="923" dirty="0">
                <a:solidFill>
                  <a:schemeClr val="tx1"/>
                </a:solidFill>
                <a:latin typeface="Meiryo UI" panose="020B0604030504040204" pitchFamily="50" charset="-128"/>
                <a:ea typeface="Meiryo UI" panose="020B0604030504040204" pitchFamily="50" charset="-128"/>
              </a:rPr>
              <a:t>2019</a:t>
            </a:r>
            <a:br>
              <a:rPr lang="en-US" altLang="ja-JP" sz="923" dirty="0">
                <a:solidFill>
                  <a:schemeClr val="tx1"/>
                </a:solidFill>
                <a:latin typeface="Meiryo UI" panose="020B0604030504040204" pitchFamily="50" charset="-128"/>
                <a:ea typeface="Meiryo UI" panose="020B0604030504040204" pitchFamily="50" charset="-128"/>
              </a:rPr>
            </a:br>
            <a:r>
              <a:rPr lang="en-US" altLang="ja-JP" sz="923" dirty="0">
                <a:solidFill>
                  <a:schemeClr val="tx1"/>
                </a:solidFill>
                <a:latin typeface="Meiryo UI" panose="020B0604030504040204" pitchFamily="50" charset="-128"/>
                <a:ea typeface="Meiryo UI" panose="020B0604030504040204" pitchFamily="50" charset="-128"/>
              </a:rPr>
              <a:t>Mar</a:t>
            </a:r>
          </a:p>
        </p:txBody>
      </p:sp>
      <p:sp>
        <p:nvSpPr>
          <p:cNvPr id="63" name="正方形/長方形 62">
            <a:extLst>
              <a:ext uri="{FF2B5EF4-FFF2-40B4-BE49-F238E27FC236}">
                <a16:creationId xmlns:a16="http://schemas.microsoft.com/office/drawing/2014/main" id="{00B7C91E-6B39-4A79-A0CC-18D09F9B9729}"/>
              </a:ext>
            </a:extLst>
          </p:cNvPr>
          <p:cNvSpPr/>
          <p:nvPr/>
        </p:nvSpPr>
        <p:spPr>
          <a:xfrm>
            <a:off x="413029" y="4845694"/>
            <a:ext cx="496474" cy="18035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a:r>
              <a:rPr lang="en-US" altLang="ja-JP" sz="923" dirty="0">
                <a:solidFill>
                  <a:schemeClr val="tx1"/>
                </a:solidFill>
                <a:latin typeface="Meiryo UI" panose="020B0604030504040204" pitchFamily="50" charset="-128"/>
                <a:ea typeface="Meiryo UI" panose="020B0604030504040204" pitchFamily="50" charset="-128"/>
              </a:rPr>
              <a:t>2018</a:t>
            </a:r>
            <a:br>
              <a:rPr lang="en-US" altLang="ja-JP" sz="923" dirty="0">
                <a:solidFill>
                  <a:schemeClr val="tx1"/>
                </a:solidFill>
                <a:latin typeface="Meiryo UI" panose="020B0604030504040204" pitchFamily="50" charset="-128"/>
                <a:ea typeface="Meiryo UI" panose="020B0604030504040204" pitchFamily="50" charset="-128"/>
              </a:rPr>
            </a:br>
            <a:r>
              <a:rPr lang="en-US" altLang="ja-JP" sz="923" dirty="0">
                <a:solidFill>
                  <a:schemeClr val="tx1"/>
                </a:solidFill>
                <a:latin typeface="Meiryo UI" panose="020B0604030504040204" pitchFamily="50" charset="-128"/>
                <a:ea typeface="Meiryo UI" panose="020B0604030504040204" pitchFamily="50" charset="-128"/>
              </a:rPr>
              <a:t>Sep</a:t>
            </a:r>
          </a:p>
        </p:txBody>
      </p:sp>
      <p:sp>
        <p:nvSpPr>
          <p:cNvPr id="64" name="正方形/長方形 63">
            <a:extLst>
              <a:ext uri="{FF2B5EF4-FFF2-40B4-BE49-F238E27FC236}">
                <a16:creationId xmlns:a16="http://schemas.microsoft.com/office/drawing/2014/main" id="{AB922423-A091-43F1-80A4-9844CF350500}"/>
              </a:ext>
            </a:extLst>
          </p:cNvPr>
          <p:cNvSpPr/>
          <p:nvPr/>
        </p:nvSpPr>
        <p:spPr>
          <a:xfrm>
            <a:off x="229743" y="5222211"/>
            <a:ext cx="8650026" cy="1283419"/>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lIns="66462" tIns="99692" rIns="66462" rtlCol="0" anchor="t"/>
          <a:lstStyle/>
          <a:p>
            <a:endParaRPr lang="ja-JP" altLang="en-US" sz="738" dirty="0">
              <a:solidFill>
                <a:schemeClr val="tx1"/>
              </a:solidFill>
              <a:latin typeface="Meiryo UI" panose="020B0604030504040204" pitchFamily="50" charset="-128"/>
              <a:ea typeface="Meiryo UI" panose="020B0604030504040204" pitchFamily="50" charset="-128"/>
            </a:endParaRPr>
          </a:p>
        </p:txBody>
      </p:sp>
      <p:graphicFrame>
        <p:nvGraphicFramePr>
          <p:cNvPr id="72" name="表 71"/>
          <p:cNvGraphicFramePr>
            <a:graphicFrameLocks noGrp="1"/>
          </p:cNvGraphicFramePr>
          <p:nvPr>
            <p:extLst>
              <p:ext uri="{D42A27DB-BD31-4B8C-83A1-F6EECF244321}">
                <p14:modId xmlns:p14="http://schemas.microsoft.com/office/powerpoint/2010/main" val="1360138024"/>
              </p:ext>
            </p:extLst>
          </p:nvPr>
        </p:nvGraphicFramePr>
        <p:xfrm>
          <a:off x="304301" y="5284937"/>
          <a:ext cx="1661538" cy="1151792"/>
        </p:xfrm>
        <a:graphic>
          <a:graphicData uri="http://schemas.openxmlformats.org/drawingml/2006/table">
            <a:tbl>
              <a:tblPr firstRow="1" bandRow="1">
                <a:tableStyleId>{5C22544A-7EE6-4342-B048-85BDC9FD1C3A}</a:tableStyleId>
              </a:tblPr>
              <a:tblGrid>
                <a:gridCol w="1661538">
                  <a:extLst>
                    <a:ext uri="{9D8B030D-6E8A-4147-A177-3AD203B41FA5}">
                      <a16:colId xmlns:a16="http://schemas.microsoft.com/office/drawing/2014/main" val="4107237200"/>
                    </a:ext>
                  </a:extLst>
                </a:gridCol>
              </a:tblGrid>
              <a:tr h="238779">
                <a:tc>
                  <a:txBody>
                    <a:bodyPr/>
                    <a:lstStyle/>
                    <a:p>
                      <a:pPr algn="ctr"/>
                      <a:r>
                        <a:rPr kumimoji="1" lang="ja-JP" altLang="en-US" sz="1050" dirty="0"/>
                        <a:t>ビジネス環境</a:t>
                      </a:r>
                    </a:p>
                  </a:txBody>
                  <a:tcPr marL="84406" marR="84406" marT="42203" marB="42203"/>
                </a:tc>
                <a:extLst>
                  <a:ext uri="{0D108BD9-81ED-4DB2-BD59-A6C34878D82A}">
                    <a16:rowId xmlns:a16="http://schemas.microsoft.com/office/drawing/2014/main" val="3554154724"/>
                  </a:ext>
                </a:extLst>
              </a:tr>
              <a:tr h="891067">
                <a:tc>
                  <a:txBody>
                    <a:bodyPr/>
                    <a:lstStyle/>
                    <a:p>
                      <a:pPr algn="l"/>
                      <a:r>
                        <a:rPr kumimoji="1" lang="ja-JP" altLang="en-US" sz="900" dirty="0">
                          <a:latin typeface="+mj-ea"/>
                          <a:ea typeface="+mj-ea"/>
                        </a:rPr>
                        <a:t>事業環境、ｵﾍﾟﾚｰｼｮﾅﾙﾘｽｸ、実質金利、平均賃金、法人税率、個人所得税率、</a:t>
                      </a:r>
                      <a:r>
                        <a:rPr kumimoji="1" lang="en-US" altLang="ja-JP" sz="900" dirty="0">
                          <a:latin typeface="+mj-ea"/>
                          <a:ea typeface="+mj-ea"/>
                        </a:rPr>
                        <a:t>GDP</a:t>
                      </a:r>
                      <a:r>
                        <a:rPr kumimoji="1" lang="ja-JP" altLang="en-US" sz="900" dirty="0">
                          <a:latin typeface="+mj-ea"/>
                          <a:ea typeface="+mj-ea"/>
                        </a:rPr>
                        <a:t>に占める税収割合、対</a:t>
                      </a:r>
                      <a:r>
                        <a:rPr kumimoji="1" lang="en-US" altLang="ja-JP" sz="900" dirty="0">
                          <a:latin typeface="+mj-ea"/>
                          <a:ea typeface="+mj-ea"/>
                        </a:rPr>
                        <a:t>GDP</a:t>
                      </a:r>
                      <a:r>
                        <a:rPr kumimoji="1" lang="ja-JP" altLang="en-US" sz="900" dirty="0">
                          <a:latin typeface="+mj-ea"/>
                          <a:ea typeface="+mj-ea"/>
                        </a:rPr>
                        <a:t>政府債務、報道の自由指数</a:t>
                      </a:r>
                      <a:r>
                        <a:rPr kumimoji="1" lang="en-US" altLang="ja-JP" sz="900" dirty="0">
                          <a:latin typeface="+mj-ea"/>
                          <a:ea typeface="+mj-ea"/>
                        </a:rPr>
                        <a:t/>
                      </a:r>
                      <a:br>
                        <a:rPr kumimoji="1" lang="en-US" altLang="ja-JP" sz="900" dirty="0">
                          <a:latin typeface="+mj-ea"/>
                          <a:ea typeface="+mj-ea"/>
                        </a:rPr>
                      </a:br>
                      <a:r>
                        <a:rPr kumimoji="1" lang="ja-JP" altLang="en-US" sz="900" dirty="0">
                          <a:latin typeface="+mj-ea"/>
                          <a:ea typeface="+mj-ea"/>
                        </a:rPr>
                        <a:t>など</a:t>
                      </a:r>
                    </a:p>
                  </a:txBody>
                  <a:tcPr marL="84406" marR="84406" marT="42203" marB="42203"/>
                </a:tc>
                <a:extLst>
                  <a:ext uri="{0D108BD9-81ED-4DB2-BD59-A6C34878D82A}">
                    <a16:rowId xmlns:a16="http://schemas.microsoft.com/office/drawing/2014/main" val="2786000985"/>
                  </a:ext>
                </a:extLst>
              </a:tr>
            </a:tbl>
          </a:graphicData>
        </a:graphic>
      </p:graphicFrame>
      <p:graphicFrame>
        <p:nvGraphicFramePr>
          <p:cNvPr id="73" name="表 72"/>
          <p:cNvGraphicFramePr>
            <a:graphicFrameLocks noGrp="1"/>
          </p:cNvGraphicFramePr>
          <p:nvPr>
            <p:extLst>
              <p:ext uri="{D42A27DB-BD31-4B8C-83A1-F6EECF244321}">
                <p14:modId xmlns:p14="http://schemas.microsoft.com/office/powerpoint/2010/main" val="580306613"/>
              </p:ext>
            </p:extLst>
          </p:nvPr>
        </p:nvGraphicFramePr>
        <p:xfrm>
          <a:off x="2017221" y="5284937"/>
          <a:ext cx="1661538" cy="1151792"/>
        </p:xfrm>
        <a:graphic>
          <a:graphicData uri="http://schemas.openxmlformats.org/drawingml/2006/table">
            <a:tbl>
              <a:tblPr firstRow="1" bandRow="1">
                <a:tableStyleId>{5C22544A-7EE6-4342-B048-85BDC9FD1C3A}</a:tableStyleId>
              </a:tblPr>
              <a:tblGrid>
                <a:gridCol w="1661538">
                  <a:extLst>
                    <a:ext uri="{9D8B030D-6E8A-4147-A177-3AD203B41FA5}">
                      <a16:colId xmlns:a16="http://schemas.microsoft.com/office/drawing/2014/main" val="4107237200"/>
                    </a:ext>
                  </a:extLst>
                </a:gridCol>
              </a:tblGrid>
              <a:tr h="238779">
                <a:tc>
                  <a:txBody>
                    <a:bodyPr/>
                    <a:lstStyle/>
                    <a:p>
                      <a:pPr algn="ctr"/>
                      <a:r>
                        <a:rPr kumimoji="1" lang="ja-JP" altLang="en-US" sz="1050" dirty="0"/>
                        <a:t>人的資本</a:t>
                      </a:r>
                    </a:p>
                  </a:txBody>
                  <a:tcPr marL="84406" marR="84406" marT="42203" marB="42203"/>
                </a:tc>
                <a:extLst>
                  <a:ext uri="{0D108BD9-81ED-4DB2-BD59-A6C34878D82A}">
                    <a16:rowId xmlns:a16="http://schemas.microsoft.com/office/drawing/2014/main" val="3554154724"/>
                  </a:ext>
                </a:extLst>
              </a:tr>
              <a:tr h="891067">
                <a:tc>
                  <a:txBody>
                    <a:bodyPr/>
                    <a:lstStyle/>
                    <a:p>
                      <a:pPr algn="l"/>
                      <a:r>
                        <a:rPr kumimoji="1" lang="ja-JP" altLang="en-US" sz="900" dirty="0">
                          <a:latin typeface="+mj-ea"/>
                          <a:ea typeface="+mj-ea"/>
                        </a:rPr>
                        <a:t>購買力指数、富裕層の数、殺人率、トップ観光地、生活の質、ヘルスケア、言語の多様性、テロ指数、生活費、犯罪、可処分所得、平均寿命、労働時間</a:t>
                      </a:r>
                      <a:r>
                        <a:rPr kumimoji="1" lang="en-US" altLang="ja-JP" sz="900" dirty="0">
                          <a:latin typeface="+mj-ea"/>
                          <a:ea typeface="+mj-ea"/>
                        </a:rPr>
                        <a:t/>
                      </a:r>
                      <a:br>
                        <a:rPr kumimoji="1" lang="en-US" altLang="ja-JP" sz="900" dirty="0">
                          <a:latin typeface="+mj-ea"/>
                          <a:ea typeface="+mj-ea"/>
                        </a:rPr>
                      </a:br>
                      <a:r>
                        <a:rPr kumimoji="1" lang="ja-JP" altLang="en-US" sz="900" dirty="0">
                          <a:latin typeface="+mj-ea"/>
                          <a:ea typeface="+mj-ea"/>
                        </a:rPr>
                        <a:t>など</a:t>
                      </a:r>
                    </a:p>
                  </a:txBody>
                  <a:tcPr marL="84406" marR="84406" marT="42203" marB="42203"/>
                </a:tc>
                <a:extLst>
                  <a:ext uri="{0D108BD9-81ED-4DB2-BD59-A6C34878D82A}">
                    <a16:rowId xmlns:a16="http://schemas.microsoft.com/office/drawing/2014/main" val="2786000985"/>
                  </a:ext>
                </a:extLst>
              </a:tr>
            </a:tbl>
          </a:graphicData>
        </a:graphic>
      </p:graphicFrame>
      <p:graphicFrame>
        <p:nvGraphicFramePr>
          <p:cNvPr id="74" name="表 73"/>
          <p:cNvGraphicFramePr>
            <a:graphicFrameLocks noGrp="1"/>
          </p:cNvGraphicFramePr>
          <p:nvPr>
            <p:extLst>
              <p:ext uri="{D42A27DB-BD31-4B8C-83A1-F6EECF244321}">
                <p14:modId xmlns:p14="http://schemas.microsoft.com/office/powerpoint/2010/main" val="1010543868"/>
              </p:ext>
            </p:extLst>
          </p:nvPr>
        </p:nvGraphicFramePr>
        <p:xfrm>
          <a:off x="3715079" y="5284937"/>
          <a:ext cx="1661538" cy="1151792"/>
        </p:xfrm>
        <a:graphic>
          <a:graphicData uri="http://schemas.openxmlformats.org/drawingml/2006/table">
            <a:tbl>
              <a:tblPr firstRow="1" bandRow="1">
                <a:tableStyleId>{5C22544A-7EE6-4342-B048-85BDC9FD1C3A}</a:tableStyleId>
              </a:tblPr>
              <a:tblGrid>
                <a:gridCol w="1661538">
                  <a:extLst>
                    <a:ext uri="{9D8B030D-6E8A-4147-A177-3AD203B41FA5}">
                      <a16:colId xmlns:a16="http://schemas.microsoft.com/office/drawing/2014/main" val="4107237200"/>
                    </a:ext>
                  </a:extLst>
                </a:gridCol>
              </a:tblGrid>
              <a:tr h="238779">
                <a:tc>
                  <a:txBody>
                    <a:bodyPr/>
                    <a:lstStyle/>
                    <a:p>
                      <a:pPr algn="ctr"/>
                      <a:r>
                        <a:rPr kumimoji="1" lang="ja-JP" altLang="en-US" sz="1050" dirty="0"/>
                        <a:t>インフラ</a:t>
                      </a:r>
                    </a:p>
                  </a:txBody>
                  <a:tcPr marL="84406" marR="84406" marT="42203" marB="42203"/>
                </a:tc>
                <a:extLst>
                  <a:ext uri="{0D108BD9-81ED-4DB2-BD59-A6C34878D82A}">
                    <a16:rowId xmlns:a16="http://schemas.microsoft.com/office/drawing/2014/main" val="3554154724"/>
                  </a:ext>
                </a:extLst>
              </a:tr>
              <a:tr h="891067">
                <a:tc>
                  <a:txBody>
                    <a:bodyPr/>
                    <a:lstStyle/>
                    <a:p>
                      <a:pPr algn="l"/>
                      <a:r>
                        <a:rPr kumimoji="1" lang="ja-JP" altLang="en-US" sz="900" dirty="0">
                          <a:latin typeface="+mj-ea"/>
                          <a:ea typeface="+mj-ea"/>
                        </a:rPr>
                        <a:t>オフィスコスト、開発指数、道路密度、鉄道密度、エネルギー持続可能性、</a:t>
                      </a:r>
                      <a:r>
                        <a:rPr kumimoji="1" lang="en-US" altLang="ja-JP" sz="900" dirty="0">
                          <a:latin typeface="+mj-ea"/>
                          <a:ea typeface="+mj-ea"/>
                        </a:rPr>
                        <a:t>PM2.5</a:t>
                      </a:r>
                      <a:r>
                        <a:rPr kumimoji="1" lang="ja-JP" altLang="en-US" sz="900" dirty="0">
                          <a:latin typeface="+mj-ea"/>
                          <a:ea typeface="+mj-ea"/>
                        </a:rPr>
                        <a:t>濃度、ブロードバンドスピード、汚染指数、再生エネルギー比率、炭素削減の取組み　　　　　など</a:t>
                      </a:r>
                    </a:p>
                  </a:txBody>
                  <a:tcPr marL="84406" marR="84406" marT="42203" marB="42203"/>
                </a:tc>
                <a:extLst>
                  <a:ext uri="{0D108BD9-81ED-4DB2-BD59-A6C34878D82A}">
                    <a16:rowId xmlns:a16="http://schemas.microsoft.com/office/drawing/2014/main" val="2786000985"/>
                  </a:ext>
                </a:extLst>
              </a:tr>
            </a:tbl>
          </a:graphicData>
        </a:graphic>
      </p:graphicFrame>
      <p:graphicFrame>
        <p:nvGraphicFramePr>
          <p:cNvPr id="75" name="表 74"/>
          <p:cNvGraphicFramePr>
            <a:graphicFrameLocks noGrp="1"/>
          </p:cNvGraphicFramePr>
          <p:nvPr>
            <p:extLst>
              <p:ext uri="{D42A27DB-BD31-4B8C-83A1-F6EECF244321}">
                <p14:modId xmlns:p14="http://schemas.microsoft.com/office/powerpoint/2010/main" val="2685192935"/>
              </p:ext>
            </p:extLst>
          </p:nvPr>
        </p:nvGraphicFramePr>
        <p:xfrm>
          <a:off x="5412937" y="5284937"/>
          <a:ext cx="1661538" cy="1135493"/>
        </p:xfrm>
        <a:graphic>
          <a:graphicData uri="http://schemas.openxmlformats.org/drawingml/2006/table">
            <a:tbl>
              <a:tblPr firstRow="1" bandRow="1">
                <a:tableStyleId>{5C22544A-7EE6-4342-B048-85BDC9FD1C3A}</a:tableStyleId>
              </a:tblPr>
              <a:tblGrid>
                <a:gridCol w="1661538">
                  <a:extLst>
                    <a:ext uri="{9D8B030D-6E8A-4147-A177-3AD203B41FA5}">
                      <a16:colId xmlns:a16="http://schemas.microsoft.com/office/drawing/2014/main" val="4107237200"/>
                    </a:ext>
                  </a:extLst>
                </a:gridCol>
              </a:tblGrid>
              <a:tr h="238779">
                <a:tc>
                  <a:txBody>
                    <a:bodyPr/>
                    <a:lstStyle/>
                    <a:p>
                      <a:pPr algn="ctr"/>
                      <a:r>
                        <a:rPr kumimoji="1" lang="ja-JP" altLang="en-US" sz="1050" dirty="0"/>
                        <a:t>金融セクター</a:t>
                      </a:r>
                    </a:p>
                  </a:txBody>
                  <a:tcPr marL="84406" marR="84406" marT="42203" marB="42203"/>
                </a:tc>
                <a:extLst>
                  <a:ext uri="{0D108BD9-81ED-4DB2-BD59-A6C34878D82A}">
                    <a16:rowId xmlns:a16="http://schemas.microsoft.com/office/drawing/2014/main" val="3554154724"/>
                  </a:ext>
                </a:extLst>
              </a:tr>
              <a:tr h="891067">
                <a:tc>
                  <a:txBody>
                    <a:bodyPr/>
                    <a:lstStyle/>
                    <a:p>
                      <a:pPr algn="l"/>
                      <a:r>
                        <a:rPr kumimoji="1" lang="ja-JP" altLang="en-US" sz="900" dirty="0">
                          <a:latin typeface="+mj-ea"/>
                          <a:ea typeface="+mj-ea"/>
                        </a:rPr>
                        <a:t>証券取引所時価総額、株取引量、金融投資、経済パフォーマンス、グリーンボンド発行額、グローバルフィンテック指数</a:t>
                      </a:r>
                      <a:endParaRPr kumimoji="1" lang="en-US" altLang="ja-JP" sz="900" dirty="0">
                        <a:latin typeface="+mj-ea"/>
                        <a:ea typeface="+mj-ea"/>
                      </a:endParaRPr>
                    </a:p>
                    <a:p>
                      <a:pPr algn="l"/>
                      <a:r>
                        <a:rPr kumimoji="1" lang="ja-JP" altLang="en-US" sz="900" dirty="0">
                          <a:latin typeface="+mj-ea"/>
                          <a:ea typeface="+mj-ea"/>
                        </a:rPr>
                        <a:t>など</a:t>
                      </a:r>
                    </a:p>
                  </a:txBody>
                  <a:tcPr marL="84406" marR="84406" marT="42203" marB="42203"/>
                </a:tc>
                <a:extLst>
                  <a:ext uri="{0D108BD9-81ED-4DB2-BD59-A6C34878D82A}">
                    <a16:rowId xmlns:a16="http://schemas.microsoft.com/office/drawing/2014/main" val="2786000985"/>
                  </a:ext>
                </a:extLst>
              </a:tr>
            </a:tbl>
          </a:graphicData>
        </a:graphic>
      </p:graphicFrame>
      <p:graphicFrame>
        <p:nvGraphicFramePr>
          <p:cNvPr id="76" name="表 75"/>
          <p:cNvGraphicFramePr>
            <a:graphicFrameLocks noGrp="1"/>
          </p:cNvGraphicFramePr>
          <p:nvPr>
            <p:extLst>
              <p:ext uri="{D42A27DB-BD31-4B8C-83A1-F6EECF244321}">
                <p14:modId xmlns:p14="http://schemas.microsoft.com/office/powerpoint/2010/main" val="956237873"/>
              </p:ext>
            </p:extLst>
          </p:nvPr>
        </p:nvGraphicFramePr>
        <p:xfrm>
          <a:off x="7107612" y="5284937"/>
          <a:ext cx="1661538" cy="1151792"/>
        </p:xfrm>
        <a:graphic>
          <a:graphicData uri="http://schemas.openxmlformats.org/drawingml/2006/table">
            <a:tbl>
              <a:tblPr firstRow="1" bandRow="1">
                <a:tableStyleId>{5C22544A-7EE6-4342-B048-85BDC9FD1C3A}</a:tableStyleId>
              </a:tblPr>
              <a:tblGrid>
                <a:gridCol w="1661538">
                  <a:extLst>
                    <a:ext uri="{9D8B030D-6E8A-4147-A177-3AD203B41FA5}">
                      <a16:colId xmlns:a16="http://schemas.microsoft.com/office/drawing/2014/main" val="4107237200"/>
                    </a:ext>
                  </a:extLst>
                </a:gridCol>
              </a:tblGrid>
              <a:tr h="238779">
                <a:tc>
                  <a:txBody>
                    <a:bodyPr/>
                    <a:lstStyle/>
                    <a:p>
                      <a:pPr algn="ctr"/>
                      <a:r>
                        <a:rPr kumimoji="1" lang="ja-JP" altLang="en-US" sz="1050" dirty="0"/>
                        <a:t>評判</a:t>
                      </a:r>
                    </a:p>
                  </a:txBody>
                  <a:tcPr marL="84406" marR="84406" marT="42203" marB="42203"/>
                </a:tc>
                <a:extLst>
                  <a:ext uri="{0D108BD9-81ED-4DB2-BD59-A6C34878D82A}">
                    <a16:rowId xmlns:a16="http://schemas.microsoft.com/office/drawing/2014/main" val="3554154724"/>
                  </a:ext>
                </a:extLst>
              </a:tr>
              <a:tr h="891067">
                <a:tc>
                  <a:txBody>
                    <a:bodyPr/>
                    <a:lstStyle/>
                    <a:p>
                      <a:pPr algn="l"/>
                      <a:r>
                        <a:rPr kumimoji="1" lang="ja-JP" altLang="en-US" sz="900" dirty="0">
                          <a:latin typeface="+mj-ea"/>
                          <a:ea typeface="+mj-ea"/>
                        </a:rPr>
                        <a:t>世界競争力スコア、グローバル競争力スコア、一人当たりＧＤＰ、消費者物価、国際協会の数、ビッグマック指数、グッドカントリー指数、世界の都市総合力ランキング指数　　　　　　など</a:t>
                      </a:r>
                    </a:p>
                  </a:txBody>
                  <a:tcPr marL="84406" marR="84406" marT="42203" marB="42203"/>
                </a:tc>
                <a:extLst>
                  <a:ext uri="{0D108BD9-81ED-4DB2-BD59-A6C34878D82A}">
                    <a16:rowId xmlns:a16="http://schemas.microsoft.com/office/drawing/2014/main" val="2786000985"/>
                  </a:ext>
                </a:extLst>
              </a:tr>
            </a:tbl>
          </a:graphicData>
        </a:graphic>
      </p:graphicFrame>
      <p:sp>
        <p:nvSpPr>
          <p:cNvPr id="77" name="タイトル 1"/>
          <p:cNvSpPr txBox="1">
            <a:spLocks/>
          </p:cNvSpPr>
          <p:nvPr/>
        </p:nvSpPr>
        <p:spPr>
          <a:xfrm>
            <a:off x="4986335" y="2061734"/>
            <a:ext cx="2060537"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アジア地域ランキング</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8" name="表 77"/>
          <p:cNvGraphicFramePr>
            <a:graphicFrameLocks noGrp="1"/>
          </p:cNvGraphicFramePr>
          <p:nvPr>
            <p:extLst>
              <p:ext uri="{D42A27DB-BD31-4B8C-83A1-F6EECF244321}">
                <p14:modId xmlns:p14="http://schemas.microsoft.com/office/powerpoint/2010/main" val="1575481104"/>
              </p:ext>
            </p:extLst>
          </p:nvPr>
        </p:nvGraphicFramePr>
        <p:xfrm>
          <a:off x="5293677" y="2420049"/>
          <a:ext cx="3024816" cy="2683412"/>
        </p:xfrm>
        <a:graphic>
          <a:graphicData uri="http://schemas.openxmlformats.org/drawingml/2006/table">
            <a:tbl>
              <a:tblPr firstRow="1" bandRow="1">
                <a:tableStyleId>{7E9639D4-E3E2-4D34-9284-5A2195B3D0D7}</a:tableStyleId>
              </a:tblPr>
              <a:tblGrid>
                <a:gridCol w="626440">
                  <a:extLst>
                    <a:ext uri="{9D8B030D-6E8A-4147-A177-3AD203B41FA5}">
                      <a16:colId xmlns:a16="http://schemas.microsoft.com/office/drawing/2014/main" val="3524806843"/>
                    </a:ext>
                  </a:extLst>
                </a:gridCol>
                <a:gridCol w="1246248">
                  <a:extLst>
                    <a:ext uri="{9D8B030D-6E8A-4147-A177-3AD203B41FA5}">
                      <a16:colId xmlns:a16="http://schemas.microsoft.com/office/drawing/2014/main" val="461550805"/>
                    </a:ext>
                  </a:extLst>
                </a:gridCol>
                <a:gridCol w="1152128">
                  <a:extLst>
                    <a:ext uri="{9D8B030D-6E8A-4147-A177-3AD203B41FA5}">
                      <a16:colId xmlns:a16="http://schemas.microsoft.com/office/drawing/2014/main" val="160733961"/>
                    </a:ext>
                  </a:extLst>
                </a:gridCol>
              </a:tblGrid>
              <a:tr h="379828">
                <a:tc>
                  <a:txBody>
                    <a:bodyPr/>
                    <a:lstStyle/>
                    <a:p>
                      <a:pPr algn="ctr"/>
                      <a:r>
                        <a:rPr kumimoji="1" lang="en-US" altLang="ja-JP" sz="1100" dirty="0">
                          <a:latin typeface="+mj-ea"/>
                          <a:ea typeface="+mj-ea"/>
                        </a:rPr>
                        <a:t>2021 Sep</a:t>
                      </a:r>
                      <a:endParaRPr kumimoji="1" lang="ja-JP" altLang="en-US" sz="1100" dirty="0">
                        <a:latin typeface="+mj-ea"/>
                        <a:ea typeface="+mj-ea"/>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100" dirty="0">
                          <a:latin typeface="+mj-ea"/>
                          <a:ea typeface="+mj-ea"/>
                        </a:rPr>
                        <a:t>都市名</a:t>
                      </a:r>
                    </a:p>
                  </a:txBody>
                  <a:tcPr marL="84406" marR="84406" marT="42203" marB="422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100" dirty="0">
                          <a:latin typeface="+mj-ea"/>
                          <a:ea typeface="+mj-ea"/>
                        </a:rPr>
                        <a:t>所在国</a:t>
                      </a:r>
                    </a:p>
                  </a:txBody>
                  <a:tcPr marL="84406" marR="84406" marT="42203" marB="42203"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40315591"/>
                  </a:ext>
                </a:extLst>
              </a:tr>
              <a:tr h="2152357">
                <a:tc>
                  <a:txBody>
                    <a:bodyPr/>
                    <a:lstStyle/>
                    <a:p>
                      <a:pPr algn="ctr"/>
                      <a:r>
                        <a:rPr kumimoji="1" lang="en-US" altLang="ja-JP" sz="1100" dirty="0">
                          <a:latin typeface="+mj-ea"/>
                          <a:ea typeface="+mj-ea"/>
                        </a:rPr>
                        <a:t>3</a:t>
                      </a:r>
                      <a:r>
                        <a:rPr kumimoji="1" lang="ja-JP" altLang="en-US" sz="1100" dirty="0">
                          <a:latin typeface="+mj-ea"/>
                          <a:ea typeface="+mj-ea"/>
                        </a:rPr>
                        <a:t>位</a:t>
                      </a:r>
                      <a:endParaRPr kumimoji="1" lang="en-US" altLang="ja-JP" sz="1100" dirty="0">
                        <a:latin typeface="+mj-ea"/>
                        <a:ea typeface="+mj-ea"/>
                      </a:endParaRPr>
                    </a:p>
                    <a:p>
                      <a:pPr algn="ctr"/>
                      <a:r>
                        <a:rPr kumimoji="1" lang="en-US" altLang="ja-JP" sz="1100" dirty="0">
                          <a:latin typeface="+mj-ea"/>
                          <a:ea typeface="+mj-ea"/>
                        </a:rPr>
                        <a:t>4</a:t>
                      </a:r>
                      <a:r>
                        <a:rPr kumimoji="1" lang="ja-JP" altLang="en-US" sz="1100" dirty="0">
                          <a:latin typeface="+mj-ea"/>
                          <a:ea typeface="+mj-ea"/>
                        </a:rPr>
                        <a:t>位</a:t>
                      </a:r>
                      <a:endParaRPr kumimoji="1" lang="en-US" altLang="ja-JP" sz="1100" dirty="0">
                        <a:latin typeface="+mj-ea"/>
                        <a:ea typeface="+mj-ea"/>
                      </a:endParaRPr>
                    </a:p>
                    <a:p>
                      <a:pPr algn="ctr"/>
                      <a:r>
                        <a:rPr kumimoji="1" lang="en-US" altLang="ja-JP" sz="1100" dirty="0">
                          <a:latin typeface="+mj-ea"/>
                          <a:ea typeface="+mj-ea"/>
                        </a:rPr>
                        <a:t>6</a:t>
                      </a:r>
                      <a:r>
                        <a:rPr kumimoji="1" lang="ja-JP" altLang="en-US" sz="1100" dirty="0">
                          <a:latin typeface="+mj-ea"/>
                          <a:ea typeface="+mj-ea"/>
                        </a:rPr>
                        <a:t>位</a:t>
                      </a:r>
                      <a:endParaRPr kumimoji="1" lang="en-US" altLang="ja-JP" sz="1100" dirty="0">
                        <a:latin typeface="+mj-ea"/>
                        <a:ea typeface="+mj-ea"/>
                      </a:endParaRPr>
                    </a:p>
                    <a:p>
                      <a:pPr algn="ctr"/>
                      <a:r>
                        <a:rPr kumimoji="1" lang="en-US" altLang="ja-JP" sz="1100" dirty="0">
                          <a:latin typeface="+mj-ea"/>
                          <a:ea typeface="+mj-ea"/>
                        </a:rPr>
                        <a:t>8</a:t>
                      </a:r>
                      <a:r>
                        <a:rPr kumimoji="1" lang="ja-JP" altLang="en-US" sz="1100" dirty="0">
                          <a:latin typeface="+mj-ea"/>
                          <a:ea typeface="+mj-ea"/>
                        </a:rPr>
                        <a:t>位</a:t>
                      </a:r>
                      <a:endParaRPr kumimoji="1" lang="en-US" altLang="ja-JP" sz="1100" dirty="0">
                        <a:latin typeface="+mj-ea"/>
                        <a:ea typeface="+mj-ea"/>
                      </a:endParaRPr>
                    </a:p>
                    <a:p>
                      <a:pPr algn="ctr"/>
                      <a:r>
                        <a:rPr kumimoji="1" lang="en-US" altLang="ja-JP" sz="1100" dirty="0">
                          <a:latin typeface="+mj-ea"/>
                          <a:ea typeface="+mj-ea"/>
                        </a:rPr>
                        <a:t>9</a:t>
                      </a:r>
                      <a:r>
                        <a:rPr kumimoji="1" lang="ja-JP" altLang="en-US" sz="1100" dirty="0">
                          <a:latin typeface="+mj-ea"/>
                          <a:ea typeface="+mj-ea"/>
                        </a:rPr>
                        <a:t>位</a:t>
                      </a:r>
                      <a:endParaRPr kumimoji="1" lang="en-US" altLang="ja-JP" sz="1100" dirty="0">
                        <a:latin typeface="+mj-ea"/>
                        <a:ea typeface="+mj-ea"/>
                      </a:endParaRPr>
                    </a:p>
                    <a:p>
                      <a:pPr algn="ctr"/>
                      <a:r>
                        <a:rPr kumimoji="1" lang="en-US" altLang="ja-JP" sz="1100" dirty="0">
                          <a:latin typeface="+mj-ea"/>
                          <a:ea typeface="+mj-ea"/>
                        </a:rPr>
                        <a:t>13</a:t>
                      </a:r>
                      <a:r>
                        <a:rPr kumimoji="1" lang="ja-JP" altLang="en-US" sz="1100" dirty="0">
                          <a:latin typeface="+mj-ea"/>
                          <a:ea typeface="+mj-ea"/>
                        </a:rPr>
                        <a:t>位</a:t>
                      </a:r>
                      <a:endParaRPr kumimoji="1" lang="en-US" altLang="ja-JP" sz="1100" dirty="0">
                        <a:latin typeface="+mj-ea"/>
                        <a:ea typeface="+mj-ea"/>
                      </a:endParaRPr>
                    </a:p>
                    <a:p>
                      <a:pPr algn="ctr"/>
                      <a:r>
                        <a:rPr kumimoji="1" lang="en-US" altLang="ja-JP" sz="1100" dirty="0">
                          <a:latin typeface="+mj-ea"/>
                          <a:ea typeface="+mj-ea"/>
                        </a:rPr>
                        <a:t>16</a:t>
                      </a:r>
                      <a:r>
                        <a:rPr kumimoji="1" lang="ja-JP" altLang="en-US" sz="1100" dirty="0">
                          <a:latin typeface="+mj-ea"/>
                          <a:ea typeface="+mj-ea"/>
                        </a:rPr>
                        <a:t>位</a:t>
                      </a:r>
                      <a:endParaRPr kumimoji="1" lang="en-US" altLang="ja-JP" sz="1100" dirty="0">
                        <a:latin typeface="+mj-ea"/>
                        <a:ea typeface="+mj-ea"/>
                      </a:endParaRPr>
                    </a:p>
                    <a:p>
                      <a:pPr algn="ctr"/>
                      <a:r>
                        <a:rPr kumimoji="1" lang="en-US" altLang="ja-JP" sz="1100" dirty="0">
                          <a:latin typeface="+mj-ea"/>
                          <a:ea typeface="+mj-ea"/>
                        </a:rPr>
                        <a:t>32</a:t>
                      </a:r>
                      <a:r>
                        <a:rPr kumimoji="1" lang="ja-JP" altLang="en-US" sz="1100" dirty="0">
                          <a:latin typeface="+mj-ea"/>
                          <a:ea typeface="+mj-ea"/>
                        </a:rPr>
                        <a:t>位</a:t>
                      </a:r>
                      <a:endParaRPr kumimoji="1" lang="en-US" altLang="ja-JP" sz="1100" dirty="0">
                        <a:latin typeface="+mj-ea"/>
                        <a:ea typeface="+mj-ea"/>
                      </a:endParaRPr>
                    </a:p>
                    <a:p>
                      <a:pPr algn="ctr"/>
                      <a:r>
                        <a:rPr kumimoji="1" lang="en-US" altLang="ja-JP" sz="1100" dirty="0">
                          <a:latin typeface="+mj-ea"/>
                          <a:ea typeface="+mj-ea"/>
                        </a:rPr>
                        <a:t>33</a:t>
                      </a:r>
                      <a:r>
                        <a:rPr kumimoji="1" lang="ja-JP" altLang="en-US" sz="1100" dirty="0">
                          <a:latin typeface="+mj-ea"/>
                          <a:ea typeface="+mj-ea"/>
                        </a:rPr>
                        <a:t>位</a:t>
                      </a:r>
                      <a:endParaRPr kumimoji="1" lang="en-US" altLang="ja-JP" sz="1100" dirty="0">
                        <a:latin typeface="+mj-ea"/>
                        <a:ea typeface="+mj-ea"/>
                      </a:endParaRPr>
                    </a:p>
                    <a:p>
                      <a:pPr algn="ctr"/>
                      <a:r>
                        <a:rPr kumimoji="1" lang="en-US" altLang="ja-JP" sz="1100" dirty="0">
                          <a:latin typeface="+mj-ea"/>
                          <a:ea typeface="+mj-ea"/>
                        </a:rPr>
                        <a:t>37</a:t>
                      </a:r>
                      <a:r>
                        <a:rPr kumimoji="1" lang="ja-JP" altLang="en-US" sz="1100" dirty="0">
                          <a:latin typeface="+mj-ea"/>
                          <a:ea typeface="+mj-ea"/>
                        </a:rPr>
                        <a:t>位</a:t>
                      </a:r>
                      <a:endParaRPr kumimoji="1" lang="en-US" altLang="ja-JP" sz="1100" dirty="0">
                        <a:latin typeface="+mj-ea"/>
                        <a:ea typeface="+mj-ea"/>
                      </a:endParaRPr>
                    </a:p>
                    <a:p>
                      <a:pPr algn="ctr"/>
                      <a:r>
                        <a:rPr kumimoji="1" lang="en-US" altLang="ja-JP" sz="1100" dirty="0">
                          <a:latin typeface="+mj-ea"/>
                          <a:ea typeface="+mj-ea"/>
                        </a:rPr>
                        <a:t>38</a:t>
                      </a:r>
                      <a:r>
                        <a:rPr kumimoji="1" lang="ja-JP" altLang="en-US" sz="1100" dirty="0">
                          <a:latin typeface="+mj-ea"/>
                          <a:ea typeface="+mj-ea"/>
                        </a:rPr>
                        <a:t>位</a:t>
                      </a:r>
                      <a:endParaRPr kumimoji="1" lang="en-US" altLang="ja-JP" sz="1100" dirty="0">
                        <a:latin typeface="+mj-ea"/>
                        <a:ea typeface="+mj-ea"/>
                      </a:endParaRPr>
                    </a:p>
                    <a:p>
                      <a:pPr algn="ctr"/>
                      <a:r>
                        <a:rPr kumimoji="1" lang="en-US" altLang="ja-JP" sz="1100" dirty="0">
                          <a:latin typeface="+mj-ea"/>
                          <a:ea typeface="+mj-ea"/>
                        </a:rPr>
                        <a:t>46</a:t>
                      </a:r>
                      <a:r>
                        <a:rPr kumimoji="1" lang="ja-JP" altLang="en-US" sz="1100" dirty="0">
                          <a:latin typeface="+mj-ea"/>
                          <a:ea typeface="+mj-ea"/>
                        </a:rPr>
                        <a:t>位</a:t>
                      </a:r>
                      <a:endParaRPr kumimoji="1" lang="en-US" altLang="ja-JP" sz="1100" dirty="0">
                        <a:latin typeface="+mj-ea"/>
                        <a:ea typeface="+mj-ea"/>
                      </a:endParaRPr>
                    </a:p>
                    <a:p>
                      <a:pPr algn="ctr"/>
                      <a:r>
                        <a:rPr kumimoji="1" lang="en-US" altLang="ja-JP" sz="1100" dirty="0">
                          <a:latin typeface="+mj-ea"/>
                          <a:ea typeface="+mj-ea"/>
                        </a:rPr>
                        <a:t>48</a:t>
                      </a:r>
                      <a:r>
                        <a:rPr kumimoji="1" lang="ja-JP" altLang="en-US" sz="1100" dirty="0">
                          <a:latin typeface="+mj-ea"/>
                          <a:ea typeface="+mj-ea"/>
                        </a:rPr>
                        <a:t>位</a:t>
                      </a:r>
                      <a:endParaRPr kumimoji="1" lang="en-US" altLang="ja-JP" sz="1100" dirty="0">
                        <a:latin typeface="+mj-ea"/>
                        <a:ea typeface="+mj-ea"/>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100" dirty="0">
                          <a:latin typeface="+mj-ea"/>
                          <a:ea typeface="+mj-ea"/>
                        </a:rPr>
                        <a:t>香港</a:t>
                      </a:r>
                      <a:endParaRPr kumimoji="1" lang="en-US" altLang="ja-JP" sz="1100" dirty="0">
                        <a:latin typeface="+mj-ea"/>
                        <a:ea typeface="+mj-ea"/>
                      </a:endParaRPr>
                    </a:p>
                    <a:p>
                      <a:pPr algn="ctr"/>
                      <a:r>
                        <a:rPr kumimoji="1" lang="ja-JP" altLang="en-US" sz="1100" dirty="0">
                          <a:latin typeface="+mj-ea"/>
                          <a:ea typeface="+mj-ea"/>
                        </a:rPr>
                        <a:t>シンガポール</a:t>
                      </a:r>
                      <a:endParaRPr kumimoji="1" lang="en-US" altLang="ja-JP" sz="1100" dirty="0">
                        <a:latin typeface="+mj-ea"/>
                        <a:ea typeface="+mj-ea"/>
                      </a:endParaRPr>
                    </a:p>
                    <a:p>
                      <a:pPr algn="ctr"/>
                      <a:r>
                        <a:rPr kumimoji="1" lang="ja-JP" altLang="en-US" sz="1100" dirty="0">
                          <a:latin typeface="+mj-ea"/>
                          <a:ea typeface="+mj-ea"/>
                        </a:rPr>
                        <a:t>上海</a:t>
                      </a:r>
                      <a:endParaRPr kumimoji="1" lang="en-US" altLang="ja-JP" sz="1100" dirty="0">
                        <a:latin typeface="+mj-ea"/>
                        <a:ea typeface="+mj-ea"/>
                      </a:endParaRPr>
                    </a:p>
                    <a:p>
                      <a:pPr algn="ctr"/>
                      <a:r>
                        <a:rPr kumimoji="1" lang="ja-JP" altLang="en-US" sz="1100" dirty="0">
                          <a:latin typeface="+mj-ea"/>
                          <a:ea typeface="+mj-ea"/>
                        </a:rPr>
                        <a:t>北京</a:t>
                      </a:r>
                      <a:endParaRPr kumimoji="1" lang="en-US" altLang="ja-JP" sz="1100" dirty="0">
                        <a:latin typeface="+mj-ea"/>
                        <a:ea typeface="+mj-ea"/>
                      </a:endParaRPr>
                    </a:p>
                    <a:p>
                      <a:pPr algn="ctr"/>
                      <a:r>
                        <a:rPr kumimoji="1" lang="ja-JP" altLang="en-US" sz="1100" dirty="0">
                          <a:latin typeface="+mj-ea"/>
                          <a:ea typeface="+mj-ea"/>
                        </a:rPr>
                        <a:t>東京</a:t>
                      </a:r>
                      <a:endParaRPr kumimoji="1" lang="en-US" altLang="ja-JP" sz="1100" dirty="0">
                        <a:latin typeface="+mj-ea"/>
                        <a:ea typeface="+mj-ea"/>
                      </a:endParaRPr>
                    </a:p>
                    <a:p>
                      <a:pPr algn="ctr"/>
                      <a:r>
                        <a:rPr kumimoji="1" lang="ja-JP" altLang="en-US" sz="1100" dirty="0">
                          <a:latin typeface="+mj-ea"/>
                          <a:ea typeface="+mj-ea"/>
                        </a:rPr>
                        <a:t>ソウル</a:t>
                      </a:r>
                      <a:endParaRPr kumimoji="1" lang="en-US" altLang="ja-JP" sz="1100" dirty="0">
                        <a:latin typeface="+mj-ea"/>
                        <a:ea typeface="+mj-ea"/>
                      </a:endParaRPr>
                    </a:p>
                    <a:p>
                      <a:pPr algn="ctr"/>
                      <a:r>
                        <a:rPr kumimoji="1" lang="ja-JP" altLang="en-US" sz="1100" dirty="0">
                          <a:latin typeface="+mj-ea"/>
                          <a:ea typeface="+mj-ea"/>
                        </a:rPr>
                        <a:t>深セン</a:t>
                      </a:r>
                      <a:endParaRPr kumimoji="1" lang="en-US" altLang="ja-JP" sz="1100" dirty="0">
                        <a:latin typeface="+mj-ea"/>
                        <a:ea typeface="+mj-ea"/>
                      </a:endParaRPr>
                    </a:p>
                    <a:p>
                      <a:pPr algn="ctr"/>
                      <a:r>
                        <a:rPr kumimoji="1" lang="ja-JP" altLang="en-US" sz="1100" dirty="0">
                          <a:latin typeface="+mj-ea"/>
                          <a:ea typeface="+mj-ea"/>
                        </a:rPr>
                        <a:t>広州</a:t>
                      </a:r>
                      <a:endParaRPr kumimoji="1" lang="en-US" altLang="ja-JP" sz="1100" dirty="0">
                        <a:latin typeface="+mj-ea"/>
                        <a:ea typeface="+mj-ea"/>
                      </a:endParaRPr>
                    </a:p>
                    <a:p>
                      <a:pPr algn="ctr"/>
                      <a:r>
                        <a:rPr kumimoji="1" lang="ja-JP" altLang="en-US" sz="1100" dirty="0">
                          <a:latin typeface="+mj-ea"/>
                          <a:ea typeface="+mj-ea"/>
                        </a:rPr>
                        <a:t>プサン</a:t>
                      </a:r>
                      <a:endParaRPr kumimoji="1" lang="en-US" altLang="ja-JP" sz="1100" dirty="0">
                        <a:latin typeface="+mj-ea"/>
                        <a:ea typeface="+mj-ea"/>
                      </a:endParaRPr>
                    </a:p>
                    <a:p>
                      <a:pPr algn="ctr"/>
                      <a:r>
                        <a:rPr kumimoji="1" lang="ja-JP" altLang="en-US" sz="1100" dirty="0">
                          <a:latin typeface="+mj-ea"/>
                          <a:ea typeface="+mj-ea"/>
                        </a:rPr>
                        <a:t>成都</a:t>
                      </a:r>
                      <a:endParaRPr kumimoji="1" lang="en-US" altLang="ja-JP" sz="1100" dirty="0">
                        <a:latin typeface="+mj-ea"/>
                        <a:ea typeface="+mj-ea"/>
                      </a:endParaRPr>
                    </a:p>
                    <a:p>
                      <a:pPr algn="ctr"/>
                      <a:r>
                        <a:rPr kumimoji="1" lang="ja-JP" altLang="en-US" sz="1100" dirty="0">
                          <a:latin typeface="+mj-ea"/>
                          <a:ea typeface="+mj-ea"/>
                        </a:rPr>
                        <a:t>青島</a:t>
                      </a:r>
                      <a:endParaRPr kumimoji="1" lang="en-US" altLang="ja-JP" sz="1100" dirty="0">
                        <a:latin typeface="+mj-ea"/>
                        <a:ea typeface="+mj-ea"/>
                      </a:endParaRPr>
                    </a:p>
                    <a:p>
                      <a:pPr algn="ctr"/>
                      <a:r>
                        <a:rPr kumimoji="1" lang="ja-JP" altLang="en-US" sz="1100" dirty="0">
                          <a:latin typeface="+mj-ea"/>
                          <a:ea typeface="+mj-ea"/>
                        </a:rPr>
                        <a:t>大阪</a:t>
                      </a:r>
                      <a:endParaRPr kumimoji="1" lang="en-US" altLang="ja-JP" sz="1100" dirty="0">
                        <a:latin typeface="+mj-ea"/>
                        <a:ea typeface="+mj-ea"/>
                      </a:endParaRPr>
                    </a:p>
                    <a:p>
                      <a:pPr algn="ctr"/>
                      <a:r>
                        <a:rPr kumimoji="1" lang="ja-JP" altLang="en-US" sz="1100" dirty="0">
                          <a:latin typeface="+mj-ea"/>
                          <a:ea typeface="+mj-ea"/>
                        </a:rPr>
                        <a:t>クアラルンプール</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100" dirty="0">
                          <a:latin typeface="+mj-ea"/>
                          <a:ea typeface="+mj-ea"/>
                        </a:rPr>
                        <a:t>中国</a:t>
                      </a:r>
                      <a:endParaRPr kumimoji="1" lang="en-US" altLang="ja-JP" sz="1100" dirty="0">
                        <a:latin typeface="+mj-ea"/>
                        <a:ea typeface="+mj-ea"/>
                      </a:endParaRPr>
                    </a:p>
                    <a:p>
                      <a:pPr algn="ctr"/>
                      <a:r>
                        <a:rPr kumimoji="1" lang="ja-JP" altLang="en-US" sz="1100" dirty="0">
                          <a:latin typeface="+mj-ea"/>
                          <a:ea typeface="+mj-ea"/>
                        </a:rPr>
                        <a:t>シンガポール</a:t>
                      </a:r>
                      <a:endParaRPr kumimoji="1" lang="en-US" altLang="ja-JP" sz="1100" dirty="0">
                        <a:latin typeface="+mj-ea"/>
                        <a:ea typeface="+mj-ea"/>
                      </a:endParaRPr>
                    </a:p>
                    <a:p>
                      <a:pPr algn="ctr"/>
                      <a:r>
                        <a:rPr kumimoji="1" lang="ja-JP" altLang="en-US" sz="1100" dirty="0">
                          <a:latin typeface="+mj-ea"/>
                          <a:ea typeface="+mj-ea"/>
                        </a:rPr>
                        <a:t>中国</a:t>
                      </a:r>
                      <a:endParaRPr kumimoji="1" lang="en-US" altLang="ja-JP" sz="1100" dirty="0">
                        <a:latin typeface="+mj-ea"/>
                        <a:ea typeface="+mj-ea"/>
                      </a:endParaRPr>
                    </a:p>
                    <a:p>
                      <a:pPr algn="ctr"/>
                      <a:r>
                        <a:rPr kumimoji="1" lang="ja-JP" altLang="en-US" sz="1100" dirty="0">
                          <a:latin typeface="+mj-ea"/>
                          <a:ea typeface="+mj-ea"/>
                        </a:rPr>
                        <a:t>中国</a:t>
                      </a:r>
                      <a:endParaRPr kumimoji="1" lang="en-US" altLang="ja-JP" sz="1100" dirty="0">
                        <a:latin typeface="+mj-ea"/>
                        <a:ea typeface="+mj-ea"/>
                      </a:endParaRPr>
                    </a:p>
                    <a:p>
                      <a:pPr algn="ctr"/>
                      <a:r>
                        <a:rPr kumimoji="1" lang="ja-JP" altLang="en-US" sz="1100" dirty="0">
                          <a:latin typeface="+mj-ea"/>
                          <a:ea typeface="+mj-ea"/>
                        </a:rPr>
                        <a:t>日本</a:t>
                      </a:r>
                      <a:endParaRPr kumimoji="1" lang="en-US" altLang="ja-JP" sz="1100" dirty="0">
                        <a:latin typeface="+mj-ea"/>
                        <a:ea typeface="+mj-ea"/>
                      </a:endParaRPr>
                    </a:p>
                    <a:p>
                      <a:pPr algn="ctr"/>
                      <a:r>
                        <a:rPr kumimoji="1" lang="ja-JP" altLang="en-US" sz="1100" dirty="0">
                          <a:latin typeface="+mj-ea"/>
                          <a:ea typeface="+mj-ea"/>
                        </a:rPr>
                        <a:t>韓国</a:t>
                      </a:r>
                      <a:endParaRPr kumimoji="1" lang="en-US" altLang="ja-JP" sz="1100" dirty="0">
                        <a:latin typeface="+mj-ea"/>
                        <a:ea typeface="+mj-ea"/>
                      </a:endParaRPr>
                    </a:p>
                    <a:p>
                      <a:pPr algn="ctr"/>
                      <a:r>
                        <a:rPr kumimoji="1" lang="ja-JP" altLang="en-US" sz="1100" dirty="0">
                          <a:latin typeface="+mj-ea"/>
                          <a:ea typeface="+mj-ea"/>
                        </a:rPr>
                        <a:t>中国</a:t>
                      </a:r>
                      <a:endParaRPr kumimoji="1" lang="en-US" altLang="ja-JP" sz="1100" dirty="0">
                        <a:latin typeface="+mj-ea"/>
                        <a:ea typeface="+mj-ea"/>
                      </a:endParaRPr>
                    </a:p>
                    <a:p>
                      <a:pPr algn="ctr"/>
                      <a:r>
                        <a:rPr kumimoji="1" lang="ja-JP" altLang="en-US" sz="1100" dirty="0">
                          <a:latin typeface="+mj-ea"/>
                          <a:ea typeface="+mj-ea"/>
                        </a:rPr>
                        <a:t>中国</a:t>
                      </a:r>
                      <a:endParaRPr kumimoji="1" lang="en-US" altLang="ja-JP" sz="1100" dirty="0">
                        <a:latin typeface="+mj-ea"/>
                        <a:ea typeface="+mj-ea"/>
                      </a:endParaRPr>
                    </a:p>
                    <a:p>
                      <a:pPr algn="ctr"/>
                      <a:r>
                        <a:rPr kumimoji="1" lang="ja-JP" altLang="en-US" sz="1100" dirty="0">
                          <a:latin typeface="+mj-ea"/>
                          <a:ea typeface="+mj-ea"/>
                        </a:rPr>
                        <a:t>韓国</a:t>
                      </a:r>
                      <a:endParaRPr kumimoji="1" lang="en-US" altLang="ja-JP" sz="1100" dirty="0">
                        <a:latin typeface="+mj-ea"/>
                        <a:ea typeface="+mj-ea"/>
                      </a:endParaRPr>
                    </a:p>
                    <a:p>
                      <a:pPr algn="ctr"/>
                      <a:r>
                        <a:rPr kumimoji="1" lang="ja-JP" altLang="en-US" sz="1100" dirty="0">
                          <a:latin typeface="+mj-ea"/>
                          <a:ea typeface="+mj-ea"/>
                        </a:rPr>
                        <a:t>中国</a:t>
                      </a:r>
                      <a:endParaRPr kumimoji="1" lang="en-US" altLang="ja-JP" sz="1100" dirty="0">
                        <a:latin typeface="+mj-ea"/>
                        <a:ea typeface="+mj-ea"/>
                      </a:endParaRPr>
                    </a:p>
                    <a:p>
                      <a:pPr algn="ctr"/>
                      <a:r>
                        <a:rPr kumimoji="1" lang="ja-JP" altLang="en-US" sz="1100" dirty="0">
                          <a:latin typeface="+mj-ea"/>
                          <a:ea typeface="+mj-ea"/>
                        </a:rPr>
                        <a:t>中国</a:t>
                      </a:r>
                      <a:endParaRPr kumimoji="1" lang="en-US" altLang="ja-JP" sz="1100" dirty="0">
                        <a:latin typeface="+mj-ea"/>
                        <a:ea typeface="+mj-ea"/>
                      </a:endParaRPr>
                    </a:p>
                    <a:p>
                      <a:pPr algn="ctr"/>
                      <a:r>
                        <a:rPr kumimoji="1" lang="ja-JP" altLang="en-US" sz="1100" dirty="0">
                          <a:latin typeface="+mj-ea"/>
                          <a:ea typeface="+mj-ea"/>
                        </a:rPr>
                        <a:t>日本</a:t>
                      </a:r>
                      <a:endParaRPr kumimoji="1" lang="en-US" altLang="ja-JP" sz="1100" dirty="0">
                        <a:latin typeface="+mj-ea"/>
                        <a:ea typeface="+mj-ea"/>
                      </a:endParaRPr>
                    </a:p>
                    <a:p>
                      <a:pPr algn="ctr"/>
                      <a:r>
                        <a:rPr kumimoji="1" lang="ja-JP" altLang="en-US" sz="1100" dirty="0">
                          <a:latin typeface="+mj-ea"/>
                          <a:ea typeface="+mj-ea"/>
                        </a:rPr>
                        <a:t>マレーシア</a:t>
                      </a:r>
                      <a:endParaRPr kumimoji="1" lang="en-US" altLang="ja-JP" sz="1100" dirty="0">
                        <a:latin typeface="+mj-ea"/>
                        <a:ea typeface="+mj-ea"/>
                      </a:endParaRPr>
                    </a:p>
                  </a:txBody>
                  <a:tcPr marL="84406" marR="84406" marT="42203" marB="42203">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7646349"/>
                  </a:ext>
                </a:extLst>
              </a:tr>
            </a:tbl>
          </a:graphicData>
        </a:graphic>
      </p:graphicFrame>
      <p:sp>
        <p:nvSpPr>
          <p:cNvPr id="55" name="正方形/長方形 54"/>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a:defRPr/>
            </a:pPr>
            <a:r>
              <a:rPr kumimoji="0" lang="ja-JP" altLang="en-US" sz="2000" kern="0" dirty="0">
                <a:solidFill>
                  <a:srgbClr val="000000"/>
                </a:solidFill>
                <a:latin typeface="ＭＳ Ｐゴシック" pitchFamily="50" charset="-128"/>
                <a:ea typeface="Meiryo UI" pitchFamily="50" charset="-128"/>
                <a:cs typeface="Meiryo UI" pitchFamily="50" charset="-128"/>
              </a:rPr>
              <a:t>世界の都市との比較</a:t>
            </a:r>
            <a:r>
              <a:rPr kumimoji="0" lang="ja-JP" altLang="en-US" sz="2000" b="1" kern="0" dirty="0">
                <a:solidFill>
                  <a:srgbClr val="000000"/>
                </a:solidFill>
                <a:latin typeface="ＭＳ Ｐゴシック" pitchFamily="50" charset="-128"/>
                <a:ea typeface="Meiryo UI" pitchFamily="50" charset="-128"/>
                <a:cs typeface="Meiryo UI" pitchFamily="50" charset="-128"/>
              </a:rPr>
              <a:t>＜グローバル・ファイナンシャル・センター・インデックス＞</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grpSp>
        <p:nvGrpSpPr>
          <p:cNvPr id="57" name="グループ化 56"/>
          <p:cNvGrpSpPr/>
          <p:nvPr/>
        </p:nvGrpSpPr>
        <p:grpSpPr>
          <a:xfrm>
            <a:off x="3763591" y="4423377"/>
            <a:ext cx="288971" cy="269127"/>
            <a:chOff x="3507808" y="4410170"/>
            <a:chExt cx="313052" cy="291554"/>
          </a:xfrm>
        </p:grpSpPr>
        <p:sp>
          <p:nvSpPr>
            <p:cNvPr id="65" name="楕円 64">
              <a:extLst>
                <a:ext uri="{FF2B5EF4-FFF2-40B4-BE49-F238E27FC236}">
                  <a16:creationId xmlns:a16="http://schemas.microsoft.com/office/drawing/2014/main" id="{251132F3-BEBC-41F6-B51A-4CEA48AF2C0B}"/>
                </a:ext>
              </a:extLst>
            </p:cNvPr>
            <p:cNvSpPr/>
            <p:nvPr/>
          </p:nvSpPr>
          <p:spPr>
            <a:xfrm>
              <a:off x="3545908" y="4452044"/>
              <a:ext cx="202948" cy="20780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00" dirty="0">
                <a:solidFill>
                  <a:schemeClr val="bg1"/>
                </a:solidFill>
                <a:latin typeface="Meiryo UI" panose="020B0604030504040204" pitchFamily="50" charset="-128"/>
                <a:ea typeface="Meiryo UI" panose="020B0604030504040204" pitchFamily="50" charset="-128"/>
              </a:endParaRPr>
            </a:p>
          </p:txBody>
        </p:sp>
        <p:sp>
          <p:nvSpPr>
            <p:cNvPr id="66" name="正方形/長方形 65">
              <a:extLst>
                <a:ext uri="{FF2B5EF4-FFF2-40B4-BE49-F238E27FC236}">
                  <a16:creationId xmlns:a16="http://schemas.microsoft.com/office/drawing/2014/main" id="{090FCF67-D15D-44E8-91C1-F51764CD907E}"/>
                </a:ext>
              </a:extLst>
            </p:cNvPr>
            <p:cNvSpPr/>
            <p:nvPr/>
          </p:nvSpPr>
          <p:spPr>
            <a:xfrm>
              <a:off x="3507808" y="4410170"/>
              <a:ext cx="313052" cy="291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00" dirty="0">
                  <a:solidFill>
                    <a:schemeClr val="bg1"/>
                  </a:solidFill>
                  <a:latin typeface="Meiryo UI" panose="020B0604030504040204" pitchFamily="50" charset="-128"/>
                  <a:ea typeface="Meiryo UI" panose="020B0604030504040204" pitchFamily="50" charset="-128"/>
                </a:rPr>
                <a:t>46</a:t>
              </a:r>
              <a:endParaRPr lang="ja-JP" altLang="en-US" sz="600" dirty="0">
                <a:solidFill>
                  <a:schemeClr val="bg1"/>
                </a:solidFill>
                <a:latin typeface="Meiryo UI" panose="020B0604030504040204" pitchFamily="50" charset="-128"/>
                <a:ea typeface="Meiryo UI" panose="020B0604030504040204" pitchFamily="50" charset="-128"/>
              </a:endParaRPr>
            </a:p>
          </p:txBody>
        </p:sp>
      </p:grpSp>
      <p:cxnSp>
        <p:nvCxnSpPr>
          <p:cNvPr id="67" name="直線コネクタ 66">
            <a:extLst>
              <a:ext uri="{FF2B5EF4-FFF2-40B4-BE49-F238E27FC236}">
                <a16:creationId xmlns:a16="http://schemas.microsoft.com/office/drawing/2014/main" id="{1B8FA91E-A888-46E9-90A5-3322994BA45B}"/>
              </a:ext>
            </a:extLst>
          </p:cNvPr>
          <p:cNvCxnSpPr>
            <a:cxnSpLocks/>
            <a:endCxn id="65" idx="2"/>
          </p:cNvCxnSpPr>
          <p:nvPr/>
        </p:nvCxnSpPr>
        <p:spPr>
          <a:xfrm>
            <a:off x="3396989" y="4442329"/>
            <a:ext cx="401771" cy="115612"/>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正方形/長方形 67">
            <a:extLst>
              <a:ext uri="{FF2B5EF4-FFF2-40B4-BE49-F238E27FC236}">
                <a16:creationId xmlns:a16="http://schemas.microsoft.com/office/drawing/2014/main" id="{00B7C91E-6B39-4A79-A0CC-18D09F9B9729}"/>
              </a:ext>
            </a:extLst>
          </p:cNvPr>
          <p:cNvSpPr/>
          <p:nvPr/>
        </p:nvSpPr>
        <p:spPr>
          <a:xfrm>
            <a:off x="3644191" y="4851429"/>
            <a:ext cx="496474" cy="18035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a:r>
              <a:rPr lang="en-US" altLang="ja-JP" sz="923" dirty="0">
                <a:solidFill>
                  <a:schemeClr val="tx1"/>
                </a:solidFill>
                <a:latin typeface="Meiryo UI" panose="020B0604030504040204" pitchFamily="50" charset="-128"/>
                <a:ea typeface="Meiryo UI" panose="020B0604030504040204" pitchFamily="50" charset="-128"/>
              </a:rPr>
              <a:t>2021</a:t>
            </a:r>
            <a:br>
              <a:rPr lang="en-US" altLang="ja-JP" sz="923" dirty="0">
                <a:solidFill>
                  <a:schemeClr val="tx1"/>
                </a:solidFill>
                <a:latin typeface="Meiryo UI" panose="020B0604030504040204" pitchFamily="50" charset="-128"/>
                <a:ea typeface="Meiryo UI" panose="020B0604030504040204" pitchFamily="50" charset="-128"/>
              </a:rPr>
            </a:br>
            <a:r>
              <a:rPr lang="en-US" altLang="ja-JP" sz="923" dirty="0">
                <a:solidFill>
                  <a:schemeClr val="tx1"/>
                </a:solidFill>
                <a:latin typeface="Meiryo UI" panose="020B0604030504040204" pitchFamily="50" charset="-128"/>
                <a:ea typeface="Meiryo UI" panose="020B0604030504040204" pitchFamily="50" charset="-128"/>
              </a:rPr>
              <a:t>Sep</a:t>
            </a:r>
          </a:p>
        </p:txBody>
      </p:sp>
      <p:sp>
        <p:nvSpPr>
          <p:cNvPr id="5" name="スライド番号プレースホルダー 4"/>
          <p:cNvSpPr>
            <a:spLocks noGrp="1"/>
          </p:cNvSpPr>
          <p:nvPr>
            <p:ph type="sldNum" sz="quarter" idx="12"/>
          </p:nvPr>
        </p:nvSpPr>
        <p:spPr>
          <a:xfrm>
            <a:off x="6624335" y="6462699"/>
            <a:ext cx="2133600" cy="365125"/>
          </a:xfrm>
        </p:spPr>
        <p:txBody>
          <a:bodyPr/>
          <a:lstStyle/>
          <a:p>
            <a:fld id="{E1D027E3-62E2-4B97-AB12-56BECFBE21C1}" type="slidenum">
              <a:rPr kumimoji="1" lang="ja-JP" altLang="en-US" smtClean="0">
                <a:latin typeface="Meiryo UI" panose="020B0604030504040204" pitchFamily="50" charset="-128"/>
                <a:ea typeface="Meiryo UI" panose="020B0604030504040204" pitchFamily="50" charset="-128"/>
              </a:rPr>
              <a:pPr/>
              <a:t>65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340679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6156177" y="2529472"/>
            <a:ext cx="2709423" cy="1929538"/>
          </a:xfrm>
          <a:prstGeom prst="rect">
            <a:avLst/>
          </a:prstGeom>
          <a:ln>
            <a:solidFill>
              <a:schemeClr val="bg1">
                <a:lumMod val="65000"/>
              </a:schemeClr>
            </a:solidFill>
          </a:ln>
        </p:spPr>
      </p:pic>
      <p:sp>
        <p:nvSpPr>
          <p:cNvPr id="18" name="タイトル 1"/>
          <p:cNvSpPr txBox="1">
            <a:spLocks/>
          </p:cNvSpPr>
          <p:nvPr/>
        </p:nvSpPr>
        <p:spPr>
          <a:xfrm>
            <a:off x="246238" y="652355"/>
            <a:ext cx="8513306" cy="1237991"/>
          </a:xfrm>
          <a:prstGeom prst="rect">
            <a:avLst/>
          </a:prstGeom>
          <a:ln>
            <a:solidFill>
              <a:schemeClr val="tx1"/>
            </a:solidFill>
            <a:prstDash val="sysDash"/>
          </a:ln>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776" indent="-263776" algn="l">
              <a:lnSpc>
                <a:spcPts val="1477"/>
              </a:lnSpc>
              <a:spcBef>
                <a:spcPts val="1108"/>
              </a:spcBef>
              <a:buFont typeface="Wingdings" panose="05000000000000000000" pitchFamily="2" charset="2"/>
              <a:buChar char="p"/>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記念財団都市戦略研究所による「日本の都市特性評価</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（国内都市ランキング）」で、東京を除く国内</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138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都市の中で、大阪市が総合１位にランクイン。</a:t>
            </a:r>
          </a:p>
          <a:p>
            <a:pPr marL="263776" indent="-263776" algn="l">
              <a:lnSpc>
                <a:spcPts val="1477"/>
              </a:lnSpc>
              <a:spcBef>
                <a:spcPts val="1108"/>
              </a:spcBef>
              <a:buFont typeface="Wingdings" panose="05000000000000000000" pitchFamily="2" charset="2"/>
              <a:buChar char="p"/>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経済・ビジネス」、「交通・アクセス」、「文化・交流」、「研究・開発」の４つの分野で高い評価を得た。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3776" indent="-263776" algn="l">
              <a:lnSpc>
                <a:spcPts val="1477"/>
              </a:lnSpc>
              <a:spcBef>
                <a:spcPts val="1108"/>
              </a:spcBef>
              <a:buFont typeface="Wingdings" panose="05000000000000000000" pitchFamily="2" charset="2"/>
              <a:buChar char="p"/>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「生活</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居住」の分野内の電子</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自治体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推進度（新規指標）で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138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都市中</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位を獲得。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タイトル 1"/>
          <p:cNvSpPr txBox="1">
            <a:spLocks/>
          </p:cNvSpPr>
          <p:nvPr/>
        </p:nvSpPr>
        <p:spPr>
          <a:xfrm>
            <a:off x="84032" y="2090804"/>
            <a:ext cx="4451474"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年のトップ</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3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1"/>
          <p:cNvSpPr txBox="1">
            <a:spLocks/>
          </p:cNvSpPr>
          <p:nvPr/>
        </p:nvSpPr>
        <p:spPr>
          <a:xfrm>
            <a:off x="6156177" y="2090804"/>
            <a:ext cx="2935710"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ランキング年次推移（上位</a:t>
            </a:r>
            <a:r>
              <a:rPr lang="en-US" altLang="ja-JP" sz="1292"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a:extLst>
              <a:ext uri="{FF2B5EF4-FFF2-40B4-BE49-F238E27FC236}">
                <a16:creationId xmlns:a16="http://schemas.microsoft.com/office/drawing/2014/main" id="{ECBB6383-3220-48A9-AF06-F94153CC5006}"/>
              </a:ext>
            </a:extLst>
          </p:cNvPr>
          <p:cNvSpPr/>
          <p:nvPr/>
        </p:nvSpPr>
        <p:spPr>
          <a:xfrm>
            <a:off x="8440897" y="2572298"/>
            <a:ext cx="723404" cy="153441"/>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292" b="1" dirty="0" smtClean="0">
                <a:solidFill>
                  <a:srgbClr val="FF0000"/>
                </a:solidFill>
                <a:latin typeface="Meiryo UI" panose="020B0604030504040204" pitchFamily="50" charset="-128"/>
                <a:ea typeface="Meiryo UI" panose="020B0604030504040204" pitchFamily="50" charset="-128"/>
              </a:rPr>
              <a:t>大阪市</a:t>
            </a:r>
            <a:endParaRPr lang="ja-JP" altLang="en-US" sz="1292" b="1" dirty="0">
              <a:solidFill>
                <a:srgbClr val="FF0000"/>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E3A0020B-831D-4E7A-96FB-91D9589A95F9}"/>
              </a:ext>
            </a:extLst>
          </p:cNvPr>
          <p:cNvSpPr/>
          <p:nvPr/>
        </p:nvSpPr>
        <p:spPr>
          <a:xfrm>
            <a:off x="8466455" y="2971453"/>
            <a:ext cx="697846" cy="20194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b="1" dirty="0">
                <a:solidFill>
                  <a:schemeClr val="tx1"/>
                </a:solidFill>
                <a:latin typeface="Meiryo UI" panose="020B0604030504040204" pitchFamily="50" charset="-128"/>
                <a:ea typeface="Meiryo UI" panose="020B0604030504040204" pitchFamily="50" charset="-128"/>
              </a:rPr>
              <a:t>福岡市</a:t>
            </a:r>
            <a:endParaRPr lang="ja-JP" altLang="en-US" sz="1108" dirty="0">
              <a:solidFill>
                <a:schemeClr val="tx1"/>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68792DD1-AE57-4DEC-A2FC-1CF549D3A304}"/>
              </a:ext>
            </a:extLst>
          </p:cNvPr>
          <p:cNvSpPr/>
          <p:nvPr/>
        </p:nvSpPr>
        <p:spPr>
          <a:xfrm>
            <a:off x="8086171" y="2803657"/>
            <a:ext cx="1475485" cy="149103"/>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108" dirty="0">
                <a:solidFill>
                  <a:schemeClr val="tx1"/>
                </a:solidFill>
                <a:latin typeface="メイリオ" panose="020B0604030504040204" pitchFamily="50" charset="-128"/>
                <a:ea typeface="メイリオ" panose="020B0604030504040204" pitchFamily="50" charset="-128"/>
              </a:rPr>
              <a:t>京都市</a:t>
            </a:r>
          </a:p>
        </p:txBody>
      </p:sp>
      <p:pic>
        <p:nvPicPr>
          <p:cNvPr id="2" name="図 1"/>
          <p:cNvPicPr>
            <a:picLocks noChangeAspect="1"/>
          </p:cNvPicPr>
          <p:nvPr/>
        </p:nvPicPr>
        <p:blipFill>
          <a:blip r:embed="rId4"/>
          <a:stretch>
            <a:fillRect/>
          </a:stretch>
        </p:blipFill>
        <p:spPr>
          <a:xfrm>
            <a:off x="1" y="2412063"/>
            <a:ext cx="7860322" cy="2164356"/>
          </a:xfrm>
          <a:prstGeom prst="rect">
            <a:avLst/>
          </a:prstGeom>
        </p:spPr>
      </p:pic>
      <p:pic>
        <p:nvPicPr>
          <p:cNvPr id="31" name="図 30"/>
          <p:cNvPicPr/>
          <p:nvPr/>
        </p:nvPicPr>
        <p:blipFill>
          <a:blip r:embed="rId5">
            <a:extLst>
              <a:ext uri="{28A0092B-C50C-407E-A947-70E740481C1C}">
                <a14:useLocalDpi xmlns:a14="http://schemas.microsoft.com/office/drawing/2010/main" val="0"/>
              </a:ext>
            </a:extLst>
          </a:blip>
          <a:stretch>
            <a:fillRect/>
          </a:stretch>
        </p:blipFill>
        <p:spPr>
          <a:xfrm>
            <a:off x="246236" y="4961176"/>
            <a:ext cx="2420478" cy="1771684"/>
          </a:xfrm>
          <a:prstGeom prst="rect">
            <a:avLst/>
          </a:prstGeom>
        </p:spPr>
      </p:pic>
      <p:sp>
        <p:nvSpPr>
          <p:cNvPr id="32" name="タイトル 1"/>
          <p:cNvSpPr txBox="1">
            <a:spLocks/>
          </p:cNvSpPr>
          <p:nvPr/>
        </p:nvSpPr>
        <p:spPr>
          <a:xfrm>
            <a:off x="92206" y="4667124"/>
            <a:ext cx="3170142"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大阪市の評価</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タイトル 1"/>
          <p:cNvSpPr txBox="1">
            <a:spLocks/>
          </p:cNvSpPr>
          <p:nvPr/>
        </p:nvSpPr>
        <p:spPr>
          <a:xfrm>
            <a:off x="2976746" y="4667124"/>
            <a:ext cx="4668565"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　「日本の都市特性評価（国内都市ランキング）」とは</a:t>
            </a:r>
            <a:endParaRPr lang="en-US" altLang="ja-JP" sz="1292"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3168667" y="4969714"/>
            <a:ext cx="5297788" cy="873316"/>
          </a:xfrm>
          <a:prstGeom prst="rect">
            <a:avLst/>
          </a:prstGeom>
          <a:noFill/>
        </p:spPr>
        <p:txBody>
          <a:bodyPr wrap="square" rtlCol="0">
            <a:spAutoFit/>
          </a:bodyPr>
          <a:lstStyle/>
          <a:p>
            <a:r>
              <a:rPr lang="ja-JP" altLang="en-US" sz="1015" dirty="0">
                <a:latin typeface="Meiryo UI" panose="020B0604030504040204" pitchFamily="50" charset="-128"/>
                <a:ea typeface="Meiryo UI" panose="020B0604030504040204" pitchFamily="50" charset="-128"/>
              </a:rPr>
              <a:t>・一般社団法人　森記念財団　都市戦略研究所が、国内都市の総合力を毎年度評価し、公表。（最新版は</a:t>
            </a:r>
            <a:r>
              <a:rPr lang="en-US" altLang="ja-JP" sz="1015" dirty="0">
                <a:latin typeface="Meiryo UI" panose="020B0604030504040204" pitchFamily="50" charset="-128"/>
                <a:ea typeface="Meiryo UI" panose="020B0604030504040204" pitchFamily="50" charset="-128"/>
              </a:rPr>
              <a:t>2021</a:t>
            </a:r>
            <a:r>
              <a:rPr lang="ja-JP" altLang="en-US" sz="1015" dirty="0">
                <a:latin typeface="Meiryo UI" panose="020B0604030504040204" pitchFamily="50" charset="-128"/>
                <a:ea typeface="Meiryo UI" panose="020B0604030504040204" pitchFamily="50" charset="-128"/>
              </a:rPr>
              <a:t>年版）</a:t>
            </a:r>
            <a:endParaRPr lang="en-US" altLang="ja-JP" sz="1015" dirty="0">
              <a:latin typeface="Meiryo UI" panose="020B0604030504040204" pitchFamily="50" charset="-128"/>
              <a:ea typeface="Meiryo UI" panose="020B0604030504040204" pitchFamily="50" charset="-128"/>
            </a:endParaRPr>
          </a:p>
          <a:p>
            <a:r>
              <a:rPr lang="ja-JP" altLang="en-US" sz="1015" dirty="0">
                <a:latin typeface="Meiryo UI" panose="020B0604030504040204" pitchFamily="50" charset="-128"/>
                <a:ea typeface="Meiryo UI" panose="020B0604030504040204" pitchFamily="50" charset="-128"/>
              </a:rPr>
              <a:t>・対象都市は、東京を除く国内</a:t>
            </a:r>
            <a:r>
              <a:rPr lang="en-US" altLang="ja-JP" sz="1015" dirty="0">
                <a:latin typeface="Meiryo UI" panose="020B0604030504040204" pitchFamily="50" charset="-128"/>
                <a:ea typeface="Meiryo UI" panose="020B0604030504040204" pitchFamily="50" charset="-128"/>
              </a:rPr>
              <a:t>138</a:t>
            </a:r>
            <a:r>
              <a:rPr lang="ja-JP" altLang="en-US" sz="1015" dirty="0">
                <a:latin typeface="Meiryo UI" panose="020B0604030504040204" pitchFamily="50" charset="-128"/>
                <a:ea typeface="Meiryo UI" panose="020B0604030504040204" pitchFamily="50" charset="-128"/>
              </a:rPr>
              <a:t>の主要都市。（対象都市：政令指定都市、県庁所在市、人口</a:t>
            </a:r>
            <a:r>
              <a:rPr lang="en-US" altLang="ja-JP" sz="1015" dirty="0">
                <a:latin typeface="Meiryo UI" panose="020B0604030504040204" pitchFamily="50" charset="-128"/>
                <a:ea typeface="Meiryo UI" panose="020B0604030504040204" pitchFamily="50" charset="-128"/>
              </a:rPr>
              <a:t>17</a:t>
            </a:r>
            <a:r>
              <a:rPr lang="ja-JP" altLang="en-US" sz="1015" dirty="0">
                <a:latin typeface="Meiryo UI" panose="020B0604030504040204" pitchFamily="50" charset="-128"/>
                <a:ea typeface="Meiryo UI" panose="020B0604030504040204" pitchFamily="50" charset="-128"/>
              </a:rPr>
              <a:t>万人以上の都市）</a:t>
            </a:r>
            <a:r>
              <a:rPr lang="en-US" altLang="ja-JP" sz="1015" dirty="0">
                <a:latin typeface="Meiryo UI" panose="020B0604030504040204" pitchFamily="50" charset="-128"/>
                <a:ea typeface="Meiryo UI" panose="020B0604030504040204" pitchFamily="50" charset="-128"/>
              </a:rPr>
              <a:t>※</a:t>
            </a:r>
            <a:r>
              <a:rPr lang="ja-JP" altLang="en-US" sz="1015" dirty="0">
                <a:latin typeface="Meiryo UI" panose="020B0604030504040204" pitchFamily="50" charset="-128"/>
                <a:ea typeface="Meiryo UI" panose="020B0604030504040204" pitchFamily="50" charset="-128"/>
              </a:rPr>
              <a:t>東京</a:t>
            </a:r>
            <a:r>
              <a:rPr lang="en-US" altLang="ja-JP" sz="1015" dirty="0">
                <a:latin typeface="Meiryo UI" panose="020B0604030504040204" pitchFamily="50" charset="-128"/>
                <a:ea typeface="Meiryo UI" panose="020B0604030504040204" pitchFamily="50" charset="-128"/>
              </a:rPr>
              <a:t>23</a:t>
            </a:r>
            <a:r>
              <a:rPr lang="ja-JP" altLang="en-US" sz="1015" dirty="0">
                <a:latin typeface="Meiryo UI" panose="020B0604030504040204" pitchFamily="50" charset="-128"/>
                <a:ea typeface="Meiryo UI" panose="020B0604030504040204" pitchFamily="50" charset="-128"/>
              </a:rPr>
              <a:t>区は別途評価</a:t>
            </a:r>
            <a:endParaRPr lang="en-US" altLang="ja-JP" sz="1015" dirty="0">
              <a:latin typeface="Meiryo UI" panose="020B0604030504040204" pitchFamily="50" charset="-128"/>
              <a:ea typeface="Meiryo UI" panose="020B0604030504040204" pitchFamily="50" charset="-128"/>
            </a:endParaRPr>
          </a:p>
          <a:p>
            <a:r>
              <a:rPr lang="ja-JP" altLang="en-US" sz="1015" dirty="0">
                <a:latin typeface="Meiryo UI" panose="020B0604030504040204" pitchFamily="50" charset="-128"/>
                <a:ea typeface="Meiryo UI" panose="020B0604030504040204" pitchFamily="50" charset="-128"/>
              </a:rPr>
              <a:t>・６分野、</a:t>
            </a:r>
            <a:r>
              <a:rPr lang="en-US" altLang="ja-JP" sz="1015" dirty="0">
                <a:latin typeface="Meiryo UI" panose="020B0604030504040204" pitchFamily="50" charset="-128"/>
                <a:ea typeface="Meiryo UI" panose="020B0604030504040204" pitchFamily="50" charset="-128"/>
              </a:rPr>
              <a:t>26</a:t>
            </a:r>
            <a:r>
              <a:rPr lang="ja-JP" altLang="en-US" sz="1015" dirty="0">
                <a:latin typeface="Meiryo UI" panose="020B0604030504040204" pitchFamily="50" charset="-128"/>
                <a:ea typeface="Meiryo UI" panose="020B0604030504040204" pitchFamily="50" charset="-128"/>
              </a:rPr>
              <a:t>指標グループで評価しており、総指標数は</a:t>
            </a:r>
            <a:r>
              <a:rPr lang="en-US" altLang="ja-JP" sz="1015" dirty="0">
                <a:latin typeface="Meiryo UI" panose="020B0604030504040204" pitchFamily="50" charset="-128"/>
                <a:ea typeface="Meiryo UI" panose="020B0604030504040204" pitchFamily="50" charset="-128"/>
              </a:rPr>
              <a:t>86</a:t>
            </a:r>
            <a:r>
              <a:rPr lang="ja-JP" altLang="en-US" sz="1015" dirty="0" err="1">
                <a:latin typeface="Meiryo UI" panose="020B0604030504040204" pitchFamily="50" charset="-128"/>
                <a:ea typeface="Meiryo UI" panose="020B0604030504040204" pitchFamily="50" charset="-128"/>
              </a:rPr>
              <a:t>。</a:t>
            </a:r>
            <a:endParaRPr lang="ja-JP" altLang="en-US" sz="1015" dirty="0">
              <a:latin typeface="Meiryo UI" panose="020B0604030504040204" pitchFamily="50" charset="-128"/>
              <a:ea typeface="Meiryo UI" panose="020B0604030504040204" pitchFamily="50" charset="-128"/>
            </a:endParaRPr>
          </a:p>
        </p:txBody>
      </p:sp>
      <p:sp>
        <p:nvSpPr>
          <p:cNvPr id="17" name="正方形/長方形 16"/>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smtClean="0">
                <a:solidFill>
                  <a:srgbClr val="000000"/>
                </a:solidFill>
                <a:latin typeface="ＭＳ Ｐゴシック" pitchFamily="50" charset="-128"/>
                <a:ea typeface="Meiryo UI" pitchFamily="50" charset="-128"/>
                <a:cs typeface="Meiryo UI" pitchFamily="50" charset="-128"/>
              </a:rPr>
              <a:t>（</a:t>
            </a:r>
            <a:r>
              <a:rPr kumimoji="0" lang="ja-JP" altLang="en-US" sz="2000" kern="0" dirty="0">
                <a:solidFill>
                  <a:srgbClr val="000000"/>
                </a:solidFill>
                <a:latin typeface="ＭＳ Ｐゴシック" pitchFamily="50" charset="-128"/>
                <a:ea typeface="Meiryo UI" pitchFamily="50" charset="-128"/>
                <a:cs typeface="Meiryo UI" pitchFamily="50" charset="-128"/>
              </a:rPr>
              <a:t>参考）日本の都市特性評価（国内都市ランキング</a:t>
            </a:r>
            <a:r>
              <a:rPr kumimoji="0" lang="ja-JP" altLang="en-US" sz="2000" kern="0" dirty="0" smtClean="0">
                <a:solidFill>
                  <a:srgbClr val="000000"/>
                </a:solidFill>
                <a:latin typeface="ＭＳ Ｐゴシック" pitchFamily="50" charset="-128"/>
                <a:ea typeface="Meiryo UI" pitchFamily="50" charset="-128"/>
                <a:cs typeface="Meiryo UI" pitchFamily="50" charset="-128"/>
              </a:rPr>
              <a:t>）</a:t>
            </a:r>
            <a:endParaRPr kumimoji="0" lang="en-US" altLang="ja-JP" sz="2000" kern="0" dirty="0">
              <a:solidFill>
                <a:srgbClr val="000000"/>
              </a:solidFill>
              <a:latin typeface="ＭＳ Ｐゴシック" pitchFamily="50" charset="-128"/>
              <a:ea typeface="Meiryo UI" pitchFamily="50" charset="-128"/>
              <a:cs typeface="Meiryo UI" pitchFamily="50" charset="-128"/>
            </a:endParaRPr>
          </a:p>
        </p:txBody>
      </p:sp>
      <p:sp>
        <p:nvSpPr>
          <p:cNvPr id="5" name="スライド番号プレースホルダー 4"/>
          <p:cNvSpPr>
            <a:spLocks noGrp="1"/>
          </p:cNvSpPr>
          <p:nvPr>
            <p:ph type="sldNum" sz="quarter" idx="12"/>
          </p:nvPr>
        </p:nvSpPr>
        <p:spPr>
          <a:xfrm>
            <a:off x="6675248" y="6364747"/>
            <a:ext cx="2133600" cy="365125"/>
          </a:xfrm>
        </p:spPr>
        <p:txBody>
          <a:bodyPr/>
          <a:lstStyle/>
          <a:p>
            <a:fld id="{E1D027E3-62E2-4B97-AB12-56BECFBE21C1}" type="slidenum">
              <a:rPr kumimoji="1" lang="ja-JP" altLang="en-US" smtClean="0">
                <a:latin typeface="Meiryo UI" panose="020B0604030504040204" pitchFamily="50" charset="-128"/>
                <a:ea typeface="Meiryo UI" panose="020B0604030504040204" pitchFamily="50" charset="-128"/>
              </a:rPr>
              <a:pPr/>
              <a:t>66</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53727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0071" y="4996493"/>
            <a:ext cx="2268000" cy="17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5836" y="2995055"/>
            <a:ext cx="2189523" cy="1702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3232" y="940448"/>
            <a:ext cx="2188015" cy="165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0" y="-158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基本データ</a:t>
            </a:r>
            <a:r>
              <a:rPr kumimoji="0" lang="ja-JP" altLang="en-US" sz="2000" b="1" kern="0" dirty="0">
                <a:solidFill>
                  <a:srgbClr val="000000"/>
                </a:solidFill>
                <a:latin typeface="ＭＳ Ｐゴシック" pitchFamily="50" charset="-128"/>
                <a:ea typeface="Meiryo UI" pitchFamily="50" charset="-128"/>
                <a:cs typeface="Meiryo UI" pitchFamily="50" charset="-128"/>
              </a:rPr>
              <a:t>　</a:t>
            </a:r>
            <a:r>
              <a:rPr kumimoji="0" lang="ja-JP" altLang="en-US" sz="2000" b="1" kern="0" dirty="0" smtClean="0">
                <a:solidFill>
                  <a:srgbClr val="000000"/>
                </a:solidFill>
                <a:latin typeface="ＭＳ Ｐゴシック" pitchFamily="50" charset="-128"/>
                <a:ea typeface="Meiryo UI" pitchFamily="50" charset="-128"/>
                <a:cs typeface="Meiryo UI" pitchFamily="50" charset="-128"/>
              </a:rPr>
              <a:t>＜人口</a:t>
            </a:r>
            <a:r>
              <a:rPr kumimoji="0" lang="ja-JP" altLang="en-US" sz="2000" b="1" kern="0" dirty="0">
                <a:solidFill>
                  <a:srgbClr val="000000"/>
                </a:solidFill>
                <a:latin typeface="ＭＳ Ｐゴシック" pitchFamily="50" charset="-128"/>
                <a:ea typeface="Meiryo UI" pitchFamily="50" charset="-128"/>
                <a:cs typeface="Meiryo UI" pitchFamily="50" charset="-128"/>
              </a:rPr>
              <a:t>構成の変遷＞</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23" name="テキスト ボックス 22"/>
          <p:cNvSpPr txBox="1"/>
          <p:nvPr/>
        </p:nvSpPr>
        <p:spPr>
          <a:xfrm>
            <a:off x="6530071" y="836712"/>
            <a:ext cx="2268000" cy="276999"/>
          </a:xfrm>
          <a:prstGeom prst="rect">
            <a:avLst/>
          </a:prstGeom>
          <a:solidFill>
            <a:schemeClr val="bg1"/>
          </a:solidFill>
        </p:spPr>
        <p:txBody>
          <a:bodyPr wrap="square" rtlCol="0">
            <a:spAutoFit/>
          </a:bodyPr>
          <a:lstStyle/>
          <a:p>
            <a:pPr algn="ctr"/>
            <a:r>
              <a:rPr kumimoji="1" lang="en-US" altLang="ja-JP" sz="1200" b="1" dirty="0"/>
              <a:t>【</a:t>
            </a:r>
            <a:r>
              <a:rPr kumimoji="1" lang="ja-JP" altLang="en-US" sz="1200" b="1" dirty="0"/>
              <a:t>過去</a:t>
            </a:r>
            <a:r>
              <a:rPr lang="ja-JP" altLang="en-US" sz="1200" b="1" dirty="0"/>
              <a:t>（</a:t>
            </a:r>
            <a:r>
              <a:rPr lang="en-US" altLang="ja-JP" sz="1200" b="1" dirty="0"/>
              <a:t>1980</a:t>
            </a:r>
            <a:r>
              <a:rPr lang="ja-JP" altLang="en-US" sz="1200" b="1" dirty="0"/>
              <a:t>年）</a:t>
            </a:r>
            <a:r>
              <a:rPr kumimoji="1" lang="en-US" altLang="ja-JP" sz="1200" b="1" dirty="0"/>
              <a:t>】</a:t>
            </a:r>
            <a:endParaRPr kumimoji="1" lang="ja-JP" altLang="en-US" sz="1200" b="1" dirty="0"/>
          </a:p>
        </p:txBody>
      </p:sp>
      <p:sp>
        <p:nvSpPr>
          <p:cNvPr id="25" name="テキスト ボックス 24"/>
          <p:cNvSpPr txBox="1"/>
          <p:nvPr/>
        </p:nvSpPr>
        <p:spPr>
          <a:xfrm>
            <a:off x="6530071" y="2924944"/>
            <a:ext cx="2268000" cy="276999"/>
          </a:xfrm>
          <a:prstGeom prst="rect">
            <a:avLst/>
          </a:prstGeom>
          <a:solidFill>
            <a:schemeClr val="bg1"/>
          </a:solidFill>
        </p:spPr>
        <p:txBody>
          <a:bodyPr wrap="square" rtlCol="0">
            <a:spAutoFit/>
          </a:bodyPr>
          <a:lstStyle/>
          <a:p>
            <a:pPr algn="ctr"/>
            <a:r>
              <a:rPr kumimoji="1" lang="en-US" altLang="ja-JP" sz="1200" b="1" dirty="0"/>
              <a:t>【</a:t>
            </a:r>
            <a:r>
              <a:rPr lang="ja-JP" altLang="en-US" sz="1200" b="1" dirty="0"/>
              <a:t>現在（</a:t>
            </a:r>
            <a:r>
              <a:rPr lang="en-US" altLang="ja-JP" sz="1200" b="1" dirty="0"/>
              <a:t>2015</a:t>
            </a:r>
            <a:r>
              <a:rPr lang="ja-JP" altLang="en-US" sz="1200" b="1" dirty="0"/>
              <a:t>年）</a:t>
            </a:r>
            <a:r>
              <a:rPr kumimoji="1" lang="en-US" altLang="ja-JP" sz="1200" b="1" dirty="0"/>
              <a:t>】</a:t>
            </a:r>
            <a:endParaRPr kumimoji="1" lang="ja-JP" altLang="en-US" sz="1200" b="1" dirty="0"/>
          </a:p>
        </p:txBody>
      </p:sp>
      <p:sp>
        <p:nvSpPr>
          <p:cNvPr id="26" name="テキスト ボックス 25"/>
          <p:cNvSpPr txBox="1"/>
          <p:nvPr/>
        </p:nvSpPr>
        <p:spPr>
          <a:xfrm>
            <a:off x="6532804" y="4948019"/>
            <a:ext cx="2268000" cy="276999"/>
          </a:xfrm>
          <a:prstGeom prst="rect">
            <a:avLst/>
          </a:prstGeom>
          <a:solidFill>
            <a:schemeClr val="bg1"/>
          </a:solidFill>
        </p:spPr>
        <p:txBody>
          <a:bodyPr wrap="square" rtlCol="0">
            <a:spAutoFit/>
          </a:bodyPr>
          <a:lstStyle/>
          <a:p>
            <a:pPr algn="ctr"/>
            <a:r>
              <a:rPr kumimoji="1" lang="en-US" altLang="ja-JP" sz="1200" b="1" dirty="0"/>
              <a:t>【</a:t>
            </a:r>
            <a:r>
              <a:rPr lang="ja-JP" altLang="en-US" sz="1200" b="1" dirty="0"/>
              <a:t>未来（</a:t>
            </a:r>
            <a:r>
              <a:rPr lang="en-US" altLang="ja-JP" sz="1200" b="1" dirty="0"/>
              <a:t>2040</a:t>
            </a:r>
            <a:r>
              <a:rPr lang="ja-JP" altLang="en-US" sz="1200" b="1" dirty="0"/>
              <a:t>年）</a:t>
            </a:r>
            <a:r>
              <a:rPr kumimoji="1" lang="en-US" altLang="ja-JP" sz="1200" b="1" dirty="0"/>
              <a:t>】</a:t>
            </a:r>
            <a:endParaRPr kumimoji="1" lang="ja-JP" altLang="en-US" sz="1200" b="1" dirty="0"/>
          </a:p>
        </p:txBody>
      </p:sp>
      <p:sp>
        <p:nvSpPr>
          <p:cNvPr id="27" name="二等辺三角形 26"/>
          <p:cNvSpPr/>
          <p:nvPr/>
        </p:nvSpPr>
        <p:spPr>
          <a:xfrm rot="10800000">
            <a:off x="6970127" y="2708944"/>
            <a:ext cx="1449040" cy="216000"/>
          </a:xfrm>
          <a:prstGeom prst="triangle">
            <a:avLst/>
          </a:prstGeom>
          <a:gradFill flip="none" rotWithShape="1">
            <a:lin ang="54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8" name="二等辺三角形 27"/>
          <p:cNvSpPr/>
          <p:nvPr/>
        </p:nvSpPr>
        <p:spPr>
          <a:xfrm rot="10800000">
            <a:off x="6992562" y="4725144"/>
            <a:ext cx="1449040" cy="216000"/>
          </a:xfrm>
          <a:prstGeom prst="triangle">
            <a:avLst/>
          </a:prstGeom>
          <a:gradFill flip="none" rotWithShape="1">
            <a:lin ang="54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9" name="正方形/長方形 28"/>
          <p:cNvSpPr/>
          <p:nvPr/>
        </p:nvSpPr>
        <p:spPr>
          <a:xfrm>
            <a:off x="158335" y="692696"/>
            <a:ext cx="6084000" cy="1508105"/>
          </a:xfrm>
          <a:prstGeom prst="rect">
            <a:avLst/>
          </a:prstGeom>
          <a:ln>
            <a:solidFill>
              <a:schemeClr val="tx1"/>
            </a:solidFill>
            <a:prstDash val="sysDash"/>
          </a:ln>
        </p:spPr>
        <p:txBody>
          <a:bodyPr wrap="square">
            <a:spAutoFit/>
          </a:bodyPr>
          <a:lstStyle/>
          <a:p>
            <a:pPr marL="285750" indent="-285750">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大阪府の人口構成は、少子・高齢化の進展に伴い、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年には「団塊ジュニア世代」が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歳を超え、逆三角形の「つぼ型」に遷移。</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1950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年代半ば以降に大量流入した「団塊世代」と「団塊ジュニア世代」が高齢化する一方、出生率の低下により、人口の波が訪れず、全体としてゆるやかに人口減少がおこる。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スライド番号プレースホルダー 2"/>
          <p:cNvSpPr>
            <a:spLocks noGrp="1"/>
          </p:cNvSpPr>
          <p:nvPr>
            <p:ph type="sldNum" sz="quarter" idx="12"/>
          </p:nvPr>
        </p:nvSpPr>
        <p:spPr bwMode="auto">
          <a:xfrm>
            <a:off x="8778585" y="6633724"/>
            <a:ext cx="360362" cy="252412"/>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9D431EB-B517-420B-942D-5A5711DC131B}" type="slidenum">
              <a:rPr lang="ja-JP" altLang="en-US">
                <a:solidFill>
                  <a:srgbClr val="898989"/>
                </a:solidFill>
              </a:rPr>
              <a:pPr fontAlgn="base">
                <a:spcBef>
                  <a:spcPct val="0"/>
                </a:spcBef>
                <a:spcAft>
                  <a:spcPct val="0"/>
                </a:spcAft>
                <a:defRPr/>
              </a:pPr>
              <a:t>6</a:t>
            </a:fld>
            <a:endParaRPr lang="en-US" altLang="ja-JP">
              <a:solidFill>
                <a:srgbClr val="898989"/>
              </a:solidFill>
            </a:endParaRPr>
          </a:p>
        </p:txBody>
      </p:sp>
      <p:sp>
        <p:nvSpPr>
          <p:cNvPr id="2" name="テキスト ボックス 1"/>
          <p:cNvSpPr txBox="1"/>
          <p:nvPr/>
        </p:nvSpPr>
        <p:spPr>
          <a:xfrm>
            <a:off x="323528" y="6570056"/>
            <a:ext cx="2073003" cy="246221"/>
          </a:xfrm>
          <a:prstGeom prst="rect">
            <a:avLst/>
          </a:prstGeom>
          <a:noFill/>
        </p:spPr>
        <p:txBody>
          <a:bodyPr wrap="none" rtlCol="0">
            <a:spAutoFit/>
          </a:bodyPr>
          <a:lstStyle/>
          <a:p>
            <a:r>
              <a:rPr kumimoji="1" lang="ja-JP" altLang="en-US" sz="1000" dirty="0"/>
              <a:t>出典：大阪府人口ビジョン　</a:t>
            </a:r>
            <a:r>
              <a:rPr kumimoji="1" lang="en-US" altLang="ja-JP" sz="1000" dirty="0"/>
              <a:t>2016.3</a:t>
            </a:r>
            <a:endParaRPr kumimoji="1" lang="ja-JP" altLang="en-US" sz="1000" dirty="0"/>
          </a:p>
        </p:txBody>
      </p:sp>
      <p:grpSp>
        <p:nvGrpSpPr>
          <p:cNvPr id="32" name="グループ化 31"/>
          <p:cNvGrpSpPr/>
          <p:nvPr/>
        </p:nvGrpSpPr>
        <p:grpSpPr>
          <a:xfrm>
            <a:off x="1447096" y="2543048"/>
            <a:ext cx="4854001" cy="3844825"/>
            <a:chOff x="2045573" y="1988840"/>
            <a:chExt cx="4854001" cy="3844825"/>
          </a:xfrm>
        </p:grpSpPr>
        <p:pic>
          <p:nvPicPr>
            <p:cNvPr id="33"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45573" y="1988840"/>
              <a:ext cx="4774376" cy="154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88202" y="4293096"/>
              <a:ext cx="4731747" cy="154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四角形吹き出し 34"/>
            <p:cNvSpPr/>
            <p:nvPr/>
          </p:nvSpPr>
          <p:spPr>
            <a:xfrm>
              <a:off x="3851920" y="2204864"/>
              <a:ext cx="684076"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a:t>団塊ジュニア</a:t>
              </a:r>
            </a:p>
          </p:txBody>
        </p:sp>
        <p:sp>
          <p:nvSpPr>
            <p:cNvPr id="36" name="四角形吹き出し 35"/>
            <p:cNvSpPr/>
            <p:nvPr/>
          </p:nvSpPr>
          <p:spPr>
            <a:xfrm>
              <a:off x="5079460" y="2222029"/>
              <a:ext cx="428644"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a:t>団塊</a:t>
              </a:r>
            </a:p>
          </p:txBody>
        </p:sp>
        <p:cxnSp>
          <p:nvCxnSpPr>
            <p:cNvPr id="37" name="直線コネクタ 36"/>
            <p:cNvCxnSpPr>
              <a:endCxn id="40" idx="4"/>
            </p:cNvCxnSpPr>
            <p:nvPr/>
          </p:nvCxnSpPr>
          <p:spPr>
            <a:xfrm>
              <a:off x="4193958" y="2564904"/>
              <a:ext cx="1359426" cy="2299235"/>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5332222" y="2551013"/>
              <a:ext cx="1359426" cy="2299235"/>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39" name="四角形吹き出し 38"/>
            <p:cNvSpPr/>
            <p:nvPr/>
          </p:nvSpPr>
          <p:spPr>
            <a:xfrm>
              <a:off x="6470930" y="4779987"/>
              <a:ext cx="428644"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a:t>団塊</a:t>
              </a:r>
            </a:p>
          </p:txBody>
        </p:sp>
        <p:sp>
          <p:nvSpPr>
            <p:cNvPr id="40" name="四角形吹き出し 39"/>
            <p:cNvSpPr/>
            <p:nvPr/>
          </p:nvSpPr>
          <p:spPr>
            <a:xfrm>
              <a:off x="5215464" y="4563963"/>
              <a:ext cx="684076" cy="216024"/>
            </a:xfrm>
            <a:prstGeom prst="wedgeRectCallout">
              <a:avLst>
                <a:gd name="adj1" fmla="val -602"/>
                <a:gd name="adj2" fmla="val 88955"/>
              </a:avLst>
            </a:prstGeom>
            <a:ln w="12700">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800" dirty="0"/>
                <a:t>団塊ジュニア</a:t>
              </a:r>
            </a:p>
          </p:txBody>
        </p:sp>
        <p:sp>
          <p:nvSpPr>
            <p:cNvPr id="41" name="円/楕円 11"/>
            <p:cNvSpPr/>
            <p:nvPr/>
          </p:nvSpPr>
          <p:spPr>
            <a:xfrm>
              <a:off x="3206822" y="4869160"/>
              <a:ext cx="1666849" cy="310173"/>
            </a:xfrm>
            <a:prstGeom prst="ellipse">
              <a:avLst/>
            </a:prstGeom>
            <a:solidFill>
              <a:schemeClr val="lt1">
                <a:alpha val="0"/>
              </a:schemeClr>
            </a:solidFill>
            <a:ln w="57150">
              <a:solidFill>
                <a:srgbClr val="FFC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2" name="角丸四角形吹き出し 41"/>
            <p:cNvSpPr/>
            <p:nvPr/>
          </p:nvSpPr>
          <p:spPr>
            <a:xfrm>
              <a:off x="3300744" y="4437111"/>
              <a:ext cx="1368152" cy="342875"/>
            </a:xfrm>
            <a:prstGeom prst="wedgeRoundRectCallout">
              <a:avLst>
                <a:gd name="adj1" fmla="val -18532"/>
                <a:gd name="adj2" fmla="val 104170"/>
                <a:gd name="adj3" fmla="val 16667"/>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1000" dirty="0"/>
                <a:t>団塊ジュニア以降、</a:t>
              </a:r>
              <a:endParaRPr kumimoji="1" lang="en-US" altLang="ja-JP" sz="1000" dirty="0"/>
            </a:p>
            <a:p>
              <a:pPr algn="ctr"/>
              <a:r>
                <a:rPr kumimoji="1" lang="ja-JP" altLang="en-US" sz="1000" dirty="0"/>
                <a:t>人口の山ができず</a:t>
              </a:r>
            </a:p>
          </p:txBody>
        </p:sp>
      </p:grpSp>
      <p:sp>
        <p:nvSpPr>
          <p:cNvPr id="43" name="テキスト ボックス 42"/>
          <p:cNvSpPr txBox="1"/>
          <p:nvPr/>
        </p:nvSpPr>
        <p:spPr>
          <a:xfrm>
            <a:off x="107504" y="2543048"/>
            <a:ext cx="1296144" cy="253916"/>
          </a:xfrm>
          <a:prstGeom prst="rect">
            <a:avLst/>
          </a:prstGeom>
          <a:noFill/>
        </p:spPr>
        <p:txBody>
          <a:bodyPr wrap="square" rtlCol="0">
            <a:spAutoFit/>
          </a:bodyPr>
          <a:lstStyle/>
          <a:p>
            <a:pPr algn="ctr"/>
            <a:r>
              <a:rPr kumimoji="1" lang="en-US" altLang="ja-JP" sz="1050" b="1" dirty="0">
                <a:latin typeface="+mn-ea"/>
              </a:rPr>
              <a:t>2010(</a:t>
            </a:r>
            <a:r>
              <a:rPr lang="en-US" altLang="ja-JP" sz="1050" b="1" dirty="0">
                <a:latin typeface="+mn-ea"/>
              </a:rPr>
              <a:t>H</a:t>
            </a:r>
            <a:r>
              <a:rPr kumimoji="1" lang="en-US" altLang="ja-JP" sz="1050" b="1" dirty="0">
                <a:latin typeface="+mn-ea"/>
              </a:rPr>
              <a:t>22)</a:t>
            </a:r>
            <a:r>
              <a:rPr kumimoji="1" lang="ja-JP" altLang="en-US" sz="1050" b="1" dirty="0">
                <a:latin typeface="+mn-ea"/>
              </a:rPr>
              <a:t>年</a:t>
            </a:r>
          </a:p>
        </p:txBody>
      </p:sp>
      <p:sp>
        <p:nvSpPr>
          <p:cNvPr id="44" name="テキスト ボックス 43"/>
          <p:cNvSpPr txBox="1"/>
          <p:nvPr/>
        </p:nvSpPr>
        <p:spPr>
          <a:xfrm>
            <a:off x="107504" y="4872033"/>
            <a:ext cx="1296144" cy="253916"/>
          </a:xfrm>
          <a:prstGeom prst="rect">
            <a:avLst/>
          </a:prstGeom>
          <a:noFill/>
        </p:spPr>
        <p:txBody>
          <a:bodyPr wrap="square" rtlCol="0">
            <a:spAutoFit/>
          </a:bodyPr>
          <a:lstStyle/>
          <a:p>
            <a:pPr algn="ctr"/>
            <a:r>
              <a:rPr kumimoji="1" lang="en-US" altLang="ja-JP" sz="1050" b="1" dirty="0">
                <a:latin typeface="+mn-ea"/>
              </a:rPr>
              <a:t>2040(</a:t>
            </a:r>
            <a:r>
              <a:rPr lang="en-US" altLang="ja-JP" sz="1050" b="1" dirty="0">
                <a:latin typeface="+mn-ea"/>
              </a:rPr>
              <a:t>R2</a:t>
            </a:r>
            <a:r>
              <a:rPr kumimoji="1" lang="en-US" altLang="ja-JP" sz="1050" b="1" dirty="0">
                <a:latin typeface="+mn-ea"/>
              </a:rPr>
              <a:t>2)</a:t>
            </a:r>
            <a:r>
              <a:rPr kumimoji="1" lang="ja-JP" altLang="en-US" sz="1050" b="1" dirty="0">
                <a:latin typeface="+mn-ea"/>
              </a:rPr>
              <a:t>年</a:t>
            </a:r>
          </a:p>
        </p:txBody>
      </p:sp>
      <p:sp>
        <p:nvSpPr>
          <p:cNvPr id="45" name="下矢印 44"/>
          <p:cNvSpPr/>
          <p:nvPr/>
        </p:nvSpPr>
        <p:spPr>
          <a:xfrm>
            <a:off x="599728" y="3119112"/>
            <a:ext cx="360040" cy="1463706"/>
          </a:xfrm>
          <a:prstGeom prst="downArrow">
            <a:avLst>
              <a:gd name="adj1" fmla="val 50000"/>
              <a:gd name="adj2" fmla="val 5295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295639" y="3578132"/>
            <a:ext cx="1022852" cy="37377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600" b="1" dirty="0"/>
              <a:t>30</a:t>
            </a:r>
            <a:r>
              <a:rPr kumimoji="1" lang="ja-JP" altLang="en-US" sz="1600" b="1" dirty="0"/>
              <a:t>年後</a:t>
            </a:r>
          </a:p>
        </p:txBody>
      </p:sp>
    </p:spTree>
    <p:extLst>
      <p:ext uri="{BB962C8B-B14F-4D97-AF65-F5344CB8AC3E}">
        <p14:creationId xmlns:p14="http://schemas.microsoft.com/office/powerpoint/2010/main" val="418160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377" y="831857"/>
            <a:ext cx="5553556" cy="3008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図 2"/>
          <p:cNvPicPr>
            <a:picLocks noChangeAspect="1"/>
          </p:cNvPicPr>
          <p:nvPr/>
        </p:nvPicPr>
        <p:blipFill>
          <a:blip r:embed="rId3"/>
          <a:stretch>
            <a:fillRect/>
          </a:stretch>
        </p:blipFill>
        <p:spPr>
          <a:xfrm>
            <a:off x="257473" y="4279601"/>
            <a:ext cx="5250632" cy="2234156"/>
          </a:xfrm>
          <a:prstGeom prst="rect">
            <a:avLst/>
          </a:prstGeom>
        </p:spPr>
      </p:pic>
      <p:sp>
        <p:nvSpPr>
          <p:cNvPr id="4" name="正方形/長方形 3"/>
          <p:cNvSpPr/>
          <p:nvPr/>
        </p:nvSpPr>
        <p:spPr>
          <a:xfrm>
            <a:off x="0" y="-158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基本データ　</a:t>
            </a:r>
            <a:r>
              <a:rPr kumimoji="0" lang="ja-JP" altLang="en-US" sz="2000" b="1" kern="0" dirty="0">
                <a:solidFill>
                  <a:srgbClr val="000000"/>
                </a:solidFill>
                <a:latin typeface="ＭＳ Ｐゴシック" pitchFamily="50" charset="-128"/>
                <a:ea typeface="Meiryo UI" pitchFamily="50" charset="-128"/>
                <a:cs typeface="Meiryo UI" pitchFamily="50" charset="-128"/>
              </a:rPr>
              <a:t>＜人口</a:t>
            </a:r>
            <a:r>
              <a:rPr kumimoji="0" lang="ja-JP" altLang="en-US" sz="2000" b="1" kern="0" dirty="0" smtClean="0">
                <a:solidFill>
                  <a:srgbClr val="000000"/>
                </a:solidFill>
                <a:latin typeface="ＭＳ Ｐゴシック" pitchFamily="50" charset="-128"/>
                <a:ea typeface="Meiryo UI" pitchFamily="50" charset="-128"/>
                <a:cs typeface="Meiryo UI" pitchFamily="50" charset="-128"/>
              </a:rPr>
              <a:t>移動（</a:t>
            </a:r>
            <a:r>
              <a:rPr kumimoji="0" lang="ja-JP" altLang="en-US" sz="2000" b="1" kern="0" dirty="0">
                <a:solidFill>
                  <a:srgbClr val="000000"/>
                </a:solidFill>
                <a:latin typeface="ＭＳ Ｐゴシック" pitchFamily="50" charset="-128"/>
                <a:ea typeface="Meiryo UI" pitchFamily="50" charset="-128"/>
                <a:cs typeface="Meiryo UI" pitchFamily="50" charset="-128"/>
              </a:rPr>
              <a:t>転入転出の推移／男女別・年代別）＞</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6" name="正方形/長方形 5"/>
          <p:cNvSpPr/>
          <p:nvPr/>
        </p:nvSpPr>
        <p:spPr>
          <a:xfrm>
            <a:off x="5694933" y="980248"/>
            <a:ext cx="3379445" cy="1323439"/>
          </a:xfrm>
          <a:prstGeom prst="rect">
            <a:avLst/>
          </a:prstGeom>
          <a:ln>
            <a:solidFill>
              <a:schemeClr val="tx1"/>
            </a:solidFill>
            <a:prstDash val="sysDash"/>
          </a:ln>
        </p:spPr>
        <p:txBody>
          <a:bodyPr wrap="square">
            <a:spAutoFit/>
          </a:bodyPr>
          <a:lstStyle/>
          <a:p>
            <a:pPr marL="285750" indent="-285750">
              <a:buFont typeface="Wingdings" panose="05000000000000000000" pitchFamily="2" charset="2"/>
              <a:buChar char="p"/>
            </a:pPr>
            <a:r>
              <a:rPr lang="ja-JP" altLang="en-US" sz="1600" dirty="0" smtClean="0">
                <a:latin typeface="Meiryo UI" panose="020B0604030504040204" pitchFamily="50" charset="-128"/>
                <a:ea typeface="Meiryo UI" panose="020B0604030504040204" pitchFamily="50" charset="-128"/>
              </a:rPr>
              <a:t>大阪は高度経済成長期には</a:t>
            </a:r>
            <a:r>
              <a:rPr lang="en-US" altLang="ja-JP" sz="1600" dirty="0" smtClean="0">
                <a:latin typeface="Meiryo UI" panose="020B0604030504040204" pitchFamily="50" charset="-128"/>
                <a:ea typeface="Meiryo UI" panose="020B0604030504040204" pitchFamily="50" charset="-128"/>
              </a:rPr>
              <a:t>8.1</a:t>
            </a:r>
            <a:r>
              <a:rPr lang="ja-JP" altLang="en-US" sz="1600" dirty="0" smtClean="0">
                <a:latin typeface="Meiryo UI" panose="020B0604030504040204" pitchFamily="50" charset="-128"/>
                <a:ea typeface="Meiryo UI" panose="020B0604030504040204" pitchFamily="50" charset="-128"/>
              </a:rPr>
              <a:t>万人を超える人口流入があったが、</a:t>
            </a:r>
            <a:r>
              <a:rPr lang="en-US" altLang="ja-JP" sz="1600" dirty="0" smtClean="0">
                <a:latin typeface="Meiryo UI" panose="020B0604030504040204" pitchFamily="50" charset="-128"/>
                <a:ea typeface="Meiryo UI" panose="020B0604030504040204" pitchFamily="50" charset="-128"/>
              </a:rPr>
              <a:t>1976</a:t>
            </a:r>
            <a:r>
              <a:rPr lang="ja-JP" altLang="en-US" sz="1600" dirty="0" smtClean="0">
                <a:latin typeface="Meiryo UI" panose="020B0604030504040204" pitchFamily="50" charset="-128"/>
                <a:ea typeface="Meiryo UI" panose="020B0604030504040204" pitchFamily="50" charset="-128"/>
              </a:rPr>
              <a:t>年に転出超過に転じて以降、長く人口流出が続いている。（近年やや改善）</a:t>
            </a:r>
            <a:endParaRPr lang="ja-JP" altLang="en-US" sz="1600" dirty="0">
              <a:latin typeface="Meiryo UI" panose="020B0604030504040204" pitchFamily="50" charset="-128"/>
              <a:ea typeface="Meiryo UI" panose="020B0604030504040204" pitchFamily="50" charset="-128"/>
            </a:endParaRPr>
          </a:p>
        </p:txBody>
      </p:sp>
      <p:sp>
        <p:nvSpPr>
          <p:cNvPr id="10" name="スライド番号プレースホルダー 2"/>
          <p:cNvSpPr>
            <a:spLocks noGrp="1"/>
          </p:cNvSpPr>
          <p:nvPr>
            <p:ph type="sldNum" sz="quarter" idx="12"/>
          </p:nvPr>
        </p:nvSpPr>
        <p:spPr bwMode="auto">
          <a:xfrm>
            <a:off x="8778585" y="6633724"/>
            <a:ext cx="360362" cy="252412"/>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9D431EB-B517-420B-942D-5A5711DC131B}" type="slidenum">
              <a:rPr lang="ja-JP" altLang="en-US">
                <a:solidFill>
                  <a:srgbClr val="898989"/>
                </a:solidFill>
              </a:rPr>
              <a:pPr fontAlgn="base">
                <a:spcBef>
                  <a:spcPct val="0"/>
                </a:spcBef>
                <a:spcAft>
                  <a:spcPct val="0"/>
                </a:spcAft>
                <a:defRPr/>
              </a:pPr>
              <a:t>7</a:t>
            </a:fld>
            <a:endParaRPr lang="en-US" altLang="ja-JP">
              <a:solidFill>
                <a:srgbClr val="898989"/>
              </a:solidFill>
            </a:endParaRPr>
          </a:p>
        </p:txBody>
      </p:sp>
      <p:sp>
        <p:nvSpPr>
          <p:cNvPr id="9" name="テキスト ボックス 8"/>
          <p:cNvSpPr txBox="1"/>
          <p:nvPr/>
        </p:nvSpPr>
        <p:spPr>
          <a:xfrm>
            <a:off x="1835696" y="570166"/>
            <a:ext cx="2121093"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転入・転出人口の推移</a:t>
            </a:r>
          </a:p>
        </p:txBody>
      </p:sp>
      <p:sp>
        <p:nvSpPr>
          <p:cNvPr id="11" name="テキスト ボックス 10"/>
          <p:cNvSpPr txBox="1"/>
          <p:nvPr/>
        </p:nvSpPr>
        <p:spPr>
          <a:xfrm>
            <a:off x="1115616" y="3898515"/>
            <a:ext cx="3704860"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男女別・年代別の転入出人口（</a:t>
            </a:r>
            <a:r>
              <a:rPr kumimoji="1" lang="en-US" altLang="ja-JP" sz="1600" b="1" dirty="0">
                <a:latin typeface="Meiryo UI" panose="020B0604030504040204" pitchFamily="50" charset="-128"/>
                <a:ea typeface="Meiryo UI" panose="020B0604030504040204" pitchFamily="50" charset="-128"/>
              </a:rPr>
              <a:t>201</a:t>
            </a:r>
            <a:r>
              <a:rPr lang="en-US" altLang="ja-JP" sz="1600" b="1" dirty="0">
                <a:latin typeface="Meiryo UI" panose="020B0604030504040204" pitchFamily="50" charset="-128"/>
                <a:ea typeface="Meiryo UI" panose="020B0604030504040204" pitchFamily="50" charset="-128"/>
              </a:rPr>
              <a:t>5</a:t>
            </a:r>
            <a:r>
              <a:rPr lang="ja-JP" altLang="en-US"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23528" y="6495147"/>
            <a:ext cx="2008883" cy="246221"/>
          </a:xfrm>
          <a:prstGeom prst="rect">
            <a:avLst/>
          </a:prstGeom>
          <a:noFill/>
        </p:spPr>
        <p:txBody>
          <a:bodyPr wrap="none" rtlCol="0">
            <a:spAutoFit/>
          </a:bodyPr>
          <a:lstStyle/>
          <a:p>
            <a:r>
              <a:rPr kumimoji="1" lang="ja-JP" altLang="en-US" sz="1000" dirty="0"/>
              <a:t>出典：大阪府人口ビジョン　</a:t>
            </a:r>
            <a:r>
              <a:rPr kumimoji="1" lang="en-US" altLang="ja-JP" sz="1000" dirty="0"/>
              <a:t>2016.3</a:t>
            </a:r>
            <a:endParaRPr kumimoji="1" lang="ja-JP" altLang="en-US" sz="1000" dirty="0"/>
          </a:p>
        </p:txBody>
      </p:sp>
      <p:cxnSp>
        <p:nvCxnSpPr>
          <p:cNvPr id="8" name="直線コネクタ 7"/>
          <p:cNvCxnSpPr/>
          <p:nvPr/>
        </p:nvCxnSpPr>
        <p:spPr>
          <a:xfrm>
            <a:off x="513674" y="5698752"/>
            <a:ext cx="212400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3123214" y="5704378"/>
            <a:ext cx="212400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1327969" y="2010664"/>
            <a:ext cx="252000" cy="216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円/楕円 1"/>
          <p:cNvSpPr/>
          <p:nvPr/>
        </p:nvSpPr>
        <p:spPr>
          <a:xfrm>
            <a:off x="834707" y="1716546"/>
            <a:ext cx="648000" cy="21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694933" y="3988424"/>
            <a:ext cx="3379445" cy="2062103"/>
          </a:xfrm>
          <a:prstGeom prst="rect">
            <a:avLst/>
          </a:prstGeom>
          <a:ln>
            <a:solidFill>
              <a:schemeClr val="tx1"/>
            </a:solidFill>
            <a:prstDash val="sysDash"/>
          </a:ln>
        </p:spPr>
        <p:txBody>
          <a:bodyPr wrap="square">
            <a:spAutoFit/>
          </a:bodyPr>
          <a:lstStyle/>
          <a:p>
            <a:pPr marL="285750" indent="-285750">
              <a:buFont typeface="Wingdings" panose="05000000000000000000" pitchFamily="2" charset="2"/>
              <a:buChar char="p"/>
            </a:pPr>
            <a:r>
              <a:rPr lang="ja-JP" altLang="en-US" sz="1600" dirty="0" smtClean="0">
                <a:latin typeface="Meiryo UI" panose="020B0604030504040204" pitchFamily="50" charset="-128"/>
                <a:ea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rPr>
              <a:t>では、男女ともに</a:t>
            </a:r>
            <a:r>
              <a:rPr lang="en-US" altLang="ja-JP" sz="1600" dirty="0">
                <a:latin typeface="Meiryo UI" panose="020B0604030504040204" pitchFamily="50" charset="-128"/>
                <a:ea typeface="Meiryo UI" panose="020B0604030504040204" pitchFamily="50" charset="-128"/>
              </a:rPr>
              <a:t>15</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24</a:t>
            </a:r>
            <a:r>
              <a:rPr lang="ja-JP" altLang="en-US" sz="1600" dirty="0">
                <a:latin typeface="Meiryo UI" panose="020B0604030504040204" pitchFamily="50" charset="-128"/>
                <a:ea typeface="Meiryo UI" panose="020B0604030504040204" pitchFamily="50" charset="-128"/>
              </a:rPr>
              <a:t>歳の転入超過が顕著であるのに対し、他の年代は転出超過の傾向にあり、特に</a:t>
            </a:r>
            <a:r>
              <a:rPr lang="en-US" altLang="ja-JP" sz="1600" dirty="0">
                <a:latin typeface="Meiryo UI" panose="020B0604030504040204" pitchFamily="50" charset="-128"/>
                <a:ea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39</a:t>
            </a:r>
            <a:r>
              <a:rPr lang="ja-JP" altLang="en-US" sz="1600" dirty="0">
                <a:latin typeface="Meiryo UI" panose="020B0604030504040204" pitchFamily="50" charset="-128"/>
                <a:ea typeface="Meiryo UI" panose="020B0604030504040204" pitchFamily="50" charset="-128"/>
              </a:rPr>
              <a:t>歳の中堅世代の人口転出が多い。</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rPr>
              <a:t>女性の</a:t>
            </a:r>
            <a:r>
              <a:rPr lang="en-US" altLang="ja-JP" sz="1600" dirty="0">
                <a:latin typeface="Meiryo UI" panose="020B0604030504040204" pitchFamily="50" charset="-128"/>
                <a:ea typeface="Meiryo UI" panose="020B0604030504040204" pitchFamily="50" charset="-128"/>
              </a:rPr>
              <a:t>15</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24</a:t>
            </a:r>
            <a:r>
              <a:rPr lang="ja-JP" altLang="en-US" sz="1600" dirty="0">
                <a:latin typeface="Meiryo UI" panose="020B0604030504040204" pitchFamily="50" charset="-128"/>
                <a:ea typeface="Meiryo UI" panose="020B0604030504040204" pitchFamily="50" charset="-128"/>
              </a:rPr>
              <a:t>歳における転入超過は、男性の約２倍。</a:t>
            </a:r>
          </a:p>
        </p:txBody>
      </p:sp>
    </p:spTree>
    <p:extLst>
      <p:ext uri="{BB962C8B-B14F-4D97-AF65-F5344CB8AC3E}">
        <p14:creationId xmlns:p14="http://schemas.microsoft.com/office/powerpoint/2010/main" val="861091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78E9E856-2FD0-4489-B472-D7BC4D59FEDF}"/>
              </a:ext>
            </a:extLst>
          </p:cNvPr>
          <p:cNvPicPr>
            <a:picLocks noChangeAspect="1"/>
          </p:cNvPicPr>
          <p:nvPr/>
        </p:nvPicPr>
        <p:blipFill>
          <a:blip r:embed="rId2"/>
          <a:stretch>
            <a:fillRect/>
          </a:stretch>
        </p:blipFill>
        <p:spPr>
          <a:xfrm>
            <a:off x="443036" y="3859555"/>
            <a:ext cx="4456562" cy="2773920"/>
          </a:xfrm>
          <a:prstGeom prst="rect">
            <a:avLst/>
          </a:prstGeom>
        </p:spPr>
      </p:pic>
      <p:pic>
        <p:nvPicPr>
          <p:cNvPr id="6" name="図 5">
            <a:extLst>
              <a:ext uri="{FF2B5EF4-FFF2-40B4-BE49-F238E27FC236}">
                <a16:creationId xmlns:a16="http://schemas.microsoft.com/office/drawing/2014/main" id="{24B0098B-7FBE-4D06-BB2F-F6DF1107BE49}"/>
              </a:ext>
            </a:extLst>
          </p:cNvPr>
          <p:cNvPicPr>
            <a:picLocks noChangeAspect="1"/>
          </p:cNvPicPr>
          <p:nvPr/>
        </p:nvPicPr>
        <p:blipFill>
          <a:blip r:embed="rId3"/>
          <a:stretch>
            <a:fillRect/>
          </a:stretch>
        </p:blipFill>
        <p:spPr>
          <a:xfrm>
            <a:off x="431161" y="944372"/>
            <a:ext cx="4456562" cy="2773920"/>
          </a:xfrm>
          <a:prstGeom prst="rect">
            <a:avLst/>
          </a:prstGeom>
        </p:spPr>
      </p:pic>
      <p:graphicFrame>
        <p:nvGraphicFramePr>
          <p:cNvPr id="2" name="表 1"/>
          <p:cNvGraphicFramePr>
            <a:graphicFrameLocks noGrp="1"/>
          </p:cNvGraphicFramePr>
          <p:nvPr>
            <p:extLst>
              <p:ext uri="{D42A27DB-BD31-4B8C-83A1-F6EECF244321}">
                <p14:modId xmlns:p14="http://schemas.microsoft.com/office/powerpoint/2010/main" val="508218897"/>
              </p:ext>
            </p:extLst>
          </p:nvPr>
        </p:nvGraphicFramePr>
        <p:xfrm>
          <a:off x="5545702" y="3068960"/>
          <a:ext cx="2771999" cy="2367579"/>
        </p:xfrm>
        <a:graphic>
          <a:graphicData uri="http://schemas.openxmlformats.org/drawingml/2006/table">
            <a:tbl>
              <a:tblPr>
                <a:tableStyleId>{2D5ABB26-0587-4C30-8999-92F81FD0307C}</a:tableStyleId>
              </a:tblPr>
              <a:tblGrid>
                <a:gridCol w="646929">
                  <a:extLst>
                    <a:ext uri="{9D8B030D-6E8A-4147-A177-3AD203B41FA5}">
                      <a16:colId xmlns:a16="http://schemas.microsoft.com/office/drawing/2014/main" val="1229567525"/>
                    </a:ext>
                  </a:extLst>
                </a:gridCol>
                <a:gridCol w="1445121">
                  <a:extLst>
                    <a:ext uri="{9D8B030D-6E8A-4147-A177-3AD203B41FA5}">
                      <a16:colId xmlns:a16="http://schemas.microsoft.com/office/drawing/2014/main" val="3439671680"/>
                    </a:ext>
                  </a:extLst>
                </a:gridCol>
                <a:gridCol w="679949">
                  <a:extLst>
                    <a:ext uri="{9D8B030D-6E8A-4147-A177-3AD203B41FA5}">
                      <a16:colId xmlns:a16="http://schemas.microsoft.com/office/drawing/2014/main" val="3107336391"/>
                    </a:ext>
                  </a:extLst>
                </a:gridCol>
              </a:tblGrid>
              <a:tr h="466779">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順位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市区町村名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ja-JP" altLang="en-US" sz="1200" u="none" strike="noStrike" dirty="0">
                          <a:effectLst/>
                          <a:latin typeface="Meiryo UI" panose="020B0604030504040204" pitchFamily="50" charset="-128"/>
                          <a:ea typeface="Meiryo UI" panose="020B0604030504040204" pitchFamily="50" charset="-128"/>
                        </a:rPr>
                        <a:t>比率</a:t>
                      </a:r>
                      <a:br>
                        <a:rPr lang="ja-JP" altLang="en-US" sz="1200" u="none" strike="noStrike" dirty="0">
                          <a:effectLst/>
                          <a:latin typeface="Meiryo UI" panose="020B0604030504040204" pitchFamily="50" charset="-128"/>
                          <a:ea typeface="Meiryo UI" panose="020B0604030504040204" pitchFamily="50" charset="-128"/>
                        </a:rPr>
                      </a:br>
                      <a:r>
                        <a:rPr lang="en-US" altLang="ja-JP" sz="1200" u="none" strike="noStrike" dirty="0">
                          <a:effectLst/>
                          <a:latin typeface="Meiryo UI" panose="020B0604030504040204" pitchFamily="50" charset="-128"/>
                          <a:ea typeface="Meiryo UI" panose="020B0604030504040204" pitchFamily="50" charset="-128"/>
                        </a:rPr>
                        <a:t>(%)</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0320184"/>
                  </a:ext>
                </a:extLst>
              </a:tr>
              <a:tr h="134298">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ja-JP" altLang="en-US" sz="1200" u="none" strike="noStrike" dirty="0">
                          <a:effectLst/>
                          <a:latin typeface="Meiryo UI" panose="020B0604030504040204" pitchFamily="50" charset="-128"/>
                          <a:ea typeface="Meiryo UI" panose="020B0604030504040204" pitchFamily="50" charset="-128"/>
                        </a:rPr>
                        <a:t>東京都千代田区　　　</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altLang="ja-JP" sz="1200" u="none" strike="noStrike" dirty="0">
                          <a:effectLst/>
                          <a:latin typeface="Meiryo UI" panose="020B0604030504040204" pitchFamily="50" charset="-128"/>
                          <a:ea typeface="Meiryo UI" panose="020B0604030504040204" pitchFamily="50" charset="-128"/>
                        </a:rPr>
                        <a:t>1,461</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10998807"/>
                  </a:ext>
                </a:extLst>
              </a:tr>
              <a:tr h="91000">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2</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zh-CN" altLang="en-US" sz="1200" b="1" u="none" strike="noStrike" dirty="0">
                          <a:effectLst/>
                          <a:latin typeface="Meiryo UI" panose="020B0604030504040204" pitchFamily="50" charset="-128"/>
                          <a:ea typeface="Meiryo UI" panose="020B0604030504040204" pitchFamily="50" charset="-128"/>
                        </a:rPr>
                        <a:t>大阪市中央区　　　　</a:t>
                      </a:r>
                      <a:endParaRPr lang="zh-CN"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altLang="ja-JP" sz="1200" b="1" u="none" strike="noStrike" dirty="0">
                          <a:effectLst/>
                          <a:latin typeface="Meiryo UI" panose="020B0604030504040204" pitchFamily="50" charset="-128"/>
                          <a:ea typeface="Meiryo UI" panose="020B0604030504040204" pitchFamily="50" charset="-128"/>
                        </a:rPr>
                        <a:t>488</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97165560"/>
                  </a:ext>
                </a:extLst>
              </a:tr>
              <a:tr h="47702">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3</a:t>
                      </a:r>
                      <a:endParaRPr lang="en-US" altLang="ja-JP"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ja-JP" altLang="en-US" sz="1200" u="none" strike="noStrike" dirty="0">
                          <a:effectLst/>
                          <a:latin typeface="Meiryo UI" panose="020B0604030504040204" pitchFamily="50" charset="-128"/>
                          <a:ea typeface="Meiryo UI" panose="020B0604030504040204" pitchFamily="50" charset="-128"/>
                        </a:rPr>
                        <a:t>東京都中央区　　　　</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altLang="ja-JP" sz="1200" u="none" strike="noStrike" dirty="0">
                          <a:effectLst/>
                          <a:latin typeface="Meiryo UI" panose="020B0604030504040204" pitchFamily="50" charset="-128"/>
                          <a:ea typeface="Meiryo UI" panose="020B0604030504040204" pitchFamily="50" charset="-128"/>
                        </a:rPr>
                        <a:t>431</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00271443"/>
                  </a:ext>
                </a:extLst>
              </a:tr>
              <a:tr h="148420">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4</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ja-JP" altLang="en-US" sz="1200" u="none" strike="noStrike" dirty="0">
                          <a:effectLst/>
                          <a:latin typeface="Meiryo UI" panose="020B0604030504040204" pitchFamily="50" charset="-128"/>
                          <a:ea typeface="Meiryo UI" panose="020B0604030504040204" pitchFamily="50" charset="-128"/>
                        </a:rPr>
                        <a:t>東京都港区　　　　　</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altLang="ja-JP" sz="1200" u="none" strike="noStrike" dirty="0">
                          <a:effectLst/>
                          <a:latin typeface="Meiryo UI" panose="020B0604030504040204" pitchFamily="50" charset="-128"/>
                          <a:ea typeface="Meiryo UI" panose="020B0604030504040204" pitchFamily="50" charset="-128"/>
                        </a:rPr>
                        <a:t>387</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71788597"/>
                  </a:ext>
                </a:extLst>
              </a:tr>
              <a:tr h="177130">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5</a:t>
                      </a:r>
                      <a:endParaRPr lang="en-US" altLang="ja-JP"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zh-CN" altLang="en-US" sz="1200" u="none" strike="noStrike" dirty="0">
                          <a:effectLst/>
                          <a:latin typeface="Meiryo UI" panose="020B0604030504040204" pitchFamily="50" charset="-128"/>
                          <a:ea typeface="Meiryo UI" panose="020B0604030504040204" pitchFamily="50" charset="-128"/>
                        </a:rPr>
                        <a:t>名古屋市中区　　　　　</a:t>
                      </a:r>
                      <a:endParaRPr lang="zh-CN"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altLang="ja-JP" sz="1200" u="none" strike="noStrike" dirty="0">
                          <a:effectLst/>
                          <a:latin typeface="Meiryo UI" panose="020B0604030504040204" pitchFamily="50" charset="-128"/>
                          <a:ea typeface="Meiryo UI" panose="020B0604030504040204" pitchFamily="50" charset="-128"/>
                        </a:rPr>
                        <a:t>364</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99371046"/>
                  </a:ext>
                </a:extLst>
              </a:tr>
              <a:tr h="61824">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6</a:t>
                      </a:r>
                      <a:endParaRPr lang="en-US" altLang="ja-JP"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zh-CN" altLang="en-US" sz="1200" b="1" u="none" strike="noStrike" dirty="0">
                          <a:effectLst/>
                          <a:latin typeface="Meiryo UI" panose="020B0604030504040204" pitchFamily="50" charset="-128"/>
                          <a:ea typeface="Meiryo UI" panose="020B0604030504040204" pitchFamily="50" charset="-128"/>
                        </a:rPr>
                        <a:t>大阪市北区　　　　　</a:t>
                      </a:r>
                      <a:endParaRPr lang="zh-CN"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altLang="ja-JP" sz="1200" b="1" u="none" strike="noStrike" dirty="0" smtClean="0">
                          <a:effectLst/>
                          <a:latin typeface="Meiryo UI" panose="020B0604030504040204" pitchFamily="50" charset="-128"/>
                          <a:ea typeface="Meiryo UI" panose="020B0604030504040204" pitchFamily="50" charset="-128"/>
                        </a:rPr>
                        <a:t>333</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00652643"/>
                  </a:ext>
                </a:extLst>
              </a:tr>
              <a:tr h="0">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7</a:t>
                      </a:r>
                      <a:endParaRPr lang="en-US" altLang="ja-JP"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zh-TW" altLang="en-US" sz="1200" u="none" strike="noStrike" dirty="0">
                          <a:effectLst/>
                          <a:latin typeface="Meiryo UI" panose="020B0604030504040204" pitchFamily="50" charset="-128"/>
                          <a:ea typeface="Meiryo UI" panose="020B0604030504040204" pitchFamily="50" charset="-128"/>
                        </a:rPr>
                        <a:t>愛知県</a:t>
                      </a:r>
                      <a:r>
                        <a:rPr lang="zh-TW" altLang="en-US" sz="1200" u="none" strike="noStrike" dirty="0" smtClean="0">
                          <a:effectLst/>
                          <a:latin typeface="Meiryo UI" panose="020B0604030504040204" pitchFamily="50" charset="-128"/>
                          <a:ea typeface="Meiryo UI" panose="020B0604030504040204" pitchFamily="50" charset="-128"/>
                        </a:rPr>
                        <a:t>飛島村</a:t>
                      </a:r>
                      <a:r>
                        <a:rPr lang="zh-TW" altLang="en-US" sz="1200" u="none" strike="noStrike" dirty="0">
                          <a:effectLst/>
                          <a:latin typeface="Meiryo UI" panose="020B0604030504040204" pitchFamily="50" charset="-128"/>
                          <a:ea typeface="Meiryo UI" panose="020B0604030504040204" pitchFamily="50" charset="-128"/>
                        </a:rPr>
                        <a:t>　　　　</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altLang="ja-JP" sz="1200" u="none" strike="noStrike" dirty="0" smtClean="0">
                          <a:effectLst/>
                          <a:latin typeface="Meiryo UI" panose="020B0604030504040204" pitchFamily="50" charset="-128"/>
                          <a:ea typeface="Meiryo UI" panose="020B0604030504040204" pitchFamily="50" charset="-128"/>
                        </a:rPr>
                        <a:t>319</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29115721"/>
                  </a:ext>
                </a:extLst>
              </a:tr>
              <a:tr h="47236">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8</a:t>
                      </a:r>
                      <a:endParaRPr lang="en-US" altLang="ja-JP"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福島県楢葉町</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308</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87524584"/>
                  </a:ext>
                </a:extLst>
              </a:tr>
              <a:tr h="147954">
                <a:tc>
                  <a:txBody>
                    <a:bodyPr/>
                    <a:lstStyle/>
                    <a:p>
                      <a:pPr algn="ctr" fontAlgn="ctr"/>
                      <a:r>
                        <a:rPr lang="en-US" altLang="ja-JP" sz="1200" u="none" strike="noStrike">
                          <a:effectLst/>
                          <a:latin typeface="Meiryo UI" panose="020B0604030504040204" pitchFamily="50" charset="-128"/>
                          <a:ea typeface="Meiryo UI" panose="020B0604030504040204" pitchFamily="50" charset="-128"/>
                        </a:rPr>
                        <a:t>9</a:t>
                      </a:r>
                      <a:endParaRPr lang="en-US" altLang="ja-JP"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ja-JP" altLang="en-US" sz="1200" u="none" strike="noStrike" dirty="0" smtClean="0">
                          <a:effectLst/>
                          <a:latin typeface="Meiryo UI" panose="020B0604030504040204" pitchFamily="50" charset="-128"/>
                          <a:ea typeface="Meiryo UI" panose="020B0604030504040204" pitchFamily="50" charset="-128"/>
                        </a:rPr>
                        <a:t>東京都渋谷区</a:t>
                      </a:r>
                      <a:r>
                        <a:rPr lang="ja-JP" altLang="en-US" sz="1200" u="none" strike="noStrike" dirty="0">
                          <a:effectLst/>
                          <a:latin typeface="Meiryo UI" panose="020B0604030504040204" pitchFamily="50" charset="-128"/>
                          <a:ea typeface="Meiryo UI" panose="020B0604030504040204" pitchFamily="50" charset="-128"/>
                        </a:rPr>
                        <a:t>　　　　</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altLang="ja-JP" sz="1200" u="none" strike="noStrike" dirty="0" smtClean="0">
                          <a:effectLst/>
                          <a:latin typeface="Meiryo UI" panose="020B0604030504040204" pitchFamily="50" charset="-128"/>
                          <a:ea typeface="Meiryo UI" panose="020B0604030504040204" pitchFamily="50" charset="-128"/>
                        </a:rPr>
                        <a:t>240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3596289"/>
                  </a:ext>
                </a:extLst>
              </a:tr>
              <a:tr h="0">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ja-JP" altLang="en-US" sz="1200" u="none" strike="noStrike" dirty="0" smtClean="0">
                          <a:effectLst/>
                          <a:latin typeface="Meiryo UI" panose="020B0604030504040204" pitchFamily="50" charset="-128"/>
                          <a:ea typeface="Meiryo UI" panose="020B0604030504040204" pitchFamily="50" charset="-128"/>
                        </a:rPr>
                        <a:t>東京都新宿区</a:t>
                      </a:r>
                      <a:r>
                        <a:rPr lang="zh-CN" altLang="en-US" sz="1200" u="none" strike="noStrike" dirty="0">
                          <a:effectLst/>
                          <a:latin typeface="Meiryo UI" panose="020B0604030504040204" pitchFamily="50" charset="-128"/>
                          <a:ea typeface="Meiryo UI" panose="020B0604030504040204" pitchFamily="50" charset="-128"/>
                        </a:rPr>
                        <a:t>　　　　</a:t>
                      </a:r>
                      <a:endParaRPr lang="zh-CN"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altLang="ja-JP" sz="1200" u="none" strike="noStrike" dirty="0" smtClean="0">
                          <a:effectLst/>
                          <a:latin typeface="Meiryo UI" panose="020B0604030504040204" pitchFamily="50" charset="-128"/>
                          <a:ea typeface="Meiryo UI" panose="020B0604030504040204" pitchFamily="50" charset="-128"/>
                        </a:rPr>
                        <a:t>233</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7427902"/>
                  </a:ext>
                </a:extLst>
              </a:tr>
            </a:tbl>
          </a:graphicData>
        </a:graphic>
      </p:graphicFrame>
      <p:sp>
        <p:nvSpPr>
          <p:cNvPr id="4" name="正方形/長方形 3"/>
          <p:cNvSpPr/>
          <p:nvPr/>
        </p:nvSpPr>
        <p:spPr>
          <a:xfrm>
            <a:off x="0" y="-158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2000" kern="0" dirty="0">
                <a:solidFill>
                  <a:srgbClr val="000000"/>
                </a:solidFill>
                <a:latin typeface="ＭＳ Ｐゴシック" pitchFamily="50" charset="-128"/>
                <a:ea typeface="Meiryo UI" pitchFamily="50" charset="-128"/>
                <a:cs typeface="Meiryo UI" pitchFamily="50" charset="-128"/>
              </a:rPr>
              <a:t>基本データ　</a:t>
            </a:r>
            <a:r>
              <a:rPr kumimoji="0" lang="ja-JP" altLang="en-US" sz="2000" b="1" kern="0" dirty="0">
                <a:solidFill>
                  <a:srgbClr val="000000"/>
                </a:solidFill>
                <a:latin typeface="ＭＳ Ｐゴシック" pitchFamily="50" charset="-128"/>
                <a:ea typeface="Meiryo UI" pitchFamily="50" charset="-128"/>
                <a:cs typeface="Meiryo UI" pitchFamily="50" charset="-128"/>
              </a:rPr>
              <a:t>＜人口の昼夜間比率＞</a:t>
            </a:r>
            <a:endParaRPr kumimoji="0" lang="en-US" altLang="ja-JP" sz="2000" b="1" kern="0" dirty="0">
              <a:solidFill>
                <a:srgbClr val="000000"/>
              </a:solidFill>
              <a:latin typeface="ＭＳ Ｐゴシック" pitchFamily="50" charset="-128"/>
              <a:ea typeface="Meiryo UI" pitchFamily="50" charset="-128"/>
              <a:cs typeface="Meiryo UI" pitchFamily="50" charset="-128"/>
            </a:endParaRPr>
          </a:p>
        </p:txBody>
      </p:sp>
      <p:sp>
        <p:nvSpPr>
          <p:cNvPr id="7" name="正方形/長方形 6"/>
          <p:cNvSpPr/>
          <p:nvPr/>
        </p:nvSpPr>
        <p:spPr>
          <a:xfrm>
            <a:off x="5076057" y="1196752"/>
            <a:ext cx="3636000" cy="1200329"/>
          </a:xfrm>
          <a:prstGeom prst="rect">
            <a:avLst/>
          </a:prstGeom>
          <a:ln>
            <a:solidFill>
              <a:schemeClr val="tx1"/>
            </a:solidFill>
            <a:prstDash val="sysDash"/>
          </a:ln>
        </p:spPr>
        <p:txBody>
          <a:bodyPr wrap="square">
            <a:spAutoFit/>
          </a:bodyPr>
          <a:lstStyle/>
          <a:p>
            <a:pPr marL="285750" indent="-285750">
              <a:buFont typeface="Wingdings" panose="05000000000000000000" pitchFamily="2" charset="2"/>
              <a:buChar char="p"/>
            </a:pPr>
            <a:r>
              <a:rPr lang="ja-JP" altLang="en-US" dirty="0">
                <a:latin typeface="Meiryo UI" panose="020B0604030504040204" pitchFamily="50" charset="-128"/>
                <a:ea typeface="Meiryo UI" panose="020B0604030504040204" pitchFamily="50" charset="-128"/>
              </a:rPr>
              <a:t>大阪は、特に大阪市において高い昼夜間比率となっており、周辺地域から昼間人口が多く流入するという特徴を持つ。</a:t>
            </a:r>
            <a:endParaRPr lang="en-US" altLang="ja-JP" dirty="0">
              <a:latin typeface="Meiryo UI" panose="020B0604030504040204" pitchFamily="50" charset="-128"/>
              <a:ea typeface="Meiryo UI" panose="020B0604030504040204" pitchFamily="50" charset="-128"/>
            </a:endParaRPr>
          </a:p>
        </p:txBody>
      </p:sp>
      <p:sp>
        <p:nvSpPr>
          <p:cNvPr id="10" name="スライド番号プレースホルダー 2"/>
          <p:cNvSpPr>
            <a:spLocks noGrp="1"/>
          </p:cNvSpPr>
          <p:nvPr>
            <p:ph type="sldNum" sz="quarter" idx="12"/>
          </p:nvPr>
        </p:nvSpPr>
        <p:spPr bwMode="auto">
          <a:xfrm>
            <a:off x="8746287" y="6507269"/>
            <a:ext cx="360362" cy="252412"/>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9D431EB-B517-420B-942D-5A5711DC131B}" type="slidenum">
              <a:rPr lang="ja-JP" altLang="en-US">
                <a:solidFill>
                  <a:srgbClr val="898989"/>
                </a:solidFill>
              </a:rPr>
              <a:pPr fontAlgn="base">
                <a:spcBef>
                  <a:spcPct val="0"/>
                </a:spcBef>
                <a:spcAft>
                  <a:spcPct val="0"/>
                </a:spcAft>
                <a:defRPr/>
              </a:pPr>
              <a:t>8</a:t>
            </a:fld>
            <a:endParaRPr lang="en-US" altLang="ja-JP">
              <a:solidFill>
                <a:srgbClr val="898989"/>
              </a:solidFill>
            </a:endParaRPr>
          </a:p>
        </p:txBody>
      </p:sp>
      <p:sp>
        <p:nvSpPr>
          <p:cNvPr id="3" name="正方形/長方形 2"/>
          <p:cNvSpPr/>
          <p:nvPr/>
        </p:nvSpPr>
        <p:spPr>
          <a:xfrm>
            <a:off x="1099615" y="640412"/>
            <a:ext cx="936000" cy="2880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関東圏</a:t>
            </a:r>
          </a:p>
        </p:txBody>
      </p:sp>
      <p:sp>
        <p:nvSpPr>
          <p:cNvPr id="12" name="正方形/長方形 11"/>
          <p:cNvSpPr/>
          <p:nvPr/>
        </p:nvSpPr>
        <p:spPr>
          <a:xfrm>
            <a:off x="2196323" y="640412"/>
            <a:ext cx="936000" cy="2880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中京</a:t>
            </a:r>
            <a:r>
              <a:rPr kumimoji="1" lang="ja-JP" altLang="en-US" sz="1400" b="1" dirty="0">
                <a:latin typeface="Meiryo UI" panose="020B0604030504040204" pitchFamily="50" charset="-128"/>
                <a:ea typeface="Meiryo UI" panose="020B0604030504040204" pitchFamily="50" charset="-128"/>
              </a:rPr>
              <a:t>圏</a:t>
            </a:r>
          </a:p>
        </p:txBody>
      </p:sp>
      <p:sp>
        <p:nvSpPr>
          <p:cNvPr id="13" name="正方形/長方形 12"/>
          <p:cNvSpPr/>
          <p:nvPr/>
        </p:nvSpPr>
        <p:spPr>
          <a:xfrm>
            <a:off x="3297977" y="640412"/>
            <a:ext cx="1260000" cy="2880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関西</a:t>
            </a:r>
            <a:r>
              <a:rPr kumimoji="1" lang="ja-JP" altLang="en-US" sz="1400" b="1" dirty="0">
                <a:latin typeface="Meiryo UI" panose="020B0604030504040204" pitchFamily="50" charset="-128"/>
                <a:ea typeface="Meiryo UI" panose="020B0604030504040204" pitchFamily="50" charset="-128"/>
              </a:rPr>
              <a:t>圏</a:t>
            </a:r>
          </a:p>
        </p:txBody>
      </p:sp>
      <p:cxnSp>
        <p:nvCxnSpPr>
          <p:cNvPr id="14" name="直線コネクタ 13"/>
          <p:cNvCxnSpPr/>
          <p:nvPr/>
        </p:nvCxnSpPr>
        <p:spPr>
          <a:xfrm>
            <a:off x="957579" y="2308966"/>
            <a:ext cx="37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955599" y="5123094"/>
            <a:ext cx="37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29869" y="786825"/>
            <a:ext cx="325730" cy="261610"/>
          </a:xfrm>
          <a:prstGeom prst="rect">
            <a:avLst/>
          </a:prstGeom>
          <a:noFill/>
        </p:spPr>
        <p:txBody>
          <a:bodyPr wrap="none" rtlCol="0">
            <a:spAutoFit/>
          </a:bodyPr>
          <a:lstStyle/>
          <a:p>
            <a:r>
              <a:rPr kumimoji="1" lang="ja-JP" altLang="en-US" sz="1100" dirty="0"/>
              <a:t>％</a:t>
            </a:r>
          </a:p>
        </p:txBody>
      </p:sp>
      <p:sp>
        <p:nvSpPr>
          <p:cNvPr id="22" name="テキスト ボックス 21"/>
          <p:cNvSpPr txBox="1"/>
          <p:nvPr/>
        </p:nvSpPr>
        <p:spPr>
          <a:xfrm>
            <a:off x="629869" y="3683140"/>
            <a:ext cx="325730" cy="261610"/>
          </a:xfrm>
          <a:prstGeom prst="rect">
            <a:avLst/>
          </a:prstGeom>
          <a:noFill/>
        </p:spPr>
        <p:txBody>
          <a:bodyPr wrap="none" rtlCol="0">
            <a:spAutoFit/>
          </a:bodyPr>
          <a:lstStyle/>
          <a:p>
            <a:r>
              <a:rPr kumimoji="1" lang="ja-JP" altLang="en-US" sz="1100" dirty="0"/>
              <a:t>％</a:t>
            </a:r>
          </a:p>
        </p:txBody>
      </p:sp>
      <p:sp>
        <p:nvSpPr>
          <p:cNvPr id="23" name="正方形/長方形 22"/>
          <p:cNvSpPr/>
          <p:nvPr/>
        </p:nvSpPr>
        <p:spPr>
          <a:xfrm>
            <a:off x="5422419" y="2708920"/>
            <a:ext cx="3169457" cy="276999"/>
          </a:xfrm>
          <a:prstGeom prst="rect">
            <a:avLst/>
          </a:prstGeom>
        </p:spPr>
        <p:txBody>
          <a:bodyPr wrap="none">
            <a:spAutoFit/>
          </a:bodyPr>
          <a:lstStyle/>
          <a:p>
            <a:pPr algn="ctr"/>
            <a:r>
              <a:rPr kumimoji="0" lang="ja-JP" altLang="en-US" sz="1200" b="1" kern="0" dirty="0">
                <a:solidFill>
                  <a:srgbClr val="000000"/>
                </a:solidFill>
                <a:latin typeface="Meiryo UI" panose="020B0604030504040204" pitchFamily="50" charset="-128"/>
                <a:ea typeface="Meiryo UI" panose="020B0604030504040204" pitchFamily="50" charset="-128"/>
                <a:cs typeface="Meiryo UI" pitchFamily="50" charset="-128"/>
              </a:rPr>
              <a:t>昼夜間人口比率の高い市区町村</a:t>
            </a:r>
            <a:r>
              <a:rPr kumimoji="0" lang="en-US" altLang="ja-JP" sz="1200" kern="0" dirty="0">
                <a:solidFill>
                  <a:srgbClr val="000000"/>
                </a:solidFill>
                <a:latin typeface="Meiryo UI" panose="020B0604030504040204" pitchFamily="50" charset="-128"/>
                <a:ea typeface="Meiryo UI" panose="020B0604030504040204" pitchFamily="50" charset="-128"/>
                <a:cs typeface="Meiryo UI" pitchFamily="50" charset="-128"/>
              </a:rPr>
              <a:t>(※)</a:t>
            </a:r>
            <a:r>
              <a:rPr kumimoji="0" lang="ja-JP" altLang="en-US" sz="1200" b="1" kern="0" dirty="0">
                <a:solidFill>
                  <a:srgbClr val="000000"/>
                </a:solidFill>
                <a:latin typeface="Meiryo UI" panose="020B0604030504040204" pitchFamily="50" charset="-128"/>
                <a:ea typeface="Meiryo UI" panose="020B0604030504040204" pitchFamily="50" charset="-128"/>
                <a:cs typeface="Meiryo UI" pitchFamily="50" charset="-128"/>
              </a:rPr>
              <a:t>トップ</a:t>
            </a:r>
            <a:r>
              <a:rPr kumimoji="0" lang="en-US" altLang="ja-JP" sz="1200" b="1" kern="0" dirty="0">
                <a:solidFill>
                  <a:srgbClr val="000000"/>
                </a:solidFill>
                <a:latin typeface="Meiryo UI" panose="020B0604030504040204" pitchFamily="50" charset="-128"/>
                <a:ea typeface="Meiryo UI" panose="020B0604030504040204" pitchFamily="50" charset="-128"/>
                <a:cs typeface="Meiryo UI" pitchFamily="50" charset="-128"/>
              </a:rPr>
              <a:t>10</a:t>
            </a:r>
          </a:p>
        </p:txBody>
      </p:sp>
      <p:sp>
        <p:nvSpPr>
          <p:cNvPr id="21" name="正方形/長方形 20"/>
          <p:cNvSpPr/>
          <p:nvPr/>
        </p:nvSpPr>
        <p:spPr>
          <a:xfrm>
            <a:off x="7313119" y="6355859"/>
            <a:ext cx="1465466" cy="246221"/>
          </a:xfrm>
          <a:prstGeom prst="rect">
            <a:avLst/>
          </a:prstGeom>
        </p:spPr>
        <p:txBody>
          <a:bodyPr wrap="none">
            <a:spAutoFit/>
          </a:bodyPr>
          <a:lstStyle/>
          <a:p>
            <a:pPr lvl="0" algn="ctr"/>
            <a:r>
              <a:rPr kumimoji="0" lang="ja-JP" altLang="en-US" sz="1000" kern="0" dirty="0">
                <a:solidFill>
                  <a:srgbClr val="000000"/>
                </a:solidFill>
                <a:latin typeface="Meiryo UI" panose="020B0604030504040204" pitchFamily="50" charset="-128"/>
                <a:ea typeface="Meiryo UI" panose="020B0604030504040204" pitchFamily="50" charset="-128"/>
                <a:cs typeface="Meiryo UI" pitchFamily="50" charset="-128"/>
              </a:rPr>
              <a:t>出典：</a:t>
            </a:r>
            <a:r>
              <a:rPr kumimoji="0" lang="en-US" altLang="ja-JP" sz="1000" kern="0" dirty="0">
                <a:latin typeface="Meiryo UI" panose="020B0604030504040204" pitchFamily="50" charset="-128"/>
                <a:ea typeface="Meiryo UI" panose="020B0604030504040204" pitchFamily="50" charset="-128"/>
                <a:cs typeface="Meiryo UI" pitchFamily="50" charset="-128"/>
              </a:rPr>
              <a:t>H27</a:t>
            </a:r>
            <a:r>
              <a:rPr kumimoji="0" lang="ja-JP" altLang="en-US" sz="1000" kern="0" dirty="0">
                <a:latin typeface="Meiryo UI" panose="020B0604030504040204" pitchFamily="50" charset="-128"/>
                <a:ea typeface="Meiryo UI" panose="020B0604030504040204" pitchFamily="50" charset="-128"/>
                <a:cs typeface="Meiryo UI" pitchFamily="50" charset="-128"/>
              </a:rPr>
              <a:t>年</a:t>
            </a:r>
            <a:r>
              <a:rPr kumimoji="0" lang="ja-JP" altLang="en-US" sz="1000" kern="0" dirty="0">
                <a:solidFill>
                  <a:srgbClr val="000000"/>
                </a:solidFill>
                <a:latin typeface="Meiryo UI" panose="020B0604030504040204" pitchFamily="50" charset="-128"/>
                <a:ea typeface="Meiryo UI" panose="020B0604030504040204" pitchFamily="50" charset="-128"/>
                <a:cs typeface="Meiryo UI" pitchFamily="50" charset="-128"/>
              </a:rPr>
              <a:t>国勢調査</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5502695" y="5549248"/>
            <a:ext cx="3094117" cy="577081"/>
          </a:xfrm>
          <a:prstGeom prst="rect">
            <a:avLst/>
          </a:prstGeom>
          <a:noFill/>
        </p:spPr>
        <p:txBody>
          <a:bodyPr wrap="none" rtlCol="0">
            <a:spAutoFit/>
          </a:bodyPr>
          <a:lstStyle/>
          <a:p>
            <a:r>
              <a:rPr kumimoji="1" lang="en-US" altLang="ja-JP" sz="1050" dirty="0"/>
              <a:t>※</a:t>
            </a:r>
            <a:r>
              <a:rPr kumimoji="1" lang="ja-JP" altLang="en-US" sz="1050" dirty="0"/>
              <a:t>　全国</a:t>
            </a:r>
            <a:r>
              <a:rPr lang="en-US" altLang="ja-JP" sz="1050" dirty="0"/>
              <a:t>1724</a:t>
            </a:r>
            <a:r>
              <a:rPr kumimoji="1" lang="ja-JP" altLang="en-US" sz="1050" dirty="0"/>
              <a:t>市区町村中の</a:t>
            </a:r>
            <a:r>
              <a:rPr kumimoji="1" lang="ja-JP" altLang="en-US" sz="1050" dirty="0" smtClean="0"/>
              <a:t>順位</a:t>
            </a:r>
            <a:endParaRPr kumimoji="1" lang="en-US" altLang="ja-JP" sz="1050" dirty="0" smtClean="0"/>
          </a:p>
          <a:p>
            <a:r>
              <a:rPr lang="en-US" altLang="ja-JP" sz="1050" dirty="0" smtClean="0"/>
              <a:t>※</a:t>
            </a:r>
            <a:r>
              <a:rPr lang="ja-JP" altLang="en-US" sz="1050" dirty="0" smtClean="0"/>
              <a:t>　原子力災害により、全域が避難指示区域である</a:t>
            </a:r>
            <a:endParaRPr lang="en-US" altLang="ja-JP" sz="1050" dirty="0" smtClean="0"/>
          </a:p>
          <a:p>
            <a:r>
              <a:rPr lang="ja-JP" altLang="en-US" sz="1050" dirty="0"/>
              <a:t>　</a:t>
            </a:r>
            <a:r>
              <a:rPr lang="ja-JP" altLang="en-US" sz="1050" dirty="0" smtClean="0"/>
              <a:t>　  町村を除く。</a:t>
            </a:r>
            <a:endParaRPr lang="en-US" altLang="ja-JP" sz="1050" dirty="0"/>
          </a:p>
        </p:txBody>
      </p:sp>
      <p:sp>
        <p:nvSpPr>
          <p:cNvPr id="5" name="テキスト ボックス 4"/>
          <p:cNvSpPr txBox="1"/>
          <p:nvPr/>
        </p:nvSpPr>
        <p:spPr>
          <a:xfrm>
            <a:off x="49351" y="1521673"/>
            <a:ext cx="430887" cy="913070"/>
          </a:xfrm>
          <a:prstGeom prst="rect">
            <a:avLst/>
          </a:prstGeom>
          <a:noFill/>
          <a:ln>
            <a:solidFill>
              <a:schemeClr val="bg1">
                <a:lumMod val="75000"/>
              </a:schemeClr>
            </a:solidFill>
          </a:ln>
        </p:spPr>
        <p:txBody>
          <a:bodyPr vert="eaVert" wrap="none" rtlCol="0">
            <a:spAutoFit/>
          </a:bodyPr>
          <a:lstStyle/>
          <a:p>
            <a:r>
              <a:rPr kumimoji="1" lang="ja-JP" altLang="en-US" sz="1600" dirty="0">
                <a:latin typeface="HG創英角ｺﾞｼｯｸUB" panose="020B0909000000000000" pitchFamily="49" charset="-128"/>
                <a:ea typeface="HG創英角ｺﾞｼｯｸUB" panose="020B0909000000000000" pitchFamily="49" charset="-128"/>
              </a:rPr>
              <a:t>都道府県</a:t>
            </a:r>
          </a:p>
        </p:txBody>
      </p:sp>
      <p:sp>
        <p:nvSpPr>
          <p:cNvPr id="25" name="テキスト ボックス 24"/>
          <p:cNvSpPr txBox="1"/>
          <p:nvPr/>
        </p:nvSpPr>
        <p:spPr>
          <a:xfrm>
            <a:off x="65939" y="3717032"/>
            <a:ext cx="430887" cy="2349361"/>
          </a:xfrm>
          <a:prstGeom prst="rect">
            <a:avLst/>
          </a:prstGeom>
          <a:noFill/>
          <a:ln>
            <a:solidFill>
              <a:schemeClr val="bg1">
                <a:lumMod val="75000"/>
              </a:schemeClr>
            </a:solidFill>
          </a:ln>
        </p:spPr>
        <p:txBody>
          <a:bodyPr vert="eaVert" wrap="none" rtlCol="0">
            <a:spAutoFit/>
          </a:bodyPr>
          <a:lstStyle/>
          <a:p>
            <a:r>
              <a:rPr kumimoji="1" lang="ja-JP" altLang="en-US" sz="1600" dirty="0">
                <a:latin typeface="HG創英角ｺﾞｼｯｸUB" panose="020B0909000000000000" pitchFamily="49" charset="-128"/>
                <a:ea typeface="HG創英角ｺﾞｼｯｸUB" panose="020B0909000000000000" pitchFamily="49" charset="-128"/>
              </a:rPr>
              <a:t>県庁所在地市・特別区部</a:t>
            </a:r>
          </a:p>
        </p:txBody>
      </p:sp>
    </p:spTree>
    <p:extLst>
      <p:ext uri="{BB962C8B-B14F-4D97-AF65-F5344CB8AC3E}">
        <p14:creationId xmlns:p14="http://schemas.microsoft.com/office/powerpoint/2010/main" val="6424837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15061</Words>
  <Application>Microsoft Office PowerPoint</Application>
  <PresentationFormat>画面に合わせる (4:3)</PresentationFormat>
  <Paragraphs>2400</Paragraphs>
  <Slides>67</Slides>
  <Notes>10</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67</vt:i4>
      </vt:variant>
    </vt:vector>
  </HeadingPairs>
  <TitlesOfParts>
    <vt:vector size="84" baseType="lpstr">
      <vt:lpstr>Arial Unicode MS</vt:lpstr>
      <vt:lpstr>HGPｺﾞｼｯｸE</vt:lpstr>
      <vt:lpstr>HG丸ｺﾞｼｯｸM-PRO</vt:lpstr>
      <vt:lpstr>HG創英角ｺﾞｼｯｸUB</vt:lpstr>
      <vt:lpstr>Meiryo UI</vt:lpstr>
      <vt:lpstr>ＭＳ Ｐゴシック</vt:lpstr>
      <vt:lpstr>ＭＳ Ｐゴシック 本文</vt:lpstr>
      <vt:lpstr>ＭＳ Ｐ明朝</vt:lpstr>
      <vt:lpstr>ＭＳ ゴシック</vt:lpstr>
      <vt:lpstr>新細明體</vt:lpstr>
      <vt:lpstr>メイリオ</vt:lpstr>
      <vt:lpstr>游ゴシック</vt:lpstr>
      <vt:lpstr>Arial</vt:lpstr>
      <vt:lpstr>Calibri</vt:lpstr>
      <vt:lpstr>Times New Roman</vt:lpstr>
      <vt:lpstr>Wingdings</vt:lpstr>
      <vt:lpstr>Office ​​テーマ</vt:lpstr>
      <vt:lpstr>大阪の基礎データ及び現状（指標・データ）</vt:lpstr>
      <vt:lpstr>目　次</vt:lpstr>
      <vt:lpstr>基本データ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大阪の経済等の動き</vt:lpstr>
      <vt:lpstr>大阪の経済等の動き</vt:lpstr>
      <vt:lpstr>大阪の経済等の動き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西日本と東日本との比較</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世界の都市との比較</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2022-09-05T06:00:19Z</dcterms:created>
  <dcterms:modified xsi:type="dcterms:W3CDTF">2022-09-05T06:00:45Z</dcterms:modified>
</cp:coreProperties>
</file>