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app.xml" Type="http://schemas.openxmlformats.org/officeDocument/2006/relationships/extended-properties" Id="rId5"></Relationship><Relationship Target="docProps/core.xml" Type="http://schemas.openxmlformats.org/package/2006/relationships/metadata/core-properties" Id="rId6"></Relationship><Relationship Target="docProps/custom.xml" Type="http://schemas.openxmlformats.org/officeDocument/2006/relationships/custom-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notesMasterIdLst>
    <p:notesMasterId r:id="rId6"/>
  </p:notesMasterIdLst>
  <p:sldIdLst>
    <p:sldId id="262" r:id="rId5"/>
  </p:sldIdLst>
  <p:sldSz cx="12801600" cy="9601200" type="A3"/>
  <p:notesSz cx="6735763" cy="9866313"/>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9" userDrawn="1">
          <p15:clr>
            <a:srgbClr val="A4A3A4"/>
          </p15:clr>
        </p15:guide>
        <p15:guide id="2" pos="403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CBE9"/>
    <a:srgbClr val="ED7D31"/>
    <a:srgbClr val="009900"/>
    <a:srgbClr val="33CC33"/>
    <a:srgbClr val="9B5220"/>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79" autoAdjust="0"/>
    <p:restoredTop sz="92565" autoAdjust="0"/>
  </p:normalViewPr>
  <p:slideViewPr>
    <p:cSldViewPr snapToGrid="0">
      <p:cViewPr>
        <p:scale>
          <a:sx n="150" d="100"/>
          <a:sy n="150" d="100"/>
        </p:scale>
        <p:origin x="108" y="-6000"/>
      </p:cViewPr>
      <p:guideLst>
        <p:guide orient="horz" pos="3069"/>
        <p:guide pos="4032"/>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presProps.xml" Type="http://schemas.openxmlformats.org/officeDocument/2006/relationships/presProps" Id="rId8"></Relationship><Relationship Target="../customXml/item3.xml" Type="http://schemas.openxmlformats.org/officeDocument/2006/relationships/customXml" Id="rId3"></Relationship><Relationship Target="commentAuthors.xml" Type="http://schemas.openxmlformats.org/officeDocument/2006/relationships/commentAuthors" Id="rId7"></Relationship><Relationship Target="../customXml/item2.xml" Type="http://schemas.openxmlformats.org/officeDocument/2006/relationships/customXml" Id="rId2"></Relationship><Relationship Target="../customXml/item1.xml" Type="http://schemas.openxmlformats.org/officeDocument/2006/relationships/customXml" Id="rId1"></Relationship><Relationship Target="notesMasters/notesMaster1.xml" Type="http://schemas.openxmlformats.org/officeDocument/2006/relationships/notesMaster" Id="rId6"></Relationship><Relationship Target="tableStyles.xml" Type="http://schemas.openxmlformats.org/officeDocument/2006/relationships/tableStyles" Id="rId11"></Relationship><Relationship Target="slides/slide1.xml" Type="http://schemas.openxmlformats.org/officeDocument/2006/relationships/slide" Id="rId5"></Relationship><Relationship Target="theme/theme1.xml" Type="http://schemas.openxmlformats.org/officeDocument/2006/relationships/theme" Id="rId10"></Relationship><Relationship Target="slideMasters/slideMaster1.xml" Type="http://schemas.openxmlformats.org/officeDocument/2006/relationships/slideMaster" Id="rId4"></Relationship><Relationship Target="viewProps.xml" Type="http://schemas.openxmlformats.org/officeDocument/2006/relationships/viewProps" Id="rId9"></Relationship></Relationships>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4" y="0"/>
            <a:ext cx="2919413" cy="495300"/>
          </a:xfrm>
          <a:prstGeom prst="rect">
            <a:avLst/>
          </a:prstGeom>
        </p:spPr>
        <p:txBody>
          <a:bodyPr vert="horz" lIns="91351" tIns="45675" rIns="91351" bIns="4567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351" tIns="45675" rIns="91351" bIns="45675" rtlCol="0"/>
          <a:lstStyle>
            <a:lvl1pPr algn="r">
              <a:defRPr sz="1200"/>
            </a:lvl1pPr>
          </a:lstStyle>
          <a:p>
            <a:fld id="{3151B669-9285-44F2-94E2-8BA471916688}" type="datetimeFigureOut">
              <a:rPr kumimoji="1" lang="ja-JP" altLang="en-US" smtClean="0"/>
              <a:t>2022/10/3</a:t>
            </a:fld>
            <a:endParaRPr kumimoji="1" lang="ja-JP" altLang="en-US"/>
          </a:p>
        </p:txBody>
      </p:sp>
      <p:sp>
        <p:nvSpPr>
          <p:cNvPr id="4" name="スライド イメージ プレースホルダー 3"/>
          <p:cNvSpPr>
            <a:spLocks noGrp="1" noRot="1" noChangeAspect="1"/>
          </p:cNvSpPr>
          <p:nvPr>
            <p:ph type="sldImg" idx="2"/>
          </p:nvPr>
        </p:nvSpPr>
        <p:spPr>
          <a:xfrm>
            <a:off x="1149350" y="1233488"/>
            <a:ext cx="4437063" cy="3328987"/>
          </a:xfrm>
          <a:prstGeom prst="rect">
            <a:avLst/>
          </a:prstGeom>
          <a:noFill/>
          <a:ln w="12700">
            <a:solidFill>
              <a:prstClr val="black"/>
            </a:solidFill>
          </a:ln>
        </p:spPr>
        <p:txBody>
          <a:bodyPr vert="horz" lIns="91351" tIns="45675" rIns="91351" bIns="45675" rtlCol="0" anchor="ctr"/>
          <a:lstStyle/>
          <a:p>
            <a:endParaRPr lang="ja-JP" altLang="en-US"/>
          </a:p>
        </p:txBody>
      </p:sp>
      <p:sp>
        <p:nvSpPr>
          <p:cNvPr id="5" name="ノート プレースホルダー 4"/>
          <p:cNvSpPr>
            <a:spLocks noGrp="1"/>
          </p:cNvSpPr>
          <p:nvPr>
            <p:ph type="body" sz="quarter" idx="3"/>
          </p:nvPr>
        </p:nvSpPr>
        <p:spPr>
          <a:xfrm>
            <a:off x="673107" y="4748213"/>
            <a:ext cx="5389563" cy="3884612"/>
          </a:xfrm>
          <a:prstGeom prst="rect">
            <a:avLst/>
          </a:prstGeom>
        </p:spPr>
        <p:txBody>
          <a:bodyPr vert="horz" lIns="91351" tIns="45675" rIns="91351" bIns="4567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4" y="9371013"/>
            <a:ext cx="2919413" cy="495300"/>
          </a:xfrm>
          <a:prstGeom prst="rect">
            <a:avLst/>
          </a:prstGeom>
        </p:spPr>
        <p:txBody>
          <a:bodyPr vert="horz" lIns="91351" tIns="45675" rIns="91351" bIns="4567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351" tIns="45675" rIns="91351" bIns="45675" rtlCol="0" anchor="b"/>
          <a:lstStyle>
            <a:lvl1pPr algn="r">
              <a:defRPr sz="1200"/>
            </a:lvl1pPr>
          </a:lstStyle>
          <a:p>
            <a:fld id="{E0C09FB3-F655-4827-BFF8-739673B82AD9}" type="slidenum">
              <a:rPr kumimoji="1" lang="ja-JP" altLang="en-US" smtClean="0"/>
              <a:t>‹#›</a:t>
            </a:fld>
            <a:endParaRPr kumimoji="1" lang="ja-JP" altLang="en-US"/>
          </a:p>
        </p:txBody>
      </p:sp>
    </p:spTree>
    <p:extLst>
      <p:ext uri="{BB962C8B-B14F-4D97-AF65-F5344CB8AC3E}">
        <p14:creationId xmlns:p14="http://schemas.microsoft.com/office/powerpoint/2010/main" val="38172704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3616168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202519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38030852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384298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2077249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2570850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2611456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511340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396843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346848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27D2F5B-87E7-411A-A5C9-00C09FE6A66D}" type="datetimeFigureOut">
              <a:rPr kumimoji="1" lang="ja-JP" altLang="en-US" smtClean="0"/>
              <a:t>2022/10/3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4153882014"/>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27D2F5B-87E7-411A-A5C9-00C09FE6A66D}" type="datetimeFigureOut">
              <a:rPr kumimoji="1" lang="ja-JP" altLang="en-US" smtClean="0"/>
              <a:t>2022/10/3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E9308B2A-B1D1-4C55-9E3F-CD4556279FFD}" type="slidenum">
              <a:rPr kumimoji="1" lang="ja-JP" altLang="en-US" smtClean="0"/>
              <a:t>‹#›</a:t>
            </a:fld>
            <a:endParaRPr kumimoji="1" lang="ja-JP" altLang="en-US"/>
          </a:p>
        </p:txBody>
      </p:sp>
    </p:spTree>
    <p:extLst>
      <p:ext uri="{BB962C8B-B14F-4D97-AF65-F5344CB8AC3E}">
        <p14:creationId xmlns:p14="http://schemas.microsoft.com/office/powerpoint/2010/main" val="34741340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ode="External" Target="https://www.city.osaka.lg.jp/fukushutosuishin/page/0000550786.html" Type="http://schemas.openxmlformats.org/officeDocument/2006/relationships/hyperlink" Id="rId3"></Relationship><Relationship TargetMode="External" Target="https://www.pref.osaka.lg.jp/fukushutosuishin/fukusyutobijon/ikenkoukan.html" Type="http://schemas.openxmlformats.org/officeDocument/2006/relationships/hyperlink" Id="rId2"></Relationship><Relationship Target="../slideLayouts/slideLayout7.xml" Type="http://schemas.openxmlformats.org/officeDocument/2006/relationships/slideLayout" Id="rId1"></Relationship><Relationship Target="../media/image1.png" Type="http://schemas.openxmlformats.org/officeDocument/2006/relationships/image" Id="rId4"></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139189" y="480787"/>
            <a:ext cx="6109934" cy="2786472"/>
          </a:xfrm>
          <a:prstGeom prst="roundRect">
            <a:avLst>
              <a:gd name="adj" fmla="val 7727"/>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2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13648" y="6248"/>
            <a:ext cx="12787952" cy="369332"/>
          </a:xfrm>
          <a:prstGeom prst="rect">
            <a:avLst/>
          </a:prstGeom>
          <a:noFill/>
        </p:spPr>
        <p:txBody>
          <a:bodyPr wrap="square" rtlCol="0">
            <a:spAutoFit/>
          </a:bodyPr>
          <a:lstStyle/>
          <a:p>
            <a:pPr algn="ctr"/>
            <a:r>
              <a:rPr lang="ja-JP" altLang="en-US" sz="1800" b="1" dirty="0">
                <a:solidFill>
                  <a:schemeClr val="tx2">
                    <a:lumMod val="50000"/>
                  </a:schemeClr>
                </a:solidFill>
                <a:latin typeface="BIZ UDゴシック" panose="020B0400000000000000" pitchFamily="49" charset="-128"/>
                <a:ea typeface="BIZ UDゴシック" panose="020B0400000000000000" pitchFamily="49" charset="-128"/>
              </a:rPr>
              <a:t>「副首都ビジョン」のバージョンアップに向けた意見</a:t>
            </a:r>
            <a:r>
              <a:rPr lang="ja-JP" altLang="en-US" sz="1800" b="1" dirty="0" smtClean="0">
                <a:solidFill>
                  <a:schemeClr val="tx2">
                    <a:lumMod val="50000"/>
                  </a:schemeClr>
                </a:solidFill>
                <a:latin typeface="BIZ UDゴシック" panose="020B0400000000000000" pitchFamily="49" charset="-128"/>
                <a:ea typeface="BIZ UDゴシック" panose="020B0400000000000000" pitchFamily="49" charset="-128"/>
              </a:rPr>
              <a:t>交換会</a:t>
            </a:r>
            <a:r>
              <a:rPr lang="en-US" altLang="ja-JP" sz="1800" b="1" dirty="0" smtClean="0">
                <a:solidFill>
                  <a:schemeClr val="tx2">
                    <a:lumMod val="50000"/>
                  </a:schemeClr>
                </a:solidFill>
                <a:latin typeface="BIZ UDゴシック" panose="020B0400000000000000" pitchFamily="49" charset="-128"/>
                <a:ea typeface="BIZ UDゴシック" panose="020B0400000000000000" pitchFamily="49" charset="-128"/>
              </a:rPr>
              <a:t>&lt;</a:t>
            </a:r>
            <a:r>
              <a:rPr lang="ja-JP" altLang="en-US" sz="1800" b="1" dirty="0">
                <a:solidFill>
                  <a:schemeClr val="tx2">
                    <a:lumMod val="50000"/>
                  </a:schemeClr>
                </a:solidFill>
                <a:latin typeface="BIZ UDゴシック" panose="020B0400000000000000" pitchFamily="49" charset="-128"/>
                <a:ea typeface="BIZ UDゴシック" panose="020B0400000000000000" pitchFamily="49" charset="-128"/>
              </a:rPr>
              <a:t>中間論点整理</a:t>
            </a:r>
            <a:r>
              <a:rPr lang="en-US" altLang="ja-JP" sz="1800" b="1" dirty="0" smtClean="0">
                <a:solidFill>
                  <a:schemeClr val="tx2">
                    <a:lumMod val="50000"/>
                  </a:schemeClr>
                </a:solidFill>
                <a:latin typeface="BIZ UDゴシック" panose="020B0400000000000000" pitchFamily="49" charset="-128"/>
                <a:ea typeface="BIZ UDゴシック" panose="020B0400000000000000" pitchFamily="49" charset="-128"/>
              </a:rPr>
              <a:t>&gt;</a:t>
            </a:r>
            <a:endParaRPr lang="ja-JP" altLang="en-US" sz="1800" b="1" dirty="0">
              <a:solidFill>
                <a:schemeClr val="tx2">
                  <a:lumMod val="50000"/>
                </a:schemeClr>
              </a:solidFill>
              <a:latin typeface="BIZ UDゴシック" panose="020B0400000000000000" pitchFamily="49" charset="-128"/>
              <a:ea typeface="BIZ UDゴシック" panose="020B0400000000000000" pitchFamily="49" charset="-128"/>
            </a:endParaRPr>
          </a:p>
        </p:txBody>
      </p:sp>
      <p:sp>
        <p:nvSpPr>
          <p:cNvPr id="144" name="テキスト ボックス 143"/>
          <p:cNvSpPr txBox="1"/>
          <p:nvPr/>
        </p:nvSpPr>
        <p:spPr>
          <a:xfrm>
            <a:off x="341982" y="769292"/>
            <a:ext cx="5735274" cy="1656864"/>
          </a:xfrm>
          <a:prstGeom prst="rect">
            <a:avLst/>
          </a:prstGeom>
          <a:noFill/>
        </p:spPr>
        <p:txBody>
          <a:bodyPr wrap="square" rtlCol="0">
            <a:spAutoFit/>
          </a:bodyPr>
          <a:lstStyle/>
          <a:p>
            <a:pPr marL="95250" indent="-95250">
              <a:lnSpc>
                <a:spcPts val="1300"/>
              </a:lnSpc>
              <a:spcBef>
                <a:spcPts val="600"/>
              </a:spcBef>
            </a:pPr>
            <a:r>
              <a:rPr lang="ja-JP" altLang="en-US" sz="1100" dirty="0" smtClean="0">
                <a:latin typeface="BIZ UDゴシック" panose="020B0400000000000000" pitchFamily="49" charset="-128"/>
                <a:ea typeface="BIZ UDゴシック" panose="020B0400000000000000" pitchFamily="49" charset="-128"/>
              </a:rPr>
              <a:t>○バージョンアップ</a:t>
            </a:r>
            <a:r>
              <a:rPr lang="ja-JP" altLang="en-US" sz="1100" dirty="0">
                <a:latin typeface="BIZ UDゴシック" panose="020B0400000000000000" pitchFamily="49" charset="-128"/>
                <a:ea typeface="BIZ UDゴシック" panose="020B0400000000000000" pitchFamily="49" charset="-128"/>
              </a:rPr>
              <a:t>に</a:t>
            </a:r>
            <a:r>
              <a:rPr lang="ja-JP" altLang="en-US" sz="1100" dirty="0" smtClean="0">
                <a:latin typeface="BIZ UDゴシック" panose="020B0400000000000000" pitchFamily="49" charset="-128"/>
                <a:ea typeface="BIZ UDゴシック" panose="020B0400000000000000" pitchFamily="49" charset="-128"/>
              </a:rPr>
              <a:t>向け、</a:t>
            </a:r>
            <a:r>
              <a:rPr lang="en-US" altLang="ja-JP" sz="1100" dirty="0" smtClean="0">
                <a:latin typeface="BIZ UDゴシック" panose="020B0400000000000000" pitchFamily="49" charset="-128"/>
                <a:ea typeface="BIZ UDゴシック" panose="020B0400000000000000" pitchFamily="49" charset="-128"/>
              </a:rPr>
              <a:t>2021</a:t>
            </a:r>
            <a:r>
              <a:rPr lang="ja-JP" altLang="en-US" sz="1100" dirty="0" smtClean="0">
                <a:latin typeface="BIZ UDゴシック" panose="020B0400000000000000" pitchFamily="49" charset="-128"/>
                <a:ea typeface="BIZ UDゴシック" panose="020B0400000000000000" pitchFamily="49" charset="-128"/>
              </a:rPr>
              <a:t>年</a:t>
            </a:r>
            <a:r>
              <a:rPr lang="en-US" altLang="ja-JP" sz="1100" dirty="0" smtClean="0">
                <a:latin typeface="BIZ UDゴシック" panose="020B0400000000000000" pitchFamily="49" charset="-128"/>
                <a:ea typeface="BIZ UDゴシック" panose="020B0400000000000000" pitchFamily="49" charset="-128"/>
              </a:rPr>
              <a:t>12</a:t>
            </a:r>
            <a:r>
              <a:rPr lang="ja-JP" altLang="en-US" sz="1100" dirty="0" smtClean="0">
                <a:latin typeface="BIZ UDゴシック" panose="020B0400000000000000" pitchFamily="49" charset="-128"/>
                <a:ea typeface="BIZ UDゴシック" panose="020B0400000000000000" pitchFamily="49" charset="-128"/>
              </a:rPr>
              <a:t>月から外部</a:t>
            </a:r>
            <a:r>
              <a:rPr lang="ja-JP" altLang="en-US" sz="1100" dirty="0">
                <a:latin typeface="BIZ UDゴシック" panose="020B0400000000000000" pitchFamily="49" charset="-128"/>
                <a:ea typeface="BIZ UDゴシック" panose="020B0400000000000000" pitchFamily="49" charset="-128"/>
              </a:rPr>
              <a:t>有識者で構成する意見交換会</a:t>
            </a:r>
            <a:r>
              <a:rPr lang="ja-JP" altLang="en-US" sz="1100" dirty="0" smtClean="0">
                <a:latin typeface="BIZ UDゴシック" panose="020B0400000000000000" pitchFamily="49" charset="-128"/>
                <a:ea typeface="BIZ UDゴシック" panose="020B0400000000000000" pitchFamily="49" charset="-128"/>
              </a:rPr>
              <a:t>を開催</a:t>
            </a:r>
            <a:endParaRPr lang="en-US" altLang="ja-JP" sz="1100" dirty="0" smtClean="0">
              <a:latin typeface="BIZ UDゴシック" panose="020B0400000000000000" pitchFamily="49" charset="-128"/>
              <a:ea typeface="BIZ UDゴシック" panose="020B0400000000000000" pitchFamily="49" charset="-128"/>
            </a:endParaRPr>
          </a:p>
          <a:p>
            <a:pPr marL="95250" indent="-95250">
              <a:lnSpc>
                <a:spcPts val="1300"/>
              </a:lnSpc>
              <a:spcBef>
                <a:spcPts val="600"/>
              </a:spcBef>
            </a:pPr>
            <a:r>
              <a:rPr lang="ja-JP" altLang="en-US" sz="1100" dirty="0">
                <a:latin typeface="BIZ UDゴシック" panose="020B0400000000000000" pitchFamily="49" charset="-128"/>
                <a:ea typeface="BIZ UDゴシック" panose="020B0400000000000000" pitchFamily="49" charset="-128"/>
              </a:rPr>
              <a:t>○</a:t>
            </a:r>
            <a:r>
              <a:rPr lang="ja-JP" altLang="en-US" sz="1100" dirty="0" smtClean="0">
                <a:latin typeface="BIZ UDゴシック" panose="020B0400000000000000" pitchFamily="49" charset="-128"/>
                <a:ea typeface="BIZ UDゴシック" panose="020B0400000000000000" pitchFamily="49" charset="-128"/>
              </a:rPr>
              <a:t>第１回</a:t>
            </a:r>
            <a:r>
              <a:rPr lang="ja-JP" altLang="en-US" sz="1100" dirty="0">
                <a:latin typeface="BIZ UDゴシック" panose="020B0400000000000000" pitchFamily="49" charset="-128"/>
                <a:ea typeface="BIZ UDゴシック" panose="020B0400000000000000" pitchFamily="49" charset="-128"/>
              </a:rPr>
              <a:t>、第２回の意見交換会で、大阪・関西の成長に関連する意見が多く出された</a:t>
            </a:r>
            <a:r>
              <a:rPr lang="ja-JP" altLang="en-US" sz="1100" dirty="0" smtClean="0">
                <a:latin typeface="BIZ UDゴシック" panose="020B0400000000000000" pitchFamily="49" charset="-128"/>
                <a:ea typeface="BIZ UDゴシック" panose="020B0400000000000000" pitchFamily="49" charset="-128"/>
              </a:rPr>
              <a:t>ことから、社会潮流</a:t>
            </a:r>
            <a:r>
              <a:rPr lang="ja-JP" altLang="en-US" sz="1100" dirty="0">
                <a:latin typeface="BIZ UDゴシック" panose="020B0400000000000000" pitchFamily="49" charset="-128"/>
                <a:ea typeface="BIZ UDゴシック" panose="020B0400000000000000" pitchFamily="49" charset="-128"/>
              </a:rPr>
              <a:t>と成長の関係も意識しながら、ここ</a:t>
            </a:r>
            <a:r>
              <a:rPr lang="en-US" altLang="ja-JP" sz="1100" dirty="0">
                <a:latin typeface="BIZ UDゴシック" panose="020B0400000000000000" pitchFamily="49" charset="-128"/>
                <a:ea typeface="BIZ UDゴシック" panose="020B0400000000000000" pitchFamily="49" charset="-128"/>
              </a:rPr>
              <a:t>20</a:t>
            </a:r>
            <a:r>
              <a:rPr lang="ja-JP" altLang="en-US" sz="1100" dirty="0">
                <a:latin typeface="BIZ UDゴシック" panose="020B0400000000000000" pitchFamily="49" charset="-128"/>
                <a:ea typeface="BIZ UDゴシック" panose="020B0400000000000000" pitchFamily="49" charset="-128"/>
              </a:rPr>
              <a:t>年程度の世界経済の動きと、この間の日本の状況を大きく総括することから議論を</a:t>
            </a:r>
            <a:r>
              <a:rPr lang="ja-JP" altLang="en-US" sz="1100" dirty="0" smtClean="0">
                <a:latin typeface="BIZ UDゴシック" panose="020B0400000000000000" pitchFamily="49" charset="-128"/>
                <a:ea typeface="BIZ UDゴシック" panose="020B0400000000000000" pitchFamily="49" charset="-128"/>
              </a:rPr>
              <a:t>スタート</a:t>
            </a:r>
            <a:endParaRPr lang="en-US" altLang="ja-JP" sz="1100" dirty="0" smtClean="0">
              <a:latin typeface="BIZ UDゴシック" panose="020B0400000000000000" pitchFamily="49" charset="-128"/>
              <a:ea typeface="BIZ UDゴシック" panose="020B0400000000000000" pitchFamily="49" charset="-128"/>
            </a:endParaRPr>
          </a:p>
          <a:p>
            <a:pPr marL="95250" indent="-95250">
              <a:lnSpc>
                <a:spcPts val="1300"/>
              </a:lnSpc>
              <a:spcBef>
                <a:spcPts val="600"/>
              </a:spcBef>
            </a:pPr>
            <a:r>
              <a:rPr lang="ja-JP" altLang="en-US" sz="1100" dirty="0">
                <a:latin typeface="BIZ UDゴシック" panose="020B0400000000000000" pitchFamily="49" charset="-128"/>
                <a:ea typeface="BIZ UDゴシック" panose="020B0400000000000000" pitchFamily="49" charset="-128"/>
              </a:rPr>
              <a:t>○</a:t>
            </a:r>
            <a:r>
              <a:rPr lang="ja-JP" altLang="en-US" sz="1100" dirty="0" smtClean="0">
                <a:latin typeface="BIZ UDゴシック" panose="020B0400000000000000" pitchFamily="49" charset="-128"/>
                <a:ea typeface="BIZ UDゴシック" panose="020B0400000000000000" pitchFamily="49" charset="-128"/>
              </a:rPr>
              <a:t>このほか、</a:t>
            </a:r>
            <a:r>
              <a:rPr lang="ja-JP" altLang="en-US" sz="1100" dirty="0">
                <a:latin typeface="BIZ UDゴシック" panose="020B0400000000000000" pitchFamily="49" charset="-128"/>
                <a:ea typeface="BIZ UDゴシック" panose="020B0400000000000000" pitchFamily="49" charset="-128"/>
              </a:rPr>
              <a:t>意見交換会では</a:t>
            </a:r>
            <a:r>
              <a:rPr lang="ja-JP" altLang="en-US" sz="1100" dirty="0" smtClean="0">
                <a:latin typeface="BIZ UDゴシック" panose="020B0400000000000000" pitchFamily="49" charset="-128"/>
                <a:ea typeface="BIZ UDゴシック" panose="020B0400000000000000" pitchFamily="49" charset="-128"/>
              </a:rPr>
              <a:t>、経済界</a:t>
            </a:r>
            <a:r>
              <a:rPr lang="ja-JP" altLang="en-US" sz="1100" dirty="0">
                <a:latin typeface="BIZ UDゴシック" panose="020B0400000000000000" pitchFamily="49" charset="-128"/>
                <a:ea typeface="BIZ UDゴシック" panose="020B0400000000000000" pitchFamily="49" charset="-128"/>
              </a:rPr>
              <a:t>や府市の産業支援機関など</a:t>
            </a:r>
            <a:r>
              <a:rPr lang="ja-JP" altLang="en-US" sz="1100" dirty="0" smtClean="0">
                <a:latin typeface="BIZ UDゴシック" panose="020B0400000000000000" pitchFamily="49" charset="-128"/>
                <a:ea typeface="BIZ UDゴシック" panose="020B0400000000000000" pitchFamily="49" charset="-128"/>
              </a:rPr>
              <a:t>、ゲストスピーカー</a:t>
            </a:r>
            <a:r>
              <a:rPr lang="ja-JP" altLang="en-US" sz="1100" dirty="0">
                <a:latin typeface="BIZ UDゴシック" panose="020B0400000000000000" pitchFamily="49" charset="-128"/>
                <a:ea typeface="BIZ UDゴシック" panose="020B0400000000000000" pitchFamily="49" charset="-128"/>
              </a:rPr>
              <a:t>からの意見聴取や、大学生との意見交換、大阪のまち・人のイメージ等の府民アンケート調査を</a:t>
            </a:r>
            <a:r>
              <a:rPr lang="ja-JP" altLang="en-US" sz="1100" dirty="0" smtClean="0">
                <a:latin typeface="BIZ UDゴシック" panose="020B0400000000000000" pitchFamily="49" charset="-128"/>
                <a:ea typeface="BIZ UDゴシック" panose="020B0400000000000000" pitchFamily="49" charset="-128"/>
              </a:rPr>
              <a:t>実施</a:t>
            </a:r>
            <a:endParaRPr lang="en-US" altLang="ja-JP" sz="1100" dirty="0">
              <a:latin typeface="BIZ UDゴシック" panose="020B0400000000000000" pitchFamily="49" charset="-128"/>
              <a:ea typeface="BIZ UDゴシック" panose="020B0400000000000000" pitchFamily="49" charset="-128"/>
            </a:endParaRPr>
          </a:p>
          <a:p>
            <a:pPr marL="95250" indent="-95250">
              <a:lnSpc>
                <a:spcPts val="1300"/>
              </a:lnSpc>
              <a:spcBef>
                <a:spcPts val="600"/>
              </a:spcBef>
            </a:pPr>
            <a:r>
              <a:rPr lang="ja-JP" altLang="en-US" sz="1100" dirty="0" smtClean="0">
                <a:latin typeface="BIZ UDゴシック" panose="020B0400000000000000" pitchFamily="49" charset="-128"/>
                <a:ea typeface="BIZ UDゴシック" panose="020B0400000000000000" pitchFamily="49" charset="-128"/>
              </a:rPr>
              <a:t>○これらを踏まえ、</a:t>
            </a:r>
            <a:r>
              <a:rPr lang="en-US" altLang="ja-JP" sz="1100" dirty="0" smtClean="0">
                <a:latin typeface="BIZ UDゴシック" panose="020B0400000000000000" pitchFamily="49" charset="-128"/>
                <a:ea typeface="BIZ UDゴシック" panose="020B0400000000000000" pitchFamily="49" charset="-128"/>
              </a:rPr>
              <a:t>2022</a:t>
            </a:r>
            <a:r>
              <a:rPr lang="ja-JP" altLang="en-US" sz="1100" dirty="0" smtClean="0">
                <a:latin typeface="BIZ UDゴシック" panose="020B0400000000000000" pitchFamily="49" charset="-128"/>
                <a:ea typeface="BIZ UDゴシック" panose="020B0400000000000000" pitchFamily="49" charset="-128"/>
              </a:rPr>
              <a:t>年９月に「</a:t>
            </a:r>
            <a:r>
              <a:rPr lang="ja-JP" altLang="en-US" sz="1100" dirty="0">
                <a:latin typeface="BIZ UDゴシック" panose="020B0400000000000000" pitchFamily="49" charset="-128"/>
                <a:ea typeface="BIZ UDゴシック" panose="020B0400000000000000" pitchFamily="49" charset="-128"/>
              </a:rPr>
              <a:t>中間論点整理</a:t>
            </a:r>
            <a:r>
              <a:rPr lang="ja-JP" altLang="en-US" sz="1100" dirty="0" smtClean="0">
                <a:latin typeface="BIZ UDゴシック" panose="020B0400000000000000" pitchFamily="49" charset="-128"/>
                <a:ea typeface="BIZ UDゴシック" panose="020B0400000000000000" pitchFamily="49" charset="-128"/>
              </a:rPr>
              <a:t>」を取りまとめた</a:t>
            </a:r>
            <a:endParaRPr lang="ja-JP" altLang="en-US" sz="1100" dirty="0">
              <a:latin typeface="BIZ UDゴシック" panose="020B0400000000000000" pitchFamily="49" charset="-128"/>
              <a:ea typeface="BIZ UDゴシック" panose="020B0400000000000000" pitchFamily="49" charset="-128"/>
            </a:endParaRPr>
          </a:p>
        </p:txBody>
      </p:sp>
      <p:sp>
        <p:nvSpPr>
          <p:cNvPr id="92" name="正方形/長方形 91"/>
          <p:cNvSpPr/>
          <p:nvPr/>
        </p:nvSpPr>
        <p:spPr>
          <a:xfrm>
            <a:off x="11795760" y="11536"/>
            <a:ext cx="896968" cy="327467"/>
          </a:xfrm>
          <a:prstGeom prst="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dist">
              <a:lnSpc>
                <a:spcPts val="1700"/>
              </a:lnSpc>
              <a:spcAft>
                <a:spcPts val="0"/>
              </a:spcAft>
            </a:pPr>
            <a:r>
              <a:rPr lang="ja-JP" altLang="en-US" sz="1600" kern="1200" dirty="0" smtClean="0">
                <a:solidFill>
                  <a:srgbClr val="00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要　旨</a:t>
            </a:r>
            <a:endParaRPr lang="ja-JP" sz="1050" dirty="0">
              <a:effectLst/>
              <a:latin typeface="BIZ UDゴシック" panose="020B0400000000000000" pitchFamily="49" charset="-128"/>
              <a:ea typeface="BIZ UDゴシック" panose="020B0400000000000000" pitchFamily="49" charset="-128"/>
              <a:cs typeface="ＭＳ Ｐゴシック" panose="020B0600070205080204" pitchFamily="50" charset="-128"/>
            </a:endParaRPr>
          </a:p>
        </p:txBody>
      </p:sp>
      <p:sp>
        <p:nvSpPr>
          <p:cNvPr id="81" name="テキスト ボックス 80"/>
          <p:cNvSpPr txBox="1"/>
          <p:nvPr/>
        </p:nvSpPr>
        <p:spPr>
          <a:xfrm>
            <a:off x="133211" y="375580"/>
            <a:ext cx="6119599" cy="285651"/>
          </a:xfrm>
          <a:prstGeom prst="rect">
            <a:avLst/>
          </a:prstGeom>
        </p:spPr>
        <p:style>
          <a:lnRef idx="0">
            <a:schemeClr val="accent5"/>
          </a:lnRef>
          <a:fillRef idx="3">
            <a:schemeClr val="accent5"/>
          </a:fillRef>
          <a:effectRef idx="3">
            <a:schemeClr val="accent5"/>
          </a:effectRef>
          <a:fontRef idx="minor">
            <a:schemeClr val="lt1"/>
          </a:fontRef>
        </p:style>
        <p:txBody>
          <a:bodyPr wrap="square" lIns="128016" tIns="36000" rIns="128016" bIns="64008" rtlCol="0">
            <a:spAutoFit/>
          </a:bodyPr>
          <a:lstStyle/>
          <a:p>
            <a:pPr algn="ctr"/>
            <a:r>
              <a:rPr lang="ja-JP" altLang="en-US" sz="1200" b="1" dirty="0" smtClean="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中間</a:t>
            </a:r>
            <a:r>
              <a:rPr lang="ja-JP" altLang="en-US" sz="1200" b="1" dirty="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論点整理</a:t>
            </a:r>
            <a:r>
              <a:rPr lang="ja-JP" altLang="en-US" sz="1200" b="1" dirty="0" smtClean="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に至る議論の経過等</a:t>
            </a:r>
            <a:endParaRPr lang="ja-JP" altLang="en-US" sz="1200" b="1" dirty="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endParaRPr>
          </a:p>
        </p:txBody>
      </p:sp>
      <p:sp>
        <p:nvSpPr>
          <p:cNvPr id="61" name="角丸四角形 2">
            <a:extLst>
              <a:ext uri="{FF2B5EF4-FFF2-40B4-BE49-F238E27FC236}">
                <a16:creationId xmlns:a16="http://schemas.microsoft.com/office/drawing/2014/main" id="{8DC6DDDD-882F-4826-87FE-61D893BF30D4}"/>
              </a:ext>
            </a:extLst>
          </p:cNvPr>
          <p:cNvSpPr/>
          <p:nvPr/>
        </p:nvSpPr>
        <p:spPr>
          <a:xfrm>
            <a:off x="6612645" y="7878251"/>
            <a:ext cx="6121976" cy="1657350"/>
          </a:xfrm>
          <a:prstGeom prst="roundRect">
            <a:avLst>
              <a:gd name="adj" fmla="val 46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9F46ADA9-7702-41A9-B8D7-B48828EF85A6}"/>
              </a:ext>
            </a:extLst>
          </p:cNvPr>
          <p:cNvSpPr/>
          <p:nvPr/>
        </p:nvSpPr>
        <p:spPr>
          <a:xfrm>
            <a:off x="236470" y="2497975"/>
            <a:ext cx="5928336" cy="6469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2FAB24E9-CB06-4E9D-A183-5479562D04FF}"/>
              </a:ext>
            </a:extLst>
          </p:cNvPr>
          <p:cNvSpPr txBox="1"/>
          <p:nvPr/>
        </p:nvSpPr>
        <p:spPr>
          <a:xfrm>
            <a:off x="262791" y="2561476"/>
            <a:ext cx="5975015" cy="553998"/>
          </a:xfrm>
          <a:prstGeom prst="rect">
            <a:avLst/>
          </a:prstGeom>
          <a:noFill/>
        </p:spPr>
        <p:txBody>
          <a:bodyPr wrap="square" rtlCol="0">
            <a:spAutoFit/>
          </a:bodyPr>
          <a:lstStyle/>
          <a:p>
            <a:pPr marL="171450" indent="-171450">
              <a:lnSpc>
                <a:spcPts val="1000"/>
              </a:lnSpc>
              <a:spcBef>
                <a:spcPts val="300"/>
              </a:spcBef>
              <a:buFont typeface="Wingdings" panose="05000000000000000000" pitchFamily="2" charset="2"/>
              <a:buChar char="Ø"/>
            </a:pPr>
            <a:r>
              <a:rPr lang="ja-JP" altLang="en-US" sz="1100" b="1" dirty="0" smtClean="0">
                <a:latin typeface="BIZ UDゴシック" panose="020B0400000000000000" pitchFamily="49" charset="-128"/>
                <a:ea typeface="BIZ UDゴシック" panose="020B0400000000000000" pitchFamily="49" charset="-128"/>
              </a:rPr>
              <a:t>今後、中間</a:t>
            </a:r>
            <a:r>
              <a:rPr lang="ja-JP" altLang="en-US" sz="1100" b="1" dirty="0">
                <a:latin typeface="BIZ UDゴシック" panose="020B0400000000000000" pitchFamily="49" charset="-128"/>
                <a:ea typeface="BIZ UDゴシック" panose="020B0400000000000000" pitchFamily="49" charset="-128"/>
              </a:rPr>
              <a:t>論点整理をもとに、意見交換会での議論をさらに深化させる。</a:t>
            </a:r>
            <a:endParaRPr lang="en-US" altLang="ja-JP" sz="1100" b="1" dirty="0">
              <a:latin typeface="BIZ UDゴシック" panose="020B0400000000000000" pitchFamily="49" charset="-128"/>
              <a:ea typeface="BIZ UDゴシック" panose="020B0400000000000000" pitchFamily="49" charset="-128"/>
            </a:endParaRPr>
          </a:p>
          <a:p>
            <a:pPr marL="171450" indent="-171450">
              <a:lnSpc>
                <a:spcPts val="1000"/>
              </a:lnSpc>
              <a:spcBef>
                <a:spcPts val="300"/>
              </a:spcBef>
              <a:buFont typeface="Wingdings" panose="05000000000000000000" pitchFamily="2" charset="2"/>
              <a:buChar char="Ø"/>
            </a:pPr>
            <a:r>
              <a:rPr lang="ja-JP" altLang="en-US" sz="1100" b="1" dirty="0" smtClean="0">
                <a:latin typeface="BIZ UDゴシック" panose="020B0400000000000000" pitchFamily="49" charset="-128"/>
                <a:ea typeface="BIZ UDゴシック" panose="020B0400000000000000" pitchFamily="49" charset="-128"/>
              </a:rPr>
              <a:t>並行</a:t>
            </a:r>
            <a:r>
              <a:rPr lang="ja-JP" altLang="en-US" sz="1100" b="1" dirty="0">
                <a:latin typeface="BIZ UDゴシック" panose="020B0400000000000000" pitchFamily="49" charset="-128"/>
                <a:ea typeface="BIZ UDゴシック" panose="020B0400000000000000" pitchFamily="49" charset="-128"/>
              </a:rPr>
              <a:t>して、副首都推進局としてビジョン本体のバージョンアップに向けた検討を進める。</a:t>
            </a:r>
            <a:endParaRPr lang="en-US" altLang="ja-JP" sz="1100" b="1" dirty="0">
              <a:latin typeface="BIZ UDゴシック" panose="020B0400000000000000" pitchFamily="49" charset="-128"/>
              <a:ea typeface="BIZ UDゴシック" panose="020B0400000000000000" pitchFamily="49" charset="-128"/>
            </a:endParaRPr>
          </a:p>
          <a:p>
            <a:pPr marL="171450" indent="-171450">
              <a:lnSpc>
                <a:spcPts val="1000"/>
              </a:lnSpc>
              <a:spcBef>
                <a:spcPts val="300"/>
              </a:spcBef>
              <a:buFont typeface="Wingdings" panose="05000000000000000000" pitchFamily="2" charset="2"/>
              <a:buChar char="Ø"/>
            </a:pPr>
            <a:r>
              <a:rPr lang="ja-JP" altLang="en-US" sz="1100" b="1" dirty="0" smtClean="0">
                <a:latin typeface="BIZ UDゴシック" panose="020B0400000000000000" pitchFamily="49" charset="-128"/>
                <a:ea typeface="BIZ UDゴシック" panose="020B0400000000000000" pitchFamily="49" charset="-128"/>
              </a:rPr>
              <a:t>来年</a:t>
            </a:r>
            <a:r>
              <a:rPr lang="ja-JP" altLang="en-US" sz="1100" b="1" dirty="0">
                <a:latin typeface="BIZ UDゴシック" panose="020B0400000000000000" pitchFamily="49" charset="-128"/>
                <a:ea typeface="BIZ UDゴシック" panose="020B0400000000000000" pitchFamily="49" charset="-128"/>
              </a:rPr>
              <a:t>（</a:t>
            </a:r>
            <a:r>
              <a:rPr lang="en-US" altLang="ja-JP" sz="1100" b="1" dirty="0">
                <a:latin typeface="BIZ UDゴシック" panose="020B0400000000000000" pitchFamily="49" charset="-128"/>
                <a:ea typeface="BIZ UDゴシック" panose="020B0400000000000000" pitchFamily="49" charset="-128"/>
              </a:rPr>
              <a:t>2023</a:t>
            </a:r>
            <a:r>
              <a:rPr lang="ja-JP" altLang="en-US" sz="1100" b="1" dirty="0">
                <a:latin typeface="BIZ UDゴシック" panose="020B0400000000000000" pitchFamily="49" charset="-128"/>
                <a:ea typeface="BIZ UDゴシック" panose="020B0400000000000000" pitchFamily="49" charset="-128"/>
              </a:rPr>
              <a:t>年）当初をめどに、バージョンアップ案を取りまとめる。</a:t>
            </a:r>
            <a:endParaRPr lang="en-US" altLang="ja-JP" sz="1100" b="1" dirty="0">
              <a:latin typeface="BIZ UDゴシック" panose="020B0400000000000000" pitchFamily="49" charset="-128"/>
              <a:ea typeface="BIZ UDゴシック" panose="020B0400000000000000" pitchFamily="49" charset="-128"/>
            </a:endParaRPr>
          </a:p>
        </p:txBody>
      </p:sp>
      <p:sp>
        <p:nvSpPr>
          <p:cNvPr id="32" name="テキスト ボックス 31">
            <a:extLst>
              <a:ext uri="{FF2B5EF4-FFF2-40B4-BE49-F238E27FC236}">
                <a16:creationId xmlns:a16="http://schemas.microsoft.com/office/drawing/2014/main" id="{914DE557-87D7-42B6-ABDF-7AB0F59BC845}"/>
              </a:ext>
            </a:extLst>
          </p:cNvPr>
          <p:cNvSpPr txBox="1"/>
          <p:nvPr/>
        </p:nvSpPr>
        <p:spPr>
          <a:xfrm>
            <a:off x="6810889" y="7981252"/>
            <a:ext cx="5701214" cy="1490152"/>
          </a:xfrm>
          <a:prstGeom prst="rect">
            <a:avLst/>
          </a:prstGeom>
          <a:noFill/>
        </p:spPr>
        <p:txBody>
          <a:bodyPr wrap="square" rtlCol="0">
            <a:spAutoFit/>
          </a:bodyPr>
          <a:lstStyle/>
          <a:p>
            <a:pPr marL="171450" indent="-171450">
              <a:lnSpc>
                <a:spcPts val="1300"/>
              </a:lnSpc>
              <a:spcBef>
                <a:spcPts val="600"/>
              </a:spcBef>
              <a:buFont typeface="Wingdings" panose="05000000000000000000" pitchFamily="2" charset="2"/>
              <a:buChar char="Ø"/>
            </a:pPr>
            <a:r>
              <a:rPr lang="ja-JP" altLang="en-US" sz="1100" dirty="0" smtClean="0">
                <a:latin typeface="BIZ UDゴシック" panose="020B0400000000000000" pitchFamily="49" charset="-128"/>
                <a:ea typeface="BIZ UDゴシック" panose="020B0400000000000000" pitchFamily="49" charset="-128"/>
              </a:rPr>
              <a:t>国内外</a:t>
            </a:r>
            <a:r>
              <a:rPr lang="ja-JP" altLang="en-US" sz="1100" dirty="0">
                <a:latin typeface="BIZ UDゴシック" panose="020B0400000000000000" pitchFamily="49" charset="-128"/>
                <a:ea typeface="BIZ UDゴシック" panose="020B0400000000000000" pitchFamily="49" charset="-128"/>
              </a:rPr>
              <a:t>の都市の分析や大阪の特性・ポテンシャルを一層掘り下げながら、住民の共感等の観点を踏まえ、</a:t>
            </a:r>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副首都・大阪の経済モデル</a:t>
            </a:r>
            <a:r>
              <a:rPr lang="en-US" altLang="ja-JP" sz="1100"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をさらに具体化</a:t>
            </a:r>
            <a:endParaRPr lang="en-US" altLang="ja-JP" sz="1100" dirty="0">
              <a:latin typeface="BIZ UDゴシック" panose="020B0400000000000000" pitchFamily="49" charset="-128"/>
              <a:ea typeface="BIZ UDゴシック" panose="020B0400000000000000" pitchFamily="49" charset="-128"/>
            </a:endParaRPr>
          </a:p>
          <a:p>
            <a:pPr marL="171450" indent="-171450">
              <a:lnSpc>
                <a:spcPts val="1300"/>
              </a:lnSpc>
              <a:spcBef>
                <a:spcPts val="600"/>
              </a:spcBef>
              <a:buFont typeface="Wingdings" panose="05000000000000000000" pitchFamily="2" charset="2"/>
              <a:buChar char="Ø"/>
            </a:pPr>
            <a:r>
              <a:rPr lang="ja-JP" altLang="en-US" sz="1100" dirty="0">
                <a:latin typeface="BIZ UDゴシック" panose="020B0400000000000000" pitchFamily="49" charset="-128"/>
                <a:ea typeface="BIZ UDゴシック" panose="020B0400000000000000" pitchFamily="49" charset="-128"/>
              </a:rPr>
              <a:t>モデルのどこが最も重要で、何に優先的に注力すべきかなど、検討の深化</a:t>
            </a:r>
            <a:endParaRPr lang="en-US" altLang="ja-JP" sz="1100" dirty="0">
              <a:latin typeface="BIZ UDゴシック" panose="020B0400000000000000" pitchFamily="49" charset="-128"/>
              <a:ea typeface="BIZ UDゴシック" panose="020B0400000000000000" pitchFamily="49" charset="-128"/>
            </a:endParaRPr>
          </a:p>
          <a:p>
            <a:pPr marL="171450" indent="-171450">
              <a:lnSpc>
                <a:spcPts val="1300"/>
              </a:lnSpc>
              <a:spcBef>
                <a:spcPts val="600"/>
              </a:spcBef>
              <a:buFont typeface="Wingdings" panose="05000000000000000000" pitchFamily="2" charset="2"/>
              <a:buChar char="Ø"/>
            </a:pPr>
            <a:r>
              <a:rPr lang="ja-JP" altLang="en-US" sz="1100" dirty="0">
                <a:latin typeface="BIZ UDゴシック" panose="020B0400000000000000" pitchFamily="49" charset="-128"/>
                <a:ea typeface="BIZ UDゴシック" panose="020B0400000000000000" pitchFamily="49" charset="-128"/>
              </a:rPr>
              <a:t>経済面等からふさわしいと考えられる副首都の圏域設定やその枠組みがどうあるべきか、国における必要な環境整備としてどのようなことが考えられるか、などの検討</a:t>
            </a:r>
            <a:endParaRPr lang="en-US" altLang="ja-JP" sz="1100" dirty="0">
              <a:latin typeface="BIZ UDゴシック" panose="020B0400000000000000" pitchFamily="49" charset="-128"/>
              <a:ea typeface="BIZ UDゴシック" panose="020B0400000000000000" pitchFamily="49" charset="-128"/>
            </a:endParaRPr>
          </a:p>
          <a:p>
            <a:pPr marL="171450" indent="-171450">
              <a:lnSpc>
                <a:spcPts val="1300"/>
              </a:lnSpc>
              <a:spcBef>
                <a:spcPts val="600"/>
              </a:spcBef>
              <a:buFont typeface="Wingdings" panose="05000000000000000000" pitchFamily="2" charset="2"/>
              <a:buChar char="Ø"/>
            </a:pPr>
            <a:r>
              <a:rPr lang="ja-JP" altLang="en-US" sz="1100" dirty="0">
                <a:latin typeface="BIZ UDゴシック" panose="020B0400000000000000" pitchFamily="49" charset="-128"/>
                <a:ea typeface="BIZ UDゴシック" panose="020B0400000000000000" pitchFamily="49" charset="-128"/>
              </a:rPr>
              <a:t>住民をはじめとしたステークホルダーへの訴求力のある共通目標や目標年次、工程の</a:t>
            </a:r>
            <a:r>
              <a:rPr lang="ja-JP" altLang="en-US" sz="1100" dirty="0" smtClean="0">
                <a:latin typeface="BIZ UDゴシック" panose="020B0400000000000000" pitchFamily="49" charset="-128"/>
                <a:ea typeface="BIZ UDゴシック" panose="020B0400000000000000" pitchFamily="49" charset="-128"/>
              </a:rPr>
              <a:t>設定、実効性を担保する仕組みなど</a:t>
            </a:r>
            <a:r>
              <a:rPr lang="ja-JP" altLang="en-US" sz="1100" dirty="0">
                <a:latin typeface="BIZ UDゴシック" panose="020B0400000000000000" pitchFamily="49" charset="-128"/>
                <a:ea typeface="BIZ UDゴシック" panose="020B0400000000000000" pitchFamily="49" charset="-128"/>
              </a:rPr>
              <a:t>の検討</a:t>
            </a:r>
          </a:p>
        </p:txBody>
      </p:sp>
      <p:sp>
        <p:nvSpPr>
          <p:cNvPr id="115" name="テキスト ボックス 114">
            <a:extLst>
              <a:ext uri="{FF2B5EF4-FFF2-40B4-BE49-F238E27FC236}">
                <a16:creationId xmlns:a16="http://schemas.microsoft.com/office/drawing/2014/main" id="{3EEC089F-90F4-4177-9D5D-48868A9EA376}"/>
              </a:ext>
            </a:extLst>
          </p:cNvPr>
          <p:cNvSpPr txBox="1"/>
          <p:nvPr/>
        </p:nvSpPr>
        <p:spPr>
          <a:xfrm>
            <a:off x="6605610" y="7631404"/>
            <a:ext cx="6129011" cy="285651"/>
          </a:xfrm>
          <a:prstGeom prst="rect">
            <a:avLst/>
          </a:prstGeom>
        </p:spPr>
        <p:style>
          <a:lnRef idx="0">
            <a:schemeClr val="accent5"/>
          </a:lnRef>
          <a:fillRef idx="3">
            <a:schemeClr val="accent5"/>
          </a:fillRef>
          <a:effectRef idx="3">
            <a:schemeClr val="accent5"/>
          </a:effectRef>
          <a:fontRef idx="minor">
            <a:schemeClr val="lt1"/>
          </a:fontRef>
        </p:style>
        <p:txBody>
          <a:bodyPr wrap="square" lIns="128016" tIns="36000" rIns="128016" bIns="64008" rtlCol="0">
            <a:spAutoFit/>
          </a:bodyPr>
          <a:lstStyle/>
          <a:p>
            <a:pPr algn="ctr"/>
            <a:r>
              <a:rPr lang="ja-JP" altLang="en-US" sz="1200" b="1" dirty="0" smtClean="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意見交換会における今後の議論予定</a:t>
            </a:r>
            <a:endParaRPr lang="ja-JP" altLang="en-US" sz="1200" b="1" dirty="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endParaRPr>
          </a:p>
        </p:txBody>
      </p:sp>
      <p:sp>
        <p:nvSpPr>
          <p:cNvPr id="27" name="角丸四角形 2">
            <a:extLst>
              <a:ext uri="{FF2B5EF4-FFF2-40B4-BE49-F238E27FC236}">
                <a16:creationId xmlns:a16="http://schemas.microsoft.com/office/drawing/2014/main" id="{8DC6DDDD-882F-4826-87FE-61D893BF30D4}"/>
              </a:ext>
            </a:extLst>
          </p:cNvPr>
          <p:cNvSpPr/>
          <p:nvPr/>
        </p:nvSpPr>
        <p:spPr>
          <a:xfrm>
            <a:off x="120112" y="3533012"/>
            <a:ext cx="6157224" cy="5928929"/>
          </a:xfrm>
          <a:prstGeom prst="roundRect">
            <a:avLst>
              <a:gd name="adj" fmla="val 160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447AFBE4-378C-41A3-B1F9-B18B8CAD59F5}"/>
              </a:ext>
            </a:extLst>
          </p:cNvPr>
          <p:cNvSpPr txBox="1"/>
          <p:nvPr/>
        </p:nvSpPr>
        <p:spPr>
          <a:xfrm>
            <a:off x="109589" y="3390187"/>
            <a:ext cx="6154219" cy="285651"/>
          </a:xfrm>
          <a:prstGeom prst="rect">
            <a:avLst/>
          </a:prstGeom>
        </p:spPr>
        <p:style>
          <a:lnRef idx="0">
            <a:schemeClr val="accent5"/>
          </a:lnRef>
          <a:fillRef idx="3">
            <a:schemeClr val="accent5"/>
          </a:fillRef>
          <a:effectRef idx="3">
            <a:schemeClr val="accent5"/>
          </a:effectRef>
          <a:fontRef idx="minor">
            <a:schemeClr val="lt1"/>
          </a:fontRef>
        </p:style>
        <p:txBody>
          <a:bodyPr wrap="square" lIns="128016" tIns="36000" rIns="128016" bIns="64008" rtlCol="0">
            <a:spAutoFit/>
          </a:bodyPr>
          <a:lstStyle/>
          <a:p>
            <a:pPr algn="ctr"/>
            <a:r>
              <a:rPr lang="ja-JP" altLang="en-US" sz="1200" b="1" dirty="0" smtClean="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主</a:t>
            </a:r>
            <a:r>
              <a:rPr lang="ja-JP" altLang="en-US" sz="1200" b="1" dirty="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な</a:t>
            </a:r>
            <a:r>
              <a:rPr lang="ja-JP" altLang="en-US" sz="1200" b="1" dirty="0" smtClean="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議論の内容</a:t>
            </a:r>
            <a:endParaRPr lang="ja-JP" altLang="en-US" sz="1200" b="1" dirty="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A8251DF4-598C-4B41-8725-912F75302AE8}"/>
              </a:ext>
            </a:extLst>
          </p:cNvPr>
          <p:cNvSpPr/>
          <p:nvPr/>
        </p:nvSpPr>
        <p:spPr>
          <a:xfrm>
            <a:off x="424617" y="3885448"/>
            <a:ext cx="5661767" cy="831274"/>
          </a:xfrm>
          <a:prstGeom prst="rect">
            <a:avLst/>
          </a:prstGeom>
          <a:solidFill>
            <a:schemeClr val="bg1"/>
          </a:solidFill>
          <a:ln>
            <a:solidFill>
              <a:srgbClr val="00B0F0"/>
            </a:solidFill>
            <a:prstDash val="solid"/>
          </a:ln>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30" name="正方形/長方形 29">
            <a:extLst>
              <a:ext uri="{FF2B5EF4-FFF2-40B4-BE49-F238E27FC236}">
                <a16:creationId xmlns:a16="http://schemas.microsoft.com/office/drawing/2014/main" id="{6C03A465-4A64-412D-A75A-780D62F09BE3}"/>
              </a:ext>
            </a:extLst>
          </p:cNvPr>
          <p:cNvSpPr/>
          <p:nvPr/>
        </p:nvSpPr>
        <p:spPr>
          <a:xfrm>
            <a:off x="559052" y="4055261"/>
            <a:ext cx="5352818" cy="6925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numCol="1" spcCol="360000" rtlCol="0" anchor="t" anchorCtr="0"/>
          <a:lstStyle/>
          <a:p>
            <a:pPr marL="171450" indent="-171450">
              <a:lnSpc>
                <a:spcPts val="1300"/>
              </a:lnSpc>
              <a:spcBef>
                <a:spcPts val="300"/>
              </a:spcBef>
              <a:buFont typeface="Wingdings" panose="05000000000000000000" pitchFamily="2" charset="2"/>
              <a:buChar char="u"/>
            </a:pPr>
            <a:r>
              <a:rPr lang="ja-JP" altLang="en-US" sz="1100" dirty="0" smtClean="0">
                <a:solidFill>
                  <a:schemeClr val="tx1"/>
                </a:solidFill>
                <a:latin typeface="BIZ UDゴシック" panose="020B0400000000000000" pitchFamily="49" charset="-128"/>
                <a:ea typeface="BIZ UDゴシック" panose="020B0400000000000000" pitchFamily="49" charset="-128"/>
              </a:rPr>
              <a:t>主要</a:t>
            </a:r>
            <a:r>
              <a:rPr lang="ja-JP" altLang="en-US" sz="1100" dirty="0">
                <a:solidFill>
                  <a:schemeClr val="tx1"/>
                </a:solidFill>
                <a:latin typeface="BIZ UDゴシック" panose="020B0400000000000000" pitchFamily="49" charset="-128"/>
                <a:ea typeface="BIZ UDゴシック" panose="020B0400000000000000" pitchFamily="49" charset="-128"/>
              </a:rPr>
              <a:t>国が一定の経済成長を遂げる中、日本は長期にわたり低迷。</a:t>
            </a:r>
            <a:r>
              <a:rPr lang="ja-JP" altLang="en-US" sz="1100" b="1" dirty="0">
                <a:solidFill>
                  <a:schemeClr val="tx1"/>
                </a:solidFill>
                <a:latin typeface="BIZ UDゴシック" panose="020B0400000000000000" pitchFamily="49" charset="-128"/>
                <a:ea typeface="BIZ UDゴシック" panose="020B0400000000000000" pitchFamily="49" charset="-128"/>
              </a:rPr>
              <a:t>生産性が低く</a:t>
            </a:r>
            <a:r>
              <a:rPr lang="ja-JP" altLang="en-US" sz="1100" dirty="0">
                <a:solidFill>
                  <a:schemeClr val="tx1"/>
                </a:solidFill>
                <a:latin typeface="BIZ UDゴシック" panose="020B0400000000000000" pitchFamily="49" charset="-128"/>
                <a:ea typeface="BIZ UDゴシック" panose="020B0400000000000000" pitchFamily="49" charset="-128"/>
              </a:rPr>
              <a:t>、</a:t>
            </a:r>
            <a:r>
              <a:rPr lang="ja-JP" altLang="en-US" sz="1100" b="1" dirty="0">
                <a:solidFill>
                  <a:schemeClr val="tx1"/>
                </a:solidFill>
                <a:latin typeface="BIZ UDゴシック" panose="020B0400000000000000" pitchFamily="49" charset="-128"/>
                <a:ea typeface="BIZ UDゴシック" panose="020B0400000000000000" pitchFamily="49" charset="-128"/>
              </a:rPr>
              <a:t>産業構造が固定化</a:t>
            </a:r>
            <a:r>
              <a:rPr lang="ja-JP" altLang="en-US" sz="1100" dirty="0">
                <a:solidFill>
                  <a:schemeClr val="tx1"/>
                </a:solidFill>
                <a:latin typeface="BIZ UDゴシック" panose="020B0400000000000000" pitchFamily="49" charset="-128"/>
                <a:ea typeface="BIZ UDゴシック" panose="020B0400000000000000" pitchFamily="49" charset="-128"/>
              </a:rPr>
              <a:t>し、</a:t>
            </a:r>
            <a:r>
              <a:rPr lang="ja-JP" altLang="en-US" sz="1100" b="1" dirty="0">
                <a:solidFill>
                  <a:schemeClr val="tx1"/>
                </a:solidFill>
                <a:latin typeface="BIZ UDゴシック" panose="020B0400000000000000" pitchFamily="49" charset="-128"/>
                <a:ea typeface="BIZ UDゴシック" panose="020B0400000000000000" pitchFamily="49" charset="-128"/>
              </a:rPr>
              <a:t>人材</a:t>
            </a:r>
            <a:r>
              <a:rPr lang="ja-JP" altLang="en-US" sz="1100" b="1" dirty="0" smtClean="0">
                <a:solidFill>
                  <a:schemeClr val="tx1"/>
                </a:solidFill>
                <a:latin typeface="BIZ UDゴシック" panose="020B0400000000000000" pitchFamily="49" charset="-128"/>
                <a:ea typeface="BIZ UDゴシック" panose="020B0400000000000000" pitchFamily="49" charset="-128"/>
              </a:rPr>
              <a:t>の多様化・流動化</a:t>
            </a:r>
            <a:r>
              <a:rPr lang="ja-JP" altLang="en-US" sz="1100" b="1" dirty="0">
                <a:solidFill>
                  <a:schemeClr val="tx1"/>
                </a:solidFill>
                <a:latin typeface="BIZ UDゴシック" panose="020B0400000000000000" pitchFamily="49" charset="-128"/>
                <a:ea typeface="BIZ UDゴシック" panose="020B0400000000000000" pitchFamily="49" charset="-128"/>
              </a:rPr>
              <a:t>も進んでいない</a:t>
            </a:r>
            <a:r>
              <a:rPr lang="ja-JP" altLang="en-US" sz="1100" dirty="0">
                <a:solidFill>
                  <a:schemeClr val="tx1"/>
                </a:solidFill>
                <a:latin typeface="BIZ UDゴシック" panose="020B0400000000000000" pitchFamily="49" charset="-128"/>
                <a:ea typeface="BIZ UDゴシック" panose="020B0400000000000000" pitchFamily="49" charset="-128"/>
              </a:rPr>
              <a:t>状況。こうした日本の抱える課題が大阪においてより端的に表れている。</a:t>
            </a:r>
            <a:endParaRPr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31" name="正方形/長方形 30">
            <a:extLst>
              <a:ext uri="{FF2B5EF4-FFF2-40B4-BE49-F238E27FC236}">
                <a16:creationId xmlns:a16="http://schemas.microsoft.com/office/drawing/2014/main" id="{3BDFF69E-8259-45AF-9340-CD69B1904AB9}"/>
              </a:ext>
            </a:extLst>
          </p:cNvPr>
          <p:cNvSpPr/>
          <p:nvPr/>
        </p:nvSpPr>
        <p:spPr>
          <a:xfrm>
            <a:off x="424618" y="4886535"/>
            <a:ext cx="5661767" cy="2489852"/>
          </a:xfrm>
          <a:prstGeom prst="rect">
            <a:avLst/>
          </a:prstGeom>
          <a:solidFill>
            <a:schemeClr val="bg1"/>
          </a:solidFill>
          <a:ln>
            <a:solidFill>
              <a:srgbClr val="00B0F0"/>
            </a:solidFill>
            <a:prstDash val="solid"/>
          </a:ln>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AC44E137-FC26-4B3F-934E-1F85888FD486}"/>
              </a:ext>
            </a:extLst>
          </p:cNvPr>
          <p:cNvSpPr/>
          <p:nvPr/>
        </p:nvSpPr>
        <p:spPr>
          <a:xfrm>
            <a:off x="539276" y="5107782"/>
            <a:ext cx="5497587" cy="18423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numCol="1" spcCol="360000" rtlCol="0" anchor="t" anchorCtr="0"/>
          <a:lstStyle/>
          <a:p>
            <a:pPr marL="171450" indent="-171450">
              <a:lnSpc>
                <a:spcPts val="1300"/>
              </a:lnSpc>
              <a:spcBef>
                <a:spcPts val="400"/>
              </a:spcBef>
              <a:buFont typeface="Wingdings" panose="05000000000000000000" pitchFamily="2" charset="2"/>
              <a:buChar char="u"/>
            </a:pPr>
            <a:r>
              <a:rPr lang="ja-JP" altLang="en-US" sz="1100" dirty="0" smtClean="0">
                <a:solidFill>
                  <a:schemeClr val="tx1"/>
                </a:solidFill>
                <a:latin typeface="BIZ UDゴシック" panose="020B0400000000000000" pitchFamily="49" charset="-128"/>
                <a:ea typeface="BIZ UDゴシック" panose="020B0400000000000000" pitchFamily="49" charset="-128"/>
              </a:rPr>
              <a:t>国内都市に加え、</a:t>
            </a:r>
            <a:r>
              <a:rPr lang="ja-JP" altLang="en-US" sz="1100" dirty="0">
                <a:solidFill>
                  <a:schemeClr val="tx1"/>
                </a:solidFill>
                <a:latin typeface="BIZ UDゴシック" panose="020B0400000000000000" pitchFamily="49" charset="-128"/>
                <a:ea typeface="BIZ UDゴシック" panose="020B0400000000000000" pitchFamily="49" charset="-128"/>
              </a:rPr>
              <a:t>コペンハーゲン、マンチェスター、トロント、シアトル、シンガポール、深圳を</a:t>
            </a:r>
            <a:r>
              <a:rPr lang="ja-JP" altLang="en-US" sz="1100" dirty="0" smtClean="0">
                <a:solidFill>
                  <a:schemeClr val="tx1"/>
                </a:solidFill>
                <a:latin typeface="BIZ UDゴシック" panose="020B0400000000000000" pitchFamily="49" charset="-128"/>
                <a:ea typeface="BIZ UDゴシック" panose="020B0400000000000000" pitchFamily="49" charset="-128"/>
              </a:rPr>
              <a:t>分析</a:t>
            </a:r>
            <a:endParaRPr lang="en-US" altLang="ja-JP" sz="1100" dirty="0">
              <a:solidFill>
                <a:schemeClr val="tx1"/>
              </a:solidFill>
              <a:latin typeface="BIZ UDゴシック" panose="020B0400000000000000" pitchFamily="49" charset="-128"/>
              <a:ea typeface="BIZ UDゴシック" panose="020B0400000000000000" pitchFamily="49" charset="-128"/>
            </a:endParaRPr>
          </a:p>
          <a:p>
            <a:pPr marL="171450" indent="-171450">
              <a:lnSpc>
                <a:spcPts val="1300"/>
              </a:lnSpc>
              <a:spcBef>
                <a:spcPts val="400"/>
              </a:spcBef>
              <a:buFont typeface="Wingdings" panose="05000000000000000000" pitchFamily="2" charset="2"/>
              <a:buChar char="Ø"/>
            </a:pPr>
            <a:r>
              <a:rPr lang="ja-JP" altLang="en-US" sz="1100" dirty="0" smtClean="0">
                <a:solidFill>
                  <a:schemeClr val="tx1"/>
                </a:solidFill>
                <a:latin typeface="BIZ UDゴシック" panose="020B0400000000000000" pitchFamily="49" charset="-128"/>
                <a:ea typeface="BIZ UDゴシック" panose="020B0400000000000000" pitchFamily="49" charset="-128"/>
              </a:rPr>
              <a:t>地域</a:t>
            </a:r>
            <a:r>
              <a:rPr lang="ja-JP" altLang="en-US" sz="1100" dirty="0">
                <a:solidFill>
                  <a:schemeClr val="tx1"/>
                </a:solidFill>
                <a:latin typeface="BIZ UDゴシック" panose="020B0400000000000000" pitchFamily="49" charset="-128"/>
                <a:ea typeface="BIZ UDゴシック" panose="020B0400000000000000" pitchFamily="49" charset="-128"/>
              </a:rPr>
              <a:t>の強みを活かし</a:t>
            </a:r>
            <a:r>
              <a:rPr lang="ja-JP" altLang="en-US" sz="1100" dirty="0" smtClean="0">
                <a:solidFill>
                  <a:schemeClr val="tx1"/>
                </a:solidFill>
                <a:latin typeface="BIZ UDゴシック" panose="020B0400000000000000" pitchFamily="49" charset="-128"/>
                <a:ea typeface="BIZ UDゴシック" panose="020B0400000000000000" pitchFamily="49" charset="-128"/>
              </a:rPr>
              <a:t>、</a:t>
            </a:r>
            <a:r>
              <a:rPr lang="ja-JP" altLang="en-US" sz="1100" b="1" dirty="0" smtClean="0">
                <a:solidFill>
                  <a:schemeClr val="tx1"/>
                </a:solidFill>
                <a:latin typeface="BIZ UDゴシック" panose="020B0400000000000000" pitchFamily="49" charset="-128"/>
                <a:ea typeface="BIZ UDゴシック" panose="020B0400000000000000" pitchFamily="49" charset="-128"/>
              </a:rPr>
              <a:t>社会情勢の変化に合わせ、</a:t>
            </a:r>
            <a:r>
              <a:rPr lang="ja-JP" altLang="en-US" sz="1100" dirty="0" smtClean="0">
                <a:solidFill>
                  <a:schemeClr val="tx1"/>
                </a:solidFill>
                <a:latin typeface="BIZ UDゴシック" panose="020B0400000000000000" pitchFamily="49" charset="-128"/>
                <a:ea typeface="BIZ UDゴシック" panose="020B0400000000000000" pitchFamily="49" charset="-128"/>
              </a:rPr>
              <a:t>既存</a:t>
            </a:r>
            <a:r>
              <a:rPr lang="ja-JP" altLang="en-US" sz="1100" dirty="0">
                <a:solidFill>
                  <a:schemeClr val="tx1"/>
                </a:solidFill>
                <a:latin typeface="BIZ UDゴシック" panose="020B0400000000000000" pitchFamily="49" charset="-128"/>
                <a:ea typeface="BIZ UDゴシック" panose="020B0400000000000000" pitchFamily="49" charset="-128"/>
              </a:rPr>
              <a:t>産業の高度化や新産業の育成など</a:t>
            </a:r>
            <a:r>
              <a:rPr lang="ja-JP" altLang="en-US" sz="1100" b="1" dirty="0">
                <a:solidFill>
                  <a:schemeClr val="tx1"/>
                </a:solidFill>
                <a:latin typeface="BIZ UDゴシック" panose="020B0400000000000000" pitchFamily="49" charset="-128"/>
                <a:ea typeface="BIZ UDゴシック" panose="020B0400000000000000" pitchFamily="49" charset="-128"/>
              </a:rPr>
              <a:t>産業構造の</a:t>
            </a:r>
            <a:r>
              <a:rPr lang="ja-JP" altLang="en-US" sz="1100" b="1" dirty="0" smtClean="0">
                <a:solidFill>
                  <a:schemeClr val="tx1"/>
                </a:solidFill>
                <a:latin typeface="BIZ UDゴシック" panose="020B0400000000000000" pitchFamily="49" charset="-128"/>
                <a:ea typeface="BIZ UDゴシック" panose="020B0400000000000000" pitchFamily="49" charset="-128"/>
              </a:rPr>
              <a:t>転換</a:t>
            </a:r>
            <a:r>
              <a:rPr lang="ja-JP" altLang="en-US" sz="1100" dirty="0" smtClean="0">
                <a:solidFill>
                  <a:schemeClr val="tx1"/>
                </a:solidFill>
                <a:latin typeface="BIZ UDゴシック" panose="020B0400000000000000" pitchFamily="49" charset="-128"/>
                <a:ea typeface="BIZ UDゴシック" panose="020B0400000000000000" pitchFamily="49" charset="-128"/>
              </a:rPr>
              <a:t>が必要</a:t>
            </a:r>
            <a:endParaRPr lang="ja-JP" altLang="en-US" sz="1100" dirty="0">
              <a:solidFill>
                <a:schemeClr val="tx1"/>
              </a:solidFill>
              <a:latin typeface="BIZ UDゴシック" panose="020B0400000000000000" pitchFamily="49" charset="-128"/>
              <a:ea typeface="BIZ UDゴシック" panose="020B0400000000000000" pitchFamily="49" charset="-128"/>
            </a:endParaRPr>
          </a:p>
          <a:p>
            <a:pPr marL="171450" indent="-171450">
              <a:lnSpc>
                <a:spcPts val="1300"/>
              </a:lnSpc>
              <a:spcBef>
                <a:spcPts val="400"/>
              </a:spcBef>
              <a:buFont typeface="Wingdings" panose="05000000000000000000" pitchFamily="2" charset="2"/>
              <a:buChar char="Ø"/>
            </a:pPr>
            <a:r>
              <a:rPr lang="ja-JP" altLang="en-US" sz="1100" b="1" dirty="0" smtClean="0">
                <a:solidFill>
                  <a:schemeClr val="tx1"/>
                </a:solidFill>
                <a:latin typeface="BIZ UDゴシック" panose="020B0400000000000000" pitchFamily="49" charset="-128"/>
                <a:ea typeface="BIZ UDゴシック" panose="020B0400000000000000" pitchFamily="49" charset="-128"/>
              </a:rPr>
              <a:t>デジタル</a:t>
            </a:r>
            <a:r>
              <a:rPr lang="ja-JP" altLang="en-US" sz="1100" b="1" dirty="0">
                <a:solidFill>
                  <a:schemeClr val="tx1"/>
                </a:solidFill>
                <a:latin typeface="BIZ UDゴシック" panose="020B0400000000000000" pitchFamily="49" charset="-128"/>
                <a:ea typeface="BIZ UDゴシック" panose="020B0400000000000000" pitchFamily="49" charset="-128"/>
              </a:rPr>
              <a:t>を最大限活用</a:t>
            </a:r>
            <a:r>
              <a:rPr lang="ja-JP" altLang="en-US" sz="1100" dirty="0" smtClean="0">
                <a:solidFill>
                  <a:schemeClr val="tx1"/>
                </a:solidFill>
                <a:latin typeface="BIZ UDゴシック" panose="020B0400000000000000" pitchFamily="49" charset="-128"/>
                <a:ea typeface="BIZ UDゴシック" panose="020B0400000000000000" pitchFamily="49" charset="-128"/>
              </a:rPr>
              <a:t>し、ものづくり</a:t>
            </a:r>
            <a:r>
              <a:rPr lang="ja-JP" altLang="en-US" sz="1100" dirty="0">
                <a:solidFill>
                  <a:schemeClr val="tx1"/>
                </a:solidFill>
                <a:latin typeface="BIZ UDゴシック" panose="020B0400000000000000" pitchFamily="49" charset="-128"/>
                <a:ea typeface="BIZ UDゴシック" panose="020B0400000000000000" pitchFamily="49" charset="-128"/>
              </a:rPr>
              <a:t>基盤と第三次産業を融合させた製品・サービスの開発、また、それを支える</a:t>
            </a:r>
            <a:r>
              <a:rPr lang="ja-JP" altLang="en-US" sz="1100" b="1" dirty="0">
                <a:solidFill>
                  <a:schemeClr val="tx1"/>
                </a:solidFill>
                <a:latin typeface="BIZ UDゴシック" panose="020B0400000000000000" pitchFamily="49" charset="-128"/>
                <a:ea typeface="BIZ UDゴシック" panose="020B0400000000000000" pitchFamily="49" charset="-128"/>
              </a:rPr>
              <a:t>人材の育成や流動化、呼び込み</a:t>
            </a:r>
            <a:r>
              <a:rPr lang="ja-JP" altLang="en-US" sz="1100" dirty="0">
                <a:solidFill>
                  <a:schemeClr val="tx1"/>
                </a:solidFill>
                <a:latin typeface="BIZ UDゴシック" panose="020B0400000000000000" pitchFamily="49" charset="-128"/>
                <a:ea typeface="BIZ UDゴシック" panose="020B0400000000000000" pitchFamily="49" charset="-128"/>
              </a:rPr>
              <a:t>を図るとともに、ウォーカブルシティなど、人材にとって魅力的</a:t>
            </a:r>
            <a:r>
              <a:rPr lang="ja-JP" altLang="en-US" sz="1100" dirty="0" smtClean="0">
                <a:solidFill>
                  <a:schemeClr val="tx1"/>
                </a:solidFill>
                <a:latin typeface="BIZ UDゴシック" panose="020B0400000000000000" pitchFamily="49" charset="-128"/>
                <a:ea typeface="BIZ UDゴシック" panose="020B0400000000000000" pitchFamily="49" charset="-128"/>
              </a:rPr>
              <a:t>な</a:t>
            </a:r>
            <a:r>
              <a:rPr lang="ja-JP" altLang="en-US" sz="1100" dirty="0">
                <a:solidFill>
                  <a:schemeClr val="tx1"/>
                </a:solidFill>
                <a:latin typeface="BIZ UDゴシック" panose="020B0400000000000000" pitchFamily="49" charset="-128"/>
                <a:ea typeface="BIZ UDゴシック" panose="020B0400000000000000" pitchFamily="49" charset="-128"/>
              </a:rPr>
              <a:t>まち</a:t>
            </a:r>
            <a:r>
              <a:rPr lang="ja-JP" altLang="en-US" sz="1100" dirty="0" smtClean="0">
                <a:solidFill>
                  <a:schemeClr val="tx1"/>
                </a:solidFill>
                <a:latin typeface="BIZ UDゴシック" panose="020B0400000000000000" pitchFamily="49" charset="-128"/>
                <a:ea typeface="BIZ UDゴシック" panose="020B0400000000000000" pitchFamily="49" charset="-128"/>
              </a:rPr>
              <a:t>づくりの取組が必要</a:t>
            </a:r>
            <a:endParaRPr lang="ja-JP" altLang="en-US" sz="1100" dirty="0">
              <a:solidFill>
                <a:schemeClr val="tx1"/>
              </a:solidFill>
              <a:latin typeface="BIZ UDゴシック" panose="020B0400000000000000" pitchFamily="49" charset="-128"/>
              <a:ea typeface="BIZ UDゴシック" panose="020B0400000000000000" pitchFamily="49" charset="-128"/>
            </a:endParaRPr>
          </a:p>
          <a:p>
            <a:pPr marL="171450" indent="-171450">
              <a:lnSpc>
                <a:spcPts val="1300"/>
              </a:lnSpc>
              <a:spcBef>
                <a:spcPts val="400"/>
              </a:spcBef>
              <a:buFont typeface="Wingdings" panose="05000000000000000000" pitchFamily="2" charset="2"/>
              <a:buChar char="Ø"/>
            </a:pPr>
            <a:r>
              <a:rPr lang="ja-JP" altLang="en-US" sz="1100" dirty="0" smtClean="0">
                <a:solidFill>
                  <a:schemeClr val="tx1"/>
                </a:solidFill>
                <a:latin typeface="BIZ UDゴシック" panose="020B0400000000000000" pitchFamily="49" charset="-128"/>
                <a:ea typeface="BIZ UDゴシック" panose="020B0400000000000000" pitchFamily="49" charset="-128"/>
              </a:rPr>
              <a:t>イノベーション</a:t>
            </a:r>
            <a:r>
              <a:rPr lang="ja-JP" altLang="en-US" sz="1100" dirty="0">
                <a:solidFill>
                  <a:schemeClr val="tx1"/>
                </a:solidFill>
                <a:latin typeface="BIZ UDゴシック" panose="020B0400000000000000" pitchFamily="49" charset="-128"/>
                <a:ea typeface="BIZ UDゴシック" panose="020B0400000000000000" pitchFamily="49" charset="-128"/>
              </a:rPr>
              <a:t>の源泉となるスタートアップの支援や、行政と民間、大学、研究機関との</a:t>
            </a:r>
            <a:r>
              <a:rPr lang="ja-JP" altLang="en-US" sz="1100" dirty="0" smtClean="0">
                <a:solidFill>
                  <a:schemeClr val="tx1"/>
                </a:solidFill>
                <a:latin typeface="BIZ UDゴシック" panose="020B0400000000000000" pitchFamily="49" charset="-128"/>
                <a:ea typeface="BIZ UDゴシック" panose="020B0400000000000000" pitchFamily="49" charset="-128"/>
              </a:rPr>
              <a:t>パートナーシップの構築が必要</a:t>
            </a:r>
            <a:endParaRPr lang="en-US" altLang="ja-JP" sz="1100" dirty="0" smtClean="0">
              <a:solidFill>
                <a:schemeClr val="tx1"/>
              </a:solidFill>
              <a:latin typeface="BIZ UDゴシック" panose="020B0400000000000000" pitchFamily="49" charset="-128"/>
              <a:ea typeface="BIZ UDゴシック" panose="020B0400000000000000" pitchFamily="49" charset="-128"/>
            </a:endParaRPr>
          </a:p>
          <a:p>
            <a:pPr marL="171450" indent="-171450">
              <a:lnSpc>
                <a:spcPts val="1300"/>
              </a:lnSpc>
              <a:spcBef>
                <a:spcPts val="400"/>
              </a:spcBef>
              <a:buFont typeface="Wingdings" panose="05000000000000000000" pitchFamily="2" charset="2"/>
              <a:buChar char="Ø"/>
            </a:pPr>
            <a:r>
              <a:rPr lang="ja-JP" altLang="en-US" sz="1100" dirty="0" smtClean="0">
                <a:solidFill>
                  <a:schemeClr val="tx1"/>
                </a:solidFill>
                <a:latin typeface="BIZ UDゴシック" panose="020B0400000000000000" pitchFamily="49" charset="-128"/>
                <a:ea typeface="BIZ UDゴシック" panose="020B0400000000000000" pitchFamily="49" charset="-128"/>
              </a:rPr>
              <a:t>都市</a:t>
            </a:r>
            <a:r>
              <a:rPr lang="ja-JP" altLang="en-US" sz="1100" dirty="0">
                <a:solidFill>
                  <a:schemeClr val="tx1"/>
                </a:solidFill>
                <a:latin typeface="BIZ UDゴシック" panose="020B0400000000000000" pitchFamily="49" charset="-128"/>
                <a:ea typeface="BIZ UDゴシック" panose="020B0400000000000000" pitchFamily="49" charset="-128"/>
              </a:rPr>
              <a:t>の成長</a:t>
            </a:r>
            <a:r>
              <a:rPr lang="ja-JP" altLang="en-US" sz="1100" dirty="0" smtClean="0">
                <a:solidFill>
                  <a:schemeClr val="tx1"/>
                </a:solidFill>
                <a:latin typeface="BIZ UDゴシック" panose="020B0400000000000000" pitchFamily="49" charset="-128"/>
                <a:ea typeface="BIZ UDゴシック" panose="020B0400000000000000" pitchFamily="49" charset="-128"/>
              </a:rPr>
              <a:t>を強力に</a:t>
            </a:r>
            <a:r>
              <a:rPr lang="ja-JP" altLang="en-US" sz="1100" dirty="0">
                <a:solidFill>
                  <a:schemeClr val="tx1"/>
                </a:solidFill>
                <a:latin typeface="BIZ UDゴシック" panose="020B0400000000000000" pitchFamily="49" charset="-128"/>
                <a:ea typeface="BIZ UDゴシック" panose="020B0400000000000000" pitchFamily="49" charset="-128"/>
              </a:rPr>
              <a:t>推進する</a:t>
            </a:r>
            <a:r>
              <a:rPr lang="ja-JP" altLang="en-US" sz="1100" dirty="0" smtClean="0">
                <a:solidFill>
                  <a:schemeClr val="tx1"/>
                </a:solidFill>
                <a:latin typeface="BIZ UDゴシック" panose="020B0400000000000000" pitchFamily="49" charset="-128"/>
                <a:ea typeface="BIZ UDゴシック" panose="020B0400000000000000" pitchFamily="49" charset="-128"/>
              </a:rPr>
              <a:t>リーダーシップ、経済圏に応じて自治体の枠を越えた広域連携、国と自治体による成長に向けたビジョンの共有が必要</a:t>
            </a:r>
            <a:endParaRPr lang="ja-JP" altLang="en-US" sz="1100" dirty="0">
              <a:solidFill>
                <a:schemeClr val="tx1"/>
              </a:solidFill>
              <a:latin typeface="BIZ UDゴシック" panose="020B0400000000000000" pitchFamily="49" charset="-128"/>
              <a:ea typeface="BIZ UDゴシック" panose="020B0400000000000000" pitchFamily="49" charset="-128"/>
            </a:endParaRPr>
          </a:p>
          <a:p>
            <a:pPr>
              <a:lnSpc>
                <a:spcPts val="1300"/>
              </a:lnSpc>
              <a:spcBef>
                <a:spcPts val="400"/>
              </a:spcBef>
            </a:pPr>
            <a:endParaRPr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35" name="角丸四角形 34"/>
          <p:cNvSpPr/>
          <p:nvPr/>
        </p:nvSpPr>
        <p:spPr>
          <a:xfrm>
            <a:off x="373352" y="4781802"/>
            <a:ext cx="2941377" cy="290260"/>
          </a:xfrm>
          <a:prstGeom prst="roundRect">
            <a:avLst>
              <a:gd name="adj" fmla="val 50000"/>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37" name="角丸四角形 36"/>
          <p:cNvSpPr/>
          <p:nvPr/>
        </p:nvSpPr>
        <p:spPr>
          <a:xfrm>
            <a:off x="373353" y="3757114"/>
            <a:ext cx="3131848" cy="260567"/>
          </a:xfrm>
          <a:prstGeom prst="roundRect">
            <a:avLst>
              <a:gd name="adj" fmla="val 50000"/>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35925DED-B0B4-4718-85F6-45182E72E231}"/>
              </a:ext>
            </a:extLst>
          </p:cNvPr>
          <p:cNvSpPr/>
          <p:nvPr/>
        </p:nvSpPr>
        <p:spPr>
          <a:xfrm>
            <a:off x="382031" y="3762465"/>
            <a:ext cx="3123170" cy="23971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5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世界経済の動きや日本の状況からの分析</a:t>
            </a:r>
          </a:p>
        </p:txBody>
      </p:sp>
      <p:sp>
        <p:nvSpPr>
          <p:cNvPr id="39" name="正方形/長方形 38">
            <a:extLst>
              <a:ext uri="{FF2B5EF4-FFF2-40B4-BE49-F238E27FC236}">
                <a16:creationId xmlns:a16="http://schemas.microsoft.com/office/drawing/2014/main" id="{D4F28F13-E3A5-48AB-B42C-EE38BADEC5C3}"/>
              </a:ext>
            </a:extLst>
          </p:cNvPr>
          <p:cNvSpPr/>
          <p:nvPr/>
        </p:nvSpPr>
        <p:spPr>
          <a:xfrm>
            <a:off x="382031" y="4802987"/>
            <a:ext cx="2932698" cy="2397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5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国内外の他都市の戦略から学べること</a:t>
            </a:r>
          </a:p>
        </p:txBody>
      </p:sp>
      <p:sp>
        <p:nvSpPr>
          <p:cNvPr id="40" name="角丸四角形 39"/>
          <p:cNvSpPr/>
          <p:nvPr/>
        </p:nvSpPr>
        <p:spPr>
          <a:xfrm>
            <a:off x="6598204" y="574152"/>
            <a:ext cx="6126585" cy="6946735"/>
          </a:xfrm>
          <a:prstGeom prst="roundRect">
            <a:avLst>
              <a:gd name="adj" fmla="val 1076"/>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41" name="正方形/長方形 40">
            <a:extLst>
              <a:ext uri="{FF2B5EF4-FFF2-40B4-BE49-F238E27FC236}">
                <a16:creationId xmlns:a16="http://schemas.microsoft.com/office/drawing/2014/main" id="{567F59DA-9271-4C3B-B7A5-960B55A6A1CB}"/>
              </a:ext>
            </a:extLst>
          </p:cNvPr>
          <p:cNvSpPr/>
          <p:nvPr/>
        </p:nvSpPr>
        <p:spPr>
          <a:xfrm>
            <a:off x="6832062" y="773229"/>
            <a:ext cx="5643520" cy="6603157"/>
          </a:xfrm>
          <a:prstGeom prst="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43" name="テキスト ボックス 42">
            <a:extLst>
              <a:ext uri="{FF2B5EF4-FFF2-40B4-BE49-F238E27FC236}">
                <a16:creationId xmlns:a16="http://schemas.microsoft.com/office/drawing/2014/main" id="{07BB0FCD-9415-4AA8-9C78-1AC3D38DA5FB}"/>
              </a:ext>
            </a:extLst>
          </p:cNvPr>
          <p:cNvSpPr txBox="1"/>
          <p:nvPr/>
        </p:nvSpPr>
        <p:spPr>
          <a:xfrm>
            <a:off x="7186268" y="906712"/>
            <a:ext cx="5092818" cy="3247043"/>
          </a:xfrm>
          <a:prstGeom prst="rect">
            <a:avLst/>
          </a:prstGeom>
          <a:noFill/>
        </p:spPr>
        <p:txBody>
          <a:bodyPr wrap="square" rtlCol="0">
            <a:spAutoFit/>
          </a:bodyPr>
          <a:lstStyle/>
          <a:p>
            <a:pPr marL="171450" indent="-171450">
              <a:lnSpc>
                <a:spcPts val="1400"/>
              </a:lnSpc>
              <a:spcBef>
                <a:spcPts val="1200"/>
              </a:spcBef>
              <a:buFont typeface="Wingdings" panose="05000000000000000000" pitchFamily="2" charset="2"/>
              <a:buChar char="u"/>
            </a:pPr>
            <a:r>
              <a:rPr lang="ja-JP" altLang="en-US" sz="1100" dirty="0" smtClean="0">
                <a:latin typeface="BIZ UDゴシック" panose="020B0400000000000000" pitchFamily="49" charset="-128"/>
                <a:ea typeface="BIZ UDゴシック" panose="020B0400000000000000" pitchFamily="49" charset="-128"/>
              </a:rPr>
              <a:t>大阪</a:t>
            </a:r>
            <a:r>
              <a:rPr lang="ja-JP" altLang="en-US" sz="1100" dirty="0">
                <a:latin typeface="BIZ UDゴシック" panose="020B0400000000000000" pitchFamily="49" charset="-128"/>
                <a:ea typeface="BIZ UDゴシック" panose="020B0400000000000000" pitchFamily="49" charset="-128"/>
              </a:rPr>
              <a:t>のめざす副首都の言わば「核心」が</a:t>
            </a:r>
            <a:r>
              <a:rPr lang="ja-JP" altLang="en-US" sz="1100" b="1" dirty="0">
                <a:latin typeface="BIZ UDゴシック" panose="020B0400000000000000" pitchFamily="49" charset="-128"/>
                <a:ea typeface="BIZ UDゴシック" panose="020B0400000000000000" pitchFamily="49" charset="-128"/>
              </a:rPr>
              <a:t>経済的副首都の実現</a:t>
            </a:r>
            <a:r>
              <a:rPr lang="ja-JP" altLang="en-US" sz="1100" dirty="0">
                <a:latin typeface="BIZ UDゴシック" panose="020B0400000000000000" pitchFamily="49" charset="-128"/>
                <a:ea typeface="BIZ UDゴシック" panose="020B0400000000000000" pitchFamily="49" charset="-128"/>
              </a:rPr>
              <a:t>であること</a:t>
            </a:r>
            <a:r>
              <a:rPr lang="ja-JP" altLang="en-US" sz="1100" dirty="0" smtClean="0">
                <a:latin typeface="BIZ UDゴシック" panose="020B0400000000000000" pitchFamily="49" charset="-128"/>
                <a:ea typeface="BIZ UDゴシック" panose="020B0400000000000000" pitchFamily="49" charset="-128"/>
              </a:rPr>
              <a:t>を改めて明確化</a:t>
            </a:r>
            <a:endParaRPr lang="en-US" altLang="ja-JP" sz="1100" dirty="0">
              <a:latin typeface="BIZ UDゴシック" panose="020B0400000000000000" pitchFamily="49" charset="-128"/>
              <a:ea typeface="BIZ UDゴシック" panose="020B0400000000000000" pitchFamily="49" charset="-128"/>
            </a:endParaRPr>
          </a:p>
          <a:p>
            <a:pPr marL="171450" indent="-171450">
              <a:lnSpc>
                <a:spcPts val="1400"/>
              </a:lnSpc>
              <a:spcBef>
                <a:spcPts val="600"/>
              </a:spcBef>
              <a:buFont typeface="Wingdings" panose="05000000000000000000" pitchFamily="2" charset="2"/>
              <a:buChar char="u"/>
            </a:pPr>
            <a:r>
              <a:rPr lang="ja-JP" altLang="en-US" sz="1100" dirty="0">
                <a:latin typeface="BIZ UDゴシック" panose="020B0400000000000000" pitchFamily="49" charset="-128"/>
                <a:ea typeface="BIZ UDゴシック" panose="020B0400000000000000" pitchFamily="49" charset="-128"/>
              </a:rPr>
              <a:t>海外都市の戦略に学び、</a:t>
            </a:r>
            <a:r>
              <a:rPr lang="ja-JP" altLang="en-US" sz="1100" b="1" dirty="0">
                <a:latin typeface="BIZ UDゴシック" panose="020B0400000000000000" pitchFamily="49" charset="-128"/>
                <a:ea typeface="BIZ UDゴシック" panose="020B0400000000000000" pitchFamily="49" charset="-128"/>
              </a:rPr>
              <a:t>世界を視野に成長</a:t>
            </a:r>
            <a:r>
              <a:rPr lang="ja-JP" altLang="en-US" sz="1100" dirty="0">
                <a:latin typeface="BIZ UDゴシック" panose="020B0400000000000000" pitchFamily="49" charset="-128"/>
                <a:ea typeface="BIZ UDゴシック" panose="020B0400000000000000" pitchFamily="49" charset="-128"/>
              </a:rPr>
              <a:t>していくことが重要</a:t>
            </a:r>
          </a:p>
          <a:p>
            <a:pPr marL="171450" indent="-171450">
              <a:lnSpc>
                <a:spcPts val="1400"/>
              </a:lnSpc>
              <a:spcBef>
                <a:spcPts val="600"/>
              </a:spcBef>
              <a:buFont typeface="Wingdings" panose="05000000000000000000" pitchFamily="2" charset="2"/>
              <a:buChar char="u"/>
            </a:pPr>
            <a:r>
              <a:rPr lang="ja-JP" altLang="en-US" sz="1100" dirty="0">
                <a:latin typeface="BIZ UDゴシック" panose="020B0400000000000000" pitchFamily="49" charset="-128"/>
                <a:ea typeface="BIZ UDゴシック" panose="020B0400000000000000" pitchFamily="49" charset="-128"/>
              </a:rPr>
              <a:t>経済的副首都の実現に向けて、未来を担う</a:t>
            </a:r>
            <a:r>
              <a:rPr lang="ja-JP" altLang="en-US" sz="1100" b="1" dirty="0">
                <a:latin typeface="BIZ UDゴシック" panose="020B0400000000000000" pitchFamily="49" charset="-128"/>
                <a:ea typeface="BIZ UDゴシック" panose="020B0400000000000000" pitchFamily="49" charset="-128"/>
              </a:rPr>
              <a:t>若者を起点に考える</a:t>
            </a:r>
            <a:r>
              <a:rPr lang="ja-JP" altLang="en-US" sz="1100" dirty="0">
                <a:latin typeface="BIZ UDゴシック" panose="020B0400000000000000" pitchFamily="49" charset="-128"/>
                <a:ea typeface="BIZ UDゴシック" panose="020B0400000000000000" pitchFamily="49" charset="-128"/>
              </a:rPr>
              <a:t>ことが重要</a:t>
            </a:r>
          </a:p>
          <a:p>
            <a:pPr marL="171450" indent="-171450">
              <a:lnSpc>
                <a:spcPts val="1400"/>
              </a:lnSpc>
              <a:spcBef>
                <a:spcPts val="600"/>
              </a:spcBef>
              <a:buFont typeface="Wingdings" panose="05000000000000000000" pitchFamily="2" charset="2"/>
              <a:buChar char="u"/>
            </a:pPr>
            <a:r>
              <a:rPr lang="ja-JP" altLang="en-US" sz="1100" dirty="0" smtClean="0">
                <a:latin typeface="BIZ UDゴシック" panose="020B0400000000000000" pitchFamily="49" charset="-128"/>
                <a:ea typeface="BIZ UDゴシック" panose="020B0400000000000000" pitchFamily="49" charset="-128"/>
              </a:rPr>
              <a:t>近年、とりわけコロナ拡大後</a:t>
            </a:r>
            <a:r>
              <a:rPr lang="ja-JP" altLang="en-US" sz="1100" dirty="0">
                <a:latin typeface="BIZ UDゴシック" panose="020B0400000000000000" pitchFamily="49" charset="-128"/>
                <a:ea typeface="BIZ UDゴシック" panose="020B0400000000000000" pitchFamily="49" charset="-128"/>
              </a:rPr>
              <a:t>の若者を中心とした意識の変化などを踏まえ、</a:t>
            </a:r>
            <a:r>
              <a:rPr lang="ja-JP" altLang="en-US" sz="1100" b="1" dirty="0">
                <a:latin typeface="BIZ UDゴシック" panose="020B0400000000000000" pitchFamily="49" charset="-128"/>
                <a:ea typeface="BIZ UDゴシック" panose="020B0400000000000000" pitchFamily="49" charset="-128"/>
              </a:rPr>
              <a:t>「経済産業の</a:t>
            </a:r>
            <a:r>
              <a:rPr lang="ja-JP" altLang="en-US" sz="1100" b="1" dirty="0" smtClean="0">
                <a:latin typeface="BIZ UDゴシック" panose="020B0400000000000000" pitchFamily="49" charset="-128"/>
                <a:ea typeface="BIZ UDゴシック" panose="020B0400000000000000" pitchFamily="49" charset="-128"/>
              </a:rPr>
              <a:t>イノベーション、構造</a:t>
            </a:r>
            <a:r>
              <a:rPr lang="ja-JP" altLang="en-US" sz="1100" b="1" dirty="0">
                <a:latin typeface="BIZ UDゴシック" panose="020B0400000000000000" pitchFamily="49" charset="-128"/>
                <a:ea typeface="BIZ UDゴシック" panose="020B0400000000000000" pitchFamily="49" charset="-128"/>
              </a:rPr>
              <a:t>転換」、「ウェルビーイングの向上」</a:t>
            </a:r>
            <a:r>
              <a:rPr lang="ja-JP" altLang="en-US" sz="1100" dirty="0">
                <a:latin typeface="BIZ UDゴシック" panose="020B0400000000000000" pitchFamily="49" charset="-128"/>
                <a:ea typeface="BIZ UDゴシック" panose="020B0400000000000000" pitchFamily="49" charset="-128"/>
              </a:rPr>
              <a:t>及び</a:t>
            </a:r>
            <a:r>
              <a:rPr lang="ja-JP" altLang="en-US" sz="1100" b="1" dirty="0">
                <a:latin typeface="BIZ UDゴシック" panose="020B0400000000000000" pitchFamily="49" charset="-128"/>
                <a:ea typeface="BIZ UDゴシック" panose="020B0400000000000000" pitchFamily="49" charset="-128"/>
              </a:rPr>
              <a:t>「社会課題の解決」を一体</a:t>
            </a:r>
            <a:r>
              <a:rPr lang="ja-JP" altLang="en-US" sz="1100" b="1" dirty="0" smtClean="0">
                <a:latin typeface="BIZ UDゴシック" panose="020B0400000000000000" pitchFamily="49" charset="-128"/>
                <a:ea typeface="BIZ UDゴシック" panose="020B0400000000000000" pitchFamily="49" charset="-128"/>
              </a:rPr>
              <a:t>と捉えて</a:t>
            </a:r>
            <a:r>
              <a:rPr lang="ja-JP" altLang="en-US" sz="1100" b="1" dirty="0">
                <a:latin typeface="BIZ UDゴシック" panose="020B0400000000000000" pitchFamily="49" charset="-128"/>
                <a:ea typeface="BIZ UDゴシック" panose="020B0400000000000000" pitchFamily="49" charset="-128"/>
              </a:rPr>
              <a:t>進めて</a:t>
            </a:r>
            <a:r>
              <a:rPr lang="ja-JP" altLang="en-US" sz="1100" b="1" dirty="0" smtClean="0">
                <a:latin typeface="BIZ UDゴシック" panose="020B0400000000000000" pitchFamily="49" charset="-128"/>
                <a:ea typeface="BIZ UDゴシック" panose="020B0400000000000000" pitchFamily="49" charset="-128"/>
              </a:rPr>
              <a:t>いく</a:t>
            </a:r>
            <a:r>
              <a:rPr lang="en-US" altLang="ja-JP" sz="1100" b="1" dirty="0" smtClean="0">
                <a:latin typeface="BIZ UDゴシック" panose="020B0400000000000000" pitchFamily="49" charset="-128"/>
                <a:ea typeface="BIZ UDゴシック" panose="020B0400000000000000" pitchFamily="49" charset="-128"/>
              </a:rPr>
              <a:t>  『</a:t>
            </a:r>
            <a:r>
              <a:rPr lang="ja-JP" altLang="en-US" sz="1100" b="1" dirty="0">
                <a:latin typeface="BIZ UDゴシック" panose="020B0400000000000000" pitchFamily="49" charset="-128"/>
                <a:ea typeface="BIZ UDゴシック" panose="020B0400000000000000" pitchFamily="49" charset="-128"/>
              </a:rPr>
              <a:t>副首都・大阪の経済モデル</a:t>
            </a:r>
            <a:r>
              <a:rPr lang="en-US" altLang="ja-JP" sz="1100" b="1"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を</a:t>
            </a:r>
            <a:r>
              <a:rPr lang="ja-JP" altLang="en-US" sz="1100" dirty="0" smtClean="0">
                <a:latin typeface="BIZ UDゴシック" panose="020B0400000000000000" pitchFamily="49" charset="-128"/>
                <a:ea typeface="BIZ UDゴシック" panose="020B0400000000000000" pitchFamily="49" charset="-128"/>
              </a:rPr>
              <a:t>構築</a:t>
            </a:r>
            <a:endParaRPr lang="ja-JP" altLang="en-US" sz="1100" dirty="0">
              <a:latin typeface="BIZ UDゴシック" panose="020B0400000000000000" pitchFamily="49" charset="-128"/>
              <a:ea typeface="BIZ UDゴシック" panose="020B0400000000000000" pitchFamily="49" charset="-128"/>
            </a:endParaRPr>
          </a:p>
          <a:p>
            <a:pPr marL="171450" indent="-171450">
              <a:lnSpc>
                <a:spcPts val="1400"/>
              </a:lnSpc>
              <a:spcBef>
                <a:spcPts val="600"/>
              </a:spcBef>
              <a:buFont typeface="Wingdings" panose="05000000000000000000" pitchFamily="2" charset="2"/>
              <a:buChar char="u"/>
            </a:pPr>
            <a:r>
              <a:rPr lang="ja-JP" altLang="en-US" sz="1100" dirty="0" smtClean="0">
                <a:latin typeface="BIZ UDゴシック" panose="020B0400000000000000" pitchFamily="49" charset="-128"/>
                <a:ea typeface="BIZ UDゴシック" panose="020B0400000000000000" pitchFamily="49" charset="-128"/>
              </a:rPr>
              <a:t>大阪</a:t>
            </a:r>
            <a:r>
              <a:rPr lang="ja-JP" altLang="en-US" sz="1100" dirty="0">
                <a:latin typeface="BIZ UDゴシック" panose="020B0400000000000000" pitchFamily="49" charset="-128"/>
                <a:ea typeface="BIZ UDゴシック" panose="020B0400000000000000" pitchFamily="49" charset="-128"/>
              </a:rPr>
              <a:t>・関西の強みであるとともに、大阪・関西万博に向けて、ウェルビーイング</a:t>
            </a:r>
            <a:r>
              <a:rPr lang="ja-JP" altLang="en-US" sz="1100" dirty="0" smtClean="0">
                <a:latin typeface="BIZ UDゴシック" panose="020B0400000000000000" pitchFamily="49" charset="-128"/>
                <a:ea typeface="BIZ UDゴシック" panose="020B0400000000000000" pitchFamily="49" charset="-128"/>
              </a:rPr>
              <a:t>や社会</a:t>
            </a:r>
            <a:r>
              <a:rPr lang="ja-JP" altLang="en-US" sz="1100" dirty="0">
                <a:latin typeface="BIZ UDゴシック" panose="020B0400000000000000" pitchFamily="49" charset="-128"/>
                <a:ea typeface="BIZ UDゴシック" panose="020B0400000000000000" pitchFamily="49" charset="-128"/>
              </a:rPr>
              <a:t>課題</a:t>
            </a:r>
            <a:r>
              <a:rPr lang="ja-JP" altLang="en-US" sz="1100" dirty="0" smtClean="0">
                <a:latin typeface="BIZ UDゴシック" panose="020B0400000000000000" pitchFamily="49" charset="-128"/>
                <a:ea typeface="BIZ UDゴシック" panose="020B0400000000000000" pitchFamily="49" charset="-128"/>
              </a:rPr>
              <a:t>と親和性</a:t>
            </a:r>
            <a:r>
              <a:rPr lang="ja-JP" altLang="en-US" sz="1100" dirty="0">
                <a:latin typeface="BIZ UDゴシック" panose="020B0400000000000000" pitchFamily="49" charset="-128"/>
                <a:ea typeface="BIZ UDゴシック" panose="020B0400000000000000" pitchFamily="49" charset="-128"/>
              </a:rPr>
              <a:t>が高い</a:t>
            </a:r>
            <a:r>
              <a:rPr lang="ja-JP" altLang="en-US" sz="1100" b="1" dirty="0">
                <a:latin typeface="BIZ UDゴシック" panose="020B0400000000000000" pitchFamily="49" charset="-128"/>
                <a:ea typeface="BIZ UDゴシック" panose="020B0400000000000000" pitchFamily="49" charset="-128"/>
              </a:rPr>
              <a:t>ライフサイエンス・ヘルスケア</a:t>
            </a:r>
            <a:r>
              <a:rPr lang="ja-JP" altLang="en-US" sz="1100" dirty="0">
                <a:latin typeface="BIZ UDゴシック" panose="020B0400000000000000" pitchFamily="49" charset="-128"/>
                <a:ea typeface="BIZ UDゴシック" panose="020B0400000000000000" pitchFamily="49" charset="-128"/>
              </a:rPr>
              <a:t>と</a:t>
            </a:r>
            <a:r>
              <a:rPr lang="ja-JP" altLang="en-US" sz="1100" b="1" dirty="0">
                <a:latin typeface="BIZ UDゴシック" panose="020B0400000000000000" pitchFamily="49" charset="-128"/>
                <a:ea typeface="BIZ UDゴシック" panose="020B0400000000000000" pitchFamily="49" charset="-128"/>
              </a:rPr>
              <a:t>エネルギー</a:t>
            </a:r>
            <a:r>
              <a:rPr lang="ja-JP" altLang="en-US" sz="1100" dirty="0">
                <a:latin typeface="BIZ UDゴシック" panose="020B0400000000000000" pitchFamily="49" charset="-128"/>
                <a:ea typeface="BIZ UDゴシック" panose="020B0400000000000000" pitchFamily="49" charset="-128"/>
              </a:rPr>
              <a:t>の二つ</a:t>
            </a:r>
            <a:r>
              <a:rPr lang="ja-JP" altLang="en-US" sz="1100" b="1" dirty="0" smtClean="0">
                <a:latin typeface="BIZ UDゴシック" panose="020B0400000000000000" pitchFamily="49" charset="-128"/>
                <a:ea typeface="BIZ UDゴシック" panose="020B0400000000000000" pitchFamily="49" charset="-128"/>
              </a:rPr>
              <a:t>を基軸</a:t>
            </a:r>
            <a:r>
              <a:rPr lang="ja-JP" altLang="en-US" sz="1100" b="1" dirty="0">
                <a:latin typeface="BIZ UDゴシック" panose="020B0400000000000000" pitchFamily="49" charset="-128"/>
                <a:ea typeface="BIZ UDゴシック" panose="020B0400000000000000" pitchFamily="49" charset="-128"/>
              </a:rPr>
              <a:t>に、観光はじめ他</a:t>
            </a:r>
            <a:r>
              <a:rPr lang="ja-JP" altLang="en-US" sz="1100" b="1" dirty="0" smtClean="0">
                <a:latin typeface="BIZ UDゴシック" panose="020B0400000000000000" pitchFamily="49" charset="-128"/>
                <a:ea typeface="BIZ UDゴシック" panose="020B0400000000000000" pitchFamily="49" charset="-128"/>
              </a:rPr>
              <a:t>の分野</a:t>
            </a:r>
            <a:r>
              <a:rPr lang="ja-JP" altLang="en-US" sz="1100" b="1" dirty="0">
                <a:latin typeface="BIZ UDゴシック" panose="020B0400000000000000" pitchFamily="49" charset="-128"/>
                <a:ea typeface="BIZ UDゴシック" panose="020B0400000000000000" pitchFamily="49" charset="-128"/>
              </a:rPr>
              <a:t>とかけ合わせる</a:t>
            </a:r>
            <a:r>
              <a:rPr lang="ja-JP" altLang="en-US" sz="1100" dirty="0">
                <a:latin typeface="BIZ UDゴシック" panose="020B0400000000000000" pitchFamily="49" charset="-128"/>
                <a:ea typeface="BIZ UDゴシック" panose="020B0400000000000000" pitchFamily="49" charset="-128"/>
              </a:rPr>
              <a:t>ことで、成長を</a:t>
            </a:r>
            <a:r>
              <a:rPr lang="ja-JP" altLang="en-US" sz="1100" dirty="0" smtClean="0">
                <a:latin typeface="BIZ UDゴシック" panose="020B0400000000000000" pitchFamily="49" charset="-128"/>
                <a:ea typeface="BIZ UDゴシック" panose="020B0400000000000000" pitchFamily="49" charset="-128"/>
              </a:rPr>
              <a:t>実現</a:t>
            </a:r>
            <a:endParaRPr lang="ja-JP" altLang="en-US" sz="1100" dirty="0">
              <a:latin typeface="BIZ UDゴシック" panose="020B0400000000000000" pitchFamily="49" charset="-128"/>
              <a:ea typeface="BIZ UDゴシック" panose="020B0400000000000000" pitchFamily="49" charset="-128"/>
            </a:endParaRPr>
          </a:p>
          <a:p>
            <a:pPr marL="171450" indent="-171450">
              <a:lnSpc>
                <a:spcPts val="1400"/>
              </a:lnSpc>
              <a:spcBef>
                <a:spcPts val="600"/>
              </a:spcBef>
              <a:buFont typeface="Wingdings" panose="05000000000000000000" pitchFamily="2" charset="2"/>
              <a:buChar char="u"/>
            </a:pPr>
            <a:r>
              <a:rPr lang="ja-JP" altLang="en-US" sz="1100" dirty="0" smtClean="0">
                <a:latin typeface="BIZ UDゴシック" panose="020B0400000000000000" pitchFamily="49" charset="-128"/>
                <a:ea typeface="BIZ UDゴシック" panose="020B0400000000000000" pitchFamily="49" charset="-128"/>
              </a:rPr>
              <a:t>経済</a:t>
            </a:r>
            <a:r>
              <a:rPr lang="ja-JP" altLang="en-US" sz="1100" dirty="0">
                <a:latin typeface="BIZ UDゴシック" panose="020B0400000000000000" pitchFamily="49" charset="-128"/>
                <a:ea typeface="BIZ UDゴシック" panose="020B0400000000000000" pitchFamily="49" charset="-128"/>
              </a:rPr>
              <a:t>モデルでは、全国に先駆けた、</a:t>
            </a:r>
            <a:r>
              <a:rPr lang="ja-JP" altLang="en-US" sz="1100" b="1" dirty="0">
                <a:latin typeface="BIZ UDゴシック" panose="020B0400000000000000" pitchFamily="49" charset="-128"/>
                <a:ea typeface="BIZ UDゴシック" panose="020B0400000000000000" pitchFamily="49" charset="-128"/>
              </a:rPr>
              <a:t>東京にできない実証の場</a:t>
            </a:r>
            <a:r>
              <a:rPr lang="ja-JP" altLang="en-US" sz="1100" dirty="0">
                <a:latin typeface="BIZ UDゴシック" panose="020B0400000000000000" pitchFamily="49" charset="-128"/>
                <a:ea typeface="BIZ UDゴシック" panose="020B0400000000000000" pitchFamily="49" charset="-128"/>
              </a:rPr>
              <a:t>を</a:t>
            </a:r>
            <a:r>
              <a:rPr lang="ja-JP" altLang="en-US" sz="1100" dirty="0" smtClean="0">
                <a:latin typeface="BIZ UDゴシック" panose="020B0400000000000000" pitchFamily="49" charset="-128"/>
                <a:ea typeface="BIZ UDゴシック" panose="020B0400000000000000" pitchFamily="49" charset="-128"/>
              </a:rPr>
              <a:t>めざす</a:t>
            </a:r>
            <a:endParaRPr lang="ja-JP" altLang="en-US" sz="1100" dirty="0">
              <a:latin typeface="BIZ UDゴシック" panose="020B0400000000000000" pitchFamily="49" charset="-128"/>
              <a:ea typeface="BIZ UDゴシック" panose="020B0400000000000000" pitchFamily="49" charset="-128"/>
            </a:endParaRPr>
          </a:p>
          <a:p>
            <a:pPr marL="171450" indent="-171450">
              <a:lnSpc>
                <a:spcPts val="1400"/>
              </a:lnSpc>
              <a:spcBef>
                <a:spcPts val="600"/>
              </a:spcBef>
              <a:buFont typeface="Wingdings" panose="05000000000000000000" pitchFamily="2" charset="2"/>
              <a:buChar char="u"/>
            </a:pPr>
            <a:r>
              <a:rPr lang="ja-JP" altLang="en-US" sz="1100" dirty="0" smtClean="0">
                <a:latin typeface="BIZ UDゴシック" panose="020B0400000000000000" pitchFamily="49" charset="-128"/>
                <a:ea typeface="BIZ UDゴシック" panose="020B0400000000000000" pitchFamily="49" charset="-128"/>
              </a:rPr>
              <a:t>経済</a:t>
            </a:r>
            <a:r>
              <a:rPr lang="ja-JP" altLang="en-US" sz="1100" dirty="0">
                <a:latin typeface="BIZ UDゴシック" panose="020B0400000000000000" pitchFamily="49" charset="-128"/>
                <a:ea typeface="BIZ UDゴシック" panose="020B0400000000000000" pitchFamily="49" charset="-128"/>
              </a:rPr>
              <a:t>モデルを支える基盤部分として、とりわけ</a:t>
            </a:r>
            <a:r>
              <a:rPr lang="en-US" altLang="ja-JP" sz="1100" b="1" dirty="0">
                <a:latin typeface="BIZ UDゴシック" panose="020B0400000000000000" pitchFamily="49" charset="-128"/>
                <a:ea typeface="BIZ UDゴシック" panose="020B0400000000000000" pitchFamily="49" charset="-128"/>
              </a:rPr>
              <a:t>『</a:t>
            </a:r>
            <a:r>
              <a:rPr lang="ja-JP" altLang="en-US" sz="1100" b="1" dirty="0">
                <a:latin typeface="BIZ UDゴシック" panose="020B0400000000000000" pitchFamily="49" charset="-128"/>
                <a:ea typeface="BIZ UDゴシック" panose="020B0400000000000000" pitchFamily="49" charset="-128"/>
              </a:rPr>
              <a:t>人の力（</a:t>
            </a:r>
            <a:r>
              <a:rPr lang="ja-JP" altLang="en-US" sz="1100" b="1" dirty="0" smtClean="0">
                <a:latin typeface="BIZ UDゴシック" panose="020B0400000000000000" pitchFamily="49" charset="-128"/>
                <a:ea typeface="BIZ UDゴシック" panose="020B0400000000000000" pitchFamily="49" charset="-128"/>
              </a:rPr>
              <a:t>人的</a:t>
            </a:r>
            <a:r>
              <a:rPr lang="ja-JP" altLang="en-US" sz="1100" b="1" dirty="0">
                <a:latin typeface="BIZ UDゴシック" panose="020B0400000000000000" pitchFamily="49" charset="-128"/>
                <a:ea typeface="BIZ UDゴシック" panose="020B0400000000000000" pitchFamily="49" charset="-128"/>
              </a:rPr>
              <a:t>基盤</a:t>
            </a:r>
            <a:r>
              <a:rPr lang="ja-JP" altLang="en-US" sz="1100" b="1" dirty="0" smtClean="0">
                <a:latin typeface="BIZ UDゴシック" panose="020B0400000000000000" pitchFamily="49" charset="-128"/>
                <a:ea typeface="BIZ UDゴシック" panose="020B0400000000000000" pitchFamily="49" charset="-128"/>
              </a:rPr>
              <a:t>）</a:t>
            </a:r>
            <a:r>
              <a:rPr lang="en-US" altLang="ja-JP" sz="1100" b="1"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と</a:t>
            </a:r>
            <a:r>
              <a:rPr lang="en-US" altLang="ja-JP" sz="1100" b="1" dirty="0">
                <a:latin typeface="BIZ UDゴシック" panose="020B0400000000000000" pitchFamily="49" charset="-128"/>
                <a:ea typeface="BIZ UDゴシック" panose="020B0400000000000000" pitchFamily="49" charset="-128"/>
              </a:rPr>
              <a:t>『</a:t>
            </a:r>
            <a:r>
              <a:rPr lang="ja-JP" altLang="en-US" sz="1100" b="1" dirty="0" smtClean="0">
                <a:latin typeface="BIZ UDゴシック" panose="020B0400000000000000" pitchFamily="49" charset="-128"/>
                <a:ea typeface="BIZ UDゴシック" panose="020B0400000000000000" pitchFamily="49" charset="-128"/>
              </a:rPr>
              <a:t>デジタルの力（</a:t>
            </a:r>
            <a:r>
              <a:rPr lang="en-US" altLang="ja-JP" sz="1100" b="1" dirty="0">
                <a:latin typeface="BIZ UDゴシック" panose="020B0400000000000000" pitchFamily="49" charset="-128"/>
                <a:ea typeface="BIZ UDゴシック" panose="020B0400000000000000" pitchFamily="49" charset="-128"/>
              </a:rPr>
              <a:t>DX</a:t>
            </a:r>
            <a:r>
              <a:rPr lang="ja-JP" altLang="en-US" sz="1100" b="1" dirty="0">
                <a:latin typeface="BIZ UDゴシック" panose="020B0400000000000000" pitchFamily="49" charset="-128"/>
                <a:ea typeface="BIZ UDゴシック" panose="020B0400000000000000" pitchFamily="49" charset="-128"/>
              </a:rPr>
              <a:t>基盤）</a:t>
            </a:r>
            <a:r>
              <a:rPr lang="en-US" altLang="ja-JP" sz="1100" b="1" dirty="0">
                <a:latin typeface="BIZ UDゴシック" panose="020B0400000000000000" pitchFamily="49" charset="-128"/>
                <a:ea typeface="BIZ UDゴシック" panose="020B0400000000000000" pitchFamily="49" charset="-128"/>
              </a:rPr>
              <a:t>』</a:t>
            </a:r>
            <a:r>
              <a:rPr lang="ja-JP" altLang="en-US" sz="1100" b="1" dirty="0">
                <a:latin typeface="BIZ UDゴシック" panose="020B0400000000000000" pitchFamily="49" charset="-128"/>
                <a:ea typeface="BIZ UDゴシック" panose="020B0400000000000000" pitchFamily="49" charset="-128"/>
              </a:rPr>
              <a:t>を</a:t>
            </a:r>
            <a:r>
              <a:rPr lang="ja-JP" altLang="en-US" sz="1100" b="1" dirty="0" smtClean="0">
                <a:latin typeface="BIZ UDゴシック" panose="020B0400000000000000" pitchFamily="49" charset="-128"/>
                <a:ea typeface="BIZ UDゴシック" panose="020B0400000000000000" pitchFamily="49" charset="-128"/>
              </a:rPr>
              <a:t>重視</a:t>
            </a:r>
            <a:endParaRPr lang="ja-JP" altLang="en-US" sz="1100" b="1" dirty="0">
              <a:latin typeface="BIZ UDゴシック" panose="020B0400000000000000" pitchFamily="49" charset="-128"/>
              <a:ea typeface="BIZ UDゴシック" panose="020B0400000000000000" pitchFamily="49" charset="-128"/>
            </a:endParaRPr>
          </a:p>
        </p:txBody>
      </p:sp>
      <p:sp>
        <p:nvSpPr>
          <p:cNvPr id="44" name="テキスト ボックス 43">
            <a:extLst>
              <a:ext uri="{FF2B5EF4-FFF2-40B4-BE49-F238E27FC236}">
                <a16:creationId xmlns:a16="http://schemas.microsoft.com/office/drawing/2014/main" id="{23F3709C-6F98-401B-A17A-D6FE87E93497}"/>
              </a:ext>
            </a:extLst>
          </p:cNvPr>
          <p:cNvSpPr txBox="1"/>
          <p:nvPr/>
        </p:nvSpPr>
        <p:spPr>
          <a:xfrm>
            <a:off x="8239137" y="4096613"/>
            <a:ext cx="3299307" cy="276999"/>
          </a:xfrm>
          <a:prstGeom prst="rect">
            <a:avLst/>
          </a:prstGeom>
          <a:noFill/>
        </p:spPr>
        <p:txBody>
          <a:bodyPr wrap="square" rtlCol="0">
            <a:spAutoFit/>
          </a:bodyPr>
          <a:lstStyle/>
          <a:p>
            <a:r>
              <a:rPr lang="ja-JP" altLang="en-US" sz="1200" b="1" u="sng" dirty="0">
                <a:latin typeface="BIZ UDゴシック" panose="020B0400000000000000" pitchFamily="49" charset="-128"/>
                <a:ea typeface="BIZ UDゴシック" panose="020B0400000000000000" pitchFamily="49" charset="-128"/>
              </a:rPr>
              <a:t>副首都・大阪の経済モデル（イメージ）</a:t>
            </a:r>
            <a:endParaRPr lang="en-US" altLang="ja-JP" sz="1200" b="1" u="sng" dirty="0">
              <a:latin typeface="BIZ UDゴシック" panose="020B0400000000000000" pitchFamily="49" charset="-128"/>
              <a:ea typeface="BIZ UDゴシック" panose="020B0400000000000000" pitchFamily="49" charset="-128"/>
            </a:endParaRPr>
          </a:p>
        </p:txBody>
      </p:sp>
      <p:sp>
        <p:nvSpPr>
          <p:cNvPr id="45" name="テキスト ボックス 44">
            <a:extLst>
              <a:ext uri="{FF2B5EF4-FFF2-40B4-BE49-F238E27FC236}">
                <a16:creationId xmlns:a16="http://schemas.microsoft.com/office/drawing/2014/main" id="{4DAC88FF-8252-455C-86E9-DDAD9A18F193}"/>
              </a:ext>
            </a:extLst>
          </p:cNvPr>
          <p:cNvSpPr txBox="1"/>
          <p:nvPr/>
        </p:nvSpPr>
        <p:spPr>
          <a:xfrm>
            <a:off x="6598204" y="377257"/>
            <a:ext cx="6136417" cy="285651"/>
          </a:xfrm>
          <a:prstGeom prst="rect">
            <a:avLst/>
          </a:prstGeom>
        </p:spPr>
        <p:style>
          <a:lnRef idx="0">
            <a:schemeClr val="accent5"/>
          </a:lnRef>
          <a:fillRef idx="3">
            <a:schemeClr val="accent5"/>
          </a:fillRef>
          <a:effectRef idx="3">
            <a:schemeClr val="accent5"/>
          </a:effectRef>
          <a:fontRef idx="minor">
            <a:schemeClr val="lt1"/>
          </a:fontRef>
        </p:style>
        <p:txBody>
          <a:bodyPr wrap="square" lIns="128016" tIns="36000" rIns="128016" bIns="64008" rtlCol="0">
            <a:spAutoFit/>
          </a:bodyPr>
          <a:lstStyle/>
          <a:p>
            <a:pPr algn="ctr"/>
            <a:r>
              <a:rPr lang="ja-JP" altLang="en-US" sz="1200" b="1" dirty="0">
                <a:effectLst>
                  <a:outerShdw blurRad="50800" dist="38100" dir="2700000" algn="tl" rotWithShape="0">
                    <a:schemeClr val="bg1">
                      <a:lumMod val="50000"/>
                    </a:schemeClr>
                  </a:outerShdw>
                </a:effectLst>
                <a:latin typeface="BIZ UDゴシック" panose="020B0400000000000000" pitchFamily="49" charset="-128"/>
                <a:ea typeface="BIZ UDゴシック" panose="020B0400000000000000" pitchFamily="49" charset="-128"/>
              </a:rPr>
              <a:t>中間論点整理のポイント</a:t>
            </a:r>
          </a:p>
        </p:txBody>
      </p:sp>
      <p:sp>
        <p:nvSpPr>
          <p:cNvPr id="46" name="テキスト ボックス 45">
            <a:extLst>
              <a:ext uri="{FF2B5EF4-FFF2-40B4-BE49-F238E27FC236}">
                <a16:creationId xmlns:a16="http://schemas.microsoft.com/office/drawing/2014/main" id="{2FAB24E9-CB06-4E9D-A183-5479562D04FF}"/>
              </a:ext>
            </a:extLst>
          </p:cNvPr>
          <p:cNvSpPr txBox="1"/>
          <p:nvPr/>
        </p:nvSpPr>
        <p:spPr>
          <a:xfrm>
            <a:off x="373353" y="8908931"/>
            <a:ext cx="5760356" cy="553998"/>
          </a:xfrm>
          <a:prstGeom prst="rect">
            <a:avLst/>
          </a:prstGeom>
          <a:noFill/>
        </p:spPr>
        <p:txBody>
          <a:bodyPr wrap="square" rtlCol="0">
            <a:spAutoFit/>
          </a:bodyPr>
          <a:lstStyle/>
          <a:p>
            <a:pPr>
              <a:lnSpc>
                <a:spcPts val="1000"/>
              </a:lnSpc>
              <a:spcBef>
                <a:spcPts val="300"/>
              </a:spcBef>
            </a:pPr>
            <a:r>
              <a:rPr lang="en-US" altLang="ja-JP" sz="1000" dirty="0" smtClean="0">
                <a:latin typeface="Meiryo UI" panose="020B0604030504040204" pitchFamily="50" charset="-128"/>
                <a:ea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rPr>
              <a:t>その他「中間論点整理」の詳細は、次のホームページをご覧ください。</a:t>
            </a:r>
            <a:endParaRPr lang="en-US" altLang="ja-JP" sz="1000" dirty="0" smtClean="0">
              <a:latin typeface="Meiryo UI" panose="020B0604030504040204" pitchFamily="50" charset="-128"/>
              <a:ea typeface="Meiryo UI" panose="020B0604030504040204" pitchFamily="50" charset="-128"/>
            </a:endParaRPr>
          </a:p>
          <a:p>
            <a:pPr>
              <a:lnSpc>
                <a:spcPts val="1000"/>
              </a:lnSpc>
              <a:spcBef>
                <a:spcPts val="300"/>
              </a:spcBef>
            </a:pPr>
            <a:r>
              <a:rPr lang="en-US" altLang="ja-JP" sz="1000" dirty="0">
                <a:latin typeface="Meiryo UI" panose="020B0604030504040204" pitchFamily="50" charset="-128"/>
                <a:ea typeface="Meiryo UI" panose="020B0604030504040204" pitchFamily="50" charset="-128"/>
                <a:hlinkClick r:id="rId2"/>
              </a:rPr>
              <a:t>https://</a:t>
            </a:r>
            <a:r>
              <a:rPr lang="en-US" altLang="ja-JP" sz="1000" dirty="0" smtClean="0">
                <a:latin typeface="Meiryo UI" panose="020B0604030504040204" pitchFamily="50" charset="-128"/>
                <a:ea typeface="Meiryo UI" panose="020B0604030504040204" pitchFamily="50" charset="-128"/>
                <a:hlinkClick r:id="rId2"/>
              </a:rPr>
              <a:t>www.pref.osaka.lg.jp/fukushutosuishin/fukusyutobijon/ikenkoukan.html</a:t>
            </a:r>
            <a:endParaRPr lang="en-US" altLang="ja-JP" sz="1000" dirty="0" smtClean="0">
              <a:latin typeface="Meiryo UI" panose="020B0604030504040204" pitchFamily="50" charset="-128"/>
              <a:ea typeface="Meiryo UI" panose="020B0604030504040204" pitchFamily="50" charset="-128"/>
            </a:endParaRPr>
          </a:p>
          <a:p>
            <a:pPr>
              <a:lnSpc>
                <a:spcPts val="1000"/>
              </a:lnSpc>
              <a:spcBef>
                <a:spcPts val="300"/>
              </a:spcBef>
            </a:pPr>
            <a:r>
              <a:rPr lang="en-US" altLang="ja-JP" sz="1000" dirty="0">
                <a:latin typeface="Meiryo UI" panose="020B0604030504040204" pitchFamily="50" charset="-128"/>
                <a:ea typeface="Meiryo UI" panose="020B0604030504040204" pitchFamily="50" charset="-128"/>
                <a:hlinkClick r:id="rId3"/>
              </a:rPr>
              <a:t>https</a:t>
            </a:r>
            <a:r>
              <a:rPr lang="en-US" altLang="ja-JP" sz="1000">
                <a:latin typeface="Meiryo UI" panose="020B0604030504040204" pitchFamily="50" charset="-128"/>
                <a:ea typeface="Meiryo UI" panose="020B0604030504040204" pitchFamily="50" charset="-128"/>
                <a:hlinkClick r:id="rId3"/>
              </a:rPr>
              <a:t>://</a:t>
            </a:r>
            <a:r>
              <a:rPr lang="en-US" altLang="ja-JP" sz="1000" smtClean="0">
                <a:latin typeface="Meiryo UI" panose="020B0604030504040204" pitchFamily="50" charset="-128"/>
                <a:ea typeface="Meiryo UI" panose="020B0604030504040204" pitchFamily="50" charset="-128"/>
                <a:hlinkClick r:id="rId3"/>
              </a:rPr>
              <a:t>www.city.osaka.lg.jp/fukushutosuishin/page/0000550786.html</a:t>
            </a:r>
            <a:endParaRPr lang="en-US" altLang="ja-JP" sz="1000" dirty="0" smtClean="0">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3BDFF69E-8259-45AF-9340-CD69B1904AB9}"/>
              </a:ext>
            </a:extLst>
          </p:cNvPr>
          <p:cNvSpPr/>
          <p:nvPr/>
        </p:nvSpPr>
        <p:spPr>
          <a:xfrm>
            <a:off x="424617" y="7594361"/>
            <a:ext cx="5661768" cy="1220614"/>
          </a:xfrm>
          <a:prstGeom prst="rect">
            <a:avLst/>
          </a:prstGeom>
          <a:solidFill>
            <a:schemeClr val="bg1"/>
          </a:solidFill>
          <a:ln>
            <a:solidFill>
              <a:srgbClr val="00B0F0"/>
            </a:solidFill>
            <a:prstDash val="solid"/>
          </a:ln>
          <a:effectLst>
            <a:outerShdw blurRad="50800" dist="381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49" name="正方形/長方形 48">
            <a:extLst>
              <a:ext uri="{FF2B5EF4-FFF2-40B4-BE49-F238E27FC236}">
                <a16:creationId xmlns:a16="http://schemas.microsoft.com/office/drawing/2014/main" id="{AC44E137-FC26-4B3F-934E-1F85888FD486}"/>
              </a:ext>
            </a:extLst>
          </p:cNvPr>
          <p:cNvSpPr/>
          <p:nvPr/>
        </p:nvSpPr>
        <p:spPr>
          <a:xfrm>
            <a:off x="559052" y="7790011"/>
            <a:ext cx="5303636" cy="9239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numCol="1" spcCol="360000" rtlCol="0" anchor="t" anchorCtr="0"/>
          <a:lstStyle/>
          <a:p>
            <a:pPr marL="171450" indent="-171450">
              <a:lnSpc>
                <a:spcPts val="1300"/>
              </a:lnSpc>
              <a:spcBef>
                <a:spcPts val="600"/>
              </a:spcBef>
              <a:buFont typeface="Wingdings" panose="05000000000000000000" pitchFamily="2" charset="2"/>
              <a:buChar char="u"/>
            </a:pPr>
            <a:r>
              <a:rPr lang="ja-JP" altLang="en-US" sz="1100" dirty="0" smtClean="0">
                <a:solidFill>
                  <a:schemeClr val="tx1"/>
                </a:solidFill>
                <a:latin typeface="BIZ UDゴシック" panose="020B0400000000000000" pitchFamily="49" charset="-128"/>
                <a:ea typeface="BIZ UDゴシック" panose="020B0400000000000000" pitchFamily="49" charset="-128"/>
              </a:rPr>
              <a:t>多様</a:t>
            </a:r>
            <a:r>
              <a:rPr lang="ja-JP" altLang="en-US" sz="1100" dirty="0">
                <a:solidFill>
                  <a:schemeClr val="tx1"/>
                </a:solidFill>
                <a:latin typeface="BIZ UDゴシック" panose="020B0400000000000000" pitchFamily="49" charset="-128"/>
                <a:ea typeface="BIZ UDゴシック" panose="020B0400000000000000" pitchFamily="49" charset="-128"/>
              </a:rPr>
              <a:t>な個人に対し</a:t>
            </a:r>
            <a:r>
              <a:rPr lang="ja-JP" altLang="en-US" sz="1100" b="1" dirty="0">
                <a:solidFill>
                  <a:schemeClr val="tx1"/>
                </a:solidFill>
                <a:latin typeface="BIZ UDゴシック" panose="020B0400000000000000" pitchFamily="49" charset="-128"/>
                <a:ea typeface="BIZ UDゴシック" panose="020B0400000000000000" pitchFamily="49" charset="-128"/>
              </a:rPr>
              <a:t>寛容度の高い風土</a:t>
            </a:r>
            <a:r>
              <a:rPr lang="ja-JP" altLang="en-US" sz="1100" dirty="0">
                <a:solidFill>
                  <a:schemeClr val="tx1"/>
                </a:solidFill>
                <a:latin typeface="BIZ UDゴシック" panose="020B0400000000000000" pitchFamily="49" charset="-128"/>
                <a:ea typeface="BIZ UDゴシック" panose="020B0400000000000000" pitchFamily="49" charset="-128"/>
              </a:rPr>
              <a:t>があり、</a:t>
            </a:r>
            <a:r>
              <a:rPr lang="ja-JP" altLang="en-US" sz="1100" b="1" dirty="0">
                <a:solidFill>
                  <a:schemeClr val="tx1"/>
                </a:solidFill>
                <a:latin typeface="BIZ UDゴシック" panose="020B0400000000000000" pitchFamily="49" charset="-128"/>
                <a:ea typeface="BIZ UDゴシック" panose="020B0400000000000000" pitchFamily="49" charset="-128"/>
              </a:rPr>
              <a:t>高い開放性、エネルギッシュ</a:t>
            </a:r>
            <a:r>
              <a:rPr lang="ja-JP" altLang="en-US" sz="1100" dirty="0">
                <a:solidFill>
                  <a:schemeClr val="tx1"/>
                </a:solidFill>
                <a:latin typeface="BIZ UDゴシック" panose="020B0400000000000000" pitchFamily="49" charset="-128"/>
                <a:ea typeface="BIZ UDゴシック" panose="020B0400000000000000" pitchFamily="49" charset="-128"/>
              </a:rPr>
              <a:t>といった都市イメージを持ち合わせている。</a:t>
            </a:r>
          </a:p>
          <a:p>
            <a:pPr marL="171450" indent="-171450">
              <a:lnSpc>
                <a:spcPts val="1300"/>
              </a:lnSpc>
              <a:spcBef>
                <a:spcPts val="600"/>
              </a:spcBef>
              <a:buFont typeface="Wingdings" panose="05000000000000000000" pitchFamily="2" charset="2"/>
              <a:buChar char="u"/>
            </a:pPr>
            <a:r>
              <a:rPr lang="ja-JP" altLang="en-US" sz="1100" dirty="0">
                <a:solidFill>
                  <a:schemeClr val="tx1"/>
                </a:solidFill>
                <a:latin typeface="BIZ UDゴシック" panose="020B0400000000000000" pitchFamily="49" charset="-128"/>
                <a:ea typeface="BIZ UDゴシック" panose="020B0400000000000000" pitchFamily="49" charset="-128"/>
              </a:rPr>
              <a:t>こう</a:t>
            </a:r>
            <a:r>
              <a:rPr lang="ja-JP" altLang="en-US" sz="1100" dirty="0" smtClean="0">
                <a:solidFill>
                  <a:schemeClr val="tx1"/>
                </a:solidFill>
                <a:latin typeface="BIZ UDゴシック" panose="020B0400000000000000" pitchFamily="49" charset="-128"/>
                <a:ea typeface="BIZ UDゴシック" panose="020B0400000000000000" pitchFamily="49" charset="-128"/>
              </a:rPr>
              <a:t>したイメージに加え、多くの府民が大阪の成長を感じており、とりわけ、若者は</a:t>
            </a:r>
            <a:r>
              <a:rPr lang="ja-JP" altLang="en-US" sz="1100" b="1" dirty="0" smtClean="0">
                <a:solidFill>
                  <a:schemeClr val="tx1"/>
                </a:solidFill>
                <a:latin typeface="BIZ UDゴシック" panose="020B0400000000000000" pitchFamily="49" charset="-128"/>
                <a:ea typeface="BIZ UDゴシック" panose="020B0400000000000000" pitchFamily="49" charset="-128"/>
              </a:rPr>
              <a:t>成長への関心が強く</a:t>
            </a:r>
            <a:r>
              <a:rPr lang="ja-JP" altLang="en-US" sz="1100" dirty="0" smtClean="0">
                <a:solidFill>
                  <a:schemeClr val="tx1"/>
                </a:solidFill>
                <a:latin typeface="BIZ UDゴシック" panose="020B0400000000000000" pitchFamily="49" charset="-128"/>
                <a:ea typeface="BIZ UDゴシック" panose="020B0400000000000000" pitchFamily="49" charset="-128"/>
              </a:rPr>
              <a:t>、また、</a:t>
            </a:r>
            <a:r>
              <a:rPr lang="ja-JP" altLang="en-US" sz="1100" b="1" dirty="0">
                <a:solidFill>
                  <a:schemeClr val="tx1"/>
                </a:solidFill>
                <a:latin typeface="BIZ UDゴシック" panose="020B0400000000000000" pitchFamily="49" charset="-128"/>
                <a:ea typeface="BIZ UDゴシック" panose="020B0400000000000000" pitchFamily="49" charset="-128"/>
              </a:rPr>
              <a:t>ウェルビーイング</a:t>
            </a:r>
            <a:r>
              <a:rPr lang="ja-JP" altLang="en-US" sz="1100" dirty="0">
                <a:solidFill>
                  <a:schemeClr val="tx1"/>
                </a:solidFill>
                <a:latin typeface="BIZ UDゴシック" panose="020B0400000000000000" pitchFamily="49" charset="-128"/>
                <a:ea typeface="BIZ UDゴシック" panose="020B0400000000000000" pitchFamily="49" charset="-128"/>
              </a:rPr>
              <a:t>や環境配慮の重要性など、</a:t>
            </a:r>
            <a:r>
              <a:rPr lang="ja-JP" altLang="en-US" sz="1100" b="1" dirty="0">
                <a:solidFill>
                  <a:schemeClr val="tx1"/>
                </a:solidFill>
                <a:latin typeface="BIZ UDゴシック" panose="020B0400000000000000" pitchFamily="49" charset="-128"/>
                <a:ea typeface="BIZ UDゴシック" panose="020B0400000000000000" pitchFamily="49" charset="-128"/>
              </a:rPr>
              <a:t>社会課題へ</a:t>
            </a:r>
            <a:r>
              <a:rPr lang="ja-JP" altLang="en-US" sz="1100" b="1" dirty="0" smtClean="0">
                <a:solidFill>
                  <a:schemeClr val="tx1"/>
                </a:solidFill>
                <a:latin typeface="BIZ UDゴシック" panose="020B0400000000000000" pitchFamily="49" charset="-128"/>
                <a:ea typeface="BIZ UDゴシック" panose="020B0400000000000000" pitchFamily="49" charset="-128"/>
              </a:rPr>
              <a:t>の意識も高い</a:t>
            </a:r>
            <a:r>
              <a:rPr lang="ja-JP" altLang="en-US" sz="1100" dirty="0">
                <a:solidFill>
                  <a:schemeClr val="tx1"/>
                </a:solidFill>
                <a:latin typeface="BIZ UDゴシック" panose="020B0400000000000000" pitchFamily="49" charset="-128"/>
                <a:ea typeface="BIZ UDゴシック" panose="020B0400000000000000" pitchFamily="49" charset="-128"/>
              </a:rPr>
              <a:t>。</a:t>
            </a:r>
          </a:p>
          <a:p>
            <a:pPr marL="171450" indent="-171450">
              <a:lnSpc>
                <a:spcPts val="1300"/>
              </a:lnSpc>
              <a:spcBef>
                <a:spcPts val="600"/>
              </a:spcBef>
              <a:buFont typeface="Wingdings" panose="05000000000000000000" pitchFamily="2" charset="2"/>
              <a:buChar char="u"/>
            </a:pPr>
            <a:endParaRPr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50" name="角丸四角形 49"/>
          <p:cNvSpPr/>
          <p:nvPr/>
        </p:nvSpPr>
        <p:spPr>
          <a:xfrm>
            <a:off x="373352" y="7466255"/>
            <a:ext cx="2811264" cy="290260"/>
          </a:xfrm>
          <a:prstGeom prst="roundRect">
            <a:avLst>
              <a:gd name="adj" fmla="val 50000"/>
            </a:avLst>
          </a:prstGeom>
          <a:gradFill flip="none" rotWithShape="1">
            <a:gsLst>
              <a:gs pos="0">
                <a:schemeClr val="accent5">
                  <a:lumMod val="5000"/>
                  <a:lumOff val="95000"/>
                </a:schemeClr>
              </a:gs>
              <a:gs pos="74000">
                <a:schemeClr val="accent5">
                  <a:lumMod val="45000"/>
                  <a:lumOff val="55000"/>
                </a:schemeClr>
              </a:gs>
              <a:gs pos="83000">
                <a:schemeClr val="accent5">
                  <a:lumMod val="45000"/>
                  <a:lumOff val="55000"/>
                </a:schemeClr>
              </a:gs>
              <a:gs pos="100000">
                <a:schemeClr val="accent5">
                  <a:lumMod val="30000"/>
                  <a:lumOff val="70000"/>
                </a:schemeClr>
              </a:gs>
            </a:gsLst>
            <a:lin ang="5400000" scaled="1"/>
            <a:tileRect/>
          </a:gra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1400" b="1" dirty="0">
              <a:solidFill>
                <a:schemeClr val="tx2">
                  <a:lumMod val="50000"/>
                </a:schemeClr>
              </a:solidFill>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D4F28F13-E3A5-48AB-B42C-EE38BADEC5C3}"/>
              </a:ext>
            </a:extLst>
          </p:cNvPr>
          <p:cNvSpPr/>
          <p:nvPr/>
        </p:nvSpPr>
        <p:spPr>
          <a:xfrm>
            <a:off x="287716" y="7491528"/>
            <a:ext cx="2932698" cy="2397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5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大阪の特性・ポテンシャル</a:t>
            </a:r>
          </a:p>
        </p:txBody>
      </p:sp>
      <p:pic>
        <p:nvPicPr>
          <p:cNvPr id="5" name="図 4"/>
          <p:cNvPicPr>
            <a:picLocks noChangeAspect="1"/>
          </p:cNvPicPr>
          <p:nvPr/>
        </p:nvPicPr>
        <p:blipFill>
          <a:blip r:embed="rId4"/>
          <a:stretch>
            <a:fillRect/>
          </a:stretch>
        </p:blipFill>
        <p:spPr>
          <a:xfrm>
            <a:off x="7048500" y="4449160"/>
            <a:ext cx="5230586" cy="2872189"/>
          </a:xfrm>
          <a:prstGeom prst="rect">
            <a:avLst/>
          </a:prstGeom>
        </p:spPr>
      </p:pic>
      <p:sp>
        <p:nvSpPr>
          <p:cNvPr id="34" name="正方形/長方形 33">
            <a:extLst>
              <a:ext uri="{FF2B5EF4-FFF2-40B4-BE49-F238E27FC236}">
                <a16:creationId xmlns:a16="http://schemas.microsoft.com/office/drawing/2014/main" id="{D4F28F13-E3A5-48AB-B42C-EE38BADEC5C3}"/>
              </a:ext>
            </a:extLst>
          </p:cNvPr>
          <p:cNvSpPr/>
          <p:nvPr/>
        </p:nvSpPr>
        <p:spPr>
          <a:xfrm>
            <a:off x="5456110" y="7106738"/>
            <a:ext cx="630276" cy="2397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rPr>
              <a:t>など</a:t>
            </a:r>
            <a:endParaRPr lang="ja-JP" altLang="en-US" sz="1100" dirty="0">
              <a:solidFill>
                <a:schemeClr val="tx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2" name="テキスト ボックス 1"/>
          <p:cNvSpPr txBox="1"/>
          <p:nvPr/>
        </p:nvSpPr>
        <p:spPr>
          <a:xfrm>
            <a:off x="10579100" y="138079"/>
            <a:ext cx="1216660" cy="246221"/>
          </a:xfrm>
          <a:prstGeom prst="rect">
            <a:avLst/>
          </a:prstGeom>
          <a:noFill/>
          <a:ln>
            <a:noFill/>
          </a:ln>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rPr>
              <a:t>2022</a:t>
            </a:r>
            <a:r>
              <a:rPr kumimoji="1" lang="ja-JP" altLang="en-US" sz="1000" dirty="0" smtClean="0">
                <a:latin typeface="Meiryo UI" panose="020B0604030504040204" pitchFamily="50" charset="-128"/>
                <a:ea typeface="Meiryo UI" panose="020B0604030504040204" pitchFamily="50" charset="-128"/>
              </a:rPr>
              <a:t>年</a:t>
            </a:r>
            <a:r>
              <a:rPr lang="ja-JP" altLang="en-US" sz="1000" dirty="0">
                <a:latin typeface="Meiryo UI" panose="020B0604030504040204" pitchFamily="50" charset="-128"/>
                <a:ea typeface="Meiryo UI" panose="020B0604030504040204" pitchFamily="50" charset="-128"/>
              </a:rPr>
              <a:t>９</a:t>
            </a:r>
            <a:r>
              <a:rPr kumimoji="1" lang="ja-JP" altLang="en-US" sz="1000" dirty="0" smtClean="0">
                <a:latin typeface="Meiryo UI" panose="020B0604030504040204" pitchFamily="50" charset="-128"/>
                <a:ea typeface="Meiryo UI" panose="020B0604030504040204" pitchFamily="50" charset="-128"/>
              </a:rPr>
              <a:t>月作成</a:t>
            </a:r>
          </a:p>
        </p:txBody>
      </p:sp>
    </p:spTree>
    <p:extLst>
      <p:ext uri="{BB962C8B-B14F-4D97-AF65-F5344CB8AC3E}">
        <p14:creationId xmlns:p14="http://schemas.microsoft.com/office/powerpoint/2010/main" val="17492249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40000"/>
            <a:lumOff val="60000"/>
          </a:schemeClr>
        </a:solidFill>
        <a:ln>
          <a:noFill/>
        </a:ln>
      </a:spPr>
      <a:bodyPr rtlCol="0" anchor="ctr"/>
      <a:lstStyle>
        <a:defPPr>
          <a:lnSpc>
            <a:spcPct val="150000"/>
          </a:lnSpc>
          <a:defRPr sz="1400" b="1" dirty="0">
            <a:solidFill>
              <a:schemeClr val="tx2">
                <a:lumMod val="50000"/>
              </a:schemeClr>
            </a:solidFill>
            <a:latin typeface="Meiryo UI" panose="020B0604030504040204" pitchFamily="50" charset="-128"/>
            <a:ea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200" dirty="0" smtClean="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BB1BB79-B113-4FEF-854C-5EF23FEA5D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574C061-10B3-4516-83BA-19773C539E10}">
  <ds:schemaRefs>
    <ds:schemaRef ds:uri="http://schemas.microsoft.com/office/2006/documentManagement/types"/>
    <ds:schemaRef ds:uri="2be2acaf-88a6-4029-b366-c28176c79890"/>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2628D165-5859-4C70-B4A6-07DA07C0AD4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914</Words>
  <Application>Microsoft Office PowerPoint</Application>
  <PresentationFormat>A3 297x420 mm</PresentationFormat>
  <Paragraphs>41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BIZ UDゴシック</vt:lpstr>
      <vt:lpstr>Meiryo UI</vt:lpstr>
      <vt:lpstr>ＭＳ Ｐゴシック</vt:lpstr>
      <vt:lpstr>游ゴシック</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2022-10-03T08:44:20Z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