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6"/>
  </p:notesMasterIdLst>
  <p:sldIdLst>
    <p:sldId id="141169361" r:id="rId2"/>
    <p:sldId id="141169364" r:id="rId3"/>
    <p:sldId id="141169365" r:id="rId4"/>
    <p:sldId id="141169366" r:id="rId5"/>
  </p:sldIdLst>
  <p:sldSz cx="9144000" cy="6858000" type="screen4x3"/>
  <p:notesSz cx="6770688" cy="99028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38" autoAdjust="0"/>
  </p:normalViewPr>
  <p:slideViewPr>
    <p:cSldViewPr snapToGrid="0">
      <p:cViewPr varScale="1">
        <p:scale>
          <a:sx n="73" d="100"/>
          <a:sy n="73" d="100"/>
        </p:scale>
        <p:origin x="129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33965" cy="496861"/>
          </a:xfrm>
          <a:prstGeom prst="rect">
            <a:avLst/>
          </a:prstGeom>
        </p:spPr>
        <p:txBody>
          <a:bodyPr vert="horz" lIns="91038" tIns="45519" rIns="91038" bIns="4551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35157" y="1"/>
            <a:ext cx="2933965" cy="496861"/>
          </a:xfrm>
          <a:prstGeom prst="rect">
            <a:avLst/>
          </a:prstGeom>
        </p:spPr>
        <p:txBody>
          <a:bodyPr vert="horz" lIns="91038" tIns="45519" rIns="91038" bIns="45519" rtlCol="0"/>
          <a:lstStyle>
            <a:lvl1pPr algn="r">
              <a:defRPr sz="1200"/>
            </a:lvl1pPr>
          </a:lstStyle>
          <a:p>
            <a:fld id="{8F22D478-9B56-4DAA-A6A7-94972AAF5F3E}" type="datetimeFigureOut">
              <a:rPr kumimoji="1" lang="ja-JP" altLang="en-US" smtClean="0"/>
              <a:t>2022/9/7</a:t>
            </a:fld>
            <a:endParaRPr kumimoji="1" lang="ja-JP" altLang="en-US"/>
          </a:p>
        </p:txBody>
      </p:sp>
      <p:sp>
        <p:nvSpPr>
          <p:cNvPr id="4" name="スライド イメージ プレースホルダー 3"/>
          <p:cNvSpPr>
            <a:spLocks noGrp="1" noRot="1" noChangeAspect="1"/>
          </p:cNvSpPr>
          <p:nvPr>
            <p:ph type="sldImg" idx="2"/>
          </p:nvPr>
        </p:nvSpPr>
        <p:spPr>
          <a:xfrm>
            <a:off x="1158875" y="1238250"/>
            <a:ext cx="4452938" cy="3341688"/>
          </a:xfrm>
          <a:prstGeom prst="rect">
            <a:avLst/>
          </a:prstGeom>
          <a:noFill/>
          <a:ln w="12700">
            <a:solidFill>
              <a:prstClr val="black"/>
            </a:solidFill>
          </a:ln>
        </p:spPr>
        <p:txBody>
          <a:bodyPr vert="horz" lIns="91038" tIns="45519" rIns="91038" bIns="45519" rtlCol="0" anchor="ctr"/>
          <a:lstStyle/>
          <a:p>
            <a:endParaRPr lang="ja-JP" altLang="en-US"/>
          </a:p>
        </p:txBody>
      </p:sp>
      <p:sp>
        <p:nvSpPr>
          <p:cNvPr id="5" name="ノート プレースホルダー 4"/>
          <p:cNvSpPr>
            <a:spLocks noGrp="1"/>
          </p:cNvSpPr>
          <p:nvPr>
            <p:ph type="body" sz="quarter" idx="3"/>
          </p:nvPr>
        </p:nvSpPr>
        <p:spPr>
          <a:xfrm>
            <a:off x="677069" y="4765735"/>
            <a:ext cx="5416550" cy="3899237"/>
          </a:xfrm>
          <a:prstGeom prst="rect">
            <a:avLst/>
          </a:prstGeom>
        </p:spPr>
        <p:txBody>
          <a:bodyPr vert="horz" lIns="91038" tIns="45519" rIns="91038" bIns="4551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05966"/>
            <a:ext cx="2933965" cy="496860"/>
          </a:xfrm>
          <a:prstGeom prst="rect">
            <a:avLst/>
          </a:prstGeom>
        </p:spPr>
        <p:txBody>
          <a:bodyPr vert="horz" lIns="91038" tIns="45519" rIns="91038" bIns="4551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35157" y="9405966"/>
            <a:ext cx="2933965" cy="496860"/>
          </a:xfrm>
          <a:prstGeom prst="rect">
            <a:avLst/>
          </a:prstGeom>
        </p:spPr>
        <p:txBody>
          <a:bodyPr vert="horz" lIns="91038" tIns="45519" rIns="91038" bIns="45519" rtlCol="0" anchor="b"/>
          <a:lstStyle>
            <a:lvl1pPr algn="r">
              <a:defRPr sz="1200"/>
            </a:lvl1pPr>
          </a:lstStyle>
          <a:p>
            <a:fld id="{37C97776-53DE-4712-A7E1-F600F9EDD329}" type="slidenum">
              <a:rPr kumimoji="1" lang="ja-JP" altLang="en-US" smtClean="0"/>
              <a:t>‹#›</a:t>
            </a:fld>
            <a:endParaRPr kumimoji="1" lang="ja-JP" altLang="en-US"/>
          </a:p>
        </p:txBody>
      </p:sp>
    </p:spTree>
    <p:extLst>
      <p:ext uri="{BB962C8B-B14F-4D97-AF65-F5344CB8AC3E}">
        <p14:creationId xmlns:p14="http://schemas.microsoft.com/office/powerpoint/2010/main" val="41717692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69F9F91-DC76-4D44-881A-50C672751A36}" type="datetime1">
              <a:rPr kumimoji="1" lang="ja-JP" altLang="en-US" smtClean="0"/>
              <a:t>2022/9/7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F63251-5C5E-4734-9A98-9D9DE81249AA}" type="slidenum">
              <a:rPr kumimoji="1" lang="ja-JP" altLang="en-US" smtClean="0"/>
              <a:t>‹#›</a:t>
            </a:fld>
            <a:endParaRPr kumimoji="1" lang="ja-JP" altLang="en-US"/>
          </a:p>
        </p:txBody>
      </p:sp>
    </p:spTree>
    <p:extLst>
      <p:ext uri="{BB962C8B-B14F-4D97-AF65-F5344CB8AC3E}">
        <p14:creationId xmlns:p14="http://schemas.microsoft.com/office/powerpoint/2010/main" val="836108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908475-788D-4C13-AF41-E90053E105BC}" type="datetime1">
              <a:rPr kumimoji="1" lang="ja-JP" altLang="en-US" smtClean="0"/>
              <a:t>2022/9/7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F63251-5C5E-4734-9A98-9D9DE81249AA}" type="slidenum">
              <a:rPr kumimoji="1" lang="ja-JP" altLang="en-US" smtClean="0"/>
              <a:t>‹#›</a:t>
            </a:fld>
            <a:endParaRPr kumimoji="1" lang="ja-JP" altLang="en-US"/>
          </a:p>
        </p:txBody>
      </p:sp>
    </p:spTree>
    <p:extLst>
      <p:ext uri="{BB962C8B-B14F-4D97-AF65-F5344CB8AC3E}">
        <p14:creationId xmlns:p14="http://schemas.microsoft.com/office/powerpoint/2010/main" val="3891920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8BB1A32-208F-4ABA-B991-DAA0D50F7590}" type="datetime1">
              <a:rPr kumimoji="1" lang="ja-JP" altLang="en-US" smtClean="0"/>
              <a:t>2022/9/7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F63251-5C5E-4734-9A98-9D9DE81249AA}" type="slidenum">
              <a:rPr kumimoji="1" lang="ja-JP" altLang="en-US" smtClean="0"/>
              <a:t>‹#›</a:t>
            </a:fld>
            <a:endParaRPr kumimoji="1" lang="ja-JP" altLang="en-US"/>
          </a:p>
        </p:txBody>
      </p:sp>
    </p:spTree>
    <p:extLst>
      <p:ext uri="{BB962C8B-B14F-4D97-AF65-F5344CB8AC3E}">
        <p14:creationId xmlns:p14="http://schemas.microsoft.com/office/powerpoint/2010/main" val="2100043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C1A7A28-54B1-425F-B2D4-9B7939AF634A}" type="datetime1">
              <a:rPr kumimoji="1" lang="ja-JP" altLang="en-US" smtClean="0"/>
              <a:t>2022/9/7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F63251-5C5E-4734-9A98-9D9DE81249AA}" type="slidenum">
              <a:rPr kumimoji="1" lang="ja-JP" altLang="en-US" smtClean="0"/>
              <a:t>‹#›</a:t>
            </a:fld>
            <a:endParaRPr kumimoji="1" lang="ja-JP" altLang="en-US"/>
          </a:p>
        </p:txBody>
      </p:sp>
    </p:spTree>
    <p:extLst>
      <p:ext uri="{BB962C8B-B14F-4D97-AF65-F5344CB8AC3E}">
        <p14:creationId xmlns:p14="http://schemas.microsoft.com/office/powerpoint/2010/main" val="3952442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E632C8E-6878-4201-AAE0-109B458DAD79}" type="datetime1">
              <a:rPr kumimoji="1" lang="ja-JP" altLang="en-US" smtClean="0"/>
              <a:t>2022/9/7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F63251-5C5E-4734-9A98-9D9DE81249AA}" type="slidenum">
              <a:rPr kumimoji="1" lang="ja-JP" altLang="en-US" smtClean="0"/>
              <a:t>‹#›</a:t>
            </a:fld>
            <a:endParaRPr kumimoji="1" lang="ja-JP" altLang="en-US"/>
          </a:p>
        </p:txBody>
      </p:sp>
    </p:spTree>
    <p:extLst>
      <p:ext uri="{BB962C8B-B14F-4D97-AF65-F5344CB8AC3E}">
        <p14:creationId xmlns:p14="http://schemas.microsoft.com/office/powerpoint/2010/main" val="3653381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88DF31C-A30B-465D-9B9B-28D2DD62E896}" type="datetime1">
              <a:rPr kumimoji="1" lang="ja-JP" altLang="en-US" smtClean="0"/>
              <a:t>2022/9/7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3F63251-5C5E-4734-9A98-9D9DE81249AA}" type="slidenum">
              <a:rPr kumimoji="1" lang="ja-JP" altLang="en-US" smtClean="0"/>
              <a:t>‹#›</a:t>
            </a:fld>
            <a:endParaRPr kumimoji="1" lang="ja-JP" altLang="en-US"/>
          </a:p>
        </p:txBody>
      </p:sp>
    </p:spTree>
    <p:extLst>
      <p:ext uri="{BB962C8B-B14F-4D97-AF65-F5344CB8AC3E}">
        <p14:creationId xmlns:p14="http://schemas.microsoft.com/office/powerpoint/2010/main" val="2040105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F312B57-2D24-47DA-A4CA-46F1BE2924C4}" type="datetime1">
              <a:rPr kumimoji="1" lang="ja-JP" altLang="en-US" smtClean="0"/>
              <a:t>2022/9/7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3F63251-5C5E-4734-9A98-9D9DE81249AA}" type="slidenum">
              <a:rPr kumimoji="1" lang="ja-JP" altLang="en-US" smtClean="0"/>
              <a:t>‹#›</a:t>
            </a:fld>
            <a:endParaRPr kumimoji="1" lang="ja-JP" altLang="en-US"/>
          </a:p>
        </p:txBody>
      </p:sp>
    </p:spTree>
    <p:extLst>
      <p:ext uri="{BB962C8B-B14F-4D97-AF65-F5344CB8AC3E}">
        <p14:creationId xmlns:p14="http://schemas.microsoft.com/office/powerpoint/2010/main" val="1832016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DA2FDE2-4C49-4EA3-9F1B-0F712F6AD143}" type="datetime1">
              <a:rPr kumimoji="1" lang="ja-JP" altLang="en-US" smtClean="0"/>
              <a:t>2022/9/7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3F63251-5C5E-4734-9A98-9D9DE81249AA}" type="slidenum">
              <a:rPr kumimoji="1" lang="ja-JP" altLang="en-US" smtClean="0"/>
              <a:t>‹#›</a:t>
            </a:fld>
            <a:endParaRPr kumimoji="1" lang="ja-JP" altLang="en-US"/>
          </a:p>
        </p:txBody>
      </p:sp>
    </p:spTree>
    <p:extLst>
      <p:ext uri="{BB962C8B-B14F-4D97-AF65-F5344CB8AC3E}">
        <p14:creationId xmlns:p14="http://schemas.microsoft.com/office/powerpoint/2010/main" val="1440411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D98597-0A4D-4D24-81E0-9B28B8EE47D4}" type="datetime1">
              <a:rPr kumimoji="1" lang="ja-JP" altLang="en-US" smtClean="0"/>
              <a:t>2022/9/7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3F63251-5C5E-4734-9A98-9D9DE81249AA}" type="slidenum">
              <a:rPr kumimoji="1" lang="ja-JP" altLang="en-US" smtClean="0"/>
              <a:t>‹#›</a:t>
            </a:fld>
            <a:endParaRPr kumimoji="1" lang="ja-JP" altLang="en-US"/>
          </a:p>
        </p:txBody>
      </p:sp>
    </p:spTree>
    <p:extLst>
      <p:ext uri="{BB962C8B-B14F-4D97-AF65-F5344CB8AC3E}">
        <p14:creationId xmlns:p14="http://schemas.microsoft.com/office/powerpoint/2010/main" val="1126505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71076A1-7CEF-44D2-96FF-5C6B53400656}" type="datetime1">
              <a:rPr kumimoji="1" lang="ja-JP" altLang="en-US" smtClean="0"/>
              <a:t>2022/9/7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3F63251-5C5E-4734-9A98-9D9DE81249AA}" type="slidenum">
              <a:rPr kumimoji="1" lang="ja-JP" altLang="en-US" smtClean="0"/>
              <a:t>‹#›</a:t>
            </a:fld>
            <a:endParaRPr kumimoji="1" lang="ja-JP" altLang="en-US"/>
          </a:p>
        </p:txBody>
      </p:sp>
    </p:spTree>
    <p:extLst>
      <p:ext uri="{BB962C8B-B14F-4D97-AF65-F5344CB8AC3E}">
        <p14:creationId xmlns:p14="http://schemas.microsoft.com/office/powerpoint/2010/main" val="3255039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09FA4E8-31E4-430C-8278-4D424B46F117}" type="datetime1">
              <a:rPr kumimoji="1" lang="ja-JP" altLang="en-US" smtClean="0"/>
              <a:t>2022/9/7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3F63251-5C5E-4734-9A98-9D9DE81249AA}" type="slidenum">
              <a:rPr kumimoji="1" lang="ja-JP" altLang="en-US" smtClean="0"/>
              <a:t>‹#›</a:t>
            </a:fld>
            <a:endParaRPr kumimoji="1" lang="ja-JP" altLang="en-US"/>
          </a:p>
        </p:txBody>
      </p:sp>
    </p:spTree>
    <p:extLst>
      <p:ext uri="{BB962C8B-B14F-4D97-AF65-F5344CB8AC3E}">
        <p14:creationId xmlns:p14="http://schemas.microsoft.com/office/powerpoint/2010/main" val="2059624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E4708-7429-487A-8A73-4E3E56564181}" type="datetime1">
              <a:rPr kumimoji="1" lang="ja-JP" altLang="en-US" smtClean="0"/>
              <a:t>2022/9/7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F63251-5C5E-4734-9A98-9D9DE81249AA}" type="slidenum">
              <a:rPr kumimoji="1" lang="ja-JP" altLang="en-US" smtClean="0"/>
              <a:t>‹#›</a:t>
            </a:fld>
            <a:endParaRPr kumimoji="1" lang="ja-JP" altLang="en-US"/>
          </a:p>
        </p:txBody>
      </p:sp>
    </p:spTree>
    <p:extLst>
      <p:ext uri="{BB962C8B-B14F-4D97-AF65-F5344CB8AC3E}">
        <p14:creationId xmlns:p14="http://schemas.microsoft.com/office/powerpoint/2010/main" val="2396898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4596" y="597661"/>
            <a:ext cx="7772400" cy="512473"/>
          </a:xfrm>
        </p:spPr>
        <p:txBody>
          <a:bodyPr>
            <a:normAutofit/>
          </a:bodyPr>
          <a:lstStyle/>
          <a:p>
            <a:r>
              <a:rPr kumimoji="1" lang="ja-JP" altLang="en-US" sz="2400" b="1" dirty="0" smtClean="0"/>
              <a:t>大学生との意見交換について</a:t>
            </a:r>
            <a:endParaRPr kumimoji="1" lang="ja-JP" altLang="en-US" sz="2400" b="1" dirty="0"/>
          </a:p>
        </p:txBody>
      </p:sp>
      <p:sp>
        <p:nvSpPr>
          <p:cNvPr id="5" name="タイトル 1"/>
          <p:cNvSpPr txBox="1">
            <a:spLocks/>
          </p:cNvSpPr>
          <p:nvPr/>
        </p:nvSpPr>
        <p:spPr>
          <a:xfrm>
            <a:off x="764596" y="2884163"/>
            <a:ext cx="8046461" cy="1369182"/>
          </a:xfrm>
          <a:prstGeom prst="rect">
            <a:avLst/>
          </a:prstGeom>
          <a:ln w="3175">
            <a:solidFill>
              <a:schemeClr val="tx1"/>
            </a:solidFill>
          </a:ln>
        </p:spPr>
        <p:txBody>
          <a:bodyPr vert="horz" lIns="144000" tIns="72000" rIns="91440" bIns="72000" rtlCol="0" anchor="t">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200" b="1" dirty="0" smtClean="0"/>
              <a:t>■ 実施概要</a:t>
            </a:r>
            <a:endParaRPr lang="en-US" altLang="ja-JP" sz="1200" b="1" dirty="0" smtClean="0"/>
          </a:p>
          <a:p>
            <a:pPr algn="l">
              <a:lnSpc>
                <a:spcPct val="100000"/>
              </a:lnSpc>
              <a:spcBef>
                <a:spcPts val="300"/>
              </a:spcBef>
            </a:pPr>
            <a:r>
              <a:rPr lang="ja-JP" altLang="en-US" sz="1200" b="1" dirty="0" smtClean="0"/>
              <a:t>（１）実施日</a:t>
            </a:r>
            <a:endParaRPr lang="en-US" altLang="ja-JP" sz="1200" b="1" dirty="0" smtClean="0"/>
          </a:p>
          <a:p>
            <a:pPr algn="l">
              <a:lnSpc>
                <a:spcPct val="100000"/>
              </a:lnSpc>
              <a:spcBef>
                <a:spcPts val="300"/>
              </a:spcBef>
            </a:pPr>
            <a:r>
              <a:rPr lang="ja-JP" altLang="en-US" sz="1200" b="1" dirty="0"/>
              <a:t>　</a:t>
            </a:r>
            <a:r>
              <a:rPr lang="ja-JP" altLang="en-US" sz="1200" b="1" dirty="0" smtClean="0"/>
              <a:t>　　</a:t>
            </a:r>
            <a:r>
              <a:rPr lang="en-US" altLang="ja-JP" sz="1200" dirty="0" smtClean="0"/>
              <a:t>2022</a:t>
            </a:r>
            <a:r>
              <a:rPr lang="ja-JP" altLang="en-US" sz="1200" dirty="0" smtClean="0"/>
              <a:t>年</a:t>
            </a:r>
            <a:r>
              <a:rPr lang="en-US" altLang="ja-JP" sz="1200" dirty="0" smtClean="0"/>
              <a:t>3</a:t>
            </a:r>
            <a:r>
              <a:rPr lang="ja-JP" altLang="en-US" sz="1200" dirty="0" smtClean="0"/>
              <a:t>月</a:t>
            </a:r>
            <a:r>
              <a:rPr lang="en-US" altLang="ja-JP" sz="1200" dirty="0" smtClean="0"/>
              <a:t>17</a:t>
            </a:r>
            <a:r>
              <a:rPr lang="ja-JP" altLang="en-US" sz="1200" dirty="0" smtClean="0"/>
              <a:t>日（木）</a:t>
            </a:r>
            <a:r>
              <a:rPr lang="ja-JP" altLang="en-US" sz="1200" dirty="0"/>
              <a:t>（</a:t>
            </a:r>
            <a:r>
              <a:rPr lang="ja-JP" altLang="en-US" sz="1200" dirty="0" smtClean="0"/>
              <a:t>第４回「</a:t>
            </a:r>
            <a:r>
              <a:rPr lang="ja-JP" altLang="en-US" sz="1200" dirty="0"/>
              <a:t>副首都ビジョン」のバージョンアップに向けた意見交換会）</a:t>
            </a:r>
            <a:endParaRPr lang="en-US" altLang="ja-JP" sz="1200" dirty="0" smtClean="0"/>
          </a:p>
          <a:p>
            <a:pPr algn="l">
              <a:lnSpc>
                <a:spcPct val="100000"/>
              </a:lnSpc>
              <a:spcBef>
                <a:spcPts val="600"/>
              </a:spcBef>
            </a:pPr>
            <a:r>
              <a:rPr lang="ja-JP" altLang="en-US" sz="1200" b="1" dirty="0" smtClean="0"/>
              <a:t>（２）参画いただいた大学生</a:t>
            </a:r>
            <a:endParaRPr lang="en-US" altLang="ja-JP" sz="1200" b="1" dirty="0" smtClean="0"/>
          </a:p>
          <a:p>
            <a:pPr algn="l">
              <a:lnSpc>
                <a:spcPct val="100000"/>
              </a:lnSpc>
            </a:pPr>
            <a:r>
              <a:rPr lang="ja-JP" altLang="en-US" sz="1200" dirty="0" smtClean="0"/>
              <a:t>　　　追手門</a:t>
            </a:r>
            <a:r>
              <a:rPr lang="ja-JP" altLang="en-US" sz="1200" dirty="0"/>
              <a:t>学院</a:t>
            </a:r>
            <a:r>
              <a:rPr lang="ja-JP" altLang="en-US" sz="1200" dirty="0" smtClean="0"/>
              <a:t>大学、大阪</a:t>
            </a:r>
            <a:r>
              <a:rPr lang="ja-JP" altLang="en-US" sz="1200" dirty="0"/>
              <a:t>経済</a:t>
            </a:r>
            <a:r>
              <a:rPr lang="ja-JP" altLang="en-US" sz="1200" dirty="0" smtClean="0"/>
              <a:t>大学、慶應</a:t>
            </a:r>
            <a:r>
              <a:rPr lang="ja-JP" altLang="en-US" sz="1200" dirty="0"/>
              <a:t>義塾</a:t>
            </a:r>
            <a:r>
              <a:rPr lang="ja-JP" altLang="en-US" sz="1200" dirty="0" smtClean="0"/>
              <a:t>大学の大学生５名</a:t>
            </a:r>
            <a:endParaRPr lang="ja-JP" altLang="en-US" sz="1200" b="1" dirty="0"/>
          </a:p>
        </p:txBody>
      </p:sp>
      <p:sp>
        <p:nvSpPr>
          <p:cNvPr id="6" name="タイトル 1"/>
          <p:cNvSpPr txBox="1">
            <a:spLocks/>
          </p:cNvSpPr>
          <p:nvPr/>
        </p:nvSpPr>
        <p:spPr>
          <a:xfrm>
            <a:off x="638389" y="1569896"/>
            <a:ext cx="8024814" cy="1002215"/>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400" dirty="0" smtClean="0"/>
              <a:t>「副首都ビジョン」のバージョンアップに向けた意見交換会において、有識者メンバーから「若者の意見も聞くべきではないか」との提案があったことを踏まえ、第４回意見交換会で、副首都推進局が実施している「</a:t>
            </a:r>
            <a:r>
              <a:rPr lang="en-US" altLang="ja-JP" sz="1400" dirty="0" smtClean="0"/>
              <a:t>『</a:t>
            </a:r>
            <a:r>
              <a:rPr lang="ja-JP" altLang="en-US" sz="1400" dirty="0" smtClean="0"/>
              <a:t>副首都・大阪</a:t>
            </a:r>
            <a:r>
              <a:rPr lang="en-US" altLang="ja-JP" sz="1400" dirty="0" smtClean="0"/>
              <a:t>』</a:t>
            </a:r>
            <a:r>
              <a:rPr lang="ja-JP" altLang="en-US" sz="1400" dirty="0" smtClean="0"/>
              <a:t>大学連携プロジェクト」のリサーチ・プレゼンテーション事業に参画いただいている大学生と有識者メンバーとの意見交換を実施。</a:t>
            </a:r>
            <a:endParaRPr lang="en-US" altLang="ja-JP" sz="1400" dirty="0" smtClean="0"/>
          </a:p>
        </p:txBody>
      </p:sp>
    </p:spTree>
    <p:extLst>
      <p:ext uri="{BB962C8B-B14F-4D97-AF65-F5344CB8AC3E}">
        <p14:creationId xmlns:p14="http://schemas.microsoft.com/office/powerpoint/2010/main" val="1221625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 name="グラフ 52"/>
          <p:cNvGraphicFramePr>
            <a:graphicFrameLocks/>
          </p:cNvGraphicFramePr>
          <p:nvPr>
            <p:extLst>
              <p:ext uri="{D42A27DB-BD31-4B8C-83A1-F6EECF244321}">
                <p14:modId xmlns:p14="http://schemas.microsoft.com/office/powerpoint/2010/main" val="3450495054"/>
              </p:ext>
            </p:extLst>
          </p:nvPr>
        </p:nvGraphicFramePr>
        <p:xfrm>
          <a:off x="7085507" y="4795246"/>
          <a:ext cx="2088000" cy="1800000"/>
        </p:xfrm>
        <a:graphic>
          <a:graphicData uri="http://schemas.openxmlformats.org/drawingml/2006/chart">
            <c:chart xmlns:c="http://schemas.openxmlformats.org/drawingml/2006/chart" xmlns:r="http://schemas.openxmlformats.org/officeDocument/2006/relationships" r:id="rId2"/>
          </a:graphicData>
        </a:graphic>
      </p:graphicFrame>
      <p:sp>
        <p:nvSpPr>
          <p:cNvPr id="51" name="正方形/長方形 50"/>
          <p:cNvSpPr/>
          <p:nvPr/>
        </p:nvSpPr>
        <p:spPr>
          <a:xfrm>
            <a:off x="-3515" y="-13193"/>
            <a:ext cx="9144000" cy="504000"/>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lvl="0">
              <a:defRPr/>
            </a:pPr>
            <a:r>
              <a:rPr lang="ja-JP" altLang="en-US" sz="2000" kern="0" dirty="0" smtClean="0">
                <a:solidFill>
                  <a:srgbClr val="000000"/>
                </a:solidFill>
                <a:latin typeface="+mj-ea"/>
                <a:ea typeface="+mj-ea"/>
                <a:cs typeface="Meiryo UI" pitchFamily="50" charset="-128"/>
              </a:rPr>
              <a:t>意見交換会での大学生の主な意見</a:t>
            </a:r>
            <a:endParaRPr lang="ja-JP" altLang="en-US" sz="1100" kern="0" dirty="0">
              <a:solidFill>
                <a:srgbClr val="000000"/>
              </a:solidFill>
              <a:latin typeface="+mj-ea"/>
              <a:ea typeface="+mj-ea"/>
              <a:cs typeface="Meiryo UI" pitchFamily="50" charset="-128"/>
            </a:endParaRPr>
          </a:p>
        </p:txBody>
      </p:sp>
      <p:sp>
        <p:nvSpPr>
          <p:cNvPr id="65" name="タイトル 1"/>
          <p:cNvSpPr txBox="1">
            <a:spLocks/>
          </p:cNvSpPr>
          <p:nvPr/>
        </p:nvSpPr>
        <p:spPr>
          <a:xfrm>
            <a:off x="50589" y="653972"/>
            <a:ext cx="8024814" cy="1002215"/>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b="1" dirty="0" smtClean="0"/>
              <a:t>■ 大阪の強み、イメージ</a:t>
            </a:r>
            <a:endParaRPr lang="en-US" altLang="ja-JP" sz="1600" b="1" dirty="0" smtClean="0"/>
          </a:p>
        </p:txBody>
      </p:sp>
      <p:sp>
        <p:nvSpPr>
          <p:cNvPr id="66" name="タイトル 1"/>
          <p:cNvSpPr txBox="1">
            <a:spLocks/>
          </p:cNvSpPr>
          <p:nvPr/>
        </p:nvSpPr>
        <p:spPr>
          <a:xfrm>
            <a:off x="282832" y="1004963"/>
            <a:ext cx="8415823" cy="2853891"/>
          </a:xfrm>
          <a:prstGeom prst="rect">
            <a:avLst/>
          </a:prstGeom>
          <a:ln w="3175">
            <a:solidFill>
              <a:schemeClr val="tx1"/>
            </a:solidFill>
          </a:ln>
        </p:spPr>
        <p:txBody>
          <a:bodyPr vert="horz" lIns="180000" tIns="72000" rIns="180000" bIns="7200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179388" indent="-179388" algn="l">
              <a:lnSpc>
                <a:spcPct val="100000"/>
              </a:lnSpc>
            </a:pPr>
            <a:r>
              <a:rPr lang="ja-JP" altLang="en-US" sz="1400" dirty="0" smtClean="0"/>
              <a:t>〇 大阪は、</a:t>
            </a:r>
            <a:r>
              <a:rPr lang="ja-JP" altLang="en-US" sz="1400" b="1" u="sng" dirty="0" smtClean="0"/>
              <a:t>交通面の便利さ</a:t>
            </a:r>
            <a:r>
              <a:rPr lang="ja-JP" altLang="en-US" sz="1400" dirty="0" smtClean="0"/>
              <a:t>が特に目立っていると感じる。</a:t>
            </a:r>
            <a:endParaRPr lang="en-US" altLang="ja-JP" sz="1400" dirty="0" smtClean="0"/>
          </a:p>
          <a:p>
            <a:pPr marL="179388" indent="-179388" algn="l">
              <a:lnSpc>
                <a:spcPct val="100000"/>
              </a:lnSpc>
              <a:spcBef>
                <a:spcPts val="600"/>
              </a:spcBef>
            </a:pPr>
            <a:r>
              <a:rPr lang="ja-JP" altLang="en-US" sz="1400" dirty="0" smtClean="0"/>
              <a:t>〇 地理的に日本の中心にあり、</a:t>
            </a:r>
            <a:r>
              <a:rPr lang="ja-JP" altLang="en-US" sz="1400" b="1" u="sng" dirty="0" smtClean="0"/>
              <a:t>どこにでも行きやすい</a:t>
            </a:r>
            <a:r>
              <a:rPr lang="ja-JP" altLang="en-US" sz="1400" dirty="0" smtClean="0"/>
              <a:t>ということは、大阪に就職するうえでの利点だと考えている。</a:t>
            </a:r>
            <a:endParaRPr lang="en-US" altLang="ja-JP" sz="1400" dirty="0" smtClean="0"/>
          </a:p>
          <a:p>
            <a:pPr marL="179388" indent="-179388" algn="l">
              <a:lnSpc>
                <a:spcPct val="100000"/>
              </a:lnSpc>
              <a:spcBef>
                <a:spcPts val="600"/>
              </a:spcBef>
            </a:pPr>
            <a:r>
              <a:rPr lang="ja-JP" altLang="en-US" sz="1400" dirty="0" smtClean="0"/>
              <a:t>〇 京都や神戸といった観光名所が周辺地域に多く、</a:t>
            </a:r>
            <a:r>
              <a:rPr lang="ja-JP" altLang="en-US" sz="1400" b="1" u="sng" dirty="0" smtClean="0"/>
              <a:t>アクセスしやすい</a:t>
            </a:r>
            <a:r>
              <a:rPr lang="ja-JP" altLang="en-US" sz="1400" dirty="0" smtClean="0"/>
              <a:t>ところが強みだと感じる。</a:t>
            </a:r>
            <a:endParaRPr lang="en-US" altLang="ja-JP" sz="1400" dirty="0" smtClean="0"/>
          </a:p>
          <a:p>
            <a:pPr marL="179388" indent="-179388" algn="l">
              <a:lnSpc>
                <a:spcPct val="100000"/>
              </a:lnSpc>
              <a:spcBef>
                <a:spcPts val="600"/>
              </a:spcBef>
            </a:pPr>
            <a:r>
              <a:rPr lang="ja-JP" altLang="en-US" sz="1400" dirty="0"/>
              <a:t>〇 周辺山系</a:t>
            </a:r>
            <a:r>
              <a:rPr lang="ja-JP" altLang="en-US" sz="1400" dirty="0" smtClean="0"/>
              <a:t>など、</a:t>
            </a:r>
            <a:r>
              <a:rPr lang="ja-JP" altLang="en-US" sz="1400" b="1" u="sng" dirty="0" smtClean="0"/>
              <a:t>思った</a:t>
            </a:r>
            <a:r>
              <a:rPr lang="ja-JP" altLang="en-US" sz="1400" b="1" u="sng" dirty="0"/>
              <a:t>より自然が豊か</a:t>
            </a:r>
            <a:r>
              <a:rPr lang="ja-JP" altLang="en-US" sz="1400" dirty="0"/>
              <a:t>であることと、</a:t>
            </a:r>
            <a:r>
              <a:rPr lang="ja-JP" altLang="en-US" sz="1400" b="1" u="sng" dirty="0" smtClean="0"/>
              <a:t>街並みがきれい</a:t>
            </a:r>
            <a:r>
              <a:rPr lang="ja-JP" altLang="en-US" sz="1400" dirty="0"/>
              <a:t>といった都会の面、両方あることが強みと思う</a:t>
            </a:r>
            <a:r>
              <a:rPr lang="ja-JP" altLang="en-US" sz="1400" dirty="0" smtClean="0"/>
              <a:t>。</a:t>
            </a:r>
            <a:endParaRPr lang="en-US" altLang="ja-JP" sz="1400" dirty="0" smtClean="0"/>
          </a:p>
          <a:p>
            <a:pPr marL="179388" indent="-179388" algn="l">
              <a:lnSpc>
                <a:spcPct val="100000"/>
              </a:lnSpc>
              <a:spcBef>
                <a:spcPts val="600"/>
              </a:spcBef>
            </a:pPr>
            <a:r>
              <a:rPr lang="ja-JP" altLang="en-US" sz="1400" dirty="0"/>
              <a:t>〇 大阪の人は、</a:t>
            </a:r>
            <a:r>
              <a:rPr lang="ja-JP" altLang="en-US" sz="1400" b="1" u="sng" dirty="0"/>
              <a:t>明るい性格</a:t>
            </a:r>
            <a:r>
              <a:rPr lang="ja-JP" altLang="en-US" sz="1400" dirty="0"/>
              <a:t>で、楽しいものや正しいことに、</a:t>
            </a:r>
            <a:r>
              <a:rPr lang="ja-JP" altLang="en-US" sz="1400" b="1" u="sng" dirty="0"/>
              <a:t>はっきりと意思表示</a:t>
            </a:r>
            <a:r>
              <a:rPr lang="ja-JP" altLang="en-US" sz="1400" dirty="0"/>
              <a:t>をして</a:t>
            </a:r>
            <a:r>
              <a:rPr lang="ja-JP" altLang="en-US" sz="1400" dirty="0" smtClean="0"/>
              <a:t>くれて、積極的に参加してくれる人たちが多い印象</a:t>
            </a:r>
            <a:r>
              <a:rPr lang="ja-JP" altLang="en-US" sz="1400" dirty="0"/>
              <a:t>がある。</a:t>
            </a:r>
            <a:endParaRPr lang="en-US" altLang="ja-JP" sz="1400" dirty="0"/>
          </a:p>
          <a:p>
            <a:pPr marL="179388" indent="-179388" algn="l">
              <a:lnSpc>
                <a:spcPct val="100000"/>
              </a:lnSpc>
              <a:spcBef>
                <a:spcPts val="600"/>
              </a:spcBef>
            </a:pPr>
            <a:r>
              <a:rPr lang="ja-JP" altLang="en-US" sz="1400" dirty="0"/>
              <a:t>〇 大阪の魅力は、他の地域ではあまり発展していると思えない、</a:t>
            </a:r>
            <a:r>
              <a:rPr lang="ja-JP" altLang="en-US" sz="1400" b="1" u="sng" dirty="0"/>
              <a:t>笑いの文化が盛ん</a:t>
            </a:r>
            <a:r>
              <a:rPr lang="ja-JP" altLang="en-US" sz="1400" dirty="0"/>
              <a:t>であること</a:t>
            </a:r>
            <a:r>
              <a:rPr lang="ja-JP" altLang="en-US" sz="1400" dirty="0" smtClean="0"/>
              <a:t>。</a:t>
            </a:r>
            <a:endParaRPr lang="en-US" altLang="ja-JP" sz="1400" dirty="0" smtClean="0"/>
          </a:p>
          <a:p>
            <a:pPr algn="r">
              <a:lnSpc>
                <a:spcPct val="100000"/>
              </a:lnSpc>
            </a:pPr>
            <a:r>
              <a:rPr lang="ja-JP" altLang="en-US" sz="1400" dirty="0" smtClean="0"/>
              <a:t>など</a:t>
            </a:r>
            <a:endParaRPr lang="ja-JP" altLang="en-US" sz="1400" dirty="0"/>
          </a:p>
        </p:txBody>
      </p:sp>
      <p:sp>
        <p:nvSpPr>
          <p:cNvPr id="67" name="タイトル 1"/>
          <p:cNvSpPr txBox="1">
            <a:spLocks/>
          </p:cNvSpPr>
          <p:nvPr/>
        </p:nvSpPr>
        <p:spPr>
          <a:xfrm>
            <a:off x="104693" y="3984028"/>
            <a:ext cx="8024814" cy="340359"/>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b="1" dirty="0" smtClean="0"/>
              <a:t>■ 大阪の経済について</a:t>
            </a:r>
            <a:endParaRPr lang="en-US" altLang="ja-JP" sz="1600" b="1" dirty="0" smtClean="0"/>
          </a:p>
        </p:txBody>
      </p:sp>
      <p:sp>
        <p:nvSpPr>
          <p:cNvPr id="68" name="タイトル 1"/>
          <p:cNvSpPr txBox="1">
            <a:spLocks/>
          </p:cNvSpPr>
          <p:nvPr/>
        </p:nvSpPr>
        <p:spPr>
          <a:xfrm>
            <a:off x="326396" y="4367887"/>
            <a:ext cx="8394741" cy="2102186"/>
          </a:xfrm>
          <a:prstGeom prst="rect">
            <a:avLst/>
          </a:prstGeom>
          <a:ln w="3175">
            <a:solidFill>
              <a:schemeClr val="tx1"/>
            </a:solidFill>
          </a:ln>
        </p:spPr>
        <p:txBody>
          <a:bodyPr vert="horz" lIns="180000" tIns="72000" rIns="180000" bIns="7200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179388" indent="-179388" algn="l">
              <a:lnSpc>
                <a:spcPct val="100000"/>
              </a:lnSpc>
              <a:spcBef>
                <a:spcPts val="600"/>
              </a:spcBef>
            </a:pPr>
            <a:r>
              <a:rPr lang="ja-JP" altLang="en-US" sz="1400" dirty="0" smtClean="0"/>
              <a:t>〇 </a:t>
            </a:r>
            <a:r>
              <a:rPr lang="ja-JP" altLang="en-US" sz="1400" b="1" u="sng" dirty="0" smtClean="0"/>
              <a:t>最近の大阪経済は</a:t>
            </a:r>
            <a:r>
              <a:rPr lang="ja-JP" altLang="en-US" sz="1400" b="1" u="sng" smtClean="0"/>
              <a:t>、上り調子</a:t>
            </a:r>
            <a:r>
              <a:rPr lang="ja-JP" altLang="en-US" sz="1400" dirty="0" smtClean="0"/>
              <a:t>と思っている。</a:t>
            </a:r>
            <a:endParaRPr lang="en-US" altLang="ja-JP" sz="1400" dirty="0" smtClean="0"/>
          </a:p>
          <a:p>
            <a:pPr marL="179388" indent="-179388" algn="l">
              <a:lnSpc>
                <a:spcPct val="100000"/>
              </a:lnSpc>
              <a:spcBef>
                <a:spcPts val="600"/>
              </a:spcBef>
            </a:pPr>
            <a:r>
              <a:rPr lang="ja-JP" altLang="en-US" sz="1400" dirty="0" smtClean="0"/>
              <a:t>〇 新しく</a:t>
            </a:r>
            <a:r>
              <a:rPr lang="ja-JP" altLang="en-US" sz="1400" dirty="0"/>
              <a:t>、</a:t>
            </a:r>
            <a:r>
              <a:rPr lang="ja-JP" altLang="en-US" sz="1400" b="1" u="sng" dirty="0"/>
              <a:t>前に前に取り組んでいくという姿勢</a:t>
            </a:r>
            <a:r>
              <a:rPr lang="ja-JP" altLang="en-US" sz="1400" dirty="0"/>
              <a:t>が、ここ数年の大阪には見受けられる</a:t>
            </a:r>
            <a:r>
              <a:rPr lang="ja-JP" altLang="en-US" sz="1400" dirty="0" smtClean="0"/>
              <a:t>。</a:t>
            </a:r>
            <a:endParaRPr lang="en-US" altLang="ja-JP" sz="1400" dirty="0" smtClean="0"/>
          </a:p>
          <a:p>
            <a:pPr marL="179388" indent="-179388" algn="l">
              <a:lnSpc>
                <a:spcPct val="100000"/>
              </a:lnSpc>
              <a:spcBef>
                <a:spcPts val="600"/>
              </a:spcBef>
            </a:pPr>
            <a:r>
              <a:rPr lang="ja-JP" altLang="en-US" sz="1400" dirty="0" smtClean="0"/>
              <a:t>〇 大阪・関西万博やＩＲの誘致などを通し、</a:t>
            </a:r>
            <a:r>
              <a:rPr lang="ja-JP" altLang="en-US" sz="1400" b="1" u="sng" dirty="0" smtClean="0"/>
              <a:t>大阪を盛り上げていこうとする姿勢</a:t>
            </a:r>
            <a:r>
              <a:rPr lang="ja-JP" altLang="en-US" sz="1400" dirty="0" smtClean="0"/>
              <a:t>を感じる。</a:t>
            </a:r>
            <a:endParaRPr lang="en-US" altLang="ja-JP" sz="1400" dirty="0"/>
          </a:p>
          <a:p>
            <a:pPr marL="179388" indent="-179388" algn="l">
              <a:lnSpc>
                <a:spcPct val="100000"/>
              </a:lnSpc>
              <a:spcBef>
                <a:spcPts val="600"/>
              </a:spcBef>
            </a:pPr>
            <a:r>
              <a:rPr lang="ja-JP" altLang="en-US" sz="1400" dirty="0" smtClean="0"/>
              <a:t>〇 経済が後退まではしていないが、</a:t>
            </a:r>
            <a:r>
              <a:rPr lang="ja-JP" altLang="en-US" sz="1400" b="1" u="sng" dirty="0" smtClean="0"/>
              <a:t>コロナ禍で資金繰りが悪化した中小企業など</a:t>
            </a:r>
            <a:r>
              <a:rPr lang="ja-JP" altLang="en-US" sz="1400" b="1" u="sng" dirty="0"/>
              <a:t>、</a:t>
            </a:r>
            <a:r>
              <a:rPr lang="ja-JP" altLang="en-US" sz="1400" b="1" u="sng" dirty="0" smtClean="0"/>
              <a:t>負の側面</a:t>
            </a:r>
            <a:r>
              <a:rPr lang="ja-JP" altLang="en-US" sz="1400" dirty="0" smtClean="0"/>
              <a:t>があるのではないかという印象。</a:t>
            </a:r>
            <a:endParaRPr lang="en-US" altLang="ja-JP" sz="1400" dirty="0" smtClean="0"/>
          </a:p>
          <a:p>
            <a:pPr marL="179388" indent="-179388" algn="l">
              <a:lnSpc>
                <a:spcPct val="100000"/>
              </a:lnSpc>
              <a:spcBef>
                <a:spcPts val="600"/>
              </a:spcBef>
            </a:pPr>
            <a:r>
              <a:rPr lang="ja-JP" altLang="en-US" sz="1400" dirty="0" smtClean="0"/>
              <a:t>〇 </a:t>
            </a:r>
            <a:r>
              <a:rPr lang="ja-JP" altLang="en-US" sz="1400" b="1" u="sng" dirty="0" smtClean="0"/>
              <a:t>中小企業の後継者不足</a:t>
            </a:r>
            <a:r>
              <a:rPr lang="ja-JP" altLang="en-US" sz="1400" dirty="0" smtClean="0"/>
              <a:t>を考えると、今後経済が下がってしまう可能性が考えられるのではないか。</a:t>
            </a:r>
            <a:endParaRPr lang="en-US" altLang="ja-JP" sz="1400" dirty="0" smtClean="0"/>
          </a:p>
          <a:p>
            <a:pPr marL="179388" indent="-179388" algn="r">
              <a:lnSpc>
                <a:spcPct val="100000"/>
              </a:lnSpc>
              <a:spcBef>
                <a:spcPts val="600"/>
              </a:spcBef>
            </a:pPr>
            <a:r>
              <a:rPr lang="ja-JP" altLang="en-US" sz="1400" dirty="0" smtClean="0"/>
              <a:t>など </a:t>
            </a:r>
            <a:endParaRPr lang="en-US" altLang="ja-JP" sz="1400" dirty="0" smtClean="0"/>
          </a:p>
        </p:txBody>
      </p:sp>
    </p:spTree>
    <p:extLst>
      <p:ext uri="{BB962C8B-B14F-4D97-AF65-F5344CB8AC3E}">
        <p14:creationId xmlns:p14="http://schemas.microsoft.com/office/powerpoint/2010/main" val="4113687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168162" y="6435785"/>
            <a:ext cx="2057400" cy="365125"/>
          </a:xfrm>
        </p:spPr>
        <p:txBody>
          <a:bodyPr/>
          <a:lstStyle/>
          <a:p>
            <a:fld id="{50F88186-B17D-4CE3-A887-D91699CF601C}" type="slidenum">
              <a:rPr kumimoji="1" lang="ja-JP" altLang="en-US" smtClean="0"/>
              <a:t>3</a:t>
            </a:fld>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2264474691"/>
              </p:ext>
            </p:extLst>
          </p:nvPr>
        </p:nvGraphicFramePr>
        <p:xfrm>
          <a:off x="178935" y="656495"/>
          <a:ext cx="8779100" cy="6106990"/>
        </p:xfrm>
        <a:graphic>
          <a:graphicData uri="http://schemas.openxmlformats.org/drawingml/2006/table">
            <a:tbl>
              <a:tblPr firstRow="1" bandRow="1">
                <a:tableStyleId>{5C22544A-7EE6-4342-B048-85BDC9FD1C3A}</a:tableStyleId>
              </a:tblPr>
              <a:tblGrid>
                <a:gridCol w="1608301">
                  <a:extLst>
                    <a:ext uri="{9D8B030D-6E8A-4147-A177-3AD203B41FA5}">
                      <a16:colId xmlns:a16="http://schemas.microsoft.com/office/drawing/2014/main" val="523779460"/>
                    </a:ext>
                  </a:extLst>
                </a:gridCol>
                <a:gridCol w="7170799">
                  <a:extLst>
                    <a:ext uri="{9D8B030D-6E8A-4147-A177-3AD203B41FA5}">
                      <a16:colId xmlns:a16="http://schemas.microsoft.com/office/drawing/2014/main" val="3588364642"/>
                    </a:ext>
                  </a:extLst>
                </a:gridCol>
              </a:tblGrid>
              <a:tr h="432000">
                <a:tc>
                  <a:txBody>
                    <a:bodyPr/>
                    <a:lstStyle/>
                    <a:p>
                      <a:pPr algn="ctr"/>
                      <a:endParaRPr kumimoji="1" lang="ja-JP" altLang="en-US" sz="1400" dirty="0">
                        <a:latin typeface="BIZ UDゴシック" panose="020B0400000000000000" pitchFamily="49" charset="-128"/>
                        <a:ea typeface="BIZ UDゴシック" panose="020B0400000000000000" pitchFamily="49" charset="-128"/>
                      </a:endParaRPr>
                    </a:p>
                  </a:txBody>
                  <a:tcPr/>
                </a:tc>
                <a:tc>
                  <a:txBody>
                    <a:bodyPr/>
                    <a:lstStyle/>
                    <a:p>
                      <a:pPr algn="ctr"/>
                      <a:r>
                        <a:rPr kumimoji="1" lang="ja-JP" altLang="en-US" sz="1400" dirty="0" smtClean="0">
                          <a:latin typeface="BIZ UDゴシック" panose="020B0400000000000000" pitchFamily="49" charset="-128"/>
                          <a:ea typeface="BIZ UDゴシック" panose="020B0400000000000000" pitchFamily="49" charset="-128"/>
                        </a:rPr>
                        <a:t>意見・問題意識</a:t>
                      </a:r>
                      <a:endParaRPr kumimoji="1" lang="ja-JP" altLang="en-US" sz="1400" dirty="0">
                        <a:latin typeface="BIZ UDゴシック" panose="020B0400000000000000" pitchFamily="49" charset="-128"/>
                        <a:ea typeface="BIZ UDゴシック" panose="020B0400000000000000" pitchFamily="49" charset="-128"/>
                      </a:endParaRPr>
                    </a:p>
                  </a:txBody>
                  <a:tcPr anchor="ctr"/>
                </a:tc>
                <a:extLst>
                  <a:ext uri="{0D108BD9-81ED-4DB2-BD59-A6C34878D82A}">
                    <a16:rowId xmlns:a16="http://schemas.microsoft.com/office/drawing/2014/main" val="3890108440"/>
                  </a:ext>
                </a:extLst>
              </a:tr>
              <a:tr h="1751687">
                <a:tc>
                  <a:txBody>
                    <a:bodyPr/>
                    <a:lstStyle/>
                    <a:p>
                      <a:r>
                        <a:rPr kumimoji="1" lang="ja-JP" altLang="en-US" sz="1400" b="1" dirty="0" smtClean="0">
                          <a:latin typeface="BIZ UDゴシック" panose="020B0400000000000000" pitchFamily="49" charset="-128"/>
                          <a:ea typeface="BIZ UDゴシック" panose="020B0400000000000000" pitchFamily="49" charset="-128"/>
                        </a:rPr>
                        <a:t>日本経済の低迷</a:t>
                      </a:r>
                      <a:endParaRPr kumimoji="1" lang="ja-JP" altLang="en-US" sz="1400" b="1" dirty="0">
                        <a:latin typeface="BIZ UDゴシック" panose="020B0400000000000000" pitchFamily="49" charset="-128"/>
                        <a:ea typeface="BIZ UDゴシック" panose="020B0400000000000000" pitchFamily="49" charset="-128"/>
                      </a:endParaRPr>
                    </a:p>
                  </a:txBody>
                  <a:tcPr anchor="ctr"/>
                </a:tc>
                <a:tc>
                  <a:txBody>
                    <a:bodyPr/>
                    <a:lstStyle/>
                    <a:p>
                      <a:pPr marL="285750" indent="-285750">
                        <a:buFont typeface="BIZ UDゴシック" panose="020B0400000000000000" pitchFamily="49" charset="-128"/>
                        <a:buChar char="○"/>
                      </a:pPr>
                      <a:r>
                        <a:rPr kumimoji="1" lang="ja-JP" altLang="en-US" sz="1200" b="1" u="sng" dirty="0" smtClean="0">
                          <a:latin typeface="BIZ UDゴシック" panose="020B0400000000000000" pitchFamily="49" charset="-128"/>
                          <a:ea typeface="BIZ UDゴシック" panose="020B0400000000000000" pitchFamily="49" charset="-128"/>
                        </a:rPr>
                        <a:t>日本型雇用慣行（終身雇用や年功序列）</a:t>
                      </a:r>
                      <a:r>
                        <a:rPr kumimoji="1" lang="ja-JP" altLang="en-US" sz="1200" b="0" u="none" dirty="0" smtClean="0">
                          <a:latin typeface="BIZ UDゴシック" panose="020B0400000000000000" pitchFamily="49" charset="-128"/>
                          <a:ea typeface="BIZ UDゴシック" panose="020B0400000000000000" pitchFamily="49" charset="-128"/>
                        </a:rPr>
                        <a:t>が一番大きな要因</a:t>
                      </a:r>
                      <a:r>
                        <a:rPr kumimoji="1" lang="ja-JP" altLang="en-US" sz="1200" dirty="0" smtClean="0">
                          <a:latin typeface="BIZ UDゴシック" panose="020B0400000000000000" pitchFamily="49" charset="-128"/>
                          <a:ea typeface="BIZ UDゴシック" panose="020B0400000000000000" pitchFamily="49" charset="-128"/>
                        </a:rPr>
                        <a:t>ではないか。ひとつの会社に長く定着するシステムは、人に慣れを生じさせ、職場の固定化や緊張感の不足につながり、結果的に職場の多様性や労働生産性に影響すると考える。</a:t>
                      </a:r>
                      <a:endParaRPr kumimoji="1" lang="en-US" altLang="ja-JP" sz="1200" dirty="0" smtClean="0">
                        <a:latin typeface="BIZ UDゴシック" panose="020B0400000000000000" pitchFamily="49" charset="-128"/>
                        <a:ea typeface="BIZ UDゴシック" panose="020B0400000000000000" pitchFamily="49" charset="-128"/>
                      </a:endParaRPr>
                    </a:p>
                    <a:p>
                      <a:pPr marL="285750" indent="-285750">
                        <a:spcBef>
                          <a:spcPts val="600"/>
                        </a:spcBef>
                        <a:buFont typeface="BIZ UDゴシック" panose="020B0400000000000000" pitchFamily="49" charset="-128"/>
                        <a:buChar char="○"/>
                      </a:pPr>
                      <a:r>
                        <a:rPr kumimoji="1" lang="ja-JP" altLang="en-US" sz="1200" b="0" dirty="0" smtClean="0">
                          <a:latin typeface="BIZ UDゴシック" panose="020B0400000000000000" pitchFamily="49" charset="-128"/>
                          <a:ea typeface="BIZ UDゴシック" panose="020B0400000000000000" pitchFamily="49" charset="-128"/>
                        </a:rPr>
                        <a:t>政府の過度な支援にも要因</a:t>
                      </a:r>
                      <a:r>
                        <a:rPr kumimoji="1" lang="ja-JP" altLang="en-US" sz="1200" dirty="0" smtClean="0">
                          <a:latin typeface="BIZ UDゴシック" panose="020B0400000000000000" pitchFamily="49" charset="-128"/>
                          <a:ea typeface="BIZ UDゴシック" panose="020B0400000000000000" pitchFamily="49" charset="-128"/>
                        </a:rPr>
                        <a:t>があるのではないか。</a:t>
                      </a:r>
                      <a:r>
                        <a:rPr kumimoji="1" lang="en-US" altLang="ja-JP" sz="1200" dirty="0" smtClean="0">
                          <a:latin typeface="BIZ UDゴシック" panose="020B0400000000000000" pitchFamily="49" charset="-128"/>
                          <a:ea typeface="BIZ UDゴシック" panose="020B0400000000000000" pitchFamily="49" charset="-128"/>
                        </a:rPr>
                        <a:t>2021</a:t>
                      </a:r>
                      <a:r>
                        <a:rPr kumimoji="1" lang="ja-JP" altLang="en-US" sz="1200" dirty="0" smtClean="0">
                          <a:latin typeface="BIZ UDゴシック" panose="020B0400000000000000" pitchFamily="49" charset="-128"/>
                          <a:ea typeface="BIZ UDゴシック" panose="020B0400000000000000" pitchFamily="49" charset="-128"/>
                        </a:rPr>
                        <a:t>年の企業倒産件数は前年よりも減少しており、</a:t>
                      </a:r>
                      <a:r>
                        <a:rPr kumimoji="1" lang="ja-JP" altLang="en-US" sz="1200" b="1" u="sng" dirty="0" smtClean="0">
                          <a:latin typeface="BIZ UDゴシック" panose="020B0400000000000000" pitchFamily="49" charset="-128"/>
                          <a:ea typeface="BIZ UDゴシック" panose="020B0400000000000000" pitchFamily="49" charset="-128"/>
                        </a:rPr>
                        <a:t>市場から退出すべき企業が市場に残っている</a:t>
                      </a:r>
                      <a:r>
                        <a:rPr kumimoji="1" lang="ja-JP" altLang="en-US" sz="1200" dirty="0" smtClean="0">
                          <a:latin typeface="BIZ UDゴシック" panose="020B0400000000000000" pitchFamily="49" charset="-128"/>
                          <a:ea typeface="BIZ UDゴシック" panose="020B0400000000000000" pitchFamily="49" charset="-128"/>
                        </a:rPr>
                        <a:t>と考える。</a:t>
                      </a:r>
                      <a:endParaRPr kumimoji="1" lang="en-US" altLang="ja-JP" sz="1200" dirty="0" smtClean="0">
                        <a:latin typeface="BIZ UDゴシック" panose="020B0400000000000000" pitchFamily="49" charset="-128"/>
                        <a:ea typeface="BIZ UDゴシック" panose="020B0400000000000000" pitchFamily="49" charset="-128"/>
                      </a:endParaRPr>
                    </a:p>
                    <a:p>
                      <a:pPr marL="285750" indent="-285750">
                        <a:spcBef>
                          <a:spcPts val="600"/>
                        </a:spcBef>
                        <a:buFont typeface="BIZ UDゴシック" panose="020B0400000000000000" pitchFamily="49" charset="-128"/>
                        <a:buChar char="○"/>
                      </a:pPr>
                      <a:r>
                        <a:rPr kumimoji="1" lang="ja-JP" altLang="en-US" sz="1200" dirty="0" smtClean="0">
                          <a:latin typeface="BIZ UDゴシック" panose="020B0400000000000000" pitchFamily="49" charset="-128"/>
                          <a:ea typeface="BIZ UDゴシック" panose="020B0400000000000000" pitchFamily="49" charset="-128"/>
                        </a:rPr>
                        <a:t>職場の多様性の観点が欠如しているため、外部からの新参者に対して排他的な傾向にあり、</a:t>
                      </a:r>
                      <a:r>
                        <a:rPr kumimoji="1" lang="ja-JP" altLang="en-US" sz="1200" b="1" u="sng" dirty="0" smtClean="0">
                          <a:latin typeface="BIZ UDゴシック" panose="020B0400000000000000" pitchFamily="49" charset="-128"/>
                          <a:ea typeface="BIZ UDゴシック" panose="020B0400000000000000" pitchFamily="49" charset="-128"/>
                        </a:rPr>
                        <a:t>労働市場の流動性が高まらない</a:t>
                      </a:r>
                      <a:r>
                        <a:rPr kumimoji="1" lang="ja-JP" altLang="en-US" sz="1200" dirty="0" smtClean="0">
                          <a:latin typeface="BIZ UDゴシック" panose="020B0400000000000000" pitchFamily="49" charset="-128"/>
                          <a:ea typeface="BIZ UDゴシック" panose="020B0400000000000000" pitchFamily="49" charset="-128"/>
                        </a:rPr>
                        <a:t>ことが要因にあるのではないか。</a:t>
                      </a:r>
                      <a:endParaRPr kumimoji="1" lang="en-US" altLang="ja-JP" sz="1200" dirty="0" smtClean="0">
                        <a:latin typeface="BIZ UDゴシック" panose="020B0400000000000000" pitchFamily="49" charset="-128"/>
                        <a:ea typeface="BIZ UDゴシック" panose="020B0400000000000000" pitchFamily="49" charset="-128"/>
                      </a:endParaRPr>
                    </a:p>
                  </a:txBody>
                  <a:tcPr anchor="ctr"/>
                </a:tc>
                <a:extLst>
                  <a:ext uri="{0D108BD9-81ED-4DB2-BD59-A6C34878D82A}">
                    <a16:rowId xmlns:a16="http://schemas.microsoft.com/office/drawing/2014/main" val="1511088842"/>
                  </a:ext>
                </a:extLst>
              </a:tr>
              <a:tr h="1046214">
                <a:tc>
                  <a:txBody>
                    <a:bodyPr/>
                    <a:lstStyle/>
                    <a:p>
                      <a:r>
                        <a:rPr kumimoji="1" lang="ja-JP" altLang="en-US" sz="1400" b="1" dirty="0" smtClean="0">
                          <a:latin typeface="BIZ UDゴシック" panose="020B0400000000000000" pitchFamily="49" charset="-128"/>
                          <a:ea typeface="BIZ UDゴシック" panose="020B0400000000000000" pitchFamily="49" charset="-128"/>
                        </a:rPr>
                        <a:t>日本経済の将来に対する不安</a:t>
                      </a:r>
                      <a:endParaRPr kumimoji="1" lang="ja-JP" altLang="en-US" sz="1400" b="1" dirty="0">
                        <a:latin typeface="BIZ UDゴシック" panose="020B0400000000000000" pitchFamily="49" charset="-128"/>
                        <a:ea typeface="BIZ UDゴシック" panose="020B0400000000000000" pitchFamily="49" charset="-128"/>
                      </a:endParaRPr>
                    </a:p>
                  </a:txBody>
                  <a:tcPr anchor="ctr"/>
                </a:tc>
                <a:tc>
                  <a:txBody>
                    <a:bodyPr/>
                    <a:lstStyle/>
                    <a:p>
                      <a:pPr marL="285750" indent="-285750">
                        <a:buFont typeface="BIZ UDゴシック" panose="020B0400000000000000" pitchFamily="49" charset="-128"/>
                        <a:buChar char="○"/>
                      </a:pPr>
                      <a:r>
                        <a:rPr kumimoji="1" lang="ja-JP" altLang="en-US" sz="1200" b="1" u="sng" dirty="0" smtClean="0">
                          <a:latin typeface="BIZ UDゴシック" panose="020B0400000000000000" pitchFamily="49" charset="-128"/>
                          <a:ea typeface="BIZ UDゴシック" panose="020B0400000000000000" pitchFamily="49" charset="-128"/>
                        </a:rPr>
                        <a:t>少子高齢化による社会保障の問題</a:t>
                      </a:r>
                      <a:r>
                        <a:rPr kumimoji="1" lang="ja-JP" altLang="en-US" sz="1200" dirty="0" smtClean="0">
                          <a:latin typeface="BIZ UDゴシック" panose="020B0400000000000000" pitchFamily="49" charset="-128"/>
                          <a:ea typeface="BIZ UDゴシック" panose="020B0400000000000000" pitchFamily="49" charset="-128"/>
                        </a:rPr>
                        <a:t>はもとより、先行きの不透明さが不安。</a:t>
                      </a:r>
                      <a:endParaRPr kumimoji="1" lang="en-US" altLang="ja-JP" sz="1200" dirty="0" smtClean="0">
                        <a:latin typeface="BIZ UDゴシック" panose="020B0400000000000000" pitchFamily="49" charset="-128"/>
                        <a:ea typeface="BIZ UDゴシック" panose="020B0400000000000000" pitchFamily="49" charset="-128"/>
                      </a:endParaRPr>
                    </a:p>
                    <a:p>
                      <a:pPr marL="285750" indent="-285750">
                        <a:spcBef>
                          <a:spcPts val="600"/>
                        </a:spcBef>
                        <a:buFont typeface="BIZ UDゴシック" panose="020B0400000000000000" pitchFamily="49" charset="-128"/>
                        <a:buChar char="○"/>
                      </a:pPr>
                      <a:r>
                        <a:rPr kumimoji="1" lang="ja-JP" altLang="en-US" sz="1200" b="1" u="sng" dirty="0" smtClean="0">
                          <a:latin typeface="BIZ UDゴシック" panose="020B0400000000000000" pitchFamily="49" charset="-128"/>
                          <a:ea typeface="BIZ UDゴシック" panose="020B0400000000000000" pitchFamily="49" charset="-128"/>
                        </a:rPr>
                        <a:t>赤字体質から脱却できない財政収支</a:t>
                      </a:r>
                      <a:r>
                        <a:rPr kumimoji="1" lang="ja-JP" altLang="en-US" sz="1200" dirty="0" smtClean="0">
                          <a:latin typeface="BIZ UDゴシック" panose="020B0400000000000000" pitchFamily="49" charset="-128"/>
                          <a:ea typeface="BIZ UDゴシック" panose="020B0400000000000000" pitchFamily="49" charset="-128"/>
                        </a:rPr>
                        <a:t>に不安を覚える。新型コロナウイルス感染症拡大の影響を受けて、さらに悪化した財政収支を今後どのように改善していくのか。</a:t>
                      </a:r>
                      <a:endParaRPr kumimoji="1" lang="en-US" altLang="ja-JP" sz="1200" dirty="0" smtClean="0">
                        <a:latin typeface="BIZ UDゴシック" panose="020B0400000000000000" pitchFamily="49" charset="-128"/>
                        <a:ea typeface="BIZ UDゴシック" panose="020B0400000000000000" pitchFamily="49" charset="-128"/>
                      </a:endParaRPr>
                    </a:p>
                    <a:p>
                      <a:pPr marL="285750" indent="-285750">
                        <a:spcBef>
                          <a:spcPts val="600"/>
                        </a:spcBef>
                        <a:buFont typeface="BIZ UDゴシック" panose="020B0400000000000000" pitchFamily="49" charset="-128"/>
                        <a:buChar char="○"/>
                      </a:pPr>
                      <a:r>
                        <a:rPr kumimoji="1" lang="ja-JP" altLang="en-US" sz="1200" dirty="0" smtClean="0">
                          <a:latin typeface="BIZ UDゴシック" panose="020B0400000000000000" pitchFamily="49" charset="-128"/>
                          <a:ea typeface="BIZ UDゴシック" panose="020B0400000000000000" pitchFamily="49" charset="-128"/>
                        </a:rPr>
                        <a:t>日々変化していく社会についていける</a:t>
                      </a:r>
                      <a:r>
                        <a:rPr kumimoji="1" lang="ja-JP" altLang="en-US" sz="1200" b="1" u="sng" dirty="0" smtClean="0">
                          <a:latin typeface="BIZ UDゴシック" panose="020B0400000000000000" pitchFamily="49" charset="-128"/>
                          <a:ea typeface="BIZ UDゴシック" panose="020B0400000000000000" pitchFamily="49" charset="-128"/>
                        </a:rPr>
                        <a:t>人材の育成</a:t>
                      </a:r>
                      <a:r>
                        <a:rPr kumimoji="1" lang="ja-JP" altLang="en-US" sz="1200" dirty="0" smtClean="0">
                          <a:latin typeface="BIZ UDゴシック" panose="020B0400000000000000" pitchFamily="49" charset="-128"/>
                          <a:ea typeface="BIZ UDゴシック" panose="020B0400000000000000" pitchFamily="49" charset="-128"/>
                        </a:rPr>
                        <a:t>ができているのかが不安。</a:t>
                      </a:r>
                      <a:endParaRPr kumimoji="1" lang="ja-JP" altLang="en-US" sz="1200" dirty="0">
                        <a:latin typeface="BIZ UDゴシック" panose="020B0400000000000000" pitchFamily="49" charset="-128"/>
                        <a:ea typeface="BIZ UDゴシック" panose="020B0400000000000000" pitchFamily="49" charset="-128"/>
                      </a:endParaRPr>
                    </a:p>
                  </a:txBody>
                  <a:tcPr anchor="ctr"/>
                </a:tc>
                <a:extLst>
                  <a:ext uri="{0D108BD9-81ED-4DB2-BD59-A6C34878D82A}">
                    <a16:rowId xmlns:a16="http://schemas.microsoft.com/office/drawing/2014/main" val="839196845"/>
                  </a:ext>
                </a:extLst>
              </a:tr>
              <a:tr h="964479">
                <a:tc>
                  <a:txBody>
                    <a:bodyPr/>
                    <a:lstStyle/>
                    <a:p>
                      <a:r>
                        <a:rPr kumimoji="1" lang="ja-JP" altLang="en-US" sz="1400" b="1" dirty="0" smtClean="0">
                          <a:latin typeface="BIZ UDゴシック" panose="020B0400000000000000" pitchFamily="49" charset="-128"/>
                          <a:ea typeface="BIZ UDゴシック" panose="020B0400000000000000" pitchFamily="49" charset="-128"/>
                        </a:rPr>
                        <a:t>労働市場の流動性</a:t>
                      </a:r>
                      <a:endParaRPr kumimoji="1" lang="ja-JP" altLang="en-US" sz="1400" b="1" dirty="0">
                        <a:latin typeface="BIZ UDゴシック" panose="020B0400000000000000" pitchFamily="49" charset="-128"/>
                        <a:ea typeface="BIZ UDゴシック" panose="020B0400000000000000" pitchFamily="49" charset="-128"/>
                      </a:endParaRPr>
                    </a:p>
                  </a:txBody>
                  <a:tcPr anchor="ctr"/>
                </a:tc>
                <a:tc>
                  <a:txBody>
                    <a:bodyPr/>
                    <a:lstStyle/>
                    <a:p>
                      <a:pPr marL="285750" indent="-285750">
                        <a:buFont typeface="BIZ UDゴシック" panose="020B0400000000000000" pitchFamily="49" charset="-128"/>
                        <a:buChar char="○"/>
                      </a:pPr>
                      <a:r>
                        <a:rPr kumimoji="1" lang="ja-JP" altLang="en-US" sz="1200" dirty="0" smtClean="0">
                          <a:latin typeface="BIZ UDゴシック" panose="020B0400000000000000" pitchFamily="49" charset="-128"/>
                          <a:ea typeface="BIZ UDゴシック" panose="020B0400000000000000" pitchFamily="49" charset="-128"/>
                        </a:rPr>
                        <a:t>現状は過度に</a:t>
                      </a:r>
                      <a:r>
                        <a:rPr kumimoji="1" lang="ja-JP" altLang="en-US" sz="1200" b="1" u="sng" dirty="0" smtClean="0">
                          <a:latin typeface="BIZ UDゴシック" panose="020B0400000000000000" pitchFamily="49" charset="-128"/>
                          <a:ea typeface="BIZ UDゴシック" panose="020B0400000000000000" pitchFamily="49" charset="-128"/>
                        </a:rPr>
                        <a:t>流動性が低い</a:t>
                      </a:r>
                      <a:r>
                        <a:rPr kumimoji="1" lang="ja-JP" altLang="en-US" sz="1200" dirty="0" smtClean="0">
                          <a:latin typeface="BIZ UDゴシック" panose="020B0400000000000000" pitchFamily="49" charset="-128"/>
                          <a:ea typeface="BIZ UDゴシック" panose="020B0400000000000000" pitchFamily="49" charset="-128"/>
                        </a:rPr>
                        <a:t>と感じる。</a:t>
                      </a:r>
                      <a:endParaRPr kumimoji="1" lang="en-US" altLang="ja-JP" sz="1200" dirty="0" smtClean="0">
                        <a:latin typeface="BIZ UDゴシック" panose="020B0400000000000000" pitchFamily="49" charset="-128"/>
                        <a:ea typeface="BIZ UDゴシック" panose="020B0400000000000000" pitchFamily="49" charset="-128"/>
                      </a:endParaRPr>
                    </a:p>
                    <a:p>
                      <a:pPr marL="285750" indent="-285750">
                        <a:spcBef>
                          <a:spcPts val="600"/>
                        </a:spcBef>
                        <a:buFont typeface="BIZ UDゴシック" panose="020B0400000000000000" pitchFamily="49" charset="-128"/>
                        <a:buChar char="○"/>
                      </a:pPr>
                      <a:r>
                        <a:rPr kumimoji="1" lang="ja-JP" altLang="en-US" sz="1200" b="1" u="sng" dirty="0" smtClean="0">
                          <a:latin typeface="BIZ UDゴシック" panose="020B0400000000000000" pitchFamily="49" charset="-128"/>
                          <a:ea typeface="BIZ UDゴシック" panose="020B0400000000000000" pitchFamily="49" charset="-128"/>
                        </a:rPr>
                        <a:t>中途採用がされにくい環境</a:t>
                      </a:r>
                      <a:r>
                        <a:rPr kumimoji="1" lang="ja-JP" altLang="en-US" sz="1200" dirty="0" smtClean="0">
                          <a:latin typeface="BIZ UDゴシック" panose="020B0400000000000000" pitchFamily="49" charset="-128"/>
                          <a:ea typeface="BIZ UDゴシック" panose="020B0400000000000000" pitchFamily="49" charset="-128"/>
                        </a:rPr>
                        <a:t>を改善する必要があるのではないか。</a:t>
                      </a:r>
                      <a:r>
                        <a:rPr kumimoji="1" lang="en-US" altLang="ja-JP" sz="1200" dirty="0" smtClean="0">
                          <a:latin typeface="BIZ UDゴシック" panose="020B0400000000000000" pitchFamily="49" charset="-128"/>
                          <a:ea typeface="BIZ UDゴシック" panose="020B0400000000000000" pitchFamily="49" charset="-128"/>
                        </a:rPr>
                        <a:t/>
                      </a:r>
                      <a:br>
                        <a:rPr kumimoji="1" lang="en-US" altLang="ja-JP" sz="1200" dirty="0" smtClean="0">
                          <a:latin typeface="BIZ UDゴシック" panose="020B0400000000000000" pitchFamily="49" charset="-128"/>
                          <a:ea typeface="BIZ UDゴシック" panose="020B0400000000000000" pitchFamily="49" charset="-128"/>
                        </a:rPr>
                      </a:br>
                      <a:r>
                        <a:rPr kumimoji="1" lang="ja-JP" altLang="en-US" sz="1200" dirty="0" smtClean="0">
                          <a:latin typeface="BIZ UDゴシック" panose="020B0400000000000000" pitchFamily="49" charset="-128"/>
                          <a:ea typeface="BIZ UDゴシック" panose="020B0400000000000000" pitchFamily="49" charset="-128"/>
                        </a:rPr>
                        <a:t>企業においてリスキリングやリカレント教育を進めるなど、社会人がスキルアップできる環境整備を進める必要があるのではないか。</a:t>
                      </a:r>
                      <a:endParaRPr kumimoji="1" lang="ja-JP" altLang="en-US" sz="1200" dirty="0">
                        <a:latin typeface="BIZ UDゴシック" panose="020B0400000000000000" pitchFamily="49" charset="-128"/>
                        <a:ea typeface="BIZ UDゴシック" panose="020B0400000000000000" pitchFamily="49" charset="-128"/>
                      </a:endParaRPr>
                    </a:p>
                  </a:txBody>
                  <a:tcPr anchor="ctr"/>
                </a:tc>
                <a:extLst>
                  <a:ext uri="{0D108BD9-81ED-4DB2-BD59-A6C34878D82A}">
                    <a16:rowId xmlns:a16="http://schemas.microsoft.com/office/drawing/2014/main" val="3227618651"/>
                  </a:ext>
                </a:extLst>
              </a:tr>
              <a:tr h="1912610">
                <a:tc>
                  <a:txBody>
                    <a:bodyPr/>
                    <a:lstStyle/>
                    <a:p>
                      <a:r>
                        <a:rPr kumimoji="1" lang="ja-JP" altLang="en-US" sz="1400" b="1" dirty="0" smtClean="0">
                          <a:latin typeface="BIZ UDゴシック" panose="020B0400000000000000" pitchFamily="49" charset="-128"/>
                          <a:ea typeface="BIZ UDゴシック" panose="020B0400000000000000" pitchFamily="49" charset="-128"/>
                        </a:rPr>
                        <a:t>働き方・就職に</a:t>
                      </a:r>
                      <a:endParaRPr kumimoji="1" lang="en-US" altLang="ja-JP" sz="1400" b="1" dirty="0" smtClean="0">
                        <a:latin typeface="BIZ UDゴシック" panose="020B0400000000000000" pitchFamily="49" charset="-128"/>
                        <a:ea typeface="BIZ UDゴシック" panose="020B0400000000000000" pitchFamily="49" charset="-128"/>
                      </a:endParaRPr>
                    </a:p>
                    <a:p>
                      <a:r>
                        <a:rPr kumimoji="1" lang="ja-JP" altLang="en-US" sz="1400" b="1" dirty="0" smtClean="0">
                          <a:latin typeface="BIZ UDゴシック" panose="020B0400000000000000" pitchFamily="49" charset="-128"/>
                          <a:ea typeface="BIZ UDゴシック" panose="020B0400000000000000" pitchFamily="49" charset="-128"/>
                        </a:rPr>
                        <a:t>対する価値観</a:t>
                      </a:r>
                      <a:endParaRPr kumimoji="1" lang="ja-JP" altLang="en-US" sz="1400" b="1" dirty="0">
                        <a:latin typeface="BIZ UDゴシック" panose="020B0400000000000000" pitchFamily="49" charset="-128"/>
                        <a:ea typeface="BIZ UDゴシック" panose="020B0400000000000000" pitchFamily="49" charset="-128"/>
                      </a:endParaRPr>
                    </a:p>
                  </a:txBody>
                  <a:tcPr anchor="ctr"/>
                </a:tc>
                <a:tc>
                  <a:txBody>
                    <a:bodyPr/>
                    <a:lstStyle/>
                    <a:p>
                      <a:pPr marL="285750" indent="-285750">
                        <a:buFont typeface="BIZ UDゴシック" panose="020B0400000000000000" pitchFamily="49" charset="-128"/>
                        <a:buChar char="○"/>
                      </a:pPr>
                      <a:r>
                        <a:rPr kumimoji="1" lang="ja-JP" altLang="en-US" sz="1200" dirty="0" smtClean="0">
                          <a:latin typeface="BIZ UDゴシック" panose="020B0400000000000000" pitchFamily="49" charset="-128"/>
                          <a:ea typeface="BIZ UDゴシック" panose="020B0400000000000000" pitchFamily="49" charset="-128"/>
                        </a:rPr>
                        <a:t>プライベートを圧迫することがない限りは、</a:t>
                      </a:r>
                      <a:r>
                        <a:rPr kumimoji="1" lang="ja-JP" altLang="en-US" sz="1200" b="1" u="sng" dirty="0" smtClean="0">
                          <a:latin typeface="BIZ UDゴシック" panose="020B0400000000000000" pitchFamily="49" charset="-128"/>
                          <a:ea typeface="BIZ UDゴシック" panose="020B0400000000000000" pitchFamily="49" charset="-128"/>
                        </a:rPr>
                        <a:t>働き方に特別なこだわりはない</a:t>
                      </a:r>
                      <a:r>
                        <a:rPr kumimoji="1" lang="ja-JP" altLang="en-US" sz="1200" dirty="0" smtClean="0">
                          <a:latin typeface="BIZ UDゴシック" panose="020B0400000000000000" pitchFamily="49" charset="-128"/>
                          <a:ea typeface="BIZ UDゴシック" panose="020B0400000000000000" pitchFamily="49" charset="-128"/>
                        </a:rPr>
                        <a:t>。公私の分別は、仕事の効率を向上させ、企業にとってもプラスになると考える。</a:t>
                      </a:r>
                      <a:endParaRPr kumimoji="1" lang="en-US" altLang="ja-JP" sz="1200" dirty="0" smtClean="0">
                        <a:latin typeface="BIZ UDゴシック" panose="020B0400000000000000" pitchFamily="49" charset="-128"/>
                        <a:ea typeface="BIZ UDゴシック" panose="020B0400000000000000" pitchFamily="49" charset="-128"/>
                      </a:endParaRPr>
                    </a:p>
                    <a:p>
                      <a:pPr marL="285750" indent="-285750">
                        <a:spcBef>
                          <a:spcPts val="600"/>
                        </a:spcBef>
                        <a:buFont typeface="BIZ UDゴシック" panose="020B0400000000000000" pitchFamily="49" charset="-128"/>
                        <a:buChar char="○"/>
                      </a:pPr>
                      <a:r>
                        <a:rPr kumimoji="1" lang="ja-JP" altLang="en-US" sz="1200" dirty="0" smtClean="0">
                          <a:latin typeface="BIZ UDゴシック" panose="020B0400000000000000" pitchFamily="49" charset="-128"/>
                          <a:ea typeface="BIZ UDゴシック" panose="020B0400000000000000" pitchFamily="49" charset="-128"/>
                        </a:rPr>
                        <a:t>やりたいことのためには、転職も視野に入れる。</a:t>
                      </a:r>
                      <a:r>
                        <a:rPr kumimoji="1" lang="ja-JP" altLang="en-US" sz="1200" b="1" u="sng" dirty="0" smtClean="0">
                          <a:latin typeface="BIZ UDゴシック" panose="020B0400000000000000" pitchFamily="49" charset="-128"/>
                          <a:ea typeface="BIZ UDゴシック" panose="020B0400000000000000" pitchFamily="49" charset="-128"/>
                        </a:rPr>
                        <a:t>転職は、スキルを身につけるための一つの手段</a:t>
                      </a:r>
                      <a:r>
                        <a:rPr kumimoji="1" lang="ja-JP" altLang="en-US" sz="1200" dirty="0" smtClean="0">
                          <a:latin typeface="BIZ UDゴシック" panose="020B0400000000000000" pitchFamily="49" charset="-128"/>
                          <a:ea typeface="BIZ UDゴシック" panose="020B0400000000000000" pitchFamily="49" charset="-128"/>
                        </a:rPr>
                        <a:t>と考える。</a:t>
                      </a:r>
                      <a:endParaRPr kumimoji="1" lang="en-US" altLang="ja-JP" sz="1200" dirty="0" smtClean="0">
                        <a:latin typeface="BIZ UDゴシック" panose="020B0400000000000000" pitchFamily="49" charset="-128"/>
                        <a:ea typeface="BIZ UDゴシック" panose="020B0400000000000000" pitchFamily="49" charset="-128"/>
                      </a:endParaRPr>
                    </a:p>
                    <a:p>
                      <a:pPr marL="285750" indent="-285750">
                        <a:spcBef>
                          <a:spcPts val="600"/>
                        </a:spcBef>
                        <a:buFont typeface="BIZ UDゴシック" panose="020B0400000000000000" pitchFamily="49" charset="-128"/>
                        <a:buChar char="○"/>
                      </a:pPr>
                      <a:r>
                        <a:rPr kumimoji="1" lang="ja-JP" altLang="en-US" sz="1200" dirty="0" smtClean="0">
                          <a:latin typeface="BIZ UDゴシック" panose="020B0400000000000000" pitchFamily="49" charset="-128"/>
                          <a:ea typeface="BIZ UDゴシック" panose="020B0400000000000000" pitchFamily="49" charset="-128"/>
                        </a:rPr>
                        <a:t>就職では、</a:t>
                      </a:r>
                      <a:r>
                        <a:rPr kumimoji="1" lang="ja-JP" altLang="en-US" sz="1200" b="1" u="sng" dirty="0" smtClean="0">
                          <a:latin typeface="BIZ UDゴシック" panose="020B0400000000000000" pitchFamily="49" charset="-128"/>
                          <a:ea typeface="BIZ UDゴシック" panose="020B0400000000000000" pitchFamily="49" charset="-128"/>
                        </a:rPr>
                        <a:t>自分がやりたいこと、成し遂げたいことなどを重要</a:t>
                      </a:r>
                      <a:r>
                        <a:rPr kumimoji="1" lang="ja-JP" altLang="en-US" sz="1200" dirty="0" smtClean="0">
                          <a:latin typeface="BIZ UDゴシック" panose="020B0400000000000000" pitchFamily="49" charset="-128"/>
                          <a:ea typeface="BIZ UDゴシック" panose="020B0400000000000000" pitchFamily="49" charset="-128"/>
                        </a:rPr>
                        <a:t>視している。</a:t>
                      </a:r>
                      <a:endParaRPr kumimoji="1" lang="en-US" altLang="ja-JP" sz="1200" dirty="0" smtClean="0">
                        <a:latin typeface="BIZ UDゴシック" panose="020B0400000000000000" pitchFamily="49" charset="-128"/>
                        <a:ea typeface="BIZ UDゴシック" panose="020B0400000000000000" pitchFamily="49" charset="-128"/>
                      </a:endParaRPr>
                    </a:p>
                    <a:p>
                      <a:pPr marL="285750" indent="-285750">
                        <a:spcBef>
                          <a:spcPts val="600"/>
                        </a:spcBef>
                        <a:buFont typeface="BIZ UDゴシック" panose="020B0400000000000000" pitchFamily="49" charset="-128"/>
                        <a:buChar char="○"/>
                      </a:pPr>
                      <a:r>
                        <a:rPr kumimoji="1" lang="ja-JP" altLang="en-US" sz="1200" b="1" u="sng" dirty="0" smtClean="0">
                          <a:latin typeface="BIZ UDゴシック" panose="020B0400000000000000" pitchFamily="49" charset="-128"/>
                          <a:ea typeface="BIZ UDゴシック" panose="020B0400000000000000" pitchFamily="49" charset="-128"/>
                        </a:rPr>
                        <a:t>起業やスタートアップなどへの就職も関心</a:t>
                      </a:r>
                      <a:r>
                        <a:rPr kumimoji="1" lang="ja-JP" altLang="en-US" sz="1200" dirty="0" smtClean="0">
                          <a:latin typeface="BIZ UDゴシック" panose="020B0400000000000000" pitchFamily="49" charset="-128"/>
                          <a:ea typeface="BIZ UDゴシック" panose="020B0400000000000000" pitchFamily="49" charset="-128"/>
                        </a:rPr>
                        <a:t>はあるが、何をすればよいのか</a:t>
                      </a:r>
                      <a:r>
                        <a:rPr kumimoji="1" lang="ja-JP" altLang="en-US" sz="1200" dirty="0" err="1" smtClean="0">
                          <a:latin typeface="BIZ UDゴシック" panose="020B0400000000000000" pitchFamily="49" charset="-128"/>
                          <a:ea typeface="BIZ UDゴシック" panose="020B0400000000000000" pitchFamily="49" charset="-128"/>
                        </a:rPr>
                        <a:t>や</a:t>
                      </a:r>
                      <a:r>
                        <a:rPr kumimoji="1" lang="ja-JP" altLang="en-US" sz="1200" dirty="0" smtClean="0">
                          <a:latin typeface="BIZ UDゴシック" panose="020B0400000000000000" pitchFamily="49" charset="-128"/>
                          <a:ea typeface="BIZ UDゴシック" panose="020B0400000000000000" pitchFamily="49" charset="-128"/>
                        </a:rPr>
                        <a:t>、チャレンジをして失敗したときのことなどが不安。起業やスタートアップのことを知るための講座などがあればハードルは下がる。</a:t>
                      </a:r>
                      <a:endParaRPr kumimoji="1" lang="en-US" altLang="ja-JP" sz="1200" dirty="0" smtClean="0">
                        <a:latin typeface="BIZ UDゴシック" panose="020B0400000000000000" pitchFamily="49" charset="-128"/>
                        <a:ea typeface="BIZ UDゴシック" panose="020B0400000000000000" pitchFamily="49" charset="-128"/>
                      </a:endParaRPr>
                    </a:p>
                  </a:txBody>
                  <a:tcPr anchor="ctr"/>
                </a:tc>
                <a:extLst>
                  <a:ext uri="{0D108BD9-81ED-4DB2-BD59-A6C34878D82A}">
                    <a16:rowId xmlns:a16="http://schemas.microsoft.com/office/drawing/2014/main" val="2869942606"/>
                  </a:ext>
                </a:extLst>
              </a:tr>
            </a:tbl>
          </a:graphicData>
        </a:graphic>
      </p:graphicFrame>
      <p:sp>
        <p:nvSpPr>
          <p:cNvPr id="5" name="正方形/長方形 4"/>
          <p:cNvSpPr/>
          <p:nvPr/>
        </p:nvSpPr>
        <p:spPr>
          <a:xfrm>
            <a:off x="-3515" y="0"/>
            <a:ext cx="9144000" cy="504000"/>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lvl="0">
              <a:defRPr/>
            </a:pPr>
            <a:r>
              <a:rPr lang="ja-JP" altLang="en-US" sz="2000" kern="0" dirty="0" smtClean="0">
                <a:solidFill>
                  <a:srgbClr val="000000"/>
                </a:solidFill>
                <a:latin typeface="+mj-ea"/>
                <a:ea typeface="+mj-ea"/>
                <a:cs typeface="Meiryo UI" pitchFamily="50" charset="-128"/>
              </a:rPr>
              <a:t>意見交換会事前ヒアリングでの大学生の主な意見　①</a:t>
            </a:r>
            <a:endParaRPr lang="ja-JP" altLang="en-US" sz="1100" kern="0" dirty="0">
              <a:solidFill>
                <a:srgbClr val="000000"/>
              </a:solidFill>
              <a:latin typeface="+mj-ea"/>
              <a:ea typeface="+mj-ea"/>
              <a:cs typeface="Meiryo UI" pitchFamily="50" charset="-128"/>
            </a:endParaRPr>
          </a:p>
        </p:txBody>
      </p:sp>
      <p:sp>
        <p:nvSpPr>
          <p:cNvPr id="6" name="タイトル 1"/>
          <p:cNvSpPr txBox="1">
            <a:spLocks/>
          </p:cNvSpPr>
          <p:nvPr/>
        </p:nvSpPr>
        <p:spPr>
          <a:xfrm>
            <a:off x="7014035" y="94248"/>
            <a:ext cx="1944000" cy="324000"/>
          </a:xfrm>
          <a:prstGeom prst="rect">
            <a:avLst/>
          </a:prstGeom>
          <a:solidFill>
            <a:schemeClr val="bg1"/>
          </a:solidFill>
          <a:ln w="3175">
            <a:solidFill>
              <a:schemeClr val="tx1"/>
            </a:solidFill>
          </a:ln>
        </p:spPr>
        <p:txBody>
          <a:bodyPr vert="horz" lIns="91440" tIns="72000" rIns="91440" bIns="7200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en-US" altLang="ja-JP" sz="1050" dirty="0" smtClean="0"/>
              <a:t>※ </a:t>
            </a:r>
            <a:r>
              <a:rPr lang="ja-JP" altLang="en-US" sz="1050" dirty="0" smtClean="0"/>
              <a:t>第</a:t>
            </a:r>
            <a:r>
              <a:rPr lang="en-US" altLang="ja-JP" sz="1050" dirty="0" smtClean="0"/>
              <a:t>4</a:t>
            </a:r>
            <a:r>
              <a:rPr lang="ja-JP" altLang="en-US" sz="1050" dirty="0" smtClean="0"/>
              <a:t>回意見交換会配布資料</a:t>
            </a:r>
            <a:endParaRPr lang="en-US" altLang="ja-JP" sz="1050" dirty="0" smtClean="0"/>
          </a:p>
        </p:txBody>
      </p:sp>
    </p:spTree>
    <p:extLst>
      <p:ext uri="{BB962C8B-B14F-4D97-AF65-F5344CB8AC3E}">
        <p14:creationId xmlns:p14="http://schemas.microsoft.com/office/powerpoint/2010/main" val="1534614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142404" y="6492875"/>
            <a:ext cx="2057400" cy="365125"/>
          </a:xfrm>
        </p:spPr>
        <p:txBody>
          <a:bodyPr/>
          <a:lstStyle/>
          <a:p>
            <a:fld id="{50F88186-B17D-4CE3-A887-D91699CF601C}" type="slidenum">
              <a:rPr kumimoji="1" lang="ja-JP" altLang="en-US" smtClean="0"/>
              <a:t>4</a:t>
            </a:fld>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49813924"/>
              </p:ext>
            </p:extLst>
          </p:nvPr>
        </p:nvGraphicFramePr>
        <p:xfrm>
          <a:off x="178935" y="757978"/>
          <a:ext cx="8779100" cy="5917459"/>
        </p:xfrm>
        <a:graphic>
          <a:graphicData uri="http://schemas.openxmlformats.org/drawingml/2006/table">
            <a:tbl>
              <a:tblPr firstRow="1" bandRow="1">
                <a:tableStyleId>{5C22544A-7EE6-4342-B048-85BDC9FD1C3A}</a:tableStyleId>
              </a:tblPr>
              <a:tblGrid>
                <a:gridCol w="1695721">
                  <a:extLst>
                    <a:ext uri="{9D8B030D-6E8A-4147-A177-3AD203B41FA5}">
                      <a16:colId xmlns:a16="http://schemas.microsoft.com/office/drawing/2014/main" val="523779460"/>
                    </a:ext>
                  </a:extLst>
                </a:gridCol>
                <a:gridCol w="7083379">
                  <a:extLst>
                    <a:ext uri="{9D8B030D-6E8A-4147-A177-3AD203B41FA5}">
                      <a16:colId xmlns:a16="http://schemas.microsoft.com/office/drawing/2014/main" val="3588364642"/>
                    </a:ext>
                  </a:extLst>
                </a:gridCol>
              </a:tblGrid>
              <a:tr h="432000">
                <a:tc>
                  <a:txBody>
                    <a:bodyPr/>
                    <a:lstStyle/>
                    <a:p>
                      <a:pPr algn="ctr"/>
                      <a:endParaRPr kumimoji="1" lang="ja-JP" altLang="en-US" sz="1400" dirty="0">
                        <a:latin typeface="BIZ UDゴシック" panose="020B0400000000000000" pitchFamily="49" charset="-128"/>
                        <a:ea typeface="BIZ UDゴシック" panose="020B0400000000000000" pitchFamily="49" charset="-128"/>
                      </a:endParaRPr>
                    </a:p>
                  </a:txBody>
                  <a:tcPr/>
                </a:tc>
                <a:tc>
                  <a:txBody>
                    <a:bodyPr/>
                    <a:lstStyle/>
                    <a:p>
                      <a:pPr algn="ctr"/>
                      <a:r>
                        <a:rPr kumimoji="1" lang="ja-JP" altLang="en-US" sz="1400" dirty="0" smtClean="0">
                          <a:latin typeface="BIZ UDゴシック" panose="020B0400000000000000" pitchFamily="49" charset="-128"/>
                          <a:ea typeface="BIZ UDゴシック" panose="020B0400000000000000" pitchFamily="49" charset="-128"/>
                        </a:rPr>
                        <a:t>意見・問題意識</a:t>
                      </a:r>
                      <a:endParaRPr kumimoji="1" lang="ja-JP" altLang="en-US" sz="1400" dirty="0">
                        <a:latin typeface="BIZ UDゴシック" panose="020B0400000000000000" pitchFamily="49" charset="-128"/>
                        <a:ea typeface="BIZ UDゴシック" panose="020B0400000000000000" pitchFamily="49" charset="-128"/>
                      </a:endParaRPr>
                    </a:p>
                  </a:txBody>
                  <a:tcPr anchor="ctr"/>
                </a:tc>
                <a:extLst>
                  <a:ext uri="{0D108BD9-81ED-4DB2-BD59-A6C34878D82A}">
                    <a16:rowId xmlns:a16="http://schemas.microsoft.com/office/drawing/2014/main" val="3890108440"/>
                  </a:ext>
                </a:extLst>
              </a:tr>
              <a:tr h="1137499">
                <a:tc>
                  <a:txBody>
                    <a:bodyPr/>
                    <a:lstStyle/>
                    <a:p>
                      <a:r>
                        <a:rPr kumimoji="1" lang="ja-JP" altLang="en-US" sz="1400" b="1" dirty="0" smtClean="0">
                          <a:latin typeface="BIZ UDゴシック" panose="020B0400000000000000" pitchFamily="49" charset="-128"/>
                          <a:ea typeface="BIZ UDゴシック" panose="020B0400000000000000" pitchFamily="49" charset="-128"/>
                        </a:rPr>
                        <a:t>職場の</a:t>
                      </a:r>
                      <a:endParaRPr kumimoji="1" lang="en-US" altLang="ja-JP" sz="1400" b="1" dirty="0" smtClean="0">
                        <a:latin typeface="BIZ UDゴシック" panose="020B0400000000000000" pitchFamily="49" charset="-128"/>
                        <a:ea typeface="BIZ UDゴシック" panose="020B0400000000000000" pitchFamily="49" charset="-128"/>
                      </a:endParaRPr>
                    </a:p>
                    <a:p>
                      <a:r>
                        <a:rPr kumimoji="1" lang="ja-JP" altLang="en-US" sz="1400" b="1" dirty="0" smtClean="0">
                          <a:latin typeface="BIZ UDゴシック" panose="020B0400000000000000" pitchFamily="49" charset="-128"/>
                          <a:ea typeface="BIZ UDゴシック" panose="020B0400000000000000" pitchFamily="49" charset="-128"/>
                        </a:rPr>
                        <a:t>ダイバーシティ</a:t>
                      </a:r>
                      <a:endParaRPr kumimoji="1" lang="en-US" altLang="ja-JP" sz="1400" b="1" dirty="0" smtClean="0">
                        <a:latin typeface="BIZ UDゴシック" panose="020B0400000000000000" pitchFamily="49" charset="-128"/>
                        <a:ea typeface="BIZ UDゴシック" panose="020B0400000000000000" pitchFamily="49" charset="-128"/>
                      </a:endParaRPr>
                    </a:p>
                    <a:p>
                      <a:r>
                        <a:rPr kumimoji="1" lang="ja-JP" altLang="en-US" sz="1400" b="1" dirty="0" smtClean="0">
                          <a:latin typeface="BIZ UDゴシック" panose="020B0400000000000000" pitchFamily="49" charset="-128"/>
                          <a:ea typeface="BIZ UDゴシック" panose="020B0400000000000000" pitchFamily="49" charset="-128"/>
                        </a:rPr>
                        <a:t>（多様性）</a:t>
                      </a:r>
                      <a:endParaRPr kumimoji="1" lang="ja-JP" altLang="en-US" sz="1400" b="1" dirty="0">
                        <a:latin typeface="BIZ UDゴシック" panose="020B0400000000000000" pitchFamily="49" charset="-128"/>
                        <a:ea typeface="BIZ UDゴシック" panose="020B0400000000000000" pitchFamily="49" charset="-128"/>
                      </a:endParaRPr>
                    </a:p>
                  </a:txBody>
                  <a:tcPr anchor="ctr"/>
                </a:tc>
                <a:tc>
                  <a:txBody>
                    <a:bodyPr/>
                    <a:lstStyle/>
                    <a:p>
                      <a:pPr marL="263525" indent="-263525">
                        <a:spcBef>
                          <a:spcPts val="600"/>
                        </a:spcBef>
                        <a:buFont typeface="BIZ UDゴシック" panose="020B0400000000000000" pitchFamily="49" charset="-128"/>
                        <a:buChar char="○"/>
                      </a:pPr>
                      <a:r>
                        <a:rPr kumimoji="1" lang="ja-JP" altLang="en-US" sz="1200" b="1" u="sng" dirty="0" smtClean="0">
                          <a:latin typeface="BIZ UDゴシック" panose="020B0400000000000000" pitchFamily="49" charset="-128"/>
                          <a:ea typeface="BIZ UDゴシック" panose="020B0400000000000000" pitchFamily="49" charset="-128"/>
                        </a:rPr>
                        <a:t>女性でもチャレンジできる環境整備</a:t>
                      </a:r>
                      <a:r>
                        <a:rPr kumimoji="1" lang="ja-JP" altLang="en-US" sz="1200" dirty="0" smtClean="0">
                          <a:latin typeface="BIZ UDゴシック" panose="020B0400000000000000" pitchFamily="49" charset="-128"/>
                          <a:ea typeface="BIZ UDゴシック" panose="020B0400000000000000" pitchFamily="49" charset="-128"/>
                        </a:rPr>
                        <a:t>をしてほしい。例えば、フレックスタイムを導入し、育児を行　いながらチャレンジできる環境や、男性の育児休暇取得率の向上と制度設計の見直し、平等に能力で扱われる企業形態を作るなど。</a:t>
                      </a:r>
                      <a:endParaRPr kumimoji="1" lang="en-US" altLang="ja-JP" sz="1200" dirty="0" smtClean="0">
                        <a:latin typeface="BIZ UDゴシック" panose="020B0400000000000000" pitchFamily="49" charset="-128"/>
                        <a:ea typeface="BIZ UDゴシック" panose="020B0400000000000000" pitchFamily="49" charset="-128"/>
                      </a:endParaRPr>
                    </a:p>
                    <a:p>
                      <a:pPr marL="263525" indent="-263525">
                        <a:spcBef>
                          <a:spcPts val="600"/>
                        </a:spcBef>
                        <a:buFont typeface="BIZ UDゴシック" panose="020B0400000000000000" pitchFamily="49" charset="-128"/>
                        <a:buChar char="○"/>
                      </a:pPr>
                      <a:r>
                        <a:rPr kumimoji="1" lang="ja-JP" altLang="en-US" sz="1200" dirty="0" smtClean="0">
                          <a:latin typeface="BIZ UDゴシック" panose="020B0400000000000000" pitchFamily="49" charset="-128"/>
                          <a:ea typeface="BIZ UDゴシック" panose="020B0400000000000000" pitchFamily="49" charset="-128"/>
                        </a:rPr>
                        <a:t>職場から離れた女性が安心して職場に戻ってこられるような、</a:t>
                      </a:r>
                      <a:r>
                        <a:rPr kumimoji="1" lang="ja-JP" altLang="en-US" sz="1200" b="1" u="sng" dirty="0" smtClean="0">
                          <a:latin typeface="BIZ UDゴシック" panose="020B0400000000000000" pitchFamily="49" charset="-128"/>
                          <a:ea typeface="BIZ UDゴシック" panose="020B0400000000000000" pitchFamily="49" charset="-128"/>
                        </a:rPr>
                        <a:t>育児に関する制度をより充実</a:t>
                      </a:r>
                      <a:r>
                        <a:rPr kumimoji="1" lang="en-US" altLang="ja-JP" sz="1200" dirty="0" smtClean="0">
                          <a:latin typeface="BIZ UDゴシック" panose="020B0400000000000000" pitchFamily="49" charset="-128"/>
                          <a:ea typeface="BIZ UDゴシック" panose="020B0400000000000000" pitchFamily="49" charset="-128"/>
                        </a:rPr>
                        <a:t/>
                      </a:r>
                      <a:br>
                        <a:rPr kumimoji="1" lang="en-US" altLang="ja-JP" sz="1200" dirty="0" smtClean="0">
                          <a:latin typeface="BIZ UDゴシック" panose="020B0400000000000000" pitchFamily="49" charset="-128"/>
                          <a:ea typeface="BIZ UDゴシック" panose="020B0400000000000000" pitchFamily="49" charset="-128"/>
                        </a:rPr>
                      </a:br>
                      <a:r>
                        <a:rPr kumimoji="1" lang="ja-JP" altLang="en-US" sz="1200" dirty="0" smtClean="0">
                          <a:latin typeface="BIZ UDゴシック" panose="020B0400000000000000" pitchFamily="49" charset="-128"/>
                          <a:ea typeface="BIZ UDゴシック" panose="020B0400000000000000" pitchFamily="49" charset="-128"/>
                        </a:rPr>
                        <a:t>させてほしい。</a:t>
                      </a:r>
                      <a:endParaRPr kumimoji="1" lang="en-US" altLang="ja-JP" sz="1200" dirty="0" smtClean="0">
                        <a:latin typeface="BIZ UDゴシック" panose="020B0400000000000000" pitchFamily="49" charset="-128"/>
                        <a:ea typeface="BIZ UDゴシック" panose="020B0400000000000000" pitchFamily="49" charset="-128"/>
                      </a:endParaRPr>
                    </a:p>
                  </a:txBody>
                  <a:tcPr anchor="ctr"/>
                </a:tc>
                <a:extLst>
                  <a:ext uri="{0D108BD9-81ED-4DB2-BD59-A6C34878D82A}">
                    <a16:rowId xmlns:a16="http://schemas.microsoft.com/office/drawing/2014/main" val="839196845"/>
                  </a:ext>
                </a:extLst>
              </a:tr>
              <a:tr h="672887">
                <a:tc>
                  <a:txBody>
                    <a:bodyPr/>
                    <a:lstStyle/>
                    <a:p>
                      <a:r>
                        <a:rPr kumimoji="1" lang="ja-JP" altLang="en-US" sz="1400" b="1" dirty="0" smtClean="0">
                          <a:latin typeface="BIZ UDゴシック" panose="020B0400000000000000" pitchFamily="49" charset="-128"/>
                          <a:ea typeface="BIZ UDゴシック" panose="020B0400000000000000" pitchFamily="49" charset="-128"/>
                        </a:rPr>
                        <a:t>環境</a:t>
                      </a:r>
                      <a:endParaRPr kumimoji="1" lang="ja-JP" altLang="en-US" sz="1400" b="1" dirty="0">
                        <a:latin typeface="BIZ UDゴシック" panose="020B0400000000000000" pitchFamily="49" charset="-128"/>
                        <a:ea typeface="BIZ UDゴシック" panose="020B0400000000000000" pitchFamily="49" charset="-128"/>
                      </a:endParaRPr>
                    </a:p>
                  </a:txBody>
                  <a:tcPr anchor="ctr"/>
                </a:tc>
                <a:tc>
                  <a:txBody>
                    <a:bodyPr/>
                    <a:lstStyle/>
                    <a:p>
                      <a:pPr marL="277813" indent="-277813">
                        <a:buFont typeface="BIZ UDゴシック" panose="020B0400000000000000" pitchFamily="49" charset="-128"/>
                        <a:buChar char="○"/>
                      </a:pPr>
                      <a:r>
                        <a:rPr kumimoji="1" lang="ja-JP" altLang="en-US" sz="1200" dirty="0" smtClean="0">
                          <a:latin typeface="BIZ UDゴシック" panose="020B0400000000000000" pitchFamily="49" charset="-128"/>
                          <a:ea typeface="BIZ UDゴシック" panose="020B0400000000000000" pitchFamily="49" charset="-128"/>
                        </a:rPr>
                        <a:t>地球規模で環境問題が日に日に深刻さを増していることもあり、経済成長にとって環境問題の解決は切っても切れない関係と考える。</a:t>
                      </a:r>
                      <a:r>
                        <a:rPr kumimoji="1" lang="en-US" altLang="ja-JP" sz="1200" b="1" u="sng" dirty="0" smtClean="0">
                          <a:latin typeface="BIZ UDゴシック" panose="020B0400000000000000" pitchFamily="49" charset="-128"/>
                          <a:ea typeface="BIZ UDゴシック" panose="020B0400000000000000" pitchFamily="49" charset="-128"/>
                        </a:rPr>
                        <a:t>SDGs</a:t>
                      </a:r>
                      <a:r>
                        <a:rPr kumimoji="1" lang="ja-JP" altLang="en-US" sz="1200" b="1" u="sng" dirty="0" smtClean="0">
                          <a:latin typeface="BIZ UDゴシック" panose="020B0400000000000000" pitchFamily="49" charset="-128"/>
                          <a:ea typeface="BIZ UDゴシック" panose="020B0400000000000000" pitchFamily="49" charset="-128"/>
                        </a:rPr>
                        <a:t>など、環境問題への取組みを示す企業に対しては、ポジティブな印象を感じる</a:t>
                      </a:r>
                      <a:r>
                        <a:rPr kumimoji="1" lang="ja-JP" altLang="en-US" sz="1200" dirty="0" smtClean="0">
                          <a:latin typeface="BIZ UDゴシック" panose="020B0400000000000000" pitchFamily="49" charset="-128"/>
                          <a:ea typeface="BIZ UDゴシック" panose="020B0400000000000000" pitchFamily="49" charset="-128"/>
                        </a:rPr>
                        <a:t>ため、環境問題の解決は、経済成長にとっても重要ではないか。</a:t>
                      </a:r>
                      <a:endParaRPr kumimoji="1" lang="ja-JP" altLang="en-US" sz="1200" dirty="0">
                        <a:latin typeface="BIZ UDゴシック" panose="020B0400000000000000" pitchFamily="49" charset="-128"/>
                        <a:ea typeface="BIZ UDゴシック" panose="020B0400000000000000" pitchFamily="49" charset="-128"/>
                      </a:endParaRPr>
                    </a:p>
                  </a:txBody>
                  <a:tcPr anchor="ctr"/>
                </a:tc>
                <a:extLst>
                  <a:ext uri="{0D108BD9-81ED-4DB2-BD59-A6C34878D82A}">
                    <a16:rowId xmlns:a16="http://schemas.microsoft.com/office/drawing/2014/main" val="3227618651"/>
                  </a:ext>
                </a:extLst>
              </a:tr>
              <a:tr h="1217605">
                <a:tc>
                  <a:txBody>
                    <a:bodyPr/>
                    <a:lstStyle/>
                    <a:p>
                      <a:r>
                        <a:rPr kumimoji="1" lang="ja-JP" altLang="en-US" sz="1400" b="1" dirty="0" smtClean="0">
                          <a:latin typeface="BIZ UDゴシック" panose="020B0400000000000000" pitchFamily="49" charset="-128"/>
                          <a:ea typeface="BIZ UDゴシック" panose="020B0400000000000000" pitchFamily="49" charset="-128"/>
                        </a:rPr>
                        <a:t>ＤＸ</a:t>
                      </a:r>
                      <a:endParaRPr kumimoji="1" lang="ja-JP" altLang="en-US" sz="1400" b="1" dirty="0">
                        <a:latin typeface="BIZ UDゴシック" panose="020B0400000000000000" pitchFamily="49" charset="-128"/>
                        <a:ea typeface="BIZ UDゴシック" panose="020B0400000000000000" pitchFamily="49" charset="-128"/>
                      </a:endParaRPr>
                    </a:p>
                  </a:txBody>
                  <a:tcPr anchor="ctr"/>
                </a:tc>
                <a:tc>
                  <a:txBody>
                    <a:bodyPr/>
                    <a:lstStyle/>
                    <a:p>
                      <a:pPr marL="277813" indent="-277813">
                        <a:buFont typeface="BIZ UDゴシック" panose="020B0400000000000000" pitchFamily="49" charset="-128"/>
                        <a:buChar char="○"/>
                      </a:pPr>
                      <a:r>
                        <a:rPr kumimoji="1" lang="ja-JP" altLang="en-US" sz="1200" b="1" u="sng" dirty="0" smtClean="0">
                          <a:latin typeface="BIZ UDゴシック" panose="020B0400000000000000" pitchFamily="49" charset="-128"/>
                          <a:ea typeface="BIZ UDゴシック" panose="020B0400000000000000" pitchFamily="49" charset="-128"/>
                        </a:rPr>
                        <a:t>行政の</a:t>
                      </a:r>
                      <a:r>
                        <a:rPr kumimoji="1" lang="en-US" altLang="ja-JP" sz="1200" b="1" u="sng" dirty="0" smtClean="0">
                          <a:latin typeface="BIZ UDゴシック" panose="020B0400000000000000" pitchFamily="49" charset="-128"/>
                          <a:ea typeface="BIZ UDゴシック" panose="020B0400000000000000" pitchFamily="49" charset="-128"/>
                        </a:rPr>
                        <a:t>DX</a:t>
                      </a:r>
                      <a:r>
                        <a:rPr kumimoji="1" lang="ja-JP" altLang="en-US" sz="1200" b="1" u="sng" dirty="0" smtClean="0">
                          <a:latin typeface="BIZ UDゴシック" panose="020B0400000000000000" pitchFamily="49" charset="-128"/>
                          <a:ea typeface="BIZ UDゴシック" panose="020B0400000000000000" pitchFamily="49" charset="-128"/>
                        </a:rPr>
                        <a:t>から取り組むべき</a:t>
                      </a:r>
                      <a:r>
                        <a:rPr kumimoji="1" lang="ja-JP" altLang="en-US" sz="1200" dirty="0" smtClean="0">
                          <a:latin typeface="BIZ UDゴシック" panose="020B0400000000000000" pitchFamily="49" charset="-128"/>
                          <a:ea typeface="BIZ UDゴシック" panose="020B0400000000000000" pitchFamily="49" charset="-128"/>
                        </a:rPr>
                        <a:t>ではないか。行政は、様々な業種と接点があるため、行政機関の</a:t>
                      </a:r>
                      <a:r>
                        <a:rPr kumimoji="1" lang="en-US" altLang="ja-JP" sz="1200" dirty="0" smtClean="0">
                          <a:latin typeface="BIZ UDゴシック" panose="020B0400000000000000" pitchFamily="49" charset="-128"/>
                          <a:ea typeface="BIZ UDゴシック" panose="020B0400000000000000" pitchFamily="49" charset="-128"/>
                        </a:rPr>
                        <a:t>DX</a:t>
                      </a:r>
                      <a:r>
                        <a:rPr kumimoji="1" lang="ja-JP" altLang="en-US" sz="1200" dirty="0" smtClean="0">
                          <a:latin typeface="BIZ UDゴシック" panose="020B0400000000000000" pitchFamily="49" charset="-128"/>
                          <a:ea typeface="BIZ UDゴシック" panose="020B0400000000000000" pitchFamily="49" charset="-128"/>
                        </a:rPr>
                        <a:t>を目の当たりにすれば、各分野で</a:t>
                      </a:r>
                      <a:r>
                        <a:rPr kumimoji="1" lang="en-US" altLang="ja-JP" sz="1200" dirty="0" smtClean="0">
                          <a:latin typeface="BIZ UDゴシック" panose="020B0400000000000000" pitchFamily="49" charset="-128"/>
                          <a:ea typeface="BIZ UDゴシック" panose="020B0400000000000000" pitchFamily="49" charset="-128"/>
                        </a:rPr>
                        <a:t>DX</a:t>
                      </a:r>
                      <a:r>
                        <a:rPr kumimoji="1" lang="ja-JP" altLang="en-US" sz="1200" dirty="0" smtClean="0">
                          <a:latin typeface="BIZ UDゴシック" panose="020B0400000000000000" pitchFamily="49" charset="-128"/>
                          <a:ea typeface="BIZ UDゴシック" panose="020B0400000000000000" pitchFamily="49" charset="-128"/>
                        </a:rPr>
                        <a:t>の意識が芽生えるのではないか。</a:t>
                      </a:r>
                      <a:endParaRPr kumimoji="1" lang="en-US" altLang="ja-JP" sz="1200" dirty="0" smtClean="0">
                        <a:latin typeface="BIZ UDゴシック" panose="020B0400000000000000" pitchFamily="49" charset="-128"/>
                        <a:ea typeface="BIZ UDゴシック" panose="020B0400000000000000" pitchFamily="49" charset="-128"/>
                      </a:endParaRPr>
                    </a:p>
                    <a:p>
                      <a:pPr marL="277813" indent="-277813">
                        <a:spcBef>
                          <a:spcPts val="600"/>
                        </a:spcBef>
                        <a:buFont typeface="BIZ UDゴシック" panose="020B0400000000000000" pitchFamily="49" charset="-128"/>
                        <a:buChar char="○"/>
                      </a:pPr>
                      <a:r>
                        <a:rPr kumimoji="1" lang="ja-JP" altLang="en-US" sz="1200" b="1" u="sng" dirty="0" smtClean="0">
                          <a:latin typeface="BIZ UDゴシック" panose="020B0400000000000000" pitchFamily="49" charset="-128"/>
                          <a:ea typeface="BIZ UDゴシック" panose="020B0400000000000000" pitchFamily="49" charset="-128"/>
                        </a:rPr>
                        <a:t>住民の利便性向上に重点を置く必要</a:t>
                      </a:r>
                      <a:r>
                        <a:rPr kumimoji="1" lang="ja-JP" altLang="en-US" sz="1200" dirty="0" smtClean="0">
                          <a:latin typeface="BIZ UDゴシック" panose="020B0400000000000000" pitchFamily="49" charset="-128"/>
                          <a:ea typeface="BIZ UDゴシック" panose="020B0400000000000000" pitchFamily="49" charset="-128"/>
                        </a:rPr>
                        <a:t>があるのでないか。そうすることで、</a:t>
                      </a:r>
                      <a:r>
                        <a:rPr kumimoji="1" lang="en-US" altLang="ja-JP" sz="1200" dirty="0" smtClean="0">
                          <a:latin typeface="BIZ UDゴシック" panose="020B0400000000000000" pitchFamily="49" charset="-128"/>
                          <a:ea typeface="BIZ UDゴシック" panose="020B0400000000000000" pitchFamily="49" charset="-128"/>
                        </a:rPr>
                        <a:t>DX</a:t>
                      </a:r>
                      <a:r>
                        <a:rPr kumimoji="1" lang="ja-JP" altLang="en-US" sz="1200" dirty="0" smtClean="0">
                          <a:latin typeface="BIZ UDゴシック" panose="020B0400000000000000" pitchFamily="49" charset="-128"/>
                          <a:ea typeface="BIZ UDゴシック" panose="020B0400000000000000" pitchFamily="49" charset="-128"/>
                        </a:rPr>
                        <a:t>の活用によって得られる恩恵を住民の方々が実感でき、オプトイン型の</a:t>
                      </a:r>
                      <a:r>
                        <a:rPr kumimoji="1" lang="en-US" altLang="ja-JP" sz="1200" dirty="0" smtClean="0">
                          <a:latin typeface="BIZ UDゴシック" panose="020B0400000000000000" pitchFamily="49" charset="-128"/>
                          <a:ea typeface="BIZ UDゴシック" panose="020B0400000000000000" pitchFamily="49" charset="-128"/>
                        </a:rPr>
                        <a:t>DX</a:t>
                      </a:r>
                      <a:r>
                        <a:rPr kumimoji="1" lang="ja-JP" altLang="en-US" sz="1200" dirty="0" smtClean="0">
                          <a:latin typeface="BIZ UDゴシック" panose="020B0400000000000000" pitchFamily="49" charset="-128"/>
                          <a:ea typeface="BIZ UDゴシック" panose="020B0400000000000000" pitchFamily="49" charset="-128"/>
                        </a:rPr>
                        <a:t>を進めやすくする土壌が形成されるのでは。</a:t>
                      </a:r>
                      <a:endParaRPr kumimoji="1" lang="en-US" altLang="ja-JP" sz="1200" dirty="0" smtClean="0">
                        <a:latin typeface="BIZ UDゴシック" panose="020B0400000000000000" pitchFamily="49" charset="-128"/>
                        <a:ea typeface="BIZ UDゴシック" panose="020B0400000000000000" pitchFamily="49" charset="-128"/>
                      </a:endParaRPr>
                    </a:p>
                    <a:p>
                      <a:pPr marL="277813" indent="-277813">
                        <a:spcBef>
                          <a:spcPts val="600"/>
                        </a:spcBef>
                        <a:buFont typeface="BIZ UDゴシック" panose="020B0400000000000000" pitchFamily="49" charset="-128"/>
                        <a:buChar char="○"/>
                      </a:pPr>
                      <a:r>
                        <a:rPr kumimoji="1" lang="ja-JP" altLang="en-US" sz="1200" dirty="0" smtClean="0">
                          <a:latin typeface="BIZ UDゴシック" panose="020B0400000000000000" pitchFamily="49" charset="-128"/>
                          <a:ea typeface="BIZ UDゴシック" panose="020B0400000000000000" pitchFamily="49" charset="-128"/>
                        </a:rPr>
                        <a:t>災害に強いまちづくりから</a:t>
                      </a:r>
                      <a:r>
                        <a:rPr kumimoji="1" lang="en-US" altLang="ja-JP" sz="1200" dirty="0" smtClean="0">
                          <a:latin typeface="BIZ UDゴシック" panose="020B0400000000000000" pitchFamily="49" charset="-128"/>
                          <a:ea typeface="BIZ UDゴシック" panose="020B0400000000000000" pitchFamily="49" charset="-128"/>
                        </a:rPr>
                        <a:t>DX</a:t>
                      </a:r>
                      <a:r>
                        <a:rPr kumimoji="1" lang="ja-JP" altLang="en-US" sz="1200" dirty="0" smtClean="0">
                          <a:latin typeface="BIZ UDゴシック" panose="020B0400000000000000" pitchFamily="49" charset="-128"/>
                          <a:ea typeface="BIZ UDゴシック" panose="020B0400000000000000" pitchFamily="49" charset="-128"/>
                        </a:rPr>
                        <a:t>を導入し、</a:t>
                      </a:r>
                      <a:r>
                        <a:rPr kumimoji="1" lang="ja-JP" altLang="en-US" sz="1200" b="1" u="sng" dirty="0" smtClean="0">
                          <a:latin typeface="BIZ UDゴシック" panose="020B0400000000000000" pitchFamily="49" charset="-128"/>
                          <a:ea typeface="BIZ UDゴシック" panose="020B0400000000000000" pitchFamily="49" charset="-128"/>
                        </a:rPr>
                        <a:t>災害レジリエンス</a:t>
                      </a:r>
                      <a:r>
                        <a:rPr kumimoji="1" lang="ja-JP" altLang="en-US" sz="1200" dirty="0" smtClean="0">
                          <a:latin typeface="BIZ UDゴシック" panose="020B0400000000000000" pitchFamily="49" charset="-128"/>
                          <a:ea typeface="BIZ UDゴシック" panose="020B0400000000000000" pitchFamily="49" charset="-128"/>
                        </a:rPr>
                        <a:t>を高めてほしい。</a:t>
                      </a:r>
                      <a:endParaRPr kumimoji="1" lang="en-US" altLang="ja-JP" sz="1200" dirty="0" smtClean="0">
                        <a:latin typeface="BIZ UDゴシック" panose="020B0400000000000000" pitchFamily="49" charset="-128"/>
                        <a:ea typeface="BIZ UDゴシック" panose="020B0400000000000000" pitchFamily="49" charset="-128"/>
                      </a:endParaRPr>
                    </a:p>
                  </a:txBody>
                  <a:tcPr anchor="ctr"/>
                </a:tc>
                <a:extLst>
                  <a:ext uri="{0D108BD9-81ED-4DB2-BD59-A6C34878D82A}">
                    <a16:rowId xmlns:a16="http://schemas.microsoft.com/office/drawing/2014/main" val="3140342219"/>
                  </a:ext>
                </a:extLst>
              </a:tr>
              <a:tr h="1432116">
                <a:tc>
                  <a:txBody>
                    <a:bodyPr/>
                    <a:lstStyle/>
                    <a:p>
                      <a:r>
                        <a:rPr kumimoji="1" lang="ja-JP" altLang="en-US" sz="1400" b="1" dirty="0" smtClean="0">
                          <a:latin typeface="BIZ UDゴシック" panose="020B0400000000000000" pitchFamily="49" charset="-128"/>
                          <a:ea typeface="BIZ UDゴシック" panose="020B0400000000000000" pitchFamily="49" charset="-128"/>
                        </a:rPr>
                        <a:t>今の大阪に</a:t>
                      </a:r>
                      <a:endParaRPr kumimoji="1" lang="en-US" altLang="ja-JP" sz="1400" b="1" dirty="0" smtClean="0">
                        <a:latin typeface="BIZ UDゴシック" panose="020B0400000000000000" pitchFamily="49" charset="-128"/>
                        <a:ea typeface="BIZ UDゴシック" panose="020B0400000000000000" pitchFamily="49" charset="-128"/>
                      </a:endParaRPr>
                    </a:p>
                    <a:p>
                      <a:r>
                        <a:rPr kumimoji="1" lang="ja-JP" altLang="en-US" sz="1400" b="1" dirty="0" smtClean="0">
                          <a:latin typeface="BIZ UDゴシック" panose="020B0400000000000000" pitchFamily="49" charset="-128"/>
                          <a:ea typeface="BIZ UDゴシック" panose="020B0400000000000000" pitchFamily="49" charset="-128"/>
                        </a:rPr>
                        <a:t>あるもの</a:t>
                      </a:r>
                      <a:endParaRPr kumimoji="1" lang="ja-JP" altLang="en-US" sz="1400" b="1" dirty="0">
                        <a:latin typeface="BIZ UDゴシック" panose="020B0400000000000000" pitchFamily="49" charset="-128"/>
                        <a:ea typeface="BIZ UDゴシック" panose="020B0400000000000000" pitchFamily="49" charset="-128"/>
                      </a:endParaRPr>
                    </a:p>
                  </a:txBody>
                  <a:tcPr anchor="ctr"/>
                </a:tc>
                <a:tc>
                  <a:txBody>
                    <a:bodyPr/>
                    <a:lstStyle/>
                    <a:p>
                      <a:pPr marL="263525" indent="-263525">
                        <a:buFont typeface="BIZ UDゴシック" panose="020B0400000000000000" pitchFamily="49" charset="-128"/>
                        <a:buChar char="○"/>
                      </a:pPr>
                      <a:r>
                        <a:rPr kumimoji="1" lang="ja-JP" altLang="en-US" sz="1200" b="1" u="sng" dirty="0" smtClean="0">
                          <a:latin typeface="BIZ UDゴシック" panose="020B0400000000000000" pitchFamily="49" charset="-128"/>
                          <a:ea typeface="BIZ UDゴシック" panose="020B0400000000000000" pitchFamily="49" charset="-128"/>
                        </a:rPr>
                        <a:t>活気がある</a:t>
                      </a:r>
                      <a:r>
                        <a:rPr kumimoji="1" lang="ja-JP" altLang="en-US" sz="1200" dirty="0" smtClean="0">
                          <a:latin typeface="BIZ UDゴシック" panose="020B0400000000000000" pitchFamily="49" charset="-128"/>
                          <a:ea typeface="BIZ UDゴシック" panose="020B0400000000000000" pitchFamily="49" charset="-128"/>
                        </a:rPr>
                        <a:t>と感じる。</a:t>
                      </a:r>
                      <a:endParaRPr kumimoji="1" lang="en-US" altLang="ja-JP" sz="1200" dirty="0" smtClean="0">
                        <a:latin typeface="BIZ UDゴシック" panose="020B0400000000000000" pitchFamily="49" charset="-128"/>
                        <a:ea typeface="BIZ UDゴシック" panose="020B0400000000000000" pitchFamily="49" charset="-128"/>
                      </a:endParaRPr>
                    </a:p>
                    <a:p>
                      <a:pPr marL="263525" indent="-263525">
                        <a:spcBef>
                          <a:spcPts val="600"/>
                        </a:spcBef>
                        <a:buFont typeface="BIZ UDゴシック" panose="020B0400000000000000" pitchFamily="49" charset="-128"/>
                        <a:buChar char="○"/>
                      </a:pPr>
                      <a:r>
                        <a:rPr kumimoji="1" lang="ja-JP" altLang="en-US" sz="1200" b="1" u="sng" dirty="0" smtClean="0">
                          <a:latin typeface="BIZ UDゴシック" panose="020B0400000000000000" pitchFamily="49" charset="-128"/>
                          <a:ea typeface="BIZ UDゴシック" panose="020B0400000000000000" pitchFamily="49" charset="-128"/>
                        </a:rPr>
                        <a:t>魅力ある人々</a:t>
                      </a:r>
                      <a:r>
                        <a:rPr kumimoji="1" lang="ja-JP" altLang="en-US" sz="1200" dirty="0" smtClean="0">
                          <a:latin typeface="BIZ UDゴシック" panose="020B0400000000000000" pitchFamily="49" charset="-128"/>
                          <a:ea typeface="BIZ UDゴシック" panose="020B0400000000000000" pitchFamily="49" charset="-128"/>
                        </a:rPr>
                        <a:t>（あっけからんとした豪放さや、ノリの良さ、明るい性格で、はっきりと楽しいものや正しいことには積極的に賛成を示し、参加してくれる、など）</a:t>
                      </a:r>
                      <a:endParaRPr kumimoji="1" lang="en-US" altLang="ja-JP" sz="1200" dirty="0" smtClean="0">
                        <a:latin typeface="BIZ UDゴシック" panose="020B0400000000000000" pitchFamily="49" charset="-128"/>
                        <a:ea typeface="BIZ UDゴシック" panose="020B0400000000000000" pitchFamily="49" charset="-128"/>
                      </a:endParaRPr>
                    </a:p>
                    <a:p>
                      <a:pPr marL="263525" indent="-263525">
                        <a:spcBef>
                          <a:spcPts val="600"/>
                        </a:spcBef>
                        <a:buFont typeface="BIZ UDゴシック" panose="020B0400000000000000" pitchFamily="49" charset="-128"/>
                        <a:buChar char="○"/>
                      </a:pPr>
                      <a:r>
                        <a:rPr kumimoji="1" lang="ja-JP" altLang="en-US" sz="1200" dirty="0" smtClean="0">
                          <a:latin typeface="BIZ UDゴシック" panose="020B0400000000000000" pitchFamily="49" charset="-128"/>
                          <a:ea typeface="BIZ UDゴシック" panose="020B0400000000000000" pitchFamily="49" charset="-128"/>
                        </a:rPr>
                        <a:t>国内でも東京に次ぐ</a:t>
                      </a:r>
                      <a:r>
                        <a:rPr kumimoji="1" lang="en-US" altLang="ja-JP" sz="1200" dirty="0" smtClean="0">
                          <a:latin typeface="BIZ UDゴシック" panose="020B0400000000000000" pitchFamily="49" charset="-128"/>
                          <a:ea typeface="BIZ UDゴシック" panose="020B0400000000000000" pitchFamily="49" charset="-128"/>
                        </a:rPr>
                        <a:t>2</a:t>
                      </a:r>
                      <a:r>
                        <a:rPr kumimoji="1" lang="ja-JP" altLang="en-US" sz="1200" dirty="0" smtClean="0">
                          <a:latin typeface="BIZ UDゴシック" panose="020B0400000000000000" pitchFamily="49" charset="-128"/>
                          <a:ea typeface="BIZ UDゴシック" panose="020B0400000000000000" pitchFamily="49" charset="-128"/>
                        </a:rPr>
                        <a:t>番目の</a:t>
                      </a:r>
                      <a:r>
                        <a:rPr kumimoji="1" lang="ja-JP" altLang="en-US" sz="1200" b="1" u="sng" dirty="0" smtClean="0">
                          <a:latin typeface="BIZ UDゴシック" panose="020B0400000000000000" pitchFamily="49" charset="-128"/>
                          <a:ea typeface="BIZ UDゴシック" panose="020B0400000000000000" pitchFamily="49" charset="-128"/>
                        </a:rPr>
                        <a:t>経済規模</a:t>
                      </a:r>
                      <a:r>
                        <a:rPr kumimoji="1" lang="ja-JP" altLang="en-US" sz="1200" dirty="0" smtClean="0">
                          <a:latin typeface="BIZ UDゴシック" panose="020B0400000000000000" pitchFamily="49" charset="-128"/>
                          <a:ea typeface="BIZ UDゴシック" panose="020B0400000000000000" pitchFamily="49" charset="-128"/>
                        </a:rPr>
                        <a:t>を有し、多くの</a:t>
                      </a:r>
                      <a:r>
                        <a:rPr kumimoji="1" lang="ja-JP" altLang="en-US" sz="1200" b="1" u="sng" dirty="0" smtClean="0">
                          <a:latin typeface="BIZ UDゴシック" panose="020B0400000000000000" pitchFamily="49" charset="-128"/>
                          <a:ea typeface="BIZ UDゴシック" panose="020B0400000000000000" pitchFamily="49" charset="-128"/>
                        </a:rPr>
                        <a:t>中小企業が存在感</a:t>
                      </a:r>
                      <a:r>
                        <a:rPr kumimoji="1" lang="ja-JP" altLang="en-US" sz="1200" dirty="0" smtClean="0">
                          <a:latin typeface="BIZ UDゴシック" panose="020B0400000000000000" pitchFamily="49" charset="-128"/>
                          <a:ea typeface="BIZ UDゴシック" panose="020B0400000000000000" pitchFamily="49" charset="-128"/>
                        </a:rPr>
                        <a:t>を示しているように感じる。加えて、おいしい食べ物が多くあり、京都や神戸といった観光地にも比較的気軽に足を運ぶことができるなど、</a:t>
                      </a:r>
                      <a:r>
                        <a:rPr kumimoji="1" lang="ja-JP" altLang="en-US" sz="1200" b="1" u="sng" dirty="0" smtClean="0">
                          <a:latin typeface="BIZ UDゴシック" panose="020B0400000000000000" pitchFamily="49" charset="-128"/>
                          <a:ea typeface="BIZ UDゴシック" panose="020B0400000000000000" pitchFamily="49" charset="-128"/>
                        </a:rPr>
                        <a:t>「職住遊」の環境が整っている</a:t>
                      </a:r>
                      <a:r>
                        <a:rPr kumimoji="1" lang="ja-JP" altLang="en-US" sz="1200" dirty="0" smtClean="0">
                          <a:latin typeface="BIZ UDゴシック" panose="020B0400000000000000" pitchFamily="49" charset="-128"/>
                          <a:ea typeface="BIZ UDゴシック" panose="020B0400000000000000" pitchFamily="49" charset="-128"/>
                        </a:rPr>
                        <a:t>と感じる。</a:t>
                      </a:r>
                      <a:endParaRPr kumimoji="1" lang="en-US" altLang="ja-JP" sz="1200" dirty="0" smtClean="0">
                        <a:latin typeface="BIZ UDゴシック" panose="020B0400000000000000" pitchFamily="49" charset="-128"/>
                        <a:ea typeface="BIZ UDゴシック" panose="020B0400000000000000" pitchFamily="49" charset="-128"/>
                      </a:endParaRPr>
                    </a:p>
                  </a:txBody>
                  <a:tcPr anchor="ctr"/>
                </a:tc>
                <a:extLst>
                  <a:ext uri="{0D108BD9-81ED-4DB2-BD59-A6C34878D82A}">
                    <a16:rowId xmlns:a16="http://schemas.microsoft.com/office/drawing/2014/main" val="1947631437"/>
                  </a:ext>
                </a:extLst>
              </a:tr>
              <a:tr h="1025352">
                <a:tc>
                  <a:txBody>
                    <a:bodyPr/>
                    <a:lstStyle/>
                    <a:p>
                      <a:r>
                        <a:rPr kumimoji="1" lang="ja-JP" altLang="en-US" sz="1400" b="1" dirty="0" smtClean="0">
                          <a:latin typeface="BIZ UDゴシック" panose="020B0400000000000000" pitchFamily="49" charset="-128"/>
                          <a:ea typeface="BIZ UDゴシック" panose="020B0400000000000000" pitchFamily="49" charset="-128"/>
                        </a:rPr>
                        <a:t>今の大阪に</a:t>
                      </a:r>
                      <a:endParaRPr kumimoji="1" lang="en-US" altLang="ja-JP" sz="1400" b="1" dirty="0" smtClean="0">
                        <a:latin typeface="BIZ UDゴシック" panose="020B0400000000000000" pitchFamily="49" charset="-128"/>
                        <a:ea typeface="BIZ UDゴシック" panose="020B0400000000000000" pitchFamily="49" charset="-128"/>
                      </a:endParaRPr>
                    </a:p>
                    <a:p>
                      <a:r>
                        <a:rPr kumimoji="1" lang="ja-JP" altLang="en-US" sz="1400" b="1" dirty="0" smtClean="0">
                          <a:latin typeface="BIZ UDゴシック" panose="020B0400000000000000" pitchFamily="49" charset="-128"/>
                          <a:ea typeface="BIZ UDゴシック" panose="020B0400000000000000" pitchFamily="49" charset="-128"/>
                        </a:rPr>
                        <a:t>ないもの</a:t>
                      </a:r>
                      <a:endParaRPr kumimoji="1" lang="ja-JP" altLang="en-US" sz="1400" b="1" dirty="0">
                        <a:latin typeface="BIZ UDゴシック" panose="020B0400000000000000" pitchFamily="49" charset="-128"/>
                        <a:ea typeface="BIZ UDゴシック" panose="020B0400000000000000" pitchFamily="49" charset="-128"/>
                      </a:endParaRPr>
                    </a:p>
                  </a:txBody>
                  <a:tcPr anchor="ctr"/>
                </a:tc>
                <a:tc>
                  <a:txBody>
                    <a:bodyPr/>
                    <a:lstStyle/>
                    <a:p>
                      <a:pPr marL="263525" indent="-263525">
                        <a:buFont typeface="BIZ UDゴシック" panose="020B0400000000000000" pitchFamily="49" charset="-128"/>
                        <a:buChar char="○"/>
                      </a:pPr>
                      <a:r>
                        <a:rPr kumimoji="1" lang="ja-JP" altLang="en-US" sz="1200" b="1" u="sng" dirty="0" smtClean="0">
                          <a:latin typeface="BIZ UDゴシック" panose="020B0400000000000000" pitchFamily="49" charset="-128"/>
                          <a:ea typeface="BIZ UDゴシック" panose="020B0400000000000000" pitchFamily="49" charset="-128"/>
                        </a:rPr>
                        <a:t>人口が不足</a:t>
                      </a:r>
                      <a:r>
                        <a:rPr kumimoji="1" lang="ja-JP" altLang="en-US" sz="1200" dirty="0" smtClean="0">
                          <a:latin typeface="BIZ UDゴシック" panose="020B0400000000000000" pitchFamily="49" charset="-128"/>
                          <a:ea typeface="BIZ UDゴシック" panose="020B0400000000000000" pitchFamily="49" charset="-128"/>
                        </a:rPr>
                        <a:t>していると考える。</a:t>
                      </a:r>
                      <a:endParaRPr kumimoji="1" lang="en-US" altLang="ja-JP" sz="1200" dirty="0" smtClean="0">
                        <a:latin typeface="BIZ UDゴシック" panose="020B0400000000000000" pitchFamily="49" charset="-128"/>
                        <a:ea typeface="BIZ UDゴシック" panose="020B0400000000000000" pitchFamily="49" charset="-128"/>
                      </a:endParaRPr>
                    </a:p>
                    <a:p>
                      <a:pPr marL="263525" indent="-263525">
                        <a:spcBef>
                          <a:spcPts val="600"/>
                        </a:spcBef>
                        <a:buFont typeface="BIZ UDゴシック" panose="020B0400000000000000" pitchFamily="49" charset="-128"/>
                        <a:buChar char="○"/>
                      </a:pPr>
                      <a:r>
                        <a:rPr kumimoji="1" lang="ja-JP" altLang="en-US" sz="1200" b="1" u="sng" dirty="0" smtClean="0">
                          <a:latin typeface="BIZ UDゴシック" panose="020B0400000000000000" pitchFamily="49" charset="-128"/>
                          <a:ea typeface="BIZ UDゴシック" panose="020B0400000000000000" pitchFamily="49" charset="-128"/>
                        </a:rPr>
                        <a:t>日本の主要機関が足りない</a:t>
                      </a:r>
                      <a:r>
                        <a:rPr kumimoji="1" lang="ja-JP" altLang="en-US" sz="1200" dirty="0" smtClean="0">
                          <a:latin typeface="BIZ UDゴシック" panose="020B0400000000000000" pitchFamily="49" charset="-128"/>
                          <a:ea typeface="BIZ UDゴシック" panose="020B0400000000000000" pitchFamily="49" charset="-128"/>
                        </a:rPr>
                        <a:t>のではないか。</a:t>
                      </a:r>
                      <a:endParaRPr kumimoji="1" lang="en-US" altLang="ja-JP" sz="1200" dirty="0" smtClean="0">
                        <a:latin typeface="BIZ UDゴシック" panose="020B0400000000000000" pitchFamily="49" charset="-128"/>
                        <a:ea typeface="BIZ UDゴシック" panose="020B0400000000000000" pitchFamily="49" charset="-128"/>
                      </a:endParaRPr>
                    </a:p>
                    <a:p>
                      <a:pPr marL="263525" indent="-263525">
                        <a:spcBef>
                          <a:spcPts val="600"/>
                        </a:spcBef>
                        <a:buFont typeface="BIZ UDゴシック" panose="020B0400000000000000" pitchFamily="49" charset="-128"/>
                        <a:buChar char="○"/>
                      </a:pPr>
                      <a:r>
                        <a:rPr kumimoji="1" lang="ja-JP" altLang="en-US" sz="1200" dirty="0" smtClean="0">
                          <a:latin typeface="BIZ UDゴシック" panose="020B0400000000000000" pitchFamily="49" charset="-128"/>
                          <a:ea typeface="BIZ UDゴシック" panose="020B0400000000000000" pitchFamily="49" charset="-128"/>
                        </a:rPr>
                        <a:t>「副首都ビジョン」をはじめとした各種政策について、東京を追いかけている印象で、</a:t>
                      </a:r>
                      <a:r>
                        <a:rPr kumimoji="1" lang="ja-JP" altLang="en-US" sz="1200" b="1" u="sng" dirty="0" smtClean="0">
                          <a:latin typeface="BIZ UDゴシック" panose="020B0400000000000000" pitchFamily="49" charset="-128"/>
                          <a:ea typeface="BIZ UDゴシック" panose="020B0400000000000000" pitchFamily="49" charset="-128"/>
                        </a:rPr>
                        <a:t>「大阪らしさ」が欠如</a:t>
                      </a:r>
                      <a:r>
                        <a:rPr kumimoji="1" lang="ja-JP" altLang="en-US" sz="1200" dirty="0" smtClean="0">
                          <a:latin typeface="BIZ UDゴシック" panose="020B0400000000000000" pitchFamily="49" charset="-128"/>
                          <a:ea typeface="BIZ UDゴシック" panose="020B0400000000000000" pitchFamily="49" charset="-128"/>
                        </a:rPr>
                        <a:t>しているように感じる。</a:t>
                      </a:r>
                      <a:endParaRPr kumimoji="1" lang="ja-JP" altLang="en-US" sz="1200" dirty="0">
                        <a:latin typeface="BIZ UDゴシック" panose="020B0400000000000000" pitchFamily="49" charset="-128"/>
                        <a:ea typeface="BIZ UDゴシック" panose="020B0400000000000000" pitchFamily="49" charset="-128"/>
                      </a:endParaRPr>
                    </a:p>
                  </a:txBody>
                  <a:tcPr anchor="ctr"/>
                </a:tc>
                <a:extLst>
                  <a:ext uri="{0D108BD9-81ED-4DB2-BD59-A6C34878D82A}">
                    <a16:rowId xmlns:a16="http://schemas.microsoft.com/office/drawing/2014/main" val="3383154653"/>
                  </a:ext>
                </a:extLst>
              </a:tr>
            </a:tbl>
          </a:graphicData>
        </a:graphic>
      </p:graphicFrame>
      <p:sp>
        <p:nvSpPr>
          <p:cNvPr id="5" name="正方形/長方形 4"/>
          <p:cNvSpPr/>
          <p:nvPr/>
        </p:nvSpPr>
        <p:spPr>
          <a:xfrm>
            <a:off x="-3515" y="-13193"/>
            <a:ext cx="9144000" cy="504000"/>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lvl="0">
              <a:defRPr/>
            </a:pPr>
            <a:r>
              <a:rPr lang="ja-JP" altLang="en-US" sz="2000" kern="0" dirty="0" smtClean="0">
                <a:solidFill>
                  <a:srgbClr val="000000"/>
                </a:solidFill>
                <a:latin typeface="+mj-ea"/>
                <a:ea typeface="+mj-ea"/>
                <a:cs typeface="Meiryo UI" pitchFamily="50" charset="-128"/>
              </a:rPr>
              <a:t>意見交換会事前ヒアリングでの大学生の主な意見　②</a:t>
            </a:r>
            <a:endParaRPr lang="ja-JP" altLang="en-US" sz="1100" kern="0" dirty="0">
              <a:solidFill>
                <a:srgbClr val="000000"/>
              </a:solidFill>
              <a:latin typeface="+mj-ea"/>
              <a:ea typeface="+mj-ea"/>
              <a:cs typeface="Meiryo UI" pitchFamily="50" charset="-128"/>
            </a:endParaRPr>
          </a:p>
        </p:txBody>
      </p:sp>
      <p:sp>
        <p:nvSpPr>
          <p:cNvPr id="7" name="タイトル 1"/>
          <p:cNvSpPr txBox="1">
            <a:spLocks/>
          </p:cNvSpPr>
          <p:nvPr/>
        </p:nvSpPr>
        <p:spPr>
          <a:xfrm>
            <a:off x="7014035" y="94248"/>
            <a:ext cx="1944000" cy="324000"/>
          </a:xfrm>
          <a:prstGeom prst="rect">
            <a:avLst/>
          </a:prstGeom>
          <a:solidFill>
            <a:schemeClr val="bg1"/>
          </a:solidFill>
          <a:ln w="3175">
            <a:solidFill>
              <a:schemeClr val="tx1"/>
            </a:solidFill>
          </a:ln>
        </p:spPr>
        <p:txBody>
          <a:bodyPr vert="horz" lIns="91440" tIns="72000" rIns="91440" bIns="7200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en-US" altLang="ja-JP" sz="1050" dirty="0" smtClean="0"/>
              <a:t>※ </a:t>
            </a:r>
            <a:r>
              <a:rPr lang="ja-JP" altLang="en-US" sz="1050" dirty="0" smtClean="0"/>
              <a:t>第</a:t>
            </a:r>
            <a:r>
              <a:rPr lang="en-US" altLang="ja-JP" sz="1050" dirty="0" smtClean="0"/>
              <a:t>4</a:t>
            </a:r>
            <a:r>
              <a:rPr lang="ja-JP" altLang="en-US" sz="1050" dirty="0" smtClean="0"/>
              <a:t>回意見交換会配布資料</a:t>
            </a:r>
            <a:endParaRPr lang="en-US" altLang="ja-JP" sz="1050" dirty="0" smtClean="0"/>
          </a:p>
        </p:txBody>
      </p:sp>
    </p:spTree>
    <p:extLst>
      <p:ext uri="{BB962C8B-B14F-4D97-AF65-F5344CB8AC3E}">
        <p14:creationId xmlns:p14="http://schemas.microsoft.com/office/powerpoint/2010/main" val="15089845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2">
      <a:majorFont>
        <a:latin typeface="BIZ UDゴシック"/>
        <a:ea typeface="BIZ UDゴシック"/>
        <a:cs typeface=""/>
      </a:majorFont>
      <a:minorFont>
        <a:latin typeface="BIZ UDゴシック"/>
        <a:ea typeface="BIZ UD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C0125E97-5288-4FD1-9591-CE310515908D}"/>
</file>

<file path=customXml/itemProps2.xml><?xml version="1.0" encoding="utf-8"?>
<ds:datastoreItem xmlns:ds="http://schemas.openxmlformats.org/officeDocument/2006/customXml" ds:itemID="{6B6CE953-ED69-4DA9-BE6D-84F65EDDB662}"/>
</file>

<file path=customXml/itemProps3.xml><?xml version="1.0" encoding="utf-8"?>
<ds:datastoreItem xmlns:ds="http://schemas.openxmlformats.org/officeDocument/2006/customXml" ds:itemID="{4F738BC9-5083-4523-971E-F766919907C7}"/>
</file>

<file path=docProps/app.xml><?xml version="1.0" encoding="utf-8"?>
<Properties xmlns="http://schemas.openxmlformats.org/officeDocument/2006/extended-properties" xmlns:vt="http://schemas.openxmlformats.org/officeDocument/2006/docPropsVTypes">
  <TotalTime>0</TotalTime>
  <Words>1370</Words>
  <Application>Microsoft Office PowerPoint</Application>
  <PresentationFormat>画面に合わせる (4:3)</PresentationFormat>
  <Paragraphs>69</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BIZ UDゴシック</vt:lpstr>
      <vt:lpstr>Meiryo UI</vt:lpstr>
      <vt:lpstr>游ゴシック</vt:lpstr>
      <vt:lpstr>Arial</vt:lpstr>
      <vt:lpstr>Office テーマ</vt:lpstr>
      <vt:lpstr>大学生との意見交換について</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2022-09-07T02:18:42Z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