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256" r:id="rId2"/>
    <p:sldId id="258" r:id="rId3"/>
    <p:sldId id="257"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C9DACAB-9079-4D60-87EC-A2DD31D30AAF}" type="datetimeFigureOut">
              <a:rPr kumimoji="1" lang="ja-JP" altLang="en-US" smtClean="0"/>
              <a:t>2026/5/19</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9923F06-CD1C-4203-A4B3-95F39C45CC70}" type="slidenum">
              <a:rPr kumimoji="1" lang="ja-JP" altLang="en-US" smtClean="0"/>
              <a:t>‹#›</a:t>
            </a:fld>
            <a:endParaRPr kumimoji="1" lang="ja-JP" altLang="en-US"/>
          </a:p>
        </p:txBody>
      </p:sp>
    </p:spTree>
    <p:extLst>
      <p:ext uri="{BB962C8B-B14F-4D97-AF65-F5344CB8AC3E}">
        <p14:creationId xmlns:p14="http://schemas.microsoft.com/office/powerpoint/2010/main" val="3826694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9923F06-CD1C-4203-A4B3-95F39C45CC70}" type="slidenum">
              <a:rPr kumimoji="1" lang="ja-JP" altLang="en-US" smtClean="0"/>
              <a:t>2</a:t>
            </a:fld>
            <a:endParaRPr kumimoji="1" lang="ja-JP" altLang="en-US"/>
          </a:p>
        </p:txBody>
      </p:sp>
    </p:spTree>
    <p:extLst>
      <p:ext uri="{BB962C8B-B14F-4D97-AF65-F5344CB8AC3E}">
        <p14:creationId xmlns:p14="http://schemas.microsoft.com/office/powerpoint/2010/main" val="3396009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C753FCE-E8D8-4C82-9389-75AA99AB4460}"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370344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D05020-078E-4B8B-8757-937A8FCECE48}"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2892645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C632FD-BCCD-41E7-9555-BEEB20070B22}"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374718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7E1415-320A-4970-9104-6F335544E282}"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161455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52DA04F-ED24-46B4-918A-0E2F1755816A}"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3306679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FF317A-B852-4F53-8F0E-AEC9A5785BF6}" type="datetime1">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1806111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B0065F9-4514-4853-80EC-07CB25CF687C}" type="datetime1">
              <a:rPr kumimoji="1" lang="ja-JP" altLang="en-US" smtClean="0"/>
              <a:t>2026/5/19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3545814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69443E6-208F-4EC7-80BE-7B71A1A67807}" type="datetime1">
              <a:rPr kumimoji="1" lang="ja-JP" altLang="en-US" smtClean="0"/>
              <a:t>2026/5/19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4016439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105DFB-0ACD-4B7E-BE8C-4D6D6D0E8E8C}" type="datetime1">
              <a:rPr kumimoji="1" lang="ja-JP" altLang="en-US" smtClean="0"/>
              <a:t>2026/5/19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74344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5654E0-5510-41BB-8E87-D2AC2F422768}" type="datetime1">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1513374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0F75E1-EC96-4FB9-ABF0-7302DA868948}" type="datetime1">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3500363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AFC1E-B807-4DCB-A8EC-A5C4D0487A8B}" type="datetime1">
              <a:rPr kumimoji="1" lang="ja-JP" altLang="en-US" smtClean="0"/>
              <a:t>2026/5/19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C5DAF-E865-47B0-B392-D8DB0E0D6865}" type="slidenum">
              <a:rPr kumimoji="1" lang="ja-JP" altLang="en-US" smtClean="0"/>
              <a:t>‹#›</a:t>
            </a:fld>
            <a:endParaRPr kumimoji="1" lang="ja-JP" altLang="en-US"/>
          </a:p>
        </p:txBody>
      </p:sp>
    </p:spTree>
    <p:extLst>
      <p:ext uri="{BB962C8B-B14F-4D97-AF65-F5344CB8AC3E}">
        <p14:creationId xmlns:p14="http://schemas.microsoft.com/office/powerpoint/2010/main" val="2413047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9958835-9138-4127-9C84-D994DC2555E9}"/>
              </a:ext>
            </a:extLst>
          </p:cNvPr>
          <p:cNvSpPr txBox="1"/>
          <p:nvPr/>
        </p:nvSpPr>
        <p:spPr>
          <a:xfrm>
            <a:off x="490516" y="105593"/>
            <a:ext cx="7981122" cy="707886"/>
          </a:xfrm>
          <a:prstGeom prst="rect">
            <a:avLst/>
          </a:prstGeom>
          <a:noFill/>
        </p:spPr>
        <p:txBody>
          <a:bodyPr wrap="square" rtlCol="0">
            <a:spAutoFit/>
          </a:bodyPr>
          <a:lstStyle/>
          <a:p>
            <a:pPr algn="ctr"/>
            <a:r>
              <a:rPr kumimoji="1" lang="ja-JP" altLang="en-US" sz="2000" b="1" dirty="0">
                <a:latin typeface="ＭＳ ゴシック" panose="020B0609070205080204" pitchFamily="49" charset="-128"/>
                <a:ea typeface="ＭＳ ゴシック" panose="020B0609070205080204" pitchFamily="49" charset="-128"/>
              </a:rPr>
              <a:t>大阪府子ども家庭審議会条例第８条第４項に規定する</a:t>
            </a:r>
            <a:br>
              <a:rPr kumimoji="1" lang="en-US" altLang="ja-JP" sz="2000" b="1" dirty="0">
                <a:latin typeface="ＭＳ ゴシック" panose="020B0609070205080204" pitchFamily="49" charset="-128"/>
                <a:ea typeface="ＭＳ ゴシック" panose="020B0609070205080204" pitchFamily="49" charset="-128"/>
              </a:rPr>
            </a:br>
            <a:r>
              <a:rPr kumimoji="1" lang="ja-JP" altLang="en-US" sz="2000" b="1" dirty="0">
                <a:latin typeface="ＭＳ ゴシック" panose="020B0609070205080204" pitchFamily="49" charset="-128"/>
                <a:ea typeface="ＭＳ ゴシック" panose="020B0609070205080204" pitchFamily="49" charset="-128"/>
              </a:rPr>
              <a:t>専門部会の調査審議状況報告（令和７年度実績）</a:t>
            </a:r>
          </a:p>
        </p:txBody>
      </p:sp>
      <p:sp>
        <p:nvSpPr>
          <p:cNvPr id="5" name="正方形/長方形 4">
            <a:extLst>
              <a:ext uri="{FF2B5EF4-FFF2-40B4-BE49-F238E27FC236}">
                <a16:creationId xmlns:a16="http://schemas.microsoft.com/office/drawing/2014/main" id="{3A076C59-EBAF-431C-BA34-B374F4540A9D}"/>
              </a:ext>
            </a:extLst>
          </p:cNvPr>
          <p:cNvSpPr/>
          <p:nvPr/>
        </p:nvSpPr>
        <p:spPr>
          <a:xfrm>
            <a:off x="7865655" y="60653"/>
            <a:ext cx="1211966" cy="360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tx1"/>
                </a:solidFill>
              </a:rPr>
              <a:t>資料４</a:t>
            </a:r>
          </a:p>
        </p:txBody>
      </p:sp>
      <p:graphicFrame>
        <p:nvGraphicFramePr>
          <p:cNvPr id="6" name="表 6">
            <a:extLst>
              <a:ext uri="{FF2B5EF4-FFF2-40B4-BE49-F238E27FC236}">
                <a16:creationId xmlns:a16="http://schemas.microsoft.com/office/drawing/2014/main" id="{4C7B63AD-9EE2-4911-AE32-2A21D892C368}"/>
              </a:ext>
            </a:extLst>
          </p:cNvPr>
          <p:cNvGraphicFramePr>
            <a:graphicFrameLocks noGrp="1"/>
          </p:cNvGraphicFramePr>
          <p:nvPr>
            <p:extLst>
              <p:ext uri="{D42A27DB-BD31-4B8C-83A1-F6EECF244321}">
                <p14:modId xmlns:p14="http://schemas.microsoft.com/office/powerpoint/2010/main" val="4291470110"/>
              </p:ext>
            </p:extLst>
          </p:nvPr>
        </p:nvGraphicFramePr>
        <p:xfrm>
          <a:off x="197999" y="1007665"/>
          <a:ext cx="8748001" cy="5474462"/>
        </p:xfrm>
        <a:graphic>
          <a:graphicData uri="http://schemas.openxmlformats.org/drawingml/2006/table">
            <a:tbl>
              <a:tblPr firstRow="1" bandRow="1">
                <a:tableStyleId>{5940675A-B579-460E-94D1-54222C63F5DA}</a:tableStyleId>
              </a:tblPr>
              <a:tblGrid>
                <a:gridCol w="1802486">
                  <a:extLst>
                    <a:ext uri="{9D8B030D-6E8A-4147-A177-3AD203B41FA5}">
                      <a16:colId xmlns:a16="http://schemas.microsoft.com/office/drawing/2014/main" val="3408781339"/>
                    </a:ext>
                  </a:extLst>
                </a:gridCol>
                <a:gridCol w="2451381">
                  <a:extLst>
                    <a:ext uri="{9D8B030D-6E8A-4147-A177-3AD203B41FA5}">
                      <a16:colId xmlns:a16="http://schemas.microsoft.com/office/drawing/2014/main" val="3159556083"/>
                    </a:ext>
                  </a:extLst>
                </a:gridCol>
                <a:gridCol w="781013">
                  <a:extLst>
                    <a:ext uri="{9D8B030D-6E8A-4147-A177-3AD203B41FA5}">
                      <a16:colId xmlns:a16="http://schemas.microsoft.com/office/drawing/2014/main" val="2113229875"/>
                    </a:ext>
                  </a:extLst>
                </a:gridCol>
                <a:gridCol w="3713121">
                  <a:extLst>
                    <a:ext uri="{9D8B030D-6E8A-4147-A177-3AD203B41FA5}">
                      <a16:colId xmlns:a16="http://schemas.microsoft.com/office/drawing/2014/main" val="3038515529"/>
                    </a:ext>
                  </a:extLst>
                </a:gridCol>
              </a:tblGrid>
              <a:tr h="650462">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専門部会名</a:t>
                      </a:r>
                    </a:p>
                  </a:txBody>
                  <a:tcPr anchor="ctr">
                    <a:solidFill>
                      <a:schemeClr val="accent5">
                        <a:lumMod val="40000"/>
                        <a:lumOff val="6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調査審議事項等</a:t>
                      </a:r>
                    </a:p>
                  </a:txBody>
                  <a:tcPr anchor="ctr">
                    <a:solidFill>
                      <a:schemeClr val="accent5">
                        <a:lumMod val="40000"/>
                        <a:lumOff val="6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開催</a:t>
                      </a:r>
                      <a:endParaRPr kumimoji="1" lang="en-US" altLang="ja-JP" sz="1400" b="1" dirty="0">
                        <a:latin typeface="ＭＳ ゴシック" panose="020B0609070205080204" pitchFamily="49" charset="-128"/>
                        <a:ea typeface="ＭＳ ゴシック" panose="020B0609070205080204" pitchFamily="49" charset="-128"/>
                      </a:endParaRPr>
                    </a:p>
                    <a:p>
                      <a:pPr algn="ctr"/>
                      <a:r>
                        <a:rPr kumimoji="1" lang="ja-JP" altLang="en-US" sz="1400" b="1" dirty="0">
                          <a:latin typeface="ＭＳ ゴシック" panose="020B0609070205080204" pitchFamily="49" charset="-128"/>
                          <a:ea typeface="ＭＳ ゴシック" panose="020B0609070205080204" pitchFamily="49" charset="-128"/>
                        </a:rPr>
                        <a:t>回数</a:t>
                      </a:r>
                    </a:p>
                  </a:txBody>
                  <a:tcPr anchor="ctr">
                    <a:solidFill>
                      <a:schemeClr val="accent5">
                        <a:lumMod val="40000"/>
                        <a:lumOff val="6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調査審議の概要</a:t>
                      </a:r>
                    </a:p>
                  </a:txBody>
                  <a:tcPr anchor="ctr">
                    <a:solidFill>
                      <a:schemeClr val="accent5">
                        <a:lumMod val="40000"/>
                        <a:lumOff val="60000"/>
                      </a:schemeClr>
                    </a:solidFill>
                  </a:tcPr>
                </a:tc>
                <a:extLst>
                  <a:ext uri="{0D108BD9-81ED-4DB2-BD59-A6C34878D82A}">
                    <a16:rowId xmlns:a16="http://schemas.microsoft.com/office/drawing/2014/main" val="2203254087"/>
                  </a:ext>
                </a:extLst>
              </a:tr>
              <a:tr h="1008000">
                <a:tc>
                  <a:txBody>
                    <a:bodyPr/>
                    <a:lstStyle/>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里親審査専門部会</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just">
                        <a:lnSpc>
                          <a:spcPts val="1400"/>
                        </a:lnSpc>
                      </a:pPr>
                      <a:r>
                        <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・里親の認定・登録等に関する</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こと</a:t>
                      </a:r>
                    </a:p>
                  </a:txBody>
                  <a:tcPr marL="68580" marR="68580" marT="0" marB="0" anchor="ct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８回</a:t>
                      </a:r>
                    </a:p>
                  </a:txBody>
                  <a:tcPr anchor="ct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・はぐくみホーム（養育里親）認定諮問案件　</a:t>
                      </a:r>
                      <a:r>
                        <a:rPr kumimoji="1" lang="en-US" altLang="ja-JP" sz="1200" dirty="0">
                          <a:solidFill>
                            <a:schemeClr val="tx1"/>
                          </a:solidFill>
                          <a:latin typeface="ＭＳ ゴシック" panose="020B0609070205080204" pitchFamily="49" charset="-128"/>
                          <a:ea typeface="ＭＳ ゴシック" panose="020B0609070205080204" pitchFamily="49" charset="-128"/>
                        </a:rPr>
                        <a:t>15</a:t>
                      </a:r>
                      <a:r>
                        <a:rPr kumimoji="1" lang="ja-JP" altLang="en-US" sz="1200" dirty="0">
                          <a:solidFill>
                            <a:schemeClr val="tx1"/>
                          </a:solidFill>
                          <a:latin typeface="ＭＳ ゴシック" panose="020B0609070205080204" pitchFamily="49" charset="-128"/>
                          <a:ea typeface="ＭＳ ゴシック" panose="020B0609070205080204" pitchFamily="49" charset="-128"/>
                        </a:rPr>
                        <a:t>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・養子縁組里親認定諮問案件　５件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・登録消除（諮問）案件　</a:t>
                      </a:r>
                      <a:r>
                        <a:rPr kumimoji="1" lang="en-US" altLang="ja-JP" sz="1200" dirty="0">
                          <a:solidFill>
                            <a:schemeClr val="tx1"/>
                          </a:solidFill>
                          <a:latin typeface="ＭＳ ゴシック" panose="020B0609070205080204" pitchFamily="49" charset="-128"/>
                          <a:ea typeface="ＭＳ ゴシック" panose="020B0609070205080204" pitchFamily="49" charset="-128"/>
                        </a:rPr>
                        <a:t>20</a:t>
                      </a:r>
                      <a:r>
                        <a:rPr kumimoji="1" lang="ja-JP" altLang="en-US" sz="1200" dirty="0">
                          <a:solidFill>
                            <a:schemeClr val="tx1"/>
                          </a:solidFill>
                          <a:latin typeface="ＭＳ ゴシック" panose="020B0609070205080204" pitchFamily="49" charset="-128"/>
                          <a:ea typeface="ＭＳ ゴシック" panose="020B0609070205080204" pitchFamily="49" charset="-128"/>
                        </a:rPr>
                        <a:t>件</a:t>
                      </a:r>
                    </a:p>
                  </a:txBody>
                  <a:tcPr anchor="ctr"/>
                </a:tc>
                <a:extLst>
                  <a:ext uri="{0D108BD9-81ED-4DB2-BD59-A6C34878D82A}">
                    <a16:rowId xmlns:a16="http://schemas.microsoft.com/office/drawing/2014/main" val="1196518243"/>
                  </a:ext>
                </a:extLst>
              </a:tr>
              <a:tr h="1008000">
                <a:tc rowSpan="2">
                  <a:txBody>
                    <a:bodyPr/>
                    <a:lstStyle/>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児童措置審査専門部会</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just">
                        <a:lnSpc>
                          <a:spcPts val="1400"/>
                        </a:lnSpc>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児童の施設入所及び措置等に</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関すること</a:t>
                      </a:r>
                    </a:p>
                  </a:txBody>
                  <a:tcPr marL="68580" marR="68580" marT="0" marB="0" anchor="ctr">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　</a:t>
                      </a:r>
                      <a:r>
                        <a:rPr kumimoji="1" lang="en-US" altLang="ja-JP" sz="1200" dirty="0">
                          <a:solidFill>
                            <a:schemeClr val="tx1"/>
                          </a:solidFill>
                          <a:latin typeface="ＭＳ ゴシック" panose="020B0609070205080204" pitchFamily="49" charset="-128"/>
                          <a:ea typeface="ＭＳ ゴシック" panose="020B0609070205080204" pitchFamily="49" charset="-128"/>
                        </a:rPr>
                        <a:t>12</a:t>
                      </a:r>
                      <a:r>
                        <a:rPr kumimoji="1" lang="ja-JP" altLang="en-US" sz="1200" dirty="0">
                          <a:solidFill>
                            <a:schemeClr val="tx1"/>
                          </a:solidFill>
                          <a:latin typeface="ＭＳ ゴシック" panose="020B0609070205080204" pitchFamily="49" charset="-128"/>
                          <a:ea typeface="ＭＳ ゴシック" panose="020B0609070205080204" pitchFamily="49" charset="-128"/>
                        </a:rPr>
                        <a:t>回</a:t>
                      </a:r>
                    </a:p>
                    <a:p>
                      <a:r>
                        <a:rPr kumimoji="1" lang="ja-JP" altLang="en-US" sz="900" dirty="0">
                          <a:solidFill>
                            <a:schemeClr val="tx1"/>
                          </a:solidFill>
                          <a:latin typeface="ＭＳ ゴシック" panose="020B0609070205080204" pitchFamily="49" charset="-128"/>
                          <a:ea typeface="ＭＳ ゴシック" panose="020B0609070205080204" pitchFamily="49" charset="-128"/>
                        </a:rPr>
                        <a:t>（うち１回</a:t>
                      </a:r>
                    </a:p>
                    <a:p>
                      <a:r>
                        <a:rPr kumimoji="1" lang="ja-JP" altLang="en-US" sz="900" dirty="0">
                          <a:solidFill>
                            <a:schemeClr val="tx1"/>
                          </a:solidFill>
                          <a:latin typeface="ＭＳ ゴシック" panose="020B0609070205080204" pitchFamily="49" charset="-128"/>
                          <a:ea typeface="ＭＳ ゴシック" panose="020B0609070205080204" pitchFamily="49" charset="-128"/>
                        </a:rPr>
                        <a:t>今後開催予定）</a:t>
                      </a:r>
                    </a:p>
                  </a:txBody>
                  <a:tcPr anchor="ctr">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・児童福祉法第</a:t>
                      </a:r>
                      <a:r>
                        <a:rPr kumimoji="1" lang="en-US" altLang="ja-JP" sz="1200" dirty="0">
                          <a:solidFill>
                            <a:schemeClr val="tx1"/>
                          </a:solidFill>
                          <a:latin typeface="ＭＳ ゴシック" panose="020B0609070205080204" pitchFamily="49" charset="-128"/>
                          <a:ea typeface="ＭＳ ゴシック" panose="020B0609070205080204" pitchFamily="49" charset="-128"/>
                        </a:rPr>
                        <a:t>28</a:t>
                      </a:r>
                      <a:r>
                        <a:rPr kumimoji="1" lang="ja-JP" altLang="en-US" sz="1200" dirty="0">
                          <a:solidFill>
                            <a:schemeClr val="tx1"/>
                          </a:solidFill>
                          <a:latin typeface="ＭＳ ゴシック" panose="020B0609070205080204" pitchFamily="49" charset="-128"/>
                          <a:ea typeface="ＭＳ ゴシック" panose="020B0609070205080204" pitchFamily="49" charset="-128"/>
                        </a:rPr>
                        <a:t>条入所承認申立諮問案件　</a:t>
                      </a:r>
                      <a:r>
                        <a:rPr kumimoji="1" lang="en-US" altLang="ja-JP" sz="1200" dirty="0">
                          <a:solidFill>
                            <a:schemeClr val="tx1"/>
                          </a:solidFill>
                          <a:latin typeface="ＭＳ ゴシック" panose="020B0609070205080204" pitchFamily="49" charset="-128"/>
                          <a:ea typeface="ＭＳ ゴシック" panose="020B0609070205080204" pitchFamily="49" charset="-128"/>
                        </a:rPr>
                        <a:t>52</a:t>
                      </a:r>
                      <a:r>
                        <a:rPr kumimoji="1" lang="ja-JP" altLang="en-US" sz="1200" dirty="0">
                          <a:solidFill>
                            <a:schemeClr val="tx1"/>
                          </a:solidFill>
                          <a:latin typeface="ＭＳ ゴシック" panose="020B0609070205080204" pitchFamily="49" charset="-128"/>
                          <a:ea typeface="ＭＳ ゴシック" panose="020B0609070205080204" pitchFamily="49" charset="-128"/>
                        </a:rPr>
                        <a:t>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・親権停止申立諮問案件　２件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・親権喪失宣告請求申立諮問案件　０件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・特別養子児童相談所長申立諮問案件　９件</a:t>
                      </a:r>
                      <a:br>
                        <a:rPr kumimoji="1" lang="en-US" altLang="ja-JP" sz="1200" dirty="0">
                          <a:solidFill>
                            <a:schemeClr val="tx1"/>
                          </a:solidFill>
                          <a:latin typeface="ＭＳ ゴシック" panose="020B0609070205080204" pitchFamily="49" charset="-128"/>
                          <a:ea typeface="ＭＳ ゴシック" panose="020B0609070205080204" pitchFamily="49" charset="-128"/>
                        </a:rPr>
                      </a:br>
                      <a:r>
                        <a:rPr kumimoji="1" lang="ja-JP" altLang="en-US" sz="1200" dirty="0">
                          <a:solidFill>
                            <a:schemeClr val="tx1"/>
                          </a:solidFill>
                          <a:latin typeface="ＭＳ ゴシック" panose="020B0609070205080204" pitchFamily="49" charset="-128"/>
                          <a:ea typeface="ＭＳ ゴシック" panose="020B0609070205080204" pitchFamily="49" charset="-128"/>
                        </a:rPr>
                        <a:t>・その他（報告案件等）　０件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3557338565"/>
                  </a:ext>
                </a:extLst>
              </a:tr>
              <a:tr h="792000">
                <a:tc vMerge="1">
                  <a:txBody>
                    <a:bodyPr/>
                    <a:lstStyle/>
                    <a:p>
                      <a:endParaRPr kumimoji="1" lang="ja-JP" altLang="en-US"/>
                    </a:p>
                  </a:txBody>
                  <a:tcP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児童虐待の防止等に関する法律</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just" defTabSz="914400" rtl="0" eaLnBrk="1" fontAlgn="auto" latinLnBrk="0" hangingPunct="1">
                        <a:lnSpc>
                          <a:spcPts val="1400"/>
                        </a:lnSpc>
                        <a:spcBef>
                          <a:spcPts val="0"/>
                        </a:spcBef>
                        <a:spcAft>
                          <a:spcPts val="0"/>
                        </a:spcAft>
                        <a:buClrTx/>
                        <a:buSzTx/>
                        <a:buFontTx/>
                        <a:buNone/>
                        <a:tabLst/>
                        <a:defRPr/>
                      </a:pP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（平成</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年法律第</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82</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号）第</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条の５の規定に関すること</a:t>
                      </a:r>
                    </a:p>
                  </a:txBody>
                  <a:tcPr marL="68580" marR="68580" marT="0" marB="0" anchor="ctr">
                    <a:lnT w="12700" cap="flat" cmpd="sng" algn="ctr">
                      <a:solidFill>
                        <a:schemeClr val="tx1"/>
                      </a:solidFill>
                      <a:prstDash val="dash"/>
                      <a:round/>
                      <a:headEnd type="none" w="med" len="med"/>
                      <a:tailEnd type="none" w="med" len="med"/>
                    </a:lnT>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dash"/>
                      <a:round/>
                      <a:headEnd type="none" w="med" len="med"/>
                      <a:tailEnd type="none" w="med" len="med"/>
                    </a:lnT>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・次ページに記載</a:t>
                      </a:r>
                    </a:p>
                  </a:txBody>
                  <a:tcPr anchor="ctr">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1414216936"/>
                  </a:ext>
                </a:extLst>
              </a:tr>
              <a:tr h="1008000">
                <a:tc rowSpan="2">
                  <a:txBody>
                    <a:bodyPr/>
                    <a:lstStyle/>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児童虐待事例等点検・検証専門部会</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just">
                        <a:lnSpc>
                          <a:spcPts val="1400"/>
                        </a:lnSpc>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児童虐待を受けた児童がその</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心身に著しく重大な被害を受けた事例（心中を含む児童虐待による死亡事例等）の分析・検証に関すること</a:t>
                      </a:r>
                    </a:p>
                  </a:txBody>
                  <a:tcPr marL="68580" marR="68580" marT="0" marB="0" anchor="ctr">
                    <a:lnB w="12700" cap="flat" cmpd="sng" algn="ctr">
                      <a:solidFill>
                        <a:schemeClr val="tx1"/>
                      </a:solidFill>
                      <a:prstDash val="dash"/>
                      <a:round/>
                      <a:headEnd type="none" w="med" len="med"/>
                      <a:tailEnd type="none" w="med" len="med"/>
                    </a:lnB>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０回</a:t>
                      </a:r>
                    </a:p>
                  </a:txBody>
                  <a:tcPr anchor="ctr">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・該当事案なし</a:t>
                      </a:r>
                      <a:endParaRPr kumimoji="1" lang="ja-JP" altLang="en-US" sz="1200" strike="sngStrike" dirty="0">
                        <a:solidFill>
                          <a:schemeClr val="tx1"/>
                        </a:solidFill>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818816354"/>
                  </a:ext>
                </a:extLst>
              </a:tr>
              <a:tr h="1008000">
                <a:tc vMerge="1">
                  <a:txBody>
                    <a:bodyPr/>
                    <a:lstStyle/>
                    <a:p>
                      <a:endParaRPr kumimoji="1" lang="ja-JP" altLang="en-US"/>
                    </a:p>
                  </a:txBody>
                  <a:tcPr/>
                </a:tc>
                <a:tc>
                  <a:txBody>
                    <a:bodyPr/>
                    <a:lstStyle/>
                    <a:p>
                      <a:pPr algn="just">
                        <a:lnSpc>
                          <a:spcPts val="1400"/>
                        </a:lnSpc>
                      </a:pPr>
                      <a:endPar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子ども家庭センター業務（一時保護所含む）の点検に関すること</a:t>
                      </a:r>
                    </a:p>
                    <a:p>
                      <a:pPr algn="just">
                        <a:lnSpc>
                          <a:spcPts val="1400"/>
                        </a:lnSpc>
                      </a:pP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T w="12700" cap="flat" cmpd="sng" algn="ctr">
                      <a:solidFill>
                        <a:schemeClr val="tx1"/>
                      </a:solidFill>
                      <a:prstDash val="dash"/>
                      <a:round/>
                      <a:headEnd type="none" w="med" len="med"/>
                      <a:tailEnd type="none" w="med" len="med"/>
                    </a:lnT>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　５回</a:t>
                      </a:r>
                    </a:p>
                    <a:p>
                      <a:r>
                        <a:rPr kumimoji="1" lang="ja-JP" altLang="en-US" sz="900" dirty="0">
                          <a:solidFill>
                            <a:schemeClr val="tx1"/>
                          </a:solidFill>
                          <a:latin typeface="ＭＳ ゴシック" panose="020B0609070205080204" pitchFamily="49" charset="-128"/>
                          <a:ea typeface="ＭＳ ゴシック" panose="020B0609070205080204" pitchFamily="49" charset="-128"/>
                        </a:rPr>
                        <a:t>（うち１回今後開催予定）</a:t>
                      </a:r>
                    </a:p>
                    <a:p>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dash"/>
                      <a:round/>
                      <a:headEnd type="none" w="med" len="med"/>
                      <a:tailEnd type="none" w="med" len="med"/>
                    </a:lnT>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・箕面子ども家庭センターの点検を実施</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・一時保護所（貝塚子ども家庭センター保護課）の</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　点検を実施</a:t>
                      </a:r>
                    </a:p>
                  </a:txBody>
                  <a:tcPr anchor="ctr">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4238640415"/>
                  </a:ext>
                </a:extLst>
              </a:tr>
            </a:tbl>
          </a:graphicData>
        </a:graphic>
      </p:graphicFrame>
      <p:sp>
        <p:nvSpPr>
          <p:cNvPr id="7" name="スライド番号プレースホルダー 6">
            <a:extLst>
              <a:ext uri="{FF2B5EF4-FFF2-40B4-BE49-F238E27FC236}">
                <a16:creationId xmlns:a16="http://schemas.microsoft.com/office/drawing/2014/main" id="{1F7C834F-5BDC-450E-9FFC-6C8F8D047E73}"/>
              </a:ext>
            </a:extLst>
          </p:cNvPr>
          <p:cNvSpPr>
            <a:spLocks noGrp="1"/>
          </p:cNvSpPr>
          <p:nvPr>
            <p:ph type="sldNum" sz="quarter" idx="12"/>
          </p:nvPr>
        </p:nvSpPr>
        <p:spPr>
          <a:xfrm>
            <a:off x="7086600" y="6492875"/>
            <a:ext cx="2057400" cy="365125"/>
          </a:xfrm>
        </p:spPr>
        <p:txBody>
          <a:bodyPr/>
          <a:lstStyle/>
          <a:p>
            <a:fld id="{CC1C5DAF-E865-47B0-B392-D8DB0E0D6865}" type="slidenum">
              <a:rPr kumimoji="1" lang="ja-JP" altLang="en-US" sz="1600" smtClean="0">
                <a:solidFill>
                  <a:schemeClr val="tx1"/>
                </a:solidFill>
              </a:rPr>
              <a:t>1</a:t>
            </a:fld>
            <a:endParaRPr kumimoji="1" lang="ja-JP" altLang="en-US" sz="1600" dirty="0">
              <a:solidFill>
                <a:schemeClr val="tx1"/>
              </a:solidFill>
            </a:endParaRPr>
          </a:p>
        </p:txBody>
      </p:sp>
    </p:spTree>
    <p:extLst>
      <p:ext uri="{BB962C8B-B14F-4D97-AF65-F5344CB8AC3E}">
        <p14:creationId xmlns:p14="http://schemas.microsoft.com/office/powerpoint/2010/main" val="407280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6">
            <a:extLst>
              <a:ext uri="{FF2B5EF4-FFF2-40B4-BE49-F238E27FC236}">
                <a16:creationId xmlns:a16="http://schemas.microsoft.com/office/drawing/2014/main" id="{4C7B63AD-9EE2-4911-AE32-2A21D892C368}"/>
              </a:ext>
            </a:extLst>
          </p:cNvPr>
          <p:cNvGraphicFramePr>
            <a:graphicFrameLocks noGrp="1"/>
          </p:cNvGraphicFramePr>
          <p:nvPr>
            <p:extLst>
              <p:ext uri="{D42A27DB-BD31-4B8C-83A1-F6EECF244321}">
                <p14:modId xmlns:p14="http://schemas.microsoft.com/office/powerpoint/2010/main" val="2301606481"/>
              </p:ext>
            </p:extLst>
          </p:nvPr>
        </p:nvGraphicFramePr>
        <p:xfrm>
          <a:off x="82296" y="67377"/>
          <a:ext cx="8979408" cy="4456497"/>
        </p:xfrm>
        <a:graphic>
          <a:graphicData uri="http://schemas.openxmlformats.org/drawingml/2006/table">
            <a:tbl>
              <a:tblPr firstRow="1" bandRow="1">
                <a:tableStyleId>{5940675A-B579-460E-94D1-54222C63F5DA}</a:tableStyleId>
              </a:tblPr>
              <a:tblGrid>
                <a:gridCol w="1708003">
                  <a:extLst>
                    <a:ext uri="{9D8B030D-6E8A-4147-A177-3AD203B41FA5}">
                      <a16:colId xmlns:a16="http://schemas.microsoft.com/office/drawing/2014/main" val="3408781339"/>
                    </a:ext>
                  </a:extLst>
                </a:gridCol>
                <a:gridCol w="2473693">
                  <a:extLst>
                    <a:ext uri="{9D8B030D-6E8A-4147-A177-3AD203B41FA5}">
                      <a16:colId xmlns:a16="http://schemas.microsoft.com/office/drawing/2014/main" val="3159556083"/>
                    </a:ext>
                  </a:extLst>
                </a:gridCol>
                <a:gridCol w="4797712">
                  <a:extLst>
                    <a:ext uri="{9D8B030D-6E8A-4147-A177-3AD203B41FA5}">
                      <a16:colId xmlns:a16="http://schemas.microsoft.com/office/drawing/2014/main" val="3038515529"/>
                    </a:ext>
                  </a:extLst>
                </a:gridCol>
              </a:tblGrid>
              <a:tr h="327967">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専門部会名</a:t>
                      </a:r>
                    </a:p>
                  </a:txBody>
                  <a:tcPr anchor="ctr">
                    <a:solidFill>
                      <a:schemeClr val="accent2">
                        <a:lumMod val="60000"/>
                        <a:lumOff val="4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調査審議事項等</a:t>
                      </a:r>
                    </a:p>
                  </a:txBody>
                  <a:tcPr anchor="ctr">
                    <a:solidFill>
                      <a:schemeClr val="accent2">
                        <a:lumMod val="60000"/>
                        <a:lumOff val="4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調査審議の概要</a:t>
                      </a:r>
                    </a:p>
                  </a:txBody>
                  <a:tcPr anchor="ctr">
                    <a:solidFill>
                      <a:schemeClr val="accent2">
                        <a:lumMod val="60000"/>
                        <a:lumOff val="40000"/>
                      </a:schemeClr>
                    </a:solidFill>
                  </a:tcPr>
                </a:tc>
                <a:extLst>
                  <a:ext uri="{0D108BD9-81ED-4DB2-BD59-A6C34878D82A}">
                    <a16:rowId xmlns:a16="http://schemas.microsoft.com/office/drawing/2014/main" val="2203254087"/>
                  </a:ext>
                </a:extLst>
              </a:tr>
              <a:tr h="41285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児童措置審査専門部会</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kumimoji="1" lang="ja-JP" altLang="en-US" dirty="0"/>
                    </a:p>
                  </a:txBody>
                  <a:tcPr anchor="ct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児童虐待の防止等に関する法律</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just" defTabSz="914400" rtl="0" eaLnBrk="1" fontAlgn="auto" latinLnBrk="0" hangingPunct="1">
                        <a:lnSpc>
                          <a:spcPts val="1400"/>
                        </a:lnSpc>
                        <a:spcBef>
                          <a:spcPts val="0"/>
                        </a:spcBef>
                        <a:spcAft>
                          <a:spcPts val="0"/>
                        </a:spcAft>
                        <a:buClrTx/>
                        <a:buSzTx/>
                        <a:buFontTx/>
                        <a:buNone/>
                        <a:tabLst/>
                        <a:defRPr/>
                      </a:pP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（平成</a:t>
                      </a: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a:t>
                      </a: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年法律第</a:t>
                      </a: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82</a:t>
                      </a: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号）</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just" defTabSz="914400" rtl="0" eaLnBrk="1" fontAlgn="auto" latinLnBrk="0" hangingPunct="1">
                        <a:lnSpc>
                          <a:spcPts val="1400"/>
                        </a:lnSpc>
                        <a:spcBef>
                          <a:spcPts val="0"/>
                        </a:spcBef>
                        <a:spcAft>
                          <a:spcPts val="0"/>
                        </a:spcAft>
                        <a:buClrTx/>
                        <a:buSzTx/>
                        <a:buFontTx/>
                        <a:buNone/>
                        <a:tabLst/>
                        <a:defRPr/>
                      </a:pP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第</a:t>
                      </a: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条の５の規定に関すること</a:t>
                      </a:r>
                    </a:p>
                  </a:txBody>
                  <a:tcPr marL="68580" marR="68580" marT="0" marB="0" anchor="ctr"/>
                </a:tc>
                <a:tc>
                  <a:txBody>
                    <a:bodyPr/>
                    <a:lstStyle/>
                    <a:p>
                      <a:endParaRPr lang="en-US"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①令和７年４月報告分</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［令和６年４月～令和７年３月の１年間の件数（確定値）］</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②令和７年</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月報告分</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［令和７年４月～令和７年９月の半年間の件数（速報値）</a:t>
                      </a:r>
                      <a: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p>
                    <a:p>
                      <a:endParaRPr lang="en-US"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・法第８条第１項第２号又は児童福祉法第</a:t>
                      </a:r>
                      <a:r>
                        <a:rPr lang="en-US"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a:t>
                      </a:r>
                      <a: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条の７第１項</a:t>
                      </a:r>
                      <a:b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第４号若しくは同条第２項第５号の規定による通知に係る</a:t>
                      </a:r>
                      <a:b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en-US"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措置の実施状況　通知</a:t>
                      </a:r>
                      <a:endParaRPr lang="en-US"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①１件　②０件</a:t>
                      </a: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・法第９条第１項の規定による立入り及び調査又は質問の実施状況</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①</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件　②１件</a:t>
                      </a: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・法第９条の６に規定する臨検等の実施状況</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①０件　②０件</a:t>
                      </a: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・児童虐待を受けた児童に行われた児童福祉法第</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33</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条第１項</a:t>
                      </a:r>
                      <a:b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又は第２項の規定による一時保護の実施状況　</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①</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1,126</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件　②</a:t>
                      </a: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703</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件</a:t>
                      </a: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・児童の心身に著しく重大な被害を及ぼした児童虐待の事例</a:t>
                      </a:r>
                      <a:b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①０件　②０件</a:t>
                      </a: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・その他必要な事項</a:t>
                      </a:r>
                      <a:endPar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①０件　②０件</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414216936"/>
                  </a:ext>
                </a:extLst>
              </a:tr>
            </a:tbl>
          </a:graphicData>
        </a:graphic>
      </p:graphicFrame>
      <p:sp>
        <p:nvSpPr>
          <p:cNvPr id="7" name="スライド番号プレースホルダー 6">
            <a:extLst>
              <a:ext uri="{FF2B5EF4-FFF2-40B4-BE49-F238E27FC236}">
                <a16:creationId xmlns:a16="http://schemas.microsoft.com/office/drawing/2014/main" id="{1F7C834F-5BDC-450E-9FFC-6C8F8D047E73}"/>
              </a:ext>
            </a:extLst>
          </p:cNvPr>
          <p:cNvSpPr>
            <a:spLocks noGrp="1"/>
          </p:cNvSpPr>
          <p:nvPr>
            <p:ph type="sldNum" sz="quarter" idx="12"/>
          </p:nvPr>
        </p:nvSpPr>
        <p:spPr>
          <a:xfrm>
            <a:off x="7086600" y="6492875"/>
            <a:ext cx="2057400" cy="365125"/>
          </a:xfrm>
        </p:spPr>
        <p:txBody>
          <a:bodyPr/>
          <a:lstStyle/>
          <a:p>
            <a:fld id="{CC1C5DAF-E865-47B0-B392-D8DB0E0D6865}" type="slidenum">
              <a:rPr kumimoji="1" lang="ja-JP" altLang="en-US" sz="1600" smtClean="0">
                <a:solidFill>
                  <a:schemeClr val="tx1"/>
                </a:solidFill>
              </a:rPr>
              <a:t>2</a:t>
            </a:fld>
            <a:endParaRPr kumimoji="1" lang="ja-JP" altLang="en-US" sz="1600">
              <a:solidFill>
                <a:schemeClr val="tx1"/>
              </a:solidFill>
            </a:endParaRPr>
          </a:p>
        </p:txBody>
      </p:sp>
      <p:sp>
        <p:nvSpPr>
          <p:cNvPr id="2" name="テキスト ボックス 1">
            <a:extLst>
              <a:ext uri="{FF2B5EF4-FFF2-40B4-BE49-F238E27FC236}">
                <a16:creationId xmlns:a16="http://schemas.microsoft.com/office/drawing/2014/main" id="{84AA92CA-CD17-4EC5-9694-4293823B3522}"/>
              </a:ext>
            </a:extLst>
          </p:cNvPr>
          <p:cNvSpPr txBox="1"/>
          <p:nvPr/>
        </p:nvSpPr>
        <p:spPr>
          <a:xfrm>
            <a:off x="82296" y="4611231"/>
            <a:ext cx="8970265" cy="2246769"/>
          </a:xfrm>
          <a:prstGeom prst="rect">
            <a:avLst/>
          </a:prstGeom>
          <a:noFill/>
          <a:ln w="6350">
            <a:solidFill>
              <a:schemeClr val="tx1"/>
            </a:solidFill>
            <a:prstDash val="dash"/>
          </a:ln>
        </p:spPr>
        <p:txBody>
          <a:bodyPr wrap="square" rtlCol="0">
            <a:spAutoFit/>
          </a:bodyPr>
          <a:lstStyle/>
          <a:p>
            <a:r>
              <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◆児童虐待の防止等に関する法律（平成十二年法律第八十二号）</a:t>
            </a:r>
            <a:endParaRPr lang="en-US"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（都道府県児童福祉審議会等への報告）</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第十三条の五　都道府県知事は、児童福祉法第八条第二項に規定する都道府県児童福祉審議会（同条第一項ただし書に規定する都道府県にあっては、地方社会福祉審議会）に、第九条第一項の規定による立入り及び調査又は質問、臨検等並びに児童虐待を受けた児童に行われた同法第三十三条第一項又は第二項の規定による一時保護の実施状況、児童の心身に著しく重大な被害を及ぼした児童虐待の事例その他の内閣府令で定める事項を報告しなければならない</a:t>
            </a:r>
            <a:r>
              <a:rPr lang="en-US"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en-US"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◇児童虐待の防止等に関する法律施行規則</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（都道府県児童福祉審議会等への報告）</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第七条　法第十三条の五に規定する内閣府令で定める事項は、法第八条第一項第二号又は児童福祉法第二十五条の七第一項第四号若しくは同条第二項第五号の規定による通知に係る措置の実施状況、法第九条第一項の規定による立入り及び調査又は質問の実施状況、法第九条の六に規定する臨検等の実施状況、児童虐待を受けた児童に行われた児童福祉法第三十三条第一項又は第二項の規定による一時保護の実施状況、児童の心身に著しく重大な被害を及ぼした児童虐待の事例その他必要な事項とする</a:t>
            </a:r>
            <a:r>
              <a:rPr lang="en-US"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0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807EF7D2-FC14-4445-82FC-AEA6AF8B401B}"/>
              </a:ext>
            </a:extLst>
          </p:cNvPr>
          <p:cNvSpPr txBox="1"/>
          <p:nvPr/>
        </p:nvSpPr>
        <p:spPr>
          <a:xfrm>
            <a:off x="4304616" y="410673"/>
            <a:ext cx="2988000" cy="288000"/>
          </a:xfrm>
          <a:prstGeom prst="rect">
            <a:avLst/>
          </a:prstGeom>
          <a:noFill/>
          <a:ln>
            <a:solidFill>
              <a:schemeClr val="tx1"/>
            </a:solidFill>
            <a:prstDash val="dash"/>
          </a:ln>
        </p:spPr>
        <p:txBody>
          <a:bodyPr wrap="square" rtlCol="0">
            <a:spAutoFit/>
          </a:bodyPr>
          <a:lstStyle/>
          <a:p>
            <a:pPr algn="ctr"/>
            <a:r>
              <a:rPr kumimoji="1" lang="ja-JP" altLang="en-US" sz="1200" dirty="0">
                <a:latin typeface="ＭＳ ゴシック" panose="020B0609070205080204" pitchFamily="49" charset="-128"/>
                <a:ea typeface="ＭＳ ゴシック" panose="020B0609070205080204" pitchFamily="49" charset="-128"/>
              </a:rPr>
              <a:t>（法：</a:t>
            </a: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児童虐待の防止等に関する法律</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47150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6">
            <a:extLst>
              <a:ext uri="{FF2B5EF4-FFF2-40B4-BE49-F238E27FC236}">
                <a16:creationId xmlns:a16="http://schemas.microsoft.com/office/drawing/2014/main" id="{4C7B63AD-9EE2-4911-AE32-2A21D892C368}"/>
              </a:ext>
            </a:extLst>
          </p:cNvPr>
          <p:cNvGraphicFramePr>
            <a:graphicFrameLocks noGrp="1"/>
          </p:cNvGraphicFramePr>
          <p:nvPr>
            <p:extLst>
              <p:ext uri="{D42A27DB-BD31-4B8C-83A1-F6EECF244321}">
                <p14:modId xmlns:p14="http://schemas.microsoft.com/office/powerpoint/2010/main" val="1391875903"/>
              </p:ext>
            </p:extLst>
          </p:nvPr>
        </p:nvGraphicFramePr>
        <p:xfrm>
          <a:off x="197999" y="583769"/>
          <a:ext cx="8748001" cy="5906462"/>
        </p:xfrm>
        <a:graphic>
          <a:graphicData uri="http://schemas.openxmlformats.org/drawingml/2006/table">
            <a:tbl>
              <a:tblPr firstRow="1" bandRow="1">
                <a:tableStyleId>{5940675A-B579-460E-94D1-54222C63F5DA}</a:tableStyleId>
              </a:tblPr>
              <a:tblGrid>
                <a:gridCol w="244763">
                  <a:extLst>
                    <a:ext uri="{9D8B030D-6E8A-4147-A177-3AD203B41FA5}">
                      <a16:colId xmlns:a16="http://schemas.microsoft.com/office/drawing/2014/main" val="3408781339"/>
                    </a:ext>
                  </a:extLst>
                </a:gridCol>
                <a:gridCol w="1564225">
                  <a:extLst>
                    <a:ext uri="{9D8B030D-6E8A-4147-A177-3AD203B41FA5}">
                      <a16:colId xmlns:a16="http://schemas.microsoft.com/office/drawing/2014/main" val="829332919"/>
                    </a:ext>
                  </a:extLst>
                </a:gridCol>
                <a:gridCol w="2826647">
                  <a:extLst>
                    <a:ext uri="{9D8B030D-6E8A-4147-A177-3AD203B41FA5}">
                      <a16:colId xmlns:a16="http://schemas.microsoft.com/office/drawing/2014/main" val="3159556083"/>
                    </a:ext>
                  </a:extLst>
                </a:gridCol>
                <a:gridCol w="783830">
                  <a:extLst>
                    <a:ext uri="{9D8B030D-6E8A-4147-A177-3AD203B41FA5}">
                      <a16:colId xmlns:a16="http://schemas.microsoft.com/office/drawing/2014/main" val="2113229875"/>
                    </a:ext>
                  </a:extLst>
                </a:gridCol>
                <a:gridCol w="3328536">
                  <a:extLst>
                    <a:ext uri="{9D8B030D-6E8A-4147-A177-3AD203B41FA5}">
                      <a16:colId xmlns:a16="http://schemas.microsoft.com/office/drawing/2014/main" val="3038515529"/>
                    </a:ext>
                  </a:extLst>
                </a:gridCol>
              </a:tblGrid>
              <a:tr h="650462">
                <a:tc gridSpan="2">
                  <a:txBody>
                    <a:bodyPr/>
                    <a:lstStyle/>
                    <a:p>
                      <a:pPr algn="ctr"/>
                      <a:r>
                        <a:rPr kumimoji="1" lang="ja-JP" altLang="en-US" sz="1400" b="1" dirty="0">
                          <a:latin typeface="ＭＳ ゴシック" panose="020B0609070205080204" pitchFamily="49" charset="-128"/>
                          <a:ea typeface="ＭＳ ゴシック" panose="020B0609070205080204" pitchFamily="49" charset="-128"/>
                        </a:rPr>
                        <a:t>専門部会名</a:t>
                      </a:r>
                    </a:p>
                  </a:txBody>
                  <a:tcPr anchor="ctr">
                    <a:solidFill>
                      <a:schemeClr val="accent6">
                        <a:lumMod val="40000"/>
                        <a:lumOff val="60000"/>
                      </a:schemeClr>
                    </a:solidFill>
                  </a:tcPr>
                </a:tc>
                <a:tc hMerge="1">
                  <a:txBody>
                    <a:bodyPr/>
                    <a:lstStyle/>
                    <a:p>
                      <a:endParaRPr kumimoji="1" lang="ja-JP" altLang="en-US"/>
                    </a:p>
                  </a:txBody>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調査審議事項等</a:t>
                      </a:r>
                    </a:p>
                  </a:txBody>
                  <a:tcPr anchor="ctr">
                    <a:solidFill>
                      <a:schemeClr val="accent6">
                        <a:lumMod val="40000"/>
                        <a:lumOff val="6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開催</a:t>
                      </a:r>
                      <a:endParaRPr kumimoji="1" lang="en-US" altLang="ja-JP" sz="1400" b="1" dirty="0">
                        <a:latin typeface="ＭＳ ゴシック" panose="020B0609070205080204" pitchFamily="49" charset="-128"/>
                        <a:ea typeface="ＭＳ ゴシック" panose="020B0609070205080204" pitchFamily="49" charset="-128"/>
                      </a:endParaRPr>
                    </a:p>
                    <a:p>
                      <a:pPr algn="ctr"/>
                      <a:r>
                        <a:rPr kumimoji="1" lang="ja-JP" altLang="en-US" sz="1400" b="1" dirty="0">
                          <a:latin typeface="ＭＳ ゴシック" panose="020B0609070205080204" pitchFamily="49" charset="-128"/>
                          <a:ea typeface="ＭＳ ゴシック" panose="020B0609070205080204" pitchFamily="49" charset="-128"/>
                        </a:rPr>
                        <a:t>回数</a:t>
                      </a:r>
                    </a:p>
                  </a:txBody>
                  <a:tcPr anchor="ctr">
                    <a:solidFill>
                      <a:schemeClr val="accent6">
                        <a:lumMod val="40000"/>
                        <a:lumOff val="60000"/>
                      </a:schemeClr>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調査審議の概要</a:t>
                      </a:r>
                    </a:p>
                  </a:txBody>
                  <a:tcPr anchor="ctr">
                    <a:solidFill>
                      <a:schemeClr val="accent6">
                        <a:lumMod val="40000"/>
                        <a:lumOff val="60000"/>
                      </a:schemeClr>
                    </a:solidFill>
                  </a:tcPr>
                </a:tc>
                <a:extLst>
                  <a:ext uri="{0D108BD9-81ED-4DB2-BD59-A6C34878D82A}">
                    <a16:rowId xmlns:a16="http://schemas.microsoft.com/office/drawing/2014/main" val="2203254087"/>
                  </a:ext>
                </a:extLst>
              </a:tr>
              <a:tr h="720000">
                <a:tc gridSpan="2">
                  <a:txBody>
                    <a:bodyPr/>
                    <a:lstStyle/>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被措置児童等援助</a:t>
                      </a:r>
                      <a:endParaRPr lang="en-US"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専門部会</a:t>
                      </a:r>
                      <a:endParaRPr lang="en-US" alt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B w="12700" cap="flat" cmpd="sng" algn="ctr">
                      <a:noFill/>
                      <a:prstDash val="dash"/>
                      <a:round/>
                      <a:headEnd type="none" w="med" len="med"/>
                      <a:tailEnd type="none" w="med" len="med"/>
                    </a:lnB>
                  </a:tcPr>
                </a:tc>
                <a:tc hMerge="1">
                  <a:txBody>
                    <a:bodyPr/>
                    <a:lstStyle/>
                    <a:p>
                      <a:endParaRPr kumimoji="1" lang="ja-JP" altLang="en-US"/>
                    </a:p>
                  </a:txBody>
                  <a:tcPr/>
                </a:tc>
                <a:tc>
                  <a:txBody>
                    <a:bodyPr/>
                    <a:lstStyle/>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・被措置児童等虐待の防止等に関すること</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B w="12700" cap="flat" cmpd="sng" algn="ctr">
                      <a:solidFill>
                        <a:schemeClr val="tx1"/>
                      </a:solidFill>
                      <a:prstDash val="dash"/>
                      <a:round/>
                      <a:headEnd type="none" w="med" len="med"/>
                      <a:tailEnd type="none" w="med" len="med"/>
                    </a:lnB>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３回</a:t>
                      </a:r>
                    </a:p>
                  </a:txBody>
                  <a:tcPr anchor="ctr">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・被措置児童等虐待調査審議案件　</a:t>
                      </a:r>
                      <a:r>
                        <a:rPr kumimoji="1" lang="en-US" altLang="ja-JP" sz="1200" dirty="0">
                          <a:solidFill>
                            <a:schemeClr val="tx1"/>
                          </a:solidFill>
                          <a:latin typeface="ＭＳ ゴシック" panose="020B0609070205080204" pitchFamily="49" charset="-128"/>
                          <a:ea typeface="ＭＳ ゴシック" panose="020B0609070205080204" pitchFamily="49" charset="-128"/>
                        </a:rPr>
                        <a:t>11</a:t>
                      </a:r>
                      <a:r>
                        <a:rPr kumimoji="1" lang="ja-JP" altLang="en-US" sz="1200" dirty="0">
                          <a:solidFill>
                            <a:schemeClr val="tx1"/>
                          </a:solidFill>
                          <a:latin typeface="ＭＳ ゴシック" panose="020B0609070205080204" pitchFamily="49" charset="-128"/>
                          <a:ea typeface="ＭＳ ゴシック" panose="020B0609070205080204" pitchFamily="49" charset="-128"/>
                        </a:rPr>
                        <a:t>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193214534"/>
                  </a:ext>
                </a:extLst>
              </a:tr>
              <a:tr h="720000">
                <a:tc>
                  <a:txBody>
                    <a:bodyPr/>
                    <a:lstStyle/>
                    <a:p>
                      <a:pPr algn="l">
                        <a:lnSpc>
                          <a:spcPts val="1400"/>
                        </a:lnSpc>
                      </a:pP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R w="12700" cap="flat" cmpd="sng" algn="ctr">
                      <a:solidFill>
                        <a:schemeClr val="tx1"/>
                      </a:solidFill>
                      <a:prstDash val="dash"/>
                      <a:round/>
                      <a:headEnd type="none" w="med" len="med"/>
                      <a:tailEnd type="none" w="med" len="med"/>
                    </a:lnR>
                    <a:lnT w="12700" cap="flat" cmpd="sng" algn="ctr">
                      <a:noFill/>
                      <a:prstDash val="dash"/>
                      <a:round/>
                      <a:headEnd type="none" w="med" len="med"/>
                      <a:tailEnd type="none" w="med" len="med"/>
                    </a:lnT>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ja-JP" sz="1200" kern="1200" dirty="0">
                          <a:solidFill>
                            <a:schemeClr val="tx1"/>
                          </a:solidFill>
                          <a:effectLst/>
                          <a:latin typeface="ＭＳ ゴシック" panose="020B0609070205080204" pitchFamily="49" charset="-128"/>
                          <a:ea typeface="ＭＳ ゴシック" panose="020B0609070205080204" pitchFamily="49" charset="-128"/>
                          <a:cs typeface="+mn-cs"/>
                        </a:rPr>
                        <a:t>子どもの意見表明</a:t>
                      </a:r>
                      <a:r>
                        <a:rPr kumimoji="1" lang="ja-JP" altLang="en-US" sz="1200" kern="1200" dirty="0">
                          <a:solidFill>
                            <a:schemeClr val="tx1"/>
                          </a:solidFill>
                          <a:effectLst/>
                          <a:latin typeface="ＭＳ ゴシック" panose="020B0609070205080204" pitchFamily="49" charset="-128"/>
                          <a:ea typeface="ＭＳ ゴシック" panose="020B0609070205080204" pitchFamily="49" charset="-128"/>
                          <a:cs typeface="+mn-cs"/>
                        </a:rPr>
                        <a:t>等</a:t>
                      </a:r>
                      <a:r>
                        <a:rPr kumimoji="1" lang="ja-JP" altLang="ja-JP" sz="1200" kern="1200" dirty="0">
                          <a:solidFill>
                            <a:schemeClr val="tx1"/>
                          </a:solidFill>
                          <a:effectLst/>
                          <a:latin typeface="ＭＳ ゴシック" panose="020B0609070205080204" pitchFamily="49" charset="-128"/>
                          <a:ea typeface="ＭＳ ゴシック" panose="020B0609070205080204" pitchFamily="49" charset="-128"/>
                          <a:cs typeface="+mn-cs"/>
                        </a:rPr>
                        <a:t>支援委員会</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ts val="1400"/>
                        </a:lnSpc>
                      </a:pP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dash"/>
                      <a:round/>
                      <a:headEnd type="none" w="med" len="med"/>
                      <a:tailEnd type="none" w="med" len="med"/>
                    </a:lnL>
                    <a:lnT w="12700" cap="flat" cmpd="sng" algn="ctr">
                      <a:solidFill>
                        <a:schemeClr val="tx1"/>
                      </a:solidFill>
                      <a:prstDash val="dash"/>
                      <a:round/>
                      <a:headEnd type="none" w="med" len="med"/>
                      <a:tailEnd type="none" w="med" len="med"/>
                    </a:lnT>
                  </a:tcPr>
                </a:tc>
                <a:tc>
                  <a:txBody>
                    <a:bodyPr/>
                    <a:lstStyle/>
                    <a:p>
                      <a:r>
                        <a:rPr kumimoji="1" lang="ja-JP" altLang="ja-JP" sz="1200" kern="1200" dirty="0">
                          <a:solidFill>
                            <a:schemeClr val="tx1"/>
                          </a:solidFill>
                          <a:effectLst/>
                          <a:latin typeface="ＭＳ ゴシック" panose="020B0609070205080204" pitchFamily="49" charset="-128"/>
                          <a:ea typeface="ＭＳ ゴシック" panose="020B0609070205080204" pitchFamily="49" charset="-128"/>
                          <a:cs typeface="+mn-cs"/>
                        </a:rPr>
                        <a:t>・子どもの意見聴取等に関すること</a:t>
                      </a:r>
                      <a:endParaRPr kumimoji="1" lang="ja-JP" altLang="en-US" sz="1200" dirty="0">
                        <a:latin typeface="ＭＳ ゴシック" panose="020B0609070205080204" pitchFamily="49" charset="-128"/>
                        <a:ea typeface="ＭＳ ゴシック" panose="020B0609070205080204" pitchFamily="49" charset="-128"/>
                      </a:endParaRPr>
                    </a:p>
                  </a:txBody>
                  <a:tcPr marL="68580" marR="68580" marT="0" marB="0" anchor="ctr">
                    <a:lnT w="12700" cap="flat" cmpd="sng" algn="ctr">
                      <a:solidFill>
                        <a:schemeClr val="tx1"/>
                      </a:solidFill>
                      <a:prstDash val="dash"/>
                      <a:round/>
                      <a:headEnd type="none" w="med" len="med"/>
                      <a:tailEnd type="none" w="med" len="med"/>
                    </a:lnT>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０回</a:t>
                      </a:r>
                    </a:p>
                  </a:txBody>
                  <a:tcPr anchor="ctr">
                    <a:lnT w="12700" cap="flat" cmpd="sng" algn="ctr">
                      <a:solidFill>
                        <a:schemeClr val="tx1"/>
                      </a:solidFill>
                      <a:prstDash val="dash"/>
                      <a:round/>
                      <a:headEnd type="none" w="med" len="med"/>
                      <a:tailEnd type="none" w="med" len="med"/>
                    </a:lnT>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・子どもの意見聴取等実績　０件</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691359866"/>
                  </a:ext>
                </a:extLst>
              </a:tr>
              <a:tr h="720000">
                <a:tc rowSpan="3" gridSpan="2">
                  <a:txBody>
                    <a:bodyPr/>
                    <a:lstStyle/>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児童福祉施設等認可等専門部会</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rowSpan="3" hMerge="1">
                  <a:txBody>
                    <a:bodyPr/>
                    <a:lstStyle/>
                    <a:p>
                      <a:endParaRPr kumimoji="1" lang="ja-JP" altLang="en-US"/>
                    </a:p>
                  </a:txBody>
                  <a:tcPr/>
                </a:tc>
                <a:tc>
                  <a:txBody>
                    <a:bodyPr/>
                    <a:lstStyle/>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・児童福祉施設等、保育所及び幼保</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連携型認定こども園の設置認可又は</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事業停止等に関すること</a:t>
                      </a:r>
                    </a:p>
                  </a:txBody>
                  <a:tcPr marL="68580" marR="68580" marT="0" marB="0" anchor="ctr">
                    <a:lnB w="12700" cap="flat" cmpd="sng" algn="ctr">
                      <a:solidFill>
                        <a:schemeClr val="tx1"/>
                      </a:solidFill>
                      <a:prstDash val="dash"/>
                      <a:round/>
                      <a:headEnd type="none" w="med" len="med"/>
                      <a:tailEnd type="none" w="med" len="med"/>
                    </a:lnB>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１回</a:t>
                      </a:r>
                    </a:p>
                  </a:txBody>
                  <a:tcPr anchor="ctr">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・幼保連携型認定こども園の認可　５件</a:t>
                      </a:r>
                    </a:p>
                  </a:txBody>
                  <a:tcPr anchor="ctr">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533854111"/>
                  </a:ext>
                </a:extLst>
              </a:tr>
              <a:tr h="720000">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・認可外（保育）施設の事業停止等に関すること</a:t>
                      </a:r>
                    </a:p>
                  </a:txBody>
                  <a:tcPr marL="68580" marR="68580" marT="0" marB="0" anchor="ct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０回</a:t>
                      </a:r>
                    </a:p>
                  </a:txBody>
                  <a:tcPr anchor="ct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・該当事案なし</a:t>
                      </a:r>
                      <a:endParaRPr kumimoji="1" lang="ja-JP" altLang="en-US" sz="1200" strike="sngStrike" dirty="0">
                        <a:solidFill>
                          <a:schemeClr val="tx1"/>
                        </a:solidFill>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3129593495"/>
                  </a:ext>
                </a:extLst>
              </a:tr>
              <a:tr h="720000">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・保育士の再登録に関すること</a:t>
                      </a:r>
                    </a:p>
                  </a:txBody>
                  <a:tcPr marL="68580" marR="68580" marT="0" marB="0" anchor="ctr">
                    <a:lnT w="12700" cap="flat" cmpd="sng" algn="ctr">
                      <a:solidFill>
                        <a:schemeClr val="tx1"/>
                      </a:solidFill>
                      <a:prstDash val="dash"/>
                      <a:round/>
                      <a:headEnd type="none" w="med" len="med"/>
                      <a:tailEnd type="none" w="med" len="med"/>
                    </a:lnT>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dash"/>
                      <a:round/>
                      <a:headEnd type="none" w="med" len="med"/>
                      <a:tailEnd type="none" w="med" len="med"/>
                    </a:lnT>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・該当事案なし</a:t>
                      </a:r>
                    </a:p>
                  </a:txBody>
                  <a:tcPr anchor="ctr">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1248005220"/>
                  </a:ext>
                </a:extLst>
              </a:tr>
              <a:tr h="828000">
                <a:tc rowSpan="2" gridSpan="2">
                  <a:txBody>
                    <a:bodyPr/>
                    <a:lstStyle/>
                    <a:p>
                      <a:pPr algn="l">
                        <a:lnSpc>
                          <a:spcPts val="1400"/>
                        </a:lnSpc>
                      </a:pP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教育・</a:t>
                      </a: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保育・児童福祉施設等における</a:t>
                      </a:r>
                    </a:p>
                    <a:p>
                      <a:pPr algn="l">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重</a:t>
                      </a:r>
                      <a:r>
                        <a:rPr lang="ja-JP" sz="1200" kern="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大事故の再発防止のための検証専門部会</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rowSpan="2" hMerge="1">
                  <a:txBody>
                    <a:bodyPr/>
                    <a:lstStyle/>
                    <a:p>
                      <a:endParaRPr kumimoji="1" lang="ja-JP" altLang="en-US"/>
                    </a:p>
                  </a:txBody>
                  <a:tcPr/>
                </a:tc>
                <a:tc>
                  <a:txBody>
                    <a:bodyPr/>
                    <a:lstStyle/>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・認可外保育施設又は認可外の居宅</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訪問型保育事業で発生した死亡事故</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lnSpc>
                          <a:spcPts val="1400"/>
                        </a:lnSpc>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及びその他検証が必要な死亡事故以外の重大事故の検証に関すること</a:t>
                      </a:r>
                    </a:p>
                  </a:txBody>
                  <a:tcPr marL="68580" marR="68580" marT="0" marB="0" anchor="ctr">
                    <a:lnB w="12700" cap="flat" cmpd="sng" algn="ctr">
                      <a:solidFill>
                        <a:schemeClr val="tx1"/>
                      </a:solidFill>
                      <a:prstDash val="dash"/>
                      <a:round/>
                      <a:headEnd type="none" w="med" len="med"/>
                      <a:tailEnd type="none" w="med" len="med"/>
                    </a:lnB>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０回</a:t>
                      </a:r>
                    </a:p>
                  </a:txBody>
                  <a:tcPr anchor="ctr">
                    <a:lnB w="12700" cap="flat" cmpd="sng" algn="ctr">
                      <a:solidFill>
                        <a:schemeClr val="tx1"/>
                      </a:solidFill>
                      <a:prstDash val="dash"/>
                      <a:round/>
                      <a:headEnd type="none" w="med" len="med"/>
                      <a:tailEnd type="none" w="med" len="med"/>
                    </a:lnB>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・該当事案なし</a:t>
                      </a:r>
                      <a:endParaRPr kumimoji="1" lang="ja-JP" altLang="en-US" sz="1200" strike="sngStrike" dirty="0">
                        <a:solidFill>
                          <a:schemeClr val="tx1"/>
                        </a:solidFill>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69552074"/>
                  </a:ext>
                </a:extLst>
              </a:tr>
              <a:tr h="828000">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・児童福祉施設等で発生した死亡事故及びその他検証が必要な死亡事故以外の重大事故・重大事案の検証に関すること</a:t>
                      </a:r>
                    </a:p>
                  </a:txBody>
                  <a:tcPr marL="68580" marR="68580" marT="0" marB="0" anchor="ctr">
                    <a:lnT w="12700" cap="flat" cmpd="sng" algn="ctr">
                      <a:solidFill>
                        <a:schemeClr val="tx1"/>
                      </a:solidFill>
                      <a:prstDash val="dash"/>
                      <a:round/>
                      <a:headEnd type="none" w="med" len="med"/>
                      <a:tailEnd type="none" w="med" len="med"/>
                    </a:lnT>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０回</a:t>
                      </a:r>
                    </a:p>
                  </a:txBody>
                  <a:tcPr anchor="ctr">
                    <a:lnT w="12700" cap="flat" cmpd="sng" algn="ctr">
                      <a:solidFill>
                        <a:schemeClr val="tx1"/>
                      </a:solidFill>
                      <a:prstDash val="dash"/>
                      <a:round/>
                      <a:headEnd type="none" w="med" len="med"/>
                      <a:tailEnd type="none" w="med" len="med"/>
                    </a:lnT>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・該当事案なし</a:t>
                      </a:r>
                      <a:endParaRPr kumimoji="1" lang="ja-JP" altLang="en-US" sz="1200" strike="sngStrike" dirty="0">
                        <a:solidFill>
                          <a:schemeClr val="tx1"/>
                        </a:solidFill>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11652007"/>
                  </a:ext>
                </a:extLst>
              </a:tr>
            </a:tbl>
          </a:graphicData>
        </a:graphic>
      </p:graphicFrame>
      <p:sp>
        <p:nvSpPr>
          <p:cNvPr id="2" name="スライド番号プレースホルダー 1">
            <a:extLst>
              <a:ext uri="{FF2B5EF4-FFF2-40B4-BE49-F238E27FC236}">
                <a16:creationId xmlns:a16="http://schemas.microsoft.com/office/drawing/2014/main" id="{25A6A4D6-4074-4EA1-841B-B3C74A7B9B00}"/>
              </a:ext>
            </a:extLst>
          </p:cNvPr>
          <p:cNvSpPr>
            <a:spLocks noGrp="1"/>
          </p:cNvSpPr>
          <p:nvPr>
            <p:ph type="sldNum" sz="quarter" idx="12"/>
          </p:nvPr>
        </p:nvSpPr>
        <p:spPr>
          <a:xfrm>
            <a:off x="7086600" y="6463919"/>
            <a:ext cx="2057400" cy="365125"/>
          </a:xfrm>
        </p:spPr>
        <p:txBody>
          <a:bodyPr/>
          <a:lstStyle/>
          <a:p>
            <a:fld id="{CC1C5DAF-E865-47B0-B392-D8DB0E0D6865}" type="slidenum">
              <a:rPr kumimoji="1" lang="ja-JP" altLang="en-US" sz="1600" smtClean="0">
                <a:solidFill>
                  <a:schemeClr val="tx1"/>
                </a:solidFill>
              </a:rPr>
              <a:t>3</a:t>
            </a:fld>
            <a:endParaRPr kumimoji="1" lang="ja-JP" altLang="en-US" sz="1600">
              <a:solidFill>
                <a:schemeClr val="tx1"/>
              </a:solidFill>
            </a:endParaRPr>
          </a:p>
        </p:txBody>
      </p:sp>
    </p:spTree>
    <p:extLst>
      <p:ext uri="{BB962C8B-B14F-4D97-AF65-F5344CB8AC3E}">
        <p14:creationId xmlns:p14="http://schemas.microsoft.com/office/powerpoint/2010/main" val="40493883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1038</Words>
  <Application>Microsoft Office PowerPoint</Application>
  <PresentationFormat>画面に合わせる (4:3)</PresentationFormat>
  <Paragraphs>113</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ゴシック</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2026-05-19T06:43:59Z</dcterms:created>
  <dcterms:modified xsi:type="dcterms:W3CDTF">2026-05-19T06:44:06Z</dcterms:modified>
</cp:coreProperties>
</file>