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4"/>
  </p:notesMasterIdLst>
  <p:sldIdLst>
    <p:sldId id="406" r:id="rId2"/>
    <p:sldId id="368" r:id="rId3"/>
    <p:sldId id="369" r:id="rId4"/>
    <p:sldId id="371" r:id="rId5"/>
    <p:sldId id="370" r:id="rId6"/>
    <p:sldId id="372" r:id="rId7"/>
    <p:sldId id="373" r:id="rId8"/>
    <p:sldId id="377" r:id="rId9"/>
    <p:sldId id="376" r:id="rId10"/>
    <p:sldId id="412" r:id="rId11"/>
    <p:sldId id="375" r:id="rId12"/>
    <p:sldId id="378" r:id="rId13"/>
    <p:sldId id="379" r:id="rId14"/>
    <p:sldId id="382" r:id="rId15"/>
    <p:sldId id="383" r:id="rId16"/>
    <p:sldId id="384" r:id="rId17"/>
    <p:sldId id="385" r:id="rId18"/>
    <p:sldId id="386" r:id="rId19"/>
    <p:sldId id="390" r:id="rId20"/>
    <p:sldId id="388" r:id="rId21"/>
    <p:sldId id="391" r:id="rId22"/>
    <p:sldId id="392" r:id="rId23"/>
    <p:sldId id="404" r:id="rId24"/>
    <p:sldId id="405" r:id="rId25"/>
    <p:sldId id="291" r:id="rId26"/>
    <p:sldId id="410" r:id="rId27"/>
    <p:sldId id="395" r:id="rId28"/>
    <p:sldId id="408" r:id="rId29"/>
    <p:sldId id="396" r:id="rId30"/>
    <p:sldId id="302" r:id="rId31"/>
    <p:sldId id="407" r:id="rId32"/>
    <p:sldId id="409" r:id="rId33"/>
    <p:sldId id="313" r:id="rId34"/>
    <p:sldId id="326" r:id="rId35"/>
    <p:sldId id="397" r:id="rId36"/>
    <p:sldId id="398" r:id="rId37"/>
    <p:sldId id="411" r:id="rId38"/>
    <p:sldId id="399" r:id="rId39"/>
    <p:sldId id="400" r:id="rId40"/>
    <p:sldId id="401" r:id="rId41"/>
    <p:sldId id="402" r:id="rId42"/>
    <p:sldId id="403" r:id="rId4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92" d="100"/>
          <a:sy n="92" d="100"/>
        </p:scale>
        <p:origin x="11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'問2-1充足率'!$D$5</c:f>
              <c:strCache>
                <c:ptCount val="1"/>
                <c:pt idx="0">
                  <c:v>0%</c:v>
                </c:pt>
              </c:strCache>
            </c:strRef>
          </c:tx>
          <c:spPr>
            <a:solidFill>
              <a:schemeClr val="accent5">
                <a:lumMod val="75000"/>
              </a:schemeClr>
            </a:solidFill>
            <a:ln>
              <a:noFill/>
            </a:ln>
            <a:effectLst/>
          </c:spPr>
          <c:invertIfNegative val="0"/>
          <c:dLbls>
            <c:spPr>
              <a:solidFill>
                <a:sysClr val="window" lastClr="FFFFFF"/>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'問2-1充足率'!$B$6:$B$7</c:f>
              <c:strCache>
                <c:ptCount val="2"/>
                <c:pt idx="0">
                  <c:v>今回調査 (n=434)</c:v>
                </c:pt>
                <c:pt idx="1">
                  <c:v>前回調査 (n=709)</c:v>
                </c:pt>
              </c:strCache>
            </c:strRef>
          </c:cat>
          <c:val>
            <c:numRef>
              <c:f>'問2-1充足率'!$D$6:$D$7</c:f>
              <c:numCache>
                <c:formatCode>0.0</c:formatCode>
                <c:ptCount val="2"/>
                <c:pt idx="0">
                  <c:v>6.6820276497695854</c:v>
                </c:pt>
                <c:pt idx="1">
                  <c:v>3.6671368124118473</c:v>
                </c:pt>
              </c:numCache>
            </c:numRef>
          </c:val>
          <c:extLst>
            <c:ext xmlns:c16="http://schemas.microsoft.com/office/drawing/2014/chart" uri="{C3380CC4-5D6E-409C-BE32-E72D297353CC}">
              <c16:uniqueId val="{00000000-89DC-4DF3-A2D1-0A258BE046BF}"/>
            </c:ext>
          </c:extLst>
        </c:ser>
        <c:ser>
          <c:idx val="1"/>
          <c:order val="1"/>
          <c:tx>
            <c:strRef>
              <c:f>'問2-1充足率'!$E$5</c:f>
              <c:strCache>
                <c:ptCount val="1"/>
                <c:pt idx="0">
                  <c:v>1～50％</c:v>
                </c:pt>
              </c:strCache>
            </c:strRef>
          </c:tx>
          <c:spPr>
            <a:pattFill prst="pct25">
              <a:fgClr>
                <a:schemeClr val="accent5">
                  <a:lumMod val="75000"/>
                </a:schemeClr>
              </a:fgClr>
              <a:bgClr>
                <a:schemeClr val="bg1"/>
              </a:bgClr>
            </a:pattFill>
            <a:ln>
              <a:noFill/>
            </a:ln>
            <a:effectLst/>
          </c:spPr>
          <c:invertIfNegative val="0"/>
          <c:dLbls>
            <c:spPr>
              <a:solidFill>
                <a:sysClr val="window" lastClr="FFFFFF"/>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'問2-1充足率'!$B$6:$B$7</c:f>
              <c:strCache>
                <c:ptCount val="2"/>
                <c:pt idx="0">
                  <c:v>今回調査 (n=434)</c:v>
                </c:pt>
                <c:pt idx="1">
                  <c:v>前回調査 (n=709)</c:v>
                </c:pt>
              </c:strCache>
            </c:strRef>
          </c:cat>
          <c:val>
            <c:numRef>
              <c:f>'問2-1充足率'!$E$6:$E$7</c:f>
              <c:numCache>
                <c:formatCode>0.0</c:formatCode>
                <c:ptCount val="2"/>
                <c:pt idx="0">
                  <c:v>17.511520737327189</c:v>
                </c:pt>
                <c:pt idx="1">
                  <c:v>11.142454160789844</c:v>
                </c:pt>
              </c:numCache>
            </c:numRef>
          </c:val>
          <c:extLst>
            <c:ext xmlns:c16="http://schemas.microsoft.com/office/drawing/2014/chart" uri="{C3380CC4-5D6E-409C-BE32-E72D297353CC}">
              <c16:uniqueId val="{00000001-89DC-4DF3-A2D1-0A258BE046BF}"/>
            </c:ext>
          </c:extLst>
        </c:ser>
        <c:ser>
          <c:idx val="2"/>
          <c:order val="2"/>
          <c:tx>
            <c:strRef>
              <c:f>'問2-1充足率'!$F$5</c:f>
              <c:strCache>
                <c:ptCount val="1"/>
                <c:pt idx="0">
                  <c:v>51～99％</c:v>
                </c:pt>
              </c:strCache>
            </c:strRef>
          </c:tx>
          <c:spPr>
            <a:solidFill>
              <a:schemeClr val="accent5">
                <a:lumMod val="60000"/>
                <a:lumOff val="40000"/>
              </a:schemeClr>
            </a:solidFill>
            <a:ln>
              <a:noFill/>
            </a:ln>
            <a:effectLst/>
          </c:spPr>
          <c:invertIfNegative val="0"/>
          <c:dLbls>
            <c:dLbl>
              <c:idx val="1"/>
              <c:layout>
                <c:manualLayout>
                  <c:x val="-2.9020502544353791E-2"/>
                  <c:y val="1.099825523240532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DC-4DF3-A2D1-0A258BE046B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'問2-1充足率'!$B$6:$B$7</c:f>
              <c:strCache>
                <c:ptCount val="2"/>
                <c:pt idx="0">
                  <c:v>今回調査 (n=434)</c:v>
                </c:pt>
                <c:pt idx="1">
                  <c:v>前回調査 (n=709)</c:v>
                </c:pt>
              </c:strCache>
            </c:strRef>
          </c:cat>
          <c:val>
            <c:numRef>
              <c:f>'問2-1充足率'!$F$6:$F$7</c:f>
              <c:numCache>
                <c:formatCode>0.0</c:formatCode>
                <c:ptCount val="2"/>
                <c:pt idx="0">
                  <c:v>18.894009216589861</c:v>
                </c:pt>
                <c:pt idx="1">
                  <c:v>17.630465444287729</c:v>
                </c:pt>
              </c:numCache>
            </c:numRef>
          </c:val>
          <c:extLst>
            <c:ext xmlns:c16="http://schemas.microsoft.com/office/drawing/2014/chart" uri="{C3380CC4-5D6E-409C-BE32-E72D297353CC}">
              <c16:uniqueId val="{00000003-89DC-4DF3-A2D1-0A258BE046BF}"/>
            </c:ext>
          </c:extLst>
        </c:ser>
        <c:ser>
          <c:idx val="3"/>
          <c:order val="3"/>
          <c:tx>
            <c:strRef>
              <c:f>'問2-1充足率'!$G$5</c:f>
              <c:strCache>
                <c:ptCount val="1"/>
                <c:pt idx="0">
                  <c:v>100%</c:v>
                </c:pt>
              </c:strCache>
            </c:strRef>
          </c:tx>
          <c:spPr>
            <a:pattFill prst="ltVert">
              <a:fgClr>
                <a:schemeClr val="accent5">
                  <a:lumMod val="40000"/>
                  <a:lumOff val="60000"/>
                </a:schemeClr>
              </a:fgClr>
              <a:bgClr>
                <a:schemeClr val="bg1"/>
              </a:bgClr>
            </a:pattFill>
            <a:ln>
              <a:noFill/>
            </a:ln>
            <a:effectLst/>
          </c:spPr>
          <c:invertIfNegative val="0"/>
          <c:dLbls>
            <c:dLbl>
              <c:idx val="1"/>
              <c:layout>
                <c:manualLayout>
                  <c:x val="-4.145786077764827E-3"/>
                  <c:y val="6.00006235303342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DC-4DF3-A2D1-0A258BE046B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'問2-1充足率'!$B$6:$B$7</c:f>
              <c:strCache>
                <c:ptCount val="2"/>
                <c:pt idx="0">
                  <c:v>今回調査 (n=434)</c:v>
                </c:pt>
                <c:pt idx="1">
                  <c:v>前回調査 (n=709)</c:v>
                </c:pt>
              </c:strCache>
            </c:strRef>
          </c:cat>
          <c:val>
            <c:numRef>
              <c:f>'問2-1充足率'!$G$6:$G$7</c:f>
              <c:numCache>
                <c:formatCode>0.0</c:formatCode>
                <c:ptCount val="2"/>
                <c:pt idx="0">
                  <c:v>46.313364055299537</c:v>
                </c:pt>
                <c:pt idx="1">
                  <c:v>55.289139633286325</c:v>
                </c:pt>
              </c:numCache>
            </c:numRef>
          </c:val>
          <c:extLst>
            <c:ext xmlns:c16="http://schemas.microsoft.com/office/drawing/2014/chart" uri="{C3380CC4-5D6E-409C-BE32-E72D297353CC}">
              <c16:uniqueId val="{00000005-89DC-4DF3-A2D1-0A258BE046BF}"/>
            </c:ext>
          </c:extLst>
        </c:ser>
        <c:ser>
          <c:idx val="4"/>
          <c:order val="4"/>
          <c:tx>
            <c:strRef>
              <c:f>'問2-1充足率'!$H$5</c:f>
              <c:strCache>
                <c:ptCount val="1"/>
                <c:pt idx="0">
                  <c:v>101％以上</c:v>
                </c:pt>
              </c:strCache>
            </c:strRef>
          </c:tx>
          <c:spPr>
            <a:solidFill>
              <a:schemeClr val="accent5">
                <a:lumMod val="40000"/>
                <a:lumOff val="60000"/>
              </a:schemeClr>
            </a:solidFill>
            <a:ln>
              <a:noFill/>
            </a:ln>
            <a:effectLst/>
          </c:spPr>
          <c:invertIfNegative val="0"/>
          <c:dLbls>
            <c:dLbl>
              <c:idx val="1"/>
              <c:layout>
                <c:manualLayout>
                  <c:x val="-6.7204356220834009E-4"/>
                  <c:y val="-4.09418358488540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DC-4DF3-A2D1-0A258BE046BF}"/>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'問2-1充足率'!$B$6:$B$7</c:f>
              <c:strCache>
                <c:ptCount val="2"/>
                <c:pt idx="0">
                  <c:v>今回調査 (n=434)</c:v>
                </c:pt>
                <c:pt idx="1">
                  <c:v>前回調査 (n=709)</c:v>
                </c:pt>
              </c:strCache>
            </c:strRef>
          </c:cat>
          <c:val>
            <c:numRef>
              <c:f>'問2-1充足率'!$H$6:$H$7</c:f>
              <c:numCache>
                <c:formatCode>0.0</c:formatCode>
                <c:ptCount val="2"/>
                <c:pt idx="0">
                  <c:v>10.599078341013826</c:v>
                </c:pt>
                <c:pt idx="1">
                  <c:v>12.270803949224259</c:v>
                </c:pt>
              </c:numCache>
            </c:numRef>
          </c:val>
          <c:extLst>
            <c:ext xmlns:c16="http://schemas.microsoft.com/office/drawing/2014/chart" uri="{C3380CC4-5D6E-409C-BE32-E72D297353CC}">
              <c16:uniqueId val="{00000007-89DC-4DF3-A2D1-0A258BE046BF}"/>
            </c:ext>
          </c:extLst>
        </c:ser>
        <c:dLbls>
          <c:showLegendKey val="0"/>
          <c:showVal val="0"/>
          <c:showCatName val="0"/>
          <c:showSerName val="0"/>
          <c:showPercent val="0"/>
          <c:showBubbleSize val="0"/>
        </c:dLbls>
        <c:gapWidth val="47"/>
        <c:overlap val="100"/>
        <c:axId val="244449632"/>
        <c:axId val="386988448"/>
      </c:barChart>
      <c:catAx>
        <c:axId val="244449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6988448"/>
        <c:crosses val="autoZero"/>
        <c:auto val="1"/>
        <c:lblAlgn val="ctr"/>
        <c:lblOffset val="100"/>
        <c:noMultiLvlLbl val="0"/>
      </c:catAx>
      <c:valAx>
        <c:axId val="3869884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44496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23745416654379"/>
          <c:y val="0.12003840452739452"/>
          <c:w val="0.53889675307440499"/>
          <c:h val="0.83235285945698256"/>
        </c:manualLayout>
      </c:layout>
      <c:barChart>
        <c:barDir val="bar"/>
        <c:grouping val="clustered"/>
        <c:varyColors val="0"/>
        <c:ser>
          <c:idx val="0"/>
          <c:order val="0"/>
          <c:tx>
            <c:strRef>
              <c:f>'問５－７'!$D$3</c:f>
              <c:strCache>
                <c:ptCount val="1"/>
                <c:pt idx="0">
                  <c:v>今回調査 (n=219)</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'問５－７'!$C$5:$C$14</c:f>
              <c:strCache>
                <c:ptCount val="10"/>
                <c:pt idx="0">
                  <c:v>結婚や出産後も仕事を続けられること</c:v>
                </c:pt>
                <c:pt idx="1">
                  <c:v>将来、仕事と子育てなどの家庭生活の両立ができること</c:v>
                </c:pt>
                <c:pt idx="2">
                  <c:v>体力の低下時に身体的な作業負担が軽減できること</c:v>
                </c:pt>
                <c:pt idx="3">
                  <c:v>将来的に十分な報酬を得て、生計を立てられること</c:v>
                </c:pt>
                <c:pt idx="4">
                  <c:v>保育士、幼稚園教諭や保育教諭として働き続ける将来の姿が見えること</c:v>
                </c:pt>
                <c:pt idx="5">
                  <c:v>職場の人間関係が良好であること</c:v>
                </c:pt>
                <c:pt idx="6">
                  <c:v>十分な指導を受けたり、相談したりすることができること</c:v>
                </c:pt>
                <c:pt idx="7">
                  <c:v>保護者への対応に不安がないこと</c:v>
                </c:pt>
                <c:pt idx="8">
                  <c:v>その他</c:v>
                </c:pt>
                <c:pt idx="9">
                  <c:v>特にない</c:v>
                </c:pt>
              </c:strCache>
            </c:strRef>
          </c:cat>
          <c:val>
            <c:numRef>
              <c:f>'問５－７'!$D$5:$D$14</c:f>
              <c:numCache>
                <c:formatCode>0.0</c:formatCode>
                <c:ptCount val="10"/>
                <c:pt idx="0">
                  <c:v>28.310502283105023</c:v>
                </c:pt>
                <c:pt idx="1">
                  <c:v>35.61643835616438</c:v>
                </c:pt>
                <c:pt idx="2">
                  <c:v>26.484018264840184</c:v>
                </c:pt>
                <c:pt idx="3">
                  <c:v>49.315068493150683</c:v>
                </c:pt>
                <c:pt idx="4">
                  <c:v>27.397260273972602</c:v>
                </c:pt>
                <c:pt idx="5">
                  <c:v>55.251141552511413</c:v>
                </c:pt>
                <c:pt idx="6">
                  <c:v>33.333333333333336</c:v>
                </c:pt>
                <c:pt idx="7">
                  <c:v>33.789954337899545</c:v>
                </c:pt>
                <c:pt idx="8">
                  <c:v>1.3698630136986301</c:v>
                </c:pt>
                <c:pt idx="9">
                  <c:v>9.5890410958904102</c:v>
                </c:pt>
              </c:numCache>
            </c:numRef>
          </c:val>
          <c:extLst>
            <c:ext xmlns:c16="http://schemas.microsoft.com/office/drawing/2014/chart" uri="{C3380CC4-5D6E-409C-BE32-E72D297353CC}">
              <c16:uniqueId val="{00000000-21F0-4A31-8DDA-16D100BCA21B}"/>
            </c:ext>
          </c:extLst>
        </c:ser>
        <c:dLbls>
          <c:showLegendKey val="0"/>
          <c:showVal val="0"/>
          <c:showCatName val="0"/>
          <c:showSerName val="0"/>
          <c:showPercent val="0"/>
          <c:showBubbleSize val="0"/>
        </c:dLbls>
        <c:gapWidth val="182"/>
        <c:axId val="422742672"/>
        <c:axId val="384638160"/>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8077348360712"/>
          <c:y val="0.11687585632266871"/>
          <c:w val="0.48839058524173029"/>
          <c:h val="0.85364089615565453"/>
        </c:manualLayout>
      </c:layout>
      <c:barChart>
        <c:barDir val="bar"/>
        <c:grouping val="clustered"/>
        <c:varyColors val="0"/>
        <c:ser>
          <c:idx val="1"/>
          <c:order val="0"/>
          <c:tx>
            <c:strRef>
              <c:f>'問７－7(全体)'!$E$3</c:f>
              <c:strCache>
                <c:ptCount val="1"/>
                <c:pt idx="0">
                  <c:v>今回調査 (n=161)</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'問７－7(全体)'!$C$5:$C$21</c:f>
              <c:strCache>
                <c:ptCount val="17"/>
                <c:pt idx="0">
                  <c:v>潜在的な有資格者向けの就職説明会</c:v>
                </c:pt>
                <c:pt idx="1">
                  <c:v>就職フェア・マッチングサービス</c:v>
                </c:pt>
                <c:pt idx="2">
                  <c:v>ハローワークと保育所・幼稚園・幼保連携型認定こども園などとの連携強化</c:v>
                </c:pt>
                <c:pt idx="3">
                  <c:v>離職した職場からの支援・情報提供</c:v>
                </c:pt>
                <c:pt idx="4">
                  <c:v>卒業した養成機関からの支援・情報提供</c:v>
                </c:pt>
                <c:pt idx="5">
                  <c:v>保育士の子どもを優先的に預かる保育制度</c:v>
                </c:pt>
                <c:pt idx="6">
                  <c:v>給与等の処遇改善</c:v>
                </c:pt>
                <c:pt idx="7">
                  <c:v>産休・育休・時短・年休等の子育てとの両立支援</c:v>
                </c:pt>
                <c:pt idx="8">
                  <c:v>正規職員として採用</c:v>
                </c:pt>
                <c:pt idx="9">
                  <c:v>事業者・施設の運営の詳細な情報提供</c:v>
                </c:pt>
                <c:pt idx="10">
                  <c:v>今の保育・教育環境に適応するための研修会</c:v>
                </c:pt>
                <c:pt idx="11">
                  <c:v>社会人として必要な教養やマナーを学ぶ研修会</c:v>
                </c:pt>
                <c:pt idx="12">
                  <c:v>潜在的な有資格者のための職場体験</c:v>
                </c:pt>
                <c:pt idx="13">
                  <c:v>労働負担の軽減</c:v>
                </c:pt>
                <c:pt idx="14">
                  <c:v>従事者への相談・教育などの体制</c:v>
                </c:pt>
                <c:pt idx="15">
                  <c:v>その他</c:v>
                </c:pt>
                <c:pt idx="16">
                  <c:v>特になし</c:v>
                </c:pt>
              </c:strCache>
            </c:strRef>
          </c:cat>
          <c:val>
            <c:numRef>
              <c:f>'問７－7(全体)'!$E$5:$E$21</c:f>
              <c:numCache>
                <c:formatCode>0.0</c:formatCode>
                <c:ptCount val="17"/>
                <c:pt idx="0">
                  <c:v>6.2111801242236027</c:v>
                </c:pt>
                <c:pt idx="1">
                  <c:v>8.0745341614906838</c:v>
                </c:pt>
                <c:pt idx="2">
                  <c:v>11.801242236024844</c:v>
                </c:pt>
                <c:pt idx="3">
                  <c:v>3.1055900621118013</c:v>
                </c:pt>
                <c:pt idx="4">
                  <c:v>1.2422360248447204</c:v>
                </c:pt>
                <c:pt idx="5">
                  <c:v>13.664596273291925</c:v>
                </c:pt>
                <c:pt idx="6">
                  <c:v>70.807453416149073</c:v>
                </c:pt>
                <c:pt idx="7">
                  <c:v>30.434782608695652</c:v>
                </c:pt>
                <c:pt idx="8">
                  <c:v>12.422360248447205</c:v>
                </c:pt>
                <c:pt idx="9">
                  <c:v>8.695652173913043</c:v>
                </c:pt>
                <c:pt idx="10">
                  <c:v>17.391304347826086</c:v>
                </c:pt>
                <c:pt idx="11">
                  <c:v>1.8633540372670807</c:v>
                </c:pt>
                <c:pt idx="12">
                  <c:v>11.180124223602485</c:v>
                </c:pt>
                <c:pt idx="13">
                  <c:v>48.447204968944099</c:v>
                </c:pt>
                <c:pt idx="14">
                  <c:v>4.9689440993788816</c:v>
                </c:pt>
                <c:pt idx="15">
                  <c:v>5.5900621118012426</c:v>
                </c:pt>
                <c:pt idx="16">
                  <c:v>3.7267080745341614</c:v>
                </c:pt>
              </c:numCache>
            </c:numRef>
          </c:val>
          <c:extLst>
            <c:ext xmlns:c16="http://schemas.microsoft.com/office/drawing/2014/chart" uri="{C3380CC4-5D6E-409C-BE32-E72D297353CC}">
              <c16:uniqueId val="{00000000-4890-4BCC-B327-2D89257D16EF}"/>
            </c:ext>
          </c:extLst>
        </c:ser>
        <c:ser>
          <c:idx val="0"/>
          <c:order val="1"/>
          <c:tx>
            <c:strRef>
              <c:f>'問７－7(全体)'!$D$3</c:f>
              <c:strCache>
                <c:ptCount val="1"/>
                <c:pt idx="0">
                  <c:v>前回調査 (n=176)</c:v>
                </c:pt>
              </c:strCache>
            </c:strRef>
          </c:tx>
          <c:spPr>
            <a:no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'問７－7(全体)'!$C$5:$C$21</c:f>
              <c:strCache>
                <c:ptCount val="17"/>
                <c:pt idx="0">
                  <c:v>潜在的な有資格者向けの就職説明会</c:v>
                </c:pt>
                <c:pt idx="1">
                  <c:v>就職フェア・マッチングサービス</c:v>
                </c:pt>
                <c:pt idx="2">
                  <c:v>ハローワークと保育所・幼稚園・幼保連携型認定こども園などとの連携強化</c:v>
                </c:pt>
                <c:pt idx="3">
                  <c:v>離職した職場からの支援・情報提供</c:v>
                </c:pt>
                <c:pt idx="4">
                  <c:v>卒業した養成機関からの支援・情報提供</c:v>
                </c:pt>
                <c:pt idx="5">
                  <c:v>保育士の子どもを優先的に預かる保育制度</c:v>
                </c:pt>
                <c:pt idx="6">
                  <c:v>給与等の処遇改善</c:v>
                </c:pt>
                <c:pt idx="7">
                  <c:v>産休・育休・時短・年休等の子育てとの両立支援</c:v>
                </c:pt>
                <c:pt idx="8">
                  <c:v>正規職員として採用</c:v>
                </c:pt>
                <c:pt idx="9">
                  <c:v>事業者・施設の運営の詳細な情報提供</c:v>
                </c:pt>
                <c:pt idx="10">
                  <c:v>今の保育・教育環境に適応するための研修会</c:v>
                </c:pt>
                <c:pt idx="11">
                  <c:v>社会人として必要な教養やマナーを学ぶ研修会</c:v>
                </c:pt>
                <c:pt idx="12">
                  <c:v>潜在的な有資格者のための職場体験</c:v>
                </c:pt>
                <c:pt idx="13">
                  <c:v>労働負担の軽減</c:v>
                </c:pt>
                <c:pt idx="14">
                  <c:v>従事者への相談・教育などの体制</c:v>
                </c:pt>
                <c:pt idx="15">
                  <c:v>その他</c:v>
                </c:pt>
                <c:pt idx="16">
                  <c:v>特になし</c:v>
                </c:pt>
              </c:strCache>
            </c:strRef>
          </c:cat>
          <c:val>
            <c:numRef>
              <c:f>'問７－7(全体)'!$D$5:$D$21</c:f>
              <c:numCache>
                <c:formatCode>0.0</c:formatCode>
                <c:ptCount val="17"/>
                <c:pt idx="0">
                  <c:v>19.318181818181817</c:v>
                </c:pt>
                <c:pt idx="1">
                  <c:v>14.204545454545455</c:v>
                </c:pt>
                <c:pt idx="2">
                  <c:v>17.613636363636363</c:v>
                </c:pt>
                <c:pt idx="3">
                  <c:v>7.9545454545454541</c:v>
                </c:pt>
                <c:pt idx="4">
                  <c:v>3.4090909090909087</c:v>
                </c:pt>
                <c:pt idx="5">
                  <c:v>23.863636363636363</c:v>
                </c:pt>
                <c:pt idx="6" formatCode="General">
                  <c:v>65.3</c:v>
                </c:pt>
                <c:pt idx="10">
                  <c:v>36.93181818181818</c:v>
                </c:pt>
                <c:pt idx="11">
                  <c:v>1.7045454545454544</c:v>
                </c:pt>
                <c:pt idx="12">
                  <c:v>11.363636363636363</c:v>
                </c:pt>
                <c:pt idx="15">
                  <c:v>2.8409090909090908</c:v>
                </c:pt>
                <c:pt idx="16">
                  <c:v>6.8</c:v>
                </c:pt>
              </c:numCache>
            </c:numRef>
          </c:val>
          <c:extLst>
            <c:ext xmlns:c16="http://schemas.microsoft.com/office/drawing/2014/chart" uri="{C3380CC4-5D6E-409C-BE32-E72D297353CC}">
              <c16:uniqueId val="{00000001-4890-4BCC-B327-2D89257D16EF}"/>
            </c:ext>
          </c:extLst>
        </c:ser>
        <c:dLbls>
          <c:showLegendKey val="0"/>
          <c:showVal val="0"/>
          <c:showCatName val="0"/>
          <c:showSerName val="0"/>
          <c:showPercent val="0"/>
          <c:showBubbleSize val="0"/>
        </c:dLbls>
        <c:gapWidth val="182"/>
        <c:axId val="422742672"/>
        <c:axId val="384638160"/>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layout>
        <c:manualLayout>
          <c:xMode val="edge"/>
          <c:yMode val="edge"/>
          <c:x val="0.30412880900019351"/>
          <c:y val="1.4047774379027536E-2"/>
          <c:w val="0.39174223397595831"/>
          <c:h val="4.86491018605226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'問4-1a'!$D$5</c:f>
              <c:strCache>
                <c:ptCount val="1"/>
                <c:pt idx="0">
                  <c:v>確保しにくい</c:v>
                </c:pt>
              </c:strCache>
            </c:strRef>
          </c:tx>
          <c:spPr>
            <a:solidFill>
              <a:schemeClr val="accent5">
                <a:lumMod val="75000"/>
              </a:schemeClr>
            </a:solidFill>
            <a:ln>
              <a:noFill/>
            </a:ln>
            <a:effectLst/>
          </c:spPr>
          <c:invertIfNegative val="0"/>
          <c:dLbls>
            <c:dLbl>
              <c:idx val="1"/>
              <c:layout>
                <c:manualLayout>
                  <c:x val="-2.0728930388824135E-3"/>
                  <c:y val="1.099825523240532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3D-4A59-A825-C1D2B8BAC6F8}"/>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'問4-1a'!$B$6:$B$7</c:f>
              <c:strCache>
                <c:ptCount val="2"/>
                <c:pt idx="0">
                  <c:v>今回調査 (n=509)</c:v>
                </c:pt>
                <c:pt idx="1">
                  <c:v>前回調査 (n=801)</c:v>
                </c:pt>
              </c:strCache>
            </c:strRef>
          </c:cat>
          <c:val>
            <c:numRef>
              <c:f>'問4-1a'!$D$6:$D$7</c:f>
              <c:numCache>
                <c:formatCode>0.0</c:formatCode>
                <c:ptCount val="2"/>
                <c:pt idx="0">
                  <c:v>61.886051080550097</c:v>
                </c:pt>
                <c:pt idx="1">
                  <c:v>54.43196004993758</c:v>
                </c:pt>
              </c:numCache>
            </c:numRef>
          </c:val>
          <c:extLst>
            <c:ext xmlns:c16="http://schemas.microsoft.com/office/drawing/2014/chart" uri="{C3380CC4-5D6E-409C-BE32-E72D297353CC}">
              <c16:uniqueId val="{00000001-943D-4A59-A825-C1D2B8BAC6F8}"/>
            </c:ext>
          </c:extLst>
        </c:ser>
        <c:ser>
          <c:idx val="1"/>
          <c:order val="1"/>
          <c:tx>
            <c:strRef>
              <c:f>'問4-1a'!$E$5</c:f>
              <c:strCache>
                <c:ptCount val="1"/>
                <c:pt idx="0">
                  <c:v>なんとか確保している</c:v>
                </c:pt>
              </c:strCache>
            </c:strRef>
          </c:tx>
          <c:spPr>
            <a:pattFill prst="pct25">
              <a:fgClr>
                <a:schemeClr val="accent5">
                  <a:lumMod val="75000"/>
                </a:schemeClr>
              </a:fgClr>
              <a:bgClr>
                <a:schemeClr val="bg1"/>
              </a:bgClr>
            </a:pattFill>
            <a:ln>
              <a:noFill/>
            </a:ln>
            <a:effectLst/>
          </c:spPr>
          <c:invertIfNegative val="0"/>
          <c:dLbls>
            <c:dLbl>
              <c:idx val="1"/>
              <c:layout>
                <c:manualLayout>
                  <c:x val="-4.1457860777649796E-3"/>
                  <c:y val="-2.3996470440410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3D-4A59-A825-C1D2B8BAC6F8}"/>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'問4-1a'!$B$6:$B$7</c:f>
              <c:strCache>
                <c:ptCount val="2"/>
                <c:pt idx="0">
                  <c:v>今回調査 (n=509)</c:v>
                </c:pt>
                <c:pt idx="1">
                  <c:v>前回調査 (n=801)</c:v>
                </c:pt>
              </c:strCache>
            </c:strRef>
          </c:cat>
          <c:val>
            <c:numRef>
              <c:f>'問4-1a'!$E$6:$E$7</c:f>
              <c:numCache>
                <c:formatCode>0.0</c:formatCode>
                <c:ptCount val="2"/>
                <c:pt idx="0">
                  <c:v>35.952848722986246</c:v>
                </c:pt>
                <c:pt idx="1">
                  <c:v>43.071161048689142</c:v>
                </c:pt>
              </c:numCache>
            </c:numRef>
          </c:val>
          <c:extLst>
            <c:ext xmlns:c16="http://schemas.microsoft.com/office/drawing/2014/chart" uri="{C3380CC4-5D6E-409C-BE32-E72D297353CC}">
              <c16:uniqueId val="{00000003-943D-4A59-A825-C1D2B8BAC6F8}"/>
            </c:ext>
          </c:extLst>
        </c:ser>
        <c:ser>
          <c:idx val="2"/>
          <c:order val="2"/>
          <c:tx>
            <c:strRef>
              <c:f>'問4-1a'!$F$5</c:f>
              <c:strCache>
                <c:ptCount val="1"/>
                <c:pt idx="0">
                  <c:v>容易に確保できる</c:v>
                </c:pt>
              </c:strCache>
            </c:strRef>
          </c:tx>
          <c:spPr>
            <a:solidFill>
              <a:schemeClr val="accent5">
                <a:lumMod val="60000"/>
                <a:lumOff val="40000"/>
              </a:schemeClr>
            </a:solidFill>
            <a:ln>
              <a:noFill/>
            </a:ln>
            <a:effectLst/>
          </c:spPr>
          <c:invertIfNegative val="0"/>
          <c:dLbls>
            <c:dLbl>
              <c:idx val="0"/>
              <c:layout>
                <c:manualLayout>
                  <c:x val="-1.245071591616518E-2"/>
                  <c:y val="6.0459492140266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3D-4A59-A825-C1D2B8BAC6F8}"/>
                </c:ext>
              </c:extLst>
            </c:dLbl>
            <c:dLbl>
              <c:idx val="1"/>
              <c:layout>
                <c:manualLayout>
                  <c:x val="-2.4874716466588963E-2"/>
                  <c:y val="-1.19939838770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D-4A59-A825-C1D2B8BAC6F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'問4-1a'!$B$6:$B$7</c:f>
              <c:strCache>
                <c:ptCount val="2"/>
                <c:pt idx="0">
                  <c:v>今回調査 (n=509)</c:v>
                </c:pt>
                <c:pt idx="1">
                  <c:v>前回調査 (n=801)</c:v>
                </c:pt>
              </c:strCache>
            </c:strRef>
          </c:cat>
          <c:val>
            <c:numRef>
              <c:f>'問4-1a'!$F$6:$F$7</c:f>
              <c:numCache>
                <c:formatCode>0.0</c:formatCode>
                <c:ptCount val="2"/>
                <c:pt idx="0">
                  <c:v>1.1787819253438114</c:v>
                </c:pt>
                <c:pt idx="1">
                  <c:v>1.4981273408239701</c:v>
                </c:pt>
              </c:numCache>
            </c:numRef>
          </c:val>
          <c:extLst>
            <c:ext xmlns:c16="http://schemas.microsoft.com/office/drawing/2014/chart" uri="{C3380CC4-5D6E-409C-BE32-E72D297353CC}">
              <c16:uniqueId val="{00000006-943D-4A59-A825-C1D2B8BAC6F8}"/>
            </c:ext>
          </c:extLst>
        </c:ser>
        <c:ser>
          <c:idx val="3"/>
          <c:order val="3"/>
          <c:tx>
            <c:strRef>
              <c:f>'問4-1a'!$G$5</c:f>
              <c:strCache>
                <c:ptCount val="1"/>
                <c:pt idx="0">
                  <c:v>わからない</c:v>
                </c:pt>
              </c:strCache>
            </c:strRef>
          </c:tx>
          <c:spPr>
            <a:pattFill prst="ltVert">
              <a:fgClr>
                <a:schemeClr val="accent5">
                  <a:lumMod val="40000"/>
                  <a:lumOff val="60000"/>
                </a:schemeClr>
              </a:fgClr>
              <a:bgClr>
                <a:schemeClr val="bg1"/>
              </a:bgClr>
            </a:pattFill>
            <a:ln>
              <a:noFill/>
            </a:ln>
            <a:effectLst/>
          </c:spPr>
          <c:invertIfNegative val="0"/>
          <c:dLbls>
            <c:dLbl>
              <c:idx val="0"/>
              <c:layout>
                <c:manualLayout>
                  <c:x val="1.8676073874247617E-2"/>
                  <c:y val="-5.4413542926239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3D-4A59-A825-C1D2B8BAC6F8}"/>
                </c:ext>
              </c:extLst>
            </c:dLbl>
            <c:dLbl>
              <c:idx val="1"/>
              <c:layout>
                <c:manualLayout>
                  <c:x val="1.0364465194411915E-2"/>
                  <c:y val="4.7994357995217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3D-4A59-A825-C1D2B8BAC6F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'問4-1a'!$B$6:$B$7</c:f>
              <c:strCache>
                <c:ptCount val="2"/>
                <c:pt idx="0">
                  <c:v>今回調査 (n=509)</c:v>
                </c:pt>
                <c:pt idx="1">
                  <c:v>前回調査 (n=801)</c:v>
                </c:pt>
              </c:strCache>
            </c:strRef>
          </c:cat>
          <c:val>
            <c:numRef>
              <c:f>'問4-1a'!$G$6:$G$7</c:f>
              <c:numCache>
                <c:formatCode>0.0</c:formatCode>
                <c:ptCount val="2"/>
                <c:pt idx="0">
                  <c:v>0.98231827111984282</c:v>
                </c:pt>
                <c:pt idx="1">
                  <c:v>0.99875156054931336</c:v>
                </c:pt>
              </c:numCache>
            </c:numRef>
          </c:val>
          <c:extLst>
            <c:ext xmlns:c16="http://schemas.microsoft.com/office/drawing/2014/chart" uri="{C3380CC4-5D6E-409C-BE32-E72D297353CC}">
              <c16:uniqueId val="{00000009-943D-4A59-A825-C1D2B8BAC6F8}"/>
            </c:ext>
          </c:extLst>
        </c:ser>
        <c:dLbls>
          <c:showLegendKey val="0"/>
          <c:showVal val="0"/>
          <c:showCatName val="0"/>
          <c:showSerName val="0"/>
          <c:showPercent val="0"/>
          <c:showBubbleSize val="0"/>
        </c:dLbls>
        <c:gapWidth val="47"/>
        <c:overlap val="100"/>
        <c:axId val="244449632"/>
        <c:axId val="386988448"/>
      </c:barChart>
      <c:catAx>
        <c:axId val="244449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6988448"/>
        <c:crosses val="autoZero"/>
        <c:auto val="1"/>
        <c:lblAlgn val="ctr"/>
        <c:lblOffset val="100"/>
        <c:noMultiLvlLbl val="0"/>
      </c:catAx>
      <c:valAx>
        <c:axId val="3869884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44496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'問4-1b'!$D$5</c:f>
              <c:strCache>
                <c:ptCount val="1"/>
                <c:pt idx="0">
                  <c:v>確保しにくい</c:v>
                </c:pt>
              </c:strCache>
            </c:strRef>
          </c:tx>
          <c:spPr>
            <a:solidFill>
              <a:schemeClr val="accent5">
                <a:lumMod val="75000"/>
              </a:schemeClr>
            </a:solidFill>
            <a:ln>
              <a:noFill/>
            </a:ln>
            <a:effectLst/>
          </c:spPr>
          <c:invertIfNegative val="0"/>
          <c:dLbls>
            <c:dLbl>
              <c:idx val="1"/>
              <c:layout>
                <c:manualLayout>
                  <c:x val="-2.0728930388824135E-3"/>
                  <c:y val="1.099825523240532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35-412D-93C2-4F1E59442D9C}"/>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'問4-1b'!$B$6:$B$7</c:f>
              <c:strCache>
                <c:ptCount val="2"/>
                <c:pt idx="0">
                  <c:v>今回調査 (n=502)</c:v>
                </c:pt>
                <c:pt idx="1">
                  <c:v>前回調査 (n=776)</c:v>
                </c:pt>
              </c:strCache>
            </c:strRef>
          </c:cat>
          <c:val>
            <c:numRef>
              <c:f>'問4-1b'!$D$6:$D$7</c:f>
              <c:numCache>
                <c:formatCode>0.0</c:formatCode>
                <c:ptCount val="2"/>
                <c:pt idx="0">
                  <c:v>51.195219123505979</c:v>
                </c:pt>
                <c:pt idx="1">
                  <c:v>47.551546391752574</c:v>
                </c:pt>
              </c:numCache>
            </c:numRef>
          </c:val>
          <c:extLst>
            <c:ext xmlns:c16="http://schemas.microsoft.com/office/drawing/2014/chart" uri="{C3380CC4-5D6E-409C-BE32-E72D297353CC}">
              <c16:uniqueId val="{00000001-BA35-412D-93C2-4F1E59442D9C}"/>
            </c:ext>
          </c:extLst>
        </c:ser>
        <c:ser>
          <c:idx val="1"/>
          <c:order val="1"/>
          <c:tx>
            <c:strRef>
              <c:f>'問4-1b'!$E$5</c:f>
              <c:strCache>
                <c:ptCount val="1"/>
                <c:pt idx="0">
                  <c:v>なんとか確保している</c:v>
                </c:pt>
              </c:strCache>
            </c:strRef>
          </c:tx>
          <c:spPr>
            <a:pattFill prst="pct25">
              <a:fgClr>
                <a:schemeClr val="accent5">
                  <a:lumMod val="75000"/>
                </a:schemeClr>
              </a:fgClr>
              <a:bgClr>
                <a:schemeClr val="bg1"/>
              </a:bgClr>
            </a:pattFill>
            <a:ln>
              <a:noFill/>
            </a:ln>
            <a:effectLst/>
          </c:spPr>
          <c:invertIfNegative val="0"/>
          <c:dLbls>
            <c:dLbl>
              <c:idx val="1"/>
              <c:layout>
                <c:manualLayout>
                  <c:x val="-4.1457860777649796E-3"/>
                  <c:y val="-2.3996470440410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35-412D-93C2-4F1E59442D9C}"/>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'問4-1b'!$B$6:$B$7</c:f>
              <c:strCache>
                <c:ptCount val="2"/>
                <c:pt idx="0">
                  <c:v>今回調査 (n=502)</c:v>
                </c:pt>
                <c:pt idx="1">
                  <c:v>前回調査 (n=776)</c:v>
                </c:pt>
              </c:strCache>
            </c:strRef>
          </c:cat>
          <c:val>
            <c:numRef>
              <c:f>'問4-1b'!$E$6:$E$7</c:f>
              <c:numCache>
                <c:formatCode>0.0</c:formatCode>
                <c:ptCount val="2"/>
                <c:pt idx="0">
                  <c:v>46.015936254980083</c:v>
                </c:pt>
                <c:pt idx="1">
                  <c:v>47.164948453608247</c:v>
                </c:pt>
              </c:numCache>
            </c:numRef>
          </c:val>
          <c:extLst>
            <c:ext xmlns:c16="http://schemas.microsoft.com/office/drawing/2014/chart" uri="{C3380CC4-5D6E-409C-BE32-E72D297353CC}">
              <c16:uniqueId val="{00000003-BA35-412D-93C2-4F1E59442D9C}"/>
            </c:ext>
          </c:extLst>
        </c:ser>
        <c:ser>
          <c:idx val="2"/>
          <c:order val="2"/>
          <c:tx>
            <c:strRef>
              <c:f>'問4-1b'!$F$5</c:f>
              <c:strCache>
                <c:ptCount val="1"/>
                <c:pt idx="0">
                  <c:v>容易に確保できる</c:v>
                </c:pt>
              </c:strCache>
            </c:strRef>
          </c:tx>
          <c:spPr>
            <a:solidFill>
              <a:schemeClr val="accent5">
                <a:lumMod val="60000"/>
                <a:lumOff val="40000"/>
              </a:schemeClr>
            </a:solidFill>
            <a:ln>
              <a:noFill/>
            </a:ln>
            <a:effectLst/>
          </c:spPr>
          <c:invertIfNegative val="0"/>
          <c:dLbls>
            <c:dLbl>
              <c:idx val="0"/>
              <c:layout>
                <c:manualLayout>
                  <c:x val="-1.245071591616518E-2"/>
                  <c:y val="4.8367593712212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35-412D-93C2-4F1E59442D9C}"/>
                </c:ext>
              </c:extLst>
            </c:dLbl>
            <c:dLbl>
              <c:idx val="1"/>
              <c:layout>
                <c:manualLayout>
                  <c:x val="-2.4874716466588963E-2"/>
                  <c:y val="-1.19939838770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35-412D-93C2-4F1E59442D9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'問4-1b'!$B$6:$B$7</c:f>
              <c:strCache>
                <c:ptCount val="2"/>
                <c:pt idx="0">
                  <c:v>今回調査 (n=502)</c:v>
                </c:pt>
                <c:pt idx="1">
                  <c:v>前回調査 (n=776)</c:v>
                </c:pt>
              </c:strCache>
            </c:strRef>
          </c:cat>
          <c:val>
            <c:numRef>
              <c:f>'問4-1b'!$F$6:$F$7</c:f>
              <c:numCache>
                <c:formatCode>0.0</c:formatCode>
                <c:ptCount val="2"/>
                <c:pt idx="0">
                  <c:v>0.99601593625498008</c:v>
                </c:pt>
                <c:pt idx="1">
                  <c:v>1.4175257731958764</c:v>
                </c:pt>
              </c:numCache>
            </c:numRef>
          </c:val>
          <c:extLst>
            <c:ext xmlns:c16="http://schemas.microsoft.com/office/drawing/2014/chart" uri="{C3380CC4-5D6E-409C-BE32-E72D297353CC}">
              <c16:uniqueId val="{00000006-BA35-412D-93C2-4F1E59442D9C}"/>
            </c:ext>
          </c:extLst>
        </c:ser>
        <c:ser>
          <c:idx val="3"/>
          <c:order val="3"/>
          <c:tx>
            <c:strRef>
              <c:f>'問4-1b'!$G$5</c:f>
              <c:strCache>
                <c:ptCount val="1"/>
                <c:pt idx="0">
                  <c:v>わからない</c:v>
                </c:pt>
              </c:strCache>
            </c:strRef>
          </c:tx>
          <c:spPr>
            <a:pattFill prst="ltVert">
              <a:fgClr>
                <a:schemeClr val="accent5">
                  <a:lumMod val="40000"/>
                  <a:lumOff val="60000"/>
                </a:schemeClr>
              </a:fgClr>
              <a:bgClr>
                <a:schemeClr val="bg1"/>
              </a:bgClr>
            </a:pattFill>
            <a:ln>
              <a:noFill/>
            </a:ln>
            <a:effectLst/>
          </c:spPr>
          <c:invertIfNegative val="0"/>
          <c:dLbls>
            <c:dLbl>
              <c:idx val="0"/>
              <c:layout>
                <c:manualLayout>
                  <c:x val="1.6600954554886752E-2"/>
                  <c:y val="-9.6735187424425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35-412D-93C2-4F1E59442D9C}"/>
                </c:ext>
              </c:extLst>
            </c:dLbl>
            <c:dLbl>
              <c:idx val="1"/>
              <c:layout>
                <c:manualLayout>
                  <c:x val="1.0364465194411915E-2"/>
                  <c:y val="4.7994357995217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35-412D-93C2-4F1E59442D9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'問4-1b'!$B$6:$B$7</c:f>
              <c:strCache>
                <c:ptCount val="2"/>
                <c:pt idx="0">
                  <c:v>今回調査 (n=502)</c:v>
                </c:pt>
                <c:pt idx="1">
                  <c:v>前回調査 (n=776)</c:v>
                </c:pt>
              </c:strCache>
            </c:strRef>
          </c:cat>
          <c:val>
            <c:numRef>
              <c:f>'問4-1b'!$G$6:$G$7</c:f>
              <c:numCache>
                <c:formatCode>0.0</c:formatCode>
                <c:ptCount val="2"/>
                <c:pt idx="0">
                  <c:v>1.7928286852589641</c:v>
                </c:pt>
                <c:pt idx="1">
                  <c:v>3.865979381443299</c:v>
                </c:pt>
              </c:numCache>
            </c:numRef>
          </c:val>
          <c:extLst>
            <c:ext xmlns:c16="http://schemas.microsoft.com/office/drawing/2014/chart" uri="{C3380CC4-5D6E-409C-BE32-E72D297353CC}">
              <c16:uniqueId val="{00000009-BA35-412D-93C2-4F1E59442D9C}"/>
            </c:ext>
          </c:extLst>
        </c:ser>
        <c:dLbls>
          <c:showLegendKey val="0"/>
          <c:showVal val="0"/>
          <c:showCatName val="0"/>
          <c:showSerName val="0"/>
          <c:showPercent val="0"/>
          <c:showBubbleSize val="0"/>
        </c:dLbls>
        <c:gapWidth val="47"/>
        <c:overlap val="100"/>
        <c:axId val="244449632"/>
        <c:axId val="386988448"/>
      </c:barChart>
      <c:catAx>
        <c:axId val="244449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6988448"/>
        <c:crosses val="autoZero"/>
        <c:auto val="1"/>
        <c:lblAlgn val="ctr"/>
        <c:lblOffset val="100"/>
        <c:noMultiLvlLbl val="0"/>
      </c:catAx>
      <c:valAx>
        <c:axId val="3869884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44496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'問4-1c'!$D$5</c:f>
              <c:strCache>
                <c:ptCount val="1"/>
                <c:pt idx="0">
                  <c:v>確保しにくい</c:v>
                </c:pt>
              </c:strCache>
            </c:strRef>
          </c:tx>
          <c:spPr>
            <a:solidFill>
              <a:schemeClr val="accent5">
                <a:lumMod val="75000"/>
              </a:schemeClr>
            </a:solidFill>
            <a:ln>
              <a:noFill/>
            </a:ln>
            <a:effectLst/>
          </c:spPr>
          <c:invertIfNegative val="0"/>
          <c:dLbls>
            <c:dLbl>
              <c:idx val="1"/>
              <c:layout>
                <c:manualLayout>
                  <c:x val="-2.0728930388824135E-3"/>
                  <c:y val="1.099825523240532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AA-49F9-B801-5552E8F4825E}"/>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'問4-1c'!$B$6:$B$7</c:f>
              <c:strCache>
                <c:ptCount val="2"/>
                <c:pt idx="0">
                  <c:v>今回調査 (n=501)</c:v>
                </c:pt>
                <c:pt idx="1">
                  <c:v>前回調査 (n=792)</c:v>
                </c:pt>
              </c:strCache>
            </c:strRef>
          </c:cat>
          <c:val>
            <c:numRef>
              <c:f>'問4-1c'!$D$6:$D$7</c:f>
              <c:numCache>
                <c:formatCode>0.0</c:formatCode>
                <c:ptCount val="2"/>
                <c:pt idx="0">
                  <c:v>64.87025948103792</c:v>
                </c:pt>
                <c:pt idx="1">
                  <c:v>57.828282828282831</c:v>
                </c:pt>
              </c:numCache>
            </c:numRef>
          </c:val>
          <c:extLst>
            <c:ext xmlns:c16="http://schemas.microsoft.com/office/drawing/2014/chart" uri="{C3380CC4-5D6E-409C-BE32-E72D297353CC}">
              <c16:uniqueId val="{00000001-B0AA-49F9-B801-5552E8F4825E}"/>
            </c:ext>
          </c:extLst>
        </c:ser>
        <c:ser>
          <c:idx val="1"/>
          <c:order val="1"/>
          <c:tx>
            <c:strRef>
              <c:f>'問4-1c'!$E$5</c:f>
              <c:strCache>
                <c:ptCount val="1"/>
                <c:pt idx="0">
                  <c:v>なんとか確保している</c:v>
                </c:pt>
              </c:strCache>
            </c:strRef>
          </c:tx>
          <c:spPr>
            <a:pattFill prst="pct25">
              <a:fgClr>
                <a:schemeClr val="accent5">
                  <a:lumMod val="75000"/>
                </a:schemeClr>
              </a:fgClr>
              <a:bgClr>
                <a:schemeClr val="bg1"/>
              </a:bgClr>
            </a:pattFill>
            <a:ln>
              <a:noFill/>
            </a:ln>
            <a:effectLst/>
          </c:spPr>
          <c:invertIfNegative val="0"/>
          <c:dLbls>
            <c:dLbl>
              <c:idx val="1"/>
              <c:layout>
                <c:manualLayout>
                  <c:x val="-4.1457860777649796E-3"/>
                  <c:y val="-2.3996470440410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AA-49F9-B801-5552E8F4825E}"/>
                </c:ext>
              </c:extLst>
            </c:dLbl>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'問4-1c'!$B$6:$B$7</c:f>
              <c:strCache>
                <c:ptCount val="2"/>
                <c:pt idx="0">
                  <c:v>今回調査 (n=501)</c:v>
                </c:pt>
                <c:pt idx="1">
                  <c:v>前回調査 (n=792)</c:v>
                </c:pt>
              </c:strCache>
            </c:strRef>
          </c:cat>
          <c:val>
            <c:numRef>
              <c:f>'問4-1c'!$E$6:$E$7</c:f>
              <c:numCache>
                <c:formatCode>0.0</c:formatCode>
                <c:ptCount val="2"/>
                <c:pt idx="0">
                  <c:v>29.940119760479043</c:v>
                </c:pt>
                <c:pt idx="1">
                  <c:v>36.994949494949495</c:v>
                </c:pt>
              </c:numCache>
            </c:numRef>
          </c:val>
          <c:extLst>
            <c:ext xmlns:c16="http://schemas.microsoft.com/office/drawing/2014/chart" uri="{C3380CC4-5D6E-409C-BE32-E72D297353CC}">
              <c16:uniqueId val="{00000003-B0AA-49F9-B801-5552E8F4825E}"/>
            </c:ext>
          </c:extLst>
        </c:ser>
        <c:ser>
          <c:idx val="2"/>
          <c:order val="2"/>
          <c:tx>
            <c:strRef>
              <c:f>'問4-1c'!$F$5</c:f>
              <c:strCache>
                <c:ptCount val="1"/>
                <c:pt idx="0">
                  <c:v>容易に確保できる</c:v>
                </c:pt>
              </c:strCache>
            </c:strRef>
          </c:tx>
          <c:spPr>
            <a:solidFill>
              <a:schemeClr val="accent5">
                <a:lumMod val="60000"/>
                <a:lumOff val="40000"/>
              </a:schemeClr>
            </a:solidFill>
            <a:ln>
              <a:noFill/>
            </a:ln>
            <a:effectLst/>
          </c:spPr>
          <c:invertIfNegative val="0"/>
          <c:dLbls>
            <c:dLbl>
              <c:idx val="1"/>
              <c:layout>
                <c:manualLayout>
                  <c:x val="-2.4874716466588963E-2"/>
                  <c:y val="-1.19939838770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AA-49F9-B801-5552E8F4825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'問4-1c'!$B$6:$B$7</c:f>
              <c:strCache>
                <c:ptCount val="2"/>
                <c:pt idx="0">
                  <c:v>今回調査 (n=501)</c:v>
                </c:pt>
                <c:pt idx="1">
                  <c:v>前回調査 (n=792)</c:v>
                </c:pt>
              </c:strCache>
            </c:strRef>
          </c:cat>
          <c:val>
            <c:numRef>
              <c:f>'問4-1c'!$F$6:$F$7</c:f>
              <c:numCache>
                <c:formatCode>0.0</c:formatCode>
                <c:ptCount val="2"/>
                <c:pt idx="0">
                  <c:v>2.1956087824351296</c:v>
                </c:pt>
                <c:pt idx="1">
                  <c:v>1.5151515151515151</c:v>
                </c:pt>
              </c:numCache>
            </c:numRef>
          </c:val>
          <c:extLst>
            <c:ext xmlns:c16="http://schemas.microsoft.com/office/drawing/2014/chart" uri="{C3380CC4-5D6E-409C-BE32-E72D297353CC}">
              <c16:uniqueId val="{00000005-B0AA-49F9-B801-5552E8F4825E}"/>
            </c:ext>
          </c:extLst>
        </c:ser>
        <c:ser>
          <c:idx val="3"/>
          <c:order val="3"/>
          <c:tx>
            <c:strRef>
              <c:f>'問4-1c'!$G$5</c:f>
              <c:strCache>
                <c:ptCount val="1"/>
                <c:pt idx="0">
                  <c:v>わからない</c:v>
                </c:pt>
              </c:strCache>
            </c:strRef>
          </c:tx>
          <c:spPr>
            <a:pattFill prst="ltVert">
              <a:fgClr>
                <a:schemeClr val="accent5">
                  <a:lumMod val="40000"/>
                  <a:lumOff val="60000"/>
                </a:schemeClr>
              </a:fgClr>
              <a:bgClr>
                <a:schemeClr val="bg1"/>
              </a:bgClr>
            </a:pattFill>
            <a:ln>
              <a:noFill/>
            </a:ln>
            <a:effectLst/>
          </c:spPr>
          <c:invertIfNegative val="0"/>
          <c:dLbls>
            <c:dLbl>
              <c:idx val="0"/>
              <c:layout>
                <c:manualLayout>
                  <c:x val="2.505742326164126E-2"/>
                  <c:y val="-2.8581636298678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AA-49F9-B801-5552E8F4825E}"/>
                </c:ext>
              </c:extLst>
            </c:dLbl>
            <c:dLbl>
              <c:idx val="1"/>
              <c:layout>
                <c:manualLayout>
                  <c:x val="1.0364465194411915E-2"/>
                  <c:y val="4.7994357995217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AA-49F9-B801-5552E8F4825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'問4-1c'!$B$6:$B$7</c:f>
              <c:strCache>
                <c:ptCount val="2"/>
                <c:pt idx="0">
                  <c:v>今回調査 (n=501)</c:v>
                </c:pt>
                <c:pt idx="1">
                  <c:v>前回調査 (n=792)</c:v>
                </c:pt>
              </c:strCache>
            </c:strRef>
          </c:cat>
          <c:val>
            <c:numRef>
              <c:f>'問4-1c'!$G$6:$G$7</c:f>
              <c:numCache>
                <c:formatCode>0.0</c:formatCode>
                <c:ptCount val="2"/>
                <c:pt idx="0">
                  <c:v>2.9940119760479043</c:v>
                </c:pt>
                <c:pt idx="1">
                  <c:v>3.6616161616161618</c:v>
                </c:pt>
              </c:numCache>
            </c:numRef>
          </c:val>
          <c:extLst>
            <c:ext xmlns:c16="http://schemas.microsoft.com/office/drawing/2014/chart" uri="{C3380CC4-5D6E-409C-BE32-E72D297353CC}">
              <c16:uniqueId val="{00000008-B0AA-49F9-B801-5552E8F4825E}"/>
            </c:ext>
          </c:extLst>
        </c:ser>
        <c:dLbls>
          <c:showLegendKey val="0"/>
          <c:showVal val="0"/>
          <c:showCatName val="0"/>
          <c:showSerName val="0"/>
          <c:showPercent val="0"/>
          <c:showBubbleSize val="0"/>
        </c:dLbls>
        <c:gapWidth val="47"/>
        <c:overlap val="100"/>
        <c:axId val="244449632"/>
        <c:axId val="386988448"/>
      </c:barChart>
      <c:catAx>
        <c:axId val="244449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6988448"/>
        <c:crosses val="autoZero"/>
        <c:auto val="1"/>
        <c:lblAlgn val="ctr"/>
        <c:lblOffset val="100"/>
        <c:noMultiLvlLbl val="0"/>
      </c:catAx>
      <c:valAx>
        <c:axId val="3869884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4444963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問５!$D$3</c:f>
              <c:strCache>
                <c:ptCount val="1"/>
                <c:pt idx="0">
                  <c:v>今回調査 (n=32)</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問５!$C$5:$C$15</c:f>
              <c:strCache>
                <c:ptCount val="11"/>
                <c:pt idx="0">
                  <c:v>学校の紹介</c:v>
                </c:pt>
                <c:pt idx="1">
                  <c:v>知人の紹介</c:v>
                </c:pt>
                <c:pt idx="2">
                  <c:v>学生が自分で施設を見つける</c:v>
                </c:pt>
                <c:pt idx="3">
                  <c:v>就職説明会への参加</c:v>
                </c:pt>
                <c:pt idx="4">
                  <c:v>ハローワークの利用</c:v>
                </c:pt>
                <c:pt idx="5">
                  <c:v>実習等への参加</c:v>
                </c:pt>
                <c:pt idx="6">
                  <c:v>福祉人材センターの利用</c:v>
                </c:pt>
                <c:pt idx="7">
                  <c:v>求人雑誌、求人サイト等の利用</c:v>
                </c:pt>
                <c:pt idx="8">
                  <c:v>人材派遣会社・人材紹介会社への登録</c:v>
                </c:pt>
                <c:pt idx="9">
                  <c:v>保育士・保育所支援センターへの登録</c:v>
                </c:pt>
                <c:pt idx="10">
                  <c:v>その他　</c:v>
                </c:pt>
              </c:strCache>
            </c:strRef>
          </c:cat>
          <c:val>
            <c:numRef>
              <c:f>問５!$D$5:$D$15</c:f>
              <c:numCache>
                <c:formatCode>0.0</c:formatCode>
                <c:ptCount val="11"/>
                <c:pt idx="0">
                  <c:v>78.100000000000009</c:v>
                </c:pt>
                <c:pt idx="1">
                  <c:v>9.4</c:v>
                </c:pt>
                <c:pt idx="2">
                  <c:v>62.5</c:v>
                </c:pt>
                <c:pt idx="3">
                  <c:v>78.100000000000009</c:v>
                </c:pt>
                <c:pt idx="4">
                  <c:v>9.4</c:v>
                </c:pt>
                <c:pt idx="5">
                  <c:v>65.600000000000009</c:v>
                </c:pt>
                <c:pt idx="6">
                  <c:v>3.1</c:v>
                </c:pt>
                <c:pt idx="7">
                  <c:v>15.6</c:v>
                </c:pt>
                <c:pt idx="8">
                  <c:v>9.4</c:v>
                </c:pt>
                <c:pt idx="9">
                  <c:v>3.1</c:v>
                </c:pt>
                <c:pt idx="10">
                  <c:v>3.1</c:v>
                </c:pt>
              </c:numCache>
            </c:numRef>
          </c:val>
          <c:extLst>
            <c:ext xmlns:c16="http://schemas.microsoft.com/office/drawing/2014/chart" uri="{C3380CC4-5D6E-409C-BE32-E72D297353CC}">
              <c16:uniqueId val="{00000000-B8F0-4D03-8736-5F75435A2236}"/>
            </c:ext>
          </c:extLst>
        </c:ser>
        <c:dLbls>
          <c:showLegendKey val="0"/>
          <c:showVal val="0"/>
          <c:showCatName val="0"/>
          <c:showSerName val="0"/>
          <c:showPercent val="0"/>
          <c:showBubbleSize val="0"/>
        </c:dLbls>
        <c:gapWidth val="182"/>
        <c:axId val="422742672"/>
        <c:axId val="384638160"/>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50357997059244"/>
          <c:y val="0.13614396977495827"/>
          <c:w val="0.61812781934681371"/>
          <c:h val="0.83239788318421304"/>
        </c:manualLayout>
      </c:layout>
      <c:barChart>
        <c:barDir val="bar"/>
        <c:grouping val="clustered"/>
        <c:varyColors val="0"/>
        <c:ser>
          <c:idx val="0"/>
          <c:order val="0"/>
          <c:tx>
            <c:strRef>
              <c:f>'問2-3正'!$C$12</c:f>
              <c:strCache>
                <c:ptCount val="1"/>
                <c:pt idx="0">
                  <c:v>今回調査(n=512)</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'問2-3正'!$E$7:$O$7</c:f>
              <c:strCache>
                <c:ptCount val="10"/>
                <c:pt idx="0">
                  <c:v>ハローワークからの紹介</c:v>
                </c:pt>
                <c:pt idx="1">
                  <c:v>大学等の養成機関からの紹介</c:v>
                </c:pt>
                <c:pt idx="2">
                  <c:v>福祉人材センターからの紹介</c:v>
                </c:pt>
                <c:pt idx="3">
                  <c:v>人材派遣会社・人材紹介会社からの紹介</c:v>
                </c:pt>
                <c:pt idx="4">
                  <c:v>合同就職説明会</c:v>
                </c:pt>
                <c:pt idx="5">
                  <c:v>インターネットによる求人サービス</c:v>
                </c:pt>
                <c:pt idx="6">
                  <c:v>新聞折り込み等の紙媒体による求人広告</c:v>
                </c:pt>
                <c:pt idx="7">
                  <c:v>保育士・保育所支援センター、幼稚園ナビ、
行政機関等によるマッチング事業</c:v>
                </c:pt>
                <c:pt idx="8">
                  <c:v>施設のホームページによる求人募集</c:v>
                </c:pt>
                <c:pt idx="9">
                  <c:v>その他</c:v>
                </c:pt>
              </c:strCache>
            </c:strRef>
          </c:cat>
          <c:val>
            <c:numRef>
              <c:f>'問2-3正'!$E$12:$O$12</c:f>
              <c:numCache>
                <c:formatCode>0.0</c:formatCode>
                <c:ptCount val="11"/>
                <c:pt idx="0">
                  <c:v>27.734375</c:v>
                </c:pt>
                <c:pt idx="1">
                  <c:v>66.40625</c:v>
                </c:pt>
                <c:pt idx="2">
                  <c:v>1.5625</c:v>
                </c:pt>
                <c:pt idx="3">
                  <c:v>35.3515625</c:v>
                </c:pt>
                <c:pt idx="4">
                  <c:v>44.53125</c:v>
                </c:pt>
                <c:pt idx="5">
                  <c:v>26.171875</c:v>
                </c:pt>
                <c:pt idx="6">
                  <c:v>1.7578125</c:v>
                </c:pt>
                <c:pt idx="7">
                  <c:v>9.375</c:v>
                </c:pt>
                <c:pt idx="8">
                  <c:v>35.9375</c:v>
                </c:pt>
                <c:pt idx="9">
                  <c:v>10.9375</c:v>
                </c:pt>
              </c:numCache>
            </c:numRef>
          </c:val>
          <c:extLst>
            <c:ext xmlns:c16="http://schemas.microsoft.com/office/drawing/2014/chart" uri="{C3380CC4-5D6E-409C-BE32-E72D297353CC}">
              <c16:uniqueId val="{00000000-B1F4-4F2A-8D56-CD9BF29D58D0}"/>
            </c:ext>
          </c:extLst>
        </c:ser>
        <c:ser>
          <c:idx val="1"/>
          <c:order val="1"/>
          <c:tx>
            <c:strRef>
              <c:f>'問2-3正'!$C$8</c:f>
              <c:strCache>
                <c:ptCount val="1"/>
                <c:pt idx="0">
                  <c:v>前回調査(n=808)</c:v>
                </c:pt>
              </c:strCache>
            </c:strRef>
          </c:tx>
          <c:spPr>
            <a:no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'問2-3正'!$E$7:$O$7</c:f>
              <c:strCache>
                <c:ptCount val="10"/>
                <c:pt idx="0">
                  <c:v>ハローワークからの紹介</c:v>
                </c:pt>
                <c:pt idx="1">
                  <c:v>大学等の養成機関からの紹介</c:v>
                </c:pt>
                <c:pt idx="2">
                  <c:v>福祉人材センターからの紹介</c:v>
                </c:pt>
                <c:pt idx="3">
                  <c:v>人材派遣会社・人材紹介会社からの紹介</c:v>
                </c:pt>
                <c:pt idx="4">
                  <c:v>合同就職説明会</c:v>
                </c:pt>
                <c:pt idx="5">
                  <c:v>インターネットによる求人サービス</c:v>
                </c:pt>
                <c:pt idx="6">
                  <c:v>新聞折り込み等の紙媒体による求人広告</c:v>
                </c:pt>
                <c:pt idx="7">
                  <c:v>保育士・保育所支援センター、幼稚園ナビ、
行政機関等によるマッチング事業</c:v>
                </c:pt>
                <c:pt idx="8">
                  <c:v>施設のホームページによる求人募集</c:v>
                </c:pt>
                <c:pt idx="9">
                  <c:v>その他</c:v>
                </c:pt>
              </c:strCache>
            </c:strRef>
          </c:cat>
          <c:val>
            <c:numRef>
              <c:f>'問2-3正'!$E$8:$O$8</c:f>
              <c:numCache>
                <c:formatCode>0.0</c:formatCode>
                <c:ptCount val="11"/>
                <c:pt idx="0">
                  <c:v>34.405940594059402</c:v>
                </c:pt>
                <c:pt idx="1">
                  <c:v>76.980198019801975</c:v>
                </c:pt>
                <c:pt idx="2">
                  <c:v>1.3613861386138615</c:v>
                </c:pt>
                <c:pt idx="3">
                  <c:v>33.292079207920793</c:v>
                </c:pt>
                <c:pt idx="4">
                  <c:v>35.519801980198018</c:v>
                </c:pt>
                <c:pt idx="5">
                  <c:v>17.945544554455445</c:v>
                </c:pt>
                <c:pt idx="6">
                  <c:v>4.0841584158415847</c:v>
                </c:pt>
                <c:pt idx="7">
                  <c:v>9.653465346534654</c:v>
                </c:pt>
                <c:pt idx="8">
                  <c:v>19.306930693069308</c:v>
                </c:pt>
                <c:pt idx="9">
                  <c:v>11.262376237623762</c:v>
                </c:pt>
              </c:numCache>
            </c:numRef>
          </c:val>
          <c:extLst>
            <c:ext xmlns:c16="http://schemas.microsoft.com/office/drawing/2014/chart" uri="{C3380CC4-5D6E-409C-BE32-E72D297353CC}">
              <c16:uniqueId val="{00000001-B1F4-4F2A-8D56-CD9BF29D58D0}"/>
            </c:ext>
          </c:extLst>
        </c:ser>
        <c:dLbls>
          <c:showLegendKey val="0"/>
          <c:showVal val="0"/>
          <c:showCatName val="0"/>
          <c:showSerName val="0"/>
          <c:showPercent val="0"/>
          <c:showBubbleSize val="0"/>
        </c:dLbls>
        <c:gapWidth val="182"/>
        <c:axId val="422742672"/>
        <c:axId val="384638160"/>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'問６－３'!$D$5</c:f>
              <c:strCache>
                <c:ptCount val="1"/>
                <c:pt idx="0">
                  <c:v>今回調査 (n=33)</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'問６－３'!$B$7:$B$16</c:f>
              <c:strCache>
                <c:ptCount val="10"/>
                <c:pt idx="0">
                  <c:v>高校生のアプローチ（保育体験学習など）</c:v>
                </c:pt>
                <c:pt idx="1">
                  <c:v>教育・福祉の就職説明会の開催</c:v>
                </c:pt>
                <c:pt idx="2">
                  <c:v>ハローワークと連携した就職先の情報提供</c:v>
                </c:pt>
                <c:pt idx="3">
                  <c:v>保育技術向上の研修</c:v>
                </c:pt>
                <c:pt idx="4">
                  <c:v>社会人として必要な教養やマナーを学ぶ研修会</c:v>
                </c:pt>
                <c:pt idx="5">
                  <c:v>職員の給与の向上を図るための支援</c:v>
                </c:pt>
                <c:pt idx="6">
                  <c:v>返還免除のある修学資金貸付</c:v>
                </c:pt>
                <c:pt idx="7">
                  <c:v>現職職員の体験談</c:v>
                </c:pt>
                <c:pt idx="8">
                  <c:v>その他</c:v>
                </c:pt>
                <c:pt idx="9">
                  <c:v>特にない</c:v>
                </c:pt>
              </c:strCache>
            </c:strRef>
          </c:cat>
          <c:val>
            <c:numRef>
              <c:f>'問６－３'!$D$7:$D$16</c:f>
              <c:numCache>
                <c:formatCode>0.0</c:formatCode>
                <c:ptCount val="10"/>
                <c:pt idx="0">
                  <c:v>51.5</c:v>
                </c:pt>
                <c:pt idx="1">
                  <c:v>15.2</c:v>
                </c:pt>
                <c:pt idx="2">
                  <c:v>12.1</c:v>
                </c:pt>
                <c:pt idx="3">
                  <c:v>15.2</c:v>
                </c:pt>
                <c:pt idx="4">
                  <c:v>9.1</c:v>
                </c:pt>
                <c:pt idx="5">
                  <c:v>93.899999999999991</c:v>
                </c:pt>
                <c:pt idx="6">
                  <c:v>72.7</c:v>
                </c:pt>
                <c:pt idx="7">
                  <c:v>6.1</c:v>
                </c:pt>
                <c:pt idx="8">
                  <c:v>9.1</c:v>
                </c:pt>
                <c:pt idx="9">
                  <c:v>0</c:v>
                </c:pt>
              </c:numCache>
            </c:numRef>
          </c:val>
          <c:extLst>
            <c:ext xmlns:c16="http://schemas.microsoft.com/office/drawing/2014/chart" uri="{C3380CC4-5D6E-409C-BE32-E72D297353CC}">
              <c16:uniqueId val="{00000000-0638-4A48-8694-80C6190C92B1}"/>
            </c:ext>
          </c:extLst>
        </c:ser>
        <c:ser>
          <c:idx val="1"/>
          <c:order val="1"/>
          <c:tx>
            <c:strRef>
              <c:f>'問６－３'!$C$5</c:f>
              <c:strCache>
                <c:ptCount val="1"/>
                <c:pt idx="0">
                  <c:v>前回調査 (n=30)</c:v>
                </c:pt>
              </c:strCache>
            </c:strRef>
          </c:tx>
          <c:spPr>
            <a:no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'問６－３'!$B$7:$B$16</c:f>
              <c:strCache>
                <c:ptCount val="10"/>
                <c:pt idx="0">
                  <c:v>高校生のアプローチ（保育体験学習など）</c:v>
                </c:pt>
                <c:pt idx="1">
                  <c:v>教育・福祉の就職説明会の開催</c:v>
                </c:pt>
                <c:pt idx="2">
                  <c:v>ハローワークと連携した就職先の情報提供</c:v>
                </c:pt>
                <c:pt idx="3">
                  <c:v>保育技術向上の研修</c:v>
                </c:pt>
                <c:pt idx="4">
                  <c:v>社会人として必要な教養やマナーを学ぶ研修会</c:v>
                </c:pt>
                <c:pt idx="5">
                  <c:v>職員の給与の向上を図るための支援</c:v>
                </c:pt>
                <c:pt idx="6">
                  <c:v>返還免除のある修学資金貸付</c:v>
                </c:pt>
                <c:pt idx="7">
                  <c:v>現職職員の体験談</c:v>
                </c:pt>
                <c:pt idx="8">
                  <c:v>その他</c:v>
                </c:pt>
                <c:pt idx="9">
                  <c:v>特にない</c:v>
                </c:pt>
              </c:strCache>
            </c:strRef>
          </c:cat>
          <c:val>
            <c:numRef>
              <c:f>'問６－３'!$C$7:$C$16</c:f>
              <c:numCache>
                <c:formatCode>0.0</c:formatCode>
                <c:ptCount val="10"/>
                <c:pt idx="0">
                  <c:v>25.806451612903224</c:v>
                </c:pt>
                <c:pt idx="1">
                  <c:v>9.67741935483871</c:v>
                </c:pt>
                <c:pt idx="2">
                  <c:v>3.225806451612903</c:v>
                </c:pt>
                <c:pt idx="3">
                  <c:v>32.258064516129032</c:v>
                </c:pt>
                <c:pt idx="4">
                  <c:v>9.67741935483871</c:v>
                </c:pt>
                <c:pt idx="5">
                  <c:v>90.322580645161281</c:v>
                </c:pt>
                <c:pt idx="6">
                  <c:v>64.516129032258064</c:v>
                </c:pt>
                <c:pt idx="7">
                  <c:v>12.903225806451612</c:v>
                </c:pt>
                <c:pt idx="8">
                  <c:v>6.4516129032258061</c:v>
                </c:pt>
                <c:pt idx="9">
                  <c:v>0</c:v>
                </c:pt>
              </c:numCache>
            </c:numRef>
          </c:val>
          <c:extLst>
            <c:ext xmlns:c16="http://schemas.microsoft.com/office/drawing/2014/chart" uri="{C3380CC4-5D6E-409C-BE32-E72D297353CC}">
              <c16:uniqueId val="{00000001-0638-4A48-8694-80C6190C92B1}"/>
            </c:ext>
          </c:extLst>
        </c:ser>
        <c:dLbls>
          <c:showLegendKey val="0"/>
          <c:showVal val="0"/>
          <c:showCatName val="0"/>
          <c:showSerName val="0"/>
          <c:showPercent val="0"/>
          <c:showBubbleSize val="0"/>
        </c:dLbls>
        <c:gapWidth val="182"/>
        <c:axId val="422742672"/>
        <c:axId val="384638160"/>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'問7-1p276'!$C$31</c:f>
              <c:strCache>
                <c:ptCount val="1"/>
                <c:pt idx="0">
                  <c:v>今回調査(n=509)</c:v>
                </c:pt>
              </c:strCache>
            </c:strRef>
          </c:tx>
          <c:spPr>
            <a:solidFill>
              <a:schemeClr val="accent5">
                <a:lumMod val="75000"/>
              </a:schemeClr>
            </a:solidFill>
            <a:ln>
              <a:solidFill>
                <a:schemeClr val="accent5">
                  <a:lumMod val="75000"/>
                </a:schemeClr>
              </a:solidFill>
            </a:ln>
            <a:effectLst/>
          </c:spPr>
          <c:invertIfNegative val="0"/>
          <c:dLbls>
            <c:dLbl>
              <c:idx val="12"/>
              <c:layout>
                <c:manualLayout>
                  <c:x val="-4.1502386387217262E-3"/>
                  <c:y val="9.318217114458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BF-43F6-885A-72B456959B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'問7-1p276'!$E$26:$U$26</c:f>
              <c:strCache>
                <c:ptCount val="17"/>
                <c:pt idx="0">
                  <c:v>養成機関への働きかけ</c:v>
                </c:pt>
                <c:pt idx="1">
                  <c:v>ハローワークへの働きかけ</c:v>
                </c:pt>
                <c:pt idx="2">
                  <c:v>就職説明会・フェア</c:v>
                </c:pt>
                <c:pt idx="3">
                  <c:v>福祉人材センターとの連携強化</c:v>
                </c:pt>
                <c:pt idx="4">
                  <c:v>市町村が実施している人材確保事業の拡充</c:v>
                </c:pt>
                <c:pt idx="5">
                  <c:v>大阪府保育士・保育所支援センターの拡充</c:v>
                </c:pt>
                <c:pt idx="6">
                  <c:v>幼稚園教諭のマッチングシステムの拡充</c:v>
                </c:pt>
                <c:pt idx="7">
                  <c:v>園内研修への支援</c:v>
                </c:pt>
                <c:pt idx="8">
                  <c:v>自治体が実施する研修の充実</c:v>
                </c:pt>
                <c:pt idx="9">
                  <c:v>潜在的な有資格者の掘り起こし</c:v>
                </c:pt>
                <c:pt idx="10">
                  <c:v>社会保険労務士の派遣</c:v>
                </c:pt>
                <c:pt idx="11">
                  <c:v>職員の処遇改善</c:v>
                </c:pt>
                <c:pt idx="12">
                  <c:v>保育士等キャリアアップ研修の充実</c:v>
                </c:pt>
                <c:pt idx="13">
                  <c:v>修学資金等貸付の拡充</c:v>
                </c:pt>
                <c:pt idx="14">
                  <c:v>業務負担軽減のためのＩＣＴ補助の拡充</c:v>
                </c:pt>
                <c:pt idx="15">
                  <c:v>その他</c:v>
                </c:pt>
                <c:pt idx="16">
                  <c:v>特になし</c:v>
                </c:pt>
              </c:strCache>
            </c:strRef>
          </c:cat>
          <c:val>
            <c:numRef>
              <c:f>'問7-1p276'!$E$31:$U$31</c:f>
              <c:numCache>
                <c:formatCode>0.0</c:formatCode>
                <c:ptCount val="17"/>
                <c:pt idx="0">
                  <c:v>48.1335952848723</c:v>
                </c:pt>
                <c:pt idx="1">
                  <c:v>16.699410609037329</c:v>
                </c:pt>
                <c:pt idx="2">
                  <c:v>29.666011787819254</c:v>
                </c:pt>
                <c:pt idx="3">
                  <c:v>2.9469548133595285</c:v>
                </c:pt>
                <c:pt idx="4">
                  <c:v>17.288801571709232</c:v>
                </c:pt>
                <c:pt idx="5">
                  <c:v>8.2514734774066802</c:v>
                </c:pt>
                <c:pt idx="6">
                  <c:v>6.4833005893909625</c:v>
                </c:pt>
                <c:pt idx="7">
                  <c:v>10.412573673870334</c:v>
                </c:pt>
                <c:pt idx="8">
                  <c:v>2.9469548133595285</c:v>
                </c:pt>
                <c:pt idx="9">
                  <c:v>21.611001964636543</c:v>
                </c:pt>
                <c:pt idx="10">
                  <c:v>1.5717092337917484</c:v>
                </c:pt>
                <c:pt idx="11">
                  <c:v>69.548133595284867</c:v>
                </c:pt>
                <c:pt idx="12">
                  <c:v>11.00196463654224</c:v>
                </c:pt>
                <c:pt idx="13">
                  <c:v>6.4833005893909625</c:v>
                </c:pt>
                <c:pt idx="14">
                  <c:v>22.593320235756384</c:v>
                </c:pt>
                <c:pt idx="15">
                  <c:v>2.3575638506876229</c:v>
                </c:pt>
                <c:pt idx="16">
                  <c:v>2.161100196463654</c:v>
                </c:pt>
              </c:numCache>
            </c:numRef>
          </c:val>
          <c:extLst>
            <c:ext xmlns:c16="http://schemas.microsoft.com/office/drawing/2014/chart" uri="{C3380CC4-5D6E-409C-BE32-E72D297353CC}">
              <c16:uniqueId val="{00000001-DDBF-43F6-885A-72B456959B0A}"/>
            </c:ext>
          </c:extLst>
        </c:ser>
        <c:ser>
          <c:idx val="1"/>
          <c:order val="1"/>
          <c:tx>
            <c:strRef>
              <c:f>'問7-1p276'!$C$27</c:f>
              <c:strCache>
                <c:ptCount val="1"/>
                <c:pt idx="0">
                  <c:v>前回調査(n=754)</c:v>
                </c:pt>
              </c:strCache>
            </c:strRef>
          </c:tx>
          <c:spPr>
            <a:noFill/>
            <a:ln>
              <a:solidFill>
                <a:schemeClr val="accent5">
                  <a:lumMod val="75000"/>
                </a:schemeClr>
              </a:solidFill>
            </a:ln>
            <a:effectLst/>
          </c:spPr>
          <c:invertIfNegative val="0"/>
          <c:dLbls>
            <c:dLbl>
              <c:idx val="0"/>
              <c:layout>
                <c:manualLayout>
                  <c:x val="-7.6086829415018839E-17"/>
                  <c:y val="-1.8636434228917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BF-43F6-885A-72B456959B0A}"/>
                </c:ext>
              </c:extLst>
            </c:dLbl>
            <c:dLbl>
              <c:idx val="5"/>
              <c:layout>
                <c:manualLayout>
                  <c:x val="1.0375596596804241E-2"/>
                  <c:y val="-1.2424289485945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BF-43F6-885A-72B456959B0A}"/>
                </c:ext>
              </c:extLst>
            </c:dLbl>
            <c:dLbl>
              <c:idx val="13"/>
              <c:layout>
                <c:manualLayout>
                  <c:x val="0"/>
                  <c:y val="-1.5530117284803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BF-43F6-885A-72B456959B0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'問7-1p276'!$E$26:$U$26</c:f>
              <c:strCache>
                <c:ptCount val="17"/>
                <c:pt idx="0">
                  <c:v>養成機関への働きかけ</c:v>
                </c:pt>
                <c:pt idx="1">
                  <c:v>ハローワークへの働きかけ</c:v>
                </c:pt>
                <c:pt idx="2">
                  <c:v>就職説明会・フェア</c:v>
                </c:pt>
                <c:pt idx="3">
                  <c:v>福祉人材センターとの連携強化</c:v>
                </c:pt>
                <c:pt idx="4">
                  <c:v>市町村が実施している人材確保事業の拡充</c:v>
                </c:pt>
                <c:pt idx="5">
                  <c:v>大阪府保育士・保育所支援センターの拡充</c:v>
                </c:pt>
                <c:pt idx="6">
                  <c:v>幼稚園教諭のマッチングシステムの拡充</c:v>
                </c:pt>
                <c:pt idx="7">
                  <c:v>園内研修への支援</c:v>
                </c:pt>
                <c:pt idx="8">
                  <c:v>自治体が実施する研修の充実</c:v>
                </c:pt>
                <c:pt idx="9">
                  <c:v>潜在的な有資格者の掘り起こし</c:v>
                </c:pt>
                <c:pt idx="10">
                  <c:v>社会保険労務士の派遣</c:v>
                </c:pt>
                <c:pt idx="11">
                  <c:v>職員の処遇改善</c:v>
                </c:pt>
                <c:pt idx="12">
                  <c:v>保育士等キャリアアップ研修の充実</c:v>
                </c:pt>
                <c:pt idx="13">
                  <c:v>修学資金等貸付の拡充</c:v>
                </c:pt>
                <c:pt idx="14">
                  <c:v>業務負担軽減のためのＩＣＴ補助の拡充</c:v>
                </c:pt>
                <c:pt idx="15">
                  <c:v>その他</c:v>
                </c:pt>
                <c:pt idx="16">
                  <c:v>特になし</c:v>
                </c:pt>
              </c:strCache>
            </c:strRef>
          </c:cat>
          <c:val>
            <c:numRef>
              <c:f>'問7-1p276'!$E$27:$U$27</c:f>
              <c:numCache>
                <c:formatCode>0.0</c:formatCode>
                <c:ptCount val="17"/>
                <c:pt idx="0">
                  <c:v>47.214854111405835</c:v>
                </c:pt>
                <c:pt idx="1">
                  <c:v>18.302387267904511</c:v>
                </c:pt>
                <c:pt idx="3">
                  <c:v>3.978779840848806</c:v>
                </c:pt>
                <c:pt idx="4">
                  <c:v>19.230769230769234</c:v>
                </c:pt>
                <c:pt idx="5">
                  <c:v>8.2228116710875341</c:v>
                </c:pt>
                <c:pt idx="7">
                  <c:v>13.262599469496022</c:v>
                </c:pt>
                <c:pt idx="8">
                  <c:v>8.0901856763925739</c:v>
                </c:pt>
                <c:pt idx="9">
                  <c:v>31.962864721485413</c:v>
                </c:pt>
                <c:pt idx="10">
                  <c:v>2.2546419098143233</c:v>
                </c:pt>
                <c:pt idx="11">
                  <c:v>76.392572944297072</c:v>
                </c:pt>
                <c:pt idx="12">
                  <c:v>14.323607427055704</c:v>
                </c:pt>
                <c:pt idx="13">
                  <c:v>6.3660477453580899</c:v>
                </c:pt>
                <c:pt idx="15">
                  <c:v>5.1724137931034484</c:v>
                </c:pt>
                <c:pt idx="16">
                  <c:v>0.79575596816976124</c:v>
                </c:pt>
              </c:numCache>
            </c:numRef>
          </c:val>
          <c:extLst>
            <c:ext xmlns:c16="http://schemas.microsoft.com/office/drawing/2014/chart" uri="{C3380CC4-5D6E-409C-BE32-E72D297353CC}">
              <c16:uniqueId val="{00000005-DDBF-43F6-885A-72B456959B0A}"/>
            </c:ext>
          </c:extLst>
        </c:ser>
        <c:dLbls>
          <c:showLegendKey val="0"/>
          <c:showVal val="0"/>
          <c:showCatName val="0"/>
          <c:showSerName val="0"/>
          <c:showPercent val="0"/>
          <c:showBubbleSize val="0"/>
        </c:dLbls>
        <c:gapWidth val="182"/>
        <c:axId val="422742672"/>
        <c:axId val="384638160"/>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'問2-5'!$C$12</c:f>
              <c:strCache>
                <c:ptCount val="1"/>
                <c:pt idx="0">
                  <c:v>今回調査(n=505)</c:v>
                </c:pt>
              </c:strCache>
            </c:strRef>
          </c:tx>
          <c:spPr>
            <a:solidFill>
              <a:schemeClr val="accent5">
                <a:lumMod val="75000"/>
              </a:schemeClr>
            </a:solid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'問2-5'!$E$7:$U$7</c:f>
              <c:strCache>
                <c:ptCount val="17"/>
                <c:pt idx="0">
                  <c:v>給与</c:v>
                </c:pt>
                <c:pt idx="1">
                  <c:v>職場の雰囲気や人間関係の良さ</c:v>
                </c:pt>
                <c:pt idx="2">
                  <c:v>勤務時間、勤務日数</c:v>
                </c:pt>
                <c:pt idx="3">
                  <c:v>休暇の取りやすさ</c:v>
                </c:pt>
                <c:pt idx="4">
                  <c:v>通勤時間、通勤のしやすさ</c:v>
                </c:pt>
                <c:pt idx="5">
                  <c:v>仕事の内容</c:v>
                </c:pt>
                <c:pt idx="6">
                  <c:v>正規職員での採用</c:v>
                </c:pt>
                <c:pt idx="7">
                  <c:v>結婚や出産・子育てに対する協力体制がある</c:v>
                </c:pt>
                <c:pt idx="8">
                  <c:v>実習等に行った際に勤務したいと感じた</c:v>
                </c:pt>
                <c:pt idx="9">
                  <c:v>残業が少ない</c:v>
                </c:pt>
                <c:pt idx="10">
                  <c:v>施設の理念や方針への納得感</c:v>
                </c:pt>
                <c:pt idx="11">
                  <c:v>福利厚生</c:v>
                </c:pt>
                <c:pt idx="12">
                  <c:v>保育士・幼稚園教諭・保育教諭としてのキャリアアップができそう</c:v>
                </c:pt>
                <c:pt idx="13">
                  <c:v>研修体制</c:v>
                </c:pt>
                <c:pt idx="14">
                  <c:v>先輩からの意見</c:v>
                </c:pt>
                <c:pt idx="15">
                  <c:v>その他</c:v>
                </c:pt>
                <c:pt idx="16">
                  <c:v>特にない</c:v>
                </c:pt>
              </c:strCache>
            </c:strRef>
          </c:cat>
          <c:val>
            <c:numRef>
              <c:f>'問2-5'!$E$12:$U$12</c:f>
              <c:numCache>
                <c:formatCode>0.0</c:formatCode>
                <c:ptCount val="17"/>
                <c:pt idx="0">
                  <c:v>23.564356435643564</c:v>
                </c:pt>
                <c:pt idx="1">
                  <c:v>74.851485148514854</c:v>
                </c:pt>
                <c:pt idx="2">
                  <c:v>29.10891089108911</c:v>
                </c:pt>
                <c:pt idx="3">
                  <c:v>44.554455445544555</c:v>
                </c:pt>
                <c:pt idx="4">
                  <c:v>44.158415841584159</c:v>
                </c:pt>
                <c:pt idx="5">
                  <c:v>26.138613861386137</c:v>
                </c:pt>
                <c:pt idx="6">
                  <c:v>22.574257425742573</c:v>
                </c:pt>
                <c:pt idx="7">
                  <c:v>46.732673267326732</c:v>
                </c:pt>
                <c:pt idx="8">
                  <c:v>40.396039603960396</c:v>
                </c:pt>
                <c:pt idx="9">
                  <c:v>40.990099009900987</c:v>
                </c:pt>
                <c:pt idx="10">
                  <c:v>39.207920792079207</c:v>
                </c:pt>
                <c:pt idx="11">
                  <c:v>14.257425742574258</c:v>
                </c:pt>
                <c:pt idx="12">
                  <c:v>12.475247524752476</c:v>
                </c:pt>
                <c:pt idx="13">
                  <c:v>9.3069306930693063</c:v>
                </c:pt>
                <c:pt idx="14">
                  <c:v>16.03960396039604</c:v>
                </c:pt>
                <c:pt idx="15">
                  <c:v>4.3564356435643568</c:v>
                </c:pt>
                <c:pt idx="16">
                  <c:v>0.59405940594059403</c:v>
                </c:pt>
              </c:numCache>
            </c:numRef>
          </c:val>
          <c:extLst>
            <c:ext xmlns:c16="http://schemas.microsoft.com/office/drawing/2014/chart" uri="{C3380CC4-5D6E-409C-BE32-E72D297353CC}">
              <c16:uniqueId val="{00000000-9503-4624-811D-21B0E44B64DA}"/>
            </c:ext>
          </c:extLst>
        </c:ser>
        <c:dLbls>
          <c:showLegendKey val="0"/>
          <c:showVal val="0"/>
          <c:showCatName val="0"/>
          <c:showSerName val="0"/>
          <c:showPercent val="0"/>
          <c:showBubbleSize val="0"/>
        </c:dLbls>
        <c:gapWidth val="182"/>
        <c:axId val="422742672"/>
        <c:axId val="384638160"/>
        <c:extLst>
          <c:ext xmlns:c15="http://schemas.microsoft.com/office/drawing/2012/chart" uri="{02D57815-91ED-43cb-92C2-25804820EDAC}">
            <c15:filteredBarSeries>
              <c15:ser>
                <c:idx val="1"/>
                <c:order val="1"/>
                <c:tx>
                  <c:strRef>
                    <c:extLst>
                      <c:ext uri="{02D57815-91ED-43cb-92C2-25804820EDAC}">
                        <c15:formulaRef>
                          <c15:sqref>'問2-5'!$C$8</c15:sqref>
                        </c15:formulaRef>
                      </c:ext>
                    </c:extLst>
                    <c:strCache>
                      <c:ptCount val="1"/>
                      <c:pt idx="0">
                        <c:v>前回調査(n=767)</c:v>
                      </c:pt>
                    </c:strCache>
                  </c:strRef>
                </c:tx>
                <c:spPr>
                  <a:noFill/>
                  <a:ln>
                    <a:solidFill>
                      <a:schemeClr val="accent5">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'問2-5'!$E$7:$U$7</c15:sqref>
                        </c15:formulaRef>
                      </c:ext>
                    </c:extLst>
                    <c:strCache>
                      <c:ptCount val="17"/>
                      <c:pt idx="0">
                        <c:v>給与</c:v>
                      </c:pt>
                      <c:pt idx="1">
                        <c:v>職場の雰囲気や人間関係の良さ</c:v>
                      </c:pt>
                      <c:pt idx="2">
                        <c:v>勤務時間、勤務日数</c:v>
                      </c:pt>
                      <c:pt idx="3">
                        <c:v>休暇の取りやすさ</c:v>
                      </c:pt>
                      <c:pt idx="4">
                        <c:v>通勤時間、通勤のしやすさ</c:v>
                      </c:pt>
                      <c:pt idx="5">
                        <c:v>仕事の内容</c:v>
                      </c:pt>
                      <c:pt idx="6">
                        <c:v>正規職員での採用</c:v>
                      </c:pt>
                      <c:pt idx="7">
                        <c:v>結婚や出産・子育てに対する協力体制がある</c:v>
                      </c:pt>
                      <c:pt idx="8">
                        <c:v>実習等に行った際に勤務したいと感じた</c:v>
                      </c:pt>
                      <c:pt idx="9">
                        <c:v>残業が少ない</c:v>
                      </c:pt>
                      <c:pt idx="10">
                        <c:v>施設の理念や方針への納得感</c:v>
                      </c:pt>
                      <c:pt idx="11">
                        <c:v>福利厚生</c:v>
                      </c:pt>
                      <c:pt idx="12">
                        <c:v>保育士・幼稚園教諭・保育教諭としてのキャリアアップができそう</c:v>
                      </c:pt>
                      <c:pt idx="13">
                        <c:v>研修体制</c:v>
                      </c:pt>
                      <c:pt idx="14">
                        <c:v>先輩からの意見</c:v>
                      </c:pt>
                      <c:pt idx="15">
                        <c:v>その他</c:v>
                      </c:pt>
                      <c:pt idx="16">
                        <c:v>特にない</c:v>
                      </c:pt>
                    </c:strCache>
                  </c:strRef>
                </c:cat>
                <c:val>
                  <c:numRef>
                    <c:extLst>
                      <c:ext uri="{02D57815-91ED-43cb-92C2-25804820EDAC}">
                        <c15:formulaRef>
                          <c15:sqref>'問2-5'!$E$8:$O$8</c15:sqref>
                        </c15:formulaRef>
                      </c:ext>
                    </c:extLst>
                  </c:numRef>
                </c:val>
                <c:extLst>
                  <c:ext xmlns:c16="http://schemas.microsoft.com/office/drawing/2014/chart" uri="{C3380CC4-5D6E-409C-BE32-E72D297353CC}">
                    <c16:uniqueId val="{00000001-9503-4624-811D-21B0E44B64DA}"/>
                  </c:ext>
                </c:extLst>
              </c15:ser>
            </c15:filteredBarSeries>
          </c:ext>
        </c:extLst>
      </c:barChart>
      <c:catAx>
        <c:axId val="422742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4638160"/>
        <c:crosses val="autoZero"/>
        <c:auto val="1"/>
        <c:lblAlgn val="ctr"/>
        <c:lblOffset val="100"/>
        <c:noMultiLvlLbl val="0"/>
      </c:catAx>
      <c:valAx>
        <c:axId val="384638160"/>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22742672"/>
        <c:crosses val="autoZero"/>
        <c:crossBetween val="between"/>
        <c:majorUnit val="50"/>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20158F8-D55C-457A-B780-34E596B849E6}" type="datetimeFigureOut">
              <a:rPr kumimoji="1" lang="ja-JP" altLang="en-US" smtClean="0"/>
              <a:t>2026/5/19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BCEF07-61C8-4808-AF86-413ACE13D52E}" type="slidenum">
              <a:rPr kumimoji="1" lang="ja-JP" altLang="en-US" smtClean="0"/>
              <a:t>‹#›</a:t>
            </a:fld>
            <a:endParaRPr kumimoji="1" lang="ja-JP" altLang="en-US"/>
          </a:p>
        </p:txBody>
      </p:sp>
    </p:spTree>
    <p:extLst>
      <p:ext uri="{BB962C8B-B14F-4D97-AF65-F5344CB8AC3E}">
        <p14:creationId xmlns:p14="http://schemas.microsoft.com/office/powerpoint/2010/main" val="2703531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A56FF8-B005-4B54-9191-C66F2C2ADE8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8866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3494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142871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77406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334991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249520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152474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238814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77780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27574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300278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25EBA1-FB37-40E7-A085-CF8ACD6B21F0}" type="datetimeFigureOut">
              <a:rPr kumimoji="1" lang="ja-JP" altLang="en-US" smtClean="0"/>
              <a:t>2026/5/19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9538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5EBA1-FB37-40E7-A085-CF8ACD6B21F0}" type="datetimeFigureOut">
              <a:rPr kumimoji="1" lang="ja-JP" altLang="en-US" smtClean="0"/>
              <a:t>2026/5/19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55840-6000-4663-A456-E973C608AF21}" type="slidenum">
              <a:rPr kumimoji="1" lang="ja-JP" altLang="en-US" smtClean="0"/>
              <a:t>‹#›</a:t>
            </a:fld>
            <a:endParaRPr kumimoji="1" lang="ja-JP" altLang="en-US"/>
          </a:p>
        </p:txBody>
      </p:sp>
    </p:spTree>
    <p:extLst>
      <p:ext uri="{BB962C8B-B14F-4D97-AF65-F5344CB8AC3E}">
        <p14:creationId xmlns:p14="http://schemas.microsoft.com/office/powerpoint/2010/main" val="694453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400" i="0" u="none" strike="noStrike" kern="1200" cap="none" spc="0" normalizeH="0" baseline="0" noProof="0" smtClean="0">
                <a:ln>
                  <a:noFill/>
                </a:ln>
                <a:solidFill>
                  <a:schemeClr val="tx1"/>
                </a:solidFill>
                <a:effectLst/>
                <a:uLnTx/>
                <a:uFillTx/>
                <a:latin typeface="ＭＳ ゴシック" panose="020B0609070205080204" pitchFamily="49" charset="-128"/>
                <a:ea typeface="ＭＳ ゴシック" panose="020B0609070205080204" pitchFamily="49" charset="-128"/>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5466" y="26359"/>
            <a:ext cx="75648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p:txBody>
      </p:sp>
      <p:graphicFrame>
        <p:nvGraphicFramePr>
          <p:cNvPr id="2" name="表 2">
            <a:extLst>
              <a:ext uri="{FF2B5EF4-FFF2-40B4-BE49-F238E27FC236}">
                <a16:creationId xmlns:a16="http://schemas.microsoft.com/office/drawing/2014/main" id="{55F66C1F-5326-4FFC-96F2-8702A40F8CA5}"/>
              </a:ext>
            </a:extLst>
          </p:cNvPr>
          <p:cNvGraphicFramePr>
            <a:graphicFrameLocks noGrp="1"/>
          </p:cNvGraphicFramePr>
          <p:nvPr>
            <p:extLst>
              <p:ext uri="{D42A27DB-BD31-4B8C-83A1-F6EECF244321}">
                <p14:modId xmlns:p14="http://schemas.microsoft.com/office/powerpoint/2010/main" val="2669229396"/>
              </p:ext>
            </p:extLst>
          </p:nvPr>
        </p:nvGraphicFramePr>
        <p:xfrm>
          <a:off x="175466" y="474121"/>
          <a:ext cx="8677589" cy="6183236"/>
        </p:xfrm>
        <a:graphic>
          <a:graphicData uri="http://schemas.openxmlformats.org/drawingml/2006/table">
            <a:tbl>
              <a:tblPr firstRow="1" bandRow="1">
                <a:tableStyleId>{16D9F66E-5EB9-4882-86FB-DCBF35E3C3E4}</a:tableStyleId>
              </a:tblPr>
              <a:tblGrid>
                <a:gridCol w="575170">
                  <a:extLst>
                    <a:ext uri="{9D8B030D-6E8A-4147-A177-3AD203B41FA5}">
                      <a16:colId xmlns:a16="http://schemas.microsoft.com/office/drawing/2014/main" val="2676710878"/>
                    </a:ext>
                  </a:extLst>
                </a:gridCol>
                <a:gridCol w="6964472">
                  <a:extLst>
                    <a:ext uri="{9D8B030D-6E8A-4147-A177-3AD203B41FA5}">
                      <a16:colId xmlns:a16="http://schemas.microsoft.com/office/drawing/2014/main" val="3753559911"/>
                    </a:ext>
                  </a:extLst>
                </a:gridCol>
                <a:gridCol w="1137947">
                  <a:extLst>
                    <a:ext uri="{9D8B030D-6E8A-4147-A177-3AD203B41FA5}">
                      <a16:colId xmlns:a16="http://schemas.microsoft.com/office/drawing/2014/main" val="434438938"/>
                    </a:ext>
                  </a:extLst>
                </a:gridCol>
              </a:tblGrid>
              <a:tr h="678666">
                <a:tc gridSpan="2">
                  <a:txBody>
                    <a:bodyPr/>
                    <a:lstStyle/>
                    <a:p>
                      <a:pPr algn="ctr"/>
                      <a:r>
                        <a:rPr kumimoji="1" lang="ja-JP" altLang="en-US" sz="1300" dirty="0">
                          <a:solidFill>
                            <a:schemeClr val="tx1"/>
                          </a:solidFill>
                          <a:latin typeface="ＭＳ ゴシック" panose="020B0609070205080204" pitchFamily="49" charset="-128"/>
                          <a:ea typeface="ＭＳ ゴシック" panose="020B0609070205080204" pitchFamily="49" charset="-128"/>
                        </a:rPr>
                        <a:t>「教育・保育</a:t>
                      </a:r>
                      <a:r>
                        <a:rPr kumimoji="1" lang="ja-JP" altLang="en-US" sz="1300" u="sng" dirty="0">
                          <a:solidFill>
                            <a:srgbClr val="FF0000"/>
                          </a:solidFill>
                          <a:highlight>
                            <a:srgbClr val="FFFF00"/>
                          </a:highlight>
                          <a:latin typeface="ＭＳ ゴシック" panose="020B0609070205080204" pitchFamily="49" charset="-128"/>
                          <a:ea typeface="ＭＳ ゴシック" panose="020B0609070205080204" pitchFamily="49" charset="-128"/>
                        </a:rPr>
                        <a:t>等</a:t>
                      </a:r>
                      <a:r>
                        <a:rPr kumimoji="1" lang="ja-JP" altLang="en-US" sz="1300" dirty="0">
                          <a:solidFill>
                            <a:schemeClr val="tx1"/>
                          </a:solidFill>
                          <a:latin typeface="ＭＳ ゴシック" panose="020B0609070205080204" pitchFamily="49" charset="-128"/>
                          <a:ea typeface="ＭＳ ゴシック" panose="020B0609070205080204" pitchFamily="49" charset="-128"/>
                        </a:rPr>
                        <a:t>及び地域子ども・子育て支援支援事業の提供体制の整備並びに</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300" dirty="0">
                          <a:solidFill>
                            <a:schemeClr val="tx1"/>
                          </a:solidFill>
                          <a:latin typeface="ＭＳ ゴシック" panose="020B0609070205080204" pitchFamily="49" charset="-128"/>
                          <a:ea typeface="ＭＳ ゴシック" panose="020B0609070205080204" pitchFamily="49" charset="-128"/>
                        </a:rPr>
                        <a:t>子ども・子育て支援給付並びに地域子ども・子育て支援事業及び仕事・子育て両立支援事業の</a:t>
                      </a:r>
                      <a:endParaRPr kumimoji="1" lang="en-US" altLang="ja-JP" sz="13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300" dirty="0">
                          <a:solidFill>
                            <a:schemeClr val="tx1"/>
                          </a:solidFill>
                          <a:latin typeface="ＭＳ ゴシック" panose="020B0609070205080204" pitchFamily="49" charset="-128"/>
                          <a:ea typeface="ＭＳ ゴシック" panose="020B0609070205080204" pitchFamily="49" charset="-128"/>
                        </a:rPr>
                        <a:t>円滑な実施を確保するための基本的な指針」において</a:t>
                      </a:r>
                      <a:r>
                        <a:rPr kumimoji="1" lang="ja-JP" altLang="en-US" sz="1300" b="1" dirty="0">
                          <a:solidFill>
                            <a:schemeClr val="tx1"/>
                          </a:solidFill>
                          <a:latin typeface="ＭＳ ゴシック" panose="020B0609070205080204" pitchFamily="49" charset="-128"/>
                          <a:ea typeface="ＭＳ ゴシック" panose="020B0609070205080204" pitchFamily="49" charset="-128"/>
                        </a:rPr>
                        <a:t>都道府県計画で記載すべき事項</a:t>
                      </a:r>
                    </a:p>
                  </a:txBody>
                  <a:tcPr anchor="ctr"/>
                </a:tc>
                <a:tc hMerge="1">
                  <a:txBody>
                    <a:bodyPr/>
                    <a:lstStyle/>
                    <a:p>
                      <a:endParaRPr kumimoji="1" lang="ja-JP" altLang="en-US"/>
                    </a:p>
                  </a:txBody>
                  <a:tcPr/>
                </a:tc>
                <a:tc>
                  <a:txBody>
                    <a:bodyPr/>
                    <a:lstStyle/>
                    <a:p>
                      <a:pPr algn="ctr"/>
                      <a:r>
                        <a:rPr kumimoji="1" lang="ja-JP" altLang="en-US" sz="1300" b="1" dirty="0">
                          <a:solidFill>
                            <a:schemeClr val="tx1"/>
                          </a:solidFill>
                          <a:latin typeface="ＭＳ ゴシック" panose="020B0609070205080204" pitchFamily="49" charset="-128"/>
                          <a:ea typeface="ＭＳ ゴシック" panose="020B0609070205080204" pitchFamily="49" charset="-128"/>
                        </a:rPr>
                        <a:t>本計画に</a:t>
                      </a:r>
                      <a:endParaRPr kumimoji="1" lang="en-US" altLang="ja-JP" sz="13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300" b="1" dirty="0">
                          <a:solidFill>
                            <a:schemeClr val="tx1"/>
                          </a:solidFill>
                          <a:latin typeface="ＭＳ ゴシック" panose="020B0609070205080204" pitchFamily="49" charset="-128"/>
                          <a:ea typeface="ＭＳ ゴシック" panose="020B0609070205080204" pitchFamily="49" charset="-128"/>
                        </a:rPr>
                        <a:t>おける</a:t>
                      </a:r>
                      <a:endParaRPr kumimoji="1" lang="en-US" altLang="ja-JP" sz="13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300" b="1" dirty="0">
                          <a:solidFill>
                            <a:schemeClr val="tx1"/>
                          </a:solidFill>
                          <a:latin typeface="ＭＳ ゴシック" panose="020B0609070205080204" pitchFamily="49" charset="-128"/>
                          <a:ea typeface="ＭＳ ゴシック" panose="020B0609070205080204" pitchFamily="49" charset="-128"/>
                        </a:rPr>
                        <a:t>対応（章）</a:t>
                      </a:r>
                    </a:p>
                  </a:txBody>
                  <a:tcPr anchor="ctr"/>
                </a:tc>
                <a:extLst>
                  <a:ext uri="{0D108BD9-81ED-4DB2-BD59-A6C34878D82A}">
                    <a16:rowId xmlns:a16="http://schemas.microsoft.com/office/drawing/2014/main" val="3181985861"/>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都道府県設定区域の設定</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317978327"/>
                  </a:ext>
                </a:extLst>
              </a:tr>
              <a:tr h="452444">
                <a:tc>
                  <a:txBody>
                    <a:bodyPr/>
                    <a:lstStyle/>
                    <a:p>
                      <a:pPr algn="ctr"/>
                      <a:r>
                        <a:rPr kumimoji="1" lang="ja-JP" altLang="en-US" sz="1200" dirty="0">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各年度における教育・保育の量の見込み並びに実施しようとする教育・保育の提供体制の確保の</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内容及びその実施時期</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2500197796"/>
                  </a:ext>
                </a:extLst>
              </a:tr>
              <a:tr h="452444">
                <a:tc>
                  <a:txBody>
                    <a:bodyPr/>
                    <a:lstStyle/>
                    <a:p>
                      <a:pPr algn="ctr"/>
                      <a:r>
                        <a:rPr kumimoji="1" lang="ja-JP" altLang="en-US" sz="1200" dirty="0">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u="sng" strike="noStrike" dirty="0">
                          <a:solidFill>
                            <a:srgbClr val="FF0000"/>
                          </a:solidFill>
                          <a:highlight>
                            <a:srgbClr val="FFFF00"/>
                          </a:highlight>
                          <a:latin typeface="ＭＳ ゴシック" panose="020B0609070205080204" pitchFamily="49" charset="-128"/>
                          <a:ea typeface="ＭＳ ゴシック" panose="020B0609070205080204" pitchFamily="49" charset="-128"/>
                        </a:rPr>
                        <a:t>子どものための教育・保育給付</a:t>
                      </a:r>
                      <a:r>
                        <a:rPr kumimoji="1" lang="ja-JP" altLang="en-US" sz="1200" dirty="0">
                          <a:latin typeface="ＭＳ ゴシック" panose="020B0609070205080204" pitchFamily="49" charset="-128"/>
                          <a:ea typeface="ＭＳ ゴシック" panose="020B0609070205080204" pitchFamily="49" charset="-128"/>
                        </a:rPr>
                        <a:t>に係る教育・保育の一体的提供及び当該教育・保育の推進に関する体制の確保の内容に関する</a:t>
                      </a:r>
                      <a:r>
                        <a:rPr kumimoji="1" lang="ja-JP" altLang="en-US" sz="1200" dirty="0">
                          <a:solidFill>
                            <a:schemeClr val="tx1"/>
                          </a:solidFill>
                          <a:latin typeface="ＭＳ ゴシック" panose="020B0609070205080204" pitchFamily="49" charset="-128"/>
                          <a:ea typeface="ＭＳ ゴシック" panose="020B0609070205080204" pitchFamily="49" charset="-128"/>
                        </a:rPr>
                        <a:t>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3724223249"/>
                  </a:ext>
                </a:extLst>
              </a:tr>
              <a:tr h="452444">
                <a:tc>
                  <a:txBody>
                    <a:bodyPr/>
                    <a:lstStyle/>
                    <a:p>
                      <a:pPr algn="ctr"/>
                      <a:r>
                        <a:rPr kumimoji="1" lang="ja-JP" altLang="en-US" sz="1200" dirty="0">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子育てのための施設等利用給付の円滑な実施の確保を図るために必要な市町村との連携に関する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3353554972"/>
                  </a:ext>
                </a:extLst>
              </a:tr>
              <a:tr h="452444">
                <a:tc>
                  <a:txBody>
                    <a:bodyPr/>
                    <a:lstStyle/>
                    <a:p>
                      <a:pPr algn="ctr"/>
                      <a:r>
                        <a:rPr kumimoji="1"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乳児等のための支援給付に係る教育・保育等の一体的提供及び当該教育・保育等の推進に関する体制の確保の内容</a:t>
                      </a:r>
                    </a:p>
                  </a:txBody>
                  <a:tcPr anchor="ctr"/>
                </a:tc>
                <a:tc>
                  <a:txBody>
                    <a:bodyPr/>
                    <a:lstStyle/>
                    <a:p>
                      <a:pPr algn="ctr"/>
                      <a:r>
                        <a:rPr kumimoji="1"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第６章</a:t>
                      </a:r>
                    </a:p>
                  </a:txBody>
                  <a:tcPr anchor="ctr"/>
                </a:tc>
                <a:extLst>
                  <a:ext uri="{0D108BD9-81ED-4DB2-BD59-A6C34878D82A}">
                    <a16:rowId xmlns:a16="http://schemas.microsoft.com/office/drawing/2014/main" val="3663586448"/>
                  </a:ext>
                </a:extLst>
              </a:tr>
              <a:tr h="452444">
                <a:tc>
                  <a:txBody>
                    <a:bodyPr/>
                    <a:lstStyle/>
                    <a:p>
                      <a:pPr algn="ctr"/>
                      <a:r>
                        <a:rPr kumimoji="1" lang="ja-JP" altLang="en-US" sz="1200" dirty="0">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特定教育・保育</a:t>
                      </a:r>
                      <a:r>
                        <a:rPr kumimoji="1" lang="ja-JP" altLang="en-US" sz="1200" u="sng" strike="noStrike" dirty="0">
                          <a:solidFill>
                            <a:srgbClr val="FF0000"/>
                          </a:solidFill>
                          <a:highlight>
                            <a:srgbClr val="FFFF00"/>
                          </a:highlight>
                          <a:latin typeface="ＭＳ ゴシック" panose="020B0609070205080204" pitchFamily="49" charset="-128"/>
                          <a:ea typeface="ＭＳ ゴシック" panose="020B0609070205080204" pitchFamily="49" charset="-128"/>
                        </a:rPr>
                        <a:t>、</a:t>
                      </a:r>
                      <a:r>
                        <a:rPr kumimoji="1" lang="ja-JP" altLang="en-US" sz="1200" dirty="0">
                          <a:solidFill>
                            <a:schemeClr val="tx1"/>
                          </a:solidFill>
                          <a:latin typeface="ＭＳ ゴシック" panose="020B0609070205080204" pitchFamily="49" charset="-128"/>
                          <a:ea typeface="ＭＳ ゴシック" panose="020B0609070205080204" pitchFamily="49" charset="-128"/>
                        </a:rPr>
                        <a:t>特定地域型保育</a:t>
                      </a:r>
                      <a:r>
                        <a:rPr kumimoji="1"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及び特定乳児等通園支援</a:t>
                      </a:r>
                      <a:r>
                        <a:rPr kumimoji="1" lang="ja-JP" altLang="en-US" sz="1200" dirty="0">
                          <a:latin typeface="ＭＳ ゴシック" panose="020B0609070205080204" pitchFamily="49" charset="-128"/>
                          <a:ea typeface="ＭＳ ゴシック" panose="020B0609070205080204" pitchFamily="49" charset="-128"/>
                        </a:rPr>
                        <a:t>を行う者並びに地域子ども・子育て支援事業に従事する者の確保及び資質の向上のために講ずる措置に関する事項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3957458397"/>
                  </a:ext>
                </a:extLst>
              </a:tr>
              <a:tr h="452444">
                <a:tc>
                  <a:txBody>
                    <a:bodyPr/>
                    <a:lstStyle/>
                    <a:p>
                      <a:pPr algn="ctr"/>
                      <a:r>
                        <a:rPr kumimoji="1" lang="ja-JP" altLang="en-US" sz="1200" dirty="0">
                          <a:latin typeface="ＭＳ ゴシック" panose="020B0609070205080204" pitchFamily="49" charset="-128"/>
                          <a:ea typeface="ＭＳ ゴシック" panose="020B0609070205080204" pitchFamily="49" charset="-128"/>
                        </a:rPr>
                        <a:t>必須</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子どもに関する専門的な知識及び技術を要する支援に関する施策の実施に関する事項並びにその</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円滑な実施を図るために必要な市町村との連携に関する事項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1178292922"/>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endParaRPr kumimoji="1" lang="en-US" altLang="ja-JP" sz="12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都道府県子ども・子育て支援事業支援計画の基本理念等</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第３章　</a:t>
                      </a:r>
                    </a:p>
                  </a:txBody>
                  <a:tcPr anchor="ctr"/>
                </a:tc>
                <a:extLst>
                  <a:ext uri="{0D108BD9-81ED-4DB2-BD59-A6C34878D82A}">
                    <a16:rowId xmlns:a16="http://schemas.microsoft.com/office/drawing/2014/main" val="886740714"/>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endParaRPr kumimoji="1" lang="en-US" altLang="ja-JP" sz="12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市町村の区域を超えた広域的な見地から行う調整に関する事項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1443240452"/>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endParaRPr kumimoji="1" lang="en-US" altLang="ja-JP" sz="12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教育・保育</a:t>
                      </a:r>
                      <a:r>
                        <a:rPr kumimoji="1"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等</a:t>
                      </a:r>
                      <a:r>
                        <a:rPr kumimoji="1" lang="ja-JP" altLang="en-US" sz="1200" dirty="0">
                          <a:latin typeface="ＭＳ ゴシック" panose="020B0609070205080204" pitchFamily="49" charset="-128"/>
                          <a:ea typeface="ＭＳ ゴシック" panose="020B0609070205080204" pitchFamily="49" charset="-128"/>
                        </a:rPr>
                        <a:t>情報</a:t>
                      </a:r>
                      <a:r>
                        <a:rPr kumimoji="1"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及び特定教育・保育施設設置者等経営情報</a:t>
                      </a:r>
                      <a:r>
                        <a:rPr kumimoji="1" lang="ja-JP" altLang="en-US" sz="1200" dirty="0">
                          <a:latin typeface="ＭＳ ゴシック" panose="020B0609070205080204" pitchFamily="49" charset="-128"/>
                          <a:ea typeface="ＭＳ ゴシック" panose="020B0609070205080204" pitchFamily="49" charset="-128"/>
                        </a:rPr>
                        <a:t>の公表に関する事項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3661358419"/>
                  </a:ext>
                </a:extLst>
              </a:tr>
              <a:tr h="452444">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労働者の職業生活と家庭生活との両立が図られるようにするために必要な雇用環境の整備に関する</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施策との連携に関する事項</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第６章　</a:t>
                      </a:r>
                    </a:p>
                  </a:txBody>
                  <a:tcPr anchor="ctr"/>
                </a:tc>
                <a:extLst>
                  <a:ext uri="{0D108BD9-81ED-4DB2-BD59-A6C34878D82A}">
                    <a16:rowId xmlns:a16="http://schemas.microsoft.com/office/drawing/2014/main" val="3830800601"/>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都道府県子ども・子育て支援事業支援計画の作成の時期</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第１章　</a:t>
                      </a:r>
                    </a:p>
                  </a:txBody>
                  <a:tcPr anchor="ctr"/>
                </a:tc>
                <a:extLst>
                  <a:ext uri="{0D108BD9-81ED-4DB2-BD59-A6C34878D82A}">
                    <a16:rowId xmlns:a16="http://schemas.microsoft.com/office/drawing/2014/main" val="314521801"/>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都道府県子ども・子育て支援事業支援計画の期間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第１章　</a:t>
                      </a:r>
                    </a:p>
                  </a:txBody>
                  <a:tcPr anchor="ctr"/>
                </a:tc>
                <a:extLst>
                  <a:ext uri="{0D108BD9-81ED-4DB2-BD59-A6C34878D82A}">
                    <a16:rowId xmlns:a16="http://schemas.microsoft.com/office/drawing/2014/main" val="1517170124"/>
                  </a:ext>
                </a:extLst>
              </a:tr>
              <a:tr h="328148">
                <a:tc>
                  <a:txBody>
                    <a:bodyPr/>
                    <a:lstStyle/>
                    <a:p>
                      <a:pPr algn="ctr"/>
                      <a:r>
                        <a:rPr kumimoji="1" lang="ja-JP" altLang="en-US" sz="1200" dirty="0">
                          <a:latin typeface="ＭＳ ゴシック" panose="020B0609070205080204" pitchFamily="49" charset="-128"/>
                          <a:ea typeface="ＭＳ ゴシック" panose="020B0609070205080204" pitchFamily="49" charset="-128"/>
                        </a:rPr>
                        <a:t>任意</a:t>
                      </a:r>
                    </a:p>
                  </a:txBody>
                  <a:tcPr anchor="ctr"/>
                </a:tc>
                <a:tc>
                  <a:txBody>
                    <a:bodyPr/>
                    <a:lstStyle/>
                    <a:p>
                      <a:r>
                        <a:rPr kumimoji="1" lang="ja-JP" altLang="en-US" sz="1200" dirty="0">
                          <a:latin typeface="ＭＳ ゴシック" panose="020B0609070205080204" pitchFamily="49" charset="-128"/>
                          <a:ea typeface="ＭＳ ゴシック" panose="020B0609070205080204" pitchFamily="49" charset="-128"/>
                        </a:rPr>
                        <a:t>都道府県子ども・子育て支援事業支援計画の達成状況の点検及び評価</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第</a:t>
                      </a:r>
                      <a:r>
                        <a:rPr kumimoji="1" lang="en-US" altLang="ja-JP" sz="1200" dirty="0">
                          <a:latin typeface="ＭＳ ゴシック" panose="020B0609070205080204" pitchFamily="49" charset="-128"/>
                          <a:ea typeface="ＭＳ ゴシック" panose="020B0609070205080204" pitchFamily="49" charset="-128"/>
                        </a:rPr>
                        <a:t>10</a:t>
                      </a:r>
                      <a:r>
                        <a:rPr kumimoji="1" lang="ja-JP" altLang="en-US" sz="1200" dirty="0">
                          <a:latin typeface="ＭＳ ゴシック" panose="020B0609070205080204" pitchFamily="49" charset="-128"/>
                          <a:ea typeface="ＭＳ ゴシック" panose="020B0609070205080204" pitchFamily="49" charset="-128"/>
                        </a:rPr>
                        <a:t>章　</a:t>
                      </a:r>
                    </a:p>
                  </a:txBody>
                  <a:tcPr anchor="ctr"/>
                </a:tc>
                <a:extLst>
                  <a:ext uri="{0D108BD9-81ED-4DB2-BD59-A6C34878D82A}">
                    <a16:rowId xmlns:a16="http://schemas.microsoft.com/office/drawing/2014/main" val="2941229946"/>
                  </a:ext>
                </a:extLst>
              </a:tr>
            </a:tbl>
          </a:graphicData>
        </a:graphic>
      </p:graphicFrame>
      <p:sp>
        <p:nvSpPr>
          <p:cNvPr id="3" name="テキスト ボックス 2">
            <a:extLst>
              <a:ext uri="{FF2B5EF4-FFF2-40B4-BE49-F238E27FC236}">
                <a16:creationId xmlns:a16="http://schemas.microsoft.com/office/drawing/2014/main" id="{52EC50B2-64BE-4925-B75A-3749FB1D195D}"/>
              </a:ext>
            </a:extLst>
          </p:cNvPr>
          <p:cNvSpPr txBox="1"/>
          <p:nvPr/>
        </p:nvSpPr>
        <p:spPr>
          <a:xfrm>
            <a:off x="7646608" y="26359"/>
            <a:ext cx="1389888" cy="369332"/>
          </a:xfrm>
          <a:prstGeom prst="rect">
            <a:avLst/>
          </a:prstGeom>
          <a:solidFill>
            <a:schemeClr val="bg1"/>
          </a:solidFill>
          <a:ln>
            <a:solidFill>
              <a:schemeClr val="tx1"/>
            </a:solidFill>
          </a:ln>
        </p:spPr>
        <p:txBody>
          <a:bodyPr wrap="square" rtlCol="0">
            <a:spAutoFit/>
          </a:bodyPr>
          <a:lstStyle/>
          <a:p>
            <a:r>
              <a:rPr kumimoji="1" lang="ja-JP" altLang="en-US" dirty="0"/>
              <a:t>資料１－２</a:t>
            </a:r>
          </a:p>
        </p:txBody>
      </p:sp>
    </p:spTree>
    <p:extLst>
      <p:ext uri="{BB962C8B-B14F-4D97-AF65-F5344CB8AC3E}">
        <p14:creationId xmlns:p14="http://schemas.microsoft.com/office/powerpoint/2010/main" val="163324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BF27E20-B985-4B7F-BAEF-022DA55D0E07}"/>
              </a:ext>
            </a:extLst>
          </p:cNvPr>
          <p:cNvSpPr txBox="1"/>
          <p:nvPr/>
        </p:nvSpPr>
        <p:spPr>
          <a:xfrm>
            <a:off x="395999" y="1100647"/>
            <a:ext cx="8479643" cy="4896000"/>
          </a:xfrm>
          <a:prstGeom prst="rect">
            <a:avLst/>
          </a:prstGeom>
          <a:solidFill>
            <a:schemeClr val="accent6">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lang="ja-JP" altLang="en-US" sz="1400" b="1" u="sng" dirty="0">
                <a:solidFill>
                  <a:srgbClr val="FF0000"/>
                </a:solidFill>
                <a:highlight>
                  <a:srgbClr val="FFFF00"/>
                </a:highlight>
                <a:latin typeface="ＭＳ ゴシック" panose="020B0609070205080204" pitchFamily="49" charset="-128"/>
                <a:ea typeface="ＭＳ ゴシック" panose="020B0609070205080204" pitchFamily="49" charset="-128"/>
              </a:rPr>
              <a:t>４</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）教育・保育</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等</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の役割提供の必要性等に係る基本的考え方及びその推進</a:t>
            </a:r>
            <a:r>
              <a:rPr kumimoji="0" lang="ja-JP" altLang="en-US" sz="1400" b="1" i="0" u="sng"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方策（続き）</a:t>
            </a:r>
            <a:endParaRPr kumimoji="0" lang="en-US" altLang="ja-JP" sz="1400" b="1" i="0" u="sng"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質の高い教育・保育</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を提供するためには、保育士、幼稚園教諭等の子どもの育ちを支援する者の専門性や経験が</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極めて重要であり、大阪府幼児教育センター（注１）による</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幼稚園教諭、保育士、保育教諭等を対象とした合同研修の</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実施（注２）や幼児教育に関する調査研究、情報提供などの</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幼児教育の振興・充実に向けた取組、市町村や関係機関と</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の連携による研修等の実施により、その専門性の向上を図ります。　</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また、施設設備等の良質な環境の確保も必要となることから、整備を行おうとする市町村や設置者が適切に補助を</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受けられるよう、大阪府として支援を行います。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430E218A-39FE-46CC-84A3-BB61CE6D3962}"/>
              </a:ext>
            </a:extLst>
          </p:cNvPr>
          <p:cNvSpPr txBox="1"/>
          <p:nvPr/>
        </p:nvSpPr>
        <p:spPr>
          <a:xfrm>
            <a:off x="614732" y="3085459"/>
            <a:ext cx="8042176" cy="2492990"/>
          </a:xfrm>
          <a:prstGeom prst="rect">
            <a:avLst/>
          </a:prstGeom>
          <a:noFill/>
          <a:ln>
            <a:solidFill>
              <a:srgbClr val="002060"/>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（注１）大阪府幼児教育センター</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大阪府の幼児教育の拠点として、「幼児教育推進指針」に基づき、幼児教育の主たる担い手である市町村や</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設置者の理解と協力を得ながら、幼児教育に携わる保育者（幼稚園・保育所・認定こども園等）の資質・能力の</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向上や、幼児教育と小学校教育の円滑な接続など、幼児教育の充実を図ることを目的とします。</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（注２）</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合同研修の実施</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幼稚園教育要領、保育所保育指針、幼保連携型認定こども園教育・保育要領を踏まえ、次のような研修を</a:t>
            </a:r>
            <a:endParaRPr kumimoji="1"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実施します。</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・幼保連携型認定こども園等研修</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zh-TW"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保育技術専門研修</a:t>
            </a:r>
            <a:endParaRPr kumimoji="1" lang="en-US" altLang="zh-TW"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・幼児教育人権教育研修</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・幼児教育フォーラム</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・幼児教育アドバイザー育成研修等</a:t>
            </a:r>
            <a:endPar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スライド番号プレースホルダー 1">
            <a:extLst>
              <a:ext uri="{FF2B5EF4-FFF2-40B4-BE49-F238E27FC236}">
                <a16:creationId xmlns:a16="http://schemas.microsoft.com/office/drawing/2014/main" id="{90B145B9-0018-43AF-90A3-C7F25E64FB8C}"/>
              </a:ext>
            </a:extLst>
          </p:cNvPr>
          <p:cNvSpPr>
            <a:spLocks noGrp="1"/>
          </p:cNvSpPr>
          <p:nvPr>
            <p:ph type="sldNum" sz="quarter" idx="12"/>
          </p:nvPr>
        </p:nvSpPr>
        <p:spPr>
          <a:xfrm>
            <a:off x="7056783" y="6469188"/>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4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テキスト ボックス 7">
            <a:extLst>
              <a:ext uri="{FF2B5EF4-FFF2-40B4-BE49-F238E27FC236}">
                <a16:creationId xmlns:a16="http://schemas.microsoft.com/office/drawing/2014/main" id="{5F207EDA-55DD-4D71-A9EA-0018D35D0A0A}"/>
              </a:ext>
            </a:extLst>
          </p:cNvPr>
          <p:cNvSpPr txBox="1"/>
          <p:nvPr/>
        </p:nvSpPr>
        <p:spPr>
          <a:xfrm>
            <a:off x="195445" y="363567"/>
            <a:ext cx="86742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43206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B55AF9A2-8AC2-457F-A3C7-886A9EEA1533}"/>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sp>
        <p:nvSpPr>
          <p:cNvPr id="36" name="正方形/長方形 35">
            <a:extLst>
              <a:ext uri="{FF2B5EF4-FFF2-40B4-BE49-F238E27FC236}">
                <a16:creationId xmlns:a16="http://schemas.microsoft.com/office/drawing/2014/main" id="{6B91FBB1-5A73-46F1-85B8-C0EEC1A78F5A}"/>
              </a:ext>
            </a:extLst>
          </p:cNvPr>
          <p:cNvSpPr/>
          <p:nvPr/>
        </p:nvSpPr>
        <p:spPr>
          <a:xfrm>
            <a:off x="151002" y="1009898"/>
            <a:ext cx="8856000" cy="579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688D0080-AB3C-4CC8-9CE3-5E06DA8B1983}"/>
              </a:ext>
            </a:extLst>
          </p:cNvPr>
          <p:cNvSpPr txBox="1"/>
          <p:nvPr/>
        </p:nvSpPr>
        <p:spPr>
          <a:xfrm>
            <a:off x="3049225" y="1009898"/>
            <a:ext cx="3117758"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幼児教育推進指針の概要</a:t>
            </a:r>
          </a:p>
        </p:txBody>
      </p:sp>
      <p:sp>
        <p:nvSpPr>
          <p:cNvPr id="12" name="直角三角形 11">
            <a:extLst>
              <a:ext uri="{FF2B5EF4-FFF2-40B4-BE49-F238E27FC236}">
                <a16:creationId xmlns:a16="http://schemas.microsoft.com/office/drawing/2014/main" id="{A55D8FC9-C5A7-44A2-9485-D1B4F2B02988}"/>
              </a:ext>
            </a:extLst>
          </p:cNvPr>
          <p:cNvSpPr/>
          <p:nvPr/>
        </p:nvSpPr>
        <p:spPr>
          <a:xfrm rot="-2700000">
            <a:off x="4570068" y="2573614"/>
            <a:ext cx="246404" cy="246404"/>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5234C80C-04D8-4426-80EF-7880FA93AE60}"/>
              </a:ext>
            </a:extLst>
          </p:cNvPr>
          <p:cNvSpPr/>
          <p:nvPr/>
        </p:nvSpPr>
        <p:spPr>
          <a:xfrm>
            <a:off x="1182848" y="2068237"/>
            <a:ext cx="7056000" cy="576000"/>
          </a:xfrm>
          <a:prstGeom prst="rect">
            <a:avLst/>
          </a:prstGeom>
          <a:solidFill>
            <a:schemeClr val="accent6">
              <a:lumMod val="60000"/>
              <a:lumOff val="40000"/>
            </a:schemeClr>
          </a:solidFill>
          <a:ln>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706A91F0-5B46-44BB-A9BB-FD1F4AFA203D}"/>
              </a:ext>
            </a:extLst>
          </p:cNvPr>
          <p:cNvSpPr/>
          <p:nvPr/>
        </p:nvSpPr>
        <p:spPr>
          <a:xfrm>
            <a:off x="267745" y="2913299"/>
            <a:ext cx="8604000" cy="3852000"/>
          </a:xfrm>
          <a:prstGeom prst="rect">
            <a:avLst/>
          </a:prstGeom>
          <a:no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24" name="グループ化 23">
            <a:extLst>
              <a:ext uri="{FF2B5EF4-FFF2-40B4-BE49-F238E27FC236}">
                <a16:creationId xmlns:a16="http://schemas.microsoft.com/office/drawing/2014/main" id="{0FBC3FE4-739C-4410-8D74-F0B3A23E8A08}"/>
              </a:ext>
            </a:extLst>
          </p:cNvPr>
          <p:cNvGrpSpPr/>
          <p:nvPr/>
        </p:nvGrpSpPr>
        <p:grpSpPr>
          <a:xfrm>
            <a:off x="1443030" y="2140793"/>
            <a:ext cx="6535635" cy="430887"/>
            <a:chOff x="1521926" y="2132966"/>
            <a:chExt cx="6535635" cy="430887"/>
          </a:xfrm>
        </p:grpSpPr>
        <p:sp>
          <p:nvSpPr>
            <p:cNvPr id="6" name="テキスト ボックス 5">
              <a:extLst>
                <a:ext uri="{FF2B5EF4-FFF2-40B4-BE49-F238E27FC236}">
                  <a16:creationId xmlns:a16="http://schemas.microsoft.com/office/drawing/2014/main" id="{4315BAF8-7C23-4778-B7D0-AFC56A109D6D}"/>
                </a:ext>
              </a:extLst>
            </p:cNvPr>
            <p:cNvSpPr txBox="1"/>
            <p:nvPr/>
          </p:nvSpPr>
          <p:spPr>
            <a:xfrm>
              <a:off x="1521926" y="2132966"/>
              <a:ext cx="2448000" cy="430887"/>
            </a:xfrm>
            <a:prstGeom prst="rect">
              <a:avLst/>
            </a:prstGeom>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幼稚園・保育所・認定こども園等の</a:t>
              </a:r>
              <a:endParaRPr kumimoji="0" lang="en-US" altLang="ja-JP"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教育機能の充実</a:t>
              </a:r>
            </a:p>
          </p:txBody>
        </p:sp>
        <p:sp>
          <p:nvSpPr>
            <p:cNvPr id="8" name="テキスト ボックス 7">
              <a:extLst>
                <a:ext uri="{FF2B5EF4-FFF2-40B4-BE49-F238E27FC236}">
                  <a16:creationId xmlns:a16="http://schemas.microsoft.com/office/drawing/2014/main" id="{EC21DF93-B362-461C-B5BA-EBDF11EBCB42}"/>
                </a:ext>
              </a:extLst>
            </p:cNvPr>
            <p:cNvSpPr txBox="1"/>
            <p:nvPr/>
          </p:nvSpPr>
          <p:spPr>
            <a:xfrm>
              <a:off x="5609561" y="2132966"/>
              <a:ext cx="2448000" cy="430887"/>
            </a:xfrm>
            <a:prstGeom prst="rect">
              <a:avLst/>
            </a:prstGeom>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家庭・地域における</a:t>
              </a:r>
              <a:endParaRPr kumimoji="0" lang="en-US" altLang="ja-JP"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教育力の向上 </a:t>
              </a:r>
            </a:p>
          </p:txBody>
        </p:sp>
        <p:sp>
          <p:nvSpPr>
            <p:cNvPr id="11" name="テキスト ボックス 10">
              <a:extLst>
                <a:ext uri="{FF2B5EF4-FFF2-40B4-BE49-F238E27FC236}">
                  <a16:creationId xmlns:a16="http://schemas.microsoft.com/office/drawing/2014/main" id="{7532EFA9-A5C3-43CA-822A-6657185FF82E}"/>
                </a:ext>
              </a:extLst>
            </p:cNvPr>
            <p:cNvSpPr txBox="1"/>
            <p:nvPr/>
          </p:nvSpPr>
          <p:spPr>
            <a:xfrm>
              <a:off x="4269379" y="2194752"/>
              <a:ext cx="1080000" cy="215444"/>
            </a:xfrm>
            <a:prstGeom prst="rect">
              <a:avLst/>
            </a:prstGeom>
            <a:noFill/>
          </p:spPr>
          <p:txBody>
            <a:bodyPr vert="horz" wrap="square" lIns="0" tIns="0" rIns="0" b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基本方針</a:t>
              </a:r>
              <a:r>
                <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grpSp>
      <p:grpSp>
        <p:nvGrpSpPr>
          <p:cNvPr id="18" name="グループ化 17">
            <a:extLst>
              <a:ext uri="{FF2B5EF4-FFF2-40B4-BE49-F238E27FC236}">
                <a16:creationId xmlns:a16="http://schemas.microsoft.com/office/drawing/2014/main" id="{1804CD57-90C3-438D-8759-C65E8CB6F8E5}"/>
              </a:ext>
            </a:extLst>
          </p:cNvPr>
          <p:cNvGrpSpPr/>
          <p:nvPr/>
        </p:nvGrpSpPr>
        <p:grpSpPr>
          <a:xfrm>
            <a:off x="648104" y="3213011"/>
            <a:ext cx="3960000" cy="3508784"/>
            <a:chOff x="455157" y="3229789"/>
            <a:chExt cx="3960000" cy="3508784"/>
          </a:xfrm>
        </p:grpSpPr>
        <p:sp>
          <p:nvSpPr>
            <p:cNvPr id="13" name="テキスト ボックス 12">
              <a:extLst>
                <a:ext uri="{FF2B5EF4-FFF2-40B4-BE49-F238E27FC236}">
                  <a16:creationId xmlns:a16="http://schemas.microsoft.com/office/drawing/2014/main" id="{3E6A89DC-96DE-4B81-A8C8-BA6036D7E216}"/>
                </a:ext>
              </a:extLst>
            </p:cNvPr>
            <p:cNvSpPr txBox="1"/>
            <p:nvPr/>
          </p:nvSpPr>
          <p:spPr>
            <a:xfrm>
              <a:off x="455157" y="3229789"/>
              <a:ext cx="3960000" cy="2772000"/>
            </a:xfrm>
            <a:prstGeom prst="rect">
              <a:avLst/>
            </a:prstGeom>
            <a:ln w="9525">
              <a:solidFill>
                <a:schemeClr val="accent6"/>
              </a:solidFill>
              <a:prstDash val="lgDash"/>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（１）教育・保育内容の充実</a:t>
              </a:r>
              <a:endParaRPr kumimoji="0" lang="en-US" altLang="ja-JP" sz="9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ア）教育・保育課程の編成 </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イ）教育・保育内容の取り扱いに係る留意事項</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「体力向上の基礎を培う取組」</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「食に関する取組」</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「協同する経験を重ねる取組」</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「規範意識の芽生えを培い育てる取組」</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「思考力を育てる取組」</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「言葉による伝え合いを大切にする取組」</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ウ）健康・安全への取組と危機管理体制の整備</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エ）障がいのある子どもに対するきめ細かな対応の推進</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オ）海外から帰国した子どもや外国にルーツのある子どもへの支援</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カ）教員・保育士の資質向上のための研修・研究の充実</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キ）自己評価等と情報提供の推進</a:t>
              </a:r>
            </a:p>
          </p:txBody>
        </p:sp>
        <p:sp>
          <p:nvSpPr>
            <p:cNvPr id="15" name="テキスト ボックス 14">
              <a:extLst>
                <a:ext uri="{FF2B5EF4-FFF2-40B4-BE49-F238E27FC236}">
                  <a16:creationId xmlns:a16="http://schemas.microsoft.com/office/drawing/2014/main" id="{AE788E46-3135-46C6-A444-119DDF71610A}"/>
                </a:ext>
              </a:extLst>
            </p:cNvPr>
            <p:cNvSpPr txBox="1"/>
            <p:nvPr/>
          </p:nvSpPr>
          <p:spPr>
            <a:xfrm>
              <a:off x="455157" y="6054573"/>
              <a:ext cx="3960000" cy="684000"/>
            </a:xfrm>
            <a:prstGeom prst="rect">
              <a:avLst/>
            </a:prstGeom>
            <a:ln w="9525">
              <a:solidFill>
                <a:schemeClr val="accent6"/>
              </a:solidFill>
              <a:prstDash val="lgDash"/>
            </a:ln>
          </p:spPr>
          <p:style>
            <a:lnRef idx="2">
              <a:schemeClr val="dk1"/>
            </a:lnRef>
            <a:fillRef idx="1">
              <a:schemeClr val="lt1"/>
            </a:fillRef>
            <a:effectRef idx="0">
              <a:schemeClr val="dk1"/>
            </a:effectRef>
            <a:fontRef idx="minor">
              <a:schemeClr val="dk1"/>
            </a:fontRef>
          </p:style>
          <p:txBody>
            <a:bodyPr wrap="square"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（２）発達や学びの連続性を踏まえた 幼児教育の充実</a:t>
              </a:r>
              <a:endParaRPr kumimoji="0" lang="en-US" altLang="ja-JP"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ア）幼稚園・保育所・認定こども園等と小学校の連携 </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イ）認定こども園制度の普及・促進</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ウ）預かり保育の充実</a:t>
              </a:r>
            </a:p>
          </p:txBody>
        </p:sp>
      </p:grpSp>
      <p:sp>
        <p:nvSpPr>
          <p:cNvPr id="17" name="テキスト ボックス 16">
            <a:extLst>
              <a:ext uri="{FF2B5EF4-FFF2-40B4-BE49-F238E27FC236}">
                <a16:creationId xmlns:a16="http://schemas.microsoft.com/office/drawing/2014/main" id="{947C7AB6-2ED7-4BFE-910B-6A46745EAC20}"/>
              </a:ext>
            </a:extLst>
          </p:cNvPr>
          <p:cNvSpPr txBox="1"/>
          <p:nvPr/>
        </p:nvSpPr>
        <p:spPr>
          <a:xfrm>
            <a:off x="622937" y="2938237"/>
            <a:ext cx="3907380" cy="24198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［１］幼稚園・保育所・認定こども園等の教育機能の充実</a:t>
            </a:r>
          </a:p>
        </p:txBody>
      </p:sp>
      <p:sp>
        <p:nvSpPr>
          <p:cNvPr id="19" name="テキスト ボックス 18">
            <a:extLst>
              <a:ext uri="{FF2B5EF4-FFF2-40B4-BE49-F238E27FC236}">
                <a16:creationId xmlns:a16="http://schemas.microsoft.com/office/drawing/2014/main" id="{27D5C412-3ED6-4E38-89AF-F3379CEF9920}"/>
              </a:ext>
            </a:extLst>
          </p:cNvPr>
          <p:cNvSpPr txBox="1"/>
          <p:nvPr/>
        </p:nvSpPr>
        <p:spPr>
          <a:xfrm>
            <a:off x="4806631" y="2938237"/>
            <a:ext cx="3573971" cy="24198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［２］家庭・地域における教育力の向上</a:t>
            </a:r>
          </a:p>
        </p:txBody>
      </p:sp>
      <p:grpSp>
        <p:nvGrpSpPr>
          <p:cNvPr id="16" name="グループ化 15">
            <a:extLst>
              <a:ext uri="{FF2B5EF4-FFF2-40B4-BE49-F238E27FC236}">
                <a16:creationId xmlns:a16="http://schemas.microsoft.com/office/drawing/2014/main" id="{43CFCD79-77B4-45B6-86F5-62EDEF0426F3}"/>
              </a:ext>
            </a:extLst>
          </p:cNvPr>
          <p:cNvGrpSpPr/>
          <p:nvPr/>
        </p:nvGrpSpPr>
        <p:grpSpPr>
          <a:xfrm>
            <a:off x="4823409" y="3213011"/>
            <a:ext cx="3960000" cy="3508784"/>
            <a:chOff x="4823409" y="3229789"/>
            <a:chExt cx="3960000" cy="3508784"/>
          </a:xfrm>
        </p:grpSpPr>
        <p:sp>
          <p:nvSpPr>
            <p:cNvPr id="23" name="テキスト ボックス 22">
              <a:extLst>
                <a:ext uri="{FF2B5EF4-FFF2-40B4-BE49-F238E27FC236}">
                  <a16:creationId xmlns:a16="http://schemas.microsoft.com/office/drawing/2014/main" id="{7685B304-98A9-4BF6-880C-00CBB08C60BD}"/>
                </a:ext>
              </a:extLst>
            </p:cNvPr>
            <p:cNvSpPr txBox="1"/>
            <p:nvPr/>
          </p:nvSpPr>
          <p:spPr>
            <a:xfrm>
              <a:off x="4823409" y="3229789"/>
              <a:ext cx="3960000" cy="684000"/>
            </a:xfrm>
            <a:prstGeom prst="rect">
              <a:avLst/>
            </a:prstGeom>
            <a:ln w="9525">
              <a:solidFill>
                <a:schemeClr val="accent6"/>
              </a:solidFill>
              <a:prstDash val="lgDash"/>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（１）教育コミュニティづくりの主体的な推進</a:t>
              </a:r>
              <a:endParaRPr kumimoji="0" lang="en-US" altLang="ja-JP"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ア）教育コミュニティへの幼稚園・保育所・認定こども園等の参画を促進 </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イ）地域のこどもを地域で育てる取組の推進 </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ウ）地域が学校を支援する取組を進めるため、地域学校協働活動の促進 </a:t>
              </a:r>
            </a:p>
          </p:txBody>
        </p:sp>
        <p:sp>
          <p:nvSpPr>
            <p:cNvPr id="25" name="テキスト ボックス 24">
              <a:extLst>
                <a:ext uri="{FF2B5EF4-FFF2-40B4-BE49-F238E27FC236}">
                  <a16:creationId xmlns:a16="http://schemas.microsoft.com/office/drawing/2014/main" id="{B297E4BE-3005-40AC-8969-4CEF9CB4E0A2}"/>
                </a:ext>
              </a:extLst>
            </p:cNvPr>
            <p:cNvSpPr txBox="1"/>
            <p:nvPr/>
          </p:nvSpPr>
          <p:spPr>
            <a:xfrm>
              <a:off x="4823409" y="4075384"/>
              <a:ext cx="3960000" cy="828000"/>
            </a:xfrm>
            <a:prstGeom prst="rect">
              <a:avLst/>
            </a:prstGeom>
            <a:ln w="9525">
              <a:solidFill>
                <a:schemeClr val="accent6"/>
              </a:solidFill>
              <a:prstDash val="lgDash"/>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（２）保護者の学習機会の充実</a:t>
              </a:r>
              <a:endParaRPr kumimoji="0" lang="en-US" altLang="ja-JP"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ア）幼稚園・保育所・認定こども園等が行う各種講座や相談事業等の充実</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イ）市町村における家庭教育（子育て）に関する多様な学習・交流機会の</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900" dirty="0">
                  <a:solidFill>
                    <a:schemeClr val="tx1"/>
                  </a:solidFill>
                  <a:latin typeface="ＭＳ ゴシック" panose="020B0609070205080204" pitchFamily="49" charset="-128"/>
                  <a:ea typeface="ＭＳ ゴシック" panose="020B0609070205080204" pitchFamily="49" charset="-128"/>
                </a:rPr>
                <a:t>      </a:t>
              </a: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拡充 </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ウ）地域における家庭教育（子育て）支援のネットワークの拡充</a:t>
              </a:r>
            </a:p>
          </p:txBody>
        </p:sp>
        <p:sp>
          <p:nvSpPr>
            <p:cNvPr id="27" name="テキスト ボックス 26">
              <a:extLst>
                <a:ext uri="{FF2B5EF4-FFF2-40B4-BE49-F238E27FC236}">
                  <a16:creationId xmlns:a16="http://schemas.microsoft.com/office/drawing/2014/main" id="{123AB4AC-F45D-42B6-B5D2-CB9845D0399D}"/>
                </a:ext>
              </a:extLst>
            </p:cNvPr>
            <p:cNvSpPr txBox="1"/>
            <p:nvPr/>
          </p:nvSpPr>
          <p:spPr>
            <a:xfrm>
              <a:off x="4823409" y="5064979"/>
              <a:ext cx="3960000" cy="684000"/>
            </a:xfrm>
            <a:prstGeom prst="rect">
              <a:avLst/>
            </a:prstGeom>
            <a:ln w="9525">
              <a:solidFill>
                <a:schemeClr val="accent6"/>
              </a:solidFill>
              <a:prstDash val="lgDash"/>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（３）子育て支援と相談体制の充実</a:t>
              </a:r>
              <a:endParaRPr kumimoji="0" lang="en-US" altLang="ja-JP" sz="9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ア）園庭開放や子育て相談の実施など、日常的な子育て相談や支援の</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取組の推進</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イ）保護者どうしの交流や、子どもと大人との交流活動の充実</a:t>
              </a:r>
            </a:p>
          </p:txBody>
        </p:sp>
        <p:sp>
          <p:nvSpPr>
            <p:cNvPr id="29" name="テキスト ボックス 28">
              <a:extLst>
                <a:ext uri="{FF2B5EF4-FFF2-40B4-BE49-F238E27FC236}">
                  <a16:creationId xmlns:a16="http://schemas.microsoft.com/office/drawing/2014/main" id="{B1B138E6-02F9-4E02-B17A-A0D9DC1ABA1A}"/>
                </a:ext>
              </a:extLst>
            </p:cNvPr>
            <p:cNvSpPr txBox="1"/>
            <p:nvPr/>
          </p:nvSpPr>
          <p:spPr>
            <a:xfrm>
              <a:off x="4823409" y="5910573"/>
              <a:ext cx="3960000" cy="828000"/>
            </a:xfrm>
            <a:prstGeom prst="rect">
              <a:avLst/>
            </a:prstGeom>
            <a:ln w="9525">
              <a:solidFill>
                <a:schemeClr val="accent6"/>
              </a:solidFill>
              <a:prstDash val="lgDash"/>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（４）教育・保育</a:t>
              </a:r>
              <a:r>
                <a:rPr kumimoji="0" lang="ja-JP" altLang="en-US" sz="105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等</a:t>
              </a:r>
              <a:r>
                <a:rPr kumimoji="0" lang="ja-JP" altLang="en-US"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を受ける権利の保障</a:t>
              </a:r>
              <a:endParaRPr kumimoji="0" lang="en-US" altLang="ja-JP" sz="105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ア）児童虐待や子どもの貧困問題に対する、必要な環境整備と教育の</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機会均等を図る子どもの貧困対策</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　イ）スクールソーシャルワーカーの活用や福祉との情報共有、関係機関</a:t>
              </a:r>
              <a:endParaRPr kumimoji="0" lang="en-US" altLang="ja-JP"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ＭＳ ゴシック" panose="020B0609070205080204" pitchFamily="49" charset="-128"/>
                  <a:ea typeface="ＭＳ ゴシック" panose="020B0609070205080204" pitchFamily="49" charset="-128"/>
                </a:rPr>
                <a:t>　　　</a:t>
              </a:r>
              <a:r>
                <a:rPr kumimoji="0" lang="ja-JP" altLang="en-US" sz="9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との連携など、子どもの貧困対策を総合的に推進 </a:t>
              </a:r>
            </a:p>
          </p:txBody>
        </p:sp>
      </p:grpSp>
      <p:sp>
        <p:nvSpPr>
          <p:cNvPr id="35" name="テキスト ボックス 34">
            <a:extLst>
              <a:ext uri="{FF2B5EF4-FFF2-40B4-BE49-F238E27FC236}">
                <a16:creationId xmlns:a16="http://schemas.microsoft.com/office/drawing/2014/main" id="{508C030A-39E4-4A71-8D86-1A2B0906327F}"/>
              </a:ext>
            </a:extLst>
          </p:cNvPr>
          <p:cNvSpPr txBox="1"/>
          <p:nvPr/>
        </p:nvSpPr>
        <p:spPr>
          <a:xfrm>
            <a:off x="344404" y="3497688"/>
            <a:ext cx="215444" cy="2528128"/>
          </a:xfrm>
          <a:prstGeom prst="rect">
            <a:avLst/>
          </a:prstGeom>
          <a:noFill/>
        </p:spPr>
        <p:txBody>
          <a:bodyPr vert="eaVert"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推進のための具体的方策</a:t>
            </a:r>
            <a:r>
              <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endPar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34" name="正方形/長方形 33">
            <a:extLst>
              <a:ext uri="{FF2B5EF4-FFF2-40B4-BE49-F238E27FC236}">
                <a16:creationId xmlns:a16="http://schemas.microsoft.com/office/drawing/2014/main" id="{5504182F-B714-4124-A38A-4426E2E15069}"/>
              </a:ext>
            </a:extLst>
          </p:cNvPr>
          <p:cNvSpPr/>
          <p:nvPr/>
        </p:nvSpPr>
        <p:spPr>
          <a:xfrm>
            <a:off x="941417" y="1425961"/>
            <a:ext cx="7512837" cy="576000"/>
          </a:xfrm>
          <a:prstGeom prst="rect">
            <a:avLst/>
          </a:prstGeom>
          <a:solidFill>
            <a:schemeClr val="accent6"/>
          </a:solidFill>
          <a:ln>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grpSp>
        <p:nvGrpSpPr>
          <p:cNvPr id="26" name="グループ化 25">
            <a:extLst>
              <a:ext uri="{FF2B5EF4-FFF2-40B4-BE49-F238E27FC236}">
                <a16:creationId xmlns:a16="http://schemas.microsoft.com/office/drawing/2014/main" id="{F03198E6-7D85-4D0F-8218-58F63173EAF1}"/>
              </a:ext>
            </a:extLst>
          </p:cNvPr>
          <p:cNvGrpSpPr/>
          <p:nvPr/>
        </p:nvGrpSpPr>
        <p:grpSpPr>
          <a:xfrm>
            <a:off x="1158458" y="1452351"/>
            <a:ext cx="7078755" cy="523220"/>
            <a:chOff x="1276680" y="1480935"/>
            <a:chExt cx="7078755" cy="523220"/>
          </a:xfrm>
        </p:grpSpPr>
        <p:sp>
          <p:nvSpPr>
            <p:cNvPr id="4" name="テキスト ボックス 3">
              <a:extLst>
                <a:ext uri="{FF2B5EF4-FFF2-40B4-BE49-F238E27FC236}">
                  <a16:creationId xmlns:a16="http://schemas.microsoft.com/office/drawing/2014/main" id="{3B98C389-AA40-494B-B652-EDA932BDA612}"/>
                </a:ext>
              </a:extLst>
            </p:cNvPr>
            <p:cNvSpPr txBox="1"/>
            <p:nvPr/>
          </p:nvSpPr>
          <p:spPr>
            <a:xfrm>
              <a:off x="2703929" y="1480935"/>
              <a:ext cx="565150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児童期、青年期の健やかな成長・発達を実現するための基盤として</a:t>
              </a:r>
              <a:endParaRPr kumimoji="0" lang="en-US" altLang="ja-JP" sz="14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幼児期に「他者への基本的信頼感」「自律性」「自発性」を培う</a:t>
              </a:r>
            </a:p>
          </p:txBody>
        </p:sp>
        <p:sp>
          <p:nvSpPr>
            <p:cNvPr id="10" name="テキスト ボックス 9">
              <a:extLst>
                <a:ext uri="{FF2B5EF4-FFF2-40B4-BE49-F238E27FC236}">
                  <a16:creationId xmlns:a16="http://schemas.microsoft.com/office/drawing/2014/main" id="{AEA1636A-0ED9-4B12-9C3A-E62339E7E7D2}"/>
                </a:ext>
              </a:extLst>
            </p:cNvPr>
            <p:cNvSpPr txBox="1"/>
            <p:nvPr/>
          </p:nvSpPr>
          <p:spPr>
            <a:xfrm>
              <a:off x="1276680" y="1634823"/>
              <a:ext cx="1222180" cy="215444"/>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基本理念</a:t>
              </a:r>
              <a:r>
                <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grpSp>
      <p:cxnSp>
        <p:nvCxnSpPr>
          <p:cNvPr id="28" name="カギ線コネクタ 14">
            <a:extLst>
              <a:ext uri="{FF2B5EF4-FFF2-40B4-BE49-F238E27FC236}">
                <a16:creationId xmlns:a16="http://schemas.microsoft.com/office/drawing/2014/main" id="{0A66D97B-F18F-4464-ACE5-DCEDC5F9708B}"/>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1">
            <a:extLst>
              <a:ext uri="{FF2B5EF4-FFF2-40B4-BE49-F238E27FC236}">
                <a16:creationId xmlns:a16="http://schemas.microsoft.com/office/drawing/2014/main" id="{84660916-2522-4F26-A053-ABF25D0DFA0F}"/>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33" name="テキスト ボックス 32">
            <a:extLst>
              <a:ext uri="{FF2B5EF4-FFF2-40B4-BE49-F238E27FC236}">
                <a16:creationId xmlns:a16="http://schemas.microsoft.com/office/drawing/2014/main" id="{4750DE39-ED5F-49F5-8125-C9466FABFC18}"/>
              </a:ext>
            </a:extLst>
          </p:cNvPr>
          <p:cNvSpPr txBox="1"/>
          <p:nvPr/>
        </p:nvSpPr>
        <p:spPr>
          <a:xfrm>
            <a:off x="195445" y="363567"/>
            <a:ext cx="86742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78996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BF27E20-B985-4B7F-BAEF-022DA55D0E07}"/>
              </a:ext>
            </a:extLst>
          </p:cNvPr>
          <p:cNvSpPr txBox="1"/>
          <p:nvPr/>
        </p:nvSpPr>
        <p:spPr>
          <a:xfrm>
            <a:off x="467544" y="1009897"/>
            <a:ext cx="8280920" cy="1390403"/>
          </a:xfrm>
          <a:prstGeom prst="rect">
            <a:avLst/>
          </a:prstGeom>
          <a:solidFill>
            <a:schemeClr val="accent6">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lang="ja-JP" altLang="en-US" sz="1400" b="1" u="sng" dirty="0">
                <a:solidFill>
                  <a:srgbClr val="FF0000"/>
                </a:solidFill>
                <a:highlight>
                  <a:srgbClr val="FFFF00"/>
                </a:highlight>
                <a:latin typeface="ＭＳ ゴシック" panose="020B0609070205080204" pitchFamily="49" charset="-128"/>
                <a:ea typeface="ＭＳ ゴシック" panose="020B0609070205080204" pitchFamily="49" charset="-128"/>
              </a:rPr>
              <a:t>５</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）地域子ども・子育て支援事業の量の見込み及びその提供体制の確保</a:t>
            </a:r>
            <a:endPar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子ども・子育て支援法に基づき、市町村は一時預かりや放課後児童クラブといった地域子ども・子育て支援事業を</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実施することとなっています。</a:t>
            </a: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次のページから示しているものは、府内市町村が策定する市町村子ども・子育て支援事業計画において定めた</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地域子ども・子育て支援事業の量の見込み及びその提供体制を、大阪府の都道府県設定区域ごとに集計したものです。</a:t>
            </a: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4028924757"/>
              </p:ext>
            </p:extLst>
          </p:nvPr>
        </p:nvGraphicFramePr>
        <p:xfrm>
          <a:off x="467544" y="2522910"/>
          <a:ext cx="8280920" cy="4046400"/>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252000">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利用者支援事業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時間外保育事業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放課後児童健全育成事業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232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232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（か所）</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（か所）</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23200">
                <a:tc rowSpan="5">
                  <a:txBody>
                    <a:bodyPr/>
                    <a:lstStyle/>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18,961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20,961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6,777</a:t>
                      </a:r>
                    </a:p>
                  </a:txBody>
                  <a:tcPr marL="0" marR="0" marT="0" marB="0" anchor="ctr"/>
                </a:tc>
                <a:extLst>
                  <a:ext uri="{0D108BD9-81ED-4DB2-BD59-A6C34878D82A}">
                    <a16:rowId xmlns:a16="http://schemas.microsoft.com/office/drawing/2014/main" val="2851651940"/>
                  </a:ext>
                </a:extLst>
              </a:tr>
              <a:tr h="2232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19,383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22,565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6,780</a:t>
                      </a:r>
                    </a:p>
                  </a:txBody>
                  <a:tcPr marL="0" marR="0" marT="0" marB="0" anchor="ctr"/>
                </a:tc>
                <a:extLst>
                  <a:ext uri="{0D108BD9-81ED-4DB2-BD59-A6C34878D82A}">
                    <a16:rowId xmlns:a16="http://schemas.microsoft.com/office/drawing/2014/main" val="4043230297"/>
                  </a:ext>
                </a:extLst>
              </a:tr>
              <a:tr h="2232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19,915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6,752</a:t>
                      </a:r>
                    </a:p>
                  </a:txBody>
                  <a:tcPr marL="0" marR="0" marT="0" marB="0" anchor="ctr"/>
                </a:tc>
                <a:extLst>
                  <a:ext uri="{0D108BD9-81ED-4DB2-BD59-A6C34878D82A}">
                    <a16:rowId xmlns:a16="http://schemas.microsoft.com/office/drawing/2014/main" val="296142023"/>
                  </a:ext>
                </a:extLst>
              </a:tr>
              <a:tr h="2232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20,582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23,516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6,734</a:t>
                      </a:r>
                    </a:p>
                  </a:txBody>
                  <a:tcPr marL="0" marR="0" marT="0" marB="0" anchor="ctr"/>
                </a:tc>
                <a:extLst>
                  <a:ext uri="{0D108BD9-81ED-4DB2-BD59-A6C34878D82A}">
                    <a16:rowId xmlns:a16="http://schemas.microsoft.com/office/drawing/2014/main" val="3148808531"/>
                  </a:ext>
                </a:extLst>
              </a:tr>
              <a:tr h="2232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21,392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24,217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6,682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6,682</a:t>
                      </a:r>
                    </a:p>
                  </a:txBody>
                  <a:tcPr marL="0" marR="0" marT="0" marB="0" anchor="ctr"/>
                </a:tc>
                <a:extLst>
                  <a:ext uri="{0D108BD9-81ED-4DB2-BD59-A6C34878D82A}">
                    <a16:rowId xmlns:a16="http://schemas.microsoft.com/office/drawing/2014/main" val="2687028269"/>
                  </a:ext>
                </a:extLst>
              </a:tr>
              <a:tr h="223200">
                <a:tc rowSpan="5">
                  <a:txBody>
                    <a:bodyPr/>
                    <a:lstStyle/>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11,910</a:t>
                      </a:r>
                    </a:p>
                  </a:txBody>
                  <a:tcPr marL="0" marR="0" marT="0" marB="0" anchor="ctr"/>
                </a:tc>
                <a:extLst>
                  <a:ext uri="{0D108BD9-81ED-4DB2-BD59-A6C34878D82A}">
                    <a16:rowId xmlns:a16="http://schemas.microsoft.com/office/drawing/2014/main" val="1070087824"/>
                  </a:ext>
                </a:extLst>
              </a:tr>
              <a:tr h="2232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6,260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6,260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11,532</a:t>
                      </a:r>
                    </a:p>
                  </a:txBody>
                  <a:tcPr marL="0" marR="0" marT="0" marB="0" anchor="ctr"/>
                </a:tc>
                <a:extLst>
                  <a:ext uri="{0D108BD9-81ED-4DB2-BD59-A6C34878D82A}">
                    <a16:rowId xmlns:a16="http://schemas.microsoft.com/office/drawing/2014/main" val="2549841404"/>
                  </a:ext>
                </a:extLst>
              </a:tr>
              <a:tr h="2232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11,156</a:t>
                      </a:r>
                    </a:p>
                  </a:txBody>
                  <a:tcPr marL="0" marR="0" marT="0" marB="0" anchor="ctr"/>
                </a:tc>
                <a:extLst>
                  <a:ext uri="{0D108BD9-81ED-4DB2-BD59-A6C34878D82A}">
                    <a16:rowId xmlns:a16="http://schemas.microsoft.com/office/drawing/2014/main" val="4188358711"/>
                  </a:ext>
                </a:extLst>
              </a:tr>
              <a:tr h="2232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10,773</a:t>
                      </a:r>
                    </a:p>
                  </a:txBody>
                  <a:tcPr marL="0" marR="0" marT="0" marB="0" anchor="ctr"/>
                </a:tc>
                <a:extLst>
                  <a:ext uri="{0D108BD9-81ED-4DB2-BD59-A6C34878D82A}">
                    <a16:rowId xmlns:a16="http://schemas.microsoft.com/office/drawing/2014/main" val="3963262800"/>
                  </a:ext>
                </a:extLst>
              </a:tr>
              <a:tr h="2232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10,400</a:t>
                      </a:r>
                    </a:p>
                  </a:txBody>
                  <a:tcPr marL="0" marR="0" marT="0" marB="0" anchor="ctr"/>
                </a:tc>
                <a:extLst>
                  <a:ext uri="{0D108BD9-81ED-4DB2-BD59-A6C34878D82A}">
                    <a16:rowId xmlns:a16="http://schemas.microsoft.com/office/drawing/2014/main" val="1847440920"/>
                  </a:ext>
                </a:extLst>
              </a:tr>
              <a:tr h="223200">
                <a:tc rowSpan="5">
                  <a:txBody>
                    <a:bodyPr/>
                    <a:lstStyle/>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北摂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16,003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25,988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24,829</a:t>
                      </a:r>
                    </a:p>
                  </a:txBody>
                  <a:tcPr marL="0" marR="0" marT="0" marB="0" anchor="ctr"/>
                </a:tc>
                <a:extLst>
                  <a:ext uri="{0D108BD9-81ED-4DB2-BD59-A6C34878D82A}">
                    <a16:rowId xmlns:a16="http://schemas.microsoft.com/office/drawing/2014/main" val="3781219998"/>
                  </a:ext>
                </a:extLst>
              </a:tr>
              <a:tr h="2232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22,483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27,062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25,518</a:t>
                      </a:r>
                    </a:p>
                  </a:txBody>
                  <a:tcPr marL="0" marR="0" marT="0" marB="0" anchor="ctr"/>
                </a:tc>
                <a:extLst>
                  <a:ext uri="{0D108BD9-81ED-4DB2-BD59-A6C34878D82A}">
                    <a16:rowId xmlns:a16="http://schemas.microsoft.com/office/drawing/2014/main" val="3266092742"/>
                  </a:ext>
                </a:extLst>
              </a:tr>
              <a:tr h="2232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27,913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26,335</a:t>
                      </a:r>
                    </a:p>
                  </a:txBody>
                  <a:tcPr marL="0" marR="0" marT="0" marB="0" anchor="ctr"/>
                </a:tc>
                <a:extLst>
                  <a:ext uri="{0D108BD9-81ED-4DB2-BD59-A6C34878D82A}">
                    <a16:rowId xmlns:a16="http://schemas.microsoft.com/office/drawing/2014/main" val="874154598"/>
                  </a:ext>
                </a:extLst>
              </a:tr>
              <a:tr h="2232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28,437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26,836</a:t>
                      </a:r>
                    </a:p>
                  </a:txBody>
                  <a:tcPr marL="0" marR="0" marT="0" marB="0" anchor="ctr"/>
                </a:tc>
                <a:extLst>
                  <a:ext uri="{0D108BD9-81ED-4DB2-BD59-A6C34878D82A}">
                    <a16:rowId xmlns:a16="http://schemas.microsoft.com/office/drawing/2014/main" val="3964308456"/>
                  </a:ext>
                </a:extLst>
              </a:tr>
              <a:tr h="2232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16,042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22,979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28,206</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26,747</a:t>
                      </a:r>
                    </a:p>
                  </a:txBody>
                  <a:tcPr marL="0" marR="0" marT="0" marB="0" anchor="ctr"/>
                </a:tc>
                <a:extLst>
                  <a:ext uri="{0D108BD9-81ED-4DB2-BD59-A6C34878D82A}">
                    <a16:rowId xmlns:a16="http://schemas.microsoft.com/office/drawing/2014/main" val="979817289"/>
                  </a:ext>
                </a:extLst>
              </a:tr>
            </a:tbl>
          </a:graphicData>
        </a:graphic>
      </p:graphicFrame>
      <p:sp>
        <p:nvSpPr>
          <p:cNvPr id="11" name="スライド番号プレースホルダー 1">
            <a:extLst>
              <a:ext uri="{FF2B5EF4-FFF2-40B4-BE49-F238E27FC236}">
                <a16:creationId xmlns:a16="http://schemas.microsoft.com/office/drawing/2014/main" id="{BE88CE56-6F12-4CD2-AE18-9449B812C221}"/>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EABD08DA-5464-409C-85D2-FF7C30653F0E}"/>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1363218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1001608649"/>
              </p:ext>
            </p:extLst>
          </p:nvPr>
        </p:nvGraphicFramePr>
        <p:xfrm>
          <a:off x="431540" y="1028805"/>
          <a:ext cx="8280920" cy="5695200"/>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252000">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利用者支援事業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時間外保育事業</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放課後児童健全育成事業</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016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016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（か所）</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（か所）</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01600">
                <a:tc rowSpan="5">
                  <a:txBody>
                    <a:bodyPr/>
                    <a:lstStyle/>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北河内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9,718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13,744</a:t>
                      </a:r>
                    </a:p>
                  </a:txBody>
                  <a:tcPr marL="0" marR="0" marT="0" marB="0" anchor="ctr"/>
                </a:tc>
                <a:extLst>
                  <a:ext uri="{0D108BD9-81ED-4DB2-BD59-A6C34878D82A}">
                    <a16:rowId xmlns:a16="http://schemas.microsoft.com/office/drawing/2014/main" val="2725950934"/>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12,512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13,584</a:t>
                      </a:r>
                    </a:p>
                  </a:txBody>
                  <a:tcPr marL="0" marR="0" marT="0" marB="0" anchor="ctr"/>
                </a:tc>
                <a:extLst>
                  <a:ext uri="{0D108BD9-81ED-4DB2-BD59-A6C34878D82A}">
                    <a16:rowId xmlns:a16="http://schemas.microsoft.com/office/drawing/2014/main" val="3273824575"/>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9,381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10,220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13,362</a:t>
                      </a:r>
                    </a:p>
                  </a:txBody>
                  <a:tcPr marL="0" marR="0" marT="0" marB="0" anchor="ctr"/>
                </a:tc>
                <a:extLst>
                  <a:ext uri="{0D108BD9-81ED-4DB2-BD59-A6C34878D82A}">
                    <a16:rowId xmlns:a16="http://schemas.microsoft.com/office/drawing/2014/main" val="591807280"/>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9,182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12,072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13,167</a:t>
                      </a:r>
                    </a:p>
                  </a:txBody>
                  <a:tcPr marL="0" marR="0" marT="0" marB="0" anchor="ctr"/>
                </a:tc>
                <a:extLst>
                  <a:ext uri="{0D108BD9-81ED-4DB2-BD59-A6C34878D82A}">
                    <a16:rowId xmlns:a16="http://schemas.microsoft.com/office/drawing/2014/main" val="3837195257"/>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9,029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12,838</a:t>
                      </a:r>
                    </a:p>
                  </a:txBody>
                  <a:tcPr marL="0" marR="0" marT="0" marB="0" anchor="ctr"/>
                </a:tc>
                <a:extLst>
                  <a:ext uri="{0D108BD9-81ED-4DB2-BD59-A6C34878D82A}">
                    <a16:rowId xmlns:a16="http://schemas.microsoft.com/office/drawing/2014/main" val="4198195160"/>
                  </a:ext>
                </a:extLst>
              </a:tr>
              <a:tr h="201600">
                <a:tc rowSpan="5">
                  <a:txBody>
                    <a:bodyPr/>
                    <a:lstStyle/>
                    <a:p>
                      <a:pPr algn="ctr">
                        <a:lnSpc>
                          <a:spcPts val="1500"/>
                        </a:lnSpc>
                      </a:pPr>
                      <a:r>
                        <a:rPr lang="ja-JP" sz="1200" kern="100">
                          <a:effectLst/>
                          <a:latin typeface="ＭＳ ゴシック" panose="020B0609070205080204" pitchFamily="49" charset="-128"/>
                          <a:ea typeface="ＭＳ ゴシック" panose="020B0609070205080204" pitchFamily="49" charset="-128"/>
                        </a:rPr>
                        <a:t>中河内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9,481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9,559</a:t>
                      </a:r>
                    </a:p>
                  </a:txBody>
                  <a:tcPr marL="0" marR="0" marT="0" marB="0" anchor="ctr"/>
                </a:tc>
                <a:extLst>
                  <a:ext uri="{0D108BD9-81ED-4DB2-BD59-A6C34878D82A}">
                    <a16:rowId xmlns:a16="http://schemas.microsoft.com/office/drawing/2014/main" val="1577487690"/>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9,819</a:t>
                      </a:r>
                    </a:p>
                  </a:txBody>
                  <a:tcPr marL="0" marR="0" marT="0" marB="0" anchor="ctr"/>
                </a:tc>
                <a:extLst>
                  <a:ext uri="{0D108BD9-81ED-4DB2-BD59-A6C34878D82A}">
                    <a16:rowId xmlns:a16="http://schemas.microsoft.com/office/drawing/2014/main" val="4055196218"/>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10,039</a:t>
                      </a:r>
                    </a:p>
                  </a:txBody>
                  <a:tcPr marL="0" marR="0" marT="0" marB="0" anchor="ctr"/>
                </a:tc>
                <a:extLst>
                  <a:ext uri="{0D108BD9-81ED-4DB2-BD59-A6C34878D82A}">
                    <a16:rowId xmlns:a16="http://schemas.microsoft.com/office/drawing/2014/main" val="480301415"/>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5,783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10,199</a:t>
                      </a:r>
                    </a:p>
                  </a:txBody>
                  <a:tcPr marL="0" marR="0" marT="0" marB="0" anchor="ctr"/>
                </a:tc>
                <a:extLst>
                  <a:ext uri="{0D108BD9-81ED-4DB2-BD59-A6C34878D82A}">
                    <a16:rowId xmlns:a16="http://schemas.microsoft.com/office/drawing/2014/main" val="939540214"/>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5,747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10,239</a:t>
                      </a:r>
                    </a:p>
                  </a:txBody>
                  <a:tcPr marL="0" marR="0" marT="0" marB="0" anchor="ctr"/>
                </a:tc>
                <a:extLst>
                  <a:ext uri="{0D108BD9-81ED-4DB2-BD59-A6C34878D82A}">
                    <a16:rowId xmlns:a16="http://schemas.microsoft.com/office/drawing/2014/main" val="2638893972"/>
                  </a:ext>
                </a:extLst>
              </a:tr>
              <a:tr h="201600">
                <a:tc rowSpan="5">
                  <a:txBody>
                    <a:bodyPr/>
                    <a:lstStyle/>
                    <a:p>
                      <a:pPr algn="ctr">
                        <a:lnSpc>
                          <a:spcPts val="1500"/>
                        </a:lnSpc>
                      </a:pPr>
                      <a:r>
                        <a:rPr lang="ja-JP" sz="1200" kern="100">
                          <a:effectLst/>
                          <a:latin typeface="ＭＳ ゴシック" panose="020B0609070205080204" pitchFamily="49" charset="-128"/>
                          <a:ea typeface="ＭＳ ゴシック" panose="020B0609070205080204" pitchFamily="49" charset="-128"/>
                        </a:rPr>
                        <a:t>南河内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7,006</a:t>
                      </a:r>
                    </a:p>
                  </a:txBody>
                  <a:tcPr marL="0" marR="0" marT="0" marB="0" anchor="ctr"/>
                </a:tc>
                <a:extLst>
                  <a:ext uri="{0D108BD9-81ED-4DB2-BD59-A6C34878D82A}">
                    <a16:rowId xmlns:a16="http://schemas.microsoft.com/office/drawing/2014/main" val="408382856"/>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7,039</a:t>
                      </a:r>
                    </a:p>
                  </a:txBody>
                  <a:tcPr marL="0" marR="0" marT="0" marB="0" anchor="ctr"/>
                </a:tc>
                <a:extLst>
                  <a:ext uri="{0D108BD9-81ED-4DB2-BD59-A6C34878D82A}">
                    <a16:rowId xmlns:a16="http://schemas.microsoft.com/office/drawing/2014/main" val="3943434956"/>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7,104</a:t>
                      </a:r>
                    </a:p>
                  </a:txBody>
                  <a:tcPr marL="0" marR="0" marT="0" marB="0" anchor="ctr"/>
                </a:tc>
                <a:extLst>
                  <a:ext uri="{0D108BD9-81ED-4DB2-BD59-A6C34878D82A}">
                    <a16:rowId xmlns:a16="http://schemas.microsoft.com/office/drawing/2014/main" val="2778419661"/>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7,166</a:t>
                      </a:r>
                    </a:p>
                  </a:txBody>
                  <a:tcPr marL="0" marR="0" marT="0" marB="0" anchor="ctr"/>
                </a:tc>
                <a:extLst>
                  <a:ext uri="{0D108BD9-81ED-4DB2-BD59-A6C34878D82A}">
                    <a16:rowId xmlns:a16="http://schemas.microsoft.com/office/drawing/2014/main" val="1572137767"/>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7,291</a:t>
                      </a:r>
                    </a:p>
                  </a:txBody>
                  <a:tcPr marL="0" marR="0" marT="0" marB="0" anchor="ctr"/>
                </a:tc>
                <a:extLst>
                  <a:ext uri="{0D108BD9-81ED-4DB2-BD59-A6C34878D82A}">
                    <a16:rowId xmlns:a16="http://schemas.microsoft.com/office/drawing/2014/main" val="2109931505"/>
                  </a:ext>
                </a:extLst>
              </a:tr>
              <a:tr h="201600">
                <a:tc rowSpan="5">
                  <a:txBody>
                    <a:bodyPr/>
                    <a:lstStyle/>
                    <a:p>
                      <a:pPr algn="ctr">
                        <a:lnSpc>
                          <a:spcPts val="1500"/>
                        </a:lnSpc>
                      </a:pPr>
                      <a:r>
                        <a:rPr lang="ja-JP" sz="1200" kern="100">
                          <a:effectLst/>
                          <a:latin typeface="ＭＳ ゴシック" panose="020B0609070205080204" pitchFamily="49" charset="-128"/>
                          <a:ea typeface="ＭＳ ゴシック" panose="020B0609070205080204" pitchFamily="49" charset="-128"/>
                        </a:rPr>
                        <a:t>泉州</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10,251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10,759</a:t>
                      </a:r>
                    </a:p>
                  </a:txBody>
                  <a:tcPr marL="0" marR="0" marT="0" marB="0" anchor="ctr"/>
                </a:tc>
                <a:extLst>
                  <a:ext uri="{0D108BD9-81ED-4DB2-BD59-A6C34878D82A}">
                    <a16:rowId xmlns:a16="http://schemas.microsoft.com/office/drawing/2014/main" val="1455125684"/>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10,231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10,887</a:t>
                      </a:r>
                    </a:p>
                  </a:txBody>
                  <a:tcPr marL="0" marR="0" marT="0" marB="0" anchor="ctr"/>
                </a:tc>
                <a:extLst>
                  <a:ext uri="{0D108BD9-81ED-4DB2-BD59-A6C34878D82A}">
                    <a16:rowId xmlns:a16="http://schemas.microsoft.com/office/drawing/2014/main" val="3665947503"/>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10,865</a:t>
                      </a:r>
                    </a:p>
                  </a:txBody>
                  <a:tcPr marL="0" marR="0" marT="0" marB="0" anchor="ctr"/>
                </a:tc>
                <a:extLst>
                  <a:ext uri="{0D108BD9-81ED-4DB2-BD59-A6C34878D82A}">
                    <a16:rowId xmlns:a16="http://schemas.microsoft.com/office/drawing/2014/main" val="542167108"/>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9,904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10,197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10,814</a:t>
                      </a:r>
                    </a:p>
                  </a:txBody>
                  <a:tcPr marL="0" marR="0" marT="0" marB="0" anchor="ctr"/>
                </a:tc>
                <a:extLst>
                  <a:ext uri="{0D108BD9-81ED-4DB2-BD59-A6C34878D82A}">
                    <a16:rowId xmlns:a16="http://schemas.microsoft.com/office/drawing/2014/main" val="1037299581"/>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9,009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10,718</a:t>
                      </a:r>
                    </a:p>
                  </a:txBody>
                  <a:tcPr marL="0" marR="0" marT="0" marB="0" anchor="ctr"/>
                </a:tc>
                <a:extLst>
                  <a:ext uri="{0D108BD9-81ED-4DB2-BD59-A6C34878D82A}">
                    <a16:rowId xmlns:a16="http://schemas.microsoft.com/office/drawing/2014/main" val="3192161843"/>
                  </a:ext>
                </a:extLst>
              </a:tr>
              <a:tr h="201600">
                <a:tc rowSpan="5">
                  <a:txBody>
                    <a:bodyPr/>
                    <a:lstStyle/>
                    <a:p>
                      <a:pPr algn="ctr">
                        <a:lnSpc>
                          <a:spcPts val="1500"/>
                        </a:lnSpc>
                      </a:pPr>
                      <a:r>
                        <a:rPr lang="ja-JP" sz="1200" kern="100">
                          <a:effectLst/>
                          <a:latin typeface="ＭＳ ゴシック" panose="020B0609070205080204" pitchFamily="49" charset="-128"/>
                          <a:ea typeface="ＭＳ ゴシック" panose="020B0609070205080204" pitchFamily="49" charset="-128"/>
                        </a:rPr>
                        <a:t>府内</a:t>
                      </a:r>
                    </a:p>
                    <a:p>
                      <a:pPr algn="ctr">
                        <a:lnSpc>
                          <a:spcPts val="1500"/>
                        </a:lnSpc>
                      </a:pPr>
                      <a:r>
                        <a:rPr lang="ja-JP" sz="1200" kern="100">
                          <a:effectLst/>
                          <a:latin typeface="ＭＳ ゴシック" panose="020B0609070205080204" pitchFamily="49" charset="-128"/>
                          <a:ea typeface="ＭＳ ゴシック" panose="020B0609070205080204" pitchFamily="49" charset="-128"/>
                        </a:rPr>
                        <a:t>全域</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67,313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80,243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83,947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84,584</a:t>
                      </a:r>
                    </a:p>
                  </a:txBody>
                  <a:tcPr marL="0" marR="0" marT="0" marB="0" anchor="ctr"/>
                </a:tc>
                <a:extLst>
                  <a:ext uri="{0D108BD9-81ED-4DB2-BD59-A6C34878D82A}">
                    <a16:rowId xmlns:a16="http://schemas.microsoft.com/office/drawing/2014/main" val="874289590"/>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67,061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81,674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84,811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85,159</a:t>
                      </a:r>
                    </a:p>
                  </a:txBody>
                  <a:tcPr marL="0" marR="0" marT="0" marB="0" anchor="ctr"/>
                </a:tc>
                <a:extLst>
                  <a:ext uri="{0D108BD9-81ED-4DB2-BD59-A6C34878D82A}">
                    <a16:rowId xmlns:a16="http://schemas.microsoft.com/office/drawing/2014/main" val="241353100"/>
                  </a:ext>
                </a:extLst>
              </a:tr>
              <a:tr h="2016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67,129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81,487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84,886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85,613</a:t>
                      </a:r>
                    </a:p>
                  </a:txBody>
                  <a:tcPr marL="0" marR="0" marT="0" marB="0" anchor="ctr"/>
                </a:tc>
                <a:extLst>
                  <a:ext uri="{0D108BD9-81ED-4DB2-BD59-A6C34878D82A}">
                    <a16:rowId xmlns:a16="http://schemas.microsoft.com/office/drawing/2014/main" val="1316140945"/>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67,230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81,889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84,758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85,689</a:t>
                      </a:r>
                    </a:p>
                  </a:txBody>
                  <a:tcPr marL="0" marR="0" marT="0" marB="0" anchor="ctr"/>
                </a:tc>
                <a:extLst>
                  <a:ext uri="{0D108BD9-81ED-4DB2-BD59-A6C34878D82A}">
                    <a16:rowId xmlns:a16="http://schemas.microsoft.com/office/drawing/2014/main" val="2778940597"/>
                  </a:ext>
                </a:extLst>
              </a:tr>
              <a:tr h="2016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67,657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81,500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83,406</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84,915</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541CE3E4-CF1A-4023-9B16-872BCEF07359}"/>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ACA3A28D-71C8-4B31-A3FD-C3B032C2B2F8}"/>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422699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374371101"/>
              </p:ext>
            </p:extLst>
          </p:nvPr>
        </p:nvGraphicFramePr>
        <p:xfrm>
          <a:off x="431540" y="1009898"/>
          <a:ext cx="8280920" cy="5648103"/>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500103">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rPr>
                        <a:t>病児保育</a:t>
                      </a:r>
                      <a:r>
                        <a:rPr lang="ja-JP" sz="1200" kern="100" dirty="0">
                          <a:effectLst/>
                          <a:latin typeface="ＭＳ ゴシック" panose="020B0609070205080204" pitchFamily="49" charset="-128"/>
                          <a:ea typeface="ＭＳ ゴシック" panose="020B0609070205080204" pitchFamily="49" charset="-128"/>
                        </a:rPr>
                        <a:t>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rPr>
                        <a:t>地域子育て支援拠点</a:t>
                      </a:r>
                      <a:r>
                        <a:rPr lang="ja-JP" sz="1200" kern="100" dirty="0">
                          <a:effectLst/>
                          <a:latin typeface="ＭＳ ゴシック" panose="020B0609070205080204" pitchFamily="49" charset="-128"/>
                          <a:ea typeface="ＭＳ ゴシック" panose="020B0609070205080204" pitchFamily="49" charset="-128"/>
                        </a:rPr>
                        <a:t>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子育て短期支援事業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（ショートステイ）</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人回</a:t>
                      </a:r>
                      <a:r>
                        <a:rPr lang="en-US" altLang="ja-JP" sz="1200" kern="100" dirty="0">
                          <a:effectLst/>
                          <a:latin typeface="ＭＳ ゴシック" panose="020B0609070205080204" pitchFamily="49" charset="-128"/>
                          <a:ea typeface="ＭＳ ゴシック" panose="020B0609070205080204" pitchFamily="49" charset="-128"/>
                        </a:rPr>
                        <a:t>/</a:t>
                      </a:r>
                      <a:r>
                        <a:rPr lang="ja-JP" altLang="en-US" sz="1200" kern="100">
                          <a:effectLst/>
                          <a:latin typeface="ＭＳ ゴシック" panose="020B0609070205080204" pitchFamily="49" charset="-128"/>
                          <a:ea typeface="ＭＳ ゴシック" panose="020B0609070205080204" pitchFamily="49" charset="-128"/>
                        </a:rPr>
                        <a:t>月</a:t>
                      </a:r>
                      <a:r>
                        <a:rPr lang="ja-JP" sz="1200" kern="10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施設数</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115,875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106,299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47,062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1,464</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116,863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116,863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47,252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1,451</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118,760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118,760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47,550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1,450</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121,237</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121,237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47,313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1,449</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124,505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124,505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47,223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1,460</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710</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720</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9,324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730</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9,094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740</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8,899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750</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76,887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128,943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45,648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1,769</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78,921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131,047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45,198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2,122</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80,900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132,166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44,939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3,891</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83,078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133,324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44,970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3,889</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dirty="0"/>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85,102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134,533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44,692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3,977</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北河内</a:t>
                      </a:r>
                      <a:endParaRPr lang="ja-JP" sz="1200" kern="100" dirty="0">
                        <a:effectLst/>
                        <a:latin typeface="ＭＳ ゴシック" panose="020B0609070205080204" pitchFamily="49" charset="-128"/>
                        <a:ea typeface="ＭＳ ゴシック" panose="020B0609070205080204" pitchFamily="49" charset="-128"/>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34,552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36,261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21,750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1,369</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33,383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36,209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22,701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1,366</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32,778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36,159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23,538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1,493</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31,807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37,537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23,939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1,486</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31,315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37,484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23,968</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1,482</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1,482</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F99B9045-EDD0-4A7F-845F-5D4B079F6A54}"/>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FB17C79A-72DC-4EF2-99BD-402989FB7A11}"/>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193057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1698498610"/>
              </p:ext>
            </p:extLst>
          </p:nvPr>
        </p:nvGraphicFramePr>
        <p:xfrm>
          <a:off x="431540" y="995886"/>
          <a:ext cx="8280920" cy="5675928"/>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527928">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rPr>
                        <a:t>病児保育</a:t>
                      </a:r>
                      <a:r>
                        <a:rPr lang="ja-JP" sz="1200" kern="100" dirty="0">
                          <a:effectLst/>
                          <a:latin typeface="ＭＳ ゴシック" panose="020B0609070205080204" pitchFamily="49" charset="-128"/>
                          <a:ea typeface="ＭＳ ゴシック" panose="020B0609070205080204" pitchFamily="49" charset="-128"/>
                        </a:rPr>
                        <a:t>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rPr>
                        <a:t>地域子育て支援拠点</a:t>
                      </a:r>
                      <a:r>
                        <a:rPr lang="ja-JP" sz="1200" kern="100" dirty="0">
                          <a:effectLst/>
                          <a:latin typeface="ＭＳ ゴシック" panose="020B0609070205080204" pitchFamily="49" charset="-128"/>
                          <a:ea typeface="ＭＳ ゴシック" panose="020B0609070205080204" pitchFamily="49" charset="-128"/>
                        </a:rPr>
                        <a:t>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子育て短期支援事業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（ショートステイ）</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人回</a:t>
                      </a:r>
                      <a:r>
                        <a:rPr lang="en-US" alt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月</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施設数</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中</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12,396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810</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12,322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810</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11,434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810</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810</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12,159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810</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南</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11,931</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14,592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730</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14,750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738</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14,762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14,928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747</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14,777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14,933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747</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745</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11,455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18,654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14,020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483</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18,526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14,028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486</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18,479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14,163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492</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10,943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18,440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14,118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498</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10,822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14,120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505</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sz="1200" kern="100">
                          <a:effectLst/>
                          <a:latin typeface="ＭＳ ゴシック" panose="020B0609070205080204" pitchFamily="49" charset="-128"/>
                          <a:ea typeface="ＭＳ ゴシック" panose="020B0609070205080204" pitchFamily="49" charset="-128"/>
                        </a:rPr>
                        <a:t>府内</a:t>
                      </a:r>
                    </a:p>
                    <a:p>
                      <a:pPr algn="ctr">
                        <a:lnSpc>
                          <a:spcPts val="1500"/>
                        </a:lnSpc>
                      </a:pPr>
                      <a:r>
                        <a:rPr lang="ja-JP" sz="1200" kern="100">
                          <a:effectLst/>
                          <a:latin typeface="ＭＳ ゴシック" panose="020B0609070205080204" pitchFamily="49" charset="-128"/>
                          <a:ea typeface="ＭＳ ゴシック" panose="020B0609070205080204" pitchFamily="49" charset="-128"/>
                        </a:rPr>
                        <a:t>全域</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265,381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323,234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164,991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7,335</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266,784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335,815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165,223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7,693</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269,784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338,687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165,876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9,613</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273,131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343,613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165,658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9,619</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277,733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347,990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165,849</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516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10,012</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9,729</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B43C79ED-7DC0-4CFB-9510-0D7863819A22}"/>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AB3E1D39-FE01-4A65-BE6D-409C4BB530B8}"/>
              </a:ext>
            </a:extLst>
          </p:cNvPr>
          <p:cNvSpPr txBox="1"/>
          <p:nvPr/>
        </p:nvSpPr>
        <p:spPr>
          <a:xfrm>
            <a:off x="195445" y="363567"/>
            <a:ext cx="855301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2148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2864876082"/>
              </p:ext>
            </p:extLst>
          </p:nvPr>
        </p:nvGraphicFramePr>
        <p:xfrm>
          <a:off x="431540" y="1009036"/>
          <a:ext cx="8280920" cy="5649629"/>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501629">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一時預かり事業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（幼稚園の在園児）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一時預かり事業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（幼稚園の在園児以外）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ファミリー・サポート・センター事業（就学児のみ）</a:t>
                      </a:r>
                      <a:endPar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721,435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721,435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130,923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130,923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1,639</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698,270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698,270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126,835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126,835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1,617</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685,036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685,036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122,793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122,793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1,584</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671,375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671,375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117,368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117,368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1,548</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674,188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674,188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112,179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112,179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1,502</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168,400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168,400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18,768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18,768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176,800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176,800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169,100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169,100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17,893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17,893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159,100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159,100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17,213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17,213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6,033</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664,801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1,158,907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143,168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245,885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7,668</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649,528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1,150,715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141,609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247,493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7,690</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634,162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1,135,937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140,445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247,443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7,728</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618,601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1,122,915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139,477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247,984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7,739</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613,906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1,117,368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138,405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247,845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7,756</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北河内</a:t>
                      </a:r>
                      <a:endParaRPr lang="ja-JP" sz="1200" kern="100" dirty="0">
                        <a:effectLst/>
                        <a:latin typeface="ＭＳ ゴシック" panose="020B0609070205080204" pitchFamily="49" charset="-128"/>
                        <a:ea typeface="ＭＳ ゴシック" panose="020B0609070205080204" pitchFamily="49" charset="-128"/>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506,809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525,277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60,340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118,779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5,937</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517,496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536,819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59,855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119,352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5,887</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490,508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509,877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59,618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119,269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5,855</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465,757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485,436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59,025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118,606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5,824</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449,339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469,311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58,909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118,613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5,789</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5,789</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0D402138-C2F3-41FA-8DBD-752CC0912D44}"/>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3727173D-8223-4F41-AB19-6A145E87EF29}"/>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4568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2984577365"/>
              </p:ext>
            </p:extLst>
          </p:nvPr>
        </p:nvGraphicFramePr>
        <p:xfrm>
          <a:off x="431540" y="1009898"/>
          <a:ext cx="8280920" cy="5658421"/>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510421">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一時預かり事業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（幼稚園の在園児）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一時預かり事業</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（幼稚園の在園児以外）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ファミリー・サポート・センター事業（就学児のみ）</a:t>
                      </a:r>
                      <a:endParaRPr 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中</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122,066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158,726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99,857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96,591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1,839</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121,146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158,234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98,074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96,557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1,832</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120,468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157,865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96,964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97,256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1,821</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119,775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157,371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95,655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97,950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1,811</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119,156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156,850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94,411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101,524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1,802</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南</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146,205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163,245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23,729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28,774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2,364</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142,367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160,905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23,236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28,365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2,343</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140,031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159,478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22,959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28,160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2,304</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136,678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157,337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27,914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2,276</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133,981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155,436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22,294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27,667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2,255</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185,979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186,699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40,899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44,253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4,681</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180,331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181,021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40,459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44,484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4,734</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176,699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177,359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39,596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43,723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4,701</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172,814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173,445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38,916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43,150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4,662</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170,730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171,330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38,019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42,313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4,631</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sz="1200" kern="100">
                          <a:effectLst/>
                          <a:latin typeface="ＭＳ ゴシック" panose="020B0609070205080204" pitchFamily="49" charset="-128"/>
                          <a:ea typeface="ＭＳ ゴシック" panose="020B0609070205080204" pitchFamily="49" charset="-128"/>
                        </a:rPr>
                        <a:t>府内</a:t>
                      </a:r>
                    </a:p>
                    <a:p>
                      <a:pPr algn="ctr">
                        <a:lnSpc>
                          <a:spcPts val="1500"/>
                        </a:lnSpc>
                      </a:pPr>
                      <a:r>
                        <a:rPr lang="ja-JP" sz="1200" kern="100">
                          <a:effectLst/>
                          <a:latin typeface="ＭＳ ゴシック" panose="020B0609070205080204" pitchFamily="49" charset="-128"/>
                          <a:ea typeface="ＭＳ ゴシック" panose="020B0609070205080204" pitchFamily="49" charset="-128"/>
                        </a:rPr>
                        <a:t>全域</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2,515,695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3,082,689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517,684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683,973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28,522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30,161</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2,485,938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3,062,764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508,426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681,444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28,419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30,136</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2,416,004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2,994,652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500,268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676,537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28,234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30,026</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2,348,700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2,931,579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490,586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670,495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28,016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29,893</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2,320,400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2,903,583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481,430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667,354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27,825</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29,768</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55A2C5F4-572E-4FC3-B8C2-FDBB329DB131}"/>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6A304104-8218-4A3E-A34E-281F72F467DC}"/>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136354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1545923117"/>
              </p:ext>
            </p:extLst>
          </p:nvPr>
        </p:nvGraphicFramePr>
        <p:xfrm>
          <a:off x="431180" y="999959"/>
          <a:ext cx="8371230" cy="5724000"/>
        </p:xfrm>
        <a:graphic>
          <a:graphicData uri="http://schemas.openxmlformats.org/drawingml/2006/table">
            <a:tbl>
              <a:tblPr firstRow="1" firstCol="1" bandRow="1">
                <a:tableStyleId>{5C22544A-7EE6-4342-B048-85BDC9FD1C3A}</a:tableStyleId>
              </a:tblPr>
              <a:tblGrid>
                <a:gridCol w="1035205">
                  <a:extLst>
                    <a:ext uri="{9D8B030D-6E8A-4147-A177-3AD203B41FA5}">
                      <a16:colId xmlns:a16="http://schemas.microsoft.com/office/drawing/2014/main" val="3122375704"/>
                    </a:ext>
                  </a:extLst>
                </a:gridCol>
                <a:gridCol w="1035205">
                  <a:extLst>
                    <a:ext uri="{9D8B030D-6E8A-4147-A177-3AD203B41FA5}">
                      <a16:colId xmlns:a16="http://schemas.microsoft.com/office/drawing/2014/main" val="3828335925"/>
                    </a:ext>
                  </a:extLst>
                </a:gridCol>
                <a:gridCol w="1035205">
                  <a:extLst>
                    <a:ext uri="{9D8B030D-6E8A-4147-A177-3AD203B41FA5}">
                      <a16:colId xmlns:a16="http://schemas.microsoft.com/office/drawing/2014/main" val="837309165"/>
                    </a:ext>
                  </a:extLst>
                </a:gridCol>
                <a:gridCol w="1035205">
                  <a:extLst>
                    <a:ext uri="{9D8B030D-6E8A-4147-A177-3AD203B41FA5}">
                      <a16:colId xmlns:a16="http://schemas.microsoft.com/office/drawing/2014/main" val="1846820076"/>
                    </a:ext>
                  </a:extLst>
                </a:gridCol>
                <a:gridCol w="1008000">
                  <a:extLst>
                    <a:ext uri="{9D8B030D-6E8A-4147-A177-3AD203B41FA5}">
                      <a16:colId xmlns:a16="http://schemas.microsoft.com/office/drawing/2014/main" val="1426729836"/>
                    </a:ext>
                  </a:extLst>
                </a:gridCol>
                <a:gridCol w="1152000">
                  <a:extLst>
                    <a:ext uri="{9D8B030D-6E8A-4147-A177-3AD203B41FA5}">
                      <a16:colId xmlns:a16="http://schemas.microsoft.com/office/drawing/2014/main" val="3107706664"/>
                    </a:ext>
                  </a:extLst>
                </a:gridCol>
                <a:gridCol w="1035205">
                  <a:extLst>
                    <a:ext uri="{9D8B030D-6E8A-4147-A177-3AD203B41FA5}">
                      <a16:colId xmlns:a16="http://schemas.microsoft.com/office/drawing/2014/main" val="1094060463"/>
                    </a:ext>
                  </a:extLst>
                </a:gridCol>
                <a:gridCol w="1035205">
                  <a:extLst>
                    <a:ext uri="{9D8B030D-6E8A-4147-A177-3AD203B41FA5}">
                      <a16:colId xmlns:a16="http://schemas.microsoft.com/office/drawing/2014/main" val="2533693543"/>
                    </a:ext>
                  </a:extLst>
                </a:gridCol>
              </a:tblGrid>
              <a:tr h="576000">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乳児家庭全戸訪問事業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養育支援</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訪問事業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200" kern="100">
                          <a:effectLst/>
                          <a:latin typeface="ＭＳ ゴシック" panose="020B0609070205080204" pitchFamily="49" charset="-128"/>
                          <a:ea typeface="ＭＳ ゴシック" panose="020B0609070205080204" pitchFamily="49" charset="-128"/>
                          <a:cs typeface="Times New Roman" panose="02020603050405020304" pitchFamily="18" charset="0"/>
                        </a:rPr>
                        <a:t>妊婦</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健診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子どもを守るための地域ネットワーク機能強化事業</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実費徴収に伴う補足給付事業</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多様な主体の参入促進事業</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実施市町村数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実施市町村数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実施市町村数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回</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vMerge="1">
                  <a:txBody>
                    <a:bodyPr/>
                    <a:lstStyle/>
                    <a:p>
                      <a:pPr algn="ctr">
                        <a:lnSpc>
                          <a:spcPts val="1400"/>
                        </a:lnSpc>
                      </a:pP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vMerge="1">
                  <a:txBody>
                    <a:bodyPr/>
                    <a:lstStyle/>
                    <a:p>
                      <a:pPr algn="ctr">
                        <a:lnSpc>
                          <a:spcPts val="1400"/>
                        </a:lnSpc>
                      </a:pP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vMerge="1">
                  <a:txBody>
                    <a:bodyPr/>
                    <a:lstStyle/>
                    <a:p>
                      <a:pPr algn="ctr">
                        <a:lnSpc>
                          <a:spcPts val="1400"/>
                        </a:lnSpc>
                      </a:pP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18,430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245,565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18,454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245,891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18,527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246,855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18,579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247,552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18,664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248,691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69,644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68,306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67,144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65,954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65,002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12,817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164,493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163,937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163,103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163,001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12,568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161,548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北河内</a:t>
                      </a:r>
                      <a:endParaRPr lang="ja-JP" sz="1200" kern="100" dirty="0">
                        <a:effectLst/>
                        <a:latin typeface="ＭＳ ゴシック" panose="020B0609070205080204" pitchFamily="49" charset="-128"/>
                        <a:ea typeface="ＭＳ ゴシック" panose="020B0609070205080204" pitchFamily="49" charset="-128"/>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6,525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91,364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89,591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6,387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88,489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6,319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87,224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6,266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85,696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4A0223CB-921A-408A-8095-B3D6F07BA308}"/>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341CD0C7-02A5-4186-B3F2-4DCADAECBF63}"/>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65791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1983239408"/>
              </p:ext>
            </p:extLst>
          </p:nvPr>
        </p:nvGraphicFramePr>
        <p:xfrm>
          <a:off x="431180" y="1009898"/>
          <a:ext cx="8398435" cy="5724000"/>
        </p:xfrm>
        <a:graphic>
          <a:graphicData uri="http://schemas.openxmlformats.org/drawingml/2006/table">
            <a:tbl>
              <a:tblPr firstRow="1" firstCol="1" bandRow="1">
                <a:tableStyleId>{5C22544A-7EE6-4342-B048-85BDC9FD1C3A}</a:tableStyleId>
              </a:tblPr>
              <a:tblGrid>
                <a:gridCol w="1035205">
                  <a:extLst>
                    <a:ext uri="{9D8B030D-6E8A-4147-A177-3AD203B41FA5}">
                      <a16:colId xmlns:a16="http://schemas.microsoft.com/office/drawing/2014/main" val="3122375704"/>
                    </a:ext>
                  </a:extLst>
                </a:gridCol>
                <a:gridCol w="1035205">
                  <a:extLst>
                    <a:ext uri="{9D8B030D-6E8A-4147-A177-3AD203B41FA5}">
                      <a16:colId xmlns:a16="http://schemas.microsoft.com/office/drawing/2014/main" val="3828335925"/>
                    </a:ext>
                  </a:extLst>
                </a:gridCol>
                <a:gridCol w="1035205">
                  <a:extLst>
                    <a:ext uri="{9D8B030D-6E8A-4147-A177-3AD203B41FA5}">
                      <a16:colId xmlns:a16="http://schemas.microsoft.com/office/drawing/2014/main" val="837309165"/>
                    </a:ext>
                  </a:extLst>
                </a:gridCol>
                <a:gridCol w="1035205">
                  <a:extLst>
                    <a:ext uri="{9D8B030D-6E8A-4147-A177-3AD203B41FA5}">
                      <a16:colId xmlns:a16="http://schemas.microsoft.com/office/drawing/2014/main" val="1846820076"/>
                    </a:ext>
                  </a:extLst>
                </a:gridCol>
                <a:gridCol w="1035205">
                  <a:extLst>
                    <a:ext uri="{9D8B030D-6E8A-4147-A177-3AD203B41FA5}">
                      <a16:colId xmlns:a16="http://schemas.microsoft.com/office/drawing/2014/main" val="1426729836"/>
                    </a:ext>
                  </a:extLst>
                </a:gridCol>
                <a:gridCol w="1152000">
                  <a:extLst>
                    <a:ext uri="{9D8B030D-6E8A-4147-A177-3AD203B41FA5}">
                      <a16:colId xmlns:a16="http://schemas.microsoft.com/office/drawing/2014/main" val="3107706664"/>
                    </a:ext>
                  </a:extLst>
                </a:gridCol>
                <a:gridCol w="1035205">
                  <a:extLst>
                    <a:ext uri="{9D8B030D-6E8A-4147-A177-3AD203B41FA5}">
                      <a16:colId xmlns:a16="http://schemas.microsoft.com/office/drawing/2014/main" val="1094060463"/>
                    </a:ext>
                  </a:extLst>
                </a:gridCol>
                <a:gridCol w="1035205">
                  <a:extLst>
                    <a:ext uri="{9D8B030D-6E8A-4147-A177-3AD203B41FA5}">
                      <a16:colId xmlns:a16="http://schemas.microsoft.com/office/drawing/2014/main" val="2533693543"/>
                    </a:ext>
                  </a:extLst>
                </a:gridCol>
              </a:tblGrid>
              <a:tr h="576000">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乳児家庭全戸訪問事業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養育支援</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訪問事業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妊婦健診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子どもを守るための地域ネットワーク機能強化事業</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実費徴収に伴う補足給付事業</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altLang="en-US"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多様な主体の参入促進事業</a:t>
                      </a: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実施市町村数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実施市町村数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実施市町村数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r>
                        <a:rPr lang="ja-JP" altLang="en-US" sz="1200" kern="100" dirty="0">
                          <a:effectLst/>
                          <a:latin typeface="ＭＳ ゴシック" panose="020B0609070205080204" pitchFamily="49" charset="-128"/>
                          <a:ea typeface="ＭＳ ゴシック" panose="020B0609070205080204" pitchFamily="49" charset="-128"/>
                        </a:rPr>
                        <a:t>回</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vMerge="1">
                  <a:txBody>
                    <a:bodyPr/>
                    <a:lstStyle/>
                    <a:p>
                      <a:pPr algn="ctr">
                        <a:lnSpc>
                          <a:spcPts val="1400"/>
                        </a:lnSpc>
                      </a:pP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vMerge="1">
                  <a:txBody>
                    <a:bodyPr/>
                    <a:lstStyle/>
                    <a:p>
                      <a:pPr algn="ctr">
                        <a:lnSpc>
                          <a:spcPts val="1400"/>
                        </a:lnSpc>
                      </a:pP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vMerge="1">
                  <a:txBody>
                    <a:bodyPr/>
                    <a:lstStyle/>
                    <a:p>
                      <a:pPr algn="ctr">
                        <a:lnSpc>
                          <a:spcPts val="1400"/>
                        </a:lnSpc>
                      </a:pP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中</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72,407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70,955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69,825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68,733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67,832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南</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35,431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35,548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35,027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34,826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34,038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68,368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67,077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65,788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64,732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63,642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府内</a:t>
                      </a:r>
                    </a:p>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全域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56,091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5,713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747,272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55,659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5,793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741,305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55,376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736,231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55,054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732,022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54,678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726,449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23</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9EE7D7A9-2735-4B7C-801C-D81B11FA4C14}"/>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19</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323DFD22-388A-4851-8AF6-39D49C30922B}"/>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05178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AFF2DD-26CF-47B1-A930-8B8CCF7F6947}"/>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r>
              <a:rPr lang="ja-JP" altLang="en-US" dirty="0">
                <a:latin typeface="HGP創英角ｺﾞｼｯｸUB" pitchFamily="50" charset="-128"/>
                <a:ea typeface="HGP創英角ｺﾞｼｯｸUB" pitchFamily="50" charset="-128"/>
              </a:rPr>
              <a:t>第６章　都道府県子ども・子育て支援事業支援計画</a:t>
            </a:r>
          </a:p>
          <a:p>
            <a:endParaRPr kumimoji="1" lang="ja-JP" altLang="en-US" dirty="0">
              <a:latin typeface="HGP創英角ｺﾞｼｯｸUB" pitchFamily="50" charset="-128"/>
              <a:ea typeface="HGP創英角ｺﾞｼｯｸUB" pitchFamily="50" charset="-128"/>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75466" y="969865"/>
            <a:ext cx="8264987" cy="369332"/>
          </a:xfrm>
          <a:prstGeom prst="rect">
            <a:avLst/>
          </a:prstGeom>
          <a:noFill/>
        </p:spPr>
        <p:txBody>
          <a:bodyPr wrap="square" rtlCol="0">
            <a:spAutoFit/>
          </a:bodyPr>
          <a:lstStyle/>
          <a:p>
            <a:r>
              <a:rPr kumimoji="1" lang="ja-JP" altLang="en-US" dirty="0">
                <a:solidFill>
                  <a:srgbClr val="002060"/>
                </a:solidFill>
                <a:latin typeface="HGP創英角ｺﾞｼｯｸUB" pitchFamily="50" charset="-128"/>
                <a:ea typeface="HGP創英角ｺﾞｼｯｸUB" pitchFamily="50" charset="-128"/>
              </a:rPr>
              <a:t>１．</a:t>
            </a:r>
            <a:r>
              <a:rPr lang="ja-JP" altLang="en-US" sz="1800" dirty="0">
                <a:solidFill>
                  <a:srgbClr val="002060"/>
                </a:solidFill>
                <a:latin typeface="HGP創英角ｺﾞｼｯｸUB" panose="020B0900000000000000" pitchFamily="50" charset="-128"/>
                <a:ea typeface="HGP創英角ｺﾞｼｯｸUB" panose="020B0900000000000000" pitchFamily="50" charset="-128"/>
              </a:rPr>
              <a:t>都道府県</a:t>
            </a:r>
            <a:r>
              <a:rPr lang="ja-JP" altLang="en-US" sz="1800" b="1" dirty="0">
                <a:solidFill>
                  <a:srgbClr val="002060"/>
                </a:solidFill>
                <a:latin typeface="HGP創英角ｺﾞｼｯｸUB" panose="020B0900000000000000" pitchFamily="50" charset="-128"/>
                <a:ea typeface="HGP創英角ｺﾞｼｯｸUB" panose="020B0900000000000000" pitchFamily="50" charset="-128"/>
              </a:rPr>
              <a:t>設定</a:t>
            </a:r>
            <a:r>
              <a:rPr kumimoji="1" lang="ja-JP" altLang="en-US" dirty="0">
                <a:solidFill>
                  <a:srgbClr val="002060"/>
                </a:solidFill>
                <a:latin typeface="HGP創英角ｺﾞｼｯｸUB" pitchFamily="50" charset="-128"/>
                <a:ea typeface="HGP創英角ｺﾞｼｯｸUB" pitchFamily="50" charset="-128"/>
              </a:rPr>
              <a:t>区域の設定</a:t>
            </a:r>
          </a:p>
        </p:txBody>
      </p:sp>
      <p:sp>
        <p:nvSpPr>
          <p:cNvPr id="7" name="テキスト ボックス 6">
            <a:extLst>
              <a:ext uri="{FF2B5EF4-FFF2-40B4-BE49-F238E27FC236}">
                <a16:creationId xmlns:a16="http://schemas.microsoft.com/office/drawing/2014/main" id="{BBC11441-0815-44A6-BB8A-FB42007DD75F}"/>
              </a:ext>
            </a:extLst>
          </p:cNvPr>
          <p:cNvSpPr txBox="1"/>
          <p:nvPr/>
        </p:nvSpPr>
        <p:spPr>
          <a:xfrm>
            <a:off x="377210" y="1354947"/>
            <a:ext cx="8333556" cy="1384995"/>
          </a:xfrm>
          <a:prstGeom prst="rect">
            <a:avLst/>
          </a:prstGeom>
          <a:solidFill>
            <a:schemeClr val="accent6">
              <a:lumMod val="20000"/>
              <a:lumOff val="80000"/>
            </a:schemeClr>
          </a:solid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基本的な指針において、都道府県における就学前の子どもの教育・保育の量の見込み並びに実施しようとする教育・保育の提供体制の確保の内容及びその実施時期を定める単位となる区域として都道府県設定区域を設定することとされています。</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大阪府における区域については、市町村をまたがる広域利用や近隣市町村による共同事務処理の状況を踏まえ、</a:t>
            </a:r>
            <a:br>
              <a:rPr kumimoji="1" lang="en-US" altLang="ja-JP" sz="1200" dirty="0">
                <a:latin typeface="ＭＳ ゴシック" panose="020B0609070205080204" pitchFamily="49" charset="-128"/>
                <a:ea typeface="ＭＳ ゴシック" panose="020B0609070205080204" pitchFamily="49" charset="-128"/>
              </a:rPr>
            </a:br>
            <a:r>
              <a:rPr kumimoji="1" lang="ja-JP" altLang="en-US" sz="1200" dirty="0">
                <a:latin typeface="ＭＳ ゴシック" panose="020B0609070205080204" pitchFamily="49" charset="-128"/>
                <a:ea typeface="ＭＳ ゴシック" panose="020B0609070205080204" pitchFamily="49" charset="-128"/>
              </a:rPr>
              <a:t>府と市町村で設置している圏域会議のブロック割である７ブロックを都道府県設定区域として設定します。</a:t>
            </a:r>
            <a:endParaRPr kumimoji="1"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　ただし、区域をまたがる利用を妨げるものではなく、幼稚園、保育所、認定こども園等の認可・認定にあたって</a:t>
            </a:r>
            <a:br>
              <a:rPr kumimoji="1" lang="en-US" altLang="ja-JP" sz="1200" dirty="0">
                <a:latin typeface="ＭＳ ゴシック" panose="020B0609070205080204" pitchFamily="49" charset="-128"/>
                <a:ea typeface="ＭＳ ゴシック" panose="020B0609070205080204" pitchFamily="49" charset="-128"/>
              </a:rPr>
            </a:br>
            <a:r>
              <a:rPr kumimoji="1" lang="ja-JP" altLang="en-US" sz="1200" dirty="0">
                <a:latin typeface="ＭＳ ゴシック" panose="020B0609070205080204" pitchFamily="49" charset="-128"/>
                <a:ea typeface="ＭＳ ゴシック" panose="020B0609070205080204" pitchFamily="49" charset="-128"/>
              </a:rPr>
              <a:t>十分に配慮します。　</a:t>
            </a:r>
            <a:endParaRPr kumimoji="1" lang="en-US" altLang="ja-JP" sz="1200" dirty="0">
              <a:latin typeface="ＭＳ ゴシック" panose="020B0609070205080204" pitchFamily="49" charset="-128"/>
              <a:ea typeface="ＭＳ ゴシック" panose="020B0609070205080204" pitchFamily="49" charset="-128"/>
            </a:endParaRPr>
          </a:p>
        </p:txBody>
      </p:sp>
      <p:graphicFrame>
        <p:nvGraphicFramePr>
          <p:cNvPr id="9" name="表 8">
            <a:extLst>
              <a:ext uri="{FF2B5EF4-FFF2-40B4-BE49-F238E27FC236}">
                <a16:creationId xmlns:a16="http://schemas.microsoft.com/office/drawing/2014/main" id="{B52B61C1-26EF-41B0-B83D-4FC51B81DBFC}"/>
              </a:ext>
            </a:extLst>
          </p:cNvPr>
          <p:cNvGraphicFramePr>
            <a:graphicFrameLocks noGrp="1"/>
          </p:cNvGraphicFramePr>
          <p:nvPr>
            <p:extLst>
              <p:ext uri="{D42A27DB-BD31-4B8C-83A1-F6EECF244321}">
                <p14:modId xmlns:p14="http://schemas.microsoft.com/office/powerpoint/2010/main" val="4060912855"/>
              </p:ext>
            </p:extLst>
          </p:nvPr>
        </p:nvGraphicFramePr>
        <p:xfrm>
          <a:off x="377210" y="2801572"/>
          <a:ext cx="8333556" cy="3982822"/>
        </p:xfrm>
        <a:graphic>
          <a:graphicData uri="http://schemas.openxmlformats.org/drawingml/2006/table">
            <a:tbl>
              <a:tblPr firstRow="1" firstCol="1" bandRow="1">
                <a:tableStyleId>{5C22544A-7EE6-4342-B048-85BDC9FD1C3A}</a:tableStyleId>
              </a:tblPr>
              <a:tblGrid>
                <a:gridCol w="1093444">
                  <a:extLst>
                    <a:ext uri="{9D8B030D-6E8A-4147-A177-3AD203B41FA5}">
                      <a16:colId xmlns:a16="http://schemas.microsoft.com/office/drawing/2014/main" val="2340586711"/>
                    </a:ext>
                  </a:extLst>
                </a:gridCol>
                <a:gridCol w="7240112">
                  <a:extLst>
                    <a:ext uri="{9D8B030D-6E8A-4147-A177-3AD203B41FA5}">
                      <a16:colId xmlns:a16="http://schemas.microsoft.com/office/drawing/2014/main" val="1511682687"/>
                    </a:ext>
                  </a:extLst>
                </a:gridCol>
              </a:tblGrid>
              <a:tr h="382822">
                <a:tc gridSpan="2">
                  <a:txBody>
                    <a:bodyPr/>
                    <a:lstStyle/>
                    <a:p>
                      <a:pPr algn="ct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大阪府が設定する都道府県設定区域</a:t>
                      </a:r>
                      <a:endParaRPr 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468519192"/>
                  </a:ext>
                </a:extLst>
              </a:tr>
              <a:tr h="432000">
                <a:tc>
                  <a:txBody>
                    <a:bodyPr/>
                    <a:lstStyle/>
                    <a:p>
                      <a:pPr algn="ct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altLang="en-US"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市町村名</a:t>
                      </a:r>
                      <a:endParaRPr lang="ja-JP" sz="1200" b="1"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25234627"/>
                  </a:ext>
                </a:extLst>
              </a:tr>
              <a:tr h="432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rPr>
                        <a:t>　大阪市</a:t>
                      </a:r>
                      <a:endParaRPr lang="en-US" sz="1200" kern="100" dirty="0">
                        <a:effectLst/>
                        <a:latin typeface="ＭＳ ゴシック" panose="020B0609070205080204" pitchFamily="49" charset="-128"/>
                        <a:ea typeface="ＭＳ ゴシック" panose="020B0609070205080204" pitchFamily="49" charset="-128"/>
                      </a:endParaRPr>
                    </a:p>
                  </a:txBody>
                  <a:tcPr marL="68580" marR="68580" marT="0" marB="0" anchor="ctr"/>
                </a:tc>
                <a:extLst>
                  <a:ext uri="{0D108BD9-81ED-4DB2-BD59-A6C34878D82A}">
                    <a16:rowId xmlns:a16="http://schemas.microsoft.com/office/drawing/2014/main" val="1461836717"/>
                  </a:ext>
                </a:extLst>
              </a:tr>
              <a:tr h="432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rPr>
                        <a:t>　堺市</a:t>
                      </a:r>
                      <a:r>
                        <a:rPr lang="en-US" sz="1200" kern="100" dirty="0">
                          <a:effectLst/>
                          <a:latin typeface="ＭＳ ゴシック" panose="020B0609070205080204" pitchFamily="49" charset="-128"/>
                          <a:ea typeface="ＭＳ ゴシック" panose="020B0609070205080204" pitchFamily="49" charset="-128"/>
                        </a:rPr>
                        <a:t> </a:t>
                      </a:r>
                      <a:endPar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49946350"/>
                  </a:ext>
                </a:extLst>
              </a:tr>
              <a:tr h="432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rPr>
                        <a:t>　池田市、箕面市、能勢町、豊能町、豊中市、吹田市、高槻市、島本町、茨木市、摂津市</a:t>
                      </a:r>
                      <a:endParaRPr lang="en-US" sz="1200" kern="100" dirty="0">
                        <a:effectLst/>
                        <a:latin typeface="ＭＳ ゴシック" panose="020B0609070205080204" pitchFamily="49" charset="-128"/>
                        <a:ea typeface="ＭＳ ゴシック" panose="020B0609070205080204" pitchFamily="49" charset="-128"/>
                      </a:endParaRPr>
                    </a:p>
                  </a:txBody>
                  <a:tcPr marL="68580" marR="68580" marT="0" marB="0" anchor="ctr"/>
                </a:tc>
                <a:extLst>
                  <a:ext uri="{0D108BD9-81ED-4DB2-BD59-A6C34878D82A}">
                    <a16:rowId xmlns:a16="http://schemas.microsoft.com/office/drawing/2014/main" val="3115129808"/>
                  </a:ext>
                </a:extLst>
              </a:tr>
              <a:tr h="432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rPr>
                        <a:t>　枚方市、寝屋川市、交野市、四條畷市、大東市、門真市、守口市</a:t>
                      </a:r>
                      <a:endParaRPr lang="en-US" sz="1200" kern="100" dirty="0">
                        <a:effectLst/>
                        <a:latin typeface="ＭＳ ゴシック" panose="020B0609070205080204" pitchFamily="49" charset="-128"/>
                        <a:ea typeface="ＭＳ ゴシック" panose="020B0609070205080204" pitchFamily="49" charset="-128"/>
                      </a:endParaRPr>
                    </a:p>
                  </a:txBody>
                  <a:tcPr marL="68580" marR="68580" marT="0" marB="0" anchor="ctr"/>
                </a:tc>
                <a:extLst>
                  <a:ext uri="{0D108BD9-81ED-4DB2-BD59-A6C34878D82A}">
                    <a16:rowId xmlns:a16="http://schemas.microsoft.com/office/drawing/2014/main" val="3272028062"/>
                  </a:ext>
                </a:extLst>
              </a:tr>
              <a:tr h="432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中河内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東大阪市、八尾市、柏原市</a:t>
                      </a:r>
                    </a:p>
                  </a:txBody>
                  <a:tcPr marL="68580" marR="68580" marT="0" marB="0" anchor="ctr"/>
                </a:tc>
                <a:extLst>
                  <a:ext uri="{0D108BD9-81ED-4DB2-BD59-A6C34878D82A}">
                    <a16:rowId xmlns:a16="http://schemas.microsoft.com/office/drawing/2014/main" val="3967288436"/>
                  </a:ext>
                </a:extLst>
              </a:tr>
              <a:tr h="432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南河内</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rPr>
                        <a:t>　松原市、藤井寺市、羽曳野市、富田林市、河内長野市、大阪狭山市、太子町、河南町、千早赤阪村</a:t>
                      </a:r>
                      <a:endPar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03183095"/>
                  </a:ext>
                </a:extLst>
              </a:tr>
              <a:tr h="576000">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高石市、泉大津市，和泉市、忠岡町、岸和田市、貝塚市、熊取町、泉佐野市、田尻町、泉南市、</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阪南市、岬町</a:t>
                      </a:r>
                    </a:p>
                  </a:txBody>
                  <a:tcPr marL="68580" marR="68580" marT="0" marB="0" anchor="ctr"/>
                </a:tc>
                <a:extLst>
                  <a:ext uri="{0D108BD9-81ED-4DB2-BD59-A6C34878D82A}">
                    <a16:rowId xmlns:a16="http://schemas.microsoft.com/office/drawing/2014/main" val="2817891612"/>
                  </a:ext>
                </a:extLst>
              </a:tr>
            </a:tbl>
          </a:graphicData>
        </a:graphic>
      </p:graphicFrame>
      <p:sp>
        <p:nvSpPr>
          <p:cNvPr id="10" name="テキスト ボックス 9">
            <a:extLst>
              <a:ext uri="{FF2B5EF4-FFF2-40B4-BE49-F238E27FC236}">
                <a16:creationId xmlns:a16="http://schemas.microsoft.com/office/drawing/2014/main" id="{C1BE0B0C-D066-4DE5-94C3-D6C68148541E}"/>
              </a:ext>
            </a:extLst>
          </p:cNvPr>
          <p:cNvSpPr txBox="1"/>
          <p:nvPr/>
        </p:nvSpPr>
        <p:spPr>
          <a:xfrm>
            <a:off x="377210" y="370797"/>
            <a:ext cx="8342778" cy="646331"/>
          </a:xfrm>
          <a:prstGeom prst="rect">
            <a:avLst/>
          </a:prstGeom>
          <a:noFill/>
        </p:spPr>
        <p:txBody>
          <a:bodyPr wrap="square">
            <a:spAutoFit/>
          </a:bodyPr>
          <a:lstStyle/>
          <a:p>
            <a:r>
              <a:rPr kumimoji="1" lang="ja-JP" altLang="en-US" sz="1100" dirty="0">
                <a:latin typeface="ＭＳ ゴシック" panose="020B0609070205080204" pitchFamily="49" charset="-128"/>
                <a:ea typeface="ＭＳ ゴシック" panose="020B0609070205080204" pitchFamily="49" charset="-128"/>
              </a:rPr>
              <a:t>　</a:t>
            </a:r>
            <a:r>
              <a:rPr kumimoji="1" lang="ja-JP" altLang="en-US" sz="1200" dirty="0">
                <a:latin typeface="ＭＳ ゴシック" panose="020B0609070205080204" pitchFamily="49" charset="-128"/>
                <a:ea typeface="ＭＳ ゴシック" panose="020B0609070205080204" pitchFamily="49" charset="-128"/>
              </a:rPr>
              <a:t>本計画（大阪府子ども計画）は、子ども・子育て支援法に基づく都道府県子ども・子育て支援事業支援計画としての性格を有しています。同法に基づき国が示した基本的な指針において、記載すべきとされている事項について記載しています。</a:t>
            </a:r>
          </a:p>
        </p:txBody>
      </p:sp>
    </p:spTree>
    <p:extLst>
      <p:ext uri="{BB962C8B-B14F-4D97-AF65-F5344CB8AC3E}">
        <p14:creationId xmlns:p14="http://schemas.microsoft.com/office/powerpoint/2010/main" val="183602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24386717"/>
              </p:ext>
            </p:extLst>
          </p:nvPr>
        </p:nvGraphicFramePr>
        <p:xfrm>
          <a:off x="431540" y="1006005"/>
          <a:ext cx="8280920" cy="5482575"/>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334575">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子育て世帯訪問支援事業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児童育成支援拠点事業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親子関係形成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5,682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5,682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5,614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5,614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160</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162</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3,008</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14,080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3,768</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3,768</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18,913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3,768</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23,726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3,768</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北河内</a:t>
                      </a:r>
                      <a:endParaRPr lang="ja-JP" sz="1200" kern="100" dirty="0">
                        <a:effectLst/>
                        <a:latin typeface="ＭＳ ゴシック" panose="020B0609070205080204" pitchFamily="49" charset="-128"/>
                        <a:ea typeface="ＭＳ ゴシック" panose="020B0609070205080204" pitchFamily="49" charset="-128"/>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439</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445</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441</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436</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432</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432</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39987956-9097-4CD9-A9E4-78BBD7B812CE}"/>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20</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1C17EE8-78B3-4CC9-807B-6CB88005B6DE}"/>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78551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a:extLst>
              <a:ext uri="{FF2B5EF4-FFF2-40B4-BE49-F238E27FC236}">
                <a16:creationId xmlns:a16="http://schemas.microsoft.com/office/drawing/2014/main" id="{7A1085DC-41BB-4BE9-A5A1-88068F66FE6A}"/>
              </a:ext>
            </a:extLst>
          </p:cNvPr>
          <p:cNvGraphicFramePr>
            <a:graphicFrameLocks noGrp="1"/>
          </p:cNvGraphicFramePr>
          <p:nvPr>
            <p:extLst>
              <p:ext uri="{D42A27DB-BD31-4B8C-83A1-F6EECF244321}">
                <p14:modId xmlns:p14="http://schemas.microsoft.com/office/powerpoint/2010/main" val="47201132"/>
              </p:ext>
            </p:extLst>
          </p:nvPr>
        </p:nvGraphicFramePr>
        <p:xfrm>
          <a:off x="431540" y="1009898"/>
          <a:ext cx="8280920" cy="5482575"/>
        </p:xfrm>
        <a:graphic>
          <a:graphicData uri="http://schemas.openxmlformats.org/drawingml/2006/table">
            <a:tbl>
              <a:tblPr firstRow="1" firstCol="1" bandRow="1">
                <a:tableStyleId>{5C22544A-7EE6-4342-B048-85BDC9FD1C3A}</a:tableStyleId>
              </a:tblPr>
              <a:tblGrid>
                <a:gridCol w="1035115">
                  <a:extLst>
                    <a:ext uri="{9D8B030D-6E8A-4147-A177-3AD203B41FA5}">
                      <a16:colId xmlns:a16="http://schemas.microsoft.com/office/drawing/2014/main" val="3122375704"/>
                    </a:ext>
                  </a:extLst>
                </a:gridCol>
                <a:gridCol w="1035115">
                  <a:extLst>
                    <a:ext uri="{9D8B030D-6E8A-4147-A177-3AD203B41FA5}">
                      <a16:colId xmlns:a16="http://schemas.microsoft.com/office/drawing/2014/main" val="3828335925"/>
                    </a:ext>
                  </a:extLst>
                </a:gridCol>
                <a:gridCol w="1035115">
                  <a:extLst>
                    <a:ext uri="{9D8B030D-6E8A-4147-A177-3AD203B41FA5}">
                      <a16:colId xmlns:a16="http://schemas.microsoft.com/office/drawing/2014/main" val="837309165"/>
                    </a:ext>
                  </a:extLst>
                </a:gridCol>
                <a:gridCol w="1035115">
                  <a:extLst>
                    <a:ext uri="{9D8B030D-6E8A-4147-A177-3AD203B41FA5}">
                      <a16:colId xmlns:a16="http://schemas.microsoft.com/office/drawing/2014/main" val="816204491"/>
                    </a:ext>
                  </a:extLst>
                </a:gridCol>
                <a:gridCol w="1035115">
                  <a:extLst>
                    <a:ext uri="{9D8B030D-6E8A-4147-A177-3AD203B41FA5}">
                      <a16:colId xmlns:a16="http://schemas.microsoft.com/office/drawing/2014/main" val="1846820076"/>
                    </a:ext>
                  </a:extLst>
                </a:gridCol>
                <a:gridCol w="1035115">
                  <a:extLst>
                    <a:ext uri="{9D8B030D-6E8A-4147-A177-3AD203B41FA5}">
                      <a16:colId xmlns:a16="http://schemas.microsoft.com/office/drawing/2014/main" val="1655731714"/>
                    </a:ext>
                  </a:extLst>
                </a:gridCol>
                <a:gridCol w="1035115">
                  <a:extLst>
                    <a:ext uri="{9D8B030D-6E8A-4147-A177-3AD203B41FA5}">
                      <a16:colId xmlns:a16="http://schemas.microsoft.com/office/drawing/2014/main" val="1426729836"/>
                    </a:ext>
                  </a:extLst>
                </a:gridCol>
                <a:gridCol w="1035115">
                  <a:extLst>
                    <a:ext uri="{9D8B030D-6E8A-4147-A177-3AD203B41FA5}">
                      <a16:colId xmlns:a16="http://schemas.microsoft.com/office/drawing/2014/main" val="3286135994"/>
                    </a:ext>
                  </a:extLst>
                </a:gridCol>
              </a:tblGrid>
              <a:tr h="334575">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rowSpan="3">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子育て世帯訪問支援事業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児童育成支援拠点事業</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tc gridSpan="2">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親子関係形成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hMerge="1">
                  <a:txBody>
                    <a:bodyPr/>
                    <a:lstStyle/>
                    <a:p>
                      <a:endParaRPr kumimoji="1" lang="ja-JP" altLang="en-US"/>
                    </a:p>
                  </a:txBody>
                  <a:tcPr/>
                </a:tc>
                <a:extLst>
                  <a:ext uri="{0D108BD9-81ED-4DB2-BD59-A6C34878D82A}">
                    <a16:rowId xmlns:a16="http://schemas.microsoft.com/office/drawing/2014/main" val="16185516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量の見込み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extLst>
                  <a:ext uri="{0D108BD9-81ED-4DB2-BD59-A6C34878D82A}">
                    <a16:rowId xmlns:a16="http://schemas.microsoft.com/office/drawing/2014/main" val="409119071"/>
                  </a:ext>
                </a:extLst>
              </a:tr>
              <a:tr h="234000">
                <a:tc vMerge="1">
                  <a:txBody>
                    <a:bodyPr/>
                    <a:lstStyle/>
                    <a:p>
                      <a:endParaRPr kumimoji="1" lang="ja-JP" altLang="en-US"/>
                    </a:p>
                  </a:txBody>
                  <a:tcPr/>
                </a:tc>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人日</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人</a:t>
                      </a:r>
                      <a:r>
                        <a:rPr lang="ja-JP" sz="1200" kern="100" dirty="0">
                          <a:effectLst/>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（人）</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（人）</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tc>
                <a:extLst>
                  <a:ext uri="{0D108BD9-81ED-4DB2-BD59-A6C34878D82A}">
                    <a16:rowId xmlns:a16="http://schemas.microsoft.com/office/drawing/2014/main" val="282148434"/>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中</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extLst>
                  <a:ext uri="{0D108BD9-81ED-4DB2-BD59-A6C34878D82A}">
                    <a16:rowId xmlns:a16="http://schemas.microsoft.com/office/drawing/2014/main" val="2725950934"/>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extLst>
                  <a:ext uri="{0D108BD9-81ED-4DB2-BD59-A6C34878D82A}">
                    <a16:rowId xmlns:a16="http://schemas.microsoft.com/office/drawing/2014/main" val="3273824575"/>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extLst>
                  <a:ext uri="{0D108BD9-81ED-4DB2-BD59-A6C34878D82A}">
                    <a16:rowId xmlns:a16="http://schemas.microsoft.com/office/drawing/2014/main" val="591807280"/>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extLst>
                  <a:ext uri="{0D108BD9-81ED-4DB2-BD59-A6C34878D82A}">
                    <a16:rowId xmlns:a16="http://schemas.microsoft.com/office/drawing/2014/main" val="383719525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0" marR="0" marT="0" marB="0" anchor="ctr"/>
                </a:tc>
                <a:extLst>
                  <a:ext uri="{0D108BD9-81ED-4DB2-BD59-A6C34878D82A}">
                    <a16:rowId xmlns:a16="http://schemas.microsoft.com/office/drawing/2014/main" val="4198195160"/>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南</a:t>
                      </a:r>
                      <a:r>
                        <a:rPr lang="ja-JP" sz="1200" kern="100" dirty="0">
                          <a:effectLst/>
                          <a:latin typeface="ＭＳ ゴシック" panose="020B0609070205080204" pitchFamily="49" charset="-128"/>
                          <a:ea typeface="ＭＳ ゴシック" panose="020B0609070205080204" pitchFamily="49" charset="-128"/>
                        </a:rPr>
                        <a:t>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248</a:t>
                      </a:r>
                    </a:p>
                  </a:txBody>
                  <a:tcPr marL="0" marR="0" marT="0" marB="0" anchor="ctr"/>
                </a:tc>
                <a:extLst>
                  <a:ext uri="{0D108BD9-81ED-4DB2-BD59-A6C34878D82A}">
                    <a16:rowId xmlns:a16="http://schemas.microsoft.com/office/drawing/2014/main" val="15774876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252</a:t>
                      </a:r>
                    </a:p>
                  </a:txBody>
                  <a:tcPr marL="0" marR="0" marT="0" marB="0" anchor="ctr"/>
                </a:tc>
                <a:extLst>
                  <a:ext uri="{0D108BD9-81ED-4DB2-BD59-A6C34878D82A}">
                    <a16:rowId xmlns:a16="http://schemas.microsoft.com/office/drawing/2014/main" val="4055196218"/>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245</a:t>
                      </a:r>
                    </a:p>
                  </a:txBody>
                  <a:tcPr marL="0" marR="0" marT="0" marB="0" anchor="ctr"/>
                </a:tc>
                <a:extLst>
                  <a:ext uri="{0D108BD9-81ED-4DB2-BD59-A6C34878D82A}">
                    <a16:rowId xmlns:a16="http://schemas.microsoft.com/office/drawing/2014/main" val="48030141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240</a:t>
                      </a:r>
                    </a:p>
                  </a:txBody>
                  <a:tcPr marL="0" marR="0" marT="0" marB="0" anchor="ctr"/>
                </a:tc>
                <a:extLst>
                  <a:ext uri="{0D108BD9-81ED-4DB2-BD59-A6C34878D82A}">
                    <a16:rowId xmlns:a16="http://schemas.microsoft.com/office/drawing/2014/main" val="939540214"/>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234</a:t>
                      </a:r>
                    </a:p>
                  </a:txBody>
                  <a:tcPr marL="0" marR="0" marT="0" marB="0" anchor="ctr"/>
                </a:tc>
                <a:extLst>
                  <a:ext uri="{0D108BD9-81ED-4DB2-BD59-A6C34878D82A}">
                    <a16:rowId xmlns:a16="http://schemas.microsoft.com/office/drawing/2014/main" val="2638893972"/>
                  </a:ext>
                </a:extLst>
              </a:tr>
              <a:tr h="234000">
                <a:tc rowSpan="5">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152</a:t>
                      </a:r>
                    </a:p>
                  </a:txBody>
                  <a:tcPr marL="0" marR="0" marT="0" marB="0" anchor="ctr"/>
                </a:tc>
                <a:extLst>
                  <a:ext uri="{0D108BD9-81ED-4DB2-BD59-A6C34878D82A}">
                    <a16:rowId xmlns:a16="http://schemas.microsoft.com/office/drawing/2014/main" val="4083828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246</a:t>
                      </a:r>
                    </a:p>
                  </a:txBody>
                  <a:tcPr marL="0" marR="0" marT="0" marB="0" anchor="ctr"/>
                </a:tc>
                <a:extLst>
                  <a:ext uri="{0D108BD9-81ED-4DB2-BD59-A6C34878D82A}">
                    <a16:rowId xmlns:a16="http://schemas.microsoft.com/office/drawing/2014/main" val="3943434956"/>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242</a:t>
                      </a:r>
                    </a:p>
                  </a:txBody>
                  <a:tcPr marL="0" marR="0" marT="0" marB="0" anchor="ctr"/>
                </a:tc>
                <a:extLst>
                  <a:ext uri="{0D108BD9-81ED-4DB2-BD59-A6C34878D82A}">
                    <a16:rowId xmlns:a16="http://schemas.microsoft.com/office/drawing/2014/main" val="2778419661"/>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237</a:t>
                      </a:r>
                    </a:p>
                  </a:txBody>
                  <a:tcPr marL="0" marR="0" marT="0" marB="0" anchor="ctr"/>
                </a:tc>
                <a:extLst>
                  <a:ext uri="{0D108BD9-81ED-4DB2-BD59-A6C34878D82A}">
                    <a16:rowId xmlns:a16="http://schemas.microsoft.com/office/drawing/2014/main" val="157213776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234</a:t>
                      </a:r>
                    </a:p>
                  </a:txBody>
                  <a:tcPr marL="0" marR="0" marT="0" marB="0" anchor="ctr"/>
                </a:tc>
                <a:extLst>
                  <a:ext uri="{0D108BD9-81ED-4DB2-BD59-A6C34878D82A}">
                    <a16:rowId xmlns:a16="http://schemas.microsoft.com/office/drawing/2014/main" val="2109931505"/>
                  </a:ext>
                </a:extLst>
              </a:tr>
              <a:tr h="234000">
                <a:tc rowSpan="5">
                  <a:txBody>
                    <a:bodyPr/>
                    <a:lstStyle/>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府内</a:t>
                      </a:r>
                    </a:p>
                    <a:p>
                      <a:pPr algn="ctr">
                        <a:lnSpc>
                          <a:spcPts val="1500"/>
                        </a:lnSpc>
                      </a:pPr>
                      <a:r>
                        <a:rPr lang="ja-JP" sz="1200" kern="100" dirty="0">
                          <a:effectLst/>
                          <a:latin typeface="ＭＳ ゴシック" panose="020B0609070205080204" pitchFamily="49" charset="-128"/>
                          <a:ea typeface="ＭＳ ゴシック" panose="020B0609070205080204" pitchFamily="49" charset="-128"/>
                        </a:rPr>
                        <a:t>全域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39,658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26,192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4,125</a:t>
                      </a:r>
                    </a:p>
                  </a:txBody>
                  <a:tcPr marL="0" marR="0" marT="0" marB="0" anchor="ctr"/>
                </a:tc>
                <a:extLst>
                  <a:ext uri="{0D108BD9-81ED-4DB2-BD59-A6C34878D82A}">
                    <a16:rowId xmlns:a16="http://schemas.microsoft.com/office/drawing/2014/main" val="87428959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41,438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31,614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4,990</a:t>
                      </a:r>
                    </a:p>
                  </a:txBody>
                  <a:tcPr marL="0" marR="0" marT="0" marB="0" anchor="ctr"/>
                </a:tc>
                <a:extLst>
                  <a:ext uri="{0D108BD9-81ED-4DB2-BD59-A6C34878D82A}">
                    <a16:rowId xmlns:a16="http://schemas.microsoft.com/office/drawing/2014/main" val="241353100"/>
                  </a:ext>
                </a:extLst>
              </a:tr>
              <a:tr h="234000">
                <a:tc vMerge="1">
                  <a:txBody>
                    <a:bodyPr/>
                    <a:lstStyle/>
                    <a:p>
                      <a:endParaRPr kumimoji="1" lang="ja-JP" altLang="en-US"/>
                    </a:p>
                  </a:txBody>
                  <a:tcPr/>
                </a:tc>
                <a:tc>
                  <a:txBody>
                    <a:bodyPr/>
                    <a:lstStyle/>
                    <a:p>
                      <a:pPr algn="ctr">
                        <a:lnSpc>
                          <a:spcPts val="1500"/>
                        </a:lnSpc>
                      </a:pP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41,268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33,900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4,977</a:t>
                      </a:r>
                    </a:p>
                  </a:txBody>
                  <a:tcPr marL="0" marR="0" marT="0" marB="0" anchor="ctr"/>
                </a:tc>
                <a:extLst>
                  <a:ext uri="{0D108BD9-81ED-4DB2-BD59-A6C34878D82A}">
                    <a16:rowId xmlns:a16="http://schemas.microsoft.com/office/drawing/2014/main" val="1316140945"/>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42,428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37,781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4,962</a:t>
                      </a:r>
                    </a:p>
                  </a:txBody>
                  <a:tcPr marL="0" marR="0" marT="0" marB="0" anchor="ctr"/>
                </a:tc>
                <a:extLst>
                  <a:ext uri="{0D108BD9-81ED-4DB2-BD59-A6C34878D82A}">
                    <a16:rowId xmlns:a16="http://schemas.microsoft.com/office/drawing/2014/main" val="2778940597"/>
                  </a:ext>
                </a:extLst>
              </a:tr>
              <a:tr h="234000">
                <a:tc vMerge="1">
                  <a:txBody>
                    <a:bodyPr/>
                    <a:lstStyle/>
                    <a:p>
                      <a:endParaRPr kumimoji="1" lang="ja-JP" altLang="en-US"/>
                    </a:p>
                  </a:txBody>
                  <a:tcPr/>
                </a:tc>
                <a:tc>
                  <a:txBody>
                    <a:bodyPr/>
                    <a:lstStyle/>
                    <a:p>
                      <a:pPr algn="ctr">
                        <a:lnSpc>
                          <a:spcPts val="1500"/>
                        </a:lnSpc>
                      </a:pP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420" marR="3642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42,301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42,522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4,960</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4,950</a:t>
                      </a:r>
                    </a:p>
                  </a:txBody>
                  <a:tcPr marL="0" marR="0" marT="0" marB="0" anchor="ctr"/>
                </a:tc>
                <a:extLst>
                  <a:ext uri="{0D108BD9-81ED-4DB2-BD59-A6C34878D82A}">
                    <a16:rowId xmlns:a16="http://schemas.microsoft.com/office/drawing/2014/main" val="2871119105"/>
                  </a:ext>
                </a:extLst>
              </a:tr>
            </a:tbl>
          </a:graphicData>
        </a:graphic>
      </p:graphicFrame>
      <p:sp>
        <p:nvSpPr>
          <p:cNvPr id="10" name="スライド番号プレースホルダー 1">
            <a:extLst>
              <a:ext uri="{FF2B5EF4-FFF2-40B4-BE49-F238E27FC236}">
                <a16:creationId xmlns:a16="http://schemas.microsoft.com/office/drawing/2014/main" id="{4D4CAF97-864F-4DA3-999E-62EFC80D46E5}"/>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6A15273-7964-41FC-A795-33CA4B0F4239}"/>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773864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AE23BDC-A285-42B3-B57A-17D1F4D76E25}"/>
              </a:ext>
            </a:extLst>
          </p:cNvPr>
          <p:cNvSpPr txBox="1"/>
          <p:nvPr/>
        </p:nvSpPr>
        <p:spPr>
          <a:xfrm>
            <a:off x="143508" y="395691"/>
            <a:ext cx="885698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４．</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子育てのための施設等利用給付の円滑な実施の確保を図るために必要な市町村との</a:t>
            </a:r>
            <a:br>
              <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b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　連携に関する事項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
        <p:nvSpPr>
          <p:cNvPr id="8" name="テキスト ボックス 7">
            <a:extLst>
              <a:ext uri="{FF2B5EF4-FFF2-40B4-BE49-F238E27FC236}">
                <a16:creationId xmlns:a16="http://schemas.microsoft.com/office/drawing/2014/main" id="{1C563F3A-2D8C-4E17-8968-195DBA96D58B}"/>
              </a:ext>
            </a:extLst>
          </p:cNvPr>
          <p:cNvSpPr txBox="1"/>
          <p:nvPr/>
        </p:nvSpPr>
        <p:spPr>
          <a:xfrm>
            <a:off x="378000" y="1069803"/>
            <a:ext cx="8460000" cy="5262979"/>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（１）特定子ども・子育て支援施設等の確認や公示、指導等の法に基づく市町村の事務の執行や権限</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の行使に際し、施設等の所在、運営状況、監査状況等の情報共有、立入調査への同行、関係法令</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に基づく是正指導等を行う等の連携の推進方策</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基本的な指針において、都道府県は、市町村による子育てのための施設等利用給付の円滑な実施が行われるよう、</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特定子ども・子育て支援施設等の確認や公示、指導等の法に基づく市町村の事務の執行や権限の行使に際し、施設等</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の所在、運営状況、監査状況等の情報共有、立入調査への同行、関係法令に基づく是正指導等を行うなど、都道府県</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におけるこれらの連携の推進方策を定めることとされています。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大阪府としては、平成</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12</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年４月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25</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日児発第</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471</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号厚生省児童家庭局長通知「児童福祉行政指導監査の実施について」</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に基づき、運営費（施設型給付費及び地域型保育給付費並びに私立保育所に係る委託費等を含む。以下同じ。）の</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事務処理状況等について、市町村監査を実施し、必要な助言や措置を講じることとしています。引き続き、市町村</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監査を実施するとともに、市町村から大阪府への相談事案に適切に対応し、必要に応じて市町村が子ども・子育て</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支援法に基づき実施する確認監査に、大阪府が児童福祉法若しくは就学前の子どもに関する教育、保育等の総合的な</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提供の推進に関する法律により実施する施設監査を併せて実施することにより連携を図っていきます。</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（２）児童福祉法に基づく市町村への通知の積極的な運用はもとより、広域利用の実態を踏まえ、</a:t>
            </a:r>
            <a:br>
              <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預かり保育事業や認可外保育施設等に係る基本的な情報について、市町村相互間及び市町村と</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の連携方策</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基本的な指針において、都道府県は、児童福祉法に基づく市町村への通知の積極的な運用はもとより、広域利用の</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実態を踏まえ、預かり保育事業や認可外保育施設等に係る基本的な情報について、市町村相互間及び市町村と都道府</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県間での連携が図られるよう方策を定めることとされています。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大阪府においては、児童福祉法に基づく市町村への通知の積極的な運用や基本的な情報の周知などにより、市町村</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域を超えた預かり保育事業や認可外保育施設等の利用がしやすくなるよう取り組んでいきます。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スライド番号プレースホルダー 1">
            <a:extLst>
              <a:ext uri="{FF2B5EF4-FFF2-40B4-BE49-F238E27FC236}">
                <a16:creationId xmlns:a16="http://schemas.microsoft.com/office/drawing/2014/main" id="{B6C08F82-E1AA-4C49-9159-E7B4C79A7C4D}"/>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17549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9B9E89B-5055-4E9C-8C8A-DB8C9BC2A1DD}"/>
              </a:ext>
            </a:extLst>
          </p:cNvPr>
          <p:cNvSpPr txBox="1"/>
          <p:nvPr/>
        </p:nvSpPr>
        <p:spPr>
          <a:xfrm>
            <a:off x="467544" y="1070829"/>
            <a:ext cx="8280920" cy="4555093"/>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保育士等確保の実態</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大阪府では、幼稚園・保育所・認定こども園等における人材確保の状況を把握するため、令和６年３月に</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「大阪府内の保育所等における保育士等確保のための実態調査」を実施し、主な調査結果を以下に示しています。</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求人数に対する充足率と人材確保の状況</a:t>
            </a:r>
            <a:endPar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求人数に対する充足率が</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100</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％以上の施設は</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56.9</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100</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％が</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46.3</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101</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％以上が</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10.6</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ポイント）に</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とどまっており、前回調査時（５年前）と比較すると</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67.6%</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より</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10.7</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ポイント減っています［図１］。</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また、人材確保については正規職員・非正規職員・新卒者すべてにおいて、確保しにくいと答えている割合が</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前回調査より高くなっています［図</a:t>
            </a:r>
            <a:r>
              <a:rPr kumimoji="1" lang="ja-JP" altLang="en-US" sz="1200" dirty="0">
                <a:latin typeface="ＭＳ ゴシック" panose="020B0609070205080204" pitchFamily="49" charset="-128"/>
                <a:ea typeface="ＭＳ ゴシック" panose="020B0609070205080204" pitchFamily="49" charset="-128"/>
              </a:rPr>
              <a:t>２</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学生の就職先の見つけ方と職員採用の有効な募集方法</a:t>
            </a:r>
            <a:endPar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保育士養成施設の学生</a:t>
            </a:r>
            <a:r>
              <a:rPr kumimoji="1" lang="ja-JP" altLang="en-US" sz="1200" dirty="0">
                <a:latin typeface="ＭＳ ゴシック" panose="020B0609070205080204" pitchFamily="49" charset="-128"/>
                <a:ea typeface="ＭＳ ゴシック" panose="020B0609070205080204" pitchFamily="49" charset="-128"/>
              </a:rPr>
              <a:t>の</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就職先の見つけ方については、「学校の紹介」「就職説明会への参加」「実習等への</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参加」の割合が高くなっています。［図３］ 。</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また、保育施設が有効と考える正規職員採用の募集方法については、「大学等の養成施設からの紹介」の割合が</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最も高く、次いで「合同就職説明会」となっています［図４］ 。</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行政に期待する支援</a:t>
            </a:r>
            <a:endPar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保育士養成施設が、</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学生が保育所等で働き続けるために行政に期待する支援については、「職員の給与の向上を</a:t>
            </a:r>
            <a:br>
              <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図るための支援」の割合が最も高く、次いで「返還免除のある就学資金貸付」「高校生へのアプローチ（保育体験</a:t>
            </a:r>
            <a:br>
              <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学習など）」</a:t>
            </a:r>
            <a:r>
              <a:rPr lang="ja-JP" altLang="en-US" sz="1200" dirty="0">
                <a:latin typeface="ＭＳ ゴシック" panose="020B0609070205080204" pitchFamily="49" charset="-128"/>
                <a:ea typeface="ＭＳ ゴシック" panose="020B0609070205080204" pitchFamily="49" charset="-128"/>
              </a:rPr>
              <a:t>となっていま</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す</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［図５］ </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また、私立保育所・幼稚園・認定こども園等が職員の確保・離職防止のために行政に期待する支援については、</a:t>
            </a:r>
            <a:br>
              <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「職員の処遇改善」</a:t>
            </a:r>
            <a:r>
              <a:rPr lang="ja-JP" altLang="en-US" sz="1200" dirty="0">
                <a:latin typeface="ＭＳ ゴシック" panose="020B0609070205080204" pitchFamily="49" charset="-128"/>
                <a:ea typeface="ＭＳ ゴシック" panose="020B0609070205080204" pitchFamily="49" charset="-128"/>
              </a:rPr>
              <a:t>の割合が最も</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高く、次いで「養成機関への働きかけ」となっています</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［図６］ </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D485A8C6-39D7-474A-948F-D4AA63EE376C}"/>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
        <p:nvSpPr>
          <p:cNvPr id="10" name="スライド番号プレースホルダー 1">
            <a:extLst>
              <a:ext uri="{FF2B5EF4-FFF2-40B4-BE49-F238E27FC236}">
                <a16:creationId xmlns:a16="http://schemas.microsoft.com/office/drawing/2014/main" id="{0D70838E-11D4-464B-838C-38A38DD89EB3}"/>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809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9B9E89B-5055-4E9C-8C8A-DB8C9BC2A1DD}"/>
              </a:ext>
            </a:extLst>
          </p:cNvPr>
          <p:cNvSpPr txBox="1"/>
          <p:nvPr/>
        </p:nvSpPr>
        <p:spPr>
          <a:xfrm>
            <a:off x="467544" y="1070829"/>
            <a:ext cx="8280920" cy="4185761"/>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保育士等確保の実態（続き）</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保育施設職員の働きたい理由と離職理由</a:t>
            </a:r>
            <a:br>
              <a:rPr kumimoji="1" lang="en-US" altLang="ja-JP" sz="1200" b="1" dirty="0">
                <a:latin typeface="ＭＳ ゴシック" panose="020B0609070205080204" pitchFamily="49" charset="-128"/>
                <a:ea typeface="ＭＳ ゴシック" panose="020B0609070205080204" pitchFamily="49" charset="-128"/>
              </a:rPr>
            </a:br>
            <a:r>
              <a:rPr kumimoji="1" lang="ja-JP" altLang="en-US" sz="1200" b="1" dirty="0">
                <a:latin typeface="ＭＳ ゴシック" panose="020B0609070205080204" pitchFamily="49" charset="-128"/>
                <a:ea typeface="ＭＳ ゴシック" panose="020B0609070205080204" pitchFamily="49" charset="-128"/>
              </a:rPr>
              <a:t>　</a:t>
            </a:r>
            <a:r>
              <a:rPr kumimoji="1" lang="ja-JP" altLang="en-US" sz="1200" dirty="0">
                <a:latin typeface="ＭＳ ゴシック" panose="020B0609070205080204" pitchFamily="49" charset="-128"/>
                <a:ea typeface="ＭＳ ゴシック" panose="020B0609070205080204" pitchFamily="49" charset="-128"/>
              </a:rPr>
              <a:t>保育施設</a:t>
            </a:r>
            <a:r>
              <a:rPr kumimoji="1" lang="ja-JP" altLang="en-US"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職</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員が働きたい理由については、「職場の雰囲気や人間関係の良さ」の割合が最も高く、次いで</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「結婚や出産・子育てに対する協力体制がある」「休暇の取りやすさ」「通勤時間、通勤のしやすさ」となって</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い</a:t>
            </a:r>
            <a:r>
              <a:rPr kumimoji="1" lang="ja-JP" altLang="en-US" sz="1200" dirty="0">
                <a:latin typeface="ＭＳ ゴシック" panose="020B0609070205080204" pitchFamily="49" charset="-128"/>
                <a:ea typeface="ＭＳ ゴシック" panose="020B0609070205080204" pitchFamily="49" charset="-128"/>
              </a:rPr>
              <a:t>ま</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す［図７］ 。</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また、離職理由については「職員間の人間関係」が最も高く、次いで「出産・子育て」「勤務時間・勤務日数の</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過重、休暇の取りにくさ」「給与」となっています［図８］ 。</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latin typeface="ＭＳ ゴシック" panose="020B0609070205080204" pitchFamily="49" charset="-128"/>
              <a:ea typeface="ＭＳ ゴシック" panose="020B0609070205080204" pitchFamily="49" charset="-128"/>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保育士等資格取得見込み者が、今後保育士・幼稚園教諭・保育教諭として働き続けるにあたっての不安がある場合に希望すること［保育所・ 幼稚園・幼保連携型認定こども園等を就職予定先としている人］</a:t>
            </a:r>
            <a:r>
              <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前回調査より追加</a:t>
            </a:r>
            <a:r>
              <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en-US"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保育士等資格取得見込み者が、今後保育士・幼稚園教諭・保育教諭として働き続けるにあたっての不安がある場合</a:t>
            </a:r>
            <a:br>
              <a:rPr kumimoji="1" lang="en-US" altLang="ja-JP"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に希望することについては、</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「職場の人間関係が良好であること」の</a:t>
            </a:r>
            <a:r>
              <a:rPr kumimoji="1" lang="ja-JP" altLang="en-US" sz="1200" dirty="0">
                <a:latin typeface="ＭＳ ゴシック" panose="020B0609070205080204" pitchFamily="49" charset="-128"/>
                <a:ea typeface="ＭＳ ゴシック" panose="020B0609070205080204" pitchFamily="49" charset="-128"/>
              </a:rPr>
              <a:t>割合</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が最も高く、次いで「将来的な十分な</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報酬を得て、生計を立てられること」「将来、仕事と子育てなどの家庭生活の両立ができること」「保護者への</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対応に不安がないこと」「十分な指導を受けたり、相談したりすることができること」となっています［図９］。</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保育士登録者が保育所・幼稚園・幼保連携型認定こども園等に再就職するにあたって有効と考える支援</a:t>
            </a:r>
            <a:br>
              <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［現在、保育所・幼稚園・幼保連携型認定こども園で働いていない人］</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en-US"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現在、保育所・幼稚園・幼保連携型認定こども園で働いていない保育士登録者が保育所・幼稚園・幼保連携型</a:t>
            </a:r>
            <a:br>
              <a:rPr kumimoji="1" lang="en-US" altLang="ja-JP"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認定こども園等に再就職するにあたって有効と考える支援については、</a:t>
            </a:r>
            <a:r>
              <a:rPr kumimoji="1" lang="ja-JP" altLang="en-US" sz="1200" dirty="0">
                <a:latin typeface="ＭＳ ゴシック" panose="020B0609070205080204" pitchFamily="49" charset="-128"/>
                <a:ea typeface="ＭＳ ゴシック" panose="020B0609070205080204" pitchFamily="49" charset="-128"/>
              </a:rPr>
              <a:t>「給与等の処遇改善」</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「労働負担の軽減」「産休・育休・時短・年休等の子育てとの両立支援」の割合が高くなっています［図</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10</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スライド番号プレースホルダー 1">
            <a:extLst>
              <a:ext uri="{FF2B5EF4-FFF2-40B4-BE49-F238E27FC236}">
                <a16:creationId xmlns:a16="http://schemas.microsoft.com/office/drawing/2014/main" id="{743BDD9E-AEC8-4421-AA29-803EEC8666C3}"/>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CC48A82F-792B-4B6D-B51B-4A3F3287136D}"/>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08145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A6E044AB-94B4-4093-B118-93B1997917FD}"/>
              </a:ext>
            </a:extLst>
          </p:cNvPr>
          <p:cNvGraphicFramePr/>
          <p:nvPr>
            <p:extLst>
              <p:ext uri="{D42A27DB-BD31-4B8C-83A1-F6EECF244321}">
                <p14:modId xmlns:p14="http://schemas.microsoft.com/office/powerpoint/2010/main" val="3649412043"/>
              </p:ext>
            </p:extLst>
          </p:nvPr>
        </p:nvGraphicFramePr>
        <p:xfrm>
          <a:off x="575999" y="2010959"/>
          <a:ext cx="7992000" cy="316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8650667C-2F28-4754-BD80-B6FB196E0091}"/>
              </a:ext>
            </a:extLst>
          </p:cNvPr>
          <p:cNvSpPr txBox="1"/>
          <p:nvPr/>
        </p:nvSpPr>
        <p:spPr>
          <a:xfrm>
            <a:off x="1895828" y="1053317"/>
            <a:ext cx="5352343"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図１：求人数に対する充足率</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スライド番号プレースホルダー 1">
            <a:extLst>
              <a:ext uri="{FF2B5EF4-FFF2-40B4-BE49-F238E27FC236}">
                <a16:creationId xmlns:a16="http://schemas.microsoft.com/office/drawing/2014/main" id="{35516FFB-4D3A-452F-A321-0C6E0F609C25}"/>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983F65D7-61D5-472D-8AF0-A5C669C0EB21}"/>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5718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35DD66C0-A4EB-44BF-B4D9-D02F645A879E}"/>
              </a:ext>
            </a:extLst>
          </p:cNvPr>
          <p:cNvGraphicFramePr/>
          <p:nvPr>
            <p:extLst>
              <p:ext uri="{D42A27DB-BD31-4B8C-83A1-F6EECF244321}">
                <p14:modId xmlns:p14="http://schemas.microsoft.com/office/powerpoint/2010/main" val="1630936045"/>
              </p:ext>
            </p:extLst>
          </p:nvPr>
        </p:nvGraphicFramePr>
        <p:xfrm>
          <a:off x="893416" y="991474"/>
          <a:ext cx="7596000" cy="190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E66F7BAC-9580-4264-BB92-BB05A4547993}"/>
              </a:ext>
            </a:extLst>
          </p:cNvPr>
          <p:cNvGraphicFramePr/>
          <p:nvPr>
            <p:extLst>
              <p:ext uri="{D42A27DB-BD31-4B8C-83A1-F6EECF244321}">
                <p14:modId xmlns:p14="http://schemas.microsoft.com/office/powerpoint/2010/main" val="2473194881"/>
              </p:ext>
            </p:extLst>
          </p:nvPr>
        </p:nvGraphicFramePr>
        <p:xfrm>
          <a:off x="893416" y="3133882"/>
          <a:ext cx="7596000" cy="1671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970C346A-20D8-4856-9813-EA4087674C51}"/>
              </a:ext>
            </a:extLst>
          </p:cNvPr>
          <p:cNvGraphicFramePr/>
          <p:nvPr>
            <p:extLst>
              <p:ext uri="{D42A27DB-BD31-4B8C-83A1-F6EECF244321}">
                <p14:modId xmlns:p14="http://schemas.microsoft.com/office/powerpoint/2010/main" val="2697949257"/>
              </p:ext>
            </p:extLst>
          </p:nvPr>
        </p:nvGraphicFramePr>
        <p:xfrm>
          <a:off x="893416" y="5010718"/>
          <a:ext cx="7596000" cy="1671884"/>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a:extLst>
              <a:ext uri="{FF2B5EF4-FFF2-40B4-BE49-F238E27FC236}">
                <a16:creationId xmlns:a16="http://schemas.microsoft.com/office/drawing/2014/main" id="{3A8CF342-375D-4AF1-AB8C-C4261CCE4B35}"/>
              </a:ext>
            </a:extLst>
          </p:cNvPr>
          <p:cNvSpPr txBox="1"/>
          <p:nvPr/>
        </p:nvSpPr>
        <p:spPr>
          <a:xfrm>
            <a:off x="284096" y="1073076"/>
            <a:ext cx="353943" cy="1744795"/>
          </a:xfrm>
          <a:prstGeom prst="rect">
            <a:avLst/>
          </a:prstGeom>
          <a:noFill/>
        </p:spPr>
        <p:txBody>
          <a:bodyPr vert="eaVert"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（正規職員）</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F034FD16-0721-4C77-B896-E54D6D7AC5FB}"/>
              </a:ext>
            </a:extLst>
          </p:cNvPr>
          <p:cNvSpPr txBox="1"/>
          <p:nvPr/>
        </p:nvSpPr>
        <p:spPr>
          <a:xfrm>
            <a:off x="284096" y="2840221"/>
            <a:ext cx="353943" cy="1965545"/>
          </a:xfrm>
          <a:prstGeom prst="rect">
            <a:avLst/>
          </a:prstGeom>
          <a:noFill/>
        </p:spPr>
        <p:txBody>
          <a:bodyPr vert="eaVert"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（非正規職員）</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78116F98-259A-4182-A993-FEAE204FF8AF}"/>
              </a:ext>
            </a:extLst>
          </p:cNvPr>
          <p:cNvSpPr txBox="1"/>
          <p:nvPr/>
        </p:nvSpPr>
        <p:spPr>
          <a:xfrm>
            <a:off x="300641" y="4948982"/>
            <a:ext cx="353943" cy="1671884"/>
          </a:xfrm>
          <a:prstGeom prst="rect">
            <a:avLst/>
          </a:prstGeom>
          <a:noFill/>
        </p:spPr>
        <p:txBody>
          <a:bodyPr vert="eaVert"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（新卒者）</a:t>
            </a:r>
            <a:endParaRPr kumimoji="0" lang="en-US" altLang="ja-JP" sz="11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559A8B05-2460-4A09-A6E8-70EF4C0C02C7}"/>
              </a:ext>
            </a:extLst>
          </p:cNvPr>
          <p:cNvSpPr txBox="1"/>
          <p:nvPr/>
        </p:nvSpPr>
        <p:spPr>
          <a:xfrm>
            <a:off x="2020348" y="553860"/>
            <a:ext cx="5103304" cy="31871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図２：人材確保の状況</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6" name="スライド番号プレースホルダー 1">
            <a:extLst>
              <a:ext uri="{FF2B5EF4-FFF2-40B4-BE49-F238E27FC236}">
                <a16:creationId xmlns:a16="http://schemas.microsoft.com/office/drawing/2014/main" id="{511EE8C7-F1BB-40B5-8B2C-0793C59C1FC1}"/>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173FFD50-1694-4689-BB8E-9A2BC9EC0763}"/>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278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6C9685-9E65-410E-AFAE-62B7EAF366AE}"/>
              </a:ext>
            </a:extLst>
          </p:cNvPr>
          <p:cNvSpPr txBox="1"/>
          <p:nvPr/>
        </p:nvSpPr>
        <p:spPr>
          <a:xfrm>
            <a:off x="1582896" y="659209"/>
            <a:ext cx="597820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図３：学生の就職先の見つけ方</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8" name="グラフ 7">
            <a:extLst>
              <a:ext uri="{FF2B5EF4-FFF2-40B4-BE49-F238E27FC236}">
                <a16:creationId xmlns:a16="http://schemas.microsoft.com/office/drawing/2014/main" id="{C332E9AA-1D57-4C60-90DA-D6CD7A6711E5}"/>
              </a:ext>
            </a:extLst>
          </p:cNvPr>
          <p:cNvGraphicFramePr/>
          <p:nvPr>
            <p:extLst>
              <p:ext uri="{D42A27DB-BD31-4B8C-83A1-F6EECF244321}">
                <p14:modId xmlns:p14="http://schemas.microsoft.com/office/powerpoint/2010/main" val="2627255248"/>
              </p:ext>
            </p:extLst>
          </p:nvPr>
        </p:nvGraphicFramePr>
        <p:xfrm>
          <a:off x="576000" y="1410791"/>
          <a:ext cx="7992000" cy="478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1">
            <a:extLst>
              <a:ext uri="{FF2B5EF4-FFF2-40B4-BE49-F238E27FC236}">
                <a16:creationId xmlns:a16="http://schemas.microsoft.com/office/drawing/2014/main" id="{69A2B13D-B6D1-4E8E-9E38-11813E644194}"/>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E87DB045-8154-436C-BC26-096BACBDE050}"/>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7026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6C9685-9E65-410E-AFAE-62B7EAF366AE}"/>
              </a:ext>
            </a:extLst>
          </p:cNvPr>
          <p:cNvSpPr txBox="1"/>
          <p:nvPr/>
        </p:nvSpPr>
        <p:spPr>
          <a:xfrm>
            <a:off x="1582895" y="519886"/>
            <a:ext cx="597820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図４：職員採用の有効な募集方法（正規職員）</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4" name="グラフ 3">
            <a:extLst>
              <a:ext uri="{FF2B5EF4-FFF2-40B4-BE49-F238E27FC236}">
                <a16:creationId xmlns:a16="http://schemas.microsoft.com/office/drawing/2014/main" id="{B610E7ED-2B57-42C1-87AA-4A71BD09CDB1}"/>
              </a:ext>
            </a:extLst>
          </p:cNvPr>
          <p:cNvGraphicFramePr/>
          <p:nvPr>
            <p:extLst>
              <p:ext uri="{D42A27DB-BD31-4B8C-83A1-F6EECF244321}">
                <p14:modId xmlns:p14="http://schemas.microsoft.com/office/powerpoint/2010/main" val="2384968540"/>
              </p:ext>
            </p:extLst>
          </p:nvPr>
        </p:nvGraphicFramePr>
        <p:xfrm>
          <a:off x="377999" y="947439"/>
          <a:ext cx="8388000" cy="63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ー 1">
            <a:extLst>
              <a:ext uri="{FF2B5EF4-FFF2-40B4-BE49-F238E27FC236}">
                <a16:creationId xmlns:a16="http://schemas.microsoft.com/office/drawing/2014/main" id="{A90D5206-FFDD-4711-9970-80599854B46F}"/>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55F8BB00-2B94-47D4-8F44-B17CCB195DBB}"/>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42239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8A05F1F-5AAB-4815-81E0-46A591DFF8F2}"/>
              </a:ext>
            </a:extLst>
          </p:cNvPr>
          <p:cNvSpPr txBox="1"/>
          <p:nvPr/>
        </p:nvSpPr>
        <p:spPr>
          <a:xfrm>
            <a:off x="1582896" y="588684"/>
            <a:ext cx="5978208" cy="4770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図５：学生が働き続けるための行政の支援］</a:t>
            </a: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（養成施設）</a:t>
            </a:r>
            <a:endParaRPr kumimoji="0" lang="ja-JP" altLang="ja-JP"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7" name="グラフ 6">
            <a:extLst>
              <a:ext uri="{FF2B5EF4-FFF2-40B4-BE49-F238E27FC236}">
                <a16:creationId xmlns:a16="http://schemas.microsoft.com/office/drawing/2014/main" id="{88DA6493-6179-4CA5-879D-8EA86D5B8DEE}"/>
              </a:ext>
            </a:extLst>
          </p:cNvPr>
          <p:cNvGraphicFramePr/>
          <p:nvPr>
            <p:extLst>
              <p:ext uri="{D42A27DB-BD31-4B8C-83A1-F6EECF244321}">
                <p14:modId xmlns:p14="http://schemas.microsoft.com/office/powerpoint/2010/main" val="3283185575"/>
              </p:ext>
            </p:extLst>
          </p:nvPr>
        </p:nvGraphicFramePr>
        <p:xfrm>
          <a:off x="576000" y="1278000"/>
          <a:ext cx="7992000" cy="55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1">
            <a:extLst>
              <a:ext uri="{FF2B5EF4-FFF2-40B4-BE49-F238E27FC236}">
                <a16:creationId xmlns:a16="http://schemas.microsoft.com/office/drawing/2014/main" id="{89248521-F4A3-4BE4-8535-BE5A1098324A}"/>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29</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B93E14F4-D2CD-4825-9114-3C65FE7B3E17}"/>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312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95446" y="363567"/>
            <a:ext cx="83919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２．</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各年度における教育・保育の量の見込み並びに実施しようとする教育・保育の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提供体制の確保の内容及びその実施時期</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
        <p:nvSpPr>
          <p:cNvPr id="7" name="テキスト ボックス 6">
            <a:extLst>
              <a:ext uri="{FF2B5EF4-FFF2-40B4-BE49-F238E27FC236}">
                <a16:creationId xmlns:a16="http://schemas.microsoft.com/office/drawing/2014/main" id="{6C6DBE12-3FE9-469F-B25D-93A0E9293006}"/>
              </a:ext>
            </a:extLst>
          </p:cNvPr>
          <p:cNvSpPr txBox="1"/>
          <p:nvPr/>
        </p:nvSpPr>
        <p:spPr>
          <a:xfrm>
            <a:off x="195446" y="1009898"/>
            <a:ext cx="8664056" cy="900000"/>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（１）各年度における教育・保育の量の見込み</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及びその提供体制</a:t>
            </a:r>
            <a:endPar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大阪府の都道府県設定区域における教育・保育の量及びその提供体制については、府内市町村が策定する市町村子ども・子育て支援事業計画で定めた教育・保育の量の見込み及びその提供体制を集計したものとします。</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3" name="表 2">
            <a:extLst>
              <a:ext uri="{FF2B5EF4-FFF2-40B4-BE49-F238E27FC236}">
                <a16:creationId xmlns:a16="http://schemas.microsoft.com/office/drawing/2014/main" id="{B2754F0B-2C64-45BD-8F18-0BC26605432F}"/>
              </a:ext>
            </a:extLst>
          </p:cNvPr>
          <p:cNvGraphicFramePr>
            <a:graphicFrameLocks noGrp="1"/>
          </p:cNvGraphicFramePr>
          <p:nvPr>
            <p:extLst>
              <p:ext uri="{D42A27DB-BD31-4B8C-83A1-F6EECF244321}">
                <p14:modId xmlns:p14="http://schemas.microsoft.com/office/powerpoint/2010/main" val="664384084"/>
              </p:ext>
            </p:extLst>
          </p:nvPr>
        </p:nvGraphicFramePr>
        <p:xfrm>
          <a:off x="195446" y="2024587"/>
          <a:ext cx="8664056" cy="4497025"/>
        </p:xfrm>
        <a:graphic>
          <a:graphicData uri="http://schemas.openxmlformats.org/drawingml/2006/table">
            <a:tbl>
              <a:tblPr firstRow="1" firstCol="1" bandRow="1">
                <a:tableStyleId>{5C22544A-7EE6-4342-B048-85BDC9FD1C3A}</a:tableStyleId>
              </a:tblPr>
              <a:tblGrid>
                <a:gridCol w="721884">
                  <a:extLst>
                    <a:ext uri="{9D8B030D-6E8A-4147-A177-3AD203B41FA5}">
                      <a16:colId xmlns:a16="http://schemas.microsoft.com/office/drawing/2014/main" val="359648147"/>
                    </a:ext>
                  </a:extLst>
                </a:gridCol>
                <a:gridCol w="721884">
                  <a:extLst>
                    <a:ext uri="{9D8B030D-6E8A-4147-A177-3AD203B41FA5}">
                      <a16:colId xmlns:a16="http://schemas.microsoft.com/office/drawing/2014/main" val="2213527908"/>
                    </a:ext>
                  </a:extLst>
                </a:gridCol>
                <a:gridCol w="721884">
                  <a:extLst>
                    <a:ext uri="{9D8B030D-6E8A-4147-A177-3AD203B41FA5}">
                      <a16:colId xmlns:a16="http://schemas.microsoft.com/office/drawing/2014/main" val="994125531"/>
                    </a:ext>
                  </a:extLst>
                </a:gridCol>
                <a:gridCol w="721884">
                  <a:extLst>
                    <a:ext uri="{9D8B030D-6E8A-4147-A177-3AD203B41FA5}">
                      <a16:colId xmlns:a16="http://schemas.microsoft.com/office/drawing/2014/main" val="2913565201"/>
                    </a:ext>
                  </a:extLst>
                </a:gridCol>
                <a:gridCol w="721884">
                  <a:extLst>
                    <a:ext uri="{9D8B030D-6E8A-4147-A177-3AD203B41FA5}">
                      <a16:colId xmlns:a16="http://schemas.microsoft.com/office/drawing/2014/main" val="476861950"/>
                    </a:ext>
                  </a:extLst>
                </a:gridCol>
                <a:gridCol w="721884">
                  <a:extLst>
                    <a:ext uri="{9D8B030D-6E8A-4147-A177-3AD203B41FA5}">
                      <a16:colId xmlns:a16="http://schemas.microsoft.com/office/drawing/2014/main" val="1069766823"/>
                    </a:ext>
                  </a:extLst>
                </a:gridCol>
                <a:gridCol w="721884">
                  <a:extLst>
                    <a:ext uri="{9D8B030D-6E8A-4147-A177-3AD203B41FA5}">
                      <a16:colId xmlns:a16="http://schemas.microsoft.com/office/drawing/2014/main" val="2474835370"/>
                    </a:ext>
                  </a:extLst>
                </a:gridCol>
                <a:gridCol w="721884">
                  <a:extLst>
                    <a:ext uri="{9D8B030D-6E8A-4147-A177-3AD203B41FA5}">
                      <a16:colId xmlns:a16="http://schemas.microsoft.com/office/drawing/2014/main" val="1184006918"/>
                    </a:ext>
                  </a:extLst>
                </a:gridCol>
                <a:gridCol w="721884">
                  <a:extLst>
                    <a:ext uri="{9D8B030D-6E8A-4147-A177-3AD203B41FA5}">
                      <a16:colId xmlns:a16="http://schemas.microsoft.com/office/drawing/2014/main" val="3761584798"/>
                    </a:ext>
                  </a:extLst>
                </a:gridCol>
                <a:gridCol w="721884">
                  <a:extLst>
                    <a:ext uri="{9D8B030D-6E8A-4147-A177-3AD203B41FA5}">
                      <a16:colId xmlns:a16="http://schemas.microsoft.com/office/drawing/2014/main" val="2912821986"/>
                    </a:ext>
                  </a:extLst>
                </a:gridCol>
                <a:gridCol w="722608">
                  <a:extLst>
                    <a:ext uri="{9D8B030D-6E8A-4147-A177-3AD203B41FA5}">
                      <a16:colId xmlns:a16="http://schemas.microsoft.com/office/drawing/2014/main" val="1071914673"/>
                    </a:ext>
                  </a:extLst>
                </a:gridCol>
                <a:gridCol w="722608">
                  <a:extLst>
                    <a:ext uri="{9D8B030D-6E8A-4147-A177-3AD203B41FA5}">
                      <a16:colId xmlns:a16="http://schemas.microsoft.com/office/drawing/2014/main" val="1296313373"/>
                    </a:ext>
                  </a:extLst>
                </a:gridCol>
              </a:tblGrid>
              <a:tr h="412513">
                <a:tc rowSpan="3">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3">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gridSpan="4">
                  <a:txBody>
                    <a:bodyPr/>
                    <a:lstStyle/>
                    <a:p>
                      <a:pPr algn="ctr">
                        <a:lnSpc>
                          <a:spcPts val="1050"/>
                        </a:lnSpc>
                      </a:pPr>
                      <a:r>
                        <a:rPr lang="ja-JP" altLang="en-US" sz="1200" kern="100" dirty="0">
                          <a:effectLst/>
                          <a:latin typeface="ＭＳ ゴシック" panose="020B0609070205080204" pitchFamily="49" charset="-128"/>
                          <a:ea typeface="ＭＳ ゴシック" panose="020B0609070205080204" pitchFamily="49" charset="-128"/>
                        </a:rPr>
                        <a:t>１</a:t>
                      </a:r>
                      <a:r>
                        <a:rPr lang="ja-JP" sz="1200" kern="100" dirty="0">
                          <a:effectLst/>
                          <a:latin typeface="ＭＳ ゴシック" panose="020B0609070205080204" pitchFamily="49" charset="-128"/>
                          <a:ea typeface="ＭＳ ゴシック" panose="020B0609070205080204" pitchFamily="49" charset="-128"/>
                        </a:rPr>
                        <a:t>号認定及び</a:t>
                      </a:r>
                      <a:r>
                        <a:rPr lang="ja-JP" altLang="en-US" sz="1200" kern="100" dirty="0">
                          <a:effectLst/>
                          <a:latin typeface="ＭＳ ゴシック" panose="020B0609070205080204" pitchFamily="49" charset="-128"/>
                          <a:ea typeface="ＭＳ ゴシック" panose="020B0609070205080204" pitchFamily="49" charset="-128"/>
                        </a:rPr>
                        <a:t>２</a:t>
                      </a:r>
                      <a:r>
                        <a:rPr lang="ja-JP" sz="1200" kern="100" dirty="0">
                          <a:effectLst/>
                          <a:latin typeface="ＭＳ ゴシック" panose="020B0609070205080204" pitchFamily="49" charset="-128"/>
                          <a:ea typeface="ＭＳ ゴシック" panose="020B0609070205080204" pitchFamily="49" charset="-128"/>
                        </a:rPr>
                        <a:t>号認定</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３</a:t>
                      </a: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５</a:t>
                      </a:r>
                      <a:r>
                        <a:rPr lang="ja-JP" sz="1200" kern="100" dirty="0">
                          <a:effectLst/>
                          <a:latin typeface="ＭＳ ゴシック" panose="020B0609070205080204" pitchFamily="49" charset="-128"/>
                          <a:ea typeface="ＭＳ ゴシック" panose="020B0609070205080204" pitchFamily="49" charset="-128"/>
                        </a:rPr>
                        <a:t>歳児）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３</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号認定</a:t>
                      </a:r>
                    </a:p>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０</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歳児）</a:t>
                      </a:r>
                      <a:endPar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tc gridSpan="2">
                  <a:txBody>
                    <a:bodyP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３</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号認定</a:t>
                      </a:r>
                    </a:p>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１</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歳児）</a:t>
                      </a:r>
                      <a:endPar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pPr algn="ctr">
                        <a:lnSpc>
                          <a:spcPts val="105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gridSpan="2">
                  <a:txBody>
                    <a:bodyP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３</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号認定</a:t>
                      </a:r>
                    </a:p>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２</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歳児）</a:t>
                      </a:r>
                      <a:endPar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extLst>
                  <a:ext uri="{0D108BD9-81ED-4DB2-BD59-A6C34878D82A}">
                    <a16:rowId xmlns:a16="http://schemas.microsoft.com/office/drawing/2014/main" val="2273664710"/>
                  </a:ext>
                </a:extLst>
              </a:tr>
              <a:tr h="206256">
                <a:tc vMerge="1">
                  <a:txBody>
                    <a:bodyPr/>
                    <a:lstStyle/>
                    <a:p>
                      <a:endParaRPr kumimoji="1" lang="ja-JP" altLang="en-US"/>
                    </a:p>
                  </a:txBody>
                  <a:tcPr/>
                </a:tc>
                <a:tc vMerge="1">
                  <a:txBody>
                    <a:bodyPr/>
                    <a:lstStyle/>
                    <a:p>
                      <a:endParaRPr kumimoji="1" lang="ja-JP" altLang="en-US"/>
                    </a:p>
                  </a:txBody>
                  <a:tcPr/>
                </a:tc>
                <a:tc gridSpan="3">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ts val="105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extLst>
                  <a:ext uri="{0D108BD9-81ED-4DB2-BD59-A6C34878D82A}">
                    <a16:rowId xmlns:a16="http://schemas.microsoft.com/office/drawing/2014/main" val="1114508626"/>
                  </a:ext>
                </a:extLst>
              </a:tr>
              <a:tr h="206256">
                <a:tc vMerge="1">
                  <a:txBody>
                    <a:bodyPr/>
                    <a:lstStyle/>
                    <a:p>
                      <a:endParaRPr kumimoji="1" lang="ja-JP" altLang="en-US"/>
                    </a:p>
                  </a:txBody>
                  <a:tcPr/>
                </a:tc>
                <a:tc vMerge="1">
                  <a:txBody>
                    <a:bodyPr/>
                    <a:lstStyle/>
                    <a:p>
                      <a:endParaRPr kumimoji="1" lang="ja-JP" altLang="en-US"/>
                    </a:p>
                  </a:txBody>
                  <a:tcPr/>
                </a:tc>
                <a:tc>
                  <a:txBody>
                    <a:bodyPr/>
                    <a:lstStyle/>
                    <a:p>
                      <a:pPr algn="ctr">
                        <a:lnSpc>
                          <a:spcPts val="1050"/>
                        </a:lnSpc>
                      </a:pPr>
                      <a:r>
                        <a:rPr lang="ja-JP" altLang="en-US" sz="1200" kern="100" dirty="0">
                          <a:effectLst/>
                          <a:latin typeface="ＭＳ ゴシック" panose="020B0609070205080204" pitchFamily="49" charset="-128"/>
                          <a:ea typeface="ＭＳ ゴシック" panose="020B0609070205080204" pitchFamily="49" charset="-128"/>
                        </a:rPr>
                        <a:t>１</a:t>
                      </a:r>
                      <a:r>
                        <a:rPr lang="ja-JP" sz="1200" kern="100" dirty="0">
                          <a:effectLst/>
                          <a:latin typeface="ＭＳ ゴシック" panose="020B0609070205080204" pitchFamily="49" charset="-128"/>
                          <a:ea typeface="ＭＳ ゴシック" panose="020B0609070205080204" pitchFamily="49" charset="-128"/>
                        </a:rPr>
                        <a:t>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050"/>
                        </a:lnSpc>
                      </a:pPr>
                      <a:r>
                        <a:rPr lang="ja-JP" altLang="en-US" sz="1200" kern="100" dirty="0">
                          <a:effectLst/>
                          <a:latin typeface="ＭＳ ゴシック" panose="020B0609070205080204" pitchFamily="49" charset="-128"/>
                          <a:ea typeface="ＭＳ ゴシック" panose="020B0609070205080204" pitchFamily="49" charset="-128"/>
                        </a:rPr>
                        <a:t>２</a:t>
                      </a:r>
                      <a:r>
                        <a:rPr lang="ja-JP" sz="1200" kern="100" dirty="0">
                          <a:effectLst/>
                          <a:latin typeface="ＭＳ ゴシック" panose="020B0609070205080204" pitchFamily="49" charset="-128"/>
                          <a:ea typeface="ＭＳ ゴシック" panose="020B0609070205080204" pitchFamily="49" charset="-128"/>
                        </a:rPr>
                        <a:t>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78438669"/>
                  </a:ext>
                </a:extLst>
              </a:tr>
              <a:tr h="244800">
                <a:tc rowSpan="5">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37,304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50,502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68,828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12,999</a:t>
                      </a:r>
                    </a:p>
                  </a:txBody>
                  <a:tcPr marL="0" marR="0" marT="0" marB="0" anchor="ctr"/>
                </a:tc>
                <a:extLst>
                  <a:ext uri="{0D108BD9-81ED-4DB2-BD59-A6C34878D82A}">
                    <a16:rowId xmlns:a16="http://schemas.microsoft.com/office/drawing/2014/main" val="401422973"/>
                  </a:ext>
                </a:extLst>
              </a:tr>
              <a:tr h="244800">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37,810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49,499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70,301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11,738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13,698</a:t>
                      </a:r>
                    </a:p>
                  </a:txBody>
                  <a:tcPr marL="0" marR="0" marT="0" marB="0" anchor="ctr"/>
                </a:tc>
                <a:extLst>
                  <a:ext uri="{0D108BD9-81ED-4DB2-BD59-A6C34878D82A}">
                    <a16:rowId xmlns:a16="http://schemas.microsoft.com/office/drawing/2014/main" val="2774894694"/>
                  </a:ext>
                </a:extLst>
              </a:tr>
              <a:tr h="244800">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９年度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38,378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48,843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71,227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6,553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12,819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13,043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15,111</a:t>
                      </a:r>
                    </a:p>
                  </a:txBody>
                  <a:tcPr marL="0" marR="0" marT="0" marB="0" anchor="ctr"/>
                </a:tc>
                <a:extLst>
                  <a:ext uri="{0D108BD9-81ED-4DB2-BD59-A6C34878D82A}">
                    <a16:rowId xmlns:a16="http://schemas.microsoft.com/office/drawing/2014/main" val="775461727"/>
                  </a:ext>
                </a:extLst>
              </a:tr>
              <a:tr h="244800">
                <a:tc vMerge="1">
                  <a:txBody>
                    <a:bodyPr/>
                    <a:lstStyle/>
                    <a:p>
                      <a:endParaRPr kumimoji="1" lang="ja-JP" altLang="en-US"/>
                    </a:p>
                  </a:txBody>
                  <a:tcPr/>
                </a:tc>
                <a:tc>
                  <a:txBody>
                    <a:bodyPr/>
                    <a:lstStyle/>
                    <a:p>
                      <a:pPr algn="ctr">
                        <a:lnSpc>
                          <a:spcPts val="1400"/>
                        </a:lnSpc>
                      </a:pPr>
                      <a:r>
                        <a:rPr lang="en-US"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9,057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40,316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49,373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71,668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6,683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13,369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15,505</a:t>
                      </a:r>
                    </a:p>
                  </a:txBody>
                  <a:tcPr marL="0" marR="0" marT="0" marB="0" anchor="ctr"/>
                </a:tc>
                <a:extLst>
                  <a:ext uri="{0D108BD9-81ED-4DB2-BD59-A6C34878D82A}">
                    <a16:rowId xmlns:a16="http://schemas.microsoft.com/office/drawing/2014/main" val="3059976148"/>
                  </a:ext>
                </a:extLst>
              </a:tr>
              <a:tr h="2448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11</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8,005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42,709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50,714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72,345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13,484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13,682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13,480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15,909</a:t>
                      </a:r>
                    </a:p>
                  </a:txBody>
                  <a:tcPr marL="0" marR="0" marT="0" marB="0" anchor="ctr"/>
                </a:tc>
                <a:extLst>
                  <a:ext uri="{0D108BD9-81ED-4DB2-BD59-A6C34878D82A}">
                    <a16:rowId xmlns:a16="http://schemas.microsoft.com/office/drawing/2014/main" val="1270597302"/>
                  </a:ext>
                </a:extLst>
              </a:tr>
              <a:tr h="244800">
                <a:tc rowSpan="5">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７年度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10,971</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16,970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22,552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3,825</a:t>
                      </a:r>
                    </a:p>
                  </a:txBody>
                  <a:tcPr marL="0" marR="0" marT="0" marB="0" anchor="ctr"/>
                </a:tc>
                <a:extLst>
                  <a:ext uri="{0D108BD9-81ED-4DB2-BD59-A6C34878D82A}">
                    <a16:rowId xmlns:a16="http://schemas.microsoft.com/office/drawing/2014/main" val="663746208"/>
                  </a:ext>
                </a:extLst>
              </a:tr>
              <a:tr h="2448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８年度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11,010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3,850</a:t>
                      </a:r>
                    </a:p>
                  </a:txBody>
                  <a:tcPr marL="0" marR="0" marT="0" marB="0" anchor="ctr"/>
                </a:tc>
                <a:extLst>
                  <a:ext uri="{0D108BD9-81ED-4DB2-BD59-A6C34878D82A}">
                    <a16:rowId xmlns:a16="http://schemas.microsoft.com/office/drawing/2014/main" val="1025498675"/>
                  </a:ext>
                </a:extLst>
              </a:tr>
              <a:tr h="2448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９年度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10,593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15,746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3,850</a:t>
                      </a:r>
                    </a:p>
                  </a:txBody>
                  <a:tcPr marL="0" marR="0" marT="0" marB="0" anchor="ctr"/>
                </a:tc>
                <a:extLst>
                  <a:ext uri="{0D108BD9-81ED-4DB2-BD59-A6C34878D82A}">
                    <a16:rowId xmlns:a16="http://schemas.microsoft.com/office/drawing/2014/main" val="4223814188"/>
                  </a:ext>
                </a:extLst>
              </a:tr>
              <a:tr h="2448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10</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10,269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15,045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3,850</a:t>
                      </a:r>
                    </a:p>
                  </a:txBody>
                  <a:tcPr marL="0" marR="0" marT="0" marB="0" anchor="ctr"/>
                </a:tc>
                <a:extLst>
                  <a:ext uri="{0D108BD9-81ED-4DB2-BD59-A6C34878D82A}">
                    <a16:rowId xmlns:a16="http://schemas.microsoft.com/office/drawing/2014/main" val="2282573649"/>
                  </a:ext>
                </a:extLst>
              </a:tr>
              <a:tr h="2448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11</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10,005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14,431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3,850</a:t>
                      </a:r>
                    </a:p>
                  </a:txBody>
                  <a:tcPr marL="0" marR="0" marT="0" marB="0" anchor="ctr"/>
                </a:tc>
                <a:extLst>
                  <a:ext uri="{0D108BD9-81ED-4DB2-BD59-A6C34878D82A}">
                    <a16:rowId xmlns:a16="http://schemas.microsoft.com/office/drawing/2014/main" val="4157252858"/>
                  </a:ext>
                </a:extLst>
              </a:tr>
              <a:tr h="244800">
                <a:tc rowSpan="5">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北摂</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７年度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24,380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40,979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55,672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7,930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7,235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8,176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8,353</a:t>
                      </a:r>
                    </a:p>
                  </a:txBody>
                  <a:tcPr marL="0" marR="0" marT="0" marB="0" anchor="ctr"/>
                </a:tc>
                <a:extLst>
                  <a:ext uri="{0D108BD9-81ED-4DB2-BD59-A6C34878D82A}">
                    <a16:rowId xmlns:a16="http://schemas.microsoft.com/office/drawing/2014/main" val="3788957616"/>
                  </a:ext>
                </a:extLst>
              </a:tr>
              <a:tr h="2448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８年度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15,266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24,599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39,865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54,626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8,215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7,533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8,293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8,641</a:t>
                      </a:r>
                    </a:p>
                  </a:txBody>
                  <a:tcPr marL="0" marR="0" marT="0" marB="0" anchor="ctr"/>
                </a:tc>
                <a:extLst>
                  <a:ext uri="{0D108BD9-81ED-4DB2-BD59-A6C34878D82A}">
                    <a16:rowId xmlns:a16="http://schemas.microsoft.com/office/drawing/2014/main" val="282411132"/>
                  </a:ext>
                </a:extLst>
              </a:tr>
              <a:tr h="2448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９年度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14,198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24,795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38,993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54,797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7,844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8,539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8,990</a:t>
                      </a:r>
                    </a:p>
                  </a:txBody>
                  <a:tcPr marL="0" marR="0" marT="0" marB="0" anchor="ctr"/>
                </a:tc>
                <a:extLst>
                  <a:ext uri="{0D108BD9-81ED-4DB2-BD59-A6C34878D82A}">
                    <a16:rowId xmlns:a16="http://schemas.microsoft.com/office/drawing/2014/main" val="3440875786"/>
                  </a:ext>
                </a:extLst>
              </a:tr>
              <a:tr h="2448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10</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13,203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25,021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38,224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54,557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7,928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8,615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9,080</a:t>
                      </a:r>
                    </a:p>
                  </a:txBody>
                  <a:tcPr marL="0" marR="0" marT="0" marB="0" anchor="ctr"/>
                </a:tc>
                <a:extLst>
                  <a:ext uri="{0D108BD9-81ED-4DB2-BD59-A6C34878D82A}">
                    <a16:rowId xmlns:a16="http://schemas.microsoft.com/office/drawing/2014/main" val="1066839478"/>
                  </a:ext>
                </a:extLst>
              </a:tr>
              <a:tr h="2448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11</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12,444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25,544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37,988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54,718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3,595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8,391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7,976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8,642</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9,135</a:t>
                      </a:r>
                    </a:p>
                  </a:txBody>
                  <a:tcPr marL="0" marR="0" marT="0" marB="0" anchor="ctr"/>
                </a:tc>
                <a:extLst>
                  <a:ext uri="{0D108BD9-81ED-4DB2-BD59-A6C34878D82A}">
                    <a16:rowId xmlns:a16="http://schemas.microsoft.com/office/drawing/2014/main" val="4189062353"/>
                  </a:ext>
                </a:extLst>
              </a:tr>
            </a:tbl>
          </a:graphicData>
        </a:graphic>
      </p:graphicFrame>
      <p:sp>
        <p:nvSpPr>
          <p:cNvPr id="9" name="スライド番号プレースホルダー 1">
            <a:extLst>
              <a:ext uri="{FF2B5EF4-FFF2-40B4-BE49-F238E27FC236}">
                <a16:creationId xmlns:a16="http://schemas.microsoft.com/office/drawing/2014/main" id="{1C4D15B3-8E37-466E-AAAE-60CF775D81A3}"/>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5649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54C8C7B5-2ED3-4C88-A9D7-BA81984AF59E}"/>
              </a:ext>
            </a:extLst>
          </p:cNvPr>
          <p:cNvGraphicFramePr/>
          <p:nvPr>
            <p:extLst>
              <p:ext uri="{D42A27DB-BD31-4B8C-83A1-F6EECF244321}">
                <p14:modId xmlns:p14="http://schemas.microsoft.com/office/powerpoint/2010/main" val="1955400241"/>
              </p:ext>
            </p:extLst>
          </p:nvPr>
        </p:nvGraphicFramePr>
        <p:xfrm>
          <a:off x="378000" y="1071750"/>
          <a:ext cx="8388000" cy="55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EA3A30B7-48C0-4BCE-8068-F9FCA5A96374}"/>
              </a:ext>
            </a:extLst>
          </p:cNvPr>
          <p:cNvSpPr txBox="1"/>
          <p:nvPr/>
        </p:nvSpPr>
        <p:spPr>
          <a:xfrm>
            <a:off x="1582896" y="596228"/>
            <a:ext cx="597820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図６：職員の確保・離職防止のために期待する支援</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スライド番号プレースホルダー 1">
            <a:extLst>
              <a:ext uri="{FF2B5EF4-FFF2-40B4-BE49-F238E27FC236}">
                <a16:creationId xmlns:a16="http://schemas.microsoft.com/office/drawing/2014/main" id="{31941AA3-A88A-4E00-BE93-5A8C6968005A}"/>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30</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5B9F7776-D1ED-4DE0-9CBF-7501264A3660}"/>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329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4BA2C3E-E628-4B75-A11C-08E942E1323F}"/>
              </a:ext>
            </a:extLst>
          </p:cNvPr>
          <p:cNvSpPr txBox="1"/>
          <p:nvPr/>
        </p:nvSpPr>
        <p:spPr>
          <a:xfrm>
            <a:off x="1582895" y="644335"/>
            <a:ext cx="5978208" cy="30777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図７：職員が働きたい理由</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9" name="グラフ 8">
            <a:extLst>
              <a:ext uri="{FF2B5EF4-FFF2-40B4-BE49-F238E27FC236}">
                <a16:creationId xmlns:a16="http://schemas.microsoft.com/office/drawing/2014/main" id="{8C14990C-FEA6-41BC-B619-A89C9D7B3D94}"/>
              </a:ext>
            </a:extLst>
          </p:cNvPr>
          <p:cNvGraphicFramePr/>
          <p:nvPr>
            <p:extLst>
              <p:ext uri="{D42A27DB-BD31-4B8C-83A1-F6EECF244321}">
                <p14:modId xmlns:p14="http://schemas.microsoft.com/office/powerpoint/2010/main" val="1138703493"/>
              </p:ext>
            </p:extLst>
          </p:nvPr>
        </p:nvGraphicFramePr>
        <p:xfrm>
          <a:off x="575999" y="1158289"/>
          <a:ext cx="7992000" cy="558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1">
            <a:extLst>
              <a:ext uri="{FF2B5EF4-FFF2-40B4-BE49-F238E27FC236}">
                <a16:creationId xmlns:a16="http://schemas.microsoft.com/office/drawing/2014/main" id="{5D0D8B5F-C3C6-4879-91E9-A68CD7A796FD}"/>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8F82134D-D001-420A-AAD0-9CD7CCFC9AB4}"/>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8502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4BA2C3E-E628-4B75-A11C-08E942E1323F}"/>
              </a:ext>
            </a:extLst>
          </p:cNvPr>
          <p:cNvSpPr txBox="1"/>
          <p:nvPr/>
        </p:nvSpPr>
        <p:spPr>
          <a:xfrm>
            <a:off x="1553076" y="510016"/>
            <a:ext cx="6189505" cy="4770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図８：保育所・幼稚園・幼保連携型認定こども園等の離職理由］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（以前に保育所・幼稚園・幼保連携型認定こども園等で働いていたことがある人）</a:t>
            </a:r>
            <a:endParaRPr kumimoji="0" lang="ja-JP" altLang="ja-JP"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6239506A-77E0-4D2F-BB68-18CFE4C940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1829" y="1143143"/>
            <a:ext cx="7992000" cy="5580000"/>
          </a:xfrm>
          <a:prstGeom prst="rect">
            <a:avLst/>
          </a:prstGeom>
          <a:noFill/>
          <a:ln>
            <a:noFill/>
          </a:ln>
        </p:spPr>
      </p:pic>
      <p:sp>
        <p:nvSpPr>
          <p:cNvPr id="6" name="スライド番号プレースホルダー 1">
            <a:extLst>
              <a:ext uri="{FF2B5EF4-FFF2-40B4-BE49-F238E27FC236}">
                <a16:creationId xmlns:a16="http://schemas.microsoft.com/office/drawing/2014/main" id="{888D50A4-A434-4928-8086-0A6073314EB2}"/>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55FAE61-F40B-4340-B916-0762BDEA9D9C}"/>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22837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35DAE715-FDF4-4B41-AC83-7E3E80F7898C}"/>
              </a:ext>
            </a:extLst>
          </p:cNvPr>
          <p:cNvGraphicFramePr/>
          <p:nvPr>
            <p:extLst>
              <p:ext uri="{D42A27DB-BD31-4B8C-83A1-F6EECF244321}">
                <p14:modId xmlns:p14="http://schemas.microsoft.com/office/powerpoint/2010/main" val="1456793851"/>
              </p:ext>
            </p:extLst>
          </p:nvPr>
        </p:nvGraphicFramePr>
        <p:xfrm>
          <a:off x="285154" y="1163810"/>
          <a:ext cx="8388000" cy="558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84DE76D6-0A0A-4797-8C80-E9A6CEC56BC5}"/>
              </a:ext>
            </a:extLst>
          </p:cNvPr>
          <p:cNvSpPr txBox="1"/>
          <p:nvPr/>
        </p:nvSpPr>
        <p:spPr>
          <a:xfrm>
            <a:off x="410074" y="543433"/>
            <a:ext cx="8138160" cy="4770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図９：今後働き続けるにあたっての不安がある場合に希望すること］</a:t>
            </a: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（保育所・幼稚園・幼保連携型認定こども園等を就職予定先としている人）</a:t>
            </a:r>
            <a:endParaRPr kumimoji="0" lang="ja-JP" altLang="ja-JP"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スライド番号プレースホルダー 1">
            <a:extLst>
              <a:ext uri="{FF2B5EF4-FFF2-40B4-BE49-F238E27FC236}">
                <a16:creationId xmlns:a16="http://schemas.microsoft.com/office/drawing/2014/main" id="{83612C83-26DD-4104-B532-492CD09A9898}"/>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33</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A2289253-B649-40DD-BFFA-A225C441BAF2}"/>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7549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E193948-D47E-4A66-A8E1-9568A821DE89}"/>
              </a:ext>
            </a:extLst>
          </p:cNvPr>
          <p:cNvSpPr txBox="1"/>
          <p:nvPr/>
        </p:nvSpPr>
        <p:spPr>
          <a:xfrm>
            <a:off x="1013212" y="519881"/>
            <a:ext cx="7117575" cy="4770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図</a:t>
            </a:r>
            <a:r>
              <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10</a:t>
            </a:r>
            <a:r>
              <a:rPr kumimoji="0" lang="ja-JP" altLang="en-US"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：保育所・幼稚園・幼保連携型認定こども園等に再就職するにあたり有効と考える支援</a:t>
            </a:r>
            <a:r>
              <a:rPr kumimoji="0" lang="ja-JP"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a:t>
            </a:r>
            <a:endParaRPr kumimoji="0" lang="en-US" altLang="ja-JP" sz="14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Ｐゴシック" panose="020B0600070205080204" pitchFamily="50" charset="-128"/>
                <a:cs typeface="Times New Roman" panose="02020603050405020304" pitchFamily="18" charset="0"/>
              </a:rPr>
              <a:t>（保育所・幼稚園・幼保連携型認定こども園で働いたことがない人）</a:t>
            </a:r>
            <a:endParaRPr kumimoji="0" lang="ja-JP" altLang="ja-JP" sz="11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12" name="グラフ 11">
            <a:extLst>
              <a:ext uri="{FF2B5EF4-FFF2-40B4-BE49-F238E27FC236}">
                <a16:creationId xmlns:a16="http://schemas.microsoft.com/office/drawing/2014/main" id="{24A4D725-137C-4FE8-9D96-3A33D38368A7}"/>
              </a:ext>
            </a:extLst>
          </p:cNvPr>
          <p:cNvGraphicFramePr>
            <a:graphicFrameLocks/>
          </p:cNvGraphicFramePr>
          <p:nvPr>
            <p:extLst>
              <p:ext uri="{D42A27DB-BD31-4B8C-83A1-F6EECF244321}">
                <p14:modId xmlns:p14="http://schemas.microsoft.com/office/powerpoint/2010/main" val="2324478996"/>
              </p:ext>
            </p:extLst>
          </p:nvPr>
        </p:nvGraphicFramePr>
        <p:xfrm>
          <a:off x="575999" y="1152771"/>
          <a:ext cx="7992000" cy="5580000"/>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a:extLst>
              <a:ext uri="{FF2B5EF4-FFF2-40B4-BE49-F238E27FC236}">
                <a16:creationId xmlns:a16="http://schemas.microsoft.com/office/drawing/2014/main" id="{919AF9BE-527E-4CFD-AECF-505226C7DB34}"/>
              </a:ext>
            </a:extLst>
          </p:cNvPr>
          <p:cNvSpPr txBox="1"/>
          <p:nvPr/>
        </p:nvSpPr>
        <p:spPr>
          <a:xfrm>
            <a:off x="5113534" y="6091045"/>
            <a:ext cx="3548567" cy="461665"/>
          </a:xfrm>
          <a:prstGeom prst="rect">
            <a:avLst/>
          </a:prstGeom>
          <a:solidFill>
            <a:schemeClr val="bg1"/>
          </a:solidFill>
          <a:ln>
            <a:solidFill>
              <a:schemeClr val="tx1"/>
            </a:solidFill>
            <a:prstDash val="lg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注</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「産休・育休・時短・年休等の子育てとの両立支援」「正社員としての採用」</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「事業者・施設の運営の詳細な情報提供」「」労働負担の軽減」「従事者への相談・教育などの体制」の項目は今回調査より追加</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スライド番号プレースホルダー 1">
            <a:extLst>
              <a:ext uri="{FF2B5EF4-FFF2-40B4-BE49-F238E27FC236}">
                <a16:creationId xmlns:a16="http://schemas.microsoft.com/office/drawing/2014/main" id="{C3B04B7C-76AA-4B4B-AF92-CCDD6E979327}"/>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7056CFD2-3B5D-4B39-BBBB-136E7E7E7D98}"/>
              </a:ext>
            </a:extLst>
          </p:cNvPr>
          <p:cNvSpPr txBox="1"/>
          <p:nvPr/>
        </p:nvSpPr>
        <p:spPr>
          <a:xfrm>
            <a:off x="0" y="0"/>
            <a:ext cx="9144000" cy="400110"/>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大阪府内の保育所等における保育士等確保のための実態調査</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主な調査結果概要</a:t>
            </a:r>
            <a:r>
              <a:rPr kumimoji="1" lang="en-US" altLang="ja-JP"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43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3">
            <a:extLst>
              <a:ext uri="{FF2B5EF4-FFF2-40B4-BE49-F238E27FC236}">
                <a16:creationId xmlns:a16="http://schemas.microsoft.com/office/drawing/2014/main" id="{E2CC572B-A27D-45DD-A207-C6EFF24E1C84}"/>
              </a:ext>
            </a:extLst>
          </p:cNvPr>
          <p:cNvGraphicFramePr>
            <a:graphicFrameLocks noGrp="1"/>
          </p:cNvGraphicFramePr>
          <p:nvPr>
            <p:extLst>
              <p:ext uri="{D42A27DB-BD31-4B8C-83A1-F6EECF244321}">
                <p14:modId xmlns:p14="http://schemas.microsoft.com/office/powerpoint/2010/main" val="2260809353"/>
              </p:ext>
            </p:extLst>
          </p:nvPr>
        </p:nvGraphicFramePr>
        <p:xfrm>
          <a:off x="987778" y="2900308"/>
          <a:ext cx="7128000" cy="1112520"/>
        </p:xfrm>
        <a:graphic>
          <a:graphicData uri="http://schemas.openxmlformats.org/drawingml/2006/table">
            <a:tbl>
              <a:tblPr firstRow="1" bandRow="1">
                <a:tableStyleId>{93296810-A885-4BE3-A3E7-6D5BEEA58F35}</a:tableStyleId>
              </a:tblPr>
              <a:tblGrid>
                <a:gridCol w="1728000">
                  <a:extLst>
                    <a:ext uri="{9D8B030D-6E8A-4147-A177-3AD203B41FA5}">
                      <a16:colId xmlns:a16="http://schemas.microsoft.com/office/drawing/2014/main" val="3081330583"/>
                    </a:ext>
                  </a:extLst>
                </a:gridCol>
                <a:gridCol w="1080000">
                  <a:extLst>
                    <a:ext uri="{9D8B030D-6E8A-4147-A177-3AD203B41FA5}">
                      <a16:colId xmlns:a16="http://schemas.microsoft.com/office/drawing/2014/main" val="2328530111"/>
                    </a:ext>
                  </a:extLst>
                </a:gridCol>
                <a:gridCol w="1080000">
                  <a:extLst>
                    <a:ext uri="{9D8B030D-6E8A-4147-A177-3AD203B41FA5}">
                      <a16:colId xmlns:a16="http://schemas.microsoft.com/office/drawing/2014/main" val="1025598075"/>
                    </a:ext>
                  </a:extLst>
                </a:gridCol>
                <a:gridCol w="1080000">
                  <a:extLst>
                    <a:ext uri="{9D8B030D-6E8A-4147-A177-3AD203B41FA5}">
                      <a16:colId xmlns:a16="http://schemas.microsoft.com/office/drawing/2014/main" val="1574346035"/>
                    </a:ext>
                  </a:extLst>
                </a:gridCol>
                <a:gridCol w="1080000">
                  <a:extLst>
                    <a:ext uri="{9D8B030D-6E8A-4147-A177-3AD203B41FA5}">
                      <a16:colId xmlns:a16="http://schemas.microsoft.com/office/drawing/2014/main" val="506507527"/>
                    </a:ext>
                  </a:extLst>
                </a:gridCol>
                <a:gridCol w="1080000">
                  <a:extLst>
                    <a:ext uri="{9D8B030D-6E8A-4147-A177-3AD203B41FA5}">
                      <a16:colId xmlns:a16="http://schemas.microsoft.com/office/drawing/2014/main" val="1259087559"/>
                    </a:ext>
                  </a:extLst>
                </a:gridCol>
              </a:tblGrid>
              <a:tr h="370840">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Ｒ７年度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Ｒ８年度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Ｒ９年度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10</a:t>
                      </a:r>
                      <a:r>
                        <a:rPr kumimoji="1" lang="ja-JP" altLang="en-US" sz="1200" dirty="0">
                          <a:latin typeface="ＭＳ ゴシック" panose="020B0609070205080204" pitchFamily="49" charset="-128"/>
                          <a:ea typeface="ＭＳ ゴシック" panose="020B0609070205080204" pitchFamily="49" charset="-128"/>
                        </a:rPr>
                        <a:t>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11</a:t>
                      </a:r>
                      <a:r>
                        <a:rPr kumimoji="1" lang="ja-JP" altLang="en-US" sz="1200" dirty="0">
                          <a:latin typeface="ＭＳ ゴシック" panose="020B0609070205080204" pitchFamily="49" charset="-128"/>
                          <a:ea typeface="ＭＳ ゴシック" panose="020B0609070205080204" pitchFamily="49" charset="-128"/>
                        </a:rPr>
                        <a:t>年度</a:t>
                      </a:r>
                    </a:p>
                  </a:txBody>
                  <a:tcPr/>
                </a:tc>
                <a:extLst>
                  <a:ext uri="{0D108BD9-81ED-4DB2-BD59-A6C34878D82A}">
                    <a16:rowId xmlns:a16="http://schemas.microsoft.com/office/drawing/2014/main" val="3152955952"/>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保育教諭・保育士</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38,886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40,007</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41,128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42,250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43,371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755338955"/>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幼稚園教諭</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5,613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5,565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5,518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5,471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5,425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662843629"/>
                  </a:ext>
                </a:extLst>
              </a:tr>
            </a:tbl>
          </a:graphicData>
        </a:graphic>
      </p:graphicFrame>
      <p:graphicFrame>
        <p:nvGraphicFramePr>
          <p:cNvPr id="8" name="表 3">
            <a:extLst>
              <a:ext uri="{FF2B5EF4-FFF2-40B4-BE49-F238E27FC236}">
                <a16:creationId xmlns:a16="http://schemas.microsoft.com/office/drawing/2014/main" id="{A6D8FA19-5F66-4148-9522-AA1B914F3B2A}"/>
              </a:ext>
            </a:extLst>
          </p:cNvPr>
          <p:cNvGraphicFramePr>
            <a:graphicFrameLocks noGrp="1"/>
          </p:cNvGraphicFramePr>
          <p:nvPr>
            <p:extLst>
              <p:ext uri="{D42A27DB-BD31-4B8C-83A1-F6EECF244321}">
                <p14:modId xmlns:p14="http://schemas.microsoft.com/office/powerpoint/2010/main" val="1401097272"/>
              </p:ext>
            </p:extLst>
          </p:nvPr>
        </p:nvGraphicFramePr>
        <p:xfrm>
          <a:off x="1044004" y="4895033"/>
          <a:ext cx="7128000" cy="1016000"/>
        </p:xfrm>
        <a:graphic>
          <a:graphicData uri="http://schemas.openxmlformats.org/drawingml/2006/table">
            <a:tbl>
              <a:tblPr firstRow="1" bandRow="1">
                <a:tableStyleId>{93296810-A885-4BE3-A3E7-6D5BEEA58F35}</a:tableStyleId>
              </a:tblPr>
              <a:tblGrid>
                <a:gridCol w="1728000">
                  <a:extLst>
                    <a:ext uri="{9D8B030D-6E8A-4147-A177-3AD203B41FA5}">
                      <a16:colId xmlns:a16="http://schemas.microsoft.com/office/drawing/2014/main" val="3081330583"/>
                    </a:ext>
                  </a:extLst>
                </a:gridCol>
                <a:gridCol w="1080000">
                  <a:extLst>
                    <a:ext uri="{9D8B030D-6E8A-4147-A177-3AD203B41FA5}">
                      <a16:colId xmlns:a16="http://schemas.microsoft.com/office/drawing/2014/main" val="2328530111"/>
                    </a:ext>
                  </a:extLst>
                </a:gridCol>
                <a:gridCol w="1080000">
                  <a:extLst>
                    <a:ext uri="{9D8B030D-6E8A-4147-A177-3AD203B41FA5}">
                      <a16:colId xmlns:a16="http://schemas.microsoft.com/office/drawing/2014/main" val="1025598075"/>
                    </a:ext>
                  </a:extLst>
                </a:gridCol>
                <a:gridCol w="1080000">
                  <a:extLst>
                    <a:ext uri="{9D8B030D-6E8A-4147-A177-3AD203B41FA5}">
                      <a16:colId xmlns:a16="http://schemas.microsoft.com/office/drawing/2014/main" val="1574346035"/>
                    </a:ext>
                  </a:extLst>
                </a:gridCol>
                <a:gridCol w="1080000">
                  <a:extLst>
                    <a:ext uri="{9D8B030D-6E8A-4147-A177-3AD203B41FA5}">
                      <a16:colId xmlns:a16="http://schemas.microsoft.com/office/drawing/2014/main" val="506507527"/>
                    </a:ext>
                  </a:extLst>
                </a:gridCol>
                <a:gridCol w="1080000">
                  <a:extLst>
                    <a:ext uri="{9D8B030D-6E8A-4147-A177-3AD203B41FA5}">
                      <a16:colId xmlns:a16="http://schemas.microsoft.com/office/drawing/2014/main" val="1259087559"/>
                    </a:ext>
                  </a:extLst>
                </a:gridCol>
              </a:tblGrid>
              <a:tr h="0">
                <a:tc>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Ｒ７年度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Ｒ８年度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Ｒ９年度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10</a:t>
                      </a:r>
                      <a:r>
                        <a:rPr kumimoji="1" lang="ja-JP" altLang="en-US" sz="1200" dirty="0">
                          <a:latin typeface="ＭＳ ゴシック" panose="020B0609070205080204" pitchFamily="49" charset="-128"/>
                          <a:ea typeface="ＭＳ ゴシック" panose="020B0609070205080204" pitchFamily="49" charset="-128"/>
                        </a:rPr>
                        <a:t>年度</a:t>
                      </a:r>
                    </a:p>
                  </a:txBody>
                  <a:tcP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11</a:t>
                      </a:r>
                      <a:r>
                        <a:rPr kumimoji="1" lang="ja-JP" altLang="en-US" sz="1200" dirty="0">
                          <a:latin typeface="ＭＳ ゴシック" panose="020B0609070205080204" pitchFamily="49" charset="-128"/>
                          <a:ea typeface="ＭＳ ゴシック" panose="020B0609070205080204" pitchFamily="49" charset="-128"/>
                        </a:rPr>
                        <a:t>年度</a:t>
                      </a:r>
                    </a:p>
                  </a:txBody>
                  <a:tcPr/>
                </a:tc>
                <a:extLst>
                  <a:ext uri="{0D108BD9-81ED-4DB2-BD59-A6C34878D82A}">
                    <a16:rowId xmlns:a16="http://schemas.microsoft.com/office/drawing/2014/main" val="3152955952"/>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保育教諭・保育士</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-3,651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-2,909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-2,279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-1,333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-469</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755338955"/>
                  </a:ext>
                </a:extLst>
              </a:tr>
              <a:tr h="370840">
                <a:tc>
                  <a:txBody>
                    <a:bodyPr/>
                    <a:lstStyle/>
                    <a:p>
                      <a:pPr algn="ctr"/>
                      <a:r>
                        <a:rPr kumimoji="1" lang="ja-JP" altLang="en-US" sz="1200" dirty="0">
                          <a:latin typeface="ＭＳ ゴシック" panose="020B0609070205080204" pitchFamily="49" charset="-128"/>
                          <a:ea typeface="ＭＳ ゴシック" panose="020B0609070205080204" pitchFamily="49" charset="-128"/>
                        </a:rPr>
                        <a:t>幼稚園教諭</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196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551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838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1,127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1,336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662843629"/>
                  </a:ext>
                </a:extLst>
              </a:tr>
            </a:tbl>
          </a:graphicData>
        </a:graphic>
      </p:graphicFrame>
      <p:sp>
        <p:nvSpPr>
          <p:cNvPr id="4" name="テキスト ボックス 3">
            <a:extLst>
              <a:ext uri="{FF2B5EF4-FFF2-40B4-BE49-F238E27FC236}">
                <a16:creationId xmlns:a16="http://schemas.microsoft.com/office/drawing/2014/main" id="{64D8A8CA-C3C7-4AFE-96DA-0D7C5335B642}"/>
              </a:ext>
            </a:extLst>
          </p:cNvPr>
          <p:cNvSpPr txBox="1"/>
          <p:nvPr/>
        </p:nvSpPr>
        <p:spPr>
          <a:xfrm>
            <a:off x="427383" y="2385392"/>
            <a:ext cx="6696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ア）供給面（大阪府における現状の職員数からみて将来的に従事しているであろう従事者数）</a:t>
            </a:r>
          </a:p>
        </p:txBody>
      </p:sp>
      <p:sp>
        <p:nvSpPr>
          <p:cNvPr id="10" name="テキスト ボックス 9">
            <a:extLst>
              <a:ext uri="{FF2B5EF4-FFF2-40B4-BE49-F238E27FC236}">
                <a16:creationId xmlns:a16="http://schemas.microsoft.com/office/drawing/2014/main" id="{D116641F-A3A7-4B0F-8535-3114DFE305B1}"/>
              </a:ext>
            </a:extLst>
          </p:cNvPr>
          <p:cNvSpPr txBox="1"/>
          <p:nvPr/>
        </p:nvSpPr>
        <p:spPr>
          <a:xfrm>
            <a:off x="506896" y="4331858"/>
            <a:ext cx="669600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イ）供給</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から需要（実態に応じた数</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）を差し引いた数</a:t>
            </a:r>
          </a:p>
        </p:txBody>
      </p:sp>
      <p:sp>
        <p:nvSpPr>
          <p:cNvPr id="11" name="テキスト ボックス 10">
            <a:extLst>
              <a:ext uri="{FF2B5EF4-FFF2-40B4-BE49-F238E27FC236}">
                <a16:creationId xmlns:a16="http://schemas.microsoft.com/office/drawing/2014/main" id="{4912A03B-134E-4BF5-BB6B-88812E2DE90F}"/>
              </a:ext>
            </a:extLst>
          </p:cNvPr>
          <p:cNvSpPr txBox="1"/>
          <p:nvPr/>
        </p:nvSpPr>
        <p:spPr>
          <a:xfrm>
            <a:off x="6912004" y="2587166"/>
            <a:ext cx="126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（単位：人）</a:t>
            </a:r>
          </a:p>
        </p:txBody>
      </p:sp>
      <p:sp>
        <p:nvSpPr>
          <p:cNvPr id="12" name="テキスト ボックス 11">
            <a:extLst>
              <a:ext uri="{FF2B5EF4-FFF2-40B4-BE49-F238E27FC236}">
                <a16:creationId xmlns:a16="http://schemas.microsoft.com/office/drawing/2014/main" id="{DEE9308C-5E56-4D2F-9942-C47421DD1D81}"/>
              </a:ext>
            </a:extLst>
          </p:cNvPr>
          <p:cNvSpPr txBox="1"/>
          <p:nvPr/>
        </p:nvSpPr>
        <p:spPr>
          <a:xfrm>
            <a:off x="6912004" y="4608857"/>
            <a:ext cx="126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（単位：人）</a:t>
            </a:r>
          </a:p>
        </p:txBody>
      </p:sp>
      <p:sp>
        <p:nvSpPr>
          <p:cNvPr id="13" name="テキスト ボックス 12">
            <a:extLst>
              <a:ext uri="{FF2B5EF4-FFF2-40B4-BE49-F238E27FC236}">
                <a16:creationId xmlns:a16="http://schemas.microsoft.com/office/drawing/2014/main" id="{526EF656-0E4C-4A49-BD54-D3311439AC54}"/>
              </a:ext>
            </a:extLst>
          </p:cNvPr>
          <p:cNvSpPr txBox="1"/>
          <p:nvPr/>
        </p:nvSpPr>
        <p:spPr>
          <a:xfrm>
            <a:off x="1387350" y="6092886"/>
            <a:ext cx="604800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保育教諭・保育士については配置</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基準数</a:t>
            </a:r>
            <a:r>
              <a:rPr kumimoji="1" lang="en-US" altLang="ja-JP"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en-US" altLang="ja-JP" sz="1100" dirty="0">
                <a:latin typeface="ＭＳ ゴシック" panose="020B0609070205080204" pitchFamily="49" charset="-128"/>
                <a:ea typeface="ＭＳ ゴシック" panose="020B0609070205080204" pitchFamily="49" charset="-128"/>
              </a:rPr>
              <a:t>1.90</a:t>
            </a:r>
            <a:r>
              <a:rPr kumimoji="1" lang="ja-JP" altLang="en-US" sz="11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倍（大阪府調査に基づく）</a:t>
            </a:r>
            <a:endParaRPr kumimoji="1" lang="en-US" altLang="ja-JP" sz="11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幼稚園教諭については利用児童数</a:t>
            </a:r>
            <a:r>
              <a:rPr kumimoji="1" lang="en-US" altLang="ja-JP" sz="11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en-US" altLang="ja-JP" sz="1100" dirty="0">
                <a:latin typeface="ＭＳ ゴシック" panose="020B0609070205080204" pitchFamily="49" charset="-128"/>
                <a:ea typeface="ＭＳ ゴシック" panose="020B0609070205080204" pitchFamily="49" charset="-128"/>
              </a:rPr>
              <a:t>0.091</a:t>
            </a:r>
            <a:r>
              <a:rPr kumimoji="1" lang="ja-JP" altLang="en-US" sz="11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倍（</a:t>
            </a:r>
            <a:r>
              <a:rPr kumimoji="1" lang="ja-JP" altLang="en-US" sz="11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大阪府の利用児童</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と従事者の実数に基づく）</a:t>
            </a:r>
          </a:p>
        </p:txBody>
      </p:sp>
      <p:sp>
        <p:nvSpPr>
          <p:cNvPr id="14" name="テキスト ボックス 13">
            <a:extLst>
              <a:ext uri="{FF2B5EF4-FFF2-40B4-BE49-F238E27FC236}">
                <a16:creationId xmlns:a16="http://schemas.microsoft.com/office/drawing/2014/main" id="{48068387-40C2-4608-84CC-1E6A4A82C740}"/>
              </a:ext>
            </a:extLst>
          </p:cNvPr>
          <p:cNvSpPr txBox="1"/>
          <p:nvPr/>
        </p:nvSpPr>
        <p:spPr>
          <a:xfrm>
            <a:off x="506896" y="1071846"/>
            <a:ext cx="8280920" cy="1231106"/>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（２）特定</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教育・保育及び特定地域型保育を行う者の見込み数</a:t>
            </a: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厚生労働省が実施する「社会福祉施設等調査」並びに、府内市町村が策定する「市町村子ども・子育て支援事業計画で定めた「教育・保育の量の見込み及びその提供体制から算出した結果は下記のとおり</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あり、令和７年度に最大</a:t>
            </a:r>
            <a:b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約</a:t>
            </a:r>
            <a:r>
              <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,700</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人の保育士・保育教諭が不足する見込みです。</a:t>
            </a:r>
            <a:endParaRPr kumimoji="1" lang="en-US" altLang="ja-JP" sz="1200" b="1"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スライド番号プレースホルダー 1">
            <a:extLst>
              <a:ext uri="{FF2B5EF4-FFF2-40B4-BE49-F238E27FC236}">
                <a16:creationId xmlns:a16="http://schemas.microsoft.com/office/drawing/2014/main" id="{304FCA35-09BE-47CB-A43B-EE0427E3BE80}"/>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B699E98E-CAE7-4D0E-8790-F749E0E3C792}"/>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569543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EFC29B0-A9D4-4953-96E6-4282C520B92F}"/>
              </a:ext>
            </a:extLst>
          </p:cNvPr>
          <p:cNvSpPr txBox="1"/>
          <p:nvPr/>
        </p:nvSpPr>
        <p:spPr>
          <a:xfrm>
            <a:off x="323882" y="1042021"/>
            <a:ext cx="8280920" cy="5508000"/>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（３）特定</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教育・保育</a:t>
            </a:r>
            <a:r>
              <a:rPr kumimoji="1"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特定地域型保育</a:t>
            </a:r>
            <a:r>
              <a:rPr kumimoji="1"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及び乳児等通園支援</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を行う者の養成及就業の促進等に関</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ゴシック" panose="020B0609070205080204" pitchFamily="49" charset="-128"/>
                <a:ea typeface="ＭＳ ゴシック" panose="020B0609070205080204" pitchFamily="49" charset="-128"/>
              </a:rPr>
              <a:t>　　</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する事項</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教育・保育</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を行う者の養成及び就業の促進に向け、次のように取り組んでいきます。</a:t>
            </a: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985" algn="just" defTabSz="457200" rtl="0" eaLnBrk="1" fontAlgn="auto" latinLnBrk="0" hangingPunct="1">
              <a:lnSpc>
                <a:spcPct val="100000"/>
              </a:lnSpc>
              <a:spcBef>
                <a:spcPts val="0"/>
              </a:spcBef>
              <a:spcAft>
                <a:spcPts val="0"/>
              </a:spcAft>
              <a:buClrTx/>
              <a:buSzTx/>
              <a:buFontTx/>
              <a:buNone/>
              <a:tabLst/>
              <a:defRPr/>
            </a:pPr>
            <a:r>
              <a:rPr kumimoji="0" lang="ja-JP"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ア</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ー１</a:t>
            </a:r>
            <a:r>
              <a:rPr kumimoji="0" lang="ja-JP" altLang="ja-JP"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有資格保育士等の確保</a:t>
            </a:r>
            <a:endPar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地域限定保育士試験の実施</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実技試験による通常試験と同時に、保育実技講習会による地域限定保育士試験を実施することにより、</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受験者に多様な選択肢を提供し、府内における新たな保育士資格取得者を増やします。</a:t>
            </a: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1" lang="en-US" altLang="ja-JP"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・幼保連携型認定こども園で教育・保育</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を行う保育教諭の確保</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認定こども園法附則第５条に定める保育教諭等の資格の特例に係る経過措置期間は同改正法施行後</a:t>
            </a:r>
            <a: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年間</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（令和</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６</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年度末）から</a:t>
            </a:r>
            <a: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15</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年間（令和</a:t>
            </a:r>
            <a: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年度末）に延長されました。幼保連携型認定こども園での保育教諭の</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確保に向け、資格併有（幼稚園教諭の保育士資格取得及び保育士の幼稚園教諭免許状取得）を促進する</a:t>
            </a:r>
            <a:br>
              <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「保育教諭</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確保</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のための資格等取得支援事業」に取組対象職員の経過措置期間中の併有を</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めざ</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します。</a:t>
            </a: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・地域人材のキャリアパス形成</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保育士資格は有しないものの、保育や子育てに支援に関心のある方が保育支援者（</a:t>
            </a:r>
            <a: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）から子育て支援員を</a:t>
            </a: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経て保育士へとステップアップする仕組みづくりを推進します。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）保育士資格は有しないものの保育士の負担軽減に資する業務や児童の園外活動時の見守り等、</a:t>
            </a: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保育に関わる周辺業務を行う者</a:t>
            </a: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1"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ア</a:t>
            </a:r>
            <a:r>
              <a:rPr kumimoji="0" lang="ja-JP" altLang="en-US" sz="1200" b="1"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ー２</a:t>
            </a:r>
            <a:r>
              <a:rPr kumimoji="0" lang="ja-JP" altLang="ja-JP" sz="1200" b="1"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1"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勤務保育士等の確保</a:t>
            </a:r>
            <a:endPar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・保育士・保育所支援センター事業</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の実施</a:t>
            </a:r>
            <a:endPar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保育士資格を有しているが、保育所等で就労していない、いわゆる潜在保育士を対象とした就職相談、</a:t>
            </a:r>
            <a:b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復職応援セミナーや職場体験等を実施する「保育士・保育所支援センター事業」を推進</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し、</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潜在保育士の</a:t>
            </a:r>
            <a:b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就職・復職</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支援するとともに、市町村やハローワーク等と連携し、保育人材確保に取</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り</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組みます。</a:t>
            </a: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施設や養成校との連携による高校生・学生に向けた保育の仕事の魅力発信</a:t>
            </a: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dirty="0">
                <a:effectLst/>
                <a:ea typeface="ＭＳ ゴシック" panose="020B0609070205080204" pitchFamily="49" charset="-128"/>
                <a:cs typeface="Times New Roman" panose="02020603050405020304" pitchFamily="18" charset="0"/>
              </a:rPr>
              <a:t>　　　</a:t>
            </a:r>
            <a:r>
              <a:rPr lang="ja-JP" altLang="ja-JP" sz="1200" dirty="0">
                <a:effectLst/>
                <a:ea typeface="ＭＳ ゴシック" panose="020B0609070205080204" pitchFamily="49" charset="-128"/>
                <a:cs typeface="Times New Roman" panose="02020603050405020304" pitchFamily="18" charset="0"/>
              </a:rPr>
              <a:t>大阪府社会福祉協議会が実施する「高校生のための保育の職業体験事業」を活用し、高校生が養成施設での</a:t>
            </a:r>
            <a:endParaRPr lang="en-US" altLang="ja-JP" sz="1200" dirty="0">
              <a:effectLst/>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200" dirty="0">
                <a:ea typeface="ＭＳ ゴシック" panose="020B0609070205080204" pitchFamily="49" charset="-128"/>
                <a:cs typeface="Times New Roman" panose="02020603050405020304" pitchFamily="18" charset="0"/>
              </a:rPr>
              <a:t>　　</a:t>
            </a:r>
            <a:r>
              <a:rPr lang="ja-JP" altLang="ja-JP" sz="1200" dirty="0">
                <a:effectLst/>
                <a:ea typeface="ＭＳ ゴシック" panose="020B0609070205080204" pitchFamily="49" charset="-128"/>
                <a:cs typeface="Times New Roman" panose="02020603050405020304" pitchFamily="18" charset="0"/>
              </a:rPr>
              <a:t>学びと将来の展望をより実感できるよう体験事業参加者向けの特別講義や進学相談会を実施</a:t>
            </a:r>
            <a:r>
              <a:rPr lang="ja-JP" altLang="en-US" sz="1200" dirty="0">
                <a:effectLst/>
                <a:ea typeface="ＭＳ ゴシック" panose="020B0609070205080204" pitchFamily="49" charset="-128"/>
                <a:cs typeface="Times New Roman" panose="02020603050405020304" pitchFamily="18" charset="0"/>
              </a:rPr>
              <a:t>します。</a:t>
            </a:r>
            <a:endParaRPr lang="en-US" altLang="ja-JP" sz="1200" dirty="0">
              <a:effectLst/>
              <a:ea typeface="ＭＳ ゴシック" panose="020B0609070205080204" pitchFamily="49"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uLnTx/>
                <a:uFillTx/>
                <a:latin typeface="ＭＳ ゴシック" panose="020B0609070205080204" pitchFamily="49" charset="-128"/>
                <a:ea typeface="ＭＳ ゴシック" panose="020B0609070205080204" pitchFamily="49" charset="-128"/>
                <a:cs typeface="Times New Roman" panose="02020603050405020304" pitchFamily="18" charset="0"/>
              </a:rPr>
              <a:t>　　　また、施設や養成校と連携し、養成校の学生に向けたインターンシップや就職相談会に取り組みます。</a:t>
            </a:r>
            <a:endParaRPr kumimoji="1" lang="en-US" altLang="ja-JP" sz="1200" b="0" i="0" u="none"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p:txBody>
      </p:sp>
      <p:sp>
        <p:nvSpPr>
          <p:cNvPr id="8" name="スライド番号プレースホルダー 1">
            <a:extLst>
              <a:ext uri="{FF2B5EF4-FFF2-40B4-BE49-F238E27FC236}">
                <a16:creationId xmlns:a16="http://schemas.microsoft.com/office/drawing/2014/main" id="{8E824D8C-48E1-41F0-85DA-7797919C94A3}"/>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C86F1023-47B9-406F-A31A-21CD21931AB3}"/>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357365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EFC29B0-A9D4-4953-96E6-4282C520B92F}"/>
              </a:ext>
            </a:extLst>
          </p:cNvPr>
          <p:cNvSpPr txBox="1"/>
          <p:nvPr/>
        </p:nvSpPr>
        <p:spPr>
          <a:xfrm>
            <a:off x="323882" y="1042022"/>
            <a:ext cx="8280920" cy="2185214"/>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（３）特定教育・保育</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特定地域型保育</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及び乳児等通園支援</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を行う者の養成及就業の促進等に関</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する事項</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1"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イ）従事者の定着等に向けた取組</a:t>
            </a:r>
            <a:endPar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保育支援者の活用により保育士の負担軽減を図る保育体制強化事業や保育士の専門性向上や人材の安定的な</a:t>
            </a:r>
            <a:b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確保のための研修事業などを実施する市町村を支援します。</a:t>
            </a:r>
          </a:p>
          <a:p>
            <a:pPr marL="26670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また、施設型給付等においては、処遇改善等加算の拡充などの更なる見直しにより、従事者の定着・確保を</a:t>
            </a:r>
            <a:b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目的とした職員給与の一層の改善に取り組みます。</a:t>
            </a:r>
            <a:endPar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indent="133350">
              <a:defRPr/>
            </a:pP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合わせて、風通しのよい職場づくりに関する勉強会等を実施し、施設の離職防止の取組を支援します。</a:t>
            </a:r>
            <a:endPar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marR="0" lvl="0" indent="13335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26670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これらの施策に取組むことにより、</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今後５年間で</a:t>
            </a:r>
            <a:r>
              <a:rPr kumimoji="0" lang="ja-JP" altLang="en-US"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約</a:t>
            </a:r>
            <a: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3,100</a:t>
            </a:r>
            <a:r>
              <a:rPr kumimoji="0" lang="ja-JP"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人</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の保育人材の供給に繋げていきます。</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スライド番号プレースホルダー 1">
            <a:extLst>
              <a:ext uri="{FF2B5EF4-FFF2-40B4-BE49-F238E27FC236}">
                <a16:creationId xmlns:a16="http://schemas.microsoft.com/office/drawing/2014/main" id="{8E824D8C-48E1-41F0-85DA-7797919C94A3}"/>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A5EB4565-57A9-4EC2-860B-6E8FB50DCAE5}"/>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365916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EFC29B0-A9D4-4953-96E6-4282C520B92F}"/>
              </a:ext>
            </a:extLst>
          </p:cNvPr>
          <p:cNvSpPr txBox="1"/>
          <p:nvPr/>
        </p:nvSpPr>
        <p:spPr>
          <a:xfrm>
            <a:off x="326570" y="1042022"/>
            <a:ext cx="8278231" cy="5262979"/>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確保見込み数</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a:t>
            </a: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上記の人数が確保された後の不足数は下記のとおりとなり、令和</a:t>
            </a:r>
            <a:r>
              <a:rPr kumimoji="0" lang="en-US" altLang="ja-JP" sz="1200" b="0" i="0"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年度</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末には保育教諭・保育士について、</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需要に応じた数が確保される見込みとなります。</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400050" marR="0" lvl="0" indent="133350" algn="just"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3" name="表 3">
            <a:extLst>
              <a:ext uri="{FF2B5EF4-FFF2-40B4-BE49-F238E27FC236}">
                <a16:creationId xmlns:a16="http://schemas.microsoft.com/office/drawing/2014/main" id="{825C433F-8343-490A-9CE8-9479F60F1704}"/>
              </a:ext>
            </a:extLst>
          </p:cNvPr>
          <p:cNvGraphicFramePr>
            <a:graphicFrameLocks noGrp="1"/>
          </p:cNvGraphicFramePr>
          <p:nvPr>
            <p:extLst>
              <p:ext uri="{D42A27DB-BD31-4B8C-83A1-F6EECF244321}">
                <p14:modId xmlns:p14="http://schemas.microsoft.com/office/powerpoint/2010/main" val="2548518707"/>
              </p:ext>
            </p:extLst>
          </p:nvPr>
        </p:nvGraphicFramePr>
        <p:xfrm>
          <a:off x="973685" y="1688353"/>
          <a:ext cx="6984000" cy="1620000"/>
        </p:xfrm>
        <a:graphic>
          <a:graphicData uri="http://schemas.openxmlformats.org/drawingml/2006/table">
            <a:tbl>
              <a:tblPr firstRow="1" bandRow="1">
                <a:tableStyleId>{93296810-A885-4BE3-A3E7-6D5BEEA58F35}</a:tableStyleId>
              </a:tblPr>
              <a:tblGrid>
                <a:gridCol w="1584000">
                  <a:extLst>
                    <a:ext uri="{9D8B030D-6E8A-4147-A177-3AD203B41FA5}">
                      <a16:colId xmlns:a16="http://schemas.microsoft.com/office/drawing/2014/main" val="3412445867"/>
                    </a:ext>
                  </a:extLst>
                </a:gridCol>
                <a:gridCol w="1080000">
                  <a:extLst>
                    <a:ext uri="{9D8B030D-6E8A-4147-A177-3AD203B41FA5}">
                      <a16:colId xmlns:a16="http://schemas.microsoft.com/office/drawing/2014/main" val="1651062738"/>
                    </a:ext>
                  </a:extLst>
                </a:gridCol>
                <a:gridCol w="1080000">
                  <a:extLst>
                    <a:ext uri="{9D8B030D-6E8A-4147-A177-3AD203B41FA5}">
                      <a16:colId xmlns:a16="http://schemas.microsoft.com/office/drawing/2014/main" val="3136458001"/>
                    </a:ext>
                  </a:extLst>
                </a:gridCol>
                <a:gridCol w="1080000">
                  <a:extLst>
                    <a:ext uri="{9D8B030D-6E8A-4147-A177-3AD203B41FA5}">
                      <a16:colId xmlns:a16="http://schemas.microsoft.com/office/drawing/2014/main" val="3386086939"/>
                    </a:ext>
                  </a:extLst>
                </a:gridCol>
                <a:gridCol w="1080000">
                  <a:extLst>
                    <a:ext uri="{9D8B030D-6E8A-4147-A177-3AD203B41FA5}">
                      <a16:colId xmlns:a16="http://schemas.microsoft.com/office/drawing/2014/main" val="3634472091"/>
                    </a:ext>
                  </a:extLst>
                </a:gridCol>
                <a:gridCol w="1080000">
                  <a:extLst>
                    <a:ext uri="{9D8B030D-6E8A-4147-A177-3AD203B41FA5}">
                      <a16:colId xmlns:a16="http://schemas.microsoft.com/office/drawing/2014/main" val="47606958"/>
                    </a:ext>
                  </a:extLst>
                </a:gridCol>
              </a:tblGrid>
              <a:tr h="540000">
                <a:tc>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Ｒ７年度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Ｒ８年度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Ｒ９年度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10</a:t>
                      </a:r>
                      <a:r>
                        <a:rPr kumimoji="1" lang="ja-JP" altLang="en-US" sz="1200" dirty="0">
                          <a:latin typeface="ＭＳ ゴシック" panose="020B0609070205080204" pitchFamily="49" charset="-128"/>
                          <a:ea typeface="ＭＳ ゴシック" panose="020B0609070205080204" pitchFamily="49" charset="-128"/>
                        </a:rPr>
                        <a:t>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11</a:t>
                      </a:r>
                      <a:r>
                        <a:rPr kumimoji="1" lang="ja-JP" altLang="en-US" sz="1200" dirty="0">
                          <a:latin typeface="ＭＳ ゴシック" panose="020B0609070205080204" pitchFamily="49" charset="-128"/>
                          <a:ea typeface="ＭＳ ゴシック" panose="020B0609070205080204" pitchFamily="49" charset="-128"/>
                        </a:rPr>
                        <a:t>年度</a:t>
                      </a:r>
                    </a:p>
                  </a:txBody>
                  <a:tcPr anchor="ctr"/>
                </a:tc>
                <a:extLst>
                  <a:ext uri="{0D108BD9-81ED-4DB2-BD59-A6C34878D82A}">
                    <a16:rowId xmlns:a16="http://schemas.microsoft.com/office/drawing/2014/main" val="2388802110"/>
                  </a:ext>
                </a:extLst>
              </a:tr>
              <a:tr h="540000">
                <a:tc>
                  <a:txBody>
                    <a:bodyPr/>
                    <a:lstStyle/>
                    <a:p>
                      <a:r>
                        <a:rPr kumimoji="1" lang="ja-JP" altLang="en-US" sz="1200" dirty="0">
                          <a:latin typeface="ＭＳ ゴシック" panose="020B0609070205080204" pitchFamily="49" charset="-128"/>
                          <a:ea typeface="ＭＳ ゴシック" panose="020B0609070205080204" pitchFamily="49" charset="-128"/>
                        </a:rPr>
                        <a:t>毎年度取組数</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623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612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612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612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612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101213666"/>
                  </a:ext>
                </a:extLst>
              </a:tr>
              <a:tr h="540000">
                <a:tc>
                  <a:txBody>
                    <a:bodyPr/>
                    <a:lstStyle/>
                    <a:p>
                      <a:r>
                        <a:rPr kumimoji="1" lang="ja-JP" altLang="en-US" sz="1200" dirty="0">
                          <a:latin typeface="ＭＳ ゴシック" panose="020B0609070205080204" pitchFamily="49" charset="-128"/>
                          <a:ea typeface="ＭＳ ゴシック" panose="020B0609070205080204" pitchFamily="49" charset="-128"/>
                        </a:rPr>
                        <a:t>類型数</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623</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1,235</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1,848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2,460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3,072</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4293588818"/>
                  </a:ext>
                </a:extLst>
              </a:tr>
            </a:tbl>
          </a:graphicData>
        </a:graphic>
      </p:graphicFrame>
      <p:graphicFrame>
        <p:nvGraphicFramePr>
          <p:cNvPr id="13" name="表 3">
            <a:extLst>
              <a:ext uri="{FF2B5EF4-FFF2-40B4-BE49-F238E27FC236}">
                <a16:creationId xmlns:a16="http://schemas.microsoft.com/office/drawing/2014/main" id="{F03EDF32-5936-4276-ABE4-C7C7543F2C1A}"/>
              </a:ext>
            </a:extLst>
          </p:cNvPr>
          <p:cNvGraphicFramePr>
            <a:graphicFrameLocks noGrp="1"/>
          </p:cNvGraphicFramePr>
          <p:nvPr>
            <p:extLst>
              <p:ext uri="{D42A27DB-BD31-4B8C-83A1-F6EECF244321}">
                <p14:modId xmlns:p14="http://schemas.microsoft.com/office/powerpoint/2010/main" val="2118100688"/>
              </p:ext>
            </p:extLst>
          </p:nvPr>
        </p:nvGraphicFramePr>
        <p:xfrm>
          <a:off x="973685" y="4338202"/>
          <a:ext cx="6984000" cy="1620000"/>
        </p:xfrm>
        <a:graphic>
          <a:graphicData uri="http://schemas.openxmlformats.org/drawingml/2006/table">
            <a:tbl>
              <a:tblPr firstRow="1" bandRow="1">
                <a:tableStyleId>{93296810-A885-4BE3-A3E7-6D5BEEA58F35}</a:tableStyleId>
              </a:tblPr>
              <a:tblGrid>
                <a:gridCol w="1584000">
                  <a:extLst>
                    <a:ext uri="{9D8B030D-6E8A-4147-A177-3AD203B41FA5}">
                      <a16:colId xmlns:a16="http://schemas.microsoft.com/office/drawing/2014/main" val="3412445867"/>
                    </a:ext>
                  </a:extLst>
                </a:gridCol>
                <a:gridCol w="1080000">
                  <a:extLst>
                    <a:ext uri="{9D8B030D-6E8A-4147-A177-3AD203B41FA5}">
                      <a16:colId xmlns:a16="http://schemas.microsoft.com/office/drawing/2014/main" val="1651062738"/>
                    </a:ext>
                  </a:extLst>
                </a:gridCol>
                <a:gridCol w="1080000">
                  <a:extLst>
                    <a:ext uri="{9D8B030D-6E8A-4147-A177-3AD203B41FA5}">
                      <a16:colId xmlns:a16="http://schemas.microsoft.com/office/drawing/2014/main" val="3136458001"/>
                    </a:ext>
                  </a:extLst>
                </a:gridCol>
                <a:gridCol w="1080000">
                  <a:extLst>
                    <a:ext uri="{9D8B030D-6E8A-4147-A177-3AD203B41FA5}">
                      <a16:colId xmlns:a16="http://schemas.microsoft.com/office/drawing/2014/main" val="3386086939"/>
                    </a:ext>
                  </a:extLst>
                </a:gridCol>
                <a:gridCol w="1080000">
                  <a:extLst>
                    <a:ext uri="{9D8B030D-6E8A-4147-A177-3AD203B41FA5}">
                      <a16:colId xmlns:a16="http://schemas.microsoft.com/office/drawing/2014/main" val="3634472091"/>
                    </a:ext>
                  </a:extLst>
                </a:gridCol>
                <a:gridCol w="1080000">
                  <a:extLst>
                    <a:ext uri="{9D8B030D-6E8A-4147-A177-3AD203B41FA5}">
                      <a16:colId xmlns:a16="http://schemas.microsoft.com/office/drawing/2014/main" val="47606958"/>
                    </a:ext>
                  </a:extLst>
                </a:gridCol>
              </a:tblGrid>
              <a:tr h="540000">
                <a:tc>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Ｒ７年度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Ｒ８年度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Ｒ９年度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10</a:t>
                      </a:r>
                      <a:r>
                        <a:rPr kumimoji="1" lang="ja-JP" altLang="en-US" sz="1200" dirty="0">
                          <a:latin typeface="ＭＳ ゴシック" panose="020B0609070205080204" pitchFamily="49" charset="-128"/>
                          <a:ea typeface="ＭＳ ゴシック" panose="020B0609070205080204" pitchFamily="49" charset="-128"/>
                        </a:rPr>
                        <a:t>年度</a:t>
                      </a:r>
                    </a:p>
                  </a:txBody>
                  <a:tcPr anchor="ctr"/>
                </a:tc>
                <a:tc>
                  <a:txBody>
                    <a:bodyPr/>
                    <a:lstStyle/>
                    <a:p>
                      <a:pPr algn="ctr"/>
                      <a:r>
                        <a:rPr kumimoji="1" lang="ja-JP" altLang="en-US" sz="1200" dirty="0">
                          <a:latin typeface="ＭＳ ゴシック" panose="020B0609070205080204" pitchFamily="49" charset="-128"/>
                          <a:ea typeface="ＭＳ ゴシック" panose="020B0609070205080204" pitchFamily="49" charset="-128"/>
                        </a:rPr>
                        <a:t>Ｒ</a:t>
                      </a:r>
                      <a:r>
                        <a:rPr kumimoji="1" lang="en-US" altLang="ja-JP" sz="1200" dirty="0">
                          <a:latin typeface="ＭＳ ゴシック" panose="020B0609070205080204" pitchFamily="49" charset="-128"/>
                          <a:ea typeface="ＭＳ ゴシック" panose="020B0609070205080204" pitchFamily="49" charset="-128"/>
                        </a:rPr>
                        <a:t>11</a:t>
                      </a:r>
                      <a:r>
                        <a:rPr kumimoji="1" lang="ja-JP" altLang="en-US" sz="1200" dirty="0">
                          <a:latin typeface="ＭＳ ゴシック" panose="020B0609070205080204" pitchFamily="49" charset="-128"/>
                          <a:ea typeface="ＭＳ ゴシック" panose="020B0609070205080204" pitchFamily="49" charset="-128"/>
                        </a:rPr>
                        <a:t>年度</a:t>
                      </a:r>
                    </a:p>
                  </a:txBody>
                  <a:tcPr anchor="ctr"/>
                </a:tc>
                <a:extLst>
                  <a:ext uri="{0D108BD9-81ED-4DB2-BD59-A6C34878D82A}">
                    <a16:rowId xmlns:a16="http://schemas.microsoft.com/office/drawing/2014/main" val="2388802110"/>
                  </a:ext>
                </a:extLst>
              </a:tr>
              <a:tr h="540000">
                <a:tc>
                  <a:txBody>
                    <a:bodyPr/>
                    <a:lstStyle/>
                    <a:p>
                      <a:r>
                        <a:rPr kumimoji="1" lang="ja-JP" altLang="en-US" sz="1200" dirty="0">
                          <a:latin typeface="ＭＳ ゴシック" panose="020B0609070205080204" pitchFamily="49" charset="-128"/>
                          <a:ea typeface="ＭＳ ゴシック" panose="020B0609070205080204" pitchFamily="49" charset="-128"/>
                        </a:rPr>
                        <a:t>保育教諭・保育士</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-3,028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-2,296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-1,667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-720</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144</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101213666"/>
                  </a:ext>
                </a:extLst>
              </a:tr>
              <a:tr h="540000">
                <a:tc>
                  <a:txBody>
                    <a:bodyPr/>
                    <a:lstStyle/>
                    <a:p>
                      <a:r>
                        <a:rPr kumimoji="1" lang="ja-JP" altLang="en-US" sz="1200" dirty="0">
                          <a:latin typeface="ＭＳ ゴシック" panose="020B0609070205080204" pitchFamily="49" charset="-128"/>
                          <a:ea typeface="ＭＳ ゴシック" panose="020B0609070205080204" pitchFamily="49" charset="-128"/>
                        </a:rPr>
                        <a:t>幼稚園教諭</a:t>
                      </a: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196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551</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838</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1,127</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r"/>
                      <a:r>
                        <a:rPr kumimoji="1" lang="en-US" altLang="ja-JP" sz="1400" dirty="0">
                          <a:solidFill>
                            <a:schemeClr val="tx1"/>
                          </a:solidFill>
                          <a:latin typeface="ＭＳ ゴシック" panose="020B0609070205080204" pitchFamily="49" charset="-128"/>
                          <a:ea typeface="ＭＳ ゴシック" panose="020B0609070205080204" pitchFamily="49" charset="-128"/>
                        </a:rPr>
                        <a:t>1,336</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986977661"/>
                  </a:ext>
                </a:extLst>
              </a:tr>
            </a:tbl>
          </a:graphicData>
        </a:graphic>
      </p:graphicFrame>
      <p:sp>
        <p:nvSpPr>
          <p:cNvPr id="15" name="スライド番号プレースホルダー 1">
            <a:extLst>
              <a:ext uri="{FF2B5EF4-FFF2-40B4-BE49-F238E27FC236}">
                <a16:creationId xmlns:a16="http://schemas.microsoft.com/office/drawing/2014/main" id="{598E3FFE-F646-4871-BCD6-6EDFD78F6297}"/>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55A373A7-F0FE-457E-A57A-00073932597F}"/>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108684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9B9E89B-5055-4E9C-8C8A-DB8C9BC2A1DD}"/>
              </a:ext>
            </a:extLst>
          </p:cNvPr>
          <p:cNvSpPr txBox="1"/>
          <p:nvPr/>
        </p:nvSpPr>
        <p:spPr>
          <a:xfrm>
            <a:off x="431540" y="1206867"/>
            <a:ext cx="8460000" cy="5444189"/>
          </a:xfrm>
          <a:prstGeom prst="rect">
            <a:avLst/>
          </a:prstGeom>
          <a:solidFill>
            <a:schemeClr val="accent6">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（４）教育・保育</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等</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を行う者の確保及び資質の向上</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Century" panose="02040604050505020304" pitchFamily="18" charset="0"/>
              <a:ea typeface="HG丸ｺﾞｼｯｸM-PRO" panose="020F06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教育・保育</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を行う者の</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資質向上について、</a:t>
            </a:r>
            <a:r>
              <a:rPr kumimoji="0" lang="ja-JP"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次のように取り組んでいきます。</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ア）幼児期における学びの質の向上</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幼児の生活、発達や学びの連続性を踏まえた教育課程、保育課程の相互理解を推進し、子どもたちの資質・</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能力を育成するとともに、認定こども園や保育所、幼稚園等で幼児教育に携わる、保育教諭、保育士、幼稚園</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教諭等の資質向上を図るため、担当部局間で連携して研修や人材育成のプログラムを実施します。</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イ）課題に応じた研修の実施</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保育・教育</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等</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の現場での課題に対応できる、専門的な知識や技術を有する人材を育成するため、保育現場に</a:t>
            </a:r>
            <a:b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おける事故防止、配慮の必要な子どもへの支援、子どもの権利擁護などについての研修を、市町村や関係団体と</a:t>
            </a:r>
            <a:b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b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連携しながら実施します。</a:t>
            </a:r>
            <a:endPar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ウ）保育現場におけるリーダー的職員の育成</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保育現場におけるリーダー的職員の育成に関する研修である「保育士等キャリアアップ研修」は、修了した</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保育士等の処遇改善にもつながるものです。</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引き続き、キャリアアップをめざす保育士等が自身のニーズに応じて研修を選択できるよう、研修実施機関が</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創意工夫により、利便性の高いオンライン実施、受講者間のネットワーク構築も可能な実地開催など、多様な</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研修を提供できる環境づくりを行います。</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エ</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）乳児等通園支援を行う者の研修体制の整備</a:t>
            </a:r>
            <a:endParaRPr kumimoji="0" lang="en-US" altLang="ja-JP"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乳児等通園支援事業（こども誰でも通園制度）を利用する全ての子どもに、安心・安全な保育と家族以外の人と　　</a:t>
            </a:r>
            <a:endParaRPr kumimoji="0" lang="en-US" altLang="ja-JP"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関わる機会が提供できる環境を整備し、質の高い通園を保証するため、国において、子育て支援員研修に新たな</a:t>
            </a:r>
            <a:endParaRPr kumimoji="0" lang="en-US" altLang="ja-JP"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研修コースが創設されます。</a:t>
            </a:r>
            <a:endParaRPr kumimoji="0" lang="en-US" altLang="ja-JP"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子育て支援員研修の市町村合同実施を支援し、乳児等通園支援を行う者の確保及び資質の向上を図ります。</a:t>
            </a:r>
            <a:endParaRPr kumimoji="0" lang="en-US" altLang="ja-JP" sz="1200" b="0" i="0" u="sng" strike="noStrike" kern="1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2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スライド番号プレースホルダー 1">
            <a:extLst>
              <a:ext uri="{FF2B5EF4-FFF2-40B4-BE49-F238E27FC236}">
                <a16:creationId xmlns:a16="http://schemas.microsoft.com/office/drawing/2014/main" id="{76897272-081F-4E3D-A95E-B832051CCD55}"/>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39</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A42791C4-AA16-449D-A60E-EFC1CF3C43F4}"/>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08538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95446" y="363567"/>
            <a:ext cx="83919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２．</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各年度における教育・保育の量の見込み並びに実施しようとする教育・保育の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提供体制の確保の内容及びその実施時期</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graphicFrame>
        <p:nvGraphicFramePr>
          <p:cNvPr id="3" name="表 2">
            <a:extLst>
              <a:ext uri="{FF2B5EF4-FFF2-40B4-BE49-F238E27FC236}">
                <a16:creationId xmlns:a16="http://schemas.microsoft.com/office/drawing/2014/main" id="{B2754F0B-2C64-45BD-8F18-0BC26605432F}"/>
              </a:ext>
            </a:extLst>
          </p:cNvPr>
          <p:cNvGraphicFramePr>
            <a:graphicFrameLocks noGrp="1"/>
          </p:cNvGraphicFramePr>
          <p:nvPr>
            <p:extLst>
              <p:ext uri="{D42A27DB-BD31-4B8C-83A1-F6EECF244321}">
                <p14:modId xmlns:p14="http://schemas.microsoft.com/office/powerpoint/2010/main" val="3839570457"/>
              </p:ext>
            </p:extLst>
          </p:nvPr>
        </p:nvGraphicFramePr>
        <p:xfrm>
          <a:off x="195444" y="1019836"/>
          <a:ext cx="8649620" cy="5615336"/>
        </p:xfrm>
        <a:graphic>
          <a:graphicData uri="http://schemas.openxmlformats.org/drawingml/2006/table">
            <a:tbl>
              <a:tblPr firstRow="1" firstCol="1" bandRow="1">
                <a:tableStyleId>{5C22544A-7EE6-4342-B048-85BDC9FD1C3A}</a:tableStyleId>
              </a:tblPr>
              <a:tblGrid>
                <a:gridCol w="720681">
                  <a:extLst>
                    <a:ext uri="{9D8B030D-6E8A-4147-A177-3AD203B41FA5}">
                      <a16:colId xmlns:a16="http://schemas.microsoft.com/office/drawing/2014/main" val="359648147"/>
                    </a:ext>
                  </a:extLst>
                </a:gridCol>
                <a:gridCol w="720681">
                  <a:extLst>
                    <a:ext uri="{9D8B030D-6E8A-4147-A177-3AD203B41FA5}">
                      <a16:colId xmlns:a16="http://schemas.microsoft.com/office/drawing/2014/main" val="2213527908"/>
                    </a:ext>
                  </a:extLst>
                </a:gridCol>
                <a:gridCol w="720681">
                  <a:extLst>
                    <a:ext uri="{9D8B030D-6E8A-4147-A177-3AD203B41FA5}">
                      <a16:colId xmlns:a16="http://schemas.microsoft.com/office/drawing/2014/main" val="994125531"/>
                    </a:ext>
                  </a:extLst>
                </a:gridCol>
                <a:gridCol w="720681">
                  <a:extLst>
                    <a:ext uri="{9D8B030D-6E8A-4147-A177-3AD203B41FA5}">
                      <a16:colId xmlns:a16="http://schemas.microsoft.com/office/drawing/2014/main" val="2913565201"/>
                    </a:ext>
                  </a:extLst>
                </a:gridCol>
                <a:gridCol w="720681">
                  <a:extLst>
                    <a:ext uri="{9D8B030D-6E8A-4147-A177-3AD203B41FA5}">
                      <a16:colId xmlns:a16="http://schemas.microsoft.com/office/drawing/2014/main" val="476861950"/>
                    </a:ext>
                  </a:extLst>
                </a:gridCol>
                <a:gridCol w="720681">
                  <a:extLst>
                    <a:ext uri="{9D8B030D-6E8A-4147-A177-3AD203B41FA5}">
                      <a16:colId xmlns:a16="http://schemas.microsoft.com/office/drawing/2014/main" val="1069766823"/>
                    </a:ext>
                  </a:extLst>
                </a:gridCol>
                <a:gridCol w="720681">
                  <a:extLst>
                    <a:ext uri="{9D8B030D-6E8A-4147-A177-3AD203B41FA5}">
                      <a16:colId xmlns:a16="http://schemas.microsoft.com/office/drawing/2014/main" val="2474835370"/>
                    </a:ext>
                  </a:extLst>
                </a:gridCol>
                <a:gridCol w="720681">
                  <a:extLst>
                    <a:ext uri="{9D8B030D-6E8A-4147-A177-3AD203B41FA5}">
                      <a16:colId xmlns:a16="http://schemas.microsoft.com/office/drawing/2014/main" val="1184006918"/>
                    </a:ext>
                  </a:extLst>
                </a:gridCol>
                <a:gridCol w="720681">
                  <a:extLst>
                    <a:ext uri="{9D8B030D-6E8A-4147-A177-3AD203B41FA5}">
                      <a16:colId xmlns:a16="http://schemas.microsoft.com/office/drawing/2014/main" val="3055172356"/>
                    </a:ext>
                  </a:extLst>
                </a:gridCol>
                <a:gridCol w="720681">
                  <a:extLst>
                    <a:ext uri="{9D8B030D-6E8A-4147-A177-3AD203B41FA5}">
                      <a16:colId xmlns:a16="http://schemas.microsoft.com/office/drawing/2014/main" val="731550802"/>
                    </a:ext>
                  </a:extLst>
                </a:gridCol>
                <a:gridCol w="721405">
                  <a:extLst>
                    <a:ext uri="{9D8B030D-6E8A-4147-A177-3AD203B41FA5}">
                      <a16:colId xmlns:a16="http://schemas.microsoft.com/office/drawing/2014/main" val="1071914673"/>
                    </a:ext>
                  </a:extLst>
                </a:gridCol>
                <a:gridCol w="721405">
                  <a:extLst>
                    <a:ext uri="{9D8B030D-6E8A-4147-A177-3AD203B41FA5}">
                      <a16:colId xmlns:a16="http://schemas.microsoft.com/office/drawing/2014/main" val="1296313373"/>
                    </a:ext>
                  </a:extLst>
                </a:gridCol>
              </a:tblGrid>
              <a:tr h="414000">
                <a:tc rowSpan="3">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3">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gridSpan="4">
                  <a:txBody>
                    <a:bodyPr/>
                    <a:lstStyle/>
                    <a:p>
                      <a:pPr algn="ctr">
                        <a:lnSpc>
                          <a:spcPts val="1050"/>
                        </a:lnSpc>
                      </a:pPr>
                      <a:r>
                        <a:rPr lang="ja-JP" altLang="en-US" sz="1200" kern="100" dirty="0">
                          <a:effectLst/>
                          <a:latin typeface="ＭＳ ゴシック" panose="020B0609070205080204" pitchFamily="49" charset="-128"/>
                          <a:ea typeface="ＭＳ ゴシック" panose="020B0609070205080204" pitchFamily="49" charset="-128"/>
                        </a:rPr>
                        <a:t>１</a:t>
                      </a:r>
                      <a:r>
                        <a:rPr lang="ja-JP" sz="1200" kern="100" dirty="0">
                          <a:effectLst/>
                          <a:latin typeface="ＭＳ ゴシック" panose="020B0609070205080204" pitchFamily="49" charset="-128"/>
                          <a:ea typeface="ＭＳ ゴシック" panose="020B0609070205080204" pitchFamily="49" charset="-128"/>
                        </a:rPr>
                        <a:t>号認定及び</a:t>
                      </a:r>
                      <a:r>
                        <a:rPr lang="ja-JP" altLang="en-US" sz="1200" kern="100" dirty="0">
                          <a:effectLst/>
                          <a:latin typeface="ＭＳ ゴシック" panose="020B0609070205080204" pitchFamily="49" charset="-128"/>
                          <a:ea typeface="ＭＳ ゴシック" panose="020B0609070205080204" pitchFamily="49" charset="-128"/>
                        </a:rPr>
                        <a:t>２</a:t>
                      </a:r>
                      <a:r>
                        <a:rPr lang="ja-JP" sz="1200" kern="100" dirty="0">
                          <a:effectLst/>
                          <a:latin typeface="ＭＳ ゴシック" panose="020B0609070205080204" pitchFamily="49" charset="-128"/>
                          <a:ea typeface="ＭＳ ゴシック" panose="020B0609070205080204" pitchFamily="49" charset="-128"/>
                        </a:rPr>
                        <a:t>号認定</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３</a:t>
                      </a:r>
                      <a:r>
                        <a:rPr lang="ja-JP" sz="1200" kern="100" dirty="0">
                          <a:effectLst/>
                          <a:latin typeface="ＭＳ ゴシック" panose="020B0609070205080204" pitchFamily="49" charset="-128"/>
                          <a:ea typeface="ＭＳ ゴシック" panose="020B0609070205080204" pitchFamily="49" charset="-128"/>
                        </a:rPr>
                        <a:t>～</a:t>
                      </a:r>
                      <a:r>
                        <a:rPr lang="ja-JP" altLang="en-US" sz="1200" kern="100" dirty="0">
                          <a:effectLst/>
                          <a:latin typeface="ＭＳ ゴシック" panose="020B0609070205080204" pitchFamily="49" charset="-128"/>
                          <a:ea typeface="ＭＳ ゴシック" panose="020B0609070205080204" pitchFamily="49" charset="-128"/>
                        </a:rPr>
                        <a:t>５</a:t>
                      </a:r>
                      <a:r>
                        <a:rPr lang="ja-JP" sz="1200" kern="100" dirty="0">
                          <a:effectLst/>
                          <a:latin typeface="ＭＳ ゴシック" panose="020B0609070205080204" pitchFamily="49" charset="-128"/>
                          <a:ea typeface="ＭＳ ゴシック" panose="020B0609070205080204" pitchFamily="49" charset="-128"/>
                        </a:rPr>
                        <a:t>歳児）</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３</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号認定</a:t>
                      </a:r>
                    </a:p>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０</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歳児）</a:t>
                      </a:r>
                      <a:endPar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tc gridSpan="2">
                  <a:txBody>
                    <a:bodyP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３</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号認定</a:t>
                      </a:r>
                    </a:p>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１</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歳児）</a:t>
                      </a:r>
                      <a:endPar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pPr algn="ctr">
                        <a:lnSpc>
                          <a:spcPts val="105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gridSpan="2">
                  <a:txBody>
                    <a:bodyPr/>
                    <a:lstStyle/>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３</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号認定</a:t>
                      </a:r>
                    </a:p>
                    <a:p>
                      <a:pPr marL="0" marR="0" lvl="0" indent="0" algn="ctr" defTabSz="914400" rtl="0" eaLnBrk="1" fontAlgn="auto" latinLnBrk="0" hangingPunct="1">
                        <a:lnSpc>
                          <a:spcPts val="1050"/>
                        </a:lnSpc>
                        <a:spcBef>
                          <a:spcPts val="0"/>
                        </a:spcBef>
                        <a:spcAft>
                          <a:spcPts val="0"/>
                        </a:spcAft>
                        <a:buClrTx/>
                        <a:buSzTx/>
                        <a:buFontTx/>
                        <a:buNone/>
                        <a:tabLst/>
                        <a:defRPr/>
                      </a:pP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２</a:t>
                      </a:r>
                      <a:r>
                        <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歳児）</a:t>
                      </a:r>
                      <a:endParaRPr kumimoji="1" lang="ja-JP" altLang="ja-JP" sz="1200" b="1" i="0" u="none" strike="noStrike" kern="1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extLst>
                  <a:ext uri="{0D108BD9-81ED-4DB2-BD59-A6C34878D82A}">
                    <a16:rowId xmlns:a16="http://schemas.microsoft.com/office/drawing/2014/main" val="2273664710"/>
                  </a:ext>
                </a:extLst>
              </a:tr>
              <a:tr h="168868">
                <a:tc vMerge="1">
                  <a:txBody>
                    <a:bodyPr/>
                    <a:lstStyle/>
                    <a:p>
                      <a:endParaRPr kumimoji="1" lang="ja-JP" altLang="en-US"/>
                    </a:p>
                  </a:txBody>
                  <a:tcPr/>
                </a:tc>
                <a:tc vMerge="1">
                  <a:txBody>
                    <a:bodyPr/>
                    <a:lstStyle/>
                    <a:p>
                      <a:endParaRPr kumimoji="1" lang="ja-JP" altLang="en-US"/>
                    </a:p>
                  </a:txBody>
                  <a:tcPr/>
                </a:tc>
                <a:tc gridSpan="3">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ts val="1050"/>
                        </a:lnSpc>
                      </a:pPr>
                      <a:r>
                        <a:rPr lang="ja-JP" sz="1200" kern="100">
                          <a:effectLst/>
                          <a:latin typeface="ＭＳ ゴシック" panose="020B0609070205080204" pitchFamily="49" charset="-128"/>
                          <a:ea typeface="ＭＳ ゴシック" panose="020B0609070205080204" pitchFamily="49" charset="-128"/>
                        </a:rPr>
                        <a:t>確保方策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量の</a:t>
                      </a:r>
                    </a:p>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見込み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rowSpan="2">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確保方策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extLst>
                  <a:ext uri="{0D108BD9-81ED-4DB2-BD59-A6C34878D82A}">
                    <a16:rowId xmlns:a16="http://schemas.microsoft.com/office/drawing/2014/main" val="1114508626"/>
                  </a:ext>
                </a:extLst>
              </a:tr>
              <a:tr h="168868">
                <a:tc vMerge="1">
                  <a:txBody>
                    <a:bodyPr/>
                    <a:lstStyle/>
                    <a:p>
                      <a:endParaRPr kumimoji="1" lang="ja-JP" altLang="en-US"/>
                    </a:p>
                  </a:txBody>
                  <a:tcPr/>
                </a:tc>
                <a:tc vMerge="1">
                  <a:txBody>
                    <a:bodyPr/>
                    <a:lstStyle/>
                    <a:p>
                      <a:endParaRPr kumimoji="1" lang="ja-JP" altLang="en-US"/>
                    </a:p>
                  </a:txBody>
                  <a:tcPr/>
                </a:tc>
                <a:tc>
                  <a:txBody>
                    <a:bodyPr/>
                    <a:lstStyle/>
                    <a:p>
                      <a:pPr algn="ctr">
                        <a:lnSpc>
                          <a:spcPts val="1050"/>
                        </a:lnSpc>
                      </a:pPr>
                      <a:r>
                        <a:rPr lang="ja-JP" altLang="en-US" sz="1200" kern="100" dirty="0">
                          <a:effectLst/>
                          <a:latin typeface="ＭＳ ゴシック" panose="020B0609070205080204" pitchFamily="49" charset="-128"/>
                          <a:ea typeface="ＭＳ ゴシック" panose="020B0609070205080204" pitchFamily="49" charset="-128"/>
                        </a:rPr>
                        <a:t>１</a:t>
                      </a:r>
                      <a:r>
                        <a:rPr lang="ja-JP" sz="1200" kern="100" dirty="0">
                          <a:effectLst/>
                          <a:latin typeface="ＭＳ ゴシック" panose="020B0609070205080204" pitchFamily="49" charset="-128"/>
                          <a:ea typeface="ＭＳ ゴシック" panose="020B0609070205080204" pitchFamily="49" charset="-128"/>
                        </a:rPr>
                        <a:t>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050"/>
                        </a:lnSpc>
                      </a:pPr>
                      <a:r>
                        <a:rPr lang="ja-JP" altLang="en-US" sz="1200" kern="100" dirty="0">
                          <a:effectLst/>
                          <a:latin typeface="ＭＳ ゴシック" panose="020B0609070205080204" pitchFamily="49" charset="-128"/>
                          <a:ea typeface="ＭＳ ゴシック" panose="020B0609070205080204" pitchFamily="49" charset="-128"/>
                        </a:rPr>
                        <a:t>２</a:t>
                      </a:r>
                      <a:r>
                        <a:rPr lang="ja-JP" sz="1200" kern="100" dirty="0">
                          <a:effectLst/>
                          <a:latin typeface="ＭＳ ゴシック" panose="020B0609070205080204" pitchFamily="49" charset="-128"/>
                          <a:ea typeface="ＭＳ ゴシック" panose="020B0609070205080204" pitchFamily="49" charset="-128"/>
                        </a:rPr>
                        <a:t>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050"/>
                        </a:lnSpc>
                      </a:pP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78438669"/>
                  </a:ext>
                </a:extLst>
              </a:tr>
              <a:tr h="198000">
                <a:tc rowSpan="5">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北河内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8,277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14,312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22,589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28,646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4,663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4,715</a:t>
                      </a:r>
                    </a:p>
                  </a:txBody>
                  <a:tcPr marL="0" marR="0" marT="0" marB="0" anchor="ctr"/>
                </a:tc>
                <a:extLst>
                  <a:ext uri="{0D108BD9-81ED-4DB2-BD59-A6C34878D82A}">
                    <a16:rowId xmlns:a16="http://schemas.microsoft.com/office/drawing/2014/main" val="401422973"/>
                  </a:ext>
                </a:extLst>
              </a:tr>
              <a:tr h="194400">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7,893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14,018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21,911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28,760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4,152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4,657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4,739</a:t>
                      </a:r>
                    </a:p>
                  </a:txBody>
                  <a:tcPr marL="0" marR="0" marT="0" marB="0" anchor="ctr"/>
                </a:tc>
                <a:extLst>
                  <a:ext uri="{0D108BD9-81ED-4DB2-BD59-A6C34878D82A}">
                    <a16:rowId xmlns:a16="http://schemas.microsoft.com/office/drawing/2014/main" val="2774894694"/>
                  </a:ext>
                </a:extLst>
              </a:tr>
              <a:tr h="194400">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９年度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7,542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13,892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21,434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28,600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1,673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4,329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4,602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4,745</a:t>
                      </a:r>
                    </a:p>
                  </a:txBody>
                  <a:tcPr marL="0" marR="0" marT="0" marB="0" anchor="ctr"/>
                </a:tc>
                <a:extLst>
                  <a:ext uri="{0D108BD9-81ED-4DB2-BD59-A6C34878D82A}">
                    <a16:rowId xmlns:a16="http://schemas.microsoft.com/office/drawing/2014/main" val="775461727"/>
                  </a:ext>
                </a:extLst>
              </a:tr>
              <a:tr h="194400">
                <a:tc vMerge="1">
                  <a:txBody>
                    <a:bodyPr/>
                    <a:lstStyle/>
                    <a:p>
                      <a:endParaRPr kumimoji="1" lang="ja-JP" altLang="en-US"/>
                    </a:p>
                  </a:txBody>
                  <a:tcPr/>
                </a:tc>
                <a:tc>
                  <a:txBody>
                    <a:bodyPr/>
                    <a:lstStyle/>
                    <a:p>
                      <a:pPr algn="ctr">
                        <a:lnSpc>
                          <a:spcPts val="1400"/>
                        </a:lnSpc>
                      </a:pPr>
                      <a:r>
                        <a:rPr lang="en-US"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13,586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20,728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28,767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2,108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4,745</a:t>
                      </a:r>
                    </a:p>
                  </a:txBody>
                  <a:tcPr marL="0" marR="0" marT="0" marB="0" anchor="ctr"/>
                </a:tc>
                <a:extLst>
                  <a:ext uri="{0D108BD9-81ED-4DB2-BD59-A6C34878D82A}">
                    <a16:rowId xmlns:a16="http://schemas.microsoft.com/office/drawing/2014/main" val="3059976148"/>
                  </a:ext>
                </a:extLst>
              </a:tr>
              <a:tr h="1944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11</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13,465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20,375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28,759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2,108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4,158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4,526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4,745</a:t>
                      </a:r>
                    </a:p>
                  </a:txBody>
                  <a:tcPr marL="0" marR="0" marT="0" marB="0" anchor="ctr"/>
                </a:tc>
                <a:extLst>
                  <a:ext uri="{0D108BD9-81ED-4DB2-BD59-A6C34878D82A}">
                    <a16:rowId xmlns:a16="http://schemas.microsoft.com/office/drawing/2014/main" val="1270597302"/>
                  </a:ext>
                </a:extLst>
              </a:tr>
              <a:tr h="194400">
                <a:tc rowSpan="5">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中河内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７年度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5,773</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10,189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15,962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18,600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3,271</a:t>
                      </a:r>
                    </a:p>
                  </a:txBody>
                  <a:tcPr marL="0" marR="0" marT="0" marB="0" anchor="ctr"/>
                </a:tc>
                <a:extLst>
                  <a:ext uri="{0D108BD9-81ED-4DB2-BD59-A6C34878D82A}">
                    <a16:rowId xmlns:a16="http://schemas.microsoft.com/office/drawing/2014/main" val="663746208"/>
                  </a:ext>
                </a:extLst>
              </a:tr>
              <a:tr h="1944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８年度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9,917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15,477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2,902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3,291</a:t>
                      </a:r>
                    </a:p>
                  </a:txBody>
                  <a:tcPr marL="0" marR="0" marT="0" marB="0" anchor="ctr"/>
                </a:tc>
                <a:extLst>
                  <a:ext uri="{0D108BD9-81ED-4DB2-BD59-A6C34878D82A}">
                    <a16:rowId xmlns:a16="http://schemas.microsoft.com/office/drawing/2014/main" val="1025498675"/>
                  </a:ext>
                </a:extLst>
              </a:tr>
              <a:tr h="1944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９年度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5,410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9,714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15,124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3,301</a:t>
                      </a:r>
                    </a:p>
                  </a:txBody>
                  <a:tcPr marL="0" marR="0" marT="0" marB="0" anchor="ctr"/>
                </a:tc>
                <a:extLst>
                  <a:ext uri="{0D108BD9-81ED-4DB2-BD59-A6C34878D82A}">
                    <a16:rowId xmlns:a16="http://schemas.microsoft.com/office/drawing/2014/main" val="4223814188"/>
                  </a:ext>
                </a:extLst>
              </a:tr>
              <a:tr h="1944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10</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9,539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14,797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1,108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3,300</a:t>
                      </a:r>
                    </a:p>
                  </a:txBody>
                  <a:tcPr marL="0" marR="0" marT="0" marB="0" anchor="ctr"/>
                </a:tc>
                <a:extLst>
                  <a:ext uri="{0D108BD9-81ED-4DB2-BD59-A6C34878D82A}">
                    <a16:rowId xmlns:a16="http://schemas.microsoft.com/office/drawing/2014/main" val="2282573649"/>
                  </a:ext>
                </a:extLst>
              </a:tr>
              <a:tr h="1944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11</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9,446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14,590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18,383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3,300</a:t>
                      </a:r>
                    </a:p>
                  </a:txBody>
                  <a:tcPr marL="0" marR="0" marT="0" marB="0" anchor="ctr"/>
                </a:tc>
                <a:extLst>
                  <a:ext uri="{0D108BD9-81ED-4DB2-BD59-A6C34878D82A}">
                    <a16:rowId xmlns:a16="http://schemas.microsoft.com/office/drawing/2014/main" val="4157252858"/>
                  </a:ext>
                </a:extLst>
              </a:tr>
              <a:tr h="194400">
                <a:tc rowSpan="5">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南河内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７年度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3,566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7,148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13,481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901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1,763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2,142</a:t>
                      </a:r>
                    </a:p>
                  </a:txBody>
                  <a:tcPr marL="0" marR="0" marT="0" marB="0" anchor="ctr"/>
                </a:tc>
                <a:extLst>
                  <a:ext uri="{0D108BD9-81ED-4DB2-BD59-A6C34878D82A}">
                    <a16:rowId xmlns:a16="http://schemas.microsoft.com/office/drawing/2014/main" val="3788957616"/>
                  </a:ext>
                </a:extLst>
              </a:tr>
              <a:tr h="1944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８年度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13,543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2,206</a:t>
                      </a:r>
                    </a:p>
                  </a:txBody>
                  <a:tcPr marL="0" marR="0" marT="0" marB="0" anchor="ctr"/>
                </a:tc>
                <a:extLst>
                  <a:ext uri="{0D108BD9-81ED-4DB2-BD59-A6C34878D82A}">
                    <a16:rowId xmlns:a16="http://schemas.microsoft.com/office/drawing/2014/main" val="282411132"/>
                  </a:ext>
                </a:extLst>
              </a:tr>
              <a:tr h="194400">
                <a:tc vMerge="1">
                  <a:txBody>
                    <a:bodyPr/>
                    <a:lstStyle/>
                    <a:p>
                      <a:endParaRPr kumimoji="1" lang="ja-JP" altLang="en-US"/>
                    </a:p>
                  </a:txBody>
                  <a:tcPr/>
                </a:tc>
                <a:tc>
                  <a:txBody>
                    <a:bodyPr/>
                    <a:lstStyle/>
                    <a:p>
                      <a:pPr algn="ctr">
                        <a:lnSpc>
                          <a:spcPts val="1400"/>
                        </a:lnSpc>
                      </a:pPr>
                      <a:r>
                        <a:rPr lang="ja-JP" sz="1200" kern="100">
                          <a:effectLst/>
                          <a:latin typeface="ＭＳ ゴシック" panose="020B0609070205080204" pitchFamily="49" charset="-128"/>
                          <a:ea typeface="ＭＳ ゴシック" panose="020B0609070205080204" pitchFamily="49" charset="-128"/>
                        </a:rPr>
                        <a:t>９年度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7,039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10,160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13,527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890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1,054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1,859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2,234</a:t>
                      </a:r>
                    </a:p>
                  </a:txBody>
                  <a:tcPr marL="0" marR="0" marT="0" marB="0" anchor="ctr"/>
                </a:tc>
                <a:extLst>
                  <a:ext uri="{0D108BD9-81ED-4DB2-BD59-A6C34878D82A}">
                    <a16:rowId xmlns:a16="http://schemas.microsoft.com/office/drawing/2014/main" val="3440875786"/>
                  </a:ext>
                </a:extLst>
              </a:tr>
              <a:tr h="1944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10</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3,004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6,931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9,935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2,253</a:t>
                      </a:r>
                    </a:p>
                  </a:txBody>
                  <a:tcPr marL="0" marR="0" marT="0" marB="0" anchor="ctr"/>
                </a:tc>
                <a:extLst>
                  <a:ext uri="{0D108BD9-81ED-4DB2-BD59-A6C34878D82A}">
                    <a16:rowId xmlns:a16="http://schemas.microsoft.com/office/drawing/2014/main" val="1066839478"/>
                  </a:ext>
                </a:extLst>
              </a:tr>
              <a:tr h="194400">
                <a:tc vMerge="1">
                  <a:txBody>
                    <a:bodyPr/>
                    <a:lstStyle/>
                    <a:p>
                      <a:endParaRPr kumimoji="1" lang="ja-JP" altLang="en-US"/>
                    </a:p>
                  </a:txBody>
                  <a:tcPr/>
                </a:tc>
                <a:tc>
                  <a:txBody>
                    <a:bodyPr/>
                    <a:lstStyle/>
                    <a:p>
                      <a:pPr algn="ctr">
                        <a:lnSpc>
                          <a:spcPts val="1400"/>
                        </a:lnSpc>
                      </a:pPr>
                      <a:r>
                        <a:rPr lang="en-US" sz="1200" kern="100">
                          <a:effectLst/>
                          <a:latin typeface="ＭＳ ゴシック" panose="020B0609070205080204" pitchFamily="49" charset="-128"/>
                          <a:ea typeface="ＭＳ ゴシック" panose="020B0609070205080204" pitchFamily="49" charset="-128"/>
                        </a:rPr>
                        <a:t>11</a:t>
                      </a:r>
                      <a:r>
                        <a:rPr lang="ja-JP" sz="1200" kern="100">
                          <a:effectLst/>
                          <a:latin typeface="ＭＳ ゴシック" panose="020B0609070205080204" pitchFamily="49" charset="-128"/>
                          <a:ea typeface="ＭＳ ゴシック" panose="020B0609070205080204" pitchFamily="49" charset="-128"/>
                        </a:rPr>
                        <a:t>年度</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2,869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6,878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9,747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13,156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1,105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1,993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2,298</a:t>
                      </a:r>
                    </a:p>
                  </a:txBody>
                  <a:tcPr marL="0" marR="0" marT="0" marB="0" anchor="ctr"/>
                </a:tc>
                <a:extLst>
                  <a:ext uri="{0D108BD9-81ED-4DB2-BD59-A6C34878D82A}">
                    <a16:rowId xmlns:a16="http://schemas.microsoft.com/office/drawing/2014/main" val="4189062353"/>
                  </a:ext>
                </a:extLst>
              </a:tr>
              <a:tr h="194400">
                <a:tc rowSpan="5">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6,111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17,760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22,872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1,212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3,794</a:t>
                      </a:r>
                    </a:p>
                  </a:txBody>
                  <a:tcPr marL="0" marR="0" marT="0" marB="0" anchor="ctr"/>
                </a:tc>
                <a:extLst>
                  <a:ext uri="{0D108BD9-81ED-4DB2-BD59-A6C34878D82A}">
                    <a16:rowId xmlns:a16="http://schemas.microsoft.com/office/drawing/2014/main" val="3872871047"/>
                  </a:ext>
                </a:extLst>
              </a:tr>
              <a:tr h="194400">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5,802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11,306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17,108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22,836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1,200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3,250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3,470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3,815</a:t>
                      </a:r>
                    </a:p>
                  </a:txBody>
                  <a:tcPr marL="0" marR="0" marT="0" marB="0" anchor="ctr"/>
                </a:tc>
                <a:extLst>
                  <a:ext uri="{0D108BD9-81ED-4DB2-BD59-A6C34878D82A}">
                    <a16:rowId xmlns:a16="http://schemas.microsoft.com/office/drawing/2014/main" val="264597255"/>
                  </a:ext>
                </a:extLst>
              </a:tr>
              <a:tr h="194400">
                <a:tc vMerge="1">
                  <a:txBody>
                    <a:bodyPr/>
                    <a:lstStyle/>
                    <a:p>
                      <a:endParaRPr kumimoji="1" lang="ja-JP" altLang="en-US"/>
                    </a:p>
                  </a:txBody>
                  <a:tcP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９年度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10,910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22,756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3,232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3,577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3,831</a:t>
                      </a:r>
                    </a:p>
                  </a:txBody>
                  <a:tcPr marL="0" marR="0" marT="0" marB="0" anchor="ctr"/>
                </a:tc>
                <a:extLst>
                  <a:ext uri="{0D108BD9-81ED-4DB2-BD59-A6C34878D82A}">
                    <a16:rowId xmlns:a16="http://schemas.microsoft.com/office/drawing/2014/main" val="2971913033"/>
                  </a:ext>
                </a:extLst>
              </a:tr>
              <a:tr h="194400">
                <a:tc vMerge="1">
                  <a:txBody>
                    <a:bodyPr/>
                    <a:lstStyle/>
                    <a:p>
                      <a:endParaRPr kumimoji="1" lang="ja-JP" altLang="en-US"/>
                    </a:p>
                  </a:txBody>
                  <a:tcPr/>
                </a:tc>
                <a:tc>
                  <a:txBody>
                    <a:bodyPr/>
                    <a:lstStyle/>
                    <a:p>
                      <a:pPr algn="ctr">
                        <a:lnSpc>
                          <a:spcPts val="1400"/>
                        </a:lnSpc>
                      </a:pPr>
                      <a:r>
                        <a:rPr lang="en-US"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5,287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10,709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15,996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22,689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1,192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3,264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3,529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3,868</a:t>
                      </a:r>
                    </a:p>
                  </a:txBody>
                  <a:tcPr marL="0" marR="0" marT="0" marB="0" anchor="ctr"/>
                </a:tc>
                <a:extLst>
                  <a:ext uri="{0D108BD9-81ED-4DB2-BD59-A6C34878D82A}">
                    <a16:rowId xmlns:a16="http://schemas.microsoft.com/office/drawing/2014/main" val="2813912829"/>
                  </a:ext>
                </a:extLst>
              </a:tr>
              <a:tr h="194400">
                <a:tc vMerge="1">
                  <a:txBody>
                    <a:bodyPr/>
                    <a:lstStyle/>
                    <a:p>
                      <a:endParaRPr kumimoji="1" lang="ja-JP" altLang="en-US"/>
                    </a:p>
                  </a:txBody>
                  <a:tcPr/>
                </a:tc>
                <a:tc>
                  <a:txBody>
                    <a:bodyPr/>
                    <a:lstStyle/>
                    <a:p>
                      <a:pPr algn="ctr">
                        <a:lnSpc>
                          <a:spcPts val="1400"/>
                        </a:lnSpc>
                      </a:pPr>
                      <a:r>
                        <a:rPr lang="en-US"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5,128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10,713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15,841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22,649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3,167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3,274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3,872</a:t>
                      </a:r>
                    </a:p>
                  </a:txBody>
                  <a:tcPr marL="0" marR="0" marT="0" marB="0" anchor="ctr"/>
                </a:tc>
                <a:extLst>
                  <a:ext uri="{0D108BD9-81ED-4DB2-BD59-A6C34878D82A}">
                    <a16:rowId xmlns:a16="http://schemas.microsoft.com/office/drawing/2014/main" val="2187108493"/>
                  </a:ext>
                </a:extLst>
              </a:tr>
              <a:tr h="194400">
                <a:tc rowSpan="5">
                  <a:txBody>
                    <a:bodyPr/>
                    <a:lstStyle/>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府内</a:t>
                      </a:r>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lnSpc>
                          <a:spcPts val="1400"/>
                        </a:lnSpc>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全域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59,523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115,953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175,476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230,651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13,903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17,144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35,497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33,423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37,094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39,099</a:t>
                      </a:r>
                    </a:p>
                  </a:txBody>
                  <a:tcPr marL="0" marR="0" marT="0" marB="0" anchor="ctr"/>
                </a:tc>
                <a:extLst>
                  <a:ext uri="{0D108BD9-81ED-4DB2-BD59-A6C34878D82A}">
                    <a16:rowId xmlns:a16="http://schemas.microsoft.com/office/drawing/2014/main" val="3361893460"/>
                  </a:ext>
                </a:extLst>
              </a:tr>
              <a:tr h="194400">
                <a:tc vMerge="1">
                  <a:txBody>
                    <a:bodyPr/>
                    <a:lstStyle/>
                    <a:p>
                      <a:pPr algn="ctr">
                        <a:lnSpc>
                          <a:spcPts val="14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55,085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115,745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170,830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230,435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13,775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17,480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37,226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34,548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36,868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40,240</a:t>
                      </a:r>
                    </a:p>
                  </a:txBody>
                  <a:tcPr marL="0" marR="0" marT="0" marB="0" anchor="ctr"/>
                </a:tc>
                <a:extLst>
                  <a:ext uri="{0D108BD9-81ED-4DB2-BD59-A6C34878D82A}">
                    <a16:rowId xmlns:a16="http://schemas.microsoft.com/office/drawing/2014/main" val="2200116536"/>
                  </a:ext>
                </a:extLst>
              </a:tr>
              <a:tr h="194400">
                <a:tc vMerge="1">
                  <a:txBody>
                    <a:bodyPr/>
                    <a:lstStyle/>
                    <a:p>
                      <a:pPr algn="ctr">
                        <a:lnSpc>
                          <a:spcPts val="14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ja-JP" sz="1200" kern="100" dirty="0">
                          <a:effectLst/>
                          <a:latin typeface="ＭＳ ゴシック" panose="020B0609070205080204" pitchFamily="49" charset="-128"/>
                          <a:ea typeface="ＭＳ ゴシック" panose="020B0609070205080204" pitchFamily="49" charset="-128"/>
                        </a:rPr>
                        <a:t>９年度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51,420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115,321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166,741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231,286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13,640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18,010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37,261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36,245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38,735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42,062</a:t>
                      </a:r>
                    </a:p>
                  </a:txBody>
                  <a:tcPr marL="0" marR="0" marT="0" marB="0" anchor="ctr"/>
                </a:tc>
                <a:extLst>
                  <a:ext uri="{0D108BD9-81ED-4DB2-BD59-A6C34878D82A}">
                    <a16:rowId xmlns:a16="http://schemas.microsoft.com/office/drawing/2014/main" val="391950298"/>
                  </a:ext>
                </a:extLst>
              </a:tr>
              <a:tr h="194400">
                <a:tc vMerge="1">
                  <a:txBody>
                    <a:bodyPr/>
                    <a:lstStyle/>
                    <a:p>
                      <a:pPr algn="ctr">
                        <a:lnSpc>
                          <a:spcPts val="14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en-US"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47,727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116,371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164,098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231,722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13,520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18,158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37,281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36,836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38,942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42,601</a:t>
                      </a:r>
                    </a:p>
                  </a:txBody>
                  <a:tcPr marL="0" marR="0" marT="0" marB="0" anchor="ctr"/>
                </a:tc>
                <a:extLst>
                  <a:ext uri="{0D108BD9-81ED-4DB2-BD59-A6C34878D82A}">
                    <a16:rowId xmlns:a16="http://schemas.microsoft.com/office/drawing/2014/main" val="1586984269"/>
                  </a:ext>
                </a:extLst>
              </a:tr>
              <a:tr h="194400">
                <a:tc vMerge="1">
                  <a:txBody>
                    <a:bodyPr/>
                    <a:lstStyle/>
                    <a:p>
                      <a:pPr algn="ctr">
                        <a:lnSpc>
                          <a:spcPts val="1400"/>
                        </a:lnSpc>
                      </a:pPr>
                      <a:endParaRPr lang="ja-JP" sz="11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ctr">
                        <a:lnSpc>
                          <a:spcPts val="1400"/>
                        </a:lnSpc>
                      </a:pPr>
                      <a:r>
                        <a:rPr lang="en-US"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27042" marR="27042"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44,926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118,760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163,686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232,040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13,407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18,286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37,645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37,207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39,168</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43,109</a:t>
                      </a:r>
                    </a:p>
                  </a:txBody>
                  <a:tcPr marL="0" marR="0" marT="0" marB="0" anchor="ctr"/>
                </a:tc>
                <a:extLst>
                  <a:ext uri="{0D108BD9-81ED-4DB2-BD59-A6C34878D82A}">
                    <a16:rowId xmlns:a16="http://schemas.microsoft.com/office/drawing/2014/main" val="3826116265"/>
                  </a:ext>
                </a:extLst>
              </a:tr>
            </a:tbl>
          </a:graphicData>
        </a:graphic>
      </p:graphicFrame>
      <p:sp>
        <p:nvSpPr>
          <p:cNvPr id="9" name="スライド番号プレースホルダー 1">
            <a:extLst>
              <a:ext uri="{FF2B5EF4-FFF2-40B4-BE49-F238E27FC236}">
                <a16:creationId xmlns:a16="http://schemas.microsoft.com/office/drawing/2014/main" id="{5E5FDC31-ABB9-41F5-A433-C5EF54291099}"/>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62934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EFC29B0-A9D4-4953-96E6-4282C520B92F}"/>
              </a:ext>
            </a:extLst>
          </p:cNvPr>
          <p:cNvSpPr txBox="1"/>
          <p:nvPr/>
        </p:nvSpPr>
        <p:spPr>
          <a:xfrm>
            <a:off x="357778" y="1171231"/>
            <a:ext cx="8388000" cy="4216539"/>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（５）地域子ども・子育て支援事業に</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従事する者の確保及び資質の向上のために講ずる措置に</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関する事項</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　　教育・保育施設を利用する子どもだけでなく、在宅の子育て家庭を含む全ての子どもについて、地域の身近な</a:t>
            </a:r>
            <a:endParaRPr kumimoji="1" lang="en-US" altLang="ja-JP" sz="1200" dirty="0">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ＭＳ ゴシック" panose="020B0609070205080204" pitchFamily="49" charset="-128"/>
                <a:ea typeface="ＭＳ ゴシック" panose="020B0609070205080204" pitchFamily="49" charset="-128"/>
              </a:rPr>
              <a:t>  </a:t>
            </a:r>
            <a:r>
              <a:rPr kumimoji="1" lang="ja-JP" altLang="en-US" sz="1200" dirty="0">
                <a:latin typeface="ＭＳ ゴシック" panose="020B0609070205080204" pitchFamily="49" charset="-128"/>
                <a:ea typeface="ＭＳ ゴシック" panose="020B0609070205080204" pitchFamily="49" charset="-128"/>
              </a:rPr>
              <a:t>場所で、親子の相互交流の場や子育ての不安・悩みを相談できる場を提供するなど、安心して子育てができる環境を</a:t>
            </a:r>
            <a:endParaRPr kumimoji="1" lang="en-US" altLang="ja-JP" sz="1200" dirty="0">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ＭＳ ゴシック" panose="020B0609070205080204" pitchFamily="49" charset="-128"/>
                <a:ea typeface="ＭＳ ゴシック" panose="020B0609070205080204" pitchFamily="49" charset="-128"/>
              </a:rPr>
              <a:t>  </a:t>
            </a:r>
            <a:r>
              <a:rPr kumimoji="1" lang="ja-JP" altLang="en-US" sz="1200" dirty="0">
                <a:latin typeface="ＭＳ ゴシック" panose="020B0609070205080204" pitchFamily="49" charset="-128"/>
                <a:ea typeface="ＭＳ ゴシック" panose="020B0609070205080204" pitchFamily="49" charset="-128"/>
              </a:rPr>
              <a:t>整備するため、担い手の確保や研修等による資質向上を図ります。</a:t>
            </a:r>
            <a:endParaRPr kumimoji="1" lang="en-US" altLang="ja-JP" sz="1200" dirty="0">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◆放課後児童対策について</a:t>
            </a: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放課後における子どもの居場所については、令和５年</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月に閣議決定された「こども未来戦略」における</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「加速化プラン」及び国が策定した「放課後児童対策パッケージ」に基づき、共働き家庭等の「小１の壁」を</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打破し、待機児童を解消するとともに、すべての児童が放課後を安全・安心に過ごし、多様な体験・活動を</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行うことができるよう、取組を進めていきます。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ア）放課後児童クラブの実施主体である市町村が定めた「市町村子ども・子育て支援事業計画」における</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放課後事業健全育成事業の量の見込み及びその提供体制に基づき、市町村の計画的なクラブの整備を支援し、</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待機児童の解消に努めます。</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イ）放課後児童支援員認定資格研修や放課後児童支援員等資質向上研修の実施により、支援員の確保や質の向上</a:t>
            </a:r>
            <a:b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に努めます。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ウ）福祉部と教育庁の連携等に</a:t>
            </a:r>
            <a:r>
              <a:rPr kumimoji="1" lang="ja-JP" altLang="en-US" sz="1200" dirty="0">
                <a:latin typeface="ＭＳ ゴシック" panose="020B0609070205080204" pitchFamily="49" charset="-128"/>
                <a:ea typeface="ＭＳ ゴシック" panose="020B0609070205080204" pitchFamily="49" charset="-128"/>
              </a:rPr>
              <a:t>より</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、障がいがあるなど特別な支援の必要な児童を含むすべての子どもの多様な</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放課後の居場所づくり</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に努めます。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スライド番号プレースホルダー 1">
            <a:extLst>
              <a:ext uri="{FF2B5EF4-FFF2-40B4-BE49-F238E27FC236}">
                <a16:creationId xmlns:a16="http://schemas.microsoft.com/office/drawing/2014/main" id="{27B6B0EC-8943-4C83-94BE-8D75F810692C}"/>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40</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7428DD71-49DC-44AA-BB5A-DA685A9B3737}"/>
              </a:ext>
            </a:extLst>
          </p:cNvPr>
          <p:cNvSpPr txBox="1"/>
          <p:nvPr/>
        </p:nvSpPr>
        <p:spPr>
          <a:xfrm>
            <a:off x="179511" y="410094"/>
            <a:ext cx="89346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５．特定教育・保育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特定地域型保育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及び乳児等通園支援</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を行う者並びに地域子ども・　</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子育て支援事業に従事する者の確保及び資質の向上のために講ずる措置に関する事項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114081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95445" y="363566"/>
            <a:ext cx="904794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６．子どもに関する専門的な知識及び技術を要する支援に関する施策の実施に関する事項</a:t>
            </a:r>
            <a:endParaRPr kumimoji="1" lang="en-US" altLang="ja-JP"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　並びにその円滑な実施を図るために必要な市町村との連携に関する事項</a:t>
            </a:r>
          </a:p>
        </p:txBody>
      </p:sp>
      <p:sp>
        <p:nvSpPr>
          <p:cNvPr id="7" name="テキスト ボックス 6">
            <a:extLst>
              <a:ext uri="{FF2B5EF4-FFF2-40B4-BE49-F238E27FC236}">
                <a16:creationId xmlns:a16="http://schemas.microsoft.com/office/drawing/2014/main" id="{BBD33906-5122-4076-83A6-92D88F95A6E0}"/>
              </a:ext>
            </a:extLst>
          </p:cNvPr>
          <p:cNvSpPr txBox="1"/>
          <p:nvPr/>
        </p:nvSpPr>
        <p:spPr>
          <a:xfrm>
            <a:off x="378000" y="1024996"/>
            <a:ext cx="8388000" cy="5652000"/>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（１）児童虐待防止対策の充実</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①子どもの権利擁護</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第５章「重点施策⑪児童虐待防止の取組の推進と社会的養育体制の整備」</a:t>
            </a:r>
            <a:r>
              <a:rPr kumimoji="1" lang="ja-JP" altLang="en-US" sz="1200" dirty="0">
                <a:solidFill>
                  <a:prstClr val="black"/>
                </a:solidFill>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23</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「子どもの</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権利を保障する取組の推進」及び第９章「都道府県社会的養育推進計画」に記載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②児童虐待の発生予防・早期発見</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第５章「重点施策⑪児童虐待防止の取組の推進と社会的養育体制の整備」</a:t>
            </a:r>
            <a:r>
              <a:rPr kumimoji="1" lang="ja-JP" altLang="en-US" sz="1200" dirty="0">
                <a:solidFill>
                  <a:prstClr val="black"/>
                </a:solidFill>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16</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「児童虐待</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の防止」及び第９章「都道府県社会的養育推進計画」に記載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③児童虐待発生時の迅速・的確な対応（子ども家庭センターの体制強化等）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第５章「重点施策⑪児童虐待防止の取組の推進と社会的養育体制の整備」</a:t>
            </a:r>
            <a:r>
              <a:rPr kumimoji="1" lang="ja-JP" altLang="en-US" sz="1200" dirty="0">
                <a:solidFill>
                  <a:prstClr val="black"/>
                </a:solidFill>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16</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「児童虐待</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の防止」及び第９章「都道府県社会的養育推進計画」に記載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（２）社会的養育の充実・強化</a:t>
            </a:r>
            <a:br>
              <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br>
              <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第５章「重点施策⑪児童虐待防止の取組の推進と社会的養育体制の整備」</a:t>
            </a:r>
            <a:r>
              <a:rPr kumimoji="1" lang="ja-JP" altLang="en-US" sz="1200" dirty="0">
                <a:solidFill>
                  <a:prstClr val="black"/>
                </a:solidFill>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18</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「社会的養護</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を必要とする子ども等に対する支援」及び第９章「都道府県社会的養育推進計画」に記載</a:t>
            </a: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（３）母子家庭及び父子家庭の自立支援の推進</a:t>
            </a: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第５章「重点施策⑮ひとり親家庭等への支援の充実」</a:t>
            </a:r>
            <a:r>
              <a:rPr kumimoji="1" lang="ja-JP" altLang="en-US" sz="1200" dirty="0">
                <a:solidFill>
                  <a:prstClr val="black"/>
                </a:solidFill>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「ひとり親家庭等の自立促進」及び</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第８章「都道府県ひとり親家庭等自立促進計画」に記載</a:t>
            </a: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（４）障がい児施策の充実等</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第５章「重点施策⑩障がいのある子どもへの支援の充実」、第４章２及び３．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「障がいのある子どもへの</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支援の充実」に記載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スライド番号プレースホルダー 1">
            <a:extLst>
              <a:ext uri="{FF2B5EF4-FFF2-40B4-BE49-F238E27FC236}">
                <a16:creationId xmlns:a16="http://schemas.microsoft.com/office/drawing/2014/main" id="{0C0FE083-A495-40F4-A90D-DB95F81CA3AE}"/>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41</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774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95445" y="363567"/>
            <a:ext cx="92069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７．都道府県子ども・子育て支援事業支援計画における広域自治体として大阪府が取り組む</a:t>
            </a:r>
            <a:endParaRPr kumimoji="1" lang="en-US" altLang="ja-JP"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　こと</a:t>
            </a:r>
          </a:p>
        </p:txBody>
      </p:sp>
      <p:sp>
        <p:nvSpPr>
          <p:cNvPr id="7" name="テキスト ボックス 6">
            <a:extLst>
              <a:ext uri="{FF2B5EF4-FFF2-40B4-BE49-F238E27FC236}">
                <a16:creationId xmlns:a16="http://schemas.microsoft.com/office/drawing/2014/main" id="{87A815AC-D33D-4D0D-B477-4D5AA05A8359}"/>
              </a:ext>
            </a:extLst>
          </p:cNvPr>
          <p:cNvSpPr txBox="1"/>
          <p:nvPr/>
        </p:nvSpPr>
        <p:spPr>
          <a:xfrm>
            <a:off x="361965" y="1037592"/>
            <a:ext cx="8424000" cy="5262979"/>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（１）市町村の区域を超えた広域的な見地から行う調整に関する事項</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幼稚園や認定こども園では、通園バスを利用するなどにより、市町村を超える利用がみられます。このような</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広域利用がある場合の各施設の定員の設定や変更について、当該市町村は大阪府と協議することが必要となります</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が、大阪府における調整は、施設が所在する市町村が利用する子どもがいる他市町村と調整してと</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り</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まとめた上で、</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大阪府と協議することを基本とします。</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（２）教育・保育</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等</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情報</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及び特定教育・保育施設設置者等経営情報</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の公表に関する事項</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子どもの保護</a:t>
            </a:r>
            <a:r>
              <a:rPr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者等が、適正かつ円滑に特定教育・保育施設、特定地域型保育事業又は特定乳児等通園支援事業を</a:t>
            </a:r>
            <a:endParaRPr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利用する機会を確保するため、教育・保育等情報及び特定教育・保育施設設置者等経営情報について、国の子ども・　</a:t>
            </a:r>
            <a:endParaRPr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u="sng" dirty="0">
                <a:solidFill>
                  <a:srgbClr val="FF0000"/>
                </a:solidFill>
                <a:highlight>
                  <a:srgbClr val="FFFF00"/>
                </a:highlight>
                <a:latin typeface="ＭＳ ゴシック" panose="020B0609070205080204" pitchFamily="49" charset="-128"/>
                <a:ea typeface="ＭＳ ゴシック" panose="020B0609070205080204" pitchFamily="49" charset="-128"/>
              </a:rPr>
              <a:t>子育て支援情報公表システムを通じて公表します。</a:t>
            </a:r>
            <a:endParaRPr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（３）労働者の職業生活と家庭生活との両立が図られるようにするために必要な雇用環境の整備に</a:t>
            </a:r>
            <a:endParaRPr kumimoji="0"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関する施策との連携に関する事項</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①仕事と生活の調和の実現のための働き方の見直し</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第５章「重点施策⑭子育て世帯の働きやすい労働・職場環境の整備」、第４章２及び３．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「仕事と生活の</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調和（ワークライフバランス）の推進」に記載　</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②仕事と子育ての両立のための基盤整備</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第５章「重点施策⑭子育て世帯の働きやすい労働・職場環境の整備」、第４章２及び３．</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「仕事と生活の</a:t>
            </a:r>
            <a:b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調和（ワークライフバランス）の推進」に記載　</a:t>
            </a:r>
            <a:endPar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スライド番号プレースホルダー 1">
            <a:extLst>
              <a:ext uri="{FF2B5EF4-FFF2-40B4-BE49-F238E27FC236}">
                <a16:creationId xmlns:a16="http://schemas.microsoft.com/office/drawing/2014/main" id="{E086E791-E897-4F63-A6AD-79834F8BB032}"/>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42</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6803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95446" y="363567"/>
            <a:ext cx="83919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２．</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各年度における教育・保育の量の見込み並びに実施しようとする教育・保育の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提供体制の確保の内容及びその実施時期</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
        <p:nvSpPr>
          <p:cNvPr id="7" name="テキスト ボックス 6">
            <a:extLst>
              <a:ext uri="{FF2B5EF4-FFF2-40B4-BE49-F238E27FC236}">
                <a16:creationId xmlns:a16="http://schemas.microsoft.com/office/drawing/2014/main" id="{6C6DBE12-3FE9-469F-B25D-93A0E9293006}"/>
              </a:ext>
            </a:extLst>
          </p:cNvPr>
          <p:cNvSpPr txBox="1"/>
          <p:nvPr/>
        </p:nvSpPr>
        <p:spPr>
          <a:xfrm>
            <a:off x="467544" y="1080769"/>
            <a:ext cx="8280920" cy="2339102"/>
          </a:xfrm>
          <a:prstGeom prst="rect">
            <a:avLst/>
          </a:prstGeom>
          <a:solidFill>
            <a:schemeClr val="accent6">
              <a:lumMod val="20000"/>
              <a:lumOff val="8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都道府県子ども・子育て支援事業支援計画で定める数</a:t>
            </a:r>
            <a:endPar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基本的な指針において、認定こども園への移行促進のため、都道府県設定区域における特定教育・保育施設が</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供給する利用定員総数が必要とされる利用定員総数</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（量の見込み）</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を超えていたとしても、必要とされる利用定員総数に「都道府県子ども・子育て支援事業支援計画で定める数」を加えることで、認定こども園の認可・認定をすることが</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できると示されています。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この「都道府県子ども・子育て支援事業支援計画で定める数」について、政令市・中核市については各市の子ども・子育て支援事業計画において定めることになっています。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大阪府における「都道府県子ども・子育て支援事業支援計画で定める数」は、認定こども園への移行促進を図るため、政令市・中核市を除く府内市町村が「都道府県子ども・子育て支援事業支援計画で定める数」として設定を希望する</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数を集計したものです。</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highlight>
                  <a:srgbClr val="FFFF00"/>
                </a:highlight>
                <a:uLnTx/>
                <a:uFillTx/>
                <a:latin typeface="ＭＳ ゴシック" panose="020B0609070205080204" pitchFamily="49" charset="-128"/>
                <a:ea typeface="ＭＳ ゴシック" panose="020B0609070205080204" pitchFamily="49" charset="-128"/>
                <a:cs typeface="+mn-cs"/>
              </a:rPr>
              <a:t>　　　</a:t>
            </a:r>
            <a:endParaRPr kumimoji="1" lang="en-US" altLang="ja-JP" sz="1200" b="0" i="0" u="none" strike="noStrike" kern="1200" cap="none" spc="0" normalizeH="0" baseline="0" noProof="0" dirty="0">
              <a:ln>
                <a:noFill/>
              </a:ln>
              <a:solidFill>
                <a:prstClr val="black"/>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p:txBody>
      </p:sp>
      <p:graphicFrame>
        <p:nvGraphicFramePr>
          <p:cNvPr id="9" name="表 8">
            <a:extLst>
              <a:ext uri="{FF2B5EF4-FFF2-40B4-BE49-F238E27FC236}">
                <a16:creationId xmlns:a16="http://schemas.microsoft.com/office/drawing/2014/main" id="{EA49DEA2-5D74-436A-ADAF-78742ADC68F7}"/>
              </a:ext>
            </a:extLst>
          </p:cNvPr>
          <p:cNvGraphicFramePr>
            <a:graphicFrameLocks noGrp="1"/>
          </p:cNvGraphicFramePr>
          <p:nvPr>
            <p:extLst>
              <p:ext uri="{D42A27DB-BD31-4B8C-83A1-F6EECF244321}">
                <p14:modId xmlns:p14="http://schemas.microsoft.com/office/powerpoint/2010/main" val="2453802244"/>
              </p:ext>
            </p:extLst>
          </p:nvPr>
        </p:nvGraphicFramePr>
        <p:xfrm>
          <a:off x="388528" y="4505058"/>
          <a:ext cx="8359936" cy="2004815"/>
        </p:xfrm>
        <a:graphic>
          <a:graphicData uri="http://schemas.openxmlformats.org/drawingml/2006/table">
            <a:tbl>
              <a:tblPr firstRow="1" firstCol="1" bandRow="1">
                <a:tableStyleId>{5C22544A-7EE6-4342-B048-85BDC9FD1C3A}</a:tableStyleId>
              </a:tblPr>
              <a:tblGrid>
                <a:gridCol w="2926287">
                  <a:extLst>
                    <a:ext uri="{9D8B030D-6E8A-4147-A177-3AD203B41FA5}">
                      <a16:colId xmlns:a16="http://schemas.microsoft.com/office/drawing/2014/main" val="2657286115"/>
                    </a:ext>
                  </a:extLst>
                </a:gridCol>
                <a:gridCol w="1811215">
                  <a:extLst>
                    <a:ext uri="{9D8B030D-6E8A-4147-A177-3AD203B41FA5}">
                      <a16:colId xmlns:a16="http://schemas.microsoft.com/office/drawing/2014/main" val="3633334034"/>
                    </a:ext>
                  </a:extLst>
                </a:gridCol>
                <a:gridCol w="1767254">
                  <a:extLst>
                    <a:ext uri="{9D8B030D-6E8A-4147-A177-3AD203B41FA5}">
                      <a16:colId xmlns:a16="http://schemas.microsoft.com/office/drawing/2014/main" val="4184641969"/>
                    </a:ext>
                  </a:extLst>
                </a:gridCol>
                <a:gridCol w="1855180">
                  <a:extLst>
                    <a:ext uri="{9D8B030D-6E8A-4147-A177-3AD203B41FA5}">
                      <a16:colId xmlns:a16="http://schemas.microsoft.com/office/drawing/2014/main" val="655619613"/>
                    </a:ext>
                  </a:extLst>
                </a:gridCol>
              </a:tblGrid>
              <a:tr h="276815">
                <a:tc>
                  <a:txBody>
                    <a:bodyPr/>
                    <a:lstStyle/>
                    <a:p>
                      <a:pPr algn="ct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１号認定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２号認定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a:effectLst/>
                          <a:latin typeface="ＭＳ ゴシック" panose="020B0609070205080204" pitchFamily="49" charset="-128"/>
                          <a:ea typeface="ＭＳ ゴシック" panose="020B0609070205080204" pitchFamily="49" charset="-128"/>
                        </a:rPr>
                        <a:t>３号認定</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06292"/>
                  </a:ext>
                </a:extLst>
              </a:tr>
              <a:tr h="288000">
                <a:tc>
                  <a:txBody>
                    <a:bodyPr/>
                    <a:lstStyle/>
                    <a:p>
                      <a:pPr algn="l"/>
                      <a:r>
                        <a:rPr lang="ja-JP" sz="1200" kern="100" dirty="0">
                          <a:effectLst/>
                          <a:latin typeface="ＭＳ ゴシック" panose="020B0609070205080204" pitchFamily="49" charset="-128"/>
                          <a:ea typeface="ＭＳ ゴシック" panose="020B0609070205080204" pitchFamily="49" charset="-128"/>
                        </a:rPr>
                        <a:t>北摂（高槻市・豊中市</a:t>
                      </a:r>
                      <a:r>
                        <a:rPr lang="ja-JP" altLang="en-US" sz="1200" kern="100" dirty="0">
                          <a:effectLst/>
                          <a:latin typeface="ＭＳ ゴシック" panose="020B0609070205080204" pitchFamily="49" charset="-128"/>
                          <a:ea typeface="ＭＳ ゴシック" panose="020B0609070205080204" pitchFamily="49" charset="-128"/>
                        </a:rPr>
                        <a:t>・吹田市</a:t>
                      </a:r>
                      <a:r>
                        <a:rPr lang="ja-JP" sz="1200" kern="100" dirty="0">
                          <a:effectLst/>
                          <a:latin typeface="ＭＳ ゴシック" panose="020B0609070205080204" pitchFamily="49" charset="-128"/>
                          <a:ea typeface="ＭＳ ゴシック" panose="020B0609070205080204" pitchFamily="49" charset="-128"/>
                        </a:rPr>
                        <a:t>を除く）</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294</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994</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461</a:t>
                      </a:r>
                    </a:p>
                  </a:txBody>
                  <a:tcPr marL="0" marR="0" marT="0" marB="0" anchor="ctr"/>
                </a:tc>
                <a:extLst>
                  <a:ext uri="{0D108BD9-81ED-4DB2-BD59-A6C34878D82A}">
                    <a16:rowId xmlns:a16="http://schemas.microsoft.com/office/drawing/2014/main" val="1093998113"/>
                  </a:ext>
                </a:extLst>
              </a:tr>
              <a:tr h="288000">
                <a:tc>
                  <a:txBody>
                    <a:bodyPr/>
                    <a:lstStyle/>
                    <a:p>
                      <a:pPr algn="l"/>
                      <a:r>
                        <a:rPr lang="ja-JP" sz="1200" kern="100" dirty="0">
                          <a:effectLst/>
                          <a:latin typeface="ＭＳ ゴシック" panose="020B0609070205080204" pitchFamily="49" charset="-128"/>
                          <a:ea typeface="ＭＳ ゴシック" panose="020B0609070205080204" pitchFamily="49" charset="-128"/>
                        </a:rPr>
                        <a:t>北河内（枚方市</a:t>
                      </a:r>
                      <a:r>
                        <a:rPr lang="ja-JP" altLang="en-US" sz="1200" kern="100" dirty="0">
                          <a:effectLst/>
                          <a:latin typeface="ＭＳ ゴシック" panose="020B0609070205080204" pitchFamily="49" charset="-128"/>
                          <a:ea typeface="ＭＳ ゴシック" panose="020B0609070205080204" pitchFamily="49" charset="-128"/>
                        </a:rPr>
                        <a:t>・寝屋川市</a:t>
                      </a:r>
                      <a:r>
                        <a:rPr lang="ja-JP" sz="1200" kern="100" dirty="0">
                          <a:effectLst/>
                          <a:latin typeface="ＭＳ ゴシック" panose="020B0609070205080204" pitchFamily="49" charset="-128"/>
                          <a:ea typeface="ＭＳ ゴシック" panose="020B0609070205080204" pitchFamily="49" charset="-128"/>
                        </a:rPr>
                        <a:t>を除く）</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145</a:t>
                      </a:r>
                    </a:p>
                  </a:txBody>
                  <a:tcPr marL="0" marR="0" marT="0" marB="0" anchor="ctr"/>
                </a:tc>
                <a:tc>
                  <a:txBody>
                    <a:bodyPr/>
                    <a:lstStyle/>
                    <a:p>
                      <a:pPr algn="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60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596284172"/>
                  </a:ext>
                </a:extLst>
              </a:tr>
              <a:tr h="288000">
                <a:tc>
                  <a:txBody>
                    <a:bodyPr/>
                    <a:lstStyle/>
                    <a:p>
                      <a:pPr algn="l"/>
                      <a:r>
                        <a:rPr lang="ja-JP" sz="1200" kern="100" dirty="0">
                          <a:effectLst/>
                          <a:latin typeface="ＭＳ ゴシック" panose="020B0609070205080204" pitchFamily="49" charset="-128"/>
                          <a:ea typeface="ＭＳ ゴシック" panose="020B0609070205080204" pitchFamily="49" charset="-128"/>
                        </a:rPr>
                        <a:t>中河内（東大阪市</a:t>
                      </a:r>
                      <a:r>
                        <a:rPr lang="ja-JP" altLang="en-US" sz="1200" kern="100" dirty="0">
                          <a:effectLst/>
                          <a:latin typeface="ＭＳ ゴシック" panose="020B0609070205080204" pitchFamily="49" charset="-128"/>
                          <a:ea typeface="ＭＳ ゴシック" panose="020B0609070205080204" pitchFamily="49" charset="-128"/>
                        </a:rPr>
                        <a:t>・八尾市</a:t>
                      </a:r>
                      <a:r>
                        <a:rPr lang="ja-JP" sz="1200" kern="100" dirty="0">
                          <a:effectLst/>
                          <a:latin typeface="ＭＳ ゴシック" panose="020B0609070205080204" pitchFamily="49" charset="-128"/>
                          <a:ea typeface="ＭＳ ゴシック" panose="020B0609070205080204" pitchFamily="49" charset="-128"/>
                        </a:rPr>
                        <a:t>を除く）</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300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36</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24</a:t>
                      </a:r>
                    </a:p>
                  </a:txBody>
                  <a:tcPr marL="0" marR="0" marT="0" marB="0" anchor="ctr"/>
                </a:tc>
                <a:extLst>
                  <a:ext uri="{0D108BD9-81ED-4DB2-BD59-A6C34878D82A}">
                    <a16:rowId xmlns:a16="http://schemas.microsoft.com/office/drawing/2014/main" val="3981625025"/>
                  </a:ext>
                </a:extLst>
              </a:tr>
              <a:tr h="288000">
                <a:tc>
                  <a:txBody>
                    <a:bodyPr/>
                    <a:lstStyle/>
                    <a:p>
                      <a:pPr algn="l"/>
                      <a:r>
                        <a:rPr lang="ja-JP" sz="1200" kern="100" dirty="0">
                          <a:effectLst/>
                          <a:latin typeface="ＭＳ ゴシック" panose="020B0609070205080204" pitchFamily="49" charset="-128"/>
                          <a:ea typeface="ＭＳ ゴシック" panose="020B0609070205080204" pitchFamily="49" charset="-128"/>
                        </a:rPr>
                        <a:t>南河内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5,588</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tc>
                  <a:txBody>
                    <a:bodyPr/>
                    <a:lstStyle/>
                    <a:p>
                      <a:pPr algn="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62</a:t>
                      </a:r>
                    </a:p>
                  </a:txBody>
                  <a:tcPr marL="0" marR="0" marT="0" marB="0" anchor="ctr"/>
                </a:tc>
                <a:extLst>
                  <a:ext uri="{0D108BD9-81ED-4DB2-BD59-A6C34878D82A}">
                    <a16:rowId xmlns:a16="http://schemas.microsoft.com/office/drawing/2014/main" val="1640664416"/>
                  </a:ext>
                </a:extLst>
              </a:tr>
              <a:tr h="288000">
                <a:tc>
                  <a:txBody>
                    <a:bodyPr/>
                    <a:lstStyle/>
                    <a:p>
                      <a:pPr algn="l"/>
                      <a:r>
                        <a:rPr lang="ja-JP" sz="1200" kern="100" dirty="0">
                          <a:effectLst/>
                          <a:latin typeface="ＭＳ ゴシック" panose="020B0609070205080204" pitchFamily="49" charset="-128"/>
                          <a:ea typeface="ＭＳ ゴシック" panose="020B0609070205080204" pitchFamily="49" charset="-128"/>
                        </a:rPr>
                        <a:t>泉州</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1,322</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362</a:t>
                      </a:r>
                    </a:p>
                  </a:txBody>
                  <a:tcPr marL="0" marR="0" marT="0" marB="0" anchor="ctr"/>
                </a:tc>
                <a:tc>
                  <a:txBody>
                    <a:bodyPr/>
                    <a:lstStyle/>
                    <a:p>
                      <a:pPr algn="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536</a:t>
                      </a:r>
                    </a:p>
                  </a:txBody>
                  <a:tcPr marL="0" marR="0" marT="0" marB="0" anchor="ctr"/>
                </a:tc>
                <a:extLst>
                  <a:ext uri="{0D108BD9-81ED-4DB2-BD59-A6C34878D82A}">
                    <a16:rowId xmlns:a16="http://schemas.microsoft.com/office/drawing/2014/main" val="3706378269"/>
                  </a:ext>
                </a:extLst>
              </a:tr>
              <a:tr h="288000">
                <a:tc>
                  <a:txBody>
                    <a:bodyPr/>
                    <a:lstStyle/>
                    <a:p>
                      <a:pPr algn="ctr"/>
                      <a:r>
                        <a:rPr lang="ja-JP" sz="1200" kern="100" dirty="0">
                          <a:effectLst/>
                          <a:latin typeface="ＭＳ ゴシック" panose="020B0609070205080204" pitchFamily="49" charset="-128"/>
                          <a:ea typeface="ＭＳ ゴシック" panose="020B0609070205080204" pitchFamily="49" charset="-128"/>
                        </a:rPr>
                        <a:t>大阪府で定める数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7,649</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1,457</a:t>
                      </a:r>
                    </a:p>
                  </a:txBody>
                  <a:tcPr marL="0" marR="0" marT="0" marB="0" anchor="ctr"/>
                </a:tc>
                <a:tc>
                  <a:txBody>
                    <a:bodyPr/>
                    <a:lstStyle/>
                    <a:p>
                      <a:pPr algn="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1,083</a:t>
                      </a:r>
                    </a:p>
                  </a:txBody>
                  <a:tcPr marL="0" marR="0" marT="0" marB="0" anchor="ctr"/>
                </a:tc>
                <a:extLst>
                  <a:ext uri="{0D108BD9-81ED-4DB2-BD59-A6C34878D82A}">
                    <a16:rowId xmlns:a16="http://schemas.microsoft.com/office/drawing/2014/main" val="169881451"/>
                  </a:ext>
                </a:extLst>
              </a:tr>
            </a:tbl>
          </a:graphicData>
        </a:graphic>
      </p:graphicFrame>
      <p:sp>
        <p:nvSpPr>
          <p:cNvPr id="10" name="テキスト ボックス 9">
            <a:extLst>
              <a:ext uri="{FF2B5EF4-FFF2-40B4-BE49-F238E27FC236}">
                <a16:creationId xmlns:a16="http://schemas.microsoft.com/office/drawing/2014/main" id="{AA162020-2D2C-458C-8B43-5517604527DE}"/>
              </a:ext>
            </a:extLst>
          </p:cNvPr>
          <p:cNvSpPr txBox="1"/>
          <p:nvPr/>
        </p:nvSpPr>
        <p:spPr>
          <a:xfrm>
            <a:off x="195445" y="3909774"/>
            <a:ext cx="839196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大阪府における「都道府県子ども・子育て支援事業支援計画で定める数」</a:t>
            </a:r>
            <a:endParaRPr kumimoji="1"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（令和７年度から令和</a:t>
            </a:r>
            <a:r>
              <a:rPr kumimoji="1"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11</a:t>
            </a:r>
            <a:r>
              <a:rPr kumimoji="1"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年度までの５年間における数）</a:t>
            </a:r>
          </a:p>
        </p:txBody>
      </p:sp>
      <p:sp>
        <p:nvSpPr>
          <p:cNvPr id="12" name="スライド番号プレースホルダー 1">
            <a:extLst>
              <a:ext uri="{FF2B5EF4-FFF2-40B4-BE49-F238E27FC236}">
                <a16:creationId xmlns:a16="http://schemas.microsoft.com/office/drawing/2014/main" id="{F82FA3E4-6B64-4C4D-8056-5E495D9B1D72}"/>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5</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4520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880AE89-2FD1-4107-A94F-A39ACDBF8672}"/>
              </a:ext>
            </a:extLst>
          </p:cNvPr>
          <p:cNvSpPr txBox="1"/>
          <p:nvPr/>
        </p:nvSpPr>
        <p:spPr>
          <a:xfrm>
            <a:off x="195446" y="337190"/>
            <a:ext cx="839196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２．</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各年度における教育・保育の量の見込み並びに実施しようとする教育・保育の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提供体制の確保の内容及びその実施時期</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graphicFrame>
        <p:nvGraphicFramePr>
          <p:cNvPr id="4" name="表 3">
            <a:extLst>
              <a:ext uri="{FF2B5EF4-FFF2-40B4-BE49-F238E27FC236}">
                <a16:creationId xmlns:a16="http://schemas.microsoft.com/office/drawing/2014/main" id="{0CCF1845-C39C-4756-B4A3-829FE86BC898}"/>
              </a:ext>
            </a:extLst>
          </p:cNvPr>
          <p:cNvGraphicFramePr>
            <a:graphicFrameLocks noGrp="1"/>
          </p:cNvGraphicFramePr>
          <p:nvPr>
            <p:extLst>
              <p:ext uri="{D42A27DB-BD31-4B8C-83A1-F6EECF244321}">
                <p14:modId xmlns:p14="http://schemas.microsoft.com/office/powerpoint/2010/main" val="479122011"/>
              </p:ext>
            </p:extLst>
          </p:nvPr>
        </p:nvGraphicFramePr>
        <p:xfrm>
          <a:off x="376017" y="1646437"/>
          <a:ext cx="8391963" cy="4828302"/>
        </p:xfrm>
        <a:graphic>
          <a:graphicData uri="http://schemas.openxmlformats.org/drawingml/2006/table">
            <a:tbl>
              <a:tblPr firstRow="1" firstCol="1" bandRow="1">
                <a:tableStyleId>{5C22544A-7EE6-4342-B048-85BDC9FD1C3A}</a:tableStyleId>
              </a:tblPr>
              <a:tblGrid>
                <a:gridCol w="2864091">
                  <a:extLst>
                    <a:ext uri="{9D8B030D-6E8A-4147-A177-3AD203B41FA5}">
                      <a16:colId xmlns:a16="http://schemas.microsoft.com/office/drawing/2014/main" val="2340586711"/>
                    </a:ext>
                  </a:extLst>
                </a:gridCol>
                <a:gridCol w="1842331">
                  <a:extLst>
                    <a:ext uri="{9D8B030D-6E8A-4147-A177-3AD203B41FA5}">
                      <a16:colId xmlns:a16="http://schemas.microsoft.com/office/drawing/2014/main" val="1511682687"/>
                    </a:ext>
                  </a:extLst>
                </a:gridCol>
                <a:gridCol w="1842331">
                  <a:extLst>
                    <a:ext uri="{9D8B030D-6E8A-4147-A177-3AD203B41FA5}">
                      <a16:colId xmlns:a16="http://schemas.microsoft.com/office/drawing/2014/main" val="502291174"/>
                    </a:ext>
                  </a:extLst>
                </a:gridCol>
                <a:gridCol w="1843210">
                  <a:extLst>
                    <a:ext uri="{9D8B030D-6E8A-4147-A177-3AD203B41FA5}">
                      <a16:colId xmlns:a16="http://schemas.microsoft.com/office/drawing/2014/main" val="2761121235"/>
                    </a:ext>
                  </a:extLst>
                </a:gridCol>
              </a:tblGrid>
              <a:tr h="274302">
                <a:tc>
                  <a:txBody>
                    <a:bodyPr/>
                    <a:lstStyle/>
                    <a:p>
                      <a:pPr algn="ctr"/>
                      <a:r>
                        <a:rPr lang="ja-JP" sz="1200" kern="100" dirty="0">
                          <a:effectLst/>
                          <a:latin typeface="ＭＳ ゴシック" panose="020B0609070205080204" pitchFamily="49" charset="-128"/>
                          <a:ea typeface="ＭＳ ゴシック" panose="020B0609070205080204" pitchFamily="49" charset="-128"/>
                        </a:rPr>
                        <a:t>区域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１号認定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２号認定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３号認定</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25234627"/>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大阪府（再掲）</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7,649</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1,457</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1,083</a:t>
                      </a:r>
                    </a:p>
                  </a:txBody>
                  <a:tcPr marL="0" marR="0" marT="0" marB="0" anchor="ctr"/>
                </a:tc>
                <a:extLst>
                  <a:ext uri="{0D108BD9-81ED-4DB2-BD59-A6C34878D82A}">
                    <a16:rowId xmlns:a16="http://schemas.microsoft.com/office/drawing/2014/main" val="1461836717"/>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948</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1,150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345</a:t>
                      </a:r>
                    </a:p>
                  </a:txBody>
                  <a:tcPr marL="0" marR="0" marT="0" marB="0" anchor="ctr"/>
                </a:tc>
                <a:extLst>
                  <a:ext uri="{0D108BD9-81ED-4DB2-BD59-A6C34878D82A}">
                    <a16:rowId xmlns:a16="http://schemas.microsoft.com/office/drawing/2014/main" val="1249946350"/>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堺市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2,172</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529</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95</a:t>
                      </a:r>
                    </a:p>
                  </a:txBody>
                  <a:tcPr marL="0" marR="0" marT="0" marB="0" anchor="ctr"/>
                </a:tc>
                <a:extLst>
                  <a:ext uri="{0D108BD9-81ED-4DB2-BD59-A6C34878D82A}">
                    <a16:rowId xmlns:a16="http://schemas.microsoft.com/office/drawing/2014/main" val="3115129808"/>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東大阪市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2,312</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295</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151</a:t>
                      </a:r>
                    </a:p>
                  </a:txBody>
                  <a:tcPr marL="0" marR="0" marT="0" marB="0" anchor="ctr"/>
                </a:tc>
                <a:extLst>
                  <a:ext uri="{0D108BD9-81ED-4DB2-BD59-A6C34878D82A}">
                    <a16:rowId xmlns:a16="http://schemas.microsoft.com/office/drawing/2014/main" val="3272028062"/>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高槻市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3967288436"/>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豊中市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903183095"/>
                  </a:ext>
                </a:extLst>
              </a:tr>
              <a:tr h="414000">
                <a:tc>
                  <a:txBody>
                    <a:bodyPr/>
                    <a:lstStyle/>
                    <a:p>
                      <a:pPr algn="l"/>
                      <a:r>
                        <a:rPr lang="ja-JP" sz="1200" kern="100" dirty="0">
                          <a:effectLst/>
                          <a:latin typeface="ＭＳ ゴシック" panose="020B0609070205080204" pitchFamily="49" charset="-128"/>
                          <a:ea typeface="ＭＳ ゴシック" panose="020B0609070205080204" pitchFamily="49" charset="-128"/>
                        </a:rPr>
                        <a:t>枚方市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11,352</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7,355</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4,855</a:t>
                      </a:r>
                    </a:p>
                  </a:txBody>
                  <a:tcPr marL="0" marR="0" marT="0" marB="0" anchor="ctr"/>
                </a:tc>
                <a:extLst>
                  <a:ext uri="{0D108BD9-81ED-4DB2-BD59-A6C34878D82A}">
                    <a16:rowId xmlns:a16="http://schemas.microsoft.com/office/drawing/2014/main" val="2817891612"/>
                  </a:ext>
                </a:extLst>
              </a:tr>
              <a:tr h="414000">
                <a:tc>
                  <a:txBody>
                    <a:bodyPr/>
                    <a:lstStyle/>
                    <a:p>
                      <a:pPr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八尾市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1,910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90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33</a:t>
                      </a:r>
                    </a:p>
                  </a:txBody>
                  <a:tcPr marL="0" marR="0" marT="0" marB="0" anchor="ctr"/>
                </a:tc>
                <a:extLst>
                  <a:ext uri="{0D108BD9-81ED-4DB2-BD59-A6C34878D82A}">
                    <a16:rowId xmlns:a16="http://schemas.microsoft.com/office/drawing/2014/main" val="3607982014"/>
                  </a:ext>
                </a:extLst>
              </a:tr>
              <a:tr h="414000">
                <a:tc>
                  <a:txBody>
                    <a:bodyPr/>
                    <a:lstStyle/>
                    <a:p>
                      <a:pPr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寝屋川市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198972405"/>
                  </a:ext>
                </a:extLst>
              </a:tr>
              <a:tr h="414000">
                <a:tc>
                  <a:txBody>
                    <a:bodyPr/>
                    <a:lstStyle/>
                    <a:p>
                      <a:pPr algn="l"/>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吹田市</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72</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24</a:t>
                      </a:r>
                    </a:p>
                  </a:txBody>
                  <a:tcPr marL="0" marR="0" marT="0" marB="0" anchor="ctr"/>
                </a:tc>
                <a:extLst>
                  <a:ext uri="{0D108BD9-81ED-4DB2-BD59-A6C34878D82A}">
                    <a16:rowId xmlns:a16="http://schemas.microsoft.com/office/drawing/2014/main" val="4258353544"/>
                  </a:ext>
                </a:extLst>
              </a:tr>
              <a:tr h="414000">
                <a:tc>
                  <a:txBody>
                    <a:bodyPr/>
                    <a:lstStyle/>
                    <a:p>
                      <a:pPr algn="ctr"/>
                      <a:r>
                        <a:rPr lang="ja-JP" sz="1200" kern="100" dirty="0">
                          <a:effectLst/>
                          <a:latin typeface="ＭＳ ゴシック" panose="020B0609070205080204" pitchFamily="49" charset="-128"/>
                          <a:ea typeface="ＭＳ ゴシック" panose="020B0609070205080204" pitchFamily="49" charset="-128"/>
                        </a:rPr>
                        <a:t>大阪府全体として定める数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26,358</a:t>
                      </a:r>
                    </a:p>
                  </a:txBody>
                  <a:tcPr marL="0" marR="0" marT="0" marB="0" anchor="ctr"/>
                </a:tc>
                <a:tc>
                  <a:txBody>
                    <a:bodyPr/>
                    <a:lstStyle/>
                    <a:p>
                      <a:pPr algn="r" fontAlgn="ctr"/>
                      <a:r>
                        <a:rPr lang="en-US" altLang="ja-JP" sz="1400" b="0" i="0" u="none" strike="noStrike">
                          <a:solidFill>
                            <a:srgbClr val="000000"/>
                          </a:solidFill>
                          <a:effectLst/>
                          <a:latin typeface="ＭＳ ゴシック" panose="020B0609070205080204" pitchFamily="49" charset="-128"/>
                          <a:ea typeface="ＭＳ ゴシック" panose="020B0609070205080204" pitchFamily="49" charset="-128"/>
                        </a:rPr>
                        <a:t>10,948</a:t>
                      </a:r>
                    </a:p>
                  </a:txBody>
                  <a:tcPr marL="0" marR="0" marT="0" marB="0" anchor="ctr"/>
                </a:tc>
                <a:tc>
                  <a:txBody>
                    <a:bodyPr/>
                    <a:lstStyle/>
                    <a:p>
                      <a:pPr algn="r" fontAlgn="ct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6,586</a:t>
                      </a:r>
                    </a:p>
                  </a:txBody>
                  <a:tcPr marL="0" marR="0" marT="0" marB="0" anchor="ctr"/>
                </a:tc>
                <a:extLst>
                  <a:ext uri="{0D108BD9-81ED-4DB2-BD59-A6C34878D82A}">
                    <a16:rowId xmlns:a16="http://schemas.microsoft.com/office/drawing/2014/main" val="3528303458"/>
                  </a:ext>
                </a:extLst>
              </a:tr>
            </a:tbl>
          </a:graphicData>
        </a:graphic>
      </p:graphicFrame>
      <p:sp>
        <p:nvSpPr>
          <p:cNvPr id="10" name="テキスト ボックス 9">
            <a:extLst>
              <a:ext uri="{FF2B5EF4-FFF2-40B4-BE49-F238E27FC236}">
                <a16:creationId xmlns:a16="http://schemas.microsoft.com/office/drawing/2014/main" id="{C8A0DC5F-DE87-4983-BBB0-3F0B61A79017}"/>
              </a:ext>
            </a:extLst>
          </p:cNvPr>
          <p:cNvSpPr txBox="1"/>
          <p:nvPr/>
        </p:nvSpPr>
        <p:spPr>
          <a:xfrm>
            <a:off x="376018" y="1237686"/>
            <a:ext cx="839196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（参考）政令市・中核市を含む大阪府全体として定める数</a:t>
            </a:r>
            <a:endParaRPr kumimoji="0" lang="ja-JP" altLang="ja-JP" sz="1400" b="1"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 name="スライド番号プレースホルダー 1">
            <a:extLst>
              <a:ext uri="{FF2B5EF4-FFF2-40B4-BE49-F238E27FC236}">
                <a16:creationId xmlns:a16="http://schemas.microsoft.com/office/drawing/2014/main" id="{9DE4ADFE-B9F4-4780-A401-75D68002FEDF}"/>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6</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2964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BF27E20-B985-4B7F-BAEF-022DA55D0E07}"/>
              </a:ext>
            </a:extLst>
          </p:cNvPr>
          <p:cNvSpPr txBox="1"/>
          <p:nvPr/>
        </p:nvSpPr>
        <p:spPr>
          <a:xfrm>
            <a:off x="467544" y="1009898"/>
            <a:ext cx="8280920" cy="684000"/>
          </a:xfrm>
          <a:prstGeom prst="rect">
            <a:avLst/>
          </a:prstGeom>
          <a:solidFill>
            <a:schemeClr val="accent6">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（１）認定こども園の目標設置数及び設置時期</a:t>
            </a:r>
            <a:endPar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大阪府の都道府県区域ごとの認定こども園の目標設置数及び設置時期は次のとおりとします。</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3" name="表 2">
            <a:extLst>
              <a:ext uri="{FF2B5EF4-FFF2-40B4-BE49-F238E27FC236}">
                <a16:creationId xmlns:a16="http://schemas.microsoft.com/office/drawing/2014/main" id="{C69D599E-984D-476C-A356-8E136BA08FEB}"/>
              </a:ext>
            </a:extLst>
          </p:cNvPr>
          <p:cNvGraphicFramePr>
            <a:graphicFrameLocks noGrp="1"/>
          </p:cNvGraphicFramePr>
          <p:nvPr>
            <p:extLst>
              <p:ext uri="{D42A27DB-BD31-4B8C-83A1-F6EECF244321}">
                <p14:modId xmlns:p14="http://schemas.microsoft.com/office/powerpoint/2010/main" val="715175272"/>
              </p:ext>
            </p:extLst>
          </p:nvPr>
        </p:nvGraphicFramePr>
        <p:xfrm>
          <a:off x="1011076" y="1766189"/>
          <a:ext cx="7225722" cy="5048523"/>
        </p:xfrm>
        <a:graphic>
          <a:graphicData uri="http://schemas.openxmlformats.org/drawingml/2006/table">
            <a:tbl>
              <a:tblPr firstRow="1" firstCol="1" bandRow="1">
                <a:tableStyleId>{5C22544A-7EE6-4342-B048-85BDC9FD1C3A}</a:tableStyleId>
              </a:tblPr>
              <a:tblGrid>
                <a:gridCol w="1032246">
                  <a:extLst>
                    <a:ext uri="{9D8B030D-6E8A-4147-A177-3AD203B41FA5}">
                      <a16:colId xmlns:a16="http://schemas.microsoft.com/office/drawing/2014/main" val="3747009074"/>
                    </a:ext>
                  </a:extLst>
                </a:gridCol>
                <a:gridCol w="1032246">
                  <a:extLst>
                    <a:ext uri="{9D8B030D-6E8A-4147-A177-3AD203B41FA5}">
                      <a16:colId xmlns:a16="http://schemas.microsoft.com/office/drawing/2014/main" val="2607111895"/>
                    </a:ext>
                  </a:extLst>
                </a:gridCol>
                <a:gridCol w="1032246">
                  <a:extLst>
                    <a:ext uri="{9D8B030D-6E8A-4147-A177-3AD203B41FA5}">
                      <a16:colId xmlns:a16="http://schemas.microsoft.com/office/drawing/2014/main" val="2018841299"/>
                    </a:ext>
                  </a:extLst>
                </a:gridCol>
                <a:gridCol w="1032246">
                  <a:extLst>
                    <a:ext uri="{9D8B030D-6E8A-4147-A177-3AD203B41FA5}">
                      <a16:colId xmlns:a16="http://schemas.microsoft.com/office/drawing/2014/main" val="2333418297"/>
                    </a:ext>
                  </a:extLst>
                </a:gridCol>
                <a:gridCol w="1032246">
                  <a:extLst>
                    <a:ext uri="{9D8B030D-6E8A-4147-A177-3AD203B41FA5}">
                      <a16:colId xmlns:a16="http://schemas.microsoft.com/office/drawing/2014/main" val="2890033581"/>
                    </a:ext>
                  </a:extLst>
                </a:gridCol>
                <a:gridCol w="1032246">
                  <a:extLst>
                    <a:ext uri="{9D8B030D-6E8A-4147-A177-3AD203B41FA5}">
                      <a16:colId xmlns:a16="http://schemas.microsoft.com/office/drawing/2014/main" val="2858523260"/>
                    </a:ext>
                  </a:extLst>
                </a:gridCol>
                <a:gridCol w="1032246">
                  <a:extLst>
                    <a:ext uri="{9D8B030D-6E8A-4147-A177-3AD203B41FA5}">
                      <a16:colId xmlns:a16="http://schemas.microsoft.com/office/drawing/2014/main" val="3804851601"/>
                    </a:ext>
                  </a:extLst>
                </a:gridCol>
              </a:tblGrid>
              <a:tr h="287409">
                <a:tc gridSpan="2">
                  <a:txBody>
                    <a:bodyPr/>
                    <a:lstStyle/>
                    <a:p>
                      <a:pPr algn="r"/>
                      <a:r>
                        <a:rPr lang="en-US" sz="1200" kern="100">
                          <a:effectLst/>
                          <a:latin typeface="ＭＳ ゴシック" panose="020B0609070205080204" pitchFamily="49" charset="-128"/>
                          <a:ea typeface="ＭＳ ゴシック" panose="020B0609070205080204" pitchFamily="49" charset="-128"/>
                        </a:rPr>
                        <a:t> </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rPr>
                        <a:t>７</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rPr>
                        <a:t>８</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altLang="en-US" sz="1200" kern="100" dirty="0">
                          <a:effectLst/>
                          <a:latin typeface="ＭＳ ゴシック" panose="020B0609070205080204" pitchFamily="49" charset="-128"/>
                          <a:ea typeface="ＭＳ ゴシック" panose="020B0609070205080204" pitchFamily="49" charset="-128"/>
                        </a:rPr>
                        <a:t>９</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ＭＳ ゴシック" panose="020B0609070205080204" pitchFamily="49" charset="-128"/>
                          <a:ea typeface="ＭＳ ゴシック" panose="020B0609070205080204" pitchFamily="49" charset="-128"/>
                        </a:rPr>
                        <a:t>10</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en-US" altLang="ja-JP" sz="1200" kern="100" dirty="0">
                          <a:effectLst/>
                          <a:latin typeface="ＭＳ ゴシック" panose="020B0609070205080204" pitchFamily="49" charset="-128"/>
                          <a:ea typeface="ＭＳ ゴシック" panose="020B0609070205080204" pitchFamily="49" charset="-128"/>
                        </a:rPr>
                        <a:t>11</a:t>
                      </a:r>
                      <a:r>
                        <a:rPr lang="ja-JP" sz="1200" kern="100" dirty="0">
                          <a:effectLst/>
                          <a:latin typeface="ＭＳ ゴシック" panose="020B0609070205080204" pitchFamily="49" charset="-128"/>
                          <a:ea typeface="ＭＳ ゴシック" panose="020B0609070205080204" pitchFamily="49" charset="-128"/>
                        </a:rPr>
                        <a:t>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58890328"/>
                  </a:ext>
                </a:extLst>
              </a:tr>
              <a:tr h="195324">
                <a:tc rowSpan="3">
                  <a:txBody>
                    <a:bodyPr/>
                    <a:lstStyle/>
                    <a:p>
                      <a:pPr algn="ctr"/>
                      <a:r>
                        <a:rPr lang="ja-JP" sz="1200" kern="100">
                          <a:effectLst/>
                          <a:latin typeface="ＭＳ ゴシック" panose="020B0609070205080204" pitchFamily="49" charset="-128"/>
                          <a:ea typeface="ＭＳ ゴシック" panose="020B0609070205080204" pitchFamily="49" charset="-128"/>
                        </a:rPr>
                        <a:t>大阪市</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幼保連携型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724661879"/>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それ以外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3352902328"/>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815406385"/>
                  </a:ext>
                </a:extLst>
              </a:tr>
              <a:tr h="195324">
                <a:tc rowSpan="3">
                  <a:txBody>
                    <a:bodyPr/>
                    <a:lstStyle/>
                    <a:p>
                      <a:pPr algn="ctr"/>
                      <a:r>
                        <a:rPr lang="ja-JP" sz="1200" kern="100">
                          <a:effectLst/>
                          <a:latin typeface="ＭＳ ゴシック" panose="020B0609070205080204" pitchFamily="49" charset="-128"/>
                          <a:ea typeface="ＭＳ ゴシック" panose="020B0609070205080204" pitchFamily="49" charset="-128"/>
                        </a:rPr>
                        <a:t>堺市</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a:effectLst/>
                          <a:latin typeface="ＭＳ ゴシック" panose="020B0609070205080204" pitchFamily="49" charset="-128"/>
                          <a:ea typeface="ＭＳ ゴシック" panose="020B0609070205080204" pitchFamily="49" charset="-128"/>
                        </a:rPr>
                        <a:t>幼保連携型</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3473717398"/>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それ以外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2689475669"/>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計</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276430307"/>
                  </a:ext>
                </a:extLst>
              </a:tr>
              <a:tr h="195324">
                <a:tc rowSpan="3">
                  <a:txBody>
                    <a:bodyPr/>
                    <a:lstStyle/>
                    <a:p>
                      <a:pPr algn="ctr"/>
                      <a:r>
                        <a:rPr lang="ja-JP" sz="1200" kern="100">
                          <a:effectLst/>
                          <a:latin typeface="ＭＳ ゴシック" panose="020B0609070205080204" pitchFamily="49" charset="-128"/>
                          <a:ea typeface="ＭＳ ゴシック" panose="020B0609070205080204" pitchFamily="49" charset="-128"/>
                        </a:rPr>
                        <a:t>北摂</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a:effectLst/>
                          <a:latin typeface="ＭＳ ゴシック" panose="020B0609070205080204" pitchFamily="49" charset="-128"/>
                          <a:ea typeface="ＭＳ ゴシック" panose="020B0609070205080204" pitchFamily="49" charset="-128"/>
                        </a:rPr>
                        <a:t>幼保連携型</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2226115419"/>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それ以外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3828060341"/>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計</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2145432850"/>
                  </a:ext>
                </a:extLst>
              </a:tr>
              <a:tr h="195324">
                <a:tc rowSpan="3">
                  <a:txBody>
                    <a:bodyPr/>
                    <a:lstStyle/>
                    <a:p>
                      <a:pPr algn="ctr"/>
                      <a:r>
                        <a:rPr lang="ja-JP" sz="1200" kern="100">
                          <a:effectLst/>
                          <a:latin typeface="ＭＳ ゴシック" panose="020B0609070205080204" pitchFamily="49" charset="-128"/>
                          <a:ea typeface="ＭＳ ゴシック" panose="020B0609070205080204" pitchFamily="49" charset="-128"/>
                        </a:rPr>
                        <a:t>北河内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a:effectLst/>
                          <a:latin typeface="ＭＳ ゴシック" panose="020B0609070205080204" pitchFamily="49" charset="-128"/>
                          <a:ea typeface="ＭＳ ゴシック" panose="020B0609070205080204" pitchFamily="49" charset="-128"/>
                        </a:rPr>
                        <a:t>幼保連携型</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2577408613"/>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それ以外</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980216168"/>
                  </a:ext>
                </a:extLst>
              </a:tr>
              <a:tr h="195324">
                <a:tc vMerge="1">
                  <a:txBody>
                    <a:bodyPr/>
                    <a:lstStyle/>
                    <a:p>
                      <a:endParaRPr kumimoji="1" lang="ja-JP" altLang="en-US"/>
                    </a:p>
                  </a:txBody>
                  <a:tcPr/>
                </a:tc>
                <a:tc>
                  <a:txBody>
                    <a:bodyPr/>
                    <a:lstStyle/>
                    <a:p>
                      <a:pPr algn="ctr"/>
                      <a:r>
                        <a:rPr lang="ja-JP" sz="1200" kern="100">
                          <a:effectLst/>
                          <a:latin typeface="ＭＳ ゴシック" panose="020B0609070205080204" pitchFamily="49" charset="-128"/>
                          <a:ea typeface="ＭＳ ゴシック" panose="020B0609070205080204" pitchFamily="49" charset="-128"/>
                        </a:rPr>
                        <a:t>計</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3129314657"/>
                  </a:ext>
                </a:extLst>
              </a:tr>
              <a:tr h="195324">
                <a:tc rowSpan="3">
                  <a:txBody>
                    <a:bodyPr/>
                    <a:lstStyle/>
                    <a:p>
                      <a:pPr algn="ctr"/>
                      <a:r>
                        <a:rPr lang="ja-JP" sz="1200" kern="100">
                          <a:effectLst/>
                          <a:latin typeface="ＭＳ ゴシック" panose="020B0609070205080204" pitchFamily="49" charset="-128"/>
                          <a:ea typeface="ＭＳ ゴシック" panose="020B0609070205080204" pitchFamily="49" charset="-128"/>
                        </a:rPr>
                        <a:t>中河内</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a:effectLst/>
                          <a:latin typeface="ＭＳ ゴシック" panose="020B0609070205080204" pitchFamily="49" charset="-128"/>
                          <a:ea typeface="ＭＳ ゴシック" panose="020B0609070205080204" pitchFamily="49" charset="-128"/>
                        </a:rPr>
                        <a:t>幼保連携型</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776797048"/>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それ以外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270729004"/>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849884456"/>
                  </a:ext>
                </a:extLst>
              </a:tr>
              <a:tr h="195324">
                <a:tc rowSpan="3">
                  <a:txBody>
                    <a:bodyPr/>
                    <a:lstStyle/>
                    <a:p>
                      <a:pPr algn="ctr"/>
                      <a:r>
                        <a:rPr lang="ja-JP" sz="1200" kern="100" dirty="0">
                          <a:effectLst/>
                          <a:latin typeface="ＭＳ ゴシック" panose="020B0609070205080204" pitchFamily="49" charset="-128"/>
                          <a:ea typeface="ＭＳ ゴシック" panose="020B0609070205080204" pitchFamily="49" charset="-128"/>
                        </a:rPr>
                        <a:t>南河内</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幼保連携型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3222484173"/>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それ以外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404886602"/>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945616880"/>
                  </a:ext>
                </a:extLst>
              </a:tr>
              <a:tr h="268662">
                <a:tc rowSpan="3">
                  <a:txBody>
                    <a:bodyPr/>
                    <a:lstStyle/>
                    <a:p>
                      <a:pPr algn="ctr"/>
                      <a:r>
                        <a:rPr lang="ja-JP" sz="1200" kern="100">
                          <a:effectLst/>
                          <a:latin typeface="ＭＳ ゴシック" panose="020B0609070205080204" pitchFamily="49" charset="-128"/>
                          <a:ea typeface="ＭＳ ゴシック" panose="020B0609070205080204" pitchFamily="49" charset="-128"/>
                        </a:rPr>
                        <a:t>泉州</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幼保連携型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1813618508"/>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それ以外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4118422916"/>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2960153917"/>
                  </a:ext>
                </a:extLst>
              </a:tr>
              <a:tr h="195324">
                <a:tc rowSpan="3">
                  <a:txBody>
                    <a:bodyPr/>
                    <a:lstStyle/>
                    <a:p>
                      <a:pPr algn="ctr"/>
                      <a:r>
                        <a:rPr lang="ja-JP" sz="1200" kern="100" dirty="0">
                          <a:effectLst/>
                          <a:latin typeface="ＭＳ ゴシック" panose="020B0609070205080204" pitchFamily="49" charset="-128"/>
                          <a:ea typeface="ＭＳ ゴシック" panose="020B0609070205080204" pitchFamily="49" charset="-128"/>
                        </a:rPr>
                        <a:t>府内全域</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幼保連携型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14</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507388605"/>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それ以外</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33</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0" marR="0" marT="0" marB="0" anchor="ctr"/>
                </a:tc>
                <a:extLst>
                  <a:ext uri="{0D108BD9-81ED-4DB2-BD59-A6C34878D82A}">
                    <a16:rowId xmlns:a16="http://schemas.microsoft.com/office/drawing/2014/main" val="90335611"/>
                  </a:ext>
                </a:extLst>
              </a:tr>
              <a:tr h="195324">
                <a:tc vMerge="1">
                  <a:txBody>
                    <a:bodyPr/>
                    <a:lstStyle/>
                    <a:p>
                      <a:endParaRPr kumimoji="1" lang="ja-JP" altLang="en-US"/>
                    </a:p>
                  </a:txBody>
                  <a:tcPr/>
                </a:tc>
                <a:tc>
                  <a:txBody>
                    <a:bodyPr/>
                    <a:lstStyle/>
                    <a:p>
                      <a:pPr algn="ctr"/>
                      <a:r>
                        <a:rPr lang="ja-JP" sz="1200" kern="100" dirty="0">
                          <a:effectLst/>
                          <a:latin typeface="ＭＳ ゴシック" panose="020B0609070205080204" pitchFamily="49" charset="-128"/>
                          <a:ea typeface="ＭＳ ゴシック" panose="020B0609070205080204" pitchFamily="49" charset="-128"/>
                        </a:rPr>
                        <a:t>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0" marR="0" marT="0" marB="0" anchor="ctr"/>
                </a:tc>
                <a:tc>
                  <a:txBody>
                    <a:bodyPr/>
                    <a:lstStyle/>
                    <a:p>
                      <a:pPr algn="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0" marR="0" marT="0" marB="0" anchor="ct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a:t>
                      </a:r>
                    </a:p>
                  </a:txBody>
                  <a:tcPr marL="0" marR="0" marT="0" marB="0" anchor="ctr"/>
                </a:tc>
                <a:extLst>
                  <a:ext uri="{0D108BD9-81ED-4DB2-BD59-A6C34878D82A}">
                    <a16:rowId xmlns:a16="http://schemas.microsoft.com/office/drawing/2014/main" val="2930884755"/>
                  </a:ext>
                </a:extLst>
              </a:tr>
            </a:tbl>
          </a:graphicData>
        </a:graphic>
      </p:graphicFrame>
      <p:sp>
        <p:nvSpPr>
          <p:cNvPr id="10" name="スライド番号プレースホルダー 1">
            <a:extLst>
              <a:ext uri="{FF2B5EF4-FFF2-40B4-BE49-F238E27FC236}">
                <a16:creationId xmlns:a16="http://schemas.microsoft.com/office/drawing/2014/main" id="{1AF29C7A-49B1-4BD7-AC38-B1D09863EBE7}"/>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7</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A789937-15DE-4E20-9CA1-37E9C24BB6BC}"/>
              </a:ext>
            </a:extLst>
          </p:cNvPr>
          <p:cNvSpPr txBox="1"/>
          <p:nvPr/>
        </p:nvSpPr>
        <p:spPr>
          <a:xfrm>
            <a:off x="195445" y="363567"/>
            <a:ext cx="855301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7698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BF27E20-B985-4B7F-BAEF-022DA55D0E07}"/>
              </a:ext>
            </a:extLst>
          </p:cNvPr>
          <p:cNvSpPr txBox="1"/>
          <p:nvPr/>
        </p:nvSpPr>
        <p:spPr>
          <a:xfrm>
            <a:off x="396000" y="1110586"/>
            <a:ext cx="8388000" cy="2883898"/>
          </a:xfrm>
          <a:prstGeom prst="rect">
            <a:avLst/>
          </a:prstGeom>
          <a:solidFill>
            <a:schemeClr val="accent6">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（２）大阪府の認定こども園の普及に係る基本的考え方</a:t>
            </a:r>
            <a:endPar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認定こども園は、幼稚園及び保育所の機能を併せ持ち、保護者の就労状況及びその変化等によらず柔軟に子どもを</a:t>
            </a:r>
            <a:endParaRPr kumimoji="0" lang="en-US" altLang="ja-JP"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受け入れられる施設であることから、</a:t>
            </a:r>
            <a:r>
              <a:rPr kumimoji="0"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大阪府としては、認定こども園の新たな設置や幼稚園・保育所からの移行</a:t>
            </a: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促進</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を図っていくことが重要と考えています。</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そのために、</a:t>
            </a:r>
            <a:r>
              <a:rPr kumimoji="0"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認定こども園の新規設置を検討している事業者や既存の幼稚園や保育所に対し、認可・認定の基準等</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についてきめ細かく情報提供し、円滑な設置・移行ができるよう、市町村と一体となって支援していきます。</a:t>
            </a: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endParaRPr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defTabSz="457200">
              <a:defRPr/>
            </a:pPr>
            <a:r>
              <a:rPr kumimoji="0" lang="ja-JP" altLang="en-US" sz="1400" b="1" u="sng" dirty="0">
                <a:solidFill>
                  <a:srgbClr val="FF0000"/>
                </a:solidFill>
                <a:highlight>
                  <a:srgbClr val="FFFF00"/>
                </a:highlight>
                <a:latin typeface="ＭＳ ゴシック" panose="020B0609070205080204" pitchFamily="49" charset="-128"/>
                <a:ea typeface="ＭＳ ゴシック" panose="020B0609070205080204" pitchFamily="49" charset="-128"/>
              </a:rPr>
              <a:t>（３）教育・保育</a:t>
            </a:r>
            <a:r>
              <a:rPr lang="ja-JP" altLang="en-US" sz="1400" b="1" u="sng" dirty="0">
                <a:solidFill>
                  <a:srgbClr val="FF0000"/>
                </a:solidFill>
                <a:highlight>
                  <a:srgbClr val="FFFF00"/>
                </a:highlight>
                <a:latin typeface="ＭＳ ゴシック" panose="020B0609070205080204" pitchFamily="49" charset="-128"/>
                <a:ea typeface="ＭＳ ゴシック" panose="020B0609070205080204" pitchFamily="49" charset="-128"/>
              </a:rPr>
              <a:t>等</a:t>
            </a:r>
            <a:r>
              <a:rPr kumimoji="0" lang="ja-JP" altLang="en-US" sz="1400" b="1" u="sng" dirty="0">
                <a:solidFill>
                  <a:srgbClr val="FF0000"/>
                </a:solidFill>
                <a:highlight>
                  <a:srgbClr val="FFFF00"/>
                </a:highlight>
                <a:latin typeface="ＭＳ ゴシック" panose="020B0609070205080204" pitchFamily="49" charset="-128"/>
                <a:ea typeface="ＭＳ ゴシック" panose="020B0609070205080204" pitchFamily="49" charset="-128"/>
              </a:rPr>
              <a:t>の一体的提供</a:t>
            </a:r>
            <a:endParaRPr kumimoji="0" lang="en-US" altLang="ja-JP" sz="1400" b="1"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indent="133350" algn="just" defTabSz="457200">
              <a:defRPr/>
            </a:pPr>
            <a:r>
              <a:rPr kumimoji="0" lang="ja-JP" altLang="en-US" sz="1200" b="0" i="0" u="none" strike="noStrike" kern="100" cap="none" spc="0" normalizeH="0" baseline="0" noProof="0" dirty="0">
                <a:ln>
                  <a:noFill/>
                </a:ln>
                <a:effectLst/>
                <a:highlight>
                  <a:srgbClr val="FFFF00"/>
                </a:highlight>
                <a:uLnTx/>
                <a:uFillTx/>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子どもが切れ目のない教育・保育等を受けることができるよう、市町村の教育・保育施設と乳児等通園支援事業　</a:t>
            </a:r>
            <a:endParaRPr kumimoji="0" lang="en-US" altLang="ja-JP"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3350" algn="just" defTabSz="457200">
              <a:defRPr/>
            </a:pPr>
            <a:r>
              <a:rPr kumimoji="0"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（こども誰でも通園制度）者との連携・接続の取組を支援するとともに、市町村と連携し、利用定員</a:t>
            </a:r>
            <a:r>
              <a:rPr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受入れ枠の</a:t>
            </a:r>
            <a:endParaRPr kumimoji="0" lang="en-US" altLang="ja-JP"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133350" algn="just" defTabSz="457200">
              <a:defRPr/>
            </a:pPr>
            <a:r>
              <a:rPr kumimoji="0" lang="ja-JP" altLang="en-US" sz="1200" u="sng" kern="100"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rPr>
              <a:t>確保に努めます。</a:t>
            </a:r>
            <a:endParaRPr kumimoji="0"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133350" algn="just"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スライド番号プレースホルダー 1">
            <a:extLst>
              <a:ext uri="{FF2B5EF4-FFF2-40B4-BE49-F238E27FC236}">
                <a16:creationId xmlns:a16="http://schemas.microsoft.com/office/drawing/2014/main" id="{9A8640D8-FDFD-4105-9B16-3F1D3E5E81B6}"/>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8</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3F4EC66A-0EA0-4D9B-A3B4-9309DBF66443}"/>
              </a:ext>
            </a:extLst>
          </p:cNvPr>
          <p:cNvSpPr txBox="1"/>
          <p:nvPr/>
        </p:nvSpPr>
        <p:spPr>
          <a:xfrm>
            <a:off x="195445" y="363567"/>
            <a:ext cx="86742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403302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A55263C-2B83-45E0-8FDC-7AC1FA61D976}"/>
              </a:ext>
            </a:extLst>
          </p:cNvPr>
          <p:cNvSpPr txBox="1"/>
          <p:nvPr/>
        </p:nvSpPr>
        <p:spPr>
          <a:xfrm>
            <a:off x="175466" y="26359"/>
            <a:ext cx="641275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第６章　都道府県子ども・子育て支援事業支援計画</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6" name="カギ線コネクタ 14">
            <a:extLst>
              <a:ext uri="{FF2B5EF4-FFF2-40B4-BE49-F238E27FC236}">
                <a16:creationId xmlns:a16="http://schemas.microsoft.com/office/drawing/2014/main" id="{72B67D96-5B0A-4887-A5C6-E6A6BCAE63A6}"/>
              </a:ext>
            </a:extLst>
          </p:cNvPr>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BF27E20-B985-4B7F-BAEF-022DA55D0E07}"/>
              </a:ext>
            </a:extLst>
          </p:cNvPr>
          <p:cNvSpPr txBox="1"/>
          <p:nvPr/>
        </p:nvSpPr>
        <p:spPr>
          <a:xfrm>
            <a:off x="395999" y="1100646"/>
            <a:ext cx="8479643" cy="5640721"/>
          </a:xfrm>
          <a:prstGeom prst="rect">
            <a:avLst/>
          </a:prstGeom>
          <a:solidFill>
            <a:schemeClr val="accent6">
              <a:lumMod val="20000"/>
              <a:lumOff val="80000"/>
            </a:scheme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４</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）教育・保育</a:t>
            </a:r>
            <a:r>
              <a:rPr kumimoji="0" lang="ja-JP" altLang="en-US" sz="1400" b="1"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等</a:t>
            </a:r>
            <a:r>
              <a:rPr kumimoji="0" lang="ja-JP" altLang="en-US"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の役割提供の必要性等に係る基本的考え方及びその推進方策</a:t>
            </a:r>
            <a:endParaRPr kumimoji="0" lang="en-US" altLang="ja-JP" sz="14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令和６年</a:t>
            </a:r>
            <a:r>
              <a:rPr kumimoji="1" lang="en-US" altLang="ja-JP"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12</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月にこども家庭庁より、持続可能で質の高い保育を通じたこどもまんなか社会の実現に向けて「保育政策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の新たな方向性」が示されたところです。大阪府としてはこれを踏まえ、後述する人材確保の取組に加えて発達段階に</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応じた質の高い教育・保育</a:t>
            </a:r>
            <a:r>
              <a:rPr kumimoji="1" lang="ja-JP" altLang="en-US"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rPr>
              <a:t>等</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が提供されることが重要と考えています。</a:t>
            </a:r>
            <a:endParaRPr kumimoji="1" lang="en-US" altLang="ja-JP"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highlight>
                <a:srgbClr val="FFFF00"/>
              </a:highligh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1200" b="0" i="0"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u="sng" dirty="0">
              <a:solidFill>
                <a:srgbClr val="FF0000"/>
              </a:solidFill>
              <a:highlight>
                <a:srgbClr val="FFFF00"/>
              </a:highlight>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出典：こども家庭庁ＨＰ</a:t>
            </a:r>
            <a:r>
              <a:rPr kumimoji="1" lang="en-US" altLang="ja-JP"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「保育政策の新たな方向性」について（令和６年</a:t>
            </a:r>
            <a:r>
              <a:rPr kumimoji="1" lang="en-US" altLang="ja-JP"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12</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月</a:t>
            </a:r>
            <a:r>
              <a:rPr kumimoji="1" lang="en-US" altLang="ja-JP"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20</a:t>
            </a:r>
            <a:r>
              <a:rPr kumimoji="1" lang="ja-JP" altLang="en-US"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日公表）</a:t>
            </a:r>
            <a:endParaRPr kumimoji="1" lang="en-US" altLang="ja-JP" sz="1200" b="0" i="0"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200" b="0" i="0" u="none" strike="noStrike" kern="1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スライド番号プレースホルダー 1">
            <a:extLst>
              <a:ext uri="{FF2B5EF4-FFF2-40B4-BE49-F238E27FC236}">
                <a16:creationId xmlns:a16="http://schemas.microsoft.com/office/drawing/2014/main" id="{90B145B9-0018-43AF-90A3-C7F25E64FB8C}"/>
              </a:ext>
            </a:extLst>
          </p:cNvPr>
          <p:cNvSpPr>
            <a:spLocks noGrp="1"/>
          </p:cNvSpPr>
          <p:nvPr>
            <p:ph type="sldNum" sz="quarter" idx="12"/>
          </p:nvPr>
        </p:nvSpPr>
        <p:spPr>
          <a:xfrm>
            <a:off x="7056783" y="6469188"/>
            <a:ext cx="2057400" cy="365125"/>
          </a:xfrm>
        </p:spPr>
        <p:txBody>
          <a:bodyPr/>
          <a:lstStyle/>
          <a:p>
            <a:fld id="{D2D8002D-B5B0-4BAC-B1F6-782DDCCE6D9C}" type="slidenum">
              <a:rPr kumimoji="1" lang="ja-JP" altLang="en-US" sz="1400" smtClean="0">
                <a:solidFill>
                  <a:schemeClr val="tx1"/>
                </a:solidFill>
                <a:latin typeface="ＭＳ ゴシック" panose="020B0609070205080204" pitchFamily="49" charset="-128"/>
                <a:ea typeface="ＭＳ ゴシック" panose="020B0609070205080204" pitchFamily="49" charset="-128"/>
              </a:rPr>
              <a:t>9</a:t>
            </a:fld>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pic>
        <p:nvPicPr>
          <p:cNvPr id="11" name="図 10">
            <a:extLst>
              <a:ext uri="{FF2B5EF4-FFF2-40B4-BE49-F238E27FC236}">
                <a16:creationId xmlns:a16="http://schemas.microsoft.com/office/drawing/2014/main" id="{43ADDF1E-EEEC-4A25-AA9E-58D69EA1B8B5}"/>
              </a:ext>
            </a:extLst>
          </p:cNvPr>
          <p:cNvPicPr>
            <a:picLocks noChangeAspect="1"/>
          </p:cNvPicPr>
          <p:nvPr/>
        </p:nvPicPr>
        <p:blipFill>
          <a:blip r:embed="rId2"/>
          <a:stretch>
            <a:fillRect/>
          </a:stretch>
        </p:blipFill>
        <p:spPr>
          <a:xfrm>
            <a:off x="1675245" y="2164242"/>
            <a:ext cx="6098527" cy="4212000"/>
          </a:xfrm>
          <a:prstGeom prst="rect">
            <a:avLst/>
          </a:prstGeom>
        </p:spPr>
      </p:pic>
      <p:sp>
        <p:nvSpPr>
          <p:cNvPr id="8" name="テキスト ボックス 7">
            <a:extLst>
              <a:ext uri="{FF2B5EF4-FFF2-40B4-BE49-F238E27FC236}">
                <a16:creationId xmlns:a16="http://schemas.microsoft.com/office/drawing/2014/main" id="{3DFB5B26-BCCB-456F-9AF0-555EF4D3889A}"/>
              </a:ext>
            </a:extLst>
          </p:cNvPr>
          <p:cNvSpPr txBox="1"/>
          <p:nvPr/>
        </p:nvSpPr>
        <p:spPr>
          <a:xfrm>
            <a:off x="195445" y="363567"/>
            <a:ext cx="86742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rPr>
              <a:t>３．</a:t>
            </a:r>
            <a:r>
              <a:rPr kumimoji="0" lang="ja-JP" altLang="en-US" sz="1800" b="0" i="0" u="sng"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子どものための教育・保育給付及び乳児等のための</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支援給付に係る教育・保育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a:t>
            </a:r>
            <a:endParaRPr kumimoji="0" lang="en-US" altLang="ja-JP"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solidFill>
                  <a:srgbClr val="002060"/>
                </a:solidFill>
                <a:latin typeface="HGP創英角ｺﾞｼｯｸUB" panose="020B0900000000000000" pitchFamily="50" charset="-128"/>
                <a:ea typeface="HGP創英角ｺﾞｼｯｸUB" panose="020B0900000000000000" pitchFamily="50" charset="-128"/>
              </a:rPr>
              <a:t>　</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一体的提供及び当該教育・保育</a:t>
            </a:r>
            <a:r>
              <a:rPr kumimoji="0" lang="ja-JP" altLang="en-US" sz="1800" b="0" i="0" u="sng" strike="noStrike" kern="1200" cap="none" spc="0" normalizeH="0" baseline="0" noProof="0" dirty="0">
                <a:ln>
                  <a:noFill/>
                </a:ln>
                <a:solidFill>
                  <a:srgbClr val="FF0000"/>
                </a:solidFill>
                <a:effectLst/>
                <a:highlight>
                  <a:srgbClr val="FFFF00"/>
                </a:highlight>
                <a:uLnTx/>
                <a:uFillTx/>
                <a:latin typeface="HGP創英角ｺﾞｼｯｸUB" panose="020B0900000000000000" pitchFamily="50" charset="-128"/>
                <a:ea typeface="HGP創英角ｺﾞｼｯｸUB" panose="020B0900000000000000" pitchFamily="50" charset="-128"/>
                <a:cs typeface="+mn-cs"/>
              </a:rPr>
              <a:t>等</a:t>
            </a:r>
            <a:r>
              <a:rPr kumimoji="0" lang="ja-JP" altLang="en-US" sz="1800" b="0" i="0" u="none" strike="noStrike" kern="1200" cap="none" spc="0" normalizeH="0" baseline="0" noProof="0" dirty="0">
                <a:ln>
                  <a:noFill/>
                </a:ln>
                <a:solidFill>
                  <a:srgbClr val="002060"/>
                </a:solidFill>
                <a:effectLst/>
                <a:uLnTx/>
                <a:uFillTx/>
                <a:latin typeface="HGP創英角ｺﾞｼｯｸUB" panose="020B0900000000000000" pitchFamily="50" charset="-128"/>
                <a:ea typeface="HGP創英角ｺﾞｼｯｸUB" panose="020B0900000000000000" pitchFamily="50" charset="-128"/>
                <a:cs typeface="+mn-cs"/>
              </a:rPr>
              <a:t>の推進に関する体制の確保の内容に関する事項</a:t>
            </a:r>
            <a:endParaRPr kumimoji="1" lang="ja-JP" altLang="en-US" sz="1800" b="0" i="0" u="none" strike="noStrike" kern="1200" cap="none" spc="0" normalizeH="0" baseline="0" noProof="0" dirty="0">
              <a:ln>
                <a:noFill/>
              </a:ln>
              <a:solidFill>
                <a:srgbClr val="002060"/>
              </a:solidFill>
              <a:effectLst/>
              <a:uLnTx/>
              <a:uFillTx/>
              <a:latin typeface="HGP創英角ｺﾞｼｯｸUB" pitchFamily="50" charset="-128"/>
              <a:ea typeface="HGP創英角ｺﾞｼｯｸUB" pitchFamily="50" charset="-128"/>
              <a:cs typeface="+mn-cs"/>
            </a:endParaRPr>
          </a:p>
        </p:txBody>
      </p:sp>
    </p:spTree>
    <p:extLst>
      <p:ext uri="{BB962C8B-B14F-4D97-AF65-F5344CB8AC3E}">
        <p14:creationId xmlns:p14="http://schemas.microsoft.com/office/powerpoint/2010/main" val="20305770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11724</Words>
  <Application>Microsoft Office PowerPoint</Application>
  <PresentationFormat>画面に合わせる (4:3)</PresentationFormat>
  <Paragraphs>3051</Paragraphs>
  <Slides>42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42</vt:i4>
      </vt:variant>
    </vt:vector>
  </HeadingPairs>
  <TitlesOfParts>
    <vt:vector size="53" baseType="lpstr">
      <vt:lpstr>HGP創英角ｺﾞｼｯｸUB</vt:lpstr>
      <vt:lpstr>HG丸ｺﾞｼｯｸM-PRO</vt:lpstr>
      <vt:lpstr>Meiryo UI</vt:lpstr>
      <vt:lpstr>ＭＳ ゴシック</vt:lpstr>
      <vt:lpstr>游ゴシック</vt:lpstr>
      <vt:lpstr>Arial</vt:lpstr>
      <vt:lpstr>Calibri</vt:lpstr>
      <vt:lpstr>Calibri Light</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2026-05-19T02:28:53Z</dcterms:created>
  <dcterms:modified xsi:type="dcterms:W3CDTF">2026-05-19T02:29:21Z</dcterms:modified>
</cp:coreProperties>
</file>