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0"/>
  </p:notesMasterIdLst>
  <p:handoutMasterIdLst>
    <p:handoutMasterId r:id="rId11"/>
  </p:handoutMasterIdLst>
  <p:sldIdLst>
    <p:sldId id="406" r:id="rId2"/>
    <p:sldId id="407" r:id="rId3"/>
    <p:sldId id="405" r:id="rId4"/>
    <p:sldId id="401" r:id="rId5"/>
    <p:sldId id="400" r:id="rId6"/>
    <p:sldId id="402" r:id="rId7"/>
    <p:sldId id="404" r:id="rId8"/>
    <p:sldId id="403" r:id="rId9"/>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AAA2BFA-02AF-45F4-84E4-F5752B397876}"/>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en-US" altLang="ja-JP"/>
              <a:t>R</a:t>
            </a:r>
            <a:r>
              <a:rPr kumimoji="1" lang="ja-JP" altLang="en-US"/>
              <a:t>８</a:t>
            </a:r>
            <a:r>
              <a:rPr kumimoji="1" lang="en-US" altLang="ja-JP"/>
              <a:t>.</a:t>
            </a:r>
            <a:r>
              <a:rPr kumimoji="1" lang="ja-JP" altLang="en-US"/>
              <a:t>３大阪府こども計画　変更案</a:t>
            </a:r>
          </a:p>
        </p:txBody>
      </p:sp>
      <p:sp>
        <p:nvSpPr>
          <p:cNvPr id="3" name="日付プレースホルダー 2">
            <a:extLst>
              <a:ext uri="{FF2B5EF4-FFF2-40B4-BE49-F238E27FC236}">
                <a16:creationId xmlns:a16="http://schemas.microsoft.com/office/drawing/2014/main" id="{5E6C16FD-4ECB-4F57-90CE-DC7F09622203}"/>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ABDF5517-D878-483C-A051-8E9777E3FD69}" type="datetimeFigureOut">
              <a:rPr kumimoji="1" lang="ja-JP" altLang="en-US" smtClean="0"/>
              <a:t>2026/5/19</a:t>
            </a:fld>
            <a:endParaRPr kumimoji="1" lang="ja-JP" altLang="en-US"/>
          </a:p>
        </p:txBody>
      </p:sp>
      <p:sp>
        <p:nvSpPr>
          <p:cNvPr id="4" name="フッター プレースホルダー 3">
            <a:extLst>
              <a:ext uri="{FF2B5EF4-FFF2-40B4-BE49-F238E27FC236}">
                <a16:creationId xmlns:a16="http://schemas.microsoft.com/office/drawing/2014/main" id="{CDB66EAE-5122-4BB5-9E3A-BEAE221A095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74273CE-B770-4475-8ED6-DB83C044DF73}"/>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A09AD6DB-787F-443B-AC09-627A2A58A1FF}" type="slidenum">
              <a:rPr kumimoji="1" lang="ja-JP" altLang="en-US" smtClean="0"/>
              <a:t>‹#›</a:t>
            </a:fld>
            <a:endParaRPr kumimoji="1" lang="ja-JP" altLang="en-US"/>
          </a:p>
        </p:txBody>
      </p:sp>
    </p:spTree>
    <p:extLst>
      <p:ext uri="{BB962C8B-B14F-4D97-AF65-F5344CB8AC3E}">
        <p14:creationId xmlns:p14="http://schemas.microsoft.com/office/powerpoint/2010/main" val="4131044378"/>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r>
              <a:rPr kumimoji="1" lang="en-US" altLang="ja-JP"/>
              <a:t>R</a:t>
            </a:r>
            <a:r>
              <a:rPr kumimoji="1" lang="ja-JP" altLang="en-US"/>
              <a:t>８</a:t>
            </a:r>
            <a:r>
              <a:rPr kumimoji="1" lang="en-US" altLang="ja-JP"/>
              <a:t>.</a:t>
            </a:r>
            <a:r>
              <a:rPr kumimoji="1" lang="ja-JP" altLang="en-US"/>
              <a:t>３大阪府こども計画　変更案</a:t>
            </a:r>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CDB87A29-99D1-496B-A544-027AB6FE2AE4}" type="datetimeFigureOut">
              <a:rPr kumimoji="1" lang="ja-JP" altLang="en-US" smtClean="0"/>
              <a:t>2026/5/19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7E9EAD9-543F-4438-8ADD-66BC39A9E8BA}" type="slidenum">
              <a:rPr kumimoji="1" lang="ja-JP" altLang="en-US" smtClean="0"/>
              <a:t>‹#›</a:t>
            </a:fld>
            <a:endParaRPr kumimoji="1" lang="ja-JP" altLang="en-US"/>
          </a:p>
        </p:txBody>
      </p:sp>
    </p:spTree>
    <p:extLst>
      <p:ext uri="{BB962C8B-B14F-4D97-AF65-F5344CB8AC3E}">
        <p14:creationId xmlns:p14="http://schemas.microsoft.com/office/powerpoint/2010/main" val="20653689"/>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1554437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2259388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2575906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1344327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3231447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475207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2367086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900332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77802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376399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02BE7F-1B3A-4D1D-933F-22A1EC8AB31B}" type="datetimeFigureOut">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2347853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02BE7F-1B3A-4D1D-933F-22A1EC8AB31B}" type="datetimeFigureOut">
              <a:rPr kumimoji="1" lang="ja-JP" altLang="en-US" smtClean="0"/>
              <a:t>2026/5/19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701273-2126-4DE5-AAB2-EC74C4195D60}" type="slidenum">
              <a:rPr kumimoji="1" lang="ja-JP" altLang="en-US" smtClean="0"/>
              <a:t>‹#›</a:t>
            </a:fld>
            <a:endParaRPr kumimoji="1" lang="ja-JP" altLang="en-US"/>
          </a:p>
        </p:txBody>
      </p:sp>
    </p:spTree>
    <p:extLst>
      <p:ext uri="{BB962C8B-B14F-4D97-AF65-F5344CB8AC3E}">
        <p14:creationId xmlns:p14="http://schemas.microsoft.com/office/powerpoint/2010/main" val="23374200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10400" y="6492875"/>
            <a:ext cx="2133600" cy="365125"/>
          </a:xfrm>
        </p:spPr>
        <p:txBody>
          <a:bodyPr anchor="b" anchorCtr="0"/>
          <a:lstStyle/>
          <a:p>
            <a:pPr marL="0" marR="0" lvl="0" indent="0" algn="r" defTabSz="4572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1400" i="0" u="none" strike="noStrike" kern="1200" cap="none" spc="0" normalizeH="0" baseline="0" noProof="0" smtClean="0">
                <a:ln>
                  <a:noFill/>
                </a:ln>
                <a:solidFill>
                  <a:schemeClr val="tx1"/>
                </a:solidFill>
                <a:effectLst/>
                <a:uLnTx/>
                <a:uFillTx/>
                <a:latin typeface="ＭＳ ゴシック" panose="020B0609070205080204" pitchFamily="49" charset="-128"/>
                <a:ea typeface="ＭＳ ゴシック" panose="020B0609070205080204" pitchFamily="49" charset="-128"/>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40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143652" y="365992"/>
            <a:ext cx="741289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HGP創英角ｺﾞｼｯｸUB" pitchFamily="50" charset="-128"/>
                <a:ea typeface="HGP創英角ｺﾞｼｯｸUB" pitchFamily="50" charset="-128"/>
                <a:cs typeface="+mn-cs"/>
              </a:rPr>
              <a:t>第６章　都道府県子ども・子育て支援事業支援計画</a:t>
            </a:r>
          </a:p>
        </p:txBody>
      </p:sp>
      <p:graphicFrame>
        <p:nvGraphicFramePr>
          <p:cNvPr id="2" name="表 2">
            <a:extLst>
              <a:ext uri="{FF2B5EF4-FFF2-40B4-BE49-F238E27FC236}">
                <a16:creationId xmlns:a16="http://schemas.microsoft.com/office/drawing/2014/main" id="{55F66C1F-5326-4FFC-96F2-8702A40F8CA5}"/>
              </a:ext>
            </a:extLst>
          </p:cNvPr>
          <p:cNvGraphicFramePr>
            <a:graphicFrameLocks noGrp="1"/>
          </p:cNvGraphicFramePr>
          <p:nvPr>
            <p:extLst>
              <p:ext uri="{D42A27DB-BD31-4B8C-83A1-F6EECF244321}">
                <p14:modId xmlns:p14="http://schemas.microsoft.com/office/powerpoint/2010/main" val="38472702"/>
              </p:ext>
            </p:extLst>
          </p:nvPr>
        </p:nvGraphicFramePr>
        <p:xfrm>
          <a:off x="281386" y="735324"/>
          <a:ext cx="8399191" cy="6065195"/>
        </p:xfrm>
        <a:graphic>
          <a:graphicData uri="http://schemas.openxmlformats.org/drawingml/2006/table">
            <a:tbl>
              <a:tblPr firstRow="1" bandRow="1">
                <a:tableStyleId>{16D9F66E-5EB9-4882-86FB-DCBF35E3C3E4}</a:tableStyleId>
              </a:tblPr>
              <a:tblGrid>
                <a:gridCol w="556717">
                  <a:extLst>
                    <a:ext uri="{9D8B030D-6E8A-4147-A177-3AD203B41FA5}">
                      <a16:colId xmlns:a16="http://schemas.microsoft.com/office/drawing/2014/main" val="2676710878"/>
                    </a:ext>
                  </a:extLst>
                </a:gridCol>
                <a:gridCol w="6741035">
                  <a:extLst>
                    <a:ext uri="{9D8B030D-6E8A-4147-A177-3AD203B41FA5}">
                      <a16:colId xmlns:a16="http://schemas.microsoft.com/office/drawing/2014/main" val="3753559911"/>
                    </a:ext>
                  </a:extLst>
                </a:gridCol>
                <a:gridCol w="1101439">
                  <a:extLst>
                    <a:ext uri="{9D8B030D-6E8A-4147-A177-3AD203B41FA5}">
                      <a16:colId xmlns:a16="http://schemas.microsoft.com/office/drawing/2014/main" val="434438938"/>
                    </a:ext>
                  </a:extLst>
                </a:gridCol>
              </a:tblGrid>
              <a:tr h="661197">
                <a:tc gridSpan="2">
                  <a:txBody>
                    <a:bodyPr/>
                    <a:lstStyle/>
                    <a:p>
                      <a:pPr algn="ctr"/>
                      <a:r>
                        <a:rPr kumimoji="1" lang="ja-JP" altLang="en-US" sz="1300" dirty="0">
                          <a:solidFill>
                            <a:schemeClr val="tx1"/>
                          </a:solidFill>
                          <a:latin typeface="ＭＳ ゴシック" panose="020B0609070205080204" pitchFamily="49" charset="-128"/>
                          <a:ea typeface="ＭＳ ゴシック" panose="020B0609070205080204" pitchFamily="49" charset="-128"/>
                        </a:rPr>
                        <a:t>「教育・保育</a:t>
                      </a:r>
                      <a:r>
                        <a:rPr kumimoji="1" lang="ja-JP" altLang="en-US" sz="1300" u="sng" dirty="0">
                          <a:solidFill>
                            <a:srgbClr val="FF0000"/>
                          </a:solidFill>
                          <a:highlight>
                            <a:srgbClr val="FFFF00"/>
                          </a:highlight>
                          <a:latin typeface="ＭＳ ゴシック" panose="020B0609070205080204" pitchFamily="49" charset="-128"/>
                          <a:ea typeface="ＭＳ ゴシック" panose="020B0609070205080204" pitchFamily="49" charset="-128"/>
                        </a:rPr>
                        <a:t>等</a:t>
                      </a:r>
                      <a:r>
                        <a:rPr kumimoji="1" lang="ja-JP" altLang="en-US" sz="1300" dirty="0">
                          <a:solidFill>
                            <a:schemeClr val="tx1"/>
                          </a:solidFill>
                          <a:latin typeface="ＭＳ ゴシック" panose="020B0609070205080204" pitchFamily="49" charset="-128"/>
                          <a:ea typeface="ＭＳ ゴシック" panose="020B0609070205080204" pitchFamily="49" charset="-128"/>
                        </a:rPr>
                        <a:t>及び地域子ども・子育て支援支援事業の提供体制の整備並びに</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dirty="0">
                          <a:solidFill>
                            <a:schemeClr val="tx1"/>
                          </a:solidFill>
                          <a:latin typeface="ＭＳ ゴシック" panose="020B0609070205080204" pitchFamily="49" charset="-128"/>
                          <a:ea typeface="ＭＳ ゴシック" panose="020B0609070205080204" pitchFamily="49" charset="-128"/>
                        </a:rPr>
                        <a:t>子ども・子育て支援給付並びに地域子ども・子育て支援事業及び仕事・子育て両立支援事業の</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dirty="0">
                          <a:solidFill>
                            <a:schemeClr val="tx1"/>
                          </a:solidFill>
                          <a:latin typeface="ＭＳ ゴシック" panose="020B0609070205080204" pitchFamily="49" charset="-128"/>
                          <a:ea typeface="ＭＳ ゴシック" panose="020B0609070205080204" pitchFamily="49" charset="-128"/>
                        </a:rPr>
                        <a:t>円滑な実施を確保するための基本的な指針」において</a:t>
                      </a:r>
                      <a:r>
                        <a:rPr kumimoji="1" lang="ja-JP" altLang="en-US" sz="1300" b="1" dirty="0">
                          <a:solidFill>
                            <a:schemeClr val="tx1"/>
                          </a:solidFill>
                          <a:latin typeface="ＭＳ ゴシック" panose="020B0609070205080204" pitchFamily="49" charset="-128"/>
                          <a:ea typeface="ＭＳ ゴシック" panose="020B0609070205080204" pitchFamily="49" charset="-128"/>
                        </a:rPr>
                        <a:t>都道府県計画で記載すべき事項</a:t>
                      </a:r>
                    </a:p>
                  </a:txBody>
                  <a:tcPr anchor="ctr"/>
                </a:tc>
                <a:tc hMerge="1">
                  <a:txBody>
                    <a:bodyPr/>
                    <a:lstStyle/>
                    <a:p>
                      <a:endParaRPr kumimoji="1" lang="ja-JP" altLang="en-US"/>
                    </a:p>
                  </a:txBody>
                  <a:tcPr/>
                </a:tc>
                <a:tc>
                  <a:txBody>
                    <a:bodyPr/>
                    <a:lstStyle/>
                    <a:p>
                      <a:pPr algn="ctr"/>
                      <a:r>
                        <a:rPr kumimoji="1" lang="ja-JP" altLang="en-US" sz="1300" b="1" dirty="0">
                          <a:solidFill>
                            <a:schemeClr val="tx1"/>
                          </a:solidFill>
                          <a:latin typeface="ＭＳ ゴシック" panose="020B0609070205080204" pitchFamily="49" charset="-128"/>
                          <a:ea typeface="ＭＳ ゴシック" panose="020B0609070205080204" pitchFamily="49" charset="-128"/>
                        </a:rPr>
                        <a:t>本計画に</a:t>
                      </a:r>
                      <a:endParaRPr kumimoji="1" lang="en-US" altLang="ja-JP" sz="1300" b="1"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b="1" dirty="0">
                          <a:solidFill>
                            <a:schemeClr val="tx1"/>
                          </a:solidFill>
                          <a:latin typeface="ＭＳ ゴシック" panose="020B0609070205080204" pitchFamily="49" charset="-128"/>
                          <a:ea typeface="ＭＳ ゴシック" panose="020B0609070205080204" pitchFamily="49" charset="-128"/>
                        </a:rPr>
                        <a:t>おける</a:t>
                      </a:r>
                      <a:endParaRPr kumimoji="1" lang="en-US" altLang="ja-JP" sz="1300" b="1"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b="1" dirty="0">
                          <a:solidFill>
                            <a:schemeClr val="tx1"/>
                          </a:solidFill>
                          <a:latin typeface="ＭＳ ゴシック" panose="020B0609070205080204" pitchFamily="49" charset="-128"/>
                          <a:ea typeface="ＭＳ ゴシック" panose="020B0609070205080204" pitchFamily="49" charset="-128"/>
                        </a:rPr>
                        <a:t>対応（章）</a:t>
                      </a:r>
                    </a:p>
                  </a:txBody>
                  <a:tcPr anchor="ctr"/>
                </a:tc>
                <a:extLst>
                  <a:ext uri="{0D108BD9-81ED-4DB2-BD59-A6C34878D82A}">
                    <a16:rowId xmlns:a16="http://schemas.microsoft.com/office/drawing/2014/main" val="3181985861"/>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都道府県設定区域の設定</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17978327"/>
                  </a:ext>
                </a:extLst>
              </a:tr>
              <a:tr h="433705">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各年度における教育・保育の量の見込み並びに実施しようとする教育・保育の提供体制の確保の</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内容及びその実施時期</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2500197796"/>
                  </a:ext>
                </a:extLst>
              </a:tr>
              <a:tr h="433705">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strike="sngStrike" dirty="0">
                          <a:solidFill>
                            <a:srgbClr val="FF0000"/>
                          </a:solidFill>
                          <a:latin typeface="ＭＳ ゴシック" panose="020B0609070205080204" pitchFamily="49" charset="-128"/>
                          <a:ea typeface="ＭＳ ゴシック" panose="020B0609070205080204" pitchFamily="49" charset="-128"/>
                        </a:rPr>
                        <a:t>子ども・子育て支援給付</a:t>
                      </a:r>
                      <a:r>
                        <a:rPr kumimoji="1" lang="ja-JP" altLang="en-US" sz="1200" u="sng" strike="noStrike" dirty="0">
                          <a:solidFill>
                            <a:srgbClr val="FF0000"/>
                          </a:solidFill>
                          <a:highlight>
                            <a:srgbClr val="FFFF00"/>
                          </a:highlight>
                          <a:latin typeface="ＭＳ ゴシック" panose="020B0609070205080204" pitchFamily="49" charset="-128"/>
                          <a:ea typeface="ＭＳ ゴシック" panose="020B0609070205080204" pitchFamily="49" charset="-128"/>
                        </a:rPr>
                        <a:t>子どものための教育・保育給付</a:t>
                      </a:r>
                      <a:r>
                        <a:rPr kumimoji="1" lang="ja-JP" altLang="en-US" sz="1200" dirty="0">
                          <a:latin typeface="ＭＳ ゴシック" panose="020B0609070205080204" pitchFamily="49" charset="-128"/>
                          <a:ea typeface="ＭＳ ゴシック" panose="020B0609070205080204" pitchFamily="49" charset="-128"/>
                        </a:rPr>
                        <a:t>に係る教育・保育の一体的提供及び当該教育・保育の推進に関する体制の確保の内容に関する</a:t>
                      </a:r>
                      <a:r>
                        <a:rPr kumimoji="1" lang="ja-JP" altLang="en-US" sz="1200" dirty="0">
                          <a:solidFill>
                            <a:schemeClr val="tx1"/>
                          </a:solidFill>
                          <a:latin typeface="ＭＳ ゴシック" panose="020B0609070205080204" pitchFamily="49" charset="-128"/>
                          <a:ea typeface="ＭＳ ゴシック" panose="020B0609070205080204" pitchFamily="49" charset="-128"/>
                        </a:rPr>
                        <a:t>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724223249"/>
                  </a:ext>
                </a:extLst>
              </a:tr>
              <a:tr h="244798">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子育てのための施設等利用給付の円滑な実施の確保を図るために必要な市町村との連携に関する</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353554972"/>
                  </a:ext>
                </a:extLst>
              </a:tr>
              <a:tr h="184413">
                <a:tc>
                  <a:txBody>
                    <a:bodyPr/>
                    <a:lstStyle/>
                    <a:p>
                      <a:pPr algn="ctr"/>
                      <a:r>
                        <a:rPr kumimoji="1"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乳児等のための支援給付に係る教育・保育等の一体的提供及び当該教育・保育等の推進に関する体制の確保の内容</a:t>
                      </a:r>
                    </a:p>
                  </a:txBody>
                  <a:tcPr anchor="ctr"/>
                </a:tc>
                <a:tc>
                  <a:txBody>
                    <a:bodyPr/>
                    <a:lstStyle/>
                    <a:p>
                      <a:pPr algn="ctr"/>
                      <a:r>
                        <a:rPr kumimoji="1"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第６章</a:t>
                      </a:r>
                    </a:p>
                  </a:txBody>
                  <a:tcPr anchor="ctr"/>
                </a:tc>
                <a:extLst>
                  <a:ext uri="{0D108BD9-81ED-4DB2-BD59-A6C34878D82A}">
                    <a16:rowId xmlns:a16="http://schemas.microsoft.com/office/drawing/2014/main" val="3663586448"/>
                  </a:ext>
                </a:extLst>
              </a:tr>
              <a:tr h="433705">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特定教育・保育</a:t>
                      </a:r>
                      <a:r>
                        <a:rPr kumimoji="1" lang="ja-JP" altLang="en-US" sz="1200" strike="sngStrike" dirty="0">
                          <a:solidFill>
                            <a:srgbClr val="FF0000"/>
                          </a:solidFill>
                          <a:latin typeface="ＭＳ ゴシック" panose="020B0609070205080204" pitchFamily="49" charset="-128"/>
                          <a:ea typeface="ＭＳ ゴシック" panose="020B0609070205080204" pitchFamily="49" charset="-128"/>
                        </a:rPr>
                        <a:t>及び</a:t>
                      </a:r>
                      <a:r>
                        <a:rPr kumimoji="1" lang="ja-JP" altLang="en-US" sz="1200" u="sng" strike="noStrike" dirty="0">
                          <a:solidFill>
                            <a:srgbClr val="FF0000"/>
                          </a:solidFill>
                          <a:highlight>
                            <a:srgbClr val="FFFF00"/>
                          </a:highlight>
                          <a:latin typeface="ＭＳ ゴシック" panose="020B0609070205080204" pitchFamily="49" charset="-128"/>
                          <a:ea typeface="ＭＳ ゴシック" panose="020B0609070205080204" pitchFamily="49" charset="-128"/>
                        </a:rPr>
                        <a:t>、</a:t>
                      </a:r>
                      <a:r>
                        <a:rPr kumimoji="1" lang="ja-JP" altLang="en-US" sz="1200" u="none" dirty="0">
                          <a:solidFill>
                            <a:schemeClr val="tx1"/>
                          </a:solidFill>
                          <a:latin typeface="ＭＳ ゴシック" panose="020B0609070205080204" pitchFamily="49" charset="-128"/>
                          <a:ea typeface="ＭＳ ゴシック" panose="020B0609070205080204" pitchFamily="49" charset="-128"/>
                        </a:rPr>
                        <a:t>特定地域型保育</a:t>
                      </a:r>
                      <a:r>
                        <a:rPr kumimoji="1"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及び特定乳児等通園支援</a:t>
                      </a:r>
                      <a:r>
                        <a:rPr kumimoji="1" lang="ja-JP" altLang="en-US" sz="1200" dirty="0">
                          <a:latin typeface="ＭＳ ゴシック" panose="020B0609070205080204" pitchFamily="49" charset="-128"/>
                          <a:ea typeface="ＭＳ ゴシック" panose="020B0609070205080204" pitchFamily="49" charset="-128"/>
                        </a:rPr>
                        <a:t>を行う者並びに地域子ども・子育て支援事業に従事する者の確保及び資質の向上のために講ずる措置に関する事項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957458397"/>
                  </a:ext>
                </a:extLst>
              </a:tr>
              <a:tr h="433705">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子どもに関する専門的な知識及び技術を要する支援に関する施策の実施に関する事項並びにその</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円滑な実施を図るために必要な市町村との連携に関する事項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1178292922"/>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endParaRPr kumimoji="1" lang="en-US" altLang="ja-JP" sz="1200"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都道府県子ども・子育て支援事業支援計画の基本理念等</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第３章　</a:t>
                      </a:r>
                    </a:p>
                  </a:txBody>
                  <a:tcPr anchor="ctr"/>
                </a:tc>
                <a:extLst>
                  <a:ext uri="{0D108BD9-81ED-4DB2-BD59-A6C34878D82A}">
                    <a16:rowId xmlns:a16="http://schemas.microsoft.com/office/drawing/2014/main" val="886740714"/>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endParaRPr kumimoji="1" lang="en-US" altLang="ja-JP" sz="1200"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市町村の区域を超えた広域的な見地から行う調整に関する事項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1443240452"/>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endParaRPr kumimoji="1" lang="en-US" altLang="ja-JP" sz="1200"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教育・保育</a:t>
                      </a:r>
                      <a:r>
                        <a:rPr kumimoji="1"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等</a:t>
                      </a:r>
                      <a:r>
                        <a:rPr kumimoji="1" lang="ja-JP" altLang="en-US" sz="1200" dirty="0">
                          <a:latin typeface="ＭＳ ゴシック" panose="020B0609070205080204" pitchFamily="49" charset="-128"/>
                          <a:ea typeface="ＭＳ ゴシック" panose="020B0609070205080204" pitchFamily="49" charset="-128"/>
                        </a:rPr>
                        <a:t>情報</a:t>
                      </a:r>
                      <a:r>
                        <a:rPr kumimoji="1"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及び特定教育・保育施設設置者等経営情報</a:t>
                      </a:r>
                      <a:r>
                        <a:rPr kumimoji="1" lang="ja-JP" altLang="en-US" sz="1200" dirty="0">
                          <a:latin typeface="ＭＳ ゴシック" panose="020B0609070205080204" pitchFamily="49" charset="-128"/>
                          <a:ea typeface="ＭＳ ゴシック" panose="020B0609070205080204" pitchFamily="49" charset="-128"/>
                        </a:rPr>
                        <a:t>の公表に関する事項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661358419"/>
                  </a:ext>
                </a:extLst>
              </a:tr>
              <a:tr h="43370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労働者の職業生活と家庭生活との両立が図られるようにするために必要な雇用環境の整備に関する施策との連携に関する事項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830800601"/>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都道府県子ども・子育て支援事業支援計画の作成の時期</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第１章　</a:t>
                      </a:r>
                    </a:p>
                  </a:txBody>
                  <a:tcPr anchor="ctr"/>
                </a:tc>
                <a:extLst>
                  <a:ext uri="{0D108BD9-81ED-4DB2-BD59-A6C34878D82A}">
                    <a16:rowId xmlns:a16="http://schemas.microsoft.com/office/drawing/2014/main" val="314521801"/>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都道府県子ども・子育て支援事業支援計画の期間</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ＭＳ ゴシック" panose="020B0609070205080204" pitchFamily="49" charset="-128"/>
                          <a:ea typeface="ＭＳ ゴシック" panose="020B0609070205080204" pitchFamily="49" charset="-128"/>
                        </a:rPr>
                        <a:t>第１章　</a:t>
                      </a:r>
                    </a:p>
                  </a:txBody>
                  <a:tcPr anchor="ctr"/>
                </a:tc>
                <a:extLst>
                  <a:ext uri="{0D108BD9-81ED-4DB2-BD59-A6C34878D82A}">
                    <a16:rowId xmlns:a16="http://schemas.microsoft.com/office/drawing/2014/main" val="1517170124"/>
                  </a:ext>
                </a:extLst>
              </a:tr>
              <a:tr h="311285">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都道府県子ども・子育て支援事業支援計画の達成状況の点検及び評価</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a:t>
                      </a:r>
                      <a:r>
                        <a:rPr kumimoji="1" lang="en-US" altLang="ja-JP" sz="1200" dirty="0">
                          <a:latin typeface="ＭＳ ゴシック" panose="020B0609070205080204" pitchFamily="49" charset="-128"/>
                          <a:ea typeface="ＭＳ ゴシック" panose="020B0609070205080204" pitchFamily="49" charset="-128"/>
                        </a:rPr>
                        <a:t>10</a:t>
                      </a:r>
                      <a:r>
                        <a:rPr kumimoji="1" lang="ja-JP" altLang="en-US" sz="1200" dirty="0">
                          <a:latin typeface="ＭＳ ゴシック" panose="020B0609070205080204" pitchFamily="49" charset="-128"/>
                          <a:ea typeface="ＭＳ ゴシック" panose="020B0609070205080204" pitchFamily="49" charset="-128"/>
                        </a:rPr>
                        <a:t>章　</a:t>
                      </a:r>
                    </a:p>
                  </a:txBody>
                  <a:tcPr anchor="ctr"/>
                </a:tc>
                <a:extLst>
                  <a:ext uri="{0D108BD9-81ED-4DB2-BD59-A6C34878D82A}">
                    <a16:rowId xmlns:a16="http://schemas.microsoft.com/office/drawing/2014/main" val="2941229946"/>
                  </a:ext>
                </a:extLst>
              </a:tr>
            </a:tbl>
          </a:graphicData>
        </a:graphic>
      </p:graphicFrame>
      <p:sp>
        <p:nvSpPr>
          <p:cNvPr id="3" name="テキスト ボックス 2">
            <a:extLst>
              <a:ext uri="{FF2B5EF4-FFF2-40B4-BE49-F238E27FC236}">
                <a16:creationId xmlns:a16="http://schemas.microsoft.com/office/drawing/2014/main" id="{52EC50B2-64BE-4925-B75A-3749FB1D195D}"/>
              </a:ext>
            </a:extLst>
          </p:cNvPr>
          <p:cNvSpPr txBox="1"/>
          <p:nvPr/>
        </p:nvSpPr>
        <p:spPr>
          <a:xfrm>
            <a:off x="7735168" y="19595"/>
            <a:ext cx="1389888" cy="369332"/>
          </a:xfrm>
          <a:prstGeom prst="rect">
            <a:avLst/>
          </a:prstGeom>
          <a:solidFill>
            <a:schemeClr val="bg1"/>
          </a:solidFill>
          <a:ln>
            <a:solidFill>
              <a:schemeClr val="tx1"/>
            </a:solidFill>
          </a:ln>
        </p:spPr>
        <p:txBody>
          <a:bodyPr wrap="square" rtlCol="0">
            <a:spAutoFit/>
          </a:bodyPr>
          <a:lstStyle/>
          <a:p>
            <a:r>
              <a:rPr kumimoji="1" lang="ja-JP" altLang="en-US" dirty="0"/>
              <a:t>資料１－１</a:t>
            </a:r>
          </a:p>
        </p:txBody>
      </p:sp>
      <p:pic>
        <p:nvPicPr>
          <p:cNvPr id="8" name="図 7">
            <a:extLst>
              <a:ext uri="{FF2B5EF4-FFF2-40B4-BE49-F238E27FC236}">
                <a16:creationId xmlns:a16="http://schemas.microsoft.com/office/drawing/2014/main" id="{FC311019-62FF-463A-96FE-9AE6EBEC80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8" y="-62713"/>
            <a:ext cx="5622809" cy="517381"/>
          </a:xfrm>
          <a:prstGeom prst="rect">
            <a:avLst/>
          </a:prstGeom>
        </p:spPr>
      </p:pic>
      <p:cxnSp>
        <p:nvCxnSpPr>
          <p:cNvPr id="9" name="カギ線コネクタ 4">
            <a:extLst>
              <a:ext uri="{FF2B5EF4-FFF2-40B4-BE49-F238E27FC236}">
                <a16:creationId xmlns:a16="http://schemas.microsoft.com/office/drawing/2014/main" id="{10DE7F83-55BF-4D49-B5B0-4FB9F4A01D1A}"/>
              </a:ext>
            </a:extLst>
          </p:cNvPr>
          <p:cNvCxnSpPr/>
          <p:nvPr/>
        </p:nvCxnSpPr>
        <p:spPr>
          <a:xfrm flipV="1">
            <a:off x="207034" y="41326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AE7580C6-FE23-4D24-A910-81C36E2DF03E}"/>
              </a:ext>
            </a:extLst>
          </p:cNvPr>
          <p:cNvSpPr txBox="1"/>
          <p:nvPr/>
        </p:nvSpPr>
        <p:spPr>
          <a:xfrm>
            <a:off x="8061010" y="493177"/>
            <a:ext cx="939338" cy="369332"/>
          </a:xfrm>
          <a:prstGeom prst="rect">
            <a:avLst/>
          </a:prstGeom>
          <a:solidFill>
            <a:schemeClr val="bg1"/>
          </a:solidFill>
          <a:ln>
            <a:solidFill>
              <a:schemeClr val="tx1"/>
            </a:solidFill>
          </a:ln>
        </p:spPr>
        <p:txBody>
          <a:bodyPr wrap="square" rtlCol="0">
            <a:spAutoFit/>
          </a:bodyPr>
          <a:lstStyle/>
          <a:p>
            <a:r>
              <a:rPr lang="ja-JP" altLang="en-US" dirty="0"/>
              <a:t>変更後</a:t>
            </a:r>
          </a:p>
        </p:txBody>
      </p:sp>
    </p:spTree>
    <p:extLst>
      <p:ext uri="{BB962C8B-B14F-4D97-AF65-F5344CB8AC3E}">
        <p14:creationId xmlns:p14="http://schemas.microsoft.com/office/powerpoint/2010/main" val="1633249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10400" y="6492875"/>
            <a:ext cx="2133600" cy="365125"/>
          </a:xfrm>
        </p:spPr>
        <p:txBody>
          <a:bodyPr anchor="b" anchorCtr="0"/>
          <a:lstStyle/>
          <a:p>
            <a:pPr marL="0" marR="0" lvl="0" indent="0" algn="r" defTabSz="4572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1400" i="0" u="none" strike="noStrike" kern="1200" cap="none" spc="0" normalizeH="0" baseline="0" noProof="0" smtClean="0">
                <a:ln>
                  <a:noFill/>
                </a:ln>
                <a:solidFill>
                  <a:schemeClr val="tx1"/>
                </a:solidFill>
                <a:effectLst/>
                <a:uLnTx/>
                <a:uFillTx/>
                <a:latin typeface="ＭＳ ゴシック" panose="020B0609070205080204" pitchFamily="49" charset="-128"/>
                <a:ea typeface="ＭＳ ゴシック" panose="020B0609070205080204" pitchFamily="49" charset="-128"/>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40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cxnSp>
        <p:nvCxnSpPr>
          <p:cNvPr id="5" name="カギ線コネクタ 4"/>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75466" y="26359"/>
            <a:ext cx="756488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HGP創英角ｺﾞｼｯｸUB" pitchFamily="50" charset="-128"/>
                <a:ea typeface="HGP創英角ｺﾞｼｯｸUB" pitchFamily="50" charset="-128"/>
                <a:cs typeface="+mn-cs"/>
              </a:rPr>
              <a:t>第６章　都道府県子ども・子育て支援事業支援計画</a:t>
            </a:r>
          </a:p>
        </p:txBody>
      </p:sp>
      <p:graphicFrame>
        <p:nvGraphicFramePr>
          <p:cNvPr id="2" name="表 2">
            <a:extLst>
              <a:ext uri="{FF2B5EF4-FFF2-40B4-BE49-F238E27FC236}">
                <a16:creationId xmlns:a16="http://schemas.microsoft.com/office/drawing/2014/main" id="{55F66C1F-5326-4FFC-96F2-8702A40F8CA5}"/>
              </a:ext>
            </a:extLst>
          </p:cNvPr>
          <p:cNvGraphicFramePr>
            <a:graphicFrameLocks noGrp="1"/>
          </p:cNvGraphicFramePr>
          <p:nvPr>
            <p:extLst>
              <p:ext uri="{D42A27DB-BD31-4B8C-83A1-F6EECF244321}">
                <p14:modId xmlns:p14="http://schemas.microsoft.com/office/powerpoint/2010/main" val="472114996"/>
              </p:ext>
            </p:extLst>
          </p:nvPr>
        </p:nvGraphicFramePr>
        <p:xfrm>
          <a:off x="177949" y="485964"/>
          <a:ext cx="8752110" cy="6201000"/>
        </p:xfrm>
        <a:graphic>
          <a:graphicData uri="http://schemas.openxmlformats.org/drawingml/2006/table">
            <a:tbl>
              <a:tblPr firstRow="1" bandRow="1">
                <a:tableStyleId>{16D9F66E-5EB9-4882-86FB-DCBF35E3C3E4}</a:tableStyleId>
              </a:tblPr>
              <a:tblGrid>
                <a:gridCol w="580110">
                  <a:extLst>
                    <a:ext uri="{9D8B030D-6E8A-4147-A177-3AD203B41FA5}">
                      <a16:colId xmlns:a16="http://schemas.microsoft.com/office/drawing/2014/main" val="2676710878"/>
                    </a:ext>
                  </a:extLst>
                </a:gridCol>
                <a:gridCol w="7024280">
                  <a:extLst>
                    <a:ext uri="{9D8B030D-6E8A-4147-A177-3AD203B41FA5}">
                      <a16:colId xmlns:a16="http://schemas.microsoft.com/office/drawing/2014/main" val="3753559911"/>
                    </a:ext>
                  </a:extLst>
                </a:gridCol>
                <a:gridCol w="1147720">
                  <a:extLst>
                    <a:ext uri="{9D8B030D-6E8A-4147-A177-3AD203B41FA5}">
                      <a16:colId xmlns:a16="http://schemas.microsoft.com/office/drawing/2014/main" val="434438938"/>
                    </a:ext>
                  </a:extLst>
                </a:gridCol>
              </a:tblGrid>
              <a:tr h="292921">
                <a:tc gridSpan="2">
                  <a:txBody>
                    <a:bodyPr/>
                    <a:lstStyle/>
                    <a:p>
                      <a:pPr algn="ctr"/>
                      <a:r>
                        <a:rPr kumimoji="1" lang="ja-JP" altLang="en-US" sz="1300" dirty="0">
                          <a:solidFill>
                            <a:schemeClr val="tx1"/>
                          </a:solidFill>
                          <a:latin typeface="ＭＳ ゴシック" panose="020B0609070205080204" pitchFamily="49" charset="-128"/>
                          <a:ea typeface="ＭＳ ゴシック" panose="020B0609070205080204" pitchFamily="49" charset="-128"/>
                        </a:rPr>
                        <a:t>「教育・保育及び地域子ども・子育て支援支援事業の提供体制の整備並びに</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dirty="0">
                          <a:solidFill>
                            <a:schemeClr val="tx1"/>
                          </a:solidFill>
                          <a:latin typeface="ＭＳ ゴシック" panose="020B0609070205080204" pitchFamily="49" charset="-128"/>
                          <a:ea typeface="ＭＳ ゴシック" panose="020B0609070205080204" pitchFamily="49" charset="-128"/>
                        </a:rPr>
                        <a:t>子ども・子育て支援給付並びに地域子ども・子育て支援事業及び仕事・子育て両立支援事業の</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dirty="0">
                          <a:solidFill>
                            <a:schemeClr val="tx1"/>
                          </a:solidFill>
                          <a:latin typeface="ＭＳ ゴシック" panose="020B0609070205080204" pitchFamily="49" charset="-128"/>
                          <a:ea typeface="ＭＳ ゴシック" panose="020B0609070205080204" pitchFamily="49" charset="-128"/>
                        </a:rPr>
                        <a:t>円滑な実施を確保するための基本的な指針」において</a:t>
                      </a:r>
                      <a:r>
                        <a:rPr kumimoji="1" lang="ja-JP" altLang="en-US" sz="1300" b="1" dirty="0">
                          <a:solidFill>
                            <a:schemeClr val="tx1"/>
                          </a:solidFill>
                          <a:latin typeface="ＭＳ ゴシック" panose="020B0609070205080204" pitchFamily="49" charset="-128"/>
                          <a:ea typeface="ＭＳ ゴシック" panose="020B0609070205080204" pitchFamily="49" charset="-128"/>
                        </a:rPr>
                        <a:t>都道府県計画で記載すべき事項</a:t>
                      </a:r>
                    </a:p>
                  </a:txBody>
                  <a:tcPr anchor="ctr"/>
                </a:tc>
                <a:tc hMerge="1">
                  <a:txBody>
                    <a:bodyPr/>
                    <a:lstStyle/>
                    <a:p>
                      <a:endParaRPr kumimoji="1" lang="ja-JP" altLang="en-US"/>
                    </a:p>
                  </a:txBody>
                  <a:tcPr/>
                </a:tc>
                <a:tc>
                  <a:txBody>
                    <a:bodyPr/>
                    <a:lstStyle/>
                    <a:p>
                      <a:pPr algn="ctr"/>
                      <a:r>
                        <a:rPr kumimoji="1" lang="ja-JP" altLang="en-US" sz="1300" b="1" dirty="0">
                          <a:solidFill>
                            <a:schemeClr val="tx1"/>
                          </a:solidFill>
                          <a:latin typeface="ＭＳ ゴシック" panose="020B0609070205080204" pitchFamily="49" charset="-128"/>
                          <a:ea typeface="ＭＳ ゴシック" panose="020B0609070205080204" pitchFamily="49" charset="-128"/>
                        </a:rPr>
                        <a:t>本計画に</a:t>
                      </a:r>
                      <a:endParaRPr kumimoji="1" lang="en-US" altLang="ja-JP" sz="1300" b="1"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b="1" dirty="0">
                          <a:solidFill>
                            <a:schemeClr val="tx1"/>
                          </a:solidFill>
                          <a:latin typeface="ＭＳ ゴシック" panose="020B0609070205080204" pitchFamily="49" charset="-128"/>
                          <a:ea typeface="ＭＳ ゴシック" panose="020B0609070205080204" pitchFamily="49" charset="-128"/>
                        </a:rPr>
                        <a:t>おける</a:t>
                      </a:r>
                      <a:endParaRPr kumimoji="1" lang="en-US" altLang="ja-JP" sz="1300" b="1"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300" b="1" dirty="0">
                          <a:solidFill>
                            <a:schemeClr val="tx1"/>
                          </a:solidFill>
                          <a:latin typeface="ＭＳ ゴシック" panose="020B0609070205080204" pitchFamily="49" charset="-128"/>
                          <a:ea typeface="ＭＳ ゴシック" panose="020B0609070205080204" pitchFamily="49" charset="-128"/>
                        </a:rPr>
                        <a:t>対応（章）</a:t>
                      </a:r>
                    </a:p>
                  </a:txBody>
                  <a:tcPr anchor="ctr"/>
                </a:tc>
                <a:extLst>
                  <a:ext uri="{0D108BD9-81ED-4DB2-BD59-A6C34878D82A}">
                    <a16:rowId xmlns:a16="http://schemas.microsoft.com/office/drawing/2014/main" val="3181985861"/>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都道府県設定区域の設定</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17978327"/>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各年度における教育・保育の量の見込み並びに実施しようとする教育・保育の提供体制の確保の</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内容及びその実施時期</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2500197796"/>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strike="noStrike" dirty="0">
                          <a:solidFill>
                            <a:schemeClr val="tx1"/>
                          </a:solidFill>
                          <a:latin typeface="ＭＳ ゴシック" panose="020B0609070205080204" pitchFamily="49" charset="-128"/>
                          <a:ea typeface="ＭＳ ゴシック" panose="020B0609070205080204" pitchFamily="49" charset="-128"/>
                        </a:rPr>
                        <a:t>子ども・子育て支援給付</a:t>
                      </a:r>
                      <a:r>
                        <a:rPr kumimoji="1" lang="ja-JP" altLang="en-US" sz="1200" dirty="0">
                          <a:latin typeface="ＭＳ ゴシック" panose="020B0609070205080204" pitchFamily="49" charset="-128"/>
                          <a:ea typeface="ＭＳ ゴシック" panose="020B0609070205080204" pitchFamily="49" charset="-128"/>
                        </a:rPr>
                        <a:t>に係る教育・保育の一体的提供及び当該教育・保育の推進に関する体制の</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確保の内容に関する</a:t>
                      </a:r>
                      <a:r>
                        <a:rPr kumimoji="1" lang="ja-JP" altLang="en-US" sz="1200" dirty="0">
                          <a:solidFill>
                            <a:schemeClr val="tx1"/>
                          </a:solidFill>
                          <a:latin typeface="ＭＳ ゴシック" panose="020B0609070205080204" pitchFamily="49" charset="-128"/>
                          <a:ea typeface="ＭＳ ゴシック" panose="020B0609070205080204" pitchFamily="49" charset="-128"/>
                        </a:rPr>
                        <a:t>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724223249"/>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子育てのための施設等利用給付の円滑な実施の確保を図るために必要な市町村との連携に関する</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353554972"/>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特定教育・保育</a:t>
                      </a:r>
                      <a:r>
                        <a:rPr kumimoji="1" lang="ja-JP" altLang="en-US" sz="1200" strike="noStrike" dirty="0">
                          <a:solidFill>
                            <a:schemeClr val="tx1"/>
                          </a:solidFill>
                          <a:latin typeface="ＭＳ ゴシック" panose="020B0609070205080204" pitchFamily="49" charset="-128"/>
                          <a:ea typeface="ＭＳ ゴシック" panose="020B0609070205080204" pitchFamily="49" charset="-128"/>
                        </a:rPr>
                        <a:t>及び</a:t>
                      </a:r>
                      <a:r>
                        <a:rPr kumimoji="1" lang="ja-JP" altLang="en-US" sz="1200" dirty="0">
                          <a:latin typeface="ＭＳ ゴシック" panose="020B0609070205080204" pitchFamily="49" charset="-128"/>
                          <a:ea typeface="ＭＳ ゴシック" panose="020B0609070205080204" pitchFamily="49" charset="-128"/>
                        </a:rPr>
                        <a:t>特定地域型保育を行う者並びに地域子ども・子育て支援事業に従事する者の</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確保及び資質の向上のために講ずる措置に関する事項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957458397"/>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必須</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子どもに関する専門的な知識及び技術を要する支援に関する施策の実施に関する事項並びにその</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円滑な実施を図るために必要な市町村との連携に関する事項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1178292922"/>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endParaRPr kumimoji="1" lang="en-US" altLang="ja-JP" sz="1200"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都道府県子ども・子育て支援事業支援計画の基本理念等</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第３章　</a:t>
                      </a:r>
                    </a:p>
                  </a:txBody>
                  <a:tcPr anchor="ctr"/>
                </a:tc>
                <a:extLst>
                  <a:ext uri="{0D108BD9-81ED-4DB2-BD59-A6C34878D82A}">
                    <a16:rowId xmlns:a16="http://schemas.microsoft.com/office/drawing/2014/main" val="886740714"/>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endParaRPr kumimoji="1" lang="en-US" altLang="ja-JP" sz="1200"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市町村の区域を超えた広域的な見地から行う調整に関する事項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1443240452"/>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endParaRPr kumimoji="1" lang="en-US" altLang="ja-JP" sz="1200" dirty="0">
                        <a:latin typeface="ＭＳ ゴシック" panose="020B0609070205080204" pitchFamily="49" charset="-128"/>
                        <a:ea typeface="ＭＳ ゴシック" panose="020B0609070205080204" pitchFamily="49" charset="-128"/>
                      </a:endParaRP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教育・保育情報の公表に関する事項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661358419"/>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労働者の職業生活と家庭生活との両立が図られるようにするために必要な雇用環境の整備に関する</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施策との連携に関する事項</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第６章　</a:t>
                      </a:r>
                    </a:p>
                  </a:txBody>
                  <a:tcPr anchor="ctr"/>
                </a:tc>
                <a:extLst>
                  <a:ext uri="{0D108BD9-81ED-4DB2-BD59-A6C34878D82A}">
                    <a16:rowId xmlns:a16="http://schemas.microsoft.com/office/drawing/2014/main" val="3830800601"/>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都道府県子ども・子育て支援事業支援計画の作成の時期</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第１章　</a:t>
                      </a:r>
                    </a:p>
                  </a:txBody>
                  <a:tcPr anchor="ctr"/>
                </a:tc>
                <a:extLst>
                  <a:ext uri="{0D108BD9-81ED-4DB2-BD59-A6C34878D82A}">
                    <a16:rowId xmlns:a16="http://schemas.microsoft.com/office/drawing/2014/main" val="314521801"/>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都道府県子ども・子育て支援事業支援計画の期間</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ＭＳ ゴシック" panose="020B0609070205080204" pitchFamily="49" charset="-128"/>
                          <a:ea typeface="ＭＳ ゴシック" panose="020B0609070205080204" pitchFamily="49" charset="-128"/>
                        </a:rPr>
                        <a:t>第１章　</a:t>
                      </a:r>
                    </a:p>
                  </a:txBody>
                  <a:tcPr anchor="ctr"/>
                </a:tc>
                <a:extLst>
                  <a:ext uri="{0D108BD9-81ED-4DB2-BD59-A6C34878D82A}">
                    <a16:rowId xmlns:a16="http://schemas.microsoft.com/office/drawing/2014/main" val="1517170124"/>
                  </a:ext>
                </a:extLst>
              </a:tr>
              <a:tr h="396000">
                <a:tc>
                  <a:txBody>
                    <a:bodyPr/>
                    <a:lstStyle/>
                    <a:p>
                      <a:pPr algn="ctr"/>
                      <a:r>
                        <a:rPr kumimoji="1" lang="ja-JP" altLang="en-US" sz="1200" dirty="0">
                          <a:latin typeface="ＭＳ ゴシック" panose="020B0609070205080204" pitchFamily="49" charset="-128"/>
                          <a:ea typeface="ＭＳ ゴシック" panose="020B0609070205080204" pitchFamily="49" charset="-128"/>
                        </a:rPr>
                        <a:t>任意</a:t>
                      </a:r>
                    </a:p>
                  </a:txBody>
                  <a:tcPr anchor="ctr"/>
                </a:tc>
                <a:tc>
                  <a:txBody>
                    <a:bodyPr/>
                    <a:lstStyle/>
                    <a:p>
                      <a:r>
                        <a:rPr kumimoji="1" lang="ja-JP" altLang="en-US" sz="1200" dirty="0">
                          <a:latin typeface="ＭＳ ゴシック" panose="020B0609070205080204" pitchFamily="49" charset="-128"/>
                          <a:ea typeface="ＭＳ ゴシック" panose="020B0609070205080204" pitchFamily="49" charset="-128"/>
                        </a:rPr>
                        <a:t>都道府県子ども・子育て支援事業支援計画の達成状況の点検及び評価</a:t>
                      </a:r>
                    </a:p>
                  </a:txBody>
                  <a:tcPr anchor="ct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第</a:t>
                      </a:r>
                      <a:r>
                        <a:rPr kumimoji="1" lang="en-US" altLang="ja-JP" sz="1200" dirty="0">
                          <a:latin typeface="ＭＳ ゴシック" panose="020B0609070205080204" pitchFamily="49" charset="-128"/>
                          <a:ea typeface="ＭＳ ゴシック" panose="020B0609070205080204" pitchFamily="49" charset="-128"/>
                        </a:rPr>
                        <a:t>10</a:t>
                      </a:r>
                      <a:r>
                        <a:rPr kumimoji="1" lang="ja-JP" altLang="en-US" sz="1200" dirty="0">
                          <a:latin typeface="ＭＳ ゴシック" panose="020B0609070205080204" pitchFamily="49" charset="-128"/>
                          <a:ea typeface="ＭＳ ゴシック" panose="020B0609070205080204" pitchFamily="49" charset="-128"/>
                        </a:rPr>
                        <a:t>章　</a:t>
                      </a:r>
                    </a:p>
                  </a:txBody>
                  <a:tcPr anchor="ctr"/>
                </a:tc>
                <a:extLst>
                  <a:ext uri="{0D108BD9-81ED-4DB2-BD59-A6C34878D82A}">
                    <a16:rowId xmlns:a16="http://schemas.microsoft.com/office/drawing/2014/main" val="2941229946"/>
                  </a:ext>
                </a:extLst>
              </a:tr>
            </a:tbl>
          </a:graphicData>
        </a:graphic>
      </p:graphicFrame>
      <p:sp>
        <p:nvSpPr>
          <p:cNvPr id="7" name="テキスト ボックス 6">
            <a:extLst>
              <a:ext uri="{FF2B5EF4-FFF2-40B4-BE49-F238E27FC236}">
                <a16:creationId xmlns:a16="http://schemas.microsoft.com/office/drawing/2014/main" id="{87C947CB-5C9F-49E6-958C-6BD267D598E3}"/>
              </a:ext>
            </a:extLst>
          </p:cNvPr>
          <p:cNvSpPr txBox="1"/>
          <p:nvPr/>
        </p:nvSpPr>
        <p:spPr>
          <a:xfrm>
            <a:off x="8025150" y="26361"/>
            <a:ext cx="939338" cy="369332"/>
          </a:xfrm>
          <a:prstGeom prst="rect">
            <a:avLst/>
          </a:prstGeom>
          <a:solidFill>
            <a:schemeClr val="bg1"/>
          </a:solidFill>
          <a:ln>
            <a:solidFill>
              <a:schemeClr val="tx1"/>
            </a:solidFill>
          </a:ln>
        </p:spPr>
        <p:txBody>
          <a:bodyPr wrap="square" rtlCol="0">
            <a:spAutoFit/>
          </a:bodyPr>
          <a:lstStyle/>
          <a:p>
            <a:r>
              <a:rPr lang="ja-JP" altLang="en-US" dirty="0"/>
              <a:t>変更前</a:t>
            </a:r>
          </a:p>
        </p:txBody>
      </p:sp>
    </p:spTree>
    <p:extLst>
      <p:ext uri="{BB962C8B-B14F-4D97-AF65-F5344CB8AC3E}">
        <p14:creationId xmlns:p14="http://schemas.microsoft.com/office/powerpoint/2010/main" val="870440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9512" y="0"/>
            <a:ext cx="6412757" cy="646331"/>
          </a:xfrm>
          <a:prstGeom prst="rect">
            <a:avLst/>
          </a:prstGeom>
          <a:noFill/>
        </p:spPr>
        <p:txBody>
          <a:bodyPr wrap="square" rtlCol="0">
            <a:spAutoFit/>
          </a:bodyPr>
          <a:lstStyle/>
          <a:p>
            <a:pPr defTabSz="457200">
              <a:defRPr/>
            </a:pPr>
            <a:r>
              <a:rPr kumimoji="0" lang="ja-JP" altLang="en-US" dirty="0">
                <a:solidFill>
                  <a:prstClr val="black"/>
                </a:solidFill>
                <a:latin typeface="HGP創英角ｺﾞｼｯｸUB" pitchFamily="50" charset="-128"/>
                <a:ea typeface="HGP創英角ｺﾞｼｯｸUB" pitchFamily="50" charset="-128"/>
              </a:rPr>
              <a:t>第６章　都道府県子ども・子育て支援事業支援計画</a:t>
            </a:r>
          </a:p>
          <a:p>
            <a:pPr defTabSz="457200">
              <a:defRPr/>
            </a:pPr>
            <a:endParaRPr lang="ja-JP" altLang="en-US" dirty="0">
              <a:solidFill>
                <a:prstClr val="black"/>
              </a:solidFill>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98878" y="87058"/>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FBF27E20-B985-4B7F-BAEF-022DA55D0E07}"/>
              </a:ext>
            </a:extLst>
          </p:cNvPr>
          <p:cNvSpPr txBox="1"/>
          <p:nvPr/>
        </p:nvSpPr>
        <p:spPr>
          <a:xfrm>
            <a:off x="433370" y="1418843"/>
            <a:ext cx="8388000" cy="2887836"/>
          </a:xfrm>
          <a:prstGeom prst="rect">
            <a:avLst/>
          </a:prstGeom>
          <a:solidFill>
            <a:schemeClr val="accent6">
              <a:lumMod val="20000"/>
              <a:lumOff val="80000"/>
            </a:schemeClr>
          </a:solidFill>
        </p:spPr>
        <p:txBody>
          <a:bodyPr wrap="square" rtlCol="0">
            <a:noAutofit/>
          </a:bodyPr>
          <a:lstStyle/>
          <a:p>
            <a:pPr defTabSz="457200">
              <a:defRPr/>
            </a:pPr>
            <a:r>
              <a:rPr kumimoji="0" lang="ja-JP" altLang="en-US" sz="1400" b="1" dirty="0">
                <a:latin typeface="ＭＳ ゴシック" panose="020B0609070205080204" pitchFamily="49" charset="-128"/>
                <a:ea typeface="ＭＳ ゴシック" panose="020B0609070205080204" pitchFamily="49" charset="-128"/>
              </a:rPr>
              <a:t>（２）大阪府の認定こども園の普及に係る基本的考え方</a:t>
            </a:r>
            <a:endParaRPr kumimoji="0" lang="en-US" altLang="ja-JP" sz="1400" b="1" dirty="0">
              <a:latin typeface="ＭＳ ゴシック" panose="020B0609070205080204" pitchFamily="49" charset="-128"/>
              <a:ea typeface="ＭＳ ゴシック" panose="020B0609070205080204" pitchFamily="49" charset="-128"/>
            </a:endParaRPr>
          </a:p>
          <a:p>
            <a:pPr defTabSz="457200">
              <a:defRPr/>
            </a:pPr>
            <a:endParaRPr lang="en-US" altLang="ja-JP" sz="1400" b="1" dirty="0">
              <a:latin typeface="ＭＳ ゴシック" panose="020B0609070205080204" pitchFamily="49" charset="-128"/>
              <a:ea typeface="ＭＳ ゴシック" panose="020B0609070205080204" pitchFamily="49" charset="-128"/>
            </a:endParaRPr>
          </a:p>
          <a:p>
            <a:pPr indent="133350" algn="just"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認定こども園は、幼稚園及び保育所の機能を併せ持ち、保護者の就労状況及びその変化等によらず柔軟に子どもを</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受け入れられる施設であることから、</a:t>
            </a: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大阪府としては、認定こども園の新たな設置や幼稚園・保育所からの移行</a:t>
            </a:r>
            <a:r>
              <a:rPr kumimoji="0"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促進</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を図っていくことが重要と考えています。</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defTabSz="457200">
              <a:defRPr/>
            </a:pPr>
            <a:r>
              <a:rPr kumimoji="0"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そのために、</a:t>
            </a: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認定こども園の新規設置を検討している事業者や既存の幼稚園や保育所に対し、認可・認定の基準等</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defTabSz="457200">
              <a:defRPr/>
            </a:pP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についてきめ細かく情報提供し、円滑な設置・移行ができるよう、市町村と一体となって支援していきます。</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defTabSz="457200">
              <a:defRPr/>
            </a:pPr>
            <a:endParaRPr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defTabSz="457200">
              <a:defRPr/>
            </a:pP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400" b="1" u="sng" dirty="0">
                <a:solidFill>
                  <a:srgbClr val="FF0000"/>
                </a:solidFill>
                <a:highlight>
                  <a:srgbClr val="FFFF00"/>
                </a:highlight>
                <a:latin typeface="ＭＳ ゴシック" panose="020B0609070205080204" pitchFamily="49" charset="-128"/>
                <a:ea typeface="ＭＳ ゴシック" panose="020B0609070205080204" pitchFamily="49" charset="-128"/>
              </a:rPr>
              <a:t>（３）教育・保育</a:t>
            </a:r>
            <a:r>
              <a:rPr lang="ja-JP" altLang="en-US" sz="1400" b="1" u="sng" dirty="0">
                <a:solidFill>
                  <a:srgbClr val="FF0000"/>
                </a:solidFill>
                <a:highlight>
                  <a:srgbClr val="FFFF00"/>
                </a:highlight>
                <a:latin typeface="ＭＳ ゴシック" panose="020B0609070205080204" pitchFamily="49" charset="-128"/>
                <a:ea typeface="ＭＳ ゴシック" panose="020B0609070205080204" pitchFamily="49" charset="-128"/>
              </a:rPr>
              <a:t>等</a:t>
            </a:r>
            <a:r>
              <a:rPr kumimoji="0" lang="ja-JP" altLang="en-US" sz="1400" b="1" u="sng" dirty="0">
                <a:solidFill>
                  <a:srgbClr val="FF0000"/>
                </a:solidFill>
                <a:highlight>
                  <a:srgbClr val="FFFF00"/>
                </a:highlight>
                <a:latin typeface="ＭＳ ゴシック" panose="020B0609070205080204" pitchFamily="49" charset="-128"/>
                <a:ea typeface="ＭＳ ゴシック" panose="020B0609070205080204" pitchFamily="49" charset="-128"/>
              </a:rPr>
              <a:t>の一体的提供</a:t>
            </a:r>
            <a:endParaRPr kumimoji="0" lang="en-US" altLang="ja-JP" sz="1400" b="1" u="sng" dirty="0">
              <a:solidFill>
                <a:srgbClr val="FF0000"/>
              </a:solidFill>
              <a:highlight>
                <a:srgbClr val="FFFF00"/>
              </a:highlight>
              <a:latin typeface="ＭＳ ゴシック" panose="020B0609070205080204" pitchFamily="49" charset="-128"/>
              <a:ea typeface="ＭＳ ゴシック" panose="020B0609070205080204" pitchFamily="49" charset="-128"/>
            </a:endParaRPr>
          </a:p>
          <a:p>
            <a:pPr defTabSz="457200">
              <a:defRPr/>
            </a:pPr>
            <a:endParaRPr lang="en-US" altLang="ja-JP" sz="1400" b="1" u="sng" dirty="0">
              <a:highlight>
                <a:srgbClr val="FFFF00"/>
              </a:highlight>
              <a:latin typeface="ＭＳ ゴシック" panose="020B0609070205080204" pitchFamily="49" charset="-128"/>
              <a:ea typeface="ＭＳ ゴシック" panose="020B0609070205080204" pitchFamily="49" charset="-128"/>
            </a:endParaRPr>
          </a:p>
          <a:p>
            <a:pPr indent="133350" algn="just"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子どもが切れ目のない教育・保育等を受けることができるよう、市町村の教育・保育施設と乳児等通園支援事業</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（こども誰でも通園制度）者との連携・接続の取組を支援するとともに、市町村と連携し、利用定員</a:t>
            </a:r>
            <a:r>
              <a:rPr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の</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受入れ枠の</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確保に努めます。</a:t>
            </a:r>
            <a:endParaRPr kumimoji="0" lang="en-US" altLang="ja-JP" sz="1200" u="sng"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lang="en-US" altLang="ja-JP" sz="12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3350" algn="just" defTabSz="457200">
              <a:defRPr/>
            </a:pP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ja-JP"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9" name="スライド番号プレースホルダー 1">
            <a:extLst>
              <a:ext uri="{FF2B5EF4-FFF2-40B4-BE49-F238E27FC236}">
                <a16:creationId xmlns:a16="http://schemas.microsoft.com/office/drawing/2014/main" id="{9A8640D8-FDFD-4105-9B16-3F1D3E5E81B6}"/>
              </a:ext>
            </a:extLst>
          </p:cNvPr>
          <p:cNvSpPr>
            <a:spLocks noGrp="1"/>
          </p:cNvSpPr>
          <p:nvPr>
            <p:ph type="sldNum" sz="quarter" idx="12"/>
          </p:nvPr>
        </p:nvSpPr>
        <p:spPr>
          <a:xfrm>
            <a:off x="7056783" y="6469190"/>
            <a:ext cx="2057400" cy="365125"/>
          </a:xfrm>
        </p:spPr>
        <p:txBody>
          <a:bodyPr/>
          <a:lstStyle/>
          <a:p>
            <a:fld id="{D2D8002D-B5B0-4BAC-B1F6-782DDCCE6D9C}" type="slidenum">
              <a:rPr lang="ja-JP" altLang="en-US" sz="1400">
                <a:solidFill>
                  <a:schemeClr val="tx1"/>
                </a:solidFill>
                <a:latin typeface="ＭＳ ゴシック" panose="020B0609070205080204" pitchFamily="49" charset="-128"/>
                <a:ea typeface="ＭＳ ゴシック" panose="020B0609070205080204" pitchFamily="49" charset="-128"/>
              </a:rPr>
              <a:t>3</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3F4EC66A-0EA0-4D9B-A3B4-9309DBF66443}"/>
              </a:ext>
            </a:extLst>
          </p:cNvPr>
          <p:cNvSpPr txBox="1"/>
          <p:nvPr/>
        </p:nvSpPr>
        <p:spPr>
          <a:xfrm>
            <a:off x="198878" y="366117"/>
            <a:ext cx="8674235" cy="923330"/>
          </a:xfrm>
          <a:prstGeom prst="rect">
            <a:avLst/>
          </a:prstGeom>
          <a:noFill/>
        </p:spPr>
        <p:txBody>
          <a:bodyPr wrap="square" rtlCol="0">
            <a:spAutoFit/>
          </a:bodyPr>
          <a:lstStyle/>
          <a:p>
            <a:pPr defTabSz="457200">
              <a:defRPr/>
            </a:pPr>
            <a:r>
              <a:rPr lang="ja-JP" altLang="en-US" dirty="0">
                <a:solidFill>
                  <a:srgbClr val="002060"/>
                </a:solidFill>
                <a:latin typeface="HGP創英角ｺﾞｼｯｸUB" pitchFamily="50" charset="-128"/>
                <a:ea typeface="HGP創英角ｺﾞｼｯｸUB" pitchFamily="50" charset="-128"/>
              </a:rPr>
              <a:t>３．</a:t>
            </a:r>
            <a:r>
              <a:rPr kumimoji="0" lang="ja-JP" altLang="en-US" strike="sngStrike" dirty="0">
                <a:solidFill>
                  <a:srgbClr val="FF0000"/>
                </a:solidFill>
                <a:latin typeface="HGP創英角ｺﾞｼｯｸUB" panose="020B0900000000000000" pitchFamily="50" charset="-128"/>
                <a:ea typeface="HGP創英角ｺﾞｼｯｸUB" panose="020B0900000000000000" pitchFamily="50" charset="-128"/>
              </a:rPr>
              <a:t>子ども・子育て</a:t>
            </a:r>
            <a:r>
              <a:rPr kumimoji="0" lang="ja-JP" altLang="en-US" u="sng" dirty="0">
                <a:solidFill>
                  <a:srgbClr val="FF0000"/>
                </a:solidFill>
                <a:highlight>
                  <a:srgbClr val="FFFF00"/>
                </a:highlight>
                <a:latin typeface="HGP創英角ｺﾞｼｯｸUB" panose="020B0900000000000000" pitchFamily="50" charset="-128"/>
                <a:ea typeface="HGP創英角ｺﾞｼｯｸUB" panose="020B0900000000000000" pitchFamily="50" charset="-128"/>
              </a:rPr>
              <a:t>子どものための教育・保育給付及び乳児等のための</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支援給付に係る</a:t>
            </a:r>
            <a:endParaRPr kumimoji="0" lang="en-US" altLang="ja-JP" dirty="0">
              <a:solidFill>
                <a:srgbClr val="002060"/>
              </a:solidFill>
              <a:latin typeface="HGP創英角ｺﾞｼｯｸUB" panose="020B0900000000000000" pitchFamily="50" charset="-128"/>
              <a:ea typeface="HGP創英角ｺﾞｼｯｸUB" panose="020B0900000000000000" pitchFamily="50" charset="-128"/>
            </a:endParaRPr>
          </a:p>
          <a:p>
            <a:pPr defTabSz="457200">
              <a:defRPr/>
            </a:pP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　教育・保育</a:t>
            </a:r>
            <a:r>
              <a:rPr kumimoji="0" lang="ja-JP" altLang="en-US" u="sng" dirty="0">
                <a:solidFill>
                  <a:srgbClr val="FF0000"/>
                </a:solidFill>
                <a:highlight>
                  <a:srgbClr val="FFFF00"/>
                </a:highlight>
                <a:latin typeface="HGP創英角ｺﾞｼｯｸUB" panose="020B0900000000000000" pitchFamily="50" charset="-128"/>
                <a:ea typeface="HGP創英角ｺﾞｼｯｸUB" panose="020B0900000000000000" pitchFamily="50" charset="-128"/>
              </a:rPr>
              <a:t>等</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の一体的提供及び当該教育・保育</a:t>
            </a:r>
            <a:r>
              <a:rPr kumimoji="0" lang="ja-JP" altLang="en-US" dirty="0">
                <a:solidFill>
                  <a:srgbClr val="FF0000"/>
                </a:solidFill>
                <a:highlight>
                  <a:srgbClr val="FFFF00"/>
                </a:highlight>
                <a:latin typeface="HGP創英角ｺﾞｼｯｸUB" panose="020B0900000000000000" pitchFamily="50" charset="-128"/>
                <a:ea typeface="HGP創英角ｺﾞｼｯｸUB" panose="020B0900000000000000" pitchFamily="50" charset="-128"/>
              </a:rPr>
              <a:t>等</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の推進に関する体制の確保の内容　　</a:t>
            </a:r>
            <a:endParaRPr kumimoji="0" lang="en-US" altLang="ja-JP" dirty="0">
              <a:solidFill>
                <a:srgbClr val="002060"/>
              </a:solidFill>
              <a:latin typeface="HGP創英角ｺﾞｼｯｸUB" panose="020B0900000000000000" pitchFamily="50" charset="-128"/>
              <a:ea typeface="HGP創英角ｺﾞｼｯｸUB" panose="020B0900000000000000" pitchFamily="50" charset="-128"/>
            </a:endParaRPr>
          </a:p>
          <a:p>
            <a:pPr defTabSz="457200">
              <a:defRPr/>
            </a:pPr>
            <a:r>
              <a:rPr lang="ja-JP" altLang="en-US" dirty="0">
                <a:solidFill>
                  <a:srgbClr val="002060"/>
                </a:solidFill>
                <a:latin typeface="HGP創英角ｺﾞｼｯｸUB" panose="020B0900000000000000" pitchFamily="50" charset="-128"/>
                <a:ea typeface="HGP創英角ｺﾞｼｯｸUB" panose="020B0900000000000000" pitchFamily="50" charset="-128"/>
              </a:rPr>
              <a:t>　</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に関する事項</a:t>
            </a:r>
            <a:endParaRPr lang="ja-JP" altLang="en-US" dirty="0">
              <a:solidFill>
                <a:srgbClr val="002060"/>
              </a:solidFill>
              <a:latin typeface="HGP創英角ｺﾞｼｯｸUB" pitchFamily="50" charset="-128"/>
              <a:ea typeface="HGP創英角ｺﾞｼｯｸUB" pitchFamily="50" charset="-128"/>
            </a:endParaRPr>
          </a:p>
        </p:txBody>
      </p:sp>
      <p:sp>
        <p:nvSpPr>
          <p:cNvPr id="8" name="テキスト ボックス 7">
            <a:extLst>
              <a:ext uri="{FF2B5EF4-FFF2-40B4-BE49-F238E27FC236}">
                <a16:creationId xmlns:a16="http://schemas.microsoft.com/office/drawing/2014/main" id="{3A178631-CE4B-423C-95D7-F17E3EAC8643}"/>
              </a:ext>
            </a:extLst>
          </p:cNvPr>
          <p:cNvSpPr txBox="1"/>
          <p:nvPr/>
        </p:nvSpPr>
        <p:spPr>
          <a:xfrm>
            <a:off x="8005784" y="-3215"/>
            <a:ext cx="939338" cy="369332"/>
          </a:xfrm>
          <a:prstGeom prst="rect">
            <a:avLst/>
          </a:prstGeom>
          <a:solidFill>
            <a:schemeClr val="bg1"/>
          </a:solidFill>
          <a:ln>
            <a:solidFill>
              <a:schemeClr val="tx1"/>
            </a:solidFill>
          </a:ln>
        </p:spPr>
        <p:txBody>
          <a:bodyPr wrap="square" rtlCol="0">
            <a:spAutoFit/>
          </a:bodyPr>
          <a:lstStyle/>
          <a:p>
            <a:r>
              <a:rPr lang="ja-JP" altLang="en-US" dirty="0"/>
              <a:t>変更後</a:t>
            </a:r>
          </a:p>
        </p:txBody>
      </p:sp>
    </p:spTree>
    <p:extLst>
      <p:ext uri="{BB962C8B-B14F-4D97-AF65-F5344CB8AC3E}">
        <p14:creationId xmlns:p14="http://schemas.microsoft.com/office/powerpoint/2010/main" val="375630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8" y="26361"/>
            <a:ext cx="6412757" cy="646331"/>
          </a:xfrm>
          <a:prstGeom prst="rect">
            <a:avLst/>
          </a:prstGeom>
          <a:noFill/>
        </p:spPr>
        <p:txBody>
          <a:bodyPr wrap="square" rtlCol="0">
            <a:spAutoFit/>
          </a:bodyPr>
          <a:lstStyle/>
          <a:p>
            <a:pPr defTabSz="457200">
              <a:defRPr/>
            </a:pPr>
            <a:r>
              <a:rPr kumimoji="0" lang="ja-JP" altLang="en-US" dirty="0">
                <a:solidFill>
                  <a:prstClr val="black"/>
                </a:solidFill>
                <a:latin typeface="HGP創英角ｺﾞｼｯｸUB" pitchFamily="50" charset="-128"/>
                <a:ea typeface="HGP創英角ｺﾞｼｯｸUB" pitchFamily="50" charset="-128"/>
              </a:rPr>
              <a:t>第６章　都道府県子ども・子育て支援事業支援計画</a:t>
            </a:r>
          </a:p>
          <a:p>
            <a:pPr defTabSz="457200">
              <a:defRPr/>
            </a:pPr>
            <a:endParaRPr lang="ja-JP" altLang="en-US" dirty="0">
              <a:solidFill>
                <a:prstClr val="black"/>
              </a:solidFill>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B880AE89-2FD1-4107-A94F-A39ACDBF8672}"/>
              </a:ext>
            </a:extLst>
          </p:cNvPr>
          <p:cNvSpPr txBox="1"/>
          <p:nvPr/>
        </p:nvSpPr>
        <p:spPr>
          <a:xfrm>
            <a:off x="195445" y="363569"/>
            <a:ext cx="8856984" cy="646331"/>
          </a:xfrm>
          <a:prstGeom prst="rect">
            <a:avLst/>
          </a:prstGeom>
          <a:noFill/>
        </p:spPr>
        <p:txBody>
          <a:bodyPr wrap="square" rtlCol="0">
            <a:spAutoFit/>
          </a:bodyPr>
          <a:lstStyle/>
          <a:p>
            <a:pPr defTabSz="457200">
              <a:defRPr/>
            </a:pPr>
            <a:r>
              <a:rPr lang="ja-JP" altLang="en-US" dirty="0">
                <a:solidFill>
                  <a:srgbClr val="002060"/>
                </a:solidFill>
                <a:latin typeface="HGP創英角ｺﾞｼｯｸUB" pitchFamily="50" charset="-128"/>
                <a:ea typeface="HGP創英角ｺﾞｼｯｸUB" pitchFamily="50" charset="-128"/>
              </a:rPr>
              <a:t>３．</a:t>
            </a:r>
            <a:r>
              <a:rPr kumimoji="0" lang="ja-JP" altLang="en-US" dirty="0">
                <a:latin typeface="HGP創英角ｺﾞｼｯｸUB" panose="020B0900000000000000" pitchFamily="50" charset="-128"/>
                <a:ea typeface="HGP創英角ｺﾞｼｯｸUB" panose="020B0900000000000000" pitchFamily="50" charset="-128"/>
              </a:rPr>
              <a:t>子ども・子育て</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支援給付に係る教育・保育の一体的提供及び当該教育・保育の推進に</a:t>
            </a:r>
            <a:endParaRPr kumimoji="0" lang="en-US" altLang="ja-JP" dirty="0">
              <a:solidFill>
                <a:srgbClr val="002060"/>
              </a:solidFill>
              <a:latin typeface="HGP創英角ｺﾞｼｯｸUB" panose="020B0900000000000000" pitchFamily="50" charset="-128"/>
              <a:ea typeface="HGP創英角ｺﾞｼｯｸUB" panose="020B0900000000000000" pitchFamily="50" charset="-128"/>
            </a:endParaRPr>
          </a:p>
          <a:p>
            <a:pPr defTabSz="457200">
              <a:defRPr/>
            </a:pP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　関する体制の確保の内容に関する事項</a:t>
            </a:r>
            <a:endParaRPr lang="ja-JP" altLang="en-US" dirty="0">
              <a:solidFill>
                <a:srgbClr val="002060"/>
              </a:solidFill>
              <a:latin typeface="HGP創英角ｺﾞｼｯｸUB" pitchFamily="50" charset="-128"/>
              <a:ea typeface="HGP創英角ｺﾞｼｯｸUB" pitchFamily="50" charset="-128"/>
            </a:endParaRPr>
          </a:p>
        </p:txBody>
      </p:sp>
      <p:sp>
        <p:nvSpPr>
          <p:cNvPr id="7" name="テキスト ボックス 6">
            <a:extLst>
              <a:ext uri="{FF2B5EF4-FFF2-40B4-BE49-F238E27FC236}">
                <a16:creationId xmlns:a16="http://schemas.microsoft.com/office/drawing/2014/main" id="{FBF27E20-B985-4B7F-BAEF-022DA55D0E07}"/>
              </a:ext>
            </a:extLst>
          </p:cNvPr>
          <p:cNvSpPr txBox="1"/>
          <p:nvPr/>
        </p:nvSpPr>
        <p:spPr>
          <a:xfrm>
            <a:off x="396000" y="1110586"/>
            <a:ext cx="8388000" cy="1548000"/>
          </a:xfrm>
          <a:prstGeom prst="rect">
            <a:avLst/>
          </a:prstGeom>
          <a:solidFill>
            <a:schemeClr val="accent6">
              <a:lumMod val="20000"/>
              <a:lumOff val="80000"/>
            </a:schemeClr>
          </a:solidFill>
        </p:spPr>
        <p:txBody>
          <a:bodyPr wrap="square" rtlCol="0">
            <a:noAutofit/>
          </a:bodyPr>
          <a:lstStyle/>
          <a:p>
            <a:pPr defTabSz="457200">
              <a:defRPr/>
            </a:pPr>
            <a:r>
              <a:rPr kumimoji="0" lang="ja-JP" altLang="en-US" sz="1400" b="1" dirty="0">
                <a:latin typeface="ＭＳ ゴシック" panose="020B0609070205080204" pitchFamily="49" charset="-128"/>
                <a:ea typeface="ＭＳ ゴシック" panose="020B0609070205080204" pitchFamily="49" charset="-128"/>
              </a:rPr>
              <a:t>（２）大阪府の認定こども園の普及に係る基本的考え方</a:t>
            </a:r>
            <a:endParaRPr kumimoji="0" lang="en-US" altLang="ja-JP" sz="1400" b="1" dirty="0">
              <a:latin typeface="ＭＳ ゴシック" panose="020B0609070205080204" pitchFamily="49" charset="-128"/>
              <a:ea typeface="ＭＳ ゴシック" panose="020B0609070205080204" pitchFamily="49" charset="-128"/>
            </a:endParaRPr>
          </a:p>
          <a:p>
            <a:pPr defTabSz="457200">
              <a:defRPr/>
            </a:pPr>
            <a:endParaRPr lang="en-US" altLang="ja-JP" sz="1400" b="1" dirty="0">
              <a:latin typeface="ＭＳ ゴシック" panose="020B0609070205080204" pitchFamily="49" charset="-128"/>
              <a:ea typeface="ＭＳ ゴシック" panose="020B0609070205080204" pitchFamily="49" charset="-128"/>
            </a:endParaRPr>
          </a:p>
          <a:p>
            <a:pPr indent="133350" algn="just"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認定こども園は、幼稚園及び保育所の機能を併せ持ち、保護者の就労状況及びその変化等によらず柔軟に子どもを</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受け入れられる施設であることから、</a:t>
            </a: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大阪府としては、認定こども園の新たな設置や幼稚園・保育所からの移行</a:t>
            </a:r>
            <a:r>
              <a:rPr kumimoji="0"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促進</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を図っていくことが重要と考えています。</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defTabSz="457200">
              <a:defRPr/>
            </a:pPr>
            <a:r>
              <a:rPr kumimoji="0" lang="ja-JP" altLang="en-US" sz="1200" dirty="0">
                <a:latin typeface="ＭＳ ゴシック" panose="020B0609070205080204" pitchFamily="49" charset="-128"/>
                <a:ea typeface="ＭＳ ゴシック" panose="020B0609070205080204" pitchFamily="49" charset="-128"/>
                <a:cs typeface="Times New Roman" panose="02020603050405020304" pitchFamily="18" charset="0"/>
              </a:rPr>
              <a:t>　そのために、</a:t>
            </a: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認定こども園の新規設置を検討している事業者や既存の幼稚園や保育所に対し、認可・認定の基準等</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defTabSz="457200">
              <a:defRPr/>
            </a:pPr>
            <a:r>
              <a:rPr kumimoji="0" lang="ja-JP" altLang="ja-JP" sz="1200" dirty="0">
                <a:latin typeface="ＭＳ ゴシック" panose="020B0609070205080204" pitchFamily="49" charset="-128"/>
                <a:ea typeface="ＭＳ ゴシック" panose="020B0609070205080204" pitchFamily="49" charset="-128"/>
                <a:cs typeface="Times New Roman" panose="02020603050405020304" pitchFamily="18" charset="0"/>
              </a:rPr>
              <a:t>についてきめ細かく情報提供し、円滑な設置・移行ができるよう、市町村と一体となって支援していきます。</a:t>
            </a:r>
            <a:endParaRPr kumimoji="0" lang="en-US" altLang="ja-JP" sz="12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endParaRPr kumimoji="0" lang="en-US" altLang="ja-JP" sz="12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kumimoji="0" lang="en-US" altLang="ja-JP" sz="1200" dirty="0">
              <a:solidFill>
                <a:prstClr val="black"/>
              </a:solidFill>
              <a:latin typeface="Calibri" panose="020F0502020204030204"/>
              <a:ea typeface="HG丸ｺﾞｼｯｸM-PRO" panose="020F0600000000000000" pitchFamily="50" charset="-128"/>
              <a:cs typeface="Times New Roman" panose="02020603050405020304" pitchFamily="18" charset="0"/>
            </a:endParaRPr>
          </a:p>
          <a:p>
            <a:pPr indent="133350" algn="just" defTabSz="457200">
              <a:defRPr/>
            </a:pPr>
            <a:endParaRPr lang="en-US" altLang="ja-JP" sz="12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33350" algn="just" defTabSz="457200">
              <a:defRPr/>
            </a:pP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lang="en-US" altLang="ja-JP" sz="11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ja-JP"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9" name="スライド番号プレースホルダー 1">
            <a:extLst>
              <a:ext uri="{FF2B5EF4-FFF2-40B4-BE49-F238E27FC236}">
                <a16:creationId xmlns:a16="http://schemas.microsoft.com/office/drawing/2014/main" id="{9A8640D8-FDFD-4105-9B16-3F1D3E5E81B6}"/>
              </a:ext>
            </a:extLst>
          </p:cNvPr>
          <p:cNvSpPr>
            <a:spLocks noGrp="1"/>
          </p:cNvSpPr>
          <p:nvPr>
            <p:ph type="sldNum" sz="quarter" idx="12"/>
          </p:nvPr>
        </p:nvSpPr>
        <p:spPr>
          <a:xfrm>
            <a:off x="7056783" y="6469190"/>
            <a:ext cx="2057400" cy="365125"/>
          </a:xfrm>
        </p:spPr>
        <p:txBody>
          <a:bodyPr/>
          <a:lstStyle/>
          <a:p>
            <a:fld id="{D2D8002D-B5B0-4BAC-B1F6-782DDCCE6D9C}" type="slidenum">
              <a:rPr lang="ja-JP" altLang="en-US" sz="1400">
                <a:solidFill>
                  <a:schemeClr val="tx1"/>
                </a:solidFill>
                <a:latin typeface="ＭＳ ゴシック" panose="020B0609070205080204" pitchFamily="49" charset="-128"/>
                <a:ea typeface="ＭＳ ゴシック" panose="020B0609070205080204" pitchFamily="49" charset="-128"/>
              </a:rPr>
              <a:t>4</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E9E15B38-6CBB-49F4-BF7C-C6F6A4BD0369}"/>
              </a:ext>
            </a:extLst>
          </p:cNvPr>
          <p:cNvSpPr txBox="1"/>
          <p:nvPr/>
        </p:nvSpPr>
        <p:spPr>
          <a:xfrm>
            <a:off x="8025150" y="26361"/>
            <a:ext cx="939338" cy="369332"/>
          </a:xfrm>
          <a:prstGeom prst="rect">
            <a:avLst/>
          </a:prstGeom>
          <a:solidFill>
            <a:schemeClr val="bg1"/>
          </a:solidFill>
          <a:ln>
            <a:solidFill>
              <a:schemeClr val="tx1"/>
            </a:solidFill>
          </a:ln>
        </p:spPr>
        <p:txBody>
          <a:bodyPr wrap="square" rtlCol="0">
            <a:spAutoFit/>
          </a:bodyPr>
          <a:lstStyle/>
          <a:p>
            <a:r>
              <a:rPr lang="ja-JP" altLang="en-US" dirty="0"/>
              <a:t>変更前</a:t>
            </a:r>
          </a:p>
        </p:txBody>
      </p:sp>
    </p:spTree>
    <p:extLst>
      <p:ext uri="{BB962C8B-B14F-4D97-AF65-F5344CB8AC3E}">
        <p14:creationId xmlns:p14="http://schemas.microsoft.com/office/powerpoint/2010/main" val="2110094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8" y="26361"/>
            <a:ext cx="6412757" cy="646331"/>
          </a:xfrm>
          <a:prstGeom prst="rect">
            <a:avLst/>
          </a:prstGeom>
          <a:noFill/>
        </p:spPr>
        <p:txBody>
          <a:bodyPr wrap="square" rtlCol="0">
            <a:spAutoFit/>
          </a:bodyPr>
          <a:lstStyle/>
          <a:p>
            <a:pPr defTabSz="457200">
              <a:defRPr/>
            </a:pPr>
            <a:r>
              <a:rPr kumimoji="0" lang="ja-JP" altLang="en-US" dirty="0">
                <a:solidFill>
                  <a:prstClr val="black"/>
                </a:solidFill>
                <a:latin typeface="HGP創英角ｺﾞｼｯｸUB" pitchFamily="50" charset="-128"/>
                <a:ea typeface="HGP創英角ｺﾞｼｯｸUB" pitchFamily="50" charset="-128"/>
              </a:rPr>
              <a:t>第６章　都道府県子ども・子育て支援事業支援計画</a:t>
            </a:r>
          </a:p>
          <a:p>
            <a:pPr defTabSz="457200">
              <a:defRPr/>
            </a:pPr>
            <a:endParaRPr lang="ja-JP" altLang="en-US" dirty="0">
              <a:solidFill>
                <a:prstClr val="black"/>
              </a:solidFill>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C9B9E89B-5055-4E9C-8C8A-DB8C9BC2A1DD}"/>
              </a:ext>
            </a:extLst>
          </p:cNvPr>
          <p:cNvSpPr txBox="1"/>
          <p:nvPr/>
        </p:nvSpPr>
        <p:spPr>
          <a:xfrm>
            <a:off x="431540" y="1206868"/>
            <a:ext cx="8460000" cy="5452724"/>
          </a:xfrm>
          <a:prstGeom prst="rect">
            <a:avLst/>
          </a:prstGeom>
          <a:solidFill>
            <a:schemeClr val="accent6">
              <a:lumMod val="20000"/>
              <a:lumOff val="80000"/>
            </a:schemeClr>
          </a:solidFill>
        </p:spPr>
        <p:txBody>
          <a:bodyPr wrap="square" rtlCol="0">
            <a:noAutofit/>
          </a:bodyPr>
          <a:lstStyle/>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（４）教育・保育</a:t>
            </a:r>
            <a:r>
              <a:rPr kumimoji="0" lang="ja-JP" altLang="en-US" sz="1400" b="1" u="sng" dirty="0">
                <a:solidFill>
                  <a:srgbClr val="FF0000"/>
                </a:solidFill>
                <a:highlight>
                  <a:srgbClr val="FFFF00"/>
                </a:highlight>
                <a:latin typeface="ＭＳ ゴシック" panose="020B0609070205080204" pitchFamily="49" charset="-128"/>
                <a:ea typeface="ＭＳ ゴシック" panose="020B0609070205080204" pitchFamily="49" charset="-128"/>
              </a:rPr>
              <a:t>等</a:t>
            </a:r>
            <a:r>
              <a:rPr kumimoji="0" lang="ja-JP" altLang="en-US" sz="1400" b="1" dirty="0">
                <a:solidFill>
                  <a:prstClr val="black"/>
                </a:solidFill>
                <a:latin typeface="ＭＳ ゴシック" panose="020B0609070205080204" pitchFamily="49" charset="-128"/>
                <a:ea typeface="ＭＳ ゴシック" panose="020B0609070205080204" pitchFamily="49" charset="-128"/>
              </a:rPr>
              <a:t>を行う者の確保及び資質の向上</a:t>
            </a: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kern="100" dirty="0">
              <a:solidFill>
                <a:prstClr val="black"/>
              </a:solidFill>
              <a:latin typeface="Century" panose="02040604050505020304" pitchFamily="18" charset="0"/>
              <a:ea typeface="HG丸ｺﾞｼｯｸM-PRO" panose="020F0600000000000000" pitchFamily="50"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教育・保育</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等</a:t>
            </a:r>
            <a:r>
              <a:rPr kumimoji="0" lang="ja-JP"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を行う者の</a:t>
            </a: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資質向上について、</a:t>
            </a:r>
            <a:r>
              <a:rPr kumimoji="0" lang="ja-JP"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次のように取り組んでいきます。</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ア）幼児期における学びの質の向上</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幼児の生活、発達や学びの連続性を踏まえた教育課程、保育課程の相互理解を推進し、子どもたちの資質・</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能力を育成するとともに、認定こども園や保育所、幼稚園等で幼児教育に携わる、保育教諭、保育士、幼稚園</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教諭等の資質向上を図るため、担当部局間で連携して研修や人材育成のプログラムを実施します。</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イ）課題に応じた研修の実施</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保育・教育</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等</a:t>
            </a: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の現場での課題に対応できる、専門的な知識や技術を有する人材を育成するため、保育現場に</a:t>
            </a:r>
            <a:br>
              <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おける事故防止、配慮の必要な子どもへの支援、子どもの権利擁護などについての研修を、市町村や関係団体と</a:t>
            </a:r>
            <a:br>
              <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連携しながら実施します。</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ウ）保育現場におけるリーダー的職員の育成</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保育現場におけるリーダー的職員の育成に関する研修である「保育士等キャリアアップ研修」は、修了した</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保育士等の処遇改善にもつながるものです。</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引き続き、キャリアアップをめざす保育士等が自身のニーズに応じて研修を選択できるよう、研修実施機関が</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創意工夫により、利便性の高いオンライン実施、受講者間のネットワーク構築も可能な実地開催など、多様な</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研修を提供できる環境づくりを行います。</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エ</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）乳児等通園支援を行う者の研修体制の整備 　　</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乳児等通園支援事業（こども誰でも通園制度）を利用する全ての子どもに、安心・安全な保育と家族以外の人と</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関わる機会が提供できる環境を整備し、質の高い通園を保証するため、国において、子育て支援員研修に新たな</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研修コースが創設されます。</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子育て支援員研修の市町村合同実施を支援</a:t>
            </a:r>
            <a:r>
              <a:rPr lang="ja-JP" altLang="en-US" sz="1200" u="sng" kern="10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し、乳児</a:t>
            </a:r>
            <a:r>
              <a:rPr lang="ja-JP" altLang="en-US"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rPr>
              <a:t>等通園支援を行う者の確保及び資質の向上を図ります。</a:t>
            </a:r>
            <a:endParaRPr kumimoji="0" lang="en-US" altLang="ja-JP" sz="1200" u="sng" kern="100" dirty="0">
              <a:solidFill>
                <a:srgbClr val="FF0000"/>
              </a:solidFill>
              <a:highlight>
                <a:srgbClr val="FFFF00"/>
              </a:highlight>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0" name="スライド番号プレースホルダー 1">
            <a:extLst>
              <a:ext uri="{FF2B5EF4-FFF2-40B4-BE49-F238E27FC236}">
                <a16:creationId xmlns:a16="http://schemas.microsoft.com/office/drawing/2014/main" id="{76897272-081F-4E3D-A95E-B832051CCD55}"/>
              </a:ext>
            </a:extLst>
          </p:cNvPr>
          <p:cNvSpPr>
            <a:spLocks noGrp="1"/>
          </p:cNvSpPr>
          <p:nvPr>
            <p:ph type="sldNum" sz="quarter" idx="12"/>
          </p:nvPr>
        </p:nvSpPr>
        <p:spPr>
          <a:xfrm>
            <a:off x="7056783" y="6469190"/>
            <a:ext cx="2057400" cy="365125"/>
          </a:xfrm>
        </p:spPr>
        <p:txBody>
          <a:bodyPr/>
          <a:lstStyle/>
          <a:p>
            <a:fld id="{D2D8002D-B5B0-4BAC-B1F6-782DDCCE6D9C}" type="slidenum">
              <a:rPr lang="ja-JP" altLang="en-US" sz="1400">
                <a:solidFill>
                  <a:schemeClr val="tx1"/>
                </a:solidFill>
                <a:latin typeface="ＭＳ ゴシック" panose="020B0609070205080204" pitchFamily="49" charset="-128"/>
                <a:ea typeface="ＭＳ ゴシック" panose="020B0609070205080204" pitchFamily="49" charset="-128"/>
              </a:rPr>
              <a:t>5</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A42791C4-AA16-449D-A60E-EFC1CF3C43F4}"/>
              </a:ext>
            </a:extLst>
          </p:cNvPr>
          <p:cNvSpPr txBox="1"/>
          <p:nvPr/>
        </p:nvSpPr>
        <p:spPr>
          <a:xfrm>
            <a:off x="179511" y="410096"/>
            <a:ext cx="8934672" cy="646331"/>
          </a:xfrm>
          <a:prstGeom prst="rect">
            <a:avLst/>
          </a:prstGeom>
          <a:noFill/>
        </p:spPr>
        <p:txBody>
          <a:bodyPr wrap="square" rtlCol="0">
            <a:spAutoFit/>
          </a:bodyPr>
          <a:lstStyle/>
          <a:p>
            <a:pPr defTabSz="457200">
              <a:defRPr/>
            </a:pP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５．特定教育・保育</a:t>
            </a:r>
            <a:r>
              <a:rPr kumimoji="0" lang="ja-JP" altLang="en-US" u="sng" dirty="0">
                <a:solidFill>
                  <a:srgbClr val="FF0000"/>
                </a:solidFill>
                <a:highlight>
                  <a:srgbClr val="FFFF00"/>
                </a:highlight>
                <a:latin typeface="HGP創英角ｺﾞｼｯｸUB" panose="020B0900000000000000" pitchFamily="50" charset="-128"/>
                <a:ea typeface="HGP創英角ｺﾞｼｯｸUB" panose="020B0900000000000000" pitchFamily="50" charset="-128"/>
              </a:rPr>
              <a:t>、</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特定地域型保育</a:t>
            </a:r>
            <a:r>
              <a:rPr kumimoji="0" lang="ja-JP" altLang="en-US" u="sng" dirty="0">
                <a:solidFill>
                  <a:srgbClr val="FF0000"/>
                </a:solidFill>
                <a:highlight>
                  <a:srgbClr val="FFFF00"/>
                </a:highlight>
                <a:latin typeface="HGP創英角ｺﾞｼｯｸUB" panose="020B0900000000000000" pitchFamily="50" charset="-128"/>
                <a:ea typeface="HGP創英角ｺﾞｼｯｸUB" panose="020B0900000000000000" pitchFamily="50" charset="-128"/>
              </a:rPr>
              <a:t>及び乳児等通園支援</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を行う者並びに地域子ども・　</a:t>
            </a:r>
            <a:endParaRPr kumimoji="0" lang="en-US" altLang="ja-JP" dirty="0">
              <a:solidFill>
                <a:srgbClr val="002060"/>
              </a:solidFill>
              <a:latin typeface="HGP創英角ｺﾞｼｯｸUB" panose="020B0900000000000000" pitchFamily="50" charset="-128"/>
              <a:ea typeface="HGP創英角ｺﾞｼｯｸUB" panose="020B0900000000000000" pitchFamily="50" charset="-128"/>
            </a:endParaRPr>
          </a:p>
          <a:p>
            <a:pPr defTabSz="457200">
              <a:defRPr/>
            </a:pPr>
            <a:r>
              <a:rPr lang="ja-JP" altLang="en-US" dirty="0">
                <a:solidFill>
                  <a:srgbClr val="002060"/>
                </a:solidFill>
                <a:latin typeface="HGP創英角ｺﾞｼｯｸUB" panose="020B0900000000000000" pitchFamily="50" charset="-128"/>
                <a:ea typeface="HGP創英角ｺﾞｼｯｸUB" panose="020B0900000000000000" pitchFamily="50" charset="-128"/>
              </a:rPr>
              <a:t>　</a:t>
            </a: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子育て支援事業に従事する者の確保及び資質の向上のために講ずる措置に関する事項</a:t>
            </a:r>
            <a:endParaRPr lang="ja-JP" altLang="en-US" dirty="0">
              <a:solidFill>
                <a:srgbClr val="002060"/>
              </a:solidFill>
              <a:latin typeface="HGP創英角ｺﾞｼｯｸUB" pitchFamily="50" charset="-128"/>
              <a:ea typeface="HGP創英角ｺﾞｼｯｸUB" pitchFamily="50" charset="-128"/>
            </a:endParaRPr>
          </a:p>
        </p:txBody>
      </p:sp>
      <p:sp>
        <p:nvSpPr>
          <p:cNvPr id="11" name="テキスト ボックス 10">
            <a:extLst>
              <a:ext uri="{FF2B5EF4-FFF2-40B4-BE49-F238E27FC236}">
                <a16:creationId xmlns:a16="http://schemas.microsoft.com/office/drawing/2014/main" id="{6A31E8BB-4622-4CAD-834A-44B08D7B6D68}"/>
              </a:ext>
            </a:extLst>
          </p:cNvPr>
          <p:cNvSpPr txBox="1"/>
          <p:nvPr/>
        </p:nvSpPr>
        <p:spPr>
          <a:xfrm>
            <a:off x="8025150" y="55436"/>
            <a:ext cx="939338" cy="369332"/>
          </a:xfrm>
          <a:prstGeom prst="rect">
            <a:avLst/>
          </a:prstGeom>
          <a:solidFill>
            <a:schemeClr val="bg1"/>
          </a:solidFill>
          <a:ln>
            <a:solidFill>
              <a:schemeClr val="tx1"/>
            </a:solidFill>
          </a:ln>
        </p:spPr>
        <p:txBody>
          <a:bodyPr wrap="square" rtlCol="0">
            <a:spAutoFit/>
          </a:bodyPr>
          <a:lstStyle/>
          <a:p>
            <a:r>
              <a:rPr lang="ja-JP" altLang="en-US" dirty="0"/>
              <a:t>変更後</a:t>
            </a:r>
          </a:p>
        </p:txBody>
      </p:sp>
    </p:spTree>
    <p:extLst>
      <p:ext uri="{BB962C8B-B14F-4D97-AF65-F5344CB8AC3E}">
        <p14:creationId xmlns:p14="http://schemas.microsoft.com/office/powerpoint/2010/main" val="2085386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8" y="26361"/>
            <a:ext cx="6412757" cy="646331"/>
          </a:xfrm>
          <a:prstGeom prst="rect">
            <a:avLst/>
          </a:prstGeom>
          <a:noFill/>
        </p:spPr>
        <p:txBody>
          <a:bodyPr wrap="square" rtlCol="0">
            <a:spAutoFit/>
          </a:bodyPr>
          <a:lstStyle/>
          <a:p>
            <a:pPr defTabSz="457200">
              <a:defRPr/>
            </a:pPr>
            <a:r>
              <a:rPr kumimoji="0" lang="ja-JP" altLang="en-US" dirty="0">
                <a:solidFill>
                  <a:prstClr val="black"/>
                </a:solidFill>
                <a:latin typeface="HGP創英角ｺﾞｼｯｸUB" pitchFamily="50" charset="-128"/>
                <a:ea typeface="HGP創英角ｺﾞｼｯｸUB" pitchFamily="50" charset="-128"/>
              </a:rPr>
              <a:t>第６章　都道府県子ども・子育て支援事業支援計画</a:t>
            </a:r>
          </a:p>
          <a:p>
            <a:pPr defTabSz="457200">
              <a:defRPr/>
            </a:pPr>
            <a:endParaRPr lang="ja-JP" altLang="en-US" dirty="0">
              <a:solidFill>
                <a:prstClr val="black"/>
              </a:solidFill>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C9B9E89B-5055-4E9C-8C8A-DB8C9BC2A1DD}"/>
              </a:ext>
            </a:extLst>
          </p:cNvPr>
          <p:cNvSpPr txBox="1"/>
          <p:nvPr/>
        </p:nvSpPr>
        <p:spPr>
          <a:xfrm>
            <a:off x="431540" y="1206869"/>
            <a:ext cx="8460000" cy="4932000"/>
          </a:xfrm>
          <a:prstGeom prst="rect">
            <a:avLst/>
          </a:prstGeom>
          <a:solidFill>
            <a:schemeClr val="accent6">
              <a:lumMod val="20000"/>
              <a:lumOff val="80000"/>
            </a:schemeClr>
          </a:solidFill>
        </p:spPr>
        <p:txBody>
          <a:bodyPr wrap="square" rtlCol="0">
            <a:noAutofit/>
          </a:bodyPr>
          <a:lstStyle/>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（４）教育・保育を行う者の確保及び資質の向上</a:t>
            </a: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kern="100" dirty="0">
              <a:solidFill>
                <a:prstClr val="black"/>
              </a:solidFill>
              <a:latin typeface="Century" panose="02040604050505020304" pitchFamily="18" charset="0"/>
              <a:ea typeface="HG丸ｺﾞｼｯｸM-PRO" panose="020F0600000000000000" pitchFamily="50"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教育・保育を行う者の</a:t>
            </a: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資質向上について、</a:t>
            </a:r>
            <a:r>
              <a:rPr kumimoji="0" lang="ja-JP"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次のように取り組んでいきます。</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ア）幼児期における学びの質の向上</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幼児の生活、発達や学びの連続性を踏まえた教育課程、保育課程の相互理解を推進し、子どもたちの資質・</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能力を育成するとともに、認定こども園や保育所、幼稚園等で幼児教育に携わる、保育教諭、保育士、幼稚園</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教諭等の資質向上を図るため、担当部局間で連携して研修や人材育成のプログラムを実施します。</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イ）課題に応じた研修の実施</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保育・教育の現場での課題に対応できる、専門的な知識や技術を有する人材を育成するため、保育現場に</a:t>
            </a:r>
            <a:br>
              <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おける事故防止、配慮の必要な子どもへの支援、子どもの権利擁護などについての研修を、市町村や関係団体と</a:t>
            </a:r>
            <a:br>
              <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連携しながら実施します。</a:t>
            </a:r>
            <a:endParaRPr kumimoji="0" lang="en-US" altLang="ja-JP" sz="12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endParaRPr kumimoji="0" lang="en-US" altLang="ja-JP"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ウ）保育現場におけるリーダー的職員の育成</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保育現場におけるリーダー的職員の育成に関する研修である「保育士等キャリアアップ研修」は、修了した</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保育士等の処遇改善にもつながるものです。</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引き続き、キャリアアップをめざす保育士等が自身のニーズに応じて研修を選択できるよう、研修実施機関が</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創意工夫により、利便性の高いオンライン実施、受講者間のネットワーク構築も可能な実地開催など、多様な</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defRPr/>
            </a:pPr>
            <a:r>
              <a:rPr kumimoji="0" lang="ja-JP" altLang="en-US" sz="1200" kern="100" dirty="0">
                <a:latin typeface="ＭＳ ゴシック" panose="020B0609070205080204" pitchFamily="49" charset="-128"/>
                <a:ea typeface="ＭＳ ゴシック" panose="020B0609070205080204" pitchFamily="49" charset="-128"/>
                <a:cs typeface="Times New Roman" panose="02020603050405020304" pitchFamily="18" charset="0"/>
              </a:rPr>
              <a:t>　　　研修を提供できる環境づくりを行います。</a:t>
            </a:r>
            <a:endParaRPr kumimoji="0" lang="en-US" altLang="ja-JP" sz="12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EA77B76F-EACD-406B-9508-DE18990575ED}"/>
              </a:ext>
            </a:extLst>
          </p:cNvPr>
          <p:cNvSpPr txBox="1"/>
          <p:nvPr/>
        </p:nvSpPr>
        <p:spPr>
          <a:xfrm>
            <a:off x="143508" y="431949"/>
            <a:ext cx="8856984" cy="646331"/>
          </a:xfrm>
          <a:prstGeom prst="rect">
            <a:avLst/>
          </a:prstGeom>
          <a:noFill/>
        </p:spPr>
        <p:txBody>
          <a:bodyPr wrap="square" rtlCol="0">
            <a:spAutoFit/>
          </a:bodyPr>
          <a:lstStyle/>
          <a:p>
            <a:pPr defTabSz="457200">
              <a:defRPr/>
            </a:pP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５．特定教育・保育及び特定地域型保育を行う者並びに地域子ども・子育て支援事業に</a:t>
            </a:r>
            <a:endParaRPr kumimoji="0" lang="en-US" altLang="ja-JP" dirty="0">
              <a:solidFill>
                <a:srgbClr val="002060"/>
              </a:solidFill>
              <a:latin typeface="HGP創英角ｺﾞｼｯｸUB" panose="020B0900000000000000" pitchFamily="50" charset="-128"/>
              <a:ea typeface="HGP創英角ｺﾞｼｯｸUB" panose="020B0900000000000000" pitchFamily="50" charset="-128"/>
            </a:endParaRPr>
          </a:p>
          <a:p>
            <a:pPr defTabSz="457200">
              <a:defRPr/>
            </a:pPr>
            <a:r>
              <a:rPr kumimoji="0" lang="ja-JP" altLang="en-US" dirty="0">
                <a:solidFill>
                  <a:srgbClr val="002060"/>
                </a:solidFill>
                <a:latin typeface="HGP創英角ｺﾞｼｯｸUB" panose="020B0900000000000000" pitchFamily="50" charset="-128"/>
                <a:ea typeface="HGP創英角ｺﾞｼｯｸUB" panose="020B0900000000000000" pitchFamily="50" charset="-128"/>
              </a:rPr>
              <a:t>　従事する者の確保及び資質の向上のために講ずる措置に関する事項</a:t>
            </a:r>
            <a:endParaRPr lang="ja-JP" altLang="en-US" dirty="0">
              <a:solidFill>
                <a:srgbClr val="002060"/>
              </a:solidFill>
              <a:latin typeface="HGP創英角ｺﾞｼｯｸUB" pitchFamily="50" charset="-128"/>
              <a:ea typeface="HGP創英角ｺﾞｼｯｸUB" pitchFamily="50" charset="-128"/>
            </a:endParaRPr>
          </a:p>
        </p:txBody>
      </p:sp>
      <p:sp>
        <p:nvSpPr>
          <p:cNvPr id="10" name="スライド番号プレースホルダー 1">
            <a:extLst>
              <a:ext uri="{FF2B5EF4-FFF2-40B4-BE49-F238E27FC236}">
                <a16:creationId xmlns:a16="http://schemas.microsoft.com/office/drawing/2014/main" id="{76897272-081F-4E3D-A95E-B832051CCD55}"/>
              </a:ext>
            </a:extLst>
          </p:cNvPr>
          <p:cNvSpPr>
            <a:spLocks noGrp="1"/>
          </p:cNvSpPr>
          <p:nvPr>
            <p:ph type="sldNum" sz="quarter" idx="12"/>
          </p:nvPr>
        </p:nvSpPr>
        <p:spPr>
          <a:xfrm>
            <a:off x="7056783" y="6469190"/>
            <a:ext cx="2057400" cy="365125"/>
          </a:xfrm>
        </p:spPr>
        <p:txBody>
          <a:bodyPr/>
          <a:lstStyle/>
          <a:p>
            <a:fld id="{D2D8002D-B5B0-4BAC-B1F6-782DDCCE6D9C}" type="slidenum">
              <a:rPr lang="ja-JP" altLang="en-US" sz="1400">
                <a:solidFill>
                  <a:schemeClr val="tx1"/>
                </a:solidFill>
                <a:latin typeface="ＭＳ ゴシック" panose="020B0609070205080204" pitchFamily="49" charset="-128"/>
                <a:ea typeface="ＭＳ ゴシック" panose="020B0609070205080204" pitchFamily="49" charset="-128"/>
              </a:rPr>
              <a:t>6</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A6F28590-2E2D-4E5A-8034-5101AF5833F4}"/>
              </a:ext>
            </a:extLst>
          </p:cNvPr>
          <p:cNvSpPr txBox="1"/>
          <p:nvPr/>
        </p:nvSpPr>
        <p:spPr>
          <a:xfrm>
            <a:off x="8025150" y="26361"/>
            <a:ext cx="939338" cy="369332"/>
          </a:xfrm>
          <a:prstGeom prst="rect">
            <a:avLst/>
          </a:prstGeom>
          <a:solidFill>
            <a:schemeClr val="bg1"/>
          </a:solidFill>
          <a:ln>
            <a:solidFill>
              <a:schemeClr val="tx1"/>
            </a:solidFill>
          </a:ln>
        </p:spPr>
        <p:txBody>
          <a:bodyPr wrap="square" rtlCol="0">
            <a:spAutoFit/>
          </a:bodyPr>
          <a:lstStyle/>
          <a:p>
            <a:r>
              <a:rPr lang="ja-JP" altLang="en-US" dirty="0"/>
              <a:t>変更前</a:t>
            </a:r>
          </a:p>
        </p:txBody>
      </p:sp>
    </p:spTree>
    <p:extLst>
      <p:ext uri="{BB962C8B-B14F-4D97-AF65-F5344CB8AC3E}">
        <p14:creationId xmlns:p14="http://schemas.microsoft.com/office/powerpoint/2010/main" val="3324234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8" y="26361"/>
            <a:ext cx="6412757" cy="646331"/>
          </a:xfrm>
          <a:prstGeom prst="rect">
            <a:avLst/>
          </a:prstGeom>
          <a:noFill/>
        </p:spPr>
        <p:txBody>
          <a:bodyPr wrap="square" rtlCol="0">
            <a:spAutoFit/>
          </a:bodyPr>
          <a:lstStyle/>
          <a:p>
            <a:pPr defTabSz="457200">
              <a:defRPr/>
            </a:pPr>
            <a:r>
              <a:rPr kumimoji="0" lang="ja-JP" altLang="en-US" dirty="0">
                <a:solidFill>
                  <a:prstClr val="black"/>
                </a:solidFill>
                <a:latin typeface="HGP創英角ｺﾞｼｯｸUB" pitchFamily="50" charset="-128"/>
                <a:ea typeface="HGP創英角ｺﾞｼｯｸUB" pitchFamily="50" charset="-128"/>
              </a:rPr>
              <a:t>第６章　都道府県子ども・子育て支援事業支援計画</a:t>
            </a:r>
          </a:p>
          <a:p>
            <a:pPr defTabSz="457200">
              <a:defRPr/>
            </a:pPr>
            <a:endParaRPr lang="ja-JP" altLang="en-US" dirty="0">
              <a:solidFill>
                <a:prstClr val="black"/>
              </a:solidFill>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B880AE89-2FD1-4107-A94F-A39ACDBF8672}"/>
              </a:ext>
            </a:extLst>
          </p:cNvPr>
          <p:cNvSpPr txBox="1"/>
          <p:nvPr/>
        </p:nvSpPr>
        <p:spPr>
          <a:xfrm>
            <a:off x="195445" y="363569"/>
            <a:ext cx="9206972" cy="646331"/>
          </a:xfrm>
          <a:prstGeom prst="rect">
            <a:avLst/>
          </a:prstGeom>
          <a:noFill/>
        </p:spPr>
        <p:txBody>
          <a:bodyPr wrap="square" rtlCol="0">
            <a:spAutoFit/>
          </a:bodyPr>
          <a:lstStyle/>
          <a:p>
            <a:pPr defTabSz="457200">
              <a:defRPr/>
            </a:pPr>
            <a:r>
              <a:rPr lang="ja-JP" altLang="en-US" dirty="0">
                <a:solidFill>
                  <a:srgbClr val="002060"/>
                </a:solidFill>
                <a:latin typeface="HGP創英角ｺﾞｼｯｸUB" pitchFamily="50" charset="-128"/>
                <a:ea typeface="HGP創英角ｺﾞｼｯｸUB" pitchFamily="50" charset="-128"/>
              </a:rPr>
              <a:t>７．都道府県子ども・子育て支援事業支援計画における広域自治体として大阪府が取り組む</a:t>
            </a:r>
            <a:endParaRPr lang="en-US" altLang="ja-JP" dirty="0">
              <a:solidFill>
                <a:srgbClr val="002060"/>
              </a:solidFill>
              <a:latin typeface="HGP創英角ｺﾞｼｯｸUB" pitchFamily="50" charset="-128"/>
              <a:ea typeface="HGP創英角ｺﾞｼｯｸUB" pitchFamily="50" charset="-128"/>
            </a:endParaRPr>
          </a:p>
          <a:p>
            <a:pPr defTabSz="457200">
              <a:defRPr/>
            </a:pPr>
            <a:r>
              <a:rPr lang="ja-JP" altLang="en-US" dirty="0">
                <a:solidFill>
                  <a:srgbClr val="002060"/>
                </a:solidFill>
                <a:latin typeface="HGP創英角ｺﾞｼｯｸUB" pitchFamily="50" charset="-128"/>
                <a:ea typeface="HGP創英角ｺﾞｼｯｸUB" pitchFamily="50" charset="-128"/>
              </a:rPr>
              <a:t>　こと</a:t>
            </a:r>
          </a:p>
        </p:txBody>
      </p:sp>
      <p:sp>
        <p:nvSpPr>
          <p:cNvPr id="7" name="テキスト ボックス 6">
            <a:extLst>
              <a:ext uri="{FF2B5EF4-FFF2-40B4-BE49-F238E27FC236}">
                <a16:creationId xmlns:a16="http://schemas.microsoft.com/office/drawing/2014/main" id="{87A815AC-D33D-4D0D-B477-4D5AA05A8359}"/>
              </a:ext>
            </a:extLst>
          </p:cNvPr>
          <p:cNvSpPr txBox="1"/>
          <p:nvPr/>
        </p:nvSpPr>
        <p:spPr>
          <a:xfrm>
            <a:off x="361965" y="1037594"/>
            <a:ext cx="8424000" cy="5262979"/>
          </a:xfrm>
          <a:prstGeom prst="rect">
            <a:avLst/>
          </a:prstGeom>
          <a:solidFill>
            <a:schemeClr val="accent6">
              <a:lumMod val="20000"/>
              <a:lumOff val="80000"/>
            </a:schemeClr>
          </a:solidFill>
        </p:spPr>
        <p:txBody>
          <a:bodyPr wrap="square" rtlCol="0">
            <a:spAutoFit/>
          </a:bodyPr>
          <a:lstStyle/>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（１）市町村の区域を超えた広域的な見地から行う調整に関する事項</a:t>
            </a: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　</a:t>
            </a:r>
            <a:r>
              <a:rPr kumimoji="0" lang="ja-JP" altLang="en-US" sz="1200" b="1" dirty="0">
                <a:solidFill>
                  <a:prstClr val="black"/>
                </a:solidFill>
                <a:latin typeface="ＭＳ ゴシック" panose="020B0609070205080204" pitchFamily="49" charset="-128"/>
                <a:ea typeface="ＭＳ ゴシック" panose="020B0609070205080204" pitchFamily="49" charset="-128"/>
              </a:rPr>
              <a:t>　　</a:t>
            </a:r>
            <a:r>
              <a:rPr kumimoji="0" lang="ja-JP" altLang="en-US" sz="1200" dirty="0">
                <a:solidFill>
                  <a:prstClr val="black"/>
                </a:solidFill>
                <a:latin typeface="ＭＳ ゴシック" panose="020B0609070205080204" pitchFamily="49" charset="-128"/>
                <a:ea typeface="ＭＳ ゴシック" panose="020B0609070205080204" pitchFamily="49" charset="-128"/>
              </a:rPr>
              <a:t>幼稚園や認定こども園では、通園バスを利用するなどにより、市町村を超える利用がみられます。このような</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広域利用がある場合の各施設の定員の設定や変更について、当該市町村は大阪府と協議することが必要となります</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が、大阪府における調整は、施設が所在する市町村が利用する子どもがいる他市町村と調整してと</a:t>
            </a:r>
            <a:r>
              <a:rPr kumimoji="0" lang="ja-JP" altLang="en-US" sz="1200" dirty="0">
                <a:latin typeface="ＭＳ ゴシック" panose="020B0609070205080204" pitchFamily="49" charset="-128"/>
                <a:ea typeface="ＭＳ ゴシック" panose="020B0609070205080204" pitchFamily="49" charset="-128"/>
              </a:rPr>
              <a:t>り</a:t>
            </a:r>
            <a:r>
              <a:rPr kumimoji="0" lang="ja-JP" altLang="en-US" sz="1200" dirty="0">
                <a:solidFill>
                  <a:prstClr val="black"/>
                </a:solidFill>
                <a:latin typeface="ＭＳ ゴシック" panose="020B0609070205080204" pitchFamily="49" charset="-128"/>
                <a:ea typeface="ＭＳ ゴシック" panose="020B0609070205080204" pitchFamily="49" charset="-128"/>
              </a:rPr>
              <a:t>まとめた上で、</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大阪府と協議することを基本とします。</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（２）教育・保育</a:t>
            </a:r>
            <a:r>
              <a:rPr kumimoji="0" lang="ja-JP" altLang="en-US" sz="1400" b="1" u="sng" dirty="0">
                <a:solidFill>
                  <a:srgbClr val="FF0000"/>
                </a:solidFill>
                <a:highlight>
                  <a:srgbClr val="FFFF00"/>
                </a:highlight>
                <a:latin typeface="ＭＳ ゴシック" panose="020B0609070205080204" pitchFamily="49" charset="-128"/>
                <a:ea typeface="ＭＳ ゴシック" panose="020B0609070205080204" pitchFamily="49" charset="-128"/>
              </a:rPr>
              <a:t>等</a:t>
            </a:r>
            <a:r>
              <a:rPr kumimoji="0" lang="ja-JP" altLang="en-US" sz="1400" b="1" dirty="0">
                <a:solidFill>
                  <a:prstClr val="black"/>
                </a:solidFill>
                <a:latin typeface="ＭＳ ゴシック" panose="020B0609070205080204" pitchFamily="49" charset="-128"/>
                <a:ea typeface="ＭＳ ゴシック" panose="020B0609070205080204" pitchFamily="49" charset="-128"/>
              </a:rPr>
              <a:t>情報</a:t>
            </a:r>
            <a:r>
              <a:rPr kumimoji="0" lang="ja-JP" altLang="en-US" sz="1400" b="1" u="sng" dirty="0">
                <a:solidFill>
                  <a:srgbClr val="FF0000"/>
                </a:solidFill>
                <a:highlight>
                  <a:srgbClr val="FFFF00"/>
                </a:highlight>
                <a:latin typeface="ＭＳ ゴシック" panose="020B0609070205080204" pitchFamily="49" charset="-128"/>
                <a:ea typeface="ＭＳ ゴシック" panose="020B0609070205080204" pitchFamily="49" charset="-128"/>
              </a:rPr>
              <a:t>及び特定教育・保育施設設置者等経営情報</a:t>
            </a:r>
            <a:r>
              <a:rPr kumimoji="0" lang="ja-JP" altLang="en-US" sz="1400" b="1" dirty="0">
                <a:solidFill>
                  <a:prstClr val="black"/>
                </a:solidFill>
                <a:latin typeface="ＭＳ ゴシック" panose="020B0609070205080204" pitchFamily="49" charset="-128"/>
                <a:ea typeface="ＭＳ ゴシック" panose="020B0609070205080204" pitchFamily="49" charset="-128"/>
              </a:rPr>
              <a:t>の公表に関する事項</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a:t>
            </a:r>
            <a:r>
              <a:rPr kumimoji="0"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子どもの保護</a:t>
            </a:r>
            <a:r>
              <a:rPr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者等が、適正かつ円滑に特定教育・保育施設、特定地域型保育事業又は特定乳児等通園支援事業を</a:t>
            </a:r>
            <a:endParaRPr lang="en-US" altLang="ja-JP" sz="1200" u="sng" dirty="0">
              <a:solidFill>
                <a:srgbClr val="FF0000"/>
              </a:solidFill>
              <a:highlight>
                <a:srgbClr val="FFFF00"/>
              </a:highlight>
              <a:latin typeface="ＭＳ ゴシック" panose="020B0609070205080204" pitchFamily="49" charset="-128"/>
              <a:ea typeface="ＭＳ ゴシック" panose="020B0609070205080204" pitchFamily="49" charset="-128"/>
            </a:endParaRPr>
          </a:p>
          <a:p>
            <a:pPr defTabSz="457200">
              <a:defRPr/>
            </a:pPr>
            <a:r>
              <a:rPr lang="ja-JP" altLang="en-US" sz="1200" dirty="0">
                <a:solidFill>
                  <a:srgbClr val="FF0000"/>
                </a:solidFill>
                <a:latin typeface="ＭＳ ゴシック" panose="020B0609070205080204" pitchFamily="49" charset="-128"/>
                <a:ea typeface="ＭＳ ゴシック" panose="020B0609070205080204" pitchFamily="49" charset="-128"/>
              </a:rPr>
              <a:t>　　</a:t>
            </a:r>
            <a:r>
              <a:rPr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利用する機会を確保するため、教育・保育等情報及び特定教育・保育施設設置者等経営情報について、国の子ども・</a:t>
            </a:r>
            <a:endParaRPr lang="en-US" altLang="ja-JP" sz="1200" u="sng" dirty="0">
              <a:solidFill>
                <a:srgbClr val="FF0000"/>
              </a:solidFill>
              <a:highlight>
                <a:srgbClr val="FFFF00"/>
              </a:highlight>
              <a:latin typeface="ＭＳ ゴシック" panose="020B0609070205080204" pitchFamily="49" charset="-128"/>
              <a:ea typeface="ＭＳ ゴシック" panose="020B0609070205080204" pitchFamily="49" charset="-128"/>
            </a:endParaRPr>
          </a:p>
          <a:p>
            <a:pPr defTabSz="457200">
              <a:defRPr/>
            </a:pPr>
            <a:r>
              <a:rPr lang="ja-JP" altLang="en-US" sz="1200" dirty="0">
                <a:solidFill>
                  <a:srgbClr val="FF0000"/>
                </a:solidFill>
                <a:latin typeface="ＭＳ ゴシック" panose="020B0609070205080204" pitchFamily="49" charset="-128"/>
                <a:ea typeface="ＭＳ ゴシック" panose="020B0609070205080204" pitchFamily="49" charset="-128"/>
              </a:rPr>
              <a:t>　　</a:t>
            </a:r>
            <a:r>
              <a:rPr lang="ja-JP" altLang="en-US" sz="1200" u="sng" dirty="0">
                <a:solidFill>
                  <a:srgbClr val="FF0000"/>
                </a:solidFill>
                <a:highlight>
                  <a:srgbClr val="FFFF00"/>
                </a:highlight>
                <a:latin typeface="ＭＳ ゴシック" panose="020B0609070205080204" pitchFamily="49" charset="-128"/>
                <a:ea typeface="ＭＳ ゴシック" panose="020B0609070205080204" pitchFamily="49" charset="-128"/>
              </a:rPr>
              <a:t>子育て支援情報公表システムを通じて公表します。</a:t>
            </a:r>
            <a:endParaRPr lang="en-US" altLang="ja-JP" sz="1200" u="sng" dirty="0">
              <a:solidFill>
                <a:srgbClr val="FF0000"/>
              </a:solidFill>
              <a:highlight>
                <a:srgbClr val="FFFF00"/>
              </a:highlight>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（３）労働者の職業生活と家庭生活との両立が図られるようにするために必要な雇用環境の整備に</a:t>
            </a: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　　関する施策との連携に関する事項</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①仕事と生活の調和の実現のための働き方の見直し</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a:solidFill>
                  <a:prstClr val="black"/>
                </a:solidFill>
                <a:latin typeface="ＭＳ ゴシック" panose="020B0609070205080204" pitchFamily="49" charset="-128"/>
                <a:ea typeface="ＭＳ ゴシック" panose="020B0609070205080204" pitchFamily="49" charset="-128"/>
              </a:rPr>
              <a:t>第５章「重点施策⑭子育て世帯の働きやすい労働・職場環境の整備」、第４章２及び３．</a:t>
            </a:r>
            <a:r>
              <a:rPr lang="en-US" altLang="ja-JP" sz="1200" dirty="0">
                <a:solidFill>
                  <a:prstClr val="black"/>
                </a:solidFill>
                <a:latin typeface="ＭＳ ゴシック" panose="020B0609070205080204" pitchFamily="49" charset="-128"/>
                <a:ea typeface="ＭＳ ゴシック" panose="020B0609070205080204" pitchFamily="49" charset="-128"/>
              </a:rPr>
              <a:t>28</a:t>
            </a:r>
            <a:r>
              <a:rPr lang="ja-JP" altLang="en-US" sz="1200" dirty="0">
                <a:solidFill>
                  <a:prstClr val="black"/>
                </a:solidFill>
                <a:latin typeface="ＭＳ ゴシック" panose="020B0609070205080204" pitchFamily="49" charset="-128"/>
                <a:ea typeface="ＭＳ ゴシック" panose="020B0609070205080204" pitchFamily="49" charset="-128"/>
              </a:rPr>
              <a:t>「仕事と生活の</a:t>
            </a:r>
            <a:br>
              <a:rPr lang="en-US" altLang="ja-JP" sz="1200" dirty="0">
                <a:solidFill>
                  <a:prstClr val="black"/>
                </a:solidFill>
                <a:latin typeface="ＭＳ ゴシック" panose="020B0609070205080204" pitchFamily="49" charset="-128"/>
                <a:ea typeface="ＭＳ ゴシック" panose="020B0609070205080204" pitchFamily="49" charset="-128"/>
              </a:rPr>
            </a:br>
            <a:r>
              <a:rPr lang="ja-JP" altLang="en-US" sz="1200" dirty="0">
                <a:solidFill>
                  <a:prstClr val="black"/>
                </a:solidFill>
                <a:latin typeface="ＭＳ ゴシック" panose="020B0609070205080204" pitchFamily="49" charset="-128"/>
                <a:ea typeface="ＭＳ ゴシック" panose="020B0609070205080204" pitchFamily="49" charset="-128"/>
              </a:rPr>
              <a:t>　　　　調和（ワークライフバランス）の推進」に記載　</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②仕事と子育ての両立のための基盤整備</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a:solidFill>
                  <a:prstClr val="black"/>
                </a:solidFill>
                <a:latin typeface="ＭＳ ゴシック" panose="020B0609070205080204" pitchFamily="49" charset="-128"/>
                <a:ea typeface="ＭＳ ゴシック" panose="020B0609070205080204" pitchFamily="49" charset="-128"/>
              </a:rPr>
              <a:t>第５章「重点施策⑭子育て世帯の働きやすい労働・職場環境の整備」、第４章２及び３．</a:t>
            </a:r>
            <a:r>
              <a:rPr lang="en-US" altLang="ja-JP" sz="1200" dirty="0">
                <a:solidFill>
                  <a:prstClr val="black"/>
                </a:solidFill>
                <a:latin typeface="ＭＳ ゴシック" panose="020B0609070205080204" pitchFamily="49" charset="-128"/>
                <a:ea typeface="ＭＳ ゴシック" panose="020B0609070205080204" pitchFamily="49" charset="-128"/>
              </a:rPr>
              <a:t>28</a:t>
            </a:r>
            <a:r>
              <a:rPr lang="ja-JP" altLang="en-US" sz="1200" dirty="0">
                <a:solidFill>
                  <a:prstClr val="black"/>
                </a:solidFill>
                <a:latin typeface="ＭＳ ゴシック" panose="020B0609070205080204" pitchFamily="49" charset="-128"/>
                <a:ea typeface="ＭＳ ゴシック" panose="020B0609070205080204" pitchFamily="49" charset="-128"/>
              </a:rPr>
              <a:t>「仕事と生活の</a:t>
            </a:r>
            <a:br>
              <a:rPr lang="en-US" altLang="ja-JP" sz="1200" dirty="0">
                <a:solidFill>
                  <a:prstClr val="black"/>
                </a:solidFill>
                <a:latin typeface="ＭＳ ゴシック" panose="020B0609070205080204" pitchFamily="49" charset="-128"/>
                <a:ea typeface="ＭＳ ゴシック" panose="020B0609070205080204" pitchFamily="49" charset="-128"/>
              </a:rPr>
            </a:br>
            <a:r>
              <a:rPr lang="ja-JP" altLang="en-US" sz="1200" dirty="0">
                <a:solidFill>
                  <a:prstClr val="black"/>
                </a:solidFill>
                <a:latin typeface="ＭＳ ゴシック" panose="020B0609070205080204" pitchFamily="49" charset="-128"/>
                <a:ea typeface="ＭＳ ゴシック" panose="020B0609070205080204" pitchFamily="49" charset="-128"/>
              </a:rPr>
              <a:t>　　　　調和（ワークライフバランス）の推進」に記載　</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sp>
        <p:nvSpPr>
          <p:cNvPr id="10" name="スライド番号プレースホルダー 1">
            <a:extLst>
              <a:ext uri="{FF2B5EF4-FFF2-40B4-BE49-F238E27FC236}">
                <a16:creationId xmlns:a16="http://schemas.microsoft.com/office/drawing/2014/main" id="{E086E791-E897-4F63-A6AD-79834F8BB032}"/>
              </a:ext>
            </a:extLst>
          </p:cNvPr>
          <p:cNvSpPr>
            <a:spLocks noGrp="1"/>
          </p:cNvSpPr>
          <p:nvPr>
            <p:ph type="sldNum" sz="quarter" idx="12"/>
          </p:nvPr>
        </p:nvSpPr>
        <p:spPr>
          <a:xfrm>
            <a:off x="7056783" y="6469190"/>
            <a:ext cx="2057400" cy="365125"/>
          </a:xfrm>
        </p:spPr>
        <p:txBody>
          <a:bodyPr/>
          <a:lstStyle/>
          <a:p>
            <a:fld id="{D2D8002D-B5B0-4BAC-B1F6-782DDCCE6D9C}" type="slidenum">
              <a:rPr lang="ja-JP" altLang="en-US" sz="1400">
                <a:solidFill>
                  <a:schemeClr val="tx1"/>
                </a:solidFill>
                <a:latin typeface="ＭＳ ゴシック" panose="020B0609070205080204" pitchFamily="49" charset="-128"/>
                <a:ea typeface="ＭＳ ゴシック" panose="020B0609070205080204" pitchFamily="49" charset="-128"/>
              </a:rPr>
              <a:t>7</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C318DE6D-842A-483C-B4FB-EB36D06CBBCE}"/>
              </a:ext>
            </a:extLst>
          </p:cNvPr>
          <p:cNvSpPr txBox="1"/>
          <p:nvPr/>
        </p:nvSpPr>
        <p:spPr>
          <a:xfrm>
            <a:off x="8025150" y="55436"/>
            <a:ext cx="939338" cy="369332"/>
          </a:xfrm>
          <a:prstGeom prst="rect">
            <a:avLst/>
          </a:prstGeom>
          <a:solidFill>
            <a:schemeClr val="bg1"/>
          </a:solidFill>
          <a:ln>
            <a:solidFill>
              <a:schemeClr val="tx1"/>
            </a:solidFill>
          </a:ln>
        </p:spPr>
        <p:txBody>
          <a:bodyPr wrap="square" rtlCol="0">
            <a:spAutoFit/>
          </a:bodyPr>
          <a:lstStyle/>
          <a:p>
            <a:r>
              <a:rPr lang="ja-JP" altLang="en-US" dirty="0"/>
              <a:t>変更後</a:t>
            </a:r>
          </a:p>
        </p:txBody>
      </p:sp>
    </p:spTree>
    <p:extLst>
      <p:ext uri="{BB962C8B-B14F-4D97-AF65-F5344CB8AC3E}">
        <p14:creationId xmlns:p14="http://schemas.microsoft.com/office/powerpoint/2010/main" val="1245186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8" y="26361"/>
            <a:ext cx="6412757" cy="646331"/>
          </a:xfrm>
          <a:prstGeom prst="rect">
            <a:avLst/>
          </a:prstGeom>
          <a:noFill/>
        </p:spPr>
        <p:txBody>
          <a:bodyPr wrap="square" rtlCol="0">
            <a:spAutoFit/>
          </a:bodyPr>
          <a:lstStyle/>
          <a:p>
            <a:pPr defTabSz="457200">
              <a:defRPr/>
            </a:pPr>
            <a:r>
              <a:rPr kumimoji="0" lang="ja-JP" altLang="en-US" dirty="0">
                <a:solidFill>
                  <a:prstClr val="black"/>
                </a:solidFill>
                <a:latin typeface="HGP創英角ｺﾞｼｯｸUB" pitchFamily="50" charset="-128"/>
                <a:ea typeface="HGP創英角ｺﾞｼｯｸUB" pitchFamily="50" charset="-128"/>
              </a:rPr>
              <a:t>第６章　都道府県子ども・子育て支援事業支援計画</a:t>
            </a:r>
          </a:p>
          <a:p>
            <a:pPr defTabSz="457200">
              <a:defRPr/>
            </a:pPr>
            <a:endParaRPr lang="ja-JP" altLang="en-US" dirty="0">
              <a:solidFill>
                <a:prstClr val="black"/>
              </a:solidFill>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4"/>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B880AE89-2FD1-4107-A94F-A39ACDBF8672}"/>
              </a:ext>
            </a:extLst>
          </p:cNvPr>
          <p:cNvSpPr txBox="1"/>
          <p:nvPr/>
        </p:nvSpPr>
        <p:spPr>
          <a:xfrm>
            <a:off x="195445" y="363569"/>
            <a:ext cx="9206972" cy="646331"/>
          </a:xfrm>
          <a:prstGeom prst="rect">
            <a:avLst/>
          </a:prstGeom>
          <a:noFill/>
        </p:spPr>
        <p:txBody>
          <a:bodyPr wrap="square" rtlCol="0">
            <a:spAutoFit/>
          </a:bodyPr>
          <a:lstStyle/>
          <a:p>
            <a:pPr defTabSz="457200">
              <a:defRPr/>
            </a:pPr>
            <a:r>
              <a:rPr lang="ja-JP" altLang="en-US" dirty="0">
                <a:solidFill>
                  <a:srgbClr val="002060"/>
                </a:solidFill>
                <a:latin typeface="HGP創英角ｺﾞｼｯｸUB" pitchFamily="50" charset="-128"/>
                <a:ea typeface="HGP創英角ｺﾞｼｯｸUB" pitchFamily="50" charset="-128"/>
              </a:rPr>
              <a:t>７．都道府県子ども・子育て支援事業支援計画における広域自治体として大阪府が取り組む</a:t>
            </a:r>
            <a:endParaRPr lang="en-US" altLang="ja-JP" dirty="0">
              <a:solidFill>
                <a:srgbClr val="002060"/>
              </a:solidFill>
              <a:latin typeface="HGP創英角ｺﾞｼｯｸUB" pitchFamily="50" charset="-128"/>
              <a:ea typeface="HGP創英角ｺﾞｼｯｸUB" pitchFamily="50" charset="-128"/>
            </a:endParaRPr>
          </a:p>
          <a:p>
            <a:pPr defTabSz="457200">
              <a:defRPr/>
            </a:pPr>
            <a:r>
              <a:rPr lang="ja-JP" altLang="en-US" dirty="0">
                <a:solidFill>
                  <a:srgbClr val="002060"/>
                </a:solidFill>
                <a:latin typeface="HGP創英角ｺﾞｼｯｸUB" pitchFamily="50" charset="-128"/>
                <a:ea typeface="HGP創英角ｺﾞｼｯｸUB" pitchFamily="50" charset="-128"/>
              </a:rPr>
              <a:t>　こと</a:t>
            </a:r>
          </a:p>
        </p:txBody>
      </p:sp>
      <p:sp>
        <p:nvSpPr>
          <p:cNvPr id="7" name="テキスト ボックス 6">
            <a:extLst>
              <a:ext uri="{FF2B5EF4-FFF2-40B4-BE49-F238E27FC236}">
                <a16:creationId xmlns:a16="http://schemas.microsoft.com/office/drawing/2014/main" id="{87A815AC-D33D-4D0D-B477-4D5AA05A8359}"/>
              </a:ext>
            </a:extLst>
          </p:cNvPr>
          <p:cNvSpPr txBox="1"/>
          <p:nvPr/>
        </p:nvSpPr>
        <p:spPr>
          <a:xfrm>
            <a:off x="361965" y="1037594"/>
            <a:ext cx="8424000" cy="5262979"/>
          </a:xfrm>
          <a:prstGeom prst="rect">
            <a:avLst/>
          </a:prstGeom>
          <a:solidFill>
            <a:schemeClr val="accent6">
              <a:lumMod val="20000"/>
              <a:lumOff val="80000"/>
            </a:schemeClr>
          </a:solidFill>
        </p:spPr>
        <p:txBody>
          <a:bodyPr wrap="square" rtlCol="0">
            <a:spAutoFit/>
          </a:bodyPr>
          <a:lstStyle/>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（１）市町村の区域を超えた広域的な見地から行う調整に関する事項</a:t>
            </a: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　</a:t>
            </a:r>
            <a:r>
              <a:rPr kumimoji="0" lang="ja-JP" altLang="en-US" sz="1200" b="1" dirty="0">
                <a:solidFill>
                  <a:prstClr val="black"/>
                </a:solidFill>
                <a:latin typeface="ＭＳ ゴシック" panose="020B0609070205080204" pitchFamily="49" charset="-128"/>
                <a:ea typeface="ＭＳ ゴシック" panose="020B0609070205080204" pitchFamily="49" charset="-128"/>
              </a:rPr>
              <a:t>　　</a:t>
            </a:r>
            <a:r>
              <a:rPr kumimoji="0" lang="ja-JP" altLang="en-US" sz="1200" dirty="0">
                <a:solidFill>
                  <a:prstClr val="black"/>
                </a:solidFill>
                <a:latin typeface="ＭＳ ゴシック" panose="020B0609070205080204" pitchFamily="49" charset="-128"/>
                <a:ea typeface="ＭＳ ゴシック" panose="020B0609070205080204" pitchFamily="49" charset="-128"/>
              </a:rPr>
              <a:t>幼稚園や認定こども園では、通園バスを利用するなどにより、市町村を超える利用がみられます。このような</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広域利用がある場合の各施設の定員の設定や変更について、当該市町村は大阪府と協議することが必要となります</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が、大阪府における調整は、施設が所在する市町村が利用する子どもがいる他市町村と調整してと</a:t>
            </a:r>
            <a:r>
              <a:rPr kumimoji="0" lang="ja-JP" altLang="en-US" sz="1200" dirty="0">
                <a:latin typeface="ＭＳ ゴシック" panose="020B0609070205080204" pitchFamily="49" charset="-128"/>
                <a:ea typeface="ＭＳ ゴシック" panose="020B0609070205080204" pitchFamily="49" charset="-128"/>
              </a:rPr>
              <a:t>り</a:t>
            </a:r>
            <a:r>
              <a:rPr kumimoji="0" lang="ja-JP" altLang="en-US" sz="1200" dirty="0">
                <a:solidFill>
                  <a:prstClr val="black"/>
                </a:solidFill>
                <a:latin typeface="ＭＳ ゴシック" panose="020B0609070205080204" pitchFamily="49" charset="-128"/>
                <a:ea typeface="ＭＳ ゴシック" panose="020B0609070205080204" pitchFamily="49" charset="-128"/>
              </a:rPr>
              <a:t>まとめた上で、</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大阪府と協議することを基本とします。</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（２）教育・保育情報の公表に関する事項</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a:t>
            </a:r>
            <a:r>
              <a:rPr kumimoji="0" lang="ja-JP" altLang="en-US" sz="1200" dirty="0">
                <a:latin typeface="ＭＳ ゴシック" panose="020B0609070205080204" pitchFamily="49" charset="-128"/>
                <a:ea typeface="ＭＳ ゴシック" panose="020B0609070205080204" pitchFamily="49" charset="-128"/>
              </a:rPr>
              <a:t>子育てのための施設等利用給付の円滑な実施のため、市町村と特定子ども・子育て支援施設等の情報共有を行う</a:t>
            </a:r>
            <a:endParaRPr kumimoji="0" lang="en-US" altLang="ja-JP" sz="1200" dirty="0">
              <a:latin typeface="ＭＳ ゴシック" panose="020B0609070205080204" pitchFamily="49" charset="-128"/>
              <a:ea typeface="ＭＳ ゴシック" panose="020B0609070205080204" pitchFamily="49" charset="-128"/>
            </a:endParaRPr>
          </a:p>
          <a:p>
            <a:pPr defTabSz="457200">
              <a:defRPr/>
            </a:pPr>
            <a:r>
              <a:rPr kumimoji="0" lang="ja-JP" altLang="en-US" sz="1200" dirty="0">
                <a:latin typeface="ＭＳ ゴシック" panose="020B0609070205080204" pitchFamily="49" charset="-128"/>
                <a:ea typeface="ＭＳ ゴシック" panose="020B0609070205080204" pitchFamily="49" charset="-128"/>
              </a:rPr>
              <a:t>　　とともに、指導監査等を相互に連携し効率的・効果的に実施します。また、市町村間の意見交換の機会を設け、</a:t>
            </a:r>
            <a:endParaRPr kumimoji="0" lang="en-US" altLang="ja-JP" sz="1200" dirty="0">
              <a:latin typeface="ＭＳ ゴシック" panose="020B0609070205080204" pitchFamily="49" charset="-128"/>
              <a:ea typeface="ＭＳ ゴシック" panose="020B0609070205080204" pitchFamily="49" charset="-128"/>
            </a:endParaRPr>
          </a:p>
          <a:p>
            <a:pPr defTabSz="457200">
              <a:defRPr/>
            </a:pPr>
            <a:r>
              <a:rPr kumimoji="0" lang="ja-JP" altLang="en-US" sz="1200" dirty="0">
                <a:latin typeface="ＭＳ ゴシック" panose="020B0609070205080204" pitchFamily="49" charset="-128"/>
                <a:ea typeface="ＭＳ ゴシック" panose="020B0609070205080204" pitchFamily="49" charset="-128"/>
              </a:rPr>
              <a:t>　　制度等のきめ細かな情報提供を行うことにより、支給事務の円滑な実施を図ります。</a:t>
            </a:r>
            <a:endParaRPr kumimoji="0" lang="en-US" altLang="ja-JP" sz="1200" dirty="0">
              <a:latin typeface="ＭＳ ゴシック" panose="020B0609070205080204" pitchFamily="49" charset="-128"/>
              <a:ea typeface="ＭＳ ゴシック" panose="020B0609070205080204" pitchFamily="49" charset="-128"/>
            </a:endParaRPr>
          </a:p>
          <a:p>
            <a:pPr defTabSz="457200">
              <a:defRPr/>
            </a:pPr>
            <a:endParaRPr kumimoji="0" lang="en-US" altLang="ja-JP" sz="1200" strike="sngStrike" dirty="0">
              <a:solidFill>
                <a:srgbClr val="FF0000"/>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（３）労働者の職業生活と家庭生活との両立が図られるようにするために必要な雇用環境の整備に</a:t>
            </a:r>
            <a:endParaRPr kumimoji="0" lang="en-US" altLang="ja-JP" sz="1400" b="1"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400" b="1" dirty="0">
                <a:solidFill>
                  <a:prstClr val="black"/>
                </a:solidFill>
                <a:latin typeface="ＭＳ ゴシック" panose="020B0609070205080204" pitchFamily="49" charset="-128"/>
                <a:ea typeface="ＭＳ ゴシック" panose="020B0609070205080204" pitchFamily="49" charset="-128"/>
              </a:rPr>
              <a:t>　　関する施策との連携に関する事項</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①仕事と生活の調和の実現のための働き方の見直し</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a:solidFill>
                  <a:prstClr val="black"/>
                </a:solidFill>
                <a:latin typeface="ＭＳ ゴシック" panose="020B0609070205080204" pitchFamily="49" charset="-128"/>
                <a:ea typeface="ＭＳ ゴシック" panose="020B0609070205080204" pitchFamily="49" charset="-128"/>
              </a:rPr>
              <a:t>第５章「重点施策⑭子育て世帯の働きやすい労働・職場環境の整備」、第４章２及び３．</a:t>
            </a:r>
            <a:r>
              <a:rPr lang="en-US" altLang="ja-JP" sz="1200" dirty="0">
                <a:solidFill>
                  <a:prstClr val="black"/>
                </a:solidFill>
                <a:latin typeface="ＭＳ ゴシック" panose="020B0609070205080204" pitchFamily="49" charset="-128"/>
                <a:ea typeface="ＭＳ ゴシック" panose="020B0609070205080204" pitchFamily="49" charset="-128"/>
              </a:rPr>
              <a:t>28</a:t>
            </a:r>
            <a:r>
              <a:rPr lang="ja-JP" altLang="en-US" sz="1200" dirty="0">
                <a:solidFill>
                  <a:prstClr val="black"/>
                </a:solidFill>
                <a:latin typeface="ＭＳ ゴシック" panose="020B0609070205080204" pitchFamily="49" charset="-128"/>
                <a:ea typeface="ＭＳ ゴシック" panose="020B0609070205080204" pitchFamily="49" charset="-128"/>
              </a:rPr>
              <a:t>「仕事と生活の</a:t>
            </a:r>
            <a:br>
              <a:rPr lang="en-US" altLang="ja-JP" sz="1200" dirty="0">
                <a:solidFill>
                  <a:prstClr val="black"/>
                </a:solidFill>
                <a:latin typeface="ＭＳ ゴシック" panose="020B0609070205080204" pitchFamily="49" charset="-128"/>
                <a:ea typeface="ＭＳ ゴシック" panose="020B0609070205080204" pitchFamily="49" charset="-128"/>
              </a:rPr>
            </a:br>
            <a:r>
              <a:rPr lang="ja-JP" altLang="en-US" sz="1200" dirty="0">
                <a:solidFill>
                  <a:prstClr val="black"/>
                </a:solidFill>
                <a:latin typeface="ＭＳ ゴシック" panose="020B0609070205080204" pitchFamily="49" charset="-128"/>
                <a:ea typeface="ＭＳ ゴシック" panose="020B0609070205080204" pitchFamily="49" charset="-128"/>
              </a:rPr>
              <a:t>　　　　調和（ワークライフバランス）の推進」に記載　</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②仕事と子育ての両立のための基盤整備</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r>
              <a:rPr kumimoji="0"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a:solidFill>
                  <a:prstClr val="black"/>
                </a:solidFill>
                <a:latin typeface="ＭＳ ゴシック" panose="020B0609070205080204" pitchFamily="49" charset="-128"/>
                <a:ea typeface="ＭＳ ゴシック" panose="020B0609070205080204" pitchFamily="49" charset="-128"/>
              </a:rPr>
              <a:t>第５章「重点施策⑭子育て世帯の働きやすい労働・職場環境の整備」、第４章２及び３．</a:t>
            </a:r>
            <a:r>
              <a:rPr lang="en-US" altLang="ja-JP" sz="1200" dirty="0">
                <a:solidFill>
                  <a:prstClr val="black"/>
                </a:solidFill>
                <a:latin typeface="ＭＳ ゴシック" panose="020B0609070205080204" pitchFamily="49" charset="-128"/>
                <a:ea typeface="ＭＳ ゴシック" panose="020B0609070205080204" pitchFamily="49" charset="-128"/>
              </a:rPr>
              <a:t>28</a:t>
            </a:r>
            <a:r>
              <a:rPr lang="ja-JP" altLang="en-US" sz="1200" dirty="0">
                <a:solidFill>
                  <a:prstClr val="black"/>
                </a:solidFill>
                <a:latin typeface="ＭＳ ゴシック" panose="020B0609070205080204" pitchFamily="49" charset="-128"/>
                <a:ea typeface="ＭＳ ゴシック" panose="020B0609070205080204" pitchFamily="49" charset="-128"/>
              </a:rPr>
              <a:t>「仕事と生活の</a:t>
            </a:r>
            <a:br>
              <a:rPr lang="en-US" altLang="ja-JP" sz="1200" dirty="0">
                <a:solidFill>
                  <a:prstClr val="black"/>
                </a:solidFill>
                <a:latin typeface="ＭＳ ゴシック" panose="020B0609070205080204" pitchFamily="49" charset="-128"/>
                <a:ea typeface="ＭＳ ゴシック" panose="020B0609070205080204" pitchFamily="49" charset="-128"/>
              </a:rPr>
            </a:br>
            <a:r>
              <a:rPr lang="ja-JP" altLang="en-US" sz="1200" dirty="0">
                <a:solidFill>
                  <a:prstClr val="black"/>
                </a:solidFill>
                <a:latin typeface="ＭＳ ゴシック" panose="020B0609070205080204" pitchFamily="49" charset="-128"/>
                <a:ea typeface="ＭＳ ゴシック" panose="020B0609070205080204" pitchFamily="49" charset="-128"/>
              </a:rPr>
              <a:t>　　　　調和（ワークライフバランス）の推進」に記載　</a:t>
            </a:r>
            <a:endParaRPr kumimoji="0" lang="en-US" altLang="ja-JP" sz="1200" dirty="0">
              <a:solidFill>
                <a:prstClr val="black"/>
              </a:solidFill>
              <a:latin typeface="ＭＳ ゴシック" panose="020B0609070205080204" pitchFamily="49" charset="-128"/>
              <a:ea typeface="ＭＳ ゴシック" panose="020B0609070205080204" pitchFamily="49" charset="-128"/>
            </a:endParaRPr>
          </a:p>
          <a:p>
            <a:pPr defTabSz="457200">
              <a:defRPr/>
            </a:pP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sp>
        <p:nvSpPr>
          <p:cNvPr id="10" name="スライド番号プレースホルダー 1">
            <a:extLst>
              <a:ext uri="{FF2B5EF4-FFF2-40B4-BE49-F238E27FC236}">
                <a16:creationId xmlns:a16="http://schemas.microsoft.com/office/drawing/2014/main" id="{E086E791-E897-4F63-A6AD-79834F8BB032}"/>
              </a:ext>
            </a:extLst>
          </p:cNvPr>
          <p:cNvSpPr>
            <a:spLocks noGrp="1"/>
          </p:cNvSpPr>
          <p:nvPr>
            <p:ph type="sldNum" sz="quarter" idx="12"/>
          </p:nvPr>
        </p:nvSpPr>
        <p:spPr>
          <a:xfrm>
            <a:off x="7056783" y="6469190"/>
            <a:ext cx="2057400" cy="365125"/>
          </a:xfrm>
        </p:spPr>
        <p:txBody>
          <a:bodyPr/>
          <a:lstStyle/>
          <a:p>
            <a:fld id="{D2D8002D-B5B0-4BAC-B1F6-782DDCCE6D9C}" type="slidenum">
              <a:rPr lang="ja-JP" altLang="en-US" sz="1400">
                <a:solidFill>
                  <a:schemeClr val="tx1"/>
                </a:solidFill>
                <a:latin typeface="ＭＳ ゴシック" panose="020B0609070205080204" pitchFamily="49" charset="-128"/>
                <a:ea typeface="ＭＳ ゴシック" panose="020B0609070205080204" pitchFamily="49" charset="-128"/>
              </a:rPr>
              <a:t>8</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BC22048B-BD01-4DA2-B4FF-0C12447AA35C}"/>
              </a:ext>
            </a:extLst>
          </p:cNvPr>
          <p:cNvSpPr txBox="1"/>
          <p:nvPr/>
        </p:nvSpPr>
        <p:spPr>
          <a:xfrm>
            <a:off x="8025150" y="26361"/>
            <a:ext cx="939338" cy="369332"/>
          </a:xfrm>
          <a:prstGeom prst="rect">
            <a:avLst/>
          </a:prstGeom>
          <a:solidFill>
            <a:schemeClr val="bg1"/>
          </a:solidFill>
          <a:ln>
            <a:solidFill>
              <a:schemeClr val="tx1"/>
            </a:solidFill>
          </a:ln>
        </p:spPr>
        <p:txBody>
          <a:bodyPr wrap="square" rtlCol="0">
            <a:spAutoFit/>
          </a:bodyPr>
          <a:lstStyle/>
          <a:p>
            <a:r>
              <a:rPr lang="ja-JP" altLang="en-US" dirty="0"/>
              <a:t>変更前</a:t>
            </a:r>
          </a:p>
        </p:txBody>
      </p:sp>
    </p:spTree>
    <p:extLst>
      <p:ext uri="{BB962C8B-B14F-4D97-AF65-F5344CB8AC3E}">
        <p14:creationId xmlns:p14="http://schemas.microsoft.com/office/powerpoint/2010/main" val="42680326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3023</Words>
  <Application>Microsoft Office PowerPoint</Application>
  <PresentationFormat>画面に合わせる (4:3)</PresentationFormat>
  <Paragraphs>267</Paragraphs>
  <Slides>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HGP創英角ｺﾞｼｯｸUB</vt:lpstr>
      <vt:lpstr>HG丸ｺﾞｼｯｸM-PRO</vt:lpstr>
      <vt:lpstr>ＭＳ ゴシック</vt:lpstr>
      <vt:lpstr>游ゴシック</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2026-05-19T02:27:05Z</dcterms:created>
  <dcterms:modified xsi:type="dcterms:W3CDTF">2026-05-19T02:27:43Z</dcterms:modified>
</cp:coreProperties>
</file>