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sldIdLst>
    <p:sldId id="262" r:id="rId5"/>
    <p:sldId id="263" r:id="rId6"/>
  </p:sldIdLst>
  <p:sldSz cx="12801600" cy="9601200" type="A3"/>
  <p:notesSz cx="6807200" cy="9939338"/>
  <p:defaultTextStyle>
    <a:defPPr>
      <a:defRPr lang="ja-JP"/>
    </a:defPPr>
    <a:lvl1pPr marL="0" algn="l" defTabSz="1075334" rtl="0" eaLnBrk="1" latinLnBrk="0" hangingPunct="1">
      <a:defRPr kumimoji="1" sz="2117" kern="1200">
        <a:solidFill>
          <a:schemeClr val="tx1"/>
        </a:solidFill>
        <a:latin typeface="+mn-lt"/>
        <a:ea typeface="+mn-ea"/>
        <a:cs typeface="+mn-cs"/>
      </a:defRPr>
    </a:lvl1pPr>
    <a:lvl2pPr marL="537667" algn="l" defTabSz="1075334" rtl="0" eaLnBrk="1" latinLnBrk="0" hangingPunct="1">
      <a:defRPr kumimoji="1" sz="2117" kern="1200">
        <a:solidFill>
          <a:schemeClr val="tx1"/>
        </a:solidFill>
        <a:latin typeface="+mn-lt"/>
        <a:ea typeface="+mn-ea"/>
        <a:cs typeface="+mn-cs"/>
      </a:defRPr>
    </a:lvl2pPr>
    <a:lvl3pPr marL="1075334" algn="l" defTabSz="1075334" rtl="0" eaLnBrk="1" latinLnBrk="0" hangingPunct="1">
      <a:defRPr kumimoji="1" sz="2117" kern="1200">
        <a:solidFill>
          <a:schemeClr val="tx1"/>
        </a:solidFill>
        <a:latin typeface="+mn-lt"/>
        <a:ea typeface="+mn-ea"/>
        <a:cs typeface="+mn-cs"/>
      </a:defRPr>
    </a:lvl3pPr>
    <a:lvl4pPr marL="1613002" algn="l" defTabSz="1075334" rtl="0" eaLnBrk="1" latinLnBrk="0" hangingPunct="1">
      <a:defRPr kumimoji="1" sz="2117" kern="1200">
        <a:solidFill>
          <a:schemeClr val="tx1"/>
        </a:solidFill>
        <a:latin typeface="+mn-lt"/>
        <a:ea typeface="+mn-ea"/>
        <a:cs typeface="+mn-cs"/>
      </a:defRPr>
    </a:lvl4pPr>
    <a:lvl5pPr marL="2150669" algn="l" defTabSz="1075334" rtl="0" eaLnBrk="1" latinLnBrk="0" hangingPunct="1">
      <a:defRPr kumimoji="1" sz="2117" kern="1200">
        <a:solidFill>
          <a:schemeClr val="tx1"/>
        </a:solidFill>
        <a:latin typeface="+mn-lt"/>
        <a:ea typeface="+mn-ea"/>
        <a:cs typeface="+mn-cs"/>
      </a:defRPr>
    </a:lvl5pPr>
    <a:lvl6pPr marL="2688336" algn="l" defTabSz="1075334" rtl="0" eaLnBrk="1" latinLnBrk="0" hangingPunct="1">
      <a:defRPr kumimoji="1" sz="2117" kern="1200">
        <a:solidFill>
          <a:schemeClr val="tx1"/>
        </a:solidFill>
        <a:latin typeface="+mn-lt"/>
        <a:ea typeface="+mn-ea"/>
        <a:cs typeface="+mn-cs"/>
      </a:defRPr>
    </a:lvl6pPr>
    <a:lvl7pPr marL="3226003" algn="l" defTabSz="1075334" rtl="0" eaLnBrk="1" latinLnBrk="0" hangingPunct="1">
      <a:defRPr kumimoji="1" sz="2117" kern="1200">
        <a:solidFill>
          <a:schemeClr val="tx1"/>
        </a:solidFill>
        <a:latin typeface="+mn-lt"/>
        <a:ea typeface="+mn-ea"/>
        <a:cs typeface="+mn-cs"/>
      </a:defRPr>
    </a:lvl7pPr>
    <a:lvl8pPr marL="3763670" algn="l" defTabSz="1075334" rtl="0" eaLnBrk="1" latinLnBrk="0" hangingPunct="1">
      <a:defRPr kumimoji="1" sz="2117" kern="1200">
        <a:solidFill>
          <a:schemeClr val="tx1"/>
        </a:solidFill>
        <a:latin typeface="+mn-lt"/>
        <a:ea typeface="+mn-ea"/>
        <a:cs typeface="+mn-cs"/>
      </a:defRPr>
    </a:lvl8pPr>
    <a:lvl9pPr marL="4301338" algn="l" defTabSz="1075334" rtl="0" eaLnBrk="1" latinLnBrk="0" hangingPunct="1">
      <a:defRPr kumimoji="1" sz="211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69" userDrawn="1">
          <p15:clr>
            <a:srgbClr val="A4A3A4"/>
          </p15:clr>
        </p15:guide>
        <p15:guide id="2" pos="4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0000"/>
    <a:srgbClr val="B1CBE9"/>
    <a:srgbClr val="009900"/>
    <a:srgbClr val="33CC33"/>
    <a:srgbClr val="9B522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250" autoAdjust="0"/>
    <p:restoredTop sz="92565" autoAdjust="0"/>
  </p:normalViewPr>
  <p:slideViewPr>
    <p:cSldViewPr snapToGrid="0">
      <p:cViewPr varScale="1">
        <p:scale>
          <a:sx n="69" d="100"/>
          <a:sy n="69" d="100"/>
        </p:scale>
        <p:origin x="1502" y="72"/>
      </p:cViewPr>
      <p:guideLst>
        <p:guide orient="horz" pos="3069"/>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6" y="0"/>
            <a:ext cx="2950375" cy="498966"/>
          </a:xfrm>
          <a:prstGeom prst="rect">
            <a:avLst/>
          </a:prstGeom>
        </p:spPr>
        <p:txBody>
          <a:bodyPr vert="horz" lIns="92121" tIns="46059" rIns="92121" bIns="4605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121" tIns="46059" rIns="92121" bIns="46059" rtlCol="0"/>
          <a:lstStyle>
            <a:lvl1pPr algn="r">
              <a:defRPr sz="1200"/>
            </a:lvl1pPr>
          </a:lstStyle>
          <a:p>
            <a:fld id="{3151B669-9285-44F2-94E2-8BA471916688}" type="datetimeFigureOut">
              <a:rPr kumimoji="1" lang="ja-JP" altLang="en-US" smtClean="0"/>
              <a:t>2024/2/28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121" tIns="46059" rIns="92121" bIns="46059" rtlCol="0" anchor="ctr"/>
          <a:lstStyle/>
          <a:p>
            <a:endParaRPr lang="ja-JP" altLang="en-US"/>
          </a:p>
        </p:txBody>
      </p:sp>
      <p:sp>
        <p:nvSpPr>
          <p:cNvPr id="5" name="ノート プレースホルダー 4"/>
          <p:cNvSpPr>
            <a:spLocks noGrp="1"/>
          </p:cNvSpPr>
          <p:nvPr>
            <p:ph type="body" sz="quarter" idx="3"/>
          </p:nvPr>
        </p:nvSpPr>
        <p:spPr>
          <a:xfrm>
            <a:off x="680247" y="4783358"/>
            <a:ext cx="5446723" cy="3913364"/>
          </a:xfrm>
          <a:prstGeom prst="rect">
            <a:avLst/>
          </a:prstGeom>
        </p:spPr>
        <p:txBody>
          <a:bodyPr vert="horz" lIns="92121" tIns="46059" rIns="92121" bIns="4605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6" y="9440373"/>
            <a:ext cx="2950375" cy="498966"/>
          </a:xfrm>
          <a:prstGeom prst="rect">
            <a:avLst/>
          </a:prstGeom>
        </p:spPr>
        <p:txBody>
          <a:bodyPr vert="horz" lIns="92121" tIns="46059" rIns="92121" bIns="4605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3"/>
            <a:ext cx="2950374" cy="498966"/>
          </a:xfrm>
          <a:prstGeom prst="rect">
            <a:avLst/>
          </a:prstGeom>
        </p:spPr>
        <p:txBody>
          <a:bodyPr vert="horz" lIns="92121" tIns="46059" rIns="92121" bIns="46059" rtlCol="0" anchor="b"/>
          <a:lstStyle>
            <a:lvl1pPr algn="r">
              <a:defRPr sz="1200"/>
            </a:lvl1pPr>
          </a:lstStyle>
          <a:p>
            <a:fld id="{E0C09FB3-F655-4827-BFF8-739673B82AD9}" type="slidenum">
              <a:rPr kumimoji="1" lang="ja-JP" altLang="en-US" smtClean="0"/>
              <a:t>‹#›</a:t>
            </a:fld>
            <a:endParaRPr kumimoji="1" lang="ja-JP" altLang="en-US"/>
          </a:p>
        </p:txBody>
      </p:sp>
    </p:spTree>
    <p:extLst>
      <p:ext uri="{BB962C8B-B14F-4D97-AF65-F5344CB8AC3E}">
        <p14:creationId xmlns:p14="http://schemas.microsoft.com/office/powerpoint/2010/main" val="38172704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7D2F5B-87E7-411A-A5C9-00C09FE6A66D}" type="datetimeFigureOut">
              <a:rPr kumimoji="1" lang="ja-JP" altLang="en-US" smtClean="0"/>
              <a:t>2024/2/28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361616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7D2F5B-87E7-411A-A5C9-00C09FE6A66D}" type="datetimeFigureOut">
              <a:rPr kumimoji="1" lang="ja-JP" altLang="en-US" smtClean="0"/>
              <a:t>2024/2/28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2025192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7D2F5B-87E7-411A-A5C9-00C09FE6A66D}" type="datetimeFigureOut">
              <a:rPr kumimoji="1" lang="ja-JP" altLang="en-US" smtClean="0"/>
              <a:t>2024/2/28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380308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7D2F5B-87E7-411A-A5C9-00C09FE6A66D}" type="datetimeFigureOut">
              <a:rPr kumimoji="1" lang="ja-JP" altLang="en-US" smtClean="0"/>
              <a:t>2024/2/28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384298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27D2F5B-87E7-411A-A5C9-00C09FE6A66D}" type="datetimeFigureOut">
              <a:rPr kumimoji="1" lang="ja-JP" altLang="en-US" smtClean="0"/>
              <a:t>2024/2/28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207724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7D2F5B-87E7-411A-A5C9-00C09FE6A66D}" type="datetimeFigureOut">
              <a:rPr kumimoji="1" lang="ja-JP" altLang="en-US" smtClean="0"/>
              <a:t>2024/2/28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257085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7D2F5B-87E7-411A-A5C9-00C09FE6A66D}" type="datetimeFigureOut">
              <a:rPr kumimoji="1" lang="ja-JP" altLang="en-US" smtClean="0"/>
              <a:t>2024/2/28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261145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7D2F5B-87E7-411A-A5C9-00C09FE6A66D}" type="datetimeFigureOut">
              <a:rPr kumimoji="1" lang="ja-JP" altLang="en-US" smtClean="0"/>
              <a:t>2024/2/28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51134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D2F5B-87E7-411A-A5C9-00C09FE6A66D}" type="datetimeFigureOut">
              <a:rPr kumimoji="1" lang="ja-JP" altLang="en-US" smtClean="0"/>
              <a:t>2024/2/28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3968430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7D2F5B-87E7-411A-A5C9-00C09FE6A66D}" type="datetimeFigureOut">
              <a:rPr kumimoji="1" lang="ja-JP" altLang="en-US" smtClean="0"/>
              <a:t>2024/2/28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34684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7D2F5B-87E7-411A-A5C9-00C09FE6A66D}" type="datetimeFigureOut">
              <a:rPr kumimoji="1" lang="ja-JP" altLang="en-US" smtClean="0"/>
              <a:t>2024/2/28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415388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E27D2F5B-87E7-411A-A5C9-00C09FE6A66D}" type="datetimeFigureOut">
              <a:rPr kumimoji="1" lang="ja-JP" altLang="en-US" smtClean="0"/>
              <a:t>2024/2/28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E9308B2A-B1D1-4C55-9E3F-CD4556279FFD}" type="slidenum">
              <a:rPr kumimoji="1" lang="ja-JP" altLang="en-US" smtClean="0"/>
              <a:t>‹#›</a:t>
            </a:fld>
            <a:endParaRPr kumimoji="1" lang="ja-JP" altLang="en-US"/>
          </a:p>
        </p:txBody>
      </p:sp>
    </p:spTree>
    <p:extLst>
      <p:ext uri="{BB962C8B-B14F-4D97-AF65-F5344CB8AC3E}">
        <p14:creationId xmlns:p14="http://schemas.microsoft.com/office/powerpoint/2010/main" val="3474134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2">
            <a:extLst>
              <a:ext uri="{FF2B5EF4-FFF2-40B4-BE49-F238E27FC236}">
                <a16:creationId xmlns:a16="http://schemas.microsoft.com/office/drawing/2014/main" id="{8DC6DDDD-882F-4826-87FE-61D893BF30D4}"/>
              </a:ext>
            </a:extLst>
          </p:cNvPr>
          <p:cNvSpPr/>
          <p:nvPr/>
        </p:nvSpPr>
        <p:spPr>
          <a:xfrm>
            <a:off x="200638" y="4918432"/>
            <a:ext cx="5947523" cy="4530368"/>
          </a:xfrm>
          <a:prstGeom prst="roundRect">
            <a:avLst>
              <a:gd name="adj" fmla="val 160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3648" y="6248"/>
            <a:ext cx="12787952" cy="369332"/>
          </a:xfrm>
          <a:prstGeom prst="rect">
            <a:avLst/>
          </a:prstGeom>
          <a:noFill/>
        </p:spPr>
        <p:txBody>
          <a:bodyPr wrap="square" rtlCol="0">
            <a:spAutoFit/>
          </a:bodyPr>
          <a:lstStyle/>
          <a:p>
            <a:r>
              <a:rPr lang="ja-JP" altLang="en-US" sz="1800" b="1" dirty="0">
                <a:solidFill>
                  <a:schemeClr val="tx2">
                    <a:lumMod val="50000"/>
                  </a:schemeClr>
                </a:solidFill>
                <a:latin typeface="BIZ UDゴシック" panose="020B0400000000000000" pitchFamily="49" charset="-128"/>
                <a:ea typeface="BIZ UDゴシック" panose="020B0400000000000000" pitchFamily="49" charset="-128"/>
              </a:rPr>
              <a:t>　　　副首都ビジョン</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solidFill>
                  <a:schemeClr val="tx2">
                    <a:lumMod val="50000"/>
                  </a:schemeClr>
                </a:solidFill>
                <a:latin typeface="BIZ UDゴシック" panose="020B0400000000000000" pitchFamily="49" charset="-128"/>
                <a:ea typeface="BIZ UDゴシック" panose="020B0400000000000000" pitchFamily="49" charset="-128"/>
              </a:rPr>
              <a:t>改定版</a:t>
            </a:r>
            <a:r>
              <a:rPr lang="en-US" altLang="ja-JP" sz="1800" b="1" dirty="0">
                <a:latin typeface="BIZ UDゴシック" panose="020B0400000000000000" pitchFamily="49" charset="-128"/>
                <a:ea typeface="BIZ UDゴシック" panose="020B0400000000000000" pitchFamily="49" charset="-128"/>
              </a:rPr>
              <a:t>】</a:t>
            </a:r>
            <a:r>
              <a:rPr lang="ja-JP" altLang="en-US" sz="1800" b="1" dirty="0">
                <a:solidFill>
                  <a:schemeClr val="tx2">
                    <a:lumMod val="50000"/>
                  </a:schemeClr>
                </a:solidFill>
                <a:latin typeface="BIZ UDゴシック" panose="020B0400000000000000" pitchFamily="49" charset="-128"/>
                <a:ea typeface="BIZ UDゴシック" panose="020B0400000000000000" pitchFamily="49" charset="-128"/>
              </a:rPr>
              <a:t>～若者・女性のチャレンジにあふれ、ワクワクする副首都・大阪～</a:t>
            </a:r>
          </a:p>
        </p:txBody>
      </p:sp>
      <p:sp>
        <p:nvSpPr>
          <p:cNvPr id="92" name="正方形/長方形 91"/>
          <p:cNvSpPr/>
          <p:nvPr/>
        </p:nvSpPr>
        <p:spPr>
          <a:xfrm>
            <a:off x="11795760" y="11536"/>
            <a:ext cx="896968" cy="327467"/>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dist">
              <a:lnSpc>
                <a:spcPts val="1700"/>
              </a:lnSpc>
              <a:spcAft>
                <a:spcPts val="0"/>
              </a:spcAft>
            </a:pPr>
            <a:r>
              <a:rPr lang="ja-JP" altLang="en-US" sz="1800" dirty="0">
                <a:effectLst/>
                <a:latin typeface="BIZ UDゴシック" panose="020B0400000000000000" pitchFamily="49" charset="-128"/>
                <a:ea typeface="BIZ UDゴシック" panose="020B0400000000000000" pitchFamily="49" charset="-128"/>
                <a:cs typeface="ＭＳ Ｐゴシック" panose="020B0600070205080204" pitchFamily="50" charset="-128"/>
              </a:rPr>
              <a:t>概要</a:t>
            </a:r>
            <a:endParaRPr lang="ja-JP" sz="18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sp>
        <p:nvSpPr>
          <p:cNvPr id="27" name="角丸四角形 2">
            <a:extLst>
              <a:ext uri="{FF2B5EF4-FFF2-40B4-BE49-F238E27FC236}">
                <a16:creationId xmlns:a16="http://schemas.microsoft.com/office/drawing/2014/main" id="{8DC6DDDD-882F-4826-87FE-61D893BF30D4}"/>
              </a:ext>
            </a:extLst>
          </p:cNvPr>
          <p:cNvSpPr/>
          <p:nvPr/>
        </p:nvSpPr>
        <p:spPr>
          <a:xfrm>
            <a:off x="178449" y="574153"/>
            <a:ext cx="5969712" cy="4217748"/>
          </a:xfrm>
          <a:prstGeom prst="roundRect">
            <a:avLst>
              <a:gd name="adj" fmla="val 160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447AFBE4-378C-41A3-B1F9-B18B8CAD59F5}"/>
              </a:ext>
            </a:extLst>
          </p:cNvPr>
          <p:cNvSpPr txBox="1"/>
          <p:nvPr/>
        </p:nvSpPr>
        <p:spPr>
          <a:xfrm>
            <a:off x="178450" y="388270"/>
            <a:ext cx="5969711" cy="270262"/>
          </a:xfrm>
          <a:prstGeom prst="rect">
            <a:avLst/>
          </a:prstGeom>
        </p:spPr>
        <p:style>
          <a:lnRef idx="0">
            <a:schemeClr val="accent5"/>
          </a:lnRef>
          <a:fillRef idx="3">
            <a:schemeClr val="accent5"/>
          </a:fillRef>
          <a:effectRef idx="3">
            <a:schemeClr val="accent5"/>
          </a:effectRef>
          <a:fontRef idx="minor">
            <a:schemeClr val="lt1"/>
          </a:fontRef>
        </p:style>
        <p:txBody>
          <a:bodyPr wrap="square" lIns="128016" tIns="36000" rIns="128016" bIns="64008" rtlCol="0">
            <a:spAutoFit/>
          </a:bodyPr>
          <a:lstStyle/>
          <a:p>
            <a:r>
              <a:rPr lang="ja-JP" altLang="en-US" sz="1100" b="1" dirty="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rPr>
              <a:t>■　大阪がめざす副首都の姿の再定義</a:t>
            </a:r>
          </a:p>
        </p:txBody>
      </p:sp>
      <p:sp>
        <p:nvSpPr>
          <p:cNvPr id="29" name="正方形/長方形 28">
            <a:extLst>
              <a:ext uri="{FF2B5EF4-FFF2-40B4-BE49-F238E27FC236}">
                <a16:creationId xmlns:a16="http://schemas.microsoft.com/office/drawing/2014/main" id="{A8251DF4-598C-4B41-8725-912F75302AE8}"/>
              </a:ext>
            </a:extLst>
          </p:cNvPr>
          <p:cNvSpPr/>
          <p:nvPr/>
        </p:nvSpPr>
        <p:spPr>
          <a:xfrm>
            <a:off x="385929" y="1204432"/>
            <a:ext cx="5494064" cy="1378740"/>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6C03A465-4A64-412D-A75A-780D62F09BE3}"/>
              </a:ext>
            </a:extLst>
          </p:cNvPr>
          <p:cNvSpPr/>
          <p:nvPr/>
        </p:nvSpPr>
        <p:spPr>
          <a:xfrm>
            <a:off x="472241" y="1333738"/>
            <a:ext cx="5400489" cy="14844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marL="171450" indent="-171450">
              <a:lnSpc>
                <a:spcPts val="1000"/>
              </a:lnSpc>
              <a:spcBef>
                <a:spcPts val="300"/>
              </a:spcBef>
              <a:buFont typeface="Wingdings" panose="05000000000000000000" pitchFamily="2" charset="2"/>
              <a:buChar char="u"/>
            </a:pPr>
            <a:r>
              <a:rPr lang="ja-JP" altLang="en-US" sz="900" dirty="0">
                <a:solidFill>
                  <a:schemeClr val="tx1"/>
                </a:solidFill>
                <a:latin typeface="BIZ UDゴシック" panose="020B0400000000000000" pitchFamily="49" charset="-128"/>
                <a:ea typeface="BIZ UDゴシック" panose="020B0400000000000000" pitchFamily="49" charset="-128"/>
              </a:rPr>
              <a:t>駆動力となるのが、商いのまちとして育んできた「</a:t>
            </a:r>
            <a:r>
              <a:rPr lang="ja-JP" altLang="en-US" sz="900" b="1" dirty="0">
                <a:solidFill>
                  <a:schemeClr val="tx1"/>
                </a:solidFill>
                <a:latin typeface="BIZ UDゴシック" panose="020B0400000000000000" pitchFamily="49" charset="-128"/>
                <a:ea typeface="BIZ UDゴシック" panose="020B0400000000000000" pitchFamily="49" charset="-128"/>
              </a:rPr>
              <a:t>民都</a:t>
            </a:r>
            <a:r>
              <a:rPr lang="ja-JP" altLang="en-US" sz="900" dirty="0">
                <a:solidFill>
                  <a:schemeClr val="tx1"/>
                </a:solidFill>
                <a:latin typeface="BIZ UDゴシック" panose="020B0400000000000000" pitchFamily="49" charset="-128"/>
                <a:ea typeface="BIZ UDゴシック" panose="020B0400000000000000" pitchFamily="49" charset="-128"/>
              </a:rPr>
              <a:t>」の力。これを最大限生かして、西日本の中枢拠点（</a:t>
            </a:r>
            <a:r>
              <a:rPr lang="ja-JP" altLang="en-US" sz="900" b="1" dirty="0">
                <a:solidFill>
                  <a:schemeClr val="tx1"/>
                </a:solidFill>
                <a:latin typeface="BIZ UDゴシック" panose="020B0400000000000000" pitchFamily="49" charset="-128"/>
                <a:ea typeface="BIZ UDゴシック" panose="020B0400000000000000" pitchFamily="49" charset="-128"/>
              </a:rPr>
              <a:t>分都</a:t>
            </a:r>
            <a:r>
              <a:rPr lang="ja-JP" altLang="en-US" sz="900" dirty="0">
                <a:solidFill>
                  <a:schemeClr val="tx1"/>
                </a:solidFill>
                <a:latin typeface="BIZ UDゴシック" panose="020B0400000000000000" pitchFamily="49" charset="-128"/>
                <a:ea typeface="BIZ UDゴシック" panose="020B0400000000000000" pitchFamily="49" charset="-128"/>
              </a:rPr>
              <a:t>）として、アジアとの交流（</a:t>
            </a:r>
            <a:r>
              <a:rPr lang="ja-JP" altLang="en-US" sz="900" b="1" dirty="0">
                <a:solidFill>
                  <a:schemeClr val="tx1"/>
                </a:solidFill>
                <a:latin typeface="BIZ UDゴシック" panose="020B0400000000000000" pitchFamily="49" charset="-128"/>
                <a:ea typeface="BIZ UDゴシック" panose="020B0400000000000000" pitchFamily="49" charset="-128"/>
              </a:rPr>
              <a:t>アジアの主要都市</a:t>
            </a:r>
            <a:r>
              <a:rPr lang="ja-JP" altLang="en-US" sz="900" dirty="0">
                <a:solidFill>
                  <a:schemeClr val="tx1"/>
                </a:solidFill>
                <a:latin typeface="BIZ UDゴシック" panose="020B0400000000000000" pitchFamily="49" charset="-128"/>
                <a:ea typeface="BIZ UDゴシック" panose="020B0400000000000000" pitchFamily="49" charset="-128"/>
              </a:rPr>
              <a:t>）のなかでグローバルに経済成長。</a:t>
            </a:r>
          </a:p>
          <a:p>
            <a:pPr marL="171450" indent="-171450">
              <a:lnSpc>
                <a:spcPts val="1000"/>
              </a:lnSpc>
              <a:spcBef>
                <a:spcPts val="300"/>
              </a:spcBef>
              <a:buFont typeface="Wingdings" panose="05000000000000000000" pitchFamily="2" charset="2"/>
              <a:buChar char="u"/>
            </a:pPr>
            <a:r>
              <a:rPr lang="ja-JP" altLang="en-US" sz="900" dirty="0">
                <a:solidFill>
                  <a:schemeClr val="tx1"/>
                </a:solidFill>
                <a:latin typeface="BIZ UDゴシック" panose="020B0400000000000000" pitchFamily="49" charset="-128"/>
                <a:ea typeface="BIZ UDゴシック" panose="020B0400000000000000" pitchFamily="49" charset="-128"/>
              </a:rPr>
              <a:t>今後の成長には、都市として、経済産業のイノベーション、構造転換に向けた「チャレンジの後押し（ビジネス環境等）」と、「暮らしやすさ、働きやすさ、楽しさ（ウェルビーイング、社会課題解決）」を兼ね備えることが必要。</a:t>
            </a:r>
          </a:p>
          <a:p>
            <a:pPr marL="171450" indent="-171450">
              <a:lnSpc>
                <a:spcPts val="1000"/>
              </a:lnSpc>
              <a:spcBef>
                <a:spcPts val="300"/>
              </a:spcBef>
              <a:buFont typeface="Wingdings" panose="05000000000000000000" pitchFamily="2" charset="2"/>
              <a:buChar char="u"/>
            </a:pPr>
            <a:r>
              <a:rPr lang="ja-JP" altLang="en-US" sz="900" dirty="0">
                <a:solidFill>
                  <a:schemeClr val="tx1"/>
                </a:solidFill>
                <a:latin typeface="BIZ UDゴシック" panose="020B0400000000000000" pitchFamily="49" charset="-128"/>
                <a:ea typeface="BIZ UDゴシック" panose="020B0400000000000000" pitchFamily="49" charset="-128"/>
              </a:rPr>
              <a:t>この理念のもと「変革を先取りし、誰もがワクワクする都市」として、「国内外の若者や女性をはじめ多くの人の新たなチャレンジ」で成長を成し遂げ、東西二極の一極をめざす。</a:t>
            </a: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こうした取組により、</a:t>
            </a:r>
            <a:r>
              <a:rPr lang="en-US" altLang="ja-JP" sz="900" dirty="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経済的ポテンシャル</a:t>
            </a:r>
            <a:r>
              <a:rPr lang="en-US" altLang="ja-JP" sz="900" dirty="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を向上。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31" name="正方形/長方形 30">
            <a:extLst>
              <a:ext uri="{FF2B5EF4-FFF2-40B4-BE49-F238E27FC236}">
                <a16:creationId xmlns:a16="http://schemas.microsoft.com/office/drawing/2014/main" id="{3BDFF69E-8259-45AF-9340-CD69B1904AB9}"/>
              </a:ext>
            </a:extLst>
          </p:cNvPr>
          <p:cNvSpPr/>
          <p:nvPr/>
        </p:nvSpPr>
        <p:spPr>
          <a:xfrm>
            <a:off x="385929" y="2676202"/>
            <a:ext cx="5486801" cy="559398"/>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40" name="角丸四角形 39"/>
          <p:cNvSpPr/>
          <p:nvPr/>
        </p:nvSpPr>
        <p:spPr>
          <a:xfrm>
            <a:off x="6440057" y="526386"/>
            <a:ext cx="6261316" cy="8942125"/>
          </a:xfrm>
          <a:prstGeom prst="roundRect">
            <a:avLst>
              <a:gd name="adj" fmla="val 107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4DAC88FF-8252-455C-86E9-DDAD9A18F193}"/>
              </a:ext>
            </a:extLst>
          </p:cNvPr>
          <p:cNvSpPr txBox="1"/>
          <p:nvPr/>
        </p:nvSpPr>
        <p:spPr>
          <a:xfrm>
            <a:off x="6431412" y="377258"/>
            <a:ext cx="6303210" cy="270262"/>
          </a:xfrm>
          <a:prstGeom prst="rect">
            <a:avLst/>
          </a:prstGeom>
        </p:spPr>
        <p:style>
          <a:lnRef idx="0">
            <a:schemeClr val="accent5"/>
          </a:lnRef>
          <a:fillRef idx="3">
            <a:schemeClr val="accent5"/>
          </a:fillRef>
          <a:effectRef idx="3">
            <a:schemeClr val="accent5"/>
          </a:effectRef>
          <a:fontRef idx="minor">
            <a:schemeClr val="lt1"/>
          </a:fontRef>
        </p:style>
        <p:txBody>
          <a:bodyPr wrap="square" lIns="128016" tIns="36000" rIns="128016" bIns="64008" rtlCol="0">
            <a:spAutoFit/>
          </a:bodyPr>
          <a:lstStyle/>
          <a:p>
            <a:r>
              <a:rPr lang="ja-JP" altLang="en-US" sz="1100" b="1" dirty="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rPr>
              <a:t>■　副首都・大阪実現への全体イメージ図</a:t>
            </a:r>
          </a:p>
        </p:txBody>
      </p:sp>
      <p:sp>
        <p:nvSpPr>
          <p:cNvPr id="48" name="正方形/長方形 47">
            <a:extLst>
              <a:ext uri="{FF2B5EF4-FFF2-40B4-BE49-F238E27FC236}">
                <a16:creationId xmlns:a16="http://schemas.microsoft.com/office/drawing/2014/main" id="{3BDFF69E-8259-45AF-9340-CD69B1904AB9}"/>
              </a:ext>
            </a:extLst>
          </p:cNvPr>
          <p:cNvSpPr/>
          <p:nvPr/>
        </p:nvSpPr>
        <p:spPr>
          <a:xfrm>
            <a:off x="404385" y="3450972"/>
            <a:ext cx="5486801" cy="1275471"/>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0579100" y="138079"/>
            <a:ext cx="1216660" cy="246221"/>
          </a:xfrm>
          <a:prstGeom prst="rect">
            <a:avLst/>
          </a:prstGeom>
          <a:noFill/>
          <a:ln>
            <a:noFill/>
          </a:ln>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202</a:t>
            </a:r>
            <a:r>
              <a:rPr lang="en-US" altLang="ja-JP" sz="1000" dirty="0">
                <a:latin typeface="Meiryo UI" panose="020B0604030504040204" pitchFamily="50" charset="-128"/>
                <a:ea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rPr>
              <a:t>月作成</a:t>
            </a:r>
          </a:p>
        </p:txBody>
      </p:sp>
      <p:sp>
        <p:nvSpPr>
          <p:cNvPr id="54" name="正方形/長方形 53">
            <a:extLst>
              <a:ext uri="{FF2B5EF4-FFF2-40B4-BE49-F238E27FC236}">
                <a16:creationId xmlns:a16="http://schemas.microsoft.com/office/drawing/2014/main" id="{6C03A465-4A64-412D-A75A-780D62F09BE3}"/>
              </a:ext>
            </a:extLst>
          </p:cNvPr>
          <p:cNvSpPr/>
          <p:nvPr/>
        </p:nvSpPr>
        <p:spPr>
          <a:xfrm>
            <a:off x="471000" y="2773516"/>
            <a:ext cx="5431732" cy="423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marL="171450" indent="-171450">
              <a:lnSpc>
                <a:spcPts val="1000"/>
              </a:lnSpc>
              <a:spcBef>
                <a:spcPts val="300"/>
              </a:spcBef>
              <a:buFont typeface="Wingdings" panose="05000000000000000000" pitchFamily="2" charset="2"/>
              <a:buChar char="u"/>
            </a:pPr>
            <a:r>
              <a:rPr lang="ja-JP" altLang="en-US" sz="900" dirty="0">
                <a:solidFill>
                  <a:schemeClr val="tx1"/>
                </a:solidFill>
                <a:latin typeface="BIZ UDゴシック" panose="020B0400000000000000" pitchFamily="49" charset="-128"/>
                <a:ea typeface="BIZ UDゴシック" panose="020B0400000000000000" pitchFamily="49" charset="-128"/>
              </a:rPr>
              <a:t>大阪自らの安全・危機管理機能の強化のうえに、さらに、経済力を背景に、経済面、行政・政治面でのバックアップ機能を強化し、非常時に日本を支える</a:t>
            </a:r>
            <a:r>
              <a:rPr lang="en-US" altLang="ja-JP" sz="900" dirty="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バックアップ拠点（</a:t>
            </a:r>
            <a:r>
              <a:rPr lang="ja-JP" altLang="en-US" sz="900" b="1" dirty="0">
                <a:solidFill>
                  <a:schemeClr val="tx1"/>
                </a:solidFill>
                <a:latin typeface="BIZ UDゴシック" panose="020B0400000000000000" pitchFamily="49" charset="-128"/>
                <a:ea typeface="BIZ UDゴシック" panose="020B0400000000000000" pitchFamily="49" charset="-128"/>
              </a:rPr>
              <a:t>重都</a:t>
            </a:r>
            <a:r>
              <a:rPr lang="ja-JP" altLang="en-US" sz="900" dirty="0">
                <a:solidFill>
                  <a:schemeClr val="tx1"/>
                </a:solidFill>
                <a:latin typeface="BIZ UDゴシック" panose="020B0400000000000000" pitchFamily="49" charset="-128"/>
                <a:ea typeface="BIZ UDゴシック" panose="020B0400000000000000" pitchFamily="49" charset="-128"/>
              </a:rPr>
              <a:t>）</a:t>
            </a:r>
            <a:r>
              <a:rPr lang="en-US" altLang="ja-JP" sz="900" dirty="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として、名実ともに広く国内外の信頼を得る。</a:t>
            </a:r>
          </a:p>
        </p:txBody>
      </p:sp>
      <p:sp>
        <p:nvSpPr>
          <p:cNvPr id="55" name="正方形/長方形 54">
            <a:extLst>
              <a:ext uri="{FF2B5EF4-FFF2-40B4-BE49-F238E27FC236}">
                <a16:creationId xmlns:a16="http://schemas.microsoft.com/office/drawing/2014/main" id="{6C03A465-4A64-412D-A75A-780D62F09BE3}"/>
              </a:ext>
            </a:extLst>
          </p:cNvPr>
          <p:cNvSpPr/>
          <p:nvPr/>
        </p:nvSpPr>
        <p:spPr>
          <a:xfrm>
            <a:off x="492911" y="3521481"/>
            <a:ext cx="5307975" cy="1517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marL="171450" indent="-171450">
              <a:lnSpc>
                <a:spcPts val="1000"/>
              </a:lnSpc>
              <a:spcBef>
                <a:spcPts val="300"/>
              </a:spcBef>
              <a:buFont typeface="Wingdings" panose="05000000000000000000" pitchFamily="2" charset="2"/>
              <a:buChar char="u"/>
            </a:pPr>
            <a:r>
              <a:rPr lang="ja-JP" altLang="en-US" sz="900" dirty="0">
                <a:solidFill>
                  <a:schemeClr val="tx1"/>
                </a:solidFill>
                <a:latin typeface="BIZ UDゴシック" panose="020B0400000000000000" pitchFamily="49" charset="-128"/>
                <a:ea typeface="BIZ UDゴシック" panose="020B0400000000000000" pitchFamily="49" charset="-128"/>
              </a:rPr>
              <a:t>府市一体の強化と府域の基礎自治強化、将来の道州制を視野に入れた関西、とりわけ、一体の経済圏をなす京阪神の連携強化、さらには、大阪・関西の国出先機関等の機能強化と府市との連携等を進める。　　　　　　　　　　　　　　　　　　　</a:t>
            </a:r>
          </a:p>
          <a:p>
            <a:pPr marL="171450" indent="-171450">
              <a:lnSpc>
                <a:spcPts val="1000"/>
              </a:lnSpc>
              <a:spcBef>
                <a:spcPts val="300"/>
              </a:spcBef>
              <a:buFont typeface="Wingdings" panose="05000000000000000000" pitchFamily="2" charset="2"/>
              <a:buChar char="u"/>
            </a:pPr>
            <a:r>
              <a:rPr lang="ja-JP" altLang="en-US" sz="900" dirty="0">
                <a:solidFill>
                  <a:schemeClr val="tx1"/>
                </a:solidFill>
                <a:latin typeface="BIZ UDゴシック" panose="020B0400000000000000" pitchFamily="49" charset="-128"/>
                <a:ea typeface="BIZ UDゴシック" panose="020B0400000000000000" pitchFamily="49" charset="-128"/>
              </a:rPr>
              <a:t>副首都推進（平時の日本の成長、非常時の首都機能のバックアップ）のための法整備について検討を深め、国にその実現を迫る。</a:t>
            </a:r>
          </a:p>
          <a:p>
            <a:pPr marL="171450" indent="-171450">
              <a:lnSpc>
                <a:spcPts val="1000"/>
              </a:lnSpc>
              <a:spcBef>
                <a:spcPts val="300"/>
              </a:spcBef>
              <a:buFont typeface="Wingdings" panose="05000000000000000000" pitchFamily="2" charset="2"/>
              <a:buChar char="u"/>
            </a:pPr>
            <a:r>
              <a:rPr lang="ja-JP" altLang="en-US" sz="900" dirty="0">
                <a:solidFill>
                  <a:schemeClr val="tx1"/>
                </a:solidFill>
                <a:latin typeface="BIZ UDゴシック" panose="020B0400000000000000" pitchFamily="49" charset="-128"/>
                <a:ea typeface="BIZ UDゴシック" panose="020B0400000000000000" pitchFamily="49" charset="-128"/>
              </a:rPr>
              <a:t>あわせて、引き続き、大都市における国と地方、広域自治体と基礎自治体のあり方について、公民連携や海外の取組事例も視野に、調査・知見収集。</a:t>
            </a: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こうした取組により、</a:t>
            </a:r>
            <a:r>
              <a:rPr lang="en-US" altLang="ja-JP" sz="900" dirty="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行政・政治的ポテンシャル</a:t>
            </a:r>
            <a:r>
              <a:rPr lang="en-US" altLang="ja-JP" sz="900" dirty="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を向上。</a:t>
            </a:r>
          </a:p>
        </p:txBody>
      </p:sp>
      <p:sp>
        <p:nvSpPr>
          <p:cNvPr id="70" name="角丸四角形 69"/>
          <p:cNvSpPr/>
          <p:nvPr/>
        </p:nvSpPr>
        <p:spPr>
          <a:xfrm>
            <a:off x="364531" y="2595247"/>
            <a:ext cx="1680762" cy="209112"/>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71" name="正方形/長方形 70">
            <a:extLst>
              <a:ext uri="{FF2B5EF4-FFF2-40B4-BE49-F238E27FC236}">
                <a16:creationId xmlns:a16="http://schemas.microsoft.com/office/drawing/2014/main" id="{35925DED-B0B4-4718-85F6-45182E72E231}"/>
              </a:ext>
            </a:extLst>
          </p:cNvPr>
          <p:cNvSpPr/>
          <p:nvPr/>
        </p:nvSpPr>
        <p:spPr>
          <a:xfrm>
            <a:off x="476637" y="2582369"/>
            <a:ext cx="1456549" cy="218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バックアップ</a:t>
            </a:r>
          </a:p>
        </p:txBody>
      </p:sp>
      <p:sp>
        <p:nvSpPr>
          <p:cNvPr id="72" name="角丸四角形 71"/>
          <p:cNvSpPr/>
          <p:nvPr/>
        </p:nvSpPr>
        <p:spPr>
          <a:xfrm>
            <a:off x="361373" y="3297508"/>
            <a:ext cx="1680762" cy="209112"/>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73" name="正方形/長方形 72">
            <a:extLst>
              <a:ext uri="{FF2B5EF4-FFF2-40B4-BE49-F238E27FC236}">
                <a16:creationId xmlns:a16="http://schemas.microsoft.com/office/drawing/2014/main" id="{35925DED-B0B4-4718-85F6-45182E72E231}"/>
              </a:ext>
            </a:extLst>
          </p:cNvPr>
          <p:cNvSpPr/>
          <p:nvPr/>
        </p:nvSpPr>
        <p:spPr>
          <a:xfrm>
            <a:off x="426437" y="3275848"/>
            <a:ext cx="1456549" cy="218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行政・政治</a:t>
            </a:r>
          </a:p>
        </p:txBody>
      </p:sp>
      <p:sp>
        <p:nvSpPr>
          <p:cNvPr id="75" name="テキスト ボックス 74">
            <a:extLst>
              <a:ext uri="{FF2B5EF4-FFF2-40B4-BE49-F238E27FC236}">
                <a16:creationId xmlns:a16="http://schemas.microsoft.com/office/drawing/2014/main" id="{447AFBE4-378C-41A3-B1F9-B18B8CAD59F5}"/>
              </a:ext>
            </a:extLst>
          </p:cNvPr>
          <p:cNvSpPr txBox="1"/>
          <p:nvPr/>
        </p:nvSpPr>
        <p:spPr>
          <a:xfrm>
            <a:off x="184737" y="4868262"/>
            <a:ext cx="5957135" cy="270262"/>
          </a:xfrm>
          <a:prstGeom prst="rect">
            <a:avLst/>
          </a:prstGeom>
        </p:spPr>
        <p:style>
          <a:lnRef idx="0">
            <a:schemeClr val="accent5"/>
          </a:lnRef>
          <a:fillRef idx="3">
            <a:schemeClr val="accent5"/>
          </a:fillRef>
          <a:effectRef idx="3">
            <a:schemeClr val="accent5"/>
          </a:effectRef>
          <a:fontRef idx="minor">
            <a:schemeClr val="lt1"/>
          </a:fontRef>
        </p:style>
        <p:txBody>
          <a:bodyPr wrap="square" lIns="128016" tIns="36000" rIns="128016" bIns="64008" rtlCol="0">
            <a:spAutoFit/>
          </a:bodyPr>
          <a:lstStyle/>
          <a:p>
            <a:r>
              <a:rPr lang="ja-JP" altLang="en-US" sz="1100" b="1" dirty="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rPr>
              <a:t>■　目標と戦略・工程の再構築</a:t>
            </a:r>
          </a:p>
        </p:txBody>
      </p:sp>
      <p:sp>
        <p:nvSpPr>
          <p:cNvPr id="53" name="正方形/長方形 52">
            <a:extLst>
              <a:ext uri="{FF2B5EF4-FFF2-40B4-BE49-F238E27FC236}">
                <a16:creationId xmlns:a16="http://schemas.microsoft.com/office/drawing/2014/main" id="{6C03A465-4A64-412D-A75A-780D62F09BE3}"/>
              </a:ext>
            </a:extLst>
          </p:cNvPr>
          <p:cNvSpPr/>
          <p:nvPr/>
        </p:nvSpPr>
        <p:spPr>
          <a:xfrm>
            <a:off x="408029" y="745862"/>
            <a:ext cx="5503956" cy="348599"/>
          </a:xfrm>
          <a:prstGeom prst="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900"/>
              </a:lnSpc>
              <a:spcBef>
                <a:spcPts val="300"/>
              </a:spcBef>
            </a:pPr>
            <a:r>
              <a:rPr lang="ja-JP" altLang="en-US" sz="1000" b="1" dirty="0">
                <a:solidFill>
                  <a:schemeClr val="tx1"/>
                </a:solidFill>
                <a:latin typeface="BIZ UDゴシック" panose="020B0400000000000000" pitchFamily="49" charset="-128"/>
                <a:ea typeface="BIZ UDゴシック" panose="020B0400000000000000" pitchFamily="49" charset="-128"/>
              </a:rPr>
              <a:t>大阪が、平時の日本の成長、非常時の首都機能の</a:t>
            </a:r>
            <a:r>
              <a:rPr lang="ja-JP" altLang="en-US" sz="900" b="1" dirty="0">
                <a:solidFill>
                  <a:schemeClr val="tx1"/>
                </a:solidFill>
                <a:latin typeface="BIZ UDゴシック" panose="020B0400000000000000" pitchFamily="49" charset="-128"/>
                <a:ea typeface="BIZ UDゴシック" panose="020B0400000000000000" pitchFamily="49" charset="-128"/>
              </a:rPr>
              <a:t>バックアップ</a:t>
            </a:r>
            <a:r>
              <a:rPr lang="ja-JP" altLang="en-US" sz="1000" b="1" dirty="0">
                <a:solidFill>
                  <a:schemeClr val="tx1"/>
                </a:solidFill>
                <a:latin typeface="BIZ UDゴシック" panose="020B0400000000000000" pitchFamily="49" charset="-128"/>
                <a:ea typeface="BIZ UDゴシック" panose="020B0400000000000000" pitchFamily="49" charset="-128"/>
              </a:rPr>
              <a:t>を担う副首都として、</a:t>
            </a:r>
            <a:endParaRPr lang="en-US" altLang="ja-JP" sz="1000" b="1" dirty="0">
              <a:solidFill>
                <a:schemeClr val="tx1"/>
              </a:solidFill>
              <a:latin typeface="BIZ UDゴシック" panose="020B0400000000000000" pitchFamily="49" charset="-128"/>
              <a:ea typeface="BIZ UDゴシック" panose="020B0400000000000000" pitchFamily="49" charset="-128"/>
            </a:endParaRPr>
          </a:p>
          <a:p>
            <a:pPr>
              <a:lnSpc>
                <a:spcPts val="900"/>
              </a:lnSpc>
              <a:spcBef>
                <a:spcPts val="300"/>
              </a:spcBef>
            </a:pPr>
            <a:r>
              <a:rPr lang="en-US" altLang="ja-JP" sz="1000" b="1" dirty="0">
                <a:solidFill>
                  <a:schemeClr val="tx1"/>
                </a:solidFill>
                <a:latin typeface="BIZ UDゴシック" panose="020B0400000000000000" pitchFamily="49" charset="-128"/>
                <a:ea typeface="BIZ UDゴシック" panose="020B0400000000000000" pitchFamily="49" charset="-128"/>
              </a:rPr>
              <a:t>『</a:t>
            </a:r>
            <a:r>
              <a:rPr lang="ja-JP" altLang="en-US" sz="1000" b="1" dirty="0">
                <a:solidFill>
                  <a:schemeClr val="tx1"/>
                </a:solidFill>
                <a:latin typeface="BIZ UDゴシック" panose="020B0400000000000000" pitchFamily="49" charset="-128"/>
                <a:ea typeface="BIZ UDゴシック" panose="020B0400000000000000" pitchFamily="49" charset="-128"/>
              </a:rPr>
              <a:t>東西二極の一極、さらに、複数の都市が日本の成長をけん引する新たな国の形</a:t>
            </a:r>
            <a:r>
              <a:rPr lang="en-US" altLang="ja-JP" sz="1000" b="1" dirty="0">
                <a:solidFill>
                  <a:schemeClr val="tx1"/>
                </a:solidFill>
                <a:latin typeface="BIZ UDゴシック" panose="020B0400000000000000" pitchFamily="49" charset="-128"/>
                <a:ea typeface="BIZ UDゴシック" panose="020B0400000000000000" pitchFamily="49" charset="-128"/>
              </a:rPr>
              <a:t>』</a:t>
            </a:r>
            <a:r>
              <a:rPr lang="ja-JP" altLang="en-US" sz="1000" b="1" dirty="0">
                <a:solidFill>
                  <a:schemeClr val="tx1"/>
                </a:solidFill>
                <a:latin typeface="BIZ UDゴシック" panose="020B0400000000000000" pitchFamily="49" charset="-128"/>
                <a:ea typeface="BIZ UDゴシック" panose="020B0400000000000000" pitchFamily="49" charset="-128"/>
              </a:rPr>
              <a:t>を先導。</a:t>
            </a:r>
            <a:endParaRPr lang="en-US" altLang="ja-JP" sz="1000" b="1" dirty="0">
              <a:solidFill>
                <a:schemeClr val="tx1"/>
              </a:solidFill>
              <a:latin typeface="BIZ UDゴシック" panose="020B0400000000000000" pitchFamily="49" charset="-128"/>
              <a:ea typeface="BIZ UDゴシック" panose="020B0400000000000000" pitchFamily="49" charset="-128"/>
            </a:endParaRPr>
          </a:p>
        </p:txBody>
      </p:sp>
      <p:sp>
        <p:nvSpPr>
          <p:cNvPr id="37" name="角丸四角形 36"/>
          <p:cNvSpPr/>
          <p:nvPr/>
        </p:nvSpPr>
        <p:spPr>
          <a:xfrm>
            <a:off x="325537" y="1143214"/>
            <a:ext cx="1680762" cy="209112"/>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35925DED-B0B4-4718-85F6-45182E72E231}"/>
              </a:ext>
            </a:extLst>
          </p:cNvPr>
          <p:cNvSpPr/>
          <p:nvPr/>
        </p:nvSpPr>
        <p:spPr>
          <a:xfrm>
            <a:off x="399986" y="1130973"/>
            <a:ext cx="1160678" cy="23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経　　済</a:t>
            </a:r>
          </a:p>
        </p:txBody>
      </p:sp>
      <p:sp>
        <p:nvSpPr>
          <p:cNvPr id="12" name="直角三角形 11"/>
          <p:cNvSpPr/>
          <p:nvPr/>
        </p:nvSpPr>
        <p:spPr>
          <a:xfrm flipH="1">
            <a:off x="902746" y="5691426"/>
            <a:ext cx="5210283" cy="2181646"/>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13" name="右矢印 12"/>
          <p:cNvSpPr/>
          <p:nvPr/>
        </p:nvSpPr>
        <p:spPr>
          <a:xfrm>
            <a:off x="1715940" y="8027090"/>
            <a:ext cx="4494403" cy="330689"/>
          </a:xfrm>
          <a:prstGeom prst="rightArrow">
            <a:avLst/>
          </a:prstGeom>
          <a:solidFill>
            <a:schemeClr val="accent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1358745" y="8068951"/>
            <a:ext cx="357195" cy="27743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ja-JP" altLang="en-US" sz="11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11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2277166" y="8059145"/>
            <a:ext cx="357195" cy="27743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1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1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3477467" y="8052038"/>
            <a:ext cx="357195" cy="27743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1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2040</a:t>
            </a:r>
            <a:r>
              <a:rPr lang="ja-JP" altLang="en-US" sz="11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1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996221" y="8060538"/>
            <a:ext cx="357195" cy="27743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en-US" altLang="ja-JP" sz="11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1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年代</a:t>
            </a:r>
            <a:endParaRPr lang="en-US" altLang="ja-JP" sz="11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1218070" y="8350181"/>
            <a:ext cx="599905" cy="413130"/>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7.4%</a:t>
            </a:r>
          </a:p>
          <a:p>
            <a:pPr>
              <a:lnSpc>
                <a:spcPts val="1100"/>
              </a:lnSpc>
            </a:pPr>
            <a:r>
              <a:rPr lang="ja-JP" altLang="en-US"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41</a:t>
            </a:r>
            <a:r>
              <a:rPr lang="ja-JP" altLang="en-US"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大かっこ 57"/>
          <p:cNvSpPr/>
          <p:nvPr/>
        </p:nvSpPr>
        <p:spPr>
          <a:xfrm>
            <a:off x="3218907" y="8723307"/>
            <a:ext cx="1105327" cy="40260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59" name="大かっこ 58"/>
          <p:cNvSpPr/>
          <p:nvPr/>
        </p:nvSpPr>
        <p:spPr>
          <a:xfrm>
            <a:off x="3181478" y="8717451"/>
            <a:ext cx="981041" cy="260245"/>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en-US" altLang="ja-JP" sz="7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1960</a:t>
            </a:r>
            <a:r>
              <a:rPr kumimoji="1" lang="ja-JP" altLang="en-US" sz="7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en-US" altLang="ja-JP" sz="7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70</a:t>
            </a:r>
            <a:r>
              <a:rPr kumimoji="1" lang="ja-JP" altLang="en-US" sz="7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年代の</a:t>
            </a:r>
            <a:endParaRPr kumimoji="1" lang="en-US" altLang="ja-JP" sz="7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国内ｼｪｱに復活</a:t>
            </a:r>
          </a:p>
        </p:txBody>
      </p:sp>
      <p:sp>
        <p:nvSpPr>
          <p:cNvPr id="60" name="大かっこ 59"/>
          <p:cNvSpPr/>
          <p:nvPr/>
        </p:nvSpPr>
        <p:spPr>
          <a:xfrm>
            <a:off x="3079262" y="8848603"/>
            <a:ext cx="1409480" cy="413234"/>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1" lang="ja-JP" altLang="en-US" sz="7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⇒関西で</a:t>
            </a:r>
            <a:r>
              <a:rPr kumimoji="1" lang="en-US" altLang="ja-JP" sz="7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100</a:t>
            </a:r>
            <a:r>
              <a:rPr kumimoji="1" lang="ja-JP" altLang="en-US" sz="7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兆円経済圏</a:t>
            </a:r>
            <a:endParaRPr kumimoji="1" lang="en-US" altLang="ja-JP" sz="70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62" name="大かっこ 61"/>
          <p:cNvSpPr/>
          <p:nvPr/>
        </p:nvSpPr>
        <p:spPr>
          <a:xfrm>
            <a:off x="4612584" y="8793581"/>
            <a:ext cx="1115169" cy="262052"/>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defTabSz="457200" rtl="0" eaLnBrk="1" fontAlgn="auto" latinLnBrk="0" hangingPunct="1">
              <a:lnSpc>
                <a:spcPts val="8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⇒副首都・大阪として　</a:t>
            </a:r>
            <a:endParaRPr kumimoji="1" lang="en-US" altLang="ja-JP" sz="7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defTabSz="457200" rtl="0" eaLnBrk="1" fontAlgn="auto" latinLnBrk="0" hangingPunct="1">
              <a:lnSpc>
                <a:spcPts val="800"/>
              </a:lnSpc>
              <a:spcBef>
                <a:spcPts val="0"/>
              </a:spcBef>
              <a:spcAft>
                <a:spcPts val="0"/>
              </a:spcAft>
              <a:buClrTx/>
              <a:buSzTx/>
              <a:buFontTx/>
              <a:buNone/>
              <a:tabLst/>
              <a:defRPr/>
            </a:pPr>
            <a:r>
              <a:rPr lang="ja-JP" altLang="en-US" sz="700" dirty="0">
                <a:latin typeface="BIZ UDゴシック" panose="020B0400000000000000" pitchFamily="49" charset="-128"/>
                <a:ea typeface="BIZ UDゴシック" panose="020B0400000000000000" pitchFamily="49" charset="-128"/>
              </a:rPr>
              <a:t>　</a:t>
            </a:r>
            <a:r>
              <a:rPr kumimoji="1" lang="ja-JP" altLang="en-US" sz="7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東京に次ぐ</a:t>
            </a:r>
            <a:endParaRPr kumimoji="1" lang="en-US" altLang="ja-JP" sz="7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defTabSz="457200" rtl="0" eaLnBrk="1" fontAlgn="auto" latinLnBrk="0" hangingPunct="1">
              <a:lnSpc>
                <a:spcPts val="8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ポジション確立</a:t>
            </a:r>
          </a:p>
        </p:txBody>
      </p:sp>
      <p:sp>
        <p:nvSpPr>
          <p:cNvPr id="64" name="大かっこ 63"/>
          <p:cNvSpPr/>
          <p:nvPr/>
        </p:nvSpPr>
        <p:spPr>
          <a:xfrm>
            <a:off x="4696444" y="8719586"/>
            <a:ext cx="942744" cy="40260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grpSp>
        <p:nvGrpSpPr>
          <p:cNvPr id="77" name="グループ化 76"/>
          <p:cNvGrpSpPr/>
          <p:nvPr/>
        </p:nvGrpSpPr>
        <p:grpSpPr>
          <a:xfrm>
            <a:off x="1116521" y="5589021"/>
            <a:ext cx="1872621" cy="326802"/>
            <a:chOff x="362920" y="5031421"/>
            <a:chExt cx="2313968" cy="395114"/>
          </a:xfrm>
        </p:grpSpPr>
        <p:grpSp>
          <p:nvGrpSpPr>
            <p:cNvPr id="79" name="グループ化 78"/>
            <p:cNvGrpSpPr/>
            <p:nvPr/>
          </p:nvGrpSpPr>
          <p:grpSpPr>
            <a:xfrm>
              <a:off x="408888" y="5067638"/>
              <a:ext cx="2268000" cy="358897"/>
              <a:chOff x="-1943065" y="4940960"/>
              <a:chExt cx="1613427" cy="172964"/>
            </a:xfrm>
          </p:grpSpPr>
          <p:cxnSp>
            <p:nvCxnSpPr>
              <p:cNvPr id="81" name="直線コネクタ 36"/>
              <p:cNvCxnSpPr/>
              <p:nvPr/>
            </p:nvCxnSpPr>
            <p:spPr>
              <a:xfrm>
                <a:off x="-1943065" y="5008580"/>
                <a:ext cx="1613427" cy="104098"/>
              </a:xfrm>
              <a:prstGeom prst="bentConnector3">
                <a:avLst>
                  <a:gd name="adj1" fmla="val 9"/>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508820" y="4940960"/>
                <a:ext cx="170597" cy="172964"/>
              </a:xfrm>
              <a:prstGeom prst="line">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78" name="正方形/長方形 77"/>
            <p:cNvSpPr/>
            <p:nvPr/>
          </p:nvSpPr>
          <p:spPr>
            <a:xfrm>
              <a:off x="362920" y="5031421"/>
              <a:ext cx="2252936" cy="30777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変革を</a:t>
              </a:r>
              <a:r>
                <a:rPr kumimoji="0" lang="ja-JP" altLang="en-US" sz="7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先取り、ワクワク</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する都市</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国内外の若者、女性、多くの人を魅了</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56" name="正方形/長方形 55"/>
          <p:cNvSpPr/>
          <p:nvPr/>
        </p:nvSpPr>
        <p:spPr>
          <a:xfrm>
            <a:off x="230236" y="8268702"/>
            <a:ext cx="767817" cy="504579"/>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GDP</a:t>
            </a:r>
            <a:r>
              <a:rPr lang="ja-JP" altLang="en-US"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国内シェア</a:t>
            </a:r>
            <a:endParaRPr lang="en-US" altLang="ja-JP"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★経済規模</a:t>
            </a:r>
            <a:endParaRPr lang="en-US" altLang="ja-JP"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2260563" y="8303413"/>
            <a:ext cx="599905" cy="460209"/>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9%</a:t>
            </a:r>
          </a:p>
          <a:p>
            <a:pPr>
              <a:lnSpc>
                <a:spcPts val="1100"/>
              </a:lnSpc>
            </a:pPr>
            <a:r>
              <a:rPr lang="ja-JP" altLang="en-US"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3342854" y="8300928"/>
            <a:ext cx="599905" cy="464762"/>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10%</a:t>
            </a:r>
          </a:p>
          <a:p>
            <a:pPr>
              <a:lnSpc>
                <a:spcPts val="1100"/>
              </a:lnSpc>
            </a:pPr>
            <a:r>
              <a:rPr lang="ja-JP" altLang="en-US"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4836738" y="8296564"/>
            <a:ext cx="599905" cy="441886"/>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12%</a:t>
            </a:r>
          </a:p>
          <a:p>
            <a:pPr>
              <a:lnSpc>
                <a:spcPts val="1100"/>
              </a:lnSpc>
            </a:pPr>
            <a:r>
              <a:rPr lang="ja-JP" altLang="en-US"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兆円</a:t>
            </a:r>
            <a:endParaRPr lang="en-US" altLang="ja-JP"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1267841" y="9066609"/>
            <a:ext cx="599905" cy="396532"/>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55%</a:t>
            </a:r>
          </a:p>
        </p:txBody>
      </p:sp>
      <p:sp>
        <p:nvSpPr>
          <p:cNvPr id="99" name="正方形/長方形 98"/>
          <p:cNvSpPr/>
          <p:nvPr/>
        </p:nvSpPr>
        <p:spPr>
          <a:xfrm>
            <a:off x="2217012" y="9075984"/>
            <a:ext cx="599905" cy="396532"/>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en-US" altLang="ja-JP"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正方形/長方形 99"/>
          <p:cNvSpPr/>
          <p:nvPr/>
        </p:nvSpPr>
        <p:spPr>
          <a:xfrm>
            <a:off x="3356111" y="9076863"/>
            <a:ext cx="599905" cy="396532"/>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en-US" altLang="ja-JP"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4827906" y="9050477"/>
            <a:ext cx="599905" cy="396532"/>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en-US" altLang="ja-JP"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9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楕円 3"/>
          <p:cNvSpPr/>
          <p:nvPr/>
        </p:nvSpPr>
        <p:spPr>
          <a:xfrm>
            <a:off x="387542" y="7982090"/>
            <a:ext cx="599904" cy="340187"/>
          </a:xfrm>
          <a:prstGeom prst="ellipse">
            <a:avLst/>
          </a:prstGeom>
          <a:solidFill>
            <a:schemeClr val="accent1">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57" name="正方形/長方形 56"/>
          <p:cNvSpPr/>
          <p:nvPr/>
        </p:nvSpPr>
        <p:spPr>
          <a:xfrm>
            <a:off x="536817" y="8013821"/>
            <a:ext cx="357195" cy="277437"/>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500"/>
              </a:lnSpc>
            </a:pPr>
            <a:r>
              <a:rPr lang="ja-JP" altLang="en-US" sz="11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目 標</a:t>
            </a:r>
            <a:endParaRPr lang="en-US" altLang="ja-JP" sz="1100" b="1"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274887" y="9055217"/>
            <a:ext cx="767817" cy="379053"/>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★副首都・大阪の</a:t>
            </a:r>
            <a:endParaRPr lang="en-US" altLang="ja-JP"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　府民認知度</a:t>
            </a:r>
            <a:endParaRPr lang="en-US" altLang="ja-JP" sz="9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四角形吹き出し 4"/>
          <p:cNvSpPr/>
          <p:nvPr/>
        </p:nvSpPr>
        <p:spPr>
          <a:xfrm>
            <a:off x="4115179" y="8619817"/>
            <a:ext cx="482382" cy="341998"/>
          </a:xfrm>
          <a:prstGeom prst="wedgeRectCallout">
            <a:avLst>
              <a:gd name="adj1" fmla="val -97998"/>
              <a:gd name="adj2" fmla="val -41222"/>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61" name="大かっこ 60"/>
          <p:cNvSpPr/>
          <p:nvPr/>
        </p:nvSpPr>
        <p:spPr>
          <a:xfrm>
            <a:off x="3935364" y="8693394"/>
            <a:ext cx="809542" cy="202221"/>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現状から</a:t>
            </a:r>
            <a:br>
              <a:rPr kumimoji="1" lang="en-US" altLang="ja-JP"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br>
            <a:r>
              <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約</a:t>
            </a:r>
            <a:r>
              <a:rPr kumimoji="1" lang="en-US" altLang="ja-JP" sz="1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1.5</a:t>
            </a:r>
            <a:r>
              <a:rPr kumimoji="1" lang="ja-JP" altLang="en-US" sz="10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倍</a:t>
            </a:r>
          </a:p>
        </p:txBody>
      </p:sp>
      <p:sp>
        <p:nvSpPr>
          <p:cNvPr id="105" name="四角形吹き出し 104"/>
          <p:cNvSpPr/>
          <p:nvPr/>
        </p:nvSpPr>
        <p:spPr>
          <a:xfrm>
            <a:off x="5666343" y="8467501"/>
            <a:ext cx="440864" cy="607604"/>
          </a:xfrm>
          <a:prstGeom prst="wedgeRectCallout">
            <a:avLst>
              <a:gd name="adj1" fmla="val -112718"/>
              <a:gd name="adj2" fmla="val -30529"/>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106" name="大かっこ 105"/>
          <p:cNvSpPr/>
          <p:nvPr/>
        </p:nvSpPr>
        <p:spPr>
          <a:xfrm>
            <a:off x="5480245" y="8645352"/>
            <a:ext cx="809542" cy="231948"/>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現状から</a:t>
            </a:r>
            <a:br>
              <a:rPr kumimoji="1" lang="en-US" altLang="ja-JP"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br>
            <a:r>
              <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約</a:t>
            </a:r>
            <a:r>
              <a:rPr lang="ja-JP" altLang="en-US" sz="1000" b="1" dirty="0">
                <a:latin typeface="BIZ UDゴシック" panose="020B0400000000000000" pitchFamily="49" charset="-128"/>
                <a:ea typeface="BIZ UDゴシック" panose="020B0400000000000000" pitchFamily="49" charset="-128"/>
              </a:rPr>
              <a:t>２倍</a:t>
            </a:r>
            <a:endParaRPr lang="en-US" altLang="ja-JP" sz="1000" b="1" dirty="0">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300"/>
              </a:spcBef>
              <a:spcAft>
                <a:spcPts val="0"/>
              </a:spcAft>
              <a:buClrTx/>
              <a:buSzTx/>
              <a:buFontTx/>
              <a:buNone/>
              <a:tabLst/>
              <a:defRPr/>
            </a:pPr>
            <a:r>
              <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（スイス</a:t>
            </a:r>
            <a:endParaRPr kumimoji="1" lang="en-US" altLang="ja-JP"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一国並み）</a:t>
            </a:r>
          </a:p>
        </p:txBody>
      </p:sp>
      <p:sp>
        <p:nvSpPr>
          <p:cNvPr id="119" name="楕円 118"/>
          <p:cNvSpPr/>
          <p:nvPr/>
        </p:nvSpPr>
        <p:spPr>
          <a:xfrm>
            <a:off x="9496041" y="6408878"/>
            <a:ext cx="272974" cy="605593"/>
          </a:xfrm>
          <a:prstGeom prst="ellipse">
            <a:avLst/>
          </a:prstGeom>
          <a:solidFill>
            <a:schemeClr val="accent1">
              <a:lumMod val="20000"/>
              <a:lumOff val="80000"/>
            </a:schemeClr>
          </a:solidFill>
          <a:ln w="28575">
            <a:solidFill>
              <a:srgbClr val="4171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23" name="ホームベース 122"/>
          <p:cNvSpPr/>
          <p:nvPr/>
        </p:nvSpPr>
        <p:spPr>
          <a:xfrm rot="5400000" flipH="1">
            <a:off x="6295258" y="5307024"/>
            <a:ext cx="3950077" cy="2663513"/>
          </a:xfrm>
          <a:prstGeom prst="homePlate">
            <a:avLst>
              <a:gd name="adj" fmla="val 10474"/>
            </a:avLst>
          </a:prstGeom>
          <a:solidFill>
            <a:schemeClr val="bg2">
              <a:lumMod val="90000"/>
              <a:alpha val="40000"/>
            </a:schemeClr>
          </a:solidFill>
          <a:ln w="31750">
            <a:solidFill>
              <a:schemeClr val="accent1">
                <a:shade val="50000"/>
              </a:schemeClr>
            </a:solidFill>
          </a:ln>
          <a:effectLst>
            <a:outerShdw blurRad="50800" dist="63500" dir="2700000" algn="tl" rotWithShape="0">
              <a:schemeClr val="tx1">
                <a:lumMod val="75000"/>
                <a:lumOff val="25000"/>
                <a:alpha val="63000"/>
              </a:schemeClr>
            </a:outerShdw>
          </a:effectLst>
        </p:spPr>
        <p:style>
          <a:lnRef idx="1">
            <a:schemeClr val="accent6"/>
          </a:lnRef>
          <a:fillRef idx="2">
            <a:schemeClr val="accent6"/>
          </a:fillRef>
          <a:effectRef idx="1">
            <a:schemeClr val="accent6"/>
          </a:effectRef>
          <a:fontRef idx="minor">
            <a:schemeClr val="dk1"/>
          </a:fontRef>
        </p:style>
        <p:txBody>
          <a:bodyPr vert="vert270" lIns="180000" tIns="0" rIns="0" bIns="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　</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4" name="ホームベース 123"/>
          <p:cNvSpPr/>
          <p:nvPr/>
        </p:nvSpPr>
        <p:spPr>
          <a:xfrm rot="5400000" flipH="1">
            <a:off x="8953126" y="5400439"/>
            <a:ext cx="3946652" cy="2480109"/>
          </a:xfrm>
          <a:prstGeom prst="homePlate">
            <a:avLst>
              <a:gd name="adj" fmla="val 10339"/>
            </a:avLst>
          </a:prstGeom>
          <a:solidFill>
            <a:schemeClr val="bg2">
              <a:lumMod val="90000"/>
              <a:alpha val="40000"/>
            </a:schemeClr>
          </a:solidFill>
          <a:ln w="28575">
            <a:solidFill>
              <a:schemeClr val="accent1">
                <a:shade val="50000"/>
              </a:schemeClr>
            </a:solidFill>
          </a:ln>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vert="vert270" lIns="180000" tIns="0" rIns="0" bIns="0"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　</a:t>
            </a:r>
            <a:endParaRPr kumimoji="1"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25" name="テキスト ボックス 124"/>
          <p:cNvSpPr txBox="1"/>
          <p:nvPr/>
        </p:nvSpPr>
        <p:spPr>
          <a:xfrm>
            <a:off x="8471901" y="5180598"/>
            <a:ext cx="1098336" cy="2003112"/>
          </a:xfrm>
          <a:prstGeom prst="rect">
            <a:avLst/>
          </a:prstGeom>
          <a:noFill/>
        </p:spPr>
        <p:txBody>
          <a:bodyPr wrap="square" rtlCol="0">
            <a:spAutoFit/>
          </a:bodyPr>
          <a:lstStyle/>
          <a:p>
            <a:pPr marL="174625" marR="0" lvl="0" indent="-174625" algn="l" defTabSz="914400" rtl="0" eaLnBrk="1" fontAlgn="base" latinLnBrk="0" hangingPunct="1">
              <a:lnSpc>
                <a:spcPts val="1100"/>
              </a:lnSpc>
              <a:spcBef>
                <a:spcPts val="0"/>
              </a:spcBef>
              <a:spcAft>
                <a:spcPct val="0"/>
              </a:spcAft>
              <a:buClrTx/>
              <a:buSzTx/>
              <a:buFontTx/>
              <a:buNone/>
              <a:tabLst>
                <a:tab pos="174625" algn="l"/>
              </a:tabLst>
              <a:defRPr/>
            </a:pPr>
            <a:r>
              <a:rPr kumimoji="1" lang="ja-JP" altLang="en-US" sz="1000" b="1" i="0" u="sng"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国への働きかけ</a:t>
            </a:r>
            <a:endParaRPr kumimoji="1" lang="en-US" altLang="ja-JP" sz="1000" b="1" i="0" u="sng"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lnSpc>
                <a:spcPts val="1100"/>
              </a:lnSpc>
              <a:spcBef>
                <a:spcPts val="0"/>
              </a:spcBef>
              <a:spcAft>
                <a:spcPct val="0"/>
              </a:spcAft>
              <a:buClrTx/>
              <a:buSzTx/>
              <a:buFontTx/>
              <a:buNone/>
              <a:tabLst>
                <a:tab pos="174625" algn="l"/>
              </a:tabLst>
              <a:defRPr/>
            </a:pPr>
            <a:endParaRPr kumimoji="1" lang="en-US" altLang="ja-JP" sz="1000" b="0" i="0" u="dashLongHeavy"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lnSpc>
                <a:spcPts val="1100"/>
              </a:lnSpc>
              <a:spcBef>
                <a:spcPts val="0"/>
              </a:spcBef>
              <a:spcAft>
                <a:spcPct val="0"/>
              </a:spcAft>
              <a:buClrTx/>
              <a:buSzTx/>
              <a:buFontTx/>
              <a:buNone/>
              <a:tabLst>
                <a:tab pos="174625" algn="l"/>
              </a:tabLst>
              <a:defRPr/>
            </a:pPr>
            <a:r>
              <a:rPr lang="ja-JP" altLang="en-US" sz="900" u="dashLongHeavy"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大阪の取組を</a:t>
            </a:r>
            <a:br>
              <a:rPr lang="en-US" altLang="ja-JP" sz="900" u="dashLongHeavy"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br>
            <a:r>
              <a:rPr lang="ja-JP" altLang="en-US" sz="900" u="dashLongHeavy"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後押しする</a:t>
            </a:r>
            <a:br>
              <a:rPr lang="en-US" altLang="ja-JP" sz="900" u="dashLongHeavy"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br>
            <a:r>
              <a:rPr lang="ja-JP" altLang="en-US" sz="900" u="dashLongHeavy"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仕組みづくりと</a:t>
            </a:r>
            <a:br>
              <a:rPr lang="en-US" altLang="ja-JP" sz="900" u="dashLongHeavy"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br>
            <a:r>
              <a:rPr lang="ja-JP" altLang="en-US" sz="900" u="dashLongHeavy"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国への働きかけ</a:t>
            </a:r>
            <a:endParaRPr lang="en-US" altLang="ja-JP" sz="900" u="dashLongHeavy"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lnSpc>
                <a:spcPts val="1100"/>
              </a:lnSpc>
              <a:spcBef>
                <a:spcPts val="300"/>
              </a:spcBef>
              <a:spcAft>
                <a:spcPct val="0"/>
              </a:spcAft>
              <a:buClrTx/>
              <a:buSzTx/>
              <a:buFontTx/>
              <a:buNone/>
              <a:tabLst>
                <a:tab pos="174625" algn="l"/>
              </a:tabLst>
              <a:defRPr/>
            </a:pPr>
            <a:r>
              <a:rPr lang="ja-JP" altLang="en-US"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・副首都</a:t>
            </a:r>
            <a:r>
              <a:rPr lang="en-US" altLang="ja-JP"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a:t>
            </a:r>
            <a:r>
              <a:rPr lang="ja-JP" altLang="en-US"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平時の成 </a:t>
            </a:r>
            <a:br>
              <a:rPr lang="en-US" altLang="ja-JP"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br>
            <a:r>
              <a:rPr lang="ja-JP" altLang="en-US"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長、非常時のバッ</a:t>
            </a:r>
            <a:br>
              <a:rPr lang="en-US" altLang="ja-JP"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br>
            <a:r>
              <a:rPr lang="en-US" altLang="ja-JP"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a:t>
            </a:r>
            <a:r>
              <a:rPr lang="ja-JP" altLang="en-US"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クアップ）の推進</a:t>
            </a:r>
            <a:endParaRPr lang="en-US" altLang="ja-JP"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a:p>
            <a:pPr lvl="0" defTabSz="914400" fontAlgn="base">
              <a:lnSpc>
                <a:spcPts val="1100"/>
              </a:lnSpc>
              <a:spcBef>
                <a:spcPts val="300"/>
              </a:spcBef>
              <a:spcAft>
                <a:spcPct val="0"/>
              </a:spcAft>
              <a:tabLst>
                <a:tab pos="174625" algn="l"/>
              </a:tabLst>
              <a:defRPr/>
            </a:pPr>
            <a:r>
              <a:rPr lang="ja-JP" altLang="en-US"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・大阪、関西の国</a:t>
            </a:r>
            <a:endParaRPr lang="en-US" altLang="ja-JP"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a:p>
            <a:pPr lvl="0" defTabSz="914400" fontAlgn="base">
              <a:lnSpc>
                <a:spcPts val="1100"/>
              </a:lnSpc>
              <a:spcAft>
                <a:spcPct val="0"/>
              </a:spcAft>
              <a:tabLst>
                <a:tab pos="174625" algn="l"/>
              </a:tabLst>
              <a:defRPr/>
            </a:pPr>
            <a:r>
              <a:rPr lang="ja-JP" altLang="en-US"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出先機関等の機</a:t>
            </a:r>
            <a:endParaRPr lang="en-US" altLang="ja-JP"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a:p>
            <a:pPr lvl="0" defTabSz="914400" fontAlgn="base">
              <a:lnSpc>
                <a:spcPts val="1100"/>
              </a:lnSpc>
              <a:spcAft>
                <a:spcPct val="0"/>
              </a:spcAft>
              <a:tabLst>
                <a:tab pos="174625" algn="l"/>
              </a:tabLst>
              <a:defRPr/>
            </a:pPr>
            <a:r>
              <a:rPr lang="ja-JP" altLang="en-US"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能強化と府市と</a:t>
            </a:r>
            <a:endParaRPr lang="en-US" altLang="ja-JP"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a:p>
            <a:pPr lvl="0" defTabSz="914400" fontAlgn="base">
              <a:lnSpc>
                <a:spcPts val="1100"/>
              </a:lnSpc>
              <a:spcAft>
                <a:spcPct val="0"/>
              </a:spcAft>
              <a:tabLst>
                <a:tab pos="174625" algn="l"/>
              </a:tabLst>
              <a:defRPr/>
            </a:pPr>
            <a:r>
              <a:rPr lang="ja-JP" altLang="en-US"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の連携</a:t>
            </a:r>
            <a:endParaRPr lang="en-US" altLang="ja-JP"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p:txBody>
      </p:sp>
      <p:sp>
        <p:nvSpPr>
          <p:cNvPr id="126" name="テキスト ボックス 125"/>
          <p:cNvSpPr txBox="1"/>
          <p:nvPr/>
        </p:nvSpPr>
        <p:spPr>
          <a:xfrm>
            <a:off x="8224326" y="7444063"/>
            <a:ext cx="1325739" cy="830997"/>
          </a:xfrm>
          <a:prstGeom prst="rect">
            <a:avLst/>
          </a:prstGeom>
          <a:noFill/>
          <a:ln>
            <a:solidFill>
              <a:schemeClr val="tx1"/>
            </a:solidFill>
            <a:prstDash val="sysDash"/>
          </a:ln>
        </p:spPr>
        <p:txBody>
          <a:bodyPr wrap="square" rtlCol="0" anchor="ctr">
            <a:spAutoFit/>
          </a:bodyPr>
          <a:lstStyle/>
          <a:p>
            <a:pPr marR="0" lvl="0"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8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大都市における国と地方、広域自治体と基礎自治体のあり方について、公民連携や海外の取組事例も視野に、引き続き調査・知見収集</a:t>
            </a:r>
            <a:endParaRPr kumimoji="1" lang="en-US" altLang="ja-JP" sz="8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endParaRPr>
          </a:p>
        </p:txBody>
      </p:sp>
      <p:sp>
        <p:nvSpPr>
          <p:cNvPr id="137" name="角丸四角形 136"/>
          <p:cNvSpPr/>
          <p:nvPr/>
        </p:nvSpPr>
        <p:spPr>
          <a:xfrm>
            <a:off x="6786358" y="5026407"/>
            <a:ext cx="324956" cy="3141137"/>
          </a:xfrm>
          <a:prstGeom prst="roundRect">
            <a:avLst>
              <a:gd name="adj" fmla="val 9101"/>
            </a:avLst>
          </a:prstGeom>
          <a:gradFill>
            <a:gsLst>
              <a:gs pos="0">
                <a:schemeClr val="accent1">
                  <a:lumMod val="40000"/>
                  <a:lumOff val="60000"/>
                </a:schemeClr>
              </a:gs>
              <a:gs pos="50000">
                <a:schemeClr val="accent1">
                  <a:lumMod val="40000"/>
                  <a:lumOff val="60000"/>
                </a:schemeClr>
              </a:gs>
              <a:gs pos="100000">
                <a:schemeClr val="accent1">
                  <a:lumMod val="40000"/>
                  <a:lumOff val="60000"/>
                </a:schemeClr>
              </a:gs>
            </a:gsLst>
          </a:gradFill>
          <a:ln>
            <a:solidFill>
              <a:srgbClr val="000000"/>
            </a:solidFill>
          </a:ln>
          <a:effectLst>
            <a:outerShdw blurRad="50800" dist="38100" dir="2700000" algn="tl" rotWithShape="0">
              <a:prstClr val="black"/>
            </a:outerShdw>
          </a:effectLst>
        </p:spPr>
        <p:style>
          <a:lnRef idx="1">
            <a:schemeClr val="accent4"/>
          </a:lnRef>
          <a:fillRef idx="2">
            <a:schemeClr val="accent4"/>
          </a:fillRef>
          <a:effectRef idx="1">
            <a:schemeClr val="accent4"/>
          </a:effectRef>
          <a:fontRef idx="minor">
            <a:schemeClr val="dk1"/>
          </a:fontRef>
        </p:style>
        <p:txBody>
          <a:bodyPr vert="eaVert"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500" normalizeH="0" baseline="0" noProof="0" dirty="0">
                <a:ln>
                  <a:noFill/>
                </a:ln>
                <a:solidFill>
                  <a:schemeClr val="tx1"/>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府市一体を核に行政体制の整備</a:t>
            </a:r>
            <a:endParaRPr kumimoji="1" lang="en-US" altLang="ja-JP" sz="1000" b="1" i="0" u="none" strike="noStrike" kern="1200" cap="none" spc="500" normalizeH="0" baseline="0" noProof="0" dirty="0">
              <a:ln>
                <a:noFill/>
              </a:ln>
              <a:solidFill>
                <a:schemeClr val="tx1"/>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endParaRPr>
          </a:p>
        </p:txBody>
      </p:sp>
      <p:sp>
        <p:nvSpPr>
          <p:cNvPr id="140" name="角丸四角形 139"/>
          <p:cNvSpPr/>
          <p:nvPr/>
        </p:nvSpPr>
        <p:spPr>
          <a:xfrm>
            <a:off x="12001947" y="5026407"/>
            <a:ext cx="283790" cy="3185559"/>
          </a:xfrm>
          <a:prstGeom prst="roundRect">
            <a:avLst>
              <a:gd name="adj" fmla="val 9101"/>
            </a:avLst>
          </a:prstGeom>
          <a:gradFill>
            <a:gsLst>
              <a:gs pos="0">
                <a:schemeClr val="accent4">
                  <a:satMod val="105000"/>
                  <a:tint val="67000"/>
                  <a:lumMod val="90000"/>
                </a:schemeClr>
              </a:gs>
              <a:gs pos="50000">
                <a:schemeClr val="accent4">
                  <a:lumMod val="105000"/>
                  <a:satMod val="103000"/>
                  <a:tint val="73000"/>
                </a:schemeClr>
              </a:gs>
              <a:gs pos="100000">
                <a:schemeClr val="accent4">
                  <a:lumMod val="105000"/>
                  <a:satMod val="109000"/>
                  <a:tint val="81000"/>
                </a:schemeClr>
              </a:gs>
            </a:gsLst>
          </a:gradFill>
          <a:ln>
            <a:solidFill>
              <a:srgbClr val="000000"/>
            </a:solidFill>
          </a:ln>
          <a:effectLst>
            <a:outerShdw blurRad="50800" dist="38100" dir="2700000" algn="tl" rotWithShape="0">
              <a:prstClr val="black"/>
            </a:outerShdw>
          </a:effectLst>
        </p:spPr>
        <p:style>
          <a:lnRef idx="1">
            <a:schemeClr val="accent4"/>
          </a:lnRef>
          <a:fillRef idx="2">
            <a:schemeClr val="accent4"/>
          </a:fillRef>
          <a:effectRef idx="1">
            <a:schemeClr val="accent4"/>
          </a:effectRef>
          <a:fontRef idx="minor">
            <a:schemeClr val="dk1"/>
          </a:fontRef>
        </p:style>
        <p:txBody>
          <a:bodyPr vert="eaVert"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500" normalizeH="0" baseline="0" noProof="0" dirty="0">
                <a:ln>
                  <a:noFill/>
                </a:ln>
                <a:solidFill>
                  <a:schemeClr val="tx1"/>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世界標準の都市機能の充実</a:t>
            </a:r>
            <a:endParaRPr kumimoji="1" lang="en-US" altLang="ja-JP" sz="1000" b="1" i="0" u="none" strike="noStrike" kern="1200" cap="none" spc="50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41" name="テキスト ボックス 140"/>
          <p:cNvSpPr txBox="1"/>
          <p:nvPr/>
        </p:nvSpPr>
        <p:spPr>
          <a:xfrm>
            <a:off x="7131043" y="5182730"/>
            <a:ext cx="1715246" cy="2200602"/>
          </a:xfrm>
          <a:prstGeom prst="rect">
            <a:avLst/>
          </a:prstGeom>
          <a:noFill/>
        </p:spPr>
        <p:txBody>
          <a:bodyPr wrap="square" rtlCol="0">
            <a:spAutoFit/>
          </a:bodyPr>
          <a:lstStyle/>
          <a:p>
            <a:pPr marL="174625" marR="0" lvl="0" indent="-174625" algn="l" defTabSz="914400" rtl="0" eaLnBrk="1" fontAlgn="base" latinLnBrk="0" hangingPunct="1">
              <a:spcBef>
                <a:spcPts val="0"/>
              </a:spcBef>
              <a:spcAft>
                <a:spcPct val="0"/>
              </a:spcAft>
              <a:buClrTx/>
              <a:buSzTx/>
              <a:buFontTx/>
              <a:buNone/>
              <a:tabLst>
                <a:tab pos="174625" algn="l"/>
              </a:tabLst>
              <a:defRPr/>
            </a:pPr>
            <a:r>
              <a:rPr kumimoji="1" lang="ja-JP" altLang="en-US" sz="1000" b="1" i="0" u="sng"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大阪自らの取組</a:t>
            </a:r>
            <a:endParaRPr kumimoji="1" lang="en-US" altLang="ja-JP" sz="10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spcBef>
                <a:spcPts val="0"/>
              </a:spcBef>
              <a:spcAft>
                <a:spcPct val="0"/>
              </a:spcAft>
              <a:buClrTx/>
              <a:buSzTx/>
              <a:buFontTx/>
              <a:buNone/>
              <a:tabLst>
                <a:tab pos="174625" algn="l"/>
              </a:tabLst>
              <a:defRPr/>
            </a:pPr>
            <a:endParaRPr kumimoji="1" lang="en-US" altLang="ja-JP" sz="1000" b="0" i="0" u="dashLongHeavy"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spcBef>
                <a:spcPts val="0"/>
              </a:spcBef>
              <a:spcAft>
                <a:spcPct val="0"/>
              </a:spcAft>
              <a:buClrTx/>
              <a:buSzTx/>
              <a:buFontTx/>
              <a:buNone/>
              <a:tabLst>
                <a:tab pos="174625" algn="l"/>
              </a:tabLst>
              <a:defRPr/>
            </a:pPr>
            <a:r>
              <a:rPr kumimoji="1" lang="ja-JP" altLang="en-US" sz="900" b="0" i="0" u="dashLongHeavy"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府市一体の強化</a:t>
            </a:r>
            <a:endParaRPr kumimoji="1" lang="en-US" altLang="ja-JP" sz="900" b="0" i="0" u="dashLongHeavy"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spcBef>
                <a:spcPts val="0"/>
              </a:spcBef>
              <a:spcAft>
                <a:spcPct val="0"/>
              </a:spcAft>
              <a:buClrTx/>
              <a:buSzTx/>
              <a:buFontTx/>
              <a:buNone/>
              <a:tabLst>
                <a:tab pos="174625" algn="l"/>
              </a:tabLst>
              <a:defRPr/>
            </a:pPr>
            <a:r>
              <a:rPr kumimoji="1" lang="ja-JP" altLang="en-US"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・統合機関等の機能強化</a:t>
            </a:r>
            <a:endParaRPr kumimoji="1" lang="en-US" altLang="ja-JP"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spcBef>
                <a:spcPts val="0"/>
              </a:spcBef>
              <a:spcAft>
                <a:spcPct val="0"/>
              </a:spcAft>
              <a:buClrTx/>
              <a:buSzTx/>
              <a:buFontTx/>
              <a:buNone/>
              <a:tabLst>
                <a:tab pos="174625" algn="l"/>
              </a:tabLst>
              <a:defRPr/>
            </a:pPr>
            <a:r>
              <a:rPr kumimoji="1" lang="ja-JP" altLang="en-US"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・府市一体の政策強化</a:t>
            </a:r>
            <a:endParaRPr kumimoji="1" lang="en-US" altLang="ja-JP"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spcBef>
                <a:spcPts val="0"/>
              </a:spcBef>
              <a:spcAft>
                <a:spcPct val="0"/>
              </a:spcAft>
              <a:buClrTx/>
              <a:buSzTx/>
              <a:buFontTx/>
              <a:buNone/>
              <a:tabLst>
                <a:tab pos="174625" algn="l"/>
              </a:tabLst>
              <a:defRPr/>
            </a:pPr>
            <a:endParaRPr kumimoji="1" lang="en-US" altLang="ja-JP" sz="900" u="dashLongHeavy"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spcBef>
                <a:spcPts val="0"/>
              </a:spcBef>
              <a:spcAft>
                <a:spcPct val="0"/>
              </a:spcAft>
              <a:buClrTx/>
              <a:buSzTx/>
              <a:buFontTx/>
              <a:buNone/>
              <a:tabLst>
                <a:tab pos="174625" algn="l"/>
              </a:tabLst>
              <a:defRPr/>
            </a:pPr>
            <a:r>
              <a:rPr kumimoji="1" lang="ja-JP" altLang="en-US" sz="900" b="0" i="0" u="dashLongHeavy"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府域の基礎自治強化</a:t>
            </a:r>
            <a:endParaRPr kumimoji="1" lang="en-US" altLang="ja-JP" sz="900" b="0" i="0" u="dashLongHeavy"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spcBef>
                <a:spcPts val="0"/>
              </a:spcBef>
              <a:spcAft>
                <a:spcPct val="0"/>
              </a:spcAft>
              <a:buClrTx/>
              <a:buSzTx/>
              <a:buFontTx/>
              <a:buNone/>
              <a:tabLst>
                <a:tab pos="174625" algn="l"/>
              </a:tabLst>
              <a:defRPr/>
            </a:pPr>
            <a:r>
              <a:rPr kumimoji="1" lang="ja-JP" altLang="en-US"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・ブロック内の連携に加え</a:t>
            </a:r>
            <a:endParaRPr kumimoji="1" lang="en-US" altLang="ja-JP"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spcBef>
                <a:spcPts val="0"/>
              </a:spcBef>
              <a:spcAft>
                <a:spcPct val="0"/>
              </a:spcAft>
              <a:buClrTx/>
              <a:buSzTx/>
              <a:buFontTx/>
              <a:buNone/>
              <a:tabLst>
                <a:tab pos="174625" algn="l"/>
              </a:tabLst>
              <a:defRPr/>
            </a:pPr>
            <a:r>
              <a:rPr kumimoji="1" lang="ja-JP" altLang="en-US"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 大阪市・堺市と周辺市</a:t>
            </a:r>
            <a:br>
              <a:rPr lang="en-US" altLang="ja-JP"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br>
            <a:r>
              <a:rPr lang="en-US" altLang="ja-JP"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との連携</a:t>
            </a:r>
            <a:endParaRPr kumimoji="1" lang="en-US" altLang="ja-JP"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spcBef>
                <a:spcPts val="0"/>
              </a:spcBef>
              <a:spcAft>
                <a:spcPct val="0"/>
              </a:spcAft>
              <a:buClrTx/>
              <a:buSzTx/>
              <a:buFontTx/>
              <a:buNone/>
              <a:tabLst>
                <a:tab pos="174625" algn="l"/>
              </a:tabLst>
              <a:defRPr/>
            </a:pPr>
            <a:r>
              <a:rPr kumimoji="1" lang="ja-JP" altLang="en-US"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・町村などの基礎自治機能 </a:t>
            </a:r>
            <a:br>
              <a:rPr kumimoji="1" lang="en-US" altLang="ja-JP"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br>
            <a:r>
              <a:rPr kumimoji="1" lang="en-US" altLang="ja-JP"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 </a:t>
            </a:r>
            <a:r>
              <a:rPr kumimoji="1" lang="ja-JP" altLang="en-US"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の</a:t>
            </a:r>
            <a:r>
              <a:rPr kumimoji="1" lang="ja-JP" altLang="en-US" sz="90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充実強化</a:t>
            </a:r>
            <a:endParaRPr kumimoji="1" lang="en-US" altLang="ja-JP"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spcBef>
                <a:spcPts val="0"/>
              </a:spcBef>
              <a:spcAft>
                <a:spcPct val="0"/>
              </a:spcAft>
              <a:buClrTx/>
              <a:buSzTx/>
              <a:buFontTx/>
              <a:buNone/>
              <a:tabLst>
                <a:tab pos="174625" algn="l"/>
              </a:tabLst>
              <a:defRPr/>
            </a:pPr>
            <a:endParaRPr kumimoji="1" lang="en-US" altLang="ja-JP"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R="0" lvl="0" algn="l" defTabSz="914400" rtl="0" eaLnBrk="1" fontAlgn="base" latinLnBrk="0" hangingPunct="1">
              <a:spcBef>
                <a:spcPts val="0"/>
              </a:spcBef>
              <a:spcAft>
                <a:spcPct val="0"/>
              </a:spcAft>
              <a:buClrTx/>
              <a:buSzTx/>
              <a:buFontTx/>
              <a:buNone/>
              <a:tabLst>
                <a:tab pos="174625" algn="l"/>
              </a:tabLst>
              <a:defRPr/>
            </a:pPr>
            <a:r>
              <a:rPr kumimoji="1" lang="ja-JP" altLang="en-US" sz="900" b="0" i="0" u="dashLongHeavy"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府域を越える広域行政強化</a:t>
            </a:r>
            <a:endParaRPr kumimoji="1" lang="en-US" altLang="ja-JP" sz="900" b="0" i="0" u="dashLongHeavy"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a:p>
            <a:pPr marL="174625" marR="0" lvl="0" indent="-174625" algn="l" defTabSz="914400" rtl="0" eaLnBrk="1" fontAlgn="base" latinLnBrk="0" hangingPunct="1">
              <a:spcBef>
                <a:spcPts val="0"/>
              </a:spcBef>
              <a:spcAft>
                <a:spcPct val="0"/>
              </a:spcAft>
              <a:buClrTx/>
              <a:buSzTx/>
              <a:buFontTx/>
              <a:buNone/>
              <a:tabLst>
                <a:tab pos="174625" algn="l"/>
              </a:tabLst>
              <a:defRPr/>
            </a:pPr>
            <a:r>
              <a:rPr kumimoji="1" lang="ja-JP" altLang="en-US"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rPr>
              <a:t>・京阪神の連携強化</a:t>
            </a:r>
            <a:endParaRPr kumimoji="1" lang="en-US" altLang="ja-JP" sz="900" b="0"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p:txBody>
      </p:sp>
      <p:sp>
        <p:nvSpPr>
          <p:cNvPr id="148" name="台形 147"/>
          <p:cNvSpPr/>
          <p:nvPr/>
        </p:nvSpPr>
        <p:spPr>
          <a:xfrm>
            <a:off x="7094794" y="8409550"/>
            <a:ext cx="4697132" cy="320833"/>
          </a:xfrm>
          <a:prstGeom prst="trapezoid">
            <a:avLst/>
          </a:prstGeom>
          <a:solidFill>
            <a:schemeClr val="bg1"/>
          </a:solidFill>
          <a:ln w="28575">
            <a:solidFill>
              <a:schemeClr val="tx1"/>
            </a:solidFill>
          </a:ln>
          <a:effectLst>
            <a:outerShdw blurRad="50800" dist="63500" dir="2700000" algn="tl" rotWithShape="0">
              <a:schemeClr val="tx1">
                <a:lumMod val="75000"/>
                <a:lumOff val="25000"/>
                <a:alpha val="9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ts val="12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大阪の強みの再確認→更なる強化</a:t>
            </a:r>
            <a:r>
              <a:rPr kumimoji="1" lang="ja-JP" altLang="en-US" sz="1000" b="1" dirty="0">
                <a:solidFill>
                  <a:schemeClr val="tx1"/>
                </a:solidFill>
                <a:latin typeface="BIZ UDPゴシック" panose="020B0400000000000000" pitchFamily="50" charset="-128"/>
                <a:ea typeface="BIZ UDPゴシック" panose="020B0400000000000000" pitchFamily="50" charset="-128"/>
              </a:rPr>
              <a:t>、</a:t>
            </a:r>
            <a:r>
              <a:rPr kumimoji="1" lang="ja-JP" altLang="en-US"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新たな強み</a:t>
            </a:r>
            <a:endParaRPr kumimoji="1" lang="en-US" altLang="ja-JP" sz="10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grpSp>
        <p:nvGrpSpPr>
          <p:cNvPr id="149" name="グループ化 148"/>
          <p:cNvGrpSpPr/>
          <p:nvPr/>
        </p:nvGrpSpPr>
        <p:grpSpPr>
          <a:xfrm>
            <a:off x="10671589" y="8313981"/>
            <a:ext cx="1221444" cy="392571"/>
            <a:chOff x="-1413859" y="5103019"/>
            <a:chExt cx="1683170" cy="655589"/>
          </a:xfrm>
        </p:grpSpPr>
        <p:sp>
          <p:nvSpPr>
            <p:cNvPr id="150" name="楕円 149"/>
            <p:cNvSpPr>
              <a:spLocks/>
            </p:cNvSpPr>
            <p:nvPr/>
          </p:nvSpPr>
          <p:spPr>
            <a:xfrm>
              <a:off x="-1209472" y="5103019"/>
              <a:ext cx="1244070" cy="655589"/>
            </a:xfrm>
            <a:prstGeom prst="ellipse">
              <a:avLst/>
            </a:prstGeom>
            <a:solidFill>
              <a:schemeClr val="bg1">
                <a:lumMod val="95000"/>
              </a:schemeClr>
            </a:solidFill>
            <a:ln w="12700">
              <a:solidFill>
                <a:srgbClr val="000000"/>
              </a:solidFill>
            </a:ln>
            <a:effectLst>
              <a:outerShdw blurRad="139700" dist="63500" dir="5400000" algn="ctr" rotWithShape="0">
                <a:schemeClr val="bg1">
                  <a:lumMod val="50000"/>
                </a:schemeClr>
              </a:outerShdw>
            </a:effectLst>
          </p:spPr>
          <p:style>
            <a:lnRef idx="1">
              <a:schemeClr val="accent5"/>
            </a:lnRef>
            <a:fillRef idx="2">
              <a:schemeClr val="accent5"/>
            </a:fillRef>
            <a:effectRef idx="1">
              <a:schemeClr val="accent5"/>
            </a:effectRef>
            <a:fontRef idx="minor">
              <a:schemeClr val="dk1"/>
            </a:fontRef>
          </p:style>
          <p:txBody>
            <a:bodyPr lIns="0" tIns="36000" rIns="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9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51" name="正方形/長方形 150"/>
            <p:cNvSpPr/>
            <p:nvPr/>
          </p:nvSpPr>
          <p:spPr>
            <a:xfrm>
              <a:off x="-1413859" y="5215167"/>
              <a:ext cx="1683170" cy="38307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rIns="18000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東京とは異なる</a:t>
              </a:r>
              <a:br>
                <a:rPr kumimoji="0" lang="en-US" altLang="ja-JP"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br>
              <a:r>
                <a:rPr kumimoji="0" lang="ja-JP" altLang="en-US"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魅力の発信</a:t>
              </a:r>
              <a:endParaRPr kumimoji="0" lang="en-US" altLang="ja-JP"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152" name="右矢印 151"/>
          <p:cNvSpPr/>
          <p:nvPr/>
        </p:nvSpPr>
        <p:spPr>
          <a:xfrm rot="16200000">
            <a:off x="8861455" y="7169267"/>
            <a:ext cx="262624" cy="18635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53" name="曲折矢印 152"/>
          <p:cNvSpPr/>
          <p:nvPr/>
        </p:nvSpPr>
        <p:spPr>
          <a:xfrm rot="16200000">
            <a:off x="7684825" y="7323273"/>
            <a:ext cx="305878" cy="593232"/>
          </a:xfrm>
          <a:prstGeom prst="bentArrow">
            <a:avLst>
              <a:gd name="adj1" fmla="val 25000"/>
              <a:gd name="adj2" fmla="val 31293"/>
              <a:gd name="adj3" fmla="val 50000"/>
              <a:gd name="adj4"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64" name="山形 163"/>
          <p:cNvSpPr/>
          <p:nvPr/>
        </p:nvSpPr>
        <p:spPr>
          <a:xfrm>
            <a:off x="9621190" y="6926669"/>
            <a:ext cx="54159" cy="167501"/>
          </a:xfrm>
          <a:prstGeom prst="chevron">
            <a:avLst/>
          </a:prstGeom>
          <a:solidFill>
            <a:srgbClr val="417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endParaRPr>
          </a:p>
        </p:txBody>
      </p:sp>
      <p:sp>
        <p:nvSpPr>
          <p:cNvPr id="165" name="山形 164"/>
          <p:cNvSpPr/>
          <p:nvPr/>
        </p:nvSpPr>
        <p:spPr>
          <a:xfrm flipH="1">
            <a:off x="9620927" y="6333259"/>
            <a:ext cx="54159" cy="167501"/>
          </a:xfrm>
          <a:prstGeom prst="chevron">
            <a:avLst/>
          </a:prstGeom>
          <a:solidFill>
            <a:srgbClr val="417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chemeClr val="tx1"/>
              </a:solidFill>
            </a:endParaRPr>
          </a:p>
        </p:txBody>
      </p:sp>
      <p:sp>
        <p:nvSpPr>
          <p:cNvPr id="173" name="正方形/長方形 172"/>
          <p:cNvSpPr/>
          <p:nvPr/>
        </p:nvSpPr>
        <p:spPr>
          <a:xfrm>
            <a:off x="9807259" y="5151294"/>
            <a:ext cx="1813762" cy="246221"/>
          </a:xfrm>
          <a:prstGeom prst="rect">
            <a:avLst/>
          </a:prstGeom>
        </p:spPr>
        <p:txBody>
          <a:bodyPr wrap="square">
            <a:spAutoFit/>
          </a:bodyPr>
          <a:lstStyle/>
          <a:p>
            <a:pPr marL="174625" lvl="0" indent="-174625" defTabSz="914400" fontAlgn="base">
              <a:spcAft>
                <a:spcPct val="0"/>
              </a:spcAft>
              <a:tabLst>
                <a:tab pos="174625" algn="l"/>
              </a:tabLst>
              <a:defRPr/>
            </a:pPr>
            <a:r>
              <a:rPr kumimoji="1" lang="ja-JP" altLang="en-US" sz="1000" b="1" u="sng"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チャレンジを後押しする機能</a:t>
            </a:r>
            <a:endParaRPr kumimoji="1" lang="en-US" altLang="ja-JP" sz="1000" b="1" u="sng"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p:txBody>
      </p:sp>
      <p:sp>
        <p:nvSpPr>
          <p:cNvPr id="174" name="正方形/長方形 173"/>
          <p:cNvSpPr/>
          <p:nvPr/>
        </p:nvSpPr>
        <p:spPr>
          <a:xfrm>
            <a:off x="9815099" y="6168423"/>
            <a:ext cx="2141465" cy="400110"/>
          </a:xfrm>
          <a:prstGeom prst="rect">
            <a:avLst/>
          </a:prstGeom>
        </p:spPr>
        <p:txBody>
          <a:bodyPr wrap="square">
            <a:spAutoFit/>
          </a:bodyPr>
          <a:lstStyle/>
          <a:p>
            <a:pPr lvl="0" defTabSz="914400" fontAlgn="base">
              <a:spcAft>
                <a:spcPct val="0"/>
              </a:spcAft>
              <a:tabLst>
                <a:tab pos="174625" algn="l"/>
              </a:tabLst>
              <a:defRPr/>
            </a:pPr>
            <a:r>
              <a:rPr kumimoji="1" lang="ja-JP" altLang="en-US" sz="1000" b="1" u="sng"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暮らしやすさ、働きやすさ、楽しさを高める機能</a:t>
            </a:r>
            <a:endParaRPr kumimoji="1" lang="en-US" altLang="ja-JP" sz="1000" b="1" u="sng"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p:txBody>
      </p:sp>
      <p:sp>
        <p:nvSpPr>
          <p:cNvPr id="175" name="正方形/長方形 174"/>
          <p:cNvSpPr/>
          <p:nvPr/>
        </p:nvSpPr>
        <p:spPr>
          <a:xfrm>
            <a:off x="9820848" y="7317090"/>
            <a:ext cx="1948811" cy="246221"/>
          </a:xfrm>
          <a:prstGeom prst="rect">
            <a:avLst/>
          </a:prstGeom>
        </p:spPr>
        <p:txBody>
          <a:bodyPr wrap="square">
            <a:spAutoFit/>
          </a:bodyPr>
          <a:lstStyle/>
          <a:p>
            <a:pPr marL="174625" lvl="0" indent="-174625" defTabSz="914400" fontAlgn="base">
              <a:spcAft>
                <a:spcPct val="0"/>
              </a:spcAft>
              <a:tabLst>
                <a:tab pos="174625" algn="l"/>
              </a:tabLst>
              <a:defRPr/>
            </a:pPr>
            <a:r>
              <a:rPr kumimoji="1" lang="ja-JP" altLang="en-US" sz="1000" b="1" u="sng"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都市としてのベーシックな機能</a:t>
            </a:r>
            <a:endParaRPr kumimoji="1" lang="en-US" altLang="ja-JP" sz="1000" b="1" u="sng"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p:txBody>
      </p:sp>
      <p:sp>
        <p:nvSpPr>
          <p:cNvPr id="240" name="角丸四角形 239"/>
          <p:cNvSpPr/>
          <p:nvPr/>
        </p:nvSpPr>
        <p:spPr>
          <a:xfrm>
            <a:off x="10465111" y="2461136"/>
            <a:ext cx="1854547" cy="2142915"/>
          </a:xfrm>
          <a:prstGeom prst="roundRect">
            <a:avLst>
              <a:gd name="adj" fmla="val 3132"/>
            </a:avLst>
          </a:prstGeom>
          <a:solidFill>
            <a:schemeClr val="bg1">
              <a:alpha val="94000"/>
            </a:schemeClr>
          </a:solidFill>
          <a:ln w="12700"/>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marL="100013" marR="0" lvl="0" indent="-100013" algn="l" defTabSz="914400" rtl="0" eaLnBrk="1" fontAlgn="base" latinLnBrk="0" hangingPunct="1">
              <a:lnSpc>
                <a:spcPct val="100000"/>
              </a:lnSpc>
              <a:spcBef>
                <a:spcPts val="600"/>
              </a:spcBef>
              <a:spcAft>
                <a:spcPct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a:p>
            <a:pPr marL="100013" marR="0" lvl="0" indent="-100013" algn="l" defTabSz="914400" rtl="0" eaLnBrk="1" fontAlgn="base" latinLnBrk="0" hangingPunct="1">
              <a:lnSpc>
                <a:spcPct val="100000"/>
              </a:lnSpc>
              <a:spcBef>
                <a:spcPts val="600"/>
              </a:spcBef>
              <a:spcAft>
                <a:spcPct val="0"/>
              </a:spcAft>
              <a:buClrTx/>
              <a:buSzTx/>
              <a:buFontTx/>
              <a:buNone/>
              <a:tabLst/>
              <a:defRPr/>
            </a:pPr>
            <a:endParaRPr kumimoji="1" lang="en-US" altLang="ja-JP" sz="9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241" name="テキスト ボックス 240"/>
          <p:cNvSpPr txBox="1"/>
          <p:nvPr/>
        </p:nvSpPr>
        <p:spPr>
          <a:xfrm>
            <a:off x="10541918" y="3173767"/>
            <a:ext cx="1690344" cy="461665"/>
          </a:xfrm>
          <a:prstGeom prst="rect">
            <a:avLst/>
          </a:prstGeom>
          <a:solidFill>
            <a:schemeClr val="bg1"/>
          </a:solidFill>
          <a:ln>
            <a:solidFill>
              <a:schemeClr val="tx1"/>
            </a:solidFill>
            <a:prstDash val="dash"/>
          </a:ln>
        </p:spPr>
        <p:txBody>
          <a:bodyPr wrap="square" rtlCol="0" anchor="ctr">
            <a:spAutoFit/>
          </a:bodyPr>
          <a:lstStyle/>
          <a:p>
            <a:pPr marL="100013" marR="0" lvl="0" indent="-100013" algn="l" defTabSz="914400" rtl="0" eaLnBrk="1" fontAlgn="base" latinLnBrk="0" hangingPunct="1">
              <a:lnSpc>
                <a:spcPct val="100000"/>
              </a:lnSpc>
              <a:spcBef>
                <a:spcPts val="600"/>
              </a:spcBef>
              <a:spcAft>
                <a:spcPct val="0"/>
              </a:spcAft>
              <a:buClrTx/>
              <a:buSzTx/>
              <a:buFontTx/>
              <a:buNone/>
              <a:tabLst/>
              <a:defRPr/>
            </a:pP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「健康・医療関連分野」、「グリーン関連分野」をターゲットに、イノベーションを創出</a:t>
            </a:r>
            <a:endPar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242" name="テキスト ボックス 241"/>
          <p:cNvSpPr txBox="1"/>
          <p:nvPr/>
        </p:nvSpPr>
        <p:spPr>
          <a:xfrm>
            <a:off x="10532770" y="2728936"/>
            <a:ext cx="1693142" cy="338554"/>
          </a:xfrm>
          <a:prstGeom prst="rect">
            <a:avLst/>
          </a:prstGeom>
          <a:solidFill>
            <a:schemeClr val="bg1"/>
          </a:solidFill>
          <a:ln>
            <a:solidFill>
              <a:schemeClr val="tx1"/>
            </a:solidFill>
            <a:prstDash val="dash"/>
          </a:ln>
        </p:spPr>
        <p:txBody>
          <a:bodyPr wrap="square" rtlCol="0" anchor="ctr">
            <a:spAutoFit/>
          </a:bodyPr>
          <a:lstStyle/>
          <a:p>
            <a:pPr marL="100013" lvl="0" indent="-100013" defTabSz="914400" fontAlgn="base">
              <a:spcBef>
                <a:spcPts val="600"/>
              </a:spcBef>
              <a:spcAft>
                <a:spcPct val="0"/>
              </a:spcAft>
              <a:defRPr/>
            </a:pP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800" b="0" i="0" u="none" strike="noStrike" kern="1200" cap="none" spc="0" normalizeH="0" noProof="0" dirty="0">
                <a:ln>
                  <a:noFill/>
                </a:ln>
                <a:effectLst/>
                <a:uLnTx/>
                <a:uFillTx/>
                <a:latin typeface="BIZ UDPゴシック" panose="020B0400000000000000" pitchFamily="50" charset="-128"/>
                <a:ea typeface="BIZ UDPゴシック" panose="020B0400000000000000" pitchFamily="50" charset="-128"/>
              </a:rPr>
              <a:t> </a:t>
            </a:r>
            <a:r>
              <a:rPr kumimoji="1" lang="ja-JP" altLang="en-US" sz="800" dirty="0">
                <a:latin typeface="BIZ UDPゴシック" panose="020B0400000000000000" pitchFamily="50" charset="-128"/>
                <a:ea typeface="BIZ UDPゴシック" panose="020B0400000000000000" pitchFamily="50" charset="-128"/>
              </a:rPr>
              <a:t>大阪人気質を生かしたスタートアップの創出→成長の加速支援</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43" name="テキスト ボックス 242"/>
          <p:cNvSpPr txBox="1"/>
          <p:nvPr/>
        </p:nvSpPr>
        <p:spPr>
          <a:xfrm>
            <a:off x="10569366" y="4157261"/>
            <a:ext cx="1698670" cy="338554"/>
          </a:xfrm>
          <a:prstGeom prst="rect">
            <a:avLst/>
          </a:prstGeom>
          <a:solidFill>
            <a:schemeClr val="bg1"/>
          </a:solidFill>
          <a:ln>
            <a:solidFill>
              <a:schemeClr val="tx1"/>
            </a:solidFill>
            <a:prstDash val="dash"/>
          </a:ln>
        </p:spPr>
        <p:txBody>
          <a:bodyPr wrap="square" rtlCol="0" anchor="ctr">
            <a:spAutoFit/>
          </a:bodyPr>
          <a:lstStyle/>
          <a:p>
            <a:pPr marL="100013" marR="0" lvl="0" indent="-100013" algn="l" defTabSz="914400" rtl="0" eaLnBrk="1" fontAlgn="base" latinLnBrk="0" hangingPunct="1">
              <a:lnSpc>
                <a:spcPct val="100000"/>
              </a:lnSpc>
              <a:spcBef>
                <a:spcPts val="600"/>
              </a:spcBef>
              <a:spcAft>
                <a:spcPct val="0"/>
              </a:spcAft>
              <a:buClrTx/>
              <a:buSzTx/>
              <a:buFontTx/>
              <a:buNone/>
              <a:tabLst/>
              <a:defRPr/>
            </a:pPr>
            <a:r>
              <a:rPr kumimoji="1" lang="ja-JP" altLang="en-US"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 中小企業の新たな挑戦と万博レガシーの継承</a:t>
            </a:r>
          </a:p>
        </p:txBody>
      </p:sp>
      <p:sp>
        <p:nvSpPr>
          <p:cNvPr id="244" name="角丸四角形 243"/>
          <p:cNvSpPr/>
          <p:nvPr/>
        </p:nvSpPr>
        <p:spPr>
          <a:xfrm>
            <a:off x="10523251" y="2514454"/>
            <a:ext cx="1711283" cy="14597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245" name="テキスト ボックス 244"/>
          <p:cNvSpPr txBox="1"/>
          <p:nvPr/>
        </p:nvSpPr>
        <p:spPr>
          <a:xfrm>
            <a:off x="10528886" y="2483459"/>
            <a:ext cx="1630336" cy="226591"/>
          </a:xfrm>
          <a:prstGeom prst="rect">
            <a:avLst/>
          </a:prstGeom>
          <a:noFill/>
        </p:spPr>
        <p:txBody>
          <a:bodyPr wrap="square" lIns="36000" tIns="36000" rIns="36000" bIns="36000" rtlCol="0" anchor="ctr">
            <a:spAutoFit/>
          </a:bodyPr>
          <a:lstStyle/>
          <a:p>
            <a:pPr marL="174625" marR="0" lvl="0" indent="-174625" algn="ctr" defTabSz="914400" rtl="0" eaLnBrk="1" fontAlgn="base" latinLnBrk="0" hangingPunct="1">
              <a:lnSpc>
                <a:spcPts val="1200"/>
              </a:lnSpc>
              <a:spcBef>
                <a:spcPts val="0"/>
              </a:spcBef>
              <a:spcAft>
                <a:spcPct val="0"/>
              </a:spcAft>
              <a:buClrTx/>
              <a:buSzTx/>
              <a:buFontTx/>
              <a:buNone/>
              <a:tabLst>
                <a:tab pos="174625" algn="l"/>
              </a:tabLst>
              <a:defRPr/>
            </a:pPr>
            <a:r>
              <a:rPr kumimoji="1" lang="ja-JP" altLang="en-US" sz="900" b="1" dirty="0">
                <a:latin typeface="BIZ UDPゴシック" panose="020B0400000000000000" pitchFamily="50" charset="-128"/>
                <a:ea typeface="BIZ UDPゴシック" panose="020B0400000000000000" pitchFamily="50" charset="-128"/>
              </a:rPr>
              <a:t>チャレンジ</a:t>
            </a:r>
            <a:r>
              <a:rPr kumimoji="1" lang="ja-JP" altLang="en-US"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を促す経済政策</a:t>
            </a:r>
            <a:endParaRPr kumimoji="1" lang="en-US" altLang="ja-JP"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sp>
        <p:nvSpPr>
          <p:cNvPr id="246" name="テキスト ボックス 245"/>
          <p:cNvSpPr txBox="1"/>
          <p:nvPr/>
        </p:nvSpPr>
        <p:spPr>
          <a:xfrm>
            <a:off x="10557646" y="3728132"/>
            <a:ext cx="1693142" cy="338554"/>
          </a:xfrm>
          <a:prstGeom prst="rect">
            <a:avLst/>
          </a:prstGeom>
          <a:solidFill>
            <a:schemeClr val="bg1"/>
          </a:solidFill>
          <a:ln>
            <a:solidFill>
              <a:schemeClr val="tx1"/>
            </a:solidFill>
            <a:prstDash val="dash"/>
          </a:ln>
        </p:spPr>
        <p:txBody>
          <a:bodyPr wrap="square" rtlCol="0" anchor="ctr">
            <a:spAutoFit/>
          </a:bodyPr>
          <a:lstStyle/>
          <a:p>
            <a:pPr marL="100013" lvl="0" indent="-100013" defTabSz="914400" fontAlgn="base">
              <a:spcBef>
                <a:spcPts val="600"/>
              </a:spcBef>
              <a:spcAft>
                <a:spcPct val="0"/>
              </a:spcAft>
              <a:defRPr/>
            </a:pPr>
            <a:r>
              <a:rPr kumimoji="1" lang="ja-JP" altLang="en-US" sz="800" dirty="0">
                <a:latin typeface="BIZ UDPゴシック" panose="020B0400000000000000" pitchFamily="50" charset="-128"/>
                <a:ea typeface="BIZ UDPゴシック" panose="020B0400000000000000" pitchFamily="50" charset="-128"/>
              </a:rPr>
              <a:t>・ 多様な観光産業の発展</a:t>
            </a:r>
            <a:br>
              <a:rPr kumimoji="1" lang="en-US" altLang="ja-JP" sz="800" dirty="0">
                <a:latin typeface="BIZ UDPゴシック" panose="020B0400000000000000" pitchFamily="50" charset="-128"/>
                <a:ea typeface="BIZ UDPゴシック" panose="020B0400000000000000" pitchFamily="50" charset="-128"/>
              </a:rPr>
            </a:br>
            <a:r>
              <a:rPr kumimoji="1" lang="ja-JP" altLang="en-US" sz="800" dirty="0">
                <a:latin typeface="BIZ UDPゴシック" panose="020B0400000000000000" pitchFamily="50" charset="-128"/>
                <a:ea typeface="BIZ UDPゴシック" panose="020B0400000000000000" pitchFamily="50" charset="-128"/>
              </a:rPr>
              <a:t>（ヘルスツーリズム、</a:t>
            </a:r>
            <a:r>
              <a:rPr kumimoji="1" lang="en-US" altLang="ja-JP" sz="800" dirty="0">
                <a:latin typeface="BIZ UDPゴシック" panose="020B0400000000000000" pitchFamily="50" charset="-128"/>
                <a:ea typeface="BIZ UDPゴシック" panose="020B0400000000000000" pitchFamily="50" charset="-128"/>
              </a:rPr>
              <a:t>MICE</a:t>
            </a:r>
            <a:r>
              <a:rPr kumimoji="1" lang="ja-JP" altLang="en-US" sz="800" dirty="0">
                <a:latin typeface="BIZ UDPゴシック" panose="020B0400000000000000" pitchFamily="50" charset="-128"/>
                <a:ea typeface="BIZ UDPゴシック" panose="020B0400000000000000" pitchFamily="50" charset="-128"/>
              </a:rPr>
              <a:t>等）</a:t>
            </a:r>
            <a:endParaRPr kumimoji="1" lang="en-US" altLang="ja-JP" sz="800" b="0"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p:txBody>
      </p:sp>
      <p:grpSp>
        <p:nvGrpSpPr>
          <p:cNvPr id="234" name="グループ化 233"/>
          <p:cNvGrpSpPr/>
          <p:nvPr/>
        </p:nvGrpSpPr>
        <p:grpSpPr>
          <a:xfrm>
            <a:off x="11389927" y="4728071"/>
            <a:ext cx="681877" cy="435087"/>
            <a:chOff x="-1518778" y="4944383"/>
            <a:chExt cx="1445955" cy="820951"/>
          </a:xfrm>
          <a:solidFill>
            <a:schemeClr val="bg1"/>
          </a:solidFill>
        </p:grpSpPr>
        <p:sp>
          <p:nvSpPr>
            <p:cNvPr id="235" name="楕円 234"/>
            <p:cNvSpPr>
              <a:spLocks/>
            </p:cNvSpPr>
            <p:nvPr/>
          </p:nvSpPr>
          <p:spPr>
            <a:xfrm>
              <a:off x="-1384979" y="4944383"/>
              <a:ext cx="1200299" cy="820951"/>
            </a:xfrm>
            <a:prstGeom prst="ellipse">
              <a:avLst/>
            </a:prstGeom>
            <a:grpFill/>
            <a:ln w="12700">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lIns="0" tIns="36000" rIns="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6" name="正方形/長方形 235"/>
            <p:cNvSpPr/>
            <p:nvPr/>
          </p:nvSpPr>
          <p:spPr>
            <a:xfrm>
              <a:off x="-1518778" y="5138418"/>
              <a:ext cx="1445955" cy="3192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rIns="180000" bIns="0"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ＩＲ</a:t>
              </a:r>
              <a:endParaRPr kumimoji="0" lang="en-US" altLang="ja-JP" sz="80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grpSp>
      <p:grpSp>
        <p:nvGrpSpPr>
          <p:cNvPr id="237" name="グループ化 236"/>
          <p:cNvGrpSpPr/>
          <p:nvPr/>
        </p:nvGrpSpPr>
        <p:grpSpPr>
          <a:xfrm>
            <a:off x="10645871" y="4703755"/>
            <a:ext cx="967029" cy="457203"/>
            <a:chOff x="-1702928" y="4992813"/>
            <a:chExt cx="1928515" cy="792000"/>
          </a:xfrm>
          <a:solidFill>
            <a:schemeClr val="bg1"/>
          </a:solidFill>
        </p:grpSpPr>
        <p:sp>
          <p:nvSpPr>
            <p:cNvPr id="238" name="楕円 237"/>
            <p:cNvSpPr>
              <a:spLocks/>
            </p:cNvSpPr>
            <p:nvPr/>
          </p:nvSpPr>
          <p:spPr>
            <a:xfrm>
              <a:off x="-1355053" y="4992813"/>
              <a:ext cx="1244070" cy="792000"/>
            </a:xfrm>
            <a:prstGeom prst="ellipse">
              <a:avLst/>
            </a:prstGeom>
            <a:grpFill/>
            <a:ln w="12700">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lIns="0" tIns="36000" rIns="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39" name="正方形/長方形 238"/>
            <p:cNvSpPr/>
            <p:nvPr/>
          </p:nvSpPr>
          <p:spPr>
            <a:xfrm>
              <a:off x="-1702928" y="5215808"/>
              <a:ext cx="1928515" cy="3192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rIns="180000" bIns="0"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大阪・関西</a:t>
              </a:r>
              <a:endParaRPr kumimoji="0" lang="en-US" altLang="ja-JP" sz="80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rPr>
                <a:t>万博</a:t>
              </a:r>
              <a:endParaRPr kumimoji="0" lang="en-US" altLang="ja-JP" sz="800" b="1"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249" name="テキスト ボックス 248"/>
          <p:cNvSpPr txBox="1"/>
          <p:nvPr/>
        </p:nvSpPr>
        <p:spPr>
          <a:xfrm>
            <a:off x="12433363" y="1343857"/>
            <a:ext cx="353943" cy="3328653"/>
          </a:xfrm>
          <a:prstGeom prst="rect">
            <a:avLst/>
          </a:prstGeom>
          <a:noFill/>
        </p:spPr>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都市ブランド向上</a:t>
            </a:r>
          </a:p>
        </p:txBody>
      </p:sp>
      <p:sp>
        <p:nvSpPr>
          <p:cNvPr id="136" name="二等辺三角形 135"/>
          <p:cNvSpPr/>
          <p:nvPr/>
        </p:nvSpPr>
        <p:spPr>
          <a:xfrm rot="10800000">
            <a:off x="4724405" y="6285855"/>
            <a:ext cx="1142176" cy="148826"/>
          </a:xfrm>
          <a:prstGeom prst="triangl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38" name="楕円 137"/>
          <p:cNvSpPr/>
          <p:nvPr/>
        </p:nvSpPr>
        <p:spPr>
          <a:xfrm>
            <a:off x="4535351" y="6726971"/>
            <a:ext cx="1541919" cy="3598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50" b="0" u="sng" strike="noStrike" kern="1200" cap="none" spc="0" normalizeH="0" baseline="0" noProof="0" dirty="0">
                <a:ln w="3175">
                  <a:noFill/>
                </a:ln>
                <a:solidFill>
                  <a:schemeClr val="tx1"/>
                </a:solidFill>
                <a:effectLst/>
                <a:uLnTx/>
                <a:uFillTx/>
                <a:latin typeface="BIZ UDゴシック" panose="020B0400000000000000" pitchFamily="49" charset="-128"/>
                <a:ea typeface="BIZ UDゴシック" panose="020B0400000000000000" pitchFamily="49" charset="-128"/>
                <a:cs typeface="+mn-cs"/>
              </a:rPr>
              <a:t>道州制の実現へ</a:t>
            </a:r>
            <a:endParaRPr kumimoji="1" lang="en-US" altLang="ja-JP" sz="750" b="0" u="sng" strike="noStrike" kern="1200" cap="none" spc="0" normalizeH="0" baseline="0" noProof="0" dirty="0">
              <a:ln w="3175">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139" name="楕円 138"/>
          <p:cNvSpPr/>
          <p:nvPr/>
        </p:nvSpPr>
        <p:spPr>
          <a:xfrm>
            <a:off x="2617470" y="7275743"/>
            <a:ext cx="2446544" cy="35983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50" b="0" i="0" u="sng" strike="noStrike" kern="1200" cap="none" spc="0" normalizeH="0" baseline="0" noProof="0" dirty="0">
                <a:ln w="3175">
                  <a:noFill/>
                </a:ln>
                <a:solidFill>
                  <a:prstClr val="black"/>
                </a:solidFill>
                <a:effectLst/>
                <a:uLnTx/>
                <a:uFillTx/>
                <a:latin typeface="BIZ UDゴシック" panose="020B0400000000000000" pitchFamily="49" charset="-128"/>
                <a:ea typeface="BIZ UDゴシック" panose="020B0400000000000000" pitchFamily="49" charset="-128"/>
                <a:cs typeface="+mn-cs"/>
              </a:rPr>
              <a:t>大阪・関西の行政体制整備に目処</a:t>
            </a:r>
            <a:endParaRPr kumimoji="1" lang="en-US" altLang="ja-JP" sz="750" b="0" i="0" u="sng" strike="noStrike" kern="1200" cap="none" spc="0" normalizeH="0" baseline="0" noProof="0" dirty="0">
              <a:ln w="3175">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50" b="0" i="0" u="none" strike="noStrike" kern="1200" cap="none" spc="0" normalizeH="0" baseline="0" noProof="0" dirty="0">
                <a:ln w="3175">
                  <a:noFill/>
                </a:ln>
                <a:solidFill>
                  <a:prstClr val="black"/>
                </a:solidFill>
                <a:effectLst/>
                <a:uLnTx/>
                <a:uFillTx/>
                <a:latin typeface="BIZ UDゴシック" panose="020B0400000000000000" pitchFamily="49" charset="-128"/>
                <a:ea typeface="BIZ UDゴシック" panose="020B0400000000000000" pitchFamily="49" charset="-128"/>
                <a:cs typeface="+mn-cs"/>
              </a:rPr>
              <a:t>（広域行政、基礎自治）</a:t>
            </a:r>
            <a:endParaRPr kumimoji="1" lang="en-US" altLang="ja-JP" sz="750" b="0" i="0" u="none" strike="noStrike" kern="1200" cap="none" spc="0" normalizeH="0" baseline="0" noProof="0" dirty="0">
              <a:ln w="3175">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42" name="正方形/長方形 141"/>
          <p:cNvSpPr/>
          <p:nvPr/>
        </p:nvSpPr>
        <p:spPr>
          <a:xfrm>
            <a:off x="4410901" y="6922214"/>
            <a:ext cx="1799457" cy="20774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50" b="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（関西外地域にも拠点）</a:t>
            </a:r>
          </a:p>
        </p:txBody>
      </p:sp>
      <p:sp>
        <p:nvSpPr>
          <p:cNvPr id="143" name="正方形/長方形 142"/>
          <p:cNvSpPr/>
          <p:nvPr/>
        </p:nvSpPr>
        <p:spPr>
          <a:xfrm>
            <a:off x="6772415" y="2487102"/>
            <a:ext cx="3488657" cy="2126334"/>
          </a:xfrm>
          <a:prstGeom prst="rect">
            <a:avLst/>
          </a:prstGeom>
          <a:solidFill>
            <a:srgbClr val="5B9BD5">
              <a:lumMod val="20000"/>
              <a:lumOff val="80000"/>
            </a:srgbClr>
          </a:solidFill>
          <a:ln w="190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prstClr val="black"/>
              </a:solidFill>
              <a:effectLst/>
              <a:uLnTx/>
              <a:uFillTx/>
              <a:latin typeface="Meiryo UI"/>
              <a:ea typeface="Meiryo UI"/>
              <a:cs typeface="+mn-cs"/>
            </a:endParaRPr>
          </a:p>
        </p:txBody>
      </p:sp>
      <p:grpSp>
        <p:nvGrpSpPr>
          <p:cNvPr id="144" name="グループ化 143"/>
          <p:cNvGrpSpPr/>
          <p:nvPr/>
        </p:nvGrpSpPr>
        <p:grpSpPr>
          <a:xfrm>
            <a:off x="7929020" y="2795725"/>
            <a:ext cx="1196364" cy="1073499"/>
            <a:chOff x="3574965" y="2137976"/>
            <a:chExt cx="2589815" cy="3572620"/>
          </a:xfrm>
        </p:grpSpPr>
        <p:sp>
          <p:nvSpPr>
            <p:cNvPr id="145" name="左カーブ矢印 144"/>
            <p:cNvSpPr/>
            <p:nvPr/>
          </p:nvSpPr>
          <p:spPr>
            <a:xfrm rot="16200000">
              <a:off x="4408430" y="1358615"/>
              <a:ext cx="976990" cy="2535711"/>
            </a:xfrm>
            <a:prstGeom prst="curvedLeftArrow">
              <a:avLst/>
            </a:prstGeom>
            <a:solidFill>
              <a:srgbClr val="4472C4"/>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effectLst/>
                <a:uLnTx/>
                <a:uFillTx/>
                <a:latin typeface="Meiryo UI"/>
                <a:ea typeface="Meiryo UI"/>
                <a:cs typeface="+mn-cs"/>
              </a:endParaRPr>
            </a:p>
          </p:txBody>
        </p:sp>
        <p:sp>
          <p:nvSpPr>
            <p:cNvPr id="146" name="左カーブ矢印 145"/>
            <p:cNvSpPr/>
            <p:nvPr/>
          </p:nvSpPr>
          <p:spPr>
            <a:xfrm rot="5400000">
              <a:off x="4354326" y="3954245"/>
              <a:ext cx="976990" cy="2535711"/>
            </a:xfrm>
            <a:prstGeom prst="curvedLeftArrow">
              <a:avLst/>
            </a:prstGeom>
            <a:solidFill>
              <a:srgbClr val="4472C4"/>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effectLst/>
                <a:uLnTx/>
                <a:uFillTx/>
                <a:latin typeface="Meiryo UI"/>
                <a:ea typeface="Meiryo UI"/>
                <a:cs typeface="+mn-cs"/>
              </a:endParaRPr>
            </a:p>
          </p:txBody>
        </p:sp>
      </p:grpSp>
      <p:sp>
        <p:nvSpPr>
          <p:cNvPr id="147" name="角丸四角形 146"/>
          <p:cNvSpPr/>
          <p:nvPr/>
        </p:nvSpPr>
        <p:spPr>
          <a:xfrm>
            <a:off x="6842210" y="2751548"/>
            <a:ext cx="981733" cy="1101884"/>
          </a:xfrm>
          <a:prstGeom prst="roundRect">
            <a:avLst/>
          </a:prstGeom>
          <a:solidFill>
            <a:sysClr val="window" lastClr="FFFFFF"/>
          </a:solidFill>
          <a:ln w="190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dirty="0">
              <a:ln>
                <a:noFill/>
              </a:ln>
              <a:effectLst/>
              <a:uLnTx/>
              <a:uFillTx/>
              <a:latin typeface="Meiryo UI"/>
              <a:ea typeface="Meiryo UI"/>
              <a:cs typeface="+mn-cs"/>
            </a:endParaRPr>
          </a:p>
        </p:txBody>
      </p:sp>
      <p:sp>
        <p:nvSpPr>
          <p:cNvPr id="154" name="正方形/長方形 153"/>
          <p:cNvSpPr/>
          <p:nvPr/>
        </p:nvSpPr>
        <p:spPr>
          <a:xfrm>
            <a:off x="6614160" y="2906651"/>
            <a:ext cx="1467609" cy="383927"/>
          </a:xfrm>
          <a:prstGeom prst="rect">
            <a:avLst/>
          </a:prstGeom>
          <a:noFill/>
          <a:ln w="12700" cap="flat" cmpd="sng" algn="ctr">
            <a:noFill/>
            <a:prstDash val="solid"/>
            <a:miter lim="800000"/>
          </a:ln>
          <a:effectLst/>
        </p:spPr>
        <p:txBody>
          <a:bodyPr lIns="180000" rIns="180000" bIns="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10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チャレンジの</a:t>
            </a:r>
            <a:br>
              <a:rPr kumimoji="0" lang="en-US" altLang="ja-JP" sz="10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br>
            <a:r>
              <a:rPr kumimoji="0" lang="ja-JP" altLang="en-US" sz="10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後押し</a:t>
            </a:r>
            <a:endParaRPr kumimoji="0" lang="en-US" altLang="ja-JP" sz="10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55" name="正方形/長方形 154"/>
          <p:cNvSpPr/>
          <p:nvPr/>
        </p:nvSpPr>
        <p:spPr>
          <a:xfrm>
            <a:off x="6070432" y="3333371"/>
            <a:ext cx="2499194" cy="383927"/>
          </a:xfrm>
          <a:prstGeom prst="rect">
            <a:avLst/>
          </a:prstGeom>
          <a:noFill/>
          <a:ln w="12700" cap="flat" cmpd="sng" algn="ctr">
            <a:noFill/>
            <a:prstDash val="solid"/>
            <a:miter lim="800000"/>
          </a:ln>
          <a:effectLst/>
        </p:spPr>
        <p:txBody>
          <a:bodyPr lIns="180000" rIns="180000" bIns="0" rtlCol="0" anchor="ctr"/>
          <a:lstStyle/>
          <a:p>
            <a:pPr marL="0" marR="0" lvl="0" indent="0" algn="ctr" defTabSz="914400" rtl="0" eaLnBrk="1" fontAlgn="auto" latinLnBrk="0" hangingPunct="1">
              <a:lnSpc>
                <a:spcPts val="1600"/>
              </a:lnSpc>
              <a:spcBef>
                <a:spcPts val="0"/>
              </a:spcBef>
              <a:spcAft>
                <a:spcPts val="0"/>
              </a:spcAft>
              <a:buClrTx/>
              <a:buSzTx/>
              <a:buFontTx/>
              <a:buNone/>
              <a:tabLst/>
              <a:defRPr/>
            </a:pPr>
            <a:r>
              <a:rPr kumimoji="0" lang="ja-JP" altLang="en-US" sz="8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ビジネス環境等</a:t>
            </a:r>
            <a:endParaRPr kumimoji="0" lang="en-US" altLang="ja-JP" sz="8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56" name="角丸四角形 155"/>
          <p:cNvSpPr/>
          <p:nvPr/>
        </p:nvSpPr>
        <p:spPr>
          <a:xfrm>
            <a:off x="9213209" y="2760289"/>
            <a:ext cx="981733" cy="1101884"/>
          </a:xfrm>
          <a:prstGeom prst="roundRect">
            <a:avLst/>
          </a:prstGeom>
          <a:solidFill>
            <a:sysClr val="window" lastClr="FFFFFF"/>
          </a:solidFill>
          <a:ln w="190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dirty="0">
              <a:ln>
                <a:noFill/>
              </a:ln>
              <a:effectLst/>
              <a:uLnTx/>
              <a:uFillTx/>
              <a:latin typeface="Meiryo UI"/>
              <a:ea typeface="Meiryo UI"/>
              <a:cs typeface="+mn-cs"/>
            </a:endParaRPr>
          </a:p>
        </p:txBody>
      </p:sp>
      <p:sp>
        <p:nvSpPr>
          <p:cNvPr id="157" name="正方形/長方形 156"/>
          <p:cNvSpPr/>
          <p:nvPr/>
        </p:nvSpPr>
        <p:spPr>
          <a:xfrm>
            <a:off x="9177241" y="2991212"/>
            <a:ext cx="1277477" cy="383927"/>
          </a:xfrm>
          <a:prstGeom prst="rect">
            <a:avLst/>
          </a:prstGeom>
          <a:noFill/>
          <a:ln w="12700" cap="flat" cmpd="sng" algn="ctr">
            <a:noFill/>
            <a:prstDash val="solid"/>
            <a:miter lim="800000"/>
          </a:ln>
          <a:effectLst/>
        </p:spPr>
        <p:txBody>
          <a:bodyPr lIns="180000" rIns="180000" bIns="0" rtlCol="0" anchor="ctr"/>
          <a:lstStyle/>
          <a:p>
            <a:pPr marL="0" marR="0" lvl="0" indent="0" defTabSz="914400" rtl="0" eaLnBrk="1" fontAlgn="auto" latinLnBrk="0" hangingPunct="1">
              <a:lnSpc>
                <a:spcPts val="1500"/>
              </a:lnSpc>
              <a:spcBef>
                <a:spcPts val="0"/>
              </a:spcBef>
              <a:spcAft>
                <a:spcPts val="0"/>
              </a:spcAft>
              <a:buClrTx/>
              <a:buSzTx/>
              <a:buFontTx/>
              <a:buNone/>
              <a:tabLst/>
              <a:defRPr/>
            </a:pPr>
            <a:r>
              <a:rPr kumimoji="0" lang="ja-JP" altLang="en-US" sz="10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暮らしやすさ</a:t>
            </a:r>
            <a:br>
              <a:rPr kumimoji="0" lang="en-US" altLang="ja-JP" sz="10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br>
            <a:r>
              <a:rPr kumimoji="0" lang="ja-JP" altLang="en-US" sz="10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働きやすさ</a:t>
            </a:r>
            <a:br>
              <a:rPr kumimoji="0" lang="en-US" altLang="ja-JP" sz="10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br>
            <a:r>
              <a:rPr kumimoji="0" lang="ja-JP" altLang="en-US" sz="10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楽しさ</a:t>
            </a:r>
            <a:endParaRPr kumimoji="0" lang="en-US" altLang="ja-JP" sz="10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61" name="正方形/長方形 160"/>
          <p:cNvSpPr/>
          <p:nvPr/>
        </p:nvSpPr>
        <p:spPr>
          <a:xfrm>
            <a:off x="8467559" y="3427825"/>
            <a:ext cx="2499194" cy="383927"/>
          </a:xfrm>
          <a:prstGeom prst="rect">
            <a:avLst/>
          </a:prstGeom>
          <a:noFill/>
          <a:ln w="12700" cap="flat" cmpd="sng" algn="ctr">
            <a:noFill/>
            <a:prstDash val="solid"/>
            <a:miter lim="800000"/>
          </a:ln>
          <a:effectLst/>
        </p:spPr>
        <p:txBody>
          <a:bodyPr lIns="180000" rIns="180000" bIns="0"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ja-JP" altLang="en-US" sz="8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ウェルビーイング</a:t>
            </a:r>
            <a:br>
              <a:rPr kumimoji="0" lang="en-US" altLang="ja-JP" sz="800" kern="0" dirty="0">
                <a:latin typeface="BIZ UDゴシック" panose="020B0400000000000000" pitchFamily="49" charset="-128"/>
                <a:ea typeface="BIZ UDゴシック" panose="020B0400000000000000" pitchFamily="49" charset="-128"/>
              </a:rPr>
            </a:br>
            <a:r>
              <a:rPr kumimoji="0" lang="ja-JP" altLang="en-US" sz="800" kern="0" dirty="0">
                <a:latin typeface="BIZ UDゴシック" panose="020B0400000000000000" pitchFamily="49" charset="-128"/>
                <a:ea typeface="BIZ UDゴシック" panose="020B0400000000000000" pitchFamily="49" charset="-128"/>
              </a:rPr>
              <a:t>社会課題解決</a:t>
            </a:r>
            <a:endParaRPr kumimoji="0" lang="en-US" altLang="ja-JP" sz="800" kern="0" noProof="0" dirty="0">
              <a:latin typeface="BIZ UDゴシック" panose="020B0400000000000000" pitchFamily="49" charset="-128"/>
              <a:ea typeface="BIZ UDゴシック" panose="020B0400000000000000" pitchFamily="49" charset="-128"/>
            </a:endParaRPr>
          </a:p>
        </p:txBody>
      </p:sp>
      <p:sp>
        <p:nvSpPr>
          <p:cNvPr id="162" name="大かっこ 161"/>
          <p:cNvSpPr/>
          <p:nvPr/>
        </p:nvSpPr>
        <p:spPr>
          <a:xfrm>
            <a:off x="6922945" y="3397204"/>
            <a:ext cx="839290" cy="322077"/>
          </a:xfrm>
          <a:prstGeom prst="bracketPair">
            <a:avLst/>
          </a:prstGeom>
          <a:noFill/>
          <a:ln w="63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effectLst/>
              <a:uLnTx/>
              <a:uFillTx/>
              <a:latin typeface="Meiryo UI"/>
              <a:ea typeface="Meiryo UI"/>
              <a:cs typeface="+mn-cs"/>
            </a:endParaRPr>
          </a:p>
        </p:txBody>
      </p:sp>
      <p:sp>
        <p:nvSpPr>
          <p:cNvPr id="163" name="大かっこ 162"/>
          <p:cNvSpPr/>
          <p:nvPr/>
        </p:nvSpPr>
        <p:spPr>
          <a:xfrm>
            <a:off x="9280252" y="3485295"/>
            <a:ext cx="873807" cy="322077"/>
          </a:xfrm>
          <a:prstGeom prst="bracketPair">
            <a:avLst/>
          </a:prstGeom>
          <a:noFill/>
          <a:ln w="63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effectLst/>
              <a:uLnTx/>
              <a:uFillTx/>
              <a:latin typeface="Meiryo UI"/>
              <a:ea typeface="Meiryo UI"/>
              <a:cs typeface="+mn-cs"/>
            </a:endParaRPr>
          </a:p>
        </p:txBody>
      </p:sp>
      <p:sp>
        <p:nvSpPr>
          <p:cNvPr id="166" name="正方形/長方形 165"/>
          <p:cNvSpPr/>
          <p:nvPr/>
        </p:nvSpPr>
        <p:spPr>
          <a:xfrm>
            <a:off x="7966310" y="3236665"/>
            <a:ext cx="1280693" cy="339787"/>
          </a:xfrm>
          <a:prstGeom prst="rect">
            <a:avLst/>
          </a:prstGeom>
          <a:noFill/>
          <a:ln w="12700" cap="flat" cmpd="sng" algn="ctr">
            <a:noFill/>
            <a:prstDash val="solid"/>
            <a:miter lim="800000"/>
          </a:ln>
          <a:effectLst/>
        </p:spPr>
        <p:txBody>
          <a:bodyPr lIns="0" rIns="216000" bIns="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9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・女性が活躍できる</a:t>
            </a:r>
            <a:endParaRPr kumimoji="0" lang="en-US" altLang="ja-JP" sz="9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67" name="正方形/長方形 166"/>
          <p:cNvSpPr/>
          <p:nvPr/>
        </p:nvSpPr>
        <p:spPr>
          <a:xfrm>
            <a:off x="7748637" y="3067115"/>
            <a:ext cx="1747404" cy="339787"/>
          </a:xfrm>
          <a:prstGeom prst="rect">
            <a:avLst/>
          </a:prstGeom>
          <a:noFill/>
          <a:ln w="12700" cap="flat" cmpd="sng" algn="ctr">
            <a:noFill/>
            <a:prstDash val="solid"/>
            <a:miter lim="800000"/>
          </a:ln>
          <a:effectLst/>
        </p:spPr>
        <p:txBody>
          <a:bodyPr lIns="0" rIns="216000" bIns="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9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900" kern="0" noProof="0" dirty="0">
                <a:latin typeface="BIZ UDゴシック" panose="020B0400000000000000" pitchFamily="49" charset="-128"/>
                <a:ea typeface="BIZ UDゴシック" panose="020B0400000000000000" pitchFamily="49" charset="-128"/>
              </a:rPr>
              <a:t>若者がチャレンジ</a:t>
            </a:r>
            <a:r>
              <a:rPr kumimoji="0" lang="ja-JP" altLang="en-US" sz="9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できる</a:t>
            </a:r>
            <a:endParaRPr kumimoji="0" lang="en-US" altLang="ja-JP" sz="9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68" name="正方形/長方形 167"/>
          <p:cNvSpPr/>
          <p:nvPr/>
        </p:nvSpPr>
        <p:spPr>
          <a:xfrm>
            <a:off x="7966628" y="3425246"/>
            <a:ext cx="1280693" cy="339787"/>
          </a:xfrm>
          <a:prstGeom prst="rect">
            <a:avLst/>
          </a:prstGeom>
          <a:noFill/>
          <a:ln w="12700" cap="flat" cmpd="sng" algn="ctr">
            <a:noFill/>
            <a:prstDash val="solid"/>
            <a:miter lim="800000"/>
          </a:ln>
          <a:effectLst/>
        </p:spPr>
        <p:txBody>
          <a:bodyPr lIns="0" rIns="216000" bIns="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9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・次世代を育む</a:t>
            </a:r>
            <a:endParaRPr kumimoji="0" lang="en-US" altLang="ja-JP" sz="9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69" name="角丸四角形 168"/>
          <p:cNvSpPr/>
          <p:nvPr/>
        </p:nvSpPr>
        <p:spPr>
          <a:xfrm>
            <a:off x="7498015" y="3931902"/>
            <a:ext cx="2203708" cy="615355"/>
          </a:xfrm>
          <a:prstGeom prst="roundRect">
            <a:avLst/>
          </a:prstGeom>
          <a:solidFill>
            <a:sysClr val="window" lastClr="FFFFFF"/>
          </a:solidFill>
          <a:ln w="190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0" cap="none" spc="0" normalizeH="0" baseline="0" noProof="0" dirty="0">
              <a:ln>
                <a:noFill/>
              </a:ln>
              <a:effectLst/>
              <a:uLnTx/>
              <a:uFillTx/>
              <a:latin typeface="Meiryo UI"/>
              <a:ea typeface="Meiryo UI"/>
              <a:cs typeface="+mn-cs"/>
            </a:endParaRPr>
          </a:p>
        </p:txBody>
      </p:sp>
      <p:sp>
        <p:nvSpPr>
          <p:cNvPr id="170" name="正方形/長方形 169"/>
          <p:cNvSpPr/>
          <p:nvPr/>
        </p:nvSpPr>
        <p:spPr>
          <a:xfrm>
            <a:off x="7435506" y="3982728"/>
            <a:ext cx="2333509" cy="215857"/>
          </a:xfrm>
          <a:prstGeom prst="rect">
            <a:avLst/>
          </a:prstGeom>
          <a:noFill/>
          <a:ln w="12700" cap="flat" cmpd="sng" algn="ctr">
            <a:noFill/>
            <a:prstDash val="solid"/>
            <a:miter lim="800000"/>
          </a:ln>
          <a:effectLst/>
        </p:spPr>
        <p:txBody>
          <a:bodyPr lIns="180000" rIns="180000" bIns="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10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都市としてのベーシックな基盤</a:t>
            </a:r>
            <a:endParaRPr kumimoji="0" lang="en-US" altLang="ja-JP" sz="10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71" name="正方形/長方形 170"/>
          <p:cNvSpPr/>
          <p:nvPr/>
        </p:nvSpPr>
        <p:spPr>
          <a:xfrm>
            <a:off x="7349033" y="4153019"/>
            <a:ext cx="2499194" cy="383927"/>
          </a:xfrm>
          <a:prstGeom prst="rect">
            <a:avLst/>
          </a:prstGeom>
          <a:noFill/>
          <a:ln w="12700" cap="flat" cmpd="sng" algn="ctr">
            <a:noFill/>
            <a:prstDash val="solid"/>
            <a:miter lim="800000"/>
          </a:ln>
          <a:effectLst/>
        </p:spPr>
        <p:txBody>
          <a:bodyPr lIns="180000" rIns="180000" bIns="0" rtlCol="0" anchor="ctr"/>
          <a:lstStyle/>
          <a:p>
            <a:pPr lvl="0" algn="ctr" defTabSz="914400">
              <a:lnSpc>
                <a:spcPts val="900"/>
              </a:lnSpc>
              <a:defRPr/>
            </a:pPr>
            <a:r>
              <a:rPr kumimoji="0" lang="ja-JP" altLang="en-US" sz="800" kern="0" dirty="0">
                <a:latin typeface="BIZ UDゴシック" panose="020B0400000000000000" pitchFamily="49" charset="-128"/>
                <a:ea typeface="BIZ UDゴシック" panose="020B0400000000000000" pitchFamily="49" charset="-128"/>
              </a:rPr>
              <a:t>交通・まちづくり、</a:t>
            </a:r>
            <a:r>
              <a:rPr kumimoji="0" lang="ja-JP" altLang="en-US" sz="8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安全・危機管理機能</a:t>
            </a:r>
            <a:endParaRPr kumimoji="0" lang="en-US" altLang="ja-JP" sz="8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rtl="0" eaLnBrk="1" fontAlgn="auto" latinLnBrk="0" hangingPunct="1">
              <a:lnSpc>
                <a:spcPts val="900"/>
              </a:lnSpc>
              <a:spcBef>
                <a:spcPts val="0"/>
              </a:spcBef>
              <a:spcAft>
                <a:spcPts val="0"/>
              </a:spcAft>
              <a:buClrTx/>
              <a:buSzTx/>
              <a:buFontTx/>
              <a:buNone/>
              <a:tabLst/>
              <a:defRPr/>
            </a:pPr>
            <a:r>
              <a:rPr kumimoji="0" lang="ja-JP" altLang="en-US" sz="8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＋スマートシティ</a:t>
            </a:r>
            <a:r>
              <a:rPr kumimoji="0" lang="ja-JP" altLang="en-US" sz="800" kern="0" noProof="0" dirty="0">
                <a:latin typeface="BIZ UDゴシック" panose="020B0400000000000000" pitchFamily="49" charset="-128"/>
                <a:ea typeface="BIZ UDゴシック" panose="020B0400000000000000" pitchFamily="49" charset="-128"/>
              </a:rPr>
              <a:t>等</a:t>
            </a:r>
            <a:endParaRPr kumimoji="0" lang="en-US" altLang="ja-JP" sz="800" b="0"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72" name="大かっこ 171"/>
          <p:cNvSpPr/>
          <p:nvPr/>
        </p:nvSpPr>
        <p:spPr>
          <a:xfrm>
            <a:off x="7598167" y="4207632"/>
            <a:ext cx="2019412" cy="275091"/>
          </a:xfrm>
          <a:prstGeom prst="bracketPair">
            <a:avLst/>
          </a:prstGeom>
          <a:noFill/>
          <a:ln w="6350"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effectLst/>
              <a:uLnTx/>
              <a:uFillTx/>
              <a:latin typeface="Meiryo UI"/>
              <a:ea typeface="Meiryo UI"/>
              <a:cs typeface="+mn-cs"/>
            </a:endParaRPr>
          </a:p>
        </p:txBody>
      </p:sp>
      <p:sp>
        <p:nvSpPr>
          <p:cNvPr id="176" name="正方形/長方形 175"/>
          <p:cNvSpPr/>
          <p:nvPr/>
        </p:nvSpPr>
        <p:spPr>
          <a:xfrm>
            <a:off x="6735221" y="2444472"/>
            <a:ext cx="2538735" cy="283189"/>
          </a:xfrm>
          <a:prstGeom prst="rect">
            <a:avLst/>
          </a:prstGeom>
          <a:noFill/>
          <a:ln w="12700" cap="flat" cmpd="sng" algn="ctr">
            <a:noFill/>
            <a:prstDash val="solid"/>
            <a:miter lim="800000"/>
          </a:ln>
          <a:effectLst/>
        </p:spPr>
        <p:txBody>
          <a:bodyPr lIns="0" rIns="216000" bIns="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900" b="1" kern="0" dirty="0">
                <a:latin typeface="BIZ UDゴシック" panose="020B0400000000000000" pitchFamily="49" charset="-128"/>
                <a:ea typeface="BIZ UDゴシック" panose="020B0400000000000000" pitchFamily="49" charset="-128"/>
              </a:rPr>
              <a:t>（副首都・大阪のめざす都市のイメージ）</a:t>
            </a:r>
            <a:endParaRPr kumimoji="0" lang="en-US" altLang="ja-JP" sz="900" b="1" i="0" u="none"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
        <p:nvSpPr>
          <p:cNvPr id="179" name="正方形/長方形 178"/>
          <p:cNvSpPr/>
          <p:nvPr/>
        </p:nvSpPr>
        <p:spPr>
          <a:xfrm>
            <a:off x="6556681" y="789607"/>
            <a:ext cx="5829854" cy="1153158"/>
          </a:xfrm>
          <a:prstGeom prst="rect">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80000" rIns="180000" bIns="0" rtlCol="0" anchor="ctr"/>
          <a:lstStyle/>
          <a:p>
            <a:pPr marL="0" marR="0" lvl="0" indent="0" algn="l" defTabSz="457200" rtl="0" eaLnBrk="1" fontAlgn="auto" latinLnBrk="0" hangingPunct="1">
              <a:lnSpc>
                <a:spcPts val="1600"/>
              </a:lnSpc>
              <a:spcBef>
                <a:spcPts val="0"/>
              </a:spcBef>
              <a:spcAft>
                <a:spcPts val="0"/>
              </a:spcAft>
              <a:buClrTx/>
              <a:buSzTx/>
              <a:buFontTx/>
              <a:buNone/>
              <a:tabLst/>
              <a:defRPr/>
            </a:pPr>
            <a:endParaRPr kumimoji="0" lang="en-US" altLang="ja-JP" sz="11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180" name="楕円 179"/>
          <p:cNvSpPr>
            <a:spLocks/>
          </p:cNvSpPr>
          <p:nvPr/>
        </p:nvSpPr>
        <p:spPr>
          <a:xfrm>
            <a:off x="7204674" y="1224577"/>
            <a:ext cx="1748797" cy="572605"/>
          </a:xfrm>
          <a:prstGeom prst="ellipse">
            <a:avLst/>
          </a:prstGeom>
          <a:solidFill>
            <a:schemeClr val="bg1">
              <a:alpha val="50000"/>
            </a:schemeClr>
          </a:solidFill>
          <a:ln w="12700">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lIns="0" tIns="36000" rIns="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81" name="テキスト ボックス 180"/>
          <p:cNvSpPr txBox="1"/>
          <p:nvPr/>
        </p:nvSpPr>
        <p:spPr>
          <a:xfrm>
            <a:off x="7598166" y="1368454"/>
            <a:ext cx="946311" cy="261610"/>
          </a:xfrm>
          <a:prstGeom prst="rect">
            <a:avLst/>
          </a:prstGeom>
          <a:noFill/>
        </p:spPr>
        <p:txBody>
          <a:bodyPr wrap="square" rtlCol="0">
            <a:spAutoFit/>
          </a:bodyPr>
          <a:lstStyle/>
          <a:p>
            <a:pPr marL="174625" marR="0" lvl="0" indent="-174625" algn="ctr"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1100" b="1" noProof="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経済成長</a:t>
            </a:r>
            <a:endParaRPr kumimoji="1" lang="en-US" altLang="ja-JP" sz="1100" b="1"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p:txBody>
      </p:sp>
      <p:sp>
        <p:nvSpPr>
          <p:cNvPr id="182" name="楕円 181"/>
          <p:cNvSpPr>
            <a:spLocks/>
          </p:cNvSpPr>
          <p:nvPr/>
        </p:nvSpPr>
        <p:spPr>
          <a:xfrm>
            <a:off x="8709166" y="1217674"/>
            <a:ext cx="2061248" cy="547485"/>
          </a:xfrm>
          <a:prstGeom prst="ellipse">
            <a:avLst/>
          </a:prstGeom>
          <a:solidFill>
            <a:schemeClr val="bg1">
              <a:alpha val="50000"/>
            </a:schemeClr>
          </a:solidFill>
          <a:ln w="12700">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lIns="0" tIns="36000" rIns="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83" name="テキスト ボックス 182"/>
          <p:cNvSpPr txBox="1"/>
          <p:nvPr/>
        </p:nvSpPr>
        <p:spPr>
          <a:xfrm>
            <a:off x="9055956" y="1281141"/>
            <a:ext cx="1406649" cy="430887"/>
          </a:xfrm>
          <a:prstGeom prst="rect">
            <a:avLst/>
          </a:prstGeom>
          <a:noFill/>
        </p:spPr>
        <p:txBody>
          <a:bodyPr wrap="square" rtlCol="0">
            <a:spAutoFit/>
          </a:bodyPr>
          <a:lstStyle/>
          <a:p>
            <a:pPr marL="174625" marR="0" lvl="0" indent="-174625" algn="ctr"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1100" b="1"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首都機能の</a:t>
            </a:r>
            <a:endParaRPr kumimoji="1" lang="en-US" altLang="ja-JP" sz="1100" b="1"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endParaRPr>
          </a:p>
          <a:p>
            <a:pPr marL="174625" marR="0" lvl="0" indent="-174625" algn="ctr"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1100" b="1"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バックアップ</a:t>
            </a:r>
            <a:endParaRPr kumimoji="1" lang="en-US" altLang="ja-JP" sz="1100" b="1"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endParaRPr>
          </a:p>
        </p:txBody>
      </p:sp>
      <p:sp>
        <p:nvSpPr>
          <p:cNvPr id="248" name="上矢印 247"/>
          <p:cNvSpPr/>
          <p:nvPr/>
        </p:nvSpPr>
        <p:spPr>
          <a:xfrm>
            <a:off x="12375932" y="1106278"/>
            <a:ext cx="226097" cy="7506150"/>
          </a:xfrm>
          <a:prstGeom prst="upArrow">
            <a:avLst>
              <a:gd name="adj1" fmla="val 33659"/>
              <a:gd name="adj2" fmla="val 7859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4" name="楕円 183"/>
          <p:cNvSpPr>
            <a:spLocks/>
          </p:cNvSpPr>
          <p:nvPr/>
        </p:nvSpPr>
        <p:spPr>
          <a:xfrm>
            <a:off x="10510836" y="1222589"/>
            <a:ext cx="1817464" cy="547485"/>
          </a:xfrm>
          <a:prstGeom prst="ellipse">
            <a:avLst/>
          </a:prstGeom>
          <a:solidFill>
            <a:schemeClr val="bg1">
              <a:alpha val="50000"/>
            </a:schemeClr>
          </a:solidFill>
          <a:ln w="12700">
            <a:solidFill>
              <a:schemeClr val="tx2">
                <a:lumMod val="50000"/>
              </a:schemeClr>
            </a:solidFill>
          </a:ln>
          <a:effectLst/>
        </p:spPr>
        <p:style>
          <a:lnRef idx="1">
            <a:schemeClr val="accent5"/>
          </a:lnRef>
          <a:fillRef idx="2">
            <a:schemeClr val="accent5"/>
          </a:fillRef>
          <a:effectRef idx="1">
            <a:schemeClr val="accent5"/>
          </a:effectRef>
          <a:fontRef idx="minor">
            <a:schemeClr val="dk1"/>
          </a:fontRef>
        </p:style>
        <p:txBody>
          <a:bodyPr lIns="0" tIns="36000" rIns="0" b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cs typeface="+mn-cs"/>
            </a:endParaRPr>
          </a:p>
        </p:txBody>
      </p:sp>
      <p:sp>
        <p:nvSpPr>
          <p:cNvPr id="185" name="テキスト ボックス 184"/>
          <p:cNvSpPr txBox="1"/>
          <p:nvPr/>
        </p:nvSpPr>
        <p:spPr>
          <a:xfrm>
            <a:off x="10698323" y="1284758"/>
            <a:ext cx="1458481" cy="430887"/>
          </a:xfrm>
          <a:prstGeom prst="rect">
            <a:avLst/>
          </a:prstGeom>
          <a:noFill/>
        </p:spPr>
        <p:txBody>
          <a:bodyPr wrap="square" rtlCol="0">
            <a:spAutoFit/>
          </a:bodyPr>
          <a:lstStyle/>
          <a:p>
            <a:pPr marL="174625" marR="0" lvl="0" indent="-174625" algn="ctr"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1100" b="1"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行政・政治基盤</a:t>
            </a:r>
            <a:endParaRPr kumimoji="1" lang="en-US" altLang="ja-JP" sz="1100" b="1"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endParaRPr>
          </a:p>
          <a:p>
            <a:pPr marL="174625" marR="0" lvl="0" indent="-174625" algn="ctr"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1100" b="1"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充実</a:t>
            </a:r>
            <a:endParaRPr kumimoji="1" lang="en-US" altLang="ja-JP" sz="1100" b="1"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endParaRPr>
          </a:p>
        </p:txBody>
      </p:sp>
      <p:sp>
        <p:nvSpPr>
          <p:cNvPr id="186" name="正方形/長方形 185"/>
          <p:cNvSpPr/>
          <p:nvPr/>
        </p:nvSpPr>
        <p:spPr>
          <a:xfrm>
            <a:off x="6563943" y="796648"/>
            <a:ext cx="521095" cy="1147501"/>
          </a:xfrm>
          <a:prstGeom prst="rect">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eaVert" lIns="180000" tIns="0" rIns="180000" bIns="0" rtlCol="0" anchor="ctr"/>
          <a:lstStyle/>
          <a:p>
            <a:pPr marL="0" marR="0" lvl="0" indent="0" algn="l" defTabSz="457200" rtl="0" eaLnBrk="1" fontAlgn="auto" latinLnBrk="0" hangingPunct="1">
              <a:lnSpc>
                <a:spcPts val="1500"/>
              </a:lnSpc>
              <a:spcBef>
                <a:spcPts val="0"/>
              </a:spcBef>
              <a:spcAft>
                <a:spcPts val="0"/>
              </a:spcAft>
              <a:buClrTx/>
              <a:buSzTx/>
              <a:buFontTx/>
              <a:buNone/>
              <a:tabLst/>
              <a:defRPr/>
            </a:pPr>
            <a:endParaRPr lang="en-US" altLang="ja-JP" sz="1000" b="1" dirty="0">
              <a:solidFill>
                <a:schemeClr val="tx1"/>
              </a:solidFill>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15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　副首都・大阪</a:t>
            </a:r>
            <a:endParaRPr kumimoji="0" lang="en-US" altLang="ja-JP" sz="1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1500"/>
              </a:lnSpc>
              <a:spcBef>
                <a:spcPts val="0"/>
              </a:spcBef>
              <a:spcAft>
                <a:spcPts val="0"/>
              </a:spcAft>
              <a:buClrTx/>
              <a:buSzTx/>
              <a:buFontTx/>
              <a:buNone/>
              <a:tabLst/>
              <a:defRPr/>
            </a:pPr>
            <a:endParaRPr kumimoji="0" lang="en-US" altLang="ja-JP" sz="10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187" name="正方形/長方形 186"/>
          <p:cNvSpPr/>
          <p:nvPr/>
        </p:nvSpPr>
        <p:spPr>
          <a:xfrm>
            <a:off x="7092301" y="796468"/>
            <a:ext cx="5290200" cy="24303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bIns="0"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lang="ja-JP" altLang="en-US" sz="1000" dirty="0">
                <a:solidFill>
                  <a:schemeClr val="tx1"/>
                </a:solidFill>
                <a:latin typeface="BIZ UDゴシック" panose="020B0400000000000000" pitchFamily="49" charset="-128"/>
                <a:ea typeface="BIZ UDゴシック" panose="020B0400000000000000" pitchFamily="49" charset="-128"/>
              </a:rPr>
              <a:t>東西二極の一極　さらに　</a:t>
            </a:r>
            <a:r>
              <a:rPr kumimoji="0" lang="ja-JP" altLang="en-US" sz="10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複数の都市が日本の成長をけん引（拠点分散・分権型の国の形）</a:t>
            </a:r>
            <a:endParaRPr kumimoji="0" lang="en-US" altLang="ja-JP" sz="10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188" name="二等辺三角形 187"/>
          <p:cNvSpPr/>
          <p:nvPr/>
        </p:nvSpPr>
        <p:spPr>
          <a:xfrm rot="16200000">
            <a:off x="9493023" y="3579018"/>
            <a:ext cx="1718296" cy="151711"/>
          </a:xfrm>
          <a:prstGeom prst="triangle">
            <a:avLst>
              <a:gd name="adj" fmla="val 50418"/>
            </a:avLst>
          </a:prstGeom>
          <a:solidFill>
            <a:schemeClr val="accent1">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grpSp>
        <p:nvGrpSpPr>
          <p:cNvPr id="127" name="グループ化 126"/>
          <p:cNvGrpSpPr/>
          <p:nvPr/>
        </p:nvGrpSpPr>
        <p:grpSpPr>
          <a:xfrm>
            <a:off x="6727480" y="8748504"/>
            <a:ext cx="5432797" cy="595681"/>
            <a:chOff x="101896" y="5341217"/>
            <a:chExt cx="8581003" cy="521111"/>
          </a:xfrm>
        </p:grpSpPr>
        <p:grpSp>
          <p:nvGrpSpPr>
            <p:cNvPr id="128" name="グループ化 127"/>
            <p:cNvGrpSpPr/>
            <p:nvPr/>
          </p:nvGrpSpPr>
          <p:grpSpPr>
            <a:xfrm>
              <a:off x="101896" y="5341217"/>
              <a:ext cx="8581003" cy="521111"/>
              <a:chOff x="4915326" y="3074738"/>
              <a:chExt cx="6305721" cy="534619"/>
            </a:xfrm>
          </p:grpSpPr>
          <p:grpSp>
            <p:nvGrpSpPr>
              <p:cNvPr id="131" name="グループ化 130"/>
              <p:cNvGrpSpPr/>
              <p:nvPr/>
            </p:nvGrpSpPr>
            <p:grpSpPr>
              <a:xfrm>
                <a:off x="4915326" y="3074738"/>
                <a:ext cx="6305721" cy="491977"/>
                <a:chOff x="5492880" y="2988784"/>
                <a:chExt cx="6508185" cy="459194"/>
              </a:xfrm>
            </p:grpSpPr>
            <p:sp>
              <p:nvSpPr>
                <p:cNvPr id="133" name="台形 132"/>
                <p:cNvSpPr/>
                <p:nvPr/>
              </p:nvSpPr>
              <p:spPr>
                <a:xfrm>
                  <a:off x="5492880" y="2988784"/>
                  <a:ext cx="6508185" cy="459194"/>
                </a:xfrm>
                <a:prstGeom prst="trapezoid">
                  <a:avLst/>
                </a:prstGeom>
                <a:solidFill>
                  <a:schemeClr val="bg1"/>
                </a:solidFill>
                <a:ln w="28575">
                  <a:solidFill>
                    <a:schemeClr val="tx1"/>
                  </a:solidFill>
                </a:ln>
                <a:effectLst>
                  <a:outerShdw blurRad="50800" dist="63500" dir="2700000" algn="tl" rotWithShape="0">
                    <a:schemeClr val="tx1">
                      <a:lumMod val="75000"/>
                      <a:lumOff val="25000"/>
                      <a:alpha val="9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これまでの府市一体の取組</a:t>
                  </a:r>
                  <a:endParaRPr kumimoji="1" lang="en-US" altLang="ja-JP" sz="1000" b="1" i="0" u="none" strike="noStrike" kern="1200" cap="none" spc="0" normalizeH="0" baseline="0" noProof="0" dirty="0">
                    <a:ln>
                      <a:noFill/>
                    </a:ln>
                    <a:solidFill>
                      <a:schemeClr val="tx1"/>
                    </a:solidFill>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endParaRPr>
                </a:p>
              </p:txBody>
            </p:sp>
            <p:sp>
              <p:nvSpPr>
                <p:cNvPr id="134" name="テキスト ボックス 133"/>
                <p:cNvSpPr txBox="1"/>
                <p:nvPr/>
              </p:nvSpPr>
              <p:spPr>
                <a:xfrm>
                  <a:off x="7636485" y="3081224"/>
                  <a:ext cx="2461283" cy="309385"/>
                </a:xfrm>
                <a:prstGeom prst="rect">
                  <a:avLst/>
                </a:prstGeom>
                <a:noFill/>
              </p:spPr>
              <p:txBody>
                <a:bodyPr wrap="square" rtlCol="0">
                  <a:spAutoFit/>
                </a:bodyPr>
                <a:lstStyle/>
                <a:p>
                  <a:pPr marL="174625" marR="0" lvl="0" indent="-174625" algn="l" defTabSz="914400" rtl="0" eaLnBrk="1" fontAlgn="base" latinLnBrk="0" hangingPunct="1">
                    <a:lnSpc>
                      <a:spcPct val="100000"/>
                    </a:lnSpc>
                    <a:spcBef>
                      <a:spcPts val="0"/>
                    </a:spcBef>
                    <a:spcAft>
                      <a:spcPct val="0"/>
                    </a:spcAft>
                    <a:buClrTx/>
                    <a:buSzTx/>
                    <a:buFontTx/>
                    <a:buNone/>
                    <a:tabLst>
                      <a:tab pos="174625" algn="l"/>
                    </a:tabLst>
                    <a:defRPr/>
                  </a:pPr>
                  <a:r>
                    <a:rPr kumimoji="1" lang="en-US" altLang="ja-JP"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r>
                    <a:rPr kumimoji="1" lang="ja-JP" altLang="en-US"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二重行政・二元行政</a:t>
                  </a:r>
                  <a:br>
                    <a:rPr kumimoji="1" lang="en-US" altLang="ja-JP"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br>
                  <a:r>
                    <a:rPr kumimoji="1" lang="ja-JP" altLang="en-US"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→サービス・投資の最適化</a:t>
                  </a:r>
                  <a:r>
                    <a:rPr kumimoji="1" lang="en-US" altLang="ja-JP"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p>
              </p:txBody>
            </p:sp>
          </p:grpSp>
          <p:sp>
            <p:nvSpPr>
              <p:cNvPr id="132" name="テキスト ボックス 131"/>
              <p:cNvSpPr txBox="1"/>
              <p:nvPr/>
            </p:nvSpPr>
            <p:spPr>
              <a:xfrm>
                <a:off x="5363311" y="3399885"/>
                <a:ext cx="3951680" cy="209472"/>
              </a:xfrm>
              <a:prstGeom prst="rect">
                <a:avLst/>
              </a:prstGeom>
              <a:noFill/>
            </p:spPr>
            <p:txBody>
              <a:bodyPr wrap="square" rtlCol="0">
                <a:spAutoFit/>
              </a:bodyPr>
              <a:lstStyle/>
              <a:p>
                <a:pPr marL="174625" marR="0" lvl="0" indent="-174625" algn="l" defTabSz="914400" rtl="0" eaLnBrk="1" fontAlgn="base" latinLnBrk="0" hangingPunct="1">
                  <a:lnSpc>
                    <a:spcPts val="1100"/>
                  </a:lnSpc>
                  <a:spcBef>
                    <a:spcPts val="0"/>
                  </a:spcBef>
                  <a:spcAft>
                    <a:spcPct val="0"/>
                  </a:spcAft>
                  <a:buClrTx/>
                  <a:buSzTx/>
                  <a:buFontTx/>
                  <a:buNone/>
                  <a:tabLst>
                    <a:tab pos="174625" algn="l"/>
                  </a:tabLst>
                  <a:defRPr/>
                </a:pPr>
                <a:endParaRPr kumimoji="1" lang="en-US" altLang="ja-JP" sz="1000" b="0" i="0" u="none" strike="noStrike" kern="1200" cap="none" spc="0" normalizeH="0" baseline="0" noProof="0" dirty="0">
                  <a:ln>
                    <a:noFill/>
                  </a:ln>
                  <a:effectLst>
                    <a:outerShdw dir="2700000" algn="tl" rotWithShape="0">
                      <a:prstClr val="white"/>
                    </a:outerShdw>
                  </a:effectLst>
                  <a:uLnTx/>
                  <a:uFillTx/>
                  <a:latin typeface="BIZ UDPゴシック" panose="020B0400000000000000" pitchFamily="50" charset="-128"/>
                  <a:ea typeface="BIZ UDPゴシック" panose="020B0400000000000000" pitchFamily="50" charset="-128"/>
                </a:endParaRPr>
              </a:p>
            </p:txBody>
          </p:sp>
        </p:grpSp>
        <p:sp>
          <p:nvSpPr>
            <p:cNvPr id="129" name="テキスト ボックス 128"/>
            <p:cNvSpPr txBox="1"/>
            <p:nvPr/>
          </p:nvSpPr>
          <p:spPr>
            <a:xfrm>
              <a:off x="5671933" y="5421405"/>
              <a:ext cx="2799179" cy="3230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大阪</a:t>
              </a:r>
              <a:r>
                <a:rPr kumimoji="1" lang="ja-JP" altLang="en-US" sz="900" b="1" dirty="0">
                  <a:latin typeface="BIZ UDPゴシック" panose="020B0400000000000000" pitchFamily="50" charset="-128"/>
                  <a:ea typeface="BIZ UDPゴシック" panose="020B0400000000000000" pitchFamily="50" charset="-128"/>
                </a:rPr>
                <a:t>人気質</a:t>
              </a:r>
              <a:endParaRPr kumimoji="1" lang="en-US" altLang="ja-JP"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r>
                <a:rPr kumimoji="1" lang="ja-JP" altLang="en-US"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ﾌﾚﾝﾄﾞﾘｰ、ｴﾈﾙｷﾞｯｼｭ</a:t>
              </a:r>
              <a:r>
                <a:rPr kumimoji="1" lang="en-US" altLang="ja-JP" sz="9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a:t>
              </a:r>
            </a:p>
          </p:txBody>
        </p:sp>
        <p:cxnSp>
          <p:nvCxnSpPr>
            <p:cNvPr id="130" name="直線コネクタ 129"/>
            <p:cNvCxnSpPr/>
            <p:nvPr/>
          </p:nvCxnSpPr>
          <p:spPr>
            <a:xfrm>
              <a:off x="5756919" y="5352131"/>
              <a:ext cx="16757" cy="452534"/>
            </a:xfrm>
            <a:prstGeom prst="line">
              <a:avLst/>
            </a:prstGeom>
            <a:ln w="28575">
              <a:solidFill>
                <a:schemeClr val="tx1">
                  <a:alpha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91" name="角丸四角形 190"/>
          <p:cNvSpPr/>
          <p:nvPr/>
        </p:nvSpPr>
        <p:spPr>
          <a:xfrm>
            <a:off x="9746130" y="5401175"/>
            <a:ext cx="1077950" cy="645993"/>
          </a:xfrm>
          <a:prstGeom prst="roundRect">
            <a:avLst>
              <a:gd name="adj" fmla="val 12250"/>
            </a:avLst>
          </a:prstGeom>
          <a:noFill/>
          <a:ln w="12700">
            <a:solidFill>
              <a:schemeClr val="bg2">
                <a:lumMod val="25000"/>
              </a:schemeClr>
            </a:solid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endParaRPr lang="en-US" altLang="ja-JP" sz="800" dirty="0">
              <a:solidFill>
                <a:schemeClr val="tx1"/>
              </a:solidFill>
              <a:latin typeface="BIZ UDゴシック" panose="020B0400000000000000" pitchFamily="49" charset="-128"/>
              <a:ea typeface="BIZ UDゴシック" panose="020B0400000000000000" pitchFamily="49" charset="-128"/>
            </a:endParaRPr>
          </a:p>
        </p:txBody>
      </p:sp>
      <p:sp>
        <p:nvSpPr>
          <p:cNvPr id="192" name="角丸四角形 191"/>
          <p:cNvSpPr/>
          <p:nvPr/>
        </p:nvSpPr>
        <p:spPr>
          <a:xfrm>
            <a:off x="10926881" y="5407567"/>
            <a:ext cx="1041818" cy="614810"/>
          </a:xfrm>
          <a:prstGeom prst="roundRect">
            <a:avLst>
              <a:gd name="adj" fmla="val 12301"/>
            </a:avLst>
          </a:prstGeom>
          <a:noFill/>
          <a:ln w="12700">
            <a:solidFill>
              <a:schemeClr val="bg2">
                <a:lumMod val="25000"/>
              </a:schemeClr>
            </a:solid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・最先端の実証都市</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・国際金融都市</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・「おもろい」</a:t>
            </a:r>
            <a:br>
              <a:rPr lang="en-US" altLang="ja-JP" sz="800" dirty="0">
                <a:solidFill>
                  <a:schemeClr val="tx1"/>
                </a:solidFill>
                <a:latin typeface="BIZ UDゴシック" panose="020B0400000000000000" pitchFamily="49" charset="-128"/>
                <a:ea typeface="BIZ UDゴシック" panose="020B0400000000000000" pitchFamily="49" charset="-128"/>
              </a:rPr>
            </a:br>
            <a:r>
              <a:rPr lang="en-US" altLang="ja-JP" sz="800" dirty="0">
                <a:solidFill>
                  <a:schemeClr val="tx1"/>
                </a:solidFill>
                <a:latin typeface="BIZ UDゴシック" panose="020B0400000000000000" pitchFamily="49" charset="-128"/>
                <a:ea typeface="BIZ UDゴシック" panose="020B0400000000000000" pitchFamily="49" charset="-128"/>
              </a:rPr>
              <a:t>  </a:t>
            </a:r>
            <a:r>
              <a:rPr lang="ja-JP" altLang="en-US" sz="800" dirty="0">
                <a:solidFill>
                  <a:schemeClr val="tx1"/>
                </a:solidFill>
                <a:latin typeface="BIZ UDゴシック" panose="020B0400000000000000" pitchFamily="49" charset="-128"/>
                <a:ea typeface="BIZ UDゴシック" panose="020B0400000000000000" pitchFamily="49" charset="-128"/>
              </a:rPr>
              <a:t>アイデアの</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　の出会う場　</a:t>
            </a:r>
          </a:p>
        </p:txBody>
      </p:sp>
      <p:sp>
        <p:nvSpPr>
          <p:cNvPr id="193" name="テキスト ボックス 192"/>
          <p:cNvSpPr txBox="1"/>
          <p:nvPr/>
        </p:nvSpPr>
        <p:spPr>
          <a:xfrm flipV="1">
            <a:off x="10635185" y="5588666"/>
            <a:ext cx="403462" cy="307777"/>
          </a:xfrm>
          <a:prstGeom prst="rect">
            <a:avLst/>
          </a:prstGeom>
          <a:noFill/>
        </p:spPr>
        <p:txBody>
          <a:bodyPr vert="horz"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94" name="テキスト ボックス 193"/>
          <p:cNvSpPr txBox="1"/>
          <p:nvPr/>
        </p:nvSpPr>
        <p:spPr>
          <a:xfrm>
            <a:off x="11631613" y="5996411"/>
            <a:ext cx="775823" cy="200055"/>
          </a:xfrm>
          <a:prstGeom prst="rect">
            <a:avLst/>
          </a:prstGeom>
          <a:noFill/>
        </p:spPr>
        <p:txBody>
          <a:bodyPr wrap="square" rtlCol="0">
            <a:spAutoFit/>
          </a:bodyPr>
          <a:lstStyle/>
          <a:p>
            <a:r>
              <a:rPr kumimoji="1" lang="ja-JP" altLang="en-US" sz="700" dirty="0">
                <a:latin typeface="BIZ UDゴシック" panose="020B0400000000000000" pitchFamily="49" charset="-128"/>
                <a:ea typeface="BIZ UDゴシック" panose="020B0400000000000000" pitchFamily="49" charset="-128"/>
              </a:rPr>
              <a:t>など</a:t>
            </a:r>
          </a:p>
        </p:txBody>
      </p:sp>
      <p:sp>
        <p:nvSpPr>
          <p:cNvPr id="195" name="角丸四角形 194"/>
          <p:cNvSpPr/>
          <p:nvPr/>
        </p:nvSpPr>
        <p:spPr>
          <a:xfrm>
            <a:off x="9753134" y="6551157"/>
            <a:ext cx="1077950" cy="645993"/>
          </a:xfrm>
          <a:prstGeom prst="roundRect">
            <a:avLst>
              <a:gd name="adj" fmla="val 12250"/>
            </a:avLst>
          </a:prstGeom>
          <a:noFill/>
          <a:ln w="12700">
            <a:solidFill>
              <a:schemeClr val="bg2">
                <a:lumMod val="25000"/>
              </a:schemeClr>
            </a:solid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・子育て、</a:t>
            </a:r>
            <a:br>
              <a:rPr lang="en-US" altLang="ja-JP" sz="800" dirty="0">
                <a:solidFill>
                  <a:schemeClr val="tx1"/>
                </a:solidFill>
                <a:latin typeface="BIZ UDゴシック" panose="020B0400000000000000" pitchFamily="49" charset="-128"/>
                <a:ea typeface="BIZ UDゴシック" panose="020B0400000000000000" pitchFamily="49" charset="-128"/>
              </a:rPr>
            </a:br>
            <a:r>
              <a:rPr lang="ja-JP" altLang="en-US" sz="800" dirty="0">
                <a:solidFill>
                  <a:schemeClr val="tx1"/>
                </a:solidFill>
                <a:latin typeface="BIZ UDゴシック" panose="020B0400000000000000" pitchFamily="49" charset="-128"/>
                <a:ea typeface="BIZ UDゴシック" panose="020B0400000000000000" pitchFamily="49" charset="-128"/>
              </a:rPr>
              <a:t>　教育環境充実　　　　</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・治安の向上　　　　　</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・健康寿命の延伸</a:t>
            </a:r>
          </a:p>
        </p:txBody>
      </p:sp>
      <p:sp>
        <p:nvSpPr>
          <p:cNvPr id="196" name="角丸四角形 195"/>
          <p:cNvSpPr/>
          <p:nvPr/>
        </p:nvSpPr>
        <p:spPr>
          <a:xfrm>
            <a:off x="10950477" y="6571906"/>
            <a:ext cx="1024095" cy="614810"/>
          </a:xfrm>
          <a:prstGeom prst="roundRect">
            <a:avLst>
              <a:gd name="adj" fmla="val 12301"/>
            </a:avLst>
          </a:prstGeom>
          <a:noFill/>
          <a:ln w="12700">
            <a:solidFill>
              <a:schemeClr val="bg2">
                <a:lumMod val="25000"/>
              </a:schemeClr>
            </a:solid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endParaRPr lang="ja-JP" altLang="en-US" sz="650" dirty="0">
              <a:solidFill>
                <a:schemeClr val="tx1"/>
              </a:solidFill>
              <a:latin typeface="BIZ UDゴシック" panose="020B0400000000000000" pitchFamily="49" charset="-128"/>
              <a:ea typeface="BIZ UDゴシック" panose="020B0400000000000000" pitchFamily="49" charset="-128"/>
            </a:endParaRPr>
          </a:p>
        </p:txBody>
      </p:sp>
      <p:sp>
        <p:nvSpPr>
          <p:cNvPr id="197" name="テキスト ボックス 196"/>
          <p:cNvSpPr txBox="1"/>
          <p:nvPr/>
        </p:nvSpPr>
        <p:spPr>
          <a:xfrm flipV="1">
            <a:off x="10656052" y="6746465"/>
            <a:ext cx="403462" cy="307777"/>
          </a:xfrm>
          <a:prstGeom prst="rect">
            <a:avLst/>
          </a:prstGeom>
          <a:noFill/>
        </p:spPr>
        <p:txBody>
          <a:bodyPr vert="horz"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98" name="テキスト ボックス 197"/>
          <p:cNvSpPr txBox="1"/>
          <p:nvPr/>
        </p:nvSpPr>
        <p:spPr>
          <a:xfrm>
            <a:off x="11638617" y="7146393"/>
            <a:ext cx="775823" cy="200055"/>
          </a:xfrm>
          <a:prstGeom prst="rect">
            <a:avLst/>
          </a:prstGeom>
          <a:noFill/>
        </p:spPr>
        <p:txBody>
          <a:bodyPr wrap="square" rtlCol="0">
            <a:spAutoFit/>
          </a:bodyPr>
          <a:lstStyle/>
          <a:p>
            <a:r>
              <a:rPr kumimoji="1" lang="ja-JP" altLang="en-US" sz="700" dirty="0">
                <a:latin typeface="BIZ UDゴシック" panose="020B0400000000000000" pitchFamily="49" charset="-128"/>
                <a:ea typeface="BIZ UDゴシック" panose="020B0400000000000000" pitchFamily="49" charset="-128"/>
              </a:rPr>
              <a:t>など</a:t>
            </a:r>
          </a:p>
        </p:txBody>
      </p:sp>
      <p:sp>
        <p:nvSpPr>
          <p:cNvPr id="199" name="角丸四角形 198"/>
          <p:cNvSpPr/>
          <p:nvPr/>
        </p:nvSpPr>
        <p:spPr>
          <a:xfrm>
            <a:off x="10902416" y="6663721"/>
            <a:ext cx="1237535" cy="445159"/>
          </a:xfrm>
          <a:prstGeom prst="roundRect">
            <a:avLst>
              <a:gd name="adj" fmla="val 5071"/>
            </a:avLst>
          </a:prstGeom>
          <a:noFill/>
          <a:ln w="12700">
            <a:no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・若者の魅力的な</a:t>
            </a:r>
            <a:br>
              <a:rPr lang="en-US" altLang="ja-JP" sz="800" dirty="0">
                <a:solidFill>
                  <a:schemeClr val="tx1"/>
                </a:solidFill>
                <a:latin typeface="BIZ UDゴシック" panose="020B0400000000000000" pitchFamily="49" charset="-128"/>
                <a:ea typeface="BIZ UDゴシック" panose="020B0400000000000000" pitchFamily="49" charset="-128"/>
              </a:rPr>
            </a:br>
            <a:r>
              <a:rPr lang="ja-JP" altLang="en-US" sz="800" dirty="0">
                <a:solidFill>
                  <a:schemeClr val="tx1"/>
                </a:solidFill>
                <a:latin typeface="BIZ UDゴシック" panose="020B0400000000000000" pitchFamily="49" charset="-128"/>
                <a:ea typeface="BIZ UDゴシック" panose="020B0400000000000000" pitchFamily="49" charset="-128"/>
              </a:rPr>
              <a:t>　就業の場</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・女性をはじめ、誰も</a:t>
            </a:r>
            <a:br>
              <a:rPr lang="en-US" altLang="ja-JP" sz="800" dirty="0">
                <a:solidFill>
                  <a:schemeClr val="tx1"/>
                </a:solidFill>
                <a:latin typeface="BIZ UDゴシック" panose="020B0400000000000000" pitchFamily="49" charset="-128"/>
                <a:ea typeface="BIZ UDゴシック" panose="020B0400000000000000" pitchFamily="49" charset="-128"/>
              </a:rPr>
            </a:br>
            <a:r>
              <a:rPr lang="ja-JP" altLang="en-US" sz="800" dirty="0">
                <a:solidFill>
                  <a:schemeClr val="tx1"/>
                </a:solidFill>
                <a:latin typeface="BIZ UDゴシック" panose="020B0400000000000000" pitchFamily="49" charset="-128"/>
                <a:ea typeface="BIZ UDゴシック" panose="020B0400000000000000" pitchFamily="49" charset="-128"/>
              </a:rPr>
              <a:t>　が活躍できる環境</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・人中心の身近な</a:t>
            </a:r>
            <a:br>
              <a:rPr lang="en-US" altLang="ja-JP" sz="800" dirty="0">
                <a:solidFill>
                  <a:schemeClr val="tx1"/>
                </a:solidFill>
                <a:latin typeface="BIZ UDゴシック" panose="020B0400000000000000" pitchFamily="49" charset="-128"/>
                <a:ea typeface="BIZ UDゴシック" panose="020B0400000000000000" pitchFamily="49" charset="-128"/>
              </a:rPr>
            </a:br>
            <a:r>
              <a:rPr lang="en-US" altLang="ja-JP" sz="800" dirty="0">
                <a:solidFill>
                  <a:schemeClr val="tx1"/>
                </a:solidFill>
                <a:latin typeface="BIZ UDゴシック" panose="020B0400000000000000" pitchFamily="49" charset="-128"/>
                <a:ea typeface="BIZ UDゴシック" panose="020B0400000000000000" pitchFamily="49" charset="-128"/>
              </a:rPr>
              <a:t>  </a:t>
            </a:r>
            <a:r>
              <a:rPr lang="ja-JP" altLang="en-US" sz="800" dirty="0">
                <a:solidFill>
                  <a:schemeClr val="tx1"/>
                </a:solidFill>
                <a:latin typeface="BIZ UDゴシック" panose="020B0400000000000000" pitchFamily="49" charset="-128"/>
                <a:ea typeface="BIZ UDゴシック" panose="020B0400000000000000" pitchFamily="49" charset="-128"/>
              </a:rPr>
              <a:t>まちづくり　</a:t>
            </a:r>
          </a:p>
        </p:txBody>
      </p:sp>
      <p:sp>
        <p:nvSpPr>
          <p:cNvPr id="200" name="角丸四角形 199"/>
          <p:cNvSpPr/>
          <p:nvPr/>
        </p:nvSpPr>
        <p:spPr>
          <a:xfrm>
            <a:off x="9764812" y="7623802"/>
            <a:ext cx="1077950" cy="605087"/>
          </a:xfrm>
          <a:prstGeom prst="roundRect">
            <a:avLst>
              <a:gd name="adj" fmla="val 12250"/>
            </a:avLst>
          </a:prstGeom>
          <a:noFill/>
          <a:ln w="12700">
            <a:solidFill>
              <a:schemeClr val="bg2">
                <a:lumMod val="25000"/>
              </a:schemeClr>
            </a:solid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endParaRPr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202" name="角丸四角形 201"/>
          <p:cNvSpPr/>
          <p:nvPr/>
        </p:nvSpPr>
        <p:spPr>
          <a:xfrm>
            <a:off x="10966753" y="7615913"/>
            <a:ext cx="1007820" cy="614810"/>
          </a:xfrm>
          <a:prstGeom prst="roundRect">
            <a:avLst>
              <a:gd name="adj" fmla="val 13334"/>
            </a:avLst>
          </a:prstGeom>
          <a:noFill/>
          <a:ln w="12700">
            <a:solidFill>
              <a:schemeClr val="bg2">
                <a:lumMod val="25000"/>
              </a:schemeClr>
            </a:solid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endParaRPr lang="ja-JP" altLang="en-US" sz="650" dirty="0">
              <a:solidFill>
                <a:schemeClr val="tx1"/>
              </a:solidFill>
              <a:latin typeface="BIZ UDゴシック" panose="020B0400000000000000" pitchFamily="49" charset="-128"/>
              <a:ea typeface="BIZ UDゴシック" panose="020B0400000000000000" pitchFamily="49" charset="-128"/>
            </a:endParaRPr>
          </a:p>
        </p:txBody>
      </p:sp>
      <p:sp>
        <p:nvSpPr>
          <p:cNvPr id="203" name="角丸四角形 202"/>
          <p:cNvSpPr/>
          <p:nvPr/>
        </p:nvSpPr>
        <p:spPr>
          <a:xfrm>
            <a:off x="10905157" y="7698547"/>
            <a:ext cx="1237535" cy="445159"/>
          </a:xfrm>
          <a:prstGeom prst="roundRect">
            <a:avLst>
              <a:gd name="adj" fmla="val 5071"/>
            </a:avLst>
          </a:prstGeom>
          <a:noFill/>
          <a:ln w="12700">
            <a:no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・スマートシティ</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・自動運転、</a:t>
            </a:r>
            <a:br>
              <a:rPr lang="en-US" altLang="ja-JP" sz="800" dirty="0">
                <a:solidFill>
                  <a:schemeClr val="tx1"/>
                </a:solidFill>
                <a:latin typeface="BIZ UDゴシック" panose="020B0400000000000000" pitchFamily="49" charset="-128"/>
                <a:ea typeface="BIZ UDゴシック" panose="020B0400000000000000" pitchFamily="49" charset="-128"/>
              </a:rPr>
            </a:br>
            <a:r>
              <a:rPr lang="ja-JP" altLang="en-US" sz="800" dirty="0">
                <a:solidFill>
                  <a:schemeClr val="tx1"/>
                </a:solidFill>
                <a:latin typeface="BIZ UDゴシック" panose="020B0400000000000000" pitchFamily="49" charset="-128"/>
                <a:ea typeface="BIZ UDゴシック" panose="020B0400000000000000" pitchFamily="49" charset="-128"/>
              </a:rPr>
              <a:t>　空飛ぶクルマ、</a:t>
            </a:r>
            <a:r>
              <a:rPr lang="en-US" altLang="ja-JP" sz="800" dirty="0" err="1">
                <a:solidFill>
                  <a:schemeClr val="tx1"/>
                </a:solidFill>
                <a:latin typeface="BIZ UDゴシック" panose="020B0400000000000000" pitchFamily="49" charset="-128"/>
                <a:ea typeface="BIZ UDゴシック" panose="020B0400000000000000" pitchFamily="49" charset="-128"/>
              </a:rPr>
              <a:t>MaaS</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・都心部周辺や郊外部</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　の拠点エリア形成</a:t>
            </a:r>
          </a:p>
        </p:txBody>
      </p:sp>
      <p:sp>
        <p:nvSpPr>
          <p:cNvPr id="204" name="角丸四角形 203"/>
          <p:cNvSpPr/>
          <p:nvPr/>
        </p:nvSpPr>
        <p:spPr>
          <a:xfrm>
            <a:off x="9701722" y="5497657"/>
            <a:ext cx="1237535" cy="445159"/>
          </a:xfrm>
          <a:prstGeom prst="roundRect">
            <a:avLst>
              <a:gd name="adj" fmla="val 5071"/>
            </a:avLst>
          </a:prstGeom>
          <a:noFill/>
          <a:ln w="12700">
            <a:no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・大阪公立大学の機能　</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　強化</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・チャレンジ支援強化</a:t>
            </a:r>
          </a:p>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 </a:t>
            </a:r>
            <a:r>
              <a:rPr lang="ja-JP" altLang="en-US" sz="750" dirty="0">
                <a:solidFill>
                  <a:schemeClr val="tx1"/>
                </a:solidFill>
                <a:latin typeface="BIZ UDゴシック" panose="020B0400000000000000" pitchFamily="49" charset="-128"/>
                <a:ea typeface="BIZ UDゴシック" panose="020B0400000000000000" pitchFamily="49" charset="-128"/>
              </a:rPr>
              <a:t>（産業局、観光局など）</a:t>
            </a:r>
          </a:p>
        </p:txBody>
      </p:sp>
      <p:sp>
        <p:nvSpPr>
          <p:cNvPr id="205" name="角丸四角形 204"/>
          <p:cNvSpPr/>
          <p:nvPr/>
        </p:nvSpPr>
        <p:spPr>
          <a:xfrm>
            <a:off x="9778859" y="7842426"/>
            <a:ext cx="1237535" cy="445159"/>
          </a:xfrm>
          <a:prstGeom prst="roundRect">
            <a:avLst>
              <a:gd name="adj" fmla="val 5071"/>
            </a:avLst>
          </a:prstGeom>
          <a:noFill/>
          <a:ln w="12700">
            <a:no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endParaRPr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206" name="角丸四角形 205"/>
          <p:cNvSpPr/>
          <p:nvPr/>
        </p:nvSpPr>
        <p:spPr>
          <a:xfrm>
            <a:off x="9731841" y="7634985"/>
            <a:ext cx="1237535" cy="673950"/>
          </a:xfrm>
          <a:prstGeom prst="roundRect">
            <a:avLst>
              <a:gd name="adj" fmla="val 5071"/>
            </a:avLst>
          </a:prstGeom>
          <a:noFill/>
          <a:ln w="12700">
            <a:noFill/>
            <a:prstDash val="sysDot"/>
          </a:ln>
        </p:spPr>
        <p:style>
          <a:lnRef idx="2">
            <a:schemeClr val="accent6"/>
          </a:lnRef>
          <a:fillRef idx="1">
            <a:schemeClr val="lt1"/>
          </a:fillRef>
          <a:effectRef idx="0">
            <a:schemeClr val="accent6"/>
          </a:effectRef>
          <a:fontRef idx="minor">
            <a:schemeClr val="dk1"/>
          </a:fontRef>
        </p:style>
        <p:txBody>
          <a:bodyPr lIns="36000" tIns="36000" rIns="0" bIns="36000" rtlCol="0" anchor="ctr">
            <a:noAutofit/>
          </a:bodyPr>
          <a:lstStyle/>
          <a:p>
            <a:pPr lvl="0">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・交通ネットワーク</a:t>
            </a:r>
          </a:p>
          <a:p>
            <a:pPr>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・都心部やベイエリア</a:t>
            </a:r>
            <a:br>
              <a:rPr lang="ja-JP" altLang="en-US" sz="800" dirty="0">
                <a:solidFill>
                  <a:schemeClr val="tx1"/>
                </a:solidFill>
                <a:latin typeface="BIZ UDゴシック" panose="020B0400000000000000" pitchFamily="49" charset="-128"/>
                <a:ea typeface="BIZ UDゴシック" panose="020B0400000000000000" pitchFamily="49" charset="-128"/>
              </a:rPr>
            </a:br>
            <a:r>
              <a:rPr lang="ja-JP" altLang="en-US" sz="800" dirty="0">
                <a:solidFill>
                  <a:schemeClr val="tx1"/>
                </a:solidFill>
                <a:latin typeface="BIZ UDゴシック" panose="020B0400000000000000" pitchFamily="49" charset="-128"/>
                <a:ea typeface="BIZ UDゴシック" panose="020B0400000000000000" pitchFamily="49" charset="-128"/>
              </a:rPr>
              <a:t>　の拠点エリア形成</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800"/>
              </a:lnSpc>
              <a:defRPr/>
            </a:pPr>
            <a:r>
              <a:rPr lang="ja-JP" altLang="en-US" sz="800" dirty="0">
                <a:solidFill>
                  <a:schemeClr val="tx1"/>
                </a:solidFill>
                <a:latin typeface="BIZ UDゴシック" panose="020B0400000000000000" pitchFamily="49" charset="-128"/>
                <a:ea typeface="BIZ UDゴシック" panose="020B0400000000000000" pitchFamily="49" charset="-128"/>
              </a:rPr>
              <a:t>・安全・危機管理</a:t>
            </a:r>
            <a:br>
              <a:rPr lang="en-US" altLang="ja-JP" sz="800" dirty="0">
                <a:solidFill>
                  <a:schemeClr val="tx1"/>
                </a:solidFill>
                <a:latin typeface="BIZ UDゴシック" panose="020B0400000000000000" pitchFamily="49" charset="-128"/>
                <a:ea typeface="BIZ UDゴシック" panose="020B0400000000000000" pitchFamily="49" charset="-128"/>
              </a:rPr>
            </a:br>
            <a:r>
              <a:rPr lang="ja-JP" altLang="en-US" sz="800" dirty="0">
                <a:solidFill>
                  <a:schemeClr val="tx1"/>
                </a:solidFill>
                <a:latin typeface="BIZ UDゴシック" panose="020B0400000000000000" pitchFamily="49" charset="-128"/>
                <a:ea typeface="BIZ UDゴシック" panose="020B0400000000000000" pitchFamily="49" charset="-128"/>
              </a:rPr>
              <a:t>　機能の強化</a:t>
            </a:r>
          </a:p>
          <a:p>
            <a:pPr lvl="0">
              <a:lnSpc>
                <a:spcPts val="800"/>
              </a:lnSpc>
              <a:defRPr/>
            </a:pPr>
            <a:endParaRPr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207" name="テキスト ボックス 206"/>
          <p:cNvSpPr txBox="1"/>
          <p:nvPr/>
        </p:nvSpPr>
        <p:spPr>
          <a:xfrm flipV="1">
            <a:off x="10671588" y="7782894"/>
            <a:ext cx="403462" cy="307777"/>
          </a:xfrm>
          <a:prstGeom prst="rect">
            <a:avLst/>
          </a:prstGeom>
          <a:noFill/>
        </p:spPr>
        <p:txBody>
          <a:bodyPr vert="horz"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a:t>
            </a:r>
            <a:endParaRPr kumimoji="1" lang="en-US" altLang="ja-JP" sz="14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208" name="テキスト ボックス 207"/>
          <p:cNvSpPr txBox="1"/>
          <p:nvPr/>
        </p:nvSpPr>
        <p:spPr>
          <a:xfrm>
            <a:off x="11583678" y="8220520"/>
            <a:ext cx="775823" cy="200055"/>
          </a:xfrm>
          <a:prstGeom prst="rect">
            <a:avLst/>
          </a:prstGeom>
          <a:noFill/>
        </p:spPr>
        <p:txBody>
          <a:bodyPr wrap="square" rtlCol="0">
            <a:spAutoFit/>
          </a:bodyPr>
          <a:lstStyle/>
          <a:p>
            <a:r>
              <a:rPr kumimoji="1" lang="ja-JP" altLang="en-US" sz="700" dirty="0">
                <a:latin typeface="BIZ UDゴシック" panose="020B0400000000000000" pitchFamily="49" charset="-128"/>
                <a:ea typeface="BIZ UDゴシック" panose="020B0400000000000000" pitchFamily="49" charset="-128"/>
              </a:rPr>
              <a:t>など</a:t>
            </a:r>
          </a:p>
        </p:txBody>
      </p:sp>
      <p:sp>
        <p:nvSpPr>
          <p:cNvPr id="189" name="正方形/長方形 188"/>
          <p:cNvSpPr/>
          <p:nvPr/>
        </p:nvSpPr>
        <p:spPr>
          <a:xfrm>
            <a:off x="1722853" y="7781634"/>
            <a:ext cx="599905" cy="460209"/>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800"/>
              </a:lnSpc>
            </a:pPr>
            <a:r>
              <a:rPr lang="en-US" altLang="ja-JP"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2025</a:t>
            </a:r>
          </a:p>
          <a:p>
            <a:pPr>
              <a:lnSpc>
                <a:spcPts val="800"/>
              </a:lnSpc>
            </a:pPr>
            <a:r>
              <a:rPr lang="ja-JP" altLang="en-US"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大阪・関西万博</a:t>
            </a:r>
            <a:endParaRPr lang="en-US" altLang="ja-JP"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1" name="正方形/長方形 200"/>
          <p:cNvSpPr/>
          <p:nvPr/>
        </p:nvSpPr>
        <p:spPr>
          <a:xfrm>
            <a:off x="2336531" y="7818069"/>
            <a:ext cx="330066" cy="460209"/>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800"/>
              </a:lnSpc>
            </a:pPr>
            <a:r>
              <a:rPr lang="en-US" altLang="ja-JP"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IR</a:t>
            </a:r>
            <a:r>
              <a:rPr lang="ja-JP" altLang="en-US"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開業</a:t>
            </a:r>
            <a:endParaRPr lang="en-US" altLang="ja-JP"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9" name="正方形/長方形 208"/>
          <p:cNvSpPr/>
          <p:nvPr/>
        </p:nvSpPr>
        <p:spPr>
          <a:xfrm>
            <a:off x="2648739" y="7817870"/>
            <a:ext cx="330066" cy="460209"/>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800"/>
              </a:lnSpc>
            </a:pPr>
            <a:r>
              <a:rPr lang="en-US" altLang="ja-JP"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SDGs</a:t>
            </a:r>
          </a:p>
        </p:txBody>
      </p:sp>
      <p:sp>
        <p:nvSpPr>
          <p:cNvPr id="210" name="正方形/長方形 209"/>
          <p:cNvSpPr/>
          <p:nvPr/>
        </p:nvSpPr>
        <p:spPr>
          <a:xfrm>
            <a:off x="3493621" y="7785610"/>
            <a:ext cx="330066" cy="460209"/>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800"/>
              </a:lnSpc>
            </a:pPr>
            <a:r>
              <a:rPr lang="ja-JP" altLang="en-US"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高齢者人口のピーク</a:t>
            </a:r>
            <a:endParaRPr lang="en-US" altLang="ja-JP"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a:p>
            <a:pPr>
              <a:lnSpc>
                <a:spcPts val="800"/>
              </a:lnSpc>
            </a:pPr>
            <a:r>
              <a:rPr lang="ja-JP" altLang="en-US"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スーパー・メガリージョンの形成</a:t>
            </a:r>
            <a:endParaRPr lang="en-US" altLang="ja-JP"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1" name="正方形/長方形 210"/>
          <p:cNvSpPr/>
          <p:nvPr/>
        </p:nvSpPr>
        <p:spPr>
          <a:xfrm>
            <a:off x="5336691" y="7835169"/>
            <a:ext cx="330066" cy="405931"/>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800"/>
              </a:lnSpc>
            </a:pPr>
            <a:r>
              <a:rPr lang="ja-JP" altLang="en-US"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カーボンニュートラル</a:t>
            </a:r>
            <a:endParaRPr lang="en-US" altLang="ja-JP"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7" name="二等辺三角形 176"/>
          <p:cNvSpPr/>
          <p:nvPr/>
        </p:nvSpPr>
        <p:spPr>
          <a:xfrm>
            <a:off x="6786358" y="1962566"/>
            <a:ext cx="5547244" cy="454733"/>
          </a:xfrm>
          <a:prstGeom prst="triangle">
            <a:avLst>
              <a:gd name="adj" fmla="val 50634"/>
            </a:avLst>
          </a:prstGeom>
          <a:solidFill>
            <a:schemeClr val="accent1">
              <a:lumMod val="60000"/>
              <a:lumOff val="4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178" name="テキスト ボックス 177"/>
          <p:cNvSpPr txBox="1"/>
          <p:nvPr/>
        </p:nvSpPr>
        <p:spPr>
          <a:xfrm>
            <a:off x="7416957" y="1993769"/>
            <a:ext cx="4273016" cy="430887"/>
          </a:xfrm>
          <a:prstGeom prst="rect">
            <a:avLst/>
          </a:prstGeom>
          <a:noFill/>
        </p:spPr>
        <p:txBody>
          <a:bodyPr wrap="square" rtlCol="0">
            <a:spAutoFit/>
          </a:bodyPr>
          <a:lstStyle/>
          <a:p>
            <a:pPr marL="174625" marR="0" lvl="0" indent="-174625" algn="ctr"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1100" b="1"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変革を先取り　魅力にあふれ　ワクワクする都市</a:t>
            </a:r>
            <a:endParaRPr kumimoji="1" lang="en-US" altLang="ja-JP" sz="1100" b="1"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endParaRPr>
          </a:p>
          <a:p>
            <a:pPr marL="174625" marR="0" lvl="0" indent="-174625" algn="ctr" defTabSz="914400" rtl="0" eaLnBrk="1" fontAlgn="base" latinLnBrk="0" hangingPunct="1">
              <a:lnSpc>
                <a:spcPct val="100000"/>
              </a:lnSpc>
              <a:spcBef>
                <a:spcPts val="0"/>
              </a:spcBef>
              <a:spcAft>
                <a:spcPct val="0"/>
              </a:spcAft>
              <a:buClrTx/>
              <a:buSzTx/>
              <a:buFontTx/>
              <a:buNone/>
              <a:tabLst>
                <a:tab pos="174625" algn="l"/>
              </a:tabLst>
              <a:defRPr/>
            </a:pPr>
            <a:r>
              <a:rPr kumimoji="1" lang="ja-JP" altLang="en-US" sz="1100" b="1"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国内外から多くの人や投資を惹きつける</a:t>
            </a:r>
            <a:endParaRPr kumimoji="1" lang="en-US" altLang="ja-JP" sz="1100" b="1" i="0" u="none" strike="noStrike" kern="120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endParaRPr>
          </a:p>
        </p:txBody>
      </p:sp>
      <p:sp>
        <p:nvSpPr>
          <p:cNvPr id="213" name="正方形/長方形 212"/>
          <p:cNvSpPr/>
          <p:nvPr/>
        </p:nvSpPr>
        <p:spPr>
          <a:xfrm>
            <a:off x="7772543" y="2836621"/>
            <a:ext cx="1747404" cy="339787"/>
          </a:xfrm>
          <a:prstGeom prst="rect">
            <a:avLst/>
          </a:prstGeom>
          <a:noFill/>
          <a:ln w="12700" cap="flat" cmpd="sng" algn="ctr">
            <a:noFill/>
            <a:prstDash val="solid"/>
            <a:miter lim="800000"/>
          </a:ln>
          <a:effectLst/>
        </p:spPr>
        <p:txBody>
          <a:bodyPr lIns="0" rIns="216000" bIns="0" rtlCol="0" anchor="ct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ja-JP" altLang="en-US" sz="900" b="1" u="sng" kern="0" dirty="0">
                <a:latin typeface="BIZ UDゴシック" panose="020B0400000000000000" pitchFamily="49" charset="-128"/>
                <a:ea typeface="BIZ UDゴシック" panose="020B0400000000000000" pitchFamily="49" charset="-128"/>
              </a:rPr>
              <a:t>人が中心</a:t>
            </a:r>
            <a:endParaRPr kumimoji="0" lang="en-US" altLang="ja-JP" sz="900" b="1" i="0" u="sng" strike="noStrike" kern="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
        <p:nvSpPr>
          <p:cNvPr id="6" name="右矢印 5"/>
          <p:cNvSpPr/>
          <p:nvPr/>
        </p:nvSpPr>
        <p:spPr>
          <a:xfrm rot="20089029">
            <a:off x="513053" y="6335827"/>
            <a:ext cx="5881213" cy="303076"/>
          </a:xfrm>
          <a:prstGeom prst="rightArrow">
            <a:avLst>
              <a:gd name="adj1" fmla="val 50000"/>
              <a:gd name="adj2" fmla="val 56467"/>
            </a:avLst>
          </a:prstGeom>
          <a:solidFill>
            <a:schemeClr val="accent1">
              <a:lumMod val="7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120" name="角丸四角形 119"/>
          <p:cNvSpPr/>
          <p:nvPr/>
        </p:nvSpPr>
        <p:spPr>
          <a:xfrm>
            <a:off x="1355611" y="6680042"/>
            <a:ext cx="1736446" cy="1091991"/>
          </a:xfrm>
          <a:prstGeom prst="roundRect">
            <a:avLst/>
          </a:prstGeom>
          <a:solidFill>
            <a:schemeClr val="accent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万博をインパクトに</a:t>
            </a:r>
          </a:p>
          <a:p>
            <a:pPr>
              <a:lnSpc>
                <a:spcPts val="900"/>
              </a:lnSpc>
            </a:pPr>
            <a: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rPr>
              <a:t>経済的ポテンシャル</a:t>
            </a:r>
            <a: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rPr>
              <a:t>向上</a:t>
            </a:r>
            <a:endPar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r>
              <a:rPr lang="en-US" altLang="ja-JP" sz="800"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経済面でのバックアップ</a:t>
            </a:r>
            <a:br>
              <a:rPr lang="en-US" altLang="ja-JP" sz="800" dirty="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　機能</a:t>
            </a:r>
            <a:r>
              <a:rPr lang="en-US" altLang="ja-JP" sz="800"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向上</a:t>
            </a: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自らの取組に加え、</a:t>
            </a:r>
            <a:br>
              <a:rPr lang="en-US" altLang="ja-JP" sz="800" dirty="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国による法整備を受けて</a:t>
            </a:r>
            <a:br>
              <a:rPr lang="en-US" altLang="ja-JP" sz="800" dirty="0">
                <a:solidFill>
                  <a:schemeClr val="tx2">
                    <a:lumMod val="50000"/>
                  </a:schemeClr>
                </a:solidFill>
                <a:latin typeface="BIZ UDゴシック" panose="020B0400000000000000" pitchFamily="49" charset="-128"/>
                <a:ea typeface="BIZ UDゴシック" panose="020B0400000000000000" pitchFamily="49" charset="-128"/>
              </a:rPr>
            </a:br>
            <a: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rPr>
              <a:t>行政・政治的ポテンシャル</a:t>
            </a:r>
            <a: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rPr>
              <a:t>向上</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に弾み</a:t>
            </a:r>
          </a:p>
        </p:txBody>
      </p:sp>
      <p:sp>
        <p:nvSpPr>
          <p:cNvPr id="214" name="正方形/長方形 213"/>
          <p:cNvSpPr/>
          <p:nvPr/>
        </p:nvSpPr>
        <p:spPr>
          <a:xfrm>
            <a:off x="4475944" y="7829991"/>
            <a:ext cx="330066" cy="405931"/>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800"/>
              </a:lnSpc>
            </a:pPr>
            <a:r>
              <a:rPr lang="en-US" altLang="ja-JP"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EXPO2025</a:t>
            </a:r>
            <a:r>
              <a:rPr lang="ja-JP" altLang="en-US"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世代の活躍</a:t>
            </a:r>
            <a:endParaRPr lang="en-US" altLang="ja-JP"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角丸四角形 120"/>
          <p:cNvSpPr/>
          <p:nvPr/>
        </p:nvSpPr>
        <p:spPr>
          <a:xfrm>
            <a:off x="2846510" y="6070090"/>
            <a:ext cx="1727492" cy="1091991"/>
          </a:xfrm>
          <a:prstGeom prst="roundRect">
            <a:avLst/>
          </a:prstGeom>
          <a:solidFill>
            <a:schemeClr val="accent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900"/>
              </a:lnSpc>
            </a:pPr>
            <a: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rPr>
              <a:t>経済的ポテンシャル</a:t>
            </a:r>
            <a: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に加え</a:t>
            </a:r>
          </a:p>
          <a:p>
            <a:pPr>
              <a:lnSpc>
                <a:spcPts val="900"/>
              </a:lnSpc>
            </a:pPr>
            <a: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rPr>
              <a:t>行政・政治的ポテンシャル</a:t>
            </a:r>
            <a: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t>』</a:t>
            </a:r>
            <a:b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rPr>
              <a:t>向上</a:t>
            </a:r>
          </a:p>
          <a:p>
            <a:pPr>
              <a:lnSpc>
                <a:spcPts val="900"/>
              </a:lnSpc>
              <a:spcBef>
                <a:spcPts val="300"/>
              </a:spcBef>
            </a:pPr>
            <a:r>
              <a:rPr lang="en-US" altLang="ja-JP" sz="800"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経済面、行政・政治面での</a:t>
            </a:r>
            <a:br>
              <a:rPr lang="en-US" altLang="ja-JP" sz="800" dirty="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バックアップ機能</a:t>
            </a:r>
            <a:r>
              <a:rPr lang="en-US" altLang="ja-JP" sz="800"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向上</a:t>
            </a: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endParaRPr lang="ja-JP" altLang="en-US" sz="800" dirty="0">
              <a:solidFill>
                <a:schemeClr val="tx2">
                  <a:lumMod val="50000"/>
                </a:schemeClr>
              </a:solidFill>
              <a:latin typeface="BIZ UDゴシック" panose="020B0400000000000000" pitchFamily="49" charset="-128"/>
              <a:ea typeface="BIZ UDゴシック" panose="020B0400000000000000" pitchFamily="49" charset="-128"/>
            </a:endParaRPr>
          </a:p>
        </p:txBody>
      </p:sp>
      <p:sp>
        <p:nvSpPr>
          <p:cNvPr id="66" name="八角形 65"/>
          <p:cNvSpPr/>
          <p:nvPr/>
        </p:nvSpPr>
        <p:spPr>
          <a:xfrm>
            <a:off x="2959585" y="6873221"/>
            <a:ext cx="1441315" cy="354317"/>
          </a:xfrm>
          <a:prstGeom prst="octagon">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名実ともに</a:t>
            </a:r>
            <a:br>
              <a:rPr kumimoji="0" lang="en-US" altLang="ja-JP" sz="1000" b="0"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br>
            <a:r>
              <a:rPr kumimoji="0" lang="ja-JP" altLang="en-US" sz="1000" b="0"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東西二極の一極</a:t>
            </a:r>
          </a:p>
        </p:txBody>
      </p:sp>
      <p:sp>
        <p:nvSpPr>
          <p:cNvPr id="122" name="角丸四角形 121"/>
          <p:cNvSpPr/>
          <p:nvPr/>
        </p:nvSpPr>
        <p:spPr>
          <a:xfrm>
            <a:off x="4434402" y="5455486"/>
            <a:ext cx="1717120" cy="1091991"/>
          </a:xfrm>
          <a:prstGeom prst="roundRect">
            <a:avLst/>
          </a:prstGeom>
          <a:solidFill>
            <a:schemeClr val="accent1">
              <a:lumMod val="40000"/>
              <a:lumOff val="6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900"/>
              </a:lnSpc>
            </a:pPr>
            <a:r>
              <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rPr>
              <a:t>副首都・大阪の実現</a:t>
            </a:r>
            <a:b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rPr>
              <a:t>（経済、バックアップ、</a:t>
            </a:r>
            <a:br>
              <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b="1" dirty="0">
                <a:solidFill>
                  <a:schemeClr val="tx2">
                    <a:lumMod val="50000"/>
                  </a:schemeClr>
                </a:solidFill>
                <a:latin typeface="BIZ UDゴシック" panose="020B0400000000000000" pitchFamily="49" charset="-128"/>
                <a:ea typeface="BIZ UDゴシック" panose="020B0400000000000000" pitchFamily="49" charset="-128"/>
              </a:rPr>
              <a:t>　行政・政治）</a:t>
            </a:r>
            <a:endParaRPr lang="en-US" altLang="ja-JP" sz="800" b="1"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全国的に東京一極集中でなく複数の都市が成長をけん引する国の形への転換が進んでいる</a:t>
            </a:r>
          </a:p>
        </p:txBody>
      </p:sp>
      <p:sp>
        <p:nvSpPr>
          <p:cNvPr id="68" name="八角形 67"/>
          <p:cNvSpPr/>
          <p:nvPr/>
        </p:nvSpPr>
        <p:spPr>
          <a:xfrm>
            <a:off x="4456184" y="6411009"/>
            <a:ext cx="1697995" cy="354317"/>
          </a:xfrm>
          <a:prstGeom prst="octagon">
            <a:avLst/>
          </a:prstGeom>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rPr>
              <a:t>東京一極集中・中央集権</a:t>
            </a:r>
            <a:endParaRPr kumimoji="0" lang="en-US" altLang="ja-JP" sz="1000" b="0"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ts val="1100"/>
              </a:lnSpc>
              <a:spcBef>
                <a:spcPts val="0"/>
              </a:spcBef>
              <a:spcAft>
                <a:spcPts val="0"/>
              </a:spcAft>
              <a:buClrTx/>
              <a:buSzTx/>
              <a:buFontTx/>
              <a:buNone/>
              <a:tabLst/>
              <a:defRPr/>
            </a:pPr>
            <a:r>
              <a:rPr kumimoji="0" lang="ja-JP" altLang="en-US" sz="1000" dirty="0">
                <a:solidFill>
                  <a:schemeClr val="bg1"/>
                </a:solidFill>
                <a:latin typeface="BIZ UDゴシック" panose="020B0400000000000000" pitchFamily="49" charset="-128"/>
                <a:ea typeface="BIZ UDゴシック" panose="020B0400000000000000" pitchFamily="49" charset="-128"/>
              </a:rPr>
              <a:t>→拠点分散・分権</a:t>
            </a:r>
            <a:endParaRPr kumimoji="0" lang="ja-JP" altLang="en-US" sz="1000" b="0"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endParaRPr>
          </a:p>
        </p:txBody>
      </p:sp>
      <p:grpSp>
        <p:nvGrpSpPr>
          <p:cNvPr id="107" name="グループ化 106"/>
          <p:cNvGrpSpPr/>
          <p:nvPr/>
        </p:nvGrpSpPr>
        <p:grpSpPr>
          <a:xfrm>
            <a:off x="394525" y="6405356"/>
            <a:ext cx="1031857" cy="630942"/>
            <a:chOff x="218798" y="5031423"/>
            <a:chExt cx="2062091" cy="1082311"/>
          </a:xfrm>
        </p:grpSpPr>
        <p:cxnSp>
          <p:nvCxnSpPr>
            <p:cNvPr id="110" name="直線コネクタ 36"/>
            <p:cNvCxnSpPr/>
            <p:nvPr/>
          </p:nvCxnSpPr>
          <p:spPr>
            <a:xfrm>
              <a:off x="357839" y="5914928"/>
              <a:ext cx="1831872" cy="198805"/>
            </a:xfrm>
            <a:prstGeom prst="bentConnector3">
              <a:avLst>
                <a:gd name="adj1" fmla="val 1422"/>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08" name="正方形/長方形 107"/>
            <p:cNvSpPr/>
            <p:nvPr/>
          </p:nvSpPr>
          <p:spPr>
            <a:xfrm>
              <a:off x="218798" y="5031423"/>
              <a:ext cx="2062091" cy="108231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都市機能の充実、</a:t>
              </a:r>
              <a:br>
                <a:rPr kumimoji="0" lang="en-US" altLang="ja-JP" sz="7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0" lang="ja-JP" altLang="en-US" sz="7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経済政策</a:t>
              </a:r>
              <a:endParaRPr kumimoji="0" lang="en-US" altLang="ja-JP" sz="7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noProof="0" dirty="0">
                  <a:solidFill>
                    <a:prstClr val="black"/>
                  </a:solidFill>
                  <a:latin typeface="BIZ UDゴシック" panose="020B0400000000000000" pitchFamily="49" charset="-128"/>
                  <a:ea typeface="BIZ UDゴシック" panose="020B0400000000000000" pitchFamily="49" charset="-128"/>
                </a:rPr>
                <a:t>チャレンジ、</a:t>
              </a:r>
              <a:endParaRPr kumimoji="0" lang="en-US" altLang="ja-JP" sz="700" noProof="0" dirty="0">
                <a:solidFill>
                  <a:prstClr val="black"/>
                </a:solidFill>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i="0" u="none" strike="noStrike" kern="1200" cap="none" spc="0" normalizeH="0" baseline="0" dirty="0">
                  <a:ln>
                    <a:noFill/>
                  </a:ln>
                  <a:solidFill>
                    <a:prstClr val="black"/>
                  </a:solidFill>
                  <a:effectLst/>
                  <a:uLnTx/>
                  <a:uFillTx/>
                  <a:latin typeface="BIZ UDゴシック" panose="020B0400000000000000" pitchFamily="49" charset="-128"/>
                  <a:ea typeface="BIZ UDゴシック" panose="020B0400000000000000" pitchFamily="49" charset="-128"/>
                </a:rPr>
                <a:t>暮らしや</a:t>
              </a:r>
              <a:r>
                <a:rPr kumimoji="0" lang="ja-JP" altLang="en-US" sz="700" dirty="0">
                  <a:solidFill>
                    <a:prstClr val="black"/>
                  </a:solidFill>
                  <a:latin typeface="BIZ UDゴシック" panose="020B0400000000000000" pitchFamily="49" charset="-128"/>
                  <a:ea typeface="BIZ UDゴシック" panose="020B0400000000000000" pitchFamily="49" charset="-128"/>
                </a:rPr>
                <a:t>すさ、</a:t>
              </a:r>
              <a:endParaRPr kumimoji="0" lang="en-US" altLang="ja-JP" sz="700" dirty="0">
                <a:solidFill>
                  <a:prstClr val="black"/>
                </a:solidFill>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dirty="0">
                  <a:solidFill>
                    <a:prstClr val="black"/>
                  </a:solidFill>
                  <a:latin typeface="BIZ UDゴシック" panose="020B0400000000000000" pitchFamily="49" charset="-128"/>
                  <a:ea typeface="BIZ UDゴシック" panose="020B0400000000000000" pitchFamily="49" charset="-128"/>
                </a:rPr>
                <a:t>働きやすさ、楽しさ</a:t>
              </a:r>
              <a:endParaRPr kumimoji="0" lang="en-US" altLang="ja-JP" sz="7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pSp>
      <p:sp>
        <p:nvSpPr>
          <p:cNvPr id="117" name="正方形/長方形 116"/>
          <p:cNvSpPr/>
          <p:nvPr/>
        </p:nvSpPr>
        <p:spPr>
          <a:xfrm>
            <a:off x="454774" y="7058892"/>
            <a:ext cx="599905" cy="162755"/>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東京とは異なる魅力</a:t>
            </a:r>
            <a:endParaRPr lang="en-US" altLang="ja-JP"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2" name="グループ化 111"/>
          <p:cNvGrpSpPr/>
          <p:nvPr/>
        </p:nvGrpSpPr>
        <p:grpSpPr>
          <a:xfrm>
            <a:off x="342113" y="6833033"/>
            <a:ext cx="1111591" cy="882400"/>
            <a:chOff x="208766" y="3900048"/>
            <a:chExt cx="2062091" cy="1688510"/>
          </a:xfrm>
        </p:grpSpPr>
        <p:grpSp>
          <p:nvGrpSpPr>
            <p:cNvPr id="114" name="グループ化 113"/>
            <p:cNvGrpSpPr/>
            <p:nvPr/>
          </p:nvGrpSpPr>
          <p:grpSpPr>
            <a:xfrm>
              <a:off x="408071" y="3900048"/>
              <a:ext cx="1763999" cy="1656208"/>
              <a:chOff x="-1943647" y="4378273"/>
              <a:chExt cx="1254888" cy="798182"/>
            </a:xfrm>
          </p:grpSpPr>
          <p:cxnSp>
            <p:nvCxnSpPr>
              <p:cNvPr id="115" name="直線コネクタ 36"/>
              <p:cNvCxnSpPr/>
              <p:nvPr/>
            </p:nvCxnSpPr>
            <p:spPr>
              <a:xfrm>
                <a:off x="-1943647" y="5072357"/>
                <a:ext cx="1254888" cy="104098"/>
              </a:xfrm>
              <a:prstGeom prst="bentConnector3">
                <a:avLst>
                  <a:gd name="adj1" fmla="val 9"/>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16" name="直線コネクタ 115"/>
              <p:cNvCxnSpPr/>
              <p:nvPr/>
            </p:nvCxnSpPr>
            <p:spPr>
              <a:xfrm>
                <a:off x="-859730" y="4990567"/>
                <a:ext cx="170597" cy="172964"/>
              </a:xfrm>
              <a:prstGeom prst="line">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a:off x="-833677" y="4378273"/>
                <a:ext cx="118929" cy="191617"/>
              </a:xfrm>
              <a:prstGeom prst="line">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113" name="正方形/長方形 112"/>
            <p:cNvSpPr/>
            <p:nvPr/>
          </p:nvSpPr>
          <p:spPr>
            <a:xfrm>
              <a:off x="208766" y="4793485"/>
              <a:ext cx="2062091" cy="79507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行政体制の整備</a:t>
              </a:r>
              <a:endParaRPr kumimoji="0" lang="en-US" altLang="ja-JP" sz="7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dirty="0">
                  <a:solidFill>
                    <a:prstClr val="black"/>
                  </a:solidFill>
                  <a:latin typeface="BIZ UDゴシック" panose="020B0400000000000000" pitchFamily="49" charset="-128"/>
                  <a:ea typeface="BIZ UDゴシック" panose="020B0400000000000000" pitchFamily="49" charset="-128"/>
                </a:rPr>
                <a:t>府市一体の強化</a:t>
              </a:r>
              <a:endParaRPr kumimoji="0" lang="en-US" altLang="ja-JP" sz="700" dirty="0">
                <a:solidFill>
                  <a:prstClr val="black"/>
                </a:solidFill>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京阪神の連携強化</a:t>
              </a:r>
              <a:endParaRPr kumimoji="0" lang="en-US" altLang="ja-JP" sz="70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grpSp>
      <p:sp>
        <p:nvSpPr>
          <p:cNvPr id="118" name="正方形/長方形 117"/>
          <p:cNvSpPr/>
          <p:nvPr/>
        </p:nvSpPr>
        <p:spPr>
          <a:xfrm>
            <a:off x="436120" y="7732805"/>
            <a:ext cx="599905" cy="162755"/>
          </a:xfrm>
          <a:prstGeom prst="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nSpc>
                <a:spcPts val="1100"/>
              </a:lnSpc>
            </a:pPr>
            <a:r>
              <a:rPr lang="ja-JP" altLang="en-US"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副首都推進の法整備働きかけ</a:t>
            </a:r>
            <a:endParaRPr lang="en-US" altLang="ja-JP" sz="700" spc="-9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87" name="グループ化 86"/>
          <p:cNvGrpSpPr/>
          <p:nvPr/>
        </p:nvGrpSpPr>
        <p:grpSpPr>
          <a:xfrm>
            <a:off x="1445461" y="6013905"/>
            <a:ext cx="1630655" cy="308246"/>
            <a:chOff x="218798" y="5031421"/>
            <a:chExt cx="2062091" cy="395084"/>
          </a:xfrm>
        </p:grpSpPr>
        <p:grpSp>
          <p:nvGrpSpPr>
            <p:cNvPr id="89" name="グループ化 88"/>
            <p:cNvGrpSpPr/>
            <p:nvPr/>
          </p:nvGrpSpPr>
          <p:grpSpPr>
            <a:xfrm>
              <a:off x="408888" y="5067609"/>
              <a:ext cx="1778252" cy="358896"/>
              <a:chOff x="-1943065" y="4940960"/>
              <a:chExt cx="1265027" cy="172964"/>
            </a:xfrm>
          </p:grpSpPr>
          <p:cxnSp>
            <p:nvCxnSpPr>
              <p:cNvPr id="90" name="直線コネクタ 36"/>
              <p:cNvCxnSpPr/>
              <p:nvPr/>
            </p:nvCxnSpPr>
            <p:spPr>
              <a:xfrm>
                <a:off x="-1943065" y="5008580"/>
                <a:ext cx="1254888" cy="104098"/>
              </a:xfrm>
              <a:prstGeom prst="bentConnector3">
                <a:avLst>
                  <a:gd name="adj1" fmla="val 9"/>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848635" y="4940960"/>
                <a:ext cx="170597" cy="172964"/>
              </a:xfrm>
              <a:prstGeom prst="line">
                <a:avLst/>
              </a:prstGeom>
              <a:ln w="28575">
                <a:solidFill>
                  <a:schemeClr val="bg1">
                    <a:lumMod val="50000"/>
                  </a:schemeClr>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sp>
          <p:nvSpPr>
            <p:cNvPr id="88" name="正方形/長方形 87"/>
            <p:cNvSpPr/>
            <p:nvPr/>
          </p:nvSpPr>
          <p:spPr>
            <a:xfrm>
              <a:off x="218798" y="5031421"/>
              <a:ext cx="2062091" cy="39448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大阪・関西の国出先機関等の</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機能強化と府市との連携</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cxnSp>
        <p:nvCxnSpPr>
          <p:cNvPr id="8" name="直線矢印コネクタ 7"/>
          <p:cNvCxnSpPr/>
          <p:nvPr/>
        </p:nvCxnSpPr>
        <p:spPr>
          <a:xfrm>
            <a:off x="1715940" y="8430706"/>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6" name="直線矢印コネクタ 215"/>
          <p:cNvCxnSpPr/>
          <p:nvPr/>
        </p:nvCxnSpPr>
        <p:spPr>
          <a:xfrm>
            <a:off x="1715940" y="8593564"/>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7" name="直線矢印コネクタ 216"/>
          <p:cNvCxnSpPr/>
          <p:nvPr/>
        </p:nvCxnSpPr>
        <p:spPr>
          <a:xfrm>
            <a:off x="1682650" y="9261837"/>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8" name="直線矢印コネクタ 217"/>
          <p:cNvCxnSpPr/>
          <p:nvPr/>
        </p:nvCxnSpPr>
        <p:spPr>
          <a:xfrm>
            <a:off x="2805963" y="9261837"/>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9" name="直線矢印コネクタ 218"/>
          <p:cNvCxnSpPr/>
          <p:nvPr/>
        </p:nvCxnSpPr>
        <p:spPr>
          <a:xfrm>
            <a:off x="4237747" y="9244743"/>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0" name="直線矢印コネクタ 219"/>
          <p:cNvCxnSpPr/>
          <p:nvPr/>
        </p:nvCxnSpPr>
        <p:spPr>
          <a:xfrm>
            <a:off x="2784847" y="8430706"/>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1" name="直線矢印コネクタ 220"/>
          <p:cNvCxnSpPr/>
          <p:nvPr/>
        </p:nvCxnSpPr>
        <p:spPr>
          <a:xfrm>
            <a:off x="4208366" y="8430706"/>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直線矢印コネクタ 221"/>
          <p:cNvCxnSpPr/>
          <p:nvPr/>
        </p:nvCxnSpPr>
        <p:spPr>
          <a:xfrm>
            <a:off x="2784847" y="8603089"/>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3" name="直線矢印コネクタ 222"/>
          <p:cNvCxnSpPr/>
          <p:nvPr/>
        </p:nvCxnSpPr>
        <p:spPr>
          <a:xfrm>
            <a:off x="4223332" y="8558043"/>
            <a:ext cx="501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二等辺三角形 8"/>
          <p:cNvSpPr/>
          <p:nvPr/>
        </p:nvSpPr>
        <p:spPr>
          <a:xfrm rot="10800000">
            <a:off x="4795541" y="6312564"/>
            <a:ext cx="965063" cy="116090"/>
          </a:xfrm>
          <a:prstGeom prst="triangle">
            <a:avLst/>
          </a:prstGeom>
          <a:solidFill>
            <a:schemeClr val="accent1">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158" name="ホームベース 157"/>
          <p:cNvSpPr/>
          <p:nvPr/>
        </p:nvSpPr>
        <p:spPr>
          <a:xfrm flipH="1">
            <a:off x="11948179" y="7441623"/>
            <a:ext cx="643997" cy="1949614"/>
          </a:xfrm>
          <a:prstGeom prst="homePlate">
            <a:avLst>
              <a:gd name="adj" fmla="val 55903"/>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dirty="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159" name="テキスト ボックス 158"/>
          <p:cNvSpPr txBox="1"/>
          <p:nvPr/>
        </p:nvSpPr>
        <p:spPr>
          <a:xfrm>
            <a:off x="12354882" y="7450644"/>
            <a:ext cx="292388" cy="1935981"/>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ウェルビーイングへの関心の高まり</a:t>
            </a:r>
          </a:p>
        </p:txBody>
      </p:sp>
      <p:sp>
        <p:nvSpPr>
          <p:cNvPr id="190" name="テキスト ボックス 189"/>
          <p:cNvSpPr txBox="1"/>
          <p:nvPr/>
        </p:nvSpPr>
        <p:spPr>
          <a:xfrm>
            <a:off x="12242511" y="7531917"/>
            <a:ext cx="289375" cy="1999269"/>
          </a:xfrm>
          <a:prstGeom prst="rect">
            <a:avLst/>
          </a:prstGeom>
          <a:noFill/>
        </p:spPr>
        <p:txBody>
          <a:bodyPr vert="wordArtVertRtl"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DX</a:t>
            </a:r>
            <a:r>
              <a:rPr kumimoji="1" lang="ja-JP" altLang="en-US" sz="7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・脱炭素などの新たな社会潮流</a:t>
            </a:r>
          </a:p>
        </p:txBody>
      </p:sp>
      <p:sp>
        <p:nvSpPr>
          <p:cNvPr id="160" name="テキスト ボックス 159"/>
          <p:cNvSpPr txBox="1"/>
          <p:nvPr/>
        </p:nvSpPr>
        <p:spPr>
          <a:xfrm>
            <a:off x="12112646" y="7765319"/>
            <a:ext cx="292388" cy="1665638"/>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コロナからの経済回復　など</a:t>
            </a:r>
          </a:p>
        </p:txBody>
      </p:sp>
    </p:spTree>
    <p:extLst>
      <p:ext uri="{BB962C8B-B14F-4D97-AF65-F5344CB8AC3E}">
        <p14:creationId xmlns:p14="http://schemas.microsoft.com/office/powerpoint/2010/main" val="1749224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2">
            <a:extLst>
              <a:ext uri="{FF2B5EF4-FFF2-40B4-BE49-F238E27FC236}">
                <a16:creationId xmlns:a16="http://schemas.microsoft.com/office/drawing/2014/main" id="{8DC6DDDD-882F-4826-87FE-61D893BF30D4}"/>
              </a:ext>
            </a:extLst>
          </p:cNvPr>
          <p:cNvSpPr/>
          <p:nvPr/>
        </p:nvSpPr>
        <p:spPr>
          <a:xfrm>
            <a:off x="6547975" y="5475837"/>
            <a:ext cx="6093258" cy="3236363"/>
          </a:xfrm>
          <a:prstGeom prst="roundRect">
            <a:avLst>
              <a:gd name="adj" fmla="val 160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8" name="角丸四角形 2">
            <a:extLst>
              <a:ext uri="{FF2B5EF4-FFF2-40B4-BE49-F238E27FC236}">
                <a16:creationId xmlns:a16="http://schemas.microsoft.com/office/drawing/2014/main" id="{8DC6DDDD-882F-4826-87FE-61D893BF30D4}"/>
              </a:ext>
            </a:extLst>
          </p:cNvPr>
          <p:cNvSpPr/>
          <p:nvPr/>
        </p:nvSpPr>
        <p:spPr>
          <a:xfrm>
            <a:off x="135809" y="281430"/>
            <a:ext cx="6176205" cy="9243570"/>
          </a:xfrm>
          <a:prstGeom prst="roundRect">
            <a:avLst>
              <a:gd name="adj" fmla="val 160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A8251DF4-598C-4B41-8725-912F75302AE8}"/>
              </a:ext>
            </a:extLst>
          </p:cNvPr>
          <p:cNvSpPr/>
          <p:nvPr/>
        </p:nvSpPr>
        <p:spPr>
          <a:xfrm>
            <a:off x="324379" y="408531"/>
            <a:ext cx="5784322" cy="3197709"/>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6C03A465-4A64-412D-A75A-780D62F09BE3}"/>
              </a:ext>
            </a:extLst>
          </p:cNvPr>
          <p:cNvSpPr/>
          <p:nvPr/>
        </p:nvSpPr>
        <p:spPr>
          <a:xfrm>
            <a:off x="517822" y="606958"/>
            <a:ext cx="2994998" cy="1411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●「最先端の実証都市」の確立</a:t>
            </a:r>
            <a:r>
              <a:rPr lang="ja-JP" altLang="en-US" sz="800" dirty="0">
                <a:solidFill>
                  <a:schemeClr val="tx1"/>
                </a:solidFill>
                <a:latin typeface="BIZ UDゴシック" panose="020B0400000000000000" pitchFamily="49" charset="-128"/>
                <a:ea typeface="BIZ UDゴシック" panose="020B0400000000000000" pitchFamily="49" charset="-128"/>
              </a:rPr>
              <a:t>（特区制度のフル活用）</a:t>
            </a:r>
            <a:endParaRPr lang="en-US" altLang="ja-JP" sz="8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●大阪産業局、大阪観光局など</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オール大阪でのチャレンジ支援強化</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●「おもろい」アイデアの出会う場</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→スタートアップ、イノベーション</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●「チャレンジ、トライ＆エラー」評価</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人材育成環境の構築</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4" name="角丸四角形 3"/>
          <p:cNvSpPr/>
          <p:nvPr/>
        </p:nvSpPr>
        <p:spPr>
          <a:xfrm>
            <a:off x="384791" y="352192"/>
            <a:ext cx="2439906" cy="209112"/>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35925DED-B0B4-4718-85F6-45182E72E231}"/>
              </a:ext>
            </a:extLst>
          </p:cNvPr>
          <p:cNvSpPr/>
          <p:nvPr/>
        </p:nvSpPr>
        <p:spPr>
          <a:xfrm>
            <a:off x="161706" y="334765"/>
            <a:ext cx="2554377" cy="23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チャレンジを後押しする機能</a:t>
            </a:r>
          </a:p>
        </p:txBody>
      </p:sp>
      <p:sp>
        <p:nvSpPr>
          <p:cNvPr id="7" name="テキスト ボックス 6"/>
          <p:cNvSpPr txBox="1"/>
          <p:nvPr/>
        </p:nvSpPr>
        <p:spPr>
          <a:xfrm>
            <a:off x="172855" y="30345"/>
            <a:ext cx="6176579" cy="270262"/>
          </a:xfrm>
          <a:prstGeom prst="rect">
            <a:avLst/>
          </a:prstGeom>
        </p:spPr>
        <p:style>
          <a:lnRef idx="0">
            <a:schemeClr val="accent5"/>
          </a:lnRef>
          <a:fillRef idx="3">
            <a:schemeClr val="accent5"/>
          </a:fillRef>
          <a:effectRef idx="3">
            <a:schemeClr val="accent5"/>
          </a:effectRef>
          <a:fontRef idx="minor">
            <a:schemeClr val="lt1"/>
          </a:fontRef>
        </p:style>
        <p:txBody>
          <a:bodyPr wrap="square" lIns="128016" tIns="36000" rIns="128016" bIns="64008" rtlCol="0">
            <a:spAutoFit/>
          </a:bodyPr>
          <a:lstStyle/>
          <a:p>
            <a:r>
              <a:rPr lang="ja-JP" altLang="en-US" sz="1100" b="1" dirty="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rPr>
              <a:t>■　今後の取組の方向性（世界標準の都市機能の充実）</a:t>
            </a:r>
          </a:p>
        </p:txBody>
      </p:sp>
      <p:sp>
        <p:nvSpPr>
          <p:cNvPr id="16" name="正方形/長方形 15">
            <a:extLst>
              <a:ext uri="{FF2B5EF4-FFF2-40B4-BE49-F238E27FC236}">
                <a16:creationId xmlns:a16="http://schemas.microsoft.com/office/drawing/2014/main" id="{6C03A465-4A64-412D-A75A-780D62F09BE3}"/>
              </a:ext>
            </a:extLst>
          </p:cNvPr>
          <p:cNvSpPr/>
          <p:nvPr/>
        </p:nvSpPr>
        <p:spPr>
          <a:xfrm>
            <a:off x="3284241" y="564936"/>
            <a:ext cx="2872725" cy="1411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●国際金融都市の実現（リスクマネーの供給）</a:t>
            </a: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●大阪公立大学</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技術インキュベーション機能、</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都市シンクタンク機能発揮</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●ビジネス共通基盤の整備</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a:t>
            </a:r>
            <a:r>
              <a:rPr lang="en-US" altLang="ja-JP" sz="900" dirty="0">
                <a:solidFill>
                  <a:schemeClr val="tx1"/>
                </a:solidFill>
                <a:latin typeface="BIZ UDゴシック" panose="020B0400000000000000" pitchFamily="49" charset="-128"/>
                <a:ea typeface="BIZ UDゴシック" panose="020B0400000000000000" pitchFamily="49" charset="-128"/>
              </a:rPr>
              <a:t>ORDEN</a:t>
            </a:r>
            <a:r>
              <a:rPr lang="ja-JP" altLang="en-US" sz="900" dirty="0">
                <a:solidFill>
                  <a:schemeClr val="tx1"/>
                </a:solidFill>
                <a:latin typeface="BIZ UDゴシック" panose="020B0400000000000000" pitchFamily="49" charset="-128"/>
                <a:ea typeface="BIZ UDゴシック" panose="020B0400000000000000" pitchFamily="49" charset="-128"/>
              </a:rPr>
              <a:t>の活用、人材育成、研究</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●人材マッチングシステム　成長分野へ人材流動</a:t>
            </a: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A8251DF4-598C-4B41-8725-912F75302AE8}"/>
              </a:ext>
            </a:extLst>
          </p:cNvPr>
          <p:cNvSpPr/>
          <p:nvPr/>
        </p:nvSpPr>
        <p:spPr>
          <a:xfrm>
            <a:off x="326990" y="3825331"/>
            <a:ext cx="5781712" cy="2538437"/>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6C03A465-4A64-412D-A75A-780D62F09BE3}"/>
              </a:ext>
            </a:extLst>
          </p:cNvPr>
          <p:cNvSpPr/>
          <p:nvPr/>
        </p:nvSpPr>
        <p:spPr>
          <a:xfrm>
            <a:off x="443176" y="4011735"/>
            <a:ext cx="2751307" cy="2235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●人を惹きつける魅力的な就業の場づくり</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「チャレンジ、トライ＆エラー」</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●子育て、教育環境の充実「次世代を育む」</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●人中心の身近なまちづくり</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「ウォーカブルシティ」　</a:t>
            </a: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●先端国際医療（スーパーシティ）</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●大阪観光局を核に国際観光都市の実現</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「クリエイティブシティ」</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●都市のみどりの充実</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「みどりを感じる大都市・大阪」</a:t>
            </a: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●カーボンニュートラルの推進</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その先の「カーボンネガティブ」へ</a:t>
            </a: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b="1"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19" name="角丸四角形 18"/>
          <p:cNvSpPr/>
          <p:nvPr/>
        </p:nvSpPr>
        <p:spPr>
          <a:xfrm>
            <a:off x="305563" y="3764463"/>
            <a:ext cx="3601264" cy="209112"/>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35925DED-B0B4-4718-85F6-45182E72E231}"/>
              </a:ext>
            </a:extLst>
          </p:cNvPr>
          <p:cNvSpPr/>
          <p:nvPr/>
        </p:nvSpPr>
        <p:spPr>
          <a:xfrm>
            <a:off x="98389" y="3735709"/>
            <a:ext cx="3765631" cy="23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暮らしやすさ、働きやすさ、楽しさを高める機能</a:t>
            </a:r>
          </a:p>
        </p:txBody>
      </p:sp>
      <p:sp>
        <p:nvSpPr>
          <p:cNvPr id="21" name="正方形/長方形 20">
            <a:extLst>
              <a:ext uri="{FF2B5EF4-FFF2-40B4-BE49-F238E27FC236}">
                <a16:creationId xmlns:a16="http://schemas.microsoft.com/office/drawing/2014/main" id="{6C03A465-4A64-412D-A75A-780D62F09BE3}"/>
              </a:ext>
            </a:extLst>
          </p:cNvPr>
          <p:cNvSpPr/>
          <p:nvPr/>
        </p:nvSpPr>
        <p:spPr>
          <a:xfrm>
            <a:off x="3256305" y="3961892"/>
            <a:ext cx="2872725" cy="1411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●女性をはじめ、誰もが活躍できる</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環境づくり 「働きやすさ＋働きがい」</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●外国人をはじめ多様な人々が安心して暮らせる</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共生社会の実現「インクルーシブシティ」</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●さらなる治安の向上</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●健康寿命の延伸「</a:t>
            </a:r>
            <a:r>
              <a:rPr lang="en-US" altLang="ja-JP" sz="900" dirty="0">
                <a:solidFill>
                  <a:schemeClr val="tx1"/>
                </a:solidFill>
                <a:latin typeface="BIZ UDゴシック" panose="020B0400000000000000" pitchFamily="49" charset="-128"/>
                <a:ea typeface="BIZ UDゴシック" panose="020B0400000000000000" pitchFamily="49" charset="-128"/>
              </a:rPr>
              <a:t>10</a:t>
            </a:r>
            <a:r>
              <a:rPr lang="ja-JP" altLang="en-US" sz="900" dirty="0">
                <a:solidFill>
                  <a:schemeClr val="tx1"/>
                </a:solidFill>
                <a:latin typeface="BIZ UDゴシック" panose="020B0400000000000000" pitchFamily="49" charset="-128"/>
                <a:ea typeface="BIZ UDゴシック" panose="020B0400000000000000" pitchFamily="49" charset="-128"/>
              </a:rPr>
              <a:t>歳若返り」</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23" name="正方形/長方形 22">
            <a:extLst>
              <a:ext uri="{FF2B5EF4-FFF2-40B4-BE49-F238E27FC236}">
                <a16:creationId xmlns:a16="http://schemas.microsoft.com/office/drawing/2014/main" id="{A8251DF4-598C-4B41-8725-912F75302AE8}"/>
              </a:ext>
            </a:extLst>
          </p:cNvPr>
          <p:cNvSpPr/>
          <p:nvPr/>
        </p:nvSpPr>
        <p:spPr>
          <a:xfrm>
            <a:off x="326990" y="6614853"/>
            <a:ext cx="5781712" cy="2766890"/>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6C03A465-4A64-412D-A75A-780D62F09BE3}"/>
              </a:ext>
            </a:extLst>
          </p:cNvPr>
          <p:cNvSpPr/>
          <p:nvPr/>
        </p:nvSpPr>
        <p:spPr>
          <a:xfrm>
            <a:off x="548728" y="6786936"/>
            <a:ext cx="4149044" cy="1115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●ミッシングリンクの解消</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淀川左岸線、高速道路ネットワーク</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●関西国際空港　大阪港　空港・港湾機能の高度化</a:t>
            </a: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●都心部周辺や郊外部の拠点エリア形成</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●自動運転　空飛ぶクルマ　</a:t>
            </a:r>
            <a:r>
              <a:rPr lang="en-US" altLang="ja-JP" sz="900" dirty="0" err="1">
                <a:solidFill>
                  <a:schemeClr val="tx1"/>
                </a:solidFill>
                <a:latin typeface="BIZ UDゴシック" panose="020B0400000000000000" pitchFamily="49" charset="-128"/>
                <a:ea typeface="BIZ UDゴシック" panose="020B0400000000000000" pitchFamily="49" charset="-128"/>
              </a:rPr>
              <a:t>MaaS</a:t>
            </a:r>
            <a:r>
              <a:rPr lang="ja-JP" altLang="en-US" sz="900" dirty="0">
                <a:solidFill>
                  <a:schemeClr val="tx1"/>
                </a:solidFill>
                <a:latin typeface="BIZ UDゴシック" panose="020B0400000000000000" pitchFamily="49" charset="-128"/>
                <a:ea typeface="BIZ UDゴシック" panose="020B0400000000000000" pitchFamily="49" charset="-128"/>
              </a:rPr>
              <a:t>（スーパーシティ）</a:t>
            </a: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●スマートシティの実現　 </a:t>
            </a:r>
            <a:r>
              <a:rPr lang="en-US" altLang="ja-JP" sz="900" dirty="0">
                <a:solidFill>
                  <a:schemeClr val="tx1"/>
                </a:solidFill>
                <a:latin typeface="BIZ UDゴシック" panose="020B0400000000000000" pitchFamily="49" charset="-128"/>
                <a:ea typeface="BIZ UDゴシック" panose="020B0400000000000000" pitchFamily="49" charset="-128"/>
              </a:rPr>
              <a:t>ORDEN</a:t>
            </a:r>
            <a:r>
              <a:rPr lang="ja-JP" altLang="en-US" sz="900" dirty="0">
                <a:solidFill>
                  <a:schemeClr val="tx1"/>
                </a:solidFill>
                <a:latin typeface="BIZ UDゴシック" panose="020B0400000000000000" pitchFamily="49" charset="-128"/>
                <a:ea typeface="BIZ UDゴシック" panose="020B0400000000000000" pitchFamily="49" charset="-128"/>
              </a:rPr>
              <a:t>の実装</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更なるデータ利活用</a:t>
            </a: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26" name="正方形/長方形 25">
            <a:extLst>
              <a:ext uri="{FF2B5EF4-FFF2-40B4-BE49-F238E27FC236}">
                <a16:creationId xmlns:a16="http://schemas.microsoft.com/office/drawing/2014/main" id="{6C03A465-4A64-412D-A75A-780D62F09BE3}"/>
              </a:ext>
            </a:extLst>
          </p:cNvPr>
          <p:cNvSpPr/>
          <p:nvPr/>
        </p:nvSpPr>
        <p:spPr>
          <a:xfrm>
            <a:off x="3324711" y="6744058"/>
            <a:ext cx="2872725" cy="1307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●南北軸・空港アクセスの充実　なにわ筋線</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鉄道インフラの整備</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●うめきた２期　新大阪　夢洲・咲洲</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都心部などの拠点エリア形成</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●水道　下水道　ごみ処理　生活インフラの最適化</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●消防　地震・津波対策　感染症対策</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安全・危機管理機能の強化</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●民都・大阪</a:t>
            </a: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27" name="角丸四角形 26"/>
          <p:cNvSpPr/>
          <p:nvPr/>
        </p:nvSpPr>
        <p:spPr>
          <a:xfrm>
            <a:off x="381735" y="6506664"/>
            <a:ext cx="2656383" cy="209112"/>
          </a:xfrm>
          <a:prstGeom prst="roundRect">
            <a:avLst>
              <a:gd name="adj" fmla="val 50000"/>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35925DED-B0B4-4718-85F6-45182E72E231}"/>
              </a:ext>
            </a:extLst>
          </p:cNvPr>
          <p:cNvSpPr/>
          <p:nvPr/>
        </p:nvSpPr>
        <p:spPr>
          <a:xfrm>
            <a:off x="64766" y="6493064"/>
            <a:ext cx="2855117" cy="237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都市としてのベーシックな機能</a:t>
            </a:r>
          </a:p>
        </p:txBody>
      </p:sp>
      <p:sp>
        <p:nvSpPr>
          <p:cNvPr id="28" name="角丸四角形 2">
            <a:extLst>
              <a:ext uri="{FF2B5EF4-FFF2-40B4-BE49-F238E27FC236}">
                <a16:creationId xmlns:a16="http://schemas.microsoft.com/office/drawing/2014/main" id="{8DC6DDDD-882F-4826-87FE-61D893BF30D4}"/>
              </a:ext>
            </a:extLst>
          </p:cNvPr>
          <p:cNvSpPr/>
          <p:nvPr/>
        </p:nvSpPr>
        <p:spPr>
          <a:xfrm>
            <a:off x="6567299" y="243909"/>
            <a:ext cx="6089158" cy="5148690"/>
          </a:xfrm>
          <a:prstGeom prst="roundRect">
            <a:avLst>
              <a:gd name="adj" fmla="val 160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A8251DF4-598C-4B41-8725-912F75302AE8}"/>
              </a:ext>
            </a:extLst>
          </p:cNvPr>
          <p:cNvSpPr/>
          <p:nvPr/>
        </p:nvSpPr>
        <p:spPr>
          <a:xfrm>
            <a:off x="6741318" y="326380"/>
            <a:ext cx="5798843" cy="4956820"/>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dirty="0">
              <a:solidFill>
                <a:schemeClr val="tx2">
                  <a:lumMod val="50000"/>
                </a:schemeClr>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6C03A465-4A64-412D-A75A-780D62F09BE3}"/>
              </a:ext>
            </a:extLst>
          </p:cNvPr>
          <p:cNvSpPr/>
          <p:nvPr/>
        </p:nvSpPr>
        <p:spPr>
          <a:xfrm>
            <a:off x="6902640" y="363998"/>
            <a:ext cx="5543386" cy="351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「大阪自らの取組」と「国への働きかけ」の両輪で、副首都（経済、バックアップ、行政・政治）の実現に向けて行政体制を整備していく。</a:t>
            </a: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32" name="テキスト ボックス 31"/>
          <p:cNvSpPr txBox="1"/>
          <p:nvPr/>
        </p:nvSpPr>
        <p:spPr>
          <a:xfrm>
            <a:off x="6567299" y="11168"/>
            <a:ext cx="6089158" cy="270262"/>
          </a:xfrm>
          <a:prstGeom prst="rect">
            <a:avLst/>
          </a:prstGeom>
        </p:spPr>
        <p:style>
          <a:lnRef idx="0">
            <a:schemeClr val="accent5"/>
          </a:lnRef>
          <a:fillRef idx="3">
            <a:schemeClr val="accent5"/>
          </a:fillRef>
          <a:effectRef idx="3">
            <a:schemeClr val="accent5"/>
          </a:effectRef>
          <a:fontRef idx="minor">
            <a:schemeClr val="lt1"/>
          </a:fontRef>
        </p:style>
        <p:txBody>
          <a:bodyPr wrap="square" lIns="128016" tIns="36000" rIns="128016" bIns="64008" rtlCol="0">
            <a:spAutoFit/>
          </a:bodyPr>
          <a:lstStyle/>
          <a:p>
            <a:r>
              <a:rPr lang="ja-JP" altLang="en-US" sz="1100" b="1" dirty="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rPr>
              <a:t>■　今後の取組の方向性（府市一体を核に行政体制の整備）</a:t>
            </a:r>
          </a:p>
        </p:txBody>
      </p:sp>
      <p:sp>
        <p:nvSpPr>
          <p:cNvPr id="33" name="正方形/長方形 32">
            <a:extLst>
              <a:ext uri="{FF2B5EF4-FFF2-40B4-BE49-F238E27FC236}">
                <a16:creationId xmlns:a16="http://schemas.microsoft.com/office/drawing/2014/main" id="{A8251DF4-598C-4B41-8725-912F75302AE8}"/>
              </a:ext>
            </a:extLst>
          </p:cNvPr>
          <p:cNvSpPr/>
          <p:nvPr/>
        </p:nvSpPr>
        <p:spPr>
          <a:xfrm>
            <a:off x="6782328" y="5874422"/>
            <a:ext cx="5776111" cy="887938"/>
          </a:xfrm>
          <a:prstGeom prst="rect">
            <a:avLst/>
          </a:prstGeom>
          <a:solidFill>
            <a:schemeClr val="bg1"/>
          </a:solidFill>
          <a:ln>
            <a:solidFill>
              <a:srgbClr val="00B0F0"/>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6565465" y="5475838"/>
            <a:ext cx="6093258" cy="270262"/>
          </a:xfrm>
          <a:prstGeom prst="rect">
            <a:avLst/>
          </a:prstGeom>
        </p:spPr>
        <p:style>
          <a:lnRef idx="0">
            <a:schemeClr val="accent5"/>
          </a:lnRef>
          <a:fillRef idx="3">
            <a:schemeClr val="accent5"/>
          </a:fillRef>
          <a:effectRef idx="3">
            <a:schemeClr val="accent5"/>
          </a:effectRef>
          <a:fontRef idx="minor">
            <a:schemeClr val="lt1"/>
          </a:fontRef>
        </p:style>
        <p:txBody>
          <a:bodyPr wrap="square" lIns="128016" tIns="36000" rIns="128016" bIns="64008" rtlCol="0">
            <a:spAutoFit/>
          </a:bodyPr>
          <a:lstStyle/>
          <a:p>
            <a:r>
              <a:rPr lang="ja-JP" altLang="en-US" sz="1100" b="1" dirty="0">
                <a:effectLst>
                  <a:outerShdw blurRad="50800" dist="38100" dir="2700000" algn="tl" rotWithShape="0">
                    <a:schemeClr val="bg1">
                      <a:lumMod val="50000"/>
                    </a:schemeClr>
                  </a:outerShdw>
                </a:effectLst>
                <a:latin typeface="BIZ UDゴシック" panose="020B0400000000000000" pitchFamily="49" charset="-128"/>
                <a:ea typeface="BIZ UDゴシック" panose="020B0400000000000000" pitchFamily="49" charset="-128"/>
              </a:rPr>
              <a:t>■　今後の取組の方向性（チャレンジを促す経済政策）</a:t>
            </a:r>
          </a:p>
        </p:txBody>
      </p:sp>
      <p:sp>
        <p:nvSpPr>
          <p:cNvPr id="37" name="正方形/長方形 36">
            <a:extLst>
              <a:ext uri="{FF2B5EF4-FFF2-40B4-BE49-F238E27FC236}">
                <a16:creationId xmlns:a16="http://schemas.microsoft.com/office/drawing/2014/main" id="{6C03A465-4A64-412D-A75A-780D62F09BE3}"/>
              </a:ext>
            </a:extLst>
          </p:cNvPr>
          <p:cNvSpPr/>
          <p:nvPr/>
        </p:nvSpPr>
        <p:spPr>
          <a:xfrm>
            <a:off x="6910165" y="5939236"/>
            <a:ext cx="3187892" cy="724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●大阪人気質（フレンドリー、エネルギッシュ）</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を生かしたスタートアップの創出</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●健康・医療関連分野、グリーン関連分野を</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ターゲットに、イノベーションを創出</a:t>
            </a: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40" name="正方形/長方形 39">
            <a:extLst>
              <a:ext uri="{FF2B5EF4-FFF2-40B4-BE49-F238E27FC236}">
                <a16:creationId xmlns:a16="http://schemas.microsoft.com/office/drawing/2014/main" id="{6C03A465-4A64-412D-A75A-780D62F09BE3}"/>
              </a:ext>
            </a:extLst>
          </p:cNvPr>
          <p:cNvSpPr/>
          <p:nvPr/>
        </p:nvSpPr>
        <p:spPr>
          <a:xfrm>
            <a:off x="10095641" y="5941170"/>
            <a:ext cx="2429512" cy="731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●スタートアップ成長の加速支援</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●ヘルスツーリズム、</a:t>
            </a:r>
            <a:r>
              <a:rPr lang="en-US" altLang="ja-JP" sz="900" dirty="0">
                <a:solidFill>
                  <a:schemeClr val="tx1"/>
                </a:solidFill>
                <a:latin typeface="BIZ UDゴシック" panose="020B0400000000000000" pitchFamily="49" charset="-128"/>
                <a:ea typeface="BIZ UDゴシック" panose="020B0400000000000000" pitchFamily="49" charset="-128"/>
              </a:rPr>
              <a:t>MICE</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多様な観光産業の発展</a:t>
            </a:r>
            <a:endParaRPr lang="en-US" altLang="ja-JP"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●中小企業の新たな挑戦と万博レガシーの</a:t>
            </a:r>
            <a:br>
              <a:rPr lang="en-US" altLang="ja-JP" sz="900" dirty="0">
                <a:solidFill>
                  <a:schemeClr val="tx1"/>
                </a:solidFill>
                <a:latin typeface="BIZ UDゴシック" panose="020B0400000000000000" pitchFamily="49" charset="-128"/>
                <a:ea typeface="BIZ UDゴシック" panose="020B0400000000000000" pitchFamily="49" charset="-128"/>
              </a:rPr>
            </a:br>
            <a:r>
              <a:rPr lang="ja-JP" altLang="en-US" sz="900" dirty="0">
                <a:solidFill>
                  <a:schemeClr val="tx1"/>
                </a:solidFill>
                <a:latin typeface="BIZ UDゴシック" panose="020B0400000000000000" pitchFamily="49" charset="-128"/>
                <a:ea typeface="BIZ UDゴシック" panose="020B0400000000000000" pitchFamily="49" charset="-128"/>
              </a:rPr>
              <a:t>　継承</a:t>
            </a: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pic>
        <p:nvPicPr>
          <p:cNvPr id="81" name="図 80"/>
          <p:cNvPicPr>
            <a:picLocks noChangeAspect="1"/>
          </p:cNvPicPr>
          <p:nvPr/>
        </p:nvPicPr>
        <p:blipFill>
          <a:blip r:embed="rId2"/>
          <a:stretch>
            <a:fillRect/>
          </a:stretch>
        </p:blipFill>
        <p:spPr>
          <a:xfrm>
            <a:off x="3619250" y="8139759"/>
            <a:ext cx="2085820" cy="1241984"/>
          </a:xfrm>
          <a:prstGeom prst="rect">
            <a:avLst/>
          </a:prstGeom>
        </p:spPr>
      </p:pic>
      <p:pic>
        <p:nvPicPr>
          <p:cNvPr id="82" name="図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93" y="8148636"/>
            <a:ext cx="1922302" cy="1101738"/>
          </a:xfrm>
          <a:prstGeom prst="rect">
            <a:avLst/>
          </a:prstGeom>
        </p:spPr>
      </p:pic>
      <p:sp>
        <p:nvSpPr>
          <p:cNvPr id="83" name="正方形/長方形 82"/>
          <p:cNvSpPr/>
          <p:nvPr/>
        </p:nvSpPr>
        <p:spPr>
          <a:xfrm>
            <a:off x="3353263" y="7975013"/>
            <a:ext cx="1576754" cy="226591"/>
          </a:xfrm>
          <a:prstGeom prst="rect">
            <a:avLst/>
          </a:prstGeom>
          <a:noFill/>
          <a:ln>
            <a:noFill/>
          </a:ln>
        </p:spPr>
        <p:txBody>
          <a:bodyPr wrap="square" lIns="36000" tIns="36000" rIns="36000" bIns="36000" rtlCol="0" anchor="t" anchorCtr="0">
            <a:spAutoFit/>
          </a:bodyPr>
          <a:lstStyle/>
          <a:p>
            <a:pPr marL="0" marR="0" lvl="0" indent="0" algn="l" defTabSz="457200" rtl="0" eaLnBrk="1" fontAlgn="auto" latinLnBrk="0" hangingPunct="1">
              <a:lnSpc>
                <a:spcPts val="1200"/>
              </a:lnSpc>
              <a:spcBef>
                <a:spcPts val="300"/>
              </a:spcBef>
              <a:spcAft>
                <a:spcPts val="0"/>
              </a:spcAft>
              <a:buClrTx/>
              <a:buSzTx/>
              <a:buFontTx/>
              <a:buNone/>
              <a:tabLst/>
              <a:defRPr/>
            </a:pPr>
            <a:r>
              <a:rPr kumimoji="0" lang="ja-JP" altLang="en-US"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0" lang="en-US" altLang="ja-JP"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ORDEN</a:t>
            </a:r>
            <a:r>
              <a:rPr kumimoji="0" lang="ja-JP" altLang="en-US"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イメージ図）</a:t>
            </a:r>
            <a:endParaRPr kumimoji="0" lang="en-US" altLang="ja-JP"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84" name="正方形/長方形 83"/>
          <p:cNvSpPr/>
          <p:nvPr/>
        </p:nvSpPr>
        <p:spPr>
          <a:xfrm>
            <a:off x="593208" y="7951182"/>
            <a:ext cx="1859571" cy="226591"/>
          </a:xfrm>
          <a:prstGeom prst="rect">
            <a:avLst/>
          </a:prstGeom>
          <a:noFill/>
          <a:ln>
            <a:noFill/>
          </a:ln>
        </p:spPr>
        <p:txBody>
          <a:bodyPr wrap="square" lIns="36000" tIns="36000" rIns="36000" bIns="36000" rtlCol="0" anchor="t" anchorCtr="0">
            <a:spAutoFit/>
          </a:bodyPr>
          <a:lstStyle/>
          <a:p>
            <a:pPr marL="0" marR="0" lvl="0" indent="0" algn="l" defTabSz="457200" rtl="0" eaLnBrk="1" fontAlgn="auto" latinLnBrk="0" hangingPunct="1">
              <a:lnSpc>
                <a:spcPts val="1200"/>
              </a:lnSpc>
              <a:spcBef>
                <a:spcPts val="300"/>
              </a:spcBef>
              <a:spcAft>
                <a:spcPts val="0"/>
              </a:spcAft>
              <a:buClrTx/>
              <a:buSzTx/>
              <a:buFontTx/>
              <a:buNone/>
              <a:tabLst/>
              <a:defRPr/>
            </a:pPr>
            <a:r>
              <a:rPr kumimoji="0" lang="ja-JP" altLang="en-US"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900" b="1" dirty="0">
                <a:latin typeface="BIZ UDゴシック" panose="020B0400000000000000" pitchFamily="49" charset="-128"/>
                <a:ea typeface="BIZ UDゴシック" panose="020B0400000000000000" pitchFamily="49" charset="-128"/>
              </a:rPr>
              <a:t>うめきた２期</a:t>
            </a:r>
            <a:r>
              <a:rPr kumimoji="0" lang="ja-JP" altLang="en-US"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イメージ図）</a:t>
            </a:r>
            <a:endParaRPr kumimoji="0" lang="en-US" altLang="ja-JP"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85" name="正方形/長方形 84"/>
          <p:cNvSpPr/>
          <p:nvPr/>
        </p:nvSpPr>
        <p:spPr>
          <a:xfrm>
            <a:off x="3001020" y="5011633"/>
            <a:ext cx="2395770" cy="226591"/>
          </a:xfrm>
          <a:prstGeom prst="rect">
            <a:avLst/>
          </a:prstGeom>
          <a:noFill/>
          <a:ln>
            <a:noFill/>
          </a:ln>
        </p:spPr>
        <p:txBody>
          <a:bodyPr wrap="square" lIns="36000" tIns="36000" rIns="36000" bIns="36000" rtlCol="0" anchor="t" anchorCtr="0">
            <a:spAutoFit/>
          </a:bodyPr>
          <a:lstStyle/>
          <a:p>
            <a:pPr marL="0" marR="0" lvl="0" indent="0" algn="l" defTabSz="457200" rtl="0" eaLnBrk="1" fontAlgn="auto" latinLnBrk="0" hangingPunct="1">
              <a:lnSpc>
                <a:spcPts val="1200"/>
              </a:lnSpc>
              <a:spcBef>
                <a:spcPts val="300"/>
              </a:spcBef>
              <a:spcAft>
                <a:spcPts val="0"/>
              </a:spcAft>
              <a:buClrTx/>
              <a:buSzTx/>
              <a:buFontTx/>
              <a:buNone/>
              <a:tabLst/>
              <a:defRPr/>
            </a:pPr>
            <a:r>
              <a:rPr kumimoji="0" lang="ja-JP" altLang="en-US"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900" b="1" dirty="0">
                <a:latin typeface="BIZ UDゴシック" panose="020B0400000000000000" pitchFamily="49" charset="-128"/>
                <a:ea typeface="BIZ UDゴシック" panose="020B0400000000000000" pitchFamily="49" charset="-128"/>
              </a:rPr>
              <a:t>クリエイティブシティ</a:t>
            </a:r>
            <a:r>
              <a:rPr kumimoji="0" lang="ja-JP" altLang="en-US"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イメージ図）</a:t>
            </a:r>
            <a:endParaRPr kumimoji="0" lang="en-US" altLang="ja-JP"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pic>
        <p:nvPicPr>
          <p:cNvPr id="86" name="図 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4533" y="5240735"/>
            <a:ext cx="1349030" cy="931124"/>
          </a:xfrm>
          <a:prstGeom prst="rect">
            <a:avLst/>
          </a:prstGeom>
        </p:spPr>
      </p:pic>
      <p:pic>
        <p:nvPicPr>
          <p:cNvPr id="87" name="図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5204" y="5247188"/>
            <a:ext cx="1340760" cy="893840"/>
          </a:xfrm>
          <a:prstGeom prst="rect">
            <a:avLst/>
          </a:prstGeom>
        </p:spPr>
      </p:pic>
      <p:sp>
        <p:nvSpPr>
          <p:cNvPr id="6" name="正方形/長方形 5"/>
          <p:cNvSpPr/>
          <p:nvPr/>
        </p:nvSpPr>
        <p:spPr>
          <a:xfrm>
            <a:off x="6912690" y="1123748"/>
            <a:ext cx="1296415" cy="1461619"/>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nSpc>
                <a:spcPts val="960"/>
              </a:lnSpc>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60"/>
              </a:lnSpc>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60"/>
              </a:lnSpc>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60"/>
              </a:lnSpc>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60"/>
              </a:lnSpc>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60"/>
              </a:lnSpc>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●府市統合機関の</a:t>
            </a:r>
            <a:br>
              <a:rPr lang="en-US" altLang="ja-JP" sz="800" dirty="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　機能強化</a:t>
            </a:r>
          </a:p>
          <a:p>
            <a:pPr>
              <a:lnSpc>
                <a:spcPts val="960"/>
              </a:lnSpc>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●府市一体の政策強化</a:t>
            </a:r>
          </a:p>
        </p:txBody>
      </p:sp>
      <p:sp>
        <p:nvSpPr>
          <p:cNvPr id="94" name="正方形/長方形 93"/>
          <p:cNvSpPr/>
          <p:nvPr/>
        </p:nvSpPr>
        <p:spPr>
          <a:xfrm>
            <a:off x="6927055" y="2635955"/>
            <a:ext cx="1317122" cy="19872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nSpc>
                <a:spcPts val="960"/>
              </a:lnSpc>
              <a:spcBef>
                <a:spcPts val="600"/>
              </a:spcBef>
            </a:pPr>
            <a:r>
              <a:rPr lang="ja-JP" altLang="en-US" sz="700" b="1" dirty="0">
                <a:solidFill>
                  <a:schemeClr val="tx2">
                    <a:lumMod val="50000"/>
                  </a:schemeClr>
                </a:solidFill>
                <a:latin typeface="BIZ UDゴシック" panose="020B0400000000000000" pitchFamily="49" charset="-128"/>
                <a:ea typeface="BIZ UDゴシック" panose="020B0400000000000000" pitchFamily="49" charset="-128"/>
              </a:rPr>
              <a:t>●引き続き、総合区の検討</a:t>
            </a:r>
          </a:p>
        </p:txBody>
      </p:sp>
      <p:sp>
        <p:nvSpPr>
          <p:cNvPr id="95" name="角丸四角形 94"/>
          <p:cNvSpPr/>
          <p:nvPr/>
        </p:nvSpPr>
        <p:spPr>
          <a:xfrm>
            <a:off x="6866689" y="766473"/>
            <a:ext cx="1586066" cy="188523"/>
          </a:xfrm>
          <a:prstGeom prst="roundRect">
            <a:avLst>
              <a:gd name="adj" fmla="val 9101"/>
            </a:avLst>
          </a:prstGeom>
          <a:gradFill rotWithShape="1">
            <a:gsLst>
              <a:gs pos="0">
                <a:srgbClr val="838383">
                  <a:satMod val="105000"/>
                  <a:tint val="67000"/>
                  <a:lumMod val="80000"/>
                </a:srgbClr>
              </a:gs>
              <a:gs pos="50000">
                <a:srgbClr val="838383">
                  <a:lumMod val="105000"/>
                  <a:satMod val="103000"/>
                  <a:tint val="73000"/>
                </a:srgbClr>
              </a:gs>
              <a:gs pos="100000">
                <a:srgbClr val="838383">
                  <a:lumMod val="105000"/>
                  <a:satMod val="109000"/>
                  <a:tint val="81000"/>
                </a:srgbClr>
              </a:gs>
            </a:gsLst>
            <a:lin ang="5400000" scaled="0"/>
          </a:gradFill>
          <a:ln w="6350" cap="flat" cmpd="sng" algn="ctr">
            <a:noFill/>
            <a:prstDash val="solid"/>
            <a:miter lim="800000"/>
          </a:ln>
          <a:effectLst>
            <a:outerShdw blurRad="50800" dist="38100" dir="2700000" algn="tl" rotWithShape="0">
              <a:prstClr val="black"/>
            </a:outerShdw>
          </a:effectLst>
        </p:spPr>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effectLst>
                  <a:outerShdw blurRad="50800" dist="38100" dir="2700000" algn="tl" rotWithShape="0">
                    <a:prstClr val="white"/>
                  </a:outerShdw>
                </a:effectLst>
                <a:uLnTx/>
                <a:uFillTx/>
                <a:latin typeface="BIZ UDPゴシック" panose="020B0400000000000000" pitchFamily="50" charset="-128"/>
                <a:ea typeface="BIZ UDPゴシック" panose="020B0400000000000000" pitchFamily="50" charset="-128"/>
                <a:cs typeface="+mn-cs"/>
              </a:rPr>
              <a:t>大阪自らの取組</a:t>
            </a:r>
            <a:endParaRPr kumimoji="1" lang="en-US" altLang="ja-JP" sz="11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97" name="二等辺三角形 96"/>
          <p:cNvSpPr/>
          <p:nvPr/>
        </p:nvSpPr>
        <p:spPr>
          <a:xfrm rot="5400000">
            <a:off x="8051124" y="1433207"/>
            <a:ext cx="631736" cy="277814"/>
          </a:xfrm>
          <a:prstGeom prst="triangle">
            <a:avLst>
              <a:gd name="adj" fmla="val 493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96" name="正方形/長方形 95"/>
          <p:cNvSpPr/>
          <p:nvPr/>
        </p:nvSpPr>
        <p:spPr>
          <a:xfrm>
            <a:off x="8177184" y="1124696"/>
            <a:ext cx="369831" cy="101807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eaVert" lIns="180000" rIns="180000" bIns="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府域の</a:t>
            </a:r>
            <a:endParaRPr kumimoji="0" lang="en-US" altLang="ja-JP"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　基礎自治強化</a:t>
            </a:r>
            <a:endParaRPr kumimoji="0" lang="en-US" altLang="ja-JP"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100" name="二等辺三角形 99"/>
          <p:cNvSpPr/>
          <p:nvPr/>
        </p:nvSpPr>
        <p:spPr>
          <a:xfrm rot="5400000">
            <a:off x="8109952" y="2146983"/>
            <a:ext cx="535493" cy="277814"/>
          </a:xfrm>
          <a:prstGeom prst="triangle">
            <a:avLst>
              <a:gd name="adj" fmla="val 4930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endParaRPr>
          </a:p>
        </p:txBody>
      </p:sp>
      <p:sp>
        <p:nvSpPr>
          <p:cNvPr id="101" name="正方形/長方形 100"/>
          <p:cNvSpPr/>
          <p:nvPr/>
        </p:nvSpPr>
        <p:spPr>
          <a:xfrm>
            <a:off x="8182076" y="1879988"/>
            <a:ext cx="369831" cy="84990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vert="eaVert" lIns="180000" rIns="180000" bIns="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府域を越える</a:t>
            </a:r>
            <a:endParaRPr kumimoji="0" lang="en-US" altLang="ja-JP"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　</a:t>
            </a:r>
            <a:r>
              <a:rPr kumimoji="0" lang="ja-JP" altLang="en-US" sz="800" b="1" dirty="0">
                <a:solidFill>
                  <a:schemeClr val="tx1"/>
                </a:solidFill>
                <a:latin typeface="BIZ UDゴシック" panose="020B0400000000000000" pitchFamily="49" charset="-128"/>
                <a:ea typeface="BIZ UDゴシック" panose="020B0400000000000000" pitchFamily="49" charset="-128"/>
              </a:rPr>
              <a:t>広域行政</a:t>
            </a:r>
            <a:r>
              <a:rPr kumimoji="0" lang="ja-JP" altLang="en-US"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強化</a:t>
            </a:r>
            <a:endParaRPr kumimoji="0" lang="en-US" altLang="ja-JP" sz="800" b="1"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sp>
        <p:nvSpPr>
          <p:cNvPr id="102" name="正方形/長方形 101"/>
          <p:cNvSpPr/>
          <p:nvPr/>
        </p:nvSpPr>
        <p:spPr>
          <a:xfrm>
            <a:off x="8520993" y="1087836"/>
            <a:ext cx="1607356" cy="900829"/>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nSpc>
                <a:spcPts val="900"/>
              </a:lnSpc>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●ブロック内の連携に加え、</a:t>
            </a:r>
            <a:br>
              <a:rPr lang="en-US" altLang="ja-JP" sz="800" dirty="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　大阪市・堺市と周辺市の連携</a:t>
            </a:r>
          </a:p>
          <a:p>
            <a:pPr>
              <a:lnSpc>
                <a:spcPts val="900"/>
              </a:lnSpc>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●町村などの基礎自治機能の</a:t>
            </a:r>
            <a:br>
              <a:rPr lang="en-US" altLang="ja-JP" sz="800" dirty="0">
                <a:solidFill>
                  <a:schemeClr val="tx2">
                    <a:lumMod val="50000"/>
                  </a:schemeClr>
                </a:solidFill>
                <a:latin typeface="BIZ UDゴシック" panose="020B0400000000000000" pitchFamily="49" charset="-128"/>
                <a:ea typeface="BIZ UDゴシック" panose="020B0400000000000000" pitchFamily="49" charset="-128"/>
              </a:rPr>
            </a:b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　充実・強化</a:t>
            </a:r>
          </a:p>
          <a:p>
            <a:pPr>
              <a:lnSpc>
                <a:spcPts val="900"/>
              </a:lnSpc>
            </a:pPr>
            <a:endParaRPr lang="ja-JP" altLang="en-US" sz="800" dirty="0">
              <a:solidFill>
                <a:schemeClr val="tx2">
                  <a:lumMod val="50000"/>
                </a:schemeClr>
              </a:solidFill>
              <a:latin typeface="BIZ UDゴシック" panose="020B0400000000000000" pitchFamily="49" charset="-128"/>
              <a:ea typeface="BIZ UDゴシック" panose="020B0400000000000000" pitchFamily="49" charset="-128"/>
            </a:endParaRPr>
          </a:p>
        </p:txBody>
      </p:sp>
      <p:sp>
        <p:nvSpPr>
          <p:cNvPr id="110" name="四角形: 角を丸くする 42">
            <a:extLst>
              <a:ext uri="{FF2B5EF4-FFF2-40B4-BE49-F238E27FC236}">
                <a16:creationId xmlns:a16="http://schemas.microsoft.com/office/drawing/2014/main" id="{65BAA35C-F6D5-4151-9889-28026A40EB08}"/>
              </a:ext>
            </a:extLst>
          </p:cNvPr>
          <p:cNvSpPr/>
          <p:nvPr/>
        </p:nvSpPr>
        <p:spPr>
          <a:xfrm>
            <a:off x="6896224" y="1040588"/>
            <a:ext cx="1336256" cy="14607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府市一体の強化</a:t>
            </a:r>
          </a:p>
        </p:txBody>
      </p:sp>
      <p:sp>
        <p:nvSpPr>
          <p:cNvPr id="111" name="角丸四角形 110"/>
          <p:cNvSpPr/>
          <p:nvPr/>
        </p:nvSpPr>
        <p:spPr>
          <a:xfrm>
            <a:off x="10229044" y="737550"/>
            <a:ext cx="1677673" cy="210583"/>
          </a:xfrm>
          <a:prstGeom prst="roundRect">
            <a:avLst>
              <a:gd name="adj" fmla="val 9101"/>
            </a:avLst>
          </a:prstGeom>
          <a:gradFill rotWithShape="1">
            <a:gsLst>
              <a:gs pos="0">
                <a:srgbClr val="838383">
                  <a:satMod val="105000"/>
                  <a:tint val="67000"/>
                  <a:lumMod val="80000"/>
                </a:srgbClr>
              </a:gs>
              <a:gs pos="50000">
                <a:srgbClr val="838383">
                  <a:lumMod val="105000"/>
                  <a:satMod val="103000"/>
                  <a:tint val="73000"/>
                </a:srgbClr>
              </a:gs>
              <a:gs pos="100000">
                <a:srgbClr val="838383">
                  <a:lumMod val="105000"/>
                  <a:satMod val="109000"/>
                  <a:tint val="81000"/>
                </a:srgbClr>
              </a:gs>
            </a:gsLst>
            <a:lin ang="5400000" scaled="0"/>
          </a:gradFill>
          <a:ln w="6350" cap="flat" cmpd="sng" algn="ctr">
            <a:noFill/>
            <a:prstDash val="solid"/>
            <a:miter lim="800000"/>
          </a:ln>
          <a:effectLst>
            <a:outerShdw blurRad="50800" dist="38100" dir="2700000" algn="tl" rotWithShape="0">
              <a:prstClr val="black"/>
            </a:outerShdw>
          </a:effectLst>
        </p:spPr>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100" b="1" kern="0" noProof="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国への働きかけ</a:t>
            </a:r>
            <a:endParaRPr kumimoji="1" lang="en-US" altLang="ja-JP" sz="11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13" name="正方形/長方形 112">
            <a:extLst>
              <a:ext uri="{FF2B5EF4-FFF2-40B4-BE49-F238E27FC236}">
                <a16:creationId xmlns:a16="http://schemas.microsoft.com/office/drawing/2014/main" id="{6C03A465-4A64-412D-A75A-780D62F09BE3}"/>
              </a:ext>
            </a:extLst>
          </p:cNvPr>
          <p:cNvSpPr/>
          <p:nvPr/>
        </p:nvSpPr>
        <p:spPr>
          <a:xfrm>
            <a:off x="10089997" y="1602642"/>
            <a:ext cx="1569291" cy="210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en-US" altLang="ja-JP" sz="900" dirty="0">
                <a:solidFill>
                  <a:schemeClr val="tx1"/>
                </a:solidFill>
                <a:latin typeface="BIZ UDゴシック" panose="020B0400000000000000" pitchFamily="49" charset="-128"/>
                <a:ea typeface="BIZ UDゴシック" panose="020B0400000000000000" pitchFamily="49" charset="-128"/>
              </a:rPr>
              <a:t>【</a:t>
            </a:r>
            <a:r>
              <a:rPr lang="ja-JP" altLang="en-US" sz="900" dirty="0">
                <a:solidFill>
                  <a:schemeClr val="tx1"/>
                </a:solidFill>
                <a:latin typeface="BIZ UDゴシック" panose="020B0400000000000000" pitchFamily="49" charset="-128"/>
                <a:ea typeface="BIZ UDゴシック" panose="020B0400000000000000" pitchFamily="49" charset="-128"/>
              </a:rPr>
              <a:t>イメージ</a:t>
            </a:r>
            <a:r>
              <a:rPr lang="en-US" altLang="ja-JP" sz="900" dirty="0">
                <a:solidFill>
                  <a:schemeClr val="tx1"/>
                </a:solidFill>
                <a:latin typeface="BIZ UDゴシック" panose="020B0400000000000000" pitchFamily="49" charset="-128"/>
                <a:ea typeface="BIZ UDゴシック" panose="020B0400000000000000" pitchFamily="49" charset="-128"/>
              </a:rPr>
              <a:t>】</a:t>
            </a: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endParaRPr lang="ja-JP" altLang="en-US" sz="900" dirty="0">
              <a:solidFill>
                <a:schemeClr val="tx1"/>
              </a:solidFill>
              <a:latin typeface="BIZ UDゴシック" panose="020B0400000000000000" pitchFamily="49" charset="-128"/>
              <a:ea typeface="BIZ UDゴシック" panose="020B0400000000000000" pitchFamily="49" charset="-128"/>
            </a:endParaRPr>
          </a:p>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116" name="正方形/長方形 115"/>
          <p:cNvSpPr/>
          <p:nvPr/>
        </p:nvSpPr>
        <p:spPr>
          <a:xfrm>
            <a:off x="10270948" y="1873367"/>
            <a:ext cx="2221748" cy="478312"/>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pPr>
              <a:lnSpc>
                <a:spcPts val="900"/>
              </a:lnSpc>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●副首都の実現に向けて、大阪の取組を</a:t>
            </a:r>
            <a:br>
              <a:rPr lang="en-US" altLang="ja-JP" sz="800" dirty="0">
                <a:solidFill>
                  <a:schemeClr val="tx2">
                    <a:lumMod val="50000"/>
                  </a:schemeClr>
                </a:solidFill>
                <a:latin typeface="BIZ UDゴシック" panose="020B0400000000000000" pitchFamily="49" charset="-128"/>
                <a:ea typeface="BIZ UDゴシック" panose="020B0400000000000000" pitchFamily="49" charset="-128"/>
              </a:rPr>
            </a:br>
            <a:r>
              <a:rPr lang="en-US" altLang="ja-JP" sz="800" dirty="0">
                <a:solidFill>
                  <a:schemeClr val="tx2">
                    <a:lumMod val="50000"/>
                  </a:schemeClr>
                </a:solidFill>
                <a:latin typeface="BIZ UDゴシック" panose="020B0400000000000000" pitchFamily="49" charset="-128"/>
                <a:ea typeface="BIZ UDゴシック" panose="020B0400000000000000" pitchFamily="49" charset="-128"/>
              </a:rPr>
              <a:t> </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効果的に後押し</a:t>
            </a:r>
          </a:p>
          <a:p>
            <a:pPr>
              <a:lnSpc>
                <a:spcPts val="900"/>
              </a:lnSpc>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●副首都の位置づけだけではなく内実の獲得</a:t>
            </a:r>
          </a:p>
        </p:txBody>
      </p:sp>
      <p:sp>
        <p:nvSpPr>
          <p:cNvPr id="117" name="正方形/長方形 116"/>
          <p:cNvSpPr/>
          <p:nvPr/>
        </p:nvSpPr>
        <p:spPr>
          <a:xfrm>
            <a:off x="10313134" y="2495578"/>
            <a:ext cx="2175582" cy="784270"/>
          </a:xfrm>
          <a:prstGeom prst="rect">
            <a:avLst/>
          </a:prstGeom>
          <a:ln w="12700"/>
        </p:spPr>
        <p:style>
          <a:lnRef idx="2">
            <a:schemeClr val="dk1"/>
          </a:lnRef>
          <a:fillRef idx="1">
            <a:schemeClr val="lt1"/>
          </a:fillRef>
          <a:effectRef idx="0">
            <a:schemeClr val="dk1"/>
          </a:effectRef>
          <a:fontRef idx="minor">
            <a:schemeClr val="dk1"/>
          </a:fontRef>
        </p:style>
        <p:txBody>
          <a:bodyPr rtlCol="0" anchor="t"/>
          <a:lstStyle/>
          <a:p>
            <a:pPr>
              <a:lnSpc>
                <a:spcPts val="900"/>
              </a:lnSpc>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●大阪の自律性や創意工夫が十分に生かされる仕組み</a:t>
            </a:r>
            <a:r>
              <a:rPr lang="ja-JP" altLang="en-US" sz="700" dirty="0">
                <a:solidFill>
                  <a:schemeClr val="tx2">
                    <a:lumMod val="50000"/>
                  </a:schemeClr>
                </a:solidFill>
                <a:latin typeface="BIZ UDゴシック" panose="020B0400000000000000" pitchFamily="49" charset="-128"/>
                <a:ea typeface="BIZ UDゴシック" panose="020B0400000000000000" pitchFamily="49" charset="-128"/>
              </a:rPr>
              <a:t>（国は大阪を支える役割に徹する）</a:t>
            </a:r>
          </a:p>
          <a:p>
            <a:pPr>
              <a:lnSpc>
                <a:spcPts val="900"/>
              </a:lnSpc>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●複数の都市</a:t>
            </a:r>
            <a:r>
              <a:rPr lang="en-US" altLang="ja-JP" sz="800"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圏</a:t>
            </a:r>
            <a:r>
              <a:rPr lang="en-US" altLang="ja-JP" sz="800" dirty="0">
                <a:solidFill>
                  <a:schemeClr val="tx2">
                    <a:lumMod val="50000"/>
                  </a:schemeClr>
                </a:solidFill>
                <a:latin typeface="BIZ UDゴシック" panose="020B0400000000000000" pitchFamily="49" charset="-128"/>
                <a:ea typeface="BIZ UDゴシック" panose="020B0400000000000000" pitchFamily="49" charset="-128"/>
              </a:rPr>
              <a:t>)</a:t>
            </a: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が日本の成長をけん引する国の形への転換</a:t>
            </a:r>
          </a:p>
          <a:p>
            <a:pPr>
              <a:lnSpc>
                <a:spcPts val="900"/>
              </a:lnSpc>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●対象地域、計画づくり、対象プロジェクト、支援メニューなどをパッケージで構成</a:t>
            </a:r>
          </a:p>
        </p:txBody>
      </p:sp>
      <p:sp>
        <p:nvSpPr>
          <p:cNvPr id="114" name="四角形: 角を丸くする 42">
            <a:extLst>
              <a:ext uri="{FF2B5EF4-FFF2-40B4-BE49-F238E27FC236}">
                <a16:creationId xmlns:a16="http://schemas.microsoft.com/office/drawing/2014/main" id="{65BAA35C-F6D5-4151-9889-28026A40EB08}"/>
              </a:ext>
            </a:extLst>
          </p:cNvPr>
          <p:cNvSpPr/>
          <p:nvPr/>
        </p:nvSpPr>
        <p:spPr>
          <a:xfrm>
            <a:off x="10236822" y="1791620"/>
            <a:ext cx="874375" cy="13549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考え方</a:t>
            </a:r>
          </a:p>
        </p:txBody>
      </p:sp>
      <p:sp>
        <p:nvSpPr>
          <p:cNvPr id="115" name="四角形: 角を丸くする 42">
            <a:extLst>
              <a:ext uri="{FF2B5EF4-FFF2-40B4-BE49-F238E27FC236}">
                <a16:creationId xmlns:a16="http://schemas.microsoft.com/office/drawing/2014/main" id="{65BAA35C-F6D5-4151-9889-28026A40EB08}"/>
              </a:ext>
            </a:extLst>
          </p:cNvPr>
          <p:cNvSpPr/>
          <p:nvPr/>
        </p:nvSpPr>
        <p:spPr>
          <a:xfrm>
            <a:off x="10244724" y="2391980"/>
            <a:ext cx="774123" cy="1243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視点</a:t>
            </a:r>
          </a:p>
        </p:txBody>
      </p:sp>
      <p:pic>
        <p:nvPicPr>
          <p:cNvPr id="91" name="図 90"/>
          <p:cNvPicPr>
            <a:picLocks noChangeAspect="1"/>
          </p:cNvPicPr>
          <p:nvPr/>
        </p:nvPicPr>
        <p:blipFill>
          <a:blip r:embed="rId6"/>
          <a:stretch>
            <a:fillRect/>
          </a:stretch>
        </p:blipFill>
        <p:spPr>
          <a:xfrm>
            <a:off x="452264" y="2121704"/>
            <a:ext cx="1584283" cy="1178057"/>
          </a:xfrm>
          <a:prstGeom prst="rect">
            <a:avLst/>
          </a:prstGeom>
        </p:spPr>
      </p:pic>
      <p:pic>
        <p:nvPicPr>
          <p:cNvPr id="98" name="図 97"/>
          <p:cNvPicPr>
            <a:picLocks noChangeAspect="1"/>
          </p:cNvPicPr>
          <p:nvPr/>
        </p:nvPicPr>
        <p:blipFill>
          <a:blip r:embed="rId7"/>
          <a:stretch>
            <a:fillRect/>
          </a:stretch>
        </p:blipFill>
        <p:spPr>
          <a:xfrm>
            <a:off x="2079803" y="2142527"/>
            <a:ext cx="1547923" cy="1156203"/>
          </a:xfrm>
          <a:prstGeom prst="rect">
            <a:avLst/>
          </a:prstGeom>
        </p:spPr>
      </p:pic>
      <p:sp>
        <p:nvSpPr>
          <p:cNvPr id="99" name="正方形/長方形 98"/>
          <p:cNvSpPr/>
          <p:nvPr/>
        </p:nvSpPr>
        <p:spPr>
          <a:xfrm>
            <a:off x="3705349" y="2142527"/>
            <a:ext cx="2328228" cy="1302369"/>
          </a:xfrm>
          <a:prstGeom prst="rect">
            <a:avLst/>
          </a:prstGeom>
          <a:solidFill>
            <a:schemeClr val="bg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lIns="108000" tIns="72000" rIns="108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a:t>
            </a:r>
            <a:r>
              <a:rPr kumimoji="1" lang="ja-JP" altLang="en-US" sz="800" dirty="0">
                <a:solidFill>
                  <a:schemeClr val="tx1"/>
                </a:solidFill>
                <a:latin typeface="BIZ UDゴシック" panose="020B0400000000000000" pitchFamily="49" charset="-128"/>
                <a:ea typeface="BIZ UDゴシック" panose="020B0400000000000000" pitchFamily="49" charset="-128"/>
              </a:rPr>
              <a:t>民間</a:t>
            </a:r>
            <a:r>
              <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の取組事例：</a:t>
            </a:r>
            <a:r>
              <a:rPr kumimoji="1" lang="en-US" altLang="ja-JP"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QUINTBRIDGE】</a:t>
            </a:r>
          </a:p>
          <a:p>
            <a:pPr marL="82550" lvl="0">
              <a:spcBef>
                <a:spcPts val="600"/>
              </a:spcBef>
              <a:defRPr/>
            </a:pPr>
            <a:r>
              <a:rPr kumimoji="1" lang="en-US" altLang="ja-JP" sz="800" dirty="0">
                <a:solidFill>
                  <a:schemeClr val="tx1"/>
                </a:solidFill>
                <a:latin typeface="BIZ UDゴシック" panose="020B0400000000000000" pitchFamily="49" charset="-128"/>
                <a:ea typeface="BIZ UDゴシック" panose="020B0400000000000000" pitchFamily="49" charset="-128"/>
              </a:rPr>
              <a:t>NTT</a:t>
            </a:r>
            <a:r>
              <a:rPr kumimoji="1" lang="ja-JP" altLang="en-US" sz="800" dirty="0">
                <a:solidFill>
                  <a:schemeClr val="tx1"/>
                </a:solidFill>
                <a:latin typeface="BIZ UDゴシック" panose="020B0400000000000000" pitchFamily="49" charset="-128"/>
                <a:ea typeface="BIZ UDゴシック" panose="020B0400000000000000" pitchFamily="49" charset="-128"/>
              </a:rPr>
              <a:t>西日本が運営。</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82550" lvl="0">
              <a:defRPr/>
            </a:pPr>
            <a:r>
              <a:rPr kumimoji="1" lang="ja-JP" altLang="en-US" sz="800" dirty="0">
                <a:solidFill>
                  <a:schemeClr val="tx1"/>
                </a:solidFill>
                <a:latin typeface="BIZ UDゴシック" panose="020B0400000000000000" pitchFamily="49" charset="-128"/>
                <a:ea typeface="BIZ UDゴシック" panose="020B0400000000000000" pitchFamily="49" charset="-128"/>
              </a:rPr>
              <a:t>企業・スタート</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82550" lvl="0">
              <a:defRPr/>
            </a:pPr>
            <a:r>
              <a:rPr kumimoji="1" lang="ja-JP" altLang="en-US" sz="800" dirty="0">
                <a:solidFill>
                  <a:schemeClr val="tx1"/>
                </a:solidFill>
                <a:latin typeface="BIZ UDゴシック" panose="020B0400000000000000" pitchFamily="49" charset="-128"/>
                <a:ea typeface="BIZ UDゴシック" panose="020B0400000000000000" pitchFamily="49" charset="-128"/>
              </a:rPr>
              <a:t>アップ・自治体・</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82550" lvl="0">
              <a:defRPr/>
            </a:pPr>
            <a:r>
              <a:rPr kumimoji="1" lang="ja-JP" altLang="en-US" sz="800" dirty="0">
                <a:solidFill>
                  <a:schemeClr val="tx1"/>
                </a:solidFill>
                <a:latin typeface="BIZ UDゴシック" panose="020B0400000000000000" pitchFamily="49" charset="-128"/>
                <a:ea typeface="BIZ UDゴシック" panose="020B0400000000000000" pitchFamily="49" charset="-128"/>
              </a:rPr>
              <a:t>大学などと共に、</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82550" lvl="0">
              <a:defRPr/>
            </a:pPr>
            <a:r>
              <a:rPr kumimoji="1" lang="ja-JP" altLang="en-US" sz="800" dirty="0">
                <a:solidFill>
                  <a:schemeClr val="tx1"/>
                </a:solidFill>
                <a:latin typeface="BIZ UDゴシック" panose="020B0400000000000000" pitchFamily="49" charset="-128"/>
                <a:ea typeface="BIZ UDゴシック" panose="020B0400000000000000" pitchFamily="49" charset="-128"/>
              </a:rPr>
              <a:t>「業界・地域課題の</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82550" lvl="0">
              <a:defRPr/>
            </a:pPr>
            <a:r>
              <a:rPr kumimoji="1" lang="ja-JP" altLang="en-US" sz="800" dirty="0">
                <a:solidFill>
                  <a:schemeClr val="tx1"/>
                </a:solidFill>
                <a:latin typeface="BIZ UDゴシック" panose="020B0400000000000000" pitchFamily="49" charset="-128"/>
                <a:ea typeface="BIZ UDゴシック" panose="020B0400000000000000" pitchFamily="49" charset="-128"/>
              </a:rPr>
              <a:t>解決」と「未来社会</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82550" lvl="0">
              <a:defRPr/>
            </a:pPr>
            <a:r>
              <a:rPr kumimoji="1" lang="ja-JP" altLang="en-US" sz="800" dirty="0">
                <a:solidFill>
                  <a:schemeClr val="tx1"/>
                </a:solidFill>
                <a:latin typeface="BIZ UDゴシック" panose="020B0400000000000000" pitchFamily="49" charset="-128"/>
                <a:ea typeface="BIZ UDゴシック" panose="020B0400000000000000" pitchFamily="49" charset="-128"/>
              </a:rPr>
              <a:t>の創造」をめざして</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82550" lvl="0">
              <a:defRPr/>
            </a:pPr>
            <a:r>
              <a:rPr kumimoji="1" lang="ja-JP" altLang="en-US" sz="800" dirty="0">
                <a:solidFill>
                  <a:schemeClr val="tx1"/>
                </a:solidFill>
                <a:latin typeface="BIZ UDゴシック" panose="020B0400000000000000" pitchFamily="49" charset="-128"/>
                <a:ea typeface="BIZ UDゴシック" panose="020B0400000000000000" pitchFamily="49" charset="-128"/>
              </a:rPr>
              <a:t>いる。</a:t>
            </a:r>
            <a:endParaRPr kumimoji="1" lang="en-US" altLang="ja-JP"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endParaRPr>
          </a:p>
        </p:txBody>
      </p:sp>
      <p:pic>
        <p:nvPicPr>
          <p:cNvPr id="118" name="図 117"/>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873951" y="2465028"/>
            <a:ext cx="1103071" cy="823829"/>
          </a:xfrm>
          <a:prstGeom prst="rect">
            <a:avLst/>
          </a:prstGeom>
        </p:spPr>
      </p:pic>
      <p:sp>
        <p:nvSpPr>
          <p:cNvPr id="119" name="正方形/長方形 118"/>
          <p:cNvSpPr/>
          <p:nvPr/>
        </p:nvSpPr>
        <p:spPr>
          <a:xfrm>
            <a:off x="421957" y="1792088"/>
            <a:ext cx="2395770" cy="204727"/>
          </a:xfrm>
          <a:prstGeom prst="rect">
            <a:avLst/>
          </a:prstGeom>
          <a:noFill/>
          <a:ln>
            <a:noFill/>
          </a:ln>
        </p:spPr>
        <p:txBody>
          <a:bodyPr wrap="square" lIns="36000" tIns="36000" rIns="36000" bIns="36000" rtlCol="0" anchor="t" anchorCtr="0">
            <a:spAutoFit/>
          </a:bodyPr>
          <a:lstStyle/>
          <a:p>
            <a:pPr lvl="0" defTabSz="457200">
              <a:lnSpc>
                <a:spcPts val="1200"/>
              </a:lnSpc>
              <a:spcBef>
                <a:spcPts val="300"/>
              </a:spcBef>
              <a:defRPr/>
            </a:pPr>
            <a:r>
              <a:rPr kumimoji="0" lang="ja-JP" altLang="en-US"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900" b="1" dirty="0">
                <a:latin typeface="BIZ UDゴシック" panose="020B0400000000000000" pitchFamily="49" charset="-128"/>
                <a:ea typeface="BIZ UDゴシック" panose="020B0400000000000000" pitchFamily="49" charset="-128"/>
              </a:rPr>
              <a:t>最先端の実証都市の確立　イメージ図）</a:t>
            </a:r>
          </a:p>
        </p:txBody>
      </p:sp>
      <p:sp>
        <p:nvSpPr>
          <p:cNvPr id="120" name="正方形/長方形 119"/>
          <p:cNvSpPr/>
          <p:nvPr/>
        </p:nvSpPr>
        <p:spPr>
          <a:xfrm>
            <a:off x="3403484" y="1781155"/>
            <a:ext cx="2742637" cy="226591"/>
          </a:xfrm>
          <a:prstGeom prst="rect">
            <a:avLst/>
          </a:prstGeom>
          <a:noFill/>
          <a:ln>
            <a:noFill/>
          </a:ln>
        </p:spPr>
        <p:txBody>
          <a:bodyPr wrap="square" lIns="36000" tIns="36000" rIns="36000" bIns="36000" rtlCol="0" anchor="t" anchorCtr="0">
            <a:spAutoFit/>
          </a:bodyPr>
          <a:lstStyle/>
          <a:p>
            <a:pPr lvl="0" defTabSz="457200">
              <a:lnSpc>
                <a:spcPts val="1200"/>
              </a:lnSpc>
              <a:spcBef>
                <a:spcPts val="300"/>
              </a:spcBef>
              <a:defRPr/>
            </a:pPr>
            <a:r>
              <a:rPr kumimoji="0" lang="ja-JP" altLang="en-US"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900" b="1" dirty="0">
                <a:latin typeface="BIZ UDゴシック" panose="020B0400000000000000" pitchFamily="49" charset="-128"/>
                <a:ea typeface="BIZ UDゴシック" panose="020B0400000000000000" pitchFamily="49" charset="-128"/>
              </a:rPr>
              <a:t>「おもろい」アイデアの出会う場　イメージ図）</a:t>
            </a:r>
          </a:p>
        </p:txBody>
      </p:sp>
      <p:sp>
        <p:nvSpPr>
          <p:cNvPr id="121" name="大かっこ 120"/>
          <p:cNvSpPr/>
          <p:nvPr/>
        </p:nvSpPr>
        <p:spPr>
          <a:xfrm>
            <a:off x="6994440" y="1275215"/>
            <a:ext cx="1167222" cy="40260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22" name="大かっこ 121"/>
          <p:cNvSpPr/>
          <p:nvPr/>
        </p:nvSpPr>
        <p:spPr>
          <a:xfrm>
            <a:off x="6959110" y="1342147"/>
            <a:ext cx="1234573" cy="262052"/>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defTabSz="457200" rtl="0" eaLnBrk="1" fontAlgn="auto" latinLnBrk="0" hangingPunct="1">
              <a:lnSpc>
                <a:spcPts val="8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大阪・関西の中核となる府市一体が揺るぎないものになるよう</a:t>
            </a:r>
          </a:p>
        </p:txBody>
      </p:sp>
      <p:sp>
        <p:nvSpPr>
          <p:cNvPr id="123" name="大かっこ 122"/>
          <p:cNvSpPr/>
          <p:nvPr/>
        </p:nvSpPr>
        <p:spPr>
          <a:xfrm>
            <a:off x="8667317" y="1151672"/>
            <a:ext cx="1422680" cy="262052"/>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defTabSz="457200" rtl="0" eaLnBrk="1" fontAlgn="auto" latinLnBrk="0" hangingPunct="1">
              <a:lnSpc>
                <a:spcPts val="8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中核市並みのサービスが提供できるよう</a:t>
            </a:r>
          </a:p>
        </p:txBody>
      </p:sp>
      <p:sp>
        <p:nvSpPr>
          <p:cNvPr id="124" name="大かっこ 123"/>
          <p:cNvSpPr/>
          <p:nvPr/>
        </p:nvSpPr>
        <p:spPr>
          <a:xfrm>
            <a:off x="8638921" y="1125247"/>
            <a:ext cx="1345067" cy="28604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25" name="正方形/長方形 124"/>
          <p:cNvSpPr/>
          <p:nvPr/>
        </p:nvSpPr>
        <p:spPr>
          <a:xfrm>
            <a:off x="8518933" y="2041561"/>
            <a:ext cx="1609416" cy="529534"/>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nSpc>
                <a:spcPts val="900"/>
              </a:lnSpc>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300"/>
              </a:spcBef>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●京阪神の連携強化</a:t>
            </a:r>
          </a:p>
        </p:txBody>
      </p:sp>
      <p:sp>
        <p:nvSpPr>
          <p:cNvPr id="126" name="大かっこ 125"/>
          <p:cNvSpPr/>
          <p:nvPr/>
        </p:nvSpPr>
        <p:spPr>
          <a:xfrm>
            <a:off x="8630229" y="2097667"/>
            <a:ext cx="1422680" cy="262052"/>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defTabSz="457200" rtl="0" eaLnBrk="1" fontAlgn="auto" latinLnBrk="0" hangingPunct="1">
              <a:lnSpc>
                <a:spcPts val="8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経済圏としての力を発揮できるよう</a:t>
            </a:r>
          </a:p>
        </p:txBody>
      </p:sp>
      <p:sp>
        <p:nvSpPr>
          <p:cNvPr id="127" name="大かっこ 126"/>
          <p:cNvSpPr/>
          <p:nvPr/>
        </p:nvSpPr>
        <p:spPr>
          <a:xfrm>
            <a:off x="8634432" y="2065257"/>
            <a:ext cx="1345067" cy="27054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29" name="正方形/長方形 128"/>
          <p:cNvSpPr/>
          <p:nvPr/>
        </p:nvSpPr>
        <p:spPr>
          <a:xfrm>
            <a:off x="10229044" y="1012349"/>
            <a:ext cx="2263652" cy="591849"/>
          </a:xfrm>
          <a:prstGeom prst="rect">
            <a:avLst/>
          </a:prstGeom>
          <a:ln/>
        </p:spPr>
        <p:style>
          <a:lnRef idx="2">
            <a:schemeClr val="dk1"/>
          </a:lnRef>
          <a:fillRef idx="1">
            <a:schemeClr val="lt1"/>
          </a:fillRef>
          <a:effectRef idx="0">
            <a:schemeClr val="dk1"/>
          </a:effectRef>
          <a:fontRef idx="minor">
            <a:schemeClr val="dk1"/>
          </a:fontRef>
        </p:style>
        <p:txBody>
          <a:bodyPr rtlCol="0" anchor="t"/>
          <a:lstStyle/>
          <a:p>
            <a:pPr>
              <a:lnSpc>
                <a:spcPts val="900"/>
              </a:lnSpc>
            </a:pP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a:p>
            <a:pPr>
              <a:lnSpc>
                <a:spcPts val="900"/>
              </a:lnSpc>
              <a:spcBef>
                <a:spcPts val="900"/>
              </a:spcBef>
            </a:pPr>
            <a:r>
              <a:rPr lang="ja-JP" altLang="en-US" sz="800" dirty="0">
                <a:solidFill>
                  <a:schemeClr val="tx2">
                    <a:lumMod val="50000"/>
                  </a:schemeClr>
                </a:solidFill>
                <a:latin typeface="BIZ UDゴシック" panose="020B0400000000000000" pitchFamily="49" charset="-128"/>
                <a:ea typeface="BIZ UDゴシック" panose="020B0400000000000000" pitchFamily="49" charset="-128"/>
              </a:rPr>
              <a:t>●副首都（平時の成長、非常時のバックアップ）の推進</a:t>
            </a:r>
            <a:endParaRPr lang="en-US" altLang="ja-JP" sz="800" dirty="0">
              <a:solidFill>
                <a:schemeClr val="tx2">
                  <a:lumMod val="50000"/>
                </a:schemeClr>
              </a:solidFill>
              <a:latin typeface="BIZ UDゴシック" panose="020B0400000000000000" pitchFamily="49" charset="-128"/>
              <a:ea typeface="BIZ UDゴシック" panose="020B0400000000000000" pitchFamily="49" charset="-128"/>
            </a:endParaRPr>
          </a:p>
        </p:txBody>
      </p:sp>
      <p:sp>
        <p:nvSpPr>
          <p:cNvPr id="130" name="大かっこ 129"/>
          <p:cNvSpPr/>
          <p:nvPr/>
        </p:nvSpPr>
        <p:spPr>
          <a:xfrm>
            <a:off x="10371992" y="1070007"/>
            <a:ext cx="2168169" cy="166697"/>
          </a:xfrm>
          <a:prstGeom prst="bracketPair">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defTabSz="457200" rtl="0" eaLnBrk="1" fontAlgn="auto" latinLnBrk="0" hangingPunct="1">
              <a:lnSpc>
                <a:spcPts val="8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大阪の取組を後押しする仕組みづくりと</a:t>
            </a:r>
            <a:endParaRPr kumimoji="1" lang="en-US" altLang="ja-JP"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defTabSz="457200" rtl="0" eaLnBrk="1" fontAlgn="auto" latinLnBrk="0" hangingPunct="1">
              <a:lnSpc>
                <a:spcPts val="800"/>
              </a:lnSpc>
              <a:spcBef>
                <a:spcPts val="0"/>
              </a:spcBef>
              <a:spcAft>
                <a:spcPts val="0"/>
              </a:spcAft>
              <a:buClrTx/>
              <a:buSzTx/>
              <a:buFontTx/>
              <a:buNone/>
              <a:tabLst/>
              <a:defRPr/>
            </a:pPr>
            <a:r>
              <a:rPr kumimoji="1" lang="ja-JP" altLang="en-US"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国への働きかけ</a:t>
            </a:r>
          </a:p>
        </p:txBody>
      </p:sp>
      <p:sp>
        <p:nvSpPr>
          <p:cNvPr id="131" name="大かっこ 130"/>
          <p:cNvSpPr/>
          <p:nvPr/>
        </p:nvSpPr>
        <p:spPr>
          <a:xfrm>
            <a:off x="10353788" y="1057985"/>
            <a:ext cx="2014163" cy="18737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32" name="角丸四角形 131"/>
          <p:cNvSpPr/>
          <p:nvPr/>
        </p:nvSpPr>
        <p:spPr>
          <a:xfrm>
            <a:off x="6890779" y="3126688"/>
            <a:ext cx="1886353" cy="210583"/>
          </a:xfrm>
          <a:prstGeom prst="roundRect">
            <a:avLst>
              <a:gd name="adj" fmla="val 9101"/>
            </a:avLst>
          </a:prstGeom>
          <a:gradFill rotWithShape="1">
            <a:gsLst>
              <a:gs pos="0">
                <a:srgbClr val="838383">
                  <a:satMod val="105000"/>
                  <a:tint val="67000"/>
                  <a:lumMod val="80000"/>
                </a:srgbClr>
              </a:gs>
              <a:gs pos="50000">
                <a:srgbClr val="838383">
                  <a:lumMod val="105000"/>
                  <a:satMod val="103000"/>
                  <a:tint val="73000"/>
                </a:srgbClr>
              </a:gs>
              <a:gs pos="100000">
                <a:srgbClr val="838383">
                  <a:lumMod val="105000"/>
                  <a:satMod val="109000"/>
                  <a:tint val="81000"/>
                </a:srgbClr>
              </a:gs>
            </a:gsLst>
            <a:lin ang="5400000" scaled="0"/>
          </a:gradFill>
          <a:ln w="6350" cap="flat" cmpd="sng" algn="ctr">
            <a:noFill/>
            <a:prstDash val="solid"/>
            <a:miter lim="800000"/>
          </a:ln>
          <a:effectLst>
            <a:outerShdw blurRad="50800" dist="38100" dir="2700000" algn="tl" rotWithShape="0">
              <a:prstClr val="black"/>
            </a:outerShdw>
          </a:effectLst>
        </p:spPr>
        <p:txBody>
          <a:bodyPr lIns="36000" rIns="36000"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1100" b="1" kern="0" dirty="0">
                <a:effectLst>
                  <a:outerShdw blurRad="50800" dist="38100" dir="2700000" algn="tl" rotWithShape="0">
                    <a:prstClr val="white"/>
                  </a:outerShdw>
                </a:effectLst>
                <a:latin typeface="BIZ UDPゴシック" panose="020B0400000000000000" pitchFamily="50" charset="-128"/>
                <a:ea typeface="BIZ UDPゴシック" panose="020B0400000000000000" pitchFamily="50" charset="-128"/>
              </a:rPr>
              <a:t>首都機能バックアップの取組</a:t>
            </a:r>
            <a:endParaRPr kumimoji="1" lang="en-US" altLang="ja-JP" sz="1100" b="1" i="0" u="none"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endParaRPr>
          </a:p>
        </p:txBody>
      </p:sp>
      <p:sp>
        <p:nvSpPr>
          <p:cNvPr id="133" name="タイトル 1">
            <a:extLst>
              <a:ext uri="{FF2B5EF4-FFF2-40B4-BE49-F238E27FC236}">
                <a16:creationId xmlns:a16="http://schemas.microsoft.com/office/drawing/2014/main" id="{8F9B27B7-805D-41F0-B385-212151CA3647}"/>
              </a:ext>
            </a:extLst>
          </p:cNvPr>
          <p:cNvSpPr txBox="1">
            <a:spLocks/>
          </p:cNvSpPr>
          <p:nvPr/>
        </p:nvSpPr>
        <p:spPr>
          <a:xfrm>
            <a:off x="6855912" y="3898104"/>
            <a:ext cx="2757492" cy="1339457"/>
          </a:xfrm>
          <a:prstGeom prst="rect">
            <a:avLst/>
          </a:prstGeom>
          <a:noFill/>
          <a:ln w="19050">
            <a:solidFill>
              <a:schemeClr val="tx1"/>
            </a:solidFill>
            <a:prstDash val="sysDash"/>
          </a:ln>
        </p:spPr>
        <p:txBody>
          <a:bodyPr vert="horz" wrap="square" lIns="95991" tIns="47995" rIns="95991" bIns="47995"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1680"/>
              </a:lnSpc>
              <a:spcBef>
                <a:spcPts val="0"/>
              </a:spcBef>
              <a:spcAft>
                <a:spcPts val="0"/>
              </a:spcAft>
              <a:buClrTx/>
              <a:buSzTx/>
              <a:buFontTx/>
              <a:buNone/>
              <a:tabLst/>
              <a:defRPr/>
            </a:pPr>
            <a:endParaRPr kumimoji="1" lang="en-US" altLang="ja-JP"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34" name="四角形: 角を丸くする 42">
            <a:extLst>
              <a:ext uri="{FF2B5EF4-FFF2-40B4-BE49-F238E27FC236}">
                <a16:creationId xmlns:a16="http://schemas.microsoft.com/office/drawing/2014/main" id="{65BAA35C-F6D5-4151-9889-28026A40EB08}"/>
              </a:ext>
            </a:extLst>
          </p:cNvPr>
          <p:cNvSpPr/>
          <p:nvPr/>
        </p:nvSpPr>
        <p:spPr>
          <a:xfrm>
            <a:off x="7075965" y="3720120"/>
            <a:ext cx="2253166" cy="223513"/>
          </a:xfrm>
          <a:prstGeom prst="roundRect">
            <a:avLst>
              <a:gd name="adj" fmla="val 26068"/>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経済面の主な取組の方向性</a:t>
            </a:r>
          </a:p>
        </p:txBody>
      </p:sp>
      <p:sp>
        <p:nvSpPr>
          <p:cNvPr id="135" name="角丸四角形 134"/>
          <p:cNvSpPr/>
          <p:nvPr/>
        </p:nvSpPr>
        <p:spPr>
          <a:xfrm>
            <a:off x="6959110" y="4558809"/>
            <a:ext cx="2638730" cy="454479"/>
          </a:xfrm>
          <a:prstGeom prst="roundRect">
            <a:avLst/>
          </a:prstGeom>
          <a:solidFill>
            <a:schemeClr val="bg1"/>
          </a:solidFill>
          <a:ln>
            <a:solidFill>
              <a:schemeClr val="tx1"/>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既に大阪でバックアップ体制をとっている首都圏企業や国の指定公共機関等に対する、</a:t>
            </a:r>
            <a:r>
              <a:rPr kumimoji="1" lang="ja-JP" altLang="en-US" sz="800" dirty="0">
                <a:solidFill>
                  <a:schemeClr val="tx1"/>
                </a:solidFill>
                <a:latin typeface="BIZ UDゴシック" panose="020B0400000000000000" pitchFamily="49" charset="-128"/>
                <a:ea typeface="BIZ UDゴシック" panose="020B0400000000000000" pitchFamily="49" charset="-128"/>
              </a:rPr>
              <a:t>更なる</a:t>
            </a:r>
            <a:br>
              <a:rPr kumimoji="1" lang="en-US" altLang="ja-JP"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br>
            <a:r>
              <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rPr>
              <a:t>経済基盤の充実・強化に向けた働きかけ</a:t>
            </a:r>
          </a:p>
        </p:txBody>
      </p:sp>
      <p:sp>
        <p:nvSpPr>
          <p:cNvPr id="138" name="角丸四角形 137"/>
          <p:cNvSpPr/>
          <p:nvPr/>
        </p:nvSpPr>
        <p:spPr>
          <a:xfrm>
            <a:off x="6959110" y="4044606"/>
            <a:ext cx="2583474" cy="452285"/>
          </a:xfrm>
          <a:prstGeom prst="roundRect">
            <a:avLst/>
          </a:prstGeom>
          <a:solidFill>
            <a:schemeClr val="bg1"/>
          </a:solidFill>
          <a:ln>
            <a:solidFill>
              <a:schemeClr val="tx1"/>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首都圏企業に対する大阪での新たな拠点整備や既設拠点の機能強化、</a:t>
            </a:r>
            <a:r>
              <a:rPr kumimoji="1" lang="en-US" altLang="ja-JP"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BCP</a:t>
            </a:r>
            <a:r>
              <a:rPr lang="ja-JP" altLang="en-US" sz="800" noProof="0" dirty="0">
                <a:solidFill>
                  <a:schemeClr val="tx1"/>
                </a:solidFill>
                <a:latin typeface="BIZ UDゴシック" panose="020B0400000000000000" pitchFamily="49" charset="-128"/>
                <a:ea typeface="BIZ UDゴシック" panose="020B0400000000000000" pitchFamily="49" charset="-128"/>
              </a:rPr>
              <a:t>上</a:t>
            </a:r>
            <a:r>
              <a:rPr kumimoji="1" lang="ja-JP" altLang="en-US" sz="800" b="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n-cs"/>
              </a:rPr>
              <a:t>の代替拠点の位置づけを促進させるための働きかけ</a:t>
            </a:r>
          </a:p>
        </p:txBody>
      </p:sp>
      <p:sp>
        <p:nvSpPr>
          <p:cNvPr id="140" name="タイトル 1">
            <a:extLst>
              <a:ext uri="{FF2B5EF4-FFF2-40B4-BE49-F238E27FC236}">
                <a16:creationId xmlns:a16="http://schemas.microsoft.com/office/drawing/2014/main" id="{8F9B27B7-805D-41F0-B385-212151CA3647}"/>
              </a:ext>
            </a:extLst>
          </p:cNvPr>
          <p:cNvSpPr txBox="1">
            <a:spLocks/>
          </p:cNvSpPr>
          <p:nvPr/>
        </p:nvSpPr>
        <p:spPr>
          <a:xfrm>
            <a:off x="9706081" y="3893354"/>
            <a:ext cx="2757492" cy="1344207"/>
          </a:xfrm>
          <a:prstGeom prst="rect">
            <a:avLst/>
          </a:prstGeom>
          <a:noFill/>
          <a:ln w="19050">
            <a:solidFill>
              <a:schemeClr val="tx1"/>
            </a:solidFill>
            <a:prstDash val="sysDash"/>
          </a:ln>
        </p:spPr>
        <p:txBody>
          <a:bodyPr vert="horz" wrap="square" lIns="95991" tIns="47995" rIns="95991" bIns="47995"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ts val="1680"/>
              </a:lnSpc>
              <a:spcBef>
                <a:spcPts val="0"/>
              </a:spcBef>
              <a:spcAft>
                <a:spcPts val="0"/>
              </a:spcAft>
              <a:buClrTx/>
              <a:buSzTx/>
              <a:buFontTx/>
              <a:buNone/>
              <a:tabLst/>
              <a:defRPr/>
            </a:pPr>
            <a:endParaRPr kumimoji="1" lang="en-US" altLang="ja-JP" sz="8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141" name="四角形: 角を丸くする 42">
            <a:extLst>
              <a:ext uri="{FF2B5EF4-FFF2-40B4-BE49-F238E27FC236}">
                <a16:creationId xmlns:a16="http://schemas.microsoft.com/office/drawing/2014/main" id="{65BAA35C-F6D5-4151-9889-28026A40EB08}"/>
              </a:ext>
            </a:extLst>
          </p:cNvPr>
          <p:cNvSpPr/>
          <p:nvPr/>
        </p:nvSpPr>
        <p:spPr>
          <a:xfrm>
            <a:off x="9996678" y="3751868"/>
            <a:ext cx="2253166" cy="223513"/>
          </a:xfrm>
          <a:prstGeom prst="roundRect">
            <a:avLst>
              <a:gd name="adj" fmla="val 26068"/>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marL="0" marR="0" lvl="0" indent="0" algn="ctr" defTabSz="342900" rtl="0" eaLnBrk="1" fontAlgn="auto" latinLnBrk="0" hangingPunct="1">
              <a:lnSpc>
                <a:spcPts val="15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schemeClr val="bg1"/>
                </a:solidFill>
                <a:effectLst/>
                <a:uLnTx/>
                <a:uFillTx/>
                <a:latin typeface="BIZ UDゴシック" panose="020B0400000000000000" pitchFamily="49" charset="-128"/>
                <a:ea typeface="BIZ UDゴシック" panose="020B0400000000000000" pitchFamily="49" charset="-128"/>
                <a:cs typeface="+mn-cs"/>
              </a:rPr>
              <a:t>行政・政治面の主な取組の方向性</a:t>
            </a:r>
          </a:p>
        </p:txBody>
      </p:sp>
      <p:sp>
        <p:nvSpPr>
          <p:cNvPr id="142" name="角丸四角形 141"/>
          <p:cNvSpPr/>
          <p:nvPr/>
        </p:nvSpPr>
        <p:spPr>
          <a:xfrm>
            <a:off x="9787999" y="4455216"/>
            <a:ext cx="2653158" cy="550590"/>
          </a:xfrm>
          <a:prstGeom prst="roundRect">
            <a:avLst/>
          </a:prstGeom>
          <a:solidFill>
            <a:schemeClr val="bg1"/>
          </a:solidFill>
          <a:ln>
            <a:solidFill>
              <a:schemeClr val="tx1"/>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lvl="0" defTabSz="457200">
              <a:defRPr/>
            </a:pPr>
            <a:r>
              <a:rPr lang="ja-JP" altLang="en-US" sz="800" dirty="0">
                <a:solidFill>
                  <a:schemeClr val="tx1"/>
                </a:solidFill>
                <a:latin typeface="BIZ UDゴシック" panose="020B0400000000000000" pitchFamily="49" charset="-128"/>
                <a:ea typeface="BIZ UDゴシック" panose="020B0400000000000000" pitchFamily="49" charset="-128"/>
              </a:rPr>
              <a:t>政府業務継続計画など、既存の国土・防災・非常時に関する法律や計画等における、バックアップエリアとしての位置づけに向けた働きかけ</a:t>
            </a:r>
          </a:p>
        </p:txBody>
      </p:sp>
      <p:sp>
        <p:nvSpPr>
          <p:cNvPr id="145" name="角丸四角形 144"/>
          <p:cNvSpPr/>
          <p:nvPr/>
        </p:nvSpPr>
        <p:spPr>
          <a:xfrm>
            <a:off x="9797869" y="4060323"/>
            <a:ext cx="2620238" cy="330079"/>
          </a:xfrm>
          <a:prstGeom prst="roundRect">
            <a:avLst/>
          </a:prstGeom>
          <a:solidFill>
            <a:schemeClr val="bg1"/>
          </a:solidFill>
          <a:ln>
            <a:solidFill>
              <a:schemeClr val="tx1"/>
            </a:solidFill>
            <a:prstDash val="solid"/>
          </a:ln>
          <a:effectLst>
            <a:outerShdw blurRad="508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lvl="0" defTabSz="457200">
              <a:defRPr/>
            </a:pPr>
            <a:r>
              <a:rPr lang="ja-JP" altLang="en-US" sz="800" dirty="0">
                <a:solidFill>
                  <a:schemeClr val="tx1"/>
                </a:solidFill>
                <a:latin typeface="BIZ UDゴシック" panose="020B0400000000000000" pitchFamily="49" charset="-128"/>
                <a:ea typeface="BIZ UDゴシック" panose="020B0400000000000000" pitchFamily="49" charset="-128"/>
              </a:rPr>
              <a:t>副首都化に向けた大阪自らの取組を後押しする</a:t>
            </a:r>
            <a:br>
              <a:rPr lang="ja-JP" altLang="en-US" sz="800" dirty="0">
                <a:solidFill>
                  <a:schemeClr val="tx1"/>
                </a:solidFill>
                <a:latin typeface="BIZ UDゴシック" panose="020B0400000000000000" pitchFamily="49" charset="-128"/>
                <a:ea typeface="BIZ UDゴシック" panose="020B0400000000000000" pitchFamily="49" charset="-128"/>
              </a:rPr>
            </a:br>
            <a:r>
              <a:rPr lang="ja-JP" altLang="en-US" sz="800" dirty="0">
                <a:solidFill>
                  <a:schemeClr val="tx1"/>
                </a:solidFill>
                <a:latin typeface="BIZ UDゴシック" panose="020B0400000000000000" pitchFamily="49" charset="-128"/>
                <a:ea typeface="BIZ UDゴシック" panose="020B0400000000000000" pitchFamily="49" charset="-128"/>
              </a:rPr>
              <a:t>仕組みづくりと国への法整備の働きかけ</a:t>
            </a:r>
          </a:p>
        </p:txBody>
      </p:sp>
      <p:sp>
        <p:nvSpPr>
          <p:cNvPr id="146" name="正方形/長方形 145"/>
          <p:cNvSpPr/>
          <p:nvPr/>
        </p:nvSpPr>
        <p:spPr>
          <a:xfrm>
            <a:off x="6763726" y="6857812"/>
            <a:ext cx="3296708" cy="226591"/>
          </a:xfrm>
          <a:prstGeom prst="rect">
            <a:avLst/>
          </a:prstGeom>
          <a:noFill/>
          <a:ln>
            <a:noFill/>
          </a:ln>
        </p:spPr>
        <p:txBody>
          <a:bodyPr wrap="square" lIns="36000" tIns="36000" rIns="36000" bIns="36000" rtlCol="0" anchor="t" anchorCtr="0">
            <a:spAutoFit/>
          </a:bodyPr>
          <a:lstStyle/>
          <a:p>
            <a:pPr marL="0" marR="0" lvl="0" indent="0" algn="l" defTabSz="457200" rtl="0" eaLnBrk="1" fontAlgn="auto" latinLnBrk="0" hangingPunct="1">
              <a:lnSpc>
                <a:spcPts val="1200"/>
              </a:lnSpc>
              <a:spcBef>
                <a:spcPts val="300"/>
              </a:spcBef>
              <a:spcAft>
                <a:spcPts val="0"/>
              </a:spcAft>
              <a:buClrTx/>
              <a:buSzTx/>
              <a:buFontTx/>
              <a:buNone/>
              <a:tabLst/>
              <a:defRPr/>
            </a:pPr>
            <a:r>
              <a:rPr kumimoji="0" lang="ja-JP" altLang="en-US"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900" b="1" dirty="0">
                <a:latin typeface="BIZ UDゴシック" panose="020B0400000000000000" pitchFamily="49" charset="-128"/>
                <a:ea typeface="BIZ UDゴシック" panose="020B0400000000000000" pitchFamily="49" charset="-128"/>
              </a:rPr>
              <a:t>ヘルスツーリズム、</a:t>
            </a:r>
            <a:r>
              <a:rPr kumimoji="0" lang="en-US" altLang="ja-JP" sz="900" b="1" dirty="0">
                <a:latin typeface="BIZ UDゴシック" panose="020B0400000000000000" pitchFamily="49" charset="-128"/>
                <a:ea typeface="BIZ UDゴシック" panose="020B0400000000000000" pitchFamily="49" charset="-128"/>
              </a:rPr>
              <a:t>MICE</a:t>
            </a:r>
            <a:r>
              <a:rPr kumimoji="0" lang="ja-JP" altLang="en-US" sz="900" b="1" dirty="0">
                <a:latin typeface="BIZ UDゴシック" panose="020B0400000000000000" pitchFamily="49" charset="-128"/>
                <a:ea typeface="BIZ UDゴシック" panose="020B0400000000000000" pitchFamily="49" charset="-128"/>
              </a:rPr>
              <a:t>　多様な観光産業</a:t>
            </a:r>
            <a:r>
              <a:rPr kumimoji="0" lang="ja-JP" altLang="en-US"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イメージ図）</a:t>
            </a:r>
            <a:endParaRPr kumimoji="0" lang="en-US" altLang="ja-JP"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grpSp>
        <p:nvGrpSpPr>
          <p:cNvPr id="147" name="グループ化 146"/>
          <p:cNvGrpSpPr/>
          <p:nvPr/>
        </p:nvGrpSpPr>
        <p:grpSpPr>
          <a:xfrm>
            <a:off x="9388243" y="4209194"/>
            <a:ext cx="521142" cy="564020"/>
            <a:chOff x="2482630" y="3186754"/>
            <a:chExt cx="1011313" cy="986568"/>
          </a:xfrm>
        </p:grpSpPr>
        <p:sp>
          <p:nvSpPr>
            <p:cNvPr id="148" name="下カーブ矢印 147"/>
            <p:cNvSpPr/>
            <p:nvPr/>
          </p:nvSpPr>
          <p:spPr>
            <a:xfrm>
              <a:off x="2504452" y="3186754"/>
              <a:ext cx="989491" cy="451126"/>
            </a:xfrm>
            <a:prstGeom prst="curvedDownArrow">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Meiryo UI"/>
                <a:ea typeface="Meiryo UI"/>
                <a:cs typeface="+mn-cs"/>
              </a:endParaRPr>
            </a:p>
          </p:txBody>
        </p:sp>
        <p:sp>
          <p:nvSpPr>
            <p:cNvPr id="149" name="下カーブ矢印 148"/>
            <p:cNvSpPr/>
            <p:nvPr/>
          </p:nvSpPr>
          <p:spPr>
            <a:xfrm rot="10800000">
              <a:off x="2482630" y="3723156"/>
              <a:ext cx="933197" cy="450166"/>
            </a:xfrm>
            <a:prstGeom prst="curvedDownArrow">
              <a:avLst/>
            </a:prstGeom>
            <a:solidFill>
              <a:srgbClr val="ED7D31"/>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pSp>
      <p:sp>
        <p:nvSpPr>
          <p:cNvPr id="88" name="正方形/長方形 87"/>
          <p:cNvSpPr/>
          <p:nvPr/>
        </p:nvSpPr>
        <p:spPr>
          <a:xfrm>
            <a:off x="9944093" y="6847701"/>
            <a:ext cx="3296708" cy="226591"/>
          </a:xfrm>
          <a:prstGeom prst="rect">
            <a:avLst/>
          </a:prstGeom>
          <a:noFill/>
          <a:ln>
            <a:noFill/>
          </a:ln>
        </p:spPr>
        <p:txBody>
          <a:bodyPr wrap="square" lIns="36000" tIns="36000" rIns="36000" bIns="36000" rtlCol="0" anchor="t" anchorCtr="0">
            <a:spAutoFit/>
          </a:bodyPr>
          <a:lstStyle/>
          <a:p>
            <a:pPr marL="0" marR="0" lvl="0" indent="0" algn="l" defTabSz="457200" rtl="0" eaLnBrk="1" fontAlgn="auto" latinLnBrk="0" hangingPunct="1">
              <a:lnSpc>
                <a:spcPts val="1200"/>
              </a:lnSpc>
              <a:spcBef>
                <a:spcPts val="300"/>
              </a:spcBef>
              <a:spcAft>
                <a:spcPts val="0"/>
              </a:spcAft>
              <a:buClrTx/>
              <a:buSzTx/>
              <a:buFontTx/>
              <a:buNone/>
              <a:tabLst/>
              <a:defRPr/>
            </a:pPr>
            <a:r>
              <a:rPr kumimoji="0" lang="ja-JP" altLang="en-US"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0" lang="ja-JP" altLang="en-US" sz="900" b="1" dirty="0">
                <a:latin typeface="BIZ UDゴシック" panose="020B0400000000000000" pitchFamily="49" charset="-128"/>
                <a:ea typeface="BIZ UDゴシック" panose="020B0400000000000000" pitchFamily="49" charset="-128"/>
              </a:rPr>
              <a:t>スタートアップ成長の加速支援</a:t>
            </a:r>
            <a:r>
              <a:rPr kumimoji="0" lang="ja-JP" altLang="en-US"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イメージ図）</a:t>
            </a:r>
            <a:endParaRPr kumimoji="0" lang="en-US" altLang="ja-JP" sz="9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pic>
        <p:nvPicPr>
          <p:cNvPr id="89" name="図 88"/>
          <p:cNvPicPr>
            <a:picLocks noChangeAspect="1"/>
          </p:cNvPicPr>
          <p:nvPr/>
        </p:nvPicPr>
        <p:blipFill>
          <a:blip r:embed="rId9"/>
          <a:stretch>
            <a:fillRect/>
          </a:stretch>
        </p:blipFill>
        <p:spPr>
          <a:xfrm>
            <a:off x="7302457" y="7055999"/>
            <a:ext cx="2070031" cy="1242018"/>
          </a:xfrm>
          <a:prstGeom prst="rect">
            <a:avLst/>
          </a:prstGeom>
        </p:spPr>
      </p:pic>
      <p:sp>
        <p:nvSpPr>
          <p:cNvPr id="90" name="テキスト ボックス 89">
            <a:extLst>
              <a:ext uri="{FF2B5EF4-FFF2-40B4-BE49-F238E27FC236}">
                <a16:creationId xmlns:a16="http://schemas.microsoft.com/office/drawing/2014/main" id="{233774CE-BB03-49E5-94E8-1F2C71E354FD}"/>
              </a:ext>
            </a:extLst>
          </p:cNvPr>
          <p:cNvSpPr txBox="1"/>
          <p:nvPr/>
        </p:nvSpPr>
        <p:spPr>
          <a:xfrm>
            <a:off x="7284389" y="8329681"/>
            <a:ext cx="3586428" cy="291748"/>
          </a:xfrm>
          <a:prstGeom prst="rect">
            <a:avLst/>
          </a:prstGeom>
          <a:noFill/>
        </p:spPr>
        <p:txBody>
          <a:bodyPr wrap="square" lIns="0" tIns="0" rIns="0" bIns="0" rtlCol="0" anchor="ctr" anchorCtr="0">
            <a:noAutofit/>
          </a:bodyPr>
          <a:lstStyle/>
          <a:p>
            <a:pPr lvl="0" defTabSz="457200">
              <a:defRPr/>
            </a:pPr>
            <a:r>
              <a:rPr kumimoji="0" lang="ja-JP" altLang="en-US" sz="7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ミライのヘルスケア体験</a:t>
            </a:r>
          </a:p>
          <a:p>
            <a:pPr lvl="0" defTabSz="457200">
              <a:defRPr/>
            </a:pPr>
            <a:r>
              <a:rPr kumimoji="0" lang="ja-JP" altLang="en-US" sz="7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出典：２０２５年日本国際博覧会大阪パビリオン推進委員会</a:t>
            </a:r>
            <a:br>
              <a:rPr kumimoji="0" lang="en-US" altLang="ja-JP" sz="7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br>
            <a:r>
              <a:rPr kumimoji="0" lang="ja-JP" altLang="en-US" sz="7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「大阪パビリオン出展基本計画」</a:t>
            </a:r>
          </a:p>
        </p:txBody>
      </p:sp>
      <p:sp>
        <p:nvSpPr>
          <p:cNvPr id="92" name="テキスト ボックス 91">
            <a:extLst>
              <a:ext uri="{FF2B5EF4-FFF2-40B4-BE49-F238E27FC236}">
                <a16:creationId xmlns:a16="http://schemas.microsoft.com/office/drawing/2014/main" id="{233774CE-BB03-49E5-94E8-1F2C71E354FD}"/>
              </a:ext>
            </a:extLst>
          </p:cNvPr>
          <p:cNvSpPr txBox="1"/>
          <p:nvPr/>
        </p:nvSpPr>
        <p:spPr>
          <a:xfrm>
            <a:off x="10147204" y="8375512"/>
            <a:ext cx="2698149" cy="137824"/>
          </a:xfrm>
          <a:prstGeom prst="rect">
            <a:avLst/>
          </a:prstGeom>
          <a:noFill/>
        </p:spPr>
        <p:txBody>
          <a:bodyPr wrap="square" lIns="0" tIns="0" rIns="0" bIns="0" rtlCol="0" anchor="ctr" anchorCtr="0">
            <a:noAutofit/>
          </a:bodyPr>
          <a:lstStyle/>
          <a:p>
            <a:pPr lvl="0" defTabSz="457200">
              <a:defRPr/>
            </a:pPr>
            <a:r>
              <a:rPr lang="ja-JP" altLang="en-US" sz="700" b="1"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a:t>
            </a:r>
            <a:r>
              <a:rPr kumimoji="0" lang="en-US" altLang="ja-JP" sz="7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OIH </a:t>
            </a:r>
            <a:r>
              <a:rPr kumimoji="0" lang="ja-JP" altLang="en-US" sz="7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スタートアップアクセラレーションプログラム</a:t>
            </a:r>
          </a:p>
          <a:p>
            <a:pPr lvl="0" defTabSz="457200">
              <a:defRPr/>
            </a:pPr>
            <a:r>
              <a:rPr kumimoji="0" lang="ja-JP" altLang="en-US" sz="7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　出典：</a:t>
            </a:r>
            <a:r>
              <a:rPr kumimoji="0" lang="en-US" altLang="ja-JP" sz="700" dirty="0">
                <a:solidFill>
                  <a:prstClr val="black"/>
                </a:solidFill>
                <a:latin typeface="BIZ UDPゴシック" panose="020B0400000000000000" pitchFamily="50" charset="-128"/>
                <a:ea typeface="BIZ UDPゴシック" panose="020B0400000000000000" pitchFamily="50" charset="-128"/>
                <a:cs typeface="Meiryo UI" panose="020B0604030504040204" pitchFamily="50" charset="-128"/>
              </a:rPr>
              <a:t>STARTUP ACCELERATION PROGRAM HP</a:t>
            </a:r>
          </a:p>
        </p:txBody>
      </p:sp>
      <p:pic>
        <p:nvPicPr>
          <p:cNvPr id="93" name="図 92"/>
          <p:cNvPicPr>
            <a:picLocks noChangeAspect="1"/>
          </p:cNvPicPr>
          <p:nvPr/>
        </p:nvPicPr>
        <p:blipFill>
          <a:blip r:embed="rId10"/>
          <a:stretch>
            <a:fillRect/>
          </a:stretch>
        </p:blipFill>
        <p:spPr>
          <a:xfrm>
            <a:off x="10134345" y="7046876"/>
            <a:ext cx="2106595" cy="1250792"/>
          </a:xfrm>
          <a:prstGeom prst="rect">
            <a:avLst/>
          </a:prstGeom>
        </p:spPr>
      </p:pic>
      <p:sp>
        <p:nvSpPr>
          <p:cNvPr id="139" name="Rectangle 2"/>
          <p:cNvSpPr txBox="1">
            <a:spLocks noChangeArrowheads="1"/>
          </p:cNvSpPr>
          <p:nvPr/>
        </p:nvSpPr>
        <p:spPr>
          <a:xfrm>
            <a:off x="12074776" y="4968586"/>
            <a:ext cx="536107" cy="372358"/>
          </a:xfrm>
          <a:prstGeom prst="rect">
            <a:avLst/>
          </a:prstGeom>
          <a:noFill/>
          <a:ln>
            <a:noFill/>
            <a:miter lim="800000"/>
            <a:headEnd/>
            <a:tailEnd/>
          </a:ln>
        </p:spPr>
        <p:txBody>
          <a:bodyPr wrap="none" bIns="10800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70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eiryo UI" pitchFamily="50" charset="-128"/>
              </a:rPr>
              <a:t>など</a:t>
            </a:r>
          </a:p>
        </p:txBody>
      </p:sp>
      <p:sp>
        <p:nvSpPr>
          <p:cNvPr id="103" name="Rectangle 2"/>
          <p:cNvSpPr txBox="1">
            <a:spLocks noChangeArrowheads="1"/>
          </p:cNvSpPr>
          <p:nvPr/>
        </p:nvSpPr>
        <p:spPr>
          <a:xfrm>
            <a:off x="9193978" y="4946188"/>
            <a:ext cx="536107" cy="372358"/>
          </a:xfrm>
          <a:prstGeom prst="rect">
            <a:avLst/>
          </a:prstGeom>
          <a:noFill/>
          <a:ln>
            <a:noFill/>
            <a:miter lim="800000"/>
            <a:headEnd/>
            <a:tailEnd/>
          </a:ln>
        </p:spPr>
        <p:txBody>
          <a:bodyPr wrap="none" bIns="108000"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ja-JP" altLang="en-US" sz="700" i="0" u="none" strike="noStrike" kern="1200" cap="none" spc="0" normalizeH="0" baseline="0" noProof="0" dirty="0">
                <a:ln>
                  <a:noFill/>
                </a:ln>
                <a:solidFill>
                  <a:schemeClr val="tx1"/>
                </a:solidFill>
                <a:effectLst/>
                <a:uLnTx/>
                <a:uFillTx/>
                <a:latin typeface="BIZ UDゴシック" panose="020B0400000000000000" pitchFamily="49" charset="-128"/>
                <a:ea typeface="BIZ UDゴシック" panose="020B0400000000000000" pitchFamily="49" charset="-128"/>
                <a:cs typeface="Meiryo UI" pitchFamily="50" charset="-128"/>
              </a:rPr>
              <a:t>など</a:t>
            </a:r>
          </a:p>
        </p:txBody>
      </p:sp>
      <p:sp>
        <p:nvSpPr>
          <p:cNvPr id="9" name="山形 8"/>
          <p:cNvSpPr/>
          <p:nvPr/>
        </p:nvSpPr>
        <p:spPr>
          <a:xfrm>
            <a:off x="6372565" y="9017849"/>
            <a:ext cx="1069635" cy="465049"/>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1400" b="1" dirty="0">
              <a:solidFill>
                <a:schemeClr val="tx2">
                  <a:lumMod val="50000"/>
                </a:schemeClr>
              </a:solidFill>
              <a:latin typeface="Meiryo UI" panose="020B0604030504040204" pitchFamily="50" charset="-128"/>
              <a:ea typeface="Meiryo UI" panose="020B0604030504040204" pitchFamily="50" charset="-128"/>
            </a:endParaRPr>
          </a:p>
        </p:txBody>
      </p:sp>
      <p:sp>
        <p:nvSpPr>
          <p:cNvPr id="104" name="正方形/長方形 103">
            <a:extLst>
              <a:ext uri="{FF2B5EF4-FFF2-40B4-BE49-F238E27FC236}">
                <a16:creationId xmlns:a16="http://schemas.microsoft.com/office/drawing/2014/main" id="{6C03A465-4A64-412D-A75A-780D62F09BE3}"/>
              </a:ext>
            </a:extLst>
          </p:cNvPr>
          <p:cNvSpPr/>
          <p:nvPr/>
        </p:nvSpPr>
        <p:spPr>
          <a:xfrm>
            <a:off x="7485455" y="8964866"/>
            <a:ext cx="5171002" cy="5601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300"/>
              </a:lnSpc>
              <a:spcBef>
                <a:spcPts val="300"/>
              </a:spcBef>
            </a:pPr>
            <a:r>
              <a:rPr lang="ja-JP" altLang="en-US" sz="1100" b="1" dirty="0">
                <a:solidFill>
                  <a:schemeClr val="tx1"/>
                </a:solidFill>
                <a:latin typeface="BIZ UDゴシック" panose="020B0400000000000000" pitchFamily="49" charset="-128"/>
                <a:ea typeface="BIZ UDゴシック" panose="020B0400000000000000" pitchFamily="49" charset="-128"/>
              </a:rPr>
              <a:t>「副首都ビジョン」をオール大阪の指針として、大阪府、大阪市、堺市はもとより、府内の他の市町村や経済界、さらには、近隣府県、国とともに、一体となって、大阪の副首都化が推進されるよう、取り組んでいく。</a:t>
            </a:r>
          </a:p>
        </p:txBody>
      </p:sp>
      <p:sp>
        <p:nvSpPr>
          <p:cNvPr id="105" name="正方形/長方形 104">
            <a:extLst>
              <a:ext uri="{FF2B5EF4-FFF2-40B4-BE49-F238E27FC236}">
                <a16:creationId xmlns:a16="http://schemas.microsoft.com/office/drawing/2014/main" id="{6C03A465-4A64-412D-A75A-780D62F09BE3}"/>
              </a:ext>
            </a:extLst>
          </p:cNvPr>
          <p:cNvSpPr/>
          <p:nvPr/>
        </p:nvSpPr>
        <p:spPr>
          <a:xfrm>
            <a:off x="6864446" y="3369721"/>
            <a:ext cx="5619774" cy="31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900" dirty="0">
                <a:solidFill>
                  <a:schemeClr val="tx1"/>
                </a:solidFill>
                <a:latin typeface="BIZ UDゴシック" panose="020B0400000000000000" pitchFamily="49" charset="-128"/>
                <a:ea typeface="BIZ UDゴシック" panose="020B0400000000000000" pitchFamily="49" charset="-128"/>
              </a:rPr>
              <a:t>大阪自らの安全・危機管理機能の強化のうえに、さらに、経済力を背景に、平時にも非常時にも日本を支える拠点となるべく、首都のバックアップ機能の向上を図る。　</a:t>
            </a:r>
            <a:endParaRPr lang="en-US" altLang="ja-JP" sz="900" dirty="0">
              <a:solidFill>
                <a:schemeClr val="tx1"/>
              </a:solidFill>
              <a:latin typeface="BIZ UDゴシック" panose="020B0400000000000000" pitchFamily="49" charset="-128"/>
              <a:ea typeface="BIZ UDゴシック" panose="020B0400000000000000" pitchFamily="49" charset="-128"/>
            </a:endParaRPr>
          </a:p>
        </p:txBody>
      </p:sp>
      <p:sp>
        <p:nvSpPr>
          <p:cNvPr id="106" name="正方形/長方形 105">
            <a:extLst>
              <a:ext uri="{FF2B5EF4-FFF2-40B4-BE49-F238E27FC236}">
                <a16:creationId xmlns:a16="http://schemas.microsoft.com/office/drawing/2014/main" id="{9A678E82-45A0-9695-08BB-1CE38823DA73}"/>
              </a:ext>
            </a:extLst>
          </p:cNvPr>
          <p:cNvSpPr/>
          <p:nvPr/>
        </p:nvSpPr>
        <p:spPr>
          <a:xfrm>
            <a:off x="1468603" y="3296463"/>
            <a:ext cx="2527625" cy="276999"/>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出典：大阪府・大阪市</a:t>
            </a:r>
            <a:endParaRPr kumimoji="1" lang="en-US" altLang="ja-JP" sz="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a:defRPr/>
            </a:pPr>
            <a:r>
              <a:rPr kumimoji="1" lang="ja-JP" altLang="en-US" sz="600" dirty="0">
                <a:latin typeface="BIZ UDゴシック" panose="020B0400000000000000" pitchFamily="49" charset="-128"/>
                <a:ea typeface="BIZ UDゴシック" panose="020B0400000000000000" pitchFamily="49" charset="-128"/>
              </a:rPr>
              <a:t>　　　</a:t>
            </a:r>
            <a:r>
              <a:rPr kumimoji="1" lang="ja-JP" altLang="en-US" sz="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「大阪版万博アクションプラン（</a:t>
            </a:r>
            <a:r>
              <a:rPr kumimoji="1" lang="en-US" altLang="ja-JP" sz="600" dirty="0">
                <a:latin typeface="BIZ UDゴシック" panose="020B0400000000000000" pitchFamily="49" charset="-128"/>
                <a:ea typeface="BIZ UDゴシック" panose="020B0400000000000000" pitchFamily="49" charset="-128"/>
              </a:rPr>
              <a:t>2022</a:t>
            </a:r>
            <a:r>
              <a:rPr kumimoji="1" lang="ja-JP" altLang="en-US" sz="600" dirty="0">
                <a:latin typeface="BIZ UDゴシック" panose="020B0400000000000000" pitchFamily="49" charset="-128"/>
                <a:ea typeface="BIZ UDゴシック" panose="020B0400000000000000" pitchFamily="49" charset="-128"/>
              </a:rPr>
              <a:t>年</a:t>
            </a:r>
            <a:r>
              <a:rPr kumimoji="1" lang="en-US" altLang="ja-JP" sz="600" dirty="0">
                <a:latin typeface="BIZ UDゴシック" panose="020B0400000000000000" pitchFamily="49" charset="-128"/>
                <a:ea typeface="BIZ UDゴシック" panose="020B0400000000000000" pitchFamily="49" charset="-128"/>
              </a:rPr>
              <a:t>12</a:t>
            </a:r>
            <a:r>
              <a:rPr kumimoji="1" lang="ja-JP" altLang="en-US" sz="600" dirty="0">
                <a:latin typeface="BIZ UDゴシック" panose="020B0400000000000000" pitchFamily="49" charset="-128"/>
                <a:ea typeface="BIZ UDゴシック" panose="020B0400000000000000" pitchFamily="49" charset="-128"/>
              </a:rPr>
              <a:t>月改訂版）」</a:t>
            </a:r>
          </a:p>
        </p:txBody>
      </p:sp>
      <p:sp>
        <p:nvSpPr>
          <p:cNvPr id="107" name="正方形/長方形 106">
            <a:extLst>
              <a:ext uri="{FF2B5EF4-FFF2-40B4-BE49-F238E27FC236}">
                <a16:creationId xmlns:a16="http://schemas.microsoft.com/office/drawing/2014/main" id="{9A678E82-45A0-9695-08BB-1CE38823DA73}"/>
              </a:ext>
            </a:extLst>
          </p:cNvPr>
          <p:cNvSpPr/>
          <p:nvPr/>
        </p:nvSpPr>
        <p:spPr>
          <a:xfrm>
            <a:off x="3064785" y="6121014"/>
            <a:ext cx="1421953" cy="276999"/>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御堂筋イルミネーション</a:t>
            </a:r>
            <a:br>
              <a:rPr kumimoji="1" lang="en-US" altLang="ja-JP" sz="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br>
            <a:r>
              <a:rPr kumimoji="1" lang="ja-JP" altLang="en-US" sz="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出典：（公財）大阪観光局</a:t>
            </a:r>
            <a:r>
              <a:rPr kumimoji="1" lang="en-US" altLang="ja-JP" sz="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HP</a:t>
            </a:r>
            <a:endParaRPr kumimoji="1" lang="ja-JP" altLang="en-US" sz="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08" name="正方形/長方形 107">
            <a:extLst>
              <a:ext uri="{FF2B5EF4-FFF2-40B4-BE49-F238E27FC236}">
                <a16:creationId xmlns:a16="http://schemas.microsoft.com/office/drawing/2014/main" id="{9A678E82-45A0-9695-08BB-1CE38823DA73}"/>
              </a:ext>
            </a:extLst>
          </p:cNvPr>
          <p:cNvSpPr/>
          <p:nvPr/>
        </p:nvSpPr>
        <p:spPr>
          <a:xfrm>
            <a:off x="3846658" y="6121014"/>
            <a:ext cx="2276801" cy="276999"/>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noProof="0" dirty="0">
                <a:latin typeface="BIZ UDゴシック" panose="020B0400000000000000" pitchFamily="49" charset="-128"/>
                <a:ea typeface="BIZ UDゴシック" panose="020B0400000000000000" pitchFamily="49" charset="-128"/>
              </a:rPr>
              <a:t>百舌鳥・古市古墳群（仁徳天皇陵古墳）</a:t>
            </a:r>
            <a:endParaRPr kumimoji="1" lang="en-US" altLang="ja-JP" sz="600" noProof="0" dirty="0">
              <a:latin typeface="BIZ UDゴシック" panose="020B0400000000000000" pitchFamily="49" charset="-128"/>
              <a:ea typeface="BIZ UDゴシック" panose="020B0400000000000000" pitchFamily="49" charset="-128"/>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noProof="0" dirty="0">
                <a:latin typeface="BIZ UDゴシック" panose="020B0400000000000000" pitchFamily="49" charset="-128"/>
                <a:ea typeface="BIZ UDゴシック" panose="020B0400000000000000" pitchFamily="49" charset="-128"/>
              </a:rPr>
              <a:t>出典</a:t>
            </a:r>
            <a:r>
              <a:rPr kumimoji="1" lang="ja-JP" altLang="en-US" sz="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：堺市</a:t>
            </a:r>
            <a:r>
              <a:rPr kumimoji="1" lang="en-US" altLang="ja-JP" sz="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HP</a:t>
            </a:r>
            <a:endParaRPr kumimoji="1" lang="ja-JP" altLang="en-US" sz="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09" name="正方形/長方形 108">
            <a:extLst>
              <a:ext uri="{FF2B5EF4-FFF2-40B4-BE49-F238E27FC236}">
                <a16:creationId xmlns:a16="http://schemas.microsoft.com/office/drawing/2014/main" id="{9A678E82-45A0-9695-08BB-1CE38823DA73}"/>
              </a:ext>
            </a:extLst>
          </p:cNvPr>
          <p:cNvSpPr/>
          <p:nvPr/>
        </p:nvSpPr>
        <p:spPr>
          <a:xfrm>
            <a:off x="-211785" y="9212213"/>
            <a:ext cx="3080341" cy="184666"/>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うめきた２期完成予定イメージ（提供：うめきた事業者）</a:t>
            </a:r>
          </a:p>
        </p:txBody>
      </p:sp>
      <p:sp>
        <p:nvSpPr>
          <p:cNvPr id="112" name="正方形/長方形 111">
            <a:extLst>
              <a:ext uri="{FF2B5EF4-FFF2-40B4-BE49-F238E27FC236}">
                <a16:creationId xmlns:a16="http://schemas.microsoft.com/office/drawing/2014/main" id="{6C03A465-4A64-412D-A75A-780D62F09BE3}"/>
              </a:ext>
            </a:extLst>
          </p:cNvPr>
          <p:cNvSpPr/>
          <p:nvPr/>
        </p:nvSpPr>
        <p:spPr>
          <a:xfrm>
            <a:off x="6565465" y="9017849"/>
            <a:ext cx="843413" cy="438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300"/>
              </a:lnSpc>
              <a:spcBef>
                <a:spcPts val="300"/>
              </a:spcBef>
            </a:pPr>
            <a:r>
              <a:rPr lang="ja-JP" altLang="en-US" sz="1100" b="1" dirty="0">
                <a:solidFill>
                  <a:schemeClr val="tx1"/>
                </a:solidFill>
                <a:latin typeface="BIZ UDゴシック" panose="020B0400000000000000" pitchFamily="49" charset="-128"/>
                <a:ea typeface="BIZ UDゴシック" panose="020B0400000000000000" pitchFamily="49" charset="-128"/>
              </a:rPr>
              <a:t>今後の</a:t>
            </a:r>
            <a:endParaRPr lang="en-US" altLang="ja-JP" sz="1100" b="1" dirty="0">
              <a:solidFill>
                <a:schemeClr val="tx1"/>
              </a:solidFill>
              <a:latin typeface="BIZ UDゴシック" panose="020B0400000000000000" pitchFamily="49" charset="-128"/>
              <a:ea typeface="BIZ UDゴシック" panose="020B0400000000000000" pitchFamily="49" charset="-128"/>
            </a:endParaRPr>
          </a:p>
          <a:p>
            <a:pPr>
              <a:lnSpc>
                <a:spcPts val="1300"/>
              </a:lnSpc>
              <a:spcBef>
                <a:spcPts val="300"/>
              </a:spcBef>
            </a:pPr>
            <a:r>
              <a:rPr lang="ja-JP" altLang="en-US" sz="1100" b="1" dirty="0">
                <a:solidFill>
                  <a:schemeClr val="tx1"/>
                </a:solidFill>
                <a:latin typeface="BIZ UDゴシック" panose="020B0400000000000000" pitchFamily="49" charset="-128"/>
                <a:ea typeface="BIZ UDゴシック" panose="020B0400000000000000" pitchFamily="49" charset="-128"/>
              </a:rPr>
              <a:t>進め方</a:t>
            </a:r>
          </a:p>
        </p:txBody>
      </p:sp>
      <p:sp>
        <p:nvSpPr>
          <p:cNvPr id="128" name="正方形/長方形 127">
            <a:extLst>
              <a:ext uri="{FF2B5EF4-FFF2-40B4-BE49-F238E27FC236}">
                <a16:creationId xmlns:a16="http://schemas.microsoft.com/office/drawing/2014/main" id="{6C03A465-4A64-412D-A75A-780D62F09BE3}"/>
              </a:ext>
            </a:extLst>
          </p:cNvPr>
          <p:cNvSpPr/>
          <p:nvPr/>
        </p:nvSpPr>
        <p:spPr>
          <a:xfrm>
            <a:off x="12090911" y="1411288"/>
            <a:ext cx="437146" cy="3169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1" spcCol="360000" rtlCol="0" anchor="t" anchorCtr="0"/>
          <a:lstStyle/>
          <a:p>
            <a:pPr>
              <a:lnSpc>
                <a:spcPts val="1000"/>
              </a:lnSpc>
              <a:spcBef>
                <a:spcPts val="300"/>
              </a:spcBef>
            </a:pPr>
            <a:r>
              <a:rPr lang="ja-JP" altLang="en-US" sz="700" dirty="0">
                <a:solidFill>
                  <a:schemeClr val="tx1"/>
                </a:solidFill>
                <a:latin typeface="BIZ UDゴシック" panose="020B0400000000000000" pitchFamily="49" charset="-128"/>
                <a:ea typeface="BIZ UDゴシック" panose="020B0400000000000000" pitchFamily="49" charset="-128"/>
              </a:rPr>
              <a:t>など　</a:t>
            </a:r>
            <a:endParaRPr lang="en-US" altLang="ja-JP" sz="700" dirty="0">
              <a:solidFill>
                <a:schemeClr val="tx1"/>
              </a:solidFill>
              <a:latin typeface="BIZ UDゴシック" panose="020B0400000000000000" pitchFamily="49" charset="-128"/>
              <a:ea typeface="BIZ UDゴシック" panose="020B0400000000000000" pitchFamily="49" charset="-128"/>
            </a:endParaRPr>
          </a:p>
        </p:txBody>
      </p:sp>
      <p:sp>
        <p:nvSpPr>
          <p:cNvPr id="136" name="正方形/長方形 135">
            <a:extLst>
              <a:ext uri="{FF2B5EF4-FFF2-40B4-BE49-F238E27FC236}">
                <a16:creationId xmlns:a16="http://schemas.microsoft.com/office/drawing/2014/main" id="{9A678E82-45A0-9695-08BB-1CE38823DA73}"/>
              </a:ext>
            </a:extLst>
          </p:cNvPr>
          <p:cNvSpPr/>
          <p:nvPr/>
        </p:nvSpPr>
        <p:spPr>
          <a:xfrm>
            <a:off x="1210377" y="3107806"/>
            <a:ext cx="891091" cy="184666"/>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600" dirty="0">
                <a:solidFill>
                  <a:schemeClr val="bg1"/>
                </a:solidFill>
                <a:latin typeface="BIZ UDゴシック" panose="020B0400000000000000" pitchFamily="49" charset="-128"/>
                <a:ea typeface="BIZ UDゴシック" panose="020B0400000000000000" pitchFamily="49" charset="-128"/>
              </a:rPr>
              <a:t>画像・経済産業省</a:t>
            </a:r>
            <a:r>
              <a:rPr kumimoji="1" lang="en-US" altLang="ja-JP" sz="600" dirty="0">
                <a:solidFill>
                  <a:schemeClr val="bg1"/>
                </a:solidFill>
                <a:latin typeface="BIZ UDゴシック" panose="020B0400000000000000" pitchFamily="49" charset="-128"/>
                <a:ea typeface="BIZ UDゴシック" panose="020B0400000000000000" pitchFamily="49" charset="-128"/>
              </a:rPr>
              <a:t>HP</a:t>
            </a:r>
            <a:endParaRPr kumimoji="1" lang="ja-JP" altLang="en-US" sz="600" dirty="0">
              <a:solidFill>
                <a:schemeClr val="bg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98788267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ln>
          <a:noFill/>
        </a:ln>
      </a:spPr>
      <a:bodyPr rtlCol="0" anchor="ctr"/>
      <a:lstStyle>
        <a:defPPr>
          <a:lnSpc>
            <a:spcPct val="150000"/>
          </a:lnSpc>
          <a:defRPr sz="1400" b="1" dirty="0">
            <a:solidFill>
              <a:schemeClr val="tx2">
                <a:lumMod val="50000"/>
              </a:schemeClr>
            </a:solidFill>
            <a:latin typeface="Meiryo UI" panose="020B0604030504040204" pitchFamily="50" charset="-128"/>
            <a:ea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200" dirty="0" smtClean="0">
            <a:latin typeface="Meiryo UI" panose="020B0604030504040204" pitchFamily="50" charset="-128"/>
            <a:ea typeface="Meiryo UI"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49A2D2-1515-45C4-A482-A2BECD63D1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7D8937C-B5B3-4F51-B4B7-398B04267960}">
  <ds:schemaRefs>
    <ds:schemaRef ds:uri="http://www.w3.org/XML/1998/namespace"/>
    <ds:schemaRef ds:uri="http://schemas.microsoft.com/office/2006/metadata/properties"/>
    <ds:schemaRef ds:uri="2be2acaf-88a6-4029-b366-c28176c79890"/>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C202FFA-87BA-4BBF-9893-A6312372E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2687</Words>
  <Application>Microsoft Office PowerPoint</Application>
  <PresentationFormat>A3 297x420 mm</PresentationFormat>
  <Paragraphs>382</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UDPゴシック</vt:lpstr>
      <vt:lpstr>BIZ UDゴシック</vt:lpstr>
      <vt:lpstr>Meiryo UI</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2024-02-28T11:15:53Z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