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3"/>
  </p:notesMasterIdLst>
  <p:sldIdLst>
    <p:sldId id="141169266" r:id="rId2"/>
    <p:sldId id="141169645" r:id="rId3"/>
    <p:sldId id="141169788" r:id="rId4"/>
    <p:sldId id="141169796" r:id="rId5"/>
    <p:sldId id="141169790" r:id="rId6"/>
    <p:sldId id="141169777" r:id="rId7"/>
    <p:sldId id="141169774" r:id="rId8"/>
    <p:sldId id="141169758" r:id="rId9"/>
    <p:sldId id="141169791" r:id="rId10"/>
    <p:sldId id="141169744" r:id="rId11"/>
    <p:sldId id="141169792" r:id="rId12"/>
    <p:sldId id="141169608" r:id="rId13"/>
    <p:sldId id="141169784" r:id="rId14"/>
    <p:sldId id="141169781" r:id="rId15"/>
    <p:sldId id="141169748" r:id="rId16"/>
    <p:sldId id="141169749" r:id="rId17"/>
    <p:sldId id="141169779" r:id="rId18"/>
    <p:sldId id="141169746" r:id="rId19"/>
    <p:sldId id="141169769" r:id="rId20"/>
    <p:sldId id="141169754" r:id="rId21"/>
    <p:sldId id="141169770" r:id="rId22"/>
    <p:sldId id="141169793" r:id="rId23"/>
    <p:sldId id="141169787" r:id="rId24"/>
    <p:sldId id="141169782" r:id="rId25"/>
    <p:sldId id="141169786" r:id="rId26"/>
    <p:sldId id="141169794" r:id="rId27"/>
    <p:sldId id="141169785" r:id="rId28"/>
    <p:sldId id="141169751" r:id="rId29"/>
    <p:sldId id="141169780" r:id="rId30"/>
    <p:sldId id="141169775" r:id="rId31"/>
    <p:sldId id="141169632" r:id="rId32"/>
    <p:sldId id="141169633" r:id="rId33"/>
    <p:sldId id="141169725" r:id="rId34"/>
    <p:sldId id="141169756" r:id="rId35"/>
    <p:sldId id="141169606" r:id="rId36"/>
    <p:sldId id="141169795" r:id="rId37"/>
    <p:sldId id="141169630" r:id="rId38"/>
    <p:sldId id="141169773" r:id="rId39"/>
    <p:sldId id="141169771" r:id="rId40"/>
    <p:sldId id="141169713" r:id="rId41"/>
    <p:sldId id="141169778" r:id="rId42"/>
  </p:sldIdLst>
  <p:sldSz cx="12192000" cy="6858000"/>
  <p:notesSz cx="6646863" cy="97774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BAB"/>
    <a:srgbClr val="FFF1C5"/>
    <a:srgbClr val="BDFFBD"/>
    <a:srgbClr val="F3FFF3"/>
    <a:srgbClr val="F6FFF3"/>
    <a:srgbClr val="F3FFF5"/>
    <a:srgbClr val="993366"/>
    <a:srgbClr val="CC0000"/>
    <a:srgbClr val="FFE4C9"/>
    <a:srgbClr val="CD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94151" autoAdjust="0"/>
  </p:normalViewPr>
  <p:slideViewPr>
    <p:cSldViewPr snapToGrid="0">
      <p:cViewPr varScale="1">
        <p:scale>
          <a:sx n="68" d="100"/>
          <a:sy n="68" d="100"/>
        </p:scale>
        <p:origin x="38" y="7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dirty="0"/>
              <a:t>東京都の人口シェアと</a:t>
            </a:r>
            <a:r>
              <a:rPr lang="ja-JP" altLang="en-US" dirty="0"/>
              <a:t>実質</a:t>
            </a:r>
            <a:r>
              <a:rPr lang="en-US" dirty="0"/>
              <a:t>GDP</a:t>
            </a:r>
            <a:r>
              <a:rPr lang="ja-JP" dirty="0"/>
              <a:t>シェア</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scatterChart>
        <c:scatterStyle val="lineMarker"/>
        <c:varyColors val="0"/>
        <c:ser>
          <c:idx val="0"/>
          <c:order val="0"/>
          <c:spPr>
            <a:ln w="25400" cap="rnd">
              <a:solidFill>
                <a:schemeClr val="accent1"/>
              </a:solidFill>
              <a:round/>
            </a:ln>
            <a:effectLst/>
          </c:spPr>
          <c:marker>
            <c:symbol val="circle"/>
            <c:size val="7"/>
            <c:spPr>
              <a:solidFill>
                <a:schemeClr val="accent1"/>
              </a:solidFill>
              <a:ln w="9525">
                <a:noFill/>
              </a:ln>
              <a:effectLst/>
            </c:spPr>
          </c:marker>
          <c:xVal>
            <c:numRef>
              <c:f>Sheet1!$A$1:$A$47</c:f>
              <c:numCache>
                <c:formatCode>General</c:formatCode>
                <c:ptCount val="47"/>
                <c:pt idx="0">
                  <c:v>0.10428402715740576</c:v>
                </c:pt>
                <c:pt idx="1">
                  <c:v>0.10319163704528975</c:v>
                </c:pt>
                <c:pt idx="2">
                  <c:v>0.10220926728857355</c:v>
                </c:pt>
                <c:pt idx="3">
                  <c:v>0.10119991318690859</c:v>
                </c:pt>
                <c:pt idx="4">
                  <c:v>0.10017141750247514</c:v>
                </c:pt>
                <c:pt idx="5">
                  <c:v>9.9250649239706126E-2</c:v>
                </c:pt>
                <c:pt idx="6">
                  <c:v>9.8548506386660115E-2</c:v>
                </c:pt>
                <c:pt idx="7">
                  <c:v>9.8088673269995291E-2</c:v>
                </c:pt>
                <c:pt idx="8">
                  <c:v>9.7885281421496467E-2</c:v>
                </c:pt>
                <c:pt idx="9">
                  <c:v>9.7771231453389298E-2</c:v>
                </c:pt>
                <c:pt idx="10">
                  <c:v>9.7723756495303599E-2</c:v>
                </c:pt>
                <c:pt idx="11">
                  <c:v>9.7764351471313501E-2</c:v>
                </c:pt>
                <c:pt idx="12">
                  <c:v>9.7390325509861833E-2</c:v>
                </c:pt>
                <c:pt idx="13">
                  <c:v>9.6936950588618676E-2</c:v>
                </c:pt>
                <c:pt idx="14">
                  <c:v>9.6410405421857887E-2</c:v>
                </c:pt>
                <c:pt idx="15">
                  <c:v>9.5910258795738237E-2</c:v>
                </c:pt>
                <c:pt idx="16">
                  <c:v>9.5717149740936827E-2</c:v>
                </c:pt>
                <c:pt idx="17">
                  <c:v>9.5356587218123567E-2</c:v>
                </c:pt>
                <c:pt idx="18">
                  <c:v>9.4795914773727771E-2</c:v>
                </c:pt>
                <c:pt idx="19">
                  <c:v>9.4132958128767014E-2</c:v>
                </c:pt>
                <c:pt idx="20">
                  <c:v>9.3761288524329064E-2</c:v>
                </c:pt>
                <c:pt idx="21">
                  <c:v>9.3674659738278543E-2</c:v>
                </c:pt>
                <c:pt idx="22">
                  <c:v>9.3839152801667769E-2</c:v>
                </c:pt>
                <c:pt idx="23">
                  <c:v>9.4123655828958194E-2</c:v>
                </c:pt>
                <c:pt idx="24">
                  <c:v>9.4526474930329132E-2</c:v>
                </c:pt>
                <c:pt idx="25">
                  <c:v>9.5048303736035164E-2</c:v>
                </c:pt>
                <c:pt idx="26">
                  <c:v>9.5653146501618019E-2</c:v>
                </c:pt>
                <c:pt idx="27">
                  <c:v>9.6422093406334813E-2</c:v>
                </c:pt>
                <c:pt idx="28">
                  <c:v>9.7014910645762523E-2</c:v>
                </c:pt>
                <c:pt idx="29">
                  <c:v>9.7646349002637189E-2</c:v>
                </c:pt>
                <c:pt idx="30">
                  <c:v>9.8433105315885033E-2</c:v>
                </c:pt>
                <c:pt idx="31">
                  <c:v>9.9298105566023726E-2</c:v>
                </c:pt>
                <c:pt idx="32">
                  <c:v>0.10024860778080651</c:v>
                </c:pt>
                <c:pt idx="33">
                  <c:v>0.10122943537053809</c:v>
                </c:pt>
                <c:pt idx="34">
                  <c:v>0.10214340946013496</c:v>
                </c:pt>
                <c:pt idx="35">
                  <c:v>0.10276195756577149</c:v>
                </c:pt>
                <c:pt idx="36">
                  <c:v>0.10319009809596821</c:v>
                </c:pt>
                <c:pt idx="37">
                  <c:v>0.10365420516799512</c:v>
                </c:pt>
                <c:pt idx="38">
                  <c:v>0.10439319070117885</c:v>
                </c:pt>
                <c:pt idx="39">
                  <c:v>0.10530024285388684</c:v>
                </c:pt>
                <c:pt idx="40">
                  <c:v>0.10633991109012943</c:v>
                </c:pt>
                <c:pt idx="41">
                  <c:v>0.107454825963067</c:v>
                </c:pt>
                <c:pt idx="42">
                  <c:v>0.10851950456590424</c:v>
                </c:pt>
                <c:pt idx="43">
                  <c:v>0.10957866334251158</c:v>
                </c:pt>
                <c:pt idx="44">
                  <c:v>0.11065621271383984</c:v>
                </c:pt>
                <c:pt idx="45">
                  <c:v>0.11135980530496407</c:v>
                </c:pt>
                <c:pt idx="46">
                  <c:v>0.11164327758000001</c:v>
                </c:pt>
              </c:numCache>
            </c:numRef>
          </c:xVal>
          <c:yVal>
            <c:numRef>
              <c:f>Sheet1!$B$1:$B$47</c:f>
              <c:numCache>
                <c:formatCode>General</c:formatCode>
                <c:ptCount val="47"/>
                <c:pt idx="0">
                  <c:v>0.16832997989641249</c:v>
                </c:pt>
                <c:pt idx="1">
                  <c:v>0.16486159570717857</c:v>
                </c:pt>
                <c:pt idx="2">
                  <c:v>0.16608511936938708</c:v>
                </c:pt>
                <c:pt idx="3">
                  <c:v>0.1648543506013882</c:v>
                </c:pt>
                <c:pt idx="4">
                  <c:v>0.16435481182952519</c:v>
                </c:pt>
                <c:pt idx="5">
                  <c:v>0.16395821436927796</c:v>
                </c:pt>
                <c:pt idx="6">
                  <c:v>0.16898154891349301</c:v>
                </c:pt>
                <c:pt idx="7">
                  <c:v>0.1720694090775228</c:v>
                </c:pt>
                <c:pt idx="8">
                  <c:v>0.1752875312723946</c:v>
                </c:pt>
                <c:pt idx="9">
                  <c:v>0.17528098751646115</c:v>
                </c:pt>
                <c:pt idx="10">
                  <c:v>0.17783218079870453</c:v>
                </c:pt>
                <c:pt idx="11">
                  <c:v>0.18285814900984315</c:v>
                </c:pt>
                <c:pt idx="12">
                  <c:v>0.18725427690622737</c:v>
                </c:pt>
                <c:pt idx="13">
                  <c:v>0.19097574816950824</c:v>
                </c:pt>
                <c:pt idx="14">
                  <c:v>0.19560942597538492</c:v>
                </c:pt>
                <c:pt idx="15">
                  <c:v>0.19339838635036477</c:v>
                </c:pt>
                <c:pt idx="16">
                  <c:v>0.18860838452541834</c:v>
                </c:pt>
                <c:pt idx="17">
                  <c:v>0.18705009424712393</c:v>
                </c:pt>
                <c:pt idx="18">
                  <c:v>0.18293044218483312</c:v>
                </c:pt>
                <c:pt idx="19">
                  <c:v>0.1839878527854979</c:v>
                </c:pt>
                <c:pt idx="20">
                  <c:v>0.17983818964105378</c:v>
                </c:pt>
                <c:pt idx="21">
                  <c:v>0.17986603829257219</c:v>
                </c:pt>
                <c:pt idx="22">
                  <c:v>0.18158363488022741</c:v>
                </c:pt>
                <c:pt idx="23">
                  <c:v>0.18815141574517399</c:v>
                </c:pt>
                <c:pt idx="24">
                  <c:v>0.18984034785164211</c:v>
                </c:pt>
                <c:pt idx="25">
                  <c:v>0.19012680319697106</c:v>
                </c:pt>
                <c:pt idx="26">
                  <c:v>0.19218867570752432</c:v>
                </c:pt>
                <c:pt idx="27">
                  <c:v>0.19180648462226546</c:v>
                </c:pt>
                <c:pt idx="28">
                  <c:v>0.19283370991723317</c:v>
                </c:pt>
                <c:pt idx="29">
                  <c:v>0.1973779614263296</c:v>
                </c:pt>
                <c:pt idx="30">
                  <c:v>0.19852110300615808</c:v>
                </c:pt>
                <c:pt idx="31">
                  <c:v>0.19845153423625878</c:v>
                </c:pt>
                <c:pt idx="32">
                  <c:v>0.19881741124100039</c:v>
                </c:pt>
                <c:pt idx="33">
                  <c:v>0.20442408587374153</c:v>
                </c:pt>
                <c:pt idx="34">
                  <c:v>0.19936730684462592</c:v>
                </c:pt>
                <c:pt idx="35">
                  <c:v>0.19711566714373027</c:v>
                </c:pt>
                <c:pt idx="36">
                  <c:v>0.20382710037592527</c:v>
                </c:pt>
                <c:pt idx="37">
                  <c:v>0.20618739595443203</c:v>
                </c:pt>
                <c:pt idx="38">
                  <c:v>0.20716922236688756</c:v>
                </c:pt>
                <c:pt idx="39">
                  <c:v>0.20347136769739493</c:v>
                </c:pt>
                <c:pt idx="40">
                  <c:v>0.20346310099034509</c:v>
                </c:pt>
                <c:pt idx="41">
                  <c:v>0.20410864932339431</c:v>
                </c:pt>
                <c:pt idx="42">
                  <c:v>0.20405674516948963</c:v>
                </c:pt>
                <c:pt idx="43">
                  <c:v>0.20656631100642237</c:v>
                </c:pt>
                <c:pt idx="44">
                  <c:v>0.20568919543384198</c:v>
                </c:pt>
                <c:pt idx="45">
                  <c:v>0.20308537052991918</c:v>
                </c:pt>
                <c:pt idx="46">
                  <c:v>0.20499373402401519</c:v>
                </c:pt>
              </c:numCache>
            </c:numRef>
          </c:yVal>
          <c:smooth val="0"/>
          <c:extLst>
            <c:ext xmlns:c15="http://schemas.microsoft.com/office/drawing/2012/chart" uri="{02D57815-91ED-43cb-92C2-25804820EDAC}">
              <c15:filteredSeriesTitle>
                <c15:tx>
                  <c:strRef>
                    <c:extLst>
                      <c:ext uri="{02D57815-91ED-43cb-92C2-25804820EDAC}">
                        <c15:formulaRef>
                          <c15:sqref>Sheet1!$A$1:$A$0</c15:sqref>
                        </c15:formulaRef>
                      </c:ext>
                    </c:extLst>
                  </c:strRef>
                </c15:tx>
              </c15:filteredSeriesTitle>
            </c:ext>
            <c:ext xmlns:c16="http://schemas.microsoft.com/office/drawing/2014/chart" uri="{C3380CC4-5D6E-409C-BE32-E72D297353CC}">
              <c16:uniqueId val="{00000000-ABD2-4CFE-9FA7-BACA218BB3C5}"/>
            </c:ext>
          </c:extLst>
        </c:ser>
        <c:dLbls>
          <c:showLegendKey val="0"/>
          <c:showVal val="0"/>
          <c:showCatName val="0"/>
          <c:showSerName val="0"/>
          <c:showPercent val="0"/>
          <c:showBubbleSize val="0"/>
        </c:dLbls>
        <c:axId val="730812976"/>
        <c:axId val="730813336"/>
      </c:scatterChart>
      <c:valAx>
        <c:axId val="730812976"/>
        <c:scaling>
          <c:orientation val="minMax"/>
          <c:min val="9.0000000000000024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t>人口シェア</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30813336"/>
        <c:crosses val="autoZero"/>
        <c:crossBetween val="midCat"/>
      </c:valAx>
      <c:valAx>
        <c:axId val="730813336"/>
        <c:scaling>
          <c:orientation val="minMax"/>
          <c:min val="0.140000000000000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dirty="0"/>
                  <a:t>実質</a:t>
                </a:r>
                <a:r>
                  <a:rPr lang="en-US" dirty="0"/>
                  <a:t>GDP</a:t>
                </a:r>
                <a:r>
                  <a:rPr lang="ja-JP" dirty="0"/>
                  <a:t>シェア</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730812976"/>
        <c:crosses val="autoZero"/>
        <c:crossBetween val="midCat"/>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9184-4733-8A7E-81A6CBCF1C9F}"/>
              </c:ext>
            </c:extLst>
          </c:dPt>
          <c:cat>
            <c:strRef>
              <c:f>Sheet1!$A$1:$A$47</c:f>
              <c:strCache>
                <c:ptCount val="47"/>
                <c:pt idx="0">
                  <c:v>東京都</c:v>
                </c:pt>
                <c:pt idx="1">
                  <c:v>愛知県</c:v>
                </c:pt>
                <c:pt idx="2">
                  <c:v>静岡県</c:v>
                </c:pt>
                <c:pt idx="3">
                  <c:v>栃木県</c:v>
                </c:pt>
                <c:pt idx="4">
                  <c:v>福井県</c:v>
                </c:pt>
                <c:pt idx="5">
                  <c:v>滋賀県</c:v>
                </c:pt>
                <c:pt idx="6">
                  <c:v>富山県</c:v>
                </c:pt>
                <c:pt idx="7">
                  <c:v>群馬県</c:v>
                </c:pt>
                <c:pt idx="8">
                  <c:v>山口県</c:v>
                </c:pt>
                <c:pt idx="9">
                  <c:v>茨城県</c:v>
                </c:pt>
                <c:pt idx="10">
                  <c:v>神奈川県</c:v>
                </c:pt>
                <c:pt idx="11">
                  <c:v>広島県</c:v>
                </c:pt>
                <c:pt idx="12">
                  <c:v>徳島県</c:v>
                </c:pt>
                <c:pt idx="13">
                  <c:v>山梨県</c:v>
                </c:pt>
                <c:pt idx="14">
                  <c:v>千葉県</c:v>
                </c:pt>
                <c:pt idx="15">
                  <c:v>大阪府</c:v>
                </c:pt>
                <c:pt idx="16">
                  <c:v>埼玉県</c:v>
                </c:pt>
                <c:pt idx="17">
                  <c:v>兵庫県</c:v>
                </c:pt>
                <c:pt idx="18">
                  <c:v>岐阜県</c:v>
                </c:pt>
                <c:pt idx="19">
                  <c:v>香川県</c:v>
                </c:pt>
                <c:pt idx="20">
                  <c:v>京都府</c:v>
                </c:pt>
                <c:pt idx="21">
                  <c:v>三重県</c:v>
                </c:pt>
                <c:pt idx="22">
                  <c:v>和歌山県</c:v>
                </c:pt>
                <c:pt idx="23">
                  <c:v>石川県</c:v>
                </c:pt>
                <c:pt idx="24">
                  <c:v>新潟県</c:v>
                </c:pt>
                <c:pt idx="25">
                  <c:v>島根県</c:v>
                </c:pt>
                <c:pt idx="26">
                  <c:v>宮城県</c:v>
                </c:pt>
                <c:pt idx="27">
                  <c:v>福島県</c:v>
                </c:pt>
                <c:pt idx="28">
                  <c:v>長野県</c:v>
                </c:pt>
                <c:pt idx="29">
                  <c:v>山形県</c:v>
                </c:pt>
                <c:pt idx="30">
                  <c:v>佐賀県</c:v>
                </c:pt>
                <c:pt idx="31">
                  <c:v>福岡県</c:v>
                </c:pt>
                <c:pt idx="32">
                  <c:v>北海道</c:v>
                </c:pt>
                <c:pt idx="33">
                  <c:v>岡山県</c:v>
                </c:pt>
                <c:pt idx="34">
                  <c:v>岩手県</c:v>
                </c:pt>
                <c:pt idx="35">
                  <c:v>奈良県</c:v>
                </c:pt>
                <c:pt idx="36">
                  <c:v>愛媛県</c:v>
                </c:pt>
                <c:pt idx="37">
                  <c:v>熊本県</c:v>
                </c:pt>
                <c:pt idx="38">
                  <c:v>秋田県</c:v>
                </c:pt>
                <c:pt idx="39">
                  <c:v>大分県</c:v>
                </c:pt>
                <c:pt idx="40">
                  <c:v>高知県</c:v>
                </c:pt>
                <c:pt idx="41">
                  <c:v>長崎県</c:v>
                </c:pt>
                <c:pt idx="42">
                  <c:v>青森県</c:v>
                </c:pt>
                <c:pt idx="43">
                  <c:v>鹿児島県</c:v>
                </c:pt>
                <c:pt idx="44">
                  <c:v>鳥取県</c:v>
                </c:pt>
                <c:pt idx="45">
                  <c:v>宮崎県</c:v>
                </c:pt>
                <c:pt idx="46">
                  <c:v>沖縄県</c:v>
                </c:pt>
              </c:strCache>
            </c:strRef>
          </c:cat>
          <c:val>
            <c:numRef>
              <c:f>Sheet1!$B$1:$B$47</c:f>
              <c:numCache>
                <c:formatCode>General</c:formatCode>
                <c:ptCount val="47"/>
                <c:pt idx="0">
                  <c:v>5756.7839341635054</c:v>
                </c:pt>
                <c:pt idx="1">
                  <c:v>3661.1948560524966</c:v>
                </c:pt>
                <c:pt idx="2">
                  <c:v>3406.9499361075191</c:v>
                </c:pt>
                <c:pt idx="3">
                  <c:v>3351.2589421767116</c:v>
                </c:pt>
                <c:pt idx="4">
                  <c:v>3325.1122965536465</c:v>
                </c:pt>
                <c:pt idx="5">
                  <c:v>3323.166335354163</c:v>
                </c:pt>
                <c:pt idx="6">
                  <c:v>3316.0519505415505</c:v>
                </c:pt>
                <c:pt idx="7">
                  <c:v>3287.6106762314535</c:v>
                </c:pt>
                <c:pt idx="8">
                  <c:v>3248.8683013057012</c:v>
                </c:pt>
                <c:pt idx="9">
                  <c:v>3246.8284611141758</c:v>
                </c:pt>
                <c:pt idx="10">
                  <c:v>3198.6017602123916</c:v>
                </c:pt>
                <c:pt idx="11">
                  <c:v>3153.3824085741348</c:v>
                </c:pt>
                <c:pt idx="12">
                  <c:v>3152.6178528440228</c:v>
                </c:pt>
                <c:pt idx="13">
                  <c:v>3125.26024318399</c:v>
                </c:pt>
                <c:pt idx="14">
                  <c:v>3057.9569682813176</c:v>
                </c:pt>
                <c:pt idx="15">
                  <c:v>3055.1976112618663</c:v>
                </c:pt>
                <c:pt idx="16">
                  <c:v>3038.1101892039064</c:v>
                </c:pt>
                <c:pt idx="17">
                  <c:v>3037.6706187979162</c:v>
                </c:pt>
                <c:pt idx="18">
                  <c:v>3034.7354003562423</c:v>
                </c:pt>
                <c:pt idx="19">
                  <c:v>3020.7605700568743</c:v>
                </c:pt>
                <c:pt idx="20">
                  <c:v>3005.3715954846339</c:v>
                </c:pt>
                <c:pt idx="21">
                  <c:v>2989.0123513579315</c:v>
                </c:pt>
                <c:pt idx="22">
                  <c:v>2986.1511699077605</c:v>
                </c:pt>
                <c:pt idx="23">
                  <c:v>2972.6710440509028</c:v>
                </c:pt>
                <c:pt idx="24">
                  <c:v>2951.3456272174185</c:v>
                </c:pt>
                <c:pt idx="25">
                  <c:v>2951.0344471262074</c:v>
                </c:pt>
                <c:pt idx="26">
                  <c:v>2942.7720120290551</c:v>
                </c:pt>
                <c:pt idx="27">
                  <c:v>2942.3416709866947</c:v>
                </c:pt>
                <c:pt idx="28">
                  <c:v>2923.6369688271184</c:v>
                </c:pt>
                <c:pt idx="29">
                  <c:v>2909.0901513404483</c:v>
                </c:pt>
                <c:pt idx="30">
                  <c:v>2854.3118376224338</c:v>
                </c:pt>
                <c:pt idx="31">
                  <c:v>2838.3973738833133</c:v>
                </c:pt>
                <c:pt idx="32">
                  <c:v>2831.5943764463445</c:v>
                </c:pt>
                <c:pt idx="33">
                  <c:v>2793.7184411662679</c:v>
                </c:pt>
                <c:pt idx="34">
                  <c:v>2781.2293478278607</c:v>
                </c:pt>
                <c:pt idx="35">
                  <c:v>2728.0926588100806</c:v>
                </c:pt>
                <c:pt idx="36">
                  <c:v>2716.9962118398571</c:v>
                </c:pt>
                <c:pt idx="37">
                  <c:v>2713.5919555341143</c:v>
                </c:pt>
                <c:pt idx="38">
                  <c:v>2713.1214486444674</c:v>
                </c:pt>
                <c:pt idx="39">
                  <c:v>2695.3824863263944</c:v>
                </c:pt>
                <c:pt idx="40">
                  <c:v>2662.7591690573099</c:v>
                </c:pt>
                <c:pt idx="41">
                  <c:v>2655.3476854628925</c:v>
                </c:pt>
                <c:pt idx="42">
                  <c:v>2628.040748221656</c:v>
                </c:pt>
                <c:pt idx="43">
                  <c:v>2557.9758593889001</c:v>
                </c:pt>
                <c:pt idx="44">
                  <c:v>2439.2127312198363</c:v>
                </c:pt>
                <c:pt idx="45">
                  <c:v>2426.1375082740956</c:v>
                </c:pt>
                <c:pt idx="46">
                  <c:v>2396.3448218766057</c:v>
                </c:pt>
              </c:numCache>
            </c:numRef>
          </c:val>
          <c:extLst>
            <c:ext xmlns:c15="http://schemas.microsoft.com/office/drawing/2012/chart" uri="{02D57815-91ED-43cb-92C2-25804820EDAC}">
              <c15:filteredSeriesTitle>
                <c15:tx>
                  <c:strRef>
                    <c:extLst>
                      <c:ext uri="{02D57815-91ED-43cb-92C2-25804820EDAC}">
                        <c15:formulaRef>
                          <c15:sqref>Sheet1!$B$1:$B$0</c15:sqref>
                        </c15:formulaRef>
                      </c:ext>
                    </c:extLst>
                  </c:strRef>
                </c15:tx>
              </c15:filteredSeriesTitle>
            </c:ext>
            <c:ext xmlns:c16="http://schemas.microsoft.com/office/drawing/2014/chart" uri="{C3380CC4-5D6E-409C-BE32-E72D297353CC}">
              <c16:uniqueId val="{00000000-9184-4733-8A7E-81A6CBCF1C9F}"/>
            </c:ext>
          </c:extLst>
        </c:ser>
        <c:dLbls>
          <c:showLegendKey val="0"/>
          <c:showVal val="0"/>
          <c:showCatName val="0"/>
          <c:showSerName val="0"/>
          <c:showPercent val="0"/>
          <c:showBubbleSize val="0"/>
        </c:dLbls>
        <c:gapWidth val="219"/>
        <c:overlap val="-27"/>
        <c:axId val="538094104"/>
        <c:axId val="538094464"/>
      </c:barChart>
      <c:catAx>
        <c:axId val="53809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538094464"/>
        <c:crosses val="autoZero"/>
        <c:auto val="1"/>
        <c:lblAlgn val="ctr"/>
        <c:lblOffset val="100"/>
        <c:noMultiLvlLbl val="0"/>
      </c:catAx>
      <c:valAx>
        <c:axId val="538094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380941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23"/>
            <c:invertIfNegative val="0"/>
            <c:bubble3D val="0"/>
            <c:spPr>
              <a:solidFill>
                <a:srgbClr val="0070C0"/>
              </a:solidFill>
              <a:ln>
                <a:noFill/>
              </a:ln>
              <a:effectLst/>
            </c:spPr>
            <c:extLst>
              <c:ext xmlns:c16="http://schemas.microsoft.com/office/drawing/2014/chart" uri="{C3380CC4-5D6E-409C-BE32-E72D297353CC}">
                <c16:uniqueId val="{00000001-A5CD-4B40-B2F1-CDD26C0860C1}"/>
              </c:ext>
            </c:extLst>
          </c:dPt>
          <c:dPt>
            <c:idx val="30"/>
            <c:invertIfNegative val="0"/>
            <c:bubble3D val="0"/>
            <c:spPr>
              <a:solidFill>
                <a:srgbClr val="0070C0"/>
              </a:solidFill>
              <a:ln>
                <a:noFill/>
              </a:ln>
              <a:effectLst/>
            </c:spPr>
            <c:extLst>
              <c:ext xmlns:c16="http://schemas.microsoft.com/office/drawing/2014/chart" uri="{C3380CC4-5D6E-409C-BE32-E72D297353CC}">
                <c16:uniqueId val="{00000003-A5CD-4B40-B2F1-CDD26C0860C1}"/>
              </c:ext>
            </c:extLst>
          </c:dPt>
          <c:dPt>
            <c:idx val="35"/>
            <c:invertIfNegative val="0"/>
            <c:bubble3D val="0"/>
            <c:spPr>
              <a:solidFill>
                <a:srgbClr val="0070C0"/>
              </a:solidFill>
              <a:ln>
                <a:noFill/>
              </a:ln>
              <a:effectLst/>
            </c:spPr>
            <c:extLst>
              <c:ext xmlns:c16="http://schemas.microsoft.com/office/drawing/2014/chart" uri="{C3380CC4-5D6E-409C-BE32-E72D297353CC}">
                <c16:uniqueId val="{00000005-A5CD-4B40-B2F1-CDD26C0860C1}"/>
              </c:ext>
            </c:extLst>
          </c:dPt>
          <c:dPt>
            <c:idx val="38"/>
            <c:invertIfNegative val="0"/>
            <c:bubble3D val="0"/>
            <c:spPr>
              <a:solidFill>
                <a:srgbClr val="0070C0"/>
              </a:solidFill>
              <a:ln>
                <a:noFill/>
              </a:ln>
              <a:effectLst/>
            </c:spPr>
            <c:extLst>
              <c:ext xmlns:c16="http://schemas.microsoft.com/office/drawing/2014/chart" uri="{C3380CC4-5D6E-409C-BE32-E72D297353CC}">
                <c16:uniqueId val="{00000007-A5CD-4B40-B2F1-CDD26C0860C1}"/>
              </c:ext>
            </c:extLst>
          </c:dPt>
          <c:dPt>
            <c:idx val="41"/>
            <c:invertIfNegative val="0"/>
            <c:bubble3D val="0"/>
            <c:spPr>
              <a:solidFill>
                <a:srgbClr val="0070C0"/>
              </a:solidFill>
              <a:ln>
                <a:noFill/>
              </a:ln>
              <a:effectLst/>
            </c:spPr>
            <c:extLst>
              <c:ext xmlns:c16="http://schemas.microsoft.com/office/drawing/2014/chart" uri="{C3380CC4-5D6E-409C-BE32-E72D297353CC}">
                <c16:uniqueId val="{00000009-A5CD-4B40-B2F1-CDD26C0860C1}"/>
              </c:ext>
            </c:extLst>
          </c:dPt>
          <c:dPt>
            <c:idx val="44"/>
            <c:invertIfNegative val="0"/>
            <c:bubble3D val="0"/>
            <c:spPr>
              <a:solidFill>
                <a:srgbClr val="FF0000"/>
              </a:solidFill>
              <a:ln>
                <a:noFill/>
              </a:ln>
              <a:effectLst/>
            </c:spPr>
            <c:extLst>
              <c:ext xmlns:c16="http://schemas.microsoft.com/office/drawing/2014/chart" uri="{C3380CC4-5D6E-409C-BE32-E72D297353CC}">
                <c16:uniqueId val="{0000000B-A5CD-4B40-B2F1-CDD26C0860C1}"/>
              </c:ext>
            </c:extLst>
          </c:dPt>
          <c:dPt>
            <c:idx val="45"/>
            <c:invertIfNegative val="0"/>
            <c:bubble3D val="0"/>
            <c:spPr>
              <a:solidFill>
                <a:srgbClr val="0070C0"/>
              </a:solidFill>
              <a:ln>
                <a:noFill/>
              </a:ln>
              <a:effectLst/>
            </c:spPr>
            <c:extLst>
              <c:ext xmlns:c16="http://schemas.microsoft.com/office/drawing/2014/chart" uri="{C3380CC4-5D6E-409C-BE32-E72D297353CC}">
                <c16:uniqueId val="{0000000D-A5CD-4B40-B2F1-CDD26C0860C1}"/>
              </c:ext>
            </c:extLst>
          </c:dPt>
          <c:val>
            <c:numRef>
              <c:f>'★成果物グラフ（人口あたり09-21）★'!$C$4:$C$50</c:f>
              <c:numCache>
                <c:formatCode>0.00%</c:formatCode>
                <c:ptCount val="47"/>
                <c:pt idx="0">
                  <c:v>0.3274269430096961</c:v>
                </c:pt>
                <c:pt idx="1">
                  <c:v>0.31604152103769767</c:v>
                </c:pt>
                <c:pt idx="2">
                  <c:v>0.28176871566610928</c:v>
                </c:pt>
                <c:pt idx="3">
                  <c:v>0.26509168694743512</c:v>
                </c:pt>
                <c:pt idx="4">
                  <c:v>0.25746393056350847</c:v>
                </c:pt>
                <c:pt idx="5">
                  <c:v>0.24416372683893384</c:v>
                </c:pt>
                <c:pt idx="6">
                  <c:v>0.24376161163451715</c:v>
                </c:pt>
                <c:pt idx="7">
                  <c:v>0.24215196005565054</c:v>
                </c:pt>
                <c:pt idx="8">
                  <c:v>0.23873666833252005</c:v>
                </c:pt>
                <c:pt idx="9">
                  <c:v>0.23722628289867242</c:v>
                </c:pt>
                <c:pt idx="10">
                  <c:v>0.22837896452675199</c:v>
                </c:pt>
                <c:pt idx="11">
                  <c:v>0.2165904816099411</c:v>
                </c:pt>
                <c:pt idx="12">
                  <c:v>0.20562401320890711</c:v>
                </c:pt>
                <c:pt idx="13">
                  <c:v>0.20214892186058075</c:v>
                </c:pt>
                <c:pt idx="14">
                  <c:v>0.20048815068083248</c:v>
                </c:pt>
                <c:pt idx="15">
                  <c:v>0.19613497218311626</c:v>
                </c:pt>
                <c:pt idx="16">
                  <c:v>0.19015763216950932</c:v>
                </c:pt>
                <c:pt idx="17">
                  <c:v>0.18461422309234621</c:v>
                </c:pt>
                <c:pt idx="18">
                  <c:v>0.18223778243401578</c:v>
                </c:pt>
                <c:pt idx="19">
                  <c:v>0.18186532864788352</c:v>
                </c:pt>
                <c:pt idx="20">
                  <c:v>0.17967903879973424</c:v>
                </c:pt>
                <c:pt idx="21">
                  <c:v>0.17583257706588906</c:v>
                </c:pt>
                <c:pt idx="22">
                  <c:v>0.17021370680931369</c:v>
                </c:pt>
                <c:pt idx="23">
                  <c:v>0.16444631380027452</c:v>
                </c:pt>
                <c:pt idx="24">
                  <c:v>0.15028280765030488</c:v>
                </c:pt>
                <c:pt idx="25">
                  <c:v>0.14629568539452076</c:v>
                </c:pt>
                <c:pt idx="26">
                  <c:v>0.14369508596121405</c:v>
                </c:pt>
                <c:pt idx="27">
                  <c:v>0.1436356631052953</c:v>
                </c:pt>
                <c:pt idx="28">
                  <c:v>0.13901213471285656</c:v>
                </c:pt>
                <c:pt idx="29">
                  <c:v>0.13596305929592489</c:v>
                </c:pt>
                <c:pt idx="30">
                  <c:v>0.12480664799513419</c:v>
                </c:pt>
                <c:pt idx="31">
                  <c:v>0.12272764443488993</c:v>
                </c:pt>
                <c:pt idx="32">
                  <c:v>0.11945507524924737</c:v>
                </c:pt>
                <c:pt idx="33">
                  <c:v>0.11882696647996083</c:v>
                </c:pt>
                <c:pt idx="34">
                  <c:v>0.11654049862706439</c:v>
                </c:pt>
                <c:pt idx="35">
                  <c:v>0.11107119619669281</c:v>
                </c:pt>
                <c:pt idx="36">
                  <c:v>0.10904557035337814</c:v>
                </c:pt>
                <c:pt idx="37">
                  <c:v>0.10886925477414033</c:v>
                </c:pt>
                <c:pt idx="38">
                  <c:v>8.9004828090269994E-2</c:v>
                </c:pt>
                <c:pt idx="39">
                  <c:v>8.1658025395003664E-2</c:v>
                </c:pt>
                <c:pt idx="40">
                  <c:v>7.5138136726093041E-2</c:v>
                </c:pt>
                <c:pt idx="41">
                  <c:v>7.0172505643997685E-2</c:v>
                </c:pt>
                <c:pt idx="42">
                  <c:v>6.9511257201824606E-2</c:v>
                </c:pt>
                <c:pt idx="43">
                  <c:v>6.8688178558681479E-2</c:v>
                </c:pt>
                <c:pt idx="44">
                  <c:v>4.5026461467756684E-2</c:v>
                </c:pt>
                <c:pt idx="45">
                  <c:v>3.9558200777938035E-2</c:v>
                </c:pt>
                <c:pt idx="46">
                  <c:v>9.8606981940951854E-3</c:v>
                </c:pt>
              </c:numCache>
            </c:numRef>
          </c:val>
          <c:extLst>
            <c:ext xmlns:c15="http://schemas.microsoft.com/office/drawing/2012/chart" uri="{02D57815-91ED-43cb-92C2-25804820EDAC}">
              <c15:filteredCategoryTitle>
                <c15:cat>
                  <c:strRef>
                    <c:extLst>
                      <c:ext uri="{02D57815-91ED-43cb-92C2-25804820EDAC}">
                        <c15:formulaRef>
                          <c15:sqref>'★成果物グラフ（人口あたり09-21）★'!$B$4:$B$50</c15:sqref>
                        </c15:formulaRef>
                      </c:ext>
                    </c:extLst>
                    <c:strCache>
                      <c:ptCount val="47"/>
                      <c:pt idx="0">
                        <c:v>山梨県</c:v>
                      </c:pt>
                      <c:pt idx="1">
                        <c:v>山形県</c:v>
                      </c:pt>
                      <c:pt idx="2">
                        <c:v>徳島県</c:v>
                      </c:pt>
                      <c:pt idx="3">
                        <c:v>茨城県</c:v>
                      </c:pt>
                      <c:pt idx="4">
                        <c:v>三重県</c:v>
                      </c:pt>
                      <c:pt idx="5">
                        <c:v>秋田県</c:v>
                      </c:pt>
                      <c:pt idx="6">
                        <c:v>岩手県</c:v>
                      </c:pt>
                      <c:pt idx="7">
                        <c:v>富山県</c:v>
                      </c:pt>
                      <c:pt idx="8">
                        <c:v>熊本県</c:v>
                      </c:pt>
                      <c:pt idx="9">
                        <c:v>長野県</c:v>
                      </c:pt>
                      <c:pt idx="10">
                        <c:v>大分県</c:v>
                      </c:pt>
                      <c:pt idx="11">
                        <c:v>佐賀県</c:v>
                      </c:pt>
                      <c:pt idx="12">
                        <c:v>群馬県</c:v>
                      </c:pt>
                      <c:pt idx="13">
                        <c:v>滋賀県</c:v>
                      </c:pt>
                      <c:pt idx="14">
                        <c:v>鹿児島県</c:v>
                      </c:pt>
                      <c:pt idx="15">
                        <c:v>岐阜県</c:v>
                      </c:pt>
                      <c:pt idx="16">
                        <c:v>島根県</c:v>
                      </c:pt>
                      <c:pt idx="17">
                        <c:v>福井県</c:v>
                      </c:pt>
                      <c:pt idx="18">
                        <c:v>栃木県</c:v>
                      </c:pt>
                      <c:pt idx="19">
                        <c:v>兵庫県</c:v>
                      </c:pt>
                      <c:pt idx="20">
                        <c:v>福島県</c:v>
                      </c:pt>
                      <c:pt idx="21">
                        <c:v>長崎県</c:v>
                      </c:pt>
                      <c:pt idx="22">
                        <c:v>山口県</c:v>
                      </c:pt>
                      <c:pt idx="23">
                        <c:v>宮城県</c:v>
                      </c:pt>
                      <c:pt idx="24">
                        <c:v>愛媛県</c:v>
                      </c:pt>
                      <c:pt idx="25">
                        <c:v>宮崎県</c:v>
                      </c:pt>
                      <c:pt idx="26">
                        <c:v>鳥取県</c:v>
                      </c:pt>
                      <c:pt idx="27">
                        <c:v>京都府</c:v>
                      </c:pt>
                      <c:pt idx="28">
                        <c:v>高知県</c:v>
                      </c:pt>
                      <c:pt idx="29">
                        <c:v>静岡県</c:v>
                      </c:pt>
                      <c:pt idx="30">
                        <c:v>広島県</c:v>
                      </c:pt>
                      <c:pt idx="31">
                        <c:v>石川県</c:v>
                      </c:pt>
                      <c:pt idx="32">
                        <c:v>和歌山県</c:v>
                      </c:pt>
                      <c:pt idx="33">
                        <c:v>青森県</c:v>
                      </c:pt>
                      <c:pt idx="34">
                        <c:v>新潟県</c:v>
                      </c:pt>
                      <c:pt idx="35">
                        <c:v>北海道</c:v>
                      </c:pt>
                      <c:pt idx="36">
                        <c:v>岡山県</c:v>
                      </c:pt>
                      <c:pt idx="37">
                        <c:v>埼玉県</c:v>
                      </c:pt>
                      <c:pt idx="38">
                        <c:v>愛知県</c:v>
                      </c:pt>
                      <c:pt idx="39">
                        <c:v>香川県</c:v>
                      </c:pt>
                      <c:pt idx="40">
                        <c:v>奈良県</c:v>
                      </c:pt>
                      <c:pt idx="41">
                        <c:v>大阪府</c:v>
                      </c:pt>
                      <c:pt idx="42">
                        <c:v>神奈川県</c:v>
                      </c:pt>
                      <c:pt idx="43">
                        <c:v>沖縄県</c:v>
                      </c:pt>
                      <c:pt idx="44">
                        <c:v>東京都</c:v>
                      </c:pt>
                      <c:pt idx="45">
                        <c:v>福岡県</c:v>
                      </c:pt>
                      <c:pt idx="46">
                        <c:v>千葉県</c:v>
                      </c:pt>
                    </c:strCache>
                  </c:strRef>
                </c15:cat>
              </c15:filteredCategoryTitle>
            </c:ext>
            <c:ext xmlns:c16="http://schemas.microsoft.com/office/drawing/2014/chart" uri="{C3380CC4-5D6E-409C-BE32-E72D297353CC}">
              <c16:uniqueId val="{0000000E-A5CD-4B40-B2F1-CDD26C0860C1}"/>
            </c:ext>
          </c:extLst>
        </c:ser>
        <c:dLbls>
          <c:showLegendKey val="0"/>
          <c:showVal val="0"/>
          <c:showCatName val="0"/>
          <c:showSerName val="0"/>
          <c:showPercent val="0"/>
          <c:showBubbleSize val="0"/>
        </c:dLbls>
        <c:gapWidth val="219"/>
        <c:overlap val="-27"/>
        <c:axId val="1696678111"/>
        <c:axId val="1696688511"/>
      </c:barChart>
      <c:catAx>
        <c:axId val="1696678111"/>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6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696688511"/>
        <c:crosses val="autoZero"/>
        <c:auto val="1"/>
        <c:lblAlgn val="ctr"/>
        <c:lblOffset val="100"/>
        <c:noMultiLvlLbl val="0"/>
      </c:catAx>
      <c:valAx>
        <c:axId val="1696688511"/>
        <c:scaling>
          <c:orientation val="minMax"/>
          <c:max val="0.4"/>
          <c:min val="0"/>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crossAx val="1696678111"/>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dLblPos val="outEnd"/>
          <c:showLegendKey val="0"/>
          <c:showVal val="1"/>
          <c:showCatName val="0"/>
          <c:showSerName val="0"/>
          <c:showPercent val="0"/>
          <c:showBubbleSize val="0"/>
        </c:dLbls>
        <c:gapWidth val="92"/>
        <c:overlap val="-27"/>
        <c:axId val="377171232"/>
        <c:axId val="377177888"/>
      </c:barChart>
      <c:catAx>
        <c:axId val="37717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77177888"/>
        <c:crosses val="autoZero"/>
        <c:auto val="1"/>
        <c:lblAlgn val="ctr"/>
        <c:lblOffset val="100"/>
        <c:noMultiLvlLbl val="0"/>
      </c:catAx>
      <c:valAx>
        <c:axId val="377177888"/>
        <c:scaling>
          <c:orientation val="minMax"/>
        </c:scaling>
        <c:delete val="1"/>
        <c:axPos val="l"/>
        <c:numFmt formatCode="#,##0_ " sourceLinked="1"/>
        <c:majorTickMark val="none"/>
        <c:minorTickMark val="none"/>
        <c:tickLblPos val="nextTo"/>
        <c:crossAx val="37717123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Meiryo UI" panose="020B0604030504040204" pitchFamily="50" charset="-128"/>
          <a:ea typeface="Meiryo UI" panose="020B0604030504040204" pitchFamily="50" charset="-128"/>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B3E7FF"/>
              </a:solidFill>
              <a:ln>
                <a:noFill/>
              </a:ln>
              <a:effectLst/>
            </c:spPr>
            <c:extLst>
              <c:ext xmlns:c16="http://schemas.microsoft.com/office/drawing/2014/chart" uri="{C3380CC4-5D6E-409C-BE32-E72D297353CC}">
                <c16:uniqueId val="{00000001-2D34-4064-AD3B-566ED88919CE}"/>
              </c:ext>
            </c:extLst>
          </c:dPt>
          <c:dPt>
            <c:idx val="1"/>
            <c:invertIfNegative val="0"/>
            <c:bubble3D val="0"/>
            <c:spPr>
              <a:solidFill>
                <a:srgbClr val="37C1FF"/>
              </a:solidFill>
              <a:ln>
                <a:noFill/>
              </a:ln>
              <a:effectLst/>
            </c:spPr>
            <c:extLst>
              <c:ext xmlns:c16="http://schemas.microsoft.com/office/drawing/2014/chart" uri="{C3380CC4-5D6E-409C-BE32-E72D297353CC}">
                <c16:uniqueId val="{00000003-2D34-4064-AD3B-566ED88919CE}"/>
              </c:ext>
            </c:extLst>
          </c:dPt>
          <c:dPt>
            <c:idx val="2"/>
            <c:invertIfNegative val="0"/>
            <c:bubble3D val="0"/>
            <c:spPr>
              <a:solidFill>
                <a:srgbClr val="0085C0"/>
              </a:solidFill>
              <a:ln>
                <a:noFill/>
              </a:ln>
              <a:effectLst/>
            </c:spPr>
            <c:extLst>
              <c:ext xmlns:c16="http://schemas.microsoft.com/office/drawing/2014/chart" uri="{C3380CC4-5D6E-409C-BE32-E72D297353CC}">
                <c16:uniqueId val="{00000005-2D34-4064-AD3B-566ED88919CE}"/>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Sheet1!$C$2:$C$4</c:f>
              <c:numCache>
                <c:formatCode>General</c:formatCode>
                <c:ptCount val="3"/>
                <c:pt idx="0">
                  <c:v>208</c:v>
                </c:pt>
                <c:pt idx="1">
                  <c:v>222</c:v>
                </c:pt>
                <c:pt idx="2">
                  <c:v>255</c:v>
                </c:pt>
              </c:numCache>
            </c:numRef>
          </c:val>
          <c:extLst>
            <c:ext xmlns:c15="http://schemas.microsoft.com/office/drawing/2012/chart" uri="{02D57815-91ED-43cb-92C2-25804820EDAC}">
              <c15:filteredCategoryTitle>
                <c15:cat>
                  <c:strRef>
                    <c:extLst>
                      <c:ext uri="{02D57815-91ED-43cb-92C2-25804820EDAC}">
                        <c15:formulaRef>
                          <c15:sqref>Sheet1!$B$2:$B$4</c15:sqref>
                        </c15:formulaRef>
                      </c:ext>
                    </c:extLst>
                    <c:strCache>
                      <c:ptCount val="3"/>
                      <c:pt idx="0">
                        <c:v>R３</c:v>
                      </c:pt>
                      <c:pt idx="1">
                        <c:v>R４</c:v>
                      </c:pt>
                      <c:pt idx="2">
                        <c:v>R５</c:v>
                      </c:pt>
                    </c:strCache>
                  </c:strRef>
                </c15:cat>
              </c15:filteredCategoryTitle>
            </c:ext>
            <c:ext xmlns:c16="http://schemas.microsoft.com/office/drawing/2014/chart" uri="{C3380CC4-5D6E-409C-BE32-E72D297353CC}">
              <c16:uniqueId val="{00000006-2D34-4064-AD3B-566ED88919CE}"/>
            </c:ext>
          </c:extLst>
        </c:ser>
        <c:dLbls>
          <c:showLegendKey val="0"/>
          <c:showVal val="0"/>
          <c:showCatName val="0"/>
          <c:showSerName val="0"/>
          <c:showPercent val="0"/>
          <c:showBubbleSize val="0"/>
        </c:dLbls>
        <c:gapWidth val="92"/>
        <c:overlap val="-27"/>
        <c:axId val="319934736"/>
        <c:axId val="319935152"/>
      </c:barChart>
      <c:catAx>
        <c:axId val="31993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19935152"/>
        <c:crosses val="autoZero"/>
        <c:auto val="1"/>
        <c:lblAlgn val="ctr"/>
        <c:lblOffset val="100"/>
        <c:noMultiLvlLbl val="0"/>
      </c:catAx>
      <c:valAx>
        <c:axId val="319935152"/>
        <c:scaling>
          <c:orientation val="minMax"/>
        </c:scaling>
        <c:delete val="1"/>
        <c:axPos val="l"/>
        <c:numFmt formatCode="General" sourceLinked="1"/>
        <c:majorTickMark val="none"/>
        <c:minorTickMark val="none"/>
        <c:tickLblPos val="nextTo"/>
        <c:crossAx val="319934736"/>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Meiryo UI" panose="020B0604030504040204" pitchFamily="50" charset="-128"/>
          <a:ea typeface="Meiryo UI" panose="020B0604030504040204" pitchFamily="50"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B3E7FF"/>
              </a:solidFill>
              <a:ln>
                <a:noFill/>
              </a:ln>
              <a:effectLst/>
            </c:spPr>
            <c:extLst>
              <c:ext xmlns:c16="http://schemas.microsoft.com/office/drawing/2014/chart" uri="{C3380CC4-5D6E-409C-BE32-E72D297353CC}">
                <c16:uniqueId val="{00000001-33BD-45D1-887C-C97DB0235E69}"/>
              </c:ext>
            </c:extLst>
          </c:dPt>
          <c:dPt>
            <c:idx val="1"/>
            <c:invertIfNegative val="0"/>
            <c:bubble3D val="0"/>
            <c:spPr>
              <a:solidFill>
                <a:srgbClr val="37C1FF"/>
              </a:solidFill>
              <a:ln>
                <a:noFill/>
              </a:ln>
              <a:effectLst/>
            </c:spPr>
            <c:extLst>
              <c:ext xmlns:c16="http://schemas.microsoft.com/office/drawing/2014/chart" uri="{C3380CC4-5D6E-409C-BE32-E72D297353CC}">
                <c16:uniqueId val="{00000003-33BD-45D1-887C-C97DB0235E69}"/>
              </c:ext>
            </c:extLst>
          </c:dPt>
          <c:dPt>
            <c:idx val="2"/>
            <c:invertIfNegative val="0"/>
            <c:bubble3D val="0"/>
            <c:spPr>
              <a:solidFill>
                <a:srgbClr val="0085C0"/>
              </a:solidFill>
              <a:ln>
                <a:noFill/>
              </a:ln>
              <a:effectLst/>
            </c:spPr>
            <c:extLst>
              <c:ext xmlns:c16="http://schemas.microsoft.com/office/drawing/2014/chart" uri="{C3380CC4-5D6E-409C-BE32-E72D297353CC}">
                <c16:uniqueId val="{00000005-33BD-45D1-887C-C97DB0235E69}"/>
              </c:ext>
            </c:extLst>
          </c:dPt>
          <c:dLbls>
            <c:dLbl>
              <c:idx val="0"/>
              <c:layout>
                <c:manualLayout>
                  <c:x val="1.6886310949403443E-3"/>
                  <c:y val="3.3422878300494556E-2"/>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556350993985773"/>
                      <c:h val="0.12986624937497343"/>
                    </c:manualLayout>
                  </c15:layout>
                </c:ext>
                <c:ext xmlns:c16="http://schemas.microsoft.com/office/drawing/2014/chart" uri="{C3380CC4-5D6E-409C-BE32-E72D297353CC}">
                  <c16:uniqueId val="{00000001-33BD-45D1-887C-C97DB0235E69}"/>
                </c:ext>
              </c:extLst>
            </c:dLbl>
            <c:dLbl>
              <c:idx val="1"/>
              <c:dLblPos val="outEnd"/>
              <c:showLegendKey val="0"/>
              <c:showVal val="1"/>
              <c:showCatName val="0"/>
              <c:showSerName val="0"/>
              <c:showPercent val="0"/>
              <c:showBubbleSize val="0"/>
              <c:extLst>
                <c:ext xmlns:c15="http://schemas.microsoft.com/office/drawing/2012/chart" uri="{CE6537A1-D6FC-4f65-9D91-7224C49458BB}">
                  <c15:layout>
                    <c:manualLayout>
                      <c:w val="0.23685907359486888"/>
                      <c:h val="0.33808473109041326"/>
                    </c:manualLayout>
                  </c15:layout>
                </c:ext>
                <c:ext xmlns:c16="http://schemas.microsoft.com/office/drawing/2014/chart" uri="{C3380CC4-5D6E-409C-BE32-E72D297353CC}">
                  <c16:uniqueId val="{00000003-33BD-45D1-887C-C97DB0235E69}"/>
                </c:ext>
              </c:extLst>
            </c:dLbl>
            <c:dLbl>
              <c:idx val="2"/>
              <c:layout>
                <c:manualLayout>
                  <c:x val="6.1633032717271861E-3"/>
                  <c:y val="2.5709594942295057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7646507865895581"/>
                      <c:h val="8.3588978478842224E-2"/>
                    </c:manualLayout>
                  </c15:layout>
                </c:ext>
                <c:ext xmlns:c16="http://schemas.microsoft.com/office/drawing/2014/chart" uri="{C3380CC4-5D6E-409C-BE32-E72D297353CC}">
                  <c16:uniqueId val="{00000005-33BD-45D1-887C-C97DB0235E69}"/>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Sheet1!$F$2:$F$4</c:f>
              <c:numCache>
                <c:formatCode>#,##0_ </c:formatCode>
                <c:ptCount val="3"/>
                <c:pt idx="0">
                  <c:v>1750</c:v>
                </c:pt>
                <c:pt idx="1">
                  <c:v>1885</c:v>
                </c:pt>
                <c:pt idx="2">
                  <c:v>2677</c:v>
                </c:pt>
              </c:numCache>
            </c:numRef>
          </c:val>
          <c:extLst>
            <c:ext xmlns:c15="http://schemas.microsoft.com/office/drawing/2012/chart" uri="{02D57815-91ED-43cb-92C2-25804820EDAC}">
              <c15:filteredCategoryTitle>
                <c15:cat>
                  <c:strRef>
                    <c:extLst>
                      <c:ext uri="{02D57815-91ED-43cb-92C2-25804820EDAC}">
                        <c15:formulaRef>
                          <c15:sqref>Sheet1!$E$2:$E$4</c15:sqref>
                        </c15:formulaRef>
                      </c:ext>
                    </c:extLst>
                    <c:strCache>
                      <c:ptCount val="3"/>
                      <c:pt idx="0">
                        <c:v>R３</c:v>
                      </c:pt>
                      <c:pt idx="1">
                        <c:v>R４</c:v>
                      </c:pt>
                      <c:pt idx="2">
                        <c:v>R５</c:v>
                      </c:pt>
                    </c:strCache>
                  </c:strRef>
                </c15:cat>
              </c15:filteredCategoryTitle>
            </c:ext>
            <c:ext xmlns:c16="http://schemas.microsoft.com/office/drawing/2014/chart" uri="{C3380CC4-5D6E-409C-BE32-E72D297353CC}">
              <c16:uniqueId val="{00000006-33BD-45D1-887C-C97DB0235E69}"/>
            </c:ext>
          </c:extLst>
        </c:ser>
        <c:dLbls>
          <c:dLblPos val="outEnd"/>
          <c:showLegendKey val="0"/>
          <c:showVal val="1"/>
          <c:showCatName val="0"/>
          <c:showSerName val="0"/>
          <c:showPercent val="0"/>
          <c:showBubbleSize val="0"/>
        </c:dLbls>
        <c:gapWidth val="92"/>
        <c:overlap val="-27"/>
        <c:axId val="377171232"/>
        <c:axId val="377177888"/>
      </c:barChart>
      <c:catAx>
        <c:axId val="37717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377177888"/>
        <c:crosses val="autoZero"/>
        <c:auto val="1"/>
        <c:lblAlgn val="ctr"/>
        <c:lblOffset val="100"/>
        <c:noMultiLvlLbl val="0"/>
      </c:catAx>
      <c:valAx>
        <c:axId val="377177888"/>
        <c:scaling>
          <c:orientation val="minMax"/>
        </c:scaling>
        <c:delete val="1"/>
        <c:axPos val="l"/>
        <c:numFmt formatCode="#,##0_ " sourceLinked="1"/>
        <c:majorTickMark val="none"/>
        <c:minorTickMark val="none"/>
        <c:tickLblPos val="nextTo"/>
        <c:crossAx val="377171232"/>
        <c:crosses val="autoZero"/>
        <c:crossBetween val="between"/>
      </c:valAx>
      <c:spPr>
        <a:noFill/>
        <a:ln>
          <a:noFill/>
        </a:ln>
        <a:effectLst/>
      </c:spPr>
    </c:plotArea>
    <c:plotVisOnly val="1"/>
    <c:dispBlanksAs val="gap"/>
    <c:showDLblsOverMax val="0"/>
  </c:chart>
  <c:spPr>
    <a:noFill/>
    <a:ln>
      <a:noFill/>
    </a:ln>
    <a:effectLst/>
  </c:spPr>
  <c:txPr>
    <a:bodyPr/>
    <a:lstStyle/>
    <a:p>
      <a:pPr>
        <a:defRPr sz="1200" b="1">
          <a:latin typeface="Meiryo UI" panose="020B0604030504040204" pitchFamily="50" charset="-128"/>
          <a:ea typeface="Meiryo UI" panose="020B0604030504040204" pitchFamily="50" charset="-128"/>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880308" cy="490569"/>
          </a:xfrm>
          <a:prstGeom prst="rect">
            <a:avLst/>
          </a:prstGeom>
        </p:spPr>
        <p:txBody>
          <a:bodyPr vert="horz" lIns="89665" tIns="44833" rIns="89665" bIns="448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765018" y="1"/>
            <a:ext cx="2880308" cy="490569"/>
          </a:xfrm>
          <a:prstGeom prst="rect">
            <a:avLst/>
          </a:prstGeom>
        </p:spPr>
        <p:txBody>
          <a:bodyPr vert="horz" lIns="89665" tIns="44833" rIns="89665" bIns="44833" rtlCol="0"/>
          <a:lstStyle>
            <a:lvl1pPr algn="r">
              <a:defRPr sz="1200"/>
            </a:lvl1pPr>
          </a:lstStyle>
          <a:p>
            <a:fld id="{CFCA9238-56E4-451A-97E3-3268563A75F4}"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390525" y="1222375"/>
            <a:ext cx="5865813" cy="3300413"/>
          </a:xfrm>
          <a:prstGeom prst="rect">
            <a:avLst/>
          </a:prstGeom>
          <a:noFill/>
          <a:ln w="12700">
            <a:solidFill>
              <a:prstClr val="black"/>
            </a:solidFill>
          </a:ln>
        </p:spPr>
        <p:txBody>
          <a:bodyPr vert="horz" lIns="89665" tIns="44833" rIns="89665" bIns="44833" rtlCol="0" anchor="ctr"/>
          <a:lstStyle/>
          <a:p>
            <a:endParaRPr lang="ja-JP" altLang="en-US"/>
          </a:p>
        </p:txBody>
      </p:sp>
      <p:sp>
        <p:nvSpPr>
          <p:cNvPr id="5" name="ノート プレースホルダー 4"/>
          <p:cNvSpPr>
            <a:spLocks noGrp="1"/>
          </p:cNvSpPr>
          <p:nvPr>
            <p:ph type="body" sz="quarter" idx="3"/>
          </p:nvPr>
        </p:nvSpPr>
        <p:spPr>
          <a:xfrm>
            <a:off x="664687" y="4705381"/>
            <a:ext cx="5317490" cy="3849856"/>
          </a:xfrm>
          <a:prstGeom prst="rect">
            <a:avLst/>
          </a:prstGeom>
        </p:spPr>
        <p:txBody>
          <a:bodyPr vert="horz" lIns="89665" tIns="44833" rIns="89665" bIns="448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286846"/>
            <a:ext cx="2880308" cy="490568"/>
          </a:xfrm>
          <a:prstGeom prst="rect">
            <a:avLst/>
          </a:prstGeom>
        </p:spPr>
        <p:txBody>
          <a:bodyPr vert="horz" lIns="89665" tIns="44833" rIns="89665" bIns="448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765018" y="9286846"/>
            <a:ext cx="2880308" cy="490568"/>
          </a:xfrm>
          <a:prstGeom prst="rect">
            <a:avLst/>
          </a:prstGeom>
        </p:spPr>
        <p:txBody>
          <a:bodyPr vert="horz" lIns="89665" tIns="44833" rIns="89665" bIns="44833" rtlCol="0" anchor="b"/>
          <a:lstStyle>
            <a:lvl1pPr algn="r">
              <a:defRPr sz="1200"/>
            </a:lvl1pPr>
          </a:lstStyle>
          <a:p>
            <a:fld id="{D028A66A-E236-4B88-8591-05453D88F471}" type="slidenum">
              <a:rPr kumimoji="1" lang="ja-JP" altLang="en-US" smtClean="0"/>
              <a:t>‹#›</a:t>
            </a:fld>
            <a:endParaRPr kumimoji="1" lang="ja-JP" altLang="en-US"/>
          </a:p>
        </p:txBody>
      </p:sp>
    </p:spTree>
    <p:extLst>
      <p:ext uri="{BB962C8B-B14F-4D97-AF65-F5344CB8AC3E}">
        <p14:creationId xmlns:p14="http://schemas.microsoft.com/office/powerpoint/2010/main" val="2412223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028A66A-E236-4B88-8591-05453D88F471}" type="slidenum">
              <a:rPr kumimoji="1" lang="ja-JP" altLang="en-US" smtClean="0"/>
              <a:t>7</a:t>
            </a:fld>
            <a:endParaRPr kumimoji="1" lang="ja-JP" altLang="en-US"/>
          </a:p>
        </p:txBody>
      </p:sp>
    </p:spTree>
    <p:extLst>
      <p:ext uri="{BB962C8B-B14F-4D97-AF65-F5344CB8AC3E}">
        <p14:creationId xmlns:p14="http://schemas.microsoft.com/office/powerpoint/2010/main" val="485636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7EB7C-6951-4EF3-B3EA-7F502FCC699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5DF74D02-5D0E-92F7-6563-689E7576A8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3DC8D0E-FB31-BD7C-46D7-7424C91905CB}"/>
              </a:ext>
            </a:extLst>
          </p:cNvPr>
          <p:cNvSpPr>
            <a:spLocks noGrp="1"/>
          </p:cNvSpPr>
          <p:nvPr>
            <p:ph type="dt" sz="half" idx="10"/>
          </p:nvPr>
        </p:nvSpPr>
        <p:spPr/>
        <p:txBody>
          <a:bodyPr/>
          <a:lstStyle/>
          <a:p>
            <a:fld id="{4FCD6604-00ED-4ABC-861E-BEFEC23A2F66}"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C14688CF-7115-E6E7-3DD5-4A26B487EBB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25B086A-41D6-8844-FDBF-03FCB0EBC293}"/>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45938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C3A404-FB22-73A8-DE19-69070BC0671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EADB205-C176-B544-1D0C-16B5F112CA8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0B45DA9-6233-FA43-C10F-056140A6C782}"/>
              </a:ext>
            </a:extLst>
          </p:cNvPr>
          <p:cNvSpPr>
            <a:spLocks noGrp="1"/>
          </p:cNvSpPr>
          <p:nvPr>
            <p:ph type="dt" sz="half" idx="10"/>
          </p:nvPr>
        </p:nvSpPr>
        <p:spPr/>
        <p:txBody>
          <a:bodyPr/>
          <a:lstStyle/>
          <a:p>
            <a:fld id="{4DD9AC5F-32C0-47E5-A5E9-67C8774F40C7}"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026C5F59-BB17-431D-384E-75DFA3CA05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CA150F-B13A-9E3C-0571-5C51A7449C22}"/>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50470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B66674F0-63A2-2744-FCEA-1C1EDAA9A133}"/>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869FA0-B095-7A94-EB4C-6A2796590B7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C2E922-789B-987E-ABB2-1F133495834F}"/>
              </a:ext>
            </a:extLst>
          </p:cNvPr>
          <p:cNvSpPr>
            <a:spLocks noGrp="1"/>
          </p:cNvSpPr>
          <p:nvPr>
            <p:ph type="dt" sz="half" idx="10"/>
          </p:nvPr>
        </p:nvSpPr>
        <p:spPr/>
        <p:txBody>
          <a:bodyPr/>
          <a:lstStyle/>
          <a:p>
            <a:fld id="{5C07B4E8-7947-4D49-A171-B253C96CED42}"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20FCD9C8-3735-28A2-4239-D658FE31F2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DF5FBBD-F334-DBB1-515C-9698716A5BFE}"/>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265310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Slide Number Placeholder 5"/>
          <p:cNvSpPr>
            <a:spLocks noGrp="1"/>
          </p:cNvSpPr>
          <p:nvPr>
            <p:ph type="sldNum" sz="quarter" idx="12"/>
          </p:nvPr>
        </p:nvSpPr>
        <p:spPr>
          <a:xfrm>
            <a:off x="10945029" y="6492876"/>
            <a:ext cx="1239586" cy="365125"/>
          </a:xfrm>
          <a:prstGeom prst="rect">
            <a:avLst/>
          </a:prstGeom>
        </p:spPr>
        <p:txBody>
          <a:bodyPr/>
          <a:lstStyle>
            <a:lvl1pPr algn="r">
              <a:defRPr sz="1600">
                <a:latin typeface="BIZ UDPゴシック" panose="020B0400000000000000" pitchFamily="50" charset="-128"/>
                <a:ea typeface="BIZ UDPゴシック" panose="020B0400000000000000" pitchFamily="50" charset="-128"/>
              </a:defRPr>
            </a:lvl1pPr>
          </a:lstStyle>
          <a:p>
            <a:fld id="{E61EF540-5CB6-483A-A4DA-F9E60F8B4EFB}" type="slidenum">
              <a:rPr kumimoji="1" lang="ja-JP" altLang="en-US" smtClean="0"/>
              <a:pPr/>
              <a:t>‹#›</a:t>
            </a:fld>
            <a:endParaRPr kumimoji="1" lang="ja-JP" altLang="en-US" dirty="0"/>
          </a:p>
        </p:txBody>
      </p:sp>
    </p:spTree>
    <p:extLst>
      <p:ext uri="{BB962C8B-B14F-4D97-AF65-F5344CB8AC3E}">
        <p14:creationId xmlns:p14="http://schemas.microsoft.com/office/powerpoint/2010/main" val="3392948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25150C-86C7-E619-9CAB-7FC929503A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FDB48F5-1593-3937-827D-66F70AD9A5D1}"/>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7AE6A56-2050-B445-066D-3536A923CD4D}"/>
              </a:ext>
            </a:extLst>
          </p:cNvPr>
          <p:cNvSpPr>
            <a:spLocks noGrp="1"/>
          </p:cNvSpPr>
          <p:nvPr>
            <p:ph type="dt" sz="half" idx="10"/>
          </p:nvPr>
        </p:nvSpPr>
        <p:spPr/>
        <p:txBody>
          <a:bodyPr/>
          <a:lstStyle/>
          <a:p>
            <a:fld id="{6C19371C-ECEF-4B82-AABA-266834C9EE2E}"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83344636-1A11-02DD-3B1D-9E15748C0DF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AF7EE1-50F1-84AC-E47B-C1D1490F047E}"/>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918444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EAF966-BC81-5DFD-07F2-0FED52740B4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F51A3F4-C29C-2ABF-8CDA-43C3BAE91D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464D631-F8AE-41C7-E542-354FDFBFBA0D}"/>
              </a:ext>
            </a:extLst>
          </p:cNvPr>
          <p:cNvSpPr>
            <a:spLocks noGrp="1"/>
          </p:cNvSpPr>
          <p:nvPr>
            <p:ph type="dt" sz="half" idx="10"/>
          </p:nvPr>
        </p:nvSpPr>
        <p:spPr/>
        <p:txBody>
          <a:bodyPr/>
          <a:lstStyle/>
          <a:p>
            <a:fld id="{CF586CF4-80C4-49B2-A610-F6C394B43D24}"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5755D651-70F9-B8E3-282B-9FDBA2B7FE0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C356821-C840-BDE3-8798-6E9807AA48B5}"/>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1798742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6AA78B-8F96-FFE6-112B-77275BB7ADF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A2BC576-9465-6DDB-B144-E1F204D790D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6C2E6C5-93B2-10D5-05F7-11761D0A7F4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D80F9A3-C509-5742-732C-9CA949D1C876}"/>
              </a:ext>
            </a:extLst>
          </p:cNvPr>
          <p:cNvSpPr>
            <a:spLocks noGrp="1"/>
          </p:cNvSpPr>
          <p:nvPr>
            <p:ph type="dt" sz="half" idx="10"/>
          </p:nvPr>
        </p:nvSpPr>
        <p:spPr/>
        <p:txBody>
          <a:bodyPr/>
          <a:lstStyle/>
          <a:p>
            <a:fld id="{848C7780-66CE-4C48-9A2F-AE126198F171}"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707744EC-2788-8858-5550-6F706993CF4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214F2AD-FDFC-F5E6-A505-D4397828A5C8}"/>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426849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CDBF0F-8A94-24EE-66EA-ECD108C7CD8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D45CA8-FA1C-8023-F470-C10C6317C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1C90D394-AA4F-7D3B-77C7-433B824EF5C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6ADCA05-BAB5-5808-4E3D-A3CFB28A3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A53D406-0EE8-7492-C59E-D950A8182B3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3F166A0F-E5A5-6A02-ECFE-1E6A76E1C872}"/>
              </a:ext>
            </a:extLst>
          </p:cNvPr>
          <p:cNvSpPr>
            <a:spLocks noGrp="1"/>
          </p:cNvSpPr>
          <p:nvPr>
            <p:ph type="dt" sz="half" idx="10"/>
          </p:nvPr>
        </p:nvSpPr>
        <p:spPr/>
        <p:txBody>
          <a:bodyPr/>
          <a:lstStyle/>
          <a:p>
            <a:fld id="{69080C98-99F9-4F8B-8758-97C618516D5A}" type="datetime1">
              <a:rPr kumimoji="1" lang="ja-JP" altLang="en-US" smtClean="0"/>
              <a:t>2025/3/18</a:t>
            </a:fld>
            <a:endParaRPr kumimoji="1" lang="ja-JP" altLang="en-US"/>
          </a:p>
        </p:txBody>
      </p:sp>
      <p:sp>
        <p:nvSpPr>
          <p:cNvPr id="8" name="フッター プレースホルダー 7">
            <a:extLst>
              <a:ext uri="{FF2B5EF4-FFF2-40B4-BE49-F238E27FC236}">
                <a16:creationId xmlns:a16="http://schemas.microsoft.com/office/drawing/2014/main" id="{CA1F864B-5ED9-B078-3F6E-175D98D8A5C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A64ED39-3F15-3C67-4058-6B5E979EE80F}"/>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6696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8997DF-9476-0806-6E22-0185F29E5FC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B5FDB93-2E78-6A84-1336-9FCE31E4277D}"/>
              </a:ext>
            </a:extLst>
          </p:cNvPr>
          <p:cNvSpPr>
            <a:spLocks noGrp="1"/>
          </p:cNvSpPr>
          <p:nvPr>
            <p:ph type="dt" sz="half" idx="10"/>
          </p:nvPr>
        </p:nvSpPr>
        <p:spPr/>
        <p:txBody>
          <a:bodyPr/>
          <a:lstStyle/>
          <a:p>
            <a:fld id="{B80BD1CD-2840-45B4-9C00-05198F795B06}" type="datetime1">
              <a:rPr kumimoji="1" lang="ja-JP" altLang="en-US" smtClean="0"/>
              <a:t>2025/3/18</a:t>
            </a:fld>
            <a:endParaRPr kumimoji="1" lang="ja-JP" altLang="en-US"/>
          </a:p>
        </p:txBody>
      </p:sp>
      <p:sp>
        <p:nvSpPr>
          <p:cNvPr id="4" name="フッター プレースホルダー 3">
            <a:extLst>
              <a:ext uri="{FF2B5EF4-FFF2-40B4-BE49-F238E27FC236}">
                <a16:creationId xmlns:a16="http://schemas.microsoft.com/office/drawing/2014/main" id="{70657713-ED72-3FBE-2205-3504EAD850DF}"/>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4F5378C-3743-ACBE-F4A9-F44F40F0DC1B}"/>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528218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30CBB2C-9839-DC92-DEF1-2EEC79B59379}"/>
              </a:ext>
            </a:extLst>
          </p:cNvPr>
          <p:cNvSpPr>
            <a:spLocks noGrp="1"/>
          </p:cNvSpPr>
          <p:nvPr>
            <p:ph type="dt" sz="half" idx="10"/>
          </p:nvPr>
        </p:nvSpPr>
        <p:spPr/>
        <p:txBody>
          <a:bodyPr/>
          <a:lstStyle/>
          <a:p>
            <a:fld id="{74AFD8CE-63DB-4EC2-ABA8-D08EA347A5E9}" type="datetime1">
              <a:rPr kumimoji="1" lang="ja-JP" altLang="en-US" smtClean="0"/>
              <a:t>2025/3/18</a:t>
            </a:fld>
            <a:endParaRPr kumimoji="1" lang="ja-JP" altLang="en-US"/>
          </a:p>
        </p:txBody>
      </p:sp>
      <p:sp>
        <p:nvSpPr>
          <p:cNvPr id="3" name="フッター プレースホルダー 2">
            <a:extLst>
              <a:ext uri="{FF2B5EF4-FFF2-40B4-BE49-F238E27FC236}">
                <a16:creationId xmlns:a16="http://schemas.microsoft.com/office/drawing/2014/main" id="{5FE690D6-F8AF-4FD4-4DAC-AD0AA1D3FB6C}"/>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E779CCB-A255-D1FB-DCA8-90DCEC810F8F}"/>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39974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E18AAC-A9CD-505E-AF88-9F103CF1E71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09E3EA-D6D0-A5E5-6E39-89C39FC23C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A67A0A4-9D3B-A72A-99CE-2ECC9BBC6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8C87CE1-E119-33FA-E904-B4568130F441}"/>
              </a:ext>
            </a:extLst>
          </p:cNvPr>
          <p:cNvSpPr>
            <a:spLocks noGrp="1"/>
          </p:cNvSpPr>
          <p:nvPr>
            <p:ph type="dt" sz="half" idx="10"/>
          </p:nvPr>
        </p:nvSpPr>
        <p:spPr/>
        <p:txBody>
          <a:bodyPr/>
          <a:lstStyle/>
          <a:p>
            <a:fld id="{54B5AA58-B157-4AA0-A122-EBDEE1C32C91}"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7DC5E556-2B19-2BEE-EB92-C0453560A6A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281A9E-FFBC-F8C1-D31D-BFD9659FE228}"/>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7899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D42C2A-204C-593B-2A90-0BB2A254377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9C651F-2BDD-4BF8-5930-A74DD3BD0F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09B8D3D-DA38-FC25-E78E-A1903F0FF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28B91CEF-5981-A2D1-18C3-2ADD865A4DCF}"/>
              </a:ext>
            </a:extLst>
          </p:cNvPr>
          <p:cNvSpPr>
            <a:spLocks noGrp="1"/>
          </p:cNvSpPr>
          <p:nvPr>
            <p:ph type="dt" sz="half" idx="10"/>
          </p:nvPr>
        </p:nvSpPr>
        <p:spPr/>
        <p:txBody>
          <a:bodyPr/>
          <a:lstStyle/>
          <a:p>
            <a:fld id="{3DB74DE8-924E-491B-B5A3-81360D9998F5}" type="datetime1">
              <a:rPr kumimoji="1" lang="ja-JP" altLang="en-US" smtClean="0"/>
              <a:t>2025/3/18</a:t>
            </a:fld>
            <a:endParaRPr kumimoji="1" lang="ja-JP" altLang="en-US"/>
          </a:p>
        </p:txBody>
      </p:sp>
      <p:sp>
        <p:nvSpPr>
          <p:cNvPr id="6" name="フッター プレースホルダー 5">
            <a:extLst>
              <a:ext uri="{FF2B5EF4-FFF2-40B4-BE49-F238E27FC236}">
                <a16:creationId xmlns:a16="http://schemas.microsoft.com/office/drawing/2014/main" id="{4CB6F9D0-45CF-8829-FA5B-826DA91ED5D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81150E-2FA5-E59F-58BC-04FCEA6F55F0}"/>
              </a:ext>
            </a:extLst>
          </p:cNvPr>
          <p:cNvSpPr>
            <a:spLocks noGrp="1"/>
          </p:cNvSpPr>
          <p:nvPr>
            <p:ph type="sldNum" sz="quarter" idx="12"/>
          </p:nvPr>
        </p:nvSpPr>
        <p:spPr/>
        <p:txBody>
          <a:body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348248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B8D5FAA-8263-3DA0-056C-86F363E8D5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4DDE55-B663-3D4A-84D4-85602C604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7D86D0-A02C-6189-51B4-AFB1E4D4BC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C98F2-8201-4F81-855F-BD0E7D60B4F1}" type="datetime1">
              <a:rPr kumimoji="1" lang="ja-JP" altLang="en-US" smtClean="0"/>
              <a:t>2025/3/18</a:t>
            </a:fld>
            <a:endParaRPr kumimoji="1" lang="ja-JP" altLang="en-US"/>
          </a:p>
        </p:txBody>
      </p:sp>
      <p:sp>
        <p:nvSpPr>
          <p:cNvPr id="5" name="フッター プレースホルダー 4">
            <a:extLst>
              <a:ext uri="{FF2B5EF4-FFF2-40B4-BE49-F238E27FC236}">
                <a16:creationId xmlns:a16="http://schemas.microsoft.com/office/drawing/2014/main" id="{EF70F6DA-A416-B078-B080-51DFDE4BC4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C9F2DCC-EEED-5FB8-C379-95D24F56B6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A1676-A3C8-4983-BA41-503B1D1AC716}" type="slidenum">
              <a:rPr kumimoji="1" lang="ja-JP" altLang="en-US" smtClean="0"/>
              <a:t>‹#›</a:t>
            </a:fld>
            <a:endParaRPr kumimoji="1" lang="ja-JP" altLang="en-US"/>
          </a:p>
        </p:txBody>
      </p:sp>
    </p:spTree>
    <p:extLst>
      <p:ext uri="{BB962C8B-B14F-4D97-AF65-F5344CB8AC3E}">
        <p14:creationId xmlns:p14="http://schemas.microsoft.com/office/powerpoint/2010/main" val="251866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63E426E7-ABAE-3DCF-9197-F3CC43AA072E}"/>
              </a:ext>
            </a:extLst>
          </p:cNvPr>
          <p:cNvSpPr/>
          <p:nvPr/>
        </p:nvSpPr>
        <p:spPr>
          <a:xfrm>
            <a:off x="-143435" y="2418756"/>
            <a:ext cx="12192000" cy="1200329"/>
          </a:xfrm>
          <a:prstGeom prst="rect">
            <a:avLst/>
          </a:prstGeom>
        </p:spPr>
        <p:txBody>
          <a:bodyPr wrap="square">
            <a:spAutoFit/>
          </a:bodyPr>
          <a:lstStyle/>
          <a:p>
            <a:pPr algn="ctr"/>
            <a:r>
              <a:rPr lang="ja-JP" altLang="en-US" sz="3600" b="1" dirty="0">
                <a:effectLst>
                  <a:outerShdw blurRad="38100" dist="38100" dir="2700000" algn="tl">
                    <a:srgbClr val="000000">
                      <a:alpha val="43137"/>
                    </a:srgbClr>
                  </a:outerShdw>
                </a:effectLst>
              </a:rPr>
              <a:t>大都市における行政課題への対応</a:t>
            </a:r>
            <a:endParaRPr lang="en-US" altLang="ja-JP" sz="3600" b="1" dirty="0">
              <a:effectLst>
                <a:outerShdw blurRad="38100" dist="38100" dir="2700000" algn="tl">
                  <a:srgbClr val="000000">
                    <a:alpha val="43137"/>
                  </a:srgbClr>
                </a:outerShdw>
              </a:effectLst>
            </a:endParaRPr>
          </a:p>
          <a:p>
            <a:pPr algn="ctr"/>
            <a:r>
              <a:rPr lang="en-US" altLang="ja-JP" sz="3600" b="1" dirty="0">
                <a:effectLst>
                  <a:outerShdw blurRad="38100" dist="38100" dir="2700000" algn="tl">
                    <a:srgbClr val="000000">
                      <a:alpha val="43137"/>
                    </a:srgbClr>
                  </a:outerShdw>
                </a:effectLst>
              </a:rPr>
              <a:t>【</a:t>
            </a:r>
            <a:r>
              <a:rPr lang="ja-JP" altLang="en-US" sz="3600" b="1" dirty="0">
                <a:effectLst>
                  <a:outerShdw blurRad="38100" dist="38100" dir="2700000" algn="tl">
                    <a:srgbClr val="000000">
                      <a:alpha val="43137"/>
                    </a:srgbClr>
                  </a:outerShdw>
                </a:effectLst>
              </a:rPr>
              <a:t>大阪の取組について</a:t>
            </a:r>
            <a:r>
              <a:rPr lang="en-US" altLang="ja-JP" sz="3600" b="1" dirty="0">
                <a:effectLst>
                  <a:outerShdw blurRad="38100" dist="38100" dir="2700000" algn="tl">
                    <a:srgbClr val="000000">
                      <a:alpha val="43137"/>
                    </a:srgbClr>
                  </a:outerShdw>
                </a:effectLst>
              </a:rPr>
              <a:t>】</a:t>
            </a:r>
          </a:p>
        </p:txBody>
      </p:sp>
      <p:sp>
        <p:nvSpPr>
          <p:cNvPr id="15" name="AutoShape 2">
            <a:extLst>
              <a:ext uri="{FF2B5EF4-FFF2-40B4-BE49-F238E27FC236}">
                <a16:creationId xmlns:a16="http://schemas.microsoft.com/office/drawing/2014/main" id="{9752D038-334C-2984-6246-0176F44B641A}"/>
              </a:ext>
            </a:extLst>
          </p:cNvPr>
          <p:cNvSpPr>
            <a:spLocks noChangeAspect="1" noChangeArrowheads="1"/>
          </p:cNvSpPr>
          <p:nvPr/>
        </p:nvSpPr>
        <p:spPr bwMode="auto">
          <a:xfrm>
            <a:off x="3380437" y="3302116"/>
            <a:ext cx="44204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正方形/長方形 15">
            <a:extLst>
              <a:ext uri="{FF2B5EF4-FFF2-40B4-BE49-F238E27FC236}">
                <a16:creationId xmlns:a16="http://schemas.microsoft.com/office/drawing/2014/main" id="{3E1FBD77-62A1-1C54-0306-1D04252A12EE}"/>
              </a:ext>
            </a:extLst>
          </p:cNvPr>
          <p:cNvSpPr/>
          <p:nvPr/>
        </p:nvSpPr>
        <p:spPr>
          <a:xfrm>
            <a:off x="4004045" y="3896522"/>
            <a:ext cx="4963841" cy="461665"/>
          </a:xfrm>
          <a:prstGeom prst="rect">
            <a:avLst/>
          </a:prstGeom>
        </p:spPr>
        <p:txBody>
          <a:bodyPr wrap="square">
            <a:spAutoFit/>
          </a:bodyPr>
          <a:lstStyle/>
          <a:p>
            <a:r>
              <a:rPr lang="ja-JP" altLang="en-US" sz="2400" b="1" dirty="0">
                <a:effectLst>
                  <a:outerShdw blurRad="38100" dist="38100" dir="2700000" algn="tl">
                    <a:srgbClr val="000000">
                      <a:alpha val="43137"/>
                    </a:srgbClr>
                  </a:outerShdw>
                </a:effectLst>
              </a:rPr>
              <a:t>大阪府・大阪市 副首都推進局</a:t>
            </a:r>
            <a:endParaRPr lang="en-US" altLang="ja-JP" sz="2400" b="1" dirty="0">
              <a:effectLst>
                <a:outerShdw blurRad="38100" dist="38100" dir="2700000" algn="tl">
                  <a:srgbClr val="000000">
                    <a:alpha val="43137"/>
                  </a:srgbClr>
                </a:outerShdw>
              </a:effectLst>
            </a:endParaRPr>
          </a:p>
        </p:txBody>
      </p:sp>
      <p:sp>
        <p:nvSpPr>
          <p:cNvPr id="3" name="正方形/長方形 2">
            <a:extLst>
              <a:ext uri="{FF2B5EF4-FFF2-40B4-BE49-F238E27FC236}">
                <a16:creationId xmlns:a16="http://schemas.microsoft.com/office/drawing/2014/main" id="{6FEA9532-1440-9F21-7B84-D7485460914C}"/>
              </a:ext>
            </a:extLst>
          </p:cNvPr>
          <p:cNvSpPr/>
          <p:nvPr/>
        </p:nvSpPr>
        <p:spPr>
          <a:xfrm>
            <a:off x="6212541" y="232021"/>
            <a:ext cx="5836024" cy="292388"/>
          </a:xfrm>
          <a:prstGeom prst="rect">
            <a:avLst/>
          </a:prstGeom>
        </p:spPr>
        <p:txBody>
          <a:bodyPr wrap="square">
            <a:spAutoFit/>
          </a:bodyPr>
          <a:lstStyle/>
          <a:p>
            <a:r>
              <a:rPr lang="ja-JP" altLang="en-US" sz="1300" dirty="0">
                <a:effectLst>
                  <a:outerShdw blurRad="38100" dist="38100" dir="2700000" algn="tl">
                    <a:srgbClr val="000000">
                      <a:alpha val="43137"/>
                    </a:srgbClr>
                  </a:outerShdw>
                </a:effectLst>
              </a:rPr>
              <a:t>２月</a:t>
            </a:r>
            <a:r>
              <a:rPr lang="en-US" altLang="ja-JP" sz="1300" dirty="0">
                <a:effectLst>
                  <a:outerShdw blurRad="38100" dist="38100" dir="2700000" algn="tl">
                    <a:srgbClr val="000000">
                      <a:alpha val="43137"/>
                    </a:srgbClr>
                  </a:outerShdw>
                </a:effectLst>
              </a:rPr>
              <a:t>18</a:t>
            </a:r>
            <a:r>
              <a:rPr lang="ja-JP" altLang="en-US" sz="1300" dirty="0">
                <a:effectLst>
                  <a:outerShdw blurRad="38100" dist="38100" dir="2700000" algn="tl">
                    <a:srgbClr val="000000">
                      <a:alpha val="43137"/>
                    </a:srgbClr>
                  </a:outerShdw>
                </a:effectLst>
              </a:rPr>
              <a:t>日　大都市における行政課題への対応に関するＷＧ第３回ヒアリング</a:t>
            </a:r>
            <a:endParaRPr lang="en-US" altLang="ja-JP" sz="1300" dirty="0">
              <a:effectLst>
                <a:outerShdw blurRad="38100" dist="38100" dir="2700000" algn="tl">
                  <a:srgbClr val="000000">
                    <a:alpha val="43137"/>
                  </a:srgbClr>
                </a:outerShdw>
              </a:effectLst>
            </a:endParaRPr>
          </a:p>
        </p:txBody>
      </p:sp>
      <p:pic>
        <p:nvPicPr>
          <p:cNvPr id="4" name="図 3" descr="挿絵, 部屋 が含まれている画像  自動的に生成された説明">
            <a:extLst>
              <a:ext uri="{FF2B5EF4-FFF2-40B4-BE49-F238E27FC236}">
                <a16:creationId xmlns:a16="http://schemas.microsoft.com/office/drawing/2014/main" id="{3F8D956D-5E75-AEB3-A881-742CFCB3E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0519" y="5458518"/>
            <a:ext cx="911604" cy="1187982"/>
          </a:xfrm>
          <a:prstGeom prst="rect">
            <a:avLst/>
          </a:prstGeom>
        </p:spPr>
      </p:pic>
      <p:pic>
        <p:nvPicPr>
          <p:cNvPr id="6" name="図 5">
            <a:extLst>
              <a:ext uri="{FF2B5EF4-FFF2-40B4-BE49-F238E27FC236}">
                <a16:creationId xmlns:a16="http://schemas.microsoft.com/office/drawing/2014/main" id="{C3F79FD7-0217-F28E-5980-BEAD8D796802}"/>
              </a:ext>
            </a:extLst>
          </p:cNvPr>
          <p:cNvPicPr>
            <a:picLocks noChangeAspect="1"/>
          </p:cNvPicPr>
          <p:nvPr/>
        </p:nvPicPr>
        <p:blipFill rotWithShape="1">
          <a:blip r:embed="rId3">
            <a:extLst>
              <a:ext uri="{28A0092B-C50C-407E-A947-70E740481C1C}">
                <a14:useLocalDpi xmlns:a14="http://schemas.microsoft.com/office/drawing/2010/main" val="0"/>
              </a:ext>
            </a:extLst>
          </a:blip>
          <a:srcRect t="-1"/>
          <a:stretch/>
        </p:blipFill>
        <p:spPr>
          <a:xfrm>
            <a:off x="8430489" y="4655474"/>
            <a:ext cx="3435202" cy="669697"/>
          </a:xfrm>
          <a:prstGeom prst="rect">
            <a:avLst/>
          </a:prstGeom>
        </p:spPr>
      </p:pic>
      <p:pic>
        <p:nvPicPr>
          <p:cNvPr id="7" name="図 6">
            <a:extLst>
              <a:ext uri="{FF2B5EF4-FFF2-40B4-BE49-F238E27FC236}">
                <a16:creationId xmlns:a16="http://schemas.microsoft.com/office/drawing/2014/main" id="{36FAC36C-DCC0-1376-FBA3-66612A721EC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8988475" y="5177360"/>
            <a:ext cx="1975691" cy="397496"/>
          </a:xfrm>
          <a:prstGeom prst="rect">
            <a:avLst/>
          </a:prstGeom>
        </p:spPr>
      </p:pic>
      <p:pic>
        <p:nvPicPr>
          <p:cNvPr id="17" name="図 16" descr="テキスト  自動的に生成された説明">
            <a:extLst>
              <a:ext uri="{FF2B5EF4-FFF2-40B4-BE49-F238E27FC236}">
                <a16:creationId xmlns:a16="http://schemas.microsoft.com/office/drawing/2014/main" id="{F7BAC13E-6211-B661-AF8F-A8FB9F89E6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2123" y="5739905"/>
            <a:ext cx="911604" cy="413071"/>
          </a:xfrm>
          <a:prstGeom prst="rect">
            <a:avLst/>
          </a:prstGeom>
        </p:spPr>
      </p:pic>
      <p:pic>
        <p:nvPicPr>
          <p:cNvPr id="19" name="図 18" descr="挿絵 が含まれている画像  自動的に生成された説明">
            <a:extLst>
              <a:ext uri="{FF2B5EF4-FFF2-40B4-BE49-F238E27FC236}">
                <a16:creationId xmlns:a16="http://schemas.microsoft.com/office/drawing/2014/main" id="{263DF23D-C5CE-EE20-BF3C-A209CBC1C8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32123" y="6182811"/>
            <a:ext cx="1244061" cy="321992"/>
          </a:xfrm>
          <a:prstGeom prst="rect">
            <a:avLst/>
          </a:prstGeom>
        </p:spPr>
      </p:pic>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73F2FD5-BA41-F253-44A3-19ADC0A2BD31}"/>
              </a:ext>
            </a:extLst>
          </p:cNvPr>
          <p:cNvSpPr/>
          <p:nvPr/>
        </p:nvSpPr>
        <p:spPr>
          <a:xfrm>
            <a:off x="131175" y="209507"/>
            <a:ext cx="1220569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latin typeface="BIZ UDゴシック" panose="020B0400000000000000" pitchFamily="49" charset="-128"/>
                <a:ea typeface="BIZ UDゴシック" panose="020B0400000000000000" pitchFamily="49" charset="-128"/>
              </a:rPr>
              <a:t>大阪にふさわしい大都市制度をめざした取組</a:t>
            </a:r>
            <a:endParaRPr kumimoji="1" lang="en-US" altLang="ja-JP" sz="2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3" name="正方形/長方形 2">
            <a:extLst>
              <a:ext uri="{FF2B5EF4-FFF2-40B4-BE49-F238E27FC236}">
                <a16:creationId xmlns:a16="http://schemas.microsoft.com/office/drawing/2014/main" id="{3641D172-E080-E01C-CA8F-6F51588C1E50}"/>
              </a:ext>
            </a:extLst>
          </p:cNvPr>
          <p:cNvSpPr/>
          <p:nvPr/>
        </p:nvSpPr>
        <p:spPr>
          <a:xfrm>
            <a:off x="810076" y="836767"/>
            <a:ext cx="9332155" cy="353943"/>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rPr>
              <a:t>大阪では、戦後、大都市制度のあり方が幾多と議論されてきた。</a:t>
            </a:r>
            <a:endParaRPr kumimoji="1" lang="en-US" altLang="ja-JP" sz="17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endParaRPr>
          </a:p>
        </p:txBody>
      </p:sp>
      <p:sp>
        <p:nvSpPr>
          <p:cNvPr id="5" name="正方形/長方形 4">
            <a:extLst>
              <a:ext uri="{FF2B5EF4-FFF2-40B4-BE49-F238E27FC236}">
                <a16:creationId xmlns:a16="http://schemas.microsoft.com/office/drawing/2014/main" id="{1364DC03-A2B5-EB1F-653C-26469CE3ECFF}"/>
              </a:ext>
            </a:extLst>
          </p:cNvPr>
          <p:cNvSpPr/>
          <p:nvPr/>
        </p:nvSpPr>
        <p:spPr>
          <a:xfrm>
            <a:off x="342465" y="801422"/>
            <a:ext cx="11783121" cy="432000"/>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868601783"/>
              </p:ext>
            </p:extLst>
          </p:nvPr>
        </p:nvGraphicFramePr>
        <p:xfrm>
          <a:off x="1151451" y="1473427"/>
          <a:ext cx="10959290" cy="579120"/>
        </p:xfrm>
        <a:graphic>
          <a:graphicData uri="http://schemas.openxmlformats.org/drawingml/2006/table">
            <a:tbl>
              <a:tblPr firstRow="1" bandRow="1">
                <a:tableStyleId>{616DA210-FB5B-4158-B5E0-FEB733F419BA}</a:tableStyleId>
              </a:tblPr>
              <a:tblGrid>
                <a:gridCol w="2306388">
                  <a:extLst>
                    <a:ext uri="{9D8B030D-6E8A-4147-A177-3AD203B41FA5}">
                      <a16:colId xmlns:a16="http://schemas.microsoft.com/office/drawing/2014/main" val="1472226735"/>
                    </a:ext>
                  </a:extLst>
                </a:gridCol>
                <a:gridCol w="8652902">
                  <a:extLst>
                    <a:ext uri="{9D8B030D-6E8A-4147-A177-3AD203B41FA5}">
                      <a16:colId xmlns:a16="http://schemas.microsoft.com/office/drawing/2014/main" val="3697148447"/>
                    </a:ext>
                  </a:extLst>
                </a:gridCol>
              </a:tblGrid>
              <a:tr h="540752">
                <a:tc>
                  <a:txBody>
                    <a:bodyPr/>
                    <a:lstStyle/>
                    <a:p>
                      <a:pPr algn="l"/>
                      <a:r>
                        <a:rPr kumimoji="1" lang="ja-JP" altLang="en-US" sz="2000" dirty="0">
                          <a:solidFill>
                            <a:schemeClr val="bg1"/>
                          </a:solidFill>
                        </a:rPr>
                        <a:t>特別市運動</a:t>
                      </a:r>
                    </a:p>
                  </a:txBody>
                  <a:tcPr anchor="ctr">
                    <a:solidFill>
                      <a:srgbClr val="002060"/>
                    </a:solidFill>
                  </a:tcPr>
                </a:tc>
                <a:tc>
                  <a:txBody>
                    <a:bodyPr/>
                    <a:lstStyle/>
                    <a:p>
                      <a:r>
                        <a:rPr lang="ja-JP" altLang="en-US" sz="1600" b="1" dirty="0">
                          <a:solidFill>
                            <a:schemeClr val="tx1"/>
                          </a:solidFill>
                          <a:latin typeface="メイリオ" panose="020B0604030504040204" pitchFamily="50" charset="-128"/>
                          <a:ea typeface="メイリオ" panose="020B0604030504040204" pitchFamily="50" charset="-128"/>
                        </a:rPr>
                        <a:t>五大都市市長、特別市制促進を国に建議（大阪市）</a:t>
                      </a:r>
                      <a:endParaRPr lang="en-US" altLang="ja-JP" sz="1600" b="1" dirty="0">
                        <a:solidFill>
                          <a:schemeClr val="tx1"/>
                        </a:solidFill>
                        <a:latin typeface="メイリオ" panose="020B0604030504040204" pitchFamily="50" charset="-128"/>
                        <a:ea typeface="メイリオ" panose="020B0604030504040204" pitchFamily="50" charset="-128"/>
                      </a:endParaRPr>
                    </a:p>
                    <a:p>
                      <a:r>
                        <a:rPr lang="ja-JP" altLang="en-US" sz="1600" b="0" dirty="0">
                          <a:latin typeface="メイリオ" panose="020B0604030504040204" pitchFamily="50" charset="-128"/>
                          <a:ea typeface="メイリオ" panose="020B0604030504040204" pitchFamily="50" charset="-128"/>
                        </a:rPr>
                        <a:t>・</a:t>
                      </a:r>
                      <a:r>
                        <a:rPr kumimoji="1" lang="ja-JP" altLang="en-US" sz="1600" b="0" dirty="0">
                          <a:latin typeface="メイリオ" panose="020B0604030504040204" pitchFamily="50" charset="-128"/>
                          <a:ea typeface="メイリオ" panose="020B0604030504040204" pitchFamily="50" charset="-128"/>
                        </a:rPr>
                        <a:t>「特別市」は府県から独立した自治体と想定。府県の権限を市に移管する。</a:t>
                      </a:r>
                      <a:endParaRPr kumimoji="1" lang="en-US" altLang="ja-JP" sz="16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08902658"/>
                  </a:ext>
                </a:extLst>
              </a:tr>
            </a:tbl>
          </a:graphicData>
        </a:graphic>
      </p:graphicFrame>
      <p:graphicFrame>
        <p:nvGraphicFramePr>
          <p:cNvPr id="19" name="表 18"/>
          <p:cNvGraphicFramePr>
            <a:graphicFrameLocks noGrp="1"/>
          </p:cNvGraphicFramePr>
          <p:nvPr>
            <p:extLst>
              <p:ext uri="{D42A27DB-BD31-4B8C-83A1-F6EECF244321}">
                <p14:modId xmlns:p14="http://schemas.microsoft.com/office/powerpoint/2010/main" val="13589473"/>
              </p:ext>
            </p:extLst>
          </p:nvPr>
        </p:nvGraphicFramePr>
        <p:xfrm>
          <a:off x="1151450" y="2105222"/>
          <a:ext cx="10959291" cy="579120"/>
        </p:xfrm>
        <a:graphic>
          <a:graphicData uri="http://schemas.openxmlformats.org/drawingml/2006/table">
            <a:tbl>
              <a:tblPr firstRow="1" bandRow="1">
                <a:tableStyleId>{616DA210-FB5B-4158-B5E0-FEB733F419BA}</a:tableStyleId>
              </a:tblPr>
              <a:tblGrid>
                <a:gridCol w="2307221">
                  <a:extLst>
                    <a:ext uri="{9D8B030D-6E8A-4147-A177-3AD203B41FA5}">
                      <a16:colId xmlns:a16="http://schemas.microsoft.com/office/drawing/2014/main" val="1472226735"/>
                    </a:ext>
                  </a:extLst>
                </a:gridCol>
                <a:gridCol w="8652070">
                  <a:extLst>
                    <a:ext uri="{9D8B030D-6E8A-4147-A177-3AD203B41FA5}">
                      <a16:colId xmlns:a16="http://schemas.microsoft.com/office/drawing/2014/main" val="3697148447"/>
                    </a:ext>
                  </a:extLst>
                </a:gridCol>
              </a:tblGrid>
              <a:tr h="433206">
                <a:tc>
                  <a:txBody>
                    <a:bodyPr/>
                    <a:lstStyle/>
                    <a:p>
                      <a:pPr algn="l"/>
                      <a:r>
                        <a:rPr kumimoji="1" lang="ja-JP" altLang="en-US" sz="2000" dirty="0">
                          <a:solidFill>
                            <a:schemeClr val="bg1"/>
                          </a:solidFill>
                        </a:rPr>
                        <a:t>産業都大阪</a:t>
                      </a:r>
                    </a:p>
                  </a:txBody>
                  <a:tcPr anchor="ctr">
                    <a:solidFill>
                      <a:srgbClr val="002060"/>
                    </a:solidFill>
                  </a:tcPr>
                </a:tc>
                <a:tc>
                  <a:txBody>
                    <a:bodyPr/>
                    <a:lstStyle/>
                    <a:p>
                      <a:r>
                        <a:rPr lang="ja-JP" altLang="en-US" sz="1600" b="1" dirty="0">
                          <a:solidFill>
                            <a:schemeClr val="tx1"/>
                          </a:solidFill>
                          <a:latin typeface="メイリオ" panose="020B0604030504040204" pitchFamily="50" charset="-128"/>
                          <a:ea typeface="メイリオ" panose="020B0604030504040204" pitchFamily="50" charset="-128"/>
                        </a:rPr>
                        <a:t>「大阪産業都建設に関する決議」採択（大阪府議会）</a:t>
                      </a:r>
                      <a:endParaRPr lang="en-US" altLang="ja-JP" sz="1600" b="1" dirty="0">
                        <a:solidFill>
                          <a:schemeClr val="tx1"/>
                        </a:solidFill>
                        <a:latin typeface="メイリオ" panose="020B0604030504040204" pitchFamily="50" charset="-128"/>
                        <a:ea typeface="メイリオ" panose="020B0604030504040204" pitchFamily="50" charset="-128"/>
                      </a:endParaRPr>
                    </a:p>
                    <a:p>
                      <a:r>
                        <a:rPr kumimoji="1" lang="ja-JP" altLang="en-US" sz="1600" b="0" dirty="0">
                          <a:latin typeface="メイリオ" panose="020B0604030504040204" pitchFamily="50" charset="-128"/>
                          <a:ea typeface="メイリオ" panose="020B0604030504040204" pitchFamily="50" charset="-128"/>
                        </a:rPr>
                        <a:t>・府市の行政の一体性を確保、行政の能率化を図る。</a:t>
                      </a:r>
                      <a:r>
                        <a:rPr lang="ja-JP" altLang="en-US" sz="1600" b="0" dirty="0">
                          <a:latin typeface="メイリオ" panose="020B0604030504040204" pitchFamily="50" charset="-128"/>
                          <a:ea typeface="メイリオ" panose="020B0604030504040204" pitchFamily="50" charset="-128"/>
                        </a:rPr>
                        <a:t>府市を廃止し「大阪産業都」を置く。</a:t>
                      </a:r>
                      <a:endParaRPr lang="en-US" altLang="ja-JP" sz="16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08902658"/>
                  </a:ext>
                </a:extLst>
              </a:tr>
            </a:tbl>
          </a:graphicData>
        </a:graphic>
      </p:graphicFrame>
      <p:graphicFrame>
        <p:nvGraphicFramePr>
          <p:cNvPr id="20" name="表 19"/>
          <p:cNvGraphicFramePr>
            <a:graphicFrameLocks noGrp="1"/>
          </p:cNvGraphicFramePr>
          <p:nvPr>
            <p:extLst>
              <p:ext uri="{D42A27DB-BD31-4B8C-83A1-F6EECF244321}">
                <p14:modId xmlns:p14="http://schemas.microsoft.com/office/powerpoint/2010/main" val="3517168675"/>
              </p:ext>
            </p:extLst>
          </p:nvPr>
        </p:nvGraphicFramePr>
        <p:xfrm>
          <a:off x="1151450" y="2721497"/>
          <a:ext cx="10933071" cy="579120"/>
        </p:xfrm>
        <a:graphic>
          <a:graphicData uri="http://schemas.openxmlformats.org/drawingml/2006/table">
            <a:tbl>
              <a:tblPr firstRow="1" bandRow="1">
                <a:tableStyleId>{616DA210-FB5B-4158-B5E0-FEB733F419BA}</a:tableStyleId>
              </a:tblPr>
              <a:tblGrid>
                <a:gridCol w="2299971">
                  <a:extLst>
                    <a:ext uri="{9D8B030D-6E8A-4147-A177-3AD203B41FA5}">
                      <a16:colId xmlns:a16="http://schemas.microsoft.com/office/drawing/2014/main" val="1472226735"/>
                    </a:ext>
                  </a:extLst>
                </a:gridCol>
                <a:gridCol w="8633100">
                  <a:extLst>
                    <a:ext uri="{9D8B030D-6E8A-4147-A177-3AD203B41FA5}">
                      <a16:colId xmlns:a16="http://schemas.microsoft.com/office/drawing/2014/main" val="3697148447"/>
                    </a:ext>
                  </a:extLst>
                </a:gridCol>
              </a:tblGrid>
              <a:tr h="541816">
                <a:tc>
                  <a:txBody>
                    <a:bodyPr/>
                    <a:lstStyle/>
                    <a:p>
                      <a:pPr lvl="0" algn="l" defTabSz="342900">
                        <a:defRPr/>
                      </a:pPr>
                      <a:r>
                        <a:rPr kumimoji="0" lang="ja-JP" altLang="en-US" sz="2000" b="1" noProof="0" dirty="0">
                          <a:solidFill>
                            <a:prstClr val="white"/>
                          </a:solidFill>
                          <a:latin typeface="Meiryo UI" panose="020B0604030504040204" pitchFamily="50" charset="-128"/>
                          <a:ea typeface="Meiryo UI" panose="020B0604030504040204" pitchFamily="50" charset="-128"/>
                        </a:rPr>
                        <a:t>商都大阪構想</a:t>
                      </a:r>
                      <a:endPar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txBody>
                  <a:tcPr anchor="ctr">
                    <a:solidFill>
                      <a:srgbClr val="002060"/>
                    </a:solidFill>
                  </a:tcPr>
                </a:tc>
                <a:tc>
                  <a:txBody>
                    <a:bodyPr/>
                    <a:lstStyle/>
                    <a:p>
                      <a:r>
                        <a:rPr lang="ja-JP" altLang="en-US" sz="1600" b="1" dirty="0">
                          <a:solidFill>
                            <a:schemeClr val="tx1"/>
                          </a:solidFill>
                          <a:latin typeface="メイリオ" panose="020B0604030504040204" pitchFamily="50" charset="-128"/>
                          <a:ea typeface="メイリオ" panose="020B0604030504040204" pitchFamily="50" charset="-128"/>
                        </a:rPr>
                        <a:t>「大阪商工都」提言（大阪府地方自治研究会）</a:t>
                      </a:r>
                      <a:endParaRPr lang="en-US" altLang="ja-JP" sz="1600" b="1" dirty="0">
                        <a:solidFill>
                          <a:schemeClr val="tx1"/>
                        </a:solidFill>
                        <a:latin typeface="メイリオ" panose="020B0604030504040204" pitchFamily="50" charset="-128"/>
                        <a:ea typeface="メイリオ" panose="020B0604030504040204" pitchFamily="50" charset="-128"/>
                      </a:endParaRPr>
                    </a:p>
                    <a:p>
                      <a:r>
                        <a:rPr lang="ja-JP" altLang="en-US" sz="1600" b="0" dirty="0">
                          <a:latin typeface="メイリオ" panose="020B0604030504040204" pitchFamily="50" charset="-128"/>
                          <a:ea typeface="メイリオ" panose="020B0604030504040204" pitchFamily="50" charset="-128"/>
                        </a:rPr>
                        <a:t>・府、市町村の権限を原則「商工都」に集約。下部組織として自治区を設置（</a:t>
                      </a:r>
                      <a:r>
                        <a:rPr lang="en-US" altLang="ja-JP" sz="1600" b="0" dirty="0">
                          <a:latin typeface="メイリオ" panose="020B0604030504040204" pitchFamily="50" charset="-128"/>
                          <a:ea typeface="メイリオ" panose="020B0604030504040204" pitchFamily="50" charset="-128"/>
                        </a:rPr>
                        <a:t>25</a:t>
                      </a:r>
                      <a:r>
                        <a:rPr lang="ja-JP" altLang="en-US" sz="1600" b="0" dirty="0">
                          <a:latin typeface="メイリオ" panose="020B0604030504040204" pitchFamily="50" charset="-128"/>
                          <a:ea typeface="メイリオ" panose="020B0604030504040204" pitchFamily="50" charset="-128"/>
                        </a:rPr>
                        <a:t>程度）。</a:t>
                      </a:r>
                      <a:endParaRPr lang="en-US" altLang="ja-JP" sz="16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08902658"/>
                  </a:ext>
                </a:extLst>
              </a:tr>
            </a:tbl>
          </a:graphicData>
        </a:graphic>
      </p:graphicFrame>
      <p:graphicFrame>
        <p:nvGraphicFramePr>
          <p:cNvPr id="21" name="表 20"/>
          <p:cNvGraphicFramePr>
            <a:graphicFrameLocks noGrp="1"/>
          </p:cNvGraphicFramePr>
          <p:nvPr>
            <p:extLst>
              <p:ext uri="{D42A27DB-BD31-4B8C-83A1-F6EECF244321}">
                <p14:modId xmlns:p14="http://schemas.microsoft.com/office/powerpoint/2010/main" val="3218742642"/>
              </p:ext>
            </p:extLst>
          </p:nvPr>
        </p:nvGraphicFramePr>
        <p:xfrm>
          <a:off x="1089439" y="4478202"/>
          <a:ext cx="10989397" cy="579120"/>
        </p:xfrm>
        <a:graphic>
          <a:graphicData uri="http://schemas.openxmlformats.org/drawingml/2006/table">
            <a:tbl>
              <a:tblPr firstRow="1" bandRow="1">
                <a:tableStyleId>{616DA210-FB5B-4158-B5E0-FEB733F419BA}</a:tableStyleId>
              </a:tblPr>
              <a:tblGrid>
                <a:gridCol w="2322274">
                  <a:extLst>
                    <a:ext uri="{9D8B030D-6E8A-4147-A177-3AD203B41FA5}">
                      <a16:colId xmlns:a16="http://schemas.microsoft.com/office/drawing/2014/main" val="1472226735"/>
                    </a:ext>
                  </a:extLst>
                </a:gridCol>
                <a:gridCol w="8667123">
                  <a:extLst>
                    <a:ext uri="{9D8B030D-6E8A-4147-A177-3AD203B41FA5}">
                      <a16:colId xmlns:a16="http://schemas.microsoft.com/office/drawing/2014/main" val="3697148447"/>
                    </a:ext>
                  </a:extLst>
                </a:gridCol>
              </a:tblGrid>
              <a:tr h="553791">
                <a:tc>
                  <a:txBody>
                    <a:bodyPr/>
                    <a:lstStyle/>
                    <a:p>
                      <a:pPr lvl="0" algn="l" defTabSz="342900">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スーパー指定都市構想</a:t>
                      </a:r>
                    </a:p>
                  </a:txBody>
                  <a:tcPr anchor="ctr">
                    <a:solidFill>
                      <a:srgbClr val="002060"/>
                    </a:solidFill>
                  </a:tcPr>
                </a:tc>
                <a:tc>
                  <a:txBody>
                    <a:bodyPr/>
                    <a:lstStyle/>
                    <a:p>
                      <a:r>
                        <a:rPr lang="ja-JP" altLang="en-US" sz="1600" b="1" dirty="0">
                          <a:solidFill>
                            <a:schemeClr val="tx1"/>
                          </a:solidFill>
                          <a:latin typeface="メイリオ" panose="020B0604030504040204" pitchFamily="50" charset="-128"/>
                          <a:ea typeface="メイリオ" panose="020B0604030504040204" pitchFamily="50" charset="-128"/>
                        </a:rPr>
                        <a:t>「スーパー指定都市構想」提言（大阪市大都市制度研究会）</a:t>
                      </a:r>
                      <a:endParaRPr lang="en-US" altLang="ja-JP" sz="1600" b="1" dirty="0">
                        <a:solidFill>
                          <a:schemeClr val="tx1"/>
                        </a:solidFill>
                        <a:latin typeface="メイリオ" panose="020B0604030504040204" pitchFamily="50" charset="-128"/>
                        <a:ea typeface="メイリオ" panose="020B0604030504040204" pitchFamily="50" charset="-128"/>
                      </a:endParaRPr>
                    </a:p>
                    <a:p>
                      <a:r>
                        <a:rPr lang="ja-JP" altLang="en-US" sz="1600" b="0" dirty="0">
                          <a:solidFill>
                            <a:schemeClr val="tx1"/>
                          </a:solidFill>
                          <a:latin typeface="メイリオ" panose="020B0604030504040204" pitchFamily="50" charset="-128"/>
                          <a:ea typeface="メイリオ" panose="020B0604030504040204" pitchFamily="50" charset="-128"/>
                        </a:rPr>
                        <a:t>・州と指定都市の二層制とし、指定都市の権限を強化。</a:t>
                      </a:r>
                      <a:endParaRPr lang="en-US" altLang="ja-JP" sz="1600" b="0" dirty="0">
                        <a:solidFill>
                          <a:schemeClr val="tx1"/>
                        </a:solidFill>
                        <a:latin typeface="メイリオ" panose="020B0604030504040204" pitchFamily="50" charset="-128"/>
                        <a:ea typeface="メイリオ" panose="020B0604030504040204" pitchFamily="50" charset="-128"/>
                      </a:endParaRPr>
                    </a:p>
                  </a:txBody>
                  <a:tcPr>
                    <a:solidFill>
                      <a:schemeClr val="bg1">
                        <a:alpha val="20000"/>
                      </a:schemeClr>
                    </a:solidFill>
                  </a:tcPr>
                </a:tc>
                <a:extLst>
                  <a:ext uri="{0D108BD9-81ED-4DB2-BD59-A6C34878D82A}">
                    <a16:rowId xmlns:a16="http://schemas.microsoft.com/office/drawing/2014/main" val="2222789714"/>
                  </a:ext>
                </a:extLst>
              </a:tr>
            </a:tbl>
          </a:graphicData>
        </a:graphic>
      </p:graphicFrame>
      <p:sp>
        <p:nvSpPr>
          <p:cNvPr id="31" name="ホームベース 30"/>
          <p:cNvSpPr/>
          <p:nvPr/>
        </p:nvSpPr>
        <p:spPr>
          <a:xfrm>
            <a:off x="371048" y="4493115"/>
            <a:ext cx="746974" cy="579120"/>
          </a:xfrm>
          <a:prstGeom prst="homePlate">
            <a:avLst>
              <a:gd name="adj" fmla="val 2553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50000"/>
                  </a:prstClr>
                </a:solidFill>
                <a:effectLst/>
                <a:uLnTx/>
                <a:uFillTx/>
                <a:latin typeface="BIZ UDゴシック" panose="020B0400000000000000" pitchFamily="49" charset="-128"/>
                <a:ea typeface="BIZ UDゴシック" panose="020B0400000000000000" pitchFamily="49" charset="-128"/>
              </a:rPr>
              <a:t>市</a:t>
            </a:r>
          </a:p>
        </p:txBody>
      </p:sp>
      <p:sp>
        <p:nvSpPr>
          <p:cNvPr id="32" name="ホームベース 31"/>
          <p:cNvSpPr/>
          <p:nvPr/>
        </p:nvSpPr>
        <p:spPr>
          <a:xfrm>
            <a:off x="372572" y="3822003"/>
            <a:ext cx="746974" cy="579120"/>
          </a:xfrm>
          <a:prstGeom prst="homePlate">
            <a:avLst>
              <a:gd name="adj" fmla="val 25538"/>
            </a:avLst>
          </a:prstGeom>
          <a:noFill/>
          <a:ln>
            <a:solidFill>
              <a:srgbClr val="11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rPr>
              <a:t>府</a:t>
            </a:r>
          </a:p>
        </p:txBody>
      </p:sp>
      <p:sp>
        <p:nvSpPr>
          <p:cNvPr id="33" name="ホームベース 32"/>
          <p:cNvSpPr/>
          <p:nvPr/>
        </p:nvSpPr>
        <p:spPr>
          <a:xfrm>
            <a:off x="342465" y="2721497"/>
            <a:ext cx="746974" cy="579120"/>
          </a:xfrm>
          <a:prstGeom prst="homePlate">
            <a:avLst>
              <a:gd name="adj" fmla="val 25538"/>
            </a:avLst>
          </a:prstGeom>
          <a:noFill/>
          <a:ln>
            <a:solidFill>
              <a:srgbClr val="11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rPr>
              <a:t>府</a:t>
            </a:r>
          </a:p>
        </p:txBody>
      </p:sp>
      <p:sp>
        <p:nvSpPr>
          <p:cNvPr id="34" name="ホームベース 33"/>
          <p:cNvSpPr/>
          <p:nvPr/>
        </p:nvSpPr>
        <p:spPr>
          <a:xfrm>
            <a:off x="368223" y="2110227"/>
            <a:ext cx="746974" cy="579120"/>
          </a:xfrm>
          <a:prstGeom prst="homePlate">
            <a:avLst>
              <a:gd name="adj" fmla="val 25538"/>
            </a:avLst>
          </a:prstGeom>
          <a:noFill/>
          <a:ln>
            <a:solidFill>
              <a:srgbClr val="11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rPr>
              <a:t>府</a:t>
            </a:r>
          </a:p>
        </p:txBody>
      </p:sp>
      <p:sp>
        <p:nvSpPr>
          <p:cNvPr id="35" name="ホームベース 34"/>
          <p:cNvSpPr/>
          <p:nvPr/>
        </p:nvSpPr>
        <p:spPr>
          <a:xfrm>
            <a:off x="368223" y="1473427"/>
            <a:ext cx="746974" cy="579120"/>
          </a:xfrm>
          <a:prstGeom prst="homePlate">
            <a:avLst>
              <a:gd name="adj" fmla="val 25538"/>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lumMod val="50000"/>
                  </a:prstClr>
                </a:solidFill>
                <a:effectLst/>
                <a:uLnTx/>
                <a:uFillTx/>
                <a:latin typeface="BIZ UDゴシック" panose="020B0400000000000000" pitchFamily="49" charset="-128"/>
                <a:ea typeface="BIZ UDゴシック" panose="020B0400000000000000" pitchFamily="49" charset="-128"/>
              </a:rPr>
              <a:t>市</a:t>
            </a:r>
          </a:p>
        </p:txBody>
      </p:sp>
      <p:sp>
        <p:nvSpPr>
          <p:cNvPr id="4" name="スライド番号プレースホルダー 1">
            <a:extLst>
              <a:ext uri="{FF2B5EF4-FFF2-40B4-BE49-F238E27FC236}">
                <a16:creationId xmlns:a16="http://schemas.microsoft.com/office/drawing/2014/main" id="{998370AE-7A39-2001-6786-B70F76C58761}"/>
              </a:ext>
            </a:extLst>
          </p:cNvPr>
          <p:cNvSpPr>
            <a:spLocks noGrp="1"/>
          </p:cNvSpPr>
          <p:nvPr>
            <p:ph type="sldNum" sz="quarter" idx="12"/>
          </p:nvPr>
        </p:nvSpPr>
        <p:spPr>
          <a:xfrm>
            <a:off x="10886000" y="6492875"/>
            <a:ext cx="1239586" cy="365125"/>
          </a:xfrm>
        </p:spPr>
        <p:txBody>
          <a:bodyPr/>
          <a:lstStyle/>
          <a:p>
            <a:fld id="{E61EF540-5CB6-483A-A4DA-F9E60F8B4EFB}" type="slidenum">
              <a:rPr kumimoji="1" lang="ja-JP" altLang="en-US" smtClean="0"/>
              <a:pPr/>
              <a:t>9</a:t>
            </a:fld>
            <a:endParaRPr kumimoji="1" lang="ja-JP" altLang="en-US" dirty="0"/>
          </a:p>
        </p:txBody>
      </p:sp>
      <p:graphicFrame>
        <p:nvGraphicFramePr>
          <p:cNvPr id="10" name="表 9">
            <a:extLst>
              <a:ext uri="{FF2B5EF4-FFF2-40B4-BE49-F238E27FC236}">
                <a16:creationId xmlns:a16="http://schemas.microsoft.com/office/drawing/2014/main" id="{B75846B1-E6E2-633A-A9F4-FC5544F24873}"/>
              </a:ext>
            </a:extLst>
          </p:cNvPr>
          <p:cNvGraphicFramePr>
            <a:graphicFrameLocks noGrp="1"/>
          </p:cNvGraphicFramePr>
          <p:nvPr>
            <p:extLst>
              <p:ext uri="{D42A27DB-BD31-4B8C-83A1-F6EECF244321}">
                <p14:modId xmlns:p14="http://schemas.microsoft.com/office/powerpoint/2010/main" val="4122909432"/>
              </p:ext>
            </p:extLst>
          </p:nvPr>
        </p:nvGraphicFramePr>
        <p:xfrm>
          <a:off x="1089439" y="3846602"/>
          <a:ext cx="10989397" cy="579120"/>
        </p:xfrm>
        <a:graphic>
          <a:graphicData uri="http://schemas.openxmlformats.org/drawingml/2006/table">
            <a:tbl>
              <a:tblPr firstRow="1" bandRow="1">
                <a:tableStyleId>{616DA210-FB5B-4158-B5E0-FEB733F419BA}</a:tableStyleId>
              </a:tblPr>
              <a:tblGrid>
                <a:gridCol w="2322274">
                  <a:extLst>
                    <a:ext uri="{9D8B030D-6E8A-4147-A177-3AD203B41FA5}">
                      <a16:colId xmlns:a16="http://schemas.microsoft.com/office/drawing/2014/main" val="1472226735"/>
                    </a:ext>
                  </a:extLst>
                </a:gridCol>
                <a:gridCol w="8667123">
                  <a:extLst>
                    <a:ext uri="{9D8B030D-6E8A-4147-A177-3AD203B41FA5}">
                      <a16:colId xmlns:a16="http://schemas.microsoft.com/office/drawing/2014/main" val="3697148447"/>
                    </a:ext>
                  </a:extLst>
                </a:gridCol>
              </a:tblGrid>
              <a:tr h="571897">
                <a:tc>
                  <a:txBody>
                    <a:bodyPr/>
                    <a:lstStyle/>
                    <a:p>
                      <a:pPr lvl="0" algn="l" defTabSz="342900">
                        <a:defRPr/>
                      </a:pPr>
                      <a:r>
                        <a:rPr kumimoji="0" lang="ja-JP" altLang="en-US" sz="2000" b="1" dirty="0">
                          <a:solidFill>
                            <a:prstClr val="white"/>
                          </a:solidFill>
                          <a:latin typeface="Meiryo UI" panose="020B0604030504040204" pitchFamily="50" charset="-128"/>
                          <a:ea typeface="Meiryo UI" panose="020B0604030504040204" pitchFamily="50" charset="-128"/>
                        </a:rPr>
                        <a:t>大阪新都構想</a:t>
                      </a:r>
                      <a:endParaRPr kumimoji="0"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txBody>
                  <a:tcPr anchor="ctr">
                    <a:solidFill>
                      <a:srgbClr val="002060"/>
                    </a:solidFill>
                  </a:tcPr>
                </a:tc>
                <a:tc>
                  <a:txBody>
                    <a:bodyPr/>
                    <a:lstStyle/>
                    <a:p>
                      <a:r>
                        <a:rPr lang="ja-JP" altLang="en-US" sz="1600" b="1" dirty="0">
                          <a:solidFill>
                            <a:schemeClr val="tx1"/>
                          </a:solidFill>
                          <a:latin typeface="メイリオ" panose="020B0604030504040204" pitchFamily="50" charset="-128"/>
                          <a:ea typeface="メイリオ" panose="020B0604030504040204" pitchFamily="50" charset="-128"/>
                        </a:rPr>
                        <a:t>「大阪新都構想」提言（大阪府地方自治研究会）</a:t>
                      </a:r>
                      <a:endParaRPr lang="en-US" altLang="ja-JP" sz="1600" b="1" dirty="0">
                        <a:solidFill>
                          <a:schemeClr val="tx1"/>
                        </a:solidFill>
                        <a:latin typeface="メイリオ" panose="020B0604030504040204" pitchFamily="50" charset="-128"/>
                        <a:ea typeface="メイリオ" panose="020B0604030504040204" pitchFamily="50" charset="-128"/>
                      </a:endParaRPr>
                    </a:p>
                    <a:p>
                      <a:r>
                        <a:rPr lang="ja-JP" altLang="en-US" sz="1600" b="0" dirty="0">
                          <a:latin typeface="メイリオ" panose="020B0604030504040204" pitchFamily="50" charset="-128"/>
                          <a:ea typeface="メイリオ" panose="020B0604030504040204" pitchFamily="50" charset="-128"/>
                        </a:rPr>
                        <a:t>・府市の有する広域行政機能を統合し、府市の機能を併せ持つ「大阪新都機構」を設置。</a:t>
                      </a:r>
                      <a:endParaRPr lang="en-US" altLang="ja-JP" sz="1600" b="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1808902658"/>
                  </a:ext>
                </a:extLst>
              </a:tr>
            </a:tbl>
          </a:graphicData>
        </a:graphic>
      </p:graphicFrame>
      <p:sp>
        <p:nvSpPr>
          <p:cNvPr id="18" name="正方形/長方形 17">
            <a:extLst>
              <a:ext uri="{FF2B5EF4-FFF2-40B4-BE49-F238E27FC236}">
                <a16:creationId xmlns:a16="http://schemas.microsoft.com/office/drawing/2014/main" id="{5F26AE5D-CD46-4020-9B8C-ED203D14D286}"/>
              </a:ext>
            </a:extLst>
          </p:cNvPr>
          <p:cNvSpPr/>
          <p:nvPr/>
        </p:nvSpPr>
        <p:spPr>
          <a:xfrm>
            <a:off x="330709" y="3455858"/>
            <a:ext cx="1203228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latin typeface="メイリオ" panose="020B0604030504040204" pitchFamily="50" charset="-128"/>
                <a:ea typeface="メイリオ" panose="020B0604030504040204" pitchFamily="50" charset="-128"/>
              </a:rPr>
              <a:t>地方自治法の改正により政令指定都市制度の施行</a:t>
            </a:r>
            <a:endParaRPr lang="en-US" altLang="ja-JP" sz="1600" b="1" dirty="0">
              <a:latin typeface="メイリオ" panose="020B0604030504040204" pitchFamily="50" charset="-128"/>
              <a:ea typeface="メイリオ" panose="020B0604030504040204" pitchFamily="50" charset="-128"/>
            </a:endParaRPr>
          </a:p>
        </p:txBody>
      </p:sp>
      <p:sp>
        <p:nvSpPr>
          <p:cNvPr id="9" name="正方形/長方形 8">
            <a:extLst>
              <a:ext uri="{FF2B5EF4-FFF2-40B4-BE49-F238E27FC236}">
                <a16:creationId xmlns:a16="http://schemas.microsoft.com/office/drawing/2014/main" id="{2C06E621-9C6A-4EE7-CAA0-6ECF03FE6853}"/>
              </a:ext>
            </a:extLst>
          </p:cNvPr>
          <p:cNvSpPr/>
          <p:nvPr/>
        </p:nvSpPr>
        <p:spPr>
          <a:xfrm>
            <a:off x="3859300" y="5525977"/>
            <a:ext cx="12032287" cy="338554"/>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b="1" dirty="0">
                <a:latin typeface="メイリオ" panose="020B0604030504040204" pitchFamily="50" charset="-128"/>
                <a:ea typeface="メイリオ" panose="020B0604030504040204" pitchFamily="50" charset="-128"/>
              </a:rPr>
              <a:t>　指定都市制度の見直し（指定都市都道府県調整会議の設置、区の役割の拡充</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総合区</a:t>
            </a:r>
            <a:r>
              <a:rPr lang="en-US" altLang="ja-JP" sz="1600" b="1" dirty="0">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endParaRPr>
          </a:p>
        </p:txBody>
      </p:sp>
      <p:graphicFrame>
        <p:nvGraphicFramePr>
          <p:cNvPr id="13" name="表 12">
            <a:extLst>
              <a:ext uri="{FF2B5EF4-FFF2-40B4-BE49-F238E27FC236}">
                <a16:creationId xmlns:a16="http://schemas.microsoft.com/office/drawing/2014/main" id="{25DED806-573C-15FE-70FE-FE08F50A495D}"/>
              </a:ext>
            </a:extLst>
          </p:cNvPr>
          <p:cNvGraphicFramePr>
            <a:graphicFrameLocks noGrp="1"/>
          </p:cNvGraphicFramePr>
          <p:nvPr>
            <p:extLst>
              <p:ext uri="{D42A27DB-BD31-4B8C-83A1-F6EECF244321}">
                <p14:modId xmlns:p14="http://schemas.microsoft.com/office/powerpoint/2010/main" val="2886077971"/>
              </p:ext>
            </p:extLst>
          </p:nvPr>
        </p:nvGraphicFramePr>
        <p:xfrm>
          <a:off x="1120444" y="6001150"/>
          <a:ext cx="11021302" cy="559680"/>
        </p:xfrm>
        <a:graphic>
          <a:graphicData uri="http://schemas.openxmlformats.org/drawingml/2006/table">
            <a:tbl>
              <a:tblPr firstRow="1" bandRow="1">
                <a:tableStyleId>{616DA210-FB5B-4158-B5E0-FEB733F419BA}</a:tableStyleId>
              </a:tblPr>
              <a:tblGrid>
                <a:gridCol w="2350790">
                  <a:extLst>
                    <a:ext uri="{9D8B030D-6E8A-4147-A177-3AD203B41FA5}">
                      <a16:colId xmlns:a16="http://schemas.microsoft.com/office/drawing/2014/main" val="1472226735"/>
                    </a:ext>
                  </a:extLst>
                </a:gridCol>
                <a:gridCol w="8670512">
                  <a:extLst>
                    <a:ext uri="{9D8B030D-6E8A-4147-A177-3AD203B41FA5}">
                      <a16:colId xmlns:a16="http://schemas.microsoft.com/office/drawing/2014/main" val="3697148447"/>
                    </a:ext>
                  </a:extLst>
                </a:gridCol>
              </a:tblGrid>
              <a:tr h="422505">
                <a:tc>
                  <a:txBody>
                    <a:bodyPr/>
                    <a:lstStyle/>
                    <a:p>
                      <a:pPr algn="l"/>
                      <a:r>
                        <a:rPr kumimoji="1" lang="ja-JP" altLang="en-US" sz="1600" dirty="0">
                          <a:solidFill>
                            <a:schemeClr val="bg1"/>
                          </a:solidFill>
                        </a:rPr>
                        <a:t>いわゆる大阪都構想</a:t>
                      </a:r>
                    </a:p>
                  </a:txBody>
                  <a:tcPr marT="36000" marB="36000" anchor="ctr">
                    <a:solidFill>
                      <a:srgbClr val="002060"/>
                    </a:solidFill>
                  </a:tcPr>
                </a:tc>
                <a:tc>
                  <a:txBody>
                    <a:bodyPr/>
                    <a:lstStyle/>
                    <a:p>
                      <a:r>
                        <a:rPr lang="ja-JP" altLang="en-US" sz="1600" b="1" dirty="0">
                          <a:solidFill>
                            <a:schemeClr val="tx1"/>
                          </a:solidFill>
                          <a:latin typeface="メイリオ" panose="020B0604030504040204" pitchFamily="50" charset="-128"/>
                          <a:ea typeface="メイリオ" panose="020B0604030504040204" pitchFamily="50" charset="-128"/>
                        </a:rPr>
                        <a:t>特別区設置に関する住民投票</a:t>
                      </a:r>
                    </a:p>
                    <a:p>
                      <a:r>
                        <a:rPr kumimoji="1" lang="ja-JP" altLang="en-US" sz="1600" b="0" dirty="0">
                          <a:solidFill>
                            <a:schemeClr val="tx1"/>
                          </a:solidFill>
                          <a:latin typeface="メイリオ" panose="020B0604030504040204" pitchFamily="50" charset="-128"/>
                          <a:ea typeface="メイリオ" panose="020B0604030504040204" pitchFamily="50" charset="-128"/>
                        </a:rPr>
                        <a:t>・</a:t>
                      </a:r>
                      <a:r>
                        <a:rPr kumimoji="1" lang="ja-JP" altLang="en-US" sz="1600" b="0" dirty="0">
                          <a:latin typeface="メイリオ" panose="020B0604030504040204" pitchFamily="50" charset="-128"/>
                          <a:ea typeface="メイリオ" panose="020B0604030504040204" pitchFamily="50" charset="-128"/>
                        </a:rPr>
                        <a:t>大阪市を廃止し特別区に再編。広域行政を府に移管し、基礎自治を特別区が担う。</a:t>
                      </a:r>
                      <a:endParaRPr kumimoji="1" lang="en-US" altLang="ja-JP" sz="1600" b="0" dirty="0">
                        <a:latin typeface="メイリオ" panose="020B0604030504040204" pitchFamily="50" charset="-128"/>
                        <a:ea typeface="メイリオ" panose="020B0604030504040204" pitchFamily="50" charset="-128"/>
                      </a:endParaRPr>
                    </a:p>
                  </a:txBody>
                  <a:tcPr marT="36000" marB="36000"/>
                </a:tc>
                <a:extLst>
                  <a:ext uri="{0D108BD9-81ED-4DB2-BD59-A6C34878D82A}">
                    <a16:rowId xmlns:a16="http://schemas.microsoft.com/office/drawing/2014/main" val="1808902658"/>
                  </a:ext>
                </a:extLst>
              </a:tr>
            </a:tbl>
          </a:graphicData>
        </a:graphic>
      </p:graphicFrame>
      <p:sp>
        <p:nvSpPr>
          <p:cNvPr id="14" name="ホームベース 36">
            <a:extLst>
              <a:ext uri="{FF2B5EF4-FFF2-40B4-BE49-F238E27FC236}">
                <a16:creationId xmlns:a16="http://schemas.microsoft.com/office/drawing/2014/main" id="{7072AF45-8A31-9F54-8CFD-1F9789BB3CE7}"/>
              </a:ext>
            </a:extLst>
          </p:cNvPr>
          <p:cNvSpPr/>
          <p:nvPr/>
        </p:nvSpPr>
        <p:spPr>
          <a:xfrm>
            <a:off x="453667" y="5896082"/>
            <a:ext cx="661530" cy="827381"/>
          </a:xfrm>
          <a:prstGeom prst="homePlate">
            <a:avLst>
              <a:gd name="adj" fmla="val 25538"/>
            </a:avLst>
          </a:prstGeom>
          <a:noFill/>
          <a:ln>
            <a:solidFill>
              <a:srgbClr val="1114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2060"/>
                </a:solidFill>
                <a:effectLst/>
                <a:uLnTx/>
                <a:uFillTx/>
                <a:latin typeface="BIZ UDゴシック" panose="020B0400000000000000" pitchFamily="49" charset="-128"/>
                <a:ea typeface="BIZ UDゴシック" panose="020B0400000000000000" pitchFamily="49" charset="-128"/>
              </a:rPr>
              <a:t>府市</a:t>
            </a:r>
          </a:p>
        </p:txBody>
      </p:sp>
      <p:sp>
        <p:nvSpPr>
          <p:cNvPr id="17" name="正方形/長方形 16">
            <a:extLst>
              <a:ext uri="{FF2B5EF4-FFF2-40B4-BE49-F238E27FC236}">
                <a16:creationId xmlns:a16="http://schemas.microsoft.com/office/drawing/2014/main" id="{DB912703-57F7-639F-5914-8B4CF2D71C63}"/>
              </a:ext>
            </a:extLst>
          </p:cNvPr>
          <p:cNvSpPr/>
          <p:nvPr/>
        </p:nvSpPr>
        <p:spPr>
          <a:xfrm>
            <a:off x="2138083" y="1760758"/>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00" b="1" dirty="0">
                <a:solidFill>
                  <a:schemeClr val="bg1"/>
                </a:solidFill>
              </a:rPr>
              <a:t>1945</a:t>
            </a:r>
            <a:r>
              <a:rPr lang="en-US" altLang="ja-JP" sz="1300" b="1" dirty="0">
                <a:solidFill>
                  <a:schemeClr val="bg1"/>
                </a:solidFill>
              </a:rPr>
              <a:t>.11</a:t>
            </a:r>
            <a:r>
              <a:rPr lang="ja-JP" altLang="en-US" sz="1300" b="1" dirty="0">
                <a:solidFill>
                  <a:schemeClr val="bg1"/>
                </a:solidFill>
              </a:rPr>
              <a:t>～</a:t>
            </a:r>
            <a:endParaRPr kumimoji="1" lang="ja-JP" altLang="en-US" sz="1300" b="1" dirty="0">
              <a:solidFill>
                <a:schemeClr val="bg1"/>
              </a:solidFill>
            </a:endParaRPr>
          </a:p>
        </p:txBody>
      </p:sp>
      <p:sp>
        <p:nvSpPr>
          <p:cNvPr id="22" name="正方形/長方形 21">
            <a:extLst>
              <a:ext uri="{FF2B5EF4-FFF2-40B4-BE49-F238E27FC236}">
                <a16:creationId xmlns:a16="http://schemas.microsoft.com/office/drawing/2014/main" id="{C66D91C0-7FAB-15C8-F098-039D0014E8A0}"/>
              </a:ext>
            </a:extLst>
          </p:cNvPr>
          <p:cNvSpPr/>
          <p:nvPr/>
        </p:nvSpPr>
        <p:spPr>
          <a:xfrm>
            <a:off x="2070847" y="2394782"/>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00" b="1" dirty="0">
                <a:solidFill>
                  <a:schemeClr val="bg1"/>
                </a:solidFill>
              </a:rPr>
              <a:t>1953</a:t>
            </a:r>
            <a:r>
              <a:rPr lang="en-US" altLang="ja-JP" sz="1300" b="1" dirty="0">
                <a:solidFill>
                  <a:schemeClr val="bg1"/>
                </a:solidFill>
              </a:rPr>
              <a:t>.12</a:t>
            </a:r>
            <a:endParaRPr kumimoji="1" lang="ja-JP" altLang="en-US" sz="1300" b="1" dirty="0">
              <a:solidFill>
                <a:schemeClr val="bg1"/>
              </a:solidFill>
            </a:endParaRPr>
          </a:p>
        </p:txBody>
      </p:sp>
      <p:sp>
        <p:nvSpPr>
          <p:cNvPr id="23" name="正方形/長方形 22">
            <a:extLst>
              <a:ext uri="{FF2B5EF4-FFF2-40B4-BE49-F238E27FC236}">
                <a16:creationId xmlns:a16="http://schemas.microsoft.com/office/drawing/2014/main" id="{A5CD4A9E-86DE-5088-2417-3F95A99FD777}"/>
              </a:ext>
            </a:extLst>
          </p:cNvPr>
          <p:cNvSpPr/>
          <p:nvPr/>
        </p:nvSpPr>
        <p:spPr>
          <a:xfrm>
            <a:off x="2070847" y="3038163"/>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00" b="1" dirty="0">
                <a:solidFill>
                  <a:schemeClr val="bg1"/>
                </a:solidFill>
              </a:rPr>
              <a:t>1955</a:t>
            </a:r>
            <a:r>
              <a:rPr lang="en-US" altLang="ja-JP" sz="1300" b="1" dirty="0">
                <a:solidFill>
                  <a:schemeClr val="bg1"/>
                </a:solidFill>
              </a:rPr>
              <a:t>.10</a:t>
            </a:r>
            <a:endParaRPr kumimoji="1" lang="ja-JP" altLang="en-US" sz="1300" b="1" dirty="0">
              <a:solidFill>
                <a:schemeClr val="bg1"/>
              </a:solidFill>
            </a:endParaRPr>
          </a:p>
        </p:txBody>
      </p:sp>
      <p:sp>
        <p:nvSpPr>
          <p:cNvPr id="24" name="正方形/長方形 23">
            <a:extLst>
              <a:ext uri="{FF2B5EF4-FFF2-40B4-BE49-F238E27FC236}">
                <a16:creationId xmlns:a16="http://schemas.microsoft.com/office/drawing/2014/main" id="{E3DD4E13-E56C-F4D5-E3AF-F047E63F09C3}"/>
              </a:ext>
            </a:extLst>
          </p:cNvPr>
          <p:cNvSpPr/>
          <p:nvPr/>
        </p:nvSpPr>
        <p:spPr>
          <a:xfrm>
            <a:off x="2070847" y="4136162"/>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b="1" dirty="0">
                <a:solidFill>
                  <a:schemeClr val="bg1"/>
                </a:solidFill>
              </a:rPr>
              <a:t>2003.6</a:t>
            </a:r>
            <a:endParaRPr kumimoji="1" lang="ja-JP" altLang="en-US" sz="1300" b="1" dirty="0">
              <a:solidFill>
                <a:schemeClr val="bg1"/>
              </a:solidFill>
            </a:endParaRPr>
          </a:p>
        </p:txBody>
      </p:sp>
      <p:sp>
        <p:nvSpPr>
          <p:cNvPr id="25" name="正方形/長方形 24">
            <a:extLst>
              <a:ext uri="{FF2B5EF4-FFF2-40B4-BE49-F238E27FC236}">
                <a16:creationId xmlns:a16="http://schemas.microsoft.com/office/drawing/2014/main" id="{1F9CBC4C-F53D-DBE8-DB7C-24978ED5578B}"/>
              </a:ext>
            </a:extLst>
          </p:cNvPr>
          <p:cNvSpPr/>
          <p:nvPr/>
        </p:nvSpPr>
        <p:spPr>
          <a:xfrm>
            <a:off x="2070846" y="4782675"/>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b="1" dirty="0">
                <a:solidFill>
                  <a:schemeClr val="bg1"/>
                </a:solidFill>
              </a:rPr>
              <a:t>2006.3</a:t>
            </a:r>
            <a:endParaRPr kumimoji="1" lang="ja-JP" altLang="en-US" sz="1300" b="1" dirty="0">
              <a:solidFill>
                <a:schemeClr val="bg1"/>
              </a:solidFill>
            </a:endParaRPr>
          </a:p>
        </p:txBody>
      </p:sp>
      <p:sp>
        <p:nvSpPr>
          <p:cNvPr id="26" name="正方形/長方形 25">
            <a:extLst>
              <a:ext uri="{FF2B5EF4-FFF2-40B4-BE49-F238E27FC236}">
                <a16:creationId xmlns:a16="http://schemas.microsoft.com/office/drawing/2014/main" id="{938CAB38-F4B7-ECDE-A2B0-85B6067C82E3}"/>
              </a:ext>
            </a:extLst>
          </p:cNvPr>
          <p:cNvSpPr/>
          <p:nvPr/>
        </p:nvSpPr>
        <p:spPr>
          <a:xfrm>
            <a:off x="2070842" y="6319092"/>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b="1" dirty="0">
                <a:solidFill>
                  <a:schemeClr val="bg1"/>
                </a:solidFill>
              </a:rPr>
              <a:t>2010.12</a:t>
            </a:r>
            <a:r>
              <a:rPr lang="ja-JP" altLang="en-US" sz="1300" b="1" dirty="0">
                <a:solidFill>
                  <a:schemeClr val="bg1"/>
                </a:solidFill>
              </a:rPr>
              <a:t>～</a:t>
            </a:r>
            <a:endParaRPr kumimoji="1" lang="ja-JP" altLang="en-US" sz="1300" b="1" dirty="0">
              <a:solidFill>
                <a:schemeClr val="bg1"/>
              </a:solidFill>
            </a:endParaRPr>
          </a:p>
        </p:txBody>
      </p:sp>
      <p:sp>
        <p:nvSpPr>
          <p:cNvPr id="27" name="正方形/長方形 26">
            <a:extLst>
              <a:ext uri="{FF2B5EF4-FFF2-40B4-BE49-F238E27FC236}">
                <a16:creationId xmlns:a16="http://schemas.microsoft.com/office/drawing/2014/main" id="{2BB97CE4-614C-5DFA-439E-287D55AAE3F7}"/>
              </a:ext>
            </a:extLst>
          </p:cNvPr>
          <p:cNvSpPr/>
          <p:nvPr/>
        </p:nvSpPr>
        <p:spPr>
          <a:xfrm>
            <a:off x="2070845" y="3413208"/>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1300" b="1" dirty="0">
                <a:solidFill>
                  <a:schemeClr val="tx1"/>
                </a:solidFill>
              </a:rPr>
              <a:t>1956</a:t>
            </a:r>
            <a:r>
              <a:rPr lang="en-US" altLang="ja-JP" sz="1300" b="1" dirty="0">
                <a:solidFill>
                  <a:schemeClr val="tx1"/>
                </a:solidFill>
              </a:rPr>
              <a:t>.9</a:t>
            </a:r>
            <a:endParaRPr kumimoji="1" lang="ja-JP" altLang="en-US" sz="1300" b="1" dirty="0">
              <a:solidFill>
                <a:schemeClr val="tx1"/>
              </a:solidFill>
            </a:endParaRPr>
          </a:p>
        </p:txBody>
      </p:sp>
      <p:sp>
        <p:nvSpPr>
          <p:cNvPr id="29" name="正方形/長方形 28">
            <a:extLst>
              <a:ext uri="{FF2B5EF4-FFF2-40B4-BE49-F238E27FC236}">
                <a16:creationId xmlns:a16="http://schemas.microsoft.com/office/drawing/2014/main" id="{537916A1-14DB-E774-1489-FD6F0CC9A631}"/>
              </a:ext>
            </a:extLst>
          </p:cNvPr>
          <p:cNvSpPr/>
          <p:nvPr/>
        </p:nvSpPr>
        <p:spPr>
          <a:xfrm>
            <a:off x="2070842" y="5469195"/>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b="1" dirty="0">
                <a:solidFill>
                  <a:schemeClr val="tx1"/>
                </a:solidFill>
              </a:rPr>
              <a:t>2014.5</a:t>
            </a:r>
            <a:endParaRPr kumimoji="1" lang="ja-JP" altLang="en-US" sz="1300" b="1" dirty="0">
              <a:solidFill>
                <a:schemeClr val="tx1"/>
              </a:solidFill>
            </a:endParaRPr>
          </a:p>
        </p:txBody>
      </p:sp>
      <p:sp>
        <p:nvSpPr>
          <p:cNvPr id="6" name="正方形/長方形 5">
            <a:extLst>
              <a:ext uri="{FF2B5EF4-FFF2-40B4-BE49-F238E27FC236}">
                <a16:creationId xmlns:a16="http://schemas.microsoft.com/office/drawing/2014/main" id="{B41AD04F-A8CA-7815-FA8C-260E234B50F3}"/>
              </a:ext>
            </a:extLst>
          </p:cNvPr>
          <p:cNvSpPr/>
          <p:nvPr/>
        </p:nvSpPr>
        <p:spPr>
          <a:xfrm>
            <a:off x="2070842" y="5105189"/>
            <a:ext cx="1788459" cy="36550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1300" b="1" dirty="0">
                <a:solidFill>
                  <a:schemeClr val="tx1"/>
                </a:solidFill>
              </a:rPr>
              <a:t>2012.8</a:t>
            </a:r>
            <a:endParaRPr kumimoji="1" lang="ja-JP" altLang="en-US" sz="1300" b="1" dirty="0">
              <a:solidFill>
                <a:schemeClr val="tx1"/>
              </a:solidFill>
            </a:endParaRPr>
          </a:p>
        </p:txBody>
      </p:sp>
      <p:sp>
        <p:nvSpPr>
          <p:cNvPr id="8" name="正方形/長方形 7">
            <a:extLst>
              <a:ext uri="{FF2B5EF4-FFF2-40B4-BE49-F238E27FC236}">
                <a16:creationId xmlns:a16="http://schemas.microsoft.com/office/drawing/2014/main" id="{A6F7049C-81D2-4D94-C75F-16B0F39579D7}"/>
              </a:ext>
            </a:extLst>
          </p:cNvPr>
          <p:cNvSpPr/>
          <p:nvPr/>
        </p:nvSpPr>
        <p:spPr>
          <a:xfrm>
            <a:off x="453666" y="5127517"/>
            <a:ext cx="12032287"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600" b="1" dirty="0">
                <a:latin typeface="メイリオ" panose="020B0604030504040204" pitchFamily="50" charset="-128"/>
                <a:ea typeface="メイリオ" panose="020B0604030504040204" pitchFamily="50" charset="-128"/>
              </a:rPr>
              <a:t>　大都市地域における特別区の設置に関する法律が成立</a:t>
            </a:r>
            <a:endParaRPr lang="en-US" altLang="ja-JP" sz="16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1473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6812E3E-0428-D566-6622-CC8CFA4CE2AC}"/>
              </a:ext>
            </a:extLst>
          </p:cNvPr>
          <p:cNvSpPr>
            <a:spLocks noGrp="1"/>
          </p:cNvSpPr>
          <p:nvPr>
            <p:ph type="sldNum" sz="quarter" idx="12"/>
          </p:nvPr>
        </p:nvSpPr>
        <p:spPr/>
        <p:txBody>
          <a:bodyPr/>
          <a:lstStyle/>
          <a:p>
            <a:fld id="{099A1676-A3C8-4983-BA41-503B1D1AC716}" type="slidenum">
              <a:rPr kumimoji="1" lang="ja-JP" altLang="en-US" smtClean="0"/>
              <a:t>10</a:t>
            </a:fld>
            <a:endParaRPr kumimoji="1" lang="ja-JP" altLang="en-US"/>
          </a:p>
        </p:txBody>
      </p:sp>
      <p:sp>
        <p:nvSpPr>
          <p:cNvPr id="5" name="テキスト ボックス 4">
            <a:extLst>
              <a:ext uri="{FF2B5EF4-FFF2-40B4-BE49-F238E27FC236}">
                <a16:creationId xmlns:a16="http://schemas.microsoft.com/office/drawing/2014/main" id="{61000D91-7EE0-4CF5-1CF8-5360E073DAA0}"/>
              </a:ext>
            </a:extLst>
          </p:cNvPr>
          <p:cNvSpPr txBox="1"/>
          <p:nvPr/>
        </p:nvSpPr>
        <p:spPr>
          <a:xfrm>
            <a:off x="9516169" y="6125518"/>
            <a:ext cx="149638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(Intentionally blank)</a:t>
            </a:r>
            <a:endPar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75757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表 20">
            <a:extLst>
              <a:ext uri="{FF2B5EF4-FFF2-40B4-BE49-F238E27FC236}">
                <a16:creationId xmlns:a16="http://schemas.microsoft.com/office/drawing/2014/main" id="{F93E201D-DF8F-42C2-A5E4-F45BC804CAF6}"/>
              </a:ext>
            </a:extLst>
          </p:cNvPr>
          <p:cNvGraphicFramePr>
            <a:graphicFrameLocks noGrp="1"/>
          </p:cNvGraphicFramePr>
          <p:nvPr>
            <p:extLst>
              <p:ext uri="{D42A27DB-BD31-4B8C-83A1-F6EECF244321}">
                <p14:modId xmlns:p14="http://schemas.microsoft.com/office/powerpoint/2010/main" val="1709849233"/>
              </p:ext>
            </p:extLst>
          </p:nvPr>
        </p:nvGraphicFramePr>
        <p:xfrm>
          <a:off x="1715115" y="1717553"/>
          <a:ext cx="8460598" cy="4945015"/>
        </p:xfrm>
        <a:graphic>
          <a:graphicData uri="http://schemas.openxmlformats.org/drawingml/2006/table">
            <a:tbl>
              <a:tblPr firstRow="1" bandRow="1">
                <a:tableStyleId>{5940675A-B579-460E-94D1-54222C63F5DA}</a:tableStyleId>
              </a:tblPr>
              <a:tblGrid>
                <a:gridCol w="696166">
                  <a:extLst>
                    <a:ext uri="{9D8B030D-6E8A-4147-A177-3AD203B41FA5}">
                      <a16:colId xmlns:a16="http://schemas.microsoft.com/office/drawing/2014/main" val="20002"/>
                    </a:ext>
                  </a:extLst>
                </a:gridCol>
                <a:gridCol w="696166">
                  <a:extLst>
                    <a:ext uri="{9D8B030D-6E8A-4147-A177-3AD203B41FA5}">
                      <a16:colId xmlns:a16="http://schemas.microsoft.com/office/drawing/2014/main" val="1836971030"/>
                    </a:ext>
                  </a:extLst>
                </a:gridCol>
                <a:gridCol w="696166">
                  <a:extLst>
                    <a:ext uri="{9D8B030D-6E8A-4147-A177-3AD203B41FA5}">
                      <a16:colId xmlns:a16="http://schemas.microsoft.com/office/drawing/2014/main" val="2704456511"/>
                    </a:ext>
                  </a:extLst>
                </a:gridCol>
                <a:gridCol w="696166">
                  <a:extLst>
                    <a:ext uri="{9D8B030D-6E8A-4147-A177-3AD203B41FA5}">
                      <a16:colId xmlns:a16="http://schemas.microsoft.com/office/drawing/2014/main" val="20003"/>
                    </a:ext>
                  </a:extLst>
                </a:gridCol>
                <a:gridCol w="696166">
                  <a:extLst>
                    <a:ext uri="{9D8B030D-6E8A-4147-A177-3AD203B41FA5}">
                      <a16:colId xmlns:a16="http://schemas.microsoft.com/office/drawing/2014/main" val="20004"/>
                    </a:ext>
                  </a:extLst>
                </a:gridCol>
                <a:gridCol w="696166">
                  <a:extLst>
                    <a:ext uri="{9D8B030D-6E8A-4147-A177-3AD203B41FA5}">
                      <a16:colId xmlns:a16="http://schemas.microsoft.com/office/drawing/2014/main" val="20005"/>
                    </a:ext>
                  </a:extLst>
                </a:gridCol>
                <a:gridCol w="696166">
                  <a:extLst>
                    <a:ext uri="{9D8B030D-6E8A-4147-A177-3AD203B41FA5}">
                      <a16:colId xmlns:a16="http://schemas.microsoft.com/office/drawing/2014/main" val="20006"/>
                    </a:ext>
                  </a:extLst>
                </a:gridCol>
                <a:gridCol w="696166">
                  <a:extLst>
                    <a:ext uri="{9D8B030D-6E8A-4147-A177-3AD203B41FA5}">
                      <a16:colId xmlns:a16="http://schemas.microsoft.com/office/drawing/2014/main" val="20007"/>
                    </a:ext>
                  </a:extLst>
                </a:gridCol>
                <a:gridCol w="696166">
                  <a:extLst>
                    <a:ext uri="{9D8B030D-6E8A-4147-A177-3AD203B41FA5}">
                      <a16:colId xmlns:a16="http://schemas.microsoft.com/office/drawing/2014/main" val="20008"/>
                    </a:ext>
                  </a:extLst>
                </a:gridCol>
                <a:gridCol w="696166">
                  <a:extLst>
                    <a:ext uri="{9D8B030D-6E8A-4147-A177-3AD203B41FA5}">
                      <a16:colId xmlns:a16="http://schemas.microsoft.com/office/drawing/2014/main" val="2178822066"/>
                    </a:ext>
                  </a:extLst>
                </a:gridCol>
                <a:gridCol w="696166">
                  <a:extLst>
                    <a:ext uri="{9D8B030D-6E8A-4147-A177-3AD203B41FA5}">
                      <a16:colId xmlns:a16="http://schemas.microsoft.com/office/drawing/2014/main" val="1145852998"/>
                    </a:ext>
                  </a:extLst>
                </a:gridCol>
                <a:gridCol w="802772">
                  <a:extLst>
                    <a:ext uri="{9D8B030D-6E8A-4147-A177-3AD203B41FA5}">
                      <a16:colId xmlns:a16="http://schemas.microsoft.com/office/drawing/2014/main" val="365522010"/>
                    </a:ext>
                  </a:extLst>
                </a:gridCol>
              </a:tblGrid>
              <a:tr h="238629">
                <a:tc>
                  <a:txBody>
                    <a:bodyPr/>
                    <a:lstStyle/>
                    <a:p>
                      <a:pPr algn="ct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2022</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nchor="ctr">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0000"/>
                  </a:ext>
                </a:extLst>
              </a:tr>
              <a:tr h="505383">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89934774"/>
                  </a:ext>
                </a:extLst>
              </a:tr>
              <a:tr h="2591258">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609745">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12700" cap="flat" cmpd="sng" algn="ctr">
                      <a:solidFill>
                        <a:schemeClr val="tx1"/>
                      </a:solidFill>
                      <a:prstDash val="solid"/>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9525" cap="flat" cmpd="sng" algn="ctr">
                      <a:solidFill>
                        <a:schemeClr val="bg1">
                          <a:lumMod val="50000"/>
                        </a:schemeClr>
                      </a:solidFill>
                      <a:prstDash val="sysDot"/>
                      <a:round/>
                      <a:headEnd type="none" w="med" len="med"/>
                      <a:tailEnd type="none" w="med" len="med"/>
                    </a:lnR>
                    <a:lnT w="12700" cap="flat" cmpd="sng" algn="ctr">
                      <a:noFill/>
                      <a:prstDash val="solid"/>
                      <a:round/>
                      <a:headEnd type="none" w="med" len="med"/>
                      <a:tailEnd type="none" w="med" len="med"/>
                    </a:lnT>
                  </a:tcPr>
                </a:tc>
                <a:tc>
                  <a:txBody>
                    <a:bodyPr/>
                    <a:lstStyle/>
                    <a:p>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33231" marR="33231" marT="33231" marB="33231">
                    <a:lnL w="9525" cap="flat" cmpd="sng" algn="ctr">
                      <a:solidFill>
                        <a:schemeClr val="bg1">
                          <a:lumMod val="50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249151755"/>
                  </a:ext>
                </a:extLst>
              </a:tr>
            </a:tbl>
          </a:graphicData>
        </a:graphic>
      </p:graphicFrame>
      <p:sp>
        <p:nvSpPr>
          <p:cNvPr id="62" name="正方形/長方形 61">
            <a:extLst>
              <a:ext uri="{FF2B5EF4-FFF2-40B4-BE49-F238E27FC236}">
                <a16:creationId xmlns:a16="http://schemas.microsoft.com/office/drawing/2014/main" id="{CFDC1A14-949C-4FF2-89AA-AB462B9ECD9C}"/>
              </a:ext>
            </a:extLst>
          </p:cNvPr>
          <p:cNvSpPr/>
          <p:nvPr/>
        </p:nvSpPr>
        <p:spPr>
          <a:xfrm>
            <a:off x="1764749" y="1726508"/>
            <a:ext cx="710995" cy="226591"/>
          </a:xfrm>
          <a:prstGeom prst="rect">
            <a:avLst/>
          </a:prstGeom>
        </p:spPr>
        <p:txBody>
          <a:bodyPr wrap="square" lIns="36000" tIns="36000" rIns="36000" bIns="36000">
            <a:spAutoFit/>
          </a:bodyPr>
          <a:lstStyle/>
          <a:p>
            <a:pPr>
              <a:defRPr/>
            </a:pPr>
            <a:r>
              <a:rPr lang="ja-JP" altLang="en-US" sz="1000" dirty="0">
                <a:solidFill>
                  <a:prstClr val="black"/>
                </a:solidFill>
                <a:latin typeface="Meiryo UI" pitchFamily="50" charset="-128"/>
                <a:ea typeface="Meiryo UI" pitchFamily="50" charset="-128"/>
                <a:cs typeface="Meiryo UI" pitchFamily="50" charset="-128"/>
              </a:rPr>
              <a:t>（年度）</a:t>
            </a:r>
            <a:endParaRPr lang="en-US" altLang="ja-JP" sz="1000" u="sng" dirty="0">
              <a:solidFill>
                <a:prstClr val="black"/>
              </a:solidFill>
              <a:latin typeface="Meiryo UI" pitchFamily="50" charset="-128"/>
              <a:ea typeface="Meiryo UI" pitchFamily="50" charset="-128"/>
              <a:cs typeface="Meiryo UI" pitchFamily="50" charset="-128"/>
            </a:endParaRPr>
          </a:p>
        </p:txBody>
      </p:sp>
      <p:sp>
        <p:nvSpPr>
          <p:cNvPr id="70" name="正方形/長方形 69">
            <a:extLst>
              <a:ext uri="{FF2B5EF4-FFF2-40B4-BE49-F238E27FC236}">
                <a16:creationId xmlns:a16="http://schemas.microsoft.com/office/drawing/2014/main" id="{869A3DC3-B40C-4E1E-9479-401465C0248C}"/>
              </a:ext>
            </a:extLst>
          </p:cNvPr>
          <p:cNvSpPr/>
          <p:nvPr/>
        </p:nvSpPr>
        <p:spPr>
          <a:xfrm>
            <a:off x="3768020" y="4255611"/>
            <a:ext cx="950697"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◎信用保証</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協会合併</a:t>
            </a:r>
          </a:p>
        </p:txBody>
      </p:sp>
      <p:sp>
        <p:nvSpPr>
          <p:cNvPr id="71" name="正方形/長方形 70">
            <a:extLst>
              <a:ext uri="{FF2B5EF4-FFF2-40B4-BE49-F238E27FC236}">
                <a16:creationId xmlns:a16="http://schemas.microsoft.com/office/drawing/2014/main" id="{195DBE54-476F-4E26-9F70-BF2D37DC04DD}"/>
              </a:ext>
            </a:extLst>
          </p:cNvPr>
          <p:cNvSpPr/>
          <p:nvPr/>
        </p:nvSpPr>
        <p:spPr>
          <a:xfrm>
            <a:off x="7230613" y="3955830"/>
            <a:ext cx="948257"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◎大阪産業</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局設立</a:t>
            </a:r>
          </a:p>
        </p:txBody>
      </p:sp>
      <p:sp>
        <p:nvSpPr>
          <p:cNvPr id="72" name="正方形/長方形 71">
            <a:extLst>
              <a:ext uri="{FF2B5EF4-FFF2-40B4-BE49-F238E27FC236}">
                <a16:creationId xmlns:a16="http://schemas.microsoft.com/office/drawing/2014/main" id="{4CDE8804-A2E8-4A0B-9115-3A57D224D318}"/>
              </a:ext>
            </a:extLst>
          </p:cNvPr>
          <p:cNvSpPr/>
          <p:nvPr/>
        </p:nvSpPr>
        <p:spPr>
          <a:xfrm>
            <a:off x="3099580" y="3126065"/>
            <a:ext cx="1115017" cy="226591"/>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◎大阪観光局設置</a:t>
            </a:r>
          </a:p>
        </p:txBody>
      </p:sp>
      <p:sp>
        <p:nvSpPr>
          <p:cNvPr id="73" name="角丸四角形 63">
            <a:extLst>
              <a:ext uri="{FF2B5EF4-FFF2-40B4-BE49-F238E27FC236}">
                <a16:creationId xmlns:a16="http://schemas.microsoft.com/office/drawing/2014/main" id="{C27A243D-29D0-45A8-8468-3ECEBE2E4AC9}"/>
              </a:ext>
            </a:extLst>
          </p:cNvPr>
          <p:cNvSpPr/>
          <p:nvPr/>
        </p:nvSpPr>
        <p:spPr>
          <a:xfrm>
            <a:off x="1751376" y="2009062"/>
            <a:ext cx="596279" cy="2835119"/>
          </a:xfrm>
          <a:prstGeom prst="round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vert="eaVert" lIns="33231" tIns="33231" rIns="33231" bIns="33231" rtlCol="0" anchor="ctr"/>
          <a:lstStyle/>
          <a:p>
            <a:pPr algn="ctr">
              <a:defRPr/>
            </a:pPr>
            <a:r>
              <a:rPr lang="ja-JP" altLang="en-US" sz="1400" b="1" dirty="0">
                <a:solidFill>
                  <a:prstClr val="white"/>
                </a:solidFill>
                <a:latin typeface="Meiryo UI" panose="020B0604030504040204" pitchFamily="50" charset="-128"/>
                <a:ea typeface="Meiryo UI" panose="020B0604030504040204" pitchFamily="50" charset="-128"/>
              </a:rPr>
              <a:t>成長を支える基盤となる機能強化</a:t>
            </a:r>
            <a:endParaRPr lang="en-US" altLang="ja-JP" sz="1400" b="1" dirty="0">
              <a:solidFill>
                <a:prstClr val="white"/>
              </a:solidFill>
              <a:latin typeface="Meiryo UI" panose="020B0604030504040204" pitchFamily="50" charset="-128"/>
              <a:ea typeface="Meiryo UI" panose="020B0604030504040204" pitchFamily="50" charset="-128"/>
            </a:endParaRPr>
          </a:p>
          <a:p>
            <a:pPr algn="ctr">
              <a:defRPr/>
            </a:pPr>
            <a:r>
              <a:rPr lang="ja-JP" altLang="en-US" sz="1400" b="1" dirty="0">
                <a:solidFill>
                  <a:prstClr val="white"/>
                </a:solidFill>
                <a:latin typeface="Meiryo UI" panose="020B0604030504040204" pitchFamily="50" charset="-128"/>
                <a:ea typeface="Meiryo UI" panose="020B0604030504040204" pitchFamily="50" charset="-128"/>
              </a:rPr>
              <a:t>都市ブランド・魅力の向上</a:t>
            </a:r>
          </a:p>
        </p:txBody>
      </p:sp>
      <p:sp>
        <p:nvSpPr>
          <p:cNvPr id="74" name="正方形/長方形 73">
            <a:extLst>
              <a:ext uri="{FF2B5EF4-FFF2-40B4-BE49-F238E27FC236}">
                <a16:creationId xmlns:a16="http://schemas.microsoft.com/office/drawing/2014/main" id="{30DB1EFC-51A0-40DE-B9AC-ECD478DD296B}"/>
              </a:ext>
            </a:extLst>
          </p:cNvPr>
          <p:cNvSpPr/>
          <p:nvPr/>
        </p:nvSpPr>
        <p:spPr>
          <a:xfrm>
            <a:off x="2401080" y="2047424"/>
            <a:ext cx="1155539" cy="226591"/>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◎成長戦略一本化</a:t>
            </a:r>
            <a:endParaRPr lang="en-US" altLang="ja-JP" sz="1000" dirty="0">
              <a:latin typeface="Meiryo UI" pitchFamily="50" charset="-128"/>
              <a:ea typeface="Meiryo UI" pitchFamily="50" charset="-128"/>
              <a:cs typeface="Meiryo UI" pitchFamily="50" charset="-128"/>
            </a:endParaRPr>
          </a:p>
        </p:txBody>
      </p:sp>
      <p:sp>
        <p:nvSpPr>
          <p:cNvPr id="75" name="正方形/長方形 74">
            <a:extLst>
              <a:ext uri="{FF2B5EF4-FFF2-40B4-BE49-F238E27FC236}">
                <a16:creationId xmlns:a16="http://schemas.microsoft.com/office/drawing/2014/main" id="{262957D3-603D-46A3-8853-F7D1E08094C9}"/>
              </a:ext>
            </a:extLst>
          </p:cNvPr>
          <p:cNvSpPr/>
          <p:nvPr/>
        </p:nvSpPr>
        <p:spPr>
          <a:xfrm>
            <a:off x="5163674" y="1993903"/>
            <a:ext cx="1318153" cy="226591"/>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◎副首都推進局設置</a:t>
            </a:r>
          </a:p>
        </p:txBody>
      </p:sp>
      <p:sp>
        <p:nvSpPr>
          <p:cNvPr id="76" name="正方形/長方形 75">
            <a:extLst>
              <a:ext uri="{FF2B5EF4-FFF2-40B4-BE49-F238E27FC236}">
                <a16:creationId xmlns:a16="http://schemas.microsoft.com/office/drawing/2014/main" id="{2E3A49F9-F0DD-4723-8805-BEA7CAA2B7EA}"/>
              </a:ext>
            </a:extLst>
          </p:cNvPr>
          <p:cNvSpPr/>
          <p:nvPr/>
        </p:nvSpPr>
        <p:spPr>
          <a:xfrm>
            <a:off x="3099907" y="4255868"/>
            <a:ext cx="913422"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◎大阪光の</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饗宴開始</a:t>
            </a:r>
            <a:endParaRPr lang="en-US" altLang="ja-JP" sz="1000" dirty="0">
              <a:latin typeface="Meiryo UI" pitchFamily="50" charset="-128"/>
              <a:ea typeface="Meiryo UI" pitchFamily="50" charset="-128"/>
              <a:cs typeface="Meiryo UI" pitchFamily="50" charset="-128"/>
            </a:endParaRPr>
          </a:p>
        </p:txBody>
      </p:sp>
      <p:sp>
        <p:nvSpPr>
          <p:cNvPr id="77" name="正方形/長方形 76">
            <a:extLst>
              <a:ext uri="{FF2B5EF4-FFF2-40B4-BE49-F238E27FC236}">
                <a16:creationId xmlns:a16="http://schemas.microsoft.com/office/drawing/2014/main" id="{DA21FD82-1575-4246-A2EC-58FFFD35B75E}"/>
              </a:ext>
            </a:extLst>
          </p:cNvPr>
          <p:cNvSpPr/>
          <p:nvPr/>
        </p:nvSpPr>
        <p:spPr>
          <a:xfrm>
            <a:off x="4481606" y="4260802"/>
            <a:ext cx="986777" cy="534368"/>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◎御堂筋</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ｵｰﾀﾑﾊﾟｰﾃｨｰ</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開始</a:t>
            </a:r>
          </a:p>
        </p:txBody>
      </p:sp>
      <p:sp>
        <p:nvSpPr>
          <p:cNvPr id="78" name="正方形/長方形 77">
            <a:extLst>
              <a:ext uri="{FF2B5EF4-FFF2-40B4-BE49-F238E27FC236}">
                <a16:creationId xmlns:a16="http://schemas.microsoft.com/office/drawing/2014/main" id="{1D728933-DECB-49D8-93A6-443EC3318314}"/>
              </a:ext>
            </a:extLst>
          </p:cNvPr>
          <p:cNvSpPr/>
          <p:nvPr/>
        </p:nvSpPr>
        <p:spPr>
          <a:xfrm>
            <a:off x="5162067" y="4250321"/>
            <a:ext cx="913422" cy="534368"/>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◎水都大阪</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ｺﾝｿｰｼｱﾑ</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設立</a:t>
            </a:r>
          </a:p>
        </p:txBody>
      </p:sp>
      <p:sp>
        <p:nvSpPr>
          <p:cNvPr id="79" name="正方形/長方形 78">
            <a:extLst>
              <a:ext uri="{FF2B5EF4-FFF2-40B4-BE49-F238E27FC236}">
                <a16:creationId xmlns:a16="http://schemas.microsoft.com/office/drawing/2014/main" id="{FC7CC685-8494-456A-A50D-6F3DD1991B10}"/>
              </a:ext>
            </a:extLst>
          </p:cNvPr>
          <p:cNvSpPr/>
          <p:nvPr/>
        </p:nvSpPr>
        <p:spPr>
          <a:xfrm>
            <a:off x="5861471" y="2471772"/>
            <a:ext cx="843865"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G20</a:t>
            </a: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開催決定</a:t>
            </a:r>
          </a:p>
        </p:txBody>
      </p:sp>
      <p:sp>
        <p:nvSpPr>
          <p:cNvPr id="80" name="正方形/長方形 79">
            <a:extLst>
              <a:ext uri="{FF2B5EF4-FFF2-40B4-BE49-F238E27FC236}">
                <a16:creationId xmlns:a16="http://schemas.microsoft.com/office/drawing/2014/main" id="{A991859D-1EDC-4F88-AF0B-61B99679659E}"/>
              </a:ext>
            </a:extLst>
          </p:cNvPr>
          <p:cNvSpPr/>
          <p:nvPr/>
        </p:nvSpPr>
        <p:spPr>
          <a:xfrm>
            <a:off x="7933671" y="1984967"/>
            <a:ext cx="1155539" cy="488201"/>
          </a:xfrm>
          <a:prstGeom prst="rect">
            <a:avLst/>
          </a:prstGeom>
        </p:spPr>
        <p:txBody>
          <a:bodyPr wrap="square" lIns="36000" tIns="36000" rIns="36000" bIns="36000">
            <a:spAutoFit/>
          </a:bodyPr>
          <a:lstStyle/>
          <a:p>
            <a:pPr>
              <a:defRPr/>
            </a:pPr>
            <a:r>
              <a:rPr lang="ja-JP" altLang="en-US" sz="900" dirty="0">
                <a:latin typeface="Meiryo UI" pitchFamily="50" charset="-128"/>
                <a:ea typeface="Meiryo UI" pitchFamily="50" charset="-128"/>
                <a:cs typeface="Meiryo UI" pitchFamily="50" charset="-128"/>
              </a:rPr>
              <a:t>◎再生・成長</a:t>
            </a:r>
            <a:endParaRPr lang="en-US" altLang="ja-JP" sz="900" dirty="0">
              <a:latin typeface="Meiryo UI" pitchFamily="50" charset="-128"/>
              <a:ea typeface="Meiryo UI" pitchFamily="50" charset="-128"/>
              <a:cs typeface="Meiryo UI" pitchFamily="50" charset="-128"/>
            </a:endParaRPr>
          </a:p>
          <a:p>
            <a:pPr>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に向けた</a:t>
            </a:r>
            <a:endParaRPr lang="en-US" altLang="ja-JP" sz="900" dirty="0">
              <a:latin typeface="Meiryo UI" pitchFamily="50" charset="-128"/>
              <a:ea typeface="Meiryo UI" pitchFamily="50" charset="-128"/>
              <a:cs typeface="Meiryo UI" pitchFamily="50" charset="-128"/>
            </a:endParaRPr>
          </a:p>
          <a:p>
            <a:pPr>
              <a:defRPr/>
            </a:pPr>
            <a:r>
              <a:rPr lang="ja-JP" altLang="en-US" sz="900" dirty="0">
                <a:latin typeface="Meiryo UI" pitchFamily="50" charset="-128"/>
                <a:ea typeface="Meiryo UI" pitchFamily="50" charset="-128"/>
                <a:cs typeface="Meiryo UI" pitchFamily="50" charset="-128"/>
              </a:rPr>
              <a:t>　 新戦略策定</a:t>
            </a:r>
          </a:p>
        </p:txBody>
      </p:sp>
      <p:sp>
        <p:nvSpPr>
          <p:cNvPr id="81" name="正方形/長方形 80">
            <a:extLst>
              <a:ext uri="{FF2B5EF4-FFF2-40B4-BE49-F238E27FC236}">
                <a16:creationId xmlns:a16="http://schemas.microsoft.com/office/drawing/2014/main" id="{A46BCC93-A1A6-4B8B-A914-49D5FD260877}"/>
              </a:ext>
            </a:extLst>
          </p:cNvPr>
          <p:cNvSpPr/>
          <p:nvPr/>
        </p:nvSpPr>
        <p:spPr>
          <a:xfrm>
            <a:off x="7238198" y="2781331"/>
            <a:ext cx="843865" cy="226591"/>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G20</a:t>
            </a:r>
            <a:r>
              <a:rPr lang="ja-JP" altLang="en-US" sz="1000" dirty="0">
                <a:latin typeface="Meiryo UI" pitchFamily="50" charset="-128"/>
                <a:ea typeface="Meiryo UI" pitchFamily="50" charset="-128"/>
                <a:cs typeface="Meiryo UI" pitchFamily="50" charset="-128"/>
              </a:rPr>
              <a:t>開催</a:t>
            </a:r>
          </a:p>
        </p:txBody>
      </p:sp>
      <p:sp>
        <p:nvSpPr>
          <p:cNvPr id="82" name="正方形/長方形 81">
            <a:extLst>
              <a:ext uri="{FF2B5EF4-FFF2-40B4-BE49-F238E27FC236}">
                <a16:creationId xmlns:a16="http://schemas.microsoft.com/office/drawing/2014/main" id="{A07A6731-DEEE-4822-BF28-171DD534A507}"/>
              </a:ext>
            </a:extLst>
          </p:cNvPr>
          <p:cNvSpPr/>
          <p:nvPr/>
        </p:nvSpPr>
        <p:spPr>
          <a:xfrm>
            <a:off x="7926081" y="2786811"/>
            <a:ext cx="882128" cy="488201"/>
          </a:xfrm>
          <a:prstGeom prst="rect">
            <a:avLst/>
          </a:prstGeom>
        </p:spPr>
        <p:txBody>
          <a:bodyPr wrap="square" lIns="36000" tIns="36000" rIns="36000" bIns="36000">
            <a:spAutoFit/>
          </a:bodyPr>
          <a:lstStyle/>
          <a:p>
            <a:pPr>
              <a:defRPr/>
            </a:pPr>
            <a:r>
              <a:rPr lang="ja-JP" altLang="en-US" sz="900" dirty="0">
                <a:latin typeface="Meiryo UI" pitchFamily="50" charset="-128"/>
                <a:ea typeface="Meiryo UI" pitchFamily="50" charset="-128"/>
                <a:cs typeface="Meiryo UI" pitchFamily="50" charset="-128"/>
              </a:rPr>
              <a:t>◎おおさか</a:t>
            </a:r>
            <a:endParaRPr lang="en-US" altLang="ja-JP" sz="900" dirty="0">
              <a:latin typeface="Meiryo UI" pitchFamily="50" charset="-128"/>
              <a:ea typeface="Meiryo UI" pitchFamily="50" charset="-128"/>
              <a:cs typeface="Meiryo UI" pitchFamily="50" charset="-128"/>
            </a:endParaRPr>
          </a:p>
          <a:p>
            <a:pPr>
              <a:defRPr/>
            </a:pPr>
            <a:r>
              <a:rPr lang="ja-JP" altLang="en-US" sz="900" dirty="0">
                <a:latin typeface="Meiryo UI" pitchFamily="50" charset="-128"/>
                <a:ea typeface="Meiryo UI" pitchFamily="50" charset="-128"/>
                <a:cs typeface="Meiryo UI" pitchFamily="50" charset="-128"/>
              </a:rPr>
              <a:t>   ｽﾏｰﾄｴﾈﾙｷﾞｰ</a:t>
            </a:r>
            <a:endParaRPr lang="en-US" altLang="ja-JP" sz="900" dirty="0">
              <a:latin typeface="Meiryo UI" pitchFamily="50" charset="-128"/>
              <a:ea typeface="Meiryo UI" pitchFamily="50" charset="-128"/>
              <a:cs typeface="Meiryo UI" pitchFamily="50" charset="-128"/>
            </a:endParaRPr>
          </a:p>
          <a:p>
            <a:pPr>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ﾌﾟﾗﾝ策定</a:t>
            </a:r>
            <a:endParaRPr lang="en-US" altLang="ja-JP" sz="900" dirty="0">
              <a:latin typeface="Meiryo UI" pitchFamily="50" charset="-128"/>
              <a:ea typeface="Meiryo UI" pitchFamily="50" charset="-128"/>
              <a:cs typeface="Meiryo UI" pitchFamily="50" charset="-128"/>
            </a:endParaRPr>
          </a:p>
        </p:txBody>
      </p:sp>
      <p:sp>
        <p:nvSpPr>
          <p:cNvPr id="83" name="正方形/長方形 82">
            <a:extLst>
              <a:ext uri="{FF2B5EF4-FFF2-40B4-BE49-F238E27FC236}">
                <a16:creationId xmlns:a16="http://schemas.microsoft.com/office/drawing/2014/main" id="{B45A0ACE-C65A-4EFF-A04D-D87DDF73FE49}"/>
              </a:ext>
            </a:extLst>
          </p:cNvPr>
          <p:cNvSpPr/>
          <p:nvPr/>
        </p:nvSpPr>
        <p:spPr>
          <a:xfrm>
            <a:off x="8616288" y="3147187"/>
            <a:ext cx="910030" cy="626701"/>
          </a:xfrm>
          <a:prstGeom prst="rect">
            <a:avLst/>
          </a:prstGeom>
        </p:spPr>
        <p:txBody>
          <a:bodyPr wrap="square" lIns="36000" tIns="36000" rIns="36000" bIns="36000">
            <a:spAutoFit/>
          </a:bodyPr>
          <a:lstStyle/>
          <a:p>
            <a:pPr>
              <a:defRPr/>
            </a:pPr>
            <a:r>
              <a:rPr lang="ja-JP" altLang="en-US" sz="900" dirty="0">
                <a:latin typeface="Meiryo UI" pitchFamily="50" charset="-128"/>
                <a:ea typeface="Meiryo UI" pitchFamily="50" charset="-128"/>
                <a:cs typeface="Meiryo UI" pitchFamily="50" charset="-128"/>
              </a:rPr>
              <a:t>◎国際金融</a:t>
            </a:r>
            <a:endParaRPr lang="en-US" altLang="ja-JP" sz="900" dirty="0">
              <a:latin typeface="Meiryo UI" pitchFamily="50" charset="-128"/>
              <a:ea typeface="Meiryo UI" pitchFamily="50" charset="-128"/>
              <a:cs typeface="Meiryo UI" pitchFamily="50" charset="-128"/>
            </a:endParaRPr>
          </a:p>
          <a:p>
            <a:pPr>
              <a:defRPr/>
            </a:pPr>
            <a:r>
              <a:rPr lang="ja-JP" altLang="en-US" sz="900" dirty="0">
                <a:latin typeface="Meiryo UI" pitchFamily="50" charset="-128"/>
                <a:ea typeface="Meiryo UI" pitchFamily="50" charset="-128"/>
                <a:cs typeface="Meiryo UI" pitchFamily="50" charset="-128"/>
              </a:rPr>
              <a:t>   都市</a:t>
            </a:r>
            <a:endParaRPr lang="en-US" altLang="ja-JP" sz="900" dirty="0">
              <a:latin typeface="Meiryo UI" pitchFamily="50" charset="-128"/>
              <a:ea typeface="Meiryo UI" pitchFamily="50" charset="-128"/>
              <a:cs typeface="Meiryo UI" pitchFamily="50" charset="-128"/>
            </a:endParaRPr>
          </a:p>
          <a:p>
            <a:pPr>
              <a:defRPr/>
            </a:pPr>
            <a:r>
              <a:rPr lang="en-US" altLang="ja-JP" sz="900" dirty="0">
                <a:latin typeface="Meiryo UI" pitchFamily="50" charset="-128"/>
                <a:ea typeface="Meiryo UI" pitchFamily="50" charset="-128"/>
                <a:cs typeface="Meiryo UI" pitchFamily="50" charset="-128"/>
              </a:rPr>
              <a:t>   OSAKA</a:t>
            </a:r>
          </a:p>
          <a:p>
            <a:pPr>
              <a:defRPr/>
            </a:pPr>
            <a:r>
              <a:rPr lang="ja-JP" altLang="en-US" sz="900" dirty="0">
                <a:latin typeface="Meiryo UI" pitchFamily="50" charset="-128"/>
                <a:ea typeface="Meiryo UI" pitchFamily="50" charset="-128"/>
                <a:cs typeface="Meiryo UI" pitchFamily="50" charset="-128"/>
              </a:rPr>
              <a:t>   戦略策定</a:t>
            </a:r>
          </a:p>
        </p:txBody>
      </p:sp>
      <p:sp>
        <p:nvSpPr>
          <p:cNvPr id="84" name="正方形/長方形 83">
            <a:extLst>
              <a:ext uri="{FF2B5EF4-FFF2-40B4-BE49-F238E27FC236}">
                <a16:creationId xmlns:a16="http://schemas.microsoft.com/office/drawing/2014/main" id="{F08335D6-4E0C-413B-9B21-2DFB3CE707C6}"/>
              </a:ext>
            </a:extLst>
          </p:cNvPr>
          <p:cNvSpPr/>
          <p:nvPr/>
        </p:nvSpPr>
        <p:spPr>
          <a:xfrm>
            <a:off x="9306260" y="4027274"/>
            <a:ext cx="827604" cy="457424"/>
          </a:xfrm>
          <a:prstGeom prst="rect">
            <a:avLst/>
          </a:prstGeom>
        </p:spPr>
        <p:txBody>
          <a:bodyPr wrap="square" lIns="36000" tIns="36000" rIns="36000" bIns="36000">
            <a:spAutoFit/>
          </a:bodyPr>
          <a:lstStyle/>
          <a:p>
            <a:pPr>
              <a:lnSpc>
                <a:spcPts val="1000"/>
              </a:lnSpc>
              <a:defRPr/>
            </a:pP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IR</a:t>
            </a:r>
            <a:r>
              <a:rPr lang="ja-JP" altLang="en-US" sz="1000" dirty="0">
                <a:latin typeface="Meiryo UI" pitchFamily="50" charset="-128"/>
                <a:ea typeface="Meiryo UI" pitchFamily="50" charset="-128"/>
                <a:cs typeface="Meiryo UI" pitchFamily="50" charset="-128"/>
              </a:rPr>
              <a:t>区域</a:t>
            </a:r>
            <a:endParaRPr lang="en-US" altLang="ja-JP" sz="1000" dirty="0">
              <a:latin typeface="Meiryo UI" pitchFamily="50" charset="-128"/>
              <a:ea typeface="Meiryo UI" pitchFamily="50" charset="-128"/>
              <a:cs typeface="Meiryo UI" pitchFamily="50" charset="-128"/>
            </a:endParaRPr>
          </a:p>
          <a:p>
            <a:pPr>
              <a:lnSpc>
                <a:spcPts val="1000"/>
              </a:lnSpc>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整備計画</a:t>
            </a:r>
            <a:endParaRPr lang="en-US" altLang="ja-JP" sz="1000" dirty="0">
              <a:latin typeface="Meiryo UI" pitchFamily="50" charset="-128"/>
              <a:ea typeface="Meiryo UI" pitchFamily="50" charset="-128"/>
              <a:cs typeface="Meiryo UI" pitchFamily="50" charset="-128"/>
            </a:endParaRPr>
          </a:p>
          <a:p>
            <a:pPr>
              <a:lnSpc>
                <a:spcPts val="1000"/>
              </a:lnSpc>
              <a:defRPr/>
            </a:pPr>
            <a:r>
              <a:rPr lang="ja-JP" altLang="en-US" sz="1000" dirty="0">
                <a:latin typeface="Meiryo UI" pitchFamily="50" charset="-128"/>
                <a:ea typeface="Meiryo UI" pitchFamily="50" charset="-128"/>
                <a:cs typeface="Meiryo UI" pitchFamily="50" charset="-128"/>
              </a:rPr>
              <a:t>   認定申請</a:t>
            </a:r>
          </a:p>
        </p:txBody>
      </p:sp>
      <p:sp>
        <p:nvSpPr>
          <p:cNvPr id="85" name="正方形/長方形 84">
            <a:extLst>
              <a:ext uri="{FF2B5EF4-FFF2-40B4-BE49-F238E27FC236}">
                <a16:creationId xmlns:a16="http://schemas.microsoft.com/office/drawing/2014/main" id="{E15C3A90-ADA7-400A-B2FF-DF652E685075}"/>
              </a:ext>
            </a:extLst>
          </p:cNvPr>
          <p:cNvSpPr/>
          <p:nvPr/>
        </p:nvSpPr>
        <p:spPr>
          <a:xfrm>
            <a:off x="3768605" y="2179532"/>
            <a:ext cx="950697"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◎国家戦略</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特区指定</a:t>
            </a:r>
          </a:p>
        </p:txBody>
      </p:sp>
      <p:sp>
        <p:nvSpPr>
          <p:cNvPr id="86" name="正方形/長方形 85">
            <a:extLst>
              <a:ext uri="{FF2B5EF4-FFF2-40B4-BE49-F238E27FC236}">
                <a16:creationId xmlns:a16="http://schemas.microsoft.com/office/drawing/2014/main" id="{E9B01C21-B8DC-473A-9150-93C2C8CADAAF}"/>
              </a:ext>
            </a:extLst>
          </p:cNvPr>
          <p:cNvSpPr/>
          <p:nvPr/>
        </p:nvSpPr>
        <p:spPr>
          <a:xfrm>
            <a:off x="3099907" y="3321982"/>
            <a:ext cx="1271796"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◎大阪ｱｰﾂ</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ｶｳﾝｼﾙ設置</a:t>
            </a:r>
          </a:p>
        </p:txBody>
      </p:sp>
      <p:sp>
        <p:nvSpPr>
          <p:cNvPr id="87" name="正方形/長方形 86">
            <a:extLst>
              <a:ext uri="{FF2B5EF4-FFF2-40B4-BE49-F238E27FC236}">
                <a16:creationId xmlns:a16="http://schemas.microsoft.com/office/drawing/2014/main" id="{1E109B62-6E7E-4EBE-B154-2134829EAD6C}"/>
              </a:ext>
            </a:extLst>
          </p:cNvPr>
          <p:cNvSpPr/>
          <p:nvPr/>
        </p:nvSpPr>
        <p:spPr>
          <a:xfrm>
            <a:off x="7926080" y="3348437"/>
            <a:ext cx="1008568" cy="534368"/>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SDGs</a:t>
            </a:r>
            <a:r>
              <a:rPr lang="ja-JP" altLang="en-US" sz="1000" dirty="0">
                <a:latin typeface="Meiryo UI" pitchFamily="50" charset="-128"/>
                <a:ea typeface="Meiryo UI" pitchFamily="50" charset="-128"/>
                <a:cs typeface="Meiryo UI" pitchFamily="50" charset="-128"/>
              </a:rPr>
              <a:t>未来</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都市計画</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策定</a:t>
            </a:r>
          </a:p>
        </p:txBody>
      </p:sp>
      <p:sp>
        <p:nvSpPr>
          <p:cNvPr id="88" name="正方形/長方形 87">
            <a:extLst>
              <a:ext uri="{FF2B5EF4-FFF2-40B4-BE49-F238E27FC236}">
                <a16:creationId xmlns:a16="http://schemas.microsoft.com/office/drawing/2014/main" id="{9DAE4133-50F5-4146-99EB-70D0FBB8B0A9}"/>
              </a:ext>
            </a:extLst>
          </p:cNvPr>
          <p:cNvSpPr/>
          <p:nvPr/>
        </p:nvSpPr>
        <p:spPr>
          <a:xfrm>
            <a:off x="5150778" y="2177718"/>
            <a:ext cx="1847949" cy="241980"/>
          </a:xfrm>
          <a:prstGeom prst="rect">
            <a:avLst/>
          </a:prstGeom>
        </p:spPr>
        <p:txBody>
          <a:bodyPr wrap="square" lIns="36000" tIns="36000" rIns="36000" bIns="36000">
            <a:spAutoFit/>
          </a:bodyPr>
          <a:lstStyle/>
          <a:p>
            <a:pPr>
              <a:defRPr/>
            </a:pPr>
            <a:r>
              <a:rPr lang="ja-JP" altLang="en-US" sz="1100" dirty="0">
                <a:latin typeface="Meiryo UI" pitchFamily="50" charset="-128"/>
                <a:ea typeface="Meiryo UI" pitchFamily="50" charset="-128"/>
                <a:cs typeface="Meiryo UI" pitchFamily="50" charset="-128"/>
              </a:rPr>
              <a:t>◎副首都ビジョン策定</a:t>
            </a:r>
          </a:p>
        </p:txBody>
      </p:sp>
      <p:grpSp>
        <p:nvGrpSpPr>
          <p:cNvPr id="89" name="グループ化 88">
            <a:extLst>
              <a:ext uri="{FF2B5EF4-FFF2-40B4-BE49-F238E27FC236}">
                <a16:creationId xmlns:a16="http://schemas.microsoft.com/office/drawing/2014/main" id="{60670BCE-7021-4903-AAD6-E47B6492D038}"/>
              </a:ext>
            </a:extLst>
          </p:cNvPr>
          <p:cNvGrpSpPr/>
          <p:nvPr/>
        </p:nvGrpSpPr>
        <p:grpSpPr>
          <a:xfrm>
            <a:off x="6548175" y="2440594"/>
            <a:ext cx="3235059" cy="405907"/>
            <a:chOff x="5271764" y="936736"/>
            <a:chExt cx="3235059" cy="405907"/>
          </a:xfrm>
        </p:grpSpPr>
        <p:sp>
          <p:nvSpPr>
            <p:cNvPr id="90" name="正方形/長方形 89">
              <a:extLst>
                <a:ext uri="{FF2B5EF4-FFF2-40B4-BE49-F238E27FC236}">
                  <a16:creationId xmlns:a16="http://schemas.microsoft.com/office/drawing/2014/main" id="{8667D349-3306-4FB4-833E-03DC45EE1F6A}"/>
                </a:ext>
              </a:extLst>
            </p:cNvPr>
            <p:cNvSpPr/>
            <p:nvPr/>
          </p:nvSpPr>
          <p:spPr>
            <a:xfrm>
              <a:off x="5970962" y="942427"/>
              <a:ext cx="1155539"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◎万博を活かした　</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将来ﾋﾞｼﾞｮﾝ策定</a:t>
              </a:r>
            </a:p>
          </p:txBody>
        </p:sp>
        <p:sp>
          <p:nvSpPr>
            <p:cNvPr id="91" name="正方形/長方形 90">
              <a:extLst>
                <a:ext uri="{FF2B5EF4-FFF2-40B4-BE49-F238E27FC236}">
                  <a16:creationId xmlns:a16="http://schemas.microsoft.com/office/drawing/2014/main" id="{F4529C7E-74C3-499D-B448-487A0926E8D3}"/>
                </a:ext>
              </a:extLst>
            </p:cNvPr>
            <p:cNvSpPr/>
            <p:nvPr/>
          </p:nvSpPr>
          <p:spPr>
            <a:xfrm>
              <a:off x="5271764" y="962163"/>
              <a:ext cx="910347"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◎万博</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開催決定</a:t>
              </a:r>
              <a:endParaRPr lang="en-US" altLang="ja-JP" sz="1000" dirty="0">
                <a:latin typeface="Meiryo UI" pitchFamily="50" charset="-128"/>
                <a:ea typeface="Meiryo UI" pitchFamily="50" charset="-128"/>
                <a:cs typeface="Meiryo UI" pitchFamily="50" charset="-128"/>
              </a:endParaRPr>
            </a:p>
          </p:txBody>
        </p:sp>
        <p:sp>
          <p:nvSpPr>
            <p:cNvPr id="92" name="正方形/長方形 91">
              <a:extLst>
                <a:ext uri="{FF2B5EF4-FFF2-40B4-BE49-F238E27FC236}">
                  <a16:creationId xmlns:a16="http://schemas.microsoft.com/office/drawing/2014/main" id="{88547FDB-352A-4877-B4ED-99B96407DF1D}"/>
                </a:ext>
              </a:extLst>
            </p:cNvPr>
            <p:cNvSpPr/>
            <p:nvPr/>
          </p:nvSpPr>
          <p:spPr>
            <a:xfrm>
              <a:off x="7351284" y="936736"/>
              <a:ext cx="1155539"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◎万博推進局</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設置</a:t>
              </a:r>
              <a:endParaRPr lang="en-US" altLang="ja-JP" sz="1000" dirty="0">
                <a:latin typeface="Meiryo UI" pitchFamily="50" charset="-128"/>
                <a:ea typeface="Meiryo UI" pitchFamily="50" charset="-128"/>
                <a:cs typeface="Meiryo UI" pitchFamily="50" charset="-128"/>
              </a:endParaRPr>
            </a:p>
          </p:txBody>
        </p:sp>
      </p:grpSp>
      <p:grpSp>
        <p:nvGrpSpPr>
          <p:cNvPr id="93" name="グループ化 92">
            <a:extLst>
              <a:ext uri="{FF2B5EF4-FFF2-40B4-BE49-F238E27FC236}">
                <a16:creationId xmlns:a16="http://schemas.microsoft.com/office/drawing/2014/main" id="{CF2E7F1F-8ADD-410B-97F1-295F5032466F}"/>
              </a:ext>
            </a:extLst>
          </p:cNvPr>
          <p:cNvGrpSpPr/>
          <p:nvPr/>
        </p:nvGrpSpPr>
        <p:grpSpPr>
          <a:xfrm>
            <a:off x="5858851" y="2988995"/>
            <a:ext cx="2536443" cy="385947"/>
            <a:chOff x="4582441" y="1532441"/>
            <a:chExt cx="2536443" cy="385947"/>
          </a:xfrm>
        </p:grpSpPr>
        <p:sp>
          <p:nvSpPr>
            <p:cNvPr id="94" name="正方形/長方形 93">
              <a:extLst>
                <a:ext uri="{FF2B5EF4-FFF2-40B4-BE49-F238E27FC236}">
                  <a16:creationId xmlns:a16="http://schemas.microsoft.com/office/drawing/2014/main" id="{F4469CC5-7755-4B0F-A7DC-D593A92561F9}"/>
                </a:ext>
              </a:extLst>
            </p:cNvPr>
            <p:cNvSpPr/>
            <p:nvPr/>
          </p:nvSpPr>
          <p:spPr>
            <a:xfrm>
              <a:off x="5963345" y="1537908"/>
              <a:ext cx="1155539"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IR</a:t>
              </a:r>
              <a:r>
                <a:rPr lang="ja-JP" altLang="en-US" sz="1000" dirty="0">
                  <a:latin typeface="Meiryo UI" pitchFamily="50" charset="-128"/>
                  <a:ea typeface="Meiryo UI" pitchFamily="50" charset="-128"/>
                  <a:cs typeface="Meiryo UI" pitchFamily="50" charset="-128"/>
                </a:rPr>
                <a:t>基本</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構想策定</a:t>
              </a:r>
            </a:p>
          </p:txBody>
        </p:sp>
        <p:sp>
          <p:nvSpPr>
            <p:cNvPr id="95" name="正方形/長方形 94">
              <a:extLst>
                <a:ext uri="{FF2B5EF4-FFF2-40B4-BE49-F238E27FC236}">
                  <a16:creationId xmlns:a16="http://schemas.microsoft.com/office/drawing/2014/main" id="{B66E80A2-5D53-4E75-8033-31C5BC206347}"/>
                </a:ext>
              </a:extLst>
            </p:cNvPr>
            <p:cNvSpPr/>
            <p:nvPr/>
          </p:nvSpPr>
          <p:spPr>
            <a:xfrm>
              <a:off x="4582441" y="1532441"/>
              <a:ext cx="1155539"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IR</a:t>
              </a:r>
              <a:r>
                <a:rPr lang="ja-JP" altLang="en-US" sz="1000" dirty="0">
                  <a:latin typeface="Meiryo UI" pitchFamily="50" charset="-128"/>
                  <a:ea typeface="Meiryo UI" pitchFamily="50" charset="-128"/>
                  <a:cs typeface="Meiryo UI" pitchFamily="50" charset="-128"/>
                </a:rPr>
                <a:t>推進局</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設置</a:t>
              </a:r>
            </a:p>
          </p:txBody>
        </p:sp>
      </p:grpSp>
      <p:sp>
        <p:nvSpPr>
          <p:cNvPr id="96" name="正方形/長方形 95">
            <a:extLst>
              <a:ext uri="{FF2B5EF4-FFF2-40B4-BE49-F238E27FC236}">
                <a16:creationId xmlns:a16="http://schemas.microsoft.com/office/drawing/2014/main" id="{FD81B3F8-B79E-4372-8FF2-E997F190739D}"/>
              </a:ext>
            </a:extLst>
          </p:cNvPr>
          <p:cNvSpPr/>
          <p:nvPr/>
        </p:nvSpPr>
        <p:spPr>
          <a:xfrm>
            <a:off x="2387478" y="3641670"/>
            <a:ext cx="1271796"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～◎大阪ﾏﾗｿﾝ</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　 実施</a:t>
            </a:r>
          </a:p>
        </p:txBody>
      </p:sp>
      <p:grpSp>
        <p:nvGrpSpPr>
          <p:cNvPr id="97" name="グループ化 96">
            <a:extLst>
              <a:ext uri="{FF2B5EF4-FFF2-40B4-BE49-F238E27FC236}">
                <a16:creationId xmlns:a16="http://schemas.microsoft.com/office/drawing/2014/main" id="{0582A507-DB7D-4AF8-BB47-D3EB155493C1}"/>
              </a:ext>
            </a:extLst>
          </p:cNvPr>
          <p:cNvGrpSpPr/>
          <p:nvPr/>
        </p:nvGrpSpPr>
        <p:grpSpPr>
          <a:xfrm>
            <a:off x="7208005" y="1984966"/>
            <a:ext cx="3000623" cy="661634"/>
            <a:chOff x="5931594" y="481109"/>
            <a:chExt cx="3000623" cy="661634"/>
          </a:xfrm>
        </p:grpSpPr>
        <p:sp>
          <p:nvSpPr>
            <p:cNvPr id="98" name="正方形/長方形 97">
              <a:extLst>
                <a:ext uri="{FF2B5EF4-FFF2-40B4-BE49-F238E27FC236}">
                  <a16:creationId xmlns:a16="http://schemas.microsoft.com/office/drawing/2014/main" id="{1338897C-FFB0-4A20-B490-9672A21C040E}"/>
                </a:ext>
              </a:extLst>
            </p:cNvPr>
            <p:cNvSpPr/>
            <p:nvPr/>
          </p:nvSpPr>
          <p:spPr>
            <a:xfrm>
              <a:off x="8049805" y="685319"/>
              <a:ext cx="882412" cy="457424"/>
            </a:xfrm>
            <a:prstGeom prst="rect">
              <a:avLst/>
            </a:prstGeom>
            <a:noFill/>
          </p:spPr>
          <p:txBody>
            <a:bodyPr wrap="square" lIns="36000" tIns="36000" rIns="36000" bIns="36000">
              <a:spAutoFit/>
            </a:bodyPr>
            <a:lstStyle/>
            <a:p>
              <a:pPr>
                <a:lnSpc>
                  <a:spcPts val="1000"/>
                </a:lnSpc>
                <a:defRPr/>
              </a:pPr>
              <a:r>
                <a:rPr lang="ja-JP" altLang="en-US" sz="1000" dirty="0">
                  <a:latin typeface="Meiryo UI" pitchFamily="50" charset="-128"/>
                  <a:ea typeface="Meiryo UI" pitchFamily="50" charset="-128"/>
                  <a:cs typeface="Meiryo UI" pitchFamily="50" charset="-128"/>
                </a:rPr>
                <a:t>◎ｽｰﾊﾟｰｼﾃｨ</a:t>
              </a:r>
              <a:endParaRPr lang="en-US" altLang="ja-JP" sz="1000" dirty="0">
                <a:latin typeface="Meiryo UI" pitchFamily="50" charset="-128"/>
                <a:ea typeface="Meiryo UI" pitchFamily="50" charset="-128"/>
                <a:cs typeface="Meiryo UI" pitchFamily="50" charset="-128"/>
              </a:endParaRPr>
            </a:p>
            <a:p>
              <a:pPr>
                <a:lnSpc>
                  <a:spcPts val="1000"/>
                </a:lnSpc>
                <a:defRPr/>
              </a:pPr>
              <a:r>
                <a:rPr lang="ja-JP" altLang="en-US" sz="1000" dirty="0">
                  <a:latin typeface="Meiryo UI" pitchFamily="50" charset="-128"/>
                  <a:ea typeface="Meiryo UI" pitchFamily="50" charset="-128"/>
                  <a:cs typeface="Meiryo UI" pitchFamily="50" charset="-128"/>
                </a:rPr>
                <a:t>   型国家戦</a:t>
              </a:r>
              <a:endParaRPr lang="en-US" altLang="ja-JP" sz="1000" dirty="0">
                <a:latin typeface="Meiryo UI" pitchFamily="50" charset="-128"/>
                <a:ea typeface="Meiryo UI" pitchFamily="50" charset="-128"/>
                <a:cs typeface="Meiryo UI" pitchFamily="50" charset="-128"/>
              </a:endParaRPr>
            </a:p>
            <a:p>
              <a:pPr>
                <a:lnSpc>
                  <a:spcPts val="1000"/>
                </a:lnSpc>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略特区指定</a:t>
              </a:r>
            </a:p>
          </p:txBody>
        </p:sp>
        <p:sp>
          <p:nvSpPr>
            <p:cNvPr id="99" name="正方形/長方形 98">
              <a:extLst>
                <a:ext uri="{FF2B5EF4-FFF2-40B4-BE49-F238E27FC236}">
                  <a16:creationId xmlns:a16="http://schemas.microsoft.com/office/drawing/2014/main" id="{E36D6B6B-5045-46EA-8D30-D434EA8B98BA}"/>
                </a:ext>
              </a:extLst>
            </p:cNvPr>
            <p:cNvSpPr/>
            <p:nvPr/>
          </p:nvSpPr>
          <p:spPr>
            <a:xfrm>
              <a:off x="7360771" y="488412"/>
              <a:ext cx="1477529" cy="442035"/>
            </a:xfrm>
            <a:prstGeom prst="rect">
              <a:avLst/>
            </a:prstGeom>
          </p:spPr>
          <p:txBody>
            <a:bodyPr wrap="square" lIns="36000" tIns="36000" rIns="36000" bIns="36000">
              <a:spAutoFit/>
            </a:bodyPr>
            <a:lstStyle/>
            <a:p>
              <a:pPr>
                <a:defRPr/>
              </a:pPr>
              <a:r>
                <a:rPr lang="ja-JP" altLang="en-US" sz="800" dirty="0">
                  <a:latin typeface="Meiryo UI" pitchFamily="50" charset="-128"/>
                  <a:ea typeface="Meiryo UI" pitchFamily="50" charset="-128"/>
                  <a:cs typeface="Meiryo UI" pitchFamily="50" charset="-128"/>
                </a:rPr>
                <a:t>◎大阪ｽﾏｰﾄｼﾃｨ</a:t>
              </a:r>
              <a:endParaRPr lang="en-US" altLang="ja-JP" sz="800" dirty="0">
                <a:latin typeface="Meiryo UI" pitchFamily="50" charset="-128"/>
                <a:ea typeface="Meiryo UI" pitchFamily="50" charset="-128"/>
                <a:cs typeface="Meiryo UI" pitchFamily="50" charset="-128"/>
              </a:endParaRPr>
            </a:p>
            <a:p>
              <a:pPr>
                <a:defRPr/>
              </a:pPr>
              <a:r>
                <a:rPr lang="en-US" altLang="ja-JP" sz="800" dirty="0">
                  <a:latin typeface="Meiryo UI" pitchFamily="50" charset="-128"/>
                  <a:ea typeface="Meiryo UI" pitchFamily="50" charset="-128"/>
                  <a:cs typeface="Meiryo UI" pitchFamily="50" charset="-128"/>
                </a:rPr>
                <a:t>   </a:t>
              </a:r>
              <a:r>
                <a:rPr lang="ja-JP" altLang="en-US" sz="800" dirty="0">
                  <a:latin typeface="Meiryo UI" pitchFamily="50" charset="-128"/>
                  <a:ea typeface="Meiryo UI" pitchFamily="50" charset="-128"/>
                  <a:cs typeface="Meiryo UI" pitchFamily="50" charset="-128"/>
                </a:rPr>
                <a:t>戦略</a:t>
              </a:r>
              <a:r>
                <a:rPr lang="en-US" altLang="ja-JP" sz="800" dirty="0">
                  <a:latin typeface="Meiryo UI" pitchFamily="50" charset="-128"/>
                  <a:ea typeface="Meiryo UI" pitchFamily="50" charset="-128"/>
                  <a:cs typeface="Meiryo UI" pitchFamily="50" charset="-128"/>
                </a:rPr>
                <a:t>ver.2.0</a:t>
              </a:r>
            </a:p>
            <a:p>
              <a:pPr>
                <a:defRPr/>
              </a:pPr>
              <a:r>
                <a:rPr lang="en-US" altLang="ja-JP" sz="800" dirty="0">
                  <a:latin typeface="Meiryo UI" pitchFamily="50" charset="-128"/>
                  <a:ea typeface="Meiryo UI" pitchFamily="50" charset="-128"/>
                  <a:cs typeface="Meiryo UI" pitchFamily="50" charset="-128"/>
                </a:rPr>
                <a:t>   </a:t>
              </a:r>
              <a:r>
                <a:rPr lang="ja-JP" altLang="en-US" sz="800" dirty="0">
                  <a:latin typeface="Meiryo UI" pitchFamily="50" charset="-128"/>
                  <a:ea typeface="Meiryo UI" pitchFamily="50" charset="-128"/>
                  <a:cs typeface="Meiryo UI" pitchFamily="50" charset="-128"/>
                </a:rPr>
                <a:t>策定</a:t>
              </a:r>
            </a:p>
          </p:txBody>
        </p:sp>
        <p:sp>
          <p:nvSpPr>
            <p:cNvPr id="100" name="正方形/長方形 99">
              <a:extLst>
                <a:ext uri="{FF2B5EF4-FFF2-40B4-BE49-F238E27FC236}">
                  <a16:creationId xmlns:a16="http://schemas.microsoft.com/office/drawing/2014/main" id="{C6362854-EA9E-4D95-892B-CC059A60A1BA}"/>
                </a:ext>
              </a:extLst>
            </p:cNvPr>
            <p:cNvSpPr/>
            <p:nvPr/>
          </p:nvSpPr>
          <p:spPr>
            <a:xfrm>
              <a:off x="5931594" y="481109"/>
              <a:ext cx="1155539" cy="442035"/>
            </a:xfrm>
            <a:prstGeom prst="rect">
              <a:avLst/>
            </a:prstGeom>
          </p:spPr>
          <p:txBody>
            <a:bodyPr wrap="square" lIns="36000" tIns="36000" rIns="36000" bIns="36000">
              <a:spAutoFit/>
            </a:bodyPr>
            <a:lstStyle/>
            <a:p>
              <a:pPr>
                <a:defRPr/>
              </a:pPr>
              <a:r>
                <a:rPr lang="ja-JP" altLang="en-US" sz="800" dirty="0">
                  <a:latin typeface="Meiryo UI" pitchFamily="50" charset="-128"/>
                  <a:ea typeface="Meiryo UI" pitchFamily="50" charset="-128"/>
                  <a:cs typeface="Meiryo UI" pitchFamily="50" charset="-128"/>
                </a:rPr>
                <a:t>◎大阪ｽﾏｰﾄｼﾃｨ</a:t>
              </a:r>
              <a:endParaRPr lang="en-US" altLang="ja-JP" sz="800" dirty="0">
                <a:latin typeface="Meiryo UI" pitchFamily="50" charset="-128"/>
                <a:ea typeface="Meiryo UI" pitchFamily="50" charset="-128"/>
                <a:cs typeface="Meiryo UI" pitchFamily="50" charset="-128"/>
              </a:endParaRPr>
            </a:p>
            <a:p>
              <a:pPr>
                <a:defRPr/>
              </a:pPr>
              <a:r>
                <a:rPr lang="ja-JP" altLang="en-US" sz="800" dirty="0">
                  <a:latin typeface="Meiryo UI" pitchFamily="50" charset="-128"/>
                  <a:ea typeface="Meiryo UI" pitchFamily="50" charset="-128"/>
                  <a:cs typeface="Meiryo UI" pitchFamily="50" charset="-128"/>
                </a:rPr>
                <a:t>   戦略</a:t>
              </a:r>
              <a:r>
                <a:rPr lang="en-US" altLang="ja-JP" sz="800" dirty="0">
                  <a:latin typeface="Meiryo UI" pitchFamily="50" charset="-128"/>
                  <a:ea typeface="Meiryo UI" pitchFamily="50" charset="-128"/>
                  <a:cs typeface="Meiryo UI" pitchFamily="50" charset="-128"/>
                </a:rPr>
                <a:t>Ver.1.0</a:t>
              </a:r>
            </a:p>
            <a:p>
              <a:pPr>
                <a:defRPr/>
              </a:pPr>
              <a:r>
                <a:rPr lang="ja-JP" altLang="en-US" sz="800" dirty="0">
                  <a:latin typeface="Meiryo UI" pitchFamily="50" charset="-128"/>
                  <a:ea typeface="Meiryo UI" pitchFamily="50" charset="-128"/>
                  <a:cs typeface="Meiryo UI" pitchFamily="50" charset="-128"/>
                </a:rPr>
                <a:t>   策定</a:t>
              </a:r>
            </a:p>
          </p:txBody>
        </p:sp>
      </p:grpSp>
      <p:grpSp>
        <p:nvGrpSpPr>
          <p:cNvPr id="101" name="グループ化 100">
            <a:extLst>
              <a:ext uri="{FF2B5EF4-FFF2-40B4-BE49-F238E27FC236}">
                <a16:creationId xmlns:a16="http://schemas.microsoft.com/office/drawing/2014/main" id="{CAB412F2-8C72-473F-B345-A7515FD9839E}"/>
              </a:ext>
            </a:extLst>
          </p:cNvPr>
          <p:cNvGrpSpPr/>
          <p:nvPr/>
        </p:nvGrpSpPr>
        <p:grpSpPr>
          <a:xfrm>
            <a:off x="7247373" y="4428353"/>
            <a:ext cx="2908552" cy="382652"/>
            <a:chOff x="5967072" y="3507287"/>
            <a:chExt cx="2908552" cy="382652"/>
          </a:xfrm>
        </p:grpSpPr>
        <p:sp>
          <p:nvSpPr>
            <p:cNvPr id="102" name="正方形/長方形 101">
              <a:extLst>
                <a:ext uri="{FF2B5EF4-FFF2-40B4-BE49-F238E27FC236}">
                  <a16:creationId xmlns:a16="http://schemas.microsoft.com/office/drawing/2014/main" id="{1715E756-4CD6-414B-9693-479D410BF021}"/>
                </a:ext>
              </a:extLst>
            </p:cNvPr>
            <p:cNvSpPr/>
            <p:nvPr/>
          </p:nvSpPr>
          <p:spPr>
            <a:xfrm flipH="1">
              <a:off x="5967072" y="3507287"/>
              <a:ext cx="842375"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◎大学法人</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統合</a:t>
              </a:r>
              <a:endParaRPr lang="en-US" altLang="ja-JP" sz="1000" dirty="0">
                <a:latin typeface="Meiryo UI" pitchFamily="50" charset="-128"/>
                <a:ea typeface="Meiryo UI" pitchFamily="50" charset="-128"/>
                <a:cs typeface="Meiryo UI" pitchFamily="50" charset="-128"/>
              </a:endParaRPr>
            </a:p>
          </p:txBody>
        </p:sp>
        <p:sp>
          <p:nvSpPr>
            <p:cNvPr id="103" name="正方形/長方形 102">
              <a:extLst>
                <a:ext uri="{FF2B5EF4-FFF2-40B4-BE49-F238E27FC236}">
                  <a16:creationId xmlns:a16="http://schemas.microsoft.com/office/drawing/2014/main" id="{96A7A666-E9FE-4654-9896-6446BD257976}"/>
                </a:ext>
              </a:extLst>
            </p:cNvPr>
            <p:cNvSpPr/>
            <p:nvPr/>
          </p:nvSpPr>
          <p:spPr>
            <a:xfrm flipH="1">
              <a:off x="8033249" y="3560755"/>
              <a:ext cx="842375" cy="329184"/>
            </a:xfrm>
            <a:prstGeom prst="rect">
              <a:avLst/>
            </a:prstGeom>
          </p:spPr>
          <p:txBody>
            <a:bodyPr wrap="square" lIns="36000" tIns="36000" rIns="36000" bIns="36000">
              <a:spAutoFit/>
            </a:bodyPr>
            <a:lstStyle/>
            <a:p>
              <a:pPr>
                <a:lnSpc>
                  <a:spcPts val="1000"/>
                </a:lnSpc>
                <a:defRPr/>
              </a:pPr>
              <a:r>
                <a:rPr lang="ja-JP" altLang="en-US" sz="1000" dirty="0">
                  <a:latin typeface="Meiryo UI" pitchFamily="50" charset="-128"/>
                  <a:ea typeface="Meiryo UI" pitchFamily="50" charset="-128"/>
                  <a:cs typeface="Meiryo UI" pitchFamily="50" charset="-128"/>
                </a:rPr>
                <a:t>◎大阪公立</a:t>
              </a:r>
              <a:endParaRPr lang="en-US" altLang="ja-JP" sz="1000" dirty="0">
                <a:latin typeface="Meiryo UI" pitchFamily="50" charset="-128"/>
                <a:ea typeface="Meiryo UI" pitchFamily="50" charset="-128"/>
                <a:cs typeface="Meiryo UI" pitchFamily="50" charset="-128"/>
              </a:endParaRPr>
            </a:p>
            <a:p>
              <a:pPr>
                <a:lnSpc>
                  <a:spcPts val="1000"/>
                </a:lnSpc>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大学開学</a:t>
              </a:r>
              <a:endParaRPr lang="en-US" altLang="ja-JP" sz="1000" dirty="0">
                <a:latin typeface="Meiryo UI" pitchFamily="50" charset="-128"/>
                <a:ea typeface="Meiryo UI" pitchFamily="50" charset="-128"/>
                <a:cs typeface="Meiryo UI" pitchFamily="50" charset="-128"/>
              </a:endParaRPr>
            </a:p>
          </p:txBody>
        </p:sp>
      </p:grpSp>
      <p:sp>
        <p:nvSpPr>
          <p:cNvPr id="104" name="正方形/長方形 103">
            <a:extLst>
              <a:ext uri="{FF2B5EF4-FFF2-40B4-BE49-F238E27FC236}">
                <a16:creationId xmlns:a16="http://schemas.microsoft.com/office/drawing/2014/main" id="{F89DC148-C380-48C0-8F3C-6FD34740350C}"/>
              </a:ext>
            </a:extLst>
          </p:cNvPr>
          <p:cNvSpPr/>
          <p:nvPr/>
        </p:nvSpPr>
        <p:spPr>
          <a:xfrm>
            <a:off x="2387801" y="3120434"/>
            <a:ext cx="1155539" cy="534368"/>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◎都市魅力</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創造戦略</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策定</a:t>
            </a:r>
          </a:p>
        </p:txBody>
      </p:sp>
      <p:sp>
        <p:nvSpPr>
          <p:cNvPr id="105" name="正方形/長方形 104">
            <a:extLst>
              <a:ext uri="{FF2B5EF4-FFF2-40B4-BE49-F238E27FC236}">
                <a16:creationId xmlns:a16="http://schemas.microsoft.com/office/drawing/2014/main" id="{053FDA7E-0633-4301-AD98-5B4856B197F6}"/>
              </a:ext>
            </a:extLst>
          </p:cNvPr>
          <p:cNvSpPr/>
          <p:nvPr/>
        </p:nvSpPr>
        <p:spPr>
          <a:xfrm>
            <a:off x="5861770" y="4256874"/>
            <a:ext cx="1028496" cy="611312"/>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公設試験</a:t>
            </a:r>
            <a:endParaRPr lang="en-US" altLang="ja-JP" sz="900" dirty="0">
              <a:latin typeface="Meiryo UI" pitchFamily="50" charset="-128"/>
              <a:ea typeface="Meiryo UI" pitchFamily="50" charset="-128"/>
              <a:cs typeface="Meiryo UI" pitchFamily="50" charset="-128"/>
            </a:endParaRPr>
          </a:p>
          <a:p>
            <a:pPr>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研究機関統合 </a:t>
            </a:r>
            <a:endParaRPr lang="en-US" altLang="ja-JP" sz="900" dirty="0">
              <a:latin typeface="Meiryo UI" pitchFamily="50" charset="-128"/>
              <a:ea typeface="Meiryo UI" pitchFamily="50" charset="-128"/>
              <a:cs typeface="Meiryo UI" pitchFamily="50" charset="-128"/>
            </a:endParaRPr>
          </a:p>
          <a:p>
            <a:pPr>
              <a:defRPr/>
            </a:pPr>
            <a:r>
              <a:rPr lang="ja-JP" altLang="en-US" sz="800" dirty="0">
                <a:latin typeface="Meiryo UI" pitchFamily="50" charset="-128"/>
                <a:ea typeface="Meiryo UI" pitchFamily="50" charset="-128"/>
                <a:cs typeface="Meiryo UI" pitchFamily="50" charset="-128"/>
              </a:rPr>
              <a:t>   （大阪産業技術</a:t>
            </a:r>
            <a:endParaRPr lang="en-US" altLang="ja-JP" sz="800" dirty="0">
              <a:latin typeface="Meiryo UI" pitchFamily="50" charset="-128"/>
              <a:ea typeface="Meiryo UI" pitchFamily="50" charset="-128"/>
              <a:cs typeface="Meiryo UI" pitchFamily="50" charset="-128"/>
            </a:endParaRPr>
          </a:p>
          <a:p>
            <a:pPr>
              <a:defRPr/>
            </a:pPr>
            <a:r>
              <a:rPr lang="en-US" altLang="ja-JP" sz="800" dirty="0">
                <a:latin typeface="Meiryo UI" pitchFamily="50" charset="-128"/>
                <a:ea typeface="Meiryo UI" pitchFamily="50" charset="-128"/>
                <a:cs typeface="Meiryo UI" pitchFamily="50" charset="-128"/>
              </a:rPr>
              <a:t>   </a:t>
            </a:r>
            <a:r>
              <a:rPr lang="ja-JP" altLang="en-US" sz="800" dirty="0">
                <a:latin typeface="Meiryo UI" pitchFamily="50" charset="-128"/>
                <a:ea typeface="Meiryo UI" pitchFamily="50" charset="-128"/>
                <a:cs typeface="Meiryo UI" pitchFamily="50" charset="-128"/>
              </a:rPr>
              <a:t>研究所）</a:t>
            </a:r>
            <a:endParaRPr lang="ja-JP" altLang="en-US" sz="1000" dirty="0">
              <a:latin typeface="Meiryo UI" pitchFamily="50" charset="-128"/>
              <a:ea typeface="Meiryo UI" pitchFamily="50" charset="-128"/>
              <a:cs typeface="Meiryo UI" pitchFamily="50" charset="-128"/>
            </a:endParaRPr>
          </a:p>
        </p:txBody>
      </p:sp>
      <p:grpSp>
        <p:nvGrpSpPr>
          <p:cNvPr id="106" name="グループ化 105">
            <a:extLst>
              <a:ext uri="{FF2B5EF4-FFF2-40B4-BE49-F238E27FC236}">
                <a16:creationId xmlns:a16="http://schemas.microsoft.com/office/drawing/2014/main" id="{CE4B2D42-7C25-45F1-9720-284AEF84642F}"/>
              </a:ext>
            </a:extLst>
          </p:cNvPr>
          <p:cNvGrpSpPr/>
          <p:nvPr/>
        </p:nvGrpSpPr>
        <p:grpSpPr>
          <a:xfrm>
            <a:off x="2384666" y="2609835"/>
            <a:ext cx="7835537" cy="1010696"/>
            <a:chOff x="1108256" y="1105978"/>
            <a:chExt cx="7835537" cy="1010696"/>
          </a:xfrm>
        </p:grpSpPr>
        <p:sp>
          <p:nvSpPr>
            <p:cNvPr id="107" name="正方形/長方形 106">
              <a:extLst>
                <a:ext uri="{FF2B5EF4-FFF2-40B4-BE49-F238E27FC236}">
                  <a16:creationId xmlns:a16="http://schemas.microsoft.com/office/drawing/2014/main" id="{3E501634-7918-402A-B02D-801C8A6E6DBD}"/>
                </a:ext>
              </a:extLst>
            </p:cNvPr>
            <p:cNvSpPr/>
            <p:nvPr/>
          </p:nvSpPr>
          <p:spPr>
            <a:xfrm>
              <a:off x="1108256" y="1271854"/>
              <a:ext cx="1155539"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◎ｸﾞﾗﾝﾄﾞﾃﾞｻﾞｲﾝ・</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大阪策定</a:t>
              </a:r>
            </a:p>
          </p:txBody>
        </p:sp>
        <p:sp>
          <p:nvSpPr>
            <p:cNvPr id="108" name="正方形/長方形 107">
              <a:extLst>
                <a:ext uri="{FF2B5EF4-FFF2-40B4-BE49-F238E27FC236}">
                  <a16:creationId xmlns:a16="http://schemas.microsoft.com/office/drawing/2014/main" id="{5CF9FC56-A8A5-4F10-9AB6-62104E15F833}"/>
                </a:ext>
              </a:extLst>
            </p:cNvPr>
            <p:cNvSpPr/>
            <p:nvPr/>
          </p:nvSpPr>
          <p:spPr>
            <a:xfrm>
              <a:off x="3895864" y="1274529"/>
              <a:ext cx="708416" cy="842145"/>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◎ｸﾞﾗﾝﾄﾞ</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ﾃﾞｻﾞｲﾝ・</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大阪</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都市圏</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策定</a:t>
              </a:r>
            </a:p>
          </p:txBody>
        </p:sp>
        <p:sp>
          <p:nvSpPr>
            <p:cNvPr id="109" name="正方形/長方形 108">
              <a:extLst>
                <a:ext uri="{FF2B5EF4-FFF2-40B4-BE49-F238E27FC236}">
                  <a16:creationId xmlns:a16="http://schemas.microsoft.com/office/drawing/2014/main" id="{F6BD684A-98BB-44EB-A20C-CD324B45F816}"/>
                </a:ext>
              </a:extLst>
            </p:cNvPr>
            <p:cNvSpPr/>
            <p:nvPr/>
          </p:nvSpPr>
          <p:spPr>
            <a:xfrm>
              <a:off x="8037897" y="1105978"/>
              <a:ext cx="905896" cy="585664"/>
            </a:xfrm>
            <a:prstGeom prst="rect">
              <a:avLst/>
            </a:prstGeom>
            <a:noFill/>
          </p:spPr>
          <p:txBody>
            <a:bodyPr wrap="square" lIns="36000" tIns="36000" rIns="36000" bIns="36000">
              <a:spAutoFit/>
            </a:bodyPr>
            <a:lstStyle/>
            <a:p>
              <a:pPr>
                <a:lnSpc>
                  <a:spcPts val="1000"/>
                </a:lnSpc>
                <a:defRPr/>
              </a:pPr>
              <a:r>
                <a:rPr lang="ja-JP" altLang="en-US" sz="1000" dirty="0">
                  <a:latin typeface="Meiryo UI" pitchFamily="50" charset="-128"/>
                  <a:ea typeface="Meiryo UI" pitchFamily="50" charset="-128"/>
                  <a:cs typeface="Meiryo UI" pitchFamily="50" charset="-128"/>
                </a:rPr>
                <a:t>◎大阪の</a:t>
              </a:r>
              <a:endParaRPr lang="en-US" altLang="ja-JP" sz="1000" dirty="0">
                <a:latin typeface="Meiryo UI" pitchFamily="50" charset="-128"/>
                <a:ea typeface="Meiryo UI" pitchFamily="50" charset="-128"/>
                <a:cs typeface="Meiryo UI" pitchFamily="50" charset="-128"/>
              </a:endParaRPr>
            </a:p>
            <a:p>
              <a:pPr>
                <a:lnSpc>
                  <a:spcPts val="1000"/>
                </a:lnSpc>
                <a:defRPr/>
              </a:pPr>
              <a:r>
                <a:rPr lang="ja-JP" altLang="en-US" sz="1000" dirty="0">
                  <a:latin typeface="Meiryo UI" pitchFamily="50" charset="-128"/>
                  <a:ea typeface="Meiryo UI" pitchFamily="50" charset="-128"/>
                  <a:cs typeface="Meiryo UI" pitchFamily="50" charset="-128"/>
                </a:rPr>
                <a:t>   まちづくり</a:t>
              </a:r>
              <a:endParaRPr lang="en-US" altLang="ja-JP" sz="1000" dirty="0">
                <a:latin typeface="Meiryo UI" pitchFamily="50" charset="-128"/>
                <a:ea typeface="Meiryo UI" pitchFamily="50" charset="-128"/>
                <a:cs typeface="Meiryo UI" pitchFamily="50" charset="-128"/>
              </a:endParaRPr>
            </a:p>
            <a:p>
              <a:pPr>
                <a:lnSpc>
                  <a:spcPts val="1000"/>
                </a:lnSpc>
                <a:defRPr/>
              </a:pPr>
              <a:r>
                <a:rPr lang="ja-JP" altLang="en-US" sz="1000" dirty="0">
                  <a:latin typeface="Meiryo UI" pitchFamily="50" charset="-128"/>
                  <a:ea typeface="Meiryo UI" pitchFamily="50" charset="-128"/>
                  <a:cs typeface="Meiryo UI" pitchFamily="50" charset="-128"/>
                </a:rPr>
                <a:t>   ｸﾞﾗﾝﾄﾞ</a:t>
              </a:r>
              <a:endParaRPr lang="en-US" altLang="ja-JP" sz="1000" dirty="0">
                <a:latin typeface="Meiryo UI" pitchFamily="50" charset="-128"/>
                <a:ea typeface="Meiryo UI" pitchFamily="50" charset="-128"/>
                <a:cs typeface="Meiryo UI" pitchFamily="50" charset="-128"/>
              </a:endParaRPr>
            </a:p>
            <a:p>
              <a:pPr>
                <a:lnSpc>
                  <a:spcPts val="1000"/>
                </a:lnSpc>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 ﾃﾞｻﾞｲﾝ策定</a:t>
              </a:r>
            </a:p>
          </p:txBody>
        </p:sp>
        <p:sp>
          <p:nvSpPr>
            <p:cNvPr id="110" name="正方形/長方形 109">
              <a:extLst>
                <a:ext uri="{FF2B5EF4-FFF2-40B4-BE49-F238E27FC236}">
                  <a16:creationId xmlns:a16="http://schemas.microsoft.com/office/drawing/2014/main" id="{8DF80986-4F96-49CA-9424-EC8C89006D9D}"/>
                </a:ext>
              </a:extLst>
            </p:cNvPr>
            <p:cNvSpPr/>
            <p:nvPr/>
          </p:nvSpPr>
          <p:spPr>
            <a:xfrm>
              <a:off x="2474184" y="1274476"/>
              <a:ext cx="1226880"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◎うめきた</a:t>
              </a:r>
              <a:r>
                <a:rPr lang="en-US" altLang="ja-JP" sz="1000" dirty="0">
                  <a:latin typeface="Meiryo UI" pitchFamily="50" charset="-128"/>
                  <a:ea typeface="Meiryo UI" pitchFamily="50" charset="-128"/>
                  <a:cs typeface="Meiryo UI" pitchFamily="50" charset="-128"/>
                </a:rPr>
                <a:t>2</a:t>
              </a:r>
              <a:r>
                <a:rPr lang="ja-JP" altLang="en-US" sz="1000" dirty="0">
                  <a:latin typeface="Meiryo UI" pitchFamily="50" charset="-128"/>
                  <a:ea typeface="Meiryo UI" pitchFamily="50" charset="-128"/>
                  <a:cs typeface="Meiryo UI" pitchFamily="50" charset="-128"/>
                </a:rPr>
                <a:t>期区域</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まちづくり方針策定</a:t>
              </a:r>
              <a:endParaRPr lang="en-US" altLang="ja-JP" sz="1000" dirty="0">
                <a:latin typeface="Meiryo UI" pitchFamily="50" charset="-128"/>
                <a:ea typeface="Meiryo UI" pitchFamily="50" charset="-128"/>
                <a:cs typeface="Meiryo UI" pitchFamily="50" charset="-128"/>
              </a:endParaRPr>
            </a:p>
          </p:txBody>
        </p:sp>
      </p:grpSp>
      <p:grpSp>
        <p:nvGrpSpPr>
          <p:cNvPr id="111" name="グループ化 110">
            <a:extLst>
              <a:ext uri="{FF2B5EF4-FFF2-40B4-BE49-F238E27FC236}">
                <a16:creationId xmlns:a16="http://schemas.microsoft.com/office/drawing/2014/main" id="{9F8551BB-AB4C-4B36-A1A4-B93692C80714}"/>
              </a:ext>
            </a:extLst>
          </p:cNvPr>
          <p:cNvGrpSpPr/>
          <p:nvPr/>
        </p:nvGrpSpPr>
        <p:grpSpPr>
          <a:xfrm>
            <a:off x="5857555" y="3345968"/>
            <a:ext cx="2389683" cy="688256"/>
            <a:chOff x="4582306" y="1928246"/>
            <a:chExt cx="2389683" cy="688256"/>
          </a:xfrm>
        </p:grpSpPr>
        <p:sp>
          <p:nvSpPr>
            <p:cNvPr id="112" name="正方形/長方形 111">
              <a:extLst>
                <a:ext uri="{FF2B5EF4-FFF2-40B4-BE49-F238E27FC236}">
                  <a16:creationId xmlns:a16="http://schemas.microsoft.com/office/drawing/2014/main" id="{2EE11F62-4715-4D2C-9834-4EBBEE83CD07}"/>
                </a:ext>
              </a:extLst>
            </p:cNvPr>
            <p:cNvSpPr/>
            <p:nvPr/>
          </p:nvSpPr>
          <p:spPr>
            <a:xfrm>
              <a:off x="4582306" y="1929260"/>
              <a:ext cx="1031668"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◎夢洲まちづくり</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構想策定</a:t>
              </a:r>
              <a:endParaRPr lang="en-US" altLang="ja-JP" sz="1000" dirty="0">
                <a:latin typeface="Meiryo UI" pitchFamily="50" charset="-128"/>
                <a:ea typeface="Meiryo UI" pitchFamily="50" charset="-128"/>
                <a:cs typeface="Meiryo UI" pitchFamily="50" charset="-128"/>
              </a:endParaRPr>
            </a:p>
          </p:txBody>
        </p:sp>
        <p:sp>
          <p:nvSpPr>
            <p:cNvPr id="113" name="正方形/長方形 112">
              <a:extLst>
                <a:ext uri="{FF2B5EF4-FFF2-40B4-BE49-F238E27FC236}">
                  <a16:creationId xmlns:a16="http://schemas.microsoft.com/office/drawing/2014/main" id="{C0954AF3-BC58-4728-B592-CE918DD095C2}"/>
                </a:ext>
              </a:extLst>
            </p:cNvPr>
            <p:cNvSpPr/>
            <p:nvPr/>
          </p:nvSpPr>
          <p:spPr>
            <a:xfrm>
              <a:off x="5964539" y="1928246"/>
              <a:ext cx="1007450" cy="688256"/>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◎夢洲</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まちづくり</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基本方針</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策定</a:t>
              </a:r>
              <a:endParaRPr lang="en-US" altLang="ja-JP" sz="1000" dirty="0">
                <a:latin typeface="Meiryo UI" pitchFamily="50" charset="-128"/>
                <a:ea typeface="Meiryo UI" pitchFamily="50" charset="-128"/>
                <a:cs typeface="Meiryo UI" pitchFamily="50" charset="-128"/>
              </a:endParaRPr>
            </a:p>
          </p:txBody>
        </p:sp>
      </p:grpSp>
      <p:sp>
        <p:nvSpPr>
          <p:cNvPr id="114" name="正方形/長方形 113">
            <a:extLst>
              <a:ext uri="{FF2B5EF4-FFF2-40B4-BE49-F238E27FC236}">
                <a16:creationId xmlns:a16="http://schemas.microsoft.com/office/drawing/2014/main" id="{A06C2125-0A72-41AA-A3C3-50CC0B4251A9}"/>
              </a:ext>
            </a:extLst>
          </p:cNvPr>
          <p:cNvSpPr/>
          <p:nvPr/>
        </p:nvSpPr>
        <p:spPr>
          <a:xfrm>
            <a:off x="7909277" y="3817394"/>
            <a:ext cx="1334471" cy="842145"/>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◎大阪城</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東部地区の</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まちづくりの</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方向性</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策定</a:t>
            </a:r>
            <a:endParaRPr lang="en-US" altLang="ja-JP" sz="1000" dirty="0">
              <a:latin typeface="Meiryo UI" pitchFamily="50" charset="-128"/>
              <a:ea typeface="Meiryo UI" pitchFamily="50" charset="-128"/>
              <a:cs typeface="Meiryo UI" pitchFamily="50" charset="-128"/>
            </a:endParaRPr>
          </a:p>
        </p:txBody>
      </p:sp>
      <p:sp>
        <p:nvSpPr>
          <p:cNvPr id="115" name="正方形/長方形 114">
            <a:extLst>
              <a:ext uri="{FF2B5EF4-FFF2-40B4-BE49-F238E27FC236}">
                <a16:creationId xmlns:a16="http://schemas.microsoft.com/office/drawing/2014/main" id="{EA5EAE7E-29A5-4CCB-AD04-D457CE831B5A}"/>
              </a:ext>
            </a:extLst>
          </p:cNvPr>
          <p:cNvSpPr/>
          <p:nvPr/>
        </p:nvSpPr>
        <p:spPr>
          <a:xfrm>
            <a:off x="9313458" y="3119922"/>
            <a:ext cx="965169" cy="970385"/>
          </a:xfrm>
          <a:prstGeom prst="rect">
            <a:avLst/>
          </a:prstGeom>
        </p:spPr>
        <p:txBody>
          <a:bodyPr wrap="square" lIns="36000" tIns="36000" rIns="36000" bIns="36000">
            <a:spAutoFit/>
          </a:bodyPr>
          <a:lstStyle/>
          <a:p>
            <a:pPr>
              <a:lnSpc>
                <a:spcPts val="1000"/>
              </a:lnSpc>
              <a:defRPr/>
            </a:pPr>
            <a:r>
              <a:rPr lang="ja-JP" altLang="en-US" sz="900" dirty="0">
                <a:latin typeface="Meiryo UI" pitchFamily="50" charset="-128"/>
                <a:ea typeface="Meiryo UI" pitchFamily="50" charset="-128"/>
                <a:cs typeface="Meiryo UI" pitchFamily="50" charset="-128"/>
              </a:rPr>
              <a:t>◎新大阪駅</a:t>
            </a:r>
            <a:endParaRPr lang="en-US" altLang="ja-JP" sz="900" dirty="0">
              <a:latin typeface="Meiryo UI" pitchFamily="50" charset="-128"/>
              <a:ea typeface="Meiryo UI" pitchFamily="50" charset="-128"/>
              <a:cs typeface="Meiryo UI" pitchFamily="50" charset="-128"/>
            </a:endParaRPr>
          </a:p>
          <a:p>
            <a:pPr>
              <a:lnSpc>
                <a:spcPts val="1000"/>
              </a:lnSpc>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周辺地域</a:t>
            </a:r>
            <a:endParaRPr lang="en-US" altLang="ja-JP" sz="900" dirty="0">
              <a:latin typeface="Meiryo UI" pitchFamily="50" charset="-128"/>
              <a:ea typeface="Meiryo UI" pitchFamily="50" charset="-128"/>
              <a:cs typeface="Meiryo UI" pitchFamily="50" charset="-128"/>
            </a:endParaRPr>
          </a:p>
          <a:p>
            <a:pPr>
              <a:lnSpc>
                <a:spcPts val="1000"/>
              </a:lnSpc>
              <a:defRPr/>
            </a:pPr>
            <a:r>
              <a:rPr lang="ja-JP" altLang="en-US" sz="900" dirty="0">
                <a:latin typeface="Meiryo UI" pitchFamily="50" charset="-128"/>
                <a:ea typeface="Meiryo UI" pitchFamily="50" charset="-128"/>
                <a:cs typeface="Meiryo UI" pitchFamily="50" charset="-128"/>
              </a:rPr>
              <a:t>   都市再生</a:t>
            </a:r>
            <a:endParaRPr lang="en-US" altLang="ja-JP" sz="900" dirty="0">
              <a:latin typeface="Meiryo UI" pitchFamily="50" charset="-128"/>
              <a:ea typeface="Meiryo UI" pitchFamily="50" charset="-128"/>
              <a:cs typeface="Meiryo UI" pitchFamily="50" charset="-128"/>
            </a:endParaRPr>
          </a:p>
          <a:p>
            <a:pPr>
              <a:lnSpc>
                <a:spcPts val="1000"/>
              </a:lnSpc>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緊急整備</a:t>
            </a:r>
            <a:endParaRPr lang="en-US" altLang="ja-JP" sz="900" dirty="0">
              <a:latin typeface="Meiryo UI" pitchFamily="50" charset="-128"/>
              <a:ea typeface="Meiryo UI" pitchFamily="50" charset="-128"/>
              <a:cs typeface="Meiryo UI" pitchFamily="50" charset="-128"/>
            </a:endParaRPr>
          </a:p>
          <a:p>
            <a:pPr>
              <a:lnSpc>
                <a:spcPts val="1000"/>
              </a:lnSpc>
              <a:defRPr/>
            </a:pPr>
            <a:r>
              <a:rPr lang="ja-JP" altLang="en-US" sz="900" dirty="0">
                <a:latin typeface="Meiryo UI" pitchFamily="50" charset="-128"/>
                <a:ea typeface="Meiryo UI" pitchFamily="50" charset="-128"/>
                <a:cs typeface="Meiryo UI" pitchFamily="50" charset="-128"/>
              </a:rPr>
              <a:t>　 地域まちづくり</a:t>
            </a:r>
            <a:endParaRPr lang="en-US" altLang="ja-JP" sz="900" dirty="0">
              <a:latin typeface="Meiryo UI" pitchFamily="50" charset="-128"/>
              <a:ea typeface="Meiryo UI" pitchFamily="50" charset="-128"/>
              <a:cs typeface="Meiryo UI" pitchFamily="50" charset="-128"/>
            </a:endParaRPr>
          </a:p>
          <a:p>
            <a:pPr>
              <a:lnSpc>
                <a:spcPts val="1000"/>
              </a:lnSpc>
              <a:defRPr/>
            </a:pPr>
            <a:r>
              <a:rPr lang="ja-JP" altLang="en-US" sz="900" dirty="0">
                <a:latin typeface="Meiryo UI" pitchFamily="50" charset="-128"/>
                <a:ea typeface="Meiryo UI" pitchFamily="50" charset="-128"/>
                <a:cs typeface="Meiryo UI" pitchFamily="50" charset="-128"/>
              </a:rPr>
              <a:t>　 方針</a:t>
            </a:r>
            <a:r>
              <a:rPr lang="en-US" altLang="ja-JP" sz="900" dirty="0">
                <a:latin typeface="Meiryo UI" pitchFamily="50" charset="-128"/>
                <a:ea typeface="Meiryo UI" pitchFamily="50" charset="-128"/>
                <a:cs typeface="Meiryo UI" pitchFamily="50" charset="-128"/>
              </a:rPr>
              <a:t>2022</a:t>
            </a:r>
          </a:p>
          <a:p>
            <a:pPr>
              <a:lnSpc>
                <a:spcPts val="1000"/>
              </a:lnSpc>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策定</a:t>
            </a:r>
            <a:endParaRPr lang="en-US" altLang="ja-JP" sz="900" dirty="0">
              <a:latin typeface="Meiryo UI" pitchFamily="50" charset="-128"/>
              <a:ea typeface="Meiryo UI" pitchFamily="50" charset="-128"/>
              <a:cs typeface="Meiryo UI" pitchFamily="50" charset="-128"/>
            </a:endParaRPr>
          </a:p>
        </p:txBody>
      </p:sp>
      <p:sp>
        <p:nvSpPr>
          <p:cNvPr id="116" name="正方形/長方形 115">
            <a:extLst>
              <a:ext uri="{FF2B5EF4-FFF2-40B4-BE49-F238E27FC236}">
                <a16:creationId xmlns:a16="http://schemas.microsoft.com/office/drawing/2014/main" id="{8EA21F16-DE53-4C9E-AFEE-051A82638844}"/>
              </a:ext>
            </a:extLst>
          </p:cNvPr>
          <p:cNvSpPr/>
          <p:nvPr/>
        </p:nvSpPr>
        <p:spPr>
          <a:xfrm>
            <a:off x="8616082" y="2780638"/>
            <a:ext cx="1089461"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◎大阪都市</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計画局設置</a:t>
            </a:r>
            <a:endParaRPr lang="en-US" altLang="ja-JP" sz="1000" dirty="0">
              <a:latin typeface="Meiryo UI" pitchFamily="50" charset="-128"/>
              <a:ea typeface="Meiryo UI" pitchFamily="50" charset="-128"/>
              <a:cs typeface="Meiryo UI" pitchFamily="50" charset="-128"/>
            </a:endParaRPr>
          </a:p>
        </p:txBody>
      </p:sp>
      <p:sp>
        <p:nvSpPr>
          <p:cNvPr id="132" name="正方形/長方形 131">
            <a:extLst>
              <a:ext uri="{FF2B5EF4-FFF2-40B4-BE49-F238E27FC236}">
                <a16:creationId xmlns:a16="http://schemas.microsoft.com/office/drawing/2014/main" id="{8A11BDAB-6D7F-4A2D-9446-590211224A31}"/>
              </a:ext>
            </a:extLst>
          </p:cNvPr>
          <p:cNvSpPr/>
          <p:nvPr/>
        </p:nvSpPr>
        <p:spPr>
          <a:xfrm>
            <a:off x="3801052" y="6206479"/>
            <a:ext cx="1141123" cy="380480"/>
          </a:xfrm>
          <a:prstGeom prst="rect">
            <a:avLst/>
          </a:prstGeom>
        </p:spPr>
        <p:txBody>
          <a:bodyPr wrap="square" lIns="36000" tIns="36000" rIns="36000" bIns="36000">
            <a:spAutoFit/>
          </a:bodyPr>
          <a:lstStyle/>
          <a:p>
            <a:pPr>
              <a:defRPr/>
            </a:pPr>
            <a:r>
              <a:rPr lang="ja-JP" altLang="en-US" sz="1000" dirty="0">
                <a:solidFill>
                  <a:prstClr val="black"/>
                </a:solidFill>
                <a:latin typeface="Meiryo UI" pitchFamily="50" charset="-128"/>
                <a:ea typeface="Meiryo UI" pitchFamily="50" charset="-128"/>
                <a:cs typeface="Meiryo UI" pitchFamily="50" charset="-128"/>
              </a:rPr>
              <a:t>◎消防学校</a:t>
            </a:r>
            <a:endParaRPr lang="en-US" altLang="ja-JP" sz="1000" dirty="0">
              <a:solidFill>
                <a:prstClr val="black"/>
              </a:solidFill>
              <a:latin typeface="Meiryo UI" pitchFamily="50" charset="-128"/>
              <a:ea typeface="Meiryo UI" pitchFamily="50" charset="-128"/>
              <a:cs typeface="Meiryo UI" pitchFamily="50" charset="-128"/>
            </a:endParaRPr>
          </a:p>
          <a:p>
            <a:pPr>
              <a:defRPr/>
            </a:pPr>
            <a:r>
              <a:rPr lang="en-US" altLang="ja-JP" sz="1000" dirty="0">
                <a:solidFill>
                  <a:prstClr val="black"/>
                </a:solidFill>
                <a:latin typeface="Meiryo UI" pitchFamily="50" charset="-128"/>
                <a:ea typeface="Meiryo UI" pitchFamily="50" charset="-128"/>
                <a:cs typeface="Meiryo UI" pitchFamily="50" charset="-128"/>
              </a:rPr>
              <a:t>   </a:t>
            </a:r>
            <a:r>
              <a:rPr lang="ja-JP" altLang="en-US" sz="1000" dirty="0">
                <a:solidFill>
                  <a:prstClr val="black"/>
                </a:solidFill>
                <a:latin typeface="Meiryo UI" pitchFamily="50" charset="-128"/>
                <a:ea typeface="Meiryo UI" pitchFamily="50" charset="-128"/>
                <a:cs typeface="Meiryo UI" pitchFamily="50" charset="-128"/>
              </a:rPr>
              <a:t>一体的運用</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133" name="正方形/長方形 132">
            <a:extLst>
              <a:ext uri="{FF2B5EF4-FFF2-40B4-BE49-F238E27FC236}">
                <a16:creationId xmlns:a16="http://schemas.microsoft.com/office/drawing/2014/main" id="{DE47BDE4-715C-4F60-A006-E023CD7A2F1C}"/>
              </a:ext>
            </a:extLst>
          </p:cNvPr>
          <p:cNvSpPr/>
          <p:nvPr/>
        </p:nvSpPr>
        <p:spPr>
          <a:xfrm>
            <a:off x="4497737" y="5822880"/>
            <a:ext cx="888876" cy="380480"/>
          </a:xfrm>
          <a:prstGeom prst="rect">
            <a:avLst/>
          </a:prstGeom>
        </p:spPr>
        <p:txBody>
          <a:bodyPr wrap="square" lIns="36000" tIns="36000" rIns="36000" bIns="36000">
            <a:spAutoFit/>
          </a:bodyPr>
          <a:lstStyle/>
          <a:p>
            <a:pPr>
              <a:defRPr/>
            </a:pPr>
            <a:r>
              <a:rPr lang="ja-JP" altLang="en-US" sz="1000" dirty="0">
                <a:solidFill>
                  <a:prstClr val="black"/>
                </a:solidFill>
                <a:latin typeface="Meiryo UI" pitchFamily="50" charset="-128"/>
                <a:ea typeface="Meiryo UI" pitchFamily="50" charset="-128"/>
                <a:cs typeface="Meiryo UI" pitchFamily="50" charset="-128"/>
              </a:rPr>
              <a:t>◎府営住宅</a:t>
            </a:r>
            <a:endParaRPr lang="en-US" altLang="ja-JP" sz="1000" dirty="0">
              <a:solidFill>
                <a:prstClr val="black"/>
              </a:solidFill>
              <a:latin typeface="Meiryo UI" pitchFamily="50" charset="-128"/>
              <a:ea typeface="Meiryo UI" pitchFamily="50" charset="-128"/>
              <a:cs typeface="Meiryo UI" pitchFamily="50" charset="-128"/>
            </a:endParaRPr>
          </a:p>
          <a:p>
            <a:pPr>
              <a:defRPr/>
            </a:pPr>
            <a:r>
              <a:rPr lang="ja-JP" altLang="en-US" sz="1000" dirty="0">
                <a:solidFill>
                  <a:prstClr val="black"/>
                </a:solidFill>
                <a:latin typeface="Meiryo UI" pitchFamily="50" charset="-128"/>
                <a:ea typeface="Meiryo UI" pitchFamily="50" charset="-128"/>
                <a:cs typeface="Meiryo UI" pitchFamily="50" charset="-128"/>
              </a:rPr>
              <a:t>   市移管</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134" name="正方形/長方形 133">
            <a:extLst>
              <a:ext uri="{FF2B5EF4-FFF2-40B4-BE49-F238E27FC236}">
                <a16:creationId xmlns:a16="http://schemas.microsoft.com/office/drawing/2014/main" id="{A438350D-A23D-4DE4-A481-366801CBAB84}"/>
              </a:ext>
            </a:extLst>
          </p:cNvPr>
          <p:cNvSpPr/>
          <p:nvPr/>
        </p:nvSpPr>
        <p:spPr>
          <a:xfrm>
            <a:off x="5848503" y="5943841"/>
            <a:ext cx="997302" cy="611312"/>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a:t>
            </a:r>
            <a:r>
              <a:rPr lang="ja-JP" altLang="en-US" sz="900" dirty="0">
                <a:latin typeface="Meiryo UI" pitchFamily="50" charset="-128"/>
                <a:ea typeface="Meiryo UI" pitchFamily="50" charset="-128"/>
                <a:cs typeface="Meiryo UI" pitchFamily="50" charset="-128"/>
              </a:rPr>
              <a:t>地方衛生</a:t>
            </a:r>
            <a:endParaRPr lang="en-US" altLang="ja-JP" sz="900" dirty="0">
              <a:latin typeface="Meiryo UI" pitchFamily="50" charset="-128"/>
              <a:ea typeface="Meiryo UI" pitchFamily="50" charset="-128"/>
              <a:cs typeface="Meiryo UI" pitchFamily="50" charset="-128"/>
            </a:endParaRPr>
          </a:p>
          <a:p>
            <a:pPr>
              <a:defRPr/>
            </a:pPr>
            <a:r>
              <a:rPr lang="ja-JP" altLang="en-US" sz="900" dirty="0">
                <a:latin typeface="Meiryo UI" pitchFamily="50" charset="-128"/>
                <a:ea typeface="Meiryo UI" pitchFamily="50" charset="-128"/>
                <a:cs typeface="Meiryo UI" pitchFamily="50" charset="-128"/>
              </a:rPr>
              <a:t>   研究所統合</a:t>
            </a:r>
            <a:endParaRPr lang="en-US" altLang="ja-JP" sz="900" dirty="0">
              <a:latin typeface="Meiryo UI" pitchFamily="50" charset="-128"/>
              <a:ea typeface="Meiryo UI" pitchFamily="50" charset="-128"/>
              <a:cs typeface="Meiryo UI" pitchFamily="50" charset="-128"/>
            </a:endParaRPr>
          </a:p>
          <a:p>
            <a:pPr>
              <a:defRPr/>
            </a:pPr>
            <a:r>
              <a:rPr lang="ja-JP" altLang="en-US" sz="800" dirty="0">
                <a:latin typeface="Meiryo UI" pitchFamily="50" charset="-128"/>
                <a:ea typeface="Meiryo UI" pitchFamily="50" charset="-128"/>
                <a:cs typeface="Meiryo UI" pitchFamily="50" charset="-128"/>
              </a:rPr>
              <a:t>   （大阪健康</a:t>
            </a:r>
            <a:endParaRPr lang="en-US" altLang="ja-JP" sz="800" dirty="0">
              <a:latin typeface="Meiryo UI" pitchFamily="50" charset="-128"/>
              <a:ea typeface="Meiryo UI" pitchFamily="50" charset="-128"/>
              <a:cs typeface="Meiryo UI" pitchFamily="50" charset="-128"/>
            </a:endParaRPr>
          </a:p>
          <a:p>
            <a:pPr>
              <a:defRPr/>
            </a:pPr>
            <a:r>
              <a:rPr lang="en-US" altLang="ja-JP" sz="800" dirty="0">
                <a:latin typeface="Meiryo UI" pitchFamily="50" charset="-128"/>
                <a:ea typeface="Meiryo UI" pitchFamily="50" charset="-128"/>
                <a:cs typeface="Meiryo UI" pitchFamily="50" charset="-128"/>
              </a:rPr>
              <a:t>   </a:t>
            </a:r>
            <a:r>
              <a:rPr lang="ja-JP" altLang="en-US" sz="800" dirty="0">
                <a:latin typeface="Meiryo UI" pitchFamily="50" charset="-128"/>
                <a:ea typeface="Meiryo UI" pitchFamily="50" charset="-128"/>
                <a:cs typeface="Meiryo UI" pitchFamily="50" charset="-128"/>
              </a:rPr>
              <a:t>安全基盤研究所）</a:t>
            </a:r>
            <a:endParaRPr lang="ja-JP" altLang="en-US" sz="1000" dirty="0">
              <a:latin typeface="Meiryo UI" pitchFamily="50" charset="-128"/>
              <a:ea typeface="Meiryo UI" pitchFamily="50" charset="-128"/>
              <a:cs typeface="Meiryo UI" pitchFamily="50" charset="-128"/>
            </a:endParaRPr>
          </a:p>
        </p:txBody>
      </p:sp>
      <p:sp>
        <p:nvSpPr>
          <p:cNvPr id="135" name="正方形/長方形 134">
            <a:extLst>
              <a:ext uri="{FF2B5EF4-FFF2-40B4-BE49-F238E27FC236}">
                <a16:creationId xmlns:a16="http://schemas.microsoft.com/office/drawing/2014/main" id="{27069DE2-E586-46FC-853A-3C1E73A81E8F}"/>
              </a:ext>
            </a:extLst>
          </p:cNvPr>
          <p:cNvSpPr/>
          <p:nvPr/>
        </p:nvSpPr>
        <p:spPr>
          <a:xfrm>
            <a:off x="6571216" y="5870479"/>
            <a:ext cx="951705" cy="534368"/>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◎住吉母子</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医療</a:t>
            </a:r>
            <a:r>
              <a:rPr lang="en-US" altLang="ja-JP" sz="1000" dirty="0">
                <a:latin typeface="Meiryo UI" pitchFamily="50" charset="-128"/>
                <a:ea typeface="Meiryo UI" pitchFamily="50" charset="-128"/>
                <a:cs typeface="Meiryo UI" pitchFamily="50" charset="-128"/>
              </a:rPr>
              <a:t>C</a:t>
            </a:r>
          </a:p>
          <a:p>
            <a:pPr>
              <a:defRPr/>
            </a:pPr>
            <a:r>
              <a:rPr lang="en-US" altLang="ja-JP" sz="1000" dirty="0">
                <a:latin typeface="Meiryo UI" pitchFamily="50" charset="-128"/>
                <a:ea typeface="Meiryo UI" pitchFamily="50" charset="-128"/>
                <a:cs typeface="Meiryo UI" pitchFamily="50" charset="-128"/>
              </a:rPr>
              <a:t>   </a:t>
            </a:r>
            <a:r>
              <a:rPr lang="ja-JP" altLang="en-US" sz="1000" spc="-150" dirty="0">
                <a:latin typeface="Meiryo UI" pitchFamily="50" charset="-128"/>
                <a:ea typeface="Meiryo UI" pitchFamily="50" charset="-128"/>
                <a:cs typeface="Meiryo UI" pitchFamily="50" charset="-128"/>
              </a:rPr>
              <a:t>供用開始</a:t>
            </a:r>
          </a:p>
        </p:txBody>
      </p:sp>
      <p:sp>
        <p:nvSpPr>
          <p:cNvPr id="136" name="角丸四角形 97">
            <a:extLst>
              <a:ext uri="{FF2B5EF4-FFF2-40B4-BE49-F238E27FC236}">
                <a16:creationId xmlns:a16="http://schemas.microsoft.com/office/drawing/2014/main" id="{3FE02083-B38A-4042-87E6-C42DA72D856D}"/>
              </a:ext>
            </a:extLst>
          </p:cNvPr>
          <p:cNvSpPr/>
          <p:nvPr/>
        </p:nvSpPr>
        <p:spPr>
          <a:xfrm>
            <a:off x="1780536" y="4880757"/>
            <a:ext cx="576263" cy="1745235"/>
          </a:xfrm>
          <a:prstGeom prst="round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vert="eaVert" lIns="33231" tIns="33231" rIns="33231" bIns="33231" rtlCol="0" anchor="ctr"/>
          <a:lstStyle/>
          <a:p>
            <a:pPr algn="ctr">
              <a:defRPr/>
            </a:pPr>
            <a:r>
              <a:rPr lang="ja-JP" altLang="en-US" sz="1400" b="1" dirty="0">
                <a:solidFill>
                  <a:prstClr val="white"/>
                </a:solidFill>
                <a:latin typeface="Meiryo UI" panose="020B0604030504040204" pitchFamily="50" charset="-128"/>
                <a:ea typeface="Meiryo UI" panose="020B0604030504040204" pitchFamily="50" charset="-128"/>
              </a:rPr>
              <a:t>都市インフラの充実</a:t>
            </a:r>
            <a:endParaRPr lang="en-US" altLang="ja-JP" sz="1400" b="1" dirty="0">
              <a:solidFill>
                <a:prstClr val="white"/>
              </a:solidFill>
              <a:latin typeface="Meiryo UI" panose="020B0604030504040204" pitchFamily="50" charset="-128"/>
              <a:ea typeface="Meiryo UI" panose="020B0604030504040204" pitchFamily="50" charset="-128"/>
            </a:endParaRPr>
          </a:p>
          <a:p>
            <a:pPr algn="ctr">
              <a:defRPr/>
            </a:pPr>
            <a:r>
              <a:rPr lang="ja-JP" altLang="en-US" sz="1400" b="1" dirty="0">
                <a:solidFill>
                  <a:prstClr val="white"/>
                </a:solidFill>
                <a:latin typeface="Meiryo UI" panose="020B0604030504040204" pitchFamily="50" charset="-128"/>
                <a:ea typeface="Meiryo UI" panose="020B0604030504040204" pitchFamily="50" charset="-128"/>
              </a:rPr>
              <a:t>公共機能の高度化</a:t>
            </a:r>
          </a:p>
        </p:txBody>
      </p:sp>
      <p:sp>
        <p:nvSpPr>
          <p:cNvPr id="137" name="正方形/長方形 136">
            <a:extLst>
              <a:ext uri="{FF2B5EF4-FFF2-40B4-BE49-F238E27FC236}">
                <a16:creationId xmlns:a16="http://schemas.microsoft.com/office/drawing/2014/main" id="{73F48151-66E3-4226-806E-EAA3C614AC38}"/>
              </a:ext>
            </a:extLst>
          </p:cNvPr>
          <p:cNvSpPr/>
          <p:nvPr/>
        </p:nvSpPr>
        <p:spPr>
          <a:xfrm>
            <a:off x="3804280" y="5622474"/>
            <a:ext cx="1011182" cy="534368"/>
          </a:xfrm>
          <a:prstGeom prst="rect">
            <a:avLst/>
          </a:prstGeom>
        </p:spPr>
        <p:txBody>
          <a:bodyPr wrap="square" lIns="36000" tIns="36000" rIns="36000" bIns="36000">
            <a:spAutoFit/>
          </a:bodyPr>
          <a:lstStyle/>
          <a:p>
            <a:pPr>
              <a:defRPr/>
            </a:pPr>
            <a:r>
              <a:rPr lang="ja-JP" altLang="en-US" sz="1000" dirty="0">
                <a:solidFill>
                  <a:prstClr val="black"/>
                </a:solidFill>
                <a:latin typeface="Meiryo UI" pitchFamily="50" charset="-128"/>
                <a:ea typeface="Meiryo UI" pitchFamily="50" charset="-128"/>
                <a:cs typeface="Meiryo UI" pitchFamily="50" charset="-128"/>
              </a:rPr>
              <a:t>◎防潮堤</a:t>
            </a:r>
            <a:endParaRPr lang="en-US" altLang="ja-JP" sz="1000" dirty="0">
              <a:solidFill>
                <a:prstClr val="black"/>
              </a:solidFill>
              <a:latin typeface="Meiryo UI" pitchFamily="50" charset="-128"/>
              <a:ea typeface="Meiryo UI" pitchFamily="50" charset="-128"/>
              <a:cs typeface="Meiryo UI" pitchFamily="50" charset="-128"/>
            </a:endParaRPr>
          </a:p>
          <a:p>
            <a:pPr>
              <a:defRPr/>
            </a:pPr>
            <a:r>
              <a:rPr lang="en-US" altLang="ja-JP" sz="1000" dirty="0">
                <a:solidFill>
                  <a:prstClr val="black"/>
                </a:solidFill>
                <a:latin typeface="Meiryo UI" pitchFamily="50" charset="-128"/>
                <a:ea typeface="Meiryo UI" pitchFamily="50" charset="-128"/>
                <a:cs typeface="Meiryo UI" pitchFamily="50" charset="-128"/>
              </a:rPr>
              <a:t>   </a:t>
            </a:r>
            <a:r>
              <a:rPr lang="ja-JP" altLang="en-US" sz="1000" dirty="0">
                <a:solidFill>
                  <a:prstClr val="black"/>
                </a:solidFill>
                <a:latin typeface="Meiryo UI" pitchFamily="50" charset="-128"/>
                <a:ea typeface="Meiryo UI" pitchFamily="50" charset="-128"/>
                <a:cs typeface="Meiryo UI" pitchFamily="50" charset="-128"/>
              </a:rPr>
              <a:t>液状化対策</a:t>
            </a:r>
            <a:endParaRPr lang="en-US" altLang="ja-JP" sz="1000" dirty="0">
              <a:solidFill>
                <a:prstClr val="black"/>
              </a:solidFill>
              <a:latin typeface="Meiryo UI" pitchFamily="50" charset="-128"/>
              <a:ea typeface="Meiryo UI" pitchFamily="50" charset="-128"/>
              <a:cs typeface="Meiryo UI" pitchFamily="50" charset="-128"/>
            </a:endParaRPr>
          </a:p>
          <a:p>
            <a:pPr>
              <a:defRPr/>
            </a:pPr>
            <a:r>
              <a:rPr lang="ja-JP" altLang="en-US" sz="1000" dirty="0">
                <a:solidFill>
                  <a:prstClr val="black"/>
                </a:solidFill>
                <a:latin typeface="Meiryo UI" pitchFamily="50" charset="-128"/>
                <a:ea typeface="Meiryo UI" pitchFamily="50" charset="-128"/>
                <a:cs typeface="Meiryo UI" pitchFamily="50" charset="-128"/>
              </a:rPr>
              <a:t>   開始</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138" name="正方形/長方形 137">
            <a:extLst>
              <a:ext uri="{FF2B5EF4-FFF2-40B4-BE49-F238E27FC236}">
                <a16:creationId xmlns:a16="http://schemas.microsoft.com/office/drawing/2014/main" id="{884C2A71-246B-4BFB-A1C0-559758214D16}"/>
              </a:ext>
            </a:extLst>
          </p:cNvPr>
          <p:cNvSpPr/>
          <p:nvPr/>
        </p:nvSpPr>
        <p:spPr>
          <a:xfrm>
            <a:off x="8675233" y="5944998"/>
            <a:ext cx="916278" cy="488201"/>
          </a:xfrm>
          <a:prstGeom prst="rect">
            <a:avLst/>
          </a:prstGeom>
        </p:spPr>
        <p:txBody>
          <a:bodyPr wrap="square" lIns="36000" tIns="36000" rIns="36000" bIns="36000">
            <a:spAutoFit/>
          </a:bodyPr>
          <a:lstStyle/>
          <a:p>
            <a:pPr>
              <a:defRPr/>
            </a:pPr>
            <a:r>
              <a:rPr lang="ja-JP" altLang="en-US" sz="900" dirty="0">
                <a:latin typeface="Meiryo UI" pitchFamily="50" charset="-128"/>
                <a:ea typeface="Meiryo UI" pitchFamily="50" charset="-128"/>
                <a:cs typeface="Meiryo UI" pitchFamily="50" charset="-128"/>
              </a:rPr>
              <a:t>◎大阪府市</a:t>
            </a:r>
            <a:endParaRPr lang="en-US" altLang="ja-JP" sz="900" dirty="0">
              <a:latin typeface="Meiryo UI" pitchFamily="50" charset="-128"/>
              <a:ea typeface="Meiryo UI" pitchFamily="50" charset="-128"/>
              <a:cs typeface="Meiryo UI" pitchFamily="50" charset="-128"/>
            </a:endParaRPr>
          </a:p>
          <a:p>
            <a:pPr>
              <a:defRPr/>
            </a:pPr>
            <a:r>
              <a:rPr lang="ja-JP" altLang="en-US" sz="900" dirty="0">
                <a:latin typeface="Meiryo UI" pitchFamily="50" charset="-128"/>
                <a:ea typeface="Meiryo UI" pitchFamily="50" charset="-128"/>
                <a:cs typeface="Meiryo UI" pitchFamily="50" charset="-128"/>
              </a:rPr>
              <a:t>　 下水道</a:t>
            </a:r>
            <a:endParaRPr lang="en-US" altLang="ja-JP" sz="900" dirty="0">
              <a:latin typeface="Meiryo UI" pitchFamily="50" charset="-128"/>
              <a:ea typeface="Meiryo UI" pitchFamily="50" charset="-128"/>
              <a:cs typeface="Meiryo UI" pitchFamily="50" charset="-128"/>
            </a:endParaRPr>
          </a:p>
          <a:p>
            <a:pPr>
              <a:defRPr/>
            </a:pPr>
            <a:r>
              <a:rPr lang="en-US" altLang="ja-JP" sz="900" dirty="0">
                <a:latin typeface="Meiryo UI" pitchFamily="50" charset="-128"/>
                <a:ea typeface="Meiryo UI" pitchFamily="50" charset="-128"/>
                <a:cs typeface="Meiryo UI" pitchFamily="50" charset="-128"/>
              </a:rPr>
              <a:t>   </a:t>
            </a:r>
            <a:r>
              <a:rPr lang="ja-JP" altLang="en-US" sz="900" dirty="0">
                <a:latin typeface="Meiryo UI" pitchFamily="50" charset="-128"/>
                <a:ea typeface="Meiryo UI" pitchFamily="50" charset="-128"/>
                <a:cs typeface="Meiryo UI" pitchFamily="50" charset="-128"/>
              </a:rPr>
              <a:t>ﾋﾞｼﾞｮﾝ策定</a:t>
            </a:r>
            <a:endParaRPr lang="en-US" altLang="ja-JP" sz="900" dirty="0">
              <a:latin typeface="Meiryo UI" pitchFamily="50" charset="-128"/>
              <a:ea typeface="Meiryo UI" pitchFamily="50" charset="-128"/>
              <a:cs typeface="Meiryo UI" pitchFamily="50" charset="-128"/>
            </a:endParaRPr>
          </a:p>
        </p:txBody>
      </p:sp>
      <p:sp>
        <p:nvSpPr>
          <p:cNvPr id="139" name="正方形/長方形 138">
            <a:extLst>
              <a:ext uri="{FF2B5EF4-FFF2-40B4-BE49-F238E27FC236}">
                <a16:creationId xmlns:a16="http://schemas.microsoft.com/office/drawing/2014/main" id="{5692FDF1-39E3-4214-B95F-3C72F173C702}"/>
              </a:ext>
            </a:extLst>
          </p:cNvPr>
          <p:cNvSpPr/>
          <p:nvPr/>
        </p:nvSpPr>
        <p:spPr>
          <a:xfrm>
            <a:off x="5889592" y="4956455"/>
            <a:ext cx="1179360"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◎淀川左岸線</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延伸部事業化</a:t>
            </a:r>
            <a:endParaRPr lang="en-US" altLang="ja-JP" sz="1000" dirty="0">
              <a:latin typeface="Meiryo UI" pitchFamily="50" charset="-128"/>
              <a:ea typeface="Meiryo UI" pitchFamily="50" charset="-128"/>
              <a:cs typeface="Meiryo UI" pitchFamily="50" charset="-128"/>
            </a:endParaRPr>
          </a:p>
        </p:txBody>
      </p:sp>
      <p:sp>
        <p:nvSpPr>
          <p:cNvPr id="140" name="正方形/長方形 139">
            <a:extLst>
              <a:ext uri="{FF2B5EF4-FFF2-40B4-BE49-F238E27FC236}">
                <a16:creationId xmlns:a16="http://schemas.microsoft.com/office/drawing/2014/main" id="{5FA0404A-D490-41F2-9972-0AB0D438F5E1}"/>
              </a:ext>
            </a:extLst>
          </p:cNvPr>
          <p:cNvSpPr/>
          <p:nvPr/>
        </p:nvSpPr>
        <p:spPr>
          <a:xfrm>
            <a:off x="7968316" y="5269613"/>
            <a:ext cx="847326"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港湾局設置</a:t>
            </a:r>
            <a:endParaRPr lang="en-US" altLang="ja-JP" sz="1000" dirty="0">
              <a:latin typeface="Meiryo UI" pitchFamily="50" charset="-128"/>
              <a:ea typeface="Meiryo UI" pitchFamily="50" charset="-128"/>
              <a:cs typeface="Meiryo UI" pitchFamily="50" charset="-128"/>
            </a:endParaRPr>
          </a:p>
        </p:txBody>
      </p:sp>
      <p:sp>
        <p:nvSpPr>
          <p:cNvPr id="141" name="正方形/長方形 140">
            <a:extLst>
              <a:ext uri="{FF2B5EF4-FFF2-40B4-BE49-F238E27FC236}">
                <a16:creationId xmlns:a16="http://schemas.microsoft.com/office/drawing/2014/main" id="{6858B957-9681-46C7-ACCD-664FC816D76B}"/>
              </a:ext>
            </a:extLst>
          </p:cNvPr>
          <p:cNvSpPr/>
          <p:nvPr/>
        </p:nvSpPr>
        <p:spPr>
          <a:xfrm>
            <a:off x="8671527" y="5657494"/>
            <a:ext cx="866738" cy="349702"/>
          </a:xfrm>
          <a:prstGeom prst="rect">
            <a:avLst/>
          </a:prstGeom>
        </p:spPr>
        <p:txBody>
          <a:bodyPr wrap="square" lIns="36000" tIns="36000" rIns="36000" bIns="36000">
            <a:spAutoFit/>
          </a:bodyPr>
          <a:lstStyle/>
          <a:p>
            <a:pPr>
              <a:defRPr/>
            </a:pPr>
            <a:r>
              <a:rPr lang="ja-JP" altLang="en-US" sz="900" dirty="0">
                <a:latin typeface="Meiryo UI" pitchFamily="50" charset="-128"/>
                <a:ea typeface="Meiryo UI" pitchFamily="50" charset="-128"/>
                <a:cs typeface="Meiryo UI" pitchFamily="50" charset="-128"/>
              </a:rPr>
              <a:t>◎大阪ﾊﾟｰｸ</a:t>
            </a:r>
            <a:endParaRPr lang="en-US" altLang="ja-JP" sz="900" dirty="0">
              <a:latin typeface="Meiryo UI" pitchFamily="50" charset="-128"/>
              <a:ea typeface="Meiryo UI" pitchFamily="50" charset="-128"/>
              <a:cs typeface="Meiryo UI" pitchFamily="50" charset="-128"/>
            </a:endParaRPr>
          </a:p>
          <a:p>
            <a:pPr>
              <a:defRPr/>
            </a:pPr>
            <a:r>
              <a:rPr lang="ja-JP" altLang="en-US" sz="900" dirty="0">
                <a:latin typeface="Meiryo UI" pitchFamily="50" charset="-128"/>
                <a:ea typeface="Meiryo UI" pitchFamily="50" charset="-128"/>
                <a:cs typeface="Meiryo UI" pitchFamily="50" charset="-128"/>
              </a:rPr>
              <a:t>   ﾋﾞｼﾞｮﾝ策定</a:t>
            </a:r>
            <a:endParaRPr lang="en-US" altLang="ja-JP" sz="900" dirty="0">
              <a:latin typeface="Meiryo UI" pitchFamily="50" charset="-128"/>
              <a:ea typeface="Meiryo UI" pitchFamily="50" charset="-128"/>
              <a:cs typeface="Meiryo UI" pitchFamily="50" charset="-128"/>
            </a:endParaRPr>
          </a:p>
        </p:txBody>
      </p:sp>
      <p:sp>
        <p:nvSpPr>
          <p:cNvPr id="142" name="正方形/長方形 141">
            <a:extLst>
              <a:ext uri="{FF2B5EF4-FFF2-40B4-BE49-F238E27FC236}">
                <a16:creationId xmlns:a16="http://schemas.microsoft.com/office/drawing/2014/main" id="{CB7665A8-EAC5-4412-A5E2-909458908CE7}"/>
              </a:ext>
            </a:extLst>
          </p:cNvPr>
          <p:cNvSpPr/>
          <p:nvPr/>
        </p:nvSpPr>
        <p:spPr>
          <a:xfrm>
            <a:off x="7971046" y="5620453"/>
            <a:ext cx="938595"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◎大阪“みなと”</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ﾋﾞｼﾞｮﾝ策定</a:t>
            </a:r>
            <a:endParaRPr lang="en-US" altLang="ja-JP" sz="1000" dirty="0">
              <a:latin typeface="Meiryo UI" pitchFamily="50" charset="-128"/>
              <a:ea typeface="Meiryo UI" pitchFamily="50" charset="-128"/>
              <a:cs typeface="Meiryo UI" pitchFamily="50" charset="-128"/>
            </a:endParaRPr>
          </a:p>
        </p:txBody>
      </p:sp>
      <p:sp>
        <p:nvSpPr>
          <p:cNvPr id="143" name="正方形/長方形 142">
            <a:extLst>
              <a:ext uri="{FF2B5EF4-FFF2-40B4-BE49-F238E27FC236}">
                <a16:creationId xmlns:a16="http://schemas.microsoft.com/office/drawing/2014/main" id="{DDB95F2B-CC6A-4084-BDAE-1628DE81CE67}"/>
              </a:ext>
            </a:extLst>
          </p:cNvPr>
          <p:cNvSpPr/>
          <p:nvPr/>
        </p:nvSpPr>
        <p:spPr>
          <a:xfrm>
            <a:off x="2401080" y="5269401"/>
            <a:ext cx="1179360" cy="380480"/>
          </a:xfrm>
          <a:prstGeom prst="rect">
            <a:avLst/>
          </a:prstGeom>
        </p:spPr>
        <p:txBody>
          <a:bodyPr wrap="square" lIns="36000" tIns="36000" rIns="36000" bIns="36000">
            <a:spAutoFit/>
          </a:bodyPr>
          <a:lstStyle/>
          <a:p>
            <a:pPr>
              <a:defRPr/>
            </a:pPr>
            <a:r>
              <a:rPr lang="ja-JP" altLang="en-US" sz="1000" dirty="0">
                <a:solidFill>
                  <a:prstClr val="black"/>
                </a:solidFill>
                <a:latin typeface="Meiryo UI" pitchFamily="50" charset="-128"/>
                <a:ea typeface="Meiryo UI" pitchFamily="50" charset="-128"/>
                <a:cs typeface="Meiryo UI" pitchFamily="50" charset="-128"/>
              </a:rPr>
              <a:t>◎関空・伊丹</a:t>
            </a:r>
            <a:endParaRPr lang="en-US" altLang="ja-JP" sz="1000" dirty="0">
              <a:solidFill>
                <a:prstClr val="black"/>
              </a:solidFill>
              <a:latin typeface="Meiryo UI" pitchFamily="50" charset="-128"/>
              <a:ea typeface="Meiryo UI" pitchFamily="50" charset="-128"/>
              <a:cs typeface="Meiryo UI" pitchFamily="50" charset="-128"/>
            </a:endParaRPr>
          </a:p>
          <a:p>
            <a:pPr>
              <a:defRPr/>
            </a:pPr>
            <a:r>
              <a:rPr lang="ja-JP" altLang="en-US" sz="1000" dirty="0">
                <a:solidFill>
                  <a:prstClr val="black"/>
                </a:solidFill>
                <a:latin typeface="Meiryo UI" pitchFamily="50" charset="-128"/>
                <a:ea typeface="Meiryo UI" pitchFamily="50" charset="-128"/>
                <a:cs typeface="Meiryo UI" pitchFamily="50" charset="-128"/>
              </a:rPr>
              <a:t>   両空港経営統合</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144" name="正方形/長方形 143">
            <a:extLst>
              <a:ext uri="{FF2B5EF4-FFF2-40B4-BE49-F238E27FC236}">
                <a16:creationId xmlns:a16="http://schemas.microsoft.com/office/drawing/2014/main" id="{8FD557BE-5ACD-4170-A259-ACA4D360A447}"/>
              </a:ext>
            </a:extLst>
          </p:cNvPr>
          <p:cNvSpPr/>
          <p:nvPr/>
        </p:nvSpPr>
        <p:spPr>
          <a:xfrm>
            <a:off x="6579354" y="5265443"/>
            <a:ext cx="1179360"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◎関西</a:t>
            </a:r>
            <a:r>
              <a:rPr lang="en-US" altLang="ja-JP" sz="1000" dirty="0">
                <a:latin typeface="Meiryo UI" pitchFamily="50" charset="-128"/>
                <a:ea typeface="Meiryo UI" pitchFamily="50" charset="-128"/>
                <a:cs typeface="Meiryo UI" pitchFamily="50" charset="-128"/>
              </a:rPr>
              <a:t>3</a:t>
            </a:r>
            <a:r>
              <a:rPr lang="ja-JP" altLang="en-US" sz="1000" dirty="0">
                <a:latin typeface="Meiryo UI" pitchFamily="50" charset="-128"/>
                <a:ea typeface="Meiryo UI" pitchFamily="50" charset="-128"/>
                <a:cs typeface="Meiryo UI" pitchFamily="50" charset="-128"/>
              </a:rPr>
              <a:t>空港</a:t>
            </a:r>
            <a:endParaRPr lang="en-US" altLang="ja-JP" sz="1000" dirty="0">
              <a:latin typeface="Meiryo UI" pitchFamily="50" charset="-128"/>
              <a:ea typeface="Meiryo UI" pitchFamily="50" charset="-128"/>
              <a:cs typeface="Meiryo UI" pitchFamily="50" charset="-128"/>
            </a:endParaRPr>
          </a:p>
          <a:p>
            <a:pPr>
              <a:defRPr/>
            </a:pPr>
            <a:r>
              <a:rPr lang="ja-JP" altLang="en-US" sz="1000" dirty="0">
                <a:latin typeface="Meiryo UI" pitchFamily="50" charset="-128"/>
                <a:ea typeface="Meiryo UI" pitchFamily="50" charset="-128"/>
                <a:cs typeface="Meiryo UI" pitchFamily="50" charset="-128"/>
              </a:rPr>
              <a:t>   一体運営</a:t>
            </a:r>
            <a:endParaRPr lang="en-US" altLang="ja-JP" sz="1000" dirty="0">
              <a:latin typeface="Meiryo UI" pitchFamily="50" charset="-128"/>
              <a:ea typeface="Meiryo UI" pitchFamily="50" charset="-128"/>
              <a:cs typeface="Meiryo UI" pitchFamily="50" charset="-128"/>
            </a:endParaRPr>
          </a:p>
        </p:txBody>
      </p:sp>
      <p:sp>
        <p:nvSpPr>
          <p:cNvPr id="145" name="正方形/長方形 144">
            <a:extLst>
              <a:ext uri="{FF2B5EF4-FFF2-40B4-BE49-F238E27FC236}">
                <a16:creationId xmlns:a16="http://schemas.microsoft.com/office/drawing/2014/main" id="{FD1EAEBA-4B1E-40BD-BB3C-37FA0834C864}"/>
              </a:ext>
            </a:extLst>
          </p:cNvPr>
          <p:cNvSpPr/>
          <p:nvPr/>
        </p:nvSpPr>
        <p:spPr>
          <a:xfrm>
            <a:off x="7269116" y="4956305"/>
            <a:ext cx="925570" cy="380480"/>
          </a:xfrm>
          <a:prstGeom prst="rect">
            <a:avLst/>
          </a:prstGeom>
        </p:spPr>
        <p:txBody>
          <a:bodyPr wrap="square" lIns="36000" tIns="36000" rIns="36000" bIns="36000">
            <a:spAutoFit/>
          </a:bodyPr>
          <a:lstStyle/>
          <a:p>
            <a:pPr>
              <a:defRPr/>
            </a:pPr>
            <a:r>
              <a:rPr lang="ja-JP" altLang="en-US" sz="1000" dirty="0">
                <a:latin typeface="Meiryo UI" pitchFamily="50" charset="-128"/>
                <a:ea typeface="Meiryo UI" pitchFamily="50" charset="-128"/>
                <a:cs typeface="Meiryo UI" pitchFamily="50" charset="-128"/>
              </a:rPr>
              <a:t>◎なにわ筋線</a:t>
            </a:r>
            <a:endParaRPr lang="en-US" altLang="ja-JP" sz="1000" dirty="0">
              <a:latin typeface="Meiryo UI" pitchFamily="50" charset="-128"/>
              <a:ea typeface="Meiryo UI" pitchFamily="50" charset="-128"/>
              <a:cs typeface="Meiryo UI" pitchFamily="50" charset="-128"/>
            </a:endParaRPr>
          </a:p>
          <a:p>
            <a:pPr>
              <a:defRPr/>
            </a:pPr>
            <a:r>
              <a:rPr lang="en-US" altLang="ja-JP" sz="1000" dirty="0">
                <a:latin typeface="Meiryo UI" pitchFamily="50" charset="-128"/>
                <a:ea typeface="Meiryo UI" pitchFamily="50" charset="-128"/>
                <a:cs typeface="Meiryo UI" pitchFamily="50" charset="-128"/>
              </a:rPr>
              <a:t>   </a:t>
            </a:r>
            <a:r>
              <a:rPr lang="ja-JP" altLang="en-US" sz="1000" dirty="0">
                <a:latin typeface="Meiryo UI" pitchFamily="50" charset="-128"/>
                <a:ea typeface="Meiryo UI" pitchFamily="50" charset="-128"/>
                <a:cs typeface="Meiryo UI" pitchFamily="50" charset="-128"/>
              </a:rPr>
              <a:t>事業化</a:t>
            </a:r>
            <a:endParaRPr lang="en-US" altLang="ja-JP" sz="1000" dirty="0">
              <a:latin typeface="Meiryo UI" pitchFamily="50" charset="-128"/>
              <a:ea typeface="Meiryo UI" pitchFamily="50" charset="-128"/>
              <a:cs typeface="Meiryo UI" pitchFamily="50" charset="-128"/>
            </a:endParaRPr>
          </a:p>
        </p:txBody>
      </p:sp>
      <p:sp>
        <p:nvSpPr>
          <p:cNvPr id="3" name="正方形/長方形 2">
            <a:extLst>
              <a:ext uri="{FF2B5EF4-FFF2-40B4-BE49-F238E27FC236}">
                <a16:creationId xmlns:a16="http://schemas.microsoft.com/office/drawing/2014/main" id="{05A6424E-803F-7797-496E-C396FE47ECEF}"/>
              </a:ext>
            </a:extLst>
          </p:cNvPr>
          <p:cNvSpPr/>
          <p:nvPr/>
        </p:nvSpPr>
        <p:spPr>
          <a:xfrm>
            <a:off x="35006" y="195432"/>
            <a:ext cx="12205699" cy="492443"/>
          </a:xfrm>
          <a:prstGeom prst="rect">
            <a:avLst/>
          </a:prstGeom>
        </p:spPr>
        <p:txBody>
          <a:bodyPr wrap="square">
            <a:spAutoFit/>
          </a:bodyPr>
          <a:lstStyle/>
          <a:p>
            <a:pPr algn="ctr"/>
            <a:r>
              <a:rPr lang="ja-JP" altLang="en-US" sz="2600" b="1" dirty="0">
                <a:latin typeface="BIZ UDPゴシック" panose="020B0400000000000000" pitchFamily="50" charset="-128"/>
                <a:ea typeface="BIZ UDPゴシック" panose="020B0400000000000000" pitchFamily="50" charset="-128"/>
              </a:rPr>
              <a:t>大阪の都市機能を高める戦略的な取組</a:t>
            </a:r>
            <a:endParaRPr lang="en-US" altLang="ja-JP" sz="2600" b="1"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926DC9AD-2503-3FDA-BA20-03F89A60806C}"/>
              </a:ext>
            </a:extLst>
          </p:cNvPr>
          <p:cNvSpPr/>
          <p:nvPr/>
        </p:nvSpPr>
        <p:spPr>
          <a:xfrm>
            <a:off x="596491" y="855039"/>
            <a:ext cx="12032287" cy="707886"/>
          </a:xfrm>
          <a:prstGeom prst="rect">
            <a:avLst/>
          </a:prstGeom>
        </p:spPr>
        <p:txBody>
          <a:bodyPr wrap="square">
            <a:spAutoFit/>
          </a:bodyPr>
          <a:lstStyle/>
          <a:p>
            <a:r>
              <a:rPr lang="en-US" altLang="ja-JP" sz="2000" b="1" dirty="0"/>
              <a:t>2011</a:t>
            </a:r>
            <a:r>
              <a:rPr lang="ja-JP" altLang="en-US" sz="2000" b="1" dirty="0"/>
              <a:t>年以降、大阪府知事と大阪市長をトップとする会議のもと、スピーディーな意思決定により、</a:t>
            </a:r>
            <a:endParaRPr lang="en-US" altLang="ja-JP" sz="2000" b="1" dirty="0"/>
          </a:p>
          <a:p>
            <a:r>
              <a:rPr lang="ja-JP" altLang="en-US" sz="2000" b="1" dirty="0"/>
              <a:t>大阪府と大阪市の機関統合や民営化など、都市機能を高める取組を推進。</a:t>
            </a:r>
            <a:endParaRPr lang="en-US" altLang="ja-JP" sz="2000" b="1" dirty="0"/>
          </a:p>
        </p:txBody>
      </p:sp>
      <p:sp>
        <p:nvSpPr>
          <p:cNvPr id="5" name="正方形/長方形 4">
            <a:extLst>
              <a:ext uri="{FF2B5EF4-FFF2-40B4-BE49-F238E27FC236}">
                <a16:creationId xmlns:a16="http://schemas.microsoft.com/office/drawing/2014/main" id="{86A8D096-C355-828A-EE29-23A1F6CC0CD9}"/>
              </a:ext>
            </a:extLst>
          </p:cNvPr>
          <p:cNvSpPr/>
          <p:nvPr/>
        </p:nvSpPr>
        <p:spPr>
          <a:xfrm>
            <a:off x="448494" y="785484"/>
            <a:ext cx="11439846" cy="799287"/>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a:extLst>
              <a:ext uri="{FF2B5EF4-FFF2-40B4-BE49-F238E27FC236}">
                <a16:creationId xmlns:a16="http://schemas.microsoft.com/office/drawing/2014/main" id="{89AF24E2-18EB-33B7-45E1-CD3426B92038}"/>
              </a:ext>
            </a:extLst>
          </p:cNvPr>
          <p:cNvSpPr>
            <a:spLocks noGrp="1"/>
          </p:cNvSpPr>
          <p:nvPr>
            <p:ph type="sldNum" sz="quarter" idx="12"/>
          </p:nvPr>
        </p:nvSpPr>
        <p:spPr>
          <a:xfrm>
            <a:off x="10952414" y="6492875"/>
            <a:ext cx="1239586" cy="365125"/>
          </a:xfrm>
        </p:spPr>
        <p:txBody>
          <a:bodyPr/>
          <a:lstStyle/>
          <a:p>
            <a:fld id="{E61EF540-5CB6-483A-A4DA-F9E60F8B4EFB}" type="slidenum">
              <a:rPr kumimoji="1" lang="ja-JP" altLang="en-US" smtClean="0"/>
              <a:pPr/>
              <a:t>11</a:t>
            </a:fld>
            <a:endParaRPr kumimoji="1" lang="ja-JP" altLang="en-US" dirty="0"/>
          </a:p>
        </p:txBody>
      </p:sp>
    </p:spTree>
    <p:extLst>
      <p:ext uri="{BB962C8B-B14F-4D97-AF65-F5344CB8AC3E}">
        <p14:creationId xmlns:p14="http://schemas.microsoft.com/office/powerpoint/2010/main" val="4106392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740B8B8-BB4E-C40A-4FF7-20ACE32C69B4}"/>
              </a:ext>
            </a:extLst>
          </p:cNvPr>
          <p:cNvSpPr>
            <a:spLocks noGrp="1"/>
          </p:cNvSpPr>
          <p:nvPr>
            <p:ph type="sldNum" sz="quarter" idx="12"/>
          </p:nvPr>
        </p:nvSpPr>
        <p:spPr>
          <a:xfrm>
            <a:off x="9201669" y="6449458"/>
            <a:ext cx="2743200" cy="365125"/>
          </a:xfrm>
        </p:spPr>
        <p:txBody>
          <a:bodyPr/>
          <a:lstStyle/>
          <a:p>
            <a:fld id="{099A1676-A3C8-4983-BA41-503B1D1AC716}" type="slidenum">
              <a:rPr kumimoji="1" lang="ja-JP" altLang="en-US" smtClean="0"/>
              <a:t>12</a:t>
            </a:fld>
            <a:endParaRPr kumimoji="1" lang="ja-JP" altLang="en-US" dirty="0"/>
          </a:p>
        </p:txBody>
      </p:sp>
      <p:sp>
        <p:nvSpPr>
          <p:cNvPr id="5" name="正方形/長方形 4">
            <a:extLst>
              <a:ext uri="{FF2B5EF4-FFF2-40B4-BE49-F238E27FC236}">
                <a16:creationId xmlns:a16="http://schemas.microsoft.com/office/drawing/2014/main" id="{52963CFF-DA21-912C-A0B2-4F42A14CC2FE}"/>
              </a:ext>
            </a:extLst>
          </p:cNvPr>
          <p:cNvSpPr/>
          <p:nvPr/>
        </p:nvSpPr>
        <p:spPr>
          <a:xfrm>
            <a:off x="1019863" y="1316323"/>
            <a:ext cx="10152273" cy="5025543"/>
          </a:xfrm>
          <a:prstGeom prst="rect">
            <a:avLst/>
          </a:prstGeom>
        </p:spPr>
        <p:txBody>
          <a:bodyPr wrap="square">
            <a:spAutoFit/>
          </a:bodyPr>
          <a:lstStyle/>
          <a:p>
            <a:pPr>
              <a:lnSpc>
                <a:spcPts val="5600"/>
              </a:lnSpc>
            </a:pPr>
            <a:r>
              <a:rPr lang="ja-JP" altLang="en-US" sz="2400" b="1" dirty="0">
                <a:effectLst>
                  <a:outerShdw blurRad="38100" dist="38100" dir="2700000" algn="tl">
                    <a:srgbClr val="000000">
                      <a:alpha val="43137"/>
                    </a:srgbClr>
                  </a:outerShdw>
                </a:effectLst>
              </a:rPr>
              <a:t>① 公設試験研究機関の統合（大阪産業技術研究所）</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② 地方衛生研究所の統合（大阪健康安全基盤研究所）</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③ 大学法人の統合（大阪公立大学）</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④ 中小企業支援団体の統合（大阪産業局）</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⑤ 観光振興組織の設置（大阪観光局）</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⑥ 組織の共同設置（副首都推進局等）</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⑦ 府市一体条例（条例の概要、大阪府への都市計画権限の一元化）</a:t>
            </a:r>
            <a:endParaRPr lang="en-US" altLang="ja-JP" sz="2400" b="1" dirty="0">
              <a:effectLst>
                <a:outerShdw blurRad="38100" dist="38100" dir="2700000" algn="tl">
                  <a:srgbClr val="000000">
                    <a:alpha val="43137"/>
                  </a:srgbClr>
                </a:outerShdw>
              </a:effectLst>
            </a:endParaRPr>
          </a:p>
        </p:txBody>
      </p:sp>
      <p:sp>
        <p:nvSpPr>
          <p:cNvPr id="6" name="正方形/長方形 5">
            <a:extLst>
              <a:ext uri="{FF2B5EF4-FFF2-40B4-BE49-F238E27FC236}">
                <a16:creationId xmlns:a16="http://schemas.microsoft.com/office/drawing/2014/main" id="{8AF2B9CA-FE1C-86B1-F7C5-31CF0677AD6D}"/>
              </a:ext>
            </a:extLst>
          </p:cNvPr>
          <p:cNvSpPr/>
          <p:nvPr/>
        </p:nvSpPr>
        <p:spPr>
          <a:xfrm>
            <a:off x="1" y="567573"/>
            <a:ext cx="12191999" cy="523220"/>
          </a:xfrm>
          <a:prstGeom prst="rect">
            <a:avLst/>
          </a:prstGeom>
          <a:noFill/>
        </p:spPr>
        <p:txBody>
          <a:bodyPr wrap="square">
            <a:spAutoFit/>
          </a:bodyPr>
          <a:lstStyle/>
          <a:p>
            <a:pPr algn="ctr"/>
            <a:r>
              <a:rPr lang="ja-JP" altLang="en-US" sz="2800" b="1" u="sng" dirty="0">
                <a:latin typeface="BIZ UDPゴシック" panose="020B0400000000000000" pitchFamily="50" charset="-128"/>
                <a:ea typeface="BIZ UDPゴシック" panose="020B0400000000000000" pitchFamily="50" charset="-128"/>
              </a:rPr>
              <a:t>府市一体の更なる強化</a:t>
            </a:r>
            <a:endParaRPr lang="en-US" altLang="ja-JP" sz="2800" b="1"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3732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E1177FB-572C-C4DE-4B53-AA19035444E7}"/>
              </a:ext>
            </a:extLst>
          </p:cNvPr>
          <p:cNvSpPr/>
          <p:nvPr/>
        </p:nvSpPr>
        <p:spPr>
          <a:xfrm>
            <a:off x="378081" y="935732"/>
            <a:ext cx="11439846" cy="799287"/>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① 公設試験研究機関の統合（大阪産業技術研究所）</a:t>
            </a:r>
          </a:p>
        </p:txBody>
      </p:sp>
      <p:sp>
        <p:nvSpPr>
          <p:cNvPr id="18" name="正方形/長方形 17">
            <a:extLst>
              <a:ext uri="{FF2B5EF4-FFF2-40B4-BE49-F238E27FC236}">
                <a16:creationId xmlns:a16="http://schemas.microsoft.com/office/drawing/2014/main" id="{28AA6840-4E85-6A6B-EA82-5595864953BB}"/>
              </a:ext>
            </a:extLst>
          </p:cNvPr>
          <p:cNvSpPr/>
          <p:nvPr/>
        </p:nvSpPr>
        <p:spPr>
          <a:xfrm>
            <a:off x="972573" y="996465"/>
            <a:ext cx="10348569" cy="707886"/>
          </a:xfrm>
          <a:prstGeom prst="rect">
            <a:avLst/>
          </a:prstGeom>
        </p:spPr>
        <p:txBody>
          <a:bodyPr wrap="square">
            <a:spAutoFit/>
          </a:bodyPr>
          <a:lstStyle/>
          <a:p>
            <a:r>
              <a:rPr lang="ja-JP" altLang="en-US" sz="2000" b="1" dirty="0"/>
              <a:t>大阪府立産業技術総合研究所と大阪市立工業研究所を統合し、研究開発から製造まで、</a:t>
            </a:r>
            <a:endParaRPr lang="en-US" altLang="ja-JP" sz="2000" b="1" dirty="0"/>
          </a:p>
          <a:p>
            <a:r>
              <a:rPr lang="ja-JP" altLang="en-US" sz="2000" b="1" dirty="0"/>
              <a:t>企業の開発ステージに応じた支援を一気通貫で提供。</a:t>
            </a:r>
            <a:endParaRPr lang="en-US" altLang="ja-JP" sz="2000" b="1" dirty="0"/>
          </a:p>
        </p:txBody>
      </p:sp>
      <p:sp>
        <p:nvSpPr>
          <p:cNvPr id="3" name="スライド番号プレースホルダー 1">
            <a:extLst>
              <a:ext uri="{FF2B5EF4-FFF2-40B4-BE49-F238E27FC236}">
                <a16:creationId xmlns:a16="http://schemas.microsoft.com/office/drawing/2014/main" id="{78251239-A9CA-72FF-0B20-F8B667B585DD}"/>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13</a:t>
            </a:fld>
            <a:endParaRPr kumimoji="1" lang="ja-JP" altLang="en-US" dirty="0"/>
          </a:p>
        </p:txBody>
      </p:sp>
      <p:grpSp>
        <p:nvGrpSpPr>
          <p:cNvPr id="7" name="グループ化 6">
            <a:extLst>
              <a:ext uri="{FF2B5EF4-FFF2-40B4-BE49-F238E27FC236}">
                <a16:creationId xmlns:a16="http://schemas.microsoft.com/office/drawing/2014/main" id="{5861EDD1-588C-CF48-1BCB-77E58D93BBA7}"/>
              </a:ext>
            </a:extLst>
          </p:cNvPr>
          <p:cNvGrpSpPr/>
          <p:nvPr/>
        </p:nvGrpSpPr>
        <p:grpSpPr>
          <a:xfrm>
            <a:off x="4271527" y="1949675"/>
            <a:ext cx="7049616" cy="4844821"/>
            <a:chOff x="4168741" y="398596"/>
            <a:chExt cx="7107494" cy="6226928"/>
          </a:xfrm>
        </p:grpSpPr>
        <p:sp>
          <p:nvSpPr>
            <p:cNvPr id="8" name="角丸四角形 97">
              <a:extLst>
                <a:ext uri="{FF2B5EF4-FFF2-40B4-BE49-F238E27FC236}">
                  <a16:creationId xmlns:a16="http://schemas.microsoft.com/office/drawing/2014/main" id="{895C6DDD-AEEC-0FDD-7E5C-89F190323E50}"/>
                </a:ext>
              </a:extLst>
            </p:cNvPr>
            <p:cNvSpPr>
              <a:spLocks noChangeAspect="1"/>
            </p:cNvSpPr>
            <p:nvPr/>
          </p:nvSpPr>
          <p:spPr>
            <a:xfrm>
              <a:off x="4168741" y="1140057"/>
              <a:ext cx="7107494" cy="5485467"/>
            </a:xfrm>
            <a:prstGeom prst="roundRect">
              <a:avLst>
                <a:gd name="adj" fmla="val 8119"/>
              </a:avLst>
            </a:prstGeom>
            <a:solidFill>
              <a:schemeClr val="bg1"/>
            </a:solid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sp>
          <p:nvSpPr>
            <p:cNvPr id="9" name="角丸四角形 78">
              <a:extLst>
                <a:ext uri="{FF2B5EF4-FFF2-40B4-BE49-F238E27FC236}">
                  <a16:creationId xmlns:a16="http://schemas.microsoft.com/office/drawing/2014/main" id="{350FA924-B21B-84E4-D79A-78637F2B3F80}"/>
                </a:ext>
              </a:extLst>
            </p:cNvPr>
            <p:cNvSpPr/>
            <p:nvPr/>
          </p:nvSpPr>
          <p:spPr>
            <a:xfrm>
              <a:off x="6621721" y="398596"/>
              <a:ext cx="2722698" cy="707687"/>
            </a:xfrm>
            <a:prstGeom prst="roundRect">
              <a:avLst/>
            </a:prstGeom>
            <a:solidFill>
              <a:schemeClr val="bg1"/>
            </a:solid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A1EA"/>
                  </a:solidFill>
                </a:ln>
              </a:endParaRPr>
            </a:p>
          </p:txBody>
        </p:sp>
      </p:grpSp>
      <p:sp>
        <p:nvSpPr>
          <p:cNvPr id="13" name="フローチャート: 組合せ 21">
            <a:extLst>
              <a:ext uri="{FF2B5EF4-FFF2-40B4-BE49-F238E27FC236}">
                <a16:creationId xmlns:a16="http://schemas.microsoft.com/office/drawing/2014/main" id="{EA490727-FF38-9061-F418-BD2B92EE2C77}"/>
              </a:ext>
            </a:extLst>
          </p:cNvPr>
          <p:cNvSpPr/>
          <p:nvPr/>
        </p:nvSpPr>
        <p:spPr bwMode="gray">
          <a:xfrm>
            <a:off x="1716008" y="3979284"/>
            <a:ext cx="864614" cy="746839"/>
          </a:xfrm>
          <a:prstGeom prst="mathMultiply">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itchFamily="50" charset="-128"/>
              <a:ea typeface="Meiryo UI" pitchFamily="50" charset="-128"/>
            </a:endParaRPr>
          </a:p>
        </p:txBody>
      </p:sp>
      <p:sp>
        <p:nvSpPr>
          <p:cNvPr id="14" name="フローチャート: 組合せ 21">
            <a:extLst>
              <a:ext uri="{FF2B5EF4-FFF2-40B4-BE49-F238E27FC236}">
                <a16:creationId xmlns:a16="http://schemas.microsoft.com/office/drawing/2014/main" id="{7D1609D6-087F-BCDD-F74C-70438B274659}"/>
              </a:ext>
            </a:extLst>
          </p:cNvPr>
          <p:cNvSpPr/>
          <p:nvPr/>
        </p:nvSpPr>
        <p:spPr bwMode="gray">
          <a:xfrm rot="16200000">
            <a:off x="3034792" y="4093433"/>
            <a:ext cx="1332000" cy="459300"/>
          </a:xfrm>
          <a:prstGeom prst="flowChartMerge">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6CE24B45-F332-F36C-03B2-29F2A9776548}"/>
              </a:ext>
            </a:extLst>
          </p:cNvPr>
          <p:cNvSpPr/>
          <p:nvPr/>
        </p:nvSpPr>
        <p:spPr>
          <a:xfrm>
            <a:off x="6017891" y="2526563"/>
            <a:ext cx="3615092"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 スーパー公設試をめざして ～</a:t>
            </a:r>
          </a:p>
        </p:txBody>
      </p:sp>
      <p:graphicFrame>
        <p:nvGraphicFramePr>
          <p:cNvPr id="22" name="グラフ 21">
            <a:extLst>
              <a:ext uri="{FF2B5EF4-FFF2-40B4-BE49-F238E27FC236}">
                <a16:creationId xmlns:a16="http://schemas.microsoft.com/office/drawing/2014/main" id="{91BE3184-B2ED-C15A-FB9D-F4FBBCF0CFB8}"/>
              </a:ext>
            </a:extLst>
          </p:cNvPr>
          <p:cNvGraphicFramePr>
            <a:graphicFrameLocks/>
          </p:cNvGraphicFramePr>
          <p:nvPr>
            <p:extLst>
              <p:ext uri="{D42A27DB-BD31-4B8C-83A1-F6EECF244321}">
                <p14:modId xmlns:p14="http://schemas.microsoft.com/office/powerpoint/2010/main" val="3468026710"/>
              </p:ext>
            </p:extLst>
          </p:nvPr>
        </p:nvGraphicFramePr>
        <p:xfrm>
          <a:off x="8963984" y="5479425"/>
          <a:ext cx="2112294" cy="1229112"/>
        </p:xfrm>
        <a:graphic>
          <a:graphicData uri="http://schemas.openxmlformats.org/drawingml/2006/chart">
            <c:chart xmlns:c="http://schemas.openxmlformats.org/drawingml/2006/chart" xmlns:r="http://schemas.openxmlformats.org/officeDocument/2006/relationships" r:id="rId2"/>
          </a:graphicData>
        </a:graphic>
      </p:graphicFrame>
      <p:grpSp>
        <p:nvGrpSpPr>
          <p:cNvPr id="25" name="グループ化 24">
            <a:extLst>
              <a:ext uri="{FF2B5EF4-FFF2-40B4-BE49-F238E27FC236}">
                <a16:creationId xmlns:a16="http://schemas.microsoft.com/office/drawing/2014/main" id="{CBD8A942-1962-EE83-691B-7F2CC54C99E5}"/>
              </a:ext>
            </a:extLst>
          </p:cNvPr>
          <p:cNvGrpSpPr/>
          <p:nvPr/>
        </p:nvGrpSpPr>
        <p:grpSpPr>
          <a:xfrm>
            <a:off x="3002303" y="4139599"/>
            <a:ext cx="1396224" cy="406386"/>
            <a:chOff x="2362878" y="3466756"/>
            <a:chExt cx="1396224" cy="406386"/>
          </a:xfrm>
        </p:grpSpPr>
        <p:sp>
          <p:nvSpPr>
            <p:cNvPr id="26" name="正方形/長方形 25">
              <a:extLst>
                <a:ext uri="{FF2B5EF4-FFF2-40B4-BE49-F238E27FC236}">
                  <a16:creationId xmlns:a16="http://schemas.microsoft.com/office/drawing/2014/main" id="{EA99890D-F8C6-542A-E079-014D244A53ED}"/>
                </a:ext>
              </a:extLst>
            </p:cNvPr>
            <p:cNvSpPr/>
            <p:nvPr/>
          </p:nvSpPr>
          <p:spPr>
            <a:xfrm>
              <a:off x="2362878" y="3473032"/>
              <a:ext cx="1390124" cy="400110"/>
            </a:xfrm>
            <a:prstGeom prst="rect">
              <a:avLst/>
            </a:prstGeom>
          </p:spPr>
          <p:txBody>
            <a:bodyPr wrap="none">
              <a:spAutoFit/>
            </a:bodyPr>
            <a:lstStyle/>
            <a:p>
              <a:r>
                <a:rPr lang="en-US" altLang="ja-JP" sz="2000" b="1" dirty="0">
                  <a:ln w="76200">
                    <a:solidFill>
                      <a:schemeClr val="bg1"/>
                    </a:solidFill>
                  </a:ln>
                  <a:solidFill>
                    <a:schemeClr val="bg1"/>
                  </a:solidFill>
                  <a:latin typeface="Meiryo UI" panose="020B0604030504040204" pitchFamily="50" charset="-128"/>
                  <a:ea typeface="Meiryo UI" panose="020B0604030504040204" pitchFamily="50" charset="-128"/>
                </a:rPr>
                <a:t>2019</a:t>
              </a:r>
              <a:r>
                <a:rPr lang="ja-JP" altLang="en-US" sz="2000" b="1" dirty="0">
                  <a:ln w="76200">
                    <a:solidFill>
                      <a:schemeClr val="bg1"/>
                    </a:solidFill>
                  </a:ln>
                  <a:solidFill>
                    <a:schemeClr val="bg1"/>
                  </a:solidFill>
                  <a:latin typeface="Meiryo UI" panose="020B0604030504040204" pitchFamily="50" charset="-128"/>
                  <a:ea typeface="Meiryo UI" panose="020B0604030504040204" pitchFamily="50" charset="-128"/>
                </a:rPr>
                <a:t>年～</a:t>
              </a:r>
            </a:p>
          </p:txBody>
        </p:sp>
        <p:sp>
          <p:nvSpPr>
            <p:cNvPr id="27" name="正方形/長方形 26">
              <a:extLst>
                <a:ext uri="{FF2B5EF4-FFF2-40B4-BE49-F238E27FC236}">
                  <a16:creationId xmlns:a16="http://schemas.microsoft.com/office/drawing/2014/main" id="{C92D4C35-FB36-AFA2-1EE4-C5E26ECAAF17}"/>
                </a:ext>
              </a:extLst>
            </p:cNvPr>
            <p:cNvSpPr/>
            <p:nvPr/>
          </p:nvSpPr>
          <p:spPr>
            <a:xfrm>
              <a:off x="2368978" y="3466756"/>
              <a:ext cx="1390124"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2017</a:t>
              </a:r>
              <a:r>
                <a:rPr lang="ja-JP" altLang="en-US" sz="2000" b="1" dirty="0">
                  <a:latin typeface="Meiryo UI" panose="020B0604030504040204" pitchFamily="50" charset="-128"/>
                  <a:ea typeface="Meiryo UI" panose="020B0604030504040204" pitchFamily="50" charset="-128"/>
                </a:rPr>
                <a:t>年～</a:t>
              </a:r>
            </a:p>
          </p:txBody>
        </p:sp>
      </p:grpSp>
      <p:sp>
        <p:nvSpPr>
          <p:cNvPr id="28" name="テキスト ボックス 27">
            <a:extLst>
              <a:ext uri="{FF2B5EF4-FFF2-40B4-BE49-F238E27FC236}">
                <a16:creationId xmlns:a16="http://schemas.microsoft.com/office/drawing/2014/main" id="{DB72410D-89EE-956F-50EB-AB94B744850E}"/>
              </a:ext>
            </a:extLst>
          </p:cNvPr>
          <p:cNvSpPr txBox="1"/>
          <p:nvPr/>
        </p:nvSpPr>
        <p:spPr>
          <a:xfrm>
            <a:off x="4410468" y="2834005"/>
            <a:ext cx="7944441" cy="954107"/>
          </a:xfrm>
          <a:prstGeom prst="rect">
            <a:avLst/>
          </a:prstGeom>
          <a:noFill/>
        </p:spPr>
        <p:txBody>
          <a:bodyPr wrap="square" rtlCol="0">
            <a:spAutoFit/>
          </a:bodyPr>
          <a:lstStyle/>
          <a:p>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両法人の強みを活かし、</a:t>
            </a:r>
            <a:endPar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●大阪の多様な製造業、様々な</a:t>
            </a:r>
            <a:r>
              <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技術的課題への総合的な</a:t>
            </a:r>
            <a:r>
              <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フルセット</a:t>
            </a:r>
            <a:r>
              <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対応</a:t>
            </a:r>
            <a:r>
              <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と</a:t>
            </a:r>
            <a:endPar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　</a:t>
            </a:r>
            <a:r>
              <a:rPr kumimoji="1"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研究開発から製造支援、更には事業化支援まで、</a:t>
            </a:r>
            <a:r>
              <a:rPr kumimoji="1"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kumimoji="1"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一気通貫支援</a:t>
            </a:r>
            <a:r>
              <a:rPr kumimoji="1"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kumimoji="1"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をめざす。</a:t>
            </a:r>
            <a:endParaRPr kumimoji="1"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endParaRPr>
          </a:p>
          <a:p>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●垣根を超えた分野のプロジェクト研究により</a:t>
            </a:r>
            <a:r>
              <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大阪、関西の産業技術の先導</a:t>
            </a:r>
            <a:r>
              <a:rPr lang="en-US" altLang="ja-JP" sz="1400" b="1" u="sng" dirty="0">
                <a:solidFill>
                  <a:schemeClr val="tx2">
                    <a:lumMod val="60000"/>
                    <a:lumOff val="40000"/>
                  </a:schemeClr>
                </a:solidFill>
                <a:latin typeface="Meiryo UI" panose="020B0604030504040204" pitchFamily="50" charset="-128"/>
                <a:ea typeface="Meiryo UI" panose="020B0604030504040204" pitchFamily="50" charset="-128"/>
              </a:rPr>
              <a:t>』</a:t>
            </a:r>
            <a:r>
              <a:rPr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rPr>
              <a:t>をめざす。</a:t>
            </a:r>
            <a:endParaRPr kumimoji="1" lang="ja-JP" altLang="en-US" sz="1400" b="1" u="sng" dirty="0">
              <a:solidFill>
                <a:schemeClr val="tx2">
                  <a:lumMod val="60000"/>
                  <a:lumOff val="40000"/>
                </a:schemeClr>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F12291EE-9CBE-E6C4-4557-9411E3A6ADEB}"/>
              </a:ext>
            </a:extLst>
          </p:cNvPr>
          <p:cNvSpPr/>
          <p:nvPr/>
        </p:nvSpPr>
        <p:spPr>
          <a:xfrm>
            <a:off x="1008014" y="3329831"/>
            <a:ext cx="2720342"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分野：機械・加工、金属</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電気・電子、情報ｼｽﾃﾑ等</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支援：製品開発～製造　に強み</a:t>
            </a:r>
            <a:endParaRPr lang="en-US" altLang="ja-JP" sz="1400" b="1" dirty="0">
              <a:latin typeface="Meiryo UI" panose="020B0604030504040204" pitchFamily="50" charset="-128"/>
              <a:ea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endParaRPr>
          </a:p>
        </p:txBody>
      </p:sp>
      <p:pic>
        <p:nvPicPr>
          <p:cNvPr id="47" name="図 46">
            <a:extLst>
              <a:ext uri="{FF2B5EF4-FFF2-40B4-BE49-F238E27FC236}">
                <a16:creationId xmlns:a16="http://schemas.microsoft.com/office/drawing/2014/main" id="{BCCEC907-3A7E-A24E-7DDF-4FA5540727DC}"/>
              </a:ext>
            </a:extLst>
          </p:cNvPr>
          <p:cNvPicPr>
            <a:picLocks noChangeAspect="1"/>
          </p:cNvPicPr>
          <p:nvPr/>
        </p:nvPicPr>
        <p:blipFill>
          <a:blip r:embed="rId3"/>
          <a:stretch>
            <a:fillRect/>
          </a:stretch>
        </p:blipFill>
        <p:spPr>
          <a:xfrm>
            <a:off x="6865827" y="1976340"/>
            <a:ext cx="378371" cy="454045"/>
          </a:xfrm>
          <a:prstGeom prst="rect">
            <a:avLst/>
          </a:prstGeom>
        </p:spPr>
      </p:pic>
      <p:pic>
        <p:nvPicPr>
          <p:cNvPr id="48" name="図 47">
            <a:extLst>
              <a:ext uri="{FF2B5EF4-FFF2-40B4-BE49-F238E27FC236}">
                <a16:creationId xmlns:a16="http://schemas.microsoft.com/office/drawing/2014/main" id="{EBFF1400-ADF6-61D0-F7BF-2E46CC7B1460}"/>
              </a:ext>
            </a:extLst>
          </p:cNvPr>
          <p:cNvPicPr>
            <a:picLocks noChangeAspect="1"/>
          </p:cNvPicPr>
          <p:nvPr/>
        </p:nvPicPr>
        <p:blipFill>
          <a:blip r:embed="rId4"/>
          <a:stretch>
            <a:fillRect/>
          </a:stretch>
        </p:blipFill>
        <p:spPr>
          <a:xfrm>
            <a:off x="7414155" y="1992340"/>
            <a:ext cx="1952625" cy="430254"/>
          </a:xfrm>
          <a:prstGeom prst="rect">
            <a:avLst/>
          </a:prstGeom>
        </p:spPr>
      </p:pic>
      <p:sp>
        <p:nvSpPr>
          <p:cNvPr id="49" name="角丸四角形 11">
            <a:extLst>
              <a:ext uri="{FF2B5EF4-FFF2-40B4-BE49-F238E27FC236}">
                <a16:creationId xmlns:a16="http://schemas.microsoft.com/office/drawing/2014/main" id="{9C5ED4AC-EA27-DBC0-820C-293239D8CB7F}"/>
              </a:ext>
            </a:extLst>
          </p:cNvPr>
          <p:cNvSpPr/>
          <p:nvPr/>
        </p:nvSpPr>
        <p:spPr>
          <a:xfrm>
            <a:off x="977631" y="2456773"/>
            <a:ext cx="2260130" cy="799287"/>
          </a:xfrm>
          <a:prstGeom prst="roundRect">
            <a:avLst/>
          </a:prstGeom>
          <a:solidFill>
            <a:srgbClr val="000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Meiryo UI" panose="020B0604030504040204" pitchFamily="50" charset="-128"/>
                <a:ea typeface="Meiryo UI" panose="020B0604030504040204" pitchFamily="50" charset="-128"/>
              </a:rPr>
              <a:t>大阪府立</a:t>
            </a:r>
            <a:r>
              <a:rPr lang="ja-JP" altLang="en-US" sz="2000" b="1" dirty="0">
                <a:latin typeface="Meiryo UI" panose="020B0604030504040204" pitchFamily="50" charset="-128"/>
                <a:ea typeface="Meiryo UI" panose="020B0604030504040204" pitchFamily="50" charset="-128"/>
              </a:rPr>
              <a:t>産業</a:t>
            </a:r>
            <a:endParaRPr lang="en-US" altLang="ja-JP"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技術総合研究所</a:t>
            </a:r>
            <a:endParaRPr lang="zh-TW" altLang="en-US" sz="2000" b="1" dirty="0">
              <a:latin typeface="Meiryo UI" panose="020B0604030504040204" pitchFamily="50" charset="-128"/>
              <a:ea typeface="Meiryo UI" panose="020B0604030504040204" pitchFamily="50" charset="-128"/>
            </a:endParaRPr>
          </a:p>
        </p:txBody>
      </p:sp>
      <p:sp>
        <p:nvSpPr>
          <p:cNvPr id="50" name="角丸四角形 30">
            <a:extLst>
              <a:ext uri="{FF2B5EF4-FFF2-40B4-BE49-F238E27FC236}">
                <a16:creationId xmlns:a16="http://schemas.microsoft.com/office/drawing/2014/main" id="{586104A7-89F3-CD30-5C0F-F37D12D515DE}"/>
              </a:ext>
            </a:extLst>
          </p:cNvPr>
          <p:cNvSpPr/>
          <p:nvPr/>
        </p:nvSpPr>
        <p:spPr>
          <a:xfrm>
            <a:off x="972574" y="4673915"/>
            <a:ext cx="2260131" cy="746839"/>
          </a:xfrm>
          <a:prstGeom prst="round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Meiryo UI" panose="020B0604030504040204" pitchFamily="50" charset="-128"/>
                <a:ea typeface="Meiryo UI" panose="020B0604030504040204" pitchFamily="50" charset="-128"/>
              </a:rPr>
              <a:t>大阪市立</a:t>
            </a:r>
            <a:endParaRPr lang="en-US" altLang="zh-TW"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工業</a:t>
            </a:r>
            <a:r>
              <a:rPr lang="zh-TW" altLang="en-US" sz="2000" b="1" dirty="0">
                <a:latin typeface="Meiryo UI" panose="020B0604030504040204" pitchFamily="50" charset="-128"/>
                <a:ea typeface="Meiryo UI" panose="020B0604030504040204" pitchFamily="50" charset="-128"/>
              </a:rPr>
              <a:t>研究所</a:t>
            </a:r>
          </a:p>
        </p:txBody>
      </p:sp>
      <p:sp>
        <p:nvSpPr>
          <p:cNvPr id="51" name="正方形/長方形 50">
            <a:extLst>
              <a:ext uri="{FF2B5EF4-FFF2-40B4-BE49-F238E27FC236}">
                <a16:creationId xmlns:a16="http://schemas.microsoft.com/office/drawing/2014/main" id="{087CF53C-6F39-8540-7BD0-2C9FE8784ED0}"/>
              </a:ext>
            </a:extLst>
          </p:cNvPr>
          <p:cNvSpPr/>
          <p:nvPr/>
        </p:nvSpPr>
        <p:spPr>
          <a:xfrm>
            <a:off x="961469" y="5548684"/>
            <a:ext cx="3245256" cy="954107"/>
          </a:xfrm>
          <a:prstGeom prst="rect">
            <a:avLst/>
          </a:prstGeom>
        </p:spPr>
        <p:txBody>
          <a:bodyPr wrap="square">
            <a:spAutoFit/>
          </a:bodyPr>
          <a:lstStyle/>
          <a:p>
            <a:r>
              <a:rPr lang="ja-JP" altLang="en-US" sz="1400" b="1" dirty="0">
                <a:latin typeface="Meiryo UI" panose="020B0604030504040204" pitchFamily="50" charset="-128"/>
                <a:ea typeface="Meiryo UI" panose="020B0604030504040204" pitchFamily="50" charset="-128"/>
              </a:rPr>
              <a:t>分野：化学、高分子、</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　　　　バイオ・食品、ナノ材料等</a:t>
            </a:r>
            <a:endParaRPr lang="en-US" altLang="ja-JP" sz="1400" b="1" dirty="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支援：研究開発～製品開発　に強み</a:t>
            </a:r>
            <a:endParaRPr lang="en-US" altLang="ja-JP" sz="1400" b="1" dirty="0">
              <a:latin typeface="Meiryo UI" panose="020B0604030504040204" pitchFamily="50" charset="-128"/>
              <a:ea typeface="Meiryo UI" panose="020B0604030504040204" pitchFamily="50" charset="-128"/>
            </a:endParaRPr>
          </a:p>
          <a:p>
            <a:endParaRPr lang="ja-JP" altLang="en-US" sz="1400" b="1" dirty="0">
              <a:latin typeface="Meiryo UI" panose="020B0604030504040204" pitchFamily="50" charset="-128"/>
              <a:ea typeface="Meiryo UI" panose="020B0604030504040204" pitchFamily="50" charset="-128"/>
            </a:endParaRPr>
          </a:p>
        </p:txBody>
      </p:sp>
      <p:grpSp>
        <p:nvGrpSpPr>
          <p:cNvPr id="52" name="グループ化 51">
            <a:extLst>
              <a:ext uri="{FF2B5EF4-FFF2-40B4-BE49-F238E27FC236}">
                <a16:creationId xmlns:a16="http://schemas.microsoft.com/office/drawing/2014/main" id="{46546F76-4E5C-E0AD-8811-6760E44026DB}"/>
              </a:ext>
            </a:extLst>
          </p:cNvPr>
          <p:cNvGrpSpPr/>
          <p:nvPr/>
        </p:nvGrpSpPr>
        <p:grpSpPr>
          <a:xfrm>
            <a:off x="5085985" y="3822191"/>
            <a:ext cx="5665475" cy="2972305"/>
            <a:chOff x="2073728" y="4168724"/>
            <a:chExt cx="5665475" cy="3256124"/>
          </a:xfrm>
        </p:grpSpPr>
        <p:sp>
          <p:nvSpPr>
            <p:cNvPr id="53" name="正方形/長方形 52">
              <a:extLst>
                <a:ext uri="{FF2B5EF4-FFF2-40B4-BE49-F238E27FC236}">
                  <a16:creationId xmlns:a16="http://schemas.microsoft.com/office/drawing/2014/main" id="{65F54EB9-80D9-A8B7-F12A-999AC2EABD49}"/>
                </a:ext>
              </a:extLst>
            </p:cNvPr>
            <p:cNvSpPr/>
            <p:nvPr/>
          </p:nvSpPr>
          <p:spPr>
            <a:xfrm>
              <a:off x="2134580" y="5073684"/>
              <a:ext cx="924042" cy="2124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27F5CFB8-92F9-717B-B37E-67C70DF1D324}"/>
                </a:ext>
              </a:extLst>
            </p:cNvPr>
            <p:cNvSpPr/>
            <p:nvPr/>
          </p:nvSpPr>
          <p:spPr>
            <a:xfrm>
              <a:off x="2145548" y="4432098"/>
              <a:ext cx="5374580" cy="6281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3E69E3D5-0235-A6ED-7B3E-4D4B4C6E86EA}"/>
                </a:ext>
              </a:extLst>
            </p:cNvPr>
            <p:cNvSpPr/>
            <p:nvPr/>
          </p:nvSpPr>
          <p:spPr>
            <a:xfrm>
              <a:off x="2134580" y="4415113"/>
              <a:ext cx="5386626" cy="6415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56" name="正方形/長方形 55">
              <a:extLst>
                <a:ext uri="{FF2B5EF4-FFF2-40B4-BE49-F238E27FC236}">
                  <a16:creationId xmlns:a16="http://schemas.microsoft.com/office/drawing/2014/main" id="{0E52E2E5-1B61-BC76-8B77-7CD6480F6D7E}"/>
                </a:ext>
              </a:extLst>
            </p:cNvPr>
            <p:cNvSpPr/>
            <p:nvPr/>
          </p:nvSpPr>
          <p:spPr>
            <a:xfrm>
              <a:off x="2134580" y="4420466"/>
              <a:ext cx="5397484" cy="277794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57" name="正方形/長方形 56">
              <a:extLst>
                <a:ext uri="{FF2B5EF4-FFF2-40B4-BE49-F238E27FC236}">
                  <a16:creationId xmlns:a16="http://schemas.microsoft.com/office/drawing/2014/main" id="{B88CCA92-2F0C-C8A8-896C-5466455033F2}"/>
                </a:ext>
              </a:extLst>
            </p:cNvPr>
            <p:cNvSpPr/>
            <p:nvPr/>
          </p:nvSpPr>
          <p:spPr>
            <a:xfrm>
              <a:off x="2134580" y="4415112"/>
              <a:ext cx="924042" cy="2783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58" name="正方形/長方形 57">
              <a:extLst>
                <a:ext uri="{FF2B5EF4-FFF2-40B4-BE49-F238E27FC236}">
                  <a16:creationId xmlns:a16="http://schemas.microsoft.com/office/drawing/2014/main" id="{F9AF080F-1448-43DB-7E1D-39FE93F34A14}"/>
                </a:ext>
              </a:extLst>
            </p:cNvPr>
            <p:cNvSpPr/>
            <p:nvPr/>
          </p:nvSpPr>
          <p:spPr>
            <a:xfrm>
              <a:off x="3957403" y="4418728"/>
              <a:ext cx="898578" cy="2779684"/>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59" name="正方形/長方形 58">
              <a:extLst>
                <a:ext uri="{FF2B5EF4-FFF2-40B4-BE49-F238E27FC236}">
                  <a16:creationId xmlns:a16="http://schemas.microsoft.com/office/drawing/2014/main" id="{63DA528D-885B-2663-0856-1EE5477E3DF2}"/>
                </a:ext>
              </a:extLst>
            </p:cNvPr>
            <p:cNvSpPr/>
            <p:nvPr/>
          </p:nvSpPr>
          <p:spPr>
            <a:xfrm>
              <a:off x="5754559" y="4415113"/>
              <a:ext cx="898578" cy="2783299"/>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60" name="正方形/長方形 59">
              <a:extLst>
                <a:ext uri="{FF2B5EF4-FFF2-40B4-BE49-F238E27FC236}">
                  <a16:creationId xmlns:a16="http://schemas.microsoft.com/office/drawing/2014/main" id="{D7DD6C32-1E3A-B0B7-0761-5D874F1D5733}"/>
                </a:ext>
              </a:extLst>
            </p:cNvPr>
            <p:cNvSpPr/>
            <p:nvPr/>
          </p:nvSpPr>
          <p:spPr>
            <a:xfrm>
              <a:off x="2134580" y="5056699"/>
              <a:ext cx="5397591" cy="1085027"/>
            </a:xfrm>
            <a:prstGeom prst="rect">
              <a:avLst/>
            </a:prstGeom>
            <a:noFill/>
            <a:ln w="63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cxnSp>
          <p:nvCxnSpPr>
            <p:cNvPr id="61" name="直線コネクタ 60">
              <a:extLst>
                <a:ext uri="{FF2B5EF4-FFF2-40B4-BE49-F238E27FC236}">
                  <a16:creationId xmlns:a16="http://schemas.microsoft.com/office/drawing/2014/main" id="{F2DE2F87-37D2-8E70-6285-83120D500E00}"/>
                </a:ext>
              </a:extLst>
            </p:cNvPr>
            <p:cNvCxnSpPr/>
            <p:nvPr/>
          </p:nvCxnSpPr>
          <p:spPr>
            <a:xfrm>
              <a:off x="2145548" y="4432098"/>
              <a:ext cx="924042" cy="641587"/>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6EC56516-26FF-98F7-3913-06A1C9ADD755}"/>
                </a:ext>
              </a:extLst>
            </p:cNvPr>
            <p:cNvSpPr txBox="1"/>
            <p:nvPr/>
          </p:nvSpPr>
          <p:spPr>
            <a:xfrm>
              <a:off x="3044325" y="4432098"/>
              <a:ext cx="995510" cy="404599"/>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技術・市場情報の収集・提供</a:t>
              </a:r>
            </a:p>
          </p:txBody>
        </p:sp>
        <p:sp>
          <p:nvSpPr>
            <p:cNvPr id="63" name="テキスト ボックス 62">
              <a:extLst>
                <a:ext uri="{FF2B5EF4-FFF2-40B4-BE49-F238E27FC236}">
                  <a16:creationId xmlns:a16="http://schemas.microsoft.com/office/drawing/2014/main" id="{A5F1A195-0923-0B29-7438-0DAEA062F5AB}"/>
                </a:ext>
              </a:extLst>
            </p:cNvPr>
            <p:cNvSpPr txBox="1"/>
            <p:nvPr/>
          </p:nvSpPr>
          <p:spPr>
            <a:xfrm>
              <a:off x="2145548" y="4647342"/>
              <a:ext cx="877842" cy="404599"/>
            </a:xfrm>
            <a:prstGeom prst="rect">
              <a:avLst/>
            </a:prstGeom>
            <a:noFill/>
          </p:spPr>
          <p:txBody>
            <a:bodyPr wrap="square" rtlCol="0">
              <a:spAutoFit/>
            </a:bodyPr>
            <a:lstStyle/>
            <a:p>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支援分野</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18B38127-4459-DB6E-ECB0-43EDAB175217}"/>
                </a:ext>
              </a:extLst>
            </p:cNvPr>
            <p:cNvSpPr txBox="1"/>
            <p:nvPr/>
          </p:nvSpPr>
          <p:spPr>
            <a:xfrm>
              <a:off x="2443647" y="4435713"/>
              <a:ext cx="877842" cy="404599"/>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支援</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ステージ</a:t>
              </a:r>
            </a:p>
          </p:txBody>
        </p:sp>
        <p:sp>
          <p:nvSpPr>
            <p:cNvPr id="65" name="テキスト ボックス 64">
              <a:extLst>
                <a:ext uri="{FF2B5EF4-FFF2-40B4-BE49-F238E27FC236}">
                  <a16:creationId xmlns:a16="http://schemas.microsoft.com/office/drawing/2014/main" id="{09AA4E63-CBFF-2630-1B61-DAC34DD9D61B}"/>
                </a:ext>
              </a:extLst>
            </p:cNvPr>
            <p:cNvSpPr txBox="1"/>
            <p:nvPr/>
          </p:nvSpPr>
          <p:spPr>
            <a:xfrm>
              <a:off x="3932450" y="4435714"/>
              <a:ext cx="995510" cy="252874"/>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研究開発支援</a:t>
              </a:r>
            </a:p>
          </p:txBody>
        </p:sp>
        <p:sp>
          <p:nvSpPr>
            <p:cNvPr id="66" name="テキスト ボックス 65">
              <a:extLst>
                <a:ext uri="{FF2B5EF4-FFF2-40B4-BE49-F238E27FC236}">
                  <a16:creationId xmlns:a16="http://schemas.microsoft.com/office/drawing/2014/main" id="{5EF27C2A-6FF1-8816-AE01-BEE167BC2CDA}"/>
                </a:ext>
              </a:extLst>
            </p:cNvPr>
            <p:cNvSpPr txBox="1"/>
            <p:nvPr/>
          </p:nvSpPr>
          <p:spPr>
            <a:xfrm>
              <a:off x="4855981" y="4432138"/>
              <a:ext cx="995510" cy="252874"/>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製品</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開発支援</a:t>
              </a:r>
            </a:p>
          </p:txBody>
        </p:sp>
        <p:sp>
          <p:nvSpPr>
            <p:cNvPr id="67" name="テキスト ボックス 66">
              <a:extLst>
                <a:ext uri="{FF2B5EF4-FFF2-40B4-BE49-F238E27FC236}">
                  <a16:creationId xmlns:a16="http://schemas.microsoft.com/office/drawing/2014/main" id="{CC41DC8D-1685-3F4D-F280-C5EB7EC6A60A}"/>
                </a:ext>
              </a:extLst>
            </p:cNvPr>
            <p:cNvSpPr txBox="1"/>
            <p:nvPr/>
          </p:nvSpPr>
          <p:spPr>
            <a:xfrm>
              <a:off x="5789214" y="4429335"/>
              <a:ext cx="995510" cy="252874"/>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製造</a:t>
              </a: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支援</a:t>
              </a:r>
            </a:p>
          </p:txBody>
        </p:sp>
        <p:sp>
          <p:nvSpPr>
            <p:cNvPr id="68" name="テキスト ボックス 67">
              <a:extLst>
                <a:ext uri="{FF2B5EF4-FFF2-40B4-BE49-F238E27FC236}">
                  <a16:creationId xmlns:a16="http://schemas.microsoft.com/office/drawing/2014/main" id="{B17A1693-6C03-2D2E-9373-3CFA5B4B31A5}"/>
                </a:ext>
              </a:extLst>
            </p:cNvPr>
            <p:cNvSpPr txBox="1"/>
            <p:nvPr/>
          </p:nvSpPr>
          <p:spPr>
            <a:xfrm>
              <a:off x="6607130" y="4432138"/>
              <a:ext cx="1132073" cy="556323"/>
            </a:xfrm>
            <a:prstGeom prst="rect">
              <a:avLst/>
            </a:prstGeom>
            <a:noFill/>
          </p:spPr>
          <p:txBody>
            <a:bodyPr wrap="square" rtlCol="0">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事業化支援</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マーケティング、</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デザイン支援等</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a:extLst>
                <a:ext uri="{FF2B5EF4-FFF2-40B4-BE49-F238E27FC236}">
                  <a16:creationId xmlns:a16="http://schemas.microsoft.com/office/drawing/2014/main" id="{49C50539-A3BB-A1E0-B458-32F1E862D263}"/>
                </a:ext>
              </a:extLst>
            </p:cNvPr>
            <p:cNvSpPr txBox="1"/>
            <p:nvPr/>
          </p:nvSpPr>
          <p:spPr>
            <a:xfrm>
              <a:off x="2109814" y="5070450"/>
              <a:ext cx="995510" cy="1014306"/>
            </a:xfrm>
            <a:prstGeom prst="rect">
              <a:avLst/>
            </a:prstGeom>
            <a:noFill/>
          </p:spPr>
          <p:txBody>
            <a:bodyPr wrap="square" rtlCol="0" anchor="ctr">
              <a:spAutoFit/>
            </a:bodyPr>
            <a:lstStyle/>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機械・加工</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情報管理・</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システム制御</a:t>
              </a:r>
              <a:endParaRPr kumimoji="1"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金　属</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電気・電子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a:extLst>
                <a:ext uri="{FF2B5EF4-FFF2-40B4-BE49-F238E27FC236}">
                  <a16:creationId xmlns:a16="http://schemas.microsoft.com/office/drawing/2014/main" id="{43AD0EE3-D704-2BCF-901C-4E5893B0468E}"/>
                </a:ext>
              </a:extLst>
            </p:cNvPr>
            <p:cNvSpPr txBox="1"/>
            <p:nvPr/>
          </p:nvSpPr>
          <p:spPr>
            <a:xfrm>
              <a:off x="2109814" y="6127610"/>
              <a:ext cx="995510" cy="1014306"/>
            </a:xfrm>
            <a:prstGeom prst="rect">
              <a:avLst/>
            </a:prstGeom>
            <a:noFill/>
          </p:spPr>
          <p:txBody>
            <a:bodyPr wrap="square" rtlCol="0" anchor="ctr">
              <a:spAutoFit/>
            </a:bodyPr>
            <a:lstStyle/>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電子材料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高分子</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ナノ材料</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化　学</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3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バイオ・食品</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円弧 70">
              <a:extLst>
                <a:ext uri="{FF2B5EF4-FFF2-40B4-BE49-F238E27FC236}">
                  <a16:creationId xmlns:a16="http://schemas.microsoft.com/office/drawing/2014/main" id="{5E1CBDF2-FBA7-AAED-4DBE-423CDBDFBC81}"/>
                </a:ext>
              </a:extLst>
            </p:cNvPr>
            <p:cNvSpPr/>
            <p:nvPr/>
          </p:nvSpPr>
          <p:spPr>
            <a:xfrm>
              <a:off x="3975841" y="5073684"/>
              <a:ext cx="2688265" cy="2114739"/>
            </a:xfrm>
            <a:prstGeom prst="arc">
              <a:avLst>
                <a:gd name="adj1" fmla="val 10747276"/>
                <a:gd name="adj2" fmla="val 16193983"/>
              </a:avLst>
            </a:prstGeom>
            <a:pattFill prst="ltDnDiag">
              <a:fgClr>
                <a:schemeClr val="tx1"/>
              </a:fgClr>
              <a:bgClr>
                <a:schemeClr val="bg1"/>
              </a:bgClr>
            </a:pattFill>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 name="円弧 71">
              <a:extLst>
                <a:ext uri="{FF2B5EF4-FFF2-40B4-BE49-F238E27FC236}">
                  <a16:creationId xmlns:a16="http://schemas.microsoft.com/office/drawing/2014/main" id="{990B332D-AAC1-0642-D68B-6788A0D6637D}"/>
                </a:ext>
              </a:extLst>
            </p:cNvPr>
            <p:cNvSpPr/>
            <p:nvPr/>
          </p:nvSpPr>
          <p:spPr>
            <a:xfrm rot="10800000">
              <a:off x="3975720" y="5081660"/>
              <a:ext cx="2691537" cy="2106763"/>
            </a:xfrm>
            <a:prstGeom prst="arc">
              <a:avLst>
                <a:gd name="adj1" fmla="val 10830333"/>
                <a:gd name="adj2" fmla="val 16248556"/>
              </a:avLst>
            </a:prstGeom>
            <a:pattFill prst="ltDnDiag"/>
            <a:ln w="127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3" name="角丸四角形 91">
              <a:extLst>
                <a:ext uri="{FF2B5EF4-FFF2-40B4-BE49-F238E27FC236}">
                  <a16:creationId xmlns:a16="http://schemas.microsoft.com/office/drawing/2014/main" id="{03559F3A-0C5B-A85A-8677-59D7CD373CD8}"/>
                </a:ext>
              </a:extLst>
            </p:cNvPr>
            <p:cNvSpPr/>
            <p:nvPr/>
          </p:nvSpPr>
          <p:spPr>
            <a:xfrm>
              <a:off x="3972570" y="6141726"/>
              <a:ext cx="1345768" cy="1046698"/>
            </a:xfrm>
            <a:prstGeom prst="roundRect">
              <a:avLst>
                <a:gd name="adj" fmla="val 11231"/>
              </a:avLst>
            </a:prstGeom>
            <a:solidFill>
              <a:schemeClr val="accent3">
                <a:lumMod val="40000"/>
                <a:lumOff val="6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74" name="角丸四角形 92">
              <a:extLst>
                <a:ext uri="{FF2B5EF4-FFF2-40B4-BE49-F238E27FC236}">
                  <a16:creationId xmlns:a16="http://schemas.microsoft.com/office/drawing/2014/main" id="{55A909E0-6C3E-096A-989B-3AE738D519BE}"/>
                </a:ext>
              </a:extLst>
            </p:cNvPr>
            <p:cNvSpPr/>
            <p:nvPr/>
          </p:nvSpPr>
          <p:spPr>
            <a:xfrm>
              <a:off x="5318338" y="5073685"/>
              <a:ext cx="1345768" cy="1064005"/>
            </a:xfrm>
            <a:prstGeom prst="roundRect">
              <a:avLst>
                <a:gd name="adj" fmla="val 11231"/>
              </a:avLst>
            </a:prstGeom>
            <a:solidFill>
              <a:schemeClr val="accent6">
                <a:lumMod val="20000"/>
                <a:lumOff val="8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75" name="テキスト ボックス 74">
              <a:extLst>
                <a:ext uri="{FF2B5EF4-FFF2-40B4-BE49-F238E27FC236}">
                  <a16:creationId xmlns:a16="http://schemas.microsoft.com/office/drawing/2014/main" id="{740E603A-44C6-EE65-4AD0-B3D7AD1F37E9}"/>
                </a:ext>
              </a:extLst>
            </p:cNvPr>
            <p:cNvSpPr txBox="1"/>
            <p:nvPr/>
          </p:nvSpPr>
          <p:spPr>
            <a:xfrm>
              <a:off x="5451732" y="5496084"/>
              <a:ext cx="1115391" cy="296953"/>
            </a:xfrm>
            <a:prstGeom prst="rect">
              <a:avLst/>
            </a:prstGeom>
            <a:solidFill>
              <a:schemeClr val="accent6">
                <a:lumMod val="20000"/>
                <a:lumOff val="80000"/>
              </a:schemeClr>
            </a:solidFill>
            <a:ln>
              <a:noFill/>
            </a:ln>
          </p:spPr>
          <p:txBody>
            <a:bodyPr wrap="square" lIns="36000" rIns="36000" rtlCol="0">
              <a:spAutoFit/>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産技研の強み</a:t>
              </a:r>
            </a:p>
          </p:txBody>
        </p:sp>
        <p:sp>
          <p:nvSpPr>
            <p:cNvPr id="76" name="テキスト ボックス 75">
              <a:extLst>
                <a:ext uri="{FF2B5EF4-FFF2-40B4-BE49-F238E27FC236}">
                  <a16:creationId xmlns:a16="http://schemas.microsoft.com/office/drawing/2014/main" id="{9EE548C4-506E-E20B-F50A-863650EAD132}"/>
                </a:ext>
              </a:extLst>
            </p:cNvPr>
            <p:cNvSpPr txBox="1"/>
            <p:nvPr/>
          </p:nvSpPr>
          <p:spPr>
            <a:xfrm>
              <a:off x="4087758" y="6555472"/>
              <a:ext cx="1115391" cy="296953"/>
            </a:xfrm>
            <a:prstGeom prst="rect">
              <a:avLst/>
            </a:prstGeom>
            <a:solidFill>
              <a:schemeClr val="accent3">
                <a:lumMod val="40000"/>
                <a:lumOff val="60000"/>
              </a:schemeClr>
            </a:solidFill>
            <a:ln>
              <a:noFill/>
            </a:ln>
          </p:spPr>
          <p:txBody>
            <a:bodyPr wrap="square" lIns="36000" rIns="36000" rtlCol="0">
              <a:spAutoFit/>
            </a:bodyPr>
            <a:lstStyle/>
            <a:p>
              <a:pPr algn="ctr"/>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市工研の強み</a:t>
              </a:r>
            </a:p>
          </p:txBody>
        </p:sp>
        <p:sp>
          <p:nvSpPr>
            <p:cNvPr id="77" name="右矢印 95">
              <a:extLst>
                <a:ext uri="{FF2B5EF4-FFF2-40B4-BE49-F238E27FC236}">
                  <a16:creationId xmlns:a16="http://schemas.microsoft.com/office/drawing/2014/main" id="{1978D9F6-C02D-34DC-5078-0963404C06FD}"/>
                </a:ext>
              </a:extLst>
            </p:cNvPr>
            <p:cNvSpPr/>
            <p:nvPr/>
          </p:nvSpPr>
          <p:spPr>
            <a:xfrm>
              <a:off x="5261856" y="6555827"/>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78" name="右矢印 96">
              <a:extLst>
                <a:ext uri="{FF2B5EF4-FFF2-40B4-BE49-F238E27FC236}">
                  <a16:creationId xmlns:a16="http://schemas.microsoft.com/office/drawing/2014/main" id="{2F1B3F48-1AA9-E7F8-55DF-D516BA45ECF1}"/>
                </a:ext>
              </a:extLst>
            </p:cNvPr>
            <p:cNvSpPr/>
            <p:nvPr/>
          </p:nvSpPr>
          <p:spPr>
            <a:xfrm rot="5400000">
              <a:off x="5916147" y="6022103"/>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79" name="右矢印 97">
              <a:extLst>
                <a:ext uri="{FF2B5EF4-FFF2-40B4-BE49-F238E27FC236}">
                  <a16:creationId xmlns:a16="http://schemas.microsoft.com/office/drawing/2014/main" id="{B0AEB020-1AAD-56B4-08A1-FC79775383E7}"/>
                </a:ext>
              </a:extLst>
            </p:cNvPr>
            <p:cNvSpPr/>
            <p:nvPr/>
          </p:nvSpPr>
          <p:spPr>
            <a:xfrm rot="16200000" flipV="1">
              <a:off x="4552173" y="5918930"/>
              <a:ext cx="186557" cy="339352"/>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80" name="右矢印 98">
              <a:extLst>
                <a:ext uri="{FF2B5EF4-FFF2-40B4-BE49-F238E27FC236}">
                  <a16:creationId xmlns:a16="http://schemas.microsoft.com/office/drawing/2014/main" id="{08FB79A2-92E6-0B49-9BB0-E9628D327A86}"/>
                </a:ext>
              </a:extLst>
            </p:cNvPr>
            <p:cNvSpPr/>
            <p:nvPr/>
          </p:nvSpPr>
          <p:spPr>
            <a:xfrm flipH="1">
              <a:off x="5109981" y="5496085"/>
              <a:ext cx="268230" cy="236024"/>
            </a:xfrm>
            <a:prstGeom prst="rightArrow">
              <a:avLst>
                <a:gd name="adj1" fmla="val 64371"/>
                <a:gd name="adj2" fmla="val 63636"/>
              </a:avLst>
            </a:prstGeom>
            <a:solidFill>
              <a:schemeClr val="tx1">
                <a:lumMod val="65000"/>
                <a:lumOff val="3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81" name="星 32 99">
              <a:extLst>
                <a:ext uri="{FF2B5EF4-FFF2-40B4-BE49-F238E27FC236}">
                  <a16:creationId xmlns:a16="http://schemas.microsoft.com/office/drawing/2014/main" id="{87717D38-4EF1-8CB5-860D-171C0594467A}"/>
                </a:ext>
              </a:extLst>
            </p:cNvPr>
            <p:cNvSpPr/>
            <p:nvPr/>
          </p:nvSpPr>
          <p:spPr>
            <a:xfrm>
              <a:off x="4254204" y="5379060"/>
              <a:ext cx="798064" cy="578121"/>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82" name="テキスト ボックス 81">
              <a:extLst>
                <a:ext uri="{FF2B5EF4-FFF2-40B4-BE49-F238E27FC236}">
                  <a16:creationId xmlns:a16="http://schemas.microsoft.com/office/drawing/2014/main" id="{5654EAF3-B7A5-2071-2905-D956BD9B7429}"/>
                </a:ext>
              </a:extLst>
            </p:cNvPr>
            <p:cNvSpPr txBox="1"/>
            <p:nvPr/>
          </p:nvSpPr>
          <p:spPr>
            <a:xfrm>
              <a:off x="4303709" y="5453391"/>
              <a:ext cx="701055" cy="454165"/>
            </a:xfrm>
            <a:prstGeom prst="rect">
              <a:avLst/>
            </a:prstGeom>
            <a:noFill/>
          </p:spPr>
          <p:txBody>
            <a:bodyPr wrap="square" lIns="36000" rIns="36000" rtlCol="0">
              <a:sp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融合</a:t>
              </a:r>
            </a:p>
          </p:txBody>
        </p:sp>
        <p:sp>
          <p:nvSpPr>
            <p:cNvPr id="83" name="円/楕円 101">
              <a:extLst>
                <a:ext uri="{FF2B5EF4-FFF2-40B4-BE49-F238E27FC236}">
                  <a16:creationId xmlns:a16="http://schemas.microsoft.com/office/drawing/2014/main" id="{374E7821-2563-8BCA-0DB1-3AF1ECA125FC}"/>
                </a:ext>
              </a:extLst>
            </p:cNvPr>
            <p:cNvSpPr/>
            <p:nvPr/>
          </p:nvSpPr>
          <p:spPr>
            <a:xfrm>
              <a:off x="3440122" y="5162300"/>
              <a:ext cx="424797" cy="1967067"/>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sp>
          <p:nvSpPr>
            <p:cNvPr id="84" name="円/楕円 102">
              <a:extLst>
                <a:ext uri="{FF2B5EF4-FFF2-40B4-BE49-F238E27FC236}">
                  <a16:creationId xmlns:a16="http://schemas.microsoft.com/office/drawing/2014/main" id="{6005F1E8-3FAE-9668-62AB-226E6CECB8C9}"/>
                </a:ext>
              </a:extLst>
            </p:cNvPr>
            <p:cNvSpPr/>
            <p:nvPr/>
          </p:nvSpPr>
          <p:spPr>
            <a:xfrm>
              <a:off x="6886671" y="5138411"/>
              <a:ext cx="415481" cy="1997013"/>
            </a:xfrm>
            <a:prstGeom prst="ellipse">
              <a:avLst/>
            </a:prstGeom>
            <a:ln w="12700">
              <a:prstDash val="sysDot"/>
            </a:ln>
          </p:spPr>
          <p:style>
            <a:lnRef idx="2">
              <a:schemeClr val="dk1"/>
            </a:lnRef>
            <a:fillRef idx="1">
              <a:schemeClr val="lt1"/>
            </a:fillRef>
            <a:effectRef idx="0">
              <a:schemeClr val="dk1"/>
            </a:effectRef>
            <a:fontRef idx="minor">
              <a:schemeClr val="dk1"/>
            </a:fontRef>
          </p:style>
          <p:txBody>
            <a:bodyPr vert="horz" rtlCol="0" anchor="ctr"/>
            <a:lstStyle/>
            <a:p>
              <a:pPr algn="ctr"/>
              <a:r>
                <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統合を機に機能強化</a:t>
              </a:r>
            </a:p>
          </p:txBody>
        </p:sp>
        <p:cxnSp>
          <p:nvCxnSpPr>
            <p:cNvPr id="85" name="直線矢印コネクタ 84">
              <a:extLst>
                <a:ext uri="{FF2B5EF4-FFF2-40B4-BE49-F238E27FC236}">
                  <a16:creationId xmlns:a16="http://schemas.microsoft.com/office/drawing/2014/main" id="{BF8E7206-1938-2955-0F66-DAB3D7961F70}"/>
                </a:ext>
              </a:extLst>
            </p:cNvPr>
            <p:cNvCxnSpPr/>
            <p:nvPr/>
          </p:nvCxnSpPr>
          <p:spPr>
            <a:xfrm>
              <a:off x="3354843" y="5099994"/>
              <a:ext cx="0" cy="2084815"/>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CAFD1A89-7ABE-E20E-1B45-65CA08295F2E}"/>
                </a:ext>
              </a:extLst>
            </p:cNvPr>
            <p:cNvSpPr txBox="1"/>
            <p:nvPr/>
          </p:nvSpPr>
          <p:spPr>
            <a:xfrm>
              <a:off x="3015861" y="4990010"/>
              <a:ext cx="353943" cy="2434838"/>
            </a:xfrm>
            <a:prstGeom prst="rect">
              <a:avLst/>
            </a:prstGeom>
            <a:noFill/>
          </p:spPr>
          <p:txBody>
            <a:bodyPr vert="eaVert" wrap="square" rtlCol="0">
              <a:spAutoFit/>
            </a:bodyPr>
            <a:lstStyle/>
            <a:p>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多様な技術分野に総合対応</a:t>
              </a:r>
              <a:r>
                <a:rPr kumimoji="1"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87" name="直線矢印コネクタ 86">
              <a:extLst>
                <a:ext uri="{FF2B5EF4-FFF2-40B4-BE49-F238E27FC236}">
                  <a16:creationId xmlns:a16="http://schemas.microsoft.com/office/drawing/2014/main" id="{C7372DB2-3144-30F9-3BAC-C5A2CF7464B4}"/>
                </a:ext>
              </a:extLst>
            </p:cNvPr>
            <p:cNvCxnSpPr/>
            <p:nvPr/>
          </p:nvCxnSpPr>
          <p:spPr>
            <a:xfrm flipH="1">
              <a:off x="3957403" y="4984036"/>
              <a:ext cx="2709855" cy="0"/>
            </a:xfrm>
            <a:prstGeom prst="straightConnector1">
              <a:avLst/>
            </a:prstGeom>
            <a:ln w="19050">
              <a:solidFill>
                <a:schemeClr val="tx1"/>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E985C009-60B5-47C5-F388-D1750F442C43}"/>
                </a:ext>
              </a:extLst>
            </p:cNvPr>
            <p:cNvSpPr txBox="1"/>
            <p:nvPr/>
          </p:nvSpPr>
          <p:spPr>
            <a:xfrm>
              <a:off x="3692275" y="4716837"/>
              <a:ext cx="3189605" cy="286591"/>
            </a:xfrm>
            <a:prstGeom prst="rect">
              <a:avLst/>
            </a:prstGeom>
            <a:noFill/>
          </p:spPr>
          <p:txBody>
            <a:bodyPr wrap="square" rtlCol="0">
              <a:spAutoFit/>
            </a:bodyPr>
            <a:lstStyle/>
            <a:p>
              <a:pPr algn="ct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研究開発から製造まで一気通貫支援</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星 32 107">
              <a:extLst>
                <a:ext uri="{FF2B5EF4-FFF2-40B4-BE49-F238E27FC236}">
                  <a16:creationId xmlns:a16="http://schemas.microsoft.com/office/drawing/2014/main" id="{BE4218AB-9624-F49E-0DC1-B045AC0D5488}"/>
                </a:ext>
              </a:extLst>
            </p:cNvPr>
            <p:cNvSpPr/>
            <p:nvPr/>
          </p:nvSpPr>
          <p:spPr>
            <a:xfrm>
              <a:off x="5576742" y="6340747"/>
              <a:ext cx="798065" cy="555649"/>
            </a:xfrm>
            <a:prstGeom prst="star32">
              <a:avLst>
                <a:gd name="adj" fmla="val 42005"/>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rgbClr val="00B050"/>
                </a:solidFill>
              </a:endParaRPr>
            </a:p>
          </p:txBody>
        </p:sp>
        <p:sp>
          <p:nvSpPr>
            <p:cNvPr id="90" name="テキスト ボックス 89">
              <a:extLst>
                <a:ext uri="{FF2B5EF4-FFF2-40B4-BE49-F238E27FC236}">
                  <a16:creationId xmlns:a16="http://schemas.microsoft.com/office/drawing/2014/main" id="{74FBAFB2-2E1A-ABAE-27D1-BB04AD02D5EC}"/>
                </a:ext>
              </a:extLst>
            </p:cNvPr>
            <p:cNvSpPr txBox="1"/>
            <p:nvPr/>
          </p:nvSpPr>
          <p:spPr>
            <a:xfrm>
              <a:off x="5619745" y="6409700"/>
              <a:ext cx="701055" cy="454165"/>
            </a:xfrm>
            <a:prstGeom prst="rect">
              <a:avLst/>
            </a:prstGeom>
            <a:noFill/>
          </p:spPr>
          <p:txBody>
            <a:bodyPr wrap="square" lIns="36000" rIns="36000" rtlCol="0">
              <a:spAutoFit/>
            </a:bodyPr>
            <a:lstStyle/>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強みの</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融合</a:t>
              </a:r>
            </a:p>
          </p:txBody>
        </p:sp>
        <p:sp>
          <p:nvSpPr>
            <p:cNvPr id="91" name="テキスト ボックス 90">
              <a:extLst>
                <a:ext uri="{FF2B5EF4-FFF2-40B4-BE49-F238E27FC236}">
                  <a16:creationId xmlns:a16="http://schemas.microsoft.com/office/drawing/2014/main" id="{A213044F-1004-BE0D-8F38-329A99D5D6A3}"/>
                </a:ext>
              </a:extLst>
            </p:cNvPr>
            <p:cNvSpPr txBox="1"/>
            <p:nvPr/>
          </p:nvSpPr>
          <p:spPr>
            <a:xfrm>
              <a:off x="2073728" y="4168724"/>
              <a:ext cx="3347592" cy="286591"/>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cs typeface="Meiryo UI" panose="020B0604030504040204" pitchFamily="50" charset="-128"/>
                </a:rPr>
                <a:t>＊統合した機関の支援機能のイメージ</a:t>
              </a:r>
            </a:p>
          </p:txBody>
        </p:sp>
      </p:grpSp>
    </p:spTree>
    <p:extLst>
      <p:ext uri="{BB962C8B-B14F-4D97-AF65-F5344CB8AC3E}">
        <p14:creationId xmlns:p14="http://schemas.microsoft.com/office/powerpoint/2010/main" val="281689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22" name="角丸四角形 38"/>
          <p:cNvSpPr/>
          <p:nvPr/>
        </p:nvSpPr>
        <p:spPr>
          <a:xfrm>
            <a:off x="5684061" y="1875505"/>
            <a:ext cx="3541506" cy="585799"/>
          </a:xfrm>
          <a:prstGeom prst="roundRect">
            <a:avLst/>
          </a:prstGeom>
          <a:solidFill>
            <a:schemeClr val="bg1"/>
          </a:solid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A1EA"/>
                </a:solidFill>
              </a:ln>
            </a:endParaRPr>
          </a:p>
        </p:txBody>
      </p:sp>
      <p:sp>
        <p:nvSpPr>
          <p:cNvPr id="7" name="正方形/長方形 6">
            <a:extLst>
              <a:ext uri="{FF2B5EF4-FFF2-40B4-BE49-F238E27FC236}">
                <a16:creationId xmlns:a16="http://schemas.microsoft.com/office/drawing/2014/main" id="{6323F2E1-0500-8A66-A9CF-517EF64E0333}"/>
              </a:ext>
            </a:extLst>
          </p:cNvPr>
          <p:cNvSpPr/>
          <p:nvPr/>
        </p:nvSpPr>
        <p:spPr>
          <a:xfrm>
            <a:off x="378081" y="935732"/>
            <a:ext cx="11439846" cy="799287"/>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② 地方衛生研究所の統合（大阪健康安全基盤研究所）</a:t>
            </a:r>
          </a:p>
        </p:txBody>
      </p:sp>
      <p:sp>
        <p:nvSpPr>
          <p:cNvPr id="6" name="正方形/長方形 5">
            <a:extLst>
              <a:ext uri="{FF2B5EF4-FFF2-40B4-BE49-F238E27FC236}">
                <a16:creationId xmlns:a16="http://schemas.microsoft.com/office/drawing/2014/main" id="{B134DBA1-9143-1554-4B62-F0D6B15F5B79}"/>
              </a:ext>
            </a:extLst>
          </p:cNvPr>
          <p:cNvSpPr/>
          <p:nvPr/>
        </p:nvSpPr>
        <p:spPr>
          <a:xfrm>
            <a:off x="928352" y="998568"/>
            <a:ext cx="10582935" cy="707886"/>
          </a:xfrm>
          <a:prstGeom prst="rect">
            <a:avLst/>
          </a:prstGeom>
        </p:spPr>
        <p:txBody>
          <a:bodyPr wrap="square">
            <a:spAutoFit/>
          </a:bodyPr>
          <a:lstStyle/>
          <a:p>
            <a:r>
              <a:rPr lang="ja-JP" altLang="en-US" sz="2000" b="1" dirty="0"/>
              <a:t>大阪府立公衆衛生研究所、大阪市立環境科学研究所を統合し、健康危機事象への対応力を強化、コロナ対策でも実績を上げた。</a:t>
            </a:r>
            <a:endParaRPr lang="en-US" altLang="ja-JP" sz="2000" b="1" dirty="0"/>
          </a:p>
        </p:txBody>
      </p:sp>
      <p:sp>
        <p:nvSpPr>
          <p:cNvPr id="14" name="フローチャート: 組合せ 21"/>
          <p:cNvSpPr/>
          <p:nvPr/>
        </p:nvSpPr>
        <p:spPr bwMode="gray">
          <a:xfrm>
            <a:off x="1127168" y="3576631"/>
            <a:ext cx="1027778" cy="949739"/>
          </a:xfrm>
          <a:prstGeom prst="mathMultiply">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itchFamily="50" charset="-128"/>
              <a:ea typeface="Meiryo UI" pitchFamily="50" charset="-128"/>
            </a:endParaRPr>
          </a:p>
        </p:txBody>
      </p:sp>
      <p:sp>
        <p:nvSpPr>
          <p:cNvPr id="15" name="フローチャート: 組合せ 21"/>
          <p:cNvSpPr/>
          <p:nvPr/>
        </p:nvSpPr>
        <p:spPr bwMode="gray">
          <a:xfrm rot="16200000">
            <a:off x="2538336" y="3886689"/>
            <a:ext cx="1332000" cy="459300"/>
          </a:xfrm>
          <a:prstGeom prst="flowChartMerge">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grpSp>
        <p:nvGrpSpPr>
          <p:cNvPr id="16" name="グループ化 15"/>
          <p:cNvGrpSpPr/>
          <p:nvPr/>
        </p:nvGrpSpPr>
        <p:grpSpPr>
          <a:xfrm>
            <a:off x="2593278" y="3857482"/>
            <a:ext cx="1390124" cy="402003"/>
            <a:chOff x="2362878" y="3471139"/>
            <a:chExt cx="1390124" cy="402003"/>
          </a:xfrm>
        </p:grpSpPr>
        <p:sp>
          <p:nvSpPr>
            <p:cNvPr id="17" name="正方形/長方形 16"/>
            <p:cNvSpPr/>
            <p:nvPr/>
          </p:nvSpPr>
          <p:spPr>
            <a:xfrm>
              <a:off x="2362878" y="3473032"/>
              <a:ext cx="1390124" cy="400110"/>
            </a:xfrm>
            <a:prstGeom prst="rect">
              <a:avLst/>
            </a:prstGeom>
          </p:spPr>
          <p:txBody>
            <a:bodyPr wrap="none">
              <a:spAutoFit/>
            </a:bodyPr>
            <a:lstStyle/>
            <a:p>
              <a:r>
                <a:rPr lang="en-US" altLang="ja-JP" sz="2000" b="1" dirty="0">
                  <a:ln w="76200">
                    <a:solidFill>
                      <a:schemeClr val="bg1"/>
                    </a:solidFill>
                  </a:ln>
                  <a:solidFill>
                    <a:schemeClr val="bg1"/>
                  </a:solidFill>
                  <a:latin typeface="Meiryo UI" panose="020B0604030504040204" pitchFamily="50" charset="-128"/>
                  <a:ea typeface="Meiryo UI" panose="020B0604030504040204" pitchFamily="50" charset="-128"/>
                </a:rPr>
                <a:t>2017</a:t>
              </a:r>
              <a:r>
                <a:rPr lang="ja-JP" altLang="en-US" sz="2000" b="1" dirty="0">
                  <a:ln w="76200">
                    <a:solidFill>
                      <a:schemeClr val="bg1"/>
                    </a:solidFill>
                  </a:ln>
                  <a:solidFill>
                    <a:schemeClr val="bg1"/>
                  </a:solidFill>
                  <a:latin typeface="Meiryo UI" panose="020B0604030504040204" pitchFamily="50" charset="-128"/>
                  <a:ea typeface="Meiryo UI" panose="020B0604030504040204" pitchFamily="50" charset="-128"/>
                </a:rPr>
                <a:t>年～</a:t>
              </a:r>
            </a:p>
          </p:txBody>
        </p:sp>
        <p:sp>
          <p:nvSpPr>
            <p:cNvPr id="18" name="正方形/長方形 17"/>
            <p:cNvSpPr/>
            <p:nvPr/>
          </p:nvSpPr>
          <p:spPr>
            <a:xfrm>
              <a:off x="2362878" y="3471139"/>
              <a:ext cx="1390124"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2017</a:t>
              </a:r>
              <a:r>
                <a:rPr lang="ja-JP" altLang="en-US" sz="2000" b="1" dirty="0">
                  <a:latin typeface="Meiryo UI" panose="020B0604030504040204" pitchFamily="50" charset="-128"/>
                  <a:ea typeface="Meiryo UI" panose="020B0604030504040204" pitchFamily="50" charset="-128"/>
                </a:rPr>
                <a:t>年～</a:t>
              </a:r>
            </a:p>
          </p:txBody>
        </p:sp>
      </p:grpSp>
      <p:sp>
        <p:nvSpPr>
          <p:cNvPr id="12" name="角丸四角形 11"/>
          <p:cNvSpPr/>
          <p:nvPr/>
        </p:nvSpPr>
        <p:spPr>
          <a:xfrm>
            <a:off x="571125" y="2426271"/>
            <a:ext cx="2260130" cy="799287"/>
          </a:xfrm>
          <a:prstGeom prst="roundRect">
            <a:avLst/>
          </a:prstGeom>
          <a:solidFill>
            <a:srgbClr val="000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Meiryo UI" panose="020B0604030504040204" pitchFamily="50" charset="-128"/>
                <a:ea typeface="Meiryo UI" panose="020B0604030504040204" pitchFamily="50" charset="-128"/>
              </a:rPr>
              <a:t>大阪府立</a:t>
            </a:r>
            <a:endParaRPr lang="en-US" altLang="zh-TW" sz="2000" b="1" dirty="0">
              <a:latin typeface="Meiryo UI" panose="020B0604030504040204" pitchFamily="50" charset="-128"/>
              <a:ea typeface="Meiryo UI" panose="020B0604030504040204" pitchFamily="50" charset="-128"/>
            </a:endParaRPr>
          </a:p>
          <a:p>
            <a:pPr algn="ctr"/>
            <a:r>
              <a:rPr lang="zh-TW" altLang="en-US" sz="2000" b="1" dirty="0">
                <a:latin typeface="Meiryo UI" panose="020B0604030504040204" pitchFamily="50" charset="-128"/>
                <a:ea typeface="Meiryo UI" panose="020B0604030504040204" pitchFamily="50" charset="-128"/>
              </a:rPr>
              <a:t>公衆衛生研究所</a:t>
            </a:r>
          </a:p>
        </p:txBody>
      </p:sp>
      <p:sp>
        <p:nvSpPr>
          <p:cNvPr id="31" name="角丸四角形 30"/>
          <p:cNvSpPr/>
          <p:nvPr/>
        </p:nvSpPr>
        <p:spPr>
          <a:xfrm>
            <a:off x="539516" y="4526370"/>
            <a:ext cx="2260131" cy="746839"/>
          </a:xfrm>
          <a:prstGeom prst="round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Meiryo UI" panose="020B0604030504040204" pitchFamily="50" charset="-128"/>
                <a:ea typeface="Meiryo UI" panose="020B0604030504040204" pitchFamily="50" charset="-128"/>
              </a:rPr>
              <a:t>大阪市立</a:t>
            </a:r>
            <a:endParaRPr lang="en-US" altLang="zh-TW" sz="2000" b="1" dirty="0">
              <a:latin typeface="Meiryo UI" panose="020B0604030504040204" pitchFamily="50" charset="-128"/>
              <a:ea typeface="Meiryo UI" panose="020B0604030504040204" pitchFamily="50" charset="-128"/>
            </a:endParaRPr>
          </a:p>
          <a:p>
            <a:pPr algn="ctr"/>
            <a:r>
              <a:rPr lang="zh-TW" altLang="en-US" sz="2000" b="1" dirty="0">
                <a:latin typeface="Meiryo UI" panose="020B0604030504040204" pitchFamily="50" charset="-128"/>
                <a:ea typeface="Meiryo UI" panose="020B0604030504040204" pitchFamily="50" charset="-128"/>
              </a:rPr>
              <a:t>環境科学研究所</a:t>
            </a:r>
          </a:p>
        </p:txBody>
      </p:sp>
      <p:sp>
        <p:nvSpPr>
          <p:cNvPr id="43" name="正方形/長方形 42"/>
          <p:cNvSpPr/>
          <p:nvPr/>
        </p:nvSpPr>
        <p:spPr>
          <a:xfrm>
            <a:off x="539516" y="3204184"/>
            <a:ext cx="2449927" cy="584775"/>
          </a:xfrm>
          <a:prstGeom prst="rect">
            <a:avLst/>
          </a:prstGeom>
        </p:spPr>
        <p:txBody>
          <a:bodyPr wrap="square">
            <a:spAutoFit/>
          </a:bodyPr>
          <a:lstStyle/>
          <a:p>
            <a:r>
              <a:rPr lang="zh-TW" altLang="en-US" sz="1600" b="1" dirty="0">
                <a:latin typeface="Meiryo UI" panose="020B0604030504040204" pitchFamily="50" charset="-128"/>
                <a:ea typeface="Meiryo UI" panose="020B0604030504040204" pitchFamily="50" charset="-128"/>
              </a:rPr>
              <a:t>感染症、食品、薬事、</a:t>
            </a:r>
            <a:br>
              <a:rPr lang="en-US" altLang="zh-TW" sz="1600" b="1" dirty="0">
                <a:latin typeface="Meiryo UI" panose="020B0604030504040204" pitchFamily="50" charset="-128"/>
                <a:ea typeface="Meiryo UI" panose="020B0604030504040204" pitchFamily="50" charset="-128"/>
              </a:rPr>
            </a:br>
            <a:r>
              <a:rPr lang="zh-TW" altLang="en-US" sz="1600" b="1" dirty="0">
                <a:latin typeface="Meiryo UI" panose="020B0604030504040204" pitchFamily="50" charset="-128"/>
                <a:ea typeface="Meiryo UI" panose="020B0604030504040204" pitchFamily="50" charset="-128"/>
              </a:rPr>
              <a:t>環境衛生分野</a:t>
            </a:r>
            <a:r>
              <a:rPr lang="ja-JP" altLang="en-US" sz="1600" b="1" dirty="0">
                <a:latin typeface="Meiryo UI" panose="020B0604030504040204" pitchFamily="50" charset="-128"/>
                <a:ea typeface="Meiryo UI" panose="020B0604030504040204" pitchFamily="50" charset="-128"/>
              </a:rPr>
              <a:t>が中心</a:t>
            </a:r>
          </a:p>
        </p:txBody>
      </p:sp>
      <p:sp>
        <p:nvSpPr>
          <p:cNvPr id="44" name="正方形/長方形 43"/>
          <p:cNvSpPr/>
          <p:nvPr/>
        </p:nvSpPr>
        <p:spPr>
          <a:xfrm>
            <a:off x="539516" y="5377773"/>
            <a:ext cx="2580202"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感染症、食品、環境（衛生含む）分野が中心</a:t>
            </a:r>
          </a:p>
        </p:txBody>
      </p:sp>
      <p:sp>
        <p:nvSpPr>
          <p:cNvPr id="5" name="スライド番号プレースホルダー 1">
            <a:extLst>
              <a:ext uri="{FF2B5EF4-FFF2-40B4-BE49-F238E27FC236}">
                <a16:creationId xmlns:a16="http://schemas.microsoft.com/office/drawing/2014/main" id="{9491F4FF-3886-8183-93B4-B5D74EB62166}"/>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14</a:t>
            </a:fld>
            <a:endParaRPr kumimoji="1" lang="ja-JP" altLang="en-US" dirty="0"/>
          </a:p>
        </p:txBody>
      </p:sp>
      <p:sp>
        <p:nvSpPr>
          <p:cNvPr id="19" name="角丸四角形 34"/>
          <p:cNvSpPr>
            <a:spLocks noChangeAspect="1"/>
          </p:cNvSpPr>
          <p:nvPr/>
        </p:nvSpPr>
        <p:spPr>
          <a:xfrm>
            <a:off x="3914949" y="2462146"/>
            <a:ext cx="8115198" cy="4213284"/>
          </a:xfrm>
          <a:prstGeom prst="roundRect">
            <a:avLst>
              <a:gd name="adj" fmla="val 8119"/>
            </a:avLst>
          </a:prstGeom>
          <a:solidFill>
            <a:schemeClr val="bg1"/>
          </a:solid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pic>
        <p:nvPicPr>
          <p:cNvPr id="20" name="Picture 2" descr="大阪健康安全基盤研究所"/>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8290" y="1953761"/>
            <a:ext cx="2713287" cy="396972"/>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p:cNvSpPr/>
          <p:nvPr/>
        </p:nvSpPr>
        <p:spPr>
          <a:xfrm>
            <a:off x="5846257" y="2585050"/>
            <a:ext cx="4136069"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 健康危機事象への対応力強化 ～</a:t>
            </a:r>
          </a:p>
        </p:txBody>
      </p:sp>
      <p:sp>
        <p:nvSpPr>
          <p:cNvPr id="23" name="正方形/長方形 22"/>
          <p:cNvSpPr/>
          <p:nvPr/>
        </p:nvSpPr>
        <p:spPr>
          <a:xfrm>
            <a:off x="4376105" y="4705519"/>
            <a:ext cx="2704587" cy="449739"/>
          </a:xfrm>
          <a:prstGeom prst="rect">
            <a:avLst/>
          </a:prstGeom>
        </p:spPr>
        <p:txBody>
          <a:bodyPr wrap="none">
            <a:spAutoFit/>
          </a:bodyPr>
          <a:lstStyle/>
          <a:p>
            <a:pPr lvl="1">
              <a:lnSpc>
                <a:spcPct val="150000"/>
              </a:lnSpc>
            </a:pPr>
            <a:r>
              <a:rPr lang="ja-JP" altLang="ja-JP" b="1" u="sng" dirty="0">
                <a:latin typeface="Meiryo UI" panose="020B0604030504040204" pitchFamily="50" charset="-128"/>
                <a:ea typeface="Meiryo UI" panose="020B0604030504040204" pitchFamily="50" charset="-128"/>
              </a:rPr>
              <a:t>試験検査機能の充実</a:t>
            </a:r>
          </a:p>
        </p:txBody>
      </p:sp>
      <p:sp>
        <p:nvSpPr>
          <p:cNvPr id="24" name="正方形/長方形 23"/>
          <p:cNvSpPr/>
          <p:nvPr/>
        </p:nvSpPr>
        <p:spPr>
          <a:xfrm>
            <a:off x="4772066" y="2967396"/>
            <a:ext cx="2012089" cy="369332"/>
          </a:xfrm>
          <a:prstGeom prst="rect">
            <a:avLst/>
          </a:prstGeom>
        </p:spPr>
        <p:txBody>
          <a:bodyPr wrap="none">
            <a:spAutoFit/>
          </a:bodyPr>
          <a:lstStyle/>
          <a:p>
            <a:r>
              <a:rPr lang="ja-JP" altLang="en-US" b="1" u="sng" dirty="0">
                <a:latin typeface="Meiryo UI" panose="020B0604030504040204" pitchFamily="50" charset="-128"/>
                <a:ea typeface="Meiryo UI" panose="020B0604030504040204" pitchFamily="50" charset="-128"/>
              </a:rPr>
              <a:t>検査業務の統一化</a:t>
            </a:r>
            <a:endParaRPr lang="ja-JP" altLang="ja-JP" b="1" u="sng" dirty="0">
              <a:latin typeface="Meiryo UI" panose="020B0604030504040204" pitchFamily="50" charset="-128"/>
              <a:ea typeface="Meiryo UI" panose="020B0604030504040204" pitchFamily="50" charset="-128"/>
            </a:endParaRPr>
          </a:p>
        </p:txBody>
      </p:sp>
      <p:sp>
        <p:nvSpPr>
          <p:cNvPr id="25" name="正方形/長方形 24"/>
          <p:cNvSpPr/>
          <p:nvPr/>
        </p:nvSpPr>
        <p:spPr>
          <a:xfrm>
            <a:off x="3941019" y="4628794"/>
            <a:ext cx="954107" cy="568874"/>
          </a:xfrm>
          <a:prstGeom prst="rect">
            <a:avLst/>
          </a:prstGeom>
        </p:spPr>
        <p:txBody>
          <a:bodyPr wrap="none">
            <a:spAutoFit/>
          </a:bodyPr>
          <a:lstStyle/>
          <a:p>
            <a:pPr lvl="1" algn="ctr">
              <a:lnSpc>
                <a:spcPct val="150000"/>
              </a:lnSpc>
            </a:pPr>
            <a:r>
              <a:rPr lang="ja-JP" altLang="en-US" sz="2400" b="1" dirty="0">
                <a:solidFill>
                  <a:srgbClr val="111482"/>
                </a:solidFill>
                <a:latin typeface="Meiryo UI" panose="020B0604030504040204" pitchFamily="50" charset="-128"/>
                <a:ea typeface="Meiryo UI" panose="020B0604030504040204" pitchFamily="50" charset="-128"/>
              </a:rPr>
              <a:t>❖</a:t>
            </a:r>
            <a:endParaRPr lang="ja-JP" altLang="ja-JP" sz="2400" b="1" dirty="0">
              <a:solidFill>
                <a:srgbClr val="111482"/>
              </a:solidFill>
              <a:latin typeface="Meiryo UI" panose="020B0604030504040204" pitchFamily="50" charset="-128"/>
              <a:ea typeface="Meiryo UI" panose="020B0604030504040204" pitchFamily="50" charset="-128"/>
            </a:endParaRPr>
          </a:p>
        </p:txBody>
      </p:sp>
      <p:sp>
        <p:nvSpPr>
          <p:cNvPr id="26" name="正方形/長方形 25"/>
          <p:cNvSpPr/>
          <p:nvPr/>
        </p:nvSpPr>
        <p:spPr>
          <a:xfrm>
            <a:off x="3875055" y="2828421"/>
            <a:ext cx="954107" cy="568874"/>
          </a:xfrm>
          <a:prstGeom prst="rect">
            <a:avLst/>
          </a:prstGeom>
        </p:spPr>
        <p:txBody>
          <a:bodyPr wrap="none">
            <a:spAutoFit/>
          </a:bodyPr>
          <a:lstStyle/>
          <a:p>
            <a:pPr lvl="1" algn="ctr">
              <a:lnSpc>
                <a:spcPct val="150000"/>
              </a:lnSpc>
            </a:pPr>
            <a:r>
              <a:rPr lang="ja-JP" altLang="en-US" sz="2400" b="1" dirty="0">
                <a:solidFill>
                  <a:srgbClr val="111482"/>
                </a:solidFill>
                <a:latin typeface="Meiryo UI" panose="020B0604030504040204" pitchFamily="50" charset="-128"/>
                <a:ea typeface="Meiryo UI" panose="020B0604030504040204" pitchFamily="50" charset="-128"/>
              </a:rPr>
              <a:t>❖</a:t>
            </a:r>
            <a:endParaRPr lang="ja-JP" altLang="ja-JP" sz="2400" b="1" dirty="0">
              <a:solidFill>
                <a:srgbClr val="111482"/>
              </a:solidFill>
              <a:latin typeface="Meiryo UI" panose="020B0604030504040204" pitchFamily="50" charset="-128"/>
              <a:ea typeface="Meiryo UI" panose="020B0604030504040204" pitchFamily="50" charset="-128"/>
            </a:endParaRPr>
          </a:p>
        </p:txBody>
      </p:sp>
      <p:sp>
        <p:nvSpPr>
          <p:cNvPr id="27" name="正方形/長方形 26"/>
          <p:cNvSpPr/>
          <p:nvPr/>
        </p:nvSpPr>
        <p:spPr>
          <a:xfrm>
            <a:off x="4928249" y="4432654"/>
            <a:ext cx="4857876" cy="361317"/>
          </a:xfrm>
          <a:prstGeom prst="rect">
            <a:avLst/>
          </a:prstGeom>
        </p:spPr>
        <p:txBody>
          <a:bodyPr wrap="square">
            <a:spAutoFit/>
          </a:bodyPr>
          <a:lstStyle/>
          <a:p>
            <a:pPr>
              <a:lnSpc>
                <a:spcPts val="2400"/>
              </a:lnSpc>
            </a:pPr>
            <a:r>
              <a:rPr lang="ja-JP" altLang="en-US" sz="1500" b="1" dirty="0">
                <a:latin typeface="Meiryo UI" panose="020B0604030504040204" pitchFamily="50" charset="-128"/>
                <a:ea typeface="Meiryo UI" panose="020B0604030504040204" pitchFamily="50" charset="-128"/>
              </a:rPr>
              <a:t>行政への助言、保健所支援を一元的に実施</a:t>
            </a:r>
          </a:p>
        </p:txBody>
      </p:sp>
      <p:sp>
        <p:nvSpPr>
          <p:cNvPr id="28" name="正方形/長方形 27"/>
          <p:cNvSpPr/>
          <p:nvPr/>
        </p:nvSpPr>
        <p:spPr>
          <a:xfrm>
            <a:off x="9468771" y="4693131"/>
            <a:ext cx="2188459" cy="261610"/>
          </a:xfrm>
          <a:prstGeom prst="rect">
            <a:avLst/>
          </a:prstGeom>
        </p:spPr>
        <p:txBody>
          <a:bodyPr wrap="square">
            <a:spAutoFit/>
          </a:bodyPr>
          <a:lstStyle/>
          <a:p>
            <a:pPr algn="ctr"/>
            <a:r>
              <a:rPr lang="ja-JP" altLang="en-US" sz="1100" dirty="0">
                <a:latin typeface="Meiryo UI" panose="020B0604030504040204" pitchFamily="50" charset="-128"/>
                <a:ea typeface="Meiryo UI" panose="020B0604030504040204" pitchFamily="50" charset="-128"/>
              </a:rPr>
              <a:t>＜新型コロナ対応時の一元対応＞</a:t>
            </a:r>
            <a:endParaRPr lang="en-US" altLang="ja-JP" sz="1100" dirty="0">
              <a:latin typeface="Meiryo UI" panose="020B0604030504040204" pitchFamily="50" charset="-128"/>
              <a:ea typeface="Meiryo UI" panose="020B0604030504040204" pitchFamily="50" charset="-128"/>
            </a:endParaRPr>
          </a:p>
        </p:txBody>
      </p:sp>
      <p:pic>
        <p:nvPicPr>
          <p:cNvPr id="29" name="図 28">
            <a:extLst>
              <a:ext uri="{FF2B5EF4-FFF2-40B4-BE49-F238E27FC236}">
                <a16:creationId xmlns:a16="http://schemas.microsoft.com/office/drawing/2014/main" id="{E9B3F08F-D107-9949-B648-18BAF1F528CD}"/>
              </a:ext>
            </a:extLst>
          </p:cNvPr>
          <p:cNvPicPr>
            <a:picLocks noChangeAspect="1"/>
          </p:cNvPicPr>
          <p:nvPr/>
        </p:nvPicPr>
        <p:blipFill>
          <a:blip r:embed="rId3"/>
          <a:stretch>
            <a:fillRect/>
          </a:stretch>
        </p:blipFill>
        <p:spPr>
          <a:xfrm>
            <a:off x="10320963" y="2493950"/>
            <a:ext cx="1546133" cy="1210516"/>
          </a:xfrm>
          <a:prstGeom prst="rect">
            <a:avLst/>
          </a:prstGeom>
          <a:ln>
            <a:noFill/>
          </a:ln>
          <a:effectLst>
            <a:softEdge rad="112500"/>
          </a:effectLst>
        </p:spPr>
      </p:pic>
      <p:sp>
        <p:nvSpPr>
          <p:cNvPr id="30" name="正方形/長方形 29"/>
          <p:cNvSpPr/>
          <p:nvPr/>
        </p:nvSpPr>
        <p:spPr>
          <a:xfrm>
            <a:off x="4918088" y="5118090"/>
            <a:ext cx="3191899" cy="323165"/>
          </a:xfrm>
          <a:prstGeom prst="rect">
            <a:avLst/>
          </a:prstGeom>
        </p:spPr>
        <p:txBody>
          <a:bodyPr wrap="none">
            <a:spAutoFit/>
          </a:bodyPr>
          <a:lstStyle/>
          <a:p>
            <a:pPr lvl="0"/>
            <a:r>
              <a:rPr lang="ja-JP" altLang="en-US" sz="1500" b="1" dirty="0">
                <a:solidFill>
                  <a:prstClr val="black"/>
                </a:solidFill>
                <a:latin typeface="Meiryo UI" panose="020B0604030504040204" pitchFamily="50" charset="-128"/>
                <a:ea typeface="Meiryo UI" panose="020B0604030504040204" pitchFamily="50" charset="-128"/>
              </a:rPr>
              <a:t>外部研究資金の積極的な獲得を実施</a:t>
            </a:r>
          </a:p>
        </p:txBody>
      </p:sp>
      <p:sp>
        <p:nvSpPr>
          <p:cNvPr id="32" name="正方形/長方形 31">
            <a:extLst>
              <a:ext uri="{FF2B5EF4-FFF2-40B4-BE49-F238E27FC236}">
                <a16:creationId xmlns:a16="http://schemas.microsoft.com/office/drawing/2014/main" id="{5B3BCBBF-9369-B642-95EB-558DFE285A6A}"/>
              </a:ext>
            </a:extLst>
          </p:cNvPr>
          <p:cNvSpPr/>
          <p:nvPr/>
        </p:nvSpPr>
        <p:spPr>
          <a:xfrm>
            <a:off x="4877664" y="5387157"/>
            <a:ext cx="2957546"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cs typeface="HG丸ｺﾞｼｯｸM-PRO"/>
              </a:rPr>
              <a:t>＜競争的外部研究資金への応募・採択件数＞</a:t>
            </a:r>
            <a:endParaRPr lang="ja-JP" altLang="en-US" sz="1100" dirty="0">
              <a:latin typeface="Meiryo UI" panose="020B0604030504040204" pitchFamily="50" charset="-128"/>
              <a:ea typeface="Meiryo UI" panose="020B0604030504040204" pitchFamily="50" charset="-128"/>
            </a:endParaRPr>
          </a:p>
        </p:txBody>
      </p:sp>
      <p:sp>
        <p:nvSpPr>
          <p:cNvPr id="33" name="正方形/長方形 32"/>
          <p:cNvSpPr/>
          <p:nvPr/>
        </p:nvSpPr>
        <p:spPr>
          <a:xfrm>
            <a:off x="4915987" y="3340135"/>
            <a:ext cx="5622052" cy="556884"/>
          </a:xfrm>
          <a:prstGeom prst="rect">
            <a:avLst/>
          </a:prstGeom>
        </p:spPr>
        <p:txBody>
          <a:bodyPr wrap="none">
            <a:spAutoFit/>
          </a:bodyPr>
          <a:lstStyle/>
          <a:p>
            <a:pPr>
              <a:lnSpc>
                <a:spcPts val="1900"/>
              </a:lnSpc>
            </a:pPr>
            <a:r>
              <a:rPr lang="ja-JP" altLang="en-US" sz="1500" b="1" dirty="0">
                <a:latin typeface="Meiryo UI" panose="020B0604030504040204" pitchFamily="50" charset="-128"/>
                <a:ea typeface="Meiryo UI" panose="020B0604030504040204" pitchFamily="50" charset="-128"/>
              </a:rPr>
              <a:t>２つのセンターで異なっていた検査手法を統一。新型コロナ対応では、</a:t>
            </a:r>
            <a:endParaRPr lang="en-US" altLang="ja-JP" sz="1500" b="1" dirty="0">
              <a:latin typeface="Meiryo UI" panose="020B0604030504040204" pitchFamily="50" charset="-128"/>
              <a:ea typeface="Meiryo UI" panose="020B0604030504040204" pitchFamily="50" charset="-128"/>
            </a:endParaRPr>
          </a:p>
          <a:p>
            <a:pPr>
              <a:lnSpc>
                <a:spcPts val="1900"/>
              </a:lnSpc>
            </a:pPr>
            <a:r>
              <a:rPr lang="ja-JP" altLang="en-US" sz="1500" b="1" dirty="0">
                <a:latin typeface="Meiryo UI" panose="020B0604030504040204" pitchFamily="50" charset="-128"/>
                <a:ea typeface="Meiryo UI" panose="020B0604030504040204" pitchFamily="50" charset="-128"/>
              </a:rPr>
              <a:t>府内の変異株スクリーニング、ゲノム解析を一元的に実施</a:t>
            </a:r>
          </a:p>
        </p:txBody>
      </p:sp>
      <p:sp>
        <p:nvSpPr>
          <p:cNvPr id="34" name="正方形/長方形 33"/>
          <p:cNvSpPr/>
          <p:nvPr/>
        </p:nvSpPr>
        <p:spPr>
          <a:xfrm>
            <a:off x="4681099" y="3868707"/>
            <a:ext cx="5676554" cy="292388"/>
          </a:xfrm>
          <a:prstGeom prst="rect">
            <a:avLst/>
          </a:prstGeom>
        </p:spPr>
        <p:txBody>
          <a:bodyPr wrap="none">
            <a:spAutoFit/>
          </a:bodyPr>
          <a:lstStyle/>
          <a:p>
            <a:r>
              <a:rPr lang="en-US" altLang="ja-JP" sz="1300" dirty="0">
                <a:latin typeface="Meiryo UI" panose="020B0604030504040204" pitchFamily="50" charset="-128"/>
                <a:ea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rPr>
              <a:t>さらに令和５年１月の施設の一元化を機に、最新の分析機器の整備等を導入</a:t>
            </a:r>
          </a:p>
        </p:txBody>
      </p:sp>
      <p:sp>
        <p:nvSpPr>
          <p:cNvPr id="38" name="正方形/長方形 37"/>
          <p:cNvSpPr/>
          <p:nvPr/>
        </p:nvSpPr>
        <p:spPr>
          <a:xfrm>
            <a:off x="3909798" y="3954471"/>
            <a:ext cx="954107" cy="568874"/>
          </a:xfrm>
          <a:prstGeom prst="rect">
            <a:avLst/>
          </a:prstGeom>
        </p:spPr>
        <p:txBody>
          <a:bodyPr wrap="none">
            <a:spAutoFit/>
          </a:bodyPr>
          <a:lstStyle/>
          <a:p>
            <a:pPr lvl="1" algn="ctr">
              <a:lnSpc>
                <a:spcPct val="150000"/>
              </a:lnSpc>
            </a:pPr>
            <a:r>
              <a:rPr lang="ja-JP" altLang="en-US" sz="2400" b="1" dirty="0">
                <a:solidFill>
                  <a:srgbClr val="111482"/>
                </a:solidFill>
                <a:latin typeface="Meiryo UI" panose="020B0604030504040204" pitchFamily="50" charset="-128"/>
                <a:ea typeface="Meiryo UI" panose="020B0604030504040204" pitchFamily="50" charset="-128"/>
              </a:rPr>
              <a:t>❖</a:t>
            </a:r>
            <a:endParaRPr lang="ja-JP" altLang="ja-JP" sz="2400" b="1" dirty="0">
              <a:solidFill>
                <a:srgbClr val="111482"/>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4817641" y="4125462"/>
            <a:ext cx="3166251" cy="369332"/>
          </a:xfrm>
          <a:prstGeom prst="rect">
            <a:avLst/>
          </a:prstGeom>
        </p:spPr>
        <p:txBody>
          <a:bodyPr wrap="none">
            <a:spAutoFit/>
          </a:bodyPr>
          <a:lstStyle/>
          <a:p>
            <a:r>
              <a:rPr lang="ja-JP" altLang="en-US" b="1" u="sng" dirty="0">
                <a:latin typeface="Meiryo UI" panose="020B0604030504040204" pitchFamily="50" charset="-128"/>
                <a:ea typeface="Meiryo UI" panose="020B0604030504040204" pitchFamily="50" charset="-128"/>
              </a:rPr>
              <a:t>健康危機管理対応能力の強化</a:t>
            </a:r>
          </a:p>
        </p:txBody>
      </p:sp>
      <p:pic>
        <p:nvPicPr>
          <p:cNvPr id="45" name="図 44"/>
          <p:cNvPicPr>
            <a:picLocks noChangeAspect="1"/>
          </p:cNvPicPr>
          <p:nvPr/>
        </p:nvPicPr>
        <p:blipFill>
          <a:blip r:embed="rId4"/>
          <a:stretch>
            <a:fillRect/>
          </a:stretch>
        </p:blipFill>
        <p:spPr>
          <a:xfrm>
            <a:off x="8344050" y="4537683"/>
            <a:ext cx="3641240" cy="1977901"/>
          </a:xfrm>
          <a:prstGeom prst="rect">
            <a:avLst/>
          </a:prstGeom>
        </p:spPr>
      </p:pic>
      <p:pic>
        <p:nvPicPr>
          <p:cNvPr id="46" name="図 45">
            <a:extLst>
              <a:ext uri="{FF2B5EF4-FFF2-40B4-BE49-F238E27FC236}">
                <a16:creationId xmlns:a16="http://schemas.microsoft.com/office/drawing/2014/main" id="{FC87B6E2-5F3A-3F4F-BE31-080E429B34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8771" y="3741715"/>
            <a:ext cx="1132516" cy="832609"/>
          </a:xfrm>
          <a:prstGeom prst="rect">
            <a:avLst/>
          </a:prstGeom>
        </p:spPr>
      </p:pic>
      <p:pic>
        <p:nvPicPr>
          <p:cNvPr id="53" name="図 52">
            <a:extLst>
              <a:ext uri="{FF2B5EF4-FFF2-40B4-BE49-F238E27FC236}">
                <a16:creationId xmlns:a16="http://schemas.microsoft.com/office/drawing/2014/main" id="{B5542032-40CC-4ABF-B4AF-2C3EBE1B1973}"/>
              </a:ext>
            </a:extLst>
          </p:cNvPr>
          <p:cNvPicPr>
            <a:picLocks noChangeAspect="1"/>
          </p:cNvPicPr>
          <p:nvPr/>
        </p:nvPicPr>
        <p:blipFill>
          <a:blip r:embed="rId6"/>
          <a:stretch>
            <a:fillRect/>
          </a:stretch>
        </p:blipFill>
        <p:spPr>
          <a:xfrm>
            <a:off x="5313608" y="5661998"/>
            <a:ext cx="2043579" cy="929743"/>
          </a:xfrm>
          <a:prstGeom prst="rect">
            <a:avLst/>
          </a:prstGeom>
        </p:spPr>
      </p:pic>
      <p:sp>
        <p:nvSpPr>
          <p:cNvPr id="54" name="テキスト ボックス 53"/>
          <p:cNvSpPr txBox="1"/>
          <p:nvPr/>
        </p:nvSpPr>
        <p:spPr>
          <a:xfrm>
            <a:off x="4212169" y="5738217"/>
            <a:ext cx="1261884" cy="276999"/>
          </a:xfrm>
          <a:prstGeom prst="rect">
            <a:avLst/>
          </a:prstGeom>
          <a:noFill/>
        </p:spPr>
        <p:txBody>
          <a:bodyPr wrap="none" rtlCol="0">
            <a:spAutoFit/>
          </a:bodyPr>
          <a:lstStyle/>
          <a:p>
            <a:r>
              <a:rPr kumimoji="1" lang="ja-JP" altLang="en-US" sz="1200" b="1" dirty="0">
                <a:solidFill>
                  <a:srgbClr val="FF9900"/>
                </a:solidFill>
              </a:rPr>
              <a:t>応募数（全体）</a:t>
            </a:r>
          </a:p>
        </p:txBody>
      </p:sp>
      <p:sp>
        <p:nvSpPr>
          <p:cNvPr id="55" name="テキスト ボックス 54"/>
          <p:cNvSpPr txBox="1"/>
          <p:nvPr/>
        </p:nvSpPr>
        <p:spPr>
          <a:xfrm>
            <a:off x="4539104" y="6211772"/>
            <a:ext cx="716478" cy="276999"/>
          </a:xfrm>
          <a:prstGeom prst="rect">
            <a:avLst/>
          </a:prstGeom>
          <a:noFill/>
        </p:spPr>
        <p:txBody>
          <a:bodyPr wrap="square" rtlCol="0">
            <a:spAutoFit/>
          </a:bodyPr>
          <a:lstStyle/>
          <a:p>
            <a:r>
              <a:rPr kumimoji="1" lang="ja-JP" altLang="en-US" sz="1200" b="1" dirty="0">
                <a:solidFill>
                  <a:srgbClr val="FF0000"/>
                </a:solidFill>
              </a:rPr>
              <a:t>採択数</a:t>
            </a:r>
          </a:p>
        </p:txBody>
      </p:sp>
      <p:sp>
        <p:nvSpPr>
          <p:cNvPr id="59" name="左中かっこ 58">
            <a:extLst>
              <a:ext uri="{FF2B5EF4-FFF2-40B4-BE49-F238E27FC236}">
                <a16:creationId xmlns:a16="http://schemas.microsoft.com/office/drawing/2014/main" id="{07525EE0-72AF-A9C7-757A-06508AB5A7CF}"/>
              </a:ext>
            </a:extLst>
          </p:cNvPr>
          <p:cNvSpPr/>
          <p:nvPr/>
        </p:nvSpPr>
        <p:spPr>
          <a:xfrm>
            <a:off x="5634497" y="5803455"/>
            <a:ext cx="129925" cy="572439"/>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cxnSp>
        <p:nvCxnSpPr>
          <p:cNvPr id="63" name="直線コネクタ 62">
            <a:extLst>
              <a:ext uri="{FF2B5EF4-FFF2-40B4-BE49-F238E27FC236}">
                <a16:creationId xmlns:a16="http://schemas.microsoft.com/office/drawing/2014/main" id="{7ACA57DA-A959-A91A-429B-210BE02A154F}"/>
              </a:ext>
            </a:extLst>
          </p:cNvPr>
          <p:cNvCxnSpPr>
            <a:cxnSpLocks/>
          </p:cNvCxnSpPr>
          <p:nvPr/>
        </p:nvCxnSpPr>
        <p:spPr>
          <a:xfrm>
            <a:off x="5099350" y="5941022"/>
            <a:ext cx="567048" cy="142439"/>
          </a:xfrm>
          <a:prstGeom prst="line">
            <a:avLst/>
          </a:prstGeom>
        </p:spPr>
        <p:style>
          <a:lnRef idx="1">
            <a:schemeClr val="dk1"/>
          </a:lnRef>
          <a:fillRef idx="0">
            <a:schemeClr val="dk1"/>
          </a:fillRef>
          <a:effectRef idx="0">
            <a:schemeClr val="dk1"/>
          </a:effectRef>
          <a:fontRef idx="minor">
            <a:schemeClr val="tx1"/>
          </a:fontRef>
        </p:style>
      </p:cxnSp>
      <p:cxnSp>
        <p:nvCxnSpPr>
          <p:cNvPr id="97" name="直線コネクタ 96">
            <a:extLst>
              <a:ext uri="{FF2B5EF4-FFF2-40B4-BE49-F238E27FC236}">
                <a16:creationId xmlns:a16="http://schemas.microsoft.com/office/drawing/2014/main" id="{041D4D20-4AEB-B101-10EB-A927D192471C}"/>
              </a:ext>
            </a:extLst>
          </p:cNvPr>
          <p:cNvCxnSpPr>
            <a:cxnSpLocks/>
          </p:cNvCxnSpPr>
          <p:nvPr/>
        </p:nvCxnSpPr>
        <p:spPr>
          <a:xfrm flipV="1">
            <a:off x="5114261" y="6221028"/>
            <a:ext cx="690055" cy="12035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1028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698B2DA-6564-1554-BB6B-99E257AC12F2}"/>
              </a:ext>
            </a:extLst>
          </p:cNvPr>
          <p:cNvSpPr/>
          <p:nvPr/>
        </p:nvSpPr>
        <p:spPr>
          <a:xfrm>
            <a:off x="347064" y="883673"/>
            <a:ext cx="11439846" cy="799287"/>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③ 大学法人の統合（大阪公立大学）</a:t>
            </a:r>
          </a:p>
        </p:txBody>
      </p:sp>
      <p:sp>
        <p:nvSpPr>
          <p:cNvPr id="6" name="正方形/長方形 5">
            <a:extLst>
              <a:ext uri="{FF2B5EF4-FFF2-40B4-BE49-F238E27FC236}">
                <a16:creationId xmlns:a16="http://schemas.microsoft.com/office/drawing/2014/main" id="{B63B8D4F-4FB8-51D9-1D3A-6D78729F29D3}"/>
              </a:ext>
            </a:extLst>
          </p:cNvPr>
          <p:cNvSpPr/>
          <p:nvPr/>
        </p:nvSpPr>
        <p:spPr>
          <a:xfrm>
            <a:off x="457452" y="982865"/>
            <a:ext cx="12032287" cy="707886"/>
          </a:xfrm>
          <a:prstGeom prst="rect">
            <a:avLst/>
          </a:prstGeom>
        </p:spPr>
        <p:txBody>
          <a:bodyPr wrap="square">
            <a:spAutoFit/>
          </a:bodyPr>
          <a:lstStyle/>
          <a:p>
            <a:r>
              <a:rPr lang="ja-JP" altLang="en-US" sz="2000" b="1" dirty="0"/>
              <a:t>大阪府立大学と大阪市立大学を統合し、都市課題の解決や産業競争力を強化する機能を充実する</a:t>
            </a:r>
            <a:endParaRPr lang="en-US" altLang="ja-JP" sz="2000" b="1" dirty="0"/>
          </a:p>
          <a:p>
            <a:r>
              <a:rPr lang="ja-JP" altLang="en-US" sz="2000" b="1" dirty="0"/>
              <a:t>とともに、大阪の成長をけん引する人材を育成。学生数は公立大学としては日本最大の規模に。</a:t>
            </a:r>
            <a:endParaRPr lang="en-US" altLang="ja-JP" sz="2000" b="1" dirty="0"/>
          </a:p>
        </p:txBody>
      </p:sp>
      <p:sp>
        <p:nvSpPr>
          <p:cNvPr id="5" name="スライド番号プレースホルダー 1">
            <a:extLst>
              <a:ext uri="{FF2B5EF4-FFF2-40B4-BE49-F238E27FC236}">
                <a16:creationId xmlns:a16="http://schemas.microsoft.com/office/drawing/2014/main" id="{2A2EBFB0-38A6-5591-045B-1A8A7D64D671}"/>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15</a:t>
            </a:fld>
            <a:endParaRPr kumimoji="1" lang="ja-JP" altLang="en-US" dirty="0"/>
          </a:p>
        </p:txBody>
      </p:sp>
      <p:sp>
        <p:nvSpPr>
          <p:cNvPr id="8" name="角丸四角形 22">
            <a:extLst>
              <a:ext uri="{FF2B5EF4-FFF2-40B4-BE49-F238E27FC236}">
                <a16:creationId xmlns:a16="http://schemas.microsoft.com/office/drawing/2014/main" id="{C7E5896D-2F69-7044-A2DE-405476DE71AB}"/>
              </a:ext>
            </a:extLst>
          </p:cNvPr>
          <p:cNvSpPr/>
          <p:nvPr/>
        </p:nvSpPr>
        <p:spPr>
          <a:xfrm>
            <a:off x="428978" y="2390891"/>
            <a:ext cx="2210612" cy="1094554"/>
          </a:xfrm>
          <a:prstGeom prst="roundRect">
            <a:avLst/>
          </a:prstGeom>
          <a:solidFill>
            <a:srgbClr val="000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000" b="1" dirty="0">
                <a:latin typeface="Meiryo UI" panose="020B0604030504040204" pitchFamily="50" charset="-128"/>
                <a:ea typeface="Meiryo UI" panose="020B0604030504040204" pitchFamily="50" charset="-128"/>
              </a:rPr>
              <a:t>大阪府立大学</a:t>
            </a:r>
          </a:p>
        </p:txBody>
      </p:sp>
      <p:sp>
        <p:nvSpPr>
          <p:cNvPr id="9" name="角丸四角形 23">
            <a:extLst>
              <a:ext uri="{FF2B5EF4-FFF2-40B4-BE49-F238E27FC236}">
                <a16:creationId xmlns:a16="http://schemas.microsoft.com/office/drawing/2014/main" id="{EAF65C19-6F75-128D-121A-FE0ACA83A329}"/>
              </a:ext>
            </a:extLst>
          </p:cNvPr>
          <p:cNvSpPr/>
          <p:nvPr/>
        </p:nvSpPr>
        <p:spPr>
          <a:xfrm>
            <a:off x="365429" y="4710085"/>
            <a:ext cx="2210611" cy="1022441"/>
          </a:xfrm>
          <a:prstGeom prst="round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zh-CN" altLang="en-US" sz="2000" b="1" dirty="0">
                <a:latin typeface="Meiryo UI" panose="020B0604030504040204" pitchFamily="50" charset="-128"/>
                <a:ea typeface="Meiryo UI" panose="020B0604030504040204" pitchFamily="50" charset="-128"/>
              </a:rPr>
              <a:t>大阪市立大学</a:t>
            </a:r>
          </a:p>
        </p:txBody>
      </p:sp>
      <p:sp>
        <p:nvSpPr>
          <p:cNvPr id="10" name="フローチャート: 組合せ 21">
            <a:extLst>
              <a:ext uri="{FF2B5EF4-FFF2-40B4-BE49-F238E27FC236}">
                <a16:creationId xmlns:a16="http://schemas.microsoft.com/office/drawing/2014/main" id="{3B324848-FD67-AD1F-AC0C-4A5E93B1B678}"/>
              </a:ext>
            </a:extLst>
          </p:cNvPr>
          <p:cNvSpPr/>
          <p:nvPr/>
        </p:nvSpPr>
        <p:spPr bwMode="gray">
          <a:xfrm>
            <a:off x="1112380" y="3965974"/>
            <a:ext cx="855410" cy="773165"/>
          </a:xfrm>
          <a:prstGeom prst="mathMultiply">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itchFamily="50" charset="-128"/>
              <a:ea typeface="Meiryo UI" pitchFamily="50" charset="-128"/>
            </a:endParaRPr>
          </a:p>
        </p:txBody>
      </p:sp>
      <p:sp>
        <p:nvSpPr>
          <p:cNvPr id="11" name="フローチャート: 組合せ 21">
            <a:extLst>
              <a:ext uri="{FF2B5EF4-FFF2-40B4-BE49-F238E27FC236}">
                <a16:creationId xmlns:a16="http://schemas.microsoft.com/office/drawing/2014/main" id="{E842441B-D656-F491-02EC-2B660B40FE23}"/>
              </a:ext>
            </a:extLst>
          </p:cNvPr>
          <p:cNvSpPr/>
          <p:nvPr/>
        </p:nvSpPr>
        <p:spPr bwMode="gray">
          <a:xfrm rot="16200000">
            <a:off x="2510711" y="3924741"/>
            <a:ext cx="1735019" cy="850079"/>
          </a:xfrm>
          <a:prstGeom prst="flowChartMerge">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600" dirty="0">
              <a:solidFill>
                <a:prstClr val="black"/>
              </a:solidFill>
              <a:latin typeface="Meiryo UI" panose="020B0604030504040204" pitchFamily="50" charset="-128"/>
              <a:ea typeface="Meiryo UI" panose="020B0604030504040204" pitchFamily="50" charset="-128"/>
            </a:endParaRPr>
          </a:p>
        </p:txBody>
      </p:sp>
      <p:sp>
        <p:nvSpPr>
          <p:cNvPr id="12" name="角丸四角形 31">
            <a:extLst>
              <a:ext uri="{FF2B5EF4-FFF2-40B4-BE49-F238E27FC236}">
                <a16:creationId xmlns:a16="http://schemas.microsoft.com/office/drawing/2014/main" id="{7D875488-42B3-7838-1442-DACAB6A77E1E}"/>
              </a:ext>
            </a:extLst>
          </p:cNvPr>
          <p:cNvSpPr>
            <a:spLocks noChangeAspect="1"/>
          </p:cNvSpPr>
          <p:nvPr/>
        </p:nvSpPr>
        <p:spPr>
          <a:xfrm>
            <a:off x="3962134" y="2217038"/>
            <a:ext cx="7958595" cy="4560279"/>
          </a:xfrm>
          <a:prstGeom prst="roundRect">
            <a:avLst>
              <a:gd name="adj" fmla="val 4286"/>
            </a:avLst>
          </a:prstGeom>
          <a:solidFill>
            <a:schemeClr val="bg1"/>
          </a:solidFill>
          <a:ln w="57150">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sp>
        <p:nvSpPr>
          <p:cNvPr id="13" name="角丸四角形 32">
            <a:extLst>
              <a:ext uri="{FF2B5EF4-FFF2-40B4-BE49-F238E27FC236}">
                <a16:creationId xmlns:a16="http://schemas.microsoft.com/office/drawing/2014/main" id="{E401C2BF-8347-D5A0-3834-B35F7DE2F366}"/>
              </a:ext>
            </a:extLst>
          </p:cNvPr>
          <p:cNvSpPr/>
          <p:nvPr/>
        </p:nvSpPr>
        <p:spPr>
          <a:xfrm>
            <a:off x="6367120" y="1735019"/>
            <a:ext cx="2786041" cy="476219"/>
          </a:xfrm>
          <a:prstGeom prst="roundRect">
            <a:avLst/>
          </a:prstGeom>
          <a:solidFill>
            <a:schemeClr val="bg1"/>
          </a:solidFill>
          <a:ln w="57150">
            <a:solidFill>
              <a:srgbClr val="CAA8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A1EA"/>
                </a:solidFill>
              </a:ln>
            </a:endParaRPr>
          </a:p>
        </p:txBody>
      </p:sp>
      <p:pic>
        <p:nvPicPr>
          <p:cNvPr id="14" name="図 13">
            <a:extLst>
              <a:ext uri="{FF2B5EF4-FFF2-40B4-BE49-F238E27FC236}">
                <a16:creationId xmlns:a16="http://schemas.microsoft.com/office/drawing/2014/main" id="{B02A2712-312A-C3D1-AF47-DC439FA89687}"/>
              </a:ext>
            </a:extLst>
          </p:cNvPr>
          <p:cNvPicPr>
            <a:picLocks noChangeAspect="1"/>
          </p:cNvPicPr>
          <p:nvPr/>
        </p:nvPicPr>
        <p:blipFill rotWithShape="1">
          <a:blip r:embed="rId2"/>
          <a:srcRect b="33835"/>
          <a:stretch/>
        </p:blipFill>
        <p:spPr>
          <a:xfrm>
            <a:off x="6415517" y="1822128"/>
            <a:ext cx="759766" cy="407741"/>
          </a:xfrm>
          <a:prstGeom prst="rect">
            <a:avLst/>
          </a:prstGeom>
        </p:spPr>
      </p:pic>
      <p:sp>
        <p:nvSpPr>
          <p:cNvPr id="15" name="正方形/長方形 14">
            <a:extLst>
              <a:ext uri="{FF2B5EF4-FFF2-40B4-BE49-F238E27FC236}">
                <a16:creationId xmlns:a16="http://schemas.microsoft.com/office/drawing/2014/main" id="{1D66B0A5-3A7C-E4FA-15F2-96C50D0F8835}"/>
              </a:ext>
            </a:extLst>
          </p:cNvPr>
          <p:cNvSpPr/>
          <p:nvPr/>
        </p:nvSpPr>
        <p:spPr>
          <a:xfrm>
            <a:off x="7167770" y="1783493"/>
            <a:ext cx="2233521"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rPr>
              <a:t>大阪公立大学</a:t>
            </a:r>
            <a:endParaRPr lang="en-US" altLang="ja-JP" sz="2000" b="1"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CA54CE0B-C3A6-787B-C957-8B7D062AD831}"/>
              </a:ext>
            </a:extLst>
          </p:cNvPr>
          <p:cNvSpPr/>
          <p:nvPr/>
        </p:nvSpPr>
        <p:spPr>
          <a:xfrm>
            <a:off x="5810201" y="2343657"/>
            <a:ext cx="4536819"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 大阪の発展を牽引する「知の拠点」 ～</a:t>
            </a:r>
          </a:p>
        </p:txBody>
      </p:sp>
      <p:grpSp>
        <p:nvGrpSpPr>
          <p:cNvPr id="17" name="グループ化 16">
            <a:extLst>
              <a:ext uri="{FF2B5EF4-FFF2-40B4-BE49-F238E27FC236}">
                <a16:creationId xmlns:a16="http://schemas.microsoft.com/office/drawing/2014/main" id="{F9EC42DD-8ACD-F692-0ED8-0723B33DA6CD}"/>
              </a:ext>
            </a:extLst>
          </p:cNvPr>
          <p:cNvGrpSpPr/>
          <p:nvPr/>
        </p:nvGrpSpPr>
        <p:grpSpPr>
          <a:xfrm>
            <a:off x="2534017" y="4025352"/>
            <a:ext cx="1404322" cy="400110"/>
            <a:chOff x="2392767" y="3893054"/>
            <a:chExt cx="1404322" cy="400110"/>
          </a:xfrm>
        </p:grpSpPr>
        <p:sp>
          <p:nvSpPr>
            <p:cNvPr id="18" name="正方形/長方形 17">
              <a:extLst>
                <a:ext uri="{FF2B5EF4-FFF2-40B4-BE49-F238E27FC236}">
                  <a16:creationId xmlns:a16="http://schemas.microsoft.com/office/drawing/2014/main" id="{A5174756-04DF-39DA-DA1A-D7B9D23477B1}"/>
                </a:ext>
              </a:extLst>
            </p:cNvPr>
            <p:cNvSpPr/>
            <p:nvPr/>
          </p:nvSpPr>
          <p:spPr>
            <a:xfrm>
              <a:off x="2406965" y="3893054"/>
              <a:ext cx="1390124" cy="400110"/>
            </a:xfrm>
            <a:prstGeom prst="rect">
              <a:avLst/>
            </a:prstGeom>
          </p:spPr>
          <p:txBody>
            <a:bodyPr wrap="none">
              <a:spAutoFit/>
            </a:bodyPr>
            <a:lstStyle/>
            <a:p>
              <a:r>
                <a:rPr lang="en-US" altLang="ja-JP" sz="2000" b="1" dirty="0">
                  <a:ln w="76200">
                    <a:solidFill>
                      <a:schemeClr val="bg1"/>
                    </a:solidFill>
                  </a:ln>
                  <a:solidFill>
                    <a:schemeClr val="bg1"/>
                  </a:solidFill>
                  <a:latin typeface="Meiryo UI" panose="020B0604030504040204" pitchFamily="50" charset="-128"/>
                  <a:ea typeface="Meiryo UI" panose="020B0604030504040204" pitchFamily="50" charset="-128"/>
                </a:rPr>
                <a:t>2019</a:t>
              </a:r>
              <a:r>
                <a:rPr lang="ja-JP" altLang="en-US" sz="2000" b="1" dirty="0">
                  <a:ln w="76200">
                    <a:solidFill>
                      <a:schemeClr val="bg1"/>
                    </a:solidFill>
                  </a:ln>
                  <a:solidFill>
                    <a:schemeClr val="bg1"/>
                  </a:solidFill>
                  <a:latin typeface="Meiryo UI" panose="020B0604030504040204" pitchFamily="50" charset="-128"/>
                  <a:ea typeface="Meiryo UI" panose="020B0604030504040204" pitchFamily="50" charset="-128"/>
                </a:rPr>
                <a:t>年～</a:t>
              </a:r>
            </a:p>
          </p:txBody>
        </p:sp>
        <p:sp>
          <p:nvSpPr>
            <p:cNvPr id="19" name="正方形/長方形 18">
              <a:extLst>
                <a:ext uri="{FF2B5EF4-FFF2-40B4-BE49-F238E27FC236}">
                  <a16:creationId xmlns:a16="http://schemas.microsoft.com/office/drawing/2014/main" id="{ED8ED352-8EC6-59AD-7D23-1C2EA9B744B6}"/>
                </a:ext>
              </a:extLst>
            </p:cNvPr>
            <p:cNvSpPr/>
            <p:nvPr/>
          </p:nvSpPr>
          <p:spPr>
            <a:xfrm>
              <a:off x="2392767" y="3893054"/>
              <a:ext cx="1390124"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a:t>
              </a:r>
            </a:p>
          </p:txBody>
        </p:sp>
      </p:grpSp>
      <p:sp>
        <p:nvSpPr>
          <p:cNvPr id="20" name="角丸四角形 64">
            <a:extLst>
              <a:ext uri="{FF2B5EF4-FFF2-40B4-BE49-F238E27FC236}">
                <a16:creationId xmlns:a16="http://schemas.microsoft.com/office/drawing/2014/main" id="{FF23DE21-F50D-01F6-0B33-8A48D4622406}"/>
              </a:ext>
            </a:extLst>
          </p:cNvPr>
          <p:cNvSpPr/>
          <p:nvPr/>
        </p:nvSpPr>
        <p:spPr>
          <a:xfrm>
            <a:off x="4464295" y="3397173"/>
            <a:ext cx="4235879" cy="360000"/>
          </a:xfrm>
          <a:prstGeom prst="roundRect">
            <a:avLst/>
          </a:prstGeom>
          <a:solidFill>
            <a:schemeClr val="accent2"/>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① 都市シンクタンク機能（大阪の都市課題の解決）</a:t>
            </a:r>
          </a:p>
        </p:txBody>
      </p:sp>
      <p:sp>
        <p:nvSpPr>
          <p:cNvPr id="21" name="角丸四角形 65">
            <a:extLst>
              <a:ext uri="{FF2B5EF4-FFF2-40B4-BE49-F238E27FC236}">
                <a16:creationId xmlns:a16="http://schemas.microsoft.com/office/drawing/2014/main" id="{D2DC97B3-2498-A3D2-8BA8-BECCCE3AC67D}"/>
              </a:ext>
            </a:extLst>
          </p:cNvPr>
          <p:cNvSpPr/>
          <p:nvPr/>
        </p:nvSpPr>
        <p:spPr>
          <a:xfrm>
            <a:off x="4400927" y="4447277"/>
            <a:ext cx="4850164" cy="360000"/>
          </a:xfrm>
          <a:prstGeom prst="roundRect">
            <a:avLst/>
          </a:prstGeom>
          <a:solidFill>
            <a:schemeClr val="accent2"/>
          </a:solidFill>
          <a:ln w="127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ja-JP" altLang="en-US" sz="1400" b="1" dirty="0">
                <a:latin typeface="Meiryo UI" panose="020B0604030504040204" pitchFamily="50" charset="-128"/>
                <a:ea typeface="Meiryo UI" panose="020B0604030504040204" pitchFamily="50" charset="-128"/>
              </a:rPr>
              <a:t>② 技術インキュベーション機能（大阪の産業競争力の強化）</a:t>
            </a:r>
          </a:p>
        </p:txBody>
      </p:sp>
      <p:sp>
        <p:nvSpPr>
          <p:cNvPr id="22" name="正方形/長方形 21">
            <a:extLst>
              <a:ext uri="{FF2B5EF4-FFF2-40B4-BE49-F238E27FC236}">
                <a16:creationId xmlns:a16="http://schemas.microsoft.com/office/drawing/2014/main" id="{86266C68-7446-55DF-4291-3527FCD0EF65}"/>
              </a:ext>
            </a:extLst>
          </p:cNvPr>
          <p:cNvSpPr/>
          <p:nvPr/>
        </p:nvSpPr>
        <p:spPr>
          <a:xfrm>
            <a:off x="4647872" y="3045372"/>
            <a:ext cx="2985113" cy="338554"/>
          </a:xfrm>
          <a:prstGeom prst="rect">
            <a:avLst/>
          </a:prstGeom>
        </p:spPr>
        <p:txBody>
          <a:bodyPr wrap="none">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大学機能の強化（２つの機能）</a:t>
            </a:r>
          </a:p>
        </p:txBody>
      </p:sp>
      <p:sp>
        <p:nvSpPr>
          <p:cNvPr id="23" name="正方形/長方形 22">
            <a:extLst>
              <a:ext uri="{FF2B5EF4-FFF2-40B4-BE49-F238E27FC236}">
                <a16:creationId xmlns:a16="http://schemas.microsoft.com/office/drawing/2014/main" id="{EEFDAA3E-23E1-EE5D-ABFC-588B42E6BAEC}"/>
              </a:ext>
            </a:extLst>
          </p:cNvPr>
          <p:cNvSpPr/>
          <p:nvPr/>
        </p:nvSpPr>
        <p:spPr>
          <a:xfrm>
            <a:off x="632057" y="3502464"/>
            <a:ext cx="1964242"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工学・農学・獣医学などの理系に強み</a:t>
            </a:r>
          </a:p>
        </p:txBody>
      </p:sp>
      <p:sp>
        <p:nvSpPr>
          <p:cNvPr id="24" name="正方形/長方形 23">
            <a:extLst>
              <a:ext uri="{FF2B5EF4-FFF2-40B4-BE49-F238E27FC236}">
                <a16:creationId xmlns:a16="http://schemas.microsoft.com/office/drawing/2014/main" id="{EC39A2FF-4CC0-5B2B-F8B8-639B342077C4}"/>
              </a:ext>
            </a:extLst>
          </p:cNvPr>
          <p:cNvSpPr/>
          <p:nvPr/>
        </p:nvSpPr>
        <p:spPr>
          <a:xfrm>
            <a:off x="619643" y="5785315"/>
            <a:ext cx="2651459"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人文・社会科学</a:t>
            </a:r>
            <a:endParaRPr lang="en-US" altLang="ja-JP" sz="1600" b="1" dirty="0">
              <a:latin typeface="Meiryo UI" panose="020B0604030504040204" pitchFamily="50" charset="-128"/>
              <a:ea typeface="Meiryo UI" panose="020B0604030504040204" pitchFamily="50" charset="-128"/>
            </a:endParaRPr>
          </a:p>
          <a:p>
            <a:r>
              <a:rPr lang="ja-JP" altLang="en-US" sz="1600" b="1" dirty="0">
                <a:latin typeface="Meiryo UI" panose="020B0604030504040204" pitchFamily="50" charset="-128"/>
                <a:ea typeface="Meiryo UI" panose="020B0604030504040204" pitchFamily="50" charset="-128"/>
              </a:rPr>
              <a:t>など文系に強み</a:t>
            </a:r>
          </a:p>
        </p:txBody>
      </p:sp>
      <p:sp>
        <p:nvSpPr>
          <p:cNvPr id="25" name="正方形/長方形 24">
            <a:extLst>
              <a:ext uri="{FF2B5EF4-FFF2-40B4-BE49-F238E27FC236}">
                <a16:creationId xmlns:a16="http://schemas.microsoft.com/office/drawing/2014/main" id="{0DD7C3E6-17B9-465C-2BCC-B3C6263E43DC}"/>
              </a:ext>
            </a:extLst>
          </p:cNvPr>
          <p:cNvSpPr/>
          <p:nvPr/>
        </p:nvSpPr>
        <p:spPr>
          <a:xfrm>
            <a:off x="4708945" y="5200878"/>
            <a:ext cx="1810111" cy="338554"/>
          </a:xfrm>
          <a:prstGeom prst="rect">
            <a:avLst/>
          </a:prstGeom>
        </p:spPr>
        <p:txBody>
          <a:bodyPr wrap="none">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新キャンパスの整備</a:t>
            </a:r>
          </a:p>
        </p:txBody>
      </p:sp>
      <p:sp>
        <p:nvSpPr>
          <p:cNvPr id="26" name="正方形/長方形 25">
            <a:extLst>
              <a:ext uri="{FF2B5EF4-FFF2-40B4-BE49-F238E27FC236}">
                <a16:creationId xmlns:a16="http://schemas.microsoft.com/office/drawing/2014/main" id="{175903EF-0B1E-1DD6-AA27-4A76AE8C1131}"/>
              </a:ext>
            </a:extLst>
          </p:cNvPr>
          <p:cNvSpPr/>
          <p:nvPr/>
        </p:nvSpPr>
        <p:spPr>
          <a:xfrm>
            <a:off x="4428069" y="5485853"/>
            <a:ext cx="7643004" cy="307777"/>
          </a:xfrm>
          <a:prstGeom prst="rect">
            <a:avLst/>
          </a:prstGeom>
        </p:spPr>
        <p:txBody>
          <a:bodyPr wrap="square">
            <a:spAutoFit/>
          </a:bodyPr>
          <a:lstStyle/>
          <a:p>
            <a:r>
              <a:rPr lang="en-US" altLang="ja-JP" sz="1400" b="1" dirty="0">
                <a:latin typeface="Meiryo UI" panose="020B0604030504040204" pitchFamily="50" charset="-128"/>
                <a:ea typeface="Meiryo UI" panose="020B0604030504040204" pitchFamily="50" charset="-128"/>
              </a:rPr>
              <a:t>2025</a:t>
            </a:r>
            <a:r>
              <a:rPr lang="ja-JP" altLang="en-US" sz="1400" b="1" dirty="0">
                <a:latin typeface="Meiryo UI" panose="020B0604030504040204" pitchFamily="50" charset="-128"/>
                <a:ea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rPr>
              <a:t>9</a:t>
            </a:r>
            <a:r>
              <a:rPr lang="ja-JP" altLang="en-US" sz="1400" b="1" dirty="0">
                <a:latin typeface="Meiryo UI" panose="020B0604030504040204" pitchFamily="50" charset="-128"/>
                <a:ea typeface="Meiryo UI" panose="020B0604030504040204" pitchFamily="50" charset="-128"/>
              </a:rPr>
              <a:t>月、大阪城東部地区のまちづくりの先導役となる森之宮新キャンパスを開設予定</a:t>
            </a:r>
          </a:p>
        </p:txBody>
      </p:sp>
      <p:sp>
        <p:nvSpPr>
          <p:cNvPr id="27" name="テキスト ボックス 26">
            <a:extLst>
              <a:ext uri="{FF2B5EF4-FFF2-40B4-BE49-F238E27FC236}">
                <a16:creationId xmlns:a16="http://schemas.microsoft.com/office/drawing/2014/main" id="{C1711E43-714F-EFB2-6017-646E7E34CED8}"/>
              </a:ext>
            </a:extLst>
          </p:cNvPr>
          <p:cNvSpPr txBox="1"/>
          <p:nvPr/>
        </p:nvSpPr>
        <p:spPr>
          <a:xfrm>
            <a:off x="4292297" y="2647159"/>
            <a:ext cx="7355764" cy="338554"/>
          </a:xfrm>
          <a:prstGeom prst="rect">
            <a:avLst/>
          </a:prstGeom>
          <a:noFill/>
        </p:spPr>
        <p:txBody>
          <a:bodyPr wrap="square" rtlCol="0">
            <a:spAutoFit/>
          </a:bodyPr>
          <a:lstStyle/>
          <a:p>
            <a:pPr algn="ctr"/>
            <a:r>
              <a:rPr lang="ja-JP" altLang="en-US" sz="1600" b="1" dirty="0">
                <a:solidFill>
                  <a:srgbClr val="FF0000"/>
                </a:solidFill>
                <a:latin typeface="Meiryo UI" panose="020B0604030504040204" pitchFamily="50" charset="-128"/>
                <a:ea typeface="Meiryo UI" panose="020B0604030504040204" pitchFamily="50" charset="-128"/>
              </a:rPr>
              <a:t>学生数約</a:t>
            </a:r>
            <a:r>
              <a:rPr lang="en-US" altLang="ja-JP" sz="1600" b="1" dirty="0">
                <a:solidFill>
                  <a:srgbClr val="FF0000"/>
                </a:solidFill>
                <a:latin typeface="Meiryo UI" panose="020B0604030504040204" pitchFamily="50" charset="-128"/>
                <a:ea typeface="Meiryo UI" panose="020B0604030504040204" pitchFamily="50" charset="-128"/>
              </a:rPr>
              <a:t>16,000</a:t>
            </a:r>
            <a:r>
              <a:rPr lang="ja-JP" altLang="en-US" sz="1600" b="1" dirty="0">
                <a:solidFill>
                  <a:srgbClr val="FF0000"/>
                </a:solidFill>
                <a:latin typeface="Meiryo UI" panose="020B0604030504040204" pitchFamily="50" charset="-128"/>
                <a:ea typeface="Meiryo UI" panose="020B0604030504040204" pitchFamily="50" charset="-128"/>
              </a:rPr>
              <a:t>人、教員数</a:t>
            </a:r>
            <a:r>
              <a:rPr lang="en-US" altLang="ja-JP" sz="1600" b="1" dirty="0">
                <a:solidFill>
                  <a:srgbClr val="FF0000"/>
                </a:solidFill>
                <a:latin typeface="Meiryo UI" panose="020B0604030504040204" pitchFamily="50" charset="-128"/>
                <a:ea typeface="Meiryo UI" panose="020B0604030504040204" pitchFamily="50" charset="-128"/>
              </a:rPr>
              <a:t>1,377</a:t>
            </a:r>
            <a:r>
              <a:rPr lang="ja-JP" altLang="en-US" sz="1600" b="1" dirty="0">
                <a:solidFill>
                  <a:srgbClr val="FF0000"/>
                </a:solidFill>
                <a:latin typeface="Meiryo UI" panose="020B0604030504040204" pitchFamily="50" charset="-128"/>
                <a:ea typeface="Meiryo UI" panose="020B0604030504040204" pitchFamily="50" charset="-128"/>
              </a:rPr>
              <a:t>人。学生数は公立大学としては日本最大規模。</a:t>
            </a:r>
            <a:endParaRPr kumimoji="1" lang="en-US" altLang="ja-JP" sz="1600" b="1" dirty="0">
              <a:solidFill>
                <a:srgbClr val="FF0000"/>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9CFFCD54-A3FC-2F74-132E-42551D4D6530}"/>
              </a:ext>
            </a:extLst>
          </p:cNvPr>
          <p:cNvSpPr/>
          <p:nvPr/>
        </p:nvSpPr>
        <p:spPr>
          <a:xfrm>
            <a:off x="4463457" y="3726039"/>
            <a:ext cx="7803518" cy="370358"/>
          </a:xfrm>
          <a:prstGeom prst="rect">
            <a:avLst/>
          </a:prstGeom>
        </p:spPr>
        <p:txBody>
          <a:bodyPr wrap="square">
            <a:spAutoFit/>
          </a:bodyPr>
          <a:lstStyle/>
          <a:p>
            <a:pPr>
              <a:lnSpc>
                <a:spcPct val="150000"/>
              </a:lnSpc>
            </a:pPr>
            <a:r>
              <a:rPr lang="ja-JP" altLang="en-US" sz="1400" b="1" dirty="0">
                <a:latin typeface="Meiryo UI" panose="020B0604030504040204" pitchFamily="50" charset="-128"/>
                <a:ea typeface="Meiryo UI" panose="020B0604030504040204" pitchFamily="50" charset="-128"/>
              </a:rPr>
              <a:t>スマートシティ：データ収集・解析など</a:t>
            </a:r>
            <a:r>
              <a:rPr lang="ja-JP" altLang="en-US" sz="1400" dirty="0">
                <a:latin typeface="Meiryo UI" panose="020B0604030504040204" pitchFamily="50" charset="-128"/>
                <a:ea typeface="Meiryo UI" panose="020B0604030504040204" pitchFamily="50" charset="-128"/>
              </a:rPr>
              <a:t>（防災・減災、都市インフラ、環境共生分野　など）</a:t>
            </a:r>
            <a:endParaRPr lang="en-US" altLang="ja-JP" sz="1400"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0ED8E692-6B52-9BF5-BF7E-5E48502BE0EC}"/>
              </a:ext>
            </a:extLst>
          </p:cNvPr>
          <p:cNvSpPr/>
          <p:nvPr/>
        </p:nvSpPr>
        <p:spPr>
          <a:xfrm>
            <a:off x="4453483" y="3997421"/>
            <a:ext cx="7737950" cy="370358"/>
          </a:xfrm>
          <a:prstGeom prst="rect">
            <a:avLst/>
          </a:prstGeom>
        </p:spPr>
        <p:txBody>
          <a:bodyPr wrap="square">
            <a:spAutoFit/>
          </a:bodyPr>
          <a:lstStyle/>
          <a:p>
            <a:pPr lvl="0">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パブリックヘルス等：健康寿命の延伸</a:t>
            </a:r>
            <a:r>
              <a:rPr lang="ja-JP" altLang="en-US" sz="1400" dirty="0">
                <a:solidFill>
                  <a:prstClr val="black"/>
                </a:solidFill>
                <a:latin typeface="Meiryo UI" panose="020B0604030504040204" pitchFamily="50" charset="-128"/>
                <a:ea typeface="Meiryo UI" panose="020B0604030504040204" pitchFamily="50" charset="-128"/>
              </a:rPr>
              <a:t>（保健医療・介護データ分析　など）</a:t>
            </a:r>
          </a:p>
        </p:txBody>
      </p:sp>
      <p:sp>
        <p:nvSpPr>
          <p:cNvPr id="30" name="正方形/長方形 29">
            <a:extLst>
              <a:ext uri="{FF2B5EF4-FFF2-40B4-BE49-F238E27FC236}">
                <a16:creationId xmlns:a16="http://schemas.microsoft.com/office/drawing/2014/main" id="{584E8E1B-28DD-7DB1-D671-CB61506B1CFF}"/>
              </a:ext>
            </a:extLst>
          </p:cNvPr>
          <p:cNvSpPr/>
          <p:nvPr/>
        </p:nvSpPr>
        <p:spPr>
          <a:xfrm>
            <a:off x="4453483" y="4761380"/>
            <a:ext cx="7737950" cy="370358"/>
          </a:xfrm>
          <a:prstGeom prst="rect">
            <a:avLst/>
          </a:prstGeom>
        </p:spPr>
        <p:txBody>
          <a:bodyPr wrap="square">
            <a:spAutoFit/>
          </a:bodyPr>
          <a:lstStyle/>
          <a:p>
            <a:pPr lvl="0">
              <a:lnSpc>
                <a:spcPct val="150000"/>
              </a:lnSpc>
            </a:pPr>
            <a:r>
              <a:rPr lang="ja-JP" altLang="en-US" sz="1400" b="1" dirty="0">
                <a:solidFill>
                  <a:prstClr val="black"/>
                </a:solidFill>
                <a:latin typeface="Meiryo UI" panose="020B0604030504040204" pitchFamily="50" charset="-128"/>
                <a:ea typeface="Meiryo UI" panose="020B0604030504040204" pitchFamily="50" charset="-128"/>
              </a:rPr>
              <a:t>バイオエンジニアリング：バイオ関連産業活性化</a:t>
            </a:r>
            <a:r>
              <a:rPr lang="ja-JP" altLang="en-US" sz="1400" dirty="0">
                <a:solidFill>
                  <a:prstClr val="black"/>
                </a:solidFill>
                <a:latin typeface="Meiryo UI" panose="020B0604030504040204" pitchFamily="50" charset="-128"/>
                <a:ea typeface="Meiryo UI" panose="020B0604030504040204" pitchFamily="50" charset="-128"/>
              </a:rPr>
              <a:t>（次世代エネルギー開発　など）</a:t>
            </a:r>
          </a:p>
        </p:txBody>
      </p:sp>
      <p:pic>
        <p:nvPicPr>
          <p:cNvPr id="31" name="図 30">
            <a:extLst>
              <a:ext uri="{FF2B5EF4-FFF2-40B4-BE49-F238E27FC236}">
                <a16:creationId xmlns:a16="http://schemas.microsoft.com/office/drawing/2014/main" id="{FA3BDD7C-EA68-E6A0-7B5F-B2389E0620EA}"/>
              </a:ext>
            </a:extLst>
          </p:cNvPr>
          <p:cNvPicPr>
            <a:picLocks noChangeAspect="1"/>
          </p:cNvPicPr>
          <p:nvPr/>
        </p:nvPicPr>
        <p:blipFill rotWithShape="1">
          <a:blip r:embed="rId2"/>
          <a:srcRect b="33835"/>
          <a:stretch/>
        </p:blipFill>
        <p:spPr>
          <a:xfrm>
            <a:off x="4130535" y="3073415"/>
            <a:ext cx="645895" cy="346630"/>
          </a:xfrm>
          <a:prstGeom prst="rect">
            <a:avLst/>
          </a:prstGeom>
        </p:spPr>
      </p:pic>
      <p:pic>
        <p:nvPicPr>
          <p:cNvPr id="32" name="図 31">
            <a:extLst>
              <a:ext uri="{FF2B5EF4-FFF2-40B4-BE49-F238E27FC236}">
                <a16:creationId xmlns:a16="http://schemas.microsoft.com/office/drawing/2014/main" id="{D7AE5B57-8A63-341C-DB3C-41792C2C8D52}"/>
              </a:ext>
            </a:extLst>
          </p:cNvPr>
          <p:cNvPicPr>
            <a:picLocks noChangeAspect="1"/>
          </p:cNvPicPr>
          <p:nvPr/>
        </p:nvPicPr>
        <p:blipFill rotWithShape="1">
          <a:blip r:embed="rId2"/>
          <a:srcRect b="33835"/>
          <a:stretch/>
        </p:blipFill>
        <p:spPr>
          <a:xfrm>
            <a:off x="4146415" y="5206003"/>
            <a:ext cx="645895" cy="346630"/>
          </a:xfrm>
          <a:prstGeom prst="rect">
            <a:avLst/>
          </a:prstGeom>
        </p:spPr>
      </p:pic>
      <p:sp>
        <p:nvSpPr>
          <p:cNvPr id="33" name="正方形/長方形 32">
            <a:extLst>
              <a:ext uri="{FF2B5EF4-FFF2-40B4-BE49-F238E27FC236}">
                <a16:creationId xmlns:a16="http://schemas.microsoft.com/office/drawing/2014/main" id="{1C5F6E34-0E8B-9E26-EE1C-A3E18AB8B727}"/>
              </a:ext>
            </a:extLst>
          </p:cNvPr>
          <p:cNvSpPr/>
          <p:nvPr/>
        </p:nvSpPr>
        <p:spPr>
          <a:xfrm>
            <a:off x="4400927" y="5794579"/>
            <a:ext cx="9431970" cy="692497"/>
          </a:xfrm>
          <a:prstGeom prst="rect">
            <a:avLst/>
          </a:prstGeom>
        </p:spPr>
        <p:txBody>
          <a:bodyPr wrap="square">
            <a:spAutoFit/>
          </a:bodyPr>
          <a:lstStyle/>
          <a:p>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森之宮キャンパスの機能</a:t>
            </a:r>
            <a:r>
              <a:rPr lang="en-US" altLang="ja-JP" sz="1300" b="1" dirty="0">
                <a:latin typeface="Meiryo UI" panose="020B0604030504040204" pitchFamily="50" charset="-128"/>
                <a:ea typeface="Meiryo UI" panose="020B0604030504040204" pitchFamily="50" charset="-128"/>
              </a:rPr>
              <a:t>】</a:t>
            </a:r>
            <a:r>
              <a:rPr lang="ja-JP" altLang="en-US" sz="1300" b="1" dirty="0">
                <a:latin typeface="Meiryo UI" panose="020B0604030504040204" pitchFamily="50" charset="-128"/>
                <a:ea typeface="Meiryo UI" panose="020B0604030504040204" pitchFamily="50" charset="-128"/>
              </a:rPr>
              <a:t> </a:t>
            </a:r>
            <a:endParaRPr lang="en-US" altLang="ja-JP" sz="1300" b="1" dirty="0">
              <a:latin typeface="Meiryo UI" panose="020B0604030504040204" pitchFamily="50" charset="-128"/>
              <a:ea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rPr>
              <a:t>・地域住民や観光客との交流など、大阪城東部のまちの活性化につなげる機能</a:t>
            </a:r>
          </a:p>
          <a:p>
            <a:r>
              <a:rPr lang="ja-JP" altLang="en-US" sz="1300" dirty="0">
                <a:latin typeface="Meiryo UI" panose="020B0604030504040204" pitchFamily="50" charset="-128"/>
                <a:ea typeface="Meiryo UI" panose="020B0604030504040204" pitchFamily="50" charset="-128"/>
              </a:rPr>
              <a:t>・キャンパスでの実践・実証を通じた、課題解決と新しいまちづくりのインキュベーション機能</a:t>
            </a:r>
          </a:p>
        </p:txBody>
      </p:sp>
      <p:sp>
        <p:nvSpPr>
          <p:cNvPr id="34" name="正方形/長方形 33">
            <a:extLst>
              <a:ext uri="{FF2B5EF4-FFF2-40B4-BE49-F238E27FC236}">
                <a16:creationId xmlns:a16="http://schemas.microsoft.com/office/drawing/2014/main" id="{72B7AC1D-218A-0FC5-8EF3-26CC3BB43E11}"/>
              </a:ext>
            </a:extLst>
          </p:cNvPr>
          <p:cNvSpPr/>
          <p:nvPr/>
        </p:nvSpPr>
        <p:spPr>
          <a:xfrm>
            <a:off x="709783" y="2832994"/>
            <a:ext cx="2696911" cy="523220"/>
          </a:xfrm>
          <a:prstGeom prst="rect">
            <a:avLst/>
          </a:prstGeom>
        </p:spPr>
        <p:txBody>
          <a:bodyPr wrap="square">
            <a:spAutoFit/>
          </a:bodyPr>
          <a:lstStyle/>
          <a:p>
            <a:r>
              <a:rPr lang="ja-JP" altLang="en-US" sz="1400" b="1" dirty="0">
                <a:solidFill>
                  <a:schemeClr val="bg1"/>
                </a:solidFill>
                <a:latin typeface="Meiryo UI" panose="020B0604030504040204" pitchFamily="50" charset="-128"/>
                <a:ea typeface="Meiryo UI" panose="020B0604030504040204" pitchFamily="50" charset="-128"/>
              </a:rPr>
              <a:t>学生数　７</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８０６人</a:t>
            </a:r>
            <a:endParaRPr lang="en-US" altLang="ja-JP" sz="1400" b="1" dirty="0">
              <a:solidFill>
                <a:schemeClr val="bg1"/>
              </a:solidFill>
              <a:latin typeface="Meiryo UI" panose="020B0604030504040204" pitchFamily="50" charset="-128"/>
              <a:ea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rPr>
              <a:t>教員数　　  ６４５人</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8BC4020E-3D04-2FFD-E81E-D0086A824EB6}"/>
              </a:ext>
            </a:extLst>
          </p:cNvPr>
          <p:cNvSpPr/>
          <p:nvPr/>
        </p:nvSpPr>
        <p:spPr>
          <a:xfrm>
            <a:off x="627220" y="5136038"/>
            <a:ext cx="2696911" cy="523220"/>
          </a:xfrm>
          <a:prstGeom prst="rect">
            <a:avLst/>
          </a:prstGeom>
        </p:spPr>
        <p:txBody>
          <a:bodyPr wrap="square">
            <a:spAutoFit/>
          </a:bodyPr>
          <a:lstStyle/>
          <a:p>
            <a:r>
              <a:rPr lang="ja-JP" altLang="en-US" sz="1400" b="1" dirty="0">
                <a:solidFill>
                  <a:schemeClr val="bg1"/>
                </a:solidFill>
                <a:latin typeface="Meiryo UI" panose="020B0604030504040204" pitchFamily="50" charset="-128"/>
                <a:ea typeface="Meiryo UI" panose="020B0604030504040204" pitchFamily="50" charset="-128"/>
              </a:rPr>
              <a:t>学生数　８</a:t>
            </a:r>
            <a:r>
              <a:rPr lang="en-US" altLang="ja-JP" sz="1400" b="1" dirty="0">
                <a:solidFill>
                  <a:schemeClr val="bg1"/>
                </a:solidFill>
                <a:latin typeface="Meiryo UI" panose="020B0604030504040204" pitchFamily="50" charset="-128"/>
                <a:ea typeface="Meiryo UI" panose="020B0604030504040204" pitchFamily="50" charset="-128"/>
              </a:rPr>
              <a:t>,</a:t>
            </a:r>
            <a:r>
              <a:rPr lang="ja-JP" altLang="en-US" sz="1400" b="1" dirty="0">
                <a:solidFill>
                  <a:schemeClr val="bg1"/>
                </a:solidFill>
                <a:latin typeface="Meiryo UI" panose="020B0604030504040204" pitchFamily="50" charset="-128"/>
                <a:ea typeface="Meiryo UI" panose="020B0604030504040204" pitchFamily="50" charset="-128"/>
              </a:rPr>
              <a:t>２６４人</a:t>
            </a:r>
            <a:endParaRPr lang="en-US" altLang="ja-JP" sz="1400" b="1" dirty="0">
              <a:solidFill>
                <a:schemeClr val="bg1"/>
              </a:solidFill>
              <a:latin typeface="Meiryo UI" panose="020B0604030504040204" pitchFamily="50" charset="-128"/>
              <a:ea typeface="Meiryo UI" panose="020B0604030504040204" pitchFamily="50" charset="-128"/>
            </a:endParaRPr>
          </a:p>
          <a:p>
            <a:r>
              <a:rPr lang="ja-JP" altLang="en-US" sz="1400" b="1" dirty="0">
                <a:solidFill>
                  <a:schemeClr val="bg1"/>
                </a:solidFill>
                <a:latin typeface="Meiryo UI" panose="020B0604030504040204" pitchFamily="50" charset="-128"/>
                <a:ea typeface="Meiryo UI" panose="020B0604030504040204" pitchFamily="50" charset="-128"/>
              </a:rPr>
              <a:t>教員数　　  ７２６人</a:t>
            </a:r>
            <a:endParaRPr lang="en-US" altLang="ja-JP" sz="1400" b="1" dirty="0">
              <a:solidFill>
                <a:schemeClr val="bg1"/>
              </a:solidFill>
              <a:latin typeface="Meiryo UI" panose="020B0604030504040204" pitchFamily="50" charset="-128"/>
              <a:ea typeface="Meiryo UI" panose="020B0604030504040204" pitchFamily="50" charset="-128"/>
            </a:endParaRPr>
          </a:p>
        </p:txBody>
      </p:sp>
      <p:sp>
        <p:nvSpPr>
          <p:cNvPr id="37" name="正方形/長方形 36">
            <a:extLst>
              <a:ext uri="{FF2B5EF4-FFF2-40B4-BE49-F238E27FC236}">
                <a16:creationId xmlns:a16="http://schemas.microsoft.com/office/drawing/2014/main" id="{CA6E6976-AC8B-9594-0A81-849BD7646226}"/>
              </a:ext>
            </a:extLst>
          </p:cNvPr>
          <p:cNvSpPr/>
          <p:nvPr/>
        </p:nvSpPr>
        <p:spPr>
          <a:xfrm>
            <a:off x="2418903" y="3758990"/>
            <a:ext cx="2651459"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法人統合</a:t>
            </a:r>
          </a:p>
        </p:txBody>
      </p:sp>
      <p:sp>
        <p:nvSpPr>
          <p:cNvPr id="38" name="正方形/長方形 37">
            <a:extLst>
              <a:ext uri="{FF2B5EF4-FFF2-40B4-BE49-F238E27FC236}">
                <a16:creationId xmlns:a16="http://schemas.microsoft.com/office/drawing/2014/main" id="{F62B65CC-B4EC-F786-F242-88B3E9B09B3C}"/>
              </a:ext>
            </a:extLst>
          </p:cNvPr>
          <p:cNvSpPr/>
          <p:nvPr/>
        </p:nvSpPr>
        <p:spPr>
          <a:xfrm>
            <a:off x="2403273" y="4365006"/>
            <a:ext cx="2651459"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大学統合</a:t>
            </a:r>
          </a:p>
        </p:txBody>
      </p:sp>
      <p:grpSp>
        <p:nvGrpSpPr>
          <p:cNvPr id="39" name="グループ化 38">
            <a:extLst>
              <a:ext uri="{FF2B5EF4-FFF2-40B4-BE49-F238E27FC236}">
                <a16:creationId xmlns:a16="http://schemas.microsoft.com/office/drawing/2014/main" id="{4CCD4D3C-36FA-FC23-0C9E-8427774DA990}"/>
              </a:ext>
            </a:extLst>
          </p:cNvPr>
          <p:cNvGrpSpPr/>
          <p:nvPr/>
        </p:nvGrpSpPr>
        <p:grpSpPr>
          <a:xfrm>
            <a:off x="2556411" y="4562258"/>
            <a:ext cx="1425352" cy="436984"/>
            <a:chOff x="2670059" y="2902433"/>
            <a:chExt cx="1425352" cy="436984"/>
          </a:xfrm>
        </p:grpSpPr>
        <p:sp>
          <p:nvSpPr>
            <p:cNvPr id="40" name="正方形/長方形 39">
              <a:extLst>
                <a:ext uri="{FF2B5EF4-FFF2-40B4-BE49-F238E27FC236}">
                  <a16:creationId xmlns:a16="http://schemas.microsoft.com/office/drawing/2014/main" id="{6FDDD484-F651-D706-6260-DB214095DDF7}"/>
                </a:ext>
              </a:extLst>
            </p:cNvPr>
            <p:cNvSpPr/>
            <p:nvPr/>
          </p:nvSpPr>
          <p:spPr>
            <a:xfrm>
              <a:off x="2705287" y="2902433"/>
              <a:ext cx="1390124" cy="400110"/>
            </a:xfrm>
            <a:prstGeom prst="rect">
              <a:avLst/>
            </a:prstGeom>
          </p:spPr>
          <p:txBody>
            <a:bodyPr wrap="none">
              <a:spAutoFit/>
            </a:bodyPr>
            <a:lstStyle/>
            <a:p>
              <a:r>
                <a:rPr lang="en-US" altLang="ja-JP" sz="2000" b="1" dirty="0">
                  <a:ln w="76200">
                    <a:solidFill>
                      <a:schemeClr val="bg1"/>
                    </a:solidFill>
                  </a:ln>
                  <a:solidFill>
                    <a:schemeClr val="bg1"/>
                  </a:solidFill>
                  <a:latin typeface="Meiryo UI" panose="020B0604030504040204" pitchFamily="50" charset="-128"/>
                  <a:ea typeface="Meiryo UI" panose="020B0604030504040204" pitchFamily="50" charset="-128"/>
                </a:rPr>
                <a:t>2022</a:t>
              </a:r>
              <a:r>
                <a:rPr lang="ja-JP" altLang="en-US" sz="2000" b="1" dirty="0">
                  <a:ln w="76200">
                    <a:solidFill>
                      <a:schemeClr val="bg1"/>
                    </a:solidFill>
                  </a:ln>
                  <a:solidFill>
                    <a:schemeClr val="bg1"/>
                  </a:solidFill>
                  <a:latin typeface="Meiryo UI" panose="020B0604030504040204" pitchFamily="50" charset="-128"/>
                  <a:ea typeface="Meiryo UI" panose="020B0604030504040204" pitchFamily="50" charset="-128"/>
                </a:rPr>
                <a:t>年～</a:t>
              </a:r>
            </a:p>
          </p:txBody>
        </p:sp>
        <p:sp>
          <p:nvSpPr>
            <p:cNvPr id="41" name="正方形/長方形 40">
              <a:extLst>
                <a:ext uri="{FF2B5EF4-FFF2-40B4-BE49-F238E27FC236}">
                  <a16:creationId xmlns:a16="http://schemas.microsoft.com/office/drawing/2014/main" id="{2AC3F73A-798F-FCA1-38A9-7C1CFD0FAB20}"/>
                </a:ext>
              </a:extLst>
            </p:cNvPr>
            <p:cNvSpPr/>
            <p:nvPr/>
          </p:nvSpPr>
          <p:spPr>
            <a:xfrm>
              <a:off x="2670059" y="2939307"/>
              <a:ext cx="1390124"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2022</a:t>
              </a:r>
              <a:r>
                <a:rPr lang="ja-JP" altLang="en-US" sz="2000" b="1" dirty="0">
                  <a:latin typeface="Meiryo UI" panose="020B0604030504040204" pitchFamily="50" charset="-128"/>
                  <a:ea typeface="Meiryo UI" panose="020B0604030504040204" pitchFamily="50" charset="-128"/>
                </a:rPr>
                <a:t>年～</a:t>
              </a:r>
            </a:p>
          </p:txBody>
        </p:sp>
      </p:grpSp>
      <p:pic>
        <p:nvPicPr>
          <p:cNvPr id="4" name="図 3" descr="草の上にある建物  中程度の精度で自動的に生成された説明">
            <a:extLst>
              <a:ext uri="{FF2B5EF4-FFF2-40B4-BE49-F238E27FC236}">
                <a16:creationId xmlns:a16="http://schemas.microsoft.com/office/drawing/2014/main" id="{7E96981B-D7D3-DBF1-314F-45625640C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1684" y="5762909"/>
            <a:ext cx="1623076" cy="912529"/>
          </a:xfrm>
          <a:prstGeom prst="rect">
            <a:avLst/>
          </a:prstGeom>
        </p:spPr>
      </p:pic>
    </p:spTree>
    <p:extLst>
      <p:ext uri="{BB962C8B-B14F-4D97-AF65-F5344CB8AC3E}">
        <p14:creationId xmlns:p14="http://schemas.microsoft.com/office/powerpoint/2010/main" val="1679742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1E1177FB-572C-C4DE-4B53-AA19035444E7}"/>
              </a:ext>
            </a:extLst>
          </p:cNvPr>
          <p:cNvSpPr/>
          <p:nvPr/>
        </p:nvSpPr>
        <p:spPr>
          <a:xfrm>
            <a:off x="378081" y="935732"/>
            <a:ext cx="11439846" cy="799287"/>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④ 中小企業支援団体の統合（大阪産業局）</a:t>
            </a:r>
          </a:p>
        </p:txBody>
      </p:sp>
      <p:sp>
        <p:nvSpPr>
          <p:cNvPr id="18" name="正方形/長方形 17">
            <a:extLst>
              <a:ext uri="{FF2B5EF4-FFF2-40B4-BE49-F238E27FC236}">
                <a16:creationId xmlns:a16="http://schemas.microsoft.com/office/drawing/2014/main" id="{28AA6840-4E85-6A6B-EA82-5595864953BB}"/>
              </a:ext>
            </a:extLst>
          </p:cNvPr>
          <p:cNvSpPr/>
          <p:nvPr/>
        </p:nvSpPr>
        <p:spPr>
          <a:xfrm>
            <a:off x="828289" y="998270"/>
            <a:ext cx="10514319" cy="707886"/>
          </a:xfrm>
          <a:prstGeom prst="rect">
            <a:avLst/>
          </a:prstGeom>
        </p:spPr>
        <p:txBody>
          <a:bodyPr wrap="square">
            <a:spAutoFit/>
          </a:bodyPr>
          <a:lstStyle/>
          <a:p>
            <a:r>
              <a:rPr lang="ja-JP" altLang="en-US" sz="2000" b="1" dirty="0"/>
              <a:t>大阪府の大阪産業振興機構と大阪市の都市型産業振興センターを統合し、経営相談や販路支援機能などを強化。</a:t>
            </a:r>
            <a:endParaRPr lang="en-US" altLang="ja-JP" sz="2000" b="1" dirty="0"/>
          </a:p>
        </p:txBody>
      </p:sp>
      <p:sp>
        <p:nvSpPr>
          <p:cNvPr id="3" name="スライド番号プレースホルダー 1">
            <a:extLst>
              <a:ext uri="{FF2B5EF4-FFF2-40B4-BE49-F238E27FC236}">
                <a16:creationId xmlns:a16="http://schemas.microsoft.com/office/drawing/2014/main" id="{78251239-A9CA-72FF-0B20-F8B667B585DD}"/>
              </a:ext>
            </a:extLst>
          </p:cNvPr>
          <p:cNvSpPr>
            <a:spLocks noGrp="1"/>
          </p:cNvSpPr>
          <p:nvPr>
            <p:ph type="sldNum" sz="quarter" idx="12"/>
          </p:nvPr>
        </p:nvSpPr>
        <p:spPr>
          <a:xfrm>
            <a:off x="10912171" y="6393466"/>
            <a:ext cx="1239586" cy="365125"/>
          </a:xfrm>
        </p:spPr>
        <p:txBody>
          <a:bodyPr/>
          <a:lstStyle/>
          <a:p>
            <a:fld id="{E61EF540-5CB6-483A-A4DA-F9E60F8B4EFB}" type="slidenum">
              <a:rPr kumimoji="1" lang="ja-JP" altLang="en-US" smtClean="0"/>
              <a:pPr/>
              <a:t>16</a:t>
            </a:fld>
            <a:endParaRPr kumimoji="1" lang="ja-JP" altLang="en-US" dirty="0"/>
          </a:p>
        </p:txBody>
      </p:sp>
      <p:sp>
        <p:nvSpPr>
          <p:cNvPr id="8" name="角丸四角形 48">
            <a:extLst>
              <a:ext uri="{FF2B5EF4-FFF2-40B4-BE49-F238E27FC236}">
                <a16:creationId xmlns:a16="http://schemas.microsoft.com/office/drawing/2014/main" id="{AF1B29BE-173F-A3BA-F9B2-FC85B7797263}"/>
              </a:ext>
            </a:extLst>
          </p:cNvPr>
          <p:cNvSpPr/>
          <p:nvPr/>
        </p:nvSpPr>
        <p:spPr>
          <a:xfrm>
            <a:off x="930980" y="2786309"/>
            <a:ext cx="2190948" cy="799287"/>
          </a:xfrm>
          <a:prstGeom prst="roundRect">
            <a:avLst/>
          </a:prstGeom>
          <a:solidFill>
            <a:srgbClr val="000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lt1"/>
                </a:solidFill>
                <a:latin typeface="Meiryo UI" panose="020B0604030504040204" pitchFamily="50" charset="-128"/>
                <a:ea typeface="Meiryo UI" panose="020B0604030504040204" pitchFamily="50" charset="-128"/>
              </a:rPr>
              <a:t>大阪産業</a:t>
            </a:r>
            <a:endParaRPr lang="en-US" altLang="ja-JP" sz="2000" b="1" dirty="0">
              <a:solidFill>
                <a:schemeClr val="lt1"/>
              </a:solidFill>
              <a:latin typeface="Meiryo UI" panose="020B0604030504040204" pitchFamily="50" charset="-128"/>
              <a:ea typeface="Meiryo UI" panose="020B0604030504040204" pitchFamily="50" charset="-128"/>
            </a:endParaRPr>
          </a:p>
          <a:p>
            <a:pPr algn="ctr"/>
            <a:r>
              <a:rPr lang="ja-JP" altLang="en-US" sz="2000" b="1" dirty="0">
                <a:solidFill>
                  <a:schemeClr val="lt1"/>
                </a:solidFill>
                <a:latin typeface="Meiryo UI" panose="020B0604030504040204" pitchFamily="50" charset="-128"/>
                <a:ea typeface="Meiryo UI" panose="020B0604030504040204" pitchFamily="50" charset="-128"/>
              </a:rPr>
              <a:t>振興機構</a:t>
            </a:r>
            <a:endParaRPr lang="en-US" altLang="zh-TW" sz="2000" b="1" dirty="0">
              <a:solidFill>
                <a:schemeClr val="lt1"/>
              </a:solidFill>
              <a:latin typeface="Meiryo UI" panose="020B0604030504040204" pitchFamily="50" charset="-128"/>
              <a:ea typeface="Meiryo UI" panose="020B0604030504040204" pitchFamily="50" charset="-128"/>
            </a:endParaRPr>
          </a:p>
        </p:txBody>
      </p:sp>
      <p:sp>
        <p:nvSpPr>
          <p:cNvPr id="9" name="角丸四角形 49">
            <a:extLst>
              <a:ext uri="{FF2B5EF4-FFF2-40B4-BE49-F238E27FC236}">
                <a16:creationId xmlns:a16="http://schemas.microsoft.com/office/drawing/2014/main" id="{590B39D6-474E-738F-8747-DBA0084E6C28}"/>
              </a:ext>
            </a:extLst>
          </p:cNvPr>
          <p:cNvSpPr/>
          <p:nvPr/>
        </p:nvSpPr>
        <p:spPr>
          <a:xfrm>
            <a:off x="944071" y="4909235"/>
            <a:ext cx="2244459" cy="746839"/>
          </a:xfrm>
          <a:prstGeom prst="round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lt1"/>
                </a:solidFill>
                <a:latin typeface="Meiryo UI" panose="020B0604030504040204" pitchFamily="50" charset="-128"/>
                <a:ea typeface="Meiryo UI" panose="020B0604030504040204" pitchFamily="50" charset="-128"/>
              </a:rPr>
              <a:t>大阪市都市型</a:t>
            </a:r>
            <a:endParaRPr lang="en-US" altLang="ja-JP" sz="2000" b="1" dirty="0">
              <a:solidFill>
                <a:schemeClr val="lt1"/>
              </a:solidFill>
              <a:latin typeface="Meiryo UI" panose="020B0604030504040204" pitchFamily="50" charset="-128"/>
              <a:ea typeface="Meiryo UI" panose="020B0604030504040204" pitchFamily="50" charset="-128"/>
            </a:endParaRPr>
          </a:p>
          <a:p>
            <a:pPr algn="ctr"/>
            <a:r>
              <a:rPr lang="ja-JP" altLang="en-US" sz="2000" b="1" dirty="0">
                <a:solidFill>
                  <a:schemeClr val="lt1"/>
                </a:solidFill>
                <a:latin typeface="Meiryo UI" panose="020B0604030504040204" pitchFamily="50" charset="-128"/>
                <a:ea typeface="Meiryo UI" panose="020B0604030504040204" pitchFamily="50" charset="-128"/>
              </a:rPr>
              <a:t>産業振興センター</a:t>
            </a:r>
            <a:endParaRPr lang="zh-TW" altLang="en-US" sz="2000" b="1" dirty="0">
              <a:solidFill>
                <a:schemeClr val="lt1"/>
              </a:solidFill>
              <a:latin typeface="Meiryo UI" panose="020B0604030504040204" pitchFamily="50" charset="-128"/>
              <a:ea typeface="Meiryo UI" panose="020B0604030504040204" pitchFamily="50" charset="-128"/>
            </a:endParaRPr>
          </a:p>
        </p:txBody>
      </p:sp>
      <p:sp>
        <p:nvSpPr>
          <p:cNvPr id="10" name="フローチャート: 組合せ 21">
            <a:extLst>
              <a:ext uri="{FF2B5EF4-FFF2-40B4-BE49-F238E27FC236}">
                <a16:creationId xmlns:a16="http://schemas.microsoft.com/office/drawing/2014/main" id="{593DF818-9A5E-2192-9F18-FD258E8DE1B9}"/>
              </a:ext>
            </a:extLst>
          </p:cNvPr>
          <p:cNvSpPr/>
          <p:nvPr/>
        </p:nvSpPr>
        <p:spPr bwMode="gray">
          <a:xfrm>
            <a:off x="1540630" y="3968251"/>
            <a:ext cx="993434" cy="981339"/>
          </a:xfrm>
          <a:prstGeom prst="mathMultiply">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itchFamily="50" charset="-128"/>
              <a:ea typeface="Meiryo UI" pitchFamily="50" charset="-128"/>
            </a:endParaRPr>
          </a:p>
        </p:txBody>
      </p:sp>
      <p:sp>
        <p:nvSpPr>
          <p:cNvPr id="11" name="フローチャート: 組合せ 21">
            <a:extLst>
              <a:ext uri="{FF2B5EF4-FFF2-40B4-BE49-F238E27FC236}">
                <a16:creationId xmlns:a16="http://schemas.microsoft.com/office/drawing/2014/main" id="{302ACB91-5C5D-E22B-B9F8-CD5162FEF0F1}"/>
              </a:ext>
            </a:extLst>
          </p:cNvPr>
          <p:cNvSpPr/>
          <p:nvPr/>
        </p:nvSpPr>
        <p:spPr bwMode="gray">
          <a:xfrm rot="16200000">
            <a:off x="2860569" y="4110004"/>
            <a:ext cx="1332000" cy="459300"/>
          </a:xfrm>
          <a:prstGeom prst="flowChartMerge">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grpSp>
        <p:nvGrpSpPr>
          <p:cNvPr id="24" name="グループ化 23">
            <a:extLst>
              <a:ext uri="{FF2B5EF4-FFF2-40B4-BE49-F238E27FC236}">
                <a16:creationId xmlns:a16="http://schemas.microsoft.com/office/drawing/2014/main" id="{9EC8E252-4739-7A63-35CD-B3E8FBF8845D}"/>
              </a:ext>
            </a:extLst>
          </p:cNvPr>
          <p:cNvGrpSpPr/>
          <p:nvPr/>
        </p:nvGrpSpPr>
        <p:grpSpPr>
          <a:xfrm>
            <a:off x="2860446" y="4139599"/>
            <a:ext cx="1396224" cy="406386"/>
            <a:chOff x="2362878" y="3466756"/>
            <a:chExt cx="1396224" cy="406386"/>
          </a:xfrm>
        </p:grpSpPr>
        <p:sp>
          <p:nvSpPr>
            <p:cNvPr id="25" name="正方形/長方形 24">
              <a:extLst>
                <a:ext uri="{FF2B5EF4-FFF2-40B4-BE49-F238E27FC236}">
                  <a16:creationId xmlns:a16="http://schemas.microsoft.com/office/drawing/2014/main" id="{26BF6008-5CC5-A011-AC30-CCB6452AF76A}"/>
                </a:ext>
              </a:extLst>
            </p:cNvPr>
            <p:cNvSpPr/>
            <p:nvPr/>
          </p:nvSpPr>
          <p:spPr>
            <a:xfrm>
              <a:off x="2362878" y="3473032"/>
              <a:ext cx="1390124" cy="400110"/>
            </a:xfrm>
            <a:prstGeom prst="rect">
              <a:avLst/>
            </a:prstGeom>
          </p:spPr>
          <p:txBody>
            <a:bodyPr wrap="none">
              <a:spAutoFit/>
            </a:bodyPr>
            <a:lstStyle/>
            <a:p>
              <a:r>
                <a:rPr lang="en-US" altLang="ja-JP" sz="2000" b="1" dirty="0">
                  <a:ln w="76200">
                    <a:solidFill>
                      <a:schemeClr val="bg1"/>
                    </a:solidFill>
                  </a:ln>
                  <a:solidFill>
                    <a:schemeClr val="bg1"/>
                  </a:solidFill>
                  <a:latin typeface="Meiryo UI" panose="020B0604030504040204" pitchFamily="50" charset="-128"/>
                  <a:ea typeface="Meiryo UI" panose="020B0604030504040204" pitchFamily="50" charset="-128"/>
                </a:rPr>
                <a:t>2019</a:t>
              </a:r>
              <a:r>
                <a:rPr lang="ja-JP" altLang="en-US" sz="2000" b="1" dirty="0">
                  <a:ln w="76200">
                    <a:solidFill>
                      <a:schemeClr val="bg1"/>
                    </a:solidFill>
                  </a:ln>
                  <a:solidFill>
                    <a:schemeClr val="bg1"/>
                  </a:solidFill>
                  <a:latin typeface="Meiryo UI" panose="020B0604030504040204" pitchFamily="50" charset="-128"/>
                  <a:ea typeface="Meiryo UI" panose="020B0604030504040204" pitchFamily="50" charset="-128"/>
                </a:rPr>
                <a:t>年～</a:t>
              </a:r>
            </a:p>
          </p:txBody>
        </p:sp>
        <p:sp>
          <p:nvSpPr>
            <p:cNvPr id="26" name="正方形/長方形 25">
              <a:extLst>
                <a:ext uri="{FF2B5EF4-FFF2-40B4-BE49-F238E27FC236}">
                  <a16:creationId xmlns:a16="http://schemas.microsoft.com/office/drawing/2014/main" id="{380B76B4-B2AA-380E-0223-89A13873170D}"/>
                </a:ext>
              </a:extLst>
            </p:cNvPr>
            <p:cNvSpPr/>
            <p:nvPr/>
          </p:nvSpPr>
          <p:spPr>
            <a:xfrm>
              <a:off x="2368978" y="3466756"/>
              <a:ext cx="1390124" cy="400110"/>
            </a:xfrm>
            <a:prstGeom prst="rect">
              <a:avLst/>
            </a:prstGeom>
          </p:spPr>
          <p:txBody>
            <a:bodyPr wrap="none">
              <a:spAutoFit/>
            </a:bodyPr>
            <a:lstStyle/>
            <a:p>
              <a:r>
                <a:rPr lang="en-US" altLang="ja-JP" sz="2000" b="1" dirty="0">
                  <a:latin typeface="Meiryo UI" panose="020B0604030504040204" pitchFamily="50" charset="-128"/>
                  <a:ea typeface="Meiryo UI" panose="020B0604030504040204" pitchFamily="50" charset="-128"/>
                </a:rPr>
                <a:t>2019</a:t>
              </a:r>
              <a:r>
                <a:rPr lang="ja-JP" altLang="en-US" sz="2000" b="1" dirty="0">
                  <a:latin typeface="Meiryo UI" panose="020B0604030504040204" pitchFamily="50" charset="-128"/>
                  <a:ea typeface="Meiryo UI" panose="020B0604030504040204" pitchFamily="50" charset="-128"/>
                </a:rPr>
                <a:t>年～</a:t>
              </a:r>
            </a:p>
          </p:txBody>
        </p:sp>
      </p:grpSp>
      <p:sp>
        <p:nvSpPr>
          <p:cNvPr id="28" name="正方形/長方形 27">
            <a:extLst>
              <a:ext uri="{FF2B5EF4-FFF2-40B4-BE49-F238E27FC236}">
                <a16:creationId xmlns:a16="http://schemas.microsoft.com/office/drawing/2014/main" id="{06A5BEF8-5BDC-5286-5772-FF79DC379C86}"/>
              </a:ext>
            </a:extLst>
          </p:cNvPr>
          <p:cNvSpPr/>
          <p:nvPr/>
        </p:nvSpPr>
        <p:spPr>
          <a:xfrm>
            <a:off x="929564" y="5719936"/>
            <a:ext cx="2437360" cy="584775"/>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創業・ベンチャー支援などのソフト事業で実績</a:t>
            </a:r>
            <a:endParaRPr lang="en-US" altLang="ja-JP" sz="1600" b="1" dirty="0">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C4EFCB8E-15C5-0DE8-3A22-9DA510B165B6}"/>
              </a:ext>
            </a:extLst>
          </p:cNvPr>
          <p:cNvSpPr/>
          <p:nvPr/>
        </p:nvSpPr>
        <p:spPr>
          <a:xfrm>
            <a:off x="972941" y="3680374"/>
            <a:ext cx="2275965"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rPr>
              <a:t>ものづくりの支援で実績</a:t>
            </a:r>
          </a:p>
        </p:txBody>
      </p:sp>
      <p:grpSp>
        <p:nvGrpSpPr>
          <p:cNvPr id="48" name="グループ化 47">
            <a:extLst>
              <a:ext uri="{FF2B5EF4-FFF2-40B4-BE49-F238E27FC236}">
                <a16:creationId xmlns:a16="http://schemas.microsoft.com/office/drawing/2014/main" id="{5EB170D4-0A08-F7AE-6CF4-C17A82B21636}"/>
              </a:ext>
            </a:extLst>
          </p:cNvPr>
          <p:cNvGrpSpPr/>
          <p:nvPr/>
        </p:nvGrpSpPr>
        <p:grpSpPr>
          <a:xfrm>
            <a:off x="4271527" y="1797366"/>
            <a:ext cx="7049616" cy="4997130"/>
            <a:chOff x="4168741" y="202838"/>
            <a:chExt cx="7107494" cy="6422686"/>
          </a:xfrm>
        </p:grpSpPr>
        <p:sp>
          <p:nvSpPr>
            <p:cNvPr id="49" name="角丸四角形 97">
              <a:extLst>
                <a:ext uri="{FF2B5EF4-FFF2-40B4-BE49-F238E27FC236}">
                  <a16:creationId xmlns:a16="http://schemas.microsoft.com/office/drawing/2014/main" id="{C5C8E72B-B40E-9A94-86CE-337E95CB889A}"/>
                </a:ext>
              </a:extLst>
            </p:cNvPr>
            <p:cNvSpPr>
              <a:spLocks noChangeAspect="1"/>
            </p:cNvSpPr>
            <p:nvPr/>
          </p:nvSpPr>
          <p:spPr>
            <a:xfrm>
              <a:off x="4168741" y="910525"/>
              <a:ext cx="7107494" cy="5714999"/>
            </a:xfrm>
            <a:prstGeom prst="roundRect">
              <a:avLst>
                <a:gd name="adj" fmla="val 8119"/>
              </a:avLst>
            </a:prstGeom>
            <a:solidFill>
              <a:schemeClr val="bg1"/>
            </a:solid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sp>
          <p:nvSpPr>
            <p:cNvPr id="50" name="角丸四角形 78">
              <a:extLst>
                <a:ext uri="{FF2B5EF4-FFF2-40B4-BE49-F238E27FC236}">
                  <a16:creationId xmlns:a16="http://schemas.microsoft.com/office/drawing/2014/main" id="{A91A1B7E-8560-FFE6-4C37-084AA349A789}"/>
                </a:ext>
              </a:extLst>
            </p:cNvPr>
            <p:cNvSpPr/>
            <p:nvPr/>
          </p:nvSpPr>
          <p:spPr>
            <a:xfrm>
              <a:off x="6222369" y="202838"/>
              <a:ext cx="2577409" cy="707686"/>
            </a:xfrm>
            <a:prstGeom prst="roundRect">
              <a:avLst/>
            </a:prstGeom>
            <a:solidFill>
              <a:schemeClr val="bg1"/>
            </a:solidFill>
            <a:ln w="57150">
              <a:solidFill>
                <a:srgbClr val="00A1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A1EA"/>
                  </a:solidFill>
                </a:ln>
              </a:endParaRPr>
            </a:p>
          </p:txBody>
        </p:sp>
        <p:pic>
          <p:nvPicPr>
            <p:cNvPr id="51" name="Picture 8" descr="公益財団法人 大阪産業局">
              <a:extLst>
                <a:ext uri="{FF2B5EF4-FFF2-40B4-BE49-F238E27FC236}">
                  <a16:creationId xmlns:a16="http://schemas.microsoft.com/office/drawing/2014/main" id="{77F16ADF-AA06-FF16-688A-68899DDF8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7579" y="291296"/>
              <a:ext cx="1942137" cy="554896"/>
            </a:xfrm>
            <a:prstGeom prst="rect">
              <a:avLst/>
            </a:prstGeom>
            <a:noFill/>
            <a:extLst>
              <a:ext uri="{909E8E84-426E-40DD-AFC4-6F175D3DCCD1}">
                <a14:hiddenFill xmlns:a14="http://schemas.microsoft.com/office/drawing/2010/main">
                  <a:solidFill>
                    <a:srgbClr val="FFFFFF"/>
                  </a:solidFill>
                </a14:hiddenFill>
              </a:ext>
            </a:extLst>
          </p:spPr>
        </p:pic>
      </p:grpSp>
      <p:sp>
        <p:nvSpPr>
          <p:cNvPr id="52" name="正方形/長方形 51">
            <a:extLst>
              <a:ext uri="{FF2B5EF4-FFF2-40B4-BE49-F238E27FC236}">
                <a16:creationId xmlns:a16="http://schemas.microsoft.com/office/drawing/2014/main" id="{76E1E446-4411-042A-CC16-D2A40E9A7D2D}"/>
              </a:ext>
            </a:extLst>
          </p:cNvPr>
          <p:cNvSpPr/>
          <p:nvPr/>
        </p:nvSpPr>
        <p:spPr>
          <a:xfrm>
            <a:off x="6042167" y="2480065"/>
            <a:ext cx="3411511"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 経営面の支援機能強化 ～</a:t>
            </a:r>
          </a:p>
        </p:txBody>
      </p:sp>
      <p:sp>
        <p:nvSpPr>
          <p:cNvPr id="53" name="正方形/長方形 52">
            <a:extLst>
              <a:ext uri="{FF2B5EF4-FFF2-40B4-BE49-F238E27FC236}">
                <a16:creationId xmlns:a16="http://schemas.microsoft.com/office/drawing/2014/main" id="{ADA78B84-AE62-C4B7-074A-F8F6B4EDB1BF}"/>
              </a:ext>
            </a:extLst>
          </p:cNvPr>
          <p:cNvSpPr/>
          <p:nvPr/>
        </p:nvSpPr>
        <p:spPr>
          <a:xfrm>
            <a:off x="4654257" y="5702260"/>
            <a:ext cx="2294218" cy="833305"/>
          </a:xfrm>
          <a:prstGeom prst="rect">
            <a:avLst/>
          </a:prstGeom>
        </p:spPr>
        <p:txBody>
          <a:bodyPr wrap="non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相談機能のワンストップ化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支援サービスの一体的提供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企業データベースの一元化</a:t>
            </a:r>
            <a:endParaRPr lang="zh-TW"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7A71A909-9391-F728-6996-2D1186BBEE4F}"/>
              </a:ext>
            </a:extLst>
          </p:cNvPr>
          <p:cNvSpPr/>
          <p:nvPr/>
        </p:nvSpPr>
        <p:spPr>
          <a:xfrm>
            <a:off x="5063886" y="5273612"/>
            <a:ext cx="1507144" cy="338554"/>
          </a:xfrm>
          <a:prstGeom prst="rect">
            <a:avLst/>
          </a:prstGeom>
        </p:spPr>
        <p:txBody>
          <a:bodyPr wrap="none">
            <a:spAutoFit/>
          </a:bodyPr>
          <a:lstStyle/>
          <a:p>
            <a:r>
              <a:rPr lang="ja-JP" altLang="en-US" sz="1600" b="1" u="sng" dirty="0">
                <a:latin typeface="Meiryo UI" panose="020B0604030504040204" pitchFamily="50" charset="-128"/>
                <a:ea typeface="Meiryo UI" panose="020B0604030504040204" pitchFamily="50" charset="-128"/>
                <a:cs typeface="Meiryo UI" panose="020B0604030504040204" pitchFamily="50" charset="-128"/>
              </a:rPr>
              <a:t>その他の取組み</a:t>
            </a:r>
          </a:p>
        </p:txBody>
      </p:sp>
      <p:graphicFrame>
        <p:nvGraphicFramePr>
          <p:cNvPr id="55" name="グラフ 54">
            <a:extLst>
              <a:ext uri="{FF2B5EF4-FFF2-40B4-BE49-F238E27FC236}">
                <a16:creationId xmlns:a16="http://schemas.microsoft.com/office/drawing/2014/main" id="{7E815674-3227-741D-B5CC-ABB15A896275}"/>
              </a:ext>
            </a:extLst>
          </p:cNvPr>
          <p:cNvGraphicFramePr>
            <a:graphicFrameLocks/>
          </p:cNvGraphicFramePr>
          <p:nvPr>
            <p:extLst>
              <p:ext uri="{D42A27DB-BD31-4B8C-83A1-F6EECF244321}">
                <p14:modId xmlns:p14="http://schemas.microsoft.com/office/powerpoint/2010/main" val="57052089"/>
              </p:ext>
            </p:extLst>
          </p:nvPr>
        </p:nvGraphicFramePr>
        <p:xfrm>
          <a:off x="6781851" y="5510244"/>
          <a:ext cx="2294219" cy="1229112"/>
        </p:xfrm>
        <a:graphic>
          <a:graphicData uri="http://schemas.openxmlformats.org/drawingml/2006/chart">
            <c:chart xmlns:c="http://schemas.openxmlformats.org/drawingml/2006/chart" xmlns:r="http://schemas.openxmlformats.org/officeDocument/2006/relationships" r:id="rId3"/>
          </a:graphicData>
        </a:graphic>
      </p:graphicFrame>
      <p:sp>
        <p:nvSpPr>
          <p:cNvPr id="56" name="正方形/長方形 55">
            <a:extLst>
              <a:ext uri="{FF2B5EF4-FFF2-40B4-BE49-F238E27FC236}">
                <a16:creationId xmlns:a16="http://schemas.microsoft.com/office/drawing/2014/main" id="{DB4098B4-F545-6A0D-0781-C0D07820C14F}"/>
              </a:ext>
            </a:extLst>
          </p:cNvPr>
          <p:cNvSpPr/>
          <p:nvPr/>
        </p:nvSpPr>
        <p:spPr>
          <a:xfrm>
            <a:off x="7018562" y="5251477"/>
            <a:ext cx="1428450" cy="338554"/>
          </a:xfrm>
          <a:prstGeom prst="rect">
            <a:avLst/>
          </a:prstGeom>
        </p:spPr>
        <p:txBody>
          <a:bodyPr wrap="square">
            <a:spAutoFit/>
          </a:bodyPr>
          <a:lstStyle/>
          <a:p>
            <a:pPr algn="dist"/>
            <a:r>
              <a:rPr lang="ja-JP" altLang="en-US" sz="1600" b="1" dirty="0">
                <a:latin typeface="Meiryo UI" panose="020B0604030504040204" pitchFamily="50" charset="-128"/>
                <a:ea typeface="Meiryo UI" panose="020B0604030504040204" pitchFamily="50" charset="-128"/>
              </a:rPr>
              <a:t>創業件数</a:t>
            </a:r>
          </a:p>
        </p:txBody>
      </p:sp>
      <p:graphicFrame>
        <p:nvGraphicFramePr>
          <p:cNvPr id="57" name="グラフ 56">
            <a:extLst>
              <a:ext uri="{FF2B5EF4-FFF2-40B4-BE49-F238E27FC236}">
                <a16:creationId xmlns:a16="http://schemas.microsoft.com/office/drawing/2014/main" id="{D52342EB-0D15-5EFC-B454-52DA6EE81066}"/>
              </a:ext>
            </a:extLst>
          </p:cNvPr>
          <p:cNvGraphicFramePr>
            <a:graphicFrameLocks/>
          </p:cNvGraphicFramePr>
          <p:nvPr>
            <p:extLst>
              <p:ext uri="{D42A27DB-BD31-4B8C-83A1-F6EECF244321}">
                <p14:modId xmlns:p14="http://schemas.microsoft.com/office/powerpoint/2010/main" val="591995092"/>
              </p:ext>
            </p:extLst>
          </p:nvPr>
        </p:nvGraphicFramePr>
        <p:xfrm>
          <a:off x="8963984" y="5479425"/>
          <a:ext cx="2112294" cy="1229112"/>
        </p:xfrm>
        <a:graphic>
          <a:graphicData uri="http://schemas.openxmlformats.org/drawingml/2006/chart">
            <c:chart xmlns:c="http://schemas.openxmlformats.org/drawingml/2006/chart" xmlns:r="http://schemas.openxmlformats.org/officeDocument/2006/relationships" r:id="rId4"/>
          </a:graphicData>
        </a:graphic>
      </p:graphicFrame>
      <p:sp>
        <p:nvSpPr>
          <p:cNvPr id="58" name="正方形/長方形 57">
            <a:extLst>
              <a:ext uri="{FF2B5EF4-FFF2-40B4-BE49-F238E27FC236}">
                <a16:creationId xmlns:a16="http://schemas.microsoft.com/office/drawing/2014/main" id="{46B4DC51-8538-3008-B571-6D25450739AE}"/>
              </a:ext>
            </a:extLst>
          </p:cNvPr>
          <p:cNvSpPr/>
          <p:nvPr/>
        </p:nvSpPr>
        <p:spPr>
          <a:xfrm>
            <a:off x="9008958" y="5255008"/>
            <a:ext cx="2082621" cy="338554"/>
          </a:xfrm>
          <a:prstGeom prst="rect">
            <a:avLst/>
          </a:prstGeom>
        </p:spPr>
        <p:txBody>
          <a:bodyPr wrap="none">
            <a:spAutoFit/>
          </a:bodyPr>
          <a:lstStyle/>
          <a:p>
            <a:r>
              <a:rPr lang="ja-JP" altLang="en-US" sz="1600" b="1" dirty="0">
                <a:latin typeface="Meiryo UI" panose="020B0604030504040204" pitchFamily="50" charset="-128"/>
                <a:ea typeface="Meiryo UI" panose="020B0604030504040204" pitchFamily="50" charset="-128"/>
              </a:rPr>
              <a:t>国際ビジネス支援件数</a:t>
            </a:r>
          </a:p>
        </p:txBody>
      </p:sp>
      <p:sp>
        <p:nvSpPr>
          <p:cNvPr id="59" name="円/楕円 47">
            <a:extLst>
              <a:ext uri="{FF2B5EF4-FFF2-40B4-BE49-F238E27FC236}">
                <a16:creationId xmlns:a16="http://schemas.microsoft.com/office/drawing/2014/main" id="{9C18A66D-A598-99FF-49CB-342E21F0E8AA}"/>
              </a:ext>
            </a:extLst>
          </p:cNvPr>
          <p:cNvSpPr/>
          <p:nvPr/>
        </p:nvSpPr>
        <p:spPr>
          <a:xfrm>
            <a:off x="4791036" y="5275877"/>
            <a:ext cx="324000" cy="324000"/>
          </a:xfrm>
          <a:prstGeom prst="donu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93131413-2768-B621-B25F-F5EF067A0308}"/>
              </a:ext>
            </a:extLst>
          </p:cNvPr>
          <p:cNvSpPr txBox="1"/>
          <p:nvPr/>
        </p:nvSpPr>
        <p:spPr>
          <a:xfrm>
            <a:off x="3829076" y="2833253"/>
            <a:ext cx="7944441" cy="338554"/>
          </a:xfrm>
          <a:prstGeom prst="rect">
            <a:avLst/>
          </a:prstGeom>
          <a:noFill/>
        </p:spPr>
        <p:txBody>
          <a:bodyPr wrap="square" rtlCol="0">
            <a:spAutoFit/>
          </a:bodyPr>
          <a:lstStyle/>
          <a:p>
            <a:pPr algn="ctr"/>
            <a:r>
              <a:rPr lang="ja-JP" altLang="en-US" sz="1600" b="1" u="sng" dirty="0">
                <a:solidFill>
                  <a:srgbClr val="00A1EA"/>
                </a:solidFill>
                <a:latin typeface="Meiryo UI" panose="020B0604030504040204" pitchFamily="50" charset="-128"/>
                <a:ea typeface="Meiryo UI" panose="020B0604030504040204" pitchFamily="50" charset="-128"/>
              </a:rPr>
              <a:t>両法人の強みを活かし、時代のニーズを踏まえた３つの機能を充実・強化</a:t>
            </a:r>
            <a:endParaRPr kumimoji="1" lang="ja-JP" altLang="en-US" sz="1600" b="1" u="sng" dirty="0">
              <a:solidFill>
                <a:srgbClr val="00A1EA"/>
              </a:solidFill>
              <a:latin typeface="Meiryo UI" panose="020B0604030504040204" pitchFamily="50" charset="-128"/>
              <a:ea typeface="Meiryo UI" panose="020B0604030504040204" pitchFamily="50" charset="-128"/>
            </a:endParaRPr>
          </a:p>
        </p:txBody>
      </p:sp>
      <p:grpSp>
        <p:nvGrpSpPr>
          <p:cNvPr id="61" name="グループ化 60">
            <a:extLst>
              <a:ext uri="{FF2B5EF4-FFF2-40B4-BE49-F238E27FC236}">
                <a16:creationId xmlns:a16="http://schemas.microsoft.com/office/drawing/2014/main" id="{EE9DB837-01ED-9D50-EE2D-A47728086478}"/>
              </a:ext>
            </a:extLst>
          </p:cNvPr>
          <p:cNvGrpSpPr/>
          <p:nvPr/>
        </p:nvGrpSpPr>
        <p:grpSpPr>
          <a:xfrm>
            <a:off x="4969977" y="3219138"/>
            <a:ext cx="1818841" cy="1133566"/>
            <a:chOff x="4641692" y="2171397"/>
            <a:chExt cx="2168099" cy="1440000"/>
          </a:xfrm>
        </p:grpSpPr>
        <p:sp>
          <p:nvSpPr>
            <p:cNvPr id="62" name="楕円 61">
              <a:extLst>
                <a:ext uri="{FF2B5EF4-FFF2-40B4-BE49-F238E27FC236}">
                  <a16:creationId xmlns:a16="http://schemas.microsoft.com/office/drawing/2014/main" id="{031D543C-2CAD-34B1-45E5-B44337D2E79C}"/>
                </a:ext>
              </a:extLst>
            </p:cNvPr>
            <p:cNvSpPr/>
            <p:nvPr/>
          </p:nvSpPr>
          <p:spPr>
            <a:xfrm>
              <a:off x="5020659" y="2171397"/>
              <a:ext cx="1440000" cy="144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3" name="テキスト ボックス 62">
              <a:extLst>
                <a:ext uri="{FF2B5EF4-FFF2-40B4-BE49-F238E27FC236}">
                  <a16:creationId xmlns:a16="http://schemas.microsoft.com/office/drawing/2014/main" id="{987070EF-DC17-48A0-1271-FF98FE67C3F1}"/>
                </a:ext>
              </a:extLst>
            </p:cNvPr>
            <p:cNvSpPr txBox="1"/>
            <p:nvPr/>
          </p:nvSpPr>
          <p:spPr>
            <a:xfrm>
              <a:off x="4649791" y="2603537"/>
              <a:ext cx="2160000" cy="647229"/>
            </a:xfrm>
            <a:prstGeom prst="rect">
              <a:avLst/>
            </a:prstGeom>
            <a:noFill/>
          </p:spPr>
          <p:txBody>
            <a:bodyPr wrap="square" rtlCol="0" anchor="ctr">
              <a:spAutoFit/>
            </a:bodyPr>
            <a:lstStyle/>
            <a:p>
              <a:pPr algn="ctr">
                <a:lnSpc>
                  <a:spcPts val="1700"/>
                </a:lnSpc>
              </a:pPr>
              <a:r>
                <a:rPr lang="ja-JP" altLang="en-US"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創業・スタートアップ</a:t>
              </a:r>
              <a:endParaRPr lang="en-US" altLang="ja-JP"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a:extLst>
                <a:ext uri="{FF2B5EF4-FFF2-40B4-BE49-F238E27FC236}">
                  <a16:creationId xmlns:a16="http://schemas.microsoft.com/office/drawing/2014/main" id="{BBA9F879-B706-872E-A3AA-C56A84805D63}"/>
                </a:ext>
              </a:extLst>
            </p:cNvPr>
            <p:cNvSpPr txBox="1"/>
            <p:nvPr/>
          </p:nvSpPr>
          <p:spPr>
            <a:xfrm>
              <a:off x="4641692" y="2603537"/>
              <a:ext cx="2160000" cy="647229"/>
            </a:xfrm>
            <a:prstGeom prst="rect">
              <a:avLst/>
            </a:prstGeom>
            <a:noFill/>
          </p:spPr>
          <p:txBody>
            <a:bodyPr wrap="square" rtlCol="0" anchor="ctr">
              <a:spAutoFit/>
            </a:bodyPr>
            <a:lstStyle/>
            <a:p>
              <a:pPr algn="ctr">
                <a:lnSpc>
                  <a:spcPts val="17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創業・</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スタートアップ</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5" name="グループ化 64">
            <a:extLst>
              <a:ext uri="{FF2B5EF4-FFF2-40B4-BE49-F238E27FC236}">
                <a16:creationId xmlns:a16="http://schemas.microsoft.com/office/drawing/2014/main" id="{E323D644-C68C-48B9-462C-1CCD6469D12B}"/>
              </a:ext>
            </a:extLst>
          </p:cNvPr>
          <p:cNvGrpSpPr/>
          <p:nvPr/>
        </p:nvGrpSpPr>
        <p:grpSpPr>
          <a:xfrm>
            <a:off x="6948475" y="3247284"/>
            <a:ext cx="1818981" cy="1133566"/>
            <a:chOff x="6910745" y="2198912"/>
            <a:chExt cx="2168266" cy="1440000"/>
          </a:xfrm>
        </p:grpSpPr>
        <p:sp>
          <p:nvSpPr>
            <p:cNvPr id="66" name="楕円 65">
              <a:extLst>
                <a:ext uri="{FF2B5EF4-FFF2-40B4-BE49-F238E27FC236}">
                  <a16:creationId xmlns:a16="http://schemas.microsoft.com/office/drawing/2014/main" id="{8096534E-42A1-C393-8447-B9767C9C8E5D}"/>
                </a:ext>
              </a:extLst>
            </p:cNvPr>
            <p:cNvSpPr/>
            <p:nvPr/>
          </p:nvSpPr>
          <p:spPr>
            <a:xfrm>
              <a:off x="7270745" y="2198912"/>
              <a:ext cx="1440000" cy="144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7" name="テキスト ボックス 66">
              <a:extLst>
                <a:ext uri="{FF2B5EF4-FFF2-40B4-BE49-F238E27FC236}">
                  <a16:creationId xmlns:a16="http://schemas.microsoft.com/office/drawing/2014/main" id="{C97FEE19-611F-A652-5A13-EA3F95FD6A45}"/>
                </a:ext>
              </a:extLst>
            </p:cNvPr>
            <p:cNvSpPr txBox="1"/>
            <p:nvPr/>
          </p:nvSpPr>
          <p:spPr>
            <a:xfrm>
              <a:off x="6910745" y="2664635"/>
              <a:ext cx="2160000" cy="528350"/>
            </a:xfrm>
            <a:prstGeom prst="rect">
              <a:avLst/>
            </a:prstGeom>
            <a:noFill/>
          </p:spPr>
          <p:txBody>
            <a:bodyPr wrap="square" rtlCol="0" anchor="ctr">
              <a:spAutoFit/>
            </a:bodyPr>
            <a:lstStyle/>
            <a:p>
              <a:pPr algn="ctr">
                <a:lnSpc>
                  <a:spcPts val="1700"/>
                </a:lnSpc>
              </a:pPr>
              <a:r>
                <a:rPr lang="ja-JP" altLang="en-US"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事業承継</a:t>
              </a:r>
              <a:endParaRPr lang="en-US" altLang="ja-JP"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a:extLst>
                <a:ext uri="{FF2B5EF4-FFF2-40B4-BE49-F238E27FC236}">
                  <a16:creationId xmlns:a16="http://schemas.microsoft.com/office/drawing/2014/main" id="{C1086EF2-0C99-2297-5E8C-7FC2D3F94A12}"/>
                </a:ext>
              </a:extLst>
            </p:cNvPr>
            <p:cNvSpPr txBox="1"/>
            <p:nvPr/>
          </p:nvSpPr>
          <p:spPr>
            <a:xfrm>
              <a:off x="6919011" y="2673405"/>
              <a:ext cx="2160000" cy="528350"/>
            </a:xfrm>
            <a:prstGeom prst="rect">
              <a:avLst/>
            </a:prstGeom>
            <a:noFill/>
          </p:spPr>
          <p:txBody>
            <a:bodyPr wrap="square" rtlCol="0" anchor="ctr">
              <a:spAutoFit/>
            </a:bodyPr>
            <a:lstStyle/>
            <a:p>
              <a:pPr algn="ctr">
                <a:lnSpc>
                  <a:spcPts val="17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事業承継</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9" name="グループ化 68">
            <a:extLst>
              <a:ext uri="{FF2B5EF4-FFF2-40B4-BE49-F238E27FC236}">
                <a16:creationId xmlns:a16="http://schemas.microsoft.com/office/drawing/2014/main" id="{C63C318C-4D85-1E00-9931-46B868D81CAB}"/>
              </a:ext>
            </a:extLst>
          </p:cNvPr>
          <p:cNvGrpSpPr/>
          <p:nvPr/>
        </p:nvGrpSpPr>
        <p:grpSpPr>
          <a:xfrm>
            <a:off x="8795625" y="3205807"/>
            <a:ext cx="1812047" cy="1133566"/>
            <a:chOff x="9256304" y="2171397"/>
            <a:chExt cx="2160000" cy="1440000"/>
          </a:xfrm>
        </p:grpSpPr>
        <p:sp>
          <p:nvSpPr>
            <p:cNvPr id="70" name="楕円 69">
              <a:extLst>
                <a:ext uri="{FF2B5EF4-FFF2-40B4-BE49-F238E27FC236}">
                  <a16:creationId xmlns:a16="http://schemas.microsoft.com/office/drawing/2014/main" id="{BC033DB8-2E3E-C258-864A-0FA98F55C368}"/>
                </a:ext>
              </a:extLst>
            </p:cNvPr>
            <p:cNvSpPr/>
            <p:nvPr/>
          </p:nvSpPr>
          <p:spPr>
            <a:xfrm>
              <a:off x="9624505" y="2171397"/>
              <a:ext cx="1440000" cy="144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71" name="テキスト ボックス 70">
              <a:extLst>
                <a:ext uri="{FF2B5EF4-FFF2-40B4-BE49-F238E27FC236}">
                  <a16:creationId xmlns:a16="http://schemas.microsoft.com/office/drawing/2014/main" id="{40E1D5B9-B5A9-B71A-AE9A-C00FF9EAF057}"/>
                </a:ext>
              </a:extLst>
            </p:cNvPr>
            <p:cNvSpPr txBox="1"/>
            <p:nvPr/>
          </p:nvSpPr>
          <p:spPr>
            <a:xfrm>
              <a:off x="9256304" y="2653853"/>
              <a:ext cx="2160000" cy="528350"/>
            </a:xfrm>
            <a:prstGeom prst="rect">
              <a:avLst/>
            </a:prstGeom>
            <a:noFill/>
          </p:spPr>
          <p:txBody>
            <a:bodyPr wrap="square" rtlCol="0" anchor="ctr">
              <a:spAutoFit/>
            </a:bodyPr>
            <a:lstStyle/>
            <a:p>
              <a:pPr algn="ctr">
                <a:lnSpc>
                  <a:spcPts val="1700"/>
                </a:lnSpc>
              </a:pPr>
              <a:r>
                <a:rPr lang="ja-JP" altLang="en-US"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国際ビジネス</a:t>
              </a:r>
              <a:endParaRPr lang="en-US" altLang="ja-JP"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a:ln w="76200">
                  <a:solidFill>
                    <a:schemeClr val="bg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a:extLst>
                <a:ext uri="{FF2B5EF4-FFF2-40B4-BE49-F238E27FC236}">
                  <a16:creationId xmlns:a16="http://schemas.microsoft.com/office/drawing/2014/main" id="{7846215A-7785-D29C-7C59-E9531F36EFAC}"/>
                </a:ext>
              </a:extLst>
            </p:cNvPr>
            <p:cNvSpPr txBox="1"/>
            <p:nvPr/>
          </p:nvSpPr>
          <p:spPr>
            <a:xfrm>
              <a:off x="9256304" y="2653853"/>
              <a:ext cx="2160000" cy="528350"/>
            </a:xfrm>
            <a:prstGeom prst="rect">
              <a:avLst/>
            </a:prstGeom>
            <a:noFill/>
          </p:spPr>
          <p:txBody>
            <a:bodyPr wrap="square" rtlCol="0" anchor="ctr">
              <a:spAutoFit/>
            </a:bodyPr>
            <a:lstStyle/>
            <a:p>
              <a:pPr algn="ctr">
                <a:lnSpc>
                  <a:spcPts val="17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国際ビジネス</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700"/>
                </a:lnSpc>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3" name="正方形/長方形 72">
            <a:extLst>
              <a:ext uri="{FF2B5EF4-FFF2-40B4-BE49-F238E27FC236}">
                <a16:creationId xmlns:a16="http://schemas.microsoft.com/office/drawing/2014/main" id="{F65188B7-82F0-9CCF-AA38-CFA47EF809C6}"/>
              </a:ext>
            </a:extLst>
          </p:cNvPr>
          <p:cNvSpPr/>
          <p:nvPr/>
        </p:nvSpPr>
        <p:spPr>
          <a:xfrm>
            <a:off x="8988700" y="4418729"/>
            <a:ext cx="1754199" cy="592470"/>
          </a:xfrm>
          <a:prstGeom prst="rect">
            <a:avLst/>
          </a:prstGeom>
        </p:spPr>
        <p:txBody>
          <a:bodyPr wrap="square">
            <a:spAutoFit/>
          </a:bodyPr>
          <a:lstStyle/>
          <a:p>
            <a:pPr>
              <a:lnSpc>
                <a:spcPts val="1300"/>
              </a:lnSpc>
            </a:pPr>
            <a:r>
              <a:rPr lang="ja-JP" altLang="en-US" sz="1300" b="1" dirty="0">
                <a:latin typeface="Meiryo UI" panose="020B0604030504040204" pitchFamily="50" charset="-128"/>
                <a:ea typeface="Meiryo UI" panose="020B0604030504040204" pitchFamily="50" charset="-128"/>
              </a:rPr>
              <a:t>在阪企業の国際展開、</a:t>
            </a:r>
            <a:endParaRPr lang="en-US" altLang="ja-JP" sz="1300" b="1" dirty="0">
              <a:latin typeface="Meiryo UI" panose="020B0604030504040204" pitchFamily="50" charset="-128"/>
              <a:ea typeface="Meiryo UI" panose="020B0604030504040204" pitchFamily="50" charset="-128"/>
            </a:endParaRPr>
          </a:p>
          <a:p>
            <a:pPr>
              <a:lnSpc>
                <a:spcPts val="1300"/>
              </a:lnSpc>
            </a:pPr>
            <a:r>
              <a:rPr lang="ja-JP" altLang="en-US" sz="1300" b="1" dirty="0">
                <a:latin typeface="Meiryo UI" panose="020B0604030504040204" pitchFamily="50" charset="-128"/>
                <a:ea typeface="Meiryo UI" panose="020B0604030504040204" pitchFamily="50" charset="-128"/>
              </a:rPr>
              <a:t>海外企業の大阪への投資を促す</a:t>
            </a:r>
          </a:p>
        </p:txBody>
      </p:sp>
      <p:sp>
        <p:nvSpPr>
          <p:cNvPr id="74" name="正方形/長方形 73">
            <a:extLst>
              <a:ext uri="{FF2B5EF4-FFF2-40B4-BE49-F238E27FC236}">
                <a16:creationId xmlns:a16="http://schemas.microsoft.com/office/drawing/2014/main" id="{9C88DB94-FFF3-FBB4-B998-45FB454DDB7F}"/>
              </a:ext>
            </a:extLst>
          </p:cNvPr>
          <p:cNvSpPr/>
          <p:nvPr/>
        </p:nvSpPr>
        <p:spPr>
          <a:xfrm>
            <a:off x="4976771" y="4478217"/>
            <a:ext cx="1754199" cy="592470"/>
          </a:xfrm>
          <a:prstGeom prst="rect">
            <a:avLst/>
          </a:prstGeom>
        </p:spPr>
        <p:txBody>
          <a:bodyPr wrap="square">
            <a:spAutoFit/>
          </a:bodyPr>
          <a:lstStyle/>
          <a:p>
            <a:pPr>
              <a:lnSpc>
                <a:spcPts val="1300"/>
              </a:lnSpc>
            </a:pPr>
            <a:r>
              <a:rPr lang="ja-JP" altLang="en-US" sz="1300" b="1" dirty="0">
                <a:latin typeface="Meiryo UI" panose="020B0604030504040204" pitchFamily="50" charset="-128"/>
                <a:ea typeface="Meiryo UI" panose="020B0604030504040204" pitchFamily="50" charset="-128"/>
              </a:rPr>
              <a:t>大阪で芽吹くスタートアップのさらなる発展や定着を促す</a:t>
            </a:r>
          </a:p>
        </p:txBody>
      </p:sp>
      <p:sp>
        <p:nvSpPr>
          <p:cNvPr id="75" name="正方形/長方形 74">
            <a:extLst>
              <a:ext uri="{FF2B5EF4-FFF2-40B4-BE49-F238E27FC236}">
                <a16:creationId xmlns:a16="http://schemas.microsoft.com/office/drawing/2014/main" id="{7C4EBEBE-1BA9-E3C1-3EDA-5201C9BF9D9F}"/>
              </a:ext>
            </a:extLst>
          </p:cNvPr>
          <p:cNvSpPr/>
          <p:nvPr/>
        </p:nvSpPr>
        <p:spPr>
          <a:xfrm>
            <a:off x="7022316" y="4437779"/>
            <a:ext cx="1754199" cy="592470"/>
          </a:xfrm>
          <a:prstGeom prst="rect">
            <a:avLst/>
          </a:prstGeom>
        </p:spPr>
        <p:txBody>
          <a:bodyPr wrap="square">
            <a:spAutoFit/>
          </a:bodyPr>
          <a:lstStyle/>
          <a:p>
            <a:pPr>
              <a:lnSpc>
                <a:spcPts val="1300"/>
              </a:lnSpc>
            </a:pPr>
            <a:r>
              <a:rPr lang="ja-JP" altLang="en-US" sz="1300" b="1" dirty="0">
                <a:latin typeface="Meiryo UI" panose="020B0604030504040204" pitchFamily="50" charset="-128"/>
                <a:ea typeface="Meiryo UI" panose="020B0604030504040204" pitchFamily="50" charset="-128"/>
              </a:rPr>
              <a:t>持続可能な大阪産業発展のために、後継に悩む企業を支える</a:t>
            </a:r>
          </a:p>
        </p:txBody>
      </p:sp>
      <p:sp>
        <p:nvSpPr>
          <p:cNvPr id="4" name="正方形/長方形 3">
            <a:extLst>
              <a:ext uri="{FF2B5EF4-FFF2-40B4-BE49-F238E27FC236}">
                <a16:creationId xmlns:a16="http://schemas.microsoft.com/office/drawing/2014/main" id="{635BCC28-9F5B-2483-AE62-80A11CE0BD77}"/>
              </a:ext>
            </a:extLst>
          </p:cNvPr>
          <p:cNvSpPr/>
          <p:nvPr/>
        </p:nvSpPr>
        <p:spPr>
          <a:xfrm>
            <a:off x="7033370" y="6467475"/>
            <a:ext cx="1915313" cy="2410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ysClr val="windowText" lastClr="000000"/>
                </a:solidFill>
              </a:rPr>
              <a:t>2021</a:t>
            </a:r>
            <a:r>
              <a:rPr kumimoji="1" lang="ja-JP" altLang="en-US" sz="900" dirty="0">
                <a:solidFill>
                  <a:sysClr val="windowText" lastClr="000000"/>
                </a:solidFill>
              </a:rPr>
              <a:t>年</a:t>
            </a:r>
            <a:r>
              <a:rPr kumimoji="1" lang="en-US" altLang="ja-JP" sz="900" dirty="0">
                <a:solidFill>
                  <a:sysClr val="windowText" lastClr="000000"/>
                </a:solidFill>
              </a:rPr>
              <a:t>        2022</a:t>
            </a:r>
            <a:r>
              <a:rPr kumimoji="1" lang="ja-JP" altLang="en-US" sz="900" dirty="0">
                <a:solidFill>
                  <a:sysClr val="windowText" lastClr="000000"/>
                </a:solidFill>
              </a:rPr>
              <a:t>年</a:t>
            </a:r>
            <a:r>
              <a:rPr kumimoji="1" lang="en-US" altLang="ja-JP" sz="900" dirty="0">
                <a:solidFill>
                  <a:sysClr val="windowText" lastClr="000000"/>
                </a:solidFill>
              </a:rPr>
              <a:t>     </a:t>
            </a:r>
            <a:r>
              <a:rPr kumimoji="1" lang="ja-JP" altLang="en-US" sz="900" dirty="0">
                <a:solidFill>
                  <a:sysClr val="windowText" lastClr="000000"/>
                </a:solidFill>
              </a:rPr>
              <a:t>　</a:t>
            </a:r>
            <a:r>
              <a:rPr kumimoji="1" lang="en-US" altLang="ja-JP" sz="900" dirty="0">
                <a:solidFill>
                  <a:sysClr val="windowText" lastClr="000000"/>
                </a:solidFill>
              </a:rPr>
              <a:t>2023</a:t>
            </a:r>
            <a:r>
              <a:rPr kumimoji="1" lang="ja-JP" altLang="en-US" sz="900" dirty="0">
                <a:solidFill>
                  <a:sysClr val="windowText" lastClr="000000"/>
                </a:solidFill>
              </a:rPr>
              <a:t>年</a:t>
            </a:r>
          </a:p>
        </p:txBody>
      </p:sp>
      <p:sp>
        <p:nvSpPr>
          <p:cNvPr id="6" name="正方形/長方形 5">
            <a:extLst>
              <a:ext uri="{FF2B5EF4-FFF2-40B4-BE49-F238E27FC236}">
                <a16:creationId xmlns:a16="http://schemas.microsoft.com/office/drawing/2014/main" id="{4FCFBBF8-90A6-56C9-D3FE-6B4AC36822B5}"/>
              </a:ext>
            </a:extLst>
          </p:cNvPr>
          <p:cNvSpPr/>
          <p:nvPr/>
        </p:nvSpPr>
        <p:spPr>
          <a:xfrm>
            <a:off x="9079977" y="6440903"/>
            <a:ext cx="1915313" cy="24106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ysClr val="windowText" lastClr="000000"/>
                </a:solidFill>
              </a:rPr>
              <a:t>2021</a:t>
            </a:r>
            <a:r>
              <a:rPr kumimoji="1" lang="ja-JP" altLang="en-US" sz="900" dirty="0">
                <a:solidFill>
                  <a:sysClr val="windowText" lastClr="000000"/>
                </a:solidFill>
              </a:rPr>
              <a:t>年</a:t>
            </a:r>
            <a:r>
              <a:rPr kumimoji="1" lang="en-US" altLang="ja-JP" sz="900" dirty="0">
                <a:solidFill>
                  <a:sysClr val="windowText" lastClr="000000"/>
                </a:solidFill>
              </a:rPr>
              <a:t>        2022</a:t>
            </a:r>
            <a:r>
              <a:rPr kumimoji="1" lang="ja-JP" altLang="en-US" sz="900" dirty="0">
                <a:solidFill>
                  <a:sysClr val="windowText" lastClr="000000"/>
                </a:solidFill>
              </a:rPr>
              <a:t>年</a:t>
            </a:r>
            <a:r>
              <a:rPr kumimoji="1" lang="en-US" altLang="ja-JP" sz="900" dirty="0">
                <a:solidFill>
                  <a:sysClr val="windowText" lastClr="000000"/>
                </a:solidFill>
              </a:rPr>
              <a:t>     </a:t>
            </a:r>
            <a:r>
              <a:rPr kumimoji="1" lang="ja-JP" altLang="en-US" sz="900" dirty="0">
                <a:solidFill>
                  <a:sysClr val="windowText" lastClr="000000"/>
                </a:solidFill>
              </a:rPr>
              <a:t>　</a:t>
            </a:r>
            <a:r>
              <a:rPr kumimoji="1" lang="en-US" altLang="ja-JP" sz="900" dirty="0">
                <a:solidFill>
                  <a:sysClr val="windowText" lastClr="000000"/>
                </a:solidFill>
              </a:rPr>
              <a:t>2023</a:t>
            </a:r>
            <a:r>
              <a:rPr kumimoji="1" lang="ja-JP" altLang="en-US" sz="900" dirty="0">
                <a:solidFill>
                  <a:sysClr val="windowText" lastClr="000000"/>
                </a:solidFill>
              </a:rPr>
              <a:t>年</a:t>
            </a:r>
          </a:p>
        </p:txBody>
      </p:sp>
    </p:spTree>
    <p:extLst>
      <p:ext uri="{BB962C8B-B14F-4D97-AF65-F5344CB8AC3E}">
        <p14:creationId xmlns:p14="http://schemas.microsoft.com/office/powerpoint/2010/main" val="375024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673E499-6373-9B0B-8D99-FADB936C7E84}"/>
              </a:ext>
            </a:extLst>
          </p:cNvPr>
          <p:cNvSpPr/>
          <p:nvPr/>
        </p:nvSpPr>
        <p:spPr>
          <a:xfrm>
            <a:off x="378081" y="935732"/>
            <a:ext cx="11439846" cy="799287"/>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⑤ 観光振興組織の設置（大阪観光局）</a:t>
            </a:r>
          </a:p>
        </p:txBody>
      </p:sp>
      <p:sp>
        <p:nvSpPr>
          <p:cNvPr id="5" name="正方形/長方形 4">
            <a:extLst>
              <a:ext uri="{FF2B5EF4-FFF2-40B4-BE49-F238E27FC236}">
                <a16:creationId xmlns:a16="http://schemas.microsoft.com/office/drawing/2014/main" id="{F7272C3D-7B32-1BC1-BA50-F02FAAFE4BFB}"/>
              </a:ext>
            </a:extLst>
          </p:cNvPr>
          <p:cNvSpPr/>
          <p:nvPr/>
        </p:nvSpPr>
        <p:spPr>
          <a:xfrm>
            <a:off x="1196788" y="998079"/>
            <a:ext cx="10861523" cy="707886"/>
          </a:xfrm>
          <a:prstGeom prst="rect">
            <a:avLst/>
          </a:prstGeom>
        </p:spPr>
        <p:txBody>
          <a:bodyPr wrap="square">
            <a:spAutoFit/>
          </a:bodyPr>
          <a:lstStyle/>
          <a:p>
            <a:r>
              <a:rPr lang="ja-JP" altLang="en-US" sz="2000" b="1" dirty="0"/>
              <a:t>大阪府観光連盟、大阪市の大阪観光協会、民間機関を統合し、観光事業の振興と</a:t>
            </a:r>
            <a:endParaRPr lang="en-US" altLang="ja-JP" sz="2000" b="1" dirty="0"/>
          </a:p>
          <a:p>
            <a:r>
              <a:rPr lang="ja-JP" altLang="en-US" sz="2000" b="1" dirty="0"/>
              <a:t>コンベンション誘致など、大阪観光の司令塔的役割を発揮。</a:t>
            </a:r>
            <a:endParaRPr lang="en-US" altLang="ja-JP" sz="2000" b="1" dirty="0"/>
          </a:p>
        </p:txBody>
      </p:sp>
      <p:sp>
        <p:nvSpPr>
          <p:cNvPr id="7" name="スライド番号プレースホルダー 1">
            <a:extLst>
              <a:ext uri="{FF2B5EF4-FFF2-40B4-BE49-F238E27FC236}">
                <a16:creationId xmlns:a16="http://schemas.microsoft.com/office/drawing/2014/main" id="{9998055A-6C02-434F-590A-012285706A07}"/>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17</a:t>
            </a:fld>
            <a:endParaRPr kumimoji="1" lang="ja-JP" altLang="en-US" dirty="0"/>
          </a:p>
        </p:txBody>
      </p:sp>
      <p:sp>
        <p:nvSpPr>
          <p:cNvPr id="8" name="角丸四角形 12">
            <a:extLst>
              <a:ext uri="{FF2B5EF4-FFF2-40B4-BE49-F238E27FC236}">
                <a16:creationId xmlns:a16="http://schemas.microsoft.com/office/drawing/2014/main" id="{3043EA5A-3F26-6331-E4D3-B176788CAC46}"/>
              </a:ext>
            </a:extLst>
          </p:cNvPr>
          <p:cNvSpPr/>
          <p:nvPr/>
        </p:nvSpPr>
        <p:spPr>
          <a:xfrm>
            <a:off x="485527" y="2371165"/>
            <a:ext cx="1482239" cy="775366"/>
          </a:xfrm>
          <a:prstGeom prst="roundRect">
            <a:avLst/>
          </a:prstGeom>
          <a:solidFill>
            <a:srgbClr val="000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b="1" dirty="0">
                <a:latin typeface="Meiryo UI" panose="020B0604030504040204" pitchFamily="50" charset="-128"/>
                <a:ea typeface="Meiryo UI" panose="020B0604030504040204" pitchFamily="50" charset="-128"/>
              </a:rPr>
              <a:t>大阪府</a:t>
            </a:r>
            <a:endParaRPr lang="en-US" altLang="zh-TW" sz="2000" b="1" dirty="0">
              <a:latin typeface="Meiryo UI" panose="020B0604030504040204" pitchFamily="50" charset="-128"/>
              <a:ea typeface="Meiryo UI" panose="020B0604030504040204" pitchFamily="50" charset="-128"/>
            </a:endParaRPr>
          </a:p>
          <a:p>
            <a:pPr algn="ctr"/>
            <a:r>
              <a:rPr lang="ja-JP" altLang="en-US" sz="2000" b="1" dirty="0">
                <a:latin typeface="Meiryo UI" panose="020B0604030504040204" pitchFamily="50" charset="-128"/>
                <a:ea typeface="Meiryo UI" panose="020B0604030504040204" pitchFamily="50" charset="-128"/>
              </a:rPr>
              <a:t>観光連盟</a:t>
            </a:r>
            <a:endParaRPr lang="zh-TW" altLang="en-US" sz="2000" b="1" dirty="0">
              <a:latin typeface="Meiryo UI" panose="020B0604030504040204" pitchFamily="50" charset="-128"/>
              <a:ea typeface="Meiryo UI" panose="020B0604030504040204" pitchFamily="50" charset="-128"/>
            </a:endParaRPr>
          </a:p>
        </p:txBody>
      </p:sp>
      <p:sp>
        <p:nvSpPr>
          <p:cNvPr id="9" name="角丸四角形 13">
            <a:extLst>
              <a:ext uri="{FF2B5EF4-FFF2-40B4-BE49-F238E27FC236}">
                <a16:creationId xmlns:a16="http://schemas.microsoft.com/office/drawing/2014/main" id="{42179709-C9FA-D3F4-E45B-0E08B7378554}"/>
              </a:ext>
            </a:extLst>
          </p:cNvPr>
          <p:cNvSpPr/>
          <p:nvPr/>
        </p:nvSpPr>
        <p:spPr>
          <a:xfrm>
            <a:off x="499059" y="3906941"/>
            <a:ext cx="1482240" cy="681930"/>
          </a:xfrm>
          <a:prstGeom prst="roundRect">
            <a:avLst/>
          </a:prstGeom>
          <a:solidFill>
            <a:srgbClr val="0793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lt1"/>
                </a:solidFill>
                <a:latin typeface="Meiryo UI" panose="020B0604030504040204" pitchFamily="50" charset="-128"/>
                <a:ea typeface="Meiryo UI" panose="020B0604030504040204" pitchFamily="50" charset="-128"/>
              </a:rPr>
              <a:t>大阪</a:t>
            </a:r>
            <a:endParaRPr lang="en-US" altLang="ja-JP" sz="2000" b="1" dirty="0">
              <a:solidFill>
                <a:schemeClr val="lt1"/>
              </a:solidFill>
              <a:latin typeface="Meiryo UI" panose="020B0604030504040204" pitchFamily="50" charset="-128"/>
              <a:ea typeface="Meiryo UI" panose="020B0604030504040204" pitchFamily="50" charset="-128"/>
            </a:endParaRPr>
          </a:p>
          <a:p>
            <a:pPr algn="ctr"/>
            <a:r>
              <a:rPr lang="ja-JP" altLang="en-US" sz="2000" b="1" dirty="0">
                <a:solidFill>
                  <a:schemeClr val="lt1"/>
                </a:solidFill>
                <a:latin typeface="Meiryo UI" panose="020B0604030504040204" pitchFamily="50" charset="-128"/>
                <a:ea typeface="Meiryo UI" panose="020B0604030504040204" pitchFamily="50" charset="-128"/>
              </a:rPr>
              <a:t>観光協会</a:t>
            </a:r>
            <a:endParaRPr lang="zh-TW" altLang="en-US" sz="2000" b="1" dirty="0">
              <a:solidFill>
                <a:schemeClr val="lt1"/>
              </a:solidFill>
              <a:latin typeface="Meiryo UI" panose="020B0604030504040204" pitchFamily="50" charset="-128"/>
              <a:ea typeface="Meiryo UI" panose="020B0604030504040204" pitchFamily="50" charset="-128"/>
            </a:endParaRPr>
          </a:p>
        </p:txBody>
      </p:sp>
      <p:sp>
        <p:nvSpPr>
          <p:cNvPr id="10" name="角丸四角形 14">
            <a:extLst>
              <a:ext uri="{FF2B5EF4-FFF2-40B4-BE49-F238E27FC236}">
                <a16:creationId xmlns:a16="http://schemas.microsoft.com/office/drawing/2014/main" id="{C1B268DB-8A0C-C84C-FFB6-18B8107150B2}"/>
              </a:ext>
            </a:extLst>
          </p:cNvPr>
          <p:cNvSpPr/>
          <p:nvPr/>
        </p:nvSpPr>
        <p:spPr>
          <a:xfrm>
            <a:off x="499059" y="5337486"/>
            <a:ext cx="1482240" cy="10359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lt1"/>
                </a:solidFill>
                <a:latin typeface="Meiryo UI" panose="020B0604030504040204" pitchFamily="50" charset="-128"/>
                <a:ea typeface="Meiryo UI" panose="020B0604030504040204" pitchFamily="50" charset="-128"/>
              </a:rPr>
              <a:t>大阪コンベンション・ビューロー</a:t>
            </a:r>
            <a:endParaRPr lang="zh-TW" altLang="en-US" sz="2000" b="1" dirty="0">
              <a:solidFill>
                <a:schemeClr val="lt1"/>
              </a:solidFill>
              <a:latin typeface="Meiryo UI" panose="020B0604030504040204" pitchFamily="50" charset="-128"/>
              <a:ea typeface="Meiryo UI" panose="020B0604030504040204" pitchFamily="50" charset="-128"/>
            </a:endParaRPr>
          </a:p>
        </p:txBody>
      </p:sp>
      <p:sp>
        <p:nvSpPr>
          <p:cNvPr id="11" name="フローチャート: 組合せ 21">
            <a:extLst>
              <a:ext uri="{FF2B5EF4-FFF2-40B4-BE49-F238E27FC236}">
                <a16:creationId xmlns:a16="http://schemas.microsoft.com/office/drawing/2014/main" id="{B0089D52-CB14-CA18-5420-2993D08B1C22}"/>
              </a:ext>
            </a:extLst>
          </p:cNvPr>
          <p:cNvSpPr/>
          <p:nvPr/>
        </p:nvSpPr>
        <p:spPr bwMode="gray">
          <a:xfrm>
            <a:off x="897093" y="3329916"/>
            <a:ext cx="595035" cy="590507"/>
          </a:xfrm>
          <a:prstGeom prst="mathMultiply">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itchFamily="50" charset="-128"/>
              <a:ea typeface="Meiryo UI" pitchFamily="50" charset="-128"/>
            </a:endParaRPr>
          </a:p>
        </p:txBody>
      </p:sp>
      <p:sp>
        <p:nvSpPr>
          <p:cNvPr id="12" name="フローチャート: 組合せ 21">
            <a:extLst>
              <a:ext uri="{FF2B5EF4-FFF2-40B4-BE49-F238E27FC236}">
                <a16:creationId xmlns:a16="http://schemas.microsoft.com/office/drawing/2014/main" id="{FBF186E2-4517-F418-2551-C61727A72EF5}"/>
              </a:ext>
            </a:extLst>
          </p:cNvPr>
          <p:cNvSpPr/>
          <p:nvPr/>
        </p:nvSpPr>
        <p:spPr bwMode="gray">
          <a:xfrm>
            <a:off x="907964" y="4749287"/>
            <a:ext cx="595035" cy="590507"/>
          </a:xfrm>
          <a:prstGeom prst="mathMultiply">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itchFamily="50" charset="-128"/>
              <a:ea typeface="Meiryo UI" pitchFamily="50" charset="-128"/>
            </a:endParaRPr>
          </a:p>
        </p:txBody>
      </p:sp>
      <p:sp>
        <p:nvSpPr>
          <p:cNvPr id="13" name="フローチャート: 組合せ 21">
            <a:extLst>
              <a:ext uri="{FF2B5EF4-FFF2-40B4-BE49-F238E27FC236}">
                <a16:creationId xmlns:a16="http://schemas.microsoft.com/office/drawing/2014/main" id="{0C144674-67F9-2DEE-4966-CED29C56205B}"/>
              </a:ext>
            </a:extLst>
          </p:cNvPr>
          <p:cNvSpPr/>
          <p:nvPr/>
        </p:nvSpPr>
        <p:spPr bwMode="gray">
          <a:xfrm>
            <a:off x="2322851" y="3637444"/>
            <a:ext cx="651842" cy="1290048"/>
          </a:xfrm>
          <a:prstGeom prst="stripedRightArrow">
            <a:avLst>
              <a:gd name="adj1" fmla="val 100000"/>
              <a:gd name="adj2" fmla="val 53028"/>
            </a:avLst>
          </a:prstGeom>
          <a:solidFill>
            <a:schemeClr val="bg1">
              <a:lumMod val="75000"/>
            </a:schemeClr>
          </a:solidFill>
          <a:ln w="12700" algn="ctr">
            <a:noFill/>
            <a:miter lim="800000"/>
            <a:headEnd/>
            <a:tailEnd/>
          </a:ln>
        </p:spPr>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Font typeface="Wingdings 2" pitchFamily="18" charset="2"/>
              <a:buNone/>
            </a:pPr>
            <a:endParaRPr lang="ja-JP" altLang="en-US" sz="1200" dirty="0">
              <a:solidFill>
                <a:prstClr val="black"/>
              </a:solidFill>
              <a:latin typeface="Meiryo UI" panose="020B0604030504040204" pitchFamily="50" charset="-128"/>
              <a:ea typeface="Meiryo UI" panose="020B0604030504040204" pitchFamily="50" charset="-128"/>
            </a:endParaRPr>
          </a:p>
        </p:txBody>
      </p:sp>
      <p:grpSp>
        <p:nvGrpSpPr>
          <p:cNvPr id="14" name="グループ化 13">
            <a:extLst>
              <a:ext uri="{FF2B5EF4-FFF2-40B4-BE49-F238E27FC236}">
                <a16:creationId xmlns:a16="http://schemas.microsoft.com/office/drawing/2014/main" id="{7D3E2359-E127-E801-54FA-FB322F4F79CE}"/>
              </a:ext>
            </a:extLst>
          </p:cNvPr>
          <p:cNvGrpSpPr/>
          <p:nvPr/>
        </p:nvGrpSpPr>
        <p:grpSpPr>
          <a:xfrm>
            <a:off x="2132544" y="4099046"/>
            <a:ext cx="2514600" cy="400281"/>
            <a:chOff x="2353674" y="3472861"/>
            <a:chExt cx="2041422" cy="400281"/>
          </a:xfrm>
        </p:grpSpPr>
        <p:sp>
          <p:nvSpPr>
            <p:cNvPr id="15" name="正方形/長方形 14">
              <a:extLst>
                <a:ext uri="{FF2B5EF4-FFF2-40B4-BE49-F238E27FC236}">
                  <a16:creationId xmlns:a16="http://schemas.microsoft.com/office/drawing/2014/main" id="{44311943-CD14-76F2-4936-2B55527E5D91}"/>
                </a:ext>
              </a:extLst>
            </p:cNvPr>
            <p:cNvSpPr/>
            <p:nvPr/>
          </p:nvSpPr>
          <p:spPr>
            <a:xfrm>
              <a:off x="2362878" y="3473032"/>
              <a:ext cx="1128541" cy="400110"/>
            </a:xfrm>
            <a:prstGeom prst="rect">
              <a:avLst/>
            </a:prstGeom>
          </p:spPr>
          <p:txBody>
            <a:bodyPr wrap="none">
              <a:spAutoFit/>
            </a:bodyPr>
            <a:lstStyle/>
            <a:p>
              <a:r>
                <a:rPr lang="en-US" altLang="ja-JP" sz="2000" b="1" dirty="0">
                  <a:ln w="76200">
                    <a:solidFill>
                      <a:schemeClr val="bg1"/>
                    </a:solidFill>
                  </a:ln>
                  <a:solidFill>
                    <a:schemeClr val="bg1"/>
                  </a:solidFill>
                  <a:latin typeface="Meiryo UI" panose="020B0604030504040204" pitchFamily="50" charset="-128"/>
                  <a:ea typeface="Meiryo UI" panose="020B0604030504040204" pitchFamily="50" charset="-128"/>
                </a:rPr>
                <a:t>2015</a:t>
              </a:r>
              <a:r>
                <a:rPr lang="ja-JP" altLang="en-US" sz="2000" b="1" dirty="0">
                  <a:ln w="76200">
                    <a:solidFill>
                      <a:schemeClr val="bg1"/>
                    </a:solidFill>
                  </a:ln>
                  <a:solidFill>
                    <a:schemeClr val="bg1"/>
                  </a:solidFill>
                  <a:latin typeface="Meiryo UI" panose="020B0604030504040204" pitchFamily="50" charset="-128"/>
                  <a:ea typeface="Meiryo UI" panose="020B0604030504040204" pitchFamily="50" charset="-128"/>
                </a:rPr>
                <a:t>年～</a:t>
              </a:r>
            </a:p>
          </p:txBody>
        </p:sp>
        <p:sp>
          <p:nvSpPr>
            <p:cNvPr id="16" name="正方形/長方形 15">
              <a:extLst>
                <a:ext uri="{FF2B5EF4-FFF2-40B4-BE49-F238E27FC236}">
                  <a16:creationId xmlns:a16="http://schemas.microsoft.com/office/drawing/2014/main" id="{7C4D8FC4-B2ED-1B70-0F40-E84751D433FB}"/>
                </a:ext>
              </a:extLst>
            </p:cNvPr>
            <p:cNvSpPr/>
            <p:nvPr/>
          </p:nvSpPr>
          <p:spPr>
            <a:xfrm>
              <a:off x="2353674" y="3472861"/>
              <a:ext cx="2041422" cy="400110"/>
            </a:xfrm>
            <a:prstGeom prst="rect">
              <a:avLst/>
            </a:prstGeom>
          </p:spPr>
          <p:txBody>
            <a:bodyPr wrap="square">
              <a:spAutoFit/>
            </a:bodyPr>
            <a:lstStyle/>
            <a:p>
              <a:r>
                <a:rPr lang="en-US" altLang="ja-JP" sz="2000" b="1" dirty="0">
                  <a:latin typeface="Meiryo UI" panose="020B0604030504040204" pitchFamily="50" charset="-128"/>
                  <a:ea typeface="Meiryo UI" panose="020B0604030504040204" pitchFamily="50" charset="-128"/>
                </a:rPr>
                <a:t>2015</a:t>
              </a:r>
              <a:r>
                <a:rPr lang="ja-JP" altLang="en-US" sz="2000" b="1" dirty="0">
                  <a:latin typeface="Meiryo UI" panose="020B0604030504040204" pitchFamily="50" charset="-128"/>
                  <a:ea typeface="Meiryo UI" panose="020B0604030504040204" pitchFamily="50" charset="-128"/>
                </a:rPr>
                <a:t>年～</a:t>
              </a:r>
              <a:r>
                <a:rPr lang="en-US" altLang="ja-JP" sz="1400" b="1" dirty="0">
                  <a:latin typeface="Meiryo UI" panose="020B0604030504040204" pitchFamily="50" charset="-128"/>
                  <a:ea typeface="Meiryo UI" panose="020B0604030504040204" pitchFamily="50" charset="-128"/>
                </a:rPr>
                <a:t>※</a:t>
              </a:r>
              <a:endParaRPr lang="ja-JP" altLang="en-US" sz="1400" b="1" dirty="0">
                <a:latin typeface="Meiryo UI" panose="020B0604030504040204" pitchFamily="50" charset="-128"/>
                <a:ea typeface="Meiryo UI" panose="020B0604030504040204" pitchFamily="50" charset="-128"/>
              </a:endParaRPr>
            </a:p>
          </p:txBody>
        </p:sp>
      </p:grpSp>
      <p:sp>
        <p:nvSpPr>
          <p:cNvPr id="18" name="角丸四角形 34">
            <a:extLst>
              <a:ext uri="{FF2B5EF4-FFF2-40B4-BE49-F238E27FC236}">
                <a16:creationId xmlns:a16="http://schemas.microsoft.com/office/drawing/2014/main" id="{884C5CF1-0B04-FEC7-5447-1AA509A306D4}"/>
              </a:ext>
            </a:extLst>
          </p:cNvPr>
          <p:cNvSpPr/>
          <p:nvPr/>
        </p:nvSpPr>
        <p:spPr>
          <a:xfrm>
            <a:off x="5823834" y="1800991"/>
            <a:ext cx="4027678" cy="651147"/>
          </a:xfrm>
          <a:prstGeom prst="roundRect">
            <a:avLst/>
          </a:prstGeom>
          <a:solidFill>
            <a:schemeClr val="bg1"/>
          </a:solidFill>
          <a:ln w="57150">
            <a:solidFill>
              <a:srgbClr val="F2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a:solidFill>
                  <a:srgbClr val="00A1EA"/>
                </a:solidFill>
              </a:ln>
            </a:endParaRPr>
          </a:p>
        </p:txBody>
      </p:sp>
      <p:sp>
        <p:nvSpPr>
          <p:cNvPr id="19" name="正方形/長方形 18">
            <a:extLst>
              <a:ext uri="{FF2B5EF4-FFF2-40B4-BE49-F238E27FC236}">
                <a16:creationId xmlns:a16="http://schemas.microsoft.com/office/drawing/2014/main" id="{2AC8DFEB-D04A-C118-135A-38A2F5AF1A2D}"/>
              </a:ext>
            </a:extLst>
          </p:cNvPr>
          <p:cNvSpPr/>
          <p:nvPr/>
        </p:nvSpPr>
        <p:spPr>
          <a:xfrm>
            <a:off x="6560162" y="1914114"/>
            <a:ext cx="3848105" cy="400110"/>
          </a:xfrm>
          <a:prstGeom prst="rect">
            <a:avLst/>
          </a:prstGeom>
        </p:spPr>
        <p:txBody>
          <a:bodyPr wrap="square">
            <a:spAutoFit/>
          </a:bodyPr>
          <a:lstStyle/>
          <a:p>
            <a:r>
              <a:rPr lang="zh-TW" altLang="en-US" dirty="0">
                <a:latin typeface="Meiryo UI" panose="020B0604030504040204" pitchFamily="50" charset="-128"/>
                <a:ea typeface="Meiryo UI" panose="020B0604030504040204" pitchFamily="50" charset="-128"/>
              </a:rPr>
              <a:t>公益財団法人</a:t>
            </a:r>
            <a:r>
              <a:rPr lang="zh-TW" altLang="en-US" sz="2000" b="1" dirty="0">
                <a:latin typeface="Meiryo UI" panose="020B0604030504040204" pitchFamily="50" charset="-128"/>
                <a:ea typeface="Meiryo UI" panose="020B0604030504040204" pitchFamily="50" charset="-128"/>
              </a:rPr>
              <a:t>大阪観光局</a:t>
            </a:r>
            <a:endParaRPr lang="ja-JP" altLang="en-US" sz="2000" b="1" dirty="0">
              <a:latin typeface="Meiryo UI" panose="020B0604030504040204" pitchFamily="50" charset="-128"/>
              <a:ea typeface="Meiryo UI" panose="020B0604030504040204" pitchFamily="50" charset="-128"/>
            </a:endParaRPr>
          </a:p>
        </p:txBody>
      </p:sp>
      <p:pic>
        <p:nvPicPr>
          <p:cNvPr id="20" name="Picture 2" descr="大阪観光局ロゴマーク">
            <a:extLst>
              <a:ext uri="{FF2B5EF4-FFF2-40B4-BE49-F238E27FC236}">
                <a16:creationId xmlns:a16="http://schemas.microsoft.com/office/drawing/2014/main" id="{A6720A8D-837E-9A50-99B8-69551C5420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6918" y="1895731"/>
            <a:ext cx="470161" cy="461665"/>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51926F15-AE41-42C3-835A-591DDD2F33A7}"/>
              </a:ext>
            </a:extLst>
          </p:cNvPr>
          <p:cNvSpPr/>
          <p:nvPr/>
        </p:nvSpPr>
        <p:spPr>
          <a:xfrm>
            <a:off x="804048" y="3169060"/>
            <a:ext cx="800219"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rPr>
              <a:t>大阪府</a:t>
            </a:r>
            <a:endParaRPr lang="ja-JP" altLang="en-US" sz="1600" dirty="0"/>
          </a:p>
        </p:txBody>
      </p:sp>
      <p:sp>
        <p:nvSpPr>
          <p:cNvPr id="22" name="正方形/長方形 21">
            <a:extLst>
              <a:ext uri="{FF2B5EF4-FFF2-40B4-BE49-F238E27FC236}">
                <a16:creationId xmlns:a16="http://schemas.microsoft.com/office/drawing/2014/main" id="{9A312739-E228-70DB-752E-AE34BD4B4AE1}"/>
              </a:ext>
            </a:extLst>
          </p:cNvPr>
          <p:cNvSpPr/>
          <p:nvPr/>
        </p:nvSpPr>
        <p:spPr>
          <a:xfrm>
            <a:off x="915590" y="6392157"/>
            <a:ext cx="595035"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rPr>
              <a:t>民間</a:t>
            </a:r>
            <a:endParaRPr lang="ja-JP" altLang="en-US" sz="1600" dirty="0"/>
          </a:p>
        </p:txBody>
      </p:sp>
      <p:sp>
        <p:nvSpPr>
          <p:cNvPr id="23" name="正方形/長方形 22">
            <a:extLst>
              <a:ext uri="{FF2B5EF4-FFF2-40B4-BE49-F238E27FC236}">
                <a16:creationId xmlns:a16="http://schemas.microsoft.com/office/drawing/2014/main" id="{3736C9D9-D163-5299-10C9-9D88B0362348}"/>
              </a:ext>
            </a:extLst>
          </p:cNvPr>
          <p:cNvSpPr/>
          <p:nvPr/>
        </p:nvSpPr>
        <p:spPr>
          <a:xfrm>
            <a:off x="812999" y="4559776"/>
            <a:ext cx="800219" cy="338554"/>
          </a:xfrm>
          <a:prstGeom prst="rect">
            <a:avLst/>
          </a:prstGeom>
        </p:spPr>
        <p:txBody>
          <a:bodyPr wrap="none">
            <a:spAutoFit/>
          </a:bodyPr>
          <a:lstStyle/>
          <a:p>
            <a:r>
              <a:rPr lang="ja-JP" altLang="en-US" sz="1600" b="1" dirty="0">
                <a:solidFill>
                  <a:prstClr val="black"/>
                </a:solidFill>
                <a:latin typeface="Meiryo UI" panose="020B0604030504040204" pitchFamily="50" charset="-128"/>
                <a:ea typeface="Meiryo UI" panose="020B0604030504040204" pitchFamily="50" charset="-128"/>
              </a:rPr>
              <a:t>大阪市</a:t>
            </a:r>
          </a:p>
        </p:txBody>
      </p:sp>
      <p:sp>
        <p:nvSpPr>
          <p:cNvPr id="24" name="正方形/長方形 23">
            <a:extLst>
              <a:ext uri="{FF2B5EF4-FFF2-40B4-BE49-F238E27FC236}">
                <a16:creationId xmlns:a16="http://schemas.microsoft.com/office/drawing/2014/main" id="{66FD08F8-AEA5-4D6D-8B90-D2F61440C59E}"/>
              </a:ext>
            </a:extLst>
          </p:cNvPr>
          <p:cNvSpPr/>
          <p:nvPr/>
        </p:nvSpPr>
        <p:spPr>
          <a:xfrm>
            <a:off x="2120983" y="5107893"/>
            <a:ext cx="1300460" cy="738664"/>
          </a:xfrm>
          <a:prstGeom prst="rect">
            <a:avLst/>
          </a:prstGeom>
        </p:spPr>
        <p:txBody>
          <a:bodyPr wrap="square">
            <a:spAutoFit/>
          </a:bodyPr>
          <a:lstStyle/>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前身組織（</a:t>
            </a:r>
            <a:r>
              <a:rPr lang="en-US" altLang="ja-JP" sz="1050" dirty="0">
                <a:latin typeface="Meiryo UI" panose="020B0604030504040204" pitchFamily="50" charset="-128"/>
                <a:ea typeface="Meiryo UI" panose="020B0604030504040204" pitchFamily="50" charset="-128"/>
              </a:rPr>
              <a:t>2003.4</a:t>
            </a:r>
            <a:r>
              <a:rPr lang="ja-JP" altLang="en-US" sz="1050" dirty="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：（公財）大阪観光コンベンション協会</a:t>
            </a:r>
            <a:endParaRPr lang="en-US" altLang="ja-JP" sz="1050" dirty="0">
              <a:latin typeface="Meiryo UI" panose="020B0604030504040204" pitchFamily="50" charset="-128"/>
              <a:ea typeface="Meiryo UI" panose="020B0604030504040204" pitchFamily="50" charset="-128"/>
            </a:endParaRPr>
          </a:p>
        </p:txBody>
      </p:sp>
      <p:sp>
        <p:nvSpPr>
          <p:cNvPr id="3" name="角丸四角形 33">
            <a:extLst>
              <a:ext uri="{FF2B5EF4-FFF2-40B4-BE49-F238E27FC236}">
                <a16:creationId xmlns:a16="http://schemas.microsoft.com/office/drawing/2014/main" id="{F1D1B242-8542-2155-A369-E342E4E7E4ED}"/>
              </a:ext>
            </a:extLst>
          </p:cNvPr>
          <p:cNvSpPr>
            <a:spLocks noChangeAspect="1"/>
          </p:cNvSpPr>
          <p:nvPr/>
        </p:nvSpPr>
        <p:spPr>
          <a:xfrm>
            <a:off x="3740895" y="2487477"/>
            <a:ext cx="8084267" cy="4243234"/>
          </a:xfrm>
          <a:prstGeom prst="roundRect">
            <a:avLst>
              <a:gd name="adj" fmla="val 8119"/>
            </a:avLst>
          </a:prstGeom>
          <a:solidFill>
            <a:schemeClr val="bg1"/>
          </a:solidFill>
          <a:ln w="57150">
            <a:solidFill>
              <a:srgbClr val="F2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a:p>
        </p:txBody>
      </p:sp>
      <p:sp>
        <p:nvSpPr>
          <p:cNvPr id="4" name="テキスト ボックス 3">
            <a:extLst>
              <a:ext uri="{FF2B5EF4-FFF2-40B4-BE49-F238E27FC236}">
                <a16:creationId xmlns:a16="http://schemas.microsoft.com/office/drawing/2014/main" id="{06E3E3E2-1222-BF0C-0EC0-10B0DFA20595}"/>
              </a:ext>
            </a:extLst>
          </p:cNvPr>
          <p:cNvSpPr txBox="1"/>
          <p:nvPr/>
        </p:nvSpPr>
        <p:spPr>
          <a:xfrm>
            <a:off x="4708797" y="3358117"/>
            <a:ext cx="1005403" cy="338554"/>
          </a:xfrm>
          <a:prstGeom prst="rect">
            <a:avLst/>
          </a:prstGeom>
        </p:spPr>
        <p:txBody>
          <a:bodyPr wrap="none">
            <a:spAutoFit/>
          </a:bodyPr>
          <a:lstStyle>
            <a:defPPr>
              <a:defRPr lang="ja-JP"/>
            </a:defPPr>
            <a:lvl1pPr>
              <a:defRPr sz="2000" b="1" u="sng">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solidFill>
                  <a:schemeClr val="tx1"/>
                </a:solidFill>
              </a:rPr>
              <a:t>魅力創出</a:t>
            </a:r>
          </a:p>
        </p:txBody>
      </p:sp>
      <p:sp>
        <p:nvSpPr>
          <p:cNvPr id="44" name="テキスト ボックス 43">
            <a:extLst>
              <a:ext uri="{FF2B5EF4-FFF2-40B4-BE49-F238E27FC236}">
                <a16:creationId xmlns:a16="http://schemas.microsoft.com/office/drawing/2014/main" id="{7DA2B9AB-BA4A-FB11-CE1A-71FD12BE5041}"/>
              </a:ext>
            </a:extLst>
          </p:cNvPr>
          <p:cNvSpPr txBox="1"/>
          <p:nvPr/>
        </p:nvSpPr>
        <p:spPr>
          <a:xfrm>
            <a:off x="4733586" y="3753554"/>
            <a:ext cx="2146742" cy="338554"/>
          </a:xfrm>
          <a:prstGeom prst="rect">
            <a:avLst/>
          </a:prstGeom>
        </p:spPr>
        <p:txBody>
          <a:bodyPr wrap="none">
            <a:spAutoFit/>
          </a:bodyPr>
          <a:lstStyle>
            <a:defPPr>
              <a:defRPr lang="ja-JP"/>
            </a:defPPr>
            <a:lvl1pPr>
              <a:defRPr sz="2000" b="1" u="sng">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solidFill>
                  <a:schemeClr val="tx1"/>
                </a:solidFill>
              </a:rPr>
              <a:t>プロモーション情報発信</a:t>
            </a:r>
          </a:p>
        </p:txBody>
      </p:sp>
      <p:sp>
        <p:nvSpPr>
          <p:cNvPr id="45" name="テキスト ボックス 44">
            <a:extLst>
              <a:ext uri="{FF2B5EF4-FFF2-40B4-BE49-F238E27FC236}">
                <a16:creationId xmlns:a16="http://schemas.microsoft.com/office/drawing/2014/main" id="{FCA46B50-823D-F3CE-213E-506F1E6B5BF8}"/>
              </a:ext>
            </a:extLst>
          </p:cNvPr>
          <p:cNvSpPr txBox="1"/>
          <p:nvPr/>
        </p:nvSpPr>
        <p:spPr>
          <a:xfrm>
            <a:off x="4801061" y="4206198"/>
            <a:ext cx="747641" cy="338554"/>
          </a:xfrm>
          <a:prstGeom prst="rect">
            <a:avLst/>
          </a:prstGeom>
        </p:spPr>
        <p:txBody>
          <a:bodyPr wrap="none">
            <a:spAutoFit/>
          </a:bodyPr>
          <a:lstStyle>
            <a:defPPr>
              <a:defRPr lang="ja-JP"/>
            </a:defPPr>
            <a:lvl1pPr>
              <a:defRPr sz="2000" b="1" u="sng">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en-US" altLang="ja-JP" sz="1600" dirty="0">
                <a:solidFill>
                  <a:schemeClr val="tx1"/>
                </a:solidFill>
              </a:rPr>
              <a:t>MICE</a:t>
            </a:r>
            <a:endParaRPr lang="ja-JP" altLang="en-US" sz="1600" dirty="0">
              <a:solidFill>
                <a:schemeClr val="tx1"/>
              </a:solidFill>
            </a:endParaRPr>
          </a:p>
        </p:txBody>
      </p:sp>
      <p:sp>
        <p:nvSpPr>
          <p:cNvPr id="46" name="テキスト ボックス 45">
            <a:extLst>
              <a:ext uri="{FF2B5EF4-FFF2-40B4-BE49-F238E27FC236}">
                <a16:creationId xmlns:a16="http://schemas.microsoft.com/office/drawing/2014/main" id="{93C5A29F-7FCE-8432-BFC3-13978C2FC205}"/>
              </a:ext>
            </a:extLst>
          </p:cNvPr>
          <p:cNvSpPr txBox="1"/>
          <p:nvPr/>
        </p:nvSpPr>
        <p:spPr>
          <a:xfrm>
            <a:off x="4815774" y="4588871"/>
            <a:ext cx="1744388" cy="338554"/>
          </a:xfrm>
          <a:prstGeom prst="rect">
            <a:avLst/>
          </a:prstGeom>
        </p:spPr>
        <p:txBody>
          <a:bodyPr wrap="none">
            <a:spAutoFit/>
          </a:bodyPr>
          <a:lstStyle>
            <a:defPPr>
              <a:defRPr lang="ja-JP"/>
            </a:defPPr>
            <a:lvl1pPr>
              <a:defRPr sz="2000" b="1" u="sng">
                <a:solidFill>
                  <a:schemeClr val="tx1">
                    <a:lumMod val="75000"/>
                    <a:lumOff val="25000"/>
                  </a:schemeClr>
                </a:solidFill>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600" dirty="0">
                <a:solidFill>
                  <a:schemeClr val="tx1"/>
                </a:solidFill>
              </a:rPr>
              <a:t>経営マーケティング</a:t>
            </a:r>
          </a:p>
        </p:txBody>
      </p:sp>
      <p:sp>
        <p:nvSpPr>
          <p:cNvPr id="47" name="楕円 46">
            <a:extLst>
              <a:ext uri="{FF2B5EF4-FFF2-40B4-BE49-F238E27FC236}">
                <a16:creationId xmlns:a16="http://schemas.microsoft.com/office/drawing/2014/main" id="{3A7C97E6-BD01-C230-3382-5FF5492F063A}"/>
              </a:ext>
            </a:extLst>
          </p:cNvPr>
          <p:cNvSpPr/>
          <p:nvPr/>
        </p:nvSpPr>
        <p:spPr>
          <a:xfrm>
            <a:off x="4434721" y="3392315"/>
            <a:ext cx="360000" cy="360000"/>
          </a:xfrm>
          <a:prstGeom prst="ellipse">
            <a:avLst/>
          </a:prstGeom>
          <a:pattFill prst="dkHorz">
            <a:fgClr>
              <a:srgbClr val="F293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楕円 47">
            <a:extLst>
              <a:ext uri="{FF2B5EF4-FFF2-40B4-BE49-F238E27FC236}">
                <a16:creationId xmlns:a16="http://schemas.microsoft.com/office/drawing/2014/main" id="{6C7CBC08-4821-D28E-EA28-79EFD191AE67}"/>
              </a:ext>
            </a:extLst>
          </p:cNvPr>
          <p:cNvSpPr/>
          <p:nvPr/>
        </p:nvSpPr>
        <p:spPr>
          <a:xfrm>
            <a:off x="4436102" y="3786294"/>
            <a:ext cx="360000" cy="360000"/>
          </a:xfrm>
          <a:prstGeom prst="ellipse">
            <a:avLst/>
          </a:prstGeom>
          <a:pattFill prst="dkHorz">
            <a:fgClr>
              <a:srgbClr val="F293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楕円 48">
            <a:extLst>
              <a:ext uri="{FF2B5EF4-FFF2-40B4-BE49-F238E27FC236}">
                <a16:creationId xmlns:a16="http://schemas.microsoft.com/office/drawing/2014/main" id="{6C44FE00-3E6E-FFCB-260E-B9E570F6401A}"/>
              </a:ext>
            </a:extLst>
          </p:cNvPr>
          <p:cNvSpPr/>
          <p:nvPr/>
        </p:nvSpPr>
        <p:spPr>
          <a:xfrm>
            <a:off x="4434721" y="4206198"/>
            <a:ext cx="360000" cy="360000"/>
          </a:xfrm>
          <a:prstGeom prst="ellipse">
            <a:avLst/>
          </a:prstGeom>
          <a:pattFill prst="dkHorz">
            <a:fgClr>
              <a:srgbClr val="F293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楕円 49">
            <a:extLst>
              <a:ext uri="{FF2B5EF4-FFF2-40B4-BE49-F238E27FC236}">
                <a16:creationId xmlns:a16="http://schemas.microsoft.com/office/drawing/2014/main" id="{99EC06B8-6D47-9F38-D004-29BAE8677171}"/>
              </a:ext>
            </a:extLst>
          </p:cNvPr>
          <p:cNvSpPr/>
          <p:nvPr/>
        </p:nvSpPr>
        <p:spPr>
          <a:xfrm>
            <a:off x="4458158" y="4597741"/>
            <a:ext cx="360000" cy="360000"/>
          </a:xfrm>
          <a:prstGeom prst="ellipse">
            <a:avLst/>
          </a:prstGeom>
          <a:pattFill prst="dkHorz">
            <a:fgClr>
              <a:srgbClr val="F293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C2F00064-5B47-0724-9EDA-C77B08CC8A03}"/>
              </a:ext>
            </a:extLst>
          </p:cNvPr>
          <p:cNvSpPr/>
          <p:nvPr/>
        </p:nvSpPr>
        <p:spPr>
          <a:xfrm>
            <a:off x="4217862" y="3056601"/>
            <a:ext cx="1386918" cy="338554"/>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取組み分野</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CE7F2E1-369A-87C1-CCDD-D1F5D21F4519}"/>
              </a:ext>
            </a:extLst>
          </p:cNvPr>
          <p:cNvSpPr/>
          <p:nvPr/>
        </p:nvSpPr>
        <p:spPr>
          <a:xfrm>
            <a:off x="3871296" y="5021024"/>
            <a:ext cx="2311851" cy="338554"/>
          </a:xfrm>
          <a:prstGeom prst="rect">
            <a:avLst/>
          </a:prstGeom>
        </p:spPr>
        <p:txBody>
          <a:bodyPr wrap="none">
            <a:spAutoFit/>
          </a:bodyPr>
          <a:lstStyle/>
          <a:p>
            <a:r>
              <a:rPr lang="en-US" altLang="ja-JP" sz="1600" b="1" dirty="0">
                <a:latin typeface="Meiryo UI" panose="020B0604030504040204" pitchFamily="50" charset="-128"/>
                <a:ea typeface="Meiryo UI" panose="020B0604030504040204" pitchFamily="50" charset="-128"/>
              </a:rPr>
              <a:t>【2024</a:t>
            </a:r>
            <a:r>
              <a:rPr lang="ja-JP" altLang="en-US" sz="1600" b="1" dirty="0">
                <a:latin typeface="Meiryo UI" panose="020B0604030504040204" pitchFamily="50" charset="-128"/>
                <a:ea typeface="Meiryo UI" panose="020B0604030504040204" pitchFamily="50" charset="-128"/>
              </a:rPr>
              <a:t>年度の５つの柱</a:t>
            </a:r>
            <a:r>
              <a:rPr lang="en-US" altLang="ja-JP" sz="1600" b="1" dirty="0">
                <a:latin typeface="Meiryo UI" panose="020B0604030504040204" pitchFamily="50" charset="-128"/>
                <a:ea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endParaRPr>
          </a:p>
        </p:txBody>
      </p:sp>
      <p:sp>
        <p:nvSpPr>
          <p:cNvPr id="53" name="正方形/長方形 52">
            <a:extLst>
              <a:ext uri="{FF2B5EF4-FFF2-40B4-BE49-F238E27FC236}">
                <a16:creationId xmlns:a16="http://schemas.microsoft.com/office/drawing/2014/main" id="{1E84401E-7E74-AFF6-1769-475588B017B7}"/>
              </a:ext>
            </a:extLst>
          </p:cNvPr>
          <p:cNvSpPr/>
          <p:nvPr/>
        </p:nvSpPr>
        <p:spPr>
          <a:xfrm>
            <a:off x="3871296" y="5328683"/>
            <a:ext cx="7607300" cy="1346266"/>
          </a:xfrm>
          <a:prstGeom prst="rect">
            <a:avLst/>
          </a:prstGeom>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rPr>
              <a:t>・観光</a:t>
            </a:r>
            <a:r>
              <a:rPr lang="en-US" altLang="ja-JP" sz="1400" dirty="0">
                <a:latin typeface="Meiryo UI" panose="020B0604030504040204" pitchFamily="50" charset="-128"/>
                <a:ea typeface="Meiryo UI" panose="020B0604030504040204" pitchFamily="50" charset="-128"/>
              </a:rPr>
              <a:t>DX </a:t>
            </a:r>
            <a:r>
              <a:rPr lang="ja-JP" altLang="en-US" sz="1400" dirty="0">
                <a:latin typeface="Meiryo UI" panose="020B0604030504040204" pitchFamily="50" charset="-128"/>
                <a:ea typeface="Meiryo UI" panose="020B0604030504040204" pitchFamily="50" charset="-128"/>
              </a:rPr>
              <a:t>の推進及びマーケティング活動の更なる強化</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・国内外プロモーションの積極的な展開</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・大阪・関西万博、</a:t>
            </a:r>
            <a:r>
              <a:rPr lang="en-US" altLang="ja-JP" sz="1400" dirty="0">
                <a:latin typeface="Meiryo UI" panose="020B0604030504040204" pitchFamily="50" charset="-128"/>
                <a:ea typeface="Meiryo UI" panose="020B0604030504040204" pitchFamily="50" charset="-128"/>
              </a:rPr>
              <a:t>IR </a:t>
            </a:r>
            <a:r>
              <a:rPr lang="ja-JP" altLang="en-US" sz="1400" dirty="0">
                <a:latin typeface="Meiryo UI" panose="020B0604030504040204" pitchFamily="50" charset="-128"/>
                <a:ea typeface="Meiryo UI" panose="020B0604030504040204" pitchFamily="50" charset="-128"/>
              </a:rPr>
              <a:t>開業に向けた</a:t>
            </a:r>
            <a:r>
              <a:rPr lang="en-US" altLang="ja-JP" sz="1400" dirty="0">
                <a:latin typeface="Meiryo UI" panose="020B0604030504040204" pitchFamily="50" charset="-128"/>
                <a:ea typeface="Meiryo UI" panose="020B0604030504040204" pitchFamily="50" charset="-128"/>
              </a:rPr>
              <a:t>SDGs </a:t>
            </a:r>
            <a:r>
              <a:rPr lang="ja-JP" altLang="en-US" sz="1400" dirty="0">
                <a:latin typeface="Meiryo UI" panose="020B0604030504040204" pitchFamily="50" charset="-128"/>
                <a:ea typeface="Meiryo UI" panose="020B0604030504040204" pitchFamily="50" charset="-128"/>
              </a:rPr>
              <a:t>の機運醸成及び取組みの推進</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・「大阪＝日本の観光ショーケース」の実現に向けた高付加価値コンテンツの充実</a:t>
            </a:r>
            <a:endParaRPr lang="en-US" altLang="ja-JP" sz="1400" dirty="0">
              <a:latin typeface="Meiryo UI" panose="020B0604030504040204" pitchFamily="50" charset="-128"/>
              <a:ea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rPr>
              <a:t>・万博を契機とした国内外からの</a:t>
            </a:r>
            <a:r>
              <a:rPr lang="en-US" altLang="ja-JP" sz="1400" dirty="0">
                <a:latin typeface="Meiryo UI" panose="020B0604030504040204" pitchFamily="50" charset="-128"/>
                <a:ea typeface="Meiryo UI" panose="020B0604030504040204" pitchFamily="50" charset="-128"/>
              </a:rPr>
              <a:t>MICE</a:t>
            </a:r>
            <a:r>
              <a:rPr lang="ja-JP" altLang="en-US" sz="1400" dirty="0">
                <a:latin typeface="Meiryo UI" panose="020B0604030504040204" pitchFamily="50" charset="-128"/>
                <a:ea typeface="Meiryo UI" panose="020B0604030504040204" pitchFamily="50" charset="-128"/>
              </a:rPr>
              <a:t>誘致の更なる促進</a:t>
            </a:r>
            <a:endParaRPr lang="en-US" altLang="ja-JP" sz="1400" dirty="0">
              <a:latin typeface="Meiryo UI" panose="020B0604030504040204" pitchFamily="50" charset="-128"/>
              <a:ea typeface="Meiryo UI" panose="020B0604030504040204" pitchFamily="50" charset="-128"/>
            </a:endParaRPr>
          </a:p>
        </p:txBody>
      </p:sp>
      <p:pic>
        <p:nvPicPr>
          <p:cNvPr id="54" name="図 53">
            <a:extLst>
              <a:ext uri="{FF2B5EF4-FFF2-40B4-BE49-F238E27FC236}">
                <a16:creationId xmlns:a16="http://schemas.microsoft.com/office/drawing/2014/main" id="{4E166B17-57EE-57DB-1053-AC426681FE26}"/>
              </a:ext>
            </a:extLst>
          </p:cNvPr>
          <p:cNvPicPr>
            <a:picLocks noChangeAspect="1"/>
          </p:cNvPicPr>
          <p:nvPr/>
        </p:nvPicPr>
        <p:blipFill>
          <a:blip r:embed="rId3"/>
          <a:stretch>
            <a:fillRect/>
          </a:stretch>
        </p:blipFill>
        <p:spPr>
          <a:xfrm>
            <a:off x="5246868" y="2465421"/>
            <a:ext cx="5161399" cy="575006"/>
          </a:xfrm>
          <a:prstGeom prst="rect">
            <a:avLst/>
          </a:prstGeom>
        </p:spPr>
      </p:pic>
      <p:grpSp>
        <p:nvGrpSpPr>
          <p:cNvPr id="55" name="グループ化 54">
            <a:extLst>
              <a:ext uri="{FF2B5EF4-FFF2-40B4-BE49-F238E27FC236}">
                <a16:creationId xmlns:a16="http://schemas.microsoft.com/office/drawing/2014/main" id="{BE99D703-274E-6E80-4AE1-0109B10C4C37}"/>
              </a:ext>
            </a:extLst>
          </p:cNvPr>
          <p:cNvGrpSpPr/>
          <p:nvPr/>
        </p:nvGrpSpPr>
        <p:grpSpPr>
          <a:xfrm>
            <a:off x="6062525" y="2586609"/>
            <a:ext cx="3583033" cy="407489"/>
            <a:chOff x="5783532" y="1259107"/>
            <a:chExt cx="3583033" cy="407489"/>
          </a:xfrm>
        </p:grpSpPr>
        <p:sp>
          <p:nvSpPr>
            <p:cNvPr id="56" name="正方形/長方形 55">
              <a:extLst>
                <a:ext uri="{FF2B5EF4-FFF2-40B4-BE49-F238E27FC236}">
                  <a16:creationId xmlns:a16="http://schemas.microsoft.com/office/drawing/2014/main" id="{4D21F8BE-F4D3-E353-7219-C90A60912ED0}"/>
                </a:ext>
              </a:extLst>
            </p:cNvPr>
            <p:cNvSpPr/>
            <p:nvPr/>
          </p:nvSpPr>
          <p:spPr>
            <a:xfrm>
              <a:off x="5783533" y="1266486"/>
              <a:ext cx="3583032" cy="400110"/>
            </a:xfrm>
            <a:prstGeom prst="rect">
              <a:avLst/>
            </a:prstGeom>
          </p:spPr>
          <p:txBody>
            <a:bodyPr wrap="none">
              <a:spAutoFit/>
            </a:bodyPr>
            <a:lstStyle/>
            <a:p>
              <a:r>
                <a:rPr lang="ja-JP" altLang="en-US" sz="2000" b="1" dirty="0">
                  <a:ln w="76200">
                    <a:solidFill>
                      <a:schemeClr val="bg1"/>
                    </a:solidFill>
                  </a:ln>
                  <a:latin typeface="Meiryo UI" panose="020B0604030504040204" pitchFamily="50" charset="-128"/>
                  <a:ea typeface="Meiryo UI" panose="020B0604030504040204" pitchFamily="50" charset="-128"/>
                </a:rPr>
                <a:t>～ 大阪観光の司令塔的役割～</a:t>
              </a:r>
            </a:p>
          </p:txBody>
        </p:sp>
        <p:sp>
          <p:nvSpPr>
            <p:cNvPr id="57" name="正方形/長方形 56">
              <a:extLst>
                <a:ext uri="{FF2B5EF4-FFF2-40B4-BE49-F238E27FC236}">
                  <a16:creationId xmlns:a16="http://schemas.microsoft.com/office/drawing/2014/main" id="{FB1F3EAA-158A-18E0-E1BE-F26ACA3A387A}"/>
                </a:ext>
              </a:extLst>
            </p:cNvPr>
            <p:cNvSpPr/>
            <p:nvPr/>
          </p:nvSpPr>
          <p:spPr>
            <a:xfrm>
              <a:off x="5783532" y="1259107"/>
              <a:ext cx="3583032" cy="400110"/>
            </a:xfrm>
            <a:prstGeom prst="rect">
              <a:avLst/>
            </a:prstGeom>
          </p:spPr>
          <p:txBody>
            <a:bodyPr wrap="none">
              <a:spAutoFit/>
            </a:bodyPr>
            <a:lstStyle/>
            <a:p>
              <a:r>
                <a:rPr lang="ja-JP" altLang="en-US" sz="2000" b="1" dirty="0">
                  <a:latin typeface="Meiryo UI" panose="020B0604030504040204" pitchFamily="50" charset="-128"/>
                  <a:ea typeface="Meiryo UI" panose="020B0604030504040204" pitchFamily="50" charset="-128"/>
                </a:rPr>
                <a:t>～ 大阪観光の司令塔的役割～</a:t>
              </a:r>
            </a:p>
          </p:txBody>
        </p:sp>
      </p:grpSp>
      <p:graphicFrame>
        <p:nvGraphicFramePr>
          <p:cNvPr id="58" name="表 57">
            <a:extLst>
              <a:ext uri="{FF2B5EF4-FFF2-40B4-BE49-F238E27FC236}">
                <a16:creationId xmlns:a16="http://schemas.microsoft.com/office/drawing/2014/main" id="{2D6F9A40-CC98-7B69-5EDB-E1C0104351EA}"/>
              </a:ext>
            </a:extLst>
          </p:cNvPr>
          <p:cNvGraphicFramePr>
            <a:graphicFrameLocks noGrp="1"/>
          </p:cNvGraphicFramePr>
          <p:nvPr>
            <p:extLst>
              <p:ext uri="{D42A27DB-BD31-4B8C-83A1-F6EECF244321}">
                <p14:modId xmlns:p14="http://schemas.microsoft.com/office/powerpoint/2010/main" val="749222666"/>
              </p:ext>
            </p:extLst>
          </p:nvPr>
        </p:nvGraphicFramePr>
        <p:xfrm>
          <a:off x="7571574" y="3057558"/>
          <a:ext cx="3970198" cy="2459388"/>
        </p:xfrm>
        <a:graphic>
          <a:graphicData uri="http://schemas.openxmlformats.org/drawingml/2006/table">
            <a:tbl>
              <a:tblPr firstRow="1" bandRow="1">
                <a:tableStyleId>{5C22544A-7EE6-4342-B048-85BDC9FD1C3A}</a:tableStyleId>
              </a:tblPr>
              <a:tblGrid>
                <a:gridCol w="1388557">
                  <a:extLst>
                    <a:ext uri="{9D8B030D-6E8A-4147-A177-3AD203B41FA5}">
                      <a16:colId xmlns:a16="http://schemas.microsoft.com/office/drawing/2014/main" val="1081237116"/>
                    </a:ext>
                  </a:extLst>
                </a:gridCol>
                <a:gridCol w="1244210">
                  <a:extLst>
                    <a:ext uri="{9D8B030D-6E8A-4147-A177-3AD203B41FA5}">
                      <a16:colId xmlns:a16="http://schemas.microsoft.com/office/drawing/2014/main" val="1417892328"/>
                    </a:ext>
                  </a:extLst>
                </a:gridCol>
                <a:gridCol w="208280">
                  <a:extLst>
                    <a:ext uri="{9D8B030D-6E8A-4147-A177-3AD203B41FA5}">
                      <a16:colId xmlns:a16="http://schemas.microsoft.com/office/drawing/2014/main" val="1129325797"/>
                    </a:ext>
                  </a:extLst>
                </a:gridCol>
                <a:gridCol w="1129151">
                  <a:extLst>
                    <a:ext uri="{9D8B030D-6E8A-4147-A177-3AD203B41FA5}">
                      <a16:colId xmlns:a16="http://schemas.microsoft.com/office/drawing/2014/main" val="2717687652"/>
                    </a:ext>
                  </a:extLst>
                </a:gridCol>
              </a:tblGrid>
              <a:tr h="508668">
                <a:tc>
                  <a:txBody>
                    <a:bodyPr/>
                    <a:lstStyle/>
                    <a:p>
                      <a:pPr algn="ct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2022 </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8FF"/>
                    </a:solidFill>
                  </a:tcPr>
                </a:tc>
                <a:tc>
                  <a:txBody>
                    <a:bodyPr/>
                    <a:lstStyle/>
                    <a:p>
                      <a:pPr algn="ctr"/>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100" b="1" dirty="0">
                          <a:solidFill>
                            <a:schemeClr val="tx1"/>
                          </a:solidFill>
                          <a:latin typeface="Meiryo UI" panose="020B0604030504040204" pitchFamily="50" charset="-128"/>
                          <a:ea typeface="Meiryo UI" panose="020B0604030504040204" pitchFamily="50" charset="-128"/>
                        </a:rPr>
                        <a:t>2023</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8FF"/>
                    </a:solidFill>
                  </a:tcPr>
                </a:tc>
                <a:extLst>
                  <a:ext uri="{0D108BD9-81ED-4DB2-BD59-A6C34878D82A}">
                    <a16:rowId xmlns:a16="http://schemas.microsoft.com/office/drawing/2014/main" val="2243762315"/>
                  </a:ext>
                </a:extLst>
              </a:tr>
              <a:tr h="508668">
                <a:tc>
                  <a:txBody>
                    <a:bodyPr/>
                    <a:lstStyle/>
                    <a:p>
                      <a:pPr algn="ctr"/>
                      <a:r>
                        <a:rPr kumimoji="1" lang="zh-CN" altLang="en-US" sz="1100" b="1" dirty="0">
                          <a:solidFill>
                            <a:schemeClr val="tx1"/>
                          </a:solidFill>
                          <a:latin typeface="Meiryo UI" panose="020B0604030504040204" pitchFamily="50" charset="-128"/>
                          <a:ea typeface="Meiryo UI" panose="020B0604030504040204" pitchFamily="50" charset="-128"/>
                        </a:rPr>
                        <a:t>来阪外国人</a:t>
                      </a:r>
                      <a:endParaRPr kumimoji="1" lang="en-US" altLang="zh-CN" sz="1100" b="1" dirty="0">
                        <a:solidFill>
                          <a:schemeClr val="tx1"/>
                        </a:solidFill>
                        <a:latin typeface="Meiryo UI" panose="020B0604030504040204" pitchFamily="50" charset="-128"/>
                        <a:ea typeface="Meiryo UI" panose="020B0604030504040204" pitchFamily="50" charset="-128"/>
                      </a:endParaRPr>
                    </a:p>
                    <a:p>
                      <a:pPr algn="ctr"/>
                      <a:r>
                        <a:rPr kumimoji="1" lang="zh-CN" altLang="en-US" sz="1100" b="1" dirty="0">
                          <a:solidFill>
                            <a:schemeClr val="tx1"/>
                          </a:solidFill>
                          <a:latin typeface="Meiryo UI" panose="020B0604030504040204" pitchFamily="50" charset="-128"/>
                          <a:ea typeface="Meiryo UI" panose="020B0604030504040204" pitchFamily="50" charset="-128"/>
                        </a:rPr>
                        <a:t>旅行者数</a:t>
                      </a:r>
                      <a:endParaRPr kumimoji="1" lang="en-US" altLang="zh-CN"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（観光局推計）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148</a:t>
                      </a:r>
                      <a:r>
                        <a:rPr kumimoji="1" lang="ja-JP" altLang="en-US" sz="1100" b="0" dirty="0">
                          <a:solidFill>
                            <a:schemeClr val="tx1"/>
                          </a:solidFill>
                          <a:latin typeface="Meiryo UI" panose="020B0604030504040204" pitchFamily="50" charset="-128"/>
                          <a:ea typeface="Meiryo UI" panose="020B0604030504040204" pitchFamily="50" charset="-128"/>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8FF"/>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993</a:t>
                      </a:r>
                      <a:r>
                        <a:rPr kumimoji="1" lang="ja-JP" altLang="en-US" sz="1100" b="0" dirty="0">
                          <a:solidFill>
                            <a:schemeClr val="tx1"/>
                          </a:solidFill>
                          <a:latin typeface="Meiryo UI" panose="020B0604030504040204" pitchFamily="50" charset="-128"/>
                          <a:ea typeface="Meiryo UI" panose="020B0604030504040204" pitchFamily="50" charset="-128"/>
                        </a:rPr>
                        <a:t>万人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8FF"/>
                    </a:solidFill>
                  </a:tcPr>
                </a:tc>
                <a:extLst>
                  <a:ext uri="{0D108BD9-81ED-4DB2-BD59-A6C34878D82A}">
                    <a16:rowId xmlns:a16="http://schemas.microsoft.com/office/drawing/2014/main" val="549257120"/>
                  </a:ext>
                </a:extLst>
              </a:tr>
              <a:tr h="508668">
                <a:tc>
                  <a:txBody>
                    <a:bodyPr/>
                    <a:lstStyle/>
                    <a:p>
                      <a:pPr algn="ctr"/>
                      <a:r>
                        <a:rPr kumimoji="1" lang="zh-CN" altLang="en-US" sz="1100" b="1" dirty="0">
                          <a:solidFill>
                            <a:schemeClr val="tx1"/>
                          </a:solidFill>
                          <a:latin typeface="Meiryo UI" panose="020B0604030504040204" pitchFamily="50" charset="-128"/>
                          <a:ea typeface="Meiryo UI" panose="020B0604030504040204" pitchFamily="50" charset="-128"/>
                        </a:rPr>
                        <a:t>来阪外国人</a:t>
                      </a:r>
                      <a:endParaRPr kumimoji="1" lang="en-US" altLang="zh-CN" sz="1100" b="1" dirty="0">
                        <a:solidFill>
                          <a:schemeClr val="tx1"/>
                        </a:solidFill>
                        <a:latin typeface="Meiryo UI" panose="020B0604030504040204" pitchFamily="50" charset="-128"/>
                        <a:ea typeface="Meiryo UI" panose="020B0604030504040204" pitchFamily="50" charset="-128"/>
                      </a:endParaRPr>
                    </a:p>
                    <a:p>
                      <a:pPr algn="ctr"/>
                      <a:r>
                        <a:rPr kumimoji="1" lang="zh-CN" altLang="en-US" sz="1100" b="1" dirty="0">
                          <a:solidFill>
                            <a:schemeClr val="tx1"/>
                          </a:solidFill>
                          <a:latin typeface="Meiryo UI" panose="020B0604030504040204" pitchFamily="50" charset="-128"/>
                          <a:ea typeface="Meiryo UI" panose="020B0604030504040204" pitchFamily="50" charset="-128"/>
                        </a:rPr>
                        <a:t>旅行者観光収入</a:t>
                      </a:r>
                      <a:r>
                        <a:rPr kumimoji="1" lang="ja-JP" altLang="en-US" sz="1100" b="1" dirty="0">
                          <a:solidFill>
                            <a:schemeClr val="tx1"/>
                          </a:solidFill>
                          <a:latin typeface="Meiryo UI" panose="020B0604030504040204" pitchFamily="50" charset="-128"/>
                          <a:ea typeface="Meiryo UI" panose="020B0604030504040204" pitchFamily="50" charset="-128"/>
                        </a:rPr>
                        <a:t>（観光局推計）</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1,883</a:t>
                      </a:r>
                      <a:r>
                        <a:rPr kumimoji="1" lang="ja-JP" altLang="en-US" sz="1100" b="0" dirty="0">
                          <a:solidFill>
                            <a:schemeClr val="tx1"/>
                          </a:solidFill>
                          <a:latin typeface="Meiryo UI" panose="020B0604030504040204" pitchFamily="50" charset="-128"/>
                          <a:ea typeface="Meiryo UI" panose="020B0604030504040204" pitchFamily="50" charset="-128"/>
                        </a:rPr>
                        <a:t>億円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8FF"/>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9,873</a:t>
                      </a:r>
                      <a:r>
                        <a:rPr kumimoji="1" lang="ja-JP" altLang="en-US" sz="1100" b="0" dirty="0">
                          <a:solidFill>
                            <a:schemeClr val="tx1"/>
                          </a:solidFill>
                          <a:latin typeface="Meiryo UI" panose="020B0604030504040204" pitchFamily="50" charset="-128"/>
                          <a:ea typeface="Meiryo UI" panose="020B0604030504040204" pitchFamily="50" charset="-128"/>
                        </a:rPr>
                        <a:t>億円</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1E8FF"/>
                    </a:solidFill>
                  </a:tcPr>
                </a:tc>
                <a:extLst>
                  <a:ext uri="{0D108BD9-81ED-4DB2-BD59-A6C34878D82A}">
                    <a16:rowId xmlns:a16="http://schemas.microsoft.com/office/drawing/2014/main" val="2161400587"/>
                  </a:ext>
                </a:extLst>
              </a:tr>
              <a:tr h="508668">
                <a:tc>
                  <a:txBody>
                    <a:bodyPr/>
                    <a:lstStyle/>
                    <a:p>
                      <a:pPr algn="ctr"/>
                      <a:r>
                        <a:rPr kumimoji="1" lang="ja-JP" altLang="en-US" sz="1100" b="1" dirty="0">
                          <a:solidFill>
                            <a:schemeClr val="tx1"/>
                          </a:solidFill>
                          <a:latin typeface="Meiryo UI" panose="020B0604030504040204" pitchFamily="50" charset="-128"/>
                          <a:ea typeface="Meiryo UI" panose="020B0604030504040204" pitchFamily="50" charset="-128"/>
                        </a:rPr>
                        <a:t>国際会議</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ja-JP" altLang="en-US" sz="1100" b="1" dirty="0">
                          <a:solidFill>
                            <a:schemeClr val="tx1"/>
                          </a:solidFill>
                          <a:latin typeface="Meiryo UI" panose="020B0604030504040204" pitchFamily="50" charset="-128"/>
                          <a:ea typeface="Meiryo UI" panose="020B0604030504040204" pitchFamily="50" charset="-128"/>
                        </a:rPr>
                        <a:t>アジア・大洋州地域順位・件数</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lgn="ctr"/>
                      <a:r>
                        <a:rPr kumimoji="1" lang="en-US" altLang="ja-JP" sz="1100" b="1" dirty="0">
                          <a:solidFill>
                            <a:schemeClr val="tx1"/>
                          </a:solidFill>
                          <a:latin typeface="Meiryo UI" panose="020B0604030504040204" pitchFamily="50" charset="-128"/>
                          <a:ea typeface="Meiryo UI" panose="020B0604030504040204" pitchFamily="50" charset="-128"/>
                        </a:rPr>
                        <a:t>   (ICCA</a:t>
                      </a:r>
                      <a:r>
                        <a:rPr kumimoji="1" lang="ja-JP" altLang="en-US" sz="1100" b="1" dirty="0">
                          <a:solidFill>
                            <a:schemeClr val="tx1"/>
                          </a:solidFill>
                          <a:latin typeface="Meiryo UI" panose="020B0604030504040204" pitchFamily="50" charset="-128"/>
                          <a:ea typeface="Meiryo UI" panose="020B0604030504040204" pitchFamily="50" charset="-128"/>
                        </a:rPr>
                        <a:t>基準</a:t>
                      </a:r>
                      <a:r>
                        <a:rPr kumimoji="1" lang="en-US" altLang="ja-JP" sz="1100" b="1" dirty="0">
                          <a:solidFill>
                            <a:schemeClr val="tx1"/>
                          </a:solidFill>
                          <a:latin typeface="Meiryo UI" panose="020B0604030504040204" pitchFamily="50" charset="-128"/>
                          <a:ea typeface="Meiryo UI" panose="020B0604030504040204" pitchFamily="50" charset="-128"/>
                        </a:rPr>
                        <a:t>)</a:t>
                      </a:r>
                      <a:endParaRPr kumimoji="1" lang="ja-JP" altLang="en-US" sz="1100" b="1"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24</a:t>
                      </a:r>
                      <a:r>
                        <a:rPr kumimoji="1" lang="ja-JP" altLang="en-US" sz="1100" b="0" dirty="0">
                          <a:solidFill>
                            <a:schemeClr val="tx1"/>
                          </a:solidFill>
                          <a:latin typeface="Meiryo UI" panose="020B0604030504040204" pitchFamily="50" charset="-128"/>
                          <a:ea typeface="Meiryo UI" panose="020B0604030504040204" pitchFamily="50" charset="-128"/>
                        </a:rPr>
                        <a:t>位</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r"/>
                      <a:r>
                        <a:rPr kumimoji="1" lang="ja-JP" altLang="en-US" sz="1100" b="0" dirty="0">
                          <a:solidFill>
                            <a:schemeClr val="tx1"/>
                          </a:solidFill>
                          <a:latin typeface="Meiryo UI" panose="020B0604030504040204" pitchFamily="50" charset="-128"/>
                          <a:ea typeface="Meiryo UI" panose="020B0604030504040204" pitchFamily="50" charset="-128"/>
                        </a:rPr>
                        <a:t>　　５件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8FF"/>
                    </a:solidFill>
                  </a:tcPr>
                </a:tc>
                <a:tc>
                  <a:txBody>
                    <a:bodyPr/>
                    <a:lstStyle/>
                    <a:p>
                      <a:pPr algn="l"/>
                      <a:endParaRPr kumimoji="1" lang="ja-JP" altLang="en-US" sz="1100" b="0" dirty="0">
                        <a:solidFill>
                          <a:schemeClr val="tx1"/>
                        </a:solidFill>
                        <a:latin typeface="Meiryo UI" panose="020B0604030504040204" pitchFamily="50" charset="-128"/>
                        <a:ea typeface="Meiryo UI" panose="020B0604030504040204" pitchFamily="50" charset="-128"/>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kumimoji="1" lang="en-US" altLang="ja-JP" sz="1100" b="0" dirty="0">
                          <a:solidFill>
                            <a:schemeClr val="tx1"/>
                          </a:solidFill>
                          <a:latin typeface="Meiryo UI" panose="020B0604030504040204" pitchFamily="50" charset="-128"/>
                          <a:ea typeface="Meiryo UI" panose="020B0604030504040204" pitchFamily="50" charset="-128"/>
                        </a:rPr>
                        <a:t>22</a:t>
                      </a:r>
                      <a:r>
                        <a:rPr kumimoji="1" lang="ja-JP" altLang="en-US" sz="1100" b="0" dirty="0">
                          <a:solidFill>
                            <a:schemeClr val="tx1"/>
                          </a:solidFill>
                          <a:latin typeface="Meiryo UI" panose="020B0604030504040204" pitchFamily="50" charset="-128"/>
                          <a:ea typeface="Meiryo UI" panose="020B0604030504040204" pitchFamily="50" charset="-128"/>
                        </a:rPr>
                        <a:t>位</a:t>
                      </a:r>
                      <a:endParaRPr kumimoji="1" lang="en-US" altLang="ja-JP" sz="1100" b="0" dirty="0">
                        <a:solidFill>
                          <a:schemeClr val="tx1"/>
                        </a:solidFill>
                        <a:latin typeface="Meiryo UI" panose="020B0604030504040204" pitchFamily="50" charset="-128"/>
                        <a:ea typeface="Meiryo UI" panose="020B0604030504040204" pitchFamily="50" charset="-128"/>
                      </a:endParaRPr>
                    </a:p>
                    <a:p>
                      <a:pPr algn="r"/>
                      <a:r>
                        <a:rPr kumimoji="1" lang="en-US" altLang="ja-JP" sz="1100" b="0" dirty="0">
                          <a:solidFill>
                            <a:schemeClr val="tx1"/>
                          </a:solidFill>
                          <a:latin typeface="Meiryo UI" panose="020B0604030504040204" pitchFamily="50" charset="-128"/>
                          <a:ea typeface="Meiryo UI" panose="020B0604030504040204" pitchFamily="50" charset="-128"/>
                        </a:rPr>
                        <a:t>20</a:t>
                      </a:r>
                      <a:r>
                        <a:rPr kumimoji="1" lang="ja-JP" altLang="en-US" sz="1100" b="0" dirty="0">
                          <a:solidFill>
                            <a:schemeClr val="tx1"/>
                          </a:solidFill>
                          <a:latin typeface="Meiryo UI" panose="020B0604030504040204" pitchFamily="50" charset="-128"/>
                          <a:ea typeface="Meiryo UI" panose="020B0604030504040204" pitchFamily="50" charset="-128"/>
                        </a:rPr>
                        <a:t>件</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1E8FF"/>
                    </a:solidFill>
                  </a:tcPr>
                </a:tc>
                <a:extLst>
                  <a:ext uri="{0D108BD9-81ED-4DB2-BD59-A6C34878D82A}">
                    <a16:rowId xmlns:a16="http://schemas.microsoft.com/office/drawing/2014/main" val="3337715833"/>
                  </a:ext>
                </a:extLst>
              </a:tr>
            </a:tbl>
          </a:graphicData>
        </a:graphic>
      </p:graphicFrame>
      <p:sp>
        <p:nvSpPr>
          <p:cNvPr id="59" name="正方形/長方形 58">
            <a:extLst>
              <a:ext uri="{FF2B5EF4-FFF2-40B4-BE49-F238E27FC236}">
                <a16:creationId xmlns:a16="http://schemas.microsoft.com/office/drawing/2014/main" id="{13E7EC7E-49EF-4CD2-9383-C2EE7A11AF63}"/>
              </a:ext>
            </a:extLst>
          </p:cNvPr>
          <p:cNvSpPr/>
          <p:nvPr/>
        </p:nvSpPr>
        <p:spPr>
          <a:xfrm>
            <a:off x="9852530" y="5534964"/>
            <a:ext cx="1864411" cy="257927"/>
          </a:xfrm>
          <a:prstGeom prst="rect">
            <a:avLst/>
          </a:prstGeom>
          <a:solidFill>
            <a:schemeClr val="accent2">
              <a:lumMod val="7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ja-JP" altLang="en-US" sz="1400" b="1" dirty="0">
                <a:latin typeface="Meiryo UI" panose="020B0604030504040204" pitchFamily="50" charset="-128"/>
                <a:ea typeface="Meiryo UI" panose="020B0604030504040204" pitchFamily="50" charset="-128"/>
              </a:rPr>
              <a:t>大阪観光アプリ</a:t>
            </a:r>
            <a:endParaRPr kumimoji="1" lang="en-US" altLang="ja-JP" sz="1400" b="1" dirty="0">
              <a:latin typeface="Meiryo UI" panose="020B0604030504040204" pitchFamily="50" charset="-128"/>
              <a:ea typeface="Meiryo UI" panose="020B0604030504040204" pitchFamily="50" charset="-128"/>
            </a:endParaRPr>
          </a:p>
        </p:txBody>
      </p:sp>
      <p:pic>
        <p:nvPicPr>
          <p:cNvPr id="60" name="図 59">
            <a:extLst>
              <a:ext uri="{FF2B5EF4-FFF2-40B4-BE49-F238E27FC236}">
                <a16:creationId xmlns:a16="http://schemas.microsoft.com/office/drawing/2014/main" id="{46F60D9F-96C3-489A-847D-0E88FC7C6216}"/>
              </a:ext>
            </a:extLst>
          </p:cNvPr>
          <p:cNvPicPr>
            <a:picLocks noChangeAspect="1"/>
          </p:cNvPicPr>
          <p:nvPr/>
        </p:nvPicPr>
        <p:blipFill>
          <a:blip r:embed="rId4"/>
          <a:stretch>
            <a:fillRect/>
          </a:stretch>
        </p:blipFill>
        <p:spPr>
          <a:xfrm>
            <a:off x="10332038" y="5797755"/>
            <a:ext cx="863014" cy="890736"/>
          </a:xfrm>
          <a:prstGeom prst="rect">
            <a:avLst/>
          </a:prstGeom>
        </p:spPr>
      </p:pic>
    </p:spTree>
    <p:extLst>
      <p:ext uri="{BB962C8B-B14F-4D97-AF65-F5344CB8AC3E}">
        <p14:creationId xmlns:p14="http://schemas.microsoft.com/office/powerpoint/2010/main" val="2574557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44C9F5F7-6111-6029-077D-75D0261BCBD2}"/>
              </a:ext>
            </a:extLst>
          </p:cNvPr>
          <p:cNvSpPr/>
          <p:nvPr/>
        </p:nvSpPr>
        <p:spPr>
          <a:xfrm>
            <a:off x="506248" y="1798820"/>
            <a:ext cx="11232000" cy="4939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089A2E7-732F-89A5-6598-F2CB08AA692E}"/>
              </a:ext>
            </a:extLst>
          </p:cNvPr>
          <p:cNvSpPr/>
          <p:nvPr/>
        </p:nvSpPr>
        <p:spPr>
          <a:xfrm>
            <a:off x="431912" y="797861"/>
            <a:ext cx="11439846" cy="529615"/>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8C19968C-E4FD-C006-B451-5A504B823BC6}"/>
              </a:ext>
            </a:extLst>
          </p:cNvPr>
          <p:cNvSpPr>
            <a:spLocks noGrp="1"/>
          </p:cNvSpPr>
          <p:nvPr>
            <p:ph type="sldNum" sz="quarter" idx="12"/>
          </p:nvPr>
        </p:nvSpPr>
        <p:spPr>
          <a:xfrm>
            <a:off x="9448800" y="6492875"/>
            <a:ext cx="2743200" cy="365125"/>
          </a:xfrm>
        </p:spPr>
        <p:txBody>
          <a:bodyPr/>
          <a:lstStyle/>
          <a:p>
            <a:fld id="{099A1676-A3C8-4983-BA41-503B1D1AC716}" type="slidenum">
              <a:rPr kumimoji="1" lang="ja-JP" altLang="en-US" smtClean="0"/>
              <a:t>18</a:t>
            </a:fld>
            <a:endParaRPr kumimoji="1" lang="ja-JP" altLang="en-US"/>
          </a:p>
        </p:txBody>
      </p:sp>
      <p:graphicFrame>
        <p:nvGraphicFramePr>
          <p:cNvPr id="26" name="表 25"/>
          <p:cNvGraphicFramePr>
            <a:graphicFrameLocks noGrp="1"/>
          </p:cNvGraphicFramePr>
          <p:nvPr>
            <p:extLst>
              <p:ext uri="{D42A27DB-BD31-4B8C-83A1-F6EECF244321}">
                <p14:modId xmlns:p14="http://schemas.microsoft.com/office/powerpoint/2010/main" val="4042498639"/>
              </p:ext>
            </p:extLst>
          </p:nvPr>
        </p:nvGraphicFramePr>
        <p:xfrm>
          <a:off x="506248" y="1452810"/>
          <a:ext cx="11232000" cy="5208720"/>
        </p:xfrm>
        <a:graphic>
          <a:graphicData uri="http://schemas.openxmlformats.org/drawingml/2006/table">
            <a:tbl>
              <a:tblPr firstRow="1" bandRow="1">
                <a:tableStyleId>{5940675A-B579-460E-94D1-54222C63F5DA}</a:tableStyleId>
              </a:tblPr>
              <a:tblGrid>
                <a:gridCol w="1836000">
                  <a:extLst>
                    <a:ext uri="{9D8B030D-6E8A-4147-A177-3AD203B41FA5}">
                      <a16:colId xmlns:a16="http://schemas.microsoft.com/office/drawing/2014/main" val="4109365502"/>
                    </a:ext>
                  </a:extLst>
                </a:gridCol>
                <a:gridCol w="6696000">
                  <a:extLst>
                    <a:ext uri="{9D8B030D-6E8A-4147-A177-3AD203B41FA5}">
                      <a16:colId xmlns:a16="http://schemas.microsoft.com/office/drawing/2014/main" val="406358092"/>
                    </a:ext>
                  </a:extLst>
                </a:gridCol>
                <a:gridCol w="2700000">
                  <a:extLst>
                    <a:ext uri="{9D8B030D-6E8A-4147-A177-3AD203B41FA5}">
                      <a16:colId xmlns:a16="http://schemas.microsoft.com/office/drawing/2014/main" val="2139892782"/>
                    </a:ext>
                  </a:extLst>
                </a:gridCol>
              </a:tblGrid>
              <a:tr h="320592">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名称</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主な担当業務</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2060"/>
                    </a:solidFill>
                  </a:tcPr>
                </a:tc>
                <a:tc>
                  <a:txBody>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rPr>
                        <a:t>人員体制</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3793485156"/>
                  </a:ext>
                </a:extLst>
              </a:tr>
              <a:tr h="6273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dirty="0">
                          <a:latin typeface="Meiryo UI" panose="020B0604030504040204" pitchFamily="50" charset="-128"/>
                          <a:ea typeface="Meiryo UI" panose="020B0604030504040204" pitchFamily="50" charset="-128"/>
                        </a:rPr>
                        <a:t>副首都推進局</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副首都化に係る企画立案、様々な取組みの推進やその総合調整を担い、関係する会議の運営、副首都ビジョンの推進、「副首都・大阪」への理解促進活動や府市連携課題にかかる取組みの推進</a:t>
                      </a:r>
                    </a:p>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公立大学法人大阪に関すること</a:t>
                      </a:r>
                      <a:endParaRPr kumimoji="1" lang="ja-JP" altLang="en-US" sz="1600" b="1"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2400" b="1" dirty="0">
                          <a:solidFill>
                            <a:srgbClr val="C00000"/>
                          </a:solidFill>
                          <a:latin typeface="Meiryo UI" panose="020B0604030504040204" pitchFamily="50" charset="-128"/>
                          <a:ea typeface="Meiryo UI" panose="020B0604030504040204" pitchFamily="50" charset="-128"/>
                        </a:rPr>
                        <a:t>54</a:t>
                      </a:r>
                      <a:r>
                        <a:rPr kumimoji="1" lang="ja-JP" altLang="en-US" sz="1800" b="1" dirty="0">
                          <a:solidFill>
                            <a:srgbClr val="C00000"/>
                          </a:solidFill>
                          <a:latin typeface="Meiryo UI" panose="020B0604030504040204" pitchFamily="50" charset="-128"/>
                          <a:ea typeface="Meiryo UI" panose="020B0604030504040204" pitchFamily="50" charset="-128"/>
                        </a:rPr>
                        <a:t>名</a:t>
                      </a:r>
                      <a:endParaRPr kumimoji="1" lang="en-US" altLang="ja-JP" sz="1800" b="1" dirty="0">
                        <a:solidFill>
                          <a:srgbClr val="C00000"/>
                        </a:solidFill>
                        <a:latin typeface="Meiryo UI" panose="020B0604030504040204" pitchFamily="50" charset="-128"/>
                        <a:ea typeface="Meiryo UI" panose="020B0604030504040204" pitchFamily="50" charset="-128"/>
                      </a:endParaRPr>
                    </a:p>
                    <a:p>
                      <a:pPr algn="l"/>
                      <a:r>
                        <a:rPr kumimoji="1" lang="ja-JP" altLang="en-US" sz="1600" b="0" dirty="0">
                          <a:latin typeface="Meiryo UI" panose="020B0604030504040204" pitchFamily="50" charset="-128"/>
                          <a:ea typeface="Meiryo UI" panose="020B0604030504040204" pitchFamily="50" charset="-128"/>
                        </a:rPr>
                        <a:t>（府：</a:t>
                      </a:r>
                      <a:r>
                        <a:rPr kumimoji="1" lang="en-US" altLang="ja-JP" sz="1600" b="0" dirty="0">
                          <a:latin typeface="Meiryo UI" panose="020B0604030504040204" pitchFamily="50" charset="-128"/>
                          <a:ea typeface="Meiryo UI" panose="020B0604030504040204" pitchFamily="50" charset="-128"/>
                        </a:rPr>
                        <a:t>29</a:t>
                      </a:r>
                      <a:r>
                        <a:rPr kumimoji="1" lang="ja-JP" altLang="en-US" sz="1600" b="0" dirty="0">
                          <a:latin typeface="Meiryo UI" panose="020B0604030504040204" pitchFamily="50" charset="-128"/>
                          <a:ea typeface="Meiryo UI" panose="020B0604030504040204" pitchFamily="50" charset="-128"/>
                        </a:rPr>
                        <a:t>名・市：</a:t>
                      </a:r>
                      <a:r>
                        <a:rPr kumimoji="1" lang="en-US" altLang="ja-JP" sz="1600" b="0" dirty="0">
                          <a:latin typeface="Meiryo UI" panose="020B0604030504040204" pitchFamily="50" charset="-128"/>
                          <a:ea typeface="Meiryo UI" panose="020B0604030504040204" pitchFamily="50" charset="-128"/>
                        </a:rPr>
                        <a:t>25</a:t>
                      </a:r>
                      <a:r>
                        <a:rPr kumimoji="1" lang="ja-JP" altLang="en-US" sz="1600" b="0" dirty="0">
                          <a:latin typeface="Meiryo UI" panose="020B0604030504040204" pitchFamily="50" charset="-128"/>
                          <a:ea typeface="Meiryo UI" panose="020B0604030504040204" pitchFamily="50" charset="-128"/>
                        </a:rPr>
                        <a:t>名）</a:t>
                      </a:r>
                      <a:endParaRPr kumimoji="1" lang="en-US" altLang="ja-JP" sz="1600"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1046423"/>
                  </a:ext>
                </a:extLst>
              </a:tr>
              <a:tr h="627352">
                <a:tc>
                  <a:txBody>
                    <a:bodyPr/>
                    <a:lstStyle/>
                    <a:p>
                      <a:pPr algn="l"/>
                      <a:r>
                        <a:rPr kumimoji="1" lang="ja-JP" altLang="en-US" sz="1600" b="1" dirty="0">
                          <a:latin typeface="Meiryo UI" panose="020B0604030504040204" pitchFamily="50" charset="-128"/>
                          <a:ea typeface="Meiryo UI" panose="020B0604030504040204" pitchFamily="50" charset="-128"/>
                        </a:rPr>
                        <a:t>大阪港湾局</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大阪全体の港湾（大阪港、堺泉北港など）の管理、港湾の開発及び振興</a:t>
                      </a:r>
                      <a:endParaRPr kumimoji="1" lang="en-US" altLang="ja-JP" sz="16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港湾計画及び海岸保全基本計画の策定</a:t>
                      </a:r>
                      <a:endParaRPr kumimoji="1" lang="en-US" altLang="ja-JP" sz="16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港湾、海岸、漁港施設の設計・工事施工</a:t>
                      </a:r>
                      <a:endParaRPr kumimoji="1" lang="en-US" altLang="ja-JP" sz="1600"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2400" b="1" dirty="0">
                          <a:solidFill>
                            <a:srgbClr val="C00000"/>
                          </a:solidFill>
                          <a:latin typeface="Meiryo UI" panose="020B0604030504040204" pitchFamily="50" charset="-128"/>
                          <a:ea typeface="Meiryo UI" panose="020B0604030504040204" pitchFamily="50" charset="-128"/>
                        </a:rPr>
                        <a:t>661</a:t>
                      </a:r>
                      <a:r>
                        <a:rPr kumimoji="1" lang="ja-JP" altLang="en-US" sz="1800" b="1" dirty="0">
                          <a:solidFill>
                            <a:srgbClr val="C00000"/>
                          </a:solidFill>
                          <a:latin typeface="Meiryo UI" panose="020B0604030504040204" pitchFamily="50" charset="-128"/>
                          <a:ea typeface="Meiryo UI" panose="020B0604030504040204" pitchFamily="50" charset="-128"/>
                        </a:rPr>
                        <a:t>名</a:t>
                      </a:r>
                      <a:endParaRPr kumimoji="1" lang="en-US" altLang="ja-JP" sz="1800" b="1" dirty="0">
                        <a:solidFill>
                          <a:srgbClr val="C00000"/>
                        </a:solidFill>
                        <a:latin typeface="Meiryo UI" panose="020B0604030504040204" pitchFamily="50" charset="-128"/>
                        <a:ea typeface="Meiryo UI" panose="020B0604030504040204" pitchFamily="50" charset="-128"/>
                      </a:endParaRPr>
                    </a:p>
                    <a:p>
                      <a:pPr algn="l"/>
                      <a:r>
                        <a:rPr kumimoji="1" lang="ja-JP" altLang="en-US" sz="1600" b="0" dirty="0">
                          <a:latin typeface="Meiryo UI" panose="020B0604030504040204" pitchFamily="50" charset="-128"/>
                          <a:ea typeface="Meiryo UI" panose="020B0604030504040204" pitchFamily="50" charset="-128"/>
                        </a:rPr>
                        <a:t>（府：</a:t>
                      </a:r>
                      <a:r>
                        <a:rPr kumimoji="1" lang="en-US" altLang="ja-JP" sz="1600" b="0" dirty="0">
                          <a:latin typeface="Meiryo UI" panose="020B0604030504040204" pitchFamily="50" charset="-128"/>
                          <a:ea typeface="Meiryo UI" panose="020B0604030504040204" pitchFamily="50" charset="-128"/>
                        </a:rPr>
                        <a:t>136</a:t>
                      </a:r>
                      <a:r>
                        <a:rPr kumimoji="1" lang="ja-JP" altLang="en-US" sz="1600" b="0" dirty="0">
                          <a:latin typeface="Meiryo UI" panose="020B0604030504040204" pitchFamily="50" charset="-128"/>
                          <a:ea typeface="Meiryo UI" panose="020B0604030504040204" pitchFamily="50" charset="-128"/>
                        </a:rPr>
                        <a:t>名・市：</a:t>
                      </a:r>
                      <a:r>
                        <a:rPr kumimoji="1" lang="en-US" altLang="ja-JP" sz="1600" b="0" dirty="0">
                          <a:latin typeface="Meiryo UI" panose="020B0604030504040204" pitchFamily="50" charset="-128"/>
                          <a:ea typeface="Meiryo UI" panose="020B0604030504040204" pitchFamily="50" charset="-128"/>
                        </a:rPr>
                        <a:t>525</a:t>
                      </a:r>
                      <a:r>
                        <a:rPr kumimoji="1" lang="ja-JP" altLang="en-US" sz="1600" b="0" dirty="0">
                          <a:latin typeface="Meiryo UI" panose="020B0604030504040204" pitchFamily="50" charset="-128"/>
                          <a:ea typeface="Meiryo UI" panose="020B0604030504040204" pitchFamily="50" charset="-128"/>
                        </a:rPr>
                        <a:t>名）</a:t>
                      </a:r>
                      <a:endParaRPr kumimoji="1" lang="en-US" altLang="ja-JP" sz="1600"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4487439"/>
                  </a:ext>
                </a:extLst>
              </a:tr>
              <a:tr h="627352">
                <a:tc>
                  <a:txBody>
                    <a:bodyPr/>
                    <a:lstStyle/>
                    <a:p>
                      <a:pPr algn="l"/>
                      <a:r>
                        <a:rPr kumimoji="1" lang="ja-JP" altLang="en-US" sz="1600" b="1" dirty="0">
                          <a:latin typeface="Meiryo UI" panose="020B0604030504040204" pitchFamily="50" charset="-128"/>
                          <a:ea typeface="Meiryo UI" panose="020B0604030504040204" pitchFamily="50" charset="-128"/>
                        </a:rPr>
                        <a:t>大阪都市計画局</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大阪のまちづくりグランドデザインの推進</a:t>
                      </a:r>
                      <a:endParaRPr kumimoji="1" lang="en-US" altLang="ja-JP" sz="16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都市計画の決定に関すること</a:t>
                      </a:r>
                      <a:endParaRPr kumimoji="1" lang="en-US" altLang="ja-JP" sz="16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広域拠点開発（うめきた地区、新大阪駅前地区、大阪城東部地区、夢洲・咲洲地区）の推進</a:t>
                      </a:r>
                      <a:endParaRPr kumimoji="1" lang="en-US" altLang="ja-JP" sz="1600" dirty="0">
                        <a:latin typeface="Meiryo UI" panose="020B0604030504040204" pitchFamily="50" charset="-128"/>
                        <a:ea typeface="Meiryo UI" panose="020B0604030504040204" pitchFamily="50" charset="-128"/>
                      </a:endParaRPr>
                    </a:p>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府内の拠点におけるまちづくりの推進</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2400" b="1" dirty="0">
                          <a:solidFill>
                            <a:srgbClr val="C00000"/>
                          </a:solidFill>
                          <a:latin typeface="Meiryo UI" panose="020B0604030504040204" pitchFamily="50" charset="-128"/>
                          <a:ea typeface="Meiryo UI" panose="020B0604030504040204" pitchFamily="50" charset="-128"/>
                        </a:rPr>
                        <a:t>130</a:t>
                      </a:r>
                      <a:r>
                        <a:rPr kumimoji="1" lang="ja-JP" altLang="en-US" sz="1800" b="1" dirty="0">
                          <a:solidFill>
                            <a:srgbClr val="C00000"/>
                          </a:solidFill>
                          <a:latin typeface="Meiryo UI" panose="020B0604030504040204" pitchFamily="50" charset="-128"/>
                          <a:ea typeface="Meiryo UI" panose="020B0604030504040204" pitchFamily="50" charset="-128"/>
                        </a:rPr>
                        <a:t>名</a:t>
                      </a:r>
                      <a:endParaRPr kumimoji="1" lang="en-US" altLang="ja-JP" sz="1800" b="1" dirty="0">
                        <a:solidFill>
                          <a:srgbClr val="C00000"/>
                        </a:solidFill>
                        <a:latin typeface="Meiryo UI" panose="020B0604030504040204" pitchFamily="50" charset="-128"/>
                        <a:ea typeface="Meiryo UI" panose="020B0604030504040204" pitchFamily="50" charset="-128"/>
                      </a:endParaRPr>
                    </a:p>
                    <a:p>
                      <a:pPr algn="l"/>
                      <a:r>
                        <a:rPr kumimoji="1" lang="ja-JP" altLang="en-US" sz="1600" b="0" dirty="0">
                          <a:latin typeface="Meiryo UI" panose="020B0604030504040204" pitchFamily="50" charset="-128"/>
                          <a:ea typeface="Meiryo UI" panose="020B0604030504040204" pitchFamily="50" charset="-128"/>
                        </a:rPr>
                        <a:t>（府：</a:t>
                      </a:r>
                      <a:r>
                        <a:rPr kumimoji="1" lang="en-US" altLang="ja-JP" sz="1600" b="0" dirty="0">
                          <a:latin typeface="Meiryo UI" panose="020B0604030504040204" pitchFamily="50" charset="-128"/>
                          <a:ea typeface="Meiryo UI" panose="020B0604030504040204" pitchFamily="50" charset="-128"/>
                        </a:rPr>
                        <a:t>95</a:t>
                      </a:r>
                      <a:r>
                        <a:rPr kumimoji="1" lang="ja-JP" altLang="en-US" sz="1600" b="0" dirty="0">
                          <a:latin typeface="Meiryo UI" panose="020B0604030504040204" pitchFamily="50" charset="-128"/>
                          <a:ea typeface="Meiryo UI" panose="020B0604030504040204" pitchFamily="50" charset="-128"/>
                        </a:rPr>
                        <a:t>名・市：</a:t>
                      </a:r>
                      <a:r>
                        <a:rPr kumimoji="1" lang="en-US" altLang="ja-JP" sz="1600" b="0" dirty="0">
                          <a:latin typeface="Meiryo UI" panose="020B0604030504040204" pitchFamily="50" charset="-128"/>
                          <a:ea typeface="Meiryo UI" panose="020B0604030504040204" pitchFamily="50" charset="-128"/>
                        </a:rPr>
                        <a:t>35</a:t>
                      </a:r>
                      <a:r>
                        <a:rPr kumimoji="1" lang="ja-JP" altLang="en-US" sz="1600" b="0" dirty="0">
                          <a:latin typeface="Meiryo UI" panose="020B0604030504040204" pitchFamily="50" charset="-128"/>
                          <a:ea typeface="Meiryo UI" panose="020B0604030504040204" pitchFamily="50" charset="-128"/>
                        </a:rPr>
                        <a:t>名）</a:t>
                      </a:r>
                      <a:endParaRPr kumimoji="1" lang="en-US" altLang="ja-JP" sz="1600"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79345478"/>
                  </a:ext>
                </a:extLst>
              </a:tr>
              <a:tr h="627352">
                <a:tc>
                  <a:txBody>
                    <a:bodyPr/>
                    <a:lstStyle/>
                    <a:p>
                      <a:pPr algn="l"/>
                      <a:r>
                        <a:rPr kumimoji="1" lang="en-US" altLang="ja-JP" sz="1600" b="1" dirty="0">
                          <a:latin typeface="Meiryo UI" panose="020B0604030504040204" pitchFamily="50" charset="-128"/>
                          <a:ea typeface="Meiryo UI" panose="020B0604030504040204" pitchFamily="50" charset="-128"/>
                        </a:rPr>
                        <a:t>IR</a:t>
                      </a:r>
                      <a:r>
                        <a:rPr kumimoji="1" lang="ja-JP" altLang="en-US" sz="1600" b="1" dirty="0">
                          <a:latin typeface="Meiryo UI" panose="020B0604030504040204" pitchFamily="50" charset="-128"/>
                          <a:ea typeface="Meiryo UI" panose="020B0604030504040204" pitchFamily="50" charset="-128"/>
                        </a:rPr>
                        <a:t>推進局</a:t>
                      </a: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285750" indent="-285750" algn="l">
                        <a:buFont typeface="Wingdings" panose="05000000000000000000" pitchFamily="2" charset="2"/>
                        <a:buChar char="l"/>
                      </a:pPr>
                      <a:r>
                        <a:rPr kumimoji="1" lang="ja-JP" altLang="en-US" sz="1600" dirty="0">
                          <a:latin typeface="Meiryo UI" panose="020B0604030504040204" pitchFamily="50" charset="-128"/>
                          <a:ea typeface="Meiryo UI" panose="020B0604030504040204" pitchFamily="50" charset="-128"/>
                        </a:rPr>
                        <a:t>特定複合観光施設（</a:t>
                      </a:r>
                      <a:r>
                        <a:rPr kumimoji="1" lang="en-US" altLang="ja-JP" sz="1600" dirty="0">
                          <a:latin typeface="Meiryo UI" panose="020B0604030504040204" pitchFamily="50" charset="-128"/>
                          <a:ea typeface="Meiryo UI" panose="020B0604030504040204" pitchFamily="50" charset="-128"/>
                        </a:rPr>
                        <a:t>IR</a:t>
                      </a:r>
                      <a:r>
                        <a:rPr kumimoji="1" lang="ja-JP" altLang="en-US" sz="1600" dirty="0">
                          <a:latin typeface="Meiryo UI" panose="020B0604030504040204" pitchFamily="50" charset="-128"/>
                          <a:ea typeface="Meiryo UI" panose="020B0604030504040204" pitchFamily="50" charset="-128"/>
                        </a:rPr>
                        <a:t>）の誘致の企画及び立案並びに総合調整</a:t>
                      </a:r>
                      <a:endParaRPr kumimoji="1" lang="ja-JP" altLang="en-US" sz="1600" b="1"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en-US" altLang="ja-JP" sz="2400" b="1" dirty="0">
                          <a:solidFill>
                            <a:srgbClr val="C00000"/>
                          </a:solidFill>
                          <a:latin typeface="Meiryo UI" panose="020B0604030504040204" pitchFamily="50" charset="-128"/>
                          <a:ea typeface="Meiryo UI" panose="020B0604030504040204" pitchFamily="50" charset="-128"/>
                        </a:rPr>
                        <a:t>42</a:t>
                      </a:r>
                      <a:r>
                        <a:rPr kumimoji="1" lang="ja-JP" altLang="en-US" sz="1800" b="1" dirty="0">
                          <a:solidFill>
                            <a:srgbClr val="C00000"/>
                          </a:solidFill>
                          <a:latin typeface="Meiryo UI" panose="020B0604030504040204" pitchFamily="50" charset="-128"/>
                          <a:ea typeface="Meiryo UI" panose="020B0604030504040204" pitchFamily="50" charset="-128"/>
                        </a:rPr>
                        <a:t>名</a:t>
                      </a:r>
                      <a:endParaRPr kumimoji="1" lang="en-US" altLang="ja-JP" sz="1800" b="1" dirty="0">
                        <a:solidFill>
                          <a:srgbClr val="C00000"/>
                        </a:solidFill>
                        <a:latin typeface="Meiryo UI" panose="020B0604030504040204" pitchFamily="50" charset="-128"/>
                        <a:ea typeface="Meiryo UI" panose="020B0604030504040204" pitchFamily="50" charset="-128"/>
                      </a:endParaRPr>
                    </a:p>
                    <a:p>
                      <a:pPr algn="l"/>
                      <a:r>
                        <a:rPr kumimoji="1" lang="ja-JP" altLang="en-US" sz="1600" b="0" dirty="0">
                          <a:latin typeface="Meiryo UI" panose="020B0604030504040204" pitchFamily="50" charset="-128"/>
                          <a:ea typeface="Meiryo UI" panose="020B0604030504040204" pitchFamily="50" charset="-128"/>
                        </a:rPr>
                        <a:t>（府：</a:t>
                      </a:r>
                      <a:r>
                        <a:rPr kumimoji="1" lang="en-US" altLang="ja-JP" sz="1600" b="0" dirty="0">
                          <a:latin typeface="Meiryo UI" panose="020B0604030504040204" pitchFamily="50" charset="-128"/>
                          <a:ea typeface="Meiryo UI" panose="020B0604030504040204" pitchFamily="50" charset="-128"/>
                        </a:rPr>
                        <a:t>15</a:t>
                      </a:r>
                      <a:r>
                        <a:rPr kumimoji="1" lang="ja-JP" altLang="en-US" sz="1600" b="0" dirty="0">
                          <a:latin typeface="Meiryo UI" panose="020B0604030504040204" pitchFamily="50" charset="-128"/>
                          <a:ea typeface="Meiryo UI" panose="020B0604030504040204" pitchFamily="50" charset="-128"/>
                        </a:rPr>
                        <a:t>名・市：</a:t>
                      </a:r>
                      <a:r>
                        <a:rPr kumimoji="1" lang="en-US" altLang="ja-JP" sz="1600" b="0" dirty="0">
                          <a:latin typeface="Meiryo UI" panose="020B0604030504040204" pitchFamily="50" charset="-128"/>
                          <a:ea typeface="Meiryo UI" panose="020B0604030504040204" pitchFamily="50" charset="-128"/>
                        </a:rPr>
                        <a:t>27</a:t>
                      </a:r>
                      <a:r>
                        <a:rPr kumimoji="1" lang="ja-JP" altLang="en-US" sz="1600" b="0" dirty="0">
                          <a:latin typeface="Meiryo UI" panose="020B0604030504040204" pitchFamily="50" charset="-128"/>
                          <a:ea typeface="Meiryo UI" panose="020B0604030504040204" pitchFamily="50" charset="-128"/>
                        </a:rPr>
                        <a:t>名）</a:t>
                      </a:r>
                      <a:endParaRPr kumimoji="1" lang="en-US" altLang="ja-JP" sz="1600"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8137667"/>
                  </a:ext>
                </a:extLst>
              </a:tr>
              <a:tr h="972000">
                <a:tc>
                  <a:txBody>
                    <a:bodyPr/>
                    <a:lstStyle/>
                    <a:p>
                      <a:pPr algn="l"/>
                      <a:r>
                        <a:rPr kumimoji="1" lang="ja-JP" altLang="en-US" sz="1600" b="1" dirty="0">
                          <a:latin typeface="Meiryo UI" panose="020B0604030504040204" pitchFamily="50" charset="-128"/>
                          <a:ea typeface="Meiryo UI" panose="020B0604030504040204" pitchFamily="50" charset="-128"/>
                        </a:rPr>
                        <a:t>万博推進局</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285750" indent="-285750" algn="l">
                        <a:buFont typeface="Wingdings" panose="05000000000000000000" pitchFamily="2" charset="2"/>
                        <a:buChar char="l"/>
                      </a:pPr>
                      <a:r>
                        <a:rPr kumimoji="1" lang="en-US" altLang="ja-JP" sz="1600" dirty="0">
                          <a:latin typeface="Meiryo UI" panose="020B0604030504040204" pitchFamily="50" charset="-128"/>
                          <a:ea typeface="Meiryo UI" panose="020B0604030504040204" pitchFamily="50" charset="-128"/>
                        </a:rPr>
                        <a:t>2025</a:t>
                      </a:r>
                      <a:r>
                        <a:rPr kumimoji="1" lang="ja-JP" altLang="en-US" sz="1600" dirty="0">
                          <a:latin typeface="Meiryo UI" panose="020B0604030504040204" pitchFamily="50" charset="-128"/>
                          <a:ea typeface="Meiryo UI" panose="020B0604030504040204" pitchFamily="50" charset="-128"/>
                        </a:rPr>
                        <a:t>年日本国際博覧会の開催に関すること</a:t>
                      </a:r>
                      <a:endParaRPr kumimoji="1" lang="en-US" altLang="ja-JP" sz="1600"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r>
                        <a:rPr kumimoji="1" lang="ja-JP" altLang="en-US" sz="1600" dirty="0">
                          <a:latin typeface="Meiryo UI" panose="020B0604030504040204" pitchFamily="50" charset="-128"/>
                          <a:ea typeface="Meiryo UI" panose="020B0604030504040204" pitchFamily="50" charset="-128"/>
                        </a:rPr>
                        <a:t>　（機運醸成の推進、住民等の参加促進、基盤施設整備や大阪パビリ</a:t>
                      </a:r>
                      <a:endParaRPr kumimoji="1" lang="en-US" altLang="ja-JP" sz="1600" dirty="0">
                        <a:latin typeface="Meiryo UI" panose="020B0604030504040204" pitchFamily="50" charset="-128"/>
                        <a:ea typeface="Meiryo UI" panose="020B0604030504040204" pitchFamily="50" charset="-128"/>
                      </a:endParaRPr>
                    </a:p>
                    <a:p>
                      <a:pPr marL="0" indent="0" algn="l">
                        <a:buFont typeface="Wingdings" panose="05000000000000000000" pitchFamily="2" charset="2"/>
                        <a:buNone/>
                      </a:pPr>
                      <a:r>
                        <a:rPr kumimoji="1" lang="ja-JP" altLang="en-US" sz="1600" dirty="0">
                          <a:latin typeface="Meiryo UI" panose="020B0604030504040204" pitchFamily="50" charset="-128"/>
                          <a:ea typeface="Meiryo UI" panose="020B0604030504040204" pitchFamily="50" charset="-128"/>
                        </a:rPr>
                        <a:t>　　オンの出展等に関する企画、調査及び</a:t>
                      </a:r>
                      <a:r>
                        <a:rPr kumimoji="1" lang="ja-JP" altLang="en-US" sz="1600">
                          <a:latin typeface="Meiryo UI" panose="020B0604030504040204" pitchFamily="50" charset="-128"/>
                          <a:ea typeface="Meiryo UI" panose="020B0604030504040204" pitchFamily="50" charset="-128"/>
                        </a:rPr>
                        <a:t>連絡調整、賓客接遇など</a:t>
                      </a:r>
                      <a:r>
                        <a:rPr kumimoji="1" lang="ja-JP" altLang="en-US" sz="1600" dirty="0">
                          <a:latin typeface="Meiryo UI" panose="020B0604030504040204" pitchFamily="50" charset="-128"/>
                          <a:ea typeface="Meiryo UI" panose="020B0604030504040204" pitchFamily="50" charset="-128"/>
                        </a:rPr>
                        <a:t>）</a:t>
                      </a:r>
                      <a:endParaRPr kumimoji="1" lang="ja-JP" altLang="en-US" sz="1600" b="1"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a:r>
                        <a:rPr kumimoji="1" lang="en-US" altLang="ja-JP" sz="2400" b="1" dirty="0">
                          <a:solidFill>
                            <a:srgbClr val="C00000"/>
                          </a:solidFill>
                          <a:latin typeface="Meiryo UI" panose="020B0604030504040204" pitchFamily="50" charset="-128"/>
                          <a:ea typeface="Meiryo UI" panose="020B0604030504040204" pitchFamily="50" charset="-128"/>
                        </a:rPr>
                        <a:t>125</a:t>
                      </a:r>
                      <a:r>
                        <a:rPr kumimoji="1" lang="ja-JP" altLang="en-US" sz="1800" b="1" dirty="0">
                          <a:solidFill>
                            <a:srgbClr val="C00000"/>
                          </a:solidFill>
                          <a:latin typeface="Meiryo UI" panose="020B0604030504040204" pitchFamily="50" charset="-128"/>
                          <a:ea typeface="Meiryo UI" panose="020B0604030504040204" pitchFamily="50" charset="-128"/>
                        </a:rPr>
                        <a:t>名</a:t>
                      </a:r>
                      <a:endParaRPr kumimoji="1" lang="en-US" altLang="ja-JP" sz="1800" b="1" dirty="0">
                        <a:solidFill>
                          <a:srgbClr val="C00000"/>
                        </a:solidFill>
                        <a:latin typeface="Meiryo UI" panose="020B0604030504040204" pitchFamily="50" charset="-128"/>
                        <a:ea typeface="Meiryo UI" panose="020B0604030504040204" pitchFamily="50" charset="-128"/>
                      </a:endParaRPr>
                    </a:p>
                    <a:p>
                      <a:pPr algn="l"/>
                      <a:r>
                        <a:rPr kumimoji="1" lang="ja-JP" altLang="en-US" sz="1600" b="0" dirty="0">
                          <a:latin typeface="Meiryo UI" panose="020B0604030504040204" pitchFamily="50" charset="-128"/>
                          <a:ea typeface="Meiryo UI" panose="020B0604030504040204" pitchFamily="50" charset="-128"/>
                        </a:rPr>
                        <a:t>（府：</a:t>
                      </a:r>
                      <a:r>
                        <a:rPr kumimoji="1" lang="en-US" altLang="ja-JP" sz="1600" b="0" dirty="0">
                          <a:latin typeface="Meiryo UI" panose="020B0604030504040204" pitchFamily="50" charset="-128"/>
                          <a:ea typeface="Meiryo UI" panose="020B0604030504040204" pitchFamily="50" charset="-128"/>
                        </a:rPr>
                        <a:t>62</a:t>
                      </a:r>
                      <a:r>
                        <a:rPr kumimoji="1" lang="ja-JP" altLang="en-US" sz="1600" b="0" dirty="0">
                          <a:latin typeface="Meiryo UI" panose="020B0604030504040204" pitchFamily="50" charset="-128"/>
                          <a:ea typeface="Meiryo UI" panose="020B0604030504040204" pitchFamily="50" charset="-128"/>
                        </a:rPr>
                        <a:t>名・市：</a:t>
                      </a:r>
                      <a:r>
                        <a:rPr kumimoji="1" lang="en-US" altLang="ja-JP" sz="1600" b="0" dirty="0">
                          <a:latin typeface="Meiryo UI" panose="020B0604030504040204" pitchFamily="50" charset="-128"/>
                          <a:ea typeface="Meiryo UI" panose="020B0604030504040204" pitchFamily="50" charset="-128"/>
                        </a:rPr>
                        <a:t>63</a:t>
                      </a:r>
                      <a:r>
                        <a:rPr kumimoji="1" lang="ja-JP" altLang="en-US" sz="1600" b="0" dirty="0">
                          <a:latin typeface="Meiryo UI" panose="020B0604030504040204" pitchFamily="50" charset="-128"/>
                          <a:ea typeface="Meiryo UI" panose="020B0604030504040204" pitchFamily="50" charset="-128"/>
                        </a:rPr>
                        <a:t>名）</a:t>
                      </a:r>
                      <a:endParaRPr kumimoji="1" lang="en-US" altLang="ja-JP" sz="1600" b="0" dirty="0">
                        <a:latin typeface="Meiryo UI" panose="020B0604030504040204" pitchFamily="50" charset="-128"/>
                        <a:ea typeface="Meiryo UI" panose="020B0604030504040204" pitchFamily="50" charset="-128"/>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299031667"/>
                  </a:ext>
                </a:extLst>
              </a:tr>
            </a:tbl>
          </a:graphicData>
        </a:graphic>
      </p:graphicFrame>
      <p:sp>
        <p:nvSpPr>
          <p:cNvPr id="5" name="正方形/長方形 4">
            <a:extLst>
              <a:ext uri="{FF2B5EF4-FFF2-40B4-BE49-F238E27FC236}">
                <a16:creationId xmlns:a16="http://schemas.microsoft.com/office/drawing/2014/main" id="{121239D6-E241-5F46-B83C-D9EE786FADD5}"/>
              </a:ext>
            </a:extLst>
          </p:cNvPr>
          <p:cNvSpPr/>
          <p:nvPr/>
        </p:nvSpPr>
        <p:spPr>
          <a:xfrm>
            <a:off x="0" y="111125"/>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⑥ 組織の共同設置　</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37A511CB-9FBC-43CA-C43E-6755BD07369A}"/>
              </a:ext>
            </a:extLst>
          </p:cNvPr>
          <p:cNvSpPr/>
          <p:nvPr/>
        </p:nvSpPr>
        <p:spPr>
          <a:xfrm>
            <a:off x="-969015" y="862613"/>
            <a:ext cx="12032287" cy="400110"/>
          </a:xfrm>
          <a:prstGeom prst="rect">
            <a:avLst/>
          </a:prstGeom>
        </p:spPr>
        <p:txBody>
          <a:bodyPr wrap="square">
            <a:spAutoFit/>
          </a:bodyPr>
          <a:lstStyle/>
          <a:p>
            <a:pPr algn="ctr"/>
            <a:r>
              <a:rPr lang="ja-JP" altLang="en-US" sz="2000" b="1" dirty="0"/>
              <a:t>大阪府と大阪市の組織の共同設置により、組織面で府市の一体性を担保</a:t>
            </a:r>
          </a:p>
        </p:txBody>
      </p:sp>
    </p:spTree>
    <p:extLst>
      <p:ext uri="{BB962C8B-B14F-4D97-AF65-F5344CB8AC3E}">
        <p14:creationId xmlns:p14="http://schemas.microsoft.com/office/powerpoint/2010/main" val="480134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86192C-2543-1491-6CCB-8EF092F20EA9}"/>
              </a:ext>
            </a:extLst>
          </p:cNvPr>
          <p:cNvSpPr/>
          <p:nvPr/>
        </p:nvSpPr>
        <p:spPr>
          <a:xfrm>
            <a:off x="1275655" y="2058141"/>
            <a:ext cx="10152273" cy="959699"/>
          </a:xfrm>
          <a:prstGeom prst="rect">
            <a:avLst/>
          </a:prstGeom>
          <a:solidFill>
            <a:schemeClr val="bg1">
              <a:lumMod val="95000"/>
            </a:schemeClr>
          </a:solidFill>
          <a:effectLst>
            <a:outerShdw blurRad="1270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247CB5A9-3005-6AA6-D3DB-64F1CC8FF366}"/>
              </a:ext>
            </a:extLst>
          </p:cNvPr>
          <p:cNvSpPr/>
          <p:nvPr/>
        </p:nvSpPr>
        <p:spPr>
          <a:xfrm>
            <a:off x="0" y="454073"/>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目　次</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スライド番号プレースホルダー 1">
            <a:extLst>
              <a:ext uri="{FF2B5EF4-FFF2-40B4-BE49-F238E27FC236}">
                <a16:creationId xmlns:a16="http://schemas.microsoft.com/office/drawing/2014/main" id="{2F005B90-F2F5-6D99-60FD-135ED4AFF165}"/>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1</a:t>
            </a:fld>
            <a:endParaRPr kumimoji="1" lang="ja-JP" altLang="en-US" dirty="0"/>
          </a:p>
        </p:txBody>
      </p:sp>
      <p:sp>
        <p:nvSpPr>
          <p:cNvPr id="5" name="正方形/長方形 4">
            <a:extLst>
              <a:ext uri="{FF2B5EF4-FFF2-40B4-BE49-F238E27FC236}">
                <a16:creationId xmlns:a16="http://schemas.microsoft.com/office/drawing/2014/main" id="{57D41A63-9ED6-153D-75AE-A4965EC88565}"/>
              </a:ext>
            </a:extLst>
          </p:cNvPr>
          <p:cNvSpPr/>
          <p:nvPr/>
        </p:nvSpPr>
        <p:spPr>
          <a:xfrm>
            <a:off x="1275655" y="2231500"/>
            <a:ext cx="10152273" cy="3201069"/>
          </a:xfrm>
          <a:prstGeom prst="rect">
            <a:avLst/>
          </a:prstGeom>
        </p:spPr>
        <p:txBody>
          <a:bodyPr wrap="square">
            <a:spAutoFit/>
          </a:bodyPr>
          <a:lstStyle/>
          <a:p>
            <a:pPr>
              <a:lnSpc>
                <a:spcPts val="5000"/>
              </a:lnSpc>
              <a:spcBef>
                <a:spcPts val="4800"/>
              </a:spcBef>
            </a:pPr>
            <a:r>
              <a:rPr lang="ja-JP" altLang="en-US" sz="3200" b="1" dirty="0">
                <a:effectLst>
                  <a:outerShdw blurRad="38100" dist="38100" dir="2700000" algn="tl">
                    <a:srgbClr val="000000">
                      <a:alpha val="43137"/>
                    </a:srgbClr>
                  </a:outerShdw>
                </a:effectLst>
              </a:rPr>
              <a:t>・日本の現状（諸外国・主要都市との比較）</a:t>
            </a:r>
            <a:endParaRPr lang="en-US" altLang="ja-JP" sz="3200" b="1" dirty="0">
              <a:effectLst>
                <a:outerShdw blurRad="38100" dist="38100" dir="2700000" algn="tl">
                  <a:srgbClr val="000000">
                    <a:alpha val="43137"/>
                  </a:srgbClr>
                </a:outerShdw>
              </a:effectLst>
            </a:endParaRPr>
          </a:p>
          <a:p>
            <a:pPr>
              <a:lnSpc>
                <a:spcPts val="5000"/>
              </a:lnSpc>
              <a:spcBef>
                <a:spcPts val="4800"/>
              </a:spcBef>
            </a:pPr>
            <a:r>
              <a:rPr lang="ja-JP" altLang="en-US" sz="3200" b="1" dirty="0">
                <a:effectLst>
                  <a:outerShdw blurRad="38100" dist="38100" dir="2700000" algn="tl">
                    <a:srgbClr val="000000">
                      <a:alpha val="43137"/>
                    </a:srgbClr>
                  </a:outerShdw>
                </a:effectLst>
              </a:rPr>
              <a:t>・副首都・大阪に向けた取組</a:t>
            </a:r>
          </a:p>
          <a:p>
            <a:pPr>
              <a:lnSpc>
                <a:spcPts val="5000"/>
              </a:lnSpc>
              <a:spcBef>
                <a:spcPts val="4800"/>
              </a:spcBef>
            </a:pPr>
            <a:r>
              <a:rPr lang="ja-JP" altLang="en-US" sz="3200" b="1" dirty="0">
                <a:effectLst>
                  <a:outerShdw blurRad="38100" dist="38100" dir="2700000" algn="tl">
                    <a:srgbClr val="000000">
                      <a:alpha val="43137"/>
                    </a:srgbClr>
                  </a:outerShdw>
                </a:effectLst>
              </a:rPr>
              <a:t>・多極分散・ネットワーク型の国づくりに向けて</a:t>
            </a:r>
            <a:endParaRPr lang="en-US" altLang="ja-JP"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8331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BEE4A99-76E9-184A-40B3-999EA139665D}"/>
              </a:ext>
            </a:extLst>
          </p:cNvPr>
          <p:cNvSpPr/>
          <p:nvPr/>
        </p:nvSpPr>
        <p:spPr>
          <a:xfrm>
            <a:off x="133697" y="1903750"/>
            <a:ext cx="11684230" cy="48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96617B6-3D4F-C842-DC40-C6CC5A1B6341}"/>
              </a:ext>
            </a:extLst>
          </p:cNvPr>
          <p:cNvSpPr/>
          <p:nvPr/>
        </p:nvSpPr>
        <p:spPr>
          <a:xfrm>
            <a:off x="378081" y="935733"/>
            <a:ext cx="11439846" cy="822572"/>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角丸四角形 11">
            <a:extLst>
              <a:ext uri="{FF2B5EF4-FFF2-40B4-BE49-F238E27FC236}">
                <a16:creationId xmlns:a16="http://schemas.microsoft.com/office/drawing/2014/main" id="{BA959CF4-1684-884E-1AE0-42FA311CD3B7}"/>
              </a:ext>
            </a:extLst>
          </p:cNvPr>
          <p:cNvSpPr/>
          <p:nvPr/>
        </p:nvSpPr>
        <p:spPr>
          <a:xfrm>
            <a:off x="393501" y="3183889"/>
            <a:ext cx="6777367" cy="3506471"/>
          </a:xfrm>
          <a:prstGeom prst="roundRect">
            <a:avLst>
              <a:gd name="adj" fmla="val 7201"/>
            </a:avLst>
          </a:prstGeom>
          <a:solidFill>
            <a:schemeClr val="bg1"/>
          </a:solidFill>
          <a:ln w="31750" cap="flat" cmpd="sng" algn="ctr">
            <a:solidFill>
              <a:schemeClr val="tx1"/>
            </a:solidFill>
            <a:prstDash val="solid"/>
          </a:ln>
          <a:effectLst>
            <a:outerShdw blurRad="40000" dist="20000" dir="5400000" rotWithShape="0">
              <a:srgbClr val="000000">
                <a:alpha val="38000"/>
              </a:srgbClr>
            </a:outerShdw>
          </a:effectLst>
        </p:spPr>
        <p:txBody>
          <a:bodyPr lIns="36000" tIns="144000" rIns="180000" bIns="42193" rtlCol="0" anchor="ctr"/>
          <a:lstStyle/>
          <a:p>
            <a:pPr marL="171455" indent="-171455" defTabSz="844083">
              <a:lnSpc>
                <a:spcPts val="1800"/>
              </a:lnSpc>
              <a:defRPr/>
            </a:pPr>
            <a:endParaRPr lang="ja-JP" altLang="en-US" sz="1400" kern="0" dirty="0">
              <a:solidFill>
                <a:srgbClr val="002060"/>
              </a:solidFill>
              <a:latin typeface="Meiryo UI" panose="020B0604030504040204" pitchFamily="50" charset="-128"/>
              <a:ea typeface="Meiryo UI" panose="020B0604030504040204" pitchFamily="50" charset="-128"/>
            </a:endParaRPr>
          </a:p>
        </p:txBody>
      </p:sp>
      <p:sp>
        <p:nvSpPr>
          <p:cNvPr id="56" name="正方形/長方形 55">
            <a:extLst>
              <a:ext uri="{FF2B5EF4-FFF2-40B4-BE49-F238E27FC236}">
                <a16:creationId xmlns:a16="http://schemas.microsoft.com/office/drawing/2014/main" id="{37F85220-C8C8-4A41-90C1-849D1A2EE6A0}"/>
              </a:ext>
            </a:extLst>
          </p:cNvPr>
          <p:cNvSpPr/>
          <p:nvPr/>
        </p:nvSpPr>
        <p:spPr>
          <a:xfrm>
            <a:off x="675451" y="3722298"/>
            <a:ext cx="2880000" cy="1420090"/>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CADDC242-BD17-774B-D1B1-11B1AD7D2727}"/>
              </a:ext>
            </a:extLst>
          </p:cNvPr>
          <p:cNvSpPr/>
          <p:nvPr/>
        </p:nvSpPr>
        <p:spPr>
          <a:xfrm>
            <a:off x="685088" y="5379763"/>
            <a:ext cx="2880000" cy="1045904"/>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034223DF-58C6-E81D-0A73-77FBFCF2371A}"/>
              </a:ext>
            </a:extLst>
          </p:cNvPr>
          <p:cNvSpPr/>
          <p:nvPr/>
        </p:nvSpPr>
        <p:spPr>
          <a:xfrm>
            <a:off x="4008738" y="4523063"/>
            <a:ext cx="2880000" cy="695526"/>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id="{78054444-8160-24DA-067D-568144BF5400}"/>
              </a:ext>
            </a:extLst>
          </p:cNvPr>
          <p:cNvSpPr/>
          <p:nvPr/>
        </p:nvSpPr>
        <p:spPr>
          <a:xfrm>
            <a:off x="3985854" y="5403206"/>
            <a:ext cx="2880000" cy="1006077"/>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1084" y="238291"/>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⑦</a:t>
            </a:r>
            <a:r>
              <a:rPr lang="en-US" altLang="ja-JP" sz="2800" b="1" dirty="0">
                <a:latin typeface="BIZ UDPゴシック" panose="020B0400000000000000" pitchFamily="50" charset="-128"/>
                <a:ea typeface="BIZ UDPゴシック" panose="020B0400000000000000" pitchFamily="50" charset="-128"/>
              </a:rPr>
              <a:t> </a:t>
            </a:r>
            <a:r>
              <a:rPr lang="ja-JP" altLang="en-US" sz="2800" b="1" dirty="0">
                <a:latin typeface="BIZ UDPゴシック" panose="020B0400000000000000" pitchFamily="50" charset="-128"/>
                <a:ea typeface="BIZ UDPゴシック" panose="020B0400000000000000" pitchFamily="50" charset="-128"/>
              </a:rPr>
              <a:t>府市一体条例：条例の概要</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AD31187-C303-62CE-9E55-C77433068C36}"/>
              </a:ext>
            </a:extLst>
          </p:cNvPr>
          <p:cNvSpPr/>
          <p:nvPr/>
        </p:nvSpPr>
        <p:spPr>
          <a:xfrm>
            <a:off x="675451" y="1019390"/>
            <a:ext cx="11490533" cy="707886"/>
          </a:xfrm>
          <a:prstGeom prst="rect">
            <a:avLst/>
          </a:prstGeom>
        </p:spPr>
        <p:txBody>
          <a:bodyPr wrap="square">
            <a:spAutoFit/>
          </a:bodyPr>
          <a:lstStyle/>
          <a:p>
            <a:r>
              <a:rPr lang="ja-JP" altLang="en-US" sz="2000" b="1" dirty="0"/>
              <a:t>府市一体の協議の仕組みや事務の共同処理の最適な手法を選択する仕組みなどを条例で整備し、</a:t>
            </a:r>
            <a:endParaRPr lang="en-US" altLang="ja-JP" sz="2000" b="1" dirty="0"/>
          </a:p>
          <a:p>
            <a:r>
              <a:rPr lang="ja-JP" altLang="en-US" sz="2000" b="1" dirty="0"/>
              <a:t>大阪府・市が一体となって広域行政を推進。</a:t>
            </a:r>
          </a:p>
        </p:txBody>
      </p:sp>
      <p:sp>
        <p:nvSpPr>
          <p:cNvPr id="3" name="正方形/長方形 2">
            <a:extLst>
              <a:ext uri="{FF2B5EF4-FFF2-40B4-BE49-F238E27FC236}">
                <a16:creationId xmlns:a16="http://schemas.microsoft.com/office/drawing/2014/main" id="{1CA0C356-FF51-14EF-8492-53FB37C7C61A}"/>
              </a:ext>
            </a:extLst>
          </p:cNvPr>
          <p:cNvSpPr/>
          <p:nvPr/>
        </p:nvSpPr>
        <p:spPr>
          <a:xfrm>
            <a:off x="133689" y="2137593"/>
            <a:ext cx="12032287" cy="400110"/>
          </a:xfrm>
          <a:prstGeom prst="rect">
            <a:avLst/>
          </a:prstGeom>
        </p:spPr>
        <p:txBody>
          <a:bodyPr wrap="square">
            <a:spAutoFit/>
          </a:bodyPr>
          <a:lstStyle/>
          <a:p>
            <a:r>
              <a:rPr lang="en-US" altLang="ja-JP" sz="2000" b="1" dirty="0"/>
              <a:t>【</a:t>
            </a:r>
            <a:r>
              <a:rPr lang="ja-JP" altLang="en-US" sz="2000" b="1" dirty="0"/>
              <a:t>大阪府及び大阪市（大阪市及び大阪府）における一体的な行政運営の推進に関する条例</a:t>
            </a:r>
            <a:r>
              <a:rPr lang="en-US" altLang="ja-JP" sz="2000" b="1" dirty="0"/>
              <a:t>】</a:t>
            </a:r>
          </a:p>
        </p:txBody>
      </p:sp>
      <p:sp>
        <p:nvSpPr>
          <p:cNvPr id="5" name="テキスト ボックス 4">
            <a:extLst>
              <a:ext uri="{FF2B5EF4-FFF2-40B4-BE49-F238E27FC236}">
                <a16:creationId xmlns:a16="http://schemas.microsoft.com/office/drawing/2014/main" id="{30780212-F38A-F0AE-C5BC-DFD3D8C6850F}"/>
              </a:ext>
            </a:extLst>
          </p:cNvPr>
          <p:cNvSpPr txBox="1"/>
          <p:nvPr/>
        </p:nvSpPr>
        <p:spPr>
          <a:xfrm>
            <a:off x="8958213" y="2390839"/>
            <a:ext cx="3218749" cy="523220"/>
          </a:xfrm>
          <a:prstGeom prst="rect">
            <a:avLst/>
          </a:prstGeom>
          <a:noFill/>
          <a:ln w="19050">
            <a:noFill/>
            <a:prstDash val="sysDash"/>
          </a:ln>
        </p:spPr>
        <p:txBody>
          <a:bodyPr wrap="square" lIns="504000" tIns="216000" rIns="468000" bIns="36000" rtlCol="0" anchor="t" anchorCtr="0">
            <a:noAutofit/>
          </a:bodyPr>
          <a:lstStyle/>
          <a:p>
            <a:pPr indent="3175">
              <a:lnSpc>
                <a:spcPts val="1600"/>
              </a:lnSpc>
              <a:spcAft>
                <a:spcPts val="400"/>
              </a:spcAft>
            </a:pP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令和</a:t>
            </a:r>
            <a:r>
              <a:rPr lang="en-US" altLang="ja-JP" sz="1600" dirty="0">
                <a:latin typeface="Meiryo UI" panose="020B0604030504040204" pitchFamily="50" charset="-128"/>
                <a:ea typeface="Meiryo UI" panose="020B0604030504040204" pitchFamily="50" charset="-128"/>
              </a:rPr>
              <a:t>3</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4</a:t>
            </a:r>
            <a:r>
              <a:rPr lang="ja-JP" altLang="en-US" sz="1600" dirty="0">
                <a:latin typeface="Meiryo UI" panose="020B0604030504040204" pitchFamily="50" charset="-128"/>
                <a:ea typeface="Meiryo UI" panose="020B0604030504040204" pitchFamily="50" charset="-128"/>
              </a:rPr>
              <a:t>月</a:t>
            </a:r>
            <a:r>
              <a:rPr lang="en-US" altLang="ja-JP" sz="1600" dirty="0">
                <a:latin typeface="Meiryo UI" panose="020B0604030504040204" pitchFamily="50" charset="-128"/>
                <a:ea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rPr>
              <a:t>日 施行</a:t>
            </a:r>
            <a:r>
              <a:rPr lang="en-US" altLang="ja-JP" sz="1600" dirty="0">
                <a:latin typeface="Meiryo UI" panose="020B0604030504040204" pitchFamily="50" charset="-128"/>
                <a:ea typeface="Meiryo UI" panose="020B0604030504040204" pitchFamily="50" charset="-128"/>
              </a:rPr>
              <a:t>》</a:t>
            </a:r>
          </a:p>
        </p:txBody>
      </p:sp>
      <p:sp>
        <p:nvSpPr>
          <p:cNvPr id="17" name="角丸四角形 10">
            <a:extLst>
              <a:ext uri="{FF2B5EF4-FFF2-40B4-BE49-F238E27FC236}">
                <a16:creationId xmlns:a16="http://schemas.microsoft.com/office/drawing/2014/main" id="{29370F9B-53AA-B153-1BDE-63C0E4B0D071}"/>
              </a:ext>
            </a:extLst>
          </p:cNvPr>
          <p:cNvSpPr/>
          <p:nvPr/>
        </p:nvSpPr>
        <p:spPr>
          <a:xfrm>
            <a:off x="720421" y="2898354"/>
            <a:ext cx="2808000" cy="663971"/>
          </a:xfrm>
          <a:prstGeom prst="roundRect">
            <a:avLst>
              <a:gd name="adj" fmla="val 15875"/>
            </a:avLst>
          </a:prstGeom>
          <a:solidFill>
            <a:schemeClr val="accent1">
              <a:lumMod val="50000"/>
            </a:schemeClr>
          </a:solidFill>
        </p:spPr>
        <p:style>
          <a:lnRef idx="1">
            <a:schemeClr val="accent3"/>
          </a:lnRef>
          <a:fillRef idx="2">
            <a:schemeClr val="accent3"/>
          </a:fillRef>
          <a:effectRef idx="1">
            <a:schemeClr val="accent3"/>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知事と市長による</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トップ会議の設置</a:t>
            </a:r>
            <a:endParaRPr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65D4FC8C-3588-A2D6-5605-0B0122ED031A}"/>
              </a:ext>
            </a:extLst>
          </p:cNvPr>
          <p:cNvSpPr/>
          <p:nvPr/>
        </p:nvSpPr>
        <p:spPr>
          <a:xfrm>
            <a:off x="849175" y="3816178"/>
            <a:ext cx="2578852" cy="1232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000"/>
              </a:lnSpc>
            </a:pPr>
            <a:r>
              <a:rPr lang="ja-JP" altLang="en-US" sz="1400" b="1" dirty="0">
                <a:solidFill>
                  <a:schemeClr val="tx1"/>
                </a:solidFill>
                <a:latin typeface="Meiryo UI" panose="020B0604030504040204" pitchFamily="50" charset="-128"/>
                <a:ea typeface="Meiryo UI" panose="020B0604030504040204" pitchFamily="50" charset="-128"/>
              </a:rPr>
              <a:t>大阪府知事と大阪市長が、大阪の成長・発展の基本的な方針など、重要政策を協議する</a:t>
            </a:r>
            <a:r>
              <a:rPr lang="ja-JP" altLang="en-US" sz="1400" b="1" dirty="0">
                <a:solidFill>
                  <a:schemeClr val="accent1">
                    <a:lumMod val="50000"/>
                  </a:schemeClr>
                </a:solidFill>
                <a:highlight>
                  <a:srgbClr val="FFFF00"/>
                </a:highlight>
                <a:latin typeface="Meiryo UI" panose="020B0604030504040204" pitchFamily="50" charset="-128"/>
                <a:ea typeface="Meiryo UI" panose="020B0604030504040204" pitchFamily="50" charset="-128"/>
              </a:rPr>
              <a:t>トップ会議</a:t>
            </a:r>
            <a:r>
              <a:rPr lang="ja-JP" altLang="en-US" sz="1400" b="1" dirty="0">
                <a:solidFill>
                  <a:schemeClr val="tx1"/>
                </a:solidFill>
                <a:latin typeface="Meiryo UI" panose="020B0604030504040204" pitchFamily="50" charset="-128"/>
                <a:ea typeface="Meiryo UI" panose="020B0604030504040204" pitchFamily="50" charset="-128"/>
              </a:rPr>
              <a:t>として、「副首都推進本部（大阪府市）会議」を設置</a:t>
            </a:r>
          </a:p>
        </p:txBody>
      </p:sp>
      <p:sp>
        <p:nvSpPr>
          <p:cNvPr id="21" name="角丸四角形 10">
            <a:extLst>
              <a:ext uri="{FF2B5EF4-FFF2-40B4-BE49-F238E27FC236}">
                <a16:creationId xmlns:a16="http://schemas.microsoft.com/office/drawing/2014/main" id="{BE115CDF-5253-C527-CCFC-C17FCF28E587}"/>
              </a:ext>
            </a:extLst>
          </p:cNvPr>
          <p:cNvSpPr/>
          <p:nvPr/>
        </p:nvSpPr>
        <p:spPr>
          <a:xfrm>
            <a:off x="3985854" y="2911626"/>
            <a:ext cx="2808000" cy="663971"/>
          </a:xfrm>
          <a:prstGeom prst="roundRect">
            <a:avLst>
              <a:gd name="adj" fmla="val 15875"/>
            </a:avLst>
          </a:prstGeom>
          <a:solidFill>
            <a:schemeClr val="accent1">
              <a:lumMod val="50000"/>
            </a:schemeClr>
          </a:solidFill>
        </p:spPr>
        <p:style>
          <a:lnRef idx="1">
            <a:schemeClr val="accent3"/>
          </a:lnRef>
          <a:fillRef idx="2">
            <a:schemeClr val="accent3"/>
          </a:fillRef>
          <a:effectRef idx="1">
            <a:schemeClr val="accent3"/>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成長に関する方針の統一、</a:t>
            </a:r>
            <a:endParaRPr lang="en-US" altLang="ja-JP" b="1" dirty="0">
              <a:solidFill>
                <a:schemeClr val="bg1"/>
              </a:solidFill>
              <a:latin typeface="Meiryo UI" panose="020B0604030504040204" pitchFamily="50" charset="-128"/>
              <a:ea typeface="Meiryo UI" panose="020B0604030504040204" pitchFamily="50" charset="-128"/>
            </a:endParaRPr>
          </a:p>
          <a:p>
            <a:pPr algn="ctr"/>
            <a:r>
              <a:rPr lang="ja-JP" altLang="en-US" b="1" dirty="0">
                <a:solidFill>
                  <a:schemeClr val="bg1"/>
                </a:solidFill>
                <a:latin typeface="Meiryo UI" panose="020B0604030504040204" pitchFamily="50" charset="-128"/>
                <a:ea typeface="Meiryo UI" panose="020B0604030504040204" pitchFamily="50" charset="-128"/>
              </a:rPr>
              <a:t>一体的まちづくりの推進</a:t>
            </a:r>
            <a:endParaRPr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02CF52FF-33BF-D871-6066-06B91CCC022C}"/>
              </a:ext>
            </a:extLst>
          </p:cNvPr>
          <p:cNvSpPr/>
          <p:nvPr/>
        </p:nvSpPr>
        <p:spPr>
          <a:xfrm>
            <a:off x="822149" y="5440793"/>
            <a:ext cx="2661302" cy="99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000"/>
              </a:lnSpc>
            </a:pPr>
            <a:r>
              <a:rPr lang="ja-JP" altLang="en-US" sz="1400" b="1" dirty="0">
                <a:solidFill>
                  <a:schemeClr val="tx1"/>
                </a:solidFill>
                <a:latin typeface="Meiryo UI" panose="020B0604030504040204" pitchFamily="50" charset="-128"/>
                <a:ea typeface="Meiryo UI" panose="020B0604030504040204" pitchFamily="50" charset="-128"/>
              </a:rPr>
              <a:t>副首都推進本部会議を</a:t>
            </a:r>
            <a:r>
              <a:rPr lang="ja-JP" altLang="en-US" sz="1400" b="1" dirty="0">
                <a:solidFill>
                  <a:schemeClr val="accent1">
                    <a:lumMod val="50000"/>
                  </a:schemeClr>
                </a:solidFill>
                <a:highlight>
                  <a:srgbClr val="FFFF00"/>
                </a:highlight>
                <a:latin typeface="Meiryo UI" panose="020B0604030504040204" pitchFamily="50" charset="-128"/>
                <a:ea typeface="Meiryo UI" panose="020B0604030504040204" pitchFamily="50" charset="-128"/>
              </a:rPr>
              <a:t>「指定都市都道府県調整会議」</a:t>
            </a:r>
            <a:r>
              <a:rPr lang="ja-JP" altLang="en-US" sz="1400" b="1" dirty="0">
                <a:solidFill>
                  <a:schemeClr val="tx1"/>
                </a:solidFill>
                <a:latin typeface="Meiryo UI" panose="020B0604030504040204" pitchFamily="50" charset="-128"/>
                <a:ea typeface="Meiryo UI" panose="020B0604030504040204" pitchFamily="50" charset="-128"/>
              </a:rPr>
              <a:t>として開催することを規定</a:t>
            </a:r>
          </a:p>
        </p:txBody>
      </p:sp>
      <p:sp>
        <p:nvSpPr>
          <p:cNvPr id="43" name="正方形/長方形 42">
            <a:extLst>
              <a:ext uri="{FF2B5EF4-FFF2-40B4-BE49-F238E27FC236}">
                <a16:creationId xmlns:a16="http://schemas.microsoft.com/office/drawing/2014/main" id="{30FAD3C6-5F87-5E55-0E87-E941523815A2}"/>
              </a:ext>
            </a:extLst>
          </p:cNvPr>
          <p:cNvSpPr/>
          <p:nvPr/>
        </p:nvSpPr>
        <p:spPr>
          <a:xfrm>
            <a:off x="4133776" y="3685565"/>
            <a:ext cx="2595492" cy="7536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000"/>
              </a:lnSpc>
            </a:pPr>
            <a:r>
              <a:rPr lang="ja-JP" altLang="en-US" sz="1400" dirty="0">
                <a:solidFill>
                  <a:schemeClr val="tx1"/>
                </a:solidFill>
                <a:latin typeface="Meiryo UI" panose="020B0604030504040204" pitchFamily="50" charset="-128"/>
                <a:ea typeface="Meiryo UI" panose="020B0604030504040204" pitchFamily="50" charset="-128"/>
              </a:rPr>
              <a:t>大阪市を中心とする大都市全体（府域）をさらに成長させるため、事務委託を活用し、</a:t>
            </a:r>
          </a:p>
        </p:txBody>
      </p:sp>
      <p:sp>
        <p:nvSpPr>
          <p:cNvPr id="44" name="正方形/長方形 43">
            <a:extLst>
              <a:ext uri="{FF2B5EF4-FFF2-40B4-BE49-F238E27FC236}">
                <a16:creationId xmlns:a16="http://schemas.microsoft.com/office/drawing/2014/main" id="{E2DB1418-69F5-44C8-1F51-4CB1A4953D70}"/>
              </a:ext>
            </a:extLst>
          </p:cNvPr>
          <p:cNvSpPr/>
          <p:nvPr/>
        </p:nvSpPr>
        <p:spPr>
          <a:xfrm>
            <a:off x="4083635" y="4519846"/>
            <a:ext cx="2760891" cy="663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000"/>
              </a:lnSpc>
            </a:pPr>
            <a:r>
              <a:rPr lang="ja-JP" altLang="en-US" sz="1400" b="1" dirty="0">
                <a:solidFill>
                  <a:schemeClr val="accent1">
                    <a:lumMod val="50000"/>
                  </a:schemeClr>
                </a:solidFill>
                <a:highlight>
                  <a:srgbClr val="FFFF00"/>
                </a:highlight>
                <a:latin typeface="Meiryo UI" panose="020B0604030504040204" pitchFamily="50" charset="-128"/>
                <a:ea typeface="Meiryo UI" panose="020B0604030504040204" pitchFamily="50" charset="-128"/>
              </a:rPr>
              <a:t>成長に関する戦略の策定</a:t>
            </a:r>
            <a:r>
              <a:rPr lang="ja-JP" altLang="en-US" sz="1400" b="1" dirty="0">
                <a:solidFill>
                  <a:schemeClr val="tx1"/>
                </a:solidFill>
                <a:latin typeface="Meiryo UI" panose="020B0604030504040204" pitchFamily="50" charset="-128"/>
                <a:ea typeface="Meiryo UI" panose="020B0604030504040204" pitchFamily="50" charset="-128"/>
              </a:rPr>
              <a:t>に係る事務を大阪市から大阪府に一元化</a:t>
            </a:r>
          </a:p>
        </p:txBody>
      </p:sp>
      <p:sp>
        <p:nvSpPr>
          <p:cNvPr id="45" name="正方形/長方形 44">
            <a:extLst>
              <a:ext uri="{FF2B5EF4-FFF2-40B4-BE49-F238E27FC236}">
                <a16:creationId xmlns:a16="http://schemas.microsoft.com/office/drawing/2014/main" id="{12B0A810-5602-5F8B-C197-DDAD60176937}"/>
              </a:ext>
            </a:extLst>
          </p:cNvPr>
          <p:cNvSpPr/>
          <p:nvPr/>
        </p:nvSpPr>
        <p:spPr>
          <a:xfrm>
            <a:off x="4087758" y="5419238"/>
            <a:ext cx="2765002" cy="9900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000"/>
              </a:lnSpc>
            </a:pPr>
            <a:r>
              <a:rPr lang="ja-JP" altLang="en-US" sz="1400" b="1" dirty="0">
                <a:solidFill>
                  <a:schemeClr val="accent1">
                    <a:lumMod val="50000"/>
                  </a:schemeClr>
                </a:solidFill>
                <a:highlight>
                  <a:srgbClr val="FFFF00"/>
                </a:highlight>
                <a:latin typeface="Meiryo UI" panose="020B0604030504040204" pitchFamily="50" charset="-128"/>
                <a:ea typeface="Meiryo UI" panose="020B0604030504040204" pitchFamily="50" charset="-128"/>
              </a:rPr>
              <a:t>都市計画権限のうち広域的で成長の重要な基盤となる事務</a:t>
            </a:r>
            <a:r>
              <a:rPr lang="ja-JP" altLang="en-US" sz="1400" b="1" dirty="0">
                <a:solidFill>
                  <a:schemeClr val="tx1"/>
                </a:solidFill>
                <a:latin typeface="Meiryo UI" panose="020B0604030504040204" pitchFamily="50" charset="-128"/>
                <a:ea typeface="Meiryo UI" panose="020B0604030504040204" pitchFamily="50" charset="-128"/>
              </a:rPr>
              <a:t>を大阪市から大阪府に一元化（次頁参照）</a:t>
            </a:r>
          </a:p>
        </p:txBody>
      </p:sp>
      <p:sp>
        <p:nvSpPr>
          <p:cNvPr id="46" name="楕円 45">
            <a:extLst>
              <a:ext uri="{FF2B5EF4-FFF2-40B4-BE49-F238E27FC236}">
                <a16:creationId xmlns:a16="http://schemas.microsoft.com/office/drawing/2014/main" id="{D4D429D4-063F-4C47-3F8B-F65421CDA30C}"/>
              </a:ext>
            </a:extLst>
          </p:cNvPr>
          <p:cNvSpPr>
            <a:spLocks noChangeAspect="1"/>
          </p:cNvSpPr>
          <p:nvPr/>
        </p:nvSpPr>
        <p:spPr>
          <a:xfrm>
            <a:off x="8099796" y="3290415"/>
            <a:ext cx="3538113" cy="3018593"/>
          </a:xfrm>
          <a:prstGeom prst="ellips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sz="562" b="1" dirty="0">
              <a:solidFill>
                <a:srgbClr val="002060"/>
              </a:solidFill>
              <a:latin typeface="Meiryo UI" panose="020B0604030504040204" pitchFamily="50" charset="-128"/>
              <a:ea typeface="Meiryo UI" panose="020B0604030504040204" pitchFamily="50" charset="-128"/>
            </a:endParaRPr>
          </a:p>
        </p:txBody>
      </p:sp>
      <p:sp>
        <p:nvSpPr>
          <p:cNvPr id="47" name="二等辺三角形 46">
            <a:extLst>
              <a:ext uri="{FF2B5EF4-FFF2-40B4-BE49-F238E27FC236}">
                <a16:creationId xmlns:a16="http://schemas.microsoft.com/office/drawing/2014/main" id="{69A879AC-CEE0-05A6-291C-B308570BB7D4}"/>
              </a:ext>
            </a:extLst>
          </p:cNvPr>
          <p:cNvSpPr/>
          <p:nvPr/>
        </p:nvSpPr>
        <p:spPr>
          <a:xfrm rot="5400000">
            <a:off x="6661484" y="4576852"/>
            <a:ext cx="1974182" cy="492443"/>
          </a:xfrm>
          <a:prstGeom prst="triangl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779B90F5-1164-7B29-4BD0-17CC108AA2AC}"/>
              </a:ext>
            </a:extLst>
          </p:cNvPr>
          <p:cNvSpPr/>
          <p:nvPr/>
        </p:nvSpPr>
        <p:spPr>
          <a:xfrm>
            <a:off x="8958213" y="3612676"/>
            <a:ext cx="1921761" cy="369332"/>
          </a:xfrm>
          <a:prstGeom prst="rect">
            <a:avLst/>
          </a:prstGeom>
        </p:spPr>
        <p:txBody>
          <a:bodyPr wrap="square">
            <a:spAutoFit/>
          </a:bodyPr>
          <a:lstStyle/>
          <a:p>
            <a:pPr algn="ctr"/>
            <a:r>
              <a:rPr lang="ja-JP" altLang="en-US" b="1" dirty="0">
                <a:latin typeface="Meiryo UI" panose="020B0604030504040204" pitchFamily="50" charset="-128"/>
                <a:ea typeface="Meiryo UI" panose="020B0604030504040204" pitchFamily="50" charset="-128"/>
              </a:rPr>
              <a:t>＜条例の効果＞</a:t>
            </a:r>
            <a:endParaRPr lang="en-US" altLang="ja-JP" b="1" dirty="0">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0735D446-39AF-369E-68C5-8C58DCF2555E}"/>
              </a:ext>
            </a:extLst>
          </p:cNvPr>
          <p:cNvSpPr/>
          <p:nvPr/>
        </p:nvSpPr>
        <p:spPr>
          <a:xfrm>
            <a:off x="7431086" y="3139186"/>
            <a:ext cx="492443" cy="3018593"/>
          </a:xfrm>
          <a:prstGeom prst="rect">
            <a:avLst/>
          </a:prstGeom>
        </p:spPr>
        <p:txBody>
          <a:bodyPr vert="wordArtVertRtl" wrap="square">
            <a:spAutoFit/>
          </a:bodyPr>
          <a:lstStyle/>
          <a:p>
            <a:pPr algn="ctr">
              <a:lnSpc>
                <a:spcPts val="2400"/>
              </a:lnSpc>
              <a:buClr>
                <a:srgbClr val="002060"/>
              </a:buClr>
            </a:pPr>
            <a:r>
              <a:rPr lang="ja-JP" altLang="en-US" sz="1600" b="1" dirty="0">
                <a:latin typeface="Meiryo UI" panose="020B0604030504040204" pitchFamily="50" charset="-128"/>
                <a:ea typeface="Meiryo UI" panose="020B0604030504040204" pitchFamily="50" charset="-128"/>
              </a:rPr>
              <a:t>権限と責任の明確化</a:t>
            </a:r>
          </a:p>
        </p:txBody>
      </p:sp>
      <p:grpSp>
        <p:nvGrpSpPr>
          <p:cNvPr id="50" name="グループ化 49">
            <a:extLst>
              <a:ext uri="{FF2B5EF4-FFF2-40B4-BE49-F238E27FC236}">
                <a16:creationId xmlns:a16="http://schemas.microsoft.com/office/drawing/2014/main" id="{389A309C-00BF-DCB7-A9C8-5877127299C2}"/>
              </a:ext>
            </a:extLst>
          </p:cNvPr>
          <p:cNvGrpSpPr/>
          <p:nvPr/>
        </p:nvGrpSpPr>
        <p:grpSpPr>
          <a:xfrm>
            <a:off x="8334831" y="4024171"/>
            <a:ext cx="3204000" cy="1708585"/>
            <a:chOff x="870168" y="5415648"/>
            <a:chExt cx="3084482" cy="1290995"/>
          </a:xfrm>
          <a:solidFill>
            <a:srgbClr val="0070C0"/>
          </a:solidFill>
        </p:grpSpPr>
        <p:sp>
          <p:nvSpPr>
            <p:cNvPr id="51" name="テキスト ボックス 50">
              <a:extLst>
                <a:ext uri="{FF2B5EF4-FFF2-40B4-BE49-F238E27FC236}">
                  <a16:creationId xmlns:a16="http://schemas.microsoft.com/office/drawing/2014/main" id="{B5621C0A-9DD1-B3AA-E447-AE19BEAD3B41}"/>
                </a:ext>
              </a:extLst>
            </p:cNvPr>
            <p:cNvSpPr txBox="1"/>
            <p:nvPr/>
          </p:nvSpPr>
          <p:spPr>
            <a:xfrm>
              <a:off x="870168" y="5415648"/>
              <a:ext cx="1476000" cy="540001"/>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広域性の確保</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52" name="テキスト ボックス 51">
              <a:extLst>
                <a:ext uri="{FF2B5EF4-FFF2-40B4-BE49-F238E27FC236}">
                  <a16:creationId xmlns:a16="http://schemas.microsoft.com/office/drawing/2014/main" id="{0E2974B6-6B7D-A327-017E-6BFDEC35F0BE}"/>
                </a:ext>
              </a:extLst>
            </p:cNvPr>
            <p:cNvSpPr txBox="1"/>
            <p:nvPr/>
          </p:nvSpPr>
          <p:spPr>
            <a:xfrm>
              <a:off x="2473347" y="5415651"/>
              <a:ext cx="1476000" cy="540000"/>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一体性の確保</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53" name="テキスト ボックス 52">
              <a:extLst>
                <a:ext uri="{FF2B5EF4-FFF2-40B4-BE49-F238E27FC236}">
                  <a16:creationId xmlns:a16="http://schemas.microsoft.com/office/drawing/2014/main" id="{1D97DC84-DAEA-9383-FD6F-268ED0C1FCC2}"/>
                </a:ext>
              </a:extLst>
            </p:cNvPr>
            <p:cNvSpPr txBox="1"/>
            <p:nvPr/>
          </p:nvSpPr>
          <p:spPr>
            <a:xfrm>
              <a:off x="870168" y="6150267"/>
              <a:ext cx="1476000" cy="539999"/>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スピード感の向上</a:t>
              </a:r>
              <a:endParaRPr lang="en-US" altLang="ja-JP" sz="1600" b="1" dirty="0">
                <a:solidFill>
                  <a:schemeClr val="bg1"/>
                </a:solidFill>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DF6ECE4E-8E3E-D266-1511-A04701658C5D}"/>
                </a:ext>
              </a:extLst>
            </p:cNvPr>
            <p:cNvSpPr txBox="1"/>
            <p:nvPr/>
          </p:nvSpPr>
          <p:spPr>
            <a:xfrm>
              <a:off x="2478650" y="6166644"/>
              <a:ext cx="1476000" cy="539999"/>
            </a:xfrm>
            <a:prstGeom prst="rect">
              <a:avLst/>
            </a:prstGeom>
            <a:grp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pPr algn="ctr"/>
              <a:r>
                <a:rPr lang="ja-JP" altLang="en-US" sz="1600" b="1" dirty="0">
                  <a:solidFill>
                    <a:schemeClr val="bg1"/>
                  </a:solidFill>
                  <a:latin typeface="Meiryo UI" panose="020B0604030504040204" pitchFamily="50" charset="-128"/>
                  <a:ea typeface="Meiryo UI" panose="020B0604030504040204" pitchFamily="50" charset="-128"/>
                </a:rPr>
                <a:t>重点投資の徹底</a:t>
              </a:r>
              <a:endParaRPr lang="en-US" altLang="ja-JP" sz="1600" b="1" dirty="0">
                <a:solidFill>
                  <a:schemeClr val="bg1"/>
                </a:solidFill>
                <a:latin typeface="Meiryo UI" panose="020B0604030504040204" pitchFamily="50" charset="-128"/>
                <a:ea typeface="Meiryo UI" panose="020B0604030504040204" pitchFamily="50" charset="-128"/>
              </a:endParaRPr>
            </a:p>
          </p:txBody>
        </p:sp>
      </p:grpSp>
      <p:cxnSp>
        <p:nvCxnSpPr>
          <p:cNvPr id="62" name="直線コネクタ 61">
            <a:extLst>
              <a:ext uri="{FF2B5EF4-FFF2-40B4-BE49-F238E27FC236}">
                <a16:creationId xmlns:a16="http://schemas.microsoft.com/office/drawing/2014/main" id="{C65BB66A-6859-FF62-90DB-76B3C0424253}"/>
              </a:ext>
            </a:extLst>
          </p:cNvPr>
          <p:cNvCxnSpPr/>
          <p:nvPr/>
        </p:nvCxnSpPr>
        <p:spPr>
          <a:xfrm>
            <a:off x="3810000" y="3722298"/>
            <a:ext cx="0" cy="2595545"/>
          </a:xfrm>
          <a:prstGeom prst="line">
            <a:avLst/>
          </a:prstGeom>
          <a:ln w="31750">
            <a:solidFill>
              <a:schemeClr val="bg2">
                <a:lumMod val="5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1">
            <a:extLst>
              <a:ext uri="{FF2B5EF4-FFF2-40B4-BE49-F238E27FC236}">
                <a16:creationId xmlns:a16="http://schemas.microsoft.com/office/drawing/2014/main" id="{F939B397-4AC8-7DC9-2BB6-F5EA47524046}"/>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19</a:t>
            </a:fld>
            <a:endParaRPr kumimoji="1" lang="ja-JP" altLang="en-US" dirty="0"/>
          </a:p>
        </p:txBody>
      </p:sp>
    </p:spTree>
    <p:extLst>
      <p:ext uri="{BB962C8B-B14F-4D97-AF65-F5344CB8AC3E}">
        <p14:creationId xmlns:p14="http://schemas.microsoft.com/office/powerpoint/2010/main" val="2437742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DD"/>
        </a:solid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8E9151DF-B50F-25B5-65A0-8EB2F5216919}"/>
              </a:ext>
            </a:extLst>
          </p:cNvPr>
          <p:cNvSpPr/>
          <p:nvPr/>
        </p:nvSpPr>
        <p:spPr>
          <a:xfrm>
            <a:off x="322729" y="697711"/>
            <a:ext cx="11709558" cy="1015663"/>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9D3C07C3-A847-335D-4A0D-116D80568418}"/>
              </a:ext>
            </a:extLst>
          </p:cNvPr>
          <p:cNvSpPr>
            <a:spLocks noGrp="1"/>
          </p:cNvSpPr>
          <p:nvPr>
            <p:ph type="sldNum" sz="quarter" idx="12"/>
          </p:nvPr>
        </p:nvSpPr>
        <p:spPr>
          <a:xfrm>
            <a:off x="9448800" y="6490446"/>
            <a:ext cx="2743200" cy="365125"/>
          </a:xfrm>
        </p:spPr>
        <p:txBody>
          <a:bodyPr/>
          <a:lstStyle/>
          <a:p>
            <a:fld id="{099A1676-A3C8-4983-BA41-503B1D1AC716}" type="slidenum">
              <a:rPr kumimoji="1" lang="ja-JP" altLang="en-US" smtClean="0"/>
              <a:t>20</a:t>
            </a:fld>
            <a:endParaRPr kumimoji="1" lang="ja-JP" altLang="en-US"/>
          </a:p>
        </p:txBody>
      </p:sp>
      <p:graphicFrame>
        <p:nvGraphicFramePr>
          <p:cNvPr id="5" name="表 4">
            <a:extLst>
              <a:ext uri="{FF2B5EF4-FFF2-40B4-BE49-F238E27FC236}">
                <a16:creationId xmlns:a16="http://schemas.microsoft.com/office/drawing/2014/main" id="{826236B4-EE21-6DEF-460D-55EEA3C130F9}"/>
              </a:ext>
            </a:extLst>
          </p:cNvPr>
          <p:cNvGraphicFramePr>
            <a:graphicFrameLocks noGrp="1"/>
          </p:cNvGraphicFramePr>
          <p:nvPr>
            <p:extLst>
              <p:ext uri="{D42A27DB-BD31-4B8C-83A1-F6EECF244321}">
                <p14:modId xmlns:p14="http://schemas.microsoft.com/office/powerpoint/2010/main" val="2843026775"/>
              </p:ext>
            </p:extLst>
          </p:nvPr>
        </p:nvGraphicFramePr>
        <p:xfrm>
          <a:off x="2019393" y="2489176"/>
          <a:ext cx="8801007" cy="3724522"/>
        </p:xfrm>
        <a:graphic>
          <a:graphicData uri="http://schemas.openxmlformats.org/drawingml/2006/table">
            <a:tbl>
              <a:tblPr firstRow="1" bandRow="1" bandCol="1">
                <a:tableStyleId>{69012ECD-51FC-41F1-AA8D-1B2483CD663E}</a:tableStyleId>
              </a:tblPr>
              <a:tblGrid>
                <a:gridCol w="3797007">
                  <a:extLst>
                    <a:ext uri="{9D8B030D-6E8A-4147-A177-3AD203B41FA5}">
                      <a16:colId xmlns:a16="http://schemas.microsoft.com/office/drawing/2014/main" val="435541505"/>
                    </a:ext>
                  </a:extLst>
                </a:gridCol>
                <a:gridCol w="5004000">
                  <a:extLst>
                    <a:ext uri="{9D8B030D-6E8A-4147-A177-3AD203B41FA5}">
                      <a16:colId xmlns:a16="http://schemas.microsoft.com/office/drawing/2014/main" val="1100344873"/>
                    </a:ext>
                  </a:extLst>
                </a:gridCol>
              </a:tblGrid>
              <a:tr h="360000">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府に一元化（事務委託）する都市計画権限</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a:r>
                        <a:rPr kumimoji="1" lang="ja-JP" altLang="en-US" sz="1400" dirty="0">
                          <a:solidFill>
                            <a:schemeClr val="bg1"/>
                          </a:solidFill>
                          <a:latin typeface="Meiryo UI" panose="020B0604030504040204" pitchFamily="50" charset="-128"/>
                          <a:ea typeface="Meiryo UI" panose="020B0604030504040204" pitchFamily="50" charset="-128"/>
                        </a:rPr>
                        <a:t>都市計画権限の内容</a:t>
                      </a:r>
                    </a:p>
                  </a:txBody>
                  <a:tcPr marL="84406"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363206416"/>
                  </a:ext>
                </a:extLst>
              </a:tr>
              <a:tr h="265903">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都市計画区域の整備・開発及び保全の方針</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200" b="1" dirty="0">
                          <a:solidFill>
                            <a:schemeClr val="tx1"/>
                          </a:solidFill>
                          <a:latin typeface="Meiryo UI" panose="020B0604030504040204" pitchFamily="50" charset="-128"/>
                          <a:ea typeface="Meiryo UI" panose="020B0604030504040204" pitchFamily="50" charset="-128"/>
                        </a:rPr>
                        <a:t>（いわゆる都市計画区域マスタープラン）</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都市計画の目標、区域区分の有無など、主要な都市計画の決定方針を定めるもの</a:t>
                      </a:r>
                    </a:p>
                  </a:txBody>
                  <a:tcPr marL="144000" marR="180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1042526"/>
                  </a:ext>
                </a:extLst>
              </a:tr>
              <a:tr h="154906">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区域区分</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市街化区域と市街化調整区域の区分</a:t>
                      </a:r>
                    </a:p>
                  </a:txBody>
                  <a:tcPr marL="144000" marR="180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3713108"/>
                  </a:ext>
                </a:extLst>
              </a:tr>
              <a:tr h="598891">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都市再生特別地区</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地域地区</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※1</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の一つで、都市の再生拠点として、都市再生緊急整備地域内において、既存の用途地域等に基づく用途・容積率等の規制を適用除外とした上で、自由度の高い計画を定めることができる都市計画制度</a:t>
                      </a:r>
                    </a:p>
                  </a:txBody>
                  <a:tcPr marL="144000" marR="180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97385129"/>
                  </a:ext>
                </a:extLst>
              </a:tr>
              <a:tr h="265903">
                <a:tc>
                  <a:txBody>
                    <a:bodyPr/>
                    <a:lstStyle/>
                    <a:p>
                      <a:r>
                        <a:rPr lang="ja-JP" altLang="en-US" sz="1400" b="1" dirty="0">
                          <a:solidFill>
                            <a:schemeClr val="tx1"/>
                          </a:solidFill>
                          <a:latin typeface="Meiryo UI" panose="020B0604030504040204" pitchFamily="50" charset="-128"/>
                          <a:ea typeface="Meiryo UI" panose="020B0604030504040204" pitchFamily="50" charset="-128"/>
                        </a:rPr>
                        <a:t>臨港地区</a:t>
                      </a:r>
                      <a:r>
                        <a:rPr lang="ja-JP" altLang="en-US" sz="1200" b="1" dirty="0">
                          <a:solidFill>
                            <a:schemeClr val="tx1"/>
                          </a:solidFill>
                          <a:latin typeface="Meiryo UI" panose="020B0604030504040204" pitchFamily="50" charset="-128"/>
                          <a:ea typeface="Meiryo UI" panose="020B0604030504040204" pitchFamily="50" charset="-128"/>
                        </a:rPr>
                        <a:t>（国際戦略港湾に限る）</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地域地区の一つで、港湾区域（水域）に隣接する陸地の指定</a:t>
                      </a:r>
                    </a:p>
                  </a:txBody>
                  <a:tcPr marL="144000" marR="180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5666603"/>
                  </a:ext>
                </a:extLst>
              </a:tr>
              <a:tr h="265903">
                <a:tc>
                  <a:txBody>
                    <a:bodyPr/>
                    <a:lstStyle/>
                    <a:p>
                      <a:r>
                        <a:rPr kumimoji="1" lang="zh-TW" altLang="en-US" sz="1400" b="1" dirty="0">
                          <a:solidFill>
                            <a:schemeClr val="tx1"/>
                          </a:solidFill>
                          <a:latin typeface="Meiryo UI" panose="020B0604030504040204" pitchFamily="50" charset="-128"/>
                          <a:ea typeface="Meiryo UI" panose="020B0604030504040204" pitchFamily="50" charset="-128"/>
                        </a:rPr>
                        <a:t>一般国道、</a:t>
                      </a:r>
                      <a:endParaRPr kumimoji="1" lang="en-US" altLang="zh-TW" sz="1400" b="1" dirty="0">
                        <a:solidFill>
                          <a:schemeClr val="tx1"/>
                        </a:solidFill>
                        <a:latin typeface="Meiryo UI" panose="020B0604030504040204" pitchFamily="50" charset="-128"/>
                        <a:ea typeface="Meiryo UI" panose="020B0604030504040204" pitchFamily="50" charset="-128"/>
                      </a:endParaRPr>
                    </a:p>
                    <a:p>
                      <a:r>
                        <a:rPr kumimoji="1" lang="zh-TW" altLang="en-US" sz="1400" b="1" dirty="0">
                          <a:solidFill>
                            <a:schemeClr val="tx1"/>
                          </a:solidFill>
                          <a:latin typeface="Meiryo UI" panose="020B0604030504040204" pitchFamily="50" charset="-128"/>
                          <a:ea typeface="Meiryo UI" panose="020B0604030504040204" pitchFamily="50" charset="-128"/>
                        </a:rPr>
                        <a:t>自動車専用道路 </a:t>
                      </a:r>
                      <a:r>
                        <a:rPr kumimoji="1" lang="zh-TW" altLang="en-US" sz="1200" b="1" dirty="0">
                          <a:solidFill>
                            <a:schemeClr val="tx1"/>
                          </a:solidFill>
                          <a:latin typeface="Meiryo UI" panose="020B0604030504040204" pitchFamily="50" charset="-128"/>
                          <a:ea typeface="Meiryo UI" panose="020B0604030504040204" pitchFamily="50" charset="-128"/>
                        </a:rPr>
                        <a:t>（高速自動車国道、阪神高速道路）</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都市施設</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en-US" altLang="ja-JP" sz="1050" dirty="0">
                          <a:solidFill>
                            <a:schemeClr val="tx1"/>
                          </a:solidFill>
                          <a:latin typeface="Meiryo UI" panose="020B0604030504040204" pitchFamily="50" charset="-128"/>
                          <a:ea typeface="Meiryo UI" panose="020B0604030504040204" pitchFamily="50" charset="-128"/>
                        </a:rPr>
                        <a:t>※2</a:t>
                      </a:r>
                      <a:r>
                        <a:rPr kumimoji="1" lang="ja-JP" altLang="en-US" sz="105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の一つで、一般国道、自動車専用道路の位置、幅員等を指定</a:t>
                      </a:r>
                    </a:p>
                  </a:txBody>
                  <a:tcPr marL="144000" marR="180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10953763"/>
                  </a:ext>
                </a:extLst>
              </a:tr>
              <a:tr h="154906">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都市高速鉄道</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都市施設の一つで、都市高速鉄道の路線の位置等を指定</a:t>
                      </a:r>
                    </a:p>
                  </a:txBody>
                  <a:tcPr marL="144000" marR="180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247795"/>
                  </a:ext>
                </a:extLst>
              </a:tr>
              <a:tr h="154906">
                <a:tc>
                  <a:txBody>
                    <a:bodyPr/>
                    <a:lstStyle/>
                    <a:p>
                      <a:r>
                        <a:rPr kumimoji="1" lang="ja-JP" altLang="en-US" sz="1400" b="1" dirty="0">
                          <a:solidFill>
                            <a:schemeClr val="tx1"/>
                          </a:solidFill>
                          <a:latin typeface="Meiryo UI" panose="020B0604030504040204" pitchFamily="50" charset="-128"/>
                          <a:ea typeface="Meiryo UI" panose="020B0604030504040204" pitchFamily="50" charset="-128"/>
                        </a:rPr>
                        <a:t>一団地の官公庁施設、</a:t>
                      </a:r>
                      <a:endParaRPr kumimoji="1" lang="en-US" altLang="ja-JP" sz="1400" b="1" dirty="0">
                        <a:solidFill>
                          <a:schemeClr val="tx1"/>
                        </a:solidFill>
                        <a:latin typeface="Meiryo UI" panose="020B0604030504040204" pitchFamily="50" charset="-128"/>
                        <a:ea typeface="Meiryo UI" panose="020B0604030504040204" pitchFamily="50" charset="-128"/>
                      </a:endParaRPr>
                    </a:p>
                    <a:p>
                      <a:r>
                        <a:rPr kumimoji="1" lang="ja-JP" altLang="en-US" sz="1400" b="1" dirty="0">
                          <a:solidFill>
                            <a:schemeClr val="tx1"/>
                          </a:solidFill>
                          <a:latin typeface="Meiryo UI" panose="020B0604030504040204" pitchFamily="50" charset="-128"/>
                          <a:ea typeface="Meiryo UI" panose="020B0604030504040204" pitchFamily="50" charset="-128"/>
                        </a:rPr>
                        <a:t>一団地の官公庁施設の予定区域</a:t>
                      </a:r>
                    </a:p>
                  </a:txBody>
                  <a:tcPr marL="144000" marR="84406"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400" dirty="0">
                          <a:solidFill>
                            <a:schemeClr val="tx1"/>
                          </a:solidFill>
                          <a:latin typeface="Meiryo UI" panose="020B0604030504040204" pitchFamily="50" charset="-128"/>
                          <a:ea typeface="Meiryo UI" panose="020B0604030504040204" pitchFamily="50" charset="-128"/>
                        </a:rPr>
                        <a:t>都市施設の一つで、国家機関又は地方公共団体の建築物を一定地区に集中配置するよう指定</a:t>
                      </a:r>
                    </a:p>
                  </a:txBody>
                  <a:tcPr marL="144000" marR="144000" marT="42203" marB="422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3821634"/>
                  </a:ext>
                </a:extLst>
              </a:tr>
            </a:tbl>
          </a:graphicData>
        </a:graphic>
      </p:graphicFrame>
      <p:sp>
        <p:nvSpPr>
          <p:cNvPr id="6" name="角丸四角形 8">
            <a:extLst>
              <a:ext uri="{FF2B5EF4-FFF2-40B4-BE49-F238E27FC236}">
                <a16:creationId xmlns:a16="http://schemas.microsoft.com/office/drawing/2014/main" id="{2C11A6DE-F8C3-2DC4-704C-79C161735D85}"/>
              </a:ext>
            </a:extLst>
          </p:cNvPr>
          <p:cNvSpPr/>
          <p:nvPr/>
        </p:nvSpPr>
        <p:spPr>
          <a:xfrm>
            <a:off x="1183013" y="1822573"/>
            <a:ext cx="10554447" cy="593562"/>
          </a:xfrm>
          <a:prstGeom prst="roundRect">
            <a:avLst>
              <a:gd name="adj" fmla="val 8528"/>
            </a:avLst>
          </a:prstGeom>
          <a:solidFill>
            <a:schemeClr val="accent3">
              <a:lumMod val="20000"/>
              <a:lumOff val="80000"/>
            </a:schemeClr>
          </a:solidFill>
          <a:ln w="31750" cap="flat" cmpd="sng" algn="ctr">
            <a:noFill/>
            <a:prstDash val="solid"/>
          </a:ln>
          <a:effectLst>
            <a:outerShdw blurRad="40000" dist="20000" dir="5400000" rotWithShape="0">
              <a:srgbClr val="000000">
                <a:alpha val="38000"/>
              </a:srgbClr>
            </a:outerShdw>
          </a:effectLst>
        </p:spPr>
        <p:txBody>
          <a:bodyPr lIns="216000" tIns="42193" rIns="72000" bIns="42193" rtlCol="0" anchor="ctr"/>
          <a:lstStyle/>
          <a:p>
            <a:pPr marL="171455" indent="-171455" defTabSz="844083">
              <a:lnSpc>
                <a:spcPts val="2000"/>
              </a:lnSpc>
              <a:spcBef>
                <a:spcPts val="800"/>
              </a:spcBef>
              <a:defRPr/>
            </a:pPr>
            <a:r>
              <a:rPr lang="ja-JP" altLang="en-US" sz="1400" kern="0" dirty="0">
                <a:latin typeface="Meiryo UI" panose="020B0604030504040204" pitchFamily="50" charset="-128"/>
                <a:ea typeface="Meiryo UI" panose="020B0604030504040204" pitchFamily="50" charset="-128"/>
              </a:rPr>
              <a:t>　⇒ 事務の委託を行っているのは、都市計画権限の中で、</a:t>
            </a:r>
            <a:r>
              <a:rPr lang="en-US" altLang="ja-JP" sz="1400" kern="0" dirty="0">
                <a:latin typeface="Meiryo UI" panose="020B0604030504040204" pitchFamily="50" charset="-128"/>
                <a:ea typeface="Meiryo UI" panose="020B0604030504040204" pitchFamily="50" charset="-128"/>
              </a:rPr>
              <a:t>『</a:t>
            </a:r>
            <a:r>
              <a:rPr lang="ja-JP" altLang="en-US" sz="1400" kern="0" dirty="0">
                <a:latin typeface="Meiryo UI" panose="020B0604030504040204" pitchFamily="50" charset="-128"/>
                <a:ea typeface="Meiryo UI" panose="020B0604030504040204" pitchFamily="50" charset="-128"/>
              </a:rPr>
              <a:t>国の利害に重大な関係がある事務</a:t>
            </a:r>
            <a:r>
              <a:rPr lang="en-US" altLang="ja-JP" sz="1400" kern="0" dirty="0">
                <a:latin typeface="Meiryo UI" panose="020B0604030504040204" pitchFamily="50" charset="-128"/>
                <a:ea typeface="Meiryo UI" panose="020B0604030504040204" pitchFamily="50" charset="-128"/>
              </a:rPr>
              <a:t>』</a:t>
            </a:r>
            <a:r>
              <a:rPr lang="ja-JP" altLang="en-US" sz="1400" kern="0" dirty="0">
                <a:latin typeface="Meiryo UI" panose="020B0604030504040204" pitchFamily="50" charset="-128"/>
                <a:ea typeface="Meiryo UI" panose="020B0604030504040204" pitchFamily="50" charset="-128"/>
              </a:rPr>
              <a:t>として</a:t>
            </a:r>
            <a:r>
              <a:rPr lang="ja-JP" altLang="en-US" sz="1400" b="1" kern="0" dirty="0">
                <a:latin typeface="Meiryo UI" panose="020B0604030504040204" pitchFamily="50" charset="-128"/>
                <a:ea typeface="Meiryo UI" panose="020B0604030504040204" pitchFamily="50" charset="-128"/>
              </a:rPr>
              <a:t>大臣同意が求められるものと概ね合致</a:t>
            </a:r>
            <a:br>
              <a:rPr lang="en-US" altLang="ja-JP" sz="1400" b="1" kern="0" dirty="0">
                <a:latin typeface="Meiryo UI" panose="020B0604030504040204" pitchFamily="50" charset="-128"/>
                <a:ea typeface="Meiryo UI" panose="020B0604030504040204" pitchFamily="50" charset="-128"/>
              </a:rPr>
            </a:br>
            <a:r>
              <a:rPr lang="ja-JP" altLang="en-US" sz="1400" kern="0" dirty="0">
                <a:latin typeface="Meiryo UI" panose="020B0604030504040204" pitchFamily="50" charset="-128"/>
                <a:ea typeface="Meiryo UI" panose="020B0604030504040204" pitchFamily="50" charset="-128"/>
              </a:rPr>
              <a:t>　</a:t>
            </a:r>
            <a:r>
              <a:rPr lang="ja-JP" altLang="en-US" sz="1400" kern="0">
                <a:latin typeface="Meiryo UI" panose="020B0604030504040204" pitchFamily="50" charset="-128"/>
                <a:ea typeface="Meiryo UI" panose="020B0604030504040204" pitchFamily="50" charset="-128"/>
              </a:rPr>
              <a:t>（都市再開発</a:t>
            </a:r>
            <a:r>
              <a:rPr lang="ja-JP" altLang="en-US" sz="1400" kern="0" dirty="0">
                <a:latin typeface="Meiryo UI" panose="020B0604030504040204" pitchFamily="50" charset="-128"/>
                <a:ea typeface="Meiryo UI" panose="020B0604030504040204" pitchFamily="50" charset="-128"/>
              </a:rPr>
              <a:t>方針や用途地域といった、その他の政令市・市町村権限は従来どおり大阪市）</a:t>
            </a:r>
            <a:endParaRPr lang="en-US" altLang="ja-JP" sz="1400" kern="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6D624AD-C923-2CCE-3DC4-44C6A934C686}"/>
              </a:ext>
            </a:extLst>
          </p:cNvPr>
          <p:cNvSpPr/>
          <p:nvPr/>
        </p:nvSpPr>
        <p:spPr>
          <a:xfrm>
            <a:off x="2111016" y="6286739"/>
            <a:ext cx="8513825" cy="636067"/>
          </a:xfrm>
          <a:prstGeom prst="rect">
            <a:avLst/>
          </a:prstGeom>
          <a:noFill/>
          <a:ln w="19050" cap="flat" cmpd="sng" algn="ctr">
            <a:noFill/>
            <a:prstDash val="sysDot"/>
          </a:ln>
          <a:effectLst/>
        </p:spPr>
        <p:txBody>
          <a:bodyPr rtlCol="0" anchor="ctr"/>
          <a:lstStyle/>
          <a:p>
            <a:pPr marL="542925" indent="-542925" defTabSz="844083">
              <a:lnSpc>
                <a:spcPts val="1200"/>
              </a:lnSpc>
              <a:defRPr/>
            </a:pPr>
            <a:r>
              <a:rPr lang="ja-JP" altLang="en-US" sz="1200" dirty="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rPr>
              <a:t>）地域地区とは、用途の適正な配分、都市の再生の拠点整備、良好な計画の形成等の目的に応じた土地利用を実現するために設定する地域又は地区のこと</a:t>
            </a:r>
            <a:endParaRPr kumimoji="0" lang="en-US" altLang="ja-JP" sz="1200" kern="0" dirty="0">
              <a:latin typeface="Meiryo UI" panose="020B0604030504040204" pitchFamily="50" charset="-128"/>
              <a:ea typeface="Meiryo UI" panose="020B0604030504040204" pitchFamily="50" charset="-128"/>
            </a:endParaRPr>
          </a:p>
          <a:p>
            <a:pPr defTabSz="844083">
              <a:lnSpc>
                <a:spcPts val="1200"/>
              </a:lnSpc>
              <a:spcBef>
                <a:spcPts val="300"/>
              </a:spcBef>
              <a:defRPr/>
            </a:pPr>
            <a:r>
              <a:rPr kumimoji="0" lang="ja-JP" altLang="en-US" sz="1200" kern="0" dirty="0">
                <a:latin typeface="Meiryo UI" panose="020B0604030504040204" pitchFamily="50" charset="-128"/>
                <a:ea typeface="Meiryo UI" panose="020B0604030504040204" pitchFamily="50" charset="-128"/>
              </a:rPr>
              <a:t>（</a:t>
            </a:r>
            <a:r>
              <a:rPr kumimoji="0" lang="en-US" altLang="ja-JP" sz="1200" kern="0" dirty="0">
                <a:latin typeface="Meiryo UI" panose="020B0604030504040204" pitchFamily="50" charset="-128"/>
                <a:ea typeface="Meiryo UI" panose="020B0604030504040204" pitchFamily="50" charset="-128"/>
              </a:rPr>
              <a:t>※2</a:t>
            </a:r>
            <a:r>
              <a:rPr kumimoji="0" lang="ja-JP" altLang="en-US" sz="1200" kern="0" dirty="0">
                <a:latin typeface="Meiryo UI" panose="020B0604030504040204" pitchFamily="50" charset="-128"/>
                <a:ea typeface="Meiryo UI" panose="020B0604030504040204" pitchFamily="50" charset="-128"/>
              </a:rPr>
              <a:t>）都市施設とは、円滑な都市活動を支え、都市生活の利便性の向上、良好な都市環境を確保する上で必要な施設のこと</a:t>
            </a:r>
            <a:endParaRPr kumimoji="0" lang="en-US" altLang="ja-JP" sz="1200" kern="0" dirty="0">
              <a:latin typeface="Meiryo UI" panose="020B0604030504040204" pitchFamily="50" charset="-128"/>
              <a:ea typeface="Meiryo UI" panose="020B0604030504040204" pitchFamily="50" charset="-128"/>
            </a:endParaRPr>
          </a:p>
          <a:p>
            <a:pPr defTabSz="844083">
              <a:lnSpc>
                <a:spcPts val="1200"/>
              </a:lnSpc>
              <a:defRPr/>
            </a:pPr>
            <a:r>
              <a:rPr kumimoji="0" lang="ja-JP" altLang="en-US" sz="1200" kern="0" dirty="0">
                <a:latin typeface="Meiryo UI" panose="020B0604030504040204" pitchFamily="50" charset="-128"/>
                <a:ea typeface="Meiryo UI" panose="020B0604030504040204" pitchFamily="50" charset="-128"/>
              </a:rPr>
              <a:t>　　</a:t>
            </a:r>
          </a:p>
        </p:txBody>
      </p:sp>
      <p:sp>
        <p:nvSpPr>
          <p:cNvPr id="8" name="正方形/長方形 7">
            <a:extLst>
              <a:ext uri="{FF2B5EF4-FFF2-40B4-BE49-F238E27FC236}">
                <a16:creationId xmlns:a16="http://schemas.microsoft.com/office/drawing/2014/main" id="{C433ADCB-3F43-04D7-232A-87DF55119027}"/>
              </a:ext>
            </a:extLst>
          </p:cNvPr>
          <p:cNvSpPr/>
          <p:nvPr/>
        </p:nvSpPr>
        <p:spPr>
          <a:xfrm>
            <a:off x="106706" y="103515"/>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⑦ 府市一体条例：大阪府への都市計画権限の一元化</a:t>
            </a:r>
            <a:endParaRPr lang="en-US" altLang="ja-JP" sz="2800" b="1" dirty="0">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0D41572C-3088-2DB0-520C-D88021FCB45E}"/>
              </a:ext>
            </a:extLst>
          </p:cNvPr>
          <p:cNvSpPr/>
          <p:nvPr/>
        </p:nvSpPr>
        <p:spPr>
          <a:xfrm>
            <a:off x="351784" y="697711"/>
            <a:ext cx="12032287" cy="1015663"/>
          </a:xfrm>
          <a:prstGeom prst="rect">
            <a:avLst/>
          </a:prstGeom>
        </p:spPr>
        <p:txBody>
          <a:bodyPr wrap="square">
            <a:spAutoFit/>
          </a:bodyPr>
          <a:lstStyle/>
          <a:p>
            <a:r>
              <a:rPr lang="ja-JP" altLang="en-US" sz="2000" b="1" dirty="0"/>
              <a:t>大阪全体の視点から府市協調でまちづくりを進めるため、今後の都市計画の方針となる都市計画区域</a:t>
            </a:r>
            <a:endParaRPr lang="en-US" altLang="ja-JP" sz="2000" b="1" dirty="0"/>
          </a:p>
          <a:p>
            <a:r>
              <a:rPr lang="ja-JP" altLang="en-US" sz="2000" b="1" dirty="0"/>
              <a:t>マスタープランや、大阪の都市機能の向上に欠かせない拠点開発、広域交通網の整備等に大きく関係</a:t>
            </a:r>
            <a:endParaRPr lang="en-US" altLang="ja-JP" sz="2000" b="1" dirty="0"/>
          </a:p>
          <a:p>
            <a:r>
              <a:rPr lang="ja-JP" altLang="en-US" sz="2000" b="1" dirty="0"/>
              <a:t>する都市計画権限について大阪府への一元化を図っている。</a:t>
            </a:r>
          </a:p>
        </p:txBody>
      </p:sp>
    </p:spTree>
    <p:extLst>
      <p:ext uri="{BB962C8B-B14F-4D97-AF65-F5344CB8AC3E}">
        <p14:creationId xmlns:p14="http://schemas.microsoft.com/office/powerpoint/2010/main" val="3739373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6812E3E-0428-D566-6622-CC8CFA4CE2AC}"/>
              </a:ext>
            </a:extLst>
          </p:cNvPr>
          <p:cNvSpPr>
            <a:spLocks noGrp="1"/>
          </p:cNvSpPr>
          <p:nvPr>
            <p:ph type="sldNum" sz="quarter" idx="12"/>
          </p:nvPr>
        </p:nvSpPr>
        <p:spPr/>
        <p:txBody>
          <a:bodyPr/>
          <a:lstStyle/>
          <a:p>
            <a:fld id="{099A1676-A3C8-4983-BA41-503B1D1AC716}" type="slidenum">
              <a:rPr kumimoji="1" lang="ja-JP" altLang="en-US" smtClean="0"/>
              <a:t>21</a:t>
            </a:fld>
            <a:endParaRPr kumimoji="1" lang="ja-JP" altLang="en-US"/>
          </a:p>
        </p:txBody>
      </p:sp>
      <p:sp>
        <p:nvSpPr>
          <p:cNvPr id="5" name="テキスト ボックス 4">
            <a:extLst>
              <a:ext uri="{FF2B5EF4-FFF2-40B4-BE49-F238E27FC236}">
                <a16:creationId xmlns:a16="http://schemas.microsoft.com/office/drawing/2014/main" id="{61000D91-7EE0-4CF5-1CF8-5360E073DAA0}"/>
              </a:ext>
            </a:extLst>
          </p:cNvPr>
          <p:cNvSpPr txBox="1"/>
          <p:nvPr/>
        </p:nvSpPr>
        <p:spPr>
          <a:xfrm>
            <a:off x="9516169" y="6125518"/>
            <a:ext cx="149638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(Intentionally blank)</a:t>
            </a:r>
            <a:endPar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024651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3FFF3"/>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740B8B8-BB4E-C40A-4FF7-20ACE32C69B4}"/>
              </a:ext>
            </a:extLst>
          </p:cNvPr>
          <p:cNvSpPr>
            <a:spLocks noGrp="1"/>
          </p:cNvSpPr>
          <p:nvPr>
            <p:ph type="sldNum" sz="quarter" idx="12"/>
          </p:nvPr>
        </p:nvSpPr>
        <p:spPr>
          <a:xfrm>
            <a:off x="9201669" y="6449458"/>
            <a:ext cx="2743200" cy="365125"/>
          </a:xfrm>
        </p:spPr>
        <p:txBody>
          <a:bodyPr/>
          <a:lstStyle/>
          <a:p>
            <a:fld id="{099A1676-A3C8-4983-BA41-503B1D1AC716}" type="slidenum">
              <a:rPr kumimoji="1" lang="ja-JP" altLang="en-US" smtClean="0"/>
              <a:t>22</a:t>
            </a:fld>
            <a:endParaRPr kumimoji="1" lang="ja-JP" altLang="en-US" dirty="0"/>
          </a:p>
        </p:txBody>
      </p:sp>
      <p:sp>
        <p:nvSpPr>
          <p:cNvPr id="6" name="正方形/長方形 5">
            <a:extLst>
              <a:ext uri="{FF2B5EF4-FFF2-40B4-BE49-F238E27FC236}">
                <a16:creationId xmlns:a16="http://schemas.microsoft.com/office/drawing/2014/main" id="{8AF2B9CA-FE1C-86B1-F7C5-31CF0677AD6D}"/>
              </a:ext>
            </a:extLst>
          </p:cNvPr>
          <p:cNvSpPr/>
          <p:nvPr/>
        </p:nvSpPr>
        <p:spPr>
          <a:xfrm>
            <a:off x="0" y="597480"/>
            <a:ext cx="12192000" cy="523220"/>
          </a:xfrm>
          <a:prstGeom prst="rect">
            <a:avLst/>
          </a:prstGeom>
          <a:noFill/>
        </p:spPr>
        <p:txBody>
          <a:bodyPr wrap="square">
            <a:spAutoFit/>
          </a:bodyPr>
          <a:lstStyle/>
          <a:p>
            <a:pPr algn="ctr"/>
            <a:r>
              <a:rPr lang="ja-JP" altLang="en-US" sz="2800" b="1" u="sng" dirty="0">
                <a:latin typeface="BIZ UDPゴシック" panose="020B0400000000000000" pitchFamily="50" charset="-128"/>
                <a:ea typeface="BIZ UDPゴシック" panose="020B0400000000000000" pitchFamily="50" charset="-128"/>
              </a:rPr>
              <a:t>府域の基礎自治強化</a:t>
            </a:r>
            <a:endParaRPr lang="en-US" altLang="ja-JP" sz="2800" b="1" u="sng"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80AD6F8-C675-7BC2-0652-18ECF21CD7B5}"/>
              </a:ext>
            </a:extLst>
          </p:cNvPr>
          <p:cNvSpPr/>
          <p:nvPr/>
        </p:nvSpPr>
        <p:spPr>
          <a:xfrm>
            <a:off x="1483107" y="1764355"/>
            <a:ext cx="10152273" cy="2922403"/>
          </a:xfrm>
          <a:prstGeom prst="rect">
            <a:avLst/>
          </a:prstGeom>
        </p:spPr>
        <p:txBody>
          <a:bodyPr wrap="square">
            <a:spAutoFit/>
          </a:bodyPr>
          <a:lstStyle/>
          <a:p>
            <a:pPr>
              <a:lnSpc>
                <a:spcPts val="4000"/>
              </a:lnSpc>
              <a:spcAft>
                <a:spcPts val="600"/>
              </a:spcAft>
            </a:pPr>
            <a:r>
              <a:rPr lang="ja-JP" altLang="en-US" sz="2400" b="1" dirty="0">
                <a:effectLst>
                  <a:outerShdw blurRad="38100" dist="38100" dir="2700000" algn="tl">
                    <a:srgbClr val="000000">
                      <a:alpha val="43137"/>
                    </a:srgbClr>
                  </a:outerShdw>
                </a:effectLst>
              </a:rPr>
              <a:t> ①基礎自治機能の充実及び強化に係る市町村への支援</a:t>
            </a:r>
            <a:endParaRPr lang="en-US" altLang="ja-JP" sz="2400" b="1" dirty="0">
              <a:effectLst>
                <a:outerShdw blurRad="38100" dist="38100" dir="2700000" algn="tl">
                  <a:srgbClr val="000000">
                    <a:alpha val="43137"/>
                  </a:srgbClr>
                </a:outerShdw>
              </a:effectLst>
            </a:endParaRPr>
          </a:p>
          <a:p>
            <a:pPr>
              <a:lnSpc>
                <a:spcPts val="4000"/>
              </a:lnSpc>
              <a:spcAft>
                <a:spcPts val="600"/>
              </a:spcAft>
            </a:pPr>
            <a:r>
              <a:rPr lang="ja-JP" altLang="en-US" sz="2400" b="1" dirty="0">
                <a:effectLst>
                  <a:outerShdw blurRad="38100" dist="38100" dir="2700000" algn="tl">
                    <a:srgbClr val="000000">
                      <a:alpha val="43137"/>
                    </a:srgbClr>
                  </a:outerShdw>
                </a:effectLst>
              </a:rPr>
              <a:t>　（大阪府基礎自治強化基本方針（案））</a:t>
            </a:r>
            <a:endParaRPr lang="en-US" altLang="ja-JP" sz="2400" b="1" dirty="0">
              <a:effectLst>
                <a:outerShdw blurRad="38100" dist="38100" dir="2700000" algn="tl">
                  <a:srgbClr val="000000">
                    <a:alpha val="43137"/>
                  </a:srgbClr>
                </a:outerShdw>
              </a:effectLst>
            </a:endParaRPr>
          </a:p>
          <a:p>
            <a:pPr>
              <a:lnSpc>
                <a:spcPts val="4000"/>
              </a:lnSpc>
              <a:spcAft>
                <a:spcPts val="600"/>
              </a:spcAft>
            </a:pPr>
            <a:endParaRPr lang="en-US" altLang="ja-JP" sz="2400" b="1" dirty="0">
              <a:effectLst>
                <a:outerShdw blurRad="38100" dist="38100" dir="2700000" algn="tl">
                  <a:srgbClr val="000000">
                    <a:alpha val="43137"/>
                  </a:srgbClr>
                </a:outerShdw>
              </a:effectLst>
            </a:endParaRPr>
          </a:p>
          <a:p>
            <a:pPr>
              <a:lnSpc>
                <a:spcPts val="4000"/>
              </a:lnSpc>
              <a:spcAft>
                <a:spcPts val="600"/>
              </a:spcAft>
            </a:pPr>
            <a:r>
              <a:rPr lang="ja-JP" altLang="en-US" sz="2400" b="1" dirty="0">
                <a:effectLst>
                  <a:outerShdw blurRad="38100" dist="38100" dir="2700000" algn="tl">
                    <a:srgbClr val="000000">
                      <a:alpha val="43137"/>
                    </a:srgbClr>
                  </a:outerShdw>
                </a:effectLst>
              </a:rPr>
              <a:t> ②基礎自治機能の充実及び強化に係る市町村の取組</a:t>
            </a:r>
            <a:endParaRPr lang="en-US" altLang="ja-JP" sz="2400" b="1" dirty="0">
              <a:effectLst>
                <a:outerShdw blurRad="38100" dist="38100" dir="2700000" algn="tl">
                  <a:srgbClr val="000000">
                    <a:alpha val="43137"/>
                  </a:srgbClr>
                </a:outerShdw>
              </a:effectLst>
            </a:endParaRPr>
          </a:p>
          <a:p>
            <a:pPr>
              <a:lnSpc>
                <a:spcPts val="4000"/>
              </a:lnSpc>
              <a:spcAft>
                <a:spcPts val="600"/>
              </a:spcAft>
            </a:pPr>
            <a:r>
              <a:rPr lang="ja-JP" altLang="en-US" sz="2400" b="1" dirty="0">
                <a:effectLst>
                  <a:outerShdw blurRad="38100" dist="38100" dir="2700000" algn="tl">
                    <a:srgbClr val="000000">
                      <a:alpha val="43137"/>
                    </a:srgbClr>
                  </a:outerShdw>
                </a:effectLst>
              </a:rPr>
              <a:t>　（市町村の連携事例、政令市と周辺市の連携事例）</a:t>
            </a:r>
          </a:p>
        </p:txBody>
      </p:sp>
    </p:spTree>
    <p:extLst>
      <p:ext uri="{BB962C8B-B14F-4D97-AF65-F5344CB8AC3E}">
        <p14:creationId xmlns:p14="http://schemas.microsoft.com/office/powerpoint/2010/main" val="1579372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3FFF3"/>
        </a:solidFill>
        <a:effectLst/>
      </p:bgPr>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496617B6-3D4F-C842-DC40-C6CC5A1B6341}"/>
              </a:ext>
            </a:extLst>
          </p:cNvPr>
          <p:cNvSpPr/>
          <p:nvPr/>
        </p:nvSpPr>
        <p:spPr>
          <a:xfrm>
            <a:off x="185823" y="775540"/>
            <a:ext cx="11820354" cy="822572"/>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14602" y="216744"/>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① 基礎自治機能の充実及び強化に係る市町村への支援</a:t>
            </a:r>
            <a:endParaRPr lang="en-US" altLang="ja-JP" sz="2800" b="1"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AAD31187-C303-62CE-9E55-C77433068C36}"/>
              </a:ext>
            </a:extLst>
          </p:cNvPr>
          <p:cNvSpPr/>
          <p:nvPr/>
        </p:nvSpPr>
        <p:spPr>
          <a:xfrm>
            <a:off x="185823" y="849926"/>
            <a:ext cx="12205699" cy="707886"/>
          </a:xfrm>
          <a:prstGeom prst="rect">
            <a:avLst/>
          </a:prstGeom>
        </p:spPr>
        <p:txBody>
          <a:bodyPr wrap="square">
            <a:spAutoFit/>
          </a:bodyPr>
          <a:lstStyle/>
          <a:p>
            <a:r>
              <a:rPr lang="ja-JP" altLang="en-US" sz="2000" b="1" dirty="0"/>
              <a:t>「大阪府基礎自治機能の充実及び強化に関する条例」を踏まえ、特に小規模団体で行財政運営が難しく</a:t>
            </a:r>
            <a:endParaRPr lang="en-US" altLang="ja-JP" sz="2000" b="1" dirty="0"/>
          </a:p>
          <a:p>
            <a:r>
              <a:rPr lang="ja-JP" altLang="en-US" sz="2000" b="1" dirty="0"/>
              <a:t>なるという課題認識のもと、行財政基盤の強化など、大阪府が市町村の主体的な取組に対して支援。</a:t>
            </a:r>
          </a:p>
        </p:txBody>
      </p:sp>
      <p:sp>
        <p:nvSpPr>
          <p:cNvPr id="4" name="スライド番号プレースホルダー 1">
            <a:extLst>
              <a:ext uri="{FF2B5EF4-FFF2-40B4-BE49-F238E27FC236}">
                <a16:creationId xmlns:a16="http://schemas.microsoft.com/office/drawing/2014/main" id="{D5B5943B-30E4-14EA-4AA5-98B026B7449C}"/>
              </a:ext>
            </a:extLst>
          </p:cNvPr>
          <p:cNvSpPr>
            <a:spLocks noGrp="1"/>
          </p:cNvSpPr>
          <p:nvPr>
            <p:ph type="sldNum" sz="quarter" idx="12"/>
          </p:nvPr>
        </p:nvSpPr>
        <p:spPr>
          <a:xfrm>
            <a:off x="10952414" y="6492875"/>
            <a:ext cx="1239586" cy="365125"/>
          </a:xfrm>
        </p:spPr>
        <p:txBody>
          <a:bodyPr/>
          <a:lstStyle/>
          <a:p>
            <a:fld id="{E61EF540-5CB6-483A-A4DA-F9E60F8B4EFB}" type="slidenum">
              <a:rPr kumimoji="1" lang="ja-JP" altLang="en-US" smtClean="0"/>
              <a:pPr/>
              <a:t>23</a:t>
            </a:fld>
            <a:endParaRPr kumimoji="1" lang="ja-JP" altLang="en-US" dirty="0"/>
          </a:p>
        </p:txBody>
      </p:sp>
      <p:sp>
        <p:nvSpPr>
          <p:cNvPr id="9" name="正方形/長方形 8">
            <a:extLst>
              <a:ext uri="{FF2B5EF4-FFF2-40B4-BE49-F238E27FC236}">
                <a16:creationId xmlns:a16="http://schemas.microsoft.com/office/drawing/2014/main" id="{BEC454FA-F18D-6B1A-5179-45BE2C641C6C}"/>
              </a:ext>
            </a:extLst>
          </p:cNvPr>
          <p:cNvSpPr/>
          <p:nvPr/>
        </p:nvSpPr>
        <p:spPr>
          <a:xfrm>
            <a:off x="518570" y="1713759"/>
            <a:ext cx="6844302" cy="400110"/>
          </a:xfrm>
          <a:prstGeom prst="rect">
            <a:avLst/>
          </a:prstGeom>
        </p:spPr>
        <p:txBody>
          <a:bodyPr wrap="square">
            <a:spAutoFit/>
          </a:bodyPr>
          <a:lstStyle/>
          <a:p>
            <a:r>
              <a:rPr lang="ja-JP" altLang="en-US" sz="2000" b="1" dirty="0"/>
              <a:t>■ 大阪府基礎自治強化基本方針（案）</a:t>
            </a:r>
            <a:endParaRPr lang="en-US" altLang="ja-JP" sz="2000" b="1" dirty="0"/>
          </a:p>
        </p:txBody>
      </p:sp>
      <p:sp>
        <p:nvSpPr>
          <p:cNvPr id="12" name="正方形/長方形 11">
            <a:extLst>
              <a:ext uri="{FF2B5EF4-FFF2-40B4-BE49-F238E27FC236}">
                <a16:creationId xmlns:a16="http://schemas.microsoft.com/office/drawing/2014/main" id="{2B72E75F-B595-0B08-90F3-D954153CF379}"/>
              </a:ext>
            </a:extLst>
          </p:cNvPr>
          <p:cNvSpPr/>
          <p:nvPr/>
        </p:nvSpPr>
        <p:spPr>
          <a:xfrm>
            <a:off x="2044853" y="2364588"/>
            <a:ext cx="9099684" cy="2139575"/>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E942149-9F71-5139-B329-A9143D844D4F}"/>
              </a:ext>
            </a:extLst>
          </p:cNvPr>
          <p:cNvSpPr/>
          <p:nvPr/>
        </p:nvSpPr>
        <p:spPr>
          <a:xfrm>
            <a:off x="2355675" y="2546175"/>
            <a:ext cx="8478040" cy="18370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900"/>
              </a:lnSpc>
              <a:spcAft>
                <a:spcPts val="600"/>
              </a:spcAft>
            </a:pPr>
            <a:r>
              <a:rPr lang="en-US" altLang="ja-JP" sz="1300" dirty="0">
                <a:solidFill>
                  <a:schemeClr val="tx1"/>
                </a:solidFill>
                <a:latin typeface="Meiryo UI" panose="020B0604030504040204" pitchFamily="50" charset="-128"/>
                <a:ea typeface="Meiryo UI" panose="020B0604030504040204" pitchFamily="50" charset="-128"/>
              </a:rPr>
              <a:t>•</a:t>
            </a:r>
            <a:r>
              <a:rPr lang="en-US" altLang="ja-JP" sz="1300" b="0" i="0" u="none" strike="noStrike" baseline="0" dirty="0">
                <a:latin typeface="ArialMT"/>
              </a:rPr>
              <a:t>•</a:t>
            </a:r>
            <a:r>
              <a:rPr lang="ja-JP" altLang="en-US" sz="1300" dirty="0">
                <a:solidFill>
                  <a:schemeClr val="tx1"/>
                </a:solidFill>
                <a:latin typeface="Meiryo UI" panose="020B0604030504040204" pitchFamily="50" charset="-128"/>
                <a:ea typeface="Meiryo UI" panose="020B0604030504040204" pitchFamily="50" charset="-128"/>
              </a:rPr>
              <a:t>市町村が求められる役割を将来にわたって果たすためには、市町村において、さらなる行財政改革や広域連携、市町村の合併に取り組むなどの行財政基盤の強化や、そのための早い段階からの行政課題への対応策の検討・実施が必要。</a:t>
            </a:r>
          </a:p>
          <a:p>
            <a:pPr>
              <a:lnSpc>
                <a:spcPts val="1900"/>
              </a:lnSpc>
              <a:spcAft>
                <a:spcPts val="600"/>
              </a:spcAft>
            </a:pPr>
            <a:r>
              <a:rPr lang="en-US" altLang="ja-JP" sz="1300" dirty="0">
                <a:solidFill>
                  <a:schemeClr val="tx1"/>
                </a:solidFill>
                <a:latin typeface="Meiryo UI" panose="020B0604030504040204" pitchFamily="50" charset="-128"/>
                <a:ea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rPr>
              <a:t>府の今後の取組は、市町村の自主性・自立性を尊重することを前提とした上で、行財政基盤の強化など、基礎自治機能の充実・強化に向けた主体的な取組に対する支援を基本とする。</a:t>
            </a:r>
          </a:p>
          <a:p>
            <a:pPr>
              <a:lnSpc>
                <a:spcPts val="1900"/>
              </a:lnSpc>
              <a:spcAft>
                <a:spcPts val="600"/>
              </a:spcAft>
            </a:pPr>
            <a:r>
              <a:rPr lang="en-US" altLang="ja-JP" sz="1300" dirty="0">
                <a:solidFill>
                  <a:schemeClr val="tx1"/>
                </a:solidFill>
                <a:latin typeface="Meiryo UI" panose="020B0604030504040204" pitchFamily="50" charset="-128"/>
                <a:ea typeface="Meiryo UI" panose="020B0604030504040204" pitchFamily="50" charset="-128"/>
              </a:rPr>
              <a:t>• </a:t>
            </a:r>
            <a:r>
              <a:rPr lang="ja-JP" altLang="en-US" sz="1300" dirty="0">
                <a:solidFill>
                  <a:schemeClr val="tx1"/>
                </a:solidFill>
                <a:latin typeface="Meiryo UI" panose="020B0604030504040204" pitchFamily="50" charset="-128"/>
                <a:ea typeface="Meiryo UI" panose="020B0604030504040204" pitchFamily="50" charset="-128"/>
              </a:rPr>
              <a:t>市町村のニーズを踏まえ、これまでの取組を深化させ、さらにきめ細やかな支援に取り組むとともに、特に町村をはじめ、財政状況や組織体制などが厳しい比較的規模の小さい市町村では、対応すべき課題は早期に顕在化することが想定され、より早い段階からの対応方策の検討・実施が求められることから、より丁寧な支援を実施する。</a:t>
            </a:r>
          </a:p>
        </p:txBody>
      </p:sp>
      <p:sp>
        <p:nvSpPr>
          <p:cNvPr id="14" name="角丸四角形 10">
            <a:extLst>
              <a:ext uri="{FF2B5EF4-FFF2-40B4-BE49-F238E27FC236}">
                <a16:creationId xmlns:a16="http://schemas.microsoft.com/office/drawing/2014/main" id="{4A8E3DC7-7B1C-149A-ECCC-026A577EA216}"/>
              </a:ext>
            </a:extLst>
          </p:cNvPr>
          <p:cNvSpPr/>
          <p:nvPr/>
        </p:nvSpPr>
        <p:spPr>
          <a:xfrm>
            <a:off x="1305703" y="2146063"/>
            <a:ext cx="1789122" cy="40011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基本的な考え方</a:t>
            </a:r>
            <a:endParaRPr lang="ja-JP" altLang="en-US" sz="1400" b="1" u="sng" dirty="0">
              <a:solidFill>
                <a:schemeClr val="bg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0BD12F4-641A-A786-0FAC-EAADF2B14242}"/>
              </a:ext>
            </a:extLst>
          </p:cNvPr>
          <p:cNvSpPr/>
          <p:nvPr/>
        </p:nvSpPr>
        <p:spPr>
          <a:xfrm>
            <a:off x="2133948" y="4894026"/>
            <a:ext cx="4825651" cy="781248"/>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8B32A55B-2D3A-4A6E-5DCF-2465AED49EB8}"/>
              </a:ext>
            </a:extLst>
          </p:cNvPr>
          <p:cNvSpPr txBox="1"/>
          <p:nvPr/>
        </p:nvSpPr>
        <p:spPr>
          <a:xfrm>
            <a:off x="2133948" y="4894025"/>
            <a:ext cx="3382860" cy="352663"/>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　（１）市町村における将来のあり方検討の場づくり</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1" name="正方形/長方形 20">
            <a:extLst>
              <a:ext uri="{FF2B5EF4-FFF2-40B4-BE49-F238E27FC236}">
                <a16:creationId xmlns:a16="http://schemas.microsoft.com/office/drawing/2014/main" id="{2795B401-A19A-3C9F-C3A3-CCEFBEFB2774}"/>
              </a:ext>
            </a:extLst>
          </p:cNvPr>
          <p:cNvSpPr/>
          <p:nvPr/>
        </p:nvSpPr>
        <p:spPr>
          <a:xfrm>
            <a:off x="2905813" y="5101517"/>
            <a:ext cx="3382860" cy="721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500"/>
              </a:lnSpc>
            </a:pPr>
            <a:r>
              <a:rPr lang="ja-JP" altLang="en-US" sz="1300" b="1" dirty="0">
                <a:solidFill>
                  <a:schemeClr val="tx1"/>
                </a:solidFill>
                <a:latin typeface="Meiryo UI" panose="020B0604030504040204" pitchFamily="50" charset="-128"/>
                <a:ea typeface="Meiryo UI" panose="020B0604030504040204" pitchFamily="50" charset="-128"/>
              </a:rPr>
              <a:t>①市町村の議論に資する情報の提供</a:t>
            </a:r>
            <a:endParaRPr lang="en-US" altLang="ja-JP" sz="1300" b="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300" b="1" dirty="0">
                <a:solidFill>
                  <a:schemeClr val="tx1"/>
                </a:solidFill>
                <a:latin typeface="Meiryo UI" panose="020B0604030504040204" pitchFamily="50" charset="-128"/>
                <a:ea typeface="Meiryo UI" panose="020B0604030504040204" pitchFamily="50" charset="-128"/>
              </a:rPr>
              <a:t>②あり方検討の場づくりの支援</a:t>
            </a:r>
          </a:p>
        </p:txBody>
      </p:sp>
      <p:sp>
        <p:nvSpPr>
          <p:cNvPr id="22" name="正方形/長方形 21">
            <a:extLst>
              <a:ext uri="{FF2B5EF4-FFF2-40B4-BE49-F238E27FC236}">
                <a16:creationId xmlns:a16="http://schemas.microsoft.com/office/drawing/2014/main" id="{94B004EB-C935-3DE6-3232-DFF1C4F84E01}"/>
              </a:ext>
            </a:extLst>
          </p:cNvPr>
          <p:cNvSpPr/>
          <p:nvPr/>
        </p:nvSpPr>
        <p:spPr>
          <a:xfrm>
            <a:off x="2133948" y="5776603"/>
            <a:ext cx="4825651" cy="923332"/>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71BC29A2-E6F3-5544-2700-6582D8B634EB}"/>
              </a:ext>
            </a:extLst>
          </p:cNvPr>
          <p:cNvSpPr txBox="1"/>
          <p:nvPr/>
        </p:nvSpPr>
        <p:spPr>
          <a:xfrm>
            <a:off x="2133948" y="5776603"/>
            <a:ext cx="3382860" cy="319622"/>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（２）市町村の取組への支援</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43B52E25-FA80-DC66-A80C-4D01B98C959C}"/>
              </a:ext>
            </a:extLst>
          </p:cNvPr>
          <p:cNvSpPr/>
          <p:nvPr/>
        </p:nvSpPr>
        <p:spPr>
          <a:xfrm>
            <a:off x="2905813" y="6013754"/>
            <a:ext cx="3382860" cy="721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500"/>
              </a:lnSpc>
            </a:pPr>
            <a:r>
              <a:rPr lang="ja-JP" altLang="en-US" sz="1300" b="1" dirty="0">
                <a:solidFill>
                  <a:schemeClr val="tx1"/>
                </a:solidFill>
                <a:latin typeface="Meiryo UI" panose="020B0604030504040204" pitchFamily="50" charset="-128"/>
                <a:ea typeface="Meiryo UI" panose="020B0604030504040204" pitchFamily="50" charset="-128"/>
              </a:rPr>
              <a:t>①組織及び運営の合理化に対する支援</a:t>
            </a:r>
            <a:endParaRPr lang="en-US" altLang="ja-JP" sz="1300" b="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300" b="1" dirty="0">
                <a:solidFill>
                  <a:schemeClr val="tx1"/>
                </a:solidFill>
                <a:latin typeface="Meiryo UI" panose="020B0604030504040204" pitchFamily="50" charset="-128"/>
                <a:ea typeface="Meiryo UI" panose="020B0604030504040204" pitchFamily="50" charset="-128"/>
              </a:rPr>
              <a:t>②広域連携の促進</a:t>
            </a:r>
            <a:endParaRPr lang="en-US" altLang="ja-JP" sz="1300" b="1" dirty="0">
              <a:solidFill>
                <a:schemeClr val="tx1"/>
              </a:solidFill>
              <a:latin typeface="Meiryo UI" panose="020B0604030504040204" pitchFamily="50" charset="-128"/>
              <a:ea typeface="Meiryo UI" panose="020B0604030504040204" pitchFamily="50" charset="-128"/>
            </a:endParaRPr>
          </a:p>
          <a:p>
            <a:pPr>
              <a:lnSpc>
                <a:spcPts val="1500"/>
              </a:lnSpc>
            </a:pPr>
            <a:r>
              <a:rPr lang="ja-JP" altLang="en-US" sz="1300" b="1" dirty="0">
                <a:solidFill>
                  <a:schemeClr val="tx1"/>
                </a:solidFill>
                <a:latin typeface="Meiryo UI" panose="020B0604030504040204" pitchFamily="50" charset="-128"/>
                <a:ea typeface="Meiryo UI" panose="020B0604030504040204" pitchFamily="50" charset="-128"/>
              </a:rPr>
              <a:t>③自主的な合併の円滑化</a:t>
            </a:r>
          </a:p>
        </p:txBody>
      </p:sp>
      <p:sp>
        <p:nvSpPr>
          <p:cNvPr id="25" name="正方形/長方形 24">
            <a:extLst>
              <a:ext uri="{FF2B5EF4-FFF2-40B4-BE49-F238E27FC236}">
                <a16:creationId xmlns:a16="http://schemas.microsoft.com/office/drawing/2014/main" id="{69EF3862-91F0-BC12-4882-2E397A801239}"/>
              </a:ext>
            </a:extLst>
          </p:cNvPr>
          <p:cNvSpPr/>
          <p:nvPr/>
        </p:nvSpPr>
        <p:spPr>
          <a:xfrm>
            <a:off x="7544203" y="5335550"/>
            <a:ext cx="3689429" cy="1220186"/>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41533DF3-2FF7-2F1C-4F7F-B4D864901C05}"/>
              </a:ext>
            </a:extLst>
          </p:cNvPr>
          <p:cNvSpPr txBox="1"/>
          <p:nvPr/>
        </p:nvSpPr>
        <p:spPr>
          <a:xfrm>
            <a:off x="7544203" y="5335549"/>
            <a:ext cx="2479243" cy="352663"/>
          </a:xfrm>
          <a:prstGeom prst="rect">
            <a:avLst/>
          </a:prstGeom>
          <a:solidFill>
            <a:srgbClr val="0070C0"/>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noAutofit/>
          </a:bodyPr>
          <a:lstStyle/>
          <a:p>
            <a:r>
              <a:rPr lang="ja-JP" altLang="en-US" sz="1200" b="1" dirty="0">
                <a:solidFill>
                  <a:schemeClr val="bg1"/>
                </a:solidFill>
                <a:latin typeface="Meiryo UI" panose="020B0604030504040204" pitchFamily="50" charset="-128"/>
                <a:ea typeface="Meiryo UI" panose="020B0604030504040204" pitchFamily="50" charset="-128"/>
              </a:rPr>
              <a:t>　（３）人的・財政的支援等</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B00F1A79-5CB6-DF13-81BE-3117E3CA3436}"/>
              </a:ext>
            </a:extLst>
          </p:cNvPr>
          <p:cNvSpPr/>
          <p:nvPr/>
        </p:nvSpPr>
        <p:spPr>
          <a:xfrm>
            <a:off x="8040157" y="5727932"/>
            <a:ext cx="3382860" cy="7217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600"/>
              </a:lnSpc>
            </a:pPr>
            <a:r>
              <a:rPr lang="ja-JP" altLang="en-US" sz="1300" b="1" dirty="0">
                <a:solidFill>
                  <a:schemeClr val="tx1"/>
                </a:solidFill>
                <a:latin typeface="Meiryo UI" panose="020B0604030504040204" pitchFamily="50" charset="-128"/>
                <a:ea typeface="Meiryo UI" panose="020B0604030504040204" pitchFamily="50" charset="-128"/>
              </a:rPr>
              <a:t>①人的支援</a:t>
            </a:r>
            <a:endParaRPr lang="en-US" altLang="ja-JP" sz="13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300" b="1" dirty="0">
                <a:solidFill>
                  <a:schemeClr val="tx1"/>
                </a:solidFill>
                <a:latin typeface="Meiryo UI" panose="020B0604030504040204" pitchFamily="50" charset="-128"/>
                <a:ea typeface="Meiryo UI" panose="020B0604030504040204" pitchFamily="50" charset="-128"/>
              </a:rPr>
              <a:t>②財政的支援</a:t>
            </a:r>
            <a:endParaRPr lang="en-US" altLang="ja-JP" sz="1300" b="1"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300" b="1" dirty="0">
                <a:solidFill>
                  <a:schemeClr val="tx1"/>
                </a:solidFill>
                <a:latin typeface="Meiryo UI" panose="020B0604030504040204" pitchFamily="50" charset="-128"/>
                <a:ea typeface="Meiryo UI" panose="020B0604030504040204" pitchFamily="50" charset="-128"/>
              </a:rPr>
              <a:t>③その他の支援（技術的助言等）</a:t>
            </a:r>
          </a:p>
        </p:txBody>
      </p:sp>
      <p:sp>
        <p:nvSpPr>
          <p:cNvPr id="29" name="矢印: 右 28">
            <a:extLst>
              <a:ext uri="{FF2B5EF4-FFF2-40B4-BE49-F238E27FC236}">
                <a16:creationId xmlns:a16="http://schemas.microsoft.com/office/drawing/2014/main" id="{3DB644DE-B74C-5D1E-C570-73416B518577}"/>
              </a:ext>
            </a:extLst>
          </p:cNvPr>
          <p:cNvSpPr/>
          <p:nvPr/>
        </p:nvSpPr>
        <p:spPr>
          <a:xfrm rot="10800000">
            <a:off x="6959598" y="5578193"/>
            <a:ext cx="548640" cy="55806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10">
            <a:extLst>
              <a:ext uri="{FF2B5EF4-FFF2-40B4-BE49-F238E27FC236}">
                <a16:creationId xmlns:a16="http://schemas.microsoft.com/office/drawing/2014/main" id="{A49047BD-BDFC-9EA5-029A-A4D06DA056B1}"/>
              </a:ext>
            </a:extLst>
          </p:cNvPr>
          <p:cNvSpPr/>
          <p:nvPr/>
        </p:nvSpPr>
        <p:spPr>
          <a:xfrm>
            <a:off x="1287083" y="4531144"/>
            <a:ext cx="1789122" cy="40011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sz="1400" b="1" dirty="0">
                <a:solidFill>
                  <a:schemeClr val="bg1"/>
                </a:solidFill>
                <a:latin typeface="Meiryo UI" panose="020B0604030504040204" pitchFamily="50" charset="-128"/>
                <a:ea typeface="Meiryo UI" panose="020B0604030504040204" pitchFamily="50" charset="-128"/>
              </a:rPr>
              <a:t>府の取組の３本柱</a:t>
            </a:r>
            <a:endParaRPr lang="ja-JP" altLang="en-US" sz="1400" b="1" u="sng" dirty="0">
              <a:solidFill>
                <a:schemeClr val="bg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153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3FFF3"/>
        </a:solidFill>
        <a:effectLst/>
      </p:bgPr>
    </p:bg>
    <p:spTree>
      <p:nvGrpSpPr>
        <p:cNvPr id="1" name=""/>
        <p:cNvGrpSpPr/>
        <p:nvPr/>
      </p:nvGrpSpPr>
      <p:grpSpPr>
        <a:xfrm>
          <a:off x="0" y="0"/>
          <a:ext cx="0" cy="0"/>
          <a:chOff x="0" y="0"/>
          <a:chExt cx="0" cy="0"/>
        </a:xfrm>
      </p:grpSpPr>
      <p:sp>
        <p:nvSpPr>
          <p:cNvPr id="37" name="正方形/長方形 36">
            <a:extLst>
              <a:ext uri="{FF2B5EF4-FFF2-40B4-BE49-F238E27FC236}">
                <a16:creationId xmlns:a16="http://schemas.microsoft.com/office/drawing/2014/main" id="{AD662DCC-2DD4-CA84-5CA2-839FEEC4E05F}"/>
              </a:ext>
            </a:extLst>
          </p:cNvPr>
          <p:cNvSpPr/>
          <p:nvPr/>
        </p:nvSpPr>
        <p:spPr>
          <a:xfrm>
            <a:off x="0" y="94399"/>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 ② 基礎自治機能の充実及び強化に係る市町村の取組</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93ADD551-BAD1-9B9B-032B-2CE6055CE7CC}"/>
              </a:ext>
            </a:extLst>
          </p:cNvPr>
          <p:cNvSpPr/>
          <p:nvPr/>
        </p:nvSpPr>
        <p:spPr>
          <a:xfrm>
            <a:off x="6667090" y="1718434"/>
            <a:ext cx="5138752" cy="1545215"/>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08AC0F63-C5B1-6F35-9CE0-7CA7F9EFC8E4}"/>
              </a:ext>
            </a:extLst>
          </p:cNvPr>
          <p:cNvSpPr/>
          <p:nvPr/>
        </p:nvSpPr>
        <p:spPr>
          <a:xfrm>
            <a:off x="6731602" y="2002568"/>
            <a:ext cx="4942399" cy="13508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000"/>
              </a:lnSpc>
            </a:pP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2019</a:t>
            </a:r>
            <a:r>
              <a:rPr lang="ja-JP" altLang="en-US" sz="1600" dirty="0">
                <a:solidFill>
                  <a:schemeClr val="tx1"/>
                </a:solidFill>
                <a:latin typeface="Meiryo UI" panose="020B0604030504040204" pitchFamily="50" charset="-128"/>
                <a:ea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rPr>
              <a:t>10</a:t>
            </a:r>
            <a:r>
              <a:rPr lang="ja-JP" altLang="en-US" sz="1600" dirty="0">
                <a:solidFill>
                  <a:schemeClr val="tx1"/>
                </a:solidFill>
                <a:latin typeface="Meiryo UI" panose="020B0604030504040204" pitchFamily="50" charset="-128"/>
                <a:ea typeface="Meiryo UI" panose="020B0604030504040204" pitchFamily="50" charset="-128"/>
              </a:rPr>
              <a:t>月より、大阪市、八尾市、松原市、守口市</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が「大阪広域環境施設組合」において共同処理を開始。</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2000"/>
              </a:lnSpc>
            </a:pP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現在は、９工場から６工場へと効率化。</a:t>
            </a:r>
          </a:p>
          <a:p>
            <a:pPr>
              <a:lnSpc>
                <a:spcPts val="2000"/>
              </a:lnSpc>
            </a:pP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7" name="角丸四角形 10">
            <a:extLst>
              <a:ext uri="{FF2B5EF4-FFF2-40B4-BE49-F238E27FC236}">
                <a16:creationId xmlns:a16="http://schemas.microsoft.com/office/drawing/2014/main" id="{39AFADA2-2695-EFAC-5F42-A033DD9991A9}"/>
              </a:ext>
            </a:extLst>
          </p:cNvPr>
          <p:cNvSpPr/>
          <p:nvPr/>
        </p:nvSpPr>
        <p:spPr>
          <a:xfrm>
            <a:off x="6538275" y="1574869"/>
            <a:ext cx="5329054" cy="40011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廃棄物焼却処理</a:t>
            </a:r>
          </a:p>
        </p:txBody>
      </p:sp>
      <p:sp>
        <p:nvSpPr>
          <p:cNvPr id="8" name="正方形/長方形 7">
            <a:extLst>
              <a:ext uri="{FF2B5EF4-FFF2-40B4-BE49-F238E27FC236}">
                <a16:creationId xmlns:a16="http://schemas.microsoft.com/office/drawing/2014/main" id="{D775902E-C0E3-2B6E-E635-C4ACBCB23824}"/>
              </a:ext>
            </a:extLst>
          </p:cNvPr>
          <p:cNvSpPr/>
          <p:nvPr/>
        </p:nvSpPr>
        <p:spPr>
          <a:xfrm>
            <a:off x="6667090" y="3513675"/>
            <a:ext cx="5123849" cy="3209313"/>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1FCAA7D-83EA-7E17-18A2-8BC726957FD3}"/>
              </a:ext>
            </a:extLst>
          </p:cNvPr>
          <p:cNvSpPr/>
          <p:nvPr/>
        </p:nvSpPr>
        <p:spPr>
          <a:xfrm>
            <a:off x="6871040" y="3622836"/>
            <a:ext cx="4760945" cy="3209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①　府市消防学校の統合・一体的運用</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　　・府内市町村消防本部の初任科教育などは府立消防</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学校に一元化。</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　　・（旧）市消防学校は「高度専門教育訓練センター」</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として府内の救急救命士養成課程などを一元化。</a:t>
            </a:r>
          </a:p>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②　指令台の共同運用（事務委託）</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　　・松原市から大阪市に対し、消防指令業務に関する事</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務を委託予定（</a:t>
            </a:r>
            <a:r>
              <a:rPr lang="en-US" altLang="ja-JP" sz="1600" dirty="0">
                <a:solidFill>
                  <a:schemeClr val="tx1"/>
                </a:solidFill>
                <a:latin typeface="Meiryo UI" panose="020B0604030504040204" pitchFamily="50" charset="-128"/>
                <a:ea typeface="Meiryo UI" panose="020B0604030504040204" pitchFamily="50" charset="-128"/>
              </a:rPr>
              <a:t>2025</a:t>
            </a:r>
            <a:r>
              <a:rPr lang="ja-JP" altLang="en-US" sz="1600" dirty="0">
                <a:solidFill>
                  <a:schemeClr val="tx1"/>
                </a:solidFill>
                <a:latin typeface="Meiryo UI" panose="020B0604030504040204" pitchFamily="50" charset="-128"/>
                <a:ea typeface="Meiryo UI" panose="020B0604030504040204" pitchFamily="50" charset="-128"/>
              </a:rPr>
              <a:t>年４月）。</a:t>
            </a:r>
            <a:endParaRPr lang="en-US" altLang="ja-JP" sz="1600" dirty="0">
              <a:solidFill>
                <a:schemeClr val="tx1"/>
              </a:solidFill>
              <a:latin typeface="Meiryo UI" panose="020B0604030504040204" pitchFamily="50" charset="-128"/>
              <a:ea typeface="Meiryo UI" panose="020B0604030504040204" pitchFamily="50" charset="-128"/>
            </a:endParaRPr>
          </a:p>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③　高石市及び大阪狭山市から堺市に対し、消防事務の</a:t>
            </a:r>
            <a:br>
              <a:rPr lang="en-US" altLang="ja-JP" sz="1600" dirty="0">
                <a:solidFill>
                  <a:schemeClr val="tx1"/>
                </a:solidFill>
                <a:latin typeface="Meiryo UI" panose="020B0604030504040204" pitchFamily="50" charset="-128"/>
                <a:ea typeface="Meiryo UI" panose="020B0604030504040204" pitchFamily="50" charset="-128"/>
              </a:rPr>
            </a:br>
            <a:r>
              <a:rPr lang="ja-JP" altLang="en-US" sz="1600" dirty="0">
                <a:solidFill>
                  <a:schemeClr val="tx1"/>
                </a:solidFill>
                <a:latin typeface="Meiryo UI" panose="020B0604030504040204" pitchFamily="50" charset="-128"/>
                <a:ea typeface="Meiryo UI" panose="020B0604030504040204" pitchFamily="50" charset="-128"/>
              </a:rPr>
              <a:t>　　 一部を事務委託。</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0" name="角丸四角形 10">
            <a:extLst>
              <a:ext uri="{FF2B5EF4-FFF2-40B4-BE49-F238E27FC236}">
                <a16:creationId xmlns:a16="http://schemas.microsoft.com/office/drawing/2014/main" id="{AC18E619-C2D4-3AF0-BCFF-579BABBFE811}"/>
              </a:ext>
            </a:extLst>
          </p:cNvPr>
          <p:cNvSpPr/>
          <p:nvPr/>
        </p:nvSpPr>
        <p:spPr>
          <a:xfrm>
            <a:off x="6635697" y="3372810"/>
            <a:ext cx="5231632" cy="40011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消防</a:t>
            </a:r>
          </a:p>
        </p:txBody>
      </p:sp>
      <p:sp>
        <p:nvSpPr>
          <p:cNvPr id="11" name="正方形/長方形 10">
            <a:extLst>
              <a:ext uri="{FF2B5EF4-FFF2-40B4-BE49-F238E27FC236}">
                <a16:creationId xmlns:a16="http://schemas.microsoft.com/office/drawing/2014/main" id="{8C5A7F38-12CA-2357-6C45-268C248AA1AD}"/>
              </a:ext>
            </a:extLst>
          </p:cNvPr>
          <p:cNvSpPr/>
          <p:nvPr/>
        </p:nvSpPr>
        <p:spPr>
          <a:xfrm>
            <a:off x="6279299" y="1154757"/>
            <a:ext cx="6506957" cy="400110"/>
          </a:xfrm>
          <a:prstGeom prst="rect">
            <a:avLst/>
          </a:prstGeom>
        </p:spPr>
        <p:txBody>
          <a:bodyPr wrap="square">
            <a:spAutoFit/>
          </a:bodyPr>
          <a:lstStyle/>
          <a:p>
            <a:r>
              <a:rPr lang="ja-JP" altLang="en-US" sz="2000" b="1" dirty="0"/>
              <a:t>■ 政令市と周辺市の連携事例</a:t>
            </a:r>
            <a:endParaRPr lang="en-US" altLang="ja-JP" sz="2000" b="1" dirty="0"/>
          </a:p>
        </p:txBody>
      </p:sp>
      <p:sp>
        <p:nvSpPr>
          <p:cNvPr id="12" name="正方形/長方形 11">
            <a:extLst>
              <a:ext uri="{FF2B5EF4-FFF2-40B4-BE49-F238E27FC236}">
                <a16:creationId xmlns:a16="http://schemas.microsoft.com/office/drawing/2014/main" id="{1BE3ADDD-E781-E5B4-5868-9DA5B543E820}"/>
              </a:ext>
            </a:extLst>
          </p:cNvPr>
          <p:cNvSpPr/>
          <p:nvPr/>
        </p:nvSpPr>
        <p:spPr>
          <a:xfrm>
            <a:off x="601134" y="1974980"/>
            <a:ext cx="5598900" cy="4797253"/>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547B0120-A40F-0A4E-C174-20C9BA676251}"/>
              </a:ext>
            </a:extLst>
          </p:cNvPr>
          <p:cNvSpPr/>
          <p:nvPr/>
        </p:nvSpPr>
        <p:spPr>
          <a:xfrm>
            <a:off x="340974" y="1135088"/>
            <a:ext cx="6844302" cy="400110"/>
          </a:xfrm>
          <a:prstGeom prst="rect">
            <a:avLst/>
          </a:prstGeom>
        </p:spPr>
        <p:txBody>
          <a:bodyPr wrap="square">
            <a:spAutoFit/>
          </a:bodyPr>
          <a:lstStyle/>
          <a:p>
            <a:r>
              <a:rPr lang="ja-JP" altLang="en-US" sz="2000" b="1" dirty="0"/>
              <a:t>■ 市町村の連携事例</a:t>
            </a:r>
            <a:endParaRPr lang="en-US" altLang="ja-JP" sz="2000" b="1" dirty="0"/>
          </a:p>
        </p:txBody>
      </p:sp>
      <p:sp>
        <p:nvSpPr>
          <p:cNvPr id="14" name="正方形/長方形 13">
            <a:extLst>
              <a:ext uri="{FF2B5EF4-FFF2-40B4-BE49-F238E27FC236}">
                <a16:creationId xmlns:a16="http://schemas.microsoft.com/office/drawing/2014/main" id="{B40E6A7E-061B-4BF1-E78E-72CC7F5E8C7C}"/>
              </a:ext>
            </a:extLst>
          </p:cNvPr>
          <p:cNvSpPr/>
          <p:nvPr/>
        </p:nvSpPr>
        <p:spPr>
          <a:xfrm>
            <a:off x="862255" y="2043431"/>
            <a:ext cx="5233745" cy="979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900"/>
              </a:lnSpc>
              <a:spcAft>
                <a:spcPts val="600"/>
              </a:spcAft>
            </a:pPr>
            <a:r>
              <a:rPr lang="ja-JP" altLang="en-US" sz="1600" dirty="0">
                <a:solidFill>
                  <a:schemeClr val="tx1"/>
                </a:solidFill>
                <a:latin typeface="Meiryo UI" panose="020B0604030504040204" pitchFamily="50" charset="-128"/>
                <a:ea typeface="Meiryo UI" panose="020B0604030504040204" pitchFamily="50" charset="-128"/>
              </a:rPr>
              <a:t>○ 南河内地域２町１村（太⼦町、河南町、千早⾚阪村） </a:t>
            </a:r>
            <a:r>
              <a:rPr lang="en-US" altLang="ja-JP" sz="1600" dirty="0">
                <a:solidFill>
                  <a:schemeClr val="tx1"/>
                </a:solidFill>
                <a:latin typeface="Meiryo UI" panose="020B0604030504040204" pitchFamily="50" charset="-128"/>
                <a:ea typeface="Meiryo UI" panose="020B0604030504040204" pitchFamily="50" charset="-128"/>
              </a:rPr>
              <a:t> </a:t>
            </a:r>
            <a:br>
              <a:rPr lang="en-US" altLang="ja-JP" sz="1600" dirty="0">
                <a:solidFill>
                  <a:schemeClr val="tx1"/>
                </a:solidFill>
                <a:latin typeface="Meiryo UI" panose="020B0604030504040204" pitchFamily="50" charset="-128"/>
                <a:ea typeface="Meiryo UI" panose="020B0604030504040204" pitchFamily="50" charset="-128"/>
              </a:rPr>
            </a:br>
            <a:r>
              <a:rPr lang="en-US" altLang="ja-JP" sz="1600" dirty="0">
                <a:solidFill>
                  <a:schemeClr val="tx1"/>
                </a:solidFill>
                <a:latin typeface="Meiryo UI" panose="020B0604030504040204" pitchFamily="50" charset="-128"/>
                <a:ea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rPr>
              <a:t>において、令和</a:t>
            </a:r>
            <a:r>
              <a:rPr lang="en-US" altLang="ja-JP" sz="1600" dirty="0">
                <a:solidFill>
                  <a:schemeClr val="tx1"/>
                </a:solidFill>
                <a:latin typeface="Meiryo UI" panose="020B0604030504040204" pitchFamily="50" charset="-128"/>
                <a:ea typeface="Meiryo UI" panose="020B0604030504040204" pitchFamily="50" charset="-128"/>
              </a:rPr>
              <a:t>6</a:t>
            </a:r>
            <a:r>
              <a:rPr lang="ja-JP" altLang="en-US" sz="1600" dirty="0">
                <a:solidFill>
                  <a:schemeClr val="tx1"/>
                </a:solidFill>
                <a:latin typeface="Meiryo UI" panose="020B0604030504040204" pitchFamily="50" charset="-128"/>
                <a:ea typeface="Meiryo UI" panose="020B0604030504040204" pitchFamily="50" charset="-128"/>
              </a:rPr>
              <a:t>年</a:t>
            </a:r>
            <a:r>
              <a:rPr lang="en-US" altLang="ja-JP" sz="1600" dirty="0">
                <a:solidFill>
                  <a:schemeClr val="tx1"/>
                </a:solidFill>
                <a:latin typeface="Meiryo UI" panose="020B0604030504040204" pitchFamily="50" charset="-128"/>
                <a:ea typeface="Meiryo UI" panose="020B0604030504040204" pitchFamily="50" charset="-128"/>
              </a:rPr>
              <a:t>4</a:t>
            </a:r>
            <a:r>
              <a:rPr lang="ja-JP" altLang="en-US" sz="1600" dirty="0">
                <a:solidFill>
                  <a:schemeClr val="tx1"/>
                </a:solidFill>
                <a:latin typeface="Meiryo UI" panose="020B0604030504040204" pitchFamily="50" charset="-128"/>
                <a:ea typeface="Meiryo UI" panose="020B0604030504040204" pitchFamily="50" charset="-128"/>
              </a:rPr>
              <a:t>月採用の職員採用試験から共同で実施。</a:t>
            </a:r>
            <a:endParaRPr lang="en-US" altLang="ja-JP" sz="1600" dirty="0">
              <a:solidFill>
                <a:schemeClr val="tx1"/>
              </a:solidFill>
              <a:latin typeface="Meiryo UI" panose="020B0604030504040204" pitchFamily="50" charset="-128"/>
              <a:ea typeface="Meiryo UI" panose="020B0604030504040204" pitchFamily="50" charset="-128"/>
            </a:endParaRPr>
          </a:p>
        </p:txBody>
      </p:sp>
      <p:sp>
        <p:nvSpPr>
          <p:cNvPr id="17" name="角丸四角形 10">
            <a:extLst>
              <a:ext uri="{FF2B5EF4-FFF2-40B4-BE49-F238E27FC236}">
                <a16:creationId xmlns:a16="http://schemas.microsoft.com/office/drawing/2014/main" id="{3282C0D0-4C5C-BF6E-1735-9336CBA05C47}"/>
              </a:ext>
            </a:extLst>
          </p:cNvPr>
          <p:cNvSpPr/>
          <p:nvPr/>
        </p:nvSpPr>
        <p:spPr>
          <a:xfrm>
            <a:off x="521868" y="1592573"/>
            <a:ext cx="5757431" cy="40011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採用試験の共同実施</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C0E087C9-D6F0-103F-8C1F-6D989EF8356F}"/>
              </a:ext>
            </a:extLst>
          </p:cNvPr>
          <p:cNvSpPr txBox="1"/>
          <p:nvPr/>
        </p:nvSpPr>
        <p:spPr>
          <a:xfrm>
            <a:off x="703919" y="3065960"/>
            <a:ext cx="6118412" cy="338554"/>
          </a:xfrm>
          <a:prstGeom prst="rect">
            <a:avLst/>
          </a:prstGeom>
          <a:noFill/>
        </p:spPr>
        <p:txBody>
          <a:bodyPr wrap="square">
            <a:spAutoFit/>
          </a:bodyPr>
          <a:lstStyle/>
          <a:p>
            <a:r>
              <a:rPr lang="ja-JP" altLang="en-US" sz="1600" dirty="0">
                <a:latin typeface="Meiryo UI" panose="020B0604030504040204" pitchFamily="50" charset="-128"/>
                <a:ea typeface="Meiryo UI" panose="020B0604030504040204" pitchFamily="50" charset="-128"/>
              </a:rPr>
              <a:t>（南河内地域２町１村共同採⽤試験のスキーム）</a:t>
            </a:r>
          </a:p>
        </p:txBody>
      </p:sp>
      <p:pic>
        <p:nvPicPr>
          <p:cNvPr id="26" name="図 25" descr="グラフィカル ユーザー インターフェイス  中程度の精度で自動的に生成された説明">
            <a:extLst>
              <a:ext uri="{FF2B5EF4-FFF2-40B4-BE49-F238E27FC236}">
                <a16:creationId xmlns:a16="http://schemas.microsoft.com/office/drawing/2014/main" id="{9DE295D3-2004-EFC9-C16B-C508816AA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78" y="3572865"/>
            <a:ext cx="5448010" cy="2822985"/>
          </a:xfrm>
          <a:prstGeom prst="rect">
            <a:avLst/>
          </a:prstGeom>
        </p:spPr>
      </p:pic>
      <p:sp>
        <p:nvSpPr>
          <p:cNvPr id="3" name="正方形/長方形 2">
            <a:extLst>
              <a:ext uri="{FF2B5EF4-FFF2-40B4-BE49-F238E27FC236}">
                <a16:creationId xmlns:a16="http://schemas.microsoft.com/office/drawing/2014/main" id="{A516E8CD-1C5A-78FB-71C3-77BC55E6E9A2}"/>
              </a:ext>
            </a:extLst>
          </p:cNvPr>
          <p:cNvSpPr/>
          <p:nvPr/>
        </p:nvSpPr>
        <p:spPr>
          <a:xfrm>
            <a:off x="601134" y="636218"/>
            <a:ext cx="11072867" cy="400111"/>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AF3CDB8B-7F4F-7381-3A7A-548F6F5A9123}"/>
              </a:ext>
            </a:extLst>
          </p:cNvPr>
          <p:cNvSpPr/>
          <p:nvPr/>
        </p:nvSpPr>
        <p:spPr>
          <a:xfrm>
            <a:off x="815865" y="653459"/>
            <a:ext cx="11597157" cy="400110"/>
          </a:xfrm>
          <a:prstGeom prst="rect">
            <a:avLst/>
          </a:prstGeom>
        </p:spPr>
        <p:txBody>
          <a:bodyPr wrap="square">
            <a:spAutoFit/>
          </a:bodyPr>
          <a:lstStyle/>
          <a:p>
            <a:r>
              <a:rPr lang="ja-JP" altLang="en-US" sz="2000" b="1" dirty="0"/>
              <a:t>市町村間の広域連携等を大阪府で支援。</a:t>
            </a:r>
          </a:p>
        </p:txBody>
      </p:sp>
      <p:sp>
        <p:nvSpPr>
          <p:cNvPr id="5" name="スライド番号プレースホルダー 1">
            <a:extLst>
              <a:ext uri="{FF2B5EF4-FFF2-40B4-BE49-F238E27FC236}">
                <a16:creationId xmlns:a16="http://schemas.microsoft.com/office/drawing/2014/main" id="{AA654F53-F0BF-6784-C469-B5AEF694E7FA}"/>
              </a:ext>
            </a:extLst>
          </p:cNvPr>
          <p:cNvSpPr>
            <a:spLocks noGrp="1"/>
          </p:cNvSpPr>
          <p:nvPr>
            <p:ph type="sldNum" sz="quarter" idx="12"/>
          </p:nvPr>
        </p:nvSpPr>
        <p:spPr>
          <a:xfrm>
            <a:off x="10952414" y="6492875"/>
            <a:ext cx="1239586" cy="365125"/>
          </a:xfrm>
        </p:spPr>
        <p:txBody>
          <a:bodyPr/>
          <a:lstStyle/>
          <a:p>
            <a:fld id="{E61EF540-5CB6-483A-A4DA-F9E60F8B4EFB}" type="slidenum">
              <a:rPr kumimoji="1" lang="ja-JP" altLang="en-US" smtClean="0"/>
              <a:pPr/>
              <a:t>24</a:t>
            </a:fld>
            <a:endParaRPr kumimoji="1" lang="ja-JP" altLang="en-US" dirty="0"/>
          </a:p>
        </p:txBody>
      </p:sp>
    </p:spTree>
    <p:extLst>
      <p:ext uri="{BB962C8B-B14F-4D97-AF65-F5344CB8AC3E}">
        <p14:creationId xmlns:p14="http://schemas.microsoft.com/office/powerpoint/2010/main" val="2932246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6812E3E-0428-D566-6622-CC8CFA4CE2AC}"/>
              </a:ext>
            </a:extLst>
          </p:cNvPr>
          <p:cNvSpPr>
            <a:spLocks noGrp="1"/>
          </p:cNvSpPr>
          <p:nvPr>
            <p:ph type="sldNum" sz="quarter" idx="12"/>
          </p:nvPr>
        </p:nvSpPr>
        <p:spPr>
          <a:xfrm>
            <a:off x="9448800" y="6502213"/>
            <a:ext cx="2743200" cy="365125"/>
          </a:xfrm>
        </p:spPr>
        <p:txBody>
          <a:bodyPr/>
          <a:lstStyle/>
          <a:p>
            <a:fld id="{099A1676-A3C8-4983-BA41-503B1D1AC716}" type="slidenum">
              <a:rPr kumimoji="1" lang="ja-JP" altLang="en-US" smtClean="0"/>
              <a:t>25</a:t>
            </a:fld>
            <a:endParaRPr kumimoji="1" lang="ja-JP" altLang="en-US"/>
          </a:p>
        </p:txBody>
      </p:sp>
      <p:sp>
        <p:nvSpPr>
          <p:cNvPr id="5" name="テキスト ボックス 4">
            <a:extLst>
              <a:ext uri="{FF2B5EF4-FFF2-40B4-BE49-F238E27FC236}">
                <a16:creationId xmlns:a16="http://schemas.microsoft.com/office/drawing/2014/main" id="{61000D91-7EE0-4CF5-1CF8-5360E073DAA0}"/>
              </a:ext>
            </a:extLst>
          </p:cNvPr>
          <p:cNvSpPr txBox="1"/>
          <p:nvPr/>
        </p:nvSpPr>
        <p:spPr>
          <a:xfrm>
            <a:off x="9516169" y="6125518"/>
            <a:ext cx="1496387"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(Intentionally blank)</a:t>
            </a:r>
            <a:endParaRPr kumimoji="0"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3922969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740B8B8-BB4E-C40A-4FF7-20ACE32C69B4}"/>
              </a:ext>
            </a:extLst>
          </p:cNvPr>
          <p:cNvSpPr>
            <a:spLocks noGrp="1"/>
          </p:cNvSpPr>
          <p:nvPr>
            <p:ph type="sldNum" sz="quarter" idx="12"/>
          </p:nvPr>
        </p:nvSpPr>
        <p:spPr>
          <a:xfrm>
            <a:off x="9201669" y="6449458"/>
            <a:ext cx="2743200" cy="365125"/>
          </a:xfrm>
        </p:spPr>
        <p:txBody>
          <a:bodyPr/>
          <a:lstStyle/>
          <a:p>
            <a:fld id="{099A1676-A3C8-4983-BA41-503B1D1AC716}" type="slidenum">
              <a:rPr kumimoji="1" lang="ja-JP" altLang="en-US" smtClean="0"/>
              <a:t>26</a:t>
            </a:fld>
            <a:endParaRPr kumimoji="1" lang="ja-JP" altLang="en-US" dirty="0"/>
          </a:p>
        </p:txBody>
      </p:sp>
      <p:sp>
        <p:nvSpPr>
          <p:cNvPr id="2" name="正方形/長方形 1">
            <a:extLst>
              <a:ext uri="{FF2B5EF4-FFF2-40B4-BE49-F238E27FC236}">
                <a16:creationId xmlns:a16="http://schemas.microsoft.com/office/drawing/2014/main" id="{A13A675A-CF2A-7230-DFA5-076A39B067FF}"/>
              </a:ext>
            </a:extLst>
          </p:cNvPr>
          <p:cNvSpPr/>
          <p:nvPr/>
        </p:nvSpPr>
        <p:spPr>
          <a:xfrm>
            <a:off x="-52466" y="591561"/>
            <a:ext cx="12296931" cy="523220"/>
          </a:xfrm>
          <a:prstGeom prst="rect">
            <a:avLst/>
          </a:prstGeom>
        </p:spPr>
        <p:txBody>
          <a:bodyPr wrap="square">
            <a:spAutoFit/>
          </a:bodyPr>
          <a:lstStyle/>
          <a:p>
            <a:pPr algn="ctr"/>
            <a:r>
              <a:rPr lang="ja-JP" altLang="en-US" sz="2800" b="1" u="sng" dirty="0">
                <a:latin typeface="BIZ UDPゴシック" panose="020B0400000000000000" pitchFamily="50" charset="-128"/>
                <a:ea typeface="BIZ UDPゴシック" panose="020B0400000000000000" pitchFamily="50" charset="-128"/>
              </a:rPr>
              <a:t>府域を越える広域行政強化</a:t>
            </a:r>
            <a:endParaRPr lang="en-US" altLang="ja-JP" sz="2800" b="1" u="sng"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F7899E4C-3F5A-6789-F381-5FC934F52509}"/>
              </a:ext>
            </a:extLst>
          </p:cNvPr>
          <p:cNvSpPr/>
          <p:nvPr/>
        </p:nvSpPr>
        <p:spPr>
          <a:xfrm>
            <a:off x="833679" y="1464671"/>
            <a:ext cx="10152273" cy="1434816"/>
          </a:xfrm>
          <a:prstGeom prst="rect">
            <a:avLst/>
          </a:prstGeom>
        </p:spPr>
        <p:txBody>
          <a:bodyPr wrap="square">
            <a:spAutoFit/>
          </a:bodyPr>
          <a:lstStyle/>
          <a:p>
            <a:pPr>
              <a:lnSpc>
                <a:spcPts val="5600"/>
              </a:lnSpc>
            </a:pPr>
            <a:r>
              <a:rPr lang="ja-JP" altLang="en-US" sz="2400" b="1" dirty="0">
                <a:effectLst>
                  <a:outerShdw blurRad="38100" dist="38100" dir="2700000" algn="tl">
                    <a:srgbClr val="000000">
                      <a:alpha val="43137"/>
                    </a:srgbClr>
                  </a:outerShdw>
                </a:effectLst>
              </a:rPr>
              <a:t>① 関西３空港懇談会</a:t>
            </a:r>
            <a:endParaRPr lang="en-US" altLang="ja-JP" sz="2400" b="1" dirty="0">
              <a:effectLst>
                <a:outerShdw blurRad="38100" dist="38100" dir="2700000" algn="tl">
                  <a:srgbClr val="000000">
                    <a:alpha val="43137"/>
                  </a:srgbClr>
                </a:outerShdw>
              </a:effectLst>
            </a:endParaRPr>
          </a:p>
          <a:p>
            <a:pPr>
              <a:lnSpc>
                <a:spcPts val="5600"/>
              </a:lnSpc>
            </a:pPr>
            <a:r>
              <a:rPr lang="ja-JP" altLang="en-US" sz="2400" b="1" dirty="0">
                <a:effectLst>
                  <a:outerShdw blurRad="38100" dist="38100" dir="2700000" algn="tl">
                    <a:srgbClr val="000000">
                      <a:alpha val="43137"/>
                    </a:srgbClr>
                  </a:outerShdw>
                </a:effectLst>
              </a:rPr>
              <a:t>② 大阪湾フェニックス事業</a:t>
            </a:r>
            <a:endParaRPr lang="en-US" altLang="ja-JP"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435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49AC665F-86C5-B1E0-9D81-EAFF855D4BC8}"/>
              </a:ext>
            </a:extLst>
          </p:cNvPr>
          <p:cNvSpPr/>
          <p:nvPr/>
        </p:nvSpPr>
        <p:spPr>
          <a:xfrm>
            <a:off x="380901" y="1303428"/>
            <a:ext cx="11383978" cy="53978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496617B6-3D4F-C842-DC40-C6CC5A1B6341}"/>
              </a:ext>
            </a:extLst>
          </p:cNvPr>
          <p:cNvSpPr/>
          <p:nvPr/>
        </p:nvSpPr>
        <p:spPr>
          <a:xfrm>
            <a:off x="380901" y="633361"/>
            <a:ext cx="11383978" cy="624726"/>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133982"/>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① 関西３空港懇談会</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B52291BF-5A4F-FF8B-F0E9-E5B03FE17590}"/>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27</a:t>
            </a:fld>
            <a:endParaRPr kumimoji="1" lang="ja-JP" altLang="en-US" dirty="0"/>
          </a:p>
        </p:txBody>
      </p:sp>
      <p:sp>
        <p:nvSpPr>
          <p:cNvPr id="9" name="正方形/長方形 8">
            <a:extLst>
              <a:ext uri="{FF2B5EF4-FFF2-40B4-BE49-F238E27FC236}">
                <a16:creationId xmlns:a16="http://schemas.microsoft.com/office/drawing/2014/main" id="{AAD31187-C303-62CE-9E55-C77433068C36}"/>
              </a:ext>
            </a:extLst>
          </p:cNvPr>
          <p:cNvSpPr/>
          <p:nvPr/>
        </p:nvSpPr>
        <p:spPr>
          <a:xfrm>
            <a:off x="698286" y="702543"/>
            <a:ext cx="11680230" cy="584775"/>
          </a:xfrm>
          <a:prstGeom prst="rect">
            <a:avLst/>
          </a:prstGeom>
        </p:spPr>
        <p:txBody>
          <a:bodyPr wrap="square">
            <a:spAutoFit/>
          </a:bodyPr>
          <a:lstStyle/>
          <a:p>
            <a:r>
              <a:rPr lang="ja-JP" altLang="en-US" sz="1600" b="1" dirty="0"/>
              <a:t>関西空港、伊丹空港、神戸空港の３空港のあり方を議論するため、関西経済連合会の呼びかけで、京都・大阪・兵庫・</a:t>
            </a:r>
            <a:endParaRPr lang="en-US" altLang="ja-JP" sz="1600" b="1" dirty="0"/>
          </a:p>
          <a:p>
            <a:r>
              <a:rPr lang="ja-JP" altLang="en-US" sz="1600" b="1" dirty="0"/>
              <a:t>和歌山の各府県や関係政令市及び経済団体等のトップが議論を行う「関西３空港懇談会」が設置されている。</a:t>
            </a:r>
            <a:endParaRPr lang="en-US" altLang="ja-JP" sz="1600" b="1" dirty="0"/>
          </a:p>
        </p:txBody>
      </p:sp>
      <p:sp>
        <p:nvSpPr>
          <p:cNvPr id="15" name="正方形/長方形 14">
            <a:extLst>
              <a:ext uri="{FF2B5EF4-FFF2-40B4-BE49-F238E27FC236}">
                <a16:creationId xmlns:a16="http://schemas.microsoft.com/office/drawing/2014/main" id="{69AC0EFC-1095-15C0-BB2F-361B892E6815}"/>
              </a:ext>
            </a:extLst>
          </p:cNvPr>
          <p:cNvSpPr/>
          <p:nvPr/>
        </p:nvSpPr>
        <p:spPr>
          <a:xfrm>
            <a:off x="698286" y="2158687"/>
            <a:ext cx="11273999" cy="338554"/>
          </a:xfrm>
          <a:prstGeom prst="rect">
            <a:avLst/>
          </a:prstGeom>
        </p:spPr>
        <p:txBody>
          <a:bodyPr wrap="square">
            <a:spAutoFit/>
          </a:bodyPr>
          <a:lstStyle/>
          <a:p>
            <a:r>
              <a:rPr lang="ja-JP" altLang="en-US" sz="1600" b="1" dirty="0"/>
              <a:t>■ 「第</a:t>
            </a:r>
            <a:r>
              <a:rPr lang="en-US" altLang="ja-JP" sz="1600" b="1" dirty="0"/>
              <a:t>12</a:t>
            </a:r>
            <a:r>
              <a:rPr lang="ja-JP" altLang="en-US" sz="1600" b="1" dirty="0"/>
              <a:t>回関西３空港懇談会」で合意された「取りまとめ」 （</a:t>
            </a:r>
            <a:r>
              <a:rPr lang="en-US" altLang="ja-JP" sz="1600" b="1" dirty="0"/>
              <a:t>2022</a:t>
            </a:r>
            <a:r>
              <a:rPr lang="ja-JP" altLang="en-US" sz="1600" b="1" dirty="0"/>
              <a:t>年９月）の要点</a:t>
            </a:r>
            <a:endParaRPr lang="en-US" altLang="ja-JP" sz="1600" b="1" dirty="0"/>
          </a:p>
        </p:txBody>
      </p:sp>
      <p:sp>
        <p:nvSpPr>
          <p:cNvPr id="17" name="正方形/長方形 16">
            <a:extLst>
              <a:ext uri="{FF2B5EF4-FFF2-40B4-BE49-F238E27FC236}">
                <a16:creationId xmlns:a16="http://schemas.microsoft.com/office/drawing/2014/main" id="{994C5CFD-8440-5016-49A1-817DD45F0472}"/>
              </a:ext>
            </a:extLst>
          </p:cNvPr>
          <p:cNvSpPr/>
          <p:nvPr/>
        </p:nvSpPr>
        <p:spPr>
          <a:xfrm>
            <a:off x="905691" y="2475088"/>
            <a:ext cx="10859188" cy="478977"/>
          </a:xfrm>
          <a:prstGeom prst="rect">
            <a:avLst/>
          </a:prstGeom>
        </p:spPr>
        <p:txBody>
          <a:bodyPr wrap="square">
            <a:spAutoFit/>
          </a:bodyPr>
          <a:lstStyle/>
          <a:p>
            <a:pPr>
              <a:lnSpc>
                <a:spcPts val="1500"/>
              </a:lnSpc>
            </a:pPr>
            <a:r>
              <a:rPr lang="ja-JP" altLang="en-US" sz="1400" b="1" dirty="0"/>
              <a:t>「関空ファースト」を大原則として議論が行われ、関西空港について、成長目標やその実現に必要な発着容量の拡張に関すること等、神戸空港については、関空・伊丹空港を補完する空港として、国内線・国際線それぞれの規制緩和に関すること等を合意。</a:t>
            </a:r>
            <a:endParaRPr lang="en-US" altLang="ja-JP" sz="1400" b="1" dirty="0"/>
          </a:p>
        </p:txBody>
      </p:sp>
      <p:graphicFrame>
        <p:nvGraphicFramePr>
          <p:cNvPr id="18" name="表 17">
            <a:extLst>
              <a:ext uri="{FF2B5EF4-FFF2-40B4-BE49-F238E27FC236}">
                <a16:creationId xmlns:a16="http://schemas.microsoft.com/office/drawing/2014/main" id="{5784FB29-B37F-BF62-1B92-E50D2A6E5256}"/>
              </a:ext>
            </a:extLst>
          </p:cNvPr>
          <p:cNvGraphicFramePr>
            <a:graphicFrameLocks noGrp="1"/>
          </p:cNvGraphicFramePr>
          <p:nvPr>
            <p:extLst>
              <p:ext uri="{D42A27DB-BD31-4B8C-83A1-F6EECF244321}">
                <p14:modId xmlns:p14="http://schemas.microsoft.com/office/powerpoint/2010/main" val="2503586155"/>
              </p:ext>
            </p:extLst>
          </p:nvPr>
        </p:nvGraphicFramePr>
        <p:xfrm>
          <a:off x="1032611" y="2963120"/>
          <a:ext cx="7725649" cy="3266880"/>
        </p:xfrm>
        <a:graphic>
          <a:graphicData uri="http://schemas.openxmlformats.org/drawingml/2006/table">
            <a:tbl>
              <a:tblPr firstRow="1" bandRow="1">
                <a:tableStyleId>{5940675A-B579-460E-94D1-54222C63F5DA}</a:tableStyleId>
              </a:tblPr>
              <a:tblGrid>
                <a:gridCol w="1293219">
                  <a:extLst>
                    <a:ext uri="{9D8B030D-6E8A-4147-A177-3AD203B41FA5}">
                      <a16:colId xmlns:a16="http://schemas.microsoft.com/office/drawing/2014/main" val="2739382193"/>
                    </a:ext>
                  </a:extLst>
                </a:gridCol>
                <a:gridCol w="2264216">
                  <a:extLst>
                    <a:ext uri="{9D8B030D-6E8A-4147-A177-3AD203B41FA5}">
                      <a16:colId xmlns:a16="http://schemas.microsoft.com/office/drawing/2014/main" val="3590036935"/>
                    </a:ext>
                  </a:extLst>
                </a:gridCol>
                <a:gridCol w="3038661">
                  <a:extLst>
                    <a:ext uri="{9D8B030D-6E8A-4147-A177-3AD203B41FA5}">
                      <a16:colId xmlns:a16="http://schemas.microsoft.com/office/drawing/2014/main" val="3848203237"/>
                    </a:ext>
                  </a:extLst>
                </a:gridCol>
                <a:gridCol w="1129553">
                  <a:extLst>
                    <a:ext uri="{9D8B030D-6E8A-4147-A177-3AD203B41FA5}">
                      <a16:colId xmlns:a16="http://schemas.microsoft.com/office/drawing/2014/main" val="2530453142"/>
                    </a:ext>
                  </a:extLst>
                </a:gridCol>
              </a:tblGrid>
              <a:tr h="241139">
                <a:tc>
                  <a:txBody>
                    <a:bodyPr/>
                    <a:lstStyle/>
                    <a:p>
                      <a:endParaRPr kumimoji="1" lang="ja-JP" altLang="en-US" dirty="0">
                        <a:latin typeface="BIZ UDPゴシック" panose="020B0400000000000000" pitchFamily="50" charset="-128"/>
                        <a:ea typeface="BIZ UDPゴシック" panose="020B0400000000000000" pitchFamily="50" charset="-128"/>
                      </a:endParaRPr>
                    </a:p>
                  </a:txBody>
                  <a:tcPr marT="18000" marB="18000">
                    <a:solidFill>
                      <a:schemeClr val="bg2">
                        <a:lumMod val="90000"/>
                      </a:schemeClr>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関西空港</a:t>
                      </a:r>
                    </a:p>
                  </a:txBody>
                  <a:tcPr marT="18000" marB="18000">
                    <a:solidFill>
                      <a:schemeClr val="bg2">
                        <a:lumMod val="90000"/>
                      </a:schemeClr>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神戸空港</a:t>
                      </a:r>
                    </a:p>
                  </a:txBody>
                  <a:tcPr marT="18000" marB="18000">
                    <a:solidFill>
                      <a:schemeClr val="bg2">
                        <a:lumMod val="90000"/>
                      </a:schemeClr>
                    </a:solidFill>
                  </a:tcPr>
                </a:tc>
                <a:tc>
                  <a:txBody>
                    <a:bodyPr/>
                    <a:lstStyle/>
                    <a:p>
                      <a:r>
                        <a:rPr kumimoji="1" lang="ja-JP" altLang="en-US" sz="1400" dirty="0">
                          <a:latin typeface="BIZ UDPゴシック" panose="020B0400000000000000" pitchFamily="50" charset="-128"/>
                          <a:ea typeface="BIZ UDPゴシック" panose="020B0400000000000000" pitchFamily="50" charset="-128"/>
                        </a:rPr>
                        <a:t>伊丹空港</a:t>
                      </a:r>
                    </a:p>
                  </a:txBody>
                  <a:tcPr marT="18000" marB="18000">
                    <a:solidFill>
                      <a:schemeClr val="bg2">
                        <a:lumMod val="90000"/>
                      </a:schemeClr>
                    </a:solidFill>
                  </a:tcPr>
                </a:tc>
                <a:extLst>
                  <a:ext uri="{0D108BD9-81ED-4DB2-BD59-A6C34878D82A}">
                    <a16:rowId xmlns:a16="http://schemas.microsoft.com/office/drawing/2014/main" val="3229044975"/>
                  </a:ext>
                </a:extLst>
              </a:tr>
              <a:tr h="722391">
                <a:tc>
                  <a:txBody>
                    <a:bodyPr/>
                    <a:lstStyle/>
                    <a:p>
                      <a:r>
                        <a:rPr kumimoji="1" lang="ja-JP" altLang="en-US" sz="1100" dirty="0">
                          <a:latin typeface="BIZ UDPゴシック" panose="020B0400000000000000" pitchFamily="50" charset="-128"/>
                          <a:ea typeface="BIZ UDPゴシック" panose="020B0400000000000000" pitchFamily="50" charset="-128"/>
                        </a:rPr>
                        <a:t>第１フェーズ（</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年まで）</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一刻も早い復活</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国内の観光・ビジネス需要の回復、水際対策の緩和に併せた速やかなインバウンド回復策の展開などに、関西が一致協力して取り組む。</a:t>
                      </a:r>
                    </a:p>
                  </a:txBody>
                  <a:tcPr/>
                </a:tc>
                <a:tc>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tc>
                <a:tc rowSpan="3">
                  <a:txBody>
                    <a:bodyPr/>
                    <a:lstStyle/>
                    <a:p>
                      <a:r>
                        <a:rPr kumimoji="1" lang="en-US" altLang="ja-JP" sz="1100" dirty="0">
                          <a:latin typeface="BIZ UDPゴシック" panose="020B0400000000000000" pitchFamily="50" charset="-128"/>
                          <a:ea typeface="BIZ UDPゴシック" panose="020B0400000000000000" pitchFamily="50" charset="-128"/>
                        </a:rPr>
                        <a:t>2019</a:t>
                      </a:r>
                      <a:r>
                        <a:rPr kumimoji="1" lang="ja-JP" altLang="en-US" sz="1100" dirty="0">
                          <a:latin typeface="BIZ UDPゴシック" panose="020B0400000000000000" pitchFamily="50" charset="-128"/>
                          <a:ea typeface="BIZ UDPゴシック" panose="020B0400000000000000" pitchFamily="50" charset="-128"/>
                        </a:rPr>
                        <a:t>年の本懇談会とりまとめ</a:t>
                      </a:r>
                      <a:r>
                        <a:rPr kumimoji="1" lang="en-US" altLang="ja-JP" sz="1100" dirty="0">
                          <a:latin typeface="BIZ UDPゴシック" panose="020B0400000000000000" pitchFamily="50" charset="-128"/>
                          <a:ea typeface="BIZ UDPゴシック" panose="020B0400000000000000" pitchFamily="50" charset="-128"/>
                        </a:rPr>
                        <a:t>※</a:t>
                      </a:r>
                      <a:r>
                        <a:rPr kumimoji="1" lang="ja-JP" altLang="en-US" sz="1100" dirty="0">
                          <a:latin typeface="BIZ UDPゴシック" panose="020B0400000000000000" pitchFamily="50" charset="-128"/>
                          <a:ea typeface="BIZ UDPゴシック" panose="020B0400000000000000" pitchFamily="50" charset="-128"/>
                        </a:rPr>
                        <a:t>に基づき、今後のあり方について必要な議論を行う。</a:t>
                      </a:r>
                    </a:p>
                  </a:txBody>
                  <a:tcPr/>
                </a:tc>
                <a:extLst>
                  <a:ext uri="{0D108BD9-81ED-4DB2-BD59-A6C34878D82A}">
                    <a16:rowId xmlns:a16="http://schemas.microsoft.com/office/drawing/2014/main" val="1048656319"/>
                  </a:ext>
                </a:extLst>
              </a:tr>
              <a:tr h="852658">
                <a:tc>
                  <a:txBody>
                    <a:bodyPr/>
                    <a:lstStyle/>
                    <a:p>
                      <a:r>
                        <a:rPr kumimoji="1" lang="ja-JP" altLang="en-US" sz="1100" dirty="0">
                          <a:latin typeface="BIZ UDPゴシック" panose="020B0400000000000000" pitchFamily="50" charset="-128"/>
                          <a:ea typeface="BIZ UDPゴシック" panose="020B0400000000000000" pitchFamily="50" charset="-128"/>
                        </a:rPr>
                        <a:t>第２フェーズ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更なる成長</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年万博に向けた万全の受入れ体制を整えるとともに、年間発着回数</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万回の実現に必要な能力を確保する。</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（国内線）</a:t>
                      </a:r>
                      <a:endParaRPr kumimoji="1" lang="en-US" altLang="ja-JP" sz="1100" dirty="0">
                        <a:latin typeface="BIZ UDPゴシック" panose="020B0400000000000000" pitchFamily="50" charset="-128"/>
                        <a:ea typeface="BIZ UDPゴシック" panose="020B0400000000000000" pitchFamily="50" charset="-128"/>
                      </a:endParaRPr>
                    </a:p>
                    <a:p>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年万博への対応も視野に入れ、１日の最大発着回数</a:t>
                      </a:r>
                      <a:r>
                        <a:rPr kumimoji="1" lang="en-US" altLang="ja-JP" sz="1100" dirty="0">
                          <a:latin typeface="BIZ UDPゴシック" panose="020B0400000000000000" pitchFamily="50" charset="-128"/>
                          <a:ea typeface="BIZ UDPゴシック" panose="020B0400000000000000" pitchFamily="50" charset="-128"/>
                        </a:rPr>
                        <a:t>80</a:t>
                      </a:r>
                      <a:r>
                        <a:rPr kumimoji="1" lang="ja-JP" altLang="en-US" sz="1100" dirty="0">
                          <a:latin typeface="BIZ UDPゴシック" panose="020B0400000000000000" pitchFamily="50" charset="-128"/>
                          <a:ea typeface="BIZ UDPゴシック" panose="020B0400000000000000" pitchFamily="50" charset="-128"/>
                        </a:rPr>
                        <a:t>回から</a:t>
                      </a:r>
                      <a:r>
                        <a:rPr kumimoji="1" lang="en-US" altLang="ja-JP" sz="1100" dirty="0">
                          <a:latin typeface="BIZ UDPゴシック" panose="020B0400000000000000" pitchFamily="50" charset="-128"/>
                          <a:ea typeface="BIZ UDPゴシック" panose="020B0400000000000000" pitchFamily="50" charset="-128"/>
                        </a:rPr>
                        <a:t>120</a:t>
                      </a:r>
                      <a:r>
                        <a:rPr kumimoji="1" lang="ja-JP" altLang="en-US" sz="1100" dirty="0">
                          <a:latin typeface="BIZ UDPゴシック" panose="020B0400000000000000" pitchFamily="50" charset="-128"/>
                          <a:ea typeface="BIZ UDPゴシック" panose="020B0400000000000000" pitchFamily="50" charset="-128"/>
                        </a:rPr>
                        <a:t>回に拡大する。</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（国際チャーター便）</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関西空港を補完する観点から</a:t>
                      </a:r>
                      <a:r>
                        <a:rPr kumimoji="1" lang="en-US" altLang="ja-JP" sz="1100" dirty="0">
                          <a:latin typeface="BIZ UDPゴシック" panose="020B0400000000000000" pitchFamily="50" charset="-128"/>
                          <a:ea typeface="BIZ UDPゴシック" panose="020B0400000000000000" pitchFamily="50" charset="-128"/>
                        </a:rPr>
                        <a:t>2025</a:t>
                      </a:r>
                      <a:r>
                        <a:rPr kumimoji="1" lang="ja-JP" altLang="en-US" sz="1100" dirty="0">
                          <a:latin typeface="BIZ UDPゴシック" panose="020B0400000000000000" pitchFamily="50" charset="-128"/>
                          <a:ea typeface="BIZ UDPゴシック" panose="020B0400000000000000" pitchFamily="50" charset="-128"/>
                        </a:rPr>
                        <a:t>年万博開催時からの運用を可能とする。</a:t>
                      </a:r>
                    </a:p>
                  </a:txBody>
                  <a:tcPr/>
                </a:tc>
                <a:tc v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117203407"/>
                  </a:ext>
                </a:extLst>
              </a:tr>
              <a:tr h="722391">
                <a:tc>
                  <a:txBody>
                    <a:bodyPr/>
                    <a:lstStyle/>
                    <a:p>
                      <a:r>
                        <a:rPr kumimoji="1" lang="ja-JP" altLang="en-US" sz="1100" dirty="0">
                          <a:latin typeface="BIZ UDPゴシック" panose="020B0400000000000000" pitchFamily="50" charset="-128"/>
                          <a:ea typeface="BIZ UDPゴシック" panose="020B0400000000000000" pitchFamily="50" charset="-128"/>
                        </a:rPr>
                        <a:t>第３フェーズ</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a:t>
                      </a:r>
                      <a:r>
                        <a:rPr kumimoji="1" lang="en-US" altLang="ja-JP" sz="1100" dirty="0">
                          <a:latin typeface="BIZ UDPゴシック" panose="020B0400000000000000" pitchFamily="50" charset="-128"/>
                          <a:ea typeface="BIZ UDPゴシック" panose="020B0400000000000000" pitchFamily="50" charset="-128"/>
                        </a:rPr>
                        <a:t>2030</a:t>
                      </a:r>
                      <a:r>
                        <a:rPr kumimoji="1" lang="ja-JP" altLang="en-US" sz="1100" dirty="0">
                          <a:latin typeface="BIZ UDPゴシック" panose="020B0400000000000000" pitchFamily="50" charset="-128"/>
                          <a:ea typeface="BIZ UDPゴシック" panose="020B0400000000000000" pitchFamily="50" charset="-128"/>
                        </a:rPr>
                        <a:t>年以降）</a:t>
                      </a:r>
                    </a:p>
                  </a:txBody>
                  <a:tcPr/>
                </a:tc>
                <a:tc>
                  <a:txBody>
                    <a:bodyPr/>
                    <a:lstStyle/>
                    <a:p>
                      <a:r>
                        <a:rPr kumimoji="1" lang="en-US" altLang="ja-JP" sz="1100" dirty="0">
                          <a:latin typeface="BIZ UDPゴシック" panose="020B0400000000000000" pitchFamily="50" charset="-128"/>
                          <a:ea typeface="BIZ UDPゴシック" panose="020B0400000000000000" pitchFamily="50" charset="-128"/>
                        </a:rPr>
                        <a:t>2030</a:t>
                      </a:r>
                      <a:r>
                        <a:rPr kumimoji="1" lang="ja-JP" altLang="en-US" sz="1100" dirty="0">
                          <a:latin typeface="BIZ UDPゴシック" panose="020B0400000000000000" pitchFamily="50" charset="-128"/>
                          <a:ea typeface="BIZ UDPゴシック" panose="020B0400000000000000" pitchFamily="50" charset="-128"/>
                        </a:rPr>
                        <a:t>年代前半を目途に、成長目標とした年間発着回数</a:t>
                      </a:r>
                      <a:r>
                        <a:rPr kumimoji="1" lang="en-US" altLang="ja-JP" sz="1100" dirty="0">
                          <a:latin typeface="BIZ UDPゴシック" panose="020B0400000000000000" pitchFamily="50" charset="-128"/>
                          <a:ea typeface="BIZ UDPゴシック" panose="020B0400000000000000" pitchFamily="50" charset="-128"/>
                        </a:rPr>
                        <a:t>30</a:t>
                      </a:r>
                      <a:r>
                        <a:rPr kumimoji="1" lang="ja-JP" altLang="en-US" sz="1100" dirty="0">
                          <a:latin typeface="BIZ UDPゴシック" panose="020B0400000000000000" pitchFamily="50" charset="-128"/>
                          <a:ea typeface="BIZ UDPゴシック" panose="020B0400000000000000" pitchFamily="50" charset="-128"/>
                        </a:rPr>
                        <a:t>万回を実現する。</a:t>
                      </a:r>
                    </a:p>
                  </a:txBody>
                  <a:tcPr/>
                </a:tc>
                <a:tc>
                  <a:txBody>
                    <a:bodyPr/>
                    <a:lstStyle/>
                    <a:p>
                      <a:r>
                        <a:rPr kumimoji="1" lang="ja-JP" altLang="en-US" sz="1100" dirty="0">
                          <a:latin typeface="BIZ UDPゴシック" panose="020B0400000000000000" pitchFamily="50" charset="-128"/>
                          <a:ea typeface="BIZ UDPゴシック" panose="020B0400000000000000" pitchFamily="50" charset="-128"/>
                        </a:rPr>
                        <a:t>（国際線）</a:t>
                      </a:r>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関西空港の混雑化が予想される</a:t>
                      </a:r>
                      <a:r>
                        <a:rPr kumimoji="1" lang="en-US" altLang="ja-JP" sz="1100" dirty="0">
                          <a:latin typeface="BIZ UDPゴシック" panose="020B0400000000000000" pitchFamily="50" charset="-128"/>
                          <a:ea typeface="BIZ UDPゴシック" panose="020B0400000000000000" pitchFamily="50" charset="-128"/>
                        </a:rPr>
                        <a:t>2030</a:t>
                      </a:r>
                      <a:r>
                        <a:rPr kumimoji="1" lang="ja-JP" altLang="en-US" sz="1100" dirty="0">
                          <a:latin typeface="BIZ UDPゴシック" panose="020B0400000000000000" pitchFamily="50" charset="-128"/>
                          <a:ea typeface="BIZ UDPゴシック" panose="020B0400000000000000" pitchFamily="50" charset="-128"/>
                        </a:rPr>
                        <a:t>年前後を基本とする。需要動向や関西空港への影響を見ながら、順次拡大し、１日の最大発着回数は</a:t>
                      </a:r>
                      <a:r>
                        <a:rPr kumimoji="1" lang="en-US" altLang="ja-JP" sz="1100" dirty="0">
                          <a:latin typeface="BIZ UDPゴシック" panose="020B0400000000000000" pitchFamily="50" charset="-128"/>
                          <a:ea typeface="BIZ UDPゴシック" panose="020B0400000000000000" pitchFamily="50" charset="-128"/>
                        </a:rPr>
                        <a:t>40</a:t>
                      </a:r>
                      <a:r>
                        <a:rPr kumimoji="1" lang="ja-JP" altLang="en-US" sz="1100" dirty="0">
                          <a:latin typeface="BIZ UDPゴシック" panose="020B0400000000000000" pitchFamily="50" charset="-128"/>
                          <a:ea typeface="BIZ UDPゴシック" panose="020B0400000000000000" pitchFamily="50" charset="-128"/>
                        </a:rPr>
                        <a:t>回とする。</a:t>
                      </a:r>
                    </a:p>
                  </a:txBody>
                  <a:tcPr/>
                </a:tc>
                <a:tc vMerge="1">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097499511"/>
                  </a:ext>
                </a:extLst>
              </a:tr>
            </a:tbl>
          </a:graphicData>
        </a:graphic>
      </p:graphicFrame>
      <p:graphicFrame>
        <p:nvGraphicFramePr>
          <p:cNvPr id="19" name="表 18">
            <a:extLst>
              <a:ext uri="{FF2B5EF4-FFF2-40B4-BE49-F238E27FC236}">
                <a16:creationId xmlns:a16="http://schemas.microsoft.com/office/drawing/2014/main" id="{12993104-49EE-BB9F-5C81-6334C5CA300D}"/>
              </a:ext>
            </a:extLst>
          </p:cNvPr>
          <p:cNvGraphicFramePr>
            <a:graphicFrameLocks noGrp="1"/>
          </p:cNvGraphicFramePr>
          <p:nvPr>
            <p:extLst>
              <p:ext uri="{D42A27DB-BD31-4B8C-83A1-F6EECF244321}">
                <p14:modId xmlns:p14="http://schemas.microsoft.com/office/powerpoint/2010/main" val="2535267674"/>
              </p:ext>
            </p:extLst>
          </p:nvPr>
        </p:nvGraphicFramePr>
        <p:xfrm>
          <a:off x="8967184" y="2954802"/>
          <a:ext cx="2620301" cy="3275198"/>
        </p:xfrm>
        <a:graphic>
          <a:graphicData uri="http://schemas.openxmlformats.org/drawingml/2006/table">
            <a:tbl>
              <a:tblPr firstRow="1" bandRow="1">
                <a:tableStyleId>{5940675A-B579-460E-94D1-54222C63F5DA}</a:tableStyleId>
              </a:tblPr>
              <a:tblGrid>
                <a:gridCol w="2620301">
                  <a:extLst>
                    <a:ext uri="{9D8B030D-6E8A-4147-A177-3AD203B41FA5}">
                      <a16:colId xmlns:a16="http://schemas.microsoft.com/office/drawing/2014/main" val="2530453142"/>
                    </a:ext>
                  </a:extLst>
                </a:gridCol>
              </a:tblGrid>
              <a:tr h="450146">
                <a:tc>
                  <a:txBody>
                    <a:bodyPr/>
                    <a:lstStyle/>
                    <a:p>
                      <a:r>
                        <a:rPr kumimoji="1" lang="en-US" altLang="ja-JP" sz="14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伊丹空港</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900" dirty="0">
                          <a:latin typeface="BIZ UDPゴシック" panose="020B0400000000000000" pitchFamily="50" charset="-128"/>
                          <a:ea typeface="BIZ UDPゴシック" panose="020B0400000000000000" pitchFamily="50" charset="-128"/>
                        </a:rPr>
                        <a:t>（</a:t>
                      </a:r>
                      <a:r>
                        <a:rPr kumimoji="1" lang="en-US" altLang="ja-JP" sz="900" dirty="0">
                          <a:latin typeface="BIZ UDPゴシック" panose="020B0400000000000000" pitchFamily="50" charset="-128"/>
                          <a:ea typeface="BIZ UDPゴシック" panose="020B0400000000000000" pitchFamily="50" charset="-128"/>
                        </a:rPr>
                        <a:t>2019</a:t>
                      </a:r>
                      <a:r>
                        <a:rPr kumimoji="1" lang="ja-JP" altLang="en-US" sz="900" dirty="0">
                          <a:latin typeface="BIZ UDPゴシック" panose="020B0400000000000000" pitchFamily="50" charset="-128"/>
                          <a:ea typeface="BIZ UDPゴシック" panose="020B0400000000000000" pitchFamily="50" charset="-128"/>
                        </a:rPr>
                        <a:t>年とりまとめ時）</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tcPr>
                </a:tc>
                <a:extLst>
                  <a:ext uri="{0D108BD9-81ED-4DB2-BD59-A6C34878D82A}">
                    <a16:rowId xmlns:a16="http://schemas.microsoft.com/office/drawing/2014/main" val="3229044975"/>
                  </a:ext>
                </a:extLst>
              </a:tr>
              <a:tr h="2825052">
                <a:tc>
                  <a:txBody>
                    <a:bodyPr/>
                    <a:lstStyle/>
                    <a:p>
                      <a:r>
                        <a:rPr kumimoji="1" lang="ja-JP" altLang="en-US" sz="1100" dirty="0">
                          <a:latin typeface="BIZ UDPゴシック" panose="020B0400000000000000" pitchFamily="50" charset="-128"/>
                          <a:ea typeface="BIZ UDPゴシック" panose="020B0400000000000000" pitchFamily="50" charset="-128"/>
                        </a:rPr>
                        <a:t>○存続協定等を尊重し、地元関係者と</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対話しながら取組を進めることが重要。</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○運用時間外の発着便や代替着陸便等</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については、関係者と連携して定時運</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航率の向上などに取り組み、周辺環境</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の改善への努力と利用者利便の向上</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を図る。</a:t>
                      </a:r>
                    </a:p>
                    <a:p>
                      <a:endParaRPr kumimoji="1" lang="en-US" altLang="ja-JP" sz="1100" dirty="0">
                        <a:latin typeface="BIZ UDPゴシック" panose="020B0400000000000000" pitchFamily="50" charset="-128"/>
                        <a:ea typeface="BIZ UDPゴシック" panose="020B0400000000000000" pitchFamily="50" charset="-128"/>
                      </a:endParaRPr>
                    </a:p>
                    <a:p>
                      <a:r>
                        <a:rPr kumimoji="1" lang="ja-JP" altLang="en-US" sz="1100" dirty="0">
                          <a:latin typeface="BIZ UDPゴシック" panose="020B0400000000000000" pitchFamily="50" charset="-128"/>
                          <a:ea typeface="BIZ UDPゴシック" panose="020B0400000000000000" pitchFamily="50" charset="-128"/>
                        </a:rPr>
                        <a:t>○伊丹空港の将来像については、上記</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の課題解決を図った上で、存続協定や</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国の経営統合基本方針、地元の意向、</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短中期の取組等を踏まえ、また、将来</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の大幅な需要変動を見据えて、国際便</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の就航可能性を含めた今後のあり方に</a:t>
                      </a:r>
                      <a:br>
                        <a:rPr kumimoji="1" lang="en-US" altLang="ja-JP" sz="1100" dirty="0">
                          <a:latin typeface="BIZ UDPゴシック" panose="020B0400000000000000" pitchFamily="50" charset="-128"/>
                          <a:ea typeface="BIZ UDPゴシック" panose="020B0400000000000000" pitchFamily="50" charset="-128"/>
                        </a:rPr>
                      </a:br>
                      <a:r>
                        <a:rPr kumimoji="1" lang="ja-JP" altLang="en-US" sz="1100" dirty="0">
                          <a:latin typeface="BIZ UDPゴシック" panose="020B0400000000000000" pitchFamily="50" charset="-128"/>
                          <a:ea typeface="BIZ UDPゴシック" panose="020B0400000000000000" pitchFamily="50" charset="-128"/>
                        </a:rPr>
                        <a:t>　ついて、状況に応じて議論する。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48656319"/>
                  </a:ext>
                </a:extLst>
              </a:tr>
            </a:tbl>
          </a:graphicData>
        </a:graphic>
      </p:graphicFrame>
      <p:sp>
        <p:nvSpPr>
          <p:cNvPr id="20" name="正方形/長方形 19">
            <a:extLst>
              <a:ext uri="{FF2B5EF4-FFF2-40B4-BE49-F238E27FC236}">
                <a16:creationId xmlns:a16="http://schemas.microsoft.com/office/drawing/2014/main" id="{4116204D-AD22-61EB-3320-51647030743E}"/>
              </a:ext>
            </a:extLst>
          </p:cNvPr>
          <p:cNvSpPr/>
          <p:nvPr/>
        </p:nvSpPr>
        <p:spPr>
          <a:xfrm>
            <a:off x="7669661" y="6667748"/>
            <a:ext cx="52153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出典：大阪府</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、関西経済連合会</a:t>
            </a:r>
            <a:r>
              <a:rPr lang="en-US" altLang="ja-JP" sz="1000" dirty="0">
                <a:latin typeface="Meiryo UI" panose="020B0604030504040204" pitchFamily="50" charset="-128"/>
                <a:ea typeface="Meiryo UI" panose="020B0604030504040204" pitchFamily="50" charset="-128"/>
              </a:rPr>
              <a:t>HP</a:t>
            </a:r>
            <a:r>
              <a:rPr lang="ja-JP" altLang="en-US" sz="1000" dirty="0">
                <a:latin typeface="Meiryo UI" panose="020B0604030504040204" pitchFamily="50" charset="-128"/>
                <a:ea typeface="Meiryo UI" panose="020B0604030504040204" pitchFamily="50" charset="-128"/>
              </a:rPr>
              <a:t>をもとに副首都推進局で作成</a:t>
            </a:r>
          </a:p>
        </p:txBody>
      </p:sp>
      <p:sp>
        <p:nvSpPr>
          <p:cNvPr id="21" name="正方形/長方形 20">
            <a:extLst>
              <a:ext uri="{FF2B5EF4-FFF2-40B4-BE49-F238E27FC236}">
                <a16:creationId xmlns:a16="http://schemas.microsoft.com/office/drawing/2014/main" id="{4F070E3A-C61B-0F9A-2B61-F12945CC2FE5}"/>
              </a:ext>
            </a:extLst>
          </p:cNvPr>
          <p:cNvSpPr/>
          <p:nvPr/>
        </p:nvSpPr>
        <p:spPr>
          <a:xfrm>
            <a:off x="698286" y="1356301"/>
            <a:ext cx="11800483" cy="830997"/>
          </a:xfrm>
          <a:prstGeom prst="rect">
            <a:avLst/>
          </a:prstGeom>
        </p:spPr>
        <p:txBody>
          <a:bodyPr wrap="square">
            <a:spAutoFit/>
          </a:bodyPr>
          <a:lstStyle/>
          <a:p>
            <a:r>
              <a:rPr lang="ja-JP" altLang="en-US" sz="1600" dirty="0"/>
              <a:t>■ </a:t>
            </a:r>
            <a:r>
              <a:rPr lang="ja-JP" altLang="en-US" sz="1600" b="1" dirty="0"/>
              <a:t>「関西３空港懇談会」設置目的</a:t>
            </a:r>
            <a:r>
              <a:rPr lang="ja-JP" altLang="en-US" sz="1600" dirty="0"/>
              <a:t>：関西空港、伊丹空港、神戸空港の</a:t>
            </a:r>
            <a:r>
              <a:rPr lang="en-US" altLang="ja-JP" sz="1600" dirty="0"/>
              <a:t>3</a:t>
            </a:r>
            <a:r>
              <a:rPr lang="ja-JP" altLang="en-US" sz="1600" dirty="0"/>
              <a:t>空港のあり方を議論するため設置（</a:t>
            </a:r>
            <a:r>
              <a:rPr lang="en-US" altLang="ja-JP" sz="1600" dirty="0"/>
              <a:t>2003</a:t>
            </a:r>
            <a:r>
              <a:rPr lang="ja-JP" altLang="en-US" sz="1600" dirty="0"/>
              <a:t>年）</a:t>
            </a:r>
            <a:endParaRPr lang="en-US" altLang="ja-JP" sz="1600" dirty="0"/>
          </a:p>
          <a:p>
            <a:r>
              <a:rPr lang="ja-JP" altLang="en-US" sz="2000" dirty="0"/>
              <a:t>　　　　　　　　　</a:t>
            </a:r>
            <a:r>
              <a:rPr lang="ja-JP" altLang="en-US" sz="1600" b="1" dirty="0"/>
              <a:t>構成団体</a:t>
            </a:r>
            <a:r>
              <a:rPr lang="ja-JP" altLang="en-US" sz="1600" dirty="0"/>
              <a:t>： </a:t>
            </a:r>
            <a:r>
              <a:rPr lang="ja-JP" altLang="en-US" sz="1200" dirty="0"/>
              <a:t>（公社）関西経済連合会、京都府、大阪府、兵庫県、和歌山県、大阪市、堺市、神戸市、大阪商工会議所、</a:t>
            </a:r>
            <a:endParaRPr lang="en-US" altLang="ja-JP" sz="1200" dirty="0"/>
          </a:p>
          <a:p>
            <a:r>
              <a:rPr lang="ja-JP" altLang="en-US" sz="1200" dirty="0"/>
              <a:t>　　　　　　　　　　　　　　　　　　　　　　神戸商工会議所、関西エアポート株式会社、新関西国際空港株式会社</a:t>
            </a:r>
            <a:endParaRPr lang="en-US" altLang="ja-JP" sz="1200" dirty="0"/>
          </a:p>
        </p:txBody>
      </p:sp>
      <p:sp>
        <p:nvSpPr>
          <p:cNvPr id="22" name="正方形/長方形 21">
            <a:extLst>
              <a:ext uri="{FF2B5EF4-FFF2-40B4-BE49-F238E27FC236}">
                <a16:creationId xmlns:a16="http://schemas.microsoft.com/office/drawing/2014/main" id="{E378AF8D-3297-43F5-9D0C-8687FB169D8C}"/>
              </a:ext>
            </a:extLst>
          </p:cNvPr>
          <p:cNvSpPr/>
          <p:nvPr/>
        </p:nvSpPr>
        <p:spPr>
          <a:xfrm>
            <a:off x="837305" y="6280231"/>
            <a:ext cx="10727517" cy="479555"/>
          </a:xfrm>
          <a:prstGeom prst="rect">
            <a:avLst/>
          </a:prstGeom>
        </p:spPr>
        <p:txBody>
          <a:bodyPr wrap="square">
            <a:spAutoFit/>
          </a:bodyPr>
          <a:lstStyle/>
          <a:p>
            <a:pPr>
              <a:lnSpc>
                <a:spcPts val="1500"/>
              </a:lnSpc>
            </a:pPr>
            <a:r>
              <a:rPr lang="en-US" altLang="ja-JP" sz="1400" dirty="0"/>
              <a:t>※</a:t>
            </a:r>
            <a:r>
              <a:rPr lang="ja-JP" altLang="en-US" sz="1400" dirty="0"/>
              <a:t>第</a:t>
            </a:r>
            <a:r>
              <a:rPr lang="en-US" altLang="ja-JP" sz="1400" dirty="0"/>
              <a:t>14</a:t>
            </a:r>
            <a:r>
              <a:rPr lang="ja-JP" altLang="en-US" sz="1400" dirty="0"/>
              <a:t>回３空懇（</a:t>
            </a:r>
            <a:r>
              <a:rPr lang="en-US" altLang="ja-JP" sz="1400" dirty="0"/>
              <a:t>2024</a:t>
            </a:r>
            <a:r>
              <a:rPr lang="ja-JP" altLang="en-US" sz="1400" dirty="0"/>
              <a:t>年</a:t>
            </a:r>
            <a:r>
              <a:rPr lang="en-US" altLang="ja-JP" sz="1400" dirty="0"/>
              <a:t>7</a:t>
            </a:r>
            <a:r>
              <a:rPr lang="ja-JP" altLang="en-US" sz="1400" dirty="0"/>
              <a:t>月）において、関空の成長目標である年間発着回数</a:t>
            </a:r>
            <a:r>
              <a:rPr lang="en-US" altLang="ja-JP" sz="1400" dirty="0"/>
              <a:t>30</a:t>
            </a:r>
            <a:r>
              <a:rPr lang="ja-JP" altLang="en-US" sz="1400" dirty="0"/>
              <a:t>万回（現行発着容量：</a:t>
            </a:r>
            <a:r>
              <a:rPr lang="en-US" altLang="ja-JP" sz="1400" dirty="0"/>
              <a:t>23</a:t>
            </a:r>
            <a:r>
              <a:rPr lang="ja-JP" altLang="en-US" sz="1400" dirty="0"/>
              <a:t>万回）の実現に必要な</a:t>
            </a:r>
            <a:endParaRPr lang="en-US" altLang="ja-JP" sz="1400" dirty="0"/>
          </a:p>
          <a:p>
            <a:pPr>
              <a:lnSpc>
                <a:spcPts val="1500"/>
              </a:lnSpc>
            </a:pPr>
            <a:r>
              <a:rPr lang="ja-JP" altLang="en-US" sz="1400" dirty="0"/>
              <a:t>　新飛行経路の導入を地元合意。</a:t>
            </a:r>
            <a:r>
              <a:rPr lang="en-US" altLang="ja-JP" sz="1400" dirty="0"/>
              <a:t>2025</a:t>
            </a:r>
            <a:r>
              <a:rPr lang="ja-JP" altLang="en-US" sz="1400" dirty="0"/>
              <a:t>年</a:t>
            </a:r>
            <a:r>
              <a:rPr lang="en-US" altLang="ja-JP" sz="1400" dirty="0"/>
              <a:t>3</a:t>
            </a:r>
            <a:r>
              <a:rPr lang="ja-JP" altLang="en-US" sz="1400" dirty="0"/>
              <a:t>月</a:t>
            </a:r>
            <a:r>
              <a:rPr lang="en-US" altLang="ja-JP" sz="1400" dirty="0"/>
              <a:t>20</a:t>
            </a:r>
            <a:r>
              <a:rPr lang="ja-JP" altLang="en-US" sz="1400" dirty="0"/>
              <a:t>日から、新飛行経路の運用が開始される予定。</a:t>
            </a:r>
            <a:endParaRPr lang="en-US" altLang="ja-JP" sz="1400" dirty="0"/>
          </a:p>
        </p:txBody>
      </p:sp>
    </p:spTree>
    <p:extLst>
      <p:ext uri="{BB962C8B-B14F-4D97-AF65-F5344CB8AC3E}">
        <p14:creationId xmlns:p14="http://schemas.microsoft.com/office/powerpoint/2010/main" val="2529023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5EB"/>
        </a:solidFill>
        <a:effectLst/>
      </p:bgPr>
    </p:bg>
    <p:spTree>
      <p:nvGrpSpPr>
        <p:cNvPr id="1" name=""/>
        <p:cNvGrpSpPr/>
        <p:nvPr/>
      </p:nvGrpSpPr>
      <p:grpSpPr>
        <a:xfrm>
          <a:off x="0" y="0"/>
          <a:ext cx="0" cy="0"/>
          <a:chOff x="0" y="0"/>
          <a:chExt cx="0" cy="0"/>
        </a:xfrm>
      </p:grpSpPr>
      <p:sp>
        <p:nvSpPr>
          <p:cNvPr id="81" name="正方形/長方形 80">
            <a:extLst>
              <a:ext uri="{FF2B5EF4-FFF2-40B4-BE49-F238E27FC236}">
                <a16:creationId xmlns:a16="http://schemas.microsoft.com/office/drawing/2014/main" id="{332BC9F4-6B36-BC3A-C894-E71C149C557F}"/>
              </a:ext>
            </a:extLst>
          </p:cNvPr>
          <p:cNvSpPr/>
          <p:nvPr/>
        </p:nvSpPr>
        <p:spPr>
          <a:xfrm>
            <a:off x="389966" y="957564"/>
            <a:ext cx="11430000" cy="763660"/>
          </a:xfrm>
          <a:prstGeom prst="rect">
            <a:avLst/>
          </a:prstGeom>
          <a:solidFill>
            <a:schemeClr val="bg1"/>
          </a:solid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D495A433-EF5C-8C1F-BEAC-BACA104B5B30}"/>
              </a:ext>
            </a:extLst>
          </p:cNvPr>
          <p:cNvSpPr/>
          <p:nvPr/>
        </p:nvSpPr>
        <p:spPr>
          <a:xfrm>
            <a:off x="322333" y="1809810"/>
            <a:ext cx="11547334" cy="489151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② 大阪湾フェニックス事業</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B52291BF-5A4F-FF8B-F0E9-E5B03FE17590}"/>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28</a:t>
            </a:fld>
            <a:endParaRPr kumimoji="1" lang="ja-JP" altLang="en-US" dirty="0"/>
          </a:p>
        </p:txBody>
      </p:sp>
      <p:sp>
        <p:nvSpPr>
          <p:cNvPr id="5" name="正方形/長方形 4">
            <a:extLst>
              <a:ext uri="{FF2B5EF4-FFF2-40B4-BE49-F238E27FC236}">
                <a16:creationId xmlns:a16="http://schemas.microsoft.com/office/drawing/2014/main" id="{76496EEC-A8FF-A637-9C23-C976AD35774C}"/>
              </a:ext>
            </a:extLst>
          </p:cNvPr>
          <p:cNvSpPr/>
          <p:nvPr/>
        </p:nvSpPr>
        <p:spPr>
          <a:xfrm>
            <a:off x="342528" y="1933973"/>
            <a:ext cx="5805402" cy="1908215"/>
          </a:xfrm>
          <a:prstGeom prst="rect">
            <a:avLst/>
          </a:prstGeom>
        </p:spPr>
        <p:txBody>
          <a:bodyPr wrap="square">
            <a:spAutoFit/>
          </a:bodyPr>
          <a:lstStyle/>
          <a:p>
            <a:pPr>
              <a:lnSpc>
                <a:spcPts val="1560"/>
              </a:lnSpc>
            </a:pPr>
            <a:r>
              <a:rPr lang="ja-JP" altLang="en-US" sz="2000" dirty="0"/>
              <a:t>■ </a:t>
            </a:r>
            <a:r>
              <a:rPr lang="ja-JP" altLang="en-US" sz="2000" b="1" dirty="0"/>
              <a:t>事業目的</a:t>
            </a:r>
            <a:r>
              <a:rPr lang="ja-JP" altLang="en-US" sz="2000" dirty="0"/>
              <a:t>：</a:t>
            </a:r>
            <a:r>
              <a:rPr lang="ja-JP" altLang="en-US" sz="1600" dirty="0"/>
              <a:t>大阪湾圏域から発生する廃棄物の最終処分</a:t>
            </a:r>
            <a:endParaRPr lang="en-US" altLang="ja-JP" sz="1600" dirty="0"/>
          </a:p>
          <a:p>
            <a:pPr>
              <a:lnSpc>
                <a:spcPts val="1560"/>
              </a:lnSpc>
            </a:pPr>
            <a:r>
              <a:rPr lang="ja-JP" altLang="en-US" sz="1600" dirty="0"/>
              <a:t>　　　　　　　　を行い、埋め立てた土地を活用して、港湾</a:t>
            </a:r>
            <a:br>
              <a:rPr lang="en-US" altLang="ja-JP" sz="1600" dirty="0"/>
            </a:br>
            <a:r>
              <a:rPr lang="ja-JP" altLang="en-US" sz="1600" dirty="0"/>
              <a:t>　　　　　　　　機能の整備を図るもの。</a:t>
            </a:r>
            <a:endParaRPr lang="en-US" altLang="ja-JP" sz="1600" dirty="0"/>
          </a:p>
          <a:p>
            <a:r>
              <a:rPr lang="ja-JP" altLang="en-US" sz="1600" dirty="0"/>
              <a:t>　</a:t>
            </a:r>
            <a:endParaRPr lang="en-US" altLang="ja-JP" sz="1600" dirty="0"/>
          </a:p>
          <a:p>
            <a:endParaRPr lang="en-US" altLang="ja-JP" sz="1300" b="1" dirty="0"/>
          </a:p>
          <a:p>
            <a:endParaRPr lang="en-US" altLang="ja-JP" sz="1300" b="1" dirty="0"/>
          </a:p>
          <a:p>
            <a:r>
              <a:rPr lang="ja-JP" altLang="en-US" sz="2000" b="1" dirty="0"/>
              <a:t>　参加機関</a:t>
            </a:r>
            <a:r>
              <a:rPr lang="ja-JP" altLang="en-US" sz="2000" dirty="0"/>
              <a:t>：</a:t>
            </a:r>
            <a:r>
              <a:rPr lang="ja-JP" altLang="en-US" sz="1600" dirty="0"/>
              <a:t>近畿２府４県</a:t>
            </a:r>
            <a:r>
              <a:rPr lang="en-US" altLang="ja-JP" sz="1600" dirty="0"/>
              <a:t>169</a:t>
            </a:r>
            <a:r>
              <a:rPr lang="ja-JP" altLang="en-US" sz="1600" dirty="0"/>
              <a:t>市町村と大阪湾の４港湾</a:t>
            </a:r>
            <a:endParaRPr lang="en-US" altLang="ja-JP" sz="1600" dirty="0"/>
          </a:p>
          <a:p>
            <a:r>
              <a:rPr lang="ja-JP" altLang="en-US" sz="1600" dirty="0"/>
              <a:t>　　　　　　　  管理者</a:t>
            </a:r>
            <a:r>
              <a:rPr lang="ja-JP" altLang="en-US" sz="1200" dirty="0"/>
              <a:t>（大阪港、堺泉北港、神戸港、尼崎西宮芦屋港）</a:t>
            </a:r>
            <a:endParaRPr lang="en-US" altLang="ja-JP" sz="1300" dirty="0"/>
          </a:p>
        </p:txBody>
      </p:sp>
      <p:sp>
        <p:nvSpPr>
          <p:cNvPr id="11" name="正方形/長方形 10">
            <a:extLst>
              <a:ext uri="{FF2B5EF4-FFF2-40B4-BE49-F238E27FC236}">
                <a16:creationId xmlns:a16="http://schemas.microsoft.com/office/drawing/2014/main" id="{AAD31187-C303-62CE-9E55-C77433068C36}"/>
              </a:ext>
            </a:extLst>
          </p:cNvPr>
          <p:cNvSpPr/>
          <p:nvPr/>
        </p:nvSpPr>
        <p:spPr>
          <a:xfrm>
            <a:off x="806009" y="998079"/>
            <a:ext cx="11252302" cy="707886"/>
          </a:xfrm>
          <a:prstGeom prst="rect">
            <a:avLst/>
          </a:prstGeom>
        </p:spPr>
        <p:txBody>
          <a:bodyPr wrap="square">
            <a:spAutoFit/>
          </a:bodyPr>
          <a:lstStyle/>
          <a:p>
            <a:r>
              <a:rPr lang="ja-JP" altLang="en-US" sz="2000" b="1" dirty="0"/>
              <a:t>近畿２府４県</a:t>
            </a:r>
            <a:r>
              <a:rPr lang="en-US" altLang="ja-JP" sz="2000" b="1" dirty="0"/>
              <a:t>169</a:t>
            </a:r>
            <a:r>
              <a:rPr lang="ja-JP" altLang="en-US" sz="2000" b="1" dirty="0"/>
              <a:t>市町村と大阪湾の４港湾管理者</a:t>
            </a:r>
            <a:r>
              <a:rPr lang="ja-JP" altLang="en-US" b="1" dirty="0"/>
              <a:t>（大阪港、堺泉北港、神戸港、尼崎西宮芦屋港）</a:t>
            </a:r>
            <a:r>
              <a:rPr lang="ja-JP" altLang="en-US" sz="2000" b="1" dirty="0"/>
              <a:t>に</a:t>
            </a:r>
            <a:endParaRPr lang="en-US" altLang="ja-JP" sz="2000" b="1" dirty="0"/>
          </a:p>
          <a:p>
            <a:r>
              <a:rPr lang="ja-JP" altLang="en-US" sz="2000" b="1" dirty="0"/>
              <a:t>よる「大阪湾広域臨海環境整備事業（大阪湾フェニックス事業）」を実施。</a:t>
            </a:r>
            <a:endParaRPr lang="en-US" altLang="ja-JP" sz="2000" b="1" dirty="0"/>
          </a:p>
        </p:txBody>
      </p:sp>
      <p:sp>
        <p:nvSpPr>
          <p:cNvPr id="13" name="正方形/長方形 12">
            <a:extLst>
              <a:ext uri="{FF2B5EF4-FFF2-40B4-BE49-F238E27FC236}">
                <a16:creationId xmlns:a16="http://schemas.microsoft.com/office/drawing/2014/main" id="{69AC0EFC-1095-15C0-BB2F-361B892E6815}"/>
              </a:ext>
            </a:extLst>
          </p:cNvPr>
          <p:cNvSpPr/>
          <p:nvPr/>
        </p:nvSpPr>
        <p:spPr>
          <a:xfrm>
            <a:off x="5932546" y="1894689"/>
            <a:ext cx="5012483" cy="400110"/>
          </a:xfrm>
          <a:prstGeom prst="rect">
            <a:avLst/>
          </a:prstGeom>
        </p:spPr>
        <p:txBody>
          <a:bodyPr wrap="square">
            <a:spAutoFit/>
          </a:bodyPr>
          <a:lstStyle/>
          <a:p>
            <a:r>
              <a:rPr lang="ja-JP" altLang="en-US" sz="2000" b="1" dirty="0"/>
              <a:t>■大阪湾フェニックス事業の仕組み</a:t>
            </a:r>
            <a:endParaRPr lang="en-US" altLang="ja-JP" sz="2000" b="1" dirty="0"/>
          </a:p>
        </p:txBody>
      </p:sp>
      <p:sp>
        <p:nvSpPr>
          <p:cNvPr id="15" name="フレーム 14">
            <a:extLst>
              <a:ext uri="{FF2B5EF4-FFF2-40B4-BE49-F238E27FC236}">
                <a16:creationId xmlns:a16="http://schemas.microsoft.com/office/drawing/2014/main" id="{74D35E6C-1AC4-4642-B8E4-2088D80B7D40}"/>
              </a:ext>
            </a:extLst>
          </p:cNvPr>
          <p:cNvSpPr/>
          <p:nvPr/>
        </p:nvSpPr>
        <p:spPr>
          <a:xfrm>
            <a:off x="10086113" y="3743912"/>
            <a:ext cx="858916" cy="1095389"/>
          </a:xfrm>
          <a:prstGeom prst="fra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solidFill>
                <a:schemeClr val="tx1"/>
              </a:solidFill>
            </a:endParaRPr>
          </a:p>
        </p:txBody>
      </p:sp>
      <p:sp>
        <p:nvSpPr>
          <p:cNvPr id="16" name="正方形/長方形 15">
            <a:extLst>
              <a:ext uri="{FF2B5EF4-FFF2-40B4-BE49-F238E27FC236}">
                <a16:creationId xmlns:a16="http://schemas.microsoft.com/office/drawing/2014/main" id="{4BE61690-165C-437B-B4B2-4E0CC2933381}"/>
              </a:ext>
            </a:extLst>
          </p:cNvPr>
          <p:cNvSpPr/>
          <p:nvPr/>
        </p:nvSpPr>
        <p:spPr>
          <a:xfrm>
            <a:off x="7025739" y="2589294"/>
            <a:ext cx="2178357" cy="500651"/>
          </a:xfrm>
          <a:prstGeom prst="rect">
            <a:avLst/>
          </a:prstGeom>
          <a:solidFill>
            <a:schemeClr val="accent3">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7" name="楕円 16">
            <a:extLst>
              <a:ext uri="{FF2B5EF4-FFF2-40B4-BE49-F238E27FC236}">
                <a16:creationId xmlns:a16="http://schemas.microsoft.com/office/drawing/2014/main" id="{8C4E7B4E-C4D5-49AA-88BB-9D7929B0E612}"/>
              </a:ext>
            </a:extLst>
          </p:cNvPr>
          <p:cNvSpPr/>
          <p:nvPr/>
        </p:nvSpPr>
        <p:spPr>
          <a:xfrm>
            <a:off x="7121874" y="2462482"/>
            <a:ext cx="978408" cy="2730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楕円 20">
            <a:extLst>
              <a:ext uri="{FF2B5EF4-FFF2-40B4-BE49-F238E27FC236}">
                <a16:creationId xmlns:a16="http://schemas.microsoft.com/office/drawing/2014/main" id="{D0713D3D-5625-45A2-BB61-5E5ABEFF9D54}"/>
              </a:ext>
            </a:extLst>
          </p:cNvPr>
          <p:cNvSpPr/>
          <p:nvPr/>
        </p:nvSpPr>
        <p:spPr>
          <a:xfrm>
            <a:off x="8136090" y="2462482"/>
            <a:ext cx="978408" cy="2730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テキスト ボックス 24">
            <a:extLst>
              <a:ext uri="{FF2B5EF4-FFF2-40B4-BE49-F238E27FC236}">
                <a16:creationId xmlns:a16="http://schemas.microsoft.com/office/drawing/2014/main" id="{7EB9B3C3-E892-4FF2-8E73-105F3ABF3FB8}"/>
              </a:ext>
            </a:extLst>
          </p:cNvPr>
          <p:cNvSpPr txBox="1"/>
          <p:nvPr/>
        </p:nvSpPr>
        <p:spPr>
          <a:xfrm>
            <a:off x="7238422" y="2447985"/>
            <a:ext cx="774868" cy="253916"/>
          </a:xfrm>
          <a:prstGeom prst="rect">
            <a:avLst/>
          </a:prstGeom>
          <a:noFill/>
        </p:spPr>
        <p:txBody>
          <a:bodyPr wrap="square" rtlCol="0">
            <a:spAutoFit/>
          </a:bodyPr>
          <a:lstStyle/>
          <a:p>
            <a:pPr marL="176213" indent="-176213"/>
            <a:r>
              <a:rPr lang="ja-JP" altLang="en-US" sz="1050" dirty="0">
                <a:latin typeface="BIZ UDゴシック" panose="020B0400000000000000" pitchFamily="49" charset="-128"/>
                <a:ea typeface="BIZ UDゴシック" panose="020B0400000000000000" pitchFamily="49" charset="-128"/>
              </a:rPr>
              <a:t>２</a:t>
            </a:r>
            <a:r>
              <a:rPr kumimoji="1" lang="ja-JP" altLang="en-US" sz="1050" dirty="0">
                <a:latin typeface="BIZ UDゴシック" panose="020B0400000000000000" pitchFamily="49" charset="-128"/>
                <a:ea typeface="BIZ UDゴシック" panose="020B0400000000000000" pitchFamily="49" charset="-128"/>
              </a:rPr>
              <a:t>府４県</a:t>
            </a:r>
            <a:endParaRPr lang="ja-JP" altLang="en-US" sz="1050" dirty="0">
              <a:latin typeface="BIZ UDゴシック" panose="020B0400000000000000" pitchFamily="49" charset="-128"/>
              <a:ea typeface="BIZ UDゴシック" panose="020B0400000000000000" pitchFamily="49" charset="-128"/>
            </a:endParaRPr>
          </a:p>
        </p:txBody>
      </p:sp>
      <p:sp>
        <p:nvSpPr>
          <p:cNvPr id="26" name="テキスト ボックス 25">
            <a:extLst>
              <a:ext uri="{FF2B5EF4-FFF2-40B4-BE49-F238E27FC236}">
                <a16:creationId xmlns:a16="http://schemas.microsoft.com/office/drawing/2014/main" id="{FAD183FE-BE10-4DBC-85F4-52A74C310DB3}"/>
              </a:ext>
            </a:extLst>
          </p:cNvPr>
          <p:cNvSpPr txBox="1"/>
          <p:nvPr/>
        </p:nvSpPr>
        <p:spPr>
          <a:xfrm>
            <a:off x="8232085" y="2462022"/>
            <a:ext cx="978361" cy="253916"/>
          </a:xfrm>
          <a:prstGeom prst="rect">
            <a:avLst/>
          </a:prstGeom>
          <a:noFill/>
        </p:spPr>
        <p:txBody>
          <a:bodyPr wrap="square" rtlCol="0">
            <a:spAutoFit/>
          </a:bodyPr>
          <a:lstStyle/>
          <a:p>
            <a:pPr marL="176213" indent="-176213"/>
            <a:r>
              <a:rPr kumimoji="1" lang="en-US" altLang="ja-JP" sz="1050" dirty="0">
                <a:latin typeface="BIZ UDゴシック" panose="020B0400000000000000" pitchFamily="49" charset="-128"/>
                <a:ea typeface="BIZ UDゴシック" panose="020B0400000000000000" pitchFamily="49" charset="-128"/>
              </a:rPr>
              <a:t>169</a:t>
            </a:r>
            <a:r>
              <a:rPr kumimoji="1" lang="ja-JP" altLang="en-US" sz="1050" dirty="0">
                <a:latin typeface="BIZ UDゴシック" panose="020B0400000000000000" pitchFamily="49" charset="-128"/>
                <a:ea typeface="BIZ UDゴシック" panose="020B0400000000000000" pitchFamily="49" charset="-128"/>
              </a:rPr>
              <a:t>市町村</a:t>
            </a:r>
            <a:endParaRPr lang="ja-JP" altLang="en-US" sz="1050" dirty="0">
              <a:latin typeface="BIZ UDゴシック" panose="020B0400000000000000" pitchFamily="49" charset="-128"/>
              <a:ea typeface="BIZ UDゴシック" panose="020B0400000000000000" pitchFamily="49" charset="-128"/>
            </a:endParaRPr>
          </a:p>
        </p:txBody>
      </p:sp>
      <p:sp>
        <p:nvSpPr>
          <p:cNvPr id="31" name="楕円 30">
            <a:extLst>
              <a:ext uri="{FF2B5EF4-FFF2-40B4-BE49-F238E27FC236}">
                <a16:creationId xmlns:a16="http://schemas.microsoft.com/office/drawing/2014/main" id="{3AC4E8E9-C918-4644-B119-4DDEE39D0FF0}"/>
              </a:ext>
            </a:extLst>
          </p:cNvPr>
          <p:cNvSpPr/>
          <p:nvPr/>
        </p:nvSpPr>
        <p:spPr>
          <a:xfrm>
            <a:off x="7625416" y="2744443"/>
            <a:ext cx="978408" cy="273082"/>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7" name="テキスト ボックス 36">
            <a:extLst>
              <a:ext uri="{FF2B5EF4-FFF2-40B4-BE49-F238E27FC236}">
                <a16:creationId xmlns:a16="http://schemas.microsoft.com/office/drawing/2014/main" id="{ACA07C85-22B6-42A4-A129-E5F851A31735}"/>
              </a:ext>
            </a:extLst>
          </p:cNvPr>
          <p:cNvSpPr txBox="1"/>
          <p:nvPr/>
        </p:nvSpPr>
        <p:spPr>
          <a:xfrm>
            <a:off x="7622763" y="2751191"/>
            <a:ext cx="1107340" cy="253916"/>
          </a:xfrm>
          <a:prstGeom prst="rect">
            <a:avLst/>
          </a:prstGeom>
          <a:noFill/>
        </p:spPr>
        <p:txBody>
          <a:bodyPr wrap="square" rtlCol="0">
            <a:spAutoFit/>
          </a:bodyPr>
          <a:lstStyle/>
          <a:p>
            <a:pPr marL="176213" indent="-176213"/>
            <a:r>
              <a:rPr lang="ja-JP" altLang="en-US" sz="1050" dirty="0">
                <a:latin typeface="BIZ UDゴシック" panose="020B0400000000000000" pitchFamily="49" charset="-128"/>
                <a:ea typeface="BIZ UDゴシック" panose="020B0400000000000000" pitchFamily="49" charset="-128"/>
              </a:rPr>
              <a:t>４</a:t>
            </a:r>
            <a:r>
              <a:rPr kumimoji="1" lang="ja-JP" altLang="en-US" sz="1050" dirty="0">
                <a:latin typeface="BIZ UDゴシック" panose="020B0400000000000000" pitchFamily="49" charset="-128"/>
                <a:ea typeface="BIZ UDゴシック" panose="020B0400000000000000" pitchFamily="49" charset="-128"/>
              </a:rPr>
              <a:t>港湾管理者</a:t>
            </a:r>
            <a:endParaRPr lang="ja-JP" altLang="en-US" sz="1050" dirty="0">
              <a:latin typeface="BIZ UDゴシック" panose="020B0400000000000000" pitchFamily="49" charset="-128"/>
              <a:ea typeface="BIZ UDゴシック" panose="020B0400000000000000" pitchFamily="49" charset="-128"/>
            </a:endParaRPr>
          </a:p>
        </p:txBody>
      </p:sp>
      <p:sp>
        <p:nvSpPr>
          <p:cNvPr id="39" name="四角形: 角を丸くする 38">
            <a:extLst>
              <a:ext uri="{FF2B5EF4-FFF2-40B4-BE49-F238E27FC236}">
                <a16:creationId xmlns:a16="http://schemas.microsoft.com/office/drawing/2014/main" id="{4EFE4F7E-D206-4683-A711-B45CD598F62B}"/>
              </a:ext>
            </a:extLst>
          </p:cNvPr>
          <p:cNvSpPr/>
          <p:nvPr/>
        </p:nvSpPr>
        <p:spPr>
          <a:xfrm>
            <a:off x="6311809" y="3692716"/>
            <a:ext cx="2833565" cy="1372931"/>
          </a:xfrm>
          <a:prstGeom prst="roundRect">
            <a:avLst>
              <a:gd name="adj" fmla="val 714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solidFill>
                <a:schemeClr val="tx1"/>
              </a:solidFill>
            </a:endParaRPr>
          </a:p>
        </p:txBody>
      </p:sp>
      <p:sp>
        <p:nvSpPr>
          <p:cNvPr id="40" name="テキスト ボックス 39">
            <a:extLst>
              <a:ext uri="{FF2B5EF4-FFF2-40B4-BE49-F238E27FC236}">
                <a16:creationId xmlns:a16="http://schemas.microsoft.com/office/drawing/2014/main" id="{E63F259A-C7B4-4C67-9632-AFD3D77874F7}"/>
              </a:ext>
            </a:extLst>
          </p:cNvPr>
          <p:cNvSpPr txBox="1"/>
          <p:nvPr/>
        </p:nvSpPr>
        <p:spPr>
          <a:xfrm>
            <a:off x="6630618" y="4829120"/>
            <a:ext cx="3389818" cy="246221"/>
          </a:xfrm>
          <a:prstGeom prst="rect">
            <a:avLst/>
          </a:prstGeom>
          <a:noFill/>
        </p:spPr>
        <p:txBody>
          <a:bodyPr wrap="square" rtlCol="0">
            <a:spAutoFit/>
          </a:bodyPr>
          <a:lstStyle/>
          <a:p>
            <a:pPr marL="176213" indent="-176213"/>
            <a:r>
              <a:rPr kumimoji="1" lang="en-US" altLang="ja-JP" sz="1000" b="1" dirty="0">
                <a:latin typeface="BIZ UDゴシック" panose="020B0400000000000000" pitchFamily="49" charset="-128"/>
                <a:ea typeface="BIZ UDゴシック" panose="020B0400000000000000" pitchFamily="49" charset="-128"/>
              </a:rPr>
              <a:t>【</a:t>
            </a:r>
            <a:r>
              <a:rPr kumimoji="1" lang="ja-JP" altLang="en-US" sz="1000" b="1" dirty="0">
                <a:latin typeface="BIZ UDゴシック" panose="020B0400000000000000" pitchFamily="49" charset="-128"/>
                <a:ea typeface="BIZ UDゴシック" panose="020B0400000000000000" pitchFamily="49" charset="-128"/>
              </a:rPr>
              <a:t>大阪湾広域臨海環境整備センター</a:t>
            </a:r>
            <a:r>
              <a:rPr kumimoji="1" lang="en-US" altLang="ja-JP" sz="1000" b="1" dirty="0">
                <a:latin typeface="BIZ UDゴシック" panose="020B0400000000000000" pitchFamily="49" charset="-128"/>
                <a:ea typeface="BIZ UDゴシック" panose="020B0400000000000000" pitchFamily="49" charset="-128"/>
              </a:rPr>
              <a:t>】</a:t>
            </a:r>
            <a:endParaRPr lang="ja-JP" altLang="en-US" sz="1000" b="1" dirty="0">
              <a:latin typeface="BIZ UDゴシック" panose="020B0400000000000000" pitchFamily="49" charset="-128"/>
              <a:ea typeface="BIZ UDゴシック" panose="020B0400000000000000" pitchFamily="49" charset="-128"/>
            </a:endParaRPr>
          </a:p>
        </p:txBody>
      </p:sp>
      <p:sp>
        <p:nvSpPr>
          <p:cNvPr id="41" name="楕円 40">
            <a:extLst>
              <a:ext uri="{FF2B5EF4-FFF2-40B4-BE49-F238E27FC236}">
                <a16:creationId xmlns:a16="http://schemas.microsoft.com/office/drawing/2014/main" id="{049E01A8-AE6B-4705-9E0A-993D84E9C6E3}"/>
              </a:ext>
            </a:extLst>
          </p:cNvPr>
          <p:cNvSpPr/>
          <p:nvPr/>
        </p:nvSpPr>
        <p:spPr>
          <a:xfrm>
            <a:off x="6256413" y="2572984"/>
            <a:ext cx="619616" cy="471204"/>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テキスト ボックス 41">
            <a:extLst>
              <a:ext uri="{FF2B5EF4-FFF2-40B4-BE49-F238E27FC236}">
                <a16:creationId xmlns:a16="http://schemas.microsoft.com/office/drawing/2014/main" id="{BA4F7476-470D-4ED1-B310-A41CCE903EA0}"/>
              </a:ext>
            </a:extLst>
          </p:cNvPr>
          <p:cNvSpPr txBox="1"/>
          <p:nvPr/>
        </p:nvSpPr>
        <p:spPr>
          <a:xfrm>
            <a:off x="6257775" y="2576036"/>
            <a:ext cx="619616" cy="415498"/>
          </a:xfrm>
          <a:prstGeom prst="rect">
            <a:avLst/>
          </a:prstGeom>
          <a:noFill/>
        </p:spPr>
        <p:txBody>
          <a:bodyPr wrap="square" rtlCol="0">
            <a:spAutoFit/>
          </a:bodyPr>
          <a:lstStyle/>
          <a:p>
            <a:pPr marL="176213" indent="-176213" algn="ctr"/>
            <a:r>
              <a:rPr kumimoji="1" lang="ja-JP" altLang="en-US" sz="1050" dirty="0">
                <a:latin typeface="BIZ UDゴシック" panose="020B0400000000000000" pitchFamily="49" charset="-128"/>
                <a:ea typeface="BIZ UDゴシック" panose="020B0400000000000000" pitchFamily="49" charset="-128"/>
              </a:rPr>
              <a:t>民間</a:t>
            </a:r>
            <a:endParaRPr kumimoji="1" lang="en-US" altLang="ja-JP" sz="1050" dirty="0">
              <a:latin typeface="BIZ UDゴシック" panose="020B0400000000000000" pitchFamily="49" charset="-128"/>
              <a:ea typeface="BIZ UDゴシック" panose="020B0400000000000000" pitchFamily="49" charset="-128"/>
            </a:endParaRPr>
          </a:p>
          <a:p>
            <a:pPr marL="176213" indent="-176213" algn="ctr"/>
            <a:r>
              <a:rPr kumimoji="1" lang="ja-JP" altLang="en-US" sz="1050" dirty="0">
                <a:latin typeface="BIZ UDゴシック" panose="020B0400000000000000" pitchFamily="49" charset="-128"/>
                <a:ea typeface="BIZ UDゴシック" panose="020B0400000000000000" pitchFamily="49" charset="-128"/>
              </a:rPr>
              <a:t>事業者</a:t>
            </a:r>
            <a:endParaRPr lang="ja-JP" altLang="en-US" sz="1050" dirty="0">
              <a:latin typeface="BIZ UDゴシック" panose="020B0400000000000000" pitchFamily="49" charset="-128"/>
              <a:ea typeface="BIZ UDゴシック" panose="020B0400000000000000" pitchFamily="49" charset="-128"/>
            </a:endParaRPr>
          </a:p>
        </p:txBody>
      </p:sp>
      <p:sp>
        <p:nvSpPr>
          <p:cNvPr id="43" name="矢印: 下 42">
            <a:extLst>
              <a:ext uri="{FF2B5EF4-FFF2-40B4-BE49-F238E27FC236}">
                <a16:creationId xmlns:a16="http://schemas.microsoft.com/office/drawing/2014/main" id="{20EF495C-2BD1-4ACF-8F44-C896C059A60A}"/>
              </a:ext>
            </a:extLst>
          </p:cNvPr>
          <p:cNvSpPr/>
          <p:nvPr/>
        </p:nvSpPr>
        <p:spPr>
          <a:xfrm>
            <a:off x="8040884" y="3019782"/>
            <a:ext cx="138230" cy="792000"/>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endParaRPr>
          </a:p>
        </p:txBody>
      </p:sp>
      <p:sp>
        <p:nvSpPr>
          <p:cNvPr id="44" name="テキスト ボックス 43">
            <a:extLst>
              <a:ext uri="{FF2B5EF4-FFF2-40B4-BE49-F238E27FC236}">
                <a16:creationId xmlns:a16="http://schemas.microsoft.com/office/drawing/2014/main" id="{13950851-FE84-431D-9BF6-B7506AD53312}"/>
              </a:ext>
            </a:extLst>
          </p:cNvPr>
          <p:cNvSpPr txBox="1"/>
          <p:nvPr/>
        </p:nvSpPr>
        <p:spPr>
          <a:xfrm>
            <a:off x="7440047" y="3237977"/>
            <a:ext cx="451701" cy="215444"/>
          </a:xfrm>
          <a:prstGeom prst="rect">
            <a:avLst/>
          </a:prstGeom>
          <a:noFill/>
        </p:spPr>
        <p:txBody>
          <a:bodyPr wrap="square"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出資</a:t>
            </a:r>
            <a:endParaRPr lang="ja-JP" altLang="en-US" sz="800" dirty="0">
              <a:latin typeface="BIZ UDゴシック" panose="020B0400000000000000" pitchFamily="49" charset="-128"/>
              <a:ea typeface="BIZ UDゴシック" panose="020B0400000000000000" pitchFamily="49" charset="-128"/>
            </a:endParaRPr>
          </a:p>
        </p:txBody>
      </p:sp>
      <p:cxnSp>
        <p:nvCxnSpPr>
          <p:cNvPr id="45" name="直線矢印コネクタ 44">
            <a:extLst>
              <a:ext uri="{FF2B5EF4-FFF2-40B4-BE49-F238E27FC236}">
                <a16:creationId xmlns:a16="http://schemas.microsoft.com/office/drawing/2014/main" id="{E7FC89DF-D6D3-429F-825B-34F37078D5EC}"/>
              </a:ext>
            </a:extLst>
          </p:cNvPr>
          <p:cNvCxnSpPr>
            <a:cxnSpLocks/>
          </p:cNvCxnSpPr>
          <p:nvPr/>
        </p:nvCxnSpPr>
        <p:spPr>
          <a:xfrm flipH="1">
            <a:off x="7487251" y="3083672"/>
            <a:ext cx="5806" cy="612000"/>
          </a:xfrm>
          <a:prstGeom prst="straightConnector1">
            <a:avLst/>
          </a:prstGeom>
          <a:ln w="12700">
            <a:solidFill>
              <a:schemeClr val="tx1"/>
            </a:solidFill>
            <a:prstDash val="dash"/>
            <a:tailEnd type="arrow" w="sm" len="med"/>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8B13E0D4-F899-496A-B157-63FB76FA1C91}"/>
              </a:ext>
            </a:extLst>
          </p:cNvPr>
          <p:cNvSpPr txBox="1"/>
          <p:nvPr/>
        </p:nvSpPr>
        <p:spPr>
          <a:xfrm>
            <a:off x="8156688" y="3241456"/>
            <a:ext cx="486653" cy="318924"/>
          </a:xfrm>
          <a:prstGeom prst="rect">
            <a:avLst/>
          </a:prstGeom>
          <a:noFill/>
        </p:spPr>
        <p:txBody>
          <a:bodyPr wrap="square" lIns="36000" tIns="36000" rIns="36000" bIns="36000" rtlCol="0">
            <a:spAutoFit/>
          </a:bodyPr>
          <a:lstStyle/>
          <a:p>
            <a:r>
              <a:rPr kumimoji="1" lang="ja-JP" altLang="en-US" sz="800" dirty="0">
                <a:latin typeface="BIZ UDゴシック" panose="020B0400000000000000" pitchFamily="49" charset="-128"/>
                <a:ea typeface="BIZ UDゴシック" panose="020B0400000000000000" pitchFamily="49" charset="-128"/>
              </a:rPr>
              <a:t>護岸建設</a:t>
            </a:r>
            <a:endParaRPr kumimoji="1" lang="en-US" altLang="ja-JP" sz="800" dirty="0">
              <a:latin typeface="BIZ UDゴシック" panose="020B0400000000000000" pitchFamily="49" charset="-128"/>
              <a:ea typeface="BIZ UDゴシック" panose="020B0400000000000000" pitchFamily="49" charset="-128"/>
            </a:endParaRPr>
          </a:p>
          <a:p>
            <a:pPr marL="176213" indent="-176213"/>
            <a:r>
              <a:rPr kumimoji="1" lang="ja-JP" altLang="en-US" sz="800" dirty="0">
                <a:latin typeface="BIZ UDゴシック" panose="020B0400000000000000" pitchFamily="49" charset="-128"/>
                <a:ea typeface="BIZ UDゴシック" panose="020B0400000000000000" pitchFamily="49" charset="-128"/>
              </a:rPr>
              <a:t>費用</a:t>
            </a:r>
            <a:endParaRPr lang="ja-JP" altLang="en-US" sz="800" dirty="0">
              <a:latin typeface="BIZ UDゴシック" panose="020B0400000000000000" pitchFamily="49" charset="-128"/>
              <a:ea typeface="BIZ UDゴシック" panose="020B0400000000000000" pitchFamily="49" charset="-128"/>
            </a:endParaRPr>
          </a:p>
        </p:txBody>
      </p:sp>
      <p:cxnSp>
        <p:nvCxnSpPr>
          <p:cNvPr id="49" name="直線矢印コネクタ 48">
            <a:extLst>
              <a:ext uri="{FF2B5EF4-FFF2-40B4-BE49-F238E27FC236}">
                <a16:creationId xmlns:a16="http://schemas.microsoft.com/office/drawing/2014/main" id="{53DE1D0C-BEE9-4FC1-8D40-348A212FCF21}"/>
              </a:ext>
            </a:extLst>
          </p:cNvPr>
          <p:cNvCxnSpPr>
            <a:cxnSpLocks/>
          </p:cNvCxnSpPr>
          <p:nvPr/>
        </p:nvCxnSpPr>
        <p:spPr>
          <a:xfrm flipH="1">
            <a:off x="8841364" y="2734084"/>
            <a:ext cx="1" cy="97200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8772BD34-CD7C-4680-9B33-8EEDFAD0E0F7}"/>
              </a:ext>
            </a:extLst>
          </p:cNvPr>
          <p:cNvSpPr txBox="1"/>
          <p:nvPr/>
        </p:nvSpPr>
        <p:spPr>
          <a:xfrm>
            <a:off x="8876296" y="3209229"/>
            <a:ext cx="1132527" cy="318924"/>
          </a:xfrm>
          <a:prstGeom prst="rect">
            <a:avLst/>
          </a:prstGeom>
          <a:noFill/>
        </p:spPr>
        <p:txBody>
          <a:bodyPr wrap="square" lIns="36000" tIns="36000" rIns="36000" bIns="36000" rtlCol="0">
            <a:spAutoFit/>
          </a:bodyPr>
          <a:lstStyle/>
          <a:p>
            <a:r>
              <a:rPr lang="ja-JP" altLang="en-US" sz="800" dirty="0">
                <a:latin typeface="BIZ UDゴシック" panose="020B0400000000000000" pitchFamily="49" charset="-128"/>
                <a:ea typeface="BIZ UDゴシック" panose="020B0400000000000000" pitchFamily="49" charset="-128"/>
              </a:rPr>
              <a:t>一般廃棄物処分料・</a:t>
            </a:r>
            <a:br>
              <a:rPr lang="en-US" altLang="ja-JP" sz="800" dirty="0">
                <a:latin typeface="BIZ UDゴシック" panose="020B0400000000000000" pitchFamily="49" charset="-128"/>
                <a:ea typeface="BIZ UDゴシック" panose="020B0400000000000000" pitchFamily="49" charset="-128"/>
              </a:rPr>
            </a:br>
            <a:r>
              <a:rPr kumimoji="1" lang="ja-JP" altLang="en-US" sz="800" dirty="0">
                <a:latin typeface="BIZ UDゴシック" panose="020B0400000000000000" pitchFamily="49" charset="-128"/>
                <a:ea typeface="BIZ UDゴシック" panose="020B0400000000000000" pitchFamily="49" charset="-128"/>
              </a:rPr>
              <a:t>受入施設等整備費用</a:t>
            </a:r>
            <a:endParaRPr lang="ja-JP" altLang="en-US" sz="800" dirty="0">
              <a:latin typeface="BIZ UDゴシック" panose="020B0400000000000000" pitchFamily="49" charset="-128"/>
              <a:ea typeface="BIZ UDゴシック" panose="020B0400000000000000" pitchFamily="49" charset="-128"/>
            </a:endParaRPr>
          </a:p>
        </p:txBody>
      </p:sp>
      <p:cxnSp>
        <p:nvCxnSpPr>
          <p:cNvPr id="51" name="直線矢印コネクタ 50">
            <a:extLst>
              <a:ext uri="{FF2B5EF4-FFF2-40B4-BE49-F238E27FC236}">
                <a16:creationId xmlns:a16="http://schemas.microsoft.com/office/drawing/2014/main" id="{6DFC309F-8F75-4996-BCEA-37BDB8DAB6FE}"/>
              </a:ext>
            </a:extLst>
          </p:cNvPr>
          <p:cNvCxnSpPr>
            <a:cxnSpLocks/>
          </p:cNvCxnSpPr>
          <p:nvPr/>
        </p:nvCxnSpPr>
        <p:spPr>
          <a:xfrm flipH="1">
            <a:off x="6447655" y="3035022"/>
            <a:ext cx="1" cy="648000"/>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38752C1C-58D2-4FED-8551-3CE1BE85756D}"/>
              </a:ext>
            </a:extLst>
          </p:cNvPr>
          <p:cNvSpPr txBox="1"/>
          <p:nvPr/>
        </p:nvSpPr>
        <p:spPr>
          <a:xfrm>
            <a:off x="6450993" y="3197650"/>
            <a:ext cx="712082" cy="31892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産業廃棄物</a:t>
            </a:r>
            <a:endParaRPr kumimoji="1" lang="en-US" altLang="ja-JP" sz="800" dirty="0">
              <a:latin typeface="BIZ UDゴシック" panose="020B0400000000000000" pitchFamily="49" charset="-128"/>
              <a:ea typeface="BIZ UDゴシック" panose="020B0400000000000000" pitchFamily="49" charset="-128"/>
            </a:endParaRPr>
          </a:p>
          <a:p>
            <a:pPr marL="176213" indent="-176213"/>
            <a:r>
              <a:rPr lang="ja-JP" altLang="en-US" sz="800" dirty="0">
                <a:latin typeface="BIZ UDゴシック" panose="020B0400000000000000" pitchFamily="49" charset="-128"/>
                <a:ea typeface="BIZ UDゴシック" panose="020B0400000000000000" pitchFamily="49" charset="-128"/>
              </a:rPr>
              <a:t>処分料</a:t>
            </a:r>
          </a:p>
        </p:txBody>
      </p:sp>
      <p:sp>
        <p:nvSpPr>
          <p:cNvPr id="53" name="テキスト ボックス 52">
            <a:extLst>
              <a:ext uri="{FF2B5EF4-FFF2-40B4-BE49-F238E27FC236}">
                <a16:creationId xmlns:a16="http://schemas.microsoft.com/office/drawing/2014/main" id="{D79895ED-E1FD-4B91-BED3-D629E0EAE4A7}"/>
              </a:ext>
            </a:extLst>
          </p:cNvPr>
          <p:cNvSpPr txBox="1"/>
          <p:nvPr/>
        </p:nvSpPr>
        <p:spPr>
          <a:xfrm>
            <a:off x="9311808" y="3766726"/>
            <a:ext cx="709048"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護岸建設</a:t>
            </a:r>
            <a:endParaRPr lang="ja-JP" altLang="en-US" sz="800" dirty="0">
              <a:latin typeface="BIZ UDゴシック" panose="020B0400000000000000" pitchFamily="49" charset="-128"/>
              <a:ea typeface="BIZ UDゴシック" panose="020B0400000000000000" pitchFamily="49" charset="-128"/>
            </a:endParaRPr>
          </a:p>
        </p:txBody>
      </p:sp>
      <p:cxnSp>
        <p:nvCxnSpPr>
          <p:cNvPr id="54" name="直線矢印コネクタ 53">
            <a:extLst>
              <a:ext uri="{FF2B5EF4-FFF2-40B4-BE49-F238E27FC236}">
                <a16:creationId xmlns:a16="http://schemas.microsoft.com/office/drawing/2014/main" id="{C0C6E291-7974-4EBF-9661-82D00FBC0848}"/>
              </a:ext>
            </a:extLst>
          </p:cNvPr>
          <p:cNvCxnSpPr>
            <a:cxnSpLocks/>
          </p:cNvCxnSpPr>
          <p:nvPr/>
        </p:nvCxnSpPr>
        <p:spPr>
          <a:xfrm flipV="1">
            <a:off x="9145388" y="4295796"/>
            <a:ext cx="1188000" cy="11423"/>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4AD0E07E-18C4-4F48-82F5-8B5B02483142}"/>
              </a:ext>
            </a:extLst>
          </p:cNvPr>
          <p:cNvSpPr txBox="1"/>
          <p:nvPr/>
        </p:nvSpPr>
        <p:spPr>
          <a:xfrm>
            <a:off x="9299441" y="4123946"/>
            <a:ext cx="1018211"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一般廃棄物埋立</a:t>
            </a:r>
            <a:endParaRPr lang="ja-JP" altLang="en-US" sz="800" dirty="0">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7AF0449E-3ED0-4757-937F-45E1A2503B85}"/>
              </a:ext>
            </a:extLst>
          </p:cNvPr>
          <p:cNvSpPr txBox="1"/>
          <p:nvPr/>
        </p:nvSpPr>
        <p:spPr>
          <a:xfrm>
            <a:off x="9300567" y="4419650"/>
            <a:ext cx="1017085"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産業廃棄物埋立</a:t>
            </a:r>
            <a:endParaRPr lang="ja-JP" altLang="en-US" sz="800" dirty="0">
              <a:latin typeface="BIZ UDゴシック" panose="020B0400000000000000" pitchFamily="49" charset="-128"/>
              <a:ea typeface="BIZ UDゴシック" panose="020B0400000000000000" pitchFamily="49" charset="-128"/>
            </a:endParaRPr>
          </a:p>
        </p:txBody>
      </p:sp>
      <p:cxnSp>
        <p:nvCxnSpPr>
          <p:cNvPr id="58" name="直線矢印コネクタ 57">
            <a:extLst>
              <a:ext uri="{FF2B5EF4-FFF2-40B4-BE49-F238E27FC236}">
                <a16:creationId xmlns:a16="http://schemas.microsoft.com/office/drawing/2014/main" id="{89481581-CFB8-474F-8AEB-6AB87EF42087}"/>
              </a:ext>
            </a:extLst>
          </p:cNvPr>
          <p:cNvCxnSpPr>
            <a:cxnSpLocks/>
          </p:cNvCxnSpPr>
          <p:nvPr/>
        </p:nvCxnSpPr>
        <p:spPr>
          <a:xfrm flipV="1">
            <a:off x="9152008" y="4593526"/>
            <a:ext cx="1188000" cy="11423"/>
          </a:xfrm>
          <a:prstGeom prst="straightConnector1">
            <a:avLst/>
          </a:prstGeom>
          <a:ln w="12700">
            <a:solidFill>
              <a:schemeClr val="tx1"/>
            </a:solidFill>
            <a:tailEnd type="arrow" w="sm" len="med"/>
          </a:ln>
        </p:spPr>
        <p:style>
          <a:lnRef idx="1">
            <a:schemeClr val="accent1"/>
          </a:lnRef>
          <a:fillRef idx="0">
            <a:schemeClr val="accent1"/>
          </a:fillRef>
          <a:effectRef idx="0">
            <a:schemeClr val="accent1"/>
          </a:effectRef>
          <a:fontRef idx="minor">
            <a:schemeClr val="tx1"/>
          </a:fontRef>
        </p:style>
      </p:cxnSp>
      <p:sp>
        <p:nvSpPr>
          <p:cNvPr id="59" name="テキスト ボックス 58">
            <a:extLst>
              <a:ext uri="{FF2B5EF4-FFF2-40B4-BE49-F238E27FC236}">
                <a16:creationId xmlns:a16="http://schemas.microsoft.com/office/drawing/2014/main" id="{9AF17EFF-83A8-4CB2-8D44-A430319962F1}"/>
              </a:ext>
            </a:extLst>
          </p:cNvPr>
          <p:cNvSpPr txBox="1"/>
          <p:nvPr/>
        </p:nvSpPr>
        <p:spPr>
          <a:xfrm>
            <a:off x="10092764" y="4793298"/>
            <a:ext cx="1194270" cy="253916"/>
          </a:xfrm>
          <a:prstGeom prst="rect">
            <a:avLst/>
          </a:prstGeom>
          <a:noFill/>
        </p:spPr>
        <p:txBody>
          <a:bodyPr wrap="square" rtlCol="0">
            <a:spAutoFit/>
          </a:bodyPr>
          <a:lstStyle/>
          <a:p>
            <a:pPr marL="176213" indent="-176213"/>
            <a:r>
              <a:rPr kumimoji="1" lang="ja-JP" altLang="en-US" sz="1050" dirty="0">
                <a:latin typeface="BIZ UDゴシック" panose="020B0400000000000000" pitchFamily="49" charset="-128"/>
                <a:ea typeface="BIZ UDゴシック" panose="020B0400000000000000" pitchFamily="49" charset="-128"/>
              </a:rPr>
              <a:t>埋立処分場</a:t>
            </a:r>
            <a:endParaRPr lang="ja-JP" altLang="en-US" sz="1050" dirty="0">
              <a:latin typeface="BIZ UDゴシック" panose="020B0400000000000000" pitchFamily="49" charset="-128"/>
              <a:ea typeface="BIZ UDゴシック" panose="020B0400000000000000" pitchFamily="49" charset="-128"/>
            </a:endParaRPr>
          </a:p>
        </p:txBody>
      </p:sp>
      <p:sp>
        <p:nvSpPr>
          <p:cNvPr id="60" name="矢印: 下 59">
            <a:extLst>
              <a:ext uri="{FF2B5EF4-FFF2-40B4-BE49-F238E27FC236}">
                <a16:creationId xmlns:a16="http://schemas.microsoft.com/office/drawing/2014/main" id="{4AB045E8-7397-46DE-8C5F-D6152A376538}"/>
              </a:ext>
            </a:extLst>
          </p:cNvPr>
          <p:cNvSpPr/>
          <p:nvPr/>
        </p:nvSpPr>
        <p:spPr>
          <a:xfrm rot="16200000">
            <a:off x="9531100" y="3520632"/>
            <a:ext cx="182055" cy="930669"/>
          </a:xfrm>
          <a:prstGeom prst="downArrow">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800">
              <a:solidFill>
                <a:schemeClr val="tx1"/>
              </a:solidFill>
            </a:endParaRPr>
          </a:p>
        </p:txBody>
      </p:sp>
      <p:sp>
        <p:nvSpPr>
          <p:cNvPr id="61" name="矢印: 上向き折線 60">
            <a:extLst>
              <a:ext uri="{FF2B5EF4-FFF2-40B4-BE49-F238E27FC236}">
                <a16:creationId xmlns:a16="http://schemas.microsoft.com/office/drawing/2014/main" id="{5D30DA68-3774-4CC7-B287-D17FD840D59C}"/>
              </a:ext>
            </a:extLst>
          </p:cNvPr>
          <p:cNvSpPr/>
          <p:nvPr/>
        </p:nvSpPr>
        <p:spPr>
          <a:xfrm rot="16200000">
            <a:off x="9054368" y="2356159"/>
            <a:ext cx="1050837" cy="1923246"/>
          </a:xfrm>
          <a:prstGeom prst="bentUpArrow">
            <a:avLst>
              <a:gd name="adj1" fmla="val 9721"/>
              <a:gd name="adj2" fmla="val 9280"/>
              <a:gd name="adj3" fmla="val 1174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2" name="テキスト ボックス 61">
            <a:extLst>
              <a:ext uri="{FF2B5EF4-FFF2-40B4-BE49-F238E27FC236}">
                <a16:creationId xmlns:a16="http://schemas.microsoft.com/office/drawing/2014/main" id="{6B2EA479-5BB0-4E42-A8BB-6E08CF51F1FF}"/>
              </a:ext>
            </a:extLst>
          </p:cNvPr>
          <p:cNvSpPr txBox="1"/>
          <p:nvPr/>
        </p:nvSpPr>
        <p:spPr>
          <a:xfrm>
            <a:off x="9361185" y="2549978"/>
            <a:ext cx="1275439"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造成後の土地の</a:t>
            </a:r>
            <a:r>
              <a:rPr lang="ja-JP" altLang="en-US" sz="800" dirty="0">
                <a:latin typeface="BIZ UDゴシック" panose="020B0400000000000000" pitchFamily="49" charset="-128"/>
                <a:ea typeface="BIZ UDゴシック" panose="020B0400000000000000" pitchFamily="49" charset="-128"/>
              </a:rPr>
              <a:t>引渡し</a:t>
            </a:r>
            <a:endParaRPr kumimoji="1" lang="en-US" altLang="ja-JP" sz="800" dirty="0">
              <a:latin typeface="BIZ UDゴシック" panose="020B0400000000000000" pitchFamily="49" charset="-128"/>
              <a:ea typeface="BIZ UDゴシック" panose="020B0400000000000000" pitchFamily="49" charset="-128"/>
            </a:endParaRPr>
          </a:p>
        </p:txBody>
      </p:sp>
      <p:sp>
        <p:nvSpPr>
          <p:cNvPr id="63" name="テキスト ボックス 62">
            <a:extLst>
              <a:ext uri="{FF2B5EF4-FFF2-40B4-BE49-F238E27FC236}">
                <a16:creationId xmlns:a16="http://schemas.microsoft.com/office/drawing/2014/main" id="{42F8B63D-5882-460A-8755-BF5D460FBA3C}"/>
              </a:ext>
            </a:extLst>
          </p:cNvPr>
          <p:cNvSpPr txBox="1"/>
          <p:nvPr/>
        </p:nvSpPr>
        <p:spPr>
          <a:xfrm>
            <a:off x="6557315" y="3829861"/>
            <a:ext cx="2407216" cy="648896"/>
          </a:xfrm>
          <a:prstGeom prst="rect">
            <a:avLst/>
          </a:prstGeom>
          <a:solidFill>
            <a:schemeClr val="bg1"/>
          </a:solidFill>
          <a:ln>
            <a:solidFill>
              <a:schemeClr val="tx1"/>
            </a:solidFill>
          </a:ln>
        </p:spPr>
        <p:txBody>
          <a:bodyPr wrap="square" tIns="0" rtlCol="0">
            <a:spAutoFit/>
          </a:bodyPr>
          <a:lstStyle/>
          <a:p>
            <a:pPr marL="176213" indent="-176213"/>
            <a:r>
              <a:rPr kumimoji="1" lang="ja-JP" altLang="en-US" sz="1050" dirty="0">
                <a:latin typeface="BIZ UDゴシック" panose="020B0400000000000000" pitchFamily="49" charset="-128"/>
                <a:ea typeface="BIZ UDゴシック" panose="020B0400000000000000" pitchFamily="49" charset="-128"/>
              </a:rPr>
              <a:t>管理委員会</a:t>
            </a:r>
          </a:p>
          <a:p>
            <a:pPr marL="176213" indent="-176213">
              <a:spcBef>
                <a:spcPts val="200"/>
              </a:spcBef>
            </a:pPr>
            <a:r>
              <a:rPr kumimoji="1" lang="ja-JP" altLang="en-US" sz="800" dirty="0">
                <a:latin typeface="BIZ UDゴシック" panose="020B0400000000000000" pitchFamily="49" charset="-128"/>
                <a:ea typeface="BIZ UDゴシック" panose="020B0400000000000000" pitchFamily="49" charset="-128"/>
              </a:rPr>
              <a:t>　</a:t>
            </a:r>
            <a:r>
              <a:rPr kumimoji="1" lang="ja-JP" altLang="en-US" sz="900" dirty="0">
                <a:latin typeface="BIZ UDゴシック" panose="020B0400000000000000" pitchFamily="49" charset="-128"/>
                <a:ea typeface="BIZ UDゴシック" panose="020B0400000000000000" pitchFamily="49" charset="-128"/>
              </a:rPr>
              <a:t>・定款の変更</a:t>
            </a:r>
            <a:endParaRPr kumimoji="1" lang="en-US" altLang="ja-JP" sz="900" dirty="0">
              <a:latin typeface="BIZ UDゴシック" panose="020B0400000000000000" pitchFamily="49" charset="-128"/>
              <a:ea typeface="BIZ UDゴシック" panose="020B0400000000000000" pitchFamily="49" charset="-128"/>
            </a:endParaRPr>
          </a:p>
          <a:p>
            <a:pPr marL="176213" indent="-176213"/>
            <a:r>
              <a:rPr kumimoji="1" lang="ja-JP" altLang="en-US" sz="900" dirty="0">
                <a:latin typeface="BIZ UDゴシック" panose="020B0400000000000000" pitchFamily="49" charset="-128"/>
                <a:ea typeface="BIZ UDゴシック" panose="020B0400000000000000" pitchFamily="49" charset="-128"/>
              </a:rPr>
              <a:t>　・広域処理場整備基本計画の作成等</a:t>
            </a:r>
            <a:endParaRPr kumimoji="1" lang="en-US" altLang="ja-JP" sz="900" dirty="0">
              <a:latin typeface="BIZ UDゴシック" panose="020B0400000000000000" pitchFamily="49" charset="-128"/>
              <a:ea typeface="BIZ UDゴシック" panose="020B0400000000000000" pitchFamily="49" charset="-128"/>
            </a:endParaRPr>
          </a:p>
          <a:p>
            <a:pPr marL="176213" indent="-176213"/>
            <a:r>
              <a:rPr kumimoji="1" lang="ja-JP" altLang="en-US" sz="900" dirty="0">
                <a:latin typeface="BIZ UDゴシック" panose="020B0400000000000000" pitchFamily="49" charset="-128"/>
                <a:ea typeface="BIZ UDゴシック" panose="020B0400000000000000" pitchFamily="49" charset="-128"/>
              </a:rPr>
              <a:t>　・予算・事業計画・資金計画の作成等</a:t>
            </a:r>
            <a:endParaRPr kumimoji="1" lang="en-US" altLang="ja-JP" sz="900" dirty="0">
              <a:latin typeface="BIZ UDゴシック" panose="020B0400000000000000" pitchFamily="49" charset="-128"/>
              <a:ea typeface="BIZ UDゴシック" panose="020B0400000000000000" pitchFamily="49" charset="-128"/>
            </a:endParaRPr>
          </a:p>
        </p:txBody>
      </p:sp>
      <p:cxnSp>
        <p:nvCxnSpPr>
          <p:cNvPr id="64" name="直線コネクタ 63">
            <a:extLst>
              <a:ext uri="{FF2B5EF4-FFF2-40B4-BE49-F238E27FC236}">
                <a16:creationId xmlns:a16="http://schemas.microsoft.com/office/drawing/2014/main" id="{83EB9894-2099-41AA-9CAD-43B101D5B82A}"/>
              </a:ext>
            </a:extLst>
          </p:cNvPr>
          <p:cNvCxnSpPr>
            <a:cxnSpLocks/>
          </p:cNvCxnSpPr>
          <p:nvPr/>
        </p:nvCxnSpPr>
        <p:spPr>
          <a:xfrm>
            <a:off x="7750952" y="4492405"/>
            <a:ext cx="0" cy="136541"/>
          </a:xfrm>
          <a:prstGeom prst="line">
            <a:avLst/>
          </a:prstGeom>
          <a:ln w="15875"/>
        </p:spPr>
        <p:style>
          <a:lnRef idx="1">
            <a:schemeClr val="dk1"/>
          </a:lnRef>
          <a:fillRef idx="0">
            <a:schemeClr val="dk1"/>
          </a:fillRef>
          <a:effectRef idx="0">
            <a:schemeClr val="dk1"/>
          </a:effectRef>
          <a:fontRef idx="minor">
            <a:schemeClr val="tx1"/>
          </a:fontRef>
        </p:style>
      </p:cxnSp>
      <p:sp>
        <p:nvSpPr>
          <p:cNvPr id="65" name="テキスト ボックス 64">
            <a:extLst>
              <a:ext uri="{FF2B5EF4-FFF2-40B4-BE49-F238E27FC236}">
                <a16:creationId xmlns:a16="http://schemas.microsoft.com/office/drawing/2014/main" id="{D75992B9-8086-43DB-B504-CFF4C1AB1982}"/>
              </a:ext>
            </a:extLst>
          </p:cNvPr>
          <p:cNvSpPr txBox="1"/>
          <p:nvPr/>
        </p:nvSpPr>
        <p:spPr>
          <a:xfrm>
            <a:off x="6826171" y="4566055"/>
            <a:ext cx="1857871" cy="244101"/>
          </a:xfrm>
          <a:prstGeom prst="rect">
            <a:avLst/>
          </a:prstGeom>
          <a:solidFill>
            <a:schemeClr val="bg1"/>
          </a:solidFill>
          <a:ln>
            <a:solidFill>
              <a:schemeClr val="tx1"/>
            </a:solidFill>
          </a:ln>
        </p:spPr>
        <p:txBody>
          <a:bodyPr wrap="square" tIns="36000" rtlCol="0" anchor="ctr" anchorCtr="0">
            <a:spAutoFit/>
          </a:bodyPr>
          <a:lstStyle/>
          <a:p>
            <a:pPr marL="176213" indent="-176213" algn="ctr"/>
            <a:r>
              <a:rPr kumimoji="1" lang="ja-JP" altLang="en-US" sz="1050" dirty="0">
                <a:latin typeface="BIZ UDゴシック" panose="020B0400000000000000" pitchFamily="49" charset="-128"/>
                <a:ea typeface="BIZ UDゴシック" panose="020B0400000000000000" pitchFamily="49" charset="-128"/>
              </a:rPr>
              <a:t>理事長ほか職員</a:t>
            </a:r>
            <a:endParaRPr kumimoji="1" lang="en-US" altLang="ja-JP" sz="1050" dirty="0">
              <a:latin typeface="BIZ UDゴシック" panose="020B0400000000000000" pitchFamily="49" charset="-128"/>
              <a:ea typeface="BIZ UDゴシック" panose="020B0400000000000000" pitchFamily="49" charset="-128"/>
            </a:endParaRPr>
          </a:p>
        </p:txBody>
      </p:sp>
      <p:sp>
        <p:nvSpPr>
          <p:cNvPr id="66" name="テキスト ボックス 65">
            <a:extLst>
              <a:ext uri="{FF2B5EF4-FFF2-40B4-BE49-F238E27FC236}">
                <a16:creationId xmlns:a16="http://schemas.microsoft.com/office/drawing/2014/main" id="{97824F84-D40E-4381-8B75-BE2E62257C46}"/>
              </a:ext>
            </a:extLst>
          </p:cNvPr>
          <p:cNvSpPr txBox="1"/>
          <p:nvPr/>
        </p:nvSpPr>
        <p:spPr>
          <a:xfrm>
            <a:off x="7238421" y="3845943"/>
            <a:ext cx="1791367" cy="165036"/>
          </a:xfrm>
          <a:prstGeom prst="rect">
            <a:avLst/>
          </a:prstGeom>
          <a:noFill/>
        </p:spPr>
        <p:txBody>
          <a:bodyPr wrap="square" lIns="36000" tIns="36000" rIns="36000" bIns="36000" rtlCol="0">
            <a:spAutoFit/>
          </a:bodyPr>
          <a:lstStyle/>
          <a:p>
            <a:pPr marL="176213" indent="-176213" algn="ctr"/>
            <a:r>
              <a:rPr kumimoji="1" lang="ja-JP" altLang="en-US" sz="600" dirty="0">
                <a:latin typeface="BIZ UDゴシック" panose="020B0400000000000000" pitchFamily="49" charset="-128"/>
                <a:ea typeface="BIZ UDゴシック" panose="020B0400000000000000" pitchFamily="49" charset="-128"/>
              </a:rPr>
              <a:t>（地方公共団体の長４人、港湾管理者の長</a:t>
            </a:r>
            <a:r>
              <a:rPr lang="ja-JP" altLang="en-US" sz="600" dirty="0">
                <a:latin typeface="BIZ UDゴシック" panose="020B0400000000000000" pitchFamily="49" charset="-128"/>
                <a:ea typeface="BIZ UDゴシック" panose="020B0400000000000000" pitchFamily="49" charset="-128"/>
              </a:rPr>
              <a:t>４</a:t>
            </a:r>
            <a:r>
              <a:rPr kumimoji="1" lang="ja-JP" altLang="en-US" sz="600" dirty="0">
                <a:latin typeface="BIZ UDゴシック" panose="020B0400000000000000" pitchFamily="49" charset="-128"/>
                <a:ea typeface="BIZ UDゴシック" panose="020B0400000000000000" pitchFamily="49" charset="-128"/>
              </a:rPr>
              <a:t>人）</a:t>
            </a:r>
            <a:endParaRPr lang="ja-JP" altLang="en-US" sz="600" dirty="0">
              <a:latin typeface="BIZ UDゴシック" panose="020B0400000000000000" pitchFamily="49" charset="-128"/>
              <a:ea typeface="BIZ UDゴシック" panose="020B0400000000000000" pitchFamily="49" charset="-128"/>
            </a:endParaRPr>
          </a:p>
        </p:txBody>
      </p:sp>
      <p:sp>
        <p:nvSpPr>
          <p:cNvPr id="67" name="テキスト ボックス 66">
            <a:extLst>
              <a:ext uri="{FF2B5EF4-FFF2-40B4-BE49-F238E27FC236}">
                <a16:creationId xmlns:a16="http://schemas.microsoft.com/office/drawing/2014/main" id="{3B7A5283-9ABB-4EF0-9014-BB8F86487E97}"/>
              </a:ext>
            </a:extLst>
          </p:cNvPr>
          <p:cNvSpPr txBox="1"/>
          <p:nvPr/>
        </p:nvSpPr>
        <p:spPr>
          <a:xfrm>
            <a:off x="6557315" y="5272677"/>
            <a:ext cx="4198453" cy="815608"/>
          </a:xfrm>
          <a:prstGeom prst="rect">
            <a:avLst/>
          </a:prstGeom>
          <a:noFill/>
        </p:spPr>
        <p:txBody>
          <a:bodyPr wrap="square" rtlCol="0">
            <a:spAutoFit/>
          </a:bodyPr>
          <a:lstStyle/>
          <a:p>
            <a:pPr marL="176213" indent="-176213"/>
            <a:r>
              <a:rPr kumimoji="1" lang="ja-JP" altLang="en-US" sz="1050" dirty="0">
                <a:latin typeface="BIZ UDゴシック" panose="020B0400000000000000" pitchFamily="49" charset="-128"/>
                <a:ea typeface="BIZ UDゴシック" panose="020B0400000000000000" pitchFamily="49" charset="-128"/>
              </a:rPr>
              <a:t>① 港湾管理者の費用負担で護岸を整備</a:t>
            </a:r>
            <a:endParaRPr kumimoji="1" lang="en-US" altLang="ja-JP" sz="1050" dirty="0">
              <a:latin typeface="BIZ UDゴシック" panose="020B0400000000000000" pitchFamily="49" charset="-128"/>
              <a:ea typeface="BIZ UDゴシック" panose="020B0400000000000000" pitchFamily="49" charset="-128"/>
            </a:endParaRPr>
          </a:p>
          <a:p>
            <a:pPr marL="176213" indent="-176213">
              <a:spcBef>
                <a:spcPts val="200"/>
              </a:spcBef>
            </a:pPr>
            <a:r>
              <a:rPr kumimoji="1" lang="ja-JP" altLang="en-US" sz="1050" dirty="0">
                <a:latin typeface="BIZ UDゴシック" panose="020B0400000000000000" pitchFamily="49" charset="-128"/>
                <a:ea typeface="BIZ UDゴシック" panose="020B0400000000000000" pitchFamily="49" charset="-128"/>
              </a:rPr>
              <a:t>② 市町村から処分料金等を徴収し、一般廃棄物を受入・埋立</a:t>
            </a:r>
            <a:endParaRPr kumimoji="1" lang="en-US" altLang="ja-JP" sz="1050" dirty="0">
              <a:latin typeface="BIZ UDゴシック" panose="020B0400000000000000" pitchFamily="49" charset="-128"/>
              <a:ea typeface="BIZ UDゴシック" panose="020B0400000000000000" pitchFamily="49" charset="-128"/>
            </a:endParaRPr>
          </a:p>
          <a:p>
            <a:pPr marL="176213" indent="-176213">
              <a:spcBef>
                <a:spcPts val="200"/>
              </a:spcBef>
            </a:pPr>
            <a:r>
              <a:rPr kumimoji="1" lang="ja-JP" altLang="en-US" sz="1050" dirty="0">
                <a:latin typeface="BIZ UDゴシック" panose="020B0400000000000000" pitchFamily="49" charset="-128"/>
                <a:ea typeface="BIZ UDゴシック" panose="020B0400000000000000" pitchFamily="49" charset="-128"/>
              </a:rPr>
              <a:t>③ 民間事業者から処分料金を徴収し、産業廃棄物を受入・埋立</a:t>
            </a:r>
            <a:endParaRPr kumimoji="1" lang="en-US" altLang="ja-JP" sz="1050" dirty="0">
              <a:latin typeface="BIZ UDゴシック" panose="020B0400000000000000" pitchFamily="49" charset="-128"/>
              <a:ea typeface="BIZ UDゴシック" panose="020B0400000000000000" pitchFamily="49" charset="-128"/>
            </a:endParaRPr>
          </a:p>
          <a:p>
            <a:pPr marL="176213" indent="-176213">
              <a:spcBef>
                <a:spcPts val="200"/>
              </a:spcBef>
            </a:pPr>
            <a:r>
              <a:rPr kumimoji="1" lang="ja-JP" altLang="en-US" sz="1050" dirty="0">
                <a:latin typeface="BIZ UDゴシック" panose="020B0400000000000000" pitchFamily="49" charset="-128"/>
                <a:ea typeface="BIZ UDゴシック" panose="020B0400000000000000" pitchFamily="49" charset="-128"/>
              </a:rPr>
              <a:t>④ 埋立が完了した土地を港湾管理者に引渡し</a:t>
            </a:r>
            <a:endParaRPr kumimoji="1" lang="en-US" altLang="ja-JP" sz="1050" dirty="0">
              <a:highlight>
                <a:srgbClr val="FFFF00"/>
              </a:highlight>
              <a:latin typeface="BIZ UDゴシック" panose="020B0400000000000000" pitchFamily="49" charset="-128"/>
              <a:ea typeface="BIZ UDゴシック" panose="020B0400000000000000" pitchFamily="49" charset="-128"/>
            </a:endParaRPr>
          </a:p>
        </p:txBody>
      </p:sp>
      <p:sp>
        <p:nvSpPr>
          <p:cNvPr id="68" name="テキスト ボックス 67">
            <a:extLst>
              <a:ext uri="{FF2B5EF4-FFF2-40B4-BE49-F238E27FC236}">
                <a16:creationId xmlns:a16="http://schemas.microsoft.com/office/drawing/2014/main" id="{BB4BAD14-2657-438A-86E5-0475258A4383}"/>
              </a:ext>
            </a:extLst>
          </p:cNvPr>
          <p:cNvSpPr txBox="1"/>
          <p:nvPr/>
        </p:nvSpPr>
        <p:spPr>
          <a:xfrm>
            <a:off x="8150398" y="3099241"/>
            <a:ext cx="172453"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①</a:t>
            </a:r>
            <a:endParaRPr lang="ja-JP" altLang="en-US" sz="800" dirty="0">
              <a:latin typeface="BIZ UDゴシック" panose="020B0400000000000000" pitchFamily="49" charset="-128"/>
              <a:ea typeface="BIZ UDゴシック" panose="020B0400000000000000" pitchFamily="49" charset="-128"/>
            </a:endParaRPr>
          </a:p>
        </p:txBody>
      </p:sp>
      <p:sp>
        <p:nvSpPr>
          <p:cNvPr id="69" name="テキスト ボックス 68">
            <a:extLst>
              <a:ext uri="{FF2B5EF4-FFF2-40B4-BE49-F238E27FC236}">
                <a16:creationId xmlns:a16="http://schemas.microsoft.com/office/drawing/2014/main" id="{6D2DDE7A-FD1E-4131-BDCB-67227CAAB2D8}"/>
              </a:ext>
            </a:extLst>
          </p:cNvPr>
          <p:cNvSpPr txBox="1"/>
          <p:nvPr/>
        </p:nvSpPr>
        <p:spPr>
          <a:xfrm>
            <a:off x="9227660" y="2553513"/>
            <a:ext cx="172453"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④</a:t>
            </a:r>
            <a:endParaRPr lang="ja-JP" altLang="en-US" sz="800" dirty="0">
              <a:latin typeface="BIZ UDゴシック" panose="020B0400000000000000" pitchFamily="49" charset="-128"/>
              <a:ea typeface="BIZ UDゴシック" panose="020B0400000000000000" pitchFamily="49" charset="-128"/>
            </a:endParaRPr>
          </a:p>
        </p:txBody>
      </p:sp>
      <p:sp>
        <p:nvSpPr>
          <p:cNvPr id="70" name="テキスト ボックス 69">
            <a:extLst>
              <a:ext uri="{FF2B5EF4-FFF2-40B4-BE49-F238E27FC236}">
                <a16:creationId xmlns:a16="http://schemas.microsoft.com/office/drawing/2014/main" id="{DAE45340-1623-458C-A927-58436512EF64}"/>
              </a:ext>
            </a:extLst>
          </p:cNvPr>
          <p:cNvSpPr txBox="1"/>
          <p:nvPr/>
        </p:nvSpPr>
        <p:spPr>
          <a:xfrm>
            <a:off x="6450353" y="3082846"/>
            <a:ext cx="172453"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③</a:t>
            </a:r>
            <a:endParaRPr lang="ja-JP" altLang="en-US" sz="800" dirty="0">
              <a:latin typeface="BIZ UDゴシック" panose="020B0400000000000000" pitchFamily="49" charset="-128"/>
              <a:ea typeface="BIZ UDゴシック" panose="020B0400000000000000" pitchFamily="49" charset="-128"/>
            </a:endParaRPr>
          </a:p>
        </p:txBody>
      </p:sp>
      <p:sp>
        <p:nvSpPr>
          <p:cNvPr id="71" name="四角形: 角を丸くする 70">
            <a:extLst>
              <a:ext uri="{FF2B5EF4-FFF2-40B4-BE49-F238E27FC236}">
                <a16:creationId xmlns:a16="http://schemas.microsoft.com/office/drawing/2014/main" id="{5AB4B094-FAE7-4FF3-B64B-AF0E8AF3EA40}"/>
              </a:ext>
            </a:extLst>
          </p:cNvPr>
          <p:cNvSpPr/>
          <p:nvPr/>
        </p:nvSpPr>
        <p:spPr>
          <a:xfrm>
            <a:off x="6124380" y="2348537"/>
            <a:ext cx="4976663" cy="4040493"/>
          </a:xfrm>
          <a:prstGeom prst="roundRect">
            <a:avLst>
              <a:gd name="adj" fmla="val 450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テキスト ボックス 71">
            <a:extLst>
              <a:ext uri="{FF2B5EF4-FFF2-40B4-BE49-F238E27FC236}">
                <a16:creationId xmlns:a16="http://schemas.microsoft.com/office/drawing/2014/main" id="{06CB763E-FE72-4AF1-A13F-0E4D2316BB3D}"/>
              </a:ext>
            </a:extLst>
          </p:cNvPr>
          <p:cNvSpPr txBox="1"/>
          <p:nvPr/>
        </p:nvSpPr>
        <p:spPr>
          <a:xfrm>
            <a:off x="8863384" y="3075077"/>
            <a:ext cx="172453" cy="195814"/>
          </a:xfrm>
          <a:prstGeom prst="rect">
            <a:avLst/>
          </a:prstGeom>
          <a:noFill/>
        </p:spPr>
        <p:txBody>
          <a:bodyPr wrap="square" lIns="36000" tIns="36000" rIns="36000" bIns="36000" rtlCol="0">
            <a:spAutoFit/>
          </a:bodyPr>
          <a:lstStyle/>
          <a:p>
            <a:pPr marL="176213" indent="-176213"/>
            <a:r>
              <a:rPr kumimoji="1" lang="ja-JP" altLang="en-US" sz="800" dirty="0">
                <a:latin typeface="BIZ UDゴシック" panose="020B0400000000000000" pitchFamily="49" charset="-128"/>
                <a:ea typeface="BIZ UDゴシック" panose="020B0400000000000000" pitchFamily="49" charset="-128"/>
              </a:rPr>
              <a:t>②</a:t>
            </a:r>
            <a:endParaRPr lang="ja-JP" altLang="en-US" sz="800" dirty="0">
              <a:latin typeface="BIZ UDゴシック" panose="020B0400000000000000" pitchFamily="49" charset="-128"/>
              <a:ea typeface="BIZ UDゴシック" panose="020B0400000000000000" pitchFamily="49" charset="-128"/>
            </a:endParaRPr>
          </a:p>
        </p:txBody>
      </p:sp>
      <p:sp>
        <p:nvSpPr>
          <p:cNvPr id="73" name="テキスト ボックス 72">
            <a:extLst>
              <a:ext uri="{FF2B5EF4-FFF2-40B4-BE49-F238E27FC236}">
                <a16:creationId xmlns:a16="http://schemas.microsoft.com/office/drawing/2014/main" id="{D5A79518-482D-429F-AA44-3215F027E73A}"/>
              </a:ext>
            </a:extLst>
          </p:cNvPr>
          <p:cNvSpPr txBox="1"/>
          <p:nvPr/>
        </p:nvSpPr>
        <p:spPr>
          <a:xfrm>
            <a:off x="9154746" y="3760564"/>
            <a:ext cx="426938" cy="195814"/>
          </a:xfrm>
          <a:prstGeom prst="rect">
            <a:avLst/>
          </a:prstGeom>
          <a:noFill/>
        </p:spPr>
        <p:txBody>
          <a:bodyPr wrap="square" lIns="36000" tIns="36000" rIns="36000" bIns="36000" rtlCol="0">
            <a:spAutoFit/>
          </a:bodyPr>
          <a:lstStyle/>
          <a:p>
            <a:pPr marL="176213" indent="-176213"/>
            <a:r>
              <a:rPr lang="ja-JP" altLang="en-US" sz="800" dirty="0">
                <a:latin typeface="BIZ UDゴシック" panose="020B0400000000000000" pitchFamily="49" charset="-128"/>
                <a:ea typeface="BIZ UDゴシック" panose="020B0400000000000000" pitchFamily="49" charset="-128"/>
              </a:rPr>
              <a:t>①</a:t>
            </a:r>
            <a:r>
              <a:rPr lang="en-US" altLang="ja-JP" sz="800" dirty="0">
                <a:latin typeface="BIZ UDゴシック" panose="020B0400000000000000" pitchFamily="49" charset="-128"/>
                <a:ea typeface="BIZ UDゴシック" panose="020B0400000000000000" pitchFamily="49" charset="-128"/>
              </a:rPr>
              <a:t>’</a:t>
            </a:r>
            <a:endParaRPr lang="ja-JP" altLang="en-US" sz="800" dirty="0">
              <a:latin typeface="BIZ UDゴシック" panose="020B0400000000000000" pitchFamily="49" charset="-128"/>
              <a:ea typeface="BIZ UDゴシック" panose="020B0400000000000000" pitchFamily="49" charset="-128"/>
            </a:endParaRPr>
          </a:p>
        </p:txBody>
      </p:sp>
      <p:sp>
        <p:nvSpPr>
          <p:cNvPr id="74" name="テキスト ボックス 73">
            <a:extLst>
              <a:ext uri="{FF2B5EF4-FFF2-40B4-BE49-F238E27FC236}">
                <a16:creationId xmlns:a16="http://schemas.microsoft.com/office/drawing/2014/main" id="{1F3E91AA-BDBA-4152-9B14-3AF9F9C73E67}"/>
              </a:ext>
            </a:extLst>
          </p:cNvPr>
          <p:cNvSpPr txBox="1"/>
          <p:nvPr/>
        </p:nvSpPr>
        <p:spPr>
          <a:xfrm>
            <a:off x="9152008" y="4121222"/>
            <a:ext cx="426938" cy="195814"/>
          </a:xfrm>
          <a:prstGeom prst="rect">
            <a:avLst/>
          </a:prstGeom>
          <a:noFill/>
        </p:spPr>
        <p:txBody>
          <a:bodyPr wrap="square" lIns="36000" tIns="36000" rIns="36000" bIns="36000" rtlCol="0">
            <a:spAutoFit/>
          </a:bodyPr>
          <a:lstStyle/>
          <a:p>
            <a:pPr marL="176213" indent="-176213"/>
            <a:r>
              <a:rPr lang="ja-JP" altLang="en-US" sz="800" dirty="0">
                <a:latin typeface="BIZ UDゴシック" panose="020B0400000000000000" pitchFamily="49" charset="-128"/>
                <a:ea typeface="BIZ UDゴシック" panose="020B0400000000000000" pitchFamily="49" charset="-128"/>
              </a:rPr>
              <a:t>②</a:t>
            </a:r>
            <a:r>
              <a:rPr lang="en-US" altLang="ja-JP" sz="800" dirty="0">
                <a:latin typeface="BIZ UDゴシック" panose="020B0400000000000000" pitchFamily="49" charset="-128"/>
                <a:ea typeface="BIZ UDゴシック" panose="020B0400000000000000" pitchFamily="49" charset="-128"/>
              </a:rPr>
              <a:t>’</a:t>
            </a:r>
            <a:endParaRPr lang="ja-JP" altLang="en-US" sz="800" dirty="0">
              <a:latin typeface="BIZ UDゴシック" panose="020B0400000000000000" pitchFamily="49" charset="-128"/>
              <a:ea typeface="BIZ UDゴシック" panose="020B0400000000000000" pitchFamily="49" charset="-128"/>
            </a:endParaRPr>
          </a:p>
        </p:txBody>
      </p:sp>
      <p:sp>
        <p:nvSpPr>
          <p:cNvPr id="75" name="テキスト ボックス 74">
            <a:extLst>
              <a:ext uri="{FF2B5EF4-FFF2-40B4-BE49-F238E27FC236}">
                <a16:creationId xmlns:a16="http://schemas.microsoft.com/office/drawing/2014/main" id="{11189992-B2B8-465E-8E2E-C56BDEDA9908}"/>
              </a:ext>
            </a:extLst>
          </p:cNvPr>
          <p:cNvSpPr txBox="1"/>
          <p:nvPr/>
        </p:nvSpPr>
        <p:spPr>
          <a:xfrm>
            <a:off x="9152008" y="4406089"/>
            <a:ext cx="426938" cy="195814"/>
          </a:xfrm>
          <a:prstGeom prst="rect">
            <a:avLst/>
          </a:prstGeom>
          <a:noFill/>
        </p:spPr>
        <p:txBody>
          <a:bodyPr wrap="square" lIns="36000" tIns="36000" rIns="36000" bIns="36000" rtlCol="0">
            <a:spAutoFit/>
          </a:bodyPr>
          <a:lstStyle/>
          <a:p>
            <a:pPr marL="176213" indent="-176213"/>
            <a:r>
              <a:rPr lang="ja-JP" altLang="en-US" sz="800" dirty="0">
                <a:latin typeface="BIZ UDゴシック" panose="020B0400000000000000" pitchFamily="49" charset="-128"/>
                <a:ea typeface="BIZ UDゴシック" panose="020B0400000000000000" pitchFamily="49" charset="-128"/>
              </a:rPr>
              <a:t>③</a:t>
            </a:r>
            <a:r>
              <a:rPr lang="en-US" altLang="ja-JP" sz="800" dirty="0">
                <a:latin typeface="BIZ UDゴシック" panose="020B0400000000000000" pitchFamily="49" charset="-128"/>
                <a:ea typeface="BIZ UDゴシック" panose="020B0400000000000000" pitchFamily="49" charset="-128"/>
              </a:rPr>
              <a:t>’</a:t>
            </a:r>
            <a:endParaRPr lang="ja-JP" altLang="en-US" sz="800" dirty="0">
              <a:latin typeface="BIZ UDゴシック" panose="020B0400000000000000" pitchFamily="49" charset="-128"/>
              <a:ea typeface="BIZ UDゴシック" panose="020B0400000000000000" pitchFamily="49" charset="-128"/>
            </a:endParaRPr>
          </a:p>
        </p:txBody>
      </p:sp>
      <p:sp>
        <p:nvSpPr>
          <p:cNvPr id="76" name="正方形/長方形 75">
            <a:extLst>
              <a:ext uri="{FF2B5EF4-FFF2-40B4-BE49-F238E27FC236}">
                <a16:creationId xmlns:a16="http://schemas.microsoft.com/office/drawing/2014/main" id="{F03C4FB5-8D1F-CD92-3463-CB18A9C67E25}"/>
              </a:ext>
            </a:extLst>
          </p:cNvPr>
          <p:cNvSpPr/>
          <p:nvPr/>
        </p:nvSpPr>
        <p:spPr>
          <a:xfrm>
            <a:off x="1871036" y="2588695"/>
            <a:ext cx="4439232" cy="446276"/>
          </a:xfrm>
          <a:prstGeom prst="rect">
            <a:avLst/>
          </a:prstGeom>
        </p:spPr>
        <p:txBody>
          <a:bodyPr wrap="square">
            <a:spAutoFit/>
          </a:bodyPr>
          <a:lstStyle/>
          <a:p>
            <a:r>
              <a:rPr lang="ja-JP" altLang="en-US" sz="1150" dirty="0"/>
              <a:t>（事業の推進のため、広域臨海環境整備センター法に基づき、</a:t>
            </a:r>
            <a:br>
              <a:rPr lang="en-US" altLang="ja-JP" sz="1150" dirty="0"/>
            </a:br>
            <a:r>
              <a:rPr lang="ja-JP" altLang="en-US" sz="1150" dirty="0"/>
              <a:t>　</a:t>
            </a:r>
            <a:r>
              <a:rPr lang="en-US" altLang="ja-JP" sz="1150" dirty="0"/>
              <a:t>1982</a:t>
            </a:r>
            <a:r>
              <a:rPr lang="ja-JP" altLang="en-US" sz="1150" dirty="0"/>
              <a:t>年３月に大阪湾広域臨海環境整備センターを設立。）</a:t>
            </a:r>
            <a:endParaRPr lang="en-US" altLang="ja-JP" sz="1150" dirty="0"/>
          </a:p>
        </p:txBody>
      </p:sp>
      <p:graphicFrame>
        <p:nvGraphicFramePr>
          <p:cNvPr id="77" name="表 4">
            <a:extLst>
              <a:ext uri="{FF2B5EF4-FFF2-40B4-BE49-F238E27FC236}">
                <a16:creationId xmlns:a16="http://schemas.microsoft.com/office/drawing/2014/main" id="{8C88686E-B1D4-D1D3-C2AB-17BEC7DE816E}"/>
              </a:ext>
            </a:extLst>
          </p:cNvPr>
          <p:cNvGraphicFramePr>
            <a:graphicFrameLocks noGrp="1"/>
          </p:cNvGraphicFramePr>
          <p:nvPr>
            <p:extLst>
              <p:ext uri="{D42A27DB-BD31-4B8C-83A1-F6EECF244321}">
                <p14:modId xmlns:p14="http://schemas.microsoft.com/office/powerpoint/2010/main" val="3448165675"/>
              </p:ext>
            </p:extLst>
          </p:nvPr>
        </p:nvGraphicFramePr>
        <p:xfrm>
          <a:off x="672322" y="4286687"/>
          <a:ext cx="5094770" cy="2103455"/>
        </p:xfrm>
        <a:graphic>
          <a:graphicData uri="http://schemas.openxmlformats.org/drawingml/2006/table">
            <a:tbl>
              <a:tblPr firstRow="1" bandRow="1">
                <a:tableStyleId>{5940675A-B579-460E-94D1-54222C63F5DA}</a:tableStyleId>
              </a:tblPr>
              <a:tblGrid>
                <a:gridCol w="1130352">
                  <a:extLst>
                    <a:ext uri="{9D8B030D-6E8A-4147-A177-3AD203B41FA5}">
                      <a16:colId xmlns:a16="http://schemas.microsoft.com/office/drawing/2014/main" val="2769100609"/>
                    </a:ext>
                  </a:extLst>
                </a:gridCol>
                <a:gridCol w="3964418">
                  <a:extLst>
                    <a:ext uri="{9D8B030D-6E8A-4147-A177-3AD203B41FA5}">
                      <a16:colId xmlns:a16="http://schemas.microsoft.com/office/drawing/2014/main" val="2602250138"/>
                    </a:ext>
                  </a:extLst>
                </a:gridCol>
              </a:tblGrid>
              <a:tr h="714438">
                <a:tc>
                  <a:txBody>
                    <a:bodyPr/>
                    <a:lstStyle/>
                    <a:p>
                      <a:pPr>
                        <a:lnSpc>
                          <a:spcPts val="1300"/>
                        </a:lnSpc>
                      </a:pPr>
                      <a:r>
                        <a:rPr kumimoji="1" lang="ja-JP" altLang="en-US" sz="1300" b="0" dirty="0">
                          <a:solidFill>
                            <a:schemeClr val="tx1"/>
                          </a:solidFill>
                        </a:rPr>
                        <a:t>府県</a:t>
                      </a:r>
                    </a:p>
                  </a:txBody>
                  <a:tcPr marR="0" anchor="ctr"/>
                </a:tc>
                <a:tc>
                  <a:txBody>
                    <a:bodyPr/>
                    <a:lstStyle/>
                    <a:p>
                      <a:pPr>
                        <a:lnSpc>
                          <a:spcPts val="1300"/>
                        </a:lnSpc>
                      </a:pPr>
                      <a:r>
                        <a:rPr kumimoji="1" lang="ja-JP" altLang="en-US" sz="1300" b="0" dirty="0">
                          <a:solidFill>
                            <a:schemeClr val="tx1"/>
                          </a:solidFill>
                        </a:rPr>
                        <a:t>・港湾管理者</a:t>
                      </a:r>
                      <a:endParaRPr kumimoji="1" lang="en-US" altLang="ja-JP" sz="1300" b="0" dirty="0">
                        <a:solidFill>
                          <a:schemeClr val="tx1"/>
                        </a:solidFill>
                      </a:endParaRPr>
                    </a:p>
                    <a:p>
                      <a:pPr>
                        <a:lnSpc>
                          <a:spcPts val="1300"/>
                        </a:lnSpc>
                      </a:pPr>
                      <a:r>
                        <a:rPr kumimoji="1" lang="ja-JP" altLang="en-US" sz="1300" b="0" dirty="0">
                          <a:solidFill>
                            <a:schemeClr val="tx1"/>
                          </a:solidFill>
                        </a:rPr>
                        <a:t>・一般廃棄物処理施設及び産業廃棄物処理施設に</a:t>
                      </a:r>
                      <a:br>
                        <a:rPr kumimoji="1" lang="en-US" altLang="ja-JP" sz="1300" b="0" dirty="0">
                          <a:solidFill>
                            <a:schemeClr val="tx1"/>
                          </a:solidFill>
                        </a:rPr>
                      </a:br>
                      <a:r>
                        <a:rPr kumimoji="1" lang="ja-JP" altLang="en-US" sz="1300" b="0" dirty="0">
                          <a:solidFill>
                            <a:schemeClr val="tx1"/>
                          </a:solidFill>
                        </a:rPr>
                        <a:t>　関する指導監督権限</a:t>
                      </a:r>
                    </a:p>
                  </a:txBody>
                  <a:tcPr marR="0" anchor="ctr"/>
                </a:tc>
                <a:extLst>
                  <a:ext uri="{0D108BD9-81ED-4DB2-BD59-A6C34878D82A}">
                    <a16:rowId xmlns:a16="http://schemas.microsoft.com/office/drawing/2014/main" val="1552654965"/>
                  </a:ext>
                </a:extLst>
              </a:tr>
              <a:tr h="515196">
                <a:tc>
                  <a:txBody>
                    <a:bodyPr/>
                    <a:lstStyle/>
                    <a:p>
                      <a:pPr>
                        <a:lnSpc>
                          <a:spcPts val="1300"/>
                        </a:lnSpc>
                      </a:pPr>
                      <a:r>
                        <a:rPr kumimoji="1" lang="ja-JP" altLang="en-US" sz="1300" b="0" dirty="0">
                          <a:solidFill>
                            <a:schemeClr val="tx1"/>
                          </a:solidFill>
                        </a:rPr>
                        <a:t>政令市</a:t>
                      </a:r>
                    </a:p>
                  </a:txBody>
                  <a:tcPr marR="0" anchor="ctr"/>
                </a:tc>
                <a:tc>
                  <a:txBody>
                    <a:bodyPr/>
                    <a:lstStyle/>
                    <a:p>
                      <a:pPr>
                        <a:lnSpc>
                          <a:spcPts val="1300"/>
                        </a:lnSpc>
                      </a:pPr>
                      <a:r>
                        <a:rPr kumimoji="1" lang="ja-JP" altLang="en-US" sz="1300" b="0" dirty="0">
                          <a:solidFill>
                            <a:schemeClr val="tx1"/>
                          </a:solidFill>
                        </a:rPr>
                        <a:t>・港湾管理者</a:t>
                      </a:r>
                      <a:endParaRPr kumimoji="1" lang="en-US" altLang="ja-JP" sz="1300" b="0" dirty="0">
                        <a:solidFill>
                          <a:schemeClr val="tx1"/>
                        </a:solidFill>
                      </a:endParaRPr>
                    </a:p>
                    <a:p>
                      <a:pPr>
                        <a:lnSpc>
                          <a:spcPts val="1300"/>
                        </a:lnSpc>
                      </a:pPr>
                      <a:r>
                        <a:rPr kumimoji="1" lang="ja-JP" altLang="en-US" sz="1300" b="0" dirty="0">
                          <a:solidFill>
                            <a:schemeClr val="tx1"/>
                          </a:solidFill>
                        </a:rPr>
                        <a:t>・一般廃棄物の排出者</a:t>
                      </a:r>
                      <a:endParaRPr kumimoji="1" lang="en-US" altLang="ja-JP" sz="1300" b="0" dirty="0">
                        <a:solidFill>
                          <a:schemeClr val="tx1"/>
                        </a:solidFill>
                      </a:endParaRPr>
                    </a:p>
                    <a:p>
                      <a:pPr>
                        <a:lnSpc>
                          <a:spcPts val="1300"/>
                        </a:lnSpc>
                      </a:pPr>
                      <a:r>
                        <a:rPr kumimoji="1" lang="ja-JP" altLang="en-US" sz="1300" b="0" dirty="0">
                          <a:solidFill>
                            <a:schemeClr val="tx1"/>
                          </a:solidFill>
                        </a:rPr>
                        <a:t>・一般廃棄物処理施設及び産業廃棄物処理施設に</a:t>
                      </a:r>
                      <a:br>
                        <a:rPr kumimoji="1" lang="en-US" altLang="ja-JP" sz="1300" b="0" dirty="0">
                          <a:solidFill>
                            <a:schemeClr val="tx1"/>
                          </a:solidFill>
                        </a:rPr>
                      </a:br>
                      <a:r>
                        <a:rPr kumimoji="1" lang="ja-JP" altLang="en-US" sz="1300" b="0" dirty="0">
                          <a:solidFill>
                            <a:schemeClr val="tx1"/>
                          </a:solidFill>
                        </a:rPr>
                        <a:t>　関する指導監督権限</a:t>
                      </a:r>
                    </a:p>
                  </a:txBody>
                  <a:tcPr marR="0" anchor="ctr"/>
                </a:tc>
                <a:extLst>
                  <a:ext uri="{0D108BD9-81ED-4DB2-BD59-A6C34878D82A}">
                    <a16:rowId xmlns:a16="http://schemas.microsoft.com/office/drawing/2014/main" val="520616017"/>
                  </a:ext>
                </a:extLst>
              </a:tr>
              <a:tr h="315953">
                <a:tc>
                  <a:txBody>
                    <a:bodyPr/>
                    <a:lstStyle/>
                    <a:p>
                      <a:pPr>
                        <a:lnSpc>
                          <a:spcPts val="1300"/>
                        </a:lnSpc>
                      </a:pPr>
                      <a:r>
                        <a:rPr kumimoji="1" lang="ja-JP" altLang="en-US" sz="1300" b="0" dirty="0">
                          <a:solidFill>
                            <a:schemeClr val="tx1"/>
                          </a:solidFill>
                        </a:rPr>
                        <a:t>政令市以外</a:t>
                      </a:r>
                    </a:p>
                  </a:txBody>
                  <a:tcPr marR="0" anchor="ctr"/>
                </a:tc>
                <a:tc>
                  <a:txBody>
                    <a:bodyPr/>
                    <a:lstStyle/>
                    <a:p>
                      <a:pPr>
                        <a:lnSpc>
                          <a:spcPts val="1300"/>
                        </a:lnSpc>
                      </a:pPr>
                      <a:r>
                        <a:rPr kumimoji="1" lang="ja-JP" altLang="en-US" sz="1300" b="0" dirty="0">
                          <a:solidFill>
                            <a:schemeClr val="tx1"/>
                          </a:solidFill>
                        </a:rPr>
                        <a:t>・一般廃棄物の排出者</a:t>
                      </a:r>
                    </a:p>
                  </a:txBody>
                  <a:tcPr marR="0" anchor="ctr"/>
                </a:tc>
                <a:extLst>
                  <a:ext uri="{0D108BD9-81ED-4DB2-BD59-A6C34878D82A}">
                    <a16:rowId xmlns:a16="http://schemas.microsoft.com/office/drawing/2014/main" val="605501819"/>
                  </a:ext>
                </a:extLst>
              </a:tr>
              <a:tr h="315953">
                <a:tc>
                  <a:txBody>
                    <a:bodyPr/>
                    <a:lstStyle/>
                    <a:p>
                      <a:pPr>
                        <a:lnSpc>
                          <a:spcPts val="1300"/>
                        </a:lnSpc>
                      </a:pPr>
                      <a:r>
                        <a:rPr kumimoji="1" lang="ja-JP" altLang="en-US" sz="1300" b="0" dirty="0">
                          <a:solidFill>
                            <a:schemeClr val="tx1"/>
                          </a:solidFill>
                        </a:rPr>
                        <a:t>民間事業者</a:t>
                      </a:r>
                    </a:p>
                  </a:txBody>
                  <a:tcPr marR="0" anchor="ctr"/>
                </a:tc>
                <a:tc>
                  <a:txBody>
                    <a:bodyPr/>
                    <a:lstStyle/>
                    <a:p>
                      <a:pPr>
                        <a:lnSpc>
                          <a:spcPts val="1300"/>
                        </a:lnSpc>
                      </a:pPr>
                      <a:r>
                        <a:rPr kumimoji="1" lang="ja-JP" altLang="en-US" sz="1300" b="0" dirty="0">
                          <a:solidFill>
                            <a:schemeClr val="tx1"/>
                          </a:solidFill>
                        </a:rPr>
                        <a:t>・産業廃棄物の排出者</a:t>
                      </a:r>
                    </a:p>
                  </a:txBody>
                  <a:tcPr marR="0" anchor="ctr"/>
                </a:tc>
                <a:extLst>
                  <a:ext uri="{0D108BD9-81ED-4DB2-BD59-A6C34878D82A}">
                    <a16:rowId xmlns:a16="http://schemas.microsoft.com/office/drawing/2014/main" val="2166426372"/>
                  </a:ext>
                </a:extLst>
              </a:tr>
            </a:tbl>
          </a:graphicData>
        </a:graphic>
      </p:graphicFrame>
      <p:sp>
        <p:nvSpPr>
          <p:cNvPr id="78" name="正方形/長方形 77">
            <a:extLst>
              <a:ext uri="{FF2B5EF4-FFF2-40B4-BE49-F238E27FC236}">
                <a16:creationId xmlns:a16="http://schemas.microsoft.com/office/drawing/2014/main" id="{461DC05A-14F8-44D1-8674-8DF7E39F7456}"/>
              </a:ext>
            </a:extLst>
          </p:cNvPr>
          <p:cNvSpPr/>
          <p:nvPr/>
        </p:nvSpPr>
        <p:spPr>
          <a:xfrm>
            <a:off x="346759" y="3883974"/>
            <a:ext cx="5012483" cy="400110"/>
          </a:xfrm>
          <a:prstGeom prst="rect">
            <a:avLst/>
          </a:prstGeom>
        </p:spPr>
        <p:txBody>
          <a:bodyPr wrap="square">
            <a:spAutoFit/>
          </a:bodyPr>
          <a:lstStyle/>
          <a:p>
            <a:r>
              <a:rPr lang="ja-JP" altLang="en-US" sz="2000" b="1" dirty="0"/>
              <a:t>■各自治体等の主な立場や役割分担</a:t>
            </a:r>
            <a:endParaRPr lang="en-US" altLang="ja-JP" sz="2000" b="1" dirty="0"/>
          </a:p>
        </p:txBody>
      </p:sp>
    </p:spTree>
    <p:extLst>
      <p:ext uri="{BB962C8B-B14F-4D97-AF65-F5344CB8AC3E}">
        <p14:creationId xmlns:p14="http://schemas.microsoft.com/office/powerpoint/2010/main" val="633590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158AF074-8425-8785-CB77-C7BF9D41B236}"/>
              </a:ext>
            </a:extLst>
          </p:cNvPr>
          <p:cNvSpPr/>
          <p:nvPr/>
        </p:nvSpPr>
        <p:spPr>
          <a:xfrm>
            <a:off x="-164614" y="325235"/>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日本の経済成長</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041633EA-801A-4EBB-1669-610CA49E7FB1}"/>
              </a:ext>
            </a:extLst>
          </p:cNvPr>
          <p:cNvSpPr/>
          <p:nvPr/>
        </p:nvSpPr>
        <p:spPr>
          <a:xfrm>
            <a:off x="524242" y="1075078"/>
            <a:ext cx="11439846" cy="400110"/>
          </a:xfrm>
          <a:prstGeom prst="rect">
            <a:avLst/>
          </a:prstGeom>
        </p:spPr>
        <p:txBody>
          <a:bodyPr wrap="square">
            <a:spAutoFit/>
          </a:bodyPr>
          <a:lstStyle/>
          <a:p>
            <a:pPr algn="ctr"/>
            <a:r>
              <a:rPr lang="ja-JP" altLang="en-US" sz="2000" b="1" dirty="0"/>
              <a:t>この３０年間、世界が成長するなか、日本は横ばい。日本は賃金も伸び悩む状況。</a:t>
            </a:r>
            <a:endParaRPr lang="en-US" altLang="ja-JP" sz="2000" b="1" dirty="0"/>
          </a:p>
        </p:txBody>
      </p:sp>
      <p:sp>
        <p:nvSpPr>
          <p:cNvPr id="5" name="正方形/長方形 4">
            <a:extLst>
              <a:ext uri="{FF2B5EF4-FFF2-40B4-BE49-F238E27FC236}">
                <a16:creationId xmlns:a16="http://schemas.microsoft.com/office/drawing/2014/main" id="{1CD3DE78-B018-396F-35CE-644FA5935197}"/>
              </a:ext>
            </a:extLst>
          </p:cNvPr>
          <p:cNvSpPr/>
          <p:nvPr/>
        </p:nvSpPr>
        <p:spPr>
          <a:xfrm>
            <a:off x="503069" y="1578931"/>
            <a:ext cx="8519907" cy="400110"/>
          </a:xfrm>
          <a:prstGeom prst="rect">
            <a:avLst/>
          </a:prstGeom>
        </p:spPr>
        <p:txBody>
          <a:bodyPr wrap="square">
            <a:spAutoFit/>
          </a:bodyPr>
          <a:lstStyle/>
          <a:p>
            <a:r>
              <a:rPr lang="ja-JP" altLang="en-US" sz="2000" b="1" dirty="0"/>
              <a:t>■ 世界（全体）の経済：名目</a:t>
            </a:r>
            <a:r>
              <a:rPr lang="en-US" altLang="ja-JP" sz="2000" b="1" dirty="0"/>
              <a:t>GDP</a:t>
            </a:r>
            <a:r>
              <a:rPr lang="ja-JP" altLang="en-US" sz="1100" b="1" dirty="0"/>
              <a:t>（　）は対前年比増減率</a:t>
            </a:r>
            <a:endParaRPr lang="en-US" altLang="ja-JP" sz="1100" b="1" dirty="0"/>
          </a:p>
        </p:txBody>
      </p:sp>
      <p:sp>
        <p:nvSpPr>
          <p:cNvPr id="10" name="正方形/長方形 9">
            <a:extLst>
              <a:ext uri="{FF2B5EF4-FFF2-40B4-BE49-F238E27FC236}">
                <a16:creationId xmlns:a16="http://schemas.microsoft.com/office/drawing/2014/main" id="{413A9D9B-FB15-16A2-5826-5E10F807064E}"/>
              </a:ext>
            </a:extLst>
          </p:cNvPr>
          <p:cNvSpPr/>
          <p:nvPr/>
        </p:nvSpPr>
        <p:spPr>
          <a:xfrm>
            <a:off x="618564" y="1006512"/>
            <a:ext cx="11213199" cy="469810"/>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aphicFrame>
        <p:nvGraphicFramePr>
          <p:cNvPr id="11" name="表 3">
            <a:extLst>
              <a:ext uri="{FF2B5EF4-FFF2-40B4-BE49-F238E27FC236}">
                <a16:creationId xmlns:a16="http://schemas.microsoft.com/office/drawing/2014/main" id="{6AC1ECA1-0040-4BEA-8593-3CCE894AA8A4}"/>
              </a:ext>
            </a:extLst>
          </p:cNvPr>
          <p:cNvGraphicFramePr>
            <a:graphicFrameLocks noGrp="1"/>
          </p:cNvGraphicFramePr>
          <p:nvPr/>
        </p:nvGraphicFramePr>
        <p:xfrm>
          <a:off x="1090519" y="2937565"/>
          <a:ext cx="10052425" cy="3699521"/>
        </p:xfrm>
        <a:graphic>
          <a:graphicData uri="http://schemas.openxmlformats.org/drawingml/2006/table">
            <a:tbl>
              <a:tblPr firstRow="1" bandRow="1">
                <a:tableStyleId>{2D5ABB26-0587-4C30-8999-92F81FD0307C}</a:tableStyleId>
              </a:tblPr>
              <a:tblGrid>
                <a:gridCol w="1498753">
                  <a:extLst>
                    <a:ext uri="{9D8B030D-6E8A-4147-A177-3AD203B41FA5}">
                      <a16:colId xmlns:a16="http://schemas.microsoft.com/office/drawing/2014/main" val="3822818661"/>
                    </a:ext>
                  </a:extLst>
                </a:gridCol>
                <a:gridCol w="2124000">
                  <a:extLst>
                    <a:ext uri="{9D8B030D-6E8A-4147-A177-3AD203B41FA5}">
                      <a16:colId xmlns:a16="http://schemas.microsoft.com/office/drawing/2014/main" val="3922357223"/>
                    </a:ext>
                  </a:extLst>
                </a:gridCol>
                <a:gridCol w="2143224">
                  <a:extLst>
                    <a:ext uri="{9D8B030D-6E8A-4147-A177-3AD203B41FA5}">
                      <a16:colId xmlns:a16="http://schemas.microsoft.com/office/drawing/2014/main" val="1586775745"/>
                    </a:ext>
                  </a:extLst>
                </a:gridCol>
                <a:gridCol w="2143224">
                  <a:extLst>
                    <a:ext uri="{9D8B030D-6E8A-4147-A177-3AD203B41FA5}">
                      <a16:colId xmlns:a16="http://schemas.microsoft.com/office/drawing/2014/main" val="1436176693"/>
                    </a:ext>
                  </a:extLst>
                </a:gridCol>
                <a:gridCol w="2143224">
                  <a:extLst>
                    <a:ext uri="{9D8B030D-6E8A-4147-A177-3AD203B41FA5}">
                      <a16:colId xmlns:a16="http://schemas.microsoft.com/office/drawing/2014/main" val="1878274787"/>
                    </a:ext>
                  </a:extLst>
                </a:gridCol>
              </a:tblGrid>
              <a:tr h="278278">
                <a:tc>
                  <a:txBody>
                    <a:bodyPr/>
                    <a:lstStyle/>
                    <a:p>
                      <a:pPr algn="ctr"/>
                      <a:endParaRPr kumimoji="1" lang="ja-JP" altLang="en-US"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アメリカ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欧州</a:t>
                      </a:r>
                      <a:r>
                        <a:rPr kumimoji="1" lang="ja-JP" altLang="en-US" sz="800" dirty="0">
                          <a:latin typeface="BIZ UDゴシック" panose="020B0400000000000000" pitchFamily="49" charset="-128"/>
                          <a:ea typeface="BIZ UDゴシック" panose="020B0400000000000000" pitchFamily="49" charset="-128"/>
                        </a:rPr>
                        <a:t>（</a:t>
                      </a:r>
                      <a:r>
                        <a:rPr kumimoji="1" lang="en-US" altLang="ja-JP" sz="800" dirty="0">
                          <a:latin typeface="BIZ UDゴシック" panose="020B0400000000000000" pitchFamily="49" charset="-128"/>
                          <a:ea typeface="BIZ UDゴシック" panose="020B0400000000000000" pitchFamily="49" charset="-128"/>
                        </a:rPr>
                        <a:t>EU</a:t>
                      </a:r>
                      <a:r>
                        <a:rPr kumimoji="1" lang="ja-JP" altLang="en-US" sz="800" dirty="0">
                          <a:latin typeface="BIZ UDゴシック" panose="020B0400000000000000" pitchFamily="49" charset="-128"/>
                          <a:ea typeface="BIZ UDゴシック" panose="020B0400000000000000" pitchFamily="49" charset="-128"/>
                        </a:rPr>
                        <a:t>又はユーロ圏）</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中国</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kumimoji="1" lang="ja-JP" altLang="en-US" sz="1400" dirty="0">
                          <a:latin typeface="BIZ UDゴシック" panose="020B0400000000000000" pitchFamily="49" charset="-128"/>
                          <a:ea typeface="BIZ UDゴシック" panose="020B0400000000000000" pitchFamily="49" charset="-128"/>
                        </a:rPr>
                        <a:t>日本</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137256573"/>
                  </a:ext>
                </a:extLst>
              </a:tr>
              <a:tr h="792000">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名目</a:t>
                      </a:r>
                      <a:r>
                        <a:rPr kumimoji="1" lang="en-US" altLang="ja-JP" sz="1100" dirty="0">
                          <a:solidFill>
                            <a:schemeClr val="tx1"/>
                          </a:solidFill>
                          <a:latin typeface="BIZ UDゴシック" panose="020B0400000000000000" pitchFamily="49" charset="-128"/>
                          <a:ea typeface="BIZ UDゴシック" panose="020B0400000000000000" pitchFamily="49" charset="-128"/>
                        </a:rPr>
                        <a:t>GDP</a:t>
                      </a:r>
                    </a:p>
                    <a:p>
                      <a:pPr algn="ctr"/>
                      <a:r>
                        <a:rPr kumimoji="1" lang="ja-JP" altLang="en-US" sz="900" dirty="0">
                          <a:latin typeface="BIZ UDゴシック" panose="020B0400000000000000" pitchFamily="49" charset="-128"/>
                          <a:ea typeface="BIZ UDゴシック" panose="020B0400000000000000" pitchFamily="49" charset="-128"/>
                        </a:rPr>
                        <a:t>（付加価値・</a:t>
                      </a:r>
                      <a:endParaRPr kumimoji="1" lang="en-US" altLang="ja-JP" sz="900" dirty="0">
                        <a:latin typeface="BIZ UDゴシック" panose="020B0400000000000000" pitchFamily="49" charset="-128"/>
                        <a:ea typeface="BIZ UDゴシック" panose="020B0400000000000000" pitchFamily="49" charset="-128"/>
                      </a:endParaRPr>
                    </a:p>
                    <a:p>
                      <a:pPr algn="ctr"/>
                      <a:r>
                        <a:rPr kumimoji="1" lang="ja-JP" altLang="en-US" sz="900" dirty="0">
                          <a:latin typeface="BIZ UDゴシック" panose="020B0400000000000000" pitchFamily="49" charset="-128"/>
                          <a:ea typeface="BIZ UDゴシック" panose="020B0400000000000000" pitchFamily="49" charset="-128"/>
                        </a:rPr>
                        <a:t>各期間の平均成長率）</a:t>
                      </a:r>
                      <a:endParaRPr kumimoji="1" lang="en-US" altLang="ja-JP"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9,631</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5.70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2,510</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(4.08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15</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490</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(2.71</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27</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3,578</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(6.27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b="1" dirty="0">
                          <a:solidFill>
                            <a:schemeClr val="tx1"/>
                          </a:solidFill>
                          <a:latin typeface="BIZ UDゴシック" panose="020B0400000000000000" pitchFamily="49" charset="-128"/>
                          <a:ea typeface="BIZ UDゴシック" panose="020B0400000000000000" pitchFamily="49" charset="-128"/>
                        </a:rPr>
                        <a:t>→</a:t>
                      </a:r>
                      <a:r>
                        <a:rPr kumimoji="1" lang="en-US" altLang="ja-JP" sz="900" b="1" u="sng" dirty="0">
                          <a:solidFill>
                            <a:schemeClr val="tx1"/>
                          </a:solidFill>
                          <a:latin typeface="BIZ UDゴシック" panose="020B0400000000000000" pitchFamily="49" charset="-128"/>
                          <a:ea typeface="BIZ UDゴシック" panose="020B0400000000000000" pitchFamily="49" charset="-128"/>
                        </a:rPr>
                        <a:t>30</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u="sng" dirty="0">
                          <a:solidFill>
                            <a:schemeClr val="tx1"/>
                          </a:solidFill>
                          <a:latin typeface="BIZ UDゴシック" panose="020B0400000000000000" pitchFamily="49" charset="-128"/>
                          <a:ea typeface="BIZ UDゴシック" panose="020B0400000000000000" pitchFamily="49" charset="-128"/>
                        </a:rPr>
                        <a:t>4.6</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2,089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(23.13</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2,667</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( 3.92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14</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5,586</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( 2.12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18</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3,474</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 ( 9.49</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b="1" u="none" dirty="0">
                          <a:solidFill>
                            <a:schemeClr val="tx1"/>
                          </a:solidFill>
                          <a:latin typeface="BIZ UDゴシック" panose="020B0400000000000000" pitchFamily="49" charset="-128"/>
                          <a:ea typeface="BIZ UDゴシック" panose="020B0400000000000000" pitchFamily="49" charset="-128"/>
                        </a:rPr>
                        <a:t>→</a:t>
                      </a:r>
                      <a:r>
                        <a:rPr kumimoji="1" lang="en-US" altLang="ja-JP" sz="900" b="1" u="sng" dirty="0">
                          <a:solidFill>
                            <a:schemeClr val="tx1"/>
                          </a:solidFill>
                          <a:latin typeface="BIZ UDゴシック" panose="020B0400000000000000" pitchFamily="49" charset="-128"/>
                          <a:ea typeface="BIZ UDゴシック" panose="020B0400000000000000" pitchFamily="49" charset="-128"/>
                        </a:rPr>
                        <a:t>30</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u="sng" dirty="0">
                          <a:solidFill>
                            <a:schemeClr val="tx1"/>
                          </a:solidFill>
                          <a:latin typeface="BIZ UDゴシック" panose="020B0400000000000000" pitchFamily="49" charset="-128"/>
                          <a:ea typeface="BIZ UDゴシック" panose="020B0400000000000000" pitchFamily="49" charset="-128"/>
                        </a:rPr>
                        <a:t>3.0</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倍</a:t>
                      </a:r>
                      <a:endParaRPr kumimoji="1" lang="en-US" altLang="ja-JP" sz="900" b="1" u="sng"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    3,966</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13.44</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2,055</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8.47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6</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338</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10.61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17</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兆</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6,620</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 </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1.04</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b="1" u="none" baseline="0" dirty="0">
                          <a:solidFill>
                            <a:schemeClr val="tx1"/>
                          </a:solidFill>
                          <a:latin typeface="BIZ UDゴシック" panose="020B0400000000000000" pitchFamily="49" charset="-128"/>
                          <a:ea typeface="BIZ UDゴシック" panose="020B0400000000000000" pitchFamily="49" charset="-128"/>
                        </a:rPr>
                        <a:t>→</a:t>
                      </a:r>
                      <a:r>
                        <a:rPr kumimoji="1" lang="en-US" altLang="ja-JP" sz="900" b="1" u="sng" baseline="0" dirty="0">
                          <a:solidFill>
                            <a:schemeClr val="tx1"/>
                          </a:solidFill>
                          <a:latin typeface="BIZ UDゴシック" panose="020B0400000000000000" pitchFamily="49" charset="-128"/>
                          <a:ea typeface="BIZ UDゴシック" panose="020B0400000000000000" pitchFamily="49" charset="-128"/>
                        </a:rPr>
                        <a:t>30</a:t>
                      </a:r>
                      <a:r>
                        <a:rPr kumimoji="1" lang="ja-JP" altLang="en-US" sz="900" b="1" u="sng" baseline="0"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u="sng" baseline="0" dirty="0">
                          <a:solidFill>
                            <a:schemeClr val="tx1"/>
                          </a:solidFill>
                          <a:latin typeface="BIZ UDゴシック" panose="020B0400000000000000" pitchFamily="49" charset="-128"/>
                          <a:ea typeface="BIZ UDゴシック" panose="020B0400000000000000" pitchFamily="49" charset="-128"/>
                        </a:rPr>
                        <a:t>44.5</a:t>
                      </a:r>
                      <a:r>
                        <a:rPr kumimoji="1" lang="ja-JP" altLang="en-US" sz="900" b="1" u="sng" baseline="0" dirty="0">
                          <a:solidFill>
                            <a:schemeClr val="tx1"/>
                          </a:solidFill>
                          <a:latin typeface="BIZ UDゴシック" panose="020B0400000000000000" pitchFamily="49" charset="-128"/>
                          <a:ea typeface="BIZ UDゴシック" panose="020B0400000000000000" pitchFamily="49" charset="-128"/>
                        </a:rPr>
                        <a:t>倍</a:t>
                      </a:r>
                      <a:endParaRPr kumimoji="1" lang="en-US" altLang="ja-JP" sz="900" b="1" u="sng"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1,859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2.46</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9,684</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 (2.77</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7,591</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 </a:t>
                      </a:r>
                      <a:r>
                        <a:rPr kumimoji="1" lang="en-US" altLang="ja-JP" sz="900" dirty="0">
                          <a:solidFill>
                            <a:schemeClr val="tx1"/>
                          </a:solidFill>
                          <a:latin typeface="BIZ UDゴシック" panose="020B0400000000000000" pitchFamily="49" charset="-128"/>
                          <a:ea typeface="BIZ UDゴシック" panose="020B0400000000000000" pitchFamily="49" charset="-128"/>
                        </a:rPr>
                        <a:t>(4.10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a:t>
                      </a:r>
                      <a:r>
                        <a:rPr kumimoji="1" lang="ja-JP" altLang="en-US" sz="900" dirty="0">
                          <a:solidFill>
                            <a:schemeClr val="tx1"/>
                          </a:solidFill>
                          <a:latin typeface="BIZ UDゴシック" panose="020B0400000000000000" pitchFamily="49" charset="-128"/>
                          <a:ea typeface="BIZ UDゴシック" panose="020B0400000000000000" pitchFamily="49" charset="-128"/>
                        </a:rPr>
                        <a:t>兆</a:t>
                      </a:r>
                      <a:r>
                        <a:rPr kumimoji="1" lang="en-US" altLang="ja-JP" sz="900" dirty="0">
                          <a:solidFill>
                            <a:schemeClr val="tx1"/>
                          </a:solidFill>
                          <a:latin typeface="BIZ UDゴシック" panose="020B0400000000000000" pitchFamily="49" charset="-128"/>
                          <a:ea typeface="BIZ UDゴシック" panose="020B0400000000000000" pitchFamily="49" charset="-128"/>
                        </a:rPr>
                        <a:t>2,129</a:t>
                      </a:r>
                      <a:r>
                        <a:rPr kumimoji="1" lang="ja-JP" altLang="en-US" sz="900" dirty="0">
                          <a:solidFill>
                            <a:schemeClr val="tx1"/>
                          </a:solidFill>
                          <a:latin typeface="BIZ UDゴシック" panose="020B0400000000000000" pitchFamily="49" charset="-128"/>
                          <a:ea typeface="BIZ UDゴシック" panose="020B0400000000000000" pitchFamily="49" charset="-128"/>
                        </a:rPr>
                        <a:t>億ドル</a:t>
                      </a:r>
                      <a:r>
                        <a:rPr kumimoji="1" lang="en-US" altLang="ja-JP" sz="900" dirty="0">
                          <a:solidFill>
                            <a:schemeClr val="tx1"/>
                          </a:solidFill>
                          <a:latin typeface="BIZ UDゴシック" panose="020B0400000000000000" pitchFamily="49" charset="-128"/>
                          <a:ea typeface="BIZ UDゴシック" panose="020B0400000000000000" pitchFamily="49" charset="-128"/>
                        </a:rPr>
                        <a:t> (</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1.02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p>
                    <a:p>
                      <a:pPr algn="l"/>
                      <a:r>
                        <a:rPr kumimoji="1" lang="ja-JP" altLang="en-US" sz="900" dirty="0">
                          <a:solidFill>
                            <a:schemeClr val="tx1"/>
                          </a:solidFill>
                          <a:latin typeface="BIZ UDゴシック" panose="020B0400000000000000" pitchFamily="49" charset="-128"/>
                          <a:ea typeface="BIZ UDゴシック" panose="020B0400000000000000" pitchFamily="49" charset="-128"/>
                        </a:rPr>
                        <a:t>→</a:t>
                      </a:r>
                      <a:r>
                        <a:rPr kumimoji="1" lang="en-US" altLang="ja-JP" sz="900" b="1" u="sng" dirty="0">
                          <a:solidFill>
                            <a:schemeClr val="tx1"/>
                          </a:solidFill>
                          <a:latin typeface="BIZ UDゴシック" panose="020B0400000000000000" pitchFamily="49" charset="-128"/>
                          <a:ea typeface="BIZ UDゴシック" panose="020B0400000000000000" pitchFamily="49" charset="-128"/>
                        </a:rPr>
                        <a:t>30</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年間で約</a:t>
                      </a:r>
                      <a:r>
                        <a:rPr kumimoji="1" lang="en-US" altLang="ja-JP" sz="900" b="1" u="sng" dirty="0">
                          <a:solidFill>
                            <a:schemeClr val="tx1"/>
                          </a:solidFill>
                          <a:latin typeface="BIZ UDゴシック" panose="020B0400000000000000" pitchFamily="49" charset="-128"/>
                          <a:ea typeface="BIZ UDゴシック" panose="020B0400000000000000" pitchFamily="49" charset="-128"/>
                        </a:rPr>
                        <a:t>1.3</a:t>
                      </a:r>
                      <a:r>
                        <a:rPr kumimoji="1" lang="ja-JP" altLang="en-US" sz="900" b="1" u="sng" dirty="0">
                          <a:solidFill>
                            <a:schemeClr val="tx1"/>
                          </a:solidFill>
                          <a:latin typeface="BIZ UDゴシック" panose="020B0400000000000000" pitchFamily="49" charset="-128"/>
                          <a:ea typeface="BIZ UDゴシック" panose="020B0400000000000000" pitchFamily="49" charset="-128"/>
                        </a:rPr>
                        <a:t>倍</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5824049"/>
                  </a:ext>
                </a:extLst>
              </a:tr>
              <a:tr h="612000">
                <a:tc>
                  <a:txBody>
                    <a:bodyPr/>
                    <a:lstStyle/>
                    <a:p>
                      <a:pPr algn="ctr"/>
                      <a:r>
                        <a:rPr lang="ja-JP" altLang="en-US" sz="1100" dirty="0">
                          <a:latin typeface="BIZ UDゴシック" panose="020B0400000000000000" pitchFamily="49" charset="-128"/>
                          <a:ea typeface="BIZ UDゴシック" panose="020B0400000000000000" pitchFamily="49" charset="-128"/>
                        </a:rPr>
                        <a:t>インフレ率</a:t>
                      </a:r>
                      <a:endParaRPr lang="en-US" altLang="ja-JP" sz="1100" dirty="0">
                        <a:latin typeface="BIZ UDゴシック" panose="020B0400000000000000" pitchFamily="49" charset="-128"/>
                        <a:ea typeface="BIZ UDゴシック" panose="020B0400000000000000" pitchFamily="49" charset="-128"/>
                      </a:endParaRPr>
                    </a:p>
                    <a:p>
                      <a:pPr algn="ctr"/>
                      <a:r>
                        <a:rPr lang="ja-JP" altLang="en-US" sz="900" dirty="0">
                          <a:latin typeface="BIZ UDゴシック" panose="020B0400000000000000" pitchFamily="49" charset="-128"/>
                          <a:ea typeface="BIZ UDゴシック" panose="020B0400000000000000" pitchFamily="49" charset="-128"/>
                        </a:rPr>
                        <a:t>（</a:t>
                      </a:r>
                      <a:r>
                        <a:rPr lang="en-US" altLang="ja-JP" sz="900" dirty="0">
                          <a:latin typeface="BIZ UDゴシック" panose="020B0400000000000000" pitchFamily="49" charset="-128"/>
                          <a:ea typeface="BIZ UDゴシック" panose="020B0400000000000000" pitchFamily="49" charset="-128"/>
                        </a:rPr>
                        <a:t>2015</a:t>
                      </a:r>
                      <a:r>
                        <a:rPr lang="ja-JP" altLang="en-US" sz="900" dirty="0">
                          <a:latin typeface="BIZ UDゴシック" panose="020B0400000000000000" pitchFamily="49" charset="-128"/>
                          <a:ea typeface="BIZ UDゴシック" panose="020B0400000000000000" pitchFamily="49" charset="-128"/>
                        </a:rPr>
                        <a:t>年＝</a:t>
                      </a:r>
                      <a:r>
                        <a:rPr lang="en-US" altLang="ja-JP" sz="900" dirty="0">
                          <a:latin typeface="BIZ UDゴシック" panose="020B0400000000000000" pitchFamily="49" charset="-128"/>
                          <a:ea typeface="BIZ UDゴシック" panose="020B0400000000000000" pitchFamily="49" charset="-128"/>
                        </a:rPr>
                        <a:t>100</a:t>
                      </a:r>
                      <a:r>
                        <a:rPr lang="ja-JP" altLang="en-US" sz="900" dirty="0">
                          <a:latin typeface="BIZ UDゴシック" panose="020B0400000000000000" pitchFamily="49" charset="-128"/>
                          <a:ea typeface="BIZ UDゴシック" panose="020B0400000000000000" pitchFamily="49" charset="-128"/>
                        </a:rPr>
                        <a:t>）</a:t>
                      </a:r>
                      <a:endParaRPr lang="en-US" altLang="ja-JP" sz="900" dirty="0">
                        <a:latin typeface="BIZ UDゴシック" panose="020B0400000000000000" pitchFamily="49" charset="-128"/>
                        <a:ea typeface="BIZ UDゴシック" panose="020B0400000000000000" pitchFamily="49" charset="-128"/>
                      </a:endParaRPr>
                    </a:p>
                    <a:p>
                      <a:pPr algn="ctr"/>
                      <a:r>
                        <a:rPr lang="en-US" altLang="ja-JP" sz="800" dirty="0">
                          <a:latin typeface="BIZ UDゴシック" panose="020B0400000000000000" pitchFamily="49" charset="-128"/>
                          <a:ea typeface="BIZ UDゴシック" panose="020B0400000000000000" pitchFamily="49" charset="-128"/>
                        </a:rPr>
                        <a:t>※</a:t>
                      </a:r>
                      <a:r>
                        <a:rPr lang="ja-JP" altLang="en-US" sz="800" dirty="0">
                          <a:latin typeface="BIZ UDゴシック" panose="020B0400000000000000" pitchFamily="49" charset="-128"/>
                          <a:ea typeface="BIZ UDゴシック" panose="020B0400000000000000" pitchFamily="49" charset="-128"/>
                        </a:rPr>
                        <a:t>欧州は</a:t>
                      </a:r>
                      <a:r>
                        <a:rPr lang="en-US" altLang="ja-JP" sz="800" dirty="0">
                          <a:latin typeface="BIZ UDゴシック" panose="020B0400000000000000" pitchFamily="49" charset="-128"/>
                          <a:ea typeface="BIZ UDゴシック" panose="020B0400000000000000" pitchFamily="49" charset="-128"/>
                        </a:rPr>
                        <a:t>90</a:t>
                      </a:r>
                      <a:r>
                        <a:rPr lang="ja-JP" altLang="en-US" sz="800" dirty="0">
                          <a:latin typeface="BIZ UDゴシック" panose="020B0400000000000000" pitchFamily="49" charset="-128"/>
                          <a:ea typeface="BIZ UDゴシック" panose="020B0400000000000000" pitchFamily="49" charset="-128"/>
                        </a:rPr>
                        <a:t>年のみ</a:t>
                      </a:r>
                      <a:r>
                        <a:rPr lang="en-US" altLang="ja-JP" sz="800" dirty="0">
                          <a:latin typeface="BIZ UDゴシック" panose="020B0400000000000000" pitchFamily="49" charset="-128"/>
                          <a:ea typeface="BIZ UDゴシック" panose="020B0400000000000000" pitchFamily="49" charset="-128"/>
                        </a:rPr>
                        <a:t>20</a:t>
                      </a:r>
                      <a:r>
                        <a:rPr lang="ja-JP" altLang="en-US" sz="800" dirty="0">
                          <a:latin typeface="BIZ UDゴシック" panose="020B0400000000000000" pitchFamily="49" charset="-128"/>
                          <a:ea typeface="BIZ UDゴシック" panose="020B0400000000000000" pitchFamily="49" charset="-128"/>
                        </a:rPr>
                        <a:t>カ国の数値</a:t>
                      </a:r>
                      <a:endParaRPr lang="ja-JP" altLang="en-US" sz="900" dirty="0">
                        <a:latin typeface="BIZ UDゴシック" panose="020B0400000000000000" pitchFamily="49" charset="-128"/>
                        <a:ea typeface="BIZ UDゴシック" panose="020B0400000000000000"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r>
                        <a:rPr lang="en-US" altLang="ja-JP" sz="900" dirty="0">
                          <a:latin typeface="BIZ UDゴシック" panose="020B0400000000000000" pitchFamily="49" charset="-128"/>
                          <a:ea typeface="BIZ UDゴシック" panose="020B0400000000000000" pitchFamily="49" charset="-128"/>
                        </a:rPr>
                        <a:t>90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55.13</a:t>
                      </a:r>
                    </a:p>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72.65</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92.00</a:t>
                      </a:r>
                    </a:p>
                    <a:p>
                      <a:r>
                        <a:rPr lang="en-US" altLang="ja-JP" sz="900" dirty="0">
                          <a:latin typeface="BIZ UDゴシック" panose="020B0400000000000000" pitchFamily="49" charset="-128"/>
                          <a:ea typeface="BIZ UDゴシック" panose="020B0400000000000000" pitchFamily="49" charset="-128"/>
                        </a:rPr>
                        <a:t>20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109.20</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latin typeface="BIZ UDゴシック" panose="020B0400000000000000" pitchFamily="49" charset="-128"/>
                          <a:ea typeface="BIZ UDゴシック" panose="020B0400000000000000" pitchFamily="49" charset="-128"/>
                        </a:rPr>
                        <a:t>90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58.94</a:t>
                      </a:r>
                    </a:p>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73.13</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93.03</a:t>
                      </a:r>
                    </a:p>
                    <a:p>
                      <a:r>
                        <a:rPr lang="en-US" altLang="ja-JP" sz="900" dirty="0">
                          <a:latin typeface="BIZ UDゴシック" panose="020B0400000000000000" pitchFamily="49" charset="-128"/>
                          <a:ea typeface="BIZ UDゴシック" panose="020B0400000000000000" pitchFamily="49" charset="-128"/>
                        </a:rPr>
                        <a:t>20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105.76</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latin typeface="BIZ UDゴシック" panose="020B0400000000000000" pitchFamily="49" charset="-128"/>
                          <a:ea typeface="BIZ UDゴシック" panose="020B0400000000000000" pitchFamily="49" charset="-128"/>
                        </a:rPr>
                        <a:t>93</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44.42</a:t>
                      </a:r>
                    </a:p>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70.46</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87.02</a:t>
                      </a:r>
                    </a:p>
                    <a:p>
                      <a:r>
                        <a:rPr lang="en-US" altLang="ja-JP" sz="900" dirty="0">
                          <a:latin typeface="BIZ UDゴシック" panose="020B0400000000000000" pitchFamily="49" charset="-128"/>
                          <a:ea typeface="BIZ UDゴシック" panose="020B0400000000000000" pitchFamily="49" charset="-128"/>
                        </a:rPr>
                        <a:t>20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111.48</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dirty="0">
                          <a:latin typeface="BIZ UDゴシック" panose="020B0400000000000000" pitchFamily="49" charset="-128"/>
                          <a:ea typeface="BIZ UDゴシック" panose="020B0400000000000000" pitchFamily="49" charset="-128"/>
                        </a:rPr>
                        <a:t>90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91.24</a:t>
                      </a:r>
                    </a:p>
                    <a:p>
                      <a:r>
                        <a:rPr lang="en-US" altLang="ja-JP" sz="900" dirty="0">
                          <a:latin typeface="BIZ UDゴシック" panose="020B0400000000000000" pitchFamily="49" charset="-128"/>
                          <a:ea typeface="BIZ UDゴシック" panose="020B0400000000000000" pitchFamily="49" charset="-128"/>
                        </a:rPr>
                        <a:t>00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99.05</a:t>
                      </a:r>
                    </a:p>
                    <a:p>
                      <a:r>
                        <a:rPr lang="en-US" altLang="ja-JP" sz="900" dirty="0">
                          <a:latin typeface="BIZ UDゴシック" panose="020B0400000000000000" pitchFamily="49" charset="-128"/>
                          <a:ea typeface="BIZ UDゴシック" panose="020B0400000000000000" pitchFamily="49" charset="-128"/>
                        </a:rPr>
                        <a:t>10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96.53</a:t>
                      </a:r>
                    </a:p>
                    <a:p>
                      <a:r>
                        <a:rPr lang="en-US" altLang="ja-JP" sz="900" dirty="0">
                          <a:latin typeface="BIZ UDゴシック" panose="020B0400000000000000" pitchFamily="49" charset="-128"/>
                          <a:ea typeface="BIZ UDゴシック" panose="020B0400000000000000" pitchFamily="49" charset="-128"/>
                        </a:rPr>
                        <a:t>20</a:t>
                      </a:r>
                      <a:r>
                        <a:rPr lang="ja-JP" altLang="en-US" sz="900" dirty="0">
                          <a:latin typeface="BIZ UDゴシック" panose="020B0400000000000000" pitchFamily="49" charset="-128"/>
                          <a:ea typeface="BIZ UDゴシック" panose="020B0400000000000000" pitchFamily="49" charset="-128"/>
                        </a:rPr>
                        <a:t>年 　</a:t>
                      </a:r>
                      <a:r>
                        <a:rPr lang="en-US" altLang="ja-JP" sz="900" dirty="0">
                          <a:latin typeface="BIZ UDゴシック" panose="020B0400000000000000" pitchFamily="49" charset="-128"/>
                          <a:ea typeface="BIZ UDゴシック" panose="020B0400000000000000" pitchFamily="49" charset="-128"/>
                        </a:rPr>
                        <a:t>101.80</a:t>
                      </a:r>
                      <a:endParaRPr lang="ja-JP" altLang="en-US" sz="900" dirty="0">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477837"/>
                  </a:ext>
                </a:extLst>
              </a:tr>
              <a:tr h="648000">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失業率</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5.62</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3.98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9.61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5.35</a:t>
                      </a:r>
                      <a:r>
                        <a:rPr kumimoji="1" lang="ja-JP" altLang="en-US" sz="900" dirty="0">
                          <a:solidFill>
                            <a:schemeClr val="tx1"/>
                          </a:solidFill>
                          <a:latin typeface="BIZ UDゴシック" panose="020B0400000000000000" pitchFamily="49" charset="-128"/>
                          <a:ea typeface="BIZ UDゴシック" panose="020B0400000000000000" pitchFamily="49" charset="-128"/>
                        </a:rPr>
                        <a:t>％　</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8.21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8.98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10.28</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7.73</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2.5 </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3.1 </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4.1 </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4.0 </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2.10</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4.73</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5.06</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2.81</a:t>
                      </a:r>
                      <a:r>
                        <a:rPr kumimoji="1" lang="ja-JP" altLang="en-US" sz="900" dirty="0">
                          <a:solidFill>
                            <a:schemeClr val="tx1"/>
                          </a:solidFill>
                          <a:latin typeface="BIZ UDゴシック" panose="020B0400000000000000" pitchFamily="49" charset="-128"/>
                          <a:ea typeface="BIZ UDゴシック" panose="020B0400000000000000" pitchFamily="49" charset="-128"/>
                        </a:rPr>
                        <a:t>％</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7123248"/>
                  </a:ext>
                </a:extLst>
              </a:tr>
              <a:tr h="721243">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平均賃金</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→欧州はﾌﾗﾝｽの例、</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　　中国は都市部非私営企業と</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私営企業</a:t>
                      </a:r>
                      <a:endParaRPr kumimoji="1" lang="en-US" altLang="ja-JP" sz="7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51,836</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61,090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67,217</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77,226</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42,050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46,890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53,557</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55,680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9,333</a:t>
                      </a:r>
                      <a:r>
                        <a:rPr kumimoji="1" lang="ja-JP" altLang="en-US" sz="900" dirty="0">
                          <a:solidFill>
                            <a:schemeClr val="tx1"/>
                          </a:solidFill>
                          <a:latin typeface="BIZ UDゴシック" panose="020B0400000000000000" pitchFamily="49" charset="-128"/>
                          <a:ea typeface="BIZ UDゴシック" panose="020B0400000000000000" pitchFamily="49" charset="-128"/>
                        </a:rPr>
                        <a:t>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36,539</a:t>
                      </a:r>
                      <a:r>
                        <a:rPr kumimoji="1" lang="ja-JP" altLang="en-US" sz="900" dirty="0">
                          <a:solidFill>
                            <a:schemeClr val="tx1"/>
                          </a:solidFill>
                          <a:latin typeface="BIZ UDゴシック" panose="020B0400000000000000" pitchFamily="49" charset="-128"/>
                          <a:ea typeface="BIZ UDゴシック" panose="020B0400000000000000" pitchFamily="49" charset="-128"/>
                        </a:rPr>
                        <a:t>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120,698</a:t>
                      </a:r>
                      <a:r>
                        <a:rPr kumimoji="1" lang="ja-JP" altLang="en-US" sz="900" dirty="0">
                          <a:solidFill>
                            <a:schemeClr val="tx1"/>
                          </a:solidFill>
                          <a:latin typeface="BIZ UDゴシック" panose="020B0400000000000000" pitchFamily="49" charset="-128"/>
                          <a:ea typeface="BIZ UDゴシック" panose="020B0400000000000000" pitchFamily="49" charset="-128"/>
                        </a:rPr>
                        <a:t>元</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41,422</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43,063</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42,617</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23</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42,118</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665588"/>
                  </a:ext>
                </a:extLst>
              </a:tr>
              <a:tr h="648000">
                <a:tc>
                  <a:txBody>
                    <a:bodyPr/>
                    <a:lstStyle/>
                    <a:p>
                      <a:pPr algn="ctr"/>
                      <a:r>
                        <a:rPr kumimoji="1" lang="ja-JP" altLang="en-US" sz="1100" dirty="0">
                          <a:solidFill>
                            <a:schemeClr val="tx1"/>
                          </a:solidFill>
                          <a:latin typeface="BIZ UDゴシック" panose="020B0400000000000000" pitchFamily="49" charset="-128"/>
                          <a:ea typeface="BIZ UDゴシック" panose="020B0400000000000000" pitchFamily="49" charset="-128"/>
                        </a:rPr>
                        <a:t>労働生産性</a:t>
                      </a:r>
                      <a:endParaRPr kumimoji="1" lang="en-US" altLang="ja-JP" sz="1100" dirty="0">
                        <a:solidFill>
                          <a:schemeClr val="tx1"/>
                        </a:solidFill>
                        <a:latin typeface="BIZ UDゴシック" panose="020B0400000000000000" pitchFamily="49" charset="-128"/>
                        <a:ea typeface="BIZ UDゴシック" panose="020B0400000000000000" pitchFamily="49" charset="-128"/>
                      </a:endParaRPr>
                    </a:p>
                    <a:p>
                      <a:pPr algn="ctr"/>
                      <a:r>
                        <a:rPr kumimoji="1" lang="ja-JP" altLang="en-US" sz="700" dirty="0">
                          <a:solidFill>
                            <a:schemeClr val="tx1"/>
                          </a:solidFill>
                          <a:latin typeface="BIZ UDゴシック" panose="020B0400000000000000" pitchFamily="49" charset="-128"/>
                          <a:ea typeface="BIZ UDゴシック" panose="020B0400000000000000" pitchFamily="49" charset="-128"/>
                        </a:rPr>
                        <a:t>→欧州はﾌﾗﾝｽの例</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52,312</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74,884</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108,216</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22</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160,860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46,510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64,540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90,731</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22</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133,020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1,992</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5,110</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16,267</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22</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41,345</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91</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40,598</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00</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53,693</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10</a:t>
                      </a:r>
                      <a:r>
                        <a:rPr kumimoji="1" lang="ja-JP" altLang="en-US" sz="900" dirty="0">
                          <a:solidFill>
                            <a:schemeClr val="tx1"/>
                          </a:solidFill>
                          <a:latin typeface="BIZ UDゴシック" panose="020B0400000000000000" pitchFamily="49" charset="-128"/>
                          <a:ea typeface="BIZ UDゴシック" panose="020B0400000000000000" pitchFamily="49" charset="-128"/>
                        </a:rPr>
                        <a:t>年</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     </a:t>
                      </a:r>
                      <a:r>
                        <a:rPr kumimoji="1" lang="en-US" altLang="ja-JP" sz="900" baseline="0" dirty="0">
                          <a:solidFill>
                            <a:schemeClr val="tx1"/>
                          </a:solidFill>
                          <a:latin typeface="BIZ UDゴシック" panose="020B0400000000000000" pitchFamily="49" charset="-128"/>
                          <a:ea typeface="BIZ UDゴシック" panose="020B0400000000000000" pitchFamily="49" charset="-128"/>
                        </a:rPr>
                        <a:t>71,853</a:t>
                      </a:r>
                      <a:r>
                        <a:rPr kumimoji="1" lang="ja-JP" altLang="en-US" sz="900" baseline="0" dirty="0">
                          <a:solidFill>
                            <a:schemeClr val="tx1"/>
                          </a:solidFill>
                          <a:latin typeface="BIZ UDゴシック" panose="020B0400000000000000" pitchFamily="49" charset="-128"/>
                          <a:ea typeface="BIZ UDゴシック" panose="020B0400000000000000" pitchFamily="49" charset="-128"/>
                        </a:rPr>
                        <a:t>ドル</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l"/>
                      <a:r>
                        <a:rPr kumimoji="1" lang="en-US" altLang="ja-JP" sz="900" dirty="0">
                          <a:solidFill>
                            <a:schemeClr val="tx1"/>
                          </a:solidFill>
                          <a:latin typeface="BIZ UDゴシック" panose="020B0400000000000000" pitchFamily="49" charset="-128"/>
                          <a:ea typeface="BIZ UDゴシック" panose="020B0400000000000000" pitchFamily="49" charset="-128"/>
                        </a:rPr>
                        <a:t>22</a:t>
                      </a:r>
                      <a:r>
                        <a:rPr kumimoji="1" lang="ja-JP" altLang="en-US" sz="900" dirty="0">
                          <a:solidFill>
                            <a:schemeClr val="tx1"/>
                          </a:solidFill>
                          <a:latin typeface="BIZ UDゴシック" panose="020B0400000000000000" pitchFamily="49" charset="-128"/>
                          <a:ea typeface="BIZ UDゴシック" panose="020B0400000000000000" pitchFamily="49" charset="-128"/>
                        </a:rPr>
                        <a:t>年　   </a:t>
                      </a:r>
                      <a:r>
                        <a:rPr kumimoji="1" lang="en-US" altLang="ja-JP" sz="900" dirty="0">
                          <a:solidFill>
                            <a:schemeClr val="tx1"/>
                          </a:solidFill>
                          <a:latin typeface="BIZ UDゴシック" panose="020B0400000000000000" pitchFamily="49" charset="-128"/>
                          <a:ea typeface="BIZ UDゴシック" panose="020B0400000000000000" pitchFamily="49" charset="-128"/>
                        </a:rPr>
                        <a:t>84,823</a:t>
                      </a:r>
                      <a:r>
                        <a:rPr kumimoji="1" lang="ja-JP" altLang="en-US" sz="900" dirty="0">
                          <a:solidFill>
                            <a:schemeClr val="tx1"/>
                          </a:solidFill>
                          <a:latin typeface="BIZ UDゴシック" panose="020B0400000000000000" pitchFamily="49" charset="-128"/>
                          <a:ea typeface="BIZ UDゴシック" panose="020B0400000000000000" pitchFamily="49" charset="-128"/>
                        </a:rPr>
                        <a:t>ドル</a:t>
                      </a:r>
                    </a:p>
                  </a:txBody>
                  <a:tcPr marL="72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5042765"/>
                  </a:ext>
                </a:extLst>
              </a:tr>
            </a:tbl>
          </a:graphicData>
        </a:graphic>
      </p:graphicFrame>
      <p:graphicFrame>
        <p:nvGraphicFramePr>
          <p:cNvPr id="13" name="表 3">
            <a:extLst>
              <a:ext uri="{FF2B5EF4-FFF2-40B4-BE49-F238E27FC236}">
                <a16:creationId xmlns:a16="http://schemas.microsoft.com/office/drawing/2014/main" id="{7E1E8D37-469A-4F16-A29E-4804898524E5}"/>
              </a:ext>
            </a:extLst>
          </p:cNvPr>
          <p:cNvGraphicFramePr>
            <a:graphicFrameLocks noGrp="1"/>
          </p:cNvGraphicFramePr>
          <p:nvPr/>
        </p:nvGraphicFramePr>
        <p:xfrm>
          <a:off x="1090519" y="1999141"/>
          <a:ext cx="10052425" cy="518866"/>
        </p:xfrm>
        <a:graphic>
          <a:graphicData uri="http://schemas.openxmlformats.org/drawingml/2006/table">
            <a:tbl>
              <a:tblPr firstRow="1" bandRow="1">
                <a:tableStyleId>{2D5ABB26-0587-4C30-8999-92F81FD0307C}</a:tableStyleId>
              </a:tblPr>
              <a:tblGrid>
                <a:gridCol w="10052425">
                  <a:extLst>
                    <a:ext uri="{9D8B030D-6E8A-4147-A177-3AD203B41FA5}">
                      <a16:colId xmlns:a16="http://schemas.microsoft.com/office/drawing/2014/main" val="3822818661"/>
                    </a:ext>
                  </a:extLst>
                </a:gridCol>
              </a:tblGrid>
              <a:tr h="518866">
                <a:tc>
                  <a:txBody>
                    <a:bodyPr/>
                    <a:lstStyle/>
                    <a:p>
                      <a:pPr algn="l"/>
                      <a:r>
                        <a:rPr kumimoji="1" lang="ja-JP" altLang="en-US" sz="1200" dirty="0">
                          <a:latin typeface="BIZ UDゴシック" panose="020B0400000000000000" pitchFamily="49" charset="-128"/>
                          <a:ea typeface="BIZ UDゴシック" panose="020B0400000000000000" pitchFamily="49" charset="-128"/>
                        </a:rPr>
                        <a:t>　　　　</a:t>
                      </a:r>
                    </a:p>
                  </a:txBody>
                  <a:tcPr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37256573"/>
                  </a:ext>
                </a:extLst>
              </a:tr>
            </a:tbl>
          </a:graphicData>
        </a:graphic>
      </p:graphicFrame>
      <p:sp>
        <p:nvSpPr>
          <p:cNvPr id="14" name="正方形/長方形 13">
            <a:extLst>
              <a:ext uri="{FF2B5EF4-FFF2-40B4-BE49-F238E27FC236}">
                <a16:creationId xmlns:a16="http://schemas.microsoft.com/office/drawing/2014/main" id="{30380F82-4D96-4493-BAFD-259E3C02F4A6}"/>
              </a:ext>
            </a:extLst>
          </p:cNvPr>
          <p:cNvSpPr/>
          <p:nvPr/>
        </p:nvSpPr>
        <p:spPr>
          <a:xfrm>
            <a:off x="3922069" y="1971727"/>
            <a:ext cx="1086213"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2000</a:t>
            </a:r>
            <a:r>
              <a:rPr lang="ja-JP" altLang="en-US" sz="1200" dirty="0">
                <a:solidFill>
                  <a:prstClr val="black"/>
                </a:solidFill>
                <a:latin typeface="BIZ UDゴシック" panose="020B0400000000000000" pitchFamily="49" charset="-128"/>
                <a:ea typeface="BIZ UDゴシック" panose="020B0400000000000000" pitchFamily="49" charset="-128"/>
              </a:rPr>
              <a:t>年</a:t>
            </a:r>
          </a:p>
        </p:txBody>
      </p:sp>
      <p:sp>
        <p:nvSpPr>
          <p:cNvPr id="17" name="正方形/長方形 16">
            <a:extLst>
              <a:ext uri="{FF2B5EF4-FFF2-40B4-BE49-F238E27FC236}">
                <a16:creationId xmlns:a16="http://schemas.microsoft.com/office/drawing/2014/main" id="{9018148C-949B-4626-819A-105E74FABDD5}"/>
              </a:ext>
            </a:extLst>
          </p:cNvPr>
          <p:cNvSpPr/>
          <p:nvPr/>
        </p:nvSpPr>
        <p:spPr>
          <a:xfrm>
            <a:off x="3513203" y="2189732"/>
            <a:ext cx="2245659"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34</a:t>
            </a:r>
            <a:r>
              <a:rPr lang="ja-JP" altLang="en-US" sz="1200" dirty="0">
                <a:solidFill>
                  <a:prstClr val="black"/>
                </a:solidFill>
                <a:latin typeface="BIZ UDゴシック" panose="020B0400000000000000" pitchFamily="49" charset="-128"/>
                <a:ea typeface="BIZ UDゴシック" panose="020B0400000000000000" pitchFamily="49" charset="-128"/>
              </a:rPr>
              <a:t>兆</a:t>
            </a:r>
            <a:r>
              <a:rPr lang="en-US" altLang="ja-JP" sz="1200" dirty="0">
                <a:solidFill>
                  <a:prstClr val="black"/>
                </a:solidFill>
                <a:latin typeface="BIZ UDゴシック" panose="020B0400000000000000" pitchFamily="49" charset="-128"/>
                <a:ea typeface="BIZ UDゴシック" panose="020B0400000000000000" pitchFamily="49" charset="-128"/>
              </a:rPr>
              <a:t>979</a:t>
            </a:r>
            <a:r>
              <a:rPr lang="ja-JP" altLang="en-US" sz="1200" dirty="0">
                <a:solidFill>
                  <a:prstClr val="black"/>
                </a:solidFill>
                <a:latin typeface="BIZ UDゴシック" panose="020B0400000000000000" pitchFamily="49" charset="-128"/>
                <a:ea typeface="BIZ UDゴシック" panose="020B0400000000000000" pitchFamily="49" charset="-128"/>
              </a:rPr>
              <a:t>億ドル</a:t>
            </a:r>
            <a:r>
              <a:rPr lang="en-US" altLang="ja-JP" sz="1200" dirty="0">
                <a:solidFill>
                  <a:prstClr val="black"/>
                </a:solidFill>
                <a:latin typeface="BIZ UDゴシック" panose="020B0400000000000000" pitchFamily="49" charset="-128"/>
                <a:ea typeface="BIZ UDゴシック" panose="020B0400000000000000" pitchFamily="49" charset="-128"/>
              </a:rPr>
              <a:t>(3.3</a:t>
            </a:r>
            <a:r>
              <a:rPr lang="ja-JP" altLang="en-US" sz="1200" dirty="0">
                <a:solidFill>
                  <a:prstClr val="black"/>
                </a:solidFill>
                <a:latin typeface="BIZ UDゴシック" panose="020B0400000000000000" pitchFamily="49" charset="-128"/>
                <a:ea typeface="BIZ UDゴシック" panose="020B0400000000000000" pitchFamily="49" charset="-128"/>
              </a:rPr>
              <a:t>％</a:t>
            </a:r>
            <a:r>
              <a:rPr lang="en-US" altLang="ja-JP" sz="1200" dirty="0">
                <a:solidFill>
                  <a:prstClr val="black"/>
                </a:solidFill>
                <a:latin typeface="BIZ UDゴシック" panose="020B0400000000000000" pitchFamily="49" charset="-128"/>
                <a:ea typeface="BIZ UDゴシック" panose="020B0400000000000000" pitchFamily="49" charset="-128"/>
              </a:rPr>
              <a:t>)</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sp>
        <p:nvSpPr>
          <p:cNvPr id="18" name="正方形/長方形 17">
            <a:extLst>
              <a:ext uri="{FF2B5EF4-FFF2-40B4-BE49-F238E27FC236}">
                <a16:creationId xmlns:a16="http://schemas.microsoft.com/office/drawing/2014/main" id="{189DCD7E-770A-462B-A7BE-F38C7EF4EB0E}"/>
              </a:ext>
            </a:extLst>
          </p:cNvPr>
          <p:cNvSpPr/>
          <p:nvPr/>
        </p:nvSpPr>
        <p:spPr>
          <a:xfrm>
            <a:off x="6030559" y="1983070"/>
            <a:ext cx="1086213"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2010</a:t>
            </a:r>
            <a:r>
              <a:rPr lang="ja-JP" altLang="en-US" sz="1200" dirty="0">
                <a:solidFill>
                  <a:prstClr val="black"/>
                </a:solidFill>
                <a:latin typeface="BIZ UDゴシック" panose="020B0400000000000000" pitchFamily="49" charset="-128"/>
                <a:ea typeface="BIZ UDゴシック" panose="020B0400000000000000" pitchFamily="49" charset="-128"/>
              </a:rPr>
              <a:t>年</a:t>
            </a:r>
          </a:p>
        </p:txBody>
      </p:sp>
      <p:sp>
        <p:nvSpPr>
          <p:cNvPr id="19" name="正方形/長方形 18">
            <a:extLst>
              <a:ext uri="{FF2B5EF4-FFF2-40B4-BE49-F238E27FC236}">
                <a16:creationId xmlns:a16="http://schemas.microsoft.com/office/drawing/2014/main" id="{83E61842-91E3-422E-BF27-42B693BA8E4D}"/>
              </a:ext>
            </a:extLst>
          </p:cNvPr>
          <p:cNvSpPr/>
          <p:nvPr/>
        </p:nvSpPr>
        <p:spPr>
          <a:xfrm>
            <a:off x="5450751" y="2189732"/>
            <a:ext cx="2168162"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66</a:t>
            </a:r>
            <a:r>
              <a:rPr lang="ja-JP" altLang="en-US" sz="1200" dirty="0">
                <a:solidFill>
                  <a:prstClr val="black"/>
                </a:solidFill>
                <a:latin typeface="BIZ UDゴシック" panose="020B0400000000000000" pitchFamily="49" charset="-128"/>
                <a:ea typeface="BIZ UDゴシック" panose="020B0400000000000000" pitchFamily="49" charset="-128"/>
              </a:rPr>
              <a:t>兆</a:t>
            </a:r>
            <a:r>
              <a:rPr lang="en-US" altLang="ja-JP" sz="1200" dirty="0">
                <a:solidFill>
                  <a:prstClr val="black"/>
                </a:solidFill>
                <a:latin typeface="BIZ UDゴシック" panose="020B0400000000000000" pitchFamily="49" charset="-128"/>
                <a:ea typeface="BIZ UDゴシック" panose="020B0400000000000000" pitchFamily="49" charset="-128"/>
              </a:rPr>
              <a:t>5271</a:t>
            </a:r>
            <a:r>
              <a:rPr lang="ja-JP" altLang="en-US" sz="1200" dirty="0">
                <a:solidFill>
                  <a:prstClr val="black"/>
                </a:solidFill>
                <a:latin typeface="BIZ UDゴシック" panose="020B0400000000000000" pitchFamily="49" charset="-128"/>
                <a:ea typeface="BIZ UDゴシック" panose="020B0400000000000000" pitchFamily="49" charset="-128"/>
              </a:rPr>
              <a:t>億ドル</a:t>
            </a:r>
            <a:r>
              <a:rPr lang="en-US" altLang="ja-JP" sz="1200" dirty="0">
                <a:solidFill>
                  <a:prstClr val="black"/>
                </a:solidFill>
                <a:latin typeface="BIZ UDゴシック" panose="020B0400000000000000" pitchFamily="49" charset="-128"/>
                <a:ea typeface="BIZ UDゴシック" panose="020B0400000000000000" pitchFamily="49" charset="-128"/>
              </a:rPr>
              <a:t>(9.4</a:t>
            </a:r>
            <a:r>
              <a:rPr lang="ja-JP" altLang="en-US" sz="1200" dirty="0">
                <a:solidFill>
                  <a:prstClr val="black"/>
                </a:solidFill>
                <a:latin typeface="BIZ UDゴシック" panose="020B0400000000000000" pitchFamily="49" charset="-128"/>
                <a:ea typeface="BIZ UDゴシック" panose="020B0400000000000000" pitchFamily="49" charset="-128"/>
              </a:rPr>
              <a:t>％</a:t>
            </a:r>
            <a:r>
              <a:rPr lang="en-US" altLang="ja-JP" sz="1200" dirty="0">
                <a:solidFill>
                  <a:prstClr val="black"/>
                </a:solidFill>
                <a:latin typeface="BIZ UDゴシック" panose="020B0400000000000000" pitchFamily="49" charset="-128"/>
                <a:ea typeface="BIZ UDゴシック" panose="020B0400000000000000" pitchFamily="49" charset="-128"/>
              </a:rPr>
              <a:t>)</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sp>
        <p:nvSpPr>
          <p:cNvPr id="20" name="正方形/長方形 19">
            <a:extLst>
              <a:ext uri="{FF2B5EF4-FFF2-40B4-BE49-F238E27FC236}">
                <a16:creationId xmlns:a16="http://schemas.microsoft.com/office/drawing/2014/main" id="{E1F2C0C0-51D9-4C3B-83CC-CCF2B5031173}"/>
              </a:ext>
            </a:extLst>
          </p:cNvPr>
          <p:cNvSpPr/>
          <p:nvPr/>
        </p:nvSpPr>
        <p:spPr>
          <a:xfrm>
            <a:off x="8202468" y="1975102"/>
            <a:ext cx="1086213"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2023</a:t>
            </a:r>
            <a:r>
              <a:rPr lang="ja-JP" altLang="en-US" sz="1200" dirty="0">
                <a:solidFill>
                  <a:prstClr val="black"/>
                </a:solidFill>
                <a:latin typeface="BIZ UDゴシック" panose="020B0400000000000000" pitchFamily="49" charset="-128"/>
                <a:ea typeface="BIZ UDゴシック" panose="020B0400000000000000" pitchFamily="49" charset="-128"/>
              </a:rPr>
              <a:t>年</a:t>
            </a:r>
          </a:p>
        </p:txBody>
      </p:sp>
      <p:sp>
        <p:nvSpPr>
          <p:cNvPr id="21" name="正方形/長方形 20">
            <a:extLst>
              <a:ext uri="{FF2B5EF4-FFF2-40B4-BE49-F238E27FC236}">
                <a16:creationId xmlns:a16="http://schemas.microsoft.com/office/drawing/2014/main" id="{90FA67EB-2D4F-43F3-9829-57F90351E50C}"/>
              </a:ext>
            </a:extLst>
          </p:cNvPr>
          <p:cNvSpPr/>
          <p:nvPr/>
        </p:nvSpPr>
        <p:spPr>
          <a:xfrm>
            <a:off x="7583058" y="2179228"/>
            <a:ext cx="1973403"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104</a:t>
            </a:r>
            <a:r>
              <a:rPr lang="ja-JP" altLang="en-US" sz="1200" dirty="0">
                <a:solidFill>
                  <a:prstClr val="black"/>
                </a:solidFill>
                <a:latin typeface="BIZ UDゴシック" panose="020B0400000000000000" pitchFamily="49" charset="-128"/>
                <a:ea typeface="BIZ UDゴシック" panose="020B0400000000000000" pitchFamily="49" charset="-128"/>
              </a:rPr>
              <a:t>兆</a:t>
            </a:r>
            <a:r>
              <a:rPr lang="en-US" altLang="ja-JP" sz="1200" dirty="0">
                <a:solidFill>
                  <a:prstClr val="black"/>
                </a:solidFill>
                <a:latin typeface="BIZ UDゴシック" panose="020B0400000000000000" pitchFamily="49" charset="-128"/>
                <a:ea typeface="BIZ UDゴシック" panose="020B0400000000000000" pitchFamily="49" charset="-128"/>
              </a:rPr>
              <a:t>2756</a:t>
            </a:r>
            <a:r>
              <a:rPr lang="ja-JP" altLang="en-US" sz="1200" dirty="0">
                <a:solidFill>
                  <a:prstClr val="black"/>
                </a:solidFill>
                <a:latin typeface="BIZ UDゴシック" panose="020B0400000000000000" pitchFamily="49" charset="-128"/>
                <a:ea typeface="BIZ UDゴシック" panose="020B0400000000000000" pitchFamily="49" charset="-128"/>
              </a:rPr>
              <a:t>億ドル</a:t>
            </a:r>
            <a:r>
              <a:rPr lang="en-US" altLang="ja-JP" sz="1200" dirty="0">
                <a:solidFill>
                  <a:prstClr val="black"/>
                </a:solidFill>
                <a:latin typeface="BIZ UDゴシック" panose="020B0400000000000000" pitchFamily="49" charset="-128"/>
                <a:ea typeface="BIZ UDゴシック" panose="020B0400000000000000" pitchFamily="49" charset="-128"/>
              </a:rPr>
              <a:t>(4.1</a:t>
            </a:r>
            <a:r>
              <a:rPr lang="ja-JP" altLang="en-US" sz="1200" dirty="0">
                <a:solidFill>
                  <a:prstClr val="black"/>
                </a:solidFill>
                <a:latin typeface="BIZ UDゴシック" panose="020B0400000000000000" pitchFamily="49" charset="-128"/>
                <a:ea typeface="BIZ UDゴシック" panose="020B0400000000000000" pitchFamily="49" charset="-128"/>
              </a:rPr>
              <a:t>％</a:t>
            </a:r>
            <a:r>
              <a:rPr lang="en-US" altLang="ja-JP" sz="1200" dirty="0">
                <a:solidFill>
                  <a:prstClr val="black"/>
                </a:solidFill>
                <a:latin typeface="BIZ UDゴシック" panose="020B0400000000000000" pitchFamily="49" charset="-128"/>
                <a:ea typeface="BIZ UDゴシック" panose="020B0400000000000000" pitchFamily="49" charset="-128"/>
              </a:rPr>
              <a:t>)</a:t>
            </a:r>
            <a:r>
              <a:rPr lang="ja-JP" altLang="en-US" sz="1200" b="1" dirty="0">
                <a:solidFill>
                  <a:prstClr val="black"/>
                </a:solidFill>
                <a:latin typeface="BIZ UDゴシック" panose="020B0400000000000000" pitchFamily="49" charset="-128"/>
                <a:ea typeface="BIZ UDゴシック" panose="020B0400000000000000" pitchFamily="49" charset="-128"/>
              </a:rPr>
              <a:t> </a:t>
            </a:r>
            <a:endParaRPr lang="ja-JP" altLang="en-US" sz="1200" b="1" u="sng" dirty="0">
              <a:solidFill>
                <a:prstClr val="black"/>
              </a:solidFill>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E6F089F2-0392-4B26-BB80-A2FE8953EC1B}"/>
              </a:ext>
            </a:extLst>
          </p:cNvPr>
          <p:cNvSpPr/>
          <p:nvPr/>
        </p:nvSpPr>
        <p:spPr>
          <a:xfrm>
            <a:off x="3772470" y="4126384"/>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年で約</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54</a:t>
            </a:r>
            <a:r>
              <a:rPr lang="ja-JP" altLang="en-US" sz="900" dirty="0">
                <a:solidFill>
                  <a:prstClr val="black"/>
                </a:solidFill>
                <a:latin typeface="BIZ UDゴシック" panose="020B0400000000000000" pitchFamily="49" charset="-128"/>
                <a:ea typeface="BIZ UDゴシック" panose="020B0400000000000000" pitchFamily="49" charset="-128"/>
              </a:rPr>
              <a:t>ﾎﾟｲﾝﾄ上昇</a:t>
            </a:r>
          </a:p>
        </p:txBody>
      </p:sp>
      <p:sp>
        <p:nvSpPr>
          <p:cNvPr id="23" name="正方形/長方形 22">
            <a:extLst>
              <a:ext uri="{FF2B5EF4-FFF2-40B4-BE49-F238E27FC236}">
                <a16:creationId xmlns:a16="http://schemas.microsoft.com/office/drawing/2014/main" id="{E6A66DA4-6D3A-40CA-9CE4-44A52F877A34}"/>
              </a:ext>
            </a:extLst>
          </p:cNvPr>
          <p:cNvSpPr/>
          <p:nvPr/>
        </p:nvSpPr>
        <p:spPr>
          <a:xfrm>
            <a:off x="5870057" y="4139172"/>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年で約</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47</a:t>
            </a:r>
            <a:r>
              <a:rPr lang="ja-JP" altLang="en-US" sz="900" dirty="0">
                <a:solidFill>
                  <a:prstClr val="black"/>
                </a:solidFill>
                <a:latin typeface="BIZ UDゴシック" panose="020B0400000000000000" pitchFamily="49" charset="-128"/>
                <a:ea typeface="BIZ UDゴシック" panose="020B0400000000000000" pitchFamily="49" charset="-128"/>
              </a:rPr>
              <a:t>ﾎﾟｲﾝﾄ上昇</a:t>
            </a:r>
          </a:p>
        </p:txBody>
      </p:sp>
      <p:sp>
        <p:nvSpPr>
          <p:cNvPr id="24" name="正方形/長方形 23">
            <a:extLst>
              <a:ext uri="{FF2B5EF4-FFF2-40B4-BE49-F238E27FC236}">
                <a16:creationId xmlns:a16="http://schemas.microsoft.com/office/drawing/2014/main" id="{7E986ECC-ACDC-4DA5-8F76-E00ADEAB9BBB}"/>
              </a:ext>
            </a:extLst>
          </p:cNvPr>
          <p:cNvSpPr/>
          <p:nvPr/>
        </p:nvSpPr>
        <p:spPr>
          <a:xfrm>
            <a:off x="8005636" y="4137041"/>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年で約</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67</a:t>
            </a:r>
            <a:r>
              <a:rPr lang="ja-JP" altLang="en-US" sz="900" dirty="0">
                <a:solidFill>
                  <a:prstClr val="black"/>
                </a:solidFill>
                <a:latin typeface="BIZ UDゴシック" panose="020B0400000000000000" pitchFamily="49" charset="-128"/>
                <a:ea typeface="BIZ UDゴシック" panose="020B0400000000000000" pitchFamily="49" charset="-128"/>
              </a:rPr>
              <a:t>ﾎﾟｲﾝﾄ上昇</a:t>
            </a:r>
          </a:p>
        </p:txBody>
      </p:sp>
      <p:sp>
        <p:nvSpPr>
          <p:cNvPr id="25" name="正方形/長方形 24">
            <a:extLst>
              <a:ext uri="{FF2B5EF4-FFF2-40B4-BE49-F238E27FC236}">
                <a16:creationId xmlns:a16="http://schemas.microsoft.com/office/drawing/2014/main" id="{F7FFCCA8-49B5-4D44-B8A3-AD02F27FCBF6}"/>
              </a:ext>
            </a:extLst>
          </p:cNvPr>
          <p:cNvSpPr/>
          <p:nvPr/>
        </p:nvSpPr>
        <p:spPr>
          <a:xfrm>
            <a:off x="10204599" y="4133818"/>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年で約</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10</a:t>
            </a:r>
            <a:r>
              <a:rPr lang="ja-JP" altLang="en-US" sz="900" dirty="0">
                <a:solidFill>
                  <a:prstClr val="black"/>
                </a:solidFill>
                <a:latin typeface="BIZ UDゴシック" panose="020B0400000000000000" pitchFamily="49" charset="-128"/>
                <a:ea typeface="BIZ UDゴシック" panose="020B0400000000000000" pitchFamily="49" charset="-128"/>
              </a:rPr>
              <a:t>ﾎﾟｲﾝﾄ上昇</a:t>
            </a:r>
          </a:p>
        </p:txBody>
      </p:sp>
      <p:sp>
        <p:nvSpPr>
          <p:cNvPr id="26" name="正方形/長方形 25">
            <a:extLst>
              <a:ext uri="{FF2B5EF4-FFF2-40B4-BE49-F238E27FC236}">
                <a16:creationId xmlns:a16="http://schemas.microsoft.com/office/drawing/2014/main" id="{313B2FE6-3CB4-4AB6-BDF3-F853316598FB}"/>
              </a:ext>
            </a:extLst>
          </p:cNvPr>
          <p:cNvSpPr/>
          <p:nvPr/>
        </p:nvSpPr>
        <p:spPr>
          <a:xfrm>
            <a:off x="3772470" y="4757492"/>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900" dirty="0">
                <a:solidFill>
                  <a:prstClr val="black"/>
                </a:solidFill>
                <a:latin typeface="BIZ UDゴシック" panose="020B0400000000000000" pitchFamily="49" charset="-128"/>
                <a:ea typeface="BIZ UDゴシック" panose="020B0400000000000000" pitchFamily="49" charset="-128"/>
              </a:rPr>
              <a:t>平均</a:t>
            </a:r>
            <a:r>
              <a:rPr lang="en-US" altLang="ja-JP" sz="900" dirty="0">
                <a:solidFill>
                  <a:prstClr val="black"/>
                </a:solidFill>
                <a:latin typeface="BIZ UDゴシック" panose="020B0400000000000000" pitchFamily="49" charset="-128"/>
                <a:ea typeface="BIZ UDゴシック" panose="020B0400000000000000" pitchFamily="49" charset="-128"/>
              </a:rPr>
              <a:t>5.90</a:t>
            </a:r>
            <a:r>
              <a:rPr lang="ja-JP" altLang="en-US" sz="900" dirty="0">
                <a:solidFill>
                  <a:prstClr val="black"/>
                </a:solidFill>
                <a:latin typeface="BIZ UDゴシック" panose="020B0400000000000000" pitchFamily="49" charset="-128"/>
                <a:ea typeface="BIZ UDゴシック" panose="020B0400000000000000" pitchFamily="49" charset="-128"/>
              </a:rPr>
              <a:t>％</a:t>
            </a:r>
          </a:p>
        </p:txBody>
      </p:sp>
      <p:sp>
        <p:nvSpPr>
          <p:cNvPr id="27" name="正方形/長方形 26">
            <a:extLst>
              <a:ext uri="{FF2B5EF4-FFF2-40B4-BE49-F238E27FC236}">
                <a16:creationId xmlns:a16="http://schemas.microsoft.com/office/drawing/2014/main" id="{02BDD247-3CD5-43F6-86F8-F3626D0D9C4B}"/>
              </a:ext>
            </a:extLst>
          </p:cNvPr>
          <p:cNvSpPr/>
          <p:nvPr/>
        </p:nvSpPr>
        <p:spPr>
          <a:xfrm>
            <a:off x="5881806" y="4763536"/>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900" dirty="0">
                <a:solidFill>
                  <a:prstClr val="black"/>
                </a:solidFill>
                <a:latin typeface="BIZ UDゴシック" panose="020B0400000000000000" pitchFamily="49" charset="-128"/>
                <a:ea typeface="BIZ UDゴシック" panose="020B0400000000000000" pitchFamily="49" charset="-128"/>
              </a:rPr>
              <a:t>平均</a:t>
            </a:r>
            <a:r>
              <a:rPr lang="en-US" altLang="ja-JP" sz="900" dirty="0">
                <a:solidFill>
                  <a:prstClr val="black"/>
                </a:solidFill>
                <a:latin typeface="BIZ UDゴシック" panose="020B0400000000000000" pitchFamily="49" charset="-128"/>
                <a:ea typeface="BIZ UDゴシック" panose="020B0400000000000000" pitchFamily="49" charset="-128"/>
              </a:rPr>
              <a:t>9.54</a:t>
            </a:r>
            <a:r>
              <a:rPr lang="ja-JP" altLang="en-US" sz="900" dirty="0">
                <a:solidFill>
                  <a:prstClr val="black"/>
                </a:solidFill>
                <a:latin typeface="BIZ UDゴシック" panose="020B0400000000000000" pitchFamily="49" charset="-128"/>
                <a:ea typeface="BIZ UDゴシック" panose="020B0400000000000000" pitchFamily="49" charset="-128"/>
              </a:rPr>
              <a:t>％</a:t>
            </a:r>
          </a:p>
        </p:txBody>
      </p:sp>
      <p:sp>
        <p:nvSpPr>
          <p:cNvPr id="28" name="正方形/長方形 27">
            <a:extLst>
              <a:ext uri="{FF2B5EF4-FFF2-40B4-BE49-F238E27FC236}">
                <a16:creationId xmlns:a16="http://schemas.microsoft.com/office/drawing/2014/main" id="{770CBF22-A411-43E1-8082-4F8A26766708}"/>
              </a:ext>
            </a:extLst>
          </p:cNvPr>
          <p:cNvSpPr/>
          <p:nvPr/>
        </p:nvSpPr>
        <p:spPr>
          <a:xfrm>
            <a:off x="7991142" y="4757491"/>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900" dirty="0">
                <a:solidFill>
                  <a:prstClr val="black"/>
                </a:solidFill>
                <a:latin typeface="BIZ UDゴシック" panose="020B0400000000000000" pitchFamily="49" charset="-128"/>
                <a:ea typeface="BIZ UDゴシック" panose="020B0400000000000000" pitchFamily="49" charset="-128"/>
              </a:rPr>
              <a:t>平均</a:t>
            </a:r>
            <a:r>
              <a:rPr lang="en-US" altLang="ja-JP" sz="900" dirty="0">
                <a:solidFill>
                  <a:prstClr val="black"/>
                </a:solidFill>
                <a:latin typeface="BIZ UDゴシック" panose="020B0400000000000000" pitchFamily="49" charset="-128"/>
                <a:ea typeface="BIZ UDゴシック" panose="020B0400000000000000" pitchFamily="49" charset="-128"/>
              </a:rPr>
              <a:t>3.62</a:t>
            </a:r>
            <a:r>
              <a:rPr lang="ja-JP" altLang="en-US" sz="900" dirty="0">
                <a:solidFill>
                  <a:prstClr val="black"/>
                </a:solidFill>
                <a:latin typeface="BIZ UDゴシック" panose="020B0400000000000000" pitchFamily="49" charset="-128"/>
                <a:ea typeface="BIZ UDゴシック" panose="020B0400000000000000" pitchFamily="49" charset="-128"/>
              </a:rPr>
              <a:t>％</a:t>
            </a:r>
          </a:p>
        </p:txBody>
      </p:sp>
      <p:sp>
        <p:nvSpPr>
          <p:cNvPr id="29" name="正方形/長方形 28">
            <a:extLst>
              <a:ext uri="{FF2B5EF4-FFF2-40B4-BE49-F238E27FC236}">
                <a16:creationId xmlns:a16="http://schemas.microsoft.com/office/drawing/2014/main" id="{903D80C8-7DAB-427A-B251-7BB320B92296}"/>
              </a:ext>
            </a:extLst>
          </p:cNvPr>
          <p:cNvSpPr/>
          <p:nvPr/>
        </p:nvSpPr>
        <p:spPr>
          <a:xfrm>
            <a:off x="10204599" y="4803043"/>
            <a:ext cx="792000" cy="276999"/>
          </a:xfrm>
          <a:prstGeom prst="rect">
            <a:avLst/>
          </a:prstGeom>
          <a:ln>
            <a:solidFill>
              <a:schemeClr val="tx1"/>
            </a:solidFill>
            <a:prstDash val="dash"/>
          </a:ln>
        </p:spPr>
        <p:txBody>
          <a:bodyPr wrap="square" lIns="72000" tIns="0" rIns="36000" bIns="0" anchor="ctr" anchorCtr="0">
            <a:spAutoFit/>
          </a:bodyPr>
          <a:lstStyle/>
          <a:p>
            <a:pPr>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900" dirty="0">
                <a:solidFill>
                  <a:prstClr val="black"/>
                </a:solidFill>
                <a:latin typeface="BIZ UDゴシック" panose="020B0400000000000000" pitchFamily="49" charset="-128"/>
                <a:ea typeface="BIZ UDゴシック" panose="020B0400000000000000" pitchFamily="49" charset="-128"/>
              </a:rPr>
              <a:t>平均</a:t>
            </a:r>
            <a:r>
              <a:rPr lang="en-US" altLang="ja-JP" sz="900" dirty="0">
                <a:solidFill>
                  <a:prstClr val="black"/>
                </a:solidFill>
                <a:latin typeface="BIZ UDゴシック" panose="020B0400000000000000" pitchFamily="49" charset="-128"/>
                <a:ea typeface="BIZ UDゴシック" panose="020B0400000000000000" pitchFamily="49" charset="-128"/>
              </a:rPr>
              <a:t>3.70</a:t>
            </a:r>
            <a:r>
              <a:rPr lang="ja-JP" altLang="en-US" sz="900" dirty="0">
                <a:solidFill>
                  <a:prstClr val="black"/>
                </a:solidFill>
                <a:latin typeface="BIZ UDゴシック" panose="020B0400000000000000" pitchFamily="49" charset="-128"/>
                <a:ea typeface="BIZ UDゴシック" panose="020B0400000000000000" pitchFamily="49" charset="-128"/>
              </a:rPr>
              <a:t>％</a:t>
            </a:r>
          </a:p>
        </p:txBody>
      </p:sp>
      <p:sp>
        <p:nvSpPr>
          <p:cNvPr id="45" name="正方形/長方形 44">
            <a:extLst>
              <a:ext uri="{FF2B5EF4-FFF2-40B4-BE49-F238E27FC236}">
                <a16:creationId xmlns:a16="http://schemas.microsoft.com/office/drawing/2014/main" id="{B53C5434-7D7A-42B4-9583-2CFC4532079F}"/>
              </a:ext>
            </a:extLst>
          </p:cNvPr>
          <p:cNvSpPr/>
          <p:nvPr/>
        </p:nvSpPr>
        <p:spPr>
          <a:xfrm>
            <a:off x="1831396" y="1979078"/>
            <a:ext cx="1086213"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1990</a:t>
            </a:r>
            <a:r>
              <a:rPr lang="ja-JP" altLang="en-US" sz="1200" dirty="0">
                <a:solidFill>
                  <a:prstClr val="black"/>
                </a:solidFill>
                <a:latin typeface="BIZ UDゴシック" panose="020B0400000000000000" pitchFamily="49" charset="-128"/>
                <a:ea typeface="BIZ UDゴシック" panose="020B0400000000000000" pitchFamily="49" charset="-128"/>
              </a:rPr>
              <a:t>年</a:t>
            </a:r>
          </a:p>
        </p:txBody>
      </p:sp>
      <p:sp>
        <p:nvSpPr>
          <p:cNvPr id="46" name="正方形/長方形 45">
            <a:extLst>
              <a:ext uri="{FF2B5EF4-FFF2-40B4-BE49-F238E27FC236}">
                <a16:creationId xmlns:a16="http://schemas.microsoft.com/office/drawing/2014/main" id="{74057ACF-BCD4-4E2C-8F20-4A9CF2146671}"/>
              </a:ext>
            </a:extLst>
          </p:cNvPr>
          <p:cNvSpPr/>
          <p:nvPr/>
        </p:nvSpPr>
        <p:spPr>
          <a:xfrm>
            <a:off x="1403734" y="2176284"/>
            <a:ext cx="2245659" cy="276999"/>
          </a:xfrm>
          <a:prstGeom prst="rect">
            <a:avLst/>
          </a:prstGeom>
        </p:spPr>
        <p:txBody>
          <a:bodyPr wrap="square">
            <a:spAutoFit/>
          </a:bodyPr>
          <a:lstStyle/>
          <a:p>
            <a:pPr>
              <a:defRPr/>
            </a:pPr>
            <a:r>
              <a:rPr lang="en-US" altLang="ja-JP" sz="1200" dirty="0">
                <a:solidFill>
                  <a:prstClr val="black"/>
                </a:solidFill>
                <a:latin typeface="BIZ UDゴシック" panose="020B0400000000000000" pitchFamily="49" charset="-128"/>
                <a:ea typeface="BIZ UDゴシック" panose="020B0400000000000000" pitchFamily="49" charset="-128"/>
              </a:rPr>
              <a:t>22</a:t>
            </a:r>
            <a:r>
              <a:rPr lang="ja-JP" altLang="en-US" sz="1200" dirty="0">
                <a:solidFill>
                  <a:prstClr val="black"/>
                </a:solidFill>
                <a:latin typeface="BIZ UDゴシック" panose="020B0400000000000000" pitchFamily="49" charset="-128"/>
                <a:ea typeface="BIZ UDゴシック" panose="020B0400000000000000" pitchFamily="49" charset="-128"/>
              </a:rPr>
              <a:t>兆</a:t>
            </a:r>
            <a:r>
              <a:rPr lang="en-US" altLang="ja-JP" sz="1200" dirty="0">
                <a:solidFill>
                  <a:prstClr val="black"/>
                </a:solidFill>
                <a:latin typeface="BIZ UDゴシック" panose="020B0400000000000000" pitchFamily="49" charset="-128"/>
                <a:ea typeface="BIZ UDゴシック" panose="020B0400000000000000" pitchFamily="49" charset="-128"/>
              </a:rPr>
              <a:t>6,313</a:t>
            </a:r>
            <a:r>
              <a:rPr lang="ja-JP" altLang="en-US" sz="1200" dirty="0">
                <a:solidFill>
                  <a:prstClr val="black"/>
                </a:solidFill>
                <a:latin typeface="BIZ UDゴシック" panose="020B0400000000000000" pitchFamily="49" charset="-128"/>
                <a:ea typeface="BIZ UDゴシック" panose="020B0400000000000000" pitchFamily="49" charset="-128"/>
              </a:rPr>
              <a:t>億ドル</a:t>
            </a:r>
            <a:r>
              <a:rPr lang="en-US" altLang="ja-JP" sz="1200" dirty="0">
                <a:solidFill>
                  <a:prstClr val="black"/>
                </a:solidFill>
                <a:latin typeface="BIZ UDゴシック" panose="020B0400000000000000" pitchFamily="49" charset="-128"/>
                <a:ea typeface="BIZ UDゴシック" panose="020B0400000000000000" pitchFamily="49" charset="-128"/>
              </a:rPr>
              <a:t>(12.3</a:t>
            </a:r>
            <a:r>
              <a:rPr lang="ja-JP" altLang="en-US" sz="1200" dirty="0">
                <a:solidFill>
                  <a:prstClr val="black"/>
                </a:solidFill>
                <a:latin typeface="BIZ UDゴシック" panose="020B0400000000000000" pitchFamily="49" charset="-128"/>
                <a:ea typeface="BIZ UDゴシック" panose="020B0400000000000000" pitchFamily="49" charset="-128"/>
              </a:rPr>
              <a:t>％</a:t>
            </a:r>
            <a:r>
              <a:rPr lang="en-US" altLang="ja-JP" sz="1200" dirty="0">
                <a:solidFill>
                  <a:prstClr val="black"/>
                </a:solidFill>
                <a:latin typeface="BIZ UDゴシック" panose="020B0400000000000000" pitchFamily="49" charset="-128"/>
                <a:ea typeface="BIZ UDゴシック" panose="020B0400000000000000" pitchFamily="49" charset="-128"/>
              </a:rPr>
              <a:t>)</a:t>
            </a:r>
            <a:endParaRPr lang="ja-JP" altLang="en-US" sz="1200" dirty="0">
              <a:solidFill>
                <a:prstClr val="black"/>
              </a:solidFill>
              <a:latin typeface="BIZ UDゴシック" panose="020B0400000000000000" pitchFamily="49" charset="-128"/>
              <a:ea typeface="BIZ UDゴシック" panose="020B0400000000000000" pitchFamily="49" charset="-128"/>
            </a:endParaRPr>
          </a:p>
        </p:txBody>
      </p:sp>
      <p:sp>
        <p:nvSpPr>
          <p:cNvPr id="56" name="正方形/長方形 55">
            <a:extLst>
              <a:ext uri="{FF2B5EF4-FFF2-40B4-BE49-F238E27FC236}">
                <a16:creationId xmlns:a16="http://schemas.microsoft.com/office/drawing/2014/main" id="{25221CC7-D1FB-4304-831D-93A673F6E474}"/>
              </a:ext>
            </a:extLst>
          </p:cNvPr>
          <p:cNvSpPr/>
          <p:nvPr/>
        </p:nvSpPr>
        <p:spPr>
          <a:xfrm>
            <a:off x="3788865" y="5413805"/>
            <a:ext cx="775604" cy="349702"/>
          </a:xfrm>
          <a:prstGeom prst="rect">
            <a:avLst/>
          </a:prstGeom>
          <a:ln>
            <a:solidFill>
              <a:schemeClr val="tx1"/>
            </a:solidFill>
            <a:prstDash val="dash"/>
          </a:ln>
        </p:spPr>
        <p:txBody>
          <a:bodyPr wrap="square" lIns="72000" tIns="72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約</a:t>
            </a:r>
            <a:r>
              <a:rPr lang="en-US" altLang="ja-JP" sz="900" dirty="0">
                <a:solidFill>
                  <a:prstClr val="black"/>
                </a:solidFill>
                <a:latin typeface="BIZ UDゴシック" panose="020B0400000000000000" pitchFamily="49" charset="-128"/>
                <a:ea typeface="BIZ UDゴシック" panose="020B0400000000000000" pitchFamily="49" charset="-128"/>
              </a:rPr>
              <a:t>1.49</a:t>
            </a:r>
            <a:r>
              <a:rPr lang="ja-JP" altLang="en-US" sz="900" dirty="0">
                <a:solidFill>
                  <a:prstClr val="black"/>
                </a:solidFill>
                <a:latin typeface="BIZ UDゴシック" panose="020B0400000000000000" pitchFamily="49" charset="-128"/>
                <a:ea typeface="BIZ UDゴシック" panose="020B0400000000000000" pitchFamily="49" charset="-128"/>
              </a:rPr>
              <a:t>倍</a:t>
            </a:r>
          </a:p>
        </p:txBody>
      </p:sp>
      <p:sp>
        <p:nvSpPr>
          <p:cNvPr id="57" name="正方形/長方形 56">
            <a:extLst>
              <a:ext uri="{FF2B5EF4-FFF2-40B4-BE49-F238E27FC236}">
                <a16:creationId xmlns:a16="http://schemas.microsoft.com/office/drawing/2014/main" id="{C96E68B8-C2D4-448C-A78D-76C2B94457FA}"/>
              </a:ext>
            </a:extLst>
          </p:cNvPr>
          <p:cNvSpPr/>
          <p:nvPr/>
        </p:nvSpPr>
        <p:spPr>
          <a:xfrm>
            <a:off x="5870057" y="5417351"/>
            <a:ext cx="803749" cy="349702"/>
          </a:xfrm>
          <a:prstGeom prst="rect">
            <a:avLst/>
          </a:prstGeom>
          <a:ln>
            <a:solidFill>
              <a:schemeClr val="tx1"/>
            </a:solidFill>
            <a:prstDash val="dash"/>
          </a:ln>
        </p:spPr>
        <p:txBody>
          <a:bodyPr wrap="square" lIns="72000" tIns="72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約</a:t>
            </a:r>
            <a:r>
              <a:rPr lang="en-US" altLang="ja-JP" sz="900" dirty="0">
                <a:solidFill>
                  <a:prstClr val="black"/>
                </a:solidFill>
                <a:latin typeface="BIZ UDゴシック" panose="020B0400000000000000" pitchFamily="49" charset="-128"/>
                <a:ea typeface="BIZ UDゴシック" panose="020B0400000000000000" pitchFamily="49" charset="-128"/>
              </a:rPr>
              <a:t>1.32</a:t>
            </a:r>
            <a:r>
              <a:rPr lang="ja-JP" altLang="en-US" sz="900" dirty="0">
                <a:solidFill>
                  <a:prstClr val="black"/>
                </a:solidFill>
                <a:latin typeface="BIZ UDゴシック" panose="020B0400000000000000" pitchFamily="49" charset="-128"/>
                <a:ea typeface="BIZ UDゴシック" panose="020B0400000000000000" pitchFamily="49" charset="-128"/>
              </a:rPr>
              <a:t>倍</a:t>
            </a:r>
          </a:p>
        </p:txBody>
      </p:sp>
      <p:sp>
        <p:nvSpPr>
          <p:cNvPr id="58" name="正方形/長方形 57">
            <a:extLst>
              <a:ext uri="{FF2B5EF4-FFF2-40B4-BE49-F238E27FC236}">
                <a16:creationId xmlns:a16="http://schemas.microsoft.com/office/drawing/2014/main" id="{F7FA3523-8099-458F-8080-4FAAD331B0BD}"/>
              </a:ext>
            </a:extLst>
          </p:cNvPr>
          <p:cNvSpPr/>
          <p:nvPr/>
        </p:nvSpPr>
        <p:spPr>
          <a:xfrm>
            <a:off x="10204599" y="5432219"/>
            <a:ext cx="803749" cy="349702"/>
          </a:xfrm>
          <a:prstGeom prst="rect">
            <a:avLst/>
          </a:prstGeom>
          <a:ln>
            <a:solidFill>
              <a:schemeClr val="tx1"/>
            </a:solidFill>
            <a:prstDash val="dash"/>
          </a:ln>
        </p:spPr>
        <p:txBody>
          <a:bodyPr wrap="square" lIns="72000" tIns="72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約</a:t>
            </a:r>
            <a:r>
              <a:rPr lang="en-US" altLang="ja-JP" sz="900" dirty="0">
                <a:solidFill>
                  <a:prstClr val="black"/>
                </a:solidFill>
                <a:latin typeface="BIZ UDゴシック" panose="020B0400000000000000" pitchFamily="49" charset="-128"/>
                <a:ea typeface="BIZ UDゴシック" panose="020B0400000000000000" pitchFamily="49" charset="-128"/>
              </a:rPr>
              <a:t>1.02</a:t>
            </a:r>
            <a:r>
              <a:rPr lang="ja-JP" altLang="en-US" sz="900" dirty="0">
                <a:solidFill>
                  <a:prstClr val="black"/>
                </a:solidFill>
                <a:latin typeface="BIZ UDゴシック" panose="020B0400000000000000" pitchFamily="49" charset="-128"/>
                <a:ea typeface="BIZ UDゴシック" panose="020B0400000000000000" pitchFamily="49" charset="-128"/>
              </a:rPr>
              <a:t>倍</a:t>
            </a:r>
          </a:p>
        </p:txBody>
      </p:sp>
      <p:sp>
        <p:nvSpPr>
          <p:cNvPr id="59" name="正方形/長方形 58">
            <a:extLst>
              <a:ext uri="{FF2B5EF4-FFF2-40B4-BE49-F238E27FC236}">
                <a16:creationId xmlns:a16="http://schemas.microsoft.com/office/drawing/2014/main" id="{4EDFB124-878F-463F-BD76-F7C94BE5D99B}"/>
              </a:ext>
            </a:extLst>
          </p:cNvPr>
          <p:cNvSpPr/>
          <p:nvPr/>
        </p:nvSpPr>
        <p:spPr>
          <a:xfrm>
            <a:off x="8010964" y="5407953"/>
            <a:ext cx="786672" cy="349702"/>
          </a:xfrm>
          <a:prstGeom prst="rect">
            <a:avLst/>
          </a:prstGeom>
          <a:ln>
            <a:solidFill>
              <a:schemeClr val="tx1"/>
            </a:solidFill>
            <a:prstDash val="dash"/>
          </a:ln>
        </p:spPr>
        <p:txBody>
          <a:bodyPr wrap="square" lIns="72000" tIns="72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20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約</a:t>
            </a:r>
            <a:r>
              <a:rPr lang="en-US" altLang="ja-JP" sz="900" dirty="0">
                <a:solidFill>
                  <a:prstClr val="black"/>
                </a:solidFill>
                <a:latin typeface="BIZ UDゴシック" panose="020B0400000000000000" pitchFamily="49" charset="-128"/>
                <a:ea typeface="BIZ UDゴシック" panose="020B0400000000000000" pitchFamily="49" charset="-128"/>
              </a:rPr>
              <a:t>12.9</a:t>
            </a:r>
            <a:r>
              <a:rPr lang="ja-JP" altLang="en-US" sz="900" dirty="0">
                <a:solidFill>
                  <a:prstClr val="black"/>
                </a:solidFill>
                <a:latin typeface="BIZ UDゴシック" panose="020B0400000000000000" pitchFamily="49" charset="-128"/>
                <a:ea typeface="BIZ UDゴシック" panose="020B0400000000000000" pitchFamily="49" charset="-128"/>
              </a:rPr>
              <a:t>倍</a:t>
            </a:r>
          </a:p>
        </p:txBody>
      </p:sp>
      <p:sp>
        <p:nvSpPr>
          <p:cNvPr id="64" name="正方形/長方形 63">
            <a:extLst>
              <a:ext uri="{FF2B5EF4-FFF2-40B4-BE49-F238E27FC236}">
                <a16:creationId xmlns:a16="http://schemas.microsoft.com/office/drawing/2014/main" id="{F8ECCB86-D60B-412B-82D6-908D5ACC0073}"/>
              </a:ext>
            </a:extLst>
          </p:cNvPr>
          <p:cNvSpPr/>
          <p:nvPr/>
        </p:nvSpPr>
        <p:spPr>
          <a:xfrm>
            <a:off x="3788864" y="6104495"/>
            <a:ext cx="775605" cy="418952"/>
          </a:xfrm>
          <a:prstGeom prst="rect">
            <a:avLst/>
          </a:prstGeom>
          <a:ln>
            <a:solidFill>
              <a:schemeClr val="tx1"/>
            </a:solidFill>
            <a:prstDash val="dash"/>
          </a:ln>
        </p:spPr>
        <p:txBody>
          <a:bodyPr wrap="square" lIns="72000" tIns="36000" rIns="36000" bIns="36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10.9</a:t>
            </a:r>
            <a:r>
              <a:rPr lang="ja-JP" altLang="en-US" sz="900" dirty="0">
                <a:solidFill>
                  <a:prstClr val="black"/>
                </a:solidFill>
                <a:latin typeface="BIZ UDゴシック" panose="020B0400000000000000" pitchFamily="49" charset="-128"/>
                <a:ea typeface="BIZ UDゴシック" panose="020B0400000000000000" pitchFamily="49" charset="-128"/>
              </a:rPr>
              <a:t>万ﾄﾞﾙ</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増加</a:t>
            </a:r>
          </a:p>
        </p:txBody>
      </p:sp>
      <p:sp>
        <p:nvSpPr>
          <p:cNvPr id="65" name="正方形/長方形 64">
            <a:extLst>
              <a:ext uri="{FF2B5EF4-FFF2-40B4-BE49-F238E27FC236}">
                <a16:creationId xmlns:a16="http://schemas.microsoft.com/office/drawing/2014/main" id="{A8B10AC2-AC3D-424D-A38F-9CBC9E0542B0}"/>
              </a:ext>
            </a:extLst>
          </p:cNvPr>
          <p:cNvSpPr/>
          <p:nvPr/>
        </p:nvSpPr>
        <p:spPr>
          <a:xfrm>
            <a:off x="5893554" y="6092990"/>
            <a:ext cx="775605" cy="418952"/>
          </a:xfrm>
          <a:prstGeom prst="rect">
            <a:avLst/>
          </a:prstGeom>
          <a:ln>
            <a:solidFill>
              <a:schemeClr val="tx1"/>
            </a:solidFill>
            <a:prstDash val="dash"/>
          </a:ln>
        </p:spPr>
        <p:txBody>
          <a:bodyPr wrap="square" lIns="72000" tIns="36000" rIns="36000" bIns="36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8.7</a:t>
            </a:r>
            <a:r>
              <a:rPr lang="ja-JP" altLang="en-US" sz="900" dirty="0">
                <a:solidFill>
                  <a:prstClr val="black"/>
                </a:solidFill>
                <a:latin typeface="BIZ UDゴシック" panose="020B0400000000000000" pitchFamily="49" charset="-128"/>
                <a:ea typeface="BIZ UDゴシック" panose="020B0400000000000000" pitchFamily="49" charset="-128"/>
              </a:rPr>
              <a:t>万ﾄﾞﾙ</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増加</a:t>
            </a:r>
          </a:p>
        </p:txBody>
      </p:sp>
      <p:sp>
        <p:nvSpPr>
          <p:cNvPr id="66" name="正方形/長方形 65">
            <a:extLst>
              <a:ext uri="{FF2B5EF4-FFF2-40B4-BE49-F238E27FC236}">
                <a16:creationId xmlns:a16="http://schemas.microsoft.com/office/drawing/2014/main" id="{332E9EB4-B8F9-47FC-8AB6-C20F4E8532F4}"/>
              </a:ext>
            </a:extLst>
          </p:cNvPr>
          <p:cNvSpPr/>
          <p:nvPr/>
        </p:nvSpPr>
        <p:spPr>
          <a:xfrm>
            <a:off x="8017384" y="6090706"/>
            <a:ext cx="791999" cy="418952"/>
          </a:xfrm>
          <a:prstGeom prst="rect">
            <a:avLst/>
          </a:prstGeom>
          <a:ln>
            <a:solidFill>
              <a:schemeClr val="tx1"/>
            </a:solidFill>
            <a:prstDash val="dash"/>
          </a:ln>
        </p:spPr>
        <p:txBody>
          <a:bodyPr wrap="square" lIns="72000" tIns="36000" rIns="36000" bIns="36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3.9</a:t>
            </a:r>
            <a:r>
              <a:rPr lang="ja-JP" altLang="en-US" sz="900" dirty="0">
                <a:solidFill>
                  <a:prstClr val="black"/>
                </a:solidFill>
                <a:latin typeface="BIZ UDゴシック" panose="020B0400000000000000" pitchFamily="49" charset="-128"/>
                <a:ea typeface="BIZ UDゴシック" panose="020B0400000000000000" pitchFamily="49" charset="-128"/>
              </a:rPr>
              <a:t>万ﾄﾞﾙ</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増加</a:t>
            </a:r>
          </a:p>
        </p:txBody>
      </p:sp>
      <p:sp>
        <p:nvSpPr>
          <p:cNvPr id="67" name="正方形/長方形 66">
            <a:extLst>
              <a:ext uri="{FF2B5EF4-FFF2-40B4-BE49-F238E27FC236}">
                <a16:creationId xmlns:a16="http://schemas.microsoft.com/office/drawing/2014/main" id="{6D90C960-7395-4969-8671-ECF59C7EEDDC}"/>
              </a:ext>
            </a:extLst>
          </p:cNvPr>
          <p:cNvSpPr/>
          <p:nvPr/>
        </p:nvSpPr>
        <p:spPr>
          <a:xfrm>
            <a:off x="10261440" y="6090706"/>
            <a:ext cx="746908" cy="418952"/>
          </a:xfrm>
          <a:prstGeom prst="rect">
            <a:avLst/>
          </a:prstGeom>
          <a:ln>
            <a:solidFill>
              <a:schemeClr val="tx1"/>
            </a:solidFill>
            <a:prstDash val="dash"/>
          </a:ln>
        </p:spPr>
        <p:txBody>
          <a:bodyPr wrap="square" lIns="72000" tIns="36000" rIns="36000" bIns="36000" anchor="ctr" anchorCtr="0">
            <a:spAutoFit/>
          </a:bodyPr>
          <a:lstStyle/>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30</a:t>
            </a:r>
            <a:r>
              <a:rPr lang="ja-JP" altLang="en-US" sz="900" dirty="0">
                <a:solidFill>
                  <a:prstClr val="black"/>
                </a:solidFill>
                <a:latin typeface="BIZ UDゴシック" panose="020B0400000000000000" pitchFamily="49" charset="-128"/>
                <a:ea typeface="BIZ UDゴシック" panose="020B0400000000000000" pitchFamily="49" charset="-128"/>
              </a:rPr>
              <a:t>年で</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en-US" altLang="ja-JP" sz="900" dirty="0">
                <a:solidFill>
                  <a:prstClr val="black"/>
                </a:solidFill>
                <a:latin typeface="BIZ UDゴシック" panose="020B0400000000000000" pitchFamily="49" charset="-128"/>
                <a:ea typeface="BIZ UDゴシック" panose="020B0400000000000000" pitchFamily="49" charset="-128"/>
              </a:rPr>
              <a:t>4.4</a:t>
            </a:r>
            <a:r>
              <a:rPr lang="ja-JP" altLang="en-US" sz="900" dirty="0">
                <a:solidFill>
                  <a:prstClr val="black"/>
                </a:solidFill>
                <a:latin typeface="BIZ UDゴシック" panose="020B0400000000000000" pitchFamily="49" charset="-128"/>
                <a:ea typeface="BIZ UDゴシック" panose="020B0400000000000000" pitchFamily="49" charset="-128"/>
              </a:rPr>
              <a:t>万ﾄﾞﾙ</a:t>
            </a:r>
            <a:endParaRPr lang="en-US" altLang="ja-JP" sz="900" dirty="0">
              <a:solidFill>
                <a:prstClr val="black"/>
              </a:solidFill>
              <a:latin typeface="BIZ UDゴシック" panose="020B0400000000000000" pitchFamily="49" charset="-128"/>
              <a:ea typeface="BIZ UDゴシック" panose="020B0400000000000000" pitchFamily="49" charset="-128"/>
            </a:endParaRPr>
          </a:p>
          <a:p>
            <a:pPr>
              <a:lnSpc>
                <a:spcPts val="900"/>
              </a:lnSpc>
              <a:defRPr/>
            </a:pPr>
            <a:r>
              <a:rPr lang="ja-JP" altLang="en-US" sz="900" dirty="0">
                <a:solidFill>
                  <a:prstClr val="black"/>
                </a:solidFill>
                <a:latin typeface="BIZ UDゴシック" panose="020B0400000000000000" pitchFamily="49" charset="-128"/>
                <a:ea typeface="BIZ UDゴシック" panose="020B0400000000000000" pitchFamily="49" charset="-128"/>
              </a:rPr>
              <a:t>増加</a:t>
            </a:r>
          </a:p>
        </p:txBody>
      </p:sp>
      <p:sp>
        <p:nvSpPr>
          <p:cNvPr id="68" name="テキスト ボックス 67">
            <a:extLst>
              <a:ext uri="{FF2B5EF4-FFF2-40B4-BE49-F238E27FC236}">
                <a16:creationId xmlns:a16="http://schemas.microsoft.com/office/drawing/2014/main" id="{45BE523B-C099-48F1-8667-C208743B62EB}"/>
              </a:ext>
            </a:extLst>
          </p:cNvPr>
          <p:cNvSpPr txBox="1"/>
          <p:nvPr/>
        </p:nvSpPr>
        <p:spPr>
          <a:xfrm>
            <a:off x="4785360" y="6627168"/>
            <a:ext cx="6357584" cy="230832"/>
          </a:xfrm>
          <a:prstGeom prst="rect">
            <a:avLst/>
          </a:prstGeom>
          <a:noFill/>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出典：内閣府「年次経済財政報告」、「世界経済の潮流」、経済産業省「通商白書」をもとに副首都推進局で作成</a:t>
            </a:r>
          </a:p>
        </p:txBody>
      </p:sp>
      <p:sp>
        <p:nvSpPr>
          <p:cNvPr id="6" name="スライド番号プレースホルダー 1">
            <a:extLst>
              <a:ext uri="{FF2B5EF4-FFF2-40B4-BE49-F238E27FC236}">
                <a16:creationId xmlns:a16="http://schemas.microsoft.com/office/drawing/2014/main" id="{29E48866-C3CB-FE2D-83CC-93CA119605D2}"/>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2</a:t>
            </a:fld>
            <a:endParaRPr kumimoji="1" lang="ja-JP" altLang="en-US" dirty="0"/>
          </a:p>
        </p:txBody>
      </p:sp>
      <p:sp>
        <p:nvSpPr>
          <p:cNvPr id="4" name="正方形/長方形 3">
            <a:extLst>
              <a:ext uri="{FF2B5EF4-FFF2-40B4-BE49-F238E27FC236}">
                <a16:creationId xmlns:a16="http://schemas.microsoft.com/office/drawing/2014/main" id="{D4005F90-4A68-EA05-D35D-BD9978D47102}"/>
              </a:ext>
            </a:extLst>
          </p:cNvPr>
          <p:cNvSpPr/>
          <p:nvPr/>
        </p:nvSpPr>
        <p:spPr>
          <a:xfrm>
            <a:off x="503069" y="2598574"/>
            <a:ext cx="5012483" cy="400110"/>
          </a:xfrm>
          <a:prstGeom prst="rect">
            <a:avLst/>
          </a:prstGeom>
        </p:spPr>
        <p:txBody>
          <a:bodyPr wrap="square">
            <a:spAutoFit/>
          </a:bodyPr>
          <a:lstStyle/>
          <a:p>
            <a:r>
              <a:rPr lang="ja-JP" altLang="en-US" sz="2000" b="1" dirty="0"/>
              <a:t>■ 主要国の経済指標の比較</a:t>
            </a:r>
            <a:endParaRPr lang="en-US" altLang="ja-JP" sz="2000" b="1" dirty="0"/>
          </a:p>
        </p:txBody>
      </p:sp>
      <p:sp>
        <p:nvSpPr>
          <p:cNvPr id="8" name="テキスト ボックス 7">
            <a:extLst>
              <a:ext uri="{FF2B5EF4-FFF2-40B4-BE49-F238E27FC236}">
                <a16:creationId xmlns:a16="http://schemas.microsoft.com/office/drawing/2014/main" id="{49135879-31BC-9F5C-C1B2-6B8EBF0F525C}"/>
              </a:ext>
            </a:extLst>
          </p:cNvPr>
          <p:cNvSpPr txBox="1"/>
          <p:nvPr/>
        </p:nvSpPr>
        <p:spPr>
          <a:xfrm>
            <a:off x="7216626" y="2071411"/>
            <a:ext cx="366432" cy="369332"/>
          </a:xfrm>
          <a:prstGeom prst="rect">
            <a:avLst/>
          </a:prstGeom>
          <a:noFill/>
        </p:spPr>
        <p:txBody>
          <a:bodyPr wrap="square">
            <a:spAutoFit/>
          </a:bodyPr>
          <a:lstStyle/>
          <a:p>
            <a:r>
              <a:rPr lang="ja-JP" altLang="en-US" sz="1800" b="1" dirty="0">
                <a:solidFill>
                  <a:prstClr val="black"/>
                </a:solidFill>
                <a:latin typeface="BIZ UDゴシック" panose="020B0400000000000000" pitchFamily="49" charset="-128"/>
                <a:ea typeface="BIZ UDゴシック" panose="020B0400000000000000" pitchFamily="49" charset="-128"/>
              </a:rPr>
              <a:t>→</a:t>
            </a:r>
            <a:endParaRPr lang="ja-JP" altLang="en-US" dirty="0"/>
          </a:p>
        </p:txBody>
      </p:sp>
      <p:sp>
        <p:nvSpPr>
          <p:cNvPr id="9" name="テキスト ボックス 8">
            <a:extLst>
              <a:ext uri="{FF2B5EF4-FFF2-40B4-BE49-F238E27FC236}">
                <a16:creationId xmlns:a16="http://schemas.microsoft.com/office/drawing/2014/main" id="{A04C3693-1393-192D-95B3-9482F774FC18}"/>
              </a:ext>
            </a:extLst>
          </p:cNvPr>
          <p:cNvSpPr txBox="1"/>
          <p:nvPr/>
        </p:nvSpPr>
        <p:spPr>
          <a:xfrm>
            <a:off x="5131136" y="2071411"/>
            <a:ext cx="366432" cy="369332"/>
          </a:xfrm>
          <a:prstGeom prst="rect">
            <a:avLst/>
          </a:prstGeom>
          <a:noFill/>
        </p:spPr>
        <p:txBody>
          <a:bodyPr wrap="square">
            <a:spAutoFit/>
          </a:bodyPr>
          <a:lstStyle/>
          <a:p>
            <a:r>
              <a:rPr lang="ja-JP" altLang="en-US" sz="1800" b="1" dirty="0">
                <a:solidFill>
                  <a:prstClr val="black"/>
                </a:solidFill>
                <a:latin typeface="BIZ UDゴシック" panose="020B0400000000000000" pitchFamily="49" charset="-128"/>
                <a:ea typeface="BIZ UDゴシック" panose="020B0400000000000000" pitchFamily="49" charset="-128"/>
              </a:rPr>
              <a:t>→</a:t>
            </a:r>
            <a:endParaRPr lang="ja-JP" altLang="en-US" dirty="0"/>
          </a:p>
        </p:txBody>
      </p:sp>
      <p:sp>
        <p:nvSpPr>
          <p:cNvPr id="12" name="テキスト ボックス 11">
            <a:extLst>
              <a:ext uri="{FF2B5EF4-FFF2-40B4-BE49-F238E27FC236}">
                <a16:creationId xmlns:a16="http://schemas.microsoft.com/office/drawing/2014/main" id="{326DC0E5-5313-8BDD-7A6F-56D8D0E10F74}"/>
              </a:ext>
            </a:extLst>
          </p:cNvPr>
          <p:cNvSpPr txBox="1"/>
          <p:nvPr/>
        </p:nvSpPr>
        <p:spPr>
          <a:xfrm>
            <a:off x="3218294" y="2070784"/>
            <a:ext cx="366432" cy="369332"/>
          </a:xfrm>
          <a:prstGeom prst="rect">
            <a:avLst/>
          </a:prstGeom>
          <a:noFill/>
        </p:spPr>
        <p:txBody>
          <a:bodyPr wrap="square">
            <a:spAutoFit/>
          </a:bodyPr>
          <a:lstStyle/>
          <a:p>
            <a:r>
              <a:rPr lang="ja-JP" altLang="en-US" sz="1800" b="1" dirty="0">
                <a:solidFill>
                  <a:prstClr val="black"/>
                </a:solidFill>
                <a:latin typeface="BIZ UDゴシック" panose="020B0400000000000000" pitchFamily="49" charset="-128"/>
                <a:ea typeface="BIZ UDゴシック" panose="020B0400000000000000" pitchFamily="49" charset="-128"/>
              </a:rPr>
              <a:t>→</a:t>
            </a:r>
            <a:endParaRPr lang="ja-JP" altLang="en-US" dirty="0"/>
          </a:p>
        </p:txBody>
      </p:sp>
      <p:sp>
        <p:nvSpPr>
          <p:cNvPr id="15" name="正方形/長方形 14">
            <a:extLst>
              <a:ext uri="{FF2B5EF4-FFF2-40B4-BE49-F238E27FC236}">
                <a16:creationId xmlns:a16="http://schemas.microsoft.com/office/drawing/2014/main" id="{6CB698EE-8B13-2B5B-D426-D57C0215FD3C}"/>
              </a:ext>
            </a:extLst>
          </p:cNvPr>
          <p:cNvSpPr/>
          <p:nvPr/>
        </p:nvSpPr>
        <p:spPr>
          <a:xfrm>
            <a:off x="9484270" y="2123817"/>
            <a:ext cx="1524078" cy="307777"/>
          </a:xfrm>
          <a:prstGeom prst="rect">
            <a:avLst/>
          </a:prstGeom>
          <a:solidFill>
            <a:schemeClr val="bg1"/>
          </a:solidFill>
        </p:spPr>
        <p:txBody>
          <a:bodyPr wrap="square">
            <a:spAutoFit/>
          </a:bodyPr>
          <a:lstStyle/>
          <a:p>
            <a:pPr>
              <a:defRPr/>
            </a:pPr>
            <a:r>
              <a:rPr lang="en-US" altLang="ja-JP" sz="1400" b="1" u="sng" dirty="0">
                <a:solidFill>
                  <a:prstClr val="black"/>
                </a:solidFill>
                <a:latin typeface="BIZ UDゴシック" panose="020B0400000000000000" pitchFamily="49" charset="-128"/>
                <a:ea typeface="BIZ UDゴシック" panose="020B0400000000000000" pitchFamily="49" charset="-128"/>
              </a:rPr>
              <a:t>30</a:t>
            </a:r>
            <a:r>
              <a:rPr lang="ja-JP" altLang="en-US" sz="1400" b="1" u="sng" dirty="0">
                <a:solidFill>
                  <a:prstClr val="black"/>
                </a:solidFill>
                <a:latin typeface="BIZ UDゴシック" panose="020B0400000000000000" pitchFamily="49" charset="-128"/>
                <a:ea typeface="BIZ UDゴシック" panose="020B0400000000000000" pitchFamily="49" charset="-128"/>
              </a:rPr>
              <a:t>年間で約</a:t>
            </a:r>
            <a:r>
              <a:rPr lang="en-US" altLang="ja-JP" sz="1400" b="1" u="sng" dirty="0">
                <a:solidFill>
                  <a:prstClr val="black"/>
                </a:solidFill>
                <a:latin typeface="BIZ UDゴシック" panose="020B0400000000000000" pitchFamily="49" charset="-128"/>
                <a:ea typeface="BIZ UDゴシック" panose="020B0400000000000000" pitchFamily="49" charset="-128"/>
              </a:rPr>
              <a:t>3.8</a:t>
            </a:r>
            <a:r>
              <a:rPr lang="ja-JP" altLang="en-US" sz="1400" b="1" u="sng" dirty="0">
                <a:solidFill>
                  <a:prstClr val="black"/>
                </a:solidFill>
                <a:latin typeface="BIZ UDゴシック" panose="020B0400000000000000" pitchFamily="49" charset="-128"/>
                <a:ea typeface="BIZ UDゴシック" panose="020B0400000000000000" pitchFamily="49" charset="-128"/>
              </a:rPr>
              <a:t>倍</a:t>
            </a:r>
          </a:p>
        </p:txBody>
      </p:sp>
    </p:spTree>
    <p:extLst>
      <p:ext uri="{BB962C8B-B14F-4D97-AF65-F5344CB8AC3E}">
        <p14:creationId xmlns:p14="http://schemas.microsoft.com/office/powerpoint/2010/main" val="763618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86192C-2543-1491-6CCB-8EF092F20EA9}"/>
              </a:ext>
            </a:extLst>
          </p:cNvPr>
          <p:cNvSpPr/>
          <p:nvPr/>
        </p:nvSpPr>
        <p:spPr>
          <a:xfrm>
            <a:off x="1262207" y="4241162"/>
            <a:ext cx="10152273" cy="959699"/>
          </a:xfrm>
          <a:prstGeom prst="rect">
            <a:avLst/>
          </a:prstGeom>
          <a:solidFill>
            <a:schemeClr val="bg1">
              <a:lumMod val="95000"/>
            </a:schemeClr>
          </a:solidFill>
          <a:effectLst>
            <a:outerShdw blurRad="1270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7D41A63-9ED6-153D-75AE-A4965EC88565}"/>
              </a:ext>
            </a:extLst>
          </p:cNvPr>
          <p:cNvSpPr/>
          <p:nvPr/>
        </p:nvSpPr>
        <p:spPr>
          <a:xfrm>
            <a:off x="1262208" y="1828465"/>
            <a:ext cx="10152273" cy="3201069"/>
          </a:xfrm>
          <a:prstGeom prst="rect">
            <a:avLst/>
          </a:prstGeom>
        </p:spPr>
        <p:txBody>
          <a:bodyPr wrap="square">
            <a:spAutoFit/>
          </a:bodyPr>
          <a:lstStyle/>
          <a:p>
            <a:pPr>
              <a:lnSpc>
                <a:spcPts val="5000"/>
              </a:lnSpc>
              <a:spcBef>
                <a:spcPts val="4800"/>
              </a:spcBef>
            </a:pPr>
            <a:r>
              <a:rPr lang="ja-JP" altLang="en-US" sz="3200" b="1" dirty="0">
                <a:effectLst>
                  <a:outerShdw blurRad="38100" dist="38100" dir="2700000" algn="tl">
                    <a:srgbClr val="000000">
                      <a:alpha val="43137"/>
                    </a:srgbClr>
                  </a:outerShdw>
                </a:effectLst>
              </a:rPr>
              <a:t>・日本の現状（諸外国・主要都市との比較）</a:t>
            </a:r>
            <a:endParaRPr lang="en-US" altLang="ja-JP" sz="3200" b="1" dirty="0">
              <a:effectLst>
                <a:outerShdw blurRad="38100" dist="38100" dir="2700000" algn="tl">
                  <a:srgbClr val="000000">
                    <a:alpha val="43137"/>
                  </a:srgbClr>
                </a:outerShdw>
              </a:effectLst>
            </a:endParaRPr>
          </a:p>
          <a:p>
            <a:pPr>
              <a:lnSpc>
                <a:spcPts val="5000"/>
              </a:lnSpc>
              <a:spcBef>
                <a:spcPts val="4800"/>
              </a:spcBef>
            </a:pPr>
            <a:r>
              <a:rPr lang="ja-JP" altLang="en-US" sz="3200" b="1" dirty="0">
                <a:effectLst>
                  <a:outerShdw blurRad="38100" dist="38100" dir="2700000" algn="tl">
                    <a:srgbClr val="000000">
                      <a:alpha val="43137"/>
                    </a:srgbClr>
                  </a:outerShdw>
                </a:effectLst>
              </a:rPr>
              <a:t>・副首都・大阪に向けた取組</a:t>
            </a:r>
            <a:endParaRPr lang="en-US" altLang="ja-JP" sz="3200" b="1" dirty="0">
              <a:effectLst>
                <a:outerShdw blurRad="38100" dist="38100" dir="2700000" algn="tl">
                  <a:srgbClr val="000000">
                    <a:alpha val="43137"/>
                  </a:srgbClr>
                </a:outerShdw>
              </a:effectLst>
            </a:endParaRPr>
          </a:p>
          <a:p>
            <a:pPr>
              <a:lnSpc>
                <a:spcPts val="5000"/>
              </a:lnSpc>
              <a:spcBef>
                <a:spcPts val="4800"/>
              </a:spcBef>
            </a:pPr>
            <a:r>
              <a:rPr lang="ja-JP" altLang="en-US" sz="3200" b="1" dirty="0">
                <a:effectLst>
                  <a:outerShdw blurRad="38100" dist="38100" dir="2700000" algn="tl">
                    <a:srgbClr val="000000">
                      <a:alpha val="43137"/>
                    </a:srgbClr>
                  </a:outerShdw>
                </a:effectLst>
              </a:rPr>
              <a:t>・多極分散・ネットワーク型の国づくりに向けて</a:t>
            </a:r>
            <a:endParaRPr lang="en-US" altLang="ja-JP" sz="3200" b="1" dirty="0">
              <a:effectLst>
                <a:outerShdw blurRad="38100" dist="38100" dir="2700000" algn="tl">
                  <a:srgbClr val="000000">
                    <a:alpha val="43137"/>
                  </a:srgbClr>
                </a:outerShdw>
              </a:effectLst>
            </a:endParaRPr>
          </a:p>
        </p:txBody>
      </p:sp>
      <p:sp>
        <p:nvSpPr>
          <p:cNvPr id="6" name="スライド番号プレースホルダー 1">
            <a:extLst>
              <a:ext uri="{FF2B5EF4-FFF2-40B4-BE49-F238E27FC236}">
                <a16:creationId xmlns:a16="http://schemas.microsoft.com/office/drawing/2014/main" id="{2F005B90-F2F5-6D99-60FD-135ED4AFF165}"/>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29</a:t>
            </a:fld>
            <a:endParaRPr kumimoji="1" lang="ja-JP" altLang="en-US" dirty="0"/>
          </a:p>
        </p:txBody>
      </p:sp>
    </p:spTree>
    <p:extLst>
      <p:ext uri="{BB962C8B-B14F-4D97-AF65-F5344CB8AC3E}">
        <p14:creationId xmlns:p14="http://schemas.microsoft.com/office/powerpoint/2010/main" val="3724700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世界的な都市化の流れ</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3641D172-E080-E01C-CA8F-6F51588C1E50}"/>
              </a:ext>
            </a:extLst>
          </p:cNvPr>
          <p:cNvSpPr/>
          <p:nvPr/>
        </p:nvSpPr>
        <p:spPr>
          <a:xfrm>
            <a:off x="941294" y="1076634"/>
            <a:ext cx="11090993" cy="707886"/>
          </a:xfrm>
          <a:prstGeom prst="rect">
            <a:avLst/>
          </a:prstGeom>
        </p:spPr>
        <p:txBody>
          <a:bodyPr wrap="square">
            <a:spAutoFit/>
          </a:bodyPr>
          <a:lstStyle/>
          <a:p>
            <a:r>
              <a:rPr lang="ja-JP" altLang="en-US" sz="2000" b="1" dirty="0"/>
              <a:t>都市化と経済発展には正の相関関係があり、都市に一定の人口や経済資源が集中していく、</a:t>
            </a:r>
            <a:endParaRPr lang="en-US" altLang="ja-JP" sz="2000" b="1" dirty="0"/>
          </a:p>
          <a:p>
            <a:r>
              <a:rPr lang="ja-JP" altLang="en-US" sz="2000" b="1" dirty="0"/>
              <a:t>世界的な都市化の流れがある。</a:t>
            </a:r>
            <a:endParaRPr lang="en-US" altLang="ja-JP" sz="2000" b="1" dirty="0"/>
          </a:p>
        </p:txBody>
      </p:sp>
      <p:sp>
        <p:nvSpPr>
          <p:cNvPr id="5" name="正方形/長方形 4">
            <a:extLst>
              <a:ext uri="{FF2B5EF4-FFF2-40B4-BE49-F238E27FC236}">
                <a16:creationId xmlns:a16="http://schemas.microsoft.com/office/drawing/2014/main" id="{1364DC03-A2B5-EB1F-653C-26469CE3ECFF}"/>
              </a:ext>
            </a:extLst>
          </p:cNvPr>
          <p:cNvSpPr/>
          <p:nvPr/>
        </p:nvSpPr>
        <p:spPr>
          <a:xfrm>
            <a:off x="378081" y="935732"/>
            <a:ext cx="11439846" cy="91395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0B9693EB-C5D3-4A36-A96F-128D342D78AB}"/>
              </a:ext>
            </a:extLst>
          </p:cNvPr>
          <p:cNvSpPr/>
          <p:nvPr/>
        </p:nvSpPr>
        <p:spPr>
          <a:xfrm>
            <a:off x="378081" y="2022502"/>
            <a:ext cx="6506957" cy="400110"/>
          </a:xfrm>
          <a:prstGeom prst="rect">
            <a:avLst/>
          </a:prstGeom>
        </p:spPr>
        <p:txBody>
          <a:bodyPr wrap="square">
            <a:spAutoFit/>
          </a:bodyPr>
          <a:lstStyle/>
          <a:p>
            <a:r>
              <a:rPr lang="ja-JP" altLang="en-US" sz="2000" b="1" dirty="0"/>
              <a:t>■ </a:t>
            </a:r>
            <a:r>
              <a:rPr lang="ja-JP" altLang="en-US" sz="2000" b="1" dirty="0">
                <a:latin typeface="游ゴシック 本文"/>
              </a:rPr>
              <a:t>都市化</a:t>
            </a:r>
            <a:r>
              <a:rPr lang="ja-JP" altLang="en-US" sz="2000" b="1" dirty="0"/>
              <a:t>と経済発展</a:t>
            </a:r>
            <a:endParaRPr lang="en-US" altLang="ja-JP" sz="2000" b="1" dirty="0"/>
          </a:p>
        </p:txBody>
      </p:sp>
      <p:grpSp>
        <p:nvGrpSpPr>
          <p:cNvPr id="48" name="グループ化 47">
            <a:extLst>
              <a:ext uri="{FF2B5EF4-FFF2-40B4-BE49-F238E27FC236}">
                <a16:creationId xmlns:a16="http://schemas.microsoft.com/office/drawing/2014/main" id="{3E701A0B-51B4-4508-B811-A3ED19156B66}"/>
              </a:ext>
            </a:extLst>
          </p:cNvPr>
          <p:cNvGrpSpPr/>
          <p:nvPr/>
        </p:nvGrpSpPr>
        <p:grpSpPr>
          <a:xfrm>
            <a:off x="1573678" y="2422612"/>
            <a:ext cx="8668531" cy="4276698"/>
            <a:chOff x="1548052" y="639432"/>
            <a:chExt cx="8572812" cy="5717642"/>
          </a:xfrm>
        </p:grpSpPr>
        <p:pic>
          <p:nvPicPr>
            <p:cNvPr id="49" name="図 48">
              <a:extLst>
                <a:ext uri="{FF2B5EF4-FFF2-40B4-BE49-F238E27FC236}">
                  <a16:creationId xmlns:a16="http://schemas.microsoft.com/office/drawing/2014/main" id="{9116E123-4C91-4B2A-ACD9-AA6DF64EB482}"/>
                </a:ext>
              </a:extLst>
            </p:cNvPr>
            <p:cNvPicPr>
              <a:picLocks noChangeAspect="1"/>
            </p:cNvPicPr>
            <p:nvPr/>
          </p:nvPicPr>
          <p:blipFill>
            <a:blip r:embed="rId2"/>
            <a:stretch>
              <a:fillRect/>
            </a:stretch>
          </p:blipFill>
          <p:spPr>
            <a:xfrm>
              <a:off x="1978800" y="808703"/>
              <a:ext cx="7870194" cy="5240594"/>
            </a:xfrm>
            <a:prstGeom prst="rect">
              <a:avLst/>
            </a:prstGeom>
          </p:spPr>
        </p:pic>
        <p:sp>
          <p:nvSpPr>
            <p:cNvPr id="50" name="テキスト ボックス 49">
              <a:extLst>
                <a:ext uri="{FF2B5EF4-FFF2-40B4-BE49-F238E27FC236}">
                  <a16:creationId xmlns:a16="http://schemas.microsoft.com/office/drawing/2014/main" id="{9E687600-1457-45CE-BECB-99C77A28E1F9}"/>
                </a:ext>
              </a:extLst>
            </p:cNvPr>
            <p:cNvSpPr txBox="1"/>
            <p:nvPr/>
          </p:nvSpPr>
          <p:spPr>
            <a:xfrm rot="16200000">
              <a:off x="153948" y="2983710"/>
              <a:ext cx="3123024" cy="334816"/>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都市化率　</a:t>
              </a:r>
              <a:r>
                <a:rPr lang="en-US" altLang="ja-JP" sz="1600" dirty="0">
                  <a:latin typeface="BIZ UDPゴシック" panose="020B0400000000000000" pitchFamily="50" charset="-128"/>
                  <a:ea typeface="BIZ UDPゴシック" panose="020B0400000000000000" pitchFamily="50" charset="-128"/>
                </a:rPr>
                <a:t>【2015</a:t>
              </a:r>
              <a:r>
                <a:rPr lang="ja-JP" altLang="en-US" sz="1600" dirty="0">
                  <a:latin typeface="BIZ UDPゴシック" panose="020B0400000000000000" pitchFamily="50" charset="-128"/>
                  <a:ea typeface="BIZ UDPゴシック" panose="020B0400000000000000" pitchFamily="50" charset="-128"/>
                </a:rPr>
                <a:t>年</a:t>
              </a:r>
              <a:r>
                <a:rPr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2D2EBB0A-D415-4214-8572-9D97DE86DD0D}"/>
                </a:ext>
              </a:extLst>
            </p:cNvPr>
            <p:cNvSpPr txBox="1"/>
            <p:nvPr/>
          </p:nvSpPr>
          <p:spPr>
            <a:xfrm>
              <a:off x="4375356" y="6018520"/>
              <a:ext cx="3441288"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一人当たりの</a:t>
              </a:r>
              <a:r>
                <a:rPr kumimoji="1" lang="en-US" altLang="ja-JP" sz="1600" dirty="0">
                  <a:latin typeface="BIZ UDPゴシック" panose="020B0400000000000000" pitchFamily="50" charset="-128"/>
                  <a:ea typeface="BIZ UDPゴシック" panose="020B0400000000000000" pitchFamily="50" charset="-128"/>
                </a:rPr>
                <a:t>GDP</a:t>
              </a:r>
              <a:r>
                <a:rPr kumimoji="1"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a:t>
              </a:r>
              <a:r>
                <a:rPr kumimoji="1" lang="en-US" altLang="ja-JP" sz="1600" dirty="0">
                  <a:latin typeface="BIZ UDPゴシック" panose="020B0400000000000000" pitchFamily="50" charset="-128"/>
                  <a:ea typeface="BIZ UDPゴシック" panose="020B0400000000000000" pitchFamily="50" charset="-128"/>
                </a:rPr>
                <a:t>2015</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33B96CFA-9AA0-4ACE-99E8-BA00D44AAD1B}"/>
                </a:ext>
              </a:extLst>
            </p:cNvPr>
            <p:cNvSpPr txBox="1"/>
            <p:nvPr/>
          </p:nvSpPr>
          <p:spPr>
            <a:xfrm>
              <a:off x="1594086" y="670203"/>
              <a:ext cx="695303" cy="276999"/>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790F7BF3-7DF2-4376-94D4-B3EBCBB2B967}"/>
                </a:ext>
              </a:extLst>
            </p:cNvPr>
            <p:cNvSpPr txBox="1"/>
            <p:nvPr/>
          </p:nvSpPr>
          <p:spPr>
            <a:xfrm>
              <a:off x="7816644" y="5133927"/>
              <a:ext cx="2304220" cy="617213"/>
            </a:xfrm>
            <a:prstGeom prst="rect">
              <a:avLst/>
            </a:prstGeom>
            <a:noFill/>
          </p:spPr>
          <p:txBody>
            <a:bodyPr wrap="square" rtlCol="0">
              <a:spAutoFit/>
            </a:bodyPr>
            <a:lstStyle/>
            <a:p>
              <a:r>
                <a:rPr lang="ja-JP" altLang="en-US" sz="1200" dirty="0">
                  <a:latin typeface="BIZ UDPゴシック" panose="020B0400000000000000" pitchFamily="50" charset="-128"/>
                  <a:ea typeface="BIZ UDPゴシック" panose="020B0400000000000000" pitchFamily="50" charset="-128"/>
                </a:rPr>
                <a:t>（</a:t>
              </a:r>
              <a:r>
                <a:rPr lang="en-US" altLang="ja-JP" sz="1200" dirty="0">
                  <a:latin typeface="BIZ UDPゴシック" panose="020B0400000000000000" pitchFamily="50" charset="-128"/>
                  <a:ea typeface="BIZ UDPゴシック" panose="020B0400000000000000" pitchFamily="50" charset="-128"/>
                </a:rPr>
                <a:t>PPP, constant 2011 </a:t>
              </a:r>
              <a:r>
                <a:rPr lang="ja-JP" altLang="en-US" sz="1200" dirty="0">
                  <a:latin typeface="BIZ UDPゴシック" panose="020B0400000000000000" pitchFamily="50" charset="-128"/>
                  <a:ea typeface="BIZ UDPゴシック" panose="020B0400000000000000" pitchFamily="50" charset="-128"/>
                </a:rPr>
                <a:t>　</a:t>
              </a:r>
              <a:endParaRPr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a:t>
              </a:r>
              <a:r>
                <a:rPr lang="en-US" altLang="ja-JP" sz="1200" dirty="0">
                  <a:latin typeface="BIZ UDPゴシック" panose="020B0400000000000000" pitchFamily="50" charset="-128"/>
                  <a:ea typeface="BIZ UDPゴシック" panose="020B0400000000000000" pitchFamily="50" charset="-128"/>
                </a:rPr>
                <a:t>international $</a:t>
              </a:r>
              <a:r>
                <a:rPr lang="ja-JP" altLang="en-US" sz="1200" dirty="0">
                  <a:latin typeface="BIZ UDPゴシック" panose="020B0400000000000000" pitchFamily="50" charset="-128"/>
                  <a:ea typeface="BIZ UDPゴシック" panose="020B0400000000000000" pitchFamily="50" charset="-128"/>
                </a:rPr>
                <a:t>）</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F8011B40-29B8-4498-BFC9-9B66A5A33856}"/>
                </a:ext>
              </a:extLst>
            </p:cNvPr>
            <p:cNvSpPr txBox="1"/>
            <p:nvPr/>
          </p:nvSpPr>
          <p:spPr>
            <a:xfrm>
              <a:off x="6837181" y="639432"/>
              <a:ext cx="567223"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日本</a:t>
              </a:r>
              <a:endParaRPr kumimoji="1" lang="ja-JP" altLang="en-US" sz="1200" b="1" dirty="0">
                <a:latin typeface="BIZ UDPゴシック" panose="020B0400000000000000" pitchFamily="50" charset="-128"/>
                <a:ea typeface="BIZ UDPゴシック" panose="020B0400000000000000" pitchFamily="50" charset="-128"/>
              </a:endParaRPr>
            </a:p>
          </p:txBody>
        </p:sp>
        <p:cxnSp>
          <p:nvCxnSpPr>
            <p:cNvPr id="55" name="直線コネクタ 54">
              <a:extLst>
                <a:ext uri="{FF2B5EF4-FFF2-40B4-BE49-F238E27FC236}">
                  <a16:creationId xmlns:a16="http://schemas.microsoft.com/office/drawing/2014/main" id="{4217AA2A-F29E-47C2-A4CE-5F2C8160392A}"/>
                </a:ext>
              </a:extLst>
            </p:cNvPr>
            <p:cNvCxnSpPr>
              <a:cxnSpLocks/>
              <a:stCxn id="54" idx="2"/>
            </p:cNvCxnSpPr>
            <p:nvPr/>
          </p:nvCxnSpPr>
          <p:spPr>
            <a:xfrm>
              <a:off x="7120793" y="916431"/>
              <a:ext cx="695851" cy="466708"/>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C0CE3492-4F2D-4DC9-867C-A87754364726}"/>
                </a:ext>
              </a:extLst>
            </p:cNvPr>
            <p:cNvSpPr txBox="1"/>
            <p:nvPr/>
          </p:nvSpPr>
          <p:spPr>
            <a:xfrm>
              <a:off x="5811367" y="1033109"/>
              <a:ext cx="737666"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イギリス</a:t>
              </a:r>
              <a:endParaRPr kumimoji="1" lang="ja-JP" altLang="en-US" sz="1200" b="1" dirty="0">
                <a:latin typeface="BIZ UDPゴシック" panose="020B0400000000000000" pitchFamily="50" charset="-128"/>
                <a:ea typeface="BIZ UDPゴシック" panose="020B0400000000000000" pitchFamily="50" charset="-128"/>
              </a:endParaRPr>
            </a:p>
          </p:txBody>
        </p:sp>
        <p:cxnSp>
          <p:nvCxnSpPr>
            <p:cNvPr id="57" name="直線コネクタ 56">
              <a:extLst>
                <a:ext uri="{FF2B5EF4-FFF2-40B4-BE49-F238E27FC236}">
                  <a16:creationId xmlns:a16="http://schemas.microsoft.com/office/drawing/2014/main" id="{13DC5DF7-FF70-4D44-9FAB-F14BBCBB433B}"/>
                </a:ext>
              </a:extLst>
            </p:cNvPr>
            <p:cNvCxnSpPr>
              <a:cxnSpLocks/>
            </p:cNvCxnSpPr>
            <p:nvPr/>
          </p:nvCxnSpPr>
          <p:spPr>
            <a:xfrm>
              <a:off x="6459966" y="1240858"/>
              <a:ext cx="1356678" cy="605208"/>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209006C4-4955-4CAE-8889-37AE0CA56057}"/>
                </a:ext>
              </a:extLst>
            </p:cNvPr>
            <p:cNvSpPr txBox="1"/>
            <p:nvPr/>
          </p:nvSpPr>
          <p:spPr>
            <a:xfrm>
              <a:off x="8992685" y="1596917"/>
              <a:ext cx="742308"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アメリカ</a:t>
              </a:r>
            </a:p>
          </p:txBody>
        </p:sp>
        <p:cxnSp>
          <p:nvCxnSpPr>
            <p:cNvPr id="59" name="直線コネクタ 58">
              <a:extLst>
                <a:ext uri="{FF2B5EF4-FFF2-40B4-BE49-F238E27FC236}">
                  <a16:creationId xmlns:a16="http://schemas.microsoft.com/office/drawing/2014/main" id="{EB23791A-84CC-49E3-8F32-6A1518DFFECD}"/>
                </a:ext>
              </a:extLst>
            </p:cNvPr>
            <p:cNvCxnSpPr>
              <a:cxnSpLocks/>
            </p:cNvCxnSpPr>
            <p:nvPr/>
          </p:nvCxnSpPr>
          <p:spPr>
            <a:xfrm flipH="1">
              <a:off x="8388405" y="1772450"/>
              <a:ext cx="683877" cy="97333"/>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AB71B947-96C8-41AE-975F-AC821FDD8EA8}"/>
                </a:ext>
              </a:extLst>
            </p:cNvPr>
            <p:cNvSpPr txBox="1"/>
            <p:nvPr/>
          </p:nvSpPr>
          <p:spPr>
            <a:xfrm>
              <a:off x="7878697" y="2592415"/>
              <a:ext cx="1087619"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フランス</a:t>
              </a:r>
            </a:p>
          </p:txBody>
        </p:sp>
        <p:cxnSp>
          <p:nvCxnSpPr>
            <p:cNvPr id="61" name="直線コネクタ 60">
              <a:extLst>
                <a:ext uri="{FF2B5EF4-FFF2-40B4-BE49-F238E27FC236}">
                  <a16:creationId xmlns:a16="http://schemas.microsoft.com/office/drawing/2014/main" id="{883A5DE7-BAF2-4193-BE96-31F85496380F}"/>
                </a:ext>
              </a:extLst>
            </p:cNvPr>
            <p:cNvCxnSpPr>
              <a:cxnSpLocks/>
            </p:cNvCxnSpPr>
            <p:nvPr/>
          </p:nvCxnSpPr>
          <p:spPr>
            <a:xfrm flipH="1" flipV="1">
              <a:off x="7878698" y="2125732"/>
              <a:ext cx="240764" cy="532944"/>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F4018AAA-E3DB-4473-A109-EB7104CE4AF9}"/>
                </a:ext>
              </a:extLst>
            </p:cNvPr>
            <p:cNvSpPr txBox="1"/>
            <p:nvPr/>
          </p:nvSpPr>
          <p:spPr>
            <a:xfrm>
              <a:off x="8320036" y="2404702"/>
              <a:ext cx="1087619"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ドイツ</a:t>
              </a:r>
            </a:p>
          </p:txBody>
        </p:sp>
        <p:cxnSp>
          <p:nvCxnSpPr>
            <p:cNvPr id="63" name="直線コネクタ 62">
              <a:extLst>
                <a:ext uri="{FF2B5EF4-FFF2-40B4-BE49-F238E27FC236}">
                  <a16:creationId xmlns:a16="http://schemas.microsoft.com/office/drawing/2014/main" id="{E896B6CA-7323-4760-8EB9-945DFA0C89DE}"/>
                </a:ext>
              </a:extLst>
            </p:cNvPr>
            <p:cNvCxnSpPr>
              <a:cxnSpLocks/>
            </p:cNvCxnSpPr>
            <p:nvPr/>
          </p:nvCxnSpPr>
          <p:spPr>
            <a:xfrm flipH="1" flipV="1">
              <a:off x="8065674" y="2189481"/>
              <a:ext cx="356833" cy="333444"/>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64" name="テキスト ボックス 63">
              <a:extLst>
                <a:ext uri="{FF2B5EF4-FFF2-40B4-BE49-F238E27FC236}">
                  <a16:creationId xmlns:a16="http://schemas.microsoft.com/office/drawing/2014/main" id="{BBAAB7B8-3CFA-4F45-B070-FD09C1D31BCB}"/>
                </a:ext>
              </a:extLst>
            </p:cNvPr>
            <p:cNvSpPr txBox="1"/>
            <p:nvPr/>
          </p:nvSpPr>
          <p:spPr>
            <a:xfrm>
              <a:off x="7232417" y="3677234"/>
              <a:ext cx="1087619"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中国</a:t>
              </a:r>
            </a:p>
          </p:txBody>
        </p:sp>
        <p:cxnSp>
          <p:nvCxnSpPr>
            <p:cNvPr id="65" name="直線コネクタ 64">
              <a:extLst>
                <a:ext uri="{FF2B5EF4-FFF2-40B4-BE49-F238E27FC236}">
                  <a16:creationId xmlns:a16="http://schemas.microsoft.com/office/drawing/2014/main" id="{12FB655B-32C5-4B42-883F-F99C2C6888BF}"/>
                </a:ext>
              </a:extLst>
            </p:cNvPr>
            <p:cNvCxnSpPr>
              <a:cxnSpLocks/>
            </p:cNvCxnSpPr>
            <p:nvPr/>
          </p:nvCxnSpPr>
          <p:spPr>
            <a:xfrm flipH="1" flipV="1">
              <a:off x="6678914" y="3345952"/>
              <a:ext cx="752497" cy="420361"/>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66" name="テキスト ボックス 65">
              <a:extLst>
                <a:ext uri="{FF2B5EF4-FFF2-40B4-BE49-F238E27FC236}">
                  <a16:creationId xmlns:a16="http://schemas.microsoft.com/office/drawing/2014/main" id="{9FA1F4B2-89E4-4E0A-BBAF-153524F67876}"/>
                </a:ext>
              </a:extLst>
            </p:cNvPr>
            <p:cNvSpPr txBox="1"/>
            <p:nvPr/>
          </p:nvSpPr>
          <p:spPr>
            <a:xfrm>
              <a:off x="8966316" y="2420631"/>
              <a:ext cx="742308"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カナダ</a:t>
              </a:r>
            </a:p>
          </p:txBody>
        </p:sp>
        <p:cxnSp>
          <p:nvCxnSpPr>
            <p:cNvPr id="67" name="直線コネクタ 66">
              <a:extLst>
                <a:ext uri="{FF2B5EF4-FFF2-40B4-BE49-F238E27FC236}">
                  <a16:creationId xmlns:a16="http://schemas.microsoft.com/office/drawing/2014/main" id="{AD1FD110-886F-4CB5-B8FC-81B11AD0454D}"/>
                </a:ext>
              </a:extLst>
            </p:cNvPr>
            <p:cNvCxnSpPr>
              <a:cxnSpLocks/>
            </p:cNvCxnSpPr>
            <p:nvPr/>
          </p:nvCxnSpPr>
          <p:spPr>
            <a:xfrm flipH="1" flipV="1">
              <a:off x="8173065" y="2015233"/>
              <a:ext cx="899217" cy="486792"/>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CA4EDA00-E2EF-495F-AA72-C3FAC5ABF22C}"/>
                </a:ext>
              </a:extLst>
            </p:cNvPr>
            <p:cNvSpPr txBox="1"/>
            <p:nvPr/>
          </p:nvSpPr>
          <p:spPr>
            <a:xfrm>
              <a:off x="6316785" y="4435633"/>
              <a:ext cx="1087619"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インド</a:t>
              </a:r>
            </a:p>
          </p:txBody>
        </p:sp>
        <p:cxnSp>
          <p:nvCxnSpPr>
            <p:cNvPr id="69" name="直線コネクタ 68">
              <a:extLst>
                <a:ext uri="{FF2B5EF4-FFF2-40B4-BE49-F238E27FC236}">
                  <a16:creationId xmlns:a16="http://schemas.microsoft.com/office/drawing/2014/main" id="{8F995285-39D5-4ACE-8FD6-0F789D1E8DE5}"/>
                </a:ext>
              </a:extLst>
            </p:cNvPr>
            <p:cNvCxnSpPr>
              <a:cxnSpLocks/>
              <a:stCxn id="68" idx="1"/>
            </p:cNvCxnSpPr>
            <p:nvPr/>
          </p:nvCxnSpPr>
          <p:spPr>
            <a:xfrm flipH="1">
              <a:off x="5875217" y="4574133"/>
              <a:ext cx="441568" cy="25680"/>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70" name="テキスト ボックス 69">
              <a:extLst>
                <a:ext uri="{FF2B5EF4-FFF2-40B4-BE49-F238E27FC236}">
                  <a16:creationId xmlns:a16="http://schemas.microsoft.com/office/drawing/2014/main" id="{D4712908-B3D3-4F0F-9674-42A47A31AEE7}"/>
                </a:ext>
              </a:extLst>
            </p:cNvPr>
            <p:cNvSpPr txBox="1"/>
            <p:nvPr/>
          </p:nvSpPr>
          <p:spPr>
            <a:xfrm>
              <a:off x="5358334" y="1869783"/>
              <a:ext cx="737666" cy="276999"/>
            </a:xfrm>
            <a:prstGeom prst="rect">
              <a:avLst/>
            </a:prstGeom>
            <a:noFill/>
          </p:spPr>
          <p:txBody>
            <a:bodyPr wrap="square" rtlCol="0">
              <a:spAutoFit/>
            </a:bodyPr>
            <a:lstStyle/>
            <a:p>
              <a:r>
                <a:rPr lang="ja-JP" altLang="en-US" sz="1200" b="1" dirty="0">
                  <a:latin typeface="BIZ UDPゴシック" panose="020B0400000000000000" pitchFamily="50" charset="-128"/>
                  <a:ea typeface="BIZ UDPゴシック" panose="020B0400000000000000" pitchFamily="50" charset="-128"/>
                </a:rPr>
                <a:t>ロシア</a:t>
              </a:r>
              <a:endParaRPr kumimoji="1" lang="ja-JP" altLang="en-US" sz="1200" b="1" dirty="0">
                <a:latin typeface="BIZ UDPゴシック" panose="020B0400000000000000" pitchFamily="50" charset="-128"/>
                <a:ea typeface="BIZ UDPゴシック" panose="020B0400000000000000" pitchFamily="50" charset="-128"/>
              </a:endParaRPr>
            </a:p>
          </p:txBody>
        </p:sp>
        <p:cxnSp>
          <p:nvCxnSpPr>
            <p:cNvPr id="71" name="直線コネクタ 70">
              <a:extLst>
                <a:ext uri="{FF2B5EF4-FFF2-40B4-BE49-F238E27FC236}">
                  <a16:creationId xmlns:a16="http://schemas.microsoft.com/office/drawing/2014/main" id="{73B3FFD0-DD0C-47E2-8B6E-88DC2C02ED4F}"/>
                </a:ext>
              </a:extLst>
            </p:cNvPr>
            <p:cNvCxnSpPr>
              <a:cxnSpLocks/>
            </p:cNvCxnSpPr>
            <p:nvPr/>
          </p:nvCxnSpPr>
          <p:spPr>
            <a:xfrm>
              <a:off x="5875739" y="2035898"/>
              <a:ext cx="1398318" cy="279518"/>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sp>
          <p:nvSpPr>
            <p:cNvPr id="86" name="テキスト ボックス 85">
              <a:extLst>
                <a:ext uri="{FF2B5EF4-FFF2-40B4-BE49-F238E27FC236}">
                  <a16:creationId xmlns:a16="http://schemas.microsoft.com/office/drawing/2014/main" id="{59058C22-FB13-4F26-9A3B-F4FEFC76789C}"/>
                </a:ext>
              </a:extLst>
            </p:cNvPr>
            <p:cNvSpPr txBox="1"/>
            <p:nvPr/>
          </p:nvSpPr>
          <p:spPr>
            <a:xfrm>
              <a:off x="7648039" y="2870827"/>
              <a:ext cx="1087619" cy="276999"/>
            </a:xfrm>
            <a:prstGeom prst="rect">
              <a:avLst/>
            </a:prstGeom>
            <a:noFill/>
          </p:spPr>
          <p:txBody>
            <a:bodyPr wrap="square" rtlCol="0">
              <a:spAutoFit/>
            </a:bodyPr>
            <a:lstStyle/>
            <a:p>
              <a:r>
                <a:rPr kumimoji="1" lang="ja-JP" altLang="en-US" sz="1200" b="1" dirty="0">
                  <a:latin typeface="BIZ UDPゴシック" panose="020B0400000000000000" pitchFamily="50" charset="-128"/>
                  <a:ea typeface="BIZ UDPゴシック" panose="020B0400000000000000" pitchFamily="50" charset="-128"/>
                </a:rPr>
                <a:t>イタリア</a:t>
              </a:r>
            </a:p>
          </p:txBody>
        </p:sp>
        <p:cxnSp>
          <p:nvCxnSpPr>
            <p:cNvPr id="87" name="直線コネクタ 86">
              <a:extLst>
                <a:ext uri="{FF2B5EF4-FFF2-40B4-BE49-F238E27FC236}">
                  <a16:creationId xmlns:a16="http://schemas.microsoft.com/office/drawing/2014/main" id="{7D6B8285-4AB6-487B-87EA-DB31F11296DA}"/>
                </a:ext>
              </a:extLst>
            </p:cNvPr>
            <p:cNvCxnSpPr>
              <a:cxnSpLocks/>
            </p:cNvCxnSpPr>
            <p:nvPr/>
          </p:nvCxnSpPr>
          <p:spPr>
            <a:xfrm flipH="1" flipV="1">
              <a:off x="7843562" y="2632565"/>
              <a:ext cx="155518" cy="304924"/>
            </a:xfrm>
            <a:prstGeom prst="line">
              <a:avLst/>
            </a:prstGeom>
            <a:ln w="12700">
              <a:headEnd w="sm" len="sm"/>
              <a:tailEnd type="triangle" w="med" len="sm"/>
            </a:ln>
          </p:spPr>
          <p:style>
            <a:lnRef idx="1">
              <a:schemeClr val="accent1"/>
            </a:lnRef>
            <a:fillRef idx="0">
              <a:schemeClr val="accent1"/>
            </a:fillRef>
            <a:effectRef idx="0">
              <a:schemeClr val="accent1"/>
            </a:effectRef>
            <a:fontRef idx="minor">
              <a:schemeClr val="tx1"/>
            </a:fontRef>
          </p:style>
        </p:cxnSp>
      </p:grpSp>
      <p:sp>
        <p:nvSpPr>
          <p:cNvPr id="88" name="テキスト ボックス 87">
            <a:extLst>
              <a:ext uri="{FF2B5EF4-FFF2-40B4-BE49-F238E27FC236}">
                <a16:creationId xmlns:a16="http://schemas.microsoft.com/office/drawing/2014/main" id="{6085DE30-E7F1-4F33-A1F4-027D7060EE5C}"/>
              </a:ext>
            </a:extLst>
          </p:cNvPr>
          <p:cNvSpPr txBox="1"/>
          <p:nvPr/>
        </p:nvSpPr>
        <p:spPr>
          <a:xfrm>
            <a:off x="7411191" y="6549674"/>
            <a:ext cx="4453738" cy="230832"/>
          </a:xfrm>
          <a:prstGeom prst="rect">
            <a:avLst/>
          </a:prstGeom>
          <a:noFill/>
        </p:spPr>
        <p:txBody>
          <a:bodyPr wrap="square" rtlCol="0">
            <a:spAutoFit/>
          </a:bodyPr>
          <a:lstStyle/>
          <a:p>
            <a:r>
              <a:rPr lang="ja-JP" altLang="en-US" sz="900" dirty="0">
                <a:latin typeface="BIZ UDPゴシック" panose="020B0400000000000000" pitchFamily="50" charset="-128"/>
                <a:ea typeface="BIZ UDPゴシック" panose="020B0400000000000000" pitchFamily="50" charset="-128"/>
              </a:rPr>
              <a:t>出典：国連ハビタット「世界都市報告書</a:t>
            </a:r>
            <a:r>
              <a:rPr lang="en-US" altLang="ja-JP" sz="900" dirty="0">
                <a:latin typeface="BIZ UDPゴシック" panose="020B0400000000000000" pitchFamily="50" charset="-128"/>
                <a:ea typeface="BIZ UDPゴシック" panose="020B0400000000000000" pitchFamily="50" charset="-128"/>
              </a:rPr>
              <a:t>2020</a:t>
            </a:r>
            <a:r>
              <a:rPr lang="ja-JP" altLang="en-US" sz="900" dirty="0">
                <a:latin typeface="BIZ UDPゴシック" panose="020B0400000000000000" pitchFamily="50" charset="-128"/>
                <a:ea typeface="BIZ UDPゴシック" panose="020B0400000000000000" pitchFamily="50" charset="-128"/>
              </a:rPr>
              <a:t>」を副首都推進局で一部加工</a:t>
            </a:r>
            <a:endParaRPr kumimoji="1" lang="ja-JP" altLang="en-US" sz="900" dirty="0">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C6F9F0D1-BE15-D3E0-1F59-0A9B05839E6F}"/>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30</a:t>
            </a:fld>
            <a:endParaRPr kumimoji="1" lang="ja-JP" altLang="en-US" dirty="0"/>
          </a:p>
        </p:txBody>
      </p:sp>
      <p:sp>
        <p:nvSpPr>
          <p:cNvPr id="6" name="テキスト ボックス 5">
            <a:extLst>
              <a:ext uri="{FF2B5EF4-FFF2-40B4-BE49-F238E27FC236}">
                <a16:creationId xmlns:a16="http://schemas.microsoft.com/office/drawing/2014/main" id="{02919930-3DE1-BCC0-F511-0F94A2B4EFC7}"/>
              </a:ext>
            </a:extLst>
          </p:cNvPr>
          <p:cNvSpPr txBox="1"/>
          <p:nvPr/>
        </p:nvSpPr>
        <p:spPr>
          <a:xfrm>
            <a:off x="327071" y="6156377"/>
            <a:ext cx="3795251" cy="461665"/>
          </a:xfrm>
          <a:prstGeom prst="rect">
            <a:avLst/>
          </a:prstGeom>
          <a:noFill/>
        </p:spPr>
        <p:txBody>
          <a:bodyPr wrap="square" rtlCol="0">
            <a:spAutoFit/>
          </a:bodyPr>
          <a:lstStyle/>
          <a:p>
            <a:r>
              <a:rPr kumimoji="1" lang="en-US" altLang="ja-JP" sz="1200" dirty="0">
                <a:latin typeface="BIZ UDPゴシック" panose="020B0400000000000000" pitchFamily="50" charset="-128"/>
                <a:ea typeface="BIZ UDPゴシック" panose="020B0400000000000000" pitchFamily="50" charset="-128"/>
              </a:rPr>
              <a:t>※</a:t>
            </a:r>
            <a:r>
              <a:rPr kumimoji="1" lang="ja-JP" altLang="en-US" sz="1200" dirty="0">
                <a:latin typeface="BIZ UDPゴシック" panose="020B0400000000000000" pitchFamily="50" charset="-128"/>
                <a:ea typeface="BIZ UDPゴシック" panose="020B0400000000000000" pitchFamily="50" charset="-128"/>
              </a:rPr>
              <a:t>都市化率</a:t>
            </a:r>
            <a:endParaRPr kumimoji="1" lang="en-US" altLang="ja-JP" sz="1200" dirty="0">
              <a:latin typeface="BIZ UDPゴシック" panose="020B0400000000000000" pitchFamily="50" charset="-128"/>
              <a:ea typeface="BIZ UDPゴシック" panose="020B0400000000000000" pitchFamily="50" charset="-128"/>
            </a:endParaRPr>
          </a:p>
          <a:p>
            <a:r>
              <a:rPr lang="ja-JP" altLang="en-US" sz="1200" dirty="0">
                <a:latin typeface="BIZ UDPゴシック" panose="020B0400000000000000" pitchFamily="50" charset="-128"/>
                <a:ea typeface="BIZ UDPゴシック" panose="020B0400000000000000" pitchFamily="50" charset="-128"/>
              </a:rPr>
              <a:t>　＝都市部に住む人口の割合</a:t>
            </a:r>
            <a:endParaRPr kumimoji="1" lang="ja-JP" altLang="en-US"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3754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第二階層都市発展の重要性に関する海外の研究例も</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3641D172-E080-E01C-CA8F-6F51588C1E50}"/>
              </a:ext>
            </a:extLst>
          </p:cNvPr>
          <p:cNvSpPr/>
          <p:nvPr/>
        </p:nvSpPr>
        <p:spPr>
          <a:xfrm>
            <a:off x="528565" y="1048002"/>
            <a:ext cx="12032287" cy="707886"/>
          </a:xfrm>
          <a:prstGeom prst="rect">
            <a:avLst/>
          </a:prstGeom>
        </p:spPr>
        <p:txBody>
          <a:bodyPr wrap="square">
            <a:spAutoFit/>
          </a:bodyPr>
          <a:lstStyle/>
          <a:p>
            <a:r>
              <a:rPr lang="ja-JP" altLang="en-US" sz="2000" b="1" dirty="0"/>
              <a:t>イギリスの</a:t>
            </a:r>
            <a:r>
              <a:rPr lang="en-US" altLang="ja-JP" sz="2000" b="1" dirty="0"/>
              <a:t>Parkinson</a:t>
            </a:r>
            <a:r>
              <a:rPr lang="ja-JP" altLang="en-US" sz="2000" b="1" dirty="0"/>
              <a:t>らの研究</a:t>
            </a:r>
            <a:r>
              <a:rPr lang="en-US" altLang="ja-JP" sz="2000" b="1" dirty="0"/>
              <a:t>(2012)</a:t>
            </a:r>
            <a:r>
              <a:rPr lang="ja-JP" altLang="en-US" sz="2000" b="1" dirty="0"/>
              <a:t>では、突出した首都を持つより高い経済パフォーマンスを</a:t>
            </a:r>
            <a:endParaRPr lang="en-US" altLang="ja-JP" sz="2000" b="1" dirty="0"/>
          </a:p>
          <a:p>
            <a:r>
              <a:rPr lang="ja-JP" altLang="en-US" sz="2000" b="1" dirty="0"/>
              <a:t>持つ第二階層都市を多く形成することによって潜在的経済力を強化すべきとされている。</a:t>
            </a:r>
            <a:endParaRPr lang="en-US" altLang="ja-JP" sz="2000" b="1" dirty="0"/>
          </a:p>
        </p:txBody>
      </p:sp>
      <p:sp>
        <p:nvSpPr>
          <p:cNvPr id="5" name="正方形/長方形 4">
            <a:extLst>
              <a:ext uri="{FF2B5EF4-FFF2-40B4-BE49-F238E27FC236}">
                <a16:creationId xmlns:a16="http://schemas.microsoft.com/office/drawing/2014/main" id="{1364DC03-A2B5-EB1F-653C-26469CE3ECFF}"/>
              </a:ext>
            </a:extLst>
          </p:cNvPr>
          <p:cNvSpPr/>
          <p:nvPr/>
        </p:nvSpPr>
        <p:spPr>
          <a:xfrm>
            <a:off x="378081" y="935732"/>
            <a:ext cx="11439846" cy="91395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664ED50-92E1-43EB-9B38-4A4F18EFA3EB}"/>
              </a:ext>
            </a:extLst>
          </p:cNvPr>
          <p:cNvSpPr txBox="1"/>
          <p:nvPr/>
        </p:nvSpPr>
        <p:spPr>
          <a:xfrm>
            <a:off x="76944" y="2152681"/>
            <a:ext cx="5474246" cy="400110"/>
          </a:xfrm>
          <a:prstGeom prst="rect">
            <a:avLst/>
          </a:prstGeom>
          <a:noFill/>
        </p:spPr>
        <p:txBody>
          <a:bodyPr wrap="square" rtlCol="0">
            <a:spAutoFit/>
          </a:bodyPr>
          <a:lstStyle/>
          <a:p>
            <a:r>
              <a:rPr kumimoji="1" lang="ja-JP" altLang="en-US" sz="2000" b="1" dirty="0">
                <a:latin typeface="游ゴシック 本文"/>
                <a:ea typeface="BIZ UDゴシック" panose="020B0400000000000000" pitchFamily="49" charset="-128"/>
              </a:rPr>
              <a:t>■</a:t>
            </a:r>
            <a:r>
              <a:rPr lang="ja-JP" altLang="en-US" sz="2000" b="1" dirty="0">
                <a:latin typeface="游ゴシック 本文"/>
                <a:ea typeface="BIZ UDゴシック" panose="020B0400000000000000" pitchFamily="49" charset="-128"/>
              </a:rPr>
              <a:t>　</a:t>
            </a:r>
            <a:r>
              <a:rPr lang="en-US" altLang="ja-JP" sz="2000" b="1" dirty="0">
                <a:latin typeface="游ゴシック 本文"/>
                <a:ea typeface="BIZ UDゴシック" panose="020B0400000000000000" pitchFamily="49" charset="-128"/>
              </a:rPr>
              <a:t>31</a:t>
            </a:r>
            <a:r>
              <a:rPr lang="ja-JP" altLang="en-US" sz="2000" b="1" dirty="0">
                <a:latin typeface="游ゴシック 本文"/>
                <a:ea typeface="BIZ UDゴシック" panose="020B0400000000000000" pitchFamily="49" charset="-128"/>
              </a:rPr>
              <a:t>か国</a:t>
            </a:r>
            <a:r>
              <a:rPr lang="en-US" altLang="ja-JP" sz="2000" b="1" dirty="0">
                <a:latin typeface="游ゴシック 本文"/>
                <a:ea typeface="BIZ UDゴシック" panose="020B0400000000000000" pitchFamily="49" charset="-128"/>
              </a:rPr>
              <a:t>124</a:t>
            </a:r>
            <a:r>
              <a:rPr lang="ja-JP" altLang="en-US" sz="2000" b="1" dirty="0">
                <a:latin typeface="游ゴシック 本文"/>
                <a:ea typeface="BIZ UDゴシック" panose="020B0400000000000000" pitchFamily="49" charset="-128"/>
              </a:rPr>
              <a:t>の第二階層都市と首都の分析</a:t>
            </a:r>
          </a:p>
        </p:txBody>
      </p:sp>
      <p:sp>
        <p:nvSpPr>
          <p:cNvPr id="35" name="テキスト ボックス 34">
            <a:extLst>
              <a:ext uri="{FF2B5EF4-FFF2-40B4-BE49-F238E27FC236}">
                <a16:creationId xmlns:a16="http://schemas.microsoft.com/office/drawing/2014/main" id="{BC8BAD17-B8AE-418D-90A1-F23D125918ED}"/>
              </a:ext>
            </a:extLst>
          </p:cNvPr>
          <p:cNvSpPr txBox="1"/>
          <p:nvPr/>
        </p:nvSpPr>
        <p:spPr>
          <a:xfrm>
            <a:off x="5551190" y="6598303"/>
            <a:ext cx="6300199"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en-US" altLang="ja-JP" sz="1100" dirty="0">
                <a:latin typeface="BIZ UDゴシック" panose="020B0400000000000000" pitchFamily="49" charset="-128"/>
                <a:ea typeface="BIZ UDゴシック" panose="020B0400000000000000" pitchFamily="49" charset="-128"/>
              </a:rPr>
              <a:t>Parkinson et al.(2012)</a:t>
            </a:r>
            <a:r>
              <a:rPr lang="ja-JP" altLang="en-US" sz="1100" dirty="0">
                <a:latin typeface="BIZ UDゴシック" panose="020B0400000000000000" pitchFamily="49" charset="-128"/>
                <a:ea typeface="BIZ UDゴシック" panose="020B0400000000000000" pitchFamily="49" charset="-128"/>
              </a:rPr>
              <a:t>、翻訳は林宜嗣「東京一極集中と第二階層都市の再生」を参照</a:t>
            </a:r>
          </a:p>
        </p:txBody>
      </p:sp>
      <p:pic>
        <p:nvPicPr>
          <p:cNvPr id="36" name="図 35">
            <a:extLst>
              <a:ext uri="{FF2B5EF4-FFF2-40B4-BE49-F238E27FC236}">
                <a16:creationId xmlns:a16="http://schemas.microsoft.com/office/drawing/2014/main" id="{D4750E06-6F03-43D6-BAE7-3F27401A6E84}"/>
              </a:ext>
            </a:extLst>
          </p:cNvPr>
          <p:cNvPicPr>
            <a:picLocks noChangeAspect="1"/>
          </p:cNvPicPr>
          <p:nvPr/>
        </p:nvPicPr>
        <p:blipFill>
          <a:blip r:embed="rId2"/>
          <a:stretch>
            <a:fillRect/>
          </a:stretch>
        </p:blipFill>
        <p:spPr>
          <a:xfrm>
            <a:off x="6686884" y="3708133"/>
            <a:ext cx="4022816" cy="1345850"/>
          </a:xfrm>
          <a:prstGeom prst="rect">
            <a:avLst/>
          </a:prstGeom>
        </p:spPr>
      </p:pic>
      <p:pic>
        <p:nvPicPr>
          <p:cNvPr id="37" name="図 36">
            <a:extLst>
              <a:ext uri="{FF2B5EF4-FFF2-40B4-BE49-F238E27FC236}">
                <a16:creationId xmlns:a16="http://schemas.microsoft.com/office/drawing/2014/main" id="{B5EA86EB-F126-42F5-8DB2-BEA81D183194}"/>
              </a:ext>
            </a:extLst>
          </p:cNvPr>
          <p:cNvPicPr>
            <a:picLocks noChangeAspect="1"/>
          </p:cNvPicPr>
          <p:nvPr/>
        </p:nvPicPr>
        <p:blipFill>
          <a:blip r:embed="rId3"/>
          <a:stretch>
            <a:fillRect/>
          </a:stretch>
        </p:blipFill>
        <p:spPr>
          <a:xfrm>
            <a:off x="6657252" y="5181727"/>
            <a:ext cx="4052449" cy="1345850"/>
          </a:xfrm>
          <a:prstGeom prst="rect">
            <a:avLst/>
          </a:prstGeom>
        </p:spPr>
      </p:pic>
      <p:sp>
        <p:nvSpPr>
          <p:cNvPr id="38" name="四角形: 角を丸くする 37">
            <a:extLst>
              <a:ext uri="{FF2B5EF4-FFF2-40B4-BE49-F238E27FC236}">
                <a16:creationId xmlns:a16="http://schemas.microsoft.com/office/drawing/2014/main" id="{B004DACE-DBBD-4A5C-BAB7-6A072CC8F402}"/>
              </a:ext>
            </a:extLst>
          </p:cNvPr>
          <p:cNvSpPr/>
          <p:nvPr/>
        </p:nvSpPr>
        <p:spPr>
          <a:xfrm>
            <a:off x="6602220" y="3582932"/>
            <a:ext cx="4166372" cy="2973328"/>
          </a:xfrm>
          <a:prstGeom prst="roundRect">
            <a:avLst>
              <a:gd name="adj" fmla="val 5473"/>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39" name="テキスト ボックス 38">
            <a:extLst>
              <a:ext uri="{FF2B5EF4-FFF2-40B4-BE49-F238E27FC236}">
                <a16:creationId xmlns:a16="http://schemas.microsoft.com/office/drawing/2014/main" id="{50F0F69C-2F95-409C-A143-F182B1056687}"/>
              </a:ext>
            </a:extLst>
          </p:cNvPr>
          <p:cNvSpPr txBox="1"/>
          <p:nvPr/>
        </p:nvSpPr>
        <p:spPr>
          <a:xfrm>
            <a:off x="7142250" y="3718401"/>
            <a:ext cx="2773863" cy="230832"/>
          </a:xfrm>
          <a:prstGeom prst="rect">
            <a:avLst/>
          </a:prstGeom>
          <a:solidFill>
            <a:schemeClr val="bg1"/>
          </a:solidFill>
          <a:ln w="3175">
            <a:solidFill>
              <a:schemeClr val="tx1"/>
            </a:solid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第二階層都市が首都の</a:t>
            </a:r>
            <a:r>
              <a:rPr lang="en-US" altLang="ja-JP" sz="900" dirty="0">
                <a:latin typeface="BIZ UDゴシック" panose="020B0400000000000000" pitchFamily="49" charset="-128"/>
                <a:ea typeface="BIZ UDゴシック" panose="020B0400000000000000" pitchFamily="49" charset="-128"/>
              </a:rPr>
              <a:t>1.5</a:t>
            </a:r>
            <a:r>
              <a:rPr lang="ja-JP" altLang="en-US" sz="900" dirty="0">
                <a:latin typeface="BIZ UDゴシック" panose="020B0400000000000000" pitchFamily="49" charset="-128"/>
                <a:ea typeface="BIZ UDゴシック" panose="020B0400000000000000" pitchFamily="49" charset="-128"/>
              </a:rPr>
              <a:t>倍以上の成長率を示す国</a:t>
            </a:r>
          </a:p>
        </p:txBody>
      </p:sp>
      <p:sp>
        <p:nvSpPr>
          <p:cNvPr id="40" name="テキスト ボックス 39">
            <a:extLst>
              <a:ext uri="{FF2B5EF4-FFF2-40B4-BE49-F238E27FC236}">
                <a16:creationId xmlns:a16="http://schemas.microsoft.com/office/drawing/2014/main" id="{C8236F8E-437C-480E-9414-5B002C60DA61}"/>
              </a:ext>
            </a:extLst>
          </p:cNvPr>
          <p:cNvSpPr txBox="1"/>
          <p:nvPr/>
        </p:nvSpPr>
        <p:spPr>
          <a:xfrm>
            <a:off x="7148636" y="5273941"/>
            <a:ext cx="2901745" cy="230832"/>
          </a:xfrm>
          <a:prstGeom prst="rect">
            <a:avLst/>
          </a:prstGeom>
          <a:solidFill>
            <a:schemeClr val="bg1"/>
          </a:solidFill>
          <a:ln w="3175">
            <a:solidFill>
              <a:schemeClr val="tx1"/>
            </a:solidFill>
          </a:ln>
        </p:spPr>
        <p:txBody>
          <a:bodyPr wrap="square" rtlCol="0">
            <a:spAutoFit/>
          </a:bodyPr>
          <a:lstStyle/>
          <a:p>
            <a:r>
              <a:rPr lang="ja-JP" altLang="en-US" sz="900" dirty="0">
                <a:latin typeface="BIZ UDゴシック" panose="020B0400000000000000" pitchFamily="49" charset="-128"/>
                <a:ea typeface="BIZ UDゴシック" panose="020B0400000000000000" pitchFamily="49" charset="-128"/>
              </a:rPr>
              <a:t>第二階層都市が首都の１倍～</a:t>
            </a:r>
            <a:r>
              <a:rPr lang="en-US" altLang="ja-JP" sz="900" dirty="0">
                <a:latin typeface="BIZ UDゴシック" panose="020B0400000000000000" pitchFamily="49" charset="-128"/>
                <a:ea typeface="BIZ UDゴシック" panose="020B0400000000000000" pitchFamily="49" charset="-128"/>
              </a:rPr>
              <a:t>1.5</a:t>
            </a:r>
            <a:r>
              <a:rPr lang="ja-JP" altLang="en-US" sz="900" dirty="0">
                <a:latin typeface="BIZ UDゴシック" panose="020B0400000000000000" pitchFamily="49" charset="-128"/>
                <a:ea typeface="BIZ UDゴシック" panose="020B0400000000000000" pitchFamily="49" charset="-128"/>
              </a:rPr>
              <a:t>倍の成長率を示す国</a:t>
            </a:r>
          </a:p>
        </p:txBody>
      </p:sp>
      <p:sp>
        <p:nvSpPr>
          <p:cNvPr id="41" name="テキスト ボックス 40">
            <a:extLst>
              <a:ext uri="{FF2B5EF4-FFF2-40B4-BE49-F238E27FC236}">
                <a16:creationId xmlns:a16="http://schemas.microsoft.com/office/drawing/2014/main" id="{AC298CC7-121E-4D87-A5DA-C3E9F7A4D519}"/>
              </a:ext>
            </a:extLst>
          </p:cNvPr>
          <p:cNvSpPr txBox="1"/>
          <p:nvPr/>
        </p:nvSpPr>
        <p:spPr>
          <a:xfrm>
            <a:off x="5551190" y="2173703"/>
            <a:ext cx="7009662" cy="400110"/>
          </a:xfrm>
          <a:prstGeom prst="rect">
            <a:avLst/>
          </a:prstGeom>
          <a:noFill/>
        </p:spPr>
        <p:txBody>
          <a:bodyPr wrap="square" rtlCol="0">
            <a:spAutoFit/>
          </a:bodyPr>
          <a:lstStyle/>
          <a:p>
            <a:r>
              <a:rPr kumimoji="1" lang="ja-JP" altLang="en-US" sz="2000" b="1" dirty="0">
                <a:latin typeface="BIZ UDゴシック" panose="020B0400000000000000" pitchFamily="49" charset="-128"/>
                <a:ea typeface="BIZ UDゴシック" panose="020B0400000000000000" pitchFamily="49" charset="-128"/>
              </a:rPr>
              <a:t>■</a:t>
            </a:r>
            <a:r>
              <a:rPr lang="ja-JP" altLang="en-US" sz="2000" b="1" dirty="0">
                <a:latin typeface="BIZ UDゴシック" panose="020B0400000000000000" pitchFamily="49" charset="-128"/>
                <a:ea typeface="BIZ UDゴシック" panose="020B0400000000000000" pitchFamily="49" charset="-128"/>
              </a:rPr>
              <a:t>　第二階層都市が首都より大きい成長率を示す国の例</a:t>
            </a:r>
            <a:endParaRPr lang="en-US" altLang="ja-JP" sz="2000" b="1" dirty="0">
              <a:latin typeface="BIZ UDゴシック" panose="020B0400000000000000" pitchFamily="49" charset="-128"/>
              <a:ea typeface="BIZ UDゴシック" panose="020B0400000000000000" pitchFamily="49" charset="-128"/>
            </a:endParaRPr>
          </a:p>
        </p:txBody>
      </p:sp>
      <p:sp>
        <p:nvSpPr>
          <p:cNvPr id="42" name="矢印: 右 41">
            <a:extLst>
              <a:ext uri="{FF2B5EF4-FFF2-40B4-BE49-F238E27FC236}">
                <a16:creationId xmlns:a16="http://schemas.microsoft.com/office/drawing/2014/main" id="{B1DC6F49-D1A4-411F-B1C3-F26A99588950}"/>
              </a:ext>
            </a:extLst>
          </p:cNvPr>
          <p:cNvSpPr/>
          <p:nvPr/>
        </p:nvSpPr>
        <p:spPr>
          <a:xfrm>
            <a:off x="5351263" y="3894376"/>
            <a:ext cx="399855" cy="1237894"/>
          </a:xfrm>
          <a:prstGeom prst="righ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pic>
        <p:nvPicPr>
          <p:cNvPr id="43" name="図 42">
            <a:extLst>
              <a:ext uri="{FF2B5EF4-FFF2-40B4-BE49-F238E27FC236}">
                <a16:creationId xmlns:a16="http://schemas.microsoft.com/office/drawing/2014/main" id="{FE331579-611C-4A3C-82C5-9447404D7FBD}"/>
              </a:ext>
            </a:extLst>
          </p:cNvPr>
          <p:cNvPicPr>
            <a:picLocks noChangeAspect="1"/>
          </p:cNvPicPr>
          <p:nvPr/>
        </p:nvPicPr>
        <p:blipFill>
          <a:blip r:embed="rId4"/>
          <a:stretch>
            <a:fillRect/>
          </a:stretch>
        </p:blipFill>
        <p:spPr>
          <a:xfrm>
            <a:off x="1423408" y="2828728"/>
            <a:ext cx="3582211" cy="4020117"/>
          </a:xfrm>
          <a:prstGeom prst="rect">
            <a:avLst/>
          </a:prstGeom>
        </p:spPr>
      </p:pic>
      <p:sp>
        <p:nvSpPr>
          <p:cNvPr id="44" name="テキスト ボックス 43">
            <a:extLst>
              <a:ext uri="{FF2B5EF4-FFF2-40B4-BE49-F238E27FC236}">
                <a16:creationId xmlns:a16="http://schemas.microsoft.com/office/drawing/2014/main" id="{152A0977-4D47-47B2-B0C1-49CAD4C3AC37}"/>
              </a:ext>
            </a:extLst>
          </p:cNvPr>
          <p:cNvSpPr txBox="1"/>
          <p:nvPr/>
        </p:nvSpPr>
        <p:spPr>
          <a:xfrm>
            <a:off x="6581821" y="2614776"/>
            <a:ext cx="4625881" cy="900246"/>
          </a:xfrm>
          <a:prstGeom prst="rect">
            <a:avLst/>
          </a:prstGeom>
          <a:noFill/>
        </p:spPr>
        <p:txBody>
          <a:bodyPr wrap="square" rtlCol="0">
            <a:spAutoFit/>
          </a:bodyPr>
          <a:lstStyle/>
          <a:p>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　</a:t>
            </a:r>
            <a:r>
              <a:rPr lang="en-US" altLang="ja-JP" sz="1050" dirty="0">
                <a:latin typeface="BIZ UDゴシック" panose="020B0400000000000000" pitchFamily="49" charset="-128"/>
                <a:ea typeface="BIZ UDゴシック" panose="020B0400000000000000" pitchFamily="49" charset="-128"/>
              </a:rPr>
              <a:t>Parkinson</a:t>
            </a:r>
            <a:r>
              <a:rPr lang="ja-JP" altLang="en-US" sz="1050" dirty="0">
                <a:latin typeface="BIZ UDゴシック" panose="020B0400000000000000" pitchFamily="49" charset="-128"/>
                <a:ea typeface="BIZ UDゴシック" panose="020B0400000000000000" pitchFamily="49" charset="-128"/>
              </a:rPr>
              <a:t>らの論文では、首都以外の都市で、国全体の経済に影響を</a:t>
            </a:r>
            <a:br>
              <a:rPr lang="en-US" altLang="ja-JP" sz="1050" dirty="0">
                <a:latin typeface="BIZ UDゴシック" panose="020B0400000000000000" pitchFamily="49" charset="-128"/>
                <a:ea typeface="BIZ UDゴシック" panose="020B0400000000000000" pitchFamily="49" charset="-128"/>
              </a:rPr>
            </a:br>
            <a:r>
              <a:rPr lang="ja-JP" altLang="en-US" sz="1050" dirty="0">
                <a:latin typeface="BIZ UDゴシック" panose="020B0400000000000000" pitchFamily="49" charset="-128"/>
                <a:ea typeface="BIZ UDゴシック" panose="020B0400000000000000" pitchFamily="49" charset="-128"/>
              </a:rPr>
              <a:t>　　与えると考えられる重要な都市を第二階層都市として定義している。</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１　各国のグラフについて、一番左の棒グラフが首位都市（首都）、</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　　それより右側が第二階層都市</a:t>
            </a:r>
            <a:endParaRPr lang="en-US" altLang="ja-JP" sz="1050" dirty="0">
              <a:latin typeface="BIZ UDゴシック" panose="020B0400000000000000" pitchFamily="49" charset="-128"/>
              <a:ea typeface="BIZ UDゴシック" panose="020B0400000000000000" pitchFamily="49" charset="-128"/>
            </a:endParaRPr>
          </a:p>
          <a:p>
            <a:r>
              <a:rPr lang="ja-JP" altLang="en-US" sz="1050" dirty="0">
                <a:latin typeface="BIZ UDゴシック" panose="020B0400000000000000" pitchFamily="49" charset="-128"/>
                <a:ea typeface="BIZ UDゴシック" panose="020B0400000000000000" pitchFamily="49" charset="-128"/>
              </a:rPr>
              <a:t>２　調査対象国の多くで、第二階層都市が国家の経済に大きく貢献</a:t>
            </a:r>
            <a:endParaRPr lang="en-US" altLang="ja-JP" sz="1050" dirty="0">
              <a:latin typeface="BIZ UDゴシック" panose="020B0400000000000000" pitchFamily="49" charset="-128"/>
              <a:ea typeface="BIZ UDゴシック" panose="020B0400000000000000" pitchFamily="49" charset="-128"/>
            </a:endParaRPr>
          </a:p>
        </p:txBody>
      </p:sp>
      <p:sp>
        <p:nvSpPr>
          <p:cNvPr id="4" name="スライド番号プレースホルダー 3">
            <a:extLst>
              <a:ext uri="{FF2B5EF4-FFF2-40B4-BE49-F238E27FC236}">
                <a16:creationId xmlns:a16="http://schemas.microsoft.com/office/drawing/2014/main" id="{188B981E-CCD0-FCDE-3E34-97B924A917A2}"/>
              </a:ext>
            </a:extLst>
          </p:cNvPr>
          <p:cNvSpPr>
            <a:spLocks noGrp="1"/>
          </p:cNvSpPr>
          <p:nvPr>
            <p:ph type="sldNum" sz="quarter" idx="12"/>
          </p:nvPr>
        </p:nvSpPr>
        <p:spPr>
          <a:xfrm>
            <a:off x="9393133" y="6527577"/>
            <a:ext cx="2743200" cy="365125"/>
          </a:xfrm>
        </p:spPr>
        <p:txBody>
          <a:bodyPr/>
          <a:lstStyle/>
          <a:p>
            <a:fld id="{099A1676-A3C8-4983-BA41-503B1D1AC716}" type="slidenum">
              <a:rPr kumimoji="1" lang="ja-JP" altLang="en-US" smtClean="0"/>
              <a:t>31</a:t>
            </a:fld>
            <a:endParaRPr kumimoji="1" lang="ja-JP" altLang="en-US"/>
          </a:p>
        </p:txBody>
      </p:sp>
    </p:spTree>
    <p:extLst>
      <p:ext uri="{BB962C8B-B14F-4D97-AF65-F5344CB8AC3E}">
        <p14:creationId xmlns:p14="http://schemas.microsoft.com/office/powerpoint/2010/main" val="34631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図 46">
            <a:extLst>
              <a:ext uri="{FF2B5EF4-FFF2-40B4-BE49-F238E27FC236}">
                <a16:creationId xmlns:a16="http://schemas.microsoft.com/office/drawing/2014/main" id="{F31ED254-2B43-B360-4E4C-802854F3C8C6}"/>
              </a:ext>
            </a:extLst>
          </p:cNvPr>
          <p:cNvPicPr>
            <a:picLocks noChangeAspect="1"/>
          </p:cNvPicPr>
          <p:nvPr/>
        </p:nvPicPr>
        <p:blipFill>
          <a:blip r:embed="rId2"/>
          <a:stretch>
            <a:fillRect/>
          </a:stretch>
        </p:blipFill>
        <p:spPr>
          <a:xfrm>
            <a:off x="2367856" y="3182070"/>
            <a:ext cx="7545074" cy="3059283"/>
          </a:xfrm>
          <a:prstGeom prst="rect">
            <a:avLst/>
          </a:prstGeom>
        </p:spPr>
      </p:pic>
      <p:sp>
        <p:nvSpPr>
          <p:cNvPr id="11" name="正方形/長方形 10">
            <a:extLst>
              <a:ext uri="{FF2B5EF4-FFF2-40B4-BE49-F238E27FC236}">
                <a16:creationId xmlns:a16="http://schemas.microsoft.com/office/drawing/2014/main" id="{9BCD568B-5307-79D6-BE9E-13F1FF41C617}"/>
              </a:ext>
            </a:extLst>
          </p:cNvPr>
          <p:cNvSpPr/>
          <p:nvPr/>
        </p:nvSpPr>
        <p:spPr>
          <a:xfrm>
            <a:off x="1976297" y="2625065"/>
            <a:ext cx="7545074" cy="400110"/>
          </a:xfrm>
          <a:prstGeom prst="rect">
            <a:avLst/>
          </a:prstGeom>
          <a:noFill/>
          <a:ln w="12700">
            <a:no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nSpc>
                <a:spcPts val="1400"/>
              </a:lnSpc>
            </a:pPr>
            <a:r>
              <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16</a:t>
            </a:r>
            <a:r>
              <a:rPr lang="ja-JP" altLang="en-US"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分野：道路、港湾、航空、公共住宅、下水道、廃棄物、水道、都市公園、学校施設、</a:t>
            </a:r>
            <a:endPar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nSpc>
                <a:spcPts val="1400"/>
              </a:lnSpc>
            </a:pPr>
            <a:r>
              <a:rPr lang="ja-JP" altLang="en-US"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rPr>
              <a:t>　　社会教育、治水、治山、海岸、農業・林業・漁業、国有林、工業用水）</a:t>
            </a:r>
            <a:endParaRPr lang="en-US" altLang="ja-JP" sz="1300" dirty="0">
              <a:solidFill>
                <a:schemeClr val="tx1"/>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 name="正方形/長方形 1">
            <a:extLst>
              <a:ext uri="{FF2B5EF4-FFF2-40B4-BE49-F238E27FC236}">
                <a16:creationId xmlns:a16="http://schemas.microsoft.com/office/drawing/2014/main" id="{2B81517E-48B0-DB7A-1DA9-71DC4B5B0170}"/>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大都市圏は投資効率が高く、高い付加価値を生み出している</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806D7B79-654D-EF14-26E1-8A3896443647}"/>
              </a:ext>
            </a:extLst>
          </p:cNvPr>
          <p:cNvSpPr/>
          <p:nvPr/>
        </p:nvSpPr>
        <p:spPr>
          <a:xfrm>
            <a:off x="689026" y="1063945"/>
            <a:ext cx="12032287" cy="707886"/>
          </a:xfrm>
          <a:prstGeom prst="rect">
            <a:avLst/>
          </a:prstGeom>
        </p:spPr>
        <p:txBody>
          <a:bodyPr wrap="square">
            <a:spAutoFit/>
          </a:bodyPr>
          <a:lstStyle/>
          <a:p>
            <a:r>
              <a:rPr lang="ja-JP" altLang="en-US" sz="2000" b="1" dirty="0"/>
              <a:t>東京以外の複数の大都市圏への投資や集積を図ることにより、日本全体でより高い経済成長が</a:t>
            </a:r>
            <a:endParaRPr lang="en-US" altLang="ja-JP" sz="2000" b="1" dirty="0"/>
          </a:p>
          <a:p>
            <a:r>
              <a:rPr lang="ja-JP" altLang="en-US" sz="2000" b="1" dirty="0"/>
              <a:t>実現できる可能性がある。</a:t>
            </a:r>
            <a:endParaRPr lang="en-US" altLang="ja-JP" sz="2000" b="1" dirty="0"/>
          </a:p>
        </p:txBody>
      </p:sp>
      <p:sp>
        <p:nvSpPr>
          <p:cNvPr id="4" name="正方形/長方形 3">
            <a:extLst>
              <a:ext uri="{FF2B5EF4-FFF2-40B4-BE49-F238E27FC236}">
                <a16:creationId xmlns:a16="http://schemas.microsoft.com/office/drawing/2014/main" id="{936142F2-0893-2479-FE4A-72A533451AAD}"/>
              </a:ext>
            </a:extLst>
          </p:cNvPr>
          <p:cNvSpPr/>
          <p:nvPr/>
        </p:nvSpPr>
        <p:spPr>
          <a:xfrm>
            <a:off x="378081" y="935732"/>
            <a:ext cx="11439846" cy="91395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291674E-5BDB-8819-0231-7640B588DDCC}"/>
              </a:ext>
            </a:extLst>
          </p:cNvPr>
          <p:cNvSpPr/>
          <p:nvPr/>
        </p:nvSpPr>
        <p:spPr>
          <a:xfrm>
            <a:off x="1121486" y="2128781"/>
            <a:ext cx="10420548" cy="400110"/>
          </a:xfrm>
          <a:prstGeom prst="rect">
            <a:avLst/>
          </a:prstGeom>
        </p:spPr>
        <p:txBody>
          <a:bodyPr wrap="square">
            <a:spAutoFit/>
          </a:bodyPr>
          <a:lstStyle/>
          <a:p>
            <a:r>
              <a:rPr lang="ja-JP" altLang="en-US" sz="2000" b="1" dirty="0"/>
              <a:t>■ </a:t>
            </a:r>
            <a:r>
              <a:rPr lang="ja-JP" altLang="en-US" sz="2000" b="1" dirty="0">
                <a:latin typeface="游ゴシック 本文"/>
              </a:rPr>
              <a:t>投資効率（社会資本ストックあたりの県民総生産から）</a:t>
            </a:r>
            <a:r>
              <a:rPr lang="en-US" altLang="ja-JP" sz="2000" b="1" dirty="0">
                <a:latin typeface="游ゴシック 本文"/>
              </a:rPr>
              <a:t>【16</a:t>
            </a:r>
            <a:r>
              <a:rPr lang="ja-JP" altLang="en-US" sz="2000" b="1" dirty="0">
                <a:latin typeface="游ゴシック 本文"/>
              </a:rPr>
              <a:t>分野</a:t>
            </a:r>
            <a:r>
              <a:rPr lang="en-US" altLang="ja-JP" sz="2000" b="1" dirty="0">
                <a:latin typeface="游ゴシック 本文"/>
              </a:rPr>
              <a:t>】</a:t>
            </a:r>
            <a:endParaRPr lang="en-US" altLang="ja-JP" sz="2000" b="1" dirty="0"/>
          </a:p>
        </p:txBody>
      </p:sp>
      <p:sp>
        <p:nvSpPr>
          <p:cNvPr id="7" name="テキスト ボックス 6">
            <a:extLst>
              <a:ext uri="{FF2B5EF4-FFF2-40B4-BE49-F238E27FC236}">
                <a16:creationId xmlns:a16="http://schemas.microsoft.com/office/drawing/2014/main" id="{F22FDC79-AE7E-E6BB-E58C-86B667DA0137}"/>
              </a:ext>
            </a:extLst>
          </p:cNvPr>
          <p:cNvSpPr txBox="1"/>
          <p:nvPr/>
        </p:nvSpPr>
        <p:spPr>
          <a:xfrm>
            <a:off x="5551190" y="6598303"/>
            <a:ext cx="6300199"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出典：内閣府「社会資本ストック推計」「県民経済計算」をもとに副首都推進局で作成</a:t>
            </a:r>
          </a:p>
        </p:txBody>
      </p:sp>
      <p:sp>
        <p:nvSpPr>
          <p:cNvPr id="6" name="スライド番号プレースホルダー 5">
            <a:extLst>
              <a:ext uri="{FF2B5EF4-FFF2-40B4-BE49-F238E27FC236}">
                <a16:creationId xmlns:a16="http://schemas.microsoft.com/office/drawing/2014/main" id="{E340C224-2537-EECA-F57D-AA13FCBF13D9}"/>
              </a:ext>
            </a:extLst>
          </p:cNvPr>
          <p:cNvSpPr>
            <a:spLocks noGrp="1"/>
          </p:cNvSpPr>
          <p:nvPr>
            <p:ph type="sldNum" sz="quarter" idx="12"/>
          </p:nvPr>
        </p:nvSpPr>
        <p:spPr/>
        <p:txBody>
          <a:bodyPr/>
          <a:lstStyle/>
          <a:p>
            <a:fld id="{E61EF540-5CB6-483A-A4DA-F9E60F8B4EFB}" type="slidenum">
              <a:rPr kumimoji="1" lang="ja-JP" altLang="en-US" sz="1200" smtClean="0">
                <a:latin typeface="游ゴシック 本文"/>
              </a:rPr>
              <a:pPr/>
              <a:t>32</a:t>
            </a:fld>
            <a:endParaRPr kumimoji="1" lang="ja-JP" altLang="en-US" sz="1200" dirty="0">
              <a:latin typeface="游ゴシック 本文"/>
            </a:endParaRPr>
          </a:p>
        </p:txBody>
      </p:sp>
    </p:spTree>
    <p:extLst>
      <p:ext uri="{BB962C8B-B14F-4D97-AF65-F5344CB8AC3E}">
        <p14:creationId xmlns:p14="http://schemas.microsoft.com/office/powerpoint/2010/main" val="1846758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2B81517E-48B0-DB7A-1DA9-71DC4B5B0170}"/>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様々な分野で、分散・ネットワーク型へと社会構造が変化</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936142F2-0893-2479-FE4A-72A533451AAD}"/>
              </a:ext>
            </a:extLst>
          </p:cNvPr>
          <p:cNvSpPr/>
          <p:nvPr/>
        </p:nvSpPr>
        <p:spPr>
          <a:xfrm>
            <a:off x="378081" y="935732"/>
            <a:ext cx="11439846" cy="120356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3291674E-5BDB-8819-0231-7640B588DDCC}"/>
              </a:ext>
            </a:extLst>
          </p:cNvPr>
          <p:cNvSpPr/>
          <p:nvPr/>
        </p:nvSpPr>
        <p:spPr>
          <a:xfrm>
            <a:off x="945180" y="2376735"/>
            <a:ext cx="3160228" cy="400110"/>
          </a:xfrm>
          <a:prstGeom prst="rect">
            <a:avLst/>
          </a:prstGeom>
        </p:spPr>
        <p:txBody>
          <a:bodyPr wrap="square">
            <a:spAutoFit/>
          </a:bodyPr>
          <a:lstStyle/>
          <a:p>
            <a:r>
              <a:rPr lang="ja-JP" altLang="en-US" sz="2000" b="1" dirty="0"/>
              <a:t>■　</a:t>
            </a:r>
            <a:r>
              <a:rPr lang="en-US" altLang="ja-JP" sz="2000" b="1" dirty="0"/>
              <a:t>IT</a:t>
            </a:r>
            <a:r>
              <a:rPr lang="ja-JP" altLang="en-US" sz="2000" b="1" dirty="0"/>
              <a:t>・通信分野の動き</a:t>
            </a:r>
            <a:endParaRPr lang="en-US" altLang="ja-JP" sz="2000" b="1" dirty="0"/>
          </a:p>
        </p:txBody>
      </p:sp>
      <p:sp>
        <p:nvSpPr>
          <p:cNvPr id="7" name="テキスト ボックス 6">
            <a:extLst>
              <a:ext uri="{FF2B5EF4-FFF2-40B4-BE49-F238E27FC236}">
                <a16:creationId xmlns:a16="http://schemas.microsoft.com/office/drawing/2014/main" id="{F22FDC79-AE7E-E6BB-E58C-86B667DA0137}"/>
              </a:ext>
            </a:extLst>
          </p:cNvPr>
          <p:cNvSpPr txBox="1"/>
          <p:nvPr/>
        </p:nvSpPr>
        <p:spPr>
          <a:xfrm>
            <a:off x="5051319" y="6489839"/>
            <a:ext cx="7105218"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a:t>
            </a:r>
            <a:r>
              <a:rPr lang="ja-JP" altLang="en-US" sz="1100" dirty="0">
                <a:latin typeface="BIZ UDゴシック" panose="020B0400000000000000" pitchFamily="49" charset="-128"/>
                <a:ea typeface="BIZ UDゴシック" panose="020B0400000000000000" pitchFamily="49" charset="-128"/>
                <a:sym typeface="Wingdings" panose="05000000000000000000" pitchFamily="2" charset="2"/>
              </a:rPr>
              <a:t>：（左）経済産業省ホームページ　（右）総務省ホームページをもとに副首都推進局で作成</a:t>
            </a:r>
            <a:endParaRPr lang="ja-JP" altLang="en-US" sz="11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05B21951-18E4-05EF-25D5-5D9B7CCB3699}"/>
              </a:ext>
            </a:extLst>
          </p:cNvPr>
          <p:cNvSpPr txBox="1"/>
          <p:nvPr/>
        </p:nvSpPr>
        <p:spPr>
          <a:xfrm>
            <a:off x="1376220" y="2834608"/>
            <a:ext cx="4475032" cy="461665"/>
          </a:xfrm>
          <a:prstGeom prst="rect">
            <a:avLst/>
          </a:prstGeom>
          <a:noFill/>
        </p:spPr>
        <p:txBody>
          <a:bodyPr wrap="square">
            <a:spAutoFit/>
          </a:bodyPr>
          <a:lstStyle/>
          <a:p>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IT</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・通信分野では、ブロックチェーン技術を基盤とした</a:t>
            </a:r>
            <a:r>
              <a:rPr lang="en-US" altLang="ja-JP" sz="1200" dirty="0">
                <a:latin typeface="BIZ UDゴシック" panose="020B0400000000000000" pitchFamily="49" charset="-128"/>
                <a:ea typeface="BIZ UDゴシック" panose="020B0400000000000000" pitchFamily="49" charset="-128"/>
                <a:cs typeface="Times New Roman" panose="02020603050405020304" pitchFamily="18" charset="0"/>
              </a:rPr>
              <a:t>Web3.0</a:t>
            </a:r>
            <a:r>
              <a:rPr lang="ja-JP" altLang="en-US" sz="1200" dirty="0">
                <a:latin typeface="BIZ UDゴシック" panose="020B0400000000000000" pitchFamily="49" charset="-128"/>
                <a:ea typeface="BIZ UDゴシック" panose="020B0400000000000000" pitchFamily="49" charset="-128"/>
                <a:cs typeface="Times New Roman" panose="02020603050405020304" pitchFamily="18" charset="0"/>
              </a:rPr>
              <a:t>へと、新たなネットワーク化、分散による価値の共創等が進む。</a:t>
            </a:r>
          </a:p>
        </p:txBody>
      </p:sp>
      <p:pic>
        <p:nvPicPr>
          <p:cNvPr id="6" name="図 5">
            <a:extLst>
              <a:ext uri="{FF2B5EF4-FFF2-40B4-BE49-F238E27FC236}">
                <a16:creationId xmlns:a16="http://schemas.microsoft.com/office/drawing/2014/main" id="{040189BC-B203-849C-022D-82D620AAFFD2}"/>
              </a:ext>
            </a:extLst>
          </p:cNvPr>
          <p:cNvPicPr>
            <a:picLocks noChangeAspect="1"/>
          </p:cNvPicPr>
          <p:nvPr/>
        </p:nvPicPr>
        <p:blipFill>
          <a:blip r:embed="rId2"/>
          <a:stretch>
            <a:fillRect/>
          </a:stretch>
        </p:blipFill>
        <p:spPr>
          <a:xfrm>
            <a:off x="1743200" y="3473907"/>
            <a:ext cx="4334689" cy="2876915"/>
          </a:xfrm>
          <a:prstGeom prst="rect">
            <a:avLst/>
          </a:prstGeom>
        </p:spPr>
      </p:pic>
      <p:pic>
        <p:nvPicPr>
          <p:cNvPr id="37" name="図 36">
            <a:extLst>
              <a:ext uri="{FF2B5EF4-FFF2-40B4-BE49-F238E27FC236}">
                <a16:creationId xmlns:a16="http://schemas.microsoft.com/office/drawing/2014/main" id="{2FF38156-87A9-E1EB-028A-3914C0B15192}"/>
              </a:ext>
            </a:extLst>
          </p:cNvPr>
          <p:cNvPicPr>
            <a:picLocks noChangeAspect="1"/>
          </p:cNvPicPr>
          <p:nvPr/>
        </p:nvPicPr>
        <p:blipFill>
          <a:blip r:embed="rId3"/>
          <a:stretch>
            <a:fillRect/>
          </a:stretch>
        </p:blipFill>
        <p:spPr>
          <a:xfrm>
            <a:off x="6590616" y="2713110"/>
            <a:ext cx="4191782" cy="3745301"/>
          </a:xfrm>
          <a:prstGeom prst="rect">
            <a:avLst/>
          </a:prstGeom>
        </p:spPr>
      </p:pic>
      <p:sp>
        <p:nvSpPr>
          <p:cNvPr id="40" name="楕円 39">
            <a:extLst>
              <a:ext uri="{FF2B5EF4-FFF2-40B4-BE49-F238E27FC236}">
                <a16:creationId xmlns:a16="http://schemas.microsoft.com/office/drawing/2014/main" id="{E9C2EF90-FB76-E370-D1EA-AF5DE30776B5}"/>
              </a:ext>
            </a:extLst>
          </p:cNvPr>
          <p:cNvSpPr/>
          <p:nvPr/>
        </p:nvSpPr>
        <p:spPr>
          <a:xfrm>
            <a:off x="6308659" y="3479688"/>
            <a:ext cx="4838078" cy="3013406"/>
          </a:xfrm>
          <a:prstGeom prst="ellipse">
            <a:avLst/>
          </a:prstGeom>
          <a:noFill/>
          <a:ln w="9525">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吹き出し: 四角形 41">
            <a:extLst>
              <a:ext uri="{FF2B5EF4-FFF2-40B4-BE49-F238E27FC236}">
                <a16:creationId xmlns:a16="http://schemas.microsoft.com/office/drawing/2014/main" id="{1CB421EA-F5E7-70E9-E7F1-9CEE645569DE}"/>
              </a:ext>
            </a:extLst>
          </p:cNvPr>
          <p:cNvSpPr/>
          <p:nvPr/>
        </p:nvSpPr>
        <p:spPr>
          <a:xfrm>
            <a:off x="9152090" y="2705429"/>
            <a:ext cx="1891995" cy="875322"/>
          </a:xfrm>
          <a:prstGeom prst="wedgeRectCallout">
            <a:avLst>
              <a:gd name="adj1" fmla="val -31266"/>
              <a:gd name="adj2" fmla="val 9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latin typeface="BIZ UDゴシック" panose="020B0400000000000000" pitchFamily="49" charset="-128"/>
                <a:ea typeface="BIZ UDゴシック" panose="020B0400000000000000" pitchFamily="49" charset="-128"/>
              </a:rPr>
              <a:t>ネットワーク社会には、サーバーなどの物理的基盤（物理層）と、それを支える専門人材が必要</a:t>
            </a:r>
            <a:endParaRPr kumimoji="1" lang="en-US" altLang="ja-JP" sz="1200" dirty="0">
              <a:latin typeface="BIZ UDゴシック" panose="020B0400000000000000" pitchFamily="49" charset="-128"/>
              <a:ea typeface="BIZ UDゴシック" panose="020B0400000000000000" pitchFamily="49" charset="-128"/>
            </a:endParaRPr>
          </a:p>
        </p:txBody>
      </p:sp>
      <p:sp>
        <p:nvSpPr>
          <p:cNvPr id="8" name="正方形/長方形 7">
            <a:extLst>
              <a:ext uri="{FF2B5EF4-FFF2-40B4-BE49-F238E27FC236}">
                <a16:creationId xmlns:a16="http://schemas.microsoft.com/office/drawing/2014/main" id="{C2E328A5-A72A-F496-D148-7530E901C098}"/>
              </a:ext>
            </a:extLst>
          </p:cNvPr>
          <p:cNvSpPr/>
          <p:nvPr/>
        </p:nvSpPr>
        <p:spPr>
          <a:xfrm>
            <a:off x="547578" y="1067526"/>
            <a:ext cx="12032287" cy="1015663"/>
          </a:xfrm>
          <a:prstGeom prst="rect">
            <a:avLst/>
          </a:prstGeom>
        </p:spPr>
        <p:txBody>
          <a:bodyPr wrap="square">
            <a:spAutoFit/>
          </a:bodyPr>
          <a:lstStyle/>
          <a:p>
            <a:r>
              <a:rPr lang="ja-JP" altLang="en-US" sz="2000" b="1" dirty="0"/>
              <a:t>民間では、</a:t>
            </a:r>
            <a:r>
              <a:rPr lang="en-US" altLang="ja-JP" sz="2000" b="1" dirty="0"/>
              <a:t>IT</a:t>
            </a:r>
            <a:r>
              <a:rPr lang="ja-JP" altLang="en-US" sz="2000" b="1" dirty="0"/>
              <a:t>・通信や金融、エネルギーなど様々な分野で、中央集権から分散・ネットワーク型</a:t>
            </a:r>
            <a:br>
              <a:rPr lang="en-US" altLang="ja-JP" sz="2000" b="1" dirty="0"/>
            </a:br>
            <a:r>
              <a:rPr lang="ja-JP" altLang="en-US" sz="2000" b="1" dirty="0"/>
              <a:t>への動きが広がっている。そうした中、分散・ネットワーク型社会においても、サーバーなどの</a:t>
            </a:r>
            <a:br>
              <a:rPr lang="en-US" altLang="ja-JP" sz="2000" b="1" dirty="0"/>
            </a:br>
            <a:r>
              <a:rPr lang="ja-JP" altLang="en-US" sz="2000" b="1" dirty="0"/>
              <a:t>物理的基盤やそれを支える専門人材は不可欠であり、こうした人材の確保には大都市圏が有利。</a:t>
            </a:r>
            <a:endParaRPr lang="en-US" altLang="ja-JP" sz="2000" b="1" dirty="0"/>
          </a:p>
        </p:txBody>
      </p:sp>
      <p:sp>
        <p:nvSpPr>
          <p:cNvPr id="9" name="正方形/長方形 8">
            <a:extLst>
              <a:ext uri="{FF2B5EF4-FFF2-40B4-BE49-F238E27FC236}">
                <a16:creationId xmlns:a16="http://schemas.microsoft.com/office/drawing/2014/main" id="{E9D7A81A-6405-B528-1726-9ACECEA3CCE4}"/>
              </a:ext>
            </a:extLst>
          </p:cNvPr>
          <p:cNvSpPr/>
          <p:nvPr/>
        </p:nvSpPr>
        <p:spPr>
          <a:xfrm>
            <a:off x="6155767" y="2278317"/>
            <a:ext cx="5318015" cy="400110"/>
          </a:xfrm>
          <a:prstGeom prst="rect">
            <a:avLst/>
          </a:prstGeom>
        </p:spPr>
        <p:txBody>
          <a:bodyPr wrap="square">
            <a:spAutoFit/>
          </a:bodyPr>
          <a:lstStyle/>
          <a:p>
            <a:r>
              <a:rPr lang="ja-JP" altLang="en-US" sz="2000" b="1" dirty="0"/>
              <a:t>■　ネットワークインフラのイメージ図</a:t>
            </a:r>
            <a:endParaRPr lang="en-US" altLang="ja-JP" sz="2000" b="1" dirty="0"/>
          </a:p>
        </p:txBody>
      </p:sp>
      <p:sp>
        <p:nvSpPr>
          <p:cNvPr id="3" name="スライド番号プレースホルダー 2">
            <a:extLst>
              <a:ext uri="{FF2B5EF4-FFF2-40B4-BE49-F238E27FC236}">
                <a16:creationId xmlns:a16="http://schemas.microsoft.com/office/drawing/2014/main" id="{553F9E79-1EF2-94B2-81B6-9822A39040D3}"/>
              </a:ext>
            </a:extLst>
          </p:cNvPr>
          <p:cNvSpPr>
            <a:spLocks noGrp="1"/>
          </p:cNvSpPr>
          <p:nvPr>
            <p:ph type="sldNum" sz="quarter" idx="12"/>
          </p:nvPr>
        </p:nvSpPr>
        <p:spPr/>
        <p:txBody>
          <a:bodyPr/>
          <a:lstStyle/>
          <a:p>
            <a:fld id="{E61EF540-5CB6-483A-A4DA-F9E60F8B4EFB}" type="slidenum">
              <a:rPr kumimoji="1" lang="ja-JP" altLang="en-US" sz="1200" smtClean="0">
                <a:latin typeface="游ゴシック 本文"/>
              </a:rPr>
              <a:pPr/>
              <a:t>33</a:t>
            </a:fld>
            <a:endParaRPr kumimoji="1" lang="ja-JP" altLang="en-US" sz="1200" dirty="0">
              <a:latin typeface="游ゴシック 本文"/>
            </a:endParaRPr>
          </a:p>
        </p:txBody>
      </p:sp>
    </p:spTree>
    <p:extLst>
      <p:ext uri="{BB962C8B-B14F-4D97-AF65-F5344CB8AC3E}">
        <p14:creationId xmlns:p14="http://schemas.microsoft.com/office/powerpoint/2010/main" val="3201056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9CDA85-C478-3F80-30AC-3A6A71A863EE}"/>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東京への過度な集中は、災害リスクという面からも課題</a:t>
            </a:r>
            <a:endParaRPr lang="en-US" altLang="ja-JP" sz="2800"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08E3AC6-AEF8-60CC-9756-333E504F722F}"/>
              </a:ext>
            </a:extLst>
          </p:cNvPr>
          <p:cNvSpPr/>
          <p:nvPr/>
        </p:nvSpPr>
        <p:spPr>
          <a:xfrm>
            <a:off x="199436" y="1104590"/>
            <a:ext cx="12032287" cy="400110"/>
          </a:xfrm>
          <a:prstGeom prst="rect">
            <a:avLst/>
          </a:prstGeom>
        </p:spPr>
        <p:txBody>
          <a:bodyPr wrap="square">
            <a:spAutoFit/>
          </a:bodyPr>
          <a:lstStyle/>
          <a:p>
            <a:pPr algn="ctr"/>
            <a:r>
              <a:rPr lang="ja-JP" altLang="en-US" sz="2000" b="1" dirty="0"/>
              <a:t>大規模災害等により東京に壊滅的被害が生じれば、日本全体の社会経済活動がストップする恐れ。</a:t>
            </a:r>
            <a:endParaRPr lang="en-US" altLang="ja-JP" sz="2000" b="1" dirty="0"/>
          </a:p>
        </p:txBody>
      </p:sp>
      <p:pic>
        <p:nvPicPr>
          <p:cNvPr id="3" name="図 2">
            <a:extLst>
              <a:ext uri="{FF2B5EF4-FFF2-40B4-BE49-F238E27FC236}">
                <a16:creationId xmlns:a16="http://schemas.microsoft.com/office/drawing/2014/main" id="{E2D30A7E-300E-71C0-D0AB-B2F88455BB50}"/>
              </a:ext>
            </a:extLst>
          </p:cNvPr>
          <p:cNvPicPr>
            <a:picLocks noChangeAspect="1"/>
          </p:cNvPicPr>
          <p:nvPr/>
        </p:nvPicPr>
        <p:blipFill>
          <a:blip r:embed="rId2"/>
          <a:stretch>
            <a:fillRect/>
          </a:stretch>
        </p:blipFill>
        <p:spPr>
          <a:xfrm>
            <a:off x="2269571" y="1909439"/>
            <a:ext cx="7822678" cy="3998661"/>
          </a:xfrm>
          <a:prstGeom prst="rect">
            <a:avLst/>
          </a:prstGeom>
        </p:spPr>
      </p:pic>
      <p:sp>
        <p:nvSpPr>
          <p:cNvPr id="9" name="テキスト ボックス 11">
            <a:extLst>
              <a:ext uri="{FF2B5EF4-FFF2-40B4-BE49-F238E27FC236}">
                <a16:creationId xmlns:a16="http://schemas.microsoft.com/office/drawing/2014/main" id="{C04CD1B5-F732-4A5C-A8C2-0AE547D85819}"/>
              </a:ext>
            </a:extLst>
          </p:cNvPr>
          <p:cNvSpPr txBox="1"/>
          <p:nvPr/>
        </p:nvSpPr>
        <p:spPr>
          <a:xfrm>
            <a:off x="1773847" y="5834554"/>
            <a:ext cx="5072337"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100" dirty="0">
                <a:latin typeface="BIZ UDゴシック" panose="020B0400000000000000" pitchFamily="49" charset="-128"/>
                <a:ea typeface="BIZ UDゴシック" panose="020B0400000000000000" pitchFamily="49" charset="-128"/>
              </a:rPr>
              <a:t>出典：企業等の東京一極集中に関する懇談会とりまとめ（参考資料）</a:t>
            </a:r>
            <a:endParaRPr lang="en-US" altLang="ja-JP" sz="1100" dirty="0">
              <a:latin typeface="BIZ UDゴシック" panose="020B0400000000000000" pitchFamily="49" charset="-128"/>
              <a:ea typeface="BIZ UDゴシック" panose="020B0400000000000000" pitchFamily="49" charset="-128"/>
            </a:endParaRPr>
          </a:p>
        </p:txBody>
      </p:sp>
      <p:sp>
        <p:nvSpPr>
          <p:cNvPr id="10" name="大かっこ 9">
            <a:extLst>
              <a:ext uri="{FF2B5EF4-FFF2-40B4-BE49-F238E27FC236}">
                <a16:creationId xmlns:a16="http://schemas.microsoft.com/office/drawing/2014/main" id="{3674B683-0A92-FF29-5D35-EBC43D701975}"/>
              </a:ext>
            </a:extLst>
          </p:cNvPr>
          <p:cNvSpPr/>
          <p:nvPr/>
        </p:nvSpPr>
        <p:spPr>
          <a:xfrm>
            <a:off x="2269571" y="6096164"/>
            <a:ext cx="8021508" cy="448250"/>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tIns="0" rtlCol="0" anchor="t"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1100" dirty="0">
                <a:latin typeface="BIZ UDゴシック" panose="020B0400000000000000" pitchFamily="49" charset="-128"/>
                <a:ea typeface="BIZ UDゴシック" panose="020B0400000000000000" pitchFamily="49" charset="-128"/>
              </a:rPr>
              <a:t>洪水、土砂災害、津波：国土交通省「国土数値情報」、</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地震：国立研究開発法人防災科学技術研究所「地震ハザードステーション（地震動予測地図データ）」より国土政策局作成</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15" name="正方形/長方形 14">
            <a:extLst>
              <a:ext uri="{FF2B5EF4-FFF2-40B4-BE49-F238E27FC236}">
                <a16:creationId xmlns:a16="http://schemas.microsoft.com/office/drawing/2014/main" id="{687EE474-81D9-C402-76B1-24A99D3BB0AB}"/>
              </a:ext>
            </a:extLst>
          </p:cNvPr>
          <p:cNvSpPr/>
          <p:nvPr/>
        </p:nvSpPr>
        <p:spPr>
          <a:xfrm>
            <a:off x="796153" y="1909439"/>
            <a:ext cx="6506957" cy="400110"/>
          </a:xfrm>
          <a:prstGeom prst="rect">
            <a:avLst/>
          </a:prstGeom>
        </p:spPr>
        <p:txBody>
          <a:bodyPr wrap="square">
            <a:spAutoFit/>
          </a:bodyPr>
          <a:lstStyle/>
          <a:p>
            <a:r>
              <a:rPr lang="ja-JP" altLang="en-US" sz="2000" b="1" dirty="0"/>
              <a:t>■ 災害リスクエリアの重ね合わせ図</a:t>
            </a:r>
            <a:endParaRPr lang="en-US" altLang="ja-JP" sz="2000" b="1" dirty="0"/>
          </a:p>
        </p:txBody>
      </p:sp>
      <p:sp>
        <p:nvSpPr>
          <p:cNvPr id="4" name="正方形/長方形 3">
            <a:extLst>
              <a:ext uri="{FF2B5EF4-FFF2-40B4-BE49-F238E27FC236}">
                <a16:creationId xmlns:a16="http://schemas.microsoft.com/office/drawing/2014/main" id="{ABF1C86E-2193-7B83-2AF6-68F87CF6A96A}"/>
              </a:ext>
            </a:extLst>
          </p:cNvPr>
          <p:cNvSpPr/>
          <p:nvPr/>
        </p:nvSpPr>
        <p:spPr>
          <a:xfrm>
            <a:off x="378081" y="935732"/>
            <a:ext cx="11439846" cy="67499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1">
            <a:extLst>
              <a:ext uri="{FF2B5EF4-FFF2-40B4-BE49-F238E27FC236}">
                <a16:creationId xmlns:a16="http://schemas.microsoft.com/office/drawing/2014/main" id="{EFB38A07-2FA3-FE30-0ECD-F5E31C5E025F}"/>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34</a:t>
            </a:fld>
            <a:endParaRPr kumimoji="1" lang="ja-JP" altLang="en-US" dirty="0"/>
          </a:p>
        </p:txBody>
      </p:sp>
    </p:spTree>
    <p:extLst>
      <p:ext uri="{BB962C8B-B14F-4D97-AF65-F5344CB8AC3E}">
        <p14:creationId xmlns:p14="http://schemas.microsoft.com/office/powerpoint/2010/main" val="1284038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73F2FD5-BA41-F253-44A3-19ADC0A2BD31}"/>
              </a:ext>
            </a:extLst>
          </p:cNvPr>
          <p:cNvSpPr/>
          <p:nvPr/>
        </p:nvSpPr>
        <p:spPr>
          <a:xfrm>
            <a:off x="-26816" y="268022"/>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新たな国家戦略の必要性（サマリー）</a:t>
            </a:r>
            <a:endParaRPr lang="en-US" altLang="ja-JP" sz="2800" b="1" dirty="0">
              <a:latin typeface="BIZ UDPゴシック" panose="020B0400000000000000" pitchFamily="50" charset="-128"/>
              <a:ea typeface="BIZ UDPゴシック" panose="020B0400000000000000" pitchFamily="50" charset="-128"/>
            </a:endParaRPr>
          </a:p>
        </p:txBody>
      </p:sp>
      <p:sp>
        <p:nvSpPr>
          <p:cNvPr id="4" name="スライド番号プレースホルダー 1">
            <a:extLst>
              <a:ext uri="{FF2B5EF4-FFF2-40B4-BE49-F238E27FC236}">
                <a16:creationId xmlns:a16="http://schemas.microsoft.com/office/drawing/2014/main" id="{8C6111DD-58CF-00CE-8FC9-BC942CE6EC5B}"/>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35</a:t>
            </a:fld>
            <a:endParaRPr kumimoji="1" lang="ja-JP" altLang="en-US" dirty="0"/>
          </a:p>
        </p:txBody>
      </p:sp>
      <p:sp>
        <p:nvSpPr>
          <p:cNvPr id="6" name="角丸四角形 11">
            <a:extLst>
              <a:ext uri="{FF2B5EF4-FFF2-40B4-BE49-F238E27FC236}">
                <a16:creationId xmlns:a16="http://schemas.microsoft.com/office/drawing/2014/main" id="{943F3E52-E0E9-8BB9-E1F6-AC4A2872D129}"/>
              </a:ext>
            </a:extLst>
          </p:cNvPr>
          <p:cNvSpPr/>
          <p:nvPr/>
        </p:nvSpPr>
        <p:spPr>
          <a:xfrm>
            <a:off x="378081" y="1425807"/>
            <a:ext cx="11587875" cy="4932000"/>
          </a:xfrm>
          <a:prstGeom prst="roundRect">
            <a:avLst>
              <a:gd name="adj" fmla="val 7201"/>
            </a:avLst>
          </a:prstGeom>
          <a:solidFill>
            <a:srgbClr val="FFEBAB"/>
          </a:solidFill>
          <a:ln w="31750" cap="flat" cmpd="sng" algn="ctr">
            <a:noFill/>
            <a:prstDash val="solid"/>
          </a:ln>
          <a:effectLst>
            <a:outerShdw blurRad="40000" dist="20000" dir="5400000" rotWithShape="0">
              <a:srgbClr val="000000">
                <a:alpha val="38000"/>
              </a:srgbClr>
            </a:outerShdw>
          </a:effectLst>
        </p:spPr>
        <p:txBody>
          <a:bodyPr lIns="36000" tIns="144000" rIns="180000" bIns="42193" rtlCol="0" anchor="ctr"/>
          <a:lstStyle/>
          <a:p>
            <a:pPr marL="171455" indent="-171455" defTabSz="844083">
              <a:lnSpc>
                <a:spcPts val="1800"/>
              </a:lnSpc>
              <a:defRPr/>
            </a:pPr>
            <a:endParaRPr lang="ja-JP" altLang="en-US" sz="1400" kern="0" dirty="0">
              <a:solidFill>
                <a:srgbClr val="002060"/>
              </a:solidFill>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668A24A-B58D-B473-09CA-F28728552B97}"/>
              </a:ext>
            </a:extLst>
          </p:cNvPr>
          <p:cNvSpPr/>
          <p:nvPr/>
        </p:nvSpPr>
        <p:spPr>
          <a:xfrm>
            <a:off x="598767" y="2010004"/>
            <a:ext cx="5353382" cy="4039119"/>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10">
            <a:extLst>
              <a:ext uri="{FF2B5EF4-FFF2-40B4-BE49-F238E27FC236}">
                <a16:creationId xmlns:a16="http://schemas.microsoft.com/office/drawing/2014/main" id="{5538B296-CED6-2767-FDC8-11F87A7469BB}"/>
              </a:ext>
            </a:extLst>
          </p:cNvPr>
          <p:cNvSpPr/>
          <p:nvPr/>
        </p:nvSpPr>
        <p:spPr>
          <a:xfrm>
            <a:off x="598767" y="1188297"/>
            <a:ext cx="5340781" cy="66397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経済成長面</a:t>
            </a:r>
            <a:endParaRPr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12" name="角丸四角形 10">
            <a:extLst>
              <a:ext uri="{FF2B5EF4-FFF2-40B4-BE49-F238E27FC236}">
                <a16:creationId xmlns:a16="http://schemas.microsoft.com/office/drawing/2014/main" id="{C5F576F4-7A3B-88BF-2BEC-14B54A529C65}"/>
              </a:ext>
            </a:extLst>
          </p:cNvPr>
          <p:cNvSpPr/>
          <p:nvPr/>
        </p:nvSpPr>
        <p:spPr>
          <a:xfrm>
            <a:off x="6096000" y="1163789"/>
            <a:ext cx="3210345" cy="66397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社会の動き</a:t>
            </a:r>
            <a:endParaRPr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13" name="角丸四角形 10">
            <a:extLst>
              <a:ext uri="{FF2B5EF4-FFF2-40B4-BE49-F238E27FC236}">
                <a16:creationId xmlns:a16="http://schemas.microsoft.com/office/drawing/2014/main" id="{44837F9D-4849-18FE-BF4D-26FD7B9FBF1C}"/>
              </a:ext>
            </a:extLst>
          </p:cNvPr>
          <p:cNvSpPr/>
          <p:nvPr/>
        </p:nvSpPr>
        <p:spPr>
          <a:xfrm>
            <a:off x="9462797" y="1172323"/>
            <a:ext cx="2286888" cy="663971"/>
          </a:xfrm>
          <a:prstGeom prst="roundRect">
            <a:avLst>
              <a:gd name="adj" fmla="val 15875"/>
            </a:avLst>
          </a:prstGeom>
          <a:solidFill>
            <a:schemeClr val="accent1">
              <a:lumMod val="50000"/>
            </a:schemeClr>
          </a:solidFill>
        </p:spPr>
        <p:style>
          <a:lnRef idx="1">
            <a:schemeClr val="accent1"/>
          </a:lnRef>
          <a:fillRef idx="2">
            <a:schemeClr val="accent1"/>
          </a:fillRef>
          <a:effectRef idx="1">
            <a:schemeClr val="accent1"/>
          </a:effectRef>
          <a:fontRef idx="minor">
            <a:schemeClr val="dk1"/>
          </a:fontRef>
        </p:style>
        <p:txBody>
          <a:bodyPr lIns="36000" tIns="72000" rIns="36000" bIns="36000" rtlCol="0" anchor="ctr"/>
          <a:lstStyle/>
          <a:p>
            <a:pPr algn="ctr"/>
            <a:r>
              <a:rPr lang="ja-JP" altLang="en-US" b="1" dirty="0">
                <a:solidFill>
                  <a:schemeClr val="bg1"/>
                </a:solidFill>
                <a:latin typeface="Meiryo UI" panose="020B0604030504040204" pitchFamily="50" charset="-128"/>
                <a:ea typeface="Meiryo UI" panose="020B0604030504040204" pitchFamily="50" charset="-128"/>
              </a:rPr>
              <a:t>国土の強靭化</a:t>
            </a:r>
            <a:endParaRPr lang="ja-JP" altLang="en-US" sz="1200" b="1" u="sng" dirty="0">
              <a:solidFill>
                <a:schemeClr val="bg1"/>
              </a:solidFill>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B66F00F2-DBA3-E3F7-F315-0E9E5B3C76FD}"/>
              </a:ext>
            </a:extLst>
          </p:cNvPr>
          <p:cNvSpPr/>
          <p:nvPr/>
        </p:nvSpPr>
        <p:spPr>
          <a:xfrm>
            <a:off x="6102850" y="1993418"/>
            <a:ext cx="3203496" cy="4039119"/>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B46079CD-3BFB-CA49-3844-AC4BE6724C3F}"/>
              </a:ext>
            </a:extLst>
          </p:cNvPr>
          <p:cNvSpPr/>
          <p:nvPr/>
        </p:nvSpPr>
        <p:spPr>
          <a:xfrm>
            <a:off x="9462797" y="2010004"/>
            <a:ext cx="2286888" cy="4022533"/>
          </a:xfrm>
          <a:prstGeom prst="rect">
            <a:avLst/>
          </a:prstGeom>
          <a:solidFill>
            <a:schemeClr val="bg1"/>
          </a:solidFill>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70191A5-5252-7A50-C1DE-F4B4A9E8FA4D}"/>
              </a:ext>
            </a:extLst>
          </p:cNvPr>
          <p:cNvSpPr/>
          <p:nvPr/>
        </p:nvSpPr>
        <p:spPr>
          <a:xfrm>
            <a:off x="9643407" y="2255561"/>
            <a:ext cx="1985487" cy="3413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200"/>
              </a:lnSpc>
              <a:spcBef>
                <a:spcPts val="600"/>
              </a:spcBef>
            </a:pPr>
            <a:r>
              <a:rPr lang="ja-JP" altLang="en-US" dirty="0">
                <a:solidFill>
                  <a:schemeClr val="tx1"/>
                </a:solidFill>
                <a:latin typeface="Meiryo UI" panose="020B0604030504040204" pitchFamily="50" charset="-128"/>
                <a:ea typeface="Meiryo UI" panose="020B0604030504040204" pitchFamily="50" charset="-128"/>
              </a:rPr>
              <a:t>　日本は地震や台風など災害リスクが高く、</a:t>
            </a:r>
            <a:r>
              <a:rPr lang="ja-JP" altLang="en-US" b="1" u="sng" dirty="0">
                <a:solidFill>
                  <a:schemeClr val="tx1"/>
                </a:solidFill>
                <a:latin typeface="Meiryo UI" panose="020B0604030504040204" pitchFamily="50" charset="-128"/>
                <a:ea typeface="Meiryo UI" panose="020B0604030504040204" pitchFamily="50" charset="-128"/>
              </a:rPr>
              <a:t>東京への過度な集中がリスク要因</a:t>
            </a:r>
            <a:r>
              <a:rPr lang="ja-JP" altLang="en-US" dirty="0">
                <a:solidFill>
                  <a:schemeClr val="tx1"/>
                </a:solidFill>
                <a:latin typeface="Meiryo UI" panose="020B0604030504040204" pitchFamily="50" charset="-128"/>
                <a:ea typeface="Meiryo UI" panose="020B0604030504040204" pitchFamily="50" charset="-128"/>
              </a:rPr>
              <a:t>となっている。</a:t>
            </a:r>
            <a:endParaRPr lang="en-US" altLang="ja-JP" dirty="0">
              <a:solidFill>
                <a:schemeClr val="tx1"/>
              </a:solidFill>
              <a:latin typeface="Meiryo UI" panose="020B0604030504040204" pitchFamily="50" charset="-128"/>
              <a:ea typeface="Meiryo UI" panose="020B0604030504040204" pitchFamily="50" charset="-128"/>
            </a:endParaRPr>
          </a:p>
          <a:p>
            <a:pPr>
              <a:lnSpc>
                <a:spcPts val="2200"/>
              </a:lnSpc>
              <a:spcBef>
                <a:spcPts val="600"/>
              </a:spcBef>
            </a:pPr>
            <a:r>
              <a:rPr lang="ja-JP" altLang="en-US" dirty="0">
                <a:solidFill>
                  <a:schemeClr val="tx1"/>
                </a:solidFill>
                <a:latin typeface="Meiryo UI" panose="020B0604030504040204" pitchFamily="50" charset="-128"/>
                <a:ea typeface="Meiryo UI" panose="020B0604030504040204" pitchFamily="50" charset="-128"/>
              </a:rPr>
              <a:t>　したがって、首都機能の</a:t>
            </a:r>
            <a:r>
              <a:rPr lang="ja-JP" altLang="en-US" b="1" u="sng" dirty="0">
                <a:solidFill>
                  <a:schemeClr val="tx1"/>
                </a:solidFill>
                <a:latin typeface="Meiryo UI" panose="020B0604030504040204" pitchFamily="50" charset="-128"/>
                <a:ea typeface="Meiryo UI" panose="020B0604030504040204" pitchFamily="50" charset="-128"/>
              </a:rPr>
              <a:t>バックアップを国全体の責務として進める</a:t>
            </a:r>
            <a:r>
              <a:rPr lang="ja-JP" altLang="en-US" dirty="0">
                <a:solidFill>
                  <a:schemeClr val="tx1"/>
                </a:solidFill>
                <a:latin typeface="Meiryo UI" panose="020B0604030504040204" pitchFamily="50" charset="-128"/>
                <a:ea typeface="Meiryo UI" panose="020B0604030504040204" pitchFamily="50" charset="-128"/>
              </a:rPr>
              <a:t>とともに、</a:t>
            </a:r>
            <a:r>
              <a:rPr lang="ja-JP" altLang="en-US" b="1" u="sng" dirty="0">
                <a:solidFill>
                  <a:schemeClr val="tx1"/>
                </a:solidFill>
                <a:latin typeface="Meiryo UI" panose="020B0604030504040204" pitchFamily="50" charset="-128"/>
                <a:ea typeface="Meiryo UI" panose="020B0604030504040204" pitchFamily="50" charset="-128"/>
              </a:rPr>
              <a:t>人口や資源を東京以外の都市にも分散させることが必要と</a:t>
            </a:r>
            <a:r>
              <a:rPr lang="ja-JP" altLang="en-US" dirty="0">
                <a:solidFill>
                  <a:schemeClr val="tx1"/>
                </a:solidFill>
                <a:latin typeface="Meiryo UI" panose="020B0604030504040204" pitchFamily="50" charset="-128"/>
                <a:ea typeface="Meiryo UI" panose="020B0604030504040204" pitchFamily="50" charset="-128"/>
              </a:rPr>
              <a:t>なる。</a:t>
            </a:r>
          </a:p>
        </p:txBody>
      </p:sp>
      <p:sp>
        <p:nvSpPr>
          <p:cNvPr id="11" name="正方形/長方形 10">
            <a:extLst>
              <a:ext uri="{FF2B5EF4-FFF2-40B4-BE49-F238E27FC236}">
                <a16:creationId xmlns:a16="http://schemas.microsoft.com/office/drawing/2014/main" id="{B2E6BB30-AE58-0C29-7478-48DFB2292C6A}"/>
              </a:ext>
            </a:extLst>
          </p:cNvPr>
          <p:cNvSpPr/>
          <p:nvPr/>
        </p:nvSpPr>
        <p:spPr>
          <a:xfrm>
            <a:off x="1015179" y="2306830"/>
            <a:ext cx="4720983" cy="3413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200"/>
              </a:lnSpc>
              <a:spcBef>
                <a:spcPts val="1000"/>
              </a:spcBef>
            </a:pPr>
            <a:r>
              <a:rPr lang="ja-JP" altLang="en-US" dirty="0">
                <a:solidFill>
                  <a:schemeClr val="tx1"/>
                </a:solidFill>
                <a:latin typeface="Meiryo UI" panose="020B0604030504040204" pitchFamily="50" charset="-128"/>
                <a:ea typeface="Meiryo UI" panose="020B0604030504040204" pitchFamily="50" charset="-128"/>
              </a:rPr>
              <a:t>　</a:t>
            </a:r>
            <a:r>
              <a:rPr lang="ja-JP" altLang="en-US" b="1" u="sng" dirty="0">
                <a:solidFill>
                  <a:schemeClr val="tx1"/>
                </a:solidFill>
                <a:latin typeface="Meiryo UI" panose="020B0604030504040204" pitchFamily="50" charset="-128"/>
                <a:ea typeface="Meiryo UI" panose="020B0604030504040204" pitchFamily="50" charset="-128"/>
              </a:rPr>
              <a:t>都市化と経済発展には正の相関関係があり</a:t>
            </a:r>
            <a:r>
              <a:rPr lang="ja-JP" altLang="en-US" dirty="0">
                <a:solidFill>
                  <a:schemeClr val="tx1"/>
                </a:solidFill>
                <a:latin typeface="Meiryo UI" panose="020B0604030504040204" pitchFamily="50" charset="-128"/>
                <a:ea typeface="Meiryo UI" panose="020B0604030504040204" pitchFamily="50" charset="-128"/>
              </a:rPr>
              <a:t>、都市に一定の人口や経済資源が集中していく都市化の過程そのものは否定できない。</a:t>
            </a:r>
            <a:r>
              <a:rPr lang="ja-JP" altLang="en-US" b="1" u="sng" dirty="0">
                <a:solidFill>
                  <a:schemeClr val="tx1"/>
                </a:solidFill>
                <a:latin typeface="Meiryo UI" panose="020B0604030504040204" pitchFamily="50" charset="-128"/>
                <a:ea typeface="Meiryo UI" panose="020B0604030504040204" pitchFamily="50" charset="-128"/>
              </a:rPr>
              <a:t>ただし、一つの地域に人口や資源が集積するより、複数の地域のほうが国全体の成長を促進する</a:t>
            </a:r>
            <a:r>
              <a:rPr lang="ja-JP" altLang="en-US" dirty="0">
                <a:solidFill>
                  <a:schemeClr val="tx1"/>
                </a:solidFill>
                <a:latin typeface="Meiryo UI" panose="020B0604030504040204" pitchFamily="50" charset="-128"/>
                <a:ea typeface="Meiryo UI" panose="020B0604030504040204" pitchFamily="50" charset="-128"/>
              </a:rPr>
              <a:t>という研究結果は、今後の日本の成長を考えるうえで重要な視点となる。　　</a:t>
            </a:r>
            <a:endParaRPr lang="en-US" altLang="ja-JP" dirty="0">
              <a:solidFill>
                <a:schemeClr val="tx1"/>
              </a:solidFill>
              <a:latin typeface="Meiryo UI" panose="020B0604030504040204" pitchFamily="50" charset="-128"/>
              <a:ea typeface="Meiryo UI" panose="020B0604030504040204" pitchFamily="50" charset="-128"/>
            </a:endParaRPr>
          </a:p>
          <a:p>
            <a:pPr>
              <a:lnSpc>
                <a:spcPts val="2200"/>
              </a:lnSpc>
              <a:spcBef>
                <a:spcPts val="1000"/>
              </a:spcBef>
            </a:pPr>
            <a:r>
              <a:rPr lang="ja-JP" altLang="en-US" dirty="0">
                <a:solidFill>
                  <a:schemeClr val="tx1"/>
                </a:solidFill>
                <a:latin typeface="Meiryo UI" panose="020B0604030504040204" pitchFamily="50" charset="-128"/>
                <a:ea typeface="Meiryo UI" panose="020B0604030504040204" pitchFamily="50" charset="-128"/>
              </a:rPr>
              <a:t>　また、純資本ストックあたりの実質付加価値を見ると、大阪、愛知、福岡などの</a:t>
            </a:r>
            <a:r>
              <a:rPr lang="ja-JP" altLang="en-US" b="1" u="sng" dirty="0">
                <a:solidFill>
                  <a:schemeClr val="tx1"/>
                </a:solidFill>
                <a:latin typeface="Meiryo UI" panose="020B0604030504040204" pitchFamily="50" charset="-128"/>
                <a:ea typeface="Meiryo UI" panose="020B0604030504040204" pitchFamily="50" charset="-128"/>
              </a:rPr>
              <a:t>大都市圏は相対的に高い付加価値を生み出すことができている</a:t>
            </a:r>
            <a:r>
              <a:rPr lang="ja-JP" altLang="en-US" dirty="0">
                <a:solidFill>
                  <a:schemeClr val="tx1"/>
                </a:solidFill>
                <a:latin typeface="Meiryo UI" panose="020B0604030504040204" pitchFamily="50" charset="-128"/>
                <a:ea typeface="Meiryo UI" panose="020B0604030504040204" pitchFamily="50" charset="-128"/>
              </a:rPr>
              <a:t>。このため、日本でも、</a:t>
            </a:r>
            <a:r>
              <a:rPr lang="ja-JP" altLang="en-US" b="1" u="sng" dirty="0">
                <a:solidFill>
                  <a:schemeClr val="tx1"/>
                </a:solidFill>
                <a:latin typeface="Meiryo UI" panose="020B0604030504040204" pitchFamily="50" charset="-128"/>
                <a:ea typeface="Meiryo UI" panose="020B0604030504040204" pitchFamily="50" charset="-128"/>
              </a:rPr>
              <a:t>東京以外の複数の大都市圏への投資や集積を図ることにより、日本全体でより高い経済成長が実現できる可能性がある。</a:t>
            </a:r>
          </a:p>
        </p:txBody>
      </p:sp>
      <p:sp>
        <p:nvSpPr>
          <p:cNvPr id="15" name="正方形/長方形 14">
            <a:extLst>
              <a:ext uri="{FF2B5EF4-FFF2-40B4-BE49-F238E27FC236}">
                <a16:creationId xmlns:a16="http://schemas.microsoft.com/office/drawing/2014/main" id="{4D5FF941-2DA5-0FE8-63BF-5578FAE39B23}"/>
              </a:ext>
            </a:extLst>
          </p:cNvPr>
          <p:cNvSpPr/>
          <p:nvPr/>
        </p:nvSpPr>
        <p:spPr>
          <a:xfrm>
            <a:off x="6351737" y="2322809"/>
            <a:ext cx="2856276" cy="3413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2200"/>
              </a:lnSpc>
              <a:spcBef>
                <a:spcPts val="600"/>
              </a:spcBef>
            </a:pPr>
            <a:r>
              <a:rPr lang="ja-JP" altLang="en-US" dirty="0">
                <a:solidFill>
                  <a:schemeClr val="tx1"/>
                </a:solidFill>
                <a:latin typeface="Meiryo UI" panose="020B0604030504040204" pitchFamily="50" charset="-128"/>
                <a:ea typeface="Meiryo UI" panose="020B0604030504040204" pitchFamily="50" charset="-128"/>
              </a:rPr>
              <a:t>　技術進歩、特に</a:t>
            </a:r>
            <a:r>
              <a:rPr lang="en-US" altLang="ja-JP" dirty="0">
                <a:solidFill>
                  <a:schemeClr val="tx1"/>
                </a:solidFill>
                <a:latin typeface="Meiryo UI" panose="020B0604030504040204" pitchFamily="50" charset="-128"/>
                <a:ea typeface="Meiryo UI" panose="020B0604030504040204" pitchFamily="50" charset="-128"/>
              </a:rPr>
              <a:t>DX</a:t>
            </a:r>
            <a:r>
              <a:rPr lang="ja-JP" altLang="en-US" dirty="0">
                <a:solidFill>
                  <a:schemeClr val="tx1"/>
                </a:solidFill>
                <a:latin typeface="Meiryo UI" panose="020B0604030504040204" pitchFamily="50" charset="-128"/>
                <a:ea typeface="Meiryo UI" panose="020B0604030504040204" pitchFamily="50" charset="-128"/>
              </a:rPr>
              <a:t>（デジタルトランスフォーメーション）によって</a:t>
            </a:r>
            <a:r>
              <a:rPr lang="ja-JP" altLang="en-US" b="1" u="sng" dirty="0">
                <a:solidFill>
                  <a:schemeClr val="tx1"/>
                </a:solidFill>
                <a:latin typeface="Meiryo UI" panose="020B0604030504040204" pitchFamily="50" charset="-128"/>
                <a:ea typeface="Meiryo UI" panose="020B0604030504040204" pitchFamily="50" charset="-128"/>
              </a:rPr>
              <a:t>分散型ネットワークが進展</a:t>
            </a:r>
            <a:r>
              <a:rPr lang="ja-JP" altLang="en-US" dirty="0">
                <a:solidFill>
                  <a:schemeClr val="tx1"/>
                </a:solidFill>
                <a:latin typeface="Meiryo UI" panose="020B0604030504040204" pitchFamily="50" charset="-128"/>
                <a:ea typeface="Meiryo UI" panose="020B0604030504040204" pitchFamily="50" charset="-128"/>
              </a:rPr>
              <a:t>している。</a:t>
            </a:r>
            <a:endParaRPr lang="en-US" altLang="ja-JP" dirty="0">
              <a:solidFill>
                <a:schemeClr val="tx1"/>
              </a:solidFill>
              <a:latin typeface="Meiryo UI" panose="020B0604030504040204" pitchFamily="50" charset="-128"/>
              <a:ea typeface="Meiryo UI" panose="020B0604030504040204" pitchFamily="50" charset="-128"/>
            </a:endParaRPr>
          </a:p>
          <a:p>
            <a:pPr>
              <a:lnSpc>
                <a:spcPts val="2200"/>
              </a:lnSpc>
              <a:spcBef>
                <a:spcPts val="600"/>
              </a:spcBef>
            </a:pPr>
            <a:r>
              <a:rPr lang="ja-JP" altLang="en-US" dirty="0">
                <a:solidFill>
                  <a:schemeClr val="tx1"/>
                </a:solidFill>
                <a:latin typeface="Meiryo UI" panose="020B0604030504040204" pitchFamily="50" charset="-128"/>
                <a:ea typeface="Meiryo UI" panose="020B0604030504040204" pitchFamily="50" charset="-128"/>
              </a:rPr>
              <a:t>　</a:t>
            </a:r>
            <a:r>
              <a:rPr lang="ja-JP" altLang="en-US" b="1" u="sng" dirty="0">
                <a:solidFill>
                  <a:schemeClr val="tx1"/>
                </a:solidFill>
                <a:latin typeface="Meiryo UI" panose="020B0604030504040204" pitchFamily="50" charset="-128"/>
                <a:ea typeface="Meiryo UI" panose="020B0604030504040204" pitchFamily="50" charset="-128"/>
              </a:rPr>
              <a:t>こうした社会の中では、</a:t>
            </a:r>
            <a:r>
              <a:rPr lang="ja-JP" altLang="en-US" dirty="0">
                <a:solidFill>
                  <a:schemeClr val="tx1"/>
                </a:solidFill>
                <a:latin typeface="Meiryo UI" panose="020B0604030504040204" pitchFamily="50" charset="-128"/>
                <a:ea typeface="Meiryo UI" panose="020B0604030504040204" pitchFamily="50" charset="-128"/>
              </a:rPr>
              <a:t>サーバーなど物理的基盤（物理層）とこれを支える専門人材が不可欠となっている。物理的基盤が整いやすく、専門人材が付加価値の高い仕事をし、豊かなくらしを実現できる、</a:t>
            </a:r>
            <a:r>
              <a:rPr lang="ja-JP" altLang="en-US" b="1" u="sng" dirty="0">
                <a:solidFill>
                  <a:schemeClr val="tx1"/>
                </a:solidFill>
                <a:latin typeface="Meiryo UI" panose="020B0604030504040204" pitchFamily="50" charset="-128"/>
                <a:ea typeface="Meiryo UI" panose="020B0604030504040204" pitchFamily="50" charset="-128"/>
              </a:rPr>
              <a:t>ネットワークの核を担いうる大都市圏に優位性がある。</a:t>
            </a:r>
          </a:p>
        </p:txBody>
      </p:sp>
      <p:sp>
        <p:nvSpPr>
          <p:cNvPr id="7" name="四角形: 角を丸くする 6">
            <a:extLst>
              <a:ext uri="{FF2B5EF4-FFF2-40B4-BE49-F238E27FC236}">
                <a16:creationId xmlns:a16="http://schemas.microsoft.com/office/drawing/2014/main" id="{9C0EB80F-2156-ED22-749B-B530DD3B5C7C}"/>
              </a:ext>
            </a:extLst>
          </p:cNvPr>
          <p:cNvSpPr/>
          <p:nvPr/>
        </p:nvSpPr>
        <p:spPr>
          <a:xfrm>
            <a:off x="5100034" y="1667474"/>
            <a:ext cx="820674" cy="238310"/>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P30</a:t>
            </a:r>
            <a:r>
              <a:rPr lang="ja-JP" altLang="en-US" sz="1000" dirty="0">
                <a:solidFill>
                  <a:schemeClr val="tx2"/>
                </a:solidFill>
                <a:latin typeface="Meiryo UI" panose="020B0604030504040204" pitchFamily="50" charset="-128"/>
                <a:ea typeface="Meiryo UI" panose="020B0604030504040204" pitchFamily="50" charset="-128"/>
              </a:rPr>
              <a:t>～</a:t>
            </a:r>
            <a:r>
              <a:rPr lang="en-US" altLang="ja-JP" sz="1000" dirty="0">
                <a:solidFill>
                  <a:schemeClr val="tx2"/>
                </a:solidFill>
                <a:latin typeface="Meiryo UI" panose="020B0604030504040204" pitchFamily="50" charset="-128"/>
                <a:ea typeface="Meiryo UI" panose="020B0604030504040204" pitchFamily="50" charset="-128"/>
              </a:rPr>
              <a:t>32</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1F9F18EF-A6BB-B94F-4DD3-A0FCC9E1E4BD}"/>
              </a:ext>
            </a:extLst>
          </p:cNvPr>
          <p:cNvSpPr/>
          <p:nvPr/>
        </p:nvSpPr>
        <p:spPr>
          <a:xfrm>
            <a:off x="8451762" y="1656399"/>
            <a:ext cx="820674" cy="238310"/>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P33</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
        <p:nvSpPr>
          <p:cNvPr id="18" name="四角形: 角を丸くする 17">
            <a:extLst>
              <a:ext uri="{FF2B5EF4-FFF2-40B4-BE49-F238E27FC236}">
                <a16:creationId xmlns:a16="http://schemas.microsoft.com/office/drawing/2014/main" id="{F2C83FB9-303E-544D-35EE-ACE7357BC53D}"/>
              </a:ext>
            </a:extLst>
          </p:cNvPr>
          <p:cNvSpPr/>
          <p:nvPr/>
        </p:nvSpPr>
        <p:spPr>
          <a:xfrm>
            <a:off x="10901001" y="1642529"/>
            <a:ext cx="820674" cy="238310"/>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P34</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84663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873F2FD5-BA41-F253-44A3-19ADC0A2BD31}"/>
              </a:ext>
            </a:extLst>
          </p:cNvPr>
          <p:cNvSpPr/>
          <p:nvPr/>
        </p:nvSpPr>
        <p:spPr>
          <a:xfrm>
            <a:off x="63519" y="216049"/>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東京とともに複数の大都市圏を核にした新たな国の形へ</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3641D172-E080-E01C-CA8F-6F51588C1E50}"/>
              </a:ext>
            </a:extLst>
          </p:cNvPr>
          <p:cNvSpPr/>
          <p:nvPr/>
        </p:nvSpPr>
        <p:spPr>
          <a:xfrm>
            <a:off x="663047" y="929169"/>
            <a:ext cx="11342847" cy="1015663"/>
          </a:xfrm>
          <a:prstGeom prst="rect">
            <a:avLst/>
          </a:prstGeom>
        </p:spPr>
        <p:txBody>
          <a:bodyPr wrap="square">
            <a:spAutoFit/>
          </a:bodyPr>
          <a:lstStyle/>
          <a:p>
            <a:r>
              <a:rPr lang="ja-JP" altLang="en-US" sz="2000" b="1" dirty="0"/>
              <a:t>　新たな国家戦略の方向性として、従来の「東京 </a:t>
            </a:r>
            <a:r>
              <a:rPr lang="en-US" altLang="ja-JP" sz="2000" b="1" dirty="0"/>
              <a:t>- </a:t>
            </a:r>
            <a:r>
              <a:rPr lang="ja-JP" altLang="en-US" sz="2000" b="1" dirty="0"/>
              <a:t>全ての地方」という東京に人口と資源を</a:t>
            </a:r>
            <a:endParaRPr lang="en-US" altLang="ja-JP" sz="2000" b="1" dirty="0"/>
          </a:p>
          <a:p>
            <a:r>
              <a:rPr lang="ja-JP" altLang="en-US" sz="2000" b="1" dirty="0"/>
              <a:t>　集中する戦略から、「大都市圏</a:t>
            </a:r>
            <a:r>
              <a:rPr lang="en-US" altLang="ja-JP" sz="2000" b="1" dirty="0"/>
              <a:t>- </a:t>
            </a:r>
            <a:r>
              <a:rPr lang="ja-JP" altLang="en-US" sz="2000" b="1" dirty="0"/>
              <a:t>地方」という新しい多極分散・ネットワーク型の都市政策を、　</a:t>
            </a:r>
            <a:endParaRPr lang="en-US" altLang="ja-JP" sz="2000" b="1" dirty="0"/>
          </a:p>
          <a:p>
            <a:r>
              <a:rPr lang="ja-JP" altLang="en-US" sz="2000" b="1" dirty="0"/>
              <a:t>　国家戦略に取り入れてはどうか。</a:t>
            </a:r>
          </a:p>
        </p:txBody>
      </p:sp>
      <p:sp>
        <p:nvSpPr>
          <p:cNvPr id="5" name="正方形/長方形 4">
            <a:extLst>
              <a:ext uri="{FF2B5EF4-FFF2-40B4-BE49-F238E27FC236}">
                <a16:creationId xmlns:a16="http://schemas.microsoft.com/office/drawing/2014/main" id="{1364DC03-A2B5-EB1F-653C-26469CE3ECFF}"/>
              </a:ext>
            </a:extLst>
          </p:cNvPr>
          <p:cNvSpPr/>
          <p:nvPr/>
        </p:nvSpPr>
        <p:spPr>
          <a:xfrm>
            <a:off x="424528" y="841573"/>
            <a:ext cx="11439846" cy="1096585"/>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364254CB-6A84-4AEE-B0E5-CED05F0D8D2D}"/>
              </a:ext>
            </a:extLst>
          </p:cNvPr>
          <p:cNvSpPr txBox="1"/>
          <p:nvPr/>
        </p:nvSpPr>
        <p:spPr>
          <a:xfrm>
            <a:off x="623109" y="2136859"/>
            <a:ext cx="10355801" cy="400110"/>
          </a:xfrm>
          <a:prstGeom prst="rect">
            <a:avLst/>
          </a:prstGeom>
          <a:noFill/>
        </p:spPr>
        <p:txBody>
          <a:bodyPr wrap="square" rtlCol="0">
            <a:spAutoFit/>
          </a:bodyPr>
          <a:lstStyle/>
          <a:p>
            <a:r>
              <a:rPr kumimoji="1" lang="ja-JP" altLang="en-US" sz="2000" b="1" dirty="0">
                <a:latin typeface="游ゴシック 本文"/>
                <a:ea typeface="BIZ UDゴシック" panose="020B0400000000000000" pitchFamily="49" charset="-128"/>
              </a:rPr>
              <a:t>■</a:t>
            </a:r>
            <a:r>
              <a:rPr lang="ja-JP" altLang="en-US" sz="2000" b="1" dirty="0">
                <a:latin typeface="游ゴシック 本文"/>
                <a:ea typeface="BIZ UDゴシック" panose="020B0400000000000000" pitchFamily="49" charset="-128"/>
              </a:rPr>
              <a:t>　東京一極から、多極分散・ネットワーク型国土構造への転換イメージ</a:t>
            </a:r>
          </a:p>
        </p:txBody>
      </p:sp>
      <p:sp>
        <p:nvSpPr>
          <p:cNvPr id="6" name="スライド番号プレースホルダー 1">
            <a:extLst>
              <a:ext uri="{FF2B5EF4-FFF2-40B4-BE49-F238E27FC236}">
                <a16:creationId xmlns:a16="http://schemas.microsoft.com/office/drawing/2014/main" id="{EB15E177-BE11-6C75-CE25-9D372A821C0F}"/>
              </a:ext>
            </a:extLst>
          </p:cNvPr>
          <p:cNvSpPr>
            <a:spLocks noGrp="1"/>
          </p:cNvSpPr>
          <p:nvPr>
            <p:ph type="sldNum" sz="quarter" idx="12"/>
          </p:nvPr>
        </p:nvSpPr>
        <p:spPr>
          <a:xfrm>
            <a:off x="10925739" y="6445876"/>
            <a:ext cx="1239586" cy="365125"/>
          </a:xfrm>
        </p:spPr>
        <p:txBody>
          <a:bodyPr/>
          <a:lstStyle/>
          <a:p>
            <a:fld id="{E61EF540-5CB6-483A-A4DA-F9E60F8B4EFB}" type="slidenum">
              <a:rPr kumimoji="1" lang="ja-JP" altLang="en-US" smtClean="0"/>
              <a:pPr/>
              <a:t>36</a:t>
            </a:fld>
            <a:endParaRPr kumimoji="1" lang="ja-JP" altLang="en-US" dirty="0"/>
          </a:p>
        </p:txBody>
      </p:sp>
      <p:pic>
        <p:nvPicPr>
          <p:cNvPr id="7" name="図 6">
            <a:extLst>
              <a:ext uri="{FF2B5EF4-FFF2-40B4-BE49-F238E27FC236}">
                <a16:creationId xmlns:a16="http://schemas.microsoft.com/office/drawing/2014/main" id="{5C2D3475-313D-9BF5-95DD-3DEFB8CCD719}"/>
              </a:ext>
            </a:extLst>
          </p:cNvPr>
          <p:cNvPicPr>
            <a:picLocks noChangeAspect="1"/>
          </p:cNvPicPr>
          <p:nvPr/>
        </p:nvPicPr>
        <p:blipFill rotWithShape="1">
          <a:blip r:embed="rId2"/>
          <a:srcRect t="-1895" r="-1077" b="1"/>
          <a:stretch/>
        </p:blipFill>
        <p:spPr>
          <a:xfrm>
            <a:off x="6446134" y="2713140"/>
            <a:ext cx="1840825" cy="2291513"/>
          </a:xfrm>
          <a:prstGeom prst="rect">
            <a:avLst/>
          </a:prstGeom>
        </p:spPr>
      </p:pic>
      <p:pic>
        <p:nvPicPr>
          <p:cNvPr id="8" name="図 7">
            <a:extLst>
              <a:ext uri="{FF2B5EF4-FFF2-40B4-BE49-F238E27FC236}">
                <a16:creationId xmlns:a16="http://schemas.microsoft.com/office/drawing/2014/main" id="{EC42D986-D854-E57A-C1B4-0B8F38AA61E5}"/>
              </a:ext>
            </a:extLst>
          </p:cNvPr>
          <p:cNvPicPr>
            <a:picLocks noChangeAspect="1"/>
          </p:cNvPicPr>
          <p:nvPr/>
        </p:nvPicPr>
        <p:blipFill rotWithShape="1">
          <a:blip r:embed="rId2"/>
          <a:srcRect t="-1895" r="-1077" b="1"/>
          <a:stretch/>
        </p:blipFill>
        <p:spPr>
          <a:xfrm>
            <a:off x="6419183" y="4720947"/>
            <a:ext cx="1840825" cy="2024289"/>
          </a:xfrm>
          <a:prstGeom prst="rect">
            <a:avLst/>
          </a:prstGeom>
        </p:spPr>
      </p:pic>
      <p:sp>
        <p:nvSpPr>
          <p:cNvPr id="17" name="楕円 16">
            <a:extLst>
              <a:ext uri="{FF2B5EF4-FFF2-40B4-BE49-F238E27FC236}">
                <a16:creationId xmlns:a16="http://schemas.microsoft.com/office/drawing/2014/main" id="{98EA295E-A8BD-BE4F-C4E0-2440CB348A27}"/>
              </a:ext>
            </a:extLst>
          </p:cNvPr>
          <p:cNvSpPr/>
          <p:nvPr/>
        </p:nvSpPr>
        <p:spPr>
          <a:xfrm>
            <a:off x="6788556" y="3654641"/>
            <a:ext cx="1221030" cy="1061366"/>
          </a:xfrm>
          <a:prstGeom prst="ellipse">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pic>
        <p:nvPicPr>
          <p:cNvPr id="18" name="図 17">
            <a:extLst>
              <a:ext uri="{FF2B5EF4-FFF2-40B4-BE49-F238E27FC236}">
                <a16:creationId xmlns:a16="http://schemas.microsoft.com/office/drawing/2014/main" id="{17F59B02-3E56-0E7C-2249-2D22BD705715}"/>
              </a:ext>
            </a:extLst>
          </p:cNvPr>
          <p:cNvPicPr>
            <a:picLocks noChangeAspect="1"/>
          </p:cNvPicPr>
          <p:nvPr/>
        </p:nvPicPr>
        <p:blipFill>
          <a:blip r:embed="rId2"/>
          <a:stretch>
            <a:fillRect/>
          </a:stretch>
        </p:blipFill>
        <p:spPr>
          <a:xfrm>
            <a:off x="1503150" y="2745553"/>
            <a:ext cx="2722835" cy="3999683"/>
          </a:xfrm>
          <a:prstGeom prst="rect">
            <a:avLst/>
          </a:prstGeom>
        </p:spPr>
      </p:pic>
      <p:sp>
        <p:nvSpPr>
          <p:cNvPr id="19" name="矢印: 右 18">
            <a:extLst>
              <a:ext uri="{FF2B5EF4-FFF2-40B4-BE49-F238E27FC236}">
                <a16:creationId xmlns:a16="http://schemas.microsoft.com/office/drawing/2014/main" id="{07CA14B0-8BD8-750B-E6B4-36A49A938057}"/>
              </a:ext>
            </a:extLst>
          </p:cNvPr>
          <p:cNvSpPr/>
          <p:nvPr/>
        </p:nvSpPr>
        <p:spPr>
          <a:xfrm rot="970885">
            <a:off x="3002721" y="5402946"/>
            <a:ext cx="361708" cy="18116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矢印: 右 19">
            <a:extLst>
              <a:ext uri="{FF2B5EF4-FFF2-40B4-BE49-F238E27FC236}">
                <a16:creationId xmlns:a16="http://schemas.microsoft.com/office/drawing/2014/main" id="{BAF7D375-6EBF-70B0-7548-91C1B316B20F}"/>
              </a:ext>
            </a:extLst>
          </p:cNvPr>
          <p:cNvSpPr/>
          <p:nvPr/>
        </p:nvSpPr>
        <p:spPr>
          <a:xfrm rot="467818">
            <a:off x="2594614" y="5465277"/>
            <a:ext cx="561887" cy="16626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1" name="矢印: 右 20">
            <a:extLst>
              <a:ext uri="{FF2B5EF4-FFF2-40B4-BE49-F238E27FC236}">
                <a16:creationId xmlns:a16="http://schemas.microsoft.com/office/drawing/2014/main" id="{C9F54A15-7D98-B1B2-1C39-FDD7A9A105C3}"/>
              </a:ext>
            </a:extLst>
          </p:cNvPr>
          <p:cNvSpPr/>
          <p:nvPr/>
        </p:nvSpPr>
        <p:spPr>
          <a:xfrm rot="21249987">
            <a:off x="2102873" y="5646810"/>
            <a:ext cx="1072777" cy="22705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テキスト ボックス 21">
            <a:extLst>
              <a:ext uri="{FF2B5EF4-FFF2-40B4-BE49-F238E27FC236}">
                <a16:creationId xmlns:a16="http://schemas.microsoft.com/office/drawing/2014/main" id="{82CFFE5C-5284-999B-F3C1-C729D543EFE6}"/>
              </a:ext>
            </a:extLst>
          </p:cNvPr>
          <p:cNvSpPr txBox="1"/>
          <p:nvPr/>
        </p:nvSpPr>
        <p:spPr>
          <a:xfrm>
            <a:off x="2385346" y="3176603"/>
            <a:ext cx="1483193"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東京一極</a:t>
            </a:r>
            <a:endParaRPr lang="ja-JP" altLang="en-US" sz="1400" b="1"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6F267D0C-E181-E703-E060-E42C5D67403E}"/>
              </a:ext>
            </a:extLst>
          </p:cNvPr>
          <p:cNvSpPr txBox="1"/>
          <p:nvPr/>
        </p:nvSpPr>
        <p:spPr>
          <a:xfrm>
            <a:off x="5724137" y="2880541"/>
            <a:ext cx="3088876" cy="338554"/>
          </a:xfrm>
          <a:prstGeom prst="rect">
            <a:avLst/>
          </a:prstGeom>
          <a:noFill/>
        </p:spPr>
        <p:txBody>
          <a:bodyPr wrap="square" rtlCol="0">
            <a:spAutoFit/>
          </a:bodyPr>
          <a:lstStyle/>
          <a:p>
            <a:pPr algn="ctr"/>
            <a:r>
              <a:rPr lang="ja-JP" altLang="en-US" sz="1600" b="1" dirty="0">
                <a:solidFill>
                  <a:schemeClr val="bg2">
                    <a:lumMod val="25000"/>
                  </a:schemeClr>
                </a:solidFill>
                <a:latin typeface="BIZ UDゴシック" panose="020B0400000000000000" pitchFamily="49" charset="-128"/>
                <a:ea typeface="BIZ UDゴシック" panose="020B0400000000000000" pitchFamily="49" charset="-128"/>
              </a:rPr>
              <a:t>（大都市圏</a:t>
            </a:r>
            <a:r>
              <a:rPr lang="en-US" altLang="ja-JP" sz="1600" b="1" dirty="0">
                <a:latin typeface="BIZ UDゴシック" panose="020B0400000000000000" pitchFamily="49" charset="-128"/>
                <a:ea typeface="BIZ UDゴシック" panose="020B0400000000000000" pitchFamily="49" charset="-128"/>
              </a:rPr>
              <a:t>- </a:t>
            </a:r>
            <a:r>
              <a:rPr lang="ja-JP" altLang="en-US" sz="1600" b="1" dirty="0">
                <a:latin typeface="BIZ UDゴシック" panose="020B0400000000000000" pitchFamily="49" charset="-128"/>
                <a:ea typeface="BIZ UDゴシック" panose="020B0400000000000000" pitchFamily="49" charset="-128"/>
              </a:rPr>
              <a:t>地方）</a:t>
            </a:r>
          </a:p>
        </p:txBody>
      </p:sp>
      <p:sp>
        <p:nvSpPr>
          <p:cNvPr id="25" name="テキスト ボックス 24">
            <a:extLst>
              <a:ext uri="{FF2B5EF4-FFF2-40B4-BE49-F238E27FC236}">
                <a16:creationId xmlns:a16="http://schemas.microsoft.com/office/drawing/2014/main" id="{E9DC2B9F-0DBB-FB76-F5D5-CA38AF5DD06F}"/>
              </a:ext>
            </a:extLst>
          </p:cNvPr>
          <p:cNvSpPr txBox="1"/>
          <p:nvPr/>
        </p:nvSpPr>
        <p:spPr>
          <a:xfrm>
            <a:off x="2127509" y="2564722"/>
            <a:ext cx="1420617" cy="338554"/>
          </a:xfrm>
          <a:prstGeom prst="rect">
            <a:avLst/>
          </a:prstGeom>
          <a:noFill/>
        </p:spPr>
        <p:txBody>
          <a:bodyPr wrap="square" rtlCol="0">
            <a:spAutoFit/>
          </a:bodyPr>
          <a:lstStyle/>
          <a:p>
            <a:pPr algn="ct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現在</a:t>
            </a:r>
            <a:r>
              <a:rPr lang="en-US" altLang="ja-JP" sz="1600" b="1" dirty="0">
                <a:latin typeface="BIZ UDゴシック" panose="020B0400000000000000" pitchFamily="49" charset="-128"/>
                <a:ea typeface="BIZ UDゴシック" panose="020B0400000000000000" pitchFamily="49" charset="-128"/>
              </a:rPr>
              <a:t>】</a:t>
            </a:r>
            <a:endParaRPr lang="ja-JP" altLang="en-US" sz="1600" b="1" dirty="0">
              <a:latin typeface="BIZ UDゴシック" panose="020B0400000000000000" pitchFamily="49" charset="-128"/>
              <a:ea typeface="BIZ UDゴシック" panose="020B0400000000000000" pitchFamily="49" charset="-128"/>
            </a:endParaRPr>
          </a:p>
        </p:txBody>
      </p:sp>
      <p:sp>
        <p:nvSpPr>
          <p:cNvPr id="28" name="矢印: 右 27">
            <a:extLst>
              <a:ext uri="{FF2B5EF4-FFF2-40B4-BE49-F238E27FC236}">
                <a16:creationId xmlns:a16="http://schemas.microsoft.com/office/drawing/2014/main" id="{5A0B3F63-63EE-EF97-8585-237186DB7340}"/>
              </a:ext>
            </a:extLst>
          </p:cNvPr>
          <p:cNvSpPr/>
          <p:nvPr/>
        </p:nvSpPr>
        <p:spPr>
          <a:xfrm>
            <a:off x="4521814" y="4071985"/>
            <a:ext cx="922141" cy="494712"/>
          </a:xfrm>
          <a:prstGeom prst="rightArrow">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テキスト ボックス 29">
            <a:extLst>
              <a:ext uri="{FF2B5EF4-FFF2-40B4-BE49-F238E27FC236}">
                <a16:creationId xmlns:a16="http://schemas.microsoft.com/office/drawing/2014/main" id="{A4DD0480-5559-4239-39B8-DFE973E74B45}"/>
              </a:ext>
            </a:extLst>
          </p:cNvPr>
          <p:cNvSpPr txBox="1"/>
          <p:nvPr/>
        </p:nvSpPr>
        <p:spPr>
          <a:xfrm>
            <a:off x="9481252" y="4489539"/>
            <a:ext cx="2243683" cy="830997"/>
          </a:xfrm>
          <a:prstGeom prst="rect">
            <a:avLst/>
          </a:prstGeom>
          <a:noFill/>
        </p:spPr>
        <p:txBody>
          <a:bodyPr wrap="square" rtlCol="0">
            <a:spAutoFit/>
          </a:bodyPr>
          <a:lstStyle/>
          <a:p>
            <a:pPr algn="ctr"/>
            <a:r>
              <a:rPr lang="ja-JP" altLang="en-US" sz="1600" b="1" dirty="0">
                <a:solidFill>
                  <a:schemeClr val="bg2">
                    <a:lumMod val="25000"/>
                  </a:schemeClr>
                </a:solidFill>
                <a:latin typeface="BIZ UDゴシック" panose="020B0400000000000000" pitchFamily="49" charset="-128"/>
                <a:ea typeface="BIZ UDゴシック" panose="020B0400000000000000" pitchFamily="49" charset="-128"/>
              </a:rPr>
              <a:t>将来的な</a:t>
            </a:r>
            <a:endParaRPr lang="en-US" altLang="ja-JP" sz="1600" b="1" dirty="0">
              <a:solidFill>
                <a:schemeClr val="bg2">
                  <a:lumMod val="25000"/>
                </a:schemeClr>
              </a:solidFill>
              <a:latin typeface="BIZ UDゴシック" panose="020B0400000000000000" pitchFamily="49" charset="-128"/>
              <a:ea typeface="BIZ UDゴシック" panose="020B0400000000000000" pitchFamily="49" charset="-128"/>
            </a:endParaRPr>
          </a:p>
          <a:p>
            <a:pPr algn="ctr"/>
            <a:r>
              <a:rPr lang="ja-JP" altLang="en-US" sz="1600" b="1" dirty="0">
                <a:solidFill>
                  <a:schemeClr val="bg2">
                    <a:lumMod val="25000"/>
                  </a:schemeClr>
                </a:solidFill>
                <a:latin typeface="BIZ UDゴシック" panose="020B0400000000000000" pitchFamily="49" charset="-128"/>
                <a:ea typeface="BIZ UDゴシック" panose="020B0400000000000000" pitchFamily="49" charset="-128"/>
              </a:rPr>
              <a:t>道州制</a:t>
            </a:r>
            <a:endParaRPr lang="en-US" altLang="ja-JP" sz="1600" b="1" dirty="0">
              <a:solidFill>
                <a:schemeClr val="bg2">
                  <a:lumMod val="25000"/>
                </a:schemeClr>
              </a:solidFill>
              <a:latin typeface="BIZ UDゴシック" panose="020B0400000000000000" pitchFamily="49" charset="-128"/>
              <a:ea typeface="BIZ UDゴシック" panose="020B0400000000000000" pitchFamily="49" charset="-128"/>
            </a:endParaRPr>
          </a:p>
          <a:p>
            <a:pPr algn="ctr"/>
            <a:r>
              <a:rPr lang="ja-JP" altLang="en-US" sz="1600" b="1" dirty="0">
                <a:solidFill>
                  <a:schemeClr val="bg2">
                    <a:lumMod val="25000"/>
                  </a:schemeClr>
                </a:solidFill>
                <a:latin typeface="BIZ UDゴシック" panose="020B0400000000000000" pitchFamily="49" charset="-128"/>
                <a:ea typeface="BIZ UDゴシック" panose="020B0400000000000000" pitchFamily="49" charset="-128"/>
              </a:rPr>
              <a:t>の議論へ</a:t>
            </a:r>
          </a:p>
        </p:txBody>
      </p:sp>
      <p:sp>
        <p:nvSpPr>
          <p:cNvPr id="31" name="テキスト ボックス 30">
            <a:extLst>
              <a:ext uri="{FF2B5EF4-FFF2-40B4-BE49-F238E27FC236}">
                <a16:creationId xmlns:a16="http://schemas.microsoft.com/office/drawing/2014/main" id="{D763B0C5-F282-FCE3-A7BC-971B03A2F494}"/>
              </a:ext>
            </a:extLst>
          </p:cNvPr>
          <p:cNvSpPr txBox="1"/>
          <p:nvPr/>
        </p:nvSpPr>
        <p:spPr>
          <a:xfrm>
            <a:off x="6400431" y="3148223"/>
            <a:ext cx="1748241" cy="307777"/>
          </a:xfrm>
          <a:prstGeom prst="rect">
            <a:avLst/>
          </a:prstGeom>
          <a:noFill/>
        </p:spPr>
        <p:txBody>
          <a:bodyPr wrap="square" rtlCol="0">
            <a:spAutoFit/>
          </a:bodyPr>
          <a:lstStyle/>
          <a:p>
            <a:pPr algn="ctr"/>
            <a:r>
              <a:rPr lang="ja-JP" altLang="en-US" sz="1400" b="1" dirty="0">
                <a:latin typeface="BIZ UDゴシック" panose="020B0400000000000000" pitchFamily="49" charset="-128"/>
                <a:ea typeface="BIZ UDゴシック" panose="020B0400000000000000" pitchFamily="49" charset="-128"/>
              </a:rPr>
              <a:t>多極</a:t>
            </a:r>
            <a:endParaRPr lang="ja-JP" altLang="en-US" sz="1400" b="1" dirty="0">
              <a:solidFill>
                <a:srgbClr val="FF0000"/>
              </a:solidFill>
              <a:latin typeface="BIZ UDゴシック" panose="020B0400000000000000" pitchFamily="49" charset="-128"/>
              <a:ea typeface="BIZ UDゴシック" panose="020B0400000000000000" pitchFamily="49" charset="-128"/>
            </a:endParaRPr>
          </a:p>
        </p:txBody>
      </p:sp>
      <p:sp>
        <p:nvSpPr>
          <p:cNvPr id="32" name="テキスト ボックス 31">
            <a:extLst>
              <a:ext uri="{FF2B5EF4-FFF2-40B4-BE49-F238E27FC236}">
                <a16:creationId xmlns:a16="http://schemas.microsoft.com/office/drawing/2014/main" id="{16782097-9C4A-405C-C061-D85B2A3A1D78}"/>
              </a:ext>
            </a:extLst>
          </p:cNvPr>
          <p:cNvSpPr txBox="1"/>
          <p:nvPr/>
        </p:nvSpPr>
        <p:spPr>
          <a:xfrm>
            <a:off x="4538425" y="2586921"/>
            <a:ext cx="5789586" cy="338554"/>
          </a:xfrm>
          <a:prstGeom prst="rect">
            <a:avLst/>
          </a:prstGeom>
          <a:noFill/>
        </p:spPr>
        <p:txBody>
          <a:bodyPr wrap="square" rtlCol="0">
            <a:spAutoFit/>
          </a:bodyPr>
          <a:lstStyle/>
          <a:p>
            <a:pPr algn="ctr"/>
            <a:r>
              <a:rPr lang="en-US" altLang="ja-JP" sz="1600" b="1" dirty="0">
                <a:latin typeface="BIZ UDゴシック" panose="020B0400000000000000" pitchFamily="49" charset="-128"/>
                <a:ea typeface="BIZ UDゴシック" panose="020B0400000000000000" pitchFamily="49" charset="-128"/>
              </a:rPr>
              <a:t>【</a:t>
            </a:r>
            <a:r>
              <a:rPr lang="ja-JP" altLang="en-US" sz="1600" b="1" dirty="0">
                <a:latin typeface="BIZ UDゴシック" panose="020B0400000000000000" pitchFamily="49" charset="-128"/>
                <a:ea typeface="BIZ UDゴシック" panose="020B0400000000000000" pitchFamily="49" charset="-128"/>
              </a:rPr>
              <a:t>新たな国の形（多極分散・ネットワーク型の国土構造</a:t>
            </a:r>
            <a:r>
              <a:rPr lang="en-US" altLang="ja-JP" sz="1600" b="1" dirty="0">
                <a:latin typeface="BIZ UDゴシック" panose="020B0400000000000000" pitchFamily="49" charset="-128"/>
                <a:ea typeface="BIZ UDゴシック" panose="020B0400000000000000" pitchFamily="49" charset="-128"/>
              </a:rPr>
              <a:t>】</a:t>
            </a:r>
            <a:endParaRPr lang="ja-JP" altLang="en-US" sz="1600" b="1" dirty="0">
              <a:latin typeface="BIZ UDゴシック" panose="020B0400000000000000" pitchFamily="49" charset="-128"/>
              <a:ea typeface="BIZ UDゴシック" panose="020B0400000000000000" pitchFamily="49" charset="-128"/>
            </a:endParaRPr>
          </a:p>
        </p:txBody>
      </p:sp>
      <p:sp>
        <p:nvSpPr>
          <p:cNvPr id="33" name="テキスト ボックス 32">
            <a:extLst>
              <a:ext uri="{FF2B5EF4-FFF2-40B4-BE49-F238E27FC236}">
                <a16:creationId xmlns:a16="http://schemas.microsoft.com/office/drawing/2014/main" id="{59C97D45-F170-3F61-EB41-DCE5884BD198}"/>
              </a:ext>
            </a:extLst>
          </p:cNvPr>
          <p:cNvSpPr txBox="1"/>
          <p:nvPr/>
        </p:nvSpPr>
        <p:spPr>
          <a:xfrm>
            <a:off x="1285129" y="2902828"/>
            <a:ext cx="3088876" cy="338554"/>
          </a:xfrm>
          <a:prstGeom prst="rect">
            <a:avLst/>
          </a:prstGeom>
          <a:noFill/>
        </p:spPr>
        <p:txBody>
          <a:bodyPr wrap="square" rtlCol="0">
            <a:spAutoFit/>
          </a:bodyPr>
          <a:lstStyle/>
          <a:p>
            <a:pPr algn="ctr"/>
            <a:r>
              <a:rPr lang="ja-JP" altLang="en-US" sz="1600" b="1" dirty="0">
                <a:latin typeface="BIZ UDゴシック" panose="020B0400000000000000" pitchFamily="49" charset="-128"/>
                <a:ea typeface="BIZ UDゴシック" panose="020B0400000000000000" pitchFamily="49" charset="-128"/>
              </a:rPr>
              <a:t>（東京 </a:t>
            </a:r>
            <a:r>
              <a:rPr lang="en-US" altLang="ja-JP" sz="1600" b="1" dirty="0">
                <a:latin typeface="BIZ UDゴシック" panose="020B0400000000000000" pitchFamily="49" charset="-128"/>
                <a:ea typeface="BIZ UDゴシック" panose="020B0400000000000000" pitchFamily="49" charset="-128"/>
              </a:rPr>
              <a:t>- </a:t>
            </a:r>
            <a:r>
              <a:rPr lang="ja-JP" altLang="en-US" sz="1600" b="1" dirty="0">
                <a:latin typeface="BIZ UDゴシック" panose="020B0400000000000000" pitchFamily="49" charset="-128"/>
                <a:ea typeface="BIZ UDゴシック" panose="020B0400000000000000" pitchFamily="49" charset="-128"/>
              </a:rPr>
              <a:t>地方）</a:t>
            </a:r>
          </a:p>
        </p:txBody>
      </p:sp>
      <p:sp>
        <p:nvSpPr>
          <p:cNvPr id="36" name="楕円 35">
            <a:extLst>
              <a:ext uri="{FF2B5EF4-FFF2-40B4-BE49-F238E27FC236}">
                <a16:creationId xmlns:a16="http://schemas.microsoft.com/office/drawing/2014/main" id="{01F9FDC4-8DB2-27AD-D2E5-120B3DAC61B9}"/>
              </a:ext>
            </a:extLst>
          </p:cNvPr>
          <p:cNvSpPr/>
          <p:nvPr/>
        </p:nvSpPr>
        <p:spPr>
          <a:xfrm>
            <a:off x="3137799" y="5335317"/>
            <a:ext cx="822715" cy="467797"/>
          </a:xfrm>
          <a:prstGeom prst="ellipse">
            <a:avLst/>
          </a:prstGeom>
          <a:solidFill>
            <a:schemeClr val="bg1"/>
          </a:solid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solidFill>
                  <a:schemeClr val="tx1"/>
                </a:solidFill>
                <a:latin typeface="BIZ UDゴシック" panose="020B0400000000000000" pitchFamily="49" charset="-128"/>
                <a:ea typeface="BIZ UDゴシック" panose="020B0400000000000000" pitchFamily="49" charset="-128"/>
              </a:rPr>
              <a:t>東京</a:t>
            </a:r>
            <a:endParaRPr kumimoji="1" lang="en-US" altLang="ja-JP" sz="100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1000" dirty="0">
                <a:solidFill>
                  <a:schemeClr val="tx1"/>
                </a:solidFill>
                <a:latin typeface="BIZ UDゴシック" panose="020B0400000000000000" pitchFamily="49" charset="-128"/>
                <a:ea typeface="BIZ UDゴシック" panose="020B0400000000000000" pitchFamily="49" charset="-128"/>
              </a:rPr>
              <a:t>(</a:t>
            </a:r>
            <a:r>
              <a:rPr kumimoji="1" lang="ja-JP" altLang="en-US" sz="1000" dirty="0">
                <a:solidFill>
                  <a:schemeClr val="tx1"/>
                </a:solidFill>
                <a:latin typeface="BIZ UDゴシック" panose="020B0400000000000000" pitchFamily="49" charset="-128"/>
                <a:ea typeface="BIZ UDゴシック" panose="020B0400000000000000" pitchFamily="49" charset="-128"/>
              </a:rPr>
              <a:t>首都</a:t>
            </a:r>
            <a:r>
              <a:rPr kumimoji="1" lang="en-US" altLang="ja-JP" sz="1000" dirty="0">
                <a:solidFill>
                  <a:schemeClr val="tx1"/>
                </a:solidFill>
                <a:latin typeface="BIZ UDゴシック" panose="020B0400000000000000" pitchFamily="49" charset="-128"/>
                <a:ea typeface="BIZ UDゴシック" panose="020B0400000000000000" pitchFamily="49" charset="-128"/>
              </a:rPr>
              <a:t>)</a:t>
            </a:r>
            <a:endParaRPr kumimoji="1" lang="ja-JP" altLang="en-US" sz="1000" dirty="0">
              <a:solidFill>
                <a:schemeClr val="tx1"/>
              </a:solidFill>
              <a:latin typeface="BIZ UDゴシック" panose="020B0400000000000000" pitchFamily="49" charset="-128"/>
              <a:ea typeface="BIZ UDゴシック" panose="020B0400000000000000" pitchFamily="49" charset="-128"/>
            </a:endParaRPr>
          </a:p>
        </p:txBody>
      </p:sp>
      <p:sp>
        <p:nvSpPr>
          <p:cNvPr id="37" name="矢印: 右 36">
            <a:extLst>
              <a:ext uri="{FF2B5EF4-FFF2-40B4-BE49-F238E27FC236}">
                <a16:creationId xmlns:a16="http://schemas.microsoft.com/office/drawing/2014/main" id="{C64C2B89-68A9-D9AA-A943-77CDB61359F2}"/>
              </a:ext>
            </a:extLst>
          </p:cNvPr>
          <p:cNvSpPr/>
          <p:nvPr/>
        </p:nvSpPr>
        <p:spPr>
          <a:xfrm rot="20624383">
            <a:off x="3049099" y="5723278"/>
            <a:ext cx="361708" cy="181168"/>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8" name="矢印: 右 37">
            <a:extLst>
              <a:ext uri="{FF2B5EF4-FFF2-40B4-BE49-F238E27FC236}">
                <a16:creationId xmlns:a16="http://schemas.microsoft.com/office/drawing/2014/main" id="{C63DDB41-3E9D-8016-2DAC-F2EFAD1BEFD3}"/>
              </a:ext>
            </a:extLst>
          </p:cNvPr>
          <p:cNvSpPr/>
          <p:nvPr/>
        </p:nvSpPr>
        <p:spPr>
          <a:xfrm rot="12350330">
            <a:off x="3593760" y="5726836"/>
            <a:ext cx="169341" cy="178361"/>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9" name="矢印: 右 38">
            <a:extLst>
              <a:ext uri="{FF2B5EF4-FFF2-40B4-BE49-F238E27FC236}">
                <a16:creationId xmlns:a16="http://schemas.microsoft.com/office/drawing/2014/main" id="{85EABD21-4C63-64AD-10B7-05E0CD31B5E2}"/>
              </a:ext>
            </a:extLst>
          </p:cNvPr>
          <p:cNvSpPr/>
          <p:nvPr/>
        </p:nvSpPr>
        <p:spPr>
          <a:xfrm rot="6791480">
            <a:off x="3492151" y="5232634"/>
            <a:ext cx="326543" cy="159016"/>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0" name="矢印: 右 39">
            <a:extLst>
              <a:ext uri="{FF2B5EF4-FFF2-40B4-BE49-F238E27FC236}">
                <a16:creationId xmlns:a16="http://schemas.microsoft.com/office/drawing/2014/main" id="{1A7EF59F-8A78-3161-C3B1-AC33343F7AE4}"/>
              </a:ext>
            </a:extLst>
          </p:cNvPr>
          <p:cNvSpPr/>
          <p:nvPr/>
        </p:nvSpPr>
        <p:spPr>
          <a:xfrm rot="2410506">
            <a:off x="3220055" y="5285638"/>
            <a:ext cx="254304" cy="179943"/>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1" name="矢印: 右 40">
            <a:extLst>
              <a:ext uri="{FF2B5EF4-FFF2-40B4-BE49-F238E27FC236}">
                <a16:creationId xmlns:a16="http://schemas.microsoft.com/office/drawing/2014/main" id="{7DD2553A-0CC8-7237-20A8-298991F08A97}"/>
              </a:ext>
            </a:extLst>
          </p:cNvPr>
          <p:cNvSpPr/>
          <p:nvPr/>
        </p:nvSpPr>
        <p:spPr>
          <a:xfrm rot="6019313">
            <a:off x="3101816" y="4779241"/>
            <a:ext cx="1028974" cy="183834"/>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3" name="矢印: 折線 42">
            <a:extLst>
              <a:ext uri="{FF2B5EF4-FFF2-40B4-BE49-F238E27FC236}">
                <a16:creationId xmlns:a16="http://schemas.microsoft.com/office/drawing/2014/main" id="{16C9B66F-304C-F66B-BCF3-16D44E10E058}"/>
              </a:ext>
            </a:extLst>
          </p:cNvPr>
          <p:cNvSpPr/>
          <p:nvPr/>
        </p:nvSpPr>
        <p:spPr>
          <a:xfrm flipV="1">
            <a:off x="4490034" y="4460489"/>
            <a:ext cx="922141" cy="1907367"/>
          </a:xfrm>
          <a:prstGeom prst="bentArrow">
            <a:avLst>
              <a:gd name="adj1" fmla="val 25000"/>
              <a:gd name="adj2" fmla="val 32307"/>
              <a:gd name="adj3" fmla="val 30253"/>
              <a:gd name="adj4" fmla="val 43750"/>
            </a:avLst>
          </a:prstGeom>
          <a:solidFill>
            <a:schemeClr val="bg1"/>
          </a:solid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6" name="テキスト ボックス 45">
            <a:extLst>
              <a:ext uri="{FF2B5EF4-FFF2-40B4-BE49-F238E27FC236}">
                <a16:creationId xmlns:a16="http://schemas.microsoft.com/office/drawing/2014/main" id="{85BEF13D-800C-73C8-51B3-C8207F4CB80B}"/>
              </a:ext>
            </a:extLst>
          </p:cNvPr>
          <p:cNvSpPr txBox="1"/>
          <p:nvPr/>
        </p:nvSpPr>
        <p:spPr>
          <a:xfrm>
            <a:off x="8125108" y="6287761"/>
            <a:ext cx="2489546" cy="400110"/>
          </a:xfrm>
          <a:prstGeom prst="rect">
            <a:avLst/>
          </a:prstGeom>
          <a:noFill/>
        </p:spPr>
        <p:txBody>
          <a:bodyPr wrap="square" rtlCol="0">
            <a:spAutoFit/>
          </a:bodyPr>
          <a:lstStyle/>
          <a:p>
            <a:pPr algn="ctr"/>
            <a:r>
              <a:rPr lang="ja-JP" altLang="en-US" sz="1000" dirty="0">
                <a:latin typeface="BIZ UDゴシック" panose="020B0400000000000000" pitchFamily="49" charset="-128"/>
                <a:ea typeface="BIZ UDゴシック" panose="020B0400000000000000" pitchFamily="49" charset="-128"/>
              </a:rPr>
              <a:t>（機能や役割が異なる</a:t>
            </a:r>
            <a:endParaRPr lang="en-US" altLang="ja-JP" sz="1000" dirty="0">
              <a:latin typeface="BIZ UDゴシック" panose="020B0400000000000000" pitchFamily="49" charset="-128"/>
              <a:ea typeface="BIZ UDゴシック" panose="020B0400000000000000" pitchFamily="49" charset="-128"/>
            </a:endParaRPr>
          </a:p>
          <a:p>
            <a:pPr algn="ctr"/>
            <a:r>
              <a:rPr lang="ja-JP" altLang="en-US" sz="1000" dirty="0">
                <a:latin typeface="BIZ UDゴシック" panose="020B0400000000000000" pitchFamily="49" charset="-128"/>
                <a:ea typeface="BIZ UDゴシック" panose="020B0400000000000000" pitchFamily="49" charset="-128"/>
              </a:rPr>
              <a:t>複数の副首都も考えられる）</a:t>
            </a:r>
          </a:p>
        </p:txBody>
      </p:sp>
      <p:sp>
        <p:nvSpPr>
          <p:cNvPr id="47" name="楕円 46">
            <a:extLst>
              <a:ext uri="{FF2B5EF4-FFF2-40B4-BE49-F238E27FC236}">
                <a16:creationId xmlns:a16="http://schemas.microsoft.com/office/drawing/2014/main" id="{DC0B0B3B-885B-7FF8-8D3D-BE8E43F49F8F}"/>
              </a:ext>
            </a:extLst>
          </p:cNvPr>
          <p:cNvSpPr/>
          <p:nvPr/>
        </p:nvSpPr>
        <p:spPr>
          <a:xfrm>
            <a:off x="7105183" y="4366901"/>
            <a:ext cx="564989" cy="401141"/>
          </a:xfrm>
          <a:prstGeom prst="ellipse">
            <a:avLst/>
          </a:prstGeom>
          <a:solidFill>
            <a:schemeClr val="bg1"/>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48" name="楕円 47">
            <a:extLst>
              <a:ext uri="{FF2B5EF4-FFF2-40B4-BE49-F238E27FC236}">
                <a16:creationId xmlns:a16="http://schemas.microsoft.com/office/drawing/2014/main" id="{AFFF5E8B-32B3-D2F5-EF30-5E1468BAA1B2}"/>
              </a:ext>
            </a:extLst>
          </p:cNvPr>
          <p:cNvSpPr/>
          <p:nvPr/>
        </p:nvSpPr>
        <p:spPr>
          <a:xfrm>
            <a:off x="7095237" y="3602479"/>
            <a:ext cx="564989" cy="401141"/>
          </a:xfrm>
          <a:prstGeom prst="ellipse">
            <a:avLst/>
          </a:prstGeom>
          <a:solidFill>
            <a:schemeClr val="bg1"/>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49" name="楕円 48">
            <a:extLst>
              <a:ext uri="{FF2B5EF4-FFF2-40B4-BE49-F238E27FC236}">
                <a16:creationId xmlns:a16="http://schemas.microsoft.com/office/drawing/2014/main" id="{C380B05C-A133-DC8B-0613-90FFF6E0A51B}"/>
              </a:ext>
            </a:extLst>
          </p:cNvPr>
          <p:cNvSpPr/>
          <p:nvPr/>
        </p:nvSpPr>
        <p:spPr>
          <a:xfrm>
            <a:off x="6723568" y="4023686"/>
            <a:ext cx="564989" cy="401141"/>
          </a:xfrm>
          <a:prstGeom prst="ellipse">
            <a:avLst/>
          </a:prstGeom>
          <a:solidFill>
            <a:schemeClr val="bg1"/>
          </a:solid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50" name="楕円 49">
            <a:extLst>
              <a:ext uri="{FF2B5EF4-FFF2-40B4-BE49-F238E27FC236}">
                <a16:creationId xmlns:a16="http://schemas.microsoft.com/office/drawing/2014/main" id="{B8A8760B-6DDF-760F-2D82-031EBEB9252D}"/>
              </a:ext>
            </a:extLst>
          </p:cNvPr>
          <p:cNvSpPr/>
          <p:nvPr/>
        </p:nvSpPr>
        <p:spPr>
          <a:xfrm>
            <a:off x="7477300" y="4019343"/>
            <a:ext cx="564989" cy="401141"/>
          </a:xfrm>
          <a:prstGeom prst="ellipse">
            <a:avLst/>
          </a:prstGeom>
          <a:solidFill>
            <a:schemeClr val="bg1"/>
          </a:solid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51" name="楕円 50">
            <a:extLst>
              <a:ext uri="{FF2B5EF4-FFF2-40B4-BE49-F238E27FC236}">
                <a16:creationId xmlns:a16="http://schemas.microsoft.com/office/drawing/2014/main" id="{46E8FDD8-C66B-7716-DC95-67218741280A}"/>
              </a:ext>
            </a:extLst>
          </p:cNvPr>
          <p:cNvSpPr/>
          <p:nvPr/>
        </p:nvSpPr>
        <p:spPr>
          <a:xfrm>
            <a:off x="6512933" y="4050291"/>
            <a:ext cx="967863" cy="318265"/>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大阪</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副首都</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p:txBody>
      </p:sp>
      <p:sp>
        <p:nvSpPr>
          <p:cNvPr id="52" name="楕円 51">
            <a:extLst>
              <a:ext uri="{FF2B5EF4-FFF2-40B4-BE49-F238E27FC236}">
                <a16:creationId xmlns:a16="http://schemas.microsoft.com/office/drawing/2014/main" id="{F0F1B1B2-52F3-5C8F-EA3A-9C6A26F24C1F}"/>
              </a:ext>
            </a:extLst>
          </p:cNvPr>
          <p:cNvSpPr/>
          <p:nvPr/>
        </p:nvSpPr>
        <p:spPr>
          <a:xfrm>
            <a:off x="7366547" y="4044935"/>
            <a:ext cx="792835" cy="318265"/>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50" dirty="0">
                <a:solidFill>
                  <a:schemeClr val="tx1"/>
                </a:solidFill>
                <a:latin typeface="BIZ UDゴシック" panose="020B0400000000000000" pitchFamily="49" charset="-128"/>
                <a:ea typeface="BIZ UDゴシック" panose="020B0400000000000000" pitchFamily="49" charset="-128"/>
              </a:rPr>
              <a:t>東京</a:t>
            </a:r>
            <a:endParaRPr kumimoji="1" lang="en-US" altLang="ja-JP" sz="95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50" dirty="0">
                <a:solidFill>
                  <a:schemeClr val="tx1"/>
                </a:solidFill>
                <a:latin typeface="BIZ UDゴシック" panose="020B0400000000000000" pitchFamily="49" charset="-128"/>
                <a:ea typeface="BIZ UDゴシック" panose="020B0400000000000000" pitchFamily="49" charset="-128"/>
              </a:rPr>
              <a:t>(</a:t>
            </a:r>
            <a:r>
              <a:rPr kumimoji="1" lang="ja-JP" altLang="en-US" sz="950" dirty="0">
                <a:solidFill>
                  <a:schemeClr val="tx1"/>
                </a:solidFill>
                <a:latin typeface="BIZ UDゴシック" panose="020B0400000000000000" pitchFamily="49" charset="-128"/>
                <a:ea typeface="BIZ UDゴシック" panose="020B0400000000000000" pitchFamily="49" charset="-128"/>
              </a:rPr>
              <a:t>首都</a:t>
            </a:r>
            <a:r>
              <a:rPr kumimoji="1" lang="en-US" altLang="ja-JP" sz="950" dirty="0">
                <a:solidFill>
                  <a:schemeClr val="tx1"/>
                </a:solidFill>
                <a:latin typeface="BIZ UDゴシック" panose="020B0400000000000000" pitchFamily="49" charset="-128"/>
                <a:ea typeface="BIZ UDゴシック" panose="020B0400000000000000" pitchFamily="49" charset="-128"/>
              </a:rPr>
              <a:t>)</a:t>
            </a:r>
            <a:endParaRPr kumimoji="1" lang="ja-JP" altLang="en-US" sz="950" dirty="0">
              <a:solidFill>
                <a:schemeClr val="tx1"/>
              </a:solidFill>
              <a:latin typeface="BIZ UDゴシック" panose="020B0400000000000000" pitchFamily="49" charset="-128"/>
              <a:ea typeface="BIZ UDゴシック" panose="020B0400000000000000" pitchFamily="49" charset="-128"/>
            </a:endParaRPr>
          </a:p>
        </p:txBody>
      </p:sp>
      <p:sp>
        <p:nvSpPr>
          <p:cNvPr id="53" name="矢印: 左右 52">
            <a:extLst>
              <a:ext uri="{FF2B5EF4-FFF2-40B4-BE49-F238E27FC236}">
                <a16:creationId xmlns:a16="http://schemas.microsoft.com/office/drawing/2014/main" id="{01498FDC-7A0F-64E1-3838-0121F0A6D1FC}"/>
              </a:ext>
            </a:extLst>
          </p:cNvPr>
          <p:cNvSpPr/>
          <p:nvPr/>
        </p:nvSpPr>
        <p:spPr>
          <a:xfrm rot="18966714">
            <a:off x="6960786" y="3858234"/>
            <a:ext cx="319836" cy="19783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4" name="矢印: 左右 53">
            <a:extLst>
              <a:ext uri="{FF2B5EF4-FFF2-40B4-BE49-F238E27FC236}">
                <a16:creationId xmlns:a16="http://schemas.microsoft.com/office/drawing/2014/main" id="{BBCEC69D-47B5-6443-A99D-51FFCB528E2F}"/>
              </a:ext>
            </a:extLst>
          </p:cNvPr>
          <p:cNvSpPr/>
          <p:nvPr/>
        </p:nvSpPr>
        <p:spPr>
          <a:xfrm rot="18966714">
            <a:off x="7457140" y="4374799"/>
            <a:ext cx="319836" cy="19783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矢印: 左右 54">
            <a:extLst>
              <a:ext uri="{FF2B5EF4-FFF2-40B4-BE49-F238E27FC236}">
                <a16:creationId xmlns:a16="http://schemas.microsoft.com/office/drawing/2014/main" id="{650CF6F1-EB74-753D-1C4A-E1D3BDE965E2}"/>
              </a:ext>
            </a:extLst>
          </p:cNvPr>
          <p:cNvSpPr/>
          <p:nvPr/>
        </p:nvSpPr>
        <p:spPr>
          <a:xfrm rot="2727698">
            <a:off x="7454806" y="3850162"/>
            <a:ext cx="327651" cy="19783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6" name="矢印: 左右 55">
            <a:extLst>
              <a:ext uri="{FF2B5EF4-FFF2-40B4-BE49-F238E27FC236}">
                <a16:creationId xmlns:a16="http://schemas.microsoft.com/office/drawing/2014/main" id="{0BD0B51B-4F5D-7661-C1F4-0C424467C9A1}"/>
              </a:ext>
            </a:extLst>
          </p:cNvPr>
          <p:cNvSpPr/>
          <p:nvPr/>
        </p:nvSpPr>
        <p:spPr>
          <a:xfrm rot="2727698">
            <a:off x="7021489" y="4364337"/>
            <a:ext cx="331442" cy="209393"/>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0" name="楕円 59">
            <a:extLst>
              <a:ext uri="{FF2B5EF4-FFF2-40B4-BE49-F238E27FC236}">
                <a16:creationId xmlns:a16="http://schemas.microsoft.com/office/drawing/2014/main" id="{76571960-A7BB-B3EE-20D6-9FA47F6AED41}"/>
              </a:ext>
            </a:extLst>
          </p:cNvPr>
          <p:cNvSpPr/>
          <p:nvPr/>
        </p:nvSpPr>
        <p:spPr>
          <a:xfrm>
            <a:off x="6873095" y="5557485"/>
            <a:ext cx="1221030" cy="1061366"/>
          </a:xfrm>
          <a:prstGeom prst="ellipse">
            <a:avLst/>
          </a:prstGeom>
          <a:noFill/>
          <a:ln w="38100">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solidFill>
                <a:schemeClr val="tx1"/>
              </a:solidFill>
            </a:endParaRPr>
          </a:p>
        </p:txBody>
      </p:sp>
      <p:sp>
        <p:nvSpPr>
          <p:cNvPr id="61" name="楕円 60">
            <a:extLst>
              <a:ext uri="{FF2B5EF4-FFF2-40B4-BE49-F238E27FC236}">
                <a16:creationId xmlns:a16="http://schemas.microsoft.com/office/drawing/2014/main" id="{EE648FCD-01CE-FEA1-05F9-9BE64B392496}"/>
              </a:ext>
            </a:extLst>
          </p:cNvPr>
          <p:cNvSpPr/>
          <p:nvPr/>
        </p:nvSpPr>
        <p:spPr>
          <a:xfrm>
            <a:off x="7189722" y="6269745"/>
            <a:ext cx="564989" cy="401141"/>
          </a:xfrm>
          <a:prstGeom prst="ellipse">
            <a:avLst/>
          </a:prstGeom>
          <a:solidFill>
            <a:schemeClr val="bg1"/>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62" name="楕円 61">
            <a:extLst>
              <a:ext uri="{FF2B5EF4-FFF2-40B4-BE49-F238E27FC236}">
                <a16:creationId xmlns:a16="http://schemas.microsoft.com/office/drawing/2014/main" id="{8A5D9899-CC1F-0CC8-162E-11E7B83F70B9}"/>
              </a:ext>
            </a:extLst>
          </p:cNvPr>
          <p:cNvSpPr/>
          <p:nvPr/>
        </p:nvSpPr>
        <p:spPr>
          <a:xfrm>
            <a:off x="7179776" y="5505323"/>
            <a:ext cx="564989" cy="401141"/>
          </a:xfrm>
          <a:prstGeom prst="ellipse">
            <a:avLst/>
          </a:prstGeom>
          <a:solidFill>
            <a:schemeClr val="bg1"/>
          </a:solidFill>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68" name="楕円 67">
            <a:extLst>
              <a:ext uri="{FF2B5EF4-FFF2-40B4-BE49-F238E27FC236}">
                <a16:creationId xmlns:a16="http://schemas.microsoft.com/office/drawing/2014/main" id="{AAB5E8BB-FDD5-9CAA-ABE3-46D45FE3970A}"/>
              </a:ext>
            </a:extLst>
          </p:cNvPr>
          <p:cNvSpPr/>
          <p:nvPr/>
        </p:nvSpPr>
        <p:spPr>
          <a:xfrm>
            <a:off x="6808107" y="5926530"/>
            <a:ext cx="564989" cy="401141"/>
          </a:xfrm>
          <a:prstGeom prst="ellipse">
            <a:avLst/>
          </a:prstGeom>
          <a:solidFill>
            <a:schemeClr val="bg1"/>
          </a:solid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69" name="楕円 68">
            <a:extLst>
              <a:ext uri="{FF2B5EF4-FFF2-40B4-BE49-F238E27FC236}">
                <a16:creationId xmlns:a16="http://schemas.microsoft.com/office/drawing/2014/main" id="{74EECD0C-EEF2-98C4-5824-5E349C2C8777}"/>
              </a:ext>
            </a:extLst>
          </p:cNvPr>
          <p:cNvSpPr/>
          <p:nvPr/>
        </p:nvSpPr>
        <p:spPr>
          <a:xfrm>
            <a:off x="7561839" y="5922187"/>
            <a:ext cx="564989" cy="401141"/>
          </a:xfrm>
          <a:prstGeom prst="ellipse">
            <a:avLst/>
          </a:prstGeom>
          <a:solidFill>
            <a:schemeClr val="bg1"/>
          </a:solidFill>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800" dirty="0">
              <a:solidFill>
                <a:schemeClr val="tx1"/>
              </a:solidFill>
              <a:latin typeface="BIZ UDゴシック" panose="020B0400000000000000" pitchFamily="49" charset="-128"/>
              <a:ea typeface="BIZ UDゴシック" panose="020B0400000000000000" pitchFamily="49" charset="-128"/>
            </a:endParaRPr>
          </a:p>
        </p:txBody>
      </p:sp>
      <p:sp>
        <p:nvSpPr>
          <p:cNvPr id="70" name="楕円 69">
            <a:extLst>
              <a:ext uri="{FF2B5EF4-FFF2-40B4-BE49-F238E27FC236}">
                <a16:creationId xmlns:a16="http://schemas.microsoft.com/office/drawing/2014/main" id="{98DBD423-3056-14EF-0265-404BB5703EE3}"/>
              </a:ext>
            </a:extLst>
          </p:cNvPr>
          <p:cNvSpPr/>
          <p:nvPr/>
        </p:nvSpPr>
        <p:spPr>
          <a:xfrm>
            <a:off x="6597472" y="5953135"/>
            <a:ext cx="967863" cy="318265"/>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00" dirty="0">
                <a:solidFill>
                  <a:schemeClr val="tx1"/>
                </a:solidFill>
                <a:latin typeface="BIZ UDゴシック" panose="020B0400000000000000" pitchFamily="49" charset="-128"/>
                <a:ea typeface="BIZ UDゴシック" panose="020B0400000000000000" pitchFamily="49" charset="-128"/>
              </a:rPr>
              <a:t>大阪</a:t>
            </a: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副首都</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p:txBody>
      </p:sp>
      <p:sp>
        <p:nvSpPr>
          <p:cNvPr id="76" name="楕円 75">
            <a:extLst>
              <a:ext uri="{FF2B5EF4-FFF2-40B4-BE49-F238E27FC236}">
                <a16:creationId xmlns:a16="http://schemas.microsoft.com/office/drawing/2014/main" id="{EBA3A11C-FA50-AB85-DC2B-E65F1670E44D}"/>
              </a:ext>
            </a:extLst>
          </p:cNvPr>
          <p:cNvSpPr/>
          <p:nvPr/>
        </p:nvSpPr>
        <p:spPr>
          <a:xfrm>
            <a:off x="7451086" y="5947779"/>
            <a:ext cx="792835" cy="318265"/>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950" dirty="0">
                <a:solidFill>
                  <a:schemeClr val="tx1"/>
                </a:solidFill>
                <a:latin typeface="BIZ UDゴシック" panose="020B0400000000000000" pitchFamily="49" charset="-128"/>
                <a:ea typeface="BIZ UDゴシック" panose="020B0400000000000000" pitchFamily="49" charset="-128"/>
              </a:rPr>
              <a:t>東京</a:t>
            </a:r>
            <a:endParaRPr kumimoji="1" lang="en-US" altLang="ja-JP" sz="95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50" dirty="0">
                <a:solidFill>
                  <a:schemeClr val="tx1"/>
                </a:solidFill>
                <a:latin typeface="BIZ UDゴシック" panose="020B0400000000000000" pitchFamily="49" charset="-128"/>
                <a:ea typeface="BIZ UDゴシック" panose="020B0400000000000000" pitchFamily="49" charset="-128"/>
              </a:rPr>
              <a:t>(</a:t>
            </a:r>
            <a:r>
              <a:rPr kumimoji="1" lang="ja-JP" altLang="en-US" sz="950" dirty="0">
                <a:solidFill>
                  <a:schemeClr val="tx1"/>
                </a:solidFill>
                <a:latin typeface="BIZ UDゴシック" panose="020B0400000000000000" pitchFamily="49" charset="-128"/>
                <a:ea typeface="BIZ UDゴシック" panose="020B0400000000000000" pitchFamily="49" charset="-128"/>
              </a:rPr>
              <a:t>首都</a:t>
            </a:r>
            <a:r>
              <a:rPr kumimoji="1" lang="en-US" altLang="ja-JP" sz="950" dirty="0">
                <a:solidFill>
                  <a:schemeClr val="tx1"/>
                </a:solidFill>
                <a:latin typeface="BIZ UDゴシック" panose="020B0400000000000000" pitchFamily="49" charset="-128"/>
                <a:ea typeface="BIZ UDゴシック" panose="020B0400000000000000" pitchFamily="49" charset="-128"/>
              </a:rPr>
              <a:t>)</a:t>
            </a:r>
            <a:endParaRPr kumimoji="1" lang="ja-JP" altLang="en-US" sz="950" dirty="0">
              <a:solidFill>
                <a:schemeClr val="tx1"/>
              </a:solidFill>
              <a:latin typeface="BIZ UDゴシック" panose="020B0400000000000000" pitchFamily="49" charset="-128"/>
              <a:ea typeface="BIZ UDゴシック" panose="020B0400000000000000" pitchFamily="49" charset="-128"/>
            </a:endParaRPr>
          </a:p>
        </p:txBody>
      </p:sp>
      <p:sp>
        <p:nvSpPr>
          <p:cNvPr id="79" name="矢印: 左右 78">
            <a:extLst>
              <a:ext uri="{FF2B5EF4-FFF2-40B4-BE49-F238E27FC236}">
                <a16:creationId xmlns:a16="http://schemas.microsoft.com/office/drawing/2014/main" id="{9AA79994-51D6-61F3-0C5D-BC19CEFD2E8F}"/>
              </a:ext>
            </a:extLst>
          </p:cNvPr>
          <p:cNvSpPr/>
          <p:nvPr/>
        </p:nvSpPr>
        <p:spPr>
          <a:xfrm rot="18966714">
            <a:off x="7045325" y="5761078"/>
            <a:ext cx="319836" cy="19783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1" name="矢印: 左右 80">
            <a:extLst>
              <a:ext uri="{FF2B5EF4-FFF2-40B4-BE49-F238E27FC236}">
                <a16:creationId xmlns:a16="http://schemas.microsoft.com/office/drawing/2014/main" id="{079FE449-9CE4-A1E2-4E24-FA85A066FBD4}"/>
              </a:ext>
            </a:extLst>
          </p:cNvPr>
          <p:cNvSpPr/>
          <p:nvPr/>
        </p:nvSpPr>
        <p:spPr>
          <a:xfrm rot="18966714">
            <a:off x="7541679" y="6277643"/>
            <a:ext cx="319836" cy="19783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矢印: 左右 81">
            <a:extLst>
              <a:ext uri="{FF2B5EF4-FFF2-40B4-BE49-F238E27FC236}">
                <a16:creationId xmlns:a16="http://schemas.microsoft.com/office/drawing/2014/main" id="{7433CF85-39DB-4F75-0B6A-8EF9CD9A5938}"/>
              </a:ext>
            </a:extLst>
          </p:cNvPr>
          <p:cNvSpPr/>
          <p:nvPr/>
        </p:nvSpPr>
        <p:spPr>
          <a:xfrm rot="2727698">
            <a:off x="7539345" y="5753006"/>
            <a:ext cx="327651" cy="19783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3" name="矢印: 左右 82">
            <a:extLst>
              <a:ext uri="{FF2B5EF4-FFF2-40B4-BE49-F238E27FC236}">
                <a16:creationId xmlns:a16="http://schemas.microsoft.com/office/drawing/2014/main" id="{2F000276-4518-F132-4D99-95F03C9CFD4F}"/>
              </a:ext>
            </a:extLst>
          </p:cNvPr>
          <p:cNvSpPr/>
          <p:nvPr/>
        </p:nvSpPr>
        <p:spPr>
          <a:xfrm rot="2727698">
            <a:off x="7106028" y="6267181"/>
            <a:ext cx="331442" cy="209393"/>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4" name="楕円 83">
            <a:extLst>
              <a:ext uri="{FF2B5EF4-FFF2-40B4-BE49-F238E27FC236}">
                <a16:creationId xmlns:a16="http://schemas.microsoft.com/office/drawing/2014/main" id="{1DFD5CD0-886D-669A-531D-F1A4FB363F08}"/>
              </a:ext>
            </a:extLst>
          </p:cNvPr>
          <p:cNvSpPr/>
          <p:nvPr/>
        </p:nvSpPr>
        <p:spPr>
          <a:xfrm>
            <a:off x="6997134" y="6328684"/>
            <a:ext cx="967863" cy="318265"/>
          </a:xfrm>
          <a:prstGeom prst="ellipse">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900" dirty="0">
              <a:solidFill>
                <a:schemeClr val="tx1"/>
              </a:solidFill>
              <a:latin typeface="BIZ UDゴシック" panose="020B0400000000000000" pitchFamily="49" charset="-128"/>
              <a:ea typeface="BIZ UDゴシック" panose="020B0400000000000000" pitchFamily="49" charset="-128"/>
            </a:endParaRPr>
          </a:p>
          <a:p>
            <a:pPr algn="ctr"/>
            <a:r>
              <a:rPr kumimoji="1" lang="en-US" altLang="ja-JP" sz="900" dirty="0">
                <a:solidFill>
                  <a:schemeClr val="tx1"/>
                </a:solidFill>
                <a:latin typeface="BIZ UDゴシック" panose="020B0400000000000000" pitchFamily="49" charset="-128"/>
                <a:ea typeface="BIZ UDゴシック" panose="020B0400000000000000" pitchFamily="49" charset="-128"/>
              </a:rPr>
              <a:t>(</a:t>
            </a:r>
            <a:r>
              <a:rPr kumimoji="1" lang="ja-JP" altLang="en-US" sz="900" dirty="0">
                <a:solidFill>
                  <a:schemeClr val="tx1"/>
                </a:solidFill>
                <a:latin typeface="BIZ UDゴシック" panose="020B0400000000000000" pitchFamily="49" charset="-128"/>
                <a:ea typeface="BIZ UDゴシック" panose="020B0400000000000000" pitchFamily="49" charset="-128"/>
              </a:rPr>
              <a:t>副首都</a:t>
            </a:r>
            <a:r>
              <a:rPr kumimoji="1" lang="en-US" altLang="ja-JP" sz="900" dirty="0">
                <a:solidFill>
                  <a:schemeClr val="tx1"/>
                </a:solidFill>
                <a:latin typeface="BIZ UDゴシック" panose="020B0400000000000000" pitchFamily="49" charset="-128"/>
                <a:ea typeface="BIZ UDゴシック" panose="020B0400000000000000" pitchFamily="49" charset="-128"/>
              </a:rPr>
              <a:t>)</a:t>
            </a:r>
            <a:endParaRPr kumimoji="1" lang="ja-JP" altLang="en-US" sz="900" dirty="0">
              <a:solidFill>
                <a:schemeClr val="tx1"/>
              </a:solidFill>
              <a:latin typeface="BIZ UDゴシック" panose="020B0400000000000000" pitchFamily="49" charset="-128"/>
              <a:ea typeface="BIZ UDゴシック" panose="020B0400000000000000" pitchFamily="49" charset="-128"/>
            </a:endParaRPr>
          </a:p>
        </p:txBody>
      </p:sp>
      <p:sp>
        <p:nvSpPr>
          <p:cNvPr id="102" name="矢印: 左右 101">
            <a:extLst>
              <a:ext uri="{FF2B5EF4-FFF2-40B4-BE49-F238E27FC236}">
                <a16:creationId xmlns:a16="http://schemas.microsoft.com/office/drawing/2014/main" id="{64116E10-94CF-C32D-E073-E61B346AF52F}"/>
              </a:ext>
            </a:extLst>
          </p:cNvPr>
          <p:cNvSpPr/>
          <p:nvPr/>
        </p:nvSpPr>
        <p:spPr>
          <a:xfrm rot="16200000">
            <a:off x="7142829" y="4159866"/>
            <a:ext cx="509124" cy="13454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8" name="矢印: 左右 107">
            <a:extLst>
              <a:ext uri="{FF2B5EF4-FFF2-40B4-BE49-F238E27FC236}">
                <a16:creationId xmlns:a16="http://schemas.microsoft.com/office/drawing/2014/main" id="{63768A21-E9E8-909B-B6D6-EDFE939E66B8}"/>
              </a:ext>
            </a:extLst>
          </p:cNvPr>
          <p:cNvSpPr/>
          <p:nvPr/>
        </p:nvSpPr>
        <p:spPr>
          <a:xfrm>
            <a:off x="7223080" y="4118539"/>
            <a:ext cx="351983" cy="20080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9" name="矢印: 左右 108">
            <a:extLst>
              <a:ext uri="{FF2B5EF4-FFF2-40B4-BE49-F238E27FC236}">
                <a16:creationId xmlns:a16="http://schemas.microsoft.com/office/drawing/2014/main" id="{B3ACCD9A-6418-40F2-C9CE-DBDA52312B9F}"/>
              </a:ext>
            </a:extLst>
          </p:cNvPr>
          <p:cNvSpPr/>
          <p:nvPr/>
        </p:nvSpPr>
        <p:spPr>
          <a:xfrm rot="16200000">
            <a:off x="7230511" y="6046022"/>
            <a:ext cx="509124" cy="134548"/>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矢印: 左右 109">
            <a:extLst>
              <a:ext uri="{FF2B5EF4-FFF2-40B4-BE49-F238E27FC236}">
                <a16:creationId xmlns:a16="http://schemas.microsoft.com/office/drawing/2014/main" id="{59BB9759-C54E-A9D0-C551-8A70FE2DA1EB}"/>
              </a:ext>
            </a:extLst>
          </p:cNvPr>
          <p:cNvSpPr/>
          <p:nvPr/>
        </p:nvSpPr>
        <p:spPr>
          <a:xfrm>
            <a:off x="7307619" y="6021383"/>
            <a:ext cx="351983" cy="20080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四角形: 角を丸くする 3">
            <a:extLst>
              <a:ext uri="{FF2B5EF4-FFF2-40B4-BE49-F238E27FC236}">
                <a16:creationId xmlns:a16="http://schemas.microsoft.com/office/drawing/2014/main" id="{AF302B56-8776-C53B-E7DF-A4EC466F1404}"/>
              </a:ext>
            </a:extLst>
          </p:cNvPr>
          <p:cNvSpPr/>
          <p:nvPr/>
        </p:nvSpPr>
        <p:spPr>
          <a:xfrm>
            <a:off x="6466508" y="4039995"/>
            <a:ext cx="1746174" cy="395195"/>
          </a:xfrm>
          <a:prstGeom prst="roundRect">
            <a:avLst>
              <a:gd name="adj" fmla="val 5473"/>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9" name="四角形: 角を丸くする 8">
            <a:extLst>
              <a:ext uri="{FF2B5EF4-FFF2-40B4-BE49-F238E27FC236}">
                <a16:creationId xmlns:a16="http://schemas.microsoft.com/office/drawing/2014/main" id="{95F542C0-9510-4A69-AB7F-95B99E1BFFF7}"/>
              </a:ext>
            </a:extLst>
          </p:cNvPr>
          <p:cNvSpPr/>
          <p:nvPr/>
        </p:nvSpPr>
        <p:spPr>
          <a:xfrm>
            <a:off x="6567080" y="5927726"/>
            <a:ext cx="1746174" cy="395195"/>
          </a:xfrm>
          <a:prstGeom prst="roundRect">
            <a:avLst>
              <a:gd name="adj" fmla="val 5473"/>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cxnSp>
        <p:nvCxnSpPr>
          <p:cNvPr id="11" name="直線コネクタ 10">
            <a:extLst>
              <a:ext uri="{FF2B5EF4-FFF2-40B4-BE49-F238E27FC236}">
                <a16:creationId xmlns:a16="http://schemas.microsoft.com/office/drawing/2014/main" id="{FEA5B282-DF4F-AF5E-7056-690C7160E12C}"/>
              </a:ext>
            </a:extLst>
          </p:cNvPr>
          <p:cNvCxnSpPr>
            <a:cxnSpLocks/>
          </p:cNvCxnSpPr>
          <p:nvPr/>
        </p:nvCxnSpPr>
        <p:spPr>
          <a:xfrm flipH="1">
            <a:off x="6038843" y="4471565"/>
            <a:ext cx="569073" cy="346174"/>
          </a:xfrm>
          <a:prstGeom prst="line">
            <a:avLst/>
          </a:prstGeom>
        </p:spPr>
        <p:style>
          <a:lnRef idx="1">
            <a:schemeClr val="accent1"/>
          </a:lnRef>
          <a:fillRef idx="0">
            <a:schemeClr val="accent1"/>
          </a:fillRef>
          <a:effectRef idx="0">
            <a:schemeClr val="accent1"/>
          </a:effectRef>
          <a:fontRef idx="minor">
            <a:schemeClr val="tx1"/>
          </a:fontRef>
        </p:style>
      </p:cxnSp>
      <p:sp>
        <p:nvSpPr>
          <p:cNvPr id="12" name="四角形: 角を丸くする 11">
            <a:extLst>
              <a:ext uri="{FF2B5EF4-FFF2-40B4-BE49-F238E27FC236}">
                <a16:creationId xmlns:a16="http://schemas.microsoft.com/office/drawing/2014/main" id="{7CA926DB-EB87-589A-9B4C-2A7F78B67848}"/>
              </a:ext>
            </a:extLst>
          </p:cNvPr>
          <p:cNvSpPr/>
          <p:nvPr/>
        </p:nvSpPr>
        <p:spPr>
          <a:xfrm>
            <a:off x="5623459" y="4833157"/>
            <a:ext cx="1313417" cy="703750"/>
          </a:xfrm>
          <a:prstGeom prst="roundRect">
            <a:avLst>
              <a:gd name="adj" fmla="val 5473"/>
            </a:avLst>
          </a:prstGeom>
          <a:no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400" dirty="0">
                <a:solidFill>
                  <a:schemeClr val="tx1"/>
                </a:solidFill>
                <a:latin typeface="BIZ UDゴシック" panose="020B0400000000000000" pitchFamily="49" charset="-128"/>
                <a:ea typeface="BIZ UDゴシック" panose="020B0400000000000000" pitchFamily="49" charset="-128"/>
              </a:rPr>
              <a:t>東西二極</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pPr algn="ctr"/>
            <a:r>
              <a:rPr lang="en-US" altLang="ja-JP" sz="1200" dirty="0">
                <a:solidFill>
                  <a:schemeClr val="tx1"/>
                </a:solidFill>
                <a:latin typeface="BIZ UDゴシック" panose="020B0400000000000000" pitchFamily="49" charset="-128"/>
                <a:ea typeface="BIZ UDゴシック" panose="020B0400000000000000" pitchFamily="49" charset="-128"/>
              </a:rPr>
              <a:t>(</a:t>
            </a:r>
            <a:r>
              <a:rPr lang="ja-JP" altLang="en-US" sz="1200" dirty="0">
                <a:solidFill>
                  <a:schemeClr val="tx1"/>
                </a:solidFill>
                <a:latin typeface="BIZ UDゴシック" panose="020B0400000000000000" pitchFamily="49" charset="-128"/>
                <a:ea typeface="BIZ UDゴシック" panose="020B0400000000000000" pitchFamily="49" charset="-128"/>
              </a:rPr>
              <a:t>首都・副首都</a:t>
            </a:r>
            <a:r>
              <a:rPr lang="en-US" altLang="ja-JP" sz="1200" dirty="0">
                <a:solidFill>
                  <a:schemeClr val="tx1"/>
                </a:solidFill>
                <a:latin typeface="BIZ UDゴシック" panose="020B0400000000000000" pitchFamily="49" charset="-128"/>
                <a:ea typeface="BIZ UDゴシック" panose="020B0400000000000000" pitchFamily="49" charset="-128"/>
              </a:rPr>
              <a:t>)</a:t>
            </a:r>
            <a:endParaRPr kumimoji="1" lang="ja-JP" altLang="en-US" sz="1200" dirty="0">
              <a:solidFill>
                <a:schemeClr val="tx1"/>
              </a:solidFill>
              <a:latin typeface="BIZ UDゴシック" panose="020B0400000000000000" pitchFamily="49" charset="-128"/>
              <a:ea typeface="BIZ UDゴシック" panose="020B0400000000000000" pitchFamily="49" charset="-128"/>
            </a:endParaRPr>
          </a:p>
        </p:txBody>
      </p:sp>
      <p:cxnSp>
        <p:nvCxnSpPr>
          <p:cNvPr id="16" name="直線コネクタ 15">
            <a:extLst>
              <a:ext uri="{FF2B5EF4-FFF2-40B4-BE49-F238E27FC236}">
                <a16:creationId xmlns:a16="http://schemas.microsoft.com/office/drawing/2014/main" id="{7C4580BA-F487-5120-B77C-D5C3CF776847}"/>
              </a:ext>
            </a:extLst>
          </p:cNvPr>
          <p:cNvCxnSpPr>
            <a:cxnSpLocks/>
          </p:cNvCxnSpPr>
          <p:nvPr/>
        </p:nvCxnSpPr>
        <p:spPr>
          <a:xfrm>
            <a:off x="6144954" y="5529555"/>
            <a:ext cx="553212" cy="375576"/>
          </a:xfrm>
          <a:prstGeom prst="line">
            <a:avLst/>
          </a:prstGeom>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FEBC2D4-32B8-3AB8-CC0E-3879FAFF9246}"/>
              </a:ext>
            </a:extLst>
          </p:cNvPr>
          <p:cNvSpPr txBox="1"/>
          <p:nvPr/>
        </p:nvSpPr>
        <p:spPr>
          <a:xfrm>
            <a:off x="8368413" y="6002662"/>
            <a:ext cx="2489546" cy="276999"/>
          </a:xfrm>
          <a:prstGeom prst="rect">
            <a:avLst/>
          </a:prstGeom>
          <a:noFill/>
        </p:spPr>
        <p:txBody>
          <a:bodyPr wrap="square" rtlCol="0">
            <a:spAutoFit/>
          </a:bodyPr>
          <a:lstStyle/>
          <a:p>
            <a:pPr algn="ctr"/>
            <a:r>
              <a:rPr lang="ja-JP" altLang="en-US" sz="1200" dirty="0">
                <a:latin typeface="BIZ UDゴシック" panose="020B0400000000000000" pitchFamily="49" charset="-128"/>
                <a:ea typeface="BIZ UDゴシック" panose="020B0400000000000000" pitchFamily="49" charset="-128"/>
              </a:rPr>
              <a:t>副首都が複数あるパターン</a:t>
            </a:r>
          </a:p>
        </p:txBody>
      </p:sp>
      <p:cxnSp>
        <p:nvCxnSpPr>
          <p:cNvPr id="15" name="直線矢印コネクタ 14">
            <a:extLst>
              <a:ext uri="{FF2B5EF4-FFF2-40B4-BE49-F238E27FC236}">
                <a16:creationId xmlns:a16="http://schemas.microsoft.com/office/drawing/2014/main" id="{6E9AAC32-E93D-8BFC-C030-8320C1FFE806}"/>
              </a:ext>
            </a:extLst>
          </p:cNvPr>
          <p:cNvCxnSpPr/>
          <p:nvPr/>
        </p:nvCxnSpPr>
        <p:spPr>
          <a:xfrm flipH="1">
            <a:off x="7952775" y="6284894"/>
            <a:ext cx="715473" cy="3049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矢印: 右 28">
            <a:extLst>
              <a:ext uri="{FF2B5EF4-FFF2-40B4-BE49-F238E27FC236}">
                <a16:creationId xmlns:a16="http://schemas.microsoft.com/office/drawing/2014/main" id="{A14E552E-5A3C-8541-75C1-CAE19E3D3342}"/>
              </a:ext>
            </a:extLst>
          </p:cNvPr>
          <p:cNvSpPr/>
          <p:nvPr/>
        </p:nvSpPr>
        <p:spPr>
          <a:xfrm>
            <a:off x="8974047" y="4659417"/>
            <a:ext cx="813157" cy="487958"/>
          </a:xfrm>
          <a:prstGeom prst="rightArrow">
            <a:avLst/>
          </a:prstGeom>
          <a:noFill/>
          <a:ln>
            <a:solidFill>
              <a:schemeClr val="tx1"/>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183347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4BF8E8BA-A11D-3F81-60B5-CF234C788A4A}"/>
              </a:ext>
            </a:extLst>
          </p:cNvPr>
          <p:cNvSpPr/>
          <p:nvPr/>
        </p:nvSpPr>
        <p:spPr>
          <a:xfrm>
            <a:off x="157626" y="39781"/>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諸外国の首都・首都機能</a:t>
            </a:r>
            <a:endParaRPr lang="en-US" altLang="ja-JP" sz="2800" b="1"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BBCFC88D-A9A0-A672-3C66-3ED78A8BF0A5}"/>
              </a:ext>
            </a:extLst>
          </p:cNvPr>
          <p:cNvSpPr/>
          <p:nvPr/>
        </p:nvSpPr>
        <p:spPr>
          <a:xfrm>
            <a:off x="1034086" y="591671"/>
            <a:ext cx="12032287" cy="707886"/>
          </a:xfrm>
          <a:prstGeom prst="rect">
            <a:avLst/>
          </a:prstGeom>
        </p:spPr>
        <p:txBody>
          <a:bodyPr wrap="square">
            <a:spAutoFit/>
          </a:bodyPr>
          <a:lstStyle/>
          <a:p>
            <a:r>
              <a:rPr lang="ja-JP" altLang="en-US" sz="2000" b="1" dirty="0"/>
              <a:t>日本では、東京に全ての首都機能が集中しているが、</a:t>
            </a:r>
            <a:br>
              <a:rPr lang="en-US" altLang="ja-JP" sz="2000" b="1" dirty="0"/>
            </a:br>
            <a:r>
              <a:rPr lang="ja-JP" altLang="en-US" sz="2000" b="1" dirty="0"/>
              <a:t>諸外国では、首都以外に行政府を分散させている事例がある。</a:t>
            </a:r>
            <a:endParaRPr lang="en-US" altLang="ja-JP" sz="2000" b="1" dirty="0"/>
          </a:p>
        </p:txBody>
      </p:sp>
      <p:sp>
        <p:nvSpPr>
          <p:cNvPr id="8" name="正方形/長方形 7">
            <a:extLst>
              <a:ext uri="{FF2B5EF4-FFF2-40B4-BE49-F238E27FC236}">
                <a16:creationId xmlns:a16="http://schemas.microsoft.com/office/drawing/2014/main" id="{503D5EB3-D29C-FE5D-C3EA-E09D688E2B87}"/>
              </a:ext>
            </a:extLst>
          </p:cNvPr>
          <p:cNvSpPr/>
          <p:nvPr/>
        </p:nvSpPr>
        <p:spPr>
          <a:xfrm>
            <a:off x="496584" y="591671"/>
            <a:ext cx="11439846" cy="679216"/>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5">
            <a:extLst>
              <a:ext uri="{FF2B5EF4-FFF2-40B4-BE49-F238E27FC236}">
                <a16:creationId xmlns:a16="http://schemas.microsoft.com/office/drawing/2014/main" id="{F3466274-1709-2AE7-20F1-D7311F921A93}"/>
              </a:ext>
            </a:extLst>
          </p:cNvPr>
          <p:cNvGraphicFramePr>
            <a:graphicFrameLocks noGrp="1"/>
          </p:cNvGraphicFramePr>
          <p:nvPr>
            <p:extLst>
              <p:ext uri="{D42A27DB-BD31-4B8C-83A1-F6EECF244321}">
                <p14:modId xmlns:p14="http://schemas.microsoft.com/office/powerpoint/2010/main" val="4043704087"/>
              </p:ext>
            </p:extLst>
          </p:nvPr>
        </p:nvGraphicFramePr>
        <p:xfrm>
          <a:off x="613060" y="1599220"/>
          <a:ext cx="11323375" cy="3718560"/>
        </p:xfrm>
        <a:graphic>
          <a:graphicData uri="http://schemas.openxmlformats.org/drawingml/2006/table">
            <a:tbl>
              <a:tblPr firstRow="1" bandRow="1">
                <a:tableStyleId>{5940675A-B579-460E-94D1-54222C63F5DA}</a:tableStyleId>
              </a:tblPr>
              <a:tblGrid>
                <a:gridCol w="628518">
                  <a:extLst>
                    <a:ext uri="{9D8B030D-6E8A-4147-A177-3AD203B41FA5}">
                      <a16:colId xmlns:a16="http://schemas.microsoft.com/office/drawing/2014/main" val="1978115339"/>
                    </a:ext>
                  </a:extLst>
                </a:gridCol>
                <a:gridCol w="712694">
                  <a:extLst>
                    <a:ext uri="{9D8B030D-6E8A-4147-A177-3AD203B41FA5}">
                      <a16:colId xmlns:a16="http://schemas.microsoft.com/office/drawing/2014/main" val="1712460681"/>
                    </a:ext>
                  </a:extLst>
                </a:gridCol>
                <a:gridCol w="753036">
                  <a:extLst>
                    <a:ext uri="{9D8B030D-6E8A-4147-A177-3AD203B41FA5}">
                      <a16:colId xmlns:a16="http://schemas.microsoft.com/office/drawing/2014/main" val="2891510617"/>
                    </a:ext>
                  </a:extLst>
                </a:gridCol>
                <a:gridCol w="1936376">
                  <a:extLst>
                    <a:ext uri="{9D8B030D-6E8A-4147-A177-3AD203B41FA5}">
                      <a16:colId xmlns:a16="http://schemas.microsoft.com/office/drawing/2014/main" val="358093005"/>
                    </a:ext>
                  </a:extLst>
                </a:gridCol>
                <a:gridCol w="2501153">
                  <a:extLst>
                    <a:ext uri="{9D8B030D-6E8A-4147-A177-3AD203B41FA5}">
                      <a16:colId xmlns:a16="http://schemas.microsoft.com/office/drawing/2014/main" val="3211480873"/>
                    </a:ext>
                  </a:extLst>
                </a:gridCol>
                <a:gridCol w="981635">
                  <a:extLst>
                    <a:ext uri="{9D8B030D-6E8A-4147-A177-3AD203B41FA5}">
                      <a16:colId xmlns:a16="http://schemas.microsoft.com/office/drawing/2014/main" val="1208244777"/>
                    </a:ext>
                  </a:extLst>
                </a:gridCol>
                <a:gridCol w="3809963">
                  <a:extLst>
                    <a:ext uri="{9D8B030D-6E8A-4147-A177-3AD203B41FA5}">
                      <a16:colId xmlns:a16="http://schemas.microsoft.com/office/drawing/2014/main" val="1302176772"/>
                    </a:ext>
                  </a:extLst>
                </a:gridCol>
              </a:tblGrid>
              <a:tr h="324068">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国名</a:t>
                      </a:r>
                      <a:endParaRPr kumimoji="1" lang="en-US" altLang="ja-JP" sz="1100" b="1" dirty="0">
                        <a:latin typeface="BIZ UDゴシック" panose="020B0400000000000000" pitchFamily="49" charset="-128"/>
                        <a:ea typeface="BIZ UDゴシック" panose="020B0400000000000000" pitchFamily="49" charset="-128"/>
                      </a:endParaRPr>
                    </a:p>
                    <a:p>
                      <a:pPr algn="ctr"/>
                      <a:r>
                        <a:rPr kumimoji="1" lang="ja-JP" altLang="en-US" sz="1100" b="1" dirty="0">
                          <a:latin typeface="BIZ UDゴシック" panose="020B0400000000000000" pitchFamily="49" charset="-128"/>
                          <a:ea typeface="BIZ UDゴシック" panose="020B0400000000000000" pitchFamily="49" charset="-128"/>
                        </a:rPr>
                        <a:t>首都</a:t>
                      </a:r>
                    </a:p>
                  </a:txBody>
                  <a:tcPr marL="0" marR="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solidFill>
                      <a:schemeClr val="bg2">
                        <a:lumMod val="75000"/>
                      </a:schemeClr>
                    </a:solidFill>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分散先</a:t>
                      </a:r>
                    </a:p>
                  </a:txBody>
                  <a:tcPr marL="0" marR="0" anchor="ctr">
                    <a:lnL w="28575" cap="flat" cmpd="sng" algn="ctr">
                      <a:solidFill>
                        <a:schemeClr val="tx1"/>
                      </a:solidFill>
                      <a:prstDash val="solid"/>
                      <a:round/>
                      <a:headEnd type="none" w="med" len="med"/>
                      <a:tailEnd type="none" w="med" len="med"/>
                    </a:lnL>
                    <a:solidFill>
                      <a:schemeClr val="bg2">
                        <a:lumMod val="75000"/>
                      </a:schemeClr>
                    </a:solidFill>
                  </a:tcPr>
                </a:tc>
                <a:tc>
                  <a:txBody>
                    <a:bodyPr/>
                    <a:lstStyle/>
                    <a:p>
                      <a:pPr algn="ctr"/>
                      <a:r>
                        <a:rPr kumimoji="1" lang="ja-JP" altLang="en-US" sz="1100" b="1">
                          <a:latin typeface="BIZ UDゴシック" panose="020B0400000000000000" pitchFamily="49" charset="-128"/>
                          <a:ea typeface="BIZ UDゴシック" panose="020B0400000000000000" pitchFamily="49" charset="-128"/>
                        </a:rPr>
                        <a:t>首都との</a:t>
                      </a:r>
                      <a:endParaRPr kumimoji="1" lang="en-US" altLang="ja-JP" sz="1100" b="1">
                        <a:latin typeface="BIZ UDゴシック" panose="020B0400000000000000" pitchFamily="49" charset="-128"/>
                        <a:ea typeface="BIZ UDゴシック" panose="020B0400000000000000" pitchFamily="49" charset="-128"/>
                      </a:endParaRPr>
                    </a:p>
                    <a:p>
                      <a:pPr algn="ctr"/>
                      <a:r>
                        <a:rPr kumimoji="1" lang="ja-JP" altLang="en-US" sz="1100" b="1">
                          <a:latin typeface="BIZ UDゴシック" panose="020B0400000000000000" pitchFamily="49" charset="-128"/>
                          <a:ea typeface="BIZ UDゴシック" panose="020B0400000000000000" pitchFamily="49" charset="-128"/>
                        </a:rPr>
                        <a:t>距離</a:t>
                      </a:r>
                      <a:endParaRPr kumimoji="1" lang="ja-JP" altLang="en-US" sz="1100" b="1" dirty="0">
                        <a:latin typeface="BIZ UDゴシック" panose="020B0400000000000000" pitchFamily="49" charset="-128"/>
                        <a:ea typeface="BIZ UDゴシック" panose="020B0400000000000000" pitchFamily="49" charset="-128"/>
                      </a:endParaRPr>
                    </a:p>
                  </a:txBody>
                  <a:tcPr marL="0" marR="0" anchor="ctr">
                    <a:solidFill>
                      <a:schemeClr val="bg2">
                        <a:lumMod val="75000"/>
                      </a:schemeClr>
                    </a:solidFill>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分散の背景</a:t>
                      </a:r>
                    </a:p>
                  </a:txBody>
                  <a:tcPr anchor="ctr">
                    <a:solidFill>
                      <a:schemeClr val="bg2">
                        <a:lumMod val="75000"/>
                      </a:schemeClr>
                    </a:solidFill>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分散の手法</a:t>
                      </a:r>
                    </a:p>
                  </a:txBody>
                  <a:tcPr anchor="ctr">
                    <a:solidFill>
                      <a:schemeClr val="bg2">
                        <a:lumMod val="75000"/>
                      </a:schemeClr>
                    </a:solidFill>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分散時期</a:t>
                      </a:r>
                      <a:endParaRPr kumimoji="1" lang="en-US" altLang="ja-JP" sz="1100" b="1" dirty="0">
                        <a:latin typeface="BIZ UDゴシック" panose="020B0400000000000000" pitchFamily="49" charset="-128"/>
                        <a:ea typeface="BIZ UDゴシック" panose="020B0400000000000000" pitchFamily="49" charset="-128"/>
                      </a:endParaRPr>
                    </a:p>
                  </a:txBody>
                  <a:tcPr anchor="ctr">
                    <a:solidFill>
                      <a:schemeClr val="bg2">
                        <a:lumMod val="75000"/>
                      </a:schemeClr>
                    </a:solidFill>
                  </a:tcPr>
                </a:tc>
                <a:tc>
                  <a:txBody>
                    <a:bodyPr/>
                    <a:lstStyle/>
                    <a:p>
                      <a:pPr algn="ctr"/>
                      <a:r>
                        <a:rPr kumimoji="1" lang="ja-JP" altLang="en-US" sz="1100" b="1" dirty="0">
                          <a:latin typeface="BIZ UDゴシック" panose="020B0400000000000000" pitchFamily="49" charset="-128"/>
                          <a:ea typeface="BIZ UDゴシック" panose="020B0400000000000000" pitchFamily="49" charset="-128"/>
                        </a:rPr>
                        <a:t>分散の影響</a:t>
                      </a:r>
                      <a:endParaRPr kumimoji="1" lang="en-US" altLang="ja-JP" sz="1100" b="1" dirty="0">
                        <a:latin typeface="BIZ UDゴシック" panose="020B0400000000000000" pitchFamily="49" charset="-128"/>
                        <a:ea typeface="BIZ UDゴシック" panose="020B0400000000000000" pitchFamily="49" charset="-128"/>
                      </a:endParaRPr>
                    </a:p>
                  </a:txBody>
                  <a:tcPr anchor="ctr">
                    <a:solidFill>
                      <a:schemeClr val="bg2">
                        <a:lumMod val="75000"/>
                      </a:schemeClr>
                    </a:solidFill>
                  </a:tcPr>
                </a:tc>
                <a:extLst>
                  <a:ext uri="{0D108BD9-81ED-4DB2-BD59-A6C34878D82A}">
                    <a16:rowId xmlns:a16="http://schemas.microsoft.com/office/drawing/2014/main" val="2142880739"/>
                  </a:ext>
                </a:extLst>
              </a:tr>
              <a:tr h="833318">
                <a:tc>
                  <a:txBody>
                    <a:bodyPr/>
                    <a:lstStyle/>
                    <a:p>
                      <a:pPr algn="ctr"/>
                      <a:r>
                        <a:rPr kumimoji="1" lang="ja-JP" altLang="en-US" sz="1100" b="1" dirty="0">
                          <a:latin typeface="BIZ UDゴシック" panose="020B0400000000000000" pitchFamily="49" charset="-128"/>
                          <a:ea typeface="BIZ UDゴシック" panose="020B0400000000000000" pitchFamily="49" charset="-128"/>
                        </a:rPr>
                        <a:t>ドイツ</a:t>
                      </a:r>
                      <a:endParaRPr kumimoji="1" lang="en-US" altLang="ja-JP" sz="1100" b="1" dirty="0">
                        <a:latin typeface="BIZ UDゴシック" panose="020B0400000000000000" pitchFamily="49" charset="-128"/>
                        <a:ea typeface="BIZ UDゴシック" panose="020B0400000000000000" pitchFamily="49" charset="-128"/>
                      </a:endParaRPr>
                    </a:p>
                    <a:p>
                      <a:pPr algn="ctr"/>
                      <a:r>
                        <a:rPr kumimoji="1" lang="ja-JP" altLang="en-US" sz="1100" b="1" dirty="0">
                          <a:latin typeface="BIZ UDゴシック" panose="020B0400000000000000" pitchFamily="49" charset="-128"/>
                          <a:ea typeface="BIZ UDゴシック" panose="020B0400000000000000" pitchFamily="49" charset="-128"/>
                        </a:rPr>
                        <a:t>（ベルリン）</a:t>
                      </a:r>
                    </a:p>
                  </a:txBody>
                  <a:tcPr marL="0" marR="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75000"/>
                      </a:schemeClr>
                    </a:solid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ボン</a:t>
                      </a:r>
                      <a:endParaRPr kumimoji="1" lang="en-US" altLang="ja-JP" sz="1100" dirty="0">
                        <a:latin typeface="BIZ UDゴシック" panose="020B0400000000000000" pitchFamily="49" charset="-128"/>
                        <a:ea typeface="BIZ UDゴシック" panose="020B0400000000000000" pitchFamily="49" charset="-128"/>
                      </a:endParaRPr>
                    </a:p>
                  </a:txBody>
                  <a:tcPr marL="0" marR="0">
                    <a:lnL w="28575" cap="flat" cmpd="sng" algn="ctr">
                      <a:solidFill>
                        <a:schemeClr val="tx1"/>
                      </a:solidFill>
                      <a:prstDash val="solid"/>
                      <a:round/>
                      <a:headEnd type="none" w="med" len="med"/>
                      <a:tailEnd type="none" w="med" len="med"/>
                    </a:lnL>
                    <a:no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約</a:t>
                      </a:r>
                      <a:r>
                        <a:rPr kumimoji="1" lang="en-US" altLang="ja-JP" sz="1100" dirty="0">
                          <a:latin typeface="BIZ UDゴシック" panose="020B0400000000000000" pitchFamily="49" charset="-128"/>
                          <a:ea typeface="BIZ UDゴシック" panose="020B0400000000000000" pitchFamily="49" charset="-128"/>
                        </a:rPr>
                        <a:t>480km</a:t>
                      </a:r>
                    </a:p>
                  </a:txBody>
                  <a:tcPr marL="0" marR="0">
                    <a:noFill/>
                  </a:tcPr>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○ボンの振興</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東西ドイツ統一により、ボンから連邦政府機能等が失なわれることへの対応</a:t>
                      </a:r>
                    </a:p>
                  </a:txBody>
                  <a:tcPr>
                    <a:noFill/>
                  </a:tcPr>
                </a:tc>
                <a:tc>
                  <a:txBody>
                    <a:bodyPr/>
                    <a:lstStyle/>
                    <a:p>
                      <a:r>
                        <a:rPr kumimoji="1" lang="ja-JP" altLang="en-US" sz="1100" dirty="0">
                          <a:latin typeface="BIZ UDゴシック" panose="020B0400000000000000" pitchFamily="49" charset="-128"/>
                          <a:ea typeface="BIZ UDゴシック" panose="020B0400000000000000" pitchFamily="49" charset="-128"/>
                        </a:rPr>
                        <a:t>○混合モデル（垂直・水平移転）</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ベルリンに政府機能の核心を置く。</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行政府は両都市にオフィスを置く。</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連邦職員の過半数</a:t>
                      </a:r>
                      <a:r>
                        <a:rPr kumimoji="1" lang="ja-JP" altLang="en-US" sz="1100">
                          <a:latin typeface="BIZ UDゴシック" panose="020B0400000000000000" pitchFamily="49" charset="-128"/>
                          <a:ea typeface="BIZ UDゴシック" panose="020B0400000000000000" pitchFamily="49" charset="-128"/>
                        </a:rPr>
                        <a:t>をボンに置く</a:t>
                      </a:r>
                      <a:r>
                        <a:rPr kumimoji="1" lang="ja-JP" altLang="en-US" sz="1100" dirty="0">
                          <a:latin typeface="BIZ UDゴシック" panose="020B0400000000000000" pitchFamily="49" charset="-128"/>
                          <a:ea typeface="BIZ UDゴシック" panose="020B0400000000000000" pitchFamily="49" charset="-128"/>
                        </a:rPr>
                        <a:t>。</a:t>
                      </a:r>
                      <a:endParaRPr kumimoji="1" lang="en-US" altLang="ja-JP" sz="1100" dirty="0">
                        <a:latin typeface="BIZ UDゴシック" panose="020B0400000000000000" pitchFamily="49" charset="-128"/>
                        <a:ea typeface="BIZ UDゴシック" panose="020B0400000000000000" pitchFamily="49" charset="-128"/>
                      </a:endParaRPr>
                    </a:p>
                  </a:txBody>
                  <a:tcPr>
                    <a:noFill/>
                  </a:tcPr>
                </a:tc>
                <a:tc>
                  <a:txBody>
                    <a:bodyPr/>
                    <a:lstStyle/>
                    <a:p>
                      <a:r>
                        <a:rPr kumimoji="1" lang="en-US" altLang="ja-JP" sz="1100" dirty="0">
                          <a:latin typeface="BIZ UDゴシック" panose="020B0400000000000000" pitchFamily="49" charset="-128"/>
                          <a:ea typeface="BIZ UDゴシック" panose="020B0400000000000000" pitchFamily="49" charset="-128"/>
                        </a:rPr>
                        <a:t>2001</a:t>
                      </a:r>
                      <a:r>
                        <a:rPr kumimoji="1" lang="ja-JP" altLang="en-US" sz="1100" dirty="0">
                          <a:latin typeface="BIZ UDゴシック" panose="020B0400000000000000" pitchFamily="49" charset="-128"/>
                          <a:ea typeface="BIZ UDゴシック" panose="020B0400000000000000" pitchFamily="49" charset="-128"/>
                        </a:rPr>
                        <a:t>年</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連邦首相府がベルリン移転</a:t>
                      </a:r>
                      <a:endParaRPr kumimoji="1" lang="en-US" altLang="ja-JP" sz="1100" dirty="0">
                        <a:latin typeface="BIZ UDゴシック" panose="020B0400000000000000" pitchFamily="49" charset="-128"/>
                        <a:ea typeface="BIZ UDゴシック" panose="020B0400000000000000" pitchFamily="49" charset="-128"/>
                      </a:endParaRPr>
                    </a:p>
                  </a:txBody>
                  <a:tcPr>
                    <a:noFill/>
                  </a:tcPr>
                </a:tc>
                <a:tc>
                  <a:txBody>
                    <a:bodyPr/>
                    <a:lstStyle/>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首都がベルリンになった後も、ボンには連邦政府からの様々な支援が行われ、都市の衰退は見られない。</a:t>
                      </a: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現在、行政府のメインの機能について、ベルリンへのシフトが進行中。両都市間の出張コストといった課題も残っているが、テレビ会議も徐々に活用されている。</a:t>
                      </a:r>
                    </a:p>
                  </a:txBody>
                  <a:tcPr>
                    <a:noFill/>
                  </a:tcPr>
                </a:tc>
                <a:extLst>
                  <a:ext uri="{0D108BD9-81ED-4DB2-BD59-A6C34878D82A}">
                    <a16:rowId xmlns:a16="http://schemas.microsoft.com/office/drawing/2014/main" val="815590049"/>
                  </a:ext>
                </a:extLst>
              </a:tr>
              <a:tr h="960630">
                <a:tc>
                  <a:txBody>
                    <a:bodyPr/>
                    <a:lstStyle/>
                    <a:p>
                      <a:pPr algn="ctr"/>
                      <a:r>
                        <a:rPr kumimoji="1" lang="ja-JP" altLang="en-US" sz="1100" b="1" dirty="0">
                          <a:latin typeface="BIZ UDゴシック" panose="020B0400000000000000" pitchFamily="49" charset="-128"/>
                          <a:ea typeface="BIZ UDゴシック" panose="020B0400000000000000" pitchFamily="49" charset="-128"/>
                        </a:rPr>
                        <a:t>イギリス</a:t>
                      </a:r>
                      <a:endParaRPr kumimoji="1" lang="en-US" altLang="ja-JP" sz="1100" b="1" dirty="0">
                        <a:latin typeface="BIZ UDゴシック" panose="020B0400000000000000" pitchFamily="49" charset="-128"/>
                        <a:ea typeface="BIZ UDゴシック" panose="020B0400000000000000" pitchFamily="49" charset="-128"/>
                      </a:endParaRPr>
                    </a:p>
                    <a:p>
                      <a:pPr algn="ctr"/>
                      <a:r>
                        <a:rPr kumimoji="1" lang="ja-JP" altLang="en-US" sz="1100" b="1" dirty="0">
                          <a:latin typeface="BIZ UDゴシック" panose="020B0400000000000000" pitchFamily="49" charset="-128"/>
                          <a:ea typeface="BIZ UDゴシック" panose="020B0400000000000000" pitchFamily="49" charset="-128"/>
                        </a:rPr>
                        <a:t>（ロンドン）</a:t>
                      </a:r>
                    </a:p>
                  </a:txBody>
                  <a:tcPr marL="0" marR="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lumMod val="75000"/>
                      </a:schemeClr>
                    </a:solidFill>
                  </a:tcPr>
                </a:tc>
                <a:tc gridSpan="2">
                  <a:txBody>
                    <a:bodyPr/>
                    <a:lstStyle/>
                    <a:p>
                      <a:pPr algn="l"/>
                      <a:r>
                        <a:rPr kumimoji="1" lang="ja-JP" altLang="en-US" sz="1100" dirty="0">
                          <a:latin typeface="BIZ UDゴシック" panose="020B0400000000000000" pitchFamily="49" charset="-128"/>
                          <a:ea typeface="BIZ UDゴシック" panose="020B0400000000000000" pitchFamily="49" charset="-128"/>
                        </a:rPr>
                        <a:t>ロンドン近郊からウェールズ、スコットランドに至る国内各地</a:t>
                      </a:r>
                    </a:p>
                  </a:txBody>
                  <a:tcPr marL="36000" marR="36000">
                    <a:lnL w="28575" cap="flat" cmpd="sng" algn="ctr">
                      <a:solidFill>
                        <a:schemeClr val="tx1"/>
                      </a:solidFill>
                      <a:prstDash val="solid"/>
                      <a:round/>
                      <a:headEnd type="none" w="med" len="med"/>
                      <a:tailEnd type="none" w="med" len="med"/>
                    </a:lnL>
                  </a:tcPr>
                </a:tc>
                <a:tc hMerge="1">
                  <a:txBody>
                    <a:bodyPr/>
                    <a:lstStyle/>
                    <a:p>
                      <a:endParaRPr kumimoji="1" lang="ja-JP" altLang="en-US"/>
                    </a:p>
                  </a:txBody>
                  <a:tcPr/>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○行政コスト削減</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ロンドンにおける建物賃借料や人件費の高騰への対応</a:t>
                      </a:r>
                      <a:endParaRPr kumimoji="1" lang="en-US" altLang="ja-JP" sz="11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○人材の確保</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ロンドンでの民間との人材確保競争の激化</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○水平移転</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大臣や政策立案部門はロンドンに残し、実施部門を移転</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第二次大戦中から今日まで継続的に実施</a:t>
                      </a:r>
                    </a:p>
                  </a:txBody>
                  <a:tcPr/>
                </a:tc>
                <a:tc>
                  <a:txBody>
                    <a:bodyPr/>
                    <a:lstStyle/>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行政府の分散先において雇用増につながった事例が存在している。</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ロンドンで働く国家公務員数は</a:t>
                      </a:r>
                      <a:r>
                        <a:rPr kumimoji="1" lang="en-US" altLang="ja-JP" sz="1100" dirty="0">
                          <a:latin typeface="BIZ UDゴシック" panose="020B0400000000000000" pitchFamily="49" charset="-128"/>
                          <a:ea typeface="BIZ UDゴシック" panose="020B0400000000000000" pitchFamily="49" charset="-128"/>
                        </a:rPr>
                        <a:t>2005</a:t>
                      </a:r>
                      <a:r>
                        <a:rPr kumimoji="1" lang="ja-JP" altLang="en-US" sz="1100" dirty="0">
                          <a:latin typeface="BIZ UDゴシック" panose="020B0400000000000000" pitchFamily="49" charset="-128"/>
                          <a:ea typeface="BIZ UDゴシック" panose="020B0400000000000000" pitchFamily="49" charset="-128"/>
                        </a:rPr>
                        <a:t>年頃までは減少傾向だったが、近年は微増傾向。今後もロンドンからの分散を継続実施する計画あり。</a:t>
                      </a:r>
                    </a:p>
                  </a:txBody>
                  <a:tcPr/>
                </a:tc>
                <a:extLst>
                  <a:ext uri="{0D108BD9-81ED-4DB2-BD59-A6C34878D82A}">
                    <a16:rowId xmlns:a16="http://schemas.microsoft.com/office/drawing/2014/main" val="2149100739"/>
                  </a:ext>
                </a:extLst>
              </a:tr>
              <a:tr h="833318">
                <a:tc>
                  <a:txBody>
                    <a:bodyPr/>
                    <a:lstStyle/>
                    <a:p>
                      <a:pPr algn="ctr"/>
                      <a:r>
                        <a:rPr kumimoji="1" lang="ja-JP" altLang="en-US" sz="1100" b="1" dirty="0">
                          <a:latin typeface="BIZ UDゴシック" panose="020B0400000000000000" pitchFamily="49" charset="-128"/>
                          <a:ea typeface="BIZ UDゴシック" panose="020B0400000000000000" pitchFamily="49" charset="-128"/>
                        </a:rPr>
                        <a:t>韓国</a:t>
                      </a:r>
                      <a:endParaRPr kumimoji="1" lang="en-US" altLang="ja-JP" sz="1100" b="1" dirty="0">
                        <a:latin typeface="BIZ UDゴシック" panose="020B0400000000000000" pitchFamily="49" charset="-128"/>
                        <a:ea typeface="BIZ UDゴシック" panose="020B0400000000000000" pitchFamily="49" charset="-128"/>
                      </a:endParaRPr>
                    </a:p>
                    <a:p>
                      <a:pPr algn="ctr"/>
                      <a:r>
                        <a:rPr kumimoji="1" lang="ja-JP" altLang="en-US" sz="1100" b="1" dirty="0">
                          <a:latin typeface="BIZ UDゴシック" panose="020B0400000000000000" pitchFamily="49" charset="-128"/>
                          <a:ea typeface="BIZ UDゴシック" panose="020B0400000000000000" pitchFamily="49" charset="-128"/>
                        </a:rPr>
                        <a:t>（ソウル）</a:t>
                      </a:r>
                    </a:p>
                  </a:txBody>
                  <a:tcPr marL="0" marR="0" marT="36000" marB="360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28575"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世宗</a:t>
                      </a:r>
                    </a:p>
                  </a:txBody>
                  <a:tcPr marL="0" marR="0">
                    <a:lnL w="28575" cap="flat" cmpd="sng" algn="ctr">
                      <a:solidFill>
                        <a:schemeClr val="tx1"/>
                      </a:solidFill>
                      <a:prstDash val="solid"/>
                      <a:round/>
                      <a:headEnd type="none" w="med" len="med"/>
                      <a:tailEnd type="none" w="med" len="med"/>
                    </a:lnL>
                  </a:tcPr>
                </a:tc>
                <a:tc>
                  <a:txBody>
                    <a:bodyPr/>
                    <a:lstStyle/>
                    <a:p>
                      <a:pPr algn="ctr"/>
                      <a:r>
                        <a:rPr kumimoji="1" lang="ja-JP" altLang="en-US" sz="1100" dirty="0">
                          <a:latin typeface="BIZ UDゴシック" panose="020B0400000000000000" pitchFamily="49" charset="-128"/>
                          <a:ea typeface="BIZ UDゴシック" panose="020B0400000000000000" pitchFamily="49" charset="-128"/>
                        </a:rPr>
                        <a:t>約</a:t>
                      </a:r>
                      <a:r>
                        <a:rPr kumimoji="1" lang="en-US" altLang="ja-JP" sz="1100" dirty="0">
                          <a:latin typeface="BIZ UDゴシック" panose="020B0400000000000000" pitchFamily="49" charset="-128"/>
                          <a:ea typeface="BIZ UDゴシック" panose="020B0400000000000000" pitchFamily="49" charset="-128"/>
                        </a:rPr>
                        <a:t>120km</a:t>
                      </a:r>
                      <a:endParaRPr kumimoji="1" lang="ja-JP" altLang="en-US" sz="1100" dirty="0">
                        <a:latin typeface="BIZ UDゴシック" panose="020B0400000000000000" pitchFamily="49" charset="-128"/>
                        <a:ea typeface="BIZ UDゴシック" panose="020B0400000000000000" pitchFamily="49" charset="-128"/>
                      </a:endParaRPr>
                    </a:p>
                  </a:txBody>
                  <a:tcPr marL="0" marR="0"/>
                </a:tc>
                <a:tc>
                  <a:txBody>
                    <a:bodyPr/>
                    <a:lstStyle/>
                    <a:p>
                      <a:pPr marL="0" indent="0">
                        <a:buFont typeface="Arial" panose="020B0604020202020204" pitchFamily="34" charset="0"/>
                        <a:buNone/>
                      </a:pPr>
                      <a:r>
                        <a:rPr kumimoji="1" lang="ja-JP" altLang="en-US" sz="1100" dirty="0">
                          <a:latin typeface="BIZ UDゴシック" panose="020B0400000000000000" pitchFamily="49" charset="-128"/>
                          <a:ea typeface="BIZ UDゴシック" panose="020B0400000000000000" pitchFamily="49" charset="-128"/>
                        </a:rPr>
                        <a:t>○首都の過密対策</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首都ソウルの過密対策、均衡ある国土の発展</a:t>
                      </a:r>
                    </a:p>
                  </a:txBody>
                  <a:tcPr/>
                </a:tc>
                <a:tc>
                  <a:txBody>
                    <a:bodyPr/>
                    <a:lstStyle/>
                    <a:p>
                      <a:r>
                        <a:rPr kumimoji="1" lang="ja-JP" altLang="en-US" sz="1100" dirty="0">
                          <a:latin typeface="BIZ UDゴシック" panose="020B0400000000000000" pitchFamily="49" charset="-128"/>
                          <a:ea typeface="BIZ UDゴシック" panose="020B0400000000000000" pitchFamily="49" charset="-128"/>
                        </a:rPr>
                        <a:t>○新たに都市を建設</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新たに世宗市を「</a:t>
                      </a:r>
                      <a:r>
                        <a:rPr kumimoji="1" lang="zh-TW" altLang="en-US" sz="1100" dirty="0">
                          <a:latin typeface="BIZ UDゴシック" panose="020B0400000000000000" pitchFamily="49" charset="-128"/>
                          <a:ea typeface="BIZ UDゴシック" panose="020B0400000000000000" pitchFamily="49" charset="-128"/>
                        </a:rPr>
                        <a:t>行政中心複合都市</a:t>
                      </a:r>
                      <a:r>
                        <a:rPr kumimoji="1" lang="ja-JP" altLang="en-US" sz="1100" dirty="0">
                          <a:latin typeface="BIZ UDゴシック" panose="020B0400000000000000" pitchFamily="49" charset="-128"/>
                          <a:ea typeface="BIZ UDゴシック" panose="020B0400000000000000" pitchFamily="49" charset="-128"/>
                        </a:rPr>
                        <a:t>」として建設</a:t>
                      </a:r>
                      <a:endParaRPr kumimoji="1" lang="en-US" altLang="ja-JP" sz="1100" dirty="0">
                        <a:latin typeface="BIZ UDゴシック" panose="020B0400000000000000" pitchFamily="49" charset="-128"/>
                        <a:ea typeface="BIZ UDゴシック" panose="020B0400000000000000" pitchFamily="49" charset="-128"/>
                      </a:endParaRPr>
                    </a:p>
                    <a:p>
                      <a:r>
                        <a:rPr kumimoji="1" lang="ja-JP" altLang="en-US" sz="1100" dirty="0">
                          <a:latin typeface="BIZ UDゴシック" panose="020B0400000000000000" pitchFamily="49" charset="-128"/>
                          <a:ea typeface="BIZ UDゴシック" panose="020B0400000000000000" pitchFamily="49" charset="-128"/>
                        </a:rPr>
                        <a:t>○垂直移転</a:t>
                      </a:r>
                      <a:endParaRPr kumimoji="1" lang="en-US" altLang="ja-JP" sz="1100" dirty="0">
                        <a:latin typeface="BIZ UDゴシック" panose="020B0400000000000000" pitchFamily="49" charset="-128"/>
                        <a:ea typeface="BIZ UDゴシック" panose="020B0400000000000000" pitchFamily="49" charset="-128"/>
                      </a:endParaRPr>
                    </a:p>
                    <a:p>
                      <a:pPr marL="171450" indent="-171450">
                        <a:buFont typeface="Arial" panose="020B0604020202020204" pitchFamily="34" charset="0"/>
                        <a:buChar char="•"/>
                      </a:pPr>
                      <a:r>
                        <a:rPr kumimoji="1" lang="ja-JP" altLang="en-US" sz="1100" dirty="0">
                          <a:latin typeface="BIZ UDゴシック" panose="020B0400000000000000" pitchFamily="49" charset="-128"/>
                          <a:ea typeface="BIZ UDゴシック" panose="020B0400000000000000" pitchFamily="49" charset="-128"/>
                        </a:rPr>
                        <a:t>外交部など一部を除き、多くの行政府を移転</a:t>
                      </a:r>
                    </a:p>
                  </a:txBody>
                  <a:tcPr/>
                </a:tc>
                <a:tc>
                  <a:txBody>
                    <a:bodyPr/>
                    <a:lstStyle/>
                    <a:p>
                      <a:r>
                        <a:rPr kumimoji="1" lang="en-US" altLang="ja-JP" sz="1100" dirty="0">
                          <a:latin typeface="BIZ UDゴシック" panose="020B0400000000000000" pitchFamily="49" charset="-128"/>
                          <a:ea typeface="BIZ UDゴシック" panose="020B0400000000000000" pitchFamily="49" charset="-128"/>
                        </a:rPr>
                        <a:t>2005</a:t>
                      </a:r>
                      <a:r>
                        <a:rPr kumimoji="1" lang="ja-JP" altLang="en-US" sz="1100" dirty="0">
                          <a:latin typeface="BIZ UDゴシック" panose="020B0400000000000000" pitchFamily="49" charset="-128"/>
                          <a:ea typeface="BIZ UDゴシック" panose="020B0400000000000000" pitchFamily="49" charset="-128"/>
                        </a:rPr>
                        <a:t>年に、移転対象を決定。</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2017</a:t>
                      </a:r>
                      <a:r>
                        <a:rPr kumimoji="1" lang="ja-JP" altLang="en-US" sz="1100" dirty="0">
                          <a:latin typeface="BIZ UDゴシック" panose="020B0400000000000000" pitchFamily="49" charset="-128"/>
                          <a:ea typeface="BIZ UDゴシック" panose="020B0400000000000000" pitchFamily="49" charset="-128"/>
                        </a:rPr>
                        <a:t>年までに移転ほぼ完了</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cs typeface="+mn-cs"/>
                        </a:rPr>
                        <a:t>ソウルと世宗間の出張コストが課題となっている。</a:t>
                      </a:r>
                      <a:endParaRPr kumimoji="1" lang="en-US" altLang="ja-JP" sz="1100" kern="1200" dirty="0">
                        <a:solidFill>
                          <a:schemeClr val="tx1"/>
                        </a:solidFill>
                        <a:latin typeface="BIZ UDゴシック" panose="020B0400000000000000" pitchFamily="49" charset="-128"/>
                        <a:ea typeface="BIZ UDゴシック" panose="020B0400000000000000" pitchFamily="49" charset="-128"/>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kern="1200" dirty="0">
                          <a:solidFill>
                            <a:schemeClr val="tx1"/>
                          </a:solidFill>
                          <a:latin typeface="BIZ UDゴシック" panose="020B0400000000000000" pitchFamily="49" charset="-128"/>
                          <a:ea typeface="BIZ UDゴシック" panose="020B0400000000000000" pitchFamily="49" charset="-128"/>
                          <a:cs typeface="+mn-cs"/>
                        </a:rPr>
                        <a:t>ほぼ全ての行政府が世宗に移転され、世宗市は都市の発足以降、人口が大きく増加している。</a:t>
                      </a:r>
                    </a:p>
                  </a:txBody>
                  <a:tcPr/>
                </a:tc>
                <a:extLst>
                  <a:ext uri="{0D108BD9-81ED-4DB2-BD59-A6C34878D82A}">
                    <a16:rowId xmlns:a16="http://schemas.microsoft.com/office/drawing/2014/main" val="2814244585"/>
                  </a:ext>
                </a:extLst>
              </a:tr>
            </a:tbl>
          </a:graphicData>
        </a:graphic>
      </p:graphicFrame>
      <p:sp>
        <p:nvSpPr>
          <p:cNvPr id="31" name="テキスト ボックス 30">
            <a:extLst>
              <a:ext uri="{FF2B5EF4-FFF2-40B4-BE49-F238E27FC236}">
                <a16:creationId xmlns:a16="http://schemas.microsoft.com/office/drawing/2014/main" id="{B190DE28-0FC4-5D60-B464-A2AC2AF2C114}"/>
              </a:ext>
            </a:extLst>
          </p:cNvPr>
          <p:cNvSpPr txBox="1"/>
          <p:nvPr/>
        </p:nvSpPr>
        <p:spPr>
          <a:xfrm>
            <a:off x="367519" y="1304721"/>
            <a:ext cx="320880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分散事例の概要と影響</a:t>
            </a: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32" name="表 7">
            <a:extLst>
              <a:ext uri="{FF2B5EF4-FFF2-40B4-BE49-F238E27FC236}">
                <a16:creationId xmlns:a16="http://schemas.microsoft.com/office/drawing/2014/main" id="{EE050527-C4FB-5847-D211-5D79BD2CDA9B}"/>
              </a:ext>
            </a:extLst>
          </p:cNvPr>
          <p:cNvGraphicFramePr>
            <a:graphicFrameLocks noGrp="1"/>
          </p:cNvGraphicFramePr>
          <p:nvPr>
            <p:extLst>
              <p:ext uri="{D42A27DB-BD31-4B8C-83A1-F6EECF244321}">
                <p14:modId xmlns:p14="http://schemas.microsoft.com/office/powerpoint/2010/main" val="3919867430"/>
              </p:ext>
            </p:extLst>
          </p:nvPr>
        </p:nvGraphicFramePr>
        <p:xfrm>
          <a:off x="613060" y="5612279"/>
          <a:ext cx="11323370" cy="1008240"/>
        </p:xfrm>
        <a:graphic>
          <a:graphicData uri="http://schemas.openxmlformats.org/drawingml/2006/table">
            <a:tbl>
              <a:tblPr firstRow="1" bandRow="1">
                <a:tableStyleId>{5940675A-B579-460E-94D1-54222C63F5DA}</a:tableStyleId>
              </a:tblPr>
              <a:tblGrid>
                <a:gridCol w="824661">
                  <a:extLst>
                    <a:ext uri="{9D8B030D-6E8A-4147-A177-3AD203B41FA5}">
                      <a16:colId xmlns:a16="http://schemas.microsoft.com/office/drawing/2014/main" val="1536371774"/>
                    </a:ext>
                  </a:extLst>
                </a:gridCol>
                <a:gridCol w="875294">
                  <a:extLst>
                    <a:ext uri="{9D8B030D-6E8A-4147-A177-3AD203B41FA5}">
                      <a16:colId xmlns:a16="http://schemas.microsoft.com/office/drawing/2014/main" val="3199340708"/>
                    </a:ext>
                  </a:extLst>
                </a:gridCol>
                <a:gridCol w="875294">
                  <a:extLst>
                    <a:ext uri="{9D8B030D-6E8A-4147-A177-3AD203B41FA5}">
                      <a16:colId xmlns:a16="http://schemas.microsoft.com/office/drawing/2014/main" val="3694530402"/>
                    </a:ext>
                  </a:extLst>
                </a:gridCol>
                <a:gridCol w="875294">
                  <a:extLst>
                    <a:ext uri="{9D8B030D-6E8A-4147-A177-3AD203B41FA5}">
                      <a16:colId xmlns:a16="http://schemas.microsoft.com/office/drawing/2014/main" val="3054131176"/>
                    </a:ext>
                  </a:extLst>
                </a:gridCol>
                <a:gridCol w="875294">
                  <a:extLst>
                    <a:ext uri="{9D8B030D-6E8A-4147-A177-3AD203B41FA5}">
                      <a16:colId xmlns:a16="http://schemas.microsoft.com/office/drawing/2014/main" val="34200964"/>
                    </a:ext>
                  </a:extLst>
                </a:gridCol>
                <a:gridCol w="875294">
                  <a:extLst>
                    <a:ext uri="{9D8B030D-6E8A-4147-A177-3AD203B41FA5}">
                      <a16:colId xmlns:a16="http://schemas.microsoft.com/office/drawing/2014/main" val="149722777"/>
                    </a:ext>
                  </a:extLst>
                </a:gridCol>
                <a:gridCol w="875294">
                  <a:extLst>
                    <a:ext uri="{9D8B030D-6E8A-4147-A177-3AD203B41FA5}">
                      <a16:colId xmlns:a16="http://schemas.microsoft.com/office/drawing/2014/main" val="3372057010"/>
                    </a:ext>
                  </a:extLst>
                </a:gridCol>
                <a:gridCol w="875294">
                  <a:extLst>
                    <a:ext uri="{9D8B030D-6E8A-4147-A177-3AD203B41FA5}">
                      <a16:colId xmlns:a16="http://schemas.microsoft.com/office/drawing/2014/main" val="382108452"/>
                    </a:ext>
                  </a:extLst>
                </a:gridCol>
                <a:gridCol w="875294">
                  <a:extLst>
                    <a:ext uri="{9D8B030D-6E8A-4147-A177-3AD203B41FA5}">
                      <a16:colId xmlns:a16="http://schemas.microsoft.com/office/drawing/2014/main" val="3528496072"/>
                    </a:ext>
                  </a:extLst>
                </a:gridCol>
                <a:gridCol w="875294">
                  <a:extLst>
                    <a:ext uri="{9D8B030D-6E8A-4147-A177-3AD203B41FA5}">
                      <a16:colId xmlns:a16="http://schemas.microsoft.com/office/drawing/2014/main" val="1563727103"/>
                    </a:ext>
                  </a:extLst>
                </a:gridCol>
                <a:gridCol w="875294">
                  <a:extLst>
                    <a:ext uri="{9D8B030D-6E8A-4147-A177-3AD203B41FA5}">
                      <a16:colId xmlns:a16="http://schemas.microsoft.com/office/drawing/2014/main" val="1273120349"/>
                    </a:ext>
                  </a:extLst>
                </a:gridCol>
                <a:gridCol w="875294">
                  <a:extLst>
                    <a:ext uri="{9D8B030D-6E8A-4147-A177-3AD203B41FA5}">
                      <a16:colId xmlns:a16="http://schemas.microsoft.com/office/drawing/2014/main" val="4122525209"/>
                    </a:ext>
                  </a:extLst>
                </a:gridCol>
                <a:gridCol w="870475">
                  <a:extLst>
                    <a:ext uri="{9D8B030D-6E8A-4147-A177-3AD203B41FA5}">
                      <a16:colId xmlns:a16="http://schemas.microsoft.com/office/drawing/2014/main" val="1198210954"/>
                    </a:ext>
                  </a:extLst>
                </a:gridCol>
              </a:tblGrid>
              <a:tr h="360000">
                <a:tc>
                  <a:txBody>
                    <a:bodyPr/>
                    <a:lstStyle/>
                    <a:p>
                      <a:pPr algn="ctr"/>
                      <a:r>
                        <a:rPr kumimoji="1" lang="ja-JP" altLang="en-US" sz="1000" b="1" dirty="0">
                          <a:latin typeface="BIZ UDゴシック" panose="020B0400000000000000" pitchFamily="49" charset="-128"/>
                          <a:ea typeface="BIZ UDゴシック" panose="020B0400000000000000" pitchFamily="49" charset="-128"/>
                        </a:rPr>
                        <a:t>政策分野</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財政</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国防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外交</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国際</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協力</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産業</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経済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雇用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教育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国土</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交通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福祉</a:t>
                      </a:r>
                      <a:endParaRPr kumimoji="1" lang="en-US" altLang="ja-JP" sz="10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医療</a:t>
                      </a:r>
                      <a:endParaRPr kumimoji="1" lang="en-US" altLang="ja-JP" sz="1000" dirty="0">
                        <a:latin typeface="BIZ UDゴシック" panose="020B0400000000000000" pitchFamily="49" charset="-128"/>
                        <a:ea typeface="BIZ UDゴシック" panose="020B0400000000000000" pitchFamily="49" charset="-128"/>
                      </a:endParaRPr>
                    </a:p>
                    <a:p>
                      <a:pPr algn="ctr"/>
                      <a:r>
                        <a:rPr kumimoji="1" lang="ja-JP" altLang="en-US" sz="1000" dirty="0">
                          <a:latin typeface="BIZ UDゴシック" panose="020B0400000000000000" pitchFamily="49" charset="-128"/>
                          <a:ea typeface="BIZ UDゴシック" panose="020B0400000000000000" pitchFamily="49" charset="-128"/>
                        </a:rPr>
                        <a:t>保健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00" dirty="0">
                          <a:latin typeface="BIZ UDゴシック" panose="020B0400000000000000" pitchFamily="49" charset="-128"/>
                          <a:ea typeface="BIZ UDゴシック" panose="020B0400000000000000" pitchFamily="49" charset="-128"/>
                        </a:rPr>
                        <a:t>環境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2381319"/>
                  </a:ext>
                </a:extLst>
              </a:tr>
              <a:tr h="288000">
                <a:tc>
                  <a:txBody>
                    <a:bodyPr/>
                    <a:lstStyle/>
                    <a:p>
                      <a:pPr algn="ctr"/>
                      <a:r>
                        <a:rPr kumimoji="1" lang="ja-JP" altLang="en-US" sz="1000" b="1" dirty="0">
                          <a:latin typeface="BIZ UDゴシック" panose="020B0400000000000000" pitchFamily="49" charset="-128"/>
                          <a:ea typeface="BIZ UDゴシック" panose="020B0400000000000000" pitchFamily="49" charset="-128"/>
                        </a:rPr>
                        <a:t>ドイツ</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endParaRPr kumimoji="1" lang="en-US" altLang="ja-JP"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ベルリン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ボン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661177"/>
                  </a:ext>
                </a:extLst>
              </a:tr>
              <a:tr h="324000">
                <a:tc>
                  <a:txBody>
                    <a:bodyPr/>
                    <a:lstStyle/>
                    <a:p>
                      <a:pPr algn="ctr"/>
                      <a:r>
                        <a:rPr kumimoji="1" lang="ja-JP" altLang="en-US" sz="1000" b="1" dirty="0">
                          <a:latin typeface="BIZ UDゴシック" panose="020B0400000000000000" pitchFamily="49" charset="-128"/>
                          <a:ea typeface="BIZ UDゴシック" panose="020B0400000000000000" pitchFamily="49" charset="-128"/>
                        </a:rPr>
                        <a:t>韓国</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ソウル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ソウル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ソウル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a:latin typeface="BIZ UDゴシック" panose="020B0400000000000000" pitchFamily="49" charset="-128"/>
                          <a:ea typeface="BIZ UDゴシック" panose="020B0400000000000000" pitchFamily="49" charset="-128"/>
                        </a:rPr>
                        <a:t>※</a:t>
                      </a:r>
                      <a:endParaRPr kumimoji="1" lang="ja-JP" altLang="en-US" sz="900" dirty="0">
                        <a:latin typeface="BIZ UDゴシック" panose="020B0400000000000000" pitchFamily="49" charset="-128"/>
                        <a:ea typeface="BIZ UDゴシック" panose="020B0400000000000000" pitchFamily="49"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900" dirty="0">
                          <a:latin typeface="BIZ UDゴシック" panose="020B0400000000000000" pitchFamily="49" charset="-128"/>
                          <a:ea typeface="BIZ UDゴシック" panose="020B0400000000000000" pitchFamily="49" charset="-128"/>
                        </a:rPr>
                        <a:t>世宗</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703177"/>
                  </a:ext>
                </a:extLst>
              </a:tr>
            </a:tbl>
          </a:graphicData>
        </a:graphic>
      </p:graphicFrame>
      <p:sp>
        <p:nvSpPr>
          <p:cNvPr id="34" name="テキスト ボックス 33">
            <a:extLst>
              <a:ext uri="{FF2B5EF4-FFF2-40B4-BE49-F238E27FC236}">
                <a16:creationId xmlns:a16="http://schemas.microsoft.com/office/drawing/2014/main" id="{B17F858E-13A1-AA8A-A358-90DC0C93CEB0}"/>
              </a:ext>
            </a:extLst>
          </p:cNvPr>
          <p:cNvSpPr txBox="1"/>
          <p:nvPr/>
        </p:nvSpPr>
        <p:spPr>
          <a:xfrm>
            <a:off x="367519" y="5346800"/>
            <a:ext cx="4991395"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行政府の配置状況</a:t>
            </a:r>
            <a:endParaRPr kumimoji="0"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8" name="テキスト ボックス 37">
            <a:extLst>
              <a:ext uri="{FF2B5EF4-FFF2-40B4-BE49-F238E27FC236}">
                <a16:creationId xmlns:a16="http://schemas.microsoft.com/office/drawing/2014/main" id="{CC003A3F-7AB8-E811-BE04-246D3B91D78E}"/>
              </a:ext>
            </a:extLst>
          </p:cNvPr>
          <p:cNvSpPr txBox="1"/>
          <p:nvPr/>
        </p:nvSpPr>
        <p:spPr>
          <a:xfrm>
            <a:off x="3686570" y="6627168"/>
            <a:ext cx="8837972"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ゴシック" panose="020B0400000000000000" pitchFamily="49" charset="-128"/>
                <a:ea typeface="BIZ UDゴシック" panose="020B0400000000000000" pitchFamily="49" charset="-128"/>
                <a:cs typeface="+mn-cs"/>
              </a:rPr>
              <a:t>出典：山口</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広文「世界の首都移転」、国土交通省国土政策局「平成</a:t>
            </a:r>
            <a:r>
              <a:rPr kumimoji="1" lang="en-US" altLang="ja-JP"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28</a:t>
            </a:r>
            <a:r>
              <a:rPr kumimoji="1" lang="ja-JP" altLang="en-US" sz="9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年度首都機能の移転に関する海外事例分析調査報告書」などをもとに副首都推進局で作成</a:t>
            </a:r>
          </a:p>
        </p:txBody>
      </p:sp>
      <p:sp>
        <p:nvSpPr>
          <p:cNvPr id="2" name="スライド番号プレースホルダー 1">
            <a:extLst>
              <a:ext uri="{FF2B5EF4-FFF2-40B4-BE49-F238E27FC236}">
                <a16:creationId xmlns:a16="http://schemas.microsoft.com/office/drawing/2014/main" id="{8A20F3A4-70F7-9F0E-9815-2F31CD2E0B09}"/>
              </a:ext>
            </a:extLst>
          </p:cNvPr>
          <p:cNvSpPr>
            <a:spLocks noGrp="1"/>
          </p:cNvSpPr>
          <p:nvPr>
            <p:ph type="sldNum" sz="quarter" idx="12"/>
          </p:nvPr>
        </p:nvSpPr>
        <p:spPr>
          <a:xfrm>
            <a:off x="10925739" y="6445876"/>
            <a:ext cx="1239586" cy="365125"/>
          </a:xfrm>
        </p:spPr>
        <p:txBody>
          <a:bodyPr/>
          <a:lstStyle/>
          <a:p>
            <a:fld id="{E61EF540-5CB6-483A-A4DA-F9E60F8B4EFB}" type="slidenum">
              <a:rPr kumimoji="1" lang="ja-JP" altLang="en-US" sz="1200" smtClean="0">
                <a:latin typeface="游ゴシック 本文"/>
              </a:rPr>
              <a:pPr/>
              <a:t>37</a:t>
            </a:fld>
            <a:endParaRPr kumimoji="1" lang="ja-JP" altLang="en-US" sz="1200" dirty="0">
              <a:latin typeface="游ゴシック 本文"/>
            </a:endParaRPr>
          </a:p>
        </p:txBody>
      </p:sp>
    </p:spTree>
    <p:extLst>
      <p:ext uri="{BB962C8B-B14F-4D97-AF65-F5344CB8AC3E}">
        <p14:creationId xmlns:p14="http://schemas.microsoft.com/office/powerpoint/2010/main" val="2172913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8B53F52D-8A1E-C7D8-DBA8-E8267F2BDC6C}"/>
              </a:ext>
            </a:extLst>
          </p:cNvPr>
          <p:cNvSpPr/>
          <p:nvPr/>
        </p:nvSpPr>
        <p:spPr>
          <a:xfrm>
            <a:off x="1509486" y="2447334"/>
            <a:ext cx="9768114" cy="2976494"/>
          </a:xfrm>
          <a:prstGeom prst="rect">
            <a:avLst/>
          </a:prstGeom>
          <a:solidFill>
            <a:schemeClr val="accent4">
              <a:lumMod val="20000"/>
              <a:lumOff val="80000"/>
            </a:schemeClr>
          </a:solidFill>
          <a:effectLst>
            <a:outerShdw blurRad="1270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100"/>
              </a:lnSpc>
              <a:spcAft>
                <a:spcPts val="600"/>
              </a:spcAft>
            </a:pPr>
            <a:endParaRPr kumimoji="1" lang="ja-JP" altLang="en-US" dirty="0"/>
          </a:p>
        </p:txBody>
      </p:sp>
      <p:sp>
        <p:nvSpPr>
          <p:cNvPr id="2" name="正方形/長方形 1">
            <a:extLst>
              <a:ext uri="{FF2B5EF4-FFF2-40B4-BE49-F238E27FC236}">
                <a16:creationId xmlns:a16="http://schemas.microsoft.com/office/drawing/2014/main" id="{873F2FD5-BA41-F253-44A3-19ADC0A2BD31}"/>
              </a:ext>
            </a:extLst>
          </p:cNvPr>
          <p:cNvSpPr/>
          <p:nvPr/>
        </p:nvSpPr>
        <p:spPr>
          <a:xfrm>
            <a:off x="26024" y="296566"/>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副首都が備える機能</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3641D172-E080-E01C-CA8F-6F51588C1E50}"/>
              </a:ext>
            </a:extLst>
          </p:cNvPr>
          <p:cNvSpPr/>
          <p:nvPr/>
        </p:nvSpPr>
        <p:spPr>
          <a:xfrm>
            <a:off x="683562" y="1042108"/>
            <a:ext cx="12032287" cy="707886"/>
          </a:xfrm>
          <a:prstGeom prst="rect">
            <a:avLst/>
          </a:prstGeom>
        </p:spPr>
        <p:txBody>
          <a:bodyPr wrap="square">
            <a:spAutoFit/>
          </a:bodyPr>
          <a:lstStyle/>
          <a:p>
            <a:r>
              <a:rPr lang="ja-JP" altLang="en-US" sz="2000" b="1" dirty="0"/>
              <a:t>平時の日本の成長、非常時の首都機能のバックアップを担う副首都が備える機能としては、</a:t>
            </a:r>
            <a:endParaRPr lang="en-US" altLang="ja-JP" sz="2000" b="1" dirty="0"/>
          </a:p>
          <a:p>
            <a:r>
              <a:rPr lang="ja-JP" altLang="en-US" sz="2000" b="1" dirty="0"/>
              <a:t>以下のようなものが必要ではないか。</a:t>
            </a:r>
          </a:p>
        </p:txBody>
      </p:sp>
      <p:sp>
        <p:nvSpPr>
          <p:cNvPr id="5" name="正方形/長方形 4">
            <a:extLst>
              <a:ext uri="{FF2B5EF4-FFF2-40B4-BE49-F238E27FC236}">
                <a16:creationId xmlns:a16="http://schemas.microsoft.com/office/drawing/2014/main" id="{1364DC03-A2B5-EB1F-653C-26469CE3ECFF}"/>
              </a:ext>
            </a:extLst>
          </p:cNvPr>
          <p:cNvSpPr/>
          <p:nvPr/>
        </p:nvSpPr>
        <p:spPr>
          <a:xfrm>
            <a:off x="378081" y="949179"/>
            <a:ext cx="11439846" cy="840830"/>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0B9693EB-C5D3-4A36-A96F-128D342D78AB}"/>
              </a:ext>
            </a:extLst>
          </p:cNvPr>
          <p:cNvSpPr/>
          <p:nvPr/>
        </p:nvSpPr>
        <p:spPr>
          <a:xfrm>
            <a:off x="944344" y="1992490"/>
            <a:ext cx="8756810" cy="400110"/>
          </a:xfrm>
          <a:prstGeom prst="rect">
            <a:avLst/>
          </a:prstGeom>
        </p:spPr>
        <p:txBody>
          <a:bodyPr wrap="square">
            <a:spAutoFit/>
          </a:bodyPr>
          <a:lstStyle/>
          <a:p>
            <a:r>
              <a:rPr lang="en-US" altLang="ja-JP" sz="2000" b="1" dirty="0">
                <a:latin typeface="游ゴシック 本文"/>
              </a:rPr>
              <a:t>【</a:t>
            </a:r>
            <a:r>
              <a:rPr lang="ja-JP" altLang="en-US" sz="2000" b="1" dirty="0">
                <a:latin typeface="游ゴシック 本文"/>
              </a:rPr>
              <a:t>副首都が備える機能（検討中のイメージ）</a:t>
            </a:r>
            <a:r>
              <a:rPr lang="en-US" altLang="ja-JP" sz="2000" b="1" dirty="0">
                <a:latin typeface="游ゴシック 本文"/>
              </a:rPr>
              <a:t>】</a:t>
            </a:r>
            <a:endParaRPr lang="en-US" altLang="ja-JP" sz="2000" b="1" dirty="0"/>
          </a:p>
        </p:txBody>
      </p:sp>
      <p:sp>
        <p:nvSpPr>
          <p:cNvPr id="17" name="正方形/長方形 16">
            <a:extLst>
              <a:ext uri="{FF2B5EF4-FFF2-40B4-BE49-F238E27FC236}">
                <a16:creationId xmlns:a16="http://schemas.microsoft.com/office/drawing/2014/main" id="{917737E4-18ED-47C2-DC4B-DB8AAE1398C0}"/>
              </a:ext>
            </a:extLst>
          </p:cNvPr>
          <p:cNvSpPr/>
          <p:nvPr/>
        </p:nvSpPr>
        <p:spPr>
          <a:xfrm>
            <a:off x="1925704" y="2649244"/>
            <a:ext cx="8756810" cy="2644314"/>
          </a:xfrm>
          <a:prstGeom prst="rect">
            <a:avLst/>
          </a:prstGeom>
        </p:spPr>
        <p:txBody>
          <a:bodyPr wrap="square">
            <a:spAutoFit/>
          </a:bodyPr>
          <a:lstStyle/>
          <a:p>
            <a:pPr>
              <a:lnSpc>
                <a:spcPts val="2500"/>
              </a:lnSpc>
              <a:spcBef>
                <a:spcPts val="600"/>
              </a:spcBef>
            </a:pPr>
            <a:r>
              <a:rPr lang="ja-JP" altLang="en-US" sz="2200" b="1" dirty="0">
                <a:effectLst>
                  <a:outerShdw blurRad="38100" dist="38100" dir="2700000" algn="tl">
                    <a:srgbClr val="000000">
                      <a:alpha val="43137"/>
                    </a:srgbClr>
                  </a:outerShdw>
                </a:effectLst>
              </a:rPr>
              <a:t>・首都機能を代替・補完する都市</a:t>
            </a:r>
            <a:endParaRPr lang="en-US" altLang="ja-JP" sz="2200" b="1" dirty="0">
              <a:effectLst>
                <a:outerShdw blurRad="38100" dist="38100" dir="2700000" algn="tl">
                  <a:srgbClr val="000000">
                    <a:alpha val="43137"/>
                  </a:srgbClr>
                </a:outerShdw>
              </a:effectLst>
            </a:endParaRPr>
          </a:p>
          <a:p>
            <a:pPr>
              <a:lnSpc>
                <a:spcPts val="2500"/>
              </a:lnSpc>
              <a:spcBef>
                <a:spcPts val="600"/>
              </a:spcBef>
            </a:pPr>
            <a:r>
              <a:rPr lang="ja-JP" altLang="en-US" sz="2200" b="1" dirty="0">
                <a:effectLst>
                  <a:outerShdw blurRad="38100" dist="38100" dir="2700000" algn="tl">
                    <a:srgbClr val="000000">
                      <a:alpha val="43137"/>
                    </a:srgbClr>
                  </a:outerShdw>
                </a:effectLst>
              </a:rPr>
              <a:t>・一定の経済規模を有する都市</a:t>
            </a:r>
            <a:endParaRPr lang="en-US" altLang="ja-JP" sz="2200" b="1" dirty="0">
              <a:effectLst>
                <a:outerShdw blurRad="38100" dist="38100" dir="2700000" algn="tl">
                  <a:srgbClr val="000000">
                    <a:alpha val="43137"/>
                  </a:srgbClr>
                </a:outerShdw>
              </a:effectLst>
            </a:endParaRPr>
          </a:p>
          <a:p>
            <a:pPr>
              <a:lnSpc>
                <a:spcPts val="2500"/>
              </a:lnSpc>
              <a:spcBef>
                <a:spcPts val="600"/>
              </a:spcBef>
            </a:pPr>
            <a:r>
              <a:rPr lang="ja-JP" altLang="en-US" sz="2200" b="1" dirty="0">
                <a:effectLst>
                  <a:outerShdw blurRad="38100" dist="38100" dir="2700000" algn="tl">
                    <a:srgbClr val="000000">
                      <a:alpha val="43137"/>
                    </a:srgbClr>
                  </a:outerShdw>
                </a:effectLst>
              </a:rPr>
              <a:t>・人、物、金、情報の中枢・中継都市</a:t>
            </a:r>
            <a:endParaRPr lang="en-US" altLang="ja-JP" sz="2200" b="1" dirty="0">
              <a:effectLst>
                <a:outerShdw blurRad="38100" dist="38100" dir="2700000" algn="tl">
                  <a:srgbClr val="000000">
                    <a:alpha val="43137"/>
                  </a:srgbClr>
                </a:outerShdw>
              </a:effectLst>
            </a:endParaRPr>
          </a:p>
          <a:p>
            <a:pPr>
              <a:lnSpc>
                <a:spcPts val="2500"/>
              </a:lnSpc>
              <a:spcBef>
                <a:spcPts val="600"/>
              </a:spcBef>
            </a:pPr>
            <a:r>
              <a:rPr lang="ja-JP" altLang="en-US" sz="2200" b="1" dirty="0">
                <a:effectLst>
                  <a:outerShdw blurRad="38100" dist="38100" dir="2700000" algn="tl">
                    <a:srgbClr val="000000">
                      <a:alpha val="43137"/>
                    </a:srgbClr>
                  </a:outerShdw>
                </a:effectLst>
              </a:rPr>
              <a:t>・世界に向けてイノベーションを生み出し、</a:t>
            </a:r>
            <a:br>
              <a:rPr lang="en-US" altLang="ja-JP" sz="2200" b="1" dirty="0">
                <a:effectLst>
                  <a:outerShdw blurRad="38100" dist="38100" dir="2700000" algn="tl">
                    <a:srgbClr val="000000">
                      <a:alpha val="43137"/>
                    </a:srgbClr>
                  </a:outerShdw>
                </a:effectLst>
              </a:rPr>
            </a:br>
            <a:r>
              <a:rPr lang="en-US" altLang="ja-JP" sz="2200" b="1" dirty="0">
                <a:effectLst>
                  <a:outerShdw blurRad="38100" dist="38100" dir="2700000" algn="tl">
                    <a:srgbClr val="000000">
                      <a:alpha val="43137"/>
                    </a:srgbClr>
                  </a:outerShdw>
                </a:effectLst>
              </a:rPr>
              <a:t>   </a:t>
            </a:r>
            <a:r>
              <a:rPr lang="ja-JP" altLang="en-US" sz="2200" b="1" dirty="0">
                <a:effectLst>
                  <a:outerShdw blurRad="38100" dist="38100" dir="2700000" algn="tl">
                    <a:srgbClr val="000000">
                      <a:alpha val="43137"/>
                    </a:srgbClr>
                  </a:outerShdw>
                </a:effectLst>
              </a:rPr>
              <a:t>社会実装していく都市</a:t>
            </a:r>
            <a:endParaRPr lang="en-US" altLang="ja-JP" sz="2200" b="1" dirty="0">
              <a:effectLst>
                <a:outerShdw blurRad="38100" dist="38100" dir="2700000" algn="tl">
                  <a:srgbClr val="000000">
                    <a:alpha val="43137"/>
                  </a:srgbClr>
                </a:outerShdw>
              </a:effectLst>
            </a:endParaRPr>
          </a:p>
          <a:p>
            <a:pPr>
              <a:lnSpc>
                <a:spcPts val="2500"/>
              </a:lnSpc>
              <a:spcBef>
                <a:spcPts val="600"/>
              </a:spcBef>
            </a:pPr>
            <a:r>
              <a:rPr lang="ja-JP" altLang="en-US" sz="2200" b="1" dirty="0">
                <a:effectLst>
                  <a:outerShdw blurRad="38100" dist="38100" dir="2700000" algn="tl">
                    <a:srgbClr val="000000">
                      <a:alpha val="43137"/>
                    </a:srgbClr>
                  </a:outerShdw>
                </a:effectLst>
              </a:rPr>
              <a:t>・大都市政策や広域政策の整合性を図るという観点から、</a:t>
            </a:r>
            <a:br>
              <a:rPr lang="en-US" altLang="ja-JP" sz="2200" b="1" dirty="0">
                <a:effectLst>
                  <a:outerShdw blurRad="38100" dist="38100" dir="2700000" algn="tl">
                    <a:srgbClr val="000000">
                      <a:alpha val="43137"/>
                    </a:srgbClr>
                  </a:outerShdw>
                </a:effectLst>
              </a:rPr>
            </a:br>
            <a:r>
              <a:rPr lang="ja-JP" altLang="en-US" sz="2200" b="1" dirty="0">
                <a:effectLst>
                  <a:outerShdw blurRad="38100" dist="38100" dir="2700000" algn="tl">
                    <a:srgbClr val="000000">
                      <a:alpha val="43137"/>
                    </a:srgbClr>
                  </a:outerShdw>
                </a:effectLst>
              </a:rPr>
              <a:t>　指定都市と広域自治体の一体性や協力関係が確立されている都市</a:t>
            </a:r>
            <a:endParaRPr lang="en-US" altLang="ja-JP" sz="2200" b="1" dirty="0">
              <a:effectLst>
                <a:outerShdw blurRad="38100" dist="38100" dir="2700000" algn="tl">
                  <a:srgbClr val="000000">
                    <a:alpha val="43137"/>
                  </a:srgbClr>
                </a:outerShdw>
              </a:effectLst>
            </a:endParaRPr>
          </a:p>
        </p:txBody>
      </p:sp>
      <p:sp>
        <p:nvSpPr>
          <p:cNvPr id="4" name="スライド番号プレースホルダー 3">
            <a:extLst>
              <a:ext uri="{FF2B5EF4-FFF2-40B4-BE49-F238E27FC236}">
                <a16:creationId xmlns:a16="http://schemas.microsoft.com/office/drawing/2014/main" id="{68F09762-FC12-B45B-0B0F-F01F3AEEC9E5}"/>
              </a:ext>
            </a:extLst>
          </p:cNvPr>
          <p:cNvSpPr>
            <a:spLocks noGrp="1"/>
          </p:cNvSpPr>
          <p:nvPr>
            <p:ph type="sldNum" sz="quarter" idx="12"/>
          </p:nvPr>
        </p:nvSpPr>
        <p:spPr>
          <a:xfrm>
            <a:off x="9448800" y="6481174"/>
            <a:ext cx="2743200" cy="365125"/>
          </a:xfrm>
        </p:spPr>
        <p:txBody>
          <a:bodyPr/>
          <a:lstStyle/>
          <a:p>
            <a:fld id="{099A1676-A3C8-4983-BA41-503B1D1AC716}" type="slidenum">
              <a:rPr kumimoji="1" lang="ja-JP" altLang="en-US" smtClean="0"/>
              <a:t>38</a:t>
            </a:fld>
            <a:endParaRPr kumimoji="1" lang="ja-JP" altLang="en-US"/>
          </a:p>
        </p:txBody>
      </p:sp>
      <p:sp>
        <p:nvSpPr>
          <p:cNvPr id="7" name="正方形/長方形 6">
            <a:extLst>
              <a:ext uri="{FF2B5EF4-FFF2-40B4-BE49-F238E27FC236}">
                <a16:creationId xmlns:a16="http://schemas.microsoft.com/office/drawing/2014/main" id="{16C5B65D-CC2D-2A7D-1D2D-F40D89596B5E}"/>
              </a:ext>
            </a:extLst>
          </p:cNvPr>
          <p:cNvSpPr/>
          <p:nvPr/>
        </p:nvSpPr>
        <p:spPr>
          <a:xfrm>
            <a:off x="2495709" y="5841055"/>
            <a:ext cx="8840577" cy="707886"/>
          </a:xfrm>
          <a:prstGeom prst="rect">
            <a:avLst/>
          </a:prstGeom>
        </p:spPr>
        <p:txBody>
          <a:bodyPr wrap="square">
            <a:spAutoFit/>
          </a:bodyPr>
          <a:lstStyle/>
          <a:p>
            <a:r>
              <a:rPr lang="ja-JP" altLang="en-US" sz="2000" b="1" dirty="0">
                <a:latin typeface="游ゴシック 本文"/>
                <a:ea typeface="BIZ UDPゴシック" panose="020B0400000000000000" pitchFamily="50" charset="-128"/>
              </a:rPr>
              <a:t>上記のような機能を担う副首都を実現するために、地域それぞれの自らの取組に加え、副首都の都市機能を高める、国からの後押しが必要ではないか。</a:t>
            </a:r>
            <a:endParaRPr lang="en-US" altLang="ja-JP" sz="2000" b="1" dirty="0">
              <a:latin typeface="游ゴシック 本文"/>
              <a:ea typeface="BIZ UDPゴシック" panose="020B0400000000000000" pitchFamily="50" charset="-128"/>
            </a:endParaRPr>
          </a:p>
        </p:txBody>
      </p:sp>
      <p:sp>
        <p:nvSpPr>
          <p:cNvPr id="8" name="矢印: 右 7">
            <a:extLst>
              <a:ext uri="{FF2B5EF4-FFF2-40B4-BE49-F238E27FC236}">
                <a16:creationId xmlns:a16="http://schemas.microsoft.com/office/drawing/2014/main" id="{07691FFC-7044-39AC-DC5A-B58E3D7DAB74}"/>
              </a:ext>
            </a:extLst>
          </p:cNvPr>
          <p:cNvSpPr/>
          <p:nvPr/>
        </p:nvSpPr>
        <p:spPr>
          <a:xfrm>
            <a:off x="1621651" y="5908821"/>
            <a:ext cx="608105" cy="572353"/>
          </a:xfrm>
          <a:prstGeom prst="rightArrow">
            <a:avLst/>
          </a:prstGeom>
          <a:solidFill>
            <a:schemeClr val="bg1">
              <a:lumMod val="75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986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1">
            <a:extLst>
              <a:ext uri="{FF2B5EF4-FFF2-40B4-BE49-F238E27FC236}">
                <a16:creationId xmlns:a16="http://schemas.microsoft.com/office/drawing/2014/main" id="{7F93E8C4-5977-BD14-7EE5-84D9FFC955DA}"/>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3</a:t>
            </a:fld>
            <a:endParaRPr kumimoji="1" lang="ja-JP" altLang="en-US" dirty="0"/>
          </a:p>
        </p:txBody>
      </p:sp>
      <p:sp>
        <p:nvSpPr>
          <p:cNvPr id="2" name="正方形/長方形 1">
            <a:extLst>
              <a:ext uri="{FF2B5EF4-FFF2-40B4-BE49-F238E27FC236}">
                <a16:creationId xmlns:a16="http://schemas.microsoft.com/office/drawing/2014/main" id="{B39CDA85-C478-3F80-30AC-3A6A71A863EE}"/>
              </a:ext>
            </a:extLst>
          </p:cNvPr>
          <p:cNvSpPr/>
          <p:nvPr/>
        </p:nvSpPr>
        <p:spPr>
          <a:xfrm>
            <a:off x="51569" y="161533"/>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東京だけに日本全体の成長をゆだねる国土構造の限界①</a:t>
            </a:r>
            <a:endParaRPr lang="en-US" altLang="ja-JP" sz="2800"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08E3AC6-AEF8-60CC-9756-333E504F722F}"/>
              </a:ext>
            </a:extLst>
          </p:cNvPr>
          <p:cNvSpPr/>
          <p:nvPr/>
        </p:nvSpPr>
        <p:spPr>
          <a:xfrm>
            <a:off x="1023402" y="769093"/>
            <a:ext cx="11154201" cy="1015663"/>
          </a:xfrm>
          <a:prstGeom prst="rect">
            <a:avLst/>
          </a:prstGeom>
        </p:spPr>
        <p:txBody>
          <a:bodyPr wrap="square">
            <a:spAutoFit/>
          </a:bodyPr>
          <a:lstStyle/>
          <a:p>
            <a:r>
              <a:rPr lang="ja-JP" altLang="en-US" sz="2000" b="1" dirty="0"/>
              <a:t>東京都の人口や</a:t>
            </a:r>
            <a:r>
              <a:rPr lang="en-US" altLang="ja-JP" sz="2000" b="1" dirty="0"/>
              <a:t>GDP</a:t>
            </a:r>
            <a:r>
              <a:rPr lang="ja-JP" altLang="en-US" sz="2000" b="1" dirty="0"/>
              <a:t>は、都道府県のなかで突出している。東京都の国内人口シェアは、</a:t>
            </a:r>
            <a:endParaRPr lang="en-US" altLang="ja-JP" sz="2000" b="1" dirty="0"/>
          </a:p>
          <a:p>
            <a:r>
              <a:rPr lang="en-US" altLang="ja-JP" sz="2000" b="1" dirty="0"/>
              <a:t>1995</a:t>
            </a:r>
            <a:r>
              <a:rPr lang="ja-JP" altLang="en-US" sz="2000" b="1" dirty="0"/>
              <a:t>年を転換点として反転、上昇している。一方、</a:t>
            </a:r>
            <a:r>
              <a:rPr lang="en-US" altLang="ja-JP" sz="2000" b="1" dirty="0"/>
              <a:t>GDP</a:t>
            </a:r>
            <a:r>
              <a:rPr lang="ja-JP" altLang="en-US" sz="2000" b="1" dirty="0"/>
              <a:t>シェアは、バブル期を中心に</a:t>
            </a:r>
            <a:endParaRPr lang="en-US" altLang="ja-JP" sz="2000" b="1" dirty="0"/>
          </a:p>
          <a:p>
            <a:r>
              <a:rPr lang="ja-JP" altLang="en-US" sz="2000" b="1" dirty="0"/>
              <a:t>大きく上昇したが、</a:t>
            </a:r>
            <a:r>
              <a:rPr lang="en-US" altLang="ja-JP" sz="2000" b="1" dirty="0"/>
              <a:t>1995</a:t>
            </a:r>
            <a:r>
              <a:rPr lang="ja-JP" altLang="en-US" sz="2000" b="1" dirty="0"/>
              <a:t>年以降はその上昇は緩やかになっている。</a:t>
            </a:r>
            <a:endParaRPr lang="en-US" altLang="ja-JP" sz="2000" b="1" dirty="0"/>
          </a:p>
        </p:txBody>
      </p:sp>
      <p:sp>
        <p:nvSpPr>
          <p:cNvPr id="5" name="正方形/長方形 4">
            <a:extLst>
              <a:ext uri="{FF2B5EF4-FFF2-40B4-BE49-F238E27FC236}">
                <a16:creationId xmlns:a16="http://schemas.microsoft.com/office/drawing/2014/main" id="{9AECFE0E-FA6F-AEFC-F22D-CA8FB0374465}"/>
              </a:ext>
            </a:extLst>
          </p:cNvPr>
          <p:cNvSpPr/>
          <p:nvPr/>
        </p:nvSpPr>
        <p:spPr>
          <a:xfrm>
            <a:off x="378081" y="751734"/>
            <a:ext cx="11439846" cy="1004450"/>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6" name="スライド番号プレースホルダー 1">
            <a:extLst>
              <a:ext uri="{FF2B5EF4-FFF2-40B4-BE49-F238E27FC236}">
                <a16:creationId xmlns:a16="http://schemas.microsoft.com/office/drawing/2014/main" id="{1CAA1C78-9DA6-5ED9-9A86-EECDB0CC1DCC}"/>
              </a:ext>
            </a:extLst>
          </p:cNvPr>
          <p:cNvSpPr txBox="1">
            <a:spLocks/>
          </p:cNvSpPr>
          <p:nvPr/>
        </p:nvSpPr>
        <p:spPr>
          <a:xfrm>
            <a:off x="10945029" y="6492876"/>
            <a:ext cx="123958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61EF540-5CB6-483A-A4DA-F9E60F8B4EFB}" type="slidenum">
              <a:rPr lang="ja-JP" altLang="en-US" smtClean="0"/>
              <a:pPr/>
              <a:t>3</a:t>
            </a:fld>
            <a:endParaRPr lang="ja-JP" altLang="en-US" dirty="0"/>
          </a:p>
        </p:txBody>
      </p:sp>
      <p:sp>
        <p:nvSpPr>
          <p:cNvPr id="17" name="テキスト ボックス 16">
            <a:extLst>
              <a:ext uri="{FF2B5EF4-FFF2-40B4-BE49-F238E27FC236}">
                <a16:creationId xmlns:a16="http://schemas.microsoft.com/office/drawing/2014/main" id="{92784822-5A14-3A69-A94E-4D19F7F9A2F7}"/>
              </a:ext>
            </a:extLst>
          </p:cNvPr>
          <p:cNvSpPr txBox="1"/>
          <p:nvPr/>
        </p:nvSpPr>
        <p:spPr>
          <a:xfrm>
            <a:off x="1647567" y="6659747"/>
            <a:ext cx="5658678"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出典：内閣府「県民経済計算」をもとに副首都推進局で作成</a:t>
            </a:r>
          </a:p>
        </p:txBody>
      </p:sp>
      <p:pic>
        <p:nvPicPr>
          <p:cNvPr id="13" name="図 12">
            <a:extLst>
              <a:ext uri="{FF2B5EF4-FFF2-40B4-BE49-F238E27FC236}">
                <a16:creationId xmlns:a16="http://schemas.microsoft.com/office/drawing/2014/main" id="{F4984E94-A4B7-5314-C71A-F87E1C3CF986}"/>
              </a:ext>
            </a:extLst>
          </p:cNvPr>
          <p:cNvPicPr>
            <a:picLocks noChangeAspect="1"/>
          </p:cNvPicPr>
          <p:nvPr/>
        </p:nvPicPr>
        <p:blipFill>
          <a:blip r:embed="rId2"/>
          <a:stretch>
            <a:fillRect/>
          </a:stretch>
        </p:blipFill>
        <p:spPr>
          <a:xfrm>
            <a:off x="1108061" y="2079953"/>
            <a:ext cx="4838205" cy="2212302"/>
          </a:xfrm>
          <a:prstGeom prst="rect">
            <a:avLst/>
          </a:prstGeom>
        </p:spPr>
      </p:pic>
      <p:sp>
        <p:nvSpPr>
          <p:cNvPr id="15" name="テキスト ボックス 14">
            <a:extLst>
              <a:ext uri="{FF2B5EF4-FFF2-40B4-BE49-F238E27FC236}">
                <a16:creationId xmlns:a16="http://schemas.microsoft.com/office/drawing/2014/main" id="{2A3E53A7-3148-8C2A-64C5-B2C8588BF2DE}"/>
              </a:ext>
            </a:extLst>
          </p:cNvPr>
          <p:cNvSpPr txBox="1"/>
          <p:nvPr/>
        </p:nvSpPr>
        <p:spPr>
          <a:xfrm>
            <a:off x="577319" y="1755234"/>
            <a:ext cx="536894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都道府県別人口（</a:t>
            </a:r>
            <a:r>
              <a:rPr lang="en-US" altLang="ja-JP" sz="1400" b="1" dirty="0">
                <a:latin typeface="BIZ UDゴシック" panose="020B0400000000000000" pitchFamily="49" charset="-128"/>
                <a:ea typeface="BIZ UDゴシック" panose="020B0400000000000000" pitchFamily="49" charset="-128"/>
              </a:rPr>
              <a:t>2020</a:t>
            </a:r>
            <a:r>
              <a:rPr lang="ja-JP" altLang="en-US" sz="1400" b="1" dirty="0">
                <a:latin typeface="BIZ UDゴシック" panose="020B0400000000000000" pitchFamily="49" charset="-128"/>
                <a:ea typeface="BIZ UDゴシック" panose="020B0400000000000000" pitchFamily="49" charset="-128"/>
              </a:rPr>
              <a:t>年度）</a:t>
            </a:r>
            <a:endParaRPr kumimoji="1" lang="ja-JP" altLang="en-US" sz="1400" b="1"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B54D8F04-E755-5AC6-6952-DB443D0B1B0D}"/>
              </a:ext>
            </a:extLst>
          </p:cNvPr>
          <p:cNvSpPr txBox="1"/>
          <p:nvPr/>
        </p:nvSpPr>
        <p:spPr>
          <a:xfrm>
            <a:off x="1567142" y="4273183"/>
            <a:ext cx="4458378"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出典：</a:t>
            </a:r>
            <a:r>
              <a:rPr lang="zh-TW" altLang="en-US" sz="800" dirty="0">
                <a:latin typeface="BIZ UDゴシック" panose="020B0400000000000000" pitchFamily="49" charset="-128"/>
                <a:ea typeface="BIZ UDゴシック" panose="020B0400000000000000" pitchFamily="49" charset="-128"/>
              </a:rPr>
              <a:t>総務省「</a:t>
            </a:r>
            <a:r>
              <a:rPr lang="ja-JP" altLang="en-US" sz="800" dirty="0">
                <a:latin typeface="BIZ UDゴシック" panose="020B0400000000000000" pitchFamily="49" charset="-128"/>
                <a:ea typeface="BIZ UDゴシック" panose="020B0400000000000000" pitchFamily="49" charset="-128"/>
              </a:rPr>
              <a:t>令和２年</a:t>
            </a:r>
            <a:r>
              <a:rPr lang="zh-TW" altLang="en-US" sz="800" dirty="0">
                <a:latin typeface="BIZ UDゴシック" panose="020B0400000000000000" pitchFamily="49" charset="-128"/>
                <a:ea typeface="BIZ UDゴシック" panose="020B0400000000000000" pitchFamily="49" charset="-128"/>
              </a:rPr>
              <a:t>国勢調査」</a:t>
            </a:r>
            <a:r>
              <a:rPr lang="ja-JP" altLang="en-US" sz="800" dirty="0">
                <a:latin typeface="BIZ UDゴシック" panose="020B0400000000000000" pitchFamily="49" charset="-128"/>
                <a:ea typeface="BIZ UDゴシック" panose="020B0400000000000000" pitchFamily="49" charset="-128"/>
              </a:rPr>
              <a:t>をもとに副首都推進局で作成</a:t>
            </a:r>
          </a:p>
        </p:txBody>
      </p:sp>
      <p:sp>
        <p:nvSpPr>
          <p:cNvPr id="18" name="テキスト ボックス 17">
            <a:extLst>
              <a:ext uri="{FF2B5EF4-FFF2-40B4-BE49-F238E27FC236}">
                <a16:creationId xmlns:a16="http://schemas.microsoft.com/office/drawing/2014/main" id="{BB95A6D2-FAB7-8345-90EB-16676942DFF8}"/>
              </a:ext>
            </a:extLst>
          </p:cNvPr>
          <p:cNvSpPr txBox="1"/>
          <p:nvPr/>
        </p:nvSpPr>
        <p:spPr>
          <a:xfrm>
            <a:off x="955516" y="2073844"/>
            <a:ext cx="1411520"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（単位：人）</a:t>
            </a:r>
            <a:endParaRPr lang="en-US" altLang="ja-JP" sz="800" dirty="0">
              <a:latin typeface="Meiryo UI" panose="020B0604030504040204" pitchFamily="50" charset="-128"/>
              <a:ea typeface="Meiryo UI" panose="020B0604030504040204" pitchFamily="50" charset="-128"/>
            </a:endParaRPr>
          </a:p>
        </p:txBody>
      </p:sp>
      <p:sp>
        <p:nvSpPr>
          <p:cNvPr id="19" name="正方形/長方形 18">
            <a:extLst>
              <a:ext uri="{FF2B5EF4-FFF2-40B4-BE49-F238E27FC236}">
                <a16:creationId xmlns:a16="http://schemas.microsoft.com/office/drawing/2014/main" id="{2BE79C03-C1DD-49E1-0212-AA578A6D539D}"/>
              </a:ext>
            </a:extLst>
          </p:cNvPr>
          <p:cNvSpPr/>
          <p:nvPr/>
        </p:nvSpPr>
        <p:spPr>
          <a:xfrm>
            <a:off x="2486291" y="2225979"/>
            <a:ext cx="364148" cy="20662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800" dirty="0">
              <a:solidFill>
                <a:schemeClr val="tx1"/>
              </a:solidFill>
            </a:endParaRPr>
          </a:p>
        </p:txBody>
      </p:sp>
      <p:sp>
        <p:nvSpPr>
          <p:cNvPr id="20" name="四角形吹き出し 10">
            <a:extLst>
              <a:ext uri="{FF2B5EF4-FFF2-40B4-BE49-F238E27FC236}">
                <a16:creationId xmlns:a16="http://schemas.microsoft.com/office/drawing/2014/main" id="{6C95C2B5-74AA-83AC-CBCD-A6E03A274DF0}"/>
              </a:ext>
            </a:extLst>
          </p:cNvPr>
          <p:cNvSpPr/>
          <p:nvPr/>
        </p:nvSpPr>
        <p:spPr>
          <a:xfrm>
            <a:off x="3476207" y="2253309"/>
            <a:ext cx="1680760" cy="480028"/>
          </a:xfrm>
          <a:prstGeom prst="wedgeRectCallout">
            <a:avLst>
              <a:gd name="adj1" fmla="val -89651"/>
              <a:gd name="adj2" fmla="val -421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BIZ UDゴシック" panose="020B0400000000000000" pitchFamily="49" charset="-128"/>
                <a:ea typeface="BIZ UDゴシック" panose="020B0400000000000000" pitchFamily="49" charset="-128"/>
              </a:rPr>
              <a:t>首都圏（１都３県）で</a:t>
            </a:r>
            <a:r>
              <a:rPr kumimoji="1" lang="en-US" altLang="ja-JP" sz="1000" dirty="0">
                <a:latin typeface="BIZ UDゴシック" panose="020B0400000000000000" pitchFamily="49" charset="-128"/>
                <a:ea typeface="BIZ UDゴシック" panose="020B0400000000000000" pitchFamily="49" charset="-128"/>
              </a:rPr>
              <a:t>29.3</a:t>
            </a:r>
            <a:r>
              <a:rPr kumimoji="1" lang="ja-JP" altLang="en-US" sz="1000" dirty="0">
                <a:latin typeface="BIZ UDゴシック" panose="020B0400000000000000" pitchFamily="49" charset="-128"/>
                <a:ea typeface="BIZ UDゴシック" panose="020B0400000000000000" pitchFamily="49" charset="-128"/>
              </a:rPr>
              <a:t>％を占める</a:t>
            </a:r>
          </a:p>
        </p:txBody>
      </p:sp>
      <p:pic>
        <p:nvPicPr>
          <p:cNvPr id="39" name="図 38">
            <a:extLst>
              <a:ext uri="{FF2B5EF4-FFF2-40B4-BE49-F238E27FC236}">
                <a16:creationId xmlns:a16="http://schemas.microsoft.com/office/drawing/2014/main" id="{6C7ACE82-F8BD-8B0C-A17E-22F30C6D8009}"/>
              </a:ext>
            </a:extLst>
          </p:cNvPr>
          <p:cNvPicPr>
            <a:picLocks noChangeAspect="1"/>
          </p:cNvPicPr>
          <p:nvPr/>
        </p:nvPicPr>
        <p:blipFill>
          <a:blip r:embed="rId3"/>
          <a:stretch>
            <a:fillRect/>
          </a:stretch>
        </p:blipFill>
        <p:spPr>
          <a:xfrm>
            <a:off x="1108061" y="4962581"/>
            <a:ext cx="4838205" cy="1755850"/>
          </a:xfrm>
          <a:prstGeom prst="rect">
            <a:avLst/>
          </a:prstGeom>
        </p:spPr>
      </p:pic>
      <p:sp>
        <p:nvSpPr>
          <p:cNvPr id="40" name="テキスト ボックス 39">
            <a:extLst>
              <a:ext uri="{FF2B5EF4-FFF2-40B4-BE49-F238E27FC236}">
                <a16:creationId xmlns:a16="http://schemas.microsoft.com/office/drawing/2014/main" id="{CB7D3F46-FAA9-2FCC-1CFB-8648343A3842}"/>
              </a:ext>
            </a:extLst>
          </p:cNvPr>
          <p:cNvSpPr txBox="1"/>
          <p:nvPr/>
        </p:nvSpPr>
        <p:spPr>
          <a:xfrm>
            <a:off x="580035" y="4430503"/>
            <a:ext cx="4540807"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a:t>
            </a:r>
            <a:r>
              <a:rPr lang="ja-JP" altLang="en-US" sz="1400" b="1" dirty="0">
                <a:latin typeface="BIZ UDゴシック" panose="020B0400000000000000" pitchFamily="49" charset="-128"/>
                <a:ea typeface="BIZ UDゴシック" panose="020B0400000000000000" pitchFamily="49" charset="-128"/>
              </a:rPr>
              <a:t>　都道府県別名目</a:t>
            </a:r>
            <a:r>
              <a:rPr lang="en-US" altLang="ja-JP" sz="1400" b="1" dirty="0">
                <a:latin typeface="BIZ UDゴシック" panose="020B0400000000000000" pitchFamily="49" charset="-128"/>
                <a:ea typeface="BIZ UDゴシック" panose="020B0400000000000000" pitchFamily="49" charset="-128"/>
              </a:rPr>
              <a:t>GDP</a:t>
            </a:r>
            <a:r>
              <a:rPr lang="ja-JP" altLang="en-US" sz="1400" b="1" dirty="0">
                <a:latin typeface="BIZ UDゴシック" panose="020B0400000000000000" pitchFamily="49" charset="-128"/>
                <a:ea typeface="BIZ UDゴシック" panose="020B0400000000000000" pitchFamily="49" charset="-128"/>
              </a:rPr>
              <a:t>（コロナ前　</a:t>
            </a:r>
            <a:r>
              <a:rPr lang="en-US" altLang="ja-JP" sz="1400" b="1" dirty="0">
                <a:latin typeface="BIZ UDゴシック" panose="020B0400000000000000" pitchFamily="49" charset="-128"/>
                <a:ea typeface="BIZ UDゴシック" panose="020B0400000000000000" pitchFamily="49" charset="-128"/>
              </a:rPr>
              <a:t>2019</a:t>
            </a:r>
            <a:r>
              <a:rPr lang="ja-JP" altLang="en-US" sz="1400" b="1" dirty="0">
                <a:latin typeface="BIZ UDゴシック" panose="020B0400000000000000" pitchFamily="49" charset="-128"/>
                <a:ea typeface="BIZ UDゴシック" panose="020B0400000000000000" pitchFamily="49" charset="-128"/>
              </a:rPr>
              <a:t>年度）</a:t>
            </a:r>
          </a:p>
        </p:txBody>
      </p:sp>
      <p:sp>
        <p:nvSpPr>
          <p:cNvPr id="42" name="テキスト ボックス 41">
            <a:extLst>
              <a:ext uri="{FF2B5EF4-FFF2-40B4-BE49-F238E27FC236}">
                <a16:creationId xmlns:a16="http://schemas.microsoft.com/office/drawing/2014/main" id="{B4B07C63-0B5E-A332-19AC-75F1B308C2EE}"/>
              </a:ext>
            </a:extLst>
          </p:cNvPr>
          <p:cNvSpPr txBox="1"/>
          <p:nvPr/>
        </p:nvSpPr>
        <p:spPr>
          <a:xfrm>
            <a:off x="1062554" y="4680156"/>
            <a:ext cx="1170026"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（単位：</a:t>
            </a:r>
            <a:r>
              <a:rPr lang="en-US" altLang="ja-JP" sz="800" dirty="0">
                <a:latin typeface="BIZ UDゴシック" panose="020B0400000000000000" pitchFamily="49" charset="-128"/>
                <a:ea typeface="BIZ UDゴシック" panose="020B0400000000000000" pitchFamily="49" charset="-128"/>
              </a:rPr>
              <a:t>100</a:t>
            </a:r>
            <a:r>
              <a:rPr lang="ja-JP" altLang="en-US" sz="800" dirty="0">
                <a:latin typeface="BIZ UDゴシック" panose="020B0400000000000000" pitchFamily="49" charset="-128"/>
                <a:ea typeface="BIZ UDゴシック" panose="020B0400000000000000" pitchFamily="49" charset="-128"/>
              </a:rPr>
              <a:t>万円）</a:t>
            </a:r>
            <a:endParaRPr lang="en-US" altLang="ja-JP" sz="800" dirty="0">
              <a:latin typeface="BIZ UDゴシック" panose="020B0400000000000000" pitchFamily="49" charset="-128"/>
              <a:ea typeface="BIZ UDゴシック" panose="020B0400000000000000" pitchFamily="49" charset="-128"/>
            </a:endParaRPr>
          </a:p>
        </p:txBody>
      </p:sp>
      <p:sp>
        <p:nvSpPr>
          <p:cNvPr id="43" name="四角形吹き出し 21">
            <a:extLst>
              <a:ext uri="{FF2B5EF4-FFF2-40B4-BE49-F238E27FC236}">
                <a16:creationId xmlns:a16="http://schemas.microsoft.com/office/drawing/2014/main" id="{4B11AF83-6769-8A08-2AA0-2E66F4AEC015}"/>
              </a:ext>
            </a:extLst>
          </p:cNvPr>
          <p:cNvSpPr/>
          <p:nvPr/>
        </p:nvSpPr>
        <p:spPr>
          <a:xfrm>
            <a:off x="3419582" y="4812524"/>
            <a:ext cx="1596822" cy="313327"/>
          </a:xfrm>
          <a:prstGeom prst="wedgeRectCallout">
            <a:avLst>
              <a:gd name="adj1" fmla="val -74112"/>
              <a:gd name="adj2" fmla="val 5258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000" dirty="0">
                <a:latin typeface="BIZ UDゴシック" panose="020B0400000000000000" pitchFamily="49" charset="-128"/>
                <a:ea typeface="BIZ UDゴシック" panose="020B0400000000000000" pitchFamily="49" charset="-128"/>
              </a:rPr>
              <a:t>東京都</a:t>
            </a:r>
            <a:r>
              <a:rPr kumimoji="1" lang="en-US" altLang="ja-JP" sz="1000" dirty="0">
                <a:latin typeface="BIZ UDゴシック" panose="020B0400000000000000" pitchFamily="49" charset="-128"/>
                <a:ea typeface="BIZ UDゴシック" panose="020B0400000000000000" pitchFamily="49" charset="-128"/>
              </a:rPr>
              <a:t>115.6</a:t>
            </a:r>
            <a:r>
              <a:rPr kumimoji="1" lang="ja-JP" altLang="en-US" sz="1000" dirty="0">
                <a:latin typeface="BIZ UDゴシック" panose="020B0400000000000000" pitchFamily="49" charset="-128"/>
                <a:ea typeface="BIZ UDゴシック" panose="020B0400000000000000" pitchFamily="49" charset="-128"/>
              </a:rPr>
              <a:t>兆円</a:t>
            </a:r>
          </a:p>
        </p:txBody>
      </p:sp>
      <p:graphicFrame>
        <p:nvGraphicFramePr>
          <p:cNvPr id="44" name="グラフ 43">
            <a:extLst>
              <a:ext uri="{FF2B5EF4-FFF2-40B4-BE49-F238E27FC236}">
                <a16:creationId xmlns:a16="http://schemas.microsoft.com/office/drawing/2014/main" id="{71B89DE5-030F-7FB9-683C-5F1D8C06CA21}"/>
              </a:ext>
            </a:extLst>
          </p:cNvPr>
          <p:cNvGraphicFramePr>
            <a:graphicFrameLocks/>
          </p:cNvGraphicFramePr>
          <p:nvPr>
            <p:extLst>
              <p:ext uri="{D42A27DB-BD31-4B8C-83A1-F6EECF244321}">
                <p14:modId xmlns:p14="http://schemas.microsoft.com/office/powerpoint/2010/main" val="1579788866"/>
              </p:ext>
            </p:extLst>
          </p:nvPr>
        </p:nvGraphicFramePr>
        <p:xfrm>
          <a:off x="6245736" y="2133430"/>
          <a:ext cx="4958616" cy="4149071"/>
        </p:xfrm>
        <a:graphic>
          <a:graphicData uri="http://schemas.openxmlformats.org/drawingml/2006/chart">
            <c:chart xmlns:c="http://schemas.openxmlformats.org/drawingml/2006/chart" xmlns:r="http://schemas.openxmlformats.org/officeDocument/2006/relationships" r:id="rId4"/>
          </a:graphicData>
        </a:graphic>
      </p:graphicFrame>
      <p:sp>
        <p:nvSpPr>
          <p:cNvPr id="45" name="テキスト ボックス 44">
            <a:extLst>
              <a:ext uri="{FF2B5EF4-FFF2-40B4-BE49-F238E27FC236}">
                <a16:creationId xmlns:a16="http://schemas.microsoft.com/office/drawing/2014/main" id="{21A2FD96-9DE4-2094-BCEF-E4E90AEA5897}"/>
              </a:ext>
            </a:extLst>
          </p:cNvPr>
          <p:cNvSpPr txBox="1"/>
          <p:nvPr/>
        </p:nvSpPr>
        <p:spPr>
          <a:xfrm>
            <a:off x="6429105" y="1825653"/>
            <a:ext cx="4026152" cy="307777"/>
          </a:xfrm>
          <a:prstGeom prst="rect">
            <a:avLst/>
          </a:prstGeom>
          <a:noFill/>
        </p:spPr>
        <p:txBody>
          <a:bodyPr wrap="square" rtlCol="0">
            <a:spAutoFit/>
          </a:bodyPr>
          <a:lstStyle/>
          <a:p>
            <a:r>
              <a:rPr kumimoji="1" lang="ja-JP" altLang="en-US" sz="1400" b="1" dirty="0">
                <a:latin typeface="BIZ UDゴシック" panose="020B0400000000000000" pitchFamily="49" charset="-128"/>
                <a:ea typeface="BIZ UDゴシック" panose="020B0400000000000000" pitchFamily="49" charset="-128"/>
              </a:rPr>
              <a:t>■東京都の人口の集中度と</a:t>
            </a:r>
            <a:r>
              <a:rPr kumimoji="1" lang="en-US" altLang="ja-JP" sz="1400" b="1" dirty="0">
                <a:latin typeface="BIZ UDゴシック" panose="020B0400000000000000" pitchFamily="49" charset="-128"/>
                <a:ea typeface="BIZ UDゴシック" panose="020B0400000000000000" pitchFamily="49" charset="-128"/>
              </a:rPr>
              <a:t>GDP</a:t>
            </a:r>
            <a:r>
              <a:rPr kumimoji="1" lang="ja-JP" altLang="en-US" sz="1400" b="1" dirty="0">
                <a:latin typeface="BIZ UDゴシック" panose="020B0400000000000000" pitchFamily="49" charset="-128"/>
                <a:ea typeface="BIZ UDゴシック" panose="020B0400000000000000" pitchFamily="49" charset="-128"/>
              </a:rPr>
              <a:t>集中度</a:t>
            </a:r>
            <a:r>
              <a:rPr lang="ja-JP" altLang="en-US" sz="1400" b="1" dirty="0">
                <a:latin typeface="BIZ UDゴシック" panose="020B0400000000000000" pitchFamily="49" charset="-128"/>
                <a:ea typeface="BIZ UDゴシック" panose="020B0400000000000000" pitchFamily="49" charset="-128"/>
              </a:rPr>
              <a:t>（推移）</a:t>
            </a:r>
            <a:endParaRPr lang="ja-JP" altLang="en-US" sz="1100" dirty="0">
              <a:latin typeface="BIZ UDゴシック" panose="020B0400000000000000" pitchFamily="49" charset="-128"/>
              <a:ea typeface="BIZ UDゴシック" panose="020B0400000000000000" pitchFamily="49" charset="-128"/>
            </a:endParaRPr>
          </a:p>
        </p:txBody>
      </p:sp>
      <p:sp>
        <p:nvSpPr>
          <p:cNvPr id="46" name="テキスト ボックス 45">
            <a:extLst>
              <a:ext uri="{FF2B5EF4-FFF2-40B4-BE49-F238E27FC236}">
                <a16:creationId xmlns:a16="http://schemas.microsoft.com/office/drawing/2014/main" id="{D287EB88-2F1D-2FE5-D7D7-5C51AFD2F936}"/>
              </a:ext>
            </a:extLst>
          </p:cNvPr>
          <p:cNvSpPr txBox="1"/>
          <p:nvPr/>
        </p:nvSpPr>
        <p:spPr>
          <a:xfrm>
            <a:off x="8020182" y="6323061"/>
            <a:ext cx="3980846"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出典：内閣府「県民経済計算」をもとに副首都推進局で作成</a:t>
            </a:r>
            <a:endParaRPr lang="en-US" altLang="ja-JP" sz="800" dirty="0">
              <a:latin typeface="BIZ UDゴシック" panose="020B0400000000000000" pitchFamily="49" charset="-128"/>
              <a:ea typeface="BIZ UDゴシック" panose="020B0400000000000000" pitchFamily="49" charset="-128"/>
            </a:endParaRPr>
          </a:p>
        </p:txBody>
      </p:sp>
      <p:sp>
        <p:nvSpPr>
          <p:cNvPr id="47" name="テキスト ボックス 1">
            <a:extLst>
              <a:ext uri="{FF2B5EF4-FFF2-40B4-BE49-F238E27FC236}">
                <a16:creationId xmlns:a16="http://schemas.microsoft.com/office/drawing/2014/main" id="{256066BC-6353-A004-C9EF-D381D9376DF1}"/>
              </a:ext>
            </a:extLst>
          </p:cNvPr>
          <p:cNvSpPr txBox="1"/>
          <p:nvPr/>
        </p:nvSpPr>
        <p:spPr>
          <a:xfrm>
            <a:off x="10373529" y="3087958"/>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2021</a:t>
            </a:r>
            <a:r>
              <a:rPr kumimoji="1" lang="ja-JP" altLang="en-US" sz="800" dirty="0">
                <a:latin typeface="BIZ UDゴシック" panose="020B0400000000000000" pitchFamily="49" charset="-128"/>
                <a:ea typeface="BIZ UDゴシック" panose="020B0400000000000000" pitchFamily="49" charset="-128"/>
              </a:rPr>
              <a:t>年</a:t>
            </a:r>
          </a:p>
        </p:txBody>
      </p:sp>
      <p:sp>
        <p:nvSpPr>
          <p:cNvPr id="48" name="テキスト ボックス 1">
            <a:extLst>
              <a:ext uri="{FF2B5EF4-FFF2-40B4-BE49-F238E27FC236}">
                <a16:creationId xmlns:a16="http://schemas.microsoft.com/office/drawing/2014/main" id="{98A76756-22F4-89B1-B9C1-E83637148B43}"/>
              </a:ext>
            </a:extLst>
          </p:cNvPr>
          <p:cNvSpPr txBox="1"/>
          <p:nvPr/>
        </p:nvSpPr>
        <p:spPr>
          <a:xfrm>
            <a:off x="9276750" y="4482766"/>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1975</a:t>
            </a:r>
            <a:r>
              <a:rPr kumimoji="1" lang="ja-JP" altLang="en-US" sz="800" dirty="0">
                <a:latin typeface="BIZ UDゴシック" panose="020B0400000000000000" pitchFamily="49" charset="-128"/>
                <a:ea typeface="BIZ UDゴシック" panose="020B0400000000000000" pitchFamily="49" charset="-128"/>
              </a:rPr>
              <a:t>年</a:t>
            </a:r>
          </a:p>
        </p:txBody>
      </p:sp>
      <p:sp>
        <p:nvSpPr>
          <p:cNvPr id="49" name="テキスト ボックス 1">
            <a:extLst>
              <a:ext uri="{FF2B5EF4-FFF2-40B4-BE49-F238E27FC236}">
                <a16:creationId xmlns:a16="http://schemas.microsoft.com/office/drawing/2014/main" id="{7F1B7EDB-8A51-9E6E-B7B5-B7C5CDD1D6B6}"/>
              </a:ext>
            </a:extLst>
          </p:cNvPr>
          <p:cNvSpPr txBox="1"/>
          <p:nvPr/>
        </p:nvSpPr>
        <p:spPr>
          <a:xfrm>
            <a:off x="8153544" y="4843522"/>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1980</a:t>
            </a:r>
            <a:r>
              <a:rPr kumimoji="1" lang="ja-JP" altLang="en-US" sz="800" dirty="0">
                <a:latin typeface="BIZ UDゴシック" panose="020B0400000000000000" pitchFamily="49" charset="-128"/>
                <a:ea typeface="BIZ UDゴシック" panose="020B0400000000000000" pitchFamily="49" charset="-128"/>
              </a:rPr>
              <a:t>年</a:t>
            </a:r>
          </a:p>
        </p:txBody>
      </p:sp>
      <p:sp>
        <p:nvSpPr>
          <p:cNvPr id="50" name="テキスト ボックス 1">
            <a:extLst>
              <a:ext uri="{FF2B5EF4-FFF2-40B4-BE49-F238E27FC236}">
                <a16:creationId xmlns:a16="http://schemas.microsoft.com/office/drawing/2014/main" id="{5BF50545-ECEC-9965-DD36-C48FB1560817}"/>
              </a:ext>
            </a:extLst>
          </p:cNvPr>
          <p:cNvSpPr txBox="1"/>
          <p:nvPr/>
        </p:nvSpPr>
        <p:spPr>
          <a:xfrm>
            <a:off x="8223217" y="3956295"/>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1986</a:t>
            </a:r>
            <a:r>
              <a:rPr kumimoji="1" lang="ja-JP" altLang="en-US" sz="800" dirty="0">
                <a:latin typeface="BIZ UDゴシック" panose="020B0400000000000000" pitchFamily="49" charset="-128"/>
                <a:ea typeface="BIZ UDゴシック" panose="020B0400000000000000" pitchFamily="49" charset="-128"/>
              </a:rPr>
              <a:t>年</a:t>
            </a:r>
          </a:p>
        </p:txBody>
      </p:sp>
      <p:sp>
        <p:nvSpPr>
          <p:cNvPr id="51" name="テキスト ボックス 1">
            <a:extLst>
              <a:ext uri="{FF2B5EF4-FFF2-40B4-BE49-F238E27FC236}">
                <a16:creationId xmlns:a16="http://schemas.microsoft.com/office/drawing/2014/main" id="{F0C6E8E8-E703-EFF2-8EEB-ECD9EF427C34}"/>
              </a:ext>
            </a:extLst>
          </p:cNvPr>
          <p:cNvSpPr txBox="1"/>
          <p:nvPr/>
        </p:nvSpPr>
        <p:spPr>
          <a:xfrm>
            <a:off x="7761668" y="3330468"/>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1989</a:t>
            </a:r>
            <a:r>
              <a:rPr kumimoji="1" lang="ja-JP" altLang="en-US" sz="800" dirty="0">
                <a:latin typeface="BIZ UDゴシック" panose="020B0400000000000000" pitchFamily="49" charset="-128"/>
                <a:ea typeface="BIZ UDゴシック" panose="020B0400000000000000" pitchFamily="49" charset="-128"/>
              </a:rPr>
              <a:t>年</a:t>
            </a:r>
          </a:p>
        </p:txBody>
      </p:sp>
      <p:sp>
        <p:nvSpPr>
          <p:cNvPr id="52" name="テキスト ボックス 1">
            <a:extLst>
              <a:ext uri="{FF2B5EF4-FFF2-40B4-BE49-F238E27FC236}">
                <a16:creationId xmlns:a16="http://schemas.microsoft.com/office/drawing/2014/main" id="{388C2C9C-1242-15E8-2D50-4758FA72D7EE}"/>
              </a:ext>
            </a:extLst>
          </p:cNvPr>
          <p:cNvSpPr txBox="1"/>
          <p:nvPr/>
        </p:nvSpPr>
        <p:spPr>
          <a:xfrm>
            <a:off x="7123746" y="4392812"/>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1995</a:t>
            </a:r>
            <a:r>
              <a:rPr kumimoji="1" lang="ja-JP" altLang="en-US" sz="800" dirty="0">
                <a:latin typeface="BIZ UDゴシック" panose="020B0400000000000000" pitchFamily="49" charset="-128"/>
                <a:ea typeface="BIZ UDゴシック" panose="020B0400000000000000" pitchFamily="49" charset="-128"/>
              </a:rPr>
              <a:t>年</a:t>
            </a:r>
          </a:p>
        </p:txBody>
      </p:sp>
      <p:sp>
        <p:nvSpPr>
          <p:cNvPr id="53" name="テキスト ボックス 1">
            <a:extLst>
              <a:ext uri="{FF2B5EF4-FFF2-40B4-BE49-F238E27FC236}">
                <a16:creationId xmlns:a16="http://schemas.microsoft.com/office/drawing/2014/main" id="{E8EE6956-CB18-954E-1157-3305CFB11D22}"/>
              </a:ext>
            </a:extLst>
          </p:cNvPr>
          <p:cNvSpPr txBox="1"/>
          <p:nvPr/>
        </p:nvSpPr>
        <p:spPr>
          <a:xfrm>
            <a:off x="8547809" y="2981632"/>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2008</a:t>
            </a:r>
            <a:r>
              <a:rPr kumimoji="1" lang="ja-JP" altLang="en-US" sz="800" dirty="0">
                <a:latin typeface="BIZ UDゴシック" panose="020B0400000000000000" pitchFamily="49" charset="-128"/>
                <a:ea typeface="BIZ UDゴシック" panose="020B0400000000000000" pitchFamily="49" charset="-128"/>
              </a:rPr>
              <a:t>年</a:t>
            </a:r>
          </a:p>
        </p:txBody>
      </p:sp>
      <p:sp>
        <p:nvSpPr>
          <p:cNvPr id="54" name="テキスト ボックス 1">
            <a:extLst>
              <a:ext uri="{FF2B5EF4-FFF2-40B4-BE49-F238E27FC236}">
                <a16:creationId xmlns:a16="http://schemas.microsoft.com/office/drawing/2014/main" id="{AA514C36-2C95-DDB3-EF01-4CE06BC32367}"/>
              </a:ext>
            </a:extLst>
          </p:cNvPr>
          <p:cNvSpPr txBox="1"/>
          <p:nvPr/>
        </p:nvSpPr>
        <p:spPr>
          <a:xfrm>
            <a:off x="9119309" y="2906804"/>
            <a:ext cx="571500"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800" dirty="0">
                <a:latin typeface="BIZ UDゴシック" panose="020B0400000000000000" pitchFamily="49" charset="-128"/>
                <a:ea typeface="BIZ UDゴシック" panose="020B0400000000000000" pitchFamily="49" charset="-128"/>
              </a:rPr>
              <a:t>2013</a:t>
            </a:r>
            <a:r>
              <a:rPr kumimoji="1" lang="ja-JP" altLang="en-US" sz="800" dirty="0">
                <a:latin typeface="BIZ UDゴシック" panose="020B0400000000000000" pitchFamily="49" charset="-128"/>
                <a:ea typeface="BIZ UDゴシック" panose="020B0400000000000000" pitchFamily="49" charset="-128"/>
              </a:rPr>
              <a:t>年</a:t>
            </a:r>
          </a:p>
        </p:txBody>
      </p:sp>
      <p:sp>
        <p:nvSpPr>
          <p:cNvPr id="55" name="矢印: 下 54">
            <a:extLst>
              <a:ext uri="{FF2B5EF4-FFF2-40B4-BE49-F238E27FC236}">
                <a16:creationId xmlns:a16="http://schemas.microsoft.com/office/drawing/2014/main" id="{7B051DBB-752F-E38D-8C5D-7251EFB132EE}"/>
              </a:ext>
            </a:extLst>
          </p:cNvPr>
          <p:cNvSpPr/>
          <p:nvPr/>
        </p:nvSpPr>
        <p:spPr>
          <a:xfrm rot="9313264">
            <a:off x="8128246" y="3457550"/>
            <a:ext cx="80247" cy="533300"/>
          </a:xfrm>
          <a:prstGeom prst="downArrow">
            <a:avLst>
              <a:gd name="adj1" fmla="val 50000"/>
              <a:gd name="adj2" fmla="val 6782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03007209-2AC4-76E0-02B6-25983B37096F}"/>
              </a:ext>
            </a:extLst>
          </p:cNvPr>
          <p:cNvSpPr txBox="1"/>
          <p:nvPr/>
        </p:nvSpPr>
        <p:spPr>
          <a:xfrm>
            <a:off x="7020579" y="4688818"/>
            <a:ext cx="1026839" cy="215444"/>
          </a:xfrm>
          <a:prstGeom prst="rect">
            <a:avLst/>
          </a:prstGeom>
          <a:noFill/>
        </p:spPr>
        <p:txBody>
          <a:bodyPr wrap="square" rtlCol="0">
            <a:spAutoFit/>
          </a:bodyPr>
          <a:lstStyle/>
          <a:p>
            <a:r>
              <a:rPr lang="ja-JP" altLang="en-US" sz="800" dirty="0">
                <a:latin typeface="BIZ UDゴシック" panose="020B0400000000000000" pitchFamily="49" charset="-128"/>
                <a:ea typeface="BIZ UDゴシック" panose="020B0400000000000000" pitchFamily="49" charset="-128"/>
              </a:rPr>
              <a:t>転換点</a:t>
            </a:r>
            <a:endParaRPr lang="en-US" altLang="ja-JP" sz="800" dirty="0">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1F521178-5C71-A4DA-40B0-F46E589D5F34}"/>
              </a:ext>
            </a:extLst>
          </p:cNvPr>
          <p:cNvSpPr txBox="1"/>
          <p:nvPr/>
        </p:nvSpPr>
        <p:spPr>
          <a:xfrm>
            <a:off x="8261675" y="3816322"/>
            <a:ext cx="663218" cy="222409"/>
          </a:xfrm>
          <a:prstGeom prst="rect">
            <a:avLst/>
          </a:prstGeom>
          <a:noFill/>
        </p:spPr>
        <p:txBody>
          <a:bodyPr wrap="square" rtlCol="0">
            <a:spAutoFit/>
          </a:bodyPr>
          <a:lstStyle/>
          <a:p>
            <a:r>
              <a:rPr lang="ja-JP" altLang="en-US" sz="800" dirty="0">
                <a:solidFill>
                  <a:srgbClr val="FF0000"/>
                </a:solidFill>
                <a:latin typeface="BIZ UDゴシック" panose="020B0400000000000000" pitchFamily="49" charset="-128"/>
                <a:ea typeface="BIZ UDゴシック" panose="020B0400000000000000" pitchFamily="49" charset="-128"/>
              </a:rPr>
              <a:t>バブル</a:t>
            </a:r>
            <a:endParaRPr lang="en-US" altLang="ja-JP" sz="800" dirty="0">
              <a:solidFill>
                <a:srgbClr val="FF0000"/>
              </a:solidFill>
              <a:latin typeface="BIZ UDゴシック" panose="020B0400000000000000" pitchFamily="49" charset="-128"/>
              <a:ea typeface="BIZ UDゴシック" panose="020B0400000000000000" pitchFamily="49" charset="-128"/>
            </a:endParaRPr>
          </a:p>
        </p:txBody>
      </p:sp>
      <p:sp>
        <p:nvSpPr>
          <p:cNvPr id="3" name="吹き出し: 角を丸めた四角形 2">
            <a:extLst>
              <a:ext uri="{FF2B5EF4-FFF2-40B4-BE49-F238E27FC236}">
                <a16:creationId xmlns:a16="http://schemas.microsoft.com/office/drawing/2014/main" id="{8560F244-B88E-C7FA-5DFB-46A31EC86AEE}"/>
              </a:ext>
            </a:extLst>
          </p:cNvPr>
          <p:cNvSpPr/>
          <p:nvPr/>
        </p:nvSpPr>
        <p:spPr>
          <a:xfrm>
            <a:off x="7044492" y="4388941"/>
            <a:ext cx="650754" cy="223024"/>
          </a:xfrm>
          <a:prstGeom prst="wedgeRoundRectCallout">
            <a:avLst>
              <a:gd name="adj1" fmla="val 30396"/>
              <a:gd name="adj2" fmla="val -99792"/>
              <a:gd name="adj3" fmla="val 16667"/>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3210870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1E3777B-E5D2-3186-A14B-7EE0F6499753}"/>
              </a:ext>
            </a:extLst>
          </p:cNvPr>
          <p:cNvSpPr txBox="1"/>
          <p:nvPr/>
        </p:nvSpPr>
        <p:spPr>
          <a:xfrm>
            <a:off x="652851" y="1936587"/>
            <a:ext cx="10911971" cy="3621184"/>
          </a:xfrm>
          <a:prstGeom prst="rect">
            <a:avLst/>
          </a:prstGeom>
          <a:noFill/>
          <a:ln>
            <a:noFill/>
          </a:ln>
        </p:spPr>
        <p:txBody>
          <a:bodyPr wrap="square" lIns="432000" rIns="432000" rtlCol="0">
            <a:spAutoFit/>
          </a:bodyPr>
          <a:lstStyle/>
          <a:p>
            <a:pPr marL="266700" indent="-266700">
              <a:lnSpc>
                <a:spcPts val="3200"/>
              </a:lnSpc>
              <a:spcAft>
                <a:spcPts val="2400"/>
              </a:spcAft>
            </a:pPr>
            <a:r>
              <a:rPr kumimoji="1" lang="ja-JP" altLang="en-US" sz="2200" dirty="0">
                <a:latin typeface="BIZ UDゴシック" panose="020B0400000000000000" pitchFamily="49" charset="-128"/>
                <a:ea typeface="BIZ UDゴシック" panose="020B0400000000000000" pitchFamily="49" charset="-128"/>
              </a:rPr>
              <a:t>○　今後も、都市化が進む中で</a:t>
            </a:r>
            <a:r>
              <a:rPr lang="ja-JP" altLang="en-US" sz="2200" dirty="0">
                <a:latin typeface="BIZ UDゴシック" panose="020B0400000000000000" pitchFamily="49" charset="-128"/>
                <a:ea typeface="BIZ UDゴシック" panose="020B0400000000000000" pitchFamily="49" charset="-128"/>
              </a:rPr>
              <a:t>、国家戦略として、東京</a:t>
            </a:r>
            <a:r>
              <a:rPr kumimoji="1" lang="ja-JP" altLang="en-US" sz="2200" dirty="0">
                <a:latin typeface="BIZ UDゴシック" panose="020B0400000000000000" pitchFamily="49" charset="-128"/>
                <a:ea typeface="BIZ UDゴシック" panose="020B0400000000000000" pitchFamily="49" charset="-128"/>
              </a:rPr>
              <a:t>に加え、一定の規模を有する大都市圏に人口や資源を集積させることにより、日本全体の経済成長を支えることが期待される。</a:t>
            </a:r>
            <a:endParaRPr kumimoji="1" lang="en-US" altLang="ja-JP" sz="2200" dirty="0">
              <a:latin typeface="BIZ UDゴシック" panose="020B0400000000000000" pitchFamily="49" charset="-128"/>
              <a:ea typeface="BIZ UDゴシック" panose="020B0400000000000000" pitchFamily="49" charset="-128"/>
            </a:endParaRPr>
          </a:p>
          <a:p>
            <a:pPr marL="266700" indent="-266700">
              <a:lnSpc>
                <a:spcPts val="3200"/>
              </a:lnSpc>
              <a:spcAft>
                <a:spcPts val="2400"/>
              </a:spcAft>
            </a:pPr>
            <a:r>
              <a:rPr lang="ja-JP" altLang="en-US" sz="2200" dirty="0">
                <a:latin typeface="BIZ UDゴシック" panose="020B0400000000000000" pitchFamily="49" charset="-128"/>
                <a:ea typeface="BIZ UDゴシック" panose="020B0400000000000000" pitchFamily="49" charset="-128"/>
              </a:rPr>
              <a:t>○　また、大阪だけでなく、複数の大都市圏が多極を構成することにより、これらの大都市圏が「人口のダム機能」を持つことで、都市間の人口流出入のバランスを保ち、域内循環を促進する。これにより、人々が生まれ育った故郷から離れることなく、豊かな生活を送ることができ、国民のウェルビーイング向上が期待される。</a:t>
            </a:r>
            <a:endParaRPr kumimoji="1" lang="en-US" altLang="ja-JP" sz="2200" dirty="0">
              <a:latin typeface="BIZ UDゴシック" panose="020B0400000000000000" pitchFamily="49" charset="-128"/>
              <a:ea typeface="BIZ UDゴシック" panose="020B0400000000000000" pitchFamily="49" charset="-128"/>
            </a:endParaRPr>
          </a:p>
        </p:txBody>
      </p:sp>
      <p:sp>
        <p:nvSpPr>
          <p:cNvPr id="2" name="スライド番号プレースホルダー 1">
            <a:extLst>
              <a:ext uri="{FF2B5EF4-FFF2-40B4-BE49-F238E27FC236}">
                <a16:creationId xmlns:a16="http://schemas.microsoft.com/office/drawing/2014/main" id="{4F40751E-2348-55A7-DCEA-7D219862F837}"/>
              </a:ext>
            </a:extLst>
          </p:cNvPr>
          <p:cNvSpPr>
            <a:spLocks noGrp="1"/>
          </p:cNvSpPr>
          <p:nvPr>
            <p:ph type="sldNum" sz="quarter" idx="12"/>
          </p:nvPr>
        </p:nvSpPr>
        <p:spPr/>
        <p:txBody>
          <a:bodyPr/>
          <a:lstStyle/>
          <a:p>
            <a:fld id="{E61EF540-5CB6-483A-A4DA-F9E60F8B4EFB}" type="slidenum">
              <a:rPr kumimoji="1" lang="ja-JP" altLang="en-US" sz="1200" smtClean="0">
                <a:latin typeface="游ゴシック 本文"/>
              </a:rPr>
              <a:pPr/>
              <a:t>39</a:t>
            </a:fld>
            <a:endParaRPr kumimoji="1" lang="ja-JP" altLang="en-US" sz="1200" dirty="0">
              <a:latin typeface="游ゴシック 本文"/>
            </a:endParaRPr>
          </a:p>
        </p:txBody>
      </p:sp>
      <p:sp>
        <p:nvSpPr>
          <p:cNvPr id="5" name="正方形/長方形 4">
            <a:extLst>
              <a:ext uri="{FF2B5EF4-FFF2-40B4-BE49-F238E27FC236}">
                <a16:creationId xmlns:a16="http://schemas.microsoft.com/office/drawing/2014/main" id="{B9762BCA-A495-B50C-D4C9-625052F055BB}"/>
              </a:ext>
            </a:extLst>
          </p:cNvPr>
          <p:cNvSpPr/>
          <p:nvPr/>
        </p:nvSpPr>
        <p:spPr>
          <a:xfrm>
            <a:off x="-356271" y="562321"/>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おわりに</a:t>
            </a:r>
            <a:endParaRPr lang="en-US" altLang="ja-JP" sz="28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83292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表 14">
            <a:extLst>
              <a:ext uri="{FF2B5EF4-FFF2-40B4-BE49-F238E27FC236}">
                <a16:creationId xmlns:a16="http://schemas.microsoft.com/office/drawing/2014/main" id="{7292A130-51EC-0AF9-6FF3-1241C31130FB}"/>
              </a:ext>
            </a:extLst>
          </p:cNvPr>
          <p:cNvGraphicFramePr>
            <a:graphicFrameLocks noGrp="1"/>
          </p:cNvGraphicFramePr>
          <p:nvPr>
            <p:extLst>
              <p:ext uri="{D42A27DB-BD31-4B8C-83A1-F6EECF244321}">
                <p14:modId xmlns:p14="http://schemas.microsoft.com/office/powerpoint/2010/main" val="2664958531"/>
              </p:ext>
            </p:extLst>
          </p:nvPr>
        </p:nvGraphicFramePr>
        <p:xfrm>
          <a:off x="1313387" y="3968787"/>
          <a:ext cx="9631643" cy="2710081"/>
        </p:xfrm>
        <a:graphic>
          <a:graphicData uri="http://schemas.openxmlformats.org/drawingml/2006/table">
            <a:tbl>
              <a:tblPr firstRow="1" firstCol="1" bandRow="1">
                <a:tableStyleId>{5940675A-B579-460E-94D1-54222C63F5DA}</a:tableStyleId>
              </a:tblPr>
              <a:tblGrid>
                <a:gridCol w="407708">
                  <a:extLst>
                    <a:ext uri="{9D8B030D-6E8A-4147-A177-3AD203B41FA5}">
                      <a16:colId xmlns:a16="http://schemas.microsoft.com/office/drawing/2014/main" val="2022094995"/>
                    </a:ext>
                  </a:extLst>
                </a:gridCol>
                <a:gridCol w="1395425">
                  <a:extLst>
                    <a:ext uri="{9D8B030D-6E8A-4147-A177-3AD203B41FA5}">
                      <a16:colId xmlns:a16="http://schemas.microsoft.com/office/drawing/2014/main" val="1443782518"/>
                    </a:ext>
                  </a:extLst>
                </a:gridCol>
                <a:gridCol w="7828510">
                  <a:extLst>
                    <a:ext uri="{9D8B030D-6E8A-4147-A177-3AD203B41FA5}">
                      <a16:colId xmlns:a16="http://schemas.microsoft.com/office/drawing/2014/main" val="1404609525"/>
                    </a:ext>
                  </a:extLst>
                </a:gridCol>
              </a:tblGrid>
              <a:tr h="129119">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回</a:t>
                      </a:r>
                      <a:r>
                        <a:rPr lang="en-US" alt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solidFill>
                      <a:schemeClr val="accent1">
                        <a:lumMod val="20000"/>
                        <a:lumOff val="80000"/>
                      </a:schemeClr>
                    </a:solidFill>
                  </a:tcPr>
                </a:tc>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開催日</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solidFill>
                      <a:schemeClr val="accent1">
                        <a:lumMod val="20000"/>
                        <a:lumOff val="80000"/>
                      </a:schemeClr>
                    </a:solidFill>
                  </a:tcPr>
                </a:tc>
                <a:tc>
                  <a:txBody>
                    <a:bodyPr/>
                    <a:lstStyle/>
                    <a:p>
                      <a:pPr algn="ctr">
                        <a:lnSpc>
                          <a:spcPts val="1600"/>
                        </a:lnSpc>
                        <a:spcAft>
                          <a:spcPts val="0"/>
                        </a:spcAft>
                      </a:pPr>
                      <a:r>
                        <a:rPr lang="ja-JP" altLang="en-US"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議　　題</a:t>
                      </a:r>
                      <a:endParaRPr lang="ja-JP" sz="12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solidFill>
                      <a:schemeClr val="accent1">
                        <a:lumMod val="20000"/>
                        <a:lumOff val="80000"/>
                      </a:schemeClr>
                    </a:solidFill>
                  </a:tcPr>
                </a:tc>
                <a:extLst>
                  <a:ext uri="{0D108BD9-81ED-4DB2-BD59-A6C34878D82A}">
                    <a16:rowId xmlns:a16="http://schemas.microsoft.com/office/drawing/2014/main" val="4037556737"/>
                  </a:ext>
                </a:extLst>
              </a:tr>
              <a:tr h="21670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１</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年８月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「集権・画一・一極集中」から「自律・分散・ネットワーク」型への社会構造の変化</a:t>
                      </a:r>
                      <a:endPar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784800715"/>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２</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東京一極集中について 　（ゲストスピーカー：立正大学 西崎 文平教授）</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423610739"/>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３</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11</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just" defTabSz="914400" rtl="0" eaLnBrk="1" fontAlgn="auto" latinLnBrk="0" hangingPunct="1">
                        <a:lnSpc>
                          <a:spcPts val="1600"/>
                        </a:lnSpc>
                        <a:spcBef>
                          <a:spcPts val="0"/>
                        </a:spcBef>
                        <a:spcAft>
                          <a:spcPts val="0"/>
                        </a:spcAft>
                        <a:buClrTx/>
                        <a:buSzTx/>
                        <a:buFontTx/>
                        <a:buNone/>
                        <a:tabLst/>
                        <a:defRPr/>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大阪の都市の拡がりと圏域について　（ゲストスピーカー：社会文化研究家 池永 寛明 氏）</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517844645"/>
                  </a:ext>
                </a:extLst>
              </a:tr>
              <a:tr h="219443">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４</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2023</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12</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諸外国の首都・首都機能について　（書面意見聴取：元国立国会図書館調査及び立法考査局長</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山口 広文 氏）</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1249114132"/>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５</a:t>
                      </a:r>
                      <a:endParaRPr 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年１月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30</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大都市圏行政について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2133306348"/>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６</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年３月１日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大阪のポテンシャルについて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4021492527"/>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７</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ctr">
                        <a:lnSpc>
                          <a:spcPts val="1600"/>
                        </a:lnSpc>
                        <a:spcAft>
                          <a:spcPts val="0"/>
                        </a:spcAft>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年４月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複数の都市が日本の成長をけん引する新たな国の形に向けて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4234465634"/>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８</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年６月</a:t>
                      </a: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14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日</a:t>
                      </a:r>
                      <a:endParaRPr lang="ja-JP"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国への働きかけに向けた副首都化を後押しする仕組みについて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597878736"/>
                  </a:ext>
                </a:extLst>
              </a:tr>
              <a:tr h="170796">
                <a:tc>
                  <a:txBody>
                    <a:bodyPr/>
                    <a:lstStyle/>
                    <a:p>
                      <a:pPr algn="ctr">
                        <a:lnSpc>
                          <a:spcPts val="1600"/>
                        </a:lnSpc>
                        <a:spcAft>
                          <a:spcPts val="0"/>
                        </a:spcAft>
                      </a:pPr>
                      <a:r>
                        <a:rPr lang="ja-JP" altLang="en-US"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９</a:t>
                      </a:r>
                      <a:endPar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2024</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年８月７日</a:t>
                      </a:r>
                      <a:endParaRPr lang="ja-JP"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国への働きかけに向けた副首都化を後押しする仕組みについて・副首都ビジョンで示す法整備について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312705985"/>
                  </a:ext>
                </a:extLst>
              </a:tr>
              <a:tr h="170796">
                <a:tc>
                  <a:txBody>
                    <a:bodyPr/>
                    <a:lstStyle/>
                    <a:p>
                      <a:pPr algn="ctr">
                        <a:lnSpc>
                          <a:spcPts val="1600"/>
                        </a:lnSpc>
                        <a:spcAft>
                          <a:spcPts val="0"/>
                        </a:spcAft>
                      </a:pPr>
                      <a:r>
                        <a:rPr lang="en-US" altLang="ja-JP" sz="12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10</a:t>
                      </a:r>
                    </a:p>
                  </a:txBody>
                  <a:tcPr marL="36000" marR="0" marT="36000" marB="36000" anchor="ctr"/>
                </a:tc>
                <a:tc>
                  <a:txBody>
                    <a:bodyPr/>
                    <a:lstStyle/>
                    <a:p>
                      <a:pPr marL="0" marR="0" lvl="0" indent="0" algn="ctr" defTabSz="914400" rtl="0" eaLnBrk="1" fontAlgn="auto" latinLnBrk="0" hangingPunct="1">
                        <a:lnSpc>
                          <a:spcPts val="1600"/>
                        </a:lnSpc>
                        <a:spcBef>
                          <a:spcPts val="0"/>
                        </a:spcBef>
                        <a:spcAft>
                          <a:spcPts val="0"/>
                        </a:spcAft>
                        <a:buClrTx/>
                        <a:buSzTx/>
                        <a:buFontTx/>
                        <a:buNone/>
                        <a:tabLst/>
                        <a:defRPr/>
                      </a:pPr>
                      <a:r>
                        <a:rPr lang="en-US"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2025</a:t>
                      </a: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年２月６日</a:t>
                      </a:r>
                      <a:endParaRPr lang="ja-JP" alt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36000" marR="0" marT="36000" marB="36000" anchor="ctr"/>
                </a:tc>
                <a:tc>
                  <a:txBody>
                    <a:bodyPr/>
                    <a:lstStyle/>
                    <a:p>
                      <a:pPr algn="just">
                        <a:lnSpc>
                          <a:spcPts val="1600"/>
                        </a:lnSpc>
                        <a:spcAft>
                          <a:spcPts val="0"/>
                        </a:spcAft>
                      </a:pPr>
                      <a:r>
                        <a:rPr lang="ja-JP" altLang="en-US"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多極分散・ネットワーク型の社会への転換に向けて</a:t>
                      </a:r>
                      <a:endParaRPr lang="ja-JP" sz="12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108000" marR="108000" marT="36000" marB="36000" anchor="ctr"/>
                </a:tc>
                <a:extLst>
                  <a:ext uri="{0D108BD9-81ED-4DB2-BD59-A6C34878D82A}">
                    <a16:rowId xmlns:a16="http://schemas.microsoft.com/office/drawing/2014/main" val="1755148440"/>
                  </a:ext>
                </a:extLst>
              </a:tr>
            </a:tbl>
          </a:graphicData>
        </a:graphic>
      </p:graphicFrame>
      <p:graphicFrame>
        <p:nvGraphicFramePr>
          <p:cNvPr id="19" name="表 18">
            <a:extLst>
              <a:ext uri="{FF2B5EF4-FFF2-40B4-BE49-F238E27FC236}">
                <a16:creationId xmlns:a16="http://schemas.microsoft.com/office/drawing/2014/main" id="{FE2E0D3D-B4A7-CFCE-1DB1-DD51942A7BC5}"/>
              </a:ext>
            </a:extLst>
          </p:cNvPr>
          <p:cNvGraphicFramePr>
            <a:graphicFrameLocks noGrp="1"/>
          </p:cNvGraphicFramePr>
          <p:nvPr/>
        </p:nvGraphicFramePr>
        <p:xfrm>
          <a:off x="1313387" y="1320434"/>
          <a:ext cx="4078187" cy="1651200"/>
        </p:xfrm>
        <a:graphic>
          <a:graphicData uri="http://schemas.openxmlformats.org/drawingml/2006/table">
            <a:tbl>
              <a:tblPr firstRow="1" firstCol="1" bandRow="1">
                <a:tableStyleId>{5940675A-B579-460E-94D1-54222C63F5DA}</a:tableStyleId>
              </a:tblPr>
              <a:tblGrid>
                <a:gridCol w="1378187">
                  <a:extLst>
                    <a:ext uri="{9D8B030D-6E8A-4147-A177-3AD203B41FA5}">
                      <a16:colId xmlns:a16="http://schemas.microsoft.com/office/drawing/2014/main" val="2022094995"/>
                    </a:ext>
                  </a:extLst>
                </a:gridCol>
                <a:gridCol w="2700000">
                  <a:extLst>
                    <a:ext uri="{9D8B030D-6E8A-4147-A177-3AD203B41FA5}">
                      <a16:colId xmlns:a16="http://schemas.microsoft.com/office/drawing/2014/main" val="1404609525"/>
                    </a:ext>
                  </a:extLst>
                </a:gridCol>
              </a:tblGrid>
              <a:tr h="252000">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氏</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職</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37556737"/>
                  </a:ext>
                </a:extLst>
              </a:tr>
              <a:tr h="252000">
                <a:tc>
                  <a:txBody>
                    <a:bodyPr/>
                    <a:lstStyle/>
                    <a:p>
                      <a:pPr algn="ctr">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伊藤　正次</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東京都立大学</a:t>
                      </a:r>
                      <a:r>
                        <a:rPr lang="ja-JP" altLang="en-US" sz="1400" b="0" kern="100" baseline="0" dirty="0">
                          <a:effectLst/>
                          <a:latin typeface="BIZ UDゴシック" panose="020B0400000000000000" pitchFamily="49" charset="-128"/>
                          <a:ea typeface="BIZ UDゴシック" panose="020B0400000000000000" pitchFamily="49" charset="-128"/>
                        </a:rPr>
                        <a:t> </a:t>
                      </a:r>
                      <a:r>
                        <a:rPr lang="ja-JP" sz="1400" b="0" kern="100" dirty="0">
                          <a:effectLst/>
                          <a:latin typeface="BIZ UDゴシック" panose="020B0400000000000000" pitchFamily="49" charset="-128"/>
                          <a:ea typeface="BIZ UDゴシック" panose="020B0400000000000000" pitchFamily="49" charset="-128"/>
                        </a:rPr>
                        <a:t>法学部教授</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800715"/>
                  </a:ext>
                </a:extLst>
              </a:tr>
              <a:tr h="252000">
                <a:tc>
                  <a:txBody>
                    <a:bodyPr/>
                    <a:lstStyle/>
                    <a:p>
                      <a:pPr algn="ctr">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大屋　雄裕</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慶應義塾大学</a:t>
                      </a:r>
                      <a:r>
                        <a:rPr lang="ja-JP" altLang="en-US" sz="1400" b="0" kern="100" baseline="0" dirty="0">
                          <a:effectLst/>
                          <a:latin typeface="BIZ UDゴシック" panose="020B0400000000000000" pitchFamily="49" charset="-128"/>
                          <a:ea typeface="BIZ UDゴシック" panose="020B0400000000000000" pitchFamily="49" charset="-128"/>
                        </a:rPr>
                        <a:t> </a:t>
                      </a:r>
                      <a:r>
                        <a:rPr lang="ja-JP" sz="1400" b="0" kern="100" dirty="0">
                          <a:effectLst/>
                          <a:latin typeface="BIZ UDゴシック" panose="020B0400000000000000" pitchFamily="49" charset="-128"/>
                          <a:ea typeface="BIZ UDゴシック" panose="020B0400000000000000" pitchFamily="49" charset="-128"/>
                        </a:rPr>
                        <a:t>法学部教授</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3610739"/>
                  </a:ext>
                </a:extLst>
              </a:tr>
              <a:tr h="252000">
                <a:tc>
                  <a:txBody>
                    <a:bodyPr/>
                    <a:lstStyle/>
                    <a:p>
                      <a:pPr algn="ctr">
                        <a:lnSpc>
                          <a:spcPts val="1600"/>
                        </a:lnSpc>
                        <a:spcAft>
                          <a:spcPts val="0"/>
                        </a:spcAft>
                      </a:pPr>
                      <a:r>
                        <a:rPr lang="ja-JP" altLang="en-US"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後藤　玲子</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altLang="en-US"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茨城大学　人文社会科学部教授</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496363"/>
                  </a:ext>
                </a:extLst>
              </a:tr>
              <a:tr h="252000">
                <a:tc>
                  <a:txBody>
                    <a:bodyPr/>
                    <a:lstStyle/>
                    <a:p>
                      <a:pPr algn="ctr">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倉本　宜史</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京都産業大学</a:t>
                      </a:r>
                      <a:r>
                        <a:rPr lang="ja-JP" altLang="en-US" sz="1400" b="0" kern="100" baseline="0" dirty="0">
                          <a:effectLst/>
                          <a:latin typeface="BIZ UDゴシック" panose="020B0400000000000000" pitchFamily="49" charset="-128"/>
                          <a:ea typeface="BIZ UDゴシック" panose="020B0400000000000000" pitchFamily="49" charset="-128"/>
                        </a:rPr>
                        <a:t> </a:t>
                      </a:r>
                      <a:r>
                        <a:rPr lang="ja-JP" sz="1400" b="0" kern="100" dirty="0">
                          <a:effectLst/>
                          <a:latin typeface="BIZ UDゴシック" panose="020B0400000000000000" pitchFamily="49" charset="-128"/>
                          <a:ea typeface="BIZ UDゴシック" panose="020B0400000000000000" pitchFamily="49" charset="-128"/>
                        </a:rPr>
                        <a:t>経済学部教授</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7844645"/>
                  </a:ext>
                </a:extLst>
              </a:tr>
              <a:tr h="252000">
                <a:tc>
                  <a:txBody>
                    <a:bodyPr/>
                    <a:lstStyle/>
                    <a:p>
                      <a:pPr algn="ctr">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野田　遊</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sz="1400" b="0" kern="100" dirty="0">
                          <a:effectLst/>
                          <a:latin typeface="BIZ UDゴシック" panose="020B0400000000000000" pitchFamily="49" charset="-128"/>
                          <a:ea typeface="BIZ UDゴシック" panose="020B0400000000000000" pitchFamily="49" charset="-128"/>
                        </a:rPr>
                        <a:t>同志社大学</a:t>
                      </a:r>
                      <a:r>
                        <a:rPr lang="ja-JP" altLang="en-US" sz="1400" b="0" kern="100" baseline="0" dirty="0">
                          <a:effectLst/>
                          <a:latin typeface="BIZ UDゴシック" panose="020B0400000000000000" pitchFamily="49" charset="-128"/>
                          <a:ea typeface="BIZ UDゴシック" panose="020B0400000000000000" pitchFamily="49" charset="-128"/>
                        </a:rPr>
                        <a:t> </a:t>
                      </a:r>
                      <a:r>
                        <a:rPr lang="ja-JP" sz="1400" b="0" kern="100" dirty="0">
                          <a:effectLst/>
                          <a:latin typeface="BIZ UDゴシック" panose="020B0400000000000000" pitchFamily="49" charset="-128"/>
                          <a:ea typeface="BIZ UDゴシック" panose="020B0400000000000000" pitchFamily="49" charset="-128"/>
                        </a:rPr>
                        <a:t>政策学部教授</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306348"/>
                  </a:ext>
                </a:extLst>
              </a:tr>
            </a:tbl>
          </a:graphicData>
        </a:graphic>
      </p:graphicFrame>
      <p:sp>
        <p:nvSpPr>
          <p:cNvPr id="27" name="テキスト ボックス 26">
            <a:extLst>
              <a:ext uri="{FF2B5EF4-FFF2-40B4-BE49-F238E27FC236}">
                <a16:creationId xmlns:a16="http://schemas.microsoft.com/office/drawing/2014/main" id="{2C044A3B-8571-4C73-D992-D4461226CB1B}"/>
              </a:ext>
            </a:extLst>
          </p:cNvPr>
          <p:cNvSpPr txBox="1"/>
          <p:nvPr/>
        </p:nvSpPr>
        <p:spPr>
          <a:xfrm>
            <a:off x="3030628" y="979756"/>
            <a:ext cx="2493818" cy="246221"/>
          </a:xfrm>
          <a:prstGeom prst="rect">
            <a:avLst/>
          </a:prstGeom>
          <a:noFill/>
        </p:spPr>
        <p:txBody>
          <a:bodyPr wrap="square" rtlCol="0">
            <a:spAutoFit/>
          </a:bodyPr>
          <a:lstStyle/>
          <a:p>
            <a:pPr algn="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（五十音順・敬称略）</a:t>
            </a:r>
          </a:p>
        </p:txBody>
      </p:sp>
      <p:sp>
        <p:nvSpPr>
          <p:cNvPr id="28" name="テキスト ボックス 27">
            <a:extLst>
              <a:ext uri="{FF2B5EF4-FFF2-40B4-BE49-F238E27FC236}">
                <a16:creationId xmlns:a16="http://schemas.microsoft.com/office/drawing/2014/main" id="{1C003995-AB3D-A563-6429-14A990425C90}"/>
              </a:ext>
            </a:extLst>
          </p:cNvPr>
          <p:cNvSpPr txBox="1"/>
          <p:nvPr/>
        </p:nvSpPr>
        <p:spPr>
          <a:xfrm>
            <a:off x="1631015" y="3033179"/>
            <a:ext cx="3893431" cy="246221"/>
          </a:xfrm>
          <a:prstGeom prst="rect">
            <a:avLst/>
          </a:prstGeom>
          <a:noFill/>
        </p:spPr>
        <p:txBody>
          <a:bodyPr wrap="square" rtlCol="0">
            <a:spAutoFit/>
          </a:bodyPr>
          <a:lstStyle/>
          <a:p>
            <a:pPr algn="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 </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後藤教授は、第５回意見交換会（</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2024</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年</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1</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月</a:t>
            </a:r>
            <a:r>
              <a:rPr kumimoji="1" lang="en-US" altLang="ja-JP" sz="1000" dirty="0">
                <a:solidFill>
                  <a:schemeClr val="tx1">
                    <a:lumMod val="65000"/>
                    <a:lumOff val="35000"/>
                  </a:schemeClr>
                </a:solidFill>
                <a:latin typeface="BIZ UDゴシック" panose="020B0400000000000000" pitchFamily="49" charset="-128"/>
                <a:ea typeface="BIZ UDゴシック" panose="020B0400000000000000" pitchFamily="49" charset="-128"/>
              </a:rPr>
              <a:t>30</a:t>
            </a: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日）まで参加</a:t>
            </a:r>
          </a:p>
        </p:txBody>
      </p:sp>
      <p:sp>
        <p:nvSpPr>
          <p:cNvPr id="2" name="正方形/長方形 1">
            <a:extLst>
              <a:ext uri="{FF2B5EF4-FFF2-40B4-BE49-F238E27FC236}">
                <a16:creationId xmlns:a16="http://schemas.microsoft.com/office/drawing/2014/main" id="{B4B9FF5B-24C8-0D41-314E-689D9AD123CF}"/>
              </a:ext>
            </a:extLst>
          </p:cNvPr>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600" b="1" dirty="0">
                <a:latin typeface="BIZ UDゴシック" panose="020B0400000000000000" pitchFamily="49" charset="-128"/>
                <a:ea typeface="BIZ UDゴシック" panose="020B0400000000000000" pitchFamily="49" charset="-128"/>
                <a:cs typeface="Meiryo UI" panose="020B0604030504040204" pitchFamily="50" charset="-128"/>
              </a:rPr>
              <a:t>　（参考）国への働きかけに向けた副首都化を後押しする仕組みづくりに関する意見交換会について</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F2B8A1E7-AEE9-3092-A033-130360991D20}"/>
              </a:ext>
            </a:extLst>
          </p:cNvPr>
          <p:cNvSpPr txBox="1"/>
          <p:nvPr/>
        </p:nvSpPr>
        <p:spPr>
          <a:xfrm>
            <a:off x="807369" y="833277"/>
            <a:ext cx="2571935" cy="30777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（１）意見交換会メンバー</a:t>
            </a:r>
          </a:p>
        </p:txBody>
      </p:sp>
      <p:graphicFrame>
        <p:nvGraphicFramePr>
          <p:cNvPr id="6" name="表 5">
            <a:extLst>
              <a:ext uri="{FF2B5EF4-FFF2-40B4-BE49-F238E27FC236}">
                <a16:creationId xmlns:a16="http://schemas.microsoft.com/office/drawing/2014/main" id="{6526EF3B-45BF-BB4F-D497-E6FA33BF559F}"/>
              </a:ext>
            </a:extLst>
          </p:cNvPr>
          <p:cNvGraphicFramePr>
            <a:graphicFrameLocks noGrp="1"/>
          </p:cNvGraphicFramePr>
          <p:nvPr>
            <p:extLst>
              <p:ext uri="{D42A27DB-BD31-4B8C-83A1-F6EECF244321}">
                <p14:modId xmlns:p14="http://schemas.microsoft.com/office/powerpoint/2010/main" val="1579987944"/>
              </p:ext>
            </p:extLst>
          </p:nvPr>
        </p:nvGraphicFramePr>
        <p:xfrm>
          <a:off x="6167905" y="1290834"/>
          <a:ext cx="5691160" cy="1710400"/>
        </p:xfrm>
        <a:graphic>
          <a:graphicData uri="http://schemas.openxmlformats.org/drawingml/2006/table">
            <a:tbl>
              <a:tblPr firstRow="1" firstCol="1" bandRow="1">
                <a:tableStyleId>{5940675A-B579-460E-94D1-54222C63F5DA}</a:tableStyleId>
              </a:tblPr>
              <a:tblGrid>
                <a:gridCol w="1923276">
                  <a:extLst>
                    <a:ext uri="{9D8B030D-6E8A-4147-A177-3AD203B41FA5}">
                      <a16:colId xmlns:a16="http://schemas.microsoft.com/office/drawing/2014/main" val="2022094995"/>
                    </a:ext>
                  </a:extLst>
                </a:gridCol>
                <a:gridCol w="3767884">
                  <a:extLst>
                    <a:ext uri="{9D8B030D-6E8A-4147-A177-3AD203B41FA5}">
                      <a16:colId xmlns:a16="http://schemas.microsoft.com/office/drawing/2014/main" val="1404609525"/>
                    </a:ext>
                  </a:extLst>
                </a:gridCol>
              </a:tblGrid>
              <a:tr h="169313">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氏</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lnSpc>
                          <a:spcPts val="1600"/>
                        </a:lnSpc>
                        <a:spcAft>
                          <a:spcPts val="0"/>
                        </a:spcAft>
                      </a:pPr>
                      <a:r>
                        <a:rPr lang="ja-JP" sz="1400" b="1" kern="100" dirty="0">
                          <a:effectLst/>
                          <a:latin typeface="BIZ UDゴシック" panose="020B0400000000000000" pitchFamily="49" charset="-128"/>
                          <a:ea typeface="BIZ UDゴシック" panose="020B0400000000000000" pitchFamily="49" charset="-128"/>
                        </a:rPr>
                        <a:t>職</a:t>
                      </a:r>
                      <a:r>
                        <a:rPr lang="ja-JP" altLang="en-US" sz="1400" b="1" kern="100" dirty="0">
                          <a:effectLst/>
                          <a:latin typeface="BIZ UDゴシック" panose="020B0400000000000000" pitchFamily="49" charset="-128"/>
                          <a:ea typeface="BIZ UDゴシック" panose="020B0400000000000000" pitchFamily="49" charset="-128"/>
                        </a:rPr>
                        <a:t>　　</a:t>
                      </a:r>
                      <a:r>
                        <a:rPr lang="ja-JP" sz="1400" b="1" kern="100" dirty="0">
                          <a:effectLst/>
                          <a:latin typeface="BIZ UDゴシック" panose="020B0400000000000000" pitchFamily="49" charset="-128"/>
                          <a:ea typeface="BIZ UDゴシック" panose="020B0400000000000000" pitchFamily="49" charset="-128"/>
                        </a:rPr>
                        <a:t>名</a:t>
                      </a:r>
                      <a:endParaRPr lang="ja-JP" sz="1400" b="1"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37556737"/>
                  </a:ext>
                </a:extLst>
              </a:tr>
              <a:tr h="294329">
                <a:tc>
                  <a:txBody>
                    <a:bodyPr/>
                    <a:lstStyle/>
                    <a:p>
                      <a:pPr algn="ctr">
                        <a:lnSpc>
                          <a:spcPts val="1600"/>
                        </a:lnSpc>
                        <a:spcAft>
                          <a:spcPts val="0"/>
                        </a:spcAft>
                      </a:pP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池永 寛明</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社会文化研究家 </a:t>
                      </a:r>
                      <a:r>
                        <a:rPr lang="ja-JP" altLang="en-US" sz="1400" b="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（元大阪ガスネットワーク㈱エネルギー・文化研究所長）</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4800715"/>
                  </a:ext>
                </a:extLst>
              </a:tr>
              <a:tr h="294329">
                <a:tc>
                  <a:txBody>
                    <a:bodyPr/>
                    <a:lstStyle/>
                    <a:p>
                      <a:pPr algn="ctr">
                        <a:lnSpc>
                          <a:spcPts val="1600"/>
                        </a:lnSpc>
                        <a:spcAft>
                          <a:spcPts val="0"/>
                        </a:spcAft>
                      </a:pPr>
                      <a:r>
                        <a:rPr lang="ja-JP" altLang="en-US" sz="1400" b="0" kern="100" dirty="0">
                          <a:effectLst/>
                          <a:latin typeface="BIZ UDゴシック" panose="020B0400000000000000" pitchFamily="49" charset="-128"/>
                          <a:ea typeface="BIZ UDゴシック" panose="020B0400000000000000" pitchFamily="49" charset="-128"/>
                        </a:rPr>
                        <a:t>西崎 文平</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altLang="en-US" sz="1400" b="0" kern="100" dirty="0">
                          <a:effectLst/>
                          <a:latin typeface="BIZ UDゴシック" panose="020B0400000000000000" pitchFamily="49" charset="-128"/>
                          <a:ea typeface="BIZ UDゴシック" panose="020B0400000000000000" pitchFamily="49" charset="-128"/>
                        </a:rPr>
                        <a:t>立正大学　データサイエンス学部</a:t>
                      </a:r>
                      <a:r>
                        <a:rPr lang="ja-JP" sz="1400" b="0" kern="100" dirty="0">
                          <a:effectLst/>
                          <a:latin typeface="BIZ UDゴシック" panose="020B0400000000000000" pitchFamily="49" charset="-128"/>
                          <a:ea typeface="BIZ UDゴシック" panose="020B0400000000000000" pitchFamily="49" charset="-128"/>
                        </a:rPr>
                        <a:t>教授</a:t>
                      </a:r>
                      <a:endParaRPr lang="en-US" altLang="ja-JP" sz="1400" b="0" kern="100" dirty="0">
                        <a:effectLst/>
                        <a:latin typeface="BIZ UDゴシック" panose="020B0400000000000000" pitchFamily="49" charset="-128"/>
                        <a:ea typeface="BIZ UDゴシック" panose="020B0400000000000000" pitchFamily="49" charset="-128"/>
                      </a:endParaRPr>
                    </a:p>
                    <a:p>
                      <a:pPr algn="just">
                        <a:lnSpc>
                          <a:spcPts val="1600"/>
                        </a:lnSpc>
                        <a:spcAft>
                          <a:spcPts val="0"/>
                        </a:spcAft>
                      </a:pPr>
                      <a:r>
                        <a:rPr lang="ja-JP" altLang="en-US"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rPr>
                        <a:t>（元内閣府経済社会総合研究所長）</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3610739"/>
                  </a:ext>
                </a:extLst>
              </a:tr>
              <a:tr h="294329">
                <a:tc>
                  <a:txBody>
                    <a:bodyPr/>
                    <a:lstStyle/>
                    <a:p>
                      <a:pPr algn="ctr">
                        <a:lnSpc>
                          <a:spcPts val="1600"/>
                        </a:lnSpc>
                        <a:spcAft>
                          <a:spcPts val="0"/>
                        </a:spcAft>
                      </a:pP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山口 広文</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ts val="1600"/>
                        </a:lnSpc>
                        <a:spcAft>
                          <a:spcPts val="0"/>
                        </a:spcAft>
                      </a:pP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元立正大学　特任教授</a:t>
                      </a:r>
                      <a:endPar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ts val="1600"/>
                        </a:lnSpc>
                        <a:spcAft>
                          <a:spcPts val="0"/>
                        </a:spcAft>
                      </a:pPr>
                      <a:r>
                        <a:rPr lang="ja-JP" altLang="en-US"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（元国立国会図書館調査及び立法考査局長）</a:t>
                      </a:r>
                      <a:r>
                        <a:rPr lang="en-US" altLang="ja-JP" sz="1400" kern="100" dirty="0">
                          <a:solidFill>
                            <a:schemeClr val="tx1"/>
                          </a:solidFill>
                          <a:effectLst/>
                          <a:latin typeface="BIZ UDゴシック" panose="020B0400000000000000" pitchFamily="49" charset="-128"/>
                          <a:ea typeface="BIZ UDゴシック" panose="020B0400000000000000" pitchFamily="49" charset="-128"/>
                          <a:cs typeface="Times New Roman" panose="02020603050405020304" pitchFamily="18" charset="0"/>
                        </a:rPr>
                        <a:t> </a:t>
                      </a:r>
                      <a:endParaRPr lang="ja-JP" sz="1400" b="0" kern="100" dirty="0">
                        <a:effectLst/>
                        <a:latin typeface="BIZ UDゴシック" panose="020B0400000000000000" pitchFamily="49" charset="-128"/>
                        <a:ea typeface="BIZ UDゴシック" panose="020B0400000000000000" pitchFamily="49" charset="-128"/>
                        <a:cs typeface="Times New Roman" panose="02020603050405020304" pitchFamily="18" charset="0"/>
                      </a:endParaRPr>
                    </a:p>
                  </a:txBody>
                  <a:tcPr marL="68580" marR="6858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5496363"/>
                  </a:ext>
                </a:extLst>
              </a:tr>
            </a:tbl>
          </a:graphicData>
        </a:graphic>
      </p:graphicFrame>
      <p:sp>
        <p:nvSpPr>
          <p:cNvPr id="7" name="テキスト ボックス 6">
            <a:extLst>
              <a:ext uri="{FF2B5EF4-FFF2-40B4-BE49-F238E27FC236}">
                <a16:creationId xmlns:a16="http://schemas.microsoft.com/office/drawing/2014/main" id="{DF00BC63-89B3-4CE1-8BCB-7206830EB077}"/>
              </a:ext>
            </a:extLst>
          </p:cNvPr>
          <p:cNvSpPr txBox="1"/>
          <p:nvPr/>
        </p:nvSpPr>
        <p:spPr>
          <a:xfrm>
            <a:off x="9161372" y="987165"/>
            <a:ext cx="2493818" cy="246221"/>
          </a:xfrm>
          <a:prstGeom prst="rect">
            <a:avLst/>
          </a:prstGeom>
          <a:noFill/>
        </p:spPr>
        <p:txBody>
          <a:bodyPr wrap="square" rtlCol="0">
            <a:spAutoFit/>
          </a:bodyPr>
          <a:lstStyle/>
          <a:p>
            <a:pPr algn="r"/>
            <a:r>
              <a:rPr kumimoji="1" lang="ja-JP" altLang="en-US" sz="1000" dirty="0">
                <a:solidFill>
                  <a:schemeClr val="tx1">
                    <a:lumMod val="65000"/>
                    <a:lumOff val="35000"/>
                  </a:schemeClr>
                </a:solidFill>
                <a:latin typeface="BIZ UDゴシック" panose="020B0400000000000000" pitchFamily="49" charset="-128"/>
                <a:ea typeface="BIZ UDゴシック" panose="020B0400000000000000" pitchFamily="49" charset="-128"/>
              </a:rPr>
              <a:t>（五十音順・敬称略）</a:t>
            </a:r>
          </a:p>
        </p:txBody>
      </p:sp>
      <p:sp>
        <p:nvSpPr>
          <p:cNvPr id="9" name="テキスト ボックス 8">
            <a:extLst>
              <a:ext uri="{FF2B5EF4-FFF2-40B4-BE49-F238E27FC236}">
                <a16:creationId xmlns:a16="http://schemas.microsoft.com/office/drawing/2014/main" id="{1D96F53E-029A-C4A6-61B4-58D7EDC4D1B9}"/>
              </a:ext>
            </a:extLst>
          </p:cNvPr>
          <p:cNvSpPr txBox="1"/>
          <p:nvPr/>
        </p:nvSpPr>
        <p:spPr>
          <a:xfrm>
            <a:off x="5897592" y="845421"/>
            <a:ext cx="2571935" cy="30777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（２）ゲストスピーカー等</a:t>
            </a:r>
          </a:p>
        </p:txBody>
      </p:sp>
      <p:sp>
        <p:nvSpPr>
          <p:cNvPr id="8" name="テキスト ボックス 7">
            <a:extLst>
              <a:ext uri="{FF2B5EF4-FFF2-40B4-BE49-F238E27FC236}">
                <a16:creationId xmlns:a16="http://schemas.microsoft.com/office/drawing/2014/main" id="{8ADA2546-9464-D2AC-4F04-3AE55CB279C6}"/>
              </a:ext>
            </a:extLst>
          </p:cNvPr>
          <p:cNvSpPr txBox="1"/>
          <p:nvPr/>
        </p:nvSpPr>
        <p:spPr>
          <a:xfrm>
            <a:off x="1005795" y="3470205"/>
            <a:ext cx="2571935" cy="307777"/>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（３）開催状況</a:t>
            </a:r>
          </a:p>
        </p:txBody>
      </p:sp>
      <p:sp>
        <p:nvSpPr>
          <p:cNvPr id="3" name="スライド番号プレースホルダー 1">
            <a:extLst>
              <a:ext uri="{FF2B5EF4-FFF2-40B4-BE49-F238E27FC236}">
                <a16:creationId xmlns:a16="http://schemas.microsoft.com/office/drawing/2014/main" id="{022A735E-7EA3-9DE5-BC99-D902B5EA78F2}"/>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z="1200" smtClean="0">
                <a:latin typeface="游ゴシック 本文"/>
              </a:rPr>
              <a:pPr/>
              <a:t>40</a:t>
            </a:fld>
            <a:endParaRPr kumimoji="1" lang="ja-JP" altLang="en-US" sz="1200" dirty="0">
              <a:latin typeface="游ゴシック 本文"/>
            </a:endParaRPr>
          </a:p>
        </p:txBody>
      </p:sp>
    </p:spTree>
    <p:extLst>
      <p:ext uri="{BB962C8B-B14F-4D97-AF65-F5344CB8AC3E}">
        <p14:creationId xmlns:p14="http://schemas.microsoft.com/office/powerpoint/2010/main" val="524933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グラフ 12">
            <a:extLst>
              <a:ext uri="{FF2B5EF4-FFF2-40B4-BE49-F238E27FC236}">
                <a16:creationId xmlns:a16="http://schemas.microsoft.com/office/drawing/2014/main" id="{95210B59-553C-0509-9A63-2391C3E4DEF7}"/>
              </a:ext>
            </a:extLst>
          </p:cNvPr>
          <p:cNvGraphicFramePr>
            <a:graphicFrameLocks/>
          </p:cNvGraphicFramePr>
          <p:nvPr>
            <p:extLst>
              <p:ext uri="{D42A27DB-BD31-4B8C-83A1-F6EECF244321}">
                <p14:modId xmlns:p14="http://schemas.microsoft.com/office/powerpoint/2010/main" val="3642528963"/>
              </p:ext>
            </p:extLst>
          </p:nvPr>
        </p:nvGraphicFramePr>
        <p:xfrm>
          <a:off x="766762" y="2756647"/>
          <a:ext cx="5382457" cy="3543300"/>
        </p:xfrm>
        <a:graphic>
          <a:graphicData uri="http://schemas.openxmlformats.org/drawingml/2006/chart">
            <c:chart xmlns:c="http://schemas.openxmlformats.org/drawingml/2006/chart" xmlns:r="http://schemas.openxmlformats.org/officeDocument/2006/relationships" r:id="rId2"/>
          </a:graphicData>
        </a:graphic>
      </p:graphicFrame>
      <p:sp>
        <p:nvSpPr>
          <p:cNvPr id="4" name="スライド番号プレースホルダー 1">
            <a:extLst>
              <a:ext uri="{FF2B5EF4-FFF2-40B4-BE49-F238E27FC236}">
                <a16:creationId xmlns:a16="http://schemas.microsoft.com/office/drawing/2014/main" id="{7F93E8C4-5977-BD14-7EE5-84D9FFC955DA}"/>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4</a:t>
            </a:fld>
            <a:endParaRPr kumimoji="1" lang="ja-JP" altLang="en-US" dirty="0"/>
          </a:p>
        </p:txBody>
      </p:sp>
      <p:sp>
        <p:nvSpPr>
          <p:cNvPr id="2" name="正方形/長方形 1">
            <a:extLst>
              <a:ext uri="{FF2B5EF4-FFF2-40B4-BE49-F238E27FC236}">
                <a16:creationId xmlns:a16="http://schemas.microsoft.com/office/drawing/2014/main" id="{B39CDA85-C478-3F80-30AC-3A6A71A863EE}"/>
              </a:ext>
            </a:extLst>
          </p:cNvPr>
          <p:cNvSpPr/>
          <p:nvPr/>
        </p:nvSpPr>
        <p:spPr>
          <a:xfrm>
            <a:off x="26024" y="294758"/>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東京だけに日本全体の成長をゆだねる国土構造の限界②</a:t>
            </a:r>
            <a:endParaRPr lang="en-US" altLang="ja-JP" sz="2800"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08E3AC6-AEF8-60CC-9756-333E504F722F}"/>
              </a:ext>
            </a:extLst>
          </p:cNvPr>
          <p:cNvSpPr/>
          <p:nvPr/>
        </p:nvSpPr>
        <p:spPr>
          <a:xfrm>
            <a:off x="572119" y="1039729"/>
            <a:ext cx="11154201" cy="707886"/>
          </a:xfrm>
          <a:prstGeom prst="rect">
            <a:avLst/>
          </a:prstGeom>
        </p:spPr>
        <p:txBody>
          <a:bodyPr wrap="square">
            <a:spAutoFit/>
          </a:bodyPr>
          <a:lstStyle/>
          <a:p>
            <a:r>
              <a:rPr lang="ja-JP" altLang="en-US" sz="2000" b="1" dirty="0"/>
              <a:t>都道府県別に比較すると、東京都は、</a:t>
            </a:r>
            <a:r>
              <a:rPr lang="en-US" altLang="ja-JP" sz="2000" b="1" dirty="0"/>
              <a:t>1</a:t>
            </a:r>
            <a:r>
              <a:rPr lang="ja-JP" altLang="en-US" sz="2000" b="1" dirty="0"/>
              <a:t>人あたり</a:t>
            </a:r>
            <a:r>
              <a:rPr lang="en-US" altLang="ja-JP" sz="2000" b="1" dirty="0"/>
              <a:t>GDP</a:t>
            </a:r>
            <a:r>
              <a:rPr lang="ja-JP" altLang="en-US" sz="2000" b="1" dirty="0"/>
              <a:t>は突出しているが、リーマンショック後の人口１人あたりの</a:t>
            </a:r>
            <a:r>
              <a:rPr lang="en-US" altLang="ja-JP" sz="2000" b="1" dirty="0"/>
              <a:t>GDP</a:t>
            </a:r>
            <a:r>
              <a:rPr lang="ja-JP" altLang="en-US" sz="2000" b="1" dirty="0"/>
              <a:t>伸び率は、相対的に低くなっている。</a:t>
            </a:r>
            <a:endParaRPr lang="en-US" altLang="ja-JP" sz="2000" b="1" dirty="0"/>
          </a:p>
        </p:txBody>
      </p:sp>
      <p:sp>
        <p:nvSpPr>
          <p:cNvPr id="5" name="正方形/長方形 4">
            <a:extLst>
              <a:ext uri="{FF2B5EF4-FFF2-40B4-BE49-F238E27FC236}">
                <a16:creationId xmlns:a16="http://schemas.microsoft.com/office/drawing/2014/main" id="{9AECFE0E-FA6F-AEFC-F22D-CA8FB0374465}"/>
              </a:ext>
            </a:extLst>
          </p:cNvPr>
          <p:cNvSpPr/>
          <p:nvPr/>
        </p:nvSpPr>
        <p:spPr>
          <a:xfrm>
            <a:off x="378081" y="935732"/>
            <a:ext cx="11439846" cy="820451"/>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1">
            <a:extLst>
              <a:ext uri="{FF2B5EF4-FFF2-40B4-BE49-F238E27FC236}">
                <a16:creationId xmlns:a16="http://schemas.microsoft.com/office/drawing/2014/main" id="{1CAA1C78-9DA6-5ED9-9A86-EECDB0CC1DCC}"/>
              </a:ext>
            </a:extLst>
          </p:cNvPr>
          <p:cNvSpPr txBox="1">
            <a:spLocks/>
          </p:cNvSpPr>
          <p:nvPr/>
        </p:nvSpPr>
        <p:spPr>
          <a:xfrm>
            <a:off x="10945029" y="6492876"/>
            <a:ext cx="123958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61EF540-5CB6-483A-A4DA-F9E60F8B4EFB}" type="slidenum">
              <a:rPr lang="ja-JP" altLang="en-US" smtClean="0"/>
              <a:pPr/>
              <a:t>4</a:t>
            </a:fld>
            <a:endParaRPr lang="ja-JP" altLang="en-US" dirty="0"/>
          </a:p>
        </p:txBody>
      </p:sp>
      <p:sp>
        <p:nvSpPr>
          <p:cNvPr id="11" name="正方形/長方形 10">
            <a:extLst>
              <a:ext uri="{FF2B5EF4-FFF2-40B4-BE49-F238E27FC236}">
                <a16:creationId xmlns:a16="http://schemas.microsoft.com/office/drawing/2014/main" id="{F8A9D3F7-FB25-4B7F-B56C-6480E19B1950}"/>
              </a:ext>
            </a:extLst>
          </p:cNvPr>
          <p:cNvSpPr/>
          <p:nvPr/>
        </p:nvSpPr>
        <p:spPr>
          <a:xfrm>
            <a:off x="6149219" y="1915665"/>
            <a:ext cx="5577101" cy="707886"/>
          </a:xfrm>
          <a:prstGeom prst="rect">
            <a:avLst/>
          </a:prstGeom>
        </p:spPr>
        <p:txBody>
          <a:bodyPr wrap="square">
            <a:spAutoFit/>
          </a:bodyPr>
          <a:lstStyle/>
          <a:p>
            <a:r>
              <a:rPr lang="ja-JP" altLang="en-US" sz="2000" b="1" dirty="0"/>
              <a:t>■ 都道府県別人口１人あたり</a:t>
            </a:r>
            <a:r>
              <a:rPr lang="en-US" altLang="ja-JP" sz="2000" b="1" dirty="0"/>
              <a:t>GDP</a:t>
            </a:r>
            <a:r>
              <a:rPr lang="ja-JP" altLang="en-US" sz="2000" b="1" dirty="0"/>
              <a:t>伸び率</a:t>
            </a:r>
            <a:endParaRPr lang="en-US" altLang="ja-JP" sz="2000" b="1" dirty="0"/>
          </a:p>
          <a:p>
            <a:r>
              <a:rPr lang="ja-JP" altLang="en-US" sz="2000" b="1" dirty="0"/>
              <a:t>　（</a:t>
            </a:r>
            <a:r>
              <a:rPr lang="en-US" altLang="ja-JP" sz="2000" b="1" dirty="0"/>
              <a:t>2009</a:t>
            </a:r>
            <a:r>
              <a:rPr lang="ja-JP" altLang="en-US" sz="2000" b="1" dirty="0"/>
              <a:t>～</a:t>
            </a:r>
            <a:r>
              <a:rPr lang="en-US" altLang="ja-JP" sz="2000" b="1" dirty="0"/>
              <a:t>2021</a:t>
            </a:r>
            <a:r>
              <a:rPr lang="ja-JP" altLang="en-US" sz="2000" b="1" dirty="0"/>
              <a:t>年度）</a:t>
            </a:r>
            <a:endParaRPr lang="en-US" altLang="ja-JP" sz="2000" b="1" dirty="0"/>
          </a:p>
        </p:txBody>
      </p:sp>
      <p:graphicFrame>
        <p:nvGraphicFramePr>
          <p:cNvPr id="14" name="グラフ 13">
            <a:extLst>
              <a:ext uri="{FF2B5EF4-FFF2-40B4-BE49-F238E27FC236}">
                <a16:creationId xmlns:a16="http://schemas.microsoft.com/office/drawing/2014/main" id="{84FE881F-9F72-43FE-86BA-6D51357B1C81}"/>
              </a:ext>
            </a:extLst>
          </p:cNvPr>
          <p:cNvGraphicFramePr>
            <a:graphicFrameLocks/>
          </p:cNvGraphicFramePr>
          <p:nvPr/>
        </p:nvGraphicFramePr>
        <p:xfrm>
          <a:off x="6400800" y="2783033"/>
          <a:ext cx="4814047" cy="3556690"/>
        </p:xfrm>
        <a:graphic>
          <a:graphicData uri="http://schemas.openxmlformats.org/drawingml/2006/chart">
            <c:chart xmlns:c="http://schemas.openxmlformats.org/drawingml/2006/chart" xmlns:r="http://schemas.openxmlformats.org/officeDocument/2006/relationships" r:id="rId3"/>
          </a:graphicData>
        </a:graphic>
      </p:graphicFrame>
      <p:sp>
        <p:nvSpPr>
          <p:cNvPr id="17" name="テキスト ボックス 16">
            <a:extLst>
              <a:ext uri="{FF2B5EF4-FFF2-40B4-BE49-F238E27FC236}">
                <a16:creationId xmlns:a16="http://schemas.microsoft.com/office/drawing/2014/main" id="{92784822-5A14-3A69-A94E-4D19F7F9A2F7}"/>
              </a:ext>
            </a:extLst>
          </p:cNvPr>
          <p:cNvSpPr txBox="1"/>
          <p:nvPr/>
        </p:nvSpPr>
        <p:spPr>
          <a:xfrm>
            <a:off x="7018811" y="6492876"/>
            <a:ext cx="5658678"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出典：内閣府「県民経済計算」をもとに副首都推進局で作成</a:t>
            </a:r>
          </a:p>
        </p:txBody>
      </p:sp>
      <p:sp>
        <p:nvSpPr>
          <p:cNvPr id="26" name="矢印: 下 25">
            <a:extLst>
              <a:ext uri="{FF2B5EF4-FFF2-40B4-BE49-F238E27FC236}">
                <a16:creationId xmlns:a16="http://schemas.microsoft.com/office/drawing/2014/main" id="{4FA765E3-517A-FF2A-B623-8C92B16AB010}"/>
              </a:ext>
            </a:extLst>
          </p:cNvPr>
          <p:cNvSpPr/>
          <p:nvPr/>
        </p:nvSpPr>
        <p:spPr>
          <a:xfrm>
            <a:off x="1236123" y="3133734"/>
            <a:ext cx="200792" cy="20476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27" name="テキスト ボックス 26">
            <a:extLst>
              <a:ext uri="{FF2B5EF4-FFF2-40B4-BE49-F238E27FC236}">
                <a16:creationId xmlns:a16="http://schemas.microsoft.com/office/drawing/2014/main" id="{AF159577-31D7-A1DC-2F15-CA52E01F0163}"/>
              </a:ext>
            </a:extLst>
          </p:cNvPr>
          <p:cNvSpPr txBox="1"/>
          <p:nvPr/>
        </p:nvSpPr>
        <p:spPr>
          <a:xfrm>
            <a:off x="1008697" y="2812340"/>
            <a:ext cx="856435" cy="292388"/>
          </a:xfrm>
          <a:prstGeom prst="rect">
            <a:avLst/>
          </a:prstGeom>
          <a:noFill/>
        </p:spPr>
        <p:txBody>
          <a:bodyPr wrap="square" rtlCol="0">
            <a:spAutoFit/>
          </a:bodyPr>
          <a:lstStyle/>
          <a:p>
            <a:r>
              <a:rPr lang="ja-JP" altLang="en-US" sz="1300" dirty="0">
                <a:latin typeface="BIZ UDゴシック" panose="020B0400000000000000" pitchFamily="49" charset="-128"/>
                <a:ea typeface="BIZ UDゴシック" panose="020B0400000000000000" pitchFamily="49" charset="-128"/>
              </a:rPr>
              <a:t>東京都</a:t>
            </a:r>
          </a:p>
        </p:txBody>
      </p:sp>
      <p:sp>
        <p:nvSpPr>
          <p:cNvPr id="15" name="正方形/長方形 14">
            <a:extLst>
              <a:ext uri="{FF2B5EF4-FFF2-40B4-BE49-F238E27FC236}">
                <a16:creationId xmlns:a16="http://schemas.microsoft.com/office/drawing/2014/main" id="{06D3ADE0-6537-A16F-5E07-78C336F56875}"/>
              </a:ext>
            </a:extLst>
          </p:cNvPr>
          <p:cNvSpPr/>
          <p:nvPr/>
        </p:nvSpPr>
        <p:spPr>
          <a:xfrm>
            <a:off x="572119" y="1952731"/>
            <a:ext cx="8558311" cy="707886"/>
          </a:xfrm>
          <a:prstGeom prst="rect">
            <a:avLst/>
          </a:prstGeom>
        </p:spPr>
        <p:txBody>
          <a:bodyPr wrap="square">
            <a:spAutoFit/>
          </a:bodyPr>
          <a:lstStyle/>
          <a:p>
            <a:r>
              <a:rPr lang="ja-JP" altLang="en-US" sz="2000" b="1" dirty="0"/>
              <a:t>■ 都道府県別人口１人あたり</a:t>
            </a:r>
            <a:r>
              <a:rPr lang="en-US" altLang="ja-JP" sz="2000" b="1" dirty="0"/>
              <a:t>GDP</a:t>
            </a:r>
          </a:p>
          <a:p>
            <a:r>
              <a:rPr lang="ja-JP" altLang="en-US" sz="2000" b="1" dirty="0"/>
              <a:t>　（コロナ前　</a:t>
            </a:r>
            <a:r>
              <a:rPr lang="en-US" altLang="ja-JP" sz="2000" b="1" dirty="0"/>
              <a:t>2019</a:t>
            </a:r>
            <a:r>
              <a:rPr lang="ja-JP" altLang="en-US" sz="2000" b="1" dirty="0"/>
              <a:t>年度）</a:t>
            </a:r>
            <a:endParaRPr lang="en-US" altLang="ja-JP" sz="2000" dirty="0"/>
          </a:p>
        </p:txBody>
      </p:sp>
      <p:sp>
        <p:nvSpPr>
          <p:cNvPr id="16" name="テキスト ボックス 15">
            <a:extLst>
              <a:ext uri="{FF2B5EF4-FFF2-40B4-BE49-F238E27FC236}">
                <a16:creationId xmlns:a16="http://schemas.microsoft.com/office/drawing/2014/main" id="{02B8C49E-9C00-502D-F81A-E57BDA236527}"/>
              </a:ext>
            </a:extLst>
          </p:cNvPr>
          <p:cNvSpPr txBox="1"/>
          <p:nvPr/>
        </p:nvSpPr>
        <p:spPr>
          <a:xfrm>
            <a:off x="630759" y="2639917"/>
            <a:ext cx="1411520"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a:t>
            </a:r>
            <a:r>
              <a:rPr lang="ja-JP" altLang="en-US" sz="800">
                <a:latin typeface="Meiryo UI" panose="020B0604030504040204" pitchFamily="50" charset="-128"/>
                <a:ea typeface="Meiryo UI" panose="020B0604030504040204" pitchFamily="50" charset="-128"/>
              </a:rPr>
              <a:t>単位：千円）</a:t>
            </a:r>
            <a:endParaRPr lang="en-US" altLang="ja-JP" sz="800" dirty="0">
              <a:latin typeface="Meiryo UI" panose="020B0604030504040204" pitchFamily="50" charset="-128"/>
              <a:ea typeface="Meiryo UI" panose="020B0604030504040204" pitchFamily="50" charset="-128"/>
            </a:endParaRPr>
          </a:p>
        </p:txBody>
      </p:sp>
      <p:sp>
        <p:nvSpPr>
          <p:cNvPr id="3" name="矢印: 下 2">
            <a:extLst>
              <a:ext uri="{FF2B5EF4-FFF2-40B4-BE49-F238E27FC236}">
                <a16:creationId xmlns:a16="http://schemas.microsoft.com/office/drawing/2014/main" id="{CE5FFB75-D27C-F43F-BCC6-F9744145FAE1}"/>
              </a:ext>
            </a:extLst>
          </p:cNvPr>
          <p:cNvSpPr/>
          <p:nvPr/>
        </p:nvSpPr>
        <p:spPr>
          <a:xfrm>
            <a:off x="10608723" y="5191134"/>
            <a:ext cx="200792" cy="204767"/>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7" name="テキスト ボックス 6">
            <a:extLst>
              <a:ext uri="{FF2B5EF4-FFF2-40B4-BE49-F238E27FC236}">
                <a16:creationId xmlns:a16="http://schemas.microsoft.com/office/drawing/2014/main" id="{F1BD2F8E-D510-EB6D-C9B8-AF3C96171311}"/>
              </a:ext>
            </a:extLst>
          </p:cNvPr>
          <p:cNvSpPr txBox="1"/>
          <p:nvPr/>
        </p:nvSpPr>
        <p:spPr>
          <a:xfrm>
            <a:off x="10381297" y="4837538"/>
            <a:ext cx="856435" cy="292388"/>
          </a:xfrm>
          <a:prstGeom prst="rect">
            <a:avLst/>
          </a:prstGeom>
          <a:noFill/>
        </p:spPr>
        <p:txBody>
          <a:bodyPr wrap="square" rtlCol="0">
            <a:spAutoFit/>
          </a:bodyPr>
          <a:lstStyle/>
          <a:p>
            <a:r>
              <a:rPr lang="ja-JP" altLang="en-US" sz="1300" dirty="0">
                <a:latin typeface="BIZ UDゴシック" panose="020B0400000000000000" pitchFamily="49" charset="-128"/>
                <a:ea typeface="BIZ UDゴシック" panose="020B0400000000000000" pitchFamily="49" charset="-128"/>
              </a:rPr>
              <a:t>東京都</a:t>
            </a:r>
          </a:p>
        </p:txBody>
      </p:sp>
    </p:spTree>
    <p:extLst>
      <p:ext uri="{BB962C8B-B14F-4D97-AF65-F5344CB8AC3E}">
        <p14:creationId xmlns:p14="http://schemas.microsoft.com/office/powerpoint/2010/main" val="4241987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B39CDA85-C478-3F80-30AC-3A6A71A863EE}"/>
              </a:ext>
            </a:extLst>
          </p:cNvPr>
          <p:cNvSpPr/>
          <p:nvPr/>
        </p:nvSpPr>
        <p:spPr>
          <a:xfrm>
            <a:off x="-13699" y="26089"/>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行政機能の広域化による大都市圏の競争力強化</a:t>
            </a:r>
            <a:endParaRPr lang="en-US" altLang="ja-JP" sz="2800" b="1"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B08E3AC6-AEF8-60CC-9756-333E504F722F}"/>
              </a:ext>
            </a:extLst>
          </p:cNvPr>
          <p:cNvSpPr/>
          <p:nvPr/>
        </p:nvSpPr>
        <p:spPr>
          <a:xfrm>
            <a:off x="1240269" y="553681"/>
            <a:ext cx="11154201" cy="657488"/>
          </a:xfrm>
          <a:prstGeom prst="rect">
            <a:avLst/>
          </a:prstGeom>
        </p:spPr>
        <p:txBody>
          <a:bodyPr wrap="square">
            <a:spAutoFit/>
          </a:bodyPr>
          <a:lstStyle/>
          <a:p>
            <a:pPr>
              <a:lnSpc>
                <a:spcPts val="2200"/>
              </a:lnSpc>
            </a:pPr>
            <a:r>
              <a:rPr lang="ja-JP" altLang="en-US" sz="2000" b="1" dirty="0"/>
              <a:t>ヨーロッパでは、早くから、都市間の連携等により、行政機能の広域化を進め、</a:t>
            </a:r>
            <a:endParaRPr lang="en-US" altLang="ja-JP" sz="2000" b="1" dirty="0"/>
          </a:p>
          <a:p>
            <a:pPr>
              <a:lnSpc>
                <a:spcPts val="2200"/>
              </a:lnSpc>
            </a:pPr>
            <a:r>
              <a:rPr lang="ja-JP" altLang="en-US" sz="2000" b="1" dirty="0"/>
              <a:t>大都市圏の競争力強化が進んでいる。</a:t>
            </a:r>
            <a:endParaRPr lang="en-US" altLang="ja-JP" sz="2000" b="1" dirty="0"/>
          </a:p>
        </p:txBody>
      </p:sp>
      <p:sp>
        <p:nvSpPr>
          <p:cNvPr id="5" name="正方形/長方形 4">
            <a:extLst>
              <a:ext uri="{FF2B5EF4-FFF2-40B4-BE49-F238E27FC236}">
                <a16:creationId xmlns:a16="http://schemas.microsoft.com/office/drawing/2014/main" id="{9AECFE0E-FA6F-AEFC-F22D-CA8FB0374465}"/>
              </a:ext>
            </a:extLst>
          </p:cNvPr>
          <p:cNvSpPr/>
          <p:nvPr/>
        </p:nvSpPr>
        <p:spPr>
          <a:xfrm>
            <a:off x="376077" y="553682"/>
            <a:ext cx="11439846" cy="65748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p>
        </p:txBody>
      </p:sp>
      <p:sp>
        <p:nvSpPr>
          <p:cNvPr id="25" name="テキスト ボックス 24">
            <a:extLst>
              <a:ext uri="{FF2B5EF4-FFF2-40B4-BE49-F238E27FC236}">
                <a16:creationId xmlns:a16="http://schemas.microsoft.com/office/drawing/2014/main" id="{A021850B-B336-4ADA-955C-7DEC935A39E3}"/>
              </a:ext>
            </a:extLst>
          </p:cNvPr>
          <p:cNvSpPr txBox="1"/>
          <p:nvPr/>
        </p:nvSpPr>
        <p:spPr>
          <a:xfrm>
            <a:off x="7061439" y="6619580"/>
            <a:ext cx="5522034" cy="261610"/>
          </a:xfrm>
          <a:prstGeom prst="rect">
            <a:avLst/>
          </a:prstGeom>
          <a:noFill/>
        </p:spPr>
        <p:txBody>
          <a:bodyPr wrap="square" rtlCol="0">
            <a:spAutoFit/>
          </a:bodyPr>
          <a:lstStyle/>
          <a:p>
            <a:r>
              <a:rPr lang="ja-JP" altLang="en-US" sz="1100" dirty="0">
                <a:latin typeface="BIZ UDゴシック" panose="020B0400000000000000" pitchFamily="49" charset="-128"/>
                <a:ea typeface="BIZ UDゴシック" panose="020B0400000000000000" pitchFamily="49" charset="-128"/>
              </a:rPr>
              <a:t>出典：一般財団法人自治体国際化協会の資料をもとに副首都推進局で作成</a:t>
            </a:r>
            <a:endParaRPr lang="en-US" altLang="ja-JP" sz="1100" dirty="0">
              <a:latin typeface="BIZ UDゴシック" panose="020B0400000000000000" pitchFamily="49" charset="-128"/>
              <a:ea typeface="BIZ UDゴシック" panose="020B0400000000000000" pitchFamily="49" charset="-128"/>
            </a:endParaRPr>
          </a:p>
        </p:txBody>
      </p:sp>
      <p:sp>
        <p:nvSpPr>
          <p:cNvPr id="6" name="スライド番号プレースホルダー 1">
            <a:extLst>
              <a:ext uri="{FF2B5EF4-FFF2-40B4-BE49-F238E27FC236}">
                <a16:creationId xmlns:a16="http://schemas.microsoft.com/office/drawing/2014/main" id="{1CAA1C78-9DA6-5ED9-9A86-EECDB0CC1DCC}"/>
              </a:ext>
            </a:extLst>
          </p:cNvPr>
          <p:cNvSpPr txBox="1">
            <a:spLocks/>
          </p:cNvSpPr>
          <p:nvPr/>
        </p:nvSpPr>
        <p:spPr>
          <a:xfrm>
            <a:off x="10938557" y="6581418"/>
            <a:ext cx="1239586"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61EF540-5CB6-483A-A4DA-F9E60F8B4EFB}" type="slidenum">
              <a:rPr lang="ja-JP" altLang="en-US" smtClean="0"/>
              <a:pPr/>
              <a:t>5</a:t>
            </a:fld>
            <a:endParaRPr lang="ja-JP" altLang="en-US" dirty="0"/>
          </a:p>
        </p:txBody>
      </p:sp>
      <p:sp>
        <p:nvSpPr>
          <p:cNvPr id="3" name="テキスト ボックス 2">
            <a:extLst>
              <a:ext uri="{FF2B5EF4-FFF2-40B4-BE49-F238E27FC236}">
                <a16:creationId xmlns:a16="http://schemas.microsoft.com/office/drawing/2014/main" id="{A77D5E27-337A-366E-FBBD-55185E93FFFB}"/>
              </a:ext>
            </a:extLst>
          </p:cNvPr>
          <p:cNvSpPr txBox="1"/>
          <p:nvPr/>
        </p:nvSpPr>
        <p:spPr>
          <a:xfrm>
            <a:off x="376077" y="6337965"/>
            <a:ext cx="6441293" cy="515526"/>
          </a:xfrm>
          <a:prstGeom prst="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nSpc>
                <a:spcPts val="1100"/>
              </a:lnSpc>
            </a:pPr>
            <a:r>
              <a:rPr lang="ja-JP" altLang="en-US" sz="1100" dirty="0">
                <a:latin typeface="BIZ UDゴシック" panose="020B0400000000000000" pitchFamily="49" charset="-128"/>
                <a:ea typeface="BIZ UDゴシック" panose="020B0400000000000000" pitchFamily="49" charset="-128"/>
              </a:rPr>
              <a:t>（参考）日本　＜東京都＞面積</a:t>
            </a:r>
            <a:r>
              <a:rPr lang="en-US" altLang="ja-JP" sz="1100" dirty="0">
                <a:latin typeface="BIZ UDゴシック" panose="020B0400000000000000" pitchFamily="49" charset="-128"/>
                <a:ea typeface="BIZ UDゴシック" panose="020B0400000000000000" pitchFamily="49" charset="-128"/>
              </a:rPr>
              <a:t>…2,120</a:t>
            </a:r>
            <a:r>
              <a:rPr lang="ja-JP" altLang="en-US" sz="1100" dirty="0">
                <a:latin typeface="BIZ UDゴシック" panose="020B0400000000000000" pitchFamily="49" charset="-128"/>
                <a:ea typeface="BIZ UDゴシック" panose="020B0400000000000000" pitchFamily="49" charset="-128"/>
              </a:rPr>
              <a:t>㎢　人口</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約</a:t>
            </a:r>
            <a:r>
              <a:rPr lang="en-US" altLang="ja-JP" sz="1100" dirty="0">
                <a:latin typeface="BIZ UDゴシック" panose="020B0400000000000000" pitchFamily="49" charset="-128"/>
                <a:ea typeface="BIZ UDゴシック" panose="020B0400000000000000" pitchFamily="49" charset="-128"/>
              </a:rPr>
              <a:t>1,409</a:t>
            </a:r>
            <a:r>
              <a:rPr lang="ja-JP" altLang="en-US" sz="1100" dirty="0">
                <a:latin typeface="BIZ UDゴシック" panose="020B0400000000000000" pitchFamily="49" charset="-128"/>
                <a:ea typeface="BIZ UDゴシック" panose="020B0400000000000000" pitchFamily="49" charset="-128"/>
              </a:rPr>
              <a:t>万人　構成自治体数</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広域１　基礎</a:t>
            </a:r>
            <a:r>
              <a:rPr lang="en-US" altLang="ja-JP" sz="1100" dirty="0">
                <a:latin typeface="BIZ UDゴシック" panose="020B0400000000000000" pitchFamily="49" charset="-128"/>
                <a:ea typeface="BIZ UDゴシック" panose="020B0400000000000000" pitchFamily="49" charset="-128"/>
              </a:rPr>
              <a:t>62</a:t>
            </a:r>
          </a:p>
          <a:p>
            <a:pPr>
              <a:lnSpc>
                <a:spcPts val="1100"/>
              </a:lnSpc>
            </a:pPr>
            <a:r>
              <a:rPr lang="ja-JP" altLang="en-US" sz="1100" dirty="0">
                <a:latin typeface="BIZ UDゴシック" panose="020B0400000000000000" pitchFamily="49" charset="-128"/>
                <a:ea typeface="BIZ UDゴシック" panose="020B0400000000000000" pitchFamily="49" charset="-128"/>
              </a:rPr>
              <a:t>　　　　　　　＜大阪府＞面積</a:t>
            </a:r>
            <a:r>
              <a:rPr lang="en-US" altLang="ja-JP" sz="1100" dirty="0">
                <a:latin typeface="BIZ UDゴシック" panose="020B0400000000000000" pitchFamily="49" charset="-128"/>
                <a:ea typeface="BIZ UDゴシック" panose="020B0400000000000000" pitchFamily="49" charset="-128"/>
              </a:rPr>
              <a:t>…1,905</a:t>
            </a:r>
            <a:r>
              <a:rPr lang="ja-JP" altLang="en-US" sz="1100" dirty="0">
                <a:latin typeface="BIZ UDゴシック" panose="020B0400000000000000" pitchFamily="49" charset="-128"/>
                <a:ea typeface="BIZ UDゴシック" panose="020B0400000000000000" pitchFamily="49" charset="-128"/>
              </a:rPr>
              <a:t>㎢　人口</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約</a:t>
            </a:r>
            <a:r>
              <a:rPr lang="en-US" altLang="ja-JP" sz="1100" dirty="0">
                <a:latin typeface="BIZ UDゴシック" panose="020B0400000000000000" pitchFamily="49" charset="-128"/>
                <a:ea typeface="BIZ UDゴシック" panose="020B0400000000000000" pitchFamily="49" charset="-128"/>
              </a:rPr>
              <a:t>876</a:t>
            </a:r>
            <a:r>
              <a:rPr lang="ja-JP" altLang="en-US" sz="1100" dirty="0">
                <a:latin typeface="BIZ UDゴシック" panose="020B0400000000000000" pitchFamily="49" charset="-128"/>
                <a:ea typeface="BIZ UDゴシック" panose="020B0400000000000000" pitchFamily="49" charset="-128"/>
              </a:rPr>
              <a:t>万人　　構成自治体数</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広域１　基礎</a:t>
            </a:r>
            <a:r>
              <a:rPr lang="en-US" altLang="ja-JP" sz="1100" dirty="0">
                <a:latin typeface="BIZ UDゴシック" panose="020B0400000000000000" pitchFamily="49" charset="-128"/>
                <a:ea typeface="BIZ UDゴシック" panose="020B0400000000000000" pitchFamily="49" charset="-128"/>
              </a:rPr>
              <a:t>43</a:t>
            </a:r>
            <a:r>
              <a:rPr lang="ja-JP" altLang="en-US" sz="1100" dirty="0">
                <a:latin typeface="BIZ UDゴシック" panose="020B0400000000000000" pitchFamily="49" charset="-128"/>
                <a:ea typeface="BIZ UDゴシック" panose="020B0400000000000000" pitchFamily="49" charset="-128"/>
              </a:rPr>
              <a:t>　</a:t>
            </a:r>
            <a:endParaRPr lang="en-US" altLang="ja-JP" sz="1100" dirty="0">
              <a:latin typeface="BIZ UDゴシック" panose="020B0400000000000000" pitchFamily="49" charset="-128"/>
              <a:ea typeface="BIZ UDゴシック" panose="020B0400000000000000" pitchFamily="49" charset="-128"/>
            </a:endParaRPr>
          </a:p>
          <a:p>
            <a:pPr>
              <a:lnSpc>
                <a:spcPts val="1100"/>
              </a:lnSpc>
            </a:pPr>
            <a:r>
              <a:rPr lang="ja-JP" altLang="en-US" sz="1100" dirty="0">
                <a:latin typeface="BIZ UDゴシック" panose="020B0400000000000000" pitchFamily="49" charset="-128"/>
                <a:ea typeface="BIZ UDゴシック" panose="020B0400000000000000" pitchFamily="49" charset="-128"/>
              </a:rPr>
              <a:t>　　　　　　　＜愛知県＞面積</a:t>
            </a:r>
            <a:r>
              <a:rPr lang="en-US" altLang="ja-JP" sz="1100" dirty="0">
                <a:latin typeface="BIZ UDゴシック" panose="020B0400000000000000" pitchFamily="49" charset="-128"/>
                <a:ea typeface="BIZ UDゴシック" panose="020B0400000000000000" pitchFamily="49" charset="-128"/>
              </a:rPr>
              <a:t>…5,173</a:t>
            </a:r>
            <a:r>
              <a:rPr lang="ja-JP" altLang="en-US" sz="1100" dirty="0">
                <a:latin typeface="BIZ UDゴシック" panose="020B0400000000000000" pitchFamily="49" charset="-128"/>
                <a:ea typeface="BIZ UDゴシック" panose="020B0400000000000000" pitchFamily="49" charset="-128"/>
              </a:rPr>
              <a:t>㎢　人口</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約</a:t>
            </a:r>
            <a:r>
              <a:rPr lang="en-US" altLang="ja-JP" sz="1100" dirty="0">
                <a:latin typeface="BIZ UDゴシック" panose="020B0400000000000000" pitchFamily="49" charset="-128"/>
                <a:ea typeface="BIZ UDゴシック" panose="020B0400000000000000" pitchFamily="49" charset="-128"/>
              </a:rPr>
              <a:t>748</a:t>
            </a:r>
            <a:r>
              <a:rPr lang="ja-JP" altLang="en-US" sz="1100" dirty="0">
                <a:latin typeface="BIZ UDゴシック" panose="020B0400000000000000" pitchFamily="49" charset="-128"/>
                <a:ea typeface="BIZ UDゴシック" panose="020B0400000000000000" pitchFamily="49" charset="-128"/>
              </a:rPr>
              <a:t>万人　　構成自治体数</a:t>
            </a:r>
            <a:r>
              <a:rPr lang="en-US" altLang="ja-JP" sz="1100" dirty="0">
                <a:latin typeface="BIZ UDゴシック" panose="020B0400000000000000" pitchFamily="49" charset="-128"/>
                <a:ea typeface="BIZ UDゴシック" panose="020B0400000000000000" pitchFamily="49" charset="-128"/>
              </a:rPr>
              <a:t>…</a:t>
            </a:r>
            <a:r>
              <a:rPr lang="ja-JP" altLang="en-US" sz="1100" dirty="0">
                <a:latin typeface="BIZ UDゴシック" panose="020B0400000000000000" pitchFamily="49" charset="-128"/>
                <a:ea typeface="BIZ UDゴシック" panose="020B0400000000000000" pitchFamily="49" charset="-128"/>
              </a:rPr>
              <a:t>広域１　基礎</a:t>
            </a:r>
            <a:r>
              <a:rPr lang="en-US" altLang="ja-JP" sz="1100" dirty="0">
                <a:latin typeface="BIZ UDゴシック" panose="020B0400000000000000" pitchFamily="49" charset="-128"/>
                <a:ea typeface="BIZ UDゴシック" panose="020B0400000000000000" pitchFamily="49" charset="-128"/>
              </a:rPr>
              <a:t>54</a:t>
            </a:r>
          </a:p>
        </p:txBody>
      </p:sp>
      <p:graphicFrame>
        <p:nvGraphicFramePr>
          <p:cNvPr id="8" name="表 7">
            <a:extLst>
              <a:ext uri="{FF2B5EF4-FFF2-40B4-BE49-F238E27FC236}">
                <a16:creationId xmlns:a16="http://schemas.microsoft.com/office/drawing/2014/main" id="{4457B146-8D15-DA01-C27A-C504908D3DEB}"/>
              </a:ext>
            </a:extLst>
          </p:cNvPr>
          <p:cNvGraphicFramePr>
            <a:graphicFrameLocks noGrp="1"/>
          </p:cNvGraphicFramePr>
          <p:nvPr>
            <p:extLst>
              <p:ext uri="{D42A27DB-BD31-4B8C-83A1-F6EECF244321}">
                <p14:modId xmlns:p14="http://schemas.microsoft.com/office/powerpoint/2010/main" val="3015394810"/>
              </p:ext>
            </p:extLst>
          </p:nvPr>
        </p:nvGraphicFramePr>
        <p:xfrm>
          <a:off x="376077" y="1338497"/>
          <a:ext cx="11580190" cy="4833820"/>
        </p:xfrm>
        <a:graphic>
          <a:graphicData uri="http://schemas.openxmlformats.org/drawingml/2006/table">
            <a:tbl>
              <a:tblPr firstRow="1" bandRow="1">
                <a:tableStyleId>{5940675A-B579-460E-94D1-54222C63F5DA}</a:tableStyleId>
              </a:tblPr>
              <a:tblGrid>
                <a:gridCol w="636190">
                  <a:extLst>
                    <a:ext uri="{9D8B030D-6E8A-4147-A177-3AD203B41FA5}">
                      <a16:colId xmlns:a16="http://schemas.microsoft.com/office/drawing/2014/main" val="3111246558"/>
                    </a:ext>
                  </a:extLst>
                </a:gridCol>
                <a:gridCol w="2736000">
                  <a:extLst>
                    <a:ext uri="{9D8B030D-6E8A-4147-A177-3AD203B41FA5}">
                      <a16:colId xmlns:a16="http://schemas.microsoft.com/office/drawing/2014/main" val="4179852370"/>
                    </a:ext>
                  </a:extLst>
                </a:gridCol>
                <a:gridCol w="2736000">
                  <a:extLst>
                    <a:ext uri="{9D8B030D-6E8A-4147-A177-3AD203B41FA5}">
                      <a16:colId xmlns:a16="http://schemas.microsoft.com/office/drawing/2014/main" val="2867749540"/>
                    </a:ext>
                  </a:extLst>
                </a:gridCol>
                <a:gridCol w="2736000">
                  <a:extLst>
                    <a:ext uri="{9D8B030D-6E8A-4147-A177-3AD203B41FA5}">
                      <a16:colId xmlns:a16="http://schemas.microsoft.com/office/drawing/2014/main" val="2290015628"/>
                    </a:ext>
                  </a:extLst>
                </a:gridCol>
                <a:gridCol w="2736000">
                  <a:extLst>
                    <a:ext uri="{9D8B030D-6E8A-4147-A177-3AD203B41FA5}">
                      <a16:colId xmlns:a16="http://schemas.microsoft.com/office/drawing/2014/main" val="2155222022"/>
                    </a:ext>
                  </a:extLst>
                </a:gridCol>
              </a:tblGrid>
              <a:tr h="25909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国</a:t>
                      </a:r>
                    </a:p>
                  </a:txBody>
                  <a:tcPr anchor="ctr">
                    <a:solidFill>
                      <a:schemeClr val="accent1">
                        <a:lumMod val="75000"/>
                      </a:schemeClr>
                    </a:solidFill>
                  </a:tcP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ドイツ</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イギリス（イングランド）</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イギリス（イングランド）</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フランス</a:t>
                      </a:r>
                    </a:p>
                  </a:txBody>
                  <a:tcPr anchor="ctr"/>
                </a:tc>
                <a:extLst>
                  <a:ext uri="{0D108BD9-81ED-4DB2-BD59-A6C34878D82A}">
                    <a16:rowId xmlns:a16="http://schemas.microsoft.com/office/drawing/2014/main" val="381005501"/>
                  </a:ext>
                </a:extLst>
              </a:tr>
              <a:tr h="431831">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制度</a:t>
                      </a:r>
                    </a:p>
                  </a:txBody>
                  <a:tcPr anchor="ctr">
                    <a:solidFill>
                      <a:schemeClr val="accent1">
                        <a:lumMod val="75000"/>
                      </a:schemeClr>
                    </a:solidFill>
                  </a:tcP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メトロポール・レギオン</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1995</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ＧＬＡ</a:t>
                      </a:r>
                      <a:r>
                        <a:rPr kumimoji="1" lang="ja-JP" altLang="en-US" sz="600" b="1" dirty="0">
                          <a:latin typeface="BIZ UDゴシック" panose="020B0400000000000000" pitchFamily="49" charset="-128"/>
                          <a:ea typeface="BIZ UDゴシック" panose="020B0400000000000000" pitchFamily="49" charset="-128"/>
                        </a:rPr>
                        <a:t>（グレーター・ロンドン・オーソリティ）</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2000</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a:t>
                      </a:r>
                      <a:r>
                        <a:rPr kumimoji="1" lang="en-US" altLang="ja-JP" sz="1200" b="1" dirty="0">
                          <a:highlight>
                            <a:srgbClr val="C0C0C0"/>
                          </a:highlight>
                          <a:latin typeface="BIZ UDゴシック" panose="020B0400000000000000" pitchFamily="49" charset="-128"/>
                          <a:ea typeface="BIZ UDゴシック" panose="020B0400000000000000" pitchFamily="49" charset="-128"/>
                        </a:rPr>
                        <a:t>7</a:t>
                      </a:r>
                      <a:r>
                        <a:rPr kumimoji="1" lang="ja-JP" altLang="en-US" sz="1200" b="1" dirty="0">
                          <a:highlight>
                            <a:srgbClr val="C0C0C0"/>
                          </a:highlight>
                          <a:latin typeface="BIZ UDゴシック" panose="020B0400000000000000" pitchFamily="49" charset="-128"/>
                          <a:ea typeface="BIZ UDゴシック" panose="020B0400000000000000" pitchFamily="49" charset="-128"/>
                        </a:rPr>
                        <a:t>月～</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合同行政機構</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2011</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a:t>
                      </a:r>
                      <a:r>
                        <a:rPr kumimoji="1" lang="en-US" altLang="ja-JP" sz="1200" b="1" dirty="0">
                          <a:highlight>
                            <a:srgbClr val="C0C0C0"/>
                          </a:highlight>
                          <a:latin typeface="BIZ UDゴシック" panose="020B0400000000000000" pitchFamily="49" charset="-128"/>
                          <a:ea typeface="BIZ UDゴシック" panose="020B0400000000000000" pitchFamily="49" charset="-128"/>
                        </a:rPr>
                        <a:t>4</a:t>
                      </a:r>
                      <a:r>
                        <a:rPr kumimoji="1" lang="ja-JP" altLang="en-US" sz="1200" b="1" dirty="0">
                          <a:highlight>
                            <a:srgbClr val="C0C0C0"/>
                          </a:highlight>
                          <a:latin typeface="BIZ UDゴシック" panose="020B0400000000000000" pitchFamily="49" charset="-128"/>
                          <a:ea typeface="BIZ UDゴシック" panose="020B0400000000000000" pitchFamily="49" charset="-128"/>
                        </a:rPr>
                        <a:t>月～</a:t>
                      </a:r>
                    </a:p>
                  </a:txBody>
                  <a:tcPr anchor="ctr"/>
                </a:tc>
                <a:tc>
                  <a:txBody>
                    <a:bodyPr/>
                    <a:lstStyle/>
                    <a:p>
                      <a:pPr algn="ctr"/>
                      <a:r>
                        <a:rPr kumimoji="1" lang="ja-JP" altLang="en-US" sz="1200" b="1" dirty="0">
                          <a:latin typeface="BIZ UDゴシック" panose="020B0400000000000000" pitchFamily="49" charset="-128"/>
                          <a:ea typeface="BIZ UDゴシック" panose="020B0400000000000000" pitchFamily="49" charset="-128"/>
                        </a:rPr>
                        <a:t>メトロポール</a:t>
                      </a:r>
                      <a:endParaRPr kumimoji="1" lang="en-US" altLang="ja-JP" sz="1200" b="1" dirty="0">
                        <a:latin typeface="BIZ UDゴシック" panose="020B0400000000000000" pitchFamily="49" charset="-128"/>
                        <a:ea typeface="BIZ UDゴシック" panose="020B0400000000000000" pitchFamily="49" charset="-128"/>
                      </a:endParaRPr>
                    </a:p>
                    <a:p>
                      <a:pPr algn="ctr"/>
                      <a:r>
                        <a:rPr kumimoji="1" lang="en-US" altLang="ja-JP" sz="1200" b="1" dirty="0">
                          <a:highlight>
                            <a:srgbClr val="C0C0C0"/>
                          </a:highlight>
                          <a:latin typeface="BIZ UDゴシック" panose="020B0400000000000000" pitchFamily="49" charset="-128"/>
                          <a:ea typeface="BIZ UDゴシック" panose="020B0400000000000000" pitchFamily="49" charset="-128"/>
                        </a:rPr>
                        <a:t>2012</a:t>
                      </a:r>
                      <a:r>
                        <a:rPr kumimoji="1" lang="ja-JP" altLang="en-US" sz="1200" b="1" dirty="0">
                          <a:highlight>
                            <a:srgbClr val="C0C0C0"/>
                          </a:highlight>
                          <a:latin typeface="BIZ UDゴシック" panose="020B0400000000000000" pitchFamily="49" charset="-128"/>
                          <a:ea typeface="BIZ UDゴシック" panose="020B0400000000000000" pitchFamily="49" charset="-128"/>
                        </a:rPr>
                        <a:t>年</a:t>
                      </a:r>
                      <a:r>
                        <a:rPr kumimoji="1" lang="en-US" altLang="ja-JP" sz="1200" b="1" dirty="0">
                          <a:highlight>
                            <a:srgbClr val="C0C0C0"/>
                          </a:highlight>
                          <a:latin typeface="BIZ UDゴシック" panose="020B0400000000000000" pitchFamily="49" charset="-128"/>
                          <a:ea typeface="BIZ UDゴシック" panose="020B0400000000000000" pitchFamily="49" charset="-128"/>
                        </a:rPr>
                        <a:t>1</a:t>
                      </a:r>
                      <a:r>
                        <a:rPr kumimoji="1" lang="ja-JP" altLang="en-US" sz="1200" b="1" dirty="0">
                          <a:highlight>
                            <a:srgbClr val="C0C0C0"/>
                          </a:highlight>
                          <a:latin typeface="BIZ UDゴシック" panose="020B0400000000000000" pitchFamily="49" charset="-128"/>
                          <a:ea typeface="BIZ UDゴシック" panose="020B0400000000000000" pitchFamily="49" charset="-128"/>
                        </a:rPr>
                        <a:t>月～</a:t>
                      </a:r>
                    </a:p>
                  </a:txBody>
                  <a:tcPr anchor="ctr"/>
                </a:tc>
                <a:extLst>
                  <a:ext uri="{0D108BD9-81ED-4DB2-BD59-A6C34878D82A}">
                    <a16:rowId xmlns:a16="http://schemas.microsoft.com/office/drawing/2014/main" val="182737019"/>
                  </a:ext>
                </a:extLst>
              </a:tr>
              <a:tr h="2079248">
                <a:tc>
                  <a:txBody>
                    <a:bodyPr/>
                    <a:lstStyle/>
                    <a:p>
                      <a:pPr algn="ctr">
                        <a:lnSpc>
                          <a:spcPts val="1200"/>
                        </a:lnSpc>
                      </a:pPr>
                      <a:r>
                        <a:rPr kumimoji="1" lang="ja-JP" altLang="en-US" sz="1100" b="1" dirty="0">
                          <a:solidFill>
                            <a:schemeClr val="bg1"/>
                          </a:solidFill>
                          <a:latin typeface="BIZ UDゴシック" panose="020B0400000000000000" pitchFamily="49" charset="-128"/>
                          <a:ea typeface="BIZ UDゴシック" panose="020B0400000000000000" pitchFamily="49" charset="-128"/>
                        </a:rPr>
                        <a:t>概要</a:t>
                      </a:r>
                    </a:p>
                  </a:txBody>
                  <a:tcPr anchor="ctr">
                    <a:solidFill>
                      <a:schemeClr val="accent1">
                        <a:lumMod val="75000"/>
                      </a:schemeClr>
                    </a:solidFill>
                  </a:tcPr>
                </a:tc>
                <a:tc>
                  <a:txBody>
                    <a:bodyPr/>
                    <a:lstStyle/>
                    <a:p>
                      <a:pPr marL="185738" indent="-185738" algn="l">
                        <a:lnSpc>
                          <a:spcPts val="12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 活力ある都市の成長が、地域や国家、欧州全体の競争力強化に直結するとの考え方のもと、経済的、社会的及び文化的発展のための重要な推進力としての、州の枠組みを超えた広域連携の仕組み。</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85738" indent="-185738" algn="l">
                        <a:lnSpc>
                          <a:spcPts val="1200"/>
                        </a:lnSpc>
                        <a:spcBef>
                          <a:spcPts val="600"/>
                        </a:spcBef>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 他のヨーロッパの大都市圏リージョンの多くが「単一中心型」であるなか、「多極中心型」のリージョンが多いことがドイツの特徴。</a:t>
                      </a:r>
                    </a:p>
                  </a:txBody>
                  <a:tcPr marT="72000" marB="72000"/>
                </a:tc>
                <a:tc>
                  <a:txBody>
                    <a:bodyPr/>
                    <a:lstStyle/>
                    <a:p>
                      <a:pPr marL="185738" indent="-185738" algn="l">
                        <a:lnSpc>
                          <a:spcPts val="12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 一層制となったロンドン特別区間の相互連携の限界などにより広域的対応の必要性が生じたことで創設された、 ロンドン全体の広域連略機関として企画・調整、戦略策定機能のみを担当する地方政府。</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85738" indent="-185738" algn="l">
                        <a:lnSpc>
                          <a:spcPts val="1200"/>
                        </a:lnSpc>
                      </a:pP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85738" indent="-185738" algn="l">
                        <a:lnSpc>
                          <a:spcPts val="12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 住民サービスの提供は、基礎自治体であるシティ・オブ・ロンドンと、</a:t>
                      </a:r>
                      <a:r>
                        <a:rPr kumimoji="1" lang="en-US" altLang="ja-JP" sz="1100" b="0" dirty="0">
                          <a:solidFill>
                            <a:schemeClr val="tx1"/>
                          </a:solidFill>
                          <a:latin typeface="BIZ UDゴシック" panose="020B0400000000000000" pitchFamily="49" charset="-128"/>
                          <a:ea typeface="BIZ UDゴシック" panose="020B0400000000000000" pitchFamily="49" charset="-128"/>
                        </a:rPr>
                        <a:t>32</a:t>
                      </a:r>
                      <a:r>
                        <a:rPr kumimoji="1" lang="ja-JP" altLang="en-US" sz="1100" b="0" dirty="0">
                          <a:solidFill>
                            <a:schemeClr val="tx1"/>
                          </a:solidFill>
                          <a:latin typeface="BIZ UDゴシック" panose="020B0400000000000000" pitchFamily="49" charset="-128"/>
                          <a:ea typeface="BIZ UDゴシック" panose="020B0400000000000000" pitchFamily="49" charset="-128"/>
                        </a:rPr>
                        <a:t>のロンドン区が担い、ＧＬＡは広域的戦略機関としての機能のみを担当。このため、ＧＬＡ職員数も、</a:t>
                      </a:r>
                      <a:r>
                        <a:rPr kumimoji="1" lang="en-US" altLang="ja-JP" sz="1100" b="0" dirty="0">
                          <a:solidFill>
                            <a:schemeClr val="tx1"/>
                          </a:solidFill>
                          <a:latin typeface="BIZ UDゴシック" panose="020B0400000000000000" pitchFamily="49" charset="-128"/>
                          <a:ea typeface="BIZ UDゴシック" panose="020B0400000000000000" pitchFamily="49" charset="-128"/>
                        </a:rPr>
                        <a:t>1,000</a:t>
                      </a:r>
                      <a:r>
                        <a:rPr kumimoji="1" lang="ja-JP" altLang="en-US" sz="1100" b="0" dirty="0">
                          <a:solidFill>
                            <a:schemeClr val="tx1"/>
                          </a:solidFill>
                          <a:latin typeface="BIZ UDゴシック" panose="020B0400000000000000" pitchFamily="49" charset="-128"/>
                          <a:ea typeface="BIZ UDゴシック" panose="020B0400000000000000" pitchFamily="49" charset="-128"/>
                        </a:rPr>
                        <a:t>名ほどの体制となっている。</a:t>
                      </a:r>
                    </a:p>
                  </a:txBody>
                  <a:tcPr marT="72000" marB="72000"/>
                </a:tc>
                <a:tc>
                  <a:txBody>
                    <a:bodyPr/>
                    <a:lstStyle/>
                    <a:p>
                      <a:pPr marL="185738" indent="-185738" algn="l">
                        <a:lnSpc>
                          <a:spcPts val="12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 都市は地域の経済を支え地域を活性化させるとともに、国全体に経済成長をもたらすという政府の考えのもと、自治体間連携と国からの権限移譲を進める地域政策として、２つ以上の自治体で構成する法的地位を有する行政体。</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85738" indent="-185738" algn="l">
                        <a:lnSpc>
                          <a:spcPts val="1200"/>
                        </a:lnSpc>
                        <a:spcBef>
                          <a:spcPts val="600"/>
                        </a:spcBef>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a:t>
                      </a:r>
                      <a:r>
                        <a:rPr kumimoji="1" lang="en-US" altLang="ja-JP" sz="1100" b="0" dirty="0">
                          <a:solidFill>
                            <a:schemeClr val="tx1"/>
                          </a:solidFill>
                          <a:latin typeface="BIZ UDゴシック" panose="020B0400000000000000" pitchFamily="49" charset="-128"/>
                          <a:ea typeface="BIZ UDゴシック" panose="020B0400000000000000" pitchFamily="49" charset="-128"/>
                        </a:rPr>
                        <a:t> </a:t>
                      </a:r>
                      <a:r>
                        <a:rPr kumimoji="1" lang="ja-JP" altLang="en-US" sz="1100" b="0" dirty="0">
                          <a:solidFill>
                            <a:schemeClr val="tx1"/>
                          </a:solidFill>
                          <a:latin typeface="BIZ UDゴシック" panose="020B0400000000000000" pitchFamily="49" charset="-128"/>
                          <a:ea typeface="BIZ UDゴシック" panose="020B0400000000000000" pitchFamily="49" charset="-128"/>
                        </a:rPr>
                        <a:t>個々の合同行政機構が政府と個別交渉し、協定（</a:t>
                      </a:r>
                      <a:r>
                        <a:rPr kumimoji="1" lang="en-US" altLang="ja-JP" sz="1100" b="0" dirty="0">
                          <a:solidFill>
                            <a:schemeClr val="tx1"/>
                          </a:solidFill>
                          <a:latin typeface="BIZ UDゴシック" panose="020B0400000000000000" pitchFamily="49" charset="-128"/>
                          <a:ea typeface="BIZ UDゴシック" panose="020B0400000000000000" pitchFamily="49" charset="-128"/>
                        </a:rPr>
                        <a:t>Deals</a:t>
                      </a:r>
                      <a:r>
                        <a:rPr kumimoji="1" lang="ja-JP" altLang="en-US" sz="1100" b="0" dirty="0">
                          <a:solidFill>
                            <a:schemeClr val="tx1"/>
                          </a:solidFill>
                          <a:latin typeface="BIZ UDゴシック" panose="020B0400000000000000" pitchFamily="49" charset="-128"/>
                          <a:ea typeface="BIZ UDゴシック" panose="020B0400000000000000" pitchFamily="49" charset="-128"/>
                        </a:rPr>
                        <a:t>）の締結により権限と財源が国から移譲されている。一例としてグレーター・マンチェスターでは、保健医療・福祉の政策領域全ての国権限と予算、事業を管理。</a:t>
                      </a:r>
                    </a:p>
                  </a:txBody>
                  <a:tcPr marT="72000" marB="72000"/>
                </a:tc>
                <a:tc>
                  <a:txBody>
                    <a:bodyPr/>
                    <a:lstStyle/>
                    <a:p>
                      <a:pPr marL="185738" indent="-185738" algn="l">
                        <a:lnSpc>
                          <a:spcPts val="1200"/>
                        </a:lnSpc>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 都市間連携により競争力を引き上げ、国全体の経済の原動力としての役割を果たす国土政策として、また、国土の均衡ある発展や他の欧州諸国の大都市との競争に伍する観点から創設された、コミューン（基礎自治体）と県（広域自治体）の間に位置する広域行政組織。</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p>
                      <a:pPr marL="185738" indent="-185738" algn="l">
                        <a:lnSpc>
                          <a:spcPts val="1200"/>
                        </a:lnSpc>
                        <a:spcBef>
                          <a:spcPts val="600"/>
                        </a:spcBef>
                      </a:pPr>
                      <a:r>
                        <a:rPr kumimoji="1" lang="ja-JP" altLang="en-US" sz="1100" b="0" dirty="0">
                          <a:solidFill>
                            <a:schemeClr val="tx1"/>
                          </a:solidFill>
                          <a:latin typeface="BIZ UDゴシック" panose="020B0400000000000000" pitchFamily="49" charset="-128"/>
                          <a:ea typeface="BIZ UDゴシック" panose="020B0400000000000000" pitchFamily="49" charset="-128"/>
                        </a:rPr>
                        <a:t>〇</a:t>
                      </a:r>
                      <a:r>
                        <a:rPr kumimoji="1" lang="en-US" altLang="ja-JP" sz="1100" b="0" dirty="0">
                          <a:solidFill>
                            <a:schemeClr val="tx1"/>
                          </a:solidFill>
                          <a:latin typeface="BIZ UDゴシック" panose="020B0400000000000000" pitchFamily="49" charset="-128"/>
                          <a:ea typeface="BIZ UDゴシック" panose="020B0400000000000000" pitchFamily="49" charset="-128"/>
                        </a:rPr>
                        <a:t> </a:t>
                      </a:r>
                      <a:r>
                        <a:rPr kumimoji="1" lang="ja-JP" altLang="en-US" sz="1100" b="0" dirty="0">
                          <a:solidFill>
                            <a:schemeClr val="tx1"/>
                          </a:solidFill>
                          <a:latin typeface="BIZ UDゴシック" panose="020B0400000000000000" pitchFamily="49" charset="-128"/>
                          <a:ea typeface="BIZ UDゴシック" panose="020B0400000000000000" pitchFamily="49" charset="-128"/>
                        </a:rPr>
                        <a:t>コミューンの権限に加え、県や州の権限も移譲されていることが特徴。</a:t>
                      </a:r>
                      <a:endParaRPr kumimoji="1" lang="en-US" altLang="ja-JP" sz="1100" b="0" dirty="0">
                        <a:solidFill>
                          <a:schemeClr val="tx1"/>
                        </a:solidFill>
                        <a:latin typeface="BIZ UDゴシック" panose="020B0400000000000000" pitchFamily="49" charset="-128"/>
                        <a:ea typeface="BIZ UDゴシック" panose="020B0400000000000000" pitchFamily="49" charset="-128"/>
                      </a:endParaRPr>
                    </a:p>
                  </a:txBody>
                  <a:tcPr marT="72000" marB="72000"/>
                </a:tc>
                <a:extLst>
                  <a:ext uri="{0D108BD9-81ED-4DB2-BD59-A6C34878D82A}">
                    <a16:rowId xmlns:a16="http://schemas.microsoft.com/office/drawing/2014/main" val="4218294245"/>
                  </a:ext>
                </a:extLst>
              </a:tr>
              <a:tr h="0">
                <a:tc>
                  <a:txBody>
                    <a:bodyPr/>
                    <a:lstStyle/>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主な</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事務</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900" b="1" dirty="0">
                          <a:solidFill>
                            <a:schemeClr val="bg1"/>
                          </a:solidFill>
                          <a:latin typeface="BIZ UDゴシック" panose="020B0400000000000000" pitchFamily="49" charset="-128"/>
                          <a:ea typeface="BIZ UDゴシック" panose="020B0400000000000000" pitchFamily="49" charset="-128"/>
                        </a:rPr>
                        <a:t>権限</a:t>
                      </a:r>
                      <a:endParaRPr kumimoji="1" lang="en-US" altLang="ja-JP" sz="900" b="1" dirty="0">
                        <a:solidFill>
                          <a:schemeClr val="bg1"/>
                        </a:solidFill>
                        <a:latin typeface="BIZ UDゴシック" panose="020B0400000000000000" pitchFamily="49" charset="-128"/>
                        <a:ea typeface="BIZ UDゴシック" panose="020B0400000000000000" pitchFamily="49" charset="-128"/>
                      </a:endParaRPr>
                    </a:p>
                  </a:txBody>
                  <a:tcPr anchor="ctr">
                    <a:solidFill>
                      <a:schemeClr val="accent1">
                        <a:lumMod val="75000"/>
                      </a:schemeClr>
                    </a:solidFill>
                  </a:tcPr>
                </a:tc>
                <a:tc>
                  <a:txBody>
                    <a:bodyPr/>
                    <a:lstStyle/>
                    <a:p>
                      <a:pPr algn="l">
                        <a:lnSpc>
                          <a:spcPts val="7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経済振興</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algn="l">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空間・インフラ整備</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algn="l">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都市・農村連携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tc>
                  <a:txBody>
                    <a:bodyPr/>
                    <a:lstStyle/>
                    <a:p>
                      <a:pPr marL="0" indent="0" algn="l" defTabSz="914400" rtl="0" eaLnBrk="1" latinLnBrk="0" hangingPunct="1">
                        <a:lnSpc>
                          <a:spcPts val="7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経済開発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都市計画</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公共交通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tc>
                  <a:txBody>
                    <a:bodyPr/>
                    <a:lstStyle/>
                    <a:p>
                      <a:pPr marL="0" indent="0" algn="l" defTabSz="914400" rtl="0" eaLnBrk="1" latinLnBrk="0" hangingPunct="1">
                        <a:lnSpc>
                          <a:spcPts val="7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経済開発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地域再開発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交通政策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tc>
                  <a:txBody>
                    <a:bodyPr/>
                    <a:lstStyle/>
                    <a:p>
                      <a:pPr marL="0" indent="0" algn="l" defTabSz="914400" rtl="0" eaLnBrk="1" latinLnBrk="0" hangingPunct="1">
                        <a:lnSpc>
                          <a:spcPts val="7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経済・住宅政策</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7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空間・インフラ整備</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marR="0" lvl="0" indent="0" algn="l" defTabSz="914400" rtl="0" eaLnBrk="1" fontAlgn="auto" latinLnBrk="0" hangingPunct="1">
                        <a:lnSpc>
                          <a:spcPts val="700"/>
                        </a:lnSpc>
                        <a:spcBef>
                          <a:spcPts val="600"/>
                        </a:spcBef>
                        <a:spcAft>
                          <a:spcPts val="0"/>
                        </a:spcAft>
                        <a:buClrTx/>
                        <a:buSzTx/>
                        <a:buFontTx/>
                        <a:buNone/>
                        <a:tabLst/>
                        <a:defRPr/>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まちづくり           など</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txBody>
                  <a:tcPr marT="72000" marB="72000"/>
                </a:tc>
                <a:extLst>
                  <a:ext uri="{0D108BD9-81ED-4DB2-BD59-A6C34878D82A}">
                    <a16:rowId xmlns:a16="http://schemas.microsoft.com/office/drawing/2014/main" val="3491551215"/>
                  </a:ext>
                </a:extLst>
              </a:tr>
              <a:tr h="1263568">
                <a:tc>
                  <a:txBody>
                    <a:bodyPr/>
                    <a:lstStyle/>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主な</a:t>
                      </a:r>
                      <a:endParaRPr kumimoji="1" lang="en-US" altLang="ja-JP" sz="1100" b="1" dirty="0">
                        <a:solidFill>
                          <a:schemeClr val="bg1"/>
                        </a:solidFill>
                        <a:latin typeface="BIZ UDゴシック" panose="020B0400000000000000" pitchFamily="49" charset="-128"/>
                        <a:ea typeface="BIZ UDゴシック" panose="020B0400000000000000" pitchFamily="49" charset="-128"/>
                      </a:endParaRPr>
                    </a:p>
                    <a:p>
                      <a:pPr algn="ctr"/>
                      <a:r>
                        <a:rPr kumimoji="1" lang="ja-JP" altLang="en-US" sz="1100" b="1" dirty="0">
                          <a:solidFill>
                            <a:schemeClr val="bg1"/>
                          </a:solidFill>
                          <a:latin typeface="BIZ UDゴシック" panose="020B0400000000000000" pitchFamily="49" charset="-128"/>
                          <a:ea typeface="BIZ UDゴシック" panose="020B0400000000000000" pitchFamily="49" charset="-128"/>
                        </a:rPr>
                        <a:t>大都市圏</a:t>
                      </a:r>
                    </a:p>
                  </a:txBody>
                  <a:tcPr anchor="ctr">
                    <a:solidFill>
                      <a:schemeClr val="accent1">
                        <a:lumMod val="75000"/>
                      </a:schemeClr>
                    </a:solidFill>
                  </a:tcPr>
                </a:tc>
                <a:tc>
                  <a:txBody>
                    <a:bodyPr/>
                    <a:lstStyle/>
                    <a:p>
                      <a:pPr algn="l">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ライン・ルール</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…7,110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1,170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広域１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120</a:t>
                      </a:r>
                    </a:p>
                    <a:p>
                      <a:pPr algn="l">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フランクフルト・ライン・マイン</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…14,800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550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広域３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25</a:t>
                      </a: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グレーター・ロンドンオーソリティ</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…1,572</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900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広域１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3</a:t>
                      </a: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グレーター・マンチェスター</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…1,276</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282</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10</a:t>
                      </a:r>
                    </a:p>
                  </a:txBody>
                  <a:tcPr marT="72000" marB="72000"/>
                </a:tc>
                <a:tc>
                  <a:txBody>
                    <a:bodyPr/>
                    <a:lstStyle/>
                    <a:p>
                      <a:pPr marL="0" indent="0" algn="l" defTabSz="914400" rtl="0" eaLnBrk="1" latinLnBrk="0" hangingPunct="1">
                        <a:lnSpc>
                          <a:spcPts val="1100"/>
                        </a:lnSpc>
                        <a:spcBef>
                          <a:spcPts val="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グラン・パリ・メトロポール</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…814</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720</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広域４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131</a:t>
                      </a:r>
                    </a:p>
                    <a:p>
                      <a:pPr marL="0" indent="0" algn="l" defTabSz="914400" rtl="0" eaLnBrk="1" latinLnBrk="0" hangingPunct="1">
                        <a:lnSpc>
                          <a:spcPts val="1100"/>
                        </a:lnSpc>
                        <a:spcBef>
                          <a:spcPts val="600"/>
                        </a:spcBef>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〇 リヨン・メトロポール</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面積</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…534</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人口</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約</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138</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万人</a:t>
                      </a:r>
                      <a:endPar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endParaRPr>
                    </a:p>
                    <a:p>
                      <a:pPr marL="0" algn="l" defTabSz="914400" rtl="0" eaLnBrk="1" latinLnBrk="0" hangingPunct="1">
                        <a:lnSpc>
                          <a:spcPts val="1100"/>
                        </a:lnSpc>
                      </a:pP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   構成自治体数</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a:t>
                      </a:r>
                      <a:r>
                        <a:rPr kumimoji="1" lang="ja-JP" altLang="en-US" sz="1100" b="0" kern="1200" dirty="0">
                          <a:solidFill>
                            <a:schemeClr val="tx1"/>
                          </a:solidFill>
                          <a:latin typeface="BIZ UDゴシック" panose="020B0400000000000000" pitchFamily="49" charset="-128"/>
                          <a:ea typeface="BIZ UDゴシック" panose="020B0400000000000000" pitchFamily="49" charset="-128"/>
                          <a:cs typeface="+mn-cs"/>
                        </a:rPr>
                        <a:t>広域１ 基礎</a:t>
                      </a:r>
                      <a:r>
                        <a:rPr kumimoji="1" lang="en-US" altLang="ja-JP" sz="1100" b="0" kern="1200" dirty="0">
                          <a:solidFill>
                            <a:schemeClr val="tx1"/>
                          </a:solidFill>
                          <a:latin typeface="BIZ UDゴシック" panose="020B0400000000000000" pitchFamily="49" charset="-128"/>
                          <a:ea typeface="BIZ UDゴシック" panose="020B0400000000000000" pitchFamily="49" charset="-128"/>
                          <a:cs typeface="+mn-cs"/>
                        </a:rPr>
                        <a:t>58</a:t>
                      </a:r>
                    </a:p>
                  </a:txBody>
                  <a:tcPr marT="72000" marB="72000"/>
                </a:tc>
                <a:extLst>
                  <a:ext uri="{0D108BD9-81ED-4DB2-BD59-A6C34878D82A}">
                    <a16:rowId xmlns:a16="http://schemas.microsoft.com/office/drawing/2014/main" val="1774251023"/>
                  </a:ext>
                </a:extLst>
              </a:tr>
            </a:tbl>
          </a:graphicData>
        </a:graphic>
      </p:graphicFrame>
    </p:spTree>
    <p:extLst>
      <p:ext uri="{BB962C8B-B14F-4D97-AF65-F5344CB8AC3E}">
        <p14:creationId xmlns:p14="http://schemas.microsoft.com/office/powerpoint/2010/main" val="461032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5C86192C-2543-1491-6CCB-8EF092F20EA9}"/>
              </a:ext>
            </a:extLst>
          </p:cNvPr>
          <p:cNvSpPr/>
          <p:nvPr/>
        </p:nvSpPr>
        <p:spPr>
          <a:xfrm>
            <a:off x="1235314" y="3096690"/>
            <a:ext cx="10152273" cy="959699"/>
          </a:xfrm>
          <a:prstGeom prst="rect">
            <a:avLst/>
          </a:prstGeom>
          <a:solidFill>
            <a:schemeClr val="bg1">
              <a:lumMod val="95000"/>
            </a:schemeClr>
          </a:solidFill>
          <a:effectLst>
            <a:outerShdw blurRad="127000" dist="381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1">
            <a:extLst>
              <a:ext uri="{FF2B5EF4-FFF2-40B4-BE49-F238E27FC236}">
                <a16:creationId xmlns:a16="http://schemas.microsoft.com/office/drawing/2014/main" id="{2F005B90-F2F5-6D99-60FD-135ED4AFF165}"/>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6</a:t>
            </a:fld>
            <a:endParaRPr kumimoji="1" lang="ja-JP" altLang="en-US" dirty="0"/>
          </a:p>
        </p:txBody>
      </p:sp>
      <p:sp>
        <p:nvSpPr>
          <p:cNvPr id="5" name="正方形/長方形 4">
            <a:extLst>
              <a:ext uri="{FF2B5EF4-FFF2-40B4-BE49-F238E27FC236}">
                <a16:creationId xmlns:a16="http://schemas.microsoft.com/office/drawing/2014/main" id="{57D41A63-9ED6-153D-75AE-A4965EC88565}"/>
              </a:ext>
            </a:extLst>
          </p:cNvPr>
          <p:cNvSpPr/>
          <p:nvPr/>
        </p:nvSpPr>
        <p:spPr>
          <a:xfrm>
            <a:off x="1235314" y="1976006"/>
            <a:ext cx="10152273" cy="3201069"/>
          </a:xfrm>
          <a:prstGeom prst="rect">
            <a:avLst/>
          </a:prstGeom>
        </p:spPr>
        <p:txBody>
          <a:bodyPr wrap="square">
            <a:spAutoFit/>
          </a:bodyPr>
          <a:lstStyle/>
          <a:p>
            <a:pPr>
              <a:lnSpc>
                <a:spcPts val="5000"/>
              </a:lnSpc>
              <a:spcBef>
                <a:spcPts val="4800"/>
              </a:spcBef>
            </a:pPr>
            <a:r>
              <a:rPr lang="ja-JP" altLang="en-US" sz="3200" b="1" dirty="0">
                <a:effectLst>
                  <a:outerShdw blurRad="38100" dist="38100" dir="2700000" algn="tl">
                    <a:srgbClr val="000000">
                      <a:alpha val="43137"/>
                    </a:srgbClr>
                  </a:outerShdw>
                </a:effectLst>
              </a:rPr>
              <a:t>・日本の現状（諸外国・主要都市との比較）</a:t>
            </a:r>
            <a:endParaRPr lang="en-US" altLang="ja-JP" sz="3200" b="1" dirty="0">
              <a:effectLst>
                <a:outerShdw blurRad="38100" dist="38100" dir="2700000" algn="tl">
                  <a:srgbClr val="000000">
                    <a:alpha val="43137"/>
                  </a:srgbClr>
                </a:outerShdw>
              </a:effectLst>
            </a:endParaRPr>
          </a:p>
          <a:p>
            <a:pPr>
              <a:lnSpc>
                <a:spcPts val="5000"/>
              </a:lnSpc>
              <a:spcBef>
                <a:spcPts val="4800"/>
              </a:spcBef>
            </a:pPr>
            <a:r>
              <a:rPr lang="ja-JP" altLang="en-US" sz="3200" b="1" dirty="0">
                <a:effectLst>
                  <a:outerShdw blurRad="38100" dist="38100" dir="2700000" algn="tl">
                    <a:srgbClr val="000000">
                      <a:alpha val="43137"/>
                    </a:srgbClr>
                  </a:outerShdw>
                </a:effectLst>
              </a:rPr>
              <a:t>・副首都・大阪に向けた取組</a:t>
            </a:r>
            <a:endParaRPr lang="en-US" altLang="ja-JP" sz="3200" b="1" dirty="0">
              <a:effectLst>
                <a:outerShdw blurRad="38100" dist="38100" dir="2700000" algn="tl">
                  <a:srgbClr val="000000">
                    <a:alpha val="43137"/>
                  </a:srgbClr>
                </a:outerShdw>
              </a:effectLst>
            </a:endParaRPr>
          </a:p>
          <a:p>
            <a:pPr>
              <a:lnSpc>
                <a:spcPts val="5000"/>
              </a:lnSpc>
              <a:spcBef>
                <a:spcPts val="4800"/>
              </a:spcBef>
            </a:pPr>
            <a:r>
              <a:rPr lang="ja-JP" altLang="en-US" sz="3200" b="1" dirty="0">
                <a:effectLst>
                  <a:outerShdw blurRad="38100" dist="38100" dir="2700000" algn="tl">
                    <a:srgbClr val="000000">
                      <a:alpha val="43137"/>
                    </a:srgbClr>
                  </a:outerShdw>
                </a:effectLst>
              </a:rPr>
              <a:t>・多極分散・ネットワーク型の国づくりに向けて</a:t>
            </a:r>
            <a:endParaRPr lang="en-US" altLang="ja-JP"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9898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四角形: 角を丸くする 8">
            <a:extLst>
              <a:ext uri="{FF2B5EF4-FFF2-40B4-BE49-F238E27FC236}">
                <a16:creationId xmlns:a16="http://schemas.microsoft.com/office/drawing/2014/main" id="{E347EE02-4939-BEF1-7B38-0FE4F2C06475}"/>
              </a:ext>
            </a:extLst>
          </p:cNvPr>
          <p:cNvSpPr/>
          <p:nvPr/>
        </p:nvSpPr>
        <p:spPr>
          <a:xfrm>
            <a:off x="8423575" y="2570757"/>
            <a:ext cx="2736000" cy="4154378"/>
          </a:xfrm>
          <a:prstGeom prst="roundRect">
            <a:avLst>
              <a:gd name="adj" fmla="val 10922"/>
            </a:avLst>
          </a:prstGeom>
          <a:solidFill>
            <a:schemeClr val="bg1"/>
          </a:solidFill>
          <a:ln w="22225">
            <a:solidFill>
              <a:schemeClr val="accent1">
                <a:shade val="15000"/>
              </a:schemeClr>
            </a:solidFill>
          </a:ln>
          <a:effectLst>
            <a:outerShdw blurRad="50800" dist="38100" dir="2700000" algn="tl" rotWithShape="0">
              <a:prstClr val="black"/>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72ECADAF-3B93-AD1F-447F-79C45E5A73BB}"/>
              </a:ext>
            </a:extLst>
          </p:cNvPr>
          <p:cNvSpPr/>
          <p:nvPr/>
        </p:nvSpPr>
        <p:spPr>
          <a:xfrm>
            <a:off x="8577945" y="4069995"/>
            <a:ext cx="2448000" cy="720000"/>
          </a:xfrm>
          <a:prstGeom prst="rect">
            <a:avLst/>
          </a:prstGeom>
          <a:solidFill>
            <a:srgbClr val="FFFF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6B64AEA7-DC9B-674A-65D4-6B09D128E8F1}"/>
              </a:ext>
            </a:extLst>
          </p:cNvPr>
          <p:cNvSpPr/>
          <p:nvPr/>
        </p:nvSpPr>
        <p:spPr>
          <a:xfrm>
            <a:off x="8576630" y="4944889"/>
            <a:ext cx="2448000" cy="720000"/>
          </a:xfrm>
          <a:prstGeom prst="rect">
            <a:avLst/>
          </a:prstGeom>
          <a:solidFill>
            <a:srgbClr val="BDFFB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C5CD48B2-7094-98E2-8795-72C3FCAF3444}"/>
              </a:ext>
            </a:extLst>
          </p:cNvPr>
          <p:cNvSpPr/>
          <p:nvPr/>
        </p:nvSpPr>
        <p:spPr>
          <a:xfrm>
            <a:off x="8554581" y="5805049"/>
            <a:ext cx="2448000" cy="720000"/>
          </a:xfrm>
          <a:prstGeom prst="rect">
            <a:avLst/>
          </a:prstGeom>
          <a:solidFill>
            <a:srgbClr val="FFE4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AF51360A-D01D-9C4F-37EC-F00778CBA378}"/>
              </a:ext>
            </a:extLst>
          </p:cNvPr>
          <p:cNvSpPr/>
          <p:nvPr/>
        </p:nvSpPr>
        <p:spPr>
          <a:xfrm>
            <a:off x="7558284" y="1888116"/>
            <a:ext cx="576000" cy="4837020"/>
          </a:xfrm>
          <a:prstGeom prst="rect">
            <a:avLst/>
          </a:prstGeom>
          <a:solidFill>
            <a:schemeClr val="bg1"/>
          </a:solidFill>
          <a:ln w="22225">
            <a:solidFill>
              <a:schemeClr val="tx1"/>
            </a:solidFill>
          </a:ln>
          <a:effectLst>
            <a:outerShdw blurRad="50800" dist="25400" dir="2700000" algn="tl" rotWithShape="0">
              <a:prstClr val="black"/>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13F5E42B-C933-670D-0C13-CB3C1442771C}"/>
              </a:ext>
            </a:extLst>
          </p:cNvPr>
          <p:cNvSpPr/>
          <p:nvPr/>
        </p:nvSpPr>
        <p:spPr>
          <a:xfrm>
            <a:off x="307837" y="1835742"/>
            <a:ext cx="3198996" cy="48893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pP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873F2FD5-BA41-F253-44A3-19ADC0A2BD31}"/>
              </a:ext>
            </a:extLst>
          </p:cNvPr>
          <p:cNvSpPr/>
          <p:nvPr/>
        </p:nvSpPr>
        <p:spPr>
          <a:xfrm>
            <a:off x="127624" y="262355"/>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副首都・大阪に向けた取組　（サマリー）</a:t>
            </a:r>
            <a:endParaRPr lang="en-US" altLang="ja-JP" sz="2800" b="1"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476391" y="5318643"/>
            <a:ext cx="2910599" cy="13269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pP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4F69EA2-1473-3B98-1C52-B92463A7B8DC}"/>
              </a:ext>
            </a:extLst>
          </p:cNvPr>
          <p:cNvSpPr/>
          <p:nvPr/>
        </p:nvSpPr>
        <p:spPr>
          <a:xfrm>
            <a:off x="376077" y="812913"/>
            <a:ext cx="11439846" cy="576742"/>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78EE405C-7E07-DA8C-8690-4364A0DC590B}"/>
              </a:ext>
            </a:extLst>
          </p:cNvPr>
          <p:cNvSpPr/>
          <p:nvPr/>
        </p:nvSpPr>
        <p:spPr>
          <a:xfrm>
            <a:off x="0" y="914073"/>
            <a:ext cx="10543773" cy="400110"/>
          </a:xfrm>
          <a:prstGeom prst="rect">
            <a:avLst/>
          </a:prstGeom>
        </p:spPr>
        <p:txBody>
          <a:bodyPr wrap="square">
            <a:spAutoFit/>
          </a:bodyPr>
          <a:lstStyle/>
          <a:p>
            <a:pPr algn="ctr"/>
            <a:r>
              <a:rPr lang="en-US" altLang="ja-JP" sz="2000" b="1" dirty="0"/>
              <a:t>2011</a:t>
            </a:r>
            <a:r>
              <a:rPr lang="ja-JP" altLang="en-US" sz="2000" b="1" dirty="0"/>
              <a:t>年以降、大阪府・大阪市が連携して、成長やまちづくりに取り組んできた。</a:t>
            </a:r>
            <a:endParaRPr lang="en-US" altLang="ja-JP" sz="2000" b="1" dirty="0"/>
          </a:p>
        </p:txBody>
      </p:sp>
      <p:sp>
        <p:nvSpPr>
          <p:cNvPr id="5" name="スライド番号プレースホルダー 1">
            <a:extLst>
              <a:ext uri="{FF2B5EF4-FFF2-40B4-BE49-F238E27FC236}">
                <a16:creationId xmlns:a16="http://schemas.microsoft.com/office/drawing/2014/main" id="{212D1F68-11BB-0BF6-6C2A-8C5B49216F0F}"/>
              </a:ext>
            </a:extLst>
          </p:cNvPr>
          <p:cNvSpPr>
            <a:spLocks noGrp="1"/>
          </p:cNvSpPr>
          <p:nvPr>
            <p:ph type="sldNum" sz="quarter" idx="12"/>
          </p:nvPr>
        </p:nvSpPr>
        <p:spPr>
          <a:xfrm>
            <a:off x="10952414" y="6463803"/>
            <a:ext cx="1239586" cy="365125"/>
          </a:xfrm>
        </p:spPr>
        <p:txBody>
          <a:bodyPr/>
          <a:lstStyle/>
          <a:p>
            <a:fld id="{E61EF540-5CB6-483A-A4DA-F9E60F8B4EFB}" type="slidenum">
              <a:rPr kumimoji="1" lang="ja-JP" altLang="en-US" smtClean="0"/>
              <a:pPr/>
              <a:t>7</a:t>
            </a:fld>
            <a:endParaRPr kumimoji="1" lang="ja-JP" altLang="en-US" dirty="0"/>
          </a:p>
        </p:txBody>
      </p:sp>
      <p:sp>
        <p:nvSpPr>
          <p:cNvPr id="8" name="正方形/長方形 7">
            <a:extLst>
              <a:ext uri="{FF2B5EF4-FFF2-40B4-BE49-F238E27FC236}">
                <a16:creationId xmlns:a16="http://schemas.microsoft.com/office/drawing/2014/main" id="{C4C4C1C5-C64C-466A-DECB-C1C0447A52CD}"/>
              </a:ext>
            </a:extLst>
          </p:cNvPr>
          <p:cNvSpPr/>
          <p:nvPr/>
        </p:nvSpPr>
        <p:spPr>
          <a:xfrm>
            <a:off x="442702" y="1904744"/>
            <a:ext cx="2910599" cy="1499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pP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4" name="正方形/長方形 3"/>
          <p:cNvSpPr/>
          <p:nvPr/>
        </p:nvSpPr>
        <p:spPr>
          <a:xfrm>
            <a:off x="513126" y="1861702"/>
            <a:ext cx="3463590" cy="368947"/>
          </a:xfrm>
          <a:prstGeom prst="rect">
            <a:avLst/>
          </a:prstGeom>
        </p:spPr>
        <p:txBody>
          <a:bodyPr wrap="square">
            <a:spAutoFit/>
          </a:bodyPr>
          <a:lstStyle/>
          <a:p>
            <a:pPr lvl="0">
              <a:lnSpc>
                <a:spcPts val="2400"/>
              </a:lnSpc>
              <a:spcAft>
                <a:spcPts val="600"/>
              </a:spcAft>
            </a:pPr>
            <a:r>
              <a:rPr lang="ja-JP" altLang="en-US" sz="1400"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大阪経済の長期低迷</a:t>
            </a:r>
          </a:p>
        </p:txBody>
      </p:sp>
      <p:sp>
        <p:nvSpPr>
          <p:cNvPr id="10" name="正方形/長方形 9">
            <a:extLst>
              <a:ext uri="{FF2B5EF4-FFF2-40B4-BE49-F238E27FC236}">
                <a16:creationId xmlns:a16="http://schemas.microsoft.com/office/drawing/2014/main" id="{1EB9F506-A4D7-90DE-4859-AF49104DB871}"/>
              </a:ext>
            </a:extLst>
          </p:cNvPr>
          <p:cNvSpPr/>
          <p:nvPr/>
        </p:nvSpPr>
        <p:spPr>
          <a:xfrm>
            <a:off x="453396" y="3489884"/>
            <a:ext cx="2894597" cy="13215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nSpc>
                <a:spcPts val="1900"/>
              </a:lnSpc>
            </a:pPr>
            <a:endParaRPr lang="en-US" altLang="ja-JP" dirty="0">
              <a:solidFill>
                <a:schemeClr val="tx1"/>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9699338A-3240-95D6-E31E-8A67EC35E8B0}"/>
              </a:ext>
            </a:extLst>
          </p:cNvPr>
          <p:cNvSpPr/>
          <p:nvPr/>
        </p:nvSpPr>
        <p:spPr>
          <a:xfrm>
            <a:off x="513126" y="3467672"/>
            <a:ext cx="3236634" cy="363882"/>
          </a:xfrm>
          <a:prstGeom prst="rect">
            <a:avLst/>
          </a:prstGeom>
        </p:spPr>
        <p:txBody>
          <a:bodyPr wrap="square">
            <a:spAutoFit/>
          </a:bodyPr>
          <a:lstStyle/>
          <a:p>
            <a:pPr lvl="0">
              <a:lnSpc>
                <a:spcPts val="2400"/>
              </a:lnSpc>
              <a:spcAft>
                <a:spcPts val="600"/>
              </a:spcAft>
            </a:pPr>
            <a:r>
              <a:rPr lang="ja-JP" altLang="en-US" sz="1400"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大阪府・大阪市の財政状況の悪化</a:t>
            </a:r>
          </a:p>
        </p:txBody>
      </p:sp>
      <p:graphicFrame>
        <p:nvGraphicFramePr>
          <p:cNvPr id="11" name="表 10">
            <a:extLst>
              <a:ext uri="{FF2B5EF4-FFF2-40B4-BE49-F238E27FC236}">
                <a16:creationId xmlns:a16="http://schemas.microsoft.com/office/drawing/2014/main" id="{1D6E5999-8454-2380-0821-E49CFE9D4507}"/>
              </a:ext>
            </a:extLst>
          </p:cNvPr>
          <p:cNvGraphicFramePr>
            <a:graphicFrameLocks noGrp="1"/>
          </p:cNvGraphicFramePr>
          <p:nvPr>
            <p:extLst>
              <p:ext uri="{D42A27DB-BD31-4B8C-83A1-F6EECF244321}">
                <p14:modId xmlns:p14="http://schemas.microsoft.com/office/powerpoint/2010/main" val="4153482992"/>
              </p:ext>
            </p:extLst>
          </p:nvPr>
        </p:nvGraphicFramePr>
        <p:xfrm>
          <a:off x="311347" y="1476853"/>
          <a:ext cx="3226154" cy="335280"/>
        </p:xfrm>
        <a:graphic>
          <a:graphicData uri="http://schemas.openxmlformats.org/drawingml/2006/table">
            <a:tbl>
              <a:tblPr firstRow="1" bandRow="1">
                <a:tableStyleId>{616DA210-FB5B-4158-B5E0-FEB733F419BA}</a:tableStyleId>
              </a:tblPr>
              <a:tblGrid>
                <a:gridCol w="3226154">
                  <a:extLst>
                    <a:ext uri="{9D8B030D-6E8A-4147-A177-3AD203B41FA5}">
                      <a16:colId xmlns:a16="http://schemas.microsoft.com/office/drawing/2014/main" val="1472226735"/>
                    </a:ext>
                  </a:extLst>
                </a:gridCol>
              </a:tblGrid>
              <a:tr h="333456">
                <a:tc>
                  <a:txBody>
                    <a:bodyPr/>
                    <a:lstStyle/>
                    <a:p>
                      <a:pPr lvl="0" algn="ctr" defTabSz="342900">
                        <a:defRPr/>
                      </a:pPr>
                      <a:r>
                        <a:rPr kumimoji="0" lang="ja-JP" altLang="en-US" sz="1600" b="1" noProof="0" dirty="0">
                          <a:solidFill>
                            <a:prstClr val="white"/>
                          </a:solidFill>
                          <a:latin typeface="Meiryo UI" panose="020B0604030504040204" pitchFamily="50" charset="-128"/>
                          <a:ea typeface="Meiryo UI" panose="020B0604030504040204" pitchFamily="50" charset="-128"/>
                        </a:rPr>
                        <a:t>過去の府市連携不足の大阪</a:t>
                      </a:r>
                      <a:endPar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txBody>
                  <a:tcPr anchor="ctr">
                    <a:solidFill>
                      <a:srgbClr val="002060"/>
                    </a:solidFill>
                  </a:tcPr>
                </a:tc>
                <a:extLst>
                  <a:ext uri="{0D108BD9-81ED-4DB2-BD59-A6C34878D82A}">
                    <a16:rowId xmlns:a16="http://schemas.microsoft.com/office/drawing/2014/main" val="1808902658"/>
                  </a:ext>
                </a:extLst>
              </a:tr>
            </a:tbl>
          </a:graphicData>
        </a:graphic>
      </p:graphicFrame>
      <p:sp>
        <p:nvSpPr>
          <p:cNvPr id="12" name="矢印: 五方向 11">
            <a:extLst>
              <a:ext uri="{FF2B5EF4-FFF2-40B4-BE49-F238E27FC236}">
                <a16:creationId xmlns:a16="http://schemas.microsoft.com/office/drawing/2014/main" id="{B6CEF320-B751-57DB-1A54-601BB49424EB}"/>
              </a:ext>
            </a:extLst>
          </p:cNvPr>
          <p:cNvSpPr/>
          <p:nvPr/>
        </p:nvSpPr>
        <p:spPr>
          <a:xfrm>
            <a:off x="3851624" y="4560405"/>
            <a:ext cx="3821400" cy="2178378"/>
          </a:xfrm>
          <a:prstGeom prst="homePlate">
            <a:avLst>
              <a:gd name="adj" fmla="val 15347"/>
            </a:avLst>
          </a:prstGeom>
          <a:solidFill>
            <a:schemeClr val="bg1">
              <a:lumMod val="95000"/>
            </a:schemeClr>
          </a:solidFill>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4" name="矢印: 五方向 13">
            <a:extLst>
              <a:ext uri="{FF2B5EF4-FFF2-40B4-BE49-F238E27FC236}">
                <a16:creationId xmlns:a16="http://schemas.microsoft.com/office/drawing/2014/main" id="{FC43E228-A864-57F9-1B2C-B6EBC3EAB472}"/>
              </a:ext>
            </a:extLst>
          </p:cNvPr>
          <p:cNvSpPr/>
          <p:nvPr/>
        </p:nvSpPr>
        <p:spPr>
          <a:xfrm>
            <a:off x="3851624" y="1873217"/>
            <a:ext cx="3780860" cy="2378480"/>
          </a:xfrm>
          <a:prstGeom prst="homePlate">
            <a:avLst>
              <a:gd name="adj" fmla="val 17066"/>
            </a:avLst>
          </a:prstGeom>
          <a:solidFill>
            <a:schemeClr val="bg1">
              <a:lumMod val="95000"/>
            </a:schemeClr>
          </a:solidFill>
          <a:ln w="635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28A624E3-3419-ED5D-BDD1-48B0F1371374}"/>
              </a:ext>
            </a:extLst>
          </p:cNvPr>
          <p:cNvSpPr/>
          <p:nvPr/>
        </p:nvSpPr>
        <p:spPr>
          <a:xfrm>
            <a:off x="3947260" y="2067060"/>
            <a:ext cx="4659380" cy="368947"/>
          </a:xfrm>
          <a:prstGeom prst="rect">
            <a:avLst/>
          </a:prstGeom>
        </p:spPr>
        <p:txBody>
          <a:bodyPr wrap="square">
            <a:spAutoFit/>
          </a:bodyPr>
          <a:lstStyle/>
          <a:p>
            <a:pPr lvl="0">
              <a:lnSpc>
                <a:spcPts val="2400"/>
              </a:lnSpc>
              <a:spcAft>
                <a:spcPts val="600"/>
              </a:spcAft>
            </a:pPr>
            <a:r>
              <a:rPr lang="ja-JP" altLang="en-US" sz="1400" b="1" u="sng" kern="100" dirty="0">
                <a:latin typeface="Meiryo UI" panose="020B0604030504040204" pitchFamily="50" charset="-128"/>
                <a:ea typeface="Meiryo UI" panose="020B0604030504040204" pitchFamily="50" charset="-128"/>
                <a:cs typeface="Meiryo UI" panose="020B0604030504040204" pitchFamily="50" charset="-128"/>
              </a:rPr>
              <a:t>大阪にふさわしい大都市制度をめざした取組</a:t>
            </a:r>
          </a:p>
        </p:txBody>
      </p:sp>
      <p:sp>
        <p:nvSpPr>
          <p:cNvPr id="29" name="正方形/長方形 28">
            <a:extLst>
              <a:ext uri="{FF2B5EF4-FFF2-40B4-BE49-F238E27FC236}">
                <a16:creationId xmlns:a16="http://schemas.microsoft.com/office/drawing/2014/main" id="{CC8E70F7-4CC0-9868-3567-B638BA1E81D4}"/>
              </a:ext>
            </a:extLst>
          </p:cNvPr>
          <p:cNvSpPr/>
          <p:nvPr/>
        </p:nvSpPr>
        <p:spPr>
          <a:xfrm>
            <a:off x="4075079" y="5157038"/>
            <a:ext cx="3507240" cy="1532214"/>
          </a:xfrm>
          <a:prstGeom prst="rect">
            <a:avLst/>
          </a:prstGeom>
        </p:spPr>
        <p:txBody>
          <a:bodyPr wrap="square">
            <a:spAutoFit/>
          </a:bodyPr>
          <a:lstStyle/>
          <a:p>
            <a:pPr lvl="0">
              <a:lnSpc>
                <a:spcPts val="1800"/>
              </a:lnSpc>
              <a:spcAft>
                <a:spcPts val="600"/>
              </a:spcAft>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府市一体の成長戦略　　</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（大阪・関西万博、</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IR(</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統合型リゾート</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二重行政・二元的政策の改革</a:t>
            </a:r>
            <a:b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（府市類似機関の統合・民営化・</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財政再建など）</a:t>
            </a:r>
          </a:p>
        </p:txBody>
      </p:sp>
      <p:sp>
        <p:nvSpPr>
          <p:cNvPr id="30" name="正方形/長方形 29">
            <a:extLst>
              <a:ext uri="{FF2B5EF4-FFF2-40B4-BE49-F238E27FC236}">
                <a16:creationId xmlns:a16="http://schemas.microsoft.com/office/drawing/2014/main" id="{E2A2BABA-2FCC-B086-C1D0-9347B1E444FC}"/>
              </a:ext>
            </a:extLst>
          </p:cNvPr>
          <p:cNvSpPr/>
          <p:nvPr/>
        </p:nvSpPr>
        <p:spPr>
          <a:xfrm>
            <a:off x="4087662" y="2415289"/>
            <a:ext cx="4077458" cy="1791901"/>
          </a:xfrm>
          <a:prstGeom prst="rect">
            <a:avLst/>
          </a:prstGeom>
        </p:spPr>
        <p:txBody>
          <a:bodyPr wrap="square">
            <a:spAutoFit/>
          </a:bodyPr>
          <a:lstStyle/>
          <a:p>
            <a:pPr lvl="0">
              <a:lnSpc>
                <a:spcPts val="1700"/>
              </a:lnSpc>
              <a:spcAft>
                <a:spcPts val="300"/>
              </a:spcAft>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○（戦後、幾多と議論されてきた</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大阪にふさわしい大都市制度の流れを汲み）</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特別区の設置に関する協議</a:t>
            </a:r>
            <a:br>
              <a:rPr lang="en-US" altLang="ja-JP" sz="1400" kern="100" dirty="0">
                <a:latin typeface="Meiryo UI" panose="020B0604030504040204" pitchFamily="50" charset="-128"/>
                <a:ea typeface="Meiryo UI" panose="020B0604030504040204" pitchFamily="50" charset="-128"/>
                <a:cs typeface="Meiryo UI" panose="020B0604030504040204" pitchFamily="50" charset="-128"/>
              </a:rPr>
            </a:b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spcAft>
                <a:spcPts val="300"/>
              </a:spcAft>
            </a:pP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spcAft>
                <a:spcPts val="300"/>
              </a:spcAft>
            </a:pP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700"/>
              </a:lnSpc>
              <a:spcBef>
                <a:spcPts val="600"/>
              </a:spcBef>
              <a:spcAft>
                <a:spcPts val="300"/>
              </a:spcAft>
            </a:pPr>
            <a:r>
              <a:rPr lang="ja-JP" altLang="en-US" sz="1400" kern="100" dirty="0">
                <a:latin typeface="Meiryo UI" panose="020B0604030504040204" pitchFamily="50" charset="-128"/>
                <a:ea typeface="Meiryo UI" panose="020B0604030504040204" pitchFamily="50" charset="-128"/>
                <a:cs typeface="Meiryo UI" panose="020B0604030504040204" pitchFamily="50" charset="-128"/>
              </a:rPr>
              <a:t>○ 総合区制度案の検討</a:t>
            </a:r>
            <a:endParaRPr lang="en-US" altLang="ja-JP" sz="1400" kern="1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1" name="表 30">
            <a:extLst>
              <a:ext uri="{FF2B5EF4-FFF2-40B4-BE49-F238E27FC236}">
                <a16:creationId xmlns:a16="http://schemas.microsoft.com/office/drawing/2014/main" id="{59F77C27-8922-165A-480F-8E77FB6D3111}"/>
              </a:ext>
            </a:extLst>
          </p:cNvPr>
          <p:cNvGraphicFramePr>
            <a:graphicFrameLocks noGrp="1"/>
          </p:cNvGraphicFramePr>
          <p:nvPr>
            <p:extLst>
              <p:ext uri="{D42A27DB-BD31-4B8C-83A1-F6EECF244321}">
                <p14:modId xmlns:p14="http://schemas.microsoft.com/office/powerpoint/2010/main" val="3048556329"/>
              </p:ext>
            </p:extLst>
          </p:nvPr>
        </p:nvGraphicFramePr>
        <p:xfrm>
          <a:off x="3870924" y="1466335"/>
          <a:ext cx="3674806" cy="335280"/>
        </p:xfrm>
        <a:graphic>
          <a:graphicData uri="http://schemas.openxmlformats.org/drawingml/2006/table">
            <a:tbl>
              <a:tblPr firstRow="1" bandRow="1">
                <a:tableStyleId>{616DA210-FB5B-4158-B5E0-FEB733F419BA}</a:tableStyleId>
              </a:tblPr>
              <a:tblGrid>
                <a:gridCol w="3674806">
                  <a:extLst>
                    <a:ext uri="{9D8B030D-6E8A-4147-A177-3AD203B41FA5}">
                      <a16:colId xmlns:a16="http://schemas.microsoft.com/office/drawing/2014/main" val="1472226735"/>
                    </a:ext>
                  </a:extLst>
                </a:gridCol>
              </a:tblGrid>
              <a:tr h="248940">
                <a:tc>
                  <a:txBody>
                    <a:bodyPr/>
                    <a:lstStyle/>
                    <a:p>
                      <a:pPr lvl="0" algn="ctr" defTabSz="342900">
                        <a:defRPr/>
                      </a:pPr>
                      <a:r>
                        <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rPr>
                        <a:t>近年の府市一体の大阪</a:t>
                      </a:r>
                    </a:p>
                  </a:txBody>
                  <a:tcPr anchor="ctr">
                    <a:solidFill>
                      <a:srgbClr val="002060"/>
                    </a:solidFill>
                  </a:tcPr>
                </a:tc>
                <a:extLst>
                  <a:ext uri="{0D108BD9-81ED-4DB2-BD59-A6C34878D82A}">
                    <a16:rowId xmlns:a16="http://schemas.microsoft.com/office/drawing/2014/main" val="1808902658"/>
                  </a:ext>
                </a:extLst>
              </a:tr>
            </a:tbl>
          </a:graphicData>
        </a:graphic>
      </p:graphicFrame>
      <p:sp>
        <p:nvSpPr>
          <p:cNvPr id="34" name="正方形/長方形 33">
            <a:extLst>
              <a:ext uri="{FF2B5EF4-FFF2-40B4-BE49-F238E27FC236}">
                <a16:creationId xmlns:a16="http://schemas.microsoft.com/office/drawing/2014/main" id="{A9BD5B35-ACA8-11E2-FC94-070C644AA5A6}"/>
              </a:ext>
            </a:extLst>
          </p:cNvPr>
          <p:cNvSpPr/>
          <p:nvPr/>
        </p:nvSpPr>
        <p:spPr>
          <a:xfrm>
            <a:off x="4034467" y="4673933"/>
            <a:ext cx="4561058" cy="523220"/>
          </a:xfrm>
          <a:prstGeom prst="rect">
            <a:avLst/>
          </a:prstGeom>
        </p:spPr>
        <p:txBody>
          <a:bodyPr wrap="square">
            <a:spAutoFit/>
          </a:bodyPr>
          <a:lstStyle/>
          <a:p>
            <a:pPr lvl="0">
              <a:spcAft>
                <a:spcPts val="600"/>
              </a:spcAft>
            </a:pPr>
            <a:r>
              <a:rPr lang="ja-JP" altLang="en-US" sz="1400" b="1" u="sng" kern="100" dirty="0">
                <a:latin typeface="Meiryo UI" panose="020B0604030504040204" pitchFamily="50" charset="-128"/>
                <a:ea typeface="Meiryo UI" panose="020B0604030504040204" pitchFamily="50" charset="-128"/>
                <a:cs typeface="Meiryo UI" panose="020B0604030504040204" pitchFamily="50" charset="-128"/>
              </a:rPr>
              <a:t>大阪の</a:t>
            </a:r>
            <a:br>
              <a:rPr lang="en-US" altLang="ja-JP" sz="1400" b="1" u="sng"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b="1" u="sng" kern="100" dirty="0">
                <a:latin typeface="Meiryo UI" panose="020B0604030504040204" pitchFamily="50" charset="-128"/>
                <a:ea typeface="Meiryo UI" panose="020B0604030504040204" pitchFamily="50" charset="-128"/>
                <a:cs typeface="Meiryo UI" panose="020B0604030504040204" pitchFamily="50" charset="-128"/>
              </a:rPr>
              <a:t>都市機能を高める戦略的な取組</a:t>
            </a:r>
            <a:endParaRPr lang="en-US" altLang="ja-JP" sz="1400" b="1" u="sng"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四角形: 角を丸くする 34">
            <a:extLst>
              <a:ext uri="{FF2B5EF4-FFF2-40B4-BE49-F238E27FC236}">
                <a16:creationId xmlns:a16="http://schemas.microsoft.com/office/drawing/2014/main" id="{40B23722-9463-2B12-DEF7-AED99CCF21DB}"/>
              </a:ext>
            </a:extLst>
          </p:cNvPr>
          <p:cNvSpPr/>
          <p:nvPr/>
        </p:nvSpPr>
        <p:spPr>
          <a:xfrm>
            <a:off x="4231678" y="3133362"/>
            <a:ext cx="1344058" cy="695922"/>
          </a:xfrm>
          <a:prstGeom prst="roundRect">
            <a:avLst/>
          </a:prstGeom>
          <a:solidFill>
            <a:schemeClr val="bg1"/>
          </a:solidFill>
          <a:ln>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latin typeface="Meiryo UI" panose="020B0604030504040204" pitchFamily="50" charset="-128"/>
                <a:ea typeface="Meiryo UI" panose="020B0604030504040204" pitchFamily="50" charset="-128"/>
              </a:rPr>
              <a:t>住民投票１回目</a:t>
            </a:r>
            <a:endParaRPr kumimoji="1" lang="en-US" altLang="ja-JP" sz="1200" dirty="0">
              <a:solidFill>
                <a:schemeClr val="tx2"/>
              </a:solidFill>
              <a:latin typeface="Meiryo UI" panose="020B0604030504040204" pitchFamily="50" charset="-128"/>
              <a:ea typeface="Meiryo UI" panose="020B0604030504040204" pitchFamily="50" charset="-128"/>
            </a:endParaRPr>
          </a:p>
          <a:p>
            <a:pPr algn="ctr"/>
            <a:r>
              <a:rPr kumimoji="1" lang="en-US" altLang="ja-JP" sz="1200" dirty="0">
                <a:solidFill>
                  <a:schemeClr val="tx2"/>
                </a:solidFill>
                <a:latin typeface="Meiryo UI" panose="020B0604030504040204" pitchFamily="50" charset="-128"/>
                <a:ea typeface="Meiryo UI" panose="020B0604030504040204" pitchFamily="50" charset="-128"/>
              </a:rPr>
              <a:t>2015</a:t>
            </a:r>
            <a:r>
              <a:rPr kumimoji="1" lang="ja-JP" altLang="en-US" sz="1200" dirty="0">
                <a:solidFill>
                  <a:schemeClr val="tx2"/>
                </a:solidFill>
                <a:latin typeface="Meiryo UI" panose="020B0604030504040204" pitchFamily="50" charset="-128"/>
                <a:ea typeface="Meiryo UI" panose="020B0604030504040204" pitchFamily="50" charset="-128"/>
              </a:rPr>
              <a:t>年</a:t>
            </a:r>
            <a:r>
              <a:rPr kumimoji="1" lang="en-US" altLang="ja-JP" sz="1200" dirty="0">
                <a:solidFill>
                  <a:schemeClr val="tx2"/>
                </a:solidFill>
                <a:latin typeface="Meiryo UI" panose="020B0604030504040204" pitchFamily="50" charset="-128"/>
                <a:ea typeface="Meiryo UI" panose="020B0604030504040204" pitchFamily="50" charset="-128"/>
              </a:rPr>
              <a:t>5</a:t>
            </a:r>
            <a:r>
              <a:rPr kumimoji="1" lang="ja-JP" altLang="en-US" sz="1200" dirty="0">
                <a:solidFill>
                  <a:schemeClr val="tx2"/>
                </a:solidFill>
                <a:latin typeface="Meiryo UI" panose="020B0604030504040204" pitchFamily="50" charset="-128"/>
                <a:ea typeface="Meiryo UI" panose="020B0604030504040204" pitchFamily="50" charset="-128"/>
              </a:rPr>
              <a:t>月</a:t>
            </a:r>
            <a:endParaRPr kumimoji="1" lang="en-US" altLang="ja-JP" sz="1200" dirty="0">
              <a:solidFill>
                <a:schemeClr val="tx2"/>
              </a:solidFill>
              <a:latin typeface="Meiryo UI" panose="020B0604030504040204" pitchFamily="50" charset="-128"/>
              <a:ea typeface="Meiryo UI" panose="020B0604030504040204" pitchFamily="50" charset="-128"/>
            </a:endParaRPr>
          </a:p>
          <a:p>
            <a:pPr algn="ctr"/>
            <a:r>
              <a:rPr kumimoji="1" lang="zh-TW" altLang="en-US" sz="800" dirty="0">
                <a:solidFill>
                  <a:schemeClr val="tx2"/>
                </a:solidFill>
                <a:latin typeface="Meiryo UI" panose="020B0604030504040204" pitchFamily="50" charset="-128"/>
                <a:ea typeface="Meiryo UI" panose="020B0604030504040204" pitchFamily="50" charset="-128"/>
              </a:rPr>
              <a:t>否決（賛成</a:t>
            </a:r>
            <a:r>
              <a:rPr kumimoji="1" lang="en-US" altLang="zh-TW" sz="800" dirty="0">
                <a:solidFill>
                  <a:schemeClr val="tx2"/>
                </a:solidFill>
                <a:latin typeface="Meiryo UI" panose="020B0604030504040204" pitchFamily="50" charset="-128"/>
                <a:ea typeface="Meiryo UI" panose="020B0604030504040204" pitchFamily="50" charset="-128"/>
              </a:rPr>
              <a:t>69.5</a:t>
            </a:r>
            <a:r>
              <a:rPr kumimoji="1" lang="zh-TW" altLang="en-US" sz="800" dirty="0">
                <a:solidFill>
                  <a:schemeClr val="tx2"/>
                </a:solidFill>
                <a:latin typeface="Meiryo UI" panose="020B0604030504040204" pitchFamily="50" charset="-128"/>
                <a:ea typeface="Meiryo UI" panose="020B0604030504040204" pitchFamily="50" charset="-128"/>
              </a:rPr>
              <a:t>万票　</a:t>
            </a:r>
            <a:r>
              <a:rPr kumimoji="1" lang="ja-JP" altLang="en-US" sz="800" dirty="0">
                <a:solidFill>
                  <a:schemeClr val="tx2"/>
                </a:solidFill>
                <a:latin typeface="Meiryo UI" panose="020B0604030504040204" pitchFamily="50" charset="-128"/>
                <a:ea typeface="Meiryo UI" panose="020B0604030504040204" pitchFamily="50" charset="-128"/>
              </a:rPr>
              <a:t>　　</a:t>
            </a:r>
            <a:br>
              <a:rPr kumimoji="1" lang="en-US" altLang="ja-JP" sz="800" dirty="0">
                <a:solidFill>
                  <a:schemeClr val="tx2"/>
                </a:solidFill>
                <a:latin typeface="Meiryo UI" panose="020B0604030504040204" pitchFamily="50" charset="-128"/>
                <a:ea typeface="Meiryo UI" panose="020B0604030504040204" pitchFamily="50" charset="-128"/>
              </a:rPr>
            </a:br>
            <a:r>
              <a:rPr kumimoji="1" lang="ja-JP" altLang="en-US" sz="800" dirty="0">
                <a:solidFill>
                  <a:schemeClr val="tx2"/>
                </a:solidFill>
                <a:latin typeface="Meiryo UI" panose="020B0604030504040204" pitchFamily="50" charset="-128"/>
                <a:ea typeface="Meiryo UI" panose="020B0604030504040204" pitchFamily="50" charset="-128"/>
              </a:rPr>
              <a:t>　　　　　　</a:t>
            </a:r>
            <a:r>
              <a:rPr kumimoji="1" lang="zh-TW" altLang="en-US" sz="800" dirty="0">
                <a:solidFill>
                  <a:schemeClr val="tx2"/>
                </a:solidFill>
                <a:latin typeface="Meiryo UI" panose="020B0604030504040204" pitchFamily="50" charset="-128"/>
                <a:ea typeface="Meiryo UI" panose="020B0604030504040204" pitchFamily="50" charset="-128"/>
              </a:rPr>
              <a:t>反対</a:t>
            </a:r>
            <a:r>
              <a:rPr kumimoji="1" lang="en-US" altLang="zh-TW" sz="800" dirty="0">
                <a:solidFill>
                  <a:schemeClr val="tx2"/>
                </a:solidFill>
                <a:latin typeface="Meiryo UI" panose="020B0604030504040204" pitchFamily="50" charset="-128"/>
                <a:ea typeface="Meiryo UI" panose="020B0604030504040204" pitchFamily="50" charset="-128"/>
              </a:rPr>
              <a:t>70.6</a:t>
            </a:r>
            <a:r>
              <a:rPr kumimoji="1" lang="zh-TW" altLang="en-US" sz="800" dirty="0">
                <a:solidFill>
                  <a:schemeClr val="tx2"/>
                </a:solidFill>
                <a:latin typeface="Meiryo UI" panose="020B0604030504040204" pitchFamily="50" charset="-128"/>
                <a:ea typeface="Meiryo UI" panose="020B0604030504040204" pitchFamily="50" charset="-128"/>
              </a:rPr>
              <a:t>万票）</a:t>
            </a:r>
          </a:p>
        </p:txBody>
      </p:sp>
      <p:sp>
        <p:nvSpPr>
          <p:cNvPr id="37" name="四角形: 角を丸くする 36">
            <a:extLst>
              <a:ext uri="{FF2B5EF4-FFF2-40B4-BE49-F238E27FC236}">
                <a16:creationId xmlns:a16="http://schemas.microsoft.com/office/drawing/2014/main" id="{12D3FB6B-FC20-B1B1-8086-5D546C28A100}"/>
              </a:ext>
            </a:extLst>
          </p:cNvPr>
          <p:cNvSpPr/>
          <p:nvPr/>
        </p:nvSpPr>
        <p:spPr>
          <a:xfrm>
            <a:off x="5884621" y="3136433"/>
            <a:ext cx="1344057" cy="695922"/>
          </a:xfrm>
          <a:prstGeom prst="roundRect">
            <a:avLst/>
          </a:prstGeom>
          <a:solidFill>
            <a:schemeClr val="bg1"/>
          </a:solidFill>
          <a:ln>
            <a:solidFill>
              <a:schemeClr val="accent1">
                <a:shade val="15000"/>
              </a:schemeClr>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2"/>
                </a:solidFill>
                <a:latin typeface="Meiryo UI" panose="020B0604030504040204" pitchFamily="50" charset="-128"/>
                <a:ea typeface="Meiryo UI" panose="020B0604030504040204" pitchFamily="50" charset="-128"/>
              </a:rPr>
              <a:t>住民投票２回目</a:t>
            </a:r>
            <a:endParaRPr kumimoji="1" lang="en-US" altLang="ja-JP" sz="1200" dirty="0">
              <a:solidFill>
                <a:schemeClr val="tx2"/>
              </a:solidFill>
              <a:latin typeface="Meiryo UI" panose="020B0604030504040204" pitchFamily="50" charset="-128"/>
              <a:ea typeface="Meiryo UI" panose="020B0604030504040204" pitchFamily="50" charset="-128"/>
            </a:endParaRPr>
          </a:p>
          <a:p>
            <a:pPr algn="ctr"/>
            <a:r>
              <a:rPr kumimoji="1" lang="en-US" altLang="ja-JP" sz="1200" dirty="0">
                <a:solidFill>
                  <a:schemeClr val="tx2"/>
                </a:solidFill>
                <a:latin typeface="Meiryo UI" panose="020B0604030504040204" pitchFamily="50" charset="-128"/>
                <a:ea typeface="Meiryo UI" panose="020B0604030504040204" pitchFamily="50" charset="-128"/>
              </a:rPr>
              <a:t>2020</a:t>
            </a:r>
            <a:r>
              <a:rPr kumimoji="1" lang="ja-JP" altLang="en-US" sz="1200" dirty="0">
                <a:solidFill>
                  <a:schemeClr val="tx2"/>
                </a:solidFill>
                <a:latin typeface="Meiryo UI" panose="020B0604030504040204" pitchFamily="50" charset="-128"/>
                <a:ea typeface="Meiryo UI" panose="020B0604030504040204" pitchFamily="50" charset="-128"/>
              </a:rPr>
              <a:t>年</a:t>
            </a:r>
            <a:r>
              <a:rPr lang="en-US" altLang="ja-JP" sz="1200" dirty="0">
                <a:solidFill>
                  <a:schemeClr val="tx2"/>
                </a:solidFill>
                <a:latin typeface="Meiryo UI" panose="020B0604030504040204" pitchFamily="50" charset="-128"/>
                <a:ea typeface="Meiryo UI" panose="020B0604030504040204" pitchFamily="50" charset="-128"/>
              </a:rPr>
              <a:t>11</a:t>
            </a:r>
            <a:r>
              <a:rPr kumimoji="1" lang="ja-JP" altLang="en-US" sz="1200" dirty="0">
                <a:solidFill>
                  <a:schemeClr val="tx2"/>
                </a:solidFill>
                <a:latin typeface="Meiryo UI" panose="020B0604030504040204" pitchFamily="50" charset="-128"/>
                <a:ea typeface="Meiryo UI" panose="020B0604030504040204" pitchFamily="50" charset="-128"/>
              </a:rPr>
              <a:t>月</a:t>
            </a:r>
            <a:endParaRPr kumimoji="1" lang="en-US" altLang="ja-JP" sz="1200" dirty="0">
              <a:solidFill>
                <a:schemeClr val="tx2"/>
              </a:solidFill>
              <a:latin typeface="Meiryo UI" panose="020B0604030504040204" pitchFamily="50" charset="-128"/>
              <a:ea typeface="Meiryo UI" panose="020B0604030504040204" pitchFamily="50" charset="-128"/>
            </a:endParaRPr>
          </a:p>
          <a:p>
            <a:pPr algn="ctr"/>
            <a:r>
              <a:rPr kumimoji="1" lang="zh-TW" altLang="en-US" sz="800" dirty="0">
                <a:solidFill>
                  <a:schemeClr val="tx2"/>
                </a:solidFill>
                <a:latin typeface="Meiryo UI" panose="020B0604030504040204" pitchFamily="50" charset="-128"/>
                <a:ea typeface="Meiryo UI" panose="020B0604030504040204" pitchFamily="50" charset="-128"/>
              </a:rPr>
              <a:t>否決（賛成</a:t>
            </a:r>
            <a:r>
              <a:rPr kumimoji="1" lang="en-US" altLang="zh-TW" sz="800" dirty="0">
                <a:solidFill>
                  <a:schemeClr val="tx2"/>
                </a:solidFill>
                <a:latin typeface="Meiryo UI" panose="020B0604030504040204" pitchFamily="50" charset="-128"/>
                <a:ea typeface="Meiryo UI" panose="020B0604030504040204" pitchFamily="50" charset="-128"/>
              </a:rPr>
              <a:t>67.6</a:t>
            </a:r>
            <a:r>
              <a:rPr kumimoji="1" lang="zh-TW" altLang="en-US" sz="800" dirty="0">
                <a:solidFill>
                  <a:schemeClr val="tx2"/>
                </a:solidFill>
                <a:latin typeface="Meiryo UI" panose="020B0604030504040204" pitchFamily="50" charset="-128"/>
                <a:ea typeface="Meiryo UI" panose="020B0604030504040204" pitchFamily="50" charset="-128"/>
              </a:rPr>
              <a:t>万票　</a:t>
            </a:r>
            <a:br>
              <a:rPr kumimoji="1" lang="en-US" altLang="zh-TW" sz="800" dirty="0">
                <a:solidFill>
                  <a:schemeClr val="tx2"/>
                </a:solidFill>
                <a:latin typeface="Meiryo UI" panose="020B0604030504040204" pitchFamily="50" charset="-128"/>
                <a:ea typeface="Meiryo UI" panose="020B0604030504040204" pitchFamily="50" charset="-128"/>
              </a:rPr>
            </a:br>
            <a:r>
              <a:rPr kumimoji="1" lang="ja-JP" altLang="en-US" sz="800" dirty="0">
                <a:solidFill>
                  <a:schemeClr val="tx2"/>
                </a:solidFill>
                <a:latin typeface="Meiryo UI" panose="020B0604030504040204" pitchFamily="50" charset="-128"/>
                <a:ea typeface="Meiryo UI" panose="020B0604030504040204" pitchFamily="50" charset="-128"/>
              </a:rPr>
              <a:t>　　　　　　</a:t>
            </a:r>
            <a:r>
              <a:rPr kumimoji="1" lang="zh-TW" altLang="en-US" sz="800" dirty="0">
                <a:solidFill>
                  <a:schemeClr val="tx2"/>
                </a:solidFill>
                <a:latin typeface="Meiryo UI" panose="020B0604030504040204" pitchFamily="50" charset="-128"/>
                <a:ea typeface="Meiryo UI" panose="020B0604030504040204" pitchFamily="50" charset="-128"/>
              </a:rPr>
              <a:t>反対</a:t>
            </a:r>
            <a:r>
              <a:rPr kumimoji="1" lang="en-US" altLang="zh-TW" sz="800" dirty="0">
                <a:solidFill>
                  <a:schemeClr val="tx2"/>
                </a:solidFill>
                <a:latin typeface="Meiryo UI" panose="020B0604030504040204" pitchFamily="50" charset="-128"/>
                <a:ea typeface="Meiryo UI" panose="020B0604030504040204" pitchFamily="50" charset="-128"/>
              </a:rPr>
              <a:t>69.2</a:t>
            </a:r>
            <a:r>
              <a:rPr kumimoji="1" lang="zh-TW" altLang="en-US" sz="800" dirty="0">
                <a:solidFill>
                  <a:schemeClr val="tx2"/>
                </a:solidFill>
                <a:latin typeface="Meiryo UI" panose="020B0604030504040204" pitchFamily="50" charset="-128"/>
                <a:ea typeface="Meiryo UI" panose="020B0604030504040204" pitchFamily="50" charset="-128"/>
              </a:rPr>
              <a:t>万票）</a:t>
            </a:r>
          </a:p>
        </p:txBody>
      </p:sp>
      <p:sp>
        <p:nvSpPr>
          <p:cNvPr id="36" name="矢印: 下 35">
            <a:extLst>
              <a:ext uri="{FF2B5EF4-FFF2-40B4-BE49-F238E27FC236}">
                <a16:creationId xmlns:a16="http://schemas.microsoft.com/office/drawing/2014/main" id="{88A06825-7376-B971-3F78-F50242B95ECA}"/>
              </a:ext>
            </a:extLst>
          </p:cNvPr>
          <p:cNvSpPr/>
          <p:nvPr/>
        </p:nvSpPr>
        <p:spPr>
          <a:xfrm rot="16200000">
            <a:off x="5555643" y="3430059"/>
            <a:ext cx="406637" cy="244760"/>
          </a:xfrm>
          <a:prstGeom prst="downArrow">
            <a:avLst/>
          </a:prstGeom>
          <a:solidFill>
            <a:schemeClr val="accent1">
              <a:lumMod val="60000"/>
              <a:lumOff val="40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76A572DE-6ED3-BE5D-724F-C0A7ACC57B5D}"/>
              </a:ext>
            </a:extLst>
          </p:cNvPr>
          <p:cNvSpPr txBox="1"/>
          <p:nvPr/>
        </p:nvSpPr>
        <p:spPr>
          <a:xfrm>
            <a:off x="7574197" y="2258110"/>
            <a:ext cx="533629" cy="4073617"/>
          </a:xfrm>
          <a:prstGeom prst="rect">
            <a:avLst/>
          </a:prstGeom>
          <a:noFill/>
          <a:ln>
            <a:noFill/>
          </a:ln>
        </p:spPr>
        <p:style>
          <a:lnRef idx="1">
            <a:schemeClr val="dk1"/>
          </a:lnRef>
          <a:fillRef idx="2">
            <a:schemeClr val="dk1"/>
          </a:fillRef>
          <a:effectRef idx="1">
            <a:schemeClr val="dk1"/>
          </a:effectRef>
          <a:fontRef idx="minor">
            <a:schemeClr val="dk1"/>
          </a:fontRef>
        </p:style>
        <p:txBody>
          <a:bodyPr vert="eaVert" wrap="square" rtlCol="0" anchor="ctr">
            <a:noAutofit/>
          </a:bodyPr>
          <a:lstStyle/>
          <a:p>
            <a:pPr algn="ctr"/>
            <a:r>
              <a:rPr lang="ja-JP" altLang="en-US" sz="2400" b="1" dirty="0">
                <a:latin typeface="Meiryo UI" panose="020B0604030504040204" pitchFamily="50" charset="-128"/>
                <a:ea typeface="Meiryo UI" panose="020B0604030504040204" pitchFamily="50" charset="-128"/>
              </a:rPr>
              <a:t>府 市 一 体 条 例</a:t>
            </a:r>
            <a:endParaRPr lang="en-US" altLang="ja-JP" sz="2400" b="1" dirty="0">
              <a:latin typeface="Meiryo UI" panose="020B0604030504040204" pitchFamily="50" charset="-128"/>
              <a:ea typeface="Meiryo UI" panose="020B0604030504040204" pitchFamily="50" charset="-128"/>
            </a:endParaRPr>
          </a:p>
        </p:txBody>
      </p:sp>
      <p:sp>
        <p:nvSpPr>
          <p:cNvPr id="40" name="正方形/長方形 39">
            <a:extLst>
              <a:ext uri="{FF2B5EF4-FFF2-40B4-BE49-F238E27FC236}">
                <a16:creationId xmlns:a16="http://schemas.microsoft.com/office/drawing/2014/main" id="{EDB0B2E6-EA1A-F4B3-440B-7495E599F760}"/>
              </a:ext>
            </a:extLst>
          </p:cNvPr>
          <p:cNvSpPr/>
          <p:nvPr/>
        </p:nvSpPr>
        <p:spPr>
          <a:xfrm>
            <a:off x="8538217" y="4140526"/>
            <a:ext cx="2455694" cy="646331"/>
          </a:xfrm>
          <a:prstGeom prst="rect">
            <a:avLst/>
          </a:prstGeom>
        </p:spPr>
        <p:txBody>
          <a:bodyPr wrap="square">
            <a:spAutoFit/>
          </a:bodyPr>
          <a:lstStyle/>
          <a:p>
            <a:pPr lvl="0"/>
            <a:r>
              <a:rPr lang="ja-JP" altLang="en-US"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府市一体の</a:t>
            </a:r>
            <a:br>
              <a:rPr lang="en-US" altLang="ja-JP"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更なる強化</a:t>
            </a:r>
            <a:endParaRPr lang="en-US" altLang="ja-JP"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7AF2F2E8-2E76-2415-4FB5-9F3E898F408B}"/>
              </a:ext>
            </a:extLst>
          </p:cNvPr>
          <p:cNvSpPr/>
          <p:nvPr/>
        </p:nvSpPr>
        <p:spPr>
          <a:xfrm>
            <a:off x="8680594" y="2655758"/>
            <a:ext cx="2892500" cy="900246"/>
          </a:xfrm>
          <a:prstGeom prst="rect">
            <a:avLst/>
          </a:prstGeom>
        </p:spPr>
        <p:txBody>
          <a:bodyPr wrap="square">
            <a:spAutoFit/>
          </a:bodyPr>
          <a:lstStyle/>
          <a:p>
            <a:pPr lvl="0"/>
            <a:r>
              <a:rPr lang="ja-JP" altLang="en-US" sz="1750" b="1" kern="100" dirty="0">
                <a:latin typeface="Meiryo UI" panose="020B0604030504040204" pitchFamily="50" charset="-128"/>
                <a:ea typeface="Meiryo UI" panose="020B0604030504040204" pitchFamily="50" charset="-128"/>
                <a:cs typeface="Meiryo UI" panose="020B0604030504040204" pitchFamily="50" charset="-128"/>
              </a:rPr>
              <a:t>万博をインパクトに</a:t>
            </a:r>
            <a:br>
              <a:rPr lang="en-US" altLang="ja-JP" sz="1750" b="1"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750" b="1" kern="100" dirty="0">
                <a:latin typeface="Meiryo UI" panose="020B0604030504040204" pitchFamily="50" charset="-128"/>
                <a:ea typeface="Meiryo UI" panose="020B0604030504040204" pitchFamily="50" charset="-128"/>
                <a:cs typeface="Meiryo UI" panose="020B0604030504040204" pitchFamily="50" charset="-128"/>
              </a:rPr>
              <a:t>日本の成長をけん引する</a:t>
            </a:r>
            <a:br>
              <a:rPr lang="en-US" altLang="ja-JP" sz="1750" b="1" kern="100" dirty="0">
                <a:latin typeface="Meiryo UI" panose="020B0604030504040204" pitchFamily="50" charset="-128"/>
                <a:ea typeface="Meiryo UI" panose="020B0604030504040204" pitchFamily="50" charset="-128"/>
                <a:cs typeface="Meiryo UI" panose="020B0604030504040204" pitchFamily="50" charset="-128"/>
              </a:rPr>
            </a:br>
            <a:r>
              <a:rPr lang="ja-JP" altLang="en-US" sz="1750" b="1" kern="100" dirty="0">
                <a:latin typeface="Meiryo UI" panose="020B0604030504040204" pitchFamily="50" charset="-128"/>
                <a:ea typeface="Meiryo UI" panose="020B0604030504040204" pitchFamily="50" charset="-128"/>
                <a:cs typeface="Meiryo UI" panose="020B0604030504040204" pitchFamily="50" charset="-128"/>
              </a:rPr>
              <a:t>副首都・大阪の実現へ</a:t>
            </a:r>
            <a:endParaRPr lang="en-US" altLang="ja-JP" sz="1750" b="1"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二等辺三角形 42">
            <a:extLst>
              <a:ext uri="{FF2B5EF4-FFF2-40B4-BE49-F238E27FC236}">
                <a16:creationId xmlns:a16="http://schemas.microsoft.com/office/drawing/2014/main" id="{7E329CF9-B89C-80C4-EB05-D748E0CBFE78}"/>
              </a:ext>
            </a:extLst>
          </p:cNvPr>
          <p:cNvSpPr/>
          <p:nvPr/>
        </p:nvSpPr>
        <p:spPr>
          <a:xfrm rot="5400000">
            <a:off x="2359294" y="4246894"/>
            <a:ext cx="2641167" cy="148276"/>
          </a:xfrm>
          <a:prstGeom prst="triangle">
            <a:avLst/>
          </a:prstGeom>
          <a:solidFill>
            <a:schemeClr val="bg1">
              <a:lumMod val="7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002060"/>
              </a:solidFill>
            </a:endParaRPr>
          </a:p>
        </p:txBody>
      </p:sp>
      <p:sp>
        <p:nvSpPr>
          <p:cNvPr id="44" name="正方形/長方形 43">
            <a:extLst>
              <a:ext uri="{FF2B5EF4-FFF2-40B4-BE49-F238E27FC236}">
                <a16:creationId xmlns:a16="http://schemas.microsoft.com/office/drawing/2014/main" id="{440AF5A5-917A-4511-7CE2-1297FC92CA4C}"/>
              </a:ext>
            </a:extLst>
          </p:cNvPr>
          <p:cNvSpPr/>
          <p:nvPr/>
        </p:nvSpPr>
        <p:spPr>
          <a:xfrm>
            <a:off x="526774" y="5439021"/>
            <a:ext cx="2657811" cy="821187"/>
          </a:xfrm>
          <a:prstGeom prst="rect">
            <a:avLst/>
          </a:prstGeom>
        </p:spPr>
        <p:txBody>
          <a:bodyPr wrap="square">
            <a:spAutoFit/>
          </a:bodyPr>
          <a:lstStyle/>
          <a:p>
            <a:pPr marL="95250" lvl="0" indent="-95250">
              <a:lnSpc>
                <a:spcPts val="1300"/>
              </a:lnSpc>
              <a:spcAft>
                <a:spcPts val="600"/>
              </a:spcAft>
            </a:pP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◆大阪都市圏は、経済圏や生活圏が大阪市域を越えて拡がっている。</a:t>
            </a:r>
          </a:p>
          <a:p>
            <a:pPr marL="95250" lvl="0" indent="-95250">
              <a:lnSpc>
                <a:spcPts val="1300"/>
              </a:lnSpc>
              <a:spcAft>
                <a:spcPts val="600"/>
              </a:spcAft>
            </a:pP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◆大阪府・大阪市一体で大阪の全体最適を考えることが重要。</a:t>
            </a:r>
          </a:p>
        </p:txBody>
      </p:sp>
      <p:sp>
        <p:nvSpPr>
          <p:cNvPr id="45" name="正方形/長方形 44">
            <a:extLst>
              <a:ext uri="{FF2B5EF4-FFF2-40B4-BE49-F238E27FC236}">
                <a16:creationId xmlns:a16="http://schemas.microsoft.com/office/drawing/2014/main" id="{2FB1A459-5359-B2BB-63E5-F7765BF8471C}"/>
              </a:ext>
            </a:extLst>
          </p:cNvPr>
          <p:cNvSpPr/>
          <p:nvPr/>
        </p:nvSpPr>
        <p:spPr>
          <a:xfrm>
            <a:off x="547940" y="2189169"/>
            <a:ext cx="2680576" cy="1169551"/>
          </a:xfrm>
          <a:prstGeom prst="rect">
            <a:avLst/>
          </a:prstGeom>
        </p:spPr>
        <p:txBody>
          <a:bodyPr wrap="square">
            <a:spAutoFit/>
          </a:bodyPr>
          <a:lstStyle/>
          <a:p>
            <a:pPr marL="95250" lvl="0" indent="-95250">
              <a:lnSpc>
                <a:spcPts val="1300"/>
              </a:lnSpc>
              <a:spcAft>
                <a:spcPts val="600"/>
              </a:spcAft>
            </a:pP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◆過去の大阪は、大阪市域は大阪市、市域外は大阪府という役割分担のもと、府市それぞれが都市戦略を実行。</a:t>
            </a:r>
          </a:p>
          <a:p>
            <a:pPr marL="95250" lvl="0" indent="-95250">
              <a:lnSpc>
                <a:spcPts val="1300"/>
              </a:lnSpc>
              <a:spcAft>
                <a:spcPts val="600"/>
              </a:spcAft>
            </a:pP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◆東京一極集中や大阪の成長に必要な都市インフラなどが遅れ、大阪の地位が低下。バブル崩壊後、大阪経済はさらに低迷。</a:t>
            </a:r>
          </a:p>
        </p:txBody>
      </p:sp>
      <p:sp>
        <p:nvSpPr>
          <p:cNvPr id="46" name="正方形/長方形 45">
            <a:extLst>
              <a:ext uri="{FF2B5EF4-FFF2-40B4-BE49-F238E27FC236}">
                <a16:creationId xmlns:a16="http://schemas.microsoft.com/office/drawing/2014/main" id="{41AC6124-950E-2E5A-BE85-D732D84E7EEE}"/>
              </a:ext>
            </a:extLst>
          </p:cNvPr>
          <p:cNvSpPr/>
          <p:nvPr/>
        </p:nvSpPr>
        <p:spPr>
          <a:xfrm>
            <a:off x="520882" y="3808582"/>
            <a:ext cx="2879245" cy="987899"/>
          </a:xfrm>
          <a:prstGeom prst="rect">
            <a:avLst/>
          </a:prstGeom>
        </p:spPr>
        <p:txBody>
          <a:bodyPr wrap="square">
            <a:spAutoFit/>
          </a:bodyPr>
          <a:lstStyle/>
          <a:p>
            <a:pPr marL="95250" lvl="0" indent="-95250">
              <a:lnSpc>
                <a:spcPts val="1300"/>
              </a:lnSpc>
              <a:spcAft>
                <a:spcPts val="600"/>
              </a:spcAft>
            </a:pP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◆府市バラバラに都市戦略を展開した結果、　府域全体で最適化が図られず、二重行政が発生。</a:t>
            </a:r>
          </a:p>
          <a:p>
            <a:pPr marL="95250" lvl="0" indent="-95250">
              <a:lnSpc>
                <a:spcPts val="1300"/>
              </a:lnSpc>
              <a:spcAft>
                <a:spcPts val="600"/>
              </a:spcAft>
            </a:pP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◆景気の停滞により、「負の遺産」へ変化し、府市の財政も大きく悪化。財政状況は非常に厳</a:t>
            </a:r>
            <a:br>
              <a:rPr lang="en-US" altLang="ja-JP"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しい状態。</a:t>
            </a:r>
          </a:p>
        </p:txBody>
      </p:sp>
      <p:sp>
        <p:nvSpPr>
          <p:cNvPr id="47" name="四角形: 角を丸くする 46">
            <a:extLst>
              <a:ext uri="{FF2B5EF4-FFF2-40B4-BE49-F238E27FC236}">
                <a16:creationId xmlns:a16="http://schemas.microsoft.com/office/drawing/2014/main" id="{FBA9DFF5-48F2-2DE7-E9F5-1539027385F3}"/>
              </a:ext>
            </a:extLst>
          </p:cNvPr>
          <p:cNvSpPr/>
          <p:nvPr/>
        </p:nvSpPr>
        <p:spPr>
          <a:xfrm>
            <a:off x="2596009" y="6258322"/>
            <a:ext cx="500654" cy="253365"/>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a:t>
            </a:r>
            <a:r>
              <a:rPr lang="ja-JP" altLang="en-US" sz="1000" dirty="0">
                <a:solidFill>
                  <a:schemeClr val="tx2"/>
                </a:solidFill>
                <a:latin typeface="Meiryo UI" panose="020B0604030504040204" pitchFamily="50" charset="-128"/>
                <a:ea typeface="Meiryo UI" panose="020B0604030504040204" pitchFamily="50" charset="-128"/>
              </a:rPr>
              <a:t>８</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
        <p:nvSpPr>
          <p:cNvPr id="48" name="四角形: 角を丸くする 47">
            <a:extLst>
              <a:ext uri="{FF2B5EF4-FFF2-40B4-BE49-F238E27FC236}">
                <a16:creationId xmlns:a16="http://schemas.microsoft.com/office/drawing/2014/main" id="{8CA5C829-6235-B5F5-3BD0-27BB88006351}"/>
              </a:ext>
            </a:extLst>
          </p:cNvPr>
          <p:cNvSpPr/>
          <p:nvPr/>
        </p:nvSpPr>
        <p:spPr>
          <a:xfrm>
            <a:off x="6503095" y="1929059"/>
            <a:ext cx="489186" cy="220422"/>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a:t>
            </a:r>
            <a:r>
              <a:rPr lang="ja-JP" altLang="en-US" sz="1000" dirty="0">
                <a:solidFill>
                  <a:schemeClr val="tx2"/>
                </a:solidFill>
                <a:latin typeface="Meiryo UI" panose="020B0604030504040204" pitchFamily="50" charset="-128"/>
                <a:ea typeface="Meiryo UI" panose="020B0604030504040204" pitchFamily="50" charset="-128"/>
              </a:rPr>
              <a:t>９</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
        <p:nvSpPr>
          <p:cNvPr id="49" name="四角形: 角を丸くする 48">
            <a:extLst>
              <a:ext uri="{FF2B5EF4-FFF2-40B4-BE49-F238E27FC236}">
                <a16:creationId xmlns:a16="http://schemas.microsoft.com/office/drawing/2014/main" id="{3CADED2D-DBC8-A9E1-5AE9-331463CACC58}"/>
              </a:ext>
            </a:extLst>
          </p:cNvPr>
          <p:cNvSpPr/>
          <p:nvPr/>
        </p:nvSpPr>
        <p:spPr>
          <a:xfrm>
            <a:off x="6460183" y="4654000"/>
            <a:ext cx="820674" cy="238310"/>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P11</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
        <p:nvSpPr>
          <p:cNvPr id="13" name="正方形/長方形 12">
            <a:extLst>
              <a:ext uri="{FF2B5EF4-FFF2-40B4-BE49-F238E27FC236}">
                <a16:creationId xmlns:a16="http://schemas.microsoft.com/office/drawing/2014/main" id="{565409BC-EF52-A5D8-2B39-06F0FB9EF761}"/>
              </a:ext>
            </a:extLst>
          </p:cNvPr>
          <p:cNvSpPr/>
          <p:nvPr/>
        </p:nvSpPr>
        <p:spPr>
          <a:xfrm>
            <a:off x="8474005" y="3672880"/>
            <a:ext cx="1806708" cy="363882"/>
          </a:xfrm>
          <a:prstGeom prst="rect">
            <a:avLst/>
          </a:prstGeom>
        </p:spPr>
        <p:txBody>
          <a:bodyPr wrap="square">
            <a:spAutoFit/>
          </a:bodyPr>
          <a:lstStyle/>
          <a:p>
            <a:pPr lvl="0">
              <a:lnSpc>
                <a:spcPts val="2400"/>
              </a:lnSpc>
              <a:spcAft>
                <a:spcPts val="600"/>
              </a:spcAft>
            </a:pPr>
            <a:r>
              <a:rPr lang="en-US" altLang="ja-JP" sz="16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行政体制の強化</a:t>
            </a:r>
            <a:r>
              <a:rPr lang="en-US" altLang="ja-JP" sz="1600"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5" name="正方形/長方形 14">
            <a:extLst>
              <a:ext uri="{FF2B5EF4-FFF2-40B4-BE49-F238E27FC236}">
                <a16:creationId xmlns:a16="http://schemas.microsoft.com/office/drawing/2014/main" id="{631F114E-0D57-2470-AAF8-9EBC90F4293C}"/>
              </a:ext>
            </a:extLst>
          </p:cNvPr>
          <p:cNvSpPr/>
          <p:nvPr/>
        </p:nvSpPr>
        <p:spPr>
          <a:xfrm>
            <a:off x="8577945" y="5817866"/>
            <a:ext cx="2151726" cy="646331"/>
          </a:xfrm>
          <a:prstGeom prst="rect">
            <a:avLst/>
          </a:prstGeom>
        </p:spPr>
        <p:txBody>
          <a:bodyPr wrap="square">
            <a:spAutoFit/>
          </a:bodyPr>
          <a:lstStyle/>
          <a:p>
            <a:pPr lvl="0"/>
            <a:r>
              <a:rPr lang="ja-JP" altLang="en-US"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府域を越える</a:t>
            </a:r>
            <a:br>
              <a:rPr lang="en-US" altLang="ja-JP"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広域行政強化</a:t>
            </a:r>
            <a:endParaRPr lang="en-US" altLang="ja-JP"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a:extLst>
              <a:ext uri="{FF2B5EF4-FFF2-40B4-BE49-F238E27FC236}">
                <a16:creationId xmlns:a16="http://schemas.microsoft.com/office/drawing/2014/main" id="{64A6E023-9800-39DD-A963-D2FDAD105E95}"/>
              </a:ext>
            </a:extLst>
          </p:cNvPr>
          <p:cNvSpPr/>
          <p:nvPr/>
        </p:nvSpPr>
        <p:spPr>
          <a:xfrm>
            <a:off x="8552043" y="4946534"/>
            <a:ext cx="2455694" cy="646331"/>
          </a:xfrm>
          <a:prstGeom prst="rect">
            <a:avLst/>
          </a:prstGeom>
        </p:spPr>
        <p:txBody>
          <a:bodyPr wrap="square">
            <a:spAutoFit/>
          </a:bodyPr>
          <a:lstStyle/>
          <a:p>
            <a:pPr lvl="0"/>
            <a:r>
              <a:rPr lang="ja-JP" altLang="en-US"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府域の</a:t>
            </a:r>
            <a:br>
              <a:rPr lang="en-US" altLang="ja-JP"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br>
            <a:r>
              <a:rPr lang="ja-JP" altLang="en-US" b="1"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基礎自治強化</a:t>
            </a:r>
            <a:endParaRPr lang="en-US" altLang="ja-JP" b="1" u="sng" kern="100"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a:extLst>
              <a:ext uri="{FF2B5EF4-FFF2-40B4-BE49-F238E27FC236}">
                <a16:creationId xmlns:a16="http://schemas.microsoft.com/office/drawing/2014/main" id="{35CF4A8D-74EA-385D-6880-1B989771C648}"/>
              </a:ext>
            </a:extLst>
          </p:cNvPr>
          <p:cNvSpPr/>
          <p:nvPr/>
        </p:nvSpPr>
        <p:spPr>
          <a:xfrm>
            <a:off x="11396108" y="2567123"/>
            <a:ext cx="707886" cy="4302967"/>
          </a:xfrm>
          <a:prstGeom prst="rect">
            <a:avLst/>
          </a:prstGeom>
        </p:spPr>
        <p:txBody>
          <a:bodyPr vert="eaVert" wrap="square">
            <a:spAutoFit/>
          </a:bodyPr>
          <a:lstStyle/>
          <a:p>
            <a:pPr lvl="0"/>
            <a:r>
              <a:rPr lang="ja-JP" altLang="en-US" sz="1700" b="1" dirty="0">
                <a:latin typeface="Meiryo UI" panose="020B0604030504040204" pitchFamily="50" charset="-128"/>
                <a:ea typeface="Meiryo UI" panose="020B0604030504040204" pitchFamily="50" charset="-128"/>
              </a:rPr>
              <a:t>複数の都市が日本の成長をけん引する</a:t>
            </a:r>
            <a:br>
              <a:rPr lang="ja-JP" altLang="en-US" sz="1700" b="1" dirty="0">
                <a:latin typeface="Meiryo UI" panose="020B0604030504040204" pitchFamily="50" charset="-128"/>
                <a:ea typeface="Meiryo UI" panose="020B0604030504040204" pitchFamily="50" charset="-128"/>
              </a:rPr>
            </a:br>
            <a:r>
              <a:rPr lang="ja-JP" altLang="en-US" sz="1700" b="1" dirty="0">
                <a:latin typeface="Meiryo UI" panose="020B0604030504040204" pitchFamily="50" charset="-128"/>
                <a:ea typeface="Meiryo UI" panose="020B0604030504040204" pitchFamily="50" charset="-128"/>
              </a:rPr>
              <a:t>　　新たな国の形を副首都・大阪が先導</a:t>
            </a:r>
          </a:p>
        </p:txBody>
      </p:sp>
      <p:sp>
        <p:nvSpPr>
          <p:cNvPr id="27" name="二等辺三角形 26">
            <a:extLst>
              <a:ext uri="{FF2B5EF4-FFF2-40B4-BE49-F238E27FC236}">
                <a16:creationId xmlns:a16="http://schemas.microsoft.com/office/drawing/2014/main" id="{EE6C16C3-62F4-06E5-36DA-7027A5FD4F9B}"/>
              </a:ext>
            </a:extLst>
          </p:cNvPr>
          <p:cNvSpPr/>
          <p:nvPr/>
        </p:nvSpPr>
        <p:spPr>
          <a:xfrm rot="5400000">
            <a:off x="6970235" y="4248449"/>
            <a:ext cx="2699577" cy="142722"/>
          </a:xfrm>
          <a:prstGeom prst="triangle">
            <a:avLst/>
          </a:prstGeom>
          <a:solidFill>
            <a:schemeClr val="bg1">
              <a:lumMod val="7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002060"/>
              </a:solidFill>
            </a:endParaRPr>
          </a:p>
        </p:txBody>
      </p:sp>
      <p:sp>
        <p:nvSpPr>
          <p:cNvPr id="19" name="二等辺三角形 18">
            <a:extLst>
              <a:ext uri="{FF2B5EF4-FFF2-40B4-BE49-F238E27FC236}">
                <a16:creationId xmlns:a16="http://schemas.microsoft.com/office/drawing/2014/main" id="{BD2B2043-0C35-18EF-84D0-8BF9A7DA3698}"/>
              </a:ext>
            </a:extLst>
          </p:cNvPr>
          <p:cNvSpPr/>
          <p:nvPr/>
        </p:nvSpPr>
        <p:spPr>
          <a:xfrm rot="5400000">
            <a:off x="10020442" y="4237205"/>
            <a:ext cx="2699577" cy="142722"/>
          </a:xfrm>
          <a:prstGeom prst="triangle">
            <a:avLst/>
          </a:prstGeom>
          <a:solidFill>
            <a:schemeClr val="bg1">
              <a:lumMod val="75000"/>
            </a:schemeClr>
          </a:solidFill>
          <a:ln w="9525">
            <a:noFill/>
          </a:ln>
        </p:spPr>
        <p:style>
          <a:lnRef idx="2">
            <a:schemeClr val="dk1"/>
          </a:lnRef>
          <a:fillRef idx="1">
            <a:schemeClr val="lt1"/>
          </a:fillRef>
          <a:effectRef idx="0">
            <a:schemeClr val="dk1"/>
          </a:effectRef>
          <a:fontRef idx="minor">
            <a:schemeClr val="dk1"/>
          </a:fontRef>
        </p:style>
        <p:txBody>
          <a:bodyPr rtlCol="0" anchor="ctr"/>
          <a:lstStyle/>
          <a:p>
            <a:pPr algn="ctr"/>
            <a:endParaRPr lang="ja-JP" altLang="en-US" dirty="0">
              <a:solidFill>
                <a:srgbClr val="002060"/>
              </a:solidFill>
            </a:endParaRPr>
          </a:p>
        </p:txBody>
      </p:sp>
      <p:sp>
        <p:nvSpPr>
          <p:cNvPr id="21" name="四角形: 角を丸くする 20">
            <a:extLst>
              <a:ext uri="{FF2B5EF4-FFF2-40B4-BE49-F238E27FC236}">
                <a16:creationId xmlns:a16="http://schemas.microsoft.com/office/drawing/2014/main" id="{23A55F2C-4CFF-D935-D373-E2858C9A6B5C}"/>
              </a:ext>
            </a:extLst>
          </p:cNvPr>
          <p:cNvSpPr/>
          <p:nvPr/>
        </p:nvSpPr>
        <p:spPr>
          <a:xfrm>
            <a:off x="10430291" y="5008957"/>
            <a:ext cx="489186" cy="583907"/>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000" dirty="0">
                <a:solidFill>
                  <a:schemeClr val="tx2"/>
                </a:solidFill>
                <a:latin typeface="Meiryo UI" panose="020B0604030504040204" pitchFamily="50" charset="-128"/>
                <a:ea typeface="Meiryo UI" panose="020B0604030504040204" pitchFamily="50" charset="-128"/>
              </a:rPr>
              <a:t>P22</a:t>
            </a:r>
            <a:r>
              <a:rPr lang="ja-JP" altLang="en-US" sz="1000" dirty="0">
                <a:solidFill>
                  <a:schemeClr val="tx2"/>
                </a:solidFill>
                <a:latin typeface="Meiryo UI" panose="020B0604030504040204" pitchFamily="50" charset="-128"/>
                <a:ea typeface="Meiryo UI" panose="020B0604030504040204" pitchFamily="50" charset="-128"/>
              </a:rPr>
              <a:t>～</a:t>
            </a:r>
            <a:endParaRPr lang="en-US" altLang="ja-JP" sz="1000" dirty="0">
              <a:solidFill>
                <a:schemeClr val="tx2"/>
              </a:solidFill>
              <a:latin typeface="Meiryo UI" panose="020B0604030504040204" pitchFamily="50" charset="-128"/>
              <a:ea typeface="Meiryo UI" panose="020B0604030504040204" pitchFamily="50" charset="-128"/>
            </a:endParaRPr>
          </a:p>
          <a:p>
            <a:pPr algn="ctr"/>
            <a:r>
              <a:rPr kumimoji="1" lang="en-US" altLang="ja-JP" sz="1000" dirty="0">
                <a:solidFill>
                  <a:schemeClr val="tx2"/>
                </a:solidFill>
                <a:latin typeface="Meiryo UI" panose="020B0604030504040204" pitchFamily="50" charset="-128"/>
                <a:ea typeface="Meiryo UI" panose="020B0604030504040204" pitchFamily="50" charset="-128"/>
              </a:rPr>
              <a:t>24</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graphicFrame>
        <p:nvGraphicFramePr>
          <p:cNvPr id="20" name="表 19">
            <a:extLst>
              <a:ext uri="{FF2B5EF4-FFF2-40B4-BE49-F238E27FC236}">
                <a16:creationId xmlns:a16="http://schemas.microsoft.com/office/drawing/2014/main" id="{6F0DA26F-7302-B4E4-B758-3F0751ED30EE}"/>
              </a:ext>
            </a:extLst>
          </p:cNvPr>
          <p:cNvGraphicFramePr>
            <a:graphicFrameLocks noGrp="1"/>
          </p:cNvGraphicFramePr>
          <p:nvPr>
            <p:extLst>
              <p:ext uri="{D42A27DB-BD31-4B8C-83A1-F6EECF244321}">
                <p14:modId xmlns:p14="http://schemas.microsoft.com/office/powerpoint/2010/main" val="1939769715"/>
              </p:ext>
            </p:extLst>
          </p:nvPr>
        </p:nvGraphicFramePr>
        <p:xfrm>
          <a:off x="317944" y="4915703"/>
          <a:ext cx="3212959" cy="335280"/>
        </p:xfrm>
        <a:graphic>
          <a:graphicData uri="http://schemas.openxmlformats.org/drawingml/2006/table">
            <a:tbl>
              <a:tblPr firstRow="1" bandRow="1">
                <a:tableStyleId>{616DA210-FB5B-4158-B5E0-FEB733F419BA}</a:tableStyleId>
              </a:tblPr>
              <a:tblGrid>
                <a:gridCol w="3212959">
                  <a:extLst>
                    <a:ext uri="{9D8B030D-6E8A-4147-A177-3AD203B41FA5}">
                      <a16:colId xmlns:a16="http://schemas.microsoft.com/office/drawing/2014/main" val="1472226735"/>
                    </a:ext>
                  </a:extLst>
                </a:gridCol>
              </a:tblGrid>
              <a:tr h="333456">
                <a:tc>
                  <a:txBody>
                    <a:bodyPr/>
                    <a:lstStyle/>
                    <a:p>
                      <a:pPr lvl="0" algn="ctr" defTabSz="342900">
                        <a:defRPr/>
                      </a:pPr>
                      <a:r>
                        <a:rPr kumimoji="0" lang="ja-JP" altLang="en-US" sz="1600" b="1" noProof="0" dirty="0">
                          <a:solidFill>
                            <a:prstClr val="white"/>
                          </a:solidFill>
                          <a:latin typeface="Meiryo UI" panose="020B0604030504040204" pitchFamily="50" charset="-128"/>
                          <a:ea typeface="Meiryo UI" panose="020B0604030504040204" pitchFamily="50" charset="-128"/>
                        </a:rPr>
                        <a:t>大阪の地理的特性</a:t>
                      </a:r>
                      <a:endParaRPr kumimoji="0" lang="ja-JP" altLang="en-US" sz="1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endParaRPr>
                    </a:p>
                  </a:txBody>
                  <a:tcPr anchor="ctr">
                    <a:solidFill>
                      <a:srgbClr val="002060"/>
                    </a:solidFill>
                  </a:tcPr>
                </a:tc>
                <a:extLst>
                  <a:ext uri="{0D108BD9-81ED-4DB2-BD59-A6C34878D82A}">
                    <a16:rowId xmlns:a16="http://schemas.microsoft.com/office/drawing/2014/main" val="1808902658"/>
                  </a:ext>
                </a:extLst>
              </a:tr>
            </a:tbl>
          </a:graphicData>
        </a:graphic>
      </p:graphicFrame>
      <p:sp>
        <p:nvSpPr>
          <p:cNvPr id="25" name="正方形/長方形 24">
            <a:extLst>
              <a:ext uri="{FF2B5EF4-FFF2-40B4-BE49-F238E27FC236}">
                <a16:creationId xmlns:a16="http://schemas.microsoft.com/office/drawing/2014/main" id="{4C7A17BF-4129-8930-87BE-DC42E4ACE374}"/>
              </a:ext>
            </a:extLst>
          </p:cNvPr>
          <p:cNvSpPr/>
          <p:nvPr/>
        </p:nvSpPr>
        <p:spPr>
          <a:xfrm>
            <a:off x="8391385" y="1888115"/>
            <a:ext cx="3652346" cy="509704"/>
          </a:xfrm>
          <a:prstGeom prst="rect">
            <a:avLst/>
          </a:prstGeom>
          <a:solidFill>
            <a:schemeClr val="bg1"/>
          </a:solidFill>
          <a:ln w="22225">
            <a:solidFill>
              <a:schemeClr val="tx1"/>
            </a:solidFill>
          </a:ln>
          <a:effectLst>
            <a:outerShdw blurRad="25400" dist="25400" dir="5400000" algn="ctr" rotWithShape="0">
              <a:srgbClr val="000000">
                <a:alpha val="99000"/>
              </a:srgb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70F057C-B6B9-8DF7-40EF-9798F3330A55}"/>
              </a:ext>
            </a:extLst>
          </p:cNvPr>
          <p:cNvSpPr txBox="1"/>
          <p:nvPr/>
        </p:nvSpPr>
        <p:spPr>
          <a:xfrm>
            <a:off x="8668066" y="1704492"/>
            <a:ext cx="3198995" cy="879242"/>
          </a:xfrm>
          <a:prstGeom prst="rect">
            <a:avLst/>
          </a:prstGeom>
          <a:noFill/>
          <a:ln>
            <a:noFill/>
          </a:ln>
        </p:spPr>
        <p:style>
          <a:lnRef idx="1">
            <a:schemeClr val="dk1"/>
          </a:lnRef>
          <a:fillRef idx="2">
            <a:schemeClr val="dk1"/>
          </a:fillRef>
          <a:effectRef idx="1">
            <a:schemeClr val="dk1"/>
          </a:effectRef>
          <a:fontRef idx="minor">
            <a:schemeClr val="dk1"/>
          </a:fontRef>
        </p:style>
        <p:txBody>
          <a:bodyPr vert="horz" wrap="square" rtlCol="0" anchor="ctr">
            <a:noAutofit/>
          </a:bodyPr>
          <a:lstStyle/>
          <a:p>
            <a:pPr algn="ctr"/>
            <a:r>
              <a:rPr lang="ja-JP" altLang="en-US" sz="2400" b="1" dirty="0">
                <a:solidFill>
                  <a:schemeClr val="tx1"/>
                </a:solidFill>
                <a:latin typeface="Meiryo UI" panose="020B0604030504040204" pitchFamily="50" charset="-128"/>
                <a:ea typeface="Meiryo UI" panose="020B0604030504040204" pitchFamily="50" charset="-128"/>
              </a:rPr>
              <a:t>副首都ビジョン</a:t>
            </a:r>
            <a:r>
              <a:rPr lang="en-US" altLang="ja-JP" sz="1200" b="1" dirty="0">
                <a:solidFill>
                  <a:schemeClr val="tx1"/>
                </a:solidFill>
                <a:latin typeface="Meiryo UI" panose="020B0604030504040204" pitchFamily="50" charset="-128"/>
                <a:ea typeface="Meiryo UI" panose="020B0604030504040204" pitchFamily="50" charset="-128"/>
              </a:rPr>
              <a:t>(</a:t>
            </a:r>
            <a:r>
              <a:rPr lang="ja-JP" altLang="en-US" sz="1200" b="1" dirty="0">
                <a:solidFill>
                  <a:schemeClr val="tx1"/>
                </a:solidFill>
                <a:latin typeface="Meiryo UI" panose="020B0604030504040204" pitchFamily="50" charset="-128"/>
                <a:ea typeface="Meiryo UI" panose="020B0604030504040204" pitchFamily="50" charset="-128"/>
              </a:rPr>
              <a:t>改定版</a:t>
            </a:r>
            <a:r>
              <a:rPr lang="en-US" altLang="ja-JP" sz="1200" b="1" dirty="0">
                <a:solidFill>
                  <a:schemeClr val="tx1"/>
                </a:solidFill>
                <a:latin typeface="Meiryo UI" panose="020B0604030504040204" pitchFamily="50" charset="-128"/>
                <a:ea typeface="Meiryo UI" panose="020B0604030504040204" pitchFamily="50" charset="-128"/>
              </a:rPr>
              <a:t>)</a:t>
            </a:r>
          </a:p>
        </p:txBody>
      </p:sp>
      <p:sp>
        <p:nvSpPr>
          <p:cNvPr id="3" name="四角形: 角を丸くする 2">
            <a:extLst>
              <a:ext uri="{FF2B5EF4-FFF2-40B4-BE49-F238E27FC236}">
                <a16:creationId xmlns:a16="http://schemas.microsoft.com/office/drawing/2014/main" id="{0B73D6F7-F036-848F-A724-FB2787ADBBFF}"/>
              </a:ext>
            </a:extLst>
          </p:cNvPr>
          <p:cNvSpPr/>
          <p:nvPr/>
        </p:nvSpPr>
        <p:spPr>
          <a:xfrm>
            <a:off x="10428207" y="5908136"/>
            <a:ext cx="489186" cy="555667"/>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ja-JP" sz="1000" dirty="0">
                <a:solidFill>
                  <a:schemeClr val="tx2"/>
                </a:solidFill>
                <a:latin typeface="Meiryo UI" panose="020B0604030504040204" pitchFamily="50" charset="-128"/>
                <a:ea typeface="Meiryo UI" panose="020B0604030504040204" pitchFamily="50" charset="-128"/>
              </a:rPr>
              <a:t>P26</a:t>
            </a:r>
            <a:r>
              <a:rPr lang="ja-JP" altLang="en-US" sz="1000" dirty="0">
                <a:solidFill>
                  <a:schemeClr val="tx2"/>
                </a:solidFill>
                <a:latin typeface="Meiryo UI" panose="020B0604030504040204" pitchFamily="50" charset="-128"/>
                <a:ea typeface="Meiryo UI" panose="020B0604030504040204" pitchFamily="50" charset="-128"/>
              </a:rPr>
              <a:t>～</a:t>
            </a:r>
            <a:r>
              <a:rPr lang="en-US" altLang="ja-JP" sz="1000" dirty="0">
                <a:solidFill>
                  <a:schemeClr val="tx2"/>
                </a:solidFill>
                <a:latin typeface="Meiryo UI" panose="020B0604030504040204" pitchFamily="50" charset="-128"/>
                <a:ea typeface="Meiryo UI" panose="020B0604030504040204" pitchFamily="50" charset="-128"/>
              </a:rPr>
              <a:t>28</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4595835D-D5BD-A18F-5814-08AFBE59418C}"/>
              </a:ext>
            </a:extLst>
          </p:cNvPr>
          <p:cNvSpPr/>
          <p:nvPr/>
        </p:nvSpPr>
        <p:spPr>
          <a:xfrm>
            <a:off x="10409953" y="4232540"/>
            <a:ext cx="489186" cy="564234"/>
          </a:xfrm>
          <a:prstGeom prst="roundRect">
            <a:avLst/>
          </a:prstGeom>
          <a:solidFill>
            <a:schemeClr val="bg1"/>
          </a:solidFill>
          <a:ln>
            <a:solidFill>
              <a:schemeClr val="accent1">
                <a:shade val="15000"/>
              </a:schemeClr>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000"/>
              </a:lnSpc>
            </a:pPr>
            <a:r>
              <a:rPr lang="en-US" altLang="ja-JP" sz="1000" dirty="0">
                <a:solidFill>
                  <a:schemeClr val="tx2"/>
                </a:solidFill>
                <a:latin typeface="Meiryo UI" panose="020B0604030504040204" pitchFamily="50" charset="-128"/>
                <a:ea typeface="Meiryo UI" panose="020B0604030504040204" pitchFamily="50" charset="-128"/>
              </a:rPr>
              <a:t>P12</a:t>
            </a:r>
            <a:r>
              <a:rPr lang="ja-JP" altLang="en-US" sz="1000" dirty="0">
                <a:solidFill>
                  <a:schemeClr val="tx2"/>
                </a:solidFill>
                <a:latin typeface="Meiryo UI" panose="020B0604030504040204" pitchFamily="50" charset="-128"/>
                <a:ea typeface="Meiryo UI" panose="020B0604030504040204" pitchFamily="50" charset="-128"/>
              </a:rPr>
              <a:t>～</a:t>
            </a:r>
            <a:r>
              <a:rPr lang="en-US" altLang="ja-JP" sz="1000" dirty="0">
                <a:solidFill>
                  <a:schemeClr val="tx2"/>
                </a:solidFill>
                <a:latin typeface="Meiryo UI" panose="020B0604030504040204" pitchFamily="50" charset="-128"/>
                <a:ea typeface="Meiryo UI" panose="020B0604030504040204" pitchFamily="50" charset="-128"/>
              </a:rPr>
              <a:t>20</a:t>
            </a:r>
            <a:endParaRPr kumimoji="1" lang="ja-JP" altLang="en-US" sz="1000" dirty="0">
              <a:solidFill>
                <a:schemeClr val="tx2"/>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7349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364DC03-A2B5-EB1F-653C-26469CE3ECFF}"/>
              </a:ext>
            </a:extLst>
          </p:cNvPr>
          <p:cNvSpPr/>
          <p:nvPr/>
        </p:nvSpPr>
        <p:spPr>
          <a:xfrm>
            <a:off x="376077" y="931824"/>
            <a:ext cx="11439846" cy="789578"/>
          </a:xfrm>
          <a:prstGeom prst="rect">
            <a:avLst/>
          </a:prstGeom>
          <a:noFill/>
          <a:ln w="63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3E1F5117-136A-2ECC-E9B3-E9DA985BF14B}"/>
              </a:ext>
            </a:extLst>
          </p:cNvPr>
          <p:cNvSpPr/>
          <p:nvPr/>
        </p:nvSpPr>
        <p:spPr>
          <a:xfrm>
            <a:off x="1737317" y="2164235"/>
            <a:ext cx="3860809" cy="400110"/>
          </a:xfrm>
          <a:prstGeom prst="rect">
            <a:avLst/>
          </a:prstGeom>
        </p:spPr>
        <p:txBody>
          <a:bodyPr wrap="square">
            <a:spAutoFit/>
          </a:bodyPr>
          <a:lstStyle/>
          <a:p>
            <a:r>
              <a:rPr lang="ja-JP" altLang="en-US" sz="2000" b="1" dirty="0"/>
              <a:t>■ 通勤圏</a:t>
            </a:r>
            <a:endParaRPr lang="en-US" altLang="ja-JP" sz="2000" b="1" dirty="0"/>
          </a:p>
        </p:txBody>
      </p:sp>
      <p:sp>
        <p:nvSpPr>
          <p:cNvPr id="9" name="テキスト ボックス 8">
            <a:extLst>
              <a:ext uri="{FF2B5EF4-FFF2-40B4-BE49-F238E27FC236}">
                <a16:creationId xmlns:a16="http://schemas.microsoft.com/office/drawing/2014/main" id="{A7112B3A-7CAA-A17C-69C4-91441D6A8933}"/>
              </a:ext>
            </a:extLst>
          </p:cNvPr>
          <p:cNvSpPr txBox="1"/>
          <p:nvPr/>
        </p:nvSpPr>
        <p:spPr>
          <a:xfrm>
            <a:off x="6511374" y="2446901"/>
            <a:ext cx="3567937" cy="425758"/>
          </a:xfrm>
          <a:prstGeom prst="rect">
            <a:avLst/>
          </a:prstGeom>
          <a:noFill/>
        </p:spPr>
        <p:txBody>
          <a:bodyPr wrap="square">
            <a:spAutoFit/>
          </a:bodyPr>
          <a:lstStyle/>
          <a:p>
            <a:pPr marL="182563" indent="-182563">
              <a:lnSpc>
                <a:spcPts val="1300"/>
              </a:lnSpc>
            </a:pPr>
            <a:r>
              <a:rPr lang="ja-JP" altLang="en-US" sz="1300" dirty="0">
                <a:latin typeface="BIZ UDPゴシック" panose="020B0400000000000000" pitchFamily="50" charset="-128"/>
                <a:ea typeface="BIZ UDPゴシック" panose="020B0400000000000000" pitchFamily="50" charset="-128"/>
              </a:rPr>
              <a:t>〇 　事業所建物は、大阪市を中心に建物数の多いエリアが拡がっている。</a:t>
            </a:r>
          </a:p>
        </p:txBody>
      </p:sp>
      <p:sp>
        <p:nvSpPr>
          <p:cNvPr id="14" name="Text Box 4">
            <a:extLst>
              <a:ext uri="{FF2B5EF4-FFF2-40B4-BE49-F238E27FC236}">
                <a16:creationId xmlns:a16="http://schemas.microsoft.com/office/drawing/2014/main" id="{A02DA8AB-F9A0-2506-76A8-A2DAF5BF6458}"/>
              </a:ext>
            </a:extLst>
          </p:cNvPr>
          <p:cNvSpPr txBox="1">
            <a:spLocks noChangeArrowheads="1"/>
          </p:cNvSpPr>
          <p:nvPr/>
        </p:nvSpPr>
        <p:spPr>
          <a:xfrm>
            <a:off x="6089149" y="6633537"/>
            <a:ext cx="6095465" cy="238474"/>
          </a:xfrm>
          <a:prstGeom prst="rect">
            <a:avLst/>
          </a:prstGeom>
          <a:noFill/>
          <a:ln w="9525">
            <a:noFill/>
            <a:miter lim="800000"/>
            <a:headEnd/>
            <a:tailEnd/>
          </a:ln>
        </p:spPr>
        <p:txBody>
          <a:bodyPr wrap="square" lIns="83768" tIns="41884" rIns="83768" bIns="41884">
            <a:spAutoFit/>
          </a:bodyPr>
          <a:lstStyle/>
          <a:p>
            <a:pPr marL="361948" indent="-361948" defTabSz="838185"/>
            <a:r>
              <a:rPr kumimoji="0" lang="en-US" altLang="ja-JP" sz="1000" dirty="0">
                <a:solidFill>
                  <a:prstClr val="black"/>
                </a:solidFill>
                <a:latin typeface="BIZ UDPゴシック" panose="020B0400000000000000" pitchFamily="50" charset="-128"/>
                <a:ea typeface="BIZ UDPゴシック" panose="020B0400000000000000" pitchFamily="50" charset="-128"/>
              </a:rPr>
              <a:t>(</a:t>
            </a:r>
            <a:r>
              <a:rPr kumimoji="0" lang="ja-JP" altLang="en-US" sz="1000" dirty="0">
                <a:solidFill>
                  <a:prstClr val="black"/>
                </a:solidFill>
                <a:latin typeface="BIZ UDPゴシック" panose="020B0400000000000000" pitchFamily="50" charset="-128"/>
                <a:ea typeface="BIZ UDPゴシック" panose="020B0400000000000000" pitchFamily="50" charset="-128"/>
              </a:rPr>
              <a:t>右</a:t>
            </a:r>
            <a:r>
              <a:rPr kumimoji="0" lang="en-US" altLang="ja-JP" sz="1000" dirty="0">
                <a:solidFill>
                  <a:prstClr val="black"/>
                </a:solidFill>
                <a:latin typeface="BIZ UDPゴシック" panose="020B0400000000000000" pitchFamily="50" charset="-128"/>
                <a:ea typeface="BIZ UDPゴシック" panose="020B0400000000000000" pitchFamily="50" charset="-128"/>
              </a:rPr>
              <a:t>)</a:t>
            </a:r>
            <a:r>
              <a:rPr kumimoji="0" lang="ja-JP" altLang="en-US" sz="1000" dirty="0">
                <a:solidFill>
                  <a:prstClr val="black"/>
                </a:solidFill>
                <a:latin typeface="BIZ UDPゴシック" panose="020B0400000000000000" pitchFamily="50" charset="-128"/>
                <a:ea typeface="BIZ UDPゴシック" panose="020B0400000000000000" pitchFamily="50" charset="-128"/>
              </a:rPr>
              <a:t>：「</a:t>
            </a:r>
            <a:r>
              <a:rPr kumimoji="0" lang="en-US" altLang="ja-JP" sz="1000" dirty="0">
                <a:solidFill>
                  <a:prstClr val="black"/>
                </a:solidFill>
                <a:latin typeface="BIZ UDPゴシック" panose="020B0400000000000000" pitchFamily="50" charset="-128"/>
                <a:ea typeface="BIZ UDPゴシック" panose="020B0400000000000000" pitchFamily="50" charset="-128"/>
              </a:rPr>
              <a:t>RESAS</a:t>
            </a:r>
            <a:r>
              <a:rPr kumimoji="0" lang="ja-JP" altLang="en-US" sz="1000" dirty="0">
                <a:solidFill>
                  <a:prstClr val="black"/>
                </a:solidFill>
                <a:latin typeface="BIZ UDPゴシック" panose="020B0400000000000000" pitchFamily="50" charset="-128"/>
                <a:ea typeface="BIZ UDPゴシック" panose="020B0400000000000000" pitchFamily="50" charset="-128"/>
              </a:rPr>
              <a:t>」より、株式会社ゼンリン「建物統計データ」（</a:t>
            </a:r>
            <a:r>
              <a:rPr kumimoji="0" lang="en-US" altLang="ja-JP" sz="1000" dirty="0">
                <a:solidFill>
                  <a:prstClr val="black"/>
                </a:solidFill>
                <a:latin typeface="BIZ UDPゴシック" panose="020B0400000000000000" pitchFamily="50" charset="-128"/>
                <a:ea typeface="BIZ UDPゴシック" panose="020B0400000000000000" pitchFamily="50" charset="-128"/>
              </a:rPr>
              <a:t>2022</a:t>
            </a:r>
            <a:r>
              <a:rPr kumimoji="0" lang="ja-JP" altLang="en-US" sz="1000" dirty="0">
                <a:solidFill>
                  <a:prstClr val="black"/>
                </a:solidFill>
                <a:latin typeface="BIZ UDPゴシック" panose="020B0400000000000000" pitchFamily="50" charset="-128"/>
                <a:ea typeface="BIZ UDPゴシック" panose="020B0400000000000000" pitchFamily="50" charset="-128"/>
              </a:rPr>
              <a:t>年）を副首都推進局で一部加工</a:t>
            </a:r>
            <a:endParaRPr kumimoji="0"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0820B33F-F5D5-4EDF-B799-A275F715C8F7}"/>
              </a:ext>
            </a:extLst>
          </p:cNvPr>
          <p:cNvSpPr/>
          <p:nvPr/>
        </p:nvSpPr>
        <p:spPr>
          <a:xfrm>
            <a:off x="6244962" y="2156092"/>
            <a:ext cx="3860809" cy="400110"/>
          </a:xfrm>
          <a:prstGeom prst="rect">
            <a:avLst/>
          </a:prstGeom>
        </p:spPr>
        <p:txBody>
          <a:bodyPr wrap="square">
            <a:spAutoFit/>
          </a:bodyPr>
          <a:lstStyle/>
          <a:p>
            <a:r>
              <a:rPr lang="ja-JP" altLang="en-US" sz="2000" b="1" dirty="0"/>
              <a:t>■ 事業所建物集中エリア</a:t>
            </a:r>
            <a:endParaRPr lang="en-US" altLang="ja-JP" sz="2000" b="1" dirty="0"/>
          </a:p>
        </p:txBody>
      </p:sp>
      <p:pic>
        <p:nvPicPr>
          <p:cNvPr id="20" name="図 19">
            <a:extLst>
              <a:ext uri="{FF2B5EF4-FFF2-40B4-BE49-F238E27FC236}">
                <a16:creationId xmlns:a16="http://schemas.microsoft.com/office/drawing/2014/main" id="{C0E4B019-F773-4CA9-A63F-2B483838AE23}"/>
              </a:ext>
            </a:extLst>
          </p:cNvPr>
          <p:cNvPicPr>
            <a:picLocks noChangeAspect="1"/>
          </p:cNvPicPr>
          <p:nvPr/>
        </p:nvPicPr>
        <p:blipFill rotWithShape="1">
          <a:blip r:embed="rId2"/>
          <a:srcRect l="9106" t="10102" r="927" b="570"/>
          <a:stretch/>
        </p:blipFill>
        <p:spPr>
          <a:xfrm>
            <a:off x="6683777" y="2850038"/>
            <a:ext cx="3395534" cy="3437830"/>
          </a:xfrm>
          <a:prstGeom prst="rect">
            <a:avLst/>
          </a:prstGeom>
          <a:ln>
            <a:solidFill>
              <a:schemeClr val="tx1"/>
            </a:solidFill>
          </a:ln>
        </p:spPr>
      </p:pic>
      <p:sp>
        <p:nvSpPr>
          <p:cNvPr id="21" name="正方形/長方形 20">
            <a:extLst>
              <a:ext uri="{FF2B5EF4-FFF2-40B4-BE49-F238E27FC236}">
                <a16:creationId xmlns:a16="http://schemas.microsoft.com/office/drawing/2014/main" id="{49FA41AB-B52C-4AA3-B48F-156DB77919E2}"/>
              </a:ext>
            </a:extLst>
          </p:cNvPr>
          <p:cNvSpPr/>
          <p:nvPr/>
        </p:nvSpPr>
        <p:spPr>
          <a:xfrm>
            <a:off x="7233963" y="6263926"/>
            <a:ext cx="3395535" cy="215444"/>
          </a:xfrm>
          <a:prstGeom prst="rect">
            <a:avLst/>
          </a:prstGeom>
        </p:spPr>
        <p:txBody>
          <a:bodyPr wrap="square">
            <a:spAutoFit/>
          </a:bodyPr>
          <a:lstStyle/>
          <a:p>
            <a:pPr marL="0" marR="0" lvl="0" indent="0" algn="l" defTabSz="457200" rtl="0" eaLnBrk="1" fontAlgn="base" latinLnBrk="0" hangingPunct="1">
              <a:lnSpc>
                <a:spcPct val="100000"/>
              </a:lnSpc>
              <a:spcBef>
                <a:spcPts val="0"/>
              </a:spcBef>
              <a:spcAft>
                <a:spcPts val="0"/>
              </a:spcAft>
              <a:buClrTx/>
              <a:buSzTx/>
              <a:buFontTx/>
              <a:buNone/>
              <a:tabLst/>
              <a:defRPr/>
            </a:pPr>
            <a:r>
              <a:rPr kumimoji="0" lang="ja-JP" altLang="en-US"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事業所建物の定義：１つの建物に１つの事業所</a:t>
            </a:r>
            <a:endParaRPr kumimoji="0" lang="en-US" altLang="ja-JP" sz="8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47" name="図 46">
            <a:extLst>
              <a:ext uri="{FF2B5EF4-FFF2-40B4-BE49-F238E27FC236}">
                <a16:creationId xmlns:a16="http://schemas.microsoft.com/office/drawing/2014/main" id="{A5899E89-E6B4-4250-A513-A3F154FE2E6F}"/>
              </a:ext>
            </a:extLst>
          </p:cNvPr>
          <p:cNvPicPr>
            <a:picLocks noChangeAspect="1"/>
          </p:cNvPicPr>
          <p:nvPr/>
        </p:nvPicPr>
        <p:blipFill>
          <a:blip r:embed="rId3"/>
          <a:stretch>
            <a:fillRect/>
          </a:stretch>
        </p:blipFill>
        <p:spPr>
          <a:xfrm>
            <a:off x="1793853" y="2644147"/>
            <a:ext cx="3596722" cy="3791591"/>
          </a:xfrm>
          <a:prstGeom prst="rect">
            <a:avLst/>
          </a:prstGeom>
        </p:spPr>
      </p:pic>
      <p:sp>
        <p:nvSpPr>
          <p:cNvPr id="48" name="テキスト ボックス 47">
            <a:extLst>
              <a:ext uri="{FF2B5EF4-FFF2-40B4-BE49-F238E27FC236}">
                <a16:creationId xmlns:a16="http://schemas.microsoft.com/office/drawing/2014/main" id="{05FB205D-355D-4C07-A5C1-A95CBC921DE5}"/>
              </a:ext>
            </a:extLst>
          </p:cNvPr>
          <p:cNvSpPr txBox="1"/>
          <p:nvPr/>
        </p:nvSpPr>
        <p:spPr>
          <a:xfrm>
            <a:off x="5136966" y="5374417"/>
            <a:ext cx="1107996" cy="584775"/>
          </a:xfrm>
          <a:prstGeom prst="rect">
            <a:avLst/>
          </a:prstGeom>
          <a:noFill/>
        </p:spPr>
        <p:txBody>
          <a:bodyPr wrap="none" rtlCol="0">
            <a:spAutoFit/>
          </a:bodyPr>
          <a:lstStyle/>
          <a:p>
            <a:r>
              <a:rPr kumimoji="1" lang="ja-JP" altLang="en-US" sz="800" dirty="0">
                <a:latin typeface="BIZ UDゴシック" panose="020B0400000000000000" pitchFamily="49" charset="-128"/>
                <a:ea typeface="BIZ UDゴシック" panose="020B0400000000000000" pitchFamily="49" charset="-128"/>
              </a:rPr>
              <a:t>通勤率</a:t>
            </a:r>
            <a:r>
              <a:rPr kumimoji="1" lang="en-US" altLang="ja-JP" sz="800" dirty="0">
                <a:latin typeface="BIZ UDゴシック" panose="020B0400000000000000" pitchFamily="49" charset="-128"/>
                <a:ea typeface="BIZ UDゴシック" panose="020B0400000000000000" pitchFamily="49" charset="-128"/>
              </a:rPr>
              <a:t>30</a:t>
            </a:r>
            <a:r>
              <a:rPr kumimoji="1" lang="ja-JP" altLang="en-US" sz="800" dirty="0">
                <a:latin typeface="BIZ UDゴシック" panose="020B0400000000000000" pitchFamily="49" charset="-128"/>
                <a:ea typeface="BIZ UDゴシック" panose="020B0400000000000000" pitchFamily="49" charset="-128"/>
              </a:rPr>
              <a:t>％以上</a:t>
            </a:r>
            <a:endParaRPr kumimoji="1" lang="en-US" altLang="ja-JP" sz="800" dirty="0">
              <a:latin typeface="BIZ UDゴシック" panose="020B0400000000000000" pitchFamily="49" charset="-128"/>
              <a:ea typeface="BIZ UDゴシック" panose="020B0400000000000000" pitchFamily="49" charset="-128"/>
            </a:endParaRPr>
          </a:p>
          <a:p>
            <a:r>
              <a:rPr kumimoji="1" lang="ja-JP" altLang="en-US" sz="800" dirty="0">
                <a:latin typeface="BIZ UDゴシック" panose="020B0400000000000000" pitchFamily="49" charset="-128"/>
                <a:ea typeface="BIZ UDゴシック" panose="020B0400000000000000" pitchFamily="49" charset="-128"/>
              </a:rPr>
              <a:t>同</a:t>
            </a:r>
            <a:r>
              <a:rPr kumimoji="1" lang="en-US" altLang="ja-JP" sz="800" dirty="0">
                <a:latin typeface="BIZ UDゴシック" panose="020B0400000000000000" pitchFamily="49" charset="-128"/>
                <a:ea typeface="BIZ UDゴシック" panose="020B0400000000000000" pitchFamily="49" charset="-128"/>
              </a:rPr>
              <a:t>20</a:t>
            </a:r>
            <a:r>
              <a:rPr kumimoji="1" lang="ja-JP" altLang="en-US" sz="800" dirty="0">
                <a:latin typeface="BIZ UDゴシック" panose="020B0400000000000000" pitchFamily="49" charset="-128"/>
                <a:ea typeface="BIZ UDゴシック" panose="020B0400000000000000" pitchFamily="49" charset="-128"/>
              </a:rPr>
              <a:t>％以上</a:t>
            </a:r>
            <a:r>
              <a:rPr kumimoji="1" lang="en-US" altLang="ja-JP" sz="800" dirty="0">
                <a:latin typeface="BIZ UDゴシック" panose="020B0400000000000000" pitchFamily="49" charset="-128"/>
                <a:ea typeface="BIZ UDゴシック" panose="020B0400000000000000" pitchFamily="49" charset="-128"/>
              </a:rPr>
              <a:t>30</a:t>
            </a:r>
            <a:r>
              <a:rPr kumimoji="1" lang="ja-JP" altLang="en-US" sz="800" dirty="0">
                <a:latin typeface="BIZ UDゴシック" panose="020B0400000000000000" pitchFamily="49" charset="-128"/>
                <a:ea typeface="BIZ UDゴシック" panose="020B0400000000000000" pitchFamily="49" charset="-128"/>
              </a:rPr>
              <a:t>％未満</a:t>
            </a:r>
            <a:endParaRPr kumimoji="1" lang="en-US" altLang="ja-JP" sz="800" dirty="0">
              <a:latin typeface="BIZ UDゴシック" panose="020B0400000000000000" pitchFamily="49" charset="-128"/>
              <a:ea typeface="BIZ UDゴシック" panose="020B0400000000000000" pitchFamily="49" charset="-128"/>
            </a:endParaRPr>
          </a:p>
          <a:p>
            <a:r>
              <a:rPr kumimoji="1" lang="ja-JP" altLang="en-US" sz="800" dirty="0">
                <a:latin typeface="BIZ UDゴシック" panose="020B0400000000000000" pitchFamily="49" charset="-128"/>
                <a:ea typeface="BIZ UDゴシック" panose="020B0400000000000000" pitchFamily="49" charset="-128"/>
              </a:rPr>
              <a:t>同</a:t>
            </a:r>
            <a:r>
              <a:rPr kumimoji="1" lang="en-US" altLang="ja-JP" sz="800" dirty="0">
                <a:latin typeface="BIZ UDゴシック" panose="020B0400000000000000" pitchFamily="49" charset="-128"/>
                <a:ea typeface="BIZ UDゴシック" panose="020B0400000000000000" pitchFamily="49" charset="-128"/>
              </a:rPr>
              <a:t>10</a:t>
            </a:r>
            <a:r>
              <a:rPr kumimoji="1" lang="ja-JP" altLang="en-US" sz="800" dirty="0">
                <a:latin typeface="BIZ UDゴシック" panose="020B0400000000000000" pitchFamily="49" charset="-128"/>
                <a:ea typeface="BIZ UDゴシック" panose="020B0400000000000000" pitchFamily="49" charset="-128"/>
              </a:rPr>
              <a:t>％以上</a:t>
            </a:r>
            <a:r>
              <a:rPr kumimoji="1" lang="en-US" altLang="ja-JP" sz="800" dirty="0">
                <a:latin typeface="BIZ UDゴシック" panose="020B0400000000000000" pitchFamily="49" charset="-128"/>
                <a:ea typeface="BIZ UDゴシック" panose="020B0400000000000000" pitchFamily="49" charset="-128"/>
              </a:rPr>
              <a:t>20</a:t>
            </a:r>
            <a:r>
              <a:rPr kumimoji="1" lang="ja-JP" altLang="en-US" sz="800" dirty="0">
                <a:latin typeface="BIZ UDゴシック" panose="020B0400000000000000" pitchFamily="49" charset="-128"/>
                <a:ea typeface="BIZ UDゴシック" panose="020B0400000000000000" pitchFamily="49" charset="-128"/>
              </a:rPr>
              <a:t>％未満</a:t>
            </a:r>
            <a:endParaRPr kumimoji="1" lang="en-US" altLang="ja-JP" sz="800" dirty="0">
              <a:latin typeface="BIZ UDゴシック" panose="020B0400000000000000" pitchFamily="49" charset="-128"/>
              <a:ea typeface="BIZ UDゴシック" panose="020B0400000000000000" pitchFamily="49" charset="-128"/>
            </a:endParaRPr>
          </a:p>
          <a:p>
            <a:r>
              <a:rPr kumimoji="1" lang="ja-JP" altLang="en-US" sz="800" dirty="0">
                <a:latin typeface="BIZ UDゴシック" panose="020B0400000000000000" pitchFamily="49" charset="-128"/>
                <a:ea typeface="BIZ UDゴシック" panose="020B0400000000000000" pitchFamily="49" charset="-128"/>
              </a:rPr>
              <a:t>同５％以上</a:t>
            </a:r>
            <a:r>
              <a:rPr kumimoji="1" lang="en-US" altLang="ja-JP" sz="800" dirty="0">
                <a:latin typeface="BIZ UDゴシック" panose="020B0400000000000000" pitchFamily="49" charset="-128"/>
                <a:ea typeface="BIZ UDゴシック" panose="020B0400000000000000" pitchFamily="49" charset="-128"/>
              </a:rPr>
              <a:t>10</a:t>
            </a:r>
            <a:r>
              <a:rPr kumimoji="1" lang="ja-JP" altLang="en-US" sz="800" dirty="0">
                <a:latin typeface="BIZ UDゴシック" panose="020B0400000000000000" pitchFamily="49" charset="-128"/>
                <a:ea typeface="BIZ UDゴシック" panose="020B0400000000000000" pitchFamily="49" charset="-128"/>
              </a:rPr>
              <a:t>％未満</a:t>
            </a:r>
          </a:p>
        </p:txBody>
      </p:sp>
      <p:pic>
        <p:nvPicPr>
          <p:cNvPr id="49" name="図 48">
            <a:extLst>
              <a:ext uri="{FF2B5EF4-FFF2-40B4-BE49-F238E27FC236}">
                <a16:creationId xmlns:a16="http://schemas.microsoft.com/office/drawing/2014/main" id="{1410A74F-8687-440A-8281-25D79CAD8FFE}"/>
              </a:ext>
            </a:extLst>
          </p:cNvPr>
          <p:cNvPicPr>
            <a:picLocks noChangeAspect="1"/>
          </p:cNvPicPr>
          <p:nvPr/>
        </p:nvPicPr>
        <p:blipFill>
          <a:blip r:embed="rId4"/>
          <a:stretch>
            <a:fillRect/>
          </a:stretch>
        </p:blipFill>
        <p:spPr>
          <a:xfrm>
            <a:off x="4983483" y="5407228"/>
            <a:ext cx="182505" cy="523183"/>
          </a:xfrm>
          <a:prstGeom prst="rect">
            <a:avLst/>
          </a:prstGeom>
        </p:spPr>
      </p:pic>
      <p:sp>
        <p:nvSpPr>
          <p:cNvPr id="50" name="テキスト ボックス 49">
            <a:extLst>
              <a:ext uri="{FF2B5EF4-FFF2-40B4-BE49-F238E27FC236}">
                <a16:creationId xmlns:a16="http://schemas.microsoft.com/office/drawing/2014/main" id="{9E6DCF50-2DE8-4020-BEC8-44FDA7811835}"/>
              </a:ext>
            </a:extLst>
          </p:cNvPr>
          <p:cNvSpPr txBox="1"/>
          <p:nvPr/>
        </p:nvSpPr>
        <p:spPr>
          <a:xfrm>
            <a:off x="2057324" y="6275281"/>
            <a:ext cx="2792439" cy="215444"/>
          </a:xfrm>
          <a:prstGeom prst="rect">
            <a:avLst/>
          </a:prstGeom>
          <a:noFill/>
        </p:spPr>
        <p:txBody>
          <a:bodyPr wrap="square">
            <a:spAutoFit/>
          </a:bodyPr>
          <a:lstStyle/>
          <a:p>
            <a:pPr algn="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通勤率＝大阪市への通勤者数</a:t>
            </a:r>
            <a:r>
              <a:rPr kumimoji="1" lang="en-US" altLang="ja-JP" sz="800" dirty="0">
                <a:latin typeface="BIZ UDゴシック" panose="020B0400000000000000" pitchFamily="49" charset="-128"/>
                <a:ea typeface="BIZ UDゴシック" panose="020B0400000000000000" pitchFamily="49" charset="-128"/>
              </a:rPr>
              <a:t>/</a:t>
            </a:r>
            <a:r>
              <a:rPr kumimoji="1" lang="ja-JP" altLang="en-US" sz="800" dirty="0">
                <a:latin typeface="BIZ UDゴシック" panose="020B0400000000000000" pitchFamily="49" charset="-128"/>
                <a:ea typeface="BIZ UDゴシック" panose="020B0400000000000000" pitchFamily="49" charset="-128"/>
              </a:rPr>
              <a:t>各市町村の常住就業者数</a:t>
            </a:r>
            <a:endParaRPr kumimoji="1" lang="en-US" altLang="ja-JP" sz="800" dirty="0">
              <a:latin typeface="BIZ UDゴシック" panose="020B0400000000000000" pitchFamily="49" charset="-128"/>
              <a:ea typeface="BIZ UDゴシック" panose="020B0400000000000000" pitchFamily="49" charset="-128"/>
            </a:endParaRPr>
          </a:p>
        </p:txBody>
      </p:sp>
      <p:sp>
        <p:nvSpPr>
          <p:cNvPr id="16" name="Text Box 4">
            <a:extLst>
              <a:ext uri="{FF2B5EF4-FFF2-40B4-BE49-F238E27FC236}">
                <a16:creationId xmlns:a16="http://schemas.microsoft.com/office/drawing/2014/main" id="{4058562F-A400-4C72-A83C-A23236246B07}"/>
              </a:ext>
            </a:extLst>
          </p:cNvPr>
          <p:cNvSpPr txBox="1">
            <a:spLocks noChangeArrowheads="1"/>
          </p:cNvSpPr>
          <p:nvPr/>
        </p:nvSpPr>
        <p:spPr>
          <a:xfrm>
            <a:off x="5828613" y="6454735"/>
            <a:ext cx="5409738" cy="238474"/>
          </a:xfrm>
          <a:prstGeom prst="rect">
            <a:avLst/>
          </a:prstGeom>
          <a:noFill/>
          <a:ln w="9525">
            <a:noFill/>
            <a:miter lim="800000"/>
            <a:headEnd/>
            <a:tailEnd/>
          </a:ln>
        </p:spPr>
        <p:txBody>
          <a:bodyPr wrap="square" lIns="83768" tIns="41884" rIns="83768" bIns="41884">
            <a:spAutoFit/>
          </a:bodyPr>
          <a:lstStyle/>
          <a:p>
            <a:pPr marL="361948" indent="-361948" defTabSz="838185"/>
            <a:r>
              <a:rPr kumimoji="0" lang="ja-JP" altLang="en-US" sz="1000" dirty="0">
                <a:solidFill>
                  <a:prstClr val="black"/>
                </a:solidFill>
                <a:latin typeface="BIZ UDPゴシック" panose="020B0400000000000000" pitchFamily="50" charset="-128"/>
                <a:ea typeface="BIZ UDPゴシック" panose="020B0400000000000000" pitchFamily="50" charset="-128"/>
              </a:rPr>
              <a:t>出典</a:t>
            </a:r>
            <a:r>
              <a:rPr kumimoji="0" lang="en-US" altLang="ja-JP" sz="1000" dirty="0">
                <a:solidFill>
                  <a:prstClr val="black"/>
                </a:solidFill>
                <a:latin typeface="BIZ UDPゴシック" panose="020B0400000000000000" pitchFamily="50" charset="-128"/>
                <a:ea typeface="BIZ UDPゴシック" panose="020B0400000000000000" pitchFamily="50" charset="-128"/>
              </a:rPr>
              <a:t>(</a:t>
            </a:r>
            <a:r>
              <a:rPr kumimoji="0" lang="ja-JP" altLang="en-US" sz="1000" dirty="0">
                <a:solidFill>
                  <a:prstClr val="black"/>
                </a:solidFill>
                <a:latin typeface="BIZ UDPゴシック" panose="020B0400000000000000" pitchFamily="50" charset="-128"/>
                <a:ea typeface="BIZ UDPゴシック" panose="020B0400000000000000" pitchFamily="50" charset="-128"/>
              </a:rPr>
              <a:t>左</a:t>
            </a:r>
            <a:r>
              <a:rPr kumimoji="0" lang="en-US" altLang="ja-JP" sz="1000" dirty="0">
                <a:solidFill>
                  <a:prstClr val="black"/>
                </a:solidFill>
                <a:latin typeface="BIZ UDPゴシック" panose="020B0400000000000000" pitchFamily="50" charset="-128"/>
                <a:ea typeface="BIZ UDPゴシック" panose="020B0400000000000000" pitchFamily="50" charset="-128"/>
              </a:rPr>
              <a:t>)</a:t>
            </a:r>
            <a:r>
              <a:rPr kumimoji="0" lang="ja-JP" altLang="en-US" sz="1000" dirty="0">
                <a:solidFill>
                  <a:prstClr val="black"/>
                </a:solidFill>
                <a:latin typeface="BIZ UDPゴシック" panose="020B0400000000000000" pitchFamily="50" charset="-128"/>
                <a:ea typeface="BIZ UDPゴシック" panose="020B0400000000000000" pitchFamily="50" charset="-128"/>
              </a:rPr>
              <a:t>：令和２年国勢調査をもとに副首都推進局で作成</a:t>
            </a:r>
            <a:endParaRPr kumimoji="0" lang="en-US" altLang="ja-JP" sz="1000" dirty="0">
              <a:solidFill>
                <a:prstClr val="black"/>
              </a:solidFill>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DE467DD-88A6-4A4B-8709-9355971FAF37}"/>
              </a:ext>
            </a:extLst>
          </p:cNvPr>
          <p:cNvSpPr txBox="1"/>
          <p:nvPr/>
        </p:nvSpPr>
        <p:spPr>
          <a:xfrm>
            <a:off x="1793853" y="2465377"/>
            <a:ext cx="3567937" cy="292388"/>
          </a:xfrm>
          <a:prstGeom prst="rect">
            <a:avLst/>
          </a:prstGeom>
          <a:noFill/>
        </p:spPr>
        <p:txBody>
          <a:bodyPr wrap="square">
            <a:spAutoFit/>
          </a:bodyPr>
          <a:lstStyle/>
          <a:p>
            <a:pPr marL="182563" indent="-182563"/>
            <a:r>
              <a:rPr lang="ja-JP" altLang="en-US" sz="1300" dirty="0">
                <a:latin typeface="BIZ UDPゴシック" panose="020B0400000000000000" pitchFamily="50" charset="-128"/>
                <a:ea typeface="BIZ UDPゴシック" panose="020B0400000000000000" pitchFamily="50" charset="-128"/>
              </a:rPr>
              <a:t>〇 　通勤圏は、近隣府県にまで拡がっている。</a:t>
            </a:r>
            <a:endParaRPr lang="en-US" altLang="ja-JP" sz="1300" dirty="0">
              <a:latin typeface="BIZ UDPゴシック" panose="020B0400000000000000" pitchFamily="50" charset="-128"/>
              <a:ea typeface="BIZ UDPゴシック" panose="020B0400000000000000" pitchFamily="50" charset="-128"/>
            </a:endParaRPr>
          </a:p>
        </p:txBody>
      </p:sp>
      <p:sp>
        <p:nvSpPr>
          <p:cNvPr id="2" name="正方形/長方形 1">
            <a:extLst>
              <a:ext uri="{FF2B5EF4-FFF2-40B4-BE49-F238E27FC236}">
                <a16:creationId xmlns:a16="http://schemas.microsoft.com/office/drawing/2014/main" id="{6AD378DC-596F-641D-B9FC-09D31892009B}"/>
              </a:ext>
            </a:extLst>
          </p:cNvPr>
          <p:cNvSpPr/>
          <p:nvPr/>
        </p:nvSpPr>
        <p:spPr>
          <a:xfrm>
            <a:off x="915631" y="973007"/>
            <a:ext cx="8016099" cy="707886"/>
          </a:xfrm>
          <a:prstGeom prst="rect">
            <a:avLst/>
          </a:prstGeom>
        </p:spPr>
        <p:txBody>
          <a:bodyPr wrap="square">
            <a:spAutoFit/>
          </a:bodyPr>
          <a:lstStyle/>
          <a:p>
            <a:r>
              <a:rPr lang="ja-JP" altLang="en-US" sz="2000" b="1" dirty="0"/>
              <a:t>大阪都市圏は、経済圏や生活圏が大阪市域を越えて拡がっている。</a:t>
            </a:r>
            <a:endParaRPr lang="en-US" altLang="ja-JP" sz="2000" b="1" dirty="0"/>
          </a:p>
          <a:p>
            <a:r>
              <a:rPr lang="ja-JP" altLang="en-US" sz="2000" b="1" dirty="0"/>
              <a:t>大阪府・大阪市一体で大阪の全体最適を考えることが重要。</a:t>
            </a:r>
            <a:endParaRPr lang="en-US" altLang="ja-JP" sz="2000" b="1" dirty="0"/>
          </a:p>
        </p:txBody>
      </p:sp>
      <p:sp>
        <p:nvSpPr>
          <p:cNvPr id="10" name="正方形/長方形 9">
            <a:extLst>
              <a:ext uri="{FF2B5EF4-FFF2-40B4-BE49-F238E27FC236}">
                <a16:creationId xmlns:a16="http://schemas.microsoft.com/office/drawing/2014/main" id="{B716E7F8-A8AD-36AB-53AE-F96B2E742228}"/>
              </a:ext>
            </a:extLst>
          </p:cNvPr>
          <p:cNvSpPr/>
          <p:nvPr/>
        </p:nvSpPr>
        <p:spPr>
          <a:xfrm>
            <a:off x="-13699" y="202691"/>
            <a:ext cx="12205699" cy="523220"/>
          </a:xfrm>
          <a:prstGeom prst="rect">
            <a:avLst/>
          </a:prstGeom>
        </p:spPr>
        <p:txBody>
          <a:bodyPr wrap="square">
            <a:spAutoFit/>
          </a:bodyPr>
          <a:lstStyle/>
          <a:p>
            <a:pPr algn="ctr"/>
            <a:r>
              <a:rPr lang="ja-JP" altLang="en-US" sz="2800" b="1" dirty="0">
                <a:latin typeface="BIZ UDPゴシック" panose="020B0400000000000000" pitchFamily="50" charset="-128"/>
                <a:ea typeface="BIZ UDPゴシック" panose="020B0400000000000000" pitchFamily="50" charset="-128"/>
              </a:rPr>
              <a:t>大阪の地理的特性</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1">
            <a:extLst>
              <a:ext uri="{FF2B5EF4-FFF2-40B4-BE49-F238E27FC236}">
                <a16:creationId xmlns:a16="http://schemas.microsoft.com/office/drawing/2014/main" id="{B508AE32-4A9F-602B-E82C-F451FDBBFBC7}"/>
              </a:ext>
            </a:extLst>
          </p:cNvPr>
          <p:cNvSpPr>
            <a:spLocks noGrp="1"/>
          </p:cNvSpPr>
          <p:nvPr>
            <p:ph type="sldNum" sz="quarter" idx="12"/>
          </p:nvPr>
        </p:nvSpPr>
        <p:spPr>
          <a:xfrm>
            <a:off x="10945029" y="6492876"/>
            <a:ext cx="1239586" cy="365125"/>
          </a:xfrm>
        </p:spPr>
        <p:txBody>
          <a:bodyPr/>
          <a:lstStyle/>
          <a:p>
            <a:fld id="{E61EF540-5CB6-483A-A4DA-F9E60F8B4EFB}" type="slidenum">
              <a:rPr kumimoji="1" lang="ja-JP" altLang="en-US" smtClean="0"/>
              <a:pPr/>
              <a:t>8</a:t>
            </a:fld>
            <a:endParaRPr kumimoji="1" lang="ja-JP" altLang="en-US" dirty="0"/>
          </a:p>
        </p:txBody>
      </p:sp>
    </p:spTree>
    <p:extLst>
      <p:ext uri="{BB962C8B-B14F-4D97-AF65-F5344CB8AC3E}">
        <p14:creationId xmlns:p14="http://schemas.microsoft.com/office/powerpoint/2010/main" val="258863845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10118</Words>
  <Application>Microsoft Office PowerPoint</Application>
  <PresentationFormat>ワイド画面</PresentationFormat>
  <Paragraphs>1270</Paragraphs>
  <Slides>41</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41</vt:i4>
      </vt:variant>
    </vt:vector>
  </HeadingPairs>
  <TitlesOfParts>
    <vt:vector size="53" baseType="lpstr">
      <vt:lpstr>ArialMT</vt:lpstr>
      <vt:lpstr>BIZ UDPゴシック</vt:lpstr>
      <vt:lpstr>BIZ UDゴシック</vt:lpstr>
      <vt:lpstr>Meiryo UI</vt:lpstr>
      <vt:lpstr>メイリオ</vt:lpstr>
      <vt:lpstr>游ゴシック</vt:lpstr>
      <vt:lpstr>游ゴシック Light</vt:lpstr>
      <vt:lpstr>游ゴシック 本文</vt:lpstr>
      <vt:lpstr>Arial</vt:lpstr>
      <vt:lpstr>Wingdings</vt:lpstr>
      <vt:lpstr>Wingdings 2</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2024-06-13T08:57:09Z</dcterms:created>
  <dcterms:modified xsi:type="dcterms:W3CDTF">2025-03-18T01:27:32Z</dcterms:modified>
</cp:coreProperties>
</file>