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58" r:id="rId3"/>
    <p:sldId id="261" r:id="rId4"/>
    <p:sldId id="262" r:id="rId5"/>
    <p:sldId id="263" r:id="rId6"/>
    <p:sldId id="268" r:id="rId7"/>
    <p:sldId id="264" r:id="rId8"/>
    <p:sldId id="267" r:id="rId9"/>
    <p:sldId id="269" r:id="rId10"/>
    <p:sldId id="265" r:id="rId11"/>
    <p:sldId id="266" r:id="rId1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C5E0B4"/>
    <a:srgbClr val="33A86E"/>
    <a:srgbClr val="FFD83C"/>
    <a:srgbClr val="241916"/>
    <a:srgbClr val="B83E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03" autoAdjust="0"/>
    <p:restoredTop sz="95401" autoAdjust="0"/>
  </p:normalViewPr>
  <p:slideViewPr>
    <p:cSldViewPr snapToGrid="0">
      <p:cViewPr varScale="1">
        <p:scale>
          <a:sx n="100" d="100"/>
          <a:sy n="100" d="100"/>
        </p:scale>
        <p:origin x="197"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BBA543E-F671-4AD1-B941-B32CD3297347}" type="datetimeFigureOut">
              <a:rPr kumimoji="1" lang="ja-JP" altLang="en-US" smtClean="0"/>
              <a:t>2024/12/27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8B929C0-90FA-4FED-9A5F-247CFFFF2A52}" type="slidenum">
              <a:rPr kumimoji="1" lang="ja-JP" altLang="en-US" smtClean="0"/>
              <a:t>‹#›</a:t>
            </a:fld>
            <a:endParaRPr kumimoji="1" lang="ja-JP" altLang="en-US"/>
          </a:p>
        </p:txBody>
      </p:sp>
    </p:spTree>
    <p:extLst>
      <p:ext uri="{BB962C8B-B14F-4D97-AF65-F5344CB8AC3E}">
        <p14:creationId xmlns:p14="http://schemas.microsoft.com/office/powerpoint/2010/main" val="15668729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3678C8-BB53-E8D7-C6B8-A71677BC8A1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A83A1B2-A2C7-52A0-09BA-4E313B0295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117E014-406F-1533-104E-F48C2357F9F1}"/>
              </a:ext>
            </a:extLst>
          </p:cNvPr>
          <p:cNvSpPr>
            <a:spLocks noGrp="1"/>
          </p:cNvSpPr>
          <p:nvPr>
            <p:ph type="dt" sz="half" idx="10"/>
          </p:nvPr>
        </p:nvSpPr>
        <p:spPr/>
        <p:txBody>
          <a:bodyPr/>
          <a:lstStyle/>
          <a:p>
            <a:fld id="{EC133FEE-1B84-44E5-8F9D-4AABA622E27A}" type="datetime1">
              <a:rPr kumimoji="1" lang="ja-JP" altLang="en-US" smtClean="0"/>
              <a:t>2024/12/27</a:t>
            </a:fld>
            <a:endParaRPr kumimoji="1" lang="ja-JP" altLang="en-US"/>
          </a:p>
        </p:txBody>
      </p:sp>
      <p:sp>
        <p:nvSpPr>
          <p:cNvPr id="5" name="フッター プレースホルダー 4">
            <a:extLst>
              <a:ext uri="{FF2B5EF4-FFF2-40B4-BE49-F238E27FC236}">
                <a16:creationId xmlns:a16="http://schemas.microsoft.com/office/drawing/2014/main" id="{8763D346-9561-6530-306A-A1ED0CD624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DD67AF-46AE-A2B1-ABEE-BB33583930AB}"/>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340065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B6124-6CF9-68EE-4678-C84EC6BA31B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676F38-C2BB-A61A-9DDB-249FA30C2AB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200775-1F36-A2A2-0C70-89802FF9414C}"/>
              </a:ext>
            </a:extLst>
          </p:cNvPr>
          <p:cNvSpPr>
            <a:spLocks noGrp="1"/>
          </p:cNvSpPr>
          <p:nvPr>
            <p:ph type="dt" sz="half" idx="10"/>
          </p:nvPr>
        </p:nvSpPr>
        <p:spPr/>
        <p:txBody>
          <a:bodyPr/>
          <a:lstStyle/>
          <a:p>
            <a:fld id="{C5CE22ED-02F7-4AF7-BB93-CD562E24C21A}" type="datetime1">
              <a:rPr kumimoji="1" lang="ja-JP" altLang="en-US" smtClean="0"/>
              <a:t>2024/12/27</a:t>
            </a:fld>
            <a:endParaRPr kumimoji="1" lang="ja-JP" altLang="en-US"/>
          </a:p>
        </p:txBody>
      </p:sp>
      <p:sp>
        <p:nvSpPr>
          <p:cNvPr id="5" name="フッター プレースホルダー 4">
            <a:extLst>
              <a:ext uri="{FF2B5EF4-FFF2-40B4-BE49-F238E27FC236}">
                <a16:creationId xmlns:a16="http://schemas.microsoft.com/office/drawing/2014/main" id="{1594D6F8-49A9-B69F-7A6E-0B1D6B9132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1DF84A-D391-1AA9-3B5C-B828014959A8}"/>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2606403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421EEDA-5AF3-8DB8-45B8-9C64B187088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8D3DB36-060D-B89A-63FA-537F9DF10BB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3E3FD6-8001-D251-A3B8-477530BE1877}"/>
              </a:ext>
            </a:extLst>
          </p:cNvPr>
          <p:cNvSpPr>
            <a:spLocks noGrp="1"/>
          </p:cNvSpPr>
          <p:nvPr>
            <p:ph type="dt" sz="half" idx="10"/>
          </p:nvPr>
        </p:nvSpPr>
        <p:spPr/>
        <p:txBody>
          <a:bodyPr/>
          <a:lstStyle/>
          <a:p>
            <a:fld id="{980AE3EF-82E1-47A1-BAC9-3FCA5A55F2FC}" type="datetime1">
              <a:rPr kumimoji="1" lang="ja-JP" altLang="en-US" smtClean="0"/>
              <a:t>2024/12/27</a:t>
            </a:fld>
            <a:endParaRPr kumimoji="1" lang="ja-JP" altLang="en-US"/>
          </a:p>
        </p:txBody>
      </p:sp>
      <p:sp>
        <p:nvSpPr>
          <p:cNvPr id="5" name="フッター プレースホルダー 4">
            <a:extLst>
              <a:ext uri="{FF2B5EF4-FFF2-40B4-BE49-F238E27FC236}">
                <a16:creationId xmlns:a16="http://schemas.microsoft.com/office/drawing/2014/main" id="{596DFD9E-1977-4EB6-EC8E-C85FDCABE4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7F1578-524C-5172-D62E-A572EEA1AEB8}"/>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151283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B2F2E-971B-A5A5-123B-D7304F7487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F08426-A9D9-89D7-C36B-062E13469AF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D66A1F-DBC5-2A01-3733-BCE169D033E3}"/>
              </a:ext>
            </a:extLst>
          </p:cNvPr>
          <p:cNvSpPr>
            <a:spLocks noGrp="1"/>
          </p:cNvSpPr>
          <p:nvPr>
            <p:ph type="dt" sz="half" idx="10"/>
          </p:nvPr>
        </p:nvSpPr>
        <p:spPr/>
        <p:txBody>
          <a:bodyPr/>
          <a:lstStyle/>
          <a:p>
            <a:fld id="{97BE1E50-9AD8-486B-8C3E-A131CFAFCA80}" type="datetime1">
              <a:rPr kumimoji="1" lang="ja-JP" altLang="en-US" smtClean="0"/>
              <a:t>2024/12/27</a:t>
            </a:fld>
            <a:endParaRPr kumimoji="1" lang="ja-JP" altLang="en-US"/>
          </a:p>
        </p:txBody>
      </p:sp>
      <p:sp>
        <p:nvSpPr>
          <p:cNvPr id="5" name="フッター プレースホルダー 4">
            <a:extLst>
              <a:ext uri="{FF2B5EF4-FFF2-40B4-BE49-F238E27FC236}">
                <a16:creationId xmlns:a16="http://schemas.microsoft.com/office/drawing/2014/main" id="{EB631E72-C15A-AC95-FE17-4FD2C95499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2792E4-E31A-2B3C-FA5E-C1160FAF6552}"/>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182548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166DD-6EE4-A30D-D185-CA34747CB59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A32E2B0-892D-E556-2880-A9DDB54AE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0B60982-352F-C3FF-A14C-1EA901591164}"/>
              </a:ext>
            </a:extLst>
          </p:cNvPr>
          <p:cNvSpPr>
            <a:spLocks noGrp="1"/>
          </p:cNvSpPr>
          <p:nvPr>
            <p:ph type="dt" sz="half" idx="10"/>
          </p:nvPr>
        </p:nvSpPr>
        <p:spPr/>
        <p:txBody>
          <a:bodyPr/>
          <a:lstStyle/>
          <a:p>
            <a:fld id="{7D7C806D-C2A6-4BA2-97AC-DC70DD6128C6}" type="datetime1">
              <a:rPr kumimoji="1" lang="ja-JP" altLang="en-US" smtClean="0"/>
              <a:t>2024/12/27</a:t>
            </a:fld>
            <a:endParaRPr kumimoji="1" lang="ja-JP" altLang="en-US"/>
          </a:p>
        </p:txBody>
      </p:sp>
      <p:sp>
        <p:nvSpPr>
          <p:cNvPr id="5" name="フッター プレースホルダー 4">
            <a:extLst>
              <a:ext uri="{FF2B5EF4-FFF2-40B4-BE49-F238E27FC236}">
                <a16:creationId xmlns:a16="http://schemas.microsoft.com/office/drawing/2014/main" id="{169ADA84-F5D9-1580-5979-DB678D007A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F51C67-CA6F-8C50-9890-24B88F289C2D}"/>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53861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56E1A1-72D6-3853-3EDA-29CE6A0C8E2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D5EF4DC-4BDF-BE13-C2CC-0C77279DDB0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85A1939-DEAB-DAD6-14EC-2E6B5E523A1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32A914D-6FD5-33F2-4374-F1E61D5016CE}"/>
              </a:ext>
            </a:extLst>
          </p:cNvPr>
          <p:cNvSpPr>
            <a:spLocks noGrp="1"/>
          </p:cNvSpPr>
          <p:nvPr>
            <p:ph type="dt" sz="half" idx="10"/>
          </p:nvPr>
        </p:nvSpPr>
        <p:spPr/>
        <p:txBody>
          <a:bodyPr/>
          <a:lstStyle/>
          <a:p>
            <a:fld id="{F180E828-01CC-4AA8-B5C0-38637BD69C29}" type="datetime1">
              <a:rPr kumimoji="1" lang="ja-JP" altLang="en-US" smtClean="0"/>
              <a:t>2024/12/27</a:t>
            </a:fld>
            <a:endParaRPr kumimoji="1" lang="ja-JP" altLang="en-US"/>
          </a:p>
        </p:txBody>
      </p:sp>
      <p:sp>
        <p:nvSpPr>
          <p:cNvPr id="6" name="フッター プレースホルダー 5">
            <a:extLst>
              <a:ext uri="{FF2B5EF4-FFF2-40B4-BE49-F238E27FC236}">
                <a16:creationId xmlns:a16="http://schemas.microsoft.com/office/drawing/2014/main" id="{EAB58A87-AC66-A8FA-A5A3-FEE2A49F6F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07B9F0-6282-2CEE-2342-4585A60591AE}"/>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143025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431A9B-6502-FB3E-EFA9-964FA8289C9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3548D88-DB8D-90ED-1527-71CE648C0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D080AA5-D7A9-D6BB-E973-2502A63D98D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CB7CD3A-BF6B-25B8-3299-BE89F808F9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BB3A22B-E283-7DAA-4EDC-AF1D0CEBC3B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B9724EE-F5E3-BDB1-AE5C-855132F35623}"/>
              </a:ext>
            </a:extLst>
          </p:cNvPr>
          <p:cNvSpPr>
            <a:spLocks noGrp="1"/>
          </p:cNvSpPr>
          <p:nvPr>
            <p:ph type="dt" sz="half" idx="10"/>
          </p:nvPr>
        </p:nvSpPr>
        <p:spPr/>
        <p:txBody>
          <a:bodyPr/>
          <a:lstStyle/>
          <a:p>
            <a:fld id="{0B92129F-A789-4A79-8F77-C30C7B5957B5}" type="datetime1">
              <a:rPr kumimoji="1" lang="ja-JP" altLang="en-US" smtClean="0"/>
              <a:t>2024/12/27</a:t>
            </a:fld>
            <a:endParaRPr kumimoji="1" lang="ja-JP" altLang="en-US"/>
          </a:p>
        </p:txBody>
      </p:sp>
      <p:sp>
        <p:nvSpPr>
          <p:cNvPr id="8" name="フッター プレースホルダー 7">
            <a:extLst>
              <a:ext uri="{FF2B5EF4-FFF2-40B4-BE49-F238E27FC236}">
                <a16:creationId xmlns:a16="http://schemas.microsoft.com/office/drawing/2014/main" id="{92BF692D-FBA4-815D-F0AD-802F6574B62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6812115-D76E-883C-04E8-D6E92C5B69B2}"/>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414749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1F0069-6116-C732-5EEA-6437A31AF19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EB72E91-8FE8-DAFA-EF24-29946CC926CC}"/>
              </a:ext>
            </a:extLst>
          </p:cNvPr>
          <p:cNvSpPr>
            <a:spLocks noGrp="1"/>
          </p:cNvSpPr>
          <p:nvPr>
            <p:ph type="dt" sz="half" idx="10"/>
          </p:nvPr>
        </p:nvSpPr>
        <p:spPr/>
        <p:txBody>
          <a:bodyPr/>
          <a:lstStyle/>
          <a:p>
            <a:fld id="{0A3F4EC4-D5A2-4948-BF56-610C699E1AA3}" type="datetime1">
              <a:rPr kumimoji="1" lang="ja-JP" altLang="en-US" smtClean="0"/>
              <a:t>2024/12/27</a:t>
            </a:fld>
            <a:endParaRPr kumimoji="1" lang="ja-JP" altLang="en-US"/>
          </a:p>
        </p:txBody>
      </p:sp>
      <p:sp>
        <p:nvSpPr>
          <p:cNvPr id="4" name="フッター プレースホルダー 3">
            <a:extLst>
              <a:ext uri="{FF2B5EF4-FFF2-40B4-BE49-F238E27FC236}">
                <a16:creationId xmlns:a16="http://schemas.microsoft.com/office/drawing/2014/main" id="{97246607-0AC3-318D-EC3F-66BE2D9ABDE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A95E3F0-9283-24FA-0162-D4E465DE9A8F}"/>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114746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887B31-5ADD-93F3-52D7-F8C1DF592870}"/>
              </a:ext>
            </a:extLst>
          </p:cNvPr>
          <p:cNvSpPr>
            <a:spLocks noGrp="1"/>
          </p:cNvSpPr>
          <p:nvPr>
            <p:ph type="dt" sz="half" idx="10"/>
          </p:nvPr>
        </p:nvSpPr>
        <p:spPr/>
        <p:txBody>
          <a:bodyPr/>
          <a:lstStyle/>
          <a:p>
            <a:fld id="{3D1E7842-FD5D-4C52-89F0-B108D338BADD}" type="datetime1">
              <a:rPr kumimoji="1" lang="ja-JP" altLang="en-US" smtClean="0"/>
              <a:t>2024/12/27</a:t>
            </a:fld>
            <a:endParaRPr kumimoji="1" lang="ja-JP" altLang="en-US"/>
          </a:p>
        </p:txBody>
      </p:sp>
      <p:sp>
        <p:nvSpPr>
          <p:cNvPr id="3" name="フッター プレースホルダー 2">
            <a:extLst>
              <a:ext uri="{FF2B5EF4-FFF2-40B4-BE49-F238E27FC236}">
                <a16:creationId xmlns:a16="http://schemas.microsoft.com/office/drawing/2014/main" id="{7EC8A28A-F7A9-F487-8E70-691B934C53F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224ACA3-3517-FF3A-8A9A-6E8192552787}"/>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367298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5D12C1-3E77-54F7-4563-C4353B8A58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C2D563D-6EBA-10DA-E13E-A2D98ACB13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6ADE445-D254-CBC1-AA5B-0BFB75C6C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399F4C-B55F-D88B-9120-30631E3AC1E4}"/>
              </a:ext>
            </a:extLst>
          </p:cNvPr>
          <p:cNvSpPr>
            <a:spLocks noGrp="1"/>
          </p:cNvSpPr>
          <p:nvPr>
            <p:ph type="dt" sz="half" idx="10"/>
          </p:nvPr>
        </p:nvSpPr>
        <p:spPr/>
        <p:txBody>
          <a:bodyPr/>
          <a:lstStyle/>
          <a:p>
            <a:fld id="{B18C20C1-ED68-40BB-BDB3-5618B9997826}" type="datetime1">
              <a:rPr kumimoji="1" lang="ja-JP" altLang="en-US" smtClean="0"/>
              <a:t>2024/12/27</a:t>
            </a:fld>
            <a:endParaRPr kumimoji="1" lang="ja-JP" altLang="en-US"/>
          </a:p>
        </p:txBody>
      </p:sp>
      <p:sp>
        <p:nvSpPr>
          <p:cNvPr id="6" name="フッター プレースホルダー 5">
            <a:extLst>
              <a:ext uri="{FF2B5EF4-FFF2-40B4-BE49-F238E27FC236}">
                <a16:creationId xmlns:a16="http://schemas.microsoft.com/office/drawing/2014/main" id="{C99AA84E-01F7-171E-36A5-359C60C5D4E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EB1367-14F3-8242-77C7-5C74301D7B88}"/>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330217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6A629-C67F-762B-E5C0-F07366303A8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C091979-E13A-7B5F-B523-4C98F9570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1963A5-9C0F-2508-D42A-A0810477C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E1341A-9F20-1C6F-2CE9-E2BD2A72CF0A}"/>
              </a:ext>
            </a:extLst>
          </p:cNvPr>
          <p:cNvSpPr>
            <a:spLocks noGrp="1"/>
          </p:cNvSpPr>
          <p:nvPr>
            <p:ph type="dt" sz="half" idx="10"/>
          </p:nvPr>
        </p:nvSpPr>
        <p:spPr/>
        <p:txBody>
          <a:bodyPr/>
          <a:lstStyle/>
          <a:p>
            <a:fld id="{133BBE85-1B1E-4DB3-A30F-43D96A93C44C}" type="datetime1">
              <a:rPr kumimoji="1" lang="ja-JP" altLang="en-US" smtClean="0"/>
              <a:t>2024/12/27</a:t>
            </a:fld>
            <a:endParaRPr kumimoji="1" lang="ja-JP" altLang="en-US"/>
          </a:p>
        </p:txBody>
      </p:sp>
      <p:sp>
        <p:nvSpPr>
          <p:cNvPr id="6" name="フッター プレースホルダー 5">
            <a:extLst>
              <a:ext uri="{FF2B5EF4-FFF2-40B4-BE49-F238E27FC236}">
                <a16:creationId xmlns:a16="http://schemas.microsoft.com/office/drawing/2014/main" id="{9CAB6E7A-1CAC-79A1-533C-A3B0E25A84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3C5456-10B8-ED92-5B8D-C62B1356E7CA}"/>
              </a:ext>
            </a:extLst>
          </p:cNvPr>
          <p:cNvSpPr>
            <a:spLocks noGrp="1"/>
          </p:cNvSpPr>
          <p:nvPr>
            <p:ph type="sldNum" sz="quarter" idx="12"/>
          </p:nvPr>
        </p:nvSpPr>
        <p:spPr/>
        <p:txBody>
          <a:body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144817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07B137F-9F2A-173B-E214-FE543C079A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A386EB-8049-E305-D979-57711F9EA9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E32765-20D9-024A-6B44-7ADC73608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FAC9E-85A9-40F4-80B1-3A2D3500D2C5}" type="datetime1">
              <a:rPr kumimoji="1" lang="ja-JP" altLang="en-US" smtClean="0"/>
              <a:t>2024/12/27</a:t>
            </a:fld>
            <a:endParaRPr kumimoji="1" lang="ja-JP" altLang="en-US"/>
          </a:p>
        </p:txBody>
      </p:sp>
      <p:sp>
        <p:nvSpPr>
          <p:cNvPr id="5" name="フッター プレースホルダー 4">
            <a:extLst>
              <a:ext uri="{FF2B5EF4-FFF2-40B4-BE49-F238E27FC236}">
                <a16:creationId xmlns:a16="http://schemas.microsoft.com/office/drawing/2014/main" id="{F6541ADB-57E1-ACC5-E8AE-394543A493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934FD2B-D78C-A639-F77F-547373E31B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21C97-0B51-4655-9AB3-A2F722911898}" type="slidenum">
              <a:rPr kumimoji="1" lang="ja-JP" altLang="en-US" smtClean="0"/>
              <a:t>‹#›</a:t>
            </a:fld>
            <a:endParaRPr kumimoji="1" lang="ja-JP" altLang="en-US"/>
          </a:p>
        </p:txBody>
      </p:sp>
    </p:spTree>
    <p:extLst>
      <p:ext uri="{BB962C8B-B14F-4D97-AF65-F5344CB8AC3E}">
        <p14:creationId xmlns:p14="http://schemas.microsoft.com/office/powerpoint/2010/main" val="3330874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k-habikino.jp/kankoukyoku/" TargetMode="External"/><Relationship Id="rId3" Type="http://schemas.openxmlformats.org/officeDocument/2006/relationships/hyperlink" Target="https://hannansatellite.com/" TargetMode="External"/><Relationship Id="rId7" Type="http://schemas.openxmlformats.org/officeDocument/2006/relationships/hyperlink" Target="https://miseruba-yao.jp/information/"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logica.education/piermaru/" TargetMode="External"/><Relationship Id="rId11" Type="http://schemas.openxmlformats.org/officeDocument/2006/relationships/image" Target="../media/image5.jpg"/><Relationship Id="rId5" Type="http://schemas.openxmlformats.org/officeDocument/2006/relationships/image" Target="../media/image3.jpg"/><Relationship Id="rId10" Type="http://schemas.openxmlformats.org/officeDocument/2006/relationships/image" Target="../media/image4.jpeg"/><Relationship Id="rId4" Type="http://schemas.openxmlformats.org/officeDocument/2006/relationships/image" Target="../media/image2.jpeg"/><Relationship Id="rId9" Type="http://schemas.openxmlformats.org/officeDocument/2006/relationships/hyperlink" Target="https://www.city.ikeda.osaka.jp/soshiki/siminseikatsu/shoko/sougyousien/1597388398761.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4.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hyperlink" Target="https://www.town.toyono.osaka.jp/page/page005296.html" TargetMode="External"/><Relationship Id="rId5" Type="http://schemas.openxmlformats.org/officeDocument/2006/relationships/hyperlink" Target="https://www.city.katano.osaka.jp/docs/2024032900013/" TargetMode="External"/><Relationship Id="rId4" Type="http://schemas.openxmlformats.org/officeDocument/2006/relationships/hyperlink" Target="https://www.google.com/url?sa=t&amp;source=web&amp;rct=j&amp;opi=89978449&amp;url=https://www.town.kumatori.lg.jp/material/files/group/1/townmeeting2024.pdf&amp;ved=2ahUKEwj9upC91vGGAxXAm68BHZSADLgQFnoECAgQAQ&amp;usg=AOvVaw33Wg362omqRj2O1XPHOY01"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city.settsu.osaka.jp/soshiki/seikatukannkyou/sangyoushinkouka/shoukougyou/kigyoujigyoushoshien/sougyoushienn/23283.html" TargetMode="External"/><Relationship Id="rId3" Type="http://schemas.openxmlformats.org/officeDocument/2006/relationships/hyperlink" Target="https://www.city.suita.osaka.jp/kenko/1018092/1025194.html" TargetMode="External"/><Relationship Id="rId7" Type="http://schemas.openxmlformats.org/officeDocument/2006/relationships/hyperlink" Target="https://www.city.kishiwada.osaka.jp/soshiki/129/mobility-port.html"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39.jpeg"/><Relationship Id="rId5" Type="http://schemas.openxmlformats.org/officeDocument/2006/relationships/image" Target="../media/image37.jpeg"/><Relationship Id="rId10" Type="http://schemas.openxmlformats.org/officeDocument/2006/relationships/hyperlink" Target="https://www.city.suita.osaka.jp/kenko/1018092/index.html" TargetMode="External"/><Relationship Id="rId4" Type="http://schemas.openxmlformats.org/officeDocument/2006/relationships/image" Target="../media/image36.jpeg"/><Relationship Id="rId9" Type="http://schemas.openxmlformats.org/officeDocument/2006/relationships/hyperlink" Target="https://www.city.settsu.osaka.jp/soshiki/hokenfukushibu/hokenfukushika/kento/index.html"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city.moriguchi.osaka.jp/kakukanoannai/shiminseikatsubu/chiikishinkoka/sangyoshinkokigyoshien/jigyousyasien/3357.html" TargetMode="External"/><Relationship Id="rId13" Type="http://schemas.openxmlformats.org/officeDocument/2006/relationships/image" Target="../media/image12.jpeg"/><Relationship Id="rId3" Type="http://schemas.openxmlformats.org/officeDocument/2006/relationships/hyperlink" Target="https://senshu-of.com/" TargetMode="External"/><Relationship Id="rId7" Type="http://schemas.openxmlformats.org/officeDocument/2006/relationships/hyperlink" Target="https://ibarakiopencompany.com/" TargetMode="External"/><Relationship Id="rId12" Type="http://schemas.openxmlformats.org/officeDocument/2006/relationships/image" Target="../media/image11.jpeg"/><Relationship Id="rId2" Type="http://schemas.openxmlformats.org/officeDocument/2006/relationships/hyperlink" Target="https://factorism.jp/" TargetMode="External"/><Relationship Id="rId1" Type="http://schemas.openxmlformats.org/officeDocument/2006/relationships/slideLayout" Target="../slideLayouts/slideLayout2.xml"/><Relationship Id="rId6" Type="http://schemas.openxmlformats.org/officeDocument/2006/relationships/hyperlink" Target="https://workwaku2-kawachinagano.com/" TargetMode="External"/><Relationship Id="rId11" Type="http://schemas.openxmlformats.org/officeDocument/2006/relationships/image" Target="../media/image10.jpeg"/><Relationship Id="rId5" Type="http://schemas.openxmlformats.org/officeDocument/2006/relationships/image" Target="../media/image7.jpeg"/><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image" Target="../media/image8.png"/><Relationship Id="rId14" Type="http://schemas.openxmlformats.org/officeDocument/2006/relationships/hyperlink" Target="https://www.city.higashiosaka.lg.jp/0000033985.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i.omojob.com/2024mnb/" TargetMode="External"/><Relationship Id="rId7" Type="http://schemas.openxmlformats.org/officeDocument/2006/relationships/image" Target="../media/image13.jpeg"/><Relationship Id="rId2" Type="http://schemas.openxmlformats.org/officeDocument/2006/relationships/hyperlink" Target="https://www.pref.osaka.lg.jp/o120170/minamikawachinm/m_index/startacademy.html" TargetMode="External"/><Relationship Id="rId1" Type="http://schemas.openxmlformats.org/officeDocument/2006/relationships/slideLayout" Target="../slideLayouts/slideLayout2.xml"/><Relationship Id="rId6" Type="http://schemas.openxmlformats.org/officeDocument/2006/relationships/hyperlink" Target="https://www.city.ikeda.osaka.jp/soshiki/siminseikatsu/jinkenbunka/diversity/idcdanjyokyoudousankaku/IWN/index.html" TargetMode="External"/><Relationship Id="rId5" Type="http://schemas.openxmlformats.org/officeDocument/2006/relationships/hyperlink" Target="https://www.city.izumisano.lg.jp/kakuka/seikatsu/shoko/menu/sougyoushien/9637.html" TargetMode="External"/><Relationship Id="rId10" Type="http://schemas.openxmlformats.org/officeDocument/2006/relationships/image" Target="../media/image16.jpeg"/><Relationship Id="rId4" Type="http://schemas.openxmlformats.org/officeDocument/2006/relationships/hyperlink" Target="https://matchbox.jp/osaka/izumisano" TargetMode="Externa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hyperlink" Target="https://www.city.osakasayama.osaka.jp/sosiki/kenkoufukushibu/kenkousuishin/iryou_kenkou/kenkousoudan/6937.html" TargetMode="External"/><Relationship Id="rId3" Type="http://schemas.openxmlformats.org/officeDocument/2006/relationships/image" Target="../media/image18.jpeg"/><Relationship Id="rId7" Type="http://schemas.openxmlformats.org/officeDocument/2006/relationships/hyperlink" Target="https://www.town.tajiri.osaka.jp/kakukanojoho/kyoikuiinkai/kyouikukannrika/3/wakamonoouennseido/index.html"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www.city.hirakata.osaka.jp/promotion/life/kids/" TargetMode="External"/><Relationship Id="rId5" Type="http://schemas.openxmlformats.org/officeDocument/2006/relationships/hyperlink" Target="https://www.city.toyonaka.osaka.jp/kosodate/kosodate_no1/kyouiku_highlevel/AIdrill.html" TargetMode="External"/><Relationship Id="rId4" Type="http://schemas.openxmlformats.org/officeDocument/2006/relationships/hyperlink" Target="https://www.town.kanan.osaka.jp/soshiki/somubu/shisetsueizenka/gyomuannai/1/894.html" TargetMode="External"/><Relationship Id="rId9" Type="http://schemas.openxmlformats.org/officeDocument/2006/relationships/hyperlink" Target="https://www.city.tondabayashi.lg.jp/soshiki/104/104501.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hyperlink" Target="https://www.city.yao.osaka.jp/0000057613.html"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s://www.city.kaizuka.lg.jp/kakuka/kenkohukushi/koreikaigo/menu/yoboujigyou/kaigoyobomileage.html" TargetMode="External"/><Relationship Id="rId5" Type="http://schemas.openxmlformats.org/officeDocument/2006/relationships/hyperlink" Target="https://www.city.takatsuki.osaka.jp/soshiki/38/104356.html" TargetMode="Externa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cycling.osaka-info.jp/" TargetMode="External"/><Relationship Id="rId7" Type="http://schemas.openxmlformats.org/officeDocument/2006/relationships/hyperlink" Target="https://www.city.osaka-izumi.lg.jp/kakukano/syougaibu/kubosoukinen/oshirase/izumi_kuboso_museumtownkoso.html"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s://sennanlongpark.com/" TargetMode="External"/><Relationship Id="rId4" Type="http://schemas.openxmlformats.org/officeDocument/2006/relationships/hyperlink" Target="https://www.city.fujiidera.lg.jp/soshiki/shiminseikatsu/kankou/aicelsyurahallkankoukyotenka/index.html" TargetMode="Externa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hyperlink" Target="https://www.town.misaki.osaka.jp/soshiki/toshi_seibi/sangyo/nougyou/4438.html" TargetMode="External"/><Relationship Id="rId7" Type="http://schemas.openxmlformats.org/officeDocument/2006/relationships/image" Target="../media/image27.png"/><Relationship Id="rId2" Type="http://schemas.openxmlformats.org/officeDocument/2006/relationships/hyperlink" Target="https://sheepathpark.com/about" TargetMode="External"/><Relationship Id="rId1" Type="http://schemas.openxmlformats.org/officeDocument/2006/relationships/slideLayout" Target="../slideLayouts/slideLayout2.xml"/><Relationship Id="rId6" Type="http://schemas.openxmlformats.org/officeDocument/2006/relationships/hyperlink" Target="https://www.town.taishi.osaka.jp/busyo/machidukurisuisinbu/kankyounourinka/kankyou/4706.html" TargetMode="External"/><Relationship Id="rId5" Type="http://schemas.openxmlformats.org/officeDocument/2006/relationships/hyperlink" Target="https://www.town.nose.osaka.jp/soshiki/soumuka/seisakusuishin/chiikisosei_senryaku/7580.html" TargetMode="Externa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s://www.city.minoh.lg.jp/kitakyu/kitakyu-enshin.html" TargetMode="External"/><Relationship Id="rId5" Type="http://schemas.openxmlformats.org/officeDocument/2006/relationships/hyperlink" Target="https://www.city.daito.lg.jp/soshiki/6/23726.html" TargetMode="External"/><Relationship Id="rId4" Type="http://schemas.openxmlformats.org/officeDocument/2006/relationships/hyperlink" Target="https://www.city.neyagawa.osaka.jp/organization_list/2zikuka/nijiku/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hyperlink" Target="https://www.city.tondabayashi.lg.jp/soshiki/104/72275.html" TargetMode="External"/><Relationship Id="rId5" Type="http://schemas.openxmlformats.org/officeDocument/2006/relationships/hyperlink" Target="https://www.city.kadoma.osaka.jp/soshiki/machizukuri/dorokoenka/4/3/2/koen_ryokka/23040.html" TargetMode="External"/><Relationship Id="rId4" Type="http://schemas.openxmlformats.org/officeDocument/2006/relationships/hyperlink" Target="https://www.city.takatsuki.osaka.jp/life/6/61/3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descr="ロゴ が含まれている画像&#10;&#10;自動的に生成された説明">
            <a:extLst>
              <a:ext uri="{FF2B5EF4-FFF2-40B4-BE49-F238E27FC236}">
                <a16:creationId xmlns:a16="http://schemas.microsoft.com/office/drawing/2014/main" id="{57ED5293-E600-DA77-3783-8F57D822EA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8817" y="91168"/>
            <a:ext cx="1267826" cy="1599479"/>
          </a:xfrm>
          <a:prstGeom prst="rect">
            <a:avLst/>
          </a:prstGeom>
        </p:spPr>
      </p:pic>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平行四辺形 58">
            <a:extLst>
              <a:ext uri="{FF2B5EF4-FFF2-40B4-BE49-F238E27FC236}">
                <a16:creationId xmlns:a16="http://schemas.microsoft.com/office/drawing/2014/main" id="{62831E76-0908-233D-3F5A-4833174A4ABB}"/>
              </a:ext>
            </a:extLst>
          </p:cNvPr>
          <p:cNvSpPr/>
          <p:nvPr/>
        </p:nvSpPr>
        <p:spPr>
          <a:xfrm>
            <a:off x="232633" y="555664"/>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9D5BEC3-060B-AFBC-DAEA-B13E2B5796B6}"/>
              </a:ext>
            </a:extLst>
          </p:cNvPr>
          <p:cNvSpPr/>
          <p:nvPr/>
        </p:nvSpPr>
        <p:spPr>
          <a:xfrm>
            <a:off x="80584" y="1164622"/>
            <a:ext cx="11849153" cy="2822912"/>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8" name="四角形: 角を丸くする 7">
            <a:extLst>
              <a:ext uri="{FF2B5EF4-FFF2-40B4-BE49-F238E27FC236}">
                <a16:creationId xmlns:a16="http://schemas.microsoft.com/office/drawing/2014/main" id="{02552F10-2CFE-2C32-7D1C-37F579975C70}"/>
              </a:ext>
            </a:extLst>
          </p:cNvPr>
          <p:cNvSpPr/>
          <p:nvPr/>
        </p:nvSpPr>
        <p:spPr>
          <a:xfrm>
            <a:off x="146075" y="822274"/>
            <a:ext cx="3845354"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オール大阪でのチャレンジ支援強化</a:t>
            </a:r>
            <a:endParaRPr kumimoji="1" lang="ja-JP" altLang="en-US" sz="1600" b="1" dirty="0">
              <a:solidFill>
                <a:srgbClr val="241916"/>
              </a:solidFill>
            </a:endParaRPr>
          </a:p>
        </p:txBody>
      </p:sp>
      <p:sp>
        <p:nvSpPr>
          <p:cNvPr id="22" name="四角形: 角を丸くする 21">
            <a:extLst>
              <a:ext uri="{FF2B5EF4-FFF2-40B4-BE49-F238E27FC236}">
                <a16:creationId xmlns:a16="http://schemas.microsoft.com/office/drawing/2014/main" id="{0D897E1E-2A7F-A0FB-E2C7-B65C76A7498B}"/>
              </a:ext>
            </a:extLst>
          </p:cNvPr>
          <p:cNvSpPr/>
          <p:nvPr/>
        </p:nvSpPr>
        <p:spPr>
          <a:xfrm>
            <a:off x="157823" y="4275168"/>
            <a:ext cx="11849153" cy="2331041"/>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3" name="四角形: 角を丸くする 22">
            <a:extLst>
              <a:ext uri="{FF2B5EF4-FFF2-40B4-BE49-F238E27FC236}">
                <a16:creationId xmlns:a16="http://schemas.microsoft.com/office/drawing/2014/main" id="{A9E7868F-6C99-EA01-4565-CD0A74B0ACD8}"/>
              </a:ext>
            </a:extLst>
          </p:cNvPr>
          <p:cNvSpPr/>
          <p:nvPr/>
        </p:nvSpPr>
        <p:spPr>
          <a:xfrm>
            <a:off x="134145" y="4057963"/>
            <a:ext cx="6736862"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241916"/>
                </a:solidFill>
                <a:latin typeface="BIZ UDゴシック" panose="020B0400000000000000" pitchFamily="49" charset="-128"/>
                <a:ea typeface="BIZ UDゴシック" panose="020B0400000000000000" pitchFamily="49" charset="-128"/>
              </a:rPr>
              <a:t>「おもろい」アイデアの出会う場→スタートアップ、イノベーション</a:t>
            </a: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indent="-176213">
              <a:spcBef>
                <a:spcPts val="1200"/>
              </a:spcBef>
            </a:pP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あなたのとなりで、</a:t>
            </a:r>
            <a:endPar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a:p>
            <a:pPr marL="176213" indent="-176213">
              <a:spcBef>
                <a:spcPts val="1200"/>
              </a:spcBef>
            </a:pPr>
            <a:r>
              <a:rPr lang="ja-JP" altLang="en-US" b="1" dirty="0">
                <a:solidFill>
                  <a:srgbClr val="FFD83C"/>
                </a:solidFill>
                <a:latin typeface="UD デジタル 教科書体 NK-B" panose="02020700000000000000" pitchFamily="18" charset="-128"/>
                <a:ea typeface="UD デジタル 教科書体 NK-B" panose="02020700000000000000" pitchFamily="18" charset="-128"/>
              </a:rPr>
              <a:t>副首都はもう始まっています！</a:t>
            </a:r>
            <a:endParaRPr kumimoji="1" lang="en-US" altLang="ja-JP" b="1" dirty="0">
              <a:solidFill>
                <a:srgbClr val="FFD83C"/>
              </a:solidFill>
              <a:latin typeface="UD デジタル 教科書体 NK-B" panose="02020700000000000000" pitchFamily="18" charset="-128"/>
              <a:ea typeface="UD デジタル 教科書体 NK-B" panose="02020700000000000000" pitchFamily="18" charset="-128"/>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5666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indent="-176213" algn="ctr">
              <a:lnSpc>
                <a:spcPts val="1300"/>
              </a:lnSpc>
              <a:spcBef>
                <a:spcPts val="1200"/>
              </a:spcBef>
            </a:pP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大阪のまちに、</a:t>
            </a:r>
            <a:endPar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a:p>
            <a:pPr marL="176213" indent="-176213" algn="ctr">
              <a:lnSpc>
                <a:spcPts val="1300"/>
              </a:lnSpc>
              <a:spcBef>
                <a:spcPts val="1200"/>
              </a:spcBef>
            </a:pP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もっともっと</a:t>
            </a:r>
            <a:r>
              <a:rPr lang="ja-JP" altLang="en-US" sz="2000" b="1" dirty="0">
                <a:solidFill>
                  <a:srgbClr val="FFD83C"/>
                </a:solidFill>
                <a:latin typeface="UD デジタル 教科書体 NK-B" panose="02020700000000000000" pitchFamily="18" charset="-128"/>
                <a:ea typeface="UD デジタル 教科書体 NK-B" panose="02020700000000000000" pitchFamily="18" charset="-128"/>
              </a:rPr>
              <a:t>福</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がくる</a:t>
            </a:r>
            <a:endParaRPr kumimoji="1" lang="en-US" altLang="ja-JP" b="1" dirty="0">
              <a:solidFill>
                <a:srgbClr val="FFD83C"/>
              </a:solidFill>
              <a:latin typeface="UD デジタル 教科書体 NK-B" panose="02020700000000000000" pitchFamily="18" charset="-128"/>
              <a:ea typeface="UD デジタル 教科書体 NK-B" panose="02020700000000000000" pitchFamily="18" charset="-128"/>
            </a:endParaRPr>
          </a:p>
        </p:txBody>
      </p:sp>
      <p:sp>
        <p:nvSpPr>
          <p:cNvPr id="57" name="四角形: 角を丸くする 56">
            <a:extLst>
              <a:ext uri="{FF2B5EF4-FFF2-40B4-BE49-F238E27FC236}">
                <a16:creationId xmlns:a16="http://schemas.microsoft.com/office/drawing/2014/main" id="{038A61E2-F483-6F0C-EDF6-66DE4438AEE4}"/>
              </a:ext>
            </a:extLst>
          </p:cNvPr>
          <p:cNvSpPr/>
          <p:nvPr/>
        </p:nvSpPr>
        <p:spPr>
          <a:xfrm>
            <a:off x="259440" y="446644"/>
            <a:ext cx="3312662"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indent="-176213" algn="ctr">
              <a:lnSpc>
                <a:spcPts val="1300"/>
              </a:lnSpc>
              <a:spcBef>
                <a:spcPts val="1200"/>
              </a:spcBef>
            </a:pPr>
            <a:r>
              <a:rPr kumimoji="1" lang="ja-JP" altLang="en-US" sz="2200" b="1" dirty="0">
                <a:solidFill>
                  <a:schemeClr val="bg1"/>
                </a:solidFill>
                <a:latin typeface="UD デジタル 教科書体 NK-B" panose="02020700000000000000" pitchFamily="18" charset="-128"/>
                <a:ea typeface="UD デジタル 教科書体 NK-B" panose="02020700000000000000" pitchFamily="18" charset="-128"/>
              </a:rPr>
              <a:t>チャレンジを後押しする機能</a:t>
            </a:r>
            <a:endParaRPr kumimoji="1" lang="en-US" altLang="ja-JP" sz="22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indent="-176213" algn="ctr">
              <a:lnSpc>
                <a:spcPts val="1300"/>
              </a:lnSpc>
              <a:spcBef>
                <a:spcPts val="1200"/>
              </a:spcBef>
            </a:pPr>
            <a:r>
              <a:rPr lang="ja-JP" altLang="en-US" sz="2200" b="1" dirty="0">
                <a:solidFill>
                  <a:schemeClr val="bg1"/>
                </a:solidFill>
                <a:latin typeface="UD デジタル 教科書体 NK-B" panose="02020700000000000000" pitchFamily="18" charset="-128"/>
                <a:ea typeface="UD デジタル 教科書体 NK-B" panose="02020700000000000000" pitchFamily="18" charset="-128"/>
              </a:rPr>
              <a:t>世界標準の都市機能の充実</a:t>
            </a:r>
            <a:endParaRPr kumimoji="1" lang="en-US" altLang="ja-JP" sz="22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9" name="四角形: 角を丸くする 18">
            <a:extLst>
              <a:ext uri="{FF2B5EF4-FFF2-40B4-BE49-F238E27FC236}">
                <a16:creationId xmlns:a16="http://schemas.microsoft.com/office/drawing/2014/main" id="{584CF2CD-C288-0E5A-5986-999FBE6418FA}"/>
              </a:ext>
            </a:extLst>
          </p:cNvPr>
          <p:cNvSpPr/>
          <p:nvPr/>
        </p:nvSpPr>
        <p:spPr>
          <a:xfrm>
            <a:off x="189508" y="1359571"/>
            <a:ext cx="11677767" cy="72072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1BADAE28-AF65-3C24-1355-70E3BE99D166}"/>
              </a:ext>
            </a:extLst>
          </p:cNvPr>
          <p:cNvSpPr/>
          <p:nvPr/>
        </p:nvSpPr>
        <p:spPr>
          <a:xfrm>
            <a:off x="-221308" y="1357253"/>
            <a:ext cx="4822770" cy="18696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共創プラットフォームでサテライトビジネスを支援</a:t>
            </a:r>
          </a:p>
        </p:txBody>
      </p:sp>
      <p:sp>
        <p:nvSpPr>
          <p:cNvPr id="20" name="四角形: 角を丸くする 19">
            <a:extLst>
              <a:ext uri="{FF2B5EF4-FFF2-40B4-BE49-F238E27FC236}">
                <a16:creationId xmlns:a16="http://schemas.microsoft.com/office/drawing/2014/main" id="{7BA08B9C-FDE9-1128-5BA6-03E17AEFDFE4}"/>
              </a:ext>
            </a:extLst>
          </p:cNvPr>
          <p:cNvSpPr/>
          <p:nvPr/>
        </p:nvSpPr>
        <p:spPr>
          <a:xfrm>
            <a:off x="187269" y="2148484"/>
            <a:ext cx="5194095" cy="177581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1C50527F-FE59-51C6-56AC-5982371C5EC7}"/>
              </a:ext>
            </a:extLst>
          </p:cNvPr>
          <p:cNvSpPr/>
          <p:nvPr/>
        </p:nvSpPr>
        <p:spPr>
          <a:xfrm>
            <a:off x="913603" y="1530671"/>
            <a:ext cx="10796244" cy="539665"/>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阪南市内外の事業者・団体・個人をマッチングし、相談窓口機能を有する共創プラットフォーム 阪南サテライトオフィス</a:t>
            </a:r>
            <a:r>
              <a:rPr lang="ja-JP" altLang="en-US" sz="1200" dirty="0">
                <a:solidFill>
                  <a:schemeClr val="tx1"/>
                </a:solidFill>
                <a:latin typeface="BIZ UDゴシック" panose="020B0400000000000000" pitchFamily="49" charset="-128"/>
                <a:ea typeface="BIZ UDゴシック" panose="020B0400000000000000" pitchFamily="49" charset="-128"/>
                <a:hlinkClick r:id="rId3"/>
              </a:rPr>
              <a:t>「</a:t>
            </a:r>
            <a:r>
              <a:rPr lang="en-US" altLang="ja-JP" sz="1200" dirty="0">
                <a:solidFill>
                  <a:schemeClr val="tx1"/>
                </a:solidFill>
                <a:latin typeface="BIZ UDゴシック" panose="020B0400000000000000" pitchFamily="49" charset="-128"/>
                <a:ea typeface="BIZ UDゴシック" panose="020B0400000000000000" pitchFamily="49" charset="-128"/>
                <a:hlinkClick r:id="rId3"/>
              </a:rPr>
              <a:t>BY THE SEA HANNAN</a:t>
            </a:r>
            <a:r>
              <a:rPr lang="ja-JP" altLang="en-US" sz="1200" dirty="0">
                <a:solidFill>
                  <a:schemeClr val="tx1"/>
                </a:solidFill>
                <a:latin typeface="BIZ UDゴシック" panose="020B0400000000000000" pitchFamily="49" charset="-128"/>
                <a:ea typeface="BIZ UDゴシック" panose="020B0400000000000000" pitchFamily="49" charset="-128"/>
                <a:hlinkClick r:id="rId3"/>
              </a:rPr>
              <a:t>」</a:t>
            </a:r>
            <a:r>
              <a:rPr lang="ja-JP" altLang="en-US" sz="1200" dirty="0">
                <a:solidFill>
                  <a:schemeClr val="tx1"/>
                </a:solidFill>
                <a:latin typeface="BIZ UDゴシック" panose="020B0400000000000000" pitchFamily="49" charset="-128"/>
                <a:ea typeface="BIZ UDゴシック" panose="020B0400000000000000" pitchFamily="49" charset="-128"/>
              </a:rPr>
              <a:t>を設置し、サテライトビジネスを支援する。</a:t>
            </a:r>
          </a:p>
        </p:txBody>
      </p:sp>
      <p:sp>
        <p:nvSpPr>
          <p:cNvPr id="27" name="四角形: 角を丸くする 26">
            <a:extLst>
              <a:ext uri="{FF2B5EF4-FFF2-40B4-BE49-F238E27FC236}">
                <a16:creationId xmlns:a16="http://schemas.microsoft.com/office/drawing/2014/main" id="{E0B6FC99-9B30-2688-1D9F-353F41C85EE2}"/>
              </a:ext>
            </a:extLst>
          </p:cNvPr>
          <p:cNvSpPr/>
          <p:nvPr/>
        </p:nvSpPr>
        <p:spPr>
          <a:xfrm>
            <a:off x="5439801" y="2167911"/>
            <a:ext cx="6427475" cy="175638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7814B95C-3D7E-229D-4474-A9DEF3E709A5}"/>
              </a:ext>
            </a:extLst>
          </p:cNvPr>
          <p:cNvSpPr/>
          <p:nvPr/>
        </p:nvSpPr>
        <p:spPr>
          <a:xfrm>
            <a:off x="5955904" y="2536248"/>
            <a:ext cx="3064565"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「百福大賞（池田市事始め奨励事業）」において、チャレンジ精神あふれる事業者・創業者の新しい挑戦を応援するため、新しい技術や開発を行う・行おうとしている事業者に対して表彰・奨励する。</a:t>
            </a:r>
          </a:p>
        </p:txBody>
      </p:sp>
      <p:sp>
        <p:nvSpPr>
          <p:cNvPr id="30" name="四角形: 角を丸くする 29">
            <a:extLst>
              <a:ext uri="{FF2B5EF4-FFF2-40B4-BE49-F238E27FC236}">
                <a16:creationId xmlns:a16="http://schemas.microsoft.com/office/drawing/2014/main" id="{23DFD5CB-2BF8-B931-7AD9-18EC72A9626E}"/>
              </a:ext>
            </a:extLst>
          </p:cNvPr>
          <p:cNvSpPr/>
          <p:nvPr/>
        </p:nvSpPr>
        <p:spPr>
          <a:xfrm>
            <a:off x="5084232" y="2160364"/>
            <a:ext cx="4743171" cy="31145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事業者・創業者の新しい挑戦を応援する表彰・奨励</a:t>
            </a:r>
          </a:p>
        </p:txBody>
      </p:sp>
      <p:sp>
        <p:nvSpPr>
          <p:cNvPr id="9" name="スライド番号プレースホルダー 8">
            <a:extLst>
              <a:ext uri="{FF2B5EF4-FFF2-40B4-BE49-F238E27FC236}">
                <a16:creationId xmlns:a16="http://schemas.microsoft.com/office/drawing/2014/main" id="{27DC2257-AA45-6B11-716A-F137DD961E26}"/>
              </a:ext>
            </a:extLst>
          </p:cNvPr>
          <p:cNvSpPr>
            <a:spLocks noGrp="1"/>
          </p:cNvSpPr>
          <p:nvPr>
            <p:ph type="sldNum" sz="quarter" idx="12"/>
          </p:nvPr>
        </p:nvSpPr>
        <p:spPr>
          <a:xfrm>
            <a:off x="8610600" y="6203950"/>
            <a:ext cx="2743200" cy="365125"/>
          </a:xfrm>
        </p:spPr>
        <p:txBody>
          <a:bodyPr/>
          <a:lstStyle/>
          <a:p>
            <a:fld id="{C8221C97-0B51-4655-9AB3-A2F722911898}" type="slidenum">
              <a:rPr kumimoji="1" lang="ja-JP" altLang="en-US" smtClean="0"/>
              <a:t>1</a:t>
            </a:fld>
            <a:endParaRPr kumimoji="1" lang="ja-JP" altLang="en-US"/>
          </a:p>
        </p:txBody>
      </p:sp>
      <p:sp>
        <p:nvSpPr>
          <p:cNvPr id="15" name="テキスト ボックス 14">
            <a:extLst>
              <a:ext uri="{FF2B5EF4-FFF2-40B4-BE49-F238E27FC236}">
                <a16:creationId xmlns:a16="http://schemas.microsoft.com/office/drawing/2014/main" id="{2559EACA-02C7-0602-1208-19C0C59C9B46}"/>
              </a:ext>
            </a:extLst>
          </p:cNvPr>
          <p:cNvSpPr txBox="1"/>
          <p:nvPr/>
        </p:nvSpPr>
        <p:spPr>
          <a:xfrm>
            <a:off x="11929804" y="6565185"/>
            <a:ext cx="315757" cy="261610"/>
          </a:xfrm>
          <a:prstGeom prst="rect">
            <a:avLst/>
          </a:prstGeom>
          <a:noFill/>
        </p:spPr>
        <p:txBody>
          <a:bodyPr wrap="square" rtlCol="0">
            <a:spAutoFit/>
          </a:bodyPr>
          <a:lstStyle/>
          <a:p>
            <a:r>
              <a:rPr kumimoji="1" lang="ja-JP" altLang="en-US" sz="1100" b="1" dirty="0">
                <a:solidFill>
                  <a:schemeClr val="bg1"/>
                </a:solidFill>
                <a:latin typeface="BIZ UDPゴシック" panose="020B0400000000000000" pitchFamily="50" charset="-128"/>
                <a:ea typeface="BIZ UDPゴシック" panose="020B0400000000000000" pitchFamily="50" charset="-128"/>
              </a:rPr>
              <a:t>１</a:t>
            </a:r>
          </a:p>
        </p:txBody>
      </p:sp>
      <p:pic>
        <p:nvPicPr>
          <p:cNvPr id="5" name="図 4">
            <a:extLst>
              <a:ext uri="{FF2B5EF4-FFF2-40B4-BE49-F238E27FC236}">
                <a16:creationId xmlns:a16="http://schemas.microsoft.com/office/drawing/2014/main" id="{94B43A79-C0D2-2372-0398-0E6C220F40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00995" y="2529291"/>
            <a:ext cx="2508851" cy="1369115"/>
          </a:xfrm>
          <a:prstGeom prst="rect">
            <a:avLst/>
          </a:prstGeom>
        </p:spPr>
      </p:pic>
      <p:sp>
        <p:nvSpPr>
          <p:cNvPr id="32" name="四角形: 角を丸くする 31">
            <a:extLst>
              <a:ext uri="{FF2B5EF4-FFF2-40B4-BE49-F238E27FC236}">
                <a16:creationId xmlns:a16="http://schemas.microsoft.com/office/drawing/2014/main" id="{836F94C0-A19B-91AE-37DC-CECE9546EE8C}"/>
              </a:ext>
            </a:extLst>
          </p:cNvPr>
          <p:cNvSpPr/>
          <p:nvPr/>
        </p:nvSpPr>
        <p:spPr>
          <a:xfrm>
            <a:off x="241903" y="4582744"/>
            <a:ext cx="5449381" cy="1986331"/>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9B895C71-B839-F711-DDA9-0FDD1E14ED97}"/>
              </a:ext>
            </a:extLst>
          </p:cNvPr>
          <p:cNvSpPr/>
          <p:nvPr/>
        </p:nvSpPr>
        <p:spPr>
          <a:xfrm>
            <a:off x="5763163" y="4582744"/>
            <a:ext cx="6186934" cy="196393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24721570-B681-B5EC-75F4-137C2D22195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77494" y="4830901"/>
            <a:ext cx="2149903" cy="1612427"/>
          </a:xfrm>
          <a:prstGeom prst="rect">
            <a:avLst/>
          </a:prstGeom>
        </p:spPr>
      </p:pic>
      <p:sp>
        <p:nvSpPr>
          <p:cNvPr id="28" name="四角形: 角を丸くする 27">
            <a:extLst>
              <a:ext uri="{FF2B5EF4-FFF2-40B4-BE49-F238E27FC236}">
                <a16:creationId xmlns:a16="http://schemas.microsoft.com/office/drawing/2014/main" id="{5150BD4D-40EF-7216-0C69-B5D752AE14E9}"/>
              </a:ext>
            </a:extLst>
          </p:cNvPr>
          <p:cNvSpPr/>
          <p:nvPr/>
        </p:nvSpPr>
        <p:spPr>
          <a:xfrm>
            <a:off x="660400" y="5107351"/>
            <a:ext cx="2546625" cy="1422123"/>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池田市で最古の鉄筋コンクリート造の建物「旧池田実業銀行本店」を活用したビジネスインキュベーション施設</a:t>
            </a:r>
            <a:r>
              <a:rPr lang="ja-JP" altLang="en-US" sz="1200" dirty="0">
                <a:solidFill>
                  <a:schemeClr val="tx1"/>
                </a:solidFill>
                <a:latin typeface="BIZ UDゴシック" panose="020B0400000000000000" pitchFamily="49" charset="-128"/>
                <a:ea typeface="BIZ UDゴシック" panose="020B0400000000000000" pitchFamily="49" charset="-128"/>
                <a:hlinkClick r:id="rId6"/>
              </a:rPr>
              <a:t>「いけだピアまるセンター」</a:t>
            </a:r>
            <a:r>
              <a:rPr lang="ja-JP" altLang="en-US" sz="1200" dirty="0">
                <a:solidFill>
                  <a:schemeClr val="tx1"/>
                </a:solidFill>
                <a:latin typeface="BIZ UDゴシック" panose="020B0400000000000000" pitchFamily="49" charset="-128"/>
                <a:ea typeface="BIZ UDゴシック" panose="020B0400000000000000" pitchFamily="49" charset="-128"/>
              </a:rPr>
              <a:t>において、起業家を育成し創業をサポートする。</a:t>
            </a:r>
          </a:p>
        </p:txBody>
      </p:sp>
      <p:sp>
        <p:nvSpPr>
          <p:cNvPr id="31" name="四角形: 角を丸くする 30">
            <a:extLst>
              <a:ext uri="{FF2B5EF4-FFF2-40B4-BE49-F238E27FC236}">
                <a16:creationId xmlns:a16="http://schemas.microsoft.com/office/drawing/2014/main" id="{0FB9D1BA-E7C0-B62E-2FD3-B4305E2FE73D}"/>
              </a:ext>
            </a:extLst>
          </p:cNvPr>
          <p:cNvSpPr/>
          <p:nvPr/>
        </p:nvSpPr>
        <p:spPr>
          <a:xfrm>
            <a:off x="6262632" y="4912835"/>
            <a:ext cx="3359323" cy="1648565"/>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イノベーション拠点</a:t>
            </a:r>
            <a:r>
              <a:rPr lang="ja-JP" altLang="en-US" sz="1200" dirty="0">
                <a:solidFill>
                  <a:schemeClr val="tx1"/>
                </a:solidFill>
                <a:latin typeface="BIZ UDゴシック" panose="020B0400000000000000" pitchFamily="49" charset="-128"/>
                <a:ea typeface="BIZ UDゴシック" panose="020B0400000000000000" pitchFamily="49" charset="-128"/>
                <a:hlinkClick r:id="rId7"/>
              </a:rPr>
              <a:t>「みせるばやお」</a:t>
            </a:r>
            <a:r>
              <a:rPr lang="ja-JP" altLang="en-US" sz="1200" dirty="0">
                <a:solidFill>
                  <a:schemeClr val="tx1"/>
                </a:solidFill>
                <a:latin typeface="BIZ UDゴシック" panose="020B0400000000000000" pitchFamily="49" charset="-128"/>
                <a:ea typeface="BIZ UDゴシック" panose="020B0400000000000000" pitchFamily="49" charset="-128"/>
              </a:rPr>
              <a:t>において、日本のものづくりを裏側から支えてきた高い技術力をワークショップ形式で子どもたちに「魅せる」地域貢献活動を行うと同時に、中小企業、大企業、行政、大学、金融機関等とのコラボ活動を通じたナレッジシェア（知識の共有）を可能とする取組を行う。</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35" name="四角形: 角を丸くする 34">
            <a:extLst>
              <a:ext uri="{FF2B5EF4-FFF2-40B4-BE49-F238E27FC236}">
                <a16:creationId xmlns:a16="http://schemas.microsoft.com/office/drawing/2014/main" id="{422BE95B-0538-893E-FFC6-A7F14B28A573}"/>
              </a:ext>
            </a:extLst>
          </p:cNvPr>
          <p:cNvSpPr/>
          <p:nvPr/>
        </p:nvSpPr>
        <p:spPr>
          <a:xfrm>
            <a:off x="57007" y="4621196"/>
            <a:ext cx="3162616" cy="42160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rgbClr val="241916"/>
                </a:solidFill>
                <a:latin typeface="BIZ UDPゴシック" panose="020B0400000000000000" pitchFamily="50" charset="-128"/>
                <a:ea typeface="BIZ UDPゴシック" panose="020B0400000000000000" pitchFamily="50" charset="-128"/>
              </a:rPr>
              <a:t>ビジネスインキュベーション施設で</a:t>
            </a:r>
            <a:endParaRPr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lang="ja-JP" altLang="en-US" sz="1400" b="1" u="sng" dirty="0">
                <a:solidFill>
                  <a:srgbClr val="241916"/>
                </a:solidFill>
                <a:latin typeface="BIZ UDPゴシック" panose="020B0400000000000000" pitchFamily="50" charset="-128"/>
                <a:ea typeface="BIZ UDPゴシック" panose="020B0400000000000000" pitchFamily="50" charset="-128"/>
              </a:rPr>
              <a:t>起業家育成・創業をサポート</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F8F2E4FB-3C2E-8906-775F-086A8AF7D991}"/>
              </a:ext>
            </a:extLst>
          </p:cNvPr>
          <p:cNvSpPr/>
          <p:nvPr/>
        </p:nvSpPr>
        <p:spPr>
          <a:xfrm>
            <a:off x="5578851" y="4518692"/>
            <a:ext cx="3399323" cy="42160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rgbClr val="241916"/>
                </a:solidFill>
                <a:latin typeface="BIZ UDPゴシック" panose="020B0400000000000000" pitchFamily="50" charset="-128"/>
                <a:ea typeface="BIZ UDPゴシック" panose="020B0400000000000000" pitchFamily="50" charset="-128"/>
              </a:rPr>
              <a:t>「魅せる場」でものづくりの魅力発信</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4FB00008-8685-FF5B-397B-ACBC1183C9AA}"/>
              </a:ext>
            </a:extLst>
          </p:cNvPr>
          <p:cNvSpPr/>
          <p:nvPr/>
        </p:nvSpPr>
        <p:spPr>
          <a:xfrm>
            <a:off x="642447" y="2515330"/>
            <a:ext cx="3622151"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羽曳野市と近隣地域が持つ歴史・文化・産業その他の特性を活かし、観光関連産業の振興を総合的に推進するため、民間からの出向者を受け入れ、近隣市町村をまきこんだ</a:t>
            </a:r>
            <a:r>
              <a:rPr lang="ja-JP" altLang="en-US" sz="1200" dirty="0">
                <a:solidFill>
                  <a:schemeClr val="tx1"/>
                </a:solidFill>
                <a:latin typeface="BIZ UDゴシック" panose="020B0400000000000000" pitchFamily="49" charset="-128"/>
                <a:ea typeface="BIZ UDゴシック" panose="020B0400000000000000" pitchFamily="49" charset="-128"/>
                <a:hlinkClick r:id="rId8"/>
              </a:rPr>
              <a:t>「大阪はびきの観光局」</a:t>
            </a:r>
            <a:r>
              <a:rPr lang="ja-JP" altLang="en-US" sz="1200" dirty="0">
                <a:solidFill>
                  <a:schemeClr val="tx1"/>
                </a:solidFill>
                <a:latin typeface="BIZ UDゴシック" panose="020B0400000000000000" pitchFamily="49" charset="-128"/>
                <a:ea typeface="BIZ UDゴシック" panose="020B0400000000000000" pitchFamily="49" charset="-128"/>
              </a:rPr>
              <a:t>を運営する。</a:t>
            </a:r>
          </a:p>
        </p:txBody>
      </p:sp>
      <p:grpSp>
        <p:nvGrpSpPr>
          <p:cNvPr id="36" name="グループ化 35">
            <a:extLst>
              <a:ext uri="{FF2B5EF4-FFF2-40B4-BE49-F238E27FC236}">
                <a16:creationId xmlns:a16="http://schemas.microsoft.com/office/drawing/2014/main" id="{A5AD8F5A-0805-3D60-D3A9-09093AB4B873}"/>
              </a:ext>
            </a:extLst>
          </p:cNvPr>
          <p:cNvGrpSpPr/>
          <p:nvPr/>
        </p:nvGrpSpPr>
        <p:grpSpPr>
          <a:xfrm>
            <a:off x="139119" y="2540351"/>
            <a:ext cx="688590" cy="263791"/>
            <a:chOff x="6553799" y="1950156"/>
            <a:chExt cx="730267" cy="263791"/>
          </a:xfrm>
        </p:grpSpPr>
        <p:sp>
          <p:nvSpPr>
            <p:cNvPr id="37" name="フリーフォーム: 図形 36">
              <a:extLst>
                <a:ext uri="{FF2B5EF4-FFF2-40B4-BE49-F238E27FC236}">
                  <a16:creationId xmlns:a16="http://schemas.microsoft.com/office/drawing/2014/main" id="{0AE65E08-4C02-2E0A-0F2C-D4371B492605}"/>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9" name="テキスト ボックス 38">
              <a:extLst>
                <a:ext uri="{FF2B5EF4-FFF2-40B4-BE49-F238E27FC236}">
                  <a16:creationId xmlns:a16="http://schemas.microsoft.com/office/drawing/2014/main" id="{01E2177F-15D8-6BA6-829E-BCACC85B9BBB}"/>
                </a:ext>
              </a:extLst>
            </p:cNvPr>
            <p:cNvSpPr txBox="1"/>
            <p:nvPr/>
          </p:nvSpPr>
          <p:spPr>
            <a:xfrm>
              <a:off x="6553799"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羽曳野市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0" name="グループ化 39">
            <a:extLst>
              <a:ext uri="{FF2B5EF4-FFF2-40B4-BE49-F238E27FC236}">
                <a16:creationId xmlns:a16="http://schemas.microsoft.com/office/drawing/2014/main" id="{55F39018-1722-32C4-9608-776BF132D88B}"/>
              </a:ext>
            </a:extLst>
          </p:cNvPr>
          <p:cNvGrpSpPr/>
          <p:nvPr/>
        </p:nvGrpSpPr>
        <p:grpSpPr>
          <a:xfrm>
            <a:off x="141941" y="2903014"/>
            <a:ext cx="743722" cy="263791"/>
            <a:chOff x="6572763" y="1950156"/>
            <a:chExt cx="651747" cy="263791"/>
          </a:xfrm>
        </p:grpSpPr>
        <p:sp>
          <p:nvSpPr>
            <p:cNvPr id="42" name="フリーフォーム: 図形 41">
              <a:extLst>
                <a:ext uri="{FF2B5EF4-FFF2-40B4-BE49-F238E27FC236}">
                  <a16:creationId xmlns:a16="http://schemas.microsoft.com/office/drawing/2014/main" id="{BFC5A63C-2D47-B7BA-4D3C-204B5CF1C5AF}"/>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3" name="テキスト ボックス 42">
              <a:extLst>
                <a:ext uri="{FF2B5EF4-FFF2-40B4-BE49-F238E27FC236}">
                  <a16:creationId xmlns:a16="http://schemas.microsoft.com/office/drawing/2014/main" id="{B2E68629-4FBA-9510-9CC8-D5768EAE0502}"/>
                </a:ext>
              </a:extLst>
            </p:cNvPr>
            <p:cNvSpPr txBox="1"/>
            <p:nvPr/>
          </p:nvSpPr>
          <p:spPr>
            <a:xfrm>
              <a:off x="6572763"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藤井寺市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4" name="グループ化 43">
            <a:extLst>
              <a:ext uri="{FF2B5EF4-FFF2-40B4-BE49-F238E27FC236}">
                <a16:creationId xmlns:a16="http://schemas.microsoft.com/office/drawing/2014/main" id="{BE516C39-CD88-7375-036C-84D40B212480}"/>
              </a:ext>
            </a:extLst>
          </p:cNvPr>
          <p:cNvGrpSpPr/>
          <p:nvPr/>
        </p:nvGrpSpPr>
        <p:grpSpPr>
          <a:xfrm>
            <a:off x="192691" y="1614614"/>
            <a:ext cx="688590" cy="263791"/>
            <a:chOff x="6610366" y="1950156"/>
            <a:chExt cx="730267" cy="263791"/>
          </a:xfrm>
        </p:grpSpPr>
        <p:sp>
          <p:nvSpPr>
            <p:cNvPr id="47" name="フリーフォーム: 図形 46">
              <a:extLst>
                <a:ext uri="{FF2B5EF4-FFF2-40B4-BE49-F238E27FC236}">
                  <a16:creationId xmlns:a16="http://schemas.microsoft.com/office/drawing/2014/main" id="{F8D6E383-B956-DA71-EBBA-8B4DAFEB082E}"/>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8" name="テキスト ボックス 47">
              <a:extLst>
                <a:ext uri="{FF2B5EF4-FFF2-40B4-BE49-F238E27FC236}">
                  <a16:creationId xmlns:a16="http://schemas.microsoft.com/office/drawing/2014/main" id="{94B074EC-B346-642A-250D-58138D2FEC66}"/>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阪南市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0" name="グループ化 49">
            <a:extLst>
              <a:ext uri="{FF2B5EF4-FFF2-40B4-BE49-F238E27FC236}">
                <a16:creationId xmlns:a16="http://schemas.microsoft.com/office/drawing/2014/main" id="{A001DD66-3925-53FF-6FF7-C17877447E83}"/>
              </a:ext>
            </a:extLst>
          </p:cNvPr>
          <p:cNvGrpSpPr/>
          <p:nvPr/>
        </p:nvGrpSpPr>
        <p:grpSpPr>
          <a:xfrm>
            <a:off x="5377169" y="2552856"/>
            <a:ext cx="688590" cy="263791"/>
            <a:chOff x="6542598" y="1950156"/>
            <a:chExt cx="730267" cy="263791"/>
          </a:xfrm>
        </p:grpSpPr>
        <p:sp>
          <p:nvSpPr>
            <p:cNvPr id="51" name="フリーフォーム: 図形 50">
              <a:extLst>
                <a:ext uri="{FF2B5EF4-FFF2-40B4-BE49-F238E27FC236}">
                  <a16:creationId xmlns:a16="http://schemas.microsoft.com/office/drawing/2014/main" id="{9F381D4A-0F5E-D397-A4C8-FB74AABFDFA7}"/>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2" name="テキスト ボックス 51">
              <a:extLst>
                <a:ext uri="{FF2B5EF4-FFF2-40B4-BE49-F238E27FC236}">
                  <a16:creationId xmlns:a16="http://schemas.microsoft.com/office/drawing/2014/main" id="{DFA38113-02BD-7CFA-88D9-5B2F551446D7}"/>
                </a:ext>
              </a:extLst>
            </p:cNvPr>
            <p:cNvSpPr txBox="1"/>
            <p:nvPr/>
          </p:nvSpPr>
          <p:spPr>
            <a:xfrm>
              <a:off x="6542598"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池田市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3" name="グループ化 52">
            <a:extLst>
              <a:ext uri="{FF2B5EF4-FFF2-40B4-BE49-F238E27FC236}">
                <a16:creationId xmlns:a16="http://schemas.microsoft.com/office/drawing/2014/main" id="{71982987-BD47-DEEA-9DFC-4FFA55D38BB7}"/>
              </a:ext>
            </a:extLst>
          </p:cNvPr>
          <p:cNvGrpSpPr/>
          <p:nvPr/>
        </p:nvGrpSpPr>
        <p:grpSpPr>
          <a:xfrm>
            <a:off x="5766436" y="5105905"/>
            <a:ext cx="688590" cy="263791"/>
            <a:chOff x="6610366" y="1950156"/>
            <a:chExt cx="730267" cy="263791"/>
          </a:xfrm>
        </p:grpSpPr>
        <p:sp>
          <p:nvSpPr>
            <p:cNvPr id="54" name="フリーフォーム: 図形 53">
              <a:extLst>
                <a:ext uri="{FF2B5EF4-FFF2-40B4-BE49-F238E27FC236}">
                  <a16:creationId xmlns:a16="http://schemas.microsoft.com/office/drawing/2014/main" id="{B042BD99-2A0B-0E8E-E523-370A820AC916}"/>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5" name="テキスト ボックス 54">
              <a:extLst>
                <a:ext uri="{FF2B5EF4-FFF2-40B4-BE49-F238E27FC236}">
                  <a16:creationId xmlns:a16="http://schemas.microsoft.com/office/drawing/2014/main" id="{8E743358-96E2-18C8-5086-2E98FDCEC996}"/>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八尾市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6" name="グループ化 55">
            <a:extLst>
              <a:ext uri="{FF2B5EF4-FFF2-40B4-BE49-F238E27FC236}">
                <a16:creationId xmlns:a16="http://schemas.microsoft.com/office/drawing/2014/main" id="{8866B1CE-772F-E992-BAEC-A8A324D103DD}"/>
              </a:ext>
            </a:extLst>
          </p:cNvPr>
          <p:cNvGrpSpPr/>
          <p:nvPr/>
        </p:nvGrpSpPr>
        <p:grpSpPr>
          <a:xfrm>
            <a:off x="200463" y="5154774"/>
            <a:ext cx="688590" cy="263791"/>
            <a:chOff x="6610366" y="1950156"/>
            <a:chExt cx="730267" cy="263791"/>
          </a:xfrm>
        </p:grpSpPr>
        <p:sp>
          <p:nvSpPr>
            <p:cNvPr id="58" name="フリーフォーム: 図形 57">
              <a:extLst>
                <a:ext uri="{FF2B5EF4-FFF2-40B4-BE49-F238E27FC236}">
                  <a16:creationId xmlns:a16="http://schemas.microsoft.com/office/drawing/2014/main" id="{B38B20D2-3B69-1DCA-7BDE-65788869E881}"/>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1" name="テキスト ボックス 60">
              <a:extLst>
                <a:ext uri="{FF2B5EF4-FFF2-40B4-BE49-F238E27FC236}">
                  <a16:creationId xmlns:a16="http://schemas.microsoft.com/office/drawing/2014/main" id="{D0596F83-E877-04BC-98EE-823BFD3740AB}"/>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池田市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13" name="図 12">
            <a:extLst>
              <a:ext uri="{FF2B5EF4-FFF2-40B4-BE49-F238E27FC236}">
                <a16:creationId xmlns:a16="http://schemas.microsoft.com/office/drawing/2014/main" id="{52801342-F6C2-A5AF-CB84-7E7E308172E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21955" y="4986047"/>
            <a:ext cx="2304298" cy="1296168"/>
          </a:xfrm>
          <a:prstGeom prst="rect">
            <a:avLst/>
          </a:prstGeom>
        </p:spPr>
      </p:pic>
      <p:pic>
        <p:nvPicPr>
          <p:cNvPr id="25" name="図 24" descr="アイコン&#10;&#10;自動的に生成された説明">
            <a:extLst>
              <a:ext uri="{FF2B5EF4-FFF2-40B4-BE49-F238E27FC236}">
                <a16:creationId xmlns:a16="http://schemas.microsoft.com/office/drawing/2014/main" id="{0A98AA40-1222-ACA1-74F0-FEDB40F26D4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292114" y="2232971"/>
            <a:ext cx="1074623" cy="1630210"/>
          </a:xfrm>
          <a:prstGeom prst="rect">
            <a:avLst/>
          </a:prstGeom>
        </p:spPr>
      </p:pic>
      <p:sp>
        <p:nvSpPr>
          <p:cNvPr id="21" name="四角形: 角を丸くする 20">
            <a:extLst>
              <a:ext uri="{FF2B5EF4-FFF2-40B4-BE49-F238E27FC236}">
                <a16:creationId xmlns:a16="http://schemas.microsoft.com/office/drawing/2014/main" id="{18B877AC-78AF-4CF2-FDE2-1CD669F19FC8}"/>
              </a:ext>
            </a:extLst>
          </p:cNvPr>
          <p:cNvSpPr/>
          <p:nvPr/>
        </p:nvSpPr>
        <p:spPr>
          <a:xfrm>
            <a:off x="-30955" y="2260010"/>
            <a:ext cx="4585258" cy="12870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「大阪はびきの観光局」で観光関連産業の振興を推進</a:t>
            </a:r>
          </a:p>
        </p:txBody>
      </p:sp>
      <p:sp>
        <p:nvSpPr>
          <p:cNvPr id="12" name="四角形: 角を丸くする 11">
            <a:extLst>
              <a:ext uri="{FF2B5EF4-FFF2-40B4-BE49-F238E27FC236}">
                <a16:creationId xmlns:a16="http://schemas.microsoft.com/office/drawing/2014/main" id="{A49EF326-D968-1F30-7AC2-3E99B75C9F2C}"/>
              </a:ext>
            </a:extLst>
          </p:cNvPr>
          <p:cNvSpPr/>
          <p:nvPr/>
        </p:nvSpPr>
        <p:spPr>
          <a:xfrm>
            <a:off x="10455420" y="6666687"/>
            <a:ext cx="1363412" cy="18331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indent="-176213" algn="ctr">
              <a:lnSpc>
                <a:spcPts val="1300"/>
              </a:lnSpc>
              <a:spcBef>
                <a:spcPts val="1200"/>
              </a:spcBef>
            </a:pPr>
            <a:r>
              <a:rPr kumimoji="1" lang="en-US" altLang="ja-JP" sz="1200" b="1" dirty="0">
                <a:solidFill>
                  <a:schemeClr val="bg1"/>
                </a:solidFill>
                <a:latin typeface="UD デジタル 教科書体 NK-B" panose="02020700000000000000" pitchFamily="18" charset="-128"/>
                <a:ea typeface="UD デジタル 教科書体 NK-B" panose="02020700000000000000" pitchFamily="18" charset="-128"/>
              </a:rPr>
              <a:t>2024</a:t>
            </a:r>
            <a:r>
              <a:rPr kumimoji="1" lang="ja-JP" altLang="en-US" sz="1200" b="1" dirty="0">
                <a:solidFill>
                  <a:schemeClr val="bg1"/>
                </a:solidFill>
                <a:latin typeface="UD デジタル 教科書体 NK-B" panose="02020700000000000000" pitchFamily="18" charset="-128"/>
                <a:ea typeface="UD デジタル 教科書体 NK-B" panose="02020700000000000000" pitchFamily="18" charset="-128"/>
              </a:rPr>
              <a:t>年</a:t>
            </a:r>
            <a:r>
              <a:rPr kumimoji="1" lang="en-US" altLang="ja-JP" sz="1200" b="1" dirty="0">
                <a:solidFill>
                  <a:schemeClr val="bg1"/>
                </a:solidFill>
                <a:latin typeface="UD デジタル 教科書体 NK-B" panose="02020700000000000000" pitchFamily="18" charset="-128"/>
                <a:ea typeface="UD デジタル 教科書体 NK-B" panose="02020700000000000000" pitchFamily="18" charset="-128"/>
              </a:rPr>
              <a:t>12</a:t>
            </a:r>
            <a:r>
              <a:rPr kumimoji="1" lang="ja-JP" altLang="en-US" sz="1200" b="1" dirty="0">
                <a:solidFill>
                  <a:schemeClr val="bg1"/>
                </a:solidFill>
                <a:latin typeface="UD デジタル 教科書体 NK-B" panose="02020700000000000000" pitchFamily="18" charset="-128"/>
                <a:ea typeface="UD デジタル 教科書体 NK-B" panose="02020700000000000000" pitchFamily="18" charset="-128"/>
              </a:rPr>
              <a:t>月　制作</a:t>
            </a:r>
            <a:endParaRPr kumimoji="1" lang="en-US" altLang="ja-JP" sz="1400" b="1" dirty="0">
              <a:solidFill>
                <a:srgbClr val="FFD83C"/>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641080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38100" y="-17911"/>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231368" y="661046"/>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B9D5BEC3-060B-AFBC-DAEA-B13E2B5796B6}"/>
              </a:ext>
            </a:extLst>
          </p:cNvPr>
          <p:cNvSpPr/>
          <p:nvPr/>
        </p:nvSpPr>
        <p:spPr>
          <a:xfrm>
            <a:off x="171423" y="1226639"/>
            <a:ext cx="11849153" cy="5455545"/>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 角を丸くする 1">
            <a:extLst>
              <a:ext uri="{FF2B5EF4-FFF2-40B4-BE49-F238E27FC236}">
                <a16:creationId xmlns:a16="http://schemas.microsoft.com/office/drawing/2014/main" id="{95D8E3D0-0405-025E-218E-FDF4C322286C}"/>
              </a:ext>
            </a:extLst>
          </p:cNvPr>
          <p:cNvSpPr/>
          <p:nvPr/>
        </p:nvSpPr>
        <p:spPr>
          <a:xfrm>
            <a:off x="781368" y="206564"/>
            <a:ext cx="2093594"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都市としての</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ベーシックな機能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1" name="スライド番号プレースホルダー 10">
            <a:extLst>
              <a:ext uri="{FF2B5EF4-FFF2-40B4-BE49-F238E27FC236}">
                <a16:creationId xmlns:a16="http://schemas.microsoft.com/office/drawing/2014/main" id="{27EB4497-C5DC-376A-8382-71425F7B0902}"/>
              </a:ext>
            </a:extLst>
          </p:cNvPr>
          <p:cNvSpPr>
            <a:spLocks noGrp="1"/>
          </p:cNvSpPr>
          <p:nvPr>
            <p:ph type="sldNum" sz="quarter" idx="12"/>
          </p:nvPr>
        </p:nvSpPr>
        <p:spPr>
          <a:xfrm>
            <a:off x="11697194" y="6531338"/>
            <a:ext cx="530085"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10</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DFD3BE7E-9B07-FFE0-612D-C7532CD12371}"/>
              </a:ext>
            </a:extLst>
          </p:cNvPr>
          <p:cNvSpPr/>
          <p:nvPr/>
        </p:nvSpPr>
        <p:spPr>
          <a:xfrm>
            <a:off x="4447316" y="1684568"/>
            <a:ext cx="7399391" cy="341130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FC909458-7F2B-00BE-CC3D-4F53DDC72230}"/>
              </a:ext>
            </a:extLst>
          </p:cNvPr>
          <p:cNvSpPr/>
          <p:nvPr/>
        </p:nvSpPr>
        <p:spPr>
          <a:xfrm>
            <a:off x="326871" y="1684568"/>
            <a:ext cx="3873654" cy="305324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0FF8CB43-A354-480C-DE19-B423F36678D0}"/>
              </a:ext>
            </a:extLst>
          </p:cNvPr>
          <p:cNvSpPr/>
          <p:nvPr/>
        </p:nvSpPr>
        <p:spPr>
          <a:xfrm>
            <a:off x="328000" y="4865022"/>
            <a:ext cx="3872525" cy="1666316"/>
          </a:xfrm>
          <a:prstGeom prst="roundRect">
            <a:avLst>
              <a:gd name="adj" fmla="val 1269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3B887A74-C941-9258-46BB-BE01AE27FF06}"/>
              </a:ext>
            </a:extLst>
          </p:cNvPr>
          <p:cNvSpPr/>
          <p:nvPr/>
        </p:nvSpPr>
        <p:spPr>
          <a:xfrm>
            <a:off x="4450129" y="1748650"/>
            <a:ext cx="3873654" cy="28708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地域防災力の向上に向けた女性防災士の育成</a:t>
            </a:r>
          </a:p>
        </p:txBody>
      </p:sp>
      <p:sp>
        <p:nvSpPr>
          <p:cNvPr id="32" name="四角形: 角を丸くする 31">
            <a:extLst>
              <a:ext uri="{FF2B5EF4-FFF2-40B4-BE49-F238E27FC236}">
                <a16:creationId xmlns:a16="http://schemas.microsoft.com/office/drawing/2014/main" id="{486E0B5A-82C4-AC0D-0102-4BF8E1BB88C4}"/>
              </a:ext>
            </a:extLst>
          </p:cNvPr>
          <p:cNvSpPr/>
          <p:nvPr/>
        </p:nvSpPr>
        <p:spPr>
          <a:xfrm>
            <a:off x="244202" y="5012549"/>
            <a:ext cx="2543009" cy="16384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1400" b="1" u="sng" dirty="0">
                <a:solidFill>
                  <a:srgbClr val="241916"/>
                </a:solidFill>
                <a:latin typeface="BIZ UDPゴシック" panose="020B0400000000000000" pitchFamily="50" charset="-128"/>
                <a:ea typeface="BIZ UDPゴシック" panose="020B0400000000000000" pitchFamily="50" charset="-128"/>
              </a:rPr>
              <a:t>災害時相互応援協定</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の締結</a:t>
            </a:r>
          </a:p>
        </p:txBody>
      </p:sp>
      <p:pic>
        <p:nvPicPr>
          <p:cNvPr id="12" name="図 11">
            <a:extLst>
              <a:ext uri="{FF2B5EF4-FFF2-40B4-BE49-F238E27FC236}">
                <a16:creationId xmlns:a16="http://schemas.microsoft.com/office/drawing/2014/main" id="{583E97D9-D8FB-B6B3-8921-6086AD9A541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451350" y="2147846"/>
            <a:ext cx="3170134" cy="1434521"/>
          </a:xfrm>
          <a:prstGeom prst="rect">
            <a:avLst/>
          </a:prstGeom>
        </p:spPr>
      </p:pic>
      <p:pic>
        <p:nvPicPr>
          <p:cNvPr id="21" name="図 20">
            <a:extLst>
              <a:ext uri="{FF2B5EF4-FFF2-40B4-BE49-F238E27FC236}">
                <a16:creationId xmlns:a16="http://schemas.microsoft.com/office/drawing/2014/main" id="{649DBBE1-D300-4B82-66BB-A0363F90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639" y="2396367"/>
            <a:ext cx="3671579" cy="1219241"/>
          </a:xfrm>
          <a:prstGeom prst="rect">
            <a:avLst/>
          </a:prstGeom>
        </p:spPr>
      </p:pic>
      <p:sp>
        <p:nvSpPr>
          <p:cNvPr id="8" name="四角形: 角を丸くする 7">
            <a:extLst>
              <a:ext uri="{FF2B5EF4-FFF2-40B4-BE49-F238E27FC236}">
                <a16:creationId xmlns:a16="http://schemas.microsoft.com/office/drawing/2014/main" id="{02552F10-2CFE-2C32-7D1C-37F579975C70}"/>
              </a:ext>
            </a:extLst>
          </p:cNvPr>
          <p:cNvSpPr/>
          <p:nvPr/>
        </p:nvSpPr>
        <p:spPr>
          <a:xfrm>
            <a:off x="190072" y="1100023"/>
            <a:ext cx="7108442" cy="43969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消防　地震・津波対策　感染症対策　安全・危機管理機能の強化</a:t>
            </a:r>
            <a:endParaRPr kumimoji="1" lang="ja-JP" altLang="en-US" sz="1600" b="1" i="0" u="none" strike="noStrike" kern="1200" cap="none" spc="0" normalizeH="0" baseline="0" noProof="0" dirty="0">
              <a:ln>
                <a:noFill/>
              </a:ln>
              <a:solidFill>
                <a:srgbClr val="241916"/>
              </a:solidFill>
              <a:effectLst/>
              <a:uLnTx/>
              <a:uFillTx/>
              <a:latin typeface="游ゴシック" panose="020F0502020204030204"/>
              <a:ea typeface="游ゴシック" panose="020B0400000000000000" pitchFamily="50" charset="-128"/>
              <a:cs typeface="+mn-cs"/>
            </a:endParaRPr>
          </a:p>
        </p:txBody>
      </p:sp>
      <p:sp>
        <p:nvSpPr>
          <p:cNvPr id="19" name="四角形: 角を丸くする 18">
            <a:extLst>
              <a:ext uri="{FF2B5EF4-FFF2-40B4-BE49-F238E27FC236}">
                <a16:creationId xmlns:a16="http://schemas.microsoft.com/office/drawing/2014/main" id="{261ED28C-713E-9E5F-74C7-C4FB4BF20114}"/>
              </a:ext>
            </a:extLst>
          </p:cNvPr>
          <p:cNvSpPr/>
          <p:nvPr/>
        </p:nvSpPr>
        <p:spPr>
          <a:xfrm>
            <a:off x="347677" y="5469836"/>
            <a:ext cx="3852848" cy="77942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隣接する亀岡市と災害時の相互応援に関する協定を締結することで、地震時や土砂災害時等の孤立集落化を防ぐ。</a:t>
            </a:r>
          </a:p>
        </p:txBody>
      </p:sp>
      <p:sp>
        <p:nvSpPr>
          <p:cNvPr id="27" name="四角形: 角を丸くする 26">
            <a:extLst>
              <a:ext uri="{FF2B5EF4-FFF2-40B4-BE49-F238E27FC236}">
                <a16:creationId xmlns:a16="http://schemas.microsoft.com/office/drawing/2014/main" id="{B111FECE-BDDA-B52B-E5A7-5E7175DA70B0}"/>
              </a:ext>
            </a:extLst>
          </p:cNvPr>
          <p:cNvSpPr/>
          <p:nvPr/>
        </p:nvSpPr>
        <p:spPr>
          <a:xfrm>
            <a:off x="7749971" y="3718360"/>
            <a:ext cx="3962624"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女性の視点からも地域防災力の向上を進めるため、女性防災士の育成をめざした研修を実施し、避難所でのプライバシー確保など女性の視点による環境整備・運営に取り組む。研修中の預かり保育等を行うことで子育て層の女性も参加を促す。</a:t>
            </a:r>
          </a:p>
        </p:txBody>
      </p:sp>
      <p:sp>
        <p:nvSpPr>
          <p:cNvPr id="28" name="四角形: 角を丸くする 27">
            <a:extLst>
              <a:ext uri="{FF2B5EF4-FFF2-40B4-BE49-F238E27FC236}">
                <a16:creationId xmlns:a16="http://schemas.microsoft.com/office/drawing/2014/main" id="{F55051AE-EE76-4205-B5D3-36AF7F4C43A5}"/>
              </a:ext>
            </a:extLst>
          </p:cNvPr>
          <p:cNvSpPr/>
          <p:nvPr/>
        </p:nvSpPr>
        <p:spPr>
          <a:xfrm>
            <a:off x="408997" y="3845580"/>
            <a:ext cx="3645465" cy="539665"/>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災害等による大規模断水時にも入浴を可能とする、</a:t>
            </a:r>
            <a:r>
              <a:rPr lang="en-US" altLang="ja-JP" sz="1200" dirty="0">
                <a:solidFill>
                  <a:schemeClr val="tx1"/>
                </a:solidFill>
                <a:latin typeface="BIZ UDゴシック" panose="020B0400000000000000" pitchFamily="49" charset="-128"/>
                <a:ea typeface="BIZ UDゴシック" panose="020B0400000000000000" pitchFamily="49" charset="-128"/>
              </a:rPr>
              <a:t>AI</a:t>
            </a:r>
            <a:r>
              <a:rPr lang="ja-JP" altLang="en-US" sz="1200" dirty="0">
                <a:solidFill>
                  <a:schemeClr val="tx1"/>
                </a:solidFill>
                <a:latin typeface="BIZ UDゴシック" panose="020B0400000000000000" pitchFamily="49" charset="-128"/>
                <a:ea typeface="BIZ UDゴシック" panose="020B0400000000000000" pitchFamily="49" charset="-128"/>
              </a:rPr>
              <a:t>循環式シャワートラックを配備する。</a:t>
            </a:r>
          </a:p>
        </p:txBody>
      </p:sp>
      <p:sp>
        <p:nvSpPr>
          <p:cNvPr id="23" name="四角形: 角を丸くする 22">
            <a:extLst>
              <a:ext uri="{FF2B5EF4-FFF2-40B4-BE49-F238E27FC236}">
                <a16:creationId xmlns:a16="http://schemas.microsoft.com/office/drawing/2014/main" id="{6433084D-D88A-7D56-2F5A-D606E250FA7F}"/>
              </a:ext>
            </a:extLst>
          </p:cNvPr>
          <p:cNvSpPr/>
          <p:nvPr/>
        </p:nvSpPr>
        <p:spPr>
          <a:xfrm>
            <a:off x="199224" y="1625081"/>
            <a:ext cx="2929968" cy="57639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大規模災害に備えた</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AI</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循環式シャワートラック配備</a:t>
            </a:r>
          </a:p>
        </p:txBody>
      </p:sp>
      <p:grpSp>
        <p:nvGrpSpPr>
          <p:cNvPr id="50" name="グループ化 49">
            <a:extLst>
              <a:ext uri="{FF2B5EF4-FFF2-40B4-BE49-F238E27FC236}">
                <a16:creationId xmlns:a16="http://schemas.microsoft.com/office/drawing/2014/main" id="{855A8FCD-2310-D2DD-40A9-0BEE7F141012}"/>
              </a:ext>
            </a:extLst>
          </p:cNvPr>
          <p:cNvGrpSpPr/>
          <p:nvPr/>
        </p:nvGrpSpPr>
        <p:grpSpPr>
          <a:xfrm rot="10800000">
            <a:off x="11234935" y="1827069"/>
            <a:ext cx="772155" cy="263791"/>
            <a:chOff x="6443225" y="1950156"/>
            <a:chExt cx="818889" cy="263791"/>
          </a:xfrm>
        </p:grpSpPr>
        <p:sp>
          <p:nvSpPr>
            <p:cNvPr id="51" name="フリーフォーム: 図形 50">
              <a:extLst>
                <a:ext uri="{FF2B5EF4-FFF2-40B4-BE49-F238E27FC236}">
                  <a16:creationId xmlns:a16="http://schemas.microsoft.com/office/drawing/2014/main" id="{4E221F82-0FA5-EE51-62A5-F21C177E3E3A}"/>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2" name="テキスト ボックス 51">
              <a:extLst>
                <a:ext uri="{FF2B5EF4-FFF2-40B4-BE49-F238E27FC236}">
                  <a16:creationId xmlns:a16="http://schemas.microsoft.com/office/drawing/2014/main" id="{965A2B64-32FC-39C8-09D2-6E2DA2EBBE6F}"/>
                </a:ext>
              </a:extLst>
            </p:cNvPr>
            <p:cNvSpPr txBox="1"/>
            <p:nvPr/>
          </p:nvSpPr>
          <p:spPr>
            <a:xfrm rot="10800000">
              <a:off x="6443225" y="1997405"/>
              <a:ext cx="73026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熊取町</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3" name="グループ化 52">
            <a:extLst>
              <a:ext uri="{FF2B5EF4-FFF2-40B4-BE49-F238E27FC236}">
                <a16:creationId xmlns:a16="http://schemas.microsoft.com/office/drawing/2014/main" id="{FD46CBE5-47A4-5F6F-B63F-9B8DDCECCBD9}"/>
              </a:ext>
            </a:extLst>
          </p:cNvPr>
          <p:cNvGrpSpPr/>
          <p:nvPr/>
        </p:nvGrpSpPr>
        <p:grpSpPr>
          <a:xfrm rot="10800000">
            <a:off x="3594886" y="1844098"/>
            <a:ext cx="749883" cy="263791"/>
            <a:chOff x="6466847" y="1950156"/>
            <a:chExt cx="795267" cy="263791"/>
          </a:xfrm>
        </p:grpSpPr>
        <p:sp>
          <p:nvSpPr>
            <p:cNvPr id="54" name="フリーフォーム: 図形 53">
              <a:extLst>
                <a:ext uri="{FF2B5EF4-FFF2-40B4-BE49-F238E27FC236}">
                  <a16:creationId xmlns:a16="http://schemas.microsoft.com/office/drawing/2014/main" id="{9D276138-4CD4-04D2-629F-D5843BB4364E}"/>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5" name="テキスト ボックス 54">
              <a:extLst>
                <a:ext uri="{FF2B5EF4-FFF2-40B4-BE49-F238E27FC236}">
                  <a16:creationId xmlns:a16="http://schemas.microsoft.com/office/drawing/2014/main" id="{55075950-B1AF-1B53-832B-EEE5BDB4D0E1}"/>
                </a:ext>
              </a:extLst>
            </p:cNvPr>
            <p:cNvSpPr txBox="1"/>
            <p:nvPr/>
          </p:nvSpPr>
          <p:spPr>
            <a:xfrm rot="10800000">
              <a:off x="6466847" y="1973187"/>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交野市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6" name="グループ化 55">
            <a:extLst>
              <a:ext uri="{FF2B5EF4-FFF2-40B4-BE49-F238E27FC236}">
                <a16:creationId xmlns:a16="http://schemas.microsoft.com/office/drawing/2014/main" id="{04969855-FD8E-3912-E3D6-3437EEF64B38}"/>
              </a:ext>
            </a:extLst>
          </p:cNvPr>
          <p:cNvGrpSpPr/>
          <p:nvPr/>
        </p:nvGrpSpPr>
        <p:grpSpPr>
          <a:xfrm rot="10800000">
            <a:off x="3584645" y="4999123"/>
            <a:ext cx="766440" cy="263791"/>
            <a:chOff x="6449287" y="1950156"/>
            <a:chExt cx="812827" cy="263791"/>
          </a:xfrm>
        </p:grpSpPr>
        <p:sp>
          <p:nvSpPr>
            <p:cNvPr id="57" name="フリーフォーム: 図形 56">
              <a:extLst>
                <a:ext uri="{FF2B5EF4-FFF2-40B4-BE49-F238E27FC236}">
                  <a16:creationId xmlns:a16="http://schemas.microsoft.com/office/drawing/2014/main" id="{F160B6CF-EE55-CA5C-D99D-E944A65AC242}"/>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8" name="テキスト ボックス 57">
              <a:extLst>
                <a:ext uri="{FF2B5EF4-FFF2-40B4-BE49-F238E27FC236}">
                  <a16:creationId xmlns:a16="http://schemas.microsoft.com/office/drawing/2014/main" id="{1AB83035-982E-CC8C-9D19-B7D66550AC75}"/>
                </a:ext>
              </a:extLst>
            </p:cNvPr>
            <p:cNvSpPr txBox="1"/>
            <p:nvPr/>
          </p:nvSpPr>
          <p:spPr>
            <a:xfrm rot="10800000">
              <a:off x="6449287" y="1997405"/>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豊能町</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3" name="四角形: 角を丸くする 2">
            <a:extLst>
              <a:ext uri="{FF2B5EF4-FFF2-40B4-BE49-F238E27FC236}">
                <a16:creationId xmlns:a16="http://schemas.microsoft.com/office/drawing/2014/main" id="{8E2F5533-8F97-50DB-B3FE-6B94903F9BF5}"/>
              </a:ext>
            </a:extLst>
          </p:cNvPr>
          <p:cNvSpPr/>
          <p:nvPr/>
        </p:nvSpPr>
        <p:spPr>
          <a:xfrm>
            <a:off x="4464609" y="5238376"/>
            <a:ext cx="7399391" cy="125449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E15B97D7-E34D-1E0A-4C25-2FE66583967F}"/>
              </a:ext>
            </a:extLst>
          </p:cNvPr>
          <p:cNvSpPr/>
          <p:nvPr/>
        </p:nvSpPr>
        <p:spPr>
          <a:xfrm>
            <a:off x="4435813" y="5253828"/>
            <a:ext cx="4982508" cy="33863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高齢者や障害者、女性、外国人などに配慮した避難所運営</a:t>
            </a:r>
          </a:p>
        </p:txBody>
      </p:sp>
      <p:grpSp>
        <p:nvGrpSpPr>
          <p:cNvPr id="10" name="グループ化 9">
            <a:extLst>
              <a:ext uri="{FF2B5EF4-FFF2-40B4-BE49-F238E27FC236}">
                <a16:creationId xmlns:a16="http://schemas.microsoft.com/office/drawing/2014/main" id="{527E5A99-D353-EC76-929D-51866E0AF994}"/>
              </a:ext>
            </a:extLst>
          </p:cNvPr>
          <p:cNvGrpSpPr/>
          <p:nvPr/>
        </p:nvGrpSpPr>
        <p:grpSpPr>
          <a:xfrm rot="10800000">
            <a:off x="11250157" y="5440219"/>
            <a:ext cx="810255" cy="263791"/>
            <a:chOff x="6402821" y="1950156"/>
            <a:chExt cx="859293" cy="263791"/>
          </a:xfrm>
        </p:grpSpPr>
        <p:sp>
          <p:nvSpPr>
            <p:cNvPr id="13" name="フリーフォーム: 図形 12">
              <a:extLst>
                <a:ext uri="{FF2B5EF4-FFF2-40B4-BE49-F238E27FC236}">
                  <a16:creationId xmlns:a16="http://schemas.microsoft.com/office/drawing/2014/main" id="{B4A8AA15-198B-3484-087D-705F7A25156C}"/>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テキスト ボックス 13">
              <a:extLst>
                <a:ext uri="{FF2B5EF4-FFF2-40B4-BE49-F238E27FC236}">
                  <a16:creationId xmlns:a16="http://schemas.microsoft.com/office/drawing/2014/main" id="{3CCFFE1C-B5DB-29A8-8678-9F0D1AF7145C}"/>
                </a:ext>
              </a:extLst>
            </p:cNvPr>
            <p:cNvSpPr txBox="1"/>
            <p:nvPr/>
          </p:nvSpPr>
          <p:spPr>
            <a:xfrm rot="10800000">
              <a:off x="6402821" y="1984705"/>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島本</a:t>
              </a:r>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町</a:t>
              </a:r>
            </a:p>
          </p:txBody>
        </p:sp>
      </p:grpSp>
      <p:sp>
        <p:nvSpPr>
          <p:cNvPr id="25" name="四角形: 角を丸くする 24">
            <a:extLst>
              <a:ext uri="{FF2B5EF4-FFF2-40B4-BE49-F238E27FC236}">
                <a16:creationId xmlns:a16="http://schemas.microsoft.com/office/drawing/2014/main" id="{5E657292-889A-8BE6-7851-1AF71C0D4824}"/>
              </a:ext>
            </a:extLst>
          </p:cNvPr>
          <p:cNvSpPr/>
          <p:nvPr/>
        </p:nvSpPr>
        <p:spPr>
          <a:xfrm>
            <a:off x="4536597" y="5676693"/>
            <a:ext cx="6504036" cy="539665"/>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地域ごとの対象災害に適合した避難所の拡充及び環境整備とともに、高齢者や障害者、女性、外国人などに配慮した避難所運営に努める。</a:t>
            </a:r>
          </a:p>
        </p:txBody>
      </p:sp>
      <p:pic>
        <p:nvPicPr>
          <p:cNvPr id="17" name="図 16">
            <a:extLst>
              <a:ext uri="{FF2B5EF4-FFF2-40B4-BE49-F238E27FC236}">
                <a16:creationId xmlns:a16="http://schemas.microsoft.com/office/drawing/2014/main" id="{80CF7000-8622-B6FE-5742-F89FCA589C6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31559" y="2191070"/>
            <a:ext cx="2883133" cy="2162350"/>
          </a:xfrm>
          <a:prstGeom prst="rect">
            <a:avLst/>
          </a:prstGeom>
        </p:spPr>
      </p:pic>
    </p:spTree>
    <p:extLst>
      <p:ext uri="{BB962C8B-B14F-4D97-AF65-F5344CB8AC3E}">
        <p14:creationId xmlns:p14="http://schemas.microsoft.com/office/powerpoint/2010/main" val="333062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 name="図 4" descr="ロゴ が含まれている画像&#10;&#10;自動的に生成された説明">
            <a:extLst>
              <a:ext uri="{FF2B5EF4-FFF2-40B4-BE49-F238E27FC236}">
                <a16:creationId xmlns:a16="http://schemas.microsoft.com/office/drawing/2014/main" id="{746B1BB8-6B09-4825-A539-1D4476B0E0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2009" y="231027"/>
            <a:ext cx="1226713" cy="1547611"/>
          </a:xfrm>
          <a:prstGeom prst="rect">
            <a:avLst/>
          </a:prstGeom>
        </p:spPr>
      </p:pic>
      <p:sp>
        <p:nvSpPr>
          <p:cNvPr id="63" name="平行四辺形 62">
            <a:extLst>
              <a:ext uri="{FF2B5EF4-FFF2-40B4-BE49-F238E27FC236}">
                <a16:creationId xmlns:a16="http://schemas.microsoft.com/office/drawing/2014/main" id="{8425EE64-C2E9-5B53-D92D-3AF4C25521AD}"/>
              </a:ext>
            </a:extLst>
          </p:cNvPr>
          <p:cNvSpPr/>
          <p:nvPr/>
        </p:nvSpPr>
        <p:spPr>
          <a:xfrm>
            <a:off x="8639685" y="363245"/>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B9D5BEC3-060B-AFBC-DAEA-B13E2B5796B6}"/>
              </a:ext>
            </a:extLst>
          </p:cNvPr>
          <p:cNvSpPr/>
          <p:nvPr/>
        </p:nvSpPr>
        <p:spPr>
          <a:xfrm>
            <a:off x="4237370" y="1282265"/>
            <a:ext cx="7553771" cy="1747328"/>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0D897E1E-2A7F-A0FB-E2C7-B65C76A7498B}"/>
              </a:ext>
            </a:extLst>
          </p:cNvPr>
          <p:cNvSpPr/>
          <p:nvPr/>
        </p:nvSpPr>
        <p:spPr>
          <a:xfrm flipV="1">
            <a:off x="4258585" y="3466197"/>
            <a:ext cx="7620275" cy="3216393"/>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744130" y="233689"/>
            <a:ext cx="3134730"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チャレンジを促す経済政策</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 角を丸くする 1">
            <a:extLst>
              <a:ext uri="{FF2B5EF4-FFF2-40B4-BE49-F238E27FC236}">
                <a16:creationId xmlns:a16="http://schemas.microsoft.com/office/drawing/2014/main" id="{0D897E1E-2A7F-A0FB-E2C7-B65C76A7498B}"/>
              </a:ext>
            </a:extLst>
          </p:cNvPr>
          <p:cNvSpPr/>
          <p:nvPr/>
        </p:nvSpPr>
        <p:spPr>
          <a:xfrm>
            <a:off x="118988" y="1263575"/>
            <a:ext cx="4021212" cy="5360736"/>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スライド番号プレースホルダー 12">
            <a:extLst>
              <a:ext uri="{FF2B5EF4-FFF2-40B4-BE49-F238E27FC236}">
                <a16:creationId xmlns:a16="http://schemas.microsoft.com/office/drawing/2014/main" id="{94676F77-A1E9-6BAA-DD80-4E29BDEC0754}"/>
              </a:ext>
            </a:extLst>
          </p:cNvPr>
          <p:cNvSpPr>
            <a:spLocks noGrp="1"/>
          </p:cNvSpPr>
          <p:nvPr>
            <p:ph type="sldNum" sz="quarter" idx="12"/>
          </p:nvPr>
        </p:nvSpPr>
        <p:spPr>
          <a:xfrm>
            <a:off x="11645322" y="6556053"/>
            <a:ext cx="610178"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11</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DADEF215-0615-88AA-3B9D-4F7722E87631}"/>
              </a:ext>
            </a:extLst>
          </p:cNvPr>
          <p:cNvSpPr/>
          <p:nvPr/>
        </p:nvSpPr>
        <p:spPr>
          <a:xfrm>
            <a:off x="4355584" y="3715313"/>
            <a:ext cx="7357912" cy="290899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B3916CB8-B8A5-8AC4-E150-EBFAB7DF9F5A}"/>
              </a:ext>
            </a:extLst>
          </p:cNvPr>
          <p:cNvSpPr/>
          <p:nvPr/>
        </p:nvSpPr>
        <p:spPr>
          <a:xfrm>
            <a:off x="4355584" y="1591295"/>
            <a:ext cx="7357911" cy="131199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C8C69D7D-F163-4AFD-2CB6-5F8BE2B1559E}"/>
              </a:ext>
            </a:extLst>
          </p:cNvPr>
          <p:cNvSpPr/>
          <p:nvPr/>
        </p:nvSpPr>
        <p:spPr>
          <a:xfrm>
            <a:off x="216158" y="1540519"/>
            <a:ext cx="3924042" cy="501553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247BA302-62E4-27D8-CEBF-43549BC2E2BD}"/>
              </a:ext>
            </a:extLst>
          </p:cNvPr>
          <p:cNvSpPr/>
          <p:nvPr/>
        </p:nvSpPr>
        <p:spPr>
          <a:xfrm>
            <a:off x="5652943" y="1948587"/>
            <a:ext cx="6072624" cy="77942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摂津ビジネスサポートセンターにおいて、伴走型のビジネス相談所として、創業支援や新商品の開発支援、クラウドファンディング実施の支援から課題解決型の相談まで幅広く相談受けを行う。</a:t>
            </a:r>
          </a:p>
        </p:txBody>
      </p:sp>
      <p:sp>
        <p:nvSpPr>
          <p:cNvPr id="27" name="四角形: 角を丸くする 26">
            <a:extLst>
              <a:ext uri="{FF2B5EF4-FFF2-40B4-BE49-F238E27FC236}">
                <a16:creationId xmlns:a16="http://schemas.microsoft.com/office/drawing/2014/main" id="{931BE0EF-345B-9A95-9758-C7EE52CDA039}"/>
              </a:ext>
            </a:extLst>
          </p:cNvPr>
          <p:cNvSpPr/>
          <p:nvPr/>
        </p:nvSpPr>
        <p:spPr>
          <a:xfrm>
            <a:off x="7911024" y="4464367"/>
            <a:ext cx="3221314" cy="221800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北大阪健康医療都市（健都）において、国立循環器病研究センターをはじめオープンイノベーションの拠点となる場を整備する他、駅前商業施設、健都レールサイド公園など市民が集う場を整備し、</a:t>
            </a:r>
            <a:r>
              <a:rPr lang="en-US" altLang="ja-JP" sz="1200" dirty="0">
                <a:solidFill>
                  <a:schemeClr val="tx1"/>
                </a:solidFill>
                <a:latin typeface="BIZ UDゴシック" panose="020B0400000000000000" pitchFamily="49" charset="-128"/>
                <a:ea typeface="BIZ UDゴシック" panose="020B0400000000000000" pitchFamily="49" charset="-128"/>
              </a:rPr>
              <a:t>LINE</a:t>
            </a:r>
            <a:r>
              <a:rPr lang="ja-JP" altLang="en-US" sz="1200" dirty="0">
                <a:solidFill>
                  <a:schemeClr val="tx1"/>
                </a:solidFill>
                <a:latin typeface="BIZ UDゴシック" panose="020B0400000000000000" pitchFamily="49" charset="-128"/>
                <a:ea typeface="BIZ UDゴシック" panose="020B0400000000000000" pitchFamily="49" charset="-128"/>
              </a:rPr>
              <a:t>を活用した</a:t>
            </a:r>
            <a:r>
              <a:rPr lang="ja-JP" altLang="en-US" sz="1200" dirty="0">
                <a:solidFill>
                  <a:schemeClr val="tx1"/>
                </a:solidFill>
                <a:latin typeface="BIZ UDゴシック" panose="020B0400000000000000" pitchFamily="49" charset="-128"/>
                <a:ea typeface="BIZ UDゴシック" panose="020B0400000000000000" pitchFamily="49" charset="-128"/>
                <a:hlinkClick r:id="rId3"/>
              </a:rPr>
              <a:t>健都ヘルスサポーター</a:t>
            </a:r>
            <a:r>
              <a:rPr lang="ja-JP" altLang="en-US" sz="1200" dirty="0">
                <a:solidFill>
                  <a:schemeClr val="tx1"/>
                </a:solidFill>
                <a:latin typeface="BIZ UDゴシック" panose="020B0400000000000000" pitchFamily="49" charset="-128"/>
                <a:ea typeface="BIZ UDゴシック" panose="020B0400000000000000" pitchFamily="49" charset="-128"/>
              </a:rPr>
              <a:t>等による実証フィールドとすることで、健康づくりと医療イノベーションの好循環を生み出すまちづくりを進める。</a:t>
            </a:r>
          </a:p>
        </p:txBody>
      </p:sp>
      <p:sp>
        <p:nvSpPr>
          <p:cNvPr id="28" name="四角形: 角を丸くする 27">
            <a:extLst>
              <a:ext uri="{FF2B5EF4-FFF2-40B4-BE49-F238E27FC236}">
                <a16:creationId xmlns:a16="http://schemas.microsoft.com/office/drawing/2014/main" id="{111ECAE3-0A89-04EC-9470-CD9CD0FB5AE7}"/>
              </a:ext>
            </a:extLst>
          </p:cNvPr>
          <p:cNvSpPr/>
          <p:nvPr/>
        </p:nvSpPr>
        <p:spPr>
          <a:xfrm>
            <a:off x="4127913" y="1589266"/>
            <a:ext cx="6141494" cy="28766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創業支援や新商品の開発支援等、幅広い伴走型のビジネス相談を実施</a:t>
            </a:r>
          </a:p>
        </p:txBody>
      </p:sp>
      <p:sp>
        <p:nvSpPr>
          <p:cNvPr id="29" name="四角形: 角を丸くする 28">
            <a:extLst>
              <a:ext uri="{FF2B5EF4-FFF2-40B4-BE49-F238E27FC236}">
                <a16:creationId xmlns:a16="http://schemas.microsoft.com/office/drawing/2014/main" id="{5C2C7761-C24D-7D8C-178B-677C27DAEDC4}"/>
              </a:ext>
            </a:extLst>
          </p:cNvPr>
          <p:cNvSpPr/>
          <p:nvPr/>
        </p:nvSpPr>
        <p:spPr>
          <a:xfrm>
            <a:off x="175484" y="1624230"/>
            <a:ext cx="3557662" cy="340427"/>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u="sng" dirty="0" err="1">
                <a:solidFill>
                  <a:srgbClr val="241916"/>
                </a:solidFill>
                <a:latin typeface="BIZ UDPゴシック" panose="020B0400000000000000" pitchFamily="50" charset="-128"/>
                <a:ea typeface="BIZ UDPゴシック" panose="020B0400000000000000" pitchFamily="50" charset="-128"/>
              </a:rPr>
              <a:t>MaaS</a:t>
            </a:r>
            <a:r>
              <a:rPr kumimoji="1" lang="ja-JP" altLang="en-US" sz="1200" b="1" u="sng" dirty="0">
                <a:solidFill>
                  <a:srgbClr val="241916"/>
                </a:solidFill>
                <a:latin typeface="BIZ UDPゴシック" panose="020B0400000000000000" pitchFamily="50" charset="-128"/>
                <a:ea typeface="BIZ UDPゴシック" panose="020B0400000000000000" pitchFamily="50" charset="-128"/>
              </a:rPr>
              <a:t>やスマートモビリティ（自動運転バス等）の</a:t>
            </a:r>
            <a:endParaRPr kumimoji="1" lang="en-US" altLang="ja-JP" sz="12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実装に向けた取組を推進</a:t>
            </a:r>
          </a:p>
        </p:txBody>
      </p:sp>
      <p:pic>
        <p:nvPicPr>
          <p:cNvPr id="14" name="図 13">
            <a:extLst>
              <a:ext uri="{FF2B5EF4-FFF2-40B4-BE49-F238E27FC236}">
                <a16:creationId xmlns:a16="http://schemas.microsoft.com/office/drawing/2014/main" id="{D29D922D-FC43-34ED-1A17-AA0F18396B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362" y="2508864"/>
            <a:ext cx="3877080" cy="2177130"/>
          </a:xfrm>
          <a:prstGeom prst="rect">
            <a:avLst/>
          </a:prstGeom>
        </p:spPr>
      </p:pic>
      <p:pic>
        <p:nvPicPr>
          <p:cNvPr id="12" name="図 11">
            <a:extLst>
              <a:ext uri="{FF2B5EF4-FFF2-40B4-BE49-F238E27FC236}">
                <a16:creationId xmlns:a16="http://schemas.microsoft.com/office/drawing/2014/main" id="{A2753AC6-98BD-5531-F27F-C439E64D5B8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435409" y="4109806"/>
            <a:ext cx="3454400" cy="2048546"/>
          </a:xfrm>
          <a:prstGeom prst="rect">
            <a:avLst/>
          </a:prstGeom>
        </p:spPr>
      </p:pic>
      <p:pic>
        <p:nvPicPr>
          <p:cNvPr id="17" name="図 16">
            <a:extLst>
              <a:ext uri="{FF2B5EF4-FFF2-40B4-BE49-F238E27FC236}">
                <a16:creationId xmlns:a16="http://schemas.microsoft.com/office/drawing/2014/main" id="{CEE600B3-34DC-629A-EFF3-373212B081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6884" y="1960979"/>
            <a:ext cx="866058" cy="834904"/>
          </a:xfrm>
          <a:prstGeom prst="rect">
            <a:avLst/>
          </a:prstGeom>
        </p:spPr>
      </p:pic>
      <p:sp>
        <p:nvSpPr>
          <p:cNvPr id="19" name="四角形: 角を丸くする 18">
            <a:extLst>
              <a:ext uri="{FF2B5EF4-FFF2-40B4-BE49-F238E27FC236}">
                <a16:creationId xmlns:a16="http://schemas.microsoft.com/office/drawing/2014/main" id="{C9FAEEF4-AF63-FEDB-3180-47C56A7506D4}"/>
              </a:ext>
            </a:extLst>
          </p:cNvPr>
          <p:cNvSpPr/>
          <p:nvPr/>
        </p:nvSpPr>
        <p:spPr>
          <a:xfrm>
            <a:off x="254055" y="4834081"/>
            <a:ext cx="3750475"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岸和田市 交通政策検討事業において、大阪スマートシティパートナーズフォーラムの取組をふまえ、生活の質の向上に資する「移動がスムーズなまちづくり」を実現するため、</a:t>
            </a:r>
            <a:r>
              <a:rPr lang="en-US" altLang="ja-JP" sz="1200" dirty="0" err="1">
                <a:solidFill>
                  <a:schemeClr val="tx1"/>
                </a:solidFill>
                <a:latin typeface="BIZ UDゴシック" panose="020B0400000000000000" pitchFamily="49" charset="-128"/>
                <a:ea typeface="BIZ UDゴシック" panose="020B0400000000000000" pitchFamily="49" charset="-128"/>
              </a:rPr>
              <a:t>MaaS</a:t>
            </a:r>
            <a:r>
              <a:rPr lang="ja-JP" altLang="en-US" sz="1200" dirty="0">
                <a:solidFill>
                  <a:schemeClr val="tx1"/>
                </a:solidFill>
                <a:latin typeface="BIZ UDゴシック" panose="020B0400000000000000" pitchFamily="49" charset="-128"/>
                <a:ea typeface="BIZ UDゴシック" panose="020B0400000000000000" pitchFamily="49" charset="-128"/>
              </a:rPr>
              <a:t>やスマートモビリティ（自動運転バス等）の実装に向け取組を推進する。</a:t>
            </a:r>
          </a:p>
        </p:txBody>
      </p:sp>
      <p:sp>
        <p:nvSpPr>
          <p:cNvPr id="3" name="四角形: 角を丸くする 2">
            <a:extLst>
              <a:ext uri="{FF2B5EF4-FFF2-40B4-BE49-F238E27FC236}">
                <a16:creationId xmlns:a16="http://schemas.microsoft.com/office/drawing/2014/main" id="{A9E7868F-6C99-EA01-4565-CD0A74B0ACD8}"/>
              </a:ext>
            </a:extLst>
          </p:cNvPr>
          <p:cNvSpPr/>
          <p:nvPr/>
        </p:nvSpPr>
        <p:spPr>
          <a:xfrm>
            <a:off x="160315" y="1042791"/>
            <a:ext cx="3808975"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自動運転　空飛ぶクルマ</a:t>
            </a:r>
            <a:endPar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srgbClr val="241916"/>
                </a:solidFill>
                <a:effectLst/>
                <a:uLnTx/>
                <a:uFillTx/>
                <a:latin typeface="BIZ UDゴシック" panose="020B0400000000000000" pitchFamily="49" charset="-128"/>
                <a:ea typeface="BIZ UDゴシック" panose="020B0400000000000000" pitchFamily="49" charset="-128"/>
                <a:cs typeface="+mn-cs"/>
              </a:rPr>
              <a:t>MaaS</a:t>
            </a: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（スーパーシティ）</a:t>
            </a:r>
          </a:p>
        </p:txBody>
      </p:sp>
      <p:sp>
        <p:nvSpPr>
          <p:cNvPr id="23" name="四角形: 角を丸くする 22">
            <a:extLst>
              <a:ext uri="{FF2B5EF4-FFF2-40B4-BE49-F238E27FC236}">
                <a16:creationId xmlns:a16="http://schemas.microsoft.com/office/drawing/2014/main" id="{A9E7868F-6C99-EA01-4565-CD0A74B0ACD8}"/>
              </a:ext>
            </a:extLst>
          </p:cNvPr>
          <p:cNvSpPr/>
          <p:nvPr/>
        </p:nvSpPr>
        <p:spPr>
          <a:xfrm>
            <a:off x="4237370" y="3253334"/>
            <a:ext cx="7641490" cy="40694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健康・医療関連分野、グリーン関連分野をターゲットに、イノベーションを創出</a:t>
            </a:r>
          </a:p>
        </p:txBody>
      </p:sp>
      <p:sp>
        <p:nvSpPr>
          <p:cNvPr id="21" name="四角形: 角を丸くする 20">
            <a:extLst>
              <a:ext uri="{FF2B5EF4-FFF2-40B4-BE49-F238E27FC236}">
                <a16:creationId xmlns:a16="http://schemas.microsoft.com/office/drawing/2014/main" id="{E76B0334-317B-5116-B153-BA1CCF589BED}"/>
              </a:ext>
            </a:extLst>
          </p:cNvPr>
          <p:cNvSpPr/>
          <p:nvPr/>
        </p:nvSpPr>
        <p:spPr>
          <a:xfrm>
            <a:off x="4268501" y="3716375"/>
            <a:ext cx="4875194" cy="40694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a:solidFill>
                  <a:srgbClr val="241916"/>
                </a:solidFill>
                <a:latin typeface="BIZ UDPゴシック" panose="020B0400000000000000" pitchFamily="50" charset="-128"/>
                <a:ea typeface="BIZ UDPゴシック" panose="020B0400000000000000" pitchFamily="50" charset="-128"/>
              </a:rPr>
              <a:t>健康づくりと医療イノベーションの好循環を生み出すまちづくり</a:t>
            </a:r>
          </a:p>
        </p:txBody>
      </p:sp>
      <p:sp>
        <p:nvSpPr>
          <p:cNvPr id="8" name="四角形: 角を丸くする 7">
            <a:extLst>
              <a:ext uri="{FF2B5EF4-FFF2-40B4-BE49-F238E27FC236}">
                <a16:creationId xmlns:a16="http://schemas.microsoft.com/office/drawing/2014/main" id="{02552F10-2CFE-2C32-7D1C-37F579975C70}"/>
              </a:ext>
            </a:extLst>
          </p:cNvPr>
          <p:cNvSpPr/>
          <p:nvPr/>
        </p:nvSpPr>
        <p:spPr>
          <a:xfrm>
            <a:off x="4259188" y="1065527"/>
            <a:ext cx="3618533" cy="43969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スタートアップ成長の加速支援</a:t>
            </a:r>
            <a:endParaRPr kumimoji="1" lang="ja-JP" altLang="en-US" sz="1600" b="1" i="0" u="none" strike="noStrike" kern="1200" cap="none" spc="0" normalizeH="0" baseline="0" noProof="0" dirty="0">
              <a:ln>
                <a:noFill/>
              </a:ln>
              <a:solidFill>
                <a:srgbClr val="241916"/>
              </a:solidFill>
              <a:effectLst/>
              <a:uLnTx/>
              <a:uFillTx/>
              <a:latin typeface="游ゴシック" panose="020F0502020204030204"/>
              <a:ea typeface="游ゴシック" panose="020B0400000000000000" pitchFamily="50" charset="-128"/>
              <a:cs typeface="+mn-cs"/>
            </a:endParaRPr>
          </a:p>
        </p:txBody>
      </p:sp>
      <p:grpSp>
        <p:nvGrpSpPr>
          <p:cNvPr id="48" name="グループ化 47">
            <a:extLst>
              <a:ext uri="{FF2B5EF4-FFF2-40B4-BE49-F238E27FC236}">
                <a16:creationId xmlns:a16="http://schemas.microsoft.com/office/drawing/2014/main" id="{ACFD549F-E335-4F8E-9887-12E84045092C}"/>
              </a:ext>
            </a:extLst>
          </p:cNvPr>
          <p:cNvGrpSpPr/>
          <p:nvPr/>
        </p:nvGrpSpPr>
        <p:grpSpPr>
          <a:xfrm rot="10800000">
            <a:off x="3423241" y="2000315"/>
            <a:ext cx="922022" cy="263791"/>
            <a:chOff x="6447056" y="1950156"/>
            <a:chExt cx="720321" cy="263791"/>
          </a:xfrm>
        </p:grpSpPr>
        <p:sp>
          <p:nvSpPr>
            <p:cNvPr id="49" name="フリーフォーム: 図形 48">
              <a:extLst>
                <a:ext uri="{FF2B5EF4-FFF2-40B4-BE49-F238E27FC236}">
                  <a16:creationId xmlns:a16="http://schemas.microsoft.com/office/drawing/2014/main" id="{BBC4FEA9-D6EC-D4A4-427C-AEA49E45EE24}"/>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0" name="テキスト ボックス 49">
              <a:extLst>
                <a:ext uri="{FF2B5EF4-FFF2-40B4-BE49-F238E27FC236}">
                  <a16:creationId xmlns:a16="http://schemas.microsoft.com/office/drawing/2014/main" id="{1EC5B529-6910-72CE-CFB9-12DFB8A61D37}"/>
                </a:ext>
              </a:extLst>
            </p:cNvPr>
            <p:cNvSpPr txBox="1"/>
            <p:nvPr/>
          </p:nvSpPr>
          <p:spPr>
            <a:xfrm rot="10800000">
              <a:off x="6447056" y="198221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岸和田市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1" name="グループ化 50">
            <a:extLst>
              <a:ext uri="{FF2B5EF4-FFF2-40B4-BE49-F238E27FC236}">
                <a16:creationId xmlns:a16="http://schemas.microsoft.com/office/drawing/2014/main" id="{216036B6-8E8B-E189-FA44-9D3DA689860A}"/>
              </a:ext>
            </a:extLst>
          </p:cNvPr>
          <p:cNvGrpSpPr/>
          <p:nvPr/>
        </p:nvGrpSpPr>
        <p:grpSpPr>
          <a:xfrm rot="10800000">
            <a:off x="11099104" y="1682450"/>
            <a:ext cx="807080" cy="263791"/>
            <a:chOff x="6406188" y="1950156"/>
            <a:chExt cx="855926" cy="263791"/>
          </a:xfrm>
        </p:grpSpPr>
        <p:sp>
          <p:nvSpPr>
            <p:cNvPr id="52" name="フリーフォーム: 図形 51">
              <a:extLst>
                <a:ext uri="{FF2B5EF4-FFF2-40B4-BE49-F238E27FC236}">
                  <a16:creationId xmlns:a16="http://schemas.microsoft.com/office/drawing/2014/main" id="{32DD2D28-A4AC-0CD5-E1EF-56A319EAACDF}"/>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3" name="テキスト ボックス 52">
              <a:extLst>
                <a:ext uri="{FF2B5EF4-FFF2-40B4-BE49-F238E27FC236}">
                  <a16:creationId xmlns:a16="http://schemas.microsoft.com/office/drawing/2014/main" id="{E09DCE82-45C6-45AD-1169-D949A0B4481D}"/>
                </a:ext>
              </a:extLst>
            </p:cNvPr>
            <p:cNvSpPr txBox="1"/>
            <p:nvPr/>
          </p:nvSpPr>
          <p:spPr>
            <a:xfrm rot="10800000">
              <a:off x="6406188" y="1978355"/>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摂津市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4" name="グループ化 53">
            <a:extLst>
              <a:ext uri="{FF2B5EF4-FFF2-40B4-BE49-F238E27FC236}">
                <a16:creationId xmlns:a16="http://schemas.microsoft.com/office/drawing/2014/main" id="{602FC285-61CE-40BF-EE60-DF80A68454AE}"/>
              </a:ext>
            </a:extLst>
          </p:cNvPr>
          <p:cNvGrpSpPr/>
          <p:nvPr/>
        </p:nvGrpSpPr>
        <p:grpSpPr>
          <a:xfrm rot="10800000">
            <a:off x="11099103" y="4549672"/>
            <a:ext cx="778102" cy="263791"/>
            <a:chOff x="6436920" y="1950156"/>
            <a:chExt cx="825194" cy="263791"/>
          </a:xfrm>
        </p:grpSpPr>
        <p:sp>
          <p:nvSpPr>
            <p:cNvPr id="55" name="フリーフォーム: 図形 54">
              <a:extLst>
                <a:ext uri="{FF2B5EF4-FFF2-40B4-BE49-F238E27FC236}">
                  <a16:creationId xmlns:a16="http://schemas.microsoft.com/office/drawing/2014/main" id="{E052DF72-5A6A-6EE2-E3E2-857F919090E1}"/>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6" name="テキスト ボックス 55">
              <a:extLst>
                <a:ext uri="{FF2B5EF4-FFF2-40B4-BE49-F238E27FC236}">
                  <a16:creationId xmlns:a16="http://schemas.microsoft.com/office/drawing/2014/main" id="{2B0CCA2E-D874-CB37-BB78-D0A48902FAD8}"/>
                </a:ext>
              </a:extLst>
            </p:cNvPr>
            <p:cNvSpPr txBox="1"/>
            <p:nvPr/>
          </p:nvSpPr>
          <p:spPr>
            <a:xfrm rot="10800000">
              <a:off x="6436920" y="1994694"/>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摂津市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7" name="グループ化 56">
            <a:extLst>
              <a:ext uri="{FF2B5EF4-FFF2-40B4-BE49-F238E27FC236}">
                <a16:creationId xmlns:a16="http://schemas.microsoft.com/office/drawing/2014/main" id="{BDA63544-419F-F30D-7C5A-FBE7218BF1A2}"/>
              </a:ext>
            </a:extLst>
          </p:cNvPr>
          <p:cNvGrpSpPr/>
          <p:nvPr/>
        </p:nvGrpSpPr>
        <p:grpSpPr>
          <a:xfrm rot="10800000">
            <a:off x="11099102" y="4233521"/>
            <a:ext cx="770966" cy="263791"/>
            <a:chOff x="6444488" y="1950156"/>
            <a:chExt cx="817626" cy="263791"/>
          </a:xfrm>
        </p:grpSpPr>
        <p:sp>
          <p:nvSpPr>
            <p:cNvPr id="58" name="フリーフォーム: 図形 57">
              <a:extLst>
                <a:ext uri="{FF2B5EF4-FFF2-40B4-BE49-F238E27FC236}">
                  <a16:creationId xmlns:a16="http://schemas.microsoft.com/office/drawing/2014/main" id="{051C5352-A813-D992-F39C-5B11700F59C0}"/>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9" name="テキスト ボックス 58">
              <a:extLst>
                <a:ext uri="{FF2B5EF4-FFF2-40B4-BE49-F238E27FC236}">
                  <a16:creationId xmlns:a16="http://schemas.microsoft.com/office/drawing/2014/main" id="{24F988A9-A335-960C-B7FB-3559E9B06550}"/>
                </a:ext>
              </a:extLst>
            </p:cNvPr>
            <p:cNvSpPr txBox="1"/>
            <p:nvPr/>
          </p:nvSpPr>
          <p:spPr>
            <a:xfrm rot="10800000">
              <a:off x="6444488" y="1976864"/>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吹田市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10"/>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6" name="図 5">
            <a:extLst>
              <a:ext uri="{FF2B5EF4-FFF2-40B4-BE49-F238E27FC236}">
                <a16:creationId xmlns:a16="http://schemas.microsoft.com/office/drawing/2014/main" id="{08E46875-6C62-516F-8070-639724DB4B1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83996" y="3715313"/>
            <a:ext cx="1936193" cy="781999"/>
          </a:xfrm>
          <a:prstGeom prst="rect">
            <a:avLst/>
          </a:prstGeom>
        </p:spPr>
      </p:pic>
    </p:spTree>
    <p:extLst>
      <p:ext uri="{BB962C8B-B14F-4D97-AF65-F5344CB8AC3E}">
        <p14:creationId xmlns:p14="http://schemas.microsoft.com/office/powerpoint/2010/main" val="373736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1929" y="0"/>
            <a:ext cx="12192000" cy="6872691"/>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232633" y="555664"/>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0D897E1E-2A7F-A0FB-E2C7-B65C76A7498B}"/>
              </a:ext>
            </a:extLst>
          </p:cNvPr>
          <p:cNvSpPr/>
          <p:nvPr/>
        </p:nvSpPr>
        <p:spPr>
          <a:xfrm>
            <a:off x="146074" y="1202021"/>
            <a:ext cx="8540483" cy="5535238"/>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四角形: 角を丸くする 22">
            <a:extLst>
              <a:ext uri="{FF2B5EF4-FFF2-40B4-BE49-F238E27FC236}">
                <a16:creationId xmlns:a16="http://schemas.microsoft.com/office/drawing/2014/main" id="{A9E7868F-6C99-EA01-4565-CD0A74B0ACD8}"/>
              </a:ext>
            </a:extLst>
          </p:cNvPr>
          <p:cNvSpPr/>
          <p:nvPr/>
        </p:nvSpPr>
        <p:spPr>
          <a:xfrm>
            <a:off x="112729" y="1014768"/>
            <a:ext cx="6736862"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「おもろい」アイデアの出会う場→スタートアップ、イノベーション</a:t>
            </a: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7" name="四角形: 角を丸くする 56">
            <a:extLst>
              <a:ext uri="{FF2B5EF4-FFF2-40B4-BE49-F238E27FC236}">
                <a16:creationId xmlns:a16="http://schemas.microsoft.com/office/drawing/2014/main" id="{038A61E2-F483-6F0C-EDF6-66DE4438AEE4}"/>
              </a:ext>
            </a:extLst>
          </p:cNvPr>
          <p:cNvSpPr/>
          <p:nvPr/>
        </p:nvSpPr>
        <p:spPr>
          <a:xfrm>
            <a:off x="259440" y="446644"/>
            <a:ext cx="3312662"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チャレンジを後押しする機能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 角を丸くする 1">
            <a:extLst>
              <a:ext uri="{FF2B5EF4-FFF2-40B4-BE49-F238E27FC236}">
                <a16:creationId xmlns:a16="http://schemas.microsoft.com/office/drawing/2014/main" id="{15F5F361-5F8B-EF96-49F5-F4F1BA41756A}"/>
              </a:ext>
            </a:extLst>
          </p:cNvPr>
          <p:cNvSpPr/>
          <p:nvPr/>
        </p:nvSpPr>
        <p:spPr>
          <a:xfrm>
            <a:off x="8764907" y="1417922"/>
            <a:ext cx="3314363" cy="5319337"/>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四角形: 角を丸くする 2">
            <a:extLst>
              <a:ext uri="{FF2B5EF4-FFF2-40B4-BE49-F238E27FC236}">
                <a16:creationId xmlns:a16="http://schemas.microsoft.com/office/drawing/2014/main" id="{30AF62FA-7526-9CAA-1B60-D43CFDC6EC2B}"/>
              </a:ext>
            </a:extLst>
          </p:cNvPr>
          <p:cNvSpPr/>
          <p:nvPr/>
        </p:nvSpPr>
        <p:spPr>
          <a:xfrm>
            <a:off x="8729378" y="1161250"/>
            <a:ext cx="3278285" cy="504248"/>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人材マッチングシステム　</a:t>
            </a:r>
            <a:endPar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成長分野へ人材流動</a:t>
            </a:r>
          </a:p>
        </p:txBody>
      </p:sp>
      <p:sp>
        <p:nvSpPr>
          <p:cNvPr id="9" name="テキスト ボックス 8">
            <a:extLst>
              <a:ext uri="{FF2B5EF4-FFF2-40B4-BE49-F238E27FC236}">
                <a16:creationId xmlns:a16="http://schemas.microsoft.com/office/drawing/2014/main" id="{5A249D87-8B66-0BA1-6E8A-BDD3AD9BF121}"/>
              </a:ext>
            </a:extLst>
          </p:cNvPr>
          <p:cNvSpPr txBox="1"/>
          <p:nvPr/>
        </p:nvSpPr>
        <p:spPr>
          <a:xfrm>
            <a:off x="11941832" y="6606454"/>
            <a:ext cx="31575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a:t>
            </a:r>
          </a:p>
        </p:txBody>
      </p:sp>
      <p:sp>
        <p:nvSpPr>
          <p:cNvPr id="11" name="四角形: 角を丸くする 10">
            <a:extLst>
              <a:ext uri="{FF2B5EF4-FFF2-40B4-BE49-F238E27FC236}">
                <a16:creationId xmlns:a16="http://schemas.microsoft.com/office/drawing/2014/main" id="{55C8FC1F-0DA1-B0A3-34DD-963F57761279}"/>
              </a:ext>
            </a:extLst>
          </p:cNvPr>
          <p:cNvSpPr/>
          <p:nvPr/>
        </p:nvSpPr>
        <p:spPr>
          <a:xfrm>
            <a:off x="4936512" y="3944203"/>
            <a:ext cx="3680394" cy="273490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四角形: 角を丸くする 15">
            <a:extLst>
              <a:ext uri="{FF2B5EF4-FFF2-40B4-BE49-F238E27FC236}">
                <a16:creationId xmlns:a16="http://schemas.microsoft.com/office/drawing/2014/main" id="{B08A8AEB-F00B-E981-46B6-A3CA8C618617}"/>
              </a:ext>
            </a:extLst>
          </p:cNvPr>
          <p:cNvSpPr/>
          <p:nvPr/>
        </p:nvSpPr>
        <p:spPr>
          <a:xfrm>
            <a:off x="212384" y="1486739"/>
            <a:ext cx="8409268" cy="240842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四角形: 角を丸くする 16">
            <a:extLst>
              <a:ext uri="{FF2B5EF4-FFF2-40B4-BE49-F238E27FC236}">
                <a16:creationId xmlns:a16="http://schemas.microsoft.com/office/drawing/2014/main" id="{AEE1F2C7-4E23-1E68-02FA-9633FAB6E6DF}"/>
              </a:ext>
            </a:extLst>
          </p:cNvPr>
          <p:cNvSpPr/>
          <p:nvPr/>
        </p:nvSpPr>
        <p:spPr>
          <a:xfrm>
            <a:off x="228315" y="3944203"/>
            <a:ext cx="4644537" cy="275737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四角形: 角を丸くする 9">
            <a:extLst>
              <a:ext uri="{FF2B5EF4-FFF2-40B4-BE49-F238E27FC236}">
                <a16:creationId xmlns:a16="http://schemas.microsoft.com/office/drawing/2014/main" id="{E98342AF-CA42-E0C5-F27D-624B3942A5E7}"/>
              </a:ext>
            </a:extLst>
          </p:cNvPr>
          <p:cNvSpPr/>
          <p:nvPr/>
        </p:nvSpPr>
        <p:spPr>
          <a:xfrm>
            <a:off x="58958" y="4130720"/>
            <a:ext cx="4790437" cy="493045"/>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6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次世代の担い手の確保や事業者同士の連携・</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ビジネスマッチング等</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を図るため、地域一体型オープンファクトリーを実施・支援する。　          　　　　　　</a:t>
            </a:r>
            <a:endPar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0" name="四角形: 角を丸くする 19">
            <a:extLst>
              <a:ext uri="{FF2B5EF4-FFF2-40B4-BE49-F238E27FC236}">
                <a16:creationId xmlns:a16="http://schemas.microsoft.com/office/drawing/2014/main" id="{1781FC3A-49FB-C30B-C00D-2636134C8BC7}"/>
              </a:ext>
            </a:extLst>
          </p:cNvPr>
          <p:cNvSpPr/>
          <p:nvPr/>
        </p:nvSpPr>
        <p:spPr>
          <a:xfrm>
            <a:off x="4963381" y="3952978"/>
            <a:ext cx="3620180" cy="43353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仕事（ワーク）のワクワクを</a:t>
            </a:r>
            <a:endParaRPr kumimoji="1" lang="en-US" altLang="ja-JP"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直接「見て」「感じて」「知って」もらうプログラムを実施</a:t>
            </a:r>
          </a:p>
        </p:txBody>
      </p:sp>
      <p:sp>
        <p:nvSpPr>
          <p:cNvPr id="21" name="四角形: 角を丸くする 20">
            <a:extLst>
              <a:ext uri="{FF2B5EF4-FFF2-40B4-BE49-F238E27FC236}">
                <a16:creationId xmlns:a16="http://schemas.microsoft.com/office/drawing/2014/main" id="{BB82D696-FF07-D5BB-762D-8D3F8D878D6F}"/>
              </a:ext>
            </a:extLst>
          </p:cNvPr>
          <p:cNvSpPr/>
          <p:nvPr/>
        </p:nvSpPr>
        <p:spPr>
          <a:xfrm>
            <a:off x="31416" y="3951432"/>
            <a:ext cx="3883883" cy="21957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地域一体型オープンファクトリーを実施</a:t>
            </a:r>
          </a:p>
        </p:txBody>
      </p:sp>
      <p:sp>
        <p:nvSpPr>
          <p:cNvPr id="6" name="四角形: 角を丸くする 5">
            <a:extLst>
              <a:ext uri="{FF2B5EF4-FFF2-40B4-BE49-F238E27FC236}">
                <a16:creationId xmlns:a16="http://schemas.microsoft.com/office/drawing/2014/main" id="{8884A65D-A56F-02FB-F3CE-7464D81BE762}"/>
              </a:ext>
            </a:extLst>
          </p:cNvPr>
          <p:cNvSpPr/>
          <p:nvPr/>
        </p:nvSpPr>
        <p:spPr>
          <a:xfrm>
            <a:off x="3105521" y="3213463"/>
            <a:ext cx="5478040" cy="70616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6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工場はまちのエンターテインメントを合言葉に</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hlinkClick r:id="rId2"/>
              </a:rPr>
              <a:t>「</a:t>
            </a:r>
            <a:r>
              <a:rPr kumimoji="1" lang="en-US" altLang="ja-JP" sz="1200" b="0" i="0" u="none" strike="noStrike" kern="1200" cap="none" spc="0" normalizeH="0" baseline="0" noProof="0" dirty="0" err="1">
                <a:ln>
                  <a:noFill/>
                </a:ln>
                <a:solidFill>
                  <a:prstClr val="black"/>
                </a:solidFill>
                <a:effectLst/>
                <a:uLnTx/>
                <a:uFillTx/>
                <a:latin typeface="BIZ UDゴシック" panose="020B0400000000000000" pitchFamily="49" charset="-128"/>
                <a:ea typeface="BIZ UDゴシック" panose="020B0400000000000000" pitchFamily="49" charset="-128"/>
                <a:cs typeface="+mn-cs"/>
                <a:hlinkClick r:id="rId2"/>
              </a:rPr>
              <a:t>FactorISM</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hlinkClick r:id="rId2"/>
              </a:rPr>
              <a:t>」</a:t>
            </a:r>
            <a:r>
              <a:rPr lang="ja-JP" altLang="en-US" sz="1200" dirty="0">
                <a:solidFill>
                  <a:prstClr val="black"/>
                </a:solidFill>
                <a:latin typeface="BIZ UDゴシック" panose="020B0400000000000000" pitchFamily="49" charset="-128"/>
                <a:ea typeface="BIZ UDゴシック" panose="020B0400000000000000" pitchFamily="49" charset="-128"/>
              </a:rPr>
              <a:t>において、</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ものづくり現場を一般開放する。また、繊維業や泉州水なすや玉ねぎなど農業も盛んな泉州地域</a:t>
            </a:r>
            <a:r>
              <a:rPr lang="ja-JP" altLang="en-US" sz="1200" dirty="0">
                <a:solidFill>
                  <a:prstClr val="black"/>
                </a:solidFill>
                <a:latin typeface="BIZ UDゴシック" panose="020B0400000000000000" pitchFamily="49" charset="-128"/>
                <a:ea typeface="BIZ UDゴシック" panose="020B0400000000000000" pitchFamily="49" charset="-128"/>
              </a:rPr>
              <a:t>において</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hlinkClick r:id="rId3"/>
              </a:rPr>
              <a:t>「泉州オープンファクトリ</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hlinkClick r:id="rId3"/>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hlinkClick r:id="rId3"/>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を実施する。</a:t>
            </a:r>
          </a:p>
        </p:txBody>
      </p:sp>
      <p:sp>
        <p:nvSpPr>
          <p:cNvPr id="12" name="四角形: 角を丸くする 11">
            <a:extLst>
              <a:ext uri="{FF2B5EF4-FFF2-40B4-BE49-F238E27FC236}">
                <a16:creationId xmlns:a16="http://schemas.microsoft.com/office/drawing/2014/main" id="{63674E18-9495-6F1B-0777-03EFB6A66C89}"/>
              </a:ext>
            </a:extLst>
          </p:cNvPr>
          <p:cNvSpPr/>
          <p:nvPr/>
        </p:nvSpPr>
        <p:spPr>
          <a:xfrm>
            <a:off x="261037" y="1479697"/>
            <a:ext cx="3019052" cy="25402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広域でオープンファクトリーを実施</a:t>
            </a:r>
          </a:p>
        </p:txBody>
      </p:sp>
      <p:pic>
        <p:nvPicPr>
          <p:cNvPr id="18" name="図 17">
            <a:extLst>
              <a:ext uri="{FF2B5EF4-FFF2-40B4-BE49-F238E27FC236}">
                <a16:creationId xmlns:a16="http://schemas.microsoft.com/office/drawing/2014/main" id="{9D5C387B-1130-BD1F-749F-30E056FE8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7711" y="4453269"/>
            <a:ext cx="2054186" cy="1373138"/>
          </a:xfrm>
          <a:prstGeom prst="rect">
            <a:avLst/>
          </a:prstGeom>
        </p:spPr>
      </p:pic>
      <p:sp>
        <p:nvSpPr>
          <p:cNvPr id="15" name="四角形: 角を丸くする 14">
            <a:extLst>
              <a:ext uri="{FF2B5EF4-FFF2-40B4-BE49-F238E27FC236}">
                <a16:creationId xmlns:a16="http://schemas.microsoft.com/office/drawing/2014/main" id="{66078FA5-2D76-174C-42CF-C5B1681E4EC3}"/>
              </a:ext>
            </a:extLst>
          </p:cNvPr>
          <p:cNvSpPr/>
          <p:nvPr/>
        </p:nvSpPr>
        <p:spPr>
          <a:xfrm>
            <a:off x="4835444" y="5826038"/>
            <a:ext cx="3770353" cy="869338"/>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5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河内長野の仕事（ワーク）のワクワクを直接「見て」「感じて」「知って」もらうため、仕事の現場を見学できるバスツアーや、イベント会場での製品展示、体験プログラム、会社紹介などを実施する。</a:t>
            </a:r>
          </a:p>
        </p:txBody>
      </p:sp>
      <p:sp>
        <p:nvSpPr>
          <p:cNvPr id="25" name="四角形: 角を丸くする 24">
            <a:extLst>
              <a:ext uri="{FF2B5EF4-FFF2-40B4-BE49-F238E27FC236}">
                <a16:creationId xmlns:a16="http://schemas.microsoft.com/office/drawing/2014/main" id="{6D6AE23B-9CB5-764D-FC74-E9E0761CF241}"/>
              </a:ext>
            </a:extLst>
          </p:cNvPr>
          <p:cNvSpPr/>
          <p:nvPr/>
        </p:nvSpPr>
        <p:spPr>
          <a:xfrm>
            <a:off x="8823454" y="1846661"/>
            <a:ext cx="3208034" cy="483226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四角形: 角を丸くする 25">
            <a:extLst>
              <a:ext uri="{FF2B5EF4-FFF2-40B4-BE49-F238E27FC236}">
                <a16:creationId xmlns:a16="http://schemas.microsoft.com/office/drawing/2014/main" id="{CE5F918C-7172-DA7B-0CCD-AFF38BF83DA7}"/>
              </a:ext>
            </a:extLst>
          </p:cNvPr>
          <p:cNvSpPr/>
          <p:nvPr/>
        </p:nvSpPr>
        <p:spPr>
          <a:xfrm>
            <a:off x="9390108" y="2361799"/>
            <a:ext cx="2589435" cy="177177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6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もりクルート事業において、守口市内のものづくり企業の事業継続・発展をサポートするため、ものづくりに興味を持つ学生が市内企業を認知し、将来の就職希望に繋がるよう、学生を対象とした企業訪問やインターンシップ等を実施する。</a:t>
            </a:r>
          </a:p>
        </p:txBody>
      </p:sp>
      <p:sp>
        <p:nvSpPr>
          <p:cNvPr id="27" name="四角形: 角を丸くする 26">
            <a:extLst>
              <a:ext uri="{FF2B5EF4-FFF2-40B4-BE49-F238E27FC236}">
                <a16:creationId xmlns:a16="http://schemas.microsoft.com/office/drawing/2014/main" id="{DA4425AD-9B04-3697-0C38-BB12BD67BEAA}"/>
              </a:ext>
            </a:extLst>
          </p:cNvPr>
          <p:cNvSpPr/>
          <p:nvPr/>
        </p:nvSpPr>
        <p:spPr>
          <a:xfrm>
            <a:off x="8709713" y="2073101"/>
            <a:ext cx="3448997" cy="8735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学生を対象としたものづくり企業訪問や</a:t>
            </a:r>
            <a:endParaRPr kumimoji="1" lang="en-US" altLang="ja-JP"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241916"/>
                </a:solidFill>
                <a:effectLst/>
                <a:uLnTx/>
                <a:uFillTx/>
                <a:latin typeface="BIZ UDPゴシック" panose="020B0400000000000000" pitchFamily="50" charset="-128"/>
                <a:ea typeface="BIZ UDPゴシック" panose="020B0400000000000000" pitchFamily="50" charset="-128"/>
                <a:cs typeface="+mn-cs"/>
              </a:rPr>
              <a:t>インターンシップ等を実施</a:t>
            </a:r>
          </a:p>
        </p:txBody>
      </p:sp>
      <p:pic>
        <p:nvPicPr>
          <p:cNvPr id="13" name="図 12">
            <a:extLst>
              <a:ext uri="{FF2B5EF4-FFF2-40B4-BE49-F238E27FC236}">
                <a16:creationId xmlns:a16="http://schemas.microsoft.com/office/drawing/2014/main" id="{F67086BE-799E-90E7-56F4-32C93FD2F5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74789" y="4085002"/>
            <a:ext cx="2203205" cy="2577733"/>
          </a:xfrm>
          <a:prstGeom prst="rect">
            <a:avLst/>
          </a:prstGeom>
        </p:spPr>
      </p:pic>
      <p:grpSp>
        <p:nvGrpSpPr>
          <p:cNvPr id="30" name="グループ化 29">
            <a:extLst>
              <a:ext uri="{FF2B5EF4-FFF2-40B4-BE49-F238E27FC236}">
                <a16:creationId xmlns:a16="http://schemas.microsoft.com/office/drawing/2014/main" id="{C06155DB-5D7E-ED72-794A-66FD5687806C}"/>
              </a:ext>
            </a:extLst>
          </p:cNvPr>
          <p:cNvGrpSpPr/>
          <p:nvPr/>
        </p:nvGrpSpPr>
        <p:grpSpPr>
          <a:xfrm>
            <a:off x="4924729" y="4468480"/>
            <a:ext cx="1194466" cy="263791"/>
            <a:chOff x="6606154" y="1950156"/>
            <a:chExt cx="651747" cy="263791"/>
          </a:xfrm>
        </p:grpSpPr>
        <p:sp>
          <p:nvSpPr>
            <p:cNvPr id="31" name="フリーフォーム: 図形 30">
              <a:extLst>
                <a:ext uri="{FF2B5EF4-FFF2-40B4-BE49-F238E27FC236}">
                  <a16:creationId xmlns:a16="http://schemas.microsoft.com/office/drawing/2014/main" id="{FD55A65B-D317-39E9-F5A0-DC1DB38D222F}"/>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91C80E45-F1A0-6C9A-0C48-C0FFDB913365}"/>
                </a:ext>
              </a:extLst>
            </p:cNvPr>
            <p:cNvSpPr txBox="1"/>
            <p:nvPr/>
          </p:nvSpPr>
          <p:spPr>
            <a:xfrm>
              <a:off x="6606154" y="1967433"/>
              <a:ext cx="65174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6"/>
                </a:rPr>
                <a:t>河内長野市</a:t>
              </a:r>
              <a:r>
                <a:rPr kumimoji="1" lang="en-US" altLang="ja-JP"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6"/>
                </a:rPr>
                <a:t>HP</a:t>
              </a:r>
              <a:endPar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36" name="グループ化 35">
            <a:extLst>
              <a:ext uri="{FF2B5EF4-FFF2-40B4-BE49-F238E27FC236}">
                <a16:creationId xmlns:a16="http://schemas.microsoft.com/office/drawing/2014/main" id="{249BCD62-2C7A-CB49-4109-9989C606793D}"/>
              </a:ext>
            </a:extLst>
          </p:cNvPr>
          <p:cNvGrpSpPr/>
          <p:nvPr/>
        </p:nvGrpSpPr>
        <p:grpSpPr>
          <a:xfrm>
            <a:off x="160512" y="4870125"/>
            <a:ext cx="688589" cy="263791"/>
            <a:chOff x="6536288" y="1950156"/>
            <a:chExt cx="730266" cy="263791"/>
          </a:xfrm>
        </p:grpSpPr>
        <p:sp>
          <p:nvSpPr>
            <p:cNvPr id="37" name="フリーフォーム: 図形 36">
              <a:extLst>
                <a:ext uri="{FF2B5EF4-FFF2-40B4-BE49-F238E27FC236}">
                  <a16:creationId xmlns:a16="http://schemas.microsoft.com/office/drawing/2014/main" id="{E8F1F48F-4895-4E3D-494D-FB631C07C440}"/>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F6DE5F23-317B-60BB-7C14-470C067D06AF}"/>
                </a:ext>
              </a:extLst>
            </p:cNvPr>
            <p:cNvSpPr txBox="1"/>
            <p:nvPr/>
          </p:nvSpPr>
          <p:spPr>
            <a:xfrm>
              <a:off x="6536288" y="1958108"/>
              <a:ext cx="73026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7"/>
                </a:rPr>
                <a:t>茨木市</a:t>
              </a:r>
              <a:r>
                <a:rPr kumimoji="1" lang="en-US" altLang="ja-JP"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7"/>
                </a:rPr>
                <a:t>HP</a:t>
              </a:r>
              <a:endPar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40" name="グループ化 39">
            <a:extLst>
              <a:ext uri="{FF2B5EF4-FFF2-40B4-BE49-F238E27FC236}">
                <a16:creationId xmlns:a16="http://schemas.microsoft.com/office/drawing/2014/main" id="{082B5FC4-7668-08F7-BF8B-77A96E0DE168}"/>
              </a:ext>
            </a:extLst>
          </p:cNvPr>
          <p:cNvGrpSpPr/>
          <p:nvPr/>
        </p:nvGrpSpPr>
        <p:grpSpPr>
          <a:xfrm>
            <a:off x="8824799" y="2489261"/>
            <a:ext cx="849912" cy="242062"/>
            <a:chOff x="6610365" y="1950155"/>
            <a:chExt cx="730267" cy="223397"/>
          </a:xfrm>
        </p:grpSpPr>
        <p:sp>
          <p:nvSpPr>
            <p:cNvPr id="42" name="フリーフォーム: 図形 41">
              <a:extLst>
                <a:ext uri="{FF2B5EF4-FFF2-40B4-BE49-F238E27FC236}">
                  <a16:creationId xmlns:a16="http://schemas.microsoft.com/office/drawing/2014/main" id="{3F2A7B7E-7B7D-483B-B6DF-DEEE29859F52}"/>
                </a:ext>
              </a:extLst>
            </p:cNvPr>
            <p:cNvSpPr/>
            <p:nvPr/>
          </p:nvSpPr>
          <p:spPr>
            <a:xfrm rot="10800000">
              <a:off x="6610368" y="1950155"/>
              <a:ext cx="651746" cy="223396"/>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B238CB81-1CAE-FEB8-47C6-DAD4314EB180}"/>
                </a:ext>
              </a:extLst>
            </p:cNvPr>
            <p:cNvSpPr txBox="1"/>
            <p:nvPr/>
          </p:nvSpPr>
          <p:spPr>
            <a:xfrm>
              <a:off x="6610365" y="1958108"/>
              <a:ext cx="73026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8"/>
                </a:rPr>
                <a:t>守口市</a:t>
              </a:r>
              <a:r>
                <a:rPr kumimoji="1" lang="en-US" altLang="ja-JP"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8"/>
                </a:rPr>
                <a:t>HP</a:t>
              </a:r>
              <a:endPar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endParaRPr>
            </a:p>
          </p:txBody>
        </p:sp>
      </p:grpSp>
      <p:pic>
        <p:nvPicPr>
          <p:cNvPr id="95" name="図 94">
            <a:extLst>
              <a:ext uri="{FF2B5EF4-FFF2-40B4-BE49-F238E27FC236}">
                <a16:creationId xmlns:a16="http://schemas.microsoft.com/office/drawing/2014/main" id="{BB51EFA7-710E-256F-C572-4E8A0EF1DDE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8424" y="1840265"/>
            <a:ext cx="2769206" cy="640379"/>
          </a:xfrm>
          <a:prstGeom prst="rect">
            <a:avLst/>
          </a:prstGeom>
        </p:spPr>
      </p:pic>
      <p:grpSp>
        <p:nvGrpSpPr>
          <p:cNvPr id="1032" name="グループ化 1031">
            <a:extLst>
              <a:ext uri="{FF2B5EF4-FFF2-40B4-BE49-F238E27FC236}">
                <a16:creationId xmlns:a16="http://schemas.microsoft.com/office/drawing/2014/main" id="{3AD6A999-5A6F-4619-5FE0-01CB7CBE35AC}"/>
              </a:ext>
            </a:extLst>
          </p:cNvPr>
          <p:cNvGrpSpPr/>
          <p:nvPr/>
        </p:nvGrpSpPr>
        <p:grpSpPr>
          <a:xfrm>
            <a:off x="212385" y="3575573"/>
            <a:ext cx="2859789" cy="242186"/>
            <a:chOff x="259441" y="2826331"/>
            <a:chExt cx="2859789" cy="242186"/>
          </a:xfrm>
        </p:grpSpPr>
        <p:sp>
          <p:nvSpPr>
            <p:cNvPr id="1025" name="フリーフォーム: 図形 1024">
              <a:extLst>
                <a:ext uri="{FF2B5EF4-FFF2-40B4-BE49-F238E27FC236}">
                  <a16:creationId xmlns:a16="http://schemas.microsoft.com/office/drawing/2014/main" id="{D0C06857-0E3D-797B-E3EA-D5B0628535A0}"/>
                </a:ext>
              </a:extLst>
            </p:cNvPr>
            <p:cNvSpPr/>
            <p:nvPr/>
          </p:nvSpPr>
          <p:spPr>
            <a:xfrm rot="10800000">
              <a:off x="2613255" y="2828876"/>
              <a:ext cx="505975" cy="234290"/>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31" name="正方形/長方形 1030">
              <a:extLst>
                <a:ext uri="{FF2B5EF4-FFF2-40B4-BE49-F238E27FC236}">
                  <a16:creationId xmlns:a16="http://schemas.microsoft.com/office/drawing/2014/main" id="{C034EC10-0318-1A0F-6797-05D657178AAD}"/>
                </a:ext>
              </a:extLst>
            </p:cNvPr>
            <p:cNvSpPr/>
            <p:nvPr/>
          </p:nvSpPr>
          <p:spPr>
            <a:xfrm>
              <a:off x="259441" y="2826331"/>
              <a:ext cx="2702266" cy="242186"/>
            </a:xfrm>
            <a:prstGeom prst="rect">
              <a:avLst/>
            </a:pr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27" name="テキスト ボックス 1026">
              <a:extLst>
                <a:ext uri="{FF2B5EF4-FFF2-40B4-BE49-F238E27FC236}">
                  <a16:creationId xmlns:a16="http://schemas.microsoft.com/office/drawing/2014/main" id="{37856830-E265-4C79-3FA9-0FF18CE8774F}"/>
                </a:ext>
              </a:extLst>
            </p:cNvPr>
            <p:cNvSpPr txBox="1"/>
            <p:nvPr/>
          </p:nvSpPr>
          <p:spPr>
            <a:xfrm>
              <a:off x="330032" y="2826331"/>
              <a:ext cx="263167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rPr>
                <a:t>泉佐野市・貝塚市・熊取町・田尻町・泉南市・阪南市</a:t>
              </a:r>
            </a:p>
          </p:txBody>
        </p:sp>
      </p:grpSp>
      <p:grpSp>
        <p:nvGrpSpPr>
          <p:cNvPr id="1033" name="グループ化 1032">
            <a:extLst>
              <a:ext uri="{FF2B5EF4-FFF2-40B4-BE49-F238E27FC236}">
                <a16:creationId xmlns:a16="http://schemas.microsoft.com/office/drawing/2014/main" id="{CA2988D0-5A9B-5669-63BE-34E88304F66B}"/>
              </a:ext>
            </a:extLst>
          </p:cNvPr>
          <p:cNvGrpSpPr/>
          <p:nvPr/>
        </p:nvGrpSpPr>
        <p:grpSpPr>
          <a:xfrm>
            <a:off x="212384" y="2546657"/>
            <a:ext cx="3145169" cy="253606"/>
            <a:chOff x="259440" y="2824725"/>
            <a:chExt cx="3112225" cy="253606"/>
          </a:xfrm>
        </p:grpSpPr>
        <p:sp>
          <p:nvSpPr>
            <p:cNvPr id="1034" name="フリーフォーム: 図形 1033">
              <a:extLst>
                <a:ext uri="{FF2B5EF4-FFF2-40B4-BE49-F238E27FC236}">
                  <a16:creationId xmlns:a16="http://schemas.microsoft.com/office/drawing/2014/main" id="{0D81C1D9-D05F-0401-FA9E-76DD85942B5D}"/>
                </a:ext>
              </a:extLst>
            </p:cNvPr>
            <p:cNvSpPr/>
            <p:nvPr/>
          </p:nvSpPr>
          <p:spPr>
            <a:xfrm rot="10800000">
              <a:off x="2709510" y="2824725"/>
              <a:ext cx="662155" cy="251316"/>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35" name="正方形/長方形 1034">
              <a:extLst>
                <a:ext uri="{FF2B5EF4-FFF2-40B4-BE49-F238E27FC236}">
                  <a16:creationId xmlns:a16="http://schemas.microsoft.com/office/drawing/2014/main" id="{2E3ED958-475D-4140-685E-321C929B1913}"/>
                </a:ext>
              </a:extLst>
            </p:cNvPr>
            <p:cNvSpPr/>
            <p:nvPr/>
          </p:nvSpPr>
          <p:spPr>
            <a:xfrm>
              <a:off x="259440" y="2826331"/>
              <a:ext cx="2883058" cy="252000"/>
            </a:xfrm>
            <a:prstGeom prst="rect">
              <a:avLst/>
            </a:pr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36" name="テキスト ボックス 1035">
              <a:extLst>
                <a:ext uri="{FF2B5EF4-FFF2-40B4-BE49-F238E27FC236}">
                  <a16:creationId xmlns:a16="http://schemas.microsoft.com/office/drawing/2014/main" id="{2A4D09FD-2E81-4CC6-3194-BFD9323F79FD}"/>
                </a:ext>
              </a:extLst>
            </p:cNvPr>
            <p:cNvSpPr txBox="1"/>
            <p:nvPr/>
          </p:nvSpPr>
          <p:spPr>
            <a:xfrm>
              <a:off x="275204" y="2837717"/>
              <a:ext cx="30381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rPr>
                <a:t>八尾市・門真市・大東市・柏原市・松原市・高石市・四條畷市</a:t>
              </a:r>
            </a:p>
          </p:txBody>
        </p:sp>
      </p:grpSp>
      <p:pic>
        <p:nvPicPr>
          <p:cNvPr id="7" name="図 6">
            <a:extLst>
              <a:ext uri="{FF2B5EF4-FFF2-40B4-BE49-F238E27FC236}">
                <a16:creationId xmlns:a16="http://schemas.microsoft.com/office/drawing/2014/main" id="{EED4691E-98D1-9A37-9BAA-379380606F6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686822" y="1501426"/>
            <a:ext cx="2622028" cy="1745031"/>
          </a:xfrm>
          <a:prstGeom prst="rect">
            <a:avLst/>
          </a:prstGeom>
        </p:spPr>
      </p:pic>
      <p:pic>
        <p:nvPicPr>
          <p:cNvPr id="8" name="図 7">
            <a:extLst>
              <a:ext uri="{FF2B5EF4-FFF2-40B4-BE49-F238E27FC236}">
                <a16:creationId xmlns:a16="http://schemas.microsoft.com/office/drawing/2014/main" id="{B6E9D822-2087-48BB-5E4F-D0E0A9A9A8B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56960" y="2834127"/>
            <a:ext cx="1893393" cy="706365"/>
          </a:xfrm>
          <a:prstGeom prst="rect">
            <a:avLst/>
          </a:prstGeom>
        </p:spPr>
      </p:pic>
      <p:pic>
        <p:nvPicPr>
          <p:cNvPr id="33" name="図 32" descr="設計図&#10;&#10;低い精度で自動的に生成された説明">
            <a:extLst>
              <a:ext uri="{FF2B5EF4-FFF2-40B4-BE49-F238E27FC236}">
                <a16:creationId xmlns:a16="http://schemas.microsoft.com/office/drawing/2014/main" id="{8B511592-4798-BEA1-0D61-FAF0C80A639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242638" y="4626102"/>
            <a:ext cx="1462374" cy="2070255"/>
          </a:xfrm>
          <a:prstGeom prst="rect">
            <a:avLst/>
          </a:prstGeom>
        </p:spPr>
      </p:pic>
      <p:pic>
        <p:nvPicPr>
          <p:cNvPr id="44" name="図 43">
            <a:extLst>
              <a:ext uri="{FF2B5EF4-FFF2-40B4-BE49-F238E27FC236}">
                <a16:creationId xmlns:a16="http://schemas.microsoft.com/office/drawing/2014/main" id="{1A083704-27A6-74AF-5EC6-801F11B407F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0971" y="5189635"/>
            <a:ext cx="2279426" cy="972556"/>
          </a:xfrm>
          <a:prstGeom prst="rect">
            <a:avLst/>
          </a:prstGeom>
        </p:spPr>
      </p:pic>
      <p:sp>
        <p:nvSpPr>
          <p:cNvPr id="5" name="フリーフォーム: 図形 4">
            <a:extLst>
              <a:ext uri="{FF2B5EF4-FFF2-40B4-BE49-F238E27FC236}">
                <a16:creationId xmlns:a16="http://schemas.microsoft.com/office/drawing/2014/main" id="{1D302BBD-FD0A-A29E-9628-007048A366D8}"/>
              </a:ext>
            </a:extLst>
          </p:cNvPr>
          <p:cNvSpPr/>
          <p:nvPr/>
        </p:nvSpPr>
        <p:spPr>
          <a:xfrm>
            <a:off x="2429398" y="4890612"/>
            <a:ext cx="813538" cy="231130"/>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C2BD282E-6072-7BDD-BD97-609BF3571A57}"/>
              </a:ext>
            </a:extLst>
          </p:cNvPr>
          <p:cNvSpPr txBox="1"/>
          <p:nvPr/>
        </p:nvSpPr>
        <p:spPr>
          <a:xfrm>
            <a:off x="2585797" y="4898298"/>
            <a:ext cx="834245" cy="23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14"/>
              </a:rPr>
              <a:t>東大阪市</a:t>
            </a:r>
            <a:r>
              <a:rPr kumimoji="1" lang="en-US" altLang="ja-JP"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hlinkClick r:id="rId14"/>
              </a:rPr>
              <a:t>HP</a:t>
            </a:r>
            <a:endParaRPr kumimoji="1" lang="ja-JP" altLang="en-US" sz="8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90032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230282" y="676668"/>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B9D5BEC3-060B-AFBC-DAEA-B13E2B5796B6}"/>
              </a:ext>
            </a:extLst>
          </p:cNvPr>
          <p:cNvSpPr/>
          <p:nvPr/>
        </p:nvSpPr>
        <p:spPr>
          <a:xfrm>
            <a:off x="146075" y="1241648"/>
            <a:ext cx="11849153" cy="2136913"/>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02552F10-2CFE-2C32-7D1C-37F579975C70}"/>
              </a:ext>
            </a:extLst>
          </p:cNvPr>
          <p:cNvSpPr/>
          <p:nvPr/>
        </p:nvSpPr>
        <p:spPr>
          <a:xfrm>
            <a:off x="146074" y="986402"/>
            <a:ext cx="7185185" cy="45786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人を惹きつける魅力的な就業の場づくり「チャレンジ、トライ＆エラー」</a:t>
            </a:r>
            <a:endParaRPr kumimoji="1" lang="ja-JP" altLang="en-US" sz="1600" b="1" i="0" u="none" strike="noStrike" kern="1200" cap="none" spc="0" normalizeH="0" baseline="0" noProof="0" dirty="0">
              <a:ln>
                <a:noFill/>
              </a:ln>
              <a:solidFill>
                <a:srgbClr val="241916"/>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0D897E1E-2A7F-A0FB-E2C7-B65C76A7498B}"/>
              </a:ext>
            </a:extLst>
          </p:cNvPr>
          <p:cNvSpPr/>
          <p:nvPr/>
        </p:nvSpPr>
        <p:spPr>
          <a:xfrm>
            <a:off x="166826" y="3616918"/>
            <a:ext cx="11849153" cy="3111820"/>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7" name="四角形: 角を丸くする 56">
            <a:extLst>
              <a:ext uri="{FF2B5EF4-FFF2-40B4-BE49-F238E27FC236}">
                <a16:creationId xmlns:a16="http://schemas.microsoft.com/office/drawing/2014/main" id="{038A61E2-F483-6F0C-EDF6-66DE4438AEE4}"/>
              </a:ext>
            </a:extLst>
          </p:cNvPr>
          <p:cNvSpPr/>
          <p:nvPr/>
        </p:nvSpPr>
        <p:spPr>
          <a:xfrm>
            <a:off x="348530"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 name="スライド番号プレースホルダー 2">
            <a:extLst>
              <a:ext uri="{FF2B5EF4-FFF2-40B4-BE49-F238E27FC236}">
                <a16:creationId xmlns:a16="http://schemas.microsoft.com/office/drawing/2014/main" id="{0F0AD545-9A27-4408-ED8F-D5E12E3A6588}"/>
              </a:ext>
            </a:extLst>
          </p:cNvPr>
          <p:cNvSpPr>
            <a:spLocks noGrp="1"/>
          </p:cNvSpPr>
          <p:nvPr>
            <p:ph type="sldNum" sz="quarter" idx="12"/>
          </p:nvPr>
        </p:nvSpPr>
        <p:spPr>
          <a:xfrm>
            <a:off x="8608788" y="6356350"/>
            <a:ext cx="2743200" cy="365125"/>
          </a:xfrm>
        </p:spPr>
        <p:txBody>
          <a:bodyPr/>
          <a:lstStyle/>
          <a:p>
            <a:fld id="{C8221C97-0B51-4655-9AB3-A2F722911898}" type="slidenum">
              <a:rPr kumimoji="1" lang="ja-JP" altLang="en-US" smtClean="0"/>
              <a:t>3</a:t>
            </a:fld>
            <a:endParaRPr kumimoji="1" lang="ja-JP" altLang="en-US"/>
          </a:p>
        </p:txBody>
      </p:sp>
      <p:sp>
        <p:nvSpPr>
          <p:cNvPr id="10" name="テキスト ボックス 9">
            <a:extLst>
              <a:ext uri="{FF2B5EF4-FFF2-40B4-BE49-F238E27FC236}">
                <a16:creationId xmlns:a16="http://schemas.microsoft.com/office/drawing/2014/main" id="{C3494FDA-10BD-64E2-655F-E174B3475930}"/>
              </a:ext>
            </a:extLst>
          </p:cNvPr>
          <p:cNvSpPr txBox="1"/>
          <p:nvPr/>
        </p:nvSpPr>
        <p:spPr>
          <a:xfrm>
            <a:off x="11927992" y="6565185"/>
            <a:ext cx="315757" cy="261610"/>
          </a:xfrm>
          <a:prstGeom prst="rect">
            <a:avLst/>
          </a:prstGeom>
          <a:noFill/>
        </p:spPr>
        <p:txBody>
          <a:bodyPr wrap="square" rtlCol="0">
            <a:spAutoFit/>
          </a:bodyPr>
          <a:lstStyle/>
          <a:p>
            <a:r>
              <a:rPr kumimoji="1" lang="ja-JP" altLang="en-US" sz="1100" b="1" dirty="0">
                <a:solidFill>
                  <a:schemeClr val="bg1"/>
                </a:solidFill>
                <a:latin typeface="BIZ UDPゴシック" panose="020B0400000000000000" pitchFamily="50" charset="-128"/>
                <a:ea typeface="BIZ UDPゴシック" panose="020B0400000000000000" pitchFamily="50" charset="-128"/>
              </a:rPr>
              <a:t>３</a:t>
            </a:r>
          </a:p>
        </p:txBody>
      </p:sp>
      <p:sp>
        <p:nvSpPr>
          <p:cNvPr id="18" name="四角形: 角を丸くする 17">
            <a:extLst>
              <a:ext uri="{FF2B5EF4-FFF2-40B4-BE49-F238E27FC236}">
                <a16:creationId xmlns:a16="http://schemas.microsoft.com/office/drawing/2014/main" id="{BC919222-1230-0508-DE27-65027560C1D0}"/>
              </a:ext>
            </a:extLst>
          </p:cNvPr>
          <p:cNvSpPr/>
          <p:nvPr/>
        </p:nvSpPr>
        <p:spPr>
          <a:xfrm>
            <a:off x="8472059" y="3843107"/>
            <a:ext cx="3455932" cy="282439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321F98C0-5C0C-C248-B438-D9A5061FBFE6}"/>
              </a:ext>
            </a:extLst>
          </p:cNvPr>
          <p:cNvSpPr/>
          <p:nvPr/>
        </p:nvSpPr>
        <p:spPr>
          <a:xfrm>
            <a:off x="5488063" y="3934373"/>
            <a:ext cx="2883442" cy="273312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148377C1-E3B9-5FCD-72CE-24BDB5041F73}"/>
              </a:ext>
            </a:extLst>
          </p:cNvPr>
          <p:cNvSpPr/>
          <p:nvPr/>
        </p:nvSpPr>
        <p:spPr>
          <a:xfrm>
            <a:off x="2308187" y="3934372"/>
            <a:ext cx="3091888" cy="273312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B306CEAA-F74B-938B-FA1E-1AF699D8FB2B}"/>
              </a:ext>
            </a:extLst>
          </p:cNvPr>
          <p:cNvSpPr/>
          <p:nvPr/>
        </p:nvSpPr>
        <p:spPr>
          <a:xfrm>
            <a:off x="283622" y="3934371"/>
            <a:ext cx="1934557" cy="272042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D6BEB250-4DAD-83A7-ACF9-67235207189B}"/>
              </a:ext>
            </a:extLst>
          </p:cNvPr>
          <p:cNvSpPr/>
          <p:nvPr/>
        </p:nvSpPr>
        <p:spPr>
          <a:xfrm>
            <a:off x="4545217" y="1516742"/>
            <a:ext cx="7424699" cy="107560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E9BD1BCF-1325-E102-6370-5FA6993A8662}"/>
              </a:ext>
            </a:extLst>
          </p:cNvPr>
          <p:cNvSpPr/>
          <p:nvPr/>
        </p:nvSpPr>
        <p:spPr>
          <a:xfrm>
            <a:off x="269543" y="1502133"/>
            <a:ext cx="4210251" cy="108733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7019F177-D328-4489-06FF-4EC95FF73260}"/>
              </a:ext>
            </a:extLst>
          </p:cNvPr>
          <p:cNvSpPr/>
          <p:nvPr/>
        </p:nvSpPr>
        <p:spPr>
          <a:xfrm>
            <a:off x="1007390" y="1682050"/>
            <a:ext cx="3336401" cy="919288"/>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いちごアカデミーで、新規就農者の確保・　育成を目的に、品目特化型の研修プログラム</a:t>
            </a:r>
            <a:r>
              <a:rPr lang="ja-JP" altLang="en-US" sz="1200" dirty="0">
                <a:solidFill>
                  <a:schemeClr val="tx1"/>
                </a:solidFill>
                <a:latin typeface="BIZ UDゴシック" panose="020B0400000000000000" pitchFamily="49" charset="-128"/>
                <a:ea typeface="BIZ UDゴシック" panose="020B0400000000000000" pitchFamily="49" charset="-128"/>
                <a:hlinkClick r:id="rId2"/>
              </a:rPr>
              <a:t>「大阪産（もん）スタートアカデミー」</a:t>
            </a:r>
            <a:r>
              <a:rPr lang="ja-JP" altLang="en-US" sz="1200" dirty="0">
                <a:solidFill>
                  <a:schemeClr val="tx1"/>
                </a:solidFill>
                <a:latin typeface="BIZ UDゴシック" panose="020B0400000000000000" pitchFamily="49" charset="-128"/>
                <a:ea typeface="BIZ UDゴシック" panose="020B0400000000000000" pitchFamily="49" charset="-128"/>
              </a:rPr>
              <a:t>を　実施する。</a:t>
            </a:r>
          </a:p>
        </p:txBody>
      </p:sp>
      <p:sp>
        <p:nvSpPr>
          <p:cNvPr id="25" name="四角形: 角を丸くする 24">
            <a:extLst>
              <a:ext uri="{FF2B5EF4-FFF2-40B4-BE49-F238E27FC236}">
                <a16:creationId xmlns:a16="http://schemas.microsoft.com/office/drawing/2014/main" id="{37053B9E-191E-6ED9-E733-C85860ED9E98}"/>
              </a:ext>
            </a:extLst>
          </p:cNvPr>
          <p:cNvSpPr/>
          <p:nvPr/>
        </p:nvSpPr>
        <p:spPr>
          <a:xfrm>
            <a:off x="5128002" y="1714426"/>
            <a:ext cx="3483358" cy="919288"/>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hlinkClick r:id="rId3"/>
              </a:rPr>
              <a:t>「学び直しのまち四條畷」</a:t>
            </a:r>
            <a:r>
              <a:rPr lang="ja-JP" altLang="en-US" sz="1200" dirty="0">
                <a:solidFill>
                  <a:schemeClr val="tx1"/>
                </a:solidFill>
                <a:latin typeface="BIZ UDゴシック" panose="020B0400000000000000" pitchFamily="49" charset="-128"/>
                <a:ea typeface="BIZ UDゴシック" panose="020B0400000000000000" pitchFamily="49" charset="-128"/>
              </a:rPr>
              <a:t>として魅力を高めるため、意欲ある市民等の職業能力の向上やスキルの取得を支援し、豊かな暮らしの実現をめざす環境を整える。</a:t>
            </a:r>
          </a:p>
        </p:txBody>
      </p:sp>
      <p:sp>
        <p:nvSpPr>
          <p:cNvPr id="35" name="四角形: 角を丸くする 34">
            <a:extLst>
              <a:ext uri="{FF2B5EF4-FFF2-40B4-BE49-F238E27FC236}">
                <a16:creationId xmlns:a16="http://schemas.microsoft.com/office/drawing/2014/main" id="{E6F8F3B4-3D54-54F2-5CC8-927DEBC495BC}"/>
              </a:ext>
            </a:extLst>
          </p:cNvPr>
          <p:cNvSpPr/>
          <p:nvPr/>
        </p:nvSpPr>
        <p:spPr>
          <a:xfrm>
            <a:off x="4377412" y="1541468"/>
            <a:ext cx="4822770" cy="18696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意欲ある市民等の職業能力の向上やスキルの取得を支援</a:t>
            </a:r>
          </a:p>
        </p:txBody>
      </p:sp>
      <p:sp>
        <p:nvSpPr>
          <p:cNvPr id="36" name="四角形: 角を丸くする 35">
            <a:extLst>
              <a:ext uri="{FF2B5EF4-FFF2-40B4-BE49-F238E27FC236}">
                <a16:creationId xmlns:a16="http://schemas.microsoft.com/office/drawing/2014/main" id="{DDA1B588-5079-E141-9047-433EA482FFF5}"/>
              </a:ext>
            </a:extLst>
          </p:cNvPr>
          <p:cNvSpPr/>
          <p:nvPr/>
        </p:nvSpPr>
        <p:spPr>
          <a:xfrm>
            <a:off x="-60881" y="1515952"/>
            <a:ext cx="4822770" cy="18696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新規就農者の確保・育成のための研修プログラム</a:t>
            </a:r>
            <a:r>
              <a:rPr lang="ja-JP" altLang="en-US" sz="1400" b="1" u="sng" dirty="0">
                <a:solidFill>
                  <a:srgbClr val="241916"/>
                </a:solidFill>
                <a:latin typeface="BIZ UDPゴシック" panose="020B0400000000000000" pitchFamily="50" charset="-128"/>
                <a:ea typeface="BIZ UDPゴシック" panose="020B0400000000000000" pitchFamily="50" charset="-128"/>
              </a:rPr>
              <a:t>実施</a:t>
            </a:r>
            <a:endParaRPr kumimoji="1" lang="ja-JP" altLang="en-US" sz="1400" b="1" u="sng" dirty="0">
              <a:solidFill>
                <a:srgbClr val="241916"/>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3B8E5F21-7ACE-FB79-F249-DEE204E35CAC}"/>
              </a:ext>
            </a:extLst>
          </p:cNvPr>
          <p:cNvSpPr/>
          <p:nvPr/>
        </p:nvSpPr>
        <p:spPr>
          <a:xfrm>
            <a:off x="2250993" y="4331775"/>
            <a:ext cx="1536140" cy="23662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プチ起業「小商い」という働き方や就業などのサポートを行うため、自分らしい働き方を見つけるワークショップなどの開催や解決につなげる場（コミュニティ）の形成を支援する。</a:t>
            </a:r>
          </a:p>
        </p:txBody>
      </p:sp>
      <p:sp>
        <p:nvSpPr>
          <p:cNvPr id="2" name="四角形: 角を丸くする 1">
            <a:extLst>
              <a:ext uri="{FF2B5EF4-FFF2-40B4-BE49-F238E27FC236}">
                <a16:creationId xmlns:a16="http://schemas.microsoft.com/office/drawing/2014/main" id="{2A2EFCCE-8D88-267F-3B2C-2257A884731B}"/>
              </a:ext>
            </a:extLst>
          </p:cNvPr>
          <p:cNvSpPr/>
          <p:nvPr/>
        </p:nvSpPr>
        <p:spPr>
          <a:xfrm>
            <a:off x="5341357" y="4528004"/>
            <a:ext cx="1516172" cy="217669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hlinkClick r:id="rId4"/>
              </a:rPr>
              <a:t>「いずみさのマッチボックス」</a:t>
            </a:r>
            <a:r>
              <a:rPr lang="ja-JP" altLang="en-US" sz="1200" dirty="0">
                <a:solidFill>
                  <a:schemeClr val="tx1"/>
                </a:solidFill>
                <a:latin typeface="BIZ UDゴシック" panose="020B0400000000000000" pitchFamily="49" charset="-128"/>
                <a:ea typeface="BIZ UDゴシック" panose="020B0400000000000000" pitchFamily="49" charset="-128"/>
              </a:rPr>
              <a:t>において、一日単位の就業や短時間勤務など柔軟な働き方を提供する、泉佐野市公式の単発求人サービスを展開する。</a:t>
            </a:r>
          </a:p>
        </p:txBody>
      </p:sp>
      <p:sp>
        <p:nvSpPr>
          <p:cNvPr id="21" name="四角形: 角を丸くする 20">
            <a:extLst>
              <a:ext uri="{FF2B5EF4-FFF2-40B4-BE49-F238E27FC236}">
                <a16:creationId xmlns:a16="http://schemas.microsoft.com/office/drawing/2014/main" id="{7F209BD6-409D-14A7-84F4-3ADB3D4DD062}"/>
              </a:ext>
            </a:extLst>
          </p:cNvPr>
          <p:cNvSpPr/>
          <p:nvPr/>
        </p:nvSpPr>
        <p:spPr>
          <a:xfrm>
            <a:off x="308219" y="4670992"/>
            <a:ext cx="1792049" cy="196641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子育て世代の交流スペースを高石市役所内に確保し、木質化によるぬくもりある空間を作り、相談窓口機能だけではなく、地域住民が交流でき、気軽になんでも話し合える場とする取組を実施する。</a:t>
            </a:r>
          </a:p>
        </p:txBody>
      </p:sp>
      <p:sp>
        <p:nvSpPr>
          <p:cNvPr id="16" name="四角形: 角を丸くする 15">
            <a:extLst>
              <a:ext uri="{FF2B5EF4-FFF2-40B4-BE49-F238E27FC236}">
                <a16:creationId xmlns:a16="http://schemas.microsoft.com/office/drawing/2014/main" id="{C58C206E-EF82-007A-6411-1230757CCE38}"/>
              </a:ext>
            </a:extLst>
          </p:cNvPr>
          <p:cNvSpPr/>
          <p:nvPr/>
        </p:nvSpPr>
        <p:spPr>
          <a:xfrm>
            <a:off x="8369123" y="4333150"/>
            <a:ext cx="1540242" cy="155865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en-US" altLang="ja-JP" sz="1200" dirty="0">
                <a:solidFill>
                  <a:schemeClr val="tx1"/>
                </a:solidFill>
                <a:latin typeface="BIZ UDゴシック" panose="020B0400000000000000" pitchFamily="49" charset="-128"/>
                <a:ea typeface="BIZ UDゴシック" panose="020B0400000000000000" pitchFamily="49" charset="-128"/>
              </a:rPr>
              <a:t>Ikeda Women</a:t>
            </a:r>
            <a:r>
              <a:rPr lang="en-US" altLang="ja-JP" sz="1200" dirty="0">
                <a:solidFill>
                  <a:schemeClr val="tx1"/>
                </a:solidFill>
                <a:latin typeface="+mn-ea"/>
              </a:rPr>
              <a:t>’</a:t>
            </a:r>
            <a:r>
              <a:rPr lang="en-US" altLang="ja-JP" sz="1200" dirty="0">
                <a:solidFill>
                  <a:schemeClr val="tx1"/>
                </a:solidFill>
                <a:latin typeface="BIZ UDゴシック" panose="020B0400000000000000" pitchFamily="49" charset="-128"/>
                <a:ea typeface="BIZ UDゴシック" panose="020B0400000000000000" pitchFamily="49" charset="-128"/>
              </a:rPr>
              <a:t>s Network</a:t>
            </a:r>
            <a:r>
              <a:rPr lang="ja-JP" altLang="en-US" sz="1200" dirty="0">
                <a:solidFill>
                  <a:schemeClr val="tx1"/>
                </a:solidFill>
                <a:latin typeface="BIZ UDゴシック" panose="020B0400000000000000" pitchFamily="49" charset="-128"/>
                <a:ea typeface="BIZ UDゴシック" panose="020B0400000000000000" pitchFamily="49" charset="-128"/>
              </a:rPr>
              <a:t>において、女性を対象に、メディアや人材育成の分野で活躍する方を講師として招いたり、市内で活</a:t>
            </a:r>
          </a:p>
        </p:txBody>
      </p:sp>
      <p:sp>
        <p:nvSpPr>
          <p:cNvPr id="34" name="四角形: 角を丸くする 33">
            <a:extLst>
              <a:ext uri="{FF2B5EF4-FFF2-40B4-BE49-F238E27FC236}">
                <a16:creationId xmlns:a16="http://schemas.microsoft.com/office/drawing/2014/main" id="{53754C59-8E40-00D2-6DF2-533221A22962}"/>
              </a:ext>
            </a:extLst>
          </p:cNvPr>
          <p:cNvSpPr/>
          <p:nvPr/>
        </p:nvSpPr>
        <p:spPr>
          <a:xfrm>
            <a:off x="8448487" y="3925321"/>
            <a:ext cx="2777519" cy="35207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女性の地域活動や起業などの</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チャレンジを支援</a:t>
            </a:r>
          </a:p>
        </p:txBody>
      </p:sp>
      <p:sp>
        <p:nvSpPr>
          <p:cNvPr id="33" name="四角形: 角を丸くする 32">
            <a:extLst>
              <a:ext uri="{FF2B5EF4-FFF2-40B4-BE49-F238E27FC236}">
                <a16:creationId xmlns:a16="http://schemas.microsoft.com/office/drawing/2014/main" id="{4B2555E8-EC0C-FDA4-5678-852A59619735}"/>
              </a:ext>
            </a:extLst>
          </p:cNvPr>
          <p:cNvSpPr/>
          <p:nvPr/>
        </p:nvSpPr>
        <p:spPr>
          <a:xfrm>
            <a:off x="5494033" y="4139152"/>
            <a:ext cx="2354559" cy="18696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rgbClr val="241916"/>
                </a:solidFill>
                <a:latin typeface="BIZ UDPゴシック" panose="020B0400000000000000" pitchFamily="50" charset="-128"/>
                <a:ea typeface="BIZ UDPゴシック" panose="020B0400000000000000" pitchFamily="50" charset="-128"/>
              </a:rPr>
              <a:t>柔軟な働き方を提供する</a:t>
            </a:r>
            <a:endParaRPr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単発求人サービスを展開</a:t>
            </a:r>
          </a:p>
        </p:txBody>
      </p:sp>
      <p:sp>
        <p:nvSpPr>
          <p:cNvPr id="32" name="四角形: 角を丸くする 31">
            <a:extLst>
              <a:ext uri="{FF2B5EF4-FFF2-40B4-BE49-F238E27FC236}">
                <a16:creationId xmlns:a16="http://schemas.microsoft.com/office/drawing/2014/main" id="{E8085F52-AD69-31A8-BED9-9B57C620D4E5}"/>
              </a:ext>
            </a:extLst>
          </p:cNvPr>
          <p:cNvSpPr/>
          <p:nvPr/>
        </p:nvSpPr>
        <p:spPr>
          <a:xfrm>
            <a:off x="2664869" y="3934373"/>
            <a:ext cx="2839061" cy="322307"/>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女性の社会進出を推進</a:t>
            </a:r>
          </a:p>
        </p:txBody>
      </p:sp>
      <p:sp>
        <p:nvSpPr>
          <p:cNvPr id="19" name="四角形: 角を丸くする 18">
            <a:extLst>
              <a:ext uri="{FF2B5EF4-FFF2-40B4-BE49-F238E27FC236}">
                <a16:creationId xmlns:a16="http://schemas.microsoft.com/office/drawing/2014/main" id="{8AA7099E-1536-FDE7-CC16-012E4D7BB7D9}"/>
              </a:ext>
            </a:extLst>
          </p:cNvPr>
          <p:cNvSpPr/>
          <p:nvPr/>
        </p:nvSpPr>
        <p:spPr>
          <a:xfrm>
            <a:off x="123475" y="4119322"/>
            <a:ext cx="2717983" cy="37226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子育て世代の</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交流スペースを</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市役所内に確保</a:t>
            </a:r>
          </a:p>
        </p:txBody>
      </p:sp>
      <p:grpSp>
        <p:nvGrpSpPr>
          <p:cNvPr id="43" name="グループ化 42">
            <a:extLst>
              <a:ext uri="{FF2B5EF4-FFF2-40B4-BE49-F238E27FC236}">
                <a16:creationId xmlns:a16="http://schemas.microsoft.com/office/drawing/2014/main" id="{F6D15F0A-2F73-4813-B08E-57795BC3E98F}"/>
              </a:ext>
            </a:extLst>
          </p:cNvPr>
          <p:cNvGrpSpPr/>
          <p:nvPr/>
        </p:nvGrpSpPr>
        <p:grpSpPr>
          <a:xfrm>
            <a:off x="262196" y="1788325"/>
            <a:ext cx="972057" cy="263791"/>
            <a:chOff x="6606161" y="1950156"/>
            <a:chExt cx="651747" cy="263791"/>
          </a:xfrm>
        </p:grpSpPr>
        <p:sp>
          <p:nvSpPr>
            <p:cNvPr id="44" name="フリーフォーム: 図形 43">
              <a:extLst>
                <a:ext uri="{FF2B5EF4-FFF2-40B4-BE49-F238E27FC236}">
                  <a16:creationId xmlns:a16="http://schemas.microsoft.com/office/drawing/2014/main" id="{394D9275-4DDB-3F9E-CEDE-7B3B55DA62E5}"/>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7" name="テキスト ボックス 46">
              <a:extLst>
                <a:ext uri="{FF2B5EF4-FFF2-40B4-BE49-F238E27FC236}">
                  <a16:creationId xmlns:a16="http://schemas.microsoft.com/office/drawing/2014/main" id="{61283CDD-889C-FF30-CE7E-427079327055}"/>
                </a:ext>
              </a:extLst>
            </p:cNvPr>
            <p:cNvSpPr txBox="1"/>
            <p:nvPr/>
          </p:nvSpPr>
          <p:spPr>
            <a:xfrm>
              <a:off x="6606161"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千早赤坂村</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8" name="グループ化 47">
            <a:extLst>
              <a:ext uri="{FF2B5EF4-FFF2-40B4-BE49-F238E27FC236}">
                <a16:creationId xmlns:a16="http://schemas.microsoft.com/office/drawing/2014/main" id="{2DA1FC17-53C9-2AAC-40E4-90499271FAD1}"/>
              </a:ext>
            </a:extLst>
          </p:cNvPr>
          <p:cNvGrpSpPr/>
          <p:nvPr/>
        </p:nvGrpSpPr>
        <p:grpSpPr>
          <a:xfrm>
            <a:off x="4532670" y="1813012"/>
            <a:ext cx="834245" cy="263791"/>
            <a:chOff x="6606161" y="1950156"/>
            <a:chExt cx="651747" cy="263791"/>
          </a:xfrm>
        </p:grpSpPr>
        <p:sp>
          <p:nvSpPr>
            <p:cNvPr id="49" name="フリーフォーム: 図形 48">
              <a:extLst>
                <a:ext uri="{FF2B5EF4-FFF2-40B4-BE49-F238E27FC236}">
                  <a16:creationId xmlns:a16="http://schemas.microsoft.com/office/drawing/2014/main" id="{916DB2D9-F0CF-F0D2-59C7-ADE330CEF66C}"/>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0" name="テキスト ボックス 49">
              <a:extLst>
                <a:ext uri="{FF2B5EF4-FFF2-40B4-BE49-F238E27FC236}">
                  <a16:creationId xmlns:a16="http://schemas.microsoft.com/office/drawing/2014/main" id="{940BA58B-6D2D-2054-4FA7-727838B95E92}"/>
                </a:ext>
              </a:extLst>
            </p:cNvPr>
            <p:cNvSpPr txBox="1"/>
            <p:nvPr/>
          </p:nvSpPr>
          <p:spPr>
            <a:xfrm>
              <a:off x="6606161"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四條畷市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1" name="グループ化 50">
            <a:extLst>
              <a:ext uri="{FF2B5EF4-FFF2-40B4-BE49-F238E27FC236}">
                <a16:creationId xmlns:a16="http://schemas.microsoft.com/office/drawing/2014/main" id="{CBDE7AA8-00CD-F9BD-C727-0FEA5CF9CF21}"/>
              </a:ext>
            </a:extLst>
          </p:cNvPr>
          <p:cNvGrpSpPr/>
          <p:nvPr/>
        </p:nvGrpSpPr>
        <p:grpSpPr>
          <a:xfrm>
            <a:off x="206591" y="4076108"/>
            <a:ext cx="688590" cy="263791"/>
            <a:chOff x="6610366" y="1950156"/>
            <a:chExt cx="730267" cy="263791"/>
          </a:xfrm>
        </p:grpSpPr>
        <p:sp>
          <p:nvSpPr>
            <p:cNvPr id="52" name="フリーフォーム: 図形 51">
              <a:extLst>
                <a:ext uri="{FF2B5EF4-FFF2-40B4-BE49-F238E27FC236}">
                  <a16:creationId xmlns:a16="http://schemas.microsoft.com/office/drawing/2014/main" id="{C25693BB-8158-106D-CE75-A7FB38DE0155}"/>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3" name="テキスト ボックス 52">
              <a:extLst>
                <a:ext uri="{FF2B5EF4-FFF2-40B4-BE49-F238E27FC236}">
                  <a16:creationId xmlns:a16="http://schemas.microsoft.com/office/drawing/2014/main" id="{E85B2CE6-7987-C915-B9AB-284E5FE7E9FB}"/>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高石市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4" name="グループ化 53">
            <a:extLst>
              <a:ext uri="{FF2B5EF4-FFF2-40B4-BE49-F238E27FC236}">
                <a16:creationId xmlns:a16="http://schemas.microsoft.com/office/drawing/2014/main" id="{C47E10FA-8FE7-BB25-3B74-6783D0B87EF0}"/>
              </a:ext>
            </a:extLst>
          </p:cNvPr>
          <p:cNvGrpSpPr/>
          <p:nvPr/>
        </p:nvGrpSpPr>
        <p:grpSpPr>
          <a:xfrm>
            <a:off x="2228499" y="4070944"/>
            <a:ext cx="834245" cy="263791"/>
            <a:chOff x="6553215" y="1950156"/>
            <a:chExt cx="651747" cy="263791"/>
          </a:xfrm>
        </p:grpSpPr>
        <p:sp>
          <p:nvSpPr>
            <p:cNvPr id="55" name="フリーフォーム: 図形 54">
              <a:extLst>
                <a:ext uri="{FF2B5EF4-FFF2-40B4-BE49-F238E27FC236}">
                  <a16:creationId xmlns:a16="http://schemas.microsoft.com/office/drawing/2014/main" id="{D33BD0C8-2CC0-6587-F941-8A5482FDE103}"/>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6" name="テキスト ボックス 55">
              <a:extLst>
                <a:ext uri="{FF2B5EF4-FFF2-40B4-BE49-F238E27FC236}">
                  <a16:creationId xmlns:a16="http://schemas.microsoft.com/office/drawing/2014/main" id="{373B8BFC-9196-CF94-E343-743A1B33C108}"/>
                </a:ext>
              </a:extLst>
            </p:cNvPr>
            <p:cNvSpPr txBox="1"/>
            <p:nvPr/>
          </p:nvSpPr>
          <p:spPr>
            <a:xfrm>
              <a:off x="6553215" y="1967288"/>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泉佐野市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8" name="グループ化 57">
            <a:extLst>
              <a:ext uri="{FF2B5EF4-FFF2-40B4-BE49-F238E27FC236}">
                <a16:creationId xmlns:a16="http://schemas.microsoft.com/office/drawing/2014/main" id="{B7409909-718D-B966-981F-A37E64D8A1F1}"/>
              </a:ext>
            </a:extLst>
          </p:cNvPr>
          <p:cNvGrpSpPr/>
          <p:nvPr/>
        </p:nvGrpSpPr>
        <p:grpSpPr>
          <a:xfrm rot="10800000">
            <a:off x="7657257" y="4131133"/>
            <a:ext cx="1000847" cy="263791"/>
            <a:chOff x="6033399" y="1915795"/>
            <a:chExt cx="781905" cy="263791"/>
          </a:xfrm>
        </p:grpSpPr>
        <p:sp>
          <p:nvSpPr>
            <p:cNvPr id="61" name="フリーフォーム: 図形 60">
              <a:extLst>
                <a:ext uri="{FF2B5EF4-FFF2-40B4-BE49-F238E27FC236}">
                  <a16:creationId xmlns:a16="http://schemas.microsoft.com/office/drawing/2014/main" id="{43FCF800-C0A7-7CAA-A346-A511E133B934}"/>
                </a:ext>
              </a:extLst>
            </p:cNvPr>
            <p:cNvSpPr/>
            <p:nvPr/>
          </p:nvSpPr>
          <p:spPr>
            <a:xfrm rot="10800000">
              <a:off x="6258295" y="1915795"/>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2" name="テキスト ボックス 61">
              <a:extLst>
                <a:ext uri="{FF2B5EF4-FFF2-40B4-BE49-F238E27FC236}">
                  <a16:creationId xmlns:a16="http://schemas.microsoft.com/office/drawing/2014/main" id="{05E589A2-6A97-7F34-8D12-5BE6B9C46F01}"/>
                </a:ext>
              </a:extLst>
            </p:cNvPr>
            <p:cNvSpPr txBox="1"/>
            <p:nvPr/>
          </p:nvSpPr>
          <p:spPr>
            <a:xfrm rot="10800000">
              <a:off x="6033399" y="195666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泉佐野市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64" name="グループ化 63">
            <a:extLst>
              <a:ext uri="{FF2B5EF4-FFF2-40B4-BE49-F238E27FC236}">
                <a16:creationId xmlns:a16="http://schemas.microsoft.com/office/drawing/2014/main" id="{259AEF3B-7A86-9B8E-BEEF-9D79D8A3CDE1}"/>
              </a:ext>
            </a:extLst>
          </p:cNvPr>
          <p:cNvGrpSpPr/>
          <p:nvPr/>
        </p:nvGrpSpPr>
        <p:grpSpPr>
          <a:xfrm rot="10800000">
            <a:off x="11329937" y="4026914"/>
            <a:ext cx="762403" cy="263791"/>
            <a:chOff x="6391201" y="1933164"/>
            <a:chExt cx="808550" cy="263791"/>
          </a:xfrm>
        </p:grpSpPr>
        <p:sp>
          <p:nvSpPr>
            <p:cNvPr id="65" name="フリーフォーム: 図形 64">
              <a:extLst>
                <a:ext uri="{FF2B5EF4-FFF2-40B4-BE49-F238E27FC236}">
                  <a16:creationId xmlns:a16="http://schemas.microsoft.com/office/drawing/2014/main" id="{1EA6E03C-3382-AD41-D736-D6160E1185DE}"/>
                </a:ext>
              </a:extLst>
            </p:cNvPr>
            <p:cNvSpPr/>
            <p:nvPr/>
          </p:nvSpPr>
          <p:spPr>
            <a:xfrm rot="10800000">
              <a:off x="6548005" y="1933164"/>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6" name="テキスト ボックス 65">
              <a:extLst>
                <a:ext uri="{FF2B5EF4-FFF2-40B4-BE49-F238E27FC236}">
                  <a16:creationId xmlns:a16="http://schemas.microsoft.com/office/drawing/2014/main" id="{06477AF5-C6A5-3070-31BF-30A7B01F99E5}"/>
                </a:ext>
              </a:extLst>
            </p:cNvPr>
            <p:cNvSpPr txBox="1"/>
            <p:nvPr/>
          </p:nvSpPr>
          <p:spPr>
            <a:xfrm rot="10800000">
              <a:off x="6391201" y="1967613"/>
              <a:ext cx="730266"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池田市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9" name="図 8">
            <a:extLst>
              <a:ext uri="{FF2B5EF4-FFF2-40B4-BE49-F238E27FC236}">
                <a16:creationId xmlns:a16="http://schemas.microsoft.com/office/drawing/2014/main" id="{D53C0979-5934-0DEE-DD29-BFA790E507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03902" y="1535095"/>
            <a:ext cx="2809746" cy="1023234"/>
          </a:xfrm>
          <a:prstGeom prst="rect">
            <a:avLst/>
          </a:prstGeom>
        </p:spPr>
      </p:pic>
      <p:pic>
        <p:nvPicPr>
          <p:cNvPr id="6" name="図 5" descr="部屋に集まっている人たち&#10;&#10;中程度の精度で自動的に生成された説明">
            <a:extLst>
              <a:ext uri="{FF2B5EF4-FFF2-40B4-BE49-F238E27FC236}">
                <a16:creationId xmlns:a16="http://schemas.microsoft.com/office/drawing/2014/main" id="{75E79751-7E29-C3B3-3197-8D9414260A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80388" y="4353004"/>
            <a:ext cx="1925268" cy="1443951"/>
          </a:xfrm>
          <a:prstGeom prst="rect">
            <a:avLst/>
          </a:prstGeom>
        </p:spPr>
      </p:pic>
      <p:sp>
        <p:nvSpPr>
          <p:cNvPr id="14" name="四角形: 角を丸くする 13">
            <a:extLst>
              <a:ext uri="{FF2B5EF4-FFF2-40B4-BE49-F238E27FC236}">
                <a16:creationId xmlns:a16="http://schemas.microsoft.com/office/drawing/2014/main" id="{55BA78FA-33BA-7852-AB1A-8CF4E8EDD862}"/>
              </a:ext>
            </a:extLst>
          </p:cNvPr>
          <p:cNvSpPr/>
          <p:nvPr/>
        </p:nvSpPr>
        <p:spPr>
          <a:xfrm>
            <a:off x="8377558" y="5776702"/>
            <a:ext cx="3453112" cy="919288"/>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躍するロールモデルや仲間との対話を通して、地域活動や起業などのチャレンジを支援するとともに、チャレンジ支援金制度により計画実現をサポートする。</a:t>
            </a:r>
          </a:p>
        </p:txBody>
      </p:sp>
      <p:pic>
        <p:nvPicPr>
          <p:cNvPr id="37" name="図 36" descr="グラフィカル ユーザー インターフェイス&#10;&#10;自動的に生成された説明">
            <a:extLst>
              <a:ext uri="{FF2B5EF4-FFF2-40B4-BE49-F238E27FC236}">
                <a16:creationId xmlns:a16="http://schemas.microsoft.com/office/drawing/2014/main" id="{A2CC791D-3D0F-D7C2-BB14-92A93FF5C21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74023" y="4528812"/>
            <a:ext cx="1432512" cy="2026312"/>
          </a:xfrm>
          <a:prstGeom prst="rect">
            <a:avLst/>
          </a:prstGeom>
        </p:spPr>
      </p:pic>
      <p:pic>
        <p:nvPicPr>
          <p:cNvPr id="39" name="図 38" descr="QR コード が含まれている画像&#10;&#10;自動的に生成された説明">
            <a:extLst>
              <a:ext uri="{FF2B5EF4-FFF2-40B4-BE49-F238E27FC236}">
                <a16:creationId xmlns:a16="http://schemas.microsoft.com/office/drawing/2014/main" id="{D02E8F82-5CE3-9B0A-1201-D84578F2F8A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19332" y="4414812"/>
            <a:ext cx="1539884" cy="2178192"/>
          </a:xfrm>
          <a:prstGeom prst="rect">
            <a:avLst/>
          </a:prstGeom>
        </p:spPr>
      </p:pic>
      <p:sp>
        <p:nvSpPr>
          <p:cNvPr id="23" name="四角形: 角を丸くする 22">
            <a:extLst>
              <a:ext uri="{FF2B5EF4-FFF2-40B4-BE49-F238E27FC236}">
                <a16:creationId xmlns:a16="http://schemas.microsoft.com/office/drawing/2014/main" id="{A9E7868F-6C99-EA01-4565-CD0A74B0ACD8}"/>
              </a:ext>
            </a:extLst>
          </p:cNvPr>
          <p:cNvSpPr/>
          <p:nvPr/>
        </p:nvSpPr>
        <p:spPr>
          <a:xfrm>
            <a:off x="146074" y="3448454"/>
            <a:ext cx="7206235"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女性をはじめ、誰もが活躍できる環境づくり 「働きやすさ＋働きがい」　</a:t>
            </a:r>
          </a:p>
        </p:txBody>
      </p:sp>
      <p:sp>
        <p:nvSpPr>
          <p:cNvPr id="5" name="四角形: 角を丸くする 4">
            <a:extLst>
              <a:ext uri="{FF2B5EF4-FFF2-40B4-BE49-F238E27FC236}">
                <a16:creationId xmlns:a16="http://schemas.microsoft.com/office/drawing/2014/main" id="{EFB87389-ADDF-D46B-3924-C2B9141C81C2}"/>
              </a:ext>
            </a:extLst>
          </p:cNvPr>
          <p:cNvSpPr/>
          <p:nvPr/>
        </p:nvSpPr>
        <p:spPr>
          <a:xfrm>
            <a:off x="269544" y="2659380"/>
            <a:ext cx="11658448" cy="68191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DAF6D469-EF31-FF70-8EA7-926B926DF9D4}"/>
              </a:ext>
            </a:extLst>
          </p:cNvPr>
          <p:cNvGrpSpPr/>
          <p:nvPr/>
        </p:nvGrpSpPr>
        <p:grpSpPr>
          <a:xfrm>
            <a:off x="259469" y="2935389"/>
            <a:ext cx="688590" cy="263791"/>
            <a:chOff x="6610367" y="1950156"/>
            <a:chExt cx="730267" cy="263791"/>
          </a:xfrm>
        </p:grpSpPr>
        <p:sp>
          <p:nvSpPr>
            <p:cNvPr id="12" name="フリーフォーム: 図形 11">
              <a:extLst>
                <a:ext uri="{FF2B5EF4-FFF2-40B4-BE49-F238E27FC236}">
                  <a16:creationId xmlns:a16="http://schemas.microsoft.com/office/drawing/2014/main" id="{816E03AE-66EF-B6E0-6C59-F253B319BDB7}"/>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3" name="テキスト ボックス 12">
              <a:extLst>
                <a:ext uri="{FF2B5EF4-FFF2-40B4-BE49-F238E27FC236}">
                  <a16:creationId xmlns:a16="http://schemas.microsoft.com/office/drawing/2014/main" id="{0A3350EF-A91D-691A-4231-1D55C755AD69}"/>
                </a:ext>
              </a:extLst>
            </p:cNvPr>
            <p:cNvSpPr txBox="1"/>
            <p:nvPr/>
          </p:nvSpPr>
          <p:spPr>
            <a:xfrm>
              <a:off x="6610367" y="1958108"/>
              <a:ext cx="73026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忠岡町</a:t>
              </a:r>
            </a:p>
          </p:txBody>
        </p:sp>
      </p:grpSp>
      <p:sp>
        <p:nvSpPr>
          <p:cNvPr id="15" name="四角形: 角を丸くする 14">
            <a:extLst>
              <a:ext uri="{FF2B5EF4-FFF2-40B4-BE49-F238E27FC236}">
                <a16:creationId xmlns:a16="http://schemas.microsoft.com/office/drawing/2014/main" id="{F0C51134-5E7C-96AF-33C5-777493B7CD54}"/>
              </a:ext>
            </a:extLst>
          </p:cNvPr>
          <p:cNvSpPr/>
          <p:nvPr/>
        </p:nvSpPr>
        <p:spPr>
          <a:xfrm>
            <a:off x="-157809" y="2690655"/>
            <a:ext cx="3574751" cy="15214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目標に向けたレベルアップを支援</a:t>
            </a:r>
          </a:p>
        </p:txBody>
      </p:sp>
      <p:sp>
        <p:nvSpPr>
          <p:cNvPr id="17" name="四角形: 角を丸くする 16">
            <a:extLst>
              <a:ext uri="{FF2B5EF4-FFF2-40B4-BE49-F238E27FC236}">
                <a16:creationId xmlns:a16="http://schemas.microsoft.com/office/drawing/2014/main" id="{6B1DBB9E-6F9A-A268-C823-339BB2ECC7B0}"/>
              </a:ext>
            </a:extLst>
          </p:cNvPr>
          <p:cNvSpPr/>
          <p:nvPr/>
        </p:nvSpPr>
        <p:spPr>
          <a:xfrm>
            <a:off x="1011229" y="2882983"/>
            <a:ext cx="10796244" cy="493045"/>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6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個人の目標に応じてレベルアップができるまちを目標に、希望する職業や就労に適した技能や資格を習得する際に、国家資格や技能検定に合格した場合、その受験費用の一部を交付する。</a:t>
            </a:r>
          </a:p>
        </p:txBody>
      </p:sp>
    </p:spTree>
    <p:extLst>
      <p:ext uri="{BB962C8B-B14F-4D97-AF65-F5344CB8AC3E}">
        <p14:creationId xmlns:p14="http://schemas.microsoft.com/office/powerpoint/2010/main" val="76399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0D897E1E-2A7F-A0FB-E2C7-B65C76A7498B}"/>
              </a:ext>
            </a:extLst>
          </p:cNvPr>
          <p:cNvSpPr/>
          <p:nvPr/>
        </p:nvSpPr>
        <p:spPr>
          <a:xfrm>
            <a:off x="9047049" y="1389216"/>
            <a:ext cx="3017064" cy="5306124"/>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171869" y="690635"/>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B9D5BEC3-060B-AFBC-DAEA-B13E2B5796B6}"/>
              </a:ext>
            </a:extLst>
          </p:cNvPr>
          <p:cNvSpPr/>
          <p:nvPr/>
        </p:nvSpPr>
        <p:spPr>
          <a:xfrm>
            <a:off x="146074" y="1245244"/>
            <a:ext cx="8781031" cy="5561956"/>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02552F10-2CFE-2C32-7D1C-37F579975C70}"/>
              </a:ext>
            </a:extLst>
          </p:cNvPr>
          <p:cNvSpPr/>
          <p:nvPr/>
        </p:nvSpPr>
        <p:spPr>
          <a:xfrm>
            <a:off x="185030" y="1049761"/>
            <a:ext cx="7108442" cy="43969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子育て、教育環境の充実 「次世代を育む」</a:t>
            </a:r>
            <a:endParaRPr kumimoji="1" lang="ja-JP" altLang="en-US" sz="1600" b="1" i="0" u="none" strike="noStrike" kern="1200" cap="none" spc="0" normalizeH="0" baseline="0" noProof="0" dirty="0">
              <a:ln>
                <a:noFill/>
              </a:ln>
              <a:solidFill>
                <a:srgbClr val="241916"/>
              </a:solidFill>
              <a:effectLst/>
              <a:uLnTx/>
              <a:uFillTx/>
              <a:latin typeface="游ゴシック" panose="020F0502020204030204"/>
              <a:ea typeface="游ゴシック" panose="020B0400000000000000" pitchFamily="50" charset="-128"/>
              <a:cs typeface="+mn-cs"/>
            </a:endParaRPr>
          </a:p>
        </p:txBody>
      </p:sp>
      <p:sp>
        <p:nvSpPr>
          <p:cNvPr id="23" name="四角形: 角を丸くする 22">
            <a:extLst>
              <a:ext uri="{FF2B5EF4-FFF2-40B4-BE49-F238E27FC236}">
                <a16:creationId xmlns:a16="http://schemas.microsoft.com/office/drawing/2014/main" id="{A9E7868F-6C99-EA01-4565-CD0A74B0ACD8}"/>
              </a:ext>
            </a:extLst>
          </p:cNvPr>
          <p:cNvSpPr/>
          <p:nvPr/>
        </p:nvSpPr>
        <p:spPr>
          <a:xfrm>
            <a:off x="9032026" y="1132096"/>
            <a:ext cx="3025008" cy="514825"/>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人中心の身近なまちづくり</a:t>
            </a:r>
            <a:endPar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「ウォーカブルシティ」</a:t>
            </a: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516331"/>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 name="四角形: 角を丸くする 4">
            <a:extLst>
              <a:ext uri="{FF2B5EF4-FFF2-40B4-BE49-F238E27FC236}">
                <a16:creationId xmlns:a16="http://schemas.microsoft.com/office/drawing/2014/main" id="{C9C49DA9-A0BA-C306-ED0C-924838228B60}"/>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5" name="正方形/長方形 14">
            <a:extLst>
              <a:ext uri="{FF2B5EF4-FFF2-40B4-BE49-F238E27FC236}">
                <a16:creationId xmlns:a16="http://schemas.microsoft.com/office/drawing/2014/main" id="{E3FA30A2-5589-387D-22D4-4700368162EA}"/>
              </a:ext>
            </a:extLst>
          </p:cNvPr>
          <p:cNvSpPr/>
          <p:nvPr/>
        </p:nvSpPr>
        <p:spPr>
          <a:xfrm>
            <a:off x="10445686" y="4873415"/>
            <a:ext cx="1008823" cy="24374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要確認</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9D4EA9AB-0151-2467-565D-DA6001D63A32}"/>
              </a:ext>
            </a:extLst>
          </p:cNvPr>
          <p:cNvSpPr/>
          <p:nvPr/>
        </p:nvSpPr>
        <p:spPr>
          <a:xfrm>
            <a:off x="234595" y="5629973"/>
            <a:ext cx="5531205" cy="1085183"/>
          </a:xfrm>
          <a:prstGeom prst="roundRect">
            <a:avLst>
              <a:gd name="adj" fmla="val 90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047A511D-4525-94D6-E36D-E109F18743B3}"/>
              </a:ext>
            </a:extLst>
          </p:cNvPr>
          <p:cNvSpPr/>
          <p:nvPr/>
        </p:nvSpPr>
        <p:spPr>
          <a:xfrm>
            <a:off x="209860" y="4003205"/>
            <a:ext cx="5533166" cy="152384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CACB13B5-DC35-1CDC-DC6C-A0E389E3A3E2}"/>
              </a:ext>
            </a:extLst>
          </p:cNvPr>
          <p:cNvSpPr/>
          <p:nvPr/>
        </p:nvSpPr>
        <p:spPr>
          <a:xfrm>
            <a:off x="232634" y="2924625"/>
            <a:ext cx="5533166" cy="101921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D3328412-F8B8-0532-F767-9A1BFDF8ECBB}"/>
              </a:ext>
            </a:extLst>
          </p:cNvPr>
          <p:cNvSpPr/>
          <p:nvPr/>
        </p:nvSpPr>
        <p:spPr>
          <a:xfrm>
            <a:off x="232633" y="1593343"/>
            <a:ext cx="5533167" cy="1247974"/>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F8F41620-CBBC-857D-CBF5-F232565D0BD7}"/>
              </a:ext>
            </a:extLst>
          </p:cNvPr>
          <p:cNvSpPr/>
          <p:nvPr/>
        </p:nvSpPr>
        <p:spPr>
          <a:xfrm>
            <a:off x="9110764" y="1701526"/>
            <a:ext cx="2885803" cy="485963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AD58709D-1FD6-756D-C6CA-AAA20A56E913}"/>
              </a:ext>
            </a:extLst>
          </p:cNvPr>
          <p:cNvSpPr/>
          <p:nvPr/>
        </p:nvSpPr>
        <p:spPr>
          <a:xfrm>
            <a:off x="9026660" y="2591444"/>
            <a:ext cx="2905406"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南海金剛駅周辺の居心地がよく人中心のウォーカブルな空間づくりに向け、ウォーカブルビジョンの策定（</a:t>
            </a:r>
            <a:r>
              <a:rPr lang="en-US" altLang="ja-JP" sz="1200" dirty="0">
                <a:solidFill>
                  <a:schemeClr val="tx1"/>
                </a:solidFill>
                <a:latin typeface="BIZ UDゴシック" panose="020B0400000000000000" pitchFamily="49" charset="-128"/>
                <a:ea typeface="BIZ UDゴシック" panose="020B0400000000000000" pitchFamily="49" charset="-128"/>
              </a:rPr>
              <a:t>2025</a:t>
            </a:r>
            <a:r>
              <a:rPr lang="ja-JP" altLang="en-US" sz="1200" dirty="0">
                <a:solidFill>
                  <a:schemeClr val="tx1"/>
                </a:solidFill>
                <a:latin typeface="BIZ UDゴシック" panose="020B0400000000000000" pitchFamily="49" charset="-128"/>
                <a:ea typeface="BIZ UDゴシック" panose="020B0400000000000000" pitchFamily="49" charset="-128"/>
              </a:rPr>
              <a:t>年</a:t>
            </a:r>
            <a:r>
              <a:rPr lang="en-US" altLang="ja-JP" sz="1200" dirty="0">
                <a:solidFill>
                  <a:schemeClr val="tx1"/>
                </a:solidFill>
                <a:latin typeface="BIZ UDゴシック" panose="020B0400000000000000" pitchFamily="49" charset="-128"/>
                <a:ea typeface="BIZ UDゴシック" panose="020B0400000000000000" pitchFamily="49" charset="-128"/>
              </a:rPr>
              <a:t>3</a:t>
            </a:r>
            <a:r>
              <a:rPr lang="ja-JP" altLang="en-US" sz="1200" dirty="0">
                <a:solidFill>
                  <a:schemeClr val="tx1"/>
                </a:solidFill>
                <a:latin typeface="BIZ UDゴシック" panose="020B0400000000000000" pitchFamily="49" charset="-128"/>
                <a:ea typeface="BIZ UDゴシック" panose="020B0400000000000000" pitchFamily="49" charset="-128"/>
              </a:rPr>
              <a:t>月策定予定）や社会実験の実施に取り組む。</a:t>
            </a:r>
          </a:p>
        </p:txBody>
      </p:sp>
      <p:sp>
        <p:nvSpPr>
          <p:cNvPr id="35" name="四角形: 角を丸くする 34">
            <a:extLst>
              <a:ext uri="{FF2B5EF4-FFF2-40B4-BE49-F238E27FC236}">
                <a16:creationId xmlns:a16="http://schemas.microsoft.com/office/drawing/2014/main" id="{42A6E14C-910D-76EA-F2D5-1D908205AF92}"/>
              </a:ext>
            </a:extLst>
          </p:cNvPr>
          <p:cNvSpPr/>
          <p:nvPr/>
        </p:nvSpPr>
        <p:spPr>
          <a:xfrm>
            <a:off x="242890" y="5708112"/>
            <a:ext cx="3642582" cy="1869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rgbClr val="241916"/>
                </a:solidFill>
                <a:latin typeface="BIZ UDPゴシック" panose="020B0400000000000000" pitchFamily="50" charset="-128"/>
                <a:ea typeface="BIZ UDPゴシック" panose="020B0400000000000000" pitchFamily="50" charset="-128"/>
              </a:rPr>
              <a:t>がんばる若者</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に対する給付型奨学金の支給</a:t>
            </a:r>
          </a:p>
        </p:txBody>
      </p:sp>
      <p:pic>
        <p:nvPicPr>
          <p:cNvPr id="26" name="図 25">
            <a:extLst>
              <a:ext uri="{FF2B5EF4-FFF2-40B4-BE49-F238E27FC236}">
                <a16:creationId xmlns:a16="http://schemas.microsoft.com/office/drawing/2014/main" id="{ABF0713A-4176-9B7E-9D8E-C9EC53FEA0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32353" y="3916037"/>
            <a:ext cx="2725052" cy="2043790"/>
          </a:xfrm>
          <a:prstGeom prst="rect">
            <a:avLst/>
          </a:prstGeom>
        </p:spPr>
      </p:pic>
      <p:sp>
        <p:nvSpPr>
          <p:cNvPr id="11" name="テキスト ボックス 10">
            <a:extLst>
              <a:ext uri="{FF2B5EF4-FFF2-40B4-BE49-F238E27FC236}">
                <a16:creationId xmlns:a16="http://schemas.microsoft.com/office/drawing/2014/main" id="{ADE2D72A-44F7-6078-EDB1-7552C0D1985B}"/>
              </a:ext>
            </a:extLst>
          </p:cNvPr>
          <p:cNvSpPr txBox="1"/>
          <p:nvPr/>
        </p:nvSpPr>
        <p:spPr>
          <a:xfrm>
            <a:off x="11957092" y="6601520"/>
            <a:ext cx="315757" cy="261610"/>
          </a:xfrm>
          <a:prstGeom prst="rect">
            <a:avLst/>
          </a:prstGeom>
          <a:noFill/>
        </p:spPr>
        <p:txBody>
          <a:bodyPr wrap="square" rtlCol="0">
            <a:spAutoFit/>
          </a:bodyPr>
          <a:lstStyle/>
          <a:p>
            <a:r>
              <a:rPr kumimoji="1" lang="ja-JP" altLang="en-US" sz="1100" b="1" dirty="0">
                <a:solidFill>
                  <a:schemeClr val="bg1"/>
                </a:solidFill>
                <a:latin typeface="BIZ UDPゴシック" panose="020B0400000000000000" pitchFamily="50" charset="-128"/>
                <a:ea typeface="BIZ UDPゴシック" panose="020B0400000000000000" pitchFamily="50" charset="-128"/>
              </a:rPr>
              <a:t>４</a:t>
            </a:r>
          </a:p>
        </p:txBody>
      </p:sp>
      <p:sp>
        <p:nvSpPr>
          <p:cNvPr id="14" name="四角形: 角を丸くする 13">
            <a:extLst>
              <a:ext uri="{FF2B5EF4-FFF2-40B4-BE49-F238E27FC236}">
                <a16:creationId xmlns:a16="http://schemas.microsoft.com/office/drawing/2014/main" id="{127FC54F-185B-A3BC-98B0-09065B538AB4}"/>
              </a:ext>
            </a:extLst>
          </p:cNvPr>
          <p:cNvSpPr/>
          <p:nvPr/>
        </p:nvSpPr>
        <p:spPr>
          <a:xfrm>
            <a:off x="9232353" y="1879606"/>
            <a:ext cx="2762875" cy="26087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ウォーカブルな空間づくりに</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向けた社会実験等</a:t>
            </a:r>
          </a:p>
        </p:txBody>
      </p:sp>
      <p:sp>
        <p:nvSpPr>
          <p:cNvPr id="20" name="四角形: 角を丸くする 19">
            <a:extLst>
              <a:ext uri="{FF2B5EF4-FFF2-40B4-BE49-F238E27FC236}">
                <a16:creationId xmlns:a16="http://schemas.microsoft.com/office/drawing/2014/main" id="{6B1D70EB-B841-6849-E1C3-A39575773D01}"/>
              </a:ext>
            </a:extLst>
          </p:cNvPr>
          <p:cNvSpPr/>
          <p:nvPr/>
        </p:nvSpPr>
        <p:spPr>
          <a:xfrm>
            <a:off x="907153" y="1798491"/>
            <a:ext cx="4858647" cy="101918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子どもを安心して産み育て、安心して暮らせる環境を創るため、　親子での同居・近居を目的として住宅を取得又はリフォームを　　する場合に、三世代同居・近居支援補助金制度として住宅取得・　リフォーム費用の一部を助成する。</a:t>
            </a:r>
          </a:p>
        </p:txBody>
      </p:sp>
      <p:sp>
        <p:nvSpPr>
          <p:cNvPr id="18" name="四角形: 角を丸くする 17">
            <a:extLst>
              <a:ext uri="{FF2B5EF4-FFF2-40B4-BE49-F238E27FC236}">
                <a16:creationId xmlns:a16="http://schemas.microsoft.com/office/drawing/2014/main" id="{6C5FA7D1-617E-67CA-5791-66773A8B38E8}"/>
              </a:ext>
            </a:extLst>
          </p:cNvPr>
          <p:cNvSpPr/>
          <p:nvPr/>
        </p:nvSpPr>
        <p:spPr>
          <a:xfrm>
            <a:off x="907153" y="3142863"/>
            <a:ext cx="4757047" cy="77942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en-US" altLang="ja-JP" sz="1200" dirty="0">
                <a:solidFill>
                  <a:schemeClr val="tx1"/>
                </a:solidFill>
                <a:latin typeface="BIZ UDゴシック" panose="020B0400000000000000" pitchFamily="49" charset="-128"/>
                <a:ea typeface="BIZ UDゴシック" panose="020B0400000000000000" pitchFamily="49" charset="-128"/>
              </a:rPr>
              <a:t>AI</a:t>
            </a:r>
            <a:r>
              <a:rPr lang="ja-JP" altLang="en-US" sz="1200" dirty="0">
                <a:solidFill>
                  <a:schemeClr val="tx1"/>
                </a:solidFill>
                <a:latin typeface="BIZ UDゴシック" panose="020B0400000000000000" pitchFamily="49" charset="-128"/>
                <a:ea typeface="BIZ UDゴシック" panose="020B0400000000000000" pitchFamily="49" charset="-128"/>
              </a:rPr>
              <a:t>を活用して個々人に最適化されたドリルの作成、教育データを集めたダッシュボードの構築など、府内</a:t>
            </a:r>
            <a:r>
              <a:rPr lang="en-US" altLang="ja-JP" sz="1200" dirty="0">
                <a:solidFill>
                  <a:schemeClr val="tx1"/>
                </a:solidFill>
                <a:latin typeface="BIZ UDゴシック" panose="020B0400000000000000" pitchFamily="49" charset="-128"/>
                <a:ea typeface="BIZ UDゴシック" panose="020B0400000000000000" pitchFamily="49" charset="-128"/>
              </a:rPr>
              <a:t>No.1</a:t>
            </a:r>
            <a:r>
              <a:rPr lang="ja-JP" altLang="en-US" sz="1200" dirty="0">
                <a:solidFill>
                  <a:schemeClr val="tx1"/>
                </a:solidFill>
                <a:latin typeface="BIZ UDゴシック" panose="020B0400000000000000" pitchFamily="49" charset="-128"/>
                <a:ea typeface="BIZ UDゴシック" panose="020B0400000000000000" pitchFamily="49" charset="-128"/>
              </a:rPr>
              <a:t>をめざした</a:t>
            </a:r>
            <a:r>
              <a:rPr lang="en-US" altLang="ja-JP" sz="1200" dirty="0">
                <a:solidFill>
                  <a:schemeClr val="tx1"/>
                </a:solidFill>
                <a:latin typeface="BIZ UDゴシック" panose="020B0400000000000000" pitchFamily="49" charset="-128"/>
                <a:ea typeface="BIZ UDゴシック" panose="020B0400000000000000" pitchFamily="49" charset="-128"/>
              </a:rPr>
              <a:t>DX</a:t>
            </a:r>
            <a:r>
              <a:rPr lang="ja-JP" altLang="en-US" sz="1200" dirty="0">
                <a:solidFill>
                  <a:schemeClr val="tx1"/>
                </a:solidFill>
                <a:latin typeface="BIZ UDゴシック" panose="020B0400000000000000" pitchFamily="49" charset="-128"/>
                <a:ea typeface="BIZ UDゴシック" panose="020B0400000000000000" pitchFamily="49" charset="-128"/>
              </a:rPr>
              <a:t>教育を推進する。</a:t>
            </a:r>
          </a:p>
        </p:txBody>
      </p:sp>
      <p:sp>
        <p:nvSpPr>
          <p:cNvPr id="17" name="四角形: 角を丸くする 16">
            <a:extLst>
              <a:ext uri="{FF2B5EF4-FFF2-40B4-BE49-F238E27FC236}">
                <a16:creationId xmlns:a16="http://schemas.microsoft.com/office/drawing/2014/main" id="{437EFA36-F37B-40CE-50DA-467F177D5983}"/>
              </a:ext>
            </a:extLst>
          </p:cNvPr>
          <p:cNvSpPr/>
          <p:nvPr/>
        </p:nvSpPr>
        <p:spPr>
          <a:xfrm>
            <a:off x="860144" y="4268100"/>
            <a:ext cx="4786441"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全学年を対象とする小学校給食の無償化及び第２子以降の保育料・副食費の無償化、子ども・若者医療費助成制度による子育ての負担軽減や、一人一台タブレット端末の機能を最大限に活用する一斉授業から複線型授業への変革などにより教育の一層の充実を支援する。</a:t>
            </a:r>
          </a:p>
        </p:txBody>
      </p:sp>
      <p:sp>
        <p:nvSpPr>
          <p:cNvPr id="32" name="四角形: 角を丸くする 31">
            <a:extLst>
              <a:ext uri="{FF2B5EF4-FFF2-40B4-BE49-F238E27FC236}">
                <a16:creationId xmlns:a16="http://schemas.microsoft.com/office/drawing/2014/main" id="{AA5AB5CD-9D16-5D9D-4E54-708FDB54B20B}"/>
              </a:ext>
            </a:extLst>
          </p:cNvPr>
          <p:cNvSpPr/>
          <p:nvPr/>
        </p:nvSpPr>
        <p:spPr>
          <a:xfrm>
            <a:off x="242889" y="1623788"/>
            <a:ext cx="4858647" cy="16582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三世代での同居・近居に係る住宅取得・リフォーム費用助成</a:t>
            </a:r>
          </a:p>
        </p:txBody>
      </p:sp>
      <p:sp>
        <p:nvSpPr>
          <p:cNvPr id="33" name="四角形: 角を丸くする 32">
            <a:extLst>
              <a:ext uri="{FF2B5EF4-FFF2-40B4-BE49-F238E27FC236}">
                <a16:creationId xmlns:a16="http://schemas.microsoft.com/office/drawing/2014/main" id="{FCFCDF7D-6FB8-5E99-9FD9-B8E11FFA86E6}"/>
              </a:ext>
            </a:extLst>
          </p:cNvPr>
          <p:cNvSpPr/>
          <p:nvPr/>
        </p:nvSpPr>
        <p:spPr>
          <a:xfrm>
            <a:off x="331869" y="2961704"/>
            <a:ext cx="2780924" cy="1869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AI</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等を活用した</a:t>
            </a:r>
            <a:r>
              <a:rPr kumimoji="1" lang="en-US" altLang="ja-JP" sz="1400" b="1" u="sng" dirty="0">
                <a:solidFill>
                  <a:srgbClr val="241916"/>
                </a:solidFill>
                <a:latin typeface="BIZ UDPゴシック" panose="020B0400000000000000" pitchFamily="50" charset="-128"/>
                <a:ea typeface="BIZ UDPゴシック" panose="020B0400000000000000" pitchFamily="50" charset="-128"/>
              </a:rPr>
              <a:t>DX</a:t>
            </a: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教育の推進</a:t>
            </a:r>
          </a:p>
        </p:txBody>
      </p:sp>
      <p:sp>
        <p:nvSpPr>
          <p:cNvPr id="34" name="四角形: 角を丸くする 33">
            <a:extLst>
              <a:ext uri="{FF2B5EF4-FFF2-40B4-BE49-F238E27FC236}">
                <a16:creationId xmlns:a16="http://schemas.microsoft.com/office/drawing/2014/main" id="{7F55B00C-B173-8A23-C1D5-43C7F66CC430}"/>
              </a:ext>
            </a:extLst>
          </p:cNvPr>
          <p:cNvSpPr/>
          <p:nvPr/>
        </p:nvSpPr>
        <p:spPr>
          <a:xfrm>
            <a:off x="224141" y="4055252"/>
            <a:ext cx="5267321" cy="19997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子育ての負担軽減・環境整備・教育の一層の充実を総合的に支援</a:t>
            </a:r>
          </a:p>
        </p:txBody>
      </p:sp>
      <p:sp>
        <p:nvSpPr>
          <p:cNvPr id="38" name="四角形: 角を丸くする 37">
            <a:extLst>
              <a:ext uri="{FF2B5EF4-FFF2-40B4-BE49-F238E27FC236}">
                <a16:creationId xmlns:a16="http://schemas.microsoft.com/office/drawing/2014/main" id="{9C3D0D09-5C08-5F38-CA0D-F9DA8F65D1C1}"/>
              </a:ext>
            </a:extLst>
          </p:cNvPr>
          <p:cNvSpPr/>
          <p:nvPr/>
        </p:nvSpPr>
        <p:spPr>
          <a:xfrm>
            <a:off x="5959339" y="1523740"/>
            <a:ext cx="2801109" cy="510658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1BC6D68E-AA87-1306-CC7D-691C0FFEAB4B}"/>
              </a:ext>
            </a:extLst>
          </p:cNvPr>
          <p:cNvSpPr/>
          <p:nvPr/>
        </p:nvSpPr>
        <p:spPr>
          <a:xfrm>
            <a:off x="5959339" y="5002404"/>
            <a:ext cx="2736280" cy="1498714"/>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オンライン妊娠出産育児相談事業で、</a:t>
            </a:r>
            <a:r>
              <a:rPr lang="en-US" altLang="ja-JP" sz="1200" dirty="0">
                <a:solidFill>
                  <a:schemeClr val="tx1"/>
                </a:solidFill>
                <a:latin typeface="BIZ UDゴシック" panose="020B0400000000000000" pitchFamily="49" charset="-128"/>
                <a:ea typeface="BIZ UDゴシック" panose="020B0400000000000000" pitchFamily="49" charset="-128"/>
              </a:rPr>
              <a:t>SNS</a:t>
            </a:r>
            <a:r>
              <a:rPr lang="ja-JP" altLang="en-US" sz="1200" dirty="0">
                <a:solidFill>
                  <a:schemeClr val="tx1"/>
                </a:solidFill>
                <a:latin typeface="BIZ UDゴシック" panose="020B0400000000000000" pitchFamily="49" charset="-128"/>
                <a:ea typeface="BIZ UDゴシック" panose="020B0400000000000000" pitchFamily="49" charset="-128"/>
              </a:rPr>
              <a:t>を活用し、夜間・休日も産婦人科・小児科医師や助産師に無料で相談ができる体制を整備するとともに、定期的な医療記事の配信や動画ライブ配信による情報提供を行う。</a:t>
            </a:r>
          </a:p>
        </p:txBody>
      </p:sp>
      <p:sp>
        <p:nvSpPr>
          <p:cNvPr id="19" name="四角形: 角を丸くする 18">
            <a:extLst>
              <a:ext uri="{FF2B5EF4-FFF2-40B4-BE49-F238E27FC236}">
                <a16:creationId xmlns:a16="http://schemas.microsoft.com/office/drawing/2014/main" id="{8326256D-AE70-367D-C18C-539F591EDEE6}"/>
              </a:ext>
            </a:extLst>
          </p:cNvPr>
          <p:cNvSpPr/>
          <p:nvPr/>
        </p:nvSpPr>
        <p:spPr>
          <a:xfrm>
            <a:off x="860345" y="5963454"/>
            <a:ext cx="4870116" cy="77942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がんばる若者応援制度で、町に対する誇りや郷土愛の醸成につなげるため、学業優秀な学生や目標に向かって勉学に打ち込む学生に給付型奨学金を支給する。</a:t>
            </a:r>
          </a:p>
        </p:txBody>
      </p:sp>
      <p:pic>
        <p:nvPicPr>
          <p:cNvPr id="10" name="図 9">
            <a:extLst>
              <a:ext uri="{FF2B5EF4-FFF2-40B4-BE49-F238E27FC236}">
                <a16:creationId xmlns:a16="http://schemas.microsoft.com/office/drawing/2014/main" id="{892EFB75-4677-DE9B-F3C5-402FEE8A30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4847" y="2375190"/>
            <a:ext cx="1884554" cy="2627866"/>
          </a:xfrm>
          <a:prstGeom prst="rect">
            <a:avLst/>
          </a:prstGeom>
        </p:spPr>
      </p:pic>
      <p:grpSp>
        <p:nvGrpSpPr>
          <p:cNvPr id="40" name="グループ化 39">
            <a:extLst>
              <a:ext uri="{FF2B5EF4-FFF2-40B4-BE49-F238E27FC236}">
                <a16:creationId xmlns:a16="http://schemas.microsoft.com/office/drawing/2014/main" id="{6E5877D8-539E-5DBE-B971-E90226944EC9}"/>
              </a:ext>
            </a:extLst>
          </p:cNvPr>
          <p:cNvGrpSpPr/>
          <p:nvPr/>
        </p:nvGrpSpPr>
        <p:grpSpPr>
          <a:xfrm>
            <a:off x="224141" y="1927947"/>
            <a:ext cx="834245" cy="263791"/>
            <a:chOff x="6606161" y="1950156"/>
            <a:chExt cx="651747" cy="263791"/>
          </a:xfrm>
        </p:grpSpPr>
        <p:sp>
          <p:nvSpPr>
            <p:cNvPr id="42" name="フリーフォーム: 図形 41">
              <a:extLst>
                <a:ext uri="{FF2B5EF4-FFF2-40B4-BE49-F238E27FC236}">
                  <a16:creationId xmlns:a16="http://schemas.microsoft.com/office/drawing/2014/main" id="{3DCB48AE-2CDA-E9C4-6C17-129705801A6D}"/>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3" name="テキスト ボックス 42">
              <a:extLst>
                <a:ext uri="{FF2B5EF4-FFF2-40B4-BE49-F238E27FC236}">
                  <a16:creationId xmlns:a16="http://schemas.microsoft.com/office/drawing/2014/main" id="{2483BEF5-B0F3-0D8A-A039-938E4B11EF05}"/>
                </a:ext>
              </a:extLst>
            </p:cNvPr>
            <p:cNvSpPr txBox="1"/>
            <p:nvPr/>
          </p:nvSpPr>
          <p:spPr>
            <a:xfrm>
              <a:off x="6606161"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河南町</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4" name="グループ化 43">
            <a:extLst>
              <a:ext uri="{FF2B5EF4-FFF2-40B4-BE49-F238E27FC236}">
                <a16:creationId xmlns:a16="http://schemas.microsoft.com/office/drawing/2014/main" id="{29FE7ED3-7F9E-71C0-4752-CB15BA420B7B}"/>
              </a:ext>
            </a:extLst>
          </p:cNvPr>
          <p:cNvGrpSpPr/>
          <p:nvPr/>
        </p:nvGrpSpPr>
        <p:grpSpPr>
          <a:xfrm>
            <a:off x="180891" y="3244940"/>
            <a:ext cx="780474" cy="263791"/>
            <a:chOff x="6562050" y="1950156"/>
            <a:chExt cx="730267" cy="263791"/>
          </a:xfrm>
        </p:grpSpPr>
        <p:sp>
          <p:nvSpPr>
            <p:cNvPr id="47" name="フリーフォーム: 図形 46">
              <a:extLst>
                <a:ext uri="{FF2B5EF4-FFF2-40B4-BE49-F238E27FC236}">
                  <a16:creationId xmlns:a16="http://schemas.microsoft.com/office/drawing/2014/main" id="{BEC756D3-E04F-0DD1-C319-922A488DDAF0}"/>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8" name="テキスト ボックス 47">
              <a:extLst>
                <a:ext uri="{FF2B5EF4-FFF2-40B4-BE49-F238E27FC236}">
                  <a16:creationId xmlns:a16="http://schemas.microsoft.com/office/drawing/2014/main" id="{C0A3F154-A749-044F-F5B1-52763275CADF}"/>
                </a:ext>
              </a:extLst>
            </p:cNvPr>
            <p:cNvSpPr txBox="1"/>
            <p:nvPr/>
          </p:nvSpPr>
          <p:spPr>
            <a:xfrm>
              <a:off x="6562050" y="196904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豊中市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9" name="グループ化 48">
            <a:extLst>
              <a:ext uri="{FF2B5EF4-FFF2-40B4-BE49-F238E27FC236}">
                <a16:creationId xmlns:a16="http://schemas.microsoft.com/office/drawing/2014/main" id="{0F8287D2-A74E-2898-2486-E71760928891}"/>
              </a:ext>
            </a:extLst>
          </p:cNvPr>
          <p:cNvGrpSpPr/>
          <p:nvPr/>
        </p:nvGrpSpPr>
        <p:grpSpPr>
          <a:xfrm>
            <a:off x="166726" y="4674732"/>
            <a:ext cx="766964" cy="302424"/>
            <a:chOff x="6557113" y="1950156"/>
            <a:chExt cx="730267" cy="263791"/>
          </a:xfrm>
        </p:grpSpPr>
        <p:sp>
          <p:nvSpPr>
            <p:cNvPr id="50" name="フリーフォーム: 図形 49">
              <a:extLst>
                <a:ext uri="{FF2B5EF4-FFF2-40B4-BE49-F238E27FC236}">
                  <a16:creationId xmlns:a16="http://schemas.microsoft.com/office/drawing/2014/main" id="{73DAB52A-5A91-3D8A-A964-382120E7E7BD}"/>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 name="テキスト ボックス 50">
              <a:extLst>
                <a:ext uri="{FF2B5EF4-FFF2-40B4-BE49-F238E27FC236}">
                  <a16:creationId xmlns:a16="http://schemas.microsoft.com/office/drawing/2014/main" id="{A3FFC001-0A3E-B378-BFD5-C4F461352B82}"/>
                </a:ext>
              </a:extLst>
            </p:cNvPr>
            <p:cNvSpPr txBox="1"/>
            <p:nvPr/>
          </p:nvSpPr>
          <p:spPr>
            <a:xfrm>
              <a:off x="6557113" y="1984887"/>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枚方市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2" name="グループ化 51">
            <a:extLst>
              <a:ext uri="{FF2B5EF4-FFF2-40B4-BE49-F238E27FC236}">
                <a16:creationId xmlns:a16="http://schemas.microsoft.com/office/drawing/2014/main" id="{4772C87A-BF74-2E64-A650-6B0A194D53C1}"/>
              </a:ext>
            </a:extLst>
          </p:cNvPr>
          <p:cNvGrpSpPr/>
          <p:nvPr/>
        </p:nvGrpSpPr>
        <p:grpSpPr>
          <a:xfrm>
            <a:off x="195519" y="6054192"/>
            <a:ext cx="765846" cy="263791"/>
            <a:chOff x="6571070" y="1950156"/>
            <a:chExt cx="730267" cy="263791"/>
          </a:xfrm>
        </p:grpSpPr>
        <p:sp>
          <p:nvSpPr>
            <p:cNvPr id="53" name="フリーフォーム: 図形 52">
              <a:extLst>
                <a:ext uri="{FF2B5EF4-FFF2-40B4-BE49-F238E27FC236}">
                  <a16:creationId xmlns:a16="http://schemas.microsoft.com/office/drawing/2014/main" id="{3A5CDBD9-84A1-7A6D-F6D8-CFC02D6F9941}"/>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4" name="テキスト ボックス 53">
              <a:extLst>
                <a:ext uri="{FF2B5EF4-FFF2-40B4-BE49-F238E27FC236}">
                  <a16:creationId xmlns:a16="http://schemas.microsoft.com/office/drawing/2014/main" id="{8C2FDA90-E44B-3D7D-CD55-CE0BDFCCE88E}"/>
                </a:ext>
              </a:extLst>
            </p:cNvPr>
            <p:cNvSpPr txBox="1"/>
            <p:nvPr/>
          </p:nvSpPr>
          <p:spPr>
            <a:xfrm>
              <a:off x="6571070" y="1964268"/>
              <a:ext cx="73026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田尻町</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5" name="グループ化 54">
            <a:extLst>
              <a:ext uri="{FF2B5EF4-FFF2-40B4-BE49-F238E27FC236}">
                <a16:creationId xmlns:a16="http://schemas.microsoft.com/office/drawing/2014/main" id="{C2EF6CE6-D288-B38E-5149-D3A98B7D8378}"/>
              </a:ext>
            </a:extLst>
          </p:cNvPr>
          <p:cNvGrpSpPr/>
          <p:nvPr/>
        </p:nvGrpSpPr>
        <p:grpSpPr>
          <a:xfrm>
            <a:off x="5894264" y="2099822"/>
            <a:ext cx="1107726" cy="263791"/>
            <a:chOff x="6566450" y="1950156"/>
            <a:chExt cx="651747" cy="263791"/>
          </a:xfrm>
        </p:grpSpPr>
        <p:sp>
          <p:nvSpPr>
            <p:cNvPr id="56" name="フリーフォーム: 図形 55">
              <a:extLst>
                <a:ext uri="{FF2B5EF4-FFF2-40B4-BE49-F238E27FC236}">
                  <a16:creationId xmlns:a16="http://schemas.microsoft.com/office/drawing/2014/main" id="{3A86696C-C278-8656-0322-B36484E52B9A}"/>
                </a:ext>
              </a:extLst>
            </p:cNvPr>
            <p:cNvSpPr/>
            <p:nvPr/>
          </p:nvSpPr>
          <p:spPr>
            <a:xfrm rot="10800000">
              <a:off x="6610369"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7" name="テキスト ボックス 56">
              <a:extLst>
                <a:ext uri="{FF2B5EF4-FFF2-40B4-BE49-F238E27FC236}">
                  <a16:creationId xmlns:a16="http://schemas.microsoft.com/office/drawing/2014/main" id="{AC2B18AC-8260-6465-03FA-A0B5A66CAADE}"/>
                </a:ext>
              </a:extLst>
            </p:cNvPr>
            <p:cNvSpPr txBox="1"/>
            <p:nvPr/>
          </p:nvSpPr>
          <p:spPr>
            <a:xfrm>
              <a:off x="6566450" y="1955385"/>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大阪狭山市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8"/>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36" name="四角形: 角を丸くする 35">
            <a:extLst>
              <a:ext uri="{FF2B5EF4-FFF2-40B4-BE49-F238E27FC236}">
                <a16:creationId xmlns:a16="http://schemas.microsoft.com/office/drawing/2014/main" id="{68A841AD-D742-4681-413B-59A9F83DD524}"/>
              </a:ext>
            </a:extLst>
          </p:cNvPr>
          <p:cNvSpPr/>
          <p:nvPr/>
        </p:nvSpPr>
        <p:spPr>
          <a:xfrm>
            <a:off x="6056723" y="1554514"/>
            <a:ext cx="2651847" cy="51976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p>
            <a:pPr algn="ctr"/>
            <a:r>
              <a:rPr kumimoji="1" lang="en-US" altLang="ja-JP" sz="1200" b="1" u="sng" dirty="0">
                <a:solidFill>
                  <a:srgbClr val="241916"/>
                </a:solidFill>
                <a:latin typeface="BIZ UDPゴシック" panose="020B0400000000000000" pitchFamily="50" charset="-128"/>
                <a:ea typeface="BIZ UDPゴシック" panose="020B0400000000000000" pitchFamily="50" charset="-128"/>
              </a:rPr>
              <a:t>SNS</a:t>
            </a:r>
            <a:r>
              <a:rPr kumimoji="1" lang="ja-JP" altLang="en-US" sz="1200" b="1" u="sng" dirty="0">
                <a:solidFill>
                  <a:srgbClr val="241916"/>
                </a:solidFill>
                <a:latin typeface="BIZ UDPゴシック" panose="020B0400000000000000" pitchFamily="50" charset="-128"/>
                <a:ea typeface="BIZ UDPゴシック" panose="020B0400000000000000" pitchFamily="50" charset="-128"/>
              </a:rPr>
              <a:t>を活用した妊娠出産育児</a:t>
            </a:r>
            <a:endParaRPr kumimoji="1" lang="en-US" altLang="ja-JP" sz="12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相談体制の整備</a:t>
            </a:r>
          </a:p>
        </p:txBody>
      </p:sp>
      <p:grpSp>
        <p:nvGrpSpPr>
          <p:cNvPr id="58" name="グループ化 57">
            <a:extLst>
              <a:ext uri="{FF2B5EF4-FFF2-40B4-BE49-F238E27FC236}">
                <a16:creationId xmlns:a16="http://schemas.microsoft.com/office/drawing/2014/main" id="{C9FA1D36-400C-679A-563A-F7C1087BF6EC}"/>
              </a:ext>
            </a:extLst>
          </p:cNvPr>
          <p:cNvGrpSpPr/>
          <p:nvPr/>
        </p:nvGrpSpPr>
        <p:grpSpPr>
          <a:xfrm>
            <a:off x="9092863" y="2270051"/>
            <a:ext cx="834245" cy="263791"/>
            <a:chOff x="6606161" y="1950156"/>
            <a:chExt cx="651747" cy="263791"/>
          </a:xfrm>
        </p:grpSpPr>
        <p:sp>
          <p:nvSpPr>
            <p:cNvPr id="61" name="フリーフォーム: 図形 60">
              <a:extLst>
                <a:ext uri="{FF2B5EF4-FFF2-40B4-BE49-F238E27FC236}">
                  <a16:creationId xmlns:a16="http://schemas.microsoft.com/office/drawing/2014/main" id="{31B3911A-969D-0EB8-A7A8-2C3DE57836CE}"/>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2" name="テキスト ボックス 61">
              <a:extLst>
                <a:ext uri="{FF2B5EF4-FFF2-40B4-BE49-F238E27FC236}">
                  <a16:creationId xmlns:a16="http://schemas.microsoft.com/office/drawing/2014/main" id="{9BD7E3F8-B2A7-41DA-5EEC-4F159F90D8D9}"/>
                </a:ext>
              </a:extLst>
            </p:cNvPr>
            <p:cNvSpPr txBox="1"/>
            <p:nvPr/>
          </p:nvSpPr>
          <p:spPr>
            <a:xfrm>
              <a:off x="6606161"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富田林市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9"/>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3038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137916" y="675119"/>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B9D5BEC3-060B-AFBC-DAEA-B13E2B5796B6}"/>
              </a:ext>
            </a:extLst>
          </p:cNvPr>
          <p:cNvSpPr/>
          <p:nvPr/>
        </p:nvSpPr>
        <p:spPr>
          <a:xfrm>
            <a:off x="146075" y="1241646"/>
            <a:ext cx="11849153" cy="5374297"/>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02552F10-2CFE-2C32-7D1C-37F579975C70}"/>
              </a:ext>
            </a:extLst>
          </p:cNvPr>
          <p:cNvSpPr/>
          <p:nvPr/>
        </p:nvSpPr>
        <p:spPr>
          <a:xfrm>
            <a:off x="146075" y="986403"/>
            <a:ext cx="7108442" cy="43969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健康寿命の延伸　「</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歳若返り」</a:t>
            </a:r>
            <a:endParaRPr kumimoji="1" lang="ja-JP" altLang="en-US" sz="1600" b="1" i="0" u="none" strike="noStrike" kern="1200" cap="none" spc="0" normalizeH="0" baseline="0" noProof="0" dirty="0">
              <a:ln>
                <a:noFill/>
              </a:ln>
              <a:solidFill>
                <a:srgbClr val="241916"/>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 角を丸くする 1">
            <a:extLst>
              <a:ext uri="{FF2B5EF4-FFF2-40B4-BE49-F238E27FC236}">
                <a16:creationId xmlns:a16="http://schemas.microsoft.com/office/drawing/2014/main" id="{39E7C4A7-0586-7657-73CB-71330EBCB0C5}"/>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1" name="テキスト ボックス 10">
            <a:extLst>
              <a:ext uri="{FF2B5EF4-FFF2-40B4-BE49-F238E27FC236}">
                <a16:creationId xmlns:a16="http://schemas.microsoft.com/office/drawing/2014/main" id="{18B16F03-C421-13A9-EA2E-BDD806F974D4}"/>
              </a:ext>
            </a:extLst>
          </p:cNvPr>
          <p:cNvSpPr txBox="1"/>
          <p:nvPr/>
        </p:nvSpPr>
        <p:spPr>
          <a:xfrm>
            <a:off x="11931642" y="6590669"/>
            <a:ext cx="315757" cy="261610"/>
          </a:xfrm>
          <a:prstGeom prst="rect">
            <a:avLst/>
          </a:prstGeom>
          <a:noFill/>
        </p:spPr>
        <p:txBody>
          <a:bodyPr wrap="square" rtlCol="0">
            <a:spAutoFit/>
          </a:bodyPr>
          <a:lstStyle/>
          <a:p>
            <a:r>
              <a:rPr kumimoji="1" lang="ja-JP" altLang="en-US" sz="1100" b="1" dirty="0">
                <a:solidFill>
                  <a:schemeClr val="bg1"/>
                </a:solidFill>
                <a:latin typeface="BIZ UDPゴシック" panose="020B0400000000000000" pitchFamily="50" charset="-128"/>
                <a:ea typeface="BIZ UDPゴシック" panose="020B0400000000000000" pitchFamily="50" charset="-128"/>
              </a:rPr>
              <a:t>５</a:t>
            </a:r>
          </a:p>
        </p:txBody>
      </p:sp>
      <p:sp>
        <p:nvSpPr>
          <p:cNvPr id="14" name="四角形: 角を丸くする 13">
            <a:extLst>
              <a:ext uri="{FF2B5EF4-FFF2-40B4-BE49-F238E27FC236}">
                <a16:creationId xmlns:a16="http://schemas.microsoft.com/office/drawing/2014/main" id="{5199FCE2-BC55-FC03-BD1D-AE5D662E81CA}"/>
              </a:ext>
            </a:extLst>
          </p:cNvPr>
          <p:cNvSpPr/>
          <p:nvPr/>
        </p:nvSpPr>
        <p:spPr>
          <a:xfrm>
            <a:off x="7926245" y="1340996"/>
            <a:ext cx="3884183" cy="5153759"/>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A02F645A-39ED-2FEB-408F-6F747FFB9CB7}"/>
              </a:ext>
            </a:extLst>
          </p:cNvPr>
          <p:cNvSpPr/>
          <p:nvPr/>
        </p:nvSpPr>
        <p:spPr>
          <a:xfrm>
            <a:off x="7938183" y="1303755"/>
            <a:ext cx="3015567" cy="43225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a:solidFill>
                  <a:srgbClr val="241916"/>
                </a:solidFill>
                <a:latin typeface="BIZ UDPゴシック" panose="020B0400000000000000" pitchFamily="50" charset="-128"/>
                <a:ea typeface="BIZ UDPゴシック" panose="020B0400000000000000" pitchFamily="50" charset="-128"/>
              </a:rPr>
              <a:t>大学や研究機関等との共同研究による</a:t>
            </a:r>
            <a:endParaRPr kumimoji="1" lang="en-US" altLang="ja-JP" sz="1200" b="1" u="sng" dirty="0">
              <a:solidFill>
                <a:srgbClr val="241916"/>
              </a:solidFill>
              <a:latin typeface="BIZ UDPゴシック" panose="020B0400000000000000" pitchFamily="50" charset="-128"/>
              <a:ea typeface="BIZ UDPゴシック" panose="020B0400000000000000" pitchFamily="50" charset="-128"/>
            </a:endParaRPr>
          </a:p>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健康課題解決に向けた取組を実施</a:t>
            </a:r>
          </a:p>
        </p:txBody>
      </p:sp>
      <p:sp>
        <p:nvSpPr>
          <p:cNvPr id="3" name="四角形: 角を丸くする 2">
            <a:extLst>
              <a:ext uri="{FF2B5EF4-FFF2-40B4-BE49-F238E27FC236}">
                <a16:creationId xmlns:a16="http://schemas.microsoft.com/office/drawing/2014/main" id="{AC7A7AC0-1F11-C598-6224-13A802168718}"/>
              </a:ext>
            </a:extLst>
          </p:cNvPr>
          <p:cNvSpPr/>
          <p:nvPr/>
        </p:nvSpPr>
        <p:spPr>
          <a:xfrm>
            <a:off x="4045809" y="1524114"/>
            <a:ext cx="3772884" cy="4970641"/>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416D1928-592C-D6A0-6DC4-A2739F79E347}"/>
              </a:ext>
            </a:extLst>
          </p:cNvPr>
          <p:cNvSpPr/>
          <p:nvPr/>
        </p:nvSpPr>
        <p:spPr>
          <a:xfrm>
            <a:off x="262135" y="1487200"/>
            <a:ext cx="3643622" cy="500755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FAE8DFD4-F1F8-F2D8-5297-7FD621413B96}"/>
              </a:ext>
            </a:extLst>
          </p:cNvPr>
          <p:cNvSpPr/>
          <p:nvPr/>
        </p:nvSpPr>
        <p:spPr>
          <a:xfrm>
            <a:off x="7952099" y="4953069"/>
            <a:ext cx="3742485" cy="1422123"/>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健康まちづくり科学センター」を中心とした健康寿命の延伸に向けたまちづくりの推進に向け、大学や研究機関等との共同研究による、健診、医療、介護等のデータ分析結果に基づき、地域特性に応じた生活習慣病やフレイル予防対策をはじめとする、健康課題解決に向けた取組を実施する。</a:t>
            </a:r>
          </a:p>
        </p:txBody>
      </p:sp>
      <p:sp>
        <p:nvSpPr>
          <p:cNvPr id="29" name="四角形: 角を丸くする 28">
            <a:extLst>
              <a:ext uri="{FF2B5EF4-FFF2-40B4-BE49-F238E27FC236}">
                <a16:creationId xmlns:a16="http://schemas.microsoft.com/office/drawing/2014/main" id="{2974614B-513B-A732-7647-EDC228D47660}"/>
              </a:ext>
            </a:extLst>
          </p:cNvPr>
          <p:cNvSpPr/>
          <p:nvPr/>
        </p:nvSpPr>
        <p:spPr>
          <a:xfrm>
            <a:off x="4137810" y="5309534"/>
            <a:ext cx="3508231" cy="119568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貝塚市スマートシティ基本構想に基づくデジタル技術を活用した介護予防分野の取組として、大阪河﨑リハビリテーション大学と連携し、令和６年２月より健康アプリ「かいづか介護予防マイレージ」を導入している。</a:t>
            </a:r>
          </a:p>
        </p:txBody>
      </p:sp>
      <p:sp>
        <p:nvSpPr>
          <p:cNvPr id="30" name="四角形: 角を丸くする 29">
            <a:extLst>
              <a:ext uri="{FF2B5EF4-FFF2-40B4-BE49-F238E27FC236}">
                <a16:creationId xmlns:a16="http://schemas.microsoft.com/office/drawing/2014/main" id="{89A940C4-CFF4-4003-A0AF-070EEA1598B5}"/>
              </a:ext>
            </a:extLst>
          </p:cNvPr>
          <p:cNvSpPr/>
          <p:nvPr/>
        </p:nvSpPr>
        <p:spPr>
          <a:xfrm>
            <a:off x="262135" y="5050471"/>
            <a:ext cx="3601497" cy="113241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marR="0" lvl="0" indent="1588" algn="l" defTabSz="914400" rtl="0" eaLnBrk="1" fontAlgn="auto" latinLnBrk="0" hangingPunct="1">
              <a:lnSpc>
                <a:spcPts val="1600"/>
              </a:lnSpc>
              <a:spcBef>
                <a:spcPts val="120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医療体制をはじめ、高槻市が全国に誇るべき日常的な健康管理から高度医療にわたる医療資源を生かし、全ての市民が健康でいきいきと暮らすことができ、質の高い医療・介護が受けられる「健康医療先進都市たかつき」を推進する。</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pic>
        <p:nvPicPr>
          <p:cNvPr id="6" name="図 5">
            <a:extLst>
              <a:ext uri="{FF2B5EF4-FFF2-40B4-BE49-F238E27FC236}">
                <a16:creationId xmlns:a16="http://schemas.microsoft.com/office/drawing/2014/main" id="{B70954B5-32CC-D014-BCEE-1F906BF26F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415" y="2451316"/>
            <a:ext cx="3225778" cy="2150519"/>
          </a:xfrm>
          <a:prstGeom prst="rect">
            <a:avLst/>
          </a:prstGeom>
        </p:spPr>
      </p:pic>
      <p:pic>
        <p:nvPicPr>
          <p:cNvPr id="16" name="図 15">
            <a:extLst>
              <a:ext uri="{FF2B5EF4-FFF2-40B4-BE49-F238E27FC236}">
                <a16:creationId xmlns:a16="http://schemas.microsoft.com/office/drawing/2014/main" id="{C2D7ABD8-C490-A2E6-FF05-B8BCA44BA4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91453">
            <a:off x="4893901" y="1977776"/>
            <a:ext cx="2501053" cy="3210570"/>
          </a:xfrm>
          <a:prstGeom prst="rect">
            <a:avLst/>
          </a:prstGeom>
        </p:spPr>
      </p:pic>
      <p:pic>
        <p:nvPicPr>
          <p:cNvPr id="15" name="図 14">
            <a:extLst>
              <a:ext uri="{FF2B5EF4-FFF2-40B4-BE49-F238E27FC236}">
                <a16:creationId xmlns:a16="http://schemas.microsoft.com/office/drawing/2014/main" id="{BDBA13CB-5C09-9F9D-A68B-D036945390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39972">
            <a:off x="9190652" y="2008656"/>
            <a:ext cx="1436887" cy="2840688"/>
          </a:xfrm>
          <a:prstGeom prst="rect">
            <a:avLst/>
          </a:prstGeom>
        </p:spPr>
      </p:pic>
      <p:sp>
        <p:nvSpPr>
          <p:cNvPr id="31" name="四角形: 角を丸くする 30">
            <a:extLst>
              <a:ext uri="{FF2B5EF4-FFF2-40B4-BE49-F238E27FC236}">
                <a16:creationId xmlns:a16="http://schemas.microsoft.com/office/drawing/2014/main" id="{B9A5645E-61B1-D5C4-A625-8957CEE97C22}"/>
              </a:ext>
            </a:extLst>
          </p:cNvPr>
          <p:cNvSpPr/>
          <p:nvPr/>
        </p:nvSpPr>
        <p:spPr>
          <a:xfrm>
            <a:off x="4019978" y="1548466"/>
            <a:ext cx="3399839" cy="21544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デジタル技術を活用した健康アプリ導入</a:t>
            </a:r>
          </a:p>
        </p:txBody>
      </p:sp>
      <p:sp>
        <p:nvSpPr>
          <p:cNvPr id="32" name="四角形: 角を丸くする 31">
            <a:extLst>
              <a:ext uri="{FF2B5EF4-FFF2-40B4-BE49-F238E27FC236}">
                <a16:creationId xmlns:a16="http://schemas.microsoft.com/office/drawing/2014/main" id="{4204FCBB-109E-0AF8-342E-BA3BECED5230}"/>
              </a:ext>
            </a:extLst>
          </p:cNvPr>
          <p:cNvSpPr/>
          <p:nvPr/>
        </p:nvSpPr>
        <p:spPr>
          <a:xfrm>
            <a:off x="98222" y="1550938"/>
            <a:ext cx="3896890" cy="14852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「健康医療先進都市たかつき」の取組推進</a:t>
            </a:r>
          </a:p>
        </p:txBody>
      </p:sp>
      <p:grpSp>
        <p:nvGrpSpPr>
          <p:cNvPr id="40" name="グループ化 39">
            <a:extLst>
              <a:ext uri="{FF2B5EF4-FFF2-40B4-BE49-F238E27FC236}">
                <a16:creationId xmlns:a16="http://schemas.microsoft.com/office/drawing/2014/main" id="{61747309-1803-28EB-B09B-0B458862F086}"/>
              </a:ext>
            </a:extLst>
          </p:cNvPr>
          <p:cNvGrpSpPr/>
          <p:nvPr/>
        </p:nvGrpSpPr>
        <p:grpSpPr>
          <a:xfrm>
            <a:off x="262134" y="1890267"/>
            <a:ext cx="817365" cy="263791"/>
            <a:chOff x="6610366" y="1950156"/>
            <a:chExt cx="730267" cy="263791"/>
          </a:xfrm>
        </p:grpSpPr>
        <p:sp>
          <p:nvSpPr>
            <p:cNvPr id="42" name="フリーフォーム: 図形 41">
              <a:extLst>
                <a:ext uri="{FF2B5EF4-FFF2-40B4-BE49-F238E27FC236}">
                  <a16:creationId xmlns:a16="http://schemas.microsoft.com/office/drawing/2014/main" id="{7ED612ED-91B7-67A8-AB71-02C8C4F5DFDC}"/>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3" name="テキスト ボックス 42">
              <a:extLst>
                <a:ext uri="{FF2B5EF4-FFF2-40B4-BE49-F238E27FC236}">
                  <a16:creationId xmlns:a16="http://schemas.microsoft.com/office/drawing/2014/main" id="{CCD92617-49AE-CC9C-902F-31988EA76336}"/>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高槻市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4" name="グループ化 43">
            <a:extLst>
              <a:ext uri="{FF2B5EF4-FFF2-40B4-BE49-F238E27FC236}">
                <a16:creationId xmlns:a16="http://schemas.microsoft.com/office/drawing/2014/main" id="{6AE2B7EA-1332-5FC7-6142-19FB3E4CF524}"/>
              </a:ext>
            </a:extLst>
          </p:cNvPr>
          <p:cNvGrpSpPr/>
          <p:nvPr/>
        </p:nvGrpSpPr>
        <p:grpSpPr>
          <a:xfrm>
            <a:off x="4020943" y="1919791"/>
            <a:ext cx="867313" cy="267150"/>
            <a:chOff x="6610368" y="1950156"/>
            <a:chExt cx="736979" cy="263791"/>
          </a:xfrm>
        </p:grpSpPr>
        <p:sp>
          <p:nvSpPr>
            <p:cNvPr id="47" name="フリーフォーム: 図形 46">
              <a:extLst>
                <a:ext uri="{FF2B5EF4-FFF2-40B4-BE49-F238E27FC236}">
                  <a16:creationId xmlns:a16="http://schemas.microsoft.com/office/drawing/2014/main" id="{4165E259-47CB-2603-2572-2D6A81A7B0EF}"/>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8" name="テキスト ボックス 47">
              <a:extLst>
                <a:ext uri="{FF2B5EF4-FFF2-40B4-BE49-F238E27FC236}">
                  <a16:creationId xmlns:a16="http://schemas.microsoft.com/office/drawing/2014/main" id="{56529FA4-03E2-B13F-DCCE-16DBC6BB92A0}"/>
                </a:ext>
              </a:extLst>
            </p:cNvPr>
            <p:cNvSpPr txBox="1"/>
            <p:nvPr/>
          </p:nvSpPr>
          <p:spPr>
            <a:xfrm>
              <a:off x="6617080" y="195954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貝塚市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49" name="グループ化 48">
            <a:extLst>
              <a:ext uri="{FF2B5EF4-FFF2-40B4-BE49-F238E27FC236}">
                <a16:creationId xmlns:a16="http://schemas.microsoft.com/office/drawing/2014/main" id="{4E21B97C-F1E5-A66F-0C81-EAE55AD48BB6}"/>
              </a:ext>
            </a:extLst>
          </p:cNvPr>
          <p:cNvGrpSpPr/>
          <p:nvPr/>
        </p:nvGrpSpPr>
        <p:grpSpPr>
          <a:xfrm>
            <a:off x="7918999" y="1837095"/>
            <a:ext cx="852785" cy="273645"/>
            <a:chOff x="6610366" y="1930290"/>
            <a:chExt cx="730267" cy="263791"/>
          </a:xfrm>
        </p:grpSpPr>
        <p:sp>
          <p:nvSpPr>
            <p:cNvPr id="50" name="フリーフォーム: 図形 49">
              <a:extLst>
                <a:ext uri="{FF2B5EF4-FFF2-40B4-BE49-F238E27FC236}">
                  <a16:creationId xmlns:a16="http://schemas.microsoft.com/office/drawing/2014/main" id="{748EC66C-E276-CC78-036F-D73660AEDFCA}"/>
                </a:ext>
              </a:extLst>
            </p:cNvPr>
            <p:cNvSpPr/>
            <p:nvPr/>
          </p:nvSpPr>
          <p:spPr>
            <a:xfrm rot="10800000">
              <a:off x="6610366" y="1930290"/>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 name="テキスト ボックス 50">
              <a:extLst>
                <a:ext uri="{FF2B5EF4-FFF2-40B4-BE49-F238E27FC236}">
                  <a16:creationId xmlns:a16="http://schemas.microsoft.com/office/drawing/2014/main" id="{B83554E3-8906-E41B-6F7F-1405E825B6DE}"/>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八尾市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178429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FBCB5-DA04-009A-C692-710B749A53E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966137F-7EE9-7D80-6970-461A3F39CDA0}"/>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1A56558F-ED09-D5C1-5E3D-7A095167B163}"/>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9FC89F01-CE62-9806-4DD8-9E284428E49C}"/>
              </a:ext>
            </a:extLst>
          </p:cNvPr>
          <p:cNvSpPr/>
          <p:nvPr/>
        </p:nvSpPr>
        <p:spPr>
          <a:xfrm>
            <a:off x="137916" y="675119"/>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DF53D353-DCD0-5CB6-3095-EB9A485053CB}"/>
              </a:ext>
            </a:extLst>
          </p:cNvPr>
          <p:cNvSpPr/>
          <p:nvPr/>
        </p:nvSpPr>
        <p:spPr>
          <a:xfrm>
            <a:off x="46393" y="1453778"/>
            <a:ext cx="12043127" cy="5162166"/>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B88ED92F-58C4-9A73-01E0-0376A27ACFB8}"/>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BC88FC-65AF-90AD-0BB5-F6B23FFA5A5B}"/>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F0A14DBF-3B07-0B86-6317-DF935BFB65DC}"/>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 角を丸くする 1">
            <a:extLst>
              <a:ext uri="{FF2B5EF4-FFF2-40B4-BE49-F238E27FC236}">
                <a16:creationId xmlns:a16="http://schemas.microsoft.com/office/drawing/2014/main" id="{60E95BC1-641A-F2D4-B7C8-78D1DCCE0B2A}"/>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1" name="テキスト ボックス 10">
            <a:extLst>
              <a:ext uri="{FF2B5EF4-FFF2-40B4-BE49-F238E27FC236}">
                <a16:creationId xmlns:a16="http://schemas.microsoft.com/office/drawing/2014/main" id="{CD75A02F-74CD-CAD3-FFBE-F9775C66D7BA}"/>
              </a:ext>
            </a:extLst>
          </p:cNvPr>
          <p:cNvSpPr txBox="1"/>
          <p:nvPr/>
        </p:nvSpPr>
        <p:spPr>
          <a:xfrm>
            <a:off x="11815530" y="6590669"/>
            <a:ext cx="315757" cy="261610"/>
          </a:xfrm>
          <a:prstGeom prst="rect">
            <a:avLst/>
          </a:prstGeom>
          <a:noFill/>
        </p:spPr>
        <p:txBody>
          <a:bodyPr wrap="square" rtlCol="0">
            <a:spAutoFit/>
          </a:bodyPr>
          <a:lstStyle/>
          <a:p>
            <a:r>
              <a:rPr kumimoji="1" lang="en-US" altLang="ja-JP" sz="1100" b="1" dirty="0">
                <a:solidFill>
                  <a:schemeClr val="bg1"/>
                </a:solidFill>
                <a:latin typeface="BIZ UDPゴシック" panose="020B0400000000000000" pitchFamily="50" charset="-128"/>
                <a:ea typeface="BIZ UDPゴシック" panose="020B0400000000000000" pitchFamily="50" charset="-128"/>
              </a:rPr>
              <a:t>6</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54253C20-C681-973D-E918-D1ECA98D82ED}"/>
              </a:ext>
            </a:extLst>
          </p:cNvPr>
          <p:cNvSpPr/>
          <p:nvPr/>
        </p:nvSpPr>
        <p:spPr>
          <a:xfrm>
            <a:off x="8436456" y="1632104"/>
            <a:ext cx="3527345" cy="477025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9F6377ED-90F5-D0EF-A290-B54B6CF010D8}"/>
              </a:ext>
            </a:extLst>
          </p:cNvPr>
          <p:cNvSpPr/>
          <p:nvPr/>
        </p:nvSpPr>
        <p:spPr>
          <a:xfrm>
            <a:off x="92636" y="1624847"/>
            <a:ext cx="2783138" cy="477025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BDB6CE8A-7F2A-489E-392A-283D44950446}"/>
              </a:ext>
            </a:extLst>
          </p:cNvPr>
          <p:cNvSpPr/>
          <p:nvPr/>
        </p:nvSpPr>
        <p:spPr>
          <a:xfrm>
            <a:off x="8346610" y="5076765"/>
            <a:ext cx="3679611"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市立生涯学習センター（アイセルシュラホール）をリニューアルし、これまでの生涯学習機能に　観光拠点機能を加え、世界遺産周遊ルート上の　シンボル的施設として整備する。　　　　　　　　（</a:t>
            </a:r>
            <a:r>
              <a:rPr lang="en-US" altLang="ja-JP" sz="1200" dirty="0">
                <a:solidFill>
                  <a:schemeClr val="tx1"/>
                </a:solidFill>
                <a:latin typeface="BIZ UDゴシック" panose="020B0400000000000000" pitchFamily="49" charset="-128"/>
                <a:ea typeface="BIZ UDゴシック" panose="020B0400000000000000" pitchFamily="49" charset="-128"/>
              </a:rPr>
              <a:t>2025</a:t>
            </a:r>
            <a:r>
              <a:rPr lang="ja-JP" altLang="en-US" sz="1200" dirty="0">
                <a:solidFill>
                  <a:schemeClr val="tx1"/>
                </a:solidFill>
                <a:latin typeface="BIZ UDゴシック" panose="020B0400000000000000" pitchFamily="49" charset="-128"/>
                <a:ea typeface="BIZ UDゴシック" panose="020B0400000000000000" pitchFamily="49" charset="-128"/>
              </a:rPr>
              <a:t>年</a:t>
            </a:r>
            <a:r>
              <a:rPr lang="en-US" altLang="ja-JP" sz="1200" dirty="0">
                <a:solidFill>
                  <a:schemeClr val="tx1"/>
                </a:solidFill>
                <a:latin typeface="BIZ UDゴシック" panose="020B0400000000000000" pitchFamily="49" charset="-128"/>
                <a:ea typeface="BIZ UDゴシック" panose="020B0400000000000000" pitchFamily="49" charset="-128"/>
              </a:rPr>
              <a:t>4</a:t>
            </a:r>
            <a:r>
              <a:rPr lang="ja-JP" altLang="en-US" sz="1200" dirty="0">
                <a:solidFill>
                  <a:schemeClr val="tx1"/>
                </a:solidFill>
                <a:latin typeface="BIZ UDゴシック" panose="020B0400000000000000" pitchFamily="49" charset="-128"/>
                <a:ea typeface="BIZ UDゴシック" panose="020B0400000000000000" pitchFamily="49" charset="-128"/>
              </a:rPr>
              <a:t>月オープン）</a:t>
            </a:r>
          </a:p>
        </p:txBody>
      </p:sp>
      <p:pic>
        <p:nvPicPr>
          <p:cNvPr id="20" name="図 19">
            <a:extLst>
              <a:ext uri="{FF2B5EF4-FFF2-40B4-BE49-F238E27FC236}">
                <a16:creationId xmlns:a16="http://schemas.microsoft.com/office/drawing/2014/main" id="{68727E81-C359-5A2D-43D7-673F756E6F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69639" y="2295536"/>
            <a:ext cx="3314428" cy="2214036"/>
          </a:xfrm>
          <a:prstGeom prst="rect">
            <a:avLst/>
          </a:prstGeom>
        </p:spPr>
      </p:pic>
      <p:sp>
        <p:nvSpPr>
          <p:cNvPr id="23" name="四角形: 角を丸くする 22">
            <a:extLst>
              <a:ext uri="{FF2B5EF4-FFF2-40B4-BE49-F238E27FC236}">
                <a16:creationId xmlns:a16="http://schemas.microsoft.com/office/drawing/2014/main" id="{A94D35A8-23E3-0800-A829-513F29646964}"/>
              </a:ext>
            </a:extLst>
          </p:cNvPr>
          <p:cNvSpPr/>
          <p:nvPr/>
        </p:nvSpPr>
        <p:spPr>
          <a:xfrm>
            <a:off x="54959" y="1158523"/>
            <a:ext cx="6636128"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大阪観光局を核に国際観光都市の実現　「クリエイティブシティ」</a:t>
            </a:r>
          </a:p>
        </p:txBody>
      </p:sp>
      <p:sp>
        <p:nvSpPr>
          <p:cNvPr id="12" name="四角形: 角を丸くする 11">
            <a:extLst>
              <a:ext uri="{FF2B5EF4-FFF2-40B4-BE49-F238E27FC236}">
                <a16:creationId xmlns:a16="http://schemas.microsoft.com/office/drawing/2014/main" id="{F25157FA-8750-5610-18DF-095F9076F2A0}"/>
              </a:ext>
            </a:extLst>
          </p:cNvPr>
          <p:cNvSpPr/>
          <p:nvPr/>
        </p:nvSpPr>
        <p:spPr>
          <a:xfrm>
            <a:off x="728931" y="4051811"/>
            <a:ext cx="2100984"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hlinkClick r:id="rId3"/>
              </a:rPr>
              <a:t>「</a:t>
            </a:r>
            <a:r>
              <a:rPr lang="en-US" altLang="ja-JP" sz="1200" dirty="0">
                <a:solidFill>
                  <a:schemeClr val="tx1"/>
                </a:solidFill>
                <a:latin typeface="BIZ UDゴシック" panose="020B0400000000000000" pitchFamily="49" charset="-128"/>
                <a:ea typeface="BIZ UDゴシック" panose="020B0400000000000000" pitchFamily="49" charset="-128"/>
                <a:hlinkClick r:id="rId3"/>
              </a:rPr>
              <a:t>CYCLING OSAKA</a:t>
            </a:r>
            <a:r>
              <a:rPr lang="ja-JP" altLang="en-US" sz="1200" dirty="0">
                <a:solidFill>
                  <a:schemeClr val="tx1"/>
                </a:solidFill>
                <a:latin typeface="BIZ UDゴシック" panose="020B0400000000000000" pitchFamily="49" charset="-128"/>
                <a:ea typeface="BIZ UDゴシック" panose="020B0400000000000000" pitchFamily="49" charset="-128"/>
                <a:hlinkClick r:id="rId3"/>
              </a:rPr>
              <a:t>」</a:t>
            </a:r>
            <a:r>
              <a:rPr lang="ja-JP" altLang="en-US" sz="1200" dirty="0">
                <a:solidFill>
                  <a:schemeClr val="tx1"/>
                </a:solidFill>
                <a:latin typeface="BIZ UDゴシック" panose="020B0400000000000000" pitchFamily="49" charset="-128"/>
                <a:ea typeface="BIZ UDゴシック" panose="020B0400000000000000" pitchFamily="49" charset="-128"/>
              </a:rPr>
              <a:t>で、スポーツタイプの電動アシスト付自転車の活用により、日本遺産「龍田古道・亀の瀬」を中心とした観光資源</a:t>
            </a:r>
          </a:p>
        </p:txBody>
      </p:sp>
      <p:sp>
        <p:nvSpPr>
          <p:cNvPr id="33" name="四角形: 角を丸くする 32">
            <a:extLst>
              <a:ext uri="{FF2B5EF4-FFF2-40B4-BE49-F238E27FC236}">
                <a16:creationId xmlns:a16="http://schemas.microsoft.com/office/drawing/2014/main" id="{F2453B6D-0E19-E537-8565-1F446C6BD2B5}"/>
              </a:ext>
            </a:extLst>
          </p:cNvPr>
          <p:cNvSpPr/>
          <p:nvPr/>
        </p:nvSpPr>
        <p:spPr>
          <a:xfrm>
            <a:off x="8470441" y="1767282"/>
            <a:ext cx="3163042" cy="21901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市立生涯学習センター</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（アイセルシュラホール）の観光拠点化</a:t>
            </a:r>
          </a:p>
        </p:txBody>
      </p:sp>
      <p:sp>
        <p:nvSpPr>
          <p:cNvPr id="34" name="四角形: 角を丸くする 33">
            <a:extLst>
              <a:ext uri="{FF2B5EF4-FFF2-40B4-BE49-F238E27FC236}">
                <a16:creationId xmlns:a16="http://schemas.microsoft.com/office/drawing/2014/main" id="{0336456E-A783-41E4-5F6E-EE0517CB2F36}"/>
              </a:ext>
            </a:extLst>
          </p:cNvPr>
          <p:cNvSpPr/>
          <p:nvPr/>
        </p:nvSpPr>
        <p:spPr>
          <a:xfrm>
            <a:off x="162239" y="1636933"/>
            <a:ext cx="2489626" cy="38425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サイクルラインでの</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観光資源周遊を推進</a:t>
            </a:r>
          </a:p>
        </p:txBody>
      </p:sp>
      <p:grpSp>
        <p:nvGrpSpPr>
          <p:cNvPr id="52" name="グループ化 51">
            <a:extLst>
              <a:ext uri="{FF2B5EF4-FFF2-40B4-BE49-F238E27FC236}">
                <a16:creationId xmlns:a16="http://schemas.microsoft.com/office/drawing/2014/main" id="{1303FE32-FD5D-D42F-9075-CE0920E87B45}"/>
              </a:ext>
            </a:extLst>
          </p:cNvPr>
          <p:cNvGrpSpPr/>
          <p:nvPr/>
        </p:nvGrpSpPr>
        <p:grpSpPr>
          <a:xfrm>
            <a:off x="81254" y="4505212"/>
            <a:ext cx="834245" cy="263791"/>
            <a:chOff x="6606161" y="1950156"/>
            <a:chExt cx="651747" cy="263791"/>
          </a:xfrm>
        </p:grpSpPr>
        <p:sp>
          <p:nvSpPr>
            <p:cNvPr id="53" name="フリーフォーム: 図形 52">
              <a:extLst>
                <a:ext uri="{FF2B5EF4-FFF2-40B4-BE49-F238E27FC236}">
                  <a16:creationId xmlns:a16="http://schemas.microsoft.com/office/drawing/2014/main" id="{91C59E5E-8BD1-BA4F-E661-BB7C0A6948FA}"/>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4" name="テキスト ボックス 53">
              <a:extLst>
                <a:ext uri="{FF2B5EF4-FFF2-40B4-BE49-F238E27FC236}">
                  <a16:creationId xmlns:a16="http://schemas.microsoft.com/office/drawing/2014/main" id="{BE78F172-46EB-4049-ED8C-C5C4407311DD}"/>
                </a:ext>
              </a:extLst>
            </p:cNvPr>
            <p:cNvSpPr txBox="1"/>
            <p:nvPr/>
          </p:nvSpPr>
          <p:spPr>
            <a:xfrm>
              <a:off x="6606161"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羽曳野市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5" name="グループ化 54">
            <a:extLst>
              <a:ext uri="{FF2B5EF4-FFF2-40B4-BE49-F238E27FC236}">
                <a16:creationId xmlns:a16="http://schemas.microsoft.com/office/drawing/2014/main" id="{0D231728-47B9-4298-F3C2-84A3BFD20605}"/>
              </a:ext>
            </a:extLst>
          </p:cNvPr>
          <p:cNvGrpSpPr/>
          <p:nvPr/>
        </p:nvGrpSpPr>
        <p:grpSpPr>
          <a:xfrm>
            <a:off x="81254" y="4839891"/>
            <a:ext cx="972057" cy="263791"/>
            <a:chOff x="6606161" y="1950156"/>
            <a:chExt cx="651747" cy="263791"/>
          </a:xfrm>
        </p:grpSpPr>
        <p:sp>
          <p:nvSpPr>
            <p:cNvPr id="56" name="フリーフォーム: 図形 55">
              <a:extLst>
                <a:ext uri="{FF2B5EF4-FFF2-40B4-BE49-F238E27FC236}">
                  <a16:creationId xmlns:a16="http://schemas.microsoft.com/office/drawing/2014/main" id="{6A67B86E-A8BF-367F-5D2A-3BF2A6605955}"/>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7" name="テキスト ボックス 56">
              <a:extLst>
                <a:ext uri="{FF2B5EF4-FFF2-40B4-BE49-F238E27FC236}">
                  <a16:creationId xmlns:a16="http://schemas.microsoft.com/office/drawing/2014/main" id="{C6186616-6DCA-3F62-816C-D3D8BD84F2A1}"/>
                </a:ext>
              </a:extLst>
            </p:cNvPr>
            <p:cNvSpPr txBox="1"/>
            <p:nvPr/>
          </p:nvSpPr>
          <p:spPr>
            <a:xfrm>
              <a:off x="6606161"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河内長野市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58" name="グループ化 57">
            <a:extLst>
              <a:ext uri="{FF2B5EF4-FFF2-40B4-BE49-F238E27FC236}">
                <a16:creationId xmlns:a16="http://schemas.microsoft.com/office/drawing/2014/main" id="{C5DE6758-AFFE-B71D-EA89-BDA643636A66}"/>
              </a:ext>
            </a:extLst>
          </p:cNvPr>
          <p:cNvGrpSpPr/>
          <p:nvPr/>
        </p:nvGrpSpPr>
        <p:grpSpPr>
          <a:xfrm>
            <a:off x="86053" y="4145242"/>
            <a:ext cx="688590" cy="263791"/>
            <a:chOff x="6610366" y="1950156"/>
            <a:chExt cx="730267" cy="263791"/>
          </a:xfrm>
        </p:grpSpPr>
        <p:sp>
          <p:nvSpPr>
            <p:cNvPr id="61" name="フリーフォーム: 図形 60">
              <a:extLst>
                <a:ext uri="{FF2B5EF4-FFF2-40B4-BE49-F238E27FC236}">
                  <a16:creationId xmlns:a16="http://schemas.microsoft.com/office/drawing/2014/main" id="{53FFED9C-0DAE-A461-4AB1-50B04B3F9730}"/>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2" name="テキスト ボックス 61">
              <a:extLst>
                <a:ext uri="{FF2B5EF4-FFF2-40B4-BE49-F238E27FC236}">
                  <a16:creationId xmlns:a16="http://schemas.microsoft.com/office/drawing/2014/main" id="{EF8D7772-D4F5-BAB6-206F-0F297F9966E2}"/>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柏原市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64" name="グループ化 63">
            <a:extLst>
              <a:ext uri="{FF2B5EF4-FFF2-40B4-BE49-F238E27FC236}">
                <a16:creationId xmlns:a16="http://schemas.microsoft.com/office/drawing/2014/main" id="{A0030466-A313-8533-F5DC-74D5D42BAC45}"/>
              </a:ext>
            </a:extLst>
          </p:cNvPr>
          <p:cNvGrpSpPr/>
          <p:nvPr/>
        </p:nvGrpSpPr>
        <p:grpSpPr>
          <a:xfrm>
            <a:off x="8373114" y="4749388"/>
            <a:ext cx="937541" cy="263791"/>
            <a:chOff x="6606161" y="1950156"/>
            <a:chExt cx="651747" cy="263791"/>
          </a:xfrm>
        </p:grpSpPr>
        <p:sp>
          <p:nvSpPr>
            <p:cNvPr id="65" name="フリーフォーム: 図形 64">
              <a:extLst>
                <a:ext uri="{FF2B5EF4-FFF2-40B4-BE49-F238E27FC236}">
                  <a16:creationId xmlns:a16="http://schemas.microsoft.com/office/drawing/2014/main" id="{CB02D628-CCA5-0A55-0C80-F24A51532BAA}"/>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6" name="テキスト ボックス 65">
              <a:extLst>
                <a:ext uri="{FF2B5EF4-FFF2-40B4-BE49-F238E27FC236}">
                  <a16:creationId xmlns:a16="http://schemas.microsoft.com/office/drawing/2014/main" id="{5ADA0EC5-90B0-5F99-B640-6218FD32981A}"/>
                </a:ext>
              </a:extLst>
            </p:cNvPr>
            <p:cNvSpPr txBox="1"/>
            <p:nvPr/>
          </p:nvSpPr>
          <p:spPr>
            <a:xfrm>
              <a:off x="6606161"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藤井寺市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5" name="四角形: 角を丸くする 4">
            <a:extLst>
              <a:ext uri="{FF2B5EF4-FFF2-40B4-BE49-F238E27FC236}">
                <a16:creationId xmlns:a16="http://schemas.microsoft.com/office/drawing/2014/main" id="{E13869A8-75DC-D9A1-8D9B-346348EE8FBB}"/>
              </a:ext>
            </a:extLst>
          </p:cNvPr>
          <p:cNvSpPr/>
          <p:nvPr/>
        </p:nvSpPr>
        <p:spPr>
          <a:xfrm>
            <a:off x="2975575" y="4001287"/>
            <a:ext cx="5301078" cy="240107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48C58530-4CB1-45FF-BD9F-0F35E2D3BD5F}"/>
              </a:ext>
            </a:extLst>
          </p:cNvPr>
          <p:cNvSpPr/>
          <p:nvPr/>
        </p:nvSpPr>
        <p:spPr>
          <a:xfrm>
            <a:off x="2975575" y="1632012"/>
            <a:ext cx="5283846" cy="234878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0768D34F-EEF0-F692-3881-7F1D8109A7C4}"/>
              </a:ext>
            </a:extLst>
          </p:cNvPr>
          <p:cNvSpPr/>
          <p:nvPr/>
        </p:nvSpPr>
        <p:spPr>
          <a:xfrm>
            <a:off x="5742909" y="4462675"/>
            <a:ext cx="2408553" cy="18750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hlinkClick r:id="rId5"/>
              </a:rPr>
              <a:t>「</a:t>
            </a:r>
            <a:r>
              <a:rPr lang="en-US" altLang="ja-JP" sz="1200" dirty="0">
                <a:solidFill>
                  <a:schemeClr val="tx1"/>
                </a:solidFill>
                <a:latin typeface="BIZ UDゴシック" panose="020B0400000000000000" pitchFamily="49" charset="-128"/>
                <a:ea typeface="BIZ UDゴシック" panose="020B0400000000000000" pitchFamily="49" charset="-128"/>
                <a:hlinkClick r:id="rId5"/>
              </a:rPr>
              <a:t>SENNAN LONG PARK</a:t>
            </a:r>
            <a:r>
              <a:rPr lang="ja-JP" altLang="en-US" sz="1200" dirty="0">
                <a:solidFill>
                  <a:schemeClr val="tx1"/>
                </a:solidFill>
                <a:latin typeface="BIZ UDゴシック" panose="020B0400000000000000" pitchFamily="49" charset="-128"/>
                <a:ea typeface="BIZ UDゴシック" panose="020B0400000000000000" pitchFamily="49" charset="-128"/>
                <a:hlinkClick r:id="rId5"/>
              </a:rPr>
              <a:t>」</a:t>
            </a:r>
            <a:r>
              <a:rPr lang="ja-JP" altLang="en-US" sz="1200" dirty="0">
                <a:solidFill>
                  <a:schemeClr val="tx1"/>
                </a:solidFill>
                <a:latin typeface="BIZ UDゴシック" panose="020B0400000000000000" pitchFamily="49" charset="-128"/>
                <a:ea typeface="BIZ UDゴシック" panose="020B0400000000000000" pitchFamily="49" charset="-128"/>
              </a:rPr>
              <a:t>のポテンシャルを活かしたイベントを各季節ごと開催するとともに、市内各所への周遊に取り組む。　また</a:t>
            </a:r>
            <a:r>
              <a:rPr lang="en-US" altLang="ja-JP" sz="1200" dirty="0">
                <a:solidFill>
                  <a:schemeClr val="tx1"/>
                </a:solidFill>
                <a:latin typeface="BIZ UDゴシック" panose="020B0400000000000000" pitchFamily="49" charset="-128"/>
                <a:ea typeface="BIZ UDゴシック" panose="020B0400000000000000" pitchFamily="49" charset="-128"/>
              </a:rPr>
              <a:t>SENNAN LONG PARK</a:t>
            </a:r>
            <a:r>
              <a:rPr lang="ja-JP" altLang="en-US" sz="1200" dirty="0">
                <a:solidFill>
                  <a:schemeClr val="tx1"/>
                </a:solidFill>
                <a:latin typeface="BIZ UDゴシック" panose="020B0400000000000000" pitchFamily="49" charset="-128"/>
                <a:ea typeface="BIZ UDゴシック" panose="020B0400000000000000" pitchFamily="49" charset="-128"/>
              </a:rPr>
              <a:t>と、関西国際空港から一番近いビーチであるタルイサザンビーチとの一体的利用を進める。</a:t>
            </a:r>
          </a:p>
        </p:txBody>
      </p:sp>
      <p:sp>
        <p:nvSpPr>
          <p:cNvPr id="35" name="四角形: 角を丸くする 34">
            <a:extLst>
              <a:ext uri="{FF2B5EF4-FFF2-40B4-BE49-F238E27FC236}">
                <a16:creationId xmlns:a16="http://schemas.microsoft.com/office/drawing/2014/main" id="{D304B401-B2A4-6207-F1B8-F1A190A799CB}"/>
              </a:ext>
            </a:extLst>
          </p:cNvPr>
          <p:cNvSpPr/>
          <p:nvPr/>
        </p:nvSpPr>
        <p:spPr>
          <a:xfrm>
            <a:off x="2960216" y="4004567"/>
            <a:ext cx="2842784" cy="44608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chemeClr val="tx1"/>
                </a:solidFill>
                <a:latin typeface="BIZ UDゴシック" panose="020B0400000000000000" pitchFamily="49" charset="-128"/>
                <a:ea typeface="BIZ UDゴシック" panose="020B0400000000000000" pitchFamily="49" charset="-128"/>
              </a:rPr>
              <a:t>公園のポテンシャルを活かした</a:t>
            </a:r>
            <a:endParaRPr lang="en-US" altLang="ja-JP" sz="1400" b="1" u="sng"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400" b="1" u="sng" dirty="0">
                <a:solidFill>
                  <a:schemeClr val="tx1"/>
                </a:solidFill>
                <a:latin typeface="BIZ UDゴシック" panose="020B0400000000000000" pitchFamily="49" charset="-128"/>
                <a:ea typeface="BIZ UDゴシック" panose="020B0400000000000000" pitchFamily="49" charset="-128"/>
              </a:rPr>
              <a:t>イベント開催等による観光誘客</a:t>
            </a:r>
            <a:endParaRPr kumimoji="1" lang="ja-JP" altLang="en-US" sz="1400" b="1" u="sng" dirty="0">
              <a:solidFill>
                <a:srgbClr val="241916"/>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CDFBDEF1-1E59-0F3E-7798-66ACEDA8E0FE}"/>
              </a:ext>
            </a:extLst>
          </p:cNvPr>
          <p:cNvSpPr/>
          <p:nvPr/>
        </p:nvSpPr>
        <p:spPr>
          <a:xfrm>
            <a:off x="2689089" y="1729423"/>
            <a:ext cx="4822770" cy="18696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美術館を中心としたミュージアムタウン構想の推進</a:t>
            </a:r>
          </a:p>
        </p:txBody>
      </p:sp>
      <p:pic>
        <p:nvPicPr>
          <p:cNvPr id="24" name="図 23">
            <a:extLst>
              <a:ext uri="{FF2B5EF4-FFF2-40B4-BE49-F238E27FC236}">
                <a16:creationId xmlns:a16="http://schemas.microsoft.com/office/drawing/2014/main" id="{2644B66D-93D0-9D1C-A437-B29AAD33B9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3462" y="2012730"/>
            <a:ext cx="2546682" cy="1910010"/>
          </a:xfrm>
          <a:prstGeom prst="rect">
            <a:avLst/>
          </a:prstGeom>
        </p:spPr>
      </p:pic>
      <p:sp>
        <p:nvSpPr>
          <p:cNvPr id="37" name="四角形: 角を丸くする 36">
            <a:extLst>
              <a:ext uri="{FF2B5EF4-FFF2-40B4-BE49-F238E27FC236}">
                <a16:creationId xmlns:a16="http://schemas.microsoft.com/office/drawing/2014/main" id="{54330908-2953-FD8A-83BF-FF4B8EFA5660}"/>
              </a:ext>
            </a:extLst>
          </p:cNvPr>
          <p:cNvSpPr/>
          <p:nvPr/>
        </p:nvSpPr>
        <p:spPr>
          <a:xfrm>
            <a:off x="5564311" y="2051949"/>
            <a:ext cx="2587679" cy="18750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国宝・重要文化財等を多数収蔵する久保惣記念美術館を中心に、美術館周辺地域を「美術館のあるまち」としてブランド化を図る「和泉・久保惣ミュージアムタウン構想」を推進するとともに、交流人口拡大を目指し、アートを活かしたまちの魅力づくりに取り組む。</a:t>
            </a:r>
          </a:p>
        </p:txBody>
      </p:sp>
      <p:grpSp>
        <p:nvGrpSpPr>
          <p:cNvPr id="39" name="グループ化 38">
            <a:extLst>
              <a:ext uri="{FF2B5EF4-FFF2-40B4-BE49-F238E27FC236}">
                <a16:creationId xmlns:a16="http://schemas.microsoft.com/office/drawing/2014/main" id="{5068DB39-B01C-5A4F-6890-13F597D46657}"/>
              </a:ext>
            </a:extLst>
          </p:cNvPr>
          <p:cNvGrpSpPr/>
          <p:nvPr/>
        </p:nvGrpSpPr>
        <p:grpSpPr>
          <a:xfrm rot="10800000">
            <a:off x="7641915" y="1749916"/>
            <a:ext cx="765368" cy="263791"/>
            <a:chOff x="6450422" y="1950156"/>
            <a:chExt cx="811692" cy="263791"/>
          </a:xfrm>
        </p:grpSpPr>
        <p:sp>
          <p:nvSpPr>
            <p:cNvPr id="67" name="フリーフォーム: 図形 66">
              <a:extLst>
                <a:ext uri="{FF2B5EF4-FFF2-40B4-BE49-F238E27FC236}">
                  <a16:creationId xmlns:a16="http://schemas.microsoft.com/office/drawing/2014/main" id="{D9986FBF-4DAE-3CD4-C8D4-0E1A159FAC46}"/>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8" name="テキスト ボックス 67">
              <a:extLst>
                <a:ext uri="{FF2B5EF4-FFF2-40B4-BE49-F238E27FC236}">
                  <a16:creationId xmlns:a16="http://schemas.microsoft.com/office/drawing/2014/main" id="{5A05D40A-0B01-8735-ADDE-E621870C6193}"/>
                </a:ext>
              </a:extLst>
            </p:cNvPr>
            <p:cNvSpPr txBox="1"/>
            <p:nvPr/>
          </p:nvSpPr>
          <p:spPr>
            <a:xfrm rot="10800000">
              <a:off x="6450422" y="1970808"/>
              <a:ext cx="730268"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和泉市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7"/>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69" name="グループ化 68">
            <a:extLst>
              <a:ext uri="{FF2B5EF4-FFF2-40B4-BE49-F238E27FC236}">
                <a16:creationId xmlns:a16="http://schemas.microsoft.com/office/drawing/2014/main" id="{5ADACDF2-D675-5091-2DBA-7CE8C75CD727}"/>
              </a:ext>
            </a:extLst>
          </p:cNvPr>
          <p:cNvGrpSpPr/>
          <p:nvPr/>
        </p:nvGrpSpPr>
        <p:grpSpPr>
          <a:xfrm rot="10800000">
            <a:off x="7672237" y="4186857"/>
            <a:ext cx="846779" cy="263791"/>
            <a:chOff x="6364084" y="1950156"/>
            <a:chExt cx="898030" cy="263791"/>
          </a:xfrm>
        </p:grpSpPr>
        <p:sp>
          <p:nvSpPr>
            <p:cNvPr id="70" name="フリーフォーム: 図形 69">
              <a:extLst>
                <a:ext uri="{FF2B5EF4-FFF2-40B4-BE49-F238E27FC236}">
                  <a16:creationId xmlns:a16="http://schemas.microsoft.com/office/drawing/2014/main" id="{826AE706-425B-5842-7A09-1E052A62DD96}"/>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1" name="テキスト ボックス 70">
              <a:extLst>
                <a:ext uri="{FF2B5EF4-FFF2-40B4-BE49-F238E27FC236}">
                  <a16:creationId xmlns:a16="http://schemas.microsoft.com/office/drawing/2014/main" id="{51988892-6957-5C07-8AE6-CB758EDE538F}"/>
                </a:ext>
              </a:extLst>
            </p:cNvPr>
            <p:cNvSpPr txBox="1"/>
            <p:nvPr/>
          </p:nvSpPr>
          <p:spPr>
            <a:xfrm rot="10800000">
              <a:off x="6364084" y="1987136"/>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泉南市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1030" name="Picture 6">
            <a:extLst>
              <a:ext uri="{FF2B5EF4-FFF2-40B4-BE49-F238E27FC236}">
                <a16:creationId xmlns:a16="http://schemas.microsoft.com/office/drawing/2014/main" id="{00125FE5-EF17-12F0-42DC-31291673FE8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11539" y="2106827"/>
            <a:ext cx="2489626" cy="1798063"/>
          </a:xfrm>
          <a:prstGeom prst="rect">
            <a:avLst/>
          </a:prstGeom>
          <a:noFill/>
          <a:extLst>
            <a:ext uri="{909E8E84-426E-40DD-AFC4-6F175D3DCCD1}">
              <a14:hiddenFill xmlns:a14="http://schemas.microsoft.com/office/drawing/2010/main">
                <a:solidFill>
                  <a:srgbClr val="FFFFFF"/>
                </a:solidFill>
              </a14:hiddenFill>
            </a:ext>
          </a:extLst>
        </p:spPr>
      </p:pic>
      <p:sp>
        <p:nvSpPr>
          <p:cNvPr id="73" name="四角形: 角を丸くする 72">
            <a:extLst>
              <a:ext uri="{FF2B5EF4-FFF2-40B4-BE49-F238E27FC236}">
                <a16:creationId xmlns:a16="http://schemas.microsoft.com/office/drawing/2014/main" id="{3F1D2EEA-3B74-A2A3-D496-BC517E7C45C9}"/>
              </a:ext>
            </a:extLst>
          </p:cNvPr>
          <p:cNvSpPr/>
          <p:nvPr/>
        </p:nvSpPr>
        <p:spPr>
          <a:xfrm>
            <a:off x="100999" y="5254568"/>
            <a:ext cx="2727435" cy="101918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についてサイクルラインでの周遊を推進する。近隣の他自治体とも連携し、自転車を活用したツアー造成を今後展開していく。</a:t>
            </a:r>
          </a:p>
        </p:txBody>
      </p:sp>
      <p:pic>
        <p:nvPicPr>
          <p:cNvPr id="7" name="図 6">
            <a:extLst>
              <a:ext uri="{FF2B5EF4-FFF2-40B4-BE49-F238E27FC236}">
                <a16:creationId xmlns:a16="http://schemas.microsoft.com/office/drawing/2014/main" id="{0ED80FFE-CAE4-A6A7-4F36-BB55B48BCA5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72294" y="4538604"/>
            <a:ext cx="2659371" cy="1772573"/>
          </a:xfrm>
          <a:prstGeom prst="rect">
            <a:avLst/>
          </a:prstGeom>
        </p:spPr>
      </p:pic>
    </p:spTree>
    <p:extLst>
      <p:ext uri="{BB962C8B-B14F-4D97-AF65-F5344CB8AC3E}">
        <p14:creationId xmlns:p14="http://schemas.microsoft.com/office/powerpoint/2010/main" val="3215080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38471" y="-8165"/>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151947" y="702134"/>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0D897E1E-2A7F-A0FB-E2C7-B65C76A7498B}"/>
              </a:ext>
            </a:extLst>
          </p:cNvPr>
          <p:cNvSpPr/>
          <p:nvPr/>
        </p:nvSpPr>
        <p:spPr>
          <a:xfrm>
            <a:off x="5654073" y="1526548"/>
            <a:ext cx="6315844" cy="5152379"/>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 角を丸くする 1">
            <a:extLst>
              <a:ext uri="{FF2B5EF4-FFF2-40B4-BE49-F238E27FC236}">
                <a16:creationId xmlns:a16="http://schemas.microsoft.com/office/drawing/2014/main" id="{8D756EB3-ADE6-526A-BD8D-E68850E5B147}"/>
              </a:ext>
            </a:extLst>
          </p:cNvPr>
          <p:cNvSpPr/>
          <p:nvPr/>
        </p:nvSpPr>
        <p:spPr>
          <a:xfrm>
            <a:off x="82013" y="1554687"/>
            <a:ext cx="5448240" cy="5127904"/>
          </a:xfrm>
          <a:prstGeom prst="roundRect">
            <a:avLst>
              <a:gd name="adj" fmla="val 7526"/>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四角形: 角を丸くする 14">
            <a:extLst>
              <a:ext uri="{FF2B5EF4-FFF2-40B4-BE49-F238E27FC236}">
                <a16:creationId xmlns:a16="http://schemas.microsoft.com/office/drawing/2014/main" id="{2817103A-AA96-0A15-4A92-1134223FA402}"/>
              </a:ext>
            </a:extLst>
          </p:cNvPr>
          <p:cNvSpPr/>
          <p:nvPr/>
        </p:nvSpPr>
        <p:spPr>
          <a:xfrm>
            <a:off x="232633" y="242056"/>
            <a:ext cx="3099462"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暮らしやすさ、働きやすさ、</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楽しさを高める機能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7" name="テキスト ボックス 16">
            <a:extLst>
              <a:ext uri="{FF2B5EF4-FFF2-40B4-BE49-F238E27FC236}">
                <a16:creationId xmlns:a16="http://schemas.microsoft.com/office/drawing/2014/main" id="{16E9743C-DED1-7935-98E2-906AD31AD482}"/>
              </a:ext>
            </a:extLst>
          </p:cNvPr>
          <p:cNvSpPr txBox="1"/>
          <p:nvPr/>
        </p:nvSpPr>
        <p:spPr>
          <a:xfrm>
            <a:off x="11846131" y="6569455"/>
            <a:ext cx="349495" cy="276999"/>
          </a:xfrm>
          <a:prstGeom prst="rect">
            <a:avLst/>
          </a:prstGeom>
          <a:noFill/>
        </p:spPr>
        <p:txBody>
          <a:bodyPr wrap="square" rtlCol="0">
            <a:spAutoFit/>
          </a:bodyPr>
          <a:lstStyle/>
          <a:p>
            <a:r>
              <a:rPr kumimoji="1" lang="en-US" altLang="ja-JP" sz="1200" b="1" dirty="0">
                <a:solidFill>
                  <a:schemeClr val="bg1"/>
                </a:solidFill>
                <a:latin typeface="BIZ UDPゴシック" panose="020B0400000000000000" pitchFamily="50" charset="-128"/>
                <a:ea typeface="BIZ UDPゴシック" panose="020B0400000000000000" pitchFamily="50" charset="-128"/>
              </a:rPr>
              <a:t>7</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5E3167EA-E03E-ACF3-231C-D94C67488108}"/>
              </a:ext>
            </a:extLst>
          </p:cNvPr>
          <p:cNvSpPr/>
          <p:nvPr/>
        </p:nvSpPr>
        <p:spPr>
          <a:xfrm>
            <a:off x="140665" y="1863444"/>
            <a:ext cx="5288313" cy="313416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544E7A06-A8DC-0A64-A3B2-E8E5AF1D8E5D}"/>
              </a:ext>
            </a:extLst>
          </p:cNvPr>
          <p:cNvSpPr/>
          <p:nvPr/>
        </p:nvSpPr>
        <p:spPr>
          <a:xfrm>
            <a:off x="147172" y="1876143"/>
            <a:ext cx="3586431" cy="49684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地域エネルギー会社を核とする</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ゼロカーボンタウンの実現に向けた取組</a:t>
            </a:r>
          </a:p>
        </p:txBody>
      </p:sp>
      <p:sp>
        <p:nvSpPr>
          <p:cNvPr id="5" name="四角形: 角を丸くする 4">
            <a:extLst>
              <a:ext uri="{FF2B5EF4-FFF2-40B4-BE49-F238E27FC236}">
                <a16:creationId xmlns:a16="http://schemas.microsoft.com/office/drawing/2014/main" id="{CA5FAC21-BCFE-7AE8-0DA7-E3DCA3BFCC6B}"/>
              </a:ext>
            </a:extLst>
          </p:cNvPr>
          <p:cNvSpPr/>
          <p:nvPr/>
        </p:nvSpPr>
        <p:spPr>
          <a:xfrm>
            <a:off x="5755347" y="5391991"/>
            <a:ext cx="6117023" cy="1038648"/>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6DE0302D-46C6-969C-FF22-3268F147820B}"/>
              </a:ext>
            </a:extLst>
          </p:cNvPr>
          <p:cNvSpPr/>
          <p:nvPr/>
        </p:nvSpPr>
        <p:spPr>
          <a:xfrm>
            <a:off x="5760774" y="1825343"/>
            <a:ext cx="6117023" cy="344642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3C426CBA-307C-6880-F23E-EFA79B71D67E}"/>
              </a:ext>
            </a:extLst>
          </p:cNvPr>
          <p:cNvSpPr/>
          <p:nvPr/>
        </p:nvSpPr>
        <p:spPr>
          <a:xfrm>
            <a:off x="6325808" y="5719603"/>
            <a:ext cx="5236029" cy="539665"/>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岬町全体の活性化を図るため、みさき農とみどりの活性化構想に基づき、町の強みである多様で魅力的な農とみどりの資源を保存・活用する。</a:t>
            </a:r>
          </a:p>
        </p:txBody>
      </p:sp>
      <p:sp>
        <p:nvSpPr>
          <p:cNvPr id="31" name="四角形: 角を丸くする 30">
            <a:extLst>
              <a:ext uri="{FF2B5EF4-FFF2-40B4-BE49-F238E27FC236}">
                <a16:creationId xmlns:a16="http://schemas.microsoft.com/office/drawing/2014/main" id="{7161F27C-1775-E609-FFF6-4CE91DA1375E}"/>
              </a:ext>
            </a:extLst>
          </p:cNvPr>
          <p:cNvSpPr/>
          <p:nvPr/>
        </p:nvSpPr>
        <p:spPr>
          <a:xfrm>
            <a:off x="9377415" y="2427797"/>
            <a:ext cx="2417916" cy="232789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7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市街地において、自然の豊かさを感じながら楽しく健康的な時間を過ごせる「ヘルシーパーク」としての役割を果たす</a:t>
            </a:r>
            <a:r>
              <a:rPr lang="ja-JP" altLang="en-US" sz="1200" dirty="0">
                <a:solidFill>
                  <a:schemeClr val="tx1"/>
                </a:solidFill>
                <a:latin typeface="BIZ UDゴシック" panose="020B0400000000000000" pitchFamily="49" charset="-128"/>
                <a:ea typeface="BIZ UDゴシック" panose="020B0400000000000000" pitchFamily="49" charset="-128"/>
                <a:hlinkClick r:id="rId2"/>
              </a:rPr>
              <a:t>「シーパスパーク」</a:t>
            </a:r>
            <a:r>
              <a:rPr lang="ja-JP" altLang="en-US" sz="1200" dirty="0">
                <a:solidFill>
                  <a:schemeClr val="tx1"/>
                </a:solidFill>
                <a:latin typeface="BIZ UDゴシック" panose="020B0400000000000000" pitchFamily="49" charset="-128"/>
                <a:ea typeface="BIZ UDゴシック" panose="020B0400000000000000" pitchFamily="49" charset="-128"/>
              </a:rPr>
              <a:t>を整備し、官民連携と市民共創を通じて、地域全体の魅力を向上させるとともに、都市ブランド「アビリティタウン」の形成を先導する拠点として運営していく。</a:t>
            </a:r>
          </a:p>
        </p:txBody>
      </p:sp>
      <p:sp>
        <p:nvSpPr>
          <p:cNvPr id="33" name="四角形: 角を丸くする 32">
            <a:extLst>
              <a:ext uri="{FF2B5EF4-FFF2-40B4-BE49-F238E27FC236}">
                <a16:creationId xmlns:a16="http://schemas.microsoft.com/office/drawing/2014/main" id="{87BF0D80-1F48-08F8-150A-F6A605FD9DA5}"/>
              </a:ext>
            </a:extLst>
          </p:cNvPr>
          <p:cNvSpPr/>
          <p:nvPr/>
        </p:nvSpPr>
        <p:spPr>
          <a:xfrm>
            <a:off x="5760775" y="1994061"/>
            <a:ext cx="5181143" cy="22056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 みどり” を感じることができ、楽しく健康になる</a:t>
            </a:r>
            <a:r>
              <a:rPr lang="ja-JP" altLang="en-US" sz="1400" b="1" u="sng" dirty="0">
                <a:solidFill>
                  <a:srgbClr val="241916"/>
                </a:solidFill>
                <a:latin typeface="BIZ UDPゴシック" panose="020B0400000000000000" pitchFamily="50" charset="-128"/>
                <a:ea typeface="BIZ UDPゴシック" panose="020B0400000000000000" pitchFamily="50" charset="-128"/>
              </a:rPr>
              <a:t>公園の整備</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0FA6C1C0-9C93-42D4-5279-510AE53C96AE}"/>
              </a:ext>
            </a:extLst>
          </p:cNvPr>
          <p:cNvSpPr/>
          <p:nvPr/>
        </p:nvSpPr>
        <p:spPr>
          <a:xfrm>
            <a:off x="5645291" y="5469233"/>
            <a:ext cx="4174808" cy="20501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多様で魅力的な農とみどりの資源を保存・活用</a:t>
            </a:r>
          </a:p>
        </p:txBody>
      </p:sp>
      <p:sp>
        <p:nvSpPr>
          <p:cNvPr id="23" name="四角形: 角を丸くする 22">
            <a:extLst>
              <a:ext uri="{FF2B5EF4-FFF2-40B4-BE49-F238E27FC236}">
                <a16:creationId xmlns:a16="http://schemas.microsoft.com/office/drawing/2014/main" id="{A9E7868F-6C99-EA01-4565-CD0A74B0ACD8}"/>
              </a:ext>
            </a:extLst>
          </p:cNvPr>
          <p:cNvSpPr/>
          <p:nvPr/>
        </p:nvSpPr>
        <p:spPr>
          <a:xfrm>
            <a:off x="5654073" y="1342695"/>
            <a:ext cx="6315844" cy="391321"/>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都市のみどりの充実　「みどりを感じる大都市・大阪」</a:t>
            </a:r>
          </a:p>
        </p:txBody>
      </p:sp>
      <p:sp>
        <p:nvSpPr>
          <p:cNvPr id="3" name="四角形: 角を丸くする 2">
            <a:extLst>
              <a:ext uri="{FF2B5EF4-FFF2-40B4-BE49-F238E27FC236}">
                <a16:creationId xmlns:a16="http://schemas.microsoft.com/office/drawing/2014/main" id="{20107DE1-CEAB-9ECB-34DD-623031E997E2}"/>
              </a:ext>
            </a:extLst>
          </p:cNvPr>
          <p:cNvSpPr/>
          <p:nvPr/>
        </p:nvSpPr>
        <p:spPr>
          <a:xfrm>
            <a:off x="222081" y="1279809"/>
            <a:ext cx="4145283" cy="531019"/>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カーボンニュートラルの推進</a:t>
            </a:r>
            <a:endPar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その先の「カーボンネガティブ」へ</a:t>
            </a:r>
          </a:p>
        </p:txBody>
      </p:sp>
      <p:grpSp>
        <p:nvGrpSpPr>
          <p:cNvPr id="49" name="グループ化 48">
            <a:extLst>
              <a:ext uri="{FF2B5EF4-FFF2-40B4-BE49-F238E27FC236}">
                <a16:creationId xmlns:a16="http://schemas.microsoft.com/office/drawing/2014/main" id="{9E9F5379-BB6B-F43E-72F1-819E51F6D6F8}"/>
              </a:ext>
            </a:extLst>
          </p:cNvPr>
          <p:cNvGrpSpPr/>
          <p:nvPr/>
        </p:nvGrpSpPr>
        <p:grpSpPr>
          <a:xfrm>
            <a:off x="5758255" y="5843452"/>
            <a:ext cx="660232" cy="263791"/>
            <a:chOff x="6610366" y="1950156"/>
            <a:chExt cx="730267" cy="263791"/>
          </a:xfrm>
        </p:grpSpPr>
        <p:sp>
          <p:nvSpPr>
            <p:cNvPr id="50" name="フリーフォーム: 図形 49">
              <a:extLst>
                <a:ext uri="{FF2B5EF4-FFF2-40B4-BE49-F238E27FC236}">
                  <a16:creationId xmlns:a16="http://schemas.microsoft.com/office/drawing/2014/main" id="{EA088B9A-9A03-8F5A-1C38-0D3D1E07EFD8}"/>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 name="テキスト ボックス 50">
              <a:extLst>
                <a:ext uri="{FF2B5EF4-FFF2-40B4-BE49-F238E27FC236}">
                  <a16:creationId xmlns:a16="http://schemas.microsoft.com/office/drawing/2014/main" id="{59842635-D81B-739A-6C3A-B1F7AF2466F2}"/>
                </a:ext>
              </a:extLst>
            </p:cNvPr>
            <p:cNvSpPr txBox="1"/>
            <p:nvPr/>
          </p:nvSpPr>
          <p:spPr>
            <a:xfrm>
              <a:off x="6610366" y="1958108"/>
              <a:ext cx="730267" cy="215444"/>
            </a:xfrm>
            <a:prstGeom prst="rect">
              <a:avLst/>
            </a:prstGeom>
            <a:noFill/>
          </p:spPr>
          <p:txBody>
            <a:bodyPr wrap="square" rtlCol="0">
              <a:spAutoFit/>
            </a:bodyPr>
            <a:lstStyle/>
            <a:p>
              <a:r>
                <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岬町</a:t>
              </a:r>
              <a:r>
                <a:rPr kumimoji="1"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3"/>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62" name="グループ化 61">
            <a:extLst>
              <a:ext uri="{FF2B5EF4-FFF2-40B4-BE49-F238E27FC236}">
                <a16:creationId xmlns:a16="http://schemas.microsoft.com/office/drawing/2014/main" id="{FA2B52E6-5FC9-1A76-FC7F-A82BE25C36D0}"/>
              </a:ext>
            </a:extLst>
          </p:cNvPr>
          <p:cNvGrpSpPr/>
          <p:nvPr/>
        </p:nvGrpSpPr>
        <p:grpSpPr>
          <a:xfrm rot="10800000">
            <a:off x="11167012" y="2030518"/>
            <a:ext cx="994137" cy="263791"/>
            <a:chOff x="6390714" y="1950156"/>
            <a:chExt cx="776663" cy="263791"/>
          </a:xfrm>
        </p:grpSpPr>
        <p:sp>
          <p:nvSpPr>
            <p:cNvPr id="64" name="フリーフォーム: 図形 63">
              <a:extLst>
                <a:ext uri="{FF2B5EF4-FFF2-40B4-BE49-F238E27FC236}">
                  <a16:creationId xmlns:a16="http://schemas.microsoft.com/office/drawing/2014/main" id="{552CCC4F-20A2-66B4-5CA9-5AEBD265F48C}"/>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5" name="テキスト ボックス 64">
              <a:extLst>
                <a:ext uri="{FF2B5EF4-FFF2-40B4-BE49-F238E27FC236}">
                  <a16:creationId xmlns:a16="http://schemas.microsoft.com/office/drawing/2014/main" id="{1DC7D3E1-43DB-C50C-3AC4-C90B92368F07}"/>
                </a:ext>
              </a:extLst>
            </p:cNvPr>
            <p:cNvSpPr txBox="1"/>
            <p:nvPr/>
          </p:nvSpPr>
          <p:spPr>
            <a:xfrm rot="10800000">
              <a:off x="6390714"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泉大津市</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13" name="図 12">
            <a:extLst>
              <a:ext uri="{FF2B5EF4-FFF2-40B4-BE49-F238E27FC236}">
                <a16:creationId xmlns:a16="http://schemas.microsoft.com/office/drawing/2014/main" id="{02D54268-58F2-E165-5749-1EF09B33EE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2016" y="2459044"/>
            <a:ext cx="3444180" cy="2583136"/>
          </a:xfrm>
          <a:prstGeom prst="rect">
            <a:avLst/>
          </a:prstGeom>
        </p:spPr>
      </p:pic>
      <p:grpSp>
        <p:nvGrpSpPr>
          <p:cNvPr id="68" name="グループ化 67">
            <a:extLst>
              <a:ext uri="{FF2B5EF4-FFF2-40B4-BE49-F238E27FC236}">
                <a16:creationId xmlns:a16="http://schemas.microsoft.com/office/drawing/2014/main" id="{4E19BFDA-EF3F-35CF-F6F3-5A7A483589A1}"/>
              </a:ext>
            </a:extLst>
          </p:cNvPr>
          <p:cNvGrpSpPr/>
          <p:nvPr/>
        </p:nvGrpSpPr>
        <p:grpSpPr>
          <a:xfrm>
            <a:off x="133786" y="2477057"/>
            <a:ext cx="874593" cy="263791"/>
            <a:chOff x="6610366" y="1950156"/>
            <a:chExt cx="730267" cy="263791"/>
          </a:xfrm>
        </p:grpSpPr>
        <p:sp>
          <p:nvSpPr>
            <p:cNvPr id="69" name="フリーフォーム: 図形 68">
              <a:extLst>
                <a:ext uri="{FF2B5EF4-FFF2-40B4-BE49-F238E27FC236}">
                  <a16:creationId xmlns:a16="http://schemas.microsoft.com/office/drawing/2014/main" id="{E773AC1B-7C7B-B416-7D4F-5D89B0B22AFE}"/>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0" name="テキスト ボックス 69">
              <a:extLst>
                <a:ext uri="{FF2B5EF4-FFF2-40B4-BE49-F238E27FC236}">
                  <a16:creationId xmlns:a16="http://schemas.microsoft.com/office/drawing/2014/main" id="{ADF4D859-2360-40D4-500F-BFADD74FAE67}"/>
                </a:ext>
              </a:extLst>
            </p:cNvPr>
            <p:cNvSpPr txBox="1"/>
            <p:nvPr/>
          </p:nvSpPr>
          <p:spPr>
            <a:xfrm>
              <a:off x="6610366" y="195810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能勢町</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6" name="四角形: 角を丸くする 5">
            <a:extLst>
              <a:ext uri="{FF2B5EF4-FFF2-40B4-BE49-F238E27FC236}">
                <a16:creationId xmlns:a16="http://schemas.microsoft.com/office/drawing/2014/main" id="{56AA7628-17DF-EAE0-5D7C-7842F55B6CCA}"/>
              </a:ext>
            </a:extLst>
          </p:cNvPr>
          <p:cNvSpPr/>
          <p:nvPr/>
        </p:nvSpPr>
        <p:spPr>
          <a:xfrm>
            <a:off x="135635" y="5139936"/>
            <a:ext cx="5288313" cy="130303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5180907B-3B7C-00C0-4214-FABFD1D39525}"/>
              </a:ext>
            </a:extLst>
          </p:cNvPr>
          <p:cNvSpPr/>
          <p:nvPr/>
        </p:nvSpPr>
        <p:spPr>
          <a:xfrm>
            <a:off x="52585" y="5155232"/>
            <a:ext cx="3268842" cy="49684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ゼロカーボンシティ宣言に関する取組</a:t>
            </a:r>
          </a:p>
        </p:txBody>
      </p:sp>
      <p:sp>
        <p:nvSpPr>
          <p:cNvPr id="9" name="四角形: 角を丸くする 8">
            <a:extLst>
              <a:ext uri="{FF2B5EF4-FFF2-40B4-BE49-F238E27FC236}">
                <a16:creationId xmlns:a16="http://schemas.microsoft.com/office/drawing/2014/main" id="{41A3CAAF-4458-FA35-FD14-4821AF946607}"/>
              </a:ext>
            </a:extLst>
          </p:cNvPr>
          <p:cNvSpPr/>
          <p:nvPr/>
        </p:nvSpPr>
        <p:spPr>
          <a:xfrm>
            <a:off x="153452" y="5583533"/>
            <a:ext cx="5084207" cy="77942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二酸化炭素排出量の実質ゼロを目指すべく、ロードマップを策定し  生ごみたい肥化の実証実験や、子ども服のリユース、環境に配慮したペットボトルのリサイクルなど様々な取組を実施する。</a:t>
            </a:r>
          </a:p>
        </p:txBody>
      </p:sp>
      <p:grpSp>
        <p:nvGrpSpPr>
          <p:cNvPr id="11" name="グループ化 10">
            <a:extLst>
              <a:ext uri="{FF2B5EF4-FFF2-40B4-BE49-F238E27FC236}">
                <a16:creationId xmlns:a16="http://schemas.microsoft.com/office/drawing/2014/main" id="{1BD39BD2-9A94-2146-AE31-112EB4BC78F9}"/>
              </a:ext>
            </a:extLst>
          </p:cNvPr>
          <p:cNvGrpSpPr/>
          <p:nvPr/>
        </p:nvGrpSpPr>
        <p:grpSpPr>
          <a:xfrm rot="10800000">
            <a:off x="4705127" y="5279143"/>
            <a:ext cx="930253" cy="263791"/>
            <a:chOff x="6440623" y="1950156"/>
            <a:chExt cx="726754" cy="263791"/>
          </a:xfrm>
        </p:grpSpPr>
        <p:sp>
          <p:nvSpPr>
            <p:cNvPr id="12" name="フリーフォーム: 図形 11">
              <a:extLst>
                <a:ext uri="{FF2B5EF4-FFF2-40B4-BE49-F238E27FC236}">
                  <a16:creationId xmlns:a16="http://schemas.microsoft.com/office/drawing/2014/main" id="{A5FD3308-3E19-26F8-9D3D-790DDE51C837}"/>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テキスト ボックス 13">
              <a:extLst>
                <a:ext uri="{FF2B5EF4-FFF2-40B4-BE49-F238E27FC236}">
                  <a16:creationId xmlns:a16="http://schemas.microsoft.com/office/drawing/2014/main" id="{07B6FB91-AFEC-E2AF-3225-69DFE4CAE5D6}"/>
                </a:ext>
              </a:extLst>
            </p:cNvPr>
            <p:cNvSpPr txBox="1"/>
            <p:nvPr/>
          </p:nvSpPr>
          <p:spPr>
            <a:xfrm rot="10800000">
              <a:off x="6440623" y="1966861"/>
              <a:ext cx="651746"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太子町</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pic>
        <p:nvPicPr>
          <p:cNvPr id="10" name="図 9" descr="ロゴ, 会社名&#10;&#10;自動的に生成された説明">
            <a:extLst>
              <a:ext uri="{FF2B5EF4-FFF2-40B4-BE49-F238E27FC236}">
                <a16:creationId xmlns:a16="http://schemas.microsoft.com/office/drawing/2014/main" id="{1D723FA8-BC97-BF56-E6D8-B2158B4FB8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9331" y="2809395"/>
            <a:ext cx="2642180" cy="1876905"/>
          </a:xfrm>
          <a:prstGeom prst="rect">
            <a:avLst/>
          </a:prstGeom>
        </p:spPr>
      </p:pic>
      <p:sp>
        <p:nvSpPr>
          <p:cNvPr id="16" name="四角形: 角を丸くする 15">
            <a:extLst>
              <a:ext uri="{FF2B5EF4-FFF2-40B4-BE49-F238E27FC236}">
                <a16:creationId xmlns:a16="http://schemas.microsoft.com/office/drawing/2014/main" id="{0182E1BC-2EB8-8A32-DDBC-5A822637E0D7}"/>
              </a:ext>
            </a:extLst>
          </p:cNvPr>
          <p:cNvSpPr/>
          <p:nvPr/>
        </p:nvSpPr>
        <p:spPr>
          <a:xfrm>
            <a:off x="2748643" y="2422353"/>
            <a:ext cx="2589197" cy="2457762"/>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地域資源が循環する里山未来都市の実現に向けて、生物多様性に優れた自治体ランキング１位に選ばれた里山の豊かな自然を生かし、町が出資する地域エネルギー会社を核としてゼロカーボンタウンの実現等に向けた取組を進めるとともに、生み出した収益を地域の</a:t>
            </a:r>
            <a:r>
              <a:rPr lang="en-US" altLang="ja-JP" sz="1200" dirty="0">
                <a:solidFill>
                  <a:schemeClr val="tx1"/>
                </a:solidFill>
                <a:latin typeface="BIZ UDゴシック" panose="020B0400000000000000" pitchFamily="49" charset="-128"/>
                <a:ea typeface="BIZ UDゴシック" panose="020B0400000000000000" pitchFamily="49" charset="-128"/>
              </a:rPr>
              <a:t>SDG</a:t>
            </a:r>
            <a:r>
              <a:rPr lang="ja-JP" altLang="en-US" sz="1200" dirty="0">
                <a:solidFill>
                  <a:schemeClr val="tx1"/>
                </a:solidFill>
                <a:latin typeface="BIZ UDゴシック" panose="020B0400000000000000" pitchFamily="49" charset="-128"/>
                <a:ea typeface="BIZ UDゴシック" panose="020B0400000000000000" pitchFamily="49" charset="-128"/>
              </a:rPr>
              <a:t>ｓ活動の支援や教育分野の取組等に活用する。</a:t>
            </a:r>
          </a:p>
        </p:txBody>
      </p:sp>
    </p:spTree>
    <p:extLst>
      <p:ext uri="{BB962C8B-B14F-4D97-AF65-F5344CB8AC3E}">
        <p14:creationId xmlns:p14="http://schemas.microsoft.com/office/powerpoint/2010/main" val="399834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3D7155-9AA4-07F3-F931-FBB6600804D3}"/>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8425EE64-C2E9-5B53-D92D-3AF4C25521AD}"/>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62831E76-0908-233D-3F5A-4833174A4ABB}"/>
              </a:ext>
            </a:extLst>
          </p:cNvPr>
          <p:cNvSpPr/>
          <p:nvPr/>
        </p:nvSpPr>
        <p:spPr>
          <a:xfrm>
            <a:off x="252438" y="663428"/>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CC35109B-EA6B-9795-0E1E-638C03D2492C}"/>
              </a:ext>
            </a:extLst>
          </p:cNvPr>
          <p:cNvSpPr/>
          <p:nvPr/>
        </p:nvSpPr>
        <p:spPr>
          <a:xfrm>
            <a:off x="526083" y="1089247"/>
            <a:ext cx="7022074" cy="1593863"/>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720000" rIns="3600" rtlCol="0" anchor="t" anchorCtr="0"/>
          <a:lstStyle/>
          <a:p>
            <a:pPr marL="176213" marR="0" lvl="0" indent="-176213" algn="l" defTabSz="914400" rtl="0" eaLnBrk="1" fontAlgn="auto" latinLnBrk="0" hangingPunct="1">
              <a:lnSpc>
                <a:spcPts val="1800"/>
              </a:lnSpc>
              <a:spcBef>
                <a:spcPts val="1200"/>
              </a:spcBef>
              <a:spcAft>
                <a:spcPts val="0"/>
              </a:spcAft>
              <a:buClrTx/>
              <a:buSzTx/>
              <a:buFontTx/>
              <a:buNone/>
              <a:tabLst/>
              <a:defRPr/>
            </a:pP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0D897E1E-2A7F-A0FB-E2C7-B65C76A7498B}"/>
              </a:ext>
            </a:extLst>
          </p:cNvPr>
          <p:cNvSpPr/>
          <p:nvPr/>
        </p:nvSpPr>
        <p:spPr>
          <a:xfrm>
            <a:off x="146074" y="1211358"/>
            <a:ext cx="11849153" cy="5584402"/>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6AB2EE0F-FA52-F860-0941-F5D8412F0929}"/>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7198A1DE-21B7-1295-EA26-C780D04DF290}"/>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7" name="四角形: 角を丸くする 56">
            <a:extLst>
              <a:ext uri="{FF2B5EF4-FFF2-40B4-BE49-F238E27FC236}">
                <a16:creationId xmlns:a16="http://schemas.microsoft.com/office/drawing/2014/main" id="{038A61E2-F483-6F0C-EDF6-66DE4438AEE4}"/>
              </a:ext>
            </a:extLst>
          </p:cNvPr>
          <p:cNvSpPr/>
          <p:nvPr/>
        </p:nvSpPr>
        <p:spPr>
          <a:xfrm>
            <a:off x="781368" y="206564"/>
            <a:ext cx="2093594"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都市としての</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ベーシックな機能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1FEA88F-2C20-8222-E733-BFD4E6D1C07B}"/>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0" name="スライド番号プレースホルダー 9">
            <a:extLst>
              <a:ext uri="{FF2B5EF4-FFF2-40B4-BE49-F238E27FC236}">
                <a16:creationId xmlns:a16="http://schemas.microsoft.com/office/drawing/2014/main" id="{59999AD2-EDA9-EC3E-5495-BC68F9EFE6CF}"/>
              </a:ext>
            </a:extLst>
          </p:cNvPr>
          <p:cNvSpPr>
            <a:spLocks noGrp="1"/>
          </p:cNvSpPr>
          <p:nvPr>
            <p:ph type="sldNum" sz="quarter" idx="12"/>
          </p:nvPr>
        </p:nvSpPr>
        <p:spPr>
          <a:xfrm>
            <a:off x="11678620" y="6563573"/>
            <a:ext cx="535912"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8</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A9E7868F-6C99-EA01-4565-CD0A74B0ACD8}"/>
              </a:ext>
            </a:extLst>
          </p:cNvPr>
          <p:cNvSpPr/>
          <p:nvPr/>
        </p:nvSpPr>
        <p:spPr>
          <a:xfrm>
            <a:off x="149774" y="1054079"/>
            <a:ext cx="7206235"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都心部周辺や郊外部の拠点エリア形成</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(1/2)</a:t>
            </a:r>
            <a:endPar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p:txBody>
      </p:sp>
      <p:sp>
        <p:nvSpPr>
          <p:cNvPr id="48" name="四角形: 角を丸くする 47">
            <a:extLst>
              <a:ext uri="{FF2B5EF4-FFF2-40B4-BE49-F238E27FC236}">
                <a16:creationId xmlns:a16="http://schemas.microsoft.com/office/drawing/2014/main" id="{227D025C-B980-4D1B-2104-8C24EFC1A26D}"/>
              </a:ext>
            </a:extLst>
          </p:cNvPr>
          <p:cNvSpPr/>
          <p:nvPr/>
        </p:nvSpPr>
        <p:spPr>
          <a:xfrm>
            <a:off x="310366" y="1572792"/>
            <a:ext cx="6927394" cy="3305076"/>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1" name="四角形: 角を丸くする 50">
            <a:extLst>
              <a:ext uri="{FF2B5EF4-FFF2-40B4-BE49-F238E27FC236}">
                <a16:creationId xmlns:a16="http://schemas.microsoft.com/office/drawing/2014/main" id="{F215DE8F-6B3A-A179-DBBB-BE7B3864DFE7}"/>
              </a:ext>
            </a:extLst>
          </p:cNvPr>
          <p:cNvSpPr/>
          <p:nvPr/>
        </p:nvSpPr>
        <p:spPr>
          <a:xfrm>
            <a:off x="323807" y="1572791"/>
            <a:ext cx="3505930" cy="57379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官民一体でまちづくりプロジェクト推進</a:t>
            </a:r>
          </a:p>
        </p:txBody>
      </p:sp>
      <p:pic>
        <p:nvPicPr>
          <p:cNvPr id="53" name="図 52">
            <a:extLst>
              <a:ext uri="{FF2B5EF4-FFF2-40B4-BE49-F238E27FC236}">
                <a16:creationId xmlns:a16="http://schemas.microsoft.com/office/drawing/2014/main" id="{E614F000-BA14-43CC-C494-224E0DD8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922" y="2021041"/>
            <a:ext cx="3750912" cy="2813185"/>
          </a:xfrm>
          <a:prstGeom prst="rect">
            <a:avLst/>
          </a:prstGeom>
        </p:spPr>
      </p:pic>
      <p:sp>
        <p:nvSpPr>
          <p:cNvPr id="55" name="四角形: 角を丸くする 54">
            <a:extLst>
              <a:ext uri="{FF2B5EF4-FFF2-40B4-BE49-F238E27FC236}">
                <a16:creationId xmlns:a16="http://schemas.microsoft.com/office/drawing/2014/main" id="{709D7CF8-37D9-2B4F-C6F4-2925445A9A70}"/>
              </a:ext>
            </a:extLst>
          </p:cNvPr>
          <p:cNvSpPr/>
          <p:nvPr/>
        </p:nvSpPr>
        <p:spPr>
          <a:xfrm>
            <a:off x="7456183" y="1632164"/>
            <a:ext cx="4418752" cy="4977813"/>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00419031-C396-7BA0-497D-EEA321922867}"/>
              </a:ext>
            </a:extLst>
          </p:cNvPr>
          <p:cNvSpPr/>
          <p:nvPr/>
        </p:nvSpPr>
        <p:spPr>
          <a:xfrm>
            <a:off x="7478657" y="5594955"/>
            <a:ext cx="4199963" cy="77942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北大阪急行線の延伸に伴う駅周辺のまちづくりや公共交通軸を中心拠点としたバス路線の再編により、一層の賑わいと持続性のある魅力あふれるまちづくりを進める。</a:t>
            </a:r>
          </a:p>
        </p:txBody>
      </p:sp>
      <p:sp>
        <p:nvSpPr>
          <p:cNvPr id="56" name="四角形: 角を丸くする 55">
            <a:extLst>
              <a:ext uri="{FF2B5EF4-FFF2-40B4-BE49-F238E27FC236}">
                <a16:creationId xmlns:a16="http://schemas.microsoft.com/office/drawing/2014/main" id="{23014CEC-BA42-47AA-1C2C-79B5E91B0706}"/>
              </a:ext>
            </a:extLst>
          </p:cNvPr>
          <p:cNvSpPr/>
          <p:nvPr/>
        </p:nvSpPr>
        <p:spPr>
          <a:xfrm>
            <a:off x="7522503" y="1625231"/>
            <a:ext cx="2350383" cy="68346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a:solidFill>
                  <a:srgbClr val="241916"/>
                </a:solidFill>
                <a:latin typeface="BIZ UDPゴシック" panose="020B0400000000000000" pitchFamily="50" charset="-128"/>
                <a:ea typeface="BIZ UDPゴシック" panose="020B0400000000000000" pitchFamily="50" charset="-128"/>
              </a:rPr>
              <a:t>北大阪急行延伸に伴う</a:t>
            </a:r>
            <a:endParaRPr kumimoji="1" lang="en-US" altLang="ja-JP" sz="12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新駅周辺のまちづくり</a:t>
            </a:r>
          </a:p>
        </p:txBody>
      </p:sp>
      <p:pic>
        <p:nvPicPr>
          <p:cNvPr id="18" name="図 17">
            <a:extLst>
              <a:ext uri="{FF2B5EF4-FFF2-40B4-BE49-F238E27FC236}">
                <a16:creationId xmlns:a16="http://schemas.microsoft.com/office/drawing/2014/main" id="{E97C8D19-00C9-4225-C4F1-31759A1E19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75267" y="2306709"/>
            <a:ext cx="4103353" cy="3090751"/>
          </a:xfrm>
          <a:prstGeom prst="rect">
            <a:avLst/>
          </a:prstGeom>
        </p:spPr>
      </p:pic>
      <p:sp>
        <p:nvSpPr>
          <p:cNvPr id="62" name="四角形: 角を丸くする 61">
            <a:extLst>
              <a:ext uri="{FF2B5EF4-FFF2-40B4-BE49-F238E27FC236}">
                <a16:creationId xmlns:a16="http://schemas.microsoft.com/office/drawing/2014/main" id="{ED4B163B-65FF-10F9-5791-C28020DED389}"/>
              </a:ext>
            </a:extLst>
          </p:cNvPr>
          <p:cNvSpPr/>
          <p:nvPr/>
        </p:nvSpPr>
        <p:spPr>
          <a:xfrm>
            <a:off x="4236193" y="2428690"/>
            <a:ext cx="3001566" cy="221800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北条まちづくりプロジェクト（</a:t>
            </a:r>
            <a:r>
              <a:rPr lang="en-US" altLang="ja-JP" sz="1200" dirty="0" err="1">
                <a:solidFill>
                  <a:schemeClr val="tx1"/>
                </a:solidFill>
                <a:latin typeface="BIZ UDゴシック" panose="020B0400000000000000" pitchFamily="49" charset="-128"/>
                <a:ea typeface="BIZ UDゴシック" panose="020B0400000000000000" pitchFamily="49" charset="-128"/>
              </a:rPr>
              <a:t>morineki</a:t>
            </a:r>
            <a:r>
              <a:rPr lang="ja-JP" altLang="en-US" sz="1200" dirty="0">
                <a:solidFill>
                  <a:schemeClr val="tx1"/>
                </a:solidFill>
                <a:latin typeface="BIZ UDゴシック" panose="020B0400000000000000" pitchFamily="49" charset="-128"/>
                <a:ea typeface="BIZ UDゴシック" panose="020B0400000000000000" pitchFamily="49" charset="-128"/>
              </a:rPr>
              <a:t>プロジェクト）において、エリアの価値を向上させるため、市出資の大東公民連携まちづくり事業株式会社（現：</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株</a:t>
            </a: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コーミン）とともに、官民一体で市営住宅の建替えに加え、道路の拡幅、公園リニューアルや親水空間整備、民間テナント誘致を行っている。</a:t>
            </a:r>
          </a:p>
        </p:txBody>
      </p:sp>
      <p:sp>
        <p:nvSpPr>
          <p:cNvPr id="2048" name="四角形: 角を丸くする 2047">
            <a:extLst>
              <a:ext uri="{FF2B5EF4-FFF2-40B4-BE49-F238E27FC236}">
                <a16:creationId xmlns:a16="http://schemas.microsoft.com/office/drawing/2014/main" id="{E26C6B68-98CA-2054-6B8B-96A39F1E0C8D}"/>
              </a:ext>
            </a:extLst>
          </p:cNvPr>
          <p:cNvSpPr/>
          <p:nvPr/>
        </p:nvSpPr>
        <p:spPr>
          <a:xfrm>
            <a:off x="323482" y="4993910"/>
            <a:ext cx="6914277" cy="162872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049" name="四角形: 角を丸くする 2048">
            <a:extLst>
              <a:ext uri="{FF2B5EF4-FFF2-40B4-BE49-F238E27FC236}">
                <a16:creationId xmlns:a16="http://schemas.microsoft.com/office/drawing/2014/main" id="{EBAB7B65-AEB7-4605-3009-ADDD57CF9876}"/>
              </a:ext>
            </a:extLst>
          </p:cNvPr>
          <p:cNvSpPr/>
          <p:nvPr/>
        </p:nvSpPr>
        <p:spPr>
          <a:xfrm>
            <a:off x="407380" y="5326027"/>
            <a:ext cx="6646563" cy="125895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寝屋川市において、京阪本線及び</a:t>
            </a:r>
            <a:r>
              <a:rPr lang="en-US" altLang="ja-JP" sz="1200" dirty="0">
                <a:solidFill>
                  <a:schemeClr val="tx1"/>
                </a:solidFill>
                <a:latin typeface="BIZ UDゴシック" panose="020B0400000000000000" pitchFamily="49" charset="-128"/>
                <a:ea typeface="BIZ UDゴシック" panose="020B0400000000000000" pitchFamily="49" charset="-128"/>
              </a:rPr>
              <a:t>JR</a:t>
            </a:r>
            <a:r>
              <a:rPr lang="ja-JP" altLang="en-US" sz="1200" dirty="0">
                <a:solidFill>
                  <a:schemeClr val="tx1"/>
                </a:solidFill>
                <a:latin typeface="BIZ UDゴシック" panose="020B0400000000000000" pitchFamily="49" charset="-128"/>
                <a:ea typeface="BIZ UDゴシック" panose="020B0400000000000000" pitchFamily="49" charset="-128"/>
              </a:rPr>
              <a:t>学研都市線の２軸の沿線が互いに成長し、市域全域が持続的に発展するためのまちづくり「２軸化構想」の推進により、 まちのリノベーションによる子育て世代の誘引を進め、人口の年齢構成のリバランスを図るとともに、「ターミナル化構想」の推進により、公共施設の老朽化対策、適正規模及び適正配置の実現等、あらゆる世代の利便性向上等への取組を積極的に進める。</a:t>
            </a:r>
          </a:p>
        </p:txBody>
      </p:sp>
      <p:sp>
        <p:nvSpPr>
          <p:cNvPr id="2051" name="四角形: 角を丸くする 2050">
            <a:extLst>
              <a:ext uri="{FF2B5EF4-FFF2-40B4-BE49-F238E27FC236}">
                <a16:creationId xmlns:a16="http://schemas.microsoft.com/office/drawing/2014/main" id="{7499651E-0267-1AB3-030E-B5C28899C30F}"/>
              </a:ext>
            </a:extLst>
          </p:cNvPr>
          <p:cNvSpPr/>
          <p:nvPr/>
        </p:nvSpPr>
        <p:spPr>
          <a:xfrm>
            <a:off x="256924" y="4940108"/>
            <a:ext cx="4547305" cy="43502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まちのリノベーション・公共施設の適正配置等の推進</a:t>
            </a:r>
          </a:p>
        </p:txBody>
      </p:sp>
      <p:grpSp>
        <p:nvGrpSpPr>
          <p:cNvPr id="2052" name="グループ化 2051">
            <a:extLst>
              <a:ext uri="{FF2B5EF4-FFF2-40B4-BE49-F238E27FC236}">
                <a16:creationId xmlns:a16="http://schemas.microsoft.com/office/drawing/2014/main" id="{A72D5313-D318-9AC9-7620-8E9F49A08C61}"/>
              </a:ext>
            </a:extLst>
          </p:cNvPr>
          <p:cNvGrpSpPr/>
          <p:nvPr/>
        </p:nvGrpSpPr>
        <p:grpSpPr>
          <a:xfrm rot="10800000">
            <a:off x="6541809" y="5051939"/>
            <a:ext cx="924290" cy="263791"/>
            <a:chOff x="6445282" y="1950156"/>
            <a:chExt cx="722095" cy="263791"/>
          </a:xfrm>
        </p:grpSpPr>
        <p:sp>
          <p:nvSpPr>
            <p:cNvPr id="2053" name="フリーフォーム: 図形 2052">
              <a:extLst>
                <a:ext uri="{FF2B5EF4-FFF2-40B4-BE49-F238E27FC236}">
                  <a16:creationId xmlns:a16="http://schemas.microsoft.com/office/drawing/2014/main" id="{F6EEC7E8-792F-D7AD-268E-AC937E79E816}"/>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054" name="テキスト ボックス 2053">
              <a:extLst>
                <a:ext uri="{FF2B5EF4-FFF2-40B4-BE49-F238E27FC236}">
                  <a16:creationId xmlns:a16="http://schemas.microsoft.com/office/drawing/2014/main" id="{7EE40927-6D26-5A53-3B26-552ED7D245CC}"/>
                </a:ext>
              </a:extLst>
            </p:cNvPr>
            <p:cNvSpPr txBox="1"/>
            <p:nvPr/>
          </p:nvSpPr>
          <p:spPr>
            <a:xfrm rot="10800000">
              <a:off x="6445282"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寝屋川市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055" name="グループ化 2054">
            <a:extLst>
              <a:ext uri="{FF2B5EF4-FFF2-40B4-BE49-F238E27FC236}">
                <a16:creationId xmlns:a16="http://schemas.microsoft.com/office/drawing/2014/main" id="{69F0896D-094E-9B1E-E2BF-60B17A70E4B3}"/>
              </a:ext>
            </a:extLst>
          </p:cNvPr>
          <p:cNvGrpSpPr/>
          <p:nvPr/>
        </p:nvGrpSpPr>
        <p:grpSpPr>
          <a:xfrm rot="10800000">
            <a:off x="6541813" y="2066688"/>
            <a:ext cx="981437" cy="263791"/>
            <a:chOff x="6400636" y="1950156"/>
            <a:chExt cx="766741" cy="263791"/>
          </a:xfrm>
        </p:grpSpPr>
        <p:sp>
          <p:nvSpPr>
            <p:cNvPr id="2056" name="フリーフォーム: 図形 2055">
              <a:extLst>
                <a:ext uri="{FF2B5EF4-FFF2-40B4-BE49-F238E27FC236}">
                  <a16:creationId xmlns:a16="http://schemas.microsoft.com/office/drawing/2014/main" id="{DED01D3A-7C65-7135-2587-011C7ADB80A7}"/>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057" name="テキスト ボックス 2056">
              <a:extLst>
                <a:ext uri="{FF2B5EF4-FFF2-40B4-BE49-F238E27FC236}">
                  <a16:creationId xmlns:a16="http://schemas.microsoft.com/office/drawing/2014/main" id="{6EAB3263-F521-5D0F-B79B-4135EEBB2E5F}"/>
                </a:ext>
              </a:extLst>
            </p:cNvPr>
            <p:cNvSpPr txBox="1"/>
            <p:nvPr/>
          </p:nvSpPr>
          <p:spPr>
            <a:xfrm rot="10800000">
              <a:off x="6400636"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大東市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2058" name="グループ化 2057">
            <a:extLst>
              <a:ext uri="{FF2B5EF4-FFF2-40B4-BE49-F238E27FC236}">
                <a16:creationId xmlns:a16="http://schemas.microsoft.com/office/drawing/2014/main" id="{E1661087-5E33-83A7-57D4-1948DA1D9F85}"/>
              </a:ext>
            </a:extLst>
          </p:cNvPr>
          <p:cNvGrpSpPr/>
          <p:nvPr/>
        </p:nvGrpSpPr>
        <p:grpSpPr>
          <a:xfrm rot="10800000">
            <a:off x="11164023" y="1990488"/>
            <a:ext cx="994137" cy="263791"/>
            <a:chOff x="6390714" y="1950156"/>
            <a:chExt cx="776663" cy="263791"/>
          </a:xfrm>
        </p:grpSpPr>
        <p:sp>
          <p:nvSpPr>
            <p:cNvPr id="2059" name="フリーフォーム: 図形 2058">
              <a:extLst>
                <a:ext uri="{FF2B5EF4-FFF2-40B4-BE49-F238E27FC236}">
                  <a16:creationId xmlns:a16="http://schemas.microsoft.com/office/drawing/2014/main" id="{0954565B-C004-AC88-BEA4-F45A92B77A36}"/>
                </a:ext>
              </a:extLst>
            </p:cNvPr>
            <p:cNvSpPr/>
            <p:nvPr/>
          </p:nvSpPr>
          <p:spPr>
            <a:xfrm rot="10800000">
              <a:off x="6610368" y="1950156"/>
              <a:ext cx="557009"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060" name="テキスト ボックス 2059">
              <a:extLst>
                <a:ext uri="{FF2B5EF4-FFF2-40B4-BE49-F238E27FC236}">
                  <a16:creationId xmlns:a16="http://schemas.microsoft.com/office/drawing/2014/main" id="{02AA25DE-BCD4-A96B-90A6-A23A991C5106}"/>
                </a:ext>
              </a:extLst>
            </p:cNvPr>
            <p:cNvSpPr txBox="1"/>
            <p:nvPr/>
          </p:nvSpPr>
          <p:spPr>
            <a:xfrm rot="10800000">
              <a:off x="6390714" y="1967433"/>
              <a:ext cx="65174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箕面市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3217711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20CFF-72D4-56C1-AFF3-068BC281386A}"/>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0CB9827-E4E7-CA55-6375-25F31CA5D655}"/>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平行四辺形 62">
            <a:extLst>
              <a:ext uri="{FF2B5EF4-FFF2-40B4-BE49-F238E27FC236}">
                <a16:creationId xmlns:a16="http://schemas.microsoft.com/office/drawing/2014/main" id="{FA4A09E3-23CD-1528-B974-CD7953E40B84}"/>
              </a:ext>
            </a:extLst>
          </p:cNvPr>
          <p:cNvSpPr/>
          <p:nvPr/>
        </p:nvSpPr>
        <p:spPr>
          <a:xfrm>
            <a:off x="8552569" y="296842"/>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平行四辺形 58">
            <a:extLst>
              <a:ext uri="{FF2B5EF4-FFF2-40B4-BE49-F238E27FC236}">
                <a16:creationId xmlns:a16="http://schemas.microsoft.com/office/drawing/2014/main" id="{8997954B-35C9-2F94-6C73-8FD5623C7F11}"/>
              </a:ext>
            </a:extLst>
          </p:cNvPr>
          <p:cNvSpPr/>
          <p:nvPr/>
        </p:nvSpPr>
        <p:spPr>
          <a:xfrm>
            <a:off x="252438" y="663428"/>
            <a:ext cx="3417348" cy="123964"/>
          </a:xfrm>
          <a:prstGeom prst="parallelogram">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868B27EF-801B-5733-F7EA-3CC6767D3DF7}"/>
              </a:ext>
            </a:extLst>
          </p:cNvPr>
          <p:cNvSpPr/>
          <p:nvPr/>
        </p:nvSpPr>
        <p:spPr>
          <a:xfrm>
            <a:off x="526083" y="1089247"/>
            <a:ext cx="7022074" cy="1593863"/>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720000" rIns="3600" rtlCol="0" anchor="t" anchorCtr="0"/>
          <a:lstStyle/>
          <a:p>
            <a:pPr marL="176213" marR="0" lvl="0" indent="-176213" algn="l" defTabSz="914400" rtl="0" eaLnBrk="1" fontAlgn="auto" latinLnBrk="0" hangingPunct="1">
              <a:lnSpc>
                <a:spcPts val="1800"/>
              </a:lnSpc>
              <a:spcBef>
                <a:spcPts val="1200"/>
              </a:spcBef>
              <a:spcAft>
                <a:spcPts val="0"/>
              </a:spcAft>
              <a:buClrTx/>
              <a:buSzTx/>
              <a:buFontTx/>
              <a:buNone/>
              <a:tabLst/>
              <a:defRPr/>
            </a:pP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1883BEB4-14B5-4EFB-E46F-A6B0A7B1C871}"/>
              </a:ext>
            </a:extLst>
          </p:cNvPr>
          <p:cNvSpPr/>
          <p:nvPr/>
        </p:nvSpPr>
        <p:spPr>
          <a:xfrm>
            <a:off x="146074" y="1211358"/>
            <a:ext cx="11849153" cy="5584402"/>
          </a:xfrm>
          <a:prstGeom prst="roundRect">
            <a:avLst>
              <a:gd name="adj" fmla="val 6770"/>
            </a:avLst>
          </a:prstGeom>
          <a:solidFill>
            <a:schemeClr val="bg1">
              <a:lumMod val="85000"/>
            </a:schemeClr>
          </a:solidFill>
          <a:ln w="41275">
            <a:solidFill>
              <a:srgbClr val="FFD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78E45652-BD3D-F2C3-67F1-5D86E38469EA}"/>
              </a:ext>
            </a:extLst>
          </p:cNvPr>
          <p:cNvSpPr/>
          <p:nvPr/>
        </p:nvSpPr>
        <p:spPr>
          <a:xfrm>
            <a:off x="4464609" y="175409"/>
            <a:ext cx="3071343" cy="804041"/>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 tIns="3600" rIns="3600" rtlCol="0" anchor="t" anchorCtr="0"/>
          <a:lstStyle/>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あなたのとなりで、</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l" defTabSz="9144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副首都はもう始まっています！</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四角形: 角を丸くする 45">
            <a:extLst>
              <a:ext uri="{FF2B5EF4-FFF2-40B4-BE49-F238E27FC236}">
                <a16:creationId xmlns:a16="http://schemas.microsoft.com/office/drawing/2014/main" id="{CF4E3482-027F-6DDC-D5B1-E18307A4A8AD}"/>
              </a:ext>
            </a:extLst>
          </p:cNvPr>
          <p:cNvSpPr/>
          <p:nvPr/>
        </p:nvSpPr>
        <p:spPr>
          <a:xfrm>
            <a:off x="10261243" y="668250"/>
            <a:ext cx="1795790" cy="5431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大阪のまちに、</a:t>
            </a:r>
            <a:endParaRPr kumimoji="1"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もっともっと</a:t>
            </a:r>
            <a:r>
              <a:rPr kumimoji="1" lang="ja-JP" altLang="en-US" sz="20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rPr>
              <a:t>福</a:t>
            </a: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がくる</a:t>
            </a:r>
            <a:endParaRPr kumimoji="1" lang="en-US" altLang="ja-JP" sz="1800" b="1" i="0" u="none" strike="noStrike" kern="1200" cap="none" spc="0" normalizeH="0" baseline="0" noProof="0" dirty="0">
              <a:ln>
                <a:noFill/>
              </a:ln>
              <a:solidFill>
                <a:srgbClr val="FFD83C"/>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7" name="四角形: 角を丸くする 56">
            <a:extLst>
              <a:ext uri="{FF2B5EF4-FFF2-40B4-BE49-F238E27FC236}">
                <a16:creationId xmlns:a16="http://schemas.microsoft.com/office/drawing/2014/main" id="{305DBF24-24F6-1971-F8FB-0217B21E066A}"/>
              </a:ext>
            </a:extLst>
          </p:cNvPr>
          <p:cNvSpPr/>
          <p:nvPr/>
        </p:nvSpPr>
        <p:spPr>
          <a:xfrm>
            <a:off x="781368" y="206564"/>
            <a:ext cx="2093594" cy="554609"/>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都市としての</a:t>
            </a:r>
          </a:p>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ベーシックな機能</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0" name="四角形: 角を丸くする 59">
            <a:extLst>
              <a:ext uri="{FF2B5EF4-FFF2-40B4-BE49-F238E27FC236}">
                <a16:creationId xmlns:a16="http://schemas.microsoft.com/office/drawing/2014/main" id="{232FE59D-980D-0196-9700-965A5B0DF432}"/>
              </a:ext>
            </a:extLst>
          </p:cNvPr>
          <p:cNvSpPr/>
          <p:nvPr/>
        </p:nvSpPr>
        <p:spPr>
          <a:xfrm>
            <a:off x="8621652" y="179073"/>
            <a:ext cx="3373576" cy="221606"/>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 tIns="3600" rIns="3600" bIns="3600" rtlCol="0" anchor="t" anchorCtr="0">
            <a:spAutoFit/>
          </a:bodyPr>
          <a:lstStyle/>
          <a:p>
            <a:pPr marL="176213" marR="0" lvl="0" indent="-176213" algn="ctr" defTabSz="914400" rtl="0" eaLnBrk="1" fontAlgn="auto" latinLnBrk="0" hangingPunct="1">
              <a:lnSpc>
                <a:spcPts val="1300"/>
              </a:lnSpc>
              <a:spcBef>
                <a:spcPts val="120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世界標準の都市機能の充実</a:t>
            </a:r>
            <a:endParaRPr kumimoji="1" lang="en-US" altLang="ja-JP" sz="2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0" name="スライド番号プレースホルダー 9">
            <a:extLst>
              <a:ext uri="{FF2B5EF4-FFF2-40B4-BE49-F238E27FC236}">
                <a16:creationId xmlns:a16="http://schemas.microsoft.com/office/drawing/2014/main" id="{886C6448-8426-939E-F99B-EC727ECC532C}"/>
              </a:ext>
            </a:extLst>
          </p:cNvPr>
          <p:cNvSpPr>
            <a:spLocks noGrp="1"/>
          </p:cNvSpPr>
          <p:nvPr>
            <p:ph type="sldNum" sz="quarter" idx="12"/>
          </p:nvPr>
        </p:nvSpPr>
        <p:spPr>
          <a:xfrm>
            <a:off x="11678620" y="6563573"/>
            <a:ext cx="535912" cy="365125"/>
          </a:xfrm>
        </p:spPr>
        <p:txBody>
          <a:bodyPr/>
          <a:lstStyle/>
          <a:p>
            <a:fld id="{C8221C97-0B51-4655-9AB3-A2F722911898}" type="slidenum">
              <a:rPr kumimoji="1" lang="ja-JP" altLang="en-US" b="1" smtClean="0">
                <a:solidFill>
                  <a:schemeClr val="bg1"/>
                </a:solidFill>
                <a:latin typeface="BIZ UDPゴシック" panose="020B0400000000000000" pitchFamily="50" charset="-128"/>
                <a:ea typeface="BIZ UDPゴシック" panose="020B0400000000000000" pitchFamily="50" charset="-128"/>
              </a:rPr>
              <a:t>9</a:t>
            </a:fld>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8054778B-F4D1-2F4C-7002-A8DB6E3F79B8}"/>
              </a:ext>
            </a:extLst>
          </p:cNvPr>
          <p:cNvSpPr/>
          <p:nvPr/>
        </p:nvSpPr>
        <p:spPr>
          <a:xfrm>
            <a:off x="149774" y="1054079"/>
            <a:ext cx="7206235" cy="441652"/>
          </a:xfrm>
          <a:prstGeom prst="roundRect">
            <a:avLst>
              <a:gd name="adj" fmla="val 50000"/>
            </a:avLst>
          </a:prstGeom>
          <a:solidFill>
            <a:srgbClr val="FFD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都心部周辺や郊外部の拠点エリア形成</a:t>
            </a:r>
            <a:r>
              <a:rPr kumimoji="1" lang="en-US" altLang="ja-JP"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rPr>
              <a:t>(2/2)</a:t>
            </a:r>
            <a:endParaRPr kumimoji="1" lang="ja-JP" altLang="en-US" sz="1600" b="1" i="0" u="none" strike="noStrike" kern="1200" cap="none" spc="0" normalizeH="0" baseline="0" noProof="0" dirty="0">
              <a:ln>
                <a:noFill/>
              </a:ln>
              <a:solidFill>
                <a:srgbClr val="241916"/>
              </a:solidFill>
              <a:effectLst/>
              <a:uLnTx/>
              <a:uFillTx/>
              <a:latin typeface="BIZ UDゴシック" panose="020B0400000000000000" pitchFamily="49" charset="-128"/>
              <a:ea typeface="BIZ UDゴシック" panose="020B0400000000000000" pitchFamily="49" charset="-128"/>
              <a:cs typeface="+mn-cs"/>
            </a:endParaRPr>
          </a:p>
        </p:txBody>
      </p:sp>
      <p:sp>
        <p:nvSpPr>
          <p:cNvPr id="2" name="四角形: 角を丸くする 1">
            <a:extLst>
              <a:ext uri="{FF2B5EF4-FFF2-40B4-BE49-F238E27FC236}">
                <a16:creationId xmlns:a16="http://schemas.microsoft.com/office/drawing/2014/main" id="{75FB2E74-7BCF-CCA9-8CD9-5B6763D9FC72}"/>
              </a:ext>
            </a:extLst>
          </p:cNvPr>
          <p:cNvSpPr/>
          <p:nvPr/>
        </p:nvSpPr>
        <p:spPr>
          <a:xfrm>
            <a:off x="5793457" y="1612038"/>
            <a:ext cx="5885163" cy="3618452"/>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3DFAF0F-5B57-844F-3005-04F744435DDA}"/>
              </a:ext>
            </a:extLst>
          </p:cNvPr>
          <p:cNvSpPr/>
          <p:nvPr/>
        </p:nvSpPr>
        <p:spPr>
          <a:xfrm>
            <a:off x="9469310" y="2499989"/>
            <a:ext cx="2196607" cy="2218000"/>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門真市パークイノベーション計画に基づき、ボール遊びなどができる子どもたちがのびのびと遊べる公園、移動販売車やマルシェで賑わう公園、若者が自由に表現できる公園など、これまで以上に市民にとって使いやすい公園づくりを進める。</a:t>
            </a:r>
          </a:p>
        </p:txBody>
      </p:sp>
      <p:sp>
        <p:nvSpPr>
          <p:cNvPr id="47" name="四角形: 角を丸くする 46">
            <a:extLst>
              <a:ext uri="{FF2B5EF4-FFF2-40B4-BE49-F238E27FC236}">
                <a16:creationId xmlns:a16="http://schemas.microsoft.com/office/drawing/2014/main" id="{5D0AC6D6-895C-E77D-061A-51AE1AF0F0DF}"/>
              </a:ext>
            </a:extLst>
          </p:cNvPr>
          <p:cNvSpPr/>
          <p:nvPr/>
        </p:nvSpPr>
        <p:spPr>
          <a:xfrm>
            <a:off x="264280" y="1605528"/>
            <a:ext cx="5419368" cy="4929575"/>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49" name="四角形: 角を丸くする 48">
            <a:extLst>
              <a:ext uri="{FF2B5EF4-FFF2-40B4-BE49-F238E27FC236}">
                <a16:creationId xmlns:a16="http://schemas.microsoft.com/office/drawing/2014/main" id="{88EC51E3-6780-D662-3DF9-D73DA83F3D5A}"/>
              </a:ext>
            </a:extLst>
          </p:cNvPr>
          <p:cNvSpPr/>
          <p:nvPr/>
        </p:nvSpPr>
        <p:spPr>
          <a:xfrm>
            <a:off x="264280" y="5414422"/>
            <a:ext cx="5201150" cy="86740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500"/>
              </a:lnSpc>
              <a:spcBef>
                <a:spcPts val="1200"/>
              </a:spcBef>
            </a:pPr>
            <a:r>
              <a:rPr lang="ja-JP" altLang="en-US" sz="1100" dirty="0">
                <a:solidFill>
                  <a:schemeClr val="tx1"/>
                </a:solidFill>
                <a:latin typeface="BIZ UDゴシック" panose="020B0400000000000000" pitchFamily="49" charset="-128"/>
                <a:ea typeface="BIZ UDゴシック" panose="020B0400000000000000" pitchFamily="49" charset="-128"/>
              </a:rPr>
              <a:t>かつての高槻城を偲ばせる「高槻城公園芸術文化劇場」を核に、高槻城の風情と風格が感じられ、魅力とにぎわいあふれる公園の整備に取り組む。公園北エリアには乾櫓や高麗門をはじめ、土塁や土塀、武家屋敷の区画などを再現し、高槻城三の丸の歴史を感じることができる空間として整備する。</a:t>
            </a:r>
          </a:p>
        </p:txBody>
      </p:sp>
      <p:sp>
        <p:nvSpPr>
          <p:cNvPr id="61" name="四角形: 角を丸くする 60">
            <a:extLst>
              <a:ext uri="{FF2B5EF4-FFF2-40B4-BE49-F238E27FC236}">
                <a16:creationId xmlns:a16="http://schemas.microsoft.com/office/drawing/2014/main" id="{1A074B26-BAAC-E1B9-C62A-758C7DB60F01}"/>
              </a:ext>
            </a:extLst>
          </p:cNvPr>
          <p:cNvSpPr/>
          <p:nvPr/>
        </p:nvSpPr>
        <p:spPr>
          <a:xfrm>
            <a:off x="329309" y="1681896"/>
            <a:ext cx="3257046" cy="3872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魅力とにぎわいあふれる公園の整備</a:t>
            </a:r>
          </a:p>
        </p:txBody>
      </p:sp>
      <p:pic>
        <p:nvPicPr>
          <p:cNvPr id="54" name="図 53">
            <a:extLst>
              <a:ext uri="{FF2B5EF4-FFF2-40B4-BE49-F238E27FC236}">
                <a16:creationId xmlns:a16="http://schemas.microsoft.com/office/drawing/2014/main" id="{2AE7ED78-7981-99FB-7514-B79F82A22CA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29309" y="2102532"/>
            <a:ext cx="5136121" cy="3192897"/>
          </a:xfrm>
          <a:prstGeom prst="rect">
            <a:avLst/>
          </a:prstGeom>
        </p:spPr>
      </p:pic>
      <p:sp>
        <p:nvSpPr>
          <p:cNvPr id="6" name="四角形: 角を丸くする 5">
            <a:extLst>
              <a:ext uri="{FF2B5EF4-FFF2-40B4-BE49-F238E27FC236}">
                <a16:creationId xmlns:a16="http://schemas.microsoft.com/office/drawing/2014/main" id="{3BC85A55-251C-B3AB-731F-C085D46C64E8}"/>
              </a:ext>
            </a:extLst>
          </p:cNvPr>
          <p:cNvSpPr/>
          <p:nvPr/>
        </p:nvSpPr>
        <p:spPr>
          <a:xfrm>
            <a:off x="5833789" y="5358851"/>
            <a:ext cx="5844831" cy="1202307"/>
          </a:xfrm>
          <a:prstGeom prst="roundRect">
            <a:avLst>
              <a:gd name="adj" fmla="val 69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0211EB24-704A-C009-520B-D1C3F085BEA9}"/>
              </a:ext>
            </a:extLst>
          </p:cNvPr>
          <p:cNvSpPr/>
          <p:nvPr/>
        </p:nvSpPr>
        <p:spPr>
          <a:xfrm>
            <a:off x="5833790" y="5631809"/>
            <a:ext cx="5528223" cy="779427"/>
          </a:xfrm>
          <a:prstGeom prst="roundRect">
            <a:avLst>
              <a:gd name="adj" fmla="val 658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 tIns="46800" rIns="3600" rtlCol="0" anchor="t" anchorCtr="0">
            <a:spAutoFit/>
          </a:bodyPr>
          <a:lstStyle/>
          <a:p>
            <a:pPr marL="176213" indent="1588">
              <a:lnSpc>
                <a:spcPts val="1800"/>
              </a:lnSpc>
              <a:spcBef>
                <a:spcPts val="1200"/>
              </a:spcBef>
            </a:pPr>
            <a:r>
              <a:rPr lang="ja-JP" altLang="en-US" sz="1200" dirty="0">
                <a:solidFill>
                  <a:schemeClr val="tx1"/>
                </a:solidFill>
                <a:latin typeface="BIZ UDゴシック" panose="020B0400000000000000" pitchFamily="49" charset="-128"/>
                <a:ea typeface="BIZ UDゴシック" panose="020B0400000000000000" pitchFamily="49" charset="-128"/>
              </a:rPr>
              <a:t>ニュータウン問題が顕在化する金剛地区において、金剛中央公園のリニューアル整備（</a:t>
            </a:r>
            <a:r>
              <a:rPr lang="en-US" altLang="ja-JP" sz="1200" dirty="0">
                <a:solidFill>
                  <a:schemeClr val="tx1"/>
                </a:solidFill>
                <a:latin typeface="BIZ UDゴシック" panose="020B0400000000000000" pitchFamily="49" charset="-128"/>
                <a:ea typeface="BIZ UDゴシック" panose="020B0400000000000000" pitchFamily="49" charset="-128"/>
              </a:rPr>
              <a:t>2029</a:t>
            </a:r>
            <a:r>
              <a:rPr lang="ja-JP" altLang="en-US" sz="1200" dirty="0">
                <a:solidFill>
                  <a:schemeClr val="tx1"/>
                </a:solidFill>
                <a:latin typeface="BIZ UDゴシック" panose="020B0400000000000000" pitchFamily="49" charset="-128"/>
                <a:ea typeface="BIZ UDゴシック" panose="020B0400000000000000" pitchFamily="49" charset="-128"/>
              </a:rPr>
              <a:t>年供用開始予定）や金剛銀座街商店街における広場整備など、都市空間の再編を官民連携で進める。</a:t>
            </a:r>
          </a:p>
        </p:txBody>
      </p:sp>
      <p:sp>
        <p:nvSpPr>
          <p:cNvPr id="8" name="四角形: 角を丸くする 7">
            <a:extLst>
              <a:ext uri="{FF2B5EF4-FFF2-40B4-BE49-F238E27FC236}">
                <a16:creationId xmlns:a16="http://schemas.microsoft.com/office/drawing/2014/main" id="{64FFAF22-C76E-44E0-7D46-DD978F34812D}"/>
              </a:ext>
            </a:extLst>
          </p:cNvPr>
          <p:cNvSpPr/>
          <p:nvPr/>
        </p:nvSpPr>
        <p:spPr>
          <a:xfrm>
            <a:off x="5746716" y="5326397"/>
            <a:ext cx="4454134" cy="26378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金剛地区における官民連携での都市空間の再編</a:t>
            </a:r>
          </a:p>
        </p:txBody>
      </p:sp>
      <p:pic>
        <p:nvPicPr>
          <p:cNvPr id="3074" name="Picture 2">
            <a:extLst>
              <a:ext uri="{FF2B5EF4-FFF2-40B4-BE49-F238E27FC236}">
                <a16:creationId xmlns:a16="http://schemas.microsoft.com/office/drawing/2014/main" id="{C28BE63A-80A5-7F9E-7D3C-4B67F143BF9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80422" y="2084905"/>
            <a:ext cx="3708994" cy="3048169"/>
          </a:xfrm>
          <a:prstGeom prst="rect">
            <a:avLst/>
          </a:prstGeom>
          <a:noFill/>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74437887-D531-6BA2-9B65-D0D5B5E7CA49}"/>
              </a:ext>
            </a:extLst>
          </p:cNvPr>
          <p:cNvSpPr/>
          <p:nvPr/>
        </p:nvSpPr>
        <p:spPr>
          <a:xfrm>
            <a:off x="5880421" y="1627511"/>
            <a:ext cx="3194273" cy="4260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市民にとって使いやすい公園づくり</a:t>
            </a:r>
            <a:endParaRPr kumimoji="1" lang="en-US" altLang="ja-JP" sz="1400" b="1" u="sng" dirty="0">
              <a:solidFill>
                <a:srgbClr val="241916"/>
              </a:solidFill>
              <a:latin typeface="BIZ UDPゴシック" panose="020B0400000000000000" pitchFamily="50" charset="-128"/>
              <a:ea typeface="BIZ UDPゴシック" panose="020B0400000000000000" pitchFamily="50" charset="-128"/>
            </a:endParaRPr>
          </a:p>
          <a:p>
            <a:pPr algn="ctr"/>
            <a:r>
              <a:rPr kumimoji="1" lang="ja-JP" altLang="en-US" sz="1400" b="1" u="sng" dirty="0">
                <a:solidFill>
                  <a:srgbClr val="241916"/>
                </a:solidFill>
                <a:latin typeface="BIZ UDPゴシック" panose="020B0400000000000000" pitchFamily="50" charset="-128"/>
                <a:ea typeface="BIZ UDPゴシック" panose="020B0400000000000000" pitchFamily="50" charset="-128"/>
              </a:rPr>
              <a:t>（パークイノベーション）</a:t>
            </a:r>
          </a:p>
        </p:txBody>
      </p:sp>
      <p:grpSp>
        <p:nvGrpSpPr>
          <p:cNvPr id="15" name="グループ化 14">
            <a:extLst>
              <a:ext uri="{FF2B5EF4-FFF2-40B4-BE49-F238E27FC236}">
                <a16:creationId xmlns:a16="http://schemas.microsoft.com/office/drawing/2014/main" id="{36AC2507-8869-C0B1-C2D3-5B6CD3EF7CD5}"/>
              </a:ext>
            </a:extLst>
          </p:cNvPr>
          <p:cNvGrpSpPr/>
          <p:nvPr/>
        </p:nvGrpSpPr>
        <p:grpSpPr>
          <a:xfrm rot="10800000">
            <a:off x="5069578" y="1795096"/>
            <a:ext cx="776479" cy="263791"/>
            <a:chOff x="6438636" y="1950156"/>
            <a:chExt cx="823478" cy="263791"/>
          </a:xfrm>
        </p:grpSpPr>
        <p:sp>
          <p:nvSpPr>
            <p:cNvPr id="25" name="フリーフォーム: 図形 24">
              <a:extLst>
                <a:ext uri="{FF2B5EF4-FFF2-40B4-BE49-F238E27FC236}">
                  <a16:creationId xmlns:a16="http://schemas.microsoft.com/office/drawing/2014/main" id="{1A4D45D9-2884-476C-1B5F-B965F668C3C4}"/>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8" name="テキスト ボックス 27">
              <a:extLst>
                <a:ext uri="{FF2B5EF4-FFF2-40B4-BE49-F238E27FC236}">
                  <a16:creationId xmlns:a16="http://schemas.microsoft.com/office/drawing/2014/main" id="{3EF6AF5B-5D4B-4F00-EED7-18D9417EC660}"/>
                </a:ext>
              </a:extLst>
            </p:cNvPr>
            <p:cNvSpPr txBox="1"/>
            <p:nvPr/>
          </p:nvSpPr>
          <p:spPr>
            <a:xfrm rot="10800000">
              <a:off x="6438636" y="1977158"/>
              <a:ext cx="730266"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高槻市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4"/>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30" name="グループ化 29">
            <a:extLst>
              <a:ext uri="{FF2B5EF4-FFF2-40B4-BE49-F238E27FC236}">
                <a16:creationId xmlns:a16="http://schemas.microsoft.com/office/drawing/2014/main" id="{AE9E2D71-9EEA-58E3-37D2-F031D87B2358}"/>
              </a:ext>
            </a:extLst>
          </p:cNvPr>
          <p:cNvGrpSpPr/>
          <p:nvPr/>
        </p:nvGrpSpPr>
        <p:grpSpPr>
          <a:xfrm rot="10800000">
            <a:off x="11087084" y="1838741"/>
            <a:ext cx="773304" cy="263791"/>
            <a:chOff x="6442002" y="1950156"/>
            <a:chExt cx="820112" cy="263791"/>
          </a:xfrm>
        </p:grpSpPr>
        <p:sp>
          <p:nvSpPr>
            <p:cNvPr id="31" name="フリーフォーム: 図形 30">
              <a:extLst>
                <a:ext uri="{FF2B5EF4-FFF2-40B4-BE49-F238E27FC236}">
                  <a16:creationId xmlns:a16="http://schemas.microsoft.com/office/drawing/2014/main" id="{498794F8-D14E-0E83-92A7-8CBED8FC4730}"/>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3" name="テキスト ボックス 32">
              <a:extLst>
                <a:ext uri="{FF2B5EF4-FFF2-40B4-BE49-F238E27FC236}">
                  <a16:creationId xmlns:a16="http://schemas.microsoft.com/office/drawing/2014/main" id="{46FD7323-1883-53F8-39FE-F427F60BD16F}"/>
                </a:ext>
              </a:extLst>
            </p:cNvPr>
            <p:cNvSpPr txBox="1"/>
            <p:nvPr/>
          </p:nvSpPr>
          <p:spPr>
            <a:xfrm rot="10800000">
              <a:off x="6442002" y="1977158"/>
              <a:ext cx="730268"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門真市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5"/>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34" name="グループ化 33">
            <a:extLst>
              <a:ext uri="{FF2B5EF4-FFF2-40B4-BE49-F238E27FC236}">
                <a16:creationId xmlns:a16="http://schemas.microsoft.com/office/drawing/2014/main" id="{2AFBB0A1-A5CD-00B8-C23C-85809B997928}"/>
              </a:ext>
            </a:extLst>
          </p:cNvPr>
          <p:cNvGrpSpPr/>
          <p:nvPr/>
        </p:nvGrpSpPr>
        <p:grpSpPr>
          <a:xfrm rot="10800000">
            <a:off x="10942337" y="5429713"/>
            <a:ext cx="953601" cy="263791"/>
            <a:chOff x="6423366" y="1950156"/>
            <a:chExt cx="838748" cy="263791"/>
          </a:xfrm>
        </p:grpSpPr>
        <p:sp>
          <p:nvSpPr>
            <p:cNvPr id="35" name="フリーフォーム: 図形 34">
              <a:extLst>
                <a:ext uri="{FF2B5EF4-FFF2-40B4-BE49-F238E27FC236}">
                  <a16:creationId xmlns:a16="http://schemas.microsoft.com/office/drawing/2014/main" id="{A37AAF72-2487-EB2F-ADDD-006CE15C8D4E}"/>
                </a:ext>
              </a:extLst>
            </p:cNvPr>
            <p:cNvSpPr/>
            <p:nvPr/>
          </p:nvSpPr>
          <p:spPr>
            <a:xfrm rot="10800000">
              <a:off x="6610368" y="1950156"/>
              <a:ext cx="651746" cy="263791"/>
            </a:xfrm>
            <a:custGeom>
              <a:avLst/>
              <a:gdLst>
                <a:gd name="connsiteX0" fmla="*/ 0 w 690924"/>
                <a:gd name="connsiteY0" fmla="*/ 0 h 327212"/>
                <a:gd name="connsiteX1" fmla="*/ 198477 w 690924"/>
                <a:gd name="connsiteY1" fmla="*/ 0 h 327212"/>
                <a:gd name="connsiteX2" fmla="*/ 225985 w 690924"/>
                <a:gd name="connsiteY2" fmla="*/ 0 h 327212"/>
                <a:gd name="connsiteX3" fmla="*/ 690924 w 690924"/>
                <a:gd name="connsiteY3" fmla="*/ 0 h 327212"/>
                <a:gd name="connsiteX4" fmla="*/ 690924 w 690924"/>
                <a:gd name="connsiteY4" fmla="*/ 327212 h 327212"/>
                <a:gd name="connsiteX5" fmla="*/ 225985 w 690924"/>
                <a:gd name="connsiteY5" fmla="*/ 327212 h 327212"/>
                <a:gd name="connsiteX6" fmla="*/ 198477 w 690924"/>
                <a:gd name="connsiteY6" fmla="*/ 327212 h 327212"/>
                <a:gd name="connsiteX7" fmla="*/ 0 w 690924"/>
                <a:gd name="connsiteY7" fmla="*/ 327212 h 327212"/>
                <a:gd name="connsiteX8" fmla="*/ 163606 w 690924"/>
                <a:gd name="connsiteY8" fmla="*/ 163606 h 32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924" h="327212">
                  <a:moveTo>
                    <a:pt x="0" y="0"/>
                  </a:moveTo>
                  <a:lnTo>
                    <a:pt x="198477" y="0"/>
                  </a:lnTo>
                  <a:lnTo>
                    <a:pt x="225985" y="0"/>
                  </a:lnTo>
                  <a:lnTo>
                    <a:pt x="690924" y="0"/>
                  </a:lnTo>
                  <a:lnTo>
                    <a:pt x="690924" y="327212"/>
                  </a:lnTo>
                  <a:lnTo>
                    <a:pt x="225985" y="327212"/>
                  </a:lnTo>
                  <a:lnTo>
                    <a:pt x="198477" y="327212"/>
                  </a:lnTo>
                  <a:lnTo>
                    <a:pt x="0" y="327212"/>
                  </a:lnTo>
                  <a:lnTo>
                    <a:pt x="163606" y="163606"/>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6" name="テキスト ボックス 35">
              <a:extLst>
                <a:ext uri="{FF2B5EF4-FFF2-40B4-BE49-F238E27FC236}">
                  <a16:creationId xmlns:a16="http://schemas.microsoft.com/office/drawing/2014/main" id="{4CED5B4D-CBF3-1149-663B-CAD5D7027279}"/>
                </a:ext>
              </a:extLst>
            </p:cNvPr>
            <p:cNvSpPr txBox="1"/>
            <p:nvPr/>
          </p:nvSpPr>
          <p:spPr>
            <a:xfrm rot="10800000">
              <a:off x="6423366" y="1977158"/>
              <a:ext cx="730267" cy="215444"/>
            </a:xfrm>
            <a:prstGeom prst="rect">
              <a:avLst/>
            </a:prstGeom>
            <a:noFill/>
          </p:spPr>
          <p:txBody>
            <a:bodyPr wrap="square" rtlCol="0">
              <a:spAutoFit/>
            </a:bodyPr>
            <a:lstStyle/>
            <a:p>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富田林市</a:t>
              </a:r>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hlinkClick r:id="rId6"/>
                </a:rPr>
                <a:t>HP</a:t>
              </a:r>
              <a:endParaRPr kumimoji="1"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12911046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6962</TotalTime>
  <Words>3520</Words>
  <Application>Microsoft Office PowerPoint</Application>
  <PresentationFormat>ワイド画面</PresentationFormat>
  <Paragraphs>274</Paragraphs>
  <Slides>11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BIZ UDPゴシック</vt:lpstr>
      <vt:lpstr>BIZ UDゴシック</vt:lpstr>
      <vt:lpstr>UD デジタル 教科書体 NK-B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内海　正浩</dc:creator>
  <cp:lastModifiedBy>内海　正浩</cp:lastModifiedBy>
  <cp:revision>80</cp:revision>
  <cp:lastPrinted>2024-12-25T08:35:39Z</cp:lastPrinted>
  <dcterms:modified xsi:type="dcterms:W3CDTF">2024-12-27T08:21:44Z</dcterms:modified>
</cp:coreProperties>
</file>