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1" d="100"/>
          <a:sy n="51" d="100"/>
        </p:scale>
        <p:origin x="13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06124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026940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4224176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128193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2DEBB2-79B6-4193-A894-41B39676FDB7}" type="datetimeFigureOut">
              <a:rPr kumimoji="1" lang="ja-JP" altLang="en-US" smtClean="0"/>
              <a:t>2021/12/10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142242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72DEBB2-79B6-4193-A894-41B39676FDB7}" type="datetimeFigureOut">
              <a:rPr kumimoji="1" lang="ja-JP" altLang="en-US" smtClean="0"/>
              <a:t>2021/12/10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2560436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72DEBB2-79B6-4193-A894-41B39676FDB7}" type="datetimeFigureOut">
              <a:rPr kumimoji="1" lang="ja-JP" altLang="en-US" smtClean="0"/>
              <a:t>2021/12/10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1652879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72DEBB2-79B6-4193-A894-41B39676FDB7}" type="datetimeFigureOut">
              <a:rPr kumimoji="1" lang="ja-JP" altLang="en-US" smtClean="0"/>
              <a:t>2021/12/10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56040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2DEBB2-79B6-4193-A894-41B39676FDB7}" type="datetimeFigureOut">
              <a:rPr kumimoji="1" lang="ja-JP" altLang="en-US" smtClean="0"/>
              <a:t>2021/12/10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2558692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2DEBB2-79B6-4193-A894-41B39676FDB7}" type="datetimeFigureOut">
              <a:rPr kumimoji="1" lang="ja-JP" altLang="en-US" smtClean="0"/>
              <a:t>2021/12/10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311367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2DEBB2-79B6-4193-A894-41B39676FDB7}" type="datetimeFigureOut">
              <a:rPr kumimoji="1" lang="ja-JP" altLang="en-US" smtClean="0"/>
              <a:t>2021/12/10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3521269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372DEBB2-79B6-4193-A894-41B39676FDB7}" type="datetimeFigureOut">
              <a:rPr kumimoji="1" lang="ja-JP" altLang="en-US" smtClean="0"/>
              <a:t>2021/12/10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F50592C4-9B8D-4145-8B28-523542439596}" type="slidenum">
              <a:rPr kumimoji="1" lang="ja-JP" altLang="en-US" smtClean="0"/>
              <a:t>‹#›</a:t>
            </a:fld>
            <a:endParaRPr kumimoji="1" lang="ja-JP" altLang="en-US"/>
          </a:p>
        </p:txBody>
      </p:sp>
    </p:spTree>
    <p:extLst>
      <p:ext uri="{BB962C8B-B14F-4D97-AF65-F5344CB8AC3E}">
        <p14:creationId xmlns:p14="http://schemas.microsoft.com/office/powerpoint/2010/main" val="3361023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四角形: 角を丸くする 46">
            <a:extLst>
              <a:ext uri="{FF2B5EF4-FFF2-40B4-BE49-F238E27FC236}">
                <a16:creationId xmlns:a16="http://schemas.microsoft.com/office/drawing/2014/main" id="{0AD9F3C3-614A-40A3-B7C1-ECF8E7EFED12}"/>
              </a:ext>
            </a:extLst>
          </p:cNvPr>
          <p:cNvSpPr/>
          <p:nvPr/>
        </p:nvSpPr>
        <p:spPr>
          <a:xfrm>
            <a:off x="115102" y="651513"/>
            <a:ext cx="12489788" cy="8829371"/>
          </a:xfrm>
          <a:prstGeom prst="roundRect">
            <a:avLst>
              <a:gd name="adj" fmla="val 231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99476" y="701794"/>
            <a:ext cx="12260088" cy="1169551"/>
          </a:xfrm>
          <a:prstGeom prst="rect">
            <a:avLst/>
          </a:prstGeom>
          <a:noFill/>
        </p:spPr>
        <p:txBody>
          <a:bodyPr wrap="none" rtlCol="0">
            <a:spAutoFit/>
          </a:bodyPr>
          <a:lstStyle/>
          <a:p>
            <a:pPr>
              <a:lnSpc>
                <a:spcPts val="2100"/>
              </a:lnSpc>
            </a:pPr>
            <a:r>
              <a:rPr kumimoji="1" lang="ja-JP" altLang="en-US" sz="1600" b="1" dirty="0" smtClean="0">
                <a:latin typeface="Meiryo UI" panose="020B0604030504040204" pitchFamily="50" charset="-128"/>
                <a:ea typeface="Meiryo UI" panose="020B0604030504040204" pitchFamily="50" charset="-128"/>
              </a:rPr>
              <a:t>１．目的及び位置付け</a:t>
            </a:r>
            <a:endParaRPr kumimoji="1" lang="en-US" altLang="ja-JP" sz="1600" b="1" dirty="0" smtClean="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高齢者や</a:t>
            </a:r>
            <a:r>
              <a:rPr lang="ja-JP" altLang="en-US" sz="1600" dirty="0" err="1" smtClean="0">
                <a:latin typeface="Meiryo UI" panose="020B0604030504040204" pitchFamily="50" charset="-128"/>
                <a:ea typeface="Meiryo UI" panose="020B0604030504040204" pitchFamily="50" charset="-128"/>
              </a:rPr>
              <a:t>障がい</a:t>
            </a:r>
            <a:r>
              <a:rPr lang="ja-JP" altLang="en-US" sz="1600" dirty="0" smtClean="0">
                <a:latin typeface="Meiryo UI" panose="020B0604030504040204" pitchFamily="50" charset="-128"/>
                <a:ea typeface="Meiryo UI" panose="020B0604030504040204" pitchFamily="50" charset="-128"/>
              </a:rPr>
              <a:t>者、低額所得者等の住宅確保要配慮者の居住の安定に関する総合的かつ効果的な施策を推進するため、</a:t>
            </a:r>
            <a:r>
              <a:rPr lang="ja-JP" altLang="ja-JP" sz="1600" dirty="0" smtClean="0">
                <a:latin typeface="Meiryo UI" panose="020B0604030504040204" pitchFamily="50" charset="-128"/>
                <a:ea typeface="Meiryo UI" panose="020B0604030504040204" pitchFamily="50" charset="-128"/>
              </a:rPr>
              <a:t>「住まうビジョン</a:t>
            </a:r>
            <a:r>
              <a:rPr lang="ja-JP" altLang="en-US" sz="1600" dirty="0" smtClean="0">
                <a:latin typeface="Meiryo UI" panose="020B0604030504040204" pitchFamily="50" charset="-128"/>
                <a:ea typeface="Meiryo UI" panose="020B0604030504040204" pitchFamily="50" charset="-128"/>
              </a:rPr>
              <a:t>・</a:t>
            </a:r>
            <a:r>
              <a:rPr lang="ja-JP" altLang="ja-JP" sz="1600" dirty="0" smtClean="0">
                <a:latin typeface="Meiryo UI" panose="020B0604030504040204" pitchFamily="50" charset="-128"/>
                <a:ea typeface="Meiryo UI" panose="020B0604030504040204" pitchFamily="50" charset="-128"/>
              </a:rPr>
              <a:t>大阪」</a:t>
            </a:r>
            <a:endParaRPr lang="en-US" altLang="ja-JP" sz="1600" dirty="0" smtClean="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の個別計画とし</a:t>
            </a:r>
            <a:r>
              <a:rPr lang="ja-JP" altLang="en-US" sz="1600" dirty="0">
                <a:latin typeface="Meiryo UI" panose="020B0604030504040204" pitchFamily="50" charset="-128"/>
                <a:ea typeface="Meiryo UI" panose="020B0604030504040204" pitchFamily="50" charset="-128"/>
              </a:rPr>
              <a:t>て</a:t>
            </a:r>
            <a:r>
              <a:rPr lang="ja-JP" altLang="en-US"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住宅セーフティネット法に基づく「</a:t>
            </a:r>
            <a:r>
              <a:rPr lang="ja-JP" altLang="en-US" sz="1600" dirty="0" smtClean="0">
                <a:latin typeface="Meiryo UI" panose="020B0604030504040204" pitchFamily="50" charset="-128"/>
                <a:ea typeface="Meiryo UI" panose="020B0604030504040204" pitchFamily="50" charset="-128"/>
              </a:rPr>
              <a:t>大阪府</a:t>
            </a:r>
            <a:r>
              <a:rPr lang="zh-TW" altLang="en-US" sz="1600" dirty="0" smtClean="0">
                <a:latin typeface="Meiryo UI" panose="020B0604030504040204" pitchFamily="50" charset="-128"/>
                <a:ea typeface="Meiryo UI" panose="020B0604030504040204" pitchFamily="50" charset="-128"/>
              </a:rPr>
              <a:t>賃貸住宅供給促進計画</a:t>
            </a:r>
            <a:r>
              <a:rPr kumimoji="1" lang="ja-JP" altLang="en-US" sz="1600" dirty="0" smtClean="0">
                <a:latin typeface="Meiryo UI" panose="020B0604030504040204" pitchFamily="50" charset="-128"/>
                <a:ea typeface="Meiryo UI" panose="020B0604030504040204" pitchFamily="50" charset="-128"/>
              </a:rPr>
              <a:t>」及び高齢者住まい法に基づく「大阪府</a:t>
            </a:r>
            <a:r>
              <a:rPr lang="zh-TW" altLang="en-US" sz="1600" dirty="0" smtClean="0">
                <a:latin typeface="Meiryo UI" panose="020B0604030504040204" pitchFamily="50" charset="-128"/>
                <a:ea typeface="Meiryo UI" panose="020B0604030504040204" pitchFamily="50" charset="-128"/>
              </a:rPr>
              <a:t>高齢者居住安定確保</a:t>
            </a:r>
            <a:endParaRPr lang="en-US" altLang="zh-TW" sz="1600" dirty="0" smtClean="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a:t>
            </a:r>
            <a:r>
              <a:rPr lang="zh-TW" altLang="en-US" sz="1600" dirty="0" smtClean="0">
                <a:latin typeface="Meiryo UI" panose="020B0604030504040204" pitchFamily="50" charset="-128"/>
                <a:ea typeface="Meiryo UI" panose="020B0604030504040204" pitchFamily="50" charset="-128"/>
              </a:rPr>
              <a:t>計画</a:t>
            </a:r>
            <a:r>
              <a:rPr kumimoji="1" lang="ja-JP" altLang="en-US" sz="1600" smtClean="0">
                <a:latin typeface="Meiryo UI" panose="020B0604030504040204" pitchFamily="50" charset="-128"/>
                <a:ea typeface="Meiryo UI" panose="020B0604030504040204" pitchFamily="50" charset="-128"/>
              </a:rPr>
              <a:t>」を統合した「</a:t>
            </a:r>
            <a:r>
              <a:rPr kumimoji="1" lang="ja-JP" altLang="en-US" sz="1600" dirty="0" smtClean="0">
                <a:latin typeface="Meiryo UI" panose="020B0604030504040204" pitchFamily="50" charset="-128"/>
                <a:ea typeface="Meiryo UI" panose="020B0604030504040204" pitchFamily="50" charset="-128"/>
              </a:rPr>
              <a:t>大阪府居住安定確保</a:t>
            </a:r>
            <a:r>
              <a:rPr kumimoji="1" lang="ja-JP" altLang="en-US" sz="1600" smtClean="0">
                <a:latin typeface="Meiryo UI" panose="020B0604030504040204" pitchFamily="50" charset="-128"/>
                <a:ea typeface="Meiryo UI" panose="020B0604030504040204" pitchFamily="50" charset="-128"/>
              </a:rPr>
              <a:t>計画」として策定。</a:t>
            </a:r>
            <a:endParaRPr kumimoji="1" lang="en-US" altLang="ja-JP" sz="1600" dirty="0" smtClean="0">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FDC7A3E8-0B91-4642-BB14-B975C1C1C3A9}"/>
              </a:ext>
            </a:extLst>
          </p:cNvPr>
          <p:cNvSpPr txBox="1"/>
          <p:nvPr/>
        </p:nvSpPr>
        <p:spPr>
          <a:xfrm flipH="1">
            <a:off x="153842" y="3322607"/>
            <a:ext cx="5332557" cy="5747727"/>
          </a:xfrm>
          <a:prstGeom prst="rect">
            <a:avLst/>
          </a:prstGeom>
          <a:noFill/>
        </p:spPr>
        <p:txBody>
          <a:bodyPr wrap="square" rtlCol="0">
            <a:spAutoFit/>
          </a:bodyPr>
          <a:lstStyle/>
          <a:p>
            <a:pPr>
              <a:lnSpc>
                <a:spcPts val="2100"/>
              </a:lnSpc>
            </a:pPr>
            <a:r>
              <a:rPr kumimoji="1" lang="ja-JP" altLang="en-US" sz="1600" b="1" dirty="0" smtClean="0">
                <a:latin typeface="Meiryo UI" panose="020B0604030504040204" pitchFamily="50" charset="-128"/>
                <a:ea typeface="Meiryo UI" panose="020B0604030504040204" pitchFamily="50" charset="-128"/>
              </a:rPr>
              <a:t>　住宅確保要配慮者の範囲</a:t>
            </a:r>
            <a:endParaRPr kumimoji="1" lang="en-US" altLang="ja-JP" sz="1600" b="1" dirty="0" smtClean="0">
              <a:latin typeface="Meiryo UI" panose="020B0604030504040204" pitchFamily="50" charset="-128"/>
              <a:ea typeface="Meiryo UI" panose="020B0604030504040204" pitchFamily="50" charset="-128"/>
            </a:endParaRPr>
          </a:p>
          <a:p>
            <a:pPr>
              <a:lnSpc>
                <a:spcPts val="2100"/>
              </a:lnSpc>
            </a:pPr>
            <a:r>
              <a:rPr kumimoji="1" lang="ja-JP" altLang="en-US" sz="1400" b="1"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低額</a:t>
            </a:r>
            <a:r>
              <a:rPr lang="ja-JP" altLang="ja-JP" sz="1400" dirty="0" smtClean="0">
                <a:latin typeface="Meiryo UI" panose="020B0604030504040204" pitchFamily="50" charset="-128"/>
                <a:ea typeface="Meiryo UI" panose="020B0604030504040204" pitchFamily="50" charset="-128"/>
              </a:rPr>
              <a:t>所得者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被災者（発災後</a:t>
            </a:r>
            <a:r>
              <a:rPr lang="en-US" altLang="ja-JP" sz="1400" dirty="0">
                <a:latin typeface="Meiryo UI" panose="020B0604030504040204" pitchFamily="50" charset="-128"/>
                <a:ea typeface="Meiryo UI" panose="020B0604030504040204" pitchFamily="50" charset="-128"/>
              </a:rPr>
              <a:t>3</a:t>
            </a:r>
            <a:r>
              <a:rPr lang="ja-JP" altLang="ja-JP" sz="1400" dirty="0">
                <a:latin typeface="Meiryo UI" panose="020B0604030504040204" pitchFamily="50" charset="-128"/>
                <a:ea typeface="Meiryo UI" panose="020B0604030504040204" pitchFamily="50" charset="-128"/>
              </a:rPr>
              <a:t>年以内</a:t>
            </a:r>
            <a:r>
              <a:rPr lang="ja-JP"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・高齢者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err="1" smtClean="0">
                <a:latin typeface="Meiryo UI" panose="020B0604030504040204" pitchFamily="50" charset="-128"/>
                <a:ea typeface="Meiryo UI" panose="020B0604030504040204" pitchFamily="50" charset="-128"/>
              </a:rPr>
              <a:t>障がい</a:t>
            </a:r>
            <a:r>
              <a:rPr lang="ja-JP" altLang="ja-JP" sz="1400" dirty="0" smtClean="0">
                <a:latin typeface="Meiryo UI" panose="020B0604030504040204" pitchFamily="50" charset="-128"/>
                <a:ea typeface="Meiryo UI" panose="020B0604030504040204" pitchFamily="50" charset="-128"/>
              </a:rPr>
              <a:t>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・子どもを養育している者（妊婦がいる世帯も含む）</a:t>
            </a:r>
            <a:r>
              <a:rPr lang="en-US" altLang="ja-JP" sz="1400" dirty="0" smtClean="0">
                <a:latin typeface="Meiryo UI" panose="020B0604030504040204" pitchFamily="50" charset="-128"/>
                <a:ea typeface="Meiryo UI" panose="020B0604030504040204" pitchFamily="50" charset="-128"/>
              </a:rPr>
              <a:t>  </a:t>
            </a: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・外国人</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中国残留</a:t>
            </a:r>
            <a:r>
              <a:rPr lang="ja-JP" altLang="ja-JP" sz="1400" dirty="0" smtClean="0">
                <a:latin typeface="Meiryo UI" panose="020B0604030504040204" pitchFamily="50" charset="-128"/>
                <a:ea typeface="Meiryo UI" panose="020B0604030504040204" pitchFamily="50" charset="-128"/>
              </a:rPr>
              <a:t>邦人</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児童虐待を受けた</a:t>
            </a:r>
            <a:r>
              <a:rPr lang="ja-JP" altLang="ja-JP" sz="1400" dirty="0" smtClean="0">
                <a:latin typeface="Meiryo UI" panose="020B0604030504040204" pitchFamily="50" charset="-128"/>
                <a:ea typeface="Meiryo UI" panose="020B0604030504040204" pitchFamily="50" charset="-128"/>
              </a:rPr>
              <a:t>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ハンセン病療養所</a:t>
            </a:r>
            <a:r>
              <a:rPr lang="ja-JP" altLang="ja-JP" sz="1400" dirty="0" smtClean="0">
                <a:latin typeface="Meiryo UI" panose="020B0604030504040204" pitchFamily="50" charset="-128"/>
                <a:ea typeface="Meiryo UI" panose="020B0604030504040204" pitchFamily="50" charset="-128"/>
              </a:rPr>
              <a:t>入所者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・ＤＶ被害者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北朝鮮拉致被害者</a:t>
            </a:r>
            <a:r>
              <a:rPr lang="ja-JP" altLang="ja-JP" sz="1400" dirty="0" smtClean="0">
                <a:latin typeface="Meiryo UI" panose="020B0604030504040204" pitchFamily="50" charset="-128"/>
                <a:ea typeface="Meiryo UI" panose="020B0604030504040204" pitchFamily="50" charset="-128"/>
              </a:rPr>
              <a:t>等</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犯罪被害者</a:t>
            </a:r>
            <a:r>
              <a:rPr lang="ja-JP" altLang="ja-JP" sz="1400" dirty="0" smtClean="0">
                <a:latin typeface="Meiryo UI" panose="020B0604030504040204" pitchFamily="50" charset="-128"/>
                <a:ea typeface="Meiryo UI" panose="020B0604030504040204" pitchFamily="50" charset="-128"/>
              </a:rPr>
              <a:t>等</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生活</a:t>
            </a:r>
            <a:r>
              <a:rPr lang="ja-JP" altLang="ja-JP" sz="1400" dirty="0" smtClean="0">
                <a:latin typeface="Meiryo UI" panose="020B0604030504040204" pitchFamily="50" charset="-128"/>
                <a:ea typeface="Meiryo UI" panose="020B0604030504040204" pitchFamily="50" charset="-128"/>
              </a:rPr>
              <a:t>困窮者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更生</a:t>
            </a:r>
            <a:r>
              <a:rPr lang="ja-JP" altLang="ja-JP" sz="1400" dirty="0" smtClean="0">
                <a:latin typeface="Meiryo UI" panose="020B0604030504040204" pitchFamily="50" charset="-128"/>
                <a:ea typeface="Meiryo UI" panose="020B0604030504040204" pitchFamily="50" charset="-128"/>
              </a:rPr>
              <a:t>保護対象者</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・東日本大震災による被災者</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海外</a:t>
            </a:r>
            <a:r>
              <a:rPr lang="ja-JP" altLang="ja-JP" sz="1400" dirty="0">
                <a:latin typeface="Meiryo UI" panose="020B0604030504040204" pitchFamily="50" charset="-128"/>
                <a:ea typeface="Meiryo UI" panose="020B0604030504040204" pitchFamily="50" charset="-128"/>
              </a:rPr>
              <a:t>からの</a:t>
            </a:r>
            <a:r>
              <a:rPr lang="ja-JP" altLang="ja-JP" sz="1400" dirty="0" smtClean="0">
                <a:latin typeface="Meiryo UI" panose="020B0604030504040204" pitchFamily="50" charset="-128"/>
                <a:ea typeface="Meiryo UI" panose="020B0604030504040204" pitchFamily="50" charset="-128"/>
              </a:rPr>
              <a:t>引揚者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新婚</a:t>
            </a:r>
            <a:r>
              <a:rPr lang="ja-JP" altLang="ja-JP" sz="1400" dirty="0" smtClean="0">
                <a:latin typeface="Meiryo UI" panose="020B0604030504040204" pitchFamily="50" charset="-128"/>
                <a:ea typeface="Meiryo UI" panose="020B0604030504040204" pitchFamily="50" charset="-128"/>
              </a:rPr>
              <a:t>世帯</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原子爆弾</a:t>
            </a:r>
            <a:r>
              <a:rPr lang="ja-JP" altLang="ja-JP" sz="1400" dirty="0" smtClean="0">
                <a:latin typeface="Meiryo UI" panose="020B0604030504040204" pitchFamily="50" charset="-128"/>
                <a:ea typeface="Meiryo UI" panose="020B0604030504040204" pitchFamily="50" charset="-128"/>
              </a:rPr>
              <a:t>被爆者</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・戦傷病者</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・児童養護施設退所者</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LGBT</a:t>
            </a:r>
            <a:r>
              <a:rPr lang="ja-JP" altLang="ja-JP" sz="1400" dirty="0" smtClean="0">
                <a:latin typeface="Meiryo UI" panose="020B0604030504040204" pitchFamily="50" charset="-128"/>
                <a:ea typeface="Meiryo UI" panose="020B0604030504040204" pitchFamily="50" charset="-128"/>
              </a:rPr>
              <a:t>をはじめとする性的マイノリティ</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UIJ</a:t>
            </a:r>
            <a:r>
              <a:rPr lang="ja-JP" altLang="ja-JP" sz="1400" dirty="0">
                <a:latin typeface="Meiryo UI" panose="020B0604030504040204" pitchFamily="50" charset="-128"/>
                <a:ea typeface="Meiryo UI" panose="020B0604030504040204" pitchFamily="50" charset="-128"/>
              </a:rPr>
              <a:t>ターンによる転入者</a:t>
            </a:r>
          </a:p>
          <a:p>
            <a:pPr>
              <a:lnSpc>
                <a:spcPts val="2100"/>
              </a:lnSpc>
            </a:pP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住宅確保要配慮者に対して必要な生活支援等を行う</a:t>
            </a:r>
            <a:r>
              <a:rPr lang="ja-JP" altLang="ja-JP" sz="1400" dirty="0" smtClean="0">
                <a:latin typeface="Meiryo UI" panose="020B0604030504040204" pitchFamily="50" charset="-128"/>
                <a:ea typeface="Meiryo UI" panose="020B0604030504040204" pitchFamily="50" charset="-128"/>
              </a:rPr>
              <a:t>者</a:t>
            </a:r>
            <a:endParaRPr lang="en-US" altLang="ja-JP" sz="1400" dirty="0" smtClean="0">
              <a:latin typeface="Meiryo UI" panose="020B0604030504040204" pitchFamily="50" charset="-128"/>
              <a:ea typeface="Meiryo UI" panose="020B0604030504040204" pitchFamily="50" charset="-128"/>
            </a:endParaRPr>
          </a:p>
          <a:p>
            <a:pPr>
              <a:lnSpc>
                <a:spcPts val="2100"/>
              </a:lnSpc>
            </a:pPr>
            <a:endParaRPr kumimoji="1" lang="en-US" altLang="ja-JP" sz="1200" dirty="0">
              <a:latin typeface="Meiryo UI" panose="020B0604030504040204" pitchFamily="50" charset="-128"/>
              <a:ea typeface="Meiryo UI" panose="020B0604030504040204" pitchFamily="50" charset="-128"/>
            </a:endParaRPr>
          </a:p>
          <a:p>
            <a:pPr>
              <a:lnSpc>
                <a:spcPts val="2100"/>
              </a:lnSpc>
            </a:pPr>
            <a:r>
              <a:rPr kumimoji="1" lang="ja-JP" altLang="en-US" sz="1600" b="1" dirty="0" smtClean="0">
                <a:latin typeface="Meiryo UI" panose="020B0604030504040204" pitchFamily="50" charset="-128"/>
                <a:ea typeface="Meiryo UI" panose="020B0604030504040204" pitchFamily="50" charset="-128"/>
              </a:rPr>
              <a:t>２．</a:t>
            </a:r>
            <a:r>
              <a:rPr kumimoji="1" lang="ja-JP" altLang="en-US" sz="1600" b="1" dirty="0">
                <a:latin typeface="Meiryo UI" panose="020B0604030504040204" pitchFamily="50" charset="-128"/>
                <a:ea typeface="Meiryo UI" panose="020B0604030504040204" pitchFamily="50" charset="-128"/>
              </a:rPr>
              <a:t>現状及び課題</a:t>
            </a:r>
            <a:endParaRPr kumimoji="1" lang="en-US" altLang="ja-JP" sz="1600" b="1" dirty="0">
              <a:latin typeface="Meiryo UI" panose="020B0604030504040204" pitchFamily="50" charset="-128"/>
              <a:ea typeface="Meiryo UI" panose="020B0604030504040204" pitchFamily="50" charset="-128"/>
            </a:endParaRPr>
          </a:p>
          <a:p>
            <a:pPr>
              <a:lnSpc>
                <a:spcPts val="2100"/>
              </a:lnSpc>
            </a:pPr>
            <a:r>
              <a:rPr kumimoji="1" lang="ja-JP" altLang="en-US" sz="1400" b="1"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大阪府賃貸住宅</a:t>
            </a:r>
            <a:r>
              <a:rPr kumimoji="1" lang="ja-JP" altLang="en-US" sz="1400" dirty="0" smtClean="0">
                <a:latin typeface="Meiryo UI" panose="020B0604030504040204" pitchFamily="50" charset="-128"/>
                <a:ea typeface="Meiryo UI" panose="020B0604030504040204" pitchFamily="50" charset="-128"/>
              </a:rPr>
              <a:t>供給促進計画（平成</a:t>
            </a:r>
            <a:r>
              <a:rPr kumimoji="1" lang="en-US" altLang="ja-JP" sz="1400" dirty="0" smtClean="0">
                <a:latin typeface="Meiryo UI" panose="020B0604030504040204" pitchFamily="50" charset="-128"/>
                <a:ea typeface="Meiryo UI" panose="020B0604030504040204" pitchFamily="50" charset="-128"/>
              </a:rPr>
              <a:t>29</a:t>
            </a:r>
            <a:r>
              <a:rPr kumimoji="1" lang="ja-JP" altLang="en-US" sz="1400" dirty="0" smtClean="0">
                <a:latin typeface="Meiryo UI" panose="020B0604030504040204" pitchFamily="50" charset="-128"/>
                <a:ea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rPr>
              <a:t>12</a:t>
            </a:r>
            <a:r>
              <a:rPr kumimoji="1" lang="ja-JP" altLang="en-US" sz="1400" dirty="0" smtClean="0">
                <a:latin typeface="Meiryo UI" panose="020B0604030504040204" pitchFamily="50" charset="-128"/>
                <a:ea typeface="Meiryo UI" panose="020B0604030504040204" pitchFamily="50" charset="-128"/>
              </a:rPr>
              <a:t>月策定）」及び　</a:t>
            </a:r>
            <a:endParaRPr kumimoji="1" lang="en-US" altLang="ja-JP" sz="1400" dirty="0" smtClean="0">
              <a:latin typeface="Meiryo UI" panose="020B0604030504040204" pitchFamily="50" charset="-128"/>
              <a:ea typeface="Meiryo UI" panose="020B0604030504040204" pitchFamily="50" charset="-128"/>
            </a:endParaRPr>
          </a:p>
          <a:p>
            <a:pPr>
              <a:lnSpc>
                <a:spcPts val="21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大阪府高齢者</a:t>
            </a:r>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err="1" smtClean="0">
                <a:latin typeface="Meiryo UI" panose="020B0604030504040204" pitchFamily="50" charset="-128"/>
                <a:ea typeface="Meiryo UI" panose="020B0604030504040204" pitchFamily="50" charset="-128"/>
              </a:rPr>
              <a:t>障</a:t>
            </a:r>
            <a:r>
              <a:rPr kumimoji="1" lang="ja-JP" altLang="en-US" sz="1400" dirty="0" err="1">
                <a:latin typeface="Meiryo UI" panose="020B0604030504040204" pitchFamily="50" charset="-128"/>
                <a:ea typeface="Meiryo UI" panose="020B0604030504040204" pitchFamily="50" charset="-128"/>
              </a:rPr>
              <a:t>がい</a:t>
            </a:r>
            <a:r>
              <a:rPr kumimoji="1" lang="ja-JP" altLang="en-US" sz="1400" dirty="0" smtClean="0">
                <a:latin typeface="Meiryo UI" panose="020B0604030504040204" pitchFamily="50" charset="-128"/>
                <a:ea typeface="Meiryo UI" panose="020B0604030504040204" pitchFamily="50" charset="-128"/>
              </a:rPr>
              <a:t>者住宅計画（平成</a:t>
            </a:r>
            <a:r>
              <a:rPr kumimoji="1" lang="en-US" altLang="ja-JP" sz="1400" dirty="0" smtClean="0">
                <a:latin typeface="Meiryo UI" panose="020B0604030504040204" pitchFamily="50" charset="-128"/>
                <a:ea typeface="Meiryo UI" panose="020B0604030504040204" pitchFamily="50" charset="-128"/>
              </a:rPr>
              <a:t>29</a:t>
            </a:r>
            <a:r>
              <a:rPr kumimoji="1" lang="ja-JP" altLang="en-US" sz="1400" dirty="0" smtClean="0">
                <a:latin typeface="Meiryo UI" panose="020B0604030504040204" pitchFamily="50" charset="-128"/>
                <a:ea typeface="Meiryo UI" panose="020B0604030504040204" pitchFamily="50" charset="-128"/>
              </a:rPr>
              <a:t>年</a:t>
            </a:r>
            <a:r>
              <a:rPr kumimoji="1" lang="ja-JP" altLang="en-US" sz="1400" dirty="0">
                <a:latin typeface="Meiryo UI" panose="020B0604030504040204" pitchFamily="50" charset="-128"/>
                <a:ea typeface="Meiryo UI" panose="020B0604030504040204" pitchFamily="50" charset="-128"/>
              </a:rPr>
              <a:t>３</a:t>
            </a:r>
            <a:r>
              <a:rPr kumimoji="1" lang="ja-JP" altLang="en-US" sz="1400" dirty="0" smtClean="0">
                <a:latin typeface="Meiryo UI" panose="020B0604030504040204" pitchFamily="50" charset="-128"/>
                <a:ea typeface="Meiryo UI" panose="020B0604030504040204" pitchFamily="50" charset="-128"/>
              </a:rPr>
              <a:t>月策定）」に</a:t>
            </a:r>
            <a:endParaRPr kumimoji="1" lang="en-US" altLang="ja-JP" sz="1400" dirty="0" smtClean="0">
              <a:latin typeface="Meiryo UI" panose="020B0604030504040204" pitchFamily="50" charset="-128"/>
              <a:ea typeface="Meiryo UI" panose="020B0604030504040204" pitchFamily="50" charset="-128"/>
            </a:endParaRPr>
          </a:p>
          <a:p>
            <a:pPr>
              <a:lnSpc>
                <a:spcPts val="21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おいて</a:t>
            </a:r>
            <a:r>
              <a:rPr kumimoji="1" lang="ja-JP" altLang="en-US" sz="1400" dirty="0">
                <a:latin typeface="Meiryo UI" panose="020B0604030504040204" pitchFamily="50" charset="-128"/>
                <a:ea typeface="Meiryo UI" panose="020B0604030504040204" pitchFamily="50" charset="-128"/>
              </a:rPr>
              <a:t>定めた各施策の進捗状況及び課題</a:t>
            </a:r>
            <a:r>
              <a:rPr kumimoji="1" lang="ja-JP" altLang="en-US" sz="1400" dirty="0" smtClean="0">
                <a:latin typeface="Meiryo UI" panose="020B0604030504040204" pitchFamily="50" charset="-128"/>
                <a:ea typeface="Meiryo UI" panose="020B0604030504040204" pitchFamily="50" charset="-128"/>
              </a:rPr>
              <a:t>を整理</a:t>
            </a:r>
            <a:endParaRPr kumimoji="1" lang="en-US" altLang="ja-JP" sz="1400" dirty="0">
              <a:latin typeface="Meiryo UI" panose="020B0604030504040204" pitchFamily="50" charset="-128"/>
              <a:ea typeface="Meiryo UI" panose="020B0604030504040204" pitchFamily="50" charset="-128"/>
            </a:endParaRPr>
          </a:p>
          <a:p>
            <a:pPr>
              <a:lnSpc>
                <a:spcPts val="21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ハード面については順調に進捗。ソフト面の充実が必要。</a:t>
            </a:r>
            <a:endParaRPr kumimoji="1" lang="en-US" altLang="ja-JP" sz="1400" dirty="0">
              <a:latin typeface="Meiryo UI" panose="020B0604030504040204" pitchFamily="50" charset="-128"/>
              <a:ea typeface="Meiryo UI" panose="020B0604030504040204" pitchFamily="50" charset="-128"/>
            </a:endParaRPr>
          </a:p>
          <a:p>
            <a:pPr>
              <a:lnSpc>
                <a:spcPts val="2100"/>
              </a:lnSpc>
            </a:pPr>
            <a:endParaRPr kumimoji="1" lang="en-US" altLang="ja-JP" sz="1600" b="1" dirty="0">
              <a:latin typeface="Meiryo UI" panose="020B0604030504040204" pitchFamily="50" charset="-128"/>
              <a:ea typeface="Meiryo UI" panose="020B0604030504040204" pitchFamily="50" charset="-128"/>
            </a:endParaRPr>
          </a:p>
          <a:p>
            <a:pPr>
              <a:lnSpc>
                <a:spcPts val="2100"/>
              </a:lnSpc>
            </a:pPr>
            <a:r>
              <a:rPr kumimoji="1" lang="ja-JP" altLang="en-US" sz="1600" b="1" dirty="0">
                <a:latin typeface="Meiryo UI" panose="020B0604030504040204" pitchFamily="50" charset="-128"/>
                <a:ea typeface="Meiryo UI" panose="020B0604030504040204" pitchFamily="50" charset="-128"/>
              </a:rPr>
              <a:t>３</a:t>
            </a:r>
            <a:r>
              <a:rPr kumimoji="1" lang="ja-JP" altLang="en-US" sz="1600" b="1" dirty="0" smtClean="0">
                <a:latin typeface="Meiryo UI" panose="020B0604030504040204" pitchFamily="50" charset="-128"/>
                <a:ea typeface="Meiryo UI" panose="020B0604030504040204" pitchFamily="50" charset="-128"/>
              </a:rPr>
              <a:t>．施策推進の方向性</a:t>
            </a:r>
            <a:endParaRPr kumimoji="1" lang="en-US" altLang="ja-JP" sz="1600" b="1" dirty="0" smtClean="0">
              <a:latin typeface="Meiryo UI" panose="020B0604030504040204" pitchFamily="50" charset="-128"/>
              <a:ea typeface="Meiryo UI" panose="020B0604030504040204" pitchFamily="50" charset="-128"/>
            </a:endParaRPr>
          </a:p>
          <a:p>
            <a:pPr>
              <a:lnSpc>
                <a:spcPts val="2100"/>
              </a:lnSpc>
            </a:pPr>
            <a:r>
              <a:rPr kumimoji="1" lang="ja-JP" altLang="en-US" sz="1400" dirty="0" smtClean="0">
                <a:latin typeface="Meiryo UI" panose="020B0604030504040204" pitchFamily="50" charset="-128"/>
                <a:ea typeface="Meiryo UI" panose="020B0604030504040204" pitchFamily="50" charset="-128"/>
              </a:rPr>
              <a:t>　 地域ごとのニーズや居住支援に係る各種取組みの実施状況を</a:t>
            </a:r>
            <a:endParaRPr kumimoji="1" lang="en-US" altLang="ja-JP" sz="1400" dirty="0" smtClean="0">
              <a:latin typeface="Meiryo UI" panose="020B0604030504040204" pitchFamily="50" charset="-128"/>
              <a:ea typeface="Meiryo UI" panose="020B0604030504040204" pitchFamily="50" charset="-128"/>
            </a:endParaRPr>
          </a:p>
          <a:p>
            <a:pPr>
              <a:lnSpc>
                <a:spcPts val="2100"/>
              </a:lnSpc>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把握し、地域の実情に応じた居住安定確保施策を展開する</a:t>
            </a:r>
            <a:endParaRPr kumimoji="1" lang="en-US" altLang="ja-JP" sz="1400" dirty="0" smtClean="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348230" y="1827269"/>
            <a:ext cx="12098269" cy="1106904"/>
            <a:chOff x="348230" y="1911493"/>
            <a:chExt cx="12098269" cy="1106904"/>
          </a:xfrm>
        </p:grpSpPr>
        <p:sp>
          <p:nvSpPr>
            <p:cNvPr id="35" name="四角形: 角を丸くする 34">
              <a:extLst>
                <a:ext uri="{FF2B5EF4-FFF2-40B4-BE49-F238E27FC236}">
                  <a16:creationId xmlns:a16="http://schemas.microsoft.com/office/drawing/2014/main" id="{C9B4CEB0-9638-4382-BD77-5A8868D69954}"/>
                </a:ext>
              </a:extLst>
            </p:cNvPr>
            <p:cNvSpPr/>
            <p:nvPr/>
          </p:nvSpPr>
          <p:spPr>
            <a:xfrm>
              <a:off x="348230" y="1939829"/>
              <a:ext cx="3447194" cy="1078568"/>
            </a:xfrm>
            <a:prstGeom prst="roundRect">
              <a:avLst>
                <a:gd name="adj" fmla="val 553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四角形: 角を丸くする 10">
              <a:extLst>
                <a:ext uri="{FF2B5EF4-FFF2-40B4-BE49-F238E27FC236}">
                  <a16:creationId xmlns:a16="http://schemas.microsoft.com/office/drawing/2014/main" id="{1ABEF032-A419-4126-B8C8-08550D3E9A45}"/>
                </a:ext>
              </a:extLst>
            </p:cNvPr>
            <p:cNvSpPr/>
            <p:nvPr/>
          </p:nvSpPr>
          <p:spPr>
            <a:xfrm>
              <a:off x="3895578" y="1937481"/>
              <a:ext cx="3417917" cy="1080916"/>
            </a:xfrm>
            <a:prstGeom prst="roundRect">
              <a:avLst>
                <a:gd name="adj" fmla="val 3581"/>
              </a:avLst>
            </a:prstGeom>
            <a:solidFill>
              <a:schemeClr val="accent5">
                <a:lumMod val="40000"/>
                <a:lumOff val="60000"/>
              </a:schemeClr>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90" dirty="0"/>
            </a:p>
          </p:txBody>
        </p:sp>
        <p:sp>
          <p:nvSpPr>
            <p:cNvPr id="38" name="テキスト ボックス 37">
              <a:extLst>
                <a:ext uri="{FF2B5EF4-FFF2-40B4-BE49-F238E27FC236}">
                  <a16:creationId xmlns:a16="http://schemas.microsoft.com/office/drawing/2014/main" id="{79657DB8-46B7-4D65-9899-D6466A6278AB}"/>
                </a:ext>
              </a:extLst>
            </p:cNvPr>
            <p:cNvSpPr txBox="1"/>
            <p:nvPr/>
          </p:nvSpPr>
          <p:spPr>
            <a:xfrm>
              <a:off x="401545" y="1999656"/>
              <a:ext cx="3393878" cy="55399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賃貸住宅供給促進</a:t>
              </a:r>
              <a:r>
                <a:rPr lang="ja-JP" altLang="en-US" sz="1600" dirty="0" smtClean="0">
                  <a:latin typeface="Meiryo UI" panose="020B0604030504040204" pitchFamily="50" charset="-128"/>
                  <a:ea typeface="Meiryo UI" panose="020B0604030504040204" pitchFamily="50" charset="-128"/>
                </a:rPr>
                <a:t>計画</a:t>
              </a:r>
              <a:endParaRPr lang="en-US" altLang="ja-JP" sz="16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計画期間：平成</a:t>
              </a:r>
              <a:r>
                <a:rPr lang="en-US" altLang="ja-JP" sz="1400" dirty="0">
                  <a:latin typeface="Meiryo UI" panose="020B0604030504040204" pitchFamily="50" charset="-128"/>
                  <a:ea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rPr>
                <a:t>年度～令和</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569AD7B2-34A8-4064-BEE4-786F73951F95}"/>
                </a:ext>
              </a:extLst>
            </p:cNvPr>
            <p:cNvSpPr txBox="1"/>
            <p:nvPr/>
          </p:nvSpPr>
          <p:spPr>
            <a:xfrm>
              <a:off x="3933454" y="2012499"/>
              <a:ext cx="3393878" cy="55399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高齢者・</a:t>
              </a:r>
              <a:r>
                <a:rPr lang="ja-JP" altLang="en-US" sz="1600" dirty="0" err="1">
                  <a:latin typeface="Meiryo UI" panose="020B0604030504040204" pitchFamily="50" charset="-128"/>
                  <a:ea typeface="Meiryo UI" panose="020B0604030504040204" pitchFamily="50" charset="-128"/>
                </a:rPr>
                <a:t>障がい</a:t>
              </a:r>
              <a:r>
                <a:rPr lang="ja-JP" altLang="en-US" sz="1600" dirty="0">
                  <a:latin typeface="Meiryo UI" panose="020B0604030504040204" pitchFamily="50" charset="-128"/>
                  <a:ea typeface="Meiryo UI" panose="020B0604030504040204" pitchFamily="50" charset="-128"/>
                </a:rPr>
                <a:t>者住宅計画</a:t>
              </a:r>
              <a:endParaRPr lang="en-US" altLang="ja-JP" sz="16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（計画期間：平成</a:t>
              </a:r>
              <a:r>
                <a:rPr lang="en-US" altLang="ja-JP" sz="1400" dirty="0">
                  <a:latin typeface="Meiryo UI" panose="020B0604030504040204" pitchFamily="50" charset="-128"/>
                  <a:ea typeface="Meiryo UI" panose="020B0604030504040204" pitchFamily="50" charset="-128"/>
                </a:rPr>
                <a:t>28</a:t>
              </a:r>
              <a:r>
                <a:rPr lang="ja-JP" altLang="en-US" sz="1400" dirty="0">
                  <a:latin typeface="Meiryo UI" panose="020B0604030504040204" pitchFamily="50" charset="-128"/>
                  <a:ea typeface="Meiryo UI" panose="020B0604030504040204" pitchFamily="50" charset="-128"/>
                </a:rPr>
                <a:t>年度～令和</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AA2E2B59-B5AA-405B-BEF7-9B15918987BA}"/>
                </a:ext>
              </a:extLst>
            </p:cNvPr>
            <p:cNvSpPr txBox="1"/>
            <p:nvPr/>
          </p:nvSpPr>
          <p:spPr>
            <a:xfrm>
              <a:off x="578169" y="2528108"/>
              <a:ext cx="2145139" cy="461665"/>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対象者：住宅確保要配慮者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根拠法：住宅セーフティネット法</a:t>
              </a:r>
              <a:endParaRPr kumimoji="1" lang="ja-JP" altLang="en-US" sz="120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2ECCEA1B-AC1D-4A48-8D20-735EDED613D9}"/>
                </a:ext>
              </a:extLst>
            </p:cNvPr>
            <p:cNvSpPr txBox="1"/>
            <p:nvPr/>
          </p:nvSpPr>
          <p:spPr>
            <a:xfrm>
              <a:off x="4088102" y="2556731"/>
              <a:ext cx="2512226" cy="461665"/>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対象者</a:t>
              </a:r>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高齢者、</a:t>
              </a:r>
              <a:r>
                <a:rPr lang="ja-JP" altLang="en-US" sz="1200" dirty="0" err="1" smtClean="0">
                  <a:latin typeface="Meiryo UI" panose="020B0604030504040204" pitchFamily="50" charset="-128"/>
                  <a:ea typeface="Meiryo UI" panose="020B0604030504040204" pitchFamily="50" charset="-128"/>
                </a:rPr>
                <a:t>障</a:t>
              </a:r>
              <a:r>
                <a:rPr lang="ja-JP" altLang="en-US" sz="1200" dirty="0" err="1">
                  <a:latin typeface="Meiryo UI" panose="020B0604030504040204" pitchFamily="50" charset="-128"/>
                  <a:ea typeface="Meiryo UI" panose="020B0604030504040204" pitchFamily="50" charset="-128"/>
                </a:rPr>
                <a:t>がい</a:t>
              </a:r>
              <a:r>
                <a:rPr lang="ja-JP" altLang="en-US" sz="1200" dirty="0" smtClean="0">
                  <a:latin typeface="Meiryo UI" panose="020B0604030504040204" pitchFamily="50" charset="-128"/>
                  <a:ea typeface="Meiryo UI" panose="020B0604030504040204" pitchFamily="50" charset="-128"/>
                </a:rPr>
                <a:t>者</a:t>
              </a:r>
              <a:endParaRPr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根拠法：高齢者住まい法</a:t>
              </a:r>
              <a:endParaRPr kumimoji="1" lang="ja-JP" altLang="en-US" sz="1200" dirty="0">
                <a:latin typeface="Meiryo UI" panose="020B0604030504040204" pitchFamily="50" charset="-128"/>
                <a:ea typeface="Meiryo UI" panose="020B0604030504040204" pitchFamily="50" charset="-128"/>
              </a:endParaRPr>
            </a:p>
          </p:txBody>
        </p:sp>
        <p:sp>
          <p:nvSpPr>
            <p:cNvPr id="42" name="四角形: 角を丸くする 41">
              <a:extLst>
                <a:ext uri="{FF2B5EF4-FFF2-40B4-BE49-F238E27FC236}">
                  <a16:creationId xmlns:a16="http://schemas.microsoft.com/office/drawing/2014/main" id="{03D8F144-B1BC-4C3A-B1C7-8F37E76080A5}"/>
                </a:ext>
              </a:extLst>
            </p:cNvPr>
            <p:cNvSpPr/>
            <p:nvPr/>
          </p:nvSpPr>
          <p:spPr>
            <a:xfrm>
              <a:off x="8756657" y="1942819"/>
              <a:ext cx="3669370" cy="1075577"/>
            </a:xfrm>
            <a:prstGeom prst="roundRect">
              <a:avLst>
                <a:gd name="adj" fmla="val 553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14824B1-39D3-4660-B1EA-41BC6CBBCA8C}"/>
                </a:ext>
              </a:extLst>
            </p:cNvPr>
            <p:cNvSpPr txBox="1"/>
            <p:nvPr/>
          </p:nvSpPr>
          <p:spPr>
            <a:xfrm>
              <a:off x="8827134" y="2001339"/>
              <a:ext cx="3393878" cy="55399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居住</a:t>
              </a:r>
              <a:r>
                <a:rPr lang="ja-JP" altLang="en-US" sz="1600">
                  <a:latin typeface="Meiryo UI" panose="020B0604030504040204" pitchFamily="50" charset="-128"/>
                  <a:ea typeface="Meiryo UI" panose="020B0604030504040204" pitchFamily="50" charset="-128"/>
                </a:rPr>
                <a:t>安定</a:t>
              </a:r>
              <a:r>
                <a:rPr lang="ja-JP" altLang="en-US" sz="1600" smtClean="0">
                  <a:latin typeface="Meiryo UI" panose="020B0604030504040204" pitchFamily="50" charset="-128"/>
                  <a:ea typeface="Meiryo UI" panose="020B0604030504040204" pitchFamily="50" charset="-128"/>
                </a:rPr>
                <a:t>確保計画</a:t>
              </a:r>
              <a:endParaRPr lang="en-US" altLang="ja-JP" sz="16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（計画期間：令和</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年度～令和</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0478B391-8D95-482A-96E2-905BA652702E}"/>
                </a:ext>
              </a:extLst>
            </p:cNvPr>
            <p:cNvSpPr txBox="1"/>
            <p:nvPr/>
          </p:nvSpPr>
          <p:spPr>
            <a:xfrm>
              <a:off x="9009340" y="2519954"/>
              <a:ext cx="3437159" cy="461665"/>
            </a:xfrm>
            <a:prstGeom prst="rect">
              <a:avLst/>
            </a:prstGeom>
            <a:noFill/>
          </p:spPr>
          <p:txBody>
            <a:bodyPr wrap="none" rtlCol="0">
              <a:spAutoFit/>
            </a:bodyPr>
            <a:lstStyle/>
            <a:p>
              <a:r>
                <a:rPr lang="zh-TW" altLang="en-US" sz="1200" dirty="0">
                  <a:latin typeface="Meiryo UI" panose="020B0604030504040204" pitchFamily="50" charset="-128"/>
                  <a:ea typeface="Meiryo UI" panose="020B0604030504040204" pitchFamily="50" charset="-128"/>
                </a:rPr>
                <a:t>対象者</a:t>
              </a:r>
              <a:r>
                <a:rPr lang="en-US" altLang="zh-TW" sz="1200" dirty="0">
                  <a:latin typeface="Meiryo UI" panose="020B0604030504040204" pitchFamily="50" charset="-128"/>
                  <a:ea typeface="Meiryo UI" panose="020B0604030504040204" pitchFamily="50" charset="-128"/>
                </a:rPr>
                <a:t>︓</a:t>
              </a:r>
              <a:r>
                <a:rPr lang="zh-TW" altLang="en-US" sz="1200" dirty="0">
                  <a:latin typeface="Meiryo UI" panose="020B0604030504040204" pitchFamily="50" charset="-128"/>
                  <a:ea typeface="Meiryo UI" panose="020B0604030504040204" pitchFamily="50" charset="-128"/>
                </a:rPr>
                <a:t>住宅確保</a:t>
              </a:r>
              <a:r>
                <a:rPr lang="zh-TW" altLang="en-US" sz="1200" dirty="0" smtClean="0">
                  <a:latin typeface="Meiryo UI" panose="020B0604030504040204" pitchFamily="50" charset="-128"/>
                  <a:ea typeface="Meiryo UI" panose="020B0604030504040204" pitchFamily="50" charset="-128"/>
                </a:rPr>
                <a:t>要配慮者</a:t>
              </a:r>
              <a:endParaRPr lang="en-US" altLang="zh-TW"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根拠法</a:t>
              </a:r>
              <a:r>
                <a:rPr kumimoji="1" lang="ja-JP" altLang="en-US" sz="1200" dirty="0">
                  <a:latin typeface="Meiryo UI" panose="020B0604030504040204" pitchFamily="50" charset="-128"/>
                  <a:ea typeface="Meiryo UI" panose="020B0604030504040204" pitchFamily="50" charset="-128"/>
                </a:rPr>
                <a:t>：住宅</a:t>
              </a:r>
              <a:r>
                <a:rPr kumimoji="1" lang="ja-JP" altLang="en-US" sz="1200" dirty="0" smtClean="0">
                  <a:latin typeface="Meiryo UI" panose="020B0604030504040204" pitchFamily="50" charset="-128"/>
                  <a:ea typeface="Meiryo UI" panose="020B0604030504040204" pitchFamily="50" charset="-128"/>
                </a:rPr>
                <a:t>セーフティネット法及び</a:t>
              </a:r>
              <a:r>
                <a:rPr kumimoji="1" lang="ja-JP" altLang="en-US" sz="1200" dirty="0">
                  <a:latin typeface="Meiryo UI" panose="020B0604030504040204" pitchFamily="50" charset="-128"/>
                  <a:ea typeface="Meiryo UI" panose="020B0604030504040204" pitchFamily="50" charset="-128"/>
                </a:rPr>
                <a:t>高齢者</a:t>
              </a:r>
              <a:r>
                <a:rPr kumimoji="1" lang="ja-JP" altLang="en-US" sz="1200" dirty="0" smtClean="0">
                  <a:latin typeface="Meiryo UI" panose="020B0604030504040204" pitchFamily="50" charset="-128"/>
                  <a:ea typeface="Meiryo UI" panose="020B0604030504040204" pitchFamily="50" charset="-128"/>
                </a:rPr>
                <a:t>住まい法</a:t>
              </a:r>
              <a:endParaRPr kumimoji="1" lang="ja-JP" altLang="en-US" sz="1200" dirty="0">
                <a:latin typeface="Meiryo UI" panose="020B0604030504040204" pitchFamily="50" charset="-128"/>
                <a:ea typeface="Meiryo UI" panose="020B0604030504040204" pitchFamily="50" charset="-128"/>
              </a:endParaRPr>
            </a:p>
          </p:txBody>
        </p:sp>
        <p:sp>
          <p:nvSpPr>
            <p:cNvPr id="8" name="右矢印 7"/>
            <p:cNvSpPr/>
            <p:nvPr/>
          </p:nvSpPr>
          <p:spPr>
            <a:xfrm>
              <a:off x="7422382" y="2349409"/>
              <a:ext cx="1254859" cy="6168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314824B1-39D3-4660-B1EA-41BC6CBBCA8C}"/>
                </a:ext>
              </a:extLst>
            </p:cNvPr>
            <p:cNvSpPr txBox="1"/>
            <p:nvPr/>
          </p:nvSpPr>
          <p:spPr>
            <a:xfrm>
              <a:off x="7302547" y="1911493"/>
              <a:ext cx="1285929" cy="584775"/>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２つの計画を</a:t>
              </a:r>
              <a:endParaRPr lang="en-US" altLang="ja-JP" sz="1600" dirty="0" smtClean="0">
                <a:latin typeface="Meiryo UI" panose="020B0604030504040204" pitchFamily="50" charset="-128"/>
                <a:ea typeface="Meiryo UI" panose="020B0604030504040204" pitchFamily="50" charset="-128"/>
              </a:endParaRPr>
            </a:p>
            <a:p>
              <a:pPr algn="ctr"/>
              <a:r>
                <a:rPr lang="ja-JP" altLang="en-US" sz="1600" dirty="0" smtClean="0">
                  <a:latin typeface="Meiryo UI" panose="020B0604030504040204" pitchFamily="50" charset="-128"/>
                  <a:ea typeface="Meiryo UI" panose="020B0604030504040204" pitchFamily="50" charset="-128"/>
                </a:rPr>
                <a:t>統合</a:t>
              </a:r>
              <a:endParaRPr lang="en-US" altLang="ja-JP" sz="1600" dirty="0">
                <a:latin typeface="Meiryo UI" panose="020B0604030504040204" pitchFamily="50" charset="-128"/>
                <a:ea typeface="Meiryo UI" panose="020B0604030504040204" pitchFamily="50" charset="-128"/>
              </a:endParaRPr>
            </a:p>
          </p:txBody>
        </p:sp>
      </p:grpSp>
      <p:sp>
        <p:nvSpPr>
          <p:cNvPr id="26" name="タイトル 16"/>
          <p:cNvSpPr txBox="1">
            <a:spLocks/>
          </p:cNvSpPr>
          <p:nvPr/>
        </p:nvSpPr>
        <p:spPr>
          <a:xfrm>
            <a:off x="162560" y="71671"/>
            <a:ext cx="12442330" cy="467881"/>
          </a:xfrm>
          <a:prstGeom prst="rect">
            <a:avLst/>
          </a:prstGeom>
          <a:gradFill>
            <a:gsLst>
              <a:gs pos="0">
                <a:srgbClr val="F79646"/>
              </a:gs>
              <a:gs pos="50000">
                <a:sysClr val="window" lastClr="FFFFFF"/>
              </a:gs>
              <a:gs pos="100000">
                <a:srgbClr val="F79646"/>
              </a:gs>
            </a:gsLst>
            <a:lin ang="5400000" scaled="0"/>
          </a:gradFill>
          <a:ln w="9525">
            <a:solidFill>
              <a:sysClr val="windowText" lastClr="000000"/>
            </a:solidFill>
          </a:ln>
        </p:spPr>
        <p:txBody>
          <a:bodyPr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noProof="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大阪府居住安定</a:t>
            </a:r>
            <a:r>
              <a:rPr lang="ja-JP" altLang="en-US" sz="1800" b="1"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確保計画</a:t>
            </a:r>
            <a:r>
              <a:rPr lang="ja-JP" altLang="en-US" sz="1800" b="1" dirty="0">
                <a:latin typeface="Meiryo UI" panose="020B0604030504040204" pitchFamily="50" charset="-128"/>
                <a:ea typeface="Meiryo UI" panose="020B0604030504040204" pitchFamily="50" charset="-128"/>
              </a:rPr>
              <a:t>（</a:t>
            </a:r>
            <a:r>
              <a:rPr lang="ja-JP" altLang="ja-JP" sz="1800" b="1" dirty="0" smtClean="0">
                <a:latin typeface="Meiryo UI" panose="020B0604030504040204" pitchFamily="50" charset="-128"/>
                <a:ea typeface="Meiryo UI" panose="020B0604030504040204" pitchFamily="50" charset="-128"/>
              </a:rPr>
              <a:t>「</a:t>
            </a:r>
            <a:r>
              <a:rPr lang="ja-JP" altLang="ja-JP" sz="1800" b="1" dirty="0">
                <a:latin typeface="Meiryo UI" panose="020B0604030504040204" pitchFamily="50" charset="-128"/>
                <a:ea typeface="Meiryo UI" panose="020B0604030504040204" pitchFamily="50" charset="-128"/>
              </a:rPr>
              <a:t>大阪府賃貸住宅供給促進計画」</a:t>
            </a:r>
            <a:r>
              <a:rPr lang="ja-JP" altLang="ja-JP" sz="1800" b="1" dirty="0" smtClean="0">
                <a:latin typeface="Meiryo UI" panose="020B0604030504040204" pitchFamily="50" charset="-128"/>
                <a:ea typeface="Meiryo UI" panose="020B0604030504040204" pitchFamily="50" charset="-128"/>
              </a:rPr>
              <a:t>及び「</a:t>
            </a:r>
            <a:r>
              <a:rPr lang="ja-JP" altLang="ja-JP" sz="1800" b="1" dirty="0">
                <a:latin typeface="Meiryo UI" panose="020B0604030504040204" pitchFamily="50" charset="-128"/>
                <a:ea typeface="Meiryo UI" panose="020B0604030504040204" pitchFamily="50" charset="-128"/>
              </a:rPr>
              <a:t>大阪府高齢者居住安定確保計画</a:t>
            </a:r>
            <a:r>
              <a:rPr lang="ja-JP" altLang="ja-JP" sz="1800" b="1" dirty="0" smtClean="0">
                <a:latin typeface="Meiryo UI" panose="020B0604030504040204" pitchFamily="50" charset="-128"/>
                <a:ea typeface="Meiryo UI" panose="020B0604030504040204" pitchFamily="50" charset="-128"/>
              </a:rPr>
              <a:t>」）</a:t>
            </a:r>
            <a:r>
              <a:rPr lang="ja-JP" altLang="en-US" sz="1800" b="1"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の概要</a:t>
            </a: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四角形: 角を丸くする 50">
            <a:extLst>
              <a:ext uri="{FF2B5EF4-FFF2-40B4-BE49-F238E27FC236}">
                <a16:creationId xmlns:a16="http://schemas.microsoft.com/office/drawing/2014/main" id="{B0D24C64-BBAB-4BC8-A182-8C551B497860}"/>
              </a:ext>
            </a:extLst>
          </p:cNvPr>
          <p:cNvSpPr/>
          <p:nvPr/>
        </p:nvSpPr>
        <p:spPr>
          <a:xfrm>
            <a:off x="5525139" y="3035499"/>
            <a:ext cx="6993952" cy="6326866"/>
          </a:xfrm>
          <a:prstGeom prst="roundRect">
            <a:avLst>
              <a:gd name="adj" fmla="val 2615"/>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テキスト ボックス 24">
            <a:extLst>
              <a:ext uri="{FF2B5EF4-FFF2-40B4-BE49-F238E27FC236}">
                <a16:creationId xmlns:a16="http://schemas.microsoft.com/office/drawing/2014/main" id="{FDC7A3E8-0B91-4642-BB14-B975C1C1C3A9}"/>
              </a:ext>
            </a:extLst>
          </p:cNvPr>
          <p:cNvSpPr txBox="1"/>
          <p:nvPr/>
        </p:nvSpPr>
        <p:spPr>
          <a:xfrm flipH="1">
            <a:off x="5572496" y="3309661"/>
            <a:ext cx="6971686" cy="6260688"/>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rPr>
              <a:t>１</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セーフティネット住宅に</a:t>
            </a:r>
            <a:r>
              <a:rPr lang="ja-JP" altLang="ja-JP" sz="1400" b="1" dirty="0" smtClean="0">
                <a:latin typeface="Meiryo UI" panose="020B0604030504040204" pitchFamily="50" charset="-128"/>
                <a:ea typeface="Meiryo UI" panose="020B0604030504040204" pitchFamily="50" charset="-128"/>
              </a:rPr>
              <a:t>共同居住型</a:t>
            </a:r>
            <a:r>
              <a:rPr lang="ja-JP" altLang="en-US" sz="1400" b="1" dirty="0" smtClean="0">
                <a:latin typeface="Meiryo UI" panose="020B0604030504040204" pitchFamily="50" charset="-128"/>
                <a:ea typeface="Meiryo UI" panose="020B0604030504040204" pitchFamily="50" charset="-128"/>
              </a:rPr>
              <a:t>賃貸</a:t>
            </a:r>
            <a:r>
              <a:rPr lang="ja-JP" altLang="ja-JP" sz="1400" b="1" dirty="0" smtClean="0">
                <a:latin typeface="Meiryo UI" panose="020B0604030504040204" pitchFamily="50" charset="-128"/>
                <a:ea typeface="Meiryo UI" panose="020B0604030504040204" pitchFamily="50" charset="-128"/>
              </a:rPr>
              <a:t>住宅</a:t>
            </a:r>
            <a:r>
              <a:rPr lang="en-US" altLang="ja-JP" sz="1400" b="1" dirty="0" smtClean="0">
                <a:latin typeface="Meiryo UI" panose="020B0604030504040204" pitchFamily="50" charset="-128"/>
                <a:ea typeface="Meiryo UI" panose="020B0604030504040204" pitchFamily="50" charset="-128"/>
              </a:rPr>
              <a:t>(</a:t>
            </a:r>
            <a:r>
              <a:rPr lang="ja-JP" altLang="ja-JP" sz="1400" b="1" dirty="0" smtClean="0">
                <a:latin typeface="Meiryo UI" panose="020B0604030504040204" pitchFamily="50" charset="-128"/>
                <a:ea typeface="Meiryo UI" panose="020B0604030504040204" pitchFamily="50" charset="-128"/>
              </a:rPr>
              <a:t>ひとり親世帯向けシェアハウス</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の</a:t>
            </a:r>
            <a:r>
              <a:rPr kumimoji="1" lang="ja-JP" altLang="en-US" sz="1400" b="1" dirty="0" smtClean="0">
                <a:latin typeface="Meiryo UI" panose="020B0604030504040204" pitchFamily="50" charset="-128"/>
                <a:ea typeface="Meiryo UI" panose="020B0604030504040204" pitchFamily="50" charset="-128"/>
              </a:rPr>
              <a:t>基準を追加</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300" b="1" dirty="0" smtClean="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＜住宅の面積</a:t>
            </a:r>
            <a:r>
              <a:rPr kumimoji="1" lang="en-US" altLang="ja-JP" sz="1300" dirty="0" smtClean="0">
                <a:latin typeface="Meiryo UI" panose="020B0604030504040204" pitchFamily="50" charset="-128"/>
                <a:ea typeface="Meiryo UI" panose="020B0604030504040204" pitchFamily="50" charset="-128"/>
              </a:rPr>
              <a:t>&gt;</a:t>
            </a:r>
          </a:p>
          <a:p>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　　</a:t>
            </a:r>
            <a:r>
              <a:rPr kumimoji="1" lang="en-US" altLang="ja-JP" sz="1300" dirty="0" smtClean="0">
                <a:latin typeface="Meiryo UI" panose="020B0604030504040204" pitchFamily="50" charset="-128"/>
                <a:ea typeface="Meiryo UI" panose="020B0604030504040204" pitchFamily="50" charset="-128"/>
              </a:rPr>
              <a:t>13.5</a:t>
            </a:r>
            <a:r>
              <a:rPr kumimoji="1" lang="en-US" altLang="ja-JP" sz="1300" dirty="0">
                <a:latin typeface="Meiryo UI" panose="020B0604030504040204" pitchFamily="50" charset="-128"/>
                <a:ea typeface="Meiryo UI" panose="020B0604030504040204" pitchFamily="50" charset="-128"/>
              </a:rPr>
              <a:t>㎡×B</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20</a:t>
            </a:r>
            <a:r>
              <a:rPr kumimoji="1"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×C</a:t>
            </a:r>
            <a:r>
              <a:rPr kumimoji="1" lang="ja-JP" altLang="en-US" sz="1300" dirty="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10㎡</a:t>
            </a:r>
            <a:r>
              <a:rPr kumimoji="1" lang="ja-JP" altLang="en-US" sz="1300" dirty="0" smtClean="0">
                <a:latin typeface="Meiryo UI" panose="020B0604030504040204" pitchFamily="50" charset="-128"/>
                <a:ea typeface="Meiryo UI" panose="020B0604030504040204" pitchFamily="50" charset="-128"/>
              </a:rPr>
              <a:t>以上</a:t>
            </a:r>
            <a:endParaRPr kumimoji="1" lang="en-US" altLang="ja-JP" sz="1300" dirty="0" smtClean="0">
              <a:latin typeface="Meiryo UI" panose="020B0604030504040204" pitchFamily="50" charset="-128"/>
              <a:ea typeface="Meiryo UI" panose="020B0604030504040204" pitchFamily="50" charset="-128"/>
            </a:endParaRPr>
          </a:p>
          <a:p>
            <a:pPr lvl="0" defTabSz="914400">
              <a:defRPr/>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＜専用</a:t>
            </a:r>
            <a:r>
              <a:rPr kumimoji="1" lang="ja-JP" altLang="en-US" sz="1300" dirty="0">
                <a:latin typeface="Meiryo UI" panose="020B0604030504040204" pitchFamily="50" charset="-128"/>
                <a:ea typeface="Meiryo UI" panose="020B0604030504040204" pitchFamily="50" charset="-128"/>
              </a:rPr>
              <a:t>居室の</a:t>
            </a:r>
            <a:r>
              <a:rPr kumimoji="1" lang="ja-JP" altLang="en-US" sz="1300" dirty="0" smtClean="0">
                <a:latin typeface="Meiryo UI" panose="020B0604030504040204" pitchFamily="50" charset="-128"/>
                <a:ea typeface="Meiryo UI" panose="020B0604030504040204" pitchFamily="50" charset="-128"/>
              </a:rPr>
              <a:t>面積＞</a:t>
            </a:r>
            <a:endParaRPr kumimoji="1" lang="en-US" altLang="ja-JP" sz="1300" dirty="0">
              <a:latin typeface="Meiryo UI" panose="020B0604030504040204" pitchFamily="50" charset="-128"/>
              <a:ea typeface="Meiryo UI" panose="020B0604030504040204" pitchFamily="50" charset="-128"/>
            </a:endParaRPr>
          </a:p>
          <a:p>
            <a:pPr lvl="0" defTabSz="914400">
              <a:defRPr/>
            </a:pPr>
            <a:r>
              <a:rPr kumimoji="1" lang="ja-JP" altLang="en-US" sz="1300" dirty="0" smtClean="0">
                <a:latin typeface="Meiryo UI" panose="020B0604030504040204" pitchFamily="50" charset="-128"/>
                <a:ea typeface="Meiryo UI" panose="020B0604030504040204" pitchFamily="50" charset="-128"/>
              </a:rPr>
              <a:t>　　　ひとり</a:t>
            </a:r>
            <a:r>
              <a:rPr kumimoji="1" lang="ja-JP" altLang="en-US" sz="1300" dirty="0">
                <a:latin typeface="Meiryo UI" panose="020B0604030504040204" pitchFamily="50" charset="-128"/>
                <a:ea typeface="Meiryo UI" panose="020B0604030504040204" pitchFamily="50" charset="-128"/>
              </a:rPr>
              <a:t>親世帯向け居室：</a:t>
            </a:r>
            <a:r>
              <a:rPr kumimoji="1" lang="en-US" altLang="ja-JP" sz="1300" dirty="0">
                <a:latin typeface="Meiryo UI" panose="020B0604030504040204" pitchFamily="50" charset="-128"/>
                <a:ea typeface="Meiryo UI" panose="020B0604030504040204" pitchFamily="50" charset="-128"/>
              </a:rPr>
              <a:t>10</a:t>
            </a:r>
            <a:r>
              <a:rPr kumimoji="1" lang="ja-JP" altLang="en-US" sz="1300" dirty="0">
                <a:latin typeface="Meiryo UI" panose="020B0604030504040204" pitchFamily="50" charset="-128"/>
                <a:ea typeface="Meiryo UI" panose="020B0604030504040204" pitchFamily="50" charset="-128"/>
              </a:rPr>
              <a:t>㎡以上　</a:t>
            </a:r>
            <a:endParaRPr kumimoji="1" lang="en-US" altLang="ja-JP" sz="1300" dirty="0">
              <a:latin typeface="Meiryo UI" panose="020B0604030504040204" pitchFamily="50" charset="-128"/>
              <a:ea typeface="Meiryo UI" panose="020B0604030504040204" pitchFamily="50" charset="-128"/>
            </a:endParaRPr>
          </a:p>
          <a:p>
            <a:pPr lvl="0" defTabSz="914400">
              <a:defRPr/>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　　ただし</a:t>
            </a:r>
            <a:r>
              <a:rPr kumimoji="1" lang="ja-JP" altLang="en-US" sz="1300" dirty="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住宅の</a:t>
            </a:r>
            <a:r>
              <a:rPr kumimoji="1" lang="ja-JP" altLang="en-US" sz="1300" dirty="0">
                <a:latin typeface="Meiryo UI" panose="020B0604030504040204" pitchFamily="50" charset="-128"/>
                <a:ea typeface="Meiryo UI" panose="020B0604030504040204" pitchFamily="50" charset="-128"/>
              </a:rPr>
              <a:t>面積が</a:t>
            </a:r>
            <a:r>
              <a:rPr kumimoji="1" lang="en-US" altLang="ja-JP" sz="1300" dirty="0">
                <a:latin typeface="Meiryo UI" panose="020B0604030504040204" pitchFamily="50" charset="-128"/>
                <a:ea typeface="Meiryo UI" panose="020B0604030504040204" pitchFamily="50" charset="-128"/>
              </a:rPr>
              <a:t>13.5㎡×B</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22</a:t>
            </a:r>
            <a:r>
              <a:rPr kumimoji="1" lang="en-US" altLang="ja-JP" sz="1300" dirty="0" smtClean="0">
                <a:latin typeface="Meiryo UI" panose="020B0604030504040204" pitchFamily="50" charset="-128"/>
                <a:ea typeface="Meiryo UI" panose="020B0604030504040204" pitchFamily="50" charset="-128"/>
              </a:rPr>
              <a:t>㎡×C</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10㎡</a:t>
            </a:r>
            <a:r>
              <a:rPr kumimoji="1" lang="ja-JP" altLang="en-US" sz="1300" dirty="0">
                <a:latin typeface="Meiryo UI" panose="020B0604030504040204" pitchFamily="50" charset="-128"/>
                <a:ea typeface="Meiryo UI" panose="020B0604030504040204" pitchFamily="50" charset="-128"/>
              </a:rPr>
              <a:t>以上の場合</a:t>
            </a:r>
            <a:r>
              <a:rPr kumimoji="1"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8㎡</a:t>
            </a:r>
            <a:r>
              <a:rPr kumimoji="1" lang="ja-JP" altLang="en-US" sz="1300" dirty="0" smtClean="0">
                <a:latin typeface="Meiryo UI" panose="020B0604030504040204" pitchFamily="50" charset="-128"/>
                <a:ea typeface="Meiryo UI" panose="020B0604030504040204" pitchFamily="50" charset="-128"/>
              </a:rPr>
              <a:t>以上</a:t>
            </a:r>
            <a:endParaRPr kumimoji="1" lang="en-US" altLang="ja-JP" sz="1300" dirty="0">
              <a:latin typeface="Meiryo UI" panose="020B0604030504040204" pitchFamily="50" charset="-128"/>
              <a:ea typeface="Meiryo UI" panose="020B0604030504040204" pitchFamily="50" charset="-128"/>
            </a:endParaRPr>
          </a:p>
          <a:p>
            <a:r>
              <a:rPr lang="en-US" altLang="ja-JP" sz="1300" dirty="0">
                <a:latin typeface="Meiryo UI" panose="020B0604030504040204" pitchFamily="50" charset="-128"/>
                <a:ea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rPr>
              <a:t>（</a:t>
            </a:r>
            <a:r>
              <a:rPr lang="ja-JP" altLang="ja-JP" sz="1100" dirty="0">
                <a:latin typeface="Meiryo UI" panose="020B0604030504040204" pitchFamily="50" charset="-128"/>
                <a:ea typeface="Meiryo UI" panose="020B0604030504040204" pitchFamily="50" charset="-128"/>
              </a:rPr>
              <a:t>留意事項）</a:t>
            </a:r>
          </a:p>
          <a:p>
            <a:r>
              <a:rPr lang="en-US" altLang="ja-JP" sz="1100" dirty="0" smtClean="0">
                <a:latin typeface="Meiryo UI" panose="020B0604030504040204" pitchFamily="50" charset="-128"/>
                <a:ea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rPr>
              <a:t>入居</a:t>
            </a:r>
            <a:r>
              <a:rPr lang="ja-JP" altLang="ja-JP" sz="1100" dirty="0">
                <a:latin typeface="Meiryo UI" panose="020B0604030504040204" pitchFamily="50" charset="-128"/>
                <a:ea typeface="Meiryo UI" panose="020B0604030504040204" pitchFamily="50" charset="-128"/>
              </a:rPr>
              <a:t>する子どもの人数、年齢や性別に応じて、居住環境の向上に</a:t>
            </a:r>
            <a:r>
              <a:rPr lang="ja-JP" altLang="ja-JP" sz="1100" dirty="0" smtClean="0">
                <a:latin typeface="Meiryo UI" panose="020B0604030504040204" pitchFamily="50" charset="-128"/>
                <a:ea typeface="Meiryo UI" panose="020B0604030504040204" pitchFamily="50" charset="-128"/>
              </a:rPr>
              <a:t>向けた配慮をすること</a:t>
            </a:r>
            <a:r>
              <a:rPr lang="ja-JP" altLang="en-US" sz="1100" dirty="0" smtClean="0">
                <a:latin typeface="Meiryo UI" panose="020B0604030504040204" pitchFamily="50" charset="-128"/>
                <a:ea typeface="Meiryo UI" panose="020B0604030504040204" pitchFamily="50" charset="-128"/>
              </a:rPr>
              <a:t>が大切</a:t>
            </a:r>
            <a:r>
              <a:rPr lang="ja-JP" altLang="ja-JP"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また、適切</a:t>
            </a:r>
            <a:r>
              <a:rPr lang="ja-JP" altLang="en-US" sz="1100" dirty="0">
                <a:latin typeface="Meiryo UI" panose="020B0604030504040204" pitchFamily="50" charset="-128"/>
                <a:ea typeface="Meiryo UI" panose="020B0604030504040204" pitchFamily="50" charset="-128"/>
              </a:rPr>
              <a:t>な支援を行うことができるよう、事業開始前から行政や専門家等と</a:t>
            </a:r>
            <a:r>
              <a:rPr lang="ja-JP" altLang="en-US" sz="1100" dirty="0" smtClean="0">
                <a:latin typeface="Meiryo UI" panose="020B0604030504040204" pitchFamily="50" charset="-128"/>
                <a:ea typeface="Meiryo UI" panose="020B0604030504040204" pitchFamily="50" charset="-128"/>
              </a:rPr>
              <a:t>連携していくことが重要。 </a:t>
            </a:r>
            <a:r>
              <a:rPr kumimoji="1" lang="ja-JP" altLang="en-US" sz="1100" b="1" dirty="0" smtClean="0">
                <a:latin typeface="Meiryo UI" panose="020B0604030504040204" pitchFamily="50" charset="-128"/>
                <a:ea typeface="Meiryo UI" panose="020B0604030504040204" pitchFamily="50" charset="-128"/>
              </a:rPr>
              <a:t>　</a:t>
            </a:r>
            <a:endParaRPr kumimoji="1" lang="en-US" altLang="ja-JP" sz="1100" b="1" dirty="0" smtClean="0">
              <a:latin typeface="Meiryo UI" panose="020B0604030504040204" pitchFamily="50" charset="-128"/>
              <a:ea typeface="Meiryo UI" panose="020B0604030504040204" pitchFamily="50" charset="-128"/>
            </a:endParaRPr>
          </a:p>
          <a:p>
            <a:endParaRPr kumimoji="1" lang="en-US" altLang="ja-JP" sz="700" dirty="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２</a:t>
            </a:r>
            <a:r>
              <a:rPr kumimoji="1" lang="en-US" altLang="ja-JP" sz="1400" b="1" dirty="0" smtClean="0">
                <a:latin typeface="Meiryo UI" panose="020B0604030504040204" pitchFamily="50" charset="-128"/>
                <a:ea typeface="Meiryo UI" panose="020B0604030504040204" pitchFamily="50" charset="-128"/>
              </a:rPr>
              <a:t>.</a:t>
            </a:r>
            <a:r>
              <a:rPr lang="ja-JP" altLang="ja-JP" sz="1400" b="1" dirty="0" smtClean="0">
                <a:latin typeface="Meiryo UI" panose="020B0604030504040204" pitchFamily="50" charset="-128"/>
                <a:ea typeface="Meiryo UI" panose="020B0604030504040204" pitchFamily="50" charset="-128"/>
              </a:rPr>
              <a:t>サービス付き</a:t>
            </a:r>
            <a:r>
              <a:rPr lang="ja-JP" altLang="ja-JP" sz="1400" b="1" dirty="0">
                <a:latin typeface="Meiryo UI" panose="020B0604030504040204" pitchFamily="50" charset="-128"/>
                <a:ea typeface="Meiryo UI" panose="020B0604030504040204" pitchFamily="50" charset="-128"/>
              </a:rPr>
              <a:t>高齢者向け住宅の</a:t>
            </a:r>
            <a:r>
              <a:rPr lang="ja-JP" altLang="ja-JP" sz="1400" b="1" dirty="0" smtClean="0">
                <a:latin typeface="Meiryo UI" panose="020B0604030504040204" pitchFamily="50" charset="-128"/>
                <a:ea typeface="Meiryo UI" panose="020B0604030504040204" pitchFamily="50" charset="-128"/>
              </a:rPr>
              <a:t>基準</a:t>
            </a:r>
            <a:r>
              <a:rPr lang="ja-JP" altLang="en-US" sz="1400" b="1" dirty="0">
                <a:latin typeface="Meiryo UI" panose="020B0604030504040204" pitchFamily="50" charset="-128"/>
                <a:ea typeface="Meiryo UI" panose="020B0604030504040204" pitchFamily="50" charset="-128"/>
              </a:rPr>
              <a:t>を</a:t>
            </a:r>
            <a:r>
              <a:rPr lang="ja-JP" altLang="en-US" sz="1400" b="1" dirty="0" smtClean="0">
                <a:latin typeface="Meiryo UI" panose="020B0604030504040204" pitchFamily="50" charset="-128"/>
                <a:ea typeface="Meiryo UI" panose="020B0604030504040204" pitchFamily="50" charset="-128"/>
              </a:rPr>
              <a:t>緩和</a:t>
            </a:r>
            <a:endParaRPr lang="en-US" altLang="ja-JP" sz="1400" b="1"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既存</a:t>
            </a:r>
            <a:r>
              <a:rPr lang="ja-JP" altLang="en-US" sz="1100" dirty="0">
                <a:latin typeface="Meiryo UI" panose="020B0604030504040204" pitchFamily="50" charset="-128"/>
                <a:ea typeface="Meiryo UI" panose="020B0604030504040204" pitchFamily="50" charset="-128"/>
              </a:rPr>
              <a:t>ストック改修による多様な住宅供給促進のため、下線部を追加</a:t>
            </a:r>
            <a:r>
              <a:rPr lang="ja-JP" altLang="en-US" sz="1100" dirty="0" smtClean="0">
                <a:latin typeface="Meiryo UI" panose="020B0604030504040204" pitchFamily="50" charset="-128"/>
                <a:ea typeface="Meiryo UI" panose="020B0604030504040204" pitchFamily="50" charset="-128"/>
              </a:rPr>
              <a:t>し、小規模</a:t>
            </a:r>
            <a:r>
              <a:rPr lang="ja-JP" altLang="en-US" sz="1100" dirty="0">
                <a:latin typeface="Meiryo UI" panose="020B0604030504040204" pitchFamily="50" charset="-128"/>
                <a:ea typeface="Meiryo UI" panose="020B0604030504040204" pitchFamily="50" charset="-128"/>
              </a:rPr>
              <a:t>住宅の耐火</a:t>
            </a:r>
            <a:r>
              <a:rPr lang="ja-JP" altLang="en-US" sz="1100" dirty="0" smtClean="0">
                <a:latin typeface="Meiryo UI" panose="020B0604030504040204" pitchFamily="50" charset="-128"/>
                <a:ea typeface="Meiryo UI" panose="020B0604030504040204" pitchFamily="50" charset="-128"/>
              </a:rPr>
              <a:t>要件を緩和</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a:t>
            </a:r>
            <a:r>
              <a:rPr lang="ja-JP" altLang="ja-JP" sz="1300" dirty="0" smtClean="0">
                <a:latin typeface="Meiryo UI" panose="020B0604030504040204" pitchFamily="50" charset="-128"/>
                <a:ea typeface="Meiryo UI" panose="020B0604030504040204" pitchFamily="50" charset="-128"/>
              </a:rPr>
              <a:t>耐火</a:t>
            </a:r>
            <a:r>
              <a:rPr lang="ja-JP" altLang="ja-JP" sz="1300" dirty="0">
                <a:latin typeface="Meiryo UI" panose="020B0604030504040204" pitchFamily="50" charset="-128"/>
                <a:ea typeface="Meiryo UI" panose="020B0604030504040204" pitchFamily="50" charset="-128"/>
              </a:rPr>
              <a:t>性能の</a:t>
            </a:r>
            <a:r>
              <a:rPr lang="ja-JP" altLang="ja-JP" sz="1300" dirty="0" smtClean="0">
                <a:latin typeface="Meiryo UI" panose="020B0604030504040204" pitchFamily="50" charset="-128"/>
                <a:ea typeface="Meiryo UI" panose="020B0604030504040204" pitchFamily="50" charset="-128"/>
              </a:rPr>
              <a:t>確保</a:t>
            </a:r>
            <a:r>
              <a:rPr lang="ja-JP" altLang="en-US" sz="1100" dirty="0" smtClean="0">
                <a:latin typeface="Meiryo UI" panose="020B0604030504040204" pitchFamily="50" charset="-128"/>
                <a:ea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rPr>
              <a:t>　</a:t>
            </a:r>
            <a:r>
              <a:rPr kumimoji="1" lang="ja-JP" altLang="en-US" sz="1300" dirty="0">
                <a:latin typeface="Meiryo UI" panose="020B0604030504040204" pitchFamily="50" charset="-128"/>
                <a:ea typeface="Meiryo UI" panose="020B0604030504040204" pitchFamily="50" charset="-128"/>
              </a:rPr>
              <a:t>　 </a:t>
            </a:r>
            <a:r>
              <a:rPr lang="ja-JP" altLang="ja-JP" sz="1300" u="sng" dirty="0" smtClean="0">
                <a:latin typeface="Meiryo UI" panose="020B0604030504040204" pitchFamily="50" charset="-128"/>
                <a:ea typeface="Meiryo UI" panose="020B0604030504040204" pitchFamily="50" charset="-128"/>
              </a:rPr>
              <a:t>延べ面積</a:t>
            </a:r>
            <a:r>
              <a:rPr lang="en-US" altLang="ja-JP" sz="1300" u="sng" dirty="0">
                <a:latin typeface="Meiryo UI" panose="020B0604030504040204" pitchFamily="50" charset="-128"/>
                <a:ea typeface="Meiryo UI" panose="020B0604030504040204" pitchFamily="50" charset="-128"/>
              </a:rPr>
              <a:t>200</a:t>
            </a:r>
            <a:r>
              <a:rPr lang="ja-JP" altLang="ja-JP" sz="1300" u="sng" dirty="0">
                <a:latin typeface="Meiryo UI" panose="020B0604030504040204" pitchFamily="50" charset="-128"/>
                <a:ea typeface="Meiryo UI" panose="020B0604030504040204" pitchFamily="50" charset="-128"/>
              </a:rPr>
              <a:t>㎡以上又は階数４以上の場合は、</a:t>
            </a:r>
            <a:r>
              <a:rPr lang="ja-JP" altLang="ja-JP" sz="1300" dirty="0">
                <a:latin typeface="Meiryo UI" panose="020B0604030504040204" pitchFamily="50" charset="-128"/>
                <a:ea typeface="Meiryo UI" panose="020B0604030504040204" pitchFamily="50" charset="-128"/>
              </a:rPr>
              <a:t>建築基準法（昭和</a:t>
            </a:r>
            <a:r>
              <a:rPr lang="en-US" altLang="ja-JP" sz="1300" dirty="0">
                <a:latin typeface="Meiryo UI" panose="020B0604030504040204" pitchFamily="50" charset="-128"/>
                <a:ea typeface="Meiryo UI" panose="020B0604030504040204" pitchFamily="50" charset="-128"/>
              </a:rPr>
              <a:t>25</a:t>
            </a:r>
            <a:r>
              <a:rPr lang="ja-JP" altLang="ja-JP" sz="1300" dirty="0" smtClean="0">
                <a:latin typeface="Meiryo UI" panose="020B0604030504040204" pitchFamily="50" charset="-128"/>
                <a:ea typeface="Meiryo UI" panose="020B0604030504040204" pitchFamily="50" charset="-128"/>
              </a:rPr>
              <a:t>年法律第</a:t>
            </a:r>
            <a:r>
              <a:rPr lang="en-US" altLang="ja-JP" sz="1300" dirty="0" smtClean="0">
                <a:latin typeface="Meiryo UI" panose="020B0604030504040204" pitchFamily="50" charset="-128"/>
                <a:ea typeface="Meiryo UI" panose="020B0604030504040204" pitchFamily="50" charset="-128"/>
              </a:rPr>
              <a:t>201</a:t>
            </a:r>
            <a:r>
              <a:rPr lang="ja-JP" altLang="ja-JP" sz="1300" dirty="0" smtClean="0">
                <a:latin typeface="Meiryo UI" panose="020B0604030504040204" pitchFamily="50" charset="-128"/>
                <a:ea typeface="Meiryo UI" panose="020B0604030504040204" pitchFamily="50" charset="-128"/>
              </a:rPr>
              <a:t>号）に</a:t>
            </a:r>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rPr>
              <a:t>定める耐火建築物又は準耐火建築物とすること。</a:t>
            </a:r>
            <a:endParaRPr kumimoji="1" lang="en-US" altLang="ja-JP" sz="1300" b="1" u="sng" dirty="0" smtClean="0">
              <a:latin typeface="Meiryo UI" panose="020B0604030504040204" pitchFamily="50" charset="-128"/>
              <a:ea typeface="Meiryo UI" panose="020B0604030504040204" pitchFamily="50" charset="-128"/>
            </a:endParaRPr>
          </a:p>
          <a:p>
            <a:r>
              <a:rPr kumimoji="1" lang="ja-JP" altLang="en-US" sz="700" b="1" dirty="0" smtClean="0">
                <a:latin typeface="Meiryo UI" panose="020B0604030504040204" pitchFamily="50" charset="-128"/>
                <a:ea typeface="Meiryo UI" panose="020B0604030504040204" pitchFamily="50" charset="-128"/>
              </a:rPr>
              <a:t>      　</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３</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住宅確保要配慮者に対する賃貸住宅の供給目標等</a:t>
            </a:r>
            <a:endParaRPr kumimoji="1" lang="en-US" altLang="ja-JP" sz="1400" b="1" dirty="0" smtClean="0">
              <a:latin typeface="Meiryo UI" panose="020B0604030504040204" pitchFamily="50" charset="-128"/>
              <a:ea typeface="Meiryo UI" panose="020B0604030504040204" pitchFamily="50" charset="-128"/>
            </a:endParaRPr>
          </a:p>
          <a:p>
            <a:pPr>
              <a:lnSpc>
                <a:spcPts val="1700"/>
              </a:lnSpc>
            </a:pPr>
            <a:r>
              <a:rPr kumimoji="1" lang="ja-JP" altLang="en-US" sz="1400" b="1"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目標①＞住宅確保要配慮者の入居契約</a:t>
            </a:r>
            <a:r>
              <a:rPr kumimoji="1" lang="ja-JP" altLang="en-US" sz="1300" dirty="0" smtClean="0">
                <a:latin typeface="Meiryo UI" panose="020B0604030504040204" pitchFamily="50" charset="-128"/>
                <a:ea typeface="Meiryo UI" panose="020B0604030504040204" pitchFamily="50" charset="-128"/>
              </a:rPr>
              <a:t>件数：年間</a:t>
            </a:r>
            <a:r>
              <a:rPr kumimoji="1" lang="en-US" altLang="ja-JP" sz="1300" dirty="0">
                <a:latin typeface="Meiryo UI" panose="020B0604030504040204" pitchFamily="50" charset="-128"/>
                <a:ea typeface="Meiryo UI" panose="020B0604030504040204" pitchFamily="50" charset="-128"/>
              </a:rPr>
              <a:t>17,000</a:t>
            </a:r>
            <a:r>
              <a:rPr kumimoji="1" lang="ja-JP" altLang="en-US" sz="1300" dirty="0" smtClean="0">
                <a:latin typeface="Meiryo UI" panose="020B0604030504040204" pitchFamily="50" charset="-128"/>
                <a:ea typeface="Meiryo UI" panose="020B0604030504040204" pitchFamily="50" charset="-128"/>
              </a:rPr>
              <a:t>件</a:t>
            </a:r>
            <a:endParaRPr kumimoji="1" lang="en-US" altLang="ja-JP" sz="1300" dirty="0" smtClean="0">
              <a:latin typeface="Meiryo UI" panose="020B0604030504040204" pitchFamily="50" charset="-128"/>
              <a:ea typeface="Meiryo UI" panose="020B0604030504040204" pitchFamily="50" charset="-128"/>
            </a:endParaRPr>
          </a:p>
          <a:p>
            <a:pPr>
              <a:lnSpc>
                <a:spcPts val="1300"/>
              </a:lnSpc>
            </a:pPr>
            <a:r>
              <a:rPr kumimoji="1" lang="ja-JP" altLang="en-US" sz="1300" dirty="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現状：協力店が直近</a:t>
            </a:r>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年間に行った家賃４万円以下の民間賃貸住宅の</a:t>
            </a:r>
            <a:r>
              <a:rPr kumimoji="1" lang="ja-JP" altLang="en-US" sz="1100" dirty="0">
                <a:latin typeface="Meiryo UI" panose="020B0604030504040204" pitchFamily="50" charset="-128"/>
                <a:ea typeface="Meiryo UI" panose="020B0604030504040204" pitchFamily="50" charset="-128"/>
              </a:rPr>
              <a:t>契約</a:t>
            </a:r>
            <a:r>
              <a:rPr kumimoji="1" lang="ja-JP" altLang="en-US" sz="1100" dirty="0" smtClean="0">
                <a:latin typeface="Meiryo UI" panose="020B0604030504040204" pitchFamily="50" charset="-128"/>
                <a:ea typeface="Meiryo UI" panose="020B0604030504040204" pitchFamily="50" charset="-128"/>
              </a:rPr>
              <a:t>件数　</a:t>
            </a:r>
            <a:r>
              <a:rPr kumimoji="1" lang="en-US" altLang="ja-JP" sz="1100" dirty="0" smtClean="0">
                <a:latin typeface="Meiryo UI" panose="020B0604030504040204" pitchFamily="50" charset="-128"/>
                <a:ea typeface="Meiryo UI" panose="020B0604030504040204" pitchFamily="50" charset="-128"/>
              </a:rPr>
              <a:t>3,217</a:t>
            </a:r>
            <a:r>
              <a:rPr kumimoji="1" lang="ja-JP" altLang="en-US" sz="1100" dirty="0" smtClean="0">
                <a:latin typeface="Meiryo UI" panose="020B0604030504040204" pitchFamily="50" charset="-128"/>
                <a:ea typeface="Meiryo UI" panose="020B0604030504040204" pitchFamily="50" charset="-128"/>
              </a:rPr>
              <a:t>件、</a:t>
            </a:r>
            <a:endParaRPr kumimoji="1" lang="en-US" altLang="ja-JP" sz="1100" dirty="0" smtClean="0">
              <a:latin typeface="Meiryo UI" panose="020B0604030504040204" pitchFamily="50" charset="-128"/>
              <a:ea typeface="Meiryo UI" panose="020B0604030504040204" pitchFamily="50" charset="-128"/>
            </a:endParaRPr>
          </a:p>
          <a:p>
            <a:pPr>
              <a:lnSpc>
                <a:spcPts val="1300"/>
              </a:lnSpc>
            </a:pPr>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　　　　　　　　　　 　　　居住支援法人が支援し、入居に至った</a:t>
            </a:r>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年間の契約件数　把握中　　　　　　　　　　　　　　　　　　　　　　　　　　　　　　　　</a:t>
            </a:r>
            <a:endParaRPr kumimoji="1" lang="ja-JP" altLang="en-US" sz="1300" dirty="0" smtClean="0">
              <a:latin typeface="Meiryo UI" panose="020B0604030504040204" pitchFamily="50" charset="-128"/>
              <a:ea typeface="Meiryo UI" panose="020B0604030504040204" pitchFamily="50" charset="-128"/>
            </a:endParaRPr>
          </a:p>
          <a:p>
            <a:pPr>
              <a:lnSpc>
                <a:spcPts val="1700"/>
              </a:lnSpc>
            </a:pPr>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＜目標②＞</a:t>
            </a:r>
            <a:r>
              <a:rPr lang="ja-JP" altLang="en-US" sz="1300" dirty="0" smtClean="0">
                <a:latin typeface="Meiryo UI" panose="020B0604030504040204" pitchFamily="50" charset="-128"/>
                <a:ea typeface="Meiryo UI" panose="020B0604030504040204" pitchFamily="50" charset="-128"/>
              </a:rPr>
              <a:t>居住支援協議会を設立した市区町村の人口カバー率：</a:t>
            </a:r>
            <a:r>
              <a:rPr lang="en-US" altLang="ja-JP" sz="1300" dirty="0" smtClean="0">
                <a:latin typeface="Meiryo UI" panose="020B0604030504040204" pitchFamily="50" charset="-128"/>
                <a:ea typeface="Meiryo UI" panose="020B0604030504040204" pitchFamily="50" charset="-128"/>
              </a:rPr>
              <a:t>50</a:t>
            </a:r>
            <a:r>
              <a:rPr lang="ja-JP" altLang="en-US" sz="13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（現状：</a:t>
            </a:r>
            <a:r>
              <a:rPr lang="en-US" altLang="ja-JP" sz="1100" dirty="0" smtClean="0">
                <a:latin typeface="Meiryo UI" panose="020B0604030504040204" pitchFamily="50" charset="-128"/>
                <a:ea typeface="Meiryo UI" panose="020B0604030504040204" pitchFamily="50" charset="-128"/>
              </a:rPr>
              <a:t>6.7</a:t>
            </a:r>
            <a:r>
              <a:rPr lang="ja-JP" altLang="en-US" sz="1100" dirty="0" smtClean="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観測指標：セーフティネット住宅及び専用住宅の登録戸数、高齢者向け住宅の供給戸数、</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サービス付き高齢者向け住宅の入居率、居住支援法人数、</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協力店及び相談協力店数（不動産店）、 居住支援協議会数</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　</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４</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主な</a:t>
            </a:r>
            <a:r>
              <a:rPr kumimoji="1" lang="ja-JP" altLang="en-US" sz="1400" b="1" dirty="0">
                <a:latin typeface="Meiryo UI" panose="020B0604030504040204" pitchFamily="50" charset="-128"/>
                <a:ea typeface="Meiryo UI" panose="020B0604030504040204" pitchFamily="50" charset="-128"/>
              </a:rPr>
              <a:t>取組</a:t>
            </a:r>
            <a:r>
              <a:rPr kumimoji="1" lang="ja-JP" altLang="en-US" sz="1400" b="1" dirty="0" smtClean="0">
                <a:latin typeface="Meiryo UI" panose="020B0604030504040204" pitchFamily="50" charset="-128"/>
                <a:ea typeface="Meiryo UI" panose="020B0604030504040204" pitchFamily="50" charset="-128"/>
              </a:rPr>
              <a:t>み</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○居住支援法人、協力店・相談協力店、家賃債務保証業者、行政</a:t>
            </a:r>
            <a:r>
              <a:rPr kumimoji="1" lang="ja-JP" altLang="en-US" sz="1200" dirty="0" smtClean="0">
                <a:latin typeface="Meiryo UI" panose="020B0604030504040204" pitchFamily="50" charset="-128"/>
                <a:ea typeface="Meiryo UI" panose="020B0604030504040204" pitchFamily="50" charset="-128"/>
              </a:rPr>
              <a:t>の住宅</a:t>
            </a:r>
            <a:r>
              <a:rPr kumimoji="1" lang="ja-JP" altLang="en-US" sz="1200" dirty="0">
                <a:latin typeface="Meiryo UI" panose="020B0604030504040204" pitchFamily="50" charset="-128"/>
                <a:ea typeface="Meiryo UI" panose="020B0604030504040204" pitchFamily="50" charset="-128"/>
              </a:rPr>
              <a:t>部局・福祉部局</a:t>
            </a:r>
            <a:r>
              <a:rPr kumimoji="1" lang="ja-JP" altLang="en-US" sz="1200" dirty="0" smtClean="0">
                <a:latin typeface="Meiryo UI" panose="020B0604030504040204" pitchFamily="50" charset="-128"/>
                <a:ea typeface="Meiryo UI" panose="020B0604030504040204" pitchFamily="50" charset="-128"/>
              </a:rPr>
              <a:t>等の連携を</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強化し、地域</a:t>
            </a:r>
            <a:r>
              <a:rPr kumimoji="1" lang="ja-JP" altLang="en-US" sz="1200" dirty="0">
                <a:latin typeface="Meiryo UI" panose="020B0604030504040204" pitchFamily="50" charset="-128"/>
                <a:ea typeface="Meiryo UI" panose="020B0604030504040204" pitchFamily="50" charset="-128"/>
              </a:rPr>
              <a:t>の実情に</a:t>
            </a:r>
            <a:r>
              <a:rPr kumimoji="1" lang="ja-JP" altLang="en-US" sz="1200" dirty="0" smtClean="0">
                <a:latin typeface="Meiryo UI" panose="020B0604030504040204" pitchFamily="50" charset="-128"/>
                <a:ea typeface="Meiryo UI" panose="020B0604030504040204" pitchFamily="50" charset="-128"/>
              </a:rPr>
              <a:t>応じた多様な居住</a:t>
            </a:r>
            <a:r>
              <a:rPr kumimoji="1" lang="ja-JP" altLang="en-US" sz="1200" dirty="0">
                <a:latin typeface="Meiryo UI" panose="020B0604030504040204" pitchFamily="50" charset="-128"/>
                <a:ea typeface="Meiryo UI" panose="020B0604030504040204" pitchFamily="50" charset="-128"/>
              </a:rPr>
              <a:t>支援</a:t>
            </a:r>
            <a:r>
              <a:rPr kumimoji="1" lang="ja-JP" altLang="en-US" sz="1200" dirty="0" smtClean="0">
                <a:latin typeface="Meiryo UI" panose="020B0604030504040204" pitchFamily="50" charset="-128"/>
                <a:ea typeface="Meiryo UI" panose="020B0604030504040204" pitchFamily="50" charset="-128"/>
              </a:rPr>
              <a:t>体制の構築に向けた協議をする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・社会</a:t>
            </a:r>
            <a:r>
              <a:rPr kumimoji="1" lang="ja-JP" altLang="en-US" sz="1200" dirty="0">
                <a:latin typeface="Meiryo UI" panose="020B0604030504040204" pitchFamily="50" charset="-128"/>
                <a:ea typeface="Meiryo UI" panose="020B0604030504040204" pitchFamily="50" charset="-128"/>
              </a:rPr>
              <a:t>福祉協</a:t>
            </a:r>
            <a:r>
              <a:rPr kumimoji="1" lang="ja-JP" altLang="en-US" sz="1200" dirty="0" smtClean="0">
                <a:latin typeface="Meiryo UI" panose="020B0604030504040204" pitchFamily="50" charset="-128"/>
                <a:ea typeface="Meiryo UI" panose="020B0604030504040204" pitchFamily="50" charset="-128"/>
              </a:rPr>
              <a:t>議会、居住</a:t>
            </a:r>
            <a:r>
              <a:rPr kumimoji="1" lang="ja-JP" altLang="en-US" sz="1200" dirty="0">
                <a:latin typeface="Meiryo UI" panose="020B0604030504040204" pitchFamily="50" charset="-128"/>
                <a:ea typeface="Meiryo UI" panose="020B0604030504040204" pitchFamily="50" charset="-128"/>
              </a:rPr>
              <a:t>支援</a:t>
            </a:r>
            <a:r>
              <a:rPr kumimoji="1" lang="ja-JP" altLang="en-US" sz="1200" dirty="0" smtClean="0">
                <a:latin typeface="Meiryo UI" panose="020B0604030504040204" pitchFamily="50" charset="-128"/>
                <a:ea typeface="Meiryo UI" panose="020B0604030504040204" pitchFamily="50" charset="-128"/>
              </a:rPr>
              <a:t>法人、不動産事</a:t>
            </a:r>
            <a:r>
              <a:rPr kumimoji="1" lang="ja-JP" altLang="en-US" sz="1200" dirty="0">
                <a:latin typeface="Meiryo UI" panose="020B0604030504040204" pitchFamily="50" charset="-128"/>
                <a:ea typeface="Meiryo UI" panose="020B0604030504040204" pitchFamily="50" charset="-128"/>
              </a:rPr>
              <a:t>業者等</a:t>
            </a:r>
            <a:r>
              <a:rPr kumimoji="1" lang="ja-JP" altLang="en-US" sz="1200" dirty="0" smtClean="0">
                <a:latin typeface="Meiryo UI" panose="020B0604030504040204" pitchFamily="50" charset="-128"/>
                <a:ea typeface="Meiryo UI" panose="020B0604030504040204" pitchFamily="50" charset="-128"/>
              </a:rPr>
              <a:t>を中心</a:t>
            </a:r>
            <a:r>
              <a:rPr kumimoji="1" lang="ja-JP" altLang="en-US" sz="1200" dirty="0">
                <a:latin typeface="Meiryo UI" panose="020B0604030504040204" pitchFamily="50" charset="-128"/>
                <a:ea typeface="Meiryo UI" panose="020B0604030504040204" pitchFamily="50" charset="-128"/>
              </a:rPr>
              <a:t>にした</a:t>
            </a:r>
            <a:r>
              <a:rPr kumimoji="1" lang="ja-JP" altLang="en-US" sz="1200" dirty="0" smtClean="0">
                <a:latin typeface="Meiryo UI" panose="020B0604030504040204" pitchFamily="50" charset="-128"/>
                <a:ea typeface="Meiryo UI" panose="020B0604030504040204" pitchFamily="50" charset="-128"/>
              </a:rPr>
              <a:t>協議会</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・各種</a:t>
            </a:r>
            <a:r>
              <a:rPr kumimoji="1" lang="ja-JP" altLang="en-US" sz="1200" dirty="0">
                <a:latin typeface="Meiryo UI" panose="020B0604030504040204" pitchFamily="50" charset="-128"/>
                <a:ea typeface="Meiryo UI" panose="020B0604030504040204" pitchFamily="50" charset="-128"/>
              </a:rPr>
              <a:t>団体の</a:t>
            </a:r>
            <a:r>
              <a:rPr kumimoji="1" lang="ja-JP" altLang="en-US" sz="1200" dirty="0" smtClean="0">
                <a:latin typeface="Meiryo UI" panose="020B0604030504040204" pitchFamily="50" charset="-128"/>
                <a:ea typeface="Meiryo UI" panose="020B0604030504040204" pitchFamily="50" charset="-128"/>
              </a:rPr>
              <a:t>代表者で</a:t>
            </a:r>
            <a:r>
              <a:rPr kumimoji="1" lang="ja-JP" altLang="en-US" sz="1200" dirty="0">
                <a:latin typeface="Meiryo UI" panose="020B0604030504040204" pitchFamily="50" charset="-128"/>
                <a:ea typeface="Meiryo UI" panose="020B0604030504040204" pitchFamily="50" charset="-128"/>
              </a:rPr>
              <a:t>はなく現場で活動している人達のネットワーク型</a:t>
            </a:r>
            <a:r>
              <a:rPr kumimoji="1" lang="ja-JP" altLang="en-US" sz="1200" dirty="0" smtClean="0">
                <a:latin typeface="Meiryo UI" panose="020B0604030504040204" pitchFamily="50" charset="-128"/>
                <a:ea typeface="Meiryo UI" panose="020B0604030504040204" pitchFamily="50" charset="-128"/>
              </a:rPr>
              <a:t>の協議会</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・福祉</a:t>
            </a:r>
            <a:r>
              <a:rPr kumimoji="1" lang="ja-JP" altLang="en-US" sz="1200" dirty="0">
                <a:latin typeface="Meiryo UI" panose="020B0604030504040204" pitchFamily="50" charset="-128"/>
                <a:ea typeface="Meiryo UI" panose="020B0604030504040204" pitchFamily="50" charset="-128"/>
              </a:rPr>
              <a:t>分野の協議会など既設の組織に居住支援の取組みを加える形での</a:t>
            </a:r>
            <a:r>
              <a:rPr kumimoji="1" lang="ja-JP" altLang="en-US" sz="1200" dirty="0" smtClean="0">
                <a:latin typeface="Meiryo UI" panose="020B0604030504040204" pitchFamily="50" charset="-128"/>
                <a:ea typeface="Meiryo UI" panose="020B0604030504040204" pitchFamily="50" charset="-128"/>
              </a:rPr>
              <a:t>協議会　など</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○公的賃貸住宅ストック等の貸し出しなどにより、居住支援法人の活動を支援する</a:t>
            </a:r>
            <a:endParaRPr kumimoji="1" lang="en-US" altLang="ja-JP" sz="1200"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7874305" y="3046133"/>
            <a:ext cx="2480132" cy="276999"/>
            <a:chOff x="8102144" y="3063645"/>
            <a:chExt cx="2480132" cy="276999"/>
          </a:xfrm>
        </p:grpSpPr>
        <p:sp>
          <p:nvSpPr>
            <p:cNvPr id="31" name="正方形/長方形 30">
              <a:extLst>
                <a:ext uri="{FF2B5EF4-FFF2-40B4-BE49-F238E27FC236}">
                  <a16:creationId xmlns:a16="http://schemas.microsoft.com/office/drawing/2014/main" id="{092E429B-F0E0-4F66-9465-8DF654E90E75}"/>
                </a:ext>
              </a:extLst>
            </p:cNvPr>
            <p:cNvSpPr/>
            <p:nvPr/>
          </p:nvSpPr>
          <p:spPr>
            <a:xfrm>
              <a:off x="8102144" y="3084096"/>
              <a:ext cx="2480132" cy="2459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FDC7A3E8-0B91-4642-BB14-B975C1C1C3A9}"/>
                </a:ext>
              </a:extLst>
            </p:cNvPr>
            <p:cNvSpPr txBox="1"/>
            <p:nvPr/>
          </p:nvSpPr>
          <p:spPr>
            <a:xfrm flipH="1">
              <a:off x="8725541" y="3063645"/>
              <a:ext cx="1233797" cy="276999"/>
            </a:xfrm>
            <a:prstGeom prst="rect">
              <a:avLst/>
            </a:prstGeom>
            <a:noFill/>
          </p:spPr>
          <p:txBody>
            <a:bodyPr wrap="square" rtlCol="0">
              <a:spAutoFit/>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主なポイント</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sp>
        <p:nvSpPr>
          <p:cNvPr id="33" name="テキスト ボックス 32"/>
          <p:cNvSpPr txBox="1"/>
          <p:nvPr/>
        </p:nvSpPr>
        <p:spPr>
          <a:xfrm>
            <a:off x="9711565" y="3735472"/>
            <a:ext cx="2818400" cy="577081"/>
          </a:xfrm>
          <a:prstGeom prst="rect">
            <a:avLst/>
          </a:prstGeom>
          <a:noFill/>
          <a:ln>
            <a:noFill/>
          </a:ln>
        </p:spPr>
        <p:txBody>
          <a:bodyPr wrap="none" rtlCol="0">
            <a:spAutoFit/>
          </a:bodyPr>
          <a:lstStyle/>
          <a:p>
            <a:pPr marL="468000" lvl="0" indent="-504000" defTabSz="914400">
              <a:defRPr/>
            </a:pPr>
            <a:r>
              <a:rPr kumimoji="1" lang="en-US" altLang="ja-JP" sz="1050" dirty="0" smtClean="0">
                <a:solidFill>
                  <a:schemeClr val="dk1"/>
                </a:solidFill>
                <a:latin typeface="Meiryo UI" panose="020B0604030504040204" pitchFamily="50" charset="-128"/>
                <a:ea typeface="Meiryo UI" panose="020B0604030504040204" pitchFamily="50" charset="-128"/>
              </a:rPr>
              <a:t>B</a:t>
            </a:r>
            <a:r>
              <a:rPr kumimoji="1" lang="ja-JP" altLang="en-US" sz="1050" dirty="0">
                <a:solidFill>
                  <a:schemeClr val="dk1"/>
                </a:solidFill>
                <a:latin typeface="Meiryo UI" panose="020B0604030504040204" pitchFamily="50" charset="-128"/>
                <a:ea typeface="Meiryo UI" panose="020B0604030504040204" pitchFamily="50" charset="-128"/>
              </a:rPr>
              <a:t>≧</a:t>
            </a:r>
            <a:r>
              <a:rPr kumimoji="1" lang="en-US" altLang="ja-JP" sz="1050" dirty="0">
                <a:solidFill>
                  <a:schemeClr val="dk1"/>
                </a:solidFill>
                <a:latin typeface="Meiryo UI" panose="020B0604030504040204" pitchFamily="50" charset="-128"/>
                <a:ea typeface="Meiryo UI" panose="020B0604030504040204" pitchFamily="50" charset="-128"/>
              </a:rPr>
              <a:t>1</a:t>
            </a:r>
            <a:r>
              <a:rPr kumimoji="1" lang="ja-JP" altLang="en-US" sz="1050" dirty="0">
                <a:solidFill>
                  <a:schemeClr val="dk1"/>
                </a:solidFill>
                <a:latin typeface="Meiryo UI" panose="020B0604030504040204" pitchFamily="50" charset="-128"/>
                <a:ea typeface="Meiryo UI" panose="020B0604030504040204" pitchFamily="50" charset="-128"/>
              </a:rPr>
              <a:t>かつ</a:t>
            </a:r>
            <a:r>
              <a:rPr kumimoji="1" lang="en-US" altLang="ja-JP" sz="1050" dirty="0">
                <a:solidFill>
                  <a:schemeClr val="dk1"/>
                </a:solidFill>
                <a:latin typeface="Meiryo UI" panose="020B0604030504040204" pitchFamily="50" charset="-128"/>
                <a:ea typeface="Meiryo UI" panose="020B0604030504040204" pitchFamily="50" charset="-128"/>
              </a:rPr>
              <a:t>C</a:t>
            </a:r>
            <a:r>
              <a:rPr kumimoji="1" lang="ja-JP" altLang="en-US" sz="1050" dirty="0">
                <a:solidFill>
                  <a:schemeClr val="dk1"/>
                </a:solidFill>
                <a:latin typeface="Meiryo UI" panose="020B0604030504040204" pitchFamily="50" charset="-128"/>
                <a:ea typeface="Meiryo UI" panose="020B0604030504040204" pitchFamily="50" charset="-128"/>
              </a:rPr>
              <a:t>≧</a:t>
            </a:r>
            <a:r>
              <a:rPr kumimoji="1" lang="en-US" altLang="ja-JP" sz="1050" dirty="0">
                <a:solidFill>
                  <a:schemeClr val="dk1"/>
                </a:solidFill>
                <a:latin typeface="Meiryo UI" panose="020B0604030504040204" pitchFamily="50" charset="-128"/>
                <a:ea typeface="Meiryo UI" panose="020B0604030504040204" pitchFamily="50" charset="-128"/>
              </a:rPr>
              <a:t>1</a:t>
            </a:r>
            <a:r>
              <a:rPr kumimoji="1" lang="ja-JP" altLang="en-US" sz="1050" dirty="0">
                <a:solidFill>
                  <a:schemeClr val="dk1"/>
                </a:solidFill>
                <a:latin typeface="Meiryo UI" panose="020B0604030504040204" pitchFamily="50" charset="-128"/>
                <a:ea typeface="Meiryo UI" panose="020B0604030504040204" pitchFamily="50" charset="-128"/>
              </a:rPr>
              <a:t>もしくは</a:t>
            </a:r>
            <a:r>
              <a:rPr kumimoji="1" lang="en-US" altLang="ja-JP" sz="1050" dirty="0">
                <a:solidFill>
                  <a:schemeClr val="dk1"/>
                </a:solidFill>
                <a:latin typeface="Meiryo UI" panose="020B0604030504040204" pitchFamily="50" charset="-128"/>
                <a:ea typeface="Meiryo UI" panose="020B0604030504040204" pitchFamily="50" charset="-128"/>
              </a:rPr>
              <a:t>B=0</a:t>
            </a:r>
            <a:r>
              <a:rPr kumimoji="1" lang="ja-JP" altLang="en-US" sz="1050" dirty="0">
                <a:solidFill>
                  <a:schemeClr val="dk1"/>
                </a:solidFill>
                <a:latin typeface="Meiryo UI" panose="020B0604030504040204" pitchFamily="50" charset="-128"/>
                <a:ea typeface="Meiryo UI" panose="020B0604030504040204" pitchFamily="50" charset="-128"/>
              </a:rPr>
              <a:t>かつ</a:t>
            </a:r>
            <a:r>
              <a:rPr kumimoji="1" lang="en-US" altLang="ja-JP" sz="1050" dirty="0">
                <a:solidFill>
                  <a:schemeClr val="dk1"/>
                </a:solidFill>
                <a:latin typeface="Meiryo UI" panose="020B0604030504040204" pitchFamily="50" charset="-128"/>
                <a:ea typeface="Meiryo UI" panose="020B0604030504040204" pitchFamily="50" charset="-128"/>
              </a:rPr>
              <a:t>C</a:t>
            </a:r>
            <a:r>
              <a:rPr kumimoji="1" lang="ja-JP" altLang="en-US" sz="1050" dirty="0">
                <a:solidFill>
                  <a:schemeClr val="dk1"/>
                </a:solidFill>
                <a:latin typeface="Meiryo UI" panose="020B0604030504040204" pitchFamily="50" charset="-128"/>
                <a:ea typeface="Meiryo UI" panose="020B0604030504040204" pitchFamily="50" charset="-128"/>
              </a:rPr>
              <a:t>≧</a:t>
            </a:r>
            <a:r>
              <a:rPr kumimoji="1" lang="en-US" altLang="ja-JP" sz="1050" dirty="0">
                <a:solidFill>
                  <a:schemeClr val="dk1"/>
                </a:solidFill>
                <a:latin typeface="Meiryo UI" panose="020B0604030504040204" pitchFamily="50" charset="-128"/>
                <a:ea typeface="Meiryo UI" panose="020B0604030504040204" pitchFamily="50" charset="-128"/>
              </a:rPr>
              <a:t>2</a:t>
            </a:r>
          </a:p>
          <a:p>
            <a:pPr marL="468000" indent="-504000"/>
            <a:r>
              <a:rPr kumimoji="1" lang="en-US" altLang="ja-JP" sz="1050" dirty="0" smtClean="0">
                <a:solidFill>
                  <a:schemeClr val="dk1"/>
                </a:solidFill>
                <a:latin typeface="Meiryo UI" panose="020B0604030504040204" pitchFamily="50" charset="-128"/>
                <a:ea typeface="Meiryo UI" panose="020B0604030504040204" pitchFamily="50" charset="-128"/>
              </a:rPr>
              <a:t>B</a:t>
            </a:r>
            <a:r>
              <a:rPr kumimoji="1" lang="ja-JP" altLang="en-US" sz="1050" dirty="0">
                <a:solidFill>
                  <a:schemeClr val="dk1"/>
                </a:solidFill>
                <a:latin typeface="Meiryo UI" panose="020B0604030504040204" pitchFamily="50" charset="-128"/>
                <a:ea typeface="Meiryo UI" panose="020B0604030504040204" pitchFamily="50" charset="-128"/>
              </a:rPr>
              <a:t>：ひとり親世帯向け居室以外の入居者の</a:t>
            </a:r>
            <a:r>
              <a:rPr kumimoji="1" lang="ja-JP" altLang="en-US" sz="1050" dirty="0" smtClean="0">
                <a:solidFill>
                  <a:schemeClr val="dk1"/>
                </a:solidFill>
                <a:latin typeface="Meiryo UI" panose="020B0604030504040204" pitchFamily="50" charset="-128"/>
                <a:ea typeface="Meiryo UI" panose="020B0604030504040204" pitchFamily="50" charset="-128"/>
              </a:rPr>
              <a:t>定員</a:t>
            </a:r>
            <a:endParaRPr kumimoji="1" lang="en-US" altLang="ja-JP" sz="1050" dirty="0" smtClean="0">
              <a:solidFill>
                <a:schemeClr val="dk1"/>
              </a:solidFill>
              <a:latin typeface="Meiryo UI" panose="020B0604030504040204" pitchFamily="50" charset="-128"/>
              <a:ea typeface="Meiryo UI" panose="020B0604030504040204" pitchFamily="50" charset="-128"/>
            </a:endParaRPr>
          </a:p>
          <a:p>
            <a:pPr marL="468000" indent="-504000"/>
            <a:r>
              <a:rPr kumimoji="1" lang="en-US" altLang="ja-JP" sz="1050" dirty="0" smtClean="0">
                <a:solidFill>
                  <a:schemeClr val="dk1"/>
                </a:solidFill>
                <a:latin typeface="Meiryo UI" panose="020B0604030504040204" pitchFamily="50" charset="-128"/>
                <a:ea typeface="Meiryo UI" panose="020B0604030504040204" pitchFamily="50" charset="-128"/>
              </a:rPr>
              <a:t>C</a:t>
            </a:r>
            <a:r>
              <a:rPr kumimoji="1" lang="ja-JP" altLang="en-US" sz="1050" dirty="0">
                <a:solidFill>
                  <a:schemeClr val="dk1"/>
                </a:solidFill>
                <a:latin typeface="Meiryo UI" panose="020B0604030504040204" pitchFamily="50" charset="-128"/>
                <a:ea typeface="Meiryo UI" panose="020B0604030504040204" pitchFamily="50" charset="-128"/>
              </a:rPr>
              <a:t>：ひとり親世帯向け居室の入居世帯数の</a:t>
            </a:r>
            <a:r>
              <a:rPr kumimoji="1" lang="ja-JP" altLang="en-US" sz="1050" dirty="0" smtClean="0">
                <a:solidFill>
                  <a:schemeClr val="dk1"/>
                </a:solidFill>
                <a:latin typeface="Meiryo UI" panose="020B0604030504040204" pitchFamily="50" charset="-128"/>
                <a:ea typeface="Meiryo UI" panose="020B0604030504040204" pitchFamily="50" charset="-128"/>
              </a:rPr>
              <a:t>定員</a:t>
            </a:r>
            <a:endParaRPr kumimoji="1" lang="en-US" altLang="ja-JP" sz="1050" dirty="0">
              <a:solidFill>
                <a:schemeClr val="dk1"/>
              </a:solidFill>
              <a:latin typeface="Meiryo UI" panose="020B0604030504040204" pitchFamily="50" charset="-128"/>
              <a:ea typeface="Meiryo UI" panose="020B0604030504040204" pitchFamily="50" charset="-128"/>
            </a:endParaRPr>
          </a:p>
        </p:txBody>
      </p:sp>
      <p:sp>
        <p:nvSpPr>
          <p:cNvPr id="4" name="大かっこ 3"/>
          <p:cNvSpPr/>
          <p:nvPr/>
        </p:nvSpPr>
        <p:spPr>
          <a:xfrm>
            <a:off x="6496336" y="6728347"/>
            <a:ext cx="5540991" cy="30025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314397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1064</TotalTime>
  <Words>1112</Words>
  <Application>Microsoft Office PowerPoint</Application>
  <PresentationFormat>A3 297x420 mm</PresentationFormat>
  <Paragraphs>76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大﨑　有紀</dc:creator>
  <cp:lastModifiedBy>大﨑　有紀</cp:lastModifiedBy>
  <cp:revision>135</cp:revision>
  <cp:lastPrinted>2021-08-16T08:35:51Z</cp:lastPrinted>
  <dcterms:created xsi:type="dcterms:W3CDTF">2021-01-26T07:54:31Z</dcterms:created>
  <dcterms:modified xsi:type="dcterms:W3CDTF">2021-12-10T04:42:23Z</dcterms:modified>
</cp:coreProperties>
</file>