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6"/>
  </p:notesMasterIdLst>
  <p:sldIdLst>
    <p:sldId id="836" r:id="rId5"/>
    <p:sldId id="873" r:id="rId6"/>
    <p:sldId id="875" r:id="rId7"/>
    <p:sldId id="876" r:id="rId8"/>
    <p:sldId id="877" r:id="rId9"/>
    <p:sldId id="878" r:id="rId10"/>
    <p:sldId id="892" r:id="rId11"/>
    <p:sldId id="930" r:id="rId12"/>
    <p:sldId id="881" r:id="rId13"/>
    <p:sldId id="879" r:id="rId14"/>
    <p:sldId id="880" r:id="rId15"/>
    <p:sldId id="894" r:id="rId16"/>
    <p:sldId id="895" r:id="rId17"/>
    <p:sldId id="896" r:id="rId18"/>
    <p:sldId id="897" r:id="rId19"/>
    <p:sldId id="899" r:id="rId20"/>
    <p:sldId id="900" r:id="rId21"/>
    <p:sldId id="901" r:id="rId22"/>
    <p:sldId id="914" r:id="rId23"/>
    <p:sldId id="915" r:id="rId24"/>
    <p:sldId id="925" r:id="rId25"/>
    <p:sldId id="918" r:id="rId26"/>
    <p:sldId id="932" r:id="rId27"/>
    <p:sldId id="926" r:id="rId28"/>
    <p:sldId id="928" r:id="rId29"/>
    <p:sldId id="923" r:id="rId30"/>
    <p:sldId id="920" r:id="rId31"/>
    <p:sldId id="902" r:id="rId32"/>
    <p:sldId id="903" r:id="rId33"/>
    <p:sldId id="904" r:id="rId34"/>
    <p:sldId id="905" r:id="rId35"/>
    <p:sldId id="906" r:id="rId36"/>
    <p:sldId id="907" r:id="rId37"/>
    <p:sldId id="908" r:id="rId38"/>
    <p:sldId id="909" r:id="rId39"/>
    <p:sldId id="910" r:id="rId40"/>
    <p:sldId id="911" r:id="rId41"/>
    <p:sldId id="912" r:id="rId42"/>
    <p:sldId id="913" r:id="rId43"/>
    <p:sldId id="924" r:id="rId44"/>
    <p:sldId id="922" r:id="rId4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guide id="3"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99274" autoAdjust="0"/>
  </p:normalViewPr>
  <p:slideViewPr>
    <p:cSldViewPr>
      <p:cViewPr varScale="1">
        <p:scale>
          <a:sx n="75" d="100"/>
          <a:sy n="75" d="100"/>
        </p:scale>
        <p:origin x="666" y="54"/>
      </p:cViewPr>
      <p:guideLst>
        <p:guide orient="horz" pos="2160"/>
        <p:guide pos="3121"/>
        <p:guide orient="horz" pos="22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eiryo UI" panose="020B0604030504040204" pitchFamily="50" charset="-128"/>
                <a:ea typeface="Meiryo UI" panose="020B0604030504040204" pitchFamily="50" charset="-128"/>
              </a:defRPr>
            </a:pPr>
            <a:r>
              <a:rPr lang="ja-JP" altLang="en-US" dirty="0">
                <a:latin typeface="Meiryo UI" panose="020B0604030504040204" pitchFamily="50" charset="-128"/>
                <a:ea typeface="Meiryo UI" panose="020B0604030504040204" pitchFamily="50" charset="-128"/>
              </a:rPr>
              <a:t>人口規模と職員数の相関関係（中核市</a:t>
            </a:r>
            <a:r>
              <a:rPr lang="en-US" altLang="ja-JP" dirty="0">
                <a:latin typeface="Meiryo UI" panose="020B0604030504040204" pitchFamily="50" charset="-128"/>
                <a:ea typeface="Meiryo UI" panose="020B0604030504040204" pitchFamily="50" charset="-128"/>
              </a:rPr>
              <a:t>47</a:t>
            </a:r>
            <a:r>
              <a:rPr lang="ja-JP" altLang="en-US" dirty="0">
                <a:latin typeface="Meiryo UI" panose="020B0604030504040204" pitchFamily="50" charset="-128"/>
                <a:ea typeface="Meiryo UI" panose="020B0604030504040204" pitchFamily="50" charset="-128"/>
              </a:rPr>
              <a:t>市）</a:t>
            </a:r>
          </a:p>
        </c:rich>
      </c:tx>
      <c:layout>
        <c:manualLayout>
          <c:xMode val="edge"/>
          <c:yMode val="edge"/>
          <c:x val="0.13047480218623494"/>
          <c:y val="7.2472149690325324E-2"/>
        </c:manualLayout>
      </c:layout>
      <c:overlay val="0"/>
    </c:title>
    <c:autoTitleDeleted val="0"/>
    <c:plotArea>
      <c:layout>
        <c:manualLayout>
          <c:layoutTarget val="inner"/>
          <c:xMode val="edge"/>
          <c:yMode val="edge"/>
          <c:x val="0.1221522952645652"/>
          <c:y val="0.21954238464125614"/>
          <c:w val="0.81956876775374621"/>
          <c:h val="0.65376191600016875"/>
        </c:manualLayout>
      </c:layout>
      <c:scatterChart>
        <c:scatterStyle val="lineMarker"/>
        <c:varyColors val="0"/>
        <c:ser>
          <c:idx val="0"/>
          <c:order val="0"/>
          <c:tx>
            <c:strRef>
              <c:f>Sheet1!$B$1</c:f>
              <c:strCache>
                <c:ptCount val="1"/>
                <c:pt idx="0">
                  <c:v>一般行政部門職員数計</c:v>
                </c:pt>
              </c:strCache>
            </c:strRef>
          </c:tx>
          <c:spPr>
            <a:ln w="28575">
              <a:noFill/>
            </a:ln>
          </c:spPr>
          <c:marker>
            <c:symbol val="circle"/>
            <c:size val="6"/>
            <c:spPr>
              <a:solidFill>
                <a:schemeClr val="tx1"/>
              </a:solidFill>
              <a:ln>
                <a:solidFill>
                  <a:schemeClr val="tx1"/>
                </a:solidFill>
              </a:ln>
            </c:spPr>
          </c:marker>
          <c:dPt>
            <c:idx val="24"/>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0-6DFA-4581-A835-698EDD53B6C5}"/>
              </c:ext>
            </c:extLst>
          </c:dPt>
          <c:dPt>
            <c:idx val="25"/>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1-6DFA-4581-A835-698EDD53B6C5}"/>
              </c:ext>
            </c:extLst>
          </c:dPt>
          <c:dPt>
            <c:idx val="26"/>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2-6DFA-4581-A835-698EDD53B6C5}"/>
              </c:ext>
            </c:extLst>
          </c:dPt>
          <c:dPt>
            <c:idx val="27"/>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3-6DFA-4581-A835-698EDD53B6C5}"/>
              </c:ext>
            </c:extLst>
          </c:dPt>
          <c:dPt>
            <c:idx val="29"/>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4-6DFA-4581-A835-698EDD53B6C5}"/>
              </c:ext>
            </c:extLst>
          </c:dPt>
          <c:dPt>
            <c:idx val="30"/>
            <c:marker>
              <c:symbol val="diamond"/>
              <c:size val="10"/>
              <c:spPr>
                <a:solidFill>
                  <a:schemeClr val="bg1"/>
                </a:solidFill>
                <a:ln w="25400">
                  <a:solidFill>
                    <a:schemeClr val="tx1"/>
                  </a:solidFill>
                </a:ln>
              </c:spPr>
            </c:marker>
            <c:bubble3D val="0"/>
            <c:extLst>
              <c:ext xmlns:c16="http://schemas.microsoft.com/office/drawing/2014/chart" uri="{C3380CC4-5D6E-409C-BE32-E72D297353CC}">
                <c16:uniqueId val="{00000005-6DFA-4581-A835-698EDD53B6C5}"/>
              </c:ext>
            </c:extLst>
          </c:dPt>
          <c:trendline>
            <c:spPr>
              <a:ln w="41275">
                <a:solidFill>
                  <a:srgbClr val="FF0000"/>
                </a:solidFill>
              </a:ln>
            </c:spPr>
            <c:trendlineType val="linear"/>
            <c:dispRSqr val="0"/>
            <c:dispEq val="0"/>
          </c:trendline>
          <c:xVal>
            <c:numRef>
              <c:f>Sheet1!$A$2:$A$48</c:f>
              <c:numCache>
                <c:formatCode>#,##0_);[Red]\(#,##0\)</c:formatCode>
                <c:ptCount val="47"/>
                <c:pt idx="0">
                  <c:v>265979</c:v>
                </c:pt>
                <c:pt idx="1">
                  <c:v>339605</c:v>
                </c:pt>
                <c:pt idx="2">
                  <c:v>287648</c:v>
                </c:pt>
                <c:pt idx="3">
                  <c:v>297631</c:v>
                </c:pt>
                <c:pt idx="4">
                  <c:v>315814</c:v>
                </c:pt>
                <c:pt idx="5">
                  <c:v>335444</c:v>
                </c:pt>
                <c:pt idx="6">
                  <c:v>350237</c:v>
                </c:pt>
                <c:pt idx="7">
                  <c:v>518594</c:v>
                </c:pt>
                <c:pt idx="8">
                  <c:v>336154</c:v>
                </c:pt>
                <c:pt idx="9">
                  <c:v>370884</c:v>
                </c:pt>
                <c:pt idx="10">
                  <c:v>350745</c:v>
                </c:pt>
                <c:pt idx="11">
                  <c:v>337498</c:v>
                </c:pt>
                <c:pt idx="12">
                  <c:v>622890</c:v>
                </c:pt>
                <c:pt idx="13">
                  <c:v>413954</c:v>
                </c:pt>
                <c:pt idx="14">
                  <c:v>577513</c:v>
                </c:pt>
                <c:pt idx="15">
                  <c:v>406586</c:v>
                </c:pt>
                <c:pt idx="16">
                  <c:v>418686</c:v>
                </c:pt>
                <c:pt idx="17">
                  <c:v>465699</c:v>
                </c:pt>
                <c:pt idx="18">
                  <c:v>377598</c:v>
                </c:pt>
                <c:pt idx="19">
                  <c:v>406735</c:v>
                </c:pt>
                <c:pt idx="20">
                  <c:v>374765</c:v>
                </c:pt>
                <c:pt idx="21">
                  <c:v>381051</c:v>
                </c:pt>
                <c:pt idx="22">
                  <c:v>422542</c:v>
                </c:pt>
                <c:pt idx="23">
                  <c:v>340973</c:v>
                </c:pt>
                <c:pt idx="24">
                  <c:v>395479</c:v>
                </c:pt>
                <c:pt idx="25">
                  <c:v>351829</c:v>
                </c:pt>
                <c:pt idx="26">
                  <c:v>404152</c:v>
                </c:pt>
                <c:pt idx="27">
                  <c:v>502784</c:v>
                </c:pt>
                <c:pt idx="28">
                  <c:v>535664</c:v>
                </c:pt>
                <c:pt idx="29">
                  <c:v>452563</c:v>
                </c:pt>
                <c:pt idx="30">
                  <c:v>487850</c:v>
                </c:pt>
                <c:pt idx="31">
                  <c:v>360310</c:v>
                </c:pt>
                <c:pt idx="32">
                  <c:v>364154</c:v>
                </c:pt>
                <c:pt idx="33">
                  <c:v>477118</c:v>
                </c:pt>
                <c:pt idx="34">
                  <c:v>228552</c:v>
                </c:pt>
                <c:pt idx="35">
                  <c:v>464811</c:v>
                </c:pt>
                <c:pt idx="36">
                  <c:v>268517</c:v>
                </c:pt>
                <c:pt idx="37">
                  <c:v>420748</c:v>
                </c:pt>
                <c:pt idx="38">
                  <c:v>514865</c:v>
                </c:pt>
                <c:pt idx="39">
                  <c:v>337190</c:v>
                </c:pt>
                <c:pt idx="40">
                  <c:v>304552</c:v>
                </c:pt>
                <c:pt idx="41">
                  <c:v>429508</c:v>
                </c:pt>
                <c:pt idx="42">
                  <c:v>255439</c:v>
                </c:pt>
                <c:pt idx="43">
                  <c:v>478146</c:v>
                </c:pt>
                <c:pt idx="44">
                  <c:v>401138</c:v>
                </c:pt>
                <c:pt idx="45">
                  <c:v>599814</c:v>
                </c:pt>
                <c:pt idx="46">
                  <c:v>319435</c:v>
                </c:pt>
              </c:numCache>
            </c:numRef>
          </c:xVal>
          <c:yVal>
            <c:numRef>
              <c:f>Sheet1!$D$2:$D$48</c:f>
              <c:numCache>
                <c:formatCode>#,##0_);[Red]\(#,##0\)</c:formatCode>
                <c:ptCount val="47"/>
                <c:pt idx="0">
                  <c:v>1402</c:v>
                </c:pt>
                <c:pt idx="1">
                  <c:v>1739</c:v>
                </c:pt>
                <c:pt idx="2">
                  <c:v>1298</c:v>
                </c:pt>
                <c:pt idx="3">
                  <c:v>1545</c:v>
                </c:pt>
                <c:pt idx="4">
                  <c:v>1611</c:v>
                </c:pt>
                <c:pt idx="5">
                  <c:v>1715</c:v>
                </c:pt>
                <c:pt idx="6">
                  <c:v>1812</c:v>
                </c:pt>
                <c:pt idx="7">
                  <c:v>2449</c:v>
                </c:pt>
                <c:pt idx="8">
                  <c:v>1801</c:v>
                </c:pt>
                <c:pt idx="9">
                  <c:v>1879</c:v>
                </c:pt>
                <c:pt idx="10">
                  <c:v>2025</c:v>
                </c:pt>
                <c:pt idx="11">
                  <c:v>1704</c:v>
                </c:pt>
                <c:pt idx="12">
                  <c:v>2987</c:v>
                </c:pt>
                <c:pt idx="13">
                  <c:v>1802</c:v>
                </c:pt>
                <c:pt idx="14">
                  <c:v>2472</c:v>
                </c:pt>
                <c:pt idx="15">
                  <c:v>2069</c:v>
                </c:pt>
                <c:pt idx="16">
                  <c:v>2197</c:v>
                </c:pt>
                <c:pt idx="17">
                  <c:v>1943</c:v>
                </c:pt>
                <c:pt idx="18">
                  <c:v>2011</c:v>
                </c:pt>
                <c:pt idx="19">
                  <c:v>1968</c:v>
                </c:pt>
                <c:pt idx="20">
                  <c:v>1638</c:v>
                </c:pt>
                <c:pt idx="21">
                  <c:v>1852</c:v>
                </c:pt>
                <c:pt idx="22">
                  <c:v>2475</c:v>
                </c:pt>
                <c:pt idx="23">
                  <c:v>1529</c:v>
                </c:pt>
                <c:pt idx="24">
                  <c:v>2052</c:v>
                </c:pt>
                <c:pt idx="25">
                  <c:v>1652</c:v>
                </c:pt>
                <c:pt idx="26">
                  <c:v>2008</c:v>
                </c:pt>
                <c:pt idx="27">
                  <c:v>1961</c:v>
                </c:pt>
                <c:pt idx="28">
                  <c:v>2514</c:v>
                </c:pt>
                <c:pt idx="29">
                  <c:v>1996</c:v>
                </c:pt>
                <c:pt idx="30">
                  <c:v>2274</c:v>
                </c:pt>
                <c:pt idx="31">
                  <c:v>1882</c:v>
                </c:pt>
                <c:pt idx="32">
                  <c:v>2020</c:v>
                </c:pt>
                <c:pt idx="33">
                  <c:v>2156</c:v>
                </c:pt>
                <c:pt idx="34">
                  <c:v>1300</c:v>
                </c:pt>
                <c:pt idx="35">
                  <c:v>2438</c:v>
                </c:pt>
                <c:pt idx="36">
                  <c:v>1724</c:v>
                </c:pt>
                <c:pt idx="37">
                  <c:v>2095</c:v>
                </c:pt>
                <c:pt idx="38">
                  <c:v>2415</c:v>
                </c:pt>
                <c:pt idx="39">
                  <c:v>1860</c:v>
                </c:pt>
                <c:pt idx="40">
                  <c:v>1559</c:v>
                </c:pt>
                <c:pt idx="41">
                  <c:v>2114</c:v>
                </c:pt>
                <c:pt idx="42">
                  <c:v>1576</c:v>
                </c:pt>
                <c:pt idx="43">
                  <c:v>2211</c:v>
                </c:pt>
                <c:pt idx="44">
                  <c:v>1741</c:v>
                </c:pt>
                <c:pt idx="45">
                  <c:v>2790</c:v>
                </c:pt>
                <c:pt idx="46">
                  <c:v>1615</c:v>
                </c:pt>
              </c:numCache>
            </c:numRef>
          </c:yVal>
          <c:smooth val="0"/>
          <c:extLst>
            <c:ext xmlns:c16="http://schemas.microsoft.com/office/drawing/2014/chart" uri="{C3380CC4-5D6E-409C-BE32-E72D297353CC}">
              <c16:uniqueId val="{00000007-6DFA-4581-A835-698EDD53B6C5}"/>
            </c:ext>
          </c:extLst>
        </c:ser>
        <c:dLbls>
          <c:showLegendKey val="0"/>
          <c:showVal val="0"/>
          <c:showCatName val="0"/>
          <c:showSerName val="0"/>
          <c:showPercent val="0"/>
          <c:showBubbleSize val="0"/>
        </c:dLbls>
        <c:axId val="99133120"/>
        <c:axId val="34370624"/>
      </c:scatterChart>
      <c:valAx>
        <c:axId val="99133120"/>
        <c:scaling>
          <c:orientation val="minMax"/>
          <c:max val="650000"/>
          <c:min val="200000"/>
        </c:scaling>
        <c:delete val="0"/>
        <c:axPos val="b"/>
        <c:title>
          <c:tx>
            <c:rich>
              <a:bodyPr/>
              <a:lstStyle/>
              <a:p>
                <a:pPr>
                  <a:defRPr sz="1200">
                    <a:latin typeface="Meiryo UI" panose="020B0604030504040204" pitchFamily="50" charset="-128"/>
                    <a:ea typeface="Meiryo UI" panose="020B0604030504040204" pitchFamily="50" charset="-128"/>
                  </a:defRPr>
                </a:pPr>
                <a:r>
                  <a:rPr lang="ja-JP" altLang="en-US" sz="1200" dirty="0">
                    <a:latin typeface="Meiryo UI" panose="020B0604030504040204" pitchFamily="50" charset="-128"/>
                    <a:ea typeface="Meiryo UI" panose="020B0604030504040204" pitchFamily="50" charset="-128"/>
                  </a:rPr>
                  <a:t>人口（人）</a:t>
                </a:r>
              </a:p>
            </c:rich>
          </c:tx>
          <c:overlay val="0"/>
        </c:title>
        <c:numFmt formatCode="#,##0_);[Red]\(#,##0\)" sourceLinked="1"/>
        <c:majorTickMark val="out"/>
        <c:minorTickMark val="none"/>
        <c:tickLblPos val="nextTo"/>
        <c:spPr>
          <a:ln>
            <a:solidFill>
              <a:sysClr val="windowText" lastClr="000000">
                <a:tint val="50000"/>
                <a:shade val="95000"/>
                <a:satMod val="105000"/>
              </a:sysClr>
            </a:solidFill>
          </a:ln>
        </c:spPr>
        <c:crossAx val="34370624"/>
        <c:crosses val="autoZero"/>
        <c:crossBetween val="midCat"/>
      </c:valAx>
      <c:valAx>
        <c:axId val="34370624"/>
        <c:scaling>
          <c:orientation val="minMax"/>
        </c:scaling>
        <c:delete val="0"/>
        <c:axPos val="l"/>
        <c:majorGridlines/>
        <c:title>
          <c:tx>
            <c:rich>
              <a:bodyPr rot="0" vert="wordArtVertRtl"/>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r>
                  <a:rPr lang="ja-JP" altLang="ja-JP" sz="1200" baseline="0" dirty="0">
                    <a:latin typeface="Meiryo UI" panose="020B0604030504040204" pitchFamily="50" charset="-128"/>
                    <a:ea typeface="Meiryo UI" panose="020B0604030504040204" pitchFamily="50" charset="-128"/>
                  </a:rPr>
                  <a:t>職員数</a:t>
                </a:r>
                <a:r>
                  <a:rPr lang="ja-JP" altLang="en-US" sz="1200" baseline="0" dirty="0">
                    <a:latin typeface="Meiryo UI" panose="020B0604030504040204" pitchFamily="50" charset="-128"/>
                    <a:ea typeface="Meiryo UI" panose="020B0604030504040204" pitchFamily="50" charset="-128"/>
                  </a:rPr>
                  <a:t>（</a:t>
                </a:r>
                <a:r>
                  <a:rPr lang="ja-JP" altLang="ja-JP" sz="1200" baseline="0" dirty="0">
                    <a:latin typeface="Meiryo UI" panose="020B0604030504040204" pitchFamily="50" charset="-128"/>
                    <a:ea typeface="Meiryo UI" panose="020B0604030504040204" pitchFamily="50" charset="-128"/>
                  </a:rPr>
                  <a:t>人</a:t>
                </a:r>
                <a:r>
                  <a:rPr lang="ja-JP" altLang="en-US" sz="1200" baseline="0" dirty="0">
                    <a:latin typeface="Meiryo UI" panose="020B0604030504040204" pitchFamily="50" charset="-128"/>
                    <a:ea typeface="Meiryo UI" panose="020B0604030504040204" pitchFamily="50" charset="-128"/>
                  </a:rPr>
                  <a:t>）</a:t>
                </a:r>
                <a:endParaRPr lang="ja-JP" altLang="ja-JP" sz="1200" baseline="0" dirty="0">
                  <a:latin typeface="Meiryo UI" panose="020B0604030504040204" pitchFamily="50" charset="-128"/>
                  <a:ea typeface="Meiryo UI" panose="020B0604030504040204" pitchFamily="50" charset="-128"/>
                </a:endParaRPr>
              </a:p>
            </c:rich>
          </c:tx>
          <c:overlay val="0"/>
        </c:title>
        <c:numFmt formatCode="#,##0_);[Red]\(#,##0\)" sourceLinked="1"/>
        <c:majorTickMark val="out"/>
        <c:minorTickMark val="none"/>
        <c:tickLblPos val="nextTo"/>
        <c:crossAx val="99133120"/>
        <c:crosses val="autoZero"/>
        <c:crossBetween val="midCat"/>
      </c:valAx>
      <c:spPr>
        <a:ln w="6350"/>
      </c:spPr>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0.58068</cdr:x>
      <cdr:y>0.67847</cdr:y>
    </cdr:from>
    <cdr:to>
      <cdr:x>0.948</cdr:x>
      <cdr:y>0.82823</cdr:y>
    </cdr:to>
    <cdr:sp macro="" textlink="">
      <cdr:nvSpPr>
        <cdr:cNvPr id="3" name="テキスト ボックス 2"/>
        <cdr:cNvSpPr txBox="1"/>
      </cdr:nvSpPr>
      <cdr:spPr>
        <a:xfrm xmlns:a="http://schemas.openxmlformats.org/drawingml/2006/main">
          <a:off x="3426240" y="3091267"/>
          <a:ext cx="2167293" cy="682342"/>
        </a:xfrm>
        <a:prstGeom xmlns:a="http://schemas.openxmlformats.org/drawingml/2006/main" prst="rect">
          <a:avLst/>
        </a:prstGeom>
        <a:solidFill xmlns:a="http://schemas.openxmlformats.org/drawingml/2006/main">
          <a:schemeClr val="lt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900" dirty="0">
              <a:latin typeface="Meiryo UI" panose="020B0604030504040204" pitchFamily="50" charset="-128"/>
              <a:ea typeface="Meiryo UI" panose="020B0604030504040204" pitchFamily="50" charset="-128"/>
            </a:rPr>
            <a:t>職員数：総務省定員管理調査</a:t>
          </a:r>
          <a:endParaRPr lang="en-US" altLang="ja-JP" sz="900" dirty="0">
            <a:latin typeface="Meiryo UI" panose="020B0604030504040204" pitchFamily="50" charset="-128"/>
            <a:ea typeface="Meiryo UI" panose="020B0604030504040204" pitchFamily="50" charset="-128"/>
          </a:endParaRPr>
        </a:p>
        <a:p xmlns:a="http://schemas.openxmlformats.org/drawingml/2006/main">
          <a:r>
            <a:rPr lang="ja-JP" altLang="en-US" sz="900" dirty="0">
              <a:latin typeface="Meiryo UI" panose="020B0604030504040204" pitchFamily="50" charset="-128"/>
              <a:ea typeface="Meiryo UI" panose="020B0604030504040204" pitchFamily="50" charset="-128"/>
            </a:rPr>
            <a:t>　　　　（Ｈ</a:t>
          </a:r>
          <a:r>
            <a:rPr lang="en-US" altLang="ja-JP" sz="900" dirty="0">
              <a:latin typeface="Meiryo UI" panose="020B0604030504040204" pitchFamily="50" charset="-128"/>
              <a:ea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日）</a:t>
          </a:r>
          <a:endParaRPr lang="en-US" altLang="ja-JP" sz="900" dirty="0">
            <a:latin typeface="Meiryo UI" panose="020B0604030504040204" pitchFamily="50" charset="-128"/>
            <a:ea typeface="Meiryo UI" panose="020B0604030504040204" pitchFamily="50" charset="-128"/>
          </a:endParaRPr>
        </a:p>
        <a:p xmlns:a="http://schemas.openxmlformats.org/drawingml/2006/main">
          <a:r>
            <a:rPr lang="ja-JP" altLang="en-US" sz="900" dirty="0">
              <a:latin typeface="Meiryo UI" panose="020B0604030504040204" pitchFamily="50" charset="-128"/>
              <a:ea typeface="Meiryo UI" panose="020B0604030504040204" pitchFamily="50" charset="-128"/>
            </a:rPr>
            <a:t>人口：Ｈ</a:t>
          </a:r>
          <a:r>
            <a:rPr lang="en-US" altLang="ja-JP" sz="900" dirty="0">
              <a:latin typeface="Meiryo UI" panose="020B0604030504040204" pitchFamily="50" charset="-128"/>
              <a:ea typeface="Meiryo UI" panose="020B0604030504040204" pitchFamily="50" charset="-128"/>
            </a:rPr>
            <a:t>27</a:t>
          </a:r>
          <a:r>
            <a:rPr lang="ja-JP" altLang="en-US" sz="900" dirty="0">
              <a:latin typeface="Meiryo UI" panose="020B0604030504040204" pitchFamily="50" charset="-128"/>
              <a:ea typeface="Meiryo UI" panose="020B0604030504040204" pitchFamily="50" charset="-128"/>
            </a:rPr>
            <a:t>年国勢調査</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389" tIns="45692" rIns="91389" bIns="45692"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8" y="0"/>
            <a:ext cx="4307047" cy="340360"/>
          </a:xfrm>
          <a:prstGeom prst="rect">
            <a:avLst/>
          </a:prstGeom>
        </p:spPr>
        <p:txBody>
          <a:bodyPr vert="horz" lIns="91389" tIns="45692" rIns="91389" bIns="45692" rtlCol="0"/>
          <a:lstStyle>
            <a:lvl1pPr algn="r">
              <a:defRPr sz="1200"/>
            </a:lvl1pPr>
          </a:lstStyle>
          <a:p>
            <a:fld id="{4179279C-853F-4F34-A5D2-B95F4823AB07}" type="datetimeFigureOut">
              <a:rPr kumimoji="1" lang="ja-JP" altLang="en-US" smtClean="0"/>
              <a:pPr/>
              <a:t>2020/6/11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389" tIns="45692" rIns="91389" bIns="45692" rtlCol="0" anchor="ctr"/>
          <a:lstStyle/>
          <a:p>
            <a:endParaRPr lang="ja-JP" altLang="en-US"/>
          </a:p>
        </p:txBody>
      </p:sp>
      <p:sp>
        <p:nvSpPr>
          <p:cNvPr id="5" name="ノート プレースホルダ 4"/>
          <p:cNvSpPr>
            <a:spLocks noGrp="1"/>
          </p:cNvSpPr>
          <p:nvPr>
            <p:ph type="body" sz="quarter" idx="3"/>
          </p:nvPr>
        </p:nvSpPr>
        <p:spPr>
          <a:xfrm>
            <a:off x="993935" y="3233424"/>
            <a:ext cx="7951470" cy="3063240"/>
          </a:xfrm>
          <a:prstGeom prst="rect">
            <a:avLst/>
          </a:prstGeom>
        </p:spPr>
        <p:txBody>
          <a:bodyPr vert="horz" lIns="91389" tIns="45692" rIns="91389" bIns="4569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389" tIns="45692" rIns="91389" bIns="4569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8" y="6465659"/>
            <a:ext cx="4307047" cy="340360"/>
          </a:xfrm>
          <a:prstGeom prst="rect">
            <a:avLst/>
          </a:prstGeom>
        </p:spPr>
        <p:txBody>
          <a:bodyPr vert="horz" lIns="91389" tIns="45692" rIns="91389" bIns="4569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7652"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290CB214-4C19-4E00-B614-3CC21EE8DCE9}" type="slidenum">
              <a:rPr lang="ja-JP" altLang="en-US" sz="1200">
                <a:latin typeface="Calibri" pitchFamily="34" charset="0"/>
              </a:rPr>
              <a:pPr algn="r"/>
              <a:t>3</a:t>
            </a:fld>
            <a:endParaRPr lang="en-US" altLang="ja-JP" sz="1200" dirty="0">
              <a:latin typeface="Calibri" pitchFamily="34" charset="0"/>
            </a:endParaRPr>
          </a:p>
        </p:txBody>
      </p:sp>
    </p:spTree>
    <p:extLst>
      <p:ext uri="{BB962C8B-B14F-4D97-AF65-F5344CB8AC3E}">
        <p14:creationId xmlns:p14="http://schemas.microsoft.com/office/powerpoint/2010/main" val="2889841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8676"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70CE8F58-7347-40CF-B88A-A519F2C62C7E}" type="slidenum">
              <a:rPr lang="ja-JP" altLang="en-US" sz="1200">
                <a:latin typeface="Calibri" pitchFamily="34" charset="0"/>
              </a:rPr>
              <a:pPr algn="r"/>
              <a:t>4</a:t>
            </a:fld>
            <a:endParaRPr lang="en-US" altLang="ja-JP" sz="1200" dirty="0">
              <a:latin typeface="Calibri" pitchFamily="34" charset="0"/>
            </a:endParaRPr>
          </a:p>
        </p:txBody>
      </p:sp>
    </p:spTree>
    <p:extLst>
      <p:ext uri="{BB962C8B-B14F-4D97-AF65-F5344CB8AC3E}">
        <p14:creationId xmlns:p14="http://schemas.microsoft.com/office/powerpoint/2010/main" val="3786592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29700"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19CE6B2F-467A-44C8-AC52-B8BC3CB30360}" type="slidenum">
              <a:rPr lang="ja-JP" altLang="en-US" sz="1200">
                <a:latin typeface="Calibri" pitchFamily="34" charset="0"/>
              </a:rPr>
              <a:pPr algn="r"/>
              <a:t>5</a:t>
            </a:fld>
            <a:endParaRPr lang="en-US" altLang="ja-JP" sz="1200" dirty="0">
              <a:latin typeface="Calibri" pitchFamily="34" charset="0"/>
            </a:endParaRPr>
          </a:p>
        </p:txBody>
      </p:sp>
    </p:spTree>
    <p:extLst>
      <p:ext uri="{BB962C8B-B14F-4D97-AF65-F5344CB8AC3E}">
        <p14:creationId xmlns:p14="http://schemas.microsoft.com/office/powerpoint/2010/main" val="69881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lIns="91416" tIns="45708" rIns="91416" bIns="45708" numCol="1" anchor="t" anchorCtr="0" compatLnSpc="1">
            <a:prstTxWarp prst="textNoShape">
              <a:avLst/>
            </a:prstTxWarp>
          </a:bodyPr>
          <a:lstStyle/>
          <a:p>
            <a:pPr>
              <a:spcBef>
                <a:spcPct val="0"/>
              </a:spcBef>
            </a:pPr>
            <a:endParaRPr lang="ja-JP" altLang="en-US" dirty="0"/>
          </a:p>
        </p:txBody>
      </p:sp>
      <p:sp>
        <p:nvSpPr>
          <p:cNvPr id="31748" name="スライド番号プレースホルダ 3"/>
          <p:cNvSpPr txBox="1">
            <a:spLocks noGrp="1"/>
          </p:cNvSpPr>
          <p:nvPr/>
        </p:nvSpPr>
        <p:spPr bwMode="auto">
          <a:xfrm>
            <a:off x="3856039" y="9440864"/>
            <a:ext cx="2949575" cy="496887"/>
          </a:xfrm>
          <a:prstGeom prst="rect">
            <a:avLst/>
          </a:prstGeom>
          <a:noFill/>
          <a:ln w="9525">
            <a:noFill/>
            <a:miter lim="800000"/>
            <a:headEnd/>
            <a:tailEnd/>
          </a:ln>
        </p:spPr>
        <p:txBody>
          <a:bodyPr lIns="91416" tIns="45708" rIns="91416" bIns="45708" anchor="b"/>
          <a:lstStyle/>
          <a:p>
            <a:pPr algn="r"/>
            <a:fld id="{AC0D0504-56E0-400C-A52C-FAC7484D7E70}" type="slidenum">
              <a:rPr lang="ja-JP" altLang="en-US" sz="1200">
                <a:latin typeface="Calibri" pitchFamily="34" charset="0"/>
              </a:rPr>
              <a:pPr algn="r"/>
              <a:t>10</a:t>
            </a:fld>
            <a:endParaRPr lang="en-US" altLang="ja-JP" sz="1200" dirty="0">
              <a:latin typeface="Calibri" pitchFamily="34" charset="0"/>
            </a:endParaRPr>
          </a:p>
        </p:txBody>
      </p:sp>
    </p:spTree>
    <p:extLst>
      <p:ext uri="{BB962C8B-B14F-4D97-AF65-F5344CB8AC3E}">
        <p14:creationId xmlns:p14="http://schemas.microsoft.com/office/powerpoint/2010/main" val="3137426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6057FB7-D344-473C-8EF1-18CF77704BD0}" type="slidenum">
              <a:rPr lang="ja-JP" altLang="en-US" smtClean="0"/>
              <a:pPr>
                <a:defRPr/>
              </a:pPr>
              <a:t>12</a:t>
            </a:fld>
            <a:endParaRPr lang="ja-JP" altLang="en-US"/>
          </a:p>
        </p:txBody>
      </p:sp>
    </p:spTree>
    <p:extLst>
      <p:ext uri="{BB962C8B-B14F-4D97-AF65-F5344CB8AC3E}">
        <p14:creationId xmlns:p14="http://schemas.microsoft.com/office/powerpoint/2010/main" val="1878201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66057FB7-D344-473C-8EF1-18CF77704BD0}" type="slidenum">
              <a:rPr lang="ja-JP" altLang="en-US" smtClean="0"/>
              <a:pPr>
                <a:defRPr/>
              </a:pPr>
              <a:t>16</a:t>
            </a:fld>
            <a:endParaRPr lang="ja-JP" altLang="en-US" dirty="0"/>
          </a:p>
        </p:txBody>
      </p:sp>
    </p:spTree>
    <p:extLst>
      <p:ext uri="{BB962C8B-B14F-4D97-AF65-F5344CB8AC3E}">
        <p14:creationId xmlns:p14="http://schemas.microsoft.com/office/powerpoint/2010/main" val="568484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latin typeface="Arial" charset="0"/>
            </a:endParaRPr>
          </a:p>
        </p:txBody>
      </p:sp>
      <p:sp>
        <p:nvSpPr>
          <p:cNvPr id="49156"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30124" fontAlgn="base">
              <a:spcBef>
                <a:spcPct val="0"/>
              </a:spcBef>
              <a:spcAft>
                <a:spcPct val="0"/>
              </a:spcAft>
              <a:defRPr/>
            </a:pPr>
            <a:fld id="{785AEE90-A607-4893-BB85-84DD46A7206E}" type="slidenum">
              <a:rPr lang="ja-JP" altLang="en-US" sz="800">
                <a:solidFill>
                  <a:srgbClr val="000000"/>
                </a:solidFill>
                <a:latin typeface="Arial" charset="0"/>
              </a:rPr>
              <a:pPr defTabSz="630124" fontAlgn="base">
                <a:spcBef>
                  <a:spcPct val="0"/>
                </a:spcBef>
                <a:spcAft>
                  <a:spcPct val="0"/>
                </a:spcAft>
                <a:defRPr/>
              </a:pPr>
              <a:t>21</a:t>
            </a:fld>
            <a:endParaRPr lang="ja-JP" altLang="en-US" sz="800" dirty="0">
              <a:solidFill>
                <a:srgbClr val="000000"/>
              </a:solidFill>
              <a:latin typeface="Arial" charset="0"/>
            </a:endParaRPr>
          </a:p>
        </p:txBody>
      </p:sp>
    </p:spTree>
    <p:extLst>
      <p:ext uri="{BB962C8B-B14F-4D97-AF65-F5344CB8AC3E}">
        <p14:creationId xmlns:p14="http://schemas.microsoft.com/office/powerpoint/2010/main" val="1787255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dirty="0"/>
          </a:p>
        </p:txBody>
      </p:sp>
    </p:spTree>
    <p:extLst>
      <p:ext uri="{BB962C8B-B14F-4D97-AF65-F5344CB8AC3E}">
        <p14:creationId xmlns:p14="http://schemas.microsoft.com/office/powerpoint/2010/main" val="364411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2020/6/11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348880"/>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４　組織体制</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6505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bwMode="auto">
          <a:xfrm>
            <a:off x="120650" y="3619063"/>
            <a:ext cx="9728894" cy="2454186"/>
          </a:xfrm>
          <a:prstGeom prst="rect">
            <a:avLst/>
          </a:prstGeom>
          <a:solidFill>
            <a:schemeClr val="accent3">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465826" y="1113802"/>
            <a:ext cx="3265200" cy="2038835"/>
          </a:xfrm>
          <a:prstGeom prst="roundRect">
            <a:avLst>
              <a:gd name="adj" fmla="val 51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4" name="角丸四角形 13"/>
          <p:cNvSpPr/>
          <p:nvPr/>
        </p:nvSpPr>
        <p:spPr>
          <a:xfrm>
            <a:off x="457199" y="884922"/>
            <a:ext cx="3294000" cy="360000"/>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現在の大阪市</a:t>
            </a:r>
          </a:p>
        </p:txBody>
      </p:sp>
      <p:sp>
        <p:nvSpPr>
          <p:cNvPr id="16" name="正方形/長方形 15"/>
          <p:cNvSpPr/>
          <p:nvPr/>
        </p:nvSpPr>
        <p:spPr>
          <a:xfrm>
            <a:off x="490680" y="1433821"/>
            <a:ext cx="3240345"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700" dirty="0">
                <a:solidFill>
                  <a:schemeClr val="tx1"/>
                </a:solidFill>
                <a:latin typeface="Meiryo UI" pitchFamily="50" charset="-128"/>
                <a:ea typeface="Meiryo UI" pitchFamily="50" charset="-128"/>
                <a:cs typeface="Meiryo UI" pitchFamily="50" charset="-128"/>
              </a:rPr>
              <a:t>270</a:t>
            </a:r>
            <a:r>
              <a:rPr lang="ja-JP" altLang="en-US" sz="1700" dirty="0">
                <a:solidFill>
                  <a:schemeClr val="tx1"/>
                </a:solidFill>
                <a:latin typeface="Meiryo UI" pitchFamily="50" charset="-128"/>
                <a:ea typeface="Meiryo UI" pitchFamily="50" charset="-128"/>
                <a:cs typeface="Meiryo UI" pitchFamily="50" charset="-128"/>
              </a:rPr>
              <a:t>万人の市民に対して、</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基礎自治体としての事務と</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広域的な事務を合わせて実施</a:t>
            </a:r>
            <a:endParaRPr lang="en-US" altLang="ja-JP" sz="1700" dirty="0">
              <a:solidFill>
                <a:schemeClr val="tx1"/>
              </a:solidFill>
              <a:latin typeface="Meiryo UI" pitchFamily="50" charset="-128"/>
              <a:ea typeface="Meiryo UI" pitchFamily="50" charset="-128"/>
              <a:cs typeface="Meiryo UI" pitchFamily="50" charset="-128"/>
            </a:endParaRPr>
          </a:p>
        </p:txBody>
      </p:sp>
      <p:sp>
        <p:nvSpPr>
          <p:cNvPr id="19" name="ストライプ矢印 18"/>
          <p:cNvSpPr/>
          <p:nvPr/>
        </p:nvSpPr>
        <p:spPr>
          <a:xfrm>
            <a:off x="3915295" y="2236391"/>
            <a:ext cx="1386955" cy="45986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 name="正方形/長方形 19"/>
          <p:cNvSpPr/>
          <p:nvPr/>
        </p:nvSpPr>
        <p:spPr>
          <a:xfrm>
            <a:off x="5398666" y="942072"/>
            <a:ext cx="4348583" cy="22378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p:txBody>
      </p:sp>
      <p:sp>
        <p:nvSpPr>
          <p:cNvPr id="26" name="二等辺三角形 25"/>
          <p:cNvSpPr/>
          <p:nvPr/>
        </p:nvSpPr>
        <p:spPr>
          <a:xfrm flipV="1">
            <a:off x="2336800" y="3234224"/>
            <a:ext cx="4921250" cy="296423"/>
          </a:xfrm>
          <a:prstGeom prst="triangle">
            <a:avLst>
              <a:gd name="adj" fmla="val 5138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1" name="角丸四角形 30"/>
          <p:cNvSpPr/>
          <p:nvPr/>
        </p:nvSpPr>
        <p:spPr>
          <a:xfrm>
            <a:off x="7503628" y="4065905"/>
            <a:ext cx="873125" cy="203376"/>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視点</a:t>
            </a:r>
          </a:p>
        </p:txBody>
      </p:sp>
      <p:sp>
        <p:nvSpPr>
          <p:cNvPr id="32" name="正方形/長方形 31"/>
          <p:cNvSpPr/>
          <p:nvPr/>
        </p:nvSpPr>
        <p:spPr>
          <a:xfrm>
            <a:off x="7507062" y="4159807"/>
            <a:ext cx="236609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自治体の人口と職員数には高い相関性がみられることから人口規模に応じた職員数を算定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4" name="角丸四角形 33"/>
          <p:cNvSpPr/>
          <p:nvPr/>
        </p:nvSpPr>
        <p:spPr>
          <a:xfrm>
            <a:off x="385377" y="4379172"/>
            <a:ext cx="2561477" cy="360000"/>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中核市をベース</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208" name="正方形/長方形 27"/>
          <p:cNvSpPr>
            <a:spLocks noChangeArrowheads="1"/>
          </p:cNvSpPr>
          <p:nvPr/>
        </p:nvSpPr>
        <p:spPr bwMode="auto">
          <a:xfrm>
            <a:off x="9220200" y="39688"/>
            <a:ext cx="666750" cy="261937"/>
          </a:xfrm>
          <a:prstGeom prst="rect">
            <a:avLst/>
          </a:prstGeom>
          <a:noFill/>
          <a:ln w="9525">
            <a:noFill/>
            <a:miter lim="800000"/>
            <a:headEnd/>
            <a:tailEnd/>
          </a:ln>
        </p:spPr>
        <p:txBody>
          <a:bodyPr wrap="square">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５</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29" name="正方形/長方形 28"/>
          <p:cNvSpPr/>
          <p:nvPr/>
        </p:nvSpPr>
        <p:spPr>
          <a:xfrm>
            <a:off x="3947047" y="1362974"/>
            <a:ext cx="1358378"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広域・基礎の</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役割分担を</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徹底</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4" name="角丸四角形 43"/>
          <p:cNvSpPr/>
          <p:nvPr/>
        </p:nvSpPr>
        <p:spPr>
          <a:xfrm>
            <a:off x="314326" y="5389928"/>
            <a:ext cx="2708564" cy="387331"/>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都道府県・指定都市権限事務</a:t>
            </a:r>
          </a:p>
        </p:txBody>
      </p:sp>
      <p:sp>
        <p:nvSpPr>
          <p:cNvPr id="2" name="加算記号 1"/>
          <p:cNvSpPr/>
          <p:nvPr/>
        </p:nvSpPr>
        <p:spPr>
          <a:xfrm>
            <a:off x="1419585" y="4831296"/>
            <a:ext cx="468000" cy="468000"/>
          </a:xfrm>
          <a:prstGeom prst="mathPlus">
            <a:avLst>
              <a:gd name="adj1" fmla="val 2059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0" name="円/楕円 49"/>
          <p:cNvSpPr/>
          <p:nvPr/>
        </p:nvSpPr>
        <p:spPr>
          <a:xfrm>
            <a:off x="726209" y="2456924"/>
            <a:ext cx="2744433" cy="488699"/>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広域・基礎を一体実施</a:t>
            </a:r>
          </a:p>
        </p:txBody>
      </p:sp>
      <p:sp>
        <p:nvSpPr>
          <p:cNvPr id="52" name="角丸四角形 51"/>
          <p:cNvSpPr/>
          <p:nvPr/>
        </p:nvSpPr>
        <p:spPr>
          <a:xfrm>
            <a:off x="5935449" y="765273"/>
            <a:ext cx="3275013" cy="334449"/>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a:t>
            </a:r>
          </a:p>
        </p:txBody>
      </p:sp>
      <p:sp>
        <p:nvSpPr>
          <p:cNvPr id="53" name="角丸四角形 52"/>
          <p:cNvSpPr/>
          <p:nvPr/>
        </p:nvSpPr>
        <p:spPr>
          <a:xfrm>
            <a:off x="7484578" y="4900142"/>
            <a:ext cx="1381125" cy="209172"/>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参考とする中核市</a:t>
            </a:r>
          </a:p>
        </p:txBody>
      </p:sp>
      <p:sp>
        <p:nvSpPr>
          <p:cNvPr id="54" name="正方形/長方形 53"/>
          <p:cNvSpPr/>
          <p:nvPr/>
        </p:nvSpPr>
        <p:spPr>
          <a:xfrm>
            <a:off x="7545161" y="5026452"/>
            <a:ext cx="2177144"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大阪都市圏にあり、人口規模や人口密度が高い近隣中核市６市（豊中、高槻、枚方、東大阪、尼崎、西宮）を選定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3751199" y="4084835"/>
            <a:ext cx="3423963" cy="1865584"/>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角丸四角形 39"/>
          <p:cNvSpPr/>
          <p:nvPr/>
        </p:nvSpPr>
        <p:spPr>
          <a:xfrm>
            <a:off x="3755162" y="3813351"/>
            <a:ext cx="3420000" cy="288000"/>
          </a:xfrm>
          <a:prstGeom prst="roundRect">
            <a:avLst>
              <a:gd name="adj" fmla="val 7849"/>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体制整備の考え方</a:t>
            </a:r>
          </a:p>
        </p:txBody>
      </p:sp>
      <p:sp>
        <p:nvSpPr>
          <p:cNvPr id="42" name="角丸四角形 41"/>
          <p:cNvSpPr/>
          <p:nvPr/>
        </p:nvSpPr>
        <p:spPr>
          <a:xfrm>
            <a:off x="3962508" y="5257363"/>
            <a:ext cx="1582755" cy="583874"/>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実施する事務を個別に加味して設計</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43" name="角丸四角形 42"/>
          <p:cNvSpPr/>
          <p:nvPr/>
        </p:nvSpPr>
        <p:spPr>
          <a:xfrm>
            <a:off x="257175" y="3933389"/>
            <a:ext cx="2988000" cy="2017030"/>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角丸四角形 45"/>
          <p:cNvSpPr/>
          <p:nvPr/>
        </p:nvSpPr>
        <p:spPr>
          <a:xfrm>
            <a:off x="6129700" y="4285813"/>
            <a:ext cx="823056" cy="1541776"/>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大阪市の特性を反映</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5" name="加算記号 54"/>
          <p:cNvSpPr/>
          <p:nvPr/>
        </p:nvSpPr>
        <p:spPr>
          <a:xfrm>
            <a:off x="5634938" y="4908776"/>
            <a:ext cx="396000" cy="396000"/>
          </a:xfrm>
          <a:prstGeom prst="mathPlus">
            <a:avLst>
              <a:gd name="adj1" fmla="val 2059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45" name="グループ化 44"/>
          <p:cNvGrpSpPr/>
          <p:nvPr/>
        </p:nvGrpSpPr>
        <p:grpSpPr>
          <a:xfrm>
            <a:off x="3981558" y="4276288"/>
            <a:ext cx="1582755" cy="851563"/>
            <a:chOff x="3935312" y="5610716"/>
            <a:chExt cx="1629002" cy="961902"/>
          </a:xfrm>
        </p:grpSpPr>
        <p:sp>
          <p:nvSpPr>
            <p:cNvPr id="41" name="角丸四角形 40"/>
            <p:cNvSpPr/>
            <p:nvPr/>
          </p:nvSpPr>
          <p:spPr>
            <a:xfrm>
              <a:off x="3935312" y="5610716"/>
              <a:ext cx="1629002" cy="961902"/>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実在する中核市を参考に設計</a:t>
              </a: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6" name="円/楕円 55"/>
            <p:cNvSpPr/>
            <p:nvPr/>
          </p:nvSpPr>
          <p:spPr>
            <a:xfrm>
              <a:off x="4049168" y="6138744"/>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rPr>
                <a:t>中核市モデル</a:t>
              </a:r>
            </a:p>
          </p:txBody>
        </p:sp>
      </p:grpSp>
      <p:sp>
        <p:nvSpPr>
          <p:cNvPr id="23" name="正方形/長方形 22"/>
          <p:cNvSpPr/>
          <p:nvPr/>
        </p:nvSpPr>
        <p:spPr>
          <a:xfrm>
            <a:off x="5495035" y="1187710"/>
            <a:ext cx="4155844" cy="56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より住民に身近な基礎自治体として、中核市並みの権限を基本に住民サービスを提供</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58" name="下矢印 57"/>
          <p:cNvSpPr/>
          <p:nvPr/>
        </p:nvSpPr>
        <p:spPr>
          <a:xfrm>
            <a:off x="6853428" y="1841094"/>
            <a:ext cx="1439057" cy="500795"/>
          </a:xfrm>
          <a:prstGeom prst="downArrow">
            <a:avLst>
              <a:gd name="adj1" fmla="val 50000"/>
              <a:gd name="adj2" fmla="val 46625"/>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5495035" y="2402486"/>
            <a:ext cx="4155844" cy="595452"/>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特別区ごとに自立した</a:t>
            </a:r>
            <a:endParaRPr lang="en-US" altLang="ja-JP" sz="1600" b="1" dirty="0">
              <a:solidFill>
                <a:schemeClr val="bg1"/>
              </a:solidFill>
              <a:latin typeface="Meiryo UI" panose="020B0604030504040204" pitchFamily="50" charset="-128"/>
              <a:ea typeface="Meiryo UI" panose="020B0604030504040204" pitchFamily="50" charset="-128"/>
            </a:endParaRPr>
          </a:p>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rPr>
              <a:t>新たな自治体として設計する必要</a:t>
            </a:r>
          </a:p>
        </p:txBody>
      </p:sp>
      <p:sp>
        <p:nvSpPr>
          <p:cNvPr id="59" name="右矢印 58"/>
          <p:cNvSpPr/>
          <p:nvPr/>
        </p:nvSpPr>
        <p:spPr>
          <a:xfrm>
            <a:off x="3060434" y="4448027"/>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右矢印 59"/>
          <p:cNvSpPr/>
          <p:nvPr/>
        </p:nvSpPr>
        <p:spPr>
          <a:xfrm>
            <a:off x="3056104" y="5453313"/>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57174" y="3809562"/>
            <a:ext cx="2988000" cy="291113"/>
          </a:xfrm>
          <a:prstGeom prst="roundRect">
            <a:avLst>
              <a:gd name="adj" fmla="val 7849"/>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特別区の権限</a:t>
            </a:r>
          </a:p>
        </p:txBody>
      </p:sp>
      <p:sp>
        <p:nvSpPr>
          <p:cNvPr id="3" name="正方形/長方形 2"/>
          <p:cNvSpPr/>
          <p:nvPr/>
        </p:nvSpPr>
        <p:spPr>
          <a:xfrm>
            <a:off x="7439025" y="3870263"/>
            <a:ext cx="2323653" cy="2094757"/>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円/楕円 56"/>
          <p:cNvSpPr/>
          <p:nvPr/>
        </p:nvSpPr>
        <p:spPr>
          <a:xfrm>
            <a:off x="7905447" y="3707957"/>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rPr>
              <a:t>中核市モデル</a:t>
            </a:r>
          </a:p>
        </p:txBody>
      </p:sp>
      <p:sp>
        <p:nvSpPr>
          <p:cNvPr id="47" name="正方形/長方形 46"/>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a:t>
            </a:r>
            <a:r>
              <a:rPr lang="ja-JP" altLang="en-US" sz="1600" b="1" dirty="0">
                <a:solidFill>
                  <a:srgbClr val="000000"/>
                </a:solidFill>
                <a:latin typeface="Meiryo UI" panose="020B0604030504040204" pitchFamily="50" charset="-128"/>
                <a:ea typeface="Meiryo UI" panose="020B0604030504040204" pitchFamily="50" charset="-128"/>
                <a:cs typeface="Meiryo UI"/>
              </a:rPr>
              <a:t>（</a:t>
            </a:r>
            <a:r>
              <a:rPr lang="en-US" altLang="ja-JP" sz="1600" b="1" dirty="0">
                <a:solidFill>
                  <a:srgbClr val="000000"/>
                </a:solidFill>
                <a:latin typeface="Meiryo UI" panose="020B0604030504040204" pitchFamily="50" charset="-128"/>
                <a:ea typeface="Meiryo UI" panose="020B0604030504040204" pitchFamily="50" charset="-128"/>
                <a:cs typeface="Meiryo UI"/>
              </a:rPr>
              <a:t>Ⅰ</a:t>
            </a:r>
            <a:r>
              <a:rPr lang="ja-JP" altLang="en-US" sz="1600" b="1" dirty="0">
                <a:solidFill>
                  <a:srgbClr val="000000"/>
                </a:solidFill>
                <a:latin typeface="Meiryo UI" panose="020B0604030504040204" pitchFamily="50" charset="-128"/>
                <a:ea typeface="Meiryo UI" panose="020B0604030504040204" pitchFamily="50" charset="-128"/>
                <a:cs typeface="Meiryo UI"/>
              </a:rPr>
              <a:t>）中核市モデル部分</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61" name="テキスト ボックス 60"/>
          <p:cNvSpPr txBox="1"/>
          <p:nvPr/>
        </p:nvSpPr>
        <p:spPr>
          <a:xfrm>
            <a:off x="0" y="495001"/>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（１）　非技能労務職</a:t>
            </a:r>
          </a:p>
        </p:txBody>
      </p:sp>
      <p:sp>
        <p:nvSpPr>
          <p:cNvPr id="62" name="テキスト ボックス 61"/>
          <p:cNvSpPr txBox="1"/>
          <p:nvPr/>
        </p:nvSpPr>
        <p:spPr>
          <a:xfrm>
            <a:off x="6477" y="6272920"/>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（２）　技能労務職</a:t>
            </a:r>
          </a:p>
        </p:txBody>
      </p:sp>
      <p:sp>
        <p:nvSpPr>
          <p:cNvPr id="64" name="角丸四角形 63"/>
          <p:cNvSpPr/>
          <p:nvPr/>
        </p:nvSpPr>
        <p:spPr>
          <a:xfrm>
            <a:off x="2420910" y="6225461"/>
            <a:ext cx="7337243" cy="44355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
          <p:cNvSpPr txBox="1">
            <a:spLocks noChangeArrowheads="1"/>
          </p:cNvSpPr>
          <p:nvPr/>
        </p:nvSpPr>
        <p:spPr bwMode="auto">
          <a:xfrm>
            <a:off x="2600696" y="6315291"/>
            <a:ext cx="7157457" cy="276999"/>
          </a:xfrm>
          <a:prstGeom prst="rect">
            <a:avLst/>
          </a:prstGeom>
          <a:noFill/>
          <a:ln w="9525">
            <a:noFill/>
            <a:miter lim="800000"/>
            <a:headEnd/>
            <a:tailEnd/>
          </a:ln>
        </p:spPr>
        <p:txBody>
          <a:bodyPr wrap="square">
            <a:spAutoFit/>
          </a:bodyPr>
          <a:lstStyle/>
          <a:p>
            <a:r>
              <a:rPr lang="ja-JP" altLang="en-US" sz="1200" b="1" dirty="0">
                <a:latin typeface="Meiryo UI" pitchFamily="50" charset="-128"/>
                <a:ea typeface="Meiryo UI" pitchFamily="50" charset="-128"/>
                <a:cs typeface="Meiryo UI" pitchFamily="50" charset="-128"/>
              </a:rPr>
              <a:t>事務分担（案）に応じて、特別区設置時点の職員数を特別区・大阪府に移管（退職不補充により算出）</a:t>
            </a:r>
            <a:endParaRPr lang="ja-JP" altLang="en-US" sz="1200" dirty="0">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99389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19100" y="548680"/>
            <a:ext cx="71628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603500" algn="r"/>
              </a:tabLst>
              <a:defRPr/>
            </a:pPr>
            <a:r>
              <a:rPr lang="ja-JP" altLang="en-US" dirty="0">
                <a:solidFill>
                  <a:schemeClr val="tx1"/>
                </a:solidFill>
                <a:latin typeface="Meiryo UI"/>
                <a:ea typeface="Meiryo UI"/>
                <a:cs typeface="Meiryo UI"/>
              </a:rPr>
              <a:t>◆ 職員数算定にあたっての基本原理（人口と職員数の相関関係）</a:t>
            </a:r>
            <a:endParaRPr lang="ja-JP" altLang="en-US" dirty="0">
              <a:solidFill>
                <a:schemeClr val="tx1"/>
              </a:solidFill>
              <a:latin typeface="ＭＳ Ｐゴシック" charset="-128"/>
              <a:ea typeface="Meiryo UI"/>
              <a:cs typeface="Meiryo UI"/>
            </a:endParaRPr>
          </a:p>
        </p:txBody>
      </p:sp>
      <p:sp>
        <p:nvSpPr>
          <p:cNvPr id="3" name="角丸四角形 2"/>
          <p:cNvSpPr/>
          <p:nvPr/>
        </p:nvSpPr>
        <p:spPr>
          <a:xfrm>
            <a:off x="720725" y="1043831"/>
            <a:ext cx="8372475" cy="10890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latin typeface="Meiryo UI" panose="020B0604030504040204" pitchFamily="50" charset="-128"/>
                <a:ea typeface="Meiryo UI" panose="020B0604030504040204" pitchFamily="50" charset="-128"/>
              </a:rPr>
              <a:t>　 ○　</a:t>
            </a:r>
            <a:r>
              <a:rPr lang="ja-JP" altLang="en-US" sz="1600" dirty="0">
                <a:solidFill>
                  <a:schemeClr val="bg1"/>
                </a:solidFill>
                <a:latin typeface="Meiryo UI" panose="020B0604030504040204" pitchFamily="50" charset="-128"/>
                <a:ea typeface="Meiryo UI" panose="020B0604030504040204" pitchFamily="50" charset="-128"/>
              </a:rPr>
              <a:t>人口は行政における代表的な統計数値であり、住民にとっても行政需要と職員数の関連を</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実感しやすく、分かりやすい指標</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endParaRPr lang="en-US" altLang="ja-JP" sz="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　自治体の職員総数と人口との間には、高い相関関係がみられる</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224" name="Rectangle 85"/>
          <p:cNvSpPr>
            <a:spLocks noChangeArrowheads="1"/>
          </p:cNvSpPr>
          <p:nvPr/>
        </p:nvSpPr>
        <p:spPr bwMode="auto">
          <a:xfrm>
            <a:off x="5958655" y="3326453"/>
            <a:ext cx="3608425" cy="602846"/>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r>
              <a:rPr lang="ja-JP" altLang="en-US" sz="1600" b="1" dirty="0">
                <a:latin typeface="Meiryo UI" pitchFamily="50" charset="-128"/>
                <a:ea typeface="Meiryo UI" pitchFamily="50" charset="-128"/>
                <a:cs typeface="Meiryo UI" pitchFamily="50" charset="-128"/>
              </a:rPr>
              <a:t>職員総数と人口について、一般的に高い</a:t>
            </a:r>
            <a:endParaRPr lang="en-US" altLang="ja-JP" sz="1600" b="1" dirty="0">
              <a:latin typeface="Meiryo UI" pitchFamily="50" charset="-128"/>
              <a:ea typeface="Meiryo UI" pitchFamily="50" charset="-128"/>
              <a:cs typeface="Meiryo UI" pitchFamily="50" charset="-128"/>
            </a:endParaRPr>
          </a:p>
          <a:p>
            <a:r>
              <a:rPr lang="ja-JP" altLang="en-US" sz="1600" b="1" dirty="0">
                <a:latin typeface="Meiryo UI" pitchFamily="50" charset="-128"/>
                <a:ea typeface="Meiryo UI" pitchFamily="50" charset="-128"/>
                <a:cs typeface="Meiryo UI" pitchFamily="50" charset="-128"/>
              </a:rPr>
              <a:t>相関関係があるといわれるレベルの分布</a:t>
            </a:r>
          </a:p>
        </p:txBody>
      </p:sp>
      <p:sp>
        <p:nvSpPr>
          <p:cNvPr id="12" name="下矢印 11"/>
          <p:cNvSpPr/>
          <p:nvPr/>
        </p:nvSpPr>
        <p:spPr>
          <a:xfrm>
            <a:off x="6942238" y="4103863"/>
            <a:ext cx="1514902" cy="628600"/>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 name="グラフ 17"/>
          <p:cNvGraphicFramePr/>
          <p:nvPr>
            <p:extLst>
              <p:ext uri="{D42A27DB-BD31-4B8C-83A1-F6EECF244321}">
                <p14:modId xmlns:p14="http://schemas.microsoft.com/office/powerpoint/2010/main" val="2653914797"/>
              </p:ext>
            </p:extLst>
          </p:nvPr>
        </p:nvGraphicFramePr>
        <p:xfrm>
          <a:off x="140517" y="2060848"/>
          <a:ext cx="5900373" cy="4556233"/>
        </p:xfrm>
        <a:graphic>
          <a:graphicData uri="http://schemas.openxmlformats.org/drawingml/2006/chart">
            <c:chart xmlns:c="http://schemas.openxmlformats.org/drawingml/2006/chart" xmlns:r="http://schemas.openxmlformats.org/officeDocument/2006/relationships" r:id="rId2"/>
          </a:graphicData>
        </a:graphic>
      </p:graphicFrame>
      <p:sp>
        <p:nvSpPr>
          <p:cNvPr id="20" name="Rectangle 85"/>
          <p:cNvSpPr>
            <a:spLocks noChangeArrowheads="1"/>
          </p:cNvSpPr>
          <p:nvPr/>
        </p:nvSpPr>
        <p:spPr bwMode="auto">
          <a:xfrm>
            <a:off x="6040539" y="4819521"/>
            <a:ext cx="3875964" cy="938561"/>
          </a:xfrm>
          <a:prstGeom prst="rect">
            <a:avLst/>
          </a:prstGeom>
          <a:noFill/>
          <a:ln w="9525">
            <a:noFill/>
            <a:miter lim="800000"/>
            <a:headEnd/>
            <a:tailEnd/>
          </a:ln>
        </p:spPr>
        <p:txBody>
          <a:bodyPr anchor="ctr"/>
          <a:lstStyle/>
          <a:p>
            <a:r>
              <a:rPr lang="ja-JP" altLang="en-US" sz="1600" b="1" dirty="0">
                <a:latin typeface="Meiryo UI" panose="020B0604030504040204" pitchFamily="50" charset="-128"/>
                <a:ea typeface="Meiryo UI" panose="020B0604030504040204" pitchFamily="50" charset="-128"/>
              </a:rPr>
              <a:t>①人口が多いと自治体の職員数も多い</a:t>
            </a:r>
            <a:endParaRPr lang="en-US" altLang="ja-JP" sz="1600" b="1" dirty="0">
              <a:latin typeface="Meiryo UI" panose="020B0604030504040204" pitchFamily="50" charset="-128"/>
              <a:ea typeface="Meiryo UI" panose="020B0604030504040204" pitchFamily="50" charset="-128"/>
            </a:endParaRPr>
          </a:p>
          <a:p>
            <a:endParaRPr lang="en-US" altLang="ja-JP" sz="7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②単純比例ではなく、人口規模に従い、</a:t>
            </a:r>
            <a:endParaRPr lang="en-US" altLang="ja-JP" sz="1600" b="1"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スケールメリットが働く</a:t>
            </a:r>
          </a:p>
        </p:txBody>
      </p:sp>
      <p:sp>
        <p:nvSpPr>
          <p:cNvPr id="21" name="Rectangle 85"/>
          <p:cNvSpPr>
            <a:spLocks noChangeArrowheads="1"/>
          </p:cNvSpPr>
          <p:nvPr/>
        </p:nvSpPr>
        <p:spPr bwMode="auto">
          <a:xfrm>
            <a:off x="963033" y="2633077"/>
            <a:ext cx="5465334" cy="360000"/>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（一般行政部門と学校以外の教育部門の合計）</a:t>
            </a:r>
          </a:p>
        </p:txBody>
      </p:sp>
      <p:sp>
        <p:nvSpPr>
          <p:cNvPr id="15" name="Rectangle 85"/>
          <p:cNvSpPr>
            <a:spLocks noChangeArrowheads="1"/>
          </p:cNvSpPr>
          <p:nvPr/>
        </p:nvSpPr>
        <p:spPr bwMode="auto">
          <a:xfrm>
            <a:off x="3566757" y="5510753"/>
            <a:ext cx="2302942" cy="437508"/>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◇：参考とした近隣中核市６市</a:t>
            </a:r>
            <a:endParaRPr lang="en-US" altLang="ja-JP" sz="11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81291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79" name="Group 35"/>
          <p:cNvGraphicFramePr>
            <a:graphicFrameLocks noGrp="1"/>
          </p:cNvGraphicFramePr>
          <p:nvPr>
            <p:extLst>
              <p:ext uri="{D42A27DB-BD31-4B8C-83A1-F6EECF244321}">
                <p14:modId xmlns:p14="http://schemas.microsoft.com/office/powerpoint/2010/main" val="436821250"/>
              </p:ext>
            </p:extLst>
          </p:nvPr>
        </p:nvGraphicFramePr>
        <p:xfrm>
          <a:off x="161237" y="1059038"/>
          <a:ext cx="9590400" cy="5548440"/>
        </p:xfrm>
        <a:graphic>
          <a:graphicData uri="http://schemas.openxmlformats.org/drawingml/2006/table">
            <a:tbl>
              <a:tblPr/>
              <a:tblGrid>
                <a:gridCol w="1684800">
                  <a:extLst>
                    <a:ext uri="{9D8B030D-6E8A-4147-A177-3AD203B41FA5}">
                      <a16:colId xmlns:a16="http://schemas.microsoft.com/office/drawing/2014/main" val="20000"/>
                    </a:ext>
                  </a:extLst>
                </a:gridCol>
                <a:gridCol w="5411219">
                  <a:extLst>
                    <a:ext uri="{9D8B030D-6E8A-4147-A177-3AD203B41FA5}">
                      <a16:colId xmlns:a16="http://schemas.microsoft.com/office/drawing/2014/main" val="20001"/>
                    </a:ext>
                  </a:extLst>
                </a:gridCol>
                <a:gridCol w="2494381">
                  <a:extLst>
                    <a:ext uri="{9D8B030D-6E8A-4147-A177-3AD203B41FA5}">
                      <a16:colId xmlns:a16="http://schemas.microsoft.com/office/drawing/2014/main" val="20002"/>
                    </a:ext>
                  </a:extLst>
                </a:gridCol>
              </a:tblGrid>
              <a:tr h="468000">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項　　　目</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考　　え　　方</a:t>
                      </a:r>
                      <a:endParaRPr kumimoji="1" lang="en-US" altLang="ja-JP" sz="1400" b="1" i="0" u="none" strike="noStrike" cap="none" normalizeH="0" baseline="0" dirty="0">
                        <a:ln>
                          <a:noFill/>
                        </a:ln>
                        <a:solidFill>
                          <a:srgbClr val="FFFFFF"/>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chemeClr val="bg1"/>
                          </a:solidFill>
                          <a:effectLst/>
                          <a:latin typeface="Meiryo UI"/>
                          <a:ea typeface="Meiryo UI"/>
                          <a:cs typeface="Meiryo UI"/>
                        </a:rPr>
                        <a:t>中核市モデルに加算する職員数</a:t>
                      </a:r>
                      <a:endParaRPr kumimoji="1" lang="en-US" altLang="ja-JP" sz="1400" b="1" i="0" u="none" strike="noStrike" cap="none" normalizeH="0" baseline="0" dirty="0">
                        <a:ln>
                          <a:noFill/>
                        </a:ln>
                        <a:solidFill>
                          <a:schemeClr val="bg1"/>
                        </a:solidFill>
                        <a:effectLst/>
                        <a:latin typeface="Meiryo UI"/>
                        <a:ea typeface="Meiryo UI"/>
                        <a:cs typeface="Meiryo UI"/>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100" b="0" i="0" u="none" strike="noStrike" cap="none" normalizeH="0" baseline="0" dirty="0">
                          <a:ln>
                            <a:noFill/>
                          </a:ln>
                          <a:solidFill>
                            <a:schemeClr val="bg1"/>
                          </a:solidFill>
                          <a:effectLst/>
                          <a:latin typeface="Meiryo UI"/>
                          <a:ea typeface="Meiryo UI"/>
                          <a:cs typeface="Meiryo UI"/>
                        </a:rPr>
                        <a:t>（組織</a:t>
                      </a:r>
                      <a:r>
                        <a:rPr kumimoji="1" lang="en-US" altLang="ja-JP" sz="1100" b="0" i="0" u="none" strike="noStrike" cap="none" normalizeH="0" baseline="0" dirty="0">
                          <a:ln>
                            <a:noFill/>
                          </a:ln>
                          <a:solidFill>
                            <a:schemeClr val="bg1"/>
                          </a:solidFill>
                          <a:effectLst/>
                          <a:latin typeface="Meiryo UI"/>
                          <a:ea typeface="Meiryo UI"/>
                          <a:cs typeface="Meiryo UI"/>
                        </a:rPr>
                        <a:t>-7</a:t>
                      </a:r>
                      <a:r>
                        <a:rPr kumimoji="1" lang="ja-JP" altLang="en-US" sz="1100" b="0" i="0" u="none" strike="noStrike" cap="none" normalizeH="0" baseline="0" dirty="0">
                          <a:ln>
                            <a:noFill/>
                          </a:ln>
                          <a:solidFill>
                            <a:schemeClr val="bg1"/>
                          </a:solidFill>
                          <a:effectLst/>
                          <a:latin typeface="Meiryo UI"/>
                          <a:ea typeface="Meiryo UI"/>
                          <a:cs typeface="Meiryo UI"/>
                        </a:rPr>
                        <a:t>（</a:t>
                      </a:r>
                      <a:r>
                        <a:rPr kumimoji="1" lang="en-US" altLang="ja-JP" sz="1100" b="0" i="0" u="none" strike="noStrike" cap="none" normalizeH="0" baseline="0" dirty="0">
                          <a:ln>
                            <a:noFill/>
                          </a:ln>
                          <a:solidFill>
                            <a:schemeClr val="bg1"/>
                          </a:solidFill>
                          <a:effectLst/>
                          <a:latin typeface="Meiryo UI"/>
                          <a:ea typeface="Meiryo UI"/>
                          <a:cs typeface="Meiryo UI"/>
                        </a:rPr>
                        <a:t>Ⅱ</a:t>
                      </a:r>
                      <a:r>
                        <a:rPr kumimoji="1" lang="ja-JP" altLang="en-US" sz="1100" b="0" i="0" u="none" strike="noStrike" cap="none" normalizeH="0" baseline="0" dirty="0">
                          <a:ln>
                            <a:noFill/>
                          </a:ln>
                          <a:solidFill>
                            <a:schemeClr val="bg1"/>
                          </a:solidFill>
                          <a:effectLst/>
                          <a:latin typeface="Meiryo UI"/>
                          <a:ea typeface="Meiryo UI"/>
                          <a:cs typeface="Meiryo UI"/>
                        </a:rPr>
                        <a:t>）の内訳）</a:t>
                      </a:r>
                      <a:endParaRPr kumimoji="1" lang="en-US" altLang="ja-JP" sz="1100" b="0"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2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都道府県、指定都市権限の事務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特別区が担う中核市権限を上回る事務に係る従事人員について、現行大阪市で従事している職員数を加算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err="1">
                          <a:ln>
                            <a:noFill/>
                          </a:ln>
                          <a:solidFill>
                            <a:schemeClr val="tx1"/>
                          </a:solidFill>
                          <a:effectLst/>
                          <a:latin typeface="Meiryo UI"/>
                          <a:ea typeface="Meiryo UI"/>
                          <a:cs typeface="Meiryo UI"/>
                        </a:rPr>
                        <a:t>身体障がい</a:t>
                      </a:r>
                      <a:r>
                        <a:rPr kumimoji="1" lang="ja-JP" altLang="en-US" sz="1100" b="0" i="0" u="none" strike="noStrike" cap="none" normalizeH="0" baseline="0" dirty="0">
                          <a:ln>
                            <a:noFill/>
                          </a:ln>
                          <a:solidFill>
                            <a:schemeClr val="tx1"/>
                          </a:solidFill>
                          <a:effectLst/>
                          <a:latin typeface="Meiryo UI"/>
                          <a:ea typeface="Meiryo UI"/>
                          <a:cs typeface="Meiryo UI"/>
                        </a:rPr>
                        <a:t>者更生相談所・知的</a:t>
                      </a:r>
                      <a:r>
                        <a:rPr kumimoji="1" lang="ja-JP" altLang="en-US" sz="1100" b="0" i="0" u="none" strike="noStrike" cap="none" normalizeH="0" baseline="0" dirty="0" err="1">
                          <a:ln>
                            <a:noFill/>
                          </a:ln>
                          <a:solidFill>
                            <a:schemeClr val="tx1"/>
                          </a:solidFill>
                          <a:effectLst/>
                          <a:latin typeface="Meiryo UI"/>
                          <a:ea typeface="Meiryo UI"/>
                          <a:cs typeface="Meiryo UI"/>
                        </a:rPr>
                        <a:t>障がい</a:t>
                      </a:r>
                      <a:r>
                        <a:rPr kumimoji="1" lang="ja-JP" altLang="en-US" sz="1100" b="0" i="0" u="none" strike="noStrike" cap="none" normalizeH="0" baseline="0" dirty="0">
                          <a:ln>
                            <a:noFill/>
                          </a:ln>
                          <a:solidFill>
                            <a:schemeClr val="tx1"/>
                          </a:solidFill>
                          <a:effectLst/>
                          <a:latin typeface="Meiryo UI"/>
                          <a:ea typeface="Meiryo UI"/>
                          <a:cs typeface="Meiryo UI"/>
                        </a:rPr>
                        <a:t>者</a:t>
                      </a:r>
                      <a:r>
                        <a:rPr kumimoji="1" lang="ja-JP" altLang="en-US" sz="1100" b="0" i="0" u="none" strike="noStrike" kern="1200" cap="none" normalizeH="0" baseline="0" dirty="0">
                          <a:ln>
                            <a:noFill/>
                          </a:ln>
                          <a:solidFill>
                            <a:schemeClr val="tx1"/>
                          </a:solidFill>
                          <a:effectLst/>
                          <a:latin typeface="Meiryo UI"/>
                          <a:ea typeface="Meiryo UI"/>
                          <a:cs typeface="Meiryo UI"/>
                        </a:rPr>
                        <a:t>更生相談所の設置・運営　　　等</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chemeClr val="tx1"/>
                          </a:solidFill>
                          <a:effectLst/>
                          <a:latin typeface="Meiryo UI"/>
                          <a:ea typeface="Meiryo UI"/>
                          <a:cs typeface="Meiryo UI"/>
                        </a:rPr>
                        <a:t>+100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大阪府から</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移管される事務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○現在大阪府において実施している事務のうち、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特別区が担うこととされた事務に係る従事人員について、現行大阪府で従事している職員数を加算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a:ln>
                            <a:noFill/>
                          </a:ln>
                          <a:solidFill>
                            <a:schemeClr val="tx1"/>
                          </a:solidFill>
                          <a:effectLst/>
                          <a:latin typeface="Meiryo UI"/>
                          <a:ea typeface="Meiryo UI"/>
                          <a:cs typeface="Meiryo UI"/>
                        </a:rPr>
                        <a:t>旅券発給事務</a:t>
                      </a:r>
                      <a:r>
                        <a:rPr kumimoji="1" lang="ja-JP" altLang="en-US" sz="1100" b="0" i="0" u="none" strike="noStrike" kern="1200" cap="none" normalizeH="0" baseline="0" dirty="0">
                          <a:ln>
                            <a:noFill/>
                          </a:ln>
                          <a:solidFill>
                            <a:schemeClr val="tx1"/>
                          </a:solidFill>
                          <a:effectLst/>
                          <a:latin typeface="Meiryo UI"/>
                          <a:ea typeface="Meiryo UI"/>
                          <a:cs typeface="Meiryo UI"/>
                        </a:rPr>
                        <a:t>　　　等</a:t>
                      </a:r>
                      <a:endParaRPr kumimoji="1" lang="en-US" altLang="ja-JP" sz="1100" b="0" i="0" u="none" strike="noStrike" kern="1200" cap="none" normalizeH="0" baseline="0" dirty="0">
                        <a:ln>
                          <a:noFill/>
                        </a:ln>
                        <a:solidFill>
                          <a:schemeClr val="tx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chemeClr val="tx1"/>
                          </a:solidFill>
                          <a:effectLst/>
                          <a:latin typeface="Meiryo UI"/>
                          <a:ea typeface="Meiryo UI"/>
                          <a:cs typeface="Meiryo UI"/>
                        </a:rPr>
                        <a:t>+10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6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児童相談所</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○近隣中核市において設置していない児童相談所について、特別区で設置するため、運営等に係る職員数を</a:t>
                      </a:r>
                      <a:r>
                        <a:rPr lang="ja-JP" altLang="en-US" sz="1300" u="none"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○従事人員については、法令の配置基準や一時保護所の設置を踏まえて算定</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全ての特別区に設置した場合の人員を特別区設置時に加算</a:t>
                      </a:r>
                      <a:endParaRPr kumimoji="1" lang="en-US" altLang="ja-JP" sz="11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法令の配置基準等の状況変化については 組織</a:t>
                      </a:r>
                      <a:r>
                        <a:rPr kumimoji="1" lang="en-US" altLang="ja-JP" sz="1100" b="0" i="0" u="none" strike="noStrike" cap="none" normalizeH="0" baseline="0" dirty="0">
                          <a:ln>
                            <a:noFill/>
                          </a:ln>
                          <a:solidFill>
                            <a:srgbClr val="000000"/>
                          </a:solidFill>
                          <a:effectLst/>
                          <a:latin typeface="Meiryo UI"/>
                          <a:ea typeface="Meiryo UI"/>
                          <a:cs typeface="Meiryo UI"/>
                        </a:rPr>
                        <a:t>-38</a:t>
                      </a:r>
                      <a:r>
                        <a:rPr kumimoji="1" lang="ja-JP" altLang="en-US" sz="1100" b="0" i="0" u="none" strike="noStrike" cap="none" normalizeH="0" baseline="0" dirty="0" err="1">
                          <a:ln>
                            <a:noFill/>
                          </a:ln>
                          <a:solidFill>
                            <a:srgbClr val="000000"/>
                          </a:solidFill>
                          <a:effectLst/>
                          <a:latin typeface="Meiryo UI"/>
                          <a:ea typeface="Meiryo UI"/>
                          <a:cs typeface="Meiryo UI"/>
                        </a:rPr>
                        <a:t>、</a:t>
                      </a:r>
                      <a:r>
                        <a:rPr kumimoji="1" lang="en-US" altLang="ja-JP" sz="1100" b="0" i="0" u="none" strike="noStrike" cap="none" normalizeH="0" baseline="0" dirty="0">
                          <a:ln>
                            <a:noFill/>
                          </a:ln>
                          <a:solidFill>
                            <a:srgbClr val="000000"/>
                          </a:solidFill>
                          <a:effectLst/>
                          <a:latin typeface="Meiryo UI"/>
                          <a:ea typeface="Meiryo UI"/>
                          <a:cs typeface="Meiryo UI"/>
                        </a:rPr>
                        <a:t>39 </a:t>
                      </a:r>
                      <a:r>
                        <a:rPr kumimoji="1" lang="ja-JP" altLang="en-US" sz="1100" b="0" i="0" u="none" strike="noStrike" cap="none" normalizeH="0" baseline="0" dirty="0">
                          <a:ln>
                            <a:noFill/>
                          </a:ln>
                          <a:solidFill>
                            <a:srgbClr val="000000"/>
                          </a:solidFill>
                          <a:effectLst/>
                          <a:latin typeface="Meiryo UI"/>
                          <a:ea typeface="Meiryo UI"/>
                          <a:cs typeface="Meiryo UI"/>
                        </a:rPr>
                        <a:t>参照</a:t>
                      </a:r>
                      <a:endParaRPr kumimoji="1" lang="en-US" altLang="ja-JP" sz="11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+350</a:t>
                      </a:r>
                      <a:r>
                        <a:rPr kumimoji="1" lang="ja-JP" altLang="en-US" sz="1300" b="1" i="0" u="none" strike="noStrike" cap="none" normalizeH="0" baseline="0" dirty="0">
                          <a:ln>
                            <a:noFill/>
                          </a:ln>
                          <a:solidFill>
                            <a:srgbClr val="000000"/>
                          </a:solidFill>
                          <a:effectLst/>
                          <a:latin typeface="Meiryo UI"/>
                          <a:ea typeface="Meiryo UI"/>
                          <a:cs typeface="Meiryo UI"/>
                        </a:rPr>
                        <a:t>人</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6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教育委員会事務局の学校関連事務</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○中核市権限を上回る事務である教職員人事事務に係る従事人員について、大阪市と類似する</a:t>
                      </a:r>
                      <a:r>
                        <a:rPr kumimoji="0" lang="ja-JP" altLang="en-US" sz="1300" b="0" i="0" u="none" strike="noStrike" cap="none" normalizeH="0" baseline="0" dirty="0">
                          <a:ln>
                            <a:noFill/>
                          </a:ln>
                          <a:solidFill>
                            <a:schemeClr val="tx1"/>
                          </a:solidFill>
                          <a:effectLst/>
                          <a:latin typeface="Meiryo UI"/>
                          <a:ea typeface="Meiryo UI"/>
                          <a:cs typeface="Meiryo UI"/>
                        </a:rPr>
                        <a:t>指定都市（横浜、名古屋、京都、神戸、福岡の５市）</a:t>
                      </a:r>
                      <a:r>
                        <a:rPr kumimoji="1" lang="ja-JP" altLang="en-US" sz="1300" b="0" i="0" u="none" strike="noStrike" cap="none" normalizeH="0" baseline="0" dirty="0">
                          <a:ln>
                            <a:noFill/>
                          </a:ln>
                          <a:solidFill>
                            <a:srgbClr val="000000"/>
                          </a:solidFill>
                          <a:effectLst/>
                          <a:latin typeface="Meiryo UI"/>
                          <a:ea typeface="Meiryo UI"/>
                          <a:cs typeface="Meiryo UI"/>
                        </a:rPr>
                        <a:t>における従事人員を参考に算定し、加算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○学校の管理運営等に係る人員について、近隣中核市よりも人口に対する学校数の割合が多い現状を踏まえ、加算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+70</a:t>
                      </a:r>
                      <a:r>
                        <a:rPr kumimoji="1" lang="ja-JP" altLang="en-US" sz="1300" b="1" i="0" u="none" strike="noStrike" cap="none" normalizeH="0" baseline="0" dirty="0">
                          <a:ln>
                            <a:noFill/>
                          </a:ln>
                          <a:solidFill>
                            <a:srgbClr val="000000"/>
                          </a:solidFill>
                          <a:effectLst/>
                          <a:latin typeface="Meiryo UI"/>
                          <a:ea typeface="Meiryo UI"/>
                          <a:cs typeface="Meiryo UI"/>
                        </a:rPr>
                        <a:t>人</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0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保健所・保健センター</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300" b="0" i="0" u="none" strike="noStrike" cap="none" normalizeH="0" baseline="0" dirty="0">
                          <a:ln>
                            <a:noFill/>
                          </a:ln>
                          <a:solidFill>
                            <a:srgbClr val="000000"/>
                          </a:solidFill>
                          <a:effectLst/>
                          <a:latin typeface="Meiryo UI"/>
                          <a:ea typeface="Meiryo UI"/>
                          <a:cs typeface="Meiryo UI"/>
                        </a:rPr>
                        <a:t>○保健所業務に係る従事人員について、近隣中核市よりも保健所の事業規模が大きい現状を踏まえ、加算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○と畜検査業務等に係る人員について、</a:t>
                      </a:r>
                      <a:r>
                        <a:rPr kumimoji="0" lang="ja-JP" altLang="en-US" sz="1300" b="0" i="0" u="none" strike="noStrike" cap="none" normalizeH="0" baseline="0" dirty="0">
                          <a:ln>
                            <a:noFill/>
                          </a:ln>
                          <a:solidFill>
                            <a:schemeClr val="tx1"/>
                          </a:solidFill>
                          <a:effectLst/>
                          <a:latin typeface="Meiryo UI"/>
                          <a:ea typeface="Meiryo UI"/>
                          <a:cs typeface="Meiryo UI"/>
                        </a:rPr>
                        <a:t>指定都市（５市）における</a:t>
                      </a:r>
                      <a:r>
                        <a:rPr kumimoji="1" lang="ja-JP" altLang="en-US" sz="1300" b="0" i="0" u="none" strike="noStrike" cap="none" normalizeH="0" baseline="0" dirty="0">
                          <a:ln>
                            <a:noFill/>
                          </a:ln>
                          <a:solidFill>
                            <a:srgbClr val="000000"/>
                          </a:solidFill>
                          <a:effectLst/>
                          <a:latin typeface="Meiryo UI"/>
                          <a:ea typeface="Meiryo UI"/>
                          <a:cs typeface="Meiryo UI"/>
                        </a:rPr>
                        <a:t>従事人員等を参考に算定し、加算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+100</a:t>
                      </a:r>
                      <a:r>
                        <a:rPr kumimoji="1" lang="ja-JP" altLang="en-US" sz="1300" b="1" i="0" u="none" strike="noStrike" cap="none" normalizeH="0" baseline="0" dirty="0">
                          <a:ln>
                            <a:noFill/>
                          </a:ln>
                          <a:solidFill>
                            <a:srgbClr val="000000"/>
                          </a:solidFill>
                          <a:effectLst/>
                          <a:latin typeface="Meiryo UI"/>
                          <a:ea typeface="Meiryo UI"/>
                          <a:cs typeface="Meiryo UI"/>
                        </a:rPr>
                        <a:t>人</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生活保護に係る事務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a:ln>
                            <a:noFill/>
                          </a:ln>
                          <a:solidFill>
                            <a:schemeClr val="tx1"/>
                          </a:solidFill>
                          <a:effectLst/>
                          <a:latin typeface="Meiryo UI"/>
                          <a:ea typeface="Meiryo UI"/>
                          <a:cs typeface="Meiryo UI"/>
                        </a:rPr>
                        <a:t>○近隣中核市よりも被保護実世帯数が多い現状を踏まえ、加算</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+840</a:t>
                      </a:r>
                      <a:r>
                        <a:rPr kumimoji="1" lang="ja-JP" altLang="en-US" sz="1300" b="1" i="0" u="none" strike="noStrike" cap="none" normalizeH="0" baseline="0" dirty="0">
                          <a:ln>
                            <a:noFill/>
                          </a:ln>
                          <a:solidFill>
                            <a:srgbClr val="000000"/>
                          </a:solidFill>
                          <a:effectLst/>
                          <a:latin typeface="Meiryo UI"/>
                          <a:ea typeface="Meiryo UI"/>
                          <a:cs typeface="Meiryo UI"/>
                        </a:rPr>
                        <a:t>人</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 name="Rectangle 41"/>
          <p:cNvSpPr>
            <a:spLocks noChangeArrowheads="1"/>
          </p:cNvSpPr>
          <p:nvPr/>
        </p:nvSpPr>
        <p:spPr bwMode="auto">
          <a:xfrm>
            <a:off x="273000" y="584469"/>
            <a:ext cx="9360000" cy="360000"/>
          </a:xfrm>
          <a:prstGeom prst="rect">
            <a:avLst/>
          </a:prstGeom>
          <a:solidFill>
            <a:schemeClr val="accent6">
              <a:lumMod val="40000"/>
              <a:lumOff val="60000"/>
            </a:schemeClr>
          </a:solidFill>
          <a:ln w="9525">
            <a:noFill/>
            <a:miter lim="800000"/>
            <a:headEnd/>
            <a:tailEnd/>
          </a:ln>
        </p:spPr>
        <p:txBody>
          <a:bodyPr lIns="36000" rIns="36000" anchor="ctr"/>
          <a:lstStyle/>
          <a:p>
            <a:pPr marL="177800" indent="-177800">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特別区が担う事務のうち、中核市権限を上回る事務や大阪市の特性を反映するために必要な職員数を中核市モデルに加算</a:t>
            </a:r>
            <a:endParaRPr lang="ja-JP" altLang="en-US" sz="1400" dirty="0">
              <a:latin typeface="Meiryo UI"/>
              <a:ea typeface="Meiryo UI"/>
              <a:cs typeface="Meiryo UI"/>
            </a:endParaRPr>
          </a:p>
        </p:txBody>
      </p:sp>
      <p:sp>
        <p:nvSpPr>
          <p:cNvPr id="6" name="正方形/長方形 5"/>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a:t>
            </a:r>
            <a:r>
              <a:rPr lang="ja-JP" altLang="en-US" sz="1600" b="1" dirty="0">
                <a:solidFill>
                  <a:schemeClr val="tx1"/>
                </a:solidFill>
                <a:latin typeface="ＭＳ Ｐゴシック" charset="-128"/>
                <a:ea typeface="Meiryo UI"/>
                <a:cs typeface="Meiryo UI"/>
              </a:rPr>
              <a:t>（</a:t>
            </a:r>
            <a:r>
              <a:rPr lang="en-US" altLang="ja-JP" sz="1600" b="1" dirty="0">
                <a:solidFill>
                  <a:schemeClr val="tx1"/>
                </a:solidFill>
                <a:latin typeface="Meiryo UI" panose="020B0604030504040204" pitchFamily="50" charset="-128"/>
                <a:ea typeface="Meiryo UI" panose="020B0604030504040204" pitchFamily="50" charset="-128"/>
                <a:cs typeface="Meiryo UI"/>
              </a:rPr>
              <a:t>Ⅱ</a:t>
            </a:r>
            <a:r>
              <a:rPr lang="ja-JP" altLang="en-US" sz="1600" b="1" dirty="0">
                <a:solidFill>
                  <a:schemeClr val="tx1"/>
                </a:solidFill>
                <a:latin typeface="Meiryo UI" panose="020B0604030504040204" pitchFamily="50" charset="-128"/>
                <a:ea typeface="Meiryo UI" panose="020B0604030504040204" pitchFamily="50" charset="-128"/>
                <a:cs typeface="Meiryo UI"/>
              </a:rPr>
              <a:t>）中核市権限を上回る事務・大阪市の特性を加算</a:t>
            </a:r>
            <a:r>
              <a:rPr lang="ja-JP" altLang="en-US" sz="1600" b="1" dirty="0">
                <a:solidFill>
                  <a:srgbClr val="000000"/>
                </a:solidFill>
                <a:latin typeface="ＭＳ Ｐゴシック" charset="-128"/>
                <a:ea typeface="Meiryo UI"/>
                <a:cs typeface="Meiryo UI"/>
              </a:rPr>
              <a:t>　</a:t>
            </a:r>
          </a:p>
        </p:txBody>
      </p:sp>
      <p:sp>
        <p:nvSpPr>
          <p:cNvPr id="8"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endParaRPr lang="en-US" altLang="ja-JP"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92666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a:t>
            </a:r>
            <a:r>
              <a:rPr lang="ja-JP" altLang="en-US" sz="1600" b="1" dirty="0">
                <a:solidFill>
                  <a:srgbClr val="000000"/>
                </a:solidFill>
                <a:latin typeface="Meiryo UI" panose="020B0604030504040204" pitchFamily="50" charset="-128"/>
                <a:ea typeface="Meiryo UI" panose="020B0604030504040204" pitchFamily="50" charset="-128"/>
                <a:cs typeface="Meiryo UI"/>
              </a:rPr>
              <a:t>（</a:t>
            </a:r>
            <a:r>
              <a:rPr lang="en-US" altLang="ja-JP" sz="1600" b="1" dirty="0">
                <a:solidFill>
                  <a:srgbClr val="000000"/>
                </a:solidFill>
                <a:latin typeface="Meiryo UI" panose="020B0604030504040204" pitchFamily="50" charset="-128"/>
                <a:ea typeface="Meiryo UI" panose="020B0604030504040204" pitchFamily="50" charset="-128"/>
                <a:cs typeface="Meiryo UI"/>
              </a:rPr>
              <a:t>Ⅲ</a:t>
            </a:r>
            <a:r>
              <a:rPr lang="ja-JP" altLang="en-US" sz="1600" b="1" dirty="0">
                <a:solidFill>
                  <a:srgbClr val="000000"/>
                </a:solidFill>
                <a:latin typeface="Meiryo UI" panose="020B0604030504040204" pitchFamily="50" charset="-128"/>
                <a:ea typeface="Meiryo UI" panose="020B0604030504040204" pitchFamily="50" charset="-128"/>
                <a:cs typeface="Meiryo UI"/>
              </a:rPr>
              <a:t>）課・事業所別職員数</a:t>
            </a:r>
            <a:endParaRPr lang="ja-JP" altLang="en-US" sz="1200" b="1" dirty="0">
              <a:solidFill>
                <a:srgbClr val="000000"/>
              </a:solidFill>
              <a:latin typeface="Meiryo UI" panose="020B0604030504040204" pitchFamily="50" charset="-128"/>
              <a:ea typeface="Meiryo UI" panose="020B0604030504040204" pitchFamily="50" charset="-128"/>
              <a:cs typeface="Meiryo UI"/>
            </a:endParaRPr>
          </a:p>
        </p:txBody>
      </p:sp>
      <p:sp>
        <p:nvSpPr>
          <p:cNvPr id="62" name="正方形/長方形 61"/>
          <p:cNvSpPr/>
          <p:nvPr/>
        </p:nvSpPr>
        <p:spPr>
          <a:xfrm>
            <a:off x="273000" y="584375"/>
            <a:ext cx="9360000" cy="3187300"/>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a:solidFill>
                  <a:schemeClr val="tx1"/>
                </a:solidFill>
                <a:latin typeface="Meiryo UI" panose="020B0604030504040204" pitchFamily="50" charset="-128"/>
                <a:ea typeface="Meiryo UI" panose="020B0604030504040204" pitchFamily="50" charset="-128"/>
              </a:rPr>
              <a:t>（１）職員配置の基本的な考え方</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endParaRPr lang="en-US" altLang="ja-JP" sz="8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現在も、職員数管理目標の実現をめざし、各局へ提示された枠内（配分）において、各組織への職員配置を検討し、新たな</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行政需要に対応した増員分も含めた積み上げである職員総数が管理目標に沿うよう、全市的な調整が行われている</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endParaRPr lang="en-US" altLang="ja-JP" sz="8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（２）特別区での職員配置の考え方</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endParaRPr lang="en-US" altLang="ja-JP" sz="8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大阪市の行政需要に応じて現在の職員配置が行われ、大阪市の特性が組織別構成比に反映されているものとして、　　</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特別区設置においても、大阪市の特性を反映するため、特別区の職員総数を　</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①現在の大阪市の組織別構成比で課・事業所へ配分</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②区役所（地域自治区の事務所）や現在４か所以上設置されている事業所等については現員数で配分</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することを基本とする。さらに、これら課・事業所の職員数を積み上げて、部局の職員数とする</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具体の課・事業所の職員数は、設置準備期間中に、上記の考え方による配分に加えて、各局と綿密な協議・検討を行い、</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各部署の特性等を総合的に勘案して決定</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25" name="Rectangle 31"/>
          <p:cNvSpPr>
            <a:spLocks noChangeArrowheads="1"/>
          </p:cNvSpPr>
          <p:nvPr/>
        </p:nvSpPr>
        <p:spPr bwMode="auto">
          <a:xfrm>
            <a:off x="1197965" y="4150671"/>
            <a:ext cx="1411150" cy="2472003"/>
          </a:xfrm>
          <a:prstGeom prst="rect">
            <a:avLst/>
          </a:prstGeom>
          <a:solidFill>
            <a:schemeClr val="tx2"/>
          </a:solidFill>
          <a:ln w="15875">
            <a:solidFill>
              <a:schemeClr val="tx2"/>
            </a:solidFill>
            <a:miter lim="800000"/>
            <a:headEnd/>
            <a:tailEnd/>
          </a:ln>
        </p:spPr>
        <p:txBody>
          <a:bodyPr anchor="ctr"/>
          <a:lstStyle/>
          <a:p>
            <a:pPr algn="ctr"/>
            <a:r>
              <a:rPr lang="ja-JP" altLang="en-US" sz="1400" b="1" dirty="0">
                <a:solidFill>
                  <a:schemeClr val="bg1"/>
                </a:solidFill>
                <a:latin typeface="Meiryo UI" pitchFamily="50" charset="-128"/>
                <a:ea typeface="Meiryo UI" pitchFamily="50" charset="-128"/>
                <a:cs typeface="Meiryo UI" pitchFamily="50" charset="-128"/>
              </a:rPr>
              <a:t>各特別区の</a:t>
            </a: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職員総数</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53" name="Text Box 23"/>
          <p:cNvSpPr txBox="1">
            <a:spLocks noChangeArrowheads="1"/>
          </p:cNvSpPr>
          <p:nvPr/>
        </p:nvSpPr>
        <p:spPr bwMode="auto">
          <a:xfrm>
            <a:off x="2942597" y="4852943"/>
            <a:ext cx="2285670" cy="307777"/>
          </a:xfrm>
          <a:prstGeom prst="rect">
            <a:avLst/>
          </a:prstGeom>
          <a:noFill/>
          <a:ln w="9525">
            <a:noFill/>
            <a:miter lim="800000"/>
            <a:headEnd/>
            <a:tailEnd/>
          </a:ln>
        </p:spPr>
        <p:txBody>
          <a:bodyPr wrap="square" anchor="ctr">
            <a:spAutoFit/>
          </a:bodyPr>
          <a:lstStyle/>
          <a:p>
            <a:r>
              <a:rPr lang="ja-JP" altLang="en-US" sz="1400" dirty="0">
                <a:latin typeface="Meiryo UI" panose="020B0604030504040204" pitchFamily="50" charset="-128"/>
                <a:ea typeface="Meiryo UI" panose="020B0604030504040204" pitchFamily="50" charset="-128"/>
                <a:cs typeface="Meiryo UI"/>
              </a:rPr>
              <a:t>現在の組織別構成比で配分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158" name="Rectangle 35"/>
          <p:cNvSpPr>
            <a:spLocks noChangeArrowheads="1"/>
          </p:cNvSpPr>
          <p:nvPr/>
        </p:nvSpPr>
        <p:spPr bwMode="auto">
          <a:xfrm>
            <a:off x="6969224" y="5581709"/>
            <a:ext cx="312746" cy="396498"/>
          </a:xfrm>
          <a:prstGeom prst="rect">
            <a:avLst/>
          </a:prstGeom>
          <a:noFill/>
          <a:ln w="9525">
            <a:noFill/>
            <a:miter lim="800000"/>
            <a:headEnd/>
            <a:tailEnd/>
          </a:ln>
        </p:spPr>
        <p:txBody>
          <a:bodyPr/>
          <a:lstStyle/>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94" name="右矢印 93"/>
          <p:cNvSpPr/>
          <p:nvPr/>
        </p:nvSpPr>
        <p:spPr>
          <a:xfrm>
            <a:off x="2754634" y="4255350"/>
            <a:ext cx="2842225" cy="1499529"/>
          </a:xfrm>
          <a:prstGeom prst="rightArrow">
            <a:avLst>
              <a:gd name="adj1" fmla="val 53551"/>
              <a:gd name="adj2" fmla="val 44118"/>
            </a:avLst>
          </a:prstGeom>
          <a:noFill/>
          <a:ln w="254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134" name="Rectangle 31"/>
          <p:cNvSpPr>
            <a:spLocks noChangeArrowheads="1"/>
          </p:cNvSpPr>
          <p:nvPr/>
        </p:nvSpPr>
        <p:spPr bwMode="auto">
          <a:xfrm>
            <a:off x="7330014" y="4491671"/>
            <a:ext cx="1280561" cy="1072676"/>
          </a:xfrm>
          <a:prstGeom prst="rect">
            <a:avLst/>
          </a:prstGeom>
          <a:noFill/>
          <a:ln w="25400">
            <a:solidFill>
              <a:schemeClr val="tx2"/>
            </a:solidFill>
            <a:miter lim="800000"/>
            <a:headEnd/>
            <a:tailEnd/>
          </a:ln>
        </p:spPr>
        <p:txBody>
          <a:bodyPr tIns="0" bIns="0" anchor="ctr"/>
          <a:lstStyle/>
          <a:p>
            <a:pPr algn="ctr"/>
            <a:r>
              <a:rPr lang="ja-JP" altLang="en-US" sz="1100" b="1" dirty="0">
                <a:latin typeface="Meiryo UI" pitchFamily="50" charset="-128"/>
                <a:ea typeface="Meiryo UI" pitchFamily="50" charset="-128"/>
                <a:cs typeface="Meiryo UI" pitchFamily="50" charset="-128"/>
              </a:rPr>
              <a:t>健康部</a:t>
            </a:r>
          </a:p>
        </p:txBody>
      </p:sp>
      <p:sp>
        <p:nvSpPr>
          <p:cNvPr id="151" name="Rectangle 31"/>
          <p:cNvSpPr>
            <a:spLocks noChangeArrowheads="1"/>
          </p:cNvSpPr>
          <p:nvPr/>
        </p:nvSpPr>
        <p:spPr bwMode="auto">
          <a:xfrm>
            <a:off x="5682609" y="6211854"/>
            <a:ext cx="2942800" cy="363347"/>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区役所（地域自治区の事務所）</a:t>
            </a:r>
          </a:p>
        </p:txBody>
      </p:sp>
      <p:sp>
        <p:nvSpPr>
          <p:cNvPr id="64" name="Rectangle 31"/>
          <p:cNvSpPr>
            <a:spLocks noChangeArrowheads="1"/>
          </p:cNvSpPr>
          <p:nvPr/>
        </p:nvSpPr>
        <p:spPr bwMode="auto">
          <a:xfrm>
            <a:off x="5682608" y="4871994"/>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健康推進課</a:t>
            </a:r>
          </a:p>
        </p:txBody>
      </p:sp>
      <p:sp>
        <p:nvSpPr>
          <p:cNvPr id="67" name="Rectangle 31"/>
          <p:cNvSpPr>
            <a:spLocks noChangeArrowheads="1"/>
          </p:cNvSpPr>
          <p:nvPr/>
        </p:nvSpPr>
        <p:spPr bwMode="auto">
          <a:xfrm>
            <a:off x="5682608" y="4481607"/>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総務企画課</a:t>
            </a:r>
          </a:p>
        </p:txBody>
      </p:sp>
      <p:sp>
        <p:nvSpPr>
          <p:cNvPr id="68" name="Rectangle 31"/>
          <p:cNvSpPr>
            <a:spLocks noChangeArrowheads="1"/>
          </p:cNvSpPr>
          <p:nvPr/>
        </p:nvSpPr>
        <p:spPr bwMode="auto">
          <a:xfrm>
            <a:off x="5682608" y="5276347"/>
            <a:ext cx="1280561" cy="288000"/>
          </a:xfrm>
          <a:prstGeom prst="rect">
            <a:avLst/>
          </a:prstGeom>
          <a:solidFill>
            <a:schemeClr val="tx2"/>
          </a:solidFill>
          <a:ln w="15875">
            <a:solidFill>
              <a:schemeClr val="tx2"/>
            </a:solidFill>
            <a:miter lim="800000"/>
            <a:headEnd/>
            <a:tailEnd/>
          </a:ln>
        </p:spPr>
        <p:txBody>
          <a:bodyPr tIns="0" bIns="0" anchor="ctr"/>
          <a:lstStyle/>
          <a:p>
            <a:pPr algn="ctr"/>
            <a:r>
              <a:rPr lang="ja-JP" altLang="en-US" sz="1100" b="1" dirty="0">
                <a:solidFill>
                  <a:schemeClr val="bg1"/>
                </a:solidFill>
                <a:latin typeface="Meiryo UI" pitchFamily="50" charset="-128"/>
                <a:ea typeface="Meiryo UI" pitchFamily="50" charset="-128"/>
                <a:cs typeface="Meiryo UI" pitchFamily="50" charset="-128"/>
              </a:rPr>
              <a:t>保健所</a:t>
            </a:r>
          </a:p>
        </p:txBody>
      </p:sp>
      <p:sp>
        <p:nvSpPr>
          <p:cNvPr id="73" name="Text Box 23"/>
          <p:cNvSpPr txBox="1">
            <a:spLocks noChangeArrowheads="1"/>
          </p:cNvSpPr>
          <p:nvPr/>
        </p:nvSpPr>
        <p:spPr bwMode="auto">
          <a:xfrm>
            <a:off x="3018313" y="6194441"/>
            <a:ext cx="2107740" cy="307777"/>
          </a:xfrm>
          <a:prstGeom prst="rect">
            <a:avLst/>
          </a:prstGeom>
          <a:noFill/>
          <a:ln w="9525">
            <a:noFill/>
            <a:miter lim="800000"/>
            <a:headEnd/>
            <a:tailEnd/>
          </a:ln>
        </p:spPr>
        <p:txBody>
          <a:bodyPr wrap="square" anchor="ctr">
            <a:spAutoFit/>
          </a:bodyPr>
          <a:lstStyle/>
          <a:p>
            <a:pPr algn="ctr"/>
            <a:r>
              <a:rPr lang="ja-JP" altLang="en-US" sz="1400" dirty="0">
                <a:latin typeface="Meiryo UI" panose="020B0604030504040204" pitchFamily="50" charset="-128"/>
                <a:ea typeface="Meiryo UI" panose="020B0604030504040204" pitchFamily="50" charset="-128"/>
                <a:cs typeface="Meiryo UI"/>
              </a:rPr>
              <a:t>現在の現員数で配分</a:t>
            </a:r>
            <a:endParaRPr lang="en-US" altLang="ja-JP" sz="1400" dirty="0">
              <a:latin typeface="Meiryo UI" panose="020B0604030504040204" pitchFamily="50" charset="-128"/>
              <a:ea typeface="Meiryo UI" panose="020B0604030504040204" pitchFamily="50" charset="-128"/>
              <a:cs typeface="Meiryo UI"/>
            </a:endParaRPr>
          </a:p>
        </p:txBody>
      </p:sp>
      <p:sp>
        <p:nvSpPr>
          <p:cNvPr id="74" name="右矢印 73"/>
          <p:cNvSpPr/>
          <p:nvPr/>
        </p:nvSpPr>
        <p:spPr>
          <a:xfrm>
            <a:off x="2754635" y="6105001"/>
            <a:ext cx="2842225" cy="518477"/>
          </a:xfrm>
          <a:prstGeom prst="rightArrow">
            <a:avLst>
              <a:gd name="adj1" fmla="val 53551"/>
              <a:gd name="adj2" fmla="val 127079"/>
            </a:avLst>
          </a:prstGeom>
          <a:no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76" name="直線コネクタ 75"/>
          <p:cNvCxnSpPr/>
          <p:nvPr/>
        </p:nvCxnSpPr>
        <p:spPr>
          <a:xfrm>
            <a:off x="6963169" y="4636997"/>
            <a:ext cx="36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6963169" y="5015994"/>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7143169" y="4636997"/>
            <a:ext cx="0" cy="79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6963169" y="5427974"/>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35"/>
          <p:cNvSpPr>
            <a:spLocks noChangeArrowheads="1"/>
          </p:cNvSpPr>
          <p:nvPr/>
        </p:nvSpPr>
        <p:spPr bwMode="auto">
          <a:xfrm>
            <a:off x="6969224" y="4138748"/>
            <a:ext cx="312746" cy="396498"/>
          </a:xfrm>
          <a:prstGeom prst="rect">
            <a:avLst/>
          </a:prstGeom>
          <a:noFill/>
          <a:ln w="9525">
            <a:noFill/>
            <a:miter lim="800000"/>
            <a:headEnd/>
            <a:tailEnd/>
          </a:ln>
        </p:spPr>
        <p:txBody>
          <a:bodyPr/>
          <a:lstStyle/>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en-US" altLang="ja-JP" sz="1400" b="1" dirty="0">
              <a:latin typeface="Meiryo UI" panose="020B0604030504040204" pitchFamily="50" charset="-128"/>
              <a:ea typeface="Meiryo UI" panose="020B0604030504040204" pitchFamily="50" charset="-128"/>
            </a:endParaRPr>
          </a:p>
          <a:p>
            <a:pPr algn="ctr">
              <a:lnSpc>
                <a:spcPts val="800"/>
              </a:lnSpc>
            </a:pPr>
            <a:endParaRPr lang="ja-JP" altLang="en-US" sz="14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179615" y="3800073"/>
            <a:ext cx="1891964" cy="276999"/>
          </a:xfrm>
          <a:prstGeom prst="rect">
            <a:avLst/>
          </a:prstGeom>
          <a:noFill/>
        </p:spPr>
        <p:txBody>
          <a:bodyPr wrap="square" rtlCol="0">
            <a:spAutoFit/>
          </a:bodyPr>
          <a:lstStyle/>
          <a:p>
            <a:pPr algn="ctr"/>
            <a:r>
              <a:rPr lang="ja-JP" altLang="en-US"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特別区の組織機構＞</a:t>
            </a:r>
          </a:p>
        </p:txBody>
      </p:sp>
      <p:sp>
        <p:nvSpPr>
          <p:cNvPr id="2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683550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90945"/>
            <a:ext cx="9777536" cy="424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a:t>
            </a:r>
            <a:r>
              <a:rPr lang="ja-JP" altLang="en-US" b="1" dirty="0">
                <a:solidFill>
                  <a:srgbClr val="000000"/>
                </a:solidFill>
                <a:latin typeface="ＭＳ Ｐゴシック" charset="-128"/>
                <a:ea typeface="Meiryo UI"/>
                <a:cs typeface="Meiryo UI"/>
              </a:rPr>
              <a:t>配分方法の詳細＞組織別構成比と現員数での配分</a:t>
            </a:r>
            <a:r>
              <a:rPr lang="ja-JP" altLang="en-US" sz="1600" b="1" dirty="0">
                <a:solidFill>
                  <a:srgbClr val="000000"/>
                </a:solidFill>
                <a:latin typeface="ＭＳ Ｐゴシック" charset="-128"/>
                <a:ea typeface="Meiryo UI"/>
                <a:cs typeface="Meiryo UI"/>
              </a:rPr>
              <a:t>　</a:t>
            </a:r>
          </a:p>
        </p:txBody>
      </p:sp>
      <p:sp>
        <p:nvSpPr>
          <p:cNvPr id="27" name="角丸四角形 26"/>
          <p:cNvSpPr/>
          <p:nvPr/>
        </p:nvSpPr>
        <p:spPr>
          <a:xfrm>
            <a:off x="5140770" y="1917107"/>
            <a:ext cx="130312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各特別区</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5552" y="1879357"/>
            <a:ext cx="1439802"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現在</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308261" y="856145"/>
            <a:ext cx="9361040" cy="993675"/>
          </a:xfrm>
          <a:prstGeom prst="roundRect">
            <a:avLst>
              <a:gd name="adj" fmla="val 1277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○機関の共同設置として１か所のままである部署、市税事務所や図書館など現在４か所以上設置されている事業所は特別区設置後も大幅な職員数</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の変動がないものとし、現員数で配分　</a:t>
            </a:r>
          </a:p>
          <a:p>
            <a:r>
              <a:rPr lang="ja-JP" altLang="en-US"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現在の区役所事務のうち、特別区では本庁の課で実施する事務</a:t>
            </a:r>
            <a:r>
              <a:rPr lang="ja-JP" altLang="en-US" sz="1200" dirty="0">
                <a:solidFill>
                  <a:schemeClr val="tx1"/>
                </a:solidFill>
                <a:latin typeface="Meiryo UI" panose="020B0604030504040204" pitchFamily="50" charset="-128"/>
                <a:ea typeface="Meiryo UI" panose="020B0604030504040204" pitchFamily="50" charset="-128"/>
              </a:rPr>
              <a:t>については</a:t>
            </a:r>
            <a:r>
              <a:rPr kumimoji="1" lang="ja-JP" altLang="en-US" sz="1200" dirty="0">
                <a:solidFill>
                  <a:schemeClr val="tx1"/>
                </a:solidFill>
                <a:latin typeface="Meiryo UI" panose="020B0604030504040204" pitchFamily="50" charset="-128"/>
                <a:ea typeface="Meiryo UI" panose="020B0604030504040204" pitchFamily="50" charset="-128"/>
              </a:rPr>
              <a:t>区分を</a:t>
            </a:r>
            <a:r>
              <a:rPr lang="ja-JP" altLang="en-US" sz="1200" dirty="0">
                <a:solidFill>
                  <a:schemeClr val="tx1"/>
                </a:solidFill>
                <a:latin typeface="Meiryo UI" panose="020B0604030504040204" pitchFamily="50" charset="-128"/>
                <a:ea typeface="Meiryo UI" panose="020B0604030504040204" pitchFamily="50" charset="-128"/>
              </a:rPr>
              <a:t>設けて配分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○上記以外は、組織別構成比で配分することを基本とする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66564" y="6589863"/>
            <a:ext cx="6675033" cy="21840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大阪府への移管職員数等を除く、大阪府からの移管職員数を含む（組織</a:t>
            </a:r>
            <a:r>
              <a:rPr lang="en-US" altLang="ja-JP" sz="1050" dirty="0">
                <a:solidFill>
                  <a:schemeClr val="tx1"/>
                </a:solidFill>
                <a:latin typeface="Meiryo UI" panose="020B0604030504040204" pitchFamily="50" charset="-128"/>
                <a:ea typeface="Meiryo UI" panose="020B0604030504040204" pitchFamily="50" charset="-128"/>
              </a:rPr>
              <a:t>-18 </a:t>
            </a:r>
            <a:r>
              <a:rPr lang="ja-JP" altLang="en-US" sz="1050" dirty="0">
                <a:solidFill>
                  <a:schemeClr val="tx1"/>
                </a:solidFill>
                <a:latin typeface="Meiryo UI" panose="020B0604030504040204" pitchFamily="50" charset="-128"/>
                <a:ea typeface="Meiryo UI" panose="020B0604030504040204" pitchFamily="50" charset="-128"/>
              </a:rPr>
              <a:t>参照）</a:t>
            </a:r>
          </a:p>
        </p:txBody>
      </p:sp>
      <p:sp>
        <p:nvSpPr>
          <p:cNvPr id="21" name="Rectangle 31"/>
          <p:cNvSpPr>
            <a:spLocks noChangeArrowheads="1"/>
          </p:cNvSpPr>
          <p:nvPr/>
        </p:nvSpPr>
        <p:spPr bwMode="auto">
          <a:xfrm>
            <a:off x="222183" y="2237455"/>
            <a:ext cx="964332" cy="2816329"/>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本庁・事業所</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en-US" altLang="ja-JP" sz="1100" b="1" dirty="0">
                <a:solidFill>
                  <a:schemeClr val="bg1"/>
                </a:solidFill>
                <a:latin typeface="Meiryo UI" pitchFamily="50" charset="-128"/>
                <a:ea typeface="Meiryo UI" pitchFamily="50" charset="-128"/>
                <a:cs typeface="Meiryo UI" pitchFamily="50" charset="-128"/>
              </a:rPr>
              <a:t>※</a:t>
            </a:r>
            <a:endParaRPr lang="ja-JP" altLang="en-US" sz="1100" b="1" dirty="0">
              <a:solidFill>
                <a:schemeClr val="bg1"/>
              </a:solidFill>
              <a:latin typeface="Meiryo UI" pitchFamily="50" charset="-128"/>
              <a:ea typeface="Meiryo UI" pitchFamily="50" charset="-128"/>
              <a:cs typeface="Meiryo UI" pitchFamily="50" charset="-128"/>
            </a:endParaRPr>
          </a:p>
          <a:p>
            <a:pPr algn="ctr"/>
            <a:endParaRPr lang="en-US" altLang="ja-JP" sz="1200" b="1" dirty="0">
              <a:solidFill>
                <a:schemeClr val="bg1"/>
              </a:solidFill>
              <a:latin typeface="Meiryo UI" pitchFamily="50" charset="-128"/>
              <a:ea typeface="Meiryo UI" pitchFamily="50" charset="-128"/>
              <a:cs typeface="Meiryo UI" pitchFamily="50" charset="-128"/>
            </a:endParaRPr>
          </a:p>
        </p:txBody>
      </p:sp>
      <p:sp>
        <p:nvSpPr>
          <p:cNvPr id="25" name="Rectangle 31"/>
          <p:cNvSpPr>
            <a:spLocks noChangeArrowheads="1"/>
          </p:cNvSpPr>
          <p:nvPr/>
        </p:nvSpPr>
        <p:spPr bwMode="auto">
          <a:xfrm>
            <a:off x="222183" y="5146152"/>
            <a:ext cx="964332" cy="1387997"/>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区役所</a:t>
            </a:r>
          </a:p>
        </p:txBody>
      </p:sp>
      <p:sp>
        <p:nvSpPr>
          <p:cNvPr id="26" name="Rectangle 31"/>
          <p:cNvSpPr>
            <a:spLocks noChangeArrowheads="1"/>
          </p:cNvSpPr>
          <p:nvPr/>
        </p:nvSpPr>
        <p:spPr bwMode="auto">
          <a:xfrm>
            <a:off x="5313040" y="2237455"/>
            <a:ext cx="965935" cy="1564245"/>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課</a:t>
            </a:r>
          </a:p>
        </p:txBody>
      </p:sp>
      <p:sp>
        <p:nvSpPr>
          <p:cNvPr id="29" name="Rectangle 31"/>
          <p:cNvSpPr>
            <a:spLocks noChangeArrowheads="1"/>
          </p:cNvSpPr>
          <p:nvPr/>
        </p:nvSpPr>
        <p:spPr bwMode="auto">
          <a:xfrm>
            <a:off x="5313040" y="3888582"/>
            <a:ext cx="965935" cy="465877"/>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機関の共同</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設置の部署</a:t>
            </a:r>
          </a:p>
        </p:txBody>
      </p:sp>
      <p:sp>
        <p:nvSpPr>
          <p:cNvPr id="30" name="Rectangle 31"/>
          <p:cNvSpPr>
            <a:spLocks noChangeArrowheads="1"/>
          </p:cNvSpPr>
          <p:nvPr/>
        </p:nvSpPr>
        <p:spPr bwMode="auto">
          <a:xfrm>
            <a:off x="5313040" y="4441340"/>
            <a:ext cx="965935" cy="930760"/>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事業所</a:t>
            </a:r>
          </a:p>
        </p:txBody>
      </p:sp>
      <p:sp>
        <p:nvSpPr>
          <p:cNvPr id="31" name="Rectangle 31"/>
          <p:cNvSpPr>
            <a:spLocks noChangeArrowheads="1"/>
          </p:cNvSpPr>
          <p:nvPr/>
        </p:nvSpPr>
        <p:spPr bwMode="auto">
          <a:xfrm>
            <a:off x="5313040" y="5445224"/>
            <a:ext cx="965935" cy="1069876"/>
          </a:xfrm>
          <a:prstGeom prst="rect">
            <a:avLst/>
          </a:prstGeom>
          <a:solidFill>
            <a:schemeClr val="tx2"/>
          </a:solidFill>
          <a:ln w="15875">
            <a:solidFill>
              <a:schemeClr val="tx2"/>
            </a:solidFill>
            <a:miter lim="800000"/>
            <a:headEnd/>
            <a:tailEnd/>
          </a:ln>
        </p:spPr>
        <p:txBody>
          <a:bodyPr anchor="ctr"/>
          <a:lstStyle/>
          <a:p>
            <a:pPr algn="ctr"/>
            <a:r>
              <a:rPr lang="ja-JP" altLang="en-US" sz="1100" b="1" dirty="0">
                <a:solidFill>
                  <a:schemeClr val="bg1"/>
                </a:solidFill>
                <a:latin typeface="Meiryo UI" pitchFamily="50" charset="-128"/>
                <a:ea typeface="Meiryo UI" pitchFamily="50" charset="-128"/>
                <a:cs typeface="Meiryo UI" pitchFamily="50" charset="-128"/>
              </a:rPr>
              <a:t>区役所</a:t>
            </a:r>
            <a:endParaRPr lang="en-US" altLang="ja-JP" sz="1100" b="1" dirty="0">
              <a:solidFill>
                <a:schemeClr val="bg1"/>
              </a:solidFill>
              <a:latin typeface="Meiryo UI" pitchFamily="50" charset="-128"/>
              <a:ea typeface="Meiryo UI" pitchFamily="50" charset="-128"/>
              <a:cs typeface="Meiryo UI" pitchFamily="50" charset="-128"/>
            </a:endParaRPr>
          </a:p>
          <a:p>
            <a:r>
              <a:rPr lang="ja-JP" altLang="en-US" sz="1100" b="1" dirty="0">
                <a:solidFill>
                  <a:schemeClr val="bg1"/>
                </a:solidFill>
                <a:latin typeface="Meiryo UI" pitchFamily="50" charset="-128"/>
                <a:ea typeface="Meiryo UI" pitchFamily="50" charset="-128"/>
                <a:cs typeface="Meiryo UI" pitchFamily="50" charset="-128"/>
              </a:rPr>
              <a:t>　（地域</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自治区の</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事務所）</a:t>
            </a:r>
          </a:p>
        </p:txBody>
      </p:sp>
      <p:sp>
        <p:nvSpPr>
          <p:cNvPr id="33" name="Text Box 23"/>
          <p:cNvSpPr txBox="1">
            <a:spLocks noChangeArrowheads="1"/>
          </p:cNvSpPr>
          <p:nvPr/>
        </p:nvSpPr>
        <p:spPr bwMode="auto">
          <a:xfrm>
            <a:off x="6288364" y="3923820"/>
            <a:ext cx="2331624"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rPr>
              <a:t>監査委員事務局</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心身障が</a:t>
            </a:r>
            <a:r>
              <a:rPr lang="ja-JP" altLang="en-US" sz="1050" dirty="0" err="1">
                <a:latin typeface="Meiryo UI" panose="020B0604030504040204" pitchFamily="50" charset="-128"/>
                <a:ea typeface="Meiryo UI" panose="020B0604030504040204" pitchFamily="50" charset="-128"/>
              </a:rPr>
              <a:t>い</a:t>
            </a:r>
            <a:r>
              <a:rPr lang="ja-JP" altLang="en-US" sz="1050" dirty="0">
                <a:latin typeface="Meiryo UI" panose="020B0604030504040204" pitchFamily="50" charset="-128"/>
                <a:ea typeface="Meiryo UI" panose="020B0604030504040204" pitchFamily="50" charset="-128"/>
              </a:rPr>
              <a:t>者リハビリテーションセンター</a:t>
            </a:r>
            <a:endParaRPr lang="en-US" altLang="ja-JP" sz="1050" dirty="0">
              <a:latin typeface="Meiryo UI" panose="020B0604030504040204" pitchFamily="50" charset="-128"/>
              <a:ea typeface="Meiryo UI" panose="020B0604030504040204" pitchFamily="50" charset="-128"/>
              <a:cs typeface="Meiryo UI"/>
            </a:endParaRPr>
          </a:p>
        </p:txBody>
      </p:sp>
      <p:sp>
        <p:nvSpPr>
          <p:cNvPr id="34" name="Text Box 23"/>
          <p:cNvSpPr txBox="1">
            <a:spLocks noChangeArrowheads="1"/>
          </p:cNvSpPr>
          <p:nvPr/>
        </p:nvSpPr>
        <p:spPr bwMode="auto">
          <a:xfrm>
            <a:off x="6467663" y="4407489"/>
            <a:ext cx="2952328" cy="738664"/>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rPr>
              <a:t>現在４か所以上設置されている事業所</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市税事務所・工営所・公園事務所・図書館・</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生活衛生監視事務所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保健所に包含して設置</a:t>
            </a:r>
            <a:r>
              <a:rPr lang="en-US" altLang="ja-JP" sz="1050" dirty="0">
                <a:latin typeface="Meiryo UI" panose="020B0604030504040204" pitchFamily="50" charset="-128"/>
                <a:ea typeface="Meiryo UI" panose="020B0604030504040204" pitchFamily="50" charset="-128"/>
              </a:rPr>
              <a:t>)</a:t>
            </a:r>
          </a:p>
          <a:p>
            <a:r>
              <a:rPr lang="ja-JP" altLang="en-US" sz="1050" dirty="0">
                <a:latin typeface="Meiryo UI" panose="020B0604030504040204" pitchFamily="50" charset="-128"/>
                <a:ea typeface="Meiryo UI" panose="020B0604030504040204" pitchFamily="50" charset="-128"/>
                <a:cs typeface="Meiryo UI"/>
              </a:rPr>
              <a:t>　 ・・・現員数で配分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35" name="直線矢印コネクタ 34"/>
          <p:cNvCxnSpPr/>
          <p:nvPr/>
        </p:nvCxnSpPr>
        <p:spPr>
          <a:xfrm>
            <a:off x="1326342" y="2698275"/>
            <a:ext cx="3888000"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3"/>
          <p:cNvSpPr txBox="1">
            <a:spLocks noChangeArrowheads="1"/>
          </p:cNvSpPr>
          <p:nvPr/>
        </p:nvSpPr>
        <p:spPr bwMode="auto">
          <a:xfrm>
            <a:off x="3670378" y="6027129"/>
            <a:ext cx="2000672" cy="253916"/>
          </a:xfrm>
          <a:prstGeom prst="rect">
            <a:avLst/>
          </a:prstGeom>
          <a:noFill/>
          <a:ln w="9525">
            <a:noFill/>
            <a:miter lim="800000"/>
            <a:headEnd/>
            <a:tailEnd/>
          </a:ln>
        </p:spPr>
        <p:txBody>
          <a:bodyPr wrap="square" anchor="ctr">
            <a:spAutoFit/>
          </a:bodyPr>
          <a:lstStyle/>
          <a:p>
            <a:pPr algn="ctr"/>
            <a:r>
              <a:rPr lang="ja-JP" altLang="en-US" sz="1050" dirty="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45" name="直線矢印コネクタ 44"/>
          <p:cNvCxnSpPr/>
          <p:nvPr/>
        </p:nvCxnSpPr>
        <p:spPr>
          <a:xfrm>
            <a:off x="1264570" y="6298675"/>
            <a:ext cx="3996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3872880" y="3628925"/>
            <a:ext cx="1359671" cy="0"/>
          </a:xfrm>
          <a:prstGeom prst="straightConnector1">
            <a:avLst/>
          </a:prstGeom>
          <a:ln w="63500" cap="rnd">
            <a:solidFill>
              <a:schemeClr val="tx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H="1">
            <a:off x="1264572" y="6093296"/>
            <a:ext cx="2592000" cy="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3656856" y="3160453"/>
            <a:ext cx="0" cy="961068"/>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flipV="1">
            <a:off x="3656856" y="4339123"/>
            <a:ext cx="0" cy="28800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V="1">
            <a:off x="3656856" y="4829647"/>
            <a:ext cx="0" cy="75600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1302303" y="5589240"/>
            <a:ext cx="2354553" cy="0"/>
          </a:xfrm>
          <a:prstGeom prst="straightConnector1">
            <a:avLst/>
          </a:prstGeom>
          <a:ln w="63500" cap="rnd">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3872880" y="3668114"/>
            <a:ext cx="0" cy="453407"/>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flipV="1">
            <a:off x="3872880" y="4829648"/>
            <a:ext cx="0" cy="122400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71" name="Text Box 23"/>
          <p:cNvSpPr txBox="1">
            <a:spLocks noChangeArrowheads="1"/>
          </p:cNvSpPr>
          <p:nvPr/>
        </p:nvSpPr>
        <p:spPr bwMode="auto">
          <a:xfrm>
            <a:off x="1219510" y="5173742"/>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特別区では本庁の課で実施する事務のうち</a:t>
            </a:r>
            <a:endParaRPr lang="en-US" altLang="ja-JP" sz="1050" dirty="0">
              <a:latin typeface="Meiryo UI" panose="020B0604030504040204" pitchFamily="50" charset="-128"/>
              <a:ea typeface="Meiryo UI" panose="020B0604030504040204" pitchFamily="50" charset="-128"/>
              <a:cs typeface="Meiryo UI"/>
            </a:endParaRPr>
          </a:p>
          <a:p>
            <a:r>
              <a:rPr lang="ja-JP" altLang="en-US" sz="1050" dirty="0">
                <a:latin typeface="Meiryo UI" panose="020B0604030504040204" pitchFamily="50" charset="-128"/>
                <a:ea typeface="Meiryo UI" panose="020B0604030504040204" pitchFamily="50" charset="-128"/>
              </a:rPr>
              <a:t>福祉、子育てなど移管先を特定した事務</a:t>
            </a:r>
            <a:endParaRPr lang="en-US" altLang="ja-JP" sz="1050" dirty="0">
              <a:latin typeface="Meiryo UI" panose="020B0604030504040204" pitchFamily="50" charset="-128"/>
              <a:ea typeface="Meiryo UI" panose="020B0604030504040204" pitchFamily="50" charset="-128"/>
              <a:cs typeface="Meiryo UI"/>
            </a:endParaRPr>
          </a:p>
        </p:txBody>
      </p:sp>
      <p:sp>
        <p:nvSpPr>
          <p:cNvPr id="72" name="Text Box 23"/>
          <p:cNvSpPr txBox="1">
            <a:spLocks noChangeArrowheads="1"/>
          </p:cNvSpPr>
          <p:nvPr/>
        </p:nvSpPr>
        <p:spPr bwMode="auto">
          <a:xfrm>
            <a:off x="4107564" y="2906537"/>
            <a:ext cx="1762435" cy="253916"/>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75" name="Text Box 23"/>
          <p:cNvSpPr txBox="1">
            <a:spLocks noChangeArrowheads="1"/>
          </p:cNvSpPr>
          <p:nvPr/>
        </p:nvSpPr>
        <p:spPr bwMode="auto">
          <a:xfrm>
            <a:off x="1208584" y="5677798"/>
            <a:ext cx="2541698" cy="415498"/>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特別区では本庁の課で実施する事務のうち</a:t>
            </a:r>
            <a:endParaRPr lang="en-US" altLang="ja-JP" sz="1050" dirty="0">
              <a:latin typeface="Meiryo UI" panose="020B0604030504040204" pitchFamily="50" charset="-128"/>
              <a:ea typeface="Meiryo UI" panose="020B0604030504040204" pitchFamily="50" charset="-128"/>
              <a:cs typeface="Meiryo UI"/>
            </a:endParaRPr>
          </a:p>
          <a:p>
            <a:r>
              <a:rPr lang="ja-JP" altLang="en-US" sz="1050" dirty="0">
                <a:latin typeface="Meiryo UI" panose="020B0604030504040204" pitchFamily="50" charset="-128"/>
                <a:ea typeface="Meiryo UI" panose="020B0604030504040204" pitchFamily="50" charset="-128"/>
                <a:cs typeface="Meiryo UI"/>
              </a:rPr>
              <a:t>総務事務など</a:t>
            </a:r>
            <a:endParaRPr lang="en-US" altLang="ja-JP" sz="1050" dirty="0">
              <a:latin typeface="Meiryo UI" panose="020B0604030504040204" pitchFamily="50" charset="-128"/>
              <a:ea typeface="Meiryo UI" panose="020B0604030504040204" pitchFamily="50" charset="-128"/>
              <a:cs typeface="Meiryo UI"/>
            </a:endParaRPr>
          </a:p>
        </p:txBody>
      </p:sp>
      <p:sp>
        <p:nvSpPr>
          <p:cNvPr id="76" name="Text Box 23"/>
          <p:cNvSpPr txBox="1">
            <a:spLocks noChangeArrowheads="1"/>
          </p:cNvSpPr>
          <p:nvPr/>
        </p:nvSpPr>
        <p:spPr bwMode="auto">
          <a:xfrm>
            <a:off x="3728864" y="3375434"/>
            <a:ext cx="1755083" cy="253916"/>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93" name="Text Box 23"/>
          <p:cNvSpPr txBox="1">
            <a:spLocks noChangeArrowheads="1"/>
          </p:cNvSpPr>
          <p:nvPr/>
        </p:nvSpPr>
        <p:spPr bwMode="auto">
          <a:xfrm>
            <a:off x="3726498" y="2438885"/>
            <a:ext cx="1755083" cy="253916"/>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組織別構成比で配分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94" name="直線矢印コネクタ 93"/>
          <p:cNvCxnSpPr/>
          <p:nvPr/>
        </p:nvCxnSpPr>
        <p:spPr>
          <a:xfrm>
            <a:off x="3656856" y="3163519"/>
            <a:ext cx="1548000" cy="0"/>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2" name="Text Box 23"/>
          <p:cNvSpPr txBox="1">
            <a:spLocks noChangeArrowheads="1"/>
          </p:cNvSpPr>
          <p:nvPr/>
        </p:nvSpPr>
        <p:spPr bwMode="auto">
          <a:xfrm>
            <a:off x="4160912" y="3978519"/>
            <a:ext cx="1762435" cy="253916"/>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cxnSp>
        <p:nvCxnSpPr>
          <p:cNvPr id="107" name="直線矢印コネクタ 106"/>
          <p:cNvCxnSpPr/>
          <p:nvPr/>
        </p:nvCxnSpPr>
        <p:spPr>
          <a:xfrm flipV="1">
            <a:off x="3872880" y="4339123"/>
            <a:ext cx="0" cy="288000"/>
          </a:xfrm>
          <a:prstGeom prst="straightConnector1">
            <a:avLst/>
          </a:prstGeom>
          <a:ln w="63500" cap="rnd">
            <a:solidFill>
              <a:schemeClr val="tx2">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1315951" y="4228703"/>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1315951" y="4723732"/>
            <a:ext cx="3924000" cy="1"/>
          </a:xfrm>
          <a:prstGeom prst="straightConnector1">
            <a:avLst/>
          </a:prstGeom>
          <a:ln w="63500" cap="rnd">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0" name="Text Box 23"/>
          <p:cNvSpPr txBox="1">
            <a:spLocks noChangeArrowheads="1"/>
          </p:cNvSpPr>
          <p:nvPr/>
        </p:nvSpPr>
        <p:spPr bwMode="auto">
          <a:xfrm>
            <a:off x="4160912" y="4473548"/>
            <a:ext cx="1762435" cy="253916"/>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a:rPr>
              <a:t>現員数で配分</a:t>
            </a:r>
            <a:endParaRPr lang="en-US" altLang="ja-JP" sz="1050" dirty="0">
              <a:latin typeface="Meiryo UI" panose="020B0604030504040204" pitchFamily="50" charset="-128"/>
              <a:ea typeface="Meiryo UI" panose="020B0604030504040204" pitchFamily="50" charset="-128"/>
              <a:cs typeface="Meiryo UI"/>
            </a:endParaRPr>
          </a:p>
        </p:txBody>
      </p:sp>
      <p:sp>
        <p:nvSpPr>
          <p:cNvPr id="52" name="Text Box 23"/>
          <p:cNvSpPr txBox="1">
            <a:spLocks noChangeArrowheads="1"/>
          </p:cNvSpPr>
          <p:nvPr/>
        </p:nvSpPr>
        <p:spPr bwMode="auto">
          <a:xfrm>
            <a:off x="6321280" y="3211959"/>
            <a:ext cx="3584720" cy="577081"/>
          </a:xfrm>
          <a:prstGeom prst="rect">
            <a:avLst/>
          </a:prstGeom>
          <a:noFill/>
          <a:ln w="9525">
            <a:noFill/>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議会事務局は、大阪市の組織規模での組織別構成比が</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小さいため、これによらず、中核市モデルに含まれている</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議会事務局の職員数を各特別区の人口規模に応じて配分</a:t>
            </a:r>
            <a:endParaRPr lang="en-US" altLang="ja-JP" sz="1050" dirty="0">
              <a:latin typeface="Meiryo UI" panose="020B0604030504040204" pitchFamily="50" charset="-128"/>
              <a:ea typeface="Meiryo UI" panose="020B0604030504040204" pitchFamily="50" charset="-128"/>
            </a:endParaRPr>
          </a:p>
        </p:txBody>
      </p:sp>
      <p:sp>
        <p:nvSpPr>
          <p:cNvPr id="53" name="Text Box 23"/>
          <p:cNvSpPr txBox="1">
            <a:spLocks noChangeArrowheads="1"/>
          </p:cNvSpPr>
          <p:nvPr/>
        </p:nvSpPr>
        <p:spPr bwMode="auto">
          <a:xfrm>
            <a:off x="6480848" y="5156175"/>
            <a:ext cx="3584720" cy="577081"/>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こども相談センター（</a:t>
            </a:r>
            <a:r>
              <a:rPr lang="ja-JP" altLang="en-US" sz="1050" dirty="0">
                <a:latin typeface="Meiryo UI" panose="020B0604030504040204" pitchFamily="50" charset="-128"/>
                <a:ea typeface="Meiryo UI" panose="020B0604030504040204" pitchFamily="50" charset="-128"/>
              </a:rPr>
              <a:t>児童相談所）</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改正児童福祉法の基準や一時保護所の設置を踏まえて、</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別途増員を算定して配分</a:t>
            </a:r>
            <a:endParaRPr lang="en-US" altLang="ja-JP" sz="1050" dirty="0">
              <a:latin typeface="Meiryo UI" panose="020B0604030504040204" pitchFamily="50" charset="-128"/>
              <a:ea typeface="Meiryo UI" panose="020B0604030504040204" pitchFamily="50" charset="-128"/>
            </a:endParaRPr>
          </a:p>
        </p:txBody>
      </p:sp>
      <p:sp>
        <p:nvSpPr>
          <p:cNvPr id="40" name="Text Box 23"/>
          <p:cNvSpPr txBox="1">
            <a:spLocks noChangeArrowheads="1"/>
          </p:cNvSpPr>
          <p:nvPr/>
        </p:nvSpPr>
        <p:spPr bwMode="auto">
          <a:xfrm>
            <a:off x="6480848" y="5786680"/>
            <a:ext cx="3584720" cy="738664"/>
          </a:xfrm>
          <a:prstGeom prst="rect">
            <a:avLst/>
          </a:prstGeom>
          <a:noFill/>
          <a:ln w="9525">
            <a:noFill/>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特定の特別区のみに設置する事業所</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①食品衛生検査所・食肉衛生検査所・・・現員数で配分</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②土地区画整理事務所・生野南部事務所</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・・・区間の再配分（次頁）を経て、現員数で配分</a:t>
            </a:r>
            <a:endParaRPr lang="en-US" altLang="ja-JP" sz="1050" dirty="0">
              <a:latin typeface="Meiryo UI" panose="020B0604030504040204" pitchFamily="50" charset="-128"/>
              <a:ea typeface="Meiryo UI" panose="020B0604030504040204" pitchFamily="50" charset="-128"/>
            </a:endParaRPr>
          </a:p>
        </p:txBody>
      </p:sp>
      <p:sp>
        <p:nvSpPr>
          <p:cNvPr id="2" name="左大かっこ 1"/>
          <p:cNvSpPr/>
          <p:nvPr/>
        </p:nvSpPr>
        <p:spPr>
          <a:xfrm>
            <a:off x="6427402" y="4441340"/>
            <a:ext cx="99166" cy="207376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 name="直線コネクタ 3"/>
          <p:cNvCxnSpPr>
            <a:stCxn id="30" idx="3"/>
            <a:endCxn id="2" idx="1"/>
          </p:cNvCxnSpPr>
          <p:nvPr/>
        </p:nvCxnSpPr>
        <p:spPr>
          <a:xfrm>
            <a:off x="6278975" y="4906720"/>
            <a:ext cx="148427" cy="571500"/>
          </a:xfrm>
          <a:prstGeom prst="line">
            <a:avLst/>
          </a:prstGeom>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a:t>
            </a:r>
            <a:r>
              <a:rPr lang="ja-JP" altLang="en-US" sz="1600" b="1" dirty="0">
                <a:solidFill>
                  <a:srgbClr val="000000"/>
                </a:solidFill>
                <a:latin typeface="Meiryo UI" panose="020B0604030504040204" pitchFamily="50" charset="-128"/>
                <a:ea typeface="Meiryo UI" panose="020B0604030504040204" pitchFamily="50" charset="-128"/>
                <a:cs typeface="Meiryo UI"/>
              </a:rPr>
              <a:t>（</a:t>
            </a:r>
            <a:r>
              <a:rPr lang="en-US" altLang="ja-JP" sz="1600" b="1" dirty="0">
                <a:solidFill>
                  <a:srgbClr val="000000"/>
                </a:solidFill>
                <a:latin typeface="Meiryo UI" panose="020B0604030504040204" pitchFamily="50" charset="-128"/>
                <a:ea typeface="Meiryo UI" panose="020B0604030504040204" pitchFamily="50" charset="-128"/>
                <a:cs typeface="Meiryo UI"/>
              </a:rPr>
              <a:t>Ⅲ</a:t>
            </a:r>
            <a:r>
              <a:rPr lang="ja-JP" altLang="en-US" sz="1600" b="1" dirty="0">
                <a:solidFill>
                  <a:srgbClr val="000000"/>
                </a:solidFill>
                <a:latin typeface="Meiryo UI" panose="020B0604030504040204" pitchFamily="50" charset="-128"/>
                <a:ea typeface="Meiryo UI" panose="020B0604030504040204" pitchFamily="50" charset="-128"/>
                <a:cs typeface="Meiryo UI"/>
              </a:rPr>
              <a:t>）課・事業所別職員数</a:t>
            </a:r>
            <a:endParaRPr lang="ja-JP" altLang="en-US" sz="1200" b="1"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2507841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6295181" y="3024247"/>
            <a:ext cx="910133" cy="1944216"/>
            <a:chOff x="6347123" y="3112769"/>
            <a:chExt cx="910133" cy="1944216"/>
          </a:xfrm>
        </p:grpSpPr>
        <p:sp>
          <p:nvSpPr>
            <p:cNvPr id="59" name="正方形/長方形 58"/>
            <p:cNvSpPr/>
            <p:nvPr/>
          </p:nvSpPr>
          <p:spPr>
            <a:xfrm>
              <a:off x="6347123" y="311276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天王寺区</a:t>
              </a:r>
              <a:endParaRPr kumimoji="1" lang="ja-JP" altLang="en-US" sz="1400" dirty="0">
                <a:latin typeface="Meiryo UI" panose="020B0604030504040204" pitchFamily="50" charset="-128"/>
                <a:ea typeface="Meiryo UI" panose="020B0604030504040204" pitchFamily="50" charset="-128"/>
              </a:endParaRPr>
            </a:p>
          </p:txBody>
        </p:sp>
        <p:sp>
          <p:nvSpPr>
            <p:cNvPr id="98" name="正方形/長方形 97"/>
            <p:cNvSpPr/>
            <p:nvPr/>
          </p:nvSpPr>
          <p:spPr>
            <a:xfrm>
              <a:off x="6364764" y="4478518"/>
              <a:ext cx="892492" cy="246626"/>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6" name="グループ化 15"/>
          <p:cNvGrpSpPr/>
          <p:nvPr/>
        </p:nvGrpSpPr>
        <p:grpSpPr>
          <a:xfrm>
            <a:off x="5863133" y="3312279"/>
            <a:ext cx="959408" cy="1944216"/>
            <a:chOff x="5793792" y="3400801"/>
            <a:chExt cx="959408" cy="1944216"/>
          </a:xfrm>
        </p:grpSpPr>
        <p:sp>
          <p:nvSpPr>
            <p:cNvPr id="66" name="正方形/長方形 65"/>
            <p:cNvSpPr/>
            <p:nvPr/>
          </p:nvSpPr>
          <p:spPr>
            <a:xfrm>
              <a:off x="5843067" y="3400801"/>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中央区</a:t>
              </a:r>
              <a:endParaRPr kumimoji="1" lang="ja-JP" altLang="en-US" sz="1400" dirty="0">
                <a:latin typeface="Meiryo UI" panose="020B0604030504040204" pitchFamily="50" charset="-128"/>
                <a:ea typeface="Meiryo UI" panose="020B0604030504040204" pitchFamily="50" charset="-128"/>
              </a:endParaRPr>
            </a:p>
          </p:txBody>
        </p:sp>
        <p:cxnSp>
          <p:nvCxnSpPr>
            <p:cNvPr id="72" name="直線コネクタ 71"/>
            <p:cNvCxnSpPr/>
            <p:nvPr/>
          </p:nvCxnSpPr>
          <p:spPr>
            <a:xfrm>
              <a:off x="5793792" y="49434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5833057" y="4915840"/>
              <a:ext cx="919571"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2671088" y="3024247"/>
            <a:ext cx="913760" cy="1944216"/>
            <a:chOff x="2417386" y="3249103"/>
            <a:chExt cx="913760" cy="1944216"/>
          </a:xfrm>
        </p:grpSpPr>
        <p:sp>
          <p:nvSpPr>
            <p:cNvPr id="9" name="正方形/長方形 8"/>
            <p:cNvSpPr/>
            <p:nvPr/>
          </p:nvSpPr>
          <p:spPr>
            <a:xfrm>
              <a:off x="2421013" y="3249103"/>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天王寺区</a:t>
              </a:r>
              <a:endParaRPr kumimoji="1" lang="ja-JP" altLang="en-US" sz="1400" dirty="0">
                <a:latin typeface="Meiryo UI" panose="020B0604030504040204" pitchFamily="50" charset="-128"/>
                <a:ea typeface="Meiryo UI" panose="020B0604030504040204" pitchFamily="50" charset="-128"/>
              </a:endParaRPr>
            </a:p>
          </p:txBody>
        </p:sp>
        <p:cxnSp>
          <p:nvCxnSpPr>
            <p:cNvPr id="53" name="直線コネクタ 52"/>
            <p:cNvCxnSpPr/>
            <p:nvPr/>
          </p:nvCxnSpPr>
          <p:spPr>
            <a:xfrm>
              <a:off x="2421013" y="3898801"/>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421013" y="378571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421013" y="418175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2417386" y="4632959"/>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sp>
        <p:nvSpPr>
          <p:cNvPr id="2" name="正方形/長方形 1"/>
          <p:cNvSpPr/>
          <p:nvPr/>
        </p:nvSpPr>
        <p:spPr>
          <a:xfrm>
            <a:off x="298451" y="3888343"/>
            <a:ext cx="910133" cy="194421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 name="上カーブ矢印 2"/>
          <p:cNvSpPr/>
          <p:nvPr/>
        </p:nvSpPr>
        <p:spPr>
          <a:xfrm flipV="1">
            <a:off x="783228" y="2894511"/>
            <a:ext cx="1404865" cy="486054"/>
          </a:xfrm>
          <a:prstGeom prst="curvedUpArrow">
            <a:avLst>
              <a:gd name="adj1" fmla="val 25000"/>
              <a:gd name="adj2" fmla="val 73937"/>
              <a:gd name="adj3" fmla="val 50551"/>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1" name="角丸四角形 10"/>
          <p:cNvSpPr/>
          <p:nvPr/>
        </p:nvSpPr>
        <p:spPr>
          <a:xfrm>
            <a:off x="588467" y="2558679"/>
            <a:ext cx="1886758"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rPr>
              <a:t>同じ構成比で配分</a:t>
            </a:r>
          </a:p>
        </p:txBody>
      </p:sp>
      <p:sp>
        <p:nvSpPr>
          <p:cNvPr id="4" name="右矢印 3"/>
          <p:cNvSpPr/>
          <p:nvPr/>
        </p:nvSpPr>
        <p:spPr>
          <a:xfrm>
            <a:off x="4166005" y="3412486"/>
            <a:ext cx="696168" cy="2124236"/>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0" y="3487763"/>
            <a:ext cx="1496616" cy="3400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大阪市の</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rPr>
              <a:t>組織別構成比</a:t>
            </a:r>
          </a:p>
        </p:txBody>
      </p:sp>
      <p:cxnSp>
        <p:nvCxnSpPr>
          <p:cNvPr id="6" name="直線コネクタ 5"/>
          <p:cNvCxnSpPr/>
          <p:nvPr/>
        </p:nvCxnSpPr>
        <p:spPr>
          <a:xfrm>
            <a:off x="298451" y="4604369"/>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298451" y="4491283"/>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298451" y="4887327"/>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298451" y="5148360"/>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31" name="Rectangle 31"/>
          <p:cNvSpPr>
            <a:spLocks noChangeArrowheads="1"/>
          </p:cNvSpPr>
          <p:nvPr/>
        </p:nvSpPr>
        <p:spPr bwMode="auto">
          <a:xfrm>
            <a:off x="308592" y="5219218"/>
            <a:ext cx="893191" cy="190372"/>
          </a:xfrm>
          <a:prstGeom prst="rect">
            <a:avLst/>
          </a:prstGeom>
          <a:noFill/>
          <a:ln w="12700">
            <a:noFill/>
            <a:miter lim="800000"/>
            <a:headEnd/>
            <a:tailEnd/>
          </a:ln>
        </p:spPr>
        <p:txBody>
          <a:bodyPr tIns="0" bIns="0" anchor="t"/>
          <a:lstStyle/>
          <a:p>
            <a:pPr algn="ctr"/>
            <a:r>
              <a:rPr lang="ja-JP" altLang="en-US" sz="1100" dirty="0">
                <a:latin typeface="Meiryo UI" pitchFamily="50" charset="-128"/>
                <a:ea typeface="Meiryo UI" pitchFamily="50" charset="-128"/>
                <a:cs typeface="Meiryo UI" pitchFamily="50" charset="-128"/>
              </a:rPr>
              <a:t>住宅管理課</a:t>
            </a:r>
          </a:p>
        </p:txBody>
      </p:sp>
      <p:cxnSp>
        <p:nvCxnSpPr>
          <p:cNvPr id="41" name="直線コネクタ 40"/>
          <p:cNvCxnSpPr/>
          <p:nvPr/>
        </p:nvCxnSpPr>
        <p:spPr>
          <a:xfrm>
            <a:off x="1943925" y="43490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1943925" y="423591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1943925" y="4631961"/>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35" name="Rectangle 31"/>
          <p:cNvSpPr>
            <a:spLocks noChangeArrowheads="1"/>
          </p:cNvSpPr>
          <p:nvPr/>
        </p:nvSpPr>
        <p:spPr bwMode="auto">
          <a:xfrm>
            <a:off x="1763727" y="4239786"/>
            <a:ext cx="972000" cy="180000"/>
          </a:xfrm>
          <a:prstGeom prst="rect">
            <a:avLst/>
          </a:prstGeom>
          <a:noFill/>
          <a:ln w="12700">
            <a:noFill/>
            <a:miter lim="800000"/>
            <a:headEnd/>
            <a:tailEnd/>
          </a:ln>
        </p:spPr>
        <p:txBody>
          <a:bodyPr tIns="0" bIns="0" anchor="t"/>
          <a:lstStyle/>
          <a:p>
            <a:pPr algn="ctr"/>
            <a:r>
              <a:rPr lang="ja-JP" altLang="en-US" sz="1100" dirty="0">
                <a:solidFill>
                  <a:schemeClr val="bg1"/>
                </a:solidFill>
                <a:latin typeface="Meiryo UI" pitchFamily="50" charset="-128"/>
                <a:ea typeface="Meiryo UI" pitchFamily="50" charset="-128"/>
                <a:cs typeface="Meiryo UI" pitchFamily="50" charset="-128"/>
              </a:rPr>
              <a:t>危機管理</a:t>
            </a:r>
          </a:p>
        </p:txBody>
      </p:sp>
      <p:sp>
        <p:nvSpPr>
          <p:cNvPr id="91" name="角丸四角形 90"/>
          <p:cNvSpPr/>
          <p:nvPr/>
        </p:nvSpPr>
        <p:spPr>
          <a:xfrm>
            <a:off x="3944888" y="3975446"/>
            <a:ext cx="1237131" cy="97656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rPr>
              <a:t>行政需要の</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区間の差を一定考慮</a:t>
            </a:r>
          </a:p>
        </p:txBody>
      </p:sp>
      <p:cxnSp>
        <p:nvCxnSpPr>
          <p:cNvPr id="8" name="直線矢印コネクタ 7"/>
          <p:cNvCxnSpPr/>
          <p:nvPr/>
        </p:nvCxnSpPr>
        <p:spPr>
          <a:xfrm flipH="1">
            <a:off x="2847668" y="5001941"/>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4" name="角丸四角形 93"/>
          <p:cNvSpPr/>
          <p:nvPr/>
        </p:nvSpPr>
        <p:spPr>
          <a:xfrm>
            <a:off x="127006" y="2492896"/>
            <a:ext cx="741530" cy="32545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例</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5519849" y="3600311"/>
            <a:ext cx="919348"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北区</a:t>
            </a:r>
            <a:endParaRPr kumimoji="1" lang="ja-JP" altLang="en-US" sz="1400" dirty="0">
              <a:latin typeface="Meiryo UI" panose="020B0604030504040204" pitchFamily="50" charset="-128"/>
              <a:ea typeface="Meiryo UI" panose="020B0604030504040204" pitchFamily="50" charset="-128"/>
            </a:endParaRPr>
          </a:p>
        </p:txBody>
      </p:sp>
      <p:cxnSp>
        <p:nvCxnSpPr>
          <p:cNvPr id="79" name="直線コネクタ 78"/>
          <p:cNvCxnSpPr/>
          <p:nvPr/>
        </p:nvCxnSpPr>
        <p:spPr>
          <a:xfrm>
            <a:off x="5458053" y="518448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5544669" y="5115350"/>
            <a:ext cx="894528" cy="10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5169024" y="3888343"/>
            <a:ext cx="910133" cy="1944216"/>
            <a:chOff x="5457056" y="3976865"/>
            <a:chExt cx="910133" cy="1944216"/>
          </a:xfrm>
        </p:grpSpPr>
        <p:sp>
          <p:nvSpPr>
            <p:cNvPr id="80" name="正方形/長方形 79"/>
            <p:cNvSpPr/>
            <p:nvPr/>
          </p:nvSpPr>
          <p:spPr>
            <a:xfrm>
              <a:off x="5457056" y="397686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淀川区</a:t>
              </a:r>
              <a:endParaRPr kumimoji="1" lang="ja-JP" altLang="en-US" sz="1400" dirty="0">
                <a:latin typeface="Meiryo UI" panose="020B0604030504040204" pitchFamily="50" charset="-128"/>
                <a:ea typeface="Meiryo UI" panose="020B0604030504040204" pitchFamily="50" charset="-128"/>
              </a:endParaRPr>
            </a:p>
          </p:txBody>
        </p:sp>
        <p:sp>
          <p:nvSpPr>
            <p:cNvPr id="95" name="正方形/長方形 94"/>
            <p:cNvSpPr/>
            <p:nvPr/>
          </p:nvSpPr>
          <p:spPr>
            <a:xfrm>
              <a:off x="5459717" y="5090463"/>
              <a:ext cx="907472" cy="468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sp>
        <p:nvSpPr>
          <p:cNvPr id="92" name="角丸四角形 91"/>
          <p:cNvSpPr/>
          <p:nvPr/>
        </p:nvSpPr>
        <p:spPr>
          <a:xfrm>
            <a:off x="3012480" y="5834090"/>
            <a:ext cx="1621170" cy="7162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市営住宅戸数の差は反映されておらず、</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基本的に、各特別区の人口規模に応じている</a:t>
            </a:r>
          </a:p>
        </p:txBody>
      </p:sp>
      <p:sp>
        <p:nvSpPr>
          <p:cNvPr id="71" name="正方形/長方形 70"/>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a:t>
            </a:r>
            <a:r>
              <a:rPr lang="ja-JP" altLang="en-US" sz="1600" b="1" dirty="0">
                <a:solidFill>
                  <a:srgbClr val="000000"/>
                </a:solidFill>
                <a:latin typeface="Meiryo UI" panose="020B0604030504040204" pitchFamily="50" charset="-128"/>
                <a:ea typeface="Meiryo UI" panose="020B0604030504040204" pitchFamily="50" charset="-128"/>
                <a:cs typeface="Meiryo UI"/>
              </a:rPr>
              <a:t>（</a:t>
            </a:r>
            <a:r>
              <a:rPr lang="en-US" altLang="ja-JP" sz="1600" b="1" dirty="0">
                <a:solidFill>
                  <a:srgbClr val="000000"/>
                </a:solidFill>
                <a:latin typeface="Meiryo UI" panose="020B0604030504040204" pitchFamily="50" charset="-128"/>
                <a:ea typeface="Meiryo UI" panose="020B0604030504040204" pitchFamily="50" charset="-128"/>
                <a:cs typeface="Meiryo UI"/>
              </a:rPr>
              <a:t>Ⅳ</a:t>
            </a:r>
            <a:r>
              <a:rPr lang="ja-JP" altLang="en-US" sz="1600" b="1" dirty="0">
                <a:solidFill>
                  <a:srgbClr val="000000"/>
                </a:solidFill>
                <a:latin typeface="Meiryo UI" panose="020B0604030504040204" pitchFamily="50" charset="-128"/>
                <a:ea typeface="Meiryo UI" panose="020B0604030504040204" pitchFamily="50" charset="-128"/>
                <a:cs typeface="Meiryo UI"/>
              </a:rPr>
              <a:t>）特別区ごとの行政需要の差を反映</a:t>
            </a:r>
          </a:p>
        </p:txBody>
      </p:sp>
      <p:sp>
        <p:nvSpPr>
          <p:cNvPr id="74" name="正方形/長方形 73"/>
          <p:cNvSpPr/>
          <p:nvPr/>
        </p:nvSpPr>
        <p:spPr>
          <a:xfrm>
            <a:off x="273000" y="553427"/>
            <a:ext cx="9360000" cy="1948127"/>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marL="288000" indent="-457200"/>
            <a:r>
              <a:rPr lang="ja-JP" altLang="en-US" sz="1400" dirty="0">
                <a:solidFill>
                  <a:schemeClr val="tx1"/>
                </a:solidFill>
                <a:latin typeface="Meiryo UI" panose="020B0604030504040204" pitchFamily="50" charset="-128"/>
                <a:ea typeface="Meiryo UI" panose="020B0604030504040204" pitchFamily="50" charset="-128"/>
              </a:rPr>
              <a:t>◆ 各自治体の独自性や行政需要の差は、人口と高い相関関係にある職員総数の中で包含されている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a:solidFill>
                  <a:schemeClr val="tx1"/>
                </a:solidFill>
                <a:latin typeface="Meiryo UI" panose="020B0604030504040204" pitchFamily="50" charset="-128"/>
                <a:ea typeface="Meiryo UI" panose="020B0604030504040204" pitchFamily="50" charset="-128"/>
              </a:rPr>
              <a:t>◆ 大阪市の行政需要を反映するために、各特別区とも、同じ組織別構成比で課・事業所別に配分</a:t>
            </a:r>
            <a:endParaRPr lang="ja-JP" altLang="en-US" sz="1100" dirty="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a:solidFill>
                  <a:schemeClr val="tx1"/>
                </a:solidFill>
                <a:latin typeface="Meiryo UI" panose="020B0604030504040204" pitchFamily="50" charset="-128"/>
                <a:ea typeface="Meiryo UI" panose="020B0604030504040204" pitchFamily="50" charset="-128"/>
              </a:rPr>
              <a:t>◆ しかしながら、当然、個別の組織単位でみると、特別区間で行政需要は均一ではなく、一定の差が存在</a:t>
            </a:r>
            <a:endParaRPr lang="en-US" altLang="ja-JP" sz="1400" dirty="0">
              <a:solidFill>
                <a:schemeClr val="tx1"/>
              </a:solidFill>
              <a:latin typeface="Meiryo UI" panose="020B0604030504040204" pitchFamily="50" charset="-128"/>
              <a:ea typeface="Meiryo UI" panose="020B0604030504040204" pitchFamily="50" charset="-128"/>
            </a:endParaRPr>
          </a:p>
          <a:p>
            <a:pPr marL="288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288000" indent="-457200"/>
            <a:r>
              <a:rPr lang="ja-JP" altLang="en-US" sz="1400" dirty="0">
                <a:solidFill>
                  <a:schemeClr val="tx1"/>
                </a:solidFill>
                <a:latin typeface="Meiryo UI" panose="020B0604030504040204" pitchFamily="50" charset="-128"/>
                <a:ea typeface="Meiryo UI" panose="020B0604030504040204" pitchFamily="50" charset="-128"/>
              </a:rPr>
              <a:t>◆ この特別区間での差を反映するため、人口以外の行政需要を計る代表的な指標等を加味した方が望ましいと考えられる部署</a:t>
            </a:r>
            <a:endParaRPr lang="en-US" altLang="ja-JP" sz="1400" dirty="0">
              <a:solidFill>
                <a:schemeClr val="tx1"/>
              </a:solidFill>
              <a:latin typeface="Meiryo UI" panose="020B0604030504040204" pitchFamily="50" charset="-128"/>
              <a:ea typeface="Meiryo UI" panose="020B0604030504040204" pitchFamily="50" charset="-128"/>
            </a:endParaRPr>
          </a:p>
          <a:p>
            <a:pPr marL="234000" indent="-457200"/>
            <a:r>
              <a:rPr lang="ja-JP" altLang="en-US" sz="1400" dirty="0">
                <a:solidFill>
                  <a:schemeClr val="tx1"/>
                </a:solidFill>
                <a:latin typeface="Meiryo UI" panose="020B0604030504040204" pitchFamily="50" charset="-128"/>
                <a:ea typeface="Meiryo UI" panose="020B0604030504040204" pitchFamily="50" charset="-128"/>
              </a:rPr>
              <a:t>　　については指標等を検討の上、人口規模に応じて、組織別構成比で配分された当該部署の各特別区の職員数を一旦、合算の上、指標を加味して、各特別区に再配分（区間再配分）</a:t>
            </a:r>
            <a:endParaRPr lang="en-US" altLang="ja-JP" sz="1400" dirty="0">
              <a:solidFill>
                <a:schemeClr val="tx1"/>
              </a:solidFill>
              <a:latin typeface="Meiryo UI" panose="020B0604030504040204" pitchFamily="50" charset="-128"/>
              <a:ea typeface="Meiryo UI" panose="020B0604030504040204" pitchFamily="50" charset="-128"/>
            </a:endParaRPr>
          </a:p>
          <a:p>
            <a:pPr marL="288000" indent="-457200"/>
            <a:endParaRPr lang="en-US" altLang="ja-JP" sz="400" dirty="0">
              <a:solidFill>
                <a:schemeClr val="tx1"/>
              </a:solidFill>
              <a:latin typeface="Meiryo UI" panose="020B0604030504040204" pitchFamily="50" charset="-128"/>
              <a:ea typeface="Meiryo UI" panose="020B0604030504040204" pitchFamily="50" charset="-128"/>
            </a:endParaRPr>
          </a:p>
          <a:p>
            <a:pPr marL="288000" indent="-457200" algn="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再配分する部署及び指標は、 組織</a:t>
            </a:r>
            <a:r>
              <a:rPr lang="en-US" altLang="ja-JP" sz="1100" dirty="0">
                <a:solidFill>
                  <a:schemeClr val="tx1"/>
                </a:solidFill>
                <a:latin typeface="Meiryo UI" panose="020B0604030504040204" pitchFamily="50" charset="-128"/>
                <a:ea typeface="Meiryo UI" panose="020B0604030504040204" pitchFamily="50" charset="-128"/>
              </a:rPr>
              <a:t>‐25 </a:t>
            </a:r>
            <a:r>
              <a:rPr lang="ja-JP" altLang="en-US" sz="1100" dirty="0">
                <a:solidFill>
                  <a:schemeClr val="tx1"/>
                </a:solidFill>
                <a:latin typeface="Meiryo UI" panose="020B0604030504040204" pitchFamily="50" charset="-128"/>
                <a:ea typeface="Meiryo UI" panose="020B0604030504040204" pitchFamily="50" charset="-128"/>
              </a:rPr>
              <a:t>を参照</a:t>
            </a:r>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8" name="角丸四角形 67"/>
          <p:cNvSpPr/>
          <p:nvPr/>
        </p:nvSpPr>
        <p:spPr>
          <a:xfrm>
            <a:off x="7116448" y="5049821"/>
            <a:ext cx="3069693" cy="147499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特別区ごとの戸数の差を反映するため、</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各特別区の戸数の比率</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（各特別区の戸数／大阪市の戸数）</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を加味して、住宅管理課に配分している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職員数を特別区間で再配分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（特別区ごとに増減し、各特別区の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住宅管理課の合計職員数は変わらない）</a:t>
            </a:r>
            <a:endParaRPr lang="en-US" altLang="ja-JP" sz="1200" dirty="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2288704" y="3312279"/>
            <a:ext cx="933794" cy="1944216"/>
            <a:chOff x="2181685" y="3537135"/>
            <a:chExt cx="933794" cy="1944216"/>
          </a:xfrm>
        </p:grpSpPr>
        <p:sp>
          <p:nvSpPr>
            <p:cNvPr id="19" name="正方形/長方形 18"/>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中央区</a:t>
              </a:r>
              <a:endParaRPr kumimoji="1" lang="ja-JP" altLang="en-US" sz="1400" dirty="0">
                <a:latin typeface="Meiryo UI" panose="020B0604030504040204" pitchFamily="50" charset="-128"/>
                <a:ea typeface="Meiryo UI" panose="020B0604030504040204" pitchFamily="50" charset="-128"/>
              </a:endParaRPr>
            </a:p>
          </p:txBody>
        </p:sp>
        <p:cxnSp>
          <p:nvCxnSpPr>
            <p:cNvPr id="47" name="直線コネクタ 46"/>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81" name="グループ化 80"/>
          <p:cNvGrpSpPr/>
          <p:nvPr/>
        </p:nvGrpSpPr>
        <p:grpSpPr>
          <a:xfrm>
            <a:off x="1928664" y="3608370"/>
            <a:ext cx="933794" cy="1944216"/>
            <a:chOff x="2181685" y="3537135"/>
            <a:chExt cx="933794" cy="1944216"/>
          </a:xfrm>
        </p:grpSpPr>
        <p:sp>
          <p:nvSpPr>
            <p:cNvPr id="82" name="正方形/長方形 81"/>
            <p:cNvSpPr/>
            <p:nvPr/>
          </p:nvSpPr>
          <p:spPr>
            <a:xfrm>
              <a:off x="2205346" y="3537135"/>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北区</a:t>
              </a:r>
              <a:endParaRPr kumimoji="1" lang="ja-JP" altLang="en-US" sz="1400" dirty="0">
                <a:latin typeface="Meiryo UI" panose="020B0604030504040204" pitchFamily="50" charset="-128"/>
                <a:ea typeface="Meiryo UI" panose="020B0604030504040204" pitchFamily="50" charset="-128"/>
              </a:endParaRPr>
            </a:p>
          </p:txBody>
        </p:sp>
        <p:cxnSp>
          <p:nvCxnSpPr>
            <p:cNvPr id="83" name="直線コネクタ 82"/>
            <p:cNvCxnSpPr/>
            <p:nvPr/>
          </p:nvCxnSpPr>
          <p:spPr>
            <a:xfrm>
              <a:off x="2181685" y="424428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2181685" y="413120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2181685" y="4527247"/>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87" name="正方形/長方形 86"/>
            <p:cNvSpPr/>
            <p:nvPr/>
          </p:nvSpPr>
          <p:spPr>
            <a:xfrm>
              <a:off x="2208380" y="4885508"/>
              <a:ext cx="894528"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kumimoji="1" lang="ja-JP" altLang="en-US" sz="1100" dirty="0">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1568623" y="3888343"/>
            <a:ext cx="978007" cy="1944216"/>
            <a:chOff x="1810618" y="3976865"/>
            <a:chExt cx="978007" cy="1944216"/>
          </a:xfrm>
        </p:grpSpPr>
        <p:sp>
          <p:nvSpPr>
            <p:cNvPr id="36" name="Rectangle 31"/>
            <p:cNvSpPr>
              <a:spLocks noChangeArrowheads="1"/>
            </p:cNvSpPr>
            <p:nvPr/>
          </p:nvSpPr>
          <p:spPr bwMode="auto">
            <a:xfrm>
              <a:off x="1816625" y="4570146"/>
              <a:ext cx="972000" cy="180000"/>
            </a:xfrm>
            <a:prstGeom prst="rect">
              <a:avLst/>
            </a:prstGeom>
            <a:noFill/>
            <a:ln w="12700">
              <a:noFill/>
              <a:miter lim="800000"/>
              <a:headEnd/>
              <a:tailEnd/>
            </a:ln>
          </p:spPr>
          <p:txBody>
            <a:bodyPr tIns="0" bIns="0" anchor="t"/>
            <a:lstStyle/>
            <a:p>
              <a:pPr algn="ctr"/>
              <a:r>
                <a:rPr lang="ja-JP" altLang="en-US" sz="1100" dirty="0">
                  <a:solidFill>
                    <a:schemeClr val="bg1"/>
                  </a:solidFill>
                  <a:latin typeface="Meiryo UI" pitchFamily="50" charset="-128"/>
                  <a:ea typeface="Meiryo UI" pitchFamily="50" charset="-128"/>
                  <a:cs typeface="Meiryo UI" pitchFamily="50" charset="-128"/>
                </a:rPr>
                <a:t>秘書広報</a:t>
              </a:r>
            </a:p>
          </p:txBody>
        </p:sp>
        <p:sp>
          <p:nvSpPr>
            <p:cNvPr id="37" name="Rectangle 31"/>
            <p:cNvSpPr>
              <a:spLocks noChangeArrowheads="1"/>
            </p:cNvSpPr>
            <p:nvPr/>
          </p:nvSpPr>
          <p:spPr bwMode="auto">
            <a:xfrm>
              <a:off x="1816625" y="4777581"/>
              <a:ext cx="972000" cy="180000"/>
            </a:xfrm>
            <a:prstGeom prst="rect">
              <a:avLst/>
            </a:prstGeom>
            <a:noFill/>
            <a:ln w="12700">
              <a:noFill/>
              <a:miter lim="800000"/>
              <a:headEnd/>
              <a:tailEnd/>
            </a:ln>
          </p:spPr>
          <p:txBody>
            <a:bodyPr tIns="0" bIns="0" anchor="t"/>
            <a:lstStyle/>
            <a:p>
              <a:pPr algn="ctr"/>
              <a:r>
                <a:rPr lang="ja-JP" altLang="en-US" sz="1100" dirty="0">
                  <a:solidFill>
                    <a:schemeClr val="bg1"/>
                  </a:solidFill>
                  <a:latin typeface="Meiryo UI" pitchFamily="50" charset="-128"/>
                  <a:ea typeface="Meiryo UI" pitchFamily="50" charset="-128"/>
                  <a:cs typeface="Meiryo UI" pitchFamily="50" charset="-128"/>
                </a:rPr>
                <a:t>産業振興</a:t>
              </a:r>
            </a:p>
          </p:txBody>
        </p:sp>
        <p:grpSp>
          <p:nvGrpSpPr>
            <p:cNvPr id="10" name="グループ化 9"/>
            <p:cNvGrpSpPr/>
            <p:nvPr/>
          </p:nvGrpSpPr>
          <p:grpSpPr>
            <a:xfrm>
              <a:off x="1810618" y="3976865"/>
              <a:ext cx="910134" cy="1944216"/>
              <a:chOff x="1568623" y="4113199"/>
              <a:chExt cx="910134" cy="1944216"/>
            </a:xfrm>
          </p:grpSpPr>
          <p:sp>
            <p:nvSpPr>
              <p:cNvPr id="17" name="正方形/長方形 16"/>
              <p:cNvSpPr/>
              <p:nvPr/>
            </p:nvSpPr>
            <p:spPr>
              <a:xfrm>
                <a:off x="1568624" y="4113199"/>
                <a:ext cx="910133" cy="1944216"/>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gn="ctr"/>
                <a:r>
                  <a:rPr lang="ja-JP" altLang="en-US" sz="1400" dirty="0">
                    <a:latin typeface="Meiryo UI" panose="020B0604030504040204" pitchFamily="50" charset="-128"/>
                    <a:ea typeface="Meiryo UI" panose="020B0604030504040204" pitchFamily="50" charset="-128"/>
                  </a:rPr>
                  <a:t>淀川区</a:t>
                </a:r>
                <a:endParaRPr kumimoji="1" lang="ja-JP" altLang="en-US" sz="1400" dirty="0">
                  <a:latin typeface="Meiryo UI" panose="020B0604030504040204" pitchFamily="50" charset="-128"/>
                  <a:ea typeface="Meiryo UI" panose="020B0604030504040204" pitchFamily="50" charset="-128"/>
                </a:endParaRPr>
              </a:p>
            </p:txBody>
          </p:sp>
          <p:cxnSp>
            <p:nvCxnSpPr>
              <p:cNvPr id="23" name="直線コネクタ 22"/>
              <p:cNvCxnSpPr/>
              <p:nvPr/>
            </p:nvCxnSpPr>
            <p:spPr>
              <a:xfrm>
                <a:off x="1568624" y="4829225"/>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568624" y="4716139"/>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68624" y="5112183"/>
                <a:ext cx="910133" cy="0"/>
              </a:xfrm>
              <a:prstGeom prst="line">
                <a:avLst/>
              </a:prstGeom>
              <a:ln w="95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69" name="正方形/長方形 68"/>
              <p:cNvSpPr/>
              <p:nvPr/>
            </p:nvSpPr>
            <p:spPr>
              <a:xfrm>
                <a:off x="1568623" y="5381897"/>
                <a:ext cx="906601" cy="324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dirty="0">
                    <a:latin typeface="Meiryo UI" panose="020B0604030504040204" pitchFamily="50" charset="-128"/>
                    <a:ea typeface="Meiryo UI" panose="020B0604030504040204" pitchFamily="50" charset="-128"/>
                  </a:rPr>
                  <a:t>住宅管理課</a:t>
                </a:r>
                <a:endParaRPr kumimoji="1" lang="ja-JP" altLang="en-US" sz="1100" dirty="0">
                  <a:latin typeface="Meiryo UI" panose="020B0604030504040204" pitchFamily="50" charset="-128"/>
                  <a:ea typeface="Meiryo UI" panose="020B0604030504040204" pitchFamily="50" charset="-128"/>
                </a:endParaRPr>
              </a:p>
            </p:txBody>
          </p:sp>
        </p:grpSp>
      </p:grpSp>
      <p:cxnSp>
        <p:nvCxnSpPr>
          <p:cNvPr id="88" name="直線コネクタ 87"/>
          <p:cNvCxnSpPr/>
          <p:nvPr/>
        </p:nvCxnSpPr>
        <p:spPr>
          <a:xfrm>
            <a:off x="298451" y="5453160"/>
            <a:ext cx="910133"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1" name="角丸四角形 60"/>
          <p:cNvSpPr/>
          <p:nvPr/>
        </p:nvSpPr>
        <p:spPr>
          <a:xfrm>
            <a:off x="5671951" y="6475208"/>
            <a:ext cx="3717448" cy="32392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現員数で配分する場合は、原則人口は加味しない　</a:t>
            </a:r>
            <a:endParaRPr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70" name="直線矢印コネクタ 69"/>
          <p:cNvCxnSpPr/>
          <p:nvPr/>
        </p:nvCxnSpPr>
        <p:spPr>
          <a:xfrm flipH="1">
            <a:off x="6429982" y="4963520"/>
            <a:ext cx="924277" cy="866499"/>
          </a:xfrm>
          <a:prstGeom prst="straightConnector1">
            <a:avLst/>
          </a:prstGeom>
          <a:ln w="38100">
            <a:solidFill>
              <a:schemeClr val="accent1">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１３</a:t>
            </a:r>
          </a:p>
        </p:txBody>
      </p:sp>
    </p:spTree>
    <p:extLst>
      <p:ext uri="{BB962C8B-B14F-4D97-AF65-F5344CB8AC3E}">
        <p14:creationId xmlns:p14="http://schemas.microsoft.com/office/powerpoint/2010/main" val="61415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8567224" y="779181"/>
            <a:ext cx="1306106" cy="276999"/>
          </a:xfrm>
          <a:prstGeom prst="rect">
            <a:avLst/>
          </a:prstGeom>
          <a:noFill/>
        </p:spPr>
        <p:txBody>
          <a:bodyPr wrap="square" lIns="0" rIns="0" rtlCol="0">
            <a:spAutoFit/>
          </a:bodyPr>
          <a:lstStyle/>
          <a:p>
            <a:pPr algn="ctr"/>
            <a:r>
              <a:rPr lang="ja-JP" altLang="en-US" sz="1200" dirty="0">
                <a:latin typeface="Meiryo UI" panose="020B0604030504040204" pitchFamily="50" charset="-128"/>
                <a:ea typeface="Meiryo UI" panose="020B0604030504040204" pitchFamily="50" charset="-128"/>
              </a:rPr>
              <a:t>組織</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　参照</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357457258"/>
              </p:ext>
            </p:extLst>
          </p:nvPr>
        </p:nvGraphicFramePr>
        <p:xfrm>
          <a:off x="273000" y="1124744"/>
          <a:ext cx="9360000" cy="5030197"/>
        </p:xfrm>
        <a:graphic>
          <a:graphicData uri="http://schemas.openxmlformats.org/drawingml/2006/table">
            <a:tbl>
              <a:tblPr firstRow="1" lastRow="1" bandRow="1">
                <a:tableStyleId>{5C22544A-7EE6-4342-B048-85BDC9FD1C3A}</a:tableStyleId>
              </a:tblPr>
              <a:tblGrid>
                <a:gridCol w="1080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gridCol w="1440000">
                  <a:extLst>
                    <a:ext uri="{9D8B030D-6E8A-4147-A177-3AD203B41FA5}">
                      <a16:colId xmlns:a16="http://schemas.microsoft.com/office/drawing/2014/main" val="20004"/>
                    </a:ext>
                  </a:extLst>
                </a:gridCol>
                <a:gridCol w="1440000">
                  <a:extLst>
                    <a:ext uri="{9D8B030D-6E8A-4147-A177-3AD203B41FA5}">
                      <a16:colId xmlns:a16="http://schemas.microsoft.com/office/drawing/2014/main" val="450637207"/>
                    </a:ext>
                  </a:extLst>
                </a:gridCol>
                <a:gridCol w="1440000">
                  <a:extLst>
                    <a:ext uri="{9D8B030D-6E8A-4147-A177-3AD203B41FA5}">
                      <a16:colId xmlns:a16="http://schemas.microsoft.com/office/drawing/2014/main" val="20005"/>
                    </a:ext>
                  </a:extLst>
                </a:gridCol>
              </a:tblGrid>
              <a:tr h="1057197">
                <a:tc>
                  <a:txBody>
                    <a:bodyPr/>
                    <a:lstStyle/>
                    <a:p>
                      <a:pPr algn="ctr"/>
                      <a:endParaRPr kumimoji="1" lang="ja-JP" altLang="en-US" sz="1800" u="none"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u="none" dirty="0">
                          <a:latin typeface="Meiryo UI" panose="020B0604030504040204" pitchFamily="50" charset="-128"/>
                          <a:ea typeface="Meiryo UI" panose="020B0604030504040204" pitchFamily="50" charset="-128"/>
                        </a:rPr>
                        <a:t>人口</a:t>
                      </a:r>
                    </a:p>
                  </a:txBody>
                  <a:tcPr anchor="ctr"/>
                </a:tc>
                <a:tc>
                  <a:txBody>
                    <a:bodyPr/>
                    <a:lstStyle/>
                    <a:p>
                      <a:pPr algn="ctr"/>
                      <a:r>
                        <a:rPr kumimoji="1" lang="ja-JP" altLang="en-US" sz="1800" u="none" dirty="0">
                          <a:latin typeface="Meiryo UI" panose="020B0604030504040204" pitchFamily="50" charset="-128"/>
                          <a:ea typeface="Meiryo UI" panose="020B0604030504040204" pitchFamily="50" charset="-128"/>
                        </a:rPr>
                        <a:t>（</a:t>
                      </a:r>
                      <a:r>
                        <a:rPr kumimoji="1" lang="en-US" altLang="ja-JP" sz="1800" u="none" dirty="0">
                          <a:latin typeface="Meiryo UI" panose="020B0604030504040204" pitchFamily="50" charset="-128"/>
                          <a:ea typeface="Meiryo UI" panose="020B0604030504040204" pitchFamily="50" charset="-128"/>
                        </a:rPr>
                        <a:t>Ⅰ</a:t>
                      </a:r>
                      <a:r>
                        <a:rPr kumimoji="1" lang="ja-JP" altLang="en-US" sz="1800" u="none" dirty="0">
                          <a:latin typeface="Meiryo UI" panose="020B0604030504040204" pitchFamily="50" charset="-128"/>
                          <a:ea typeface="Meiryo UI" panose="020B0604030504040204" pitchFamily="50" charset="-128"/>
                        </a:rPr>
                        <a:t>）</a:t>
                      </a:r>
                      <a:endParaRPr kumimoji="1" lang="en-US" altLang="ja-JP" sz="1800" u="none" dirty="0">
                        <a:latin typeface="Meiryo UI" panose="020B0604030504040204" pitchFamily="50" charset="-128"/>
                        <a:ea typeface="Meiryo UI" panose="020B0604030504040204" pitchFamily="50" charset="-128"/>
                      </a:endParaRPr>
                    </a:p>
                    <a:p>
                      <a:pPr algn="ctr"/>
                      <a:r>
                        <a:rPr kumimoji="1" lang="ja-JP" altLang="en-US" sz="1400" u="none" dirty="0">
                          <a:latin typeface="Meiryo UI" panose="020B0604030504040204" pitchFamily="50" charset="-128"/>
                          <a:ea typeface="Meiryo UI" panose="020B0604030504040204" pitchFamily="50" charset="-128"/>
                        </a:rPr>
                        <a:t>中核市</a:t>
                      </a:r>
                      <a:endParaRPr kumimoji="1" lang="en-US" altLang="ja-JP" sz="1400" u="none" dirty="0">
                        <a:latin typeface="Meiryo UI" panose="020B0604030504040204" pitchFamily="50" charset="-128"/>
                        <a:ea typeface="Meiryo UI" panose="020B0604030504040204" pitchFamily="50" charset="-128"/>
                      </a:endParaRPr>
                    </a:p>
                    <a:p>
                      <a:pPr algn="ctr"/>
                      <a:r>
                        <a:rPr kumimoji="1" lang="ja-JP" altLang="en-US" sz="1400" u="none" dirty="0">
                          <a:latin typeface="Meiryo UI" panose="020B0604030504040204" pitchFamily="50" charset="-128"/>
                          <a:ea typeface="Meiryo UI" panose="020B0604030504040204" pitchFamily="50" charset="-128"/>
                        </a:rPr>
                        <a:t>モデル部分</a:t>
                      </a:r>
                    </a:p>
                  </a:txBody>
                  <a:tcPr marL="72000" marR="72000" anchor="ctr"/>
                </a:tc>
                <a:tc>
                  <a:txBody>
                    <a:bodyPr/>
                    <a:lstStyle/>
                    <a:p>
                      <a:pPr algn="ctr"/>
                      <a:r>
                        <a:rPr kumimoji="1" lang="ja-JP" altLang="en-US" sz="1800" u="none" dirty="0">
                          <a:latin typeface="Meiryo UI" panose="020B0604030504040204" pitchFamily="50" charset="-128"/>
                          <a:ea typeface="Meiryo UI" panose="020B0604030504040204" pitchFamily="50" charset="-128"/>
                        </a:rPr>
                        <a:t>（</a:t>
                      </a:r>
                      <a:r>
                        <a:rPr kumimoji="1" lang="en-US" altLang="ja-JP" sz="1800" u="none" dirty="0">
                          <a:latin typeface="Meiryo UI" panose="020B0604030504040204" pitchFamily="50" charset="-128"/>
                          <a:ea typeface="Meiryo UI" panose="020B0604030504040204" pitchFamily="50" charset="-128"/>
                        </a:rPr>
                        <a:t>Ⅱ</a:t>
                      </a:r>
                      <a:r>
                        <a:rPr kumimoji="1" lang="ja-JP" altLang="en-US" sz="1800" u="none" dirty="0">
                          <a:latin typeface="Meiryo UI" panose="020B0604030504040204" pitchFamily="50" charset="-128"/>
                          <a:ea typeface="Meiryo UI" panose="020B0604030504040204" pitchFamily="50" charset="-128"/>
                        </a:rPr>
                        <a:t>）</a:t>
                      </a:r>
                      <a:endParaRPr kumimoji="1" lang="en-US" altLang="ja-JP" sz="1800" u="none" dirty="0">
                        <a:latin typeface="Meiryo UI" panose="020B0604030504040204" pitchFamily="50" charset="-128"/>
                        <a:ea typeface="Meiryo UI" panose="020B0604030504040204" pitchFamily="50" charset="-128"/>
                      </a:endParaRPr>
                    </a:p>
                    <a:p>
                      <a:pPr algn="ctr"/>
                      <a:r>
                        <a:rPr kumimoji="1" lang="ja-JP" altLang="en-US" sz="1400" u="none" dirty="0">
                          <a:latin typeface="Meiryo UI" panose="020B0604030504040204" pitchFamily="50" charset="-128"/>
                          <a:ea typeface="Meiryo UI" panose="020B0604030504040204" pitchFamily="50" charset="-128"/>
                        </a:rPr>
                        <a:t>中核市権限を上回る事務・大阪市の特性を加算</a:t>
                      </a:r>
                    </a:p>
                  </a:txBody>
                  <a:tcPr marL="36000" marR="36000" anchor="ctr">
                    <a:lnR w="12700" cap="flat" cmpd="sng" algn="ctr">
                      <a:solidFill>
                        <a:schemeClr val="bg1"/>
                      </a:solidFill>
                      <a:prstDash val="solid"/>
                      <a:round/>
                      <a:headEnd type="none" w="med" len="med"/>
                      <a:tailEnd type="none" w="med" len="med"/>
                    </a:lnR>
                  </a:tcPr>
                </a:tc>
                <a:tc>
                  <a:txBody>
                    <a:bodyPr/>
                    <a:lstStyle/>
                    <a:p>
                      <a:pPr algn="ctr"/>
                      <a:r>
                        <a:rPr kumimoji="1" lang="ja-JP" altLang="en-US" sz="1800" b="1" u="none" dirty="0">
                          <a:solidFill>
                            <a:schemeClr val="bg1"/>
                          </a:solidFill>
                          <a:latin typeface="Meiryo UI" panose="020B0604030504040204" pitchFamily="50" charset="-128"/>
                          <a:ea typeface="Meiryo UI" panose="020B0604030504040204" pitchFamily="50" charset="-128"/>
                        </a:rPr>
                        <a:t>（</a:t>
                      </a:r>
                      <a:r>
                        <a:rPr kumimoji="1" lang="en-US" altLang="ja-JP" sz="1800" b="1" u="none" dirty="0">
                          <a:solidFill>
                            <a:schemeClr val="bg1"/>
                          </a:solidFill>
                          <a:latin typeface="Meiryo UI" panose="020B0604030504040204" pitchFamily="50" charset="-128"/>
                          <a:ea typeface="Meiryo UI" panose="020B0604030504040204" pitchFamily="50" charset="-128"/>
                        </a:rPr>
                        <a:t>Ⅲ</a:t>
                      </a:r>
                      <a:r>
                        <a:rPr kumimoji="1" lang="ja-JP" altLang="en-US" sz="1800" b="1" u="none" dirty="0">
                          <a:solidFill>
                            <a:schemeClr val="bg1"/>
                          </a:solidFill>
                          <a:latin typeface="Meiryo UI" panose="020B0604030504040204" pitchFamily="50" charset="-128"/>
                          <a:ea typeface="Meiryo UI" panose="020B0604030504040204" pitchFamily="50" charset="-128"/>
                        </a:rPr>
                        <a:t>）①</a:t>
                      </a:r>
                      <a:endParaRPr kumimoji="1" lang="en-US" altLang="ja-JP" sz="1800" b="1" u="none"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dirty="0">
                          <a:solidFill>
                            <a:schemeClr val="bg1"/>
                          </a:solidFill>
                          <a:latin typeface="Meiryo UI" panose="020B0604030504040204" pitchFamily="50" charset="-128"/>
                          <a:ea typeface="Meiryo UI" panose="020B0604030504040204" pitchFamily="50" charset="-128"/>
                        </a:rPr>
                        <a:t>一部事務組合</a:t>
                      </a:r>
                      <a:endParaRPr kumimoji="1" lang="en-US" altLang="ja-JP" sz="1400" b="1" u="none"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dirty="0">
                          <a:solidFill>
                            <a:schemeClr val="bg1"/>
                          </a:solidFill>
                          <a:latin typeface="Meiryo UI" panose="020B0604030504040204" pitchFamily="50" charset="-128"/>
                          <a:ea typeface="Meiryo UI" panose="020B0604030504040204" pitchFamily="50" charset="-128"/>
                        </a:rPr>
                        <a:t>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800" b="1" u="none" baseline="0" dirty="0">
                          <a:solidFill>
                            <a:schemeClr val="bg1"/>
                          </a:solidFill>
                          <a:latin typeface="Meiryo UI" panose="020B0604030504040204" pitchFamily="50" charset="-128"/>
                          <a:ea typeface="Meiryo UI" panose="020B0604030504040204" pitchFamily="50" charset="-128"/>
                        </a:rPr>
                        <a:t>（</a:t>
                      </a:r>
                      <a:r>
                        <a:rPr kumimoji="1" lang="en-US" altLang="ja-JP" sz="1800" b="1" u="none" baseline="0" dirty="0">
                          <a:solidFill>
                            <a:schemeClr val="bg1"/>
                          </a:solidFill>
                          <a:latin typeface="Meiryo UI" panose="020B0604030504040204" pitchFamily="50" charset="-128"/>
                          <a:ea typeface="Meiryo UI" panose="020B0604030504040204" pitchFamily="50" charset="-128"/>
                        </a:rPr>
                        <a:t>Ⅳ</a:t>
                      </a:r>
                      <a:r>
                        <a:rPr kumimoji="1" lang="ja-JP" altLang="en-US" sz="1800" b="1" u="none" baseline="0" dirty="0">
                          <a:solidFill>
                            <a:schemeClr val="bg1"/>
                          </a:solidFill>
                          <a:latin typeface="Meiryo UI" panose="020B0604030504040204" pitchFamily="50" charset="-128"/>
                          <a:ea typeface="Meiryo UI" panose="020B0604030504040204" pitchFamily="50" charset="-128"/>
                        </a:rPr>
                        <a:t>）</a:t>
                      </a:r>
                      <a:endParaRPr kumimoji="1" lang="en-US" altLang="ja-JP" sz="1800" b="1"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a:solidFill>
                            <a:schemeClr val="bg1"/>
                          </a:solidFill>
                          <a:latin typeface="Meiryo UI" panose="020B0604030504040204" pitchFamily="50" charset="-128"/>
                          <a:ea typeface="Meiryo UI" panose="020B0604030504040204" pitchFamily="50" charset="-128"/>
                        </a:rPr>
                        <a:t>特別区ごとの</a:t>
                      </a:r>
                      <a:endParaRPr kumimoji="1" lang="en-US" altLang="ja-JP" sz="1400" b="1"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a:solidFill>
                            <a:schemeClr val="bg1"/>
                          </a:solidFill>
                          <a:latin typeface="Meiryo UI" panose="020B0604030504040204" pitchFamily="50" charset="-128"/>
                          <a:ea typeface="Meiryo UI" panose="020B0604030504040204" pitchFamily="50" charset="-128"/>
                        </a:rPr>
                        <a:t>行政需要の</a:t>
                      </a:r>
                      <a:endParaRPr kumimoji="1" lang="en-US" altLang="ja-JP" sz="1400" b="1"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400" b="1" u="none" baseline="0" dirty="0">
                          <a:solidFill>
                            <a:schemeClr val="bg1"/>
                          </a:solidFill>
                          <a:latin typeface="Meiryo UI" panose="020B0604030504040204" pitchFamily="50" charset="-128"/>
                          <a:ea typeface="Meiryo UI" panose="020B0604030504040204" pitchFamily="50" charset="-128"/>
                        </a:rPr>
                        <a:t>差を反映</a:t>
                      </a:r>
                      <a:endParaRPr kumimoji="1" lang="en-US" altLang="ja-JP" sz="1400" b="1" u="none" baseline="0" dirty="0">
                        <a:solidFill>
                          <a:schemeClr val="bg1"/>
                        </a:solidFill>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800" b="1" u="none" dirty="0">
                          <a:solidFill>
                            <a:schemeClr val="bg1"/>
                          </a:solidFill>
                          <a:latin typeface="Meiryo UI" panose="020B0604030504040204" pitchFamily="50" charset="-128"/>
                          <a:ea typeface="Meiryo UI" panose="020B0604030504040204" pitchFamily="50" charset="-128"/>
                        </a:rPr>
                        <a:t>職員数</a:t>
                      </a:r>
                      <a:endParaRPr kumimoji="1" lang="en-US" altLang="ja-JP" sz="1800" b="1" u="none" dirty="0">
                        <a:solidFill>
                          <a:schemeClr val="bg1"/>
                        </a:solidFill>
                        <a:latin typeface="Meiryo UI" panose="020B0604030504040204" pitchFamily="50" charset="-128"/>
                        <a:ea typeface="Meiryo UI" panose="020B0604030504040204" pitchFamily="50" charset="-128"/>
                      </a:endParaRP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619221224"/>
                  </a:ext>
                </a:extLst>
              </a:tr>
              <a:tr h="756762">
                <a:tc>
                  <a:txBody>
                    <a:bodyPr/>
                    <a:lstStyle/>
                    <a:p>
                      <a:pPr algn="ctr"/>
                      <a:r>
                        <a:rPr kumimoji="1" lang="ja-JP" altLang="en-US" sz="1700" u="none" baseline="0" dirty="0">
                          <a:latin typeface="Meiryo UI" panose="020B0604030504040204" pitchFamily="50" charset="-128"/>
                          <a:ea typeface="Meiryo UI" panose="020B0604030504040204" pitchFamily="50" charset="-128"/>
                        </a:rPr>
                        <a:t>淀川</a:t>
                      </a:r>
                      <a:r>
                        <a:rPr kumimoji="1" lang="ja-JP" altLang="en-US" sz="1700" u="none" dirty="0">
                          <a:latin typeface="Meiryo UI" panose="020B0604030504040204" pitchFamily="50" charset="-128"/>
                          <a:ea typeface="Meiryo UI" panose="020B0604030504040204" pitchFamily="50" charset="-128"/>
                        </a:rPr>
                        <a:t>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60</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1,950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250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700" u="none" dirty="0">
                          <a:latin typeface="Meiryo UI" panose="020B0604030504040204" pitchFamily="50" charset="-128"/>
                          <a:ea typeface="Meiryo UI" panose="020B0604030504040204" pitchFamily="50" charset="-128"/>
                        </a:rPr>
                        <a:t>▲</a:t>
                      </a:r>
                      <a:r>
                        <a:rPr kumimoji="1" lang="en-US" altLang="ja-JP" sz="1700" u="none" dirty="0">
                          <a:latin typeface="Meiryo UI" panose="020B0604030504040204" pitchFamily="50" charset="-128"/>
                          <a:ea typeface="Meiryo UI" panose="020B0604030504040204" pitchFamily="50" charset="-128"/>
                        </a:rPr>
                        <a:t>60</a:t>
                      </a:r>
                      <a:r>
                        <a:rPr kumimoji="1" lang="ja-JP" altLang="en-US" sz="1700" u="none"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700" u="none" baseline="0" dirty="0">
                          <a:latin typeface="Meiryo UI" panose="020B0604030504040204" pitchFamily="50" charset="-128"/>
                          <a:ea typeface="Meiryo UI" panose="020B0604030504040204" pitchFamily="50" charset="-128"/>
                        </a:rPr>
                        <a:t>40</a:t>
                      </a:r>
                      <a:r>
                        <a:rPr kumimoji="1" lang="ja-JP" altLang="en-US" sz="1700" u="none" baseline="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2,170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756762">
                <a:tc>
                  <a:txBody>
                    <a:bodyPr/>
                    <a:lstStyle/>
                    <a:p>
                      <a:pPr algn="ctr"/>
                      <a:r>
                        <a:rPr kumimoji="1" lang="ja-JP" altLang="en-US" sz="1700" u="none" baseline="0" dirty="0">
                          <a:latin typeface="Meiryo UI" panose="020B0604030504040204" pitchFamily="50" charset="-128"/>
                          <a:ea typeface="Meiryo UI" panose="020B0604030504040204" pitchFamily="50" charset="-128"/>
                        </a:rPr>
                        <a:t>北</a:t>
                      </a:r>
                      <a:r>
                        <a:rPr kumimoji="1" lang="ja-JP" altLang="en-US" sz="1700" u="none" dirty="0">
                          <a:latin typeface="Meiryo UI" panose="020B0604030504040204" pitchFamily="50" charset="-128"/>
                          <a:ea typeface="Meiryo UI" panose="020B0604030504040204" pitchFamily="50" charset="-128"/>
                        </a:rPr>
                        <a:t>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75</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2,370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210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a:latin typeface="Meiryo UI" panose="020B0604030504040204" pitchFamily="50" charset="-128"/>
                          <a:ea typeface="Meiryo UI" panose="020B0604030504040204" pitchFamily="50" charset="-128"/>
                        </a:rPr>
                        <a:t>▲</a:t>
                      </a:r>
                      <a:r>
                        <a:rPr kumimoji="1" lang="en-US" altLang="ja-JP" sz="1700" u="none" dirty="0">
                          <a:latin typeface="Meiryo UI" panose="020B0604030504040204" pitchFamily="50" charset="-128"/>
                          <a:ea typeface="Meiryo UI" panose="020B0604030504040204" pitchFamily="50" charset="-128"/>
                        </a:rPr>
                        <a:t>80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700" u="none" baseline="0" dirty="0">
                          <a:latin typeface="Meiryo UI" panose="020B0604030504040204" pitchFamily="50" charset="-128"/>
                          <a:ea typeface="Meiryo UI" panose="020B0604030504040204" pitchFamily="50" charset="-128"/>
                        </a:rPr>
                        <a:t>▲</a:t>
                      </a:r>
                      <a:r>
                        <a:rPr kumimoji="1" lang="en-US" altLang="ja-JP" sz="1700" u="none" baseline="0" dirty="0">
                          <a:latin typeface="Meiryo UI" panose="020B0604030504040204" pitchFamily="50" charset="-128"/>
                          <a:ea typeface="Meiryo UI" panose="020B0604030504040204" pitchFamily="50" charset="-128"/>
                        </a:rPr>
                        <a:t>20</a:t>
                      </a:r>
                      <a:r>
                        <a:rPr kumimoji="1" lang="ja-JP" altLang="en-US" sz="1700" u="none" baseline="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2,490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756762">
                <a:tc>
                  <a:txBody>
                    <a:bodyPr/>
                    <a:lstStyle/>
                    <a:p>
                      <a:pPr algn="ctr"/>
                      <a:r>
                        <a:rPr kumimoji="1" lang="ja-JP" altLang="en-US" sz="1700" u="none" baseline="0" dirty="0">
                          <a:latin typeface="Meiryo UI" panose="020B0604030504040204" pitchFamily="50" charset="-128"/>
                          <a:ea typeface="Meiryo UI" panose="020B0604030504040204" pitchFamily="50" charset="-128"/>
                        </a:rPr>
                        <a:t>中央</a:t>
                      </a:r>
                      <a:r>
                        <a:rPr kumimoji="1" lang="ja-JP" altLang="en-US" sz="1700" u="none" dirty="0">
                          <a:latin typeface="Meiryo UI" panose="020B0604030504040204" pitchFamily="50" charset="-128"/>
                          <a:ea typeface="Meiryo UI" panose="020B0604030504040204" pitchFamily="50" charset="-128"/>
                        </a:rPr>
                        <a:t>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71</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2,260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650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a:latin typeface="Meiryo UI" panose="020B0604030504040204" pitchFamily="50" charset="-128"/>
                          <a:ea typeface="Meiryo UI" panose="020B0604030504040204" pitchFamily="50" charset="-128"/>
                        </a:rPr>
                        <a:t>▲</a:t>
                      </a:r>
                      <a:r>
                        <a:rPr kumimoji="1" lang="en-US" altLang="ja-JP" sz="1700" u="none" baseline="0" dirty="0">
                          <a:latin typeface="Meiryo UI" panose="020B0604030504040204" pitchFamily="50" charset="-128"/>
                          <a:ea typeface="Meiryo UI" panose="020B0604030504040204" pitchFamily="50" charset="-128"/>
                        </a:rPr>
                        <a:t>70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700" u="none" baseline="0" dirty="0">
                          <a:latin typeface="Meiryo UI" panose="020B0604030504040204" pitchFamily="50" charset="-128"/>
                          <a:ea typeface="Meiryo UI" panose="020B0604030504040204" pitchFamily="50" charset="-128"/>
                        </a:rPr>
                        <a:t>▲</a:t>
                      </a:r>
                      <a:r>
                        <a:rPr kumimoji="1" lang="en-US" altLang="ja-JP" sz="1700" u="none" baseline="0" dirty="0">
                          <a:latin typeface="Meiryo UI" panose="020B0604030504040204" pitchFamily="50" charset="-128"/>
                          <a:ea typeface="Meiryo UI" panose="020B0604030504040204" pitchFamily="50" charset="-128"/>
                        </a:rPr>
                        <a:t>30</a:t>
                      </a:r>
                      <a:r>
                        <a:rPr kumimoji="1" lang="ja-JP" altLang="en-US" sz="1700" u="none" baseline="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2,820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756762">
                <a:tc>
                  <a:txBody>
                    <a:bodyPr/>
                    <a:lstStyle/>
                    <a:p>
                      <a:pPr algn="ctr"/>
                      <a:r>
                        <a:rPr kumimoji="1" lang="ja-JP" altLang="en-US" sz="1700" u="none" baseline="0" dirty="0">
                          <a:latin typeface="Meiryo UI" panose="020B0604030504040204" pitchFamily="50" charset="-128"/>
                          <a:ea typeface="Meiryo UI" panose="020B0604030504040204" pitchFamily="50" charset="-128"/>
                        </a:rPr>
                        <a:t>天王寺</a:t>
                      </a:r>
                      <a:r>
                        <a:rPr kumimoji="1" lang="ja-JP" altLang="en-US" sz="1700" u="none" dirty="0">
                          <a:latin typeface="Meiryo UI" panose="020B0604030504040204" pitchFamily="50" charset="-128"/>
                          <a:ea typeface="Meiryo UI" panose="020B0604030504040204" pitchFamily="50" charset="-128"/>
                        </a:rPr>
                        <a:t>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64</a:t>
                      </a:r>
                      <a:r>
                        <a:rPr kumimoji="1" lang="ja-JP" altLang="en-US" sz="1700" u="none"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dirty="0">
                          <a:latin typeface="Meiryo UI" panose="020B0604030504040204" pitchFamily="50" charset="-128"/>
                          <a:ea typeface="Meiryo UI" panose="020B0604030504040204" pitchFamily="50" charset="-128"/>
                        </a:rPr>
                        <a:t>2,060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370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700" u="none" dirty="0">
                          <a:latin typeface="Meiryo UI" panose="020B0604030504040204" pitchFamily="50" charset="-128"/>
                          <a:ea typeface="Meiryo UI" panose="020B0604030504040204" pitchFamily="50" charset="-128"/>
                        </a:rPr>
                        <a:t>▲</a:t>
                      </a:r>
                      <a:r>
                        <a:rPr kumimoji="1" lang="en-US" altLang="ja-JP" sz="1700" u="none" baseline="0" dirty="0">
                          <a:latin typeface="Meiryo UI" panose="020B0604030504040204" pitchFamily="50" charset="-128"/>
                          <a:ea typeface="Meiryo UI" panose="020B0604030504040204" pitchFamily="50" charset="-128"/>
                        </a:rPr>
                        <a:t>60</a:t>
                      </a:r>
                      <a:r>
                        <a:rPr kumimoji="1" lang="ja-JP" altLang="en-US" sz="1700" u="none"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latin typeface="Meiryo UI" panose="020B0604030504040204" pitchFamily="50" charset="-128"/>
                          <a:ea typeface="Meiryo UI" panose="020B0604030504040204" pitchFamily="50" charset="-128"/>
                        </a:rPr>
                        <a:t>5</a:t>
                      </a:r>
                      <a:r>
                        <a:rPr kumimoji="1" lang="ja-JP" altLang="en-US" sz="1700" u="none" baseline="0" dirty="0">
                          <a:latin typeface="Meiryo UI" panose="020B0604030504040204" pitchFamily="50" charset="-128"/>
                          <a:ea typeface="Meiryo UI" panose="020B0604030504040204" pitchFamily="50" charset="-128"/>
                        </a:rPr>
                        <a:t>人未満</a:t>
                      </a:r>
                    </a:p>
                  </a:txBody>
                  <a:tcPr anchor="ctr"/>
                </a:tc>
                <a:tc>
                  <a:txBody>
                    <a:bodyPr/>
                    <a:lstStyle/>
                    <a:p>
                      <a:pPr algn="ctr"/>
                      <a:r>
                        <a:rPr kumimoji="1" lang="en-US" altLang="ja-JP" sz="1700" u="none" baseline="0" dirty="0">
                          <a:solidFill>
                            <a:schemeClr val="tx1"/>
                          </a:solidFill>
                          <a:latin typeface="Meiryo UI" panose="020B0604030504040204" pitchFamily="50" charset="-128"/>
                          <a:ea typeface="Meiryo UI" panose="020B0604030504040204" pitchFamily="50" charset="-128"/>
                        </a:rPr>
                        <a:t>2,360</a:t>
                      </a:r>
                      <a:r>
                        <a:rPr kumimoji="1" lang="ja-JP" altLang="en-US" sz="1700" u="none" dirty="0">
                          <a:solidFill>
                            <a:schemeClr val="tx1"/>
                          </a:solidFill>
                          <a:latin typeface="Meiryo UI" panose="020B0604030504040204" pitchFamily="50" charset="-128"/>
                          <a:ea typeface="Meiryo UI" panose="020B0604030504040204" pitchFamily="50" charset="-128"/>
                        </a:rPr>
                        <a:t>人</a:t>
                      </a:r>
                      <a:endParaRPr kumimoji="1" lang="en-US" altLang="ja-JP" sz="17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5"/>
                  </a:ext>
                </a:extLst>
              </a:tr>
              <a:tr h="945952">
                <a:tc>
                  <a:txBody>
                    <a:bodyPr/>
                    <a:lstStyle/>
                    <a:p>
                      <a:pPr algn="ctr"/>
                      <a:r>
                        <a:rPr kumimoji="1" lang="ja-JP" altLang="en-US"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特別区</a:t>
                      </a:r>
                      <a:endParaRPr kumimoji="1" lang="en-US" altLang="ja-JP"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４区計</a:t>
                      </a:r>
                    </a:p>
                  </a:txBody>
                  <a:tcPr anchor="ctr"/>
                </a:tc>
                <a:tc>
                  <a:txBody>
                    <a:bodyPr/>
                    <a:lstStyle/>
                    <a:p>
                      <a:pPr algn="ctr"/>
                      <a:r>
                        <a:rPr kumimoji="1" lang="en-US" altLang="ja-JP"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269</a:t>
                      </a:r>
                      <a:r>
                        <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700" u="none" baseline="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8,650</a:t>
                      </a:r>
                      <a:r>
                        <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700" u="none" baseline="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1,470</a:t>
                      </a:r>
                      <a:r>
                        <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700" u="none" baseline="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270</a:t>
                      </a:r>
                      <a:r>
                        <a:rPr kumimoji="1" lang="ja-JP" altLang="en-US" sz="1700" u="non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700" u="none" baseline="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０人</a:t>
                      </a:r>
                    </a:p>
                  </a:txBody>
                  <a:tcPr anchor="ctr"/>
                </a:tc>
                <a:tc>
                  <a:txBody>
                    <a:bodyPr/>
                    <a:lstStyle/>
                    <a:p>
                      <a:pPr algn="ctr"/>
                      <a:r>
                        <a:rPr kumimoji="1" lang="en-US" altLang="ja-JP" sz="1700" u="none" baseline="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9,850</a:t>
                      </a:r>
                      <a:r>
                        <a:rPr kumimoji="1" lang="ja-JP" altLang="en-US"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700" u="none"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32" name="正方形/長方形 31"/>
          <p:cNvSpPr/>
          <p:nvPr/>
        </p:nvSpPr>
        <p:spPr>
          <a:xfrm>
            <a:off x="8193360" y="1132509"/>
            <a:ext cx="1439640" cy="50224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～算定結果～　　　</a:t>
            </a:r>
            <a:endParaRPr lang="ja-JP" altLang="en-US" sz="1400" b="1" dirty="0">
              <a:solidFill>
                <a:srgbClr val="000000"/>
              </a:solidFill>
              <a:latin typeface="ＭＳ Ｐゴシック" charset="-128"/>
              <a:ea typeface="Meiryo UI"/>
              <a:cs typeface="Meiryo UI"/>
            </a:endParaRPr>
          </a:p>
        </p:txBody>
      </p:sp>
      <p:sp>
        <p:nvSpPr>
          <p:cNvPr id="8"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１４</a:t>
            </a:r>
          </a:p>
        </p:txBody>
      </p:sp>
    </p:spTree>
    <p:extLst>
      <p:ext uri="{BB962C8B-B14F-4D97-AF65-F5344CB8AC3E}">
        <p14:creationId xmlns:p14="http://schemas.microsoft.com/office/powerpoint/2010/main" val="3911448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正方形/長方形 265"/>
          <p:cNvSpPr/>
          <p:nvPr/>
        </p:nvSpPr>
        <p:spPr>
          <a:xfrm>
            <a:off x="19050" y="764704"/>
            <a:ext cx="2988000" cy="5967353"/>
          </a:xfrm>
          <a:prstGeom prst="rect">
            <a:avLst/>
          </a:prstGeom>
          <a:solidFill>
            <a:schemeClr val="accent1">
              <a:lumMod val="20000"/>
              <a:lumOff val="80000"/>
            </a:schemeClr>
          </a:solidFill>
          <a:ln w="12700" cap="flat" cmpd="sng" algn="ctr">
            <a:noFill/>
            <a:prstDash val="solid"/>
          </a:ln>
          <a:effectLst/>
        </p:spPr>
        <p:txBody>
          <a:bodyPr anchor="ctr"/>
          <a:lstStyle/>
          <a:p>
            <a:pPr algn="ctr" fontAlgn="auto">
              <a:spcBef>
                <a:spcPts val="0"/>
              </a:spcBef>
              <a:spcAft>
                <a:spcPts val="0"/>
              </a:spcAft>
              <a:defRPr/>
            </a:pPr>
            <a:endParaRPr kumimoji="0" lang="ja-JP" altLang="en-US" kern="0">
              <a:solidFill>
                <a:prstClr val="white"/>
              </a:solidFill>
              <a:latin typeface="Meiryo UI" pitchFamily="50" charset="-128"/>
              <a:ea typeface="Meiryo UI" pitchFamily="50" charset="-128"/>
              <a:cs typeface="Meiryo UI" pitchFamily="50" charset="-128"/>
            </a:endParaRPr>
          </a:p>
        </p:txBody>
      </p:sp>
      <p:sp>
        <p:nvSpPr>
          <p:cNvPr id="16387" name="テキスト ボックス 27"/>
          <p:cNvSpPr txBox="1">
            <a:spLocks noChangeArrowheads="1"/>
          </p:cNvSpPr>
          <p:nvPr/>
        </p:nvSpPr>
        <p:spPr bwMode="auto">
          <a:xfrm>
            <a:off x="774022" y="4879384"/>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3549948" y="1159219"/>
            <a:ext cx="6268765" cy="55015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30"/>
          <p:cNvCxnSpPr/>
          <p:nvPr/>
        </p:nvCxnSpPr>
        <p:spPr>
          <a:xfrm>
            <a:off x="449977" y="1185146"/>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34"/>
          <p:cNvCxnSpPr/>
          <p:nvPr/>
        </p:nvCxnSpPr>
        <p:spPr>
          <a:xfrm>
            <a:off x="785189" y="2707558"/>
            <a:ext cx="3001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153"/>
          <p:cNvCxnSpPr/>
          <p:nvPr/>
        </p:nvCxnSpPr>
        <p:spPr>
          <a:xfrm>
            <a:off x="449977" y="1474071"/>
            <a:ext cx="17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02" name="テキスト ボックス 80"/>
          <p:cNvSpPr txBox="1">
            <a:spLocks noChangeArrowheads="1"/>
          </p:cNvSpPr>
          <p:nvPr/>
        </p:nvSpPr>
        <p:spPr bwMode="auto">
          <a:xfrm>
            <a:off x="1499986" y="5639671"/>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各委員会事務局</a:t>
            </a:r>
          </a:p>
        </p:txBody>
      </p:sp>
      <p:sp>
        <p:nvSpPr>
          <p:cNvPr id="16412" name="テキスト ボックス 4"/>
          <p:cNvSpPr txBox="1">
            <a:spLocks noChangeArrowheads="1"/>
          </p:cNvSpPr>
          <p:nvPr/>
        </p:nvSpPr>
        <p:spPr bwMode="auto">
          <a:xfrm>
            <a:off x="77447" y="5111972"/>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市会</a:t>
            </a:r>
          </a:p>
        </p:txBody>
      </p:sp>
      <p:cxnSp>
        <p:nvCxnSpPr>
          <p:cNvPr id="112" name="直線コネクタ 62"/>
          <p:cNvCxnSpPr/>
          <p:nvPr/>
        </p:nvCxnSpPr>
        <p:spPr>
          <a:xfrm>
            <a:off x="1094800" y="479554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36" name="テキスト ボックス 13"/>
          <p:cNvSpPr txBox="1">
            <a:spLocks noChangeArrowheads="1"/>
          </p:cNvSpPr>
          <p:nvPr/>
        </p:nvSpPr>
        <p:spPr bwMode="auto">
          <a:xfrm>
            <a:off x="1499986" y="5200618"/>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消防局</a:t>
            </a:r>
          </a:p>
        </p:txBody>
      </p:sp>
      <p:sp>
        <p:nvSpPr>
          <p:cNvPr id="16438" name="テキスト ボックス 13"/>
          <p:cNvSpPr txBox="1">
            <a:spLocks noChangeArrowheads="1"/>
          </p:cNvSpPr>
          <p:nvPr/>
        </p:nvSpPr>
        <p:spPr bwMode="auto">
          <a:xfrm>
            <a:off x="1499986" y="5379321"/>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水道局</a:t>
            </a:r>
          </a:p>
        </p:txBody>
      </p:sp>
      <p:sp>
        <p:nvSpPr>
          <p:cNvPr id="14436" name="テキスト ボックス 9"/>
          <p:cNvSpPr txBox="1">
            <a:spLocks noChangeArrowheads="1"/>
          </p:cNvSpPr>
          <p:nvPr/>
        </p:nvSpPr>
        <p:spPr bwMode="auto">
          <a:xfrm>
            <a:off x="198438" y="6028608"/>
            <a:ext cx="2592000" cy="292388"/>
          </a:xfrm>
          <a:prstGeom prst="rect">
            <a:avLst/>
          </a:prstGeom>
          <a:solidFill>
            <a:schemeClr val="tx1">
              <a:lumMod val="75000"/>
              <a:lumOff val="25000"/>
            </a:schemeClr>
          </a:solidFill>
          <a:ln w="12700">
            <a:solidFill>
              <a:schemeClr val="accent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　　役　　所　（２４か所）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cxnSp>
        <p:nvCxnSpPr>
          <p:cNvPr id="14451" name="直線コネクタ 14450"/>
          <p:cNvCxnSpPr/>
          <p:nvPr/>
        </p:nvCxnSpPr>
        <p:spPr>
          <a:xfrm flipH="1">
            <a:off x="1088423" y="1089895"/>
            <a:ext cx="0" cy="39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0" name="直線コネクタ 14459"/>
          <p:cNvCxnSpPr/>
          <p:nvPr/>
        </p:nvCxnSpPr>
        <p:spPr>
          <a:xfrm>
            <a:off x="785189" y="1433866"/>
            <a:ext cx="0" cy="459380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二等辺三角形 228"/>
          <p:cNvSpPr/>
          <p:nvPr/>
        </p:nvSpPr>
        <p:spPr>
          <a:xfrm rot="5400000">
            <a:off x="1754671" y="3272491"/>
            <a:ext cx="3040044" cy="441325"/>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0" name="正方形/長方形 299"/>
          <p:cNvSpPr/>
          <p:nvPr/>
        </p:nvSpPr>
        <p:spPr>
          <a:xfrm>
            <a:off x="3576266" y="492909"/>
            <a:ext cx="6235764" cy="612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tx1"/>
                </a:solidFill>
                <a:latin typeface="Meiryo UI" pitchFamily="50" charset="-128"/>
                <a:ea typeface="Meiryo UI" pitchFamily="50" charset="-128"/>
                <a:cs typeface="Meiryo UI" pitchFamily="50" charset="-128"/>
              </a:rPr>
              <a:t>　公選区長・区議会のもと、住民に身近な行政サービスを総合的に提供できるよう、</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必要な組織機構を構築</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4365" name="Text Box 61"/>
          <p:cNvSpPr txBox="1">
            <a:spLocks noChangeArrowheads="1"/>
          </p:cNvSpPr>
          <p:nvPr/>
        </p:nvSpPr>
        <p:spPr bwMode="auto">
          <a:xfrm>
            <a:off x="5646671" y="876530"/>
            <a:ext cx="4297294" cy="261610"/>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（注）具体的な組織体制、分担事務は、特別区長のマネジメントによる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9"/>
          <p:cNvSpPr txBox="1">
            <a:spLocks noChangeArrowheads="1"/>
          </p:cNvSpPr>
          <p:nvPr/>
        </p:nvSpPr>
        <p:spPr bwMode="auto">
          <a:xfrm>
            <a:off x="3803419" y="5940680"/>
            <a:ext cx="2679932" cy="292388"/>
          </a:xfrm>
          <a:prstGeom prst="rect">
            <a:avLst/>
          </a:prstGeom>
          <a:solidFill>
            <a:schemeClr val="tx1">
              <a:lumMod val="75000"/>
              <a:lumOff val="25000"/>
            </a:schemeClr>
          </a:solidFill>
          <a:ln w="12700">
            <a:solidFill>
              <a:schemeClr val="accent1"/>
            </a:solidFill>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区役所（地域自治区の事務所）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6456" name="テキスト ボックス 4"/>
          <p:cNvSpPr txBox="1">
            <a:spLocks noChangeArrowheads="1"/>
          </p:cNvSpPr>
          <p:nvPr/>
        </p:nvSpPr>
        <p:spPr bwMode="auto">
          <a:xfrm>
            <a:off x="143381" y="873996"/>
            <a:ext cx="665162" cy="353943"/>
          </a:xfrm>
          <a:prstGeom prst="rect">
            <a:avLst/>
          </a:prstGeom>
          <a:solidFill>
            <a:schemeClr val="bg1"/>
          </a:solidFill>
          <a:ln w="12700">
            <a:solidFill>
              <a:schemeClr val="accent1"/>
            </a:solidFill>
            <a:miter lim="800000"/>
            <a:headEnd/>
            <a:tailEnd/>
          </a:ln>
        </p:spPr>
        <p:txBody>
          <a:bodyPr>
            <a:spAutoFit/>
          </a:bodyPr>
          <a:lstStyle/>
          <a:p>
            <a:pPr algn="dist"/>
            <a:r>
              <a:rPr lang="ja-JP" altLang="en-US" sz="1700" b="1" dirty="0">
                <a:latin typeface="Meiryo UI" pitchFamily="50" charset="-128"/>
                <a:ea typeface="Meiryo UI" pitchFamily="50" charset="-128"/>
                <a:cs typeface="Meiryo UI" pitchFamily="50" charset="-128"/>
              </a:rPr>
              <a:t>市長</a:t>
            </a:r>
          </a:p>
        </p:txBody>
      </p:sp>
      <p:sp>
        <p:nvSpPr>
          <p:cNvPr id="16457" name="テキスト ボックス 3"/>
          <p:cNvSpPr txBox="1">
            <a:spLocks noChangeArrowheads="1"/>
          </p:cNvSpPr>
          <p:nvPr/>
        </p:nvSpPr>
        <p:spPr bwMode="auto">
          <a:xfrm>
            <a:off x="315834" y="1369296"/>
            <a:ext cx="661987"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副市長</a:t>
            </a:r>
          </a:p>
        </p:txBody>
      </p:sp>
      <p:sp>
        <p:nvSpPr>
          <p:cNvPr id="16458" name="Text Box 61"/>
          <p:cNvSpPr txBox="1">
            <a:spLocks noChangeArrowheads="1"/>
          </p:cNvSpPr>
          <p:nvPr/>
        </p:nvSpPr>
        <p:spPr bwMode="auto">
          <a:xfrm>
            <a:off x="6419850" y="1676097"/>
            <a:ext cx="2743200"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（秘書、政策企画、行政改革、広報、報道等）</a:t>
            </a:r>
          </a:p>
        </p:txBody>
      </p:sp>
      <p:sp>
        <p:nvSpPr>
          <p:cNvPr id="16459" name="Text Box 61"/>
          <p:cNvSpPr txBox="1">
            <a:spLocks noChangeArrowheads="1"/>
          </p:cNvSpPr>
          <p:nvPr/>
        </p:nvSpPr>
        <p:spPr bwMode="auto">
          <a:xfrm>
            <a:off x="6423025" y="1358498"/>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（防災、危機管理、被災地支援等）</a:t>
            </a:r>
          </a:p>
        </p:txBody>
      </p:sp>
      <p:sp>
        <p:nvSpPr>
          <p:cNvPr id="16461" name="Text Box 61"/>
          <p:cNvSpPr txBox="1">
            <a:spLocks noChangeArrowheads="1"/>
          </p:cNvSpPr>
          <p:nvPr/>
        </p:nvSpPr>
        <p:spPr bwMode="auto">
          <a:xfrm>
            <a:off x="6419850" y="2549623"/>
            <a:ext cx="3475038" cy="223138"/>
          </a:xfrm>
          <a:prstGeom prst="rect">
            <a:avLst/>
          </a:prstGeom>
          <a:noFill/>
          <a:ln w="19050">
            <a:noFill/>
            <a:prstDash val="sysDot"/>
            <a:miter lim="800000"/>
            <a:headEnd/>
            <a:tailEnd/>
          </a:ln>
        </p:spPr>
        <p:txBody>
          <a:bodyPr>
            <a:spAutoFit/>
          </a:bodyPr>
          <a:lstStyle/>
          <a:p>
            <a:r>
              <a:rPr lang="ja-JP" altLang="en-US" sz="850" dirty="0">
                <a:latin typeface="Meiryo UI" pitchFamily="50" charset="-128"/>
                <a:ea typeface="Meiryo UI" pitchFamily="50" charset="-128"/>
                <a:cs typeface="Meiryo UI" pitchFamily="50" charset="-128"/>
              </a:rPr>
              <a:t>（地域振興、区民協働、戸籍、住民基本台帳、人権、男女共同参画等）</a:t>
            </a:r>
          </a:p>
        </p:txBody>
      </p:sp>
      <p:grpSp>
        <p:nvGrpSpPr>
          <p:cNvPr id="2" name="グループ化 23"/>
          <p:cNvGrpSpPr>
            <a:grpSpLocks/>
          </p:cNvGrpSpPr>
          <p:nvPr/>
        </p:nvGrpSpPr>
        <p:grpSpPr bwMode="auto">
          <a:xfrm>
            <a:off x="3675650" y="1351448"/>
            <a:ext cx="2816974" cy="4286514"/>
            <a:chOff x="3633456" y="1154974"/>
            <a:chExt cx="2785649" cy="4286478"/>
          </a:xfrm>
        </p:grpSpPr>
        <p:cxnSp>
          <p:nvCxnSpPr>
            <p:cNvPr id="107" name="直線コネクタ 106"/>
            <p:cNvCxnSpPr/>
            <p:nvPr/>
          </p:nvCxnSpPr>
          <p:spPr>
            <a:xfrm>
              <a:off x="4346644" y="3011150"/>
              <a:ext cx="11177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90" name="直線コネクタ 114"/>
            <p:cNvCxnSpPr>
              <a:cxnSpLocks noChangeShapeType="1"/>
            </p:cNvCxnSpPr>
            <p:nvPr/>
          </p:nvCxnSpPr>
          <p:spPr bwMode="auto">
            <a:xfrm flipH="1">
              <a:off x="4454346" y="1286276"/>
              <a:ext cx="1" cy="3511584"/>
            </a:xfrm>
            <a:prstGeom prst="line">
              <a:avLst/>
            </a:prstGeom>
            <a:noFill/>
            <a:ln w="12700" algn="ctr">
              <a:solidFill>
                <a:schemeClr val="tx1"/>
              </a:solidFill>
              <a:round/>
              <a:headEnd/>
              <a:tailEnd/>
            </a:ln>
          </p:spPr>
        </p:cxnSp>
        <p:cxnSp>
          <p:nvCxnSpPr>
            <p:cNvPr id="294" name="直線コネクタ 293"/>
            <p:cNvCxnSpPr/>
            <p:nvPr/>
          </p:nvCxnSpPr>
          <p:spPr>
            <a:xfrm>
              <a:off x="4448935" y="4480204"/>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2"/>
            <p:cNvGrpSpPr>
              <a:grpSpLocks/>
            </p:cNvGrpSpPr>
            <p:nvPr/>
          </p:nvGrpSpPr>
          <p:grpSpPr bwMode="auto">
            <a:xfrm>
              <a:off x="4952255" y="1154974"/>
              <a:ext cx="1466850" cy="4286478"/>
              <a:chOff x="4952255" y="1154974"/>
              <a:chExt cx="1466850" cy="4286478"/>
            </a:xfrm>
          </p:grpSpPr>
          <p:sp>
            <p:nvSpPr>
              <p:cNvPr id="16499" name="Text Box 61"/>
              <p:cNvSpPr txBox="1">
                <a:spLocks noChangeArrowheads="1"/>
              </p:cNvSpPr>
              <p:nvPr/>
            </p:nvSpPr>
            <p:spPr bwMode="auto">
              <a:xfrm>
                <a:off x="4952255" y="5241397"/>
                <a:ext cx="1466850" cy="200055"/>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700" dirty="0"/>
                  <a:t>その他の行政委員会事務局</a:t>
                </a:r>
              </a:p>
            </p:txBody>
          </p:sp>
          <p:sp>
            <p:nvSpPr>
              <p:cNvPr id="16500" name="Text Box 58"/>
              <p:cNvSpPr txBox="1">
                <a:spLocks noChangeArrowheads="1"/>
              </p:cNvSpPr>
              <p:nvPr/>
            </p:nvSpPr>
            <p:spPr bwMode="auto">
              <a:xfrm>
                <a:off x="4952255" y="4955937"/>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教育委員会事務局</a:t>
                </a:r>
              </a:p>
            </p:txBody>
          </p:sp>
          <p:grpSp>
            <p:nvGrpSpPr>
              <p:cNvPr id="4" name="グループ化 21"/>
              <p:cNvGrpSpPr>
                <a:grpSpLocks/>
              </p:cNvGrpSpPr>
              <p:nvPr/>
            </p:nvGrpSpPr>
            <p:grpSpPr bwMode="auto">
              <a:xfrm>
                <a:off x="4952255" y="1154974"/>
                <a:ext cx="1466850" cy="3744321"/>
                <a:chOff x="4952255" y="1154974"/>
                <a:chExt cx="1466850" cy="3744321"/>
              </a:xfrm>
            </p:grpSpPr>
            <p:sp>
              <p:nvSpPr>
                <p:cNvPr id="16514" name="Text Box 57"/>
                <p:cNvSpPr txBox="1">
                  <a:spLocks noChangeArrowheads="1"/>
                </p:cNvSpPr>
                <p:nvPr/>
              </p:nvSpPr>
              <p:spPr bwMode="auto">
                <a:xfrm>
                  <a:off x="4952255" y="4668463"/>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会　計　室</a:t>
                  </a:r>
                </a:p>
              </p:txBody>
            </p:sp>
            <p:sp>
              <p:nvSpPr>
                <p:cNvPr id="16507" name="Text Box 46"/>
                <p:cNvSpPr txBox="1">
                  <a:spLocks noChangeArrowheads="1"/>
                </p:cNvSpPr>
                <p:nvPr/>
              </p:nvSpPr>
              <p:spPr bwMode="auto">
                <a:xfrm>
                  <a:off x="4952255" y="144706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政策企画部</a:t>
                  </a:r>
                </a:p>
              </p:txBody>
            </p:sp>
            <p:sp>
              <p:nvSpPr>
                <p:cNvPr id="16502" name="Text Box 45"/>
                <p:cNvSpPr txBox="1">
                  <a:spLocks noChangeArrowheads="1"/>
                </p:cNvSpPr>
                <p:nvPr/>
              </p:nvSpPr>
              <p:spPr bwMode="auto">
                <a:xfrm>
                  <a:off x="4952255" y="115497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危機管理室</a:t>
                  </a:r>
                </a:p>
              </p:txBody>
            </p:sp>
            <p:sp>
              <p:nvSpPr>
                <p:cNvPr id="202" name="Text Box 46"/>
                <p:cNvSpPr txBox="1">
                  <a:spLocks noChangeArrowheads="1"/>
                </p:cNvSpPr>
                <p:nvPr/>
              </p:nvSpPr>
              <p:spPr bwMode="auto">
                <a:xfrm>
                  <a:off x="4952255" y="175028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総務部</a:t>
                  </a:r>
                </a:p>
              </p:txBody>
            </p:sp>
            <p:sp>
              <p:nvSpPr>
                <p:cNvPr id="204" name="Text Box 46"/>
                <p:cNvSpPr txBox="1">
                  <a:spLocks noChangeArrowheads="1"/>
                </p:cNvSpPr>
                <p:nvPr/>
              </p:nvSpPr>
              <p:spPr bwMode="auto">
                <a:xfrm>
                  <a:off x="4952255" y="204555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財務部</a:t>
                  </a:r>
                </a:p>
              </p:txBody>
            </p:sp>
            <p:sp>
              <p:nvSpPr>
                <p:cNvPr id="206" name="Text Box 46"/>
                <p:cNvSpPr txBox="1">
                  <a:spLocks noChangeArrowheads="1"/>
                </p:cNvSpPr>
                <p:nvPr/>
              </p:nvSpPr>
              <p:spPr bwMode="auto">
                <a:xfrm>
                  <a:off x="4952255" y="2339239"/>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区民部</a:t>
                  </a:r>
                </a:p>
              </p:txBody>
            </p:sp>
            <p:sp>
              <p:nvSpPr>
                <p:cNvPr id="210" name="Text Box 46"/>
                <p:cNvSpPr txBox="1">
                  <a:spLocks noChangeArrowheads="1"/>
                </p:cNvSpPr>
                <p:nvPr/>
              </p:nvSpPr>
              <p:spPr bwMode="auto">
                <a:xfrm>
                  <a:off x="4952255" y="289573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福祉部</a:t>
                  </a:r>
                </a:p>
              </p:txBody>
            </p:sp>
            <p:sp>
              <p:nvSpPr>
                <p:cNvPr id="212" name="Text Box 46"/>
                <p:cNvSpPr txBox="1">
                  <a:spLocks noChangeArrowheads="1"/>
                </p:cNvSpPr>
                <p:nvPr/>
              </p:nvSpPr>
              <p:spPr bwMode="auto">
                <a:xfrm>
                  <a:off x="4952255" y="320205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健康部</a:t>
                  </a:r>
                </a:p>
              </p:txBody>
            </p:sp>
            <p:sp>
              <p:nvSpPr>
                <p:cNvPr id="214" name="Text Box 46"/>
                <p:cNvSpPr txBox="1">
                  <a:spLocks noChangeArrowheads="1"/>
                </p:cNvSpPr>
                <p:nvPr/>
              </p:nvSpPr>
              <p:spPr bwMode="auto">
                <a:xfrm>
                  <a:off x="4952255" y="3491160"/>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こども部</a:t>
                  </a:r>
                </a:p>
              </p:txBody>
            </p:sp>
            <p:sp>
              <p:nvSpPr>
                <p:cNvPr id="216" name="Text Box 46"/>
                <p:cNvSpPr txBox="1">
                  <a:spLocks noChangeArrowheads="1"/>
                </p:cNvSpPr>
                <p:nvPr/>
              </p:nvSpPr>
              <p:spPr bwMode="auto">
                <a:xfrm>
                  <a:off x="4952255" y="4094512"/>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都市整備部</a:t>
                  </a:r>
                </a:p>
              </p:txBody>
            </p:sp>
            <p:sp>
              <p:nvSpPr>
                <p:cNvPr id="218" name="Text Box 46"/>
                <p:cNvSpPr txBox="1">
                  <a:spLocks noChangeArrowheads="1"/>
                </p:cNvSpPr>
                <p:nvPr/>
              </p:nvSpPr>
              <p:spPr bwMode="auto">
                <a:xfrm>
                  <a:off x="4952255" y="261957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産業文化部</a:t>
                  </a:r>
                </a:p>
              </p:txBody>
            </p:sp>
            <p:sp>
              <p:nvSpPr>
                <p:cNvPr id="129" name="Text Box 46"/>
                <p:cNvSpPr txBox="1">
                  <a:spLocks noChangeArrowheads="1"/>
                </p:cNvSpPr>
                <p:nvPr/>
              </p:nvSpPr>
              <p:spPr bwMode="auto">
                <a:xfrm>
                  <a:off x="4952255" y="438204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建設部</a:t>
                  </a:r>
                </a:p>
              </p:txBody>
            </p:sp>
            <p:sp>
              <p:nvSpPr>
                <p:cNvPr id="146" name="Text Box 46"/>
                <p:cNvSpPr txBox="1">
                  <a:spLocks noChangeArrowheads="1"/>
                </p:cNvSpPr>
                <p:nvPr/>
              </p:nvSpPr>
              <p:spPr bwMode="auto">
                <a:xfrm>
                  <a:off x="4952255" y="379561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環境部</a:t>
                  </a:r>
                </a:p>
              </p:txBody>
            </p:sp>
          </p:grpSp>
        </p:grpSp>
        <p:sp>
          <p:nvSpPr>
            <p:cNvPr id="116" name="正方形/長方形 115"/>
            <p:cNvSpPr/>
            <p:nvPr/>
          </p:nvSpPr>
          <p:spPr>
            <a:xfrm>
              <a:off x="3633456" y="1352620"/>
              <a:ext cx="415274" cy="1079991"/>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700" b="1" dirty="0">
                  <a:solidFill>
                    <a:schemeClr val="tx1"/>
                  </a:solidFill>
                  <a:latin typeface="Meiryo UI"/>
                  <a:ea typeface="Meiryo UI"/>
                  <a:cs typeface="Meiryo UI"/>
                </a:rPr>
                <a:t>特</a:t>
              </a:r>
            </a:p>
            <a:p>
              <a:pPr algn="ctr">
                <a:defRPr/>
              </a:pPr>
              <a:r>
                <a:rPr lang="ja-JP" altLang="en-US" sz="1700" b="1" dirty="0">
                  <a:solidFill>
                    <a:schemeClr val="tx1"/>
                  </a:solidFill>
                  <a:latin typeface="Meiryo UI"/>
                  <a:ea typeface="Meiryo UI"/>
                  <a:cs typeface="Meiryo UI"/>
                </a:rPr>
                <a:t>別</a:t>
              </a:r>
            </a:p>
            <a:p>
              <a:pPr algn="ctr">
                <a:defRPr/>
              </a:pPr>
              <a:r>
                <a:rPr lang="ja-JP" altLang="en-US" sz="1700" b="1" dirty="0">
                  <a:solidFill>
                    <a:schemeClr val="tx1"/>
                  </a:solidFill>
                  <a:latin typeface="Meiryo UI"/>
                  <a:ea typeface="Meiryo UI"/>
                  <a:cs typeface="Meiryo UI"/>
                </a:rPr>
                <a:t>区</a:t>
              </a:r>
              <a:endParaRPr lang="en-US" altLang="ja-JP" sz="1700" b="1" dirty="0">
                <a:solidFill>
                  <a:schemeClr val="tx1"/>
                </a:solidFill>
                <a:latin typeface="Meiryo UI"/>
                <a:ea typeface="Meiryo UI"/>
                <a:cs typeface="Meiryo UI"/>
              </a:endParaRPr>
            </a:p>
            <a:p>
              <a:pPr algn="ctr">
                <a:defRPr/>
              </a:pPr>
              <a:r>
                <a:rPr lang="ja-JP" altLang="en-US" sz="1700" b="1" dirty="0">
                  <a:solidFill>
                    <a:schemeClr val="tx1"/>
                  </a:solidFill>
                  <a:latin typeface="Meiryo UI"/>
                  <a:ea typeface="Meiryo UI"/>
                  <a:cs typeface="Meiryo UI"/>
                </a:rPr>
                <a:t>長</a:t>
              </a:r>
              <a:endParaRPr lang="en-US" altLang="ja-JP" sz="1700" b="1" dirty="0">
                <a:solidFill>
                  <a:schemeClr val="tx1"/>
                </a:solidFill>
                <a:latin typeface="Meiryo UI"/>
                <a:ea typeface="Meiryo UI"/>
                <a:cs typeface="Meiryo UI"/>
              </a:endParaRPr>
            </a:p>
          </p:txBody>
        </p:sp>
        <p:cxnSp>
          <p:nvCxnSpPr>
            <p:cNvPr id="199" name="直線コネクタ 198"/>
            <p:cNvCxnSpPr>
              <a:endCxn id="16507" idx="1"/>
            </p:cNvCxnSpPr>
            <p:nvPr/>
          </p:nvCxnSpPr>
          <p:spPr>
            <a:xfrm flipV="1">
              <a:off x="4448935" y="1562477"/>
              <a:ext cx="503320" cy="4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4448935" y="1855630"/>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flipV="1">
              <a:off x="4448935" y="2455464"/>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4448935" y="213597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flipV="1">
              <a:off x="4448935" y="27169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flipV="1">
              <a:off x="4448935" y="331513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4448935" y="3629788"/>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flipV="1">
              <a:off x="4448935" y="39102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flipV="1">
              <a:off x="4448935" y="4199481"/>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448935" y="1285795"/>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448935" y="4797859"/>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63" name="Text Box 61"/>
          <p:cNvSpPr txBox="1">
            <a:spLocks noChangeArrowheads="1"/>
          </p:cNvSpPr>
          <p:nvPr/>
        </p:nvSpPr>
        <p:spPr bwMode="auto">
          <a:xfrm>
            <a:off x="6423025" y="2256475"/>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（予算・決算、議会、税務、契約、管財、用地等）</a:t>
            </a:r>
          </a:p>
        </p:txBody>
      </p:sp>
      <p:sp>
        <p:nvSpPr>
          <p:cNvPr id="16471" name="Text Box 61"/>
          <p:cNvSpPr txBox="1">
            <a:spLocks noChangeArrowheads="1"/>
          </p:cNvSpPr>
          <p:nvPr/>
        </p:nvSpPr>
        <p:spPr bwMode="auto">
          <a:xfrm>
            <a:off x="6427088" y="4886414"/>
            <a:ext cx="3475037"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（出納、審査等）</a:t>
            </a:r>
          </a:p>
        </p:txBody>
      </p:sp>
      <p:sp>
        <p:nvSpPr>
          <p:cNvPr id="16472" name="Text Box 61"/>
          <p:cNvSpPr txBox="1">
            <a:spLocks noChangeArrowheads="1"/>
          </p:cNvSpPr>
          <p:nvPr/>
        </p:nvSpPr>
        <p:spPr bwMode="auto">
          <a:xfrm>
            <a:off x="6439111" y="5174226"/>
            <a:ext cx="3475037"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（小・中学校教育、教職員人事、文化財保護、図書館等）</a:t>
            </a:r>
          </a:p>
        </p:txBody>
      </p:sp>
      <p:sp>
        <p:nvSpPr>
          <p:cNvPr id="16473" name="Text Box 61"/>
          <p:cNvSpPr txBox="1">
            <a:spLocks noChangeArrowheads="1"/>
          </p:cNvSpPr>
          <p:nvPr/>
        </p:nvSpPr>
        <p:spPr bwMode="auto">
          <a:xfrm>
            <a:off x="6437264" y="5437277"/>
            <a:ext cx="3473450"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（選挙管理委員会、監査委員、公平委員会等）</a:t>
            </a:r>
          </a:p>
        </p:txBody>
      </p:sp>
      <p:sp>
        <p:nvSpPr>
          <p:cNvPr id="16475" name="Text Box 61"/>
          <p:cNvSpPr txBox="1">
            <a:spLocks noChangeArrowheads="1"/>
          </p:cNvSpPr>
          <p:nvPr/>
        </p:nvSpPr>
        <p:spPr bwMode="auto">
          <a:xfrm>
            <a:off x="4479498" y="5624508"/>
            <a:ext cx="2546350" cy="246221"/>
          </a:xfrm>
          <a:prstGeom prst="rect">
            <a:avLst/>
          </a:prstGeom>
          <a:noFill/>
          <a:ln w="19050">
            <a:noFill/>
            <a:prstDash val="sysDot"/>
            <a:miter lim="800000"/>
            <a:headEnd/>
            <a:tailEnd/>
          </a:ln>
        </p:spPr>
        <p:txBody>
          <a:bodyPr>
            <a:spAutoFit/>
          </a:bodyPr>
          <a:lstStyle/>
          <a:p>
            <a:pPr algn="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監査委員事務局は共同設置</a:t>
            </a:r>
          </a:p>
        </p:txBody>
      </p:sp>
      <p:sp>
        <p:nvSpPr>
          <p:cNvPr id="19" name="角丸四角形 18"/>
          <p:cNvSpPr/>
          <p:nvPr/>
        </p:nvSpPr>
        <p:spPr>
          <a:xfrm>
            <a:off x="89050" y="5942883"/>
            <a:ext cx="2844000"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1" name="角丸四角形 150"/>
          <p:cNvSpPr/>
          <p:nvPr/>
        </p:nvSpPr>
        <p:spPr>
          <a:xfrm>
            <a:off x="3681181" y="5876469"/>
            <a:ext cx="6127982"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78" name="Text Box 61"/>
          <p:cNvSpPr txBox="1">
            <a:spLocks noChangeArrowheads="1"/>
          </p:cNvSpPr>
          <p:nvPr/>
        </p:nvSpPr>
        <p:spPr bwMode="auto">
          <a:xfrm>
            <a:off x="-173634" y="6263558"/>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55" name="Rectangle 103"/>
          <p:cNvSpPr/>
          <p:nvPr/>
        </p:nvSpPr>
        <p:spPr bwMode="auto">
          <a:xfrm>
            <a:off x="6639256" y="5953419"/>
            <a:ext cx="3048209" cy="612000"/>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現行の行政区単位に</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区役所（地域自治区の事務所）を設置</a:t>
            </a:r>
          </a:p>
        </p:txBody>
      </p:sp>
      <p:sp>
        <p:nvSpPr>
          <p:cNvPr id="133" name="Text Box 61"/>
          <p:cNvSpPr txBox="1">
            <a:spLocks noChangeArrowheads="1"/>
          </p:cNvSpPr>
          <p:nvPr/>
        </p:nvSpPr>
        <p:spPr bwMode="auto">
          <a:xfrm>
            <a:off x="29166" y="5317491"/>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市会事務局</a:t>
            </a:r>
          </a:p>
        </p:txBody>
      </p:sp>
      <p:cxnSp>
        <p:nvCxnSpPr>
          <p:cNvPr id="144" name="直線コネクタ 30"/>
          <p:cNvCxnSpPr/>
          <p:nvPr/>
        </p:nvCxnSpPr>
        <p:spPr>
          <a:xfrm>
            <a:off x="3895154" y="2623880"/>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390584" y="2891737"/>
            <a:ext cx="6591" cy="30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3"/>
          <p:cNvSpPr txBox="1">
            <a:spLocks noChangeArrowheads="1"/>
          </p:cNvSpPr>
          <p:nvPr/>
        </p:nvSpPr>
        <p:spPr bwMode="auto">
          <a:xfrm>
            <a:off x="3801269" y="2804572"/>
            <a:ext cx="626172"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dirty="0">
                <a:latin typeface="Meiryo UI" pitchFamily="50" charset="-128"/>
                <a:ea typeface="Meiryo UI" pitchFamily="50" charset="-128"/>
                <a:cs typeface="Meiryo UI" pitchFamily="50" charset="-128"/>
              </a:rPr>
              <a:t>副区長</a:t>
            </a:r>
          </a:p>
        </p:txBody>
      </p:sp>
      <p:sp>
        <p:nvSpPr>
          <p:cNvPr id="148" name="テキスト ボックス 27"/>
          <p:cNvSpPr txBox="1">
            <a:spLocks noChangeArrowheads="1"/>
          </p:cNvSpPr>
          <p:nvPr/>
        </p:nvSpPr>
        <p:spPr bwMode="auto">
          <a:xfrm>
            <a:off x="4234679" y="4824959"/>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82" name="テキスト ボックス 4"/>
          <p:cNvSpPr txBox="1">
            <a:spLocks noChangeArrowheads="1"/>
          </p:cNvSpPr>
          <p:nvPr/>
        </p:nvSpPr>
        <p:spPr bwMode="auto">
          <a:xfrm>
            <a:off x="3642318" y="5007838"/>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区議会</a:t>
            </a:r>
          </a:p>
        </p:txBody>
      </p:sp>
      <p:sp>
        <p:nvSpPr>
          <p:cNvPr id="183" name="Text Box 61"/>
          <p:cNvSpPr txBox="1">
            <a:spLocks noChangeArrowheads="1"/>
          </p:cNvSpPr>
          <p:nvPr/>
        </p:nvSpPr>
        <p:spPr bwMode="auto">
          <a:xfrm>
            <a:off x="3594037" y="5219707"/>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268" name="Text Box 61"/>
          <p:cNvSpPr txBox="1">
            <a:spLocks noChangeArrowheads="1"/>
          </p:cNvSpPr>
          <p:nvPr/>
        </p:nvSpPr>
        <p:spPr bwMode="auto">
          <a:xfrm>
            <a:off x="3404987" y="6199442"/>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30" name="正方形/長方形 129"/>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特別区の組織　～組織機構（部局）～　　</a:t>
            </a:r>
            <a:endParaRPr lang="ja-JP" altLang="en-US" sz="1400" b="1" dirty="0">
              <a:solidFill>
                <a:srgbClr val="000000"/>
              </a:solidFill>
              <a:latin typeface="ＭＳ Ｐゴシック" charset="-128"/>
              <a:ea typeface="Meiryo UI"/>
              <a:cs typeface="Meiryo UI"/>
            </a:endParaRPr>
          </a:p>
        </p:txBody>
      </p:sp>
      <p:sp>
        <p:nvSpPr>
          <p:cNvPr id="132" name="Text Box 61"/>
          <p:cNvSpPr txBox="1">
            <a:spLocks noChangeArrowheads="1"/>
          </p:cNvSpPr>
          <p:nvPr/>
        </p:nvSpPr>
        <p:spPr bwMode="auto">
          <a:xfrm>
            <a:off x="6416675" y="1960525"/>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（庁舎管理、文書、情報公開、人事、給与、厚生等）</a:t>
            </a:r>
          </a:p>
        </p:txBody>
      </p:sp>
      <p:sp>
        <p:nvSpPr>
          <p:cNvPr id="134" name="Text Box 61"/>
          <p:cNvSpPr txBox="1">
            <a:spLocks noChangeArrowheads="1"/>
          </p:cNvSpPr>
          <p:nvPr/>
        </p:nvSpPr>
        <p:spPr bwMode="auto">
          <a:xfrm>
            <a:off x="6419850" y="2829821"/>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（地域の中小企業支援、商店街振興、文化・スポーツ振興等）</a:t>
            </a:r>
          </a:p>
        </p:txBody>
      </p:sp>
      <p:sp>
        <p:nvSpPr>
          <p:cNvPr id="127" name="Text Box 61"/>
          <p:cNvSpPr txBox="1">
            <a:spLocks noChangeArrowheads="1"/>
          </p:cNvSpPr>
          <p:nvPr/>
        </p:nvSpPr>
        <p:spPr bwMode="auto">
          <a:xfrm>
            <a:off x="6419850" y="3102991"/>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（地域福祉、生活保護、国民健康保険、</a:t>
            </a:r>
            <a:r>
              <a:rPr lang="ja-JP" altLang="en-US" sz="900" dirty="0" err="1">
                <a:latin typeface="Meiryo UI" pitchFamily="50" charset="-128"/>
                <a:ea typeface="Meiryo UI" pitchFamily="50" charset="-128"/>
                <a:cs typeface="Meiryo UI" pitchFamily="50" charset="-128"/>
              </a:rPr>
              <a:t>障がい</a:t>
            </a:r>
            <a:r>
              <a:rPr lang="ja-JP" altLang="en-US" sz="900" dirty="0">
                <a:latin typeface="Meiryo UI" pitchFamily="50" charset="-128"/>
                <a:ea typeface="Meiryo UI" pitchFamily="50" charset="-128"/>
                <a:cs typeface="Meiryo UI" pitchFamily="50" charset="-128"/>
              </a:rPr>
              <a:t>者・高齢者福祉等）</a:t>
            </a:r>
          </a:p>
        </p:txBody>
      </p:sp>
      <p:sp>
        <p:nvSpPr>
          <p:cNvPr id="128" name="Text Box 61"/>
          <p:cNvSpPr txBox="1">
            <a:spLocks noChangeArrowheads="1"/>
          </p:cNvSpPr>
          <p:nvPr/>
        </p:nvSpPr>
        <p:spPr bwMode="auto">
          <a:xfrm>
            <a:off x="6419850" y="3423671"/>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a:t>
            </a:r>
            <a:r>
              <a:rPr lang="zh-TW" altLang="en-US" sz="900" dirty="0">
                <a:latin typeface="Meiryo UI" pitchFamily="50" charset="-128"/>
                <a:ea typeface="Meiryo UI" pitchFamily="50" charset="-128"/>
                <a:cs typeface="Meiryo UI" pitchFamily="50" charset="-128"/>
              </a:rPr>
              <a:t>保健事業、健康増進、食品衛生、保健所等</a:t>
            </a:r>
            <a:r>
              <a:rPr lang="ja-JP" altLang="en-US" sz="900" dirty="0">
                <a:latin typeface="Meiryo UI" pitchFamily="50" charset="-128"/>
                <a:ea typeface="Meiryo UI" pitchFamily="50" charset="-128"/>
                <a:cs typeface="Meiryo UI" pitchFamily="50" charset="-128"/>
              </a:rPr>
              <a:t>）</a:t>
            </a:r>
          </a:p>
        </p:txBody>
      </p:sp>
      <p:sp>
        <p:nvSpPr>
          <p:cNvPr id="135" name="Text Box 61"/>
          <p:cNvSpPr txBox="1">
            <a:spLocks noChangeArrowheads="1"/>
          </p:cNvSpPr>
          <p:nvPr/>
        </p:nvSpPr>
        <p:spPr bwMode="auto">
          <a:xfrm>
            <a:off x="6419850" y="3729993"/>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（保育、子育て支援、青少年企画、こども育成、児童相談所等）</a:t>
            </a:r>
          </a:p>
        </p:txBody>
      </p:sp>
      <p:sp>
        <p:nvSpPr>
          <p:cNvPr id="137" name="Text Box 61"/>
          <p:cNvSpPr txBox="1">
            <a:spLocks noChangeArrowheads="1"/>
          </p:cNvSpPr>
          <p:nvPr/>
        </p:nvSpPr>
        <p:spPr bwMode="auto">
          <a:xfrm>
            <a:off x="6419850" y="4016833"/>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a:t>
            </a:r>
            <a:r>
              <a:rPr lang="zh-TW" altLang="en-US" sz="900" dirty="0">
                <a:latin typeface="Meiryo UI" pitchFamily="50" charset="-128"/>
                <a:ea typeface="Meiryo UI" pitchFamily="50" charset="-128"/>
                <a:cs typeface="Meiryo UI" pitchFamily="50" charset="-128"/>
              </a:rPr>
              <a:t>環境監視規制、産業廃棄物処理規制、一般廃棄物処理等</a:t>
            </a:r>
            <a:r>
              <a:rPr lang="ja-JP" altLang="en-US" sz="900" dirty="0">
                <a:latin typeface="Meiryo UI" pitchFamily="50" charset="-128"/>
                <a:ea typeface="Meiryo UI" pitchFamily="50" charset="-128"/>
                <a:cs typeface="Meiryo UI" pitchFamily="50" charset="-128"/>
              </a:rPr>
              <a:t>）</a:t>
            </a:r>
          </a:p>
        </p:txBody>
      </p:sp>
      <p:sp>
        <p:nvSpPr>
          <p:cNvPr id="139" name="Text Box 61"/>
          <p:cNvSpPr txBox="1">
            <a:spLocks noChangeArrowheads="1"/>
          </p:cNvSpPr>
          <p:nvPr/>
        </p:nvSpPr>
        <p:spPr bwMode="auto">
          <a:xfrm>
            <a:off x="6419850" y="4305944"/>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（都市計画、区画整理、住宅政策、公営住宅、建築指導等）</a:t>
            </a:r>
          </a:p>
        </p:txBody>
      </p:sp>
      <p:sp>
        <p:nvSpPr>
          <p:cNvPr id="142" name="Text Box 61"/>
          <p:cNvSpPr txBox="1">
            <a:spLocks noChangeArrowheads="1"/>
          </p:cNvSpPr>
          <p:nvPr/>
        </p:nvSpPr>
        <p:spPr bwMode="auto">
          <a:xfrm>
            <a:off x="6419850" y="4593483"/>
            <a:ext cx="3475038" cy="230832"/>
          </a:xfrm>
          <a:prstGeom prst="rect">
            <a:avLst/>
          </a:prstGeom>
          <a:noFill/>
          <a:ln w="19050">
            <a:noFill/>
            <a:prstDash val="sysDot"/>
            <a:miter lim="800000"/>
            <a:headEnd/>
            <a:tailEnd/>
          </a:ln>
        </p:spPr>
        <p:txBody>
          <a:bodyPr>
            <a:spAutoFit/>
          </a:bodyPr>
          <a:lstStyle/>
          <a:p>
            <a:r>
              <a:rPr lang="ja-JP" altLang="en-US" sz="900" dirty="0">
                <a:latin typeface="Meiryo UI" pitchFamily="50" charset="-128"/>
                <a:ea typeface="Meiryo UI" pitchFamily="50" charset="-128"/>
                <a:cs typeface="Meiryo UI" pitchFamily="50" charset="-128"/>
              </a:rPr>
              <a:t>（道路・橋りょう、河川、公園、自転車対策等）</a:t>
            </a:r>
          </a:p>
        </p:txBody>
      </p:sp>
      <p:cxnSp>
        <p:nvCxnSpPr>
          <p:cNvPr id="147" name="直線コネクタ 62"/>
          <p:cNvCxnSpPr/>
          <p:nvPr/>
        </p:nvCxnSpPr>
        <p:spPr>
          <a:xfrm>
            <a:off x="1094800" y="504839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62"/>
          <p:cNvCxnSpPr/>
          <p:nvPr/>
        </p:nvCxnSpPr>
        <p:spPr>
          <a:xfrm>
            <a:off x="1094800" y="460334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62"/>
          <p:cNvCxnSpPr/>
          <p:nvPr/>
        </p:nvCxnSpPr>
        <p:spPr>
          <a:xfrm>
            <a:off x="1094800" y="442056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62"/>
          <p:cNvCxnSpPr/>
          <p:nvPr/>
        </p:nvCxnSpPr>
        <p:spPr>
          <a:xfrm>
            <a:off x="1094800" y="424089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62"/>
          <p:cNvCxnSpPr/>
          <p:nvPr/>
        </p:nvCxnSpPr>
        <p:spPr>
          <a:xfrm>
            <a:off x="1094800" y="406342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62"/>
          <p:cNvCxnSpPr/>
          <p:nvPr/>
        </p:nvCxnSpPr>
        <p:spPr>
          <a:xfrm>
            <a:off x="1094800" y="388146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62"/>
          <p:cNvCxnSpPr/>
          <p:nvPr/>
        </p:nvCxnSpPr>
        <p:spPr>
          <a:xfrm>
            <a:off x="1094800" y="370262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62"/>
          <p:cNvCxnSpPr/>
          <p:nvPr/>
        </p:nvCxnSpPr>
        <p:spPr>
          <a:xfrm>
            <a:off x="1094800" y="352161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62"/>
          <p:cNvCxnSpPr/>
          <p:nvPr/>
        </p:nvCxnSpPr>
        <p:spPr>
          <a:xfrm>
            <a:off x="1094800" y="334508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62"/>
          <p:cNvCxnSpPr/>
          <p:nvPr/>
        </p:nvCxnSpPr>
        <p:spPr>
          <a:xfrm>
            <a:off x="1094800" y="316868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コネクタ 62"/>
          <p:cNvCxnSpPr/>
          <p:nvPr/>
        </p:nvCxnSpPr>
        <p:spPr>
          <a:xfrm>
            <a:off x="1094800" y="298470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62"/>
          <p:cNvCxnSpPr/>
          <p:nvPr/>
        </p:nvCxnSpPr>
        <p:spPr>
          <a:xfrm>
            <a:off x="1094800" y="280480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62"/>
          <p:cNvCxnSpPr/>
          <p:nvPr/>
        </p:nvCxnSpPr>
        <p:spPr>
          <a:xfrm>
            <a:off x="1094800" y="242138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62"/>
          <p:cNvCxnSpPr/>
          <p:nvPr/>
        </p:nvCxnSpPr>
        <p:spPr>
          <a:xfrm>
            <a:off x="1094800" y="223478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62"/>
          <p:cNvCxnSpPr/>
          <p:nvPr/>
        </p:nvCxnSpPr>
        <p:spPr>
          <a:xfrm>
            <a:off x="1094800" y="20337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62"/>
          <p:cNvCxnSpPr/>
          <p:nvPr/>
        </p:nvCxnSpPr>
        <p:spPr>
          <a:xfrm>
            <a:off x="1094800" y="164753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62"/>
          <p:cNvCxnSpPr/>
          <p:nvPr/>
        </p:nvCxnSpPr>
        <p:spPr>
          <a:xfrm>
            <a:off x="1094800" y="145853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62"/>
          <p:cNvCxnSpPr/>
          <p:nvPr/>
        </p:nvCxnSpPr>
        <p:spPr>
          <a:xfrm>
            <a:off x="1094800" y="127529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62"/>
          <p:cNvCxnSpPr/>
          <p:nvPr/>
        </p:nvCxnSpPr>
        <p:spPr>
          <a:xfrm>
            <a:off x="1094800" y="109465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391" name="テキスト ボックス 5"/>
          <p:cNvSpPr txBox="1">
            <a:spLocks noChangeArrowheads="1"/>
          </p:cNvSpPr>
          <p:nvPr/>
        </p:nvSpPr>
        <p:spPr bwMode="auto">
          <a:xfrm>
            <a:off x="1499986" y="1183899"/>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市政改革室</a:t>
            </a:r>
          </a:p>
        </p:txBody>
      </p:sp>
      <p:sp>
        <p:nvSpPr>
          <p:cNvPr id="16405" name="テキスト ボックス 13"/>
          <p:cNvSpPr txBox="1">
            <a:spLocks noChangeArrowheads="1"/>
          </p:cNvSpPr>
          <p:nvPr/>
        </p:nvSpPr>
        <p:spPr bwMode="auto">
          <a:xfrm>
            <a:off x="1499986" y="1008933"/>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副首都推進局</a:t>
            </a:r>
          </a:p>
        </p:txBody>
      </p:sp>
      <p:sp>
        <p:nvSpPr>
          <p:cNvPr id="16419" name="テキスト ボックス 8"/>
          <p:cNvSpPr txBox="1">
            <a:spLocks noChangeArrowheads="1"/>
          </p:cNvSpPr>
          <p:nvPr/>
        </p:nvSpPr>
        <p:spPr bwMode="auto">
          <a:xfrm>
            <a:off x="1499986" y="2336848"/>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経済戦略局</a:t>
            </a:r>
          </a:p>
        </p:txBody>
      </p:sp>
      <p:sp>
        <p:nvSpPr>
          <p:cNvPr id="16420" name="テキスト ボックス 9"/>
          <p:cNvSpPr txBox="1">
            <a:spLocks noChangeArrowheads="1"/>
          </p:cNvSpPr>
          <p:nvPr/>
        </p:nvSpPr>
        <p:spPr bwMode="auto">
          <a:xfrm>
            <a:off x="1499986" y="2716905"/>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総務局</a:t>
            </a:r>
          </a:p>
        </p:txBody>
      </p:sp>
      <p:sp>
        <p:nvSpPr>
          <p:cNvPr id="16421" name="テキスト ボックス 10"/>
          <p:cNvSpPr txBox="1">
            <a:spLocks noChangeArrowheads="1"/>
          </p:cNvSpPr>
          <p:nvPr/>
        </p:nvSpPr>
        <p:spPr bwMode="auto">
          <a:xfrm>
            <a:off x="1499986" y="2894534"/>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市民局</a:t>
            </a:r>
          </a:p>
        </p:txBody>
      </p:sp>
      <p:sp>
        <p:nvSpPr>
          <p:cNvPr id="16422" name="テキスト ボックス 11"/>
          <p:cNvSpPr txBox="1">
            <a:spLocks noChangeArrowheads="1"/>
          </p:cNvSpPr>
          <p:nvPr/>
        </p:nvSpPr>
        <p:spPr bwMode="auto">
          <a:xfrm>
            <a:off x="1499986" y="3073750"/>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財政局</a:t>
            </a:r>
          </a:p>
        </p:txBody>
      </p:sp>
      <p:sp>
        <p:nvSpPr>
          <p:cNvPr id="16423" name="テキスト ボックス 12"/>
          <p:cNvSpPr txBox="1">
            <a:spLocks noChangeArrowheads="1"/>
          </p:cNvSpPr>
          <p:nvPr/>
        </p:nvSpPr>
        <p:spPr bwMode="auto">
          <a:xfrm>
            <a:off x="1499986" y="3253124"/>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契約管財局</a:t>
            </a:r>
          </a:p>
        </p:txBody>
      </p:sp>
      <p:sp>
        <p:nvSpPr>
          <p:cNvPr id="16424" name="テキスト ボックス 13"/>
          <p:cNvSpPr txBox="1">
            <a:spLocks noChangeArrowheads="1"/>
          </p:cNvSpPr>
          <p:nvPr/>
        </p:nvSpPr>
        <p:spPr bwMode="auto">
          <a:xfrm>
            <a:off x="1499986" y="343089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都市計画局</a:t>
            </a:r>
          </a:p>
        </p:txBody>
      </p:sp>
      <p:sp>
        <p:nvSpPr>
          <p:cNvPr id="16425" name="テキスト ボックス 8"/>
          <p:cNvSpPr txBox="1">
            <a:spLocks noChangeArrowheads="1"/>
          </p:cNvSpPr>
          <p:nvPr/>
        </p:nvSpPr>
        <p:spPr bwMode="auto">
          <a:xfrm>
            <a:off x="1499985" y="156188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人事室</a:t>
            </a:r>
          </a:p>
        </p:txBody>
      </p:sp>
      <p:sp>
        <p:nvSpPr>
          <p:cNvPr id="16426" name="テキスト ボックス 10"/>
          <p:cNvSpPr txBox="1">
            <a:spLocks noChangeArrowheads="1"/>
          </p:cNvSpPr>
          <p:nvPr/>
        </p:nvSpPr>
        <p:spPr bwMode="auto">
          <a:xfrm>
            <a:off x="1500187" y="1937525"/>
            <a:ext cx="1276149" cy="200055"/>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政策企画室</a:t>
            </a:r>
          </a:p>
        </p:txBody>
      </p:sp>
      <p:sp>
        <p:nvSpPr>
          <p:cNvPr id="16427" name="テキスト ボックス 11"/>
          <p:cNvSpPr txBox="1">
            <a:spLocks noChangeArrowheads="1"/>
          </p:cNvSpPr>
          <p:nvPr/>
        </p:nvSpPr>
        <p:spPr bwMode="auto">
          <a:xfrm>
            <a:off x="1500187" y="2135422"/>
            <a:ext cx="1276149" cy="200055"/>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危機管理監</a:t>
            </a:r>
          </a:p>
        </p:txBody>
      </p:sp>
      <p:sp>
        <p:nvSpPr>
          <p:cNvPr id="16428" name="テキスト ボックス 13"/>
          <p:cNvSpPr txBox="1">
            <a:spLocks noChangeArrowheads="1"/>
          </p:cNvSpPr>
          <p:nvPr/>
        </p:nvSpPr>
        <p:spPr bwMode="auto">
          <a:xfrm>
            <a:off x="1499986" y="361089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福祉局</a:t>
            </a:r>
          </a:p>
        </p:txBody>
      </p:sp>
      <p:sp>
        <p:nvSpPr>
          <p:cNvPr id="16429" name="テキスト ボックス 13"/>
          <p:cNvSpPr txBox="1">
            <a:spLocks noChangeArrowheads="1"/>
          </p:cNvSpPr>
          <p:nvPr/>
        </p:nvSpPr>
        <p:spPr bwMode="auto">
          <a:xfrm>
            <a:off x="1499986" y="379093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健康局</a:t>
            </a:r>
          </a:p>
        </p:txBody>
      </p:sp>
      <p:sp>
        <p:nvSpPr>
          <p:cNvPr id="16430" name="テキスト ボックス 13"/>
          <p:cNvSpPr txBox="1">
            <a:spLocks noChangeArrowheads="1"/>
          </p:cNvSpPr>
          <p:nvPr/>
        </p:nvSpPr>
        <p:spPr bwMode="auto">
          <a:xfrm>
            <a:off x="1499986" y="397093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こども青少年局</a:t>
            </a:r>
          </a:p>
        </p:txBody>
      </p:sp>
      <p:sp>
        <p:nvSpPr>
          <p:cNvPr id="16431" name="テキスト ボックス 13"/>
          <p:cNvSpPr txBox="1">
            <a:spLocks noChangeArrowheads="1"/>
          </p:cNvSpPr>
          <p:nvPr/>
        </p:nvSpPr>
        <p:spPr bwMode="auto">
          <a:xfrm>
            <a:off x="1499986" y="415097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環境局</a:t>
            </a:r>
          </a:p>
        </p:txBody>
      </p:sp>
      <p:sp>
        <p:nvSpPr>
          <p:cNvPr id="16432" name="テキスト ボックス 13"/>
          <p:cNvSpPr txBox="1">
            <a:spLocks noChangeArrowheads="1"/>
          </p:cNvSpPr>
          <p:nvPr/>
        </p:nvSpPr>
        <p:spPr bwMode="auto">
          <a:xfrm>
            <a:off x="1499986" y="4330977"/>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都市整備局</a:t>
            </a:r>
          </a:p>
        </p:txBody>
      </p:sp>
      <p:sp>
        <p:nvSpPr>
          <p:cNvPr id="16433" name="テキスト ボックス 13"/>
          <p:cNvSpPr txBox="1">
            <a:spLocks noChangeArrowheads="1"/>
          </p:cNvSpPr>
          <p:nvPr/>
        </p:nvSpPr>
        <p:spPr bwMode="auto">
          <a:xfrm>
            <a:off x="1498600" y="4510182"/>
            <a:ext cx="1277735" cy="198668"/>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建設局</a:t>
            </a:r>
          </a:p>
        </p:txBody>
      </p:sp>
      <p:sp>
        <p:nvSpPr>
          <p:cNvPr id="16434" name="テキスト ボックス 13"/>
          <p:cNvSpPr txBox="1">
            <a:spLocks noChangeArrowheads="1"/>
          </p:cNvSpPr>
          <p:nvPr/>
        </p:nvSpPr>
        <p:spPr bwMode="auto">
          <a:xfrm>
            <a:off x="1499986" y="470689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港湾局</a:t>
            </a:r>
          </a:p>
        </p:txBody>
      </p:sp>
      <p:sp>
        <p:nvSpPr>
          <p:cNvPr id="16435" name="テキスト ボックス 13"/>
          <p:cNvSpPr txBox="1">
            <a:spLocks noChangeArrowheads="1"/>
          </p:cNvSpPr>
          <p:nvPr/>
        </p:nvSpPr>
        <p:spPr bwMode="auto">
          <a:xfrm>
            <a:off x="1499986" y="4958275"/>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会計室</a:t>
            </a:r>
          </a:p>
        </p:txBody>
      </p:sp>
      <p:sp>
        <p:nvSpPr>
          <p:cNvPr id="16445" name="テキスト ボックス 5"/>
          <p:cNvSpPr txBox="1">
            <a:spLocks noChangeArrowheads="1"/>
          </p:cNvSpPr>
          <p:nvPr/>
        </p:nvSpPr>
        <p:spPr bwMode="auto">
          <a:xfrm>
            <a:off x="1500187" y="1361577"/>
            <a:ext cx="1276148" cy="200055"/>
          </a:xfrm>
          <a:prstGeom prst="rect">
            <a:avLst/>
          </a:prstGeom>
          <a:solidFill>
            <a:schemeClr val="bg1"/>
          </a:solidFill>
          <a:ln w="12700">
            <a:solidFill>
              <a:schemeClr val="accent1"/>
            </a:solidFill>
            <a:miter lim="800000"/>
            <a:headEnd/>
            <a:tailEnd/>
          </a:ln>
        </p:spPr>
        <p:txBody>
          <a:bodyPr wrap="square">
            <a:spAutoFit/>
          </a:bodyPr>
          <a:lstStyle/>
          <a:p>
            <a:pPr algn="dist"/>
            <a:r>
              <a:rPr lang="en-US" altLang="ja-JP" sz="700" dirty="0">
                <a:latin typeface="Meiryo UI" pitchFamily="50" charset="-128"/>
                <a:ea typeface="Meiryo UI" pitchFamily="50" charset="-128"/>
                <a:cs typeface="Meiryo UI" pitchFamily="50" charset="-128"/>
              </a:rPr>
              <a:t>ICT</a:t>
            </a:r>
            <a:r>
              <a:rPr lang="ja-JP" altLang="en-US" sz="700" dirty="0">
                <a:latin typeface="Meiryo UI" pitchFamily="50" charset="-128"/>
                <a:ea typeface="Meiryo UI" pitchFamily="50" charset="-128"/>
                <a:cs typeface="Meiryo UI" pitchFamily="50" charset="-128"/>
              </a:rPr>
              <a:t>戦略室</a:t>
            </a:r>
          </a:p>
        </p:txBody>
      </p:sp>
      <p:cxnSp>
        <p:nvCxnSpPr>
          <p:cNvPr id="171" name="直線コネクタ 62"/>
          <p:cNvCxnSpPr/>
          <p:nvPr/>
        </p:nvCxnSpPr>
        <p:spPr>
          <a:xfrm>
            <a:off x="785189" y="5288239"/>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62"/>
          <p:cNvCxnSpPr/>
          <p:nvPr/>
        </p:nvCxnSpPr>
        <p:spPr>
          <a:xfrm>
            <a:off x="785189" y="5468218"/>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0" y="417975"/>
            <a:ext cx="221772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latin typeface="Meiryo UI"/>
                <a:ea typeface="Meiryo UI"/>
                <a:cs typeface="Meiryo UI"/>
              </a:rPr>
              <a:t>大阪市</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a:solidFill>
                  <a:schemeClr val="tx1"/>
                </a:solidFill>
                <a:latin typeface="Meiryo UI"/>
                <a:ea typeface="Meiryo UI"/>
                <a:cs typeface="Meiryo UI"/>
              </a:rPr>
              <a:t>H31</a:t>
            </a:r>
            <a:r>
              <a:rPr lang="ja-JP" altLang="en-US" sz="1200" b="1" dirty="0">
                <a:solidFill>
                  <a:schemeClr val="tx1"/>
                </a:solidFill>
                <a:latin typeface="Meiryo UI"/>
                <a:ea typeface="Meiryo UI"/>
                <a:cs typeface="Meiryo UI"/>
              </a:rPr>
              <a:t>年４月）</a:t>
            </a:r>
          </a:p>
        </p:txBody>
      </p:sp>
      <p:cxnSp>
        <p:nvCxnSpPr>
          <p:cNvPr id="140" name="直線コネクタ 62"/>
          <p:cNvCxnSpPr/>
          <p:nvPr/>
        </p:nvCxnSpPr>
        <p:spPr>
          <a:xfrm>
            <a:off x="1094800" y="260966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テキスト ボックス 8"/>
          <p:cNvSpPr txBox="1">
            <a:spLocks noChangeArrowheads="1"/>
          </p:cNvSpPr>
          <p:nvPr/>
        </p:nvSpPr>
        <p:spPr bwMode="auto">
          <a:xfrm>
            <a:off x="1499986" y="2517189"/>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ＩＲ推進局</a:t>
            </a:r>
          </a:p>
        </p:txBody>
      </p:sp>
      <p:cxnSp>
        <p:nvCxnSpPr>
          <p:cNvPr id="150" name="直線コネクタ 62"/>
          <p:cNvCxnSpPr/>
          <p:nvPr/>
        </p:nvCxnSpPr>
        <p:spPr>
          <a:xfrm>
            <a:off x="1094800" y="183801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テキスト ボックス 10"/>
          <p:cNvSpPr txBox="1">
            <a:spLocks noChangeArrowheads="1"/>
          </p:cNvSpPr>
          <p:nvPr/>
        </p:nvSpPr>
        <p:spPr bwMode="auto">
          <a:xfrm>
            <a:off x="1499985" y="174143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都市交通局</a:t>
            </a:r>
          </a:p>
        </p:txBody>
      </p:sp>
      <p:sp>
        <p:nvSpPr>
          <p:cNvPr id="17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１５</a:t>
            </a:r>
          </a:p>
        </p:txBody>
      </p:sp>
      <p:sp>
        <p:nvSpPr>
          <p:cNvPr id="149" name="AutoShape 908"/>
          <p:cNvSpPr>
            <a:spLocks noChangeArrowheads="1"/>
          </p:cNvSpPr>
          <p:nvPr/>
        </p:nvSpPr>
        <p:spPr bwMode="auto">
          <a:xfrm>
            <a:off x="3479557" y="6641632"/>
            <a:ext cx="5592052" cy="253257"/>
          </a:xfrm>
          <a:prstGeom prst="roundRect">
            <a:avLst>
              <a:gd name="adj" fmla="val 0"/>
            </a:avLst>
          </a:prstGeom>
          <a:noFill/>
          <a:ln w="9525">
            <a:noFill/>
            <a:round/>
            <a:headEnd/>
            <a:tailEnd/>
          </a:ln>
        </p:spPr>
        <p:txBody>
          <a:bodyPr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特別区の課・事業所別の組織機構については 組織</a:t>
            </a:r>
            <a:r>
              <a:rPr lang="en-US" altLang="ja-JP" sz="1050" dirty="0">
                <a:latin typeface="Meiryo UI" panose="020B0604030504040204" pitchFamily="50" charset="-128"/>
                <a:ea typeface="Meiryo UI" panose="020B0604030504040204" pitchFamily="50" charset="-128"/>
              </a:rPr>
              <a:t>-26</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29 </a:t>
            </a:r>
            <a:r>
              <a:rPr lang="ja-JP" altLang="en-US" sz="1050" dirty="0">
                <a:latin typeface="Meiryo UI" panose="020B0604030504040204" pitchFamily="50" charset="-128"/>
                <a:ea typeface="Meiryo UI" panose="020B0604030504040204" pitchFamily="50" charset="-128"/>
              </a:rPr>
              <a:t>参照　</a:t>
            </a:r>
          </a:p>
        </p:txBody>
      </p:sp>
    </p:spTree>
    <p:extLst>
      <p:ext uri="{BB962C8B-B14F-4D97-AF65-F5344CB8AC3E}">
        <p14:creationId xmlns:p14="http://schemas.microsoft.com/office/powerpoint/2010/main" val="1698379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273000" y="496752"/>
            <a:ext cx="9360000"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特別区設置当初の職員数について、大阪市の特性を反映するために現在の組織別構成比で配分</a:t>
            </a:r>
            <a:endParaRPr lang="en-US" altLang="ja-JP" sz="1500" dirty="0">
              <a:solidFill>
                <a:schemeClr val="tx1"/>
              </a:solidFill>
              <a:latin typeface="Meiryo UI" pitchFamily="50" charset="-128"/>
              <a:ea typeface="Meiryo UI" pitchFamily="50" charset="-128"/>
              <a:cs typeface="Meiryo UI" pitchFamily="50" charset="-128"/>
            </a:endParaRPr>
          </a:p>
          <a:p>
            <a:pPr>
              <a:defRPr/>
            </a:pPr>
            <a:r>
              <a:rPr lang="ja-JP" altLang="en-US" sz="1500"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6" name="正方形/長方形 5"/>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特別区の組織</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p14="http://schemas.microsoft.com/office/powerpoint/2010/main" val="2485123802"/>
              </p:ext>
            </p:extLst>
          </p:nvPr>
        </p:nvGraphicFramePr>
        <p:xfrm>
          <a:off x="1064568" y="1098618"/>
          <a:ext cx="7781005" cy="5563442"/>
        </p:xfrm>
        <a:graphic>
          <a:graphicData uri="http://schemas.openxmlformats.org/drawingml/2006/table">
            <a:tbl>
              <a:tblPr firstRow="1" bandRow="1">
                <a:tableStyleId>{5C22544A-7EE6-4342-B048-85BDC9FD1C3A}</a:tableStyleId>
              </a:tblPr>
              <a:tblGrid>
                <a:gridCol w="2201005">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260000">
                  <a:extLst>
                    <a:ext uri="{9D8B030D-6E8A-4147-A177-3AD203B41FA5}">
                      <a16:colId xmlns:a16="http://schemas.microsoft.com/office/drawing/2014/main" val="20005"/>
                    </a:ext>
                  </a:extLst>
                </a:gridCol>
              </a:tblGrid>
              <a:tr h="267453">
                <a:tc>
                  <a:txBody>
                    <a:bodyPr/>
                    <a:lstStyle/>
                    <a:p>
                      <a:pPr algn="ctr"/>
                      <a:r>
                        <a:rPr kumimoji="1" lang="ja-JP" altLang="en-US" sz="1200" u="none" dirty="0">
                          <a:latin typeface="Meiryo UI" pitchFamily="50" charset="-128"/>
                          <a:ea typeface="Meiryo UI" pitchFamily="50" charset="-128"/>
                          <a:cs typeface="Meiryo UI" pitchFamily="50" charset="-128"/>
                        </a:rPr>
                        <a:t>部局・部門</a:t>
                      </a:r>
                      <a:endParaRPr kumimoji="1" lang="ja-JP" altLang="en-US" sz="1200" u="none"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u="none" baseline="0" dirty="0">
                          <a:latin typeface="Meiryo UI" pitchFamily="50" charset="-128"/>
                          <a:ea typeface="Meiryo UI" pitchFamily="50" charset="-128"/>
                          <a:cs typeface="Meiryo UI" pitchFamily="50" charset="-128"/>
                        </a:rPr>
                        <a:t>淀川</a:t>
                      </a:r>
                      <a:r>
                        <a:rPr kumimoji="1" lang="ja-JP" altLang="en-US" sz="1200" u="none" dirty="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a:latin typeface="Meiryo UI" pitchFamily="50" charset="-128"/>
                          <a:ea typeface="Meiryo UI" pitchFamily="50" charset="-128"/>
                          <a:cs typeface="Meiryo UI" pitchFamily="50" charset="-128"/>
                        </a:rPr>
                        <a:t>北</a:t>
                      </a:r>
                      <a:r>
                        <a:rPr kumimoji="1" lang="ja-JP" altLang="en-US" sz="1200" u="none" dirty="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a:latin typeface="Meiryo UI" pitchFamily="50" charset="-128"/>
                          <a:ea typeface="Meiryo UI" pitchFamily="50" charset="-128"/>
                          <a:cs typeface="Meiryo UI" pitchFamily="50" charset="-128"/>
                        </a:rPr>
                        <a:t>中央</a:t>
                      </a:r>
                      <a:r>
                        <a:rPr kumimoji="1" lang="ja-JP" altLang="en-US" sz="1200" u="none" dirty="0">
                          <a:latin typeface="Meiryo UI" pitchFamily="50" charset="-128"/>
                          <a:ea typeface="Meiryo UI" pitchFamily="50" charset="-128"/>
                          <a:cs typeface="Meiryo UI" pitchFamily="50" charset="-128"/>
                        </a:rPr>
                        <a:t>区</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baseline="0" dirty="0">
                          <a:latin typeface="Meiryo UI" pitchFamily="50" charset="-128"/>
                          <a:ea typeface="Meiryo UI" pitchFamily="50" charset="-128"/>
                          <a:cs typeface="Meiryo UI" pitchFamily="50" charset="-128"/>
                        </a:rPr>
                        <a:t>天王寺</a:t>
                      </a:r>
                      <a:r>
                        <a:rPr kumimoji="1" lang="ja-JP" altLang="en-US" sz="1200" i="0" u="none" dirty="0">
                          <a:latin typeface="Meiryo UI" pitchFamily="50" charset="-128"/>
                          <a:ea typeface="Meiryo UI" pitchFamily="50" charset="-128"/>
                          <a:cs typeface="Meiryo UI" pitchFamily="50" charset="-128"/>
                        </a:rPr>
                        <a:t>区</a:t>
                      </a:r>
                      <a:endParaRPr kumimoji="1" lang="ja-JP" altLang="en-US" sz="1200" i="0" u="none"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bg1"/>
                          </a:solidFill>
                          <a:latin typeface="Meiryo UI" pitchFamily="50" charset="-128"/>
                          <a:ea typeface="Meiryo UI" pitchFamily="50" charset="-128"/>
                          <a:cs typeface="Meiryo UI" pitchFamily="50" charset="-128"/>
                        </a:rPr>
                        <a:t>特別区４区計</a:t>
                      </a: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危機管理室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政策企画部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総務部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230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財務部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区民部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産業文化部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福祉部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健康部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130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550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こども部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150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環境部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都市整備部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890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457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Meiryo UI" pitchFamily="50" charset="-128"/>
                          <a:ea typeface="Meiryo UI" pitchFamily="50" charset="-128"/>
                          <a:cs typeface="Meiryo UI" pitchFamily="50" charset="-128"/>
                        </a:rPr>
                        <a:t>建設部</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会計室</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40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教育委員会事務局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160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その他の行政委員会事務局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30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30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100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45722">
                <a:tc>
                  <a:txBody>
                    <a:bodyPr/>
                    <a:lstStyle/>
                    <a:p>
                      <a:pPr algn="ctr"/>
                      <a:r>
                        <a:rPr kumimoji="1" lang="ja-JP" altLang="en-US" sz="1200" u="none" dirty="0">
                          <a:latin typeface="Meiryo UI" pitchFamily="50" charset="-128"/>
                          <a:ea typeface="Meiryo UI" pitchFamily="50" charset="-128"/>
                          <a:cs typeface="Meiryo UI" pitchFamily="50" charset="-128"/>
                        </a:rPr>
                        <a:t>議会事務局</a:t>
                      </a:r>
                      <a:endParaRPr kumimoji="1" lang="ja-JP" altLang="en-US" sz="1200" u="none"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30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45722">
                <a:tc>
                  <a:txBody>
                    <a:bodyPr/>
                    <a:lstStyle/>
                    <a:p>
                      <a:pPr algn="ctr"/>
                      <a:r>
                        <a:rPr kumimoji="1" lang="ja-JP" altLang="en-US" sz="1200" u="none" baseline="0" dirty="0">
                          <a:solidFill>
                            <a:schemeClr val="dk1"/>
                          </a:solidFill>
                          <a:latin typeface="Meiryo UI" pitchFamily="50" charset="-128"/>
                          <a:ea typeface="Meiryo UI" pitchFamily="50" charset="-128"/>
                          <a:cs typeface="Meiryo UI" pitchFamily="50" charset="-128"/>
                        </a:rPr>
                        <a:t>区役所（地域自治区の事務所）</a:t>
                      </a:r>
                      <a:endParaRPr kumimoji="1" lang="en-US" altLang="ja-JP" sz="1200" u="none" baseline="0" dirty="0">
                        <a:solidFill>
                          <a:schemeClr val="tx1"/>
                        </a:solidFill>
                        <a:latin typeface="Meiryo UI" pitchFamily="50" charset="-128"/>
                        <a:ea typeface="Meiryo UI" pitchFamily="50" charset="-128"/>
                        <a:cs typeface="Meiryo UI" pitchFamily="50" charset="-128"/>
                      </a:endParaRPr>
                    </a:p>
                  </a:txBody>
                  <a:tcPr marL="45720" marR="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680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790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1,120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810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6000" algn="r" fontAlgn="ctr"/>
                      <a:r>
                        <a:rPr lang="en-US" altLang="ja-JP" sz="1200" b="0" i="0" u="none" strike="noStrike" baseline="0" dirty="0">
                          <a:effectLst/>
                          <a:latin typeface="Meiryo UI"/>
                        </a:rPr>
                        <a:t>3,400</a:t>
                      </a:r>
                    </a:p>
                  </a:txBody>
                  <a:tcPr marL="72000" marR="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7"/>
                  </a:ext>
                </a:extLst>
              </a:tr>
              <a:tr h="267453">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小計</a:t>
                      </a:r>
                      <a:endParaRPr kumimoji="1" lang="en-US" altLang="ja-JP" sz="9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a:solidFill>
                            <a:schemeClr val="bg1"/>
                          </a:solidFill>
                          <a:effectLst/>
                          <a:latin typeface="Meiryo UI"/>
                        </a:rPr>
                        <a:t>2,170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a:solidFill>
                            <a:schemeClr val="bg1"/>
                          </a:solidFill>
                          <a:effectLst/>
                          <a:latin typeface="Meiryo UI"/>
                        </a:rPr>
                        <a:t>2,490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a:solidFill>
                            <a:schemeClr val="bg1"/>
                          </a:solidFill>
                          <a:effectLst/>
                          <a:latin typeface="Meiryo UI"/>
                        </a:rPr>
                        <a:t>2,820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a:solidFill>
                            <a:schemeClr val="bg1"/>
                          </a:solidFill>
                          <a:effectLst/>
                          <a:latin typeface="Meiryo UI"/>
                        </a:rPr>
                        <a:t>2,360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36000" algn="r" fontAlgn="ctr"/>
                      <a:r>
                        <a:rPr lang="en-US" altLang="ja-JP" sz="1200" b="0" i="0" u="none" strike="noStrike" baseline="0" dirty="0">
                          <a:solidFill>
                            <a:schemeClr val="bg1"/>
                          </a:solidFill>
                          <a:effectLst/>
                          <a:latin typeface="Meiryo UI"/>
                        </a:rPr>
                        <a:t>9,850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18"/>
                  </a:ext>
                </a:extLst>
              </a:tr>
              <a:tr h="237755">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技能労務職</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240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310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290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260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fontAlgn="ctr"/>
                      <a:r>
                        <a:rPr lang="en-US" altLang="ja-JP" sz="1200" b="0" i="0" u="none" strike="noStrike" baseline="0" dirty="0">
                          <a:solidFill>
                            <a:schemeClr val="tx1"/>
                          </a:solidFill>
                          <a:effectLst/>
                          <a:latin typeface="Meiryo UI" panose="020B0604030504040204" pitchFamily="50" charset="-128"/>
                          <a:ea typeface="Meiryo UI" panose="020B0604030504040204" pitchFamily="50" charset="-128"/>
                        </a:rPr>
                        <a:t>1,100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val="10019"/>
                  </a:ext>
                </a:extLst>
              </a:tr>
              <a:tr h="267453">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rPr>
                        <a:t>2,420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rPr>
                        <a:t>2,790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rPr>
                        <a:t>3,110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rPr>
                        <a:t>2,620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none" strike="noStrike" baseline="0" dirty="0">
                          <a:solidFill>
                            <a:schemeClr val="bg1"/>
                          </a:solidFill>
                          <a:effectLst/>
                          <a:latin typeface="Meiryo UI" panose="020B0604030504040204" pitchFamily="50" charset="-128"/>
                          <a:ea typeface="Meiryo UI" panose="020B0604030504040204" pitchFamily="50" charset="-128"/>
                        </a:rPr>
                        <a:t>10,940</a:t>
                      </a:r>
                    </a:p>
                  </a:txBody>
                  <a:tcPr marL="72000" marR="72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20"/>
                  </a:ext>
                </a:extLst>
              </a:tr>
            </a:tbl>
          </a:graphicData>
        </a:graphic>
      </p:graphicFrame>
      <p:sp>
        <p:nvSpPr>
          <p:cNvPr id="8" name="AutoShape 908"/>
          <p:cNvSpPr>
            <a:spLocks noChangeArrowheads="1"/>
          </p:cNvSpPr>
          <p:nvPr/>
        </p:nvSpPr>
        <p:spPr bwMode="auto">
          <a:xfrm>
            <a:off x="1050718" y="6667759"/>
            <a:ext cx="7790714" cy="203304"/>
          </a:xfrm>
          <a:prstGeom prst="roundRect">
            <a:avLst>
              <a:gd name="adj" fmla="val 0"/>
            </a:avLst>
          </a:prstGeom>
          <a:noFill/>
          <a:ln w="9525">
            <a:noFill/>
            <a:round/>
            <a:headEnd/>
            <a:tailEnd/>
          </a:ln>
        </p:spPr>
        <p:txBody>
          <a:bodyPr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各特別区の課・事業所別の職員数については 組織</a:t>
            </a:r>
            <a:r>
              <a:rPr lang="en-US" altLang="ja-JP" sz="1050" dirty="0">
                <a:latin typeface="Meiryo UI" panose="020B0604030504040204" pitchFamily="50" charset="-128"/>
                <a:ea typeface="Meiryo UI" panose="020B0604030504040204" pitchFamily="50" charset="-128"/>
              </a:rPr>
              <a:t>-30</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37 </a:t>
            </a:r>
            <a:r>
              <a:rPr lang="ja-JP" altLang="en-US" sz="1050" dirty="0">
                <a:latin typeface="Meiryo UI" panose="020B0604030504040204" pitchFamily="50" charset="-128"/>
                <a:ea typeface="Meiryo UI" panose="020B0604030504040204" pitchFamily="50" charset="-128"/>
              </a:rPr>
              <a:t>参照　</a:t>
            </a:r>
          </a:p>
        </p:txBody>
      </p:sp>
      <p:sp>
        <p:nvSpPr>
          <p:cNvPr id="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１６</a:t>
            </a:r>
          </a:p>
        </p:txBody>
      </p:sp>
    </p:spTree>
    <p:extLst>
      <p:ext uri="{BB962C8B-B14F-4D97-AF65-F5344CB8AC3E}">
        <p14:creationId xmlns:p14="http://schemas.microsoft.com/office/powerpoint/2010/main" val="845462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520791" y="548680"/>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sp>
        <p:nvSpPr>
          <p:cNvPr id="25" name="正方形/長方形 24"/>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一部事務組合の組織体制　</a:t>
            </a:r>
            <a:endParaRPr lang="ja-JP" altLang="en-US" sz="1400" b="1" dirty="0">
              <a:solidFill>
                <a:srgbClr val="000000"/>
              </a:solidFill>
              <a:latin typeface="ＭＳ Ｐゴシック" charset="-128"/>
              <a:ea typeface="Meiryo UI"/>
              <a:cs typeface="Meiryo UI"/>
            </a:endParaRPr>
          </a:p>
        </p:txBody>
      </p:sp>
      <p:graphicFrame>
        <p:nvGraphicFramePr>
          <p:cNvPr id="30" name="Group 63"/>
          <p:cNvGraphicFramePr>
            <a:graphicFrameLocks noGrp="1"/>
          </p:cNvGraphicFramePr>
          <p:nvPr>
            <p:extLst>
              <p:ext uri="{D42A27DB-BD31-4B8C-83A1-F6EECF244321}">
                <p14:modId xmlns:p14="http://schemas.microsoft.com/office/powerpoint/2010/main" val="834102863"/>
              </p:ext>
            </p:extLst>
          </p:nvPr>
        </p:nvGraphicFramePr>
        <p:xfrm>
          <a:off x="1317013" y="1375670"/>
          <a:ext cx="7814703" cy="4700273"/>
        </p:xfrm>
        <a:graphic>
          <a:graphicData uri="http://schemas.openxmlformats.org/drawingml/2006/table">
            <a:tbl>
              <a:tblPr/>
              <a:tblGrid>
                <a:gridCol w="1987133">
                  <a:extLst>
                    <a:ext uri="{9D8B030D-6E8A-4147-A177-3AD203B41FA5}">
                      <a16:colId xmlns:a16="http://schemas.microsoft.com/office/drawing/2014/main" val="20000"/>
                    </a:ext>
                  </a:extLst>
                </a:gridCol>
                <a:gridCol w="4817206">
                  <a:extLst>
                    <a:ext uri="{9D8B030D-6E8A-4147-A177-3AD203B41FA5}">
                      <a16:colId xmlns:a16="http://schemas.microsoft.com/office/drawing/2014/main" val="20001"/>
                    </a:ext>
                  </a:extLst>
                </a:gridCol>
                <a:gridCol w="1010364">
                  <a:extLst>
                    <a:ext uri="{9D8B030D-6E8A-4147-A177-3AD203B41FA5}">
                      <a16:colId xmlns:a16="http://schemas.microsoft.com/office/drawing/2014/main"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窓口サービスについては、特別区（区役所（地域自治区の事務所））において実施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u="none" dirty="0">
                          <a:latin typeface="Meiryo UI" panose="020B0604030504040204" pitchFamily="50" charset="-128"/>
                          <a:ea typeface="Meiryo UI" panose="020B0604030504040204" pitchFamily="50" charset="-128"/>
                          <a:cs typeface="Meiryo UI" panose="020B0604030504040204" pitchFamily="50" charset="-128"/>
                        </a:rPr>
                        <a:t>斎場・霊園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門：総務、会計、監査事務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技能労務職</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r h="384192">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３１０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27" name="Text Box 61"/>
          <p:cNvSpPr txBox="1">
            <a:spLocks noChangeArrowheads="1"/>
          </p:cNvSpPr>
          <p:nvPr/>
        </p:nvSpPr>
        <p:spPr bwMode="auto">
          <a:xfrm>
            <a:off x="1280592" y="6093296"/>
            <a:ext cx="7618655" cy="646331"/>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各部門における詳細な配置については、一部事務組合と各特別区との協議により決定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上記は経営形態見直し部門を除く部門の職員数。弘済院については、経営形態見直しを反映した職員数を配置</a:t>
            </a:r>
            <a:endParaRPr lang="en-US" altLang="ja-JP" sz="1200" dirty="0">
              <a:latin typeface="Meiryo UI" pitchFamily="50" charset="-128"/>
              <a:ea typeface="Meiryo UI" pitchFamily="50" charset="-128"/>
              <a:cs typeface="Meiryo UI" pitchFamily="50" charset="-128"/>
            </a:endParaRPr>
          </a:p>
          <a:p>
            <a:pPr eaLnBrk="1" hangingPunct="1">
              <a:spcBef>
                <a:spcPct val="0"/>
              </a:spcBef>
              <a:buNone/>
              <a:defRPr/>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　長谷川羽曳野学園は</a:t>
            </a:r>
            <a:r>
              <a:rPr lang="en-US" altLang="ja-JP" sz="1200" dirty="0">
                <a:latin typeface="Meiryo UI" pitchFamily="50" charset="-128"/>
                <a:ea typeface="Meiryo UI" pitchFamily="50" charset="-128"/>
                <a:cs typeface="Meiryo UI" pitchFamily="50" charset="-128"/>
              </a:rPr>
              <a:t>H31</a:t>
            </a:r>
            <a:r>
              <a:rPr lang="ja-JP" altLang="en-US" sz="1200" dirty="0">
                <a:latin typeface="Meiryo UI" pitchFamily="50" charset="-128"/>
                <a:ea typeface="Meiryo UI" pitchFamily="50" charset="-128"/>
                <a:cs typeface="Meiryo UI" pitchFamily="50" charset="-128"/>
              </a:rPr>
              <a:t>年</a:t>
            </a:r>
            <a:r>
              <a:rPr lang="en-US" altLang="ja-JP" sz="1200" dirty="0">
                <a:latin typeface="Meiryo UI" pitchFamily="50" charset="-128"/>
                <a:ea typeface="Meiryo UI" pitchFamily="50" charset="-128"/>
                <a:cs typeface="Meiryo UI" pitchFamily="50" charset="-128"/>
              </a:rPr>
              <a:t>4</a:t>
            </a:r>
            <a:r>
              <a:rPr lang="ja-JP" altLang="en-US" sz="1200" dirty="0">
                <a:latin typeface="Meiryo UI" pitchFamily="50" charset="-128"/>
                <a:ea typeface="Meiryo UI" pitchFamily="50" charset="-128"/>
                <a:cs typeface="Meiryo UI" pitchFamily="50" charset="-128"/>
              </a:rPr>
              <a:t>月から指定管理施設へ移行</a:t>
            </a:r>
          </a:p>
        </p:txBody>
      </p:sp>
      <p:sp>
        <p:nvSpPr>
          <p:cNvPr id="26" name="Rectangle 3"/>
          <p:cNvSpPr>
            <a:spLocks noChangeArrowheads="1"/>
          </p:cNvSpPr>
          <p:nvPr/>
        </p:nvSpPr>
        <p:spPr bwMode="auto">
          <a:xfrm>
            <a:off x="275655" y="3015850"/>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28" name="Line 5"/>
          <p:cNvSpPr>
            <a:spLocks noChangeShapeType="1"/>
          </p:cNvSpPr>
          <p:nvPr/>
        </p:nvSpPr>
        <p:spPr bwMode="auto">
          <a:xfrm rot="5400000">
            <a:off x="1189532" y="2149282"/>
            <a:ext cx="0" cy="252000"/>
          </a:xfrm>
          <a:prstGeom prst="line">
            <a:avLst/>
          </a:prstGeom>
          <a:noFill/>
          <a:ln w="31750">
            <a:solidFill>
              <a:schemeClr val="tx1"/>
            </a:solidFill>
            <a:round/>
            <a:headEnd/>
            <a:tailEnd/>
          </a:ln>
        </p:spPr>
        <p:txBody>
          <a:bodyPr wrap="none" anchor="ctr"/>
          <a:lstStyle/>
          <a:p>
            <a:endParaRPr lang="ja-JP" altLang="en-US"/>
          </a:p>
        </p:txBody>
      </p:sp>
      <p:sp>
        <p:nvSpPr>
          <p:cNvPr id="29" name="Rectangle 2"/>
          <p:cNvSpPr>
            <a:spLocks noChangeArrowheads="1"/>
          </p:cNvSpPr>
          <p:nvPr/>
        </p:nvSpPr>
        <p:spPr bwMode="auto">
          <a:xfrm>
            <a:off x="272480" y="1849832"/>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31" name="Text Box 61"/>
          <p:cNvSpPr txBox="1">
            <a:spLocks noChangeArrowheads="1"/>
          </p:cNvSpPr>
          <p:nvPr/>
        </p:nvSpPr>
        <p:spPr bwMode="auto">
          <a:xfrm>
            <a:off x="1290975" y="860219"/>
            <a:ext cx="7874018" cy="477054"/>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1"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１７</a:t>
            </a:r>
          </a:p>
        </p:txBody>
      </p:sp>
    </p:spTree>
    <p:extLst>
      <p:ext uri="{BB962C8B-B14F-4D97-AF65-F5344CB8AC3E}">
        <p14:creationId xmlns:p14="http://schemas.microsoft.com/office/powerpoint/2010/main" val="120995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518615" y="5673934"/>
            <a:ext cx="8911988" cy="1067433"/>
          </a:xfrm>
          <a:prstGeom prst="rect">
            <a:avLst/>
          </a:prstGeom>
          <a:solidFill>
            <a:schemeClr val="bg1"/>
          </a:solidFill>
          <a:ln w="12700">
            <a:solidFill>
              <a:schemeClr val="tx1"/>
            </a:solidFill>
            <a:prstDash val="sysDot"/>
            <a:miter lim="800000"/>
            <a:headEnd/>
            <a:tailEnd/>
          </a:ln>
        </p:spPr>
        <p:txBody>
          <a:bodyPr anchor="ctr"/>
          <a:lstStyle/>
          <a:p>
            <a:r>
              <a:rPr lang="en-US" altLang="ja-JP" sz="1200" dirty="0">
                <a:latin typeface="ＭＳ Ｐゴシック" pitchFamily="50" charset="-128"/>
              </a:rPr>
              <a:t>※</a:t>
            </a:r>
            <a:r>
              <a:rPr lang="ja-JP" altLang="en-US" sz="1200" dirty="0">
                <a:latin typeface="ＭＳ Ｐゴシック" pitchFamily="50" charset="-128"/>
              </a:rPr>
              <a:t>職員数の検討に当たって</a:t>
            </a:r>
          </a:p>
          <a:p>
            <a:pPr marL="261938" indent="-261938">
              <a:buFont typeface="Arial" charset="0"/>
              <a:buNone/>
            </a:pPr>
            <a:r>
              <a:rPr lang="ja-JP" altLang="en-US" sz="1200" dirty="0">
                <a:latin typeface="ＭＳ Ｐゴシック" pitchFamily="50" charset="-128"/>
              </a:rPr>
              <a:t>　　・職員数は、他都市等と比較を行う必要があるため、総務省が例年実施している地方公共団体定員管理調査の数値（</a:t>
            </a:r>
            <a:r>
              <a:rPr lang="en-US" altLang="ja-JP" sz="1200" dirty="0">
                <a:latin typeface="ＭＳ Ｐゴシック" pitchFamily="50" charset="-128"/>
              </a:rPr>
              <a:t>H28</a:t>
            </a:r>
            <a:r>
              <a:rPr lang="ja-JP" altLang="en-US" sz="1200" dirty="0">
                <a:latin typeface="ＭＳ Ｐゴシック" pitchFamily="50" charset="-128"/>
              </a:rPr>
              <a:t>年）を使用</a:t>
            </a:r>
            <a:endParaRPr lang="en-US" altLang="ja-JP" sz="1200" dirty="0">
              <a:latin typeface="ＭＳ Ｐゴシック" pitchFamily="50" charset="-128"/>
            </a:endParaRPr>
          </a:p>
          <a:p>
            <a:pPr>
              <a:buFont typeface="Arial" charset="0"/>
              <a:buNone/>
            </a:pPr>
            <a:r>
              <a:rPr lang="ja-JP" altLang="en-US" sz="1200" dirty="0">
                <a:latin typeface="ＭＳ Ｐゴシック" pitchFamily="50" charset="-128"/>
              </a:rPr>
              <a:t>　　・人口は、同様の理由から直近の国勢調査（</a:t>
            </a:r>
            <a:r>
              <a:rPr lang="en-US" altLang="ja-JP" sz="1200" dirty="0">
                <a:latin typeface="ＭＳ Ｐゴシック" pitchFamily="50" charset="-128"/>
              </a:rPr>
              <a:t>H27</a:t>
            </a:r>
            <a:r>
              <a:rPr lang="ja-JP" altLang="en-US" sz="1200" dirty="0">
                <a:latin typeface="ＭＳ Ｐゴシック" pitchFamily="50" charset="-128"/>
              </a:rPr>
              <a:t>年）の数字を基本としており、将来推計は反映していない</a:t>
            </a:r>
          </a:p>
          <a:p>
            <a:r>
              <a:rPr lang="ja-JP" altLang="en-US" sz="1200" dirty="0">
                <a:latin typeface="ＭＳ Ｐゴシック" pitchFamily="50" charset="-128"/>
              </a:rPr>
              <a:t>　　　　⇒各施策における法改正その他の状況変化等を踏まえつつ、設置準備期間中に、さらに精査予定</a:t>
            </a:r>
            <a:endParaRPr lang="en-US" altLang="ja-JP" sz="1200" dirty="0">
              <a:latin typeface="ＭＳ Ｐゴシック" pitchFamily="50" charset="-128"/>
            </a:endParaRPr>
          </a:p>
          <a:p>
            <a:r>
              <a:rPr lang="ja-JP" altLang="en-US" sz="1200" dirty="0">
                <a:latin typeface="ＭＳ Ｐゴシック" pitchFamily="50" charset="-128"/>
              </a:rPr>
              <a:t>　　・なお、本文中に表記している職員数等は端数処理の影響で、合計数等において一致しない場合がある</a:t>
            </a:r>
          </a:p>
        </p:txBody>
      </p:sp>
      <p:sp>
        <p:nvSpPr>
          <p:cNvPr id="6" name="タイトル 1"/>
          <p:cNvSpPr txBox="1">
            <a:spLocks/>
          </p:cNvSpPr>
          <p:nvPr/>
        </p:nvSpPr>
        <p:spPr>
          <a:xfrm>
            <a:off x="485916" y="404664"/>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654609" y="1052736"/>
            <a:ext cx="8640000" cy="44644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１　組織体制のめざすべき方向性</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２　事務分担（案）に基づく組織・職員の移管　　　</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３　特別区設置当初の職員数</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４　特別区の職員数</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５　特別区の組織</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６　一部事務組合の組織体制</a:t>
            </a:r>
            <a:endParaRPr lang="en-US" altLang="zh-TW"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７　大阪市から大阪府、大阪府から特別区への移管職員数</a:t>
            </a: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８　組織体制の整備に向けた職員の採用</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en-US" altLang="ja-JP" sz="2000" dirty="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９　特別区設置に伴う職員数の推移見込み</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en-US" altLang="ja-JP" sz="2000" dirty="0">
                <a:solidFill>
                  <a:prstClr val="black"/>
                </a:solidFill>
                <a:latin typeface="Meiryo UI" pitchFamily="50" charset="-128"/>
                <a:ea typeface="Meiryo UI" pitchFamily="50" charset="-128"/>
                <a:cs typeface="Meiryo UI" pitchFamily="50" charset="-128"/>
              </a:rPr>
              <a:t>10 </a:t>
            </a:r>
            <a:r>
              <a:rPr lang="ja-JP" altLang="en-US" sz="2000" dirty="0">
                <a:solidFill>
                  <a:prstClr val="black"/>
                </a:solidFill>
                <a:latin typeface="Meiryo UI" pitchFamily="50" charset="-128"/>
                <a:ea typeface="Meiryo UI" pitchFamily="50" charset="-128"/>
                <a:cs typeface="Meiryo UI" pitchFamily="50" charset="-128"/>
              </a:rPr>
              <a:t>大阪府の組織</a:t>
            </a:r>
            <a:endParaRPr lang="en-US" altLang="ja-JP" sz="2000" dirty="0">
              <a:solidFill>
                <a:prstClr val="black"/>
              </a:solidFill>
              <a:latin typeface="Meiryo UI" pitchFamily="50" charset="-128"/>
              <a:ea typeface="Meiryo UI" pitchFamily="50" charset="-128"/>
              <a:cs typeface="Meiryo UI" pitchFamily="50" charset="-128"/>
            </a:endParaRPr>
          </a:p>
          <a:p>
            <a:pPr fontAlgn="auto">
              <a:lnSpc>
                <a:spcPts val="3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参考資料</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512840" y="104636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9" name="正方形/長方形 8"/>
          <p:cNvSpPr/>
          <p:nvPr/>
        </p:nvSpPr>
        <p:spPr>
          <a:xfrm>
            <a:off x="3512840" y="1436122"/>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0" name="正方形/長方形 9"/>
          <p:cNvSpPr/>
          <p:nvPr/>
        </p:nvSpPr>
        <p:spPr>
          <a:xfrm>
            <a:off x="3896751" y="1813054"/>
            <a:ext cx="53577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４</a:t>
            </a:r>
          </a:p>
        </p:txBody>
      </p:sp>
      <p:sp>
        <p:nvSpPr>
          <p:cNvPr id="11" name="正方形/長方形 10"/>
          <p:cNvSpPr/>
          <p:nvPr/>
        </p:nvSpPr>
        <p:spPr>
          <a:xfrm>
            <a:off x="3008784" y="257555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512840" y="294829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１７</a:t>
            </a:r>
          </a:p>
        </p:txBody>
      </p:sp>
      <p:sp>
        <p:nvSpPr>
          <p:cNvPr id="14" name="正方形/長方形 13"/>
          <p:cNvSpPr/>
          <p:nvPr/>
        </p:nvSpPr>
        <p:spPr>
          <a:xfrm>
            <a:off x="3512840" y="3702278"/>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15" name="正方形/長方形 14"/>
          <p:cNvSpPr/>
          <p:nvPr/>
        </p:nvSpPr>
        <p:spPr>
          <a:xfrm>
            <a:off x="3512840" y="409191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3505360" y="3329538"/>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１８</a:t>
            </a:r>
          </a:p>
        </p:txBody>
      </p:sp>
      <p:sp>
        <p:nvSpPr>
          <p:cNvPr id="17" name="正方形/長方形 16"/>
          <p:cNvSpPr/>
          <p:nvPr/>
        </p:nvSpPr>
        <p:spPr>
          <a:xfrm>
            <a:off x="2996084" y="219011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8" name="正方形/長方形 17"/>
          <p:cNvSpPr/>
          <p:nvPr/>
        </p:nvSpPr>
        <p:spPr>
          <a:xfrm>
            <a:off x="3008784" y="4464650"/>
            <a:ext cx="624571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２１</a:t>
            </a:r>
          </a:p>
        </p:txBody>
      </p:sp>
      <p:sp>
        <p:nvSpPr>
          <p:cNvPr id="19" name="正方形/長方形 18"/>
          <p:cNvSpPr/>
          <p:nvPr/>
        </p:nvSpPr>
        <p:spPr>
          <a:xfrm>
            <a:off x="2504728" y="4851970"/>
            <a:ext cx="675012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２３</a:t>
            </a:r>
          </a:p>
        </p:txBody>
      </p:sp>
    </p:spTree>
    <p:extLst>
      <p:ext uri="{BB962C8B-B14F-4D97-AF65-F5344CB8AC3E}">
        <p14:creationId xmlns:p14="http://schemas.microsoft.com/office/powerpoint/2010/main" val="94455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右矢印 96"/>
          <p:cNvSpPr/>
          <p:nvPr/>
        </p:nvSpPr>
        <p:spPr>
          <a:xfrm>
            <a:off x="6281462" y="5321370"/>
            <a:ext cx="864856" cy="710881"/>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a:off x="2775051" y="3925420"/>
            <a:ext cx="955865" cy="710881"/>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角丸四角形 23"/>
          <p:cNvSpPr/>
          <p:nvPr/>
        </p:nvSpPr>
        <p:spPr>
          <a:xfrm>
            <a:off x="559560" y="781409"/>
            <a:ext cx="8821463" cy="1783666"/>
          </a:xfrm>
          <a:prstGeom prst="roundRect">
            <a:avLst>
              <a:gd name="adj" fmla="val 70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Ⅰ</a:t>
            </a:r>
            <a:r>
              <a:rPr lang="ja-JP" altLang="en-US" sz="1600" dirty="0">
                <a:solidFill>
                  <a:schemeClr val="tx1"/>
                </a:solidFill>
                <a:latin typeface="Meiryo UI"/>
                <a:ea typeface="Meiryo UI"/>
                <a:cs typeface="Meiryo UI"/>
              </a:rPr>
              <a:t>）大阪市から大阪府へ移管される事務に係る職員数</a:t>
            </a:r>
            <a:endParaRPr lang="en-US" altLang="ja-JP" sz="105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事務分担（案）における大阪府への移管事務の従事人員をベースに、広域機能の一元化を</a:t>
            </a:r>
            <a:endParaRPr lang="en-US" altLang="ja-JP" sz="1600" dirty="0">
              <a:solidFill>
                <a:schemeClr val="tx1"/>
              </a:solidFill>
              <a:latin typeface="Meiryo UI"/>
              <a:ea typeface="Meiryo UI"/>
              <a:cs typeface="Meiryo UI"/>
            </a:endParaRPr>
          </a:p>
          <a:p>
            <a:pPr marL="449263" indent="-188913">
              <a:spcBef>
                <a:spcPts val="0"/>
              </a:spcBef>
              <a:defRPr/>
            </a:pPr>
            <a:r>
              <a:rPr lang="ja-JP" altLang="en-US" sz="1600" dirty="0">
                <a:solidFill>
                  <a:schemeClr val="tx1"/>
                </a:solidFill>
                <a:latin typeface="Meiryo UI"/>
                <a:ea typeface="Meiryo UI"/>
                <a:cs typeface="Meiryo UI"/>
              </a:rPr>
              <a:t>　　　　踏まえ、一定の効率化を図った上で移管　（重複部門や類似業務などで効率化）</a:t>
            </a:r>
            <a:endParaRPr lang="en-US" altLang="ja-JP" sz="1600" dirty="0">
              <a:solidFill>
                <a:schemeClr val="tx1"/>
              </a:solidFill>
              <a:latin typeface="Meiryo UI"/>
              <a:ea typeface="Meiryo UI"/>
              <a:cs typeface="Meiryo UI"/>
            </a:endParaRPr>
          </a:p>
          <a:p>
            <a:pPr>
              <a:spcBef>
                <a:spcPts val="0"/>
              </a:spcBef>
              <a:defRPr/>
            </a:pPr>
            <a:endParaRPr lang="en-US" altLang="ja-JP" sz="1100" dirty="0">
              <a:solidFill>
                <a:schemeClr val="tx1"/>
              </a:solidFill>
              <a:latin typeface="Meiryo UI"/>
              <a:ea typeface="Meiryo UI"/>
              <a:cs typeface="Meiryo UI"/>
            </a:endParaRPr>
          </a:p>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Ⅱ</a:t>
            </a:r>
            <a:r>
              <a:rPr lang="ja-JP" altLang="en-US" sz="1600" dirty="0">
                <a:solidFill>
                  <a:schemeClr val="tx1"/>
                </a:solidFill>
                <a:latin typeface="Meiryo UI"/>
                <a:ea typeface="Meiryo UI"/>
                <a:cs typeface="Meiryo UI"/>
              </a:rPr>
              <a:t>）大阪府から特別区へ移管される事務に係る職員数</a:t>
            </a:r>
            <a:endParaRPr lang="en-US" altLang="ja-JP" sz="160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事務分担（案）における特別区への移管事務の従事人員をベースに移管</a:t>
            </a:r>
            <a:endParaRPr lang="en-US" altLang="ja-JP" sz="1600" dirty="0">
              <a:solidFill>
                <a:schemeClr val="tx1"/>
              </a:solidFill>
              <a:latin typeface="Meiryo UI"/>
              <a:ea typeface="Meiryo UI"/>
              <a:cs typeface="Meiryo UI"/>
            </a:endParaRPr>
          </a:p>
        </p:txBody>
      </p:sp>
      <p:sp>
        <p:nvSpPr>
          <p:cNvPr id="78" name="角丸四角形 77"/>
          <p:cNvSpPr/>
          <p:nvPr/>
        </p:nvSpPr>
        <p:spPr>
          <a:xfrm>
            <a:off x="3917034" y="2785905"/>
            <a:ext cx="2238170" cy="3588340"/>
          </a:xfrm>
          <a:prstGeom prst="roundRect">
            <a:avLst>
              <a:gd name="adj" fmla="val 1471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200" b="1" dirty="0">
                <a:latin typeface="Meiryo UI" pitchFamily="50" charset="-128"/>
                <a:ea typeface="Meiryo UI" pitchFamily="50" charset="-128"/>
                <a:cs typeface="Meiryo UI" pitchFamily="50" charset="-128"/>
              </a:rPr>
              <a:t>大阪府</a:t>
            </a:r>
            <a:endParaRPr kumimoji="1" lang="en-US" altLang="ja-JP" sz="2200" b="1" dirty="0">
              <a:latin typeface="Meiryo UI" pitchFamily="50" charset="-128"/>
              <a:ea typeface="Meiryo UI" pitchFamily="50" charset="-128"/>
              <a:cs typeface="Meiryo UI" pitchFamily="50" charset="-128"/>
            </a:endParaRPr>
          </a:p>
        </p:txBody>
      </p:sp>
      <p:sp>
        <p:nvSpPr>
          <p:cNvPr id="82" name="角丸四角形 81"/>
          <p:cNvSpPr/>
          <p:nvPr/>
        </p:nvSpPr>
        <p:spPr>
          <a:xfrm>
            <a:off x="503960" y="2785905"/>
            <a:ext cx="2115403" cy="2196000"/>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600" b="1" dirty="0">
              <a:latin typeface="Meiryo UI" pitchFamily="50" charset="-128"/>
              <a:ea typeface="Meiryo UI" pitchFamily="50" charset="-128"/>
              <a:cs typeface="Meiryo UI" pitchFamily="50" charset="-128"/>
            </a:endParaRPr>
          </a:p>
          <a:p>
            <a:pPr algn="ctr"/>
            <a:r>
              <a:rPr lang="ja-JP" altLang="en-US" sz="2200" b="1" dirty="0">
                <a:latin typeface="Meiryo UI" pitchFamily="50" charset="-128"/>
                <a:ea typeface="Meiryo UI" pitchFamily="50" charset="-128"/>
                <a:cs typeface="Meiryo UI" pitchFamily="50" charset="-128"/>
              </a:rPr>
              <a:t>大阪市</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85" name="角丸四角形 84"/>
          <p:cNvSpPr/>
          <p:nvPr/>
        </p:nvSpPr>
        <p:spPr>
          <a:xfrm>
            <a:off x="641881" y="3684071"/>
            <a:ext cx="1839560" cy="1148552"/>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1,500</a:t>
            </a:r>
            <a:r>
              <a:rPr lang="ja-JP" altLang="en-US" sz="1600" b="1" dirty="0">
                <a:solidFill>
                  <a:schemeClr val="tx1"/>
                </a:solidFill>
                <a:latin typeface="Meiryo UI" pitchFamily="50" charset="-128"/>
                <a:ea typeface="Meiryo UI" pitchFamily="50" charset="-128"/>
                <a:cs typeface="Meiryo UI" pitchFamily="50" charset="-128"/>
              </a:rPr>
              <a:t>人</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86" name="角丸四角形 85"/>
          <p:cNvSpPr/>
          <p:nvPr/>
        </p:nvSpPr>
        <p:spPr>
          <a:xfrm>
            <a:off x="4054827" y="3717032"/>
            <a:ext cx="1948862" cy="1115591"/>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1,380</a:t>
            </a:r>
            <a:r>
              <a:rPr lang="ja-JP" altLang="en-US" sz="1600" b="1" dirty="0">
                <a:solidFill>
                  <a:schemeClr val="tx1"/>
                </a:solidFill>
                <a:latin typeface="Meiryo UI" pitchFamily="50" charset="-128"/>
                <a:ea typeface="Meiryo UI" pitchFamily="50" charset="-128"/>
                <a:cs typeface="Meiryo UI" pitchFamily="50" charset="-128"/>
              </a:rPr>
              <a:t>人</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2762945" y="4111583"/>
            <a:ext cx="927822" cy="338554"/>
          </a:xfrm>
          <a:prstGeom prst="rect">
            <a:avLst/>
          </a:prstGeom>
          <a:noFill/>
          <a:ln w="9525">
            <a:noFill/>
            <a:miter lim="800000"/>
            <a:headEnd/>
            <a:tailEnd/>
          </a:ln>
        </p:spPr>
        <p:txBody>
          <a:bodyPr wrap="square">
            <a:spAutoFit/>
          </a:bodyPr>
          <a:lstStyle/>
          <a:p>
            <a:pPr algn="ctr"/>
            <a:r>
              <a:rPr lang="ja-JP" altLang="en-US" sz="1600" dirty="0">
                <a:latin typeface="Meiryo UI" pitchFamily="50" charset="-128"/>
                <a:ea typeface="Meiryo UI" pitchFamily="50" charset="-128"/>
                <a:cs typeface="Meiryo UI" pitchFamily="50" charset="-128"/>
              </a:rPr>
              <a:t>（</a:t>
            </a:r>
            <a:r>
              <a:rPr lang="en-US" altLang="ja-JP" sz="1600" dirty="0">
                <a:latin typeface="Meiryo UI" pitchFamily="50" charset="-128"/>
                <a:ea typeface="Meiryo UI" pitchFamily="50" charset="-128"/>
                <a:cs typeface="Meiryo UI" pitchFamily="50" charset="-128"/>
              </a:rPr>
              <a:t>Ⅰ</a:t>
            </a:r>
            <a:r>
              <a:rPr lang="ja-JP" altLang="en-US" sz="1600" dirty="0">
                <a:latin typeface="Meiryo UI" pitchFamily="50" charset="-128"/>
                <a:ea typeface="Meiryo UI" pitchFamily="50" charset="-128"/>
                <a:cs typeface="Meiryo UI" pitchFamily="50" charset="-128"/>
              </a:rPr>
              <a:t>）</a:t>
            </a:r>
          </a:p>
        </p:txBody>
      </p:sp>
      <p:sp>
        <p:nvSpPr>
          <p:cNvPr id="5" name="角丸四角形吹き出し 4"/>
          <p:cNvSpPr/>
          <p:nvPr/>
        </p:nvSpPr>
        <p:spPr>
          <a:xfrm>
            <a:off x="2732168" y="2994687"/>
            <a:ext cx="1086605" cy="551676"/>
          </a:xfrm>
          <a:prstGeom prst="wedgeRoundRectCallout">
            <a:avLst>
              <a:gd name="adj1" fmla="val -10697"/>
              <a:gd name="adj2" fmla="val 8282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latin typeface="Meiryo UI" pitchFamily="50" charset="-128"/>
                <a:ea typeface="Meiryo UI" pitchFamily="50" charset="-128"/>
                <a:cs typeface="Meiryo UI" pitchFamily="50" charset="-128"/>
              </a:rPr>
              <a:t>効率化</a:t>
            </a: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120</a:t>
            </a:r>
            <a:endParaRPr lang="ja-JP" altLang="en-US" sz="1600" b="1" dirty="0">
              <a:latin typeface="Meiryo UI" pitchFamily="50" charset="-128"/>
              <a:ea typeface="Meiryo UI" pitchFamily="50" charset="-128"/>
              <a:cs typeface="Meiryo UI" pitchFamily="50" charset="-128"/>
            </a:endParaRPr>
          </a:p>
        </p:txBody>
      </p:sp>
      <p:sp>
        <p:nvSpPr>
          <p:cNvPr id="90" name="角丸四角形 89"/>
          <p:cNvSpPr/>
          <p:nvPr/>
        </p:nvSpPr>
        <p:spPr>
          <a:xfrm>
            <a:off x="4085232" y="5073905"/>
            <a:ext cx="1948862" cy="1099553"/>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10</a:t>
            </a:r>
            <a:r>
              <a:rPr lang="ja-JP" altLang="en-US" sz="1600" b="1" dirty="0">
                <a:solidFill>
                  <a:schemeClr val="tx1"/>
                </a:solidFill>
                <a:latin typeface="Meiryo UI" pitchFamily="50" charset="-128"/>
                <a:ea typeface="Meiryo UI" pitchFamily="50" charset="-128"/>
                <a:cs typeface="Meiryo UI" pitchFamily="50" charset="-128"/>
              </a:rPr>
              <a:t>人</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6" name="角丸四角形 95"/>
          <p:cNvSpPr/>
          <p:nvPr/>
        </p:nvSpPr>
        <p:spPr>
          <a:xfrm>
            <a:off x="7249262" y="4499693"/>
            <a:ext cx="2093311" cy="1872218"/>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特別区</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99" name="角丸四角形 98"/>
          <p:cNvSpPr/>
          <p:nvPr/>
        </p:nvSpPr>
        <p:spPr>
          <a:xfrm>
            <a:off x="7371481" y="5149902"/>
            <a:ext cx="1839560" cy="1099552"/>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10</a:t>
            </a:r>
            <a:r>
              <a:rPr lang="ja-JP" altLang="en-US" sz="1600" b="1" dirty="0">
                <a:solidFill>
                  <a:schemeClr val="tx1"/>
                </a:solidFill>
                <a:latin typeface="Meiryo UI" pitchFamily="50" charset="-128"/>
                <a:ea typeface="Meiryo UI" pitchFamily="50" charset="-128"/>
                <a:cs typeface="Meiryo UI" pitchFamily="50" charset="-128"/>
              </a:rPr>
              <a:t>人</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AutoShape 908"/>
          <p:cNvSpPr>
            <a:spLocks noChangeArrowheads="1"/>
          </p:cNvSpPr>
          <p:nvPr/>
        </p:nvSpPr>
        <p:spPr bwMode="auto">
          <a:xfrm>
            <a:off x="924405" y="6437121"/>
            <a:ext cx="8212611" cy="397471"/>
          </a:xfrm>
          <a:prstGeom prst="roundRect">
            <a:avLst>
              <a:gd name="adj" fmla="val 16667"/>
            </a:avLst>
          </a:prstGeom>
          <a:noFill/>
          <a:ln w="9525">
            <a:noFill/>
            <a:round/>
            <a:headEnd/>
            <a:tailEnd/>
          </a:ln>
        </p:spPr>
        <p:txBody>
          <a:bodyPr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上記は非技能労務職の人数。技能労務職については、退職不補充を踏まえ、</a:t>
            </a:r>
            <a:r>
              <a:rPr lang="en-US" altLang="ja-JP" sz="1050" dirty="0">
                <a:latin typeface="Meiryo UI" panose="020B0604030504040204" pitchFamily="50" charset="-128"/>
                <a:ea typeface="Meiryo UI" panose="020B0604030504040204" pitchFamily="50" charset="-128"/>
              </a:rPr>
              <a:t>(Ⅰ) 330</a:t>
            </a:r>
            <a:r>
              <a:rPr lang="ja-JP" altLang="en-US" sz="1050" dirty="0">
                <a:latin typeface="Meiryo UI" panose="020B0604030504040204" pitchFamily="50" charset="-128"/>
                <a:ea typeface="Meiryo UI" panose="020B0604030504040204" pitchFamily="50" charset="-128"/>
              </a:rPr>
              <a:t>人を移管</a:t>
            </a:r>
            <a:endParaRPr lang="en-US" altLang="ja-JP" sz="1050" dirty="0">
              <a:latin typeface="Meiryo UI" panose="020B0604030504040204" pitchFamily="50" charset="-128"/>
              <a:ea typeface="Meiryo UI" panose="020B0604030504040204" pitchFamily="50" charset="-128"/>
            </a:endParaRPr>
          </a:p>
        </p:txBody>
      </p:sp>
      <p:sp>
        <p:nvSpPr>
          <p:cNvPr id="2066" name="正方形/長方形 35"/>
          <p:cNvSpPr>
            <a:spLocks noChangeArrowheads="1"/>
          </p:cNvSpPr>
          <p:nvPr/>
        </p:nvSpPr>
        <p:spPr bwMode="auto">
          <a:xfrm>
            <a:off x="8861425" y="166972"/>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９</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95" name="Text Box 23"/>
          <p:cNvSpPr txBox="1">
            <a:spLocks noChangeArrowheads="1"/>
          </p:cNvSpPr>
          <p:nvPr/>
        </p:nvSpPr>
        <p:spPr bwMode="auto">
          <a:xfrm>
            <a:off x="6254187" y="5507533"/>
            <a:ext cx="879431" cy="338554"/>
          </a:xfrm>
          <a:prstGeom prst="rect">
            <a:avLst/>
          </a:prstGeom>
          <a:noFill/>
          <a:ln w="9525">
            <a:noFill/>
            <a:miter lim="800000"/>
            <a:headEnd/>
            <a:tailEnd/>
          </a:ln>
        </p:spPr>
        <p:txBody>
          <a:bodyPr wrap="square">
            <a:spAutoFit/>
          </a:bodyPr>
          <a:lstStyle/>
          <a:p>
            <a:r>
              <a:rPr lang="ja-JP" altLang="en-US" sz="1600" dirty="0">
                <a:solidFill>
                  <a:schemeClr val="bg1"/>
                </a:solidFill>
                <a:latin typeface="Meiryo UI" pitchFamily="50" charset="-128"/>
                <a:ea typeface="Meiryo UI" pitchFamily="50" charset="-128"/>
                <a:cs typeface="Meiryo UI" pitchFamily="50" charset="-128"/>
              </a:rPr>
              <a:t>（</a:t>
            </a:r>
            <a:r>
              <a:rPr lang="en-US" altLang="ja-JP" sz="1600" dirty="0">
                <a:solidFill>
                  <a:schemeClr val="bg1"/>
                </a:solidFill>
                <a:latin typeface="Meiryo UI" pitchFamily="50" charset="-128"/>
                <a:ea typeface="Meiryo UI" pitchFamily="50" charset="-128"/>
                <a:cs typeface="Meiryo UI" pitchFamily="50" charset="-128"/>
              </a:rPr>
              <a:t>Ⅱ</a:t>
            </a:r>
            <a:r>
              <a:rPr lang="ja-JP" altLang="en-US" sz="1600" dirty="0">
                <a:solidFill>
                  <a:schemeClr val="bg1"/>
                </a:solidFill>
                <a:latin typeface="Meiryo UI" pitchFamily="50" charset="-128"/>
                <a:ea typeface="Meiryo UI" pitchFamily="50" charset="-128"/>
                <a:cs typeface="Meiryo UI" pitchFamily="50" charset="-128"/>
              </a:rPr>
              <a:t>）</a:t>
            </a:r>
          </a:p>
        </p:txBody>
      </p:sp>
      <p:sp>
        <p:nvSpPr>
          <p:cNvPr id="19" name="正方形/長方形 1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７　</a:t>
            </a:r>
            <a:r>
              <a:rPr lang="ja-JP" altLang="en-US" sz="2000" b="1" dirty="0">
                <a:solidFill>
                  <a:schemeClr val="tx1"/>
                </a:solidFill>
                <a:latin typeface="Meiryo UI" pitchFamily="50" charset="-128"/>
                <a:ea typeface="Meiryo UI" pitchFamily="50" charset="-128"/>
                <a:cs typeface="Meiryo UI" pitchFamily="50" charset="-128"/>
              </a:rPr>
              <a:t>大阪市から大阪府、大阪府から特別区への移管職員数</a:t>
            </a:r>
            <a:endParaRPr lang="ja-JP" altLang="en-US" sz="2000" b="1" dirty="0">
              <a:solidFill>
                <a:srgbClr val="000000"/>
              </a:solidFill>
              <a:latin typeface="ＭＳ Ｐゴシック" charset="-128"/>
              <a:ea typeface="Meiryo UI"/>
              <a:cs typeface="Meiryo UI"/>
            </a:endParaRPr>
          </a:p>
        </p:txBody>
      </p:sp>
      <p:sp>
        <p:nvSpPr>
          <p:cNvPr id="21" name="AutoShape 908"/>
          <p:cNvSpPr>
            <a:spLocks noChangeArrowheads="1"/>
          </p:cNvSpPr>
          <p:nvPr/>
        </p:nvSpPr>
        <p:spPr bwMode="auto">
          <a:xfrm>
            <a:off x="4160912" y="3269256"/>
            <a:ext cx="1922284" cy="378802"/>
          </a:xfrm>
          <a:prstGeom prst="roundRect">
            <a:avLst>
              <a:gd name="adj" fmla="val 0"/>
            </a:avLst>
          </a:prstGeom>
          <a:noFill/>
          <a:ln w="9525">
            <a:noFill/>
            <a:round/>
            <a:headEnd/>
            <a:tailEnd/>
          </a:ln>
        </p:spPr>
        <p:txBody>
          <a:bodyPr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大阪府の組織については、</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組織</a:t>
            </a:r>
            <a:r>
              <a:rPr lang="en-US" altLang="ja-JP" sz="1050" dirty="0">
                <a:latin typeface="Meiryo UI" panose="020B0604030504040204" pitchFamily="50" charset="-128"/>
                <a:ea typeface="Meiryo UI" panose="020B0604030504040204" pitchFamily="50" charset="-128"/>
              </a:rPr>
              <a:t>-21</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22 </a:t>
            </a:r>
            <a:r>
              <a:rPr lang="ja-JP" altLang="en-US" sz="1050" dirty="0">
                <a:latin typeface="Meiryo UI" panose="020B0604030504040204" pitchFamily="50" charset="-128"/>
                <a:ea typeface="Meiryo UI" panose="020B0604030504040204" pitchFamily="50" charset="-128"/>
              </a:rPr>
              <a:t>参照</a:t>
            </a:r>
          </a:p>
        </p:txBody>
      </p:sp>
      <p:sp>
        <p:nvSpPr>
          <p:cNvPr id="2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１８</a:t>
            </a:r>
          </a:p>
        </p:txBody>
      </p:sp>
    </p:spTree>
    <p:extLst>
      <p:ext uri="{BB962C8B-B14F-4D97-AF65-F5344CB8AC3E}">
        <p14:creationId xmlns:p14="http://schemas.microsoft.com/office/powerpoint/2010/main" val="3130556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８　組織体制の整備に向けた職員の採用　</a:t>
            </a:r>
            <a:endParaRPr lang="ja-JP" altLang="en-US" sz="1400" b="1" dirty="0">
              <a:solidFill>
                <a:srgbClr val="000000"/>
              </a:solidFill>
              <a:latin typeface="ＭＳ Ｐゴシック" charset="-128"/>
              <a:ea typeface="Meiryo UI"/>
              <a:cs typeface="Meiryo UI"/>
            </a:endParaRPr>
          </a:p>
        </p:txBody>
      </p:sp>
      <p:sp>
        <p:nvSpPr>
          <p:cNvPr id="30" name="正方形/長方形 29"/>
          <p:cNvSpPr/>
          <p:nvPr/>
        </p:nvSpPr>
        <p:spPr>
          <a:xfrm>
            <a:off x="273000" y="588485"/>
            <a:ext cx="9360000" cy="648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nSpc>
                <a:spcPct val="125000"/>
              </a:lnSpc>
              <a:buFont typeface="Wingdings" panose="05000000000000000000"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特別区の組織体制整備のため増員が必要</a:t>
            </a:r>
            <a:endParaRPr lang="en-US" altLang="ja-JP" sz="1400" dirty="0">
              <a:solidFill>
                <a:schemeClr val="tx1"/>
              </a:solidFill>
              <a:latin typeface="Meiryo UI" pitchFamily="50" charset="-128"/>
              <a:ea typeface="Meiryo UI" pitchFamily="50" charset="-128"/>
              <a:cs typeface="Meiryo UI" pitchFamily="50" charset="-128"/>
            </a:endParaRPr>
          </a:p>
          <a:p>
            <a:pPr marL="285750" indent="-285750">
              <a:lnSpc>
                <a:spcPct val="125000"/>
              </a:lnSpc>
              <a:buFont typeface="Wingdings" panose="05000000000000000000" pitchFamily="2" charset="2"/>
              <a:buChar char="u"/>
              <a:defRPr/>
            </a:pPr>
            <a:r>
              <a:rPr lang="ja-JP" altLang="en-US" sz="1400" dirty="0">
                <a:solidFill>
                  <a:schemeClr val="tx1"/>
                </a:solidFill>
                <a:latin typeface="Meiryo UI" pitchFamily="50" charset="-128"/>
                <a:ea typeface="Meiryo UI" pitchFamily="50" charset="-128"/>
                <a:cs typeface="Meiryo UI" pitchFamily="50" charset="-128"/>
              </a:rPr>
              <a:t>大阪府への移管については、広域一元化に伴う効率化減を加味</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2" name="ホームベース 31"/>
          <p:cNvSpPr/>
          <p:nvPr/>
        </p:nvSpPr>
        <p:spPr>
          <a:xfrm>
            <a:off x="162287" y="1412776"/>
            <a:ext cx="1548000" cy="324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採用増必要数</a:t>
            </a:r>
          </a:p>
        </p:txBody>
      </p:sp>
      <p:sp>
        <p:nvSpPr>
          <p:cNvPr id="59" name="線吹き出し 1 (枠付き) 58"/>
          <p:cNvSpPr/>
          <p:nvPr/>
        </p:nvSpPr>
        <p:spPr>
          <a:xfrm>
            <a:off x="5723275" y="703010"/>
            <a:ext cx="1600274"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特別区設置に伴う採用増必要数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7512960" y="644432"/>
            <a:ext cx="1395138" cy="553998"/>
          </a:xfrm>
          <a:prstGeom prst="rect">
            <a:avLst/>
          </a:prstGeom>
          <a:noFill/>
        </p:spPr>
        <p:txBody>
          <a:bodyPr vert="horz" wrap="square" rtlCol="0"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毎年度の退職補充に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加えて、体制整備分の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採用増が必要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大かっこ 9"/>
          <p:cNvSpPr/>
          <p:nvPr/>
        </p:nvSpPr>
        <p:spPr>
          <a:xfrm>
            <a:off x="7414648" y="627308"/>
            <a:ext cx="1481267" cy="5637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左中かっこ 75"/>
          <p:cNvSpPr/>
          <p:nvPr/>
        </p:nvSpPr>
        <p:spPr>
          <a:xfrm flipH="1">
            <a:off x="5488080" y="702310"/>
            <a:ext cx="204716" cy="455253"/>
          </a:xfrm>
          <a:prstGeom prst="leftBrace">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8" name="グループ化 7"/>
          <p:cNvGrpSpPr/>
          <p:nvPr/>
        </p:nvGrpSpPr>
        <p:grpSpPr>
          <a:xfrm>
            <a:off x="961723" y="2158223"/>
            <a:ext cx="8450490" cy="2829349"/>
            <a:chOff x="905083" y="1493224"/>
            <a:chExt cx="8450490" cy="1908861"/>
          </a:xfrm>
        </p:grpSpPr>
        <p:cxnSp>
          <p:nvCxnSpPr>
            <p:cNvPr id="36" name="直線コネクタ 35"/>
            <p:cNvCxnSpPr/>
            <p:nvPr/>
          </p:nvCxnSpPr>
          <p:spPr>
            <a:xfrm flipV="1">
              <a:off x="1148947" y="3102315"/>
              <a:ext cx="7560000" cy="4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361143" y="2408270"/>
              <a:ext cx="1152000" cy="6922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200" dirty="0">
                  <a:solidFill>
                    <a:schemeClr val="tx1"/>
                  </a:solidFill>
                  <a:latin typeface="Meiryo UI" pitchFamily="50" charset="-128"/>
                  <a:ea typeface="Meiryo UI" pitchFamily="50" charset="-128"/>
                  <a:cs typeface="Meiryo UI" pitchFamily="50" charset="-128"/>
                </a:rPr>
                <a:t>Ｈ</a:t>
              </a:r>
              <a:r>
                <a:rPr lang="en-US" altLang="ja-JP" sz="1200" dirty="0">
                  <a:solidFill>
                    <a:schemeClr val="tx1"/>
                  </a:solidFill>
                  <a:latin typeface="Meiryo UI" pitchFamily="50" charset="-128"/>
                  <a:ea typeface="Meiryo UI" pitchFamily="50" charset="-128"/>
                  <a:cs typeface="Meiryo UI" pitchFamily="50" charset="-128"/>
                </a:rPr>
                <a:t>28</a:t>
              </a:r>
              <a:r>
                <a:rPr lang="ja-JP" altLang="en-US" sz="1200" dirty="0">
                  <a:solidFill>
                    <a:schemeClr val="tx1"/>
                  </a:solidFill>
                  <a:latin typeface="Meiryo UI" pitchFamily="50" charset="-128"/>
                  <a:ea typeface="Meiryo UI" pitchFamily="50" charset="-128"/>
                  <a:cs typeface="Meiryo UI" pitchFamily="50" charset="-128"/>
                </a:rPr>
                <a:t>時点</a:t>
              </a:r>
              <a:endParaRPr lang="en-US" altLang="ja-JP" sz="1200" dirty="0">
                <a:solidFill>
                  <a:schemeClr val="tx1"/>
                </a:solidFill>
                <a:latin typeface="Meiryo UI" pitchFamily="50" charset="-128"/>
                <a:ea typeface="Meiryo UI" pitchFamily="50" charset="-128"/>
                <a:cs typeface="Meiryo UI" pitchFamily="50" charset="-128"/>
              </a:endParaRPr>
            </a:p>
            <a:p>
              <a:pPr algn="ctr">
                <a:defRPr/>
              </a:pPr>
              <a:r>
                <a:rPr lang="en-US" altLang="ja-JP" sz="1200" dirty="0">
                  <a:solidFill>
                    <a:schemeClr val="tx1"/>
                  </a:solidFill>
                  <a:latin typeface="Meiryo UI" pitchFamily="50" charset="-128"/>
                  <a:ea typeface="Meiryo UI" pitchFamily="50" charset="-128"/>
                  <a:cs typeface="Meiryo UI" pitchFamily="50" charset="-128"/>
                </a:rPr>
                <a:t> </a:t>
              </a:r>
              <a:r>
                <a:rPr lang="en-US" altLang="ja-JP" sz="1200" b="1" dirty="0">
                  <a:solidFill>
                    <a:schemeClr val="tx1"/>
                  </a:solidFill>
                  <a:latin typeface="Meiryo UI" pitchFamily="50" charset="-128"/>
                  <a:ea typeface="Meiryo UI" pitchFamily="50" charset="-128"/>
                  <a:cs typeface="Meiryo UI" pitchFamily="50" charset="-128"/>
                </a:rPr>
                <a:t>11,210</a:t>
              </a:r>
              <a:r>
                <a:rPr lang="ja-JP" altLang="en-US" sz="1200" b="1" dirty="0">
                  <a:solidFill>
                    <a:schemeClr val="tx1"/>
                  </a:solidFill>
                  <a:latin typeface="Meiryo UI" pitchFamily="50" charset="-128"/>
                  <a:ea typeface="Meiryo UI" pitchFamily="50" charset="-128"/>
                  <a:cs typeface="Meiryo UI" pitchFamily="50" charset="-128"/>
                </a:rPr>
                <a:t>人</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517152" y="1508759"/>
              <a:ext cx="1152000" cy="15914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en-US" altLang="ja-JP" sz="1200" b="1" dirty="0">
                  <a:solidFill>
                    <a:schemeClr val="tx1"/>
                  </a:solidFill>
                  <a:latin typeface="Meiryo UI" pitchFamily="50" charset="-128"/>
                  <a:ea typeface="Meiryo UI" pitchFamily="50" charset="-128"/>
                  <a:cs typeface="Meiryo UI" pitchFamily="50" charset="-128"/>
                </a:rPr>
                <a:t>11,620</a:t>
              </a:r>
              <a:r>
                <a:rPr lang="ja-JP" altLang="en-US" sz="1200" b="1" dirty="0">
                  <a:solidFill>
                    <a:schemeClr val="tx1"/>
                  </a:solidFill>
                  <a:latin typeface="Meiryo UI" pitchFamily="50" charset="-128"/>
                  <a:ea typeface="Meiryo UI" pitchFamily="50" charset="-128"/>
                  <a:cs typeface="Meiryo UI" pitchFamily="50" charset="-128"/>
                </a:rPr>
                <a:t>人</a:t>
              </a:r>
              <a:endParaRPr lang="ja-JP" altLang="en-US" sz="800" dirty="0">
                <a:solidFill>
                  <a:schemeClr val="tx1"/>
                </a:solidFill>
                <a:latin typeface="Meiryo UI" pitchFamily="50" charset="-128"/>
                <a:ea typeface="Meiryo UI" pitchFamily="50" charset="-128"/>
                <a:cs typeface="Meiryo UI" pitchFamily="50" charset="-128"/>
              </a:endParaRPr>
            </a:p>
            <a:p>
              <a:pPr algn="ctr">
                <a:defRPr/>
              </a:pP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7" name="線吹き出し 1 (枠付き) 6"/>
            <p:cNvSpPr/>
            <p:nvPr/>
          </p:nvSpPr>
          <p:spPr>
            <a:xfrm>
              <a:off x="2123102" y="1644692"/>
              <a:ext cx="1448827" cy="449071"/>
            </a:xfrm>
            <a:prstGeom prst="borderCallout1">
              <a:avLst>
                <a:gd name="adj1" fmla="val 33476"/>
                <a:gd name="adj2" fmla="val 100757"/>
                <a:gd name="adj3" fmla="val -51279"/>
                <a:gd name="adj4" fmla="val 104006"/>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体制整備増</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330</a:t>
              </a:r>
              <a:r>
                <a:rPr lang="ja-JP" altLang="en-US" sz="1200" b="1" dirty="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98"/>
            <p:cNvSpPr txBox="1">
              <a:spLocks noChangeArrowheads="1"/>
            </p:cNvSpPr>
            <p:nvPr/>
          </p:nvSpPr>
          <p:spPr bwMode="auto">
            <a:xfrm>
              <a:off x="2048364" y="3080234"/>
              <a:ext cx="1796923" cy="321851"/>
            </a:xfrm>
            <a:prstGeom prst="rect">
              <a:avLst/>
            </a:prstGeom>
            <a:noFill/>
            <a:ln w="9525">
              <a:noFill/>
              <a:miter lim="800000"/>
              <a:headEnd/>
              <a:tailEnd/>
            </a:ln>
          </p:spPr>
          <p:txBody>
            <a:bodyPr wrap="square">
              <a:spAutoFit/>
            </a:bodyPr>
            <a:lstStyle/>
            <a:p>
              <a:pPr algn="ctr"/>
              <a:r>
                <a:rPr lang="ja-JP" altLang="en-US" sz="1400" dirty="0">
                  <a:latin typeface="Meiryo UI" pitchFamily="50" charset="-128"/>
                  <a:ea typeface="Meiryo UI" pitchFamily="50" charset="-128"/>
                  <a:cs typeface="Meiryo UI" pitchFamily="50" charset="-128"/>
                </a:rPr>
                <a:t>現員数</a:t>
              </a:r>
              <a:endParaRPr lang="en-US" altLang="ja-JP" sz="1400" dirty="0">
                <a:latin typeface="Meiryo UI" pitchFamily="50" charset="-128"/>
                <a:ea typeface="Meiryo UI" pitchFamily="50" charset="-128"/>
                <a:cs typeface="Meiryo UI" pitchFamily="50" charset="-128"/>
              </a:endParaRPr>
            </a:p>
            <a:p>
              <a:pPr algn="ctr"/>
              <a:r>
                <a:rPr lang="ja-JP" altLang="en-US" sz="1100" dirty="0">
                  <a:latin typeface="Meiryo UI" pitchFamily="50" charset="-128"/>
                  <a:ea typeface="Meiryo UI" pitchFamily="50" charset="-128"/>
                  <a:cs typeface="Meiryo UI" pitchFamily="50" charset="-128"/>
                </a:rPr>
                <a:t>（特別区設置時見込み）</a:t>
              </a:r>
            </a:p>
          </p:txBody>
        </p:sp>
        <p:sp>
          <p:nvSpPr>
            <p:cNvPr id="50" name="テキスト ボックス 100"/>
            <p:cNvSpPr txBox="1">
              <a:spLocks noChangeArrowheads="1"/>
            </p:cNvSpPr>
            <p:nvPr/>
          </p:nvSpPr>
          <p:spPr bwMode="auto">
            <a:xfrm>
              <a:off x="3548036" y="3080234"/>
              <a:ext cx="1106487" cy="207646"/>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38" name="右矢印 37"/>
            <p:cNvSpPr/>
            <p:nvPr/>
          </p:nvSpPr>
          <p:spPr>
            <a:xfrm>
              <a:off x="5241384" y="2318453"/>
              <a:ext cx="828000" cy="359033"/>
            </a:xfrm>
            <a:prstGeom prst="rightArrow">
              <a:avLst>
                <a:gd name="adj1" fmla="val 50000"/>
                <a:gd name="adj2" fmla="val 65785"/>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p:cNvSpPr txBox="1"/>
            <p:nvPr/>
          </p:nvSpPr>
          <p:spPr>
            <a:xfrm>
              <a:off x="5040238" y="2713926"/>
              <a:ext cx="1261884" cy="311469"/>
            </a:xfrm>
            <a:prstGeom prst="rect">
              <a:avLst/>
            </a:prstGeom>
            <a:noFill/>
          </p:spPr>
          <p:txBody>
            <a:bodyPr vert="horz" wrap="non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大阪府移管時の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効率化減反映後</a:t>
              </a:r>
            </a:p>
          </p:txBody>
        </p:sp>
        <p:sp>
          <p:nvSpPr>
            <p:cNvPr id="4" name="左中かっこ 3"/>
            <p:cNvSpPr/>
            <p:nvPr/>
          </p:nvSpPr>
          <p:spPr>
            <a:xfrm>
              <a:off x="3335901" y="1514808"/>
              <a:ext cx="177242" cy="690021"/>
            </a:xfrm>
            <a:prstGeom prst="leftBrace">
              <a:avLst>
                <a:gd name="adj1" fmla="val 32246"/>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2" name="直線コネクタ 41"/>
            <p:cNvCxnSpPr/>
            <p:nvPr/>
          </p:nvCxnSpPr>
          <p:spPr>
            <a:xfrm>
              <a:off x="4354564" y="1509328"/>
              <a:ext cx="154726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693393" y="1734565"/>
              <a:ext cx="198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4860124" y="1493224"/>
              <a:ext cx="0" cy="25782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973837" y="1530591"/>
              <a:ext cx="3095500" cy="171308"/>
            </a:xfrm>
            <a:prstGeom prst="rect">
              <a:avLst/>
            </a:prstGeom>
            <a:noFill/>
          </p:spPr>
          <p:txBody>
            <a:bodyPr vert="horz" wrap="square" rtlCol="0" anchor="ctr">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大阪府への移管で効率化による削減▲１２０人</a:t>
              </a:r>
            </a:p>
          </p:txBody>
        </p:sp>
        <p:sp>
          <p:nvSpPr>
            <p:cNvPr id="54" name="線吹き出し 1 (枠付き) 53"/>
            <p:cNvSpPr/>
            <p:nvPr/>
          </p:nvSpPr>
          <p:spPr>
            <a:xfrm>
              <a:off x="7872370" y="1800860"/>
              <a:ext cx="1483203" cy="343988"/>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採用増必要数</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左中かっこ 56"/>
            <p:cNvSpPr/>
            <p:nvPr/>
          </p:nvSpPr>
          <p:spPr>
            <a:xfrm flipH="1">
              <a:off x="7845628" y="1741520"/>
              <a:ext cx="174422" cy="482208"/>
            </a:xfrm>
            <a:prstGeom prst="leftBrace">
              <a:avLst>
                <a:gd name="adj1" fmla="val 25000"/>
                <a:gd name="adj2" fmla="val 50000"/>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5" name="テキスト ボックス 100"/>
            <p:cNvSpPr txBox="1">
              <a:spLocks noChangeArrowheads="1"/>
            </p:cNvSpPr>
            <p:nvPr/>
          </p:nvSpPr>
          <p:spPr bwMode="auto">
            <a:xfrm>
              <a:off x="6705204" y="3087941"/>
              <a:ext cx="1106487" cy="207646"/>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cxnSp>
          <p:nvCxnSpPr>
            <p:cNvPr id="40" name="直線コネクタ 39"/>
            <p:cNvCxnSpPr/>
            <p:nvPr/>
          </p:nvCxnSpPr>
          <p:spPr>
            <a:xfrm>
              <a:off x="4672064" y="2231650"/>
              <a:ext cx="360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690909" y="1741520"/>
              <a:ext cx="1152000" cy="1359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400" dirty="0">
                <a:solidFill>
                  <a:schemeClr val="tx1"/>
                </a:solidFill>
                <a:latin typeface="Meiryo UI" pitchFamily="50" charset="-128"/>
                <a:ea typeface="Meiryo UI" pitchFamily="50" charset="-128"/>
                <a:cs typeface="Meiryo UI" pitchFamily="50" charset="-128"/>
              </a:endParaRPr>
            </a:p>
            <a:p>
              <a:pPr algn="ct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5" name="右中かっこ 4"/>
            <p:cNvSpPr/>
            <p:nvPr/>
          </p:nvSpPr>
          <p:spPr>
            <a:xfrm>
              <a:off x="2357348" y="2420233"/>
              <a:ext cx="190952" cy="684250"/>
            </a:xfrm>
            <a:prstGeom prst="rightBrace">
              <a:avLst>
                <a:gd name="adj1" fmla="val 24280"/>
                <a:gd name="adj2" fmla="val 465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0" name="左中かっこ 89"/>
            <p:cNvSpPr/>
            <p:nvPr/>
          </p:nvSpPr>
          <p:spPr>
            <a:xfrm>
              <a:off x="2119876" y="2223728"/>
              <a:ext cx="247650" cy="877408"/>
            </a:xfrm>
            <a:prstGeom prst="leftBrace">
              <a:avLst>
                <a:gd name="adj1" fmla="val 3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2" name="テキスト ボックス 91"/>
            <p:cNvSpPr txBox="1"/>
            <p:nvPr/>
          </p:nvSpPr>
          <p:spPr>
            <a:xfrm>
              <a:off x="905083" y="2575477"/>
              <a:ext cx="1485025" cy="186881"/>
            </a:xfrm>
            <a:prstGeom prst="rect">
              <a:avLst/>
            </a:prstGeom>
            <a:noFill/>
          </p:spPr>
          <p:txBody>
            <a:bodyPr wrap="square" rtlCol="0">
              <a:spAutoFit/>
            </a:bodyPr>
            <a:lstStyle/>
            <a:p>
              <a:pPr algn="ctr"/>
              <a:r>
                <a:rPr lang="en-US" altLang="ja-JP" sz="1200" b="1" dirty="0">
                  <a:latin typeface="Meiryo UI" pitchFamily="50" charset="-128"/>
                  <a:ea typeface="Meiryo UI" pitchFamily="50" charset="-128"/>
                  <a:cs typeface="Meiryo UI" pitchFamily="50" charset="-128"/>
                </a:rPr>
                <a:t>11,290</a:t>
              </a:r>
              <a:r>
                <a:rPr kumimoji="1" lang="ja-JP" altLang="en-US" sz="1200" b="1" dirty="0">
                  <a:latin typeface="Meiryo UI" pitchFamily="50" charset="-128"/>
                  <a:ea typeface="Meiryo UI" pitchFamily="50" charset="-128"/>
                  <a:cs typeface="Meiryo UI" pitchFamily="50" charset="-128"/>
                </a:rPr>
                <a:t>人</a:t>
              </a:r>
              <a:endParaRPr kumimoji="1" lang="en-US" altLang="ja-JP" sz="1200" b="1" dirty="0">
                <a:latin typeface="Meiryo UI" pitchFamily="50" charset="-128"/>
                <a:ea typeface="Meiryo UI" pitchFamily="50" charset="-128"/>
                <a:cs typeface="Meiryo UI" pitchFamily="50" charset="-128"/>
              </a:endParaRPr>
            </a:p>
          </p:txBody>
        </p:sp>
        <p:sp>
          <p:nvSpPr>
            <p:cNvPr id="65" name="正方形/長方形 64"/>
            <p:cNvSpPr/>
            <p:nvPr/>
          </p:nvSpPr>
          <p:spPr>
            <a:xfrm>
              <a:off x="2370669" y="2217770"/>
              <a:ext cx="1152000" cy="180975"/>
            </a:xfrm>
            <a:prstGeom prst="rect">
              <a:avLst/>
            </a:prstGeom>
            <a:solidFill>
              <a:schemeClr val="bg1"/>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2" name="ホームベース 51"/>
          <p:cNvSpPr/>
          <p:nvPr/>
        </p:nvSpPr>
        <p:spPr>
          <a:xfrm>
            <a:off x="156236" y="4990516"/>
            <a:ext cx="1548000" cy="324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a:t>
            </a:r>
          </a:p>
        </p:txBody>
      </p:sp>
      <p:sp>
        <p:nvSpPr>
          <p:cNvPr id="55" name="正方形/長方形 54"/>
          <p:cNvSpPr/>
          <p:nvPr/>
        </p:nvSpPr>
        <p:spPr>
          <a:xfrm>
            <a:off x="355688" y="5368133"/>
            <a:ext cx="1825287" cy="1264801"/>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設置準備期間中に</a:t>
            </a: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600" b="1" dirty="0">
                <a:solidFill>
                  <a:schemeClr val="tx1"/>
                </a:solidFill>
                <a:latin typeface="Meiryo UI" pitchFamily="50" charset="-128"/>
                <a:ea typeface="Meiryo UI" pitchFamily="50" charset="-128"/>
                <a:cs typeface="Meiryo UI" pitchFamily="50" charset="-128"/>
              </a:rPr>
              <a:t>計画的に対応</a:t>
            </a:r>
          </a:p>
        </p:txBody>
      </p:sp>
      <p:sp>
        <p:nvSpPr>
          <p:cNvPr id="61" name="二等辺三角形 60"/>
          <p:cNvSpPr/>
          <p:nvPr/>
        </p:nvSpPr>
        <p:spPr>
          <a:xfrm rot="5400000">
            <a:off x="1966255" y="5891350"/>
            <a:ext cx="927047" cy="279056"/>
          </a:xfrm>
          <a:prstGeom prst="triangl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a:solidFill>
                <a:prstClr val="white"/>
              </a:solidFill>
            </a:endParaRPr>
          </a:p>
        </p:txBody>
      </p:sp>
      <p:sp>
        <p:nvSpPr>
          <p:cNvPr id="63" name="正方形/長方形 62"/>
          <p:cNvSpPr/>
          <p:nvPr/>
        </p:nvSpPr>
        <p:spPr>
          <a:xfrm>
            <a:off x="2614636" y="5368008"/>
            <a:ext cx="4514961" cy="1267118"/>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◆設置準備期間中に段階的に採用</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特別区・大阪府への移管職員数の比率に応じて、大阪市・大阪府で</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採用し、設置準備期間中の準備業務に対応</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7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◆技術職・専門職の必要数</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現行の職種別構成比が大阪市の特性を反映していることから、職種別</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構成比を参考に、各職種の必要数を精査し、計画的に採用</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050" b="1"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66" name="右矢印 65"/>
          <p:cNvSpPr/>
          <p:nvPr/>
        </p:nvSpPr>
        <p:spPr>
          <a:xfrm>
            <a:off x="7204560" y="5647820"/>
            <a:ext cx="308400" cy="775500"/>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p:nvPr/>
        </p:nvSpPr>
        <p:spPr>
          <a:xfrm>
            <a:off x="7587922" y="5372865"/>
            <a:ext cx="1986899" cy="1250543"/>
          </a:xfrm>
          <a:prstGeom prst="rect">
            <a:avLst/>
          </a:prstGeom>
          <a:solidFill>
            <a:schemeClr val="tx2">
              <a:lumMod val="75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設置当初に向け</a:t>
            </a:r>
            <a:endParaRPr lang="en-US" altLang="ja-JP" sz="1400" b="1" dirty="0">
              <a:solidFill>
                <a:schemeClr val="bg1"/>
              </a:solidFill>
              <a:latin typeface="Meiryo UI" pitchFamily="50" charset="-128"/>
              <a:ea typeface="Meiryo UI" pitchFamily="50" charset="-128"/>
              <a:cs typeface="Meiryo UI" pitchFamily="50" charset="-128"/>
            </a:endParaRPr>
          </a:p>
          <a:p>
            <a:r>
              <a:rPr lang="ja-JP" altLang="en-US" sz="1400" b="1" dirty="0">
                <a:solidFill>
                  <a:schemeClr val="bg1"/>
                </a:solidFill>
                <a:latin typeface="Meiryo UI" pitchFamily="50" charset="-128"/>
                <a:ea typeface="Meiryo UI" pitchFamily="50" charset="-128"/>
                <a:cs typeface="Meiryo UI" pitchFamily="50" charset="-128"/>
              </a:rPr>
              <a:t>　　必要職員数を確保</a:t>
            </a:r>
            <a:endParaRPr lang="en-US" altLang="ja-JP" sz="1400" b="1" dirty="0">
              <a:solidFill>
                <a:schemeClr val="bg1"/>
              </a:solidFill>
              <a:latin typeface="Meiryo UI" pitchFamily="50" charset="-128"/>
              <a:ea typeface="Meiryo UI" pitchFamily="50" charset="-128"/>
              <a:cs typeface="Meiryo UI" pitchFamily="50" charset="-128"/>
            </a:endParaRPr>
          </a:p>
          <a:p>
            <a:endParaRPr lang="en-US" altLang="ja-JP" sz="800" b="1" dirty="0">
              <a:solidFill>
                <a:schemeClr val="bg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円滑な特別区設置を推進</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405552" y="2766166"/>
            <a:ext cx="1514995" cy="553998"/>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特別区設置時点までの</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児童相談所に係る変動を想定</a:t>
            </a:r>
          </a:p>
        </p:txBody>
      </p:sp>
      <p:cxnSp>
        <p:nvCxnSpPr>
          <p:cNvPr id="9" name="直線コネクタ 8"/>
          <p:cNvCxnSpPr/>
          <p:nvPr/>
        </p:nvCxnSpPr>
        <p:spPr>
          <a:xfrm>
            <a:off x="1803748" y="3164782"/>
            <a:ext cx="810888" cy="192210"/>
          </a:xfrm>
          <a:prstGeom prst="line">
            <a:avLst/>
          </a:prstGeom>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1808806" y="1428889"/>
            <a:ext cx="3366450"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下記は</a:t>
            </a:r>
            <a:r>
              <a:rPr lang="en-US" altLang="ja-JP" sz="1400" dirty="0">
                <a:latin typeface="Meiryo UI" panose="020B0604030504040204" pitchFamily="50" charset="-128"/>
                <a:ea typeface="Meiryo UI" panose="020B0604030504040204" pitchFamily="50" charset="-128"/>
              </a:rPr>
              <a:t>H29</a:t>
            </a:r>
            <a:r>
              <a:rPr lang="ja-JP" altLang="en-US" sz="1400" dirty="0">
                <a:latin typeface="Meiryo UI" panose="020B0604030504040204" pitchFamily="50" charset="-128"/>
                <a:ea typeface="Meiryo UI" panose="020B0604030504040204" pitchFamily="50" charset="-128"/>
              </a:rPr>
              <a:t>年９月時点での算定</a:t>
            </a:r>
          </a:p>
        </p:txBody>
      </p:sp>
      <p:sp>
        <p:nvSpPr>
          <p:cNvPr id="4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１９</a:t>
            </a:r>
          </a:p>
        </p:txBody>
      </p:sp>
      <p:sp>
        <p:nvSpPr>
          <p:cNvPr id="48" name="テキスト ボックス 47"/>
          <p:cNvSpPr txBox="1"/>
          <p:nvPr/>
        </p:nvSpPr>
        <p:spPr>
          <a:xfrm>
            <a:off x="1813045" y="1721899"/>
            <a:ext cx="5308535"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児童相談所に係る法令の配置基準等の状況変化については、組織</a:t>
            </a:r>
            <a:r>
              <a:rPr lang="en-US" altLang="ja-JP" sz="1000" dirty="0">
                <a:latin typeface="Meiryo UI" panose="020B0604030504040204" pitchFamily="50" charset="-128"/>
                <a:ea typeface="Meiryo UI" panose="020B0604030504040204" pitchFamily="50" charset="-128"/>
              </a:rPr>
              <a:t>-38</a:t>
            </a:r>
            <a:r>
              <a:rPr lang="ja-JP" altLang="en-US" sz="1000" dirty="0" err="1">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39</a:t>
            </a:r>
            <a:r>
              <a:rPr lang="ja-JP" altLang="en-US" sz="1000" dirty="0">
                <a:latin typeface="Meiryo UI" panose="020B0604030504040204" pitchFamily="50" charset="-128"/>
                <a:ea typeface="Meiryo UI" panose="020B0604030504040204" pitchFamily="50" charset="-128"/>
              </a:rPr>
              <a:t>参照</a:t>
            </a:r>
          </a:p>
        </p:txBody>
      </p:sp>
    </p:spTree>
    <p:extLst>
      <p:ext uri="{BB962C8B-B14F-4D97-AF65-F5344CB8AC3E}">
        <p14:creationId xmlns:p14="http://schemas.microsoft.com/office/powerpoint/2010/main" val="19910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９</a:t>
            </a:r>
            <a:r>
              <a:rPr lang="ja-JP" altLang="en-US" sz="2000" b="1" dirty="0">
                <a:solidFill>
                  <a:srgbClr val="000000"/>
                </a:solidFill>
                <a:latin typeface="ＭＳ Ｐゴシック" charset="-128"/>
                <a:ea typeface="Meiryo UI"/>
                <a:cs typeface="Meiryo UI"/>
              </a:rPr>
              <a:t>　特別区設置に伴う職員数の推移見込み　</a:t>
            </a:r>
            <a:r>
              <a:rPr lang="ja-JP" altLang="en-US" sz="1600" b="1" dirty="0">
                <a:solidFill>
                  <a:srgbClr val="000000"/>
                </a:solidFill>
                <a:latin typeface="ＭＳ Ｐゴシック" charset="-128"/>
                <a:ea typeface="Meiryo UI"/>
                <a:cs typeface="Meiryo UI"/>
              </a:rPr>
              <a:t>～イメージ～</a:t>
            </a:r>
          </a:p>
        </p:txBody>
      </p:sp>
      <p:sp>
        <p:nvSpPr>
          <p:cNvPr id="123" name="コンテンツ プレースホルダー 2"/>
          <p:cNvSpPr txBox="1">
            <a:spLocks/>
          </p:cNvSpPr>
          <p:nvPr/>
        </p:nvSpPr>
        <p:spPr bwMode="auto">
          <a:xfrm>
            <a:off x="273000" y="507539"/>
            <a:ext cx="9360000" cy="324000"/>
          </a:xfrm>
          <a:prstGeom prst="rect">
            <a:avLst/>
          </a:prstGeom>
          <a:solidFill>
            <a:schemeClr val="accent6">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 特別区・一部事務組合の職員数、大阪府への移管職員数の推移</a:t>
            </a:r>
            <a:r>
              <a:rPr lang="ja-JP" altLang="en-US" sz="1200" dirty="0">
                <a:solidFill>
                  <a:prstClr val="black"/>
                </a:solidFill>
                <a:latin typeface="Meiryo UI" pitchFamily="50" charset="-128"/>
                <a:ea typeface="Meiryo UI" pitchFamily="50" charset="-128"/>
                <a:cs typeface="Meiryo UI" pitchFamily="50" charset="-128"/>
              </a:rPr>
              <a:t>（経営形態見直し部門、学校園、消防を除く）</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11762" y="1216703"/>
            <a:ext cx="3628478" cy="5415128"/>
          </a:xfrm>
          <a:prstGeom prst="roundRect">
            <a:avLst>
              <a:gd name="adj" fmla="val 7240"/>
            </a:avLst>
          </a:prstGeom>
          <a:noFill/>
          <a:ln w="317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2" name="正方形/長方形 61"/>
          <p:cNvSpPr/>
          <p:nvPr/>
        </p:nvSpPr>
        <p:spPr>
          <a:xfrm>
            <a:off x="150878" y="2374587"/>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6" name="テキスト ボックス 33"/>
          <p:cNvSpPr txBox="1">
            <a:spLocks noChangeArrowheads="1"/>
          </p:cNvSpPr>
          <p:nvPr/>
        </p:nvSpPr>
        <p:spPr bwMode="auto">
          <a:xfrm>
            <a:off x="428473" y="810882"/>
            <a:ext cx="4726298" cy="261610"/>
          </a:xfrm>
          <a:prstGeom prst="rect">
            <a:avLst/>
          </a:prstGeom>
          <a:noFill/>
          <a:ln w="9525">
            <a:noFill/>
            <a:miter lim="800000"/>
            <a:headEnd/>
            <a:tailEnd/>
          </a:ln>
        </p:spPr>
        <p:txBody>
          <a:bodyPr wrap="square">
            <a:spAutoFit/>
          </a:bodyP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技能労務職 ：退職不補充により、職員数を試算したもの</a:t>
            </a:r>
          </a:p>
        </p:txBody>
      </p:sp>
      <p:sp>
        <p:nvSpPr>
          <p:cNvPr id="81" name="テキスト ボックス 33"/>
          <p:cNvSpPr txBox="1">
            <a:spLocks noChangeArrowheads="1"/>
          </p:cNvSpPr>
          <p:nvPr/>
        </p:nvSpPr>
        <p:spPr bwMode="auto">
          <a:xfrm>
            <a:off x="-2972" y="6618487"/>
            <a:ext cx="4384675" cy="253916"/>
          </a:xfrm>
          <a:prstGeom prst="rect">
            <a:avLst/>
          </a:prstGeom>
          <a:noFill/>
          <a:ln w="9525">
            <a:noFill/>
            <a:miter lim="800000"/>
            <a:headEnd/>
            <a:tailEnd/>
          </a:ln>
        </p:spPr>
        <p:txBody>
          <a:bodyPr wrap="square">
            <a:spAutoFit/>
          </a:bodyPr>
          <a:lstStyle/>
          <a:p>
            <a:pPr marL="87313" indent="-87313"/>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大阪府から特別区へ移管される職員</a:t>
            </a:r>
            <a:r>
              <a:rPr lang="en-US" altLang="ja-JP" sz="1050" dirty="0">
                <a:latin typeface="Meiryo UI" pitchFamily="50" charset="-128"/>
                <a:ea typeface="Meiryo UI" pitchFamily="50" charset="-128"/>
                <a:cs typeface="Meiryo UI" pitchFamily="50" charset="-128"/>
              </a:rPr>
              <a:t>10</a:t>
            </a:r>
            <a:r>
              <a:rPr lang="ja-JP" altLang="en-US" sz="1050" dirty="0">
                <a:latin typeface="Meiryo UI" pitchFamily="50" charset="-128"/>
                <a:ea typeface="Meiryo UI" pitchFamily="50" charset="-128"/>
                <a:cs typeface="Meiryo UI" pitchFamily="50" charset="-128"/>
              </a:rPr>
              <a:t>人（全て非技能労務職）を含む</a:t>
            </a:r>
          </a:p>
        </p:txBody>
      </p:sp>
      <p:grpSp>
        <p:nvGrpSpPr>
          <p:cNvPr id="13" name="グループ化 12"/>
          <p:cNvGrpSpPr/>
          <p:nvPr/>
        </p:nvGrpSpPr>
        <p:grpSpPr>
          <a:xfrm>
            <a:off x="209805" y="922884"/>
            <a:ext cx="9505102" cy="5708947"/>
            <a:chOff x="209805" y="922884"/>
            <a:chExt cx="9505102" cy="5708947"/>
          </a:xfrm>
        </p:grpSpPr>
        <p:sp>
          <p:nvSpPr>
            <p:cNvPr id="72" name="正方形/長方形 71"/>
            <p:cNvSpPr/>
            <p:nvPr/>
          </p:nvSpPr>
          <p:spPr>
            <a:xfrm>
              <a:off x="4314907" y="4421130"/>
              <a:ext cx="5400000" cy="21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円/楕円 75"/>
            <p:cNvSpPr/>
            <p:nvPr/>
          </p:nvSpPr>
          <p:spPr>
            <a:xfrm>
              <a:off x="5070559" y="4466374"/>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4" name="正方形/長方形 73"/>
            <p:cNvSpPr/>
            <p:nvPr/>
          </p:nvSpPr>
          <p:spPr>
            <a:xfrm>
              <a:off x="4304403" y="922884"/>
              <a:ext cx="5400000" cy="334756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二等辺三角形 95"/>
            <p:cNvSpPr/>
            <p:nvPr/>
          </p:nvSpPr>
          <p:spPr>
            <a:xfrm rot="5400000">
              <a:off x="6128324" y="2633216"/>
              <a:ext cx="1546764" cy="23345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p:cNvCxnSpPr/>
            <p:nvPr/>
          </p:nvCxnSpPr>
          <p:spPr>
            <a:xfrm>
              <a:off x="4097948" y="2134726"/>
              <a:ext cx="111532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1741003" y="1330755"/>
              <a:ext cx="209536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特別区分</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計</a:t>
              </a:r>
              <a:r>
                <a:rPr lang="en-US" altLang="ja-JP" sz="1200" b="1" dirty="0">
                  <a:solidFill>
                    <a:schemeClr val="tx1"/>
                  </a:solidFill>
                  <a:latin typeface="Meiryo UI" panose="020B0604030504040204" pitchFamily="50" charset="-128"/>
                  <a:ea typeface="Meiryo UI" panose="020B0604030504040204" pitchFamily="50" charset="-128"/>
                </a:rPr>
                <a:t>11,180</a:t>
              </a:r>
              <a:r>
                <a:rPr lang="ja-JP" altLang="en-US" sz="1200" b="1" dirty="0">
                  <a:solidFill>
                    <a:schemeClr val="tx1"/>
                  </a:solidFill>
                  <a:latin typeface="Meiryo UI" panose="020B0604030504040204" pitchFamily="50" charset="-128"/>
                  <a:ea typeface="Meiryo UI" panose="020B0604030504040204" pitchFamily="50" charset="-128"/>
                </a:rPr>
                <a:t>人</a:t>
              </a:r>
            </a:p>
          </p:txBody>
        </p:sp>
        <p:sp>
          <p:nvSpPr>
            <p:cNvPr id="105" name="正方形/長方形 104"/>
            <p:cNvSpPr/>
            <p:nvPr/>
          </p:nvSpPr>
          <p:spPr>
            <a:xfrm>
              <a:off x="2298950" y="2538343"/>
              <a:ext cx="1368000" cy="133200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a:solidFill>
                    <a:schemeClr val="bg1"/>
                  </a:solidFill>
                  <a:latin typeface="Meiryo UI" panose="020B0604030504040204" pitchFamily="50" charset="-128"/>
                  <a:ea typeface="Meiryo UI" panose="020B0604030504040204" pitchFamily="50" charset="-128"/>
                </a:rPr>
                <a:t>9,710</a:t>
              </a:r>
              <a:r>
                <a:rPr lang="ja-JP" altLang="en-US" sz="1400" b="1" dirty="0">
                  <a:solidFill>
                    <a:schemeClr val="bg1"/>
                  </a:solidFill>
                  <a:latin typeface="Meiryo UI" panose="020B0604030504040204" pitchFamily="50" charset="-128"/>
                  <a:ea typeface="Meiryo UI" panose="020B0604030504040204" pitchFamily="50" charset="-128"/>
                </a:rPr>
                <a:t>人</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108" name="正方形/長方形 107"/>
            <p:cNvSpPr/>
            <p:nvPr/>
          </p:nvSpPr>
          <p:spPr>
            <a:xfrm>
              <a:off x="5223535" y="2142410"/>
              <a:ext cx="1368000" cy="173149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a:solidFill>
                    <a:schemeClr val="bg1"/>
                  </a:solidFill>
                  <a:latin typeface="Meiryo UI" panose="020B0604030504040204" pitchFamily="50" charset="-128"/>
                  <a:ea typeface="Meiryo UI" panose="020B0604030504040204" pitchFamily="50" charset="-128"/>
                </a:rPr>
                <a:t>10,120</a:t>
              </a:r>
              <a:r>
                <a:rPr lang="ja-JP" altLang="en-US" sz="1200" b="1" dirty="0">
                  <a:solidFill>
                    <a:schemeClr val="bg1"/>
                  </a:solidFill>
                  <a:latin typeface="Meiryo UI" panose="020B0604030504040204" pitchFamily="50" charset="-128"/>
                  <a:ea typeface="Meiryo UI" panose="020B0604030504040204" pitchFamily="50" charset="-128"/>
                </a:rPr>
                <a:t>人</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2182120" y="3950300"/>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事務分担（案）を反映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3716453" y="2548068"/>
              <a:ext cx="10800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5017860" y="3903064"/>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cxnSp>
          <p:nvCxnSpPr>
            <p:cNvPr id="78" name="直線コネクタ 77"/>
            <p:cNvCxnSpPr/>
            <p:nvPr/>
          </p:nvCxnSpPr>
          <p:spPr>
            <a:xfrm>
              <a:off x="1888816" y="3894166"/>
              <a:ext cx="768014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668916" y="1508166"/>
              <a:ext cx="1544352" cy="17127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3958882" y="2169308"/>
              <a:ext cx="1150941"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体制整備による増員</a:t>
              </a:r>
              <a:endParaRPr lang="en-US" altLang="ja-JP" sz="1100" b="1" dirty="0">
                <a:solidFill>
                  <a:srgbClr val="FF0000"/>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5092334" y="983648"/>
              <a:ext cx="3960000" cy="360000"/>
              <a:chOff x="5092334" y="983648"/>
              <a:chExt cx="3960000" cy="360000"/>
            </a:xfrm>
          </p:grpSpPr>
          <p:sp>
            <p:nvSpPr>
              <p:cNvPr id="99" name="円/楕円 98"/>
              <p:cNvSpPr/>
              <p:nvPr/>
            </p:nvSpPr>
            <p:spPr>
              <a:xfrm>
                <a:off x="5092334" y="983648"/>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　別　区</a:t>
                </a:r>
              </a:p>
            </p:txBody>
          </p:sp>
          <p:sp>
            <p:nvSpPr>
              <p:cNvPr id="82" name="コンテンツ プレースホルダー 2"/>
              <p:cNvSpPr txBox="1">
                <a:spLocks/>
              </p:cNvSpPr>
              <p:nvPr/>
            </p:nvSpPr>
            <p:spPr bwMode="auto">
              <a:xfrm>
                <a:off x="7696773" y="1018537"/>
                <a:ext cx="1277691" cy="291972"/>
              </a:xfrm>
              <a:prstGeom prst="rect">
                <a:avLst/>
              </a:prstGeom>
              <a:no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en-US" altLang="ja-JP" sz="900" dirty="0">
                    <a:solidFill>
                      <a:schemeClr val="bg1"/>
                    </a:solidFill>
                    <a:latin typeface="Meiryo UI" pitchFamily="50" charset="-128"/>
                    <a:ea typeface="Meiryo UI" pitchFamily="50" charset="-128"/>
                    <a:cs typeface="Meiryo UI" pitchFamily="50" charset="-128"/>
                  </a:rPr>
                  <a:t>※</a:t>
                </a:r>
                <a:r>
                  <a:rPr lang="ja-JP" altLang="en-US" sz="900" dirty="0">
                    <a:solidFill>
                      <a:schemeClr val="bg1"/>
                    </a:solidFill>
                    <a:latin typeface="Meiryo UI" pitchFamily="50" charset="-128"/>
                    <a:ea typeface="Meiryo UI" pitchFamily="50" charset="-128"/>
                    <a:cs typeface="Meiryo UI" pitchFamily="50" charset="-128"/>
                  </a:rPr>
                  <a:t>一部事務組合含む</a:t>
                </a:r>
                <a:endParaRPr lang="en-US" altLang="ja-JP" sz="900" dirty="0">
                  <a:solidFill>
                    <a:schemeClr val="bg1"/>
                  </a:solidFill>
                  <a:latin typeface="Meiryo UI" pitchFamily="50" charset="-128"/>
                  <a:ea typeface="Meiryo UI" pitchFamily="50" charset="-128"/>
                  <a:cs typeface="Meiryo UI" pitchFamily="50" charset="-128"/>
                </a:endParaRPr>
              </a:p>
            </p:txBody>
          </p:sp>
        </p:grpSp>
        <p:sp>
          <p:nvSpPr>
            <p:cNvPr id="47" name="右矢印 46"/>
            <p:cNvSpPr/>
            <p:nvPr/>
          </p:nvSpPr>
          <p:spPr>
            <a:xfrm>
              <a:off x="1756665" y="2217655"/>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14909" y="6271791"/>
              <a:ext cx="11700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a:t>
              </a:r>
            </a:p>
          </p:txBody>
        </p:sp>
        <p:sp>
          <p:nvSpPr>
            <p:cNvPr id="14" name="正方形/長方形 13"/>
            <p:cNvSpPr/>
            <p:nvPr/>
          </p:nvSpPr>
          <p:spPr>
            <a:xfrm>
              <a:off x="5047146" y="6164317"/>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5236278" y="5620864"/>
              <a:ext cx="1368000" cy="54442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a:solidFill>
                    <a:schemeClr val="bg1"/>
                  </a:solidFill>
                  <a:latin typeface="Meiryo UI" panose="020B0604030504040204" pitchFamily="50" charset="-128"/>
                  <a:ea typeface="Meiryo UI" panose="020B0604030504040204" pitchFamily="50" charset="-128"/>
                </a:rPr>
                <a:t>1,380</a:t>
              </a:r>
              <a:r>
                <a:rPr lang="ja-JP" altLang="en-US" sz="1200" b="1" dirty="0">
                  <a:solidFill>
                    <a:schemeClr val="bg1"/>
                  </a:solidFill>
                  <a:latin typeface="Meiryo UI" panose="020B0604030504040204" pitchFamily="50" charset="-128"/>
                  <a:ea typeface="Meiryo UI" panose="020B0604030504040204" pitchFamily="50" charset="-128"/>
                </a:rPr>
                <a:t>人</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2298950" y="5340229"/>
              <a:ext cx="1368000" cy="83992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a:solidFill>
                    <a:schemeClr val="bg1"/>
                  </a:solidFill>
                  <a:latin typeface="Meiryo UI" panose="020B0604030504040204" pitchFamily="50" charset="-128"/>
                  <a:ea typeface="Meiryo UI" panose="020B0604030504040204" pitchFamily="50" charset="-128"/>
                </a:rPr>
                <a:t>1,500</a:t>
              </a:r>
              <a:r>
                <a:rPr lang="ja-JP" altLang="en-US" sz="1400" b="1" dirty="0">
                  <a:solidFill>
                    <a:schemeClr val="bg1"/>
                  </a:solidFill>
                  <a:latin typeface="Meiryo UI" panose="020B0604030504040204" pitchFamily="50" charset="-128"/>
                  <a:ea typeface="Meiryo UI" panose="020B0604030504040204" pitchFamily="50" charset="-128"/>
                </a:rPr>
                <a:t>人</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2171316" y="6232685"/>
              <a:ext cx="156248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事務分担（案）を反映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1850293" y="4470698"/>
              <a:ext cx="194764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大阪府分</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　計</a:t>
              </a:r>
              <a:r>
                <a:rPr lang="en-US" altLang="ja-JP" sz="1200" b="1" dirty="0">
                  <a:solidFill>
                    <a:schemeClr val="tx1"/>
                  </a:solidFill>
                  <a:latin typeface="Meiryo UI" panose="020B0604030504040204" pitchFamily="50" charset="-128"/>
                  <a:ea typeface="Meiryo UI" panose="020B0604030504040204" pitchFamily="50" charset="-128"/>
                </a:rPr>
                <a:t>1,930</a:t>
              </a:r>
              <a:r>
                <a:rPr lang="ja-JP" altLang="en-US" sz="1200" b="1" dirty="0">
                  <a:solidFill>
                    <a:schemeClr val="tx1"/>
                  </a:solidFill>
                  <a:latin typeface="Meiryo UI" panose="020B0604030504040204" pitchFamily="50" charset="-128"/>
                  <a:ea typeface="Meiryo UI" panose="020B0604030504040204" pitchFamily="50" charset="-128"/>
                </a:rPr>
                <a:t>人</a:t>
              </a:r>
            </a:p>
          </p:txBody>
        </p:sp>
        <p:sp>
          <p:nvSpPr>
            <p:cNvPr id="48" name="右矢印 47"/>
            <p:cNvSpPr/>
            <p:nvPr/>
          </p:nvSpPr>
          <p:spPr>
            <a:xfrm>
              <a:off x="1765359" y="5544166"/>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209805" y="3998358"/>
              <a:ext cx="1368000" cy="219351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400" b="1" dirty="0">
                  <a:solidFill>
                    <a:schemeClr val="bg1"/>
                  </a:solidFill>
                  <a:latin typeface="Meiryo UI" panose="020B0604030504040204" pitchFamily="50" charset="-128"/>
                  <a:ea typeface="Meiryo UI" panose="020B0604030504040204" pitchFamily="50" charset="-128"/>
                </a:rPr>
                <a:t>11,210</a:t>
              </a:r>
              <a:r>
                <a:rPr lang="ja-JP" altLang="en-US" sz="1400" b="1" dirty="0">
                  <a:solidFill>
                    <a:schemeClr val="bg1"/>
                  </a:solidFill>
                  <a:latin typeface="Meiryo UI" panose="020B0604030504040204" pitchFamily="50" charset="-128"/>
                  <a:ea typeface="Meiryo UI" panose="020B0604030504040204" pitchFamily="50" charset="-128"/>
                </a:rPr>
                <a:t>人</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8" name="正方形/長方形 7"/>
            <p:cNvSpPr/>
            <p:nvPr/>
          </p:nvSpPr>
          <p:spPr>
            <a:xfrm>
              <a:off x="1764814" y="2336341"/>
              <a:ext cx="143174" cy="352264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rot="5400000" flipH="1" flipV="1">
              <a:off x="1681640" y="3859353"/>
              <a:ext cx="160673" cy="29202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a:off x="3725415" y="5337240"/>
              <a:ext cx="326675"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052090" y="5620864"/>
              <a:ext cx="122055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3685287" y="4825699"/>
              <a:ext cx="1563607" cy="42319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4016896" y="5259180"/>
              <a:ext cx="1160994"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効率化による</a:t>
              </a: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100" b="1">
                  <a:solidFill>
                    <a:schemeClr val="tx1"/>
                  </a:solidFill>
                  <a:latin typeface="Meiryo UI" panose="020B0604030504040204" pitchFamily="50" charset="-128"/>
                  <a:ea typeface="Meiryo UI" panose="020B0604030504040204" pitchFamily="50" charset="-128"/>
                </a:rPr>
                <a:t>減員</a:t>
              </a:r>
              <a:endParaRPr lang="en-US" altLang="ja-JP" sz="1100" b="1" dirty="0">
                <a:solidFill>
                  <a:srgbClr val="FF0000"/>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7221346" y="6171477"/>
              <a:ext cx="175235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93" name="正方形/長方形 92"/>
            <p:cNvSpPr/>
            <p:nvPr/>
          </p:nvSpPr>
          <p:spPr>
            <a:xfrm>
              <a:off x="7413525" y="5628103"/>
              <a:ext cx="1368000" cy="52241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a:solidFill>
                    <a:schemeClr val="bg1"/>
                  </a:solidFill>
                  <a:latin typeface="Meiryo UI" panose="020B0604030504040204" pitchFamily="50" charset="-128"/>
                  <a:ea typeface="Meiryo UI" panose="020B0604030504040204" pitchFamily="50" charset="-128"/>
                </a:rPr>
                <a:t>1,380</a:t>
              </a:r>
              <a:r>
                <a:rPr lang="ja-JP" altLang="en-US" sz="1200" b="1" dirty="0">
                  <a:solidFill>
                    <a:schemeClr val="bg1"/>
                  </a:solidFill>
                  <a:latin typeface="Meiryo UI" panose="020B0604030504040204" pitchFamily="50" charset="-128"/>
                  <a:ea typeface="Meiryo UI" panose="020B0604030504040204" pitchFamily="50" charset="-128"/>
                </a:rPr>
                <a:t>人</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7358785" y="2134726"/>
              <a:ext cx="1368000" cy="1735617"/>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a:p>
              <a:pPr algn="ctr">
                <a:defRPr/>
              </a:pPr>
              <a:r>
                <a:rPr lang="en-US" altLang="ja-JP" sz="1200" b="1" dirty="0">
                  <a:solidFill>
                    <a:schemeClr val="bg1"/>
                  </a:solidFill>
                  <a:latin typeface="Meiryo UI" panose="020B0604030504040204" pitchFamily="50" charset="-128"/>
                  <a:ea typeface="Meiryo UI" panose="020B0604030504040204" pitchFamily="50" charset="-128"/>
                </a:rPr>
                <a:t>10,120</a:t>
              </a:r>
              <a:r>
                <a:rPr lang="ja-JP" altLang="en-US" sz="1200" b="1" dirty="0">
                  <a:solidFill>
                    <a:schemeClr val="bg1"/>
                  </a:solidFill>
                  <a:latin typeface="Meiryo UI" panose="020B0604030504040204" pitchFamily="50" charset="-128"/>
                  <a:ea typeface="Meiryo UI" panose="020B0604030504040204" pitchFamily="50" charset="-128"/>
                </a:rPr>
                <a:t>人</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293875" y="3910407"/>
              <a:ext cx="14806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102" name="正方形/長方形 101"/>
            <p:cNvSpPr/>
            <p:nvPr/>
          </p:nvSpPr>
          <p:spPr>
            <a:xfrm>
              <a:off x="5212528" y="1510410"/>
              <a:ext cx="1368000" cy="60053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7354150" y="1653959"/>
              <a:ext cx="1368000" cy="455012"/>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1" name="直線コネクタ 110"/>
            <p:cNvCxnSpPr/>
            <p:nvPr/>
          </p:nvCxnSpPr>
          <p:spPr>
            <a:xfrm flipH="1" flipV="1">
              <a:off x="6580528" y="1508166"/>
              <a:ext cx="782174" cy="15438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236278" y="5226390"/>
              <a:ext cx="1368000" cy="377060"/>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330</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7413525" y="5345070"/>
              <a:ext cx="1368000" cy="256404"/>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p:txBody>
        </p:sp>
        <p:cxnSp>
          <p:nvCxnSpPr>
            <p:cNvPr id="118" name="直線コネクタ 117"/>
            <p:cNvCxnSpPr/>
            <p:nvPr/>
          </p:nvCxnSpPr>
          <p:spPr>
            <a:xfrm>
              <a:off x="6604278" y="5235161"/>
              <a:ext cx="809247" cy="12079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二等辺三角形 79"/>
            <p:cNvSpPr/>
            <p:nvPr/>
          </p:nvSpPr>
          <p:spPr>
            <a:xfrm rot="5400000">
              <a:off x="6497127" y="5665189"/>
              <a:ext cx="785408" cy="1714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下矢印 1"/>
            <p:cNvSpPr/>
            <p:nvPr/>
          </p:nvSpPr>
          <p:spPr>
            <a:xfrm flipV="1">
              <a:off x="3801026" y="2148041"/>
              <a:ext cx="261048" cy="36903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下矢印 82"/>
            <p:cNvSpPr/>
            <p:nvPr/>
          </p:nvSpPr>
          <p:spPr>
            <a:xfrm>
              <a:off x="3791042" y="5380046"/>
              <a:ext cx="261048" cy="26012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09805" y="3008159"/>
              <a:ext cx="1368000" cy="98120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2303916" y="1688797"/>
              <a:ext cx="1368000" cy="817621"/>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1,470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303916" y="4825699"/>
              <a:ext cx="1368000" cy="506179"/>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222683" y="2594912"/>
              <a:ext cx="1376149" cy="5291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計</a:t>
              </a:r>
              <a:r>
                <a:rPr kumimoji="1" lang="en-US" altLang="ja-JP" sz="1400" b="1" dirty="0">
                  <a:solidFill>
                    <a:schemeClr val="tx1"/>
                  </a:solidFill>
                  <a:latin typeface="Meiryo UI" pitchFamily="50" charset="-128"/>
                  <a:ea typeface="Meiryo UI" pitchFamily="50" charset="-128"/>
                  <a:cs typeface="Meiryo UI" pitchFamily="50" charset="-128"/>
                </a:rPr>
                <a:t>13,110</a:t>
              </a:r>
              <a:r>
                <a:rPr kumimoji="1" lang="ja-JP" altLang="en-US" sz="1400" b="1" dirty="0">
                  <a:solidFill>
                    <a:schemeClr val="tx1"/>
                  </a:solidFill>
                  <a:latin typeface="Meiryo UI" pitchFamily="50" charset="-128"/>
                  <a:ea typeface="Meiryo UI" pitchFamily="50" charset="-128"/>
                  <a:cs typeface="Meiryo UI" pitchFamily="50" charset="-128"/>
                </a:rPr>
                <a:t>人</a:t>
              </a:r>
              <a:endParaRPr kumimoji="1" lang="en-US" altLang="ja-JP" sz="1400" b="1" dirty="0">
                <a:solidFill>
                  <a:schemeClr val="tx1"/>
                </a:solidFill>
                <a:latin typeface="Meiryo UI" pitchFamily="50" charset="-128"/>
                <a:ea typeface="Meiryo UI" pitchFamily="50" charset="-128"/>
                <a:cs typeface="Meiryo UI" pitchFamily="50" charset="-128"/>
              </a:endParaRPr>
            </a:p>
          </p:txBody>
        </p:sp>
        <p:sp>
          <p:nvSpPr>
            <p:cNvPr id="97" name="正方形/長方形 96"/>
            <p:cNvSpPr/>
            <p:nvPr/>
          </p:nvSpPr>
          <p:spPr>
            <a:xfrm>
              <a:off x="5229751" y="1213420"/>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itchFamily="50" charset="-128"/>
                  <a:ea typeface="Meiryo UI" pitchFamily="50" charset="-128"/>
                  <a:cs typeface="Meiryo UI" pitchFamily="50" charset="-128"/>
                </a:rPr>
                <a:t>計</a:t>
              </a:r>
              <a:r>
                <a:rPr kumimoji="1" lang="en-US" altLang="ja-JP" sz="1200" b="1" dirty="0">
                  <a:solidFill>
                    <a:schemeClr val="tx1"/>
                  </a:solidFill>
                  <a:latin typeface="Meiryo UI" pitchFamily="50" charset="-128"/>
                  <a:ea typeface="Meiryo UI" pitchFamily="50" charset="-128"/>
                  <a:cs typeface="Meiryo UI" pitchFamily="50" charset="-128"/>
                </a:rPr>
                <a:t>11,260</a:t>
              </a:r>
              <a:r>
                <a:rPr kumimoji="1" lang="ja-JP" altLang="en-US" sz="1200" b="1" dirty="0">
                  <a:solidFill>
                    <a:schemeClr val="tx1"/>
                  </a:solidFill>
                  <a:latin typeface="Meiryo UI" pitchFamily="50" charset="-128"/>
                  <a:ea typeface="Meiryo UI" pitchFamily="50" charset="-128"/>
                  <a:cs typeface="Meiryo UI" pitchFamily="50" charset="-128"/>
                </a:rPr>
                <a:t>人</a:t>
              </a:r>
            </a:p>
          </p:txBody>
        </p:sp>
        <p:sp>
          <p:nvSpPr>
            <p:cNvPr id="98" name="正方形/長方形 97"/>
            <p:cNvSpPr/>
            <p:nvPr/>
          </p:nvSpPr>
          <p:spPr>
            <a:xfrm>
              <a:off x="7353813" y="135110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itchFamily="50" charset="-128"/>
                  <a:ea typeface="Meiryo UI" pitchFamily="50" charset="-128"/>
                  <a:cs typeface="Meiryo UI" pitchFamily="50" charset="-128"/>
                </a:rPr>
                <a:t>計</a:t>
              </a:r>
              <a:r>
                <a:rPr kumimoji="1" lang="en-US" altLang="ja-JP" sz="1200" b="1" dirty="0">
                  <a:solidFill>
                    <a:schemeClr val="tx1"/>
                  </a:solidFill>
                  <a:latin typeface="Meiryo UI" pitchFamily="50" charset="-128"/>
                  <a:ea typeface="Meiryo UI" pitchFamily="50" charset="-128"/>
                  <a:cs typeface="Meiryo UI" pitchFamily="50" charset="-128"/>
                </a:rPr>
                <a:t>10,570</a:t>
              </a:r>
              <a:r>
                <a:rPr kumimoji="1" lang="ja-JP" altLang="en-US" sz="1200" b="1" dirty="0">
                  <a:solidFill>
                    <a:schemeClr val="tx1"/>
                  </a:solidFill>
                  <a:latin typeface="Meiryo UI" pitchFamily="50" charset="-128"/>
                  <a:ea typeface="Meiryo UI" pitchFamily="50" charset="-128"/>
                  <a:cs typeface="Meiryo UI" pitchFamily="50" charset="-128"/>
                </a:rPr>
                <a:t>人</a:t>
              </a:r>
            </a:p>
          </p:txBody>
        </p:sp>
        <p:sp>
          <p:nvSpPr>
            <p:cNvPr id="100" name="正方形/長方形 99"/>
            <p:cNvSpPr/>
            <p:nvPr/>
          </p:nvSpPr>
          <p:spPr>
            <a:xfrm>
              <a:off x="5240087" y="488022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itchFamily="50" charset="-128"/>
                  <a:ea typeface="Meiryo UI" pitchFamily="50" charset="-128"/>
                  <a:cs typeface="Meiryo UI" pitchFamily="50" charset="-128"/>
                </a:rPr>
                <a:t>計</a:t>
              </a:r>
              <a:r>
                <a:rPr kumimoji="1" lang="en-US" altLang="ja-JP" sz="1200" b="1" dirty="0">
                  <a:solidFill>
                    <a:schemeClr val="tx1"/>
                  </a:solidFill>
                  <a:latin typeface="Meiryo UI" pitchFamily="50" charset="-128"/>
                  <a:ea typeface="Meiryo UI" pitchFamily="50" charset="-128"/>
                  <a:cs typeface="Meiryo UI" pitchFamily="50" charset="-128"/>
                </a:rPr>
                <a:t>1,710</a:t>
              </a:r>
              <a:r>
                <a:rPr kumimoji="1" lang="ja-JP" altLang="en-US" sz="1200" b="1" dirty="0">
                  <a:solidFill>
                    <a:schemeClr val="tx1"/>
                  </a:solidFill>
                  <a:latin typeface="Meiryo UI" pitchFamily="50" charset="-128"/>
                  <a:ea typeface="Meiryo UI" pitchFamily="50" charset="-128"/>
                  <a:cs typeface="Meiryo UI" pitchFamily="50" charset="-128"/>
                </a:rPr>
                <a:t>人</a:t>
              </a:r>
            </a:p>
          </p:txBody>
        </p:sp>
        <p:sp>
          <p:nvSpPr>
            <p:cNvPr id="107" name="正方形/長方形 106"/>
            <p:cNvSpPr/>
            <p:nvPr/>
          </p:nvSpPr>
          <p:spPr>
            <a:xfrm>
              <a:off x="7392760" y="4993856"/>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itchFamily="50" charset="-128"/>
                  <a:ea typeface="Meiryo UI" pitchFamily="50" charset="-128"/>
                  <a:cs typeface="Meiryo UI" pitchFamily="50" charset="-128"/>
                </a:rPr>
                <a:t>計</a:t>
              </a:r>
              <a:r>
                <a:rPr kumimoji="1" lang="en-US" altLang="ja-JP" sz="1200" b="1" dirty="0">
                  <a:solidFill>
                    <a:schemeClr val="tx1"/>
                  </a:solidFill>
                  <a:latin typeface="Meiryo UI" pitchFamily="50" charset="-128"/>
                  <a:ea typeface="Meiryo UI" pitchFamily="50" charset="-128"/>
                  <a:cs typeface="Meiryo UI" pitchFamily="50" charset="-128"/>
                </a:rPr>
                <a:t>1,510</a:t>
              </a:r>
              <a:r>
                <a:rPr kumimoji="1" lang="ja-JP" altLang="en-US" sz="1200" b="1" dirty="0">
                  <a:solidFill>
                    <a:schemeClr val="tx1"/>
                  </a:solidFill>
                  <a:latin typeface="Meiryo UI" pitchFamily="50" charset="-128"/>
                  <a:ea typeface="Meiryo UI" pitchFamily="50" charset="-128"/>
                  <a:cs typeface="Meiryo UI" pitchFamily="50" charset="-128"/>
                </a:rPr>
                <a:t>人</a:t>
              </a:r>
            </a:p>
          </p:txBody>
        </p:sp>
      </p:grpSp>
      <p:cxnSp>
        <p:nvCxnSpPr>
          <p:cNvPr id="16" name="直線コネクタ 15"/>
          <p:cNvCxnSpPr/>
          <p:nvPr/>
        </p:nvCxnSpPr>
        <p:spPr>
          <a:xfrm flipV="1">
            <a:off x="159916" y="6150514"/>
            <a:ext cx="9429322" cy="6019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２０</a:t>
            </a:r>
          </a:p>
        </p:txBody>
      </p:sp>
    </p:spTree>
    <p:extLst>
      <p:ext uri="{BB962C8B-B14F-4D97-AF65-F5344CB8AC3E}">
        <p14:creationId xmlns:p14="http://schemas.microsoft.com/office/powerpoint/2010/main" val="1680970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台形 18"/>
          <p:cNvSpPr/>
          <p:nvPr/>
        </p:nvSpPr>
        <p:spPr>
          <a:xfrm>
            <a:off x="2355062" y="5183568"/>
            <a:ext cx="5043590" cy="576000"/>
          </a:xfrm>
          <a:prstGeom prst="trapezoid">
            <a:avLst>
              <a:gd name="adj" fmla="val 6558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31"/>
          <p:cNvSpPr/>
          <p:nvPr/>
        </p:nvSpPr>
        <p:spPr>
          <a:xfrm>
            <a:off x="183000" y="536574"/>
            <a:ext cx="9540000" cy="1188912"/>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300"/>
              </a:spcAft>
              <a:defRPr/>
            </a:pPr>
            <a:r>
              <a:rPr lang="ja-JP" altLang="en-US" sz="1400" dirty="0">
                <a:solidFill>
                  <a:schemeClr val="tx1"/>
                </a:solidFill>
                <a:latin typeface="Meiryo UI" panose="020B0604030504040204" pitchFamily="50" charset="-128"/>
                <a:ea typeface="Meiryo UI" panose="020B0604030504040204" pitchFamily="50" charset="-128"/>
              </a:rPr>
              <a:t>◆ 大阪の未来像をめざし、関係機関を巻き込んで強力かつ適切に推進していくための司令塔機能を担うことが求められる</a:t>
            </a:r>
            <a:endParaRPr lang="en-US" altLang="ja-JP" sz="1400" dirty="0">
              <a:solidFill>
                <a:schemeClr val="tx1"/>
              </a:solidFill>
              <a:latin typeface="Meiryo UI" panose="020B0604030504040204" pitchFamily="50" charset="-128"/>
              <a:ea typeface="Meiryo UI" panose="020B0604030504040204" pitchFamily="50" charset="-128"/>
            </a:endParaRPr>
          </a:p>
          <a:p>
            <a:pPr fontAlgn="auto">
              <a:spcBef>
                <a:spcPts val="0"/>
              </a:spcBef>
              <a:spcAft>
                <a:spcPts val="300"/>
              </a:spcAft>
              <a:defRPr/>
            </a:pPr>
            <a:r>
              <a:rPr lang="ja-JP" altLang="en-US" sz="1400" dirty="0">
                <a:solidFill>
                  <a:schemeClr val="tx1"/>
                </a:solidFill>
                <a:latin typeface="Meiryo UI" panose="020B0604030504040204" pitchFamily="50" charset="-128"/>
                <a:ea typeface="Meiryo UI" panose="020B0604030504040204" pitchFamily="50" charset="-128"/>
              </a:rPr>
              <a:t>◆ これまでの成果を土台としつつ、関係機関との連携により個々の取組み推進を強化</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a:solidFill>
                  <a:schemeClr val="tx1"/>
                </a:solidFill>
                <a:latin typeface="Meiryo UI" panose="020B0604030504040204" pitchFamily="50" charset="-128"/>
                <a:ea typeface="Meiryo UI" panose="020B0604030504040204" pitchFamily="50" charset="-128"/>
              </a:rPr>
              <a:t>◆ 特別区をはじめとする基礎自治機能の充実を図るとともに、公民連携等をさらに進めることで、オール大阪として推進力を向上</a:t>
            </a:r>
            <a:endParaRPr lang="en-US" altLang="ja-JP" sz="1400" dirty="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a:solidFill>
                  <a:schemeClr val="tx1"/>
                </a:solidFill>
                <a:latin typeface="Meiryo UI" panose="020B0604030504040204" pitchFamily="50" charset="-128"/>
                <a:ea typeface="Meiryo UI" panose="020B0604030504040204" pitchFamily="50" charset="-128"/>
              </a:rPr>
              <a:t>◆ 多様な関係者との間で人材の相互活用なども柔軟に実施することにより、大阪府自身の政策立案機能を強化</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0" name="円/楕円 9"/>
          <p:cNvSpPr/>
          <p:nvPr/>
        </p:nvSpPr>
        <p:spPr>
          <a:xfrm>
            <a:off x="951799" y="2866440"/>
            <a:ext cx="7854250" cy="2674589"/>
          </a:xfrm>
          <a:prstGeom prst="ellipse">
            <a:avLst/>
          </a:prstGeom>
          <a:gradFill flip="none" rotWithShape="1">
            <a:gsLst>
              <a:gs pos="0">
                <a:schemeClr val="tx2"/>
              </a:gs>
              <a:gs pos="50000">
                <a:schemeClr val="accent1">
                  <a:lumMod val="20000"/>
                  <a:lumOff val="80000"/>
                </a:schemeClr>
              </a:gs>
              <a:gs pos="100000">
                <a:schemeClr val="accent1">
                  <a:lumMod val="20000"/>
                  <a:lumOff val="80000"/>
                </a:schemeClr>
              </a:gs>
            </a:gsLst>
            <a:path path="circle">
              <a:fillToRect l="50000" t="50000" r="50000" b="50000"/>
            </a:path>
            <a:tileRect/>
          </a:gra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880791" y="4599420"/>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大阪健康安全</a:t>
            </a:r>
            <a:endParaRPr kumimoji="1" lang="en-US" altLang="ja-JP" sz="1600" b="1" dirty="0">
              <a:latin typeface="Meiryo UI" panose="020B0604030504040204" pitchFamily="50" charset="-128"/>
              <a:ea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rPr>
              <a:t>基 盤 研 究 所</a:t>
            </a:r>
            <a:endParaRPr kumimoji="1" lang="ja-JP" altLang="en-US" sz="1600" b="1" dirty="0">
              <a:latin typeface="Meiryo UI" panose="020B0604030504040204" pitchFamily="50" charset="-128"/>
              <a:ea typeface="Meiryo UI" panose="020B0604030504040204" pitchFamily="50" charset="-128"/>
            </a:endParaRPr>
          </a:p>
        </p:txBody>
      </p:sp>
      <p:sp>
        <p:nvSpPr>
          <p:cNvPr id="35" name="角丸四角形 34"/>
          <p:cNvSpPr/>
          <p:nvPr/>
        </p:nvSpPr>
        <p:spPr>
          <a:xfrm>
            <a:off x="210770" y="379715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病　院　機　構</a:t>
            </a:r>
          </a:p>
        </p:txBody>
      </p:sp>
      <p:sp>
        <p:nvSpPr>
          <p:cNvPr id="42" name="角丸四角形 41"/>
          <p:cNvSpPr/>
          <p:nvPr/>
        </p:nvSpPr>
        <p:spPr>
          <a:xfrm>
            <a:off x="880791" y="2969246"/>
            <a:ext cx="2088290" cy="648000"/>
          </a:xfrm>
          <a:prstGeom prst="roundRect">
            <a:avLst>
              <a:gd name="adj" fmla="val 50000"/>
            </a:avLst>
          </a:prstGeom>
          <a:solidFill>
            <a:schemeClr val="accent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 阪 観 光 局</a:t>
            </a:r>
          </a:p>
        </p:txBody>
      </p:sp>
      <p:sp>
        <p:nvSpPr>
          <p:cNvPr id="44" name="角丸四角形 43"/>
          <p:cNvSpPr/>
          <p:nvPr/>
        </p:nvSpPr>
        <p:spPr>
          <a:xfrm>
            <a:off x="6634348" y="296924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大 阪 産 業 局</a:t>
            </a:r>
          </a:p>
        </p:txBody>
      </p:sp>
      <p:sp>
        <p:nvSpPr>
          <p:cNvPr id="45" name="角丸四角形 44"/>
          <p:cNvSpPr/>
          <p:nvPr/>
        </p:nvSpPr>
        <p:spPr>
          <a:xfrm>
            <a:off x="7306330" y="379715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大 阪 産 業</a:t>
            </a:r>
            <a:endParaRPr kumimoji="1" lang="en-US" altLang="ja-JP" sz="1600" b="1" dirty="0">
              <a:latin typeface="Meiryo UI" panose="020B0604030504040204" pitchFamily="50" charset="-128"/>
              <a:ea typeface="Meiryo UI" panose="020B0604030504040204" pitchFamily="50" charset="-128"/>
            </a:endParaRPr>
          </a:p>
          <a:p>
            <a:pPr algn="ctr"/>
            <a:r>
              <a:rPr lang="ja-JP" altLang="en-US" sz="1600" b="1" dirty="0">
                <a:latin typeface="Meiryo UI" panose="020B0604030504040204" pitchFamily="50" charset="-128"/>
                <a:ea typeface="Meiryo UI" panose="020B0604030504040204" pitchFamily="50" charset="-128"/>
              </a:rPr>
              <a:t>技術研究所</a:t>
            </a:r>
            <a:endParaRPr kumimoji="1" lang="ja-JP" altLang="en-US" sz="1600" b="1" dirty="0">
              <a:latin typeface="Meiryo UI" panose="020B0604030504040204" pitchFamily="50" charset="-128"/>
              <a:ea typeface="Meiryo UI" panose="020B0604030504040204" pitchFamily="50" charset="-128"/>
            </a:endParaRPr>
          </a:p>
        </p:txBody>
      </p:sp>
      <p:sp>
        <p:nvSpPr>
          <p:cNvPr id="46" name="角丸四角形 45"/>
          <p:cNvSpPr/>
          <p:nvPr/>
        </p:nvSpPr>
        <p:spPr>
          <a:xfrm>
            <a:off x="6785124" y="4599420"/>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公立</a:t>
            </a:r>
            <a:r>
              <a:rPr kumimoji="1" lang="ja-JP" altLang="en-US" sz="1600" b="1" dirty="0">
                <a:latin typeface="Meiryo UI" panose="020B0604030504040204" pitchFamily="50" charset="-128"/>
                <a:ea typeface="Meiryo UI" panose="020B0604030504040204" pitchFamily="50" charset="-128"/>
              </a:rPr>
              <a:t>大学法人</a:t>
            </a:r>
            <a:endParaRPr kumimoji="1" lang="en-US" altLang="ja-JP" sz="1600" b="1" dirty="0">
              <a:latin typeface="Meiryo UI" panose="020B0604030504040204" pitchFamily="50" charset="-128"/>
              <a:ea typeface="Meiryo UI" panose="020B0604030504040204" pitchFamily="50" charset="-128"/>
            </a:endParaRPr>
          </a:p>
          <a:p>
            <a:pPr algn="ctr"/>
            <a:r>
              <a:rPr kumimoji="1" lang="ja-JP" altLang="en-US" sz="1600" b="1" dirty="0">
                <a:latin typeface="Meiryo UI" panose="020B0604030504040204" pitchFamily="50" charset="-128"/>
                <a:ea typeface="Meiryo UI" panose="020B0604030504040204" pitchFamily="50" charset="-128"/>
              </a:rPr>
              <a:t>大　　阪</a:t>
            </a:r>
          </a:p>
        </p:txBody>
      </p:sp>
      <p:sp>
        <p:nvSpPr>
          <p:cNvPr id="16" name="正方形/長方形 15"/>
          <p:cNvSpPr/>
          <p:nvPr/>
        </p:nvSpPr>
        <p:spPr>
          <a:xfrm>
            <a:off x="3440790" y="3293246"/>
            <a:ext cx="2952410" cy="1820979"/>
          </a:xfrm>
          <a:prstGeom prst="rect">
            <a:avLst/>
          </a:prstGeom>
          <a:solidFill>
            <a:schemeClr val="tx2"/>
          </a:solidFill>
          <a:ln>
            <a:solidFill>
              <a:schemeClr val="tx2"/>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latin typeface="Meiryo UI" panose="020B0604030504040204" pitchFamily="50" charset="-128"/>
                <a:ea typeface="Meiryo UI" panose="020B0604030504040204" pitchFamily="50" charset="-128"/>
              </a:rPr>
              <a:t>大阪府</a:t>
            </a:r>
            <a:endParaRPr lang="en-US" altLang="ja-JP" sz="2800" b="1" dirty="0">
              <a:latin typeface="Meiryo UI" panose="020B0604030504040204" pitchFamily="50" charset="-128"/>
              <a:ea typeface="Meiryo UI" panose="020B0604030504040204" pitchFamily="50" charset="-128"/>
            </a:endParaRPr>
          </a:p>
          <a:p>
            <a:pPr algn="ctr"/>
            <a:endParaRPr lang="en-US" altLang="ja-JP" sz="2800" b="1" dirty="0">
              <a:latin typeface="Meiryo UI" panose="020B0604030504040204" pitchFamily="50" charset="-128"/>
              <a:ea typeface="Meiryo UI" panose="020B0604030504040204" pitchFamily="50" charset="-128"/>
            </a:endParaRPr>
          </a:p>
          <a:p>
            <a:pPr algn="ctr"/>
            <a:endParaRPr lang="en-US" altLang="ja-JP" sz="2800" b="1" dirty="0">
              <a:latin typeface="Meiryo UI" panose="020B0604030504040204" pitchFamily="50" charset="-128"/>
              <a:ea typeface="Meiryo UI" panose="020B0604030504040204" pitchFamily="50" charset="-128"/>
            </a:endParaRPr>
          </a:p>
        </p:txBody>
      </p:sp>
      <p:sp>
        <p:nvSpPr>
          <p:cNvPr id="51" name="角丸四角形 50"/>
          <p:cNvSpPr/>
          <p:nvPr/>
        </p:nvSpPr>
        <p:spPr>
          <a:xfrm>
            <a:off x="1555525" y="1891712"/>
            <a:ext cx="2088290" cy="648000"/>
          </a:xfrm>
          <a:prstGeom prst="roundRect">
            <a:avLst>
              <a:gd name="adj" fmla="val 50000"/>
            </a:avLst>
          </a:prstGeom>
          <a:solidFill>
            <a:schemeClr val="accent1"/>
          </a:solidFill>
          <a:ln>
            <a:noFill/>
          </a:ln>
          <a:effectLst>
            <a:softEdge rad="12700"/>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国・広域連合</a:t>
            </a:r>
          </a:p>
        </p:txBody>
      </p:sp>
      <p:sp>
        <p:nvSpPr>
          <p:cNvPr id="52" name="角丸四角形 51"/>
          <p:cNvSpPr/>
          <p:nvPr/>
        </p:nvSpPr>
        <p:spPr>
          <a:xfrm>
            <a:off x="3908855" y="1891314"/>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特別区・市町村</a:t>
            </a:r>
            <a:endParaRPr kumimoji="1" lang="ja-JP" altLang="en-US" b="1" dirty="0">
              <a:latin typeface="Meiryo UI" panose="020B0604030504040204" pitchFamily="50" charset="-128"/>
              <a:ea typeface="Meiryo UI" panose="020B0604030504040204" pitchFamily="50" charset="-128"/>
            </a:endParaRPr>
          </a:p>
        </p:txBody>
      </p:sp>
      <p:sp>
        <p:nvSpPr>
          <p:cNvPr id="53" name="角丸四角形 52"/>
          <p:cNvSpPr/>
          <p:nvPr/>
        </p:nvSpPr>
        <p:spPr>
          <a:xfrm>
            <a:off x="6262185" y="1891314"/>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民間企業・大学</a:t>
            </a:r>
            <a:endParaRPr kumimoji="1" lang="ja-JP" altLang="en-US" b="1" dirty="0">
              <a:latin typeface="Meiryo UI" panose="020B0604030504040204" pitchFamily="50" charset="-128"/>
              <a:ea typeface="Meiryo UI" panose="020B0604030504040204" pitchFamily="50" charset="-128"/>
            </a:endParaRPr>
          </a:p>
        </p:txBody>
      </p:sp>
      <p:sp>
        <p:nvSpPr>
          <p:cNvPr id="18" name="上下矢印 17"/>
          <p:cNvSpPr/>
          <p:nvPr/>
        </p:nvSpPr>
        <p:spPr>
          <a:xfrm rot="19136990">
            <a:off x="3393782" y="2506440"/>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 組合せ 20"/>
          <p:cNvSpPr/>
          <p:nvPr/>
        </p:nvSpPr>
        <p:spPr>
          <a:xfrm>
            <a:off x="1528394" y="5632610"/>
            <a:ext cx="6701061" cy="576000"/>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856187" y="5568462"/>
            <a:ext cx="419362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成長の果実を元に、豊かな住民生活を実現</a:t>
            </a:r>
          </a:p>
        </p:txBody>
      </p:sp>
      <p:sp>
        <p:nvSpPr>
          <p:cNvPr id="23" name="角丸四角形 22"/>
          <p:cNvSpPr/>
          <p:nvPr/>
        </p:nvSpPr>
        <p:spPr>
          <a:xfrm>
            <a:off x="880304" y="6242658"/>
            <a:ext cx="7993110" cy="531364"/>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Meiryo UI" panose="020B0604030504040204" pitchFamily="50" charset="-128"/>
                <a:ea typeface="Meiryo UI" panose="020B0604030504040204" pitchFamily="50" charset="-128"/>
              </a:rPr>
              <a:t>府　　　　民</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28" name="上下矢印 27"/>
          <p:cNvSpPr/>
          <p:nvPr/>
        </p:nvSpPr>
        <p:spPr>
          <a:xfrm>
            <a:off x="4773000" y="2650160"/>
            <a:ext cx="360000" cy="54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上下矢印 28"/>
          <p:cNvSpPr/>
          <p:nvPr/>
        </p:nvSpPr>
        <p:spPr>
          <a:xfrm rot="2463010" flipH="1">
            <a:off x="6082184" y="2506440"/>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srgbClr val="000000"/>
                </a:solidFill>
                <a:latin typeface="Meiryo UI" panose="020B0604030504040204" pitchFamily="50" charset="-128"/>
                <a:ea typeface="Meiryo UI" panose="020B0604030504040204" pitchFamily="50" charset="-128"/>
                <a:cs typeface="Meiryo UI"/>
              </a:rPr>
              <a:t>10</a:t>
            </a:r>
            <a:r>
              <a:rPr lang="ja-JP" altLang="en-US" sz="2000" b="1" dirty="0">
                <a:solidFill>
                  <a:srgbClr val="000000"/>
                </a:solidFill>
                <a:latin typeface="ＭＳ Ｐゴシック" charset="-128"/>
                <a:ea typeface="Meiryo UI"/>
                <a:cs typeface="Meiryo UI"/>
              </a:rPr>
              <a:t>　大阪府の組織　～司令塔機能のイメージ～</a:t>
            </a:r>
            <a:endParaRPr lang="en-US" altLang="ja-JP" sz="2000" b="1" dirty="0">
              <a:solidFill>
                <a:srgbClr val="000000"/>
              </a:solidFill>
              <a:latin typeface="ＭＳ Ｐゴシック" charset="-128"/>
              <a:ea typeface="Meiryo UI"/>
              <a:cs typeface="Meiryo UI"/>
            </a:endParaRPr>
          </a:p>
        </p:txBody>
      </p:sp>
      <p:sp>
        <p:nvSpPr>
          <p:cNvPr id="2" name="角丸四角形 1"/>
          <p:cNvSpPr/>
          <p:nvPr/>
        </p:nvSpPr>
        <p:spPr>
          <a:xfrm>
            <a:off x="3737915" y="4127554"/>
            <a:ext cx="2430170" cy="800363"/>
          </a:xfrm>
          <a:prstGeom prst="roundRect">
            <a:avLst>
              <a:gd name="adj" fmla="val 117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・知事のトップマネジメント</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・各分野の司令塔として推進</a:t>
            </a:r>
            <a:endParaRPr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・政策立案機能の強化</a:t>
            </a:r>
          </a:p>
        </p:txBody>
      </p:sp>
      <p:sp>
        <p:nvSpPr>
          <p:cNvPr id="2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3958851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18"/>
          <p:cNvSpPr/>
          <p:nvPr/>
        </p:nvSpPr>
        <p:spPr>
          <a:xfrm>
            <a:off x="4858386" y="1462092"/>
            <a:ext cx="4968000" cy="52792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4" name="テキスト ボックス 27"/>
          <p:cNvSpPr txBox="1">
            <a:spLocks noChangeArrowheads="1"/>
          </p:cNvSpPr>
          <p:nvPr/>
        </p:nvSpPr>
        <p:spPr bwMode="auto">
          <a:xfrm>
            <a:off x="4934056" y="5414490"/>
            <a:ext cx="873453"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14158" y="1495563"/>
            <a:ext cx="2178765" cy="51861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41678" y="1124992"/>
            <a:ext cx="2139953"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a:solidFill>
                  <a:schemeClr val="tx1"/>
                </a:solidFill>
                <a:latin typeface="Meiryo UI"/>
                <a:ea typeface="Meiryo UI"/>
                <a:cs typeface="Meiryo UI"/>
              </a:rPr>
              <a:t>H31</a:t>
            </a:r>
            <a:r>
              <a:rPr lang="ja-JP" altLang="en-US" sz="1200" b="1" dirty="0">
                <a:solidFill>
                  <a:schemeClr val="tx1"/>
                </a:solidFill>
                <a:latin typeface="Meiryo UI"/>
                <a:ea typeface="Meiryo UI"/>
                <a:cs typeface="Meiryo UI"/>
              </a:rPr>
              <a:t>年４月）</a:t>
            </a:r>
          </a:p>
        </p:txBody>
      </p:sp>
      <p:sp>
        <p:nvSpPr>
          <p:cNvPr id="44" name="加算記号 43"/>
          <p:cNvSpPr/>
          <p:nvPr/>
        </p:nvSpPr>
        <p:spPr>
          <a:xfrm>
            <a:off x="2157956" y="3437140"/>
            <a:ext cx="507424" cy="1044000"/>
          </a:xfrm>
          <a:prstGeom prst="mathPlu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正方形/長方形 49"/>
          <p:cNvSpPr/>
          <p:nvPr/>
        </p:nvSpPr>
        <p:spPr>
          <a:xfrm flipH="1">
            <a:off x="4880992" y="1177599"/>
            <a:ext cx="2726736" cy="368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　（特別区設置時）</a:t>
            </a:r>
            <a:endParaRPr lang="en-US" altLang="ja-JP" sz="1400" b="1" dirty="0">
              <a:solidFill>
                <a:schemeClr val="tx1"/>
              </a:solidFill>
              <a:latin typeface="Meiryo UI"/>
              <a:ea typeface="Meiryo UI"/>
              <a:cs typeface="Meiryo UI"/>
            </a:endParaRPr>
          </a:p>
        </p:txBody>
      </p:sp>
      <p:cxnSp>
        <p:nvCxnSpPr>
          <p:cNvPr id="57" name="直線コネクタ 56"/>
          <p:cNvCxnSpPr/>
          <p:nvPr/>
        </p:nvCxnSpPr>
        <p:spPr>
          <a:xfrm>
            <a:off x="458409" y="198746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58409" y="225416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58409" y="25319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58409" y="282249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58409" y="311935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55198" y="367180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8409" y="39591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58409" y="42131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8409" y="451159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458409" y="47798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58409" y="505451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a:off x="453224" y="1695367"/>
            <a:ext cx="1973" cy="364096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 name="直線コネクタ 56"/>
          <p:cNvCxnSpPr/>
          <p:nvPr/>
        </p:nvCxnSpPr>
        <p:spPr>
          <a:xfrm>
            <a:off x="458409" y="170012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線コネクタ 101"/>
          <p:cNvCxnSpPr/>
          <p:nvPr/>
        </p:nvCxnSpPr>
        <p:spPr>
          <a:xfrm>
            <a:off x="5442774" y="1626642"/>
            <a:ext cx="0" cy="396000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110" name="グループ化 109"/>
          <p:cNvGrpSpPr/>
          <p:nvPr/>
        </p:nvGrpSpPr>
        <p:grpSpPr>
          <a:xfrm>
            <a:off x="5442774" y="1631402"/>
            <a:ext cx="238894" cy="902764"/>
            <a:chOff x="5623588" y="1893568"/>
            <a:chExt cx="238894" cy="902764"/>
          </a:xfrm>
        </p:grpSpPr>
        <p:cxnSp>
          <p:nvCxnSpPr>
            <p:cNvPr id="13" name="直線コネクタ 56"/>
            <p:cNvCxnSpPr/>
            <p:nvPr/>
          </p:nvCxnSpPr>
          <p:spPr>
            <a:xfrm>
              <a:off x="5628947" y="213439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線コネクタ 57"/>
            <p:cNvCxnSpPr/>
            <p:nvPr/>
          </p:nvCxnSpPr>
          <p:spPr>
            <a:xfrm>
              <a:off x="5626566" y="233853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線コネクタ 63"/>
            <p:cNvCxnSpPr/>
            <p:nvPr/>
          </p:nvCxnSpPr>
          <p:spPr>
            <a:xfrm>
              <a:off x="5623588" y="256638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直線コネクタ 64"/>
            <p:cNvCxnSpPr/>
            <p:nvPr/>
          </p:nvCxnSpPr>
          <p:spPr>
            <a:xfrm>
              <a:off x="5626566" y="279633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線コネクタ 56"/>
            <p:cNvCxnSpPr/>
            <p:nvPr/>
          </p:nvCxnSpPr>
          <p:spPr>
            <a:xfrm>
              <a:off x="5628482" y="1893568"/>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118" name="Text Box 125"/>
          <p:cNvSpPr txBox="1">
            <a:spLocks noChangeArrowheads="1"/>
          </p:cNvSpPr>
          <p:nvPr/>
        </p:nvSpPr>
        <p:spPr bwMode="auto">
          <a:xfrm>
            <a:off x="5687051" y="6211341"/>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96" name="正方形/長方形 95"/>
          <p:cNvSpPr/>
          <p:nvPr/>
        </p:nvSpPr>
        <p:spPr>
          <a:xfrm>
            <a:off x="7023000" y="1497284"/>
            <a:ext cx="3067022" cy="2695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（防災、危機管理、被災地支援等）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（特別区との連携、大阪府・特別区協議会（仮称）等）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（成長戦略、府政の総合企画、副首都化、万博等）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（法務、人事、市町村等）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（予算、税務、公民連携等）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（スマートシティ、ＩＣＴ、業務改革等）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850" dirty="0">
                <a:solidFill>
                  <a:schemeClr val="tx1"/>
                </a:solidFill>
                <a:latin typeface="Meiryo UI" panose="020B0604030504040204" pitchFamily="50" charset="-128"/>
                <a:ea typeface="Meiryo UI" panose="020B0604030504040204" pitchFamily="50" charset="-128"/>
                <a:cs typeface="Meiryo UI"/>
              </a:rPr>
              <a:t>（人権、男女共同参画、大学、広報・広聴、治安、青少年等）</a:t>
            </a:r>
            <a:endParaRPr lang="en-US" altLang="ja-JP" sz="85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（観光、文化・スポーツ振興、博物館、動物園等）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a:lnSpc>
                <a:spcPts val="1740"/>
              </a:lnSpc>
              <a:defRPr/>
            </a:pPr>
            <a:r>
              <a:rPr lang="ja-JP" altLang="en-US" sz="900" dirty="0">
                <a:solidFill>
                  <a:schemeClr val="tx1"/>
                </a:solidFill>
                <a:latin typeface="Meiryo UI" panose="020B0604030504040204" pitchFamily="50" charset="-128"/>
                <a:ea typeface="Meiryo UI" panose="020B0604030504040204" pitchFamily="50" charset="-128"/>
                <a:cs typeface="Meiryo UI"/>
              </a:rPr>
              <a:t>（ＩＲ（統合型リゾート）推進等）</a:t>
            </a:r>
            <a:endParaRPr lang="en-US" altLang="ja-JP" sz="900" dirty="0">
              <a:solidFill>
                <a:schemeClr val="tx1"/>
              </a:solidFill>
              <a:latin typeface="Meiryo UI" panose="020B0604030504040204" pitchFamily="50" charset="-128"/>
              <a:ea typeface="Meiryo UI" panose="020B0604030504040204" pitchFamily="50" charset="-128"/>
              <a:cs typeface="Meiryo UI"/>
            </a:endParaRPr>
          </a:p>
          <a:p>
            <a:pPr fontAlgn="ctr">
              <a:lnSpc>
                <a:spcPts val="1740"/>
              </a:lnSpc>
            </a:pPr>
            <a:r>
              <a:rPr lang="ja-JP" altLang="en-US" sz="900" dirty="0">
                <a:solidFill>
                  <a:schemeClr val="tx1"/>
                </a:solidFill>
                <a:latin typeface="Meiryo UI" panose="020B0604030504040204" pitchFamily="50" charset="-128"/>
                <a:ea typeface="Meiryo UI" panose="020B0604030504040204" pitchFamily="50" charset="-128"/>
                <a:cs typeface="Meiryo UI"/>
              </a:rPr>
              <a:t>（</a:t>
            </a:r>
            <a:r>
              <a:rPr lang="ja-JP" altLang="ja-JP" sz="900" dirty="0">
                <a:solidFill>
                  <a:srgbClr val="000000"/>
                </a:solidFill>
                <a:latin typeface="Meiryo UI" panose="020B0604030504040204" pitchFamily="50" charset="-128"/>
                <a:ea typeface="Meiryo UI" panose="020B0604030504040204" pitchFamily="50" charset="-128"/>
              </a:rPr>
              <a:t>地域福祉、</a:t>
            </a:r>
            <a:r>
              <a:rPr lang="ja-JP" altLang="ja-JP" sz="900" dirty="0" err="1">
                <a:solidFill>
                  <a:srgbClr val="000000"/>
                </a:solidFill>
                <a:latin typeface="Meiryo UI" panose="020B0604030504040204" pitchFamily="50" charset="-128"/>
                <a:ea typeface="Meiryo UI" panose="020B0604030504040204" pitchFamily="50" charset="-128"/>
              </a:rPr>
              <a:t>障がい</a:t>
            </a:r>
            <a:r>
              <a:rPr lang="ja-JP" altLang="ja-JP" sz="900" dirty="0">
                <a:solidFill>
                  <a:srgbClr val="000000"/>
                </a:solidFill>
                <a:latin typeface="Meiryo UI" panose="020B0604030504040204" pitchFamily="50" charset="-128"/>
                <a:ea typeface="Meiryo UI" panose="020B0604030504040204" pitchFamily="50" charset="-128"/>
              </a:rPr>
              <a:t>者、高齢者、子ども</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医療、健康づくり、公衆衛生</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産業振興、企業支援、雇用</a:t>
            </a: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人材育成</a:t>
            </a:r>
            <a:r>
              <a:rPr lang="ja-JP" altLang="en-US" sz="900" dirty="0">
                <a:solidFill>
                  <a:srgbClr val="000000"/>
                </a:solidFill>
                <a:latin typeface="Meiryo UI" panose="020B0604030504040204" pitchFamily="50" charset="-128"/>
                <a:ea typeface="Meiryo UI" panose="020B0604030504040204" pitchFamily="50" charset="-128"/>
              </a:rPr>
              <a:t>等）</a:t>
            </a:r>
            <a:endParaRPr lang="en-US" altLang="ja-JP" sz="900" dirty="0">
              <a:solidFill>
                <a:srgbClr val="000000"/>
              </a:solidFill>
              <a:latin typeface="Meiryo UI" panose="020B0604030504040204" pitchFamily="50" charset="-128"/>
              <a:ea typeface="Meiryo UI" panose="020B0604030504040204" pitchFamily="50" charset="-128"/>
            </a:endParaRPr>
          </a:p>
          <a:p>
            <a:pPr fontAlgn="ctr">
              <a:lnSpc>
                <a:spcPts val="1740"/>
              </a:lnSpc>
            </a:pPr>
            <a:endParaRPr lang="ja-JP" altLang="en-US" sz="900" dirty="0">
              <a:solidFill>
                <a:schemeClr val="tx1"/>
              </a:solidFill>
              <a:latin typeface="Meiryo UI" panose="020B0604030504040204" pitchFamily="50" charset="-128"/>
              <a:ea typeface="Meiryo UI" panose="020B0604030504040204" pitchFamily="50" charset="-128"/>
              <a:cs typeface="Meiryo UI"/>
            </a:endParaRPr>
          </a:p>
        </p:txBody>
      </p:sp>
      <p:cxnSp>
        <p:nvCxnSpPr>
          <p:cNvPr id="7" name="直線コネクタ 106"/>
          <p:cNvCxnSpPr/>
          <p:nvPr/>
        </p:nvCxnSpPr>
        <p:spPr>
          <a:xfrm>
            <a:off x="274363" y="3770417"/>
            <a:ext cx="18083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直線コネクタ 106"/>
          <p:cNvCxnSpPr/>
          <p:nvPr/>
        </p:nvCxnSpPr>
        <p:spPr>
          <a:xfrm flipV="1">
            <a:off x="5152629" y="3748762"/>
            <a:ext cx="29471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4440396" y="2354558"/>
            <a:ext cx="355519" cy="3209164"/>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27" name="Text Box 109"/>
          <p:cNvSpPr txBox="1">
            <a:spLocks noChangeArrowheads="1"/>
          </p:cNvSpPr>
          <p:nvPr/>
        </p:nvSpPr>
        <p:spPr bwMode="auto">
          <a:xfrm>
            <a:off x="5687051" y="645594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121" name="正方形/長方形 120"/>
          <p:cNvSpPr/>
          <p:nvPr/>
        </p:nvSpPr>
        <p:spPr>
          <a:xfrm>
            <a:off x="2627494" y="2852374"/>
            <a:ext cx="1749742" cy="291479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spcBef>
                <a:spcPts val="600"/>
              </a:spcBef>
              <a:defRPr/>
            </a:pPr>
            <a:r>
              <a:rPr lang="ja-JP" altLang="en-US" sz="1250" b="1" dirty="0">
                <a:solidFill>
                  <a:schemeClr val="tx1"/>
                </a:solidFill>
                <a:latin typeface="Meiryo UI"/>
                <a:ea typeface="Meiryo UI"/>
                <a:cs typeface="Meiryo UI"/>
              </a:rPr>
              <a:t>≪大阪市から大阪府への</a:t>
            </a:r>
            <a:endParaRPr lang="en-US" altLang="ja-JP" sz="1250" b="1" dirty="0">
              <a:solidFill>
                <a:schemeClr val="tx1"/>
              </a:solidFill>
              <a:latin typeface="Meiryo UI"/>
              <a:ea typeface="Meiryo UI"/>
              <a:cs typeface="Meiryo UI"/>
            </a:endParaRPr>
          </a:p>
          <a:p>
            <a:pPr algn="ctr">
              <a:lnSpc>
                <a:spcPct val="105000"/>
              </a:lnSpc>
              <a:defRPr/>
            </a:pPr>
            <a:r>
              <a:rPr lang="ja-JP" altLang="en-US" sz="1250" b="1" dirty="0">
                <a:solidFill>
                  <a:schemeClr val="tx1"/>
                </a:solidFill>
                <a:latin typeface="Meiryo UI"/>
                <a:ea typeface="Meiryo UI"/>
                <a:cs typeface="Meiryo UI"/>
              </a:rPr>
              <a:t>主な移管事務≫</a:t>
            </a:r>
            <a:endParaRPr lang="en-US" altLang="ja-JP" sz="1250" b="1" dirty="0">
              <a:solidFill>
                <a:schemeClr val="tx1"/>
              </a:solidFill>
              <a:latin typeface="Meiryo UI"/>
              <a:ea typeface="Meiryo UI"/>
              <a:cs typeface="Meiryo UI"/>
            </a:endParaRPr>
          </a:p>
          <a:p>
            <a:pPr>
              <a:lnSpc>
                <a:spcPct val="130000"/>
              </a:lnSpc>
              <a:defRPr/>
            </a:pPr>
            <a:endParaRPr lang="en-US" altLang="ja-JP" sz="300" dirty="0">
              <a:solidFill>
                <a:schemeClr val="tx1"/>
              </a:solidFill>
              <a:latin typeface="Meiryo UI"/>
              <a:ea typeface="Meiryo UI"/>
              <a:cs typeface="Meiryo UI"/>
            </a:endParaRPr>
          </a:p>
          <a:p>
            <a:pPr>
              <a:lnSpc>
                <a:spcPct val="130000"/>
              </a:lnSpc>
              <a:defRPr/>
            </a:pPr>
            <a:endParaRPr lang="en-US" altLang="ja-JP" sz="3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◯成長戦略</a:t>
            </a:r>
            <a:endParaRPr lang="en-US" altLang="ja-JP" sz="1100" b="1"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◯税務（固定資産税等）</a:t>
            </a:r>
            <a:endParaRPr lang="en-US" altLang="ja-JP" sz="1100" b="1"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◯観光、文化・スポーツ振興</a:t>
            </a:r>
            <a:endParaRPr lang="en-US" altLang="ja-JP" sz="11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◯成長分野の企業支援</a:t>
            </a:r>
            <a:endParaRPr lang="en-US" altLang="ja-JP" sz="11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◯広域的な交通基盤の整備</a:t>
            </a:r>
            <a:endParaRPr lang="en-US" altLang="ja-JP" sz="11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◯港湾</a:t>
            </a:r>
          </a:p>
          <a:p>
            <a:pPr>
              <a:lnSpc>
                <a:spcPct val="130000"/>
              </a:lnSpc>
              <a:defRPr/>
            </a:pPr>
            <a:r>
              <a:rPr lang="ja-JP" altLang="en-US" sz="1100" dirty="0">
                <a:solidFill>
                  <a:schemeClr val="tx1"/>
                </a:solidFill>
                <a:latin typeface="Meiryo UI"/>
                <a:ea typeface="Meiryo UI"/>
                <a:cs typeface="Meiryo UI"/>
              </a:rPr>
              <a:t> ◯消防</a:t>
            </a:r>
            <a:endParaRPr lang="en-US" altLang="ja-JP" sz="1100" dirty="0">
              <a:solidFill>
                <a:schemeClr val="tx1"/>
              </a:solidFill>
              <a:latin typeface="Meiryo UI"/>
              <a:ea typeface="Meiryo UI"/>
              <a:cs typeface="Meiryo UI"/>
            </a:endParaRPr>
          </a:p>
          <a:p>
            <a:pPr>
              <a:lnSpc>
                <a:spcPct val="130000"/>
              </a:lnSpc>
              <a:defRPr/>
            </a:pPr>
            <a:r>
              <a:rPr lang="ja-JP" altLang="en-US" sz="1100" dirty="0">
                <a:solidFill>
                  <a:schemeClr val="tx1"/>
                </a:solidFill>
                <a:latin typeface="Meiryo UI"/>
                <a:ea typeface="Meiryo UI"/>
                <a:cs typeface="Meiryo UI"/>
              </a:rPr>
              <a:t> ◯水道</a:t>
            </a:r>
          </a:p>
          <a:p>
            <a:pPr>
              <a:lnSpc>
                <a:spcPct val="130000"/>
              </a:lnSpc>
              <a:defRPr/>
            </a:pPr>
            <a:r>
              <a:rPr lang="ja-JP" altLang="en-US" sz="1100" dirty="0">
                <a:solidFill>
                  <a:schemeClr val="tx1"/>
                </a:solidFill>
                <a:latin typeface="Meiryo UI"/>
                <a:ea typeface="Meiryo UI"/>
                <a:cs typeface="Meiryo UI"/>
              </a:rPr>
              <a:t> ◯高等学校</a:t>
            </a:r>
            <a:endParaRPr lang="en-US" altLang="ja-JP" sz="1100" dirty="0">
              <a:solidFill>
                <a:schemeClr val="tx1"/>
              </a:solidFill>
              <a:latin typeface="Meiryo UI"/>
              <a:ea typeface="Meiryo UI"/>
              <a:cs typeface="Meiryo UI"/>
            </a:endParaRPr>
          </a:p>
        </p:txBody>
      </p:sp>
      <p:cxnSp>
        <p:nvCxnSpPr>
          <p:cNvPr id="86" name="直線コネクタ 94"/>
          <p:cNvCxnSpPr/>
          <p:nvPr/>
        </p:nvCxnSpPr>
        <p:spPr>
          <a:xfrm>
            <a:off x="5149487" y="6072088"/>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0" y="-26988"/>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schemeClr val="tx1"/>
                </a:solidFill>
                <a:latin typeface="Meiryo UI" pitchFamily="50" charset="-128"/>
                <a:ea typeface="Meiryo UI" pitchFamily="50" charset="-128"/>
                <a:cs typeface="Meiryo UI" pitchFamily="50" charset="-128"/>
              </a:rPr>
              <a:t>10</a:t>
            </a:r>
            <a:r>
              <a:rPr lang="ja-JP" altLang="en-US" sz="2000" b="1" dirty="0">
                <a:solidFill>
                  <a:schemeClr val="tx1"/>
                </a:solidFill>
                <a:latin typeface="Meiryo UI" pitchFamily="50" charset="-128"/>
                <a:ea typeface="Meiryo UI" pitchFamily="50" charset="-128"/>
                <a:cs typeface="Meiryo UI" pitchFamily="50" charset="-128"/>
              </a:rPr>
              <a:t>　大阪府の</a:t>
            </a:r>
            <a:r>
              <a:rPr lang="ja-JP" altLang="en-US" sz="2000" b="1" dirty="0">
                <a:solidFill>
                  <a:srgbClr val="000000"/>
                </a:solidFill>
                <a:latin typeface="ＭＳ Ｐゴシック" charset="-128"/>
                <a:ea typeface="Meiryo UI"/>
                <a:cs typeface="Meiryo UI"/>
              </a:rPr>
              <a:t>組織　～組織機構～</a:t>
            </a:r>
            <a:endParaRPr lang="ja-JP" altLang="en-US" sz="1400" b="1" dirty="0">
              <a:solidFill>
                <a:srgbClr val="000000"/>
              </a:solidFill>
              <a:latin typeface="ＭＳ Ｐゴシック" charset="-128"/>
              <a:ea typeface="Meiryo UI"/>
              <a:cs typeface="Meiryo UI"/>
            </a:endParaRPr>
          </a:p>
        </p:txBody>
      </p:sp>
      <p:sp>
        <p:nvSpPr>
          <p:cNvPr id="89" name="正方形/長方形 88"/>
          <p:cNvSpPr/>
          <p:nvPr/>
        </p:nvSpPr>
        <p:spPr>
          <a:xfrm>
            <a:off x="280171" y="532725"/>
            <a:ext cx="9300624" cy="576000"/>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大阪市から移管された組織・人員を統合し、各部局の判断でスピーディーに施策展開し、一元化する広域機能を最大限発揮</a:t>
            </a:r>
            <a:endParaRPr lang="en-US" altLang="ja-JP" sz="14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a:solidFill>
                  <a:schemeClr val="tx1"/>
                </a:solidFill>
                <a:latin typeface="Meiryo UI" pitchFamily="50" charset="-128"/>
                <a:ea typeface="Meiryo UI" pitchFamily="50" charset="-128"/>
                <a:cs typeface="Meiryo UI" pitchFamily="50" charset="-128"/>
              </a:rPr>
              <a:t>　　できるよう、必要な組織機構を構築</a:t>
            </a:r>
          </a:p>
        </p:txBody>
      </p:sp>
      <p:sp>
        <p:nvSpPr>
          <p:cNvPr id="92" name="テキスト ボックス 27"/>
          <p:cNvSpPr txBox="1">
            <a:spLocks noChangeArrowheads="1"/>
          </p:cNvSpPr>
          <p:nvPr/>
        </p:nvSpPr>
        <p:spPr bwMode="auto">
          <a:xfrm>
            <a:off x="-57720" y="5178532"/>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99" name="正方形/長方形 98"/>
          <p:cNvSpPr/>
          <p:nvPr/>
        </p:nvSpPr>
        <p:spPr bwMode="auto">
          <a:xfrm>
            <a:off x="4947485" y="2095218"/>
            <a:ext cx="400765"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cxnSp>
        <p:nvCxnSpPr>
          <p:cNvPr id="100" name="直線コネクタ 101"/>
          <p:cNvCxnSpPr/>
          <p:nvPr/>
        </p:nvCxnSpPr>
        <p:spPr>
          <a:xfrm>
            <a:off x="5153188" y="2864560"/>
            <a:ext cx="0" cy="3204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8" name="テキスト ボックス 3"/>
          <p:cNvSpPr txBox="1">
            <a:spLocks noChangeArrowheads="1"/>
          </p:cNvSpPr>
          <p:nvPr/>
        </p:nvSpPr>
        <p:spPr bwMode="auto">
          <a:xfrm>
            <a:off x="4980788" y="3066139"/>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106" name="テキスト ボックス 4"/>
          <p:cNvSpPr txBox="1">
            <a:spLocks noChangeArrowheads="1"/>
          </p:cNvSpPr>
          <p:nvPr/>
        </p:nvSpPr>
        <p:spPr bwMode="auto">
          <a:xfrm>
            <a:off x="48282" y="6132485"/>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7" name="Text Box 61"/>
          <p:cNvSpPr txBox="1">
            <a:spLocks noChangeArrowheads="1"/>
          </p:cNvSpPr>
          <p:nvPr/>
        </p:nvSpPr>
        <p:spPr bwMode="auto">
          <a:xfrm>
            <a:off x="0" y="6344354"/>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108" name="テキスト ボックス 4"/>
          <p:cNvSpPr txBox="1">
            <a:spLocks noChangeArrowheads="1"/>
          </p:cNvSpPr>
          <p:nvPr/>
        </p:nvSpPr>
        <p:spPr bwMode="auto">
          <a:xfrm>
            <a:off x="4901978" y="6177437"/>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9" name="Text Box 61"/>
          <p:cNvSpPr txBox="1">
            <a:spLocks noChangeArrowheads="1"/>
          </p:cNvSpPr>
          <p:nvPr/>
        </p:nvSpPr>
        <p:spPr bwMode="auto">
          <a:xfrm>
            <a:off x="4854866" y="6389306"/>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cxnSp>
        <p:nvCxnSpPr>
          <p:cNvPr id="113" name="直線コネクタ 101"/>
          <p:cNvCxnSpPr/>
          <p:nvPr/>
        </p:nvCxnSpPr>
        <p:spPr>
          <a:xfrm flipH="1">
            <a:off x="270344" y="2447088"/>
            <a:ext cx="2137" cy="133078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bwMode="auto">
          <a:xfrm>
            <a:off x="42588" y="2040613"/>
            <a:ext cx="367462"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sp>
        <p:nvSpPr>
          <p:cNvPr id="105" name="テキスト ボックス 3"/>
          <p:cNvSpPr txBox="1">
            <a:spLocks noChangeArrowheads="1"/>
          </p:cNvSpPr>
          <p:nvPr/>
        </p:nvSpPr>
        <p:spPr bwMode="auto">
          <a:xfrm>
            <a:off x="58833" y="3002009"/>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cxnSp>
        <p:nvCxnSpPr>
          <p:cNvPr id="120" name="直線コネクタ 119"/>
          <p:cNvCxnSpPr/>
          <p:nvPr/>
        </p:nvCxnSpPr>
        <p:spPr>
          <a:xfrm>
            <a:off x="458409" y="53457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104" name="Text Box 111"/>
          <p:cNvSpPr txBox="1">
            <a:spLocks noChangeArrowheads="1"/>
          </p:cNvSpPr>
          <p:nvPr/>
        </p:nvSpPr>
        <p:spPr bwMode="auto">
          <a:xfrm>
            <a:off x="5688570" y="153558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危機管理局</a:t>
            </a:r>
          </a:p>
        </p:txBody>
      </p:sp>
      <p:sp>
        <p:nvSpPr>
          <p:cNvPr id="2105" name="Text Box 112"/>
          <p:cNvSpPr txBox="1">
            <a:spLocks noChangeArrowheads="1"/>
          </p:cNvSpPr>
          <p:nvPr/>
        </p:nvSpPr>
        <p:spPr bwMode="auto">
          <a:xfrm>
            <a:off x="5687051" y="198089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zh-CN" altLang="en-US" sz="1000" dirty="0">
                <a:latin typeface="Meiryo UI" pitchFamily="50" charset="-128"/>
                <a:ea typeface="Meiryo UI" pitchFamily="50" charset="-128"/>
                <a:cs typeface="Meiryo UI" pitchFamily="50" charset="-128"/>
              </a:rPr>
              <a:t>政策企画局</a:t>
            </a:r>
            <a:endParaRPr lang="ja-JP" altLang="en-US" sz="1000" dirty="0">
              <a:latin typeface="Meiryo UI" pitchFamily="50" charset="-128"/>
              <a:ea typeface="Meiryo UI" pitchFamily="50" charset="-128"/>
              <a:cs typeface="Meiryo UI" pitchFamily="50" charset="-128"/>
            </a:endParaRPr>
          </a:p>
        </p:txBody>
      </p:sp>
      <p:sp>
        <p:nvSpPr>
          <p:cNvPr id="2106" name="Text Box 113"/>
          <p:cNvSpPr txBox="1">
            <a:spLocks noChangeArrowheads="1"/>
          </p:cNvSpPr>
          <p:nvPr/>
        </p:nvSpPr>
        <p:spPr bwMode="auto">
          <a:xfrm>
            <a:off x="5688583" y="175526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特別区連携</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07" name="Text Box 114"/>
          <p:cNvSpPr txBox="1">
            <a:spLocks noChangeArrowheads="1"/>
          </p:cNvSpPr>
          <p:nvPr/>
        </p:nvSpPr>
        <p:spPr bwMode="auto">
          <a:xfrm>
            <a:off x="5687051" y="220432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総務局</a:t>
            </a:r>
          </a:p>
        </p:txBody>
      </p:sp>
      <p:sp>
        <p:nvSpPr>
          <p:cNvPr id="2108" name="Text Box 115"/>
          <p:cNvSpPr txBox="1">
            <a:spLocks noChangeArrowheads="1"/>
          </p:cNvSpPr>
          <p:nvPr/>
        </p:nvSpPr>
        <p:spPr bwMode="auto">
          <a:xfrm>
            <a:off x="5687051" y="242939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財務局</a:t>
            </a:r>
          </a:p>
        </p:txBody>
      </p:sp>
      <p:sp>
        <p:nvSpPr>
          <p:cNvPr id="2109" name="Text Box 116"/>
          <p:cNvSpPr txBox="1">
            <a:spLocks noChangeArrowheads="1"/>
          </p:cNvSpPr>
          <p:nvPr/>
        </p:nvSpPr>
        <p:spPr bwMode="auto">
          <a:xfrm>
            <a:off x="5687051" y="264904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スマートシティ戦略局</a:t>
            </a:r>
          </a:p>
        </p:txBody>
      </p:sp>
      <p:sp>
        <p:nvSpPr>
          <p:cNvPr id="2110" name="Text Box 117"/>
          <p:cNvSpPr txBox="1">
            <a:spLocks noChangeArrowheads="1"/>
          </p:cNvSpPr>
          <p:nvPr/>
        </p:nvSpPr>
        <p:spPr bwMode="auto">
          <a:xfrm>
            <a:off x="5687051" y="308642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都市魅力文化局</a:t>
            </a:r>
          </a:p>
        </p:txBody>
      </p:sp>
      <p:sp>
        <p:nvSpPr>
          <p:cNvPr id="2111" name="Text Box 118"/>
          <p:cNvSpPr txBox="1">
            <a:spLocks noChangeArrowheads="1"/>
          </p:cNvSpPr>
          <p:nvPr/>
        </p:nvSpPr>
        <p:spPr bwMode="auto">
          <a:xfrm>
            <a:off x="5687051" y="330244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ＩＲ推進局</a:t>
            </a:r>
          </a:p>
        </p:txBody>
      </p:sp>
      <p:sp>
        <p:nvSpPr>
          <p:cNvPr id="2112" name="Text Box 119"/>
          <p:cNvSpPr txBox="1">
            <a:spLocks noChangeArrowheads="1"/>
          </p:cNvSpPr>
          <p:nvPr/>
        </p:nvSpPr>
        <p:spPr bwMode="auto">
          <a:xfrm>
            <a:off x="5687051" y="3516876"/>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福祉局</a:t>
            </a:r>
          </a:p>
        </p:txBody>
      </p:sp>
      <p:sp>
        <p:nvSpPr>
          <p:cNvPr id="2113" name="Text Box 120"/>
          <p:cNvSpPr txBox="1">
            <a:spLocks noChangeArrowheads="1"/>
          </p:cNvSpPr>
          <p:nvPr/>
        </p:nvSpPr>
        <p:spPr bwMode="auto">
          <a:xfrm>
            <a:off x="5687051" y="3732900"/>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健康医療</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4" name="Text Box 121"/>
          <p:cNvSpPr txBox="1">
            <a:spLocks noChangeArrowheads="1"/>
          </p:cNvSpPr>
          <p:nvPr/>
        </p:nvSpPr>
        <p:spPr bwMode="auto">
          <a:xfrm>
            <a:off x="5687051" y="394892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経済労働</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2115" name="Text Box 122"/>
          <p:cNvSpPr txBox="1">
            <a:spLocks noChangeArrowheads="1"/>
          </p:cNvSpPr>
          <p:nvPr/>
        </p:nvSpPr>
        <p:spPr bwMode="auto">
          <a:xfrm>
            <a:off x="5687051" y="4380972"/>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都市計画局</a:t>
            </a:r>
          </a:p>
        </p:txBody>
      </p:sp>
      <p:sp>
        <p:nvSpPr>
          <p:cNvPr id="2116" name="Text Box 123"/>
          <p:cNvSpPr txBox="1">
            <a:spLocks noChangeArrowheads="1"/>
          </p:cNvSpPr>
          <p:nvPr/>
        </p:nvSpPr>
        <p:spPr bwMode="auto">
          <a:xfrm>
            <a:off x="5687051" y="5472209"/>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2117" name="Text Box 124"/>
          <p:cNvSpPr txBox="1">
            <a:spLocks noChangeArrowheads="1"/>
          </p:cNvSpPr>
          <p:nvPr/>
        </p:nvSpPr>
        <p:spPr bwMode="auto">
          <a:xfrm>
            <a:off x="5687051" y="5719983"/>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消防庁</a:t>
            </a:r>
          </a:p>
        </p:txBody>
      </p:sp>
      <p:sp>
        <p:nvSpPr>
          <p:cNvPr id="93" name="Text Box 121"/>
          <p:cNvSpPr txBox="1">
            <a:spLocks noChangeArrowheads="1"/>
          </p:cNvSpPr>
          <p:nvPr/>
        </p:nvSpPr>
        <p:spPr bwMode="auto">
          <a:xfrm>
            <a:off x="5687051" y="416494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環境農林水産</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103" name="Text Box 116"/>
          <p:cNvSpPr txBox="1">
            <a:spLocks noChangeArrowheads="1"/>
          </p:cNvSpPr>
          <p:nvPr/>
        </p:nvSpPr>
        <p:spPr bwMode="auto">
          <a:xfrm>
            <a:off x="5687051" y="286676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府民生活局</a:t>
            </a:r>
          </a:p>
        </p:txBody>
      </p:sp>
      <p:grpSp>
        <p:nvGrpSpPr>
          <p:cNvPr id="111" name="グループ化 110"/>
          <p:cNvGrpSpPr/>
          <p:nvPr/>
        </p:nvGrpSpPr>
        <p:grpSpPr>
          <a:xfrm>
            <a:off x="5445752" y="2742558"/>
            <a:ext cx="236870" cy="878503"/>
            <a:chOff x="5611326" y="1822131"/>
            <a:chExt cx="236870" cy="878503"/>
          </a:xfrm>
        </p:grpSpPr>
        <p:cxnSp>
          <p:nvCxnSpPr>
            <p:cNvPr id="112" name="直線コネクタ 56"/>
            <p:cNvCxnSpPr/>
            <p:nvPr/>
          </p:nvCxnSpPr>
          <p:spPr>
            <a:xfrm>
              <a:off x="5614661" y="2048741"/>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直線コネクタ 57"/>
            <p:cNvCxnSpPr/>
            <p:nvPr/>
          </p:nvCxnSpPr>
          <p:spPr>
            <a:xfrm>
              <a:off x="5614661" y="226091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直線コネクタ 63"/>
            <p:cNvCxnSpPr/>
            <p:nvPr/>
          </p:nvCxnSpPr>
          <p:spPr>
            <a:xfrm>
              <a:off x="5614661" y="248412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直線コネクタ 64"/>
            <p:cNvCxnSpPr/>
            <p:nvPr/>
          </p:nvCxnSpPr>
          <p:spPr>
            <a:xfrm>
              <a:off x="5611326" y="270063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2" name="直線コネクタ 56"/>
            <p:cNvCxnSpPr/>
            <p:nvPr/>
          </p:nvCxnSpPr>
          <p:spPr>
            <a:xfrm>
              <a:off x="5614196" y="1822131"/>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23" name="グループ化 122"/>
          <p:cNvGrpSpPr/>
          <p:nvPr/>
        </p:nvGrpSpPr>
        <p:grpSpPr>
          <a:xfrm>
            <a:off x="5448890" y="4919960"/>
            <a:ext cx="234000" cy="657598"/>
            <a:chOff x="5616577" y="1613291"/>
            <a:chExt cx="238063" cy="657598"/>
          </a:xfrm>
        </p:grpSpPr>
        <p:cxnSp>
          <p:nvCxnSpPr>
            <p:cNvPr id="124" name="直線コネクタ 56"/>
            <p:cNvCxnSpPr/>
            <p:nvPr/>
          </p:nvCxnSpPr>
          <p:spPr>
            <a:xfrm>
              <a:off x="5621804" y="18293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5" name="直線コネクタ 57"/>
            <p:cNvCxnSpPr/>
            <p:nvPr/>
          </p:nvCxnSpPr>
          <p:spPr>
            <a:xfrm>
              <a:off x="5621804" y="2045339"/>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直線コネクタ 63"/>
            <p:cNvCxnSpPr/>
            <p:nvPr/>
          </p:nvCxnSpPr>
          <p:spPr>
            <a:xfrm>
              <a:off x="5616959" y="2270889"/>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直線コネクタ 56"/>
            <p:cNvCxnSpPr/>
            <p:nvPr/>
          </p:nvCxnSpPr>
          <p:spPr>
            <a:xfrm>
              <a:off x="5616577" y="1613291"/>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cxnSp>
        <p:nvCxnSpPr>
          <p:cNvPr id="117" name="直線コネクタ 116"/>
          <p:cNvCxnSpPr/>
          <p:nvPr/>
        </p:nvCxnSpPr>
        <p:spPr>
          <a:xfrm>
            <a:off x="458409" y="339557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688034" y="1596941"/>
            <a:ext cx="1440000" cy="4394963"/>
            <a:chOff x="688034" y="1491025"/>
            <a:chExt cx="1440000" cy="4394963"/>
          </a:xfrm>
        </p:grpSpPr>
        <p:sp>
          <p:nvSpPr>
            <p:cNvPr id="2088" name="Text Box 93"/>
            <p:cNvSpPr txBox="1">
              <a:spLocks noChangeArrowheads="1"/>
            </p:cNvSpPr>
            <p:nvPr/>
          </p:nvSpPr>
          <p:spPr bwMode="auto">
            <a:xfrm>
              <a:off x="688034" y="1491025"/>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副首都推進局</a:t>
              </a:r>
            </a:p>
          </p:txBody>
        </p:sp>
        <p:sp>
          <p:nvSpPr>
            <p:cNvPr id="2089" name="Text Box 94"/>
            <p:cNvSpPr txBox="1">
              <a:spLocks noChangeArrowheads="1"/>
            </p:cNvSpPr>
            <p:nvPr/>
          </p:nvSpPr>
          <p:spPr bwMode="auto">
            <a:xfrm>
              <a:off x="688034" y="2038713"/>
              <a:ext cx="1440000" cy="246221"/>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政策企画部</a:t>
              </a:r>
              <a:endParaRPr lang="ja-JP" altLang="en-US" sz="1000" dirty="0">
                <a:latin typeface="Meiryo UI" pitchFamily="50" charset="-128"/>
                <a:ea typeface="Meiryo UI" pitchFamily="50" charset="-128"/>
                <a:cs typeface="Meiryo UI" pitchFamily="50" charset="-128"/>
              </a:endParaRPr>
            </a:p>
          </p:txBody>
        </p:sp>
        <p:sp>
          <p:nvSpPr>
            <p:cNvPr id="2090" name="Text Box 96"/>
            <p:cNvSpPr txBox="1">
              <a:spLocks noChangeArrowheads="1"/>
            </p:cNvSpPr>
            <p:nvPr/>
          </p:nvSpPr>
          <p:spPr bwMode="auto">
            <a:xfrm>
              <a:off x="688034" y="1759313"/>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危機管理監</a:t>
              </a:r>
              <a:endParaRPr lang="ja-JP" altLang="en-US" sz="1000" dirty="0">
                <a:latin typeface="Meiryo UI" pitchFamily="50" charset="-128"/>
                <a:ea typeface="Meiryo UI" pitchFamily="50" charset="-128"/>
                <a:cs typeface="Meiryo UI" pitchFamily="50" charset="-128"/>
              </a:endParaRPr>
            </a:p>
          </p:txBody>
        </p:sp>
        <p:sp>
          <p:nvSpPr>
            <p:cNvPr id="2091" name="Text Box 97"/>
            <p:cNvSpPr txBox="1">
              <a:spLocks noChangeArrowheads="1"/>
            </p:cNvSpPr>
            <p:nvPr/>
          </p:nvSpPr>
          <p:spPr bwMode="auto">
            <a:xfrm>
              <a:off x="688034" y="23212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総務部</a:t>
              </a:r>
            </a:p>
          </p:txBody>
        </p:sp>
        <p:sp>
          <p:nvSpPr>
            <p:cNvPr id="2092" name="Text Box 98"/>
            <p:cNvSpPr txBox="1">
              <a:spLocks noChangeArrowheads="1"/>
            </p:cNvSpPr>
            <p:nvPr/>
          </p:nvSpPr>
          <p:spPr bwMode="auto">
            <a:xfrm>
              <a:off x="688034" y="26006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財務部</a:t>
              </a:r>
            </a:p>
          </p:txBody>
        </p:sp>
        <p:sp>
          <p:nvSpPr>
            <p:cNvPr id="2093" name="Text Box 99"/>
            <p:cNvSpPr txBox="1">
              <a:spLocks noChangeArrowheads="1"/>
            </p:cNvSpPr>
            <p:nvPr/>
          </p:nvSpPr>
          <p:spPr bwMode="auto">
            <a:xfrm>
              <a:off x="688034" y="2881675"/>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府民文化部</a:t>
              </a:r>
            </a:p>
          </p:txBody>
        </p:sp>
        <p:sp>
          <p:nvSpPr>
            <p:cNvPr id="2094" name="Text Box 100"/>
            <p:cNvSpPr txBox="1">
              <a:spLocks noChangeArrowheads="1"/>
            </p:cNvSpPr>
            <p:nvPr/>
          </p:nvSpPr>
          <p:spPr bwMode="auto">
            <a:xfrm>
              <a:off x="688034" y="3437300"/>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福祉部</a:t>
              </a:r>
            </a:p>
          </p:txBody>
        </p:sp>
        <p:sp>
          <p:nvSpPr>
            <p:cNvPr id="2095" name="Text Box 101"/>
            <p:cNvSpPr txBox="1">
              <a:spLocks noChangeArrowheads="1"/>
            </p:cNvSpPr>
            <p:nvPr/>
          </p:nvSpPr>
          <p:spPr bwMode="auto">
            <a:xfrm>
              <a:off x="688034" y="37182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健康医療部</a:t>
              </a:r>
            </a:p>
          </p:txBody>
        </p:sp>
        <p:sp>
          <p:nvSpPr>
            <p:cNvPr id="2096" name="Text Box 102"/>
            <p:cNvSpPr txBox="1">
              <a:spLocks noChangeArrowheads="1"/>
            </p:cNvSpPr>
            <p:nvPr/>
          </p:nvSpPr>
          <p:spPr bwMode="auto">
            <a:xfrm>
              <a:off x="688034" y="399768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商工労働部</a:t>
              </a:r>
            </a:p>
          </p:txBody>
        </p:sp>
        <p:sp>
          <p:nvSpPr>
            <p:cNvPr id="2097" name="Text Box 103"/>
            <p:cNvSpPr txBox="1">
              <a:spLocks noChangeArrowheads="1"/>
            </p:cNvSpPr>
            <p:nvPr/>
          </p:nvSpPr>
          <p:spPr bwMode="auto">
            <a:xfrm>
              <a:off x="688034" y="4278675"/>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環境農林水産部</a:t>
              </a:r>
              <a:endParaRPr lang="ja-JP" altLang="en-US" sz="1000" dirty="0">
                <a:latin typeface="Meiryo UI" pitchFamily="50" charset="-128"/>
                <a:ea typeface="Meiryo UI" pitchFamily="50" charset="-128"/>
                <a:cs typeface="Meiryo UI" pitchFamily="50" charset="-128"/>
              </a:endParaRPr>
            </a:p>
          </p:txBody>
        </p:sp>
        <p:sp>
          <p:nvSpPr>
            <p:cNvPr id="2098" name="Text Box 104"/>
            <p:cNvSpPr txBox="1">
              <a:spLocks noChangeArrowheads="1"/>
            </p:cNvSpPr>
            <p:nvPr/>
          </p:nvSpPr>
          <p:spPr bwMode="auto">
            <a:xfrm>
              <a:off x="688034" y="4558075"/>
              <a:ext cx="1440000" cy="246221"/>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都市整備部</a:t>
              </a:r>
              <a:endParaRPr lang="ja-JP" altLang="en-US" sz="1000" dirty="0">
                <a:latin typeface="Meiryo UI" pitchFamily="50" charset="-128"/>
                <a:ea typeface="Meiryo UI" pitchFamily="50" charset="-128"/>
                <a:cs typeface="Meiryo UI" pitchFamily="50" charset="-128"/>
              </a:endParaRPr>
            </a:p>
          </p:txBody>
        </p:sp>
        <p:sp>
          <p:nvSpPr>
            <p:cNvPr id="2099" name="Text Box 105"/>
            <p:cNvSpPr txBox="1">
              <a:spLocks noChangeArrowheads="1"/>
            </p:cNvSpPr>
            <p:nvPr/>
          </p:nvSpPr>
          <p:spPr bwMode="auto">
            <a:xfrm>
              <a:off x="688034" y="4829538"/>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住宅まちづくり部</a:t>
              </a:r>
            </a:p>
          </p:txBody>
        </p:sp>
        <p:sp>
          <p:nvSpPr>
            <p:cNvPr id="2101" name="Text Box 107"/>
            <p:cNvSpPr txBox="1">
              <a:spLocks noChangeArrowheads="1"/>
            </p:cNvSpPr>
            <p:nvPr/>
          </p:nvSpPr>
          <p:spPr bwMode="auto">
            <a:xfrm>
              <a:off x="688034" y="5394121"/>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2102" name="Text Box 109"/>
            <p:cNvSpPr txBox="1">
              <a:spLocks noChangeArrowheads="1"/>
            </p:cNvSpPr>
            <p:nvPr/>
          </p:nvSpPr>
          <p:spPr bwMode="auto">
            <a:xfrm>
              <a:off x="688034" y="5701322"/>
              <a:ext cx="1440000" cy="184666"/>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2100" name="Text Box 106"/>
            <p:cNvSpPr txBox="1">
              <a:spLocks noChangeArrowheads="1"/>
            </p:cNvSpPr>
            <p:nvPr/>
          </p:nvSpPr>
          <p:spPr bwMode="auto">
            <a:xfrm>
              <a:off x="688034" y="5118463"/>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133" name="Text Box 99"/>
            <p:cNvSpPr txBox="1">
              <a:spLocks noChangeArrowheads="1"/>
            </p:cNvSpPr>
            <p:nvPr/>
          </p:nvSpPr>
          <p:spPr bwMode="auto">
            <a:xfrm>
              <a:off x="688034" y="3157900"/>
              <a:ext cx="1440000"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ＩＲ推進局</a:t>
              </a:r>
            </a:p>
          </p:txBody>
        </p:sp>
      </p:grpSp>
      <p:sp>
        <p:nvSpPr>
          <p:cNvPr id="135" name="Text Box 125"/>
          <p:cNvSpPr txBox="1">
            <a:spLocks noChangeArrowheads="1"/>
          </p:cNvSpPr>
          <p:nvPr/>
        </p:nvSpPr>
        <p:spPr bwMode="auto">
          <a:xfrm>
            <a:off x="5687051" y="5965148"/>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水道局</a:t>
            </a:r>
          </a:p>
        </p:txBody>
      </p:sp>
      <p:cxnSp>
        <p:nvCxnSpPr>
          <p:cNvPr id="137" name="直線コネクタ 94"/>
          <p:cNvCxnSpPr/>
          <p:nvPr/>
        </p:nvCxnSpPr>
        <p:spPr>
          <a:xfrm>
            <a:off x="5149487" y="5812634"/>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4" name="Text Box 125"/>
          <p:cNvSpPr txBox="1">
            <a:spLocks noChangeArrowheads="1"/>
          </p:cNvSpPr>
          <p:nvPr/>
        </p:nvSpPr>
        <p:spPr bwMode="auto">
          <a:xfrm>
            <a:off x="5687051" y="5256185"/>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住宅建築局</a:t>
            </a:r>
          </a:p>
        </p:txBody>
      </p:sp>
      <p:sp>
        <p:nvSpPr>
          <p:cNvPr id="138" name="Text Box 123"/>
          <p:cNvSpPr txBox="1">
            <a:spLocks noChangeArrowheads="1"/>
          </p:cNvSpPr>
          <p:nvPr/>
        </p:nvSpPr>
        <p:spPr bwMode="auto">
          <a:xfrm>
            <a:off x="5687051" y="4601759"/>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都市整備局</a:t>
            </a:r>
          </a:p>
        </p:txBody>
      </p:sp>
      <p:sp>
        <p:nvSpPr>
          <p:cNvPr id="139" name="Text Box 124"/>
          <p:cNvSpPr txBox="1">
            <a:spLocks noChangeArrowheads="1"/>
          </p:cNvSpPr>
          <p:nvPr/>
        </p:nvSpPr>
        <p:spPr bwMode="auto">
          <a:xfrm>
            <a:off x="5687051" y="4819374"/>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港湾局</a:t>
            </a:r>
          </a:p>
        </p:txBody>
      </p:sp>
      <p:sp>
        <p:nvSpPr>
          <p:cNvPr id="140" name="Text Box 125"/>
          <p:cNvSpPr txBox="1">
            <a:spLocks noChangeArrowheads="1"/>
          </p:cNvSpPr>
          <p:nvPr/>
        </p:nvSpPr>
        <p:spPr bwMode="auto">
          <a:xfrm>
            <a:off x="5687051" y="5040161"/>
            <a:ext cx="1440000" cy="198000"/>
          </a:xfrm>
          <a:prstGeom prst="rect">
            <a:avLst/>
          </a:prstGeom>
          <a:solidFill>
            <a:schemeClr val="bg1"/>
          </a:solidFill>
          <a:ln w="9525">
            <a:solidFill>
              <a:schemeClr val="tx1"/>
            </a:solidFill>
            <a:miter lim="800000"/>
            <a:headEnd/>
            <a:tailEnd/>
          </a:ln>
        </p:spPr>
        <p:txBody>
          <a:bodyPr tIns="18000" bIns="18000" anchor="ctr">
            <a:noAutofit/>
          </a:bodyPr>
          <a:lstStyle/>
          <a:p>
            <a:pPr algn="dist"/>
            <a:r>
              <a:rPr lang="ja-JP" altLang="en-US" sz="1000" dirty="0">
                <a:latin typeface="Meiryo UI" pitchFamily="50" charset="-128"/>
                <a:ea typeface="Meiryo UI" pitchFamily="50" charset="-128"/>
                <a:cs typeface="Meiryo UI" pitchFamily="50" charset="-128"/>
              </a:rPr>
              <a:t>下水道局</a:t>
            </a:r>
          </a:p>
        </p:txBody>
      </p:sp>
      <p:grpSp>
        <p:nvGrpSpPr>
          <p:cNvPr id="141" name="グループ化 140"/>
          <p:cNvGrpSpPr/>
          <p:nvPr/>
        </p:nvGrpSpPr>
        <p:grpSpPr>
          <a:xfrm>
            <a:off x="5448593" y="3828519"/>
            <a:ext cx="233530" cy="875417"/>
            <a:chOff x="5614196" y="1726877"/>
            <a:chExt cx="236394" cy="875417"/>
          </a:xfrm>
        </p:grpSpPr>
        <p:cxnSp>
          <p:nvCxnSpPr>
            <p:cNvPr id="142" name="直線コネクタ 56"/>
            <p:cNvCxnSpPr/>
            <p:nvPr/>
          </p:nvCxnSpPr>
          <p:spPr>
            <a:xfrm>
              <a:off x="5614661" y="1944696"/>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3" name="直線コネクタ 57"/>
            <p:cNvCxnSpPr/>
            <p:nvPr/>
          </p:nvCxnSpPr>
          <p:spPr>
            <a:xfrm>
              <a:off x="5614661" y="2165483"/>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4" name="直線コネクタ 63"/>
            <p:cNvCxnSpPr/>
            <p:nvPr/>
          </p:nvCxnSpPr>
          <p:spPr>
            <a:xfrm>
              <a:off x="5614661" y="238627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5" name="直線コネクタ 64"/>
            <p:cNvCxnSpPr/>
            <p:nvPr/>
          </p:nvCxnSpPr>
          <p:spPr>
            <a:xfrm>
              <a:off x="5617754" y="260229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6" name="直線コネクタ 56"/>
            <p:cNvCxnSpPr/>
            <p:nvPr/>
          </p:nvCxnSpPr>
          <p:spPr>
            <a:xfrm>
              <a:off x="5614196" y="1726877"/>
              <a:ext cx="23400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147" name="正方形/長方形 146"/>
          <p:cNvSpPr/>
          <p:nvPr/>
        </p:nvSpPr>
        <p:spPr>
          <a:xfrm>
            <a:off x="7008773" y="4081264"/>
            <a:ext cx="3067022" cy="17670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環境、エネルギー、緑化、農林水産業振興、市場</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都市計画、まちづくり、広域インフラ（計画）</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道路、河川、公園</a:t>
            </a:r>
            <a:r>
              <a:rPr lang="ja-JP" altLang="en-US" sz="900" dirty="0">
                <a:solidFill>
                  <a:srgbClr val="000000"/>
                </a:solidFill>
                <a:latin typeface="Meiryo UI" panose="020B0604030504040204" pitchFamily="50" charset="-128"/>
                <a:ea typeface="Meiryo UI" panose="020B0604030504040204" pitchFamily="50" charset="-128"/>
              </a:rPr>
              <a:t>等）</a:t>
            </a:r>
            <a:endParaRPr lang="en-US" altLang="ja-JP" sz="900" dirty="0">
              <a:solidFill>
                <a:srgbClr val="000000"/>
              </a:solidFill>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（港湾）</a:t>
            </a:r>
            <a:endParaRPr lang="en-US" altLang="ja-JP" sz="900" dirty="0">
              <a:solidFill>
                <a:srgbClr val="000000"/>
              </a:solidFill>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（下水道）</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住宅、公共建築、りんくうタウン</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7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出納</a:t>
            </a:r>
            <a:r>
              <a:rPr lang="ja-JP" altLang="en-US" sz="900" dirty="0">
                <a:solidFill>
                  <a:srgbClr val="000000"/>
                </a:solidFill>
                <a:latin typeface="Meiryo UI" panose="020B0604030504040204" pitchFamily="50" charset="-128"/>
                <a:ea typeface="Meiryo UI" panose="020B0604030504040204" pitchFamily="50" charset="-128"/>
              </a:rPr>
              <a:t>、審査等）</a:t>
            </a:r>
            <a:endParaRPr lang="ja-JP" altLang="ja-JP" sz="900" dirty="0">
              <a:latin typeface="Meiryo UI" panose="020B0604030504040204" pitchFamily="50" charset="-128"/>
              <a:ea typeface="Meiryo UI" panose="020B0604030504040204" pitchFamily="50" charset="-128"/>
            </a:endParaRPr>
          </a:p>
        </p:txBody>
      </p:sp>
      <p:sp>
        <p:nvSpPr>
          <p:cNvPr id="127" name="Text Box 61"/>
          <p:cNvSpPr txBox="1">
            <a:spLocks noChangeArrowheads="1"/>
          </p:cNvSpPr>
          <p:nvPr/>
        </p:nvSpPr>
        <p:spPr bwMode="auto">
          <a:xfrm>
            <a:off x="5698532" y="827354"/>
            <a:ext cx="3947577" cy="261610"/>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（注）具体的な組織体制、分担事務は、知事のマネジメントによる</a:t>
            </a:r>
          </a:p>
        </p:txBody>
      </p:sp>
      <p:sp>
        <p:nvSpPr>
          <p:cNvPr id="130" name="正方形/長方形 129"/>
          <p:cNvSpPr/>
          <p:nvPr/>
        </p:nvSpPr>
        <p:spPr>
          <a:xfrm>
            <a:off x="7015887" y="5591769"/>
            <a:ext cx="3067022" cy="1027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ctr">
              <a:lnSpc>
                <a:spcPts val="19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消防</a:t>
            </a:r>
            <a:r>
              <a:rPr lang="ja-JP" altLang="en-US" sz="900" dirty="0">
                <a:solidFill>
                  <a:srgbClr val="000000"/>
                </a:solidFill>
                <a:latin typeface="Meiryo UI" panose="020B0604030504040204" pitchFamily="50" charset="-128"/>
                <a:ea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水道</a:t>
            </a:r>
            <a:r>
              <a:rPr lang="ja-JP" altLang="en-US" sz="900" dirty="0">
                <a:solidFill>
                  <a:srgbClr val="000000"/>
                </a:solidFill>
                <a:latin typeface="Meiryo UI" panose="020B0604030504040204" pitchFamily="50" charset="-128"/>
                <a:ea typeface="Meiryo UI" panose="020B0604030504040204" pitchFamily="50" charset="-128"/>
              </a:rPr>
              <a:t>）</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ja-JP" altLang="en-US" sz="900" dirty="0">
                <a:solidFill>
                  <a:srgbClr val="000000"/>
                </a:solidFill>
                <a:latin typeface="Meiryo UI" panose="020B0604030504040204" pitchFamily="50" charset="-128"/>
                <a:ea typeface="Meiryo UI" panose="020B0604030504040204" pitchFamily="50" charset="-128"/>
              </a:rPr>
              <a:t>（</a:t>
            </a:r>
            <a:r>
              <a:rPr lang="ja-JP" altLang="ja-JP" sz="900" dirty="0">
                <a:solidFill>
                  <a:srgbClr val="000000"/>
                </a:solidFill>
                <a:latin typeface="Meiryo UI" panose="020B0604030504040204" pitchFamily="50" charset="-128"/>
                <a:ea typeface="Meiryo UI" panose="020B0604030504040204" pitchFamily="50" charset="-128"/>
              </a:rPr>
              <a:t>学校教育、社会教育</a:t>
            </a:r>
            <a:r>
              <a:rPr lang="ja-JP" altLang="en-US" sz="900" dirty="0">
                <a:solidFill>
                  <a:srgbClr val="000000"/>
                </a:solidFill>
                <a:latin typeface="Meiryo UI" panose="020B0604030504040204" pitchFamily="50" charset="-128"/>
                <a:ea typeface="Meiryo UI" panose="020B0604030504040204" pitchFamily="50" charset="-128"/>
              </a:rPr>
              <a:t>等）</a:t>
            </a:r>
            <a:endParaRPr lang="ja-JP" altLang="ja-JP" sz="900" dirty="0">
              <a:latin typeface="Meiryo UI" panose="020B0604030504040204" pitchFamily="50" charset="-128"/>
              <a:ea typeface="Meiryo UI" panose="020B0604030504040204" pitchFamily="50" charset="-128"/>
            </a:endParaRPr>
          </a:p>
          <a:p>
            <a:pPr fontAlgn="ctr">
              <a:lnSpc>
                <a:spcPts val="1940"/>
              </a:lnSpc>
            </a:pPr>
            <a:r>
              <a:rPr lang="zh-TW" altLang="en-US" sz="900" dirty="0">
                <a:solidFill>
                  <a:srgbClr val="000000"/>
                </a:solidFill>
                <a:latin typeface="Meiryo UI" panose="020B0604030504040204" pitchFamily="50" charset="-128"/>
                <a:ea typeface="Meiryo UI" panose="020B0604030504040204" pitchFamily="50" charset="-128"/>
              </a:rPr>
              <a:t>（選挙管理</a:t>
            </a:r>
            <a:r>
              <a:rPr lang="ja-JP" altLang="en-US" sz="900" dirty="0">
                <a:solidFill>
                  <a:srgbClr val="000000"/>
                </a:solidFill>
                <a:latin typeface="Meiryo UI" panose="020B0604030504040204" pitchFamily="50" charset="-128"/>
                <a:ea typeface="Meiryo UI" panose="020B0604030504040204" pitchFamily="50" charset="-128"/>
              </a:rPr>
              <a:t>委員会、</a:t>
            </a:r>
            <a:r>
              <a:rPr lang="zh-TW" altLang="en-US" sz="900" dirty="0">
                <a:solidFill>
                  <a:srgbClr val="000000"/>
                </a:solidFill>
                <a:latin typeface="Meiryo UI" panose="020B0604030504040204" pitchFamily="50" charset="-128"/>
                <a:ea typeface="Meiryo UI" panose="020B0604030504040204" pitchFamily="50" charset="-128"/>
              </a:rPr>
              <a:t>監査</a:t>
            </a:r>
            <a:r>
              <a:rPr lang="ja-JP" altLang="en-US" sz="900" dirty="0">
                <a:solidFill>
                  <a:srgbClr val="000000"/>
                </a:solidFill>
                <a:latin typeface="Meiryo UI" panose="020B0604030504040204" pitchFamily="50" charset="-128"/>
                <a:ea typeface="Meiryo UI" panose="020B0604030504040204" pitchFamily="50" charset="-128"/>
              </a:rPr>
              <a:t>委員、人事委員会等）</a:t>
            </a:r>
            <a:endParaRPr lang="zh-TW" altLang="en-US" sz="900" dirty="0">
              <a:solidFill>
                <a:srgbClr val="000000"/>
              </a:solidFill>
              <a:latin typeface="Meiryo UI" panose="020B0604030504040204" pitchFamily="50" charset="-128"/>
              <a:ea typeface="Meiryo UI" panose="020B0604030504040204" pitchFamily="50" charset="-128"/>
            </a:endParaRPr>
          </a:p>
        </p:txBody>
      </p:sp>
      <p:sp>
        <p:nvSpPr>
          <p:cNvPr id="12" name="角丸四角形 11"/>
          <p:cNvSpPr/>
          <p:nvPr/>
        </p:nvSpPr>
        <p:spPr>
          <a:xfrm>
            <a:off x="2497608" y="1590700"/>
            <a:ext cx="1998056" cy="1116000"/>
          </a:xfrm>
          <a:prstGeom prst="roundRect">
            <a:avLst>
              <a:gd name="adj" fmla="val 44241"/>
            </a:avLst>
          </a:prstGeom>
          <a:solidFill>
            <a:schemeClr val="tx2">
              <a:lumMod val="20000"/>
              <a:lumOff val="80000"/>
            </a:schemeClr>
          </a:solidFill>
          <a:ln w="1270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200" dirty="0">
                <a:solidFill>
                  <a:schemeClr val="tx1"/>
                </a:solidFill>
                <a:latin typeface="Meiryo UI"/>
                <a:ea typeface="Meiryo UI"/>
                <a:cs typeface="Meiryo UI"/>
              </a:rPr>
              <a:t>各部局が大阪の司令塔</a:t>
            </a:r>
            <a:endParaRPr lang="en-US" altLang="ja-JP" sz="1200" dirty="0">
              <a:solidFill>
                <a:schemeClr val="tx1"/>
              </a:solidFill>
              <a:latin typeface="Meiryo UI"/>
              <a:ea typeface="Meiryo UI"/>
              <a:cs typeface="Meiryo UI"/>
            </a:endParaRPr>
          </a:p>
          <a:p>
            <a:pPr algn="ctr">
              <a:defRPr/>
            </a:pPr>
            <a:r>
              <a:rPr lang="ja-JP" altLang="en-US" sz="1200" dirty="0">
                <a:solidFill>
                  <a:schemeClr val="tx1"/>
                </a:solidFill>
                <a:latin typeface="Meiryo UI"/>
                <a:ea typeface="Meiryo UI"/>
                <a:cs typeface="Meiryo UI"/>
              </a:rPr>
              <a:t> としての機能を最大限</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発揮し、かつその効果を</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相乗的に高めることが</a:t>
            </a:r>
            <a:endParaRPr lang="en-US" altLang="ja-JP" sz="1200" dirty="0">
              <a:solidFill>
                <a:schemeClr val="tx1"/>
              </a:solidFill>
              <a:latin typeface="Meiryo UI"/>
              <a:ea typeface="Meiryo UI"/>
              <a:cs typeface="Meiryo UI"/>
            </a:endParaRPr>
          </a:p>
          <a:p>
            <a:pPr algn="ctr">
              <a:defRPr/>
            </a:pPr>
            <a:r>
              <a:rPr lang="en-US" altLang="ja-JP" sz="12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できる組織を構築</a:t>
            </a:r>
          </a:p>
        </p:txBody>
      </p:sp>
      <p:sp>
        <p:nvSpPr>
          <p:cNvPr id="12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２２</a:t>
            </a:r>
          </a:p>
        </p:txBody>
      </p:sp>
    </p:spTree>
    <p:extLst>
      <p:ext uri="{BB962C8B-B14F-4D97-AF65-F5344CB8AC3E}">
        <p14:creationId xmlns:p14="http://schemas.microsoft.com/office/powerpoint/2010/main" val="3635348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a:latin typeface="ＭＳ Ｐゴシック" pitchFamily="50" charset="-128"/>
                <a:ea typeface="Meiryo UI" pitchFamily="50" charset="-128"/>
                <a:cs typeface="Meiryo UI" pitchFamily="50" charset="-128"/>
              </a:rPr>
              <a:t>参考資料</a:t>
            </a:r>
            <a:endParaRPr lang="ja-JP" altLang="en-US" sz="1800" b="1" dirty="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38600641"/>
              </p:ext>
            </p:extLst>
          </p:nvPr>
        </p:nvGraphicFramePr>
        <p:xfrm>
          <a:off x="1712640" y="3366848"/>
          <a:ext cx="6480720" cy="1579248"/>
        </p:xfrm>
        <a:graphic>
          <a:graphicData uri="http://schemas.openxmlformats.org/drawingml/2006/table">
            <a:tbl>
              <a:tblPr firstRow="1" bandRow="1">
                <a:tableStyleId>{5940675A-B579-460E-94D1-54222C63F5DA}</a:tableStyleId>
              </a:tblPr>
              <a:tblGrid>
                <a:gridCol w="4974700">
                  <a:extLst>
                    <a:ext uri="{9D8B030D-6E8A-4147-A177-3AD203B41FA5}">
                      <a16:colId xmlns:a16="http://schemas.microsoft.com/office/drawing/2014/main" val="20000"/>
                    </a:ext>
                  </a:extLst>
                </a:gridCol>
                <a:gridCol w="1506020">
                  <a:extLst>
                    <a:ext uri="{9D8B030D-6E8A-4147-A177-3AD203B41FA5}">
                      <a16:colId xmlns:a16="http://schemas.microsoft.com/office/drawing/2014/main" val="20001"/>
                    </a:ext>
                  </a:extLst>
                </a:gridCol>
              </a:tblGrid>
              <a:tr h="360040">
                <a:tc>
                  <a:txBody>
                    <a:bodyPr/>
                    <a:lstStyle/>
                    <a:p>
                      <a:pPr algn="ctr"/>
                      <a:r>
                        <a:rPr kumimoji="1" lang="ja-JP" altLang="en-US" sz="1400" b="0" u="none" dirty="0">
                          <a:latin typeface="Meiryo UI" pitchFamily="50" charset="-128"/>
                          <a:ea typeface="Meiryo UI" pitchFamily="50" charset="-128"/>
                          <a:cs typeface="Meiryo UI" pitchFamily="50" charset="-128"/>
                        </a:rPr>
                        <a:t>資料名</a:t>
                      </a: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a:latin typeface="Meiryo UI" pitchFamily="50" charset="-128"/>
                          <a:ea typeface="Meiryo UI" pitchFamily="50" charset="-128"/>
                          <a:cs typeface="Meiryo UI" pitchFamily="50" charset="-128"/>
                        </a:rPr>
                        <a:t>ページ</a:t>
                      </a: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a:latin typeface="Meiryo UI" pitchFamily="50" charset="-128"/>
                          <a:ea typeface="Meiryo UI" pitchFamily="50" charset="-128"/>
                          <a:cs typeface="Meiryo UI" pitchFamily="50" charset="-128"/>
                        </a:rPr>
                        <a:t>特別区　職員数算定の詳細</a:t>
                      </a:r>
                      <a:r>
                        <a:rPr kumimoji="1" lang="ja-JP" altLang="en-US" sz="1100" b="0" u="none" dirty="0">
                          <a:latin typeface="Meiryo UI" pitchFamily="50" charset="-128"/>
                          <a:ea typeface="Meiryo UI" pitchFamily="50" charset="-128"/>
                          <a:cs typeface="Meiryo UI" pitchFamily="50" charset="-128"/>
                        </a:rPr>
                        <a:t>（非技能労務職）</a:t>
                      </a:r>
                      <a:endParaRPr kumimoji="1" lang="ja-JP" altLang="en-US" sz="1400" b="0" u="none"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a:latin typeface="Meiryo UI" pitchFamily="50" charset="-128"/>
                          <a:ea typeface="Meiryo UI" pitchFamily="50" charset="-128"/>
                          <a:cs typeface="Meiryo UI" pitchFamily="50" charset="-128"/>
                        </a:rPr>
                        <a:t>組織</a:t>
                      </a:r>
                      <a:r>
                        <a:rPr kumimoji="1" lang="en-US" altLang="ja-JP" sz="1400" b="0" u="none" dirty="0">
                          <a:latin typeface="Meiryo UI" pitchFamily="50" charset="-128"/>
                          <a:ea typeface="Meiryo UI" pitchFamily="50" charset="-128"/>
                          <a:cs typeface="Meiryo UI" pitchFamily="50" charset="-128"/>
                        </a:rPr>
                        <a:t>-24</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1"/>
                  </a:ext>
                </a:extLst>
              </a:tr>
              <a:tr h="177556">
                <a:tc>
                  <a:txBody>
                    <a:bodyPr/>
                    <a:lstStyle/>
                    <a:p>
                      <a:pPr algn="l"/>
                      <a:r>
                        <a:rPr kumimoji="1" lang="ja-JP" altLang="en-US" sz="1400" b="0" u="none" dirty="0">
                          <a:latin typeface="Meiryo UI" pitchFamily="50" charset="-128"/>
                          <a:ea typeface="Meiryo UI" pitchFamily="50" charset="-128"/>
                          <a:cs typeface="Meiryo UI" pitchFamily="50" charset="-128"/>
                        </a:rPr>
                        <a:t>特別区ごとの行政需要の差を反映する部署及び指標</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a:latin typeface="Meiryo UI" pitchFamily="50" charset="-128"/>
                          <a:ea typeface="Meiryo UI" pitchFamily="50" charset="-128"/>
                          <a:cs typeface="Meiryo UI" pitchFamily="50" charset="-128"/>
                        </a:rPr>
                        <a:t>組織</a:t>
                      </a:r>
                      <a:r>
                        <a:rPr kumimoji="1" lang="en-US" altLang="ja-JP" sz="1400" b="0" u="none" dirty="0">
                          <a:latin typeface="Meiryo UI" pitchFamily="50" charset="-128"/>
                          <a:ea typeface="Meiryo UI" pitchFamily="50" charset="-128"/>
                          <a:cs typeface="Meiryo UI" pitchFamily="50" charset="-128"/>
                        </a:rPr>
                        <a:t>-25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2"/>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a:latin typeface="Meiryo UI" pitchFamily="50" charset="-128"/>
                          <a:ea typeface="Meiryo UI" pitchFamily="50" charset="-128"/>
                          <a:cs typeface="Meiryo UI" pitchFamily="50" charset="-128"/>
                        </a:rPr>
                        <a:t>特別区の組織（課・事業所別）</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a:latin typeface="Meiryo UI" pitchFamily="50" charset="-128"/>
                          <a:ea typeface="Meiryo UI" pitchFamily="50" charset="-128"/>
                          <a:cs typeface="Meiryo UI" pitchFamily="50" charset="-128"/>
                        </a:rPr>
                        <a:t>組織</a:t>
                      </a:r>
                      <a:r>
                        <a:rPr kumimoji="1" lang="en-US" altLang="ja-JP" sz="1400" b="0" u="none" dirty="0">
                          <a:latin typeface="Meiryo UI" pitchFamily="50" charset="-128"/>
                          <a:ea typeface="Meiryo UI" pitchFamily="50" charset="-128"/>
                          <a:cs typeface="Meiryo UI" pitchFamily="50" charset="-128"/>
                        </a:rPr>
                        <a:t>-26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693477714"/>
                  </a:ext>
                </a:extLst>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a:latin typeface="Meiryo UI" pitchFamily="50" charset="-128"/>
                          <a:ea typeface="Meiryo UI" pitchFamily="50" charset="-128"/>
                          <a:cs typeface="Meiryo UI" pitchFamily="50" charset="-128"/>
                        </a:rPr>
                        <a:t>児童相談所に係る法令の配置基準等の状況変化</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a:latin typeface="Meiryo UI" pitchFamily="50" charset="-128"/>
                          <a:ea typeface="Meiryo UI" pitchFamily="50" charset="-128"/>
                          <a:cs typeface="Meiryo UI" pitchFamily="50" charset="-128"/>
                        </a:rPr>
                        <a:t>組織</a:t>
                      </a:r>
                      <a:r>
                        <a:rPr kumimoji="1" lang="en-US" altLang="ja-JP" sz="1400" b="0" u="none" dirty="0">
                          <a:latin typeface="Meiryo UI" pitchFamily="50" charset="-128"/>
                          <a:ea typeface="Meiryo UI" pitchFamily="50" charset="-128"/>
                          <a:cs typeface="Meiryo UI" pitchFamily="50" charset="-128"/>
                        </a:rPr>
                        <a:t>-38</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825213696"/>
                  </a:ext>
                </a:extLst>
              </a:tr>
            </a:tbl>
          </a:graphicData>
        </a:graphic>
      </p:graphicFrame>
      <p:sp>
        <p:nvSpPr>
          <p:cNvPr id="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２３</a:t>
            </a:r>
          </a:p>
        </p:txBody>
      </p:sp>
    </p:spTree>
    <p:extLst>
      <p:ext uri="{BB962C8B-B14F-4D97-AF65-F5344CB8AC3E}">
        <p14:creationId xmlns:p14="http://schemas.microsoft.com/office/powerpoint/2010/main" val="3832460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73000" y="476183"/>
            <a:ext cx="9360000" cy="720000"/>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 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 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権限部分は実施する事務を個別に加味し、さらに大阪市の特性を踏まえた要素を反映</a:t>
            </a:r>
            <a:endParaRPr kumimoji="1"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特別区間の行政需要には差があるため、個別の組織単位で人口以外の指標を加味して再配分（指標等は次頁）</a:t>
            </a:r>
            <a:endParaRPr kumimoji="1" lang="ja-JP" altLang="en-US" sz="1400" dirty="0">
              <a:latin typeface="Meiryo UI" pitchFamily="50" charset="-128"/>
              <a:ea typeface="Meiryo UI" pitchFamily="50" charset="-128"/>
              <a:cs typeface="Meiryo UI" pitchFamily="50" charset="-128"/>
            </a:endParaRPr>
          </a:p>
        </p:txBody>
      </p:sp>
      <p:graphicFrame>
        <p:nvGraphicFramePr>
          <p:cNvPr id="3" name="表 2">
            <a:extLst>
              <a:ext uri="{FF2B5EF4-FFF2-40B4-BE49-F238E27FC236}">
                <a16:creationId xmlns:a16="http://schemas.microsoft.com/office/drawing/2014/main" id="{44135387-B4AE-4D6C-BADD-89E3B850F3EF}"/>
              </a:ext>
            </a:extLst>
          </p:cNvPr>
          <p:cNvGraphicFramePr>
            <a:graphicFrameLocks noGrp="1"/>
          </p:cNvGraphicFramePr>
          <p:nvPr>
            <p:extLst>
              <p:ext uri="{D42A27DB-BD31-4B8C-83A1-F6EECF244321}">
                <p14:modId xmlns:p14="http://schemas.microsoft.com/office/powerpoint/2010/main" val="1925845809"/>
              </p:ext>
            </p:extLst>
          </p:nvPr>
        </p:nvGraphicFramePr>
        <p:xfrm>
          <a:off x="1183267" y="1926573"/>
          <a:ext cx="7298125" cy="4754177"/>
        </p:xfrm>
        <a:graphic>
          <a:graphicData uri="http://schemas.openxmlformats.org/drawingml/2006/table">
            <a:tbl>
              <a:tblPr firstRow="1" bandRow="1">
                <a:tableStyleId>{5C22544A-7EE6-4342-B048-85BDC9FD1C3A}</a:tableStyleId>
              </a:tblPr>
              <a:tblGrid>
                <a:gridCol w="636587">
                  <a:extLst>
                    <a:ext uri="{9D8B030D-6E8A-4147-A177-3AD203B41FA5}">
                      <a16:colId xmlns:a16="http://schemas.microsoft.com/office/drawing/2014/main" val="1592325695"/>
                    </a:ext>
                  </a:extLst>
                </a:gridCol>
                <a:gridCol w="1845258">
                  <a:extLst>
                    <a:ext uri="{9D8B030D-6E8A-4147-A177-3AD203B41FA5}">
                      <a16:colId xmlns:a16="http://schemas.microsoft.com/office/drawing/2014/main" val="961018389"/>
                    </a:ext>
                  </a:extLst>
                </a:gridCol>
                <a:gridCol w="208280">
                  <a:extLst>
                    <a:ext uri="{9D8B030D-6E8A-4147-A177-3AD203B41FA5}">
                      <a16:colId xmlns:a16="http://schemas.microsoft.com/office/drawing/2014/main" val="12951262"/>
                    </a:ext>
                  </a:extLst>
                </a:gridCol>
                <a:gridCol w="1152000">
                  <a:extLst>
                    <a:ext uri="{9D8B030D-6E8A-4147-A177-3AD203B41FA5}">
                      <a16:colId xmlns:a16="http://schemas.microsoft.com/office/drawing/2014/main" val="1636289566"/>
                    </a:ext>
                  </a:extLst>
                </a:gridCol>
                <a:gridCol w="1152000">
                  <a:extLst>
                    <a:ext uri="{9D8B030D-6E8A-4147-A177-3AD203B41FA5}">
                      <a16:colId xmlns:a16="http://schemas.microsoft.com/office/drawing/2014/main" val="2269128465"/>
                    </a:ext>
                  </a:extLst>
                </a:gridCol>
                <a:gridCol w="1152000">
                  <a:extLst>
                    <a:ext uri="{9D8B030D-6E8A-4147-A177-3AD203B41FA5}">
                      <a16:colId xmlns:a16="http://schemas.microsoft.com/office/drawing/2014/main" val="2569570180"/>
                    </a:ext>
                  </a:extLst>
                </a:gridCol>
                <a:gridCol w="1152000">
                  <a:extLst>
                    <a:ext uri="{9D8B030D-6E8A-4147-A177-3AD203B41FA5}">
                      <a16:colId xmlns:a16="http://schemas.microsoft.com/office/drawing/2014/main" val="1025698285"/>
                    </a:ext>
                  </a:extLst>
                </a:gridCol>
              </a:tblGrid>
              <a:tr h="23685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chor="b">
                    <a:noFill/>
                  </a:tcPr>
                </a:tc>
                <a:extLst>
                  <a:ext uri="{0D108BD9-81ED-4DB2-BD59-A6C34878D82A}">
                    <a16:rowId xmlns:a16="http://schemas.microsoft.com/office/drawing/2014/main" val="584063018"/>
                  </a:ext>
                </a:extLst>
              </a:tr>
              <a:tr h="286717">
                <a:tc>
                  <a:txBody>
                    <a:bodyPr/>
                    <a:lstStyle/>
                    <a:p>
                      <a:pPr algn="ctr"/>
                      <a:r>
                        <a:rPr kumimoji="1" lang="ja-JP" altLang="en-US" sz="1000" u="none"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dirty="0">
                          <a:latin typeface="Meiryo UI" panose="020B0604030504040204" pitchFamily="50" charset="-128"/>
                          <a:ea typeface="Meiryo UI" panose="020B0604030504040204" pitchFamily="50" charset="-128"/>
                        </a:rPr>
                        <a:t>595,912</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749,303</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709,516</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a:latin typeface="Meiryo UI" panose="020B0604030504040204" pitchFamily="50" charset="-128"/>
                          <a:ea typeface="Meiryo UI" panose="020B0604030504040204" pitchFamily="50" charset="-128"/>
                        </a:rPr>
                        <a:t>636,454</a:t>
                      </a:r>
                      <a:endParaRPr kumimoji="1" lang="ja-JP" altLang="en-US" sz="12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0853305"/>
                  </a:ext>
                </a:extLst>
              </a:tr>
              <a:tr h="286717">
                <a:tc>
                  <a:txBody>
                    <a:bodyPr/>
                    <a:lstStyle/>
                    <a:p>
                      <a:pPr algn="ctr"/>
                      <a:r>
                        <a:rPr kumimoji="1" lang="ja-JP" altLang="en-US" sz="1000" u="none"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dirty="0">
                          <a:latin typeface="Meiryo UI" panose="020B0604030504040204" pitchFamily="50" charset="-128"/>
                          <a:ea typeface="Meiryo UI" panose="020B0604030504040204" pitchFamily="50" charset="-128"/>
                        </a:rPr>
                        <a:t>95%</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a:latin typeface="Meiryo UI" panose="020B0604030504040204" pitchFamily="50" charset="-128"/>
                          <a:ea typeface="Meiryo UI" panose="020B0604030504040204" pitchFamily="50" charset="-128"/>
                        </a:rPr>
                        <a:t>92%</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a:latin typeface="Meiryo UI" panose="020B0604030504040204" pitchFamily="50" charset="-128"/>
                          <a:ea typeface="Meiryo UI" panose="020B0604030504040204" pitchFamily="50" charset="-128"/>
                        </a:rPr>
                        <a:t>93%</a:t>
                      </a:r>
                      <a:endParaRPr kumimoji="1" lang="ja-JP" altLang="en-US" sz="120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dirty="0">
                          <a:latin typeface="Meiryo UI" panose="020B0604030504040204" pitchFamily="50" charset="-128"/>
                          <a:ea typeface="Meiryo UI" panose="020B0604030504040204" pitchFamily="50" charset="-128"/>
                        </a:rPr>
                        <a:t>94%</a:t>
                      </a:r>
                      <a:endParaRPr kumimoji="1" lang="ja-JP" altLang="en-US" sz="12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93518904"/>
                  </a:ext>
                </a:extLst>
              </a:tr>
              <a:tr h="382289">
                <a:tc>
                  <a:txBody>
                    <a:bodyPr/>
                    <a:lstStyle/>
                    <a:p>
                      <a:pPr algn="ctr"/>
                      <a:r>
                        <a:rPr kumimoji="1" lang="ja-JP" altLang="en-US" sz="1000" u="none" dirty="0">
                          <a:latin typeface="Meiryo UI" panose="020B0604030504040204" pitchFamily="50" charset="-128"/>
                          <a:ea typeface="Meiryo UI" panose="020B0604030504040204" pitchFamily="50" charset="-128"/>
                        </a:rPr>
                        <a:t>④</a:t>
                      </a:r>
                      <a:endParaRPr kumimoji="1" lang="en-US" altLang="ja-JP" sz="1000" u="none" dirty="0">
                        <a:latin typeface="Meiryo UI" panose="020B0604030504040204" pitchFamily="50" charset="-128"/>
                        <a:ea typeface="Meiryo UI" panose="020B0604030504040204" pitchFamily="50" charset="-128"/>
                      </a:endParaRPr>
                    </a:p>
                    <a:p>
                      <a:pPr algn="ct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①</a:t>
                      </a: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②</a:t>
                      </a:r>
                      <a:r>
                        <a:rPr kumimoji="1" lang="en-US" altLang="ja-JP" sz="800" u="none" dirty="0">
                          <a:latin typeface="Meiryo UI" panose="020B0604030504040204" pitchFamily="50" charset="-128"/>
                          <a:ea typeface="Meiryo UI" panose="020B0604030504040204" pitchFamily="50" charset="-128"/>
                        </a:rPr>
                        <a:t>×</a:t>
                      </a:r>
                      <a:r>
                        <a:rPr kumimoji="1" lang="ja-JP" altLang="en-US" sz="800" u="none" dirty="0">
                          <a:latin typeface="Meiryo UI" panose="020B0604030504040204" pitchFamily="50" charset="-128"/>
                          <a:ea typeface="Meiryo UI" panose="020B0604030504040204" pitchFamily="50" charset="-128"/>
                        </a:rPr>
                        <a:t>③</a:t>
                      </a:r>
                      <a:r>
                        <a:rPr kumimoji="1" lang="en-US" altLang="ja-JP" sz="800" u="none" dirty="0">
                          <a:latin typeface="Meiryo UI" panose="020B0604030504040204" pitchFamily="50" charset="-128"/>
                          <a:ea typeface="Meiryo UI" panose="020B0604030504040204" pitchFamily="50" charset="-128"/>
                        </a:rPr>
                        <a:t>)</a:t>
                      </a:r>
                      <a:endParaRPr kumimoji="1" lang="ja-JP" altLang="en-US" sz="800" u="none"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a:latin typeface="Meiryo UI" panose="020B0604030504040204" pitchFamily="50" charset="-128"/>
                          <a:ea typeface="Meiryo UI" panose="020B0604030504040204" pitchFamily="50" charset="-128"/>
                        </a:rPr>
                        <a:t>2,060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latin typeface="Meiryo UI" panose="020B0604030504040204" pitchFamily="50" charset="-128"/>
                          <a:ea typeface="Meiryo UI" panose="020B0604030504040204" pitchFamily="50" charset="-128"/>
                        </a:rPr>
                        <a:t>2,520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latin typeface="Meiryo UI" panose="020B0604030504040204" pitchFamily="50" charset="-128"/>
                          <a:ea typeface="Meiryo UI" panose="020B0604030504040204" pitchFamily="50" charset="-128"/>
                        </a:rPr>
                        <a:t>2,400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latin typeface="Meiryo UI" panose="020B0604030504040204" pitchFamily="50" charset="-128"/>
                          <a:ea typeface="Meiryo UI" panose="020B0604030504040204" pitchFamily="50" charset="-128"/>
                        </a:rPr>
                        <a:t>2,180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45265422"/>
                  </a:ext>
                </a:extLst>
              </a:tr>
              <a:tr h="244538">
                <a:tc>
                  <a:txBody>
                    <a:bodyPr/>
                    <a:lstStyle/>
                    <a:p>
                      <a:pPr algn="ctr"/>
                      <a:r>
                        <a:rPr kumimoji="1" lang="ja-JP" altLang="en-US" sz="1000" u="none"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u="none" dirty="0">
                          <a:latin typeface="Meiryo UI" panose="020B0604030504040204" pitchFamily="50" charset="-128"/>
                          <a:ea typeface="Meiryo UI" panose="020B0604030504040204" pitchFamily="50" charset="-128"/>
                        </a:rPr>
                        <a:t>固定資産税など中核市権限の</a:t>
                      </a:r>
                      <a:endParaRPr kumimoji="1" lang="en-US" altLang="ja-JP" sz="1000" u="none" dirty="0">
                        <a:latin typeface="Meiryo UI" panose="020B0604030504040204" pitchFamily="50" charset="-128"/>
                        <a:ea typeface="Meiryo UI" panose="020B0604030504040204" pitchFamily="50" charset="-128"/>
                      </a:endParaRPr>
                    </a:p>
                    <a:p>
                      <a:pPr algn="ctr"/>
                      <a:r>
                        <a:rPr kumimoji="1" lang="ja-JP" altLang="en-US" sz="1000" u="none"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a:latin typeface="Meiryo UI" panose="020B0604030504040204" pitchFamily="50" charset="-128"/>
                          <a:ea typeface="Meiryo UI" panose="020B0604030504040204" pitchFamily="50" charset="-128"/>
                        </a:rPr>
                        <a:t>110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a:latin typeface="Meiryo UI" panose="020B0604030504040204" pitchFamily="50" charset="-128"/>
                          <a:ea typeface="Meiryo UI" panose="020B0604030504040204" pitchFamily="50" charset="-128"/>
                        </a:rPr>
                        <a:t>140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a:latin typeface="Meiryo UI" panose="020B0604030504040204" pitchFamily="50" charset="-128"/>
                          <a:ea typeface="Meiryo UI" panose="020B0604030504040204" pitchFamily="50" charset="-128"/>
                        </a:rPr>
                        <a:t>130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none" baseline="0" dirty="0">
                          <a:latin typeface="Meiryo UI" panose="020B0604030504040204" pitchFamily="50" charset="-128"/>
                          <a:ea typeface="Meiryo UI" panose="020B0604030504040204" pitchFamily="50" charset="-128"/>
                        </a:rPr>
                        <a:t>▲</a:t>
                      </a:r>
                      <a:r>
                        <a:rPr kumimoji="1" lang="en-US" altLang="ja-JP" sz="1200" u="none" baseline="0" dirty="0">
                          <a:latin typeface="Meiryo UI" panose="020B0604030504040204" pitchFamily="50" charset="-128"/>
                          <a:ea typeface="Meiryo UI" panose="020B0604030504040204" pitchFamily="50" charset="-128"/>
                        </a:rPr>
                        <a:t>120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4289916"/>
                  </a:ext>
                </a:extLst>
              </a:tr>
              <a:tr h="286717">
                <a:tc>
                  <a:txBody>
                    <a:bodyPr/>
                    <a:lstStyle/>
                    <a:p>
                      <a:pPr algn="ctr"/>
                      <a:r>
                        <a:rPr lang="ja-JP" altLang="en-US" sz="1000" u="none" dirty="0">
                          <a:solidFill>
                            <a:schemeClr val="bg1"/>
                          </a:solidFill>
                          <a:latin typeface="Meiryo UI" panose="020B0604030504040204" pitchFamily="50" charset="-128"/>
                          <a:ea typeface="Meiryo UI" panose="020B0604030504040204" pitchFamily="50" charset="-128"/>
                        </a:rPr>
                        <a:t>Ａ</a:t>
                      </a:r>
                      <a:r>
                        <a:rPr lang="en-US" altLang="ja-JP" sz="1000" u="none" dirty="0">
                          <a:solidFill>
                            <a:schemeClr val="bg1"/>
                          </a:solidFill>
                          <a:latin typeface="Meiryo UI" panose="020B0604030504040204" pitchFamily="50" charset="-128"/>
                          <a:ea typeface="Meiryo UI" panose="020B0604030504040204" pitchFamily="50" charset="-128"/>
                        </a:rPr>
                        <a:t>(</a:t>
                      </a:r>
                      <a:r>
                        <a:rPr lang="ja-JP" altLang="en-US" sz="1000" u="none" dirty="0">
                          <a:solidFill>
                            <a:schemeClr val="bg1"/>
                          </a:solidFill>
                          <a:latin typeface="Meiryo UI" panose="020B0604030504040204" pitchFamily="50" charset="-128"/>
                          <a:ea typeface="Meiryo UI" panose="020B0604030504040204" pitchFamily="50" charset="-128"/>
                        </a:rPr>
                        <a:t>④</a:t>
                      </a:r>
                      <a:r>
                        <a:rPr lang="en-US" altLang="ja-JP" sz="1000" u="none" dirty="0">
                          <a:solidFill>
                            <a:schemeClr val="bg1"/>
                          </a:solidFill>
                          <a:latin typeface="Meiryo UI" panose="020B0604030504040204" pitchFamily="50" charset="-128"/>
                          <a:ea typeface="Meiryo UI" panose="020B0604030504040204" pitchFamily="50" charset="-128"/>
                        </a:rPr>
                        <a:t>+</a:t>
                      </a:r>
                      <a:r>
                        <a:rPr lang="ja-JP" altLang="en-US" sz="1000" u="none" dirty="0">
                          <a:solidFill>
                            <a:schemeClr val="bg1"/>
                          </a:solidFill>
                          <a:latin typeface="Meiryo UI" panose="020B0604030504040204" pitchFamily="50" charset="-128"/>
                          <a:ea typeface="Meiryo UI" panose="020B0604030504040204" pitchFamily="50" charset="-128"/>
                        </a:rPr>
                        <a:t>⑤</a:t>
                      </a:r>
                      <a:r>
                        <a:rPr lang="en-US" altLang="ja-JP" sz="1000" u="none" dirty="0">
                          <a:solidFill>
                            <a:schemeClr val="bg1"/>
                          </a:solidFill>
                          <a:latin typeface="Meiryo UI" panose="020B0604030504040204" pitchFamily="50" charset="-128"/>
                          <a:ea typeface="Meiryo UI" panose="020B0604030504040204" pitchFamily="50" charset="-128"/>
                        </a:rPr>
                        <a:t>)</a:t>
                      </a:r>
                      <a:endParaRPr lang="ja-JP" altLang="en-US" sz="1000" u="none"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u="none" baseline="0" dirty="0">
                          <a:solidFill>
                            <a:schemeClr val="bg1"/>
                          </a:solidFill>
                          <a:latin typeface="Meiryo UI" panose="020B0604030504040204" pitchFamily="50" charset="-128"/>
                          <a:ea typeface="Meiryo UI" panose="020B0604030504040204" pitchFamily="50" charset="-128"/>
                        </a:rPr>
                        <a:t>（</a:t>
                      </a:r>
                      <a:r>
                        <a:rPr lang="en-US" altLang="ja-JP" sz="1200" u="none" baseline="0" dirty="0">
                          <a:solidFill>
                            <a:schemeClr val="bg1"/>
                          </a:solidFill>
                          <a:latin typeface="Meiryo UI" panose="020B0604030504040204" pitchFamily="50" charset="-128"/>
                          <a:ea typeface="Meiryo UI" panose="020B0604030504040204" pitchFamily="50" charset="-128"/>
                        </a:rPr>
                        <a:t>Ⅰ</a:t>
                      </a:r>
                      <a:r>
                        <a:rPr lang="ja-JP" altLang="en-US" sz="1200" u="none" baseline="0" dirty="0">
                          <a:solidFill>
                            <a:schemeClr val="bg1"/>
                          </a:solidFill>
                          <a:latin typeface="Meiryo UI" panose="020B0604030504040204" pitchFamily="50" charset="-128"/>
                          <a:ea typeface="Meiryo UI" panose="020B0604030504040204" pitchFamily="50" charset="-128"/>
                        </a:rPr>
                        <a:t>）中核市モデル部分</a:t>
                      </a:r>
                    </a:p>
                  </a:txBody>
                  <a:tcPr anchor="ctr">
                    <a:solidFill>
                      <a:schemeClr val="accent3">
                        <a:lumMod val="50000"/>
                      </a:schemeClr>
                    </a:solidFill>
                  </a:tcPr>
                </a:tc>
                <a:tc>
                  <a:txBody>
                    <a:bodyPr/>
                    <a:lstStyle/>
                    <a:p>
                      <a:endParaRPr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u="none" baseline="0" dirty="0">
                          <a:solidFill>
                            <a:schemeClr val="bg1"/>
                          </a:solidFill>
                          <a:latin typeface="Meiryo UI" panose="020B0604030504040204" pitchFamily="50" charset="-128"/>
                          <a:ea typeface="Meiryo UI" panose="020B0604030504040204" pitchFamily="50" charset="-128"/>
                        </a:rPr>
                        <a:t>1,950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baseline="0" dirty="0">
                          <a:solidFill>
                            <a:schemeClr val="bg1"/>
                          </a:solidFill>
                          <a:latin typeface="Meiryo UI" panose="020B0604030504040204" pitchFamily="50" charset="-128"/>
                          <a:ea typeface="Meiryo UI" panose="020B0604030504040204" pitchFamily="50" charset="-128"/>
                        </a:rPr>
                        <a:t>2,370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baseline="0" dirty="0">
                          <a:solidFill>
                            <a:schemeClr val="bg1"/>
                          </a:solidFill>
                          <a:latin typeface="Meiryo UI" panose="020B0604030504040204" pitchFamily="50" charset="-128"/>
                          <a:ea typeface="Meiryo UI" panose="020B0604030504040204" pitchFamily="50" charset="-128"/>
                        </a:rPr>
                        <a:t>2,260</a:t>
                      </a:r>
                      <a:endParaRPr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u="none" dirty="0">
                          <a:solidFill>
                            <a:schemeClr val="bg1"/>
                          </a:solidFill>
                          <a:latin typeface="Meiryo UI" panose="020B0604030504040204" pitchFamily="50" charset="-128"/>
                          <a:ea typeface="Meiryo UI" panose="020B0604030504040204" pitchFamily="50" charset="-128"/>
                        </a:rPr>
                        <a:t>2,060</a:t>
                      </a:r>
                      <a:endParaRPr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2612612776"/>
                  </a:ext>
                </a:extLst>
              </a:tr>
              <a:tr h="137645">
                <a:tc>
                  <a:txBody>
                    <a:bodyPr/>
                    <a:lstStyle/>
                    <a:p>
                      <a:pPr algn="ctr">
                        <a:lnSpc>
                          <a:spcPts val="1500"/>
                        </a:lnSpc>
                      </a:pPr>
                      <a:endParaRPr kumimoji="1" lang="ja-JP" altLang="en-US" sz="800" u="none" dirty="0">
                        <a:latin typeface="Meiryo UI" panose="020B0604030504040204" pitchFamily="50" charset="-128"/>
                        <a:ea typeface="Meiryo UI" panose="020B0604030504040204" pitchFamily="50" charset="-128"/>
                      </a:endParaRPr>
                    </a:p>
                  </a:txBody>
                  <a:tcPr marL="0" marR="0" anchor="b">
                    <a:solidFill>
                      <a:schemeClr val="bg1"/>
                    </a:solidFill>
                  </a:tcPr>
                </a:tc>
                <a:tc>
                  <a:txBody>
                    <a:bodyPr/>
                    <a:lstStyle/>
                    <a:p>
                      <a:pPr algn="ctr">
                        <a:lnSpc>
                          <a:spcPts val="1500"/>
                        </a:lnSpc>
                      </a:pPr>
                      <a:endParaRPr kumimoji="1" lang="ja-JP" altLang="en-US" sz="1000" u="none" dirty="0">
                        <a:latin typeface="Meiryo UI" panose="020B0604030504040204" pitchFamily="50" charset="-128"/>
                        <a:ea typeface="Meiryo UI" panose="020B0604030504040204" pitchFamily="50" charset="-128"/>
                      </a:endParaRPr>
                    </a:p>
                  </a:txBody>
                  <a:tcPr anchor="b">
                    <a:solidFill>
                      <a:schemeClr val="bg1"/>
                    </a:solidFill>
                  </a:tcPr>
                </a:tc>
                <a:tc>
                  <a:txBody>
                    <a:bodyPr/>
                    <a:lstStyle/>
                    <a:p>
                      <a:pPr algn="ctr">
                        <a:lnSpc>
                          <a:spcPts val="1500"/>
                        </a:lnSpc>
                      </a:pPr>
                      <a:endParaRPr kumimoji="1" lang="ja-JP" altLang="en-US" sz="1200" u="none" dirty="0">
                        <a:latin typeface="Meiryo UI" panose="020B0604030504040204" pitchFamily="50" charset="-128"/>
                        <a:ea typeface="Meiryo UI" panose="020B0604030504040204" pitchFamily="50" charset="-128"/>
                      </a:endParaRPr>
                    </a:p>
                  </a:txBody>
                  <a:tcPr anchor="b">
                    <a:solidFill>
                      <a:schemeClr val="bg1"/>
                    </a:solidFill>
                  </a:tcPr>
                </a:tc>
                <a:tc>
                  <a:txBody>
                    <a:bodyPr/>
                    <a:lstStyle/>
                    <a:p>
                      <a:pPr algn="ctr">
                        <a:lnSpc>
                          <a:spcPts val="1500"/>
                        </a:lnSpc>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u="none"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u="none" dirty="0">
                        <a:solidFill>
                          <a:srgbClr val="FF0000"/>
                        </a:solidFill>
                        <a:latin typeface="Arial Black" panose="020B0A04020102020204" pitchFamily="34" charset="0"/>
                        <a:ea typeface="HGS創英角ﾎﾟｯﾌﾟ体" panose="040B0A00000000000000" pitchFamily="50" charset="-128"/>
                      </a:endParaRPr>
                    </a:p>
                  </a:txBody>
                  <a:tcPr anchor="ctr">
                    <a:solidFill>
                      <a:schemeClr val="bg1"/>
                    </a:solidFill>
                  </a:tcPr>
                </a:tc>
                <a:extLst>
                  <a:ext uri="{0D108BD9-81ED-4DB2-BD59-A6C34878D82A}">
                    <a16:rowId xmlns:a16="http://schemas.microsoft.com/office/drawing/2014/main" val="273857580"/>
                  </a:ext>
                </a:extLst>
              </a:tr>
              <a:tr h="253212">
                <a:tc>
                  <a:txBody>
                    <a:bodyPr/>
                    <a:lstStyle/>
                    <a:p>
                      <a:pPr algn="ctr"/>
                      <a:r>
                        <a:rPr kumimoji="1" lang="ja-JP" altLang="en-US" sz="1000" u="none"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u="none" dirty="0">
                          <a:latin typeface="Meiryo UI" panose="020B0604030504040204" pitchFamily="50" charset="-128"/>
                          <a:ea typeface="Meiryo UI" panose="020B0604030504040204" pitchFamily="50" charset="-128"/>
                        </a:rPr>
                        <a:t>大阪府から移管</a:t>
                      </a:r>
                      <a:endParaRPr kumimoji="1" lang="en-US" altLang="ja-JP" sz="1200" u="none" dirty="0">
                        <a:latin typeface="Meiryo UI" panose="020B0604030504040204" pitchFamily="50" charset="-128"/>
                        <a:ea typeface="Meiryo UI" panose="020B0604030504040204" pitchFamily="50" charset="-128"/>
                      </a:endParaRPr>
                    </a:p>
                    <a:p>
                      <a:pPr algn="ctr"/>
                      <a:r>
                        <a:rPr kumimoji="1" lang="ja-JP" altLang="en-US" sz="1200" u="none" dirty="0">
                          <a:latin typeface="Meiryo UI" panose="020B0604030504040204" pitchFamily="50" charset="-128"/>
                          <a:ea typeface="Meiryo UI" panose="020B0604030504040204" pitchFamily="50" charset="-128"/>
                        </a:rPr>
                        <a:t>中核市を上回る権限</a:t>
                      </a:r>
                      <a:endParaRPr kumimoji="1" lang="en-US" altLang="ja-JP" sz="1200" u="none" dirty="0">
                        <a:latin typeface="Meiryo UI" panose="020B0604030504040204" pitchFamily="50" charset="-128"/>
                        <a:ea typeface="Meiryo UI" panose="020B0604030504040204" pitchFamily="50" charset="-128"/>
                      </a:endParaRPr>
                    </a:p>
                    <a:p>
                      <a:pPr algn="ctr"/>
                      <a:r>
                        <a:rPr kumimoji="1" lang="ja-JP" altLang="en-US" sz="1200" u="none" baseline="0" dirty="0">
                          <a:latin typeface="Meiryo UI" panose="020B0604030504040204" pitchFamily="50" charset="-128"/>
                          <a:ea typeface="Meiryo UI" panose="020B0604030504040204" pitchFamily="50" charset="-128"/>
                        </a:rPr>
                        <a:t>大阪</a:t>
                      </a:r>
                      <a:r>
                        <a:rPr kumimoji="1" lang="ja-JP" altLang="en-US" sz="1200" u="none" dirty="0">
                          <a:latin typeface="Meiryo UI" panose="020B0604030504040204" pitchFamily="50" charset="-128"/>
                          <a:ea typeface="Meiryo UI" panose="020B0604030504040204" pitchFamily="50" charset="-128"/>
                        </a:rPr>
                        <a:t>市の特性</a:t>
                      </a:r>
                    </a:p>
                  </a:txBody>
                  <a:tcPr anchor="ct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u="none" baseline="0" dirty="0">
                          <a:solidFill>
                            <a:schemeClr val="tx1"/>
                          </a:solidFill>
                          <a:latin typeface="Meiryo UI" panose="020B0604030504040204" pitchFamily="50" charset="-128"/>
                          <a:ea typeface="Meiryo UI" panose="020B0604030504040204" pitchFamily="50" charset="-128"/>
                        </a:rPr>
                        <a:t>5</a:t>
                      </a:r>
                      <a:r>
                        <a:rPr kumimoji="1" lang="ja-JP" altLang="en-US" sz="1200" u="none" baseline="0" dirty="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a:latin typeface="Meiryo UI" panose="020B0604030504040204" pitchFamily="50" charset="-128"/>
                          <a:ea typeface="Meiryo UI" panose="020B0604030504040204" pitchFamily="50" charset="-128"/>
                        </a:rPr>
                        <a:t>20</a:t>
                      </a:r>
                    </a:p>
                    <a:p>
                      <a:pPr algn="ctr"/>
                      <a:r>
                        <a:rPr kumimoji="1" lang="en-US" altLang="ja-JP" sz="1200" u="none" baseline="0" dirty="0">
                          <a:latin typeface="Meiryo UI" panose="020B0604030504040204" pitchFamily="50" charset="-128"/>
                          <a:ea typeface="Meiryo UI" panose="020B0604030504040204" pitchFamily="50" charset="-128"/>
                        </a:rPr>
                        <a:t>220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solidFill>
                            <a:schemeClr val="tx1"/>
                          </a:solidFill>
                          <a:latin typeface="Meiryo UI" panose="020B0604030504040204" pitchFamily="50" charset="-128"/>
                          <a:ea typeface="Meiryo UI" panose="020B0604030504040204" pitchFamily="50" charset="-128"/>
                        </a:rPr>
                        <a:t>5</a:t>
                      </a:r>
                      <a:r>
                        <a:rPr kumimoji="1" lang="ja-JP" altLang="en-US" sz="1200" u="none" baseline="0" dirty="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a:latin typeface="Meiryo UI" panose="020B0604030504040204" pitchFamily="50" charset="-128"/>
                          <a:ea typeface="Meiryo UI" panose="020B0604030504040204" pitchFamily="50" charset="-128"/>
                        </a:rPr>
                        <a:t>30</a:t>
                      </a:r>
                    </a:p>
                    <a:p>
                      <a:pPr algn="ctr"/>
                      <a:r>
                        <a:rPr kumimoji="1" lang="en-US" altLang="ja-JP" sz="1200" u="none" baseline="0" dirty="0">
                          <a:latin typeface="Meiryo UI" panose="020B0604030504040204" pitchFamily="50" charset="-128"/>
                          <a:ea typeface="Meiryo UI" panose="020B0604030504040204" pitchFamily="50" charset="-128"/>
                        </a:rPr>
                        <a:t>180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solidFill>
                            <a:schemeClr val="tx1"/>
                          </a:solidFill>
                          <a:latin typeface="Meiryo UI" panose="020B0604030504040204" pitchFamily="50" charset="-128"/>
                          <a:ea typeface="Meiryo UI" panose="020B0604030504040204" pitchFamily="50" charset="-128"/>
                        </a:rPr>
                        <a:t>5</a:t>
                      </a:r>
                      <a:r>
                        <a:rPr kumimoji="1" lang="ja-JP" altLang="en-US" sz="1200" u="none" baseline="0" dirty="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a:latin typeface="Meiryo UI" panose="020B0604030504040204" pitchFamily="50" charset="-128"/>
                          <a:ea typeface="Meiryo UI" panose="020B0604030504040204" pitchFamily="50" charset="-128"/>
                        </a:rPr>
                        <a:t>30</a:t>
                      </a:r>
                    </a:p>
                    <a:p>
                      <a:pPr algn="ctr"/>
                      <a:r>
                        <a:rPr kumimoji="1" lang="en-US" altLang="ja-JP" sz="1200" u="none" baseline="0" dirty="0">
                          <a:latin typeface="Meiryo UI" panose="020B0604030504040204" pitchFamily="50" charset="-128"/>
                          <a:ea typeface="Meiryo UI" panose="020B0604030504040204" pitchFamily="50" charset="-128"/>
                        </a:rPr>
                        <a:t>620</a:t>
                      </a:r>
                      <a:endParaRPr kumimoji="1" lang="ja-JP" altLang="en-US" sz="1200" u="none" baseline="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none" baseline="0" dirty="0">
                          <a:solidFill>
                            <a:schemeClr val="tx1"/>
                          </a:solidFill>
                          <a:latin typeface="Meiryo UI" panose="020B0604030504040204" pitchFamily="50" charset="-128"/>
                          <a:ea typeface="Meiryo UI" panose="020B0604030504040204" pitchFamily="50" charset="-128"/>
                        </a:rPr>
                        <a:t>5</a:t>
                      </a:r>
                      <a:r>
                        <a:rPr kumimoji="1" lang="ja-JP" altLang="en-US" sz="1200" u="none" baseline="0" dirty="0">
                          <a:solidFill>
                            <a:schemeClr val="tx1"/>
                          </a:solidFill>
                          <a:latin typeface="Meiryo UI" panose="020B0604030504040204" pitchFamily="50" charset="-128"/>
                          <a:ea typeface="Meiryo UI" panose="020B0604030504040204" pitchFamily="50" charset="-128"/>
                        </a:rPr>
                        <a:t>未満</a:t>
                      </a:r>
                      <a:endParaRPr kumimoji="1" lang="en-US" altLang="ja-JP" sz="1200" u="none" baseline="0" dirty="0">
                        <a:solidFill>
                          <a:schemeClr val="tx1"/>
                        </a:solidFill>
                        <a:latin typeface="Meiryo UI" panose="020B0604030504040204" pitchFamily="50" charset="-128"/>
                        <a:ea typeface="Meiryo UI" panose="020B0604030504040204" pitchFamily="50" charset="-128"/>
                      </a:endParaRPr>
                    </a:p>
                    <a:p>
                      <a:pPr algn="ctr"/>
                      <a:r>
                        <a:rPr kumimoji="1" lang="en-US" altLang="ja-JP" sz="1200" u="none" baseline="0" dirty="0">
                          <a:solidFill>
                            <a:schemeClr val="tx1"/>
                          </a:solidFill>
                          <a:latin typeface="Meiryo UI" panose="020B0604030504040204" pitchFamily="50" charset="-128"/>
                          <a:ea typeface="Meiryo UI" panose="020B0604030504040204" pitchFamily="50" charset="-128"/>
                        </a:rPr>
                        <a:t>20</a:t>
                      </a:r>
                    </a:p>
                    <a:p>
                      <a:pPr algn="ctr"/>
                      <a:r>
                        <a:rPr kumimoji="1" lang="en-US" altLang="ja-JP" sz="1200" u="none" baseline="0" dirty="0">
                          <a:latin typeface="Meiryo UI" panose="020B0604030504040204" pitchFamily="50" charset="-128"/>
                          <a:ea typeface="Meiryo UI" panose="020B0604030504040204" pitchFamily="50" charset="-128"/>
                        </a:rPr>
                        <a:t>340</a:t>
                      </a:r>
                      <a:endParaRPr kumimoji="1" lang="ja-JP" altLang="en-US" sz="1200" u="none" baseline="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8153393"/>
                  </a:ext>
                </a:extLst>
              </a:tr>
              <a:tr h="286717">
                <a:tc>
                  <a:txBody>
                    <a:bodyPr/>
                    <a:lstStyle/>
                    <a:p>
                      <a:pPr algn="ctr"/>
                      <a:r>
                        <a:rPr kumimoji="1" lang="ja-JP" altLang="en-US" sz="1000" u="none" dirty="0">
                          <a:solidFill>
                            <a:schemeClr val="bg1"/>
                          </a:solidFill>
                          <a:latin typeface="Meiryo UI" panose="020B0604030504040204" pitchFamily="50" charset="-128"/>
                          <a:ea typeface="Meiryo UI" panose="020B0604030504040204" pitchFamily="50" charset="-128"/>
                        </a:rPr>
                        <a:t>Ｂ</a:t>
                      </a:r>
                      <a:r>
                        <a:rPr kumimoji="1" lang="en-US" altLang="ja-JP" sz="1000" u="none" dirty="0">
                          <a:solidFill>
                            <a:schemeClr val="bg1"/>
                          </a:solidFill>
                          <a:latin typeface="Meiryo UI" panose="020B0604030504040204" pitchFamily="50" charset="-128"/>
                          <a:ea typeface="Meiryo UI" panose="020B0604030504040204" pitchFamily="50" charset="-128"/>
                        </a:rPr>
                        <a:t>(</a:t>
                      </a:r>
                      <a:r>
                        <a:rPr kumimoji="1" lang="ja-JP" altLang="en-US" sz="1000" u="none" dirty="0">
                          <a:solidFill>
                            <a:schemeClr val="bg1"/>
                          </a:solidFill>
                          <a:latin typeface="Meiryo UI" panose="020B0604030504040204" pitchFamily="50" charset="-128"/>
                          <a:ea typeface="Meiryo UI" panose="020B0604030504040204" pitchFamily="50" charset="-128"/>
                        </a:rPr>
                        <a:t>⑥</a:t>
                      </a:r>
                      <a:r>
                        <a:rPr kumimoji="1" lang="en-US" altLang="ja-JP" sz="1000" u="none" dirty="0">
                          <a:solidFill>
                            <a:schemeClr val="bg1"/>
                          </a:solidFill>
                          <a:latin typeface="Meiryo UI" panose="020B0604030504040204" pitchFamily="50" charset="-128"/>
                          <a:ea typeface="Meiryo UI" panose="020B0604030504040204" pitchFamily="50" charset="-128"/>
                        </a:rPr>
                        <a:t>)</a:t>
                      </a:r>
                      <a:endParaRPr kumimoji="1" lang="ja-JP" altLang="en-US" sz="1000" u="none"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Ⅱ</a:t>
                      </a:r>
                      <a:r>
                        <a:rPr kumimoji="1" lang="ja-JP" altLang="en-US" sz="1200" u="none" baseline="0" dirty="0">
                          <a:solidFill>
                            <a:schemeClr val="bg1"/>
                          </a:solidFill>
                          <a:latin typeface="Meiryo UI" panose="020B0604030504040204" pitchFamily="50" charset="-128"/>
                          <a:ea typeface="Meiryo UI" panose="020B0604030504040204" pitchFamily="50" charset="-128"/>
                        </a:rPr>
                        <a:t>）中核市権限を上回る</a:t>
                      </a:r>
                      <a:endParaRPr kumimoji="1" lang="en-US" altLang="ja-JP" sz="1200"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事務・大阪市の特性を加算</a:t>
                      </a:r>
                    </a:p>
                  </a:txBody>
                  <a:tcPr marL="36000" marR="36000">
                    <a:solidFill>
                      <a:schemeClr val="accent3">
                        <a:lumMod val="50000"/>
                      </a:schemeClr>
                    </a:solidFill>
                  </a:tcPr>
                </a:tc>
                <a:tc>
                  <a:txBody>
                    <a:bodyPr/>
                    <a:lstStyle/>
                    <a:p>
                      <a:pPr algn="ctr"/>
                      <a:endParaRPr kumimoji="1" lang="ja-JP" altLang="en-US" sz="1200" u="none"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250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210</a:t>
                      </a:r>
                      <a:endParaRPr kumimoji="1" lang="ja-JP" altLang="en-US" sz="10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650</a:t>
                      </a:r>
                      <a:endParaRPr kumimoji="1" lang="ja-JP" altLang="en-US" sz="10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370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3392657452"/>
                  </a:ext>
                </a:extLst>
              </a:tr>
              <a:tr h="120671">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solidFill>
                      <a:schemeClr val="bg1"/>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solidFill>
                      <a:schemeClr val="bg1"/>
                    </a:solidFill>
                  </a:tcPr>
                </a:tc>
                <a:extLst>
                  <a:ext uri="{0D108BD9-81ED-4DB2-BD59-A6C34878D82A}">
                    <a16:rowId xmlns:a16="http://schemas.microsoft.com/office/drawing/2014/main" val="4163934172"/>
                  </a:ext>
                </a:extLst>
              </a:tr>
              <a:tr h="237367">
                <a:tc rowSpan="3">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Ⅲ</a:t>
                      </a:r>
                      <a:r>
                        <a:rPr kumimoji="1" lang="ja-JP" altLang="en-US" sz="1200" u="none" baseline="0" dirty="0">
                          <a:solidFill>
                            <a:schemeClr val="bg1"/>
                          </a:solidFill>
                          <a:latin typeface="Meiryo UI" panose="020B0604030504040204" pitchFamily="50" charset="-128"/>
                          <a:ea typeface="Meiryo UI" panose="020B0604030504040204" pitchFamily="50" charset="-128"/>
                        </a:rPr>
                        <a:t>）①　一部事務組合</a:t>
                      </a:r>
                      <a:endParaRPr kumimoji="1" lang="en-US" altLang="ja-JP" sz="1200"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200" u="none" dirty="0">
                          <a:solidFill>
                            <a:schemeClr val="bg1"/>
                          </a:solidFill>
                          <a:latin typeface="Meiryo UI" panose="020B0604030504040204" pitchFamily="50" charset="-128"/>
                          <a:ea typeface="Meiryo UI" panose="020B0604030504040204" pitchFamily="50" charset="-128"/>
                        </a:rPr>
                        <a:t>　　　　　</a:t>
                      </a:r>
                      <a:r>
                        <a:rPr kumimoji="1" lang="ja-JP" altLang="en-US" sz="1200" u="none" baseline="0" dirty="0">
                          <a:solidFill>
                            <a:schemeClr val="bg1"/>
                          </a:solidFill>
                          <a:latin typeface="Meiryo UI" panose="020B0604030504040204" pitchFamily="50" charset="-128"/>
                          <a:ea typeface="Meiryo UI" panose="020B0604030504040204" pitchFamily="50" charset="-128"/>
                        </a:rPr>
                        <a:t>職員数を控除</a:t>
                      </a:r>
                    </a:p>
                  </a:txBody>
                  <a:tcPr anchor="ct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u="none" dirty="0">
                          <a:solidFill>
                            <a:schemeClr val="bg1"/>
                          </a:solidFill>
                          <a:latin typeface="Meiryo UI" panose="020B0604030504040204" pitchFamily="50" charset="-128"/>
                          <a:ea typeface="Meiryo UI" panose="020B0604030504040204" pitchFamily="50" charset="-128"/>
                        </a:rPr>
                        <a:t>▲</a:t>
                      </a:r>
                      <a:r>
                        <a:rPr kumimoji="1" lang="en-US" altLang="ja-JP" sz="1200" u="none" dirty="0">
                          <a:solidFill>
                            <a:schemeClr val="bg1"/>
                          </a:solidFill>
                          <a:latin typeface="Meiryo UI" panose="020B0604030504040204" pitchFamily="50" charset="-128"/>
                          <a:ea typeface="Meiryo UI" panose="020B0604030504040204" pitchFamily="50" charset="-128"/>
                        </a:rPr>
                        <a:t>60</a:t>
                      </a:r>
                      <a:endParaRPr kumimoji="1"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80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70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dirty="0">
                          <a:solidFill>
                            <a:schemeClr val="bg1"/>
                          </a:solidFill>
                          <a:latin typeface="Meiryo UI" panose="020B0604030504040204" pitchFamily="50" charset="-128"/>
                          <a:ea typeface="Meiryo UI" panose="020B0604030504040204" pitchFamily="50" charset="-128"/>
                        </a:rPr>
                        <a:t>▲</a:t>
                      </a:r>
                      <a:r>
                        <a:rPr kumimoji="1" lang="en-US" altLang="ja-JP" sz="1200" u="none" dirty="0">
                          <a:solidFill>
                            <a:schemeClr val="bg1"/>
                          </a:solidFill>
                          <a:latin typeface="Meiryo UI" panose="020B0604030504040204" pitchFamily="50" charset="-128"/>
                          <a:ea typeface="Meiryo UI" panose="020B0604030504040204" pitchFamily="50" charset="-128"/>
                        </a:rPr>
                        <a:t>60</a:t>
                      </a:r>
                      <a:endParaRPr kumimoji="1" lang="ja-JP" altLang="en-US" sz="1200" u="none"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1246121573"/>
                  </a:ext>
                </a:extLst>
              </a:tr>
              <a:tr h="212215">
                <a:tc vMerge="1">
                  <a:txBody>
                    <a:bodyPr/>
                    <a:lstStyle/>
                    <a:p>
                      <a:endParaRPr kumimoji="1" lang="ja-JP" altLang="en-US"/>
                    </a:p>
                  </a:txBody>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Ⅳ</a:t>
                      </a:r>
                      <a:r>
                        <a:rPr kumimoji="1" lang="ja-JP" altLang="en-US" sz="1200" u="none" baseline="0" dirty="0">
                          <a:solidFill>
                            <a:schemeClr val="bg1"/>
                          </a:solidFill>
                          <a:latin typeface="Meiryo UI" panose="020B0604030504040204" pitchFamily="50" charset="-128"/>
                          <a:ea typeface="Meiryo UI" panose="020B0604030504040204" pitchFamily="50" charset="-128"/>
                        </a:rPr>
                        <a:t>）特別区ごとの行政</a:t>
                      </a:r>
                      <a:endParaRPr kumimoji="1" lang="en-US" altLang="ja-JP" sz="1200" u="none" baseline="0" dirty="0">
                        <a:solidFill>
                          <a:schemeClr val="bg1"/>
                        </a:solidFill>
                        <a:latin typeface="Meiryo UI" panose="020B0604030504040204" pitchFamily="50" charset="-128"/>
                        <a:ea typeface="Meiryo UI" panose="020B0604030504040204" pitchFamily="50" charset="-128"/>
                      </a:endParaRPr>
                    </a:p>
                    <a:p>
                      <a:pPr algn="ctr"/>
                      <a:r>
                        <a:rPr kumimoji="1" lang="ja-JP" altLang="en-US" sz="1200" u="none" dirty="0">
                          <a:solidFill>
                            <a:schemeClr val="bg1"/>
                          </a:solidFill>
                          <a:latin typeface="Meiryo UI" panose="020B0604030504040204" pitchFamily="50" charset="-128"/>
                          <a:ea typeface="Meiryo UI" panose="020B0604030504040204" pitchFamily="50" charset="-128"/>
                        </a:rPr>
                        <a:t>　　</a:t>
                      </a:r>
                      <a:r>
                        <a:rPr kumimoji="1" lang="ja-JP" altLang="en-US" sz="1200" u="none" baseline="0" dirty="0">
                          <a:solidFill>
                            <a:schemeClr val="bg1"/>
                          </a:solidFill>
                          <a:latin typeface="Meiryo UI" panose="020B0604030504040204" pitchFamily="50" charset="-128"/>
                          <a:ea typeface="Meiryo UI" panose="020B0604030504040204" pitchFamily="50" charset="-128"/>
                        </a:rPr>
                        <a:t>需要の差を反映</a:t>
                      </a:r>
                    </a:p>
                  </a:txBody>
                  <a:tcPr anchor="ct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40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20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u="none" baseline="0" dirty="0">
                          <a:solidFill>
                            <a:schemeClr val="bg1"/>
                          </a:solidFill>
                          <a:latin typeface="Meiryo UI" panose="020B0604030504040204" pitchFamily="50" charset="-128"/>
                          <a:ea typeface="Meiryo UI" panose="020B0604030504040204" pitchFamily="50" charset="-128"/>
                        </a:rPr>
                        <a:t>▲</a:t>
                      </a:r>
                      <a:r>
                        <a:rPr kumimoji="1" lang="en-US" altLang="ja-JP" sz="1200" u="none" baseline="0" dirty="0">
                          <a:solidFill>
                            <a:schemeClr val="bg1"/>
                          </a:solidFill>
                          <a:latin typeface="Meiryo UI" panose="020B0604030504040204" pitchFamily="50" charset="-128"/>
                          <a:ea typeface="Meiryo UI" panose="020B0604030504040204" pitchFamily="50" charset="-128"/>
                        </a:rPr>
                        <a:t>30</a:t>
                      </a:r>
                      <a:endParaRPr kumimoji="1" lang="ja-JP" altLang="en-US"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none" baseline="0" dirty="0">
                          <a:solidFill>
                            <a:schemeClr val="bg1"/>
                          </a:solidFill>
                          <a:latin typeface="Meiryo UI" panose="020B0604030504040204" pitchFamily="50" charset="-128"/>
                          <a:ea typeface="Meiryo UI" panose="020B0604030504040204" pitchFamily="50" charset="-128"/>
                        </a:rPr>
                        <a:t>5</a:t>
                      </a:r>
                      <a:r>
                        <a:rPr kumimoji="1" lang="ja-JP" altLang="en-US" sz="1200" u="none" baseline="0" dirty="0">
                          <a:solidFill>
                            <a:schemeClr val="bg1"/>
                          </a:solidFill>
                          <a:latin typeface="Meiryo UI" panose="020B0604030504040204" pitchFamily="50" charset="-128"/>
                          <a:ea typeface="Meiryo UI" panose="020B0604030504040204" pitchFamily="50" charset="-128"/>
                        </a:rPr>
                        <a:t>未満</a:t>
                      </a:r>
                      <a:endParaRPr kumimoji="1" lang="en-US" altLang="ja-JP" sz="1200" u="none" baseline="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val="2491810919"/>
                  </a:ext>
                </a:extLst>
              </a:tr>
              <a:tr h="0">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400" b="1" u="none" baseline="0" dirty="0">
                          <a:solidFill>
                            <a:schemeClr val="bg1"/>
                          </a:solidFill>
                          <a:latin typeface="Meiryo UI" panose="020B0604030504040204" pitchFamily="50" charset="-128"/>
                          <a:ea typeface="Meiryo UI" panose="020B0604030504040204" pitchFamily="50" charset="-128"/>
                        </a:rPr>
                        <a:t>2,170</a:t>
                      </a:r>
                    </a:p>
                  </a:txBody>
                  <a:tcPr anchor="ctr">
                    <a:solidFill>
                      <a:schemeClr val="accent3">
                        <a:lumMod val="50000"/>
                      </a:schemeClr>
                    </a:solidFill>
                  </a:tcPr>
                </a:tc>
                <a:tc>
                  <a:txBody>
                    <a:bodyPr/>
                    <a:lstStyle/>
                    <a:p>
                      <a:pPr algn="ctr"/>
                      <a:r>
                        <a:rPr kumimoji="1" lang="en-US" altLang="ja-JP" sz="1400" b="1" u="none" baseline="0" dirty="0">
                          <a:solidFill>
                            <a:schemeClr val="bg1"/>
                          </a:solidFill>
                          <a:latin typeface="Meiryo UI" panose="020B0604030504040204" pitchFamily="50" charset="-128"/>
                          <a:ea typeface="Meiryo UI" panose="020B0604030504040204" pitchFamily="50" charset="-128"/>
                        </a:rPr>
                        <a:t>2,490</a:t>
                      </a:r>
                    </a:p>
                  </a:txBody>
                  <a:tcPr anchor="ctr">
                    <a:solidFill>
                      <a:schemeClr val="accent3">
                        <a:lumMod val="50000"/>
                      </a:schemeClr>
                    </a:solidFill>
                  </a:tcPr>
                </a:tc>
                <a:tc>
                  <a:txBody>
                    <a:bodyPr/>
                    <a:lstStyle/>
                    <a:p>
                      <a:pPr algn="ctr"/>
                      <a:r>
                        <a:rPr kumimoji="1" lang="en-US" altLang="ja-JP" sz="1400" b="1" u="none" baseline="0" dirty="0">
                          <a:solidFill>
                            <a:schemeClr val="bg1"/>
                          </a:solidFill>
                          <a:latin typeface="Meiryo UI" panose="020B0604030504040204" pitchFamily="50" charset="-128"/>
                          <a:ea typeface="Meiryo UI" panose="020B0604030504040204" pitchFamily="50" charset="-128"/>
                        </a:rPr>
                        <a:t>2,820</a:t>
                      </a:r>
                    </a:p>
                  </a:txBody>
                  <a:tcPr anchor="ctr">
                    <a:solidFill>
                      <a:schemeClr val="accent3">
                        <a:lumMod val="50000"/>
                      </a:schemeClr>
                    </a:solidFill>
                  </a:tcPr>
                </a:tc>
                <a:tc>
                  <a:txBody>
                    <a:bodyPr/>
                    <a:lstStyle/>
                    <a:p>
                      <a:pPr algn="ctr"/>
                      <a:r>
                        <a:rPr kumimoji="1" lang="en-US" altLang="ja-JP" sz="1400" b="1" u="none" baseline="0" dirty="0">
                          <a:solidFill>
                            <a:schemeClr val="bg1"/>
                          </a:solidFill>
                          <a:latin typeface="Meiryo UI" panose="020B0604030504040204" pitchFamily="50" charset="-128"/>
                          <a:ea typeface="Meiryo UI" panose="020B0604030504040204" pitchFamily="50" charset="-128"/>
                        </a:rPr>
                        <a:t>2,360</a:t>
                      </a:r>
                    </a:p>
                  </a:txBody>
                  <a:tcPr anchor="ctr">
                    <a:solidFill>
                      <a:schemeClr val="accent3">
                        <a:lumMod val="50000"/>
                      </a:schemeClr>
                    </a:solidFill>
                  </a:tcPr>
                </a:tc>
                <a:extLst>
                  <a:ext uri="{0D108BD9-81ED-4DB2-BD59-A6C34878D82A}">
                    <a16:rowId xmlns:a16="http://schemas.microsoft.com/office/drawing/2014/main" val="1433499223"/>
                  </a:ext>
                </a:extLst>
              </a:tr>
            </a:tbl>
          </a:graphicData>
        </a:graphic>
      </p:graphicFrame>
      <p:sp>
        <p:nvSpPr>
          <p:cNvPr id="34" name="正方形/長方形 33"/>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grpSp>
        <p:nvGrpSpPr>
          <p:cNvPr id="4" name="グループ化 3"/>
          <p:cNvGrpSpPr/>
          <p:nvPr/>
        </p:nvGrpSpPr>
        <p:grpSpPr>
          <a:xfrm>
            <a:off x="1183267" y="1256306"/>
            <a:ext cx="7502482" cy="3932889"/>
            <a:chOff x="1183267" y="1139995"/>
            <a:chExt cx="7502482" cy="3932889"/>
          </a:xfrm>
        </p:grpSpPr>
        <p:grpSp>
          <p:nvGrpSpPr>
            <p:cNvPr id="2" name="グループ化 1"/>
            <p:cNvGrpSpPr/>
            <p:nvPr/>
          </p:nvGrpSpPr>
          <p:grpSpPr>
            <a:xfrm>
              <a:off x="3755782" y="1139995"/>
              <a:ext cx="4929967" cy="3932889"/>
              <a:chOff x="3755782" y="1139995"/>
              <a:chExt cx="4929967" cy="3932889"/>
            </a:xfrm>
          </p:grpSpPr>
          <p:sp>
            <p:nvSpPr>
              <p:cNvPr id="30" name="四角形: 角を丸くする 11">
                <a:extLst>
                  <a:ext uri="{FF2B5EF4-FFF2-40B4-BE49-F238E27FC236}">
                    <a16:creationId xmlns:a16="http://schemas.microsoft.com/office/drawing/2014/main" id="{D371B49B-A0AE-4FBF-9314-7F4C1997DD24}"/>
                  </a:ext>
                </a:extLst>
              </p:cNvPr>
              <p:cNvSpPr/>
              <p:nvPr/>
            </p:nvSpPr>
            <p:spPr>
              <a:xfrm>
                <a:off x="4021475" y="1142426"/>
                <a:ext cx="864000" cy="2556000"/>
              </a:xfrm>
              <a:prstGeom prst="roundRect">
                <a:avLst>
                  <a:gd name="adj" fmla="val 5643"/>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28">
                <a:extLst>
                  <a:ext uri="{FF2B5EF4-FFF2-40B4-BE49-F238E27FC236}">
                    <a16:creationId xmlns:a16="http://schemas.microsoft.com/office/drawing/2014/main" id="{9C5788E4-B70D-4BF8-B3C1-6DE963EE5CBD}"/>
                  </a:ext>
                </a:extLst>
              </p:cNvPr>
              <p:cNvSpPr/>
              <p:nvPr/>
            </p:nvSpPr>
            <p:spPr>
              <a:xfrm>
                <a:off x="5171423" y="1142426"/>
                <a:ext cx="864000" cy="2556000"/>
              </a:xfrm>
              <a:prstGeom prst="roundRect">
                <a:avLst>
                  <a:gd name="adj" fmla="val 4540"/>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四角形: 角を丸くする 30">
                <a:extLst>
                  <a:ext uri="{FF2B5EF4-FFF2-40B4-BE49-F238E27FC236}">
                    <a16:creationId xmlns:a16="http://schemas.microsoft.com/office/drawing/2014/main" id="{97BE707C-215F-4E31-BBEF-31381F4A2592}"/>
                  </a:ext>
                </a:extLst>
              </p:cNvPr>
              <p:cNvSpPr/>
              <p:nvPr/>
            </p:nvSpPr>
            <p:spPr>
              <a:xfrm>
                <a:off x="6301438" y="1139995"/>
                <a:ext cx="864000" cy="2556000"/>
              </a:xfrm>
              <a:prstGeom prst="roundRect">
                <a:avLst>
                  <a:gd name="adj" fmla="val 6745"/>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1">
                <a:extLst>
                  <a:ext uri="{FF2B5EF4-FFF2-40B4-BE49-F238E27FC236}">
                    <a16:creationId xmlns:a16="http://schemas.microsoft.com/office/drawing/2014/main" id="{FFCFE04E-3DE1-424C-80BA-75B1A80A76CF}"/>
                  </a:ext>
                </a:extLst>
              </p:cNvPr>
              <p:cNvSpPr/>
              <p:nvPr/>
            </p:nvSpPr>
            <p:spPr>
              <a:xfrm>
                <a:off x="7488757" y="1142426"/>
                <a:ext cx="864000" cy="2556000"/>
              </a:xfrm>
              <a:prstGeom prst="roundRect">
                <a:avLst>
                  <a:gd name="adj" fmla="val 5643"/>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3755782" y="1574479"/>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42" name="四角形: 角を丸くする 25">
                <a:extLst>
                  <a:ext uri="{FF2B5EF4-FFF2-40B4-BE49-F238E27FC236}">
                    <a16:creationId xmlns:a16="http://schemas.microsoft.com/office/drawing/2014/main" id="{7D5E8A4A-C483-4C43-B050-C14F4E2164E0}"/>
                  </a:ext>
                </a:extLst>
              </p:cNvPr>
              <p:cNvSpPr/>
              <p:nvPr/>
            </p:nvSpPr>
            <p:spPr>
              <a:xfrm>
                <a:off x="4021475" y="3956884"/>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矢印: 五方向 20">
                <a:extLst>
                  <a:ext uri="{FF2B5EF4-FFF2-40B4-BE49-F238E27FC236}">
                    <a16:creationId xmlns:a16="http://schemas.microsoft.com/office/drawing/2014/main" id="{E3474411-031C-44F8-8B3D-0729DB28CFBF}"/>
                  </a:ext>
                </a:extLst>
              </p:cNvPr>
              <p:cNvSpPr/>
              <p:nvPr/>
            </p:nvSpPr>
            <p:spPr>
              <a:xfrm rot="5400000">
                <a:off x="4277235" y="926575"/>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淀川区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2" name="矢印: 五方向 20">
                <a:extLst>
                  <a:ext uri="{FF2B5EF4-FFF2-40B4-BE49-F238E27FC236}">
                    <a16:creationId xmlns:a16="http://schemas.microsoft.com/office/drawing/2014/main" id="{E3474411-031C-44F8-8B3D-0729DB28CFBF}"/>
                  </a:ext>
                </a:extLst>
              </p:cNvPr>
              <p:cNvSpPr/>
              <p:nvPr/>
            </p:nvSpPr>
            <p:spPr>
              <a:xfrm rot="5400000">
                <a:off x="7745231" y="928348"/>
                <a:ext cx="363545"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天王寺区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3" name="矢印: 五方向 20">
                <a:extLst>
                  <a:ext uri="{FF2B5EF4-FFF2-40B4-BE49-F238E27FC236}">
                    <a16:creationId xmlns:a16="http://schemas.microsoft.com/office/drawing/2014/main" id="{E3474411-031C-44F8-8B3D-0729DB28CFBF}"/>
                  </a:ext>
                </a:extLst>
              </p:cNvPr>
              <p:cNvSpPr/>
              <p:nvPr/>
            </p:nvSpPr>
            <p:spPr>
              <a:xfrm rot="5400000">
                <a:off x="6566790" y="930119"/>
                <a:ext cx="367088"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a:solidFill>
                      <a:schemeClr val="bg1"/>
                    </a:solidFill>
                    <a:latin typeface="Meiryo UI" panose="020B0604030504040204" pitchFamily="50" charset="-128"/>
                    <a:ea typeface="Meiryo UI" panose="020B0604030504040204" pitchFamily="50" charset="-128"/>
                  </a:rPr>
                  <a:t>中央区</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54" name="矢印: 五方向 20">
                <a:extLst>
                  <a:ext uri="{FF2B5EF4-FFF2-40B4-BE49-F238E27FC236}">
                    <a16:creationId xmlns:a16="http://schemas.microsoft.com/office/drawing/2014/main" id="{E3474411-031C-44F8-8B3D-0729DB28CFBF}"/>
                  </a:ext>
                </a:extLst>
              </p:cNvPr>
              <p:cNvSpPr/>
              <p:nvPr/>
            </p:nvSpPr>
            <p:spPr>
              <a:xfrm rot="5400000">
                <a:off x="5425562" y="926575"/>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北区</a:t>
                </a:r>
              </a:p>
            </p:txBody>
          </p:sp>
        </p:grpSp>
        <p:sp>
          <p:nvSpPr>
            <p:cNvPr id="55" name="正方形/長方形 54"/>
            <p:cNvSpPr/>
            <p:nvPr/>
          </p:nvSpPr>
          <p:spPr>
            <a:xfrm>
              <a:off x="1183267" y="1509743"/>
              <a:ext cx="2475743"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6" name="下矢印 55"/>
          <p:cNvSpPr/>
          <p:nvPr/>
        </p:nvSpPr>
        <p:spPr>
          <a:xfrm>
            <a:off x="595448" y="1626054"/>
            <a:ext cx="428497" cy="504879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sp>
        <p:nvSpPr>
          <p:cNvPr id="57" name="テキスト ボックス 56">
            <a:extLst>
              <a:ext uri="{FF2B5EF4-FFF2-40B4-BE49-F238E27FC236}">
                <a16:creationId xmlns:a16="http://schemas.microsoft.com/office/drawing/2014/main" id="{6860080B-933F-4B7A-9EC1-8445FFBB10C9}"/>
              </a:ext>
            </a:extLst>
          </p:cNvPr>
          <p:cNvSpPr txBox="1"/>
          <p:nvPr/>
        </p:nvSpPr>
        <p:spPr>
          <a:xfrm>
            <a:off x="5190767" y="6656297"/>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
        <p:nvSpPr>
          <p:cNvPr id="58" name="テキスト ボックス 57"/>
          <p:cNvSpPr txBox="1"/>
          <p:nvPr/>
        </p:nvSpPr>
        <p:spPr>
          <a:xfrm>
            <a:off x="8460162" y="1263531"/>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31" name="四角形: 角を丸くする 25">
            <a:extLst>
              <a:ext uri="{FF2B5EF4-FFF2-40B4-BE49-F238E27FC236}">
                <a16:creationId xmlns:a16="http://schemas.microsoft.com/office/drawing/2014/main" id="{7D5E8A4A-C483-4C43-B050-C14F4E2164E0}"/>
              </a:ext>
            </a:extLst>
          </p:cNvPr>
          <p:cNvSpPr/>
          <p:nvPr/>
        </p:nvSpPr>
        <p:spPr>
          <a:xfrm>
            <a:off x="5171423" y="4077170"/>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25">
            <a:extLst>
              <a:ext uri="{FF2B5EF4-FFF2-40B4-BE49-F238E27FC236}">
                <a16:creationId xmlns:a16="http://schemas.microsoft.com/office/drawing/2014/main" id="{7D5E8A4A-C483-4C43-B050-C14F4E2164E0}"/>
              </a:ext>
            </a:extLst>
          </p:cNvPr>
          <p:cNvSpPr/>
          <p:nvPr/>
        </p:nvSpPr>
        <p:spPr>
          <a:xfrm>
            <a:off x="6301438" y="4076732"/>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25">
            <a:extLst>
              <a:ext uri="{FF2B5EF4-FFF2-40B4-BE49-F238E27FC236}">
                <a16:creationId xmlns:a16="http://schemas.microsoft.com/office/drawing/2014/main" id="{7D5E8A4A-C483-4C43-B050-C14F4E2164E0}"/>
              </a:ext>
            </a:extLst>
          </p:cNvPr>
          <p:cNvSpPr/>
          <p:nvPr/>
        </p:nvSpPr>
        <p:spPr>
          <a:xfrm>
            <a:off x="7488757" y="4073195"/>
            <a:ext cx="864000" cy="1116000"/>
          </a:xfrm>
          <a:prstGeom prst="roundRect">
            <a:avLst>
              <a:gd name="adj" fmla="val 6745"/>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２４</a:t>
            </a:r>
          </a:p>
        </p:txBody>
      </p:sp>
    </p:spTree>
    <p:extLst>
      <p:ext uri="{BB962C8B-B14F-4D97-AF65-F5344CB8AC3E}">
        <p14:creationId xmlns:p14="http://schemas.microsoft.com/office/powerpoint/2010/main" val="2025397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特別区ごとの行政需要の差を反映する部署及び指標</a:t>
            </a:r>
            <a:endParaRPr lang="ja-JP" altLang="en-US" sz="1600" b="1" dirty="0">
              <a:solidFill>
                <a:schemeClr val="tx1"/>
              </a:solidFill>
              <a:latin typeface="ＭＳ Ｐゴシック" charset="-128"/>
              <a:ea typeface="Meiryo UI"/>
              <a:cs typeface="Meiryo UI"/>
            </a:endParaRPr>
          </a:p>
        </p:txBody>
      </p:sp>
      <p:graphicFrame>
        <p:nvGraphicFramePr>
          <p:cNvPr id="13" name="表 12">
            <a:extLst>
              <a:ext uri="{FF2B5EF4-FFF2-40B4-BE49-F238E27FC236}">
                <a16:creationId xmlns:a16="http://schemas.microsoft.com/office/drawing/2014/main" id="{4F4A85FD-0990-4FE2-A645-5E0A4BC6B0F1}"/>
              </a:ext>
            </a:extLst>
          </p:cNvPr>
          <p:cNvGraphicFramePr>
            <a:graphicFrameLocks noGrp="1"/>
          </p:cNvGraphicFramePr>
          <p:nvPr>
            <p:extLst>
              <p:ext uri="{D42A27DB-BD31-4B8C-83A1-F6EECF244321}">
                <p14:modId xmlns:p14="http://schemas.microsoft.com/office/powerpoint/2010/main" val="2740067430"/>
              </p:ext>
            </p:extLst>
          </p:nvPr>
        </p:nvGraphicFramePr>
        <p:xfrm>
          <a:off x="1208584" y="546943"/>
          <a:ext cx="7776864" cy="6032553"/>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4248472">
                  <a:extLst>
                    <a:ext uri="{9D8B030D-6E8A-4147-A177-3AD203B41FA5}">
                      <a16:colId xmlns:a16="http://schemas.microsoft.com/office/drawing/2014/main" val="20003"/>
                    </a:ext>
                  </a:extLst>
                </a:gridCol>
              </a:tblGrid>
              <a:tr h="286428">
                <a:tc>
                  <a:txBody>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部局</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Meiryo UI" pitchFamily="50" charset="-128"/>
                          <a:ea typeface="Meiryo UI" pitchFamily="50" charset="-128"/>
                          <a:cs typeface="Meiryo UI" pitchFamily="50" charset="-128"/>
                        </a:rPr>
                        <a:t>課・事業所</a:t>
                      </a: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none" dirty="0">
                          <a:solidFill>
                            <a:schemeClr val="bg1"/>
                          </a:solidFill>
                          <a:latin typeface="Meiryo UI" pitchFamily="50" charset="-128"/>
                          <a:ea typeface="Meiryo UI" pitchFamily="50" charset="-128"/>
                          <a:cs typeface="Meiryo UI" pitchFamily="50" charset="-128"/>
                        </a:rPr>
                        <a:t>人口に加えて再配分で用いた指標</a:t>
                      </a:r>
                      <a:endParaRPr kumimoji="1" lang="en-US" altLang="ja-JP" sz="1200" b="1" u="none" dirty="0">
                        <a:solidFill>
                          <a:schemeClr val="bg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92646">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産業文化部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産業振興課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小売業事業所数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2646">
                <a:tc rowSpan="3">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福祉部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生活支援課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現在の区役所で生活保護業務に従事する現員数　</a:t>
                      </a:r>
                      <a:r>
                        <a:rPr lang="en-US" altLang="ja-JP" sz="1200" b="0" i="0" u="none" strike="noStrike" dirty="0">
                          <a:effectLst/>
                          <a:latin typeface="Meiryo UI" panose="020B0604030504040204" pitchFamily="50" charset="-128"/>
                          <a:ea typeface="Meiryo UI" panose="020B0604030504040204" pitchFamily="50" charset="-128"/>
                        </a:rPr>
                        <a:t>※</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a:t>
                      </a:r>
                      <a:r>
                        <a:rPr lang="ja-JP" altLang="en-US" sz="1200" b="0" i="0" u="none" strike="noStrike" dirty="0" err="1">
                          <a:solidFill>
                            <a:srgbClr val="000000"/>
                          </a:solidFill>
                          <a:latin typeface="Meiryo UI" panose="020B0604030504040204" pitchFamily="50" charset="-128"/>
                          <a:ea typeface="Meiryo UI" panose="020B0604030504040204" pitchFamily="50" charset="-128"/>
                        </a:rPr>
                        <a:t>障がい</a:t>
                      </a:r>
                      <a:r>
                        <a:rPr lang="ja-JP" altLang="en-US" sz="1200" b="0" i="0" u="none" strike="noStrike" dirty="0">
                          <a:solidFill>
                            <a:srgbClr val="000000"/>
                          </a:solidFill>
                          <a:latin typeface="Meiryo UI" panose="020B0604030504040204" pitchFamily="50" charset="-128"/>
                          <a:ea typeface="Meiryo UI" panose="020B0604030504040204" pitchFamily="50" charset="-128"/>
                        </a:rPr>
                        <a:t>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ja-JP" altLang="en-US" sz="1200" b="0" i="0" u="none" strike="noStrike" dirty="0" err="1">
                          <a:effectLst/>
                          <a:latin typeface="Meiryo UI" panose="020B0604030504040204" pitchFamily="50" charset="-128"/>
                          <a:ea typeface="Meiryo UI" panose="020B0604030504040204" pitchFamily="50" charset="-128"/>
                        </a:rPr>
                        <a:t>身体障がい</a:t>
                      </a:r>
                      <a:r>
                        <a:rPr lang="ja-JP" altLang="en-US" sz="1200" b="0" i="0" u="none" strike="noStrike" dirty="0">
                          <a:effectLst/>
                          <a:latin typeface="Meiryo UI" panose="020B0604030504040204" pitchFamily="50" charset="-128"/>
                          <a:ea typeface="Meiryo UI" panose="020B0604030504040204" pitchFamily="50" charset="-128"/>
                        </a:rPr>
                        <a:t>者手帳・療育手帳の交付合計数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高齢者施策課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65</a:t>
                      </a:r>
                      <a:r>
                        <a:rPr lang="ja-JP" altLang="en-US" sz="1200" b="0" i="0" u="none" strike="noStrike" dirty="0">
                          <a:effectLst/>
                          <a:latin typeface="Meiryo UI" panose="020B0604030504040204" pitchFamily="50" charset="-128"/>
                          <a:ea typeface="Meiryo UI" panose="020B0604030504040204" pitchFamily="50" charset="-128"/>
                        </a:rPr>
                        <a:t>歳以上人口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2646">
                <a:tc rowSpan="2">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健康部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健康推進課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65</a:t>
                      </a:r>
                      <a:r>
                        <a:rPr lang="ja-JP" altLang="en-US" sz="1200" b="0" i="0" u="none" strike="noStrike" dirty="0">
                          <a:effectLst/>
                          <a:latin typeface="Meiryo UI" panose="020B0604030504040204" pitchFamily="50" charset="-128"/>
                          <a:ea typeface="Meiryo UI" panose="020B0604030504040204" pitchFamily="50" charset="-128"/>
                        </a:rPr>
                        <a:t>歳以上人口</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保健所</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65</a:t>
                      </a:r>
                      <a:r>
                        <a:rPr lang="ja-JP" altLang="en-US" sz="1200" b="0" i="0" u="none" strike="noStrike" dirty="0">
                          <a:effectLst/>
                          <a:latin typeface="Meiryo UI" panose="020B0604030504040204" pitchFamily="50" charset="-128"/>
                          <a:ea typeface="Meiryo UI" panose="020B0604030504040204" pitchFamily="50" charset="-128"/>
                        </a:rPr>
                        <a:t>歳以上人口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92646">
                <a:tc rowSpan="4">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こども部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子育て支援課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18</a:t>
                      </a:r>
                      <a:r>
                        <a:rPr lang="ja-JP" altLang="en-US" sz="1200" b="0" i="0" u="none" strike="noStrike" dirty="0">
                          <a:effectLst/>
                          <a:latin typeface="Meiryo UI" panose="020B0604030504040204" pitchFamily="50" charset="-128"/>
                          <a:ea typeface="Meiryo UI" panose="020B0604030504040204" pitchFamily="50" charset="-128"/>
                        </a:rPr>
                        <a:t>歳未満人口</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保育企画課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保育所在所児数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保育所運営課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a:effectLst/>
                          <a:latin typeface="Meiryo UI" panose="020B0604030504040204" pitchFamily="50" charset="-128"/>
                          <a:ea typeface="Meiryo UI" panose="020B0604030504040204" pitchFamily="50" charset="-128"/>
                        </a:rPr>
                        <a:t>　市営保育所数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57265">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こども相談センター</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18</a:t>
                      </a:r>
                      <a:r>
                        <a:rPr lang="ja-JP" altLang="en-US" sz="1200" b="0" i="0" u="none" strike="noStrike" dirty="0">
                          <a:effectLst/>
                          <a:latin typeface="Meiryo UI" panose="020B0604030504040204" pitchFamily="50" charset="-128"/>
                          <a:ea typeface="Meiryo UI" panose="020B0604030504040204" pitchFamily="50" charset="-128"/>
                        </a:rPr>
                        <a:t>歳未満人口</a:t>
                      </a:r>
                      <a:endParaRPr lang="en-US" altLang="ja-JP" sz="1200" b="0" i="0" u="none" strike="noStrike" dirty="0">
                        <a:effectLst/>
                        <a:latin typeface="Meiryo UI" panose="020B0604030504040204" pitchFamily="50" charset="-128"/>
                        <a:ea typeface="Meiryo UI" panose="020B0604030504040204" pitchFamily="50" charset="-128"/>
                      </a:endParaRPr>
                    </a:p>
                    <a:p>
                      <a:pPr algn="l" fontAlgn="ctr"/>
                      <a:r>
                        <a:rPr lang="ja-JP" altLang="en-US" sz="1100" b="0" i="0" u="none" strike="noStrike" dirty="0">
                          <a:effectLst/>
                          <a:latin typeface="Meiryo UI" panose="020B0604030504040204" pitchFamily="50" charset="-128"/>
                          <a:ea typeface="Meiryo UI" panose="020B0604030504040204" pitchFamily="50" charset="-128"/>
                        </a:rPr>
                        <a:t>（改正児童福祉法基準及び一時保護所にかかる人員は除く）</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192646">
                <a:tc rowSpan="7">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都市整備部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住宅政策課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住宅総数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74258">
                <a:tc vMerge="1">
                  <a:txBody>
                    <a:bodyPr/>
                    <a:lstStyle/>
                    <a:p>
                      <a:endParaRPr kumimoji="1" lang="ja-JP" altLang="en-US"/>
                    </a:p>
                  </a:txBody>
                  <a:tcPr/>
                </a:tc>
                <a:tc>
                  <a:txBody>
                    <a:bodyPr/>
                    <a:lstStyle/>
                    <a:p>
                      <a:r>
                        <a:rPr lang="ja-JP" altLang="en-US" sz="1200" dirty="0">
                          <a:latin typeface="Meiryo UI" panose="020B0604030504040204" pitchFamily="50" charset="-128"/>
                          <a:ea typeface="Meiryo UI" panose="020B0604030504040204" pitchFamily="50" charset="-128"/>
                        </a:rPr>
                        <a:t>　区画整理課</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dirty="0">
                          <a:latin typeface="Meiryo UI" panose="020B0604030504040204" pitchFamily="50" charset="-128"/>
                          <a:ea typeface="Meiryo UI" panose="020B0604030504040204" pitchFamily="50" charset="-128"/>
                        </a:rPr>
                        <a:t>　可住地面積</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2590854"/>
                  </a:ext>
                </a:extLst>
              </a:tr>
              <a:tr h="168538">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土地区画整理事務所・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生野南部事務所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現員数を所在する特別区に配分</a:t>
                      </a:r>
                      <a:r>
                        <a:rPr lang="ja-JP" altLang="en-US" sz="1100" b="0" i="0" u="none" strike="noStrike" dirty="0">
                          <a:effectLst/>
                          <a:latin typeface="Meiryo UI" panose="020B0604030504040204" pitchFamily="50" charset="-128"/>
                          <a:ea typeface="Meiryo UI" panose="020B0604030504040204" pitchFamily="50" charset="-128"/>
                        </a:rPr>
                        <a:t>（人口を加味しない）</a:t>
                      </a:r>
                      <a:endParaRPr lang="en-US" altLang="ja-JP" sz="11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19264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計画開発課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可住地面積</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建築指導課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建築確認申請受理件数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3361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住宅建設課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192646">
                <a:tc vMerge="1">
                  <a:txBody>
                    <a:bodyPr/>
                    <a:lstStyle/>
                    <a:p>
                      <a:pPr algn="l" fontAlgn="ct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住宅管理課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市営住宅戸数</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192646">
                <a:tc rowSpan="5">
                  <a:txBody>
                    <a:bodyPr/>
                    <a:lstStyle/>
                    <a:p>
                      <a:pPr algn="l" fontAlgn="ctr"/>
                      <a:r>
                        <a:rPr lang="ja-JP" altLang="en-US" sz="1200" b="0" i="0" u="none" strike="noStrike" dirty="0">
                          <a:solidFill>
                            <a:srgbClr val="000000"/>
                          </a:solidFill>
                          <a:latin typeface="Meiryo UI" panose="020B0604030504040204" pitchFamily="50" charset="-128"/>
                          <a:ea typeface="Meiryo UI" panose="020B0604030504040204" pitchFamily="50" charset="-128"/>
                        </a:rPr>
                        <a:t>　建設部</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Meiryo UI" panose="020B0604030504040204" pitchFamily="50" charset="-128"/>
                          <a:ea typeface="Meiryo UI" panose="020B0604030504040204" pitchFamily="50" charset="-128"/>
                        </a:rPr>
                        <a:t>　管理課</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道路河川課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道路・橋りょう面積</a:t>
                      </a:r>
                      <a:r>
                        <a:rPr kumimoji="1" lang="ja-JP" altLang="en-US"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工営所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Meiryo UI" panose="020B0604030504040204" pitchFamily="50" charset="-128"/>
                          <a:ea typeface="Meiryo UI" panose="020B0604030504040204" pitchFamily="50" charset="-128"/>
                        </a:rPr>
                        <a:t>　道路・橋りょう面積</a:t>
                      </a:r>
                      <a:r>
                        <a:rPr lang="ja-JP" altLang="en-US" sz="1100" b="0" i="0" u="none" strike="noStrike" dirty="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公園緑化課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Meiryo UI" panose="020B0604030504040204" pitchFamily="50" charset="-128"/>
                          <a:ea typeface="Meiryo UI" panose="020B0604030504040204" pitchFamily="50" charset="-128"/>
                        </a:rPr>
                        <a:t>　都市公園面積</a:t>
                      </a:r>
                      <a:r>
                        <a:rPr lang="ja-JP" altLang="en-US" sz="1100" b="0" i="0" u="none" strike="noStrike" dirty="0">
                          <a:solidFill>
                            <a:srgbClr val="000000"/>
                          </a:solidFill>
                          <a:latin typeface="Meiryo UI" panose="020B0604030504040204" pitchFamily="50" charset="-128"/>
                          <a:ea typeface="Meiryo UI" panose="020B0604030504040204" pitchFamily="50" charset="-128"/>
                        </a:rPr>
                        <a:t>（大阪府への移管分除く）</a:t>
                      </a:r>
                      <a:endParaRPr lang="en-US" altLang="ja-JP" sz="11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公園事務所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都市公園面積</a:t>
                      </a:r>
                      <a:r>
                        <a:rPr kumimoji="1" lang="ja-JP" altLang="en-US"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（大阪府への移管分除く）</a:t>
                      </a:r>
                      <a:endParaRPr kumimoji="1" lang="en-US"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r h="190956">
                <a:tc rowSpan="6">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教育委員会事務局</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教育政策課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学事課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3"/>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教務課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4"/>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教育研修課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教員数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5"/>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指導課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6"/>
                  </a:ext>
                </a:extLst>
              </a:tr>
              <a:tr h="190956">
                <a:tc vMerge="1">
                  <a:txBody>
                    <a:bodyPr/>
                    <a:lstStyle/>
                    <a:p>
                      <a:pPr algn="l" fontAlgn="ct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latin typeface="Meiryo UI" panose="020B0604030504040204" pitchFamily="50" charset="-128"/>
                          <a:ea typeface="Meiryo UI" panose="020B0604030504040204" pitchFamily="50" charset="-128"/>
                        </a:rPr>
                        <a:t>　学校経営管理課</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学校数</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7"/>
                  </a:ext>
                </a:extLst>
              </a:tr>
            </a:tbl>
          </a:graphicData>
        </a:graphic>
      </p:graphicFrame>
      <p:sp>
        <p:nvSpPr>
          <p:cNvPr id="27" name="正方形/長方形 26">
            <a:extLst>
              <a:ext uri="{FF2B5EF4-FFF2-40B4-BE49-F238E27FC236}">
                <a16:creationId xmlns:a16="http://schemas.microsoft.com/office/drawing/2014/main" id="{2B060A10-AC76-4B46-B4BC-52FFF1515253}"/>
              </a:ext>
            </a:extLst>
          </p:cNvPr>
          <p:cNvSpPr/>
          <p:nvPr/>
        </p:nvSpPr>
        <p:spPr>
          <a:xfrm>
            <a:off x="3024336" y="547490"/>
            <a:ext cx="1670570" cy="45498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indent="-360000" algn="ctr"/>
            <a:endParaRPr kumimoji="1" lang="ja-JP" altLang="en-US" sz="1400" b="1" dirty="0">
              <a:latin typeface="Meiryo UI" pitchFamily="50" charset="-128"/>
              <a:ea typeface="Meiryo UI" pitchFamily="50" charset="-128"/>
              <a:cs typeface="Meiryo UI" pitchFamily="50" charset="-128"/>
            </a:endParaRPr>
          </a:p>
        </p:txBody>
      </p:sp>
      <p:sp>
        <p:nvSpPr>
          <p:cNvPr id="5" name="正方形/長方形 4"/>
          <p:cNvSpPr/>
          <p:nvPr/>
        </p:nvSpPr>
        <p:spPr>
          <a:xfrm>
            <a:off x="1123317" y="6507023"/>
            <a:ext cx="7862131" cy="350977"/>
          </a:xfrm>
          <a:prstGeom prst="rect">
            <a:avLst/>
          </a:prstGeom>
          <a:noFill/>
          <a:ln w="9525">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区役所（地域自治区の事務所）における生活保護業務は、現在区役所で生活保護業務に従事する現員数を各特別区に配分</a:t>
            </a:r>
            <a:endParaRPr lang="en-US" altLang="ja-JP" sz="11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２５</a:t>
            </a:r>
          </a:p>
        </p:txBody>
      </p:sp>
    </p:spTree>
    <p:extLst>
      <p:ext uri="{BB962C8B-B14F-4D97-AF65-F5344CB8AC3E}">
        <p14:creationId xmlns:p14="http://schemas.microsoft.com/office/powerpoint/2010/main" val="2383371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2352839"/>
            <a:ext cx="6948153" cy="4465841"/>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502" name="Text Box 45"/>
          <p:cNvSpPr txBox="1">
            <a:spLocks noChangeArrowheads="1"/>
          </p:cNvSpPr>
          <p:nvPr/>
        </p:nvSpPr>
        <p:spPr bwMode="auto">
          <a:xfrm>
            <a:off x="1070077" y="284000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30" name="正方形/長方形 129"/>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特別区の組織　～組織機構（課・事業所）～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87" name="Text Box 61"/>
          <p:cNvSpPr txBox="1">
            <a:spLocks noChangeArrowheads="1"/>
          </p:cNvSpPr>
          <p:nvPr/>
        </p:nvSpPr>
        <p:spPr bwMode="auto">
          <a:xfrm>
            <a:off x="5251172" y="2488652"/>
            <a:ext cx="1072754" cy="280881"/>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93" name="Text Box 61"/>
          <p:cNvSpPr txBox="1">
            <a:spLocks noChangeArrowheads="1"/>
          </p:cNvSpPr>
          <p:nvPr/>
        </p:nvSpPr>
        <p:spPr bwMode="auto">
          <a:xfrm>
            <a:off x="7479113" y="2488652"/>
            <a:ext cx="2071772" cy="276999"/>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現在の組織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00" name="L 字 99"/>
          <p:cNvSpPr/>
          <p:nvPr/>
        </p:nvSpPr>
        <p:spPr>
          <a:xfrm>
            <a:off x="7164999" y="2352839"/>
            <a:ext cx="2700000" cy="4465841"/>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2" name="正方形/長方形 81"/>
          <p:cNvSpPr/>
          <p:nvPr/>
        </p:nvSpPr>
        <p:spPr bwMode="auto">
          <a:xfrm>
            <a:off x="155252" y="2873517"/>
            <a:ext cx="419944" cy="1295540"/>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84" name="Text Box 45"/>
          <p:cNvSpPr txBox="1">
            <a:spLocks noChangeArrowheads="1"/>
          </p:cNvSpPr>
          <p:nvPr/>
        </p:nvSpPr>
        <p:spPr bwMode="auto">
          <a:xfrm>
            <a:off x="1069839" y="337785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政策企画部</a:t>
            </a:r>
          </a:p>
        </p:txBody>
      </p:sp>
      <p:sp>
        <p:nvSpPr>
          <p:cNvPr id="85" name="Text Box 45"/>
          <p:cNvSpPr txBox="1">
            <a:spLocks noChangeArrowheads="1"/>
          </p:cNvSpPr>
          <p:nvPr/>
        </p:nvSpPr>
        <p:spPr bwMode="auto">
          <a:xfrm>
            <a:off x="3101400" y="337785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秘書広報課</a:t>
            </a:r>
          </a:p>
        </p:txBody>
      </p:sp>
      <p:sp>
        <p:nvSpPr>
          <p:cNvPr id="92" name="Text Box 45"/>
          <p:cNvSpPr txBox="1">
            <a:spLocks noChangeArrowheads="1"/>
          </p:cNvSpPr>
          <p:nvPr/>
        </p:nvSpPr>
        <p:spPr bwMode="auto">
          <a:xfrm>
            <a:off x="3101400" y="365485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企画課</a:t>
            </a:r>
          </a:p>
        </p:txBody>
      </p:sp>
      <p:sp>
        <p:nvSpPr>
          <p:cNvPr id="94" name="Text Box 45"/>
          <p:cNvSpPr txBox="1">
            <a:spLocks noChangeArrowheads="1"/>
          </p:cNvSpPr>
          <p:nvPr/>
        </p:nvSpPr>
        <p:spPr bwMode="auto">
          <a:xfrm>
            <a:off x="3101400" y="393185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区政改革課</a:t>
            </a:r>
          </a:p>
        </p:txBody>
      </p:sp>
      <p:sp>
        <p:nvSpPr>
          <p:cNvPr id="95" name="Text Box 45"/>
          <p:cNvSpPr txBox="1">
            <a:spLocks noChangeArrowheads="1"/>
          </p:cNvSpPr>
          <p:nvPr/>
        </p:nvSpPr>
        <p:spPr bwMode="auto">
          <a:xfrm>
            <a:off x="3101519" y="44649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行政課</a:t>
            </a:r>
          </a:p>
        </p:txBody>
      </p:sp>
      <p:sp>
        <p:nvSpPr>
          <p:cNvPr id="101" name="Text Box 45"/>
          <p:cNvSpPr txBox="1">
            <a:spLocks noChangeArrowheads="1"/>
          </p:cNvSpPr>
          <p:nvPr/>
        </p:nvSpPr>
        <p:spPr bwMode="auto">
          <a:xfrm>
            <a:off x="1069720" y="446498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総務部</a:t>
            </a:r>
          </a:p>
        </p:txBody>
      </p:sp>
      <p:sp>
        <p:nvSpPr>
          <p:cNvPr id="102" name="Text Box 45"/>
          <p:cNvSpPr txBox="1">
            <a:spLocks noChangeArrowheads="1"/>
          </p:cNvSpPr>
          <p:nvPr/>
        </p:nvSpPr>
        <p:spPr bwMode="auto">
          <a:xfrm>
            <a:off x="3101400" y="474198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人事課</a:t>
            </a:r>
          </a:p>
        </p:txBody>
      </p:sp>
      <p:sp>
        <p:nvSpPr>
          <p:cNvPr id="103" name="Text Box 45"/>
          <p:cNvSpPr txBox="1">
            <a:spLocks noChangeArrowheads="1"/>
          </p:cNvSpPr>
          <p:nvPr/>
        </p:nvSpPr>
        <p:spPr bwMode="auto">
          <a:xfrm>
            <a:off x="3101400" y="527826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財務課</a:t>
            </a:r>
          </a:p>
        </p:txBody>
      </p:sp>
      <p:sp>
        <p:nvSpPr>
          <p:cNvPr id="104" name="Text Box 45"/>
          <p:cNvSpPr txBox="1">
            <a:spLocks noChangeArrowheads="1"/>
          </p:cNvSpPr>
          <p:nvPr/>
        </p:nvSpPr>
        <p:spPr bwMode="auto">
          <a:xfrm>
            <a:off x="1069720" y="527826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財務部</a:t>
            </a:r>
          </a:p>
        </p:txBody>
      </p:sp>
      <p:sp>
        <p:nvSpPr>
          <p:cNvPr id="105" name="Text Box 45"/>
          <p:cNvSpPr txBox="1">
            <a:spLocks noChangeArrowheads="1"/>
          </p:cNvSpPr>
          <p:nvPr/>
        </p:nvSpPr>
        <p:spPr bwMode="auto">
          <a:xfrm>
            <a:off x="3101400" y="554638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税務課</a:t>
            </a:r>
          </a:p>
        </p:txBody>
      </p:sp>
      <p:sp>
        <p:nvSpPr>
          <p:cNvPr id="106" name="Text Box 45"/>
          <p:cNvSpPr txBox="1">
            <a:spLocks noChangeArrowheads="1"/>
          </p:cNvSpPr>
          <p:nvPr/>
        </p:nvSpPr>
        <p:spPr bwMode="auto">
          <a:xfrm>
            <a:off x="3101400" y="582757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区税事務所</a:t>
            </a:r>
          </a:p>
        </p:txBody>
      </p:sp>
      <p:sp>
        <p:nvSpPr>
          <p:cNvPr id="108" name="Text Box 45"/>
          <p:cNvSpPr txBox="1">
            <a:spLocks noChangeArrowheads="1"/>
          </p:cNvSpPr>
          <p:nvPr/>
        </p:nvSpPr>
        <p:spPr bwMode="auto">
          <a:xfrm>
            <a:off x="3101400" y="61047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契約課</a:t>
            </a:r>
          </a:p>
        </p:txBody>
      </p:sp>
      <p:sp>
        <p:nvSpPr>
          <p:cNvPr id="109" name="Text Box 45"/>
          <p:cNvSpPr txBox="1">
            <a:spLocks noChangeArrowheads="1"/>
          </p:cNvSpPr>
          <p:nvPr/>
        </p:nvSpPr>
        <p:spPr bwMode="auto">
          <a:xfrm>
            <a:off x="3101400" y="638171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用地管財課</a:t>
            </a:r>
          </a:p>
        </p:txBody>
      </p:sp>
      <p:sp>
        <p:nvSpPr>
          <p:cNvPr id="120" name="Text Box 61"/>
          <p:cNvSpPr txBox="1">
            <a:spLocks noChangeArrowheads="1"/>
          </p:cNvSpPr>
          <p:nvPr/>
        </p:nvSpPr>
        <p:spPr bwMode="auto">
          <a:xfrm>
            <a:off x="4721400" y="2840153"/>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（防災・危機管理、被災地支援等）</a:t>
            </a:r>
          </a:p>
        </p:txBody>
      </p:sp>
      <p:sp>
        <p:nvSpPr>
          <p:cNvPr id="121" name="Text Box 61"/>
          <p:cNvSpPr txBox="1">
            <a:spLocks noChangeArrowheads="1"/>
          </p:cNvSpPr>
          <p:nvPr/>
        </p:nvSpPr>
        <p:spPr bwMode="auto">
          <a:xfrm>
            <a:off x="4721400" y="3378467"/>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（秘書、広報・報道、広聴等）</a:t>
            </a:r>
          </a:p>
        </p:txBody>
      </p:sp>
      <p:sp>
        <p:nvSpPr>
          <p:cNvPr id="122" name="Text Box 61"/>
          <p:cNvSpPr txBox="1">
            <a:spLocks noChangeArrowheads="1"/>
          </p:cNvSpPr>
          <p:nvPr/>
        </p:nvSpPr>
        <p:spPr bwMode="auto">
          <a:xfrm>
            <a:off x="4721399" y="3659578"/>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（政策企画等）</a:t>
            </a:r>
          </a:p>
        </p:txBody>
      </p:sp>
      <p:sp>
        <p:nvSpPr>
          <p:cNvPr id="123" name="Text Box 61"/>
          <p:cNvSpPr txBox="1">
            <a:spLocks noChangeArrowheads="1"/>
          </p:cNvSpPr>
          <p:nvPr/>
        </p:nvSpPr>
        <p:spPr bwMode="auto">
          <a:xfrm>
            <a:off x="4721399" y="3940689"/>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（行政改革等）</a:t>
            </a:r>
          </a:p>
        </p:txBody>
      </p:sp>
      <p:sp>
        <p:nvSpPr>
          <p:cNvPr id="124" name="Text Box 61"/>
          <p:cNvSpPr txBox="1">
            <a:spLocks noChangeArrowheads="1"/>
          </p:cNvSpPr>
          <p:nvPr/>
        </p:nvSpPr>
        <p:spPr bwMode="auto">
          <a:xfrm>
            <a:off x="4721342" y="4469006"/>
            <a:ext cx="2453901"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（総務、庁舎管理、文書、情報公開等）</a:t>
            </a:r>
          </a:p>
        </p:txBody>
      </p:sp>
      <p:sp>
        <p:nvSpPr>
          <p:cNvPr id="125" name="Text Box 61"/>
          <p:cNvSpPr txBox="1">
            <a:spLocks noChangeArrowheads="1"/>
          </p:cNvSpPr>
          <p:nvPr/>
        </p:nvSpPr>
        <p:spPr bwMode="auto">
          <a:xfrm>
            <a:off x="4721341" y="4751373"/>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（人事・給与・厚生等）</a:t>
            </a:r>
          </a:p>
        </p:txBody>
      </p:sp>
      <p:sp>
        <p:nvSpPr>
          <p:cNvPr id="126" name="Text Box 61"/>
          <p:cNvSpPr txBox="1">
            <a:spLocks noChangeArrowheads="1"/>
          </p:cNvSpPr>
          <p:nvPr/>
        </p:nvSpPr>
        <p:spPr bwMode="auto">
          <a:xfrm>
            <a:off x="4721341" y="5282287"/>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（予算、決算、財源、議会等）</a:t>
            </a:r>
          </a:p>
        </p:txBody>
      </p:sp>
      <p:sp>
        <p:nvSpPr>
          <p:cNvPr id="127" name="Text Box 61"/>
          <p:cNvSpPr txBox="1">
            <a:spLocks noChangeArrowheads="1"/>
          </p:cNvSpPr>
          <p:nvPr/>
        </p:nvSpPr>
        <p:spPr bwMode="auto">
          <a:xfrm>
            <a:off x="4721340" y="5563814"/>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（税制等）</a:t>
            </a:r>
          </a:p>
        </p:txBody>
      </p:sp>
      <p:sp>
        <p:nvSpPr>
          <p:cNvPr id="128" name="Text Box 61"/>
          <p:cNvSpPr txBox="1">
            <a:spLocks noChangeArrowheads="1"/>
          </p:cNvSpPr>
          <p:nvPr/>
        </p:nvSpPr>
        <p:spPr bwMode="auto">
          <a:xfrm>
            <a:off x="4721339" y="5848180"/>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（課税・納税等）</a:t>
            </a:r>
          </a:p>
        </p:txBody>
      </p:sp>
      <p:sp>
        <p:nvSpPr>
          <p:cNvPr id="129" name="Text Box 61"/>
          <p:cNvSpPr txBox="1">
            <a:spLocks noChangeArrowheads="1"/>
          </p:cNvSpPr>
          <p:nvPr/>
        </p:nvSpPr>
        <p:spPr bwMode="auto">
          <a:xfrm>
            <a:off x="4721339" y="6116843"/>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（契約等）</a:t>
            </a:r>
          </a:p>
        </p:txBody>
      </p:sp>
      <p:sp>
        <p:nvSpPr>
          <p:cNvPr id="133" name="Text Box 61"/>
          <p:cNvSpPr txBox="1">
            <a:spLocks noChangeArrowheads="1"/>
          </p:cNvSpPr>
          <p:nvPr/>
        </p:nvSpPr>
        <p:spPr bwMode="auto">
          <a:xfrm>
            <a:off x="4721339" y="6402820"/>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（管財、用地等）</a:t>
            </a:r>
          </a:p>
        </p:txBody>
      </p:sp>
      <p:cxnSp>
        <p:nvCxnSpPr>
          <p:cNvPr id="3" name="直線コネクタ 2"/>
          <p:cNvCxnSpPr/>
          <p:nvPr/>
        </p:nvCxnSpPr>
        <p:spPr>
          <a:xfrm flipV="1">
            <a:off x="576000" y="3170702"/>
            <a:ext cx="2880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flipV="1">
            <a:off x="859287" y="2990259"/>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8" name="直線コネクタ 137"/>
          <p:cNvCxnSpPr/>
          <p:nvPr/>
        </p:nvCxnSpPr>
        <p:spPr>
          <a:xfrm flipV="1">
            <a:off x="859287" y="352082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39" name="直線コネクタ 138"/>
          <p:cNvCxnSpPr/>
          <p:nvPr/>
        </p:nvCxnSpPr>
        <p:spPr>
          <a:xfrm flipV="1">
            <a:off x="868999" y="4603483"/>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flipV="1">
            <a:off x="859287" y="5426787"/>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2" name="直線コネクタ 141"/>
          <p:cNvCxnSpPr/>
          <p:nvPr/>
        </p:nvCxnSpPr>
        <p:spPr>
          <a:xfrm flipH="1">
            <a:off x="859287" y="2974630"/>
            <a:ext cx="0" cy="3844800"/>
          </a:xfrm>
          <a:prstGeom prst="line">
            <a:avLst/>
          </a:prstGeom>
          <a:ln w="28575"/>
        </p:spPr>
        <p:style>
          <a:lnRef idx="1">
            <a:schemeClr val="dk1"/>
          </a:lnRef>
          <a:fillRef idx="0">
            <a:schemeClr val="dk1"/>
          </a:fillRef>
          <a:effectRef idx="0">
            <a:schemeClr val="dk1"/>
          </a:effectRef>
          <a:fontRef idx="minor">
            <a:schemeClr val="tx1"/>
          </a:fontRef>
        </p:style>
      </p:cxnSp>
      <p:cxnSp>
        <p:nvCxnSpPr>
          <p:cNvPr id="144" name="直線コネクタ 143"/>
          <p:cNvCxnSpPr>
            <a:endCxn id="85" idx="1"/>
          </p:cNvCxnSpPr>
          <p:nvPr/>
        </p:nvCxnSpPr>
        <p:spPr>
          <a:xfrm flipV="1">
            <a:off x="2689720" y="3516358"/>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5" name="直線コネクタ 144"/>
          <p:cNvCxnSpPr/>
          <p:nvPr/>
        </p:nvCxnSpPr>
        <p:spPr>
          <a:xfrm>
            <a:off x="2896200" y="380098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7" name="直線コネクタ 146"/>
          <p:cNvCxnSpPr/>
          <p:nvPr/>
        </p:nvCxnSpPr>
        <p:spPr>
          <a:xfrm>
            <a:off x="2894920" y="407035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48" name="直線コネクタ 147"/>
          <p:cNvCxnSpPr/>
          <p:nvPr/>
        </p:nvCxnSpPr>
        <p:spPr>
          <a:xfrm flipV="1">
            <a:off x="2692864" y="4603483"/>
            <a:ext cx="403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直線コネクタ 150"/>
          <p:cNvCxnSpPr/>
          <p:nvPr/>
        </p:nvCxnSpPr>
        <p:spPr>
          <a:xfrm flipV="1">
            <a:off x="2688440" y="541676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a:off x="2894280" y="488048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894280" y="569795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894280" y="597913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a:off x="2894280" y="625132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7" name="直線コネクタ 156"/>
          <p:cNvCxnSpPr/>
          <p:nvPr/>
        </p:nvCxnSpPr>
        <p:spPr>
          <a:xfrm>
            <a:off x="2894280" y="653327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60" name="直線コネクタ 159"/>
          <p:cNvCxnSpPr/>
          <p:nvPr/>
        </p:nvCxnSpPr>
        <p:spPr>
          <a:xfrm flipH="1">
            <a:off x="2893640" y="3520821"/>
            <a:ext cx="640" cy="554950"/>
          </a:xfrm>
          <a:prstGeom prst="line">
            <a:avLst/>
          </a:prstGeom>
          <a:ln w="12700"/>
        </p:spPr>
        <p:style>
          <a:lnRef idx="1">
            <a:schemeClr val="dk1"/>
          </a:lnRef>
          <a:fillRef idx="0">
            <a:schemeClr val="dk1"/>
          </a:fillRef>
          <a:effectRef idx="0">
            <a:schemeClr val="dk1"/>
          </a:effectRef>
          <a:fontRef idx="minor">
            <a:schemeClr val="tx1"/>
          </a:fontRef>
        </p:style>
      </p:cxnSp>
      <p:cxnSp>
        <p:nvCxnSpPr>
          <p:cNvPr id="162" name="直線コネクタ 161"/>
          <p:cNvCxnSpPr/>
          <p:nvPr/>
        </p:nvCxnSpPr>
        <p:spPr>
          <a:xfrm>
            <a:off x="2893640" y="5417262"/>
            <a:ext cx="0" cy="1119600"/>
          </a:xfrm>
          <a:prstGeom prst="line">
            <a:avLst/>
          </a:prstGeom>
          <a:ln w="12700"/>
        </p:spPr>
        <p:style>
          <a:lnRef idx="1">
            <a:schemeClr val="dk1"/>
          </a:lnRef>
          <a:fillRef idx="0">
            <a:schemeClr val="dk1"/>
          </a:fillRef>
          <a:effectRef idx="0">
            <a:schemeClr val="dk1"/>
          </a:effectRef>
          <a:fontRef idx="minor">
            <a:schemeClr val="tx1"/>
          </a:fontRef>
        </p:style>
      </p:cxnSp>
      <p:cxnSp>
        <p:nvCxnSpPr>
          <p:cNvPr id="163" name="直線コネクタ 162"/>
          <p:cNvCxnSpPr/>
          <p:nvPr/>
        </p:nvCxnSpPr>
        <p:spPr>
          <a:xfrm flipH="1">
            <a:off x="2890007" y="4600267"/>
            <a:ext cx="640" cy="284400"/>
          </a:xfrm>
          <a:prstGeom prst="line">
            <a:avLst/>
          </a:prstGeom>
          <a:ln w="12700"/>
        </p:spPr>
        <p:style>
          <a:lnRef idx="1">
            <a:schemeClr val="dk1"/>
          </a:lnRef>
          <a:fillRef idx="0">
            <a:schemeClr val="dk1"/>
          </a:fillRef>
          <a:effectRef idx="0">
            <a:schemeClr val="dk1"/>
          </a:effectRef>
          <a:fontRef idx="minor">
            <a:schemeClr val="tx1"/>
          </a:fontRef>
        </p:style>
      </p:cxnSp>
      <p:sp>
        <p:nvSpPr>
          <p:cNvPr id="164" name="Text Box 61"/>
          <p:cNvSpPr txBox="1">
            <a:spLocks noChangeArrowheads="1"/>
          </p:cNvSpPr>
          <p:nvPr/>
        </p:nvSpPr>
        <p:spPr bwMode="auto">
          <a:xfrm>
            <a:off x="7164999" y="2840587"/>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65" name="Text Box 61"/>
          <p:cNvSpPr txBox="1">
            <a:spLocks noChangeArrowheads="1"/>
          </p:cNvSpPr>
          <p:nvPr/>
        </p:nvSpPr>
        <p:spPr bwMode="auto">
          <a:xfrm>
            <a:off x="7164999" y="3376689"/>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・政策企画室秘書部、市民情報部</a:t>
            </a:r>
          </a:p>
        </p:txBody>
      </p:sp>
      <p:sp>
        <p:nvSpPr>
          <p:cNvPr id="166" name="Text Box 61"/>
          <p:cNvSpPr txBox="1">
            <a:spLocks noChangeArrowheads="1"/>
          </p:cNvSpPr>
          <p:nvPr/>
        </p:nvSpPr>
        <p:spPr bwMode="auto">
          <a:xfrm>
            <a:off x="7164999" y="365845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・副首都推進局　・政策企画室企画部</a:t>
            </a:r>
          </a:p>
        </p:txBody>
      </p:sp>
      <p:sp>
        <p:nvSpPr>
          <p:cNvPr id="167" name="Text Box 61"/>
          <p:cNvSpPr txBox="1">
            <a:spLocks noChangeArrowheads="1"/>
          </p:cNvSpPr>
          <p:nvPr/>
        </p:nvSpPr>
        <p:spPr bwMode="auto">
          <a:xfrm>
            <a:off x="7164999" y="3940220"/>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・市政改革室</a:t>
            </a:r>
          </a:p>
        </p:txBody>
      </p:sp>
      <p:sp>
        <p:nvSpPr>
          <p:cNvPr id="168" name="Text Box 61"/>
          <p:cNvSpPr txBox="1">
            <a:spLocks noChangeArrowheads="1"/>
          </p:cNvSpPr>
          <p:nvPr/>
        </p:nvSpPr>
        <p:spPr bwMode="auto">
          <a:xfrm>
            <a:off x="7164999" y="445826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戦略室　・総務局</a:t>
            </a:r>
          </a:p>
        </p:txBody>
      </p:sp>
      <p:sp>
        <p:nvSpPr>
          <p:cNvPr id="169" name="Text Box 61"/>
          <p:cNvSpPr txBox="1">
            <a:spLocks noChangeArrowheads="1"/>
          </p:cNvSpPr>
          <p:nvPr/>
        </p:nvSpPr>
        <p:spPr bwMode="auto">
          <a:xfrm>
            <a:off x="7164999" y="473394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・人事室</a:t>
            </a:r>
          </a:p>
        </p:txBody>
      </p:sp>
      <p:sp>
        <p:nvSpPr>
          <p:cNvPr id="170" name="Text Box 61"/>
          <p:cNvSpPr txBox="1">
            <a:spLocks noChangeArrowheads="1"/>
          </p:cNvSpPr>
          <p:nvPr/>
        </p:nvSpPr>
        <p:spPr bwMode="auto">
          <a:xfrm>
            <a:off x="7164999" y="5270087"/>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・財政局財務部</a:t>
            </a:r>
          </a:p>
        </p:txBody>
      </p:sp>
      <p:sp>
        <p:nvSpPr>
          <p:cNvPr id="171" name="Text Box 61"/>
          <p:cNvSpPr txBox="1">
            <a:spLocks noChangeArrowheads="1"/>
          </p:cNvSpPr>
          <p:nvPr/>
        </p:nvSpPr>
        <p:spPr bwMode="auto">
          <a:xfrm>
            <a:off x="7164999" y="555594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・財政局税務部</a:t>
            </a:r>
          </a:p>
        </p:txBody>
      </p:sp>
      <p:sp>
        <p:nvSpPr>
          <p:cNvPr id="172" name="Text Box 61"/>
          <p:cNvSpPr txBox="1">
            <a:spLocks noChangeArrowheads="1"/>
          </p:cNvSpPr>
          <p:nvPr/>
        </p:nvSpPr>
        <p:spPr bwMode="auto">
          <a:xfrm>
            <a:off x="7175243" y="584943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・財政局市税事務所</a:t>
            </a:r>
          </a:p>
        </p:txBody>
      </p:sp>
      <p:sp>
        <p:nvSpPr>
          <p:cNvPr id="182" name="Text Box 61"/>
          <p:cNvSpPr txBox="1">
            <a:spLocks noChangeArrowheads="1"/>
          </p:cNvSpPr>
          <p:nvPr/>
        </p:nvSpPr>
        <p:spPr bwMode="auto">
          <a:xfrm>
            <a:off x="7171175" y="6129317"/>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・契約管財局契約部</a:t>
            </a:r>
          </a:p>
        </p:txBody>
      </p:sp>
      <p:sp>
        <p:nvSpPr>
          <p:cNvPr id="183" name="Text Box 61"/>
          <p:cNvSpPr txBox="1">
            <a:spLocks noChangeArrowheads="1"/>
          </p:cNvSpPr>
          <p:nvPr/>
        </p:nvSpPr>
        <p:spPr bwMode="auto">
          <a:xfrm>
            <a:off x="7164999" y="6408722"/>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・契約管財局管財部、用地部</a:t>
            </a:r>
          </a:p>
        </p:txBody>
      </p:sp>
      <p:cxnSp>
        <p:nvCxnSpPr>
          <p:cNvPr id="86" name="直線コネクタ 85"/>
          <p:cNvCxnSpPr/>
          <p:nvPr/>
        </p:nvCxnSpPr>
        <p:spPr>
          <a:xfrm>
            <a:off x="684000" y="3169122"/>
            <a:ext cx="0" cy="3650400"/>
          </a:xfrm>
          <a:prstGeom prst="line">
            <a:avLst/>
          </a:prstGeom>
          <a:ln w="28575"/>
        </p:spPr>
        <p:style>
          <a:lnRef idx="1">
            <a:schemeClr val="dk1"/>
          </a:lnRef>
          <a:fillRef idx="0">
            <a:schemeClr val="dk1"/>
          </a:fillRef>
          <a:effectRef idx="0">
            <a:schemeClr val="dk1"/>
          </a:effectRef>
          <a:fontRef idx="minor">
            <a:schemeClr val="tx1"/>
          </a:fontRef>
        </p:style>
      </p:cxnSp>
      <p:sp>
        <p:nvSpPr>
          <p:cNvPr id="68" name="正方形/長方形 67"/>
          <p:cNvSpPr/>
          <p:nvPr/>
        </p:nvSpPr>
        <p:spPr>
          <a:xfrm>
            <a:off x="72362" y="503046"/>
            <a:ext cx="9767097" cy="179031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課・事業所設置の考え方</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　</a:t>
            </a: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一部、これによりがたい場合は個別判断あり</a:t>
            </a:r>
            <a:endParaRPr lang="en-US" altLang="ja-JP" sz="1100" dirty="0">
              <a:solidFill>
                <a:schemeClr val="tx1"/>
              </a:solidFill>
              <a:latin typeface="Meiryo UI" pitchFamily="50" charset="-128"/>
              <a:ea typeface="Meiryo UI" pitchFamily="50" charset="-128"/>
              <a:cs typeface="Meiryo UI" pitchFamily="50" charset="-128"/>
            </a:endParaRPr>
          </a:p>
          <a:p>
            <a:pPr>
              <a:defRPr/>
            </a:pPr>
            <a:endParaRPr lang="en-US" altLang="ja-JP" sz="8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課       ： 各局の部で所管する業務範囲を一定の業務のまとまりと捉え、 現在の部単位で特別区における課を設置</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事業所 ： 共同設置する事業所、現在４か所以上設置されている事業所、法令上各特別区に設置する行政機関・・・事業所を設置</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特定の特別区のみで事業を実施する事業所・・・事業所を設置</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その他の事業所・・・現時点では所管課に包含</a:t>
            </a:r>
            <a:endParaRPr lang="en-US" altLang="ja-JP" sz="1400" dirty="0">
              <a:solidFill>
                <a:schemeClr val="tx1"/>
              </a:solidFill>
              <a:latin typeface="Meiryo UI" pitchFamily="50" charset="-128"/>
              <a:ea typeface="Meiryo UI" pitchFamily="50" charset="-128"/>
              <a:cs typeface="Meiryo UI" pitchFamily="50" charset="-128"/>
            </a:endParaRPr>
          </a:p>
          <a:p>
            <a:pPr>
              <a:defRPr/>
            </a:pPr>
            <a:endParaRPr lang="en-US" altLang="ja-JP" sz="400" dirty="0">
              <a:solidFill>
                <a:schemeClr val="tx1"/>
              </a:solidFill>
              <a:latin typeface="Meiryo UI" pitchFamily="50" charset="-128"/>
              <a:ea typeface="Meiryo UI" pitchFamily="50" charset="-128"/>
              <a:cs typeface="Meiryo UI" pitchFamily="50" charset="-128"/>
            </a:endParaRPr>
          </a:p>
          <a:p>
            <a:pPr>
              <a:defRPr/>
            </a:pPr>
            <a:r>
              <a:rPr lang="en-US" altLang="ja-JP" sz="1400"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基本的な組織を示したものであり、具体の部・課の設置、事業所として設置するか否か、組織名称は、設置準備期間中に、</a:t>
            </a:r>
            <a:endParaRPr lang="en-US" altLang="ja-JP" sz="1400" dirty="0">
              <a:solidFill>
                <a:schemeClr val="tx1"/>
              </a:solidFill>
              <a:latin typeface="Meiryo UI" pitchFamily="50" charset="-128"/>
              <a:ea typeface="Meiryo UI" pitchFamily="50" charset="-128"/>
              <a:cs typeface="Meiryo UI" pitchFamily="50" charset="-128"/>
            </a:endParaRPr>
          </a:p>
          <a:p>
            <a:pPr>
              <a:defRPr/>
            </a:pPr>
            <a:r>
              <a:rPr lang="ja-JP" altLang="en-US" sz="1400" dirty="0">
                <a:solidFill>
                  <a:schemeClr val="tx1"/>
                </a:solidFill>
                <a:latin typeface="Meiryo UI" pitchFamily="50" charset="-128"/>
                <a:ea typeface="Meiryo UI" pitchFamily="50" charset="-128"/>
                <a:cs typeface="Meiryo UI" pitchFamily="50" charset="-128"/>
              </a:rPr>
              <a:t>　　業務執行方法等と併せて、各局との綿密な協議・検討を経て、決定</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65" name="Text Box 61"/>
          <p:cNvSpPr txBox="1">
            <a:spLocks noChangeArrowheads="1"/>
          </p:cNvSpPr>
          <p:nvPr/>
        </p:nvSpPr>
        <p:spPr bwMode="auto">
          <a:xfrm>
            <a:off x="75942" y="2414195"/>
            <a:ext cx="2608577" cy="276999"/>
          </a:xfrm>
          <a:prstGeom prst="rect">
            <a:avLst/>
          </a:prstGeom>
          <a:noFill/>
          <a:ln w="19050">
            <a:noFill/>
            <a:prstDash val="sysDot"/>
            <a:miter lim="800000"/>
            <a:headEnd/>
            <a:tailEnd/>
          </a:ln>
        </p:spPr>
        <p:txBody>
          <a:bodyPr wrap="square" anchor="ct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各特別区に共通する組織機構</a:t>
            </a:r>
          </a:p>
        </p:txBody>
      </p:sp>
      <p:sp>
        <p:nvSpPr>
          <p:cNvPr id="6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391084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正方形/長方形 118"/>
          <p:cNvSpPr/>
          <p:nvPr/>
        </p:nvSpPr>
        <p:spPr>
          <a:xfrm>
            <a:off x="111217" y="116632"/>
            <a:ext cx="6948153" cy="648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Text Box 45"/>
          <p:cNvSpPr txBox="1">
            <a:spLocks noChangeArrowheads="1"/>
          </p:cNvSpPr>
          <p:nvPr/>
        </p:nvSpPr>
        <p:spPr bwMode="auto">
          <a:xfrm>
            <a:off x="3101400" y="588830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保健所</a:t>
            </a:r>
          </a:p>
        </p:txBody>
      </p:sp>
      <p:sp>
        <p:nvSpPr>
          <p:cNvPr id="104" name="Text Box 45"/>
          <p:cNvSpPr txBox="1">
            <a:spLocks noChangeArrowheads="1"/>
          </p:cNvSpPr>
          <p:nvPr/>
        </p:nvSpPr>
        <p:spPr bwMode="auto">
          <a:xfrm>
            <a:off x="1069720" y="533432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健康部</a:t>
            </a:r>
          </a:p>
        </p:txBody>
      </p:sp>
      <p:sp>
        <p:nvSpPr>
          <p:cNvPr id="105" name="Text Box 45"/>
          <p:cNvSpPr txBox="1">
            <a:spLocks noChangeArrowheads="1"/>
          </p:cNvSpPr>
          <p:nvPr/>
        </p:nvSpPr>
        <p:spPr bwMode="auto">
          <a:xfrm>
            <a:off x="3101400" y="533432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33" name="Text Box 45"/>
          <p:cNvSpPr txBox="1">
            <a:spLocks noChangeArrowheads="1"/>
          </p:cNvSpPr>
          <p:nvPr/>
        </p:nvSpPr>
        <p:spPr bwMode="auto">
          <a:xfrm>
            <a:off x="3101400" y="28529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34" name="Text Box 45"/>
          <p:cNvSpPr txBox="1">
            <a:spLocks noChangeArrowheads="1"/>
          </p:cNvSpPr>
          <p:nvPr/>
        </p:nvSpPr>
        <p:spPr bwMode="auto">
          <a:xfrm>
            <a:off x="1069720" y="285293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福祉部</a:t>
            </a:r>
          </a:p>
        </p:txBody>
      </p:sp>
      <p:sp>
        <p:nvSpPr>
          <p:cNvPr id="35" name="Text Box 45"/>
          <p:cNvSpPr txBox="1">
            <a:spLocks noChangeArrowheads="1"/>
          </p:cNvSpPr>
          <p:nvPr/>
        </p:nvSpPr>
        <p:spPr bwMode="auto">
          <a:xfrm>
            <a:off x="3101400" y="31299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地域福祉課</a:t>
            </a:r>
          </a:p>
        </p:txBody>
      </p:sp>
      <p:sp>
        <p:nvSpPr>
          <p:cNvPr id="36" name="Text Box 45"/>
          <p:cNvSpPr txBox="1">
            <a:spLocks noChangeArrowheads="1"/>
          </p:cNvSpPr>
          <p:nvPr/>
        </p:nvSpPr>
        <p:spPr bwMode="auto">
          <a:xfrm>
            <a:off x="3101400" y="34095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生活支援課</a:t>
            </a:r>
          </a:p>
        </p:txBody>
      </p:sp>
      <p:sp>
        <p:nvSpPr>
          <p:cNvPr id="37" name="Text Box 45"/>
          <p:cNvSpPr txBox="1">
            <a:spLocks noChangeArrowheads="1"/>
          </p:cNvSpPr>
          <p:nvPr/>
        </p:nvSpPr>
        <p:spPr bwMode="auto">
          <a:xfrm>
            <a:off x="3101400" y="36876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保険年金課</a:t>
            </a:r>
          </a:p>
        </p:txBody>
      </p:sp>
      <p:sp>
        <p:nvSpPr>
          <p:cNvPr id="38" name="Text Box 45"/>
          <p:cNvSpPr txBox="1">
            <a:spLocks noChangeArrowheads="1"/>
          </p:cNvSpPr>
          <p:nvPr/>
        </p:nvSpPr>
        <p:spPr bwMode="auto">
          <a:xfrm>
            <a:off x="3101400" y="39642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者施策課</a:t>
            </a:r>
          </a:p>
        </p:txBody>
      </p:sp>
      <p:sp>
        <p:nvSpPr>
          <p:cNvPr id="51" name="Text Box 45"/>
          <p:cNvSpPr txBox="1">
            <a:spLocks noChangeArrowheads="1"/>
          </p:cNvSpPr>
          <p:nvPr/>
        </p:nvSpPr>
        <p:spPr bwMode="auto">
          <a:xfrm>
            <a:off x="3101400" y="423532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高齢者施策課</a:t>
            </a:r>
          </a:p>
        </p:txBody>
      </p:sp>
      <p:sp>
        <p:nvSpPr>
          <p:cNvPr id="52" name="Text Box 45"/>
          <p:cNvSpPr txBox="1">
            <a:spLocks noChangeArrowheads="1"/>
          </p:cNvSpPr>
          <p:nvPr/>
        </p:nvSpPr>
        <p:spPr bwMode="auto">
          <a:xfrm>
            <a:off x="3101400" y="4512614"/>
            <a:ext cx="1620000" cy="425758"/>
          </a:xfrm>
          <a:prstGeom prst="rect">
            <a:avLst/>
          </a:prstGeom>
          <a:solidFill>
            <a:schemeClr val="bg1"/>
          </a:solidFill>
          <a:ln w="9525">
            <a:solidFill>
              <a:schemeClr val="tx1"/>
            </a:solidFill>
            <a:miter lim="800000"/>
            <a:headEnd/>
            <a:tailEnd/>
          </a:ln>
        </p:spPr>
        <p:txBody>
          <a:bodyPr anchor="ctr">
            <a:spAutoFit/>
          </a:bodyPr>
          <a:lstStyle/>
          <a:p>
            <a:pPr algn="dist">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心身障が</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dist">
              <a:lnSpc>
                <a:spcPts val="13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リハビリテーションセンター</a:t>
            </a:r>
          </a:p>
        </p:txBody>
      </p:sp>
      <p:sp>
        <p:nvSpPr>
          <p:cNvPr id="53" name="Text Box 45"/>
          <p:cNvSpPr txBox="1">
            <a:spLocks noChangeArrowheads="1"/>
          </p:cNvSpPr>
          <p:nvPr/>
        </p:nvSpPr>
        <p:spPr bwMode="auto">
          <a:xfrm>
            <a:off x="3101400" y="561131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健康推進課</a:t>
            </a:r>
          </a:p>
        </p:txBody>
      </p:sp>
      <p:sp>
        <p:nvSpPr>
          <p:cNvPr id="56" name="Text Box 45"/>
          <p:cNvSpPr txBox="1">
            <a:spLocks noChangeArrowheads="1"/>
          </p:cNvSpPr>
          <p:nvPr/>
        </p:nvSpPr>
        <p:spPr bwMode="auto">
          <a:xfrm>
            <a:off x="310140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57" name="Text Box 45"/>
          <p:cNvSpPr txBox="1">
            <a:spLocks noChangeArrowheads="1"/>
          </p:cNvSpPr>
          <p:nvPr/>
        </p:nvSpPr>
        <p:spPr bwMode="auto">
          <a:xfrm>
            <a:off x="1069720" y="184482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産業文化部</a:t>
            </a:r>
          </a:p>
        </p:txBody>
      </p:sp>
      <p:sp>
        <p:nvSpPr>
          <p:cNvPr id="58" name="Text Box 45"/>
          <p:cNvSpPr txBox="1">
            <a:spLocks noChangeArrowheads="1"/>
          </p:cNvSpPr>
          <p:nvPr/>
        </p:nvSpPr>
        <p:spPr bwMode="auto">
          <a:xfrm>
            <a:off x="3101400" y="212182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観光文化スポーツ課</a:t>
            </a:r>
          </a:p>
        </p:txBody>
      </p:sp>
      <p:sp>
        <p:nvSpPr>
          <p:cNvPr id="59" name="Text Box 45"/>
          <p:cNvSpPr txBox="1">
            <a:spLocks noChangeArrowheads="1"/>
          </p:cNvSpPr>
          <p:nvPr/>
        </p:nvSpPr>
        <p:spPr bwMode="auto">
          <a:xfrm>
            <a:off x="3101400" y="239880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産業振興課</a:t>
            </a:r>
          </a:p>
        </p:txBody>
      </p:sp>
      <p:sp>
        <p:nvSpPr>
          <p:cNvPr id="60" name="Text Box 61"/>
          <p:cNvSpPr txBox="1">
            <a:spLocks noChangeArrowheads="1"/>
          </p:cNvSpPr>
          <p:nvPr/>
        </p:nvSpPr>
        <p:spPr bwMode="auto">
          <a:xfrm>
            <a:off x="4720162" y="1849084"/>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61" name="Text Box 61"/>
          <p:cNvSpPr txBox="1">
            <a:spLocks noChangeArrowheads="1"/>
          </p:cNvSpPr>
          <p:nvPr/>
        </p:nvSpPr>
        <p:spPr bwMode="auto">
          <a:xfrm>
            <a:off x="4720161" y="2129850"/>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（観光、文化・スポーツ振興等）</a:t>
            </a:r>
          </a:p>
        </p:txBody>
      </p:sp>
      <p:sp>
        <p:nvSpPr>
          <p:cNvPr id="62" name="Text Box 61"/>
          <p:cNvSpPr txBox="1">
            <a:spLocks noChangeArrowheads="1"/>
          </p:cNvSpPr>
          <p:nvPr/>
        </p:nvSpPr>
        <p:spPr bwMode="auto">
          <a:xfrm>
            <a:off x="4720160" y="2411314"/>
            <a:ext cx="2681112" cy="253916"/>
          </a:xfrm>
          <a:prstGeom prst="rect">
            <a:avLst/>
          </a:prstGeom>
          <a:noFill/>
          <a:ln w="19050">
            <a:noFill/>
            <a:prstDash val="sysDot"/>
            <a:miter lim="800000"/>
            <a:headEnd/>
            <a:tailEnd/>
          </a:ln>
        </p:spPr>
        <p:txBody>
          <a:bodyPr wrap="square" anchor="ctr">
            <a:spAutoFit/>
          </a:bodyPr>
          <a:lstStyle/>
          <a:p>
            <a:r>
              <a:rPr lang="ja-JP" altLang="en-US" sz="1030" dirty="0">
                <a:latin typeface="Meiryo UI" panose="020B0604030504040204" pitchFamily="50" charset="-128"/>
                <a:ea typeface="Meiryo UI" panose="020B0604030504040204" pitchFamily="50" charset="-128"/>
                <a:cs typeface="Meiryo UI" panose="020B0604030504040204" pitchFamily="50" charset="-128"/>
              </a:rPr>
              <a:t>（地域の中小企業支援、商店街振興等）</a:t>
            </a:r>
          </a:p>
        </p:txBody>
      </p:sp>
      <p:sp>
        <p:nvSpPr>
          <p:cNvPr id="63" name="Text Box 61"/>
          <p:cNvSpPr txBox="1">
            <a:spLocks noChangeArrowheads="1"/>
          </p:cNvSpPr>
          <p:nvPr/>
        </p:nvSpPr>
        <p:spPr bwMode="auto">
          <a:xfrm>
            <a:off x="4720159" y="2860963"/>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64" name="Text Box 61"/>
          <p:cNvSpPr txBox="1">
            <a:spLocks noChangeArrowheads="1"/>
          </p:cNvSpPr>
          <p:nvPr/>
        </p:nvSpPr>
        <p:spPr bwMode="auto">
          <a:xfrm>
            <a:off x="4722195" y="3131604"/>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（地域福祉等）</a:t>
            </a:r>
          </a:p>
        </p:txBody>
      </p:sp>
      <p:sp>
        <p:nvSpPr>
          <p:cNvPr id="65" name="Text Box 61"/>
          <p:cNvSpPr txBox="1">
            <a:spLocks noChangeArrowheads="1"/>
          </p:cNvSpPr>
          <p:nvPr/>
        </p:nvSpPr>
        <p:spPr bwMode="auto">
          <a:xfrm>
            <a:off x="4720159" y="3414970"/>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（生活保護等）</a:t>
            </a:r>
          </a:p>
        </p:txBody>
      </p:sp>
      <p:sp>
        <p:nvSpPr>
          <p:cNvPr id="66" name="Text Box 61"/>
          <p:cNvSpPr txBox="1">
            <a:spLocks noChangeArrowheads="1"/>
          </p:cNvSpPr>
          <p:nvPr/>
        </p:nvSpPr>
        <p:spPr bwMode="auto">
          <a:xfrm>
            <a:off x="4720159" y="3698471"/>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（国民健康保険等）</a:t>
            </a:r>
          </a:p>
        </p:txBody>
      </p:sp>
      <p:sp>
        <p:nvSpPr>
          <p:cNvPr id="67" name="Text Box 61"/>
          <p:cNvSpPr txBox="1">
            <a:spLocks noChangeArrowheads="1"/>
          </p:cNvSpPr>
          <p:nvPr/>
        </p:nvSpPr>
        <p:spPr bwMode="auto">
          <a:xfrm>
            <a:off x="4720159" y="3969112"/>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者福祉等）</a:t>
            </a:r>
          </a:p>
        </p:txBody>
      </p:sp>
      <p:sp>
        <p:nvSpPr>
          <p:cNvPr id="68" name="Text Box 61"/>
          <p:cNvSpPr txBox="1">
            <a:spLocks noChangeArrowheads="1"/>
          </p:cNvSpPr>
          <p:nvPr/>
        </p:nvSpPr>
        <p:spPr bwMode="auto">
          <a:xfrm>
            <a:off x="4720158" y="4239753"/>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（高齢者福祉等）</a:t>
            </a:r>
          </a:p>
        </p:txBody>
      </p:sp>
      <p:sp>
        <p:nvSpPr>
          <p:cNvPr id="69" name="Text Box 61"/>
          <p:cNvSpPr txBox="1">
            <a:spLocks noChangeArrowheads="1"/>
          </p:cNvSpPr>
          <p:nvPr/>
        </p:nvSpPr>
        <p:spPr bwMode="auto">
          <a:xfrm>
            <a:off x="4720157" y="4601087"/>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者支援等）</a:t>
            </a:r>
          </a:p>
        </p:txBody>
      </p:sp>
      <p:sp>
        <p:nvSpPr>
          <p:cNvPr id="70" name="Text Box 61"/>
          <p:cNvSpPr txBox="1">
            <a:spLocks noChangeArrowheads="1"/>
          </p:cNvSpPr>
          <p:nvPr/>
        </p:nvSpPr>
        <p:spPr bwMode="auto">
          <a:xfrm>
            <a:off x="4720157" y="5346453"/>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71" name="Text Box 61"/>
          <p:cNvSpPr txBox="1">
            <a:spLocks noChangeArrowheads="1"/>
          </p:cNvSpPr>
          <p:nvPr/>
        </p:nvSpPr>
        <p:spPr bwMode="auto">
          <a:xfrm>
            <a:off x="4720156" y="5617613"/>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（保健事業、健康増進等）</a:t>
            </a:r>
          </a:p>
        </p:txBody>
      </p:sp>
      <p:cxnSp>
        <p:nvCxnSpPr>
          <p:cNvPr id="79" name="直線コネクタ 78"/>
          <p:cNvCxnSpPr/>
          <p:nvPr/>
        </p:nvCxnSpPr>
        <p:spPr>
          <a:xfrm flipV="1">
            <a:off x="864400" y="1988840"/>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59287" y="299695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59287" y="5434322"/>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859287" y="116632"/>
            <a:ext cx="0" cy="6480000"/>
          </a:xfrm>
          <a:prstGeom prst="line">
            <a:avLst/>
          </a:prstGeom>
          <a:ln w="28575"/>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88440" y="5434322"/>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688440" y="298288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6" name="直線コネクタ 115"/>
          <p:cNvCxnSpPr/>
          <p:nvPr/>
        </p:nvCxnSpPr>
        <p:spPr>
          <a:xfrm flipV="1">
            <a:off x="2687800" y="200017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4280" y="22768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640" y="255299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3640" y="328498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893640" y="357301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893640" y="383485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5" name="直線コネクタ 124"/>
          <p:cNvCxnSpPr/>
          <p:nvPr/>
        </p:nvCxnSpPr>
        <p:spPr>
          <a:xfrm>
            <a:off x="2893640" y="411278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893640" y="436510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7" name="直線コネクタ 126"/>
          <p:cNvCxnSpPr/>
          <p:nvPr/>
        </p:nvCxnSpPr>
        <p:spPr>
          <a:xfrm>
            <a:off x="2893640" y="472514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893640" y="5722354"/>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9" name="直線コネクタ 128"/>
          <p:cNvCxnSpPr/>
          <p:nvPr/>
        </p:nvCxnSpPr>
        <p:spPr>
          <a:xfrm>
            <a:off x="2893640" y="60151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a:off x="2891680" y="2000174"/>
            <a:ext cx="0" cy="558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3" name="直線コネクタ 132"/>
          <p:cNvCxnSpPr/>
          <p:nvPr/>
        </p:nvCxnSpPr>
        <p:spPr>
          <a:xfrm>
            <a:off x="2891680" y="2982886"/>
            <a:ext cx="0" cy="174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2891680" y="5434322"/>
            <a:ext cx="0" cy="586800"/>
          </a:xfrm>
          <a:prstGeom prst="line">
            <a:avLst/>
          </a:prstGeom>
          <a:ln w="12700"/>
        </p:spPr>
        <p:style>
          <a:lnRef idx="1">
            <a:schemeClr val="dk1"/>
          </a:lnRef>
          <a:fillRef idx="0">
            <a:schemeClr val="dk1"/>
          </a:fillRef>
          <a:effectRef idx="0">
            <a:schemeClr val="dk1"/>
          </a:effectRef>
          <a:fontRef idx="minor">
            <a:schemeClr val="tx1"/>
          </a:fontRef>
        </p:style>
      </p:cxnSp>
      <p:sp>
        <p:nvSpPr>
          <p:cNvPr id="83" name="L 字 82"/>
          <p:cNvSpPr/>
          <p:nvPr/>
        </p:nvSpPr>
        <p:spPr>
          <a:xfrm>
            <a:off x="7164999" y="116631"/>
            <a:ext cx="2700000" cy="6480000"/>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4" name="Text Box 61"/>
          <p:cNvSpPr txBox="1">
            <a:spLocks noChangeArrowheads="1"/>
          </p:cNvSpPr>
          <p:nvPr/>
        </p:nvSpPr>
        <p:spPr bwMode="auto">
          <a:xfrm>
            <a:off x="7164999" y="185644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・経済戦略局総務部、企画部</a:t>
            </a:r>
          </a:p>
        </p:txBody>
      </p:sp>
      <p:sp>
        <p:nvSpPr>
          <p:cNvPr id="130" name="Text Box 61"/>
          <p:cNvSpPr txBox="1">
            <a:spLocks noChangeArrowheads="1"/>
          </p:cNvSpPr>
          <p:nvPr/>
        </p:nvSpPr>
        <p:spPr bwMode="auto">
          <a:xfrm>
            <a:off x="7162964" y="213752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・経済戦略局観光部、文化部、スポーツ部</a:t>
            </a:r>
          </a:p>
        </p:txBody>
      </p:sp>
      <p:sp>
        <p:nvSpPr>
          <p:cNvPr id="135" name="Text Box 61"/>
          <p:cNvSpPr txBox="1">
            <a:spLocks noChangeArrowheads="1"/>
          </p:cNvSpPr>
          <p:nvPr/>
        </p:nvSpPr>
        <p:spPr bwMode="auto">
          <a:xfrm>
            <a:off x="7162964" y="243794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・経済戦略局立地推進部、産業振興部</a:t>
            </a:r>
          </a:p>
        </p:txBody>
      </p:sp>
      <p:sp>
        <p:nvSpPr>
          <p:cNvPr id="136" name="Text Box 61"/>
          <p:cNvSpPr txBox="1">
            <a:spLocks noChangeArrowheads="1"/>
          </p:cNvSpPr>
          <p:nvPr/>
        </p:nvSpPr>
        <p:spPr bwMode="auto">
          <a:xfrm>
            <a:off x="7162964" y="286096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・福祉局総務部</a:t>
            </a:r>
          </a:p>
        </p:txBody>
      </p:sp>
      <p:sp>
        <p:nvSpPr>
          <p:cNvPr id="137" name="Text Box 61"/>
          <p:cNvSpPr txBox="1">
            <a:spLocks noChangeArrowheads="1"/>
          </p:cNvSpPr>
          <p:nvPr/>
        </p:nvSpPr>
        <p:spPr bwMode="auto">
          <a:xfrm>
            <a:off x="7162963" y="314145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・福祉局生活福祉部地域福祉課</a:t>
            </a:r>
          </a:p>
        </p:txBody>
      </p:sp>
      <p:sp>
        <p:nvSpPr>
          <p:cNvPr id="138" name="Text Box 61"/>
          <p:cNvSpPr txBox="1">
            <a:spLocks noChangeArrowheads="1"/>
          </p:cNvSpPr>
          <p:nvPr/>
        </p:nvSpPr>
        <p:spPr bwMode="auto">
          <a:xfrm>
            <a:off x="7162963" y="3422532"/>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・福祉局生活福祉部自立支援課、保護課</a:t>
            </a:r>
          </a:p>
        </p:txBody>
      </p:sp>
      <p:sp>
        <p:nvSpPr>
          <p:cNvPr id="139" name="Text Box 61"/>
          <p:cNvSpPr txBox="1">
            <a:spLocks noChangeArrowheads="1"/>
          </p:cNvSpPr>
          <p:nvPr/>
        </p:nvSpPr>
        <p:spPr bwMode="auto">
          <a:xfrm>
            <a:off x="7162963" y="3693962"/>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・福祉局生活福祉部保険年金課</a:t>
            </a:r>
          </a:p>
        </p:txBody>
      </p:sp>
      <p:sp>
        <p:nvSpPr>
          <p:cNvPr id="140" name="Text Box 61"/>
          <p:cNvSpPr txBox="1">
            <a:spLocks noChangeArrowheads="1"/>
          </p:cNvSpPr>
          <p:nvPr/>
        </p:nvSpPr>
        <p:spPr bwMode="auto">
          <a:xfrm>
            <a:off x="7162963" y="3964270"/>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福祉局障がい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者施策部</a:t>
            </a:r>
          </a:p>
        </p:txBody>
      </p:sp>
      <p:sp>
        <p:nvSpPr>
          <p:cNvPr id="141" name="Text Box 61"/>
          <p:cNvSpPr txBox="1">
            <a:spLocks noChangeArrowheads="1"/>
          </p:cNvSpPr>
          <p:nvPr/>
        </p:nvSpPr>
        <p:spPr bwMode="auto">
          <a:xfrm>
            <a:off x="7162962" y="424686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・福祉局高齢者施策部</a:t>
            </a:r>
          </a:p>
        </p:txBody>
      </p:sp>
      <p:sp>
        <p:nvSpPr>
          <p:cNvPr id="142" name="Text Box 61"/>
          <p:cNvSpPr txBox="1">
            <a:spLocks noChangeArrowheads="1"/>
          </p:cNvSpPr>
          <p:nvPr/>
        </p:nvSpPr>
        <p:spPr bwMode="auto">
          <a:xfrm>
            <a:off x="7162961" y="4605082"/>
            <a:ext cx="2735415"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・福祉局心身障が</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い</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p>
        </p:txBody>
      </p:sp>
      <p:sp>
        <p:nvSpPr>
          <p:cNvPr id="143" name="Text Box 61"/>
          <p:cNvSpPr txBox="1">
            <a:spLocks noChangeArrowheads="1"/>
          </p:cNvSpPr>
          <p:nvPr/>
        </p:nvSpPr>
        <p:spPr bwMode="auto">
          <a:xfrm>
            <a:off x="7162961" y="5349982"/>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・健康局総務部</a:t>
            </a:r>
          </a:p>
        </p:txBody>
      </p:sp>
      <p:sp>
        <p:nvSpPr>
          <p:cNvPr id="144" name="Text Box 61"/>
          <p:cNvSpPr txBox="1">
            <a:spLocks noChangeArrowheads="1"/>
          </p:cNvSpPr>
          <p:nvPr/>
        </p:nvSpPr>
        <p:spPr bwMode="auto">
          <a:xfrm>
            <a:off x="7162960" y="561773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・健康局健康推進部</a:t>
            </a:r>
          </a:p>
        </p:txBody>
      </p:sp>
      <p:sp>
        <p:nvSpPr>
          <p:cNvPr id="145" name="Text Box 61"/>
          <p:cNvSpPr txBox="1">
            <a:spLocks noChangeArrowheads="1"/>
          </p:cNvSpPr>
          <p:nvPr/>
        </p:nvSpPr>
        <p:spPr bwMode="auto">
          <a:xfrm>
            <a:off x="7162960" y="589868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・健康局保健所</a:t>
            </a:r>
          </a:p>
        </p:txBody>
      </p:sp>
      <p:cxnSp>
        <p:nvCxnSpPr>
          <p:cNvPr id="151" name="直線コネクタ 150"/>
          <p:cNvCxnSpPr/>
          <p:nvPr/>
        </p:nvCxnSpPr>
        <p:spPr>
          <a:xfrm>
            <a:off x="684000" y="116631"/>
            <a:ext cx="0" cy="6480000"/>
          </a:xfrm>
          <a:prstGeom prst="line">
            <a:avLst/>
          </a:prstGeom>
          <a:ln w="28575"/>
        </p:spPr>
        <p:style>
          <a:lnRef idx="1">
            <a:schemeClr val="dk1"/>
          </a:lnRef>
          <a:fillRef idx="0">
            <a:schemeClr val="dk1"/>
          </a:fillRef>
          <a:effectRef idx="0">
            <a:schemeClr val="dk1"/>
          </a:effectRef>
          <a:fontRef idx="minor">
            <a:schemeClr val="tx1"/>
          </a:fontRef>
        </p:style>
      </p:cxnSp>
      <p:sp>
        <p:nvSpPr>
          <p:cNvPr id="100" name="Text Box 45"/>
          <p:cNvSpPr txBox="1">
            <a:spLocks noChangeArrowheads="1"/>
          </p:cNvSpPr>
          <p:nvPr/>
        </p:nvSpPr>
        <p:spPr bwMode="auto">
          <a:xfrm>
            <a:off x="310021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101" name="Text Box 45"/>
          <p:cNvSpPr txBox="1">
            <a:spLocks noChangeArrowheads="1"/>
          </p:cNvSpPr>
          <p:nvPr/>
        </p:nvSpPr>
        <p:spPr bwMode="auto">
          <a:xfrm>
            <a:off x="1068537" y="65380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区民部</a:t>
            </a:r>
          </a:p>
        </p:txBody>
      </p:sp>
      <p:sp>
        <p:nvSpPr>
          <p:cNvPr id="102" name="Text Box 45"/>
          <p:cNvSpPr txBox="1">
            <a:spLocks noChangeArrowheads="1"/>
          </p:cNvSpPr>
          <p:nvPr/>
        </p:nvSpPr>
        <p:spPr bwMode="auto">
          <a:xfrm>
            <a:off x="3100217" y="93080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ダイバーシティ推進課</a:t>
            </a:r>
          </a:p>
        </p:txBody>
      </p:sp>
      <p:sp>
        <p:nvSpPr>
          <p:cNvPr id="113" name="Text Box 45"/>
          <p:cNvSpPr txBox="1">
            <a:spLocks noChangeArrowheads="1"/>
          </p:cNvSpPr>
          <p:nvPr/>
        </p:nvSpPr>
        <p:spPr bwMode="auto">
          <a:xfrm>
            <a:off x="3100217" y="120778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地域支援課</a:t>
            </a:r>
          </a:p>
        </p:txBody>
      </p:sp>
      <p:sp>
        <p:nvSpPr>
          <p:cNvPr id="114" name="Text Box 61"/>
          <p:cNvSpPr txBox="1">
            <a:spLocks noChangeArrowheads="1"/>
          </p:cNvSpPr>
          <p:nvPr/>
        </p:nvSpPr>
        <p:spPr bwMode="auto">
          <a:xfrm>
            <a:off x="4720155" y="657824"/>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（部の総務、住民基本台帳等）</a:t>
            </a:r>
          </a:p>
        </p:txBody>
      </p:sp>
      <p:sp>
        <p:nvSpPr>
          <p:cNvPr id="115" name="Text Box 61"/>
          <p:cNvSpPr txBox="1">
            <a:spLocks noChangeArrowheads="1"/>
          </p:cNvSpPr>
          <p:nvPr/>
        </p:nvSpPr>
        <p:spPr bwMode="auto">
          <a:xfrm>
            <a:off x="4720154" y="928982"/>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（人権・男女共同参画等）</a:t>
            </a:r>
          </a:p>
        </p:txBody>
      </p:sp>
      <p:sp>
        <p:nvSpPr>
          <p:cNvPr id="117" name="Text Box 61"/>
          <p:cNvSpPr txBox="1">
            <a:spLocks noChangeArrowheads="1"/>
          </p:cNvSpPr>
          <p:nvPr/>
        </p:nvSpPr>
        <p:spPr bwMode="auto">
          <a:xfrm>
            <a:off x="4720154" y="1211815"/>
            <a:ext cx="233803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（地域振興、区民協働等）</a:t>
            </a:r>
          </a:p>
        </p:txBody>
      </p:sp>
      <p:cxnSp>
        <p:nvCxnSpPr>
          <p:cNvPr id="118" name="直線コネクタ 117"/>
          <p:cNvCxnSpPr/>
          <p:nvPr/>
        </p:nvCxnSpPr>
        <p:spPr>
          <a:xfrm flipV="1">
            <a:off x="858104" y="802324"/>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53" name="直線コネクタ 152"/>
          <p:cNvCxnSpPr/>
          <p:nvPr/>
        </p:nvCxnSpPr>
        <p:spPr>
          <a:xfrm flipV="1">
            <a:off x="2687257" y="79230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4" name="直線コネクタ 153"/>
          <p:cNvCxnSpPr/>
          <p:nvPr/>
        </p:nvCxnSpPr>
        <p:spPr>
          <a:xfrm>
            <a:off x="2902864" y="1063459"/>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5" name="直線コネクタ 154"/>
          <p:cNvCxnSpPr/>
          <p:nvPr/>
        </p:nvCxnSpPr>
        <p:spPr>
          <a:xfrm>
            <a:off x="2900240" y="1346284"/>
            <a:ext cx="1980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6" name="直線コネクタ 155"/>
          <p:cNvCxnSpPr/>
          <p:nvPr/>
        </p:nvCxnSpPr>
        <p:spPr>
          <a:xfrm flipH="1">
            <a:off x="2901078" y="791159"/>
            <a:ext cx="640" cy="558000"/>
          </a:xfrm>
          <a:prstGeom prst="line">
            <a:avLst/>
          </a:prstGeom>
          <a:ln w="12700"/>
        </p:spPr>
        <p:style>
          <a:lnRef idx="1">
            <a:schemeClr val="dk1"/>
          </a:lnRef>
          <a:fillRef idx="0">
            <a:schemeClr val="dk1"/>
          </a:fillRef>
          <a:effectRef idx="0">
            <a:schemeClr val="dk1"/>
          </a:effectRef>
          <a:fontRef idx="minor">
            <a:schemeClr val="tx1"/>
          </a:fontRef>
        </p:style>
      </p:cxnSp>
      <p:sp>
        <p:nvSpPr>
          <p:cNvPr id="157" name="Text Box 61"/>
          <p:cNvSpPr txBox="1">
            <a:spLocks noChangeArrowheads="1"/>
          </p:cNvSpPr>
          <p:nvPr/>
        </p:nvSpPr>
        <p:spPr bwMode="auto">
          <a:xfrm>
            <a:off x="7163816" y="66372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・市民局総務部</a:t>
            </a:r>
          </a:p>
        </p:txBody>
      </p:sp>
      <p:sp>
        <p:nvSpPr>
          <p:cNvPr id="158" name="Text Box 61"/>
          <p:cNvSpPr txBox="1">
            <a:spLocks noChangeArrowheads="1"/>
          </p:cNvSpPr>
          <p:nvPr/>
        </p:nvSpPr>
        <p:spPr bwMode="auto">
          <a:xfrm>
            <a:off x="7163816" y="944290"/>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・市民局ダイバーシティ推進室</a:t>
            </a:r>
          </a:p>
        </p:txBody>
      </p:sp>
      <p:sp>
        <p:nvSpPr>
          <p:cNvPr id="159" name="Text Box 61"/>
          <p:cNvSpPr txBox="1">
            <a:spLocks noChangeArrowheads="1"/>
          </p:cNvSpPr>
          <p:nvPr/>
        </p:nvSpPr>
        <p:spPr bwMode="auto">
          <a:xfrm>
            <a:off x="7163816" y="121504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・市民局区政支援室</a:t>
            </a:r>
          </a:p>
        </p:txBody>
      </p:sp>
      <p:sp>
        <p:nvSpPr>
          <p:cNvPr id="85" name="Text Box 61"/>
          <p:cNvSpPr txBox="1">
            <a:spLocks noChangeArrowheads="1"/>
          </p:cNvSpPr>
          <p:nvPr/>
        </p:nvSpPr>
        <p:spPr bwMode="auto">
          <a:xfrm>
            <a:off x="4720157" y="5900244"/>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（保健所業務）</a:t>
            </a:r>
          </a:p>
        </p:txBody>
      </p:sp>
      <p:sp>
        <p:nvSpPr>
          <p:cNvPr id="86" name="Text Box 61"/>
          <p:cNvSpPr txBox="1">
            <a:spLocks noChangeArrowheads="1"/>
          </p:cNvSpPr>
          <p:nvPr/>
        </p:nvSpPr>
        <p:spPr bwMode="auto">
          <a:xfrm>
            <a:off x="3584848" y="4910034"/>
            <a:ext cx="1540505"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機関の共同設置</a:t>
            </a:r>
          </a:p>
        </p:txBody>
      </p:sp>
      <p:sp>
        <p:nvSpPr>
          <p:cNvPr id="91"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２７</a:t>
            </a:r>
          </a:p>
        </p:txBody>
      </p:sp>
    </p:spTree>
    <p:extLst>
      <p:ext uri="{BB962C8B-B14F-4D97-AF65-F5344CB8AC3E}">
        <p14:creationId xmlns:p14="http://schemas.microsoft.com/office/powerpoint/2010/main" val="3718551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2"/>
          <p:cNvSpPr txBox="1">
            <a:spLocks/>
          </p:cNvSpPr>
          <p:nvPr/>
        </p:nvSpPr>
        <p:spPr bwMode="auto">
          <a:xfrm>
            <a:off x="1738400" y="3499714"/>
            <a:ext cx="6202681" cy="1489556"/>
          </a:xfrm>
          <a:prstGeom prst="rect">
            <a:avLst/>
          </a:prstGeom>
          <a:solidFill>
            <a:schemeClr val="accent6">
              <a:lumMod val="40000"/>
              <a:lumOff val="60000"/>
            </a:schemeClr>
          </a:solidFill>
          <a:ln w="28575">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組織体制のめざすべき方向性　　　　　</a:t>
            </a:r>
            <a:endParaRPr lang="ja-JP" altLang="en-US" sz="1400" b="1" dirty="0">
              <a:solidFill>
                <a:srgbClr val="000000"/>
              </a:solidFill>
              <a:latin typeface="ＭＳ Ｐゴシック" charset="-128"/>
              <a:ea typeface="Meiryo UI"/>
              <a:cs typeface="Meiryo UI"/>
            </a:endParaRPr>
          </a:p>
        </p:txBody>
      </p:sp>
      <p:sp>
        <p:nvSpPr>
          <p:cNvPr id="29" name="コンテンツ プレースホルダー 2"/>
          <p:cNvSpPr txBox="1">
            <a:spLocks/>
          </p:cNvSpPr>
          <p:nvPr/>
        </p:nvSpPr>
        <p:spPr bwMode="auto">
          <a:xfrm>
            <a:off x="1738400" y="1243541"/>
            <a:ext cx="6202681" cy="1489556"/>
          </a:xfrm>
          <a:prstGeom prst="rect">
            <a:avLst/>
          </a:prstGeom>
          <a:solidFill>
            <a:schemeClr val="accent6">
              <a:lumMod val="40000"/>
              <a:lumOff val="60000"/>
            </a:schemeClr>
          </a:solidFill>
          <a:ln w="28575">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コンテンツ プレースホルダー 2"/>
          <p:cNvSpPr txBox="1">
            <a:spLocks/>
          </p:cNvSpPr>
          <p:nvPr/>
        </p:nvSpPr>
        <p:spPr bwMode="auto">
          <a:xfrm>
            <a:off x="2127338" y="838728"/>
            <a:ext cx="3074987" cy="713434"/>
          </a:xfrm>
          <a:prstGeom prst="rect">
            <a:avLst/>
          </a:prstGeom>
          <a:solidFill>
            <a:schemeClr val="accent1"/>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広域機能を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大阪府に一元化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1" name="コンテンツ プレースホルダー 2"/>
          <p:cNvSpPr txBox="1">
            <a:spLocks/>
          </p:cNvSpPr>
          <p:nvPr/>
        </p:nvSpPr>
        <p:spPr bwMode="auto">
          <a:xfrm>
            <a:off x="2102845" y="3106555"/>
            <a:ext cx="3080430" cy="695291"/>
          </a:xfrm>
          <a:prstGeom prst="rect">
            <a:avLst/>
          </a:prstGeom>
          <a:solidFill>
            <a:schemeClr val="accent1"/>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中核市並みの基礎自治機能を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担う特別区を設置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2" name="円/楕円 31"/>
          <p:cNvSpPr/>
          <p:nvPr/>
        </p:nvSpPr>
        <p:spPr>
          <a:xfrm flipH="1">
            <a:off x="1255800" y="884506"/>
            <a:ext cx="685800" cy="42381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b="1" dirty="0">
                <a:latin typeface="Meiryo UI" panose="020B0604030504040204" pitchFamily="50" charset="-128"/>
                <a:ea typeface="Meiryo UI" panose="020B0604030504040204" pitchFamily="50" charset="-128"/>
              </a:rPr>
              <a:t>広域と基礎の役割分担を徹底</a:t>
            </a:r>
          </a:p>
        </p:txBody>
      </p:sp>
      <p:sp>
        <p:nvSpPr>
          <p:cNvPr id="33" name="コンテンツ プレースホルダー 2"/>
          <p:cNvSpPr txBox="1">
            <a:spLocks/>
          </p:cNvSpPr>
          <p:nvPr/>
        </p:nvSpPr>
        <p:spPr bwMode="auto">
          <a:xfrm>
            <a:off x="516687" y="817919"/>
            <a:ext cx="536575" cy="5554663"/>
          </a:xfrm>
          <a:prstGeom prst="rect">
            <a:avLst/>
          </a:prstGeom>
          <a:solidFill>
            <a:schemeClr val="tx2">
              <a:lumMod val="75000"/>
            </a:schemeClr>
          </a:solidFill>
          <a:ln w="12700">
            <a:noFill/>
          </a:ln>
        </p:spPr>
        <p:style>
          <a:lnRef idx="2">
            <a:schemeClr val="dk1"/>
          </a:lnRef>
          <a:fillRef idx="1">
            <a:schemeClr val="lt1"/>
          </a:fillRef>
          <a:effectRef idx="0">
            <a:schemeClr val="dk1"/>
          </a:effectRef>
          <a:fontRef idx="minor">
            <a:schemeClr val="dk1"/>
          </a:fontRef>
        </p:style>
        <p:txBody>
          <a:bodyPr vert="eaVert" lIns="0" tIns="0" rIns="0" bIns="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「副首都・大阪」にふさわしい新たな大都市制度の実現</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34" name="角丸四角形 33"/>
          <p:cNvSpPr/>
          <p:nvPr/>
        </p:nvSpPr>
        <p:spPr>
          <a:xfrm>
            <a:off x="1697207" y="5401099"/>
            <a:ext cx="5699042" cy="894636"/>
          </a:xfrm>
          <a:prstGeom prst="roundRect">
            <a:avLst/>
          </a:prstGeom>
          <a:solidFill>
            <a:schemeClr val="bg1"/>
          </a:solidFill>
          <a:ln w="19050">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35" name="コンテンツ プレースホルダー 2"/>
          <p:cNvSpPr txBox="1">
            <a:spLocks/>
          </p:cNvSpPr>
          <p:nvPr/>
        </p:nvSpPr>
        <p:spPr bwMode="auto">
          <a:xfrm>
            <a:off x="2338476" y="5674172"/>
            <a:ext cx="4230806" cy="617448"/>
          </a:xfrm>
          <a:prstGeom prst="rect">
            <a:avLst/>
          </a:prstGeom>
          <a:noFill/>
          <a:ln w="12700">
            <a:noFill/>
          </a:ln>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官が担っている事業を民間が担うことにより、コスト削減とサービス向上が期待できる事業は民間活力の活用を推進</a:t>
            </a:r>
          </a:p>
        </p:txBody>
      </p:sp>
      <p:sp>
        <p:nvSpPr>
          <p:cNvPr id="37" name="コンテンツ プレースホルダー 2"/>
          <p:cNvSpPr txBox="1">
            <a:spLocks/>
          </p:cNvSpPr>
          <p:nvPr/>
        </p:nvSpPr>
        <p:spPr bwMode="auto">
          <a:xfrm>
            <a:off x="8585411" y="1224789"/>
            <a:ext cx="635000" cy="4995079"/>
          </a:xfrm>
          <a:prstGeom prst="rect">
            <a:avLst/>
          </a:prstGeom>
          <a:solidFill>
            <a:schemeClr val="tx2">
              <a:lumMod val="75000"/>
            </a:schemeClr>
          </a:solidFill>
          <a:ln w="12700">
            <a:noFill/>
          </a:ln>
        </p:spPr>
        <p:style>
          <a:lnRef idx="2">
            <a:schemeClr val="dk1"/>
          </a:lnRef>
          <a:fillRef idx="1">
            <a:schemeClr val="lt1"/>
          </a:fillRef>
          <a:effectRef idx="0">
            <a:schemeClr val="dk1"/>
          </a:effectRef>
          <a:fontRef idx="minor">
            <a:schemeClr val="dk1"/>
          </a:fontRef>
        </p:style>
        <p:txBody>
          <a:bodyPr vert="eaVert"/>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それぞれの機能をフルに発揮できる</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anose="020B0604030504040204" pitchFamily="50" charset="-128"/>
                <a:ea typeface="Meiryo UI" panose="020B0604030504040204" pitchFamily="50" charset="-128"/>
                <a:cs typeface="Meiryo UI" pitchFamily="50" charset="-128"/>
              </a:rPr>
              <a:t>最適なサービス提供体制の構築をめざす</a:t>
            </a:r>
            <a:endParaRPr lang="en-US" altLang="ja-JP" sz="1600" b="1" dirty="0">
              <a:solidFill>
                <a:schemeClr val="bg1"/>
              </a:solidFill>
              <a:latin typeface="Meiryo UI" panose="020B0604030504040204" pitchFamily="50" charset="-128"/>
              <a:ea typeface="Meiryo UI" panose="020B0604030504040204" pitchFamily="50" charset="-128"/>
              <a:cs typeface="Meiryo UI" pitchFamily="50" charset="-128"/>
            </a:endParaRPr>
          </a:p>
        </p:txBody>
      </p:sp>
      <p:sp>
        <p:nvSpPr>
          <p:cNvPr id="38" name="正方形/長方形 37"/>
          <p:cNvSpPr/>
          <p:nvPr/>
        </p:nvSpPr>
        <p:spPr>
          <a:xfrm>
            <a:off x="2859537" y="1672992"/>
            <a:ext cx="4977039"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全国トップクラスのスリムな組織体制を維持しつつ、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一元化する広域機能を迅速かつ強力に推進できる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2800638" y="3993347"/>
            <a:ext cx="4850266" cy="721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地域ニーズに沿った身近なサービスを提供できる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効果的・効率的な組織体制をめざす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0" name="二等辺三角形 39"/>
          <p:cNvSpPr/>
          <p:nvPr/>
        </p:nvSpPr>
        <p:spPr>
          <a:xfrm rot="5400000">
            <a:off x="6635124" y="2868609"/>
            <a:ext cx="3271223" cy="4000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9" name="コンテンツ プレースホルダー 2"/>
          <p:cNvSpPr txBox="1">
            <a:spLocks/>
          </p:cNvSpPr>
          <p:nvPr/>
        </p:nvSpPr>
        <p:spPr bwMode="auto">
          <a:xfrm>
            <a:off x="2100969" y="5305460"/>
            <a:ext cx="3099460" cy="325211"/>
          </a:xfrm>
          <a:prstGeom prst="rect">
            <a:avLst/>
          </a:prstGeom>
          <a:solidFill>
            <a:schemeClr val="accent3"/>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行政改革の取組み</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1" name="コンテンツ プレースホルダー 2"/>
          <p:cNvSpPr txBox="1">
            <a:spLocks/>
          </p:cNvSpPr>
          <p:nvPr/>
        </p:nvSpPr>
        <p:spPr bwMode="auto">
          <a:xfrm>
            <a:off x="7432724" y="5573693"/>
            <a:ext cx="1539560" cy="435656"/>
          </a:xfrm>
          <a:prstGeom prst="rect">
            <a:avLst/>
          </a:prstGeom>
          <a:noFill/>
          <a:ln w="12700">
            <a:noFill/>
          </a:ln>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取組み結果</a:t>
            </a:r>
            <a:endParaRPr lang="en-US" altLang="ja-JP" sz="120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を反映</a:t>
            </a:r>
          </a:p>
        </p:txBody>
      </p:sp>
      <p:grpSp>
        <p:nvGrpSpPr>
          <p:cNvPr id="2" name="グループ化 1"/>
          <p:cNvGrpSpPr/>
          <p:nvPr/>
        </p:nvGrpSpPr>
        <p:grpSpPr>
          <a:xfrm>
            <a:off x="1280566" y="5082647"/>
            <a:ext cx="643205" cy="1531540"/>
            <a:chOff x="1252588" y="5124757"/>
            <a:chExt cx="643205" cy="1531540"/>
          </a:xfrm>
        </p:grpSpPr>
        <p:sp>
          <p:nvSpPr>
            <p:cNvPr id="41" name="円/楕円 40"/>
            <p:cNvSpPr/>
            <p:nvPr/>
          </p:nvSpPr>
          <p:spPr>
            <a:xfrm flipH="1">
              <a:off x="1291181" y="5286591"/>
              <a:ext cx="604612" cy="12317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endParaRPr lang="ja-JP" altLang="en-US" sz="1200" b="1" dirty="0">
                <a:latin typeface="Meiryo UI" panose="020B0604030504040204" pitchFamily="50" charset="-128"/>
                <a:ea typeface="Meiryo UI" panose="020B0604030504040204" pitchFamily="50" charset="-128"/>
              </a:endParaRPr>
            </a:p>
          </p:txBody>
        </p:sp>
        <p:sp>
          <p:nvSpPr>
            <p:cNvPr id="22" name="円/楕円 21"/>
            <p:cNvSpPr/>
            <p:nvPr/>
          </p:nvSpPr>
          <p:spPr>
            <a:xfrm flipH="1">
              <a:off x="1252588" y="5124757"/>
              <a:ext cx="604612" cy="153154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sz="1200" b="1" dirty="0">
                  <a:latin typeface="Meiryo UI" panose="020B0604030504040204" pitchFamily="50" charset="-128"/>
                  <a:ea typeface="Meiryo UI" panose="020B0604030504040204" pitchFamily="50" charset="-128"/>
                </a:rPr>
                <a:t>官民の役割分担を徹底</a:t>
              </a:r>
            </a:p>
          </p:txBody>
        </p:sp>
      </p:grpSp>
      <p:cxnSp>
        <p:nvCxnSpPr>
          <p:cNvPr id="24" name="直線矢印コネクタ 23"/>
          <p:cNvCxnSpPr/>
          <p:nvPr/>
        </p:nvCxnSpPr>
        <p:spPr>
          <a:xfrm flipV="1">
            <a:off x="7456385" y="6007717"/>
            <a:ext cx="10257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11373403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正方形/長方形 98"/>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Text Box 61"/>
          <p:cNvSpPr txBox="1">
            <a:spLocks noChangeArrowheads="1"/>
          </p:cNvSpPr>
          <p:nvPr/>
        </p:nvSpPr>
        <p:spPr bwMode="auto">
          <a:xfrm>
            <a:off x="5245980" y="161036"/>
            <a:ext cx="972128" cy="276999"/>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主な業務</a:t>
            </a:r>
          </a:p>
        </p:txBody>
      </p:sp>
      <p:sp>
        <p:nvSpPr>
          <p:cNvPr id="104" name="Text Box 45"/>
          <p:cNvSpPr txBox="1">
            <a:spLocks noChangeArrowheads="1"/>
          </p:cNvSpPr>
          <p:nvPr/>
        </p:nvSpPr>
        <p:spPr bwMode="auto">
          <a:xfrm>
            <a:off x="10696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建設部</a:t>
            </a:r>
          </a:p>
        </p:txBody>
      </p:sp>
      <p:sp>
        <p:nvSpPr>
          <p:cNvPr id="105" name="Text Box 45"/>
          <p:cNvSpPr txBox="1">
            <a:spLocks noChangeArrowheads="1"/>
          </p:cNvSpPr>
          <p:nvPr/>
        </p:nvSpPr>
        <p:spPr bwMode="auto">
          <a:xfrm>
            <a:off x="3101400" y="508518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33" name="Text Box 45"/>
          <p:cNvSpPr txBox="1">
            <a:spLocks noChangeArrowheads="1"/>
          </p:cNvSpPr>
          <p:nvPr/>
        </p:nvSpPr>
        <p:spPr bwMode="auto">
          <a:xfrm>
            <a:off x="3101400" y="2803765"/>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35" name="Text Box 45"/>
          <p:cNvSpPr txBox="1">
            <a:spLocks noChangeArrowheads="1"/>
          </p:cNvSpPr>
          <p:nvPr/>
        </p:nvSpPr>
        <p:spPr bwMode="auto">
          <a:xfrm>
            <a:off x="3101400" y="3080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住宅政策課</a:t>
            </a:r>
          </a:p>
        </p:txBody>
      </p:sp>
      <p:sp>
        <p:nvSpPr>
          <p:cNvPr id="36" name="Text Box 45"/>
          <p:cNvSpPr txBox="1">
            <a:spLocks noChangeArrowheads="1"/>
          </p:cNvSpPr>
          <p:nvPr/>
        </p:nvSpPr>
        <p:spPr bwMode="auto">
          <a:xfrm>
            <a:off x="3101400" y="336041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区画整理課</a:t>
            </a:r>
          </a:p>
        </p:txBody>
      </p:sp>
      <p:sp>
        <p:nvSpPr>
          <p:cNvPr id="37" name="Text Box 45"/>
          <p:cNvSpPr txBox="1">
            <a:spLocks noChangeArrowheads="1"/>
          </p:cNvSpPr>
          <p:nvPr/>
        </p:nvSpPr>
        <p:spPr bwMode="auto">
          <a:xfrm>
            <a:off x="3101400" y="362539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計画開発課</a:t>
            </a:r>
          </a:p>
        </p:txBody>
      </p:sp>
      <p:sp>
        <p:nvSpPr>
          <p:cNvPr id="38" name="Text Box 45"/>
          <p:cNvSpPr txBox="1">
            <a:spLocks noChangeArrowheads="1"/>
          </p:cNvSpPr>
          <p:nvPr/>
        </p:nvSpPr>
        <p:spPr bwMode="auto">
          <a:xfrm>
            <a:off x="3101400" y="390203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建築指導課</a:t>
            </a:r>
          </a:p>
        </p:txBody>
      </p:sp>
      <p:sp>
        <p:nvSpPr>
          <p:cNvPr id="51" name="Text Box 45"/>
          <p:cNvSpPr txBox="1">
            <a:spLocks noChangeArrowheads="1"/>
          </p:cNvSpPr>
          <p:nvPr/>
        </p:nvSpPr>
        <p:spPr bwMode="auto">
          <a:xfrm>
            <a:off x="3101400" y="417308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住宅建設課</a:t>
            </a:r>
          </a:p>
        </p:txBody>
      </p:sp>
      <p:sp>
        <p:nvSpPr>
          <p:cNvPr id="29" name="Text Box 45"/>
          <p:cNvSpPr txBox="1">
            <a:spLocks noChangeArrowheads="1"/>
          </p:cNvSpPr>
          <p:nvPr/>
        </p:nvSpPr>
        <p:spPr bwMode="auto">
          <a:xfrm>
            <a:off x="3101400" y="44471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住宅管理課</a:t>
            </a:r>
          </a:p>
        </p:txBody>
      </p:sp>
      <p:sp>
        <p:nvSpPr>
          <p:cNvPr id="30" name="Text Box 45"/>
          <p:cNvSpPr txBox="1">
            <a:spLocks noChangeArrowheads="1"/>
          </p:cNvSpPr>
          <p:nvPr/>
        </p:nvSpPr>
        <p:spPr bwMode="auto">
          <a:xfrm>
            <a:off x="3101400" y="472311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公共建築課</a:t>
            </a:r>
          </a:p>
        </p:txBody>
      </p:sp>
      <p:sp>
        <p:nvSpPr>
          <p:cNvPr id="31" name="Text Box 45"/>
          <p:cNvSpPr txBox="1">
            <a:spLocks noChangeArrowheads="1"/>
          </p:cNvSpPr>
          <p:nvPr/>
        </p:nvSpPr>
        <p:spPr bwMode="auto">
          <a:xfrm>
            <a:off x="3101400" y="536217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管理課</a:t>
            </a:r>
          </a:p>
        </p:txBody>
      </p:sp>
      <p:sp>
        <p:nvSpPr>
          <p:cNvPr id="32" name="Text Box 45"/>
          <p:cNvSpPr txBox="1">
            <a:spLocks noChangeArrowheads="1"/>
          </p:cNvSpPr>
          <p:nvPr/>
        </p:nvSpPr>
        <p:spPr bwMode="auto">
          <a:xfrm>
            <a:off x="3101400" y="563813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道路河川課</a:t>
            </a:r>
          </a:p>
        </p:txBody>
      </p:sp>
      <p:sp>
        <p:nvSpPr>
          <p:cNvPr id="39" name="Text Box 45"/>
          <p:cNvSpPr txBox="1">
            <a:spLocks noChangeArrowheads="1"/>
          </p:cNvSpPr>
          <p:nvPr/>
        </p:nvSpPr>
        <p:spPr bwMode="auto">
          <a:xfrm>
            <a:off x="3101400" y="591408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工営所</a:t>
            </a:r>
          </a:p>
        </p:txBody>
      </p:sp>
      <p:sp>
        <p:nvSpPr>
          <p:cNvPr id="40" name="Text Box 45"/>
          <p:cNvSpPr txBox="1">
            <a:spLocks noChangeArrowheads="1"/>
          </p:cNvSpPr>
          <p:nvPr/>
        </p:nvSpPr>
        <p:spPr bwMode="auto">
          <a:xfrm>
            <a:off x="3101400" y="619315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公園緑化課</a:t>
            </a:r>
          </a:p>
        </p:txBody>
      </p:sp>
      <p:sp>
        <p:nvSpPr>
          <p:cNvPr id="41" name="Text Box 45"/>
          <p:cNvSpPr txBox="1">
            <a:spLocks noChangeArrowheads="1"/>
          </p:cNvSpPr>
          <p:nvPr/>
        </p:nvSpPr>
        <p:spPr bwMode="auto">
          <a:xfrm>
            <a:off x="3101400" y="647015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公園事務所</a:t>
            </a:r>
          </a:p>
        </p:txBody>
      </p:sp>
      <p:sp>
        <p:nvSpPr>
          <p:cNvPr id="45" name="Text Box 45"/>
          <p:cNvSpPr txBox="1">
            <a:spLocks noChangeArrowheads="1"/>
          </p:cNvSpPr>
          <p:nvPr/>
        </p:nvSpPr>
        <p:spPr bwMode="auto">
          <a:xfrm>
            <a:off x="31014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46" name="Text Box 45"/>
          <p:cNvSpPr txBox="1">
            <a:spLocks noChangeArrowheads="1"/>
          </p:cNvSpPr>
          <p:nvPr/>
        </p:nvSpPr>
        <p:spPr bwMode="auto">
          <a:xfrm>
            <a:off x="3101400" y="215492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環境管理課</a:t>
            </a:r>
          </a:p>
        </p:txBody>
      </p:sp>
      <p:sp>
        <p:nvSpPr>
          <p:cNvPr id="48" name="Text Box 45"/>
          <p:cNvSpPr txBox="1">
            <a:spLocks noChangeArrowheads="1"/>
          </p:cNvSpPr>
          <p:nvPr/>
        </p:nvSpPr>
        <p:spPr bwMode="auto">
          <a:xfrm>
            <a:off x="3101400" y="243192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事業課</a:t>
            </a:r>
          </a:p>
        </p:txBody>
      </p:sp>
      <p:sp>
        <p:nvSpPr>
          <p:cNvPr id="49" name="Text Box 61"/>
          <p:cNvSpPr txBox="1">
            <a:spLocks noChangeArrowheads="1"/>
          </p:cNvSpPr>
          <p:nvPr/>
        </p:nvSpPr>
        <p:spPr bwMode="auto">
          <a:xfrm>
            <a:off x="4721400" y="189447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0" name="Text Box 61"/>
          <p:cNvSpPr txBox="1">
            <a:spLocks noChangeArrowheads="1"/>
          </p:cNvSpPr>
          <p:nvPr/>
        </p:nvSpPr>
        <p:spPr bwMode="auto">
          <a:xfrm>
            <a:off x="4721399" y="2086251"/>
            <a:ext cx="2337970" cy="415498"/>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（環境監視規制、産業廃棄物処理</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規制等）</a:t>
            </a:r>
          </a:p>
        </p:txBody>
      </p:sp>
      <p:sp>
        <p:nvSpPr>
          <p:cNvPr id="55" name="Text Box 61"/>
          <p:cNvSpPr txBox="1">
            <a:spLocks noChangeArrowheads="1"/>
          </p:cNvSpPr>
          <p:nvPr/>
        </p:nvSpPr>
        <p:spPr bwMode="auto">
          <a:xfrm>
            <a:off x="4720730" y="2449995"/>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（ごみ減量化等）</a:t>
            </a:r>
          </a:p>
        </p:txBody>
      </p:sp>
      <p:sp>
        <p:nvSpPr>
          <p:cNvPr id="56" name="Text Box 61"/>
          <p:cNvSpPr txBox="1">
            <a:spLocks noChangeArrowheads="1"/>
          </p:cNvSpPr>
          <p:nvPr/>
        </p:nvSpPr>
        <p:spPr bwMode="auto">
          <a:xfrm>
            <a:off x="4720729" y="282300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57" name="Text Box 61"/>
          <p:cNvSpPr txBox="1">
            <a:spLocks noChangeArrowheads="1"/>
          </p:cNvSpPr>
          <p:nvPr/>
        </p:nvSpPr>
        <p:spPr bwMode="auto">
          <a:xfrm>
            <a:off x="4720728" y="3094055"/>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（住宅政策等）</a:t>
            </a:r>
          </a:p>
        </p:txBody>
      </p:sp>
      <p:sp>
        <p:nvSpPr>
          <p:cNvPr id="58" name="Text Box 61"/>
          <p:cNvSpPr txBox="1">
            <a:spLocks noChangeArrowheads="1"/>
          </p:cNvSpPr>
          <p:nvPr/>
        </p:nvSpPr>
        <p:spPr bwMode="auto">
          <a:xfrm>
            <a:off x="4720727" y="3374553"/>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（区画整理等）</a:t>
            </a:r>
          </a:p>
        </p:txBody>
      </p:sp>
      <p:sp>
        <p:nvSpPr>
          <p:cNvPr id="59" name="Text Box 61"/>
          <p:cNvSpPr txBox="1">
            <a:spLocks noChangeArrowheads="1"/>
          </p:cNvSpPr>
          <p:nvPr/>
        </p:nvSpPr>
        <p:spPr bwMode="auto">
          <a:xfrm>
            <a:off x="4720726" y="3660416"/>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（都市計画等）</a:t>
            </a:r>
          </a:p>
        </p:txBody>
      </p:sp>
      <p:sp>
        <p:nvSpPr>
          <p:cNvPr id="60" name="Text Box 61"/>
          <p:cNvSpPr txBox="1">
            <a:spLocks noChangeArrowheads="1"/>
          </p:cNvSpPr>
          <p:nvPr/>
        </p:nvSpPr>
        <p:spPr bwMode="auto">
          <a:xfrm>
            <a:off x="4720725" y="3934663"/>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（建築指導等）</a:t>
            </a:r>
          </a:p>
        </p:txBody>
      </p:sp>
      <p:sp>
        <p:nvSpPr>
          <p:cNvPr id="61" name="Text Box 61"/>
          <p:cNvSpPr txBox="1">
            <a:spLocks noChangeArrowheads="1"/>
          </p:cNvSpPr>
          <p:nvPr/>
        </p:nvSpPr>
        <p:spPr bwMode="auto">
          <a:xfrm>
            <a:off x="4720724" y="4203527"/>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（公営住宅の建設等）</a:t>
            </a:r>
          </a:p>
        </p:txBody>
      </p:sp>
      <p:sp>
        <p:nvSpPr>
          <p:cNvPr id="62" name="Text Box 61"/>
          <p:cNvSpPr txBox="1">
            <a:spLocks noChangeArrowheads="1"/>
          </p:cNvSpPr>
          <p:nvPr/>
        </p:nvSpPr>
        <p:spPr bwMode="auto">
          <a:xfrm>
            <a:off x="4720723" y="4480861"/>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（公営住宅の管理等）</a:t>
            </a:r>
          </a:p>
        </p:txBody>
      </p:sp>
      <p:sp>
        <p:nvSpPr>
          <p:cNvPr id="63" name="Text Box 61"/>
          <p:cNvSpPr txBox="1">
            <a:spLocks noChangeArrowheads="1"/>
          </p:cNvSpPr>
          <p:nvPr/>
        </p:nvSpPr>
        <p:spPr bwMode="auto">
          <a:xfrm>
            <a:off x="4720722" y="476656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（公共建築物の管理等）</a:t>
            </a:r>
          </a:p>
        </p:txBody>
      </p:sp>
      <p:sp>
        <p:nvSpPr>
          <p:cNvPr id="64" name="Text Box 61"/>
          <p:cNvSpPr txBox="1">
            <a:spLocks noChangeArrowheads="1"/>
          </p:cNvSpPr>
          <p:nvPr/>
        </p:nvSpPr>
        <p:spPr bwMode="auto">
          <a:xfrm>
            <a:off x="4720721" y="510451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（部の総務等）</a:t>
            </a:r>
          </a:p>
        </p:txBody>
      </p:sp>
      <p:sp>
        <p:nvSpPr>
          <p:cNvPr id="65" name="Text Box 61"/>
          <p:cNvSpPr txBox="1">
            <a:spLocks noChangeArrowheads="1"/>
          </p:cNvSpPr>
          <p:nvPr/>
        </p:nvSpPr>
        <p:spPr bwMode="auto">
          <a:xfrm>
            <a:off x="4720720" y="537253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（交通対策、自転車対策等）</a:t>
            </a:r>
          </a:p>
        </p:txBody>
      </p:sp>
      <p:sp>
        <p:nvSpPr>
          <p:cNvPr id="66" name="Text Box 61"/>
          <p:cNvSpPr txBox="1">
            <a:spLocks noChangeArrowheads="1"/>
          </p:cNvSpPr>
          <p:nvPr/>
        </p:nvSpPr>
        <p:spPr bwMode="auto">
          <a:xfrm>
            <a:off x="4720719" y="5657176"/>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（道路・橋りょう、河川管理等）</a:t>
            </a:r>
          </a:p>
        </p:txBody>
      </p:sp>
      <p:sp>
        <p:nvSpPr>
          <p:cNvPr id="67" name="Text Box 61"/>
          <p:cNvSpPr txBox="1">
            <a:spLocks noChangeArrowheads="1"/>
          </p:cNvSpPr>
          <p:nvPr/>
        </p:nvSpPr>
        <p:spPr bwMode="auto">
          <a:xfrm>
            <a:off x="4716145" y="6209707"/>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（公園管理等）</a:t>
            </a:r>
          </a:p>
        </p:txBody>
      </p:sp>
      <p:sp>
        <p:nvSpPr>
          <p:cNvPr id="68" name="Text Box 61"/>
          <p:cNvSpPr txBox="1">
            <a:spLocks noChangeArrowheads="1"/>
          </p:cNvSpPr>
          <p:nvPr/>
        </p:nvSpPr>
        <p:spPr bwMode="auto">
          <a:xfrm>
            <a:off x="4716145" y="59287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（道路・橋りょう、河川管理等）</a:t>
            </a:r>
          </a:p>
        </p:txBody>
      </p:sp>
      <p:sp>
        <p:nvSpPr>
          <p:cNvPr id="69" name="Text Box 61"/>
          <p:cNvSpPr txBox="1">
            <a:spLocks noChangeArrowheads="1"/>
          </p:cNvSpPr>
          <p:nvPr/>
        </p:nvSpPr>
        <p:spPr bwMode="auto">
          <a:xfrm>
            <a:off x="4716145" y="6484776"/>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（公園管理等）</a:t>
            </a:r>
          </a:p>
        </p:txBody>
      </p:sp>
      <p:cxnSp>
        <p:nvCxnSpPr>
          <p:cNvPr id="71" name="直線コネクタ 70"/>
          <p:cNvCxnSpPr/>
          <p:nvPr/>
        </p:nvCxnSpPr>
        <p:spPr>
          <a:xfrm>
            <a:off x="859287" y="116632"/>
            <a:ext cx="0" cy="6696000"/>
          </a:xfrm>
          <a:prstGeom prst="line">
            <a:avLst/>
          </a:prstGeom>
          <a:ln w="28575"/>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859287" y="294778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859287" y="202194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859287" y="5238541"/>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688440" y="523854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93640" y="550990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93640" y="578365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93640" y="605977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91680" y="5238541"/>
            <a:ext cx="0" cy="137160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1680" y="633294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a:off x="2891680" y="660669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a:off x="2891680" y="323581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35071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3788067"/>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404695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a:off x="2891680" y="4332601"/>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a:off x="2891680" y="460396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a:off x="2891680" y="488723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a:off x="2891680" y="2947781"/>
            <a:ext cx="0" cy="1944216"/>
          </a:xfrm>
          <a:prstGeom prst="line">
            <a:avLst/>
          </a:prstGeom>
          <a:ln w="12700"/>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85840" y="294778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84520" y="2021946"/>
            <a:ext cx="411680" cy="0"/>
          </a:xfrm>
          <a:prstGeom prst="line">
            <a:avLst/>
          </a:prstGeom>
          <a:ln w="12700"/>
        </p:spPr>
        <p:style>
          <a:lnRef idx="1">
            <a:schemeClr val="dk1"/>
          </a:lnRef>
          <a:fillRef idx="0">
            <a:schemeClr val="dk1"/>
          </a:fillRef>
          <a:effectRef idx="0">
            <a:schemeClr val="dk1"/>
          </a:effectRef>
          <a:fontRef idx="minor">
            <a:schemeClr val="tx1"/>
          </a:fontRef>
        </p:style>
      </p:cxnSp>
      <p:sp>
        <p:nvSpPr>
          <p:cNvPr id="47" name="Text Box 45"/>
          <p:cNvSpPr txBox="1">
            <a:spLocks noChangeArrowheads="1"/>
          </p:cNvSpPr>
          <p:nvPr/>
        </p:nvSpPr>
        <p:spPr bwMode="auto">
          <a:xfrm>
            <a:off x="1069600" y="187793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環境部</a:t>
            </a:r>
          </a:p>
        </p:txBody>
      </p:sp>
      <p:sp>
        <p:nvSpPr>
          <p:cNvPr id="34" name="Text Box 45"/>
          <p:cNvSpPr txBox="1">
            <a:spLocks noChangeArrowheads="1"/>
          </p:cNvSpPr>
          <p:nvPr/>
        </p:nvSpPr>
        <p:spPr bwMode="auto">
          <a:xfrm>
            <a:off x="1069720" y="280376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都市整備部</a:t>
            </a:r>
          </a:p>
        </p:txBody>
      </p:sp>
      <p:cxnSp>
        <p:nvCxnSpPr>
          <p:cNvPr id="95" name="直線コネクタ 94"/>
          <p:cNvCxnSpPr/>
          <p:nvPr/>
        </p:nvCxnSpPr>
        <p:spPr>
          <a:xfrm>
            <a:off x="2891680" y="230997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a:off x="2891680" y="25672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a:off x="2891680" y="2022463"/>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684000" y="116631"/>
            <a:ext cx="0" cy="6694768"/>
          </a:xfrm>
          <a:prstGeom prst="line">
            <a:avLst/>
          </a:prstGeom>
          <a:ln w="28575"/>
        </p:spPr>
        <p:style>
          <a:lnRef idx="1">
            <a:schemeClr val="dk1"/>
          </a:lnRef>
          <a:fillRef idx="0">
            <a:schemeClr val="dk1"/>
          </a:fillRef>
          <a:effectRef idx="0">
            <a:schemeClr val="dk1"/>
          </a:effectRef>
          <a:fontRef idx="minor">
            <a:schemeClr val="tx1"/>
          </a:fontRef>
        </p:style>
      </p:cxnSp>
      <p:sp>
        <p:nvSpPr>
          <p:cNvPr id="102" name="L 字 101"/>
          <p:cNvSpPr/>
          <p:nvPr/>
        </p:nvSpPr>
        <p:spPr>
          <a:xfrm>
            <a:off x="7164999" y="116631"/>
            <a:ext cx="2700000" cy="6694767"/>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03" name="Text Box 61"/>
          <p:cNvSpPr txBox="1">
            <a:spLocks noChangeArrowheads="1"/>
          </p:cNvSpPr>
          <p:nvPr/>
        </p:nvSpPr>
        <p:spPr bwMode="auto">
          <a:xfrm>
            <a:off x="7164999" y="188293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・環境局総務部、環境施策部</a:t>
            </a:r>
          </a:p>
        </p:txBody>
      </p:sp>
      <p:sp>
        <p:nvSpPr>
          <p:cNvPr id="125" name="Text Box 61"/>
          <p:cNvSpPr txBox="1">
            <a:spLocks noChangeArrowheads="1"/>
          </p:cNvSpPr>
          <p:nvPr/>
        </p:nvSpPr>
        <p:spPr bwMode="auto">
          <a:xfrm>
            <a:off x="7164998" y="216401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・環境局環境管理部</a:t>
            </a:r>
          </a:p>
        </p:txBody>
      </p:sp>
      <p:sp>
        <p:nvSpPr>
          <p:cNvPr id="126" name="Text Box 61"/>
          <p:cNvSpPr txBox="1">
            <a:spLocks noChangeArrowheads="1"/>
          </p:cNvSpPr>
          <p:nvPr/>
        </p:nvSpPr>
        <p:spPr bwMode="auto">
          <a:xfrm>
            <a:off x="7164998" y="244509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・環境局事業部</a:t>
            </a:r>
          </a:p>
        </p:txBody>
      </p:sp>
      <p:sp>
        <p:nvSpPr>
          <p:cNvPr id="127" name="Text Box 61"/>
          <p:cNvSpPr txBox="1">
            <a:spLocks noChangeArrowheads="1"/>
          </p:cNvSpPr>
          <p:nvPr/>
        </p:nvSpPr>
        <p:spPr bwMode="auto">
          <a:xfrm>
            <a:off x="7164997" y="2830192"/>
            <a:ext cx="2700001" cy="238527"/>
          </a:xfrm>
          <a:prstGeom prst="rect">
            <a:avLst/>
          </a:prstGeom>
          <a:noFill/>
          <a:ln w="19050">
            <a:noFill/>
            <a:prstDash val="sysDot"/>
            <a:miter lim="800000"/>
            <a:headEnd/>
            <a:tailEnd/>
          </a:ln>
        </p:spPr>
        <p:txBody>
          <a:bodyPr wrap="square" anchor="ctr">
            <a:spAutoFit/>
          </a:bodyPr>
          <a:lstStyle/>
          <a:p>
            <a:r>
              <a:rPr lang="ja-JP" altLang="en-US" sz="950" dirty="0">
                <a:latin typeface="Meiryo UI" panose="020B0604030504040204" pitchFamily="50" charset="-128"/>
                <a:ea typeface="Meiryo UI" panose="020B0604030504040204" pitchFamily="50" charset="-128"/>
                <a:cs typeface="Meiryo UI" panose="020B0604030504040204" pitchFamily="50" charset="-128"/>
              </a:rPr>
              <a:t>・都市計画局企画振興部　・都市整備局総務部</a:t>
            </a:r>
          </a:p>
        </p:txBody>
      </p:sp>
      <p:sp>
        <p:nvSpPr>
          <p:cNvPr id="128" name="Text Box 61"/>
          <p:cNvSpPr txBox="1">
            <a:spLocks noChangeArrowheads="1"/>
          </p:cNvSpPr>
          <p:nvPr/>
        </p:nvSpPr>
        <p:spPr bwMode="auto">
          <a:xfrm>
            <a:off x="7164998" y="3093169"/>
            <a:ext cx="2805630" cy="246221"/>
          </a:xfrm>
          <a:prstGeom prst="rect">
            <a:avLst/>
          </a:prstGeom>
          <a:noFill/>
          <a:ln w="19050">
            <a:noFill/>
            <a:prstDash val="sysDot"/>
            <a:miter lim="800000"/>
            <a:headEnd/>
            <a:tailEnd/>
          </a:ln>
        </p:spPr>
        <p:txBody>
          <a:bodyPr wrap="square"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・都市整備局企画部住宅政策課、住環境整備課</a:t>
            </a:r>
          </a:p>
        </p:txBody>
      </p:sp>
      <p:sp>
        <p:nvSpPr>
          <p:cNvPr id="129" name="Text Box 61"/>
          <p:cNvSpPr txBox="1">
            <a:spLocks noChangeArrowheads="1"/>
          </p:cNvSpPr>
          <p:nvPr/>
        </p:nvSpPr>
        <p:spPr bwMode="auto">
          <a:xfrm>
            <a:off x="7164326" y="337166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・都市整備局企画部区画整理課等</a:t>
            </a:r>
          </a:p>
        </p:txBody>
      </p:sp>
      <p:sp>
        <p:nvSpPr>
          <p:cNvPr id="130" name="Text Box 61"/>
          <p:cNvSpPr txBox="1">
            <a:spLocks noChangeArrowheads="1"/>
          </p:cNvSpPr>
          <p:nvPr/>
        </p:nvSpPr>
        <p:spPr bwMode="auto">
          <a:xfrm>
            <a:off x="7164325" y="364311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・都市計画局計画部、開発調整部</a:t>
            </a:r>
          </a:p>
        </p:txBody>
      </p:sp>
      <p:sp>
        <p:nvSpPr>
          <p:cNvPr id="131" name="Text Box 61"/>
          <p:cNvSpPr txBox="1">
            <a:spLocks noChangeArrowheads="1"/>
          </p:cNvSpPr>
          <p:nvPr/>
        </p:nvSpPr>
        <p:spPr bwMode="auto">
          <a:xfrm>
            <a:off x="7164324" y="3911682"/>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・都市計画局建築指導部</a:t>
            </a:r>
          </a:p>
        </p:txBody>
      </p:sp>
      <p:sp>
        <p:nvSpPr>
          <p:cNvPr id="132" name="Text Box 61"/>
          <p:cNvSpPr txBox="1">
            <a:spLocks noChangeArrowheads="1"/>
          </p:cNvSpPr>
          <p:nvPr/>
        </p:nvSpPr>
        <p:spPr bwMode="auto">
          <a:xfrm>
            <a:off x="7164323" y="421540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・都市整備局住宅部建設課</a:t>
            </a:r>
          </a:p>
        </p:txBody>
      </p:sp>
      <p:sp>
        <p:nvSpPr>
          <p:cNvPr id="133" name="Text Box 61"/>
          <p:cNvSpPr txBox="1">
            <a:spLocks noChangeArrowheads="1"/>
          </p:cNvSpPr>
          <p:nvPr/>
        </p:nvSpPr>
        <p:spPr bwMode="auto">
          <a:xfrm>
            <a:off x="7164322" y="447009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・都市整備局住宅部管理課、保全整備課</a:t>
            </a:r>
          </a:p>
        </p:txBody>
      </p:sp>
      <p:sp>
        <p:nvSpPr>
          <p:cNvPr id="134" name="Text Box 61"/>
          <p:cNvSpPr txBox="1">
            <a:spLocks noChangeArrowheads="1"/>
          </p:cNvSpPr>
          <p:nvPr/>
        </p:nvSpPr>
        <p:spPr bwMode="auto">
          <a:xfrm>
            <a:off x="7164321" y="475117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・都市整備局公共建築部</a:t>
            </a:r>
          </a:p>
        </p:txBody>
      </p:sp>
      <p:sp>
        <p:nvSpPr>
          <p:cNvPr id="135" name="Text Box 61"/>
          <p:cNvSpPr txBox="1">
            <a:spLocks noChangeArrowheads="1"/>
          </p:cNvSpPr>
          <p:nvPr/>
        </p:nvSpPr>
        <p:spPr bwMode="auto">
          <a:xfrm>
            <a:off x="7164321" y="509672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・建設局総務部</a:t>
            </a:r>
          </a:p>
        </p:txBody>
      </p:sp>
      <p:sp>
        <p:nvSpPr>
          <p:cNvPr id="136" name="Text Box 61"/>
          <p:cNvSpPr txBox="1">
            <a:spLocks noChangeArrowheads="1"/>
          </p:cNvSpPr>
          <p:nvPr/>
        </p:nvSpPr>
        <p:spPr bwMode="auto">
          <a:xfrm>
            <a:off x="7164320" y="5380888"/>
            <a:ext cx="2700677"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・建設局管理部、方面管理事務所　・港湾局</a:t>
            </a:r>
          </a:p>
        </p:txBody>
      </p:sp>
      <p:sp>
        <p:nvSpPr>
          <p:cNvPr id="137" name="Text Box 61"/>
          <p:cNvSpPr txBox="1">
            <a:spLocks noChangeArrowheads="1"/>
          </p:cNvSpPr>
          <p:nvPr/>
        </p:nvSpPr>
        <p:spPr bwMode="auto">
          <a:xfrm>
            <a:off x="7163343" y="565608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・建設局道路部、下水道河川部</a:t>
            </a:r>
          </a:p>
        </p:txBody>
      </p:sp>
      <p:sp>
        <p:nvSpPr>
          <p:cNvPr id="138" name="Text Box 61"/>
          <p:cNvSpPr txBox="1">
            <a:spLocks noChangeArrowheads="1"/>
          </p:cNvSpPr>
          <p:nvPr/>
        </p:nvSpPr>
        <p:spPr bwMode="auto">
          <a:xfrm>
            <a:off x="7160076" y="592427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・建設局工営所</a:t>
            </a:r>
          </a:p>
        </p:txBody>
      </p:sp>
      <p:sp>
        <p:nvSpPr>
          <p:cNvPr id="139" name="Text Box 61"/>
          <p:cNvSpPr txBox="1">
            <a:spLocks noChangeArrowheads="1"/>
          </p:cNvSpPr>
          <p:nvPr/>
        </p:nvSpPr>
        <p:spPr bwMode="auto">
          <a:xfrm>
            <a:off x="7159744" y="620535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・建設局公園緑化部</a:t>
            </a:r>
          </a:p>
        </p:txBody>
      </p:sp>
      <p:sp>
        <p:nvSpPr>
          <p:cNvPr id="140" name="Text Box 61"/>
          <p:cNvSpPr txBox="1">
            <a:spLocks noChangeArrowheads="1"/>
          </p:cNvSpPr>
          <p:nvPr/>
        </p:nvSpPr>
        <p:spPr bwMode="auto">
          <a:xfrm>
            <a:off x="7159744" y="648643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・建設局公園事務所</a:t>
            </a:r>
          </a:p>
        </p:txBody>
      </p:sp>
      <p:sp>
        <p:nvSpPr>
          <p:cNvPr id="93" name="Text Box 45"/>
          <p:cNvSpPr txBox="1">
            <a:spLocks noChangeArrowheads="1"/>
          </p:cNvSpPr>
          <p:nvPr/>
        </p:nvSpPr>
        <p:spPr bwMode="auto">
          <a:xfrm>
            <a:off x="31002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100" name="Text Box 45"/>
          <p:cNvSpPr txBox="1">
            <a:spLocks noChangeArrowheads="1"/>
          </p:cNvSpPr>
          <p:nvPr/>
        </p:nvSpPr>
        <p:spPr bwMode="auto">
          <a:xfrm>
            <a:off x="3100223" y="69636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子育て支援課</a:t>
            </a:r>
          </a:p>
        </p:txBody>
      </p:sp>
      <p:sp>
        <p:nvSpPr>
          <p:cNvPr id="106" name="Text Box 45"/>
          <p:cNvSpPr txBox="1">
            <a:spLocks noChangeArrowheads="1"/>
          </p:cNvSpPr>
          <p:nvPr/>
        </p:nvSpPr>
        <p:spPr bwMode="auto">
          <a:xfrm>
            <a:off x="3100223" y="97259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保育企画課</a:t>
            </a:r>
          </a:p>
        </p:txBody>
      </p:sp>
      <p:sp>
        <p:nvSpPr>
          <p:cNvPr id="107" name="Text Box 45"/>
          <p:cNvSpPr txBox="1">
            <a:spLocks noChangeArrowheads="1"/>
          </p:cNvSpPr>
          <p:nvPr/>
        </p:nvSpPr>
        <p:spPr bwMode="auto">
          <a:xfrm>
            <a:off x="3100223" y="1244003"/>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保育所運営課</a:t>
            </a:r>
          </a:p>
        </p:txBody>
      </p:sp>
      <p:sp>
        <p:nvSpPr>
          <p:cNvPr id="108" name="Text Box 45"/>
          <p:cNvSpPr txBox="1">
            <a:spLocks noChangeArrowheads="1"/>
          </p:cNvSpPr>
          <p:nvPr/>
        </p:nvSpPr>
        <p:spPr bwMode="auto">
          <a:xfrm>
            <a:off x="1068423" y="41936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こども部</a:t>
            </a:r>
          </a:p>
        </p:txBody>
      </p:sp>
      <p:sp>
        <p:nvSpPr>
          <p:cNvPr id="109" name="Text Box 45"/>
          <p:cNvSpPr txBox="1">
            <a:spLocks noChangeArrowheads="1"/>
          </p:cNvSpPr>
          <p:nvPr/>
        </p:nvSpPr>
        <p:spPr bwMode="auto">
          <a:xfrm>
            <a:off x="3100223" y="15202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こども相談センター</a:t>
            </a:r>
          </a:p>
        </p:txBody>
      </p:sp>
      <p:sp>
        <p:nvSpPr>
          <p:cNvPr id="110" name="Text Box 61"/>
          <p:cNvSpPr txBox="1">
            <a:spLocks noChangeArrowheads="1"/>
          </p:cNvSpPr>
          <p:nvPr/>
        </p:nvSpPr>
        <p:spPr bwMode="auto">
          <a:xfrm>
            <a:off x="4718976" y="427391"/>
            <a:ext cx="2610287"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（部の総務、青少年企画、こども育成等）</a:t>
            </a:r>
          </a:p>
        </p:txBody>
      </p:sp>
      <p:sp>
        <p:nvSpPr>
          <p:cNvPr id="111" name="Text Box 61"/>
          <p:cNvSpPr txBox="1">
            <a:spLocks noChangeArrowheads="1"/>
          </p:cNvSpPr>
          <p:nvPr/>
        </p:nvSpPr>
        <p:spPr bwMode="auto">
          <a:xfrm>
            <a:off x="4718977" y="697373"/>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（子育て支援等）</a:t>
            </a:r>
          </a:p>
        </p:txBody>
      </p:sp>
      <p:sp>
        <p:nvSpPr>
          <p:cNvPr id="112" name="Text Box 61"/>
          <p:cNvSpPr txBox="1">
            <a:spLocks noChangeArrowheads="1"/>
          </p:cNvSpPr>
          <p:nvPr/>
        </p:nvSpPr>
        <p:spPr bwMode="auto">
          <a:xfrm>
            <a:off x="4718976" y="966531"/>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（待機児童対策等）</a:t>
            </a:r>
          </a:p>
        </p:txBody>
      </p:sp>
      <p:sp>
        <p:nvSpPr>
          <p:cNvPr id="113" name="Text Box 61"/>
          <p:cNvSpPr txBox="1">
            <a:spLocks noChangeArrowheads="1"/>
          </p:cNvSpPr>
          <p:nvPr/>
        </p:nvSpPr>
        <p:spPr bwMode="auto">
          <a:xfrm>
            <a:off x="4718976" y="1249897"/>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（公立保育所の管理運営等）</a:t>
            </a:r>
          </a:p>
        </p:txBody>
      </p:sp>
      <p:sp>
        <p:nvSpPr>
          <p:cNvPr id="114" name="Text Box 61"/>
          <p:cNvSpPr txBox="1">
            <a:spLocks noChangeArrowheads="1"/>
          </p:cNvSpPr>
          <p:nvPr/>
        </p:nvSpPr>
        <p:spPr bwMode="auto">
          <a:xfrm>
            <a:off x="4718975" y="1534119"/>
            <a:ext cx="233921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（児童相談所事務等）</a:t>
            </a:r>
          </a:p>
        </p:txBody>
      </p:sp>
      <p:cxnSp>
        <p:nvCxnSpPr>
          <p:cNvPr id="116" name="直線コネクタ 115"/>
          <p:cNvCxnSpPr/>
          <p:nvPr/>
        </p:nvCxnSpPr>
        <p:spPr>
          <a:xfrm flipV="1">
            <a:off x="858110" y="580866"/>
            <a:ext cx="205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17" name="直線コネクタ 116"/>
          <p:cNvCxnSpPr/>
          <p:nvPr/>
        </p:nvCxnSpPr>
        <p:spPr>
          <a:xfrm flipV="1">
            <a:off x="2687263" y="544476"/>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a:off x="2893103" y="82566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9" name="直線コネクタ 118"/>
          <p:cNvCxnSpPr/>
          <p:nvPr/>
        </p:nvCxnSpPr>
        <p:spPr>
          <a:xfrm>
            <a:off x="2893103" y="1106848"/>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893103" y="137903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1" name="直線コネクタ 120"/>
          <p:cNvCxnSpPr/>
          <p:nvPr/>
        </p:nvCxnSpPr>
        <p:spPr>
          <a:xfrm>
            <a:off x="2893103" y="165860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892463" y="544974"/>
            <a:ext cx="0" cy="1119600"/>
          </a:xfrm>
          <a:prstGeom prst="line">
            <a:avLst/>
          </a:prstGeom>
          <a:ln w="12700"/>
        </p:spPr>
        <p:style>
          <a:lnRef idx="1">
            <a:schemeClr val="dk1"/>
          </a:lnRef>
          <a:fillRef idx="0">
            <a:schemeClr val="dk1"/>
          </a:fillRef>
          <a:effectRef idx="0">
            <a:schemeClr val="dk1"/>
          </a:effectRef>
          <a:fontRef idx="minor">
            <a:schemeClr val="tx1"/>
          </a:fontRef>
        </p:style>
      </p:cxnSp>
      <p:sp>
        <p:nvSpPr>
          <p:cNvPr id="123" name="Text Box 61"/>
          <p:cNvSpPr txBox="1">
            <a:spLocks noChangeArrowheads="1"/>
          </p:cNvSpPr>
          <p:nvPr/>
        </p:nvSpPr>
        <p:spPr bwMode="auto">
          <a:xfrm>
            <a:off x="7159744" y="43471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・こども青少年局企画部</a:t>
            </a:r>
          </a:p>
        </p:txBody>
      </p:sp>
      <p:sp>
        <p:nvSpPr>
          <p:cNvPr id="124" name="Text Box 61"/>
          <p:cNvSpPr txBox="1">
            <a:spLocks noChangeArrowheads="1"/>
          </p:cNvSpPr>
          <p:nvPr/>
        </p:nvSpPr>
        <p:spPr bwMode="auto">
          <a:xfrm>
            <a:off x="7159744" y="70312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・こども青少年局子育て支援部</a:t>
            </a:r>
          </a:p>
        </p:txBody>
      </p:sp>
      <p:sp>
        <p:nvSpPr>
          <p:cNvPr id="142" name="Text Box 61"/>
          <p:cNvSpPr txBox="1">
            <a:spLocks noChangeArrowheads="1"/>
          </p:cNvSpPr>
          <p:nvPr/>
        </p:nvSpPr>
        <p:spPr bwMode="auto">
          <a:xfrm>
            <a:off x="7159744" y="98248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・こども青少年局保育施策部保育企画課</a:t>
            </a:r>
          </a:p>
        </p:txBody>
      </p:sp>
      <p:sp>
        <p:nvSpPr>
          <p:cNvPr id="143" name="Text Box 61"/>
          <p:cNvSpPr txBox="1">
            <a:spLocks noChangeArrowheads="1"/>
          </p:cNvSpPr>
          <p:nvPr/>
        </p:nvSpPr>
        <p:spPr bwMode="auto">
          <a:xfrm>
            <a:off x="7159744" y="1249897"/>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・こども青少年局保育施策部保育所運営課</a:t>
            </a:r>
          </a:p>
        </p:txBody>
      </p:sp>
      <p:sp>
        <p:nvSpPr>
          <p:cNvPr id="144" name="Text Box 61"/>
          <p:cNvSpPr txBox="1">
            <a:spLocks noChangeArrowheads="1"/>
          </p:cNvSpPr>
          <p:nvPr/>
        </p:nvSpPr>
        <p:spPr bwMode="auto">
          <a:xfrm>
            <a:off x="7159744" y="1531749"/>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・こども青少年局こども相談センター</a:t>
            </a:r>
          </a:p>
        </p:txBody>
      </p:sp>
      <p:sp>
        <p:nvSpPr>
          <p:cNvPr id="141" name="Text Box 61"/>
          <p:cNvSpPr txBox="1">
            <a:spLocks noChangeArrowheads="1"/>
          </p:cNvSpPr>
          <p:nvPr/>
        </p:nvSpPr>
        <p:spPr bwMode="auto">
          <a:xfrm>
            <a:off x="7632153" y="160972"/>
            <a:ext cx="1972916" cy="276999"/>
          </a:xfrm>
          <a:prstGeom prst="rect">
            <a:avLst/>
          </a:prstGeom>
          <a:noFill/>
          <a:ln w="19050">
            <a:noFill/>
            <a:prstDash val="sysDot"/>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現在の組織</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146" name="正方形/長方形 27"/>
          <p:cNvSpPr>
            <a:spLocks noChangeArrowheads="1"/>
          </p:cNvSpPr>
          <p:nvPr/>
        </p:nvSpPr>
        <p:spPr bwMode="auto">
          <a:xfrm>
            <a:off x="8775666" y="-39189"/>
            <a:ext cx="1158950" cy="261610"/>
          </a:xfrm>
          <a:prstGeom prst="rect">
            <a:avLst/>
          </a:prstGeom>
          <a:noFill/>
          <a:ln w="9525">
            <a:noFill/>
            <a:miter lim="800000"/>
            <a:headEnd/>
            <a:tailEnd/>
          </a:ln>
        </p:spPr>
        <p:txBody>
          <a:bodyPr wrap="square">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２８</a:t>
            </a:r>
          </a:p>
        </p:txBody>
      </p:sp>
    </p:spTree>
    <p:extLst>
      <p:ext uri="{BB962C8B-B14F-4D97-AF65-F5344CB8AC3E}">
        <p14:creationId xmlns:p14="http://schemas.microsoft.com/office/powerpoint/2010/main" val="3981812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p:cNvSpPr/>
          <p:nvPr/>
        </p:nvSpPr>
        <p:spPr>
          <a:xfrm>
            <a:off x="111217" y="116632"/>
            <a:ext cx="6948153" cy="669476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Text Box 45"/>
          <p:cNvSpPr txBox="1">
            <a:spLocks noChangeArrowheads="1"/>
          </p:cNvSpPr>
          <p:nvPr/>
        </p:nvSpPr>
        <p:spPr bwMode="auto">
          <a:xfrm>
            <a:off x="1069600" y="4437112"/>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選挙管理委員会事務局</a:t>
            </a:r>
          </a:p>
        </p:txBody>
      </p:sp>
      <p:sp>
        <p:nvSpPr>
          <p:cNvPr id="115" name="Text Box 45"/>
          <p:cNvSpPr txBox="1">
            <a:spLocks noChangeArrowheads="1"/>
          </p:cNvSpPr>
          <p:nvPr/>
        </p:nvSpPr>
        <p:spPr bwMode="auto">
          <a:xfrm>
            <a:off x="1064520" y="554584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議会事務局</a:t>
            </a:r>
          </a:p>
        </p:txBody>
      </p:sp>
      <p:sp>
        <p:nvSpPr>
          <p:cNvPr id="33" name="Text Box 45"/>
          <p:cNvSpPr txBox="1">
            <a:spLocks noChangeArrowheads="1"/>
          </p:cNvSpPr>
          <p:nvPr/>
        </p:nvSpPr>
        <p:spPr bwMode="auto">
          <a:xfrm>
            <a:off x="3101400" y="2011677"/>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総務企画課</a:t>
            </a:r>
          </a:p>
        </p:txBody>
      </p:sp>
      <p:sp>
        <p:nvSpPr>
          <p:cNvPr id="35" name="Text Box 45"/>
          <p:cNvSpPr txBox="1">
            <a:spLocks noChangeArrowheads="1"/>
          </p:cNvSpPr>
          <p:nvPr/>
        </p:nvSpPr>
        <p:spPr bwMode="auto">
          <a:xfrm>
            <a:off x="3101400" y="2288654"/>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教育政策課</a:t>
            </a:r>
          </a:p>
        </p:txBody>
      </p:sp>
      <p:sp>
        <p:nvSpPr>
          <p:cNvPr id="36" name="Text Box 45"/>
          <p:cNvSpPr txBox="1">
            <a:spLocks noChangeArrowheads="1"/>
          </p:cNvSpPr>
          <p:nvPr/>
        </p:nvSpPr>
        <p:spPr bwMode="auto">
          <a:xfrm>
            <a:off x="3101400" y="256529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学事課</a:t>
            </a:r>
          </a:p>
        </p:txBody>
      </p:sp>
      <p:sp>
        <p:nvSpPr>
          <p:cNvPr id="37" name="Text Box 45"/>
          <p:cNvSpPr txBox="1">
            <a:spLocks noChangeArrowheads="1"/>
          </p:cNvSpPr>
          <p:nvPr/>
        </p:nvSpPr>
        <p:spPr bwMode="auto">
          <a:xfrm>
            <a:off x="3101400" y="28429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教務課</a:t>
            </a:r>
          </a:p>
        </p:txBody>
      </p:sp>
      <p:sp>
        <p:nvSpPr>
          <p:cNvPr id="38" name="Text Box 45"/>
          <p:cNvSpPr txBox="1">
            <a:spLocks noChangeArrowheads="1"/>
          </p:cNvSpPr>
          <p:nvPr/>
        </p:nvSpPr>
        <p:spPr bwMode="auto">
          <a:xfrm>
            <a:off x="3101386" y="311674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教育研修課</a:t>
            </a:r>
          </a:p>
        </p:txBody>
      </p:sp>
      <p:sp>
        <p:nvSpPr>
          <p:cNvPr id="51" name="Text Box 45"/>
          <p:cNvSpPr txBox="1">
            <a:spLocks noChangeArrowheads="1"/>
          </p:cNvSpPr>
          <p:nvPr/>
        </p:nvSpPr>
        <p:spPr bwMode="auto">
          <a:xfrm>
            <a:off x="3101400" y="3394061"/>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指導課</a:t>
            </a:r>
          </a:p>
        </p:txBody>
      </p:sp>
      <p:sp>
        <p:nvSpPr>
          <p:cNvPr id="29" name="Text Box 45"/>
          <p:cNvSpPr txBox="1">
            <a:spLocks noChangeArrowheads="1"/>
          </p:cNvSpPr>
          <p:nvPr/>
        </p:nvSpPr>
        <p:spPr bwMode="auto">
          <a:xfrm>
            <a:off x="3101400" y="366813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学校経営管理課</a:t>
            </a:r>
          </a:p>
        </p:txBody>
      </p:sp>
      <p:sp>
        <p:nvSpPr>
          <p:cNvPr id="30" name="Text Box 45"/>
          <p:cNvSpPr txBox="1">
            <a:spLocks noChangeArrowheads="1"/>
          </p:cNvSpPr>
          <p:nvPr/>
        </p:nvSpPr>
        <p:spPr bwMode="auto">
          <a:xfrm>
            <a:off x="3101400" y="3944089"/>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図書館</a:t>
            </a:r>
          </a:p>
        </p:txBody>
      </p:sp>
      <p:sp>
        <p:nvSpPr>
          <p:cNvPr id="27" name="Text Box 45"/>
          <p:cNvSpPr txBox="1">
            <a:spLocks noChangeArrowheads="1"/>
          </p:cNvSpPr>
          <p:nvPr/>
        </p:nvSpPr>
        <p:spPr bwMode="auto">
          <a:xfrm>
            <a:off x="3101400" y="1097376"/>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総務・地域活動支援部門</a:t>
            </a:r>
          </a:p>
        </p:txBody>
      </p:sp>
      <p:sp>
        <p:nvSpPr>
          <p:cNvPr id="28" name="Text Box 45"/>
          <p:cNvSpPr txBox="1">
            <a:spLocks noChangeArrowheads="1"/>
          </p:cNvSpPr>
          <p:nvPr/>
        </p:nvSpPr>
        <p:spPr bwMode="auto">
          <a:xfrm>
            <a:off x="3101400" y="1358072"/>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44" name="Text Box 45"/>
          <p:cNvSpPr txBox="1">
            <a:spLocks noChangeArrowheads="1"/>
          </p:cNvSpPr>
          <p:nvPr/>
        </p:nvSpPr>
        <p:spPr bwMode="auto">
          <a:xfrm>
            <a:off x="1069600" y="1008891"/>
            <a:ext cx="1620000" cy="430887"/>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（地域自治区の事務所）</a:t>
            </a:r>
          </a:p>
        </p:txBody>
      </p:sp>
      <p:sp>
        <p:nvSpPr>
          <p:cNvPr id="45" name="Text Box 45"/>
          <p:cNvSpPr txBox="1">
            <a:spLocks noChangeArrowheads="1"/>
          </p:cNvSpPr>
          <p:nvPr/>
        </p:nvSpPr>
        <p:spPr bwMode="auto">
          <a:xfrm>
            <a:off x="3101400" y="1626770"/>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保健福祉センター</a:t>
            </a:r>
          </a:p>
        </p:txBody>
      </p:sp>
      <p:sp>
        <p:nvSpPr>
          <p:cNvPr id="46" name="Text Box 61"/>
          <p:cNvSpPr txBox="1">
            <a:spLocks noChangeArrowheads="1"/>
          </p:cNvSpPr>
          <p:nvPr/>
        </p:nvSpPr>
        <p:spPr bwMode="auto">
          <a:xfrm>
            <a:off x="4721400" y="1095575"/>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（総務・地域活動支援等）</a:t>
            </a:r>
          </a:p>
        </p:txBody>
      </p:sp>
      <p:sp>
        <p:nvSpPr>
          <p:cNvPr id="47" name="Text Box 61"/>
          <p:cNvSpPr txBox="1">
            <a:spLocks noChangeArrowheads="1"/>
          </p:cNvSpPr>
          <p:nvPr/>
        </p:nvSpPr>
        <p:spPr bwMode="auto">
          <a:xfrm>
            <a:off x="4721399" y="137598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（戸籍、国民年金等の窓口サービス）</a:t>
            </a:r>
          </a:p>
        </p:txBody>
      </p:sp>
      <p:sp>
        <p:nvSpPr>
          <p:cNvPr id="48" name="Text Box 61"/>
          <p:cNvSpPr txBox="1">
            <a:spLocks noChangeArrowheads="1"/>
          </p:cNvSpPr>
          <p:nvPr/>
        </p:nvSpPr>
        <p:spPr bwMode="auto">
          <a:xfrm>
            <a:off x="4721398" y="1647096"/>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（地域保健、生活保護等）</a:t>
            </a:r>
          </a:p>
        </p:txBody>
      </p:sp>
      <p:sp>
        <p:nvSpPr>
          <p:cNvPr id="49" name="Text Box 61"/>
          <p:cNvSpPr txBox="1">
            <a:spLocks noChangeArrowheads="1"/>
          </p:cNvSpPr>
          <p:nvPr/>
        </p:nvSpPr>
        <p:spPr bwMode="auto">
          <a:xfrm>
            <a:off x="4721397" y="2022626"/>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（事務局の総務、文化財保護等）</a:t>
            </a:r>
          </a:p>
        </p:txBody>
      </p:sp>
      <p:sp>
        <p:nvSpPr>
          <p:cNvPr id="50" name="Text Box 61"/>
          <p:cNvSpPr txBox="1">
            <a:spLocks noChangeArrowheads="1"/>
          </p:cNvSpPr>
          <p:nvPr/>
        </p:nvSpPr>
        <p:spPr bwMode="auto">
          <a:xfrm>
            <a:off x="4721396" y="2293172"/>
            <a:ext cx="2337970" cy="253916"/>
          </a:xfrm>
          <a:prstGeom prst="rect">
            <a:avLst/>
          </a:prstGeom>
          <a:noFill/>
          <a:ln w="19050">
            <a:noFill/>
            <a:prstDash val="sysDot"/>
            <a:miter lim="800000"/>
            <a:headEnd/>
            <a:tailEnd/>
          </a:ln>
        </p:spPr>
        <p:txBody>
          <a:bodyPr wrap="square" anchor="ctr">
            <a:spAutoFit/>
          </a:bodyPr>
          <a:lstStyle/>
          <a:p>
            <a:r>
              <a:rPr lang="ja-JP" altLang="en-US" sz="1050">
                <a:latin typeface="Meiryo UI" panose="020B0604030504040204" pitchFamily="50" charset="-128"/>
                <a:ea typeface="Meiryo UI" panose="020B0604030504040204" pitchFamily="50" charset="-128"/>
                <a:cs typeface="Meiryo UI" panose="020B0604030504040204" pitchFamily="50" charset="-128"/>
              </a:rPr>
              <a:t>（教育振興基本計画等</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2" name="Text Box 61"/>
          <p:cNvSpPr txBox="1">
            <a:spLocks noChangeArrowheads="1"/>
          </p:cNvSpPr>
          <p:nvPr/>
        </p:nvSpPr>
        <p:spPr bwMode="auto">
          <a:xfrm>
            <a:off x="4721395" y="257730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（小・中学校教育等）</a:t>
            </a:r>
          </a:p>
        </p:txBody>
      </p:sp>
      <p:sp>
        <p:nvSpPr>
          <p:cNvPr id="53" name="Text Box 61"/>
          <p:cNvSpPr txBox="1">
            <a:spLocks noChangeArrowheads="1"/>
          </p:cNvSpPr>
          <p:nvPr/>
        </p:nvSpPr>
        <p:spPr bwMode="auto">
          <a:xfrm>
            <a:off x="4721394" y="286144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（教職員人事等）</a:t>
            </a:r>
          </a:p>
        </p:txBody>
      </p:sp>
      <p:sp>
        <p:nvSpPr>
          <p:cNvPr id="54" name="Text Box 61"/>
          <p:cNvSpPr txBox="1">
            <a:spLocks noChangeArrowheads="1"/>
          </p:cNvSpPr>
          <p:nvPr/>
        </p:nvSpPr>
        <p:spPr bwMode="auto">
          <a:xfrm>
            <a:off x="4721393" y="313142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（教員の研修等）</a:t>
            </a:r>
          </a:p>
        </p:txBody>
      </p:sp>
      <p:sp>
        <p:nvSpPr>
          <p:cNvPr id="55" name="Text Box 61"/>
          <p:cNvSpPr txBox="1">
            <a:spLocks noChangeArrowheads="1"/>
          </p:cNvSpPr>
          <p:nvPr/>
        </p:nvSpPr>
        <p:spPr bwMode="auto">
          <a:xfrm>
            <a:off x="4721392" y="3400881"/>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（学校教育活動支援等）</a:t>
            </a:r>
          </a:p>
        </p:txBody>
      </p:sp>
      <p:sp>
        <p:nvSpPr>
          <p:cNvPr id="56" name="Text Box 61"/>
          <p:cNvSpPr txBox="1">
            <a:spLocks noChangeArrowheads="1"/>
          </p:cNvSpPr>
          <p:nvPr/>
        </p:nvSpPr>
        <p:spPr bwMode="auto">
          <a:xfrm>
            <a:off x="4721391" y="3674113"/>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（学校事務等）</a:t>
            </a:r>
          </a:p>
        </p:txBody>
      </p:sp>
      <p:sp>
        <p:nvSpPr>
          <p:cNvPr id="57" name="Text Box 61"/>
          <p:cNvSpPr txBox="1">
            <a:spLocks noChangeArrowheads="1"/>
          </p:cNvSpPr>
          <p:nvPr/>
        </p:nvSpPr>
        <p:spPr bwMode="auto">
          <a:xfrm>
            <a:off x="4721390" y="3954354"/>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（図書館等）</a:t>
            </a:r>
          </a:p>
        </p:txBody>
      </p:sp>
      <p:sp>
        <p:nvSpPr>
          <p:cNvPr id="58" name="Text Box 61"/>
          <p:cNvSpPr txBox="1">
            <a:spLocks noChangeArrowheads="1"/>
          </p:cNvSpPr>
          <p:nvPr/>
        </p:nvSpPr>
        <p:spPr bwMode="auto">
          <a:xfrm>
            <a:off x="4721386" y="4444517"/>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（選挙の管理執行等）</a:t>
            </a:r>
          </a:p>
        </p:txBody>
      </p:sp>
      <p:sp>
        <p:nvSpPr>
          <p:cNvPr id="59" name="Text Box 61"/>
          <p:cNvSpPr txBox="1">
            <a:spLocks noChangeArrowheads="1"/>
          </p:cNvSpPr>
          <p:nvPr/>
        </p:nvSpPr>
        <p:spPr bwMode="auto">
          <a:xfrm>
            <a:off x="4721384" y="4788139"/>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（事業・事務の監査、決算審査等）</a:t>
            </a:r>
          </a:p>
        </p:txBody>
      </p:sp>
      <p:sp>
        <p:nvSpPr>
          <p:cNvPr id="60" name="Text Box 61"/>
          <p:cNvSpPr txBox="1">
            <a:spLocks noChangeArrowheads="1"/>
          </p:cNvSpPr>
          <p:nvPr/>
        </p:nvSpPr>
        <p:spPr bwMode="auto">
          <a:xfrm>
            <a:off x="4721385" y="5097895"/>
            <a:ext cx="2337970" cy="415498"/>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（勤務条件についての措置要求</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a:latin typeface="Meiryo UI" panose="020B0604030504040204" pitchFamily="50" charset="-128"/>
                <a:ea typeface="Meiryo UI" panose="020B0604030504040204" pitchFamily="50" charset="-128"/>
                <a:cs typeface="Meiryo UI" panose="020B0604030504040204" pitchFamily="50" charset="-128"/>
              </a:rPr>
              <a:t>　 関係事務等）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3" name="直線コネクタ 62"/>
          <p:cNvCxnSpPr/>
          <p:nvPr/>
        </p:nvCxnSpPr>
        <p:spPr>
          <a:xfrm>
            <a:off x="111217" y="5966199"/>
            <a:ext cx="6882011" cy="0"/>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684520" y="2158214"/>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a:off x="2889720" y="2446246"/>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a:off x="2889720" y="2704485"/>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a:off x="2889720" y="2982992"/>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2887760" y="2158214"/>
            <a:ext cx="0" cy="1656000"/>
          </a:xfrm>
          <a:prstGeom prst="line">
            <a:avLst/>
          </a:prstGeom>
          <a:ln w="12700"/>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a:off x="2887760" y="325911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a:off x="2887760" y="3539710"/>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a:off x="2894920" y="3808991"/>
            <a:ext cx="205200" cy="0"/>
          </a:xfrm>
          <a:prstGeom prst="line">
            <a:avLst/>
          </a:prstGeom>
          <a:ln w="12700"/>
        </p:spPr>
        <p:style>
          <a:lnRef idx="1">
            <a:schemeClr val="dk1"/>
          </a:lnRef>
          <a:fillRef idx="0">
            <a:schemeClr val="dk1"/>
          </a:fillRef>
          <a:effectRef idx="0">
            <a:schemeClr val="dk1"/>
          </a:effectRef>
          <a:fontRef idx="minor">
            <a:schemeClr val="tx1"/>
          </a:fontRef>
        </p:style>
      </p:cxnSp>
      <p:sp>
        <p:nvSpPr>
          <p:cNvPr id="34" name="Text Box 45"/>
          <p:cNvSpPr txBox="1">
            <a:spLocks noChangeArrowheads="1"/>
          </p:cNvSpPr>
          <p:nvPr/>
        </p:nvSpPr>
        <p:spPr bwMode="auto">
          <a:xfrm>
            <a:off x="1069720" y="2011678"/>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教育委員会事務局</a:t>
            </a:r>
          </a:p>
        </p:txBody>
      </p:sp>
      <p:cxnSp>
        <p:nvCxnSpPr>
          <p:cNvPr id="83" name="直線コネクタ 82"/>
          <p:cNvCxnSpPr/>
          <p:nvPr/>
        </p:nvCxnSpPr>
        <p:spPr>
          <a:xfrm flipV="1">
            <a:off x="2684520" y="1229851"/>
            <a:ext cx="41168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2891680" y="1517883"/>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a:off x="2891680" y="1779959"/>
            <a:ext cx="20520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2891680" y="1232749"/>
            <a:ext cx="0" cy="550800"/>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a:off x="684000" y="116630"/>
            <a:ext cx="0" cy="1116000"/>
          </a:xfrm>
          <a:prstGeom prst="line">
            <a:avLst/>
          </a:prstGeom>
          <a:ln w="28575"/>
        </p:spPr>
        <p:style>
          <a:lnRef idx="1">
            <a:schemeClr val="dk1"/>
          </a:lnRef>
          <a:fillRef idx="0">
            <a:schemeClr val="dk1"/>
          </a:fillRef>
          <a:effectRef idx="0">
            <a:schemeClr val="dk1"/>
          </a:effectRef>
          <a:fontRef idx="minor">
            <a:schemeClr val="tx1"/>
          </a:fontRef>
        </p:style>
      </p:cxnSp>
      <p:sp>
        <p:nvSpPr>
          <p:cNvPr id="69" name="Text Box 45"/>
          <p:cNvSpPr txBox="1">
            <a:spLocks noChangeArrowheads="1"/>
          </p:cNvSpPr>
          <p:nvPr/>
        </p:nvSpPr>
        <p:spPr bwMode="auto">
          <a:xfrm>
            <a:off x="1068440" y="4786621"/>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監査委員事務局</a:t>
            </a:r>
          </a:p>
        </p:txBody>
      </p:sp>
      <p:sp>
        <p:nvSpPr>
          <p:cNvPr id="70" name="Text Box 45"/>
          <p:cNvSpPr txBox="1">
            <a:spLocks noChangeArrowheads="1"/>
          </p:cNvSpPr>
          <p:nvPr/>
        </p:nvSpPr>
        <p:spPr bwMode="auto">
          <a:xfrm>
            <a:off x="1068440" y="5180033"/>
            <a:ext cx="1620000" cy="2772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公平委員会事務局</a:t>
            </a:r>
          </a:p>
        </p:txBody>
      </p:sp>
      <p:sp>
        <p:nvSpPr>
          <p:cNvPr id="73" name="L 字 72"/>
          <p:cNvSpPr/>
          <p:nvPr/>
        </p:nvSpPr>
        <p:spPr>
          <a:xfrm>
            <a:off x="7164999" y="116631"/>
            <a:ext cx="2629784" cy="5832649"/>
          </a:xfrm>
          <a:prstGeom prst="corner">
            <a:avLst>
              <a:gd name="adj1" fmla="val 100000"/>
              <a:gd name="adj2" fmla="val 100000"/>
            </a:avLst>
          </a:prstGeom>
          <a:noFill/>
          <a:ln w="1270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88" name="Text Box 61"/>
          <p:cNvSpPr txBox="1">
            <a:spLocks noChangeArrowheads="1"/>
          </p:cNvSpPr>
          <p:nvPr/>
        </p:nvSpPr>
        <p:spPr bwMode="auto">
          <a:xfrm>
            <a:off x="7164999" y="110531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・区役所（総務・地域活動支援）</a:t>
            </a:r>
          </a:p>
        </p:txBody>
      </p:sp>
      <p:sp>
        <p:nvSpPr>
          <p:cNvPr id="89" name="Text Box 61"/>
          <p:cNvSpPr txBox="1">
            <a:spLocks noChangeArrowheads="1"/>
          </p:cNvSpPr>
          <p:nvPr/>
        </p:nvSpPr>
        <p:spPr bwMode="auto">
          <a:xfrm>
            <a:off x="7162130" y="1374375"/>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・区役所（窓口サービス）</a:t>
            </a:r>
          </a:p>
        </p:txBody>
      </p:sp>
      <p:sp>
        <p:nvSpPr>
          <p:cNvPr id="90" name="Text Box 61"/>
          <p:cNvSpPr txBox="1">
            <a:spLocks noChangeArrowheads="1"/>
          </p:cNvSpPr>
          <p:nvPr/>
        </p:nvSpPr>
        <p:spPr bwMode="auto">
          <a:xfrm>
            <a:off x="7159261" y="164345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・区役所（保健福祉センター）</a:t>
            </a:r>
          </a:p>
        </p:txBody>
      </p:sp>
      <p:sp>
        <p:nvSpPr>
          <p:cNvPr id="91" name="Text Box 61"/>
          <p:cNvSpPr txBox="1">
            <a:spLocks noChangeArrowheads="1"/>
          </p:cNvSpPr>
          <p:nvPr/>
        </p:nvSpPr>
        <p:spPr bwMode="auto">
          <a:xfrm>
            <a:off x="7159261" y="202262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・教育委員会事務局総務部、生涯学習部</a:t>
            </a:r>
          </a:p>
        </p:txBody>
      </p:sp>
      <p:sp>
        <p:nvSpPr>
          <p:cNvPr id="92" name="Text Box 61"/>
          <p:cNvSpPr txBox="1">
            <a:spLocks noChangeArrowheads="1"/>
          </p:cNvSpPr>
          <p:nvPr/>
        </p:nvSpPr>
        <p:spPr bwMode="auto">
          <a:xfrm>
            <a:off x="7159261" y="229062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・教育委員会事務局総務部教育政策課</a:t>
            </a:r>
          </a:p>
        </p:txBody>
      </p:sp>
      <p:sp>
        <p:nvSpPr>
          <p:cNvPr id="94" name="Text Box 61"/>
          <p:cNvSpPr txBox="1">
            <a:spLocks noChangeArrowheads="1"/>
          </p:cNvSpPr>
          <p:nvPr/>
        </p:nvSpPr>
        <p:spPr bwMode="auto">
          <a:xfrm>
            <a:off x="7159261" y="257089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・教育委員会事務局総務部学事課</a:t>
            </a:r>
          </a:p>
        </p:txBody>
      </p:sp>
      <p:sp>
        <p:nvSpPr>
          <p:cNvPr id="95" name="Text Box 61"/>
          <p:cNvSpPr txBox="1">
            <a:spLocks noChangeArrowheads="1"/>
          </p:cNvSpPr>
          <p:nvPr/>
        </p:nvSpPr>
        <p:spPr bwMode="auto">
          <a:xfrm>
            <a:off x="7167868" y="285170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・教育委員会事務局教務部</a:t>
            </a:r>
          </a:p>
        </p:txBody>
      </p:sp>
      <p:sp>
        <p:nvSpPr>
          <p:cNvPr id="96" name="Text Box 61"/>
          <p:cNvSpPr txBox="1">
            <a:spLocks noChangeArrowheads="1"/>
          </p:cNvSpPr>
          <p:nvPr/>
        </p:nvSpPr>
        <p:spPr bwMode="auto">
          <a:xfrm>
            <a:off x="7159261" y="313197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・教育センター</a:t>
            </a:r>
          </a:p>
        </p:txBody>
      </p:sp>
      <p:sp>
        <p:nvSpPr>
          <p:cNvPr id="97" name="Text Box 61"/>
          <p:cNvSpPr txBox="1">
            <a:spLocks noChangeArrowheads="1"/>
          </p:cNvSpPr>
          <p:nvPr/>
        </p:nvSpPr>
        <p:spPr bwMode="auto">
          <a:xfrm>
            <a:off x="7159261" y="3400880"/>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・教育委員会事務局指導部</a:t>
            </a:r>
          </a:p>
        </p:txBody>
      </p:sp>
      <p:sp>
        <p:nvSpPr>
          <p:cNvPr id="98" name="Text Box 61"/>
          <p:cNvSpPr txBox="1">
            <a:spLocks noChangeArrowheads="1"/>
          </p:cNvSpPr>
          <p:nvPr/>
        </p:nvSpPr>
        <p:spPr bwMode="auto">
          <a:xfrm>
            <a:off x="7167868" y="3680780"/>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・教育委員会事務局学校経営管理センター</a:t>
            </a:r>
          </a:p>
        </p:txBody>
      </p:sp>
      <p:sp>
        <p:nvSpPr>
          <p:cNvPr id="99" name="Text Box 61"/>
          <p:cNvSpPr txBox="1">
            <a:spLocks noChangeArrowheads="1"/>
          </p:cNvSpPr>
          <p:nvPr/>
        </p:nvSpPr>
        <p:spPr bwMode="auto">
          <a:xfrm>
            <a:off x="7167868" y="3944613"/>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・図書館</a:t>
            </a:r>
          </a:p>
        </p:txBody>
      </p:sp>
      <p:sp>
        <p:nvSpPr>
          <p:cNvPr id="101" name="Text Box 61"/>
          <p:cNvSpPr txBox="1">
            <a:spLocks noChangeArrowheads="1"/>
          </p:cNvSpPr>
          <p:nvPr/>
        </p:nvSpPr>
        <p:spPr bwMode="auto">
          <a:xfrm>
            <a:off x="7167868" y="4440959"/>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・行政委員会事務局選挙部</a:t>
            </a:r>
          </a:p>
        </p:txBody>
      </p:sp>
      <p:sp>
        <p:nvSpPr>
          <p:cNvPr id="102" name="Text Box 61"/>
          <p:cNvSpPr txBox="1">
            <a:spLocks noChangeArrowheads="1"/>
          </p:cNvSpPr>
          <p:nvPr/>
        </p:nvSpPr>
        <p:spPr bwMode="auto">
          <a:xfrm>
            <a:off x="7166434" y="4794248"/>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・行政委員会事務局監査部</a:t>
            </a:r>
          </a:p>
        </p:txBody>
      </p:sp>
      <p:sp>
        <p:nvSpPr>
          <p:cNvPr id="103" name="Text Box 61"/>
          <p:cNvSpPr txBox="1">
            <a:spLocks noChangeArrowheads="1"/>
          </p:cNvSpPr>
          <p:nvPr/>
        </p:nvSpPr>
        <p:spPr bwMode="auto">
          <a:xfrm>
            <a:off x="7159261" y="5188426"/>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・行政委員会事務局任用調査部</a:t>
            </a:r>
          </a:p>
        </p:txBody>
      </p:sp>
      <p:sp>
        <p:nvSpPr>
          <p:cNvPr id="106" name="Text Box 61"/>
          <p:cNvSpPr txBox="1">
            <a:spLocks noChangeArrowheads="1"/>
          </p:cNvSpPr>
          <p:nvPr/>
        </p:nvSpPr>
        <p:spPr bwMode="auto">
          <a:xfrm>
            <a:off x="7166434" y="5544101"/>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・市会事務局</a:t>
            </a:r>
          </a:p>
        </p:txBody>
      </p:sp>
      <p:sp>
        <p:nvSpPr>
          <p:cNvPr id="100" name="Text Box 45"/>
          <p:cNvSpPr txBox="1">
            <a:spLocks noChangeArrowheads="1"/>
          </p:cNvSpPr>
          <p:nvPr/>
        </p:nvSpPr>
        <p:spPr bwMode="auto">
          <a:xfrm>
            <a:off x="1076290" y="604286"/>
            <a:ext cx="162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会計室</a:t>
            </a:r>
          </a:p>
        </p:txBody>
      </p:sp>
      <p:sp>
        <p:nvSpPr>
          <p:cNvPr id="118" name="Text Box 61"/>
          <p:cNvSpPr txBox="1">
            <a:spLocks noChangeArrowheads="1"/>
          </p:cNvSpPr>
          <p:nvPr/>
        </p:nvSpPr>
        <p:spPr bwMode="auto">
          <a:xfrm>
            <a:off x="4722835" y="621858"/>
            <a:ext cx="2337970"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（出納・審査等）</a:t>
            </a:r>
          </a:p>
        </p:txBody>
      </p:sp>
      <p:cxnSp>
        <p:nvCxnSpPr>
          <p:cNvPr id="120" name="直線コネクタ 119"/>
          <p:cNvCxnSpPr/>
          <p:nvPr/>
        </p:nvCxnSpPr>
        <p:spPr>
          <a:xfrm flipV="1">
            <a:off x="865977" y="749048"/>
            <a:ext cx="205200" cy="0"/>
          </a:xfrm>
          <a:prstGeom prst="line">
            <a:avLst/>
          </a:prstGeom>
          <a:ln w="28575"/>
        </p:spPr>
        <p:style>
          <a:lnRef idx="1">
            <a:schemeClr val="dk1"/>
          </a:lnRef>
          <a:fillRef idx="0">
            <a:schemeClr val="dk1"/>
          </a:fillRef>
          <a:effectRef idx="0">
            <a:schemeClr val="dk1"/>
          </a:effectRef>
          <a:fontRef idx="minor">
            <a:schemeClr val="tx1"/>
          </a:fontRef>
        </p:style>
      </p:cxnSp>
      <p:sp>
        <p:nvSpPr>
          <p:cNvPr id="134" name="Text Box 61"/>
          <p:cNvSpPr txBox="1">
            <a:spLocks noChangeArrowheads="1"/>
          </p:cNvSpPr>
          <p:nvPr/>
        </p:nvSpPr>
        <p:spPr bwMode="auto">
          <a:xfrm>
            <a:off x="7166434" y="588724"/>
            <a:ext cx="2629784"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・会計室</a:t>
            </a:r>
          </a:p>
        </p:txBody>
      </p:sp>
      <p:cxnSp>
        <p:nvCxnSpPr>
          <p:cNvPr id="137" name="直線コネクタ 136"/>
          <p:cNvCxnSpPr/>
          <p:nvPr/>
        </p:nvCxnSpPr>
        <p:spPr>
          <a:xfrm>
            <a:off x="863162" y="116630"/>
            <a:ext cx="0" cy="648000"/>
          </a:xfrm>
          <a:prstGeom prst="line">
            <a:avLst/>
          </a:prstGeom>
          <a:ln w="28575"/>
        </p:spPr>
        <p:style>
          <a:lnRef idx="1">
            <a:schemeClr val="dk1"/>
          </a:lnRef>
          <a:fillRef idx="0">
            <a:schemeClr val="dk1"/>
          </a:fillRef>
          <a:effectRef idx="0">
            <a:schemeClr val="dk1"/>
          </a:effectRef>
          <a:fontRef idx="minor">
            <a:schemeClr val="tx1"/>
          </a:fontRef>
        </p:style>
      </p:cxnSp>
      <p:sp>
        <p:nvSpPr>
          <p:cNvPr id="87" name="Text Box 61"/>
          <p:cNvSpPr txBox="1">
            <a:spLocks noChangeArrowheads="1"/>
          </p:cNvSpPr>
          <p:nvPr/>
        </p:nvSpPr>
        <p:spPr bwMode="auto">
          <a:xfrm>
            <a:off x="75942" y="5949280"/>
            <a:ext cx="2608577" cy="276999"/>
          </a:xfrm>
          <a:prstGeom prst="rect">
            <a:avLst/>
          </a:prstGeom>
          <a:noFill/>
          <a:ln w="19050">
            <a:noFill/>
            <a:prstDash val="sysDot"/>
            <a:miter lim="800000"/>
            <a:headEnd/>
            <a:tailEnd/>
          </a:ln>
        </p:spPr>
        <p:txBody>
          <a:bodyPr wrap="square" anchor="ct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特定の特別区のみに設置する事業所</a:t>
            </a:r>
          </a:p>
        </p:txBody>
      </p:sp>
      <p:sp>
        <p:nvSpPr>
          <p:cNvPr id="93" name="Text Box 45"/>
          <p:cNvSpPr txBox="1">
            <a:spLocks noChangeArrowheads="1"/>
          </p:cNvSpPr>
          <p:nvPr/>
        </p:nvSpPr>
        <p:spPr bwMode="auto">
          <a:xfrm>
            <a:off x="272480" y="6231556"/>
            <a:ext cx="1260000" cy="276999"/>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食品衛生検査所</a:t>
            </a:r>
          </a:p>
        </p:txBody>
      </p:sp>
      <p:sp>
        <p:nvSpPr>
          <p:cNvPr id="105" name="Text Box 45"/>
          <p:cNvSpPr txBox="1">
            <a:spLocks noChangeArrowheads="1"/>
          </p:cNvSpPr>
          <p:nvPr/>
        </p:nvSpPr>
        <p:spPr bwMode="auto">
          <a:xfrm>
            <a:off x="272480" y="6501224"/>
            <a:ext cx="1260000" cy="255600"/>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食肉衛生検査所</a:t>
            </a:r>
          </a:p>
        </p:txBody>
      </p:sp>
      <p:sp>
        <p:nvSpPr>
          <p:cNvPr id="107" name="Text Box 61"/>
          <p:cNvSpPr txBox="1">
            <a:spLocks noChangeArrowheads="1"/>
          </p:cNvSpPr>
          <p:nvPr/>
        </p:nvSpPr>
        <p:spPr bwMode="auto">
          <a:xfrm>
            <a:off x="1551662" y="6508555"/>
            <a:ext cx="1008112"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中央区のみ</a:t>
            </a:r>
          </a:p>
        </p:txBody>
      </p:sp>
      <p:sp>
        <p:nvSpPr>
          <p:cNvPr id="108" name="Text Box 61"/>
          <p:cNvSpPr txBox="1">
            <a:spLocks noChangeArrowheads="1"/>
          </p:cNvSpPr>
          <p:nvPr/>
        </p:nvSpPr>
        <p:spPr bwMode="auto">
          <a:xfrm>
            <a:off x="1551662" y="6243097"/>
            <a:ext cx="131127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北区・天王寺区のみ</a:t>
            </a:r>
          </a:p>
        </p:txBody>
      </p:sp>
      <p:sp>
        <p:nvSpPr>
          <p:cNvPr id="109" name="Text Box 45"/>
          <p:cNvSpPr txBox="1">
            <a:spLocks noChangeArrowheads="1"/>
          </p:cNvSpPr>
          <p:nvPr/>
        </p:nvSpPr>
        <p:spPr bwMode="auto">
          <a:xfrm>
            <a:off x="2814222" y="6252955"/>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spc="-150" dirty="0">
                <a:latin typeface="Meiryo UI" panose="020B0604030504040204" pitchFamily="50" charset="-128"/>
                <a:ea typeface="Meiryo UI" panose="020B0604030504040204" pitchFamily="50" charset="-128"/>
                <a:cs typeface="Meiryo UI" panose="020B0604030504040204" pitchFamily="50" charset="-128"/>
              </a:rPr>
              <a:t>淡路土地区画整理事務所</a:t>
            </a:r>
          </a:p>
        </p:txBody>
      </p:sp>
      <p:sp>
        <p:nvSpPr>
          <p:cNvPr id="110" name="Text Box 45"/>
          <p:cNvSpPr txBox="1">
            <a:spLocks noChangeArrowheads="1"/>
          </p:cNvSpPr>
          <p:nvPr/>
        </p:nvSpPr>
        <p:spPr bwMode="auto">
          <a:xfrm>
            <a:off x="2814222" y="6506198"/>
            <a:ext cx="1476000" cy="2556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spc="-150" dirty="0">
                <a:latin typeface="Meiryo UI" panose="020B0604030504040204" pitchFamily="50" charset="-128"/>
                <a:ea typeface="Meiryo UI" panose="020B0604030504040204" pitchFamily="50" charset="-128"/>
                <a:cs typeface="Meiryo UI" panose="020B0604030504040204" pitchFamily="50" charset="-128"/>
              </a:rPr>
              <a:t>三国東土地区画整理事務所</a:t>
            </a:r>
          </a:p>
        </p:txBody>
      </p:sp>
      <p:sp>
        <p:nvSpPr>
          <p:cNvPr id="113" name="Text Box 61"/>
          <p:cNvSpPr txBox="1">
            <a:spLocks noChangeArrowheads="1"/>
          </p:cNvSpPr>
          <p:nvPr/>
        </p:nvSpPr>
        <p:spPr bwMode="auto">
          <a:xfrm>
            <a:off x="4290222" y="6247308"/>
            <a:ext cx="131127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淀川区のみ</a:t>
            </a:r>
          </a:p>
        </p:txBody>
      </p:sp>
      <p:sp>
        <p:nvSpPr>
          <p:cNvPr id="114" name="Text Box 61"/>
          <p:cNvSpPr txBox="1">
            <a:spLocks noChangeArrowheads="1"/>
          </p:cNvSpPr>
          <p:nvPr/>
        </p:nvSpPr>
        <p:spPr bwMode="auto">
          <a:xfrm>
            <a:off x="4290222" y="6509439"/>
            <a:ext cx="131127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淀川区のみ</a:t>
            </a:r>
          </a:p>
        </p:txBody>
      </p:sp>
      <p:sp>
        <p:nvSpPr>
          <p:cNvPr id="116" name="Text Box 45"/>
          <p:cNvSpPr txBox="1">
            <a:spLocks noChangeArrowheads="1"/>
          </p:cNvSpPr>
          <p:nvPr/>
        </p:nvSpPr>
        <p:spPr bwMode="auto">
          <a:xfrm>
            <a:off x="5082015" y="6239250"/>
            <a:ext cx="1152000" cy="26161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生野南部事務所</a:t>
            </a:r>
          </a:p>
        </p:txBody>
      </p:sp>
      <p:sp>
        <p:nvSpPr>
          <p:cNvPr id="117" name="Text Box 61"/>
          <p:cNvSpPr txBox="1">
            <a:spLocks noChangeArrowheads="1"/>
          </p:cNvSpPr>
          <p:nvPr/>
        </p:nvSpPr>
        <p:spPr bwMode="auto">
          <a:xfrm>
            <a:off x="6177136" y="6245404"/>
            <a:ext cx="1311273" cy="253916"/>
          </a:xfrm>
          <a:prstGeom prst="rect">
            <a:avLst/>
          </a:prstGeom>
          <a:noFill/>
          <a:ln w="19050">
            <a:noFill/>
            <a:prstDash val="sysDot"/>
            <a:miter lim="800000"/>
            <a:headEnd/>
            <a:tailEnd/>
          </a:ln>
        </p:spPr>
        <p:txBody>
          <a:bodyPr wrap="square" anchor="ctr">
            <a:sp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天王寺区のみ</a:t>
            </a:r>
          </a:p>
        </p:txBody>
      </p:sp>
      <p:cxnSp>
        <p:nvCxnSpPr>
          <p:cNvPr id="119" name="直線コネクタ 118"/>
          <p:cNvCxnSpPr/>
          <p:nvPr/>
        </p:nvCxnSpPr>
        <p:spPr>
          <a:xfrm>
            <a:off x="676857" y="1219523"/>
            <a:ext cx="396000" cy="0"/>
          </a:xfrm>
          <a:prstGeom prst="line">
            <a:avLst/>
          </a:prstGeom>
          <a:ln w="28575"/>
        </p:spPr>
        <p:style>
          <a:lnRef idx="1">
            <a:schemeClr val="dk1"/>
          </a:lnRef>
          <a:fillRef idx="0">
            <a:schemeClr val="dk1"/>
          </a:fillRef>
          <a:effectRef idx="0">
            <a:schemeClr val="dk1"/>
          </a:effectRef>
          <a:fontRef idx="minor">
            <a:schemeClr val="tx1"/>
          </a:fontRef>
        </p:style>
      </p:cxnSp>
      <p:sp>
        <p:nvSpPr>
          <p:cNvPr id="111" name="Text Box 61"/>
          <p:cNvSpPr txBox="1">
            <a:spLocks noChangeArrowheads="1"/>
          </p:cNvSpPr>
          <p:nvPr/>
        </p:nvSpPr>
        <p:spPr bwMode="auto">
          <a:xfrm>
            <a:off x="2648744" y="4823604"/>
            <a:ext cx="1549605"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機関の共同設置</a:t>
            </a:r>
          </a:p>
        </p:txBody>
      </p:sp>
      <p:sp>
        <p:nvSpPr>
          <p:cNvPr id="122" name="Text Box 61"/>
          <p:cNvSpPr txBox="1">
            <a:spLocks noChangeArrowheads="1"/>
          </p:cNvSpPr>
          <p:nvPr/>
        </p:nvSpPr>
        <p:spPr bwMode="auto">
          <a:xfrm>
            <a:off x="7138203" y="6072269"/>
            <a:ext cx="2629784" cy="415498"/>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経営形態の見直し等部門、学校園の</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部署は記載していない</a:t>
            </a:r>
          </a:p>
        </p:txBody>
      </p:sp>
      <p:sp>
        <p:nvSpPr>
          <p:cNvPr id="12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p>
        </p:txBody>
      </p:sp>
    </p:spTree>
    <p:extLst>
      <p:ext uri="{BB962C8B-B14F-4D97-AF65-F5344CB8AC3E}">
        <p14:creationId xmlns:p14="http://schemas.microsoft.com/office/powerpoint/2010/main" val="1848339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角丸四角形 167"/>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a:solidFill>
                <a:schemeClr val="tx1"/>
              </a:solidFill>
              <a:latin typeface="Meiryo UI" panose="020B0604030504040204" pitchFamily="50" charset="-128"/>
              <a:ea typeface="Meiryo UI" panose="020B0604030504040204" pitchFamily="50" charset="-128"/>
            </a:endParaRPr>
          </a:p>
          <a:p>
            <a:pPr fontAlgn="ctr"/>
            <a:endParaRPr lang="en-US" altLang="ja-JP" sz="600" dirty="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現在の淀川区を所管する区役所（地域自治区の事務所）は、特別区本庁舎</a:t>
            </a:r>
            <a:endParaRPr lang="en-US" altLang="ja-JP" sz="800" dirty="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の中に設置</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1" y="515858"/>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a:solidFill>
                  <a:sysClr val="windowText" lastClr="000000"/>
                </a:solidFill>
                <a:latin typeface="Meiryo UI" panose="020B0604030504040204" pitchFamily="50" charset="-128"/>
                <a:ea typeface="Meiryo UI" panose="020B0604030504040204" pitchFamily="50" charset="-128"/>
              </a:rPr>
              <a:t>淀川区</a:t>
            </a:r>
            <a:r>
              <a:rPr lang="ja-JP" altLang="en-US" sz="1400" dirty="0">
                <a:solidFill>
                  <a:sysClr val="windowText" lastClr="000000"/>
                </a:solidFill>
                <a:latin typeface="Meiryo UI" panose="020B0604030504040204" pitchFamily="50" charset="-128"/>
                <a:ea typeface="Meiryo UI" panose="020B0604030504040204" pitchFamily="50" charset="-128"/>
              </a:rPr>
              <a:t>（現行政区：此花区、港区、西淀川区、淀川区、東淀川区）</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a:solidFill>
                  <a:sysClr val="windowText" lastClr="000000"/>
                </a:solidFill>
                <a:latin typeface="Meiryo UI" panose="020B0604030504040204" pitchFamily="50" charset="-128"/>
                <a:ea typeface="Meiryo UI" panose="020B0604030504040204" pitchFamily="50" charset="-128"/>
              </a:rPr>
              <a:t>2,175</a:t>
            </a:r>
            <a:r>
              <a:rPr lang="ja-JP" altLang="en-US" sz="1400" dirty="0">
                <a:solidFill>
                  <a:sysClr val="windowText" lastClr="000000"/>
                </a:solidFill>
                <a:latin typeface="Meiryo UI" panose="020B0604030504040204" pitchFamily="50" charset="-128"/>
                <a:ea typeface="Meiryo UI" panose="020B0604030504040204" pitchFamily="50" charset="-128"/>
              </a:rPr>
              <a:t>人　　人口 </a:t>
            </a:r>
            <a:r>
              <a:rPr lang="en-US" altLang="ja-JP" sz="1400" dirty="0">
                <a:solidFill>
                  <a:sysClr val="windowText" lastClr="000000"/>
                </a:solidFill>
                <a:latin typeface="Meiryo UI" panose="020B0604030504040204" pitchFamily="50" charset="-128"/>
                <a:ea typeface="Meiryo UI" panose="020B0604030504040204" pitchFamily="50" charset="-128"/>
              </a:rPr>
              <a:t>595,912</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en-US" altLang="ja-JP" sz="1400" dirty="0">
                <a:solidFill>
                  <a:sysClr val="windowText" lastClr="000000"/>
                </a:solidFill>
                <a:latin typeface="Meiryo UI" panose="020B0604030504040204" pitchFamily="50" charset="-128"/>
                <a:ea typeface="Meiryo UI" panose="020B0604030504040204" pitchFamily="50" charset="-128"/>
              </a:rPr>
              <a:t>〕</a:t>
            </a: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特別区の組織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職員数</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8" name="正方形/長方形 147"/>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組織機構</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49" name="正方形/長方形 148"/>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54"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5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政策企画部</a:t>
            </a:r>
          </a:p>
        </p:txBody>
      </p:sp>
      <p:sp>
        <p:nvSpPr>
          <p:cNvPr id="171"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総務部</a:t>
            </a:r>
          </a:p>
        </p:txBody>
      </p:sp>
      <p:sp>
        <p:nvSpPr>
          <p:cNvPr id="172"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財務部</a:t>
            </a:r>
          </a:p>
        </p:txBody>
      </p:sp>
      <p:sp>
        <p:nvSpPr>
          <p:cNvPr id="173"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区民部</a:t>
            </a:r>
          </a:p>
        </p:txBody>
      </p:sp>
      <p:sp>
        <p:nvSpPr>
          <p:cNvPr id="17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産業文化部</a:t>
            </a:r>
          </a:p>
        </p:txBody>
      </p:sp>
      <p:cxnSp>
        <p:nvCxnSpPr>
          <p:cNvPr id="175" name="直線コネクタ 174"/>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8" name="直線コネクタ 197"/>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9" name="直線コネクタ 198"/>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00" name="直線コネクタ 199"/>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01" name="直線コネクタ 200"/>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02" name="直線コネクタ 201"/>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03" name="直線コネクタ 202"/>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4" name="直線コネクタ 203"/>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05" name="直線コネクタ 204"/>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06" name="表 205"/>
          <p:cNvGraphicFramePr>
            <a:graphicFrameLocks noGrp="1"/>
          </p:cNvGraphicFramePr>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2" name="テキスト ボックス 1"/>
          <p:cNvSpPr txBox="1"/>
          <p:nvPr/>
        </p:nvSpPr>
        <p:spPr>
          <a:xfrm>
            <a:off x="1704476" y="2345539"/>
            <a:ext cx="764757" cy="261610"/>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39</a:t>
            </a:r>
            <a:r>
              <a:rPr kumimoji="1" lang="ja-JP" altLang="en-US" sz="1050" dirty="0">
                <a:latin typeface="Meiryo UI" panose="020B0604030504040204" pitchFamily="50" charset="-128"/>
                <a:ea typeface="Meiryo UI" panose="020B0604030504040204" pitchFamily="50" charset="-128"/>
              </a:rPr>
              <a:t>　人</a:t>
            </a:r>
          </a:p>
        </p:txBody>
      </p:sp>
      <p:sp>
        <p:nvSpPr>
          <p:cNvPr id="85" name="テキスト ボックス 84"/>
          <p:cNvSpPr txBox="1"/>
          <p:nvPr/>
        </p:nvSpPr>
        <p:spPr>
          <a:xfrm>
            <a:off x="1704264" y="3222368"/>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53</a:t>
            </a:r>
            <a:r>
              <a:rPr kumimoji="1" lang="ja-JP" altLang="en-US" sz="1050" dirty="0">
                <a:latin typeface="Meiryo UI" panose="020B0604030504040204" pitchFamily="50" charset="-128"/>
                <a:ea typeface="Meiryo UI" panose="020B0604030504040204" pitchFamily="50" charset="-128"/>
              </a:rPr>
              <a:t>　人</a:t>
            </a:r>
          </a:p>
        </p:txBody>
      </p:sp>
      <p:sp>
        <p:nvSpPr>
          <p:cNvPr id="86" name="テキスト ボックス 85"/>
          <p:cNvSpPr txBox="1"/>
          <p:nvPr/>
        </p:nvSpPr>
        <p:spPr>
          <a:xfrm>
            <a:off x="1704263" y="383374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178</a:t>
            </a:r>
            <a:r>
              <a:rPr kumimoji="1" lang="ja-JP" altLang="en-US" sz="1050" dirty="0">
                <a:latin typeface="Meiryo UI" panose="020B0604030504040204" pitchFamily="50" charset="-128"/>
                <a:ea typeface="Meiryo UI" panose="020B0604030504040204" pitchFamily="50" charset="-128"/>
              </a:rPr>
              <a:t>　人</a:t>
            </a:r>
          </a:p>
        </p:txBody>
      </p:sp>
      <p:sp>
        <p:nvSpPr>
          <p:cNvPr id="87" name="テキスト ボックス 86"/>
          <p:cNvSpPr txBox="1"/>
          <p:nvPr/>
        </p:nvSpPr>
        <p:spPr>
          <a:xfrm>
            <a:off x="1704263" y="520892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60</a:t>
            </a:r>
            <a:r>
              <a:rPr kumimoji="1" lang="ja-JP" altLang="en-US" sz="1050" dirty="0">
                <a:latin typeface="Meiryo UI" panose="020B0604030504040204" pitchFamily="50" charset="-128"/>
                <a:ea typeface="Meiryo UI" panose="020B0604030504040204" pitchFamily="50" charset="-128"/>
              </a:rPr>
              <a:t>　人</a:t>
            </a:r>
          </a:p>
        </p:txBody>
      </p:sp>
      <p:sp>
        <p:nvSpPr>
          <p:cNvPr id="88" name="テキスト ボックス 87"/>
          <p:cNvSpPr txBox="1"/>
          <p:nvPr/>
        </p:nvSpPr>
        <p:spPr>
          <a:xfrm>
            <a:off x="1704263" y="611883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　人</a:t>
            </a:r>
          </a:p>
        </p:txBody>
      </p:sp>
      <p:grpSp>
        <p:nvGrpSpPr>
          <p:cNvPr id="158" name="グループ化 157"/>
          <p:cNvGrpSpPr/>
          <p:nvPr/>
        </p:nvGrpSpPr>
        <p:grpSpPr>
          <a:xfrm>
            <a:off x="5673528" y="1467264"/>
            <a:ext cx="4104000" cy="5184000"/>
            <a:chOff x="5742992" y="1739937"/>
            <a:chExt cx="3810652" cy="4804919"/>
          </a:xfrm>
        </p:grpSpPr>
        <p:sp>
          <p:nvSpPr>
            <p:cNvPr id="161"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67" name="正方形/長方形 166"/>
            <p:cNvSpPr/>
            <p:nvPr/>
          </p:nvSpPr>
          <p:spPr>
            <a:xfrm>
              <a:off x="6125307" y="5696226"/>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a:latin typeface="Meiryo UI" panose="020B0604030504040204" pitchFamily="50" charset="-128"/>
                  <a:ea typeface="Meiryo UI" panose="020B0604030504040204" pitchFamily="50" charset="-128"/>
                </a:rPr>
                <a:t>凡　例</a:t>
              </a:r>
            </a:p>
          </p:txBody>
        </p:sp>
      </p:grpSp>
      <p:grpSp>
        <p:nvGrpSpPr>
          <p:cNvPr id="182" name="グループ化 181"/>
          <p:cNvGrpSpPr/>
          <p:nvPr/>
        </p:nvGrpSpPr>
        <p:grpSpPr>
          <a:xfrm>
            <a:off x="5874503" y="1628800"/>
            <a:ext cx="3708000" cy="3888000"/>
            <a:chOff x="5961112" y="2862513"/>
            <a:chExt cx="3358380" cy="3528000"/>
          </a:xfrm>
        </p:grpSpPr>
        <p:grpSp>
          <p:nvGrpSpPr>
            <p:cNvPr id="207" name="グループ化 206"/>
            <p:cNvGrpSpPr/>
            <p:nvPr/>
          </p:nvGrpSpPr>
          <p:grpSpPr>
            <a:xfrm>
              <a:off x="5961112" y="2862513"/>
              <a:ext cx="3186376" cy="3528000"/>
              <a:chOff x="899592" y="1556792"/>
              <a:chExt cx="3186376" cy="3528000"/>
            </a:xfrm>
          </p:grpSpPr>
          <p:sp>
            <p:nvSpPr>
              <p:cNvPr id="222" name="フリーフォーム 221"/>
              <p:cNvSpPr>
                <a:spLocks/>
              </p:cNvSpPr>
              <p:nvPr/>
            </p:nvSpPr>
            <p:spPr bwMode="auto">
              <a:xfrm>
                <a:off x="2304221"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grpSp>
            <p:nvGrpSpPr>
              <p:cNvPr id="209" name="グループ化 208"/>
              <p:cNvGrpSpPr/>
              <p:nvPr/>
            </p:nvGrpSpPr>
            <p:grpSpPr>
              <a:xfrm>
                <a:off x="2755906" y="1556792"/>
                <a:ext cx="1036144" cy="1105847"/>
                <a:chOff x="0" y="0"/>
                <a:chExt cx="1622664" cy="1704915"/>
              </a:xfrm>
            </p:grpSpPr>
            <p:sp>
              <p:nvSpPr>
                <p:cNvPr id="242" name="フリーフォーム 241"/>
                <p:cNvSpPr>
                  <a:spLocks/>
                </p:cNvSpPr>
                <p:nvPr/>
              </p:nvSpPr>
              <p:spPr bwMode="auto">
                <a:xfrm>
                  <a:off x="0" y="0"/>
                  <a:ext cx="1437640" cy="1447800"/>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43" name="フリーフォーム 242"/>
                <p:cNvSpPr>
                  <a:spLocks/>
                </p:cNvSpPr>
                <p:nvPr/>
              </p:nvSpPr>
              <p:spPr bwMode="auto">
                <a:xfrm>
                  <a:off x="587614" y="663515"/>
                  <a:ext cx="1035050" cy="1041400"/>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grpSp>
          <p:sp>
            <p:nvSpPr>
              <p:cNvPr id="210" name="フリーフォーム 209"/>
              <p:cNvSpPr>
                <a:spLocks noEditPoints="1"/>
              </p:cNvSpPr>
              <p:nvPr/>
            </p:nvSpPr>
            <p:spPr bwMode="auto">
              <a:xfrm>
                <a:off x="899592"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3260262"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097424"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678790" y="2977995"/>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1157410"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202083"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2320747"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1874570"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2645739"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2127954"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414389"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471865"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1786436"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973119"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2822007"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2932174"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3615210"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3356317"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2513539"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2127954"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932174"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2" name="Text Box 32"/>
              <p:cNvSpPr txBox="1">
                <a:spLocks noChangeArrowheads="1"/>
              </p:cNvSpPr>
              <p:nvPr/>
            </p:nvSpPr>
            <p:spPr bwMode="auto">
              <a:xfrm>
                <a:off x="2996332" y="1740054"/>
                <a:ext cx="848896" cy="260528"/>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東淀川</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3" name="フローチャート: 結合子 1"/>
              <p:cNvSpPr/>
              <p:nvPr/>
            </p:nvSpPr>
            <p:spPr>
              <a:xfrm>
                <a:off x="3182427" y="2032865"/>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4" name="Text Box 33"/>
              <p:cNvSpPr txBox="1">
                <a:spLocks noChangeArrowheads="1"/>
              </p:cNvSpPr>
              <p:nvPr/>
            </p:nvSpPr>
            <p:spPr bwMode="auto">
              <a:xfrm>
                <a:off x="2237905" y="2095420"/>
                <a:ext cx="720000" cy="288032"/>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淀川</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5" name="フローチャート: 結合子 57"/>
              <p:cNvSpPr/>
              <p:nvPr/>
            </p:nvSpPr>
            <p:spPr>
              <a:xfrm>
                <a:off x="2461500" y="2417288"/>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6" name="Text Box 31"/>
              <p:cNvSpPr txBox="1">
                <a:spLocks noChangeArrowheads="1"/>
              </p:cNvSpPr>
              <p:nvPr/>
            </p:nvSpPr>
            <p:spPr bwMode="auto">
              <a:xfrm>
                <a:off x="1317685" y="2694411"/>
                <a:ext cx="857326"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西淀川</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7" name="フローチャート: 結合子 59"/>
              <p:cNvSpPr/>
              <p:nvPr/>
            </p:nvSpPr>
            <p:spPr>
              <a:xfrm>
                <a:off x="1951144" y="262284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8" name="Text Box 26"/>
              <p:cNvSpPr txBox="1">
                <a:spLocks noChangeArrowheads="1"/>
              </p:cNvSpPr>
              <p:nvPr/>
            </p:nvSpPr>
            <p:spPr bwMode="auto">
              <a:xfrm>
                <a:off x="1043608" y="3277924"/>
                <a:ext cx="855552" cy="295092"/>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此花</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9" name="フローチャート: 結合子 61"/>
              <p:cNvSpPr/>
              <p:nvPr/>
            </p:nvSpPr>
            <p:spPr>
              <a:xfrm>
                <a:off x="1898761" y="318557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0" name="Text Box 20"/>
              <p:cNvSpPr txBox="1">
                <a:spLocks noChangeArrowheads="1"/>
              </p:cNvSpPr>
              <p:nvPr/>
            </p:nvSpPr>
            <p:spPr bwMode="auto">
              <a:xfrm>
                <a:off x="1458061" y="3573016"/>
                <a:ext cx="828000" cy="247942"/>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港</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41" name="フローチャート: 結合子 63"/>
              <p:cNvSpPr/>
              <p:nvPr/>
            </p:nvSpPr>
            <p:spPr>
              <a:xfrm>
                <a:off x="2010029" y="35164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8" name="Freeform 45"/>
            <p:cNvSpPr>
              <a:spLocks noChangeAspect="1"/>
            </p:cNvSpPr>
            <p:nvPr/>
          </p:nvSpPr>
          <p:spPr bwMode="auto">
            <a:xfrm>
              <a:off x="8716088" y="3738664"/>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4"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３０</a:t>
            </a:r>
          </a:p>
        </p:txBody>
      </p:sp>
    </p:spTree>
    <p:extLst>
      <p:ext uri="{BB962C8B-B14F-4D97-AF65-F5344CB8AC3E}">
        <p14:creationId xmlns:p14="http://schemas.microsoft.com/office/powerpoint/2010/main" val="3804866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建設部</a:t>
            </a:r>
          </a:p>
        </p:txBody>
      </p:sp>
      <p:sp>
        <p:nvSpPr>
          <p:cNvPr id="148" name="Text Box 45"/>
          <p:cNvSpPr txBox="1">
            <a:spLocks noChangeArrowheads="1"/>
          </p:cNvSpPr>
          <p:nvPr/>
        </p:nvSpPr>
        <p:spPr bwMode="auto">
          <a:xfrm>
            <a:off x="5634984" y="16648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会計室</a:t>
            </a:r>
          </a:p>
        </p:txBody>
      </p:sp>
      <p:sp>
        <p:nvSpPr>
          <p:cNvPr id="154"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（地域自治区の事務所）</a:t>
            </a:r>
          </a:p>
        </p:txBody>
      </p:sp>
      <p:sp>
        <p:nvSpPr>
          <p:cNvPr id="157"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教育委員会事務局</a:t>
            </a:r>
          </a:p>
        </p:txBody>
      </p:sp>
      <p:sp>
        <p:nvSpPr>
          <p:cNvPr id="163"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選挙管理委員会事務局</a:t>
            </a:r>
          </a:p>
        </p:txBody>
      </p:sp>
      <p:sp>
        <p:nvSpPr>
          <p:cNvPr id="168" name="Text Box 45"/>
          <p:cNvSpPr txBox="1">
            <a:spLocks noChangeArrowheads="1"/>
          </p:cNvSpPr>
          <p:nvPr/>
        </p:nvSpPr>
        <p:spPr bwMode="auto">
          <a:xfrm>
            <a:off x="5637651" y="558382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監査委員事務局</a:t>
            </a:r>
          </a:p>
        </p:txBody>
      </p:sp>
      <p:sp>
        <p:nvSpPr>
          <p:cNvPr id="207"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公平委員会事務局</a:t>
            </a:r>
          </a:p>
        </p:txBody>
      </p:sp>
      <p:sp>
        <p:nvSpPr>
          <p:cNvPr id="208"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議会事務局</a:t>
            </a:r>
          </a:p>
        </p:txBody>
      </p:sp>
      <p:cxnSp>
        <p:nvCxnSpPr>
          <p:cNvPr id="66" name="直線コネクタ 65"/>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69" name="直線コネクタ 68"/>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7182984" y="463781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2" name="直線コネクタ 81"/>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1" name="直線コネクタ 90"/>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8" name="直線コネクタ 117"/>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132" name="直線コネクタ 131"/>
          <p:cNvCxnSpPr/>
          <p:nvPr/>
        </p:nvCxnSpPr>
        <p:spPr>
          <a:xfrm flipH="1">
            <a:off x="7179034" y="3141539"/>
            <a:ext cx="1408" cy="1501200"/>
          </a:xfrm>
          <a:prstGeom prst="line">
            <a:avLst/>
          </a:prstGeom>
        </p:spPr>
        <p:style>
          <a:lnRef idx="1">
            <a:schemeClr val="dk1"/>
          </a:lnRef>
          <a:fillRef idx="0">
            <a:schemeClr val="dk1"/>
          </a:fillRef>
          <a:effectRef idx="0">
            <a:schemeClr val="dk1"/>
          </a:effectRef>
          <a:fontRef idx="minor">
            <a:schemeClr val="tx1"/>
          </a:fontRef>
        </p:style>
      </p:cxnSp>
      <p:cxnSp>
        <p:nvCxnSpPr>
          <p:cNvPr id="134" name="直線コネクタ 133"/>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137" name="直線コネクタ 136"/>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140" name="直線コネクタ 139"/>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42"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機関の共同設置（職員数は淀川区分のみ記載）</a:t>
            </a:r>
          </a:p>
        </p:txBody>
      </p:sp>
      <p:sp>
        <p:nvSpPr>
          <p:cNvPr id="243"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24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27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44" name="表 243"/>
          <p:cNvGraphicFramePr>
            <a:graphicFrameLocks noGrp="1"/>
          </p:cNvGraphicFramePr>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a:effectLst/>
                          <a:latin typeface="Meiryo UI" panose="020B0604030504040204" pitchFamily="50" charset="-128"/>
                          <a:ea typeface="Meiryo UI" panose="020B0604030504040204" pitchFamily="50" charset="-128"/>
                        </a:rPr>
                        <a:t>者</a:t>
                      </a:r>
                      <a:endParaRPr lang="en-US" altLang="ja-JP" sz="1000" u="none" strike="noStrike" dirty="0">
                        <a:effectLst/>
                        <a:latin typeface="Meiryo UI" panose="020B0604030504040204" pitchFamily="50" charset="-128"/>
                        <a:ea typeface="Meiryo UI" panose="020B0604030504040204" pitchFamily="50" charset="-128"/>
                      </a:endParaRPr>
                    </a:p>
                    <a:p>
                      <a:pPr algn="dist" fontAlgn="b"/>
                      <a:r>
                        <a:rPr lang="ja-JP" altLang="en-US" sz="1000" u="none" strike="noStrike" dirty="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淡路土地区画整理事務所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CN" altLang="en-US" sz="800" b="0" i="0" u="none" strike="noStrike" dirty="0">
                          <a:effectLst/>
                          <a:latin typeface="Meiryo UI" panose="020B0604030504040204" pitchFamily="50" charset="-128"/>
                          <a:ea typeface="Meiryo UI" panose="020B0604030504040204" pitchFamily="50" charset="-128"/>
                        </a:rPr>
                        <a:t>三国東土地区画整理事務所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45"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福祉部</a:t>
            </a:r>
          </a:p>
        </p:txBody>
      </p:sp>
      <p:sp>
        <p:nvSpPr>
          <p:cNvPr id="246"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健康部</a:t>
            </a:r>
          </a:p>
        </p:txBody>
      </p:sp>
      <p:sp>
        <p:nvSpPr>
          <p:cNvPr id="247" name="Text Box 45"/>
          <p:cNvSpPr txBox="1">
            <a:spLocks noChangeArrowheads="1"/>
          </p:cNvSpPr>
          <p:nvPr/>
        </p:nvSpPr>
        <p:spPr bwMode="auto">
          <a:xfrm>
            <a:off x="669099" y="263691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こども部</a:t>
            </a:r>
          </a:p>
        </p:txBody>
      </p:sp>
      <p:sp>
        <p:nvSpPr>
          <p:cNvPr id="248" name="Text Box 45"/>
          <p:cNvSpPr txBox="1">
            <a:spLocks noChangeArrowheads="1"/>
          </p:cNvSpPr>
          <p:nvPr/>
        </p:nvSpPr>
        <p:spPr bwMode="auto">
          <a:xfrm>
            <a:off x="669099" y="381761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環境部</a:t>
            </a:r>
          </a:p>
        </p:txBody>
      </p:sp>
      <p:sp>
        <p:nvSpPr>
          <p:cNvPr id="249" name="Text Box 45"/>
          <p:cNvSpPr txBox="1">
            <a:spLocks noChangeArrowheads="1"/>
          </p:cNvSpPr>
          <p:nvPr/>
        </p:nvSpPr>
        <p:spPr bwMode="auto">
          <a:xfrm>
            <a:off x="669099" y="455125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都市整備部</a:t>
            </a:r>
          </a:p>
        </p:txBody>
      </p:sp>
      <p:cxnSp>
        <p:nvCxnSpPr>
          <p:cNvPr id="250" name="直線コネクタ 249"/>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417099" y="19888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417099" y="277330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417099" y="393305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417099" y="46836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2034450" y="276336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2034450" y="39338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2039212" y="466535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6" name="直線コネクタ 265"/>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7" name="直線コネクタ 266"/>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8" name="直線コネクタ 267"/>
          <p:cNvCxnSpPr/>
          <p:nvPr/>
        </p:nvCxnSpPr>
        <p:spPr>
          <a:xfrm flipV="1">
            <a:off x="2214450" y="29722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9" name="直線コネクタ 268"/>
          <p:cNvCxnSpPr/>
          <p:nvPr/>
        </p:nvCxnSpPr>
        <p:spPr>
          <a:xfrm flipV="1">
            <a:off x="2214450" y="319837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0" name="直線コネクタ 269"/>
          <p:cNvCxnSpPr/>
          <p:nvPr/>
        </p:nvCxnSpPr>
        <p:spPr>
          <a:xfrm flipV="1">
            <a:off x="2216696" y="34286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1" name="直線コネクタ 270"/>
          <p:cNvCxnSpPr/>
          <p:nvPr/>
        </p:nvCxnSpPr>
        <p:spPr>
          <a:xfrm flipV="1">
            <a:off x="2216696" y="363994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2" name="直線コネクタ 271"/>
          <p:cNvCxnSpPr/>
          <p:nvPr/>
        </p:nvCxnSpPr>
        <p:spPr>
          <a:xfrm flipV="1">
            <a:off x="2214450" y="414273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3" name="直線コネクタ 272"/>
          <p:cNvCxnSpPr/>
          <p:nvPr/>
        </p:nvCxnSpPr>
        <p:spPr>
          <a:xfrm flipV="1">
            <a:off x="2214450" y="43658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4" name="直線コネクタ 273"/>
          <p:cNvCxnSpPr/>
          <p:nvPr/>
        </p:nvCxnSpPr>
        <p:spPr>
          <a:xfrm flipV="1">
            <a:off x="2217212" y="48789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5" name="直線コネクタ 274"/>
          <p:cNvCxnSpPr/>
          <p:nvPr/>
        </p:nvCxnSpPr>
        <p:spPr>
          <a:xfrm flipV="1">
            <a:off x="2214450" y="51100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6" name="直線コネクタ 275"/>
          <p:cNvCxnSpPr/>
          <p:nvPr/>
        </p:nvCxnSpPr>
        <p:spPr>
          <a:xfrm flipV="1">
            <a:off x="2217212" y="53324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7" name="直線コネクタ 276"/>
          <p:cNvCxnSpPr/>
          <p:nvPr/>
        </p:nvCxnSpPr>
        <p:spPr>
          <a:xfrm flipV="1">
            <a:off x="2217212" y="555860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8" name="直線コネクタ 277"/>
          <p:cNvCxnSpPr/>
          <p:nvPr/>
        </p:nvCxnSpPr>
        <p:spPr>
          <a:xfrm flipV="1">
            <a:off x="2217212" y="57751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79" name="直線コネクタ 278"/>
          <p:cNvCxnSpPr/>
          <p:nvPr/>
        </p:nvCxnSpPr>
        <p:spPr>
          <a:xfrm flipV="1">
            <a:off x="2216831" y="59977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0" name="直線コネクタ 279"/>
          <p:cNvCxnSpPr/>
          <p:nvPr/>
        </p:nvCxnSpPr>
        <p:spPr>
          <a:xfrm flipV="1">
            <a:off x="2214450" y="645126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81" name="直線コネクタ 280"/>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282" name="直線コネクタ 281"/>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283" name="直線コネクタ 282"/>
          <p:cNvCxnSpPr/>
          <p:nvPr/>
        </p:nvCxnSpPr>
        <p:spPr>
          <a:xfrm>
            <a:off x="2214450" y="1988840"/>
            <a:ext cx="0" cy="450000"/>
          </a:xfrm>
          <a:prstGeom prst="line">
            <a:avLst/>
          </a:prstGeom>
        </p:spPr>
        <p:style>
          <a:lnRef idx="1">
            <a:schemeClr val="dk1"/>
          </a:lnRef>
          <a:fillRef idx="0">
            <a:schemeClr val="dk1"/>
          </a:fillRef>
          <a:effectRef idx="0">
            <a:schemeClr val="dk1"/>
          </a:effectRef>
          <a:fontRef idx="minor">
            <a:schemeClr val="tx1"/>
          </a:fontRef>
        </p:style>
      </p:cxnSp>
      <p:cxnSp>
        <p:nvCxnSpPr>
          <p:cNvPr id="284" name="直線コネクタ 283"/>
          <p:cNvCxnSpPr/>
          <p:nvPr/>
        </p:nvCxnSpPr>
        <p:spPr>
          <a:xfrm>
            <a:off x="2214450" y="2764803"/>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285" name="直線コネクタ 284"/>
          <p:cNvCxnSpPr/>
          <p:nvPr/>
        </p:nvCxnSpPr>
        <p:spPr>
          <a:xfrm>
            <a:off x="2217099" y="393548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286" name="直線コネクタ 285"/>
          <p:cNvCxnSpPr/>
          <p:nvPr/>
        </p:nvCxnSpPr>
        <p:spPr>
          <a:xfrm>
            <a:off x="2210307" y="4667736"/>
            <a:ext cx="1601" cy="2005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sp>
        <p:nvSpPr>
          <p:cNvPr id="289"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0" name="直線コネクタ 289"/>
          <p:cNvCxnSpPr/>
          <p:nvPr/>
        </p:nvCxnSpPr>
        <p:spPr>
          <a:xfrm flipV="1">
            <a:off x="2217212" y="622810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91" name="直線コネクタ 290"/>
          <p:cNvCxnSpPr/>
          <p:nvPr/>
        </p:nvCxnSpPr>
        <p:spPr>
          <a:xfrm flipV="1">
            <a:off x="2216696" y="6669360"/>
            <a:ext cx="216000" cy="0"/>
          </a:xfrm>
          <a:prstGeom prst="line">
            <a:avLst/>
          </a:prstGeom>
        </p:spPr>
        <p:style>
          <a:lnRef idx="1">
            <a:schemeClr val="dk1"/>
          </a:lnRef>
          <a:fillRef idx="0">
            <a:schemeClr val="dk1"/>
          </a:fillRef>
          <a:effectRef idx="0">
            <a:schemeClr val="dk1"/>
          </a:effectRef>
          <a:fontRef idx="minor">
            <a:schemeClr val="tx1"/>
          </a:fontRef>
        </p:style>
      </p:cxnSp>
      <p:sp>
        <p:nvSpPr>
          <p:cNvPr id="94" name="テキスト ボックス 93"/>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139</a:t>
            </a:r>
            <a:r>
              <a:rPr kumimoji="1" lang="ja-JP" altLang="en-US" sz="1050" dirty="0">
                <a:latin typeface="Meiryo UI" panose="020B0604030504040204" pitchFamily="50" charset="-128"/>
                <a:ea typeface="Meiryo UI" panose="020B0604030504040204" pitchFamily="50" charset="-128"/>
              </a:rPr>
              <a:t>　人</a:t>
            </a:r>
          </a:p>
        </p:txBody>
      </p:sp>
      <p:sp>
        <p:nvSpPr>
          <p:cNvPr id="95" name="テキスト ボックス 94"/>
          <p:cNvSpPr txBox="1"/>
          <p:nvPr/>
        </p:nvSpPr>
        <p:spPr>
          <a:xfrm>
            <a:off x="1271910" y="212661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114</a:t>
            </a:r>
            <a:r>
              <a:rPr kumimoji="1" lang="ja-JP" altLang="en-US" sz="1050" dirty="0">
                <a:latin typeface="Meiryo UI" panose="020B0604030504040204" pitchFamily="50" charset="-128"/>
                <a:ea typeface="Meiryo UI" panose="020B0604030504040204" pitchFamily="50" charset="-128"/>
              </a:rPr>
              <a:t>　人</a:t>
            </a:r>
          </a:p>
        </p:txBody>
      </p:sp>
      <p:sp>
        <p:nvSpPr>
          <p:cNvPr id="96" name="テキスト ボックス 95"/>
          <p:cNvSpPr txBox="1"/>
          <p:nvPr/>
        </p:nvSpPr>
        <p:spPr>
          <a:xfrm>
            <a:off x="1271910" y="2900502"/>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155</a:t>
            </a:r>
            <a:r>
              <a:rPr kumimoji="1" lang="ja-JP" altLang="en-US" sz="1050" dirty="0">
                <a:latin typeface="Meiryo UI" panose="020B0604030504040204" pitchFamily="50" charset="-128"/>
                <a:ea typeface="Meiryo UI" panose="020B0604030504040204" pitchFamily="50" charset="-128"/>
              </a:rPr>
              <a:t>　人</a:t>
            </a:r>
          </a:p>
        </p:txBody>
      </p:sp>
      <p:sp>
        <p:nvSpPr>
          <p:cNvPr id="97" name="テキスト ボックス 96"/>
          <p:cNvSpPr txBox="1"/>
          <p:nvPr/>
        </p:nvSpPr>
        <p:spPr>
          <a:xfrm>
            <a:off x="1271910" y="407914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68</a:t>
            </a:r>
            <a:r>
              <a:rPr kumimoji="1" lang="ja-JP" altLang="en-US" sz="1050" dirty="0">
                <a:latin typeface="Meiryo UI" panose="020B0604030504040204" pitchFamily="50" charset="-128"/>
                <a:ea typeface="Meiryo UI" panose="020B0604030504040204" pitchFamily="50" charset="-128"/>
              </a:rPr>
              <a:t>　人</a:t>
            </a:r>
          </a:p>
        </p:txBody>
      </p:sp>
      <p:sp>
        <p:nvSpPr>
          <p:cNvPr id="98" name="テキスト ボックス 97"/>
          <p:cNvSpPr txBox="1"/>
          <p:nvPr/>
        </p:nvSpPr>
        <p:spPr>
          <a:xfrm>
            <a:off x="1271910" y="4812781"/>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242</a:t>
            </a:r>
            <a:r>
              <a:rPr kumimoji="1" lang="ja-JP" altLang="en-US" sz="1050" dirty="0">
                <a:latin typeface="Meiryo UI" panose="020B0604030504040204" pitchFamily="50" charset="-128"/>
                <a:ea typeface="Meiryo UI" panose="020B0604030504040204" pitchFamily="50" charset="-128"/>
              </a:rPr>
              <a:t>　人</a:t>
            </a:r>
          </a:p>
        </p:txBody>
      </p:sp>
      <p:sp>
        <p:nvSpPr>
          <p:cNvPr id="99" name="テキスト ボックス 98"/>
          <p:cNvSpPr txBox="1"/>
          <p:nvPr/>
        </p:nvSpPr>
        <p:spPr>
          <a:xfrm>
            <a:off x="6235387" y="383730"/>
            <a:ext cx="764757" cy="253916"/>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158</a:t>
            </a:r>
            <a:r>
              <a:rPr kumimoji="1" lang="ja-JP" altLang="en-US" sz="1050" dirty="0">
                <a:latin typeface="Meiryo UI" panose="020B0604030504040204" pitchFamily="50" charset="-128"/>
                <a:ea typeface="Meiryo UI" panose="020B0604030504040204" pitchFamily="50" charset="-128"/>
              </a:rPr>
              <a:t>　人</a:t>
            </a:r>
          </a:p>
        </p:txBody>
      </p:sp>
      <p:sp>
        <p:nvSpPr>
          <p:cNvPr id="100" name="テキスト ボックス 99"/>
          <p:cNvSpPr txBox="1"/>
          <p:nvPr/>
        </p:nvSpPr>
        <p:spPr>
          <a:xfrm>
            <a:off x="6235387" y="2455004"/>
            <a:ext cx="764757" cy="253916"/>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684</a:t>
            </a:r>
            <a:r>
              <a:rPr kumimoji="1" lang="ja-JP" altLang="en-US" sz="1050" dirty="0">
                <a:latin typeface="Meiryo UI" panose="020B0604030504040204" pitchFamily="50" charset="-128"/>
                <a:ea typeface="Meiryo UI" panose="020B0604030504040204" pitchFamily="50" charset="-128"/>
              </a:rPr>
              <a:t>　人</a:t>
            </a:r>
          </a:p>
        </p:txBody>
      </p:sp>
      <p:sp>
        <p:nvSpPr>
          <p:cNvPr id="101" name="テキスト ボックス 10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162</a:t>
            </a:r>
            <a:r>
              <a:rPr kumimoji="1" lang="ja-JP" altLang="en-US" sz="1050" dirty="0">
                <a:latin typeface="Meiryo UI" panose="020B0604030504040204" pitchFamily="50" charset="-128"/>
                <a:ea typeface="Meiryo UI" panose="020B0604030504040204" pitchFamily="50" charset="-128"/>
              </a:rPr>
              <a:t>　人</a:t>
            </a:r>
          </a:p>
        </p:txBody>
      </p:sp>
      <p:sp>
        <p:nvSpPr>
          <p:cNvPr id="103"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３１</a:t>
            </a:r>
          </a:p>
        </p:txBody>
      </p:sp>
    </p:spTree>
    <p:extLst>
      <p:ext uri="{BB962C8B-B14F-4D97-AF65-F5344CB8AC3E}">
        <p14:creationId xmlns:p14="http://schemas.microsoft.com/office/powerpoint/2010/main" val="3375124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107" name="正方形/長方形 106"/>
          <p:cNvSpPr/>
          <p:nvPr/>
        </p:nvSpPr>
        <p:spPr>
          <a:xfrm>
            <a:off x="-1" y="513947"/>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a:solidFill>
                  <a:sysClr val="windowText" lastClr="000000"/>
                </a:solidFill>
                <a:latin typeface="Meiryo UI" panose="020B0604030504040204" pitchFamily="50" charset="-128"/>
                <a:ea typeface="Meiryo UI" panose="020B0604030504040204" pitchFamily="50" charset="-128"/>
              </a:rPr>
              <a:t>北区</a:t>
            </a:r>
            <a:r>
              <a:rPr lang="ja-JP" altLang="en-US" sz="1400" dirty="0">
                <a:solidFill>
                  <a:sysClr val="windowText" lastClr="000000"/>
                </a:solidFill>
                <a:latin typeface="Meiryo UI" panose="020B0604030504040204" pitchFamily="50" charset="-128"/>
                <a:ea typeface="Meiryo UI" panose="020B0604030504040204" pitchFamily="50" charset="-128"/>
              </a:rPr>
              <a:t>（現行政区：北区、都島区、福島区、東成区、旭区、城東区、鶴見区）</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a:solidFill>
                  <a:sysClr val="windowText" lastClr="000000"/>
                </a:solidFill>
                <a:latin typeface="Meiryo UI" panose="020B0604030504040204" pitchFamily="50" charset="-128"/>
                <a:ea typeface="Meiryo UI" panose="020B0604030504040204" pitchFamily="50" charset="-128"/>
              </a:rPr>
              <a:t>〔 </a:t>
            </a:r>
            <a:r>
              <a:rPr lang="ja-JP" altLang="en-US" sz="1400" dirty="0">
                <a:solidFill>
                  <a:sysClr val="windowText" lastClr="000000"/>
                </a:solidFill>
                <a:latin typeface="Meiryo UI" panose="020B0604030504040204" pitchFamily="50" charset="-128"/>
                <a:ea typeface="Meiryo UI" panose="020B0604030504040204" pitchFamily="50" charset="-128"/>
              </a:rPr>
              <a:t>職員数 計 </a:t>
            </a:r>
            <a:r>
              <a:rPr lang="en-US" altLang="ja-JP" sz="1400" dirty="0">
                <a:solidFill>
                  <a:sysClr val="windowText" lastClr="000000"/>
                </a:solidFill>
                <a:latin typeface="Meiryo UI" panose="020B0604030504040204" pitchFamily="50" charset="-128"/>
                <a:ea typeface="Meiryo UI" panose="020B0604030504040204" pitchFamily="50" charset="-128"/>
              </a:rPr>
              <a:t>2,487</a:t>
            </a:r>
            <a:r>
              <a:rPr lang="ja-JP" altLang="en-US" sz="1400" dirty="0">
                <a:solidFill>
                  <a:sysClr val="windowText" lastClr="000000"/>
                </a:solidFill>
                <a:latin typeface="Meiryo UI" panose="020B0604030504040204" pitchFamily="50" charset="-128"/>
                <a:ea typeface="Meiryo UI" panose="020B0604030504040204" pitchFamily="50" charset="-128"/>
              </a:rPr>
              <a:t>人　　人口 </a:t>
            </a:r>
            <a:r>
              <a:rPr lang="en-US" altLang="ja-JP" sz="1400" dirty="0">
                <a:solidFill>
                  <a:sysClr val="windowText" lastClr="000000"/>
                </a:solidFill>
                <a:latin typeface="Meiryo UI" panose="020B0604030504040204" pitchFamily="50" charset="-128"/>
                <a:ea typeface="Meiryo UI" panose="020B0604030504040204" pitchFamily="50" charset="-128"/>
              </a:rPr>
              <a:t>749,303</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en-US" altLang="ja-JP" sz="1400" dirty="0">
                <a:solidFill>
                  <a:sysClr val="windowText" lastClr="000000"/>
                </a:solidFill>
                <a:latin typeface="Meiryo UI" panose="020B0604030504040204" pitchFamily="50" charset="-128"/>
                <a:ea typeface="Meiryo UI" panose="020B0604030504040204" pitchFamily="50" charset="-128"/>
              </a:rPr>
              <a:t>〕</a:t>
            </a: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特別区の組織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65" name="正方形/長方形 64"/>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66"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71"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政策企画部</a:t>
            </a:r>
          </a:p>
        </p:txBody>
      </p:sp>
      <p:sp>
        <p:nvSpPr>
          <p:cNvPr id="130"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総務部</a:t>
            </a:r>
          </a:p>
        </p:txBody>
      </p:sp>
      <p:sp>
        <p:nvSpPr>
          <p:cNvPr id="133"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財務部</a:t>
            </a:r>
          </a:p>
        </p:txBody>
      </p:sp>
      <p:sp>
        <p:nvSpPr>
          <p:cNvPr id="139"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区民部</a:t>
            </a:r>
          </a:p>
        </p:txBody>
      </p:sp>
      <p:sp>
        <p:nvSpPr>
          <p:cNvPr id="144"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産業文化部</a:t>
            </a:r>
          </a:p>
        </p:txBody>
      </p:sp>
      <p:cxnSp>
        <p:nvCxnSpPr>
          <p:cNvPr id="3" name="直線コネクタ 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5" name="直線コネクタ 84"/>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0" name="直線コネクタ 89"/>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1" name="直線コネクタ 100"/>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4" name="表 3"/>
          <p:cNvGraphicFramePr>
            <a:graphicFrameLocks noGrp="1"/>
          </p:cNvGraphicFramePr>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111" name="テキスト ボックス 110"/>
          <p:cNvSpPr txBox="1"/>
          <p:nvPr/>
        </p:nvSpPr>
        <p:spPr>
          <a:xfrm>
            <a:off x="1704264" y="234388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45</a:t>
            </a:r>
            <a:r>
              <a:rPr kumimoji="1" lang="ja-JP" altLang="en-US" sz="1050" dirty="0">
                <a:latin typeface="Meiryo UI" panose="020B0604030504040204" pitchFamily="50" charset="-128"/>
                <a:ea typeface="Meiryo UI" panose="020B0604030504040204" pitchFamily="50" charset="-128"/>
              </a:rPr>
              <a:t>　人</a:t>
            </a:r>
          </a:p>
        </p:txBody>
      </p:sp>
      <p:sp>
        <p:nvSpPr>
          <p:cNvPr id="112" name="テキスト ボックス 111"/>
          <p:cNvSpPr txBox="1"/>
          <p:nvPr/>
        </p:nvSpPr>
        <p:spPr>
          <a:xfrm>
            <a:off x="1699487" y="321579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62</a:t>
            </a:r>
            <a:r>
              <a:rPr kumimoji="1" lang="ja-JP" altLang="en-US" sz="1050" dirty="0">
                <a:latin typeface="Meiryo UI" panose="020B0604030504040204" pitchFamily="50" charset="-128"/>
                <a:ea typeface="Meiryo UI" panose="020B0604030504040204" pitchFamily="50" charset="-128"/>
              </a:rPr>
              <a:t>　人</a:t>
            </a:r>
          </a:p>
        </p:txBody>
      </p:sp>
      <p:sp>
        <p:nvSpPr>
          <p:cNvPr id="113" name="テキスト ボックス 112"/>
          <p:cNvSpPr txBox="1"/>
          <p:nvPr/>
        </p:nvSpPr>
        <p:spPr>
          <a:xfrm>
            <a:off x="1704263" y="3833747"/>
            <a:ext cx="764757" cy="253916"/>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217</a:t>
            </a:r>
            <a:r>
              <a:rPr kumimoji="1" lang="ja-JP" altLang="en-US" sz="1050" dirty="0">
                <a:latin typeface="Meiryo UI" panose="020B0604030504040204" pitchFamily="50" charset="-128"/>
                <a:ea typeface="Meiryo UI" panose="020B0604030504040204" pitchFamily="50" charset="-128"/>
              </a:rPr>
              <a:t>　人</a:t>
            </a:r>
          </a:p>
        </p:txBody>
      </p:sp>
      <p:sp>
        <p:nvSpPr>
          <p:cNvPr id="116" name="テキスト ボックス 115"/>
          <p:cNvSpPr txBox="1"/>
          <p:nvPr/>
        </p:nvSpPr>
        <p:spPr>
          <a:xfrm>
            <a:off x="1704263" y="5208920"/>
            <a:ext cx="764757" cy="253916"/>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71</a:t>
            </a:r>
            <a:r>
              <a:rPr kumimoji="1" lang="ja-JP" altLang="en-US" sz="1050" dirty="0">
                <a:latin typeface="Meiryo UI" panose="020B0604030504040204" pitchFamily="50" charset="-128"/>
                <a:ea typeface="Meiryo UI" panose="020B0604030504040204" pitchFamily="50" charset="-128"/>
              </a:rPr>
              <a:t>　人</a:t>
            </a:r>
          </a:p>
        </p:txBody>
      </p:sp>
      <p:sp>
        <p:nvSpPr>
          <p:cNvPr id="127" name="テキスト ボックス 126"/>
          <p:cNvSpPr txBox="1"/>
          <p:nvPr/>
        </p:nvSpPr>
        <p:spPr>
          <a:xfrm>
            <a:off x="1704263" y="6118833"/>
            <a:ext cx="764757" cy="253916"/>
          </a:xfrm>
          <a:prstGeom prst="rect">
            <a:avLst/>
          </a:prstGeom>
          <a:noFill/>
        </p:spPr>
        <p:txBody>
          <a:bodyPr wrap="square" rtlCol="0">
            <a:spAutoFit/>
          </a:bodyPr>
          <a:lstStyle/>
          <a:p>
            <a:pPr algn="r"/>
            <a:r>
              <a:rPr kumimoji="1" lang="en-US" altLang="ja-JP" sz="1050" dirty="0">
                <a:latin typeface="Meiryo UI" panose="020B0604030504040204" pitchFamily="50" charset="-128"/>
                <a:ea typeface="Meiryo UI" panose="020B0604030504040204" pitchFamily="50" charset="-128"/>
              </a:rPr>
              <a:t>65</a:t>
            </a:r>
            <a:r>
              <a:rPr kumimoji="1" lang="ja-JP" altLang="en-US" sz="1050" dirty="0">
                <a:latin typeface="Meiryo UI" panose="020B0604030504040204" pitchFamily="50" charset="-128"/>
                <a:ea typeface="Meiryo UI" panose="020B0604030504040204" pitchFamily="50" charset="-128"/>
              </a:rPr>
              <a:t>　人</a:t>
            </a:r>
          </a:p>
        </p:txBody>
      </p:sp>
      <p:sp>
        <p:nvSpPr>
          <p:cNvPr id="136" name="正方形/長方形 135"/>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職員数</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組織機構</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200" name="グループ化 199"/>
          <p:cNvGrpSpPr/>
          <p:nvPr/>
        </p:nvGrpSpPr>
        <p:grpSpPr>
          <a:xfrm>
            <a:off x="5889104" y="1636413"/>
            <a:ext cx="3708000" cy="3888000"/>
            <a:chOff x="463632" y="2527449"/>
            <a:chExt cx="3358380" cy="3528000"/>
          </a:xfrm>
        </p:grpSpPr>
        <p:sp>
          <p:nvSpPr>
            <p:cNvPr id="202"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a:lstStyle/>
            <a:p>
              <a:endParaRPr lang="ja-JP" altLang="en-US"/>
            </a:p>
          </p:txBody>
        </p:sp>
        <p:grpSp>
          <p:nvGrpSpPr>
            <p:cNvPr id="204" name="グループ化 203"/>
            <p:cNvGrpSpPr/>
            <p:nvPr/>
          </p:nvGrpSpPr>
          <p:grpSpPr>
            <a:xfrm>
              <a:off x="463632" y="2527449"/>
              <a:ext cx="3331943" cy="3528000"/>
              <a:chOff x="5285310" y="1658734"/>
              <a:chExt cx="3331943" cy="3528000"/>
            </a:xfrm>
          </p:grpSpPr>
          <p:sp>
            <p:nvSpPr>
              <p:cNvPr id="207" name="フリーフォーム 206"/>
              <p:cNvSpPr>
                <a:spLocks/>
              </p:cNvSpPr>
              <p:nvPr/>
            </p:nvSpPr>
            <p:spPr bwMode="auto">
              <a:xfrm>
                <a:off x="7141624" y="1658734"/>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7516842" y="2089105"/>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09" name="フリーフォーム 208"/>
              <p:cNvSpPr>
                <a:spLocks noEditPoints="1"/>
              </p:cNvSpPr>
              <p:nvPr/>
            </p:nvSpPr>
            <p:spPr bwMode="auto">
              <a:xfrm>
                <a:off x="5285310" y="2990413"/>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7645980" y="2690377"/>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7483142" y="3656252"/>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7064508" y="3079937"/>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5543128" y="2417288"/>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7587801" y="3300701"/>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6706465" y="2553980"/>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6260288" y="1994451"/>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7031457" y="3986374"/>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6513672" y="2854011"/>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6800107" y="3561132"/>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5857583" y="3412433"/>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6689939" y="3801729"/>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6172154" y="3605894"/>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5358837" y="3950793"/>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リーフォーム 223"/>
              <p:cNvSpPr>
                <a:spLocks/>
              </p:cNvSpPr>
              <p:nvPr/>
            </p:nvSpPr>
            <p:spPr bwMode="auto">
              <a:xfrm>
                <a:off x="7207725" y="3460417"/>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5" name="フリーフォーム 224"/>
              <p:cNvSpPr>
                <a:spLocks/>
              </p:cNvSpPr>
              <p:nvPr/>
            </p:nvSpPr>
            <p:spPr bwMode="auto">
              <a:xfrm>
                <a:off x="7317892" y="4064708"/>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6" name="フリーフォーム 225"/>
              <p:cNvSpPr>
                <a:spLocks/>
              </p:cNvSpPr>
              <p:nvPr/>
            </p:nvSpPr>
            <p:spPr bwMode="auto">
              <a:xfrm>
                <a:off x="8000928" y="4070303"/>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7" name="フリーフォーム 226"/>
              <p:cNvSpPr>
                <a:spLocks/>
              </p:cNvSpPr>
              <p:nvPr/>
            </p:nvSpPr>
            <p:spPr bwMode="auto">
              <a:xfrm>
                <a:off x="7742035" y="4070303"/>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8" name="フリーフォーム 227"/>
              <p:cNvSpPr>
                <a:spLocks/>
              </p:cNvSpPr>
              <p:nvPr/>
            </p:nvSpPr>
            <p:spPr bwMode="auto">
              <a:xfrm>
                <a:off x="6899257" y="4439592"/>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9" name="フリーフォーム 228"/>
              <p:cNvSpPr>
                <a:spLocks/>
              </p:cNvSpPr>
              <p:nvPr/>
            </p:nvSpPr>
            <p:spPr bwMode="auto">
              <a:xfrm>
                <a:off x="6513672" y="3124700"/>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0" name="フリーフォーム 229"/>
              <p:cNvSpPr>
                <a:spLocks/>
              </p:cNvSpPr>
              <p:nvPr/>
            </p:nvSpPr>
            <p:spPr bwMode="auto">
              <a:xfrm>
                <a:off x="7317892" y="2344122"/>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1" name="フローチャート: 結合子 64"/>
              <p:cNvSpPr/>
              <p:nvPr/>
            </p:nvSpPr>
            <p:spPr>
              <a:xfrm>
                <a:off x="6646319" y="309842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2" name="Text Box 30"/>
              <p:cNvSpPr txBox="1">
                <a:spLocks noChangeArrowheads="1"/>
              </p:cNvSpPr>
              <p:nvPr/>
            </p:nvSpPr>
            <p:spPr bwMode="auto">
              <a:xfrm>
                <a:off x="6224125" y="2816667"/>
                <a:ext cx="683018" cy="337777"/>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福島</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050" b="1" dirty="0">
                  <a:latin typeface="Meiryo UI" pitchFamily="50" charset="-128"/>
                  <a:ea typeface="Meiryo UI" pitchFamily="50" charset="-128"/>
                  <a:cs typeface="Meiryo UI" pitchFamily="50" charset="-128"/>
                </a:endParaRPr>
              </a:p>
            </p:txBody>
          </p:sp>
          <p:sp>
            <p:nvSpPr>
              <p:cNvPr id="233" name="Text Box 29"/>
              <p:cNvSpPr txBox="1">
                <a:spLocks noChangeArrowheads="1"/>
              </p:cNvSpPr>
              <p:nvPr/>
            </p:nvSpPr>
            <p:spPr bwMode="auto">
              <a:xfrm>
                <a:off x="6648391" y="2568947"/>
                <a:ext cx="661204"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北</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34" name="フローチャート: 結合子 67"/>
              <p:cNvSpPr/>
              <p:nvPr/>
            </p:nvSpPr>
            <p:spPr>
              <a:xfrm>
                <a:off x="7085519" y="3036388"/>
                <a:ext cx="72000" cy="72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5" name="Text Box 28"/>
              <p:cNvSpPr txBox="1">
                <a:spLocks noChangeArrowheads="1"/>
              </p:cNvSpPr>
              <p:nvPr/>
            </p:nvSpPr>
            <p:spPr bwMode="auto">
              <a:xfrm>
                <a:off x="7279136" y="2605017"/>
                <a:ext cx="614914"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都島</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6" name="フローチャート: 結合子 69"/>
              <p:cNvSpPr/>
              <p:nvPr/>
            </p:nvSpPr>
            <p:spPr>
              <a:xfrm>
                <a:off x="7540752" y="289519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7" name="Text Box 27"/>
              <p:cNvSpPr txBox="1">
                <a:spLocks noChangeArrowheads="1"/>
              </p:cNvSpPr>
              <p:nvPr/>
            </p:nvSpPr>
            <p:spPr bwMode="auto">
              <a:xfrm>
                <a:off x="7567958" y="2288989"/>
                <a:ext cx="666519" cy="277605"/>
              </a:xfrm>
              <a:prstGeom prst="rect">
                <a:avLst/>
              </a:prstGeom>
              <a:noFill/>
              <a:ln w="9525">
                <a:noFill/>
                <a:miter lim="800000"/>
                <a:headEnd/>
                <a:tailEnd/>
              </a:ln>
            </p:spPr>
            <p:txBody>
              <a:bodyPr lIns="68580" tIns="8206" rIns="68580" bIns="8206"/>
              <a:lstStyle/>
              <a:p>
                <a:pPr algn="ctr" eaLnBrk="1" hangingPunct="1"/>
                <a:r>
                  <a:rPr lang="ja-JP" altLang="en-US" sz="1050" b="1" dirty="0">
                    <a:solidFill>
                      <a:srgbClr val="000000"/>
                    </a:solidFill>
                    <a:latin typeface="Meiryo UI" pitchFamily="50" charset="-128"/>
                    <a:ea typeface="Meiryo UI" pitchFamily="50" charset="-128"/>
                    <a:cs typeface="Meiryo UI" pitchFamily="50" charset="-128"/>
                  </a:rPr>
                  <a:t>旭</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8" name="フローチャート: 結合子 71"/>
              <p:cNvSpPr/>
              <p:nvPr/>
            </p:nvSpPr>
            <p:spPr>
              <a:xfrm>
                <a:off x="7763355" y="2546021"/>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9" name="Text Box 23"/>
              <p:cNvSpPr txBox="1">
                <a:spLocks noChangeArrowheads="1"/>
              </p:cNvSpPr>
              <p:nvPr/>
            </p:nvSpPr>
            <p:spPr bwMode="auto">
              <a:xfrm>
                <a:off x="7507569" y="3019591"/>
                <a:ext cx="649952"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城東</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0" name="フローチャート: 結合子 73"/>
              <p:cNvSpPr/>
              <p:nvPr/>
            </p:nvSpPr>
            <p:spPr>
              <a:xfrm>
                <a:off x="7834700" y="290083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1" name="Text Box 23"/>
              <p:cNvSpPr txBox="1">
                <a:spLocks noChangeArrowheads="1"/>
              </p:cNvSpPr>
              <p:nvPr/>
            </p:nvSpPr>
            <p:spPr bwMode="auto">
              <a:xfrm>
                <a:off x="7976522" y="2919226"/>
                <a:ext cx="640731" cy="279682"/>
              </a:xfrm>
              <a:prstGeom prst="rect">
                <a:avLst/>
              </a:prstGeom>
              <a:noFill/>
              <a:ln>
                <a:noFill/>
              </a:ln>
            </p:spPr>
            <p:txBody>
              <a:bodyPr lIns="68580" tIns="8206" rIns="68580" bIns="8206"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鶴見</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2" name="フローチャート: 結合子 75"/>
              <p:cNvSpPr/>
              <p:nvPr/>
            </p:nvSpPr>
            <p:spPr>
              <a:xfrm>
                <a:off x="8235265" y="285431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15"/>
              <p:cNvSpPr txBox="1">
                <a:spLocks noChangeArrowheads="1"/>
              </p:cNvSpPr>
              <p:nvPr/>
            </p:nvSpPr>
            <p:spPr bwMode="auto">
              <a:xfrm>
                <a:off x="7802605" y="3399779"/>
                <a:ext cx="613193"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東成</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4" name="フローチャート: 結合子 77"/>
              <p:cNvSpPr/>
              <p:nvPr/>
            </p:nvSpPr>
            <p:spPr>
              <a:xfrm>
                <a:off x="7754819" y="3536257"/>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06" name="フローチャート: 結合子 69"/>
            <p:cNvSpPr/>
            <p:nvPr/>
          </p:nvSpPr>
          <p:spPr>
            <a:xfrm>
              <a:off x="2407856" y="3678224"/>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15"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３２</a:t>
            </a:r>
          </a:p>
        </p:txBody>
      </p:sp>
      <p:grpSp>
        <p:nvGrpSpPr>
          <p:cNvPr id="117" name="グループ化 116"/>
          <p:cNvGrpSpPr/>
          <p:nvPr/>
        </p:nvGrpSpPr>
        <p:grpSpPr>
          <a:xfrm>
            <a:off x="5673528" y="1467264"/>
            <a:ext cx="4104000" cy="5184000"/>
            <a:chOff x="5742992" y="1739937"/>
            <a:chExt cx="3810652" cy="4804919"/>
          </a:xfrm>
        </p:grpSpPr>
        <p:sp>
          <p:nvSpPr>
            <p:cNvPr id="118"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19" name="正方形/長方形 118"/>
            <p:cNvSpPr/>
            <p:nvPr/>
          </p:nvSpPr>
          <p:spPr>
            <a:xfrm>
              <a:off x="6125307" y="5851005"/>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a:latin typeface="Meiryo UI" panose="020B0604030504040204" pitchFamily="50" charset="-128"/>
                  <a:ea typeface="Meiryo UI" panose="020B0604030504040204" pitchFamily="50" charset="-128"/>
                </a:rPr>
                <a:t>凡　例</a:t>
              </a:r>
            </a:p>
          </p:txBody>
        </p:sp>
      </p:grpSp>
    </p:spTree>
    <p:extLst>
      <p:ext uri="{BB962C8B-B14F-4D97-AF65-F5344CB8AC3E}">
        <p14:creationId xmlns:p14="http://schemas.microsoft.com/office/powerpoint/2010/main" val="30788500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福祉部</a:t>
            </a:r>
          </a:p>
        </p:txBody>
      </p:sp>
      <p:sp>
        <p:nvSpPr>
          <p:cNvPr id="183"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健康部</a:t>
            </a:r>
          </a:p>
        </p:txBody>
      </p:sp>
      <p:sp>
        <p:nvSpPr>
          <p:cNvPr id="189"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こども部</a:t>
            </a:r>
          </a:p>
        </p:txBody>
      </p:sp>
      <p:sp>
        <p:nvSpPr>
          <p:cNvPr id="194"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環境部</a:t>
            </a:r>
          </a:p>
        </p:txBody>
      </p:sp>
      <p:sp>
        <p:nvSpPr>
          <p:cNvPr id="198"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都市整備部</a:t>
            </a:r>
          </a:p>
        </p:txBody>
      </p:sp>
      <p:cxnSp>
        <p:nvCxnSpPr>
          <p:cNvPr id="61" name="直線コネクタ 60"/>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74" name="直線コネクタ 73"/>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7" name="直線コネクタ 76"/>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93" name="直線コネクタ 92"/>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4" name="直線コネクタ 93"/>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6" name="直線コネクタ 95"/>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99" name="直線コネクタ 98"/>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0" name="直線コネクタ 99"/>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5" name="直線コネクタ 104"/>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8" name="直線コネクタ 107"/>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09" name="直線コネクタ 108"/>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0" name="直線コネクタ 109"/>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1" name="直線コネクタ 110"/>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2" name="直線コネクタ 111"/>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3" name="直線コネクタ 112"/>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4" name="直線コネクタ 113"/>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15" name="直線コネクタ 114"/>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20" name="直線コネクタ 119"/>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122" name="直線コネクタ 121"/>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124" name="直線コネクタ 123"/>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170" name="直線コネクタ 169"/>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建設部</a:t>
            </a:r>
          </a:p>
        </p:txBody>
      </p:sp>
      <p:sp>
        <p:nvSpPr>
          <p:cNvPr id="186"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会計室</a:t>
            </a:r>
          </a:p>
        </p:txBody>
      </p:sp>
      <p:sp>
        <p:nvSpPr>
          <p:cNvPr id="209"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（地域自治区の事務所）</a:t>
            </a: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教育委員会事務局</a:t>
            </a: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選挙管理委員会事務局</a:t>
            </a: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監査委員事務局</a:t>
            </a: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公平委員会事務局</a:t>
            </a: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議会事務局</a:t>
            </a: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3860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48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panose="020B0604030504040204" pitchFamily="50" charset="-128"/>
                          <a:ea typeface="Meiryo UI" panose="020B0604030504040204" pitchFamily="50" charset="-128"/>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162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512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34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panose="020B0604030504040204" pitchFamily="50" charset="-128"/>
                          <a:ea typeface="Meiryo UI" panose="020B0604030504040204" pitchFamily="50" charset="-128"/>
                        </a:rPr>
                        <a:t>26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90" name="表 289"/>
          <p:cNvGraphicFramePr>
            <a:graphicFrameLocks noGrp="1"/>
          </p:cNvGraphicFramePr>
          <p:nvPr/>
        </p:nvGraphicFramePr>
        <p:xfrm>
          <a:off x="2436795" y="97756"/>
          <a:ext cx="2448000" cy="66691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a:effectLst/>
                          <a:latin typeface="Meiryo UI" panose="020B0604030504040204" pitchFamily="50" charset="-128"/>
                          <a:ea typeface="Meiryo UI" panose="020B0604030504040204" pitchFamily="50" charset="-128"/>
                        </a:rPr>
                        <a:t>者</a:t>
                      </a:r>
                      <a:endParaRPr lang="en-US" altLang="ja-JP" sz="1000" u="none" strike="noStrike" dirty="0">
                        <a:effectLst/>
                        <a:latin typeface="Meiryo UI" panose="020B0604030504040204" pitchFamily="50" charset="-128"/>
                        <a:ea typeface="Meiryo UI" panose="020B0604030504040204" pitchFamily="50" charset="-128"/>
                      </a:endParaRPr>
                    </a:p>
                    <a:p>
                      <a:pPr algn="dist" fontAlgn="b"/>
                      <a:r>
                        <a:rPr lang="ja-JP" altLang="en-US" sz="1000" u="none" strike="noStrike" dirty="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92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39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40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22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20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21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26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291"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271910" y="21781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143</a:t>
            </a:r>
            <a:r>
              <a:rPr kumimoji="1" lang="ja-JP" altLang="en-US" sz="1050" dirty="0">
                <a:latin typeface="Meiryo UI" panose="020B0604030504040204" pitchFamily="50" charset="-128"/>
                <a:ea typeface="Meiryo UI" panose="020B0604030504040204" pitchFamily="50" charset="-128"/>
              </a:rPr>
              <a:t>　人</a:t>
            </a:r>
          </a:p>
        </p:txBody>
      </p:sp>
      <p:sp>
        <p:nvSpPr>
          <p:cNvPr id="86" name="テキスト ボックス 85"/>
          <p:cNvSpPr txBox="1"/>
          <p:nvPr/>
        </p:nvSpPr>
        <p:spPr>
          <a:xfrm>
            <a:off x="1271910" y="319671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179</a:t>
            </a:r>
            <a:r>
              <a:rPr kumimoji="1" lang="ja-JP" altLang="en-US" sz="1050" dirty="0">
                <a:latin typeface="Meiryo UI" panose="020B0604030504040204" pitchFamily="50" charset="-128"/>
                <a:ea typeface="Meiryo UI" panose="020B0604030504040204" pitchFamily="50" charset="-128"/>
              </a:rPr>
              <a:t>　人</a:t>
            </a:r>
          </a:p>
        </p:txBody>
      </p:sp>
      <p:sp>
        <p:nvSpPr>
          <p:cNvPr id="87" name="テキスト ボックス 86"/>
          <p:cNvSpPr txBox="1"/>
          <p:nvPr/>
        </p:nvSpPr>
        <p:spPr>
          <a:xfrm>
            <a:off x="1271910" y="441209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79</a:t>
            </a:r>
            <a:r>
              <a:rPr kumimoji="1" lang="ja-JP" altLang="en-US" sz="1050" dirty="0">
                <a:latin typeface="Meiryo UI" panose="020B0604030504040204" pitchFamily="50" charset="-128"/>
                <a:ea typeface="Meiryo UI" panose="020B0604030504040204" pitchFamily="50" charset="-128"/>
              </a:rPr>
              <a:t>　人</a:t>
            </a:r>
          </a:p>
        </p:txBody>
      </p:sp>
      <p:sp>
        <p:nvSpPr>
          <p:cNvPr id="88" name="テキスト ボックス 87"/>
          <p:cNvSpPr txBox="1"/>
          <p:nvPr/>
        </p:nvSpPr>
        <p:spPr>
          <a:xfrm>
            <a:off x="1271910" y="517842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215</a:t>
            </a:r>
            <a:r>
              <a:rPr kumimoji="1" lang="ja-JP" altLang="en-US" sz="1050" dirty="0">
                <a:latin typeface="Meiryo UI" panose="020B0604030504040204" pitchFamily="50" charset="-128"/>
                <a:ea typeface="Meiryo UI" panose="020B0604030504040204" pitchFamily="50" charset="-128"/>
              </a:rPr>
              <a:t>　人</a:t>
            </a:r>
          </a:p>
        </p:txBody>
      </p:sp>
      <p:sp>
        <p:nvSpPr>
          <p:cNvPr id="89" name="テキスト ボックス 88"/>
          <p:cNvSpPr txBox="1"/>
          <p:nvPr/>
        </p:nvSpPr>
        <p:spPr>
          <a:xfrm>
            <a:off x="6235387" y="3837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176</a:t>
            </a:r>
            <a:r>
              <a:rPr kumimoji="1" lang="ja-JP" altLang="en-US" sz="1050" dirty="0">
                <a:latin typeface="Meiryo UI" panose="020B0604030504040204" pitchFamily="50" charset="-128"/>
                <a:ea typeface="Meiryo UI" panose="020B0604030504040204" pitchFamily="50" charset="-128"/>
              </a:rPr>
              <a:t>　人</a:t>
            </a:r>
          </a:p>
        </p:txBody>
      </p:sp>
      <p:sp>
        <p:nvSpPr>
          <p:cNvPr id="90" name="テキスト ボックス 89"/>
          <p:cNvSpPr txBox="1"/>
          <p:nvPr/>
        </p:nvSpPr>
        <p:spPr>
          <a:xfrm>
            <a:off x="6235387" y="245500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788</a:t>
            </a:r>
            <a:r>
              <a:rPr kumimoji="1" lang="ja-JP" altLang="en-US" sz="1050" dirty="0">
                <a:latin typeface="Meiryo UI" panose="020B0604030504040204" pitchFamily="50" charset="-128"/>
                <a:ea typeface="Meiryo UI" panose="020B0604030504040204" pitchFamily="50" charset="-128"/>
              </a:rPr>
              <a:t>　人</a:t>
            </a:r>
          </a:p>
        </p:txBody>
      </p:sp>
      <p:sp>
        <p:nvSpPr>
          <p:cNvPr id="91" name="テキスト ボックス 90"/>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195</a:t>
            </a:r>
            <a:r>
              <a:rPr kumimoji="1" lang="ja-JP" altLang="en-US" sz="1050" dirty="0">
                <a:latin typeface="Meiryo UI" panose="020B0604030504040204" pitchFamily="50" charset="-128"/>
                <a:ea typeface="Meiryo UI" panose="020B0604030504040204" pitchFamily="50" charset="-128"/>
              </a:rPr>
              <a:t>　人</a:t>
            </a:r>
          </a:p>
        </p:txBody>
      </p:sp>
      <p:sp>
        <p:nvSpPr>
          <p:cNvPr id="92" name="テキスト ボックス 91"/>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164</a:t>
            </a:r>
            <a:r>
              <a:rPr kumimoji="1" lang="ja-JP" altLang="en-US" sz="1050" dirty="0">
                <a:latin typeface="Meiryo UI" panose="020B0604030504040204" pitchFamily="50" charset="-128"/>
                <a:ea typeface="Meiryo UI" panose="020B0604030504040204" pitchFamily="50" charset="-128"/>
              </a:rPr>
              <a:t>　人</a:t>
            </a:r>
          </a:p>
        </p:txBody>
      </p:sp>
      <p:sp>
        <p:nvSpPr>
          <p:cNvPr id="101"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機関の共同設置（職員数は北区分のみ記載）</a:t>
            </a:r>
          </a:p>
        </p:txBody>
      </p:sp>
      <p:sp>
        <p:nvSpPr>
          <p:cNvPr id="117"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３３</a:t>
            </a:r>
          </a:p>
        </p:txBody>
      </p:sp>
    </p:spTree>
    <p:extLst>
      <p:ext uri="{BB962C8B-B14F-4D97-AF65-F5344CB8AC3E}">
        <p14:creationId xmlns:p14="http://schemas.microsoft.com/office/powerpoint/2010/main" val="11453169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角丸四角形 100"/>
          <p:cNvSpPr/>
          <p:nvPr/>
        </p:nvSpPr>
        <p:spPr>
          <a:xfrm>
            <a:off x="5957826" y="5659769"/>
            <a:ext cx="3552233"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a:solidFill>
                <a:schemeClr val="tx1"/>
              </a:solidFill>
              <a:latin typeface="Meiryo UI" panose="020B0604030504040204" pitchFamily="50" charset="-128"/>
              <a:ea typeface="Meiryo UI" panose="020B0604030504040204" pitchFamily="50" charset="-128"/>
            </a:endParaRPr>
          </a:p>
          <a:p>
            <a:pPr fontAlgn="ctr"/>
            <a:endParaRPr lang="en-US" altLang="ja-JP" sz="600" dirty="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現在の中央区を所管する区役所（地域自治区の事務所）は、特別区本庁舎</a:t>
            </a:r>
            <a:endParaRPr lang="en-US" altLang="ja-JP" sz="800" dirty="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の中に設置</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0" y="515860"/>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a:solidFill>
                  <a:sysClr val="windowText" lastClr="000000"/>
                </a:solidFill>
                <a:latin typeface="Meiryo UI" panose="020B0604030504040204" pitchFamily="50" charset="-128"/>
                <a:ea typeface="Meiryo UI" panose="020B0604030504040204" pitchFamily="50" charset="-128"/>
              </a:rPr>
              <a:t>中央区</a:t>
            </a:r>
            <a:r>
              <a:rPr lang="ja-JP" altLang="en-US" sz="1400" dirty="0">
                <a:solidFill>
                  <a:sysClr val="windowText" lastClr="000000"/>
                </a:solidFill>
                <a:latin typeface="Meiryo UI" panose="020B0604030504040204" pitchFamily="50" charset="-128"/>
                <a:ea typeface="Meiryo UI" panose="020B0604030504040204" pitchFamily="50" charset="-128"/>
              </a:rPr>
              <a:t>（現行政区：中央区、西区、大正区、浪速区、住之江区、住吉区、西成区）</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a:solidFill>
                  <a:sysClr val="windowText" lastClr="000000"/>
                </a:solidFill>
                <a:latin typeface="Meiryo UI" panose="020B0604030504040204" pitchFamily="50" charset="-128"/>
                <a:ea typeface="Meiryo UI" panose="020B0604030504040204" pitchFamily="50" charset="-128"/>
              </a:rPr>
              <a:t>〔</a:t>
            </a:r>
            <a:r>
              <a:rPr lang="ja-JP" altLang="en-US" sz="1400" dirty="0">
                <a:solidFill>
                  <a:sysClr val="windowText" lastClr="000000"/>
                </a:solidFill>
                <a:latin typeface="Meiryo UI" panose="020B0604030504040204" pitchFamily="50" charset="-128"/>
                <a:ea typeface="Meiryo UI" panose="020B0604030504040204" pitchFamily="50" charset="-128"/>
              </a:rPr>
              <a:t> 職員数 計 </a:t>
            </a:r>
            <a:r>
              <a:rPr lang="en-US" altLang="ja-JP" sz="1400" dirty="0">
                <a:solidFill>
                  <a:sysClr val="windowText" lastClr="000000"/>
                </a:solidFill>
                <a:latin typeface="Meiryo UI" panose="020B0604030504040204" pitchFamily="50" charset="-128"/>
                <a:ea typeface="Meiryo UI" panose="020B0604030504040204" pitchFamily="50" charset="-128"/>
              </a:rPr>
              <a:t>2,820</a:t>
            </a:r>
            <a:r>
              <a:rPr lang="ja-JP" altLang="en-US" sz="1400" dirty="0">
                <a:solidFill>
                  <a:sysClr val="windowText" lastClr="000000"/>
                </a:solidFill>
                <a:latin typeface="Meiryo UI" panose="020B0604030504040204" pitchFamily="50" charset="-128"/>
                <a:ea typeface="Meiryo UI" panose="020B0604030504040204" pitchFamily="50" charset="-128"/>
              </a:rPr>
              <a:t>人　　人口 </a:t>
            </a:r>
            <a:r>
              <a:rPr lang="en-US" altLang="ja-JP" sz="1400" dirty="0">
                <a:solidFill>
                  <a:sysClr val="windowText" lastClr="000000"/>
                </a:solidFill>
                <a:latin typeface="Meiryo UI" panose="020B0604030504040204" pitchFamily="50" charset="-128"/>
                <a:ea typeface="Meiryo UI" panose="020B0604030504040204" pitchFamily="50" charset="-128"/>
              </a:rPr>
              <a:t>709,516</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en-US" altLang="ja-JP" sz="1400" dirty="0">
                <a:solidFill>
                  <a:sysClr val="windowText" lastClr="000000"/>
                </a:solidFill>
                <a:latin typeface="Meiryo UI" panose="020B0604030504040204" pitchFamily="50" charset="-128"/>
                <a:ea typeface="Meiryo UI" panose="020B0604030504040204" pitchFamily="50" charset="-128"/>
              </a:rPr>
              <a:t>〕</a:t>
            </a: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特別区の組織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政策企画部</a:t>
            </a: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総務部</a:t>
            </a: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財務部</a:t>
            </a: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区民部</a:t>
            </a: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産業文化部</a:t>
            </a: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24" name="直線コネクタ 223"/>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25" name="直線コネクタ 224"/>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26" name="直線コネクタ 225"/>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27" name="直線コネクタ 226"/>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8" name="直線コネクタ 227"/>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9" name="直線コネクタ 228"/>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30" name="表 229"/>
          <p:cNvGraphicFramePr>
            <a:graphicFrameLocks noGrp="1"/>
          </p:cNvGraphicFramePr>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7" name="テキスト ボックス 86"/>
          <p:cNvSpPr txBox="1"/>
          <p:nvPr/>
        </p:nvSpPr>
        <p:spPr>
          <a:xfrm>
            <a:off x="1704263" y="2345565"/>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44</a:t>
            </a:r>
            <a:r>
              <a:rPr kumimoji="1" lang="ja-JP" altLang="en-US" sz="1050" dirty="0">
                <a:latin typeface="Meiryo UI" panose="020B0604030504040204" pitchFamily="50" charset="-128"/>
                <a:ea typeface="Meiryo UI" panose="020B0604030504040204" pitchFamily="50" charset="-128"/>
              </a:rPr>
              <a:t>　人</a:t>
            </a:r>
          </a:p>
        </p:txBody>
      </p:sp>
      <p:sp>
        <p:nvSpPr>
          <p:cNvPr id="88" name="テキスト ボックス 87"/>
          <p:cNvSpPr txBox="1"/>
          <p:nvPr/>
        </p:nvSpPr>
        <p:spPr>
          <a:xfrm>
            <a:off x="1704264" y="3222368"/>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60</a:t>
            </a:r>
            <a:r>
              <a:rPr kumimoji="1" lang="ja-JP" altLang="en-US" sz="1050" dirty="0">
                <a:latin typeface="Meiryo UI" panose="020B0604030504040204" pitchFamily="50" charset="-128"/>
                <a:ea typeface="Meiryo UI" panose="020B0604030504040204" pitchFamily="50" charset="-128"/>
              </a:rPr>
              <a:t>　人</a:t>
            </a:r>
          </a:p>
        </p:txBody>
      </p:sp>
      <p:sp>
        <p:nvSpPr>
          <p:cNvPr id="89" name="テキスト ボックス 88"/>
          <p:cNvSpPr txBox="1"/>
          <p:nvPr/>
        </p:nvSpPr>
        <p:spPr>
          <a:xfrm>
            <a:off x="1704263" y="383374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207</a:t>
            </a:r>
            <a:r>
              <a:rPr kumimoji="1" lang="ja-JP" altLang="en-US" sz="1050" dirty="0">
                <a:latin typeface="Meiryo UI" panose="020B0604030504040204" pitchFamily="50" charset="-128"/>
                <a:ea typeface="Meiryo UI" panose="020B0604030504040204" pitchFamily="50" charset="-128"/>
              </a:rPr>
              <a:t>　人</a:t>
            </a:r>
          </a:p>
        </p:txBody>
      </p:sp>
      <p:sp>
        <p:nvSpPr>
          <p:cNvPr id="90" name="テキスト ボックス 89"/>
          <p:cNvSpPr txBox="1"/>
          <p:nvPr/>
        </p:nvSpPr>
        <p:spPr>
          <a:xfrm>
            <a:off x="1704263" y="520892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68</a:t>
            </a:r>
            <a:r>
              <a:rPr kumimoji="1" lang="ja-JP" altLang="en-US" sz="1050" dirty="0">
                <a:latin typeface="Meiryo UI" panose="020B0604030504040204" pitchFamily="50" charset="-128"/>
                <a:ea typeface="Meiryo UI" panose="020B0604030504040204" pitchFamily="50" charset="-128"/>
              </a:rPr>
              <a:t>　人</a:t>
            </a:r>
          </a:p>
        </p:txBody>
      </p:sp>
      <p:sp>
        <p:nvSpPr>
          <p:cNvPr id="91" name="テキスト ボックス 90"/>
          <p:cNvSpPr txBox="1"/>
          <p:nvPr/>
        </p:nvSpPr>
        <p:spPr>
          <a:xfrm>
            <a:off x="1704263" y="611883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65</a:t>
            </a:r>
            <a:r>
              <a:rPr kumimoji="1" lang="ja-JP" altLang="en-US" sz="1050" dirty="0">
                <a:latin typeface="Meiryo UI" panose="020B0604030504040204" pitchFamily="50" charset="-128"/>
                <a:ea typeface="Meiryo UI" panose="020B0604030504040204" pitchFamily="50" charset="-128"/>
              </a:rPr>
              <a:t>　人</a:t>
            </a:r>
          </a:p>
        </p:txBody>
      </p:sp>
      <p:sp>
        <p:nvSpPr>
          <p:cNvPr id="92" name="正方形/長方形 91"/>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職員数</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組織機構</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207" name="グループ化 206"/>
          <p:cNvGrpSpPr/>
          <p:nvPr/>
        </p:nvGrpSpPr>
        <p:grpSpPr>
          <a:xfrm>
            <a:off x="5884911" y="1628800"/>
            <a:ext cx="3708000" cy="3888000"/>
            <a:chOff x="464155" y="2527449"/>
            <a:chExt cx="3357857" cy="3528000"/>
          </a:xfrm>
        </p:grpSpPr>
        <p:grpSp>
          <p:nvGrpSpPr>
            <p:cNvPr id="208" name="グループ化 207"/>
            <p:cNvGrpSpPr/>
            <p:nvPr/>
          </p:nvGrpSpPr>
          <p:grpSpPr>
            <a:xfrm>
              <a:off x="464155" y="2527449"/>
              <a:ext cx="3186376" cy="3528000"/>
              <a:chOff x="827584" y="1556792"/>
              <a:chExt cx="3186376" cy="3528000"/>
            </a:xfrm>
          </p:grpSpPr>
          <p:sp>
            <p:nvSpPr>
              <p:cNvPr id="210" name="フリーフォーム 209"/>
              <p:cNvSpPr>
                <a:spLocks/>
              </p:cNvSpPr>
              <p:nvPr/>
            </p:nvSpPr>
            <p:spPr bwMode="auto">
              <a:xfrm>
                <a:off x="2055946" y="3022758"/>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1" name="フローチャート: 結合子 57"/>
              <p:cNvSpPr/>
              <p:nvPr/>
            </p:nvSpPr>
            <p:spPr>
              <a:xfrm>
                <a:off x="2342141" y="331009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2" name="フリーフォーム 211"/>
              <p:cNvSpPr>
                <a:spLocks/>
              </p:cNvSpPr>
              <p:nvPr/>
            </p:nvSpPr>
            <p:spPr bwMode="auto">
              <a:xfrm>
                <a:off x="2683898" y="1556792"/>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3059116" y="1987163"/>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4" name="フリーフォーム 213"/>
              <p:cNvSpPr>
                <a:spLocks noEditPoints="1"/>
              </p:cNvSpPr>
              <p:nvPr/>
            </p:nvSpPr>
            <p:spPr bwMode="auto">
              <a:xfrm>
                <a:off x="827584" y="2888471"/>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3188254" y="2588435"/>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6" name="フリーフォーム 215"/>
              <p:cNvSpPr>
                <a:spLocks/>
              </p:cNvSpPr>
              <p:nvPr/>
            </p:nvSpPr>
            <p:spPr bwMode="auto">
              <a:xfrm>
                <a:off x="3025416" y="3554310"/>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7" name="フリーフォーム 216"/>
              <p:cNvSpPr>
                <a:spLocks/>
              </p:cNvSpPr>
              <p:nvPr/>
            </p:nvSpPr>
            <p:spPr bwMode="auto">
              <a:xfrm>
                <a:off x="2606375" y="2977902"/>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8" name="フリーフォーム 217"/>
              <p:cNvSpPr>
                <a:spLocks/>
              </p:cNvSpPr>
              <p:nvPr/>
            </p:nvSpPr>
            <p:spPr bwMode="auto">
              <a:xfrm>
                <a:off x="1085402" y="2315346"/>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9" name="フリーフォーム 218"/>
              <p:cNvSpPr>
                <a:spLocks/>
              </p:cNvSpPr>
              <p:nvPr/>
            </p:nvSpPr>
            <p:spPr bwMode="auto">
              <a:xfrm>
                <a:off x="3130075" y="3207402"/>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0" name="フリーフォーム 219"/>
              <p:cNvSpPr>
                <a:spLocks/>
              </p:cNvSpPr>
              <p:nvPr/>
            </p:nvSpPr>
            <p:spPr bwMode="auto">
              <a:xfrm>
                <a:off x="2248739" y="2452038"/>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21" name="フリーフォーム 220"/>
              <p:cNvSpPr>
                <a:spLocks/>
              </p:cNvSpPr>
              <p:nvPr/>
            </p:nvSpPr>
            <p:spPr bwMode="auto">
              <a:xfrm>
                <a:off x="1802562" y="1892509"/>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2" name="フリーフォーム 221"/>
              <p:cNvSpPr>
                <a:spLocks/>
              </p:cNvSpPr>
              <p:nvPr/>
            </p:nvSpPr>
            <p:spPr bwMode="auto">
              <a:xfrm>
                <a:off x="2573731" y="3884432"/>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055946" y="275206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1" name="フリーフォーム 230"/>
              <p:cNvSpPr>
                <a:spLocks/>
              </p:cNvSpPr>
              <p:nvPr/>
            </p:nvSpPr>
            <p:spPr bwMode="auto">
              <a:xfrm>
                <a:off x="2342381" y="3459190"/>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2" name="フリーフォーム 231"/>
              <p:cNvSpPr>
                <a:spLocks/>
              </p:cNvSpPr>
              <p:nvPr/>
            </p:nvSpPr>
            <p:spPr bwMode="auto">
              <a:xfrm>
                <a:off x="1399857" y="3310491"/>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3" name="フリーフォーム 232"/>
              <p:cNvSpPr>
                <a:spLocks/>
              </p:cNvSpPr>
              <p:nvPr/>
            </p:nvSpPr>
            <p:spPr bwMode="auto">
              <a:xfrm>
                <a:off x="2232213" y="3699787"/>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4" name="フリーフォーム 233"/>
              <p:cNvSpPr>
                <a:spLocks/>
              </p:cNvSpPr>
              <p:nvPr/>
            </p:nvSpPr>
            <p:spPr bwMode="auto">
              <a:xfrm>
                <a:off x="1714428" y="3503952"/>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5" name="フリーフォーム 234"/>
              <p:cNvSpPr>
                <a:spLocks/>
              </p:cNvSpPr>
              <p:nvPr/>
            </p:nvSpPr>
            <p:spPr bwMode="auto">
              <a:xfrm>
                <a:off x="901111" y="3848851"/>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36" name="フリーフォーム 235"/>
              <p:cNvSpPr>
                <a:spLocks/>
              </p:cNvSpPr>
              <p:nvPr/>
            </p:nvSpPr>
            <p:spPr bwMode="auto">
              <a:xfrm>
                <a:off x="2749999" y="3358475"/>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7" name="フリーフォーム 236"/>
              <p:cNvSpPr>
                <a:spLocks/>
              </p:cNvSpPr>
              <p:nvPr/>
            </p:nvSpPr>
            <p:spPr bwMode="auto">
              <a:xfrm>
                <a:off x="2860166" y="3962766"/>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8" name="フリーフォーム 237"/>
              <p:cNvSpPr>
                <a:spLocks/>
              </p:cNvSpPr>
              <p:nvPr/>
            </p:nvSpPr>
            <p:spPr bwMode="auto">
              <a:xfrm>
                <a:off x="3543202" y="3968361"/>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39" name="フリーフォーム 238"/>
              <p:cNvSpPr>
                <a:spLocks/>
              </p:cNvSpPr>
              <p:nvPr/>
            </p:nvSpPr>
            <p:spPr bwMode="auto">
              <a:xfrm>
                <a:off x="3284309" y="3968361"/>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0" name="フリーフォーム 239"/>
              <p:cNvSpPr>
                <a:spLocks/>
              </p:cNvSpPr>
              <p:nvPr/>
            </p:nvSpPr>
            <p:spPr bwMode="auto">
              <a:xfrm>
                <a:off x="2441531" y="4337650"/>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41" name="フリーフォーム 240"/>
              <p:cNvSpPr>
                <a:spLocks/>
              </p:cNvSpPr>
              <p:nvPr/>
            </p:nvSpPr>
            <p:spPr bwMode="auto">
              <a:xfrm>
                <a:off x="2860166" y="2242180"/>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42" name="フローチャート: 結合子 86"/>
              <p:cNvSpPr/>
              <p:nvPr/>
            </p:nvSpPr>
            <p:spPr>
              <a:xfrm>
                <a:off x="2590112" y="367046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3" name="Text Box 25"/>
              <p:cNvSpPr txBox="1">
                <a:spLocks noChangeArrowheads="1"/>
              </p:cNvSpPr>
              <p:nvPr/>
            </p:nvSpPr>
            <p:spPr bwMode="auto">
              <a:xfrm>
                <a:off x="1986080" y="3033697"/>
                <a:ext cx="679381" cy="256404"/>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900" b="1" dirty="0">
                  <a:latin typeface="Meiryo UI" pitchFamily="50" charset="-128"/>
                  <a:ea typeface="Meiryo UI" pitchFamily="50" charset="-128"/>
                  <a:cs typeface="Meiryo UI" pitchFamily="50" charset="-128"/>
                </a:endParaRPr>
              </a:p>
            </p:txBody>
          </p:sp>
          <p:sp>
            <p:nvSpPr>
              <p:cNvPr id="244" name="Text Box 24"/>
              <p:cNvSpPr txBox="1">
                <a:spLocks noChangeArrowheads="1"/>
              </p:cNvSpPr>
              <p:nvPr/>
            </p:nvSpPr>
            <p:spPr bwMode="auto">
              <a:xfrm>
                <a:off x="2786977" y="3103227"/>
                <a:ext cx="635154" cy="208817"/>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中央</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5" name="フローチャート: 結合子 89"/>
              <p:cNvSpPr/>
              <p:nvPr/>
            </p:nvSpPr>
            <p:spPr>
              <a:xfrm>
                <a:off x="2771586" y="3235383"/>
                <a:ext cx="72000" cy="72000"/>
              </a:xfrm>
              <a:prstGeom prst="flowChartConnector">
                <a:avLst/>
              </a:prstGeom>
              <a:solidFill>
                <a:schemeClr val="tx1"/>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6" name="Text Box 17"/>
              <p:cNvSpPr txBox="1">
                <a:spLocks noChangeArrowheads="1"/>
              </p:cNvSpPr>
              <p:nvPr/>
            </p:nvSpPr>
            <p:spPr bwMode="auto">
              <a:xfrm>
                <a:off x="2186366" y="3425740"/>
                <a:ext cx="666474" cy="216851"/>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浪速</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7" name="フローチャート: 結合子 91"/>
              <p:cNvSpPr/>
              <p:nvPr/>
            </p:nvSpPr>
            <p:spPr>
              <a:xfrm>
                <a:off x="2157066" y="378904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8" name="Text Box 19"/>
              <p:cNvSpPr txBox="1">
                <a:spLocks noChangeArrowheads="1"/>
              </p:cNvSpPr>
              <p:nvPr/>
            </p:nvSpPr>
            <p:spPr bwMode="auto">
              <a:xfrm>
                <a:off x="1722217" y="3909053"/>
                <a:ext cx="644014" cy="216979"/>
              </a:xfrm>
              <a:prstGeom prst="rect">
                <a:avLst/>
              </a:prstGeom>
              <a:noFill/>
              <a:ln w="9525">
                <a:noFill/>
                <a:miter lim="800000"/>
                <a:headEnd/>
                <a:tailEnd/>
              </a:ln>
            </p:spPr>
            <p:txBody>
              <a:bodyPr lIns="68580" tIns="8206" rIns="68580" bIns="8206"/>
              <a:lstStyle/>
              <a:p>
                <a:pPr algn="ctr" eaLnBrk="1" hangingPunct="1"/>
                <a:r>
                  <a:rPr lang="ja-JP" altLang="en-US" sz="1050" b="1" dirty="0">
                    <a:solidFill>
                      <a:srgbClr val="000000"/>
                    </a:solidFill>
                    <a:latin typeface="Meiryo UI" pitchFamily="50" charset="-128"/>
                    <a:ea typeface="Meiryo UI" pitchFamily="50" charset="-128"/>
                    <a:cs typeface="Meiryo UI" pitchFamily="50" charset="-128"/>
                  </a:rPr>
                  <a:t>大正</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49" name="フローチャート: 結合子 93"/>
              <p:cNvSpPr/>
              <p:nvPr/>
            </p:nvSpPr>
            <p:spPr>
              <a:xfrm>
                <a:off x="2539871" y="412430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0" name="Text Box 18"/>
              <p:cNvSpPr txBox="1">
                <a:spLocks noChangeArrowheads="1"/>
              </p:cNvSpPr>
              <p:nvPr/>
            </p:nvSpPr>
            <p:spPr bwMode="auto">
              <a:xfrm>
                <a:off x="2231017" y="3843686"/>
                <a:ext cx="619410"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西成</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51" name="フローチャート: 結合子 95"/>
              <p:cNvSpPr/>
              <p:nvPr/>
            </p:nvSpPr>
            <p:spPr>
              <a:xfrm>
                <a:off x="2310803" y="4619169"/>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2" name="Text Box 21"/>
              <p:cNvSpPr txBox="1">
                <a:spLocks noChangeArrowheads="1"/>
              </p:cNvSpPr>
              <p:nvPr/>
            </p:nvSpPr>
            <p:spPr bwMode="auto">
              <a:xfrm>
                <a:off x="1274365" y="4335669"/>
                <a:ext cx="781691" cy="322326"/>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住之江</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53" name="フローチャート: 結合子 97"/>
              <p:cNvSpPr/>
              <p:nvPr/>
            </p:nvSpPr>
            <p:spPr>
              <a:xfrm>
                <a:off x="2627784" y="4759796"/>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4" name="Text Box 13"/>
              <p:cNvSpPr txBox="1">
                <a:spLocks noChangeArrowheads="1"/>
              </p:cNvSpPr>
              <p:nvPr/>
            </p:nvSpPr>
            <p:spPr bwMode="auto">
              <a:xfrm>
                <a:off x="2386382" y="4479833"/>
                <a:ext cx="662083"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住吉</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grpSp>
        <p:sp>
          <p:nvSpPr>
            <p:cNvPr id="209"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7"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３４</a:t>
            </a:r>
          </a:p>
        </p:txBody>
      </p:sp>
      <p:grpSp>
        <p:nvGrpSpPr>
          <p:cNvPr id="98" name="グループ化 97"/>
          <p:cNvGrpSpPr/>
          <p:nvPr/>
        </p:nvGrpSpPr>
        <p:grpSpPr>
          <a:xfrm>
            <a:off x="5673528" y="1467264"/>
            <a:ext cx="4104000" cy="5184000"/>
            <a:chOff x="5742992" y="1739937"/>
            <a:chExt cx="3810652" cy="4804919"/>
          </a:xfrm>
        </p:grpSpPr>
        <p:sp>
          <p:nvSpPr>
            <p:cNvPr id="99"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100" name="正方形/長方形 99"/>
            <p:cNvSpPr/>
            <p:nvPr/>
          </p:nvSpPr>
          <p:spPr>
            <a:xfrm>
              <a:off x="6143835" y="5691321"/>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a:latin typeface="Meiryo UI" panose="020B0604030504040204" pitchFamily="50" charset="-128"/>
                  <a:ea typeface="Meiryo UI" panose="020B0604030504040204" pitchFamily="50" charset="-128"/>
                </a:rPr>
                <a:t>凡　例</a:t>
              </a:r>
            </a:p>
          </p:txBody>
        </p:sp>
      </p:grpSp>
    </p:spTree>
    <p:extLst>
      <p:ext uri="{BB962C8B-B14F-4D97-AF65-F5344CB8AC3E}">
        <p14:creationId xmlns:p14="http://schemas.microsoft.com/office/powerpoint/2010/main" val="801448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建設部</a:t>
            </a:r>
          </a:p>
        </p:txBody>
      </p:sp>
      <p:sp>
        <p:nvSpPr>
          <p:cNvPr id="186"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会計室</a:t>
            </a:r>
          </a:p>
        </p:txBody>
      </p:sp>
      <p:sp>
        <p:nvSpPr>
          <p:cNvPr id="209"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（地域自治区の事務所）</a:t>
            </a:r>
          </a:p>
        </p:txBody>
      </p:sp>
      <p:sp>
        <p:nvSpPr>
          <p:cNvPr id="210"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教育委員会事務局</a:t>
            </a:r>
          </a:p>
        </p:txBody>
      </p:sp>
      <p:sp>
        <p:nvSpPr>
          <p:cNvPr id="211"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選挙管理委員会事務局</a:t>
            </a:r>
          </a:p>
        </p:txBody>
      </p:sp>
      <p:sp>
        <p:nvSpPr>
          <p:cNvPr id="212"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監査委員事務局</a:t>
            </a:r>
          </a:p>
        </p:txBody>
      </p:sp>
      <p:sp>
        <p:nvSpPr>
          <p:cNvPr id="213"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公平委員会事務局</a:t>
            </a:r>
          </a:p>
        </p:txBody>
      </p:sp>
      <p:sp>
        <p:nvSpPr>
          <p:cNvPr id="214"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議会事務局</a:t>
            </a:r>
          </a:p>
        </p:txBody>
      </p:sp>
      <p:cxnSp>
        <p:nvCxnSpPr>
          <p:cNvPr id="215" name="直線コネクタ 214"/>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0" name="直線コネクタ 249"/>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88"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89" name="表 288"/>
          <p:cNvGraphicFramePr>
            <a:graphicFrameLocks noGrp="1"/>
          </p:cNvGraphicFramePr>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111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10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7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sp>
        <p:nvSpPr>
          <p:cNvPr id="290"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福祉部</a:t>
            </a:r>
          </a:p>
        </p:txBody>
      </p:sp>
      <p:sp>
        <p:nvSpPr>
          <p:cNvPr id="291" name="Text Box 45"/>
          <p:cNvSpPr txBox="1">
            <a:spLocks noChangeArrowheads="1"/>
          </p:cNvSpPr>
          <p:nvPr/>
        </p:nvSpPr>
        <p:spPr bwMode="auto">
          <a:xfrm>
            <a:off x="669099" y="19168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健康部</a:t>
            </a:r>
          </a:p>
        </p:txBody>
      </p:sp>
      <p:sp>
        <p:nvSpPr>
          <p:cNvPr id="292" name="Text Box 45"/>
          <p:cNvSpPr txBox="1">
            <a:spLocks noChangeArrowheads="1"/>
          </p:cNvSpPr>
          <p:nvPr/>
        </p:nvSpPr>
        <p:spPr bwMode="auto">
          <a:xfrm>
            <a:off x="669099" y="29249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こども部</a:t>
            </a:r>
          </a:p>
        </p:txBody>
      </p:sp>
      <p:sp>
        <p:nvSpPr>
          <p:cNvPr id="293" name="Text Box 45"/>
          <p:cNvSpPr txBox="1">
            <a:spLocks noChangeArrowheads="1"/>
          </p:cNvSpPr>
          <p:nvPr/>
        </p:nvSpPr>
        <p:spPr bwMode="auto">
          <a:xfrm>
            <a:off x="669099" y="414941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環境部</a:t>
            </a:r>
          </a:p>
        </p:txBody>
      </p:sp>
      <p:sp>
        <p:nvSpPr>
          <p:cNvPr id="294" name="Text Box 45"/>
          <p:cNvSpPr txBox="1">
            <a:spLocks noChangeArrowheads="1"/>
          </p:cNvSpPr>
          <p:nvPr/>
        </p:nvSpPr>
        <p:spPr bwMode="auto">
          <a:xfrm>
            <a:off x="669099" y="4917419"/>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都市整備部</a:t>
            </a:r>
          </a:p>
        </p:txBody>
      </p:sp>
      <p:cxnSp>
        <p:nvCxnSpPr>
          <p:cNvPr id="295" name="直線コネクタ 294"/>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6" name="直線コネクタ 295"/>
          <p:cNvCxnSpPr/>
          <p:nvPr/>
        </p:nvCxnSpPr>
        <p:spPr>
          <a:xfrm flipV="1">
            <a:off x="417099" y="20354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7" name="直線コネクタ 296"/>
          <p:cNvCxnSpPr/>
          <p:nvPr/>
        </p:nvCxnSpPr>
        <p:spPr>
          <a:xfrm flipV="1">
            <a:off x="417099" y="306712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8" name="直線コネクタ 297"/>
          <p:cNvCxnSpPr/>
          <p:nvPr/>
        </p:nvCxnSpPr>
        <p:spPr>
          <a:xfrm flipV="1">
            <a:off x="417099" y="429309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505127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2037099" y="239622"/>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2034450" y="203011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2034450" y="303468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4450" y="426452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4450" y="503857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4450" y="114912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720" y="137467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166905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6696" y="22673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696"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4450" y="32595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4450" y="350250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372967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6696" y="39584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44964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4450" y="47317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4450" y="52641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549274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57289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4450" y="59524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61938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4450" y="64279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4450" y="665983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a:off x="2214450" y="233992"/>
            <a:ext cx="0" cy="144000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a:off x="2214450" y="2027037"/>
            <a:ext cx="0" cy="69480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2214450" y="3041728"/>
            <a:ext cx="0" cy="918000"/>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7099" y="4266158"/>
            <a:ext cx="113" cy="468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0307" y="5042701"/>
            <a:ext cx="1601" cy="16200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flipV="1">
            <a:off x="2217099" y="2718445"/>
            <a:ext cx="2160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334" name="表 333"/>
          <p:cNvGraphicFramePr>
            <a:graphicFrameLocks noGrp="1"/>
          </p:cNvGraphicFramePr>
          <p:nvPr>
            <p:extLst>
              <p:ext uri="{D42A27DB-BD31-4B8C-83A1-F6EECF244321}">
                <p14:modId xmlns:p14="http://schemas.microsoft.com/office/powerpoint/2010/main" val="3129227829"/>
              </p:ext>
            </p:extLst>
          </p:nvPr>
        </p:nvGraphicFramePr>
        <p:xfrm>
          <a:off x="2436795" y="97756"/>
          <a:ext cx="2448000" cy="6668364"/>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2206">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24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a:effectLst/>
                          <a:latin typeface="Meiryo UI" panose="020B0604030504040204" pitchFamily="50" charset="-128"/>
                          <a:ea typeface="Meiryo UI" panose="020B0604030504040204" pitchFamily="50" charset="-128"/>
                        </a:rPr>
                        <a:t>者</a:t>
                      </a:r>
                      <a:endParaRPr lang="en-US" altLang="ja-JP" sz="1000" u="none" strike="noStrike" dirty="0">
                        <a:effectLst/>
                        <a:latin typeface="Meiryo UI" panose="020B0604030504040204" pitchFamily="50" charset="-128"/>
                        <a:ea typeface="Meiryo UI" panose="020B0604030504040204" pitchFamily="50" charset="-128"/>
                      </a:endParaRPr>
                    </a:p>
                    <a:p>
                      <a:pPr algn="dist" fontAlgn="b"/>
                      <a:r>
                        <a:rPr lang="ja-JP" altLang="en-US" sz="1000" u="none" strike="noStrike" dirty="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食肉</a:t>
                      </a:r>
                      <a:r>
                        <a:rPr lang="zh-TW" altLang="en-US" sz="1000" u="none" strike="noStrike" dirty="0">
                          <a:effectLst/>
                          <a:latin typeface="Meiryo UI" panose="020B0604030504040204" pitchFamily="50" charset="-128"/>
                          <a:ea typeface="Meiryo UI" panose="020B0604030504040204" pitchFamily="50" charset="-128"/>
                        </a:rPr>
                        <a:t>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91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32206">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78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736">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a:effectLst/>
                          <a:latin typeface="Meiryo UI"/>
                        </a:rPr>
                        <a:t>39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32206">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38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bl>
          </a:graphicData>
        </a:graphic>
      </p:graphicFrame>
      <p:sp>
        <p:nvSpPr>
          <p:cNvPr id="335" name="Text Box 61"/>
          <p:cNvSpPr txBox="1">
            <a:spLocks noChangeArrowheads="1"/>
          </p:cNvSpPr>
          <p:nvPr/>
        </p:nvSpPr>
        <p:spPr bwMode="auto">
          <a:xfrm>
            <a:off x="3800872" y="1542100"/>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170</a:t>
            </a:r>
            <a:r>
              <a:rPr kumimoji="1" lang="ja-JP" altLang="en-US" sz="1050" dirty="0">
                <a:latin typeface="Meiryo UI" panose="020B0604030504040204" pitchFamily="50" charset="-128"/>
                <a:ea typeface="Meiryo UI" panose="020B0604030504040204" pitchFamily="50" charset="-128"/>
              </a:rPr>
              <a:t>　人</a:t>
            </a:r>
          </a:p>
        </p:txBody>
      </p:sp>
      <p:sp>
        <p:nvSpPr>
          <p:cNvPr id="86" name="テキスト ボックス 85"/>
          <p:cNvSpPr txBox="1"/>
          <p:nvPr/>
        </p:nvSpPr>
        <p:spPr>
          <a:xfrm>
            <a:off x="1271910" y="217291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164</a:t>
            </a:r>
            <a:r>
              <a:rPr kumimoji="1" lang="ja-JP" altLang="en-US" sz="1050" dirty="0">
                <a:latin typeface="Meiryo UI" panose="020B0604030504040204" pitchFamily="50" charset="-128"/>
                <a:ea typeface="Meiryo UI" panose="020B0604030504040204" pitchFamily="50" charset="-128"/>
              </a:rPr>
              <a:t>　人</a:t>
            </a:r>
          </a:p>
        </p:txBody>
      </p:sp>
      <p:sp>
        <p:nvSpPr>
          <p:cNvPr id="87" name="テキスト ボックス 86"/>
          <p:cNvSpPr txBox="1"/>
          <p:nvPr/>
        </p:nvSpPr>
        <p:spPr>
          <a:xfrm>
            <a:off x="1271910" y="319387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171</a:t>
            </a:r>
            <a:r>
              <a:rPr kumimoji="1" lang="ja-JP" altLang="en-US" sz="1050" dirty="0">
                <a:latin typeface="Meiryo UI" panose="020B0604030504040204" pitchFamily="50" charset="-128"/>
                <a:ea typeface="Meiryo UI" panose="020B0604030504040204" pitchFamily="50" charset="-128"/>
              </a:rPr>
              <a:t>　人</a:t>
            </a:r>
          </a:p>
        </p:txBody>
      </p:sp>
      <p:sp>
        <p:nvSpPr>
          <p:cNvPr id="88" name="テキスト ボックス 87"/>
          <p:cNvSpPr txBox="1"/>
          <p:nvPr/>
        </p:nvSpPr>
        <p:spPr>
          <a:xfrm>
            <a:off x="1271910" y="442197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76</a:t>
            </a:r>
            <a:r>
              <a:rPr kumimoji="1" lang="ja-JP" altLang="en-US" sz="1050" dirty="0">
                <a:latin typeface="Meiryo UI" panose="020B0604030504040204" pitchFamily="50" charset="-128"/>
                <a:ea typeface="Meiryo UI" panose="020B0604030504040204" pitchFamily="50" charset="-128"/>
              </a:rPr>
              <a:t>　人</a:t>
            </a:r>
          </a:p>
        </p:txBody>
      </p:sp>
      <p:sp>
        <p:nvSpPr>
          <p:cNvPr id="89" name="テキスト ボックス 88"/>
          <p:cNvSpPr txBox="1"/>
          <p:nvPr/>
        </p:nvSpPr>
        <p:spPr>
          <a:xfrm>
            <a:off x="1271910" y="5173222"/>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221</a:t>
            </a:r>
            <a:r>
              <a:rPr kumimoji="1" lang="ja-JP" altLang="en-US" sz="1050" dirty="0">
                <a:latin typeface="Meiryo UI" panose="020B0604030504040204" pitchFamily="50" charset="-128"/>
                <a:ea typeface="Meiryo UI" panose="020B0604030504040204" pitchFamily="50" charset="-128"/>
              </a:rPr>
              <a:t>　人</a:t>
            </a:r>
          </a:p>
        </p:txBody>
      </p:sp>
      <p:sp>
        <p:nvSpPr>
          <p:cNvPr id="90" name="テキスト ボックス 89"/>
          <p:cNvSpPr txBox="1"/>
          <p:nvPr/>
        </p:nvSpPr>
        <p:spPr>
          <a:xfrm>
            <a:off x="6235387" y="3837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189</a:t>
            </a:r>
            <a:r>
              <a:rPr kumimoji="1" lang="ja-JP" altLang="en-US" sz="1050" dirty="0">
                <a:latin typeface="Meiryo UI" panose="020B0604030504040204" pitchFamily="50" charset="-128"/>
                <a:ea typeface="Meiryo UI" panose="020B0604030504040204" pitchFamily="50" charset="-128"/>
              </a:rPr>
              <a:t>　人</a:t>
            </a:r>
          </a:p>
        </p:txBody>
      </p:sp>
      <p:sp>
        <p:nvSpPr>
          <p:cNvPr id="91" name="テキスト ボックス 90"/>
          <p:cNvSpPr txBox="1"/>
          <p:nvPr/>
        </p:nvSpPr>
        <p:spPr>
          <a:xfrm>
            <a:off x="6105129" y="2455004"/>
            <a:ext cx="895016"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1,116</a:t>
            </a:r>
            <a:r>
              <a:rPr kumimoji="1" lang="ja-JP" altLang="en-US" sz="1050" dirty="0">
                <a:latin typeface="Meiryo UI" panose="020B0604030504040204" pitchFamily="50" charset="-128"/>
                <a:ea typeface="Meiryo UI" panose="020B0604030504040204" pitchFamily="50" charset="-128"/>
              </a:rPr>
              <a:t>　人</a:t>
            </a:r>
          </a:p>
        </p:txBody>
      </p:sp>
      <p:sp>
        <p:nvSpPr>
          <p:cNvPr id="92" name="テキスト ボックス 91"/>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185</a:t>
            </a:r>
            <a:r>
              <a:rPr kumimoji="1" lang="ja-JP" altLang="en-US" sz="1050" dirty="0">
                <a:latin typeface="Meiryo UI" panose="020B0604030504040204" pitchFamily="50" charset="-128"/>
                <a:ea typeface="Meiryo UI" panose="020B0604030504040204" pitchFamily="50" charset="-128"/>
              </a:rPr>
              <a:t>　人</a:t>
            </a:r>
          </a:p>
        </p:txBody>
      </p:sp>
      <p:sp>
        <p:nvSpPr>
          <p:cNvPr id="93"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機関の共同設置（職員数は中央区分のみ記載）</a:t>
            </a:r>
          </a:p>
        </p:txBody>
      </p:sp>
      <p:sp>
        <p:nvSpPr>
          <p:cNvPr id="95"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３５</a:t>
            </a:r>
          </a:p>
        </p:txBody>
      </p:sp>
    </p:spTree>
    <p:extLst>
      <p:ext uri="{BB962C8B-B14F-4D97-AF65-F5344CB8AC3E}">
        <p14:creationId xmlns:p14="http://schemas.microsoft.com/office/powerpoint/2010/main" val="1185348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角丸四角形 95"/>
          <p:cNvSpPr/>
          <p:nvPr/>
        </p:nvSpPr>
        <p:spPr>
          <a:xfrm>
            <a:off x="5919725" y="5659769"/>
            <a:ext cx="3636000" cy="838152"/>
          </a:xfrm>
          <a:prstGeom prst="roundRect">
            <a:avLst>
              <a:gd name="adj" fmla="val 4115"/>
            </a:avLst>
          </a:prstGeom>
          <a:solidFill>
            <a:schemeClr val="bg1">
              <a:lumMod val="9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●印　特別区本庁舎</a:t>
            </a:r>
            <a:endParaRPr lang="ja-JP" altLang="ja-JP" sz="1050" dirty="0">
              <a:solidFill>
                <a:schemeClr val="tx1"/>
              </a:solidFill>
              <a:latin typeface="Meiryo UI" panose="020B0604030504040204" pitchFamily="50" charset="-128"/>
              <a:ea typeface="Meiryo UI" panose="020B0604030504040204" pitchFamily="50" charset="-128"/>
            </a:endParaRPr>
          </a:p>
          <a:p>
            <a:pPr fontAlgn="ctr"/>
            <a:r>
              <a:rPr lang="ja-JP" altLang="en-US" sz="1050" dirty="0">
                <a:solidFill>
                  <a:srgbClr val="FF0000"/>
                </a:solidFill>
                <a:latin typeface="Meiryo UI" panose="020B0604030504040204" pitchFamily="50" charset="-128"/>
                <a:ea typeface="Meiryo UI" panose="020B0604030504040204" pitchFamily="50" charset="-128"/>
              </a:rPr>
              <a:t>　　　　　　　　　　</a:t>
            </a:r>
            <a:r>
              <a:rPr lang="ja-JP" altLang="en-US" sz="1050" b="1"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印　区役所（地域自治区の事務所）</a:t>
            </a:r>
            <a:endParaRPr lang="en-US" altLang="ja-JP" sz="1050" dirty="0">
              <a:solidFill>
                <a:schemeClr val="tx1"/>
              </a:solidFill>
              <a:latin typeface="Meiryo UI" panose="020B0604030504040204" pitchFamily="50" charset="-128"/>
              <a:ea typeface="Meiryo UI" panose="020B0604030504040204" pitchFamily="50" charset="-128"/>
            </a:endParaRPr>
          </a:p>
          <a:p>
            <a:pPr fontAlgn="ctr"/>
            <a:endParaRPr lang="en-US" altLang="ja-JP" sz="600" dirty="0">
              <a:solidFill>
                <a:schemeClr val="tx1"/>
              </a:solidFill>
              <a:latin typeface="Meiryo UI" panose="020B0604030504040204" pitchFamily="50" charset="-128"/>
              <a:ea typeface="Meiryo UI" panose="020B0604030504040204" pitchFamily="50" charset="-128"/>
            </a:endParaRPr>
          </a:p>
          <a:p>
            <a:pPr fontAlgn="ctr"/>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現在の天王寺区を所管する区役所（地域自治区の事務所）は、特別区本庁舎</a:t>
            </a:r>
            <a:endParaRPr lang="en-US" altLang="ja-JP" sz="800" dirty="0">
              <a:solidFill>
                <a:schemeClr val="tx1"/>
              </a:solidFill>
              <a:latin typeface="Meiryo UI" panose="020B0604030504040204" pitchFamily="50" charset="-128"/>
              <a:ea typeface="Meiryo UI" panose="020B0604030504040204" pitchFamily="50" charset="-128"/>
            </a:endParaRPr>
          </a:p>
          <a:p>
            <a:pPr fontAlgn="ctr"/>
            <a:r>
              <a:rPr lang="ja-JP" altLang="en-US" sz="800" dirty="0">
                <a:solidFill>
                  <a:schemeClr val="tx1"/>
                </a:solidFill>
                <a:latin typeface="Meiryo UI" panose="020B0604030504040204" pitchFamily="50" charset="-128"/>
                <a:ea typeface="Meiryo UI" panose="020B0604030504040204" pitchFamily="50" charset="-128"/>
              </a:rPr>
              <a:t>　 の中に設置</a:t>
            </a:r>
            <a:endParaRPr lang="en-US" altLang="ja-JP" sz="800" dirty="0">
              <a:solidFill>
                <a:schemeClr val="tx1"/>
              </a:solidFill>
              <a:latin typeface="Meiryo UI" panose="020B0604030504040204" pitchFamily="50" charset="-128"/>
              <a:ea typeface="Meiryo UI" panose="020B0604030504040204" pitchFamily="50" charset="-128"/>
            </a:endParaRPr>
          </a:p>
        </p:txBody>
      </p:sp>
      <p:sp>
        <p:nvSpPr>
          <p:cNvPr id="72" name="正方形/長方形 71"/>
          <p:cNvSpPr/>
          <p:nvPr/>
        </p:nvSpPr>
        <p:spPr>
          <a:xfrm>
            <a:off x="-1" y="508690"/>
            <a:ext cx="9900000" cy="79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800" b="1" dirty="0">
                <a:solidFill>
                  <a:sysClr val="windowText" lastClr="000000"/>
                </a:solidFill>
                <a:latin typeface="Meiryo UI" panose="020B0604030504040204" pitchFamily="50" charset="-128"/>
                <a:ea typeface="Meiryo UI" panose="020B0604030504040204" pitchFamily="50" charset="-128"/>
              </a:rPr>
              <a:t>天王寺区</a:t>
            </a:r>
            <a:r>
              <a:rPr lang="ja-JP" altLang="en-US" sz="1400" dirty="0">
                <a:solidFill>
                  <a:sysClr val="windowText" lastClr="000000"/>
                </a:solidFill>
                <a:latin typeface="Meiryo UI" panose="020B0604030504040204" pitchFamily="50" charset="-128"/>
                <a:ea typeface="Meiryo UI" panose="020B0604030504040204" pitchFamily="50" charset="-128"/>
              </a:rPr>
              <a:t>（現行政区：天王寺区、生野区、阿倍野区、東住吉区、平野区）</a:t>
            </a:r>
            <a:endParaRPr lang="en-US" altLang="ja-JP" sz="1400" dirty="0">
              <a:solidFill>
                <a:sysClr val="windowText" lastClr="000000"/>
              </a:solidFill>
              <a:latin typeface="Meiryo UI" panose="020B0604030504040204" pitchFamily="50" charset="-128"/>
              <a:ea typeface="Meiryo UI" panose="020B0604030504040204" pitchFamily="50" charset="-128"/>
            </a:endParaRPr>
          </a:p>
          <a:p>
            <a:pPr algn="r"/>
            <a:r>
              <a:rPr lang="en-US" altLang="ja-JP" sz="1400" dirty="0">
                <a:solidFill>
                  <a:sysClr val="windowText" lastClr="000000"/>
                </a:solidFill>
                <a:latin typeface="Meiryo UI" panose="020B0604030504040204" pitchFamily="50" charset="-128"/>
                <a:ea typeface="Meiryo UI" panose="020B0604030504040204" pitchFamily="50" charset="-128"/>
              </a:rPr>
              <a:t>〔 </a:t>
            </a:r>
            <a:r>
              <a:rPr lang="ja-JP" altLang="en-US" sz="1400" dirty="0">
                <a:solidFill>
                  <a:sysClr val="windowText" lastClr="000000"/>
                </a:solidFill>
                <a:latin typeface="Meiryo UI" panose="020B0604030504040204" pitchFamily="50" charset="-128"/>
                <a:ea typeface="Meiryo UI" panose="020B0604030504040204" pitchFamily="50" charset="-128"/>
              </a:rPr>
              <a:t>職員数 計 </a:t>
            </a:r>
            <a:r>
              <a:rPr lang="en-US" altLang="ja-JP" sz="1400" dirty="0">
                <a:solidFill>
                  <a:sysClr val="windowText" lastClr="000000"/>
                </a:solidFill>
                <a:latin typeface="Meiryo UI" panose="020B0604030504040204" pitchFamily="50" charset="-128"/>
                <a:ea typeface="Meiryo UI" panose="020B0604030504040204" pitchFamily="50" charset="-128"/>
              </a:rPr>
              <a:t>2,364</a:t>
            </a:r>
            <a:r>
              <a:rPr lang="ja-JP" altLang="en-US" sz="1400" dirty="0">
                <a:solidFill>
                  <a:sysClr val="windowText" lastClr="000000"/>
                </a:solidFill>
                <a:latin typeface="Meiryo UI" panose="020B0604030504040204" pitchFamily="50" charset="-128"/>
                <a:ea typeface="Meiryo UI" panose="020B0604030504040204" pitchFamily="50" charset="-128"/>
              </a:rPr>
              <a:t>人　　人口 </a:t>
            </a:r>
            <a:r>
              <a:rPr lang="en-US" altLang="ja-JP" sz="1400" dirty="0">
                <a:solidFill>
                  <a:sysClr val="windowText" lastClr="000000"/>
                </a:solidFill>
                <a:latin typeface="Meiryo UI" panose="020B0604030504040204" pitchFamily="50" charset="-128"/>
                <a:ea typeface="Meiryo UI" panose="020B0604030504040204" pitchFamily="50" charset="-128"/>
              </a:rPr>
              <a:t>636,454</a:t>
            </a:r>
            <a:r>
              <a:rPr lang="ja-JP" altLang="en-US" sz="1400" dirty="0">
                <a:solidFill>
                  <a:sysClr val="windowText" lastClr="000000"/>
                </a:solidFill>
                <a:latin typeface="Meiryo UI" panose="020B0604030504040204" pitchFamily="50" charset="-128"/>
                <a:ea typeface="Meiryo UI" panose="020B0604030504040204" pitchFamily="50" charset="-128"/>
              </a:rPr>
              <a:t>人 </a:t>
            </a:r>
            <a:r>
              <a:rPr lang="en-US" altLang="ja-JP" sz="1400" dirty="0">
                <a:solidFill>
                  <a:sysClr val="windowText" lastClr="000000"/>
                </a:solidFill>
                <a:latin typeface="Meiryo UI" panose="020B0604030504040204" pitchFamily="50" charset="-128"/>
                <a:ea typeface="Meiryo UI" panose="020B0604030504040204" pitchFamily="50" charset="-128"/>
              </a:rPr>
              <a:t>〕</a:t>
            </a:r>
          </a:p>
        </p:txBody>
      </p:sp>
      <p:sp>
        <p:nvSpPr>
          <p:cNvPr id="74" name="正方形/長方形 73"/>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特別区の組織　～課・事業所別職員数～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147" name="正方形/長方形 146"/>
          <p:cNvSpPr/>
          <p:nvPr/>
        </p:nvSpPr>
        <p:spPr bwMode="auto">
          <a:xfrm>
            <a:off x="187520" y="2003166"/>
            <a:ext cx="419944" cy="1295540"/>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特</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別</a:t>
            </a: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区</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a:p>
            <a:pPr algn="ctr">
              <a:defRPr/>
            </a:pPr>
            <a:r>
              <a:rPr lang="ja-JP" altLang="en-US" sz="1700" b="1" dirty="0">
                <a:solidFill>
                  <a:schemeClr val="tx1"/>
                </a:solidFill>
                <a:latin typeface="Meiryo UI" panose="020B0604030504040204" pitchFamily="50" charset="-128"/>
                <a:ea typeface="Meiryo UI" panose="020B0604030504040204" pitchFamily="50" charset="-128"/>
                <a:cs typeface="Meiryo UI"/>
              </a:rPr>
              <a:t>長</a:t>
            </a:r>
            <a:endParaRPr lang="en-US" altLang="ja-JP" sz="1700" b="1" dirty="0">
              <a:solidFill>
                <a:schemeClr val="tx1"/>
              </a:solidFill>
              <a:latin typeface="Meiryo UI" panose="020B0604030504040204" pitchFamily="50" charset="-128"/>
              <a:ea typeface="Meiryo UI" panose="020B0604030504040204" pitchFamily="50" charset="-128"/>
              <a:cs typeface="Meiryo UI"/>
            </a:endParaRPr>
          </a:p>
        </p:txBody>
      </p:sp>
      <p:sp>
        <p:nvSpPr>
          <p:cNvPr id="148" name="Text Box 45"/>
          <p:cNvSpPr txBox="1">
            <a:spLocks noChangeArrowheads="1"/>
          </p:cNvSpPr>
          <p:nvPr/>
        </p:nvSpPr>
        <p:spPr bwMode="auto">
          <a:xfrm>
            <a:off x="1101146" y="1739937"/>
            <a:ext cx="1368000" cy="2448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危機管理室</a:t>
            </a:r>
          </a:p>
        </p:txBody>
      </p:sp>
      <p:sp>
        <p:nvSpPr>
          <p:cNvPr id="149" name="Text Box 45"/>
          <p:cNvSpPr txBox="1">
            <a:spLocks noChangeArrowheads="1"/>
          </p:cNvSpPr>
          <p:nvPr/>
        </p:nvSpPr>
        <p:spPr bwMode="auto">
          <a:xfrm>
            <a:off x="1101146" y="2083655"/>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政策企画部</a:t>
            </a:r>
          </a:p>
        </p:txBody>
      </p:sp>
      <p:sp>
        <p:nvSpPr>
          <p:cNvPr id="154" name="Text Box 45"/>
          <p:cNvSpPr txBox="1">
            <a:spLocks noChangeArrowheads="1"/>
          </p:cNvSpPr>
          <p:nvPr/>
        </p:nvSpPr>
        <p:spPr bwMode="auto">
          <a:xfrm>
            <a:off x="1101146" y="296221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総務部</a:t>
            </a:r>
          </a:p>
        </p:txBody>
      </p:sp>
      <p:sp>
        <p:nvSpPr>
          <p:cNvPr id="159" name="Text Box 45"/>
          <p:cNvSpPr txBox="1">
            <a:spLocks noChangeArrowheads="1"/>
          </p:cNvSpPr>
          <p:nvPr/>
        </p:nvSpPr>
        <p:spPr bwMode="auto">
          <a:xfrm>
            <a:off x="1101146" y="3573016"/>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財務部</a:t>
            </a:r>
          </a:p>
        </p:txBody>
      </p:sp>
      <p:sp>
        <p:nvSpPr>
          <p:cNvPr id="171" name="Text Box 45"/>
          <p:cNvSpPr txBox="1">
            <a:spLocks noChangeArrowheads="1"/>
          </p:cNvSpPr>
          <p:nvPr/>
        </p:nvSpPr>
        <p:spPr bwMode="auto">
          <a:xfrm>
            <a:off x="1101146" y="4941168"/>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区民部</a:t>
            </a:r>
          </a:p>
        </p:txBody>
      </p:sp>
      <p:sp>
        <p:nvSpPr>
          <p:cNvPr id="172" name="Text Box 45"/>
          <p:cNvSpPr txBox="1">
            <a:spLocks noChangeArrowheads="1"/>
          </p:cNvSpPr>
          <p:nvPr/>
        </p:nvSpPr>
        <p:spPr bwMode="auto">
          <a:xfrm>
            <a:off x="1101146" y="5859020"/>
            <a:ext cx="1368000" cy="246221"/>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産業文化部</a:t>
            </a:r>
          </a:p>
        </p:txBody>
      </p:sp>
      <p:cxnSp>
        <p:nvCxnSpPr>
          <p:cNvPr id="173" name="直線コネクタ 172"/>
          <p:cNvCxnSpPr/>
          <p:nvPr/>
        </p:nvCxnSpPr>
        <p:spPr>
          <a:xfrm flipV="1">
            <a:off x="607464" y="2701702"/>
            <a:ext cx="231981" cy="0"/>
          </a:xfrm>
          <a:prstGeom prst="line">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p:nvPr/>
        </p:nvCxnSpPr>
        <p:spPr>
          <a:xfrm flipV="1">
            <a:off x="849146" y="1846285"/>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5" name="直線コネクタ 174"/>
          <p:cNvCxnSpPr/>
          <p:nvPr/>
        </p:nvCxnSpPr>
        <p:spPr>
          <a:xfrm flipV="1">
            <a:off x="849146" y="220676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p:nvPr/>
        </p:nvCxnSpPr>
        <p:spPr>
          <a:xfrm flipV="1">
            <a:off x="849146" y="30853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7" name="直線コネクタ 176"/>
          <p:cNvCxnSpPr/>
          <p:nvPr/>
        </p:nvCxnSpPr>
        <p:spPr>
          <a:xfrm flipV="1">
            <a:off x="849146" y="372906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p:nvPr/>
        </p:nvCxnSpPr>
        <p:spPr>
          <a:xfrm flipV="1">
            <a:off x="849146" y="5101543"/>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79" name="直線コネクタ 178"/>
          <p:cNvCxnSpPr/>
          <p:nvPr/>
        </p:nvCxnSpPr>
        <p:spPr>
          <a:xfrm flipV="1">
            <a:off x="839445" y="598179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181" name="直線コネクタ 180"/>
          <p:cNvCxnSpPr/>
          <p:nvPr/>
        </p:nvCxnSpPr>
        <p:spPr>
          <a:xfrm flipV="1">
            <a:off x="2469021" y="22067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p:nvPr/>
        </p:nvCxnSpPr>
        <p:spPr>
          <a:xfrm flipV="1">
            <a:off x="2469021" y="308532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3" name="直線コネクタ 182"/>
          <p:cNvCxnSpPr/>
          <p:nvPr/>
        </p:nvCxnSpPr>
        <p:spPr>
          <a:xfrm flipV="1">
            <a:off x="2469021" y="373139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4" name="直線コネクタ 183"/>
          <p:cNvCxnSpPr/>
          <p:nvPr/>
        </p:nvCxnSpPr>
        <p:spPr>
          <a:xfrm flipV="1">
            <a:off x="2469021" y="5101543"/>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5" name="直線コネクタ 184"/>
          <p:cNvCxnSpPr/>
          <p:nvPr/>
        </p:nvCxnSpPr>
        <p:spPr>
          <a:xfrm flipV="1">
            <a:off x="2469021" y="597125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186" name="直線コネクタ 185"/>
          <p:cNvCxnSpPr/>
          <p:nvPr/>
        </p:nvCxnSpPr>
        <p:spPr>
          <a:xfrm flipV="1">
            <a:off x="2649021" y="249289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7" name="直線コネクタ 186"/>
          <p:cNvCxnSpPr/>
          <p:nvPr/>
        </p:nvCxnSpPr>
        <p:spPr>
          <a:xfrm flipV="1">
            <a:off x="2649021" y="27089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8" name="直線コネクタ 187"/>
          <p:cNvCxnSpPr/>
          <p:nvPr/>
        </p:nvCxnSpPr>
        <p:spPr>
          <a:xfrm flipV="1">
            <a:off x="2649021" y="335756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89" name="直線コネクタ 188"/>
          <p:cNvCxnSpPr/>
          <p:nvPr/>
        </p:nvCxnSpPr>
        <p:spPr>
          <a:xfrm flipV="1">
            <a:off x="2649021" y="3933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0" name="直線コネクタ 189"/>
          <p:cNvCxnSpPr/>
          <p:nvPr/>
        </p:nvCxnSpPr>
        <p:spPr>
          <a:xfrm flipV="1">
            <a:off x="2649021" y="422108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1" name="直線コネクタ 190"/>
          <p:cNvCxnSpPr/>
          <p:nvPr/>
        </p:nvCxnSpPr>
        <p:spPr>
          <a:xfrm flipV="1">
            <a:off x="2649021" y="446955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2" name="直線コネクタ 191"/>
          <p:cNvCxnSpPr/>
          <p:nvPr/>
        </p:nvCxnSpPr>
        <p:spPr>
          <a:xfrm flipV="1">
            <a:off x="2649021" y="472379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3" name="直線コネクタ 192"/>
          <p:cNvCxnSpPr/>
          <p:nvPr/>
        </p:nvCxnSpPr>
        <p:spPr>
          <a:xfrm flipV="1">
            <a:off x="2649021" y="533950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4" name="直線コネクタ 193"/>
          <p:cNvCxnSpPr/>
          <p:nvPr/>
        </p:nvCxnSpPr>
        <p:spPr>
          <a:xfrm flipV="1">
            <a:off x="2649021" y="558924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5" name="直線コネクタ 194"/>
          <p:cNvCxnSpPr/>
          <p:nvPr/>
        </p:nvCxnSpPr>
        <p:spPr>
          <a:xfrm flipV="1">
            <a:off x="2649146" y="62142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6" name="直線コネクタ 195"/>
          <p:cNvCxnSpPr/>
          <p:nvPr/>
        </p:nvCxnSpPr>
        <p:spPr>
          <a:xfrm flipV="1">
            <a:off x="2648845" y="645333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197" name="直線コネクタ 196"/>
          <p:cNvCxnSpPr/>
          <p:nvPr/>
        </p:nvCxnSpPr>
        <p:spPr>
          <a:xfrm flipH="1">
            <a:off x="839445" y="1846285"/>
            <a:ext cx="0" cy="5011715"/>
          </a:xfrm>
          <a:prstGeom prst="line">
            <a:avLst/>
          </a:prstGeom>
        </p:spPr>
        <p:style>
          <a:lnRef idx="1">
            <a:schemeClr val="dk1"/>
          </a:lnRef>
          <a:fillRef idx="0">
            <a:schemeClr val="dk1"/>
          </a:fillRef>
          <a:effectRef idx="0">
            <a:schemeClr val="dk1"/>
          </a:effectRef>
          <a:fontRef idx="minor">
            <a:schemeClr val="tx1"/>
          </a:fontRef>
        </p:style>
      </p:cxnSp>
      <p:cxnSp>
        <p:nvCxnSpPr>
          <p:cNvPr id="216" name="直線コネクタ 215"/>
          <p:cNvCxnSpPr/>
          <p:nvPr/>
        </p:nvCxnSpPr>
        <p:spPr>
          <a:xfrm>
            <a:off x="2648845" y="2200868"/>
            <a:ext cx="0" cy="508305"/>
          </a:xfrm>
          <a:prstGeom prst="line">
            <a:avLst/>
          </a:prstGeom>
        </p:spPr>
        <p:style>
          <a:lnRef idx="1">
            <a:schemeClr val="dk1"/>
          </a:lnRef>
          <a:fillRef idx="0">
            <a:schemeClr val="dk1"/>
          </a:fillRef>
          <a:effectRef idx="0">
            <a:schemeClr val="dk1"/>
          </a:effectRef>
          <a:fontRef idx="minor">
            <a:schemeClr val="tx1"/>
          </a:fontRef>
        </p:style>
      </p:cxnSp>
      <p:cxnSp>
        <p:nvCxnSpPr>
          <p:cNvPr id="217" name="直線コネクタ 216"/>
          <p:cNvCxnSpPr/>
          <p:nvPr/>
        </p:nvCxnSpPr>
        <p:spPr>
          <a:xfrm>
            <a:off x="2648845" y="3085320"/>
            <a:ext cx="0" cy="272243"/>
          </a:xfrm>
          <a:prstGeom prst="line">
            <a:avLst/>
          </a:prstGeom>
        </p:spPr>
        <p:style>
          <a:lnRef idx="1">
            <a:schemeClr val="dk1"/>
          </a:lnRef>
          <a:fillRef idx="0">
            <a:schemeClr val="dk1"/>
          </a:fillRef>
          <a:effectRef idx="0">
            <a:schemeClr val="dk1"/>
          </a:effectRef>
          <a:fontRef idx="minor">
            <a:schemeClr val="tx1"/>
          </a:fontRef>
        </p:style>
      </p:cxnSp>
      <p:cxnSp>
        <p:nvCxnSpPr>
          <p:cNvPr id="218" name="直線コネクタ 217"/>
          <p:cNvCxnSpPr/>
          <p:nvPr/>
        </p:nvCxnSpPr>
        <p:spPr>
          <a:xfrm>
            <a:off x="2648845" y="3735089"/>
            <a:ext cx="0" cy="988709"/>
          </a:xfrm>
          <a:prstGeom prst="line">
            <a:avLst/>
          </a:prstGeom>
        </p:spPr>
        <p:style>
          <a:lnRef idx="1">
            <a:schemeClr val="dk1"/>
          </a:lnRef>
          <a:fillRef idx="0">
            <a:schemeClr val="dk1"/>
          </a:fillRef>
          <a:effectRef idx="0">
            <a:schemeClr val="dk1"/>
          </a:effectRef>
          <a:fontRef idx="minor">
            <a:schemeClr val="tx1"/>
          </a:fontRef>
        </p:style>
      </p:cxnSp>
      <p:cxnSp>
        <p:nvCxnSpPr>
          <p:cNvPr id="219" name="直線コネクタ 218"/>
          <p:cNvCxnSpPr/>
          <p:nvPr/>
        </p:nvCxnSpPr>
        <p:spPr>
          <a:xfrm>
            <a:off x="2648845" y="5102357"/>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0" name="直線コネクタ 219"/>
          <p:cNvCxnSpPr/>
          <p:nvPr/>
        </p:nvCxnSpPr>
        <p:spPr>
          <a:xfrm>
            <a:off x="2648845" y="5971250"/>
            <a:ext cx="0" cy="486000"/>
          </a:xfrm>
          <a:prstGeom prst="line">
            <a:avLst/>
          </a:prstGeom>
        </p:spPr>
        <p:style>
          <a:lnRef idx="1">
            <a:schemeClr val="dk1"/>
          </a:lnRef>
          <a:fillRef idx="0">
            <a:schemeClr val="dk1"/>
          </a:fillRef>
          <a:effectRef idx="0">
            <a:schemeClr val="dk1"/>
          </a:effectRef>
          <a:fontRef idx="minor">
            <a:schemeClr val="tx1"/>
          </a:fontRef>
        </p:style>
      </p:cxnSp>
      <p:cxnSp>
        <p:nvCxnSpPr>
          <p:cNvPr id="221" name="直線コネクタ 220"/>
          <p:cNvCxnSpPr/>
          <p:nvPr/>
        </p:nvCxnSpPr>
        <p:spPr>
          <a:xfrm>
            <a:off x="704629" y="2701702"/>
            <a:ext cx="0" cy="4156298"/>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22" name="表 221"/>
          <p:cNvGraphicFramePr>
            <a:graphicFrameLocks noGrp="1"/>
          </p:cNvGraphicFramePr>
          <p:nvPr/>
        </p:nvGraphicFramePr>
        <p:xfrm>
          <a:off x="2873498" y="1726903"/>
          <a:ext cx="2511550" cy="4824000"/>
        </p:xfrm>
        <a:graphic>
          <a:graphicData uri="http://schemas.openxmlformats.org/drawingml/2006/table">
            <a:tbl>
              <a:tblPr/>
              <a:tblGrid>
                <a:gridCol w="1368000">
                  <a:extLst>
                    <a:ext uri="{9D8B030D-6E8A-4147-A177-3AD203B41FA5}">
                      <a16:colId xmlns:a16="http://schemas.microsoft.com/office/drawing/2014/main" val="20000"/>
                    </a:ext>
                  </a:extLst>
                </a:gridCol>
                <a:gridCol w="78355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21 </a:t>
                      </a:r>
                    </a:p>
                  </a:txBody>
                  <a:tcPr marL="72000" marR="72000" marT="18000" marB="18000" anchor="ctr">
                    <a:lnL w="9525"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秘書広報課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16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区政改革課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行政課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人事課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32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財務課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税務課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区税事務所</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114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1"/>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契約課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2"/>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用地管財課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3"/>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35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5"/>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ダイバーシティ推進課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12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6"/>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地域支援課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8"/>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総務企画課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9"/>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観光文化スポーツ課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a:effectLst/>
                          <a:latin typeface="Meiryo UI"/>
                        </a:rPr>
                        <a:t>11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0"/>
                  </a:ext>
                </a:extLst>
              </a:tr>
              <a:tr h="252000">
                <a:tc>
                  <a:txBody>
                    <a:bodyPr/>
                    <a:lstStyle/>
                    <a:p>
                      <a:pPr algn="dist" fontAlgn="b"/>
                      <a:r>
                        <a:rPr lang="ja-JP" altLang="en-US" sz="1000" b="0" i="0" u="none" strike="noStrike" dirty="0">
                          <a:effectLst/>
                          <a:latin typeface="Meiryo UI" panose="020B0604030504040204" pitchFamily="50" charset="-128"/>
                          <a:ea typeface="Meiryo UI" panose="020B0604030504040204" pitchFamily="50" charset="-128"/>
                        </a:rPr>
                        <a:t>産業振興課</a:t>
                      </a: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b"/>
                      <a:r>
                        <a:rPr lang="ja-JP" altLang="en-US" sz="1050" b="0" i="0" u="none" strike="noStrike" dirty="0">
                          <a:effectLst/>
                          <a:latin typeface="Meiryo UI" panose="020B0604030504040204" pitchFamily="50" charset="-128"/>
                          <a:ea typeface="Meiryo UI" panose="020B0604030504040204" pitchFamily="50" charset="-128"/>
                        </a:rPr>
                        <a:t>人</a:t>
                      </a:r>
                    </a:p>
                  </a:txBody>
                  <a:tcPr marL="72000" marR="72000" marT="18000" marB="1800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21"/>
                  </a:ext>
                </a:extLst>
              </a:tr>
            </a:tbl>
          </a:graphicData>
        </a:graphic>
      </p:graphicFrame>
      <p:sp>
        <p:nvSpPr>
          <p:cNvPr id="83" name="テキスト ボックス 82"/>
          <p:cNvSpPr txBox="1"/>
          <p:nvPr/>
        </p:nvSpPr>
        <p:spPr>
          <a:xfrm>
            <a:off x="1704476" y="2345539"/>
            <a:ext cx="764757" cy="261610"/>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41</a:t>
            </a:r>
            <a:r>
              <a:rPr kumimoji="1" lang="ja-JP" altLang="en-US" sz="1050" dirty="0">
                <a:latin typeface="Meiryo UI" panose="020B0604030504040204" pitchFamily="50" charset="-128"/>
                <a:ea typeface="Meiryo UI" panose="020B0604030504040204" pitchFamily="50" charset="-128"/>
              </a:rPr>
              <a:t>　人</a:t>
            </a:r>
          </a:p>
        </p:txBody>
      </p:sp>
      <p:sp>
        <p:nvSpPr>
          <p:cNvPr id="84" name="テキスト ボックス 83"/>
          <p:cNvSpPr txBox="1"/>
          <p:nvPr/>
        </p:nvSpPr>
        <p:spPr>
          <a:xfrm>
            <a:off x="1704264" y="3222368"/>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56</a:t>
            </a:r>
            <a:r>
              <a:rPr kumimoji="1" lang="ja-JP" altLang="en-US" sz="1050" dirty="0">
                <a:latin typeface="Meiryo UI" panose="020B0604030504040204" pitchFamily="50" charset="-128"/>
                <a:ea typeface="Meiryo UI" panose="020B0604030504040204" pitchFamily="50" charset="-128"/>
              </a:rPr>
              <a:t>　人</a:t>
            </a:r>
          </a:p>
        </p:txBody>
      </p:sp>
      <p:sp>
        <p:nvSpPr>
          <p:cNvPr id="85" name="テキスト ボックス 84"/>
          <p:cNvSpPr txBox="1"/>
          <p:nvPr/>
        </p:nvSpPr>
        <p:spPr>
          <a:xfrm>
            <a:off x="1704263" y="383374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190</a:t>
            </a:r>
            <a:r>
              <a:rPr kumimoji="1" lang="ja-JP" altLang="en-US" sz="1050" dirty="0">
                <a:latin typeface="Meiryo UI" panose="020B0604030504040204" pitchFamily="50" charset="-128"/>
                <a:ea typeface="Meiryo UI" panose="020B0604030504040204" pitchFamily="50" charset="-128"/>
              </a:rPr>
              <a:t>　人</a:t>
            </a:r>
          </a:p>
        </p:txBody>
      </p:sp>
      <p:sp>
        <p:nvSpPr>
          <p:cNvPr id="86" name="テキスト ボックス 85"/>
          <p:cNvSpPr txBox="1"/>
          <p:nvPr/>
        </p:nvSpPr>
        <p:spPr>
          <a:xfrm>
            <a:off x="1704263" y="5196041"/>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64</a:t>
            </a:r>
            <a:r>
              <a:rPr kumimoji="1" lang="ja-JP" altLang="en-US" sz="1050" dirty="0">
                <a:latin typeface="Meiryo UI" panose="020B0604030504040204" pitchFamily="50" charset="-128"/>
                <a:ea typeface="Meiryo UI" panose="020B0604030504040204" pitchFamily="50" charset="-128"/>
              </a:rPr>
              <a:t>　人</a:t>
            </a:r>
          </a:p>
        </p:txBody>
      </p:sp>
      <p:sp>
        <p:nvSpPr>
          <p:cNvPr id="87" name="テキスト ボックス 86"/>
          <p:cNvSpPr txBox="1"/>
          <p:nvPr/>
        </p:nvSpPr>
        <p:spPr>
          <a:xfrm>
            <a:off x="1704263" y="6118833"/>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57</a:t>
            </a:r>
            <a:r>
              <a:rPr kumimoji="1" lang="ja-JP" altLang="en-US" sz="1050" dirty="0">
                <a:latin typeface="Meiryo UI" panose="020B0604030504040204" pitchFamily="50" charset="-128"/>
                <a:ea typeface="Meiryo UI" panose="020B0604030504040204" pitchFamily="50" charset="-128"/>
              </a:rPr>
              <a:t>　人</a:t>
            </a:r>
          </a:p>
        </p:txBody>
      </p:sp>
      <p:sp>
        <p:nvSpPr>
          <p:cNvPr id="88" name="正方形/長方形 87"/>
          <p:cNvSpPr/>
          <p:nvPr/>
        </p:nvSpPr>
        <p:spPr>
          <a:xfrm>
            <a:off x="4377037" y="1233720"/>
            <a:ext cx="1008011" cy="467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職員数</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1712741" y="1251364"/>
            <a:ext cx="19446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組織機構</a:t>
            </a:r>
            <a:r>
              <a:rPr lang="en-US" altLang="ja-JP" sz="1600" dirty="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p:txBody>
      </p:sp>
      <p:grpSp>
        <p:nvGrpSpPr>
          <p:cNvPr id="146" name="グループ化 145"/>
          <p:cNvGrpSpPr/>
          <p:nvPr/>
        </p:nvGrpSpPr>
        <p:grpSpPr>
          <a:xfrm>
            <a:off x="5879579" y="1628800"/>
            <a:ext cx="3708000" cy="3888000"/>
            <a:chOff x="463632" y="2527449"/>
            <a:chExt cx="3358380" cy="3528000"/>
          </a:xfrm>
        </p:grpSpPr>
        <p:sp>
          <p:nvSpPr>
            <p:cNvPr id="162" name="フリーフォーム 161"/>
            <p:cNvSpPr>
              <a:spLocks/>
            </p:cNvSpPr>
            <p:nvPr/>
          </p:nvSpPr>
          <p:spPr bwMode="auto">
            <a:xfrm>
              <a:off x="2319946" y="2527449"/>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4" name="フリーフォーム 163"/>
            <p:cNvSpPr>
              <a:spLocks/>
            </p:cNvSpPr>
            <p:nvPr/>
          </p:nvSpPr>
          <p:spPr bwMode="auto">
            <a:xfrm>
              <a:off x="2695164" y="2957820"/>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6" name="フリーフォーム 165"/>
            <p:cNvSpPr>
              <a:spLocks noEditPoints="1"/>
            </p:cNvSpPr>
            <p:nvPr/>
          </p:nvSpPr>
          <p:spPr bwMode="auto">
            <a:xfrm>
              <a:off x="463632" y="3859128"/>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68" name="フリーフォーム 167"/>
            <p:cNvSpPr>
              <a:spLocks/>
            </p:cNvSpPr>
            <p:nvPr/>
          </p:nvSpPr>
          <p:spPr bwMode="auto">
            <a:xfrm>
              <a:off x="2824302" y="3559092"/>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70" name="フリーフォーム 169"/>
            <p:cNvSpPr>
              <a:spLocks/>
            </p:cNvSpPr>
            <p:nvPr/>
          </p:nvSpPr>
          <p:spPr bwMode="auto">
            <a:xfrm>
              <a:off x="2661464" y="4524967"/>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180" name="フリーフォーム 179"/>
            <p:cNvSpPr>
              <a:spLocks/>
            </p:cNvSpPr>
            <p:nvPr/>
          </p:nvSpPr>
          <p:spPr bwMode="auto">
            <a:xfrm>
              <a:off x="2242830" y="3948652"/>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199" name="フリーフォーム 198"/>
            <p:cNvSpPr>
              <a:spLocks/>
            </p:cNvSpPr>
            <p:nvPr/>
          </p:nvSpPr>
          <p:spPr bwMode="auto">
            <a:xfrm>
              <a:off x="721450" y="3286003"/>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0" name="フリーフォーム 199"/>
            <p:cNvSpPr>
              <a:spLocks/>
            </p:cNvSpPr>
            <p:nvPr/>
          </p:nvSpPr>
          <p:spPr bwMode="auto">
            <a:xfrm>
              <a:off x="2766123" y="4178059"/>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1" name="フリーフォーム 200"/>
            <p:cNvSpPr>
              <a:spLocks/>
            </p:cNvSpPr>
            <p:nvPr/>
          </p:nvSpPr>
          <p:spPr bwMode="auto">
            <a:xfrm>
              <a:off x="1884787" y="3422695"/>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02" name="フリーフォーム 201"/>
            <p:cNvSpPr>
              <a:spLocks/>
            </p:cNvSpPr>
            <p:nvPr/>
          </p:nvSpPr>
          <p:spPr bwMode="auto">
            <a:xfrm>
              <a:off x="1438610" y="2863166"/>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3" name="フリーフォーム 202"/>
            <p:cNvSpPr>
              <a:spLocks/>
            </p:cNvSpPr>
            <p:nvPr/>
          </p:nvSpPr>
          <p:spPr bwMode="auto">
            <a:xfrm>
              <a:off x="2209779" y="4855089"/>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04" name="フリーフォーム 203"/>
            <p:cNvSpPr>
              <a:spLocks/>
            </p:cNvSpPr>
            <p:nvPr/>
          </p:nvSpPr>
          <p:spPr bwMode="auto">
            <a:xfrm>
              <a:off x="1691994" y="3722726"/>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no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05" name="フリーフォーム 204"/>
            <p:cNvSpPr>
              <a:spLocks/>
            </p:cNvSpPr>
            <p:nvPr/>
          </p:nvSpPr>
          <p:spPr bwMode="auto">
            <a:xfrm>
              <a:off x="1978429" y="4429847"/>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6" name="フリーフォーム 205"/>
            <p:cNvSpPr>
              <a:spLocks/>
            </p:cNvSpPr>
            <p:nvPr/>
          </p:nvSpPr>
          <p:spPr bwMode="auto">
            <a:xfrm>
              <a:off x="1035905" y="4281148"/>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7" name="フリーフォーム 206"/>
            <p:cNvSpPr>
              <a:spLocks/>
            </p:cNvSpPr>
            <p:nvPr/>
          </p:nvSpPr>
          <p:spPr bwMode="auto">
            <a:xfrm>
              <a:off x="1868261" y="4670444"/>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8" name="フリーフォーム 207"/>
            <p:cNvSpPr>
              <a:spLocks/>
            </p:cNvSpPr>
            <p:nvPr/>
          </p:nvSpPr>
          <p:spPr bwMode="auto">
            <a:xfrm>
              <a:off x="1350476" y="4474609"/>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09" name="フリーフォーム 208"/>
            <p:cNvSpPr>
              <a:spLocks/>
            </p:cNvSpPr>
            <p:nvPr/>
          </p:nvSpPr>
          <p:spPr bwMode="auto">
            <a:xfrm>
              <a:off x="537159" y="4819508"/>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0" name="フリーフォーム 209"/>
            <p:cNvSpPr>
              <a:spLocks/>
            </p:cNvSpPr>
            <p:nvPr/>
          </p:nvSpPr>
          <p:spPr bwMode="auto">
            <a:xfrm>
              <a:off x="2386047" y="4329132"/>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1" name="フリーフォーム 210"/>
            <p:cNvSpPr>
              <a:spLocks/>
            </p:cNvSpPr>
            <p:nvPr/>
          </p:nvSpPr>
          <p:spPr bwMode="auto">
            <a:xfrm>
              <a:off x="2496214" y="4933423"/>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2" name="フリーフォーム 211"/>
            <p:cNvSpPr>
              <a:spLocks/>
            </p:cNvSpPr>
            <p:nvPr/>
          </p:nvSpPr>
          <p:spPr bwMode="auto">
            <a:xfrm>
              <a:off x="3179250" y="4939018"/>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3" name="フリーフォーム 212"/>
            <p:cNvSpPr>
              <a:spLocks/>
            </p:cNvSpPr>
            <p:nvPr/>
          </p:nvSpPr>
          <p:spPr bwMode="auto">
            <a:xfrm>
              <a:off x="2920357" y="4939018"/>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pattFill prst="pct25">
              <a:fgClr>
                <a:schemeClr val="accent1"/>
              </a:fgClr>
              <a:bgClr>
                <a:schemeClr val="accent1">
                  <a:lumMod val="20000"/>
                  <a:lumOff val="80000"/>
                </a:schemeClr>
              </a:bgClr>
            </a:pattFill>
            <a:ln w="9525">
              <a:solidFill>
                <a:schemeClr val="bg2">
                  <a:lumMod val="50000"/>
                </a:schemeClr>
              </a:solidFill>
              <a:round/>
              <a:headEnd/>
              <a:tailEnd/>
            </a:ln>
          </p:spPr>
          <p:txBody>
            <a:bodyPr rot="0" vert="horz" wrap="square" lIns="91440" tIns="45720" rIns="91440" bIns="45720" anchor="t" anchorCtr="0" upright="1">
              <a:noAutofit/>
            </a:bodyPr>
            <a:lstStyle/>
            <a:p>
              <a:endParaRPr lang="ja-JP" altLang="en-US" sz="1600"/>
            </a:p>
          </p:txBody>
        </p:sp>
        <p:sp>
          <p:nvSpPr>
            <p:cNvPr id="214" name="フリーフォーム 213"/>
            <p:cNvSpPr>
              <a:spLocks/>
            </p:cNvSpPr>
            <p:nvPr/>
          </p:nvSpPr>
          <p:spPr bwMode="auto">
            <a:xfrm>
              <a:off x="2077579" y="5308307"/>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15" name="フリーフォーム 214"/>
            <p:cNvSpPr>
              <a:spLocks/>
            </p:cNvSpPr>
            <p:nvPr/>
          </p:nvSpPr>
          <p:spPr bwMode="auto">
            <a:xfrm>
              <a:off x="1691994" y="3993415"/>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3" name="フリーフォーム 222"/>
            <p:cNvSpPr>
              <a:spLocks/>
            </p:cNvSpPr>
            <p:nvPr/>
          </p:nvSpPr>
          <p:spPr bwMode="auto">
            <a:xfrm>
              <a:off x="2496214" y="3212837"/>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noFill/>
            <a:ln w="9525">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sz="1600"/>
            </a:p>
          </p:txBody>
        </p:sp>
        <p:sp>
          <p:nvSpPr>
            <p:cNvPr id="224" name="フローチャート: 結合子 99"/>
            <p:cNvSpPr/>
            <p:nvPr/>
          </p:nvSpPr>
          <p:spPr>
            <a:xfrm>
              <a:off x="2557202" y="4629940"/>
              <a:ext cx="72000" cy="72000"/>
            </a:xfrm>
            <a:prstGeom prst="flowChartConnector">
              <a:avLst/>
            </a:prstGeom>
            <a:solidFill>
              <a:schemeClr val="dk1"/>
            </a:solidFill>
            <a:ln w="254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5" name="Text Box 16"/>
            <p:cNvSpPr txBox="1">
              <a:spLocks noChangeArrowheads="1"/>
            </p:cNvSpPr>
            <p:nvPr/>
          </p:nvSpPr>
          <p:spPr bwMode="auto">
            <a:xfrm>
              <a:off x="2288190" y="4337579"/>
              <a:ext cx="698227" cy="273273"/>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天王寺</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26" name="フローチャート: 結合子 101"/>
            <p:cNvSpPr/>
            <p:nvPr/>
          </p:nvSpPr>
          <p:spPr>
            <a:xfrm>
              <a:off x="2797046" y="470588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7" name="Text Box 14"/>
            <p:cNvSpPr txBox="1">
              <a:spLocks noChangeArrowheads="1"/>
            </p:cNvSpPr>
            <p:nvPr/>
          </p:nvSpPr>
          <p:spPr bwMode="auto">
            <a:xfrm>
              <a:off x="2754907" y="4661563"/>
              <a:ext cx="592666" cy="276063"/>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生野</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28" name="フローチャート: 結合子 103"/>
            <p:cNvSpPr/>
            <p:nvPr/>
          </p:nvSpPr>
          <p:spPr>
            <a:xfrm>
              <a:off x="2522181" y="5010500"/>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29" name="Text Box 12"/>
            <p:cNvSpPr txBox="1">
              <a:spLocks noChangeArrowheads="1"/>
            </p:cNvSpPr>
            <p:nvPr/>
          </p:nvSpPr>
          <p:spPr bwMode="auto">
            <a:xfrm>
              <a:off x="2063345" y="5087802"/>
              <a:ext cx="764432" cy="26613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阿倍野</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0" name="フローチャート: 結合子 105"/>
            <p:cNvSpPr/>
            <p:nvPr/>
          </p:nvSpPr>
          <p:spPr>
            <a:xfrm>
              <a:off x="2669697" y="5340833"/>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1" name="Text Box 11"/>
            <p:cNvSpPr txBox="1">
              <a:spLocks noChangeArrowheads="1"/>
            </p:cNvSpPr>
            <p:nvPr/>
          </p:nvSpPr>
          <p:spPr bwMode="auto">
            <a:xfrm>
              <a:off x="2346342" y="5420605"/>
              <a:ext cx="797831" cy="273961"/>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東住吉</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2" name="フローチャート: 結合子 107"/>
            <p:cNvSpPr/>
            <p:nvPr/>
          </p:nvSpPr>
          <p:spPr>
            <a:xfrm>
              <a:off x="2986203" y="5352032"/>
              <a:ext cx="72000" cy="72000"/>
            </a:xfrm>
            <a:prstGeom prst="flowChartConnector">
              <a:avLst/>
            </a:prstGeom>
            <a:no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33" name="Text Box 10"/>
            <p:cNvSpPr txBox="1">
              <a:spLocks noChangeArrowheads="1"/>
            </p:cNvSpPr>
            <p:nvPr/>
          </p:nvSpPr>
          <p:spPr bwMode="auto">
            <a:xfrm>
              <a:off x="2950562" y="5502348"/>
              <a:ext cx="619507" cy="277605"/>
            </a:xfrm>
            <a:prstGeom prst="rect">
              <a:avLst/>
            </a:prstGeom>
            <a:noFill/>
            <a:ln>
              <a:noFill/>
            </a:ln>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平野</a:t>
              </a:r>
              <a:endParaRPr lang="en-US" altLang="ja-JP" sz="1050" b="1" dirty="0">
                <a:solidFill>
                  <a:srgbClr val="000000"/>
                </a:solidFill>
                <a:latin typeface="Meiryo UI" pitchFamily="50" charset="-128"/>
                <a:ea typeface="Meiryo UI" pitchFamily="50" charset="-128"/>
                <a:cs typeface="Meiryo UI" pitchFamily="50" charset="-128"/>
              </a:endParaRPr>
            </a:p>
            <a:p>
              <a:pPr algn="ctr" eaLnBrk="1" hangingPunct="1">
                <a:spcBef>
                  <a:spcPct val="0"/>
                </a:spcBef>
                <a:buFontTx/>
                <a:buNone/>
                <a:defRPr/>
              </a:pPr>
              <a:r>
                <a:rPr lang="ja-JP" altLang="en-US" sz="800" b="1" dirty="0">
                  <a:solidFill>
                    <a:srgbClr val="000000"/>
                  </a:solidFill>
                  <a:latin typeface="Meiryo UI" pitchFamily="50" charset="-128"/>
                  <a:ea typeface="Meiryo UI" pitchFamily="50" charset="-128"/>
                  <a:cs typeface="Meiryo UI" pitchFamily="50" charset="-128"/>
                </a:rPr>
                <a:t>地域自治区</a:t>
              </a:r>
              <a:endParaRPr lang="ja-JP" altLang="en-US" sz="1100" b="1" dirty="0">
                <a:latin typeface="Meiryo UI" pitchFamily="50" charset="-128"/>
                <a:ea typeface="Meiryo UI" pitchFamily="50" charset="-128"/>
                <a:cs typeface="Meiryo UI" pitchFamily="50" charset="-128"/>
              </a:endParaRPr>
            </a:p>
          </p:txBody>
        </p:sp>
        <p:sp>
          <p:nvSpPr>
            <p:cNvPr id="234" name="Freeform 45"/>
            <p:cNvSpPr>
              <a:spLocks noChangeAspect="1"/>
            </p:cNvSpPr>
            <p:nvPr/>
          </p:nvSpPr>
          <p:spPr bwMode="auto">
            <a:xfrm>
              <a:off x="3218608" y="340360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noFill/>
            <a:ln w="9525">
              <a:solidFill>
                <a:schemeClr val="bg2">
                  <a:lumMod val="50000"/>
                </a:schemeClr>
              </a:solidFill>
              <a:round/>
              <a:headEnd/>
              <a:tailEnd/>
            </a:ln>
          </p:spPr>
          <p:txBody>
            <a:bodyPr/>
            <a:lstStyle/>
            <a:p>
              <a:endParaRPr lang="ja-JP" altLang="en-US"/>
            </a:p>
          </p:txBody>
        </p:sp>
      </p:grpSp>
      <p:sp>
        <p:nvSpPr>
          <p:cNvPr id="9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３６</a:t>
            </a:r>
          </a:p>
        </p:txBody>
      </p:sp>
      <p:grpSp>
        <p:nvGrpSpPr>
          <p:cNvPr id="93" name="グループ化 92"/>
          <p:cNvGrpSpPr/>
          <p:nvPr/>
        </p:nvGrpSpPr>
        <p:grpSpPr>
          <a:xfrm>
            <a:off x="5673528" y="1467264"/>
            <a:ext cx="4104000" cy="5184000"/>
            <a:chOff x="5742992" y="1739937"/>
            <a:chExt cx="3810652" cy="4804919"/>
          </a:xfrm>
        </p:grpSpPr>
        <p:sp>
          <p:nvSpPr>
            <p:cNvPr id="94" name="正方形/長方形 91"/>
            <p:cNvSpPr>
              <a:spLocks noChangeArrowheads="1"/>
            </p:cNvSpPr>
            <p:nvPr/>
          </p:nvSpPr>
          <p:spPr bwMode="auto">
            <a:xfrm>
              <a:off x="5742992" y="1739937"/>
              <a:ext cx="3810652" cy="4804919"/>
            </a:xfrm>
            <a:prstGeom prst="rect">
              <a:avLst/>
            </a:prstGeom>
            <a:noFill/>
            <a:ln w="19050" algn="ctr">
              <a:solidFill>
                <a:srgbClr val="F79646"/>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a:t>
              </a:r>
              <a:endParaRPr lang="ja-JP" altLang="en-US" sz="1100" dirty="0">
                <a:latin typeface="Meiryo UI" panose="020B0604030504040204" pitchFamily="50" charset="-128"/>
                <a:ea typeface="Meiryo UI" panose="020B0604030504040204" pitchFamily="50" charset="-128"/>
              </a:endParaRPr>
            </a:p>
          </p:txBody>
        </p:sp>
        <p:sp>
          <p:nvSpPr>
            <p:cNvPr id="95" name="正方形/長方形 94"/>
            <p:cNvSpPr/>
            <p:nvPr/>
          </p:nvSpPr>
          <p:spPr>
            <a:xfrm>
              <a:off x="6108458" y="5691321"/>
              <a:ext cx="844551" cy="327539"/>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u="sng" dirty="0">
                  <a:latin typeface="Meiryo UI" panose="020B0604030504040204" pitchFamily="50" charset="-128"/>
                  <a:ea typeface="Meiryo UI" panose="020B0604030504040204" pitchFamily="50" charset="-128"/>
                </a:rPr>
                <a:t>凡　例</a:t>
              </a:r>
            </a:p>
          </p:txBody>
        </p:sp>
      </p:grpSp>
    </p:spTree>
    <p:extLst>
      <p:ext uri="{BB962C8B-B14F-4D97-AF65-F5344CB8AC3E}">
        <p14:creationId xmlns:p14="http://schemas.microsoft.com/office/powerpoint/2010/main" val="961117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Text Box 45"/>
          <p:cNvSpPr txBox="1">
            <a:spLocks noChangeArrowheads="1"/>
          </p:cNvSpPr>
          <p:nvPr/>
        </p:nvSpPr>
        <p:spPr bwMode="auto">
          <a:xfrm>
            <a:off x="5634984" y="116632"/>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建設部</a:t>
            </a:r>
          </a:p>
        </p:txBody>
      </p:sp>
      <p:sp>
        <p:nvSpPr>
          <p:cNvPr id="211" name="Text Box 45"/>
          <p:cNvSpPr txBox="1">
            <a:spLocks noChangeArrowheads="1"/>
          </p:cNvSpPr>
          <p:nvPr/>
        </p:nvSpPr>
        <p:spPr bwMode="auto">
          <a:xfrm>
            <a:off x="5634984" y="16288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会計室</a:t>
            </a:r>
          </a:p>
        </p:txBody>
      </p:sp>
      <p:sp>
        <p:nvSpPr>
          <p:cNvPr id="212" name="Text Box 45"/>
          <p:cNvSpPr txBox="1">
            <a:spLocks noChangeArrowheads="1"/>
          </p:cNvSpPr>
          <p:nvPr/>
        </p:nvSpPr>
        <p:spPr bwMode="auto">
          <a:xfrm>
            <a:off x="5634984" y="2052129"/>
            <a:ext cx="1368000" cy="369332"/>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000" dirty="0">
                <a:latin typeface="Meiryo UI" panose="020B0604030504040204" pitchFamily="50" charset="-128"/>
                <a:ea typeface="Meiryo UI" panose="020B0604030504040204" pitchFamily="50" charset="-128"/>
                <a:cs typeface="Meiryo UI" panose="020B0604030504040204" pitchFamily="50" charset="-128"/>
              </a:rPr>
              <a:t>区役所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（地域自治区の事務所）</a:t>
            </a:r>
          </a:p>
        </p:txBody>
      </p:sp>
      <p:sp>
        <p:nvSpPr>
          <p:cNvPr id="213" name="Text Box 45"/>
          <p:cNvSpPr txBox="1">
            <a:spLocks noChangeArrowheads="1"/>
          </p:cNvSpPr>
          <p:nvPr/>
        </p:nvSpPr>
        <p:spPr bwMode="auto">
          <a:xfrm>
            <a:off x="5637651" y="299695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教育委員会事務局</a:t>
            </a:r>
          </a:p>
        </p:txBody>
      </p:sp>
      <p:sp>
        <p:nvSpPr>
          <p:cNvPr id="214" name="Text Box 45"/>
          <p:cNvSpPr txBox="1">
            <a:spLocks noChangeArrowheads="1"/>
          </p:cNvSpPr>
          <p:nvPr/>
        </p:nvSpPr>
        <p:spPr bwMode="auto">
          <a:xfrm>
            <a:off x="5637651" y="5202154"/>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選挙管理委員会事務局</a:t>
            </a:r>
          </a:p>
        </p:txBody>
      </p:sp>
      <p:sp>
        <p:nvSpPr>
          <p:cNvPr id="215" name="Text Box 45"/>
          <p:cNvSpPr txBox="1">
            <a:spLocks noChangeArrowheads="1"/>
          </p:cNvSpPr>
          <p:nvPr/>
        </p:nvSpPr>
        <p:spPr bwMode="auto">
          <a:xfrm>
            <a:off x="5637651" y="5574300"/>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監査委員事務局</a:t>
            </a:r>
          </a:p>
        </p:txBody>
      </p:sp>
      <p:sp>
        <p:nvSpPr>
          <p:cNvPr id="216" name="Text Box 45"/>
          <p:cNvSpPr txBox="1">
            <a:spLocks noChangeArrowheads="1"/>
          </p:cNvSpPr>
          <p:nvPr/>
        </p:nvSpPr>
        <p:spPr bwMode="auto">
          <a:xfrm>
            <a:off x="5649309" y="598104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公平委員会事務局</a:t>
            </a:r>
          </a:p>
        </p:txBody>
      </p:sp>
      <p:sp>
        <p:nvSpPr>
          <p:cNvPr id="217" name="Text Box 45"/>
          <p:cNvSpPr txBox="1">
            <a:spLocks noChangeArrowheads="1"/>
          </p:cNvSpPr>
          <p:nvPr/>
        </p:nvSpPr>
        <p:spPr bwMode="auto">
          <a:xfrm>
            <a:off x="5634984" y="6350898"/>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議会事務局</a:t>
            </a:r>
          </a:p>
        </p:txBody>
      </p:sp>
      <p:cxnSp>
        <p:nvCxnSpPr>
          <p:cNvPr id="218" name="直線コネクタ 217"/>
          <p:cNvCxnSpPr/>
          <p:nvPr/>
        </p:nvCxnSpPr>
        <p:spPr>
          <a:xfrm flipV="1">
            <a:off x="5382984" y="260648"/>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5" name="直線コネクタ 244"/>
          <p:cNvCxnSpPr/>
          <p:nvPr/>
        </p:nvCxnSpPr>
        <p:spPr>
          <a:xfrm flipV="1">
            <a:off x="5382984" y="1772816"/>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46" name="直線コネクタ 245"/>
          <p:cNvCxnSpPr/>
          <p:nvPr/>
        </p:nvCxnSpPr>
        <p:spPr>
          <a:xfrm>
            <a:off x="5241032" y="2236614"/>
            <a:ext cx="393952" cy="0"/>
          </a:xfrm>
          <a:prstGeom prst="line">
            <a:avLst/>
          </a:prstGeom>
        </p:spPr>
        <p:style>
          <a:lnRef idx="1">
            <a:schemeClr val="dk1"/>
          </a:lnRef>
          <a:fillRef idx="0">
            <a:schemeClr val="dk1"/>
          </a:fillRef>
          <a:effectRef idx="0">
            <a:schemeClr val="dk1"/>
          </a:effectRef>
          <a:fontRef idx="minor">
            <a:schemeClr val="tx1"/>
          </a:fontRef>
        </p:style>
      </p:cxnSp>
      <p:cxnSp>
        <p:nvCxnSpPr>
          <p:cNvPr id="247" name="直線コネクタ 246"/>
          <p:cNvCxnSpPr/>
          <p:nvPr/>
        </p:nvCxnSpPr>
        <p:spPr>
          <a:xfrm flipV="1">
            <a:off x="7002984" y="2230264"/>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8" name="直線コネクタ 247"/>
          <p:cNvCxnSpPr/>
          <p:nvPr/>
        </p:nvCxnSpPr>
        <p:spPr>
          <a:xfrm flipV="1">
            <a:off x="7002984" y="3141539"/>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49" name="直線コネクタ 248"/>
          <p:cNvCxnSpPr/>
          <p:nvPr/>
        </p:nvCxnSpPr>
        <p:spPr>
          <a:xfrm flipV="1">
            <a:off x="7002984" y="250135"/>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251" name="直線コネクタ 250"/>
          <p:cNvCxnSpPr/>
          <p:nvPr/>
        </p:nvCxnSpPr>
        <p:spPr>
          <a:xfrm flipV="1">
            <a:off x="7182984" y="464495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2" name="直線コネクタ 251"/>
          <p:cNvCxnSpPr/>
          <p:nvPr/>
        </p:nvCxnSpPr>
        <p:spPr>
          <a:xfrm flipV="1">
            <a:off x="7182984" y="43860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3" name="直線コネクタ 252"/>
          <p:cNvCxnSpPr/>
          <p:nvPr/>
        </p:nvCxnSpPr>
        <p:spPr>
          <a:xfrm flipV="1">
            <a:off x="7182984" y="41342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4" name="直線コネクタ 253"/>
          <p:cNvCxnSpPr/>
          <p:nvPr/>
        </p:nvCxnSpPr>
        <p:spPr>
          <a:xfrm flipV="1">
            <a:off x="7182984" y="386104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5" name="直線コネクタ 254"/>
          <p:cNvCxnSpPr/>
          <p:nvPr/>
        </p:nvCxnSpPr>
        <p:spPr>
          <a:xfrm flipV="1">
            <a:off x="7185248" y="363514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6" name="直線コネクタ 255"/>
          <p:cNvCxnSpPr/>
          <p:nvPr/>
        </p:nvCxnSpPr>
        <p:spPr>
          <a:xfrm flipV="1">
            <a:off x="7182984" y="338455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7" name="直線コネクタ 256"/>
          <p:cNvCxnSpPr/>
          <p:nvPr/>
        </p:nvCxnSpPr>
        <p:spPr>
          <a:xfrm flipV="1">
            <a:off x="7182984" y="274805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8" name="直線コネクタ 257"/>
          <p:cNvCxnSpPr/>
          <p:nvPr/>
        </p:nvCxnSpPr>
        <p:spPr>
          <a:xfrm flipV="1">
            <a:off x="7182984" y="246935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59" name="直線コネクタ 258"/>
          <p:cNvCxnSpPr/>
          <p:nvPr/>
        </p:nvCxnSpPr>
        <p:spPr>
          <a:xfrm flipV="1">
            <a:off x="7182984" y="148478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0" name="直線コネクタ 259"/>
          <p:cNvCxnSpPr/>
          <p:nvPr/>
        </p:nvCxnSpPr>
        <p:spPr>
          <a:xfrm flipV="1">
            <a:off x="7182984" y="125692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1" name="直線コネクタ 260"/>
          <p:cNvCxnSpPr/>
          <p:nvPr/>
        </p:nvCxnSpPr>
        <p:spPr>
          <a:xfrm flipV="1">
            <a:off x="7182984" y="1009175"/>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2" name="直線コネクタ 261"/>
          <p:cNvCxnSpPr/>
          <p:nvPr/>
        </p:nvCxnSpPr>
        <p:spPr>
          <a:xfrm flipV="1">
            <a:off x="7182984" y="75381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3" name="直線コネクタ 262"/>
          <p:cNvCxnSpPr/>
          <p:nvPr/>
        </p:nvCxnSpPr>
        <p:spPr>
          <a:xfrm flipV="1">
            <a:off x="7182984" y="49572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264" name="直線コネクタ 263"/>
          <p:cNvCxnSpPr/>
          <p:nvPr/>
        </p:nvCxnSpPr>
        <p:spPr>
          <a:xfrm flipH="1">
            <a:off x="5382984" y="44624"/>
            <a:ext cx="0" cy="1728000"/>
          </a:xfrm>
          <a:prstGeom prst="line">
            <a:avLst/>
          </a:prstGeom>
        </p:spPr>
        <p:style>
          <a:lnRef idx="1">
            <a:schemeClr val="dk1"/>
          </a:lnRef>
          <a:fillRef idx="0">
            <a:schemeClr val="dk1"/>
          </a:fillRef>
          <a:effectRef idx="0">
            <a:schemeClr val="dk1"/>
          </a:effectRef>
          <a:fontRef idx="minor">
            <a:schemeClr val="tx1"/>
          </a:fontRef>
        </p:style>
      </p:cxnSp>
      <p:cxnSp>
        <p:nvCxnSpPr>
          <p:cNvPr id="265" name="直線コネクタ 264"/>
          <p:cNvCxnSpPr/>
          <p:nvPr/>
        </p:nvCxnSpPr>
        <p:spPr>
          <a:xfrm flipH="1">
            <a:off x="7180442" y="3141539"/>
            <a:ext cx="0" cy="1501200"/>
          </a:xfrm>
          <a:prstGeom prst="line">
            <a:avLst/>
          </a:prstGeom>
        </p:spPr>
        <p:style>
          <a:lnRef idx="1">
            <a:schemeClr val="dk1"/>
          </a:lnRef>
          <a:fillRef idx="0">
            <a:schemeClr val="dk1"/>
          </a:fillRef>
          <a:effectRef idx="0">
            <a:schemeClr val="dk1"/>
          </a:effectRef>
          <a:fontRef idx="minor">
            <a:schemeClr val="tx1"/>
          </a:fontRef>
        </p:style>
      </p:cxnSp>
      <p:cxnSp>
        <p:nvCxnSpPr>
          <p:cNvPr id="287" name="直線コネクタ 286"/>
          <p:cNvCxnSpPr/>
          <p:nvPr/>
        </p:nvCxnSpPr>
        <p:spPr>
          <a:xfrm>
            <a:off x="7180442" y="250135"/>
            <a:ext cx="0" cy="1234649"/>
          </a:xfrm>
          <a:prstGeom prst="line">
            <a:avLst/>
          </a:prstGeom>
        </p:spPr>
        <p:style>
          <a:lnRef idx="1">
            <a:schemeClr val="dk1"/>
          </a:lnRef>
          <a:fillRef idx="0">
            <a:schemeClr val="dk1"/>
          </a:fillRef>
          <a:effectRef idx="0">
            <a:schemeClr val="dk1"/>
          </a:effectRef>
          <a:fontRef idx="minor">
            <a:schemeClr val="tx1"/>
          </a:fontRef>
        </p:style>
      </p:cxnSp>
      <p:cxnSp>
        <p:nvCxnSpPr>
          <p:cNvPr id="288" name="直線コネクタ 287"/>
          <p:cNvCxnSpPr/>
          <p:nvPr/>
        </p:nvCxnSpPr>
        <p:spPr>
          <a:xfrm>
            <a:off x="7179034" y="2232422"/>
            <a:ext cx="1408" cy="515634"/>
          </a:xfrm>
          <a:prstGeom prst="line">
            <a:avLst/>
          </a:prstGeom>
        </p:spPr>
        <p:style>
          <a:lnRef idx="1">
            <a:schemeClr val="dk1"/>
          </a:lnRef>
          <a:fillRef idx="0">
            <a:schemeClr val="dk1"/>
          </a:fillRef>
          <a:effectRef idx="0">
            <a:schemeClr val="dk1"/>
          </a:effectRef>
          <a:fontRef idx="minor">
            <a:schemeClr val="tx1"/>
          </a:fontRef>
        </p:style>
      </p:cxnSp>
      <p:cxnSp>
        <p:nvCxnSpPr>
          <p:cNvPr id="289" name="直線コネクタ 288"/>
          <p:cNvCxnSpPr/>
          <p:nvPr/>
        </p:nvCxnSpPr>
        <p:spPr>
          <a:xfrm>
            <a:off x="5241032" y="44624"/>
            <a:ext cx="0" cy="2196000"/>
          </a:xfrm>
          <a:prstGeom prst="line">
            <a:avLst/>
          </a:prstGeom>
        </p:spPr>
        <p:style>
          <a:lnRef idx="1">
            <a:schemeClr val="dk1"/>
          </a:lnRef>
          <a:fillRef idx="0">
            <a:schemeClr val="dk1"/>
          </a:fillRef>
          <a:effectRef idx="0">
            <a:schemeClr val="dk1"/>
          </a:effectRef>
          <a:fontRef idx="minor">
            <a:schemeClr val="tx1"/>
          </a:fontRef>
        </p:style>
      </p:cxnSp>
      <p:sp>
        <p:nvSpPr>
          <p:cNvPr id="291" name="Text Box 61"/>
          <p:cNvSpPr txBox="1">
            <a:spLocks noChangeArrowheads="1"/>
          </p:cNvSpPr>
          <p:nvPr/>
        </p:nvSpPr>
        <p:spPr bwMode="auto">
          <a:xfrm>
            <a:off x="7092837" y="5591811"/>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92" name="表 291"/>
          <p:cNvGraphicFramePr>
            <a:graphicFrameLocks noGrp="1"/>
          </p:cNvGraphicFramePr>
          <p:nvPr/>
        </p:nvGraphicFramePr>
        <p:xfrm>
          <a:off x="7401272" y="116632"/>
          <a:ext cx="2448000" cy="64800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30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44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道路河川課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工営所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26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公園緑化課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公園事務所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952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08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52000">
                <a:tc>
                  <a:txBody>
                    <a:bodyPr/>
                    <a:lstStyle/>
                    <a:p>
                      <a:pPr algn="dist" fontAlgn="b"/>
                      <a:r>
                        <a:rPr lang="ja-JP" altLang="en-US" sz="900" u="none" strike="noStrike" dirty="0">
                          <a:effectLst/>
                          <a:latin typeface="Meiryo UI" panose="020B0604030504040204" pitchFamily="50" charset="-128"/>
                          <a:ea typeface="Meiryo UI" panose="020B0604030504040204" pitchFamily="50" charset="-128"/>
                        </a:rPr>
                        <a:t>総務・地域活動支援部門</a:t>
                      </a:r>
                      <a:endParaRPr lang="ja-JP" altLang="en-US" sz="9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82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窓口サービス部門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145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保健福祉センター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584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27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24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学事課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教務課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教育研修課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13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25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学校経営管理課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19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520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図書館</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29 </a:t>
                      </a: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9</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6</a:t>
                      </a:r>
                      <a:r>
                        <a:rPr lang="en-US" altLang="ja-JP" sz="1100" b="0" i="0" u="none" strike="noStrike" dirty="0">
                          <a:effectLst/>
                          <a:latin typeface="Meiryo UI"/>
                        </a:rPr>
                        <a:t>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144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52000">
                <a:tc>
                  <a:txBody>
                    <a:bodyPr/>
                    <a:lstStyle/>
                    <a:p>
                      <a:pPr algn="dist" fontAlgn="b"/>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fontAlgn="b"/>
                      <a:r>
                        <a:rPr lang="en-US" altLang="ja-JP" sz="1050" b="0" i="0" u="none" strike="noStrike" dirty="0">
                          <a:effectLst/>
                          <a:latin typeface="Meiryo UI"/>
                        </a:rPr>
                        <a:t>22 </a:t>
                      </a: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213024004"/>
              </p:ext>
            </p:extLst>
          </p:nvPr>
        </p:nvGraphicFramePr>
        <p:xfrm>
          <a:off x="2439864" y="116632"/>
          <a:ext cx="2448000" cy="6655200"/>
        </p:xfrm>
        <a:graphic>
          <a:graphicData uri="http://schemas.openxmlformats.org/drawingml/2006/table">
            <a:tbl>
              <a:tblPr>
                <a:tableStyleId>{5C22544A-7EE6-4342-B048-85BDC9FD1C3A}</a:tableStyleId>
              </a:tblPr>
              <a:tblGrid>
                <a:gridCol w="1368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tblGrid>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19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地域福祉課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生活支援課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25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保険年金課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48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3200">
                <a:tc>
                  <a:txBody>
                    <a:bodyPr/>
                    <a:lstStyle/>
                    <a:p>
                      <a:pPr algn="dist" fontAlgn="b"/>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者施策課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高齢者施策課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心身障が</a:t>
                      </a:r>
                      <a:r>
                        <a:rPr lang="ja-JP" altLang="en-US" sz="1000" u="none" strike="noStrike" dirty="0" err="1">
                          <a:effectLst/>
                          <a:latin typeface="Meiryo UI" panose="020B0604030504040204" pitchFamily="50" charset="-128"/>
                          <a:ea typeface="Meiryo UI" panose="020B0604030504040204" pitchFamily="50" charset="-128"/>
                        </a:rPr>
                        <a:t>い</a:t>
                      </a:r>
                      <a:r>
                        <a:rPr lang="ja-JP" altLang="en-US" sz="1000" u="none" strike="noStrike" dirty="0">
                          <a:effectLst/>
                          <a:latin typeface="Meiryo UI" panose="020B0604030504040204" pitchFamily="50" charset="-128"/>
                          <a:ea typeface="Meiryo UI" panose="020B0604030504040204" pitchFamily="50" charset="-128"/>
                        </a:rPr>
                        <a:t>者</a:t>
                      </a:r>
                      <a:endParaRPr lang="en-US" altLang="ja-JP" sz="1000" u="none" strike="noStrike" dirty="0">
                        <a:effectLst/>
                        <a:latin typeface="Meiryo UI" panose="020B0604030504040204" pitchFamily="50" charset="-128"/>
                        <a:ea typeface="Meiryo UI" panose="020B0604030504040204" pitchFamily="50" charset="-128"/>
                      </a:endParaRPr>
                    </a:p>
                    <a:p>
                      <a:pPr algn="dist" fontAlgn="b"/>
                      <a:r>
                        <a:rPr lang="ja-JP" altLang="en-US" sz="1000" u="none" strike="noStrike" dirty="0">
                          <a:effectLst/>
                          <a:latin typeface="Meiryo UI" panose="020B0604030504040204" pitchFamily="50" charset="-128"/>
                          <a:ea typeface="Meiryo UI" panose="020B0604030504040204" pitchFamily="50" charset="-128"/>
                        </a:rPr>
                        <a:t>リハビリテーションセンター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健康推進課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33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食品衛生検査所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保健所</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21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子育て支援課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dirty="0">
                          <a:effectLst/>
                          <a:latin typeface="Meiryo UI" panose="020B0604030504040204" pitchFamily="50" charset="-128"/>
                          <a:ea typeface="Meiryo UI" panose="020B0604030504040204" pitchFamily="50" charset="-128"/>
                        </a:rPr>
                        <a:t>18 </a:t>
                      </a:r>
                      <a:endParaRPr lang="en-US" altLang="ja-JP"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保育企画課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38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保育所運営課</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こども相談センター</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82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35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環境管理課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22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事業課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a:effectLst/>
                          <a:latin typeface="Meiryo UI" panose="020B0604030504040204" pitchFamily="50" charset="-128"/>
                          <a:ea typeface="Meiryo UI" panose="020B0604030504040204" pitchFamily="50" charset="-128"/>
                        </a:rPr>
                        <a:t>人</a:t>
                      </a:r>
                      <a:endParaRPr lang="ja-JP" altLang="en-US"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72000">
                <a:tc>
                  <a:txBody>
                    <a:bodyPr/>
                    <a:lstStyle/>
                    <a:p>
                      <a:pPr algn="dist"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ja-JP" altLang="en-US" sz="1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総務企画課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3"/>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住宅政策課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4"/>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区画整理課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5"/>
                  </a:ext>
                </a:extLst>
              </a:tr>
              <a:tr h="223200">
                <a:tc>
                  <a:txBody>
                    <a:bodyPr/>
                    <a:lstStyle/>
                    <a:p>
                      <a:pPr algn="dist" fontAlgn="b"/>
                      <a:r>
                        <a:rPr lang="zh-TW" altLang="en-US" sz="1000" u="none" strike="noStrike" dirty="0">
                          <a:effectLst/>
                          <a:latin typeface="Meiryo UI" panose="020B0604030504040204" pitchFamily="50" charset="-128"/>
                          <a:ea typeface="Meiryo UI" panose="020B0604030504040204" pitchFamily="50" charset="-128"/>
                        </a:rPr>
                        <a:t>生野南部事務所</a:t>
                      </a:r>
                      <a:endParaRPr lang="zh-TW"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7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6"/>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計画開発課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19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7"/>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建築指導課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24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8"/>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住宅建設課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29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29"/>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住宅管理課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20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0"/>
                  </a:ext>
                </a:extLst>
              </a:tr>
              <a:tr h="223200">
                <a:tc>
                  <a:txBody>
                    <a:bodyPr/>
                    <a:lstStyle/>
                    <a:p>
                      <a:pPr algn="dist" fontAlgn="b"/>
                      <a:r>
                        <a:rPr lang="ja-JP" altLang="en-US" sz="1000" u="none" strike="noStrike" dirty="0">
                          <a:effectLst/>
                          <a:latin typeface="Meiryo UI" panose="020B0604030504040204" pitchFamily="50" charset="-128"/>
                          <a:ea typeface="Meiryo UI" panose="020B0604030504040204" pitchFamily="50" charset="-128"/>
                        </a:rPr>
                        <a:t>公共建築課</a:t>
                      </a:r>
                      <a:endParaRPr lang="ja-JP" altLang="en-US" sz="100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ja-JP" sz="1050" u="none" strike="noStrike">
                          <a:effectLst/>
                          <a:latin typeface="Meiryo UI" panose="020B0604030504040204" pitchFamily="50" charset="-128"/>
                          <a:ea typeface="Meiryo UI" panose="020B0604030504040204" pitchFamily="50" charset="-128"/>
                        </a:rPr>
                        <a:t>36 </a:t>
                      </a:r>
                      <a:endParaRPr lang="en-US" altLang="ja-JP" sz="1050" b="0" i="0" u="none" strike="noStrike">
                        <a:effectLst/>
                        <a:latin typeface="Meiryo UI" panose="020B0604030504040204" pitchFamily="50" charset="-128"/>
                        <a:ea typeface="Meiryo UI" panose="020B0604030504040204" pitchFamily="50" charset="-128"/>
                      </a:endParaRPr>
                    </a:p>
                  </a:txBody>
                  <a:tcPr marL="72000" marR="72000" marT="18000" marB="18000" anchor="ctr">
                    <a:lnL w="9525"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ja-JP" altLang="en-US" sz="1050" u="none" strike="noStrike" dirty="0">
                          <a:effectLst/>
                          <a:latin typeface="Meiryo UI" panose="020B0604030504040204" pitchFamily="50" charset="-128"/>
                          <a:ea typeface="Meiryo UI" panose="020B0604030504040204" pitchFamily="50" charset="-128"/>
                        </a:rPr>
                        <a:t>人</a:t>
                      </a:r>
                      <a:endParaRPr lang="ja-JP" altLang="en-US" sz="1050" b="0" i="0" u="none" strike="noStrike" dirty="0">
                        <a:effectLst/>
                        <a:latin typeface="Meiryo UI" panose="020B0604030504040204" pitchFamily="50" charset="-128"/>
                        <a:ea typeface="Meiryo UI" panose="020B0604030504040204" pitchFamily="50" charset="-128"/>
                      </a:endParaRPr>
                    </a:p>
                  </a:txBody>
                  <a:tcPr marL="72000" marR="72000" marT="18000" marB="180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31"/>
                  </a:ext>
                </a:extLst>
              </a:tr>
            </a:tbl>
          </a:graphicData>
        </a:graphic>
      </p:graphicFrame>
      <p:sp>
        <p:nvSpPr>
          <p:cNvPr id="293" name="Text Box 45"/>
          <p:cNvSpPr txBox="1">
            <a:spLocks noChangeArrowheads="1"/>
          </p:cNvSpPr>
          <p:nvPr/>
        </p:nvSpPr>
        <p:spPr bwMode="auto">
          <a:xfrm>
            <a:off x="669099" y="109431"/>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福祉部</a:t>
            </a:r>
          </a:p>
        </p:txBody>
      </p:sp>
      <p:sp>
        <p:nvSpPr>
          <p:cNvPr id="294" name="Text Box 45"/>
          <p:cNvSpPr txBox="1">
            <a:spLocks noChangeArrowheads="1"/>
          </p:cNvSpPr>
          <p:nvPr/>
        </p:nvSpPr>
        <p:spPr bwMode="auto">
          <a:xfrm>
            <a:off x="669099" y="1865593"/>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健康部</a:t>
            </a:r>
          </a:p>
        </p:txBody>
      </p:sp>
      <p:sp>
        <p:nvSpPr>
          <p:cNvPr id="295" name="Text Box 45"/>
          <p:cNvSpPr txBox="1">
            <a:spLocks noChangeArrowheads="1"/>
          </p:cNvSpPr>
          <p:nvPr/>
        </p:nvSpPr>
        <p:spPr bwMode="auto">
          <a:xfrm>
            <a:off x="669099" y="2836586"/>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こども部</a:t>
            </a:r>
          </a:p>
        </p:txBody>
      </p:sp>
      <p:sp>
        <p:nvSpPr>
          <p:cNvPr id="296" name="Text Box 45"/>
          <p:cNvSpPr txBox="1">
            <a:spLocks noChangeArrowheads="1"/>
          </p:cNvSpPr>
          <p:nvPr/>
        </p:nvSpPr>
        <p:spPr bwMode="auto">
          <a:xfrm>
            <a:off x="669099" y="4032845"/>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環境部</a:t>
            </a:r>
          </a:p>
        </p:txBody>
      </p:sp>
      <p:sp>
        <p:nvSpPr>
          <p:cNvPr id="297" name="Text Box 45"/>
          <p:cNvSpPr txBox="1">
            <a:spLocks noChangeArrowheads="1"/>
          </p:cNvSpPr>
          <p:nvPr/>
        </p:nvSpPr>
        <p:spPr bwMode="auto">
          <a:xfrm>
            <a:off x="669099" y="4769347"/>
            <a:ext cx="1368000" cy="252000"/>
          </a:xfrm>
          <a:prstGeom prst="rect">
            <a:avLst/>
          </a:prstGeom>
          <a:solidFill>
            <a:schemeClr val="bg1"/>
          </a:solidFill>
          <a:ln w="9525">
            <a:solidFill>
              <a:schemeClr val="tx1"/>
            </a:solidFill>
            <a:miter lim="800000"/>
            <a:headEnd/>
            <a:tailEnd/>
          </a:ln>
        </p:spPr>
        <p:txBody>
          <a:bodyPr wrap="square" anchor="ctr">
            <a:spAutoFit/>
          </a:bodyPr>
          <a:lstStyle/>
          <a:p>
            <a:pPr algn="dist">
              <a:spcBef>
                <a:spcPct val="500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都市整備部</a:t>
            </a:r>
          </a:p>
        </p:txBody>
      </p:sp>
      <p:cxnSp>
        <p:nvCxnSpPr>
          <p:cNvPr id="298" name="直線コネクタ 297"/>
          <p:cNvCxnSpPr/>
          <p:nvPr/>
        </p:nvCxnSpPr>
        <p:spPr>
          <a:xfrm flipV="1">
            <a:off x="417099" y="23944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299" name="直線コネクタ 298"/>
          <p:cNvCxnSpPr/>
          <p:nvPr/>
        </p:nvCxnSpPr>
        <p:spPr>
          <a:xfrm flipV="1">
            <a:off x="417099" y="1986020"/>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0" name="直線コネクタ 299"/>
          <p:cNvCxnSpPr/>
          <p:nvPr/>
        </p:nvCxnSpPr>
        <p:spPr>
          <a:xfrm flipV="1">
            <a:off x="417099" y="2980629"/>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1" name="直線コネクタ 300"/>
          <p:cNvCxnSpPr/>
          <p:nvPr/>
        </p:nvCxnSpPr>
        <p:spPr>
          <a:xfrm flipV="1">
            <a:off x="417099" y="4173794"/>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2" name="直線コネクタ 301"/>
          <p:cNvCxnSpPr/>
          <p:nvPr/>
        </p:nvCxnSpPr>
        <p:spPr>
          <a:xfrm flipV="1">
            <a:off x="417099" y="4904097"/>
            <a:ext cx="252000" cy="0"/>
          </a:xfrm>
          <a:prstGeom prst="line">
            <a:avLst/>
          </a:prstGeom>
        </p:spPr>
        <p:style>
          <a:lnRef idx="1">
            <a:schemeClr val="dk1"/>
          </a:lnRef>
          <a:fillRef idx="0">
            <a:schemeClr val="dk1"/>
          </a:fillRef>
          <a:effectRef idx="0">
            <a:schemeClr val="dk1"/>
          </a:effectRef>
          <a:fontRef idx="minor">
            <a:schemeClr val="tx1"/>
          </a:fontRef>
        </p:style>
      </p:cxnSp>
      <p:cxnSp>
        <p:nvCxnSpPr>
          <p:cNvPr id="303" name="直線コネクタ 302"/>
          <p:cNvCxnSpPr/>
          <p:nvPr/>
        </p:nvCxnSpPr>
        <p:spPr>
          <a:xfrm flipV="1">
            <a:off x="2037099" y="237241"/>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4" name="直線コネクタ 303"/>
          <p:cNvCxnSpPr/>
          <p:nvPr/>
        </p:nvCxnSpPr>
        <p:spPr>
          <a:xfrm flipV="1">
            <a:off x="2036831" y="19888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5" name="直線コネクタ 304"/>
          <p:cNvCxnSpPr/>
          <p:nvPr/>
        </p:nvCxnSpPr>
        <p:spPr>
          <a:xfrm flipV="1">
            <a:off x="2034450" y="296304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6" name="直線コネクタ 305"/>
          <p:cNvCxnSpPr/>
          <p:nvPr/>
        </p:nvCxnSpPr>
        <p:spPr>
          <a:xfrm flipV="1">
            <a:off x="2034450" y="4149080"/>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7" name="直線コネクタ 306"/>
          <p:cNvCxnSpPr/>
          <p:nvPr/>
        </p:nvCxnSpPr>
        <p:spPr>
          <a:xfrm flipV="1">
            <a:off x="2039212" y="4883446"/>
            <a:ext cx="396000" cy="0"/>
          </a:xfrm>
          <a:prstGeom prst="line">
            <a:avLst/>
          </a:prstGeom>
        </p:spPr>
        <p:style>
          <a:lnRef idx="1">
            <a:schemeClr val="dk1"/>
          </a:lnRef>
          <a:fillRef idx="0">
            <a:schemeClr val="dk1"/>
          </a:fillRef>
          <a:effectRef idx="0">
            <a:schemeClr val="dk1"/>
          </a:effectRef>
          <a:fontRef idx="minor">
            <a:schemeClr val="tx1"/>
          </a:fontRef>
        </p:style>
      </p:cxnSp>
      <p:cxnSp>
        <p:nvCxnSpPr>
          <p:cNvPr id="308" name="直線コネクタ 307"/>
          <p:cNvCxnSpPr/>
          <p:nvPr/>
        </p:nvCxnSpPr>
        <p:spPr>
          <a:xfrm flipV="1">
            <a:off x="2217099" y="45169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09" name="直線コネクタ 308"/>
          <p:cNvCxnSpPr/>
          <p:nvPr/>
        </p:nvCxnSpPr>
        <p:spPr>
          <a:xfrm flipV="1">
            <a:off x="2216696" y="6895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0" name="直線コネクタ 309"/>
          <p:cNvCxnSpPr/>
          <p:nvPr/>
        </p:nvCxnSpPr>
        <p:spPr>
          <a:xfrm flipV="1">
            <a:off x="2216696" y="90872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1" name="直線コネクタ 310"/>
          <p:cNvCxnSpPr/>
          <p:nvPr/>
        </p:nvCxnSpPr>
        <p:spPr>
          <a:xfrm flipV="1">
            <a:off x="2214450" y="113007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2" name="直線コネクタ 311"/>
          <p:cNvCxnSpPr/>
          <p:nvPr/>
        </p:nvCxnSpPr>
        <p:spPr>
          <a:xfrm flipV="1">
            <a:off x="2216720" y="136515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3" name="直線コネクタ 312"/>
          <p:cNvCxnSpPr/>
          <p:nvPr/>
        </p:nvCxnSpPr>
        <p:spPr>
          <a:xfrm flipV="1">
            <a:off x="2216696" y="163334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4" name="直線コネクタ 313"/>
          <p:cNvCxnSpPr/>
          <p:nvPr/>
        </p:nvCxnSpPr>
        <p:spPr>
          <a:xfrm flipV="1">
            <a:off x="2216696" y="220486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5" name="直線コネクタ 314"/>
          <p:cNvCxnSpPr/>
          <p:nvPr/>
        </p:nvCxnSpPr>
        <p:spPr>
          <a:xfrm flipV="1">
            <a:off x="2216696" y="243517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6" name="直線コネクタ 315"/>
          <p:cNvCxnSpPr/>
          <p:nvPr/>
        </p:nvCxnSpPr>
        <p:spPr>
          <a:xfrm flipV="1">
            <a:off x="2214450" y="317192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7" name="直線コネクタ 316"/>
          <p:cNvCxnSpPr/>
          <p:nvPr/>
        </p:nvCxnSpPr>
        <p:spPr>
          <a:xfrm flipV="1">
            <a:off x="2214450" y="339804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8" name="直線コネクタ 317"/>
          <p:cNvCxnSpPr/>
          <p:nvPr/>
        </p:nvCxnSpPr>
        <p:spPr>
          <a:xfrm flipV="1">
            <a:off x="2216696" y="362835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19" name="直線コネクタ 318"/>
          <p:cNvCxnSpPr/>
          <p:nvPr/>
        </p:nvCxnSpPr>
        <p:spPr>
          <a:xfrm flipV="1">
            <a:off x="2216696" y="383961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0" name="直線コネクタ 319"/>
          <p:cNvCxnSpPr/>
          <p:nvPr/>
        </p:nvCxnSpPr>
        <p:spPr>
          <a:xfrm flipV="1">
            <a:off x="2214450" y="4357961"/>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1" name="直線コネクタ 320"/>
          <p:cNvCxnSpPr/>
          <p:nvPr/>
        </p:nvCxnSpPr>
        <p:spPr>
          <a:xfrm flipV="1">
            <a:off x="2214450" y="4581128"/>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2" name="直線コネクタ 321"/>
          <p:cNvCxnSpPr/>
          <p:nvPr/>
        </p:nvCxnSpPr>
        <p:spPr>
          <a:xfrm flipV="1">
            <a:off x="2217212" y="5097089"/>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3" name="直線コネクタ 322"/>
          <p:cNvCxnSpPr/>
          <p:nvPr/>
        </p:nvCxnSpPr>
        <p:spPr>
          <a:xfrm flipV="1">
            <a:off x="2214450" y="5328154"/>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4" name="直線コネクタ 323"/>
          <p:cNvCxnSpPr/>
          <p:nvPr/>
        </p:nvCxnSpPr>
        <p:spPr>
          <a:xfrm flipV="1">
            <a:off x="2217212" y="5550566"/>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5" name="直線コネクタ 324"/>
          <p:cNvCxnSpPr/>
          <p:nvPr/>
        </p:nvCxnSpPr>
        <p:spPr>
          <a:xfrm flipV="1">
            <a:off x="2217212" y="5776692"/>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6" name="直線コネクタ 325"/>
          <p:cNvCxnSpPr/>
          <p:nvPr/>
        </p:nvCxnSpPr>
        <p:spPr>
          <a:xfrm flipV="1">
            <a:off x="2217212" y="5993197"/>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7" name="直線コネクタ 326"/>
          <p:cNvCxnSpPr/>
          <p:nvPr/>
        </p:nvCxnSpPr>
        <p:spPr>
          <a:xfrm flipV="1">
            <a:off x="2216831" y="6215883"/>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8" name="直線コネクタ 327"/>
          <p:cNvCxnSpPr/>
          <p:nvPr/>
        </p:nvCxnSpPr>
        <p:spPr>
          <a:xfrm flipV="1">
            <a:off x="2214450" y="6669360"/>
            <a:ext cx="216000" cy="0"/>
          </a:xfrm>
          <a:prstGeom prst="line">
            <a:avLst/>
          </a:prstGeom>
        </p:spPr>
        <p:style>
          <a:lnRef idx="1">
            <a:schemeClr val="dk1"/>
          </a:lnRef>
          <a:fillRef idx="0">
            <a:schemeClr val="dk1"/>
          </a:fillRef>
          <a:effectRef idx="0">
            <a:schemeClr val="dk1"/>
          </a:effectRef>
          <a:fontRef idx="minor">
            <a:schemeClr val="tx1"/>
          </a:fontRef>
        </p:style>
      </p:cxnSp>
      <p:cxnSp>
        <p:nvCxnSpPr>
          <p:cNvPr id="329" name="直線コネクタ 328"/>
          <p:cNvCxnSpPr/>
          <p:nvPr/>
        </p:nvCxnSpPr>
        <p:spPr>
          <a:xfrm>
            <a:off x="417099"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0" name="直線コネクタ 329"/>
          <p:cNvCxnSpPr/>
          <p:nvPr/>
        </p:nvCxnSpPr>
        <p:spPr>
          <a:xfrm>
            <a:off x="2214450" y="233992"/>
            <a:ext cx="0" cy="1404000"/>
          </a:xfrm>
          <a:prstGeom prst="line">
            <a:avLst/>
          </a:prstGeom>
        </p:spPr>
        <p:style>
          <a:lnRef idx="1">
            <a:schemeClr val="dk1"/>
          </a:lnRef>
          <a:fillRef idx="0">
            <a:schemeClr val="dk1"/>
          </a:fillRef>
          <a:effectRef idx="0">
            <a:schemeClr val="dk1"/>
          </a:effectRef>
          <a:fontRef idx="minor">
            <a:schemeClr val="tx1"/>
          </a:fontRef>
        </p:style>
      </p:cxnSp>
      <p:cxnSp>
        <p:nvCxnSpPr>
          <p:cNvPr id="331" name="直線コネクタ 330"/>
          <p:cNvCxnSpPr/>
          <p:nvPr/>
        </p:nvCxnSpPr>
        <p:spPr>
          <a:xfrm>
            <a:off x="2214450" y="1988840"/>
            <a:ext cx="0" cy="673200"/>
          </a:xfrm>
          <a:prstGeom prst="line">
            <a:avLst/>
          </a:prstGeom>
        </p:spPr>
        <p:style>
          <a:lnRef idx="1">
            <a:schemeClr val="dk1"/>
          </a:lnRef>
          <a:fillRef idx="0">
            <a:schemeClr val="dk1"/>
          </a:fillRef>
          <a:effectRef idx="0">
            <a:schemeClr val="dk1"/>
          </a:effectRef>
          <a:fontRef idx="minor">
            <a:schemeClr val="tx1"/>
          </a:fontRef>
        </p:style>
      </p:cxnSp>
      <p:cxnSp>
        <p:nvCxnSpPr>
          <p:cNvPr id="332" name="直線コネクタ 331"/>
          <p:cNvCxnSpPr/>
          <p:nvPr/>
        </p:nvCxnSpPr>
        <p:spPr>
          <a:xfrm>
            <a:off x="2214450" y="2964477"/>
            <a:ext cx="0" cy="878400"/>
          </a:xfrm>
          <a:prstGeom prst="line">
            <a:avLst/>
          </a:prstGeom>
        </p:spPr>
        <p:style>
          <a:lnRef idx="1">
            <a:schemeClr val="dk1"/>
          </a:lnRef>
          <a:fillRef idx="0">
            <a:schemeClr val="dk1"/>
          </a:fillRef>
          <a:effectRef idx="0">
            <a:schemeClr val="dk1"/>
          </a:effectRef>
          <a:fontRef idx="minor">
            <a:schemeClr val="tx1"/>
          </a:fontRef>
        </p:style>
      </p:cxnSp>
      <p:cxnSp>
        <p:nvCxnSpPr>
          <p:cNvPr id="333" name="直線コネクタ 332"/>
          <p:cNvCxnSpPr/>
          <p:nvPr/>
        </p:nvCxnSpPr>
        <p:spPr>
          <a:xfrm>
            <a:off x="2217099" y="4150717"/>
            <a:ext cx="113" cy="432000"/>
          </a:xfrm>
          <a:prstGeom prst="line">
            <a:avLst/>
          </a:prstGeom>
        </p:spPr>
        <p:style>
          <a:lnRef idx="1">
            <a:schemeClr val="dk1"/>
          </a:lnRef>
          <a:fillRef idx="0">
            <a:schemeClr val="dk1"/>
          </a:fillRef>
          <a:effectRef idx="0">
            <a:schemeClr val="dk1"/>
          </a:effectRef>
          <a:fontRef idx="minor">
            <a:schemeClr val="tx1"/>
          </a:fontRef>
        </p:style>
      </p:cxnSp>
      <p:cxnSp>
        <p:nvCxnSpPr>
          <p:cNvPr id="334" name="直線コネクタ 333"/>
          <p:cNvCxnSpPr/>
          <p:nvPr/>
        </p:nvCxnSpPr>
        <p:spPr>
          <a:xfrm>
            <a:off x="2210307" y="4885827"/>
            <a:ext cx="1601" cy="1785600"/>
          </a:xfrm>
          <a:prstGeom prst="line">
            <a:avLst/>
          </a:prstGeom>
        </p:spPr>
        <p:style>
          <a:lnRef idx="1">
            <a:schemeClr val="dk1"/>
          </a:lnRef>
          <a:fillRef idx="0">
            <a:schemeClr val="dk1"/>
          </a:fillRef>
          <a:effectRef idx="0">
            <a:schemeClr val="dk1"/>
          </a:effectRef>
          <a:fontRef idx="minor">
            <a:schemeClr val="tx1"/>
          </a:fontRef>
        </p:style>
      </p:cxnSp>
      <p:cxnSp>
        <p:nvCxnSpPr>
          <p:cNvPr id="335" name="直線コネクタ 334"/>
          <p:cNvCxnSpPr/>
          <p:nvPr/>
        </p:nvCxnSpPr>
        <p:spPr>
          <a:xfrm>
            <a:off x="272480" y="44624"/>
            <a:ext cx="0" cy="6813376"/>
          </a:xfrm>
          <a:prstGeom prst="line">
            <a:avLst/>
          </a:prstGeom>
        </p:spPr>
        <p:style>
          <a:lnRef idx="1">
            <a:schemeClr val="dk1"/>
          </a:lnRef>
          <a:fillRef idx="0">
            <a:schemeClr val="dk1"/>
          </a:fillRef>
          <a:effectRef idx="0">
            <a:schemeClr val="dk1"/>
          </a:effectRef>
          <a:fontRef idx="minor">
            <a:schemeClr val="tx1"/>
          </a:fontRef>
        </p:style>
      </p:cxnSp>
      <p:cxnSp>
        <p:nvCxnSpPr>
          <p:cNvPr id="336" name="直線コネクタ 335"/>
          <p:cNvCxnSpPr/>
          <p:nvPr/>
        </p:nvCxnSpPr>
        <p:spPr>
          <a:xfrm flipV="1">
            <a:off x="2217099" y="2658341"/>
            <a:ext cx="216000" cy="0"/>
          </a:xfrm>
          <a:prstGeom prst="line">
            <a:avLst/>
          </a:prstGeom>
        </p:spPr>
        <p:style>
          <a:lnRef idx="1">
            <a:schemeClr val="dk1"/>
          </a:lnRef>
          <a:fillRef idx="0">
            <a:schemeClr val="dk1"/>
          </a:fillRef>
          <a:effectRef idx="0">
            <a:schemeClr val="dk1"/>
          </a:effectRef>
          <a:fontRef idx="minor">
            <a:schemeClr val="tx1"/>
          </a:fontRef>
        </p:style>
      </p:cxnSp>
      <p:sp>
        <p:nvSpPr>
          <p:cNvPr id="338" name="Text Box 61"/>
          <p:cNvSpPr txBox="1">
            <a:spLocks noChangeArrowheads="1"/>
          </p:cNvSpPr>
          <p:nvPr/>
        </p:nvSpPr>
        <p:spPr bwMode="auto">
          <a:xfrm>
            <a:off x="3800872" y="1484784"/>
            <a:ext cx="728339"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9" name="直線コネクタ 338"/>
          <p:cNvCxnSpPr/>
          <p:nvPr/>
        </p:nvCxnSpPr>
        <p:spPr>
          <a:xfrm flipV="1">
            <a:off x="2217212" y="6446193"/>
            <a:ext cx="216000" cy="0"/>
          </a:xfrm>
          <a:prstGeom prst="line">
            <a:avLst/>
          </a:prstGeom>
        </p:spPr>
        <p:style>
          <a:lnRef idx="1">
            <a:schemeClr val="dk1"/>
          </a:lnRef>
          <a:fillRef idx="0">
            <a:schemeClr val="dk1"/>
          </a:fillRef>
          <a:effectRef idx="0">
            <a:schemeClr val="dk1"/>
          </a:effectRef>
          <a:fontRef idx="minor">
            <a:schemeClr val="tx1"/>
          </a:fontRef>
        </p:style>
      </p:cxnSp>
      <p:sp>
        <p:nvSpPr>
          <p:cNvPr id="86" name="テキスト ボックス 85"/>
          <p:cNvSpPr txBox="1"/>
          <p:nvPr/>
        </p:nvSpPr>
        <p:spPr>
          <a:xfrm>
            <a:off x="1271910" y="374205"/>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151</a:t>
            </a:r>
            <a:r>
              <a:rPr kumimoji="1" lang="ja-JP" altLang="en-US" sz="1050" dirty="0">
                <a:latin typeface="Meiryo UI" panose="020B0604030504040204" pitchFamily="50" charset="-128"/>
                <a:ea typeface="Meiryo UI" panose="020B0604030504040204" pitchFamily="50" charset="-128"/>
              </a:rPr>
              <a:t>　人</a:t>
            </a:r>
          </a:p>
        </p:txBody>
      </p:sp>
      <p:sp>
        <p:nvSpPr>
          <p:cNvPr id="87" name="テキスト ボックス 86"/>
          <p:cNvSpPr txBox="1"/>
          <p:nvPr/>
        </p:nvSpPr>
        <p:spPr>
          <a:xfrm>
            <a:off x="1271910" y="212661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133</a:t>
            </a:r>
            <a:r>
              <a:rPr kumimoji="1" lang="ja-JP" altLang="en-US" sz="1050" dirty="0">
                <a:latin typeface="Meiryo UI" panose="020B0604030504040204" pitchFamily="50" charset="-128"/>
                <a:ea typeface="Meiryo UI" panose="020B0604030504040204" pitchFamily="50" charset="-128"/>
              </a:rPr>
              <a:t>　人</a:t>
            </a:r>
          </a:p>
        </p:txBody>
      </p:sp>
      <p:sp>
        <p:nvSpPr>
          <p:cNvPr id="88" name="テキスト ボックス 87"/>
          <p:cNvSpPr txBox="1"/>
          <p:nvPr/>
        </p:nvSpPr>
        <p:spPr>
          <a:xfrm>
            <a:off x="1271910" y="3103249"/>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171</a:t>
            </a:r>
            <a:r>
              <a:rPr kumimoji="1" lang="ja-JP" altLang="en-US" sz="1050" dirty="0">
                <a:latin typeface="Meiryo UI" panose="020B0604030504040204" pitchFamily="50" charset="-128"/>
                <a:ea typeface="Meiryo UI" panose="020B0604030504040204" pitchFamily="50" charset="-128"/>
              </a:rPr>
              <a:t>　人</a:t>
            </a:r>
          </a:p>
        </p:txBody>
      </p:sp>
      <p:sp>
        <p:nvSpPr>
          <p:cNvPr id="89" name="テキスト ボックス 88"/>
          <p:cNvSpPr txBox="1"/>
          <p:nvPr/>
        </p:nvSpPr>
        <p:spPr>
          <a:xfrm>
            <a:off x="1271910" y="4306507"/>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72</a:t>
            </a:r>
            <a:r>
              <a:rPr kumimoji="1" lang="ja-JP" altLang="en-US" sz="1050" dirty="0">
                <a:latin typeface="Meiryo UI" panose="020B0604030504040204" pitchFamily="50" charset="-128"/>
                <a:ea typeface="Meiryo UI" panose="020B0604030504040204" pitchFamily="50" charset="-128"/>
              </a:rPr>
              <a:t>　人</a:t>
            </a:r>
          </a:p>
        </p:txBody>
      </p:sp>
      <p:sp>
        <p:nvSpPr>
          <p:cNvPr id="90" name="テキスト ボックス 89"/>
          <p:cNvSpPr txBox="1"/>
          <p:nvPr/>
        </p:nvSpPr>
        <p:spPr>
          <a:xfrm>
            <a:off x="1271910" y="504075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209</a:t>
            </a:r>
            <a:r>
              <a:rPr kumimoji="1" lang="ja-JP" altLang="en-US" sz="1050" dirty="0">
                <a:latin typeface="Meiryo UI" panose="020B0604030504040204" pitchFamily="50" charset="-128"/>
                <a:ea typeface="Meiryo UI" panose="020B0604030504040204" pitchFamily="50" charset="-128"/>
              </a:rPr>
              <a:t>　人</a:t>
            </a:r>
          </a:p>
        </p:txBody>
      </p:sp>
      <p:sp>
        <p:nvSpPr>
          <p:cNvPr id="91" name="テキスト ボックス 90"/>
          <p:cNvSpPr txBox="1"/>
          <p:nvPr/>
        </p:nvSpPr>
        <p:spPr>
          <a:xfrm>
            <a:off x="6235387" y="383730"/>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156</a:t>
            </a:r>
            <a:r>
              <a:rPr kumimoji="1" lang="ja-JP" altLang="en-US" sz="1050" dirty="0">
                <a:latin typeface="Meiryo UI" panose="020B0604030504040204" pitchFamily="50" charset="-128"/>
                <a:ea typeface="Meiryo UI" panose="020B0604030504040204" pitchFamily="50" charset="-128"/>
              </a:rPr>
              <a:t>　人</a:t>
            </a:r>
          </a:p>
        </p:txBody>
      </p:sp>
      <p:sp>
        <p:nvSpPr>
          <p:cNvPr id="92" name="テキスト ボックス 91"/>
          <p:cNvSpPr txBox="1"/>
          <p:nvPr/>
        </p:nvSpPr>
        <p:spPr>
          <a:xfrm>
            <a:off x="6235387" y="245500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810</a:t>
            </a:r>
            <a:r>
              <a:rPr kumimoji="1" lang="ja-JP" altLang="en-US" sz="1050" dirty="0">
                <a:latin typeface="Meiryo UI" panose="020B0604030504040204" pitchFamily="50" charset="-128"/>
                <a:ea typeface="Meiryo UI" panose="020B0604030504040204" pitchFamily="50" charset="-128"/>
              </a:rPr>
              <a:t>　人</a:t>
            </a:r>
          </a:p>
        </p:txBody>
      </p:sp>
      <p:sp>
        <p:nvSpPr>
          <p:cNvPr id="93" name="テキスト ボックス 92"/>
          <p:cNvSpPr txBox="1"/>
          <p:nvPr/>
        </p:nvSpPr>
        <p:spPr>
          <a:xfrm>
            <a:off x="6243182" y="3260424"/>
            <a:ext cx="764757" cy="253916"/>
          </a:xfrm>
          <a:prstGeom prst="rect">
            <a:avLst/>
          </a:prstGeom>
          <a:noFill/>
        </p:spPr>
        <p:txBody>
          <a:bodyPr wrap="square" rtlCol="0">
            <a:spAutoFit/>
          </a:bodyPr>
          <a:lstStyle/>
          <a:p>
            <a:pPr algn="r"/>
            <a:r>
              <a:rPr lang="en-US" altLang="ja-JP" sz="1050" dirty="0">
                <a:latin typeface="Meiryo UI" panose="020B0604030504040204" pitchFamily="50" charset="-128"/>
                <a:ea typeface="Meiryo UI" panose="020B0604030504040204" pitchFamily="50" charset="-128"/>
              </a:rPr>
              <a:t>178</a:t>
            </a:r>
            <a:r>
              <a:rPr kumimoji="1" lang="ja-JP" altLang="en-US" sz="1050" dirty="0">
                <a:latin typeface="Meiryo UI" panose="020B0604030504040204" pitchFamily="50" charset="-128"/>
                <a:ea typeface="Meiryo UI" panose="020B0604030504040204" pitchFamily="50" charset="-128"/>
              </a:rPr>
              <a:t>　人</a:t>
            </a:r>
          </a:p>
        </p:txBody>
      </p:sp>
      <p:sp>
        <p:nvSpPr>
          <p:cNvPr id="94" name="Text Box 61"/>
          <p:cNvSpPr txBox="1">
            <a:spLocks noChangeArrowheads="1"/>
          </p:cNvSpPr>
          <p:nvPr/>
        </p:nvSpPr>
        <p:spPr bwMode="auto">
          <a:xfrm>
            <a:off x="5382984" y="6601018"/>
            <a:ext cx="3242424" cy="253916"/>
          </a:xfrm>
          <a:prstGeom prst="rect">
            <a:avLst/>
          </a:prstGeom>
          <a:noFill/>
          <a:ln w="19050">
            <a:noFill/>
            <a:prstDash val="sysDot"/>
            <a:miter lim="800000"/>
            <a:headEnd/>
            <a:tailEnd/>
          </a:ln>
        </p:spPr>
        <p:txBody>
          <a:bodyPr wrap="square" anchor="ctr">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機関の共同設置（職員数は天王寺区分のみ記載）</a:t>
            </a:r>
          </a:p>
        </p:txBody>
      </p:sp>
      <p:sp>
        <p:nvSpPr>
          <p:cNvPr id="96"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３７</a:t>
            </a:r>
          </a:p>
        </p:txBody>
      </p:sp>
    </p:spTree>
    <p:extLst>
      <p:ext uri="{BB962C8B-B14F-4D97-AF65-F5344CB8AC3E}">
        <p14:creationId xmlns:p14="http://schemas.microsoft.com/office/powerpoint/2010/main" val="1680957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フリーフォーム 68"/>
          <p:cNvSpPr/>
          <p:nvPr/>
        </p:nvSpPr>
        <p:spPr>
          <a:xfrm>
            <a:off x="4351588" y="2472443"/>
            <a:ext cx="2135082" cy="3868746"/>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61" name="正方形/長方形 60"/>
          <p:cNvSpPr>
            <a:spLocks noChangeArrowheads="1"/>
          </p:cNvSpPr>
          <p:nvPr/>
        </p:nvSpPr>
        <p:spPr bwMode="auto">
          <a:xfrm>
            <a:off x="4346331" y="2873591"/>
            <a:ext cx="1529710" cy="207632"/>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63" name="正方形/長方形 62"/>
          <p:cNvSpPr/>
          <p:nvPr/>
        </p:nvSpPr>
        <p:spPr>
          <a:xfrm>
            <a:off x="4251964" y="2794833"/>
            <a:ext cx="1409367" cy="335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一部、大阪府へ</a:t>
            </a:r>
          </a:p>
        </p:txBody>
      </p:sp>
      <p:sp>
        <p:nvSpPr>
          <p:cNvPr id="27" name="正方形/長方形 26"/>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Meiryo UI" panose="020B0604030504040204" pitchFamily="50" charset="-128"/>
                <a:ea typeface="Meiryo UI" panose="020B0604030504040204" pitchFamily="50" charset="-128"/>
                <a:cs typeface="Meiryo UI"/>
              </a:rPr>
              <a:t>２　事務分担（案）に基づく組織・職員の移管　</a:t>
            </a:r>
            <a:r>
              <a:rPr lang="ja-JP" altLang="en-US" sz="1600" b="1" dirty="0">
                <a:solidFill>
                  <a:srgbClr val="000000"/>
                </a:solidFill>
                <a:latin typeface="Meiryo UI" panose="020B0604030504040204" pitchFamily="50" charset="-128"/>
                <a:ea typeface="Meiryo UI" panose="020B0604030504040204" pitchFamily="50" charset="-128"/>
                <a:cs typeface="Meiryo UI"/>
              </a:rPr>
              <a:t>　</a:t>
            </a:r>
            <a:r>
              <a:rPr lang="ja-JP" altLang="en-US" sz="2000" b="1" dirty="0">
                <a:solidFill>
                  <a:srgbClr val="000000"/>
                </a:solidFill>
                <a:latin typeface="Meiryo UI" panose="020B0604030504040204" pitchFamily="50" charset="-128"/>
                <a:ea typeface="Meiryo UI" panose="020B0604030504040204" pitchFamily="50" charset="-128"/>
                <a:cs typeface="Meiryo UI"/>
              </a:rPr>
              <a:t>　　　</a:t>
            </a:r>
            <a:endParaRPr lang="ja-JP" altLang="en-US" sz="1400" b="1" dirty="0">
              <a:solidFill>
                <a:srgbClr val="000000"/>
              </a:solidFill>
              <a:latin typeface="Meiryo UI" panose="020B0604030504040204" pitchFamily="50" charset="-128"/>
              <a:ea typeface="Meiryo UI" panose="020B0604030504040204" pitchFamily="50" charset="-128"/>
              <a:cs typeface="Meiryo UI"/>
            </a:endParaRPr>
          </a:p>
        </p:txBody>
      </p:sp>
      <p:sp>
        <p:nvSpPr>
          <p:cNvPr id="52" name="コンテンツ プレースホルダー 2"/>
          <p:cNvSpPr txBox="1">
            <a:spLocks/>
          </p:cNvSpPr>
          <p:nvPr/>
        </p:nvSpPr>
        <p:spPr bwMode="auto">
          <a:xfrm>
            <a:off x="273000" y="848718"/>
            <a:ext cx="9360000" cy="576000"/>
          </a:xfrm>
          <a:prstGeom prst="rect">
            <a:avLst/>
          </a:prstGeom>
          <a:solidFill>
            <a:schemeClr val="accent6">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lIns="36000" rIns="36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50" dirty="0">
                <a:solidFill>
                  <a:prstClr val="black"/>
                </a:solidFill>
                <a:latin typeface="Meiryo UI" pitchFamily="50" charset="-128"/>
                <a:ea typeface="Meiryo UI" pitchFamily="50" charset="-128"/>
                <a:cs typeface="Meiryo UI" pitchFamily="50" charset="-128"/>
              </a:rPr>
              <a:t>◆ 事務分担（案）に基づき、職員は「特別区」への配置を基本としつつ、「大阪府」と仕分けられた事務にかかる組織・職員を</a:t>
            </a:r>
            <a:endParaRPr lang="en-US" altLang="ja-JP" sz="145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450" dirty="0">
                <a:solidFill>
                  <a:prstClr val="black"/>
                </a:solidFill>
                <a:latin typeface="Meiryo UI" pitchFamily="50" charset="-128"/>
                <a:ea typeface="Meiryo UI" pitchFamily="50" charset="-128"/>
                <a:cs typeface="Meiryo UI" pitchFamily="50" charset="-128"/>
              </a:rPr>
              <a:t>　　大阪府に移管</a:t>
            </a:r>
            <a:endParaRPr lang="en-US" altLang="ja-JP" sz="1450" dirty="0">
              <a:solidFill>
                <a:prstClr val="black"/>
              </a:solidFill>
              <a:latin typeface="Meiryo UI" pitchFamily="50" charset="-128"/>
              <a:ea typeface="Meiryo UI" pitchFamily="50" charset="-128"/>
              <a:cs typeface="Meiryo UI" pitchFamily="50" charset="-128"/>
            </a:endParaRPr>
          </a:p>
        </p:txBody>
      </p:sp>
      <p:sp>
        <p:nvSpPr>
          <p:cNvPr id="53" name="円/楕円 52"/>
          <p:cNvSpPr/>
          <p:nvPr/>
        </p:nvSpPr>
        <p:spPr>
          <a:xfrm>
            <a:off x="4455075" y="1500914"/>
            <a:ext cx="1646237" cy="49688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54" name="正方形/長方形 53"/>
          <p:cNvSpPr/>
          <p:nvPr/>
        </p:nvSpPr>
        <p:spPr>
          <a:xfrm>
            <a:off x="6725200" y="4943817"/>
            <a:ext cx="2097087" cy="1806958"/>
          </a:xfrm>
          <a:prstGeom prst="rect">
            <a:avLst/>
          </a:prstGeom>
          <a:solidFill>
            <a:schemeClr val="accent3">
              <a:lumMod val="60000"/>
              <a:lumOff val="4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Meiryo UI" panose="020B0604030504040204" pitchFamily="50" charset="-128"/>
                <a:ea typeface="Meiryo UI" panose="020B0604030504040204" pitchFamily="50" charset="-128"/>
              </a:rPr>
              <a:t>大阪府</a:t>
            </a:r>
          </a:p>
        </p:txBody>
      </p:sp>
      <p:sp>
        <p:nvSpPr>
          <p:cNvPr id="55" name="正方形/長方形 54"/>
          <p:cNvSpPr/>
          <p:nvPr/>
        </p:nvSpPr>
        <p:spPr>
          <a:xfrm>
            <a:off x="6725200" y="1815238"/>
            <a:ext cx="2097087" cy="3061228"/>
          </a:xfrm>
          <a:prstGeom prst="rect">
            <a:avLst/>
          </a:prstGeom>
          <a:solidFill>
            <a:schemeClr val="accent1">
              <a:lumMod val="75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r>
              <a:rPr lang="ja-JP" altLang="en-US" b="1" dirty="0">
                <a:solidFill>
                  <a:schemeClr val="bg1"/>
                </a:solidFill>
                <a:latin typeface="Meiryo UI" panose="020B0604030504040204" pitchFamily="50" charset="-128"/>
                <a:ea typeface="Meiryo UI" panose="020B0604030504040204" pitchFamily="50" charset="-128"/>
              </a:rPr>
              <a:t>特別区</a:t>
            </a:r>
            <a:endParaRPr lang="en-US" altLang="ja-JP"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a:spLocks noChangeArrowheads="1"/>
          </p:cNvSpPr>
          <p:nvPr/>
        </p:nvSpPr>
        <p:spPr bwMode="auto">
          <a:xfrm flipH="1">
            <a:off x="5717956" y="3051050"/>
            <a:ext cx="158085" cy="20160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graphicFrame>
        <p:nvGraphicFramePr>
          <p:cNvPr id="59" name="表 58"/>
          <p:cNvGraphicFramePr>
            <a:graphicFrameLocks noGrp="1"/>
          </p:cNvGraphicFramePr>
          <p:nvPr>
            <p:extLst>
              <p:ext uri="{D42A27DB-BD31-4B8C-83A1-F6EECF244321}">
                <p14:modId xmlns:p14="http://schemas.microsoft.com/office/powerpoint/2010/main" val="445213394"/>
              </p:ext>
            </p:extLst>
          </p:nvPr>
        </p:nvGraphicFramePr>
        <p:xfrm>
          <a:off x="826998" y="5877450"/>
          <a:ext cx="3397250" cy="901920"/>
        </p:xfrm>
        <a:graphic>
          <a:graphicData uri="http://schemas.openxmlformats.org/drawingml/2006/table">
            <a:tbl>
              <a:tblPr firstRow="1" bandRow="1">
                <a:tableStyleId>{F5AB1C69-6EDB-4FF4-983F-18BD219EF322}</a:tableStyleId>
              </a:tblPr>
              <a:tblGrid>
                <a:gridCol w="3397250">
                  <a:extLst>
                    <a:ext uri="{9D8B030D-6E8A-4147-A177-3AD203B41FA5}">
                      <a16:colId xmlns:a16="http://schemas.microsoft.com/office/drawing/2014/main" val="20000"/>
                    </a:ext>
                  </a:extLst>
                </a:gridCol>
              </a:tblGrid>
              <a:tr h="38385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92485" marR="92485" marT="45674" marB="45674" anchor="ctr"/>
                </a:tc>
                <a:extLst>
                  <a:ext uri="{0D108BD9-81ED-4DB2-BD59-A6C34878D82A}">
                    <a16:rowId xmlns:a16="http://schemas.microsoft.com/office/drawing/2014/main" val="10000"/>
                  </a:ext>
                </a:extLst>
              </a:tr>
              <a:tr h="501992">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⑩ 知事部局、行政委員会事務局、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学校、警察　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92485" marR="92485" marT="45674" marB="45674"/>
                </a:tc>
                <a:extLst>
                  <a:ext uri="{0D108BD9-81ED-4DB2-BD59-A6C34878D82A}">
                    <a16:rowId xmlns:a16="http://schemas.microsoft.com/office/drawing/2014/main" val="10001"/>
                  </a:ext>
                </a:extLst>
              </a:tr>
            </a:tbl>
          </a:graphicData>
        </a:graphic>
      </p:graphicFrame>
      <p:sp>
        <p:nvSpPr>
          <p:cNvPr id="62" name="正方形/長方形 33"/>
          <p:cNvSpPr>
            <a:spLocks noChangeArrowheads="1"/>
          </p:cNvSpPr>
          <p:nvPr/>
        </p:nvSpPr>
        <p:spPr bwMode="auto">
          <a:xfrm>
            <a:off x="4540800" y="1500914"/>
            <a:ext cx="1555200" cy="504825"/>
          </a:xfrm>
          <a:prstGeom prst="rect">
            <a:avLst/>
          </a:prstGeom>
          <a:noFill/>
          <a:ln w="25400" algn="ctr">
            <a:noFill/>
            <a:miter lim="800000"/>
            <a:headEnd/>
            <a:tailEnd/>
          </a:ln>
        </p:spPr>
        <p:txBody>
          <a:bodyPr anchor="ctr"/>
          <a:lstStyle/>
          <a:p>
            <a:pPr algn="ctr"/>
            <a:r>
              <a:rPr lang="ja-JP" altLang="en-US" sz="1500" dirty="0">
                <a:latin typeface="Meiryo UI" pitchFamily="50" charset="-128"/>
                <a:ea typeface="Meiryo UI" pitchFamily="50" charset="-128"/>
                <a:cs typeface="Meiryo UI" pitchFamily="50" charset="-128"/>
              </a:rPr>
              <a:t>事務分担（案）</a:t>
            </a:r>
            <a:endParaRPr lang="en-US" altLang="ja-JP" sz="1500" dirty="0">
              <a:latin typeface="Meiryo UI" pitchFamily="50" charset="-128"/>
              <a:ea typeface="Meiryo UI" pitchFamily="50" charset="-128"/>
              <a:cs typeface="Meiryo UI" pitchFamily="50" charset="-128"/>
            </a:endParaRPr>
          </a:p>
        </p:txBody>
      </p:sp>
      <p:sp>
        <p:nvSpPr>
          <p:cNvPr id="68" name="正方形/長方形 67"/>
          <p:cNvSpPr/>
          <p:nvPr/>
        </p:nvSpPr>
        <p:spPr>
          <a:xfrm>
            <a:off x="4210092" y="6003255"/>
            <a:ext cx="1563687" cy="401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一部、特別区へ</a:t>
            </a:r>
          </a:p>
        </p:txBody>
      </p:sp>
      <p:sp>
        <p:nvSpPr>
          <p:cNvPr id="72" name="正方形/長方形 71"/>
          <p:cNvSpPr/>
          <p:nvPr/>
        </p:nvSpPr>
        <p:spPr>
          <a:xfrm>
            <a:off x="8536174" y="2816273"/>
            <a:ext cx="201612" cy="1186657"/>
          </a:xfrm>
          <a:prstGeom prst="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defRPr/>
            </a:pPr>
            <a:r>
              <a:rPr lang="ja-JP" altLang="en-US" sz="1200" dirty="0">
                <a:solidFill>
                  <a:schemeClr val="bg1"/>
                </a:solidFill>
                <a:latin typeface="Meiryo UI" pitchFamily="50" charset="-128"/>
                <a:ea typeface="Meiryo UI" pitchFamily="50" charset="-128"/>
                <a:cs typeface="Meiryo UI" pitchFamily="50" charset="-128"/>
              </a:rPr>
              <a:t>一部事務組合</a:t>
            </a:r>
            <a:endParaRPr lang="en-US" altLang="ja-JP" sz="1200" dirty="0">
              <a:solidFill>
                <a:schemeClr val="bg1"/>
              </a:solidFill>
              <a:latin typeface="Meiryo UI" pitchFamily="50" charset="-128"/>
              <a:ea typeface="Meiryo UI" pitchFamily="50" charset="-128"/>
              <a:cs typeface="Meiryo UI" pitchFamily="50" charset="-128"/>
            </a:endParaRPr>
          </a:p>
        </p:txBody>
      </p:sp>
      <p:grpSp>
        <p:nvGrpSpPr>
          <p:cNvPr id="34" name="グループ化 33"/>
          <p:cNvGrpSpPr/>
          <p:nvPr/>
        </p:nvGrpSpPr>
        <p:grpSpPr>
          <a:xfrm>
            <a:off x="4319035" y="2977602"/>
            <a:ext cx="2286486" cy="864000"/>
            <a:chOff x="4319035" y="3000492"/>
            <a:chExt cx="2286486" cy="994045"/>
          </a:xfrm>
        </p:grpSpPr>
        <p:sp>
          <p:nvSpPr>
            <p:cNvPr id="73" name="右矢印 72"/>
            <p:cNvSpPr/>
            <p:nvPr/>
          </p:nvSpPr>
          <p:spPr>
            <a:xfrm>
              <a:off x="4319035" y="3000492"/>
              <a:ext cx="2286486" cy="994045"/>
            </a:xfrm>
            <a:prstGeom prst="rightArrow">
              <a:avLst>
                <a:gd name="adj1" fmla="val 56947"/>
                <a:gd name="adj2" fmla="val 437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74" name="正方形/長方形 73"/>
            <p:cNvSpPr/>
            <p:nvPr/>
          </p:nvSpPr>
          <p:spPr>
            <a:xfrm>
              <a:off x="4332683" y="3185452"/>
              <a:ext cx="2163188" cy="62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endParaRPr lang="en-US" altLang="ja-JP" sz="1600" b="1"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経営形態見直し反映後）</a:t>
              </a:r>
              <a:endParaRPr lang="en-US" altLang="ja-JP" sz="1200" b="1" dirty="0">
                <a:solidFill>
                  <a:schemeClr val="bg1"/>
                </a:solidFill>
                <a:latin typeface="Meiryo UI" pitchFamily="50" charset="-128"/>
                <a:ea typeface="Meiryo UI" pitchFamily="50" charset="-128"/>
                <a:cs typeface="Meiryo UI" pitchFamily="50" charset="-128"/>
              </a:endParaRPr>
            </a:p>
          </p:txBody>
        </p:sp>
      </p:grpSp>
      <p:sp>
        <p:nvSpPr>
          <p:cNvPr id="60" name="右矢印 59"/>
          <p:cNvSpPr/>
          <p:nvPr/>
        </p:nvSpPr>
        <p:spPr>
          <a:xfrm>
            <a:off x="4346331" y="1924686"/>
            <a:ext cx="2259190" cy="1102086"/>
          </a:xfrm>
          <a:prstGeom prst="rightArrow">
            <a:avLst>
              <a:gd name="adj1" fmla="val 60948"/>
              <a:gd name="adj2" fmla="val 430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75" name="正方形/長方形 74"/>
          <p:cNvSpPr/>
          <p:nvPr/>
        </p:nvSpPr>
        <p:spPr>
          <a:xfrm>
            <a:off x="4186328" y="2347879"/>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a:t>
            </a:r>
          </a:p>
        </p:txBody>
      </p:sp>
      <p:sp>
        <p:nvSpPr>
          <p:cNvPr id="82" name="右矢印 81"/>
          <p:cNvSpPr/>
          <p:nvPr/>
        </p:nvSpPr>
        <p:spPr>
          <a:xfrm>
            <a:off x="4332683" y="4547817"/>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97" name="右矢印 96"/>
          <p:cNvSpPr>
            <a:spLocks noChangeArrowheads="1"/>
          </p:cNvSpPr>
          <p:nvPr/>
        </p:nvSpPr>
        <p:spPr bwMode="auto">
          <a:xfrm>
            <a:off x="4354886" y="6349050"/>
            <a:ext cx="2250635" cy="360040"/>
          </a:xfrm>
          <a:prstGeom prst="rightArrow">
            <a:avLst>
              <a:gd name="adj1" fmla="val 50000"/>
              <a:gd name="adj2" fmla="val 49991"/>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98" name="角丸四角形 97"/>
          <p:cNvSpPr/>
          <p:nvPr/>
        </p:nvSpPr>
        <p:spPr>
          <a:xfrm>
            <a:off x="1433024" y="1396924"/>
            <a:ext cx="2288076"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＜現行（</a:t>
            </a:r>
            <a:r>
              <a:rPr lang="en-US" altLang="ja-JP" sz="1600" b="1" dirty="0">
                <a:solidFill>
                  <a:schemeClr val="tx1"/>
                </a:solidFill>
                <a:latin typeface="Meiryo UI" pitchFamily="50" charset="-128"/>
                <a:ea typeface="Meiryo UI" pitchFamily="50" charset="-128"/>
                <a:cs typeface="Meiryo UI" pitchFamily="50" charset="-128"/>
              </a:rPr>
              <a:t>H28</a:t>
            </a:r>
            <a:r>
              <a:rPr lang="ja-JP" altLang="en-US" sz="1600" b="1" dirty="0">
                <a:solidFill>
                  <a:schemeClr val="tx1"/>
                </a:solidFill>
                <a:latin typeface="Meiryo UI" pitchFamily="50" charset="-128"/>
                <a:ea typeface="Meiryo UI" pitchFamily="50" charset="-128"/>
                <a:cs typeface="Meiryo UI" pitchFamily="50" charset="-128"/>
              </a:rPr>
              <a:t>年度）＞</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9" name="角丸四角形 98"/>
          <p:cNvSpPr/>
          <p:nvPr/>
        </p:nvSpPr>
        <p:spPr>
          <a:xfrm>
            <a:off x="6415276" y="1454074"/>
            <a:ext cx="2762250"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＜特別区設置後のイメージ＞</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右矢印 99"/>
          <p:cNvSpPr>
            <a:spLocks noChangeArrowheads="1"/>
          </p:cNvSpPr>
          <p:nvPr/>
        </p:nvSpPr>
        <p:spPr bwMode="auto">
          <a:xfrm>
            <a:off x="4354886" y="4906162"/>
            <a:ext cx="2250635" cy="625288"/>
          </a:xfrm>
          <a:prstGeom prst="rightArrow">
            <a:avLst>
              <a:gd name="adj1" fmla="val 69990"/>
              <a:gd name="adj2" fmla="val 47366"/>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101" name="正方形/長方形 100"/>
          <p:cNvSpPr/>
          <p:nvPr/>
        </p:nvSpPr>
        <p:spPr>
          <a:xfrm>
            <a:off x="4082401" y="5067896"/>
            <a:ext cx="1452848"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大阪府へ</a:t>
            </a:r>
          </a:p>
        </p:txBody>
      </p:sp>
      <p:sp>
        <p:nvSpPr>
          <p:cNvPr id="36" name="正方形/長方形 35"/>
          <p:cNvSpPr/>
          <p:nvPr/>
        </p:nvSpPr>
        <p:spPr>
          <a:xfrm>
            <a:off x="4161904" y="3601148"/>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年４月民営化）</a:t>
            </a:r>
          </a:p>
        </p:txBody>
      </p:sp>
      <p:sp>
        <p:nvSpPr>
          <p:cNvPr id="33" name="右矢印 32"/>
          <p:cNvSpPr>
            <a:spLocks noChangeArrowheads="1"/>
          </p:cNvSpPr>
          <p:nvPr/>
        </p:nvSpPr>
        <p:spPr bwMode="auto">
          <a:xfrm>
            <a:off x="4358425" y="5457019"/>
            <a:ext cx="2201864" cy="396000"/>
          </a:xfrm>
          <a:prstGeom prst="rightArrow">
            <a:avLst>
              <a:gd name="adj1" fmla="val 50000"/>
              <a:gd name="adj2" fmla="val 64757"/>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37" name="正方形/長方形 36"/>
          <p:cNvSpPr/>
          <p:nvPr/>
        </p:nvSpPr>
        <p:spPr>
          <a:xfrm>
            <a:off x="4336227" y="5377732"/>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3631" y="466362"/>
            <a:ext cx="2587625"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（１）　移管の全体像</a:t>
            </a:r>
          </a:p>
        </p:txBody>
      </p:sp>
      <p:sp>
        <p:nvSpPr>
          <p:cNvPr id="83" name="正方形/長方形 82"/>
          <p:cNvSpPr/>
          <p:nvPr/>
        </p:nvSpPr>
        <p:spPr>
          <a:xfrm>
            <a:off x="4148228" y="4598455"/>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a:t>
            </a:r>
          </a:p>
        </p:txBody>
      </p:sp>
      <p:sp>
        <p:nvSpPr>
          <p:cNvPr id="40" name="正方形/長方形 39"/>
          <p:cNvSpPr/>
          <p:nvPr/>
        </p:nvSpPr>
        <p:spPr>
          <a:xfrm>
            <a:off x="831950" y="5874476"/>
            <a:ext cx="3400970" cy="89535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
        <p:nvSpPr>
          <p:cNvPr id="43" name="正方形/長方形 42"/>
          <p:cNvSpPr>
            <a:spLocks noChangeArrowheads="1"/>
          </p:cNvSpPr>
          <p:nvPr/>
        </p:nvSpPr>
        <p:spPr bwMode="auto">
          <a:xfrm>
            <a:off x="4346330" y="4059050"/>
            <a:ext cx="1404000"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1541015277"/>
              </p:ext>
            </p:extLst>
          </p:nvPr>
        </p:nvGraphicFramePr>
        <p:xfrm>
          <a:off x="824634" y="1732475"/>
          <a:ext cx="3398400" cy="4077611"/>
        </p:xfrm>
        <a:graphic>
          <a:graphicData uri="http://schemas.openxmlformats.org/drawingml/2006/table">
            <a:tbl>
              <a:tblPr firstRow="1" bandRow="1">
                <a:tableStyleId>{5C22544A-7EE6-4342-B048-85BDC9FD1C3A}</a:tableStyleId>
              </a:tblPr>
              <a:tblGrid>
                <a:gridCol w="3398400">
                  <a:extLst>
                    <a:ext uri="{9D8B030D-6E8A-4147-A177-3AD203B41FA5}">
                      <a16:colId xmlns:a16="http://schemas.microsoft.com/office/drawing/2014/main" val="20000"/>
                    </a:ext>
                  </a:extLst>
                </a:gridCol>
              </a:tblGrid>
              <a:tr h="384074">
                <a:tc>
                  <a:txBody>
                    <a:bodyPr/>
                    <a:lstStyle/>
                    <a:p>
                      <a:pPr algn="ctr"/>
                      <a:r>
                        <a:rPr kumimoji="1" lang="ja-JP" altLang="en-US" sz="1800" dirty="0">
                          <a:latin typeface="Meiryo UI" panose="020B0604030504040204" pitchFamily="50" charset="-128"/>
                          <a:ea typeface="Meiryo UI" panose="020B0604030504040204" pitchFamily="50" charset="-128"/>
                        </a:rPr>
                        <a:t>大阪市</a:t>
                      </a:r>
                    </a:p>
                  </a:txBody>
                  <a:tcPr marL="92525" marR="92525" marT="45714" marB="45714"/>
                </a:tc>
                <a:extLst>
                  <a:ext uri="{0D108BD9-81ED-4DB2-BD59-A6C34878D82A}">
                    <a16:rowId xmlns:a16="http://schemas.microsoft.com/office/drawing/2014/main" val="10000"/>
                  </a:ext>
                </a:extLst>
              </a:tr>
              <a:tr h="1041873">
                <a:tc>
                  <a:txBody>
                    <a:bodyPr/>
                    <a:lstStyle/>
                    <a:p>
                      <a:r>
                        <a:rPr kumimoji="1" lang="ja-JP" altLang="en-US" sz="1400" dirty="0">
                          <a:latin typeface="Meiryo UI" panose="020B0604030504040204" pitchFamily="50" charset="-128"/>
                          <a:ea typeface="Meiryo UI" panose="020B0604030504040204" pitchFamily="50" charset="-128"/>
                        </a:rPr>
                        <a:t>　① 市長部局等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（下記以外）</a:t>
                      </a:r>
                    </a:p>
                  </a:txBody>
                  <a:tcPr marL="92525" marR="92525" marT="45714" marB="45714" anchor="ctr"/>
                </a:tc>
                <a:extLst>
                  <a:ext uri="{0D108BD9-81ED-4DB2-BD59-A6C34878D82A}">
                    <a16:rowId xmlns:a16="http://schemas.microsoft.com/office/drawing/2014/main" val="10001"/>
                  </a:ext>
                </a:extLst>
              </a:tr>
              <a:tr h="508508">
                <a:tc>
                  <a:txBody>
                    <a:bodyPr/>
                    <a:lstStyle/>
                    <a:p>
                      <a:r>
                        <a:rPr kumimoji="1" lang="ja-JP" altLang="en-US" sz="1400" dirty="0">
                          <a:latin typeface="Meiryo UI" panose="020B0604030504040204" pitchFamily="50" charset="-128"/>
                          <a:ea typeface="Meiryo UI" panose="020B0604030504040204" pitchFamily="50" charset="-128"/>
                        </a:rPr>
                        <a:t>　② 一般廃棄物</a:t>
                      </a:r>
                    </a:p>
                    <a:p>
                      <a:r>
                        <a:rPr kumimoji="1" lang="ja-JP" altLang="en-US" sz="1400" dirty="0">
                          <a:latin typeface="Meiryo UI" panose="020B0604030504040204" pitchFamily="50" charset="-128"/>
                          <a:ea typeface="Meiryo UI" panose="020B0604030504040204" pitchFamily="50" charset="-128"/>
                        </a:rPr>
                        <a:t>　③ 保育所</a:t>
                      </a:r>
                    </a:p>
                  </a:txBody>
                  <a:tcPr marL="92525" marR="92525" marT="45714" marB="45714" anchor="ctr"/>
                </a:tc>
                <a:extLst>
                  <a:ext uri="{0D108BD9-81ED-4DB2-BD59-A6C34878D82A}">
                    <a16:rowId xmlns:a16="http://schemas.microsoft.com/office/drawing/2014/main" val="10002"/>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u="none" dirty="0">
                          <a:solidFill>
                            <a:schemeClr val="tx1"/>
                          </a:solidFill>
                          <a:latin typeface="Meiryo UI" panose="020B0604030504040204" pitchFamily="50" charset="-128"/>
                          <a:ea typeface="Meiryo UI" panose="020B0604030504040204" pitchFamily="50" charset="-128"/>
                        </a:rPr>
                        <a:t>④ </a:t>
                      </a:r>
                      <a:r>
                        <a:rPr kumimoji="1" lang="ja-JP" altLang="en-US" sz="1400" dirty="0">
                          <a:latin typeface="Meiryo UI" panose="020B0604030504040204" pitchFamily="50" charset="-128"/>
                          <a:ea typeface="Meiryo UI" panose="020B0604030504040204" pitchFamily="50" charset="-128"/>
                        </a:rPr>
                        <a:t>公営企業（交通）</a:t>
                      </a:r>
                    </a:p>
                  </a:txBody>
                  <a:tcPr marL="92525" marR="92525" marT="45714" marB="45714" anchor="ctr"/>
                </a:tc>
                <a:extLst>
                  <a:ext uri="{0D108BD9-81ED-4DB2-BD59-A6C34878D82A}">
                    <a16:rowId xmlns:a16="http://schemas.microsoft.com/office/drawing/2014/main" val="10003"/>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⑤</a:t>
                      </a:r>
                      <a:r>
                        <a:rPr kumimoji="1" lang="en-US" altLang="ja-JP" sz="1400" u="none" dirty="0">
                          <a:solidFill>
                            <a:schemeClr val="tx1"/>
                          </a:solidFill>
                          <a:latin typeface="Meiryo UI" panose="020B0604030504040204" pitchFamily="50" charset="-128"/>
                          <a:ea typeface="Meiryo UI" panose="020B0604030504040204" pitchFamily="50" charset="-128"/>
                        </a:rPr>
                        <a:t>-1 </a:t>
                      </a:r>
                      <a:r>
                        <a:rPr kumimoji="1" lang="ja-JP" altLang="en-US" sz="1400" u="none" dirty="0">
                          <a:solidFill>
                            <a:schemeClr val="tx1"/>
                          </a:solidFill>
                          <a:latin typeface="Meiryo UI" panose="020B0604030504040204" pitchFamily="50" charset="-128"/>
                          <a:ea typeface="Meiryo UI" panose="020B0604030504040204" pitchFamily="50" charset="-128"/>
                        </a:rPr>
                        <a:t>公営企業（水道）</a:t>
                      </a:r>
                    </a:p>
                  </a:txBody>
                  <a:tcPr marL="92525" marR="92525" marT="45714" marB="45714" anchor="ctr"/>
                </a:tc>
                <a:extLst>
                  <a:ext uri="{0D108BD9-81ED-4DB2-BD59-A6C34878D82A}">
                    <a16:rowId xmlns:a16="http://schemas.microsoft.com/office/drawing/2014/main" val="10009"/>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⑤</a:t>
                      </a:r>
                      <a:r>
                        <a:rPr kumimoji="1" lang="en-US" altLang="ja-JP" sz="1400" u="none" dirty="0">
                          <a:solidFill>
                            <a:schemeClr val="tx1"/>
                          </a:solidFill>
                          <a:latin typeface="Meiryo UI" panose="020B0604030504040204" pitchFamily="50" charset="-128"/>
                          <a:ea typeface="Meiryo UI" panose="020B0604030504040204" pitchFamily="50" charset="-128"/>
                        </a:rPr>
                        <a:t>-2 </a:t>
                      </a:r>
                      <a:r>
                        <a:rPr kumimoji="1" lang="ja-JP" altLang="en-US" sz="1400" u="none" dirty="0">
                          <a:solidFill>
                            <a:schemeClr val="tx1"/>
                          </a:solidFill>
                          <a:latin typeface="Meiryo UI" panose="020B0604030504040204" pitchFamily="50" charset="-128"/>
                          <a:ea typeface="Meiryo UI" panose="020B0604030504040204" pitchFamily="50" charset="-128"/>
                        </a:rPr>
                        <a:t>弘済院</a:t>
                      </a:r>
                    </a:p>
                  </a:txBody>
                  <a:tcPr marL="92525" marR="92525" marT="45714" marB="45714" anchor="ctr"/>
                </a:tc>
                <a:extLst>
                  <a:ext uri="{0D108BD9-81ED-4DB2-BD59-A6C34878D82A}">
                    <a16:rowId xmlns:a16="http://schemas.microsoft.com/office/drawing/2014/main" val="10004"/>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⑥ 学校園（義務教育、幼稚園）</a:t>
                      </a:r>
                    </a:p>
                  </a:txBody>
                  <a:tcPr marL="92525" marR="92525" marT="45714" marB="45714" anchor="ctr"/>
                </a:tc>
                <a:extLst>
                  <a:ext uri="{0D108BD9-81ED-4DB2-BD59-A6C34878D82A}">
                    <a16:rowId xmlns:a16="http://schemas.microsoft.com/office/drawing/2014/main" val="10005"/>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⑦ 学校園（高等学校）</a:t>
                      </a:r>
                    </a:p>
                  </a:txBody>
                  <a:tcPr marL="92525" marR="92525" marT="45714" marB="45714" anchor="ctr"/>
                </a:tc>
                <a:extLst>
                  <a:ext uri="{0D108BD9-81ED-4DB2-BD59-A6C34878D82A}">
                    <a16:rowId xmlns:a16="http://schemas.microsoft.com/office/drawing/2014/main" val="10006"/>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⑧ 消防</a:t>
                      </a:r>
                      <a:endParaRPr kumimoji="1" lang="en-US" altLang="ja-JP"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val="10007"/>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⑨ 下水道、博物館、環境科学研究所</a:t>
                      </a:r>
                    </a:p>
                  </a:txBody>
                  <a:tcPr marL="92525" marR="92525" marT="45714" marB="45714" anchor="ctr"/>
                </a:tc>
                <a:extLst>
                  <a:ext uri="{0D108BD9-81ED-4DB2-BD59-A6C34878D82A}">
                    <a16:rowId xmlns:a16="http://schemas.microsoft.com/office/drawing/2014/main" val="10008"/>
                  </a:ext>
                </a:extLst>
              </a:tr>
            </a:tbl>
          </a:graphicData>
        </a:graphic>
      </p:graphicFrame>
      <p:sp>
        <p:nvSpPr>
          <p:cNvPr id="44" name="右矢印 43"/>
          <p:cNvSpPr/>
          <p:nvPr/>
        </p:nvSpPr>
        <p:spPr>
          <a:xfrm>
            <a:off x="4332683" y="4233277"/>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45" name="正方形/長方形 44"/>
          <p:cNvSpPr/>
          <p:nvPr/>
        </p:nvSpPr>
        <p:spPr>
          <a:xfrm>
            <a:off x="4306614" y="4293992"/>
            <a:ext cx="2286099"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特別区へ</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（経営形態見直し反映後）</a:t>
            </a:r>
          </a:p>
        </p:txBody>
      </p:sp>
      <p:sp>
        <p:nvSpPr>
          <p:cNvPr id="39" name="正方形/長方形 38"/>
          <p:cNvSpPr/>
          <p:nvPr/>
        </p:nvSpPr>
        <p:spPr>
          <a:xfrm>
            <a:off x="824806" y="1729823"/>
            <a:ext cx="3410495" cy="408600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41" name="正方形/長方形 40"/>
          <p:cNvSpPr/>
          <p:nvPr/>
        </p:nvSpPr>
        <p:spPr>
          <a:xfrm>
            <a:off x="4283647" y="3849019"/>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endParaRPr lang="en-US" altLang="ja-JP" sz="1200" b="1"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279634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344488" y="562886"/>
            <a:ext cx="9190510" cy="57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chemeClr val="tx1"/>
                </a:solidFill>
                <a:latin typeface="ＭＳ Ｐゴシック" charset="-128"/>
                <a:ea typeface="Meiryo UI"/>
                <a:cs typeface="Meiryo UI"/>
              </a:rPr>
              <a:t>◆ </a:t>
            </a:r>
            <a:r>
              <a:rPr lang="en-US" altLang="ja-JP" sz="1400" dirty="0">
                <a:solidFill>
                  <a:schemeClr val="tx1"/>
                </a:solidFill>
                <a:latin typeface="Meiryo UI" panose="020B0604030504040204" pitchFamily="50" charset="-128"/>
                <a:ea typeface="Meiryo UI" panose="020B0604030504040204" pitchFamily="50" charset="-128"/>
                <a:cs typeface="Meiryo UI"/>
              </a:rPr>
              <a:t>H29</a:t>
            </a:r>
            <a:r>
              <a:rPr lang="ja-JP" altLang="en-US" sz="1400" dirty="0">
                <a:solidFill>
                  <a:schemeClr val="tx1"/>
                </a:solidFill>
                <a:latin typeface="ＭＳ Ｐゴシック" charset="-128"/>
                <a:ea typeface="Meiryo UI"/>
                <a:cs typeface="Meiryo UI"/>
              </a:rPr>
              <a:t>年９月時点の職員数算定から法令の配置基準等の状況変化を踏まえた</a:t>
            </a:r>
            <a:r>
              <a:rPr lang="ja-JP" altLang="en-US" sz="1400" dirty="0">
                <a:solidFill>
                  <a:schemeClr val="tx1"/>
                </a:solidFill>
                <a:latin typeface="Meiryo UI" panose="020B0604030504040204" pitchFamily="50" charset="-128"/>
                <a:ea typeface="Meiryo UI" panose="020B0604030504040204" pitchFamily="50" charset="-128"/>
                <a:cs typeface="Meiryo UI"/>
              </a:rPr>
              <a:t>Ｒ元年</a:t>
            </a:r>
            <a:r>
              <a:rPr lang="en-US" altLang="ja-JP" sz="1400" dirty="0">
                <a:solidFill>
                  <a:schemeClr val="tx1"/>
                </a:solidFill>
                <a:latin typeface="Meiryo UI" panose="020B0604030504040204" pitchFamily="50" charset="-128"/>
                <a:ea typeface="Meiryo UI" panose="020B0604030504040204" pitchFamily="50" charset="-128"/>
                <a:cs typeface="Meiryo UI"/>
              </a:rPr>
              <a:t>10</a:t>
            </a:r>
            <a:r>
              <a:rPr lang="ja-JP" altLang="en-US" sz="1400" dirty="0">
                <a:solidFill>
                  <a:schemeClr val="tx1"/>
                </a:solidFill>
                <a:latin typeface="Meiryo UI" panose="020B0604030504040204" pitchFamily="50" charset="-128"/>
                <a:ea typeface="Meiryo UI" panose="020B0604030504040204" pitchFamily="50" charset="-128"/>
                <a:cs typeface="Meiryo UI"/>
              </a:rPr>
              <a:t>月時点のこども青少年局試算に</a:t>
            </a:r>
            <a:endParaRPr lang="en-US" altLang="ja-JP" sz="1400" dirty="0">
              <a:solidFill>
                <a:schemeClr val="tx1"/>
              </a:solidFill>
              <a:latin typeface="Meiryo UI" panose="020B0604030504040204" pitchFamily="50" charset="-128"/>
              <a:ea typeface="Meiryo UI" panose="020B0604030504040204" pitchFamily="50" charset="-128"/>
              <a:cs typeface="Meiryo UI"/>
            </a:endParaRPr>
          </a:p>
          <a:p>
            <a:pPr>
              <a:defRPr/>
            </a:pPr>
            <a:r>
              <a:rPr lang="ja-JP" altLang="en-US" sz="1400" dirty="0">
                <a:solidFill>
                  <a:schemeClr val="tx1"/>
                </a:solidFill>
                <a:latin typeface="Meiryo UI" panose="020B0604030504040204" pitchFamily="50" charset="-128"/>
                <a:ea typeface="Meiryo UI" panose="020B0604030504040204" pitchFamily="50" charset="-128"/>
                <a:cs typeface="Meiryo UI"/>
              </a:rPr>
              <a:t>　　おける法令の配置基準等及び試算結果については、以下のとおり</a:t>
            </a:r>
            <a:endParaRPr lang="en-US" altLang="ja-JP" sz="1400" dirty="0">
              <a:solidFill>
                <a:schemeClr val="tx1"/>
              </a:solidFill>
              <a:latin typeface="ＭＳ Ｐゴシック" charset="-128"/>
              <a:ea typeface="Meiryo UI"/>
              <a:cs typeface="Meiryo UI"/>
            </a:endParaRPr>
          </a:p>
        </p:txBody>
      </p:sp>
      <p:sp>
        <p:nvSpPr>
          <p:cNvPr id="9" name="正方形/長方形 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児童相談所に係る法令の配置基準等の状況変化</a:t>
            </a:r>
          </a:p>
        </p:txBody>
      </p:sp>
      <p:sp>
        <p:nvSpPr>
          <p:cNvPr id="145" name="正方形/長方形 144"/>
          <p:cNvSpPr/>
          <p:nvPr/>
        </p:nvSpPr>
        <p:spPr>
          <a:xfrm>
            <a:off x="9381316" y="845912"/>
            <a:ext cx="414705" cy="32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55"/>
          <p:cNvSpPr/>
          <p:nvPr/>
        </p:nvSpPr>
        <p:spPr>
          <a:xfrm>
            <a:off x="1750868" y="4950424"/>
            <a:ext cx="7602658"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　大阪市（４か所）に</a:t>
            </a:r>
            <a:r>
              <a:rPr lang="ja-JP" altLang="en-US" sz="1400" dirty="0">
                <a:solidFill>
                  <a:srgbClr val="000000"/>
                </a:solidFill>
                <a:latin typeface="Meiryo UI" panose="020B0604030504040204" pitchFamily="50" charset="-128"/>
                <a:ea typeface="Meiryo UI" panose="020B0604030504040204" pitchFamily="50" charset="-128"/>
                <a:cs typeface="Meiryo UI"/>
              </a:rPr>
              <a:t>おける組織体制</a:t>
            </a:r>
            <a:r>
              <a:rPr lang="ja-JP" altLang="en-US" sz="1200" dirty="0">
                <a:solidFill>
                  <a:schemeClr val="tx1"/>
                </a:solidFill>
                <a:latin typeface="Meiryo UI" panose="020B0604030504040204" pitchFamily="50" charset="-128"/>
                <a:ea typeface="Meiryo UI" panose="020B0604030504040204" pitchFamily="50" charset="-128"/>
              </a:rPr>
              <a:t>（Ｒ元年</a:t>
            </a:r>
            <a:r>
              <a:rPr lang="en-US" altLang="ja-JP" sz="1200" dirty="0">
                <a:solidFill>
                  <a:schemeClr val="tx1"/>
                </a:solidFill>
                <a:latin typeface="Meiryo UI" panose="020B0604030504040204" pitchFamily="50" charset="-128"/>
                <a:ea typeface="Meiryo UI" panose="020B0604030504040204" pitchFamily="50" charset="-128"/>
              </a:rPr>
              <a:t>10</a:t>
            </a:r>
            <a:r>
              <a:rPr lang="ja-JP" altLang="en-US" sz="1200" dirty="0">
                <a:solidFill>
                  <a:schemeClr val="tx1"/>
                </a:solidFill>
                <a:latin typeface="Meiryo UI" panose="020B0604030504040204" pitchFamily="50" charset="-128"/>
                <a:ea typeface="Meiryo UI" panose="020B0604030504040204" pitchFamily="50" charset="-128"/>
              </a:rPr>
              <a:t>月</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日大阪市戦略会議資料（参考資料）より）</a:t>
            </a:r>
          </a:p>
        </p:txBody>
      </p:sp>
      <p:graphicFrame>
        <p:nvGraphicFramePr>
          <p:cNvPr id="2" name="表 1"/>
          <p:cNvGraphicFramePr>
            <a:graphicFrameLocks noGrp="1"/>
          </p:cNvGraphicFramePr>
          <p:nvPr/>
        </p:nvGraphicFramePr>
        <p:xfrm>
          <a:off x="229176" y="1935882"/>
          <a:ext cx="9540000" cy="2864100"/>
        </p:xfrm>
        <a:graphic>
          <a:graphicData uri="http://schemas.openxmlformats.org/drawingml/2006/table">
            <a:tbl>
              <a:tblPr bandRow="1">
                <a:tableStyleId>{5C22544A-7EE6-4342-B048-85BDC9FD1C3A}</a:tableStyleId>
              </a:tblPr>
              <a:tblGrid>
                <a:gridCol w="1260000">
                  <a:extLst>
                    <a:ext uri="{9D8B030D-6E8A-4147-A177-3AD203B41FA5}">
                      <a16:colId xmlns:a16="http://schemas.microsoft.com/office/drawing/2014/main" val="340516928"/>
                    </a:ext>
                  </a:extLst>
                </a:gridCol>
                <a:gridCol w="1800000">
                  <a:extLst>
                    <a:ext uri="{9D8B030D-6E8A-4147-A177-3AD203B41FA5}">
                      <a16:colId xmlns:a16="http://schemas.microsoft.com/office/drawing/2014/main" val="1629565323"/>
                    </a:ext>
                  </a:extLst>
                </a:gridCol>
                <a:gridCol w="1620000">
                  <a:extLst>
                    <a:ext uri="{9D8B030D-6E8A-4147-A177-3AD203B41FA5}">
                      <a16:colId xmlns:a16="http://schemas.microsoft.com/office/drawing/2014/main" val="2141195051"/>
                    </a:ext>
                  </a:extLst>
                </a:gridCol>
                <a:gridCol w="1620000">
                  <a:extLst>
                    <a:ext uri="{9D8B030D-6E8A-4147-A177-3AD203B41FA5}">
                      <a16:colId xmlns:a16="http://schemas.microsoft.com/office/drawing/2014/main" val="3479037851"/>
                    </a:ext>
                  </a:extLst>
                </a:gridCol>
                <a:gridCol w="1620000">
                  <a:extLst>
                    <a:ext uri="{9D8B030D-6E8A-4147-A177-3AD203B41FA5}">
                      <a16:colId xmlns:a16="http://schemas.microsoft.com/office/drawing/2014/main" val="1697196803"/>
                    </a:ext>
                  </a:extLst>
                </a:gridCol>
                <a:gridCol w="1620000">
                  <a:extLst>
                    <a:ext uri="{9D8B030D-6E8A-4147-A177-3AD203B41FA5}">
                      <a16:colId xmlns:a16="http://schemas.microsoft.com/office/drawing/2014/main" val="4018279128"/>
                    </a:ext>
                  </a:extLst>
                </a:gridCol>
              </a:tblGrid>
              <a:tr h="324000">
                <a:tc>
                  <a:txBody>
                    <a:bodyPr/>
                    <a:lstStyle/>
                    <a:p>
                      <a:pPr algn="ctr"/>
                      <a:r>
                        <a:rPr kumimoji="1" lang="ja-JP" altLang="en-US" sz="1200" b="1" u="none" dirty="0">
                          <a:solidFill>
                            <a:schemeClr val="bg1"/>
                          </a:solidFill>
                          <a:latin typeface="Meiryo UI" panose="020B0604030504040204" pitchFamily="50" charset="-128"/>
                          <a:ea typeface="Meiryo UI" panose="020B0604030504040204" pitchFamily="50" charset="-128"/>
                        </a:rPr>
                        <a:t>職種・部門</a:t>
                      </a:r>
                    </a:p>
                  </a:txBody>
                  <a:tcPr anchor="ctr">
                    <a:lnR w="1270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a:solidFill>
                            <a:schemeClr val="bg1"/>
                          </a:solidFill>
                          <a:latin typeface="Meiryo UI" panose="020B0604030504040204" pitchFamily="50" charset="-128"/>
                          <a:ea typeface="Meiryo UI" panose="020B0604030504040204" pitchFamily="50" charset="-128"/>
                        </a:rPr>
                        <a:t>職員数算定に影響する要素</a:t>
                      </a:r>
                      <a:endParaRPr kumimoji="1" lang="en-US" altLang="ja-JP" sz="1200" b="1" u="none" dirty="0">
                        <a:solidFill>
                          <a:schemeClr val="bg1"/>
                        </a:solidFill>
                        <a:latin typeface="Meiryo UI" panose="020B0604030504040204" pitchFamily="50" charset="-128"/>
                        <a:ea typeface="Meiryo UI" panose="020B0604030504040204" pitchFamily="50" charset="-128"/>
                      </a:endParaRPr>
                    </a:p>
                  </a:txBody>
                  <a:tcPr marL="0" marR="0"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a:solidFill>
                            <a:schemeClr val="bg1"/>
                          </a:solidFill>
                          <a:latin typeface="Meiryo UI" panose="020B0604030504040204" pitchFamily="50" charset="-128"/>
                          <a:ea typeface="Meiryo UI" panose="020B0604030504040204" pitchFamily="50" charset="-128"/>
                        </a:rPr>
                        <a:t>大阪市</a:t>
                      </a:r>
                      <a:endParaRPr kumimoji="1" lang="en-US" altLang="ja-JP" sz="1200" b="1" u="none" dirty="0">
                        <a:solidFill>
                          <a:schemeClr val="bg1"/>
                        </a:solidFill>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solidFill>
                      <a:schemeClr val="tx2">
                        <a:lumMod val="60000"/>
                        <a:lumOff val="40000"/>
                      </a:schemeClr>
                    </a:solidFill>
                  </a:tcPr>
                </a:tc>
                <a:tc>
                  <a:txBody>
                    <a:bodyPr/>
                    <a:lstStyle/>
                    <a:p>
                      <a:r>
                        <a:rPr kumimoji="1" lang="ja-JP" altLang="en-US" sz="1200" b="1" u="none" dirty="0">
                          <a:solidFill>
                            <a:schemeClr val="bg1"/>
                          </a:solidFill>
                          <a:latin typeface="Meiryo UI" panose="020B0604030504040204" pitchFamily="50" charset="-128"/>
                          <a:ea typeface="Meiryo UI" panose="020B0604030504040204" pitchFamily="50" charset="-128"/>
                        </a:rPr>
                        <a:t>特別区</a:t>
                      </a:r>
                    </a:p>
                  </a:txBody>
                  <a:tcPr anchor="ctr" anchorCtr="1">
                    <a:lnR w="57150" cap="flat" cmpd="sng" algn="ctr">
                      <a:solidFill>
                        <a:schemeClr val="bg1"/>
                      </a:solidFill>
                      <a:prstDash val="solid"/>
                      <a:round/>
                      <a:headEnd type="none" w="med" len="med"/>
                      <a:tailEnd type="none" w="med" len="med"/>
                    </a:lnR>
                    <a:solidFill>
                      <a:schemeClr val="tx2">
                        <a:lumMod val="60000"/>
                        <a:lumOff val="40000"/>
                      </a:schemeClr>
                    </a:solidFill>
                  </a:tcPr>
                </a:tc>
                <a:tc>
                  <a:txBody>
                    <a:bodyPr/>
                    <a:lstStyle/>
                    <a:p>
                      <a:r>
                        <a:rPr kumimoji="1" lang="ja-JP" altLang="en-US" sz="1200" b="1" u="none" dirty="0">
                          <a:solidFill>
                            <a:schemeClr val="bg1"/>
                          </a:solidFill>
                          <a:latin typeface="Meiryo UI" panose="020B0604030504040204" pitchFamily="50" charset="-128"/>
                          <a:ea typeface="Meiryo UI" panose="020B0604030504040204" pitchFamily="50" charset="-128"/>
                        </a:rPr>
                        <a:t>大阪市</a:t>
                      </a:r>
                      <a:endParaRPr kumimoji="1" lang="en-US" altLang="ja-JP" sz="1200" b="1" u="none" dirty="0">
                        <a:solidFill>
                          <a:schemeClr val="bg1"/>
                        </a:solidFill>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solidFill>
                      <a:schemeClr val="tx2">
                        <a:lumMod val="60000"/>
                        <a:lumOff val="40000"/>
                      </a:schemeClr>
                    </a:solidFill>
                  </a:tcPr>
                </a:tc>
                <a:tc>
                  <a:txBody>
                    <a:bodyPr/>
                    <a:lstStyle/>
                    <a:p>
                      <a:r>
                        <a:rPr kumimoji="1" lang="ja-JP" altLang="en-US" sz="1200" b="1" u="none" dirty="0">
                          <a:solidFill>
                            <a:schemeClr val="bg1"/>
                          </a:solidFill>
                          <a:latin typeface="Meiryo UI" panose="020B0604030504040204" pitchFamily="50" charset="-128"/>
                          <a:ea typeface="Meiryo UI" panose="020B0604030504040204" pitchFamily="50" charset="-128"/>
                        </a:rPr>
                        <a:t>特別区</a:t>
                      </a:r>
                      <a:endParaRPr kumimoji="1" lang="en-US" altLang="ja-JP" sz="1200" b="1" u="none" dirty="0">
                        <a:solidFill>
                          <a:schemeClr val="bg1"/>
                        </a:solidFill>
                        <a:latin typeface="Meiryo UI" panose="020B0604030504040204" pitchFamily="50" charset="-128"/>
                        <a:ea typeface="Meiryo UI" panose="020B0604030504040204" pitchFamily="50" charset="-128"/>
                      </a:endParaRPr>
                    </a:p>
                  </a:txBody>
                  <a:tcPr anchor="ctr" anchorCtr="1">
                    <a:solidFill>
                      <a:schemeClr val="tx2">
                        <a:lumMod val="60000"/>
                        <a:lumOff val="40000"/>
                      </a:schemeClr>
                    </a:solidFill>
                  </a:tcPr>
                </a:tc>
                <a:extLst>
                  <a:ext uri="{0D108BD9-81ED-4DB2-BD59-A6C34878D82A}">
                    <a16:rowId xmlns:a16="http://schemas.microsoft.com/office/drawing/2014/main" val="2920518116"/>
                  </a:ext>
                </a:extLst>
              </a:tr>
              <a:tr h="747540">
                <a:tc>
                  <a:txBody>
                    <a:bodyPr/>
                    <a:lstStyle/>
                    <a:p>
                      <a:pPr algn="ctr"/>
                      <a:r>
                        <a:rPr kumimoji="1" lang="ja-JP" altLang="en-US" sz="1200" u="none" dirty="0">
                          <a:latin typeface="Meiryo UI" panose="020B0604030504040204" pitchFamily="50" charset="-128"/>
                          <a:ea typeface="Meiryo UI" panose="020B0604030504040204" pitchFamily="50" charset="-128"/>
                        </a:rPr>
                        <a:t>管理職他</a:t>
                      </a:r>
                      <a:endParaRPr kumimoji="1" lang="en-US" altLang="ja-JP" sz="1200" u="none" dirty="0">
                        <a:latin typeface="Meiryo UI" panose="020B0604030504040204" pitchFamily="50" charset="-128"/>
                        <a:ea typeface="Meiryo UI" panose="020B0604030504040204" pitchFamily="50" charset="-128"/>
                      </a:endParaRPr>
                    </a:p>
                    <a:p>
                      <a:pPr algn="l"/>
                      <a:r>
                        <a:rPr lang="ja-JP" altLang="en-US" sz="1100" u="none" dirty="0">
                          <a:latin typeface="Meiryo UI" panose="020B0604030504040204" pitchFamily="50" charset="-128"/>
                          <a:ea typeface="Meiryo UI" panose="020B0604030504040204" pitchFamily="50" charset="-128"/>
                        </a:rPr>
                        <a:t>課長、課長代理、</a:t>
                      </a:r>
                      <a:endParaRPr lang="en-US" altLang="ja-JP" sz="1100" u="none" dirty="0">
                        <a:latin typeface="Meiryo UI" panose="020B0604030504040204" pitchFamily="50" charset="-128"/>
                        <a:ea typeface="Meiryo UI" panose="020B0604030504040204" pitchFamily="50" charset="-128"/>
                      </a:endParaRPr>
                    </a:p>
                    <a:p>
                      <a:pPr algn="l"/>
                      <a:r>
                        <a:rPr lang="ja-JP" altLang="en-US" sz="1100" u="none" dirty="0">
                          <a:latin typeface="Meiryo UI" panose="020B0604030504040204" pitchFamily="50" charset="-128"/>
                          <a:ea typeface="Meiryo UI" panose="020B0604030504040204" pitchFamily="50" charset="-128"/>
                        </a:rPr>
                        <a:t>医師、保健師等</a:t>
                      </a:r>
                      <a:endParaRPr lang="en-US" altLang="ja-JP" sz="1100" u="none" dirty="0">
                        <a:latin typeface="Meiryo UI" panose="020B0604030504040204" pitchFamily="50" charset="-128"/>
                        <a:ea typeface="Meiryo UI" panose="020B0604030504040204" pitchFamily="50" charset="-128"/>
                      </a:endParaRPr>
                    </a:p>
                  </a:txBody>
                  <a:tcPr anchor="ctr" anchorCtr="1">
                    <a:lnR w="12700" cap="flat" cmpd="sng" algn="ctr">
                      <a:solidFill>
                        <a:schemeClr val="bg1"/>
                      </a:solidFill>
                      <a:prstDash val="solid"/>
                      <a:round/>
                      <a:headEnd type="none" w="med" len="med"/>
                      <a:tailEnd type="none" w="med" len="med"/>
                    </a:lnR>
                  </a:tcPr>
                </a:tc>
                <a:tc>
                  <a:txBody>
                    <a:bodyPr/>
                    <a:lstStyle/>
                    <a:p>
                      <a:pPr>
                        <a:spcAft>
                          <a:spcPts val="600"/>
                        </a:spcAft>
                      </a:pPr>
                      <a:r>
                        <a:rPr kumimoji="1" lang="ja-JP" altLang="en-US" sz="1200" u="none" dirty="0">
                          <a:latin typeface="Meiryo UI" panose="020B0604030504040204" pitchFamily="50" charset="-128"/>
                          <a:ea typeface="Meiryo UI" panose="020B0604030504040204" pitchFamily="50" charset="-128"/>
                        </a:rPr>
                        <a:t>設置箇所数</a:t>
                      </a:r>
                    </a:p>
                    <a:p>
                      <a:r>
                        <a:rPr kumimoji="1" lang="ja-JP" altLang="en-US" sz="1200" u="none" dirty="0">
                          <a:latin typeface="Meiryo UI" panose="020B0604030504040204" pitchFamily="50" charset="-128"/>
                          <a:ea typeface="Meiryo UI" panose="020B0604030504040204" pitchFamily="50" charset="-128"/>
                        </a:rPr>
                        <a:t>体制強化の考え方等</a:t>
                      </a: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u="none" dirty="0">
                          <a:latin typeface="Meiryo UI" panose="020B0604030504040204" pitchFamily="50" charset="-128"/>
                          <a:ea typeface="Meiryo UI" panose="020B0604030504040204" pitchFamily="50" charset="-128"/>
                        </a:rPr>
                        <a:t>大阪市が</a:t>
                      </a:r>
                      <a:endParaRPr kumimoji="1" lang="en-US" altLang="ja-JP" sz="1200" u="none" dirty="0">
                        <a:latin typeface="Meiryo UI" panose="020B0604030504040204" pitchFamily="50" charset="-128"/>
                        <a:ea typeface="Meiryo UI" panose="020B0604030504040204" pitchFamily="50" charset="-128"/>
                      </a:endParaRPr>
                    </a:p>
                    <a:p>
                      <a:pPr>
                        <a:spcAft>
                          <a:spcPts val="600"/>
                        </a:spcAft>
                      </a:pPr>
                      <a:r>
                        <a:rPr kumimoji="1" lang="ja-JP" altLang="en-US" sz="1200" u="none" dirty="0">
                          <a:latin typeface="Meiryo UI" panose="020B0604030504040204" pitchFamily="50" charset="-128"/>
                          <a:ea typeface="Meiryo UI" panose="020B0604030504040204" pitchFamily="50" charset="-128"/>
                        </a:rPr>
                        <a:t>２か所を運営</a:t>
                      </a:r>
                      <a:endParaRPr kumimoji="1" lang="en-US" altLang="ja-JP" sz="1200" u="none" dirty="0">
                        <a:latin typeface="Meiryo UI" panose="020B0604030504040204" pitchFamily="50" charset="-128"/>
                        <a:ea typeface="Meiryo UI" panose="020B0604030504040204" pitchFamily="50" charset="-128"/>
                      </a:endParaRPr>
                    </a:p>
                    <a:p>
                      <a:endParaRPr kumimoji="1" lang="ja-JP" altLang="en-US" sz="1200" u="none" dirty="0">
                        <a:latin typeface="Meiryo UI" panose="020B0604030504040204" pitchFamily="50" charset="-128"/>
                        <a:ea typeface="Meiryo UI" panose="020B0604030504040204" pitchFamily="50" charset="-128"/>
                      </a:endParaRP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a:latin typeface="Meiryo UI" panose="020B0604030504040204" pitchFamily="50" charset="-128"/>
                          <a:ea typeface="Meiryo UI" panose="020B0604030504040204" pitchFamily="50" charset="-128"/>
                        </a:rPr>
                        <a:t>各特別区が</a:t>
                      </a:r>
                      <a:endParaRPr kumimoji="1" lang="en-US" altLang="ja-JP" sz="1200" b="1" u="sng" dirty="0">
                        <a:latin typeface="Meiryo UI" panose="020B0604030504040204" pitchFamily="50" charset="-128"/>
                        <a:ea typeface="Meiryo UI" panose="020B0604030504040204" pitchFamily="50" charset="-128"/>
                      </a:endParaRPr>
                    </a:p>
                    <a:p>
                      <a:pPr>
                        <a:spcAft>
                          <a:spcPts val="600"/>
                        </a:spcAft>
                      </a:pPr>
                      <a:r>
                        <a:rPr kumimoji="1" lang="ja-JP" altLang="en-US" sz="1200" b="1" u="sng" dirty="0">
                          <a:latin typeface="Meiryo UI" panose="020B0604030504040204" pitchFamily="50" charset="-128"/>
                          <a:ea typeface="Meiryo UI" panose="020B0604030504040204" pitchFamily="50" charset="-128"/>
                        </a:rPr>
                        <a:t>１か所ずつ運営</a:t>
                      </a:r>
                      <a:endParaRPr kumimoji="1" lang="en-US" altLang="ja-JP" sz="1200" b="1" u="sng" dirty="0">
                        <a:latin typeface="Meiryo UI" panose="020B0604030504040204" pitchFamily="50" charset="-128"/>
                        <a:ea typeface="Meiryo UI" panose="020B0604030504040204" pitchFamily="50" charset="-128"/>
                      </a:endParaRPr>
                    </a:p>
                    <a:p>
                      <a:endParaRPr kumimoji="1" lang="ja-JP" altLang="en-US" sz="1200" b="1" u="none" dirty="0">
                        <a:latin typeface="Meiryo UI" panose="020B0604030504040204" pitchFamily="50" charset="-128"/>
                        <a:ea typeface="Meiryo UI" panose="020B0604030504040204" pitchFamily="50" charset="-128"/>
                      </a:endParaRPr>
                    </a:p>
                  </a:txBody>
                  <a:tcPr anchor="ctr" anchorCtr="1">
                    <a:lnR w="57150" cap="flat" cmpd="sng" algn="ctr">
                      <a:solidFill>
                        <a:schemeClr val="bg1"/>
                      </a:solidFill>
                      <a:prstDash val="solid"/>
                      <a:round/>
                      <a:headEnd type="none" w="med" len="med"/>
                      <a:tailEnd type="none" w="med" len="med"/>
                    </a:lnR>
                  </a:tcPr>
                </a:tc>
                <a:tc>
                  <a:txBody>
                    <a:bodyPr/>
                    <a:lstStyle/>
                    <a:p>
                      <a:r>
                        <a:rPr kumimoji="1" lang="ja-JP" altLang="en-US" sz="1200" b="1" u="sng" dirty="0">
                          <a:latin typeface="Meiryo UI" panose="020B0604030504040204" pitchFamily="50" charset="-128"/>
                          <a:ea typeface="Meiryo UI" panose="020B0604030504040204" pitchFamily="50" charset="-128"/>
                        </a:rPr>
                        <a:t>大阪市が</a:t>
                      </a:r>
                      <a:endParaRPr kumimoji="1" lang="en-US" altLang="ja-JP" sz="1200" b="1" u="sng" dirty="0">
                        <a:latin typeface="Meiryo UI" panose="020B0604030504040204" pitchFamily="50" charset="-128"/>
                        <a:ea typeface="Meiryo UI" panose="020B0604030504040204" pitchFamily="50" charset="-128"/>
                      </a:endParaRPr>
                    </a:p>
                    <a:p>
                      <a:pPr>
                        <a:spcAft>
                          <a:spcPts val="600"/>
                        </a:spcAft>
                      </a:pPr>
                      <a:r>
                        <a:rPr kumimoji="1" lang="ja-JP" altLang="en-US" sz="1200" b="1" u="sng" dirty="0">
                          <a:latin typeface="Meiryo UI" panose="020B0604030504040204" pitchFamily="50" charset="-128"/>
                          <a:ea typeface="Meiryo UI" panose="020B0604030504040204" pitchFamily="50" charset="-128"/>
                        </a:rPr>
                        <a:t>４か所を運営</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弁護士の配置等</a:t>
                      </a: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a:latin typeface="Meiryo UI" panose="020B0604030504040204" pitchFamily="50" charset="-128"/>
                          <a:ea typeface="Meiryo UI" panose="020B0604030504040204" pitchFamily="50" charset="-128"/>
                        </a:rPr>
                        <a:t>各特別区が</a:t>
                      </a:r>
                      <a:endParaRPr kumimoji="1" lang="en-US" altLang="ja-JP" sz="1200" b="1" u="sng" dirty="0">
                        <a:latin typeface="Meiryo UI" panose="020B0604030504040204" pitchFamily="50" charset="-128"/>
                        <a:ea typeface="Meiryo UI" panose="020B0604030504040204" pitchFamily="50" charset="-128"/>
                      </a:endParaRPr>
                    </a:p>
                    <a:p>
                      <a:pPr>
                        <a:spcAft>
                          <a:spcPts val="600"/>
                        </a:spcAft>
                      </a:pPr>
                      <a:r>
                        <a:rPr kumimoji="1" lang="ja-JP" altLang="en-US" sz="1200" b="1" u="sng" dirty="0">
                          <a:latin typeface="Meiryo UI" panose="020B0604030504040204" pitchFamily="50" charset="-128"/>
                          <a:ea typeface="Meiryo UI" panose="020B0604030504040204" pitchFamily="50" charset="-128"/>
                        </a:rPr>
                        <a:t>１か所ずつ運営</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弁護士の配置等</a:t>
                      </a:r>
                    </a:p>
                  </a:txBody>
                  <a:tcPr anchor="ctr" anchorCtr="1"/>
                </a:tc>
                <a:extLst>
                  <a:ext uri="{0D108BD9-81ED-4DB2-BD59-A6C34878D82A}">
                    <a16:rowId xmlns:a16="http://schemas.microsoft.com/office/drawing/2014/main" val="224619407"/>
                  </a:ext>
                </a:extLst>
              </a:tr>
              <a:tr h="720000">
                <a:tc>
                  <a:txBody>
                    <a:bodyPr/>
                    <a:lstStyle/>
                    <a:p>
                      <a:pPr algn="ctr"/>
                      <a:r>
                        <a:rPr kumimoji="1" lang="ja-JP" altLang="en-US" sz="1200" u="none" dirty="0">
                          <a:latin typeface="Meiryo UI" panose="020B0604030504040204" pitchFamily="50" charset="-128"/>
                          <a:ea typeface="Meiryo UI" panose="020B0604030504040204" pitchFamily="50" charset="-128"/>
                        </a:rPr>
                        <a:t>児童福祉司</a:t>
                      </a:r>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sz="1200" u="none" dirty="0">
                          <a:latin typeface="Meiryo UI" panose="020B0604030504040204" pitchFamily="50" charset="-128"/>
                          <a:ea typeface="Meiryo UI" panose="020B0604030504040204" pitchFamily="50" charset="-128"/>
                        </a:rPr>
                        <a:t>法令の配置基準</a:t>
                      </a:r>
                    </a:p>
                  </a:txBody>
                  <a:tcPr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dirty="0">
                          <a:latin typeface="Meiryo UI" panose="020B0604030504040204" pitchFamily="50" charset="-128"/>
                          <a:ea typeface="Meiryo UI" panose="020B0604030504040204" pitchFamily="50" charset="-128"/>
                        </a:rPr>
                        <a:t>人口６万人に一人</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＋虐待相談件数加算（Ｈ</a:t>
                      </a:r>
                      <a:r>
                        <a:rPr kumimoji="1" lang="en-US" altLang="ja-JP" sz="1200" dirty="0">
                          <a:latin typeface="Meiryo UI" panose="020B0604030504040204" pitchFamily="50" charset="-128"/>
                          <a:ea typeface="Meiryo UI" panose="020B0604030504040204" pitchFamily="50" charset="-128"/>
                        </a:rPr>
                        <a:t>26</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4,554</a:t>
                      </a:r>
                      <a:r>
                        <a:rPr kumimoji="1" lang="ja-JP" altLang="en-US" sz="1200" dirty="0">
                          <a:latin typeface="Meiryo UI" panose="020B0604030504040204" pitchFamily="50" charset="-128"/>
                          <a:ea typeface="Meiryo UI" panose="020B0604030504040204" pitchFamily="50" charset="-128"/>
                        </a:rPr>
                        <a:t>件）</a:t>
                      </a:r>
                    </a:p>
                  </a:txBody>
                  <a:tcPr>
                    <a:lnL w="57150" cap="flat" cmpd="sng" algn="ctr">
                      <a:solidFill>
                        <a:schemeClr val="bg1"/>
                      </a:solidFill>
                      <a:prstDash val="solid"/>
                      <a:round/>
                      <a:headEnd type="none" w="med" len="med"/>
                      <a:tailEnd type="none" w="med" len="med"/>
                    </a:lnL>
                  </a:tcPr>
                </a:tc>
                <a:tc>
                  <a:txBody>
                    <a:bodyPr/>
                    <a:lstStyle/>
                    <a:p>
                      <a:r>
                        <a:rPr kumimoji="1" lang="ja-JP" altLang="en-US" sz="1200" u="none" dirty="0">
                          <a:latin typeface="Meiryo UI" panose="020B0604030504040204" pitchFamily="50" charset="-128"/>
                          <a:ea typeface="Meiryo UI" panose="020B0604030504040204" pitchFamily="50" charset="-128"/>
                        </a:rPr>
                        <a:t>人口</a:t>
                      </a:r>
                      <a:r>
                        <a:rPr kumimoji="1" lang="ja-JP" altLang="en-US" sz="1200" b="1" u="sng" dirty="0">
                          <a:latin typeface="Meiryo UI" panose="020B0604030504040204" pitchFamily="50" charset="-128"/>
                          <a:ea typeface="Meiryo UI" panose="020B0604030504040204" pitchFamily="50" charset="-128"/>
                        </a:rPr>
                        <a:t>４万人</a:t>
                      </a:r>
                      <a:r>
                        <a:rPr kumimoji="1" lang="ja-JP" altLang="en-US" sz="1200" u="none" dirty="0">
                          <a:latin typeface="Meiryo UI" panose="020B0604030504040204" pitchFamily="50" charset="-128"/>
                          <a:ea typeface="Meiryo UI" panose="020B0604030504040204" pitchFamily="50" charset="-128"/>
                        </a:rPr>
                        <a:t>に一人</a:t>
                      </a:r>
                      <a:endParaRPr kumimoji="1" lang="en-US" altLang="ja-JP" sz="1200" u="none" dirty="0">
                        <a:latin typeface="Meiryo UI" panose="020B0604030504040204" pitchFamily="50" charset="-128"/>
                        <a:ea typeface="Meiryo UI" panose="020B0604030504040204" pitchFamily="50" charset="-128"/>
                      </a:endParaRPr>
                    </a:p>
                    <a:p>
                      <a:pPr algn="l"/>
                      <a:r>
                        <a:rPr kumimoji="1" lang="ja-JP" altLang="en-US" sz="1200" u="none" dirty="0">
                          <a:latin typeface="Meiryo UI" panose="020B0604030504040204" pitchFamily="50" charset="-128"/>
                          <a:ea typeface="Meiryo UI" panose="020B0604030504040204" pitchFamily="50" charset="-128"/>
                        </a:rPr>
                        <a:t>＋虐待相談件数加算（</a:t>
                      </a:r>
                      <a:r>
                        <a:rPr kumimoji="1" lang="en-US" altLang="ja-JP" sz="1200" b="1" u="none" dirty="0">
                          <a:latin typeface="Meiryo UI" panose="020B0604030504040204" pitchFamily="50" charset="-128"/>
                          <a:ea typeface="Meiryo UI" panose="020B0604030504040204" pitchFamily="50" charset="-128"/>
                        </a:rPr>
                        <a:t>H27</a:t>
                      </a:r>
                      <a:r>
                        <a:rPr kumimoji="1" lang="ja-JP" altLang="en-US" sz="1200" b="1" u="none"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4,664</a:t>
                      </a:r>
                      <a:r>
                        <a:rPr kumimoji="1" lang="ja-JP" altLang="en-US" sz="1200" b="1" u="sng" dirty="0">
                          <a:latin typeface="Meiryo UI" panose="020B0604030504040204" pitchFamily="50" charset="-128"/>
                          <a:ea typeface="Meiryo UI" panose="020B0604030504040204" pitchFamily="50" charset="-128"/>
                        </a:rPr>
                        <a:t>件</a:t>
                      </a:r>
                      <a:r>
                        <a:rPr kumimoji="1" lang="ja-JP" altLang="en-US" sz="1200" u="none" dirty="0">
                          <a:latin typeface="Meiryo UI" panose="020B0604030504040204" pitchFamily="50" charset="-128"/>
                          <a:ea typeface="Meiryo UI" panose="020B0604030504040204" pitchFamily="50" charset="-128"/>
                        </a:rPr>
                        <a:t>）</a:t>
                      </a:r>
                    </a:p>
                  </a:txBody>
                  <a:tcPr>
                    <a:lnR w="57150" cap="flat" cmpd="sng" algn="ctr">
                      <a:solidFill>
                        <a:schemeClr val="bg1"/>
                      </a:solidFill>
                      <a:prstDash val="solid"/>
                      <a:round/>
                      <a:headEnd type="none" w="med" len="med"/>
                      <a:tailEnd type="none" w="med" len="med"/>
                    </a:lnR>
                  </a:tcPr>
                </a:tc>
                <a:tc gridSpan="2">
                  <a:txBody>
                    <a:bodyPr/>
                    <a:lstStyle/>
                    <a:p>
                      <a:pPr marL="0"/>
                      <a:r>
                        <a:rPr kumimoji="1" lang="ja-JP" altLang="en-US" sz="1200" b="1" u="none" dirty="0">
                          <a:latin typeface="Meiryo UI" panose="020B0604030504040204" pitchFamily="50" charset="-128"/>
                          <a:ea typeface="Meiryo UI" panose="020B0604030504040204" pitchFamily="50" charset="-128"/>
                        </a:rPr>
                        <a:t>　　</a:t>
                      </a:r>
                      <a:r>
                        <a:rPr kumimoji="1" lang="ja-JP" altLang="en-US" sz="1200" b="0" u="none" dirty="0">
                          <a:latin typeface="Meiryo UI" panose="020B0604030504040204" pitchFamily="50" charset="-128"/>
                          <a:ea typeface="Meiryo UI" panose="020B0604030504040204" pitchFamily="50" charset="-128"/>
                        </a:rPr>
                        <a:t>人口</a:t>
                      </a:r>
                      <a:r>
                        <a:rPr kumimoji="1" lang="ja-JP" altLang="en-US" sz="1200" b="1" u="sng" dirty="0">
                          <a:latin typeface="Meiryo UI" panose="020B0604030504040204" pitchFamily="50" charset="-128"/>
                          <a:ea typeface="Meiryo UI" panose="020B0604030504040204" pitchFamily="50" charset="-128"/>
                        </a:rPr>
                        <a:t>３万人</a:t>
                      </a:r>
                      <a:r>
                        <a:rPr kumimoji="1" lang="ja-JP" altLang="en-US" sz="1200" b="0" u="none" dirty="0">
                          <a:latin typeface="Meiryo UI" panose="020B0604030504040204" pitchFamily="50" charset="-128"/>
                          <a:ea typeface="Meiryo UI" panose="020B0604030504040204" pitchFamily="50" charset="-128"/>
                        </a:rPr>
                        <a:t>に一人</a:t>
                      </a:r>
                      <a:endParaRPr kumimoji="1" lang="en-US" altLang="ja-JP" sz="1200" b="0" u="none" dirty="0">
                        <a:latin typeface="Meiryo UI" panose="020B0604030504040204" pitchFamily="50" charset="-128"/>
                        <a:ea typeface="Meiryo UI" panose="020B0604030504040204" pitchFamily="50" charset="-128"/>
                      </a:endParaRPr>
                    </a:p>
                    <a:p>
                      <a:pPr marL="0" algn="l"/>
                      <a:r>
                        <a:rPr kumimoji="1" lang="ja-JP" altLang="en-US" sz="1200" u="none" dirty="0">
                          <a:latin typeface="Meiryo UI" panose="020B0604030504040204" pitchFamily="50" charset="-128"/>
                          <a:ea typeface="Meiryo UI" panose="020B0604030504040204" pitchFamily="50" charset="-128"/>
                        </a:rPr>
                        <a:t>　　＋虐待相談件数加算（</a:t>
                      </a:r>
                      <a:r>
                        <a:rPr kumimoji="1" lang="en-US" altLang="ja-JP" sz="1200" b="1" u="none" dirty="0">
                          <a:latin typeface="Meiryo UI" panose="020B0604030504040204" pitchFamily="50" charset="-128"/>
                          <a:ea typeface="Meiryo UI" panose="020B0604030504040204" pitchFamily="50" charset="-128"/>
                        </a:rPr>
                        <a:t>H30</a:t>
                      </a:r>
                      <a:r>
                        <a:rPr kumimoji="1" lang="ja-JP" altLang="en-US" sz="1200" b="1" u="none"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6,316</a:t>
                      </a:r>
                      <a:r>
                        <a:rPr kumimoji="1" lang="ja-JP" altLang="en-US" sz="1200" b="1" u="none" dirty="0">
                          <a:latin typeface="Meiryo UI" panose="020B0604030504040204" pitchFamily="50" charset="-128"/>
                          <a:ea typeface="Meiryo UI" panose="020B0604030504040204" pitchFamily="50" charset="-128"/>
                        </a:rPr>
                        <a:t>件</a:t>
                      </a:r>
                      <a:r>
                        <a:rPr kumimoji="1" lang="ja-JP" altLang="en-US" sz="1200" u="none" dirty="0">
                          <a:latin typeface="Meiryo UI" panose="020B0604030504040204" pitchFamily="50" charset="-128"/>
                          <a:ea typeface="Meiryo UI" panose="020B0604030504040204" pitchFamily="50" charset="-128"/>
                        </a:rPr>
                        <a:t>）</a:t>
                      </a:r>
                      <a:endParaRPr kumimoji="1" lang="en-US" altLang="ja-JP" sz="1200" u="none" dirty="0">
                        <a:latin typeface="Meiryo UI" panose="020B0604030504040204" pitchFamily="50" charset="-128"/>
                        <a:ea typeface="Meiryo UI" panose="020B0604030504040204" pitchFamily="50" charset="-128"/>
                      </a:endParaRPr>
                    </a:p>
                    <a:p>
                      <a:pPr marL="0"/>
                      <a:r>
                        <a:rPr kumimoji="1" lang="ja-JP" altLang="en-US" sz="1200" u="none" dirty="0">
                          <a:latin typeface="Meiryo UI" panose="020B0604030504040204" pitchFamily="50" charset="-128"/>
                          <a:ea typeface="Meiryo UI" panose="020B0604030504040204" pitchFamily="50" charset="-128"/>
                        </a:rPr>
                        <a:t>　　＋</a:t>
                      </a:r>
                      <a:r>
                        <a:rPr kumimoji="1" lang="ja-JP" altLang="en-US" sz="1200" b="1" u="none" dirty="0">
                          <a:latin typeface="Meiryo UI" panose="020B0604030504040204" pitchFamily="50" charset="-128"/>
                          <a:ea typeface="Meiryo UI" panose="020B0604030504040204" pitchFamily="50" charset="-128"/>
                        </a:rPr>
                        <a:t>里親養育支援担当</a:t>
                      </a:r>
                      <a:endParaRPr kumimoji="1" lang="en-US" altLang="ja-JP" sz="1200" b="1" u="none" dirty="0">
                        <a:latin typeface="Meiryo UI" panose="020B0604030504040204" pitchFamily="50" charset="-128"/>
                        <a:ea typeface="Meiryo UI" panose="020B0604030504040204" pitchFamily="50" charset="-128"/>
                      </a:endParaRPr>
                    </a:p>
                    <a:p>
                      <a:pPr marL="0"/>
                      <a:r>
                        <a:rPr kumimoji="1" lang="ja-JP" altLang="en-US" sz="1200" u="none" dirty="0">
                          <a:latin typeface="Meiryo UI" panose="020B0604030504040204" pitchFamily="50" charset="-128"/>
                          <a:ea typeface="Meiryo UI" panose="020B0604030504040204" pitchFamily="50" charset="-128"/>
                        </a:rPr>
                        <a:t>　　＋</a:t>
                      </a:r>
                      <a:r>
                        <a:rPr kumimoji="1" lang="ja-JP" altLang="en-US" sz="1200" b="1" u="none" dirty="0">
                          <a:latin typeface="Meiryo UI" panose="020B0604030504040204" pitchFamily="50" charset="-128"/>
                          <a:ea typeface="Meiryo UI" panose="020B0604030504040204" pitchFamily="50" charset="-128"/>
                        </a:rPr>
                        <a:t>市町村支援担当</a:t>
                      </a:r>
                    </a:p>
                  </a:txBody>
                  <a:tcPr>
                    <a:lnL w="57150" cap="flat" cmpd="sng" algn="ctr">
                      <a:solidFill>
                        <a:schemeClr val="bg1"/>
                      </a:solidFill>
                      <a:prstDash val="solid"/>
                      <a:round/>
                      <a:headEnd type="none" w="med" len="med"/>
                      <a:tailEnd type="none" w="med" len="med"/>
                    </a:ln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97147126"/>
                  </a:ext>
                </a:extLst>
              </a:tr>
              <a:tr h="360000">
                <a:tc>
                  <a:txBody>
                    <a:bodyPr/>
                    <a:lstStyle/>
                    <a:p>
                      <a:pPr algn="ctr"/>
                      <a:r>
                        <a:rPr kumimoji="1" lang="ja-JP" altLang="en-US" sz="1200" u="none" dirty="0">
                          <a:latin typeface="Meiryo UI" panose="020B0604030504040204" pitchFamily="50" charset="-128"/>
                          <a:ea typeface="Meiryo UI" panose="020B0604030504040204" pitchFamily="50" charset="-128"/>
                        </a:rPr>
                        <a:t>児童心理司</a:t>
                      </a:r>
                    </a:p>
                  </a:txBody>
                  <a:tcPr anchor="ctr">
                    <a:lnR w="12700" cap="flat" cmpd="sng" algn="ctr">
                      <a:solidFill>
                        <a:schemeClr val="bg1"/>
                      </a:solidFill>
                      <a:prstDash val="solid"/>
                      <a:round/>
                      <a:headEnd type="none" w="med" len="med"/>
                      <a:tailEnd type="none" w="med" len="med"/>
                    </a:lnR>
                  </a:tcPr>
                </a:tc>
                <a:tc>
                  <a:txBody>
                    <a:bodyPr/>
                    <a:lstStyle/>
                    <a:p>
                      <a:r>
                        <a:rPr kumimoji="1" lang="ja-JP" altLang="en-US" sz="1200" u="none" dirty="0">
                          <a:latin typeface="Meiryo UI" panose="020B0604030504040204" pitchFamily="50" charset="-128"/>
                          <a:ea typeface="Meiryo UI" panose="020B0604030504040204" pitchFamily="50" charset="-128"/>
                        </a:rPr>
                        <a:t>法令の配置基準</a:t>
                      </a: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gridSpan="2">
                  <a:txBody>
                    <a:bodyPr/>
                    <a:lstStyle/>
                    <a:p>
                      <a:r>
                        <a:rPr kumimoji="1" lang="ja-JP" altLang="en-US" sz="1200" u="none" dirty="0">
                          <a:latin typeface="Meiryo UI" panose="020B0604030504040204" pitchFamily="50" charset="-128"/>
                          <a:ea typeface="Meiryo UI" panose="020B0604030504040204" pitchFamily="50" charset="-128"/>
                        </a:rPr>
                        <a:t>法令の配置基準なし</a:t>
                      </a:r>
                    </a:p>
                  </a:txBody>
                  <a:tcPr anchor="ctr" anchorCtr="1">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nchor="ctr" anchorCtr="1"/>
                </a:tc>
                <a:tc gridSpan="2">
                  <a:txBody>
                    <a:bodyPr/>
                    <a:lstStyle/>
                    <a:p>
                      <a:r>
                        <a:rPr kumimoji="1" lang="ja-JP" altLang="en-US" sz="1200" b="1" u="sng" dirty="0">
                          <a:latin typeface="Meiryo UI" panose="020B0604030504040204" pitchFamily="50" charset="-128"/>
                          <a:ea typeface="Meiryo UI" panose="020B0604030504040204" pitchFamily="50" charset="-128"/>
                        </a:rPr>
                        <a:t>児童福祉司２人につき１人以上</a:t>
                      </a:r>
                    </a:p>
                  </a:txBody>
                  <a:tcPr anchor="ctr" anchorCtr="1">
                    <a:lnL w="57150"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anchor="ctr" anchorCtr="1"/>
                </a:tc>
                <a:extLst>
                  <a:ext uri="{0D108BD9-81ED-4DB2-BD59-A6C34878D82A}">
                    <a16:rowId xmlns:a16="http://schemas.microsoft.com/office/drawing/2014/main" val="595164033"/>
                  </a:ext>
                </a:extLst>
              </a:tr>
              <a:tr h="328918">
                <a:tc>
                  <a:txBody>
                    <a:bodyPr/>
                    <a:lstStyle/>
                    <a:p>
                      <a:pPr algn="ctr"/>
                      <a:r>
                        <a:rPr kumimoji="1" lang="ja-JP" altLang="en-US" sz="1200" u="none" dirty="0">
                          <a:latin typeface="Meiryo UI" panose="020B0604030504040204" pitchFamily="50" charset="-128"/>
                          <a:ea typeface="Meiryo UI" panose="020B0604030504040204" pitchFamily="50" charset="-128"/>
                        </a:rPr>
                        <a:t>一時保護所</a:t>
                      </a:r>
                      <a:endParaRPr kumimoji="1" lang="en-US" altLang="ja-JP" sz="1200" u="none"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児童指導員、</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保育士等</a:t>
                      </a:r>
                    </a:p>
                  </a:txBody>
                  <a:tcPr anchor="ctr" anchorCtr="1">
                    <a:lnR w="12700" cap="flat" cmpd="sng" algn="ctr">
                      <a:solidFill>
                        <a:schemeClr val="bg1"/>
                      </a:solidFill>
                      <a:prstDash val="solid"/>
                      <a:round/>
                      <a:headEnd type="none" w="med" len="med"/>
                      <a:tailEnd type="none" w="med" len="med"/>
                    </a:lnR>
                  </a:tcPr>
                </a:tc>
                <a:tc>
                  <a:txBody>
                    <a:bodyPr/>
                    <a:lstStyle/>
                    <a:p>
                      <a:r>
                        <a:rPr kumimoji="1" lang="ja-JP" altLang="en-US" sz="1200" u="none" dirty="0">
                          <a:latin typeface="Meiryo UI" panose="020B0604030504040204" pitchFamily="50" charset="-128"/>
                          <a:ea typeface="Meiryo UI" panose="020B0604030504040204" pitchFamily="50" charset="-128"/>
                        </a:rPr>
                        <a:t>入所定員等</a:t>
                      </a:r>
                    </a:p>
                  </a:txBody>
                  <a:tcPr anchor="ctr" anchorCtr="1">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tcPr>
                </a:tc>
                <a:tc>
                  <a:txBody>
                    <a:bodyPr/>
                    <a:lstStyle/>
                    <a:p>
                      <a:r>
                        <a:rPr kumimoji="1" lang="ja-JP" altLang="en-US" sz="1200" u="none" dirty="0">
                          <a:latin typeface="Meiryo UI" panose="020B0604030504040204" pitchFamily="50" charset="-128"/>
                          <a:ea typeface="Meiryo UI" panose="020B0604030504040204" pitchFamily="50" charset="-128"/>
                        </a:rPr>
                        <a:t>１００人</a:t>
                      </a: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a:latin typeface="Meiryo UI" panose="020B0604030504040204" pitchFamily="50" charset="-128"/>
                          <a:ea typeface="Meiryo UI" panose="020B0604030504040204" pitchFamily="50" charset="-128"/>
                        </a:rPr>
                        <a:t>１３０人</a:t>
                      </a:r>
                    </a:p>
                  </a:txBody>
                  <a:tcPr anchor="ctr" anchorCtr="1">
                    <a:lnR w="57150" cap="flat" cmpd="sng" algn="ctr">
                      <a:solidFill>
                        <a:schemeClr val="bg1"/>
                      </a:solidFill>
                      <a:prstDash val="solid"/>
                      <a:round/>
                      <a:headEnd type="none" w="med" len="med"/>
                      <a:tailEnd type="none" w="med" len="med"/>
                    </a:lnR>
                  </a:tcPr>
                </a:tc>
                <a:tc>
                  <a:txBody>
                    <a:bodyPr/>
                    <a:lstStyle/>
                    <a:p>
                      <a:r>
                        <a:rPr kumimoji="1" lang="ja-JP" altLang="en-US" sz="1200" b="1" u="sng" dirty="0">
                          <a:latin typeface="Meiryo UI" panose="020B0604030504040204" pitchFamily="50" charset="-128"/>
                          <a:ea typeface="Meiryo UI" panose="020B0604030504040204" pitchFamily="50" charset="-128"/>
                        </a:rPr>
                        <a:t>１７０人</a:t>
                      </a:r>
                    </a:p>
                  </a:txBody>
                  <a:tcPr anchor="ctr" anchorCtr="1">
                    <a:lnL w="57150" cap="flat" cmpd="sng" algn="ctr">
                      <a:solidFill>
                        <a:schemeClr val="bg1"/>
                      </a:solidFill>
                      <a:prstDash val="solid"/>
                      <a:round/>
                      <a:headEnd type="none" w="med" len="med"/>
                      <a:tailEnd type="none" w="med" len="med"/>
                    </a:lnL>
                  </a:tcPr>
                </a:tc>
                <a:tc>
                  <a:txBody>
                    <a:bodyPr/>
                    <a:lstStyle/>
                    <a:p>
                      <a:r>
                        <a:rPr kumimoji="1" lang="ja-JP" altLang="en-US" sz="1200" b="1" u="sng" dirty="0">
                          <a:latin typeface="Meiryo UI" panose="020B0604030504040204" pitchFamily="50" charset="-128"/>
                          <a:ea typeface="Meiryo UI" panose="020B0604030504040204" pitchFamily="50" charset="-128"/>
                        </a:rPr>
                        <a:t>１７８人</a:t>
                      </a:r>
                    </a:p>
                  </a:txBody>
                  <a:tcPr anchor="ctr" anchorCtr="1"/>
                </a:tc>
                <a:extLst>
                  <a:ext uri="{0D108BD9-81ED-4DB2-BD59-A6C34878D82A}">
                    <a16:rowId xmlns:a16="http://schemas.microsoft.com/office/drawing/2014/main" val="1020037261"/>
                  </a:ext>
                </a:extLst>
              </a:tr>
            </a:tbl>
          </a:graphicData>
        </a:graphic>
      </p:graphicFrame>
      <p:sp>
        <p:nvSpPr>
          <p:cNvPr id="67" name="コンテンツ プレースホルダー 2"/>
          <p:cNvSpPr txBox="1">
            <a:spLocks/>
          </p:cNvSpPr>
          <p:nvPr/>
        </p:nvSpPr>
        <p:spPr bwMode="auto">
          <a:xfrm>
            <a:off x="7333609" y="5804638"/>
            <a:ext cx="2437480" cy="864095"/>
          </a:xfrm>
          <a:prstGeom prst="rect">
            <a:avLst/>
          </a:prstGeom>
          <a:noFill/>
          <a:ln w="12700">
            <a:noFill/>
          </a:ln>
        </p:spPr>
        <p:style>
          <a:lnRef idx="2">
            <a:schemeClr val="dk1"/>
          </a:lnRef>
          <a:fillRef idx="1">
            <a:schemeClr val="lt1"/>
          </a:fillRef>
          <a:effectRef idx="0">
            <a:schemeClr val="dk1"/>
          </a:effectRef>
          <a:fontRef idx="minor">
            <a:schemeClr val="dk1"/>
          </a:fontRef>
        </p:style>
        <p:txBody>
          <a:bodyPr lIns="72000" tIns="72000" rIns="72000" bIns="72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08000" indent="-457200" fontAlgn="auto">
              <a:spcBef>
                <a:spcPts val="0"/>
              </a:spcBef>
              <a:spcAft>
                <a:spcPts val="0"/>
              </a:spcAft>
              <a:buNone/>
              <a:defRPr/>
            </a:pPr>
            <a:r>
              <a:rPr lang="en-US" altLang="ja-JP" sz="1100" dirty="0">
                <a:solidFill>
                  <a:prstClr val="black"/>
                </a:solidFill>
                <a:latin typeface="Meiryo UI" pitchFamily="50" charset="-128"/>
                <a:ea typeface="Meiryo UI" pitchFamily="50" charset="-128"/>
                <a:cs typeface="Meiryo UI" pitchFamily="50" charset="-128"/>
              </a:rPr>
              <a:t>※</a:t>
            </a:r>
            <a:r>
              <a:rPr lang="ja-JP" altLang="en-US" sz="1100" dirty="0">
                <a:solidFill>
                  <a:prstClr val="black"/>
                </a:solidFill>
                <a:latin typeface="Meiryo UI" pitchFamily="50" charset="-128"/>
                <a:ea typeface="Meiryo UI" pitchFamily="50" charset="-128"/>
                <a:cs typeface="Meiryo UI" pitchFamily="50" charset="-128"/>
              </a:rPr>
              <a:t>１　東成・生野・城東・鶴見区を管轄区として試算</a:t>
            </a:r>
            <a:endParaRPr lang="en-US" altLang="ja-JP" sz="1100" dirty="0">
              <a:solidFill>
                <a:prstClr val="black"/>
              </a:solidFill>
              <a:latin typeface="Meiryo UI" pitchFamily="50" charset="-128"/>
              <a:ea typeface="Meiryo UI" pitchFamily="50" charset="-128"/>
              <a:cs typeface="Meiryo UI" pitchFamily="50" charset="-128"/>
            </a:endParaRPr>
          </a:p>
          <a:p>
            <a:pPr marL="108000" indent="-457200" fontAlgn="auto">
              <a:spcBef>
                <a:spcPts val="0"/>
              </a:spcBef>
              <a:spcAft>
                <a:spcPts val="0"/>
              </a:spcAft>
              <a:buNone/>
              <a:defRPr/>
            </a:pPr>
            <a:r>
              <a:rPr lang="en-US" altLang="ja-JP" sz="1100" dirty="0">
                <a:solidFill>
                  <a:prstClr val="black"/>
                </a:solidFill>
                <a:latin typeface="Meiryo UI" pitchFamily="50" charset="-128"/>
                <a:ea typeface="Meiryo UI" pitchFamily="50" charset="-128"/>
                <a:cs typeface="Meiryo UI" pitchFamily="50" charset="-128"/>
              </a:rPr>
              <a:t>※</a:t>
            </a:r>
            <a:r>
              <a:rPr lang="ja-JP" altLang="en-US" sz="1100" dirty="0">
                <a:solidFill>
                  <a:prstClr val="black"/>
                </a:solidFill>
                <a:latin typeface="Meiryo UI" pitchFamily="50" charset="-128"/>
                <a:ea typeface="Meiryo UI" pitchFamily="50" charset="-128"/>
                <a:cs typeface="Meiryo UI" pitchFamily="50" charset="-128"/>
              </a:rPr>
              <a:t>２　里親包括支援について民間委託を完了した時点（Ｒ</a:t>
            </a:r>
            <a:r>
              <a:rPr lang="en-US" altLang="ja-JP" sz="1100" dirty="0">
                <a:solidFill>
                  <a:prstClr val="black"/>
                </a:solidFill>
                <a:latin typeface="Meiryo UI" pitchFamily="50" charset="-128"/>
                <a:ea typeface="Meiryo UI" pitchFamily="50" charset="-128"/>
                <a:cs typeface="Meiryo UI" pitchFamily="50" charset="-128"/>
              </a:rPr>
              <a:t>12</a:t>
            </a:r>
            <a:r>
              <a:rPr lang="ja-JP" altLang="en-US" sz="1100" dirty="0">
                <a:solidFill>
                  <a:prstClr val="black"/>
                </a:solidFill>
                <a:latin typeface="Meiryo UI" pitchFamily="50" charset="-128"/>
                <a:ea typeface="Meiryo UI" pitchFamily="50" charset="-128"/>
                <a:cs typeface="Meiryo UI" pitchFamily="50" charset="-128"/>
              </a:rPr>
              <a:t>年）での</a:t>
            </a:r>
            <a:endParaRPr lang="en-US" altLang="ja-JP" sz="1100" dirty="0">
              <a:solidFill>
                <a:prstClr val="black"/>
              </a:solidFill>
              <a:latin typeface="Meiryo UI" pitchFamily="50" charset="-128"/>
              <a:ea typeface="Meiryo UI" pitchFamily="50" charset="-128"/>
              <a:cs typeface="Meiryo UI" pitchFamily="50" charset="-128"/>
            </a:endParaRPr>
          </a:p>
          <a:p>
            <a:pPr marL="108000" indent="-457200" fontAlgn="auto">
              <a:spcBef>
                <a:spcPts val="0"/>
              </a:spcBef>
              <a:spcAft>
                <a:spcPts val="0"/>
              </a:spcAft>
              <a:buNone/>
              <a:defRPr/>
            </a:pPr>
            <a:r>
              <a:rPr lang="en-US" altLang="ja-JP" sz="1100" dirty="0">
                <a:solidFill>
                  <a:prstClr val="black"/>
                </a:solidFill>
                <a:latin typeface="Meiryo UI" pitchFamily="50" charset="-128"/>
                <a:ea typeface="Meiryo UI" pitchFamily="50" charset="-128"/>
                <a:cs typeface="Meiryo UI" pitchFamily="50" charset="-128"/>
              </a:rPr>
              <a:t>  </a:t>
            </a:r>
            <a:r>
              <a:rPr lang="ja-JP" altLang="en-US" sz="1100" dirty="0">
                <a:solidFill>
                  <a:prstClr val="black"/>
                </a:solidFill>
                <a:latin typeface="Meiryo UI" pitchFamily="50" charset="-128"/>
                <a:ea typeface="Meiryo UI" pitchFamily="50" charset="-128"/>
                <a:cs typeface="Meiryo UI" pitchFamily="50" charset="-128"/>
              </a:rPr>
              <a:t>非常勤数</a:t>
            </a:r>
            <a:endParaRPr lang="en-US" altLang="ja-JP" sz="1100" dirty="0">
              <a:solidFill>
                <a:prstClr val="black"/>
              </a:solidFill>
              <a:latin typeface="Meiryo UI" pitchFamily="50" charset="-128"/>
              <a:ea typeface="Meiryo UI" pitchFamily="50" charset="-128"/>
              <a:cs typeface="Meiryo UI" pitchFamily="50" charset="-128"/>
            </a:endParaRPr>
          </a:p>
        </p:txBody>
      </p:sp>
      <p:pic>
        <p:nvPicPr>
          <p:cNvPr id="69" name="図 68"/>
          <p:cNvPicPr>
            <a:picLocks noChangeAspect="1"/>
          </p:cNvPicPr>
          <p:nvPr/>
        </p:nvPicPr>
        <p:blipFill>
          <a:blip r:embed="rId2"/>
          <a:stretch>
            <a:fillRect/>
          </a:stretch>
        </p:blipFill>
        <p:spPr>
          <a:xfrm>
            <a:off x="1958163" y="5288006"/>
            <a:ext cx="5385137" cy="1427719"/>
          </a:xfrm>
          <a:prstGeom prst="rect">
            <a:avLst/>
          </a:prstGeom>
        </p:spPr>
      </p:pic>
      <p:sp>
        <p:nvSpPr>
          <p:cNvPr id="14" name="フローチャート: 組合せ 13"/>
          <p:cNvSpPr/>
          <p:nvPr/>
        </p:nvSpPr>
        <p:spPr>
          <a:xfrm>
            <a:off x="6551032" y="4826604"/>
            <a:ext cx="1570319" cy="124057"/>
          </a:xfrm>
          <a:prstGeom prst="flowChartMerge">
            <a:avLst/>
          </a:prstGeom>
          <a:solidFill>
            <a:schemeClr val="tx2">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p>
        </p:txBody>
      </p:sp>
      <p:sp>
        <p:nvSpPr>
          <p:cNvPr id="3" name="角丸四角形 2"/>
          <p:cNvSpPr/>
          <p:nvPr/>
        </p:nvSpPr>
        <p:spPr>
          <a:xfrm>
            <a:off x="1640632" y="5013176"/>
            <a:ext cx="8155389" cy="1765064"/>
          </a:xfrm>
          <a:prstGeom prst="roundRect">
            <a:avLst/>
          </a:prstGeom>
          <a:noFill/>
          <a:ln w="952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p>
        </p:txBody>
      </p:sp>
      <p:sp>
        <p:nvSpPr>
          <p:cNvPr id="18" name="大かっこ 17"/>
          <p:cNvSpPr/>
          <p:nvPr/>
        </p:nvSpPr>
        <p:spPr>
          <a:xfrm>
            <a:off x="286210" y="2533406"/>
            <a:ext cx="1107334" cy="37789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大かっこ 18"/>
          <p:cNvSpPr/>
          <p:nvPr/>
        </p:nvSpPr>
        <p:spPr>
          <a:xfrm>
            <a:off x="286210" y="4405614"/>
            <a:ext cx="1107334" cy="37789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正方形/長方形 15"/>
          <p:cNvSpPr/>
          <p:nvPr/>
        </p:nvSpPr>
        <p:spPr>
          <a:xfrm>
            <a:off x="-1" y="1157611"/>
            <a:ext cx="9856209"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rgbClr val="000000"/>
                </a:solidFill>
                <a:latin typeface="Meiryo UI" panose="020B0604030504040204" pitchFamily="50" charset="-128"/>
                <a:ea typeface="Meiryo UI" panose="020B0604030504040204" pitchFamily="50" charset="-128"/>
                <a:cs typeface="Meiryo UI"/>
              </a:rPr>
              <a:t>（１）児童相談所の職員配置基準等について</a:t>
            </a:r>
          </a:p>
        </p:txBody>
      </p:sp>
      <p:sp>
        <p:nvSpPr>
          <p:cNvPr id="20" name="テキスト ボックス 19"/>
          <p:cNvSpPr txBox="1"/>
          <p:nvPr/>
        </p:nvSpPr>
        <p:spPr>
          <a:xfrm>
            <a:off x="3297822" y="1611401"/>
            <a:ext cx="3204000" cy="276999"/>
          </a:xfrm>
          <a:prstGeom prst="rect">
            <a:avLst/>
          </a:prstGeom>
          <a:noFill/>
          <a:ln w="12700">
            <a:solidFill>
              <a:schemeClr val="tx1"/>
            </a:solidFill>
          </a:ln>
        </p:spPr>
        <p:txBody>
          <a:bodyPr wrap="square" rtlCol="0" anchor="ctr">
            <a:spAutoFit/>
          </a:bodyPr>
          <a:lstStyle/>
          <a:p>
            <a:pPr algn="ctr"/>
            <a:r>
              <a:rPr lang="en-US" altLang="ja-JP" sz="1200" dirty="0">
                <a:latin typeface="Meiryo UI" panose="020B0604030504040204" pitchFamily="50" charset="-128"/>
                <a:ea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2017</a:t>
            </a:r>
            <a:r>
              <a:rPr lang="ja-JP" altLang="en-US" sz="11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年９月時点</a:t>
            </a:r>
            <a:endParaRPr kumimoji="1" lang="ja-JP" altLang="en-US"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6551033" y="1609790"/>
            <a:ext cx="3204000" cy="276999"/>
          </a:xfrm>
          <a:prstGeom prst="rect">
            <a:avLst/>
          </a:prstGeom>
          <a:noFill/>
          <a:ln w="12700">
            <a:solidFill>
              <a:schemeClr val="tx1"/>
            </a:solidFill>
          </a:ln>
        </p:spPr>
        <p:txBody>
          <a:bodyPr wrap="square" rtlCol="0" anchor="ctr">
            <a:spAutoFit/>
          </a:bodyPr>
          <a:lstStyle/>
          <a:p>
            <a:pPr algn="ctr"/>
            <a:r>
              <a:rPr kumimoji="1" lang="ja-JP" altLang="en-US" sz="1200" dirty="0">
                <a:latin typeface="Meiryo UI" panose="020B0604030504040204" pitchFamily="50" charset="-128"/>
                <a:ea typeface="Meiryo UI" panose="020B0604030504040204" pitchFamily="50" charset="-128"/>
              </a:rPr>
              <a:t>Ｒ元</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2019</a:t>
            </a:r>
            <a:r>
              <a:rPr kumimoji="1" lang="ja-JP" altLang="en-US" sz="11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月 こども青少年局試算</a:t>
            </a:r>
            <a:r>
              <a:rPr lang="ja-JP" altLang="en-US" sz="1200" dirty="0">
                <a:latin typeface="Meiryo UI" panose="020B0604030504040204" pitchFamily="50" charset="-128"/>
                <a:ea typeface="Meiryo UI" panose="020B0604030504040204" pitchFamily="50" charset="-128"/>
              </a:rPr>
              <a:t>時点</a:t>
            </a:r>
            <a:endParaRPr lang="en-US" altLang="ja-JP" sz="1200" dirty="0">
              <a:latin typeface="Meiryo UI" panose="020B0604030504040204" pitchFamily="50" charset="-128"/>
              <a:ea typeface="Meiryo UI" panose="020B0604030504040204" pitchFamily="50" charset="-128"/>
            </a:endParaRPr>
          </a:p>
        </p:txBody>
      </p:sp>
      <p:sp>
        <p:nvSpPr>
          <p:cNvPr id="24"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３８</a:t>
            </a:r>
          </a:p>
        </p:txBody>
      </p:sp>
    </p:spTree>
    <p:extLst>
      <p:ext uri="{BB962C8B-B14F-4D97-AF65-F5344CB8AC3E}">
        <p14:creationId xmlns:p14="http://schemas.microsoft.com/office/powerpoint/2010/main" val="18955962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313957" y="6558922"/>
            <a:ext cx="8163871" cy="11239"/>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61589" y="5156740"/>
            <a:ext cx="972000" cy="324413"/>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tIns="0" rtlCol="0" anchor="t" anchorCtr="0"/>
          <a:lstStyle/>
          <a:p>
            <a:pPr algn="ctr"/>
            <a:r>
              <a:rPr lang="ja-JP" altLang="en-US" sz="1200" b="1" dirty="0">
                <a:latin typeface="Meiryo UI" panose="020B0604030504040204" pitchFamily="50" charset="-128"/>
                <a:ea typeface="Meiryo UI" panose="020B0604030504040204" pitchFamily="50" charset="-128"/>
              </a:rPr>
              <a:t>４０</a:t>
            </a:r>
            <a:r>
              <a:rPr kumimoji="1" lang="ja-JP" altLang="en-US" sz="1200" b="1" dirty="0">
                <a:latin typeface="Meiryo UI" panose="020B0604030504040204" pitchFamily="50" charset="-128"/>
                <a:ea typeface="Meiryo UI" panose="020B0604030504040204" pitchFamily="50" charset="-128"/>
              </a:rPr>
              <a:t>人　</a:t>
            </a:r>
            <a:endParaRPr kumimoji="1" lang="ja-JP" altLang="en-US" sz="1200" dirty="0">
              <a:latin typeface="Meiryo UI" panose="020B0604030504040204" pitchFamily="50" charset="-128"/>
              <a:ea typeface="Meiryo UI" panose="020B0604030504040204" pitchFamily="50" charset="-128"/>
            </a:endParaRPr>
          </a:p>
        </p:txBody>
      </p:sp>
      <p:sp>
        <p:nvSpPr>
          <p:cNvPr id="45" name="正方形/長方形 44"/>
          <p:cNvSpPr/>
          <p:nvPr/>
        </p:nvSpPr>
        <p:spPr>
          <a:xfrm>
            <a:off x="461589" y="5495346"/>
            <a:ext cx="972000" cy="6156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９５人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0" name="正方形/長方形 99"/>
          <p:cNvSpPr/>
          <p:nvPr/>
        </p:nvSpPr>
        <p:spPr>
          <a:xfrm>
            <a:off x="461589" y="6131229"/>
            <a:ext cx="972000" cy="4248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６６</a:t>
            </a:r>
            <a:r>
              <a:rPr kumimoji="1" lang="ja-JP" altLang="en-US" sz="1200" b="1" dirty="0">
                <a:latin typeface="Meiryo UI" panose="020B0604030504040204" pitchFamily="50" charset="-128"/>
                <a:ea typeface="Meiryo UI" panose="020B0604030504040204" pitchFamily="50" charset="-128"/>
              </a:rPr>
              <a:t>人</a:t>
            </a:r>
          </a:p>
        </p:txBody>
      </p:sp>
      <p:sp>
        <p:nvSpPr>
          <p:cNvPr id="101" name="正方形/長方形 100"/>
          <p:cNvSpPr/>
          <p:nvPr/>
        </p:nvSpPr>
        <p:spPr>
          <a:xfrm>
            <a:off x="8647964" y="4567544"/>
            <a:ext cx="1116000" cy="5760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Ins="72000" rtlCol="0" anchor="ctr"/>
          <a:lstStyle/>
          <a:p>
            <a:pPr algn="ctr"/>
            <a:r>
              <a:rPr lang="ja-JP" altLang="en-US" sz="1000" dirty="0">
                <a:latin typeface="Meiryo UI" panose="020B0604030504040204" pitchFamily="50" charset="-128"/>
                <a:ea typeface="Meiryo UI" panose="020B0604030504040204" pitchFamily="50" charset="-128"/>
              </a:rPr>
              <a:t>管理職他</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課長、課長代理</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医師、保健師等</a:t>
            </a:r>
            <a:endParaRPr lang="en-US" altLang="ja-JP" sz="900" dirty="0">
              <a:latin typeface="Meiryo UI" panose="020B0604030504040204" pitchFamily="50" charset="-128"/>
              <a:ea typeface="Meiryo UI" panose="020B0604030504040204" pitchFamily="50" charset="-128"/>
            </a:endParaRPr>
          </a:p>
        </p:txBody>
      </p:sp>
      <p:sp>
        <p:nvSpPr>
          <p:cNvPr id="102" name="正方形/長方形 101"/>
          <p:cNvSpPr/>
          <p:nvPr/>
        </p:nvSpPr>
        <p:spPr>
          <a:xfrm>
            <a:off x="8660674" y="5988541"/>
            <a:ext cx="1116000" cy="5760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latin typeface="Meiryo UI" panose="020B0604030504040204" pitchFamily="50" charset="-128"/>
                <a:ea typeface="Meiryo UI" panose="020B0604030504040204" pitchFamily="50" charset="-128"/>
              </a:rPr>
              <a:t>一時保護所職員</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児童指導員</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保育士等</a:t>
            </a:r>
          </a:p>
        </p:txBody>
      </p:sp>
      <p:sp>
        <p:nvSpPr>
          <p:cNvPr id="103" name="正方形/長方形 102"/>
          <p:cNvSpPr/>
          <p:nvPr/>
        </p:nvSpPr>
        <p:spPr>
          <a:xfrm>
            <a:off x="8647971" y="5589280"/>
            <a:ext cx="1116001" cy="3600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a:solidFill>
                  <a:schemeClr val="tx1"/>
                </a:solidFill>
                <a:latin typeface="Meiryo UI" panose="020B0604030504040204" pitchFamily="50" charset="-128"/>
                <a:ea typeface="Meiryo UI" panose="020B0604030504040204" pitchFamily="50" charset="-128"/>
              </a:rPr>
              <a:t>児童福祉司</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792760" y="4801650"/>
            <a:ext cx="972000" cy="7776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１２０人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6" name="正方形/長方形 105"/>
          <p:cNvSpPr/>
          <p:nvPr/>
        </p:nvSpPr>
        <p:spPr>
          <a:xfrm>
            <a:off x="2792760" y="5601322"/>
            <a:ext cx="972000" cy="9576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１４８人</a:t>
            </a:r>
          </a:p>
        </p:txBody>
      </p:sp>
      <p:sp>
        <p:nvSpPr>
          <p:cNvPr id="107" name="正方形/長方形 106"/>
          <p:cNvSpPr/>
          <p:nvPr/>
        </p:nvSpPr>
        <p:spPr>
          <a:xfrm>
            <a:off x="5101849" y="3078364"/>
            <a:ext cx="972000" cy="4536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７０人</a:t>
            </a:r>
          </a:p>
        </p:txBody>
      </p:sp>
      <p:sp>
        <p:nvSpPr>
          <p:cNvPr id="109" name="正方形/長方形 108"/>
          <p:cNvSpPr/>
          <p:nvPr/>
        </p:nvSpPr>
        <p:spPr>
          <a:xfrm>
            <a:off x="5108250" y="5325128"/>
            <a:ext cx="962676" cy="12384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１９１人</a:t>
            </a:r>
          </a:p>
        </p:txBody>
      </p:sp>
      <p:sp>
        <p:nvSpPr>
          <p:cNvPr id="111" name="正方形/長方形 110"/>
          <p:cNvSpPr/>
          <p:nvPr/>
        </p:nvSpPr>
        <p:spPr>
          <a:xfrm>
            <a:off x="8642454" y="5188296"/>
            <a:ext cx="1116001" cy="3600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latin typeface="Meiryo UI" panose="020B0604030504040204" pitchFamily="50" charset="-128"/>
                <a:ea typeface="Meiryo UI" panose="020B0604030504040204" pitchFamily="50" charset="-128"/>
              </a:rPr>
              <a:t>児童心理司</a:t>
            </a:r>
            <a:endParaRPr kumimoji="1" lang="ja-JP" altLang="en-US" sz="1000" dirty="0">
              <a:latin typeface="Meiryo UI" panose="020B0604030504040204" pitchFamily="50" charset="-128"/>
              <a:ea typeface="Meiryo UI" panose="020B0604030504040204" pitchFamily="50" charset="-128"/>
            </a:endParaRPr>
          </a:p>
        </p:txBody>
      </p:sp>
      <p:cxnSp>
        <p:nvCxnSpPr>
          <p:cNvPr id="112" name="直線コネクタ 111"/>
          <p:cNvCxnSpPr/>
          <p:nvPr/>
        </p:nvCxnSpPr>
        <p:spPr>
          <a:xfrm flipV="1">
            <a:off x="3763499" y="3577321"/>
            <a:ext cx="1321986" cy="102238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5" name="正方形/長方形 144"/>
          <p:cNvSpPr/>
          <p:nvPr/>
        </p:nvSpPr>
        <p:spPr>
          <a:xfrm>
            <a:off x="9381316" y="1252809"/>
            <a:ext cx="414705" cy="3263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rgbClr val="000000"/>
              </a:solidFill>
              <a:latin typeface="Meiryo UI" panose="020B0604030504040204" pitchFamily="50" charset="-128"/>
              <a:ea typeface="Meiryo UI" panose="020B0604030504040204" pitchFamily="50" charset="-128"/>
              <a:cs typeface="Meiryo UI"/>
            </a:endParaRPr>
          </a:p>
        </p:txBody>
      </p:sp>
      <p:sp>
        <p:nvSpPr>
          <p:cNvPr id="56" name="正方形/長方形 55"/>
          <p:cNvSpPr/>
          <p:nvPr/>
        </p:nvSpPr>
        <p:spPr>
          <a:xfrm>
            <a:off x="451463" y="4695785"/>
            <a:ext cx="1004208" cy="396000"/>
          </a:xfrm>
          <a:prstGeom prst="rect">
            <a:avLst/>
          </a:prstGeom>
          <a:solidFill>
            <a:schemeClr val="bg1"/>
          </a:solidFill>
          <a:ln w="6350">
            <a:no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７５</a:t>
            </a:r>
            <a:r>
              <a:rPr kumimoji="1" lang="ja-JP" altLang="en-US" sz="1200" b="1" dirty="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p:txBody>
      </p:sp>
      <p:cxnSp>
        <p:nvCxnSpPr>
          <p:cNvPr id="59" name="直線コネクタ 58"/>
          <p:cNvCxnSpPr/>
          <p:nvPr/>
        </p:nvCxnSpPr>
        <p:spPr>
          <a:xfrm flipV="1">
            <a:off x="3770296" y="5313858"/>
            <a:ext cx="1337954" cy="291887"/>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7401272" y="2885496"/>
            <a:ext cx="972000" cy="51840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８０人</a:t>
            </a:r>
          </a:p>
        </p:txBody>
      </p:sp>
      <p:sp>
        <p:nvSpPr>
          <p:cNvPr id="65" name="正方形/長方形 64"/>
          <p:cNvSpPr/>
          <p:nvPr/>
        </p:nvSpPr>
        <p:spPr>
          <a:xfrm>
            <a:off x="7401272" y="3957538"/>
            <a:ext cx="972000" cy="12384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１９１人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7404019" y="5217006"/>
            <a:ext cx="972000" cy="1346400"/>
          </a:xfrm>
          <a:prstGeom prst="rect">
            <a:avLst/>
          </a:prstGeom>
          <a:pattFill prst="wdUpDiag">
            <a:fgClr>
              <a:schemeClr val="accent5">
                <a:lumMod val="20000"/>
                <a:lumOff val="80000"/>
              </a:schemeClr>
            </a:fgClr>
            <a:bgClr>
              <a:schemeClr val="bg1"/>
            </a:bgClr>
          </a:pattFill>
          <a:ln w="952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２０８人</a:t>
            </a:r>
          </a:p>
        </p:txBody>
      </p:sp>
      <p:sp>
        <p:nvSpPr>
          <p:cNvPr id="67" name="正方形/長方形 66"/>
          <p:cNvSpPr/>
          <p:nvPr/>
        </p:nvSpPr>
        <p:spPr>
          <a:xfrm>
            <a:off x="7406640" y="3429673"/>
            <a:ext cx="966632" cy="5040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７８人</a:t>
            </a:r>
          </a:p>
        </p:txBody>
      </p:sp>
      <p:cxnSp>
        <p:nvCxnSpPr>
          <p:cNvPr id="68" name="直線コネクタ 67"/>
          <p:cNvCxnSpPr/>
          <p:nvPr/>
        </p:nvCxnSpPr>
        <p:spPr>
          <a:xfrm flipV="1">
            <a:off x="6073315" y="5202693"/>
            <a:ext cx="1324958" cy="9879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91607" y="1586125"/>
            <a:ext cx="101834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rgbClr val="000000"/>
                </a:solidFill>
                <a:latin typeface="Meiryo UI" panose="020B0604030504040204" pitchFamily="50" charset="-128"/>
                <a:ea typeface="Meiryo UI" panose="020B0604030504040204" pitchFamily="50" charset="-128"/>
                <a:cs typeface="Meiryo UI"/>
              </a:rPr>
              <a:t>【</a:t>
            </a:r>
            <a:r>
              <a:rPr lang="ja-JP" altLang="en-US" sz="1400" dirty="0">
                <a:solidFill>
                  <a:srgbClr val="000000"/>
                </a:solidFill>
                <a:latin typeface="Meiryo UI" panose="020B0604030504040204" pitchFamily="50" charset="-128"/>
                <a:ea typeface="Meiryo UI" panose="020B0604030504040204" pitchFamily="50" charset="-128"/>
                <a:cs typeface="Meiryo UI"/>
              </a:rPr>
              <a:t>大阪市</a:t>
            </a:r>
            <a:r>
              <a:rPr lang="en-US" altLang="ja-JP" sz="1400" dirty="0">
                <a:solidFill>
                  <a:srgbClr val="000000"/>
                </a:solidFill>
                <a:latin typeface="Meiryo UI" panose="020B0604030504040204" pitchFamily="50" charset="-128"/>
                <a:ea typeface="Meiryo UI" panose="020B0604030504040204" pitchFamily="50" charset="-128"/>
                <a:cs typeface="Meiryo UI"/>
              </a:rPr>
              <a:t>】</a:t>
            </a:r>
          </a:p>
        </p:txBody>
      </p:sp>
      <p:sp>
        <p:nvSpPr>
          <p:cNvPr id="147" name="正方形/長方形 146"/>
          <p:cNvSpPr/>
          <p:nvPr/>
        </p:nvSpPr>
        <p:spPr>
          <a:xfrm>
            <a:off x="2762811" y="1586125"/>
            <a:ext cx="1206021"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rgbClr val="000000"/>
                </a:solidFill>
                <a:latin typeface="Meiryo UI" panose="020B0604030504040204" pitchFamily="50" charset="-128"/>
                <a:ea typeface="Meiryo UI" panose="020B0604030504040204" pitchFamily="50" charset="-128"/>
                <a:cs typeface="Meiryo UI"/>
              </a:rPr>
              <a:t>【</a:t>
            </a:r>
            <a:r>
              <a:rPr lang="ja-JP" altLang="en-US" sz="1400" dirty="0">
                <a:solidFill>
                  <a:srgbClr val="000000"/>
                </a:solidFill>
                <a:latin typeface="Meiryo UI" panose="020B0604030504040204" pitchFamily="50" charset="-128"/>
                <a:ea typeface="Meiryo UI" panose="020B0604030504040204" pitchFamily="50" charset="-128"/>
                <a:cs typeface="Meiryo UI"/>
              </a:rPr>
              <a:t>特別区</a:t>
            </a:r>
            <a:r>
              <a:rPr lang="en-US" altLang="ja-JP" sz="800" dirty="0">
                <a:solidFill>
                  <a:srgbClr val="000000"/>
                </a:solidFill>
                <a:latin typeface="Meiryo UI" panose="020B0604030504040204" pitchFamily="50" charset="-128"/>
                <a:ea typeface="Meiryo UI" panose="020B0604030504040204" pitchFamily="50" charset="-128"/>
                <a:cs typeface="Meiryo UI"/>
              </a:rPr>
              <a:t>※1</a:t>
            </a:r>
            <a:r>
              <a:rPr lang="en-US" altLang="ja-JP" sz="1400" dirty="0">
                <a:solidFill>
                  <a:srgbClr val="000000"/>
                </a:solidFill>
                <a:latin typeface="Meiryo UI" panose="020B0604030504040204" pitchFamily="50" charset="-128"/>
                <a:ea typeface="Meiryo UI" panose="020B0604030504040204" pitchFamily="50" charset="-128"/>
                <a:cs typeface="Meiryo UI"/>
              </a:rPr>
              <a:t>】</a:t>
            </a:r>
          </a:p>
        </p:txBody>
      </p:sp>
      <p:sp>
        <p:nvSpPr>
          <p:cNvPr id="41" name="正方形/長方形 40"/>
          <p:cNvSpPr/>
          <p:nvPr/>
        </p:nvSpPr>
        <p:spPr>
          <a:xfrm>
            <a:off x="255496" y="1896177"/>
            <a:ext cx="161582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職員数</a:t>
            </a:r>
            <a:r>
              <a:rPr lang="ja-JP" altLang="en-US" sz="1400" b="1" u="sng" dirty="0">
                <a:solidFill>
                  <a:srgbClr val="000000"/>
                </a:solidFill>
                <a:latin typeface="ＭＳ Ｐゴシック" charset="-128"/>
                <a:ea typeface="Meiryo UI"/>
                <a:cs typeface="Meiryo UI"/>
              </a:rPr>
              <a:t>２７６</a:t>
            </a:r>
            <a:r>
              <a:rPr lang="ja-JP" altLang="en-US" sz="1400" dirty="0">
                <a:solidFill>
                  <a:srgbClr val="000000"/>
                </a:solidFill>
                <a:latin typeface="ＭＳ Ｐゴシック" charset="-128"/>
                <a:ea typeface="Meiryo UI"/>
                <a:cs typeface="Meiryo UI"/>
              </a:rPr>
              <a:t>人</a:t>
            </a:r>
            <a:r>
              <a:rPr lang="en-US" altLang="ja-JP" sz="800" dirty="0">
                <a:solidFill>
                  <a:srgbClr val="000000"/>
                </a:solidFill>
                <a:latin typeface="Meiryo UI" panose="020B0604030504040204" pitchFamily="50" charset="-128"/>
                <a:ea typeface="Meiryo UI" panose="020B0604030504040204" pitchFamily="50" charset="-128"/>
                <a:cs typeface="Meiryo UI"/>
              </a:rPr>
              <a:t>※2</a:t>
            </a:r>
            <a:endParaRPr lang="ja-JP" altLang="en-US" sz="1400" dirty="0">
              <a:solidFill>
                <a:srgbClr val="000000"/>
              </a:solidFill>
              <a:latin typeface="ＭＳ Ｐゴシック" charset="-128"/>
              <a:ea typeface="Meiryo UI"/>
              <a:cs typeface="Meiryo UI"/>
            </a:endParaRPr>
          </a:p>
        </p:txBody>
      </p:sp>
      <p:sp>
        <p:nvSpPr>
          <p:cNvPr id="42" name="正方形/長方形 41"/>
          <p:cNvSpPr/>
          <p:nvPr/>
        </p:nvSpPr>
        <p:spPr>
          <a:xfrm>
            <a:off x="2508637" y="1902600"/>
            <a:ext cx="161582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職員数</a:t>
            </a:r>
            <a:r>
              <a:rPr lang="ja-JP" altLang="en-US" sz="1400" b="1" u="sng" dirty="0">
                <a:solidFill>
                  <a:srgbClr val="000000"/>
                </a:solidFill>
                <a:latin typeface="ＭＳ Ｐゴシック" charset="-128"/>
                <a:ea typeface="Meiryo UI"/>
                <a:cs typeface="Meiryo UI"/>
              </a:rPr>
              <a:t>３１４</a:t>
            </a:r>
            <a:r>
              <a:rPr lang="ja-JP" altLang="en-US" sz="1400" dirty="0">
                <a:solidFill>
                  <a:srgbClr val="000000"/>
                </a:solidFill>
                <a:latin typeface="ＭＳ Ｐゴシック" charset="-128"/>
                <a:ea typeface="Meiryo UI"/>
                <a:cs typeface="Meiryo UI"/>
              </a:rPr>
              <a:t>人</a:t>
            </a:r>
            <a:r>
              <a:rPr lang="en-US" altLang="ja-JP" sz="800" dirty="0">
                <a:solidFill>
                  <a:srgbClr val="000000"/>
                </a:solidFill>
                <a:latin typeface="Meiryo UI" panose="020B0604030504040204" pitchFamily="50" charset="-128"/>
                <a:ea typeface="Meiryo UI" panose="020B0604030504040204" pitchFamily="50" charset="-128"/>
                <a:cs typeface="Meiryo UI"/>
              </a:rPr>
              <a:t>※2</a:t>
            </a:r>
            <a:endParaRPr lang="ja-JP" altLang="en-US" sz="1400" dirty="0">
              <a:solidFill>
                <a:srgbClr val="000000"/>
              </a:solidFill>
              <a:latin typeface="ＭＳ Ｐゴシック" charset="-128"/>
              <a:ea typeface="Meiryo UI"/>
              <a:cs typeface="Meiryo UI"/>
            </a:endParaRPr>
          </a:p>
        </p:txBody>
      </p:sp>
      <p:sp>
        <p:nvSpPr>
          <p:cNvPr id="48" name="テキスト ボックス 47"/>
          <p:cNvSpPr txBox="1"/>
          <p:nvPr/>
        </p:nvSpPr>
        <p:spPr>
          <a:xfrm>
            <a:off x="344489" y="6597352"/>
            <a:ext cx="3435780" cy="244381"/>
          </a:xfrm>
          <a:prstGeom prst="rect">
            <a:avLst/>
          </a:prstGeom>
          <a:noFill/>
        </p:spPr>
        <p:txBody>
          <a:bodyPr wrap="square" rtlCol="0">
            <a:spAutoFit/>
          </a:bodyPr>
          <a:lstStyle/>
          <a:p>
            <a:r>
              <a:rPr lang="en-US" altLang="ja-JP" sz="1000" dirty="0">
                <a:solidFill>
                  <a:srgbClr val="000000"/>
                </a:solidFill>
                <a:latin typeface="Meiryo UI" panose="020B0604030504040204" pitchFamily="50" charset="-128"/>
                <a:ea typeface="Meiryo UI" panose="020B0604030504040204" pitchFamily="50" charset="-128"/>
                <a:cs typeface="Meiryo UI"/>
              </a:rPr>
              <a:t>※1 </a:t>
            </a:r>
            <a:r>
              <a:rPr lang="ja-JP" altLang="en-US" sz="1000" dirty="0">
                <a:solidFill>
                  <a:srgbClr val="000000"/>
                </a:solidFill>
                <a:latin typeface="Meiryo UI" panose="020B0604030504040204" pitchFamily="50" charset="-128"/>
                <a:ea typeface="Meiryo UI" panose="020B0604030504040204" pitchFamily="50" charset="-128"/>
                <a:cs typeface="Meiryo UI"/>
              </a:rPr>
              <a:t>組織</a:t>
            </a:r>
            <a:r>
              <a:rPr lang="en-US" altLang="ja-JP" sz="1000" dirty="0">
                <a:solidFill>
                  <a:srgbClr val="000000"/>
                </a:solidFill>
                <a:latin typeface="Meiryo UI" panose="020B0604030504040204" pitchFamily="50" charset="-128"/>
                <a:ea typeface="Meiryo UI" panose="020B0604030504040204" pitchFamily="50" charset="-128"/>
                <a:cs typeface="Meiryo UI"/>
              </a:rPr>
              <a:t>-31</a:t>
            </a:r>
            <a:r>
              <a:rPr lang="ja-JP" altLang="en-US" sz="1000" dirty="0" err="1">
                <a:solidFill>
                  <a:srgbClr val="000000"/>
                </a:solidFill>
                <a:latin typeface="Meiryo UI" panose="020B0604030504040204" pitchFamily="50" charset="-128"/>
                <a:ea typeface="Meiryo UI" panose="020B0604030504040204" pitchFamily="50" charset="-128"/>
                <a:cs typeface="Meiryo UI"/>
              </a:rPr>
              <a:t>、</a:t>
            </a:r>
            <a:r>
              <a:rPr lang="en-US" altLang="ja-JP" sz="1000" dirty="0">
                <a:solidFill>
                  <a:srgbClr val="000000"/>
                </a:solidFill>
                <a:latin typeface="Meiryo UI" panose="020B0604030504040204" pitchFamily="50" charset="-128"/>
                <a:ea typeface="Meiryo UI" panose="020B0604030504040204" pitchFamily="50" charset="-128"/>
                <a:cs typeface="Meiryo UI"/>
              </a:rPr>
              <a:t>33</a:t>
            </a:r>
            <a:r>
              <a:rPr lang="ja-JP" altLang="en-US" sz="1000" dirty="0" err="1">
                <a:solidFill>
                  <a:srgbClr val="000000"/>
                </a:solidFill>
                <a:latin typeface="Meiryo UI" panose="020B0604030504040204" pitchFamily="50" charset="-128"/>
                <a:ea typeface="Meiryo UI" panose="020B0604030504040204" pitchFamily="50" charset="-128"/>
                <a:cs typeface="Meiryo UI"/>
              </a:rPr>
              <a:t>、</a:t>
            </a:r>
            <a:r>
              <a:rPr lang="en-US" altLang="ja-JP" sz="1000" dirty="0">
                <a:solidFill>
                  <a:srgbClr val="000000"/>
                </a:solidFill>
                <a:latin typeface="Meiryo UI" panose="020B0604030504040204" pitchFamily="50" charset="-128"/>
                <a:ea typeface="Meiryo UI" panose="020B0604030504040204" pitchFamily="50" charset="-128"/>
                <a:cs typeface="Meiryo UI"/>
              </a:rPr>
              <a:t>35</a:t>
            </a:r>
            <a:r>
              <a:rPr lang="ja-JP" altLang="en-US" sz="1000" dirty="0" err="1">
                <a:solidFill>
                  <a:srgbClr val="000000"/>
                </a:solidFill>
                <a:latin typeface="Meiryo UI" panose="020B0604030504040204" pitchFamily="50" charset="-128"/>
                <a:ea typeface="Meiryo UI" panose="020B0604030504040204" pitchFamily="50" charset="-128"/>
                <a:cs typeface="Meiryo UI"/>
              </a:rPr>
              <a:t>、</a:t>
            </a:r>
            <a:r>
              <a:rPr lang="en-US" altLang="ja-JP" sz="1000" dirty="0">
                <a:solidFill>
                  <a:srgbClr val="000000"/>
                </a:solidFill>
                <a:latin typeface="Meiryo UI" panose="020B0604030504040204" pitchFamily="50" charset="-128"/>
                <a:ea typeface="Meiryo UI" panose="020B0604030504040204" pitchFamily="50" charset="-128"/>
                <a:cs typeface="Meiryo UI"/>
              </a:rPr>
              <a:t>37 </a:t>
            </a:r>
            <a:r>
              <a:rPr lang="ja-JP" altLang="en-US" sz="1000" dirty="0">
                <a:solidFill>
                  <a:srgbClr val="000000"/>
                </a:solidFill>
                <a:latin typeface="Meiryo UI" panose="020B0604030504040204" pitchFamily="50" charset="-128"/>
                <a:ea typeface="Meiryo UI" panose="020B0604030504040204" pitchFamily="50" charset="-128"/>
                <a:cs typeface="Meiryo UI"/>
              </a:rPr>
              <a:t>のこども相談センターの職員数の計</a:t>
            </a:r>
            <a:endParaRPr kumimoji="1" lang="ja-JP" altLang="en-US" sz="1000" dirty="0"/>
          </a:p>
        </p:txBody>
      </p:sp>
      <p:sp>
        <p:nvSpPr>
          <p:cNvPr id="49" name="テキスト ボックス 48"/>
          <p:cNvSpPr txBox="1"/>
          <p:nvPr/>
        </p:nvSpPr>
        <p:spPr>
          <a:xfrm>
            <a:off x="3800872" y="6604808"/>
            <a:ext cx="1741148" cy="246221"/>
          </a:xfrm>
          <a:prstGeom prst="rect">
            <a:avLst/>
          </a:prstGeom>
          <a:noFill/>
        </p:spPr>
        <p:txBody>
          <a:bodyPr wrap="square" rtlCol="0">
            <a:spAutoFit/>
          </a:bodyPr>
          <a:lstStyle/>
          <a:p>
            <a:r>
              <a:rPr lang="en-US" altLang="ja-JP" sz="1000" dirty="0">
                <a:solidFill>
                  <a:srgbClr val="000000"/>
                </a:solidFill>
                <a:latin typeface="Meiryo UI" panose="020B0604030504040204" pitchFamily="50" charset="-128"/>
                <a:ea typeface="Meiryo UI" panose="020B0604030504040204" pitchFamily="50" charset="-128"/>
                <a:cs typeface="Meiryo UI"/>
              </a:rPr>
              <a:t>※2</a:t>
            </a:r>
            <a:r>
              <a:rPr lang="ja-JP" altLang="en-US" sz="1000" dirty="0">
                <a:solidFill>
                  <a:srgbClr val="000000"/>
                </a:solidFill>
                <a:latin typeface="Meiryo UI" panose="020B0604030504040204" pitchFamily="50" charset="-128"/>
                <a:ea typeface="Meiryo UI" panose="020B0604030504040204" pitchFamily="50" charset="-128"/>
                <a:cs typeface="Meiryo UI"/>
              </a:rPr>
              <a:t>　</a:t>
            </a:r>
            <a:r>
              <a:rPr lang="ja-JP" altLang="en-US" sz="1000" dirty="0">
                <a:solidFill>
                  <a:srgbClr val="000000"/>
                </a:solidFill>
                <a:latin typeface="ＭＳ Ｐゴシック" charset="-128"/>
                <a:ea typeface="Meiryo UI"/>
                <a:cs typeface="Meiryo UI"/>
              </a:rPr>
              <a:t>技能労務職を含まず</a:t>
            </a:r>
            <a:endParaRPr kumimoji="1" lang="ja-JP" altLang="en-US" sz="1000" dirty="0"/>
          </a:p>
        </p:txBody>
      </p:sp>
      <p:sp>
        <p:nvSpPr>
          <p:cNvPr id="52" name="正方形/長方形 51"/>
          <p:cNvSpPr/>
          <p:nvPr/>
        </p:nvSpPr>
        <p:spPr>
          <a:xfrm>
            <a:off x="5106496" y="3555333"/>
            <a:ext cx="962706" cy="500400"/>
          </a:xfrm>
          <a:prstGeom prst="rect">
            <a:avLst/>
          </a:prstGeom>
          <a:solidFill>
            <a:schemeClr val="accent6">
              <a:lumMod val="60000"/>
              <a:lumOff val="40000"/>
            </a:schemeClr>
          </a:solidFill>
          <a:ln w="952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７７</a:t>
            </a:r>
            <a:r>
              <a:rPr kumimoji="1" lang="ja-JP" altLang="en-US" sz="1200" b="1" dirty="0">
                <a:latin typeface="Meiryo UI" panose="020B0604030504040204" pitchFamily="50" charset="-128"/>
                <a:ea typeface="Meiryo UI" panose="020B0604030504040204" pitchFamily="50" charset="-128"/>
              </a:rPr>
              <a:t>人</a:t>
            </a:r>
          </a:p>
        </p:txBody>
      </p:sp>
      <p:sp>
        <p:nvSpPr>
          <p:cNvPr id="58" name="正方形/長方形 57"/>
          <p:cNvSpPr/>
          <p:nvPr/>
        </p:nvSpPr>
        <p:spPr>
          <a:xfrm>
            <a:off x="5101969" y="4080806"/>
            <a:ext cx="972000" cy="1224000"/>
          </a:xfrm>
          <a:prstGeom prst="rect">
            <a:avLst/>
          </a:prstGeom>
          <a:solidFill>
            <a:schemeClr val="accent6">
              <a:lumMod val="75000"/>
            </a:schemeClr>
          </a:solidFill>
          <a:ln w="952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１８９人</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cxnSp>
        <p:nvCxnSpPr>
          <p:cNvPr id="61" name="直線コネクタ 60"/>
          <p:cNvCxnSpPr/>
          <p:nvPr/>
        </p:nvCxnSpPr>
        <p:spPr>
          <a:xfrm flipV="1">
            <a:off x="6084292" y="2894739"/>
            <a:ext cx="1313981" cy="17234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2795506" y="4403328"/>
            <a:ext cx="962676" cy="379880"/>
          </a:xfrm>
          <a:prstGeom prst="rect">
            <a:avLst/>
          </a:prstGeom>
          <a:pattFill prst="pct5">
            <a:fgClr>
              <a:schemeClr val="accent1"/>
            </a:fgClr>
            <a:bgClr>
              <a:schemeClr val="bg1"/>
            </a:bgClr>
          </a:pattFill>
          <a:ln w="9525">
            <a:solidFill>
              <a:schemeClr val="tx1">
                <a:lumMod val="50000"/>
                <a:lumOff val="50000"/>
              </a:schemeClr>
            </a:solidFill>
          </a:ln>
        </p:spPr>
        <p:style>
          <a:lnRef idx="2">
            <a:schemeClr val="accent6"/>
          </a:lnRef>
          <a:fillRef idx="1">
            <a:schemeClr val="lt1"/>
          </a:fillRef>
          <a:effectRef idx="0">
            <a:schemeClr val="accent6"/>
          </a:effectRef>
          <a:fontRef idx="minor">
            <a:schemeClr val="dk1"/>
          </a:fontRef>
        </p:style>
        <p:txBody>
          <a:bodyPr rtlCol="0" anchor="t" anchorCtr="0"/>
          <a:lstStyle/>
          <a:p>
            <a:pPr algn="ctr"/>
            <a:r>
              <a:rPr kumimoji="1" lang="ja-JP" altLang="en-US" sz="1200" b="1" dirty="0">
                <a:latin typeface="Meiryo UI" panose="020B0604030504040204" pitchFamily="50" charset="-128"/>
                <a:ea typeface="Meiryo UI" panose="020B0604030504040204" pitchFamily="50" charset="-128"/>
              </a:rPr>
              <a:t>４６人</a:t>
            </a:r>
          </a:p>
        </p:txBody>
      </p:sp>
      <p:cxnSp>
        <p:nvCxnSpPr>
          <p:cNvPr id="80" name="直線コネクタ 79"/>
          <p:cNvCxnSpPr/>
          <p:nvPr/>
        </p:nvCxnSpPr>
        <p:spPr>
          <a:xfrm flipV="1">
            <a:off x="1433589" y="5601322"/>
            <a:ext cx="1359171" cy="52151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V="1">
            <a:off x="1437773" y="4822171"/>
            <a:ext cx="1339306" cy="66084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1514638" y="5373622"/>
            <a:ext cx="1326927"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配置基準の変更による増員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134041" y="2978944"/>
            <a:ext cx="2522951" cy="707886"/>
          </a:xfrm>
          <a:prstGeom prst="rect">
            <a:avLst/>
          </a:prstGeom>
          <a:noFill/>
        </p:spPr>
        <p:txBody>
          <a:bodyPr wrap="square" rtlCol="0">
            <a:spAutoFit/>
          </a:bodyPr>
          <a:lstStyle/>
          <a:p>
            <a:r>
              <a:rPr lang="en-US" altLang="ja-JP" sz="1000" dirty="0">
                <a:solidFill>
                  <a:srgbClr val="000000"/>
                </a:solidFill>
                <a:latin typeface="Meiryo UI" panose="020B0604030504040204" pitchFamily="50" charset="-128"/>
                <a:ea typeface="Meiryo UI" panose="020B0604030504040204" pitchFamily="50" charset="-128"/>
              </a:rPr>
              <a:t>H28</a:t>
            </a:r>
            <a:r>
              <a:rPr lang="ja-JP" altLang="en-US" sz="1000" dirty="0">
                <a:solidFill>
                  <a:srgbClr val="000000"/>
                </a:solidFill>
                <a:latin typeface="Meiryo UI" panose="020B0604030504040204" pitchFamily="50" charset="-128"/>
                <a:ea typeface="Meiryo UI" panose="020B0604030504040204" pitchFamily="50" charset="-128"/>
              </a:rPr>
              <a:t>大阪市現員数</a:t>
            </a:r>
            <a:r>
              <a:rPr lang="en-US" altLang="ja-JP" sz="1000" dirty="0">
                <a:solidFill>
                  <a:srgbClr val="000000"/>
                </a:solidFill>
                <a:latin typeface="Meiryo UI" panose="020B0604030504040204" pitchFamily="50" charset="-128"/>
                <a:ea typeface="Meiryo UI" panose="020B0604030504040204" pitchFamily="50" charset="-128"/>
              </a:rPr>
              <a:t>201</a:t>
            </a:r>
            <a:r>
              <a:rPr lang="ja-JP" altLang="en-US" sz="1000" dirty="0">
                <a:solidFill>
                  <a:srgbClr val="000000"/>
                </a:solidFill>
                <a:latin typeface="Meiryo UI" panose="020B0604030504040204" pitchFamily="50" charset="-128"/>
                <a:ea typeface="Meiryo UI" panose="020B0604030504040204" pitchFamily="50" charset="-128"/>
              </a:rPr>
              <a:t>人をもとに、特別区設置時点までの変動を想定（＋</a:t>
            </a:r>
            <a:r>
              <a:rPr lang="en-US" altLang="ja-JP" sz="1000" dirty="0">
                <a:solidFill>
                  <a:srgbClr val="000000"/>
                </a:solidFill>
                <a:latin typeface="Meiryo UI" panose="020B0604030504040204" pitchFamily="50" charset="-128"/>
                <a:ea typeface="Meiryo UI" panose="020B0604030504040204" pitchFamily="50" charset="-128"/>
              </a:rPr>
              <a:t>75</a:t>
            </a:r>
            <a:r>
              <a:rPr lang="ja-JP" altLang="en-US" sz="1000" dirty="0">
                <a:solidFill>
                  <a:srgbClr val="000000"/>
                </a:solidFill>
                <a:latin typeface="Meiryo UI" panose="020B0604030504040204" pitchFamily="50" charset="-128"/>
                <a:ea typeface="Meiryo UI" panose="020B0604030504040204" pitchFamily="50" charset="-128"/>
              </a:rPr>
              <a:t>人）</a:t>
            </a:r>
            <a:endParaRPr lang="en-US" altLang="ja-JP" sz="1000" dirty="0">
              <a:solidFill>
                <a:srgbClr val="000000"/>
              </a:solidFill>
              <a:latin typeface="Meiryo UI" panose="020B0604030504040204" pitchFamily="50" charset="-128"/>
              <a:ea typeface="Meiryo UI" panose="020B0604030504040204" pitchFamily="50" charset="-128"/>
            </a:endParaRPr>
          </a:p>
          <a:p>
            <a:r>
              <a:rPr lang="ja-JP" altLang="en-US" sz="1000" dirty="0">
                <a:solidFill>
                  <a:srgbClr val="000000"/>
                </a:solidFill>
                <a:latin typeface="Meiryo UI" panose="020B0604030504040204" pitchFamily="50" charset="-128"/>
                <a:ea typeface="Meiryo UI" panose="020B0604030504040204" pitchFamily="50" charset="-128"/>
              </a:rPr>
              <a:t>　・ 児童相談所の増設（２か所→３か所）</a:t>
            </a:r>
            <a:endParaRPr lang="en-US" altLang="ja-JP" sz="1000" dirty="0">
              <a:solidFill>
                <a:srgbClr val="000000"/>
              </a:solidFill>
              <a:latin typeface="Meiryo UI" panose="020B0604030504040204" pitchFamily="50" charset="-128"/>
              <a:ea typeface="Meiryo UI" panose="020B0604030504040204" pitchFamily="50" charset="-128"/>
            </a:endParaRPr>
          </a:p>
          <a:p>
            <a:r>
              <a:rPr lang="ja-JP" altLang="en-US" sz="1000" dirty="0">
                <a:solidFill>
                  <a:srgbClr val="000000"/>
                </a:solidFill>
                <a:latin typeface="Meiryo UI" panose="020B0604030504040204" pitchFamily="50" charset="-128"/>
                <a:ea typeface="Meiryo UI" panose="020B0604030504040204" pitchFamily="50" charset="-128"/>
              </a:rPr>
              <a:t>　・ 法令の配置基準の変更による増</a:t>
            </a:r>
            <a:endParaRPr kumimoji="1" lang="ja-JP" altLang="en-US" sz="1000" dirty="0"/>
          </a:p>
        </p:txBody>
      </p:sp>
      <p:sp>
        <p:nvSpPr>
          <p:cNvPr id="94" name="テキスト ボックス 93"/>
          <p:cNvSpPr txBox="1"/>
          <p:nvPr/>
        </p:nvSpPr>
        <p:spPr>
          <a:xfrm>
            <a:off x="2229114" y="3677933"/>
            <a:ext cx="1393107" cy="553998"/>
          </a:xfrm>
          <a:prstGeom prst="rect">
            <a:avLst/>
          </a:prstGeom>
          <a:noFill/>
        </p:spPr>
        <p:txBody>
          <a:bodyPr wrap="square" rtlCol="0">
            <a:spAutoFit/>
          </a:bodyPr>
          <a:lstStyle/>
          <a:p>
            <a:r>
              <a:rPr lang="ja-JP" altLang="en-US" sz="1000" dirty="0">
                <a:solidFill>
                  <a:srgbClr val="000000"/>
                </a:solidFill>
                <a:latin typeface="Meiryo UI" panose="020B0604030504040204" pitchFamily="50" charset="-128"/>
                <a:ea typeface="Meiryo UI" panose="020B0604030504040204" pitchFamily="50" charset="-128"/>
              </a:rPr>
              <a:t>法令の配置基準がないため、児童心理司は内数として算定</a:t>
            </a:r>
            <a:endParaRPr kumimoji="1" lang="ja-JP" altLang="en-US" sz="1000" dirty="0"/>
          </a:p>
        </p:txBody>
      </p:sp>
      <p:cxnSp>
        <p:nvCxnSpPr>
          <p:cNvPr id="96" name="直線コネクタ 95"/>
          <p:cNvCxnSpPr/>
          <p:nvPr/>
        </p:nvCxnSpPr>
        <p:spPr>
          <a:xfrm>
            <a:off x="2737096" y="4218065"/>
            <a:ext cx="150684" cy="382201"/>
          </a:xfrm>
          <a:prstGeom prst="line">
            <a:avLst/>
          </a:prstGeom>
          <a:ln w="6350">
            <a:solidFill>
              <a:schemeClr val="tx1">
                <a:lumMod val="75000"/>
                <a:lumOff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flipH="1">
            <a:off x="669790" y="2318708"/>
            <a:ext cx="195938" cy="619881"/>
          </a:xfrm>
          <a:prstGeom prst="line">
            <a:avLst/>
          </a:prstGeom>
          <a:ln w="6350">
            <a:solidFill>
              <a:schemeClr val="tx1">
                <a:lumMod val="75000"/>
                <a:lumOff val="2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flipV="1">
            <a:off x="3750353" y="3095297"/>
            <a:ext cx="1342811" cy="131386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53" name="大かっこ 152"/>
          <p:cNvSpPr/>
          <p:nvPr/>
        </p:nvSpPr>
        <p:spPr>
          <a:xfrm>
            <a:off x="8707003" y="4760368"/>
            <a:ext cx="997942" cy="36576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5" name="大かっこ 154"/>
          <p:cNvSpPr/>
          <p:nvPr/>
        </p:nvSpPr>
        <p:spPr>
          <a:xfrm>
            <a:off x="8733600" y="6199260"/>
            <a:ext cx="997942" cy="342761"/>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7" name="正方形/長方形 156"/>
          <p:cNvSpPr/>
          <p:nvPr/>
        </p:nvSpPr>
        <p:spPr>
          <a:xfrm>
            <a:off x="134041" y="562935"/>
            <a:ext cx="9624414" cy="720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 特別区設置による体制整備増について、</a:t>
            </a:r>
            <a:r>
              <a:rPr lang="en-US" altLang="ja-JP" sz="1400" dirty="0">
                <a:solidFill>
                  <a:schemeClr val="tx1"/>
                </a:solidFill>
                <a:latin typeface="Meiryo UI" panose="020B0604030504040204" pitchFamily="50" charset="-128"/>
                <a:ea typeface="Meiryo UI" panose="020B0604030504040204" pitchFamily="50" charset="-128"/>
              </a:rPr>
              <a:t> H29</a:t>
            </a:r>
            <a:r>
              <a:rPr lang="ja-JP" altLang="en-US" sz="1400" dirty="0">
                <a:solidFill>
                  <a:schemeClr val="tx1"/>
                </a:solidFill>
                <a:latin typeface="Meiryo UI" panose="020B0604030504040204" pitchFamily="50" charset="-128"/>
                <a:ea typeface="Meiryo UI" panose="020B0604030504040204" pitchFamily="50" charset="-128"/>
              </a:rPr>
              <a:t>年９月時点</a:t>
            </a:r>
            <a:r>
              <a:rPr lang="ja-JP" altLang="en-US" sz="1400" dirty="0">
                <a:solidFill>
                  <a:srgbClr val="000000"/>
                </a:solidFill>
                <a:latin typeface="ＭＳ Ｐゴシック" charset="-128"/>
                <a:ea typeface="Meiryo UI"/>
                <a:cs typeface="Meiryo UI"/>
              </a:rPr>
              <a:t>と</a:t>
            </a:r>
            <a:r>
              <a:rPr lang="ja-JP" altLang="en-US" sz="1400" dirty="0">
                <a:solidFill>
                  <a:srgbClr val="000000"/>
                </a:solidFill>
                <a:latin typeface="Meiryo UI" panose="020B0604030504040204" pitchFamily="50" charset="-128"/>
                <a:ea typeface="Meiryo UI" panose="020B0604030504040204" pitchFamily="50" charset="-128"/>
                <a:cs typeface="Meiryo UI"/>
              </a:rPr>
              <a:t>Ｒ元年</a:t>
            </a:r>
            <a:r>
              <a:rPr lang="en-US" altLang="ja-JP" sz="1400" dirty="0">
                <a:solidFill>
                  <a:srgbClr val="000000"/>
                </a:solidFill>
                <a:latin typeface="Meiryo UI" panose="020B0604030504040204" pitchFamily="50" charset="-128"/>
                <a:ea typeface="Meiryo UI" panose="020B0604030504040204" pitchFamily="50" charset="-128"/>
                <a:cs typeface="Meiryo UI"/>
              </a:rPr>
              <a:t>10</a:t>
            </a:r>
            <a:r>
              <a:rPr lang="ja-JP" altLang="en-US" sz="1400" dirty="0">
                <a:solidFill>
                  <a:srgbClr val="000000"/>
                </a:solidFill>
                <a:latin typeface="Meiryo UI" panose="020B0604030504040204" pitchFamily="50" charset="-128"/>
                <a:ea typeface="Meiryo UI" panose="020B0604030504040204" pitchFamily="50" charset="-128"/>
                <a:cs typeface="Meiryo UI"/>
              </a:rPr>
              <a:t>月</a:t>
            </a:r>
            <a:r>
              <a:rPr lang="ja-JP" altLang="en-US" sz="1400" dirty="0">
                <a:solidFill>
                  <a:srgbClr val="000000"/>
                </a:solidFill>
                <a:latin typeface="ＭＳ Ｐゴシック" charset="-128"/>
                <a:ea typeface="Meiryo UI"/>
                <a:cs typeface="Meiryo UI"/>
              </a:rPr>
              <a:t>こども青少年局試算時点を比較すると、減少する見込み</a:t>
            </a:r>
            <a:endParaRPr lang="en-US" altLang="ja-JP" sz="1400" dirty="0">
              <a:solidFill>
                <a:srgbClr val="000000"/>
              </a:solidFill>
              <a:latin typeface="ＭＳ Ｐゴシック" charset="-128"/>
              <a:ea typeface="Meiryo UI"/>
              <a:cs typeface="Meiryo UI"/>
            </a:endParaRPr>
          </a:p>
          <a:p>
            <a:pPr>
              <a:defRPr/>
            </a:pPr>
            <a:r>
              <a:rPr lang="ja-JP" altLang="en-US" sz="1400" dirty="0">
                <a:solidFill>
                  <a:srgbClr val="000000"/>
                </a:solidFill>
                <a:latin typeface="ＭＳ Ｐゴシック" charset="-128"/>
                <a:ea typeface="Meiryo UI"/>
                <a:cs typeface="Meiryo UI"/>
              </a:rPr>
              <a:t>◆ </a:t>
            </a:r>
            <a:r>
              <a:rPr lang="ja-JP" altLang="en-US" sz="1400" dirty="0">
                <a:solidFill>
                  <a:srgbClr val="000000"/>
                </a:solidFill>
                <a:latin typeface="Meiryo UI" panose="020B0604030504040204" pitchFamily="50" charset="-128"/>
                <a:ea typeface="Meiryo UI" panose="020B0604030504040204" pitchFamily="50" charset="-128"/>
                <a:cs typeface="Meiryo UI"/>
              </a:rPr>
              <a:t>Ｒ元年</a:t>
            </a:r>
            <a:r>
              <a:rPr lang="en-US" altLang="ja-JP" sz="1400" dirty="0">
                <a:solidFill>
                  <a:srgbClr val="000000"/>
                </a:solidFill>
                <a:latin typeface="Meiryo UI" panose="020B0604030504040204" pitchFamily="50" charset="-128"/>
                <a:ea typeface="Meiryo UI" panose="020B0604030504040204" pitchFamily="50" charset="-128"/>
                <a:cs typeface="Meiryo UI"/>
              </a:rPr>
              <a:t>10</a:t>
            </a:r>
            <a:r>
              <a:rPr lang="ja-JP" altLang="en-US" sz="1400" dirty="0">
                <a:solidFill>
                  <a:srgbClr val="000000"/>
                </a:solidFill>
                <a:latin typeface="Meiryo UI" panose="020B0604030504040204" pitchFamily="50" charset="-128"/>
                <a:ea typeface="Meiryo UI" panose="020B0604030504040204" pitchFamily="50" charset="-128"/>
                <a:cs typeface="Meiryo UI"/>
              </a:rPr>
              <a:t>月</a:t>
            </a:r>
            <a:r>
              <a:rPr lang="ja-JP" altLang="en-US" sz="1400" dirty="0">
                <a:solidFill>
                  <a:srgbClr val="000000"/>
                </a:solidFill>
                <a:latin typeface="ＭＳ Ｐゴシック" charset="-128"/>
                <a:ea typeface="Meiryo UI"/>
                <a:cs typeface="Meiryo UI"/>
              </a:rPr>
              <a:t>時点でのこども青少年局の試算に基づくものであるため、具体の職員配置については、特別区設置時点の法令の</a:t>
            </a:r>
            <a:endParaRPr lang="en-US" altLang="ja-JP" sz="1400" dirty="0">
              <a:solidFill>
                <a:srgbClr val="000000"/>
              </a:solidFill>
              <a:latin typeface="ＭＳ Ｐゴシック" charset="-128"/>
              <a:ea typeface="Meiryo UI"/>
              <a:cs typeface="Meiryo UI"/>
            </a:endParaRPr>
          </a:p>
          <a:p>
            <a:pPr>
              <a:defRPr/>
            </a:pPr>
            <a:r>
              <a:rPr lang="ja-JP" altLang="en-US" sz="1400" dirty="0">
                <a:solidFill>
                  <a:srgbClr val="000000"/>
                </a:solidFill>
                <a:latin typeface="ＭＳ Ｐゴシック" charset="-128"/>
                <a:ea typeface="Meiryo UI"/>
                <a:cs typeface="Meiryo UI"/>
              </a:rPr>
              <a:t>　　配置基準などに基づき検討</a:t>
            </a:r>
            <a:endParaRPr lang="en-US" altLang="ja-JP" sz="1400" dirty="0">
              <a:solidFill>
                <a:srgbClr val="000000"/>
              </a:solidFill>
              <a:latin typeface="Meiryo UI" panose="020B0604030504040204" pitchFamily="50" charset="-128"/>
              <a:ea typeface="Meiryo UI" panose="020B0604030504040204" pitchFamily="50" charset="-128"/>
              <a:cs typeface="Meiryo UI"/>
            </a:endParaRPr>
          </a:p>
        </p:txBody>
      </p:sp>
      <p:sp>
        <p:nvSpPr>
          <p:cNvPr id="158" name="テキスト ボックス 157"/>
          <p:cNvSpPr txBox="1"/>
          <p:nvPr/>
        </p:nvSpPr>
        <p:spPr>
          <a:xfrm>
            <a:off x="3888949" y="3333707"/>
            <a:ext cx="1326927"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児童相談所の</a:t>
            </a:r>
            <a:endParaRPr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体制強化</a:t>
            </a:r>
          </a:p>
        </p:txBody>
      </p:sp>
      <p:sp>
        <p:nvSpPr>
          <p:cNvPr id="165" name="テキスト ボックス 164"/>
          <p:cNvSpPr txBox="1"/>
          <p:nvPr/>
        </p:nvSpPr>
        <p:spPr>
          <a:xfrm>
            <a:off x="1471947" y="6050519"/>
            <a:ext cx="1383515"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67" name="テキスト ボックス 166"/>
          <p:cNvSpPr txBox="1"/>
          <p:nvPr/>
        </p:nvSpPr>
        <p:spPr>
          <a:xfrm>
            <a:off x="6106358" y="3699044"/>
            <a:ext cx="1383515"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各特別区での運営による増員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4" name="テキスト ボックス 173"/>
          <p:cNvSpPr txBox="1"/>
          <p:nvPr/>
        </p:nvSpPr>
        <p:spPr>
          <a:xfrm>
            <a:off x="6193878" y="2284641"/>
            <a:ext cx="1192312" cy="523220"/>
          </a:xfrm>
          <a:prstGeom prst="rect">
            <a:avLst/>
          </a:prstGeom>
          <a:solidFill>
            <a:schemeClr val="tx1"/>
          </a:solidFill>
          <a:ln w="12700">
            <a:solidFill>
              <a:schemeClr val="tx1"/>
            </a:solidFill>
          </a:ln>
        </p:spPr>
        <p:txBody>
          <a:bodyPr wrap="square" rtlCol="0">
            <a:spAutoFit/>
          </a:bodyPr>
          <a:lstStyle/>
          <a:p>
            <a:r>
              <a:rPr lang="ja-JP" altLang="en-US" sz="1400" dirty="0">
                <a:solidFill>
                  <a:schemeClr val="bg1"/>
                </a:solidFill>
                <a:latin typeface="Meiryo UI" panose="020B0604030504040204" pitchFamily="50" charset="-128"/>
                <a:ea typeface="Meiryo UI" panose="020B0604030504040204" pitchFamily="50" charset="-128"/>
              </a:rPr>
              <a:t>体制整備増</a:t>
            </a:r>
            <a:endParaRPr lang="en-US" altLang="ja-JP" sz="1400" dirty="0">
              <a:solidFill>
                <a:schemeClr val="bg1"/>
              </a:solidFill>
              <a:latin typeface="Meiryo UI" panose="020B0604030504040204" pitchFamily="50" charset="-128"/>
              <a:ea typeface="Meiryo UI" panose="020B0604030504040204" pitchFamily="50" charset="-128"/>
            </a:endParaRPr>
          </a:p>
          <a:p>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b="1" dirty="0">
                <a:solidFill>
                  <a:schemeClr val="bg1"/>
                </a:solidFill>
                <a:latin typeface="Meiryo UI" panose="020B0604030504040204" pitchFamily="50" charset="-128"/>
                <a:ea typeface="Meiryo UI" panose="020B0604030504040204" pitchFamily="50" charset="-128"/>
              </a:rPr>
              <a:t>30</a:t>
            </a:r>
            <a:r>
              <a:rPr lang="ja-JP" altLang="en-US" sz="1400" b="1" dirty="0">
                <a:solidFill>
                  <a:schemeClr val="bg1"/>
                </a:solidFill>
                <a:latin typeface="Meiryo UI" panose="020B0604030504040204" pitchFamily="50" charset="-128"/>
                <a:ea typeface="Meiryo UI" panose="020B0604030504040204" pitchFamily="50" charset="-128"/>
              </a:rPr>
              <a:t>人程度</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76" name="テキスト ボックス 175"/>
          <p:cNvSpPr txBox="1"/>
          <p:nvPr/>
        </p:nvSpPr>
        <p:spPr>
          <a:xfrm>
            <a:off x="3780268" y="5798977"/>
            <a:ext cx="1383515"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7" name="テキスト ボックス 176"/>
          <p:cNvSpPr txBox="1"/>
          <p:nvPr/>
        </p:nvSpPr>
        <p:spPr>
          <a:xfrm>
            <a:off x="6115988" y="5798746"/>
            <a:ext cx="1383515"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入所定員増による増員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8" name="テキスト ボックス 177"/>
          <p:cNvSpPr txBox="1"/>
          <p:nvPr/>
        </p:nvSpPr>
        <p:spPr>
          <a:xfrm>
            <a:off x="3888949" y="4570314"/>
            <a:ext cx="1326927"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配置基準の変更による増員</a:t>
            </a:r>
            <a:endParaRPr kumimoji="1" lang="ja-JP" altLang="en-US" sz="1200" b="1" dirty="0">
              <a:latin typeface="Meiryo UI" panose="020B0604030504040204" pitchFamily="50" charset="-128"/>
              <a:ea typeface="Meiryo UI" panose="020B0604030504040204" pitchFamily="50" charset="-128"/>
            </a:endParaRPr>
          </a:p>
        </p:txBody>
      </p:sp>
      <p:sp>
        <p:nvSpPr>
          <p:cNvPr id="179" name="大かっこ 178"/>
          <p:cNvSpPr/>
          <p:nvPr/>
        </p:nvSpPr>
        <p:spPr>
          <a:xfrm>
            <a:off x="478090" y="4702238"/>
            <a:ext cx="912710" cy="365760"/>
          </a:xfrm>
          <a:prstGeom prst="bracketPair">
            <a:avLst>
              <a:gd name="adj" fmla="val 11871"/>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1" name="正方形/長方形 180"/>
          <p:cNvSpPr/>
          <p:nvPr/>
        </p:nvSpPr>
        <p:spPr>
          <a:xfrm>
            <a:off x="2804136" y="4611585"/>
            <a:ext cx="954046" cy="170779"/>
          </a:xfrm>
          <a:prstGeom prst="rect">
            <a:avLst/>
          </a:prstGeom>
          <a:solidFill>
            <a:schemeClr val="accent6">
              <a:lumMod val="60000"/>
              <a:lumOff val="40000"/>
              <a:alpha val="68000"/>
            </a:schemeClr>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2751285" y="4583815"/>
            <a:ext cx="1135530" cy="246221"/>
          </a:xfrm>
          <a:prstGeom prst="rect">
            <a:avLst/>
          </a:prstGeom>
          <a:noFill/>
        </p:spPr>
        <p:txBody>
          <a:bodyPr wrap="square" rtlCol="0">
            <a:spAutoFit/>
          </a:bodyPr>
          <a:lstStyle/>
          <a:p>
            <a:r>
              <a:rPr lang="ja-JP" altLang="en-US" sz="1000" dirty="0">
                <a:solidFill>
                  <a:srgbClr val="000000"/>
                </a:solidFill>
                <a:latin typeface="Meiryo UI" panose="020B0604030504040204" pitchFamily="50" charset="-128"/>
                <a:ea typeface="Meiryo UI" panose="020B0604030504040204" pitchFamily="50" charset="-128"/>
                <a:cs typeface="Meiryo UI"/>
              </a:rPr>
              <a:t>児童心理司含む</a:t>
            </a:r>
            <a:endParaRPr kumimoji="1" lang="ja-JP" altLang="en-US" sz="1000" dirty="0"/>
          </a:p>
        </p:txBody>
      </p:sp>
      <p:sp>
        <p:nvSpPr>
          <p:cNvPr id="183" name="正方形/長方形 182"/>
          <p:cNvSpPr/>
          <p:nvPr/>
        </p:nvSpPr>
        <p:spPr>
          <a:xfrm>
            <a:off x="472658" y="5313858"/>
            <a:ext cx="954046" cy="158520"/>
          </a:xfrm>
          <a:prstGeom prst="rect">
            <a:avLst/>
          </a:prstGeom>
          <a:solidFill>
            <a:schemeClr val="accent6">
              <a:lumMod val="60000"/>
              <a:lumOff val="40000"/>
              <a:alpha val="68000"/>
            </a:schemeClr>
          </a:solidFill>
          <a:ln w="9525">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200" b="1"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474668" y="5284995"/>
            <a:ext cx="977581" cy="230832"/>
          </a:xfrm>
          <a:prstGeom prst="rect">
            <a:avLst/>
          </a:prstGeom>
          <a:noFill/>
        </p:spPr>
        <p:txBody>
          <a:bodyPr wrap="square" rtlCol="0">
            <a:spAutoFit/>
          </a:bodyPr>
          <a:lstStyle/>
          <a:p>
            <a:r>
              <a:rPr lang="ja-JP" altLang="en-US" sz="900" dirty="0">
                <a:solidFill>
                  <a:srgbClr val="000000"/>
                </a:solidFill>
                <a:latin typeface="Meiryo UI" panose="020B0604030504040204" pitchFamily="50" charset="-128"/>
                <a:ea typeface="Meiryo UI" panose="020B0604030504040204" pitchFamily="50" charset="-128"/>
                <a:cs typeface="Meiryo UI"/>
              </a:rPr>
              <a:t>児童心理司含む</a:t>
            </a:r>
            <a:endParaRPr kumimoji="1" lang="ja-JP" altLang="en-US" sz="900" dirty="0"/>
          </a:p>
        </p:txBody>
      </p:sp>
      <p:sp>
        <p:nvSpPr>
          <p:cNvPr id="2" name="テキスト ボックス 1"/>
          <p:cNvSpPr txBox="1"/>
          <p:nvPr/>
        </p:nvSpPr>
        <p:spPr>
          <a:xfrm>
            <a:off x="368832" y="1353811"/>
            <a:ext cx="3600000" cy="307777"/>
          </a:xfrm>
          <a:prstGeom prst="rect">
            <a:avLst/>
          </a:prstGeom>
          <a:noFill/>
          <a:ln w="12700">
            <a:solidFill>
              <a:schemeClr val="tx1"/>
            </a:solidFill>
          </a:ln>
        </p:spPr>
        <p:txBody>
          <a:bodyPr wrap="square" rtlCol="0">
            <a:spAutoFit/>
          </a:bodyPr>
          <a:lstStyle/>
          <a:p>
            <a:pPr algn="ctr"/>
            <a:r>
              <a:rPr lang="en-US" altLang="ja-JP" sz="1400" dirty="0">
                <a:latin typeface="Meiryo UI" panose="020B0604030504040204" pitchFamily="50" charset="-128"/>
                <a:ea typeface="Meiryo UI" panose="020B0604030504040204" pitchFamily="50" charset="-128"/>
              </a:rPr>
              <a:t>H29</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年９月時点</a:t>
            </a:r>
            <a:endParaRPr kumimoji="1" lang="ja-JP" altLang="en-US" sz="1400" dirty="0">
              <a:latin typeface="Meiryo UI" panose="020B0604030504040204" pitchFamily="50" charset="-128"/>
              <a:ea typeface="Meiryo UI" panose="020B0604030504040204" pitchFamily="50" charset="-128"/>
            </a:endParaRPr>
          </a:p>
        </p:txBody>
      </p:sp>
      <p:sp>
        <p:nvSpPr>
          <p:cNvPr id="98" name="正方形/長方形 97"/>
          <p:cNvSpPr/>
          <p:nvPr/>
        </p:nvSpPr>
        <p:spPr>
          <a:xfrm>
            <a:off x="5139892" y="1582400"/>
            <a:ext cx="1061965"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rgbClr val="000000"/>
                </a:solidFill>
                <a:latin typeface="ＭＳ Ｐゴシック" charset="-128"/>
                <a:ea typeface="Meiryo UI"/>
                <a:cs typeface="Meiryo UI"/>
              </a:rPr>
              <a:t>【</a:t>
            </a:r>
            <a:r>
              <a:rPr lang="ja-JP" altLang="en-US" sz="1400" dirty="0">
                <a:solidFill>
                  <a:srgbClr val="000000"/>
                </a:solidFill>
                <a:latin typeface="ＭＳ Ｐゴシック" charset="-128"/>
                <a:ea typeface="Meiryo UI"/>
                <a:cs typeface="Meiryo UI"/>
              </a:rPr>
              <a:t>大阪市</a:t>
            </a:r>
            <a:r>
              <a:rPr lang="en-US" altLang="ja-JP" sz="1400" dirty="0">
                <a:solidFill>
                  <a:srgbClr val="000000"/>
                </a:solidFill>
                <a:latin typeface="ＭＳ Ｐゴシック" charset="-128"/>
                <a:ea typeface="Meiryo UI"/>
                <a:cs typeface="Meiryo UI"/>
              </a:rPr>
              <a:t>】</a:t>
            </a:r>
            <a:endParaRPr lang="ja-JP" altLang="en-US" sz="1400" dirty="0">
              <a:solidFill>
                <a:srgbClr val="000000"/>
              </a:solidFill>
              <a:latin typeface="ＭＳ Ｐゴシック" charset="-128"/>
              <a:ea typeface="Meiryo UI"/>
              <a:cs typeface="Meiryo UI"/>
            </a:endParaRPr>
          </a:p>
        </p:txBody>
      </p:sp>
      <p:sp>
        <p:nvSpPr>
          <p:cNvPr id="118" name="正方形/長方形 117"/>
          <p:cNvSpPr/>
          <p:nvPr/>
        </p:nvSpPr>
        <p:spPr>
          <a:xfrm>
            <a:off x="7352563" y="1586245"/>
            <a:ext cx="984813"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400" dirty="0">
                <a:solidFill>
                  <a:srgbClr val="000000"/>
                </a:solidFill>
                <a:latin typeface="ＭＳ Ｐゴシック" charset="-128"/>
                <a:ea typeface="Meiryo UI"/>
                <a:cs typeface="Meiryo UI"/>
              </a:rPr>
              <a:t>【</a:t>
            </a:r>
            <a:r>
              <a:rPr lang="ja-JP" altLang="en-US" sz="1400" dirty="0">
                <a:solidFill>
                  <a:srgbClr val="000000"/>
                </a:solidFill>
                <a:latin typeface="ＭＳ Ｐゴシック" charset="-128"/>
                <a:ea typeface="Meiryo UI"/>
                <a:cs typeface="Meiryo UI"/>
              </a:rPr>
              <a:t>特別区</a:t>
            </a:r>
            <a:r>
              <a:rPr lang="en-US" altLang="ja-JP" sz="1400" dirty="0">
                <a:solidFill>
                  <a:srgbClr val="000000"/>
                </a:solidFill>
                <a:latin typeface="ＭＳ Ｐゴシック" charset="-128"/>
                <a:ea typeface="Meiryo UI"/>
                <a:cs typeface="Meiryo UI"/>
              </a:rPr>
              <a:t>】</a:t>
            </a:r>
            <a:endParaRPr lang="ja-JP" altLang="en-US" sz="1400" dirty="0">
              <a:solidFill>
                <a:srgbClr val="000000"/>
              </a:solidFill>
              <a:latin typeface="ＭＳ Ｐゴシック" charset="-128"/>
              <a:ea typeface="Meiryo UI"/>
              <a:cs typeface="Meiryo UI"/>
            </a:endParaRPr>
          </a:p>
        </p:txBody>
      </p:sp>
      <p:sp>
        <p:nvSpPr>
          <p:cNvPr id="43" name="正方形/長方形 42"/>
          <p:cNvSpPr/>
          <p:nvPr/>
        </p:nvSpPr>
        <p:spPr>
          <a:xfrm>
            <a:off x="4862964" y="1944255"/>
            <a:ext cx="1615823" cy="32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職員数</a:t>
            </a:r>
            <a:r>
              <a:rPr lang="ja-JP" altLang="en-US" sz="1400" b="1" u="sng" dirty="0">
                <a:solidFill>
                  <a:srgbClr val="000000"/>
                </a:solidFill>
                <a:latin typeface="ＭＳ Ｐゴシック" charset="-128"/>
                <a:ea typeface="Meiryo UI"/>
                <a:cs typeface="Meiryo UI"/>
              </a:rPr>
              <a:t>５２７</a:t>
            </a:r>
            <a:r>
              <a:rPr lang="ja-JP" altLang="en-US" sz="1400" dirty="0">
                <a:solidFill>
                  <a:srgbClr val="000000"/>
                </a:solidFill>
                <a:latin typeface="ＭＳ Ｐゴシック" charset="-128"/>
                <a:ea typeface="Meiryo UI"/>
                <a:cs typeface="Meiryo UI"/>
              </a:rPr>
              <a:t>人</a:t>
            </a:r>
          </a:p>
        </p:txBody>
      </p:sp>
      <p:sp>
        <p:nvSpPr>
          <p:cNvPr id="46" name="正方形/長方形 45"/>
          <p:cNvSpPr/>
          <p:nvPr/>
        </p:nvSpPr>
        <p:spPr>
          <a:xfrm>
            <a:off x="7223059" y="1948654"/>
            <a:ext cx="1482725" cy="328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dirty="0">
                <a:solidFill>
                  <a:srgbClr val="000000"/>
                </a:solidFill>
                <a:latin typeface="ＭＳ Ｐゴシック" charset="-128"/>
                <a:ea typeface="Meiryo UI"/>
                <a:cs typeface="Meiryo UI"/>
              </a:rPr>
              <a:t>職員数</a:t>
            </a:r>
            <a:r>
              <a:rPr lang="ja-JP" altLang="en-US" sz="1400" b="1" u="sng" dirty="0">
                <a:solidFill>
                  <a:srgbClr val="000000"/>
                </a:solidFill>
                <a:latin typeface="ＭＳ Ｐゴシック" charset="-128"/>
                <a:ea typeface="Meiryo UI"/>
                <a:cs typeface="Meiryo UI"/>
              </a:rPr>
              <a:t>５５７</a:t>
            </a:r>
            <a:r>
              <a:rPr lang="ja-JP" altLang="en-US" sz="1400" dirty="0">
                <a:solidFill>
                  <a:srgbClr val="000000"/>
                </a:solidFill>
                <a:latin typeface="ＭＳ Ｐゴシック" charset="-128"/>
                <a:ea typeface="Meiryo UI"/>
                <a:cs typeface="Meiryo UI"/>
              </a:rPr>
              <a:t>人</a:t>
            </a:r>
            <a:endParaRPr lang="ja-JP" altLang="en-US" sz="1400" dirty="0">
              <a:solidFill>
                <a:srgbClr val="000000"/>
              </a:solidFill>
              <a:latin typeface="Meiryo UI" panose="020B0604030504040204" pitchFamily="50" charset="-128"/>
              <a:ea typeface="Meiryo UI" panose="020B0604030504040204" pitchFamily="50" charset="-128"/>
              <a:cs typeface="Meiryo UI"/>
            </a:endParaRPr>
          </a:p>
        </p:txBody>
      </p:sp>
      <p:sp>
        <p:nvSpPr>
          <p:cNvPr id="69" name="テキスト ボックス 68"/>
          <p:cNvSpPr txBox="1"/>
          <p:nvPr/>
        </p:nvSpPr>
        <p:spPr>
          <a:xfrm>
            <a:off x="4963908" y="1344644"/>
            <a:ext cx="3715750" cy="307777"/>
          </a:xfrm>
          <a:prstGeom prst="rect">
            <a:avLst/>
          </a:prstGeom>
          <a:noFill/>
          <a:ln w="12700">
            <a:solidFill>
              <a:schemeClr val="tx1"/>
            </a:solidFill>
          </a:ln>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Ｒ元</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 こども</a:t>
            </a:r>
            <a:r>
              <a:rPr kumimoji="1" lang="ja-JP" altLang="en-US" sz="1400" dirty="0">
                <a:latin typeface="Meiryo UI" panose="020B0604030504040204" pitchFamily="50" charset="-128"/>
                <a:ea typeface="Meiryo UI" panose="020B0604030504040204" pitchFamily="50" charset="-128"/>
              </a:rPr>
              <a:t>青少年局試算時点</a:t>
            </a:r>
          </a:p>
        </p:txBody>
      </p:sp>
      <p:grpSp>
        <p:nvGrpSpPr>
          <p:cNvPr id="13" name="グループ化 12"/>
          <p:cNvGrpSpPr/>
          <p:nvPr/>
        </p:nvGrpSpPr>
        <p:grpSpPr>
          <a:xfrm>
            <a:off x="1039167" y="2276872"/>
            <a:ext cx="2294592" cy="530675"/>
            <a:chOff x="1005083" y="2053393"/>
            <a:chExt cx="2294592" cy="530675"/>
          </a:xfrm>
        </p:grpSpPr>
        <p:sp>
          <p:nvSpPr>
            <p:cNvPr id="70" name="テキスト ボックス 69"/>
            <p:cNvSpPr txBox="1"/>
            <p:nvPr/>
          </p:nvSpPr>
          <p:spPr>
            <a:xfrm>
              <a:off x="1527763" y="2060848"/>
              <a:ext cx="1192312" cy="523220"/>
            </a:xfrm>
            <a:prstGeom prst="rect">
              <a:avLst/>
            </a:prstGeom>
            <a:solidFill>
              <a:schemeClr val="tx1"/>
            </a:solidFill>
            <a:ln w="12700">
              <a:solidFill>
                <a:schemeClr val="tx1"/>
              </a:solidFill>
            </a:ln>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体制整備増</a:t>
              </a:r>
              <a:endParaRPr lang="en-US" altLang="ja-JP" sz="1400" dirty="0">
                <a:solidFill>
                  <a:schemeClr val="bg1"/>
                </a:solidFill>
                <a:latin typeface="Meiryo UI" panose="020B0604030504040204" pitchFamily="50" charset="-128"/>
                <a:ea typeface="Meiryo UI" panose="020B0604030504040204" pitchFamily="50" charset="-128"/>
              </a:endParaRPr>
            </a:p>
            <a:p>
              <a:pPr algn="ct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b="1" dirty="0">
                  <a:solidFill>
                    <a:schemeClr val="bg1"/>
                  </a:solidFill>
                  <a:latin typeface="Meiryo UI" panose="020B0604030504040204" pitchFamily="50" charset="-128"/>
                  <a:ea typeface="Meiryo UI" panose="020B0604030504040204" pitchFamily="50" charset="-128"/>
                </a:rPr>
                <a:t>38</a:t>
              </a:r>
              <a:r>
                <a:rPr lang="ja-JP" altLang="en-US" sz="1400" b="1" dirty="0">
                  <a:solidFill>
                    <a:schemeClr val="bg1"/>
                  </a:solidFill>
                  <a:latin typeface="Meiryo UI" panose="020B0604030504040204" pitchFamily="50" charset="-128"/>
                  <a:ea typeface="Meiryo UI" panose="020B0604030504040204" pitchFamily="50" charset="-128"/>
                </a:rPr>
                <a:t>人</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4" name="カギ線コネクタ 3"/>
            <p:cNvCxnSpPr/>
            <p:nvPr/>
          </p:nvCxnSpPr>
          <p:spPr>
            <a:xfrm rot="16200000" flipH="1">
              <a:off x="1129283" y="1938404"/>
              <a:ext cx="273600" cy="522000"/>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カギ線コネクタ 6"/>
            <p:cNvCxnSpPr/>
            <p:nvPr/>
          </p:nvCxnSpPr>
          <p:spPr>
            <a:xfrm flipV="1">
              <a:off x="2720075" y="2053393"/>
              <a:ext cx="579600" cy="2700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4" name="カギ線コネクタ 73"/>
          <p:cNvCxnSpPr>
            <a:stCxn id="43" idx="2"/>
            <a:endCxn id="174" idx="1"/>
          </p:cNvCxnSpPr>
          <p:nvPr/>
        </p:nvCxnSpPr>
        <p:spPr>
          <a:xfrm rot="16200000" flipH="1">
            <a:off x="5795488" y="2147861"/>
            <a:ext cx="273778" cy="523002"/>
          </a:xfrm>
          <a:prstGeom prst="bentConnector2">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カギ線コネクタ 75"/>
          <p:cNvCxnSpPr>
            <a:stCxn id="174" idx="3"/>
            <a:endCxn id="46" idx="2"/>
          </p:cNvCxnSpPr>
          <p:nvPr/>
        </p:nvCxnSpPr>
        <p:spPr>
          <a:xfrm flipV="1">
            <a:off x="7386190" y="2276872"/>
            <a:ext cx="578232" cy="26937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右矢印 70"/>
          <p:cNvSpPr/>
          <p:nvPr/>
        </p:nvSpPr>
        <p:spPr>
          <a:xfrm>
            <a:off x="4209044" y="1521317"/>
            <a:ext cx="528256" cy="730120"/>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5" name="正方形/長方形 94"/>
          <p:cNvSpPr/>
          <p:nvPr/>
        </p:nvSpPr>
        <p:spPr>
          <a:xfrm>
            <a:off x="0" y="260648"/>
            <a:ext cx="9965248" cy="2827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rgbClr val="000000"/>
                </a:solidFill>
                <a:latin typeface="Meiryo UI" panose="020B0604030504040204" pitchFamily="50" charset="-128"/>
                <a:ea typeface="Meiryo UI" panose="020B0604030504040204" pitchFamily="50" charset="-128"/>
                <a:cs typeface="Meiryo UI"/>
              </a:rPr>
              <a:t>（２）特別区設置による体制整備増について</a:t>
            </a:r>
          </a:p>
        </p:txBody>
      </p:sp>
      <p:sp>
        <p:nvSpPr>
          <p:cNvPr id="72" name="テキスト ボックス 71"/>
          <p:cNvSpPr txBox="1"/>
          <p:nvPr/>
        </p:nvSpPr>
        <p:spPr>
          <a:xfrm>
            <a:off x="8969150" y="4313063"/>
            <a:ext cx="550391"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凡例</a:t>
            </a:r>
            <a:endParaRPr lang="en-US" altLang="ja-JP" sz="1200" dirty="0">
              <a:latin typeface="Meiryo UI" panose="020B0604030504040204" pitchFamily="50" charset="-128"/>
              <a:ea typeface="Meiryo UI" panose="020B0604030504040204" pitchFamily="50" charset="-128"/>
            </a:endParaRPr>
          </a:p>
        </p:txBody>
      </p:sp>
      <p:sp>
        <p:nvSpPr>
          <p:cNvPr id="7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３９</a:t>
            </a:r>
          </a:p>
        </p:txBody>
      </p:sp>
    </p:spTree>
    <p:extLst>
      <p:ext uri="{BB962C8B-B14F-4D97-AF65-F5344CB8AC3E}">
        <p14:creationId xmlns:p14="http://schemas.microsoft.com/office/powerpoint/2010/main" val="305643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bwMode="auto">
          <a:xfrm>
            <a:off x="257737" y="640014"/>
            <a:ext cx="9360000" cy="396000"/>
          </a:xfrm>
          <a:prstGeom prst="rect">
            <a:avLst/>
          </a:prstGeom>
          <a:solidFill>
            <a:schemeClr val="accent6">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 事務分担（案）における移管先、また、組織の特性を反映して、特別区設置における組織体制を検討</a:t>
            </a:r>
            <a:endParaRPr lang="en-US" altLang="ja-JP" sz="1400" dirty="0">
              <a:solidFill>
                <a:prstClr val="black"/>
              </a:solidFill>
              <a:latin typeface="Meiryo UI" pitchFamily="50" charset="-128"/>
              <a:ea typeface="Meiryo UI" pitchFamily="50" charset="-128"/>
              <a:cs typeface="Meiryo UI" pitchFamily="50" charset="-128"/>
            </a:endParaRPr>
          </a:p>
        </p:txBody>
      </p:sp>
      <p:graphicFrame>
        <p:nvGraphicFramePr>
          <p:cNvPr id="101" name="表 100"/>
          <p:cNvGraphicFramePr>
            <a:graphicFrameLocks noGrp="1"/>
          </p:cNvGraphicFramePr>
          <p:nvPr>
            <p:extLst>
              <p:ext uri="{D42A27DB-BD31-4B8C-83A1-F6EECF244321}">
                <p14:modId xmlns:p14="http://schemas.microsoft.com/office/powerpoint/2010/main" val="750029299"/>
              </p:ext>
            </p:extLst>
          </p:nvPr>
        </p:nvGraphicFramePr>
        <p:xfrm>
          <a:off x="64155" y="5555700"/>
          <a:ext cx="9105246" cy="1207076"/>
        </p:xfrm>
        <a:graphic>
          <a:graphicData uri="http://schemas.openxmlformats.org/drawingml/2006/table">
            <a:tbl>
              <a:tblPr firstRow="1" bandRow="1">
                <a:tableStyleId>{5C22544A-7EE6-4342-B048-85BDC9FD1C3A}</a:tableStyleId>
              </a:tblPr>
              <a:tblGrid>
                <a:gridCol w="2310745">
                  <a:extLst>
                    <a:ext uri="{9D8B030D-6E8A-4147-A177-3AD203B41FA5}">
                      <a16:colId xmlns:a16="http://schemas.microsoft.com/office/drawing/2014/main" val="20000"/>
                    </a:ext>
                  </a:extLst>
                </a:gridCol>
                <a:gridCol w="1181100">
                  <a:extLst>
                    <a:ext uri="{9D8B030D-6E8A-4147-A177-3AD203B41FA5}">
                      <a16:colId xmlns:a16="http://schemas.microsoft.com/office/drawing/2014/main" val="20001"/>
                    </a:ext>
                  </a:extLst>
                </a:gridCol>
                <a:gridCol w="1101725">
                  <a:extLst>
                    <a:ext uri="{9D8B030D-6E8A-4147-A177-3AD203B41FA5}">
                      <a16:colId xmlns:a16="http://schemas.microsoft.com/office/drawing/2014/main" val="20002"/>
                    </a:ext>
                  </a:extLst>
                </a:gridCol>
                <a:gridCol w="4511676">
                  <a:extLst>
                    <a:ext uri="{9D8B030D-6E8A-4147-A177-3AD203B41FA5}">
                      <a16:colId xmlns:a16="http://schemas.microsoft.com/office/drawing/2014/main" val="20003"/>
                    </a:ext>
                  </a:extLst>
                </a:gridCol>
              </a:tblGrid>
              <a:tr h="255275">
                <a:tc>
                  <a:txBody>
                    <a:bodyPr/>
                    <a:lstStyle/>
                    <a:p>
                      <a:pPr algn="ctr"/>
                      <a:r>
                        <a:rPr kumimoji="1" lang="ja-JP" altLang="en-US" sz="1500" dirty="0">
                          <a:latin typeface="Meiryo UI" pitchFamily="50" charset="-128"/>
                          <a:ea typeface="Meiryo UI" pitchFamily="50" charset="-128"/>
                          <a:cs typeface="Meiryo UI" pitchFamily="50" charset="-128"/>
                        </a:rPr>
                        <a:t>大阪府</a:t>
                      </a:r>
                    </a:p>
                  </a:txBody>
                  <a:tcPr marL="91443" marR="91443" marT="45798" marB="45798">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dirty="0">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p>
                  </a:txBody>
                  <a:tcPr marL="91443" marR="91443" marT="45798" marB="45798" anchor="ctr">
                    <a:lnL w="12700" cap="flat" cmpd="sng" algn="ctr">
                      <a:solidFill>
                        <a:schemeClr val="bg1"/>
                      </a:solidFill>
                      <a:prstDash val="solid"/>
                      <a:round/>
                      <a:headEnd type="none" w="med" len="med"/>
                      <a:tailEnd type="none" w="med" len="med"/>
                    </a:lnL>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43" marR="91443" marT="45798" marB="4579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43" marR="91443" marT="45798" marB="45798"/>
                </a:tc>
                <a:extLst>
                  <a:ext uri="{0D108BD9-81ED-4DB2-BD59-A6C34878D82A}">
                    <a16:rowId xmlns:a16="http://schemas.microsoft.com/office/drawing/2014/main" val="10000"/>
                  </a:ext>
                </a:extLst>
              </a:tr>
              <a:tr h="321442">
                <a:tc rowSpan="2">
                  <a:txBody>
                    <a:bodyPr/>
                    <a:lstStyle/>
                    <a:p>
                      <a:pPr>
                        <a:lnSpc>
                          <a:spcPts val="1200"/>
                        </a:lnSpc>
                      </a:pPr>
                      <a:r>
                        <a:rPr kumimoji="1" lang="ja-JP" altLang="en-US" sz="1200" dirty="0">
                          <a:latin typeface="Meiryo UI" pitchFamily="50" charset="-128"/>
                          <a:ea typeface="Meiryo UI" pitchFamily="50" charset="-128"/>
                          <a:cs typeface="Meiryo UI" pitchFamily="50" charset="-128"/>
                        </a:rPr>
                        <a:t>⑩知事部局、行政委員会事務局、</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学校、警察　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98" marB="45798" anchor="ctr"/>
                </a:tc>
                <a:tc>
                  <a:txBody>
                    <a:bodyPr/>
                    <a:lstStyle/>
                    <a:p>
                      <a:pPr algn="ctr">
                        <a:lnSpc>
                          <a:spcPts val="1200"/>
                        </a:lnSpc>
                      </a:pPr>
                      <a:r>
                        <a:rPr kumimoji="1" lang="en-US" altLang="ja-JP" sz="1100" u="none" dirty="0">
                          <a:solidFill>
                            <a:schemeClr val="tx1"/>
                          </a:solidFill>
                          <a:latin typeface="Meiryo UI" pitchFamily="50" charset="-128"/>
                          <a:ea typeface="Meiryo UI" pitchFamily="50" charset="-128"/>
                          <a:cs typeface="Meiryo UI" pitchFamily="50" charset="-128"/>
                        </a:rPr>
                        <a:t>      10</a:t>
                      </a:r>
                      <a:r>
                        <a:rPr kumimoji="1" lang="ja-JP" altLang="en-US" sz="1100" u="none" dirty="0">
                          <a:solidFill>
                            <a:schemeClr val="tx1"/>
                          </a:solidFill>
                          <a:latin typeface="Meiryo UI" pitchFamily="50" charset="-128"/>
                          <a:ea typeface="Meiryo UI" pitchFamily="50" charset="-128"/>
                          <a:cs typeface="Meiryo UI" pitchFamily="50" charset="-128"/>
                        </a:rPr>
                        <a:t>人</a:t>
                      </a:r>
                      <a:endParaRPr kumimoji="1" lang="en-US" altLang="ja-JP" sz="800" u="none" dirty="0">
                        <a:solidFill>
                          <a:schemeClr val="tx1"/>
                        </a:solidFill>
                        <a:latin typeface="Meiryo UI" pitchFamily="50" charset="-128"/>
                        <a:ea typeface="Meiryo UI" pitchFamily="50" charset="-128"/>
                        <a:cs typeface="Meiryo UI" pitchFamily="50" charset="-128"/>
                      </a:endParaRP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特別区</a:t>
                      </a: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移管する事務の従事人員を移管</a:t>
                      </a:r>
                    </a:p>
                  </a:txBody>
                  <a:tcPr marL="91443" marR="91443" marT="45798" marB="45798" anchor="ctr"/>
                </a:tc>
                <a:extLst>
                  <a:ext uri="{0D108BD9-81ED-4DB2-BD59-A6C34878D82A}">
                    <a16:rowId xmlns:a16="http://schemas.microsoft.com/office/drawing/2014/main" val="10001"/>
                  </a:ext>
                </a:extLst>
              </a:tr>
              <a:tr h="321442">
                <a:tc vMerge="1">
                  <a:txBody>
                    <a:bodyPr/>
                    <a:lstStyle/>
                    <a:p>
                      <a:endParaRPr kumimoji="1" lang="ja-JP" altLang="en-US" sz="1400" dirty="0"/>
                    </a:p>
                  </a:txBody>
                  <a:tcPr marL="91443" marR="91443" marT="45798" marB="45798" anchor="ctr"/>
                </a:tc>
                <a:tc>
                  <a:txBody>
                    <a:bodyPr/>
                    <a:lstStyle/>
                    <a:p>
                      <a:pPr algn="ctr">
                        <a:lnSpc>
                          <a:spcPts val="1200"/>
                        </a:lnSpc>
                      </a:pPr>
                      <a:r>
                        <a:rPr kumimoji="1" lang="en-US" altLang="ja-JP" sz="1100" u="none" baseline="0" dirty="0">
                          <a:solidFill>
                            <a:schemeClr val="tx1"/>
                          </a:solidFill>
                          <a:latin typeface="Meiryo UI" pitchFamily="50" charset="-128"/>
                          <a:ea typeface="Meiryo UI" pitchFamily="50" charset="-128"/>
                          <a:cs typeface="Meiryo UI" pitchFamily="50" charset="-128"/>
                        </a:rPr>
                        <a:t>83,380</a:t>
                      </a:r>
                      <a:r>
                        <a:rPr kumimoji="1" lang="ja-JP" altLang="en-US" sz="1100" u="none" baseline="0" dirty="0">
                          <a:solidFill>
                            <a:schemeClr val="tx1"/>
                          </a:solidFill>
                          <a:latin typeface="Meiryo UI" pitchFamily="50" charset="-128"/>
                          <a:ea typeface="Meiryo UI" pitchFamily="50" charset="-128"/>
                          <a:cs typeface="Meiryo UI" pitchFamily="50" charset="-128"/>
                        </a:rPr>
                        <a:t>人</a:t>
                      </a:r>
                      <a:endParaRPr kumimoji="1" lang="ja-JP" altLang="en-US" sz="800" u="none" baseline="0" dirty="0">
                        <a:solidFill>
                          <a:schemeClr val="tx1"/>
                        </a:solidFill>
                        <a:latin typeface="Meiryo UI" pitchFamily="50" charset="-128"/>
                        <a:ea typeface="Meiryo UI" pitchFamily="50" charset="-128"/>
                        <a:cs typeface="Meiryo UI" pitchFamily="50" charset="-128"/>
                      </a:endParaRPr>
                    </a:p>
                  </a:txBody>
                  <a:tcPr marL="36000" marR="36000"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大阪府</a:t>
                      </a:r>
                    </a:p>
                  </a:txBody>
                  <a:tcPr marL="91443" marR="91443"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1200" dirty="0">
                          <a:solidFill>
                            <a:schemeClr val="tx1"/>
                          </a:solidFill>
                          <a:latin typeface="Meiryo UI" pitchFamily="50" charset="-128"/>
                          <a:ea typeface="Meiryo UI" pitchFamily="50" charset="-128"/>
                          <a:cs typeface="Meiryo UI" pitchFamily="50" charset="-128"/>
                        </a:rPr>
                        <a:t>一般行政部門：全国トップクラスのスリムな組織体制を継続</a:t>
                      </a:r>
                      <a:endParaRPr kumimoji="1" lang="ja-JP" altLang="en-US" sz="12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val="10002"/>
                  </a:ext>
                </a:extLst>
              </a:tr>
              <a:tr h="204650">
                <a:tc>
                  <a:txBody>
                    <a:bodyPr/>
                    <a:lstStyle/>
                    <a:p>
                      <a:pPr algn="ctr">
                        <a:lnSpc>
                          <a:spcPts val="1200"/>
                        </a:lnSpc>
                      </a:pPr>
                      <a:r>
                        <a:rPr kumimoji="1" lang="ja-JP" altLang="en-US" sz="1200" dirty="0">
                          <a:latin typeface="Meiryo UI" pitchFamily="50" charset="-128"/>
                          <a:ea typeface="Meiryo UI" pitchFamily="50" charset="-128"/>
                          <a:cs typeface="Meiryo UI" pitchFamily="50" charset="-128"/>
                        </a:rPr>
                        <a:t>合計</a:t>
                      </a:r>
                    </a:p>
                  </a:txBody>
                  <a:tcPr marL="91443" marR="91443" marT="45798" marB="45798"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en-US" altLang="ja-JP" sz="1100" u="none" baseline="0" dirty="0">
                          <a:latin typeface="Meiryo UI" pitchFamily="50" charset="-128"/>
                          <a:ea typeface="Meiryo UI" pitchFamily="50" charset="-128"/>
                          <a:cs typeface="Meiryo UI" pitchFamily="50" charset="-128"/>
                        </a:rPr>
                        <a:t>83,390</a:t>
                      </a:r>
                      <a:r>
                        <a:rPr kumimoji="1" lang="ja-JP" altLang="en-US" sz="1100" u="none" baseline="0" dirty="0">
                          <a:latin typeface="Meiryo UI" pitchFamily="50" charset="-128"/>
                          <a:ea typeface="Meiryo UI" pitchFamily="50" charset="-128"/>
                          <a:cs typeface="Meiryo UI" pitchFamily="50" charset="-128"/>
                        </a:rPr>
                        <a:t>人</a:t>
                      </a:r>
                    </a:p>
                  </a:txBody>
                  <a:tcPr marL="91443" marR="91443" marT="45798" marB="45798" anchor="ctr"/>
                </a:tc>
                <a:tc gridSpan="2">
                  <a:txBody>
                    <a:bodyPr/>
                    <a:lstStyle/>
                    <a:p>
                      <a:pPr marL="0" marR="0" indent="0" algn="l" defTabSz="914400" rtl="0" eaLnBrk="1" fontAlgn="auto" latinLnBrk="0" hangingPunct="1">
                        <a:lnSpc>
                          <a:spcPts val="1200"/>
                        </a:lnSpc>
                        <a:spcBef>
                          <a:spcPts val="0"/>
                        </a:spcBef>
                        <a:spcAft>
                          <a:spcPts val="0"/>
                        </a:spcAft>
                        <a:buClrTx/>
                        <a:buSzTx/>
                        <a:buFontTx/>
                        <a:buNone/>
                        <a:tabLst/>
                        <a:defRPr/>
                      </a:pPr>
                      <a:endParaRPr kumimoji="1" lang="ja-JP" altLang="en-US" sz="1200" b="1" dirty="0">
                        <a:latin typeface="Meiryo UI" pitchFamily="50" charset="-128"/>
                        <a:ea typeface="Meiryo UI" pitchFamily="50" charset="-128"/>
                        <a:cs typeface="Meiryo UI" pitchFamily="50" charset="-128"/>
                      </a:endParaRPr>
                    </a:p>
                  </a:txBody>
                  <a:tcPr marL="91443" marR="91443" marT="45798" marB="4579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val="10003"/>
                  </a:ext>
                </a:extLst>
              </a:tr>
            </a:tbl>
          </a:graphicData>
        </a:graphic>
      </p:graphicFrame>
      <p:graphicFrame>
        <p:nvGraphicFramePr>
          <p:cNvPr id="100" name="表 99"/>
          <p:cNvGraphicFramePr>
            <a:graphicFrameLocks noGrp="1"/>
          </p:cNvGraphicFramePr>
          <p:nvPr>
            <p:extLst>
              <p:ext uri="{D42A27DB-BD31-4B8C-83A1-F6EECF244321}">
                <p14:modId xmlns:p14="http://schemas.microsoft.com/office/powerpoint/2010/main" val="2230226708"/>
              </p:ext>
            </p:extLst>
          </p:nvPr>
        </p:nvGraphicFramePr>
        <p:xfrm>
          <a:off x="63500" y="1141199"/>
          <a:ext cx="9059111" cy="4160636"/>
        </p:xfrm>
        <a:graphic>
          <a:graphicData uri="http://schemas.openxmlformats.org/drawingml/2006/table">
            <a:tbl>
              <a:tblPr firstRow="1" bandRow="1">
                <a:tableStyleId>{5C22544A-7EE6-4342-B048-85BDC9FD1C3A}</a:tableStyleId>
              </a:tblPr>
              <a:tblGrid>
                <a:gridCol w="2297212">
                  <a:extLst>
                    <a:ext uri="{9D8B030D-6E8A-4147-A177-3AD203B41FA5}">
                      <a16:colId xmlns:a16="http://schemas.microsoft.com/office/drawing/2014/main" val="20000"/>
                    </a:ext>
                  </a:extLst>
                </a:gridCol>
                <a:gridCol w="1202197">
                  <a:extLst>
                    <a:ext uri="{9D8B030D-6E8A-4147-A177-3AD203B41FA5}">
                      <a16:colId xmlns:a16="http://schemas.microsoft.com/office/drawing/2014/main" val="20001"/>
                    </a:ext>
                  </a:extLst>
                </a:gridCol>
                <a:gridCol w="1094670">
                  <a:extLst>
                    <a:ext uri="{9D8B030D-6E8A-4147-A177-3AD203B41FA5}">
                      <a16:colId xmlns:a16="http://schemas.microsoft.com/office/drawing/2014/main" val="20002"/>
                    </a:ext>
                  </a:extLst>
                </a:gridCol>
                <a:gridCol w="4465032">
                  <a:extLst>
                    <a:ext uri="{9D8B030D-6E8A-4147-A177-3AD203B41FA5}">
                      <a16:colId xmlns:a16="http://schemas.microsoft.com/office/drawing/2014/main" val="20003"/>
                    </a:ext>
                  </a:extLst>
                </a:gridCol>
              </a:tblGrid>
              <a:tr h="322707">
                <a:tc>
                  <a:txBody>
                    <a:bodyPr/>
                    <a:lstStyle/>
                    <a:p>
                      <a:pPr algn="ctr"/>
                      <a:r>
                        <a:rPr kumimoji="1" lang="ja-JP" altLang="en-US" sz="1500" dirty="0">
                          <a:latin typeface="Meiryo UI" pitchFamily="50" charset="-128"/>
                          <a:ea typeface="Meiryo UI" pitchFamily="50" charset="-128"/>
                          <a:cs typeface="Meiryo UI" pitchFamily="50" charset="-128"/>
                        </a:rPr>
                        <a:t>大阪市</a:t>
                      </a:r>
                    </a:p>
                  </a:txBody>
                  <a:tcPr marL="91454" marR="91454" marT="45709" marB="45709">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b="1" kern="1200" dirty="0">
                          <a:solidFill>
                            <a:schemeClr val="lt1"/>
                          </a:solidFill>
                          <a:latin typeface="Meiryo UI" pitchFamily="50" charset="-128"/>
                          <a:ea typeface="Meiryo UI" pitchFamily="50" charset="-128"/>
                          <a:cs typeface="Meiryo UI" pitchFamily="50" charset="-128"/>
                        </a:rPr>
                        <a:t>（</a:t>
                      </a:r>
                      <a:r>
                        <a:rPr kumimoji="1" lang="en-US" altLang="ja-JP" sz="1000" b="1" kern="1200" dirty="0">
                          <a:solidFill>
                            <a:schemeClr val="lt1"/>
                          </a:solidFill>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54" marR="91454" marT="45709" marB="45709">
                    <a:lnL w="12700" cap="flat" cmpd="sng" algn="ctr">
                      <a:solidFill>
                        <a:schemeClr val="bg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54" marR="91454" marT="45709" marB="45709"/>
                </a:tc>
                <a:extLst>
                  <a:ext uri="{0D108BD9-81ED-4DB2-BD59-A6C34878D82A}">
                    <a16:rowId xmlns:a16="http://schemas.microsoft.com/office/drawing/2014/main" val="10000"/>
                  </a:ext>
                </a:extLst>
              </a:tr>
              <a:tr h="568595">
                <a:tc rowSpan="2">
                  <a:txBody>
                    <a:bodyPr/>
                    <a:lstStyle/>
                    <a:p>
                      <a:pPr algn="l"/>
                      <a:r>
                        <a:rPr kumimoji="1" lang="ja-JP" altLang="en-US" sz="1200" dirty="0">
                          <a:latin typeface="Meiryo UI" pitchFamily="50" charset="-128"/>
                          <a:ea typeface="Meiryo UI" pitchFamily="50" charset="-128"/>
                          <a:cs typeface="Meiryo UI" pitchFamily="50" charset="-128"/>
                        </a:rPr>
                        <a:t>① 市長部局等</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（下記以外）</a:t>
                      </a:r>
                    </a:p>
                  </a:txBody>
                  <a:tcPr marL="91454" marR="91454" marT="45709" marB="45709" anchor="ctr"/>
                </a:tc>
                <a:tc>
                  <a:txBody>
                    <a:bodyPr/>
                    <a:lstStyle/>
                    <a:p>
                      <a:pPr algn="ctr"/>
                      <a:r>
                        <a:rPr kumimoji="1" lang="en-US" altLang="ja-JP" sz="1100" b="1" u="none" dirty="0">
                          <a:solidFill>
                            <a:schemeClr val="bg1"/>
                          </a:solidFill>
                          <a:latin typeface="Meiryo UI" pitchFamily="50" charset="-128"/>
                          <a:ea typeface="Meiryo UI" pitchFamily="50" charset="-128"/>
                          <a:cs typeface="Meiryo UI" pitchFamily="50" charset="-128"/>
                        </a:rPr>
                        <a:t>11,170</a:t>
                      </a:r>
                      <a:r>
                        <a:rPr kumimoji="1" lang="ja-JP" altLang="en-US" sz="1100" b="1" u="none" dirty="0">
                          <a:solidFill>
                            <a:schemeClr val="bg1"/>
                          </a:solidFill>
                          <a:latin typeface="Meiryo UI" pitchFamily="50" charset="-128"/>
                          <a:ea typeface="Meiryo UI" pitchFamily="50" charset="-128"/>
                          <a:cs typeface="Meiryo UI" pitchFamily="50" charset="-128"/>
                        </a:rPr>
                        <a:t>人</a:t>
                      </a:r>
                    </a:p>
                  </a:txBody>
                  <a:tcPr marL="0" marR="0" marT="45709" marB="45709" anchor="ctr">
                    <a:solidFill>
                      <a:schemeClr val="tx2">
                        <a:lumMod val="75000"/>
                      </a:schemeClr>
                    </a:solidFill>
                  </a:tcPr>
                </a:tc>
                <a:tc>
                  <a:txBody>
                    <a:bodyPr/>
                    <a:lstStyle/>
                    <a:p>
                      <a:pPr algn="l"/>
                      <a:r>
                        <a:rPr kumimoji="1" lang="ja-JP" altLang="en-US" sz="1200" b="1" dirty="0">
                          <a:solidFill>
                            <a:schemeClr val="bg1"/>
                          </a:solidFill>
                          <a:latin typeface="Meiryo UI" pitchFamily="50" charset="-128"/>
                          <a:ea typeface="Meiryo UI" pitchFamily="50" charset="-128"/>
                          <a:cs typeface="Meiryo UI" pitchFamily="50" charset="-128"/>
                        </a:rPr>
                        <a:t>特別区</a:t>
                      </a:r>
                    </a:p>
                  </a:txBody>
                  <a:tcPr marL="91454" marR="91454" marT="45709" marB="45709" anchor="ctr">
                    <a:solidFill>
                      <a:schemeClr val="tx2">
                        <a:lumMod val="75000"/>
                      </a:schemeClr>
                    </a:solidFill>
                  </a:tcPr>
                </a:tc>
                <a:tc>
                  <a:txBody>
                    <a:bodyPr/>
                    <a:lstStyle/>
                    <a:p>
                      <a:pPr algn="l"/>
                      <a:r>
                        <a:rPr kumimoji="1" lang="ja-JP" altLang="en-US" sz="1300" b="1" dirty="0">
                          <a:solidFill>
                            <a:schemeClr val="bg1"/>
                          </a:solidFill>
                          <a:latin typeface="Meiryo UI" pitchFamily="50" charset="-128"/>
                          <a:ea typeface="Meiryo UI" pitchFamily="50" charset="-128"/>
                          <a:cs typeface="Meiryo UI" pitchFamily="50" charset="-128"/>
                        </a:rPr>
                        <a:t>　　大阪府からの移管事務も含め、新たに設置する特別区の</a:t>
                      </a:r>
                      <a:endParaRPr kumimoji="1" lang="en-US" altLang="ja-JP" sz="1300" b="1" dirty="0">
                        <a:solidFill>
                          <a:schemeClr val="bg1"/>
                        </a:solidFill>
                        <a:latin typeface="Meiryo UI" pitchFamily="50" charset="-128"/>
                        <a:ea typeface="Meiryo UI" pitchFamily="50" charset="-128"/>
                        <a:cs typeface="Meiryo UI" pitchFamily="50" charset="-128"/>
                      </a:endParaRPr>
                    </a:p>
                    <a:p>
                      <a:pPr algn="l"/>
                      <a:r>
                        <a:rPr kumimoji="1" lang="ja-JP" altLang="en-US" sz="1300" b="1" dirty="0">
                          <a:solidFill>
                            <a:schemeClr val="bg1"/>
                          </a:solidFill>
                          <a:latin typeface="Meiryo UI" pitchFamily="50" charset="-128"/>
                          <a:ea typeface="Meiryo UI" pitchFamily="50" charset="-128"/>
                          <a:cs typeface="Meiryo UI" pitchFamily="50" charset="-128"/>
                        </a:rPr>
                        <a:t>　　組織体制</a:t>
                      </a:r>
                      <a:r>
                        <a:rPr kumimoji="1" lang="ja-JP" altLang="en-US" sz="1100" b="1" dirty="0">
                          <a:solidFill>
                            <a:schemeClr val="bg1"/>
                          </a:solidFill>
                          <a:latin typeface="Meiryo UI" pitchFamily="50" charset="-128"/>
                          <a:ea typeface="Meiryo UI" pitchFamily="50" charset="-128"/>
                          <a:cs typeface="Meiryo UI" pitchFamily="50" charset="-128"/>
                        </a:rPr>
                        <a:t>（下記の経営形態見直し部門、学校園を除く）</a:t>
                      </a:r>
                      <a:r>
                        <a:rPr kumimoji="1" lang="ja-JP" altLang="en-US" sz="1300" b="1" dirty="0">
                          <a:solidFill>
                            <a:schemeClr val="bg1"/>
                          </a:solidFill>
                          <a:latin typeface="Meiryo UI" pitchFamily="50" charset="-128"/>
                          <a:ea typeface="Meiryo UI" pitchFamily="50" charset="-128"/>
                          <a:cs typeface="Meiryo UI" pitchFamily="50" charset="-128"/>
                        </a:rPr>
                        <a:t>を検討</a:t>
                      </a:r>
                    </a:p>
                  </a:txBody>
                  <a:tcPr marL="91454" marR="91454" marT="45709" marB="45709" anchor="ctr">
                    <a:solidFill>
                      <a:schemeClr val="tx2">
                        <a:lumMod val="75000"/>
                      </a:schemeClr>
                    </a:solidFill>
                  </a:tcPr>
                </a:tc>
                <a:extLst>
                  <a:ext uri="{0D108BD9-81ED-4DB2-BD59-A6C34878D82A}">
                    <a16:rowId xmlns:a16="http://schemas.microsoft.com/office/drawing/2014/main" val="10001"/>
                  </a:ext>
                </a:extLst>
              </a:tr>
              <a:tr h="399547">
                <a:tc vMerge="1">
                  <a:txBody>
                    <a:bodyPr/>
                    <a:lstStyle/>
                    <a:p>
                      <a:endParaRPr kumimoji="1" lang="ja-JP" altLang="en-US" sz="1400" dirty="0"/>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baseline="0" dirty="0">
                          <a:latin typeface="Meiryo UI" pitchFamily="50" charset="-128"/>
                          <a:ea typeface="Meiryo UI" pitchFamily="50" charset="-128"/>
                          <a:cs typeface="Meiryo UI" pitchFamily="50" charset="-128"/>
                        </a:rPr>
                        <a:t>  </a:t>
                      </a:r>
                      <a:r>
                        <a:rPr kumimoji="1" lang="en-US" altLang="ja-JP" sz="1100" u="none" baseline="0" dirty="0">
                          <a:solidFill>
                            <a:schemeClr val="tx1"/>
                          </a:solidFill>
                          <a:latin typeface="Meiryo UI" pitchFamily="50" charset="-128"/>
                          <a:ea typeface="Meiryo UI" pitchFamily="50" charset="-128"/>
                          <a:cs typeface="Meiryo UI" pitchFamily="50" charset="-128"/>
                        </a:rPr>
                        <a:t>1,950</a:t>
                      </a:r>
                      <a:r>
                        <a:rPr kumimoji="1" lang="ja-JP" altLang="en-US" sz="1100" u="none" dirty="0">
                          <a:solidFill>
                            <a:schemeClr val="tx1"/>
                          </a:solidFill>
                          <a:latin typeface="Meiryo UI" pitchFamily="50" charset="-128"/>
                          <a:ea typeface="Meiryo UI" pitchFamily="50" charset="-128"/>
                          <a:cs typeface="Meiryo UI" pitchFamily="50" charset="-128"/>
                        </a:rPr>
                        <a:t>人</a:t>
                      </a:r>
                      <a:endParaRPr kumimoji="1" lang="en-US" altLang="ja-JP" sz="1100" u="none" dirty="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従事人員に広域一元化に伴う効率化を加味して、移管</a:t>
                      </a:r>
                    </a:p>
                  </a:txBody>
                  <a:tcPr marL="91454" marR="91454" marT="45709" marB="45709" anchor="ctr"/>
                </a:tc>
                <a:extLst>
                  <a:ext uri="{0D108BD9-81ED-4DB2-BD59-A6C34878D82A}">
                    <a16:rowId xmlns:a16="http://schemas.microsoft.com/office/drawing/2014/main" val="10002"/>
                  </a:ext>
                </a:extLst>
              </a:tr>
              <a:tr h="430276">
                <a:tc>
                  <a:txBody>
                    <a:bodyPr/>
                    <a:lstStyle/>
                    <a:p>
                      <a:pPr algn="l"/>
                      <a:r>
                        <a:rPr kumimoji="1" lang="ja-JP" altLang="en-US" sz="1200" dirty="0">
                          <a:latin typeface="Meiryo UI" pitchFamily="50" charset="-128"/>
                          <a:ea typeface="Meiryo UI" pitchFamily="50" charset="-128"/>
                          <a:cs typeface="Meiryo UI" pitchFamily="50" charset="-128"/>
                        </a:rPr>
                        <a:t>② 一般廃棄物</a:t>
                      </a:r>
                    </a:p>
                    <a:p>
                      <a:pPr algn="l"/>
                      <a:r>
                        <a:rPr kumimoji="1" lang="ja-JP" altLang="en-US" sz="1200" dirty="0">
                          <a:latin typeface="Meiryo UI" pitchFamily="50" charset="-128"/>
                          <a:ea typeface="Meiryo UI" pitchFamily="50" charset="-128"/>
                          <a:cs typeface="Meiryo UI" pitchFamily="50" charset="-128"/>
                        </a:rPr>
                        <a:t>③ 保育所</a:t>
                      </a:r>
                    </a:p>
                  </a:txBody>
                  <a:tcPr marL="91454" marR="91454" marT="45709" marB="45709" anchor="ctr"/>
                </a:tc>
                <a:tc>
                  <a:txBody>
                    <a:bodyPr/>
                    <a:lstStyle/>
                    <a:p>
                      <a:pPr algn="ctr"/>
                      <a:r>
                        <a:rPr kumimoji="1" lang="en-US" altLang="ja-JP" sz="1100" u="none" baseline="0" dirty="0">
                          <a:latin typeface="Meiryo UI" pitchFamily="50" charset="-128"/>
                          <a:ea typeface="Meiryo UI" pitchFamily="50" charset="-128"/>
                          <a:cs typeface="Meiryo UI" pitchFamily="50" charset="-128"/>
                        </a:rPr>
                        <a:t>  1,930</a:t>
                      </a:r>
                      <a:r>
                        <a:rPr kumimoji="1" lang="ja-JP" altLang="en-US" sz="1100" u="none" dirty="0">
                          <a:latin typeface="Meiryo UI" pitchFamily="50" charset="-128"/>
                          <a:ea typeface="Meiryo UI" pitchFamily="50" charset="-128"/>
                          <a:cs typeface="Meiryo UI" pitchFamily="50" charset="-128"/>
                        </a:rPr>
                        <a:t>人</a:t>
                      </a:r>
                    </a:p>
                    <a:p>
                      <a:pPr algn="ctr"/>
                      <a:r>
                        <a:rPr kumimoji="1" lang="en-US" altLang="ja-JP" sz="1100" u="none" dirty="0">
                          <a:latin typeface="Meiryo UI" pitchFamily="50" charset="-128"/>
                          <a:ea typeface="Meiryo UI" pitchFamily="50" charset="-128"/>
                          <a:cs typeface="Meiryo UI" pitchFamily="50" charset="-128"/>
                        </a:rPr>
                        <a:t>  1,120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lnB w="12700" cap="flat" cmpd="sng" algn="ctr">
                      <a:solidFill>
                        <a:schemeClr val="bg1"/>
                      </a:solidFill>
                      <a:prstDash val="solid"/>
                      <a:round/>
                      <a:headEnd type="none" w="med" len="med"/>
                      <a:tailEnd type="none" w="med" len="med"/>
                    </a:lnB>
                  </a:tcPr>
                </a:tc>
                <a:tc>
                  <a:txBody>
                    <a:bodyPr/>
                    <a:lstStyle/>
                    <a:p>
                      <a:pPr algn="l"/>
                      <a:r>
                        <a:rPr kumimoji="1" lang="ja-JP" altLang="en-US" sz="1200" u="none" dirty="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④ 公営企業（交通）</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rgbClr val="FF0000"/>
                          </a:solidFill>
                          <a:latin typeface="Meiryo UI" pitchFamily="50" charset="-128"/>
                          <a:ea typeface="Meiryo UI" pitchFamily="50" charset="-128"/>
                          <a:cs typeface="Meiryo UI" pitchFamily="50" charset="-128"/>
                        </a:rPr>
                        <a:t>　</a:t>
                      </a:r>
                      <a:r>
                        <a:rPr kumimoji="1" lang="en-US" altLang="ja-JP" sz="1100" u="none" dirty="0">
                          <a:solidFill>
                            <a:schemeClr val="tx1"/>
                          </a:solidFill>
                          <a:latin typeface="Meiryo UI" pitchFamily="50" charset="-128"/>
                          <a:ea typeface="Meiryo UI" pitchFamily="50" charset="-128"/>
                          <a:cs typeface="Meiryo UI" pitchFamily="50" charset="-128"/>
                        </a:rPr>
                        <a:t>5,810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itchFamily="50" charset="-128"/>
                          <a:ea typeface="Meiryo UI" pitchFamily="50" charset="-128"/>
                          <a:cs typeface="Meiryo UI" pitchFamily="50" charset="-128"/>
                        </a:rPr>
                        <a:t>（民営化）</a:t>
                      </a:r>
                    </a:p>
                  </a:txBody>
                  <a:tcPr marL="91454" marR="91454" marT="45709" marB="45709"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r>
                        <a:rPr kumimoji="1" lang="ja-JP" altLang="en-US" sz="1200" u="none" baseline="0" dirty="0">
                          <a:latin typeface="Meiryo UI" panose="020B0604030504040204" pitchFamily="50" charset="-128"/>
                          <a:ea typeface="Meiryo UI" panose="020B0604030504040204" pitchFamily="50" charset="-128"/>
                        </a:rPr>
                        <a:t>Ｈ</a:t>
                      </a:r>
                      <a:r>
                        <a:rPr kumimoji="1" lang="en-US" altLang="ja-JP" sz="1200" u="none" baseline="0" dirty="0">
                          <a:latin typeface="Meiryo UI" panose="020B0604030504040204" pitchFamily="50" charset="-128"/>
                          <a:ea typeface="Meiryo UI" panose="020B0604030504040204" pitchFamily="50" charset="-128"/>
                        </a:rPr>
                        <a:t>30</a:t>
                      </a:r>
                      <a:r>
                        <a:rPr kumimoji="1" lang="ja-JP" altLang="en-US" sz="1200" u="none" baseline="0" dirty="0">
                          <a:latin typeface="Meiryo UI" panose="020B0604030504040204" pitchFamily="50" charset="-128"/>
                          <a:ea typeface="Meiryo UI" panose="020B0604030504040204" pitchFamily="50" charset="-128"/>
                        </a:rPr>
                        <a:t>年４月民営化</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276603">
                <a:tc>
                  <a:txBody>
                    <a:bodyPr/>
                    <a:lstStyle/>
                    <a:p>
                      <a:pPr algn="l"/>
                      <a:r>
                        <a:rPr kumimoji="1" lang="ja-JP" altLang="en-US" sz="1200" u="none" dirty="0">
                          <a:solidFill>
                            <a:schemeClr val="tx1"/>
                          </a:solidFill>
                          <a:latin typeface="Meiryo UI" pitchFamily="50" charset="-128"/>
                          <a:ea typeface="Meiryo UI" pitchFamily="50" charset="-128"/>
                          <a:cs typeface="Meiryo UI" pitchFamily="50" charset="-128"/>
                        </a:rPr>
                        <a:t>⑤</a:t>
                      </a:r>
                      <a:r>
                        <a:rPr kumimoji="1" lang="en-US" altLang="ja-JP" sz="1200" u="none" dirty="0">
                          <a:solidFill>
                            <a:schemeClr val="tx1"/>
                          </a:solidFill>
                          <a:latin typeface="Meiryo UI" pitchFamily="50" charset="-128"/>
                          <a:ea typeface="Meiryo UI" pitchFamily="50" charset="-128"/>
                          <a:cs typeface="Meiryo UI" pitchFamily="50" charset="-128"/>
                        </a:rPr>
                        <a:t>-1 </a:t>
                      </a:r>
                      <a:r>
                        <a:rPr kumimoji="1" lang="ja-JP" altLang="en-US" sz="1200" u="none" dirty="0">
                          <a:solidFill>
                            <a:schemeClr val="tx1"/>
                          </a:solidFill>
                          <a:latin typeface="Meiryo UI" pitchFamily="50" charset="-128"/>
                          <a:ea typeface="Meiryo UI" pitchFamily="50" charset="-128"/>
                          <a:cs typeface="Meiryo UI" pitchFamily="50" charset="-128"/>
                        </a:rPr>
                        <a:t>公営企業（水道）</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itchFamily="50" charset="-128"/>
                          <a:ea typeface="Meiryo UI" pitchFamily="50" charset="-128"/>
                          <a:cs typeface="Meiryo UI" pitchFamily="50" charset="-128"/>
                        </a:rPr>
                        <a:t>  1,490</a:t>
                      </a:r>
                      <a:r>
                        <a:rPr kumimoji="1" lang="ja-JP" altLang="en-US" sz="1100" u="none" dirty="0">
                          <a:solidFill>
                            <a:schemeClr val="tx1"/>
                          </a:solidFill>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u="none" dirty="0">
                          <a:solidFill>
                            <a:schemeClr val="tx1"/>
                          </a:solidFill>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itchFamily="50" charset="-128"/>
                          <a:ea typeface="Meiryo UI" pitchFamily="50" charset="-128"/>
                          <a:cs typeface="Meiryo UI" pitchFamily="50" charset="-128"/>
                        </a:rPr>
                        <a:t>⑤</a:t>
                      </a:r>
                      <a:r>
                        <a:rPr kumimoji="1" lang="en-US" altLang="ja-JP" sz="1200" u="none" dirty="0">
                          <a:solidFill>
                            <a:schemeClr val="tx1"/>
                          </a:solidFill>
                          <a:latin typeface="Meiryo UI" pitchFamily="50" charset="-128"/>
                          <a:ea typeface="Meiryo UI" pitchFamily="50" charset="-128"/>
                          <a:cs typeface="Meiryo UI" pitchFamily="50" charset="-128"/>
                        </a:rPr>
                        <a:t>-2 </a:t>
                      </a:r>
                      <a:r>
                        <a:rPr kumimoji="1" lang="ja-JP" altLang="en-US" sz="1200" u="none" dirty="0">
                          <a:solidFill>
                            <a:schemeClr val="tx1"/>
                          </a:solidFill>
                          <a:latin typeface="Meiryo UI" pitchFamily="50" charset="-128"/>
                          <a:ea typeface="Meiryo UI" pitchFamily="50" charset="-128"/>
                          <a:cs typeface="Meiryo UI" pitchFamily="50" charset="-128"/>
                        </a:rPr>
                        <a:t>弘済院</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itchFamily="50" charset="-128"/>
                          <a:ea typeface="Meiryo UI" pitchFamily="50" charset="-128"/>
                          <a:cs typeface="Meiryo UI" pitchFamily="50" charset="-128"/>
                        </a:rPr>
                        <a:t>　 　</a:t>
                      </a:r>
                      <a:r>
                        <a:rPr kumimoji="1" lang="en-US" altLang="ja-JP" sz="1100" u="none" dirty="0">
                          <a:solidFill>
                            <a:schemeClr val="tx1"/>
                          </a:solidFill>
                          <a:latin typeface="Meiryo UI" pitchFamily="50" charset="-128"/>
                          <a:ea typeface="Meiryo UI" pitchFamily="50" charset="-128"/>
                          <a:cs typeface="Meiryo UI" pitchFamily="50" charset="-128"/>
                        </a:rPr>
                        <a:t>110</a:t>
                      </a:r>
                      <a:r>
                        <a:rPr kumimoji="1" lang="ja-JP" altLang="en-US" sz="1100" u="none" dirty="0">
                          <a:solidFill>
                            <a:schemeClr val="tx1"/>
                          </a:solidFill>
                          <a:latin typeface="Meiryo UI" pitchFamily="50" charset="-128"/>
                          <a:ea typeface="Meiryo UI" pitchFamily="50" charset="-128"/>
                          <a:cs typeface="Meiryo UI" pitchFamily="50" charset="-128"/>
                        </a:rPr>
                        <a:t>人</a:t>
                      </a: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1"/>
                  </a:ext>
                </a:extLst>
              </a:tr>
              <a:tr h="276603">
                <a:tc>
                  <a:txBody>
                    <a:bodyPr/>
                    <a:lstStyle/>
                    <a:p>
                      <a:pPr algn="l"/>
                      <a:r>
                        <a:rPr kumimoji="1" lang="ja-JP" altLang="en-US" sz="1200" dirty="0">
                          <a:latin typeface="Meiryo UI" pitchFamily="50" charset="-128"/>
                          <a:ea typeface="Meiryo UI" pitchFamily="50" charset="-128"/>
                          <a:cs typeface="Meiryo UI" pitchFamily="50" charset="-128"/>
                        </a:rPr>
                        <a:t>⑥ 学校園（義務教育・幼稚園）</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1,960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endParaRPr kumimoji="1" lang="en-US" altLang="ja-JP" sz="1200" dirty="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ただし、幼稚園は経営形態見直しを反映した職員数を移管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6"/>
                  </a:ext>
                </a:extLst>
              </a:tr>
              <a:tr h="276603">
                <a:tc>
                  <a:txBody>
                    <a:bodyPr/>
                    <a:lstStyle/>
                    <a:p>
                      <a:pPr algn="l"/>
                      <a:r>
                        <a:rPr kumimoji="1" lang="ja-JP" altLang="en-US" sz="1200" dirty="0">
                          <a:latin typeface="Meiryo UI" pitchFamily="50" charset="-128"/>
                          <a:ea typeface="Meiryo UI" pitchFamily="50" charset="-128"/>
                          <a:cs typeface="Meiryo UI" pitchFamily="50" charset="-128"/>
                        </a:rPr>
                        <a:t>⑦ 学校園（高等学校）</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1,300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tc>
                <a:tc rowSpan="3">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val="10007"/>
                  </a:ext>
                </a:extLst>
              </a:tr>
              <a:tr h="276603">
                <a:tc>
                  <a:txBody>
                    <a:bodyPr/>
                    <a:lstStyle/>
                    <a:p>
                      <a:pPr algn="l"/>
                      <a:r>
                        <a:rPr kumimoji="1" lang="ja-JP" altLang="en-US" sz="1200" dirty="0">
                          <a:latin typeface="Meiryo UI" pitchFamily="50" charset="-128"/>
                          <a:ea typeface="Meiryo UI" pitchFamily="50" charset="-128"/>
                          <a:cs typeface="Meiryo UI" pitchFamily="50" charset="-128"/>
                        </a:rPr>
                        <a:t>⑧ 消防</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3,490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8"/>
                  </a:ext>
                </a:extLst>
              </a:tr>
              <a:tr h="461020">
                <a:tc>
                  <a:txBody>
                    <a:bodyPr/>
                    <a:lstStyle/>
                    <a:p>
                      <a:pPr algn="l"/>
                      <a:r>
                        <a:rPr kumimoji="1" lang="ja-JP" altLang="en-US" sz="1200" dirty="0">
                          <a:latin typeface="Meiryo UI" pitchFamily="50" charset="-128"/>
                          <a:ea typeface="Meiryo UI" pitchFamily="50" charset="-128"/>
                          <a:cs typeface="Meiryo UI" pitchFamily="50" charset="-128"/>
                        </a:rPr>
                        <a:t>⑨ 下水道、博物館、</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環境科学研究所</a:t>
                      </a:r>
                    </a:p>
                  </a:txBody>
                  <a:tcPr marL="91454" marR="91454" marT="45709" marB="45709" anchor="ctr"/>
                </a:tc>
                <a:tc>
                  <a:txBody>
                    <a:bodyPr/>
                    <a:lstStyle/>
                    <a:p>
                      <a:pPr algn="ctr"/>
                      <a:r>
                        <a:rPr kumimoji="1" lang="en-US" altLang="ja-JP" sz="1100" u="none" dirty="0">
                          <a:latin typeface="Meiryo UI" pitchFamily="50" charset="-128"/>
                          <a:ea typeface="Meiryo UI" pitchFamily="50" charset="-128"/>
                          <a:cs typeface="Meiryo UI" pitchFamily="50" charset="-128"/>
                        </a:rPr>
                        <a:t>  1,280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9"/>
                  </a:ext>
                </a:extLst>
              </a:tr>
              <a:tr h="291971">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latin typeface="Meiryo UI" pitchFamily="50" charset="-128"/>
                          <a:ea typeface="Meiryo UI" pitchFamily="50" charset="-128"/>
                          <a:cs typeface="Meiryo UI" pitchFamily="50" charset="-128"/>
                        </a:rPr>
                        <a:t>31,610</a:t>
                      </a:r>
                      <a:r>
                        <a:rPr kumimoji="1" lang="ja-JP" altLang="en-US" sz="1100" u="none"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a:txBody>
                    <a:bodyPr/>
                    <a:lstStyle/>
                    <a:p>
                      <a:pPr algn="l"/>
                      <a:r>
                        <a:rPr kumimoji="1" lang="ja-JP" altLang="en-US" sz="1200" dirty="0">
                          <a:latin typeface="Meiryo UI" pitchFamily="50" charset="-128"/>
                          <a:ea typeface="Meiryo UI" pitchFamily="50" charset="-128"/>
                          <a:cs typeface="Meiryo UI" pitchFamily="50" charset="-128"/>
                        </a:rPr>
                        <a:t>上記の共通事項：技能労務職は特別区設置時の職員数を移管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
        <p:nvSpPr>
          <p:cNvPr id="14" name="フリーフォーム 13"/>
          <p:cNvSpPr/>
          <p:nvPr/>
        </p:nvSpPr>
        <p:spPr>
          <a:xfrm>
            <a:off x="4364092" y="1969270"/>
            <a:ext cx="252000" cy="409930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noFill/>
          <a:ln w="28575">
            <a:solidFill>
              <a:schemeClr val="tx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9" name="右大かっこ 18"/>
          <p:cNvSpPr/>
          <p:nvPr/>
        </p:nvSpPr>
        <p:spPr>
          <a:xfrm>
            <a:off x="9150796" y="1536389"/>
            <a:ext cx="108000" cy="900000"/>
          </a:xfrm>
          <a:prstGeom prst="rightBracket">
            <a:avLst>
              <a:gd name="adj" fmla="val 76449"/>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右大かっこ 20"/>
          <p:cNvSpPr/>
          <p:nvPr/>
        </p:nvSpPr>
        <p:spPr>
          <a:xfrm>
            <a:off x="9197163" y="5890469"/>
            <a:ext cx="148326" cy="308344"/>
          </a:xfrm>
          <a:prstGeom prst="rightBracket">
            <a:avLst>
              <a:gd name="adj" fmla="val 2250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テキスト ボックス 22"/>
          <p:cNvSpPr txBox="1"/>
          <p:nvPr/>
        </p:nvSpPr>
        <p:spPr>
          <a:xfrm>
            <a:off x="3339666" y="2125197"/>
            <a:ext cx="321930" cy="246221"/>
          </a:xfrm>
          <a:prstGeom prst="rect">
            <a:avLst/>
          </a:prstGeom>
          <a:noFill/>
        </p:spPr>
        <p:txBody>
          <a:bodyPr wrap="square" lIns="0" rIns="0" rtlCol="0">
            <a:spAutoFit/>
          </a:bodyPr>
          <a:lstStyle/>
          <a:p>
            <a:r>
              <a:rPr lang="en-US" altLang="ja-JP" sz="1000" dirty="0"/>
              <a:t>※</a:t>
            </a:r>
          </a:p>
        </p:txBody>
      </p:sp>
      <p:sp>
        <p:nvSpPr>
          <p:cNvPr id="25" name="テキスト ボックス 24"/>
          <p:cNvSpPr txBox="1"/>
          <p:nvPr/>
        </p:nvSpPr>
        <p:spPr>
          <a:xfrm>
            <a:off x="9402432" y="5815743"/>
            <a:ext cx="489644" cy="400110"/>
          </a:xfrm>
          <a:prstGeom prst="rect">
            <a:avLst/>
          </a:prstGeom>
          <a:noFill/>
        </p:spPr>
        <p:txBody>
          <a:bodyPr wrap="square" lIns="0" rIns="0" rtlCol="0">
            <a:spAutoFit/>
          </a:bodyPr>
          <a:lstStyle/>
          <a:p>
            <a:r>
              <a:rPr lang="ja-JP" altLang="en-US" sz="1000" dirty="0">
                <a:latin typeface="Meiryo UI" panose="020B0604030504040204" pitchFamily="50" charset="-128"/>
                <a:ea typeface="Meiryo UI" panose="020B0604030504040204" pitchFamily="50" charset="-128"/>
              </a:rPr>
              <a:t>組織－</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４参照</a:t>
            </a:r>
            <a:endParaRPr kumimoji="1" lang="ja-JP" altLang="en-US" sz="10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625" y="199535"/>
            <a:ext cx="4406900"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（２）　組織体制の構築に向けた考え方</a:t>
            </a:r>
          </a:p>
        </p:txBody>
      </p:sp>
      <p:cxnSp>
        <p:nvCxnSpPr>
          <p:cNvPr id="17" name="直線コネクタ 16"/>
          <p:cNvCxnSpPr/>
          <p:nvPr/>
        </p:nvCxnSpPr>
        <p:spPr>
          <a:xfrm>
            <a:off x="4562788" y="1835575"/>
            <a:ext cx="0" cy="18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4276207" y="1564978"/>
            <a:ext cx="583680" cy="362193"/>
          </a:xfrm>
          <a:prstGeom prst="rightArrow">
            <a:avLst>
              <a:gd name="adj1" fmla="val 44585"/>
              <a:gd name="adj2" fmla="val 60636"/>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2" name="テキスト ボックス 21"/>
          <p:cNvSpPr txBox="1"/>
          <p:nvPr/>
        </p:nvSpPr>
        <p:spPr>
          <a:xfrm>
            <a:off x="223873" y="5263142"/>
            <a:ext cx="3221075" cy="246221"/>
          </a:xfrm>
          <a:prstGeom prst="rect">
            <a:avLst/>
          </a:prstGeom>
          <a:noFill/>
        </p:spPr>
        <p:txBody>
          <a:bodyPr wrap="square" lIns="0" rIns="0" rtlCol="0">
            <a:spAutoFit/>
          </a:bodyPr>
          <a:lstStyle/>
          <a:p>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終了事務を除く現員数　</a:t>
            </a:r>
            <a:r>
              <a:rPr lang="en-US" altLang="ja-JP" sz="1000" dirty="0">
                <a:latin typeface="Meiryo UI" pitchFamily="50" charset="-128"/>
                <a:ea typeface="Meiryo UI" pitchFamily="50" charset="-128"/>
                <a:cs typeface="Meiryo UI" pitchFamily="50" charset="-128"/>
              </a:rPr>
              <a:t>1,930</a:t>
            </a:r>
            <a:r>
              <a:rPr lang="ja-JP" altLang="en-US" sz="1000" dirty="0">
                <a:latin typeface="Meiryo UI" pitchFamily="50" charset="-128"/>
                <a:ea typeface="Meiryo UI" pitchFamily="50" charset="-128"/>
                <a:cs typeface="Meiryo UI" pitchFamily="50" charset="-128"/>
              </a:rPr>
              <a:t>人</a:t>
            </a:r>
            <a:endParaRPr lang="en-US" altLang="ja-JP" sz="900"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9347737" y="1756290"/>
            <a:ext cx="540000" cy="400110"/>
          </a:xfrm>
          <a:prstGeom prst="rect">
            <a:avLst/>
          </a:prstGeom>
          <a:noFill/>
        </p:spPr>
        <p:txBody>
          <a:bodyPr wrap="square" lIns="0" rIns="0" rtlCol="0">
            <a:spAutoFit/>
          </a:bodyPr>
          <a:lstStyle/>
          <a:p>
            <a:r>
              <a:rPr lang="ja-JP" altLang="en-US" sz="1000" dirty="0">
                <a:latin typeface="Meiryo UI" panose="020B0604030504040204" pitchFamily="50" charset="-128"/>
                <a:ea typeface="Meiryo UI" panose="020B0604030504040204" pitchFamily="50" charset="-128"/>
              </a:rPr>
              <a:t>組織－</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４参照</a:t>
            </a:r>
            <a:endParaRPr kumimoji="1" lang="ja-JP" altLang="en-US" sz="1000" dirty="0">
              <a:latin typeface="Meiryo UI" panose="020B0604030504040204" pitchFamily="50" charset="-128"/>
              <a:ea typeface="Meiryo UI" panose="020B0604030504040204" pitchFamily="50" charset="-128"/>
            </a:endParaRPr>
          </a:p>
        </p:txBody>
      </p:sp>
      <p:sp>
        <p:nvSpPr>
          <p:cNvPr id="18"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160785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55000" y="1412776"/>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Meiryo UI" panose="020B0604030504040204" pitchFamily="50" charset="-128"/>
              <a:ea typeface="Meiryo UI" panose="020B0604030504040204" pitchFamily="50" charset="-128"/>
            </a:endParaRPr>
          </a:p>
        </p:txBody>
      </p:sp>
      <p:sp>
        <p:nvSpPr>
          <p:cNvPr id="37" name="正方形/長方形 36"/>
          <p:cNvSpPr/>
          <p:nvPr/>
        </p:nvSpPr>
        <p:spPr>
          <a:xfrm>
            <a:off x="4707422" y="1457677"/>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rPr>
              <a:t>特別区設置当初</a:t>
            </a:r>
            <a:endParaRPr lang="en-US" altLang="ja-JP" sz="1700" b="1" dirty="0">
              <a:solidFill>
                <a:schemeClr val="tx1"/>
              </a:solidFill>
              <a:latin typeface="Meiryo UI" panose="020B0604030504040204" pitchFamily="50" charset="-128"/>
              <a:ea typeface="Meiryo UI" panose="020B0604030504040204"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3171305448"/>
              </p:ext>
            </p:extLst>
          </p:nvPr>
        </p:nvGraphicFramePr>
        <p:xfrm>
          <a:off x="4972399" y="1829834"/>
          <a:ext cx="4568384" cy="3427922"/>
        </p:xfrm>
        <a:graphic>
          <a:graphicData uri="http://schemas.openxmlformats.org/drawingml/2006/table">
            <a:tbl>
              <a:tblPr/>
              <a:tblGrid>
                <a:gridCol w="223704">
                  <a:extLst>
                    <a:ext uri="{9D8B030D-6E8A-4147-A177-3AD203B41FA5}">
                      <a16:colId xmlns:a16="http://schemas.microsoft.com/office/drawing/2014/main" val="20000"/>
                    </a:ext>
                  </a:extLst>
                </a:gridCol>
                <a:gridCol w="1086170">
                  <a:extLst>
                    <a:ext uri="{9D8B030D-6E8A-4147-A177-3AD203B41FA5}">
                      <a16:colId xmlns:a16="http://schemas.microsoft.com/office/drawing/2014/main" val="20001"/>
                    </a:ext>
                  </a:extLst>
                </a:gridCol>
                <a:gridCol w="1086170">
                  <a:extLst>
                    <a:ext uri="{9D8B030D-6E8A-4147-A177-3AD203B41FA5}">
                      <a16:colId xmlns:a16="http://schemas.microsoft.com/office/drawing/2014/main" val="20002"/>
                    </a:ext>
                  </a:extLst>
                </a:gridCol>
                <a:gridCol w="1086170">
                  <a:extLst>
                    <a:ext uri="{9D8B030D-6E8A-4147-A177-3AD203B41FA5}">
                      <a16:colId xmlns:a16="http://schemas.microsoft.com/office/drawing/2014/main" val="20003"/>
                    </a:ext>
                  </a:extLst>
                </a:gridCol>
                <a:gridCol w="1086170">
                  <a:extLst>
                    <a:ext uri="{9D8B030D-6E8A-4147-A177-3AD203B41FA5}">
                      <a16:colId xmlns:a16="http://schemas.microsoft.com/office/drawing/2014/main"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職員数</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10,940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1,100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淀川区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2,420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北区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2,790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中央区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3,110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天王寺区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11,260</a:t>
                      </a: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1,140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val="10008"/>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2009092231"/>
              </p:ext>
            </p:extLst>
          </p:nvPr>
        </p:nvGraphicFramePr>
        <p:xfrm>
          <a:off x="4986822" y="5605920"/>
          <a:ext cx="4536000" cy="392040"/>
        </p:xfrm>
        <a:graphic>
          <a:graphicData uri="http://schemas.openxmlformats.org/drawingml/2006/table">
            <a:tbl>
              <a:tblPr/>
              <a:tblGrid>
                <a:gridCol w="1326243">
                  <a:extLst>
                    <a:ext uri="{9D8B030D-6E8A-4147-A177-3AD203B41FA5}">
                      <a16:colId xmlns:a16="http://schemas.microsoft.com/office/drawing/2014/main" val="20000"/>
                    </a:ext>
                  </a:extLst>
                </a:gridCol>
                <a:gridCol w="1069919">
                  <a:extLst>
                    <a:ext uri="{9D8B030D-6E8A-4147-A177-3AD203B41FA5}">
                      <a16:colId xmlns:a16="http://schemas.microsoft.com/office/drawing/2014/main" val="20001"/>
                    </a:ext>
                  </a:extLst>
                </a:gridCol>
                <a:gridCol w="1069919">
                  <a:extLst>
                    <a:ext uri="{9D8B030D-6E8A-4147-A177-3AD203B41FA5}">
                      <a16:colId xmlns:a16="http://schemas.microsoft.com/office/drawing/2014/main" val="20002"/>
                    </a:ext>
                  </a:extLst>
                </a:gridCol>
                <a:gridCol w="1069919">
                  <a:extLst>
                    <a:ext uri="{9D8B030D-6E8A-4147-A177-3AD203B41FA5}">
                      <a16:colId xmlns:a16="http://schemas.microsoft.com/office/drawing/2014/main"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1,710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1,380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bl>
          </a:graphicData>
        </a:graphic>
      </p:graphicFrame>
      <p:sp>
        <p:nvSpPr>
          <p:cNvPr id="40" name="コンテンツ プレースホルダー 2"/>
          <p:cNvSpPr txBox="1">
            <a:spLocks/>
          </p:cNvSpPr>
          <p:nvPr/>
        </p:nvSpPr>
        <p:spPr bwMode="auto">
          <a:xfrm>
            <a:off x="179964" y="629349"/>
            <a:ext cx="9540000" cy="432000"/>
          </a:xfrm>
          <a:prstGeom prst="rect">
            <a:avLst/>
          </a:prstGeom>
          <a:solidFill>
            <a:schemeClr val="accent6">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400"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100" dirty="0">
                <a:solidFill>
                  <a:prstClr val="black"/>
                </a:solidFill>
                <a:latin typeface="Meiryo UI" pitchFamily="50" charset="-128"/>
                <a:ea typeface="Meiryo UI" pitchFamily="50" charset="-128"/>
                <a:cs typeface="Meiryo UI" pitchFamily="50" charset="-128"/>
              </a:rPr>
              <a:t>（経営形態の見直し部門、学校園等を除く）</a:t>
            </a:r>
            <a:endParaRPr lang="en-US" altLang="ja-JP" sz="1200" dirty="0">
              <a:solidFill>
                <a:prstClr val="black"/>
              </a:solidFill>
              <a:latin typeface="Meiryo UI" pitchFamily="50" charset="-128"/>
              <a:ea typeface="Meiryo UI" pitchFamily="50" charset="-128"/>
              <a:cs typeface="Meiryo UI" pitchFamily="50" charset="-128"/>
            </a:endParaRPr>
          </a:p>
        </p:txBody>
      </p:sp>
      <p:graphicFrame>
        <p:nvGraphicFramePr>
          <p:cNvPr id="87" name="Group 136"/>
          <p:cNvGraphicFramePr>
            <a:graphicFrameLocks noGrp="1"/>
          </p:cNvGraphicFramePr>
          <p:nvPr>
            <p:extLst>
              <p:ext uri="{D42A27DB-BD31-4B8C-83A1-F6EECF244321}">
                <p14:modId xmlns:p14="http://schemas.microsoft.com/office/powerpoint/2010/main" val="2059495235"/>
              </p:ext>
            </p:extLst>
          </p:nvPr>
        </p:nvGraphicFramePr>
        <p:xfrm>
          <a:off x="1022643" y="1697421"/>
          <a:ext cx="2620371" cy="313770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val="20000"/>
                    </a:ext>
                  </a:extLst>
                </a:gridCol>
                <a:gridCol w="837615">
                  <a:extLst>
                    <a:ext uri="{9D8B030D-6E8A-4147-A177-3AD203B41FA5}">
                      <a16:colId xmlns:a16="http://schemas.microsoft.com/office/drawing/2014/main" val="20001"/>
                    </a:ext>
                  </a:extLst>
                </a:gridCol>
                <a:gridCol w="825689">
                  <a:extLst>
                    <a:ext uri="{9D8B030D-6E8A-4147-A177-3AD203B41FA5}">
                      <a16:colId xmlns:a16="http://schemas.microsoft.com/office/drawing/2014/main"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1,930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9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1,500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9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88" name="Group 136"/>
          <p:cNvGraphicFramePr>
            <a:graphicFrameLocks noGrp="1"/>
          </p:cNvGraphicFramePr>
          <p:nvPr>
            <p:extLst>
              <p:ext uri="{D42A27DB-BD31-4B8C-83A1-F6EECF244321}">
                <p14:modId xmlns:p14="http://schemas.microsoft.com/office/powerpoint/2010/main" val="1034353761"/>
              </p:ext>
            </p:extLst>
          </p:nvPr>
        </p:nvGraphicFramePr>
        <p:xfrm>
          <a:off x="466797" y="5077321"/>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val="20000"/>
                    </a:ext>
                  </a:extLst>
                </a:gridCol>
                <a:gridCol w="225824">
                  <a:extLst>
                    <a:ext uri="{9D8B030D-6E8A-4147-A177-3AD203B41FA5}">
                      <a16:colId xmlns:a16="http://schemas.microsoft.com/office/drawing/2014/main" val="20001"/>
                    </a:ext>
                  </a:extLst>
                </a:gridCol>
                <a:gridCol w="936841">
                  <a:extLst>
                    <a:ext uri="{9D8B030D-6E8A-4147-A177-3AD203B41FA5}">
                      <a16:colId xmlns:a16="http://schemas.microsoft.com/office/drawing/2014/main" val="20002"/>
                    </a:ext>
                  </a:extLst>
                </a:gridCol>
                <a:gridCol w="854179">
                  <a:extLst>
                    <a:ext uri="{9D8B030D-6E8A-4147-A177-3AD203B41FA5}">
                      <a16:colId xmlns:a16="http://schemas.microsoft.com/office/drawing/2014/main" val="20003"/>
                    </a:ext>
                  </a:extLst>
                </a:gridCol>
                <a:gridCol w="840401">
                  <a:extLst>
                    <a:ext uri="{9D8B030D-6E8A-4147-A177-3AD203B41FA5}">
                      <a16:colId xmlns:a16="http://schemas.microsoft.com/office/drawing/2014/main"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latin typeface="Meiryo UI" panose="020B0604030504040204" pitchFamily="50" charset="-128"/>
                          <a:ea typeface="Meiryo UI" panose="020B0604030504040204" pitchFamily="50" charset="-128"/>
                        </a:rPr>
                        <a:t>Ⅱ</a:t>
                      </a:r>
                      <a:r>
                        <a:rPr kumimoji="1" lang="ja-JP" altLang="en-US" sz="1300" b="1" u="none" strike="noStrike" cap="none" normalizeH="0" baseline="0" dirty="0">
                          <a:ln>
                            <a:noFill/>
                          </a:ln>
                          <a:effectLst/>
                          <a:latin typeface="Meiryo UI" panose="020B0604030504040204" pitchFamily="50" charset="-128"/>
                          <a:ea typeface="Meiryo UI" panose="020B0604030504040204" pitchFamily="50" charset="-128"/>
                        </a:rPr>
                        <a:t>大阪府</a:t>
                      </a:r>
                      <a:endParaRPr kumimoji="1" lang="ja-JP" altLang="en-US" sz="13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a:endParaRPr>
                    </a:p>
                  </a:txBody>
                  <a:tcPr marL="36000" marR="36000" marT="45696" marB="4569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7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7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０人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3"/>
                  </a:ext>
                </a:extLst>
              </a:tr>
            </a:tbl>
          </a:graphicData>
        </a:graphic>
      </p:graphicFrame>
      <p:grpSp>
        <p:nvGrpSpPr>
          <p:cNvPr id="106" name="グループ化 105"/>
          <p:cNvGrpSpPr/>
          <p:nvPr/>
        </p:nvGrpSpPr>
        <p:grpSpPr>
          <a:xfrm>
            <a:off x="242174" y="1352753"/>
            <a:ext cx="4684735" cy="4870045"/>
            <a:chOff x="271852" y="1293692"/>
            <a:chExt cx="4684735" cy="4870045"/>
          </a:xfrm>
        </p:grpSpPr>
        <p:cxnSp>
          <p:nvCxnSpPr>
            <p:cNvPr id="107" name="直線コネクタ 106"/>
            <p:cNvCxnSpPr>
              <a:stCxn id="112" idx="3"/>
            </p:cNvCxnSpPr>
            <p:nvPr/>
          </p:nvCxnSpPr>
          <p:spPr>
            <a:xfrm>
              <a:off x="3708343" y="5929737"/>
              <a:ext cx="228938"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8" name="グループ化 50"/>
            <p:cNvGrpSpPr/>
            <p:nvPr/>
          </p:nvGrpSpPr>
          <p:grpSpPr>
            <a:xfrm>
              <a:off x="271852" y="1293692"/>
              <a:ext cx="4684735" cy="4870045"/>
              <a:chOff x="271852" y="1293692"/>
              <a:chExt cx="4684735" cy="4870045"/>
            </a:xfrm>
          </p:grpSpPr>
          <p:sp>
            <p:nvSpPr>
              <p:cNvPr id="109" name="正方形/長方形 10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b="1" dirty="0">
                    <a:solidFill>
                      <a:schemeClr val="tx1"/>
                    </a:solidFill>
                    <a:latin typeface="Meiryo UI" panose="020B0604030504040204" pitchFamily="50" charset="-128"/>
                    <a:ea typeface="Meiryo UI" panose="020B0604030504040204" pitchFamily="50" charset="-128"/>
                  </a:rPr>
                  <a:t>現員数</a:t>
                </a:r>
                <a:r>
                  <a:rPr lang="ja-JP" altLang="en-US" b="1" dirty="0">
                    <a:solidFill>
                      <a:schemeClr val="tx1"/>
                    </a:solidFill>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H28</a:t>
                </a:r>
                <a:r>
                  <a:rPr lang="ja-JP" altLang="en-US" sz="1400" b="1" dirty="0">
                    <a:solidFill>
                      <a:schemeClr val="tx1"/>
                    </a:solidFill>
                    <a:latin typeface="Meiryo UI" panose="020B0604030504040204" pitchFamily="50" charset="-128"/>
                    <a:ea typeface="Meiryo UI" panose="020B0604030504040204" pitchFamily="50" charset="-128"/>
                  </a:rPr>
                  <a:t>年度</a:t>
                </a:r>
              </a:p>
            </p:txBody>
          </p:sp>
          <p:sp>
            <p:nvSpPr>
              <p:cNvPr id="110" name="角丸四角形 10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1" name="右矢印 110"/>
              <p:cNvSpPr/>
              <p:nvPr/>
            </p:nvSpPr>
            <p:spPr>
              <a:xfrm>
                <a:off x="3733808" y="3021647"/>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latin typeface="Meiryo UI" panose="020B0604030504040204" pitchFamily="50" charset="-128"/>
                  <a:ea typeface="Meiryo UI" panose="020B0604030504040204" pitchFamily="50" charset="-128"/>
                </a:endParaRPr>
              </a:p>
            </p:txBody>
          </p:sp>
          <p:sp>
            <p:nvSpPr>
              <p:cNvPr id="112" name="角丸四角形 111"/>
              <p:cNvSpPr/>
              <p:nvPr/>
            </p:nvSpPr>
            <p:spPr>
              <a:xfrm>
                <a:off x="1079329" y="5695737"/>
                <a:ext cx="2629014" cy="468000"/>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113" name="直線コネクタ 112"/>
              <p:cNvCxnSpPr/>
              <p:nvPr/>
            </p:nvCxnSpPr>
            <p:spPr>
              <a:xfrm flipH="1">
                <a:off x="3937281" y="3382163"/>
                <a:ext cx="19566" cy="2553049"/>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300" b="1" dirty="0">
                    <a:solidFill>
                      <a:schemeClr val="tx1"/>
                    </a:solidFill>
                    <a:latin typeface="Meiryo UI" panose="020B0604030504040204" pitchFamily="50" charset="-128"/>
                    <a:ea typeface="Meiryo UI" panose="020B0604030504040204" pitchFamily="50" charset="-128"/>
                  </a:rPr>
                  <a:t>Ⅰ</a:t>
                </a:r>
              </a:p>
              <a:p>
                <a:pPr>
                  <a:defRPr/>
                </a:pPr>
                <a:r>
                  <a:rPr lang="ja-JP" altLang="en-US" sz="1300" b="1" dirty="0">
                    <a:solidFill>
                      <a:schemeClr val="tx1"/>
                    </a:solidFill>
                    <a:latin typeface="Meiryo UI" panose="020B0604030504040204" pitchFamily="50" charset="-128"/>
                    <a:ea typeface="Meiryo UI" panose="020B0604030504040204" pitchFamily="50" charset="-128"/>
                  </a:rPr>
                  <a:t>大阪市</a:t>
                </a:r>
                <a:endParaRPr lang="en-US" altLang="ja-JP" sz="1300" b="1" dirty="0">
                  <a:solidFill>
                    <a:schemeClr val="tx1"/>
                  </a:solidFill>
                  <a:latin typeface="Meiryo UI" panose="020B0604030504040204" pitchFamily="50" charset="-128"/>
                  <a:ea typeface="Meiryo UI" panose="020B0604030504040204" pitchFamily="50" charset="-128"/>
                </a:endParaRPr>
              </a:p>
            </p:txBody>
          </p:sp>
          <p:sp>
            <p:nvSpPr>
              <p:cNvPr id="115" name="角丸四角形 114"/>
              <p:cNvSpPr/>
              <p:nvPr/>
            </p:nvSpPr>
            <p:spPr>
              <a:xfrm>
                <a:off x="1108359" y="3838201"/>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pSp>
            <p:nvGrpSpPr>
              <p:cNvPr id="116" name="グループ化 39"/>
              <p:cNvGrpSpPr/>
              <p:nvPr/>
            </p:nvGrpSpPr>
            <p:grpSpPr>
              <a:xfrm>
                <a:off x="3671557" y="4209733"/>
                <a:ext cx="1285030" cy="1539268"/>
                <a:chOff x="3671557" y="4209733"/>
                <a:chExt cx="1285030" cy="1539268"/>
              </a:xfrm>
            </p:grpSpPr>
            <p:cxnSp>
              <p:nvCxnSpPr>
                <p:cNvPr id="120" name="直線コネクタ 119"/>
                <p:cNvCxnSpPr/>
                <p:nvPr/>
              </p:nvCxnSpPr>
              <p:spPr>
                <a:xfrm>
                  <a:off x="3671557" y="4209733"/>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H="1">
                  <a:off x="4381847" y="4209827"/>
                  <a:ext cx="0" cy="1539174"/>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368784" y="5749001"/>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17" name="テキスト ボックス 116"/>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うち府への</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移管控除後</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a:solidFill>
                      <a:schemeClr val="bg1"/>
                    </a:solidFill>
                    <a:latin typeface="Meiryo UI" panose="020B0604030504040204" pitchFamily="50" charset="-128"/>
                    <a:ea typeface="Meiryo UI" panose="020B0604030504040204" pitchFamily="50" charset="-128"/>
                    <a:cs typeface="Meiryo UI"/>
                  </a:rPr>
                  <a:t>11,170</a:t>
                </a:r>
                <a:r>
                  <a:rPr lang="ja-JP" altLang="en-US" sz="1100" b="1" dirty="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sp>
            <p:nvSpPr>
              <p:cNvPr id="118" name="テキスト ボックス 117"/>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a:solidFill>
                      <a:schemeClr val="bg1"/>
                    </a:solidFill>
                    <a:latin typeface="Meiryo UI" panose="020B0604030504040204" pitchFamily="50" charset="-128"/>
                    <a:ea typeface="Meiryo UI" panose="020B0604030504040204" pitchFamily="50" charset="-128"/>
                    <a:cs typeface="Meiryo UI"/>
                  </a:rPr>
                  <a:t>9,700</a:t>
                </a:r>
                <a:r>
                  <a:rPr lang="ja-JP" altLang="en-US" sz="1100" b="1" dirty="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sp>
            <p:nvSpPr>
              <p:cNvPr id="119" name="テキスト ボックス 118"/>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panose="020B0604030504040204" pitchFamily="50" charset="-128"/>
                    <a:ea typeface="Meiryo UI" panose="020B0604030504040204" pitchFamily="50" charset="-128"/>
                    <a:cs typeface="Meiryo UI"/>
                  </a:rPr>
                  <a:t>　　</a:t>
                </a:r>
                <a:r>
                  <a:rPr lang="en-US" altLang="ja-JP" sz="1100" b="1" dirty="0">
                    <a:solidFill>
                      <a:schemeClr val="bg1"/>
                    </a:solidFill>
                    <a:latin typeface="Meiryo UI" panose="020B0604030504040204" pitchFamily="50" charset="-128"/>
                    <a:ea typeface="Meiryo UI" panose="020B0604030504040204" pitchFamily="50" charset="-128"/>
                    <a:cs typeface="Meiryo UI"/>
                  </a:rPr>
                  <a:t>1,470</a:t>
                </a:r>
                <a:r>
                  <a:rPr lang="ja-JP" altLang="en-US" sz="1100" b="1" dirty="0">
                    <a:solidFill>
                      <a:schemeClr val="bg1"/>
                    </a:solidFill>
                    <a:latin typeface="Meiryo UI" panose="020B0604030504040204" pitchFamily="50" charset="-128"/>
                    <a:ea typeface="Meiryo UI" panose="020B0604030504040204" pitchFamily="50" charset="-128"/>
                    <a:cs typeface="Meiryo UI"/>
                  </a:rPr>
                  <a:t>人</a:t>
                </a:r>
                <a:endParaRPr lang="en-US" altLang="ja-JP" sz="1100" b="1" dirty="0">
                  <a:solidFill>
                    <a:schemeClr val="bg1"/>
                  </a:solidFill>
                  <a:latin typeface="Meiryo UI" panose="020B0604030504040204" pitchFamily="50" charset="-128"/>
                  <a:ea typeface="Meiryo UI" panose="020B0604030504040204" pitchFamily="50" charset="-128"/>
                  <a:cs typeface="Meiryo UI"/>
                </a:endParaRPr>
              </a:p>
            </p:txBody>
          </p:sp>
        </p:grpSp>
      </p:grpSp>
      <p:sp>
        <p:nvSpPr>
          <p:cNvPr id="30" name="正方形/長方形 31"/>
          <p:cNvSpPr/>
          <p:nvPr/>
        </p:nvSpPr>
        <p:spPr>
          <a:xfrm>
            <a:off x="5041580" y="6034016"/>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特別区設置以降の職員数は、特別区長のマネジメントによって管理するため、</a:t>
            </a:r>
            <a:endParaRPr lang="en-US" altLang="ja-JP" sz="1100" dirty="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sp>
        <p:nvSpPr>
          <p:cNvPr id="29"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80598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34977" y="1514742"/>
            <a:ext cx="9433048" cy="198626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0" y="4763"/>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～算定にあたっての前提～</a:t>
            </a:r>
            <a:endParaRPr lang="ja-JP" altLang="en-US" sz="1600" b="1" dirty="0">
              <a:solidFill>
                <a:srgbClr val="000000"/>
              </a:solidFill>
              <a:latin typeface="ＭＳ Ｐゴシック" charset="-128"/>
              <a:ea typeface="Meiryo UI"/>
              <a:cs typeface="Meiryo UI"/>
            </a:endParaRPr>
          </a:p>
        </p:txBody>
      </p:sp>
      <p:sp>
        <p:nvSpPr>
          <p:cNvPr id="3" name="テキスト ボックス 2"/>
          <p:cNvSpPr txBox="1"/>
          <p:nvPr/>
        </p:nvSpPr>
        <p:spPr>
          <a:xfrm>
            <a:off x="56456" y="3678411"/>
            <a:ext cx="9790091" cy="2846933"/>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◆人員マネジメント</a:t>
            </a:r>
            <a:endParaRPr kumimoji="1" lang="en-US" altLang="ja-JP" sz="16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○住民サービスの維持・向上を図りつつ、目標とする職員総数の範囲内で、人的資源の最適配分を追求</a:t>
            </a:r>
            <a:endParaRPr lang="en-US" altLang="ja-JP" sz="15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○このため、大阪市では、毎年度、業務執行のあり方全般を見直し、既存の職員</a:t>
            </a:r>
            <a:r>
              <a:rPr lang="ja-JP" altLang="ja-JP" sz="1500" dirty="0">
                <a:latin typeface="Meiryo UI" panose="020B0604030504040204" pitchFamily="50" charset="-128"/>
                <a:ea typeface="Meiryo UI" panose="020B0604030504040204" pitchFamily="50" charset="-128"/>
              </a:rPr>
              <a:t>配置全体を精査する</a:t>
            </a:r>
            <a:r>
              <a:rPr lang="ja-JP" altLang="en-US" sz="1500" dirty="0">
                <a:latin typeface="Meiryo UI" panose="020B0604030504040204" pitchFamily="50" charset="-128"/>
                <a:ea typeface="Meiryo UI" panose="020B0604030504040204" pitchFamily="50" charset="-128"/>
              </a:rPr>
              <a:t>など、</a:t>
            </a:r>
            <a:r>
              <a:rPr lang="ja-JP" altLang="ja-JP" sz="1500" dirty="0">
                <a:latin typeface="Meiryo UI" panose="020B0604030504040204" pitchFamily="50" charset="-128"/>
                <a:ea typeface="Meiryo UI" panose="020B0604030504040204" pitchFamily="50" charset="-128"/>
              </a:rPr>
              <a:t>不断</a:t>
            </a:r>
            <a:r>
              <a:rPr lang="ja-JP" altLang="en-US" sz="1500" dirty="0">
                <a:latin typeface="Meiryo UI" panose="020B0604030504040204" pitchFamily="50" charset="-128"/>
                <a:ea typeface="Meiryo UI" panose="020B0604030504040204" pitchFamily="50" charset="-128"/>
              </a:rPr>
              <a:t>に取り組み</a:t>
            </a:r>
            <a:endParaRPr lang="en-US" altLang="ja-JP" sz="1500" dirty="0">
              <a:latin typeface="Meiryo UI" panose="020B0604030504040204" pitchFamily="50" charset="-128"/>
              <a:ea typeface="Meiryo UI" panose="020B0604030504040204" pitchFamily="50" charset="-128"/>
            </a:endParaRPr>
          </a:p>
          <a:p>
            <a:endParaRPr kumimoji="1" lang="en-US" altLang="ja-JP" sz="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現実の職員配置では、事務事業ごとに</a:t>
            </a:r>
            <a:r>
              <a:rPr lang="ja-JP" altLang="ja-JP" sz="1500" dirty="0">
                <a:latin typeface="Meiryo UI" panose="020B0604030504040204" pitchFamily="50" charset="-128"/>
                <a:ea typeface="Meiryo UI" panose="020B0604030504040204" pitchFamily="50" charset="-128"/>
              </a:rPr>
              <a:t>想定</a:t>
            </a:r>
            <a:r>
              <a:rPr lang="ja-JP" altLang="en-US" sz="1500" dirty="0">
                <a:latin typeface="Meiryo UI" panose="020B0604030504040204" pitchFamily="50" charset="-128"/>
                <a:ea typeface="Meiryo UI" panose="020B0604030504040204" pitchFamily="50" charset="-128"/>
              </a:rPr>
              <a:t>した</a:t>
            </a:r>
            <a:r>
              <a:rPr lang="ja-JP" altLang="ja-JP" sz="1500" dirty="0">
                <a:latin typeface="Meiryo UI" panose="020B0604030504040204" pitchFamily="50" charset="-128"/>
                <a:ea typeface="Meiryo UI" panose="020B0604030504040204" pitchFamily="50" charset="-128"/>
              </a:rPr>
              <a:t>業務量</a:t>
            </a:r>
            <a:r>
              <a:rPr lang="ja-JP" altLang="en-US" sz="1500" dirty="0">
                <a:latin typeface="Meiryo UI" panose="020B0604030504040204" pitchFamily="50" charset="-128"/>
                <a:ea typeface="Meiryo UI" panose="020B0604030504040204" pitchFamily="50" charset="-128"/>
              </a:rPr>
              <a:t>や従事人員</a:t>
            </a:r>
            <a:r>
              <a:rPr lang="ja-JP" altLang="ja-JP" sz="1500" dirty="0">
                <a:latin typeface="Meiryo UI" panose="020B0604030504040204" pitchFamily="50" charset="-128"/>
                <a:ea typeface="Meiryo UI" panose="020B0604030504040204" pitchFamily="50" charset="-128"/>
              </a:rPr>
              <a:t>を</a:t>
            </a:r>
            <a:r>
              <a:rPr lang="ja-JP" altLang="en-US" sz="1500" dirty="0">
                <a:latin typeface="Meiryo UI" panose="020B0604030504040204" pitchFamily="50" charset="-128"/>
                <a:ea typeface="Meiryo UI" panose="020B0604030504040204" pitchFamily="50" charset="-128"/>
              </a:rPr>
              <a:t>定量的に積み上げて、各課・各局の職員配置を</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決定していくことは行っておらず、各局の自律的なマネジメントを発揮しつつ、児童虐待防止の体制強化などの増員については、</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全市的な観点から業務執行体制の確保を行い、毎年度、職員配置を決定</a:t>
            </a:r>
            <a:endParaRPr lang="en-US" altLang="ja-JP" sz="15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◆特別区における人員マネジメント</a:t>
            </a:r>
            <a:endParaRPr lang="en-US" altLang="ja-JP" sz="16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○設置準備期間中　：　市長のマネジメントにより、各特別区の体制整備を図る</a:t>
            </a:r>
            <a:endParaRPr lang="en-US" altLang="ja-JP" sz="15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○特別区設置後　　 ：  特別区長のマネジメントにより、各特別区の施策目標の実現をめざした体制整備を図る</a:t>
            </a:r>
            <a:endParaRPr lang="en-US" altLang="ja-JP" sz="1500" dirty="0">
              <a:latin typeface="Meiryo UI" panose="020B0604030504040204" pitchFamily="50" charset="-128"/>
              <a:ea typeface="Meiryo UI" panose="020B0604030504040204" pitchFamily="50" charset="-128"/>
            </a:endParaRPr>
          </a:p>
        </p:txBody>
      </p:sp>
      <p:sp>
        <p:nvSpPr>
          <p:cNvPr id="27" name="Rectangle 31"/>
          <p:cNvSpPr>
            <a:spLocks noChangeArrowheads="1"/>
          </p:cNvSpPr>
          <p:nvPr/>
        </p:nvSpPr>
        <p:spPr bwMode="auto">
          <a:xfrm>
            <a:off x="531887" y="1909106"/>
            <a:ext cx="2448272" cy="1331999"/>
          </a:xfrm>
          <a:prstGeom prst="rect">
            <a:avLst/>
          </a:prstGeom>
          <a:solidFill>
            <a:schemeClr val="tx2"/>
          </a:solidFill>
          <a:ln w="15875">
            <a:solidFill>
              <a:schemeClr val="tx2"/>
            </a:solidFill>
            <a:miter lim="800000"/>
            <a:headEnd/>
            <a:tailEnd/>
          </a:ln>
        </p:spPr>
        <p:txBody>
          <a:bodyPr anchor="ctr"/>
          <a:lstStyle/>
          <a:p>
            <a:pPr algn="ctr"/>
            <a:r>
              <a:rPr lang="ja-JP" altLang="en-US" sz="1550" b="1" dirty="0">
                <a:solidFill>
                  <a:schemeClr val="bg1"/>
                </a:solidFill>
                <a:latin typeface="Meiryo UI" pitchFamily="50" charset="-128"/>
                <a:ea typeface="Meiryo UI" pitchFamily="50" charset="-128"/>
                <a:cs typeface="Meiryo UI" pitchFamily="50" charset="-128"/>
              </a:rPr>
              <a:t>職員数管理目標</a:t>
            </a:r>
            <a:endParaRPr lang="en-US" altLang="ja-JP" sz="1550" b="1" dirty="0">
              <a:solidFill>
                <a:schemeClr val="bg1"/>
              </a:solidFill>
              <a:latin typeface="Meiryo UI" pitchFamily="50" charset="-128"/>
              <a:ea typeface="Meiryo UI" pitchFamily="50" charset="-128"/>
              <a:cs typeface="Meiryo UI" pitchFamily="50" charset="-128"/>
            </a:endParaRPr>
          </a:p>
          <a:p>
            <a:pPr algn="ctr"/>
            <a:r>
              <a:rPr lang="ja-JP" altLang="en-US" sz="1550" b="1" dirty="0">
                <a:solidFill>
                  <a:schemeClr val="bg1"/>
                </a:solidFill>
                <a:latin typeface="Meiryo UI" pitchFamily="50" charset="-128"/>
                <a:ea typeface="Meiryo UI" pitchFamily="50" charset="-128"/>
                <a:cs typeface="Meiryo UI" pitchFamily="50" charset="-128"/>
              </a:rPr>
              <a:t>（目標とする職員総数）の設定</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8" name="Rectangle 31"/>
          <p:cNvSpPr>
            <a:spLocks noChangeArrowheads="1"/>
          </p:cNvSpPr>
          <p:nvPr/>
        </p:nvSpPr>
        <p:spPr bwMode="auto">
          <a:xfrm>
            <a:off x="3727365" y="1909106"/>
            <a:ext cx="2448272" cy="1332000"/>
          </a:xfrm>
          <a:prstGeom prst="rect">
            <a:avLst/>
          </a:prstGeom>
          <a:solidFill>
            <a:schemeClr val="tx2"/>
          </a:solidFill>
          <a:ln w="15875">
            <a:solidFill>
              <a:schemeClr val="tx2"/>
            </a:solidFill>
            <a:miter lim="800000"/>
            <a:headEnd/>
            <a:tailEnd/>
          </a:ln>
        </p:spPr>
        <p:txBody>
          <a:bodyPr anchor="ctr"/>
          <a:lstStyle/>
          <a:p>
            <a:r>
              <a:rPr lang="ja-JP" altLang="en-US" sz="1550" b="1" dirty="0">
                <a:solidFill>
                  <a:schemeClr val="bg1"/>
                </a:solidFill>
                <a:latin typeface="Meiryo UI" pitchFamily="50" charset="-128"/>
                <a:ea typeface="Meiryo UI" pitchFamily="50" charset="-128"/>
                <a:cs typeface="Meiryo UI" pitchFamily="50" charset="-128"/>
              </a:rPr>
              <a:t> ○業務執行の見直しなどを　</a:t>
            </a:r>
            <a:endParaRPr lang="en-US" altLang="ja-JP" sz="1550" b="1" dirty="0">
              <a:solidFill>
                <a:schemeClr val="bg1"/>
              </a:solidFill>
              <a:latin typeface="Meiryo UI" pitchFamily="50" charset="-128"/>
              <a:ea typeface="Meiryo UI" pitchFamily="50" charset="-128"/>
              <a:cs typeface="Meiryo UI" pitchFamily="50" charset="-128"/>
            </a:endParaRPr>
          </a:p>
          <a:p>
            <a:r>
              <a:rPr lang="ja-JP" altLang="en-US" sz="1550" b="1" dirty="0">
                <a:solidFill>
                  <a:schemeClr val="bg1"/>
                </a:solidFill>
                <a:latin typeface="Meiryo UI" pitchFamily="50" charset="-128"/>
                <a:ea typeface="Meiryo UI" pitchFamily="50" charset="-128"/>
                <a:cs typeface="Meiryo UI" pitchFamily="50" charset="-128"/>
              </a:rPr>
              <a:t> 　 通じて、全庁的に、既存</a:t>
            </a:r>
            <a:endParaRPr lang="en-US" altLang="ja-JP" sz="1550" b="1" dirty="0">
              <a:solidFill>
                <a:schemeClr val="bg1"/>
              </a:solidFill>
              <a:latin typeface="Meiryo UI" pitchFamily="50" charset="-128"/>
              <a:ea typeface="Meiryo UI" pitchFamily="50" charset="-128"/>
              <a:cs typeface="Meiryo UI" pitchFamily="50" charset="-128"/>
            </a:endParaRPr>
          </a:p>
          <a:p>
            <a:r>
              <a:rPr lang="en-US" altLang="ja-JP" sz="1550" b="1" dirty="0">
                <a:solidFill>
                  <a:schemeClr val="bg1"/>
                </a:solidFill>
                <a:latin typeface="Meiryo UI" pitchFamily="50" charset="-128"/>
                <a:ea typeface="Meiryo UI" pitchFamily="50" charset="-128"/>
                <a:cs typeface="Meiryo UI" pitchFamily="50" charset="-128"/>
              </a:rPr>
              <a:t>    </a:t>
            </a:r>
            <a:r>
              <a:rPr lang="ja-JP" altLang="en-US" sz="1550" b="1" dirty="0">
                <a:solidFill>
                  <a:schemeClr val="bg1"/>
                </a:solidFill>
                <a:latin typeface="Meiryo UI" pitchFamily="50" charset="-128"/>
                <a:ea typeface="Meiryo UI" pitchFamily="50" charset="-128"/>
                <a:cs typeface="Meiryo UI" pitchFamily="50" charset="-128"/>
              </a:rPr>
              <a:t>の職員配置を精査</a:t>
            </a:r>
            <a:endParaRPr lang="en-US" altLang="ja-JP" sz="1550" b="1" dirty="0">
              <a:solidFill>
                <a:schemeClr val="bg1"/>
              </a:solidFill>
              <a:latin typeface="Meiryo UI" pitchFamily="50" charset="-128"/>
              <a:ea typeface="Meiryo UI" pitchFamily="50" charset="-128"/>
              <a:cs typeface="Meiryo UI" pitchFamily="50" charset="-128"/>
            </a:endParaRPr>
          </a:p>
          <a:p>
            <a:r>
              <a:rPr lang="ja-JP" altLang="en-US" sz="1550" b="1" dirty="0">
                <a:solidFill>
                  <a:schemeClr val="bg1"/>
                </a:solidFill>
                <a:latin typeface="Meiryo UI" pitchFamily="50" charset="-128"/>
                <a:ea typeface="Meiryo UI" pitchFamily="50" charset="-128"/>
                <a:cs typeface="Meiryo UI" pitchFamily="50" charset="-128"/>
              </a:rPr>
              <a:t> ○新たな行政需要に対応</a:t>
            </a:r>
            <a:endParaRPr lang="en-US" altLang="ja-JP" sz="1550" b="1" dirty="0">
              <a:solidFill>
                <a:schemeClr val="bg1"/>
              </a:solidFill>
              <a:latin typeface="Meiryo UI" pitchFamily="50" charset="-128"/>
              <a:ea typeface="Meiryo UI" pitchFamily="50" charset="-128"/>
              <a:cs typeface="Meiryo UI" pitchFamily="50" charset="-128"/>
            </a:endParaRPr>
          </a:p>
          <a:p>
            <a:r>
              <a:rPr lang="ja-JP" altLang="en-US" sz="1550" b="1" dirty="0">
                <a:solidFill>
                  <a:schemeClr val="bg1"/>
                </a:solidFill>
                <a:latin typeface="Meiryo UI" pitchFamily="50" charset="-128"/>
                <a:ea typeface="Meiryo UI" pitchFamily="50" charset="-128"/>
                <a:cs typeface="Meiryo UI" pitchFamily="50" charset="-128"/>
              </a:rPr>
              <a:t> 　 した増員の確保</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29" name="Rectangle 31"/>
          <p:cNvSpPr>
            <a:spLocks noChangeArrowheads="1"/>
          </p:cNvSpPr>
          <p:nvPr/>
        </p:nvSpPr>
        <p:spPr bwMode="auto">
          <a:xfrm>
            <a:off x="6917639" y="1909106"/>
            <a:ext cx="2448272" cy="1331998"/>
          </a:xfrm>
          <a:prstGeom prst="rect">
            <a:avLst/>
          </a:prstGeom>
          <a:solidFill>
            <a:schemeClr val="tx2"/>
          </a:solidFill>
          <a:ln w="15875">
            <a:solidFill>
              <a:schemeClr val="tx2"/>
            </a:solidFill>
            <a:miter lim="800000"/>
            <a:headEnd/>
            <a:tailEnd/>
          </a:ln>
        </p:spPr>
        <p:txBody>
          <a:bodyPr anchor="ctr"/>
          <a:lstStyle/>
          <a:p>
            <a:pPr algn="ctr"/>
            <a:r>
              <a:rPr lang="ja-JP" altLang="en-US" sz="1550" b="1" dirty="0">
                <a:solidFill>
                  <a:schemeClr val="bg1"/>
                </a:solidFill>
                <a:latin typeface="Meiryo UI" pitchFamily="50" charset="-128"/>
                <a:ea typeface="Meiryo UI" pitchFamily="50" charset="-128"/>
                <a:cs typeface="Meiryo UI" pitchFamily="50" charset="-128"/>
              </a:rPr>
              <a:t>全体最適をめざし</a:t>
            </a:r>
            <a:endParaRPr lang="en-US" altLang="ja-JP" sz="1550" b="1" dirty="0">
              <a:solidFill>
                <a:schemeClr val="bg1"/>
              </a:solidFill>
              <a:latin typeface="Meiryo UI" pitchFamily="50" charset="-128"/>
              <a:ea typeface="Meiryo UI" pitchFamily="50" charset="-128"/>
              <a:cs typeface="Meiryo UI" pitchFamily="50" charset="-128"/>
            </a:endParaRPr>
          </a:p>
          <a:p>
            <a:pPr algn="ctr"/>
            <a:r>
              <a:rPr lang="ja-JP" altLang="en-US" sz="1550" b="1" dirty="0">
                <a:solidFill>
                  <a:schemeClr val="bg1"/>
                </a:solidFill>
                <a:latin typeface="Meiryo UI" pitchFamily="50" charset="-128"/>
                <a:ea typeface="Meiryo UI" pitchFamily="50" charset="-128"/>
                <a:cs typeface="Meiryo UI" pitchFamily="50" charset="-128"/>
              </a:rPr>
              <a:t>人的資源の最適配分を</a:t>
            </a:r>
            <a:endParaRPr lang="en-US" altLang="ja-JP" sz="1550" b="1" dirty="0">
              <a:solidFill>
                <a:schemeClr val="bg1"/>
              </a:solidFill>
              <a:latin typeface="Meiryo UI" pitchFamily="50" charset="-128"/>
              <a:ea typeface="Meiryo UI" pitchFamily="50" charset="-128"/>
              <a:cs typeface="Meiryo UI" pitchFamily="50" charset="-128"/>
            </a:endParaRPr>
          </a:p>
          <a:p>
            <a:pPr algn="ctr"/>
            <a:r>
              <a:rPr lang="ja-JP" altLang="en-US" sz="1550" b="1" dirty="0">
                <a:solidFill>
                  <a:schemeClr val="bg1"/>
                </a:solidFill>
                <a:latin typeface="Meiryo UI" pitchFamily="50" charset="-128"/>
                <a:ea typeface="Meiryo UI" pitchFamily="50" charset="-128"/>
                <a:cs typeface="Meiryo UI" pitchFamily="50" charset="-128"/>
              </a:rPr>
              <a:t>追求</a:t>
            </a:r>
            <a:endParaRPr lang="en-US" altLang="ja-JP" sz="1550" b="1" dirty="0">
              <a:solidFill>
                <a:schemeClr val="bg1"/>
              </a:solidFill>
              <a:latin typeface="Meiryo UI" pitchFamily="50" charset="-128"/>
              <a:ea typeface="Meiryo UI" pitchFamily="50" charset="-128"/>
              <a:cs typeface="Meiryo UI" pitchFamily="50" charset="-128"/>
            </a:endParaRPr>
          </a:p>
        </p:txBody>
      </p:sp>
      <p:sp>
        <p:nvSpPr>
          <p:cNvPr id="5" name="二等辺三角形 4"/>
          <p:cNvSpPr/>
          <p:nvPr/>
        </p:nvSpPr>
        <p:spPr>
          <a:xfrm rot="5400000">
            <a:off x="3102993" y="2395085"/>
            <a:ext cx="501537" cy="360040"/>
          </a:xfrm>
          <a:prstGeom prst="triangl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二等辺三角形 32"/>
          <p:cNvSpPr/>
          <p:nvPr/>
        </p:nvSpPr>
        <p:spPr>
          <a:xfrm rot="5400000">
            <a:off x="6292841" y="2395086"/>
            <a:ext cx="501537" cy="360040"/>
          </a:xfrm>
          <a:prstGeom prst="triangl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角丸四角形 33"/>
          <p:cNvSpPr/>
          <p:nvPr/>
        </p:nvSpPr>
        <p:spPr>
          <a:xfrm>
            <a:off x="3403329" y="1318711"/>
            <a:ext cx="3096344" cy="37392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itchFamily="50" charset="-128"/>
                <a:ea typeface="Meiryo UI" pitchFamily="50" charset="-128"/>
                <a:cs typeface="Meiryo UI" pitchFamily="50" charset="-128"/>
              </a:rPr>
              <a:t>人員マネジメント</a:t>
            </a:r>
          </a:p>
        </p:txBody>
      </p:sp>
      <p:sp>
        <p:nvSpPr>
          <p:cNvPr id="13" name="正方形/長方形 12"/>
          <p:cNvSpPr/>
          <p:nvPr/>
        </p:nvSpPr>
        <p:spPr>
          <a:xfrm>
            <a:off x="271501" y="595818"/>
            <a:ext cx="9360000" cy="504000"/>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a:solidFill>
                  <a:schemeClr val="tx1"/>
                </a:solidFill>
                <a:latin typeface="Meiryo UI" panose="020B0604030504040204" pitchFamily="50" charset="-128"/>
                <a:ea typeface="Meiryo UI" panose="020B0604030504040204" pitchFamily="50" charset="-128"/>
              </a:rPr>
              <a:t>◆ 特別区の組織体制の検討にあたっては、人員マネジメントを前提とする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233545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～全体プロセス～　</a:t>
            </a:r>
            <a:r>
              <a:rPr lang="ja-JP" altLang="en-US" sz="1600" b="1" dirty="0">
                <a:solidFill>
                  <a:srgbClr val="000000"/>
                </a:solidFill>
                <a:latin typeface="ＭＳ Ｐゴシック" charset="-128"/>
                <a:ea typeface="Meiryo UI"/>
                <a:cs typeface="Meiryo UI"/>
              </a:rPr>
              <a:t>　</a:t>
            </a:r>
          </a:p>
        </p:txBody>
      </p:sp>
      <p:sp>
        <p:nvSpPr>
          <p:cNvPr id="62" name="正方形/長方形 61"/>
          <p:cNvSpPr/>
          <p:nvPr/>
        </p:nvSpPr>
        <p:spPr>
          <a:xfrm>
            <a:off x="141668" y="583795"/>
            <a:ext cx="9672033" cy="1143139"/>
          </a:xfrm>
          <a:prstGeom prst="rect">
            <a:avLst/>
          </a:prstGeom>
          <a:solidFill>
            <a:schemeClr val="accent6">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Ins="72000" anchor="ctr"/>
          <a:lstStyle/>
          <a:p>
            <a:pPr indent="-457200"/>
            <a:r>
              <a:rPr lang="ja-JP" altLang="en-US" sz="1400" dirty="0">
                <a:solidFill>
                  <a:schemeClr val="tx1"/>
                </a:solidFill>
                <a:latin typeface="Meiryo UI" panose="020B0604030504040204" pitchFamily="50" charset="-128"/>
                <a:ea typeface="Meiryo UI" panose="020B0604030504040204" pitchFamily="50" charset="-128"/>
              </a:rPr>
              <a:t>◆ 住民投票前は、特別区設置協定書の作成に向けた、特別区の組織体制の基本設計の段階</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endParaRPr lang="en-US" altLang="ja-JP" sz="6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各特別区の実情を反映した上で、各課単位で職種なども考慮した具体の職員配置を検討するには、各局との綿密な協議・検討が</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必要不可欠であり、こうした本格的な準備業務については、特別区設置までの情勢の変化なども勘案しながら、設置準備期間中に</a:t>
            </a:r>
            <a:endParaRPr lang="en-US" altLang="ja-JP" sz="1400" dirty="0">
              <a:solidFill>
                <a:schemeClr val="tx1"/>
              </a:solidFill>
              <a:latin typeface="Meiryo UI" panose="020B0604030504040204" pitchFamily="50" charset="-128"/>
              <a:ea typeface="Meiryo UI" panose="020B0604030504040204" pitchFamily="50" charset="-128"/>
            </a:endParaRPr>
          </a:p>
          <a:p>
            <a:pPr indent="-457200"/>
            <a:r>
              <a:rPr lang="ja-JP" altLang="en-US" sz="1400" dirty="0">
                <a:solidFill>
                  <a:schemeClr val="tx1"/>
                </a:solidFill>
                <a:latin typeface="Meiryo UI" panose="020B0604030504040204" pitchFamily="50" charset="-128"/>
                <a:ea typeface="Meiryo UI" panose="020B0604030504040204" pitchFamily="50" charset="-128"/>
              </a:rPr>
              <a:t>　　行うことを想定</a:t>
            </a:r>
            <a:endParaRPr lang="en-US" altLang="ja-JP" sz="1400" b="1"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2" name="ホームベース 1"/>
          <p:cNvSpPr/>
          <p:nvPr/>
        </p:nvSpPr>
        <p:spPr>
          <a:xfrm>
            <a:off x="3703482" y="2356907"/>
            <a:ext cx="5064345" cy="4168437"/>
          </a:xfrm>
          <a:prstGeom prst="homePlate">
            <a:avLst>
              <a:gd name="adj" fmla="val 6817"/>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ホームベース 6"/>
          <p:cNvSpPr/>
          <p:nvPr/>
        </p:nvSpPr>
        <p:spPr>
          <a:xfrm>
            <a:off x="978794" y="2428916"/>
            <a:ext cx="2114967" cy="4096428"/>
          </a:xfrm>
          <a:prstGeom prst="homePlate">
            <a:avLst>
              <a:gd name="adj" fmla="val 1499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172016" y="2596828"/>
            <a:ext cx="1555880" cy="27768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itchFamily="50" charset="-128"/>
                <a:ea typeface="Meiryo UI" pitchFamily="50" charset="-128"/>
              </a:rPr>
              <a:t>基本設計段階</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88504" y="2924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職員総数</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063039" y="3103321"/>
            <a:ext cx="1620000" cy="82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職員総数の</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算定</a:t>
            </a:r>
            <a:endParaRPr kumimoji="1" lang="ja-JP" altLang="en-US" sz="1400" dirty="0">
              <a:latin typeface="Meiryo UI" panose="020B0604030504040204" pitchFamily="50" charset="-128"/>
              <a:ea typeface="Meiryo UI" panose="020B0604030504040204" pitchFamily="50" charset="-128"/>
            </a:endParaRPr>
          </a:p>
        </p:txBody>
      </p:sp>
      <p:sp>
        <p:nvSpPr>
          <p:cNvPr id="14" name="正方形/長方形 13"/>
          <p:cNvSpPr/>
          <p:nvPr/>
        </p:nvSpPr>
        <p:spPr>
          <a:xfrm>
            <a:off x="3887576" y="5462944"/>
            <a:ext cx="4491394"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latin typeface="Meiryo UI" panose="020B0604030504040204" pitchFamily="50" charset="-128"/>
                <a:ea typeface="Meiryo UI" panose="020B0604030504040204" pitchFamily="50" charset="-128"/>
              </a:rPr>
              <a:t>ポストや職種なども含め、各特別区の課・事業所別での具体の職員配置計画を決定</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978795" y="1916872"/>
            <a:ext cx="2028200" cy="315706"/>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住民投票前</a:t>
            </a:r>
          </a:p>
        </p:txBody>
      </p:sp>
      <p:sp>
        <p:nvSpPr>
          <p:cNvPr id="30" name="正方形/長方形 29"/>
          <p:cNvSpPr/>
          <p:nvPr/>
        </p:nvSpPr>
        <p:spPr>
          <a:xfrm>
            <a:off x="1063039" y="4292944"/>
            <a:ext cx="1620000" cy="82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組織機構の</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立案</a:t>
            </a:r>
            <a:endParaRPr kumimoji="1" lang="ja-JP" altLang="en-US" sz="1400" dirty="0">
              <a:latin typeface="Meiryo UI" panose="020B0604030504040204" pitchFamily="50" charset="-128"/>
              <a:ea typeface="Meiryo UI" panose="020B0604030504040204" pitchFamily="50" charset="-128"/>
            </a:endParaRPr>
          </a:p>
        </p:txBody>
      </p:sp>
      <p:sp>
        <p:nvSpPr>
          <p:cNvPr id="37" name="正方形/長方形 36"/>
          <p:cNvSpPr/>
          <p:nvPr/>
        </p:nvSpPr>
        <p:spPr>
          <a:xfrm>
            <a:off x="3703483" y="1901214"/>
            <a:ext cx="5064344" cy="331364"/>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設置準備期間中</a:t>
            </a:r>
          </a:p>
        </p:txBody>
      </p:sp>
      <p:sp>
        <p:nvSpPr>
          <p:cNvPr id="38" name="正方形/長方形 37"/>
          <p:cNvSpPr/>
          <p:nvPr/>
        </p:nvSpPr>
        <p:spPr>
          <a:xfrm>
            <a:off x="3887576" y="3085321"/>
            <a:ext cx="4491394"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Meiryo UI" panose="020B0604030504040204" pitchFamily="50" charset="-128"/>
                <a:ea typeface="Meiryo UI" panose="020B0604030504040204" pitchFamily="50" charset="-128"/>
              </a:rPr>
              <a:t>児童虐待防止の体制強化をはじめ、特別区設置までの情勢の変化などを総合的に勘案しながら、最終的には、市長の</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マネジメントにより、各特別区の職員総数を決定</a:t>
            </a:r>
            <a:endParaRPr lang="en-US" altLang="ja-JP" sz="1400" dirty="0">
              <a:latin typeface="Meiryo UI" panose="020B0604030504040204" pitchFamily="50" charset="-128"/>
              <a:ea typeface="Meiryo UI" panose="020B0604030504040204" pitchFamily="50" charset="-128"/>
            </a:endParaRPr>
          </a:p>
        </p:txBody>
      </p:sp>
      <p:sp>
        <p:nvSpPr>
          <p:cNvPr id="40" name="角丸四角形 39"/>
          <p:cNvSpPr/>
          <p:nvPr/>
        </p:nvSpPr>
        <p:spPr>
          <a:xfrm>
            <a:off x="4394458" y="2596828"/>
            <a:ext cx="3672408" cy="2568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itchFamily="50" charset="-128"/>
                <a:ea typeface="Meiryo UI" pitchFamily="50" charset="-128"/>
              </a:rPr>
              <a:t>全庁挙げた本格的な準備業務の段階</a:t>
            </a:r>
          </a:p>
        </p:txBody>
      </p:sp>
      <p:sp>
        <p:nvSpPr>
          <p:cNvPr id="41" name="正方形/長方形 40"/>
          <p:cNvSpPr/>
          <p:nvPr/>
        </p:nvSpPr>
        <p:spPr>
          <a:xfrm>
            <a:off x="3149713" y="1907133"/>
            <a:ext cx="411051" cy="4618211"/>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協定書作成・住民投票</a:t>
            </a:r>
          </a:p>
        </p:txBody>
      </p:sp>
      <p:sp>
        <p:nvSpPr>
          <p:cNvPr id="42" name="正方形/長方形 41"/>
          <p:cNvSpPr/>
          <p:nvPr/>
        </p:nvSpPr>
        <p:spPr>
          <a:xfrm>
            <a:off x="3887577" y="4274944"/>
            <a:ext cx="4491393" cy="86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latin typeface="Meiryo UI" panose="020B0604030504040204" pitchFamily="50" charset="-128"/>
                <a:ea typeface="Meiryo UI" panose="020B0604030504040204" pitchFamily="50" charset="-128"/>
              </a:rPr>
              <a:t>部・課制、事業所の位置づけ、ポストの考え方を整理しつつ、</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各特別区の組織機構を決定</a:t>
            </a:r>
            <a:endParaRPr kumimoji="1" lang="ja-JP" altLang="en-US" sz="1400" dirty="0">
              <a:latin typeface="Meiryo UI" panose="020B0604030504040204" pitchFamily="50" charset="-128"/>
              <a:ea typeface="Meiryo UI" panose="020B0604030504040204" pitchFamily="50" charset="-128"/>
            </a:endParaRPr>
          </a:p>
        </p:txBody>
      </p:sp>
      <p:sp>
        <p:nvSpPr>
          <p:cNvPr id="43" name="角丸四角形 42"/>
          <p:cNvSpPr/>
          <p:nvPr/>
        </p:nvSpPr>
        <p:spPr>
          <a:xfrm>
            <a:off x="488504" y="4112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組織機構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488504" y="5300944"/>
            <a:ext cx="352158" cy="1188000"/>
          </a:xfrm>
          <a:prstGeom prst="roundRect">
            <a:avLst>
              <a:gd name="adj" fmla="val 50000"/>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職員配置</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8913440" y="1907133"/>
            <a:ext cx="411051" cy="4618211"/>
          </a:xfrm>
          <a:prstGeom prst="rect">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rPr>
              <a:t>特別区設置</a:t>
            </a:r>
          </a:p>
        </p:txBody>
      </p:sp>
      <p:sp>
        <p:nvSpPr>
          <p:cNvPr id="13" name="正方形/長方形 12"/>
          <p:cNvSpPr/>
          <p:nvPr/>
        </p:nvSpPr>
        <p:spPr>
          <a:xfrm>
            <a:off x="1063039" y="5482567"/>
            <a:ext cx="1620000" cy="828000"/>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課・事業所別</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職員数の算定</a:t>
            </a:r>
            <a:endParaRPr kumimoji="1" lang="ja-JP" altLang="en-US" sz="1400" dirty="0">
              <a:latin typeface="Meiryo UI" panose="020B0604030504040204" pitchFamily="50" charset="-128"/>
              <a:ea typeface="Meiryo UI" panose="020B0604030504040204" pitchFamily="50" charset="-128"/>
            </a:endParaRPr>
          </a:p>
        </p:txBody>
      </p:sp>
      <p:sp>
        <p:nvSpPr>
          <p:cNvPr id="22" name="正方形/長方形 27"/>
          <p:cNvSpPr>
            <a:spLocks noChangeArrowheads="1"/>
          </p:cNvSpPr>
          <p:nvPr/>
        </p:nvSpPr>
        <p:spPr bwMode="auto">
          <a:xfrm>
            <a:off x="8902740" y="-391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521257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AutoShape 34"/>
          <p:cNvSpPr>
            <a:spLocks noChangeArrowheads="1"/>
          </p:cNvSpPr>
          <p:nvPr/>
        </p:nvSpPr>
        <p:spPr bwMode="auto">
          <a:xfrm rot="5400000">
            <a:off x="8449534" y="5310472"/>
            <a:ext cx="271047" cy="360000"/>
          </a:xfrm>
          <a:prstGeom prst="rightArrow">
            <a:avLst>
              <a:gd name="adj1" fmla="val 50000"/>
              <a:gd name="adj2" fmla="val 51718"/>
            </a:avLst>
          </a:prstGeom>
          <a:solidFill>
            <a:schemeClr val="accent1"/>
          </a:solidFill>
          <a:ln w="9525">
            <a:noFill/>
            <a:miter lim="800000"/>
            <a:headEnd/>
            <a:tailEnd/>
          </a:ln>
        </p:spPr>
        <p:txBody>
          <a:bodyPr wrap="none" anchor="ctr"/>
          <a:lstStyle/>
          <a:p>
            <a:endParaRPr lang="ja-JP" altLang="en-US" dirty="0"/>
          </a:p>
        </p:txBody>
      </p:sp>
      <p:sp>
        <p:nvSpPr>
          <p:cNvPr id="118" name="二等辺三角形 117"/>
          <p:cNvSpPr/>
          <p:nvPr/>
        </p:nvSpPr>
        <p:spPr>
          <a:xfrm rot="10800000">
            <a:off x="7299933" y="2755194"/>
            <a:ext cx="2560226" cy="216832"/>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二等辺三角形 116"/>
          <p:cNvSpPr/>
          <p:nvPr/>
        </p:nvSpPr>
        <p:spPr>
          <a:xfrm rot="10800000">
            <a:off x="4206950" y="2847798"/>
            <a:ext cx="2913396" cy="28800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二等辺三角形 7"/>
          <p:cNvSpPr/>
          <p:nvPr/>
        </p:nvSpPr>
        <p:spPr>
          <a:xfrm rot="10800000">
            <a:off x="110820" y="2834033"/>
            <a:ext cx="3834068" cy="28800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2" name="L 字 111"/>
          <p:cNvSpPr/>
          <p:nvPr/>
        </p:nvSpPr>
        <p:spPr>
          <a:xfrm>
            <a:off x="4469013" y="3170395"/>
            <a:ext cx="2385675" cy="3531321"/>
          </a:xfrm>
          <a:prstGeom prst="corner">
            <a:avLst>
              <a:gd name="adj1" fmla="val 148022"/>
              <a:gd name="adj2" fmla="val 100000"/>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L 字 4"/>
          <p:cNvSpPr/>
          <p:nvPr/>
        </p:nvSpPr>
        <p:spPr>
          <a:xfrm>
            <a:off x="110821" y="3170395"/>
            <a:ext cx="3834068" cy="3531321"/>
          </a:xfrm>
          <a:prstGeom prst="corner">
            <a:avLst>
              <a:gd name="adj1" fmla="val 100000"/>
              <a:gd name="adj2" fmla="val 6107"/>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10820" y="941539"/>
            <a:ext cx="3834068" cy="1905526"/>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Ⅰ</a:t>
            </a:r>
            <a:r>
              <a:rPr lang="ja-JP" altLang="en-US" sz="1400" b="1" dirty="0">
                <a:solidFill>
                  <a:schemeClr val="tx1"/>
                </a:solidFill>
                <a:latin typeface="Meiryo UI"/>
                <a:ea typeface="Meiryo UI"/>
                <a:cs typeface="Meiryo UI"/>
              </a:rPr>
              <a:t>）中核市モデル部分</a:t>
            </a:r>
            <a:endParaRPr lang="en-US" altLang="ja-JP" sz="1400" b="1" dirty="0">
              <a:solidFill>
                <a:schemeClr val="tx1"/>
              </a:solidFill>
              <a:latin typeface="Meiryo UI"/>
              <a:ea typeface="Meiryo UI"/>
              <a:cs typeface="Meiryo UI"/>
            </a:endParaRPr>
          </a:p>
          <a:p>
            <a:pPr>
              <a:defRPr/>
            </a:pPr>
            <a:endParaRPr lang="en-US" altLang="ja-JP" sz="9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①近隣の中核市６市の人口</a:t>
            </a:r>
            <a:r>
              <a:rPr lang="en-US" altLang="ja-JP" sz="1200" dirty="0">
                <a:solidFill>
                  <a:schemeClr val="tx1"/>
                </a:solidFill>
                <a:latin typeface="Meiryo UI"/>
                <a:ea typeface="Meiryo UI"/>
                <a:cs typeface="Meiryo UI"/>
              </a:rPr>
              <a:t>10</a:t>
            </a:r>
            <a:r>
              <a:rPr lang="ja-JP" altLang="en-US" sz="1200" dirty="0">
                <a:solidFill>
                  <a:schemeClr val="tx1"/>
                </a:solidFill>
                <a:latin typeface="Meiryo UI"/>
                <a:ea typeface="Meiryo UI"/>
                <a:cs typeface="Meiryo UI"/>
              </a:rPr>
              <a:t>万人当たり職員数の</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平均に、各特別区の人口を乗じて職員数を算定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②</a:t>
            </a:r>
            <a:r>
              <a:rPr lang="en-US" altLang="ja-JP" sz="1200" dirty="0">
                <a:solidFill>
                  <a:schemeClr val="tx1"/>
                </a:solidFill>
                <a:latin typeface="Meiryo UI"/>
                <a:ea typeface="Meiryo UI"/>
                <a:cs typeface="Meiryo UI"/>
              </a:rPr>
              <a:t>6</a:t>
            </a:r>
            <a:r>
              <a:rPr lang="ja-JP" altLang="en-US" sz="1200" dirty="0">
                <a:solidFill>
                  <a:schemeClr val="tx1"/>
                </a:solidFill>
                <a:latin typeface="Meiryo UI"/>
                <a:ea typeface="Meiryo UI"/>
                <a:cs typeface="Meiryo UI"/>
              </a:rPr>
              <a:t>市平均人口（</a:t>
            </a:r>
            <a:r>
              <a:rPr lang="en-US" altLang="ja-JP" sz="1200" dirty="0">
                <a:solidFill>
                  <a:schemeClr val="tx1"/>
                </a:solidFill>
                <a:latin typeface="Meiryo UI"/>
                <a:ea typeface="Meiryo UI"/>
                <a:cs typeface="Meiryo UI"/>
              </a:rPr>
              <a:t>43</a:t>
            </a:r>
            <a:r>
              <a:rPr lang="ja-JP" altLang="en-US" sz="1200" dirty="0">
                <a:solidFill>
                  <a:schemeClr val="tx1"/>
                </a:solidFill>
                <a:latin typeface="Meiryo UI"/>
                <a:ea typeface="Meiryo UI"/>
                <a:cs typeface="Meiryo UI"/>
              </a:rPr>
              <a:t>万人）と各特別区の人口規</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模の違いによる補正（ｽｹｰﾙﾒﾘｯﾄ･ﾃﾞﾒﾘｯﾄ）を加味</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pitchFamily="50" charset="-128"/>
                <a:ea typeface="Meiryo UI" pitchFamily="50" charset="-128"/>
                <a:cs typeface="Meiryo UI" pitchFamily="50" charset="-128"/>
              </a:rPr>
              <a:t>　　③固定資産税等の税務事務など、中核市権限事務</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のうち大阪府に移管される事務等に係る職員数を控除</a:t>
            </a:r>
            <a:endParaRPr lang="en-US" altLang="ja-JP" sz="1200" dirty="0">
              <a:solidFill>
                <a:schemeClr val="tx1"/>
              </a:solidFill>
              <a:latin typeface="Meiryo UI" pitchFamily="50" charset="-128"/>
              <a:ea typeface="Meiryo UI" pitchFamily="50" charset="-128"/>
              <a:cs typeface="Meiryo UI" pitchFamily="50" charset="-128"/>
            </a:endParaRPr>
          </a:p>
          <a:p>
            <a:pPr>
              <a:defRPr/>
            </a:pPr>
            <a:endParaRPr lang="en-US" altLang="ja-JP" sz="600" dirty="0">
              <a:solidFill>
                <a:schemeClr val="tx1"/>
              </a:solidFill>
              <a:latin typeface="Meiryo UI"/>
              <a:ea typeface="Meiryo UI"/>
              <a:cs typeface="Meiryo UI"/>
            </a:endParaRPr>
          </a:p>
        </p:txBody>
      </p:sp>
      <p:sp>
        <p:nvSpPr>
          <p:cNvPr id="11270" name="Rectangle 25"/>
          <p:cNvSpPr>
            <a:spLocks noChangeArrowheads="1"/>
          </p:cNvSpPr>
          <p:nvPr/>
        </p:nvSpPr>
        <p:spPr bwMode="auto">
          <a:xfrm>
            <a:off x="213374" y="4045345"/>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a:latin typeface="Meiryo UI" pitchFamily="50" charset="-128"/>
                <a:ea typeface="Meiryo UI" pitchFamily="50" charset="-128"/>
                <a:cs typeface="Meiryo UI" pitchFamily="50" charset="-128"/>
              </a:rPr>
              <a:t>万人当たり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22" name="加算記号 21"/>
          <p:cNvSpPr/>
          <p:nvPr/>
        </p:nvSpPr>
        <p:spPr>
          <a:xfrm>
            <a:off x="3997302" y="4820255"/>
            <a:ext cx="419297" cy="422898"/>
          </a:xfrm>
          <a:prstGeom prst="mathPlus">
            <a:avLst>
              <a:gd name="adj1" fmla="val 2172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2" name="Rectangle 35"/>
          <p:cNvSpPr>
            <a:spLocks noChangeArrowheads="1"/>
          </p:cNvSpPr>
          <p:nvPr/>
        </p:nvSpPr>
        <p:spPr bwMode="auto">
          <a:xfrm>
            <a:off x="571193" y="3348603"/>
            <a:ext cx="2913322" cy="336277"/>
          </a:xfrm>
          <a:prstGeom prst="rect">
            <a:avLst/>
          </a:prstGeom>
          <a:noFill/>
          <a:ln w="9525">
            <a:noFill/>
            <a:miter lim="800000"/>
            <a:headEnd/>
            <a:tailEnd/>
          </a:ln>
        </p:spPr>
        <p:txBody>
          <a:bodyPr/>
          <a:lstStyle/>
          <a:p>
            <a:pPr algn="ctr"/>
            <a:r>
              <a:rPr lang="ja-JP" altLang="en-US" sz="1400" b="1" dirty="0">
                <a:latin typeface="Meiryo UI" panose="020B0604030504040204" pitchFamily="50" charset="-128"/>
                <a:ea typeface="Meiryo UI" panose="020B0604030504040204" pitchFamily="50" charset="-128"/>
              </a:rPr>
              <a:t>各特別区の人口規模に応じて算定</a:t>
            </a:r>
          </a:p>
        </p:txBody>
      </p:sp>
      <p:sp>
        <p:nvSpPr>
          <p:cNvPr id="11273" name="Rectangle 31"/>
          <p:cNvSpPr>
            <a:spLocks noChangeArrowheads="1"/>
          </p:cNvSpPr>
          <p:nvPr/>
        </p:nvSpPr>
        <p:spPr bwMode="auto">
          <a:xfrm>
            <a:off x="2347950" y="4272397"/>
            <a:ext cx="1492111"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284" name="Rectangle 35"/>
          <p:cNvSpPr>
            <a:spLocks noChangeArrowheads="1"/>
          </p:cNvSpPr>
          <p:nvPr/>
        </p:nvSpPr>
        <p:spPr bwMode="auto">
          <a:xfrm>
            <a:off x="4641125" y="3275583"/>
            <a:ext cx="2041450" cy="496585"/>
          </a:xfrm>
          <a:prstGeom prst="rect">
            <a:avLst/>
          </a:prstGeom>
          <a:noFill/>
          <a:ln w="9525">
            <a:noFill/>
            <a:miter lim="800000"/>
            <a:headEnd/>
            <a:tailEnd/>
          </a:ln>
        </p:spPr>
        <p:txBody>
          <a:bodyPr/>
          <a:lstStyle/>
          <a:p>
            <a:pPr algn="ctr"/>
            <a:r>
              <a:rPr lang="ja-JP" altLang="en-US" sz="1400" b="1" dirty="0">
                <a:latin typeface="Meiryo UI" panose="020B0604030504040204" pitchFamily="50" charset="-128"/>
                <a:ea typeface="Meiryo UI" panose="020B0604030504040204" pitchFamily="50" charset="-128"/>
              </a:rPr>
              <a:t>中核市を上回る権限や</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大阪市の特性を加算</a:t>
            </a:r>
          </a:p>
        </p:txBody>
      </p:sp>
      <p:sp>
        <p:nvSpPr>
          <p:cNvPr id="74" name="乗算記号 73"/>
          <p:cNvSpPr/>
          <p:nvPr/>
        </p:nvSpPr>
        <p:spPr>
          <a:xfrm>
            <a:off x="972451" y="4872932"/>
            <a:ext cx="309798" cy="288925"/>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98" name="Rectangle 35"/>
          <p:cNvSpPr>
            <a:spLocks noChangeArrowheads="1"/>
          </p:cNvSpPr>
          <p:nvPr/>
        </p:nvSpPr>
        <p:spPr bwMode="auto">
          <a:xfrm>
            <a:off x="7246960" y="3004715"/>
            <a:ext cx="2602583" cy="2389423"/>
          </a:xfrm>
          <a:prstGeom prst="rect">
            <a:avLst/>
          </a:prstGeom>
          <a:solidFill>
            <a:schemeClr val="accent6">
              <a:lumMod val="40000"/>
              <a:lumOff val="60000"/>
            </a:schemeClr>
          </a:solidFill>
          <a:ln w="63500">
            <a:noFill/>
            <a:miter lim="800000"/>
            <a:headEnd/>
            <a:tailEnd/>
          </a:ln>
        </p:spPr>
        <p:txBody>
          <a:bodyPr/>
          <a:lstStyle/>
          <a:p>
            <a:pPr algn="ctr"/>
            <a:endParaRPr lang="ja-JP" altLang="en-US" sz="1200" dirty="0"/>
          </a:p>
        </p:txBody>
      </p:sp>
      <p:sp>
        <p:nvSpPr>
          <p:cNvPr id="11300" name="Rectangle 31"/>
          <p:cNvSpPr>
            <a:spLocks noChangeArrowheads="1"/>
          </p:cNvSpPr>
          <p:nvPr/>
        </p:nvSpPr>
        <p:spPr bwMode="auto">
          <a:xfrm>
            <a:off x="7446283" y="3331688"/>
            <a:ext cx="2259245" cy="1404714"/>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特別区の職員数</a:t>
            </a:r>
            <a:endParaRPr lang="en-US" altLang="ja-JP" sz="1200" b="1" dirty="0">
              <a:solidFill>
                <a:schemeClr val="bg1"/>
              </a:solidFill>
              <a:latin typeface="Meiryo UI" pitchFamily="50" charset="-128"/>
              <a:ea typeface="Meiryo UI" pitchFamily="50" charset="-128"/>
              <a:cs typeface="Meiryo UI" pitchFamily="50" charset="-128"/>
            </a:endParaRPr>
          </a:p>
          <a:p>
            <a:pPr algn="ct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53" name="AutoShape 34"/>
          <p:cNvSpPr>
            <a:spLocks noChangeArrowheads="1"/>
          </p:cNvSpPr>
          <p:nvPr/>
        </p:nvSpPr>
        <p:spPr bwMode="auto">
          <a:xfrm>
            <a:off x="6453651" y="4877368"/>
            <a:ext cx="730002" cy="360000"/>
          </a:xfrm>
          <a:prstGeom prst="rightArrow">
            <a:avLst>
              <a:gd name="adj1" fmla="val 50000"/>
              <a:gd name="adj2" fmla="val 51718"/>
            </a:avLst>
          </a:prstGeom>
          <a:solidFill>
            <a:schemeClr val="accent1"/>
          </a:solidFill>
          <a:ln w="9525">
            <a:noFill/>
            <a:miter lim="800000"/>
            <a:headEnd/>
            <a:tailEnd/>
          </a:ln>
        </p:spPr>
        <p:txBody>
          <a:bodyPr wrap="none" anchor="ctr"/>
          <a:lstStyle/>
          <a:p>
            <a:endParaRPr lang="ja-JP" altLang="en-US" dirty="0"/>
          </a:p>
        </p:txBody>
      </p:sp>
      <p:sp>
        <p:nvSpPr>
          <p:cNvPr id="61" name="正方形/長方形 60"/>
          <p:cNvSpPr/>
          <p:nvPr/>
        </p:nvSpPr>
        <p:spPr>
          <a:xfrm>
            <a:off x="0" y="476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特別区の職員数　～算定の流れ～</a:t>
            </a:r>
            <a:endParaRPr lang="ja-JP" altLang="en-US" sz="1400" b="1" dirty="0">
              <a:solidFill>
                <a:srgbClr val="000000"/>
              </a:solidFill>
              <a:latin typeface="ＭＳ Ｐゴシック" charset="-128"/>
              <a:ea typeface="Meiryo UI"/>
              <a:cs typeface="Meiryo UI"/>
            </a:endParaRPr>
          </a:p>
        </p:txBody>
      </p:sp>
      <p:sp>
        <p:nvSpPr>
          <p:cNvPr id="47" name="Rectangle 31">
            <a:extLst>
              <a:ext uri="{FF2B5EF4-FFF2-40B4-BE49-F238E27FC236}">
                <a16:creationId xmlns:a16="http://schemas.microsoft.com/office/drawing/2014/main" id="{437DDB5B-57DC-4144-B8A6-9BB245B5169C}"/>
              </a:ext>
            </a:extLst>
          </p:cNvPr>
          <p:cNvSpPr>
            <a:spLocks noChangeArrowheads="1"/>
          </p:cNvSpPr>
          <p:nvPr/>
        </p:nvSpPr>
        <p:spPr bwMode="auto">
          <a:xfrm>
            <a:off x="1345516" y="4408795"/>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2" name="次の値と等しい 1">
            <a:extLst>
              <a:ext uri="{FF2B5EF4-FFF2-40B4-BE49-F238E27FC236}">
                <a16:creationId xmlns:a16="http://schemas.microsoft.com/office/drawing/2014/main" id="{9F4DE018-7C29-4F76-86D0-DED202585748}"/>
              </a:ext>
            </a:extLst>
          </p:cNvPr>
          <p:cNvSpPr/>
          <p:nvPr/>
        </p:nvSpPr>
        <p:spPr>
          <a:xfrm>
            <a:off x="1992643" y="4858830"/>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5">
            <a:extLst>
              <a:ext uri="{FF2B5EF4-FFF2-40B4-BE49-F238E27FC236}">
                <a16:creationId xmlns:a16="http://schemas.microsoft.com/office/drawing/2014/main" id="{BED8844F-2CA1-4F03-86D6-F2505C655FD1}"/>
              </a:ext>
            </a:extLst>
          </p:cNvPr>
          <p:cNvSpPr/>
          <p:nvPr/>
        </p:nvSpPr>
        <p:spPr>
          <a:xfrm>
            <a:off x="4183110" y="942610"/>
            <a:ext cx="2900753" cy="1905188"/>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Ⅱ</a:t>
            </a:r>
            <a:r>
              <a:rPr lang="ja-JP" altLang="en-US" sz="1400" b="1" dirty="0">
                <a:solidFill>
                  <a:schemeClr val="tx1"/>
                </a:solidFill>
                <a:latin typeface="Meiryo UI"/>
                <a:ea typeface="Meiryo UI"/>
                <a:cs typeface="Meiryo UI"/>
              </a:rPr>
              <a:t>）中核市権限を上回る事務・</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大阪市の特性を加算</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特別区が実施する中核市権限を上回る　</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都道府県・指定都市権限の事務及び大阪</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府からの移管事務を加算</a:t>
            </a:r>
          </a:p>
          <a:p>
            <a:pPr>
              <a:defRPr/>
            </a:pPr>
            <a:r>
              <a:rPr lang="ja-JP" altLang="en-US" sz="1200" dirty="0">
                <a:solidFill>
                  <a:schemeClr val="tx1"/>
                </a:solidFill>
                <a:latin typeface="Meiryo UI"/>
                <a:ea typeface="Meiryo UI"/>
                <a:cs typeface="Meiryo UI"/>
              </a:rPr>
              <a:t>　　　さらに、生活保護などの大阪市の特性を</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踏まえた要素を反映</a:t>
            </a:r>
            <a:endParaRPr lang="en-US" altLang="ja-JP" sz="1200" dirty="0">
              <a:solidFill>
                <a:schemeClr val="tx1"/>
              </a:solidFill>
              <a:latin typeface="Meiryo UI"/>
              <a:ea typeface="Meiryo UI"/>
              <a:cs typeface="Meiryo UI"/>
            </a:endParaRPr>
          </a:p>
        </p:txBody>
      </p:sp>
      <p:sp>
        <p:nvSpPr>
          <p:cNvPr id="75"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4152077"/>
            <a:ext cx="972000" cy="619549"/>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都道府県</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指定都市</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権限事務</a:t>
            </a:r>
          </a:p>
        </p:txBody>
      </p:sp>
      <p:sp>
        <p:nvSpPr>
          <p:cNvPr id="88" name="テキスト ボックス 87">
            <a:extLst>
              <a:ext uri="{FF2B5EF4-FFF2-40B4-BE49-F238E27FC236}">
                <a16:creationId xmlns:a16="http://schemas.microsoft.com/office/drawing/2014/main" id="{80666A25-421A-4BEB-8728-068E7631A243}"/>
              </a:ext>
            </a:extLst>
          </p:cNvPr>
          <p:cNvSpPr txBox="1"/>
          <p:nvPr/>
        </p:nvSpPr>
        <p:spPr>
          <a:xfrm>
            <a:off x="7334010" y="4747807"/>
            <a:ext cx="2428482" cy="646331"/>
          </a:xfrm>
          <a:prstGeom prst="rect">
            <a:avLst/>
          </a:prstGeom>
          <a:noFill/>
        </p:spPr>
        <p:txBody>
          <a:bodyPr wrap="square" rtlCol="0">
            <a:spAutoFit/>
          </a:bodyPr>
          <a:lstStyle/>
          <a:p>
            <a:pPr marL="228600" indent="-228600">
              <a:buAutoNum type="circleNumDbPlain"/>
            </a:pPr>
            <a:r>
              <a:rPr kumimoji="1" lang="ja-JP" altLang="en-US" sz="1000" dirty="0">
                <a:latin typeface="Meiryo UI" pitchFamily="50" charset="-128"/>
                <a:ea typeface="Meiryo UI" pitchFamily="50" charset="-128"/>
                <a:cs typeface="Meiryo UI" pitchFamily="50" charset="-128"/>
              </a:rPr>
              <a:t>一部事務組合に係る</a:t>
            </a:r>
            <a:r>
              <a:rPr lang="ja-JP" altLang="en-US" sz="1000" dirty="0">
                <a:latin typeface="Meiryo UI" pitchFamily="50" charset="-128"/>
                <a:ea typeface="Meiryo UI" pitchFamily="50" charset="-128"/>
                <a:cs typeface="Meiryo UI" pitchFamily="50" charset="-128"/>
              </a:rPr>
              <a:t>職員数</a:t>
            </a:r>
            <a:r>
              <a:rPr kumimoji="1" lang="ja-JP" altLang="en-US" sz="1000" dirty="0">
                <a:latin typeface="Meiryo UI" pitchFamily="50" charset="-128"/>
                <a:ea typeface="Meiryo UI" pitchFamily="50" charset="-128"/>
                <a:cs typeface="Meiryo UI" pitchFamily="50" charset="-128"/>
              </a:rPr>
              <a:t>を控除</a:t>
            </a:r>
            <a:endParaRPr kumimoji="1" lang="en-US" altLang="ja-JP" sz="1000" dirty="0">
              <a:latin typeface="Meiryo UI" pitchFamily="50" charset="-128"/>
              <a:ea typeface="Meiryo UI" pitchFamily="50" charset="-128"/>
              <a:cs typeface="Meiryo UI" pitchFamily="50" charset="-128"/>
            </a:endParaRPr>
          </a:p>
          <a:p>
            <a:endParaRPr lang="en-US" altLang="ja-JP" sz="500" dirty="0">
              <a:latin typeface="Meiryo UI" pitchFamily="50" charset="-128"/>
              <a:ea typeface="Meiryo UI" pitchFamily="50" charset="-128"/>
              <a:cs typeface="Meiryo UI" pitchFamily="50" charset="-128"/>
            </a:endParaRPr>
          </a:p>
          <a:p>
            <a:r>
              <a:rPr lang="ja-JP" altLang="en-US" sz="1000" b="1" dirty="0">
                <a:latin typeface="Meiryo UI" pitchFamily="50" charset="-128"/>
                <a:ea typeface="Meiryo UI" pitchFamily="50" charset="-128"/>
                <a:cs typeface="Meiryo UI" pitchFamily="50" charset="-128"/>
              </a:rPr>
              <a:t>②　＜課・事業所別職員数＞</a:t>
            </a:r>
            <a:endParaRPr lang="en-US" altLang="ja-JP" sz="1000" b="1" dirty="0">
              <a:latin typeface="Meiryo UI" pitchFamily="50" charset="-128"/>
              <a:ea typeface="Meiryo UI" pitchFamily="50" charset="-128"/>
              <a:cs typeface="Meiryo UI" pitchFamily="50" charset="-128"/>
            </a:endParaRPr>
          </a:p>
          <a:p>
            <a:r>
              <a:rPr lang="ja-JP" altLang="en-US" sz="1000" b="1" dirty="0">
                <a:latin typeface="Meiryo UI" pitchFamily="50" charset="-128"/>
                <a:ea typeface="Meiryo UI" pitchFamily="50" charset="-128"/>
                <a:cs typeface="Meiryo UI" pitchFamily="50" charset="-128"/>
              </a:rPr>
              <a:t>　　　大阪市の組織別構成比で配分</a:t>
            </a:r>
            <a:endParaRPr lang="en-US" altLang="ja-JP" sz="1000" b="1" dirty="0">
              <a:latin typeface="Meiryo UI" pitchFamily="50" charset="-128"/>
              <a:ea typeface="Meiryo UI" pitchFamily="50" charset="-128"/>
              <a:cs typeface="Meiryo UI" pitchFamily="50" charset="-128"/>
            </a:endParaRPr>
          </a:p>
        </p:txBody>
      </p:sp>
      <p:sp>
        <p:nvSpPr>
          <p:cNvPr id="85" name="角丸四角形 5">
            <a:extLst>
              <a:ext uri="{FF2B5EF4-FFF2-40B4-BE49-F238E27FC236}">
                <a16:creationId xmlns:a16="http://schemas.microsoft.com/office/drawing/2014/main" id="{5F328084-73AA-43DA-935F-EC42C0F33FD7}"/>
              </a:ext>
            </a:extLst>
          </p:cNvPr>
          <p:cNvSpPr/>
          <p:nvPr/>
        </p:nvSpPr>
        <p:spPr>
          <a:xfrm>
            <a:off x="7246960" y="946422"/>
            <a:ext cx="2560226" cy="1800000"/>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lgn="ct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Ⅲ</a:t>
            </a:r>
            <a:r>
              <a:rPr lang="ja-JP" altLang="en-US" sz="1400" b="1" dirty="0">
                <a:solidFill>
                  <a:schemeClr val="tx1"/>
                </a:solidFill>
                <a:latin typeface="Meiryo UI"/>
                <a:ea typeface="Meiryo UI"/>
                <a:cs typeface="Meiryo UI"/>
              </a:rPr>
              <a:t>）課・事業所別職員数</a:t>
            </a:r>
            <a:endParaRPr lang="en-US" altLang="ja-JP" sz="1400" b="1" dirty="0">
              <a:solidFill>
                <a:schemeClr val="tx1"/>
              </a:solidFill>
              <a:latin typeface="Meiryo UI"/>
              <a:ea typeface="Meiryo UI"/>
              <a:cs typeface="Meiryo UI"/>
            </a:endParaRPr>
          </a:p>
          <a:p>
            <a:pPr algn="ctr">
              <a:defRPr/>
            </a:pPr>
            <a:endParaRPr lang="en-US" altLang="ja-JP" sz="600" b="1" dirty="0">
              <a:solidFill>
                <a:schemeClr val="tx1"/>
              </a:solidFill>
              <a:latin typeface="Meiryo UI"/>
              <a:ea typeface="Meiryo UI"/>
              <a:cs typeface="Meiryo UI"/>
            </a:endParaRPr>
          </a:p>
          <a:p>
            <a:pPr>
              <a:defRPr/>
            </a:pPr>
            <a:r>
              <a:rPr lang="ja-JP" altLang="en-US" sz="10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①一部事務組合で実施する事務に</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かかる職員数を特別区の職員数</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から控除</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96" name="テキスト ボックス 95">
            <a:extLst>
              <a:ext uri="{FF2B5EF4-FFF2-40B4-BE49-F238E27FC236}">
                <a16:creationId xmlns:a16="http://schemas.microsoft.com/office/drawing/2014/main" id="{CE232EB1-F45C-445C-9F2E-BD937631971A}"/>
              </a:ext>
            </a:extLst>
          </p:cNvPr>
          <p:cNvSpPr txBox="1"/>
          <p:nvPr/>
        </p:nvSpPr>
        <p:spPr>
          <a:xfrm>
            <a:off x="1078617" y="5631277"/>
            <a:ext cx="1088860" cy="600164"/>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②人口規模に</a:t>
            </a:r>
            <a:endParaRPr lang="en-US" altLang="ja-JP" sz="1100" dirty="0">
              <a:latin typeface="Meiryo UI" pitchFamily="50" charset="-128"/>
              <a:ea typeface="Meiryo UI" pitchFamily="50" charset="-128"/>
              <a:cs typeface="Meiryo UI" pitchFamily="50" charset="-128"/>
            </a:endParaRPr>
          </a:p>
          <a:p>
            <a:pPr marL="87313" indent="-87313"/>
            <a:r>
              <a:rPr lang="ja-JP" altLang="en-US" sz="1100" dirty="0">
                <a:latin typeface="Meiryo UI" pitchFamily="50" charset="-128"/>
                <a:ea typeface="Meiryo UI" pitchFamily="50" charset="-128"/>
                <a:cs typeface="Meiryo UI" pitchFamily="50" charset="-128"/>
              </a:rPr>
              <a:t>　 基づく補正を</a:t>
            </a:r>
            <a:endParaRPr lang="en-US" altLang="ja-JP" sz="1100" dirty="0">
              <a:latin typeface="Meiryo UI" pitchFamily="50" charset="-128"/>
              <a:ea typeface="Meiryo UI" pitchFamily="50" charset="-128"/>
              <a:cs typeface="Meiryo UI" pitchFamily="50" charset="-128"/>
            </a:endParaRPr>
          </a:p>
          <a:p>
            <a:pPr marL="87313" indent="-87313"/>
            <a:r>
              <a:rPr lang="ja-JP" altLang="en-US" sz="1100" dirty="0">
                <a:latin typeface="Meiryo UI" pitchFamily="50" charset="-128"/>
                <a:ea typeface="Meiryo UI" pitchFamily="50" charset="-128"/>
                <a:cs typeface="Meiryo UI" pitchFamily="50" charset="-128"/>
              </a:rPr>
              <a:t>　 加味</a:t>
            </a:r>
            <a:endParaRPr kumimoji="1" lang="ja-JP" altLang="en-US" sz="1100" dirty="0">
              <a:latin typeface="Meiryo UI" pitchFamily="50" charset="-128"/>
              <a:ea typeface="Meiryo UI" pitchFamily="50" charset="-128"/>
              <a:cs typeface="Meiryo UI" pitchFamily="50" charset="-128"/>
            </a:endParaRPr>
          </a:p>
        </p:txBody>
      </p:sp>
      <p:sp>
        <p:nvSpPr>
          <p:cNvPr id="108" name="Rectangle 31"/>
          <p:cNvSpPr>
            <a:spLocks noChangeArrowheads="1"/>
          </p:cNvSpPr>
          <p:nvPr/>
        </p:nvSpPr>
        <p:spPr bwMode="auto">
          <a:xfrm>
            <a:off x="2347950" y="5788562"/>
            <a:ext cx="1492111" cy="414664"/>
          </a:xfrm>
          <a:prstGeom prst="rect">
            <a:avLst/>
          </a:prstGeom>
          <a:noFill/>
          <a:ln w="15875">
            <a:solidFill>
              <a:schemeClr val="tx1"/>
            </a:solidFill>
            <a:prstDash val="dash"/>
            <a:miter lim="800000"/>
            <a:headEnd/>
            <a:tailEnd/>
          </a:ln>
        </p:spPr>
        <p:txBody>
          <a:bodyPr lIns="0" tIns="36000" rIns="0" bIns="36000" anchor="ctr"/>
          <a:lstStyle/>
          <a:p>
            <a:pPr algn="ctr"/>
            <a:r>
              <a:rPr lang="ja-JP" altLang="en-US" sz="1000" dirty="0">
                <a:latin typeface="Meiryo UI" pitchFamily="50" charset="-128"/>
                <a:ea typeface="Meiryo UI" pitchFamily="50" charset="-128"/>
                <a:cs typeface="Meiryo UI" pitchFamily="50" charset="-128"/>
              </a:rPr>
              <a:t>③中核市権限のうち大阪府への移管職員数等を控除</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1"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5285279"/>
            <a:ext cx="972000" cy="537334"/>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大阪市の特性を踏まえた要素</a:t>
            </a:r>
          </a:p>
        </p:txBody>
      </p:sp>
      <p:sp>
        <p:nvSpPr>
          <p:cNvPr id="4" name="正方形/長方形 3"/>
          <p:cNvSpPr/>
          <p:nvPr/>
        </p:nvSpPr>
        <p:spPr>
          <a:xfrm>
            <a:off x="7464372" y="4520160"/>
            <a:ext cx="2223063" cy="19535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①</a:t>
            </a:r>
            <a:endParaRPr kumimoji="1" lang="ja-JP" altLang="en-US" sz="1000" dirty="0">
              <a:solidFill>
                <a:schemeClr val="tx1"/>
              </a:solidFill>
            </a:endParaRPr>
          </a:p>
        </p:txBody>
      </p:sp>
      <p:sp>
        <p:nvSpPr>
          <p:cNvPr id="62" name="テキスト ボックス 61"/>
          <p:cNvSpPr txBox="1"/>
          <p:nvPr/>
        </p:nvSpPr>
        <p:spPr>
          <a:xfrm>
            <a:off x="6027500" y="2603026"/>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kumimoji="1" lang="en-US" altLang="ja-JP" sz="10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10 </a:t>
            </a:r>
            <a:r>
              <a:rPr kumimoji="1" lang="ja-JP" altLang="en-US" sz="1000" dirty="0">
                <a:latin typeface="Meiryo UI" pitchFamily="50" charset="-128"/>
                <a:ea typeface="Meiryo UI" pitchFamily="50" charset="-128"/>
                <a:cs typeface="Meiryo UI" pitchFamily="50" charset="-128"/>
              </a:rPr>
              <a:t>参照</a:t>
            </a:r>
          </a:p>
        </p:txBody>
      </p:sp>
      <p:sp>
        <p:nvSpPr>
          <p:cNvPr id="113" name="Text Box 23"/>
          <p:cNvSpPr txBox="1">
            <a:spLocks noChangeArrowheads="1"/>
          </p:cNvSpPr>
          <p:nvPr/>
        </p:nvSpPr>
        <p:spPr bwMode="auto">
          <a:xfrm>
            <a:off x="7423931" y="3007866"/>
            <a:ext cx="2303947" cy="307777"/>
          </a:xfrm>
          <a:prstGeom prst="rect">
            <a:avLst/>
          </a:prstGeom>
          <a:noFill/>
          <a:ln w="9525">
            <a:noFill/>
            <a:miter lim="800000"/>
            <a:headEnd/>
            <a:tailEnd/>
          </a:ln>
        </p:spPr>
        <p:txBody>
          <a:bodyPr wrap="square">
            <a:spAutoFit/>
          </a:bodyPr>
          <a:lstStyle/>
          <a:p>
            <a:pPr algn="ctr"/>
            <a:r>
              <a:rPr lang="ja-JP" altLang="en-US" sz="1400" b="1" dirty="0">
                <a:latin typeface="Meiryo UI" panose="020B0604030504040204" pitchFamily="50" charset="-128"/>
                <a:ea typeface="Meiryo UI" panose="020B0604030504040204" pitchFamily="50" charset="-128"/>
              </a:rPr>
              <a:t>課・事業所別職員数</a:t>
            </a:r>
          </a:p>
        </p:txBody>
      </p:sp>
      <p:sp>
        <p:nvSpPr>
          <p:cNvPr id="35" name="コンテンツ プレースホルダー 2"/>
          <p:cNvSpPr txBox="1">
            <a:spLocks/>
          </p:cNvSpPr>
          <p:nvPr/>
        </p:nvSpPr>
        <p:spPr bwMode="auto">
          <a:xfrm>
            <a:off x="273000" y="496987"/>
            <a:ext cx="9360000" cy="360000"/>
          </a:xfrm>
          <a:prstGeom prst="rect">
            <a:avLst/>
          </a:prstGeom>
          <a:solidFill>
            <a:schemeClr val="accent6">
              <a:lumMod val="40000"/>
              <a:lumOff val="60000"/>
            </a:schemeClr>
          </a:solidFill>
          <a:ln w="12700">
            <a:noFill/>
          </a:ln>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400" dirty="0">
                <a:solidFill>
                  <a:prstClr val="black"/>
                </a:solidFill>
                <a:latin typeface="Meiryo UI" pitchFamily="50" charset="-128"/>
                <a:ea typeface="Meiryo UI" pitchFamily="50" charset="-128"/>
                <a:cs typeface="Meiryo UI" pitchFamily="50" charset="-128"/>
              </a:rPr>
              <a:t>◆ </a:t>
            </a:r>
            <a:r>
              <a:rPr lang="ja-JP" altLang="en-US" sz="1400" dirty="0">
                <a:latin typeface="Meiryo UI" panose="020B0604030504040204" pitchFamily="50" charset="-128"/>
                <a:ea typeface="Meiryo UI" panose="020B0604030504040204" pitchFamily="50" charset="-128"/>
              </a:rPr>
              <a:t>特別区が担う事務（権限）に応じて職員数（非技能労務職）を算定</a:t>
            </a:r>
          </a:p>
        </p:txBody>
      </p:sp>
      <p:sp>
        <p:nvSpPr>
          <p:cNvPr id="36" name="テキスト ボックス 35">
            <a:extLst>
              <a:ext uri="{FF2B5EF4-FFF2-40B4-BE49-F238E27FC236}">
                <a16:creationId xmlns:a16="http://schemas.microsoft.com/office/drawing/2014/main" id="{CE232EB1-F45C-445C-9F2E-BD937631971A}"/>
              </a:ext>
            </a:extLst>
          </p:cNvPr>
          <p:cNvSpPr txBox="1"/>
          <p:nvPr/>
        </p:nvSpPr>
        <p:spPr>
          <a:xfrm>
            <a:off x="1308274" y="4155156"/>
            <a:ext cx="400692" cy="261610"/>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①</a:t>
            </a:r>
            <a:endParaRPr kumimoji="1" lang="ja-JP" altLang="en-US" sz="1100" dirty="0">
              <a:latin typeface="Meiryo UI" pitchFamily="50" charset="-128"/>
              <a:ea typeface="Meiryo UI" pitchFamily="50" charset="-128"/>
              <a:cs typeface="Meiryo UI" pitchFamily="50" charset="-128"/>
            </a:endParaRPr>
          </a:p>
        </p:txBody>
      </p:sp>
      <p:sp>
        <p:nvSpPr>
          <p:cNvPr id="3" name="正方形/長方形 2"/>
          <p:cNvSpPr/>
          <p:nvPr/>
        </p:nvSpPr>
        <p:spPr>
          <a:xfrm>
            <a:off x="7394562" y="1884836"/>
            <a:ext cx="2354867" cy="792000"/>
          </a:xfrm>
          <a:prstGeom prst="rect">
            <a:avLst/>
          </a:prstGeom>
          <a:solidFill>
            <a:schemeClr val="bg1"/>
          </a:solidFill>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kumimoji="1" lang="ja-JP" altLang="en-US" sz="1200" dirty="0">
                <a:solidFill>
                  <a:schemeClr val="tx1"/>
                </a:solidFill>
                <a:latin typeface="Meiryo UI" panose="020B0604030504040204" pitchFamily="50" charset="-128"/>
                <a:ea typeface="Meiryo UI" panose="020B0604030504040204" pitchFamily="50" charset="-128"/>
              </a:rPr>
              <a:t>②課・事業所別</a:t>
            </a:r>
            <a:r>
              <a:rPr lang="ja-JP" altLang="en-US" sz="1200" dirty="0">
                <a:solidFill>
                  <a:schemeClr val="tx1"/>
                </a:solidFill>
                <a:latin typeface="Meiryo UI"/>
                <a:ea typeface="Meiryo UI"/>
                <a:cs typeface="Meiryo UI"/>
              </a:rPr>
              <a:t>職員数の算定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大阪市の組織別構成比で配分</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することで、大阪市の特性を反映</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37" name="Rectangle 31">
            <a:extLst>
              <a:ext uri="{FF2B5EF4-FFF2-40B4-BE49-F238E27FC236}">
                <a16:creationId xmlns:a16="http://schemas.microsoft.com/office/drawing/2014/main" id="{5BBF5693-8410-4FD0-BB38-B120403381AF}"/>
              </a:ext>
            </a:extLst>
          </p:cNvPr>
          <p:cNvSpPr>
            <a:spLocks noChangeArrowheads="1"/>
          </p:cNvSpPr>
          <p:nvPr/>
        </p:nvSpPr>
        <p:spPr bwMode="auto">
          <a:xfrm>
            <a:off x="5165797" y="4826041"/>
            <a:ext cx="972000" cy="411327"/>
          </a:xfrm>
          <a:prstGeom prst="rect">
            <a:avLst/>
          </a:prstGeom>
          <a:solidFill>
            <a:schemeClr val="tx2"/>
          </a:solidFill>
          <a:ln w="15875">
            <a:solidFill>
              <a:schemeClr val="tx2"/>
            </a:solidFill>
            <a:miter lim="800000"/>
            <a:headEnd/>
            <a:tailEnd/>
          </a:ln>
        </p:spPr>
        <p:txBody>
          <a:bodyPr lIns="0" rIns="0" anchor="ctr"/>
          <a:lstStyle/>
          <a:p>
            <a:pPr algn="ctr"/>
            <a:r>
              <a:rPr lang="ja-JP" altLang="en-US" sz="1200" b="1" dirty="0">
                <a:solidFill>
                  <a:schemeClr val="bg1"/>
                </a:solidFill>
                <a:latin typeface="Meiryo UI" pitchFamily="50" charset="-128"/>
                <a:ea typeface="Meiryo UI" pitchFamily="50" charset="-128"/>
                <a:cs typeface="Meiryo UI" pitchFamily="50" charset="-128"/>
              </a:rPr>
              <a:t>大阪府からの</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移管事務</a:t>
            </a:r>
          </a:p>
        </p:txBody>
      </p:sp>
      <p:sp>
        <p:nvSpPr>
          <p:cNvPr id="39" name="角丸四角形 5">
            <a:extLst>
              <a:ext uri="{FF2B5EF4-FFF2-40B4-BE49-F238E27FC236}">
                <a16:creationId xmlns:a16="http://schemas.microsoft.com/office/drawing/2014/main" id="{5F328084-73AA-43DA-935F-EC42C0F33FD7}"/>
              </a:ext>
            </a:extLst>
          </p:cNvPr>
          <p:cNvSpPr/>
          <p:nvPr/>
        </p:nvSpPr>
        <p:spPr>
          <a:xfrm>
            <a:off x="7246960" y="5618248"/>
            <a:ext cx="2560226" cy="1044000"/>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Ⅳ</a:t>
            </a:r>
            <a:r>
              <a:rPr lang="ja-JP" altLang="en-US" sz="1400" b="1" dirty="0">
                <a:solidFill>
                  <a:schemeClr val="tx1"/>
                </a:solidFill>
                <a:latin typeface="Meiryo UI"/>
                <a:ea typeface="Meiryo UI"/>
                <a:cs typeface="Meiryo UI"/>
              </a:rPr>
              <a:t>）特別区ごとの行政需要の</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差を反映</a:t>
            </a:r>
            <a:endParaRPr lang="en-US" altLang="ja-JP" sz="1400" b="1" dirty="0">
              <a:solidFill>
                <a:schemeClr val="tx1"/>
              </a:solidFill>
              <a:latin typeface="Meiryo UI"/>
              <a:ea typeface="Meiryo UI"/>
              <a:cs typeface="Meiryo UI"/>
            </a:endParaRPr>
          </a:p>
          <a:p>
            <a:pPr>
              <a:defRPr/>
            </a:pPr>
            <a:endParaRPr lang="en-US" altLang="ja-JP" sz="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個別の組織単位で、人口以外の指標</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を加味して再配分</a:t>
            </a:r>
            <a:endParaRPr lang="en-US" altLang="ja-JP" sz="1200" dirty="0">
              <a:solidFill>
                <a:schemeClr val="tx1"/>
              </a:solidFill>
              <a:latin typeface="Meiryo UI"/>
              <a:ea typeface="Meiryo UI"/>
              <a:cs typeface="Meiryo UI"/>
            </a:endParaRPr>
          </a:p>
        </p:txBody>
      </p:sp>
      <p:sp>
        <p:nvSpPr>
          <p:cNvPr id="41" name="テキスト ボックス 40"/>
          <p:cNvSpPr txBox="1"/>
          <p:nvPr/>
        </p:nvSpPr>
        <p:spPr>
          <a:xfrm>
            <a:off x="8697416" y="6432630"/>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lang="en-US" altLang="ja-JP" sz="1000" dirty="0">
                <a:latin typeface="Meiryo UI" pitchFamily="50" charset="-128"/>
                <a:ea typeface="Meiryo UI" pitchFamily="50" charset="-128"/>
                <a:cs typeface="Meiryo UI" pitchFamily="50" charset="-128"/>
              </a:rPr>
              <a:t>-13 </a:t>
            </a:r>
            <a:r>
              <a:rPr kumimoji="1" lang="ja-JP" altLang="en-US" sz="1000" dirty="0">
                <a:latin typeface="Meiryo UI" pitchFamily="50" charset="-128"/>
                <a:ea typeface="Meiryo UI" pitchFamily="50" charset="-128"/>
                <a:cs typeface="Meiryo UI" pitchFamily="50" charset="-128"/>
              </a:rPr>
              <a:t>参照</a:t>
            </a:r>
          </a:p>
        </p:txBody>
      </p:sp>
      <p:sp>
        <p:nvSpPr>
          <p:cNvPr id="38" name="テキスト ボックス 37"/>
          <p:cNvSpPr txBox="1"/>
          <p:nvPr/>
        </p:nvSpPr>
        <p:spPr>
          <a:xfrm>
            <a:off x="8483437" y="2456477"/>
            <a:ext cx="1357434"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lang="en-US" altLang="ja-JP" sz="1000" dirty="0">
                <a:latin typeface="Meiryo UI" pitchFamily="50" charset="-128"/>
                <a:ea typeface="Meiryo UI" pitchFamily="50" charset="-128"/>
                <a:cs typeface="Meiryo UI" pitchFamily="50" charset="-128"/>
              </a:rPr>
              <a:t>-11</a:t>
            </a:r>
            <a:r>
              <a:rPr lang="ja-JP" altLang="en-US" sz="1000" dirty="0" err="1">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12 </a:t>
            </a:r>
            <a:r>
              <a:rPr kumimoji="1" lang="ja-JP" altLang="en-US" sz="1000" dirty="0">
                <a:latin typeface="Meiryo UI" pitchFamily="50" charset="-128"/>
                <a:ea typeface="Meiryo UI" pitchFamily="50" charset="-128"/>
                <a:cs typeface="Meiryo UI" pitchFamily="50" charset="-128"/>
              </a:rPr>
              <a:t>参照</a:t>
            </a:r>
          </a:p>
        </p:txBody>
      </p:sp>
      <p:sp>
        <p:nvSpPr>
          <p:cNvPr id="43" name="テキスト ボックス 42"/>
          <p:cNvSpPr txBox="1"/>
          <p:nvPr/>
        </p:nvSpPr>
        <p:spPr>
          <a:xfrm>
            <a:off x="2792761" y="2590305"/>
            <a:ext cx="1204542"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kumimoji="1" lang="en-US" altLang="ja-JP" sz="1000" dirty="0">
                <a:latin typeface="Meiryo UI" pitchFamily="50" charset="-128"/>
                <a:ea typeface="Meiryo UI" pitchFamily="50" charset="-128"/>
                <a:cs typeface="Meiryo UI" pitchFamily="50" charset="-128"/>
              </a:rPr>
              <a:t>-8</a:t>
            </a:r>
            <a:r>
              <a:rPr kumimoji="1" lang="ja-JP" altLang="en-US" sz="1000" dirty="0" err="1">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9 </a:t>
            </a:r>
            <a:r>
              <a:rPr kumimoji="1" lang="ja-JP" altLang="en-US" sz="1000" dirty="0">
                <a:latin typeface="Meiryo UI" pitchFamily="50" charset="-128"/>
                <a:ea typeface="Meiryo UI" pitchFamily="50" charset="-128"/>
                <a:cs typeface="Meiryo UI" pitchFamily="50" charset="-128"/>
              </a:rPr>
              <a:t>参照</a:t>
            </a:r>
          </a:p>
        </p:txBody>
      </p:sp>
      <p:sp>
        <p:nvSpPr>
          <p:cNvPr id="44" name="正方形/長方形 27"/>
          <p:cNvSpPr>
            <a:spLocks noChangeArrowheads="1"/>
          </p:cNvSpPr>
          <p:nvPr/>
        </p:nvSpPr>
        <p:spPr bwMode="auto">
          <a:xfrm>
            <a:off x="8926377" y="66358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6252568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F38F38E-F3C4-4808-A6CF-894172226B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6335CB-FCE9-4595-BBC7-0A7EFC2183AE}">
  <ds:schemaRefs>
    <ds:schemaRef ds:uri="http://schemas.microsoft.com/sharepoint/v3/contenttype/forms"/>
  </ds:schemaRefs>
</ds:datastoreItem>
</file>

<file path=customXml/itemProps3.xml><?xml version="1.0" encoding="utf-8"?>
<ds:datastoreItem xmlns:ds="http://schemas.openxmlformats.org/officeDocument/2006/customXml" ds:itemID="{C9DCB48F-114C-4F45-B008-B86CEF94DED7}">
  <ds:schemaRefs>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2be2acaf-88a6-4029-b366-c28176c79890"/>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8479</Words>
  <PresentationFormat>A4 210 x 297 mm</PresentationFormat>
  <Paragraphs>2785</Paragraphs>
  <Slides>41</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41</vt:i4>
      </vt:variant>
    </vt:vector>
  </HeadingPairs>
  <TitlesOfParts>
    <vt:vector size="49" baseType="lpstr">
      <vt:lpstr>HGS創英角ﾎﾟｯﾌﾟ体</vt:lpstr>
      <vt:lpstr>Meiryo UI</vt:lpstr>
      <vt:lpstr>ＭＳ Ｐゴシック</vt:lpstr>
      <vt:lpstr>Arial</vt:lpstr>
      <vt:lpstr>Arial Black</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2020-06-11T02:46:29Z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