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832" r:id="rId2"/>
    <p:sldId id="1020" r:id="rId3"/>
    <p:sldId id="842" r:id="rId4"/>
    <p:sldId id="1008" r:id="rId5"/>
    <p:sldId id="843" r:id="rId6"/>
    <p:sldId id="1021" r:id="rId7"/>
    <p:sldId id="1010" r:id="rId8"/>
    <p:sldId id="1019" r:id="rId9"/>
    <p:sldId id="1012" r:id="rId10"/>
    <p:sldId id="1013" r:id="rId11"/>
    <p:sldId id="1014" r:id="rId12"/>
    <p:sldId id="1015" r:id="rId13"/>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65" autoAdjust="0"/>
    <p:restoredTop sz="99274" autoAdjust="0"/>
  </p:normalViewPr>
  <p:slideViewPr>
    <p:cSldViewPr>
      <p:cViewPr>
        <p:scale>
          <a:sx n="63" d="100"/>
          <a:sy n="63" d="100"/>
        </p:scale>
        <p:origin x="1296" y="186"/>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2019/12/20</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11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068DAC5-8273-4BD4-8CB7-61BAD629D79B}" type="slidenum">
              <a:rPr kumimoji="1" lang="ja-JP" altLang="en-US" smtClean="0"/>
              <a:pPr/>
              <a:t>4</a:t>
            </a:fld>
            <a:endParaRPr kumimoji="1" lang="ja-JP" altLang="en-US"/>
          </a:p>
        </p:txBody>
      </p:sp>
    </p:spTree>
    <p:extLst>
      <p:ext uri="{BB962C8B-B14F-4D97-AF65-F5344CB8AC3E}">
        <p14:creationId xmlns:p14="http://schemas.microsoft.com/office/powerpoint/2010/main" val="3324584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2019/12/20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2019/12/20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2019/12/20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2019/12/20</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smtClean="0">
                <a:solidFill>
                  <a:schemeClr val="tx1"/>
                </a:solidFill>
                <a:latin typeface="Meiryo UI" panose="020B0604030504040204" pitchFamily="50" charset="-128"/>
                <a:ea typeface="Meiryo UI" panose="020B0604030504040204" pitchFamily="50" charset="-128"/>
              </a:rPr>
              <a:t>１　</a:t>
            </a:r>
            <a:r>
              <a:rPr kumimoji="1" lang="ja-JP" altLang="en-US" sz="4500" dirty="0" smtClean="0">
                <a:solidFill>
                  <a:schemeClr val="tx1"/>
                </a:solidFill>
                <a:latin typeface="Meiryo UI" panose="020B0604030504040204" pitchFamily="50" charset="-128"/>
                <a:ea typeface="Meiryo UI" panose="020B0604030504040204" pitchFamily="50" charset="-128"/>
              </a:rPr>
              <a:t>区割り</a:t>
            </a:r>
            <a:r>
              <a:rPr lang="ja-JP" altLang="en-US" sz="4500" dirty="0">
                <a:solidFill>
                  <a:schemeClr val="tx1"/>
                </a:solidFill>
                <a:latin typeface="Meiryo UI" panose="020B0604030504040204" pitchFamily="50" charset="-128"/>
                <a:ea typeface="Meiryo UI" panose="020B0604030504040204" pitchFamily="50" charset="-128"/>
              </a:rPr>
              <a:t>・</a:t>
            </a:r>
            <a:r>
              <a:rPr kumimoji="1" lang="ja-JP" altLang="en-US" sz="4500" dirty="0" smtClean="0">
                <a:solidFill>
                  <a:schemeClr val="tx1"/>
                </a:solidFill>
                <a:latin typeface="Meiryo UI" panose="020B0604030504040204" pitchFamily="50" charset="-128"/>
                <a:ea typeface="Meiryo UI" panose="020B0604030504040204" pitchFamily="50" charset="-128"/>
              </a:rPr>
              <a:t>区の名称</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66299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559516" y="2089942"/>
            <a:ext cx="8891588"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区名の由来を以下の７つに分類、構成比率を算出</a:t>
            </a:r>
          </a:p>
        </p:txBody>
      </p:sp>
      <p:sp>
        <p:nvSpPr>
          <p:cNvPr id="6" name="AutoShape 3"/>
          <p:cNvSpPr>
            <a:spLocks noChangeArrowheads="1"/>
          </p:cNvSpPr>
          <p:nvPr/>
        </p:nvSpPr>
        <p:spPr bwMode="auto">
          <a:xfrm>
            <a:off x="394954" y="2538210"/>
            <a:ext cx="9231646" cy="2225675"/>
          </a:xfrm>
          <a:prstGeom prst="roundRect">
            <a:avLst>
              <a:gd name="adj" fmla="val 7778"/>
            </a:avLst>
          </a:prstGeom>
          <a:solidFill>
            <a:schemeClr val="accent6">
              <a:lumMod val="20000"/>
              <a:lumOff val="80000"/>
            </a:schemeClr>
          </a:solidFill>
          <a:ln>
            <a:noFill/>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7" name="Text Box 4"/>
          <p:cNvSpPr txBox="1">
            <a:spLocks noChangeArrowheads="1"/>
          </p:cNvSpPr>
          <p:nvPr/>
        </p:nvSpPr>
        <p:spPr bwMode="auto">
          <a:xfrm>
            <a:off x="557929" y="992546"/>
            <a:ext cx="9068671"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東京都</a:t>
            </a:r>
            <a:r>
              <a:rPr lang="en-US" altLang="ja-JP" sz="1600" dirty="0" smtClean="0">
                <a:latin typeface="Meiryo UI" panose="020B0604030504040204" pitchFamily="50" charset="-128"/>
                <a:ea typeface="Meiryo UI" panose="020B0604030504040204" pitchFamily="50" charset="-128"/>
              </a:rPr>
              <a:t>23</a:t>
            </a:r>
            <a:r>
              <a:rPr lang="ja-JP" altLang="en-US" sz="1600" dirty="0" smtClean="0">
                <a:latin typeface="Meiryo UI" panose="020B0604030504040204" pitchFamily="50" charset="-128"/>
                <a:ea typeface="Meiryo UI" panose="020B0604030504040204" pitchFamily="50" charset="-128"/>
              </a:rPr>
              <a:t>特別</a:t>
            </a:r>
            <a:r>
              <a:rPr lang="ja-JP" altLang="en-US" sz="1600" dirty="0">
                <a:latin typeface="Meiryo UI" panose="020B0604030504040204" pitchFamily="50" charset="-128"/>
                <a:ea typeface="Meiryo UI" panose="020B0604030504040204" pitchFamily="50" charset="-128"/>
              </a:rPr>
              <a:t>区　　　　　　　　　　　　　　　　　　　　　　　　　　　　　　　　　　　　　　　　　</a:t>
            </a:r>
            <a:endParaRPr lang="en-US" altLang="ja-JP" sz="16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600" dirty="0">
                <a:latin typeface="Meiryo UI" panose="020B0604030504040204" pitchFamily="50" charset="-128"/>
                <a:ea typeface="Meiryo UI" panose="020B0604030504040204" pitchFamily="50" charset="-128"/>
              </a:rPr>
              <a:t>○政令指定都市（大阪市含む</a:t>
            </a:r>
            <a:r>
              <a:rPr lang="en-US" altLang="ja-JP" sz="1600" dirty="0">
                <a:latin typeface="Meiryo UI" panose="020B0604030504040204" pitchFamily="50" charset="-128"/>
                <a:ea typeface="Meiryo UI" panose="020B0604030504040204" pitchFamily="50" charset="-128"/>
              </a:rPr>
              <a:t>20</a:t>
            </a:r>
            <a:r>
              <a:rPr lang="ja-JP" altLang="en-US" sz="1600" dirty="0">
                <a:latin typeface="Meiryo UI" panose="020B0604030504040204" pitchFamily="50" charset="-128"/>
                <a:ea typeface="Meiryo UI" panose="020B0604030504040204" pitchFamily="50" charset="-128"/>
              </a:rPr>
              <a:t>市、行政</a:t>
            </a:r>
            <a:r>
              <a:rPr lang="ja-JP" altLang="en-US" sz="1600" dirty="0" smtClean="0">
                <a:latin typeface="Meiryo UI" panose="020B0604030504040204" pitchFamily="50" charset="-128"/>
                <a:ea typeface="Meiryo UI" panose="020B0604030504040204" pitchFamily="50" charset="-128"/>
              </a:rPr>
              <a:t>区</a:t>
            </a:r>
            <a:r>
              <a:rPr lang="en-US" altLang="ja-JP" sz="1600" dirty="0" smtClean="0">
                <a:latin typeface="Meiryo UI" panose="020B0604030504040204" pitchFamily="50" charset="-128"/>
                <a:ea typeface="Meiryo UI" panose="020B0604030504040204" pitchFamily="50" charset="-128"/>
              </a:rPr>
              <a:t>175</a:t>
            </a:r>
            <a:r>
              <a:rPr lang="ja-JP" altLang="en-US" sz="1600" dirty="0" smtClean="0">
                <a:latin typeface="Meiryo UI" panose="020B0604030504040204" pitchFamily="50" charset="-128"/>
                <a:ea typeface="Meiryo UI" panose="020B0604030504040204" pitchFamily="50" charset="-128"/>
              </a:rPr>
              <a:t>区</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u="sng" dirty="0" smtClean="0">
                <a:latin typeface="Meiryo UI" panose="020B0604030504040204" pitchFamily="50" charset="-128"/>
                <a:ea typeface="Meiryo UI" panose="020B0604030504040204" pitchFamily="50" charset="-128"/>
              </a:rPr>
              <a:t>計　</a:t>
            </a:r>
            <a:r>
              <a:rPr lang="en-US" altLang="ja-JP" sz="1600" u="sng" dirty="0" smtClean="0">
                <a:latin typeface="Meiryo UI" panose="020B0604030504040204" pitchFamily="50" charset="-128"/>
                <a:ea typeface="Meiryo UI" panose="020B0604030504040204" pitchFamily="50" charset="-128"/>
              </a:rPr>
              <a:t>198</a:t>
            </a:r>
            <a:r>
              <a:rPr lang="ja-JP" altLang="en-US" sz="1600" u="sng" dirty="0" smtClean="0">
                <a:latin typeface="Meiryo UI" panose="020B0604030504040204" pitchFamily="50" charset="-128"/>
                <a:ea typeface="Meiryo UI" panose="020B0604030504040204" pitchFamily="50" charset="-128"/>
              </a:rPr>
              <a:t>区</a:t>
            </a:r>
            <a:r>
              <a:rPr lang="ja-JP" altLang="en-US" sz="1600" u="sng" dirty="0">
                <a:latin typeface="Meiryo UI" panose="020B0604030504040204" pitchFamily="50" charset="-128"/>
                <a:ea typeface="Meiryo UI" panose="020B0604030504040204" pitchFamily="50" charset="-128"/>
              </a:rPr>
              <a:t>　　　</a:t>
            </a:r>
          </a:p>
        </p:txBody>
      </p:sp>
      <p:sp>
        <p:nvSpPr>
          <p:cNvPr id="8" name="AutoShape 5"/>
          <p:cNvSpPr>
            <a:spLocks noChangeArrowheads="1"/>
          </p:cNvSpPr>
          <p:nvPr/>
        </p:nvSpPr>
        <p:spPr bwMode="auto">
          <a:xfrm>
            <a:off x="428112" y="620713"/>
            <a:ext cx="1482725" cy="360362"/>
          </a:xfrm>
          <a:prstGeom prst="roundRect">
            <a:avLst>
              <a:gd name="adj" fmla="val 16667"/>
            </a:avLst>
          </a:prstGeom>
          <a:solidFill>
            <a:schemeClr val="accent6">
              <a:lumMod val="20000"/>
              <a:lumOff val="80000"/>
            </a:schemeClr>
          </a:solidFill>
          <a:ln w="9525">
            <a:solidFill>
              <a:schemeClr val="tx1"/>
            </a:solidFill>
            <a:round/>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dirty="0">
                <a:latin typeface="Meiryo UI" panose="020B0604030504040204" pitchFamily="50" charset="-128"/>
                <a:ea typeface="Meiryo UI" panose="020B0604030504040204" pitchFamily="50" charset="-128"/>
              </a:rPr>
              <a:t>分析対象</a:t>
            </a:r>
          </a:p>
        </p:txBody>
      </p:sp>
      <p:sp>
        <p:nvSpPr>
          <p:cNvPr id="9" name="AutoShape 6"/>
          <p:cNvSpPr>
            <a:spLocks noChangeArrowheads="1"/>
          </p:cNvSpPr>
          <p:nvPr/>
        </p:nvSpPr>
        <p:spPr bwMode="auto">
          <a:xfrm>
            <a:off x="428112" y="1700808"/>
            <a:ext cx="1482725" cy="360362"/>
          </a:xfrm>
          <a:prstGeom prst="roundRect">
            <a:avLst>
              <a:gd name="adj" fmla="val 16667"/>
            </a:avLst>
          </a:prstGeom>
          <a:solidFill>
            <a:schemeClr val="accent6">
              <a:lumMod val="20000"/>
              <a:lumOff val="80000"/>
            </a:schemeClr>
          </a:solidFill>
          <a:ln w="9525">
            <a:solidFill>
              <a:schemeClr val="tx1"/>
            </a:solidFill>
            <a:round/>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a:latin typeface="Meiryo UI" panose="020B0604030504040204" pitchFamily="50" charset="-128"/>
                <a:ea typeface="Meiryo UI" panose="020B0604030504040204" pitchFamily="50" charset="-128"/>
              </a:rPr>
              <a:t>分析内容</a:t>
            </a:r>
          </a:p>
        </p:txBody>
      </p:sp>
      <p:sp>
        <p:nvSpPr>
          <p:cNvPr id="10" name="Text Box 7"/>
          <p:cNvSpPr txBox="1">
            <a:spLocks noChangeArrowheads="1"/>
          </p:cNvSpPr>
          <p:nvPr/>
        </p:nvSpPr>
        <p:spPr bwMode="auto">
          <a:xfrm>
            <a:off x="506649" y="2636122"/>
            <a:ext cx="5526471" cy="2062162"/>
          </a:xfrm>
          <a:prstGeom prst="rect">
            <a:avLst/>
          </a:prstGeom>
          <a:solidFill>
            <a:schemeClr val="accent6">
              <a:lumMod val="20000"/>
              <a:lumOff val="80000"/>
            </a:schemeClr>
          </a:solidFill>
          <a:ln>
            <a:noFill/>
          </a:ln>
          <a:effectLst/>
          <a:extLst/>
        </p:spPr>
        <p:txBody>
          <a:bodyPr wrap="square">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方　 位</a:t>
            </a:r>
            <a:r>
              <a:rPr lang="ja-JP" altLang="en-US" sz="1400" dirty="0">
                <a:latin typeface="Meiryo UI" panose="020B0604030504040204" pitchFamily="50" charset="-128"/>
                <a:ea typeface="Meiryo UI" panose="020B0604030504040204" pitchFamily="50" charset="-128"/>
              </a:rPr>
              <a:t>：方角、位置に由来するもの                　　　　　　　　　</a:t>
            </a: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地名等</a:t>
            </a:r>
            <a:r>
              <a:rPr lang="ja-JP" altLang="en-US" sz="1400" dirty="0">
                <a:latin typeface="Meiryo UI" panose="020B0604030504040204" pitchFamily="50" charset="-128"/>
                <a:ea typeface="Meiryo UI" panose="020B0604030504040204" pitchFamily="50" charset="-128"/>
              </a:rPr>
              <a:t>：地名（旧市町村名や旧郡名を含む）に由来するもの</a:t>
            </a: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地名等＋方位</a:t>
            </a:r>
            <a:r>
              <a:rPr lang="ja-JP" altLang="en-US" sz="1400" dirty="0">
                <a:latin typeface="Meiryo UI" panose="020B0604030504040204" pitchFamily="50" charset="-128"/>
                <a:ea typeface="Meiryo UI" panose="020B0604030504040204" pitchFamily="50" charset="-128"/>
              </a:rPr>
              <a:t>：地名等と方位を組合わせたもの  　　　　　　　　　　 　</a:t>
            </a: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地勢等</a:t>
            </a:r>
            <a:r>
              <a:rPr lang="ja-JP" altLang="en-US" sz="1400" dirty="0">
                <a:latin typeface="Meiryo UI" panose="020B0604030504040204" pitchFamily="50" charset="-128"/>
                <a:ea typeface="Meiryo UI" panose="020B0604030504040204" pitchFamily="50" charset="-128"/>
              </a:rPr>
              <a:t>：その土地の特徴的なもの（自然物・人工物）に由来するもの　　　</a:t>
            </a: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地勢等＋方位</a:t>
            </a:r>
            <a:r>
              <a:rPr lang="ja-JP" altLang="en-US" sz="1400" dirty="0">
                <a:latin typeface="Meiryo UI" panose="020B0604030504040204" pitchFamily="50" charset="-128"/>
                <a:ea typeface="Meiryo UI" panose="020B0604030504040204" pitchFamily="50" charset="-128"/>
              </a:rPr>
              <a:t>：地勢等と方位を組合わせたもの　      　　　　　　　　　</a:t>
            </a: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古　典</a:t>
            </a:r>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：和歌、故事等に由来するもの</a:t>
            </a:r>
            <a:r>
              <a:rPr lang="ja-JP" altLang="en-US" sz="1200" dirty="0">
                <a:latin typeface="Meiryo UI" panose="020B0604030504040204" pitchFamily="50" charset="-128"/>
                <a:ea typeface="Meiryo UI" panose="020B0604030504040204" pitchFamily="50" charset="-128"/>
              </a:rPr>
              <a:t> </a:t>
            </a: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その他</a:t>
            </a:r>
            <a:r>
              <a:rPr lang="ja-JP" altLang="en-US" sz="1400" dirty="0">
                <a:latin typeface="Meiryo UI" panose="020B0604030504040204" pitchFamily="50" charset="-128"/>
                <a:ea typeface="Meiryo UI" panose="020B0604030504040204" pitchFamily="50" charset="-128"/>
              </a:rPr>
              <a:t> ：イメージや抽象物に由来するもの　                         </a:t>
            </a:r>
          </a:p>
        </p:txBody>
      </p:sp>
      <p:sp>
        <p:nvSpPr>
          <p:cNvPr id="11" name="Text Box 8"/>
          <p:cNvSpPr txBox="1">
            <a:spLocks noChangeArrowheads="1"/>
          </p:cNvSpPr>
          <p:nvPr/>
        </p:nvSpPr>
        <p:spPr bwMode="auto">
          <a:xfrm>
            <a:off x="5917210" y="2635943"/>
            <a:ext cx="3572532" cy="2062103"/>
          </a:xfrm>
          <a:prstGeom prst="rect">
            <a:avLst/>
          </a:prstGeom>
          <a:solidFill>
            <a:schemeClr val="accent6">
              <a:lumMod val="20000"/>
              <a:lumOff val="80000"/>
            </a:schemeClr>
          </a:solidFill>
          <a:ln>
            <a:noFill/>
          </a:ln>
          <a:effectLst/>
          <a:extLst/>
        </p:spPr>
        <p:txBody>
          <a:bodyPr wrap="square">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（例）北区、中央区　など</a:t>
            </a: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（例）都島区、新宿区（東京都） など</a:t>
            </a: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（例）東住吉区、名東区（名古屋市</a:t>
            </a:r>
            <a:r>
              <a:rPr lang="ja-JP" altLang="en-US" sz="1400" dirty="0" smtClean="0">
                <a:latin typeface="Meiryo UI" panose="020B0604030504040204" pitchFamily="50" charset="-128"/>
                <a:ea typeface="Meiryo UI" panose="020B0604030504040204" pitchFamily="50" charset="-128"/>
              </a:rPr>
              <a:t>） など</a:t>
            </a:r>
            <a:endParaRPr lang="ja-JP" altLang="en-US" sz="1400" dirty="0">
              <a:latin typeface="Meiryo UI" panose="020B0604030504040204" pitchFamily="50" charset="-128"/>
              <a:ea typeface="Meiryo UI" panose="020B0604030504040204" pitchFamily="50" charset="-128"/>
            </a:endParaRP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（例）港区、千代田区（東京都） など</a:t>
            </a: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（例）西淀川区、江東区（東京都） など</a:t>
            </a: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（例）此花区、宮城野区（仙台市） など</a:t>
            </a:r>
          </a:p>
          <a:p>
            <a:pPr eaLnBrk="1" hangingPunct="1">
              <a:spcBef>
                <a:spcPts val="600"/>
              </a:spcBef>
              <a:buFontTx/>
              <a:buNone/>
            </a:pPr>
            <a:r>
              <a:rPr lang="ja-JP" altLang="en-US" sz="1400" dirty="0">
                <a:latin typeface="Meiryo UI" panose="020B0604030504040204" pitchFamily="50" charset="-128"/>
                <a:ea typeface="Meiryo UI" panose="020B0604030504040204" pitchFamily="50" charset="-128"/>
              </a:rPr>
              <a:t>（例）旭区、文京区（東京都）　など</a:t>
            </a:r>
          </a:p>
        </p:txBody>
      </p:sp>
      <p:sp>
        <p:nvSpPr>
          <p:cNvPr id="12" name="Rectangle 10"/>
          <p:cNvSpPr>
            <a:spLocks noChangeArrowheads="1"/>
          </p:cNvSpPr>
          <p:nvPr/>
        </p:nvSpPr>
        <p:spPr bwMode="auto">
          <a:xfrm>
            <a:off x="401638" y="4942207"/>
            <a:ext cx="9224962" cy="1772407"/>
          </a:xfrm>
          <a:prstGeom prst="rect">
            <a:avLst/>
          </a:prstGeom>
          <a:solidFill>
            <a:schemeClr val="accent6">
              <a:lumMod val="20000"/>
              <a:lumOff val="80000"/>
            </a:schemeClr>
          </a:solidFill>
          <a:ln w="9525" algn="ctr">
            <a:solidFill>
              <a:schemeClr val="accent2"/>
            </a:solidFill>
            <a:prstDash val="dash"/>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13" name="Text Box 11"/>
          <p:cNvSpPr txBox="1">
            <a:spLocks noChangeArrowheads="1"/>
          </p:cNvSpPr>
          <p:nvPr/>
        </p:nvSpPr>
        <p:spPr bwMode="auto">
          <a:xfrm>
            <a:off x="427396" y="4973274"/>
            <a:ext cx="7333916" cy="1708160"/>
          </a:xfrm>
          <a:prstGeom prst="rect">
            <a:avLst/>
          </a:prstGeom>
          <a:solidFill>
            <a:schemeClr val="accent6">
              <a:lumMod val="20000"/>
              <a:lumOff val="80000"/>
            </a:schemeClr>
          </a:solidFill>
          <a:ln>
            <a:noFill/>
          </a:ln>
          <a:effectLst/>
          <a:extLst/>
        </p:spPr>
        <p:txBody>
          <a:bodyPr wrap="square" tIns="0" bIns="0" anchor="ctr" anchorCtr="0">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en-US" altLang="ja-JP" sz="1400" b="1" dirty="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由来</a:t>
            </a:r>
            <a:r>
              <a:rPr lang="ja-JP" altLang="en-US" sz="1400" b="1" dirty="0">
                <a:latin typeface="Meiryo UI" panose="020B0604030504040204" pitchFamily="50" charset="-128"/>
                <a:ea typeface="Meiryo UI" panose="020B0604030504040204" pitchFamily="50" charset="-128"/>
              </a:rPr>
              <a:t>の整理に関する</a:t>
            </a:r>
            <a:r>
              <a:rPr lang="ja-JP" altLang="en-US" sz="1400" b="1" dirty="0" smtClean="0">
                <a:latin typeface="Meiryo UI" panose="020B0604030504040204" pitchFamily="50" charset="-128"/>
                <a:ea typeface="Meiryo UI" panose="020B0604030504040204" pitchFamily="50" charset="-128"/>
              </a:rPr>
              <a:t>考え方</a:t>
            </a:r>
            <a:r>
              <a:rPr lang="en-US" altLang="ja-JP" sz="1400" b="1" dirty="0" smtClean="0">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区名</a:t>
            </a:r>
            <a:r>
              <a:rPr lang="ja-JP" altLang="en-US" sz="1200" dirty="0">
                <a:latin typeface="Meiryo UI" panose="020B0604030504040204" pitchFamily="50" charset="-128"/>
                <a:ea typeface="Meiryo UI" panose="020B0604030504040204" pitchFamily="50" charset="-128"/>
              </a:rPr>
              <a:t>の由来は複数あるものも多く、また、「地名等・地勢等・古典」については、その特定が</a:t>
            </a:r>
            <a:r>
              <a:rPr lang="ja-JP" altLang="en-US" sz="1200" dirty="0" smtClean="0">
                <a:latin typeface="Meiryo UI" panose="020B0604030504040204" pitchFamily="50" charset="-128"/>
                <a:ea typeface="Meiryo UI" panose="020B0604030504040204" pitchFamily="50" charset="-128"/>
              </a:rPr>
              <a:t>困難</a:t>
            </a:r>
            <a:endParaRPr lang="ja-JP" altLang="en-US" sz="1200"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一方</a:t>
            </a:r>
            <a:r>
              <a:rPr lang="ja-JP" altLang="en-US" sz="1200" dirty="0">
                <a:latin typeface="Meiryo UI" panose="020B0604030504040204" pitchFamily="50" charset="-128"/>
                <a:ea typeface="Meiryo UI" panose="020B0604030504040204" pitchFamily="50" charset="-128"/>
              </a:rPr>
              <a:t>で、由来を分析するにあたっては、全ての区で一つの由来に限定する</a:t>
            </a:r>
            <a:r>
              <a:rPr lang="ja-JP" altLang="en-US" sz="1200" dirty="0" smtClean="0">
                <a:latin typeface="Meiryo UI" panose="020B0604030504040204" pitchFamily="50" charset="-128"/>
                <a:ea typeface="Meiryo UI" panose="020B0604030504040204" pitchFamily="50" charset="-128"/>
              </a:rPr>
              <a:t>必要</a:t>
            </a:r>
            <a:endParaRPr lang="ja-JP" altLang="en-US" sz="1200"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よって</a:t>
            </a:r>
            <a:r>
              <a:rPr lang="ja-JP" altLang="en-US" sz="1200" dirty="0">
                <a:latin typeface="Meiryo UI" panose="020B0604030504040204" pitchFamily="50" charset="-128"/>
                <a:ea typeface="Meiryo UI" panose="020B0604030504040204" pitchFamily="50" charset="-128"/>
              </a:rPr>
              <a:t>、以下の考え方に基づき、「直近の由来」で整理することにより、由来を</a:t>
            </a:r>
            <a:r>
              <a:rPr lang="ja-JP" altLang="en-US" sz="1200" dirty="0" smtClean="0">
                <a:latin typeface="Meiryo UI" panose="020B0604030504040204" pitchFamily="50" charset="-128"/>
                <a:ea typeface="Meiryo UI" panose="020B0604030504040204" pitchFamily="50" charset="-128"/>
              </a:rPr>
              <a:t>特定</a:t>
            </a:r>
            <a:endParaRPr lang="ja-JP" altLang="en-US" sz="1200"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1200" dirty="0">
                <a:latin typeface="Meiryo UI" panose="020B0604030504040204" pitchFamily="50" charset="-128"/>
                <a:ea typeface="Meiryo UI" panose="020B0604030504040204" pitchFamily="50" charset="-128"/>
              </a:rPr>
              <a:t>　　・構成する旧市町村名や属する旧郡名などを使用した場合　⇒　 「地名等」</a:t>
            </a:r>
          </a:p>
          <a:p>
            <a:pPr eaLnBrk="1" hangingPunct="1">
              <a:lnSpc>
                <a:spcPct val="150000"/>
              </a:lnSpc>
              <a:spcBef>
                <a:spcPct val="0"/>
              </a:spcBef>
              <a:buFontTx/>
              <a:buNone/>
            </a:pPr>
            <a:r>
              <a:rPr lang="ja-JP" altLang="en-US" sz="1200" dirty="0">
                <a:latin typeface="Meiryo UI" panose="020B0604030504040204" pitchFamily="50" charset="-128"/>
                <a:ea typeface="Meiryo UI" panose="020B0604030504040204" pitchFamily="50" charset="-128"/>
              </a:rPr>
              <a:t>　　・古典に由来するものでも、町名、建築物等の名称で正式に使用されている場合　⇒　各々「地名等」、「地勢等」</a:t>
            </a:r>
          </a:p>
        </p:txBody>
      </p:sp>
      <p:sp>
        <p:nvSpPr>
          <p:cNvPr id="3" name="正方形/長方形 2"/>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fontAlgn="ctr" hangingPunct="1">
              <a:defRPr/>
            </a:pPr>
            <a:r>
              <a:rPr lang="ja-JP" altLang="en-US" sz="2000" b="1" dirty="0" smtClean="0">
                <a:solidFill>
                  <a:srgbClr val="000000"/>
                </a:solidFill>
                <a:latin typeface="Meiryo UI" panose="020B0604030504040204" pitchFamily="50" charset="-128"/>
                <a:ea typeface="Meiryo UI" panose="020B0604030504040204" pitchFamily="50" charset="-128"/>
              </a:rPr>
              <a:t>　東京</a:t>
            </a:r>
            <a:r>
              <a:rPr lang="ja-JP" altLang="en-US" sz="2000" b="1" dirty="0">
                <a:solidFill>
                  <a:srgbClr val="000000"/>
                </a:solidFill>
                <a:latin typeface="Meiryo UI" panose="020B0604030504040204" pitchFamily="50" charset="-128"/>
                <a:ea typeface="Meiryo UI" panose="020B0604030504040204" pitchFamily="50" charset="-128"/>
              </a:rPr>
              <a:t>特別区・</a:t>
            </a:r>
            <a:r>
              <a:rPr lang="ja-JP" altLang="en-US" sz="2000" b="1" dirty="0" smtClean="0">
                <a:solidFill>
                  <a:srgbClr val="000000"/>
                </a:solidFill>
                <a:latin typeface="Meiryo UI" panose="020B0604030504040204" pitchFamily="50" charset="-128"/>
                <a:ea typeface="Meiryo UI" panose="020B0604030504040204" pitchFamily="50" charset="-128"/>
              </a:rPr>
              <a:t>政令指定都市の</a:t>
            </a:r>
            <a:r>
              <a:rPr lang="ja-JP" altLang="en-US" sz="2000" b="1" dirty="0">
                <a:solidFill>
                  <a:srgbClr val="000000"/>
                </a:solidFill>
                <a:latin typeface="Meiryo UI" panose="020B0604030504040204" pitchFamily="50" charset="-128"/>
                <a:ea typeface="Meiryo UI" panose="020B0604030504040204" pitchFamily="50" charset="-128"/>
              </a:rPr>
              <a:t>行政区名の由来分析①　</a:t>
            </a:r>
          </a:p>
        </p:txBody>
      </p:sp>
      <p:sp>
        <p:nvSpPr>
          <p:cNvPr id="16" name="正方形/長方形 27"/>
          <p:cNvSpPr>
            <a:spLocks noChangeArrowheads="1"/>
          </p:cNvSpPr>
          <p:nvPr/>
        </p:nvSpPr>
        <p:spPr bwMode="auto">
          <a:xfrm>
            <a:off x="8847999" y="31857"/>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８</a:t>
            </a:r>
          </a:p>
        </p:txBody>
      </p:sp>
    </p:spTree>
    <p:extLst>
      <p:ext uri="{BB962C8B-B14F-4D97-AF65-F5344CB8AC3E}">
        <p14:creationId xmlns:p14="http://schemas.microsoft.com/office/powerpoint/2010/main" val="11357966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fontAlgn="ctr" hangingPunct="1">
              <a:defRPr/>
            </a:pPr>
            <a:r>
              <a:rPr lang="ja-JP" altLang="en-US" sz="2000" b="1" dirty="0" smtClean="0">
                <a:solidFill>
                  <a:srgbClr val="000000"/>
                </a:solidFill>
                <a:latin typeface="Meiryo UI" panose="020B0604030504040204" pitchFamily="50" charset="-128"/>
                <a:ea typeface="Meiryo UI" panose="020B0604030504040204" pitchFamily="50" charset="-128"/>
              </a:rPr>
              <a:t>　東京</a:t>
            </a:r>
            <a:r>
              <a:rPr lang="ja-JP" altLang="en-US" sz="2000" b="1" dirty="0">
                <a:solidFill>
                  <a:srgbClr val="000000"/>
                </a:solidFill>
                <a:latin typeface="Meiryo UI" panose="020B0604030504040204" pitchFamily="50" charset="-128"/>
                <a:ea typeface="Meiryo UI" panose="020B0604030504040204" pitchFamily="50" charset="-128"/>
              </a:rPr>
              <a:t>特別区・</a:t>
            </a:r>
            <a:r>
              <a:rPr lang="ja-JP" altLang="en-US" sz="2000" b="1" dirty="0" smtClean="0">
                <a:solidFill>
                  <a:srgbClr val="000000"/>
                </a:solidFill>
                <a:latin typeface="Meiryo UI" panose="020B0604030504040204" pitchFamily="50" charset="-128"/>
                <a:ea typeface="Meiryo UI" panose="020B0604030504040204" pitchFamily="50" charset="-128"/>
              </a:rPr>
              <a:t>政令指定都市の</a:t>
            </a:r>
            <a:r>
              <a:rPr lang="ja-JP" altLang="en-US" sz="2000" b="1" dirty="0">
                <a:solidFill>
                  <a:srgbClr val="000000"/>
                </a:solidFill>
                <a:latin typeface="Meiryo UI" panose="020B0604030504040204" pitchFamily="50" charset="-128"/>
                <a:ea typeface="Meiryo UI" panose="020B0604030504040204" pitchFamily="50" charset="-128"/>
              </a:rPr>
              <a:t>行政区名の</a:t>
            </a:r>
            <a:r>
              <a:rPr lang="ja-JP" altLang="en-US" sz="2000" b="1" dirty="0" smtClean="0">
                <a:solidFill>
                  <a:srgbClr val="000000"/>
                </a:solidFill>
                <a:latin typeface="Meiryo UI" panose="020B0604030504040204" pitchFamily="50" charset="-128"/>
                <a:ea typeface="Meiryo UI" panose="020B0604030504040204" pitchFamily="50" charset="-128"/>
              </a:rPr>
              <a:t>由来分析②</a:t>
            </a:r>
            <a:r>
              <a:rPr lang="ja-JP" altLang="en-US" sz="2000" b="1" dirty="0">
                <a:solidFill>
                  <a:srgbClr val="000000"/>
                </a:solidFill>
                <a:latin typeface="Meiryo UI" panose="020B0604030504040204" pitchFamily="50" charset="-128"/>
                <a:ea typeface="Meiryo UI" panose="020B0604030504040204" pitchFamily="50" charset="-128"/>
              </a:rPr>
              <a:t>　</a:t>
            </a:r>
          </a:p>
        </p:txBody>
      </p:sp>
      <p:sp>
        <p:nvSpPr>
          <p:cNvPr id="5" name="AutoShape 42"/>
          <p:cNvSpPr>
            <a:spLocks noChangeArrowheads="1"/>
          </p:cNvSpPr>
          <p:nvPr/>
        </p:nvSpPr>
        <p:spPr bwMode="auto">
          <a:xfrm>
            <a:off x="117475" y="482087"/>
            <a:ext cx="9710738" cy="1081087"/>
          </a:xfrm>
          <a:prstGeom prst="roundRect">
            <a:avLst>
              <a:gd name="adj" fmla="val 16667"/>
            </a:avLst>
          </a:prstGeom>
          <a:solidFill>
            <a:srgbClr val="FFFFFF"/>
          </a:solidFill>
          <a:ln w="9525">
            <a:solidFill>
              <a:srgbClr val="000000"/>
            </a:solidFill>
            <a:round/>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　　　　　　　</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　　「方位」⇒方角・位置、「地名等」、「名</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方」⇒地名等</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方位、「地勢等」、「勢</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方」：地勢等</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方位、 「古典」：故事・古典、「その他」</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地名等には、実際の地名だけでなく、過去使用されていた旧市町村や旧郡名を</a:t>
            </a:r>
            <a:r>
              <a:rPr lang="ja-JP" altLang="en-US" sz="1200" dirty="0" smtClean="0">
                <a:latin typeface="Meiryo UI" panose="020B0604030504040204" pitchFamily="50" charset="-128"/>
                <a:ea typeface="Meiryo UI" panose="020B0604030504040204" pitchFamily="50" charset="-128"/>
              </a:rPr>
              <a:t>含む</a:t>
            </a:r>
            <a:endParaRPr lang="ja-JP" altLang="en-US" sz="12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地勢等　⇒　その土地にある特徴的なもの（自然物・人工物）に由来</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故事・古典　⇒　地名などに反映されることなく、直接引用されたものに限る</a:t>
            </a:r>
          </a:p>
        </p:txBody>
      </p:sp>
      <p:sp>
        <p:nvSpPr>
          <p:cNvPr id="6" name="Rectangle 43"/>
          <p:cNvSpPr>
            <a:spLocks noChangeArrowheads="1"/>
          </p:cNvSpPr>
          <p:nvPr/>
        </p:nvSpPr>
        <p:spPr bwMode="auto">
          <a:xfrm>
            <a:off x="128464" y="491632"/>
            <a:ext cx="998341" cy="328258"/>
          </a:xfrm>
          <a:prstGeom prst="rect">
            <a:avLst/>
          </a:prstGeom>
          <a:noFill/>
          <a:ln w="9525">
            <a:solidFill>
              <a:srgbClr val="000000">
                <a:alpha val="0"/>
              </a:srgbClr>
            </a:solidFill>
            <a:prstDash val="dash"/>
            <a:miter lim="800000"/>
            <a:headEnd/>
            <a:tailEnd/>
          </a:ln>
        </p:spPr>
        <p:txBody>
          <a:bodyPr tIns="0" bIns="0" anchor="ctr" anchorCtr="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75000"/>
              </a:lnSpc>
              <a:spcBef>
                <a:spcPct val="0"/>
              </a:spcBef>
              <a:buFontTx/>
              <a:buNone/>
            </a:pPr>
            <a:r>
              <a:rPr lang="ja-JP" altLang="en-US" sz="1400" b="1" dirty="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凡　例≫</a:t>
            </a:r>
            <a:endParaRPr lang="en-US" altLang="ja-JP" sz="1400" b="1" dirty="0">
              <a:latin typeface="Meiryo UI" panose="020B0604030504040204" pitchFamily="50" charset="-128"/>
              <a:ea typeface="Meiryo UI" panose="020B0604030504040204" pitchFamily="50" charset="-128"/>
            </a:endParaRPr>
          </a:p>
        </p:txBody>
      </p:sp>
      <p:sp>
        <p:nvSpPr>
          <p:cNvPr id="7" name="Text Box 47"/>
          <p:cNvSpPr txBox="1">
            <a:spLocks noChangeArrowheads="1"/>
          </p:cNvSpPr>
          <p:nvPr/>
        </p:nvSpPr>
        <p:spPr bwMode="auto">
          <a:xfrm>
            <a:off x="271463" y="6578958"/>
            <a:ext cx="631983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a:t>※</a:t>
            </a:r>
            <a:r>
              <a:rPr lang="ja-JP" altLang="en-US" sz="1200" dirty="0"/>
              <a:t>主な由来：当該都市等を構成する特別区・行政区の由来のうち、最多となる区分</a:t>
            </a:r>
          </a:p>
        </p:txBody>
      </p:sp>
      <p:pic>
        <p:nvPicPr>
          <p:cNvPr id="8"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633024"/>
            <a:ext cx="9140825" cy="4997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7961" dir="2700000" algn="ctr" rotWithShape="0">
                    <a:srgbClr val="999999"/>
                  </a:outerShdw>
                </a:effectLst>
              </a14:hiddenEffects>
            </a:ext>
          </a:extLst>
        </p:spPr>
      </p:pic>
      <p:sp>
        <p:nvSpPr>
          <p:cNvPr id="11" name="正方形/長方形 27"/>
          <p:cNvSpPr>
            <a:spLocks noChangeArrowheads="1"/>
          </p:cNvSpPr>
          <p:nvPr/>
        </p:nvSpPr>
        <p:spPr bwMode="auto">
          <a:xfrm>
            <a:off x="8861062" y="656482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９</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2628584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fontAlgn="ctr" hangingPunct="1">
              <a:defRPr/>
            </a:pPr>
            <a:r>
              <a:rPr lang="ja-JP" altLang="en-US" sz="2000" b="1" dirty="0" smtClean="0">
                <a:solidFill>
                  <a:srgbClr val="000000"/>
                </a:solidFill>
                <a:latin typeface="Meiryo UI" panose="020B0604030504040204" pitchFamily="50" charset="-128"/>
                <a:ea typeface="Meiryo UI" panose="020B0604030504040204" pitchFamily="50" charset="-128"/>
              </a:rPr>
              <a:t>　東京</a:t>
            </a:r>
            <a:r>
              <a:rPr lang="ja-JP" altLang="en-US" sz="2000" b="1" dirty="0">
                <a:solidFill>
                  <a:srgbClr val="000000"/>
                </a:solidFill>
                <a:latin typeface="Meiryo UI" panose="020B0604030504040204" pitchFamily="50" charset="-128"/>
                <a:ea typeface="Meiryo UI" panose="020B0604030504040204" pitchFamily="50" charset="-128"/>
              </a:rPr>
              <a:t>特別区・</a:t>
            </a:r>
            <a:r>
              <a:rPr lang="ja-JP" altLang="en-US" sz="2000" b="1" dirty="0" smtClean="0">
                <a:solidFill>
                  <a:srgbClr val="000000"/>
                </a:solidFill>
                <a:latin typeface="Meiryo UI" panose="020B0604030504040204" pitchFamily="50" charset="-128"/>
                <a:ea typeface="Meiryo UI" panose="020B0604030504040204" pitchFamily="50" charset="-128"/>
              </a:rPr>
              <a:t>政令指定都市の</a:t>
            </a:r>
            <a:r>
              <a:rPr lang="ja-JP" altLang="en-US" sz="2000" b="1" dirty="0">
                <a:solidFill>
                  <a:srgbClr val="000000"/>
                </a:solidFill>
                <a:latin typeface="Meiryo UI" panose="020B0604030504040204" pitchFamily="50" charset="-128"/>
                <a:ea typeface="Meiryo UI" panose="020B0604030504040204" pitchFamily="50" charset="-128"/>
              </a:rPr>
              <a:t>行政区名の</a:t>
            </a:r>
            <a:r>
              <a:rPr lang="ja-JP" altLang="en-US" sz="2000" b="1" dirty="0" smtClean="0">
                <a:solidFill>
                  <a:srgbClr val="000000"/>
                </a:solidFill>
                <a:latin typeface="Meiryo UI" panose="020B0604030504040204" pitchFamily="50" charset="-128"/>
                <a:ea typeface="Meiryo UI" panose="020B0604030504040204" pitchFamily="50" charset="-128"/>
              </a:rPr>
              <a:t>由来分析②</a:t>
            </a:r>
            <a:r>
              <a:rPr lang="ja-JP" altLang="en-US" sz="2000" b="1" dirty="0">
                <a:solidFill>
                  <a:srgbClr val="000000"/>
                </a:solidFill>
                <a:latin typeface="Meiryo UI" panose="020B0604030504040204" pitchFamily="50" charset="-128"/>
                <a:ea typeface="Meiryo UI" panose="020B0604030504040204" pitchFamily="50" charset="-128"/>
              </a:rPr>
              <a:t>　</a:t>
            </a:r>
          </a:p>
        </p:txBody>
      </p:sp>
      <p:graphicFrame>
        <p:nvGraphicFramePr>
          <p:cNvPr id="5" name="Group 59"/>
          <p:cNvGraphicFramePr>
            <a:graphicFrameLocks noGrp="1"/>
          </p:cNvGraphicFramePr>
          <p:nvPr>
            <p:extLst>
              <p:ext uri="{D42A27DB-BD31-4B8C-83A1-F6EECF244321}">
                <p14:modId xmlns:p14="http://schemas.microsoft.com/office/powerpoint/2010/main" val="921368916"/>
              </p:ext>
            </p:extLst>
          </p:nvPr>
        </p:nvGraphicFramePr>
        <p:xfrm>
          <a:off x="117475" y="4808066"/>
          <a:ext cx="9280528" cy="550862"/>
        </p:xfrm>
        <a:graphic>
          <a:graphicData uri="http://schemas.openxmlformats.org/drawingml/2006/table">
            <a:tbl>
              <a:tblPr/>
              <a:tblGrid>
                <a:gridCol w="1160066">
                  <a:extLst>
                    <a:ext uri="{9D8B030D-6E8A-4147-A177-3AD203B41FA5}">
                      <a16:colId xmlns:a16="http://schemas.microsoft.com/office/drawing/2014/main" val="20000"/>
                    </a:ext>
                  </a:extLst>
                </a:gridCol>
                <a:gridCol w="1160066">
                  <a:extLst>
                    <a:ext uri="{9D8B030D-6E8A-4147-A177-3AD203B41FA5}">
                      <a16:colId xmlns:a16="http://schemas.microsoft.com/office/drawing/2014/main" val="20001"/>
                    </a:ext>
                  </a:extLst>
                </a:gridCol>
                <a:gridCol w="1160066">
                  <a:extLst>
                    <a:ext uri="{9D8B030D-6E8A-4147-A177-3AD203B41FA5}">
                      <a16:colId xmlns:a16="http://schemas.microsoft.com/office/drawing/2014/main" val="20002"/>
                    </a:ext>
                  </a:extLst>
                </a:gridCol>
                <a:gridCol w="1160066">
                  <a:extLst>
                    <a:ext uri="{9D8B030D-6E8A-4147-A177-3AD203B41FA5}">
                      <a16:colId xmlns:a16="http://schemas.microsoft.com/office/drawing/2014/main" val="20003"/>
                    </a:ext>
                  </a:extLst>
                </a:gridCol>
                <a:gridCol w="1160066">
                  <a:extLst>
                    <a:ext uri="{9D8B030D-6E8A-4147-A177-3AD203B41FA5}">
                      <a16:colId xmlns:a16="http://schemas.microsoft.com/office/drawing/2014/main" val="20004"/>
                    </a:ext>
                  </a:extLst>
                </a:gridCol>
                <a:gridCol w="1160066">
                  <a:extLst>
                    <a:ext uri="{9D8B030D-6E8A-4147-A177-3AD203B41FA5}">
                      <a16:colId xmlns:a16="http://schemas.microsoft.com/office/drawing/2014/main" val="20005"/>
                    </a:ext>
                  </a:extLst>
                </a:gridCol>
                <a:gridCol w="1160066">
                  <a:extLst>
                    <a:ext uri="{9D8B030D-6E8A-4147-A177-3AD203B41FA5}">
                      <a16:colId xmlns:a16="http://schemas.microsoft.com/office/drawing/2014/main" val="20006"/>
                    </a:ext>
                  </a:extLst>
                </a:gridCol>
                <a:gridCol w="1160066">
                  <a:extLst>
                    <a:ext uri="{9D8B030D-6E8A-4147-A177-3AD203B41FA5}">
                      <a16:colId xmlns:a16="http://schemas.microsoft.com/office/drawing/2014/main" val="20007"/>
                    </a:ext>
                  </a:extLst>
                </a:gridCol>
              </a:tblGrid>
              <a:tr h="27681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①方　位</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②地名等</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③名＋方</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④地勢等</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⑤勢＋方</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⑥古　典</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⑦その他</a:t>
                      </a:r>
                    </a:p>
                  </a:txBody>
                  <a:tcPr marL="99038" marR="99038" marT="45585" marB="45585" anchor="ctr" horzOverflow="overflow">
                    <a:lnL w="1270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合　計</a:t>
                      </a:r>
                    </a:p>
                  </a:txBody>
                  <a:tcPr marL="99038" marR="99038" marT="45585" marB="45585" anchor="ctr" horzOverflow="overflow">
                    <a:lnL w="381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0"/>
                  </a:ext>
                </a:extLst>
              </a:tr>
              <a:tr h="27405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62</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70</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9</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25</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14</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5</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8" marR="99038" marT="45585" marB="4558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13</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8" marR="99038" marT="45585" marB="45585" anchor="ctr" horzOverflow="overflow">
                    <a:lnL w="1270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198</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8" marR="99038" marT="45585" marB="45585" anchor="ctr" horzOverflow="overflow">
                    <a:lnL w="381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1"/>
                  </a:ext>
                </a:extLst>
              </a:tr>
            </a:tbl>
          </a:graphicData>
        </a:graphic>
      </p:graphicFrame>
      <p:sp>
        <p:nvSpPr>
          <p:cNvPr id="6" name="Text Box 60"/>
          <p:cNvSpPr txBox="1">
            <a:spLocks noChangeArrowheads="1"/>
          </p:cNvSpPr>
          <p:nvPr/>
        </p:nvSpPr>
        <p:spPr bwMode="auto">
          <a:xfrm>
            <a:off x="0" y="4500091"/>
            <a:ext cx="63198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主な由来：当該都市等を構成する特別区・行政区の由来のうち、最多となる区分</a:t>
            </a:r>
          </a:p>
        </p:txBody>
      </p:sp>
      <p:graphicFrame>
        <p:nvGraphicFramePr>
          <p:cNvPr id="7" name="Group 65"/>
          <p:cNvGraphicFramePr>
            <a:graphicFrameLocks noGrp="1"/>
          </p:cNvGraphicFramePr>
          <p:nvPr>
            <p:extLst>
              <p:ext uri="{D42A27DB-BD31-4B8C-83A1-F6EECF244321}">
                <p14:modId xmlns:p14="http://schemas.microsoft.com/office/powerpoint/2010/main" val="594783889"/>
              </p:ext>
            </p:extLst>
          </p:nvPr>
        </p:nvGraphicFramePr>
        <p:xfrm>
          <a:off x="122238" y="5470053"/>
          <a:ext cx="7950201" cy="796926"/>
        </p:xfrm>
        <a:graphic>
          <a:graphicData uri="http://schemas.openxmlformats.org/drawingml/2006/table">
            <a:tbl>
              <a:tblPr/>
              <a:tblGrid>
                <a:gridCol w="1709415">
                  <a:extLst>
                    <a:ext uri="{9D8B030D-6E8A-4147-A177-3AD203B41FA5}">
                      <a16:colId xmlns:a16="http://schemas.microsoft.com/office/drawing/2014/main" val="20000"/>
                    </a:ext>
                  </a:extLst>
                </a:gridCol>
                <a:gridCol w="1709415">
                  <a:extLst>
                    <a:ext uri="{9D8B030D-6E8A-4147-A177-3AD203B41FA5}">
                      <a16:colId xmlns:a16="http://schemas.microsoft.com/office/drawing/2014/main" val="20001"/>
                    </a:ext>
                  </a:extLst>
                </a:gridCol>
                <a:gridCol w="1709415">
                  <a:extLst>
                    <a:ext uri="{9D8B030D-6E8A-4147-A177-3AD203B41FA5}">
                      <a16:colId xmlns:a16="http://schemas.microsoft.com/office/drawing/2014/main" val="20002"/>
                    </a:ext>
                  </a:extLst>
                </a:gridCol>
                <a:gridCol w="1709415">
                  <a:extLst>
                    <a:ext uri="{9D8B030D-6E8A-4147-A177-3AD203B41FA5}">
                      <a16:colId xmlns:a16="http://schemas.microsoft.com/office/drawing/2014/main" val="20003"/>
                    </a:ext>
                  </a:extLst>
                </a:gridCol>
                <a:gridCol w="1112541">
                  <a:extLst>
                    <a:ext uri="{9D8B030D-6E8A-4147-A177-3AD203B41FA5}">
                      <a16:colId xmlns:a16="http://schemas.microsoft.com/office/drawing/2014/main" val="20004"/>
                    </a:ext>
                  </a:extLst>
                </a:gridCol>
              </a:tblGrid>
              <a:tr h="48768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「方角・位置」に由来</a:t>
                      </a:r>
                      <a:endPar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（①＋③＋⑤）</a:t>
                      </a:r>
                    </a:p>
                  </a:txBody>
                  <a:tcPr marL="99034" marR="99034"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「地名等」に由来</a:t>
                      </a:r>
                      <a:endPar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（②＋③）</a:t>
                      </a:r>
                    </a:p>
                  </a:txBody>
                  <a:tcPr marL="99034" marR="99034"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「地勢等」に由来</a:t>
                      </a:r>
                      <a:endPar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（④＋⑤）</a:t>
                      </a:r>
                    </a:p>
                  </a:txBody>
                  <a:tcPr marL="99034" marR="99034"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6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「古典・その他」に由来</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（⑥＋⑦）</a:t>
                      </a:r>
                    </a:p>
                  </a:txBody>
                  <a:tcPr marL="99034" marR="99034" marT="45721" marB="45721"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総　計</a:t>
                      </a:r>
                      <a:r>
                        <a:rPr kumimoji="1" lang="ja-JP" altLang="en-US" sz="10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a:t>
                      </a:r>
                      <a:r>
                        <a:rPr kumimoji="1" lang="en-US" altLang="ja-JP" sz="10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a:t>
                      </a:r>
                      <a:r>
                        <a:rPr kumimoji="1" lang="ja-JP" altLang="en-US" sz="10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a:t>
                      </a:r>
                    </a:p>
                  </a:txBody>
                  <a:tcPr marL="99034" marR="99034" marT="45721" marB="45721"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0"/>
                  </a:ext>
                </a:extLst>
              </a:tr>
              <a:tr h="30924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85</a:t>
                      </a: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4" marR="99034"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79</a:t>
                      </a: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4" marR="99034"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39</a:t>
                      </a: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4" marR="99034"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66"/>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18</a:t>
                      </a: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4" marR="99034" marT="45721" marB="45721"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221</a:t>
                      </a: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34" marR="99034" marT="45721" marB="45721"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1"/>
                  </a:ext>
                </a:extLst>
              </a:tr>
            </a:tbl>
          </a:graphicData>
        </a:graphic>
      </p:graphicFrame>
      <p:sp>
        <p:nvSpPr>
          <p:cNvPr id="8" name="屈折矢印 7"/>
          <p:cNvSpPr/>
          <p:nvPr/>
        </p:nvSpPr>
        <p:spPr bwMode="auto">
          <a:xfrm rot="5400000">
            <a:off x="8447566" y="5181821"/>
            <a:ext cx="504000" cy="936000"/>
          </a:xfrm>
          <a:prstGeom prst="bentUpArrow">
            <a:avLst>
              <a:gd name="adj1" fmla="val 26960"/>
              <a:gd name="adj2" fmla="val 25000"/>
              <a:gd name="adj3" fmla="val 50000"/>
            </a:avLst>
          </a:prstGeom>
          <a:solidFill>
            <a:srgbClr val="00FFFF"/>
          </a:solidFill>
          <a:ln w="9525" cap="flat" cmpd="sng" algn="ctr">
            <a:solidFill>
              <a:srgbClr val="0000FF"/>
            </a:solidFill>
            <a:prstDash val="solid"/>
            <a:round/>
            <a:headEnd type="none" w="med" len="med"/>
            <a:tailEnd type="none" w="med" len="med"/>
          </a:ln>
          <a:effectLst/>
          <a:scene3d>
            <a:camera prst="orthographicFront">
              <a:rot lat="10800000" lon="0" rev="10800000"/>
            </a:camera>
            <a:lightRig rig="threePt" dir="t"/>
          </a:scene3d>
          <a:extLst/>
        </p:spPr>
        <p:txBody>
          <a:bodyPr anchor="ctr">
            <a:spAutoFit/>
          </a:bodyPr>
          <a:lstStyle/>
          <a:p>
            <a:pPr eaLnBrk="1" hangingPunct="1">
              <a:defRPr/>
            </a:pPr>
            <a:endParaRPr lang="ja-JP" altLang="en-US">
              <a:latin typeface="Arial" pitchFamily="34" charset="0"/>
            </a:endParaRPr>
          </a:p>
        </p:txBody>
      </p:sp>
      <p:sp>
        <p:nvSpPr>
          <p:cNvPr id="9" name="AutoShape 56"/>
          <p:cNvSpPr>
            <a:spLocks noChangeArrowheads="1"/>
          </p:cNvSpPr>
          <p:nvPr/>
        </p:nvSpPr>
        <p:spPr bwMode="auto">
          <a:xfrm>
            <a:off x="8504238" y="4413150"/>
            <a:ext cx="390525" cy="315912"/>
          </a:xfrm>
          <a:prstGeom prst="downArrow">
            <a:avLst>
              <a:gd name="adj1" fmla="val 50000"/>
              <a:gd name="adj2" fmla="val 45046"/>
            </a:avLst>
          </a:prstGeom>
          <a:solidFill>
            <a:srgbClr val="00FFFF"/>
          </a:solidFill>
          <a:ln w="9525"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10" name="テキスト ボックス 9"/>
          <p:cNvSpPr txBox="1"/>
          <p:nvPr/>
        </p:nvSpPr>
        <p:spPr>
          <a:xfrm>
            <a:off x="3039808" y="6251987"/>
            <a:ext cx="5400600" cy="383182"/>
          </a:xfrm>
          <a:prstGeom prst="rect">
            <a:avLst/>
          </a:prstGeom>
          <a:noFill/>
        </p:spPr>
        <p:txBody>
          <a:bodyPr wrap="square" anchor="ctr" anchorCtr="0">
            <a:noAutofit/>
          </a:bodyPr>
          <a:lstStyle/>
          <a:p>
            <a:pPr eaLnBrk="1" hangingPunct="1">
              <a:defRPr/>
            </a:pP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）集計にあたり、重複を認めたため、総計は区数の合計（</a:t>
            </a:r>
            <a:r>
              <a:rPr lang="en-US" altLang="ja-JP" sz="1200" dirty="0">
                <a:latin typeface="Meiryo UI" panose="020B0604030504040204" pitchFamily="50" charset="-128"/>
                <a:ea typeface="Meiryo UI" panose="020B0604030504040204" pitchFamily="50" charset="-128"/>
              </a:rPr>
              <a:t>198</a:t>
            </a:r>
            <a:r>
              <a:rPr lang="ja-JP" altLang="en-US" sz="1200" dirty="0">
                <a:latin typeface="Meiryo UI" panose="020B0604030504040204" pitchFamily="50" charset="-128"/>
                <a:ea typeface="Meiryo UI" panose="020B0604030504040204" pitchFamily="50" charset="-128"/>
              </a:rPr>
              <a:t>区）を上回る</a:t>
            </a:r>
          </a:p>
        </p:txBody>
      </p:sp>
      <p:pic>
        <p:nvPicPr>
          <p:cNvPr id="11" name="Picture 5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578" y="764704"/>
            <a:ext cx="9622958" cy="3576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7961" dir="2700000" algn="ctr" rotWithShape="0">
                    <a:srgbClr val="999999"/>
                  </a:outerShdw>
                </a:effectLst>
              </a14:hiddenEffects>
            </a:ext>
          </a:extLst>
        </p:spPr>
      </p:pic>
      <p:sp>
        <p:nvSpPr>
          <p:cNvPr id="14" name="正方形/長方形 27"/>
          <p:cNvSpPr>
            <a:spLocks noChangeArrowheads="1"/>
          </p:cNvSpPr>
          <p:nvPr/>
        </p:nvSpPr>
        <p:spPr bwMode="auto">
          <a:xfrm>
            <a:off x="8847999" y="31857"/>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０</a:t>
            </a:r>
          </a:p>
        </p:txBody>
      </p:sp>
    </p:spTree>
    <p:extLst>
      <p:ext uri="{BB962C8B-B14F-4D97-AF65-F5344CB8AC3E}">
        <p14:creationId xmlns:p14="http://schemas.microsoft.com/office/powerpoint/2010/main" val="2792968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618082"/>
            <a:ext cx="8915400" cy="114300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735064" y="1700808"/>
            <a:ext cx="8394400" cy="266429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区割り・区の名称</a:t>
            </a:r>
            <a:endParaRPr lang="en-US" altLang="ja-JP" sz="2000" dirty="0" smtClean="0">
              <a:solidFill>
                <a:prstClr val="black"/>
              </a:solidFill>
              <a:latin typeface="Meiryo UI" pitchFamily="50" charset="-128"/>
              <a:ea typeface="Meiryo UI" pitchFamily="50" charset="-128"/>
              <a:cs typeface="Meiryo UI" pitchFamily="50" charset="-128"/>
            </a:endParaRPr>
          </a:p>
          <a:p>
            <a:pPr>
              <a:spcAft>
                <a:spcPts val="1200"/>
              </a:spcAft>
            </a:pPr>
            <a:r>
              <a:rPr lang="ja-JP" altLang="en-US" sz="2000" dirty="0" smtClean="0">
                <a:solidFill>
                  <a:prstClr val="black"/>
                </a:solidFill>
                <a:latin typeface="Meiryo UI" pitchFamily="50" charset="-128"/>
                <a:ea typeface="Meiryo UI" pitchFamily="50" charset="-128"/>
                <a:cs typeface="Meiryo UI" pitchFamily="50" charset="-128"/>
              </a:rPr>
              <a:t> ２</a:t>
            </a:r>
            <a:r>
              <a:rPr lang="ja-JP" altLang="en-US" sz="2000" dirty="0">
                <a:solidFill>
                  <a:prstClr val="black"/>
                </a:solidFill>
                <a:latin typeface="Meiryo UI" pitchFamily="50" charset="-128"/>
                <a:ea typeface="Meiryo UI" pitchFamily="50" charset="-128"/>
                <a:cs typeface="Meiryo UI" pitchFamily="50" charset="-128"/>
              </a:rPr>
              <a:t>　区割り</a:t>
            </a:r>
            <a:r>
              <a:rPr lang="ja-JP" altLang="en-US" sz="2000" dirty="0" smtClean="0">
                <a:solidFill>
                  <a:prstClr val="black"/>
                </a:solidFill>
                <a:latin typeface="Meiryo UI" pitchFamily="50" charset="-128"/>
                <a:ea typeface="Meiryo UI" pitchFamily="50" charset="-128"/>
                <a:cs typeface="Meiryo UI" pitchFamily="50" charset="-128"/>
              </a:rPr>
              <a:t>の考え方</a:t>
            </a:r>
            <a:endParaRPr lang="en-US" altLang="ja-JP" sz="2000" dirty="0" smtClean="0">
              <a:solidFill>
                <a:prstClr val="black"/>
              </a:solidFill>
              <a:latin typeface="Meiryo UI" pitchFamily="50" charset="-128"/>
              <a:ea typeface="Meiryo UI" pitchFamily="50" charset="-128"/>
              <a:cs typeface="Meiryo UI" pitchFamily="50" charset="-128"/>
            </a:endParaRPr>
          </a:p>
          <a:p>
            <a:pPr>
              <a:spcAft>
                <a:spcPts val="1200"/>
              </a:spcAft>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３</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区の名称</a:t>
            </a:r>
            <a:endParaRPr lang="en-US" altLang="ja-JP" sz="2000" dirty="0" smtClean="0">
              <a:solidFill>
                <a:prstClr val="black"/>
              </a:solidFill>
              <a:latin typeface="Meiryo UI" pitchFamily="50" charset="-128"/>
              <a:ea typeface="Meiryo UI" pitchFamily="50" charset="-128"/>
              <a:cs typeface="Meiryo UI" pitchFamily="50" charset="-128"/>
            </a:endParaRPr>
          </a:p>
          <a:p>
            <a:pPr>
              <a:spcAft>
                <a:spcPts val="1200"/>
              </a:spcAft>
            </a:pPr>
            <a:r>
              <a:rPr lang="ja-JP" altLang="en-US" sz="2000" dirty="0" smtClean="0">
                <a:solidFill>
                  <a:prstClr val="black"/>
                </a:solidFill>
                <a:latin typeface="Meiryo UI" pitchFamily="50" charset="-128"/>
                <a:ea typeface="Meiryo UI" pitchFamily="50" charset="-128"/>
                <a:cs typeface="Meiryo UI" pitchFamily="50" charset="-128"/>
              </a:rPr>
              <a:t> ４　町名の考え方</a:t>
            </a:r>
            <a:endParaRPr lang="en-US" altLang="ja-JP" sz="2000" dirty="0" smtClean="0">
              <a:solidFill>
                <a:prstClr val="black"/>
              </a:solidFill>
              <a:latin typeface="Meiryo UI" pitchFamily="50" charset="-128"/>
              <a:ea typeface="Meiryo UI" pitchFamily="50" charset="-128"/>
              <a:cs typeface="Meiryo UI" pitchFamily="50" charset="-128"/>
            </a:endParaRPr>
          </a:p>
          <a:p>
            <a:pPr>
              <a:spcAft>
                <a:spcPts val="1200"/>
              </a:spcAft>
            </a:pPr>
            <a:r>
              <a:rPr lang="ja-JP" altLang="en-US" sz="2000" dirty="0" smtClean="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参考資料</a:t>
            </a: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6" name="正方形/長方形 5"/>
          <p:cNvSpPr/>
          <p:nvPr/>
        </p:nvSpPr>
        <p:spPr>
          <a:xfrm>
            <a:off x="725488" y="4386312"/>
            <a:ext cx="8399462" cy="354327"/>
          </a:xfrm>
          <a:prstGeom prst="rect">
            <a:avLst/>
          </a:prstGeom>
          <a:noFill/>
          <a:ln w="9525">
            <a:noFill/>
          </a:ln>
        </p:spPr>
        <p:style>
          <a:lnRef idx="2">
            <a:schemeClr val="accent6"/>
          </a:lnRef>
          <a:fillRef idx="1">
            <a:schemeClr val="lt1"/>
          </a:fillRef>
          <a:effectRef idx="0">
            <a:schemeClr val="accent6"/>
          </a:effectRef>
          <a:fontRef idx="minor">
            <a:schemeClr val="dk1"/>
          </a:fontRef>
        </p:style>
        <p:txBody>
          <a:bodyPr anchor="ctr"/>
          <a:lstStyle/>
          <a:p>
            <a:pPr eaLnBrk="1" hangingPunct="1">
              <a:defRPr/>
            </a:pPr>
            <a:r>
              <a:rPr lang="en-US" altLang="ja-JP" sz="1300" dirty="0" smtClean="0">
                <a:latin typeface="Meiryo UI" pitchFamily="50" charset="-128"/>
                <a:ea typeface="Meiryo UI" pitchFamily="50" charset="-128"/>
                <a:cs typeface="Meiryo UI" pitchFamily="50" charset="-128"/>
              </a:rPr>
              <a:t>※</a:t>
            </a:r>
            <a:r>
              <a:rPr lang="ja-JP" altLang="en-US" sz="1300" dirty="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本資料の各表においては、表示単位未満を四捨五入しているため、合計</a:t>
            </a:r>
            <a:r>
              <a:rPr lang="ja-JP" altLang="en-US" sz="1300" dirty="0">
                <a:latin typeface="Meiryo UI" pitchFamily="50" charset="-128"/>
                <a:ea typeface="Meiryo UI" pitchFamily="50" charset="-128"/>
                <a:cs typeface="Meiryo UI" pitchFamily="50" charset="-128"/>
              </a:rPr>
              <a:t>が一致しない場合が</a:t>
            </a:r>
            <a:r>
              <a:rPr lang="ja-JP" altLang="en-US" sz="1300" dirty="0" smtClean="0">
                <a:latin typeface="Meiryo UI" pitchFamily="50" charset="-128"/>
                <a:ea typeface="Meiryo UI" pitchFamily="50" charset="-128"/>
                <a:cs typeface="Meiryo UI" pitchFamily="50" charset="-128"/>
              </a:rPr>
              <a:t>ある</a:t>
            </a:r>
            <a:endParaRPr lang="en-US" altLang="ja-JP" sz="1300" dirty="0">
              <a:latin typeface="Meiryo UI" pitchFamily="50" charset="-128"/>
              <a:ea typeface="Meiryo UI" pitchFamily="50" charset="-128"/>
              <a:cs typeface="Meiryo UI" pitchFamily="50" charset="-128"/>
            </a:endParaRPr>
          </a:p>
        </p:txBody>
      </p:sp>
      <p:sp>
        <p:nvSpPr>
          <p:cNvPr id="8" name="正方形/長方形 7"/>
          <p:cNvSpPr/>
          <p:nvPr/>
        </p:nvSpPr>
        <p:spPr>
          <a:xfrm>
            <a:off x="3254180" y="1778229"/>
            <a:ext cx="587528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9" name="正方形/長方形 8"/>
          <p:cNvSpPr/>
          <p:nvPr/>
        </p:nvSpPr>
        <p:spPr>
          <a:xfrm>
            <a:off x="3254180" y="2239626"/>
            <a:ext cx="587528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3470204" y="2701023"/>
            <a:ext cx="565926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４</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2" name="正方形/長方形 11"/>
          <p:cNvSpPr/>
          <p:nvPr/>
        </p:nvSpPr>
        <p:spPr>
          <a:xfrm>
            <a:off x="2966148" y="3162420"/>
            <a:ext cx="6163316"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５</a:t>
            </a:r>
          </a:p>
        </p:txBody>
      </p:sp>
      <p:sp>
        <p:nvSpPr>
          <p:cNvPr id="14" name="正方形/長方形 13"/>
          <p:cNvSpPr/>
          <p:nvPr/>
        </p:nvSpPr>
        <p:spPr>
          <a:xfrm>
            <a:off x="2432720" y="3623816"/>
            <a:ext cx="669674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410594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2380456" y="989839"/>
            <a:ext cx="4601592" cy="5319735"/>
            <a:chOff x="1" y="110"/>
            <a:chExt cx="6840" cy="6368"/>
          </a:xfrm>
        </p:grpSpPr>
        <p:grpSp>
          <p:nvGrpSpPr>
            <p:cNvPr id="3" name="Group 34"/>
            <p:cNvGrpSpPr>
              <a:grpSpLocks/>
            </p:cNvGrpSpPr>
            <p:nvPr/>
          </p:nvGrpSpPr>
          <p:grpSpPr bwMode="auto">
            <a:xfrm>
              <a:off x="1" y="110"/>
              <a:ext cx="6840" cy="6368"/>
              <a:chOff x="0" y="140"/>
              <a:chExt cx="7786" cy="7931"/>
            </a:xfrm>
          </p:grpSpPr>
          <p:sp>
            <p:nvSpPr>
              <p:cNvPr id="123"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24"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25" name="Freeform 56"/>
              <p:cNvSpPr>
                <a:spLocks/>
              </p:cNvSpPr>
              <p:nvPr/>
            </p:nvSpPr>
            <p:spPr bwMode="auto">
              <a:xfrm>
                <a:off x="1263" y="4016"/>
                <a:ext cx="1970" cy="1547"/>
              </a:xfrm>
              <a:custGeom>
                <a:avLst/>
                <a:gdLst>
                  <a:gd name="T0" fmla="*/ 1921 w 1972"/>
                  <a:gd name="T1" fmla="*/ 482 h 1546"/>
                  <a:gd name="T2" fmla="*/ 1921 w 1972"/>
                  <a:gd name="T3" fmla="*/ 482 h 1546"/>
                  <a:gd name="T4" fmla="*/ 1864 w 1972"/>
                  <a:gd name="T5" fmla="*/ 511 h 1546"/>
                  <a:gd name="T6" fmla="*/ 1808 w 1972"/>
                  <a:gd name="T7" fmla="*/ 553 h 1546"/>
                  <a:gd name="T8" fmla="*/ 1765 w 1972"/>
                  <a:gd name="T9" fmla="*/ 610 h 1546"/>
                  <a:gd name="T10" fmla="*/ 1737 w 1972"/>
                  <a:gd name="T11" fmla="*/ 639 h 1546"/>
                  <a:gd name="T12" fmla="*/ 1666 w 1972"/>
                  <a:gd name="T13" fmla="*/ 709 h 1546"/>
                  <a:gd name="T14" fmla="*/ 1652 w 1972"/>
                  <a:gd name="T15" fmla="*/ 724 h 1546"/>
                  <a:gd name="T16" fmla="*/ 1623 w 1972"/>
                  <a:gd name="T17" fmla="*/ 766 h 1546"/>
                  <a:gd name="T18" fmla="*/ 1566 w 1972"/>
                  <a:gd name="T19" fmla="*/ 855 h 1546"/>
                  <a:gd name="T20" fmla="*/ 1538 w 1972"/>
                  <a:gd name="T21" fmla="*/ 912 h 1546"/>
                  <a:gd name="T22" fmla="*/ 1471 w 1972"/>
                  <a:gd name="T23" fmla="*/ 997 h 1546"/>
                  <a:gd name="T24" fmla="*/ 1429 w 1972"/>
                  <a:gd name="T25" fmla="*/ 1068 h 1546"/>
                  <a:gd name="T26" fmla="*/ 1400 w 1972"/>
                  <a:gd name="T27" fmla="*/ 1125 h 1546"/>
                  <a:gd name="T28" fmla="*/ 1344 w 1972"/>
                  <a:gd name="T29" fmla="*/ 1224 h 1546"/>
                  <a:gd name="T30" fmla="*/ 1131 w 1972"/>
                  <a:gd name="T31" fmla="*/ 1380 h 1546"/>
                  <a:gd name="T32" fmla="*/ 720 w 1972"/>
                  <a:gd name="T33" fmla="*/ 1550 h 1546"/>
                  <a:gd name="T34" fmla="*/ 592 w 1972"/>
                  <a:gd name="T35" fmla="*/ 1494 h 1546"/>
                  <a:gd name="T36" fmla="*/ 298 w 1972"/>
                  <a:gd name="T37" fmla="*/ 1380 h 1546"/>
                  <a:gd name="T38" fmla="*/ 99 w 1972"/>
                  <a:gd name="T39" fmla="*/ 1281 h 1546"/>
                  <a:gd name="T40" fmla="*/ 185 w 1972"/>
                  <a:gd name="T41" fmla="*/ 969 h 1546"/>
                  <a:gd name="T42" fmla="*/ 326 w 1972"/>
                  <a:gd name="T43" fmla="*/ 869 h 1546"/>
                  <a:gd name="T44" fmla="*/ 369 w 1972"/>
                  <a:gd name="T45" fmla="*/ 841 h 1546"/>
                  <a:gd name="T46" fmla="*/ 411 w 1972"/>
                  <a:gd name="T47" fmla="*/ 813 h 1546"/>
                  <a:gd name="T48" fmla="*/ 440 w 1972"/>
                  <a:gd name="T49" fmla="*/ 799 h 1546"/>
                  <a:gd name="T50" fmla="*/ 440 w 1972"/>
                  <a:gd name="T51" fmla="*/ 799 h 1546"/>
                  <a:gd name="T52" fmla="*/ 482 w 1972"/>
                  <a:gd name="T53" fmla="*/ 766 h 1546"/>
                  <a:gd name="T54" fmla="*/ 549 w 1972"/>
                  <a:gd name="T55" fmla="*/ 738 h 1546"/>
                  <a:gd name="T56" fmla="*/ 563 w 1972"/>
                  <a:gd name="T57" fmla="*/ 724 h 1546"/>
                  <a:gd name="T58" fmla="*/ 620 w 1972"/>
                  <a:gd name="T59" fmla="*/ 695 h 1546"/>
                  <a:gd name="T60" fmla="*/ 634 w 1972"/>
                  <a:gd name="T61" fmla="*/ 695 h 1546"/>
                  <a:gd name="T62" fmla="*/ 677 w 1972"/>
                  <a:gd name="T63" fmla="*/ 681 h 1546"/>
                  <a:gd name="T64" fmla="*/ 691 w 1972"/>
                  <a:gd name="T65" fmla="*/ 681 h 1546"/>
                  <a:gd name="T66" fmla="*/ 705 w 1972"/>
                  <a:gd name="T67" fmla="*/ 667 h 1546"/>
                  <a:gd name="T68" fmla="*/ 720 w 1972"/>
                  <a:gd name="T69" fmla="*/ 639 h 1546"/>
                  <a:gd name="T70" fmla="*/ 762 w 1972"/>
                  <a:gd name="T71" fmla="*/ 582 h 1546"/>
                  <a:gd name="T72" fmla="*/ 876 w 1972"/>
                  <a:gd name="T73" fmla="*/ 369 h 1546"/>
                  <a:gd name="T74" fmla="*/ 918 w 1972"/>
                  <a:gd name="T75" fmla="*/ 298 h 1546"/>
                  <a:gd name="T76" fmla="*/ 946 w 1972"/>
                  <a:gd name="T77" fmla="*/ 284 h 1546"/>
                  <a:gd name="T78" fmla="*/ 975 w 1972"/>
                  <a:gd name="T79" fmla="*/ 256 h 1546"/>
                  <a:gd name="T80" fmla="*/ 1102 w 1972"/>
                  <a:gd name="T81" fmla="*/ 170 h 1546"/>
                  <a:gd name="T82" fmla="*/ 1173 w 1972"/>
                  <a:gd name="T83" fmla="*/ 114 h 1546"/>
                  <a:gd name="T84" fmla="*/ 1301 w 1972"/>
                  <a:gd name="T85" fmla="*/ 85 h 1546"/>
                  <a:gd name="T86" fmla="*/ 1344 w 1972"/>
                  <a:gd name="T87" fmla="*/ 71 h 1546"/>
                  <a:gd name="T88" fmla="*/ 1496 w 1972"/>
                  <a:gd name="T89" fmla="*/ 14 h 1546"/>
                  <a:gd name="T90" fmla="*/ 1510 w 1972"/>
                  <a:gd name="T91" fmla="*/ 14 h 1546"/>
                  <a:gd name="T92" fmla="*/ 1524 w 1972"/>
                  <a:gd name="T93" fmla="*/ 57 h 1546"/>
                  <a:gd name="T94" fmla="*/ 1595 w 1972"/>
                  <a:gd name="T95" fmla="*/ 128 h 1546"/>
                  <a:gd name="T96" fmla="*/ 1737 w 1972"/>
                  <a:gd name="T97" fmla="*/ 256 h 1546"/>
                  <a:gd name="T98" fmla="*/ 1793 w 1972"/>
                  <a:gd name="T99" fmla="*/ 326 h 1546"/>
                  <a:gd name="T100" fmla="*/ 1864 w 1972"/>
                  <a:gd name="T101" fmla="*/ 383 h 1546"/>
                  <a:gd name="T102" fmla="*/ 1878 w 1972"/>
                  <a:gd name="T103" fmla="*/ 397 h 1546"/>
                  <a:gd name="T104" fmla="*/ 1921 w 1972"/>
                  <a:gd name="T105" fmla="*/ 426 h 1546"/>
                  <a:gd name="T106" fmla="*/ 1921 w 1972"/>
                  <a:gd name="T107" fmla="*/ 440 h 1546"/>
                  <a:gd name="T108" fmla="*/ 1935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26" name="Freeform 55"/>
              <p:cNvSpPr>
                <a:spLocks/>
              </p:cNvSpPr>
              <p:nvPr/>
            </p:nvSpPr>
            <p:spPr bwMode="auto">
              <a:xfrm>
                <a:off x="0" y="3036"/>
                <a:ext cx="3147" cy="2595"/>
              </a:xfrm>
              <a:custGeom>
                <a:avLst/>
                <a:gdLst>
                  <a:gd name="T0" fmla="*/ 3003 w 3148"/>
                  <a:gd name="T1" fmla="*/ 639 h 2596"/>
                  <a:gd name="T2" fmla="*/ 3017 w 3148"/>
                  <a:gd name="T3" fmla="*/ 653 h 2596"/>
                  <a:gd name="T4" fmla="*/ 3017 w 3148"/>
                  <a:gd name="T5" fmla="*/ 653 h 2596"/>
                  <a:gd name="T6" fmla="*/ 3031 w 3148"/>
                  <a:gd name="T7" fmla="*/ 667 h 2596"/>
                  <a:gd name="T8" fmla="*/ 3059 w 3148"/>
                  <a:gd name="T9" fmla="*/ 710 h 2596"/>
                  <a:gd name="T10" fmla="*/ 3116 w 3148"/>
                  <a:gd name="T11" fmla="*/ 809 h 2596"/>
                  <a:gd name="T12" fmla="*/ 3144 w 3148"/>
                  <a:gd name="T13" fmla="*/ 852 h 2596"/>
                  <a:gd name="T14" fmla="*/ 2988 w 3148"/>
                  <a:gd name="T15" fmla="*/ 894 h 2596"/>
                  <a:gd name="T16" fmla="*/ 2832 w 3148"/>
                  <a:gd name="T17" fmla="*/ 965 h 2596"/>
                  <a:gd name="T18" fmla="*/ 2620 w 3148"/>
                  <a:gd name="T19" fmla="*/ 1036 h 2596"/>
                  <a:gd name="T20" fmla="*/ 2492 w 3148"/>
                  <a:gd name="T21" fmla="*/ 1079 h 2596"/>
                  <a:gd name="T22" fmla="*/ 2350 w 3148"/>
                  <a:gd name="T23" fmla="*/ 1164 h 2596"/>
                  <a:gd name="T24" fmla="*/ 2208 w 3148"/>
                  <a:gd name="T25" fmla="*/ 1263 h 2596"/>
                  <a:gd name="T26" fmla="*/ 2152 w 3148"/>
                  <a:gd name="T27" fmla="*/ 1316 h 2596"/>
                  <a:gd name="T28" fmla="*/ 1996 w 3148"/>
                  <a:gd name="T29" fmla="*/ 1614 h 2596"/>
                  <a:gd name="T30" fmla="*/ 1967 w 3148"/>
                  <a:gd name="T31" fmla="*/ 1642 h 2596"/>
                  <a:gd name="T32" fmla="*/ 1939 w 3148"/>
                  <a:gd name="T33" fmla="*/ 1656 h 2596"/>
                  <a:gd name="T34" fmla="*/ 1882 w 3148"/>
                  <a:gd name="T35" fmla="*/ 1670 h 2596"/>
                  <a:gd name="T36" fmla="*/ 1811 w 3148"/>
                  <a:gd name="T37" fmla="*/ 1713 h 2596"/>
                  <a:gd name="T38" fmla="*/ 1740 w 3148"/>
                  <a:gd name="T39" fmla="*/ 1755 h 2596"/>
                  <a:gd name="T40" fmla="*/ 1698 w 3148"/>
                  <a:gd name="T41" fmla="*/ 1770 h 2596"/>
                  <a:gd name="T42" fmla="*/ 1641 w 3148"/>
                  <a:gd name="T43" fmla="*/ 1798 h 2596"/>
                  <a:gd name="T44" fmla="*/ 1475 w 3148"/>
                  <a:gd name="T45" fmla="*/ 1897 h 2596"/>
                  <a:gd name="T46" fmla="*/ 1120 w 3148"/>
                  <a:gd name="T47" fmla="*/ 2266 h 2596"/>
                  <a:gd name="T48" fmla="*/ 369 w 3148"/>
                  <a:gd name="T49" fmla="*/ 2550 h 2596"/>
                  <a:gd name="T50" fmla="*/ 397 w 3148"/>
                  <a:gd name="T51" fmla="*/ 2379 h 2596"/>
                  <a:gd name="T52" fmla="*/ 681 w 3148"/>
                  <a:gd name="T53" fmla="*/ 1982 h 2596"/>
                  <a:gd name="T54" fmla="*/ 411 w 3148"/>
                  <a:gd name="T55" fmla="*/ 1741 h 2596"/>
                  <a:gd name="T56" fmla="*/ 596 w 3148"/>
                  <a:gd name="T57" fmla="*/ 1107 h 2596"/>
                  <a:gd name="T58" fmla="*/ 993 w 3148"/>
                  <a:gd name="T59" fmla="*/ 823 h 2596"/>
                  <a:gd name="T60" fmla="*/ 1584 w 3148"/>
                  <a:gd name="T61" fmla="*/ 625 h 2596"/>
                  <a:gd name="T62" fmla="*/ 1684 w 3148"/>
                  <a:gd name="T63" fmla="*/ 582 h 2596"/>
                  <a:gd name="T64" fmla="*/ 1783 w 3148"/>
                  <a:gd name="T65" fmla="*/ 540 h 2596"/>
                  <a:gd name="T66" fmla="*/ 1911 w 3148"/>
                  <a:gd name="T67" fmla="*/ 483 h 2596"/>
                  <a:gd name="T68" fmla="*/ 2024 w 3148"/>
                  <a:gd name="T69" fmla="*/ 426 h 2596"/>
                  <a:gd name="T70" fmla="*/ 2265 w 3148"/>
                  <a:gd name="T71" fmla="*/ 298 h 2596"/>
                  <a:gd name="T72" fmla="*/ 2435 w 3148"/>
                  <a:gd name="T73" fmla="*/ 199 h 2596"/>
                  <a:gd name="T74" fmla="*/ 2563 w 3148"/>
                  <a:gd name="T75" fmla="*/ 142 h 2596"/>
                  <a:gd name="T76" fmla="*/ 2719 w 3148"/>
                  <a:gd name="T77" fmla="*/ 43 h 2596"/>
                  <a:gd name="T78" fmla="*/ 2776 w 3148"/>
                  <a:gd name="T79" fmla="*/ 15 h 2596"/>
                  <a:gd name="T80" fmla="*/ 2861 w 3148"/>
                  <a:gd name="T81" fmla="*/ 128 h 2596"/>
                  <a:gd name="T82" fmla="*/ 2861 w 3148"/>
                  <a:gd name="T83" fmla="*/ 142 h 2596"/>
                  <a:gd name="T84" fmla="*/ 2818 w 3148"/>
                  <a:gd name="T85" fmla="*/ 171 h 2596"/>
                  <a:gd name="T86" fmla="*/ 2804 w 3148"/>
                  <a:gd name="T87" fmla="*/ 185 h 2596"/>
                  <a:gd name="T88" fmla="*/ 2818 w 3148"/>
                  <a:gd name="T89" fmla="*/ 242 h 2596"/>
                  <a:gd name="T90" fmla="*/ 2847 w 3148"/>
                  <a:gd name="T91" fmla="*/ 298 h 2596"/>
                  <a:gd name="T92" fmla="*/ 2847 w 3148"/>
                  <a:gd name="T93" fmla="*/ 341 h 2596"/>
                  <a:gd name="T94" fmla="*/ 2832 w 3148"/>
                  <a:gd name="T95" fmla="*/ 412 h 2596"/>
                  <a:gd name="T96" fmla="*/ 2790 w 3148"/>
                  <a:gd name="T97" fmla="*/ 525 h 2596"/>
                  <a:gd name="T98" fmla="*/ 2790 w 3148"/>
                  <a:gd name="T99" fmla="*/ 540 h 2596"/>
                  <a:gd name="T100" fmla="*/ 2790 w 3148"/>
                  <a:gd name="T101" fmla="*/ 554 h 2596"/>
                  <a:gd name="T102" fmla="*/ 2861 w 3148"/>
                  <a:gd name="T103" fmla="*/ 568 h 2596"/>
                  <a:gd name="T104" fmla="*/ 2903 w 3148"/>
                  <a:gd name="T105" fmla="*/ 582 h 2596"/>
                  <a:gd name="T106" fmla="*/ 2946 w 3148"/>
                  <a:gd name="T107" fmla="*/ 582 h 2596"/>
                  <a:gd name="T108" fmla="*/ 2988 w 3148"/>
                  <a:gd name="T109" fmla="*/ 610 h 2596"/>
                  <a:gd name="T110" fmla="*/ 3003 w 3148"/>
                  <a:gd name="T111" fmla="*/ 625 h 2596"/>
                  <a:gd name="T112" fmla="*/ 3003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27"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p:spPr>
            <p:txBody>
              <a:bodyPr/>
              <a:lstStyle/>
              <a:p>
                <a:endParaRPr lang="ja-JP" altLang="en-US"/>
              </a:p>
            </p:txBody>
          </p:sp>
          <p:sp>
            <p:nvSpPr>
              <p:cNvPr id="128"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p:spPr>
            <p:txBody>
              <a:bodyPr/>
              <a:lstStyle/>
              <a:p>
                <a:endParaRPr lang="ja-JP" altLang="en-US"/>
              </a:p>
            </p:txBody>
          </p:sp>
          <p:sp>
            <p:nvSpPr>
              <p:cNvPr id="129"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8 h 1631"/>
                  <a:gd name="T6" fmla="*/ 965 w 1206"/>
                  <a:gd name="T7" fmla="*/ 170 h 1631"/>
                  <a:gd name="T8" fmla="*/ 951 w 1206"/>
                  <a:gd name="T9" fmla="*/ 293 h 1631"/>
                  <a:gd name="T10" fmla="*/ 951 w 1206"/>
                  <a:gd name="T11" fmla="*/ 396 h 1631"/>
                  <a:gd name="T12" fmla="*/ 936 w 1206"/>
                  <a:gd name="T13" fmla="*/ 567 h 1631"/>
                  <a:gd name="T14" fmla="*/ 908 w 1206"/>
                  <a:gd name="T15" fmla="*/ 783 h 1631"/>
                  <a:gd name="T16" fmla="*/ 993 w 1206"/>
                  <a:gd name="T17" fmla="*/ 822 h 1631"/>
                  <a:gd name="T18" fmla="*/ 1107 w 1206"/>
                  <a:gd name="T19" fmla="*/ 822 h 1631"/>
                  <a:gd name="T20" fmla="*/ 1135 w 1206"/>
                  <a:gd name="T21" fmla="*/ 812 h 1631"/>
                  <a:gd name="T22" fmla="*/ 1178 w 1206"/>
                  <a:gd name="T23" fmla="*/ 812 h 1631"/>
                  <a:gd name="T24" fmla="*/ 1149 w 1206"/>
                  <a:gd name="T25" fmla="*/ 822 h 1631"/>
                  <a:gd name="T26" fmla="*/ 1149 w 1206"/>
                  <a:gd name="T27" fmla="*/ 822 h 1631"/>
                  <a:gd name="T28" fmla="*/ 1206 w 1206"/>
                  <a:gd name="T29" fmla="*/ 831 h 1631"/>
                  <a:gd name="T30" fmla="*/ 1178 w 1206"/>
                  <a:gd name="T31" fmla="*/ 831 h 1631"/>
                  <a:gd name="T32" fmla="*/ 1149 w 1206"/>
                  <a:gd name="T33" fmla="*/ 831 h 1631"/>
                  <a:gd name="T34" fmla="*/ 1121 w 1206"/>
                  <a:gd name="T35" fmla="*/ 850 h 1631"/>
                  <a:gd name="T36" fmla="*/ 1121 w 1206"/>
                  <a:gd name="T37" fmla="*/ 869 h 1631"/>
                  <a:gd name="T38" fmla="*/ 1107 w 1206"/>
                  <a:gd name="T39" fmla="*/ 878 h 1631"/>
                  <a:gd name="T40" fmla="*/ 1092 w 1206"/>
                  <a:gd name="T41" fmla="*/ 916 h 1631"/>
                  <a:gd name="T42" fmla="*/ 1107 w 1206"/>
                  <a:gd name="T43" fmla="*/ 934 h 1631"/>
                  <a:gd name="T44" fmla="*/ 1107 w 1206"/>
                  <a:gd name="T45" fmla="*/ 954 h 1631"/>
                  <a:gd name="T46" fmla="*/ 1078 w 1206"/>
                  <a:gd name="T47" fmla="*/ 974 h 1631"/>
                  <a:gd name="T48" fmla="*/ 1078 w 1206"/>
                  <a:gd name="T49" fmla="*/ 1030 h 1631"/>
                  <a:gd name="T50" fmla="*/ 1036 w 1206"/>
                  <a:gd name="T51" fmla="*/ 1086 h 1631"/>
                  <a:gd name="T52" fmla="*/ 837 w 1206"/>
                  <a:gd name="T53" fmla="*/ 1048 h 1631"/>
                  <a:gd name="T54" fmla="*/ 738 w 1206"/>
                  <a:gd name="T55" fmla="*/ 1020 h 1631"/>
                  <a:gd name="T56" fmla="*/ 681 w 1206"/>
                  <a:gd name="T57" fmla="*/ 1011 h 1631"/>
                  <a:gd name="T58" fmla="*/ 624 w 1206"/>
                  <a:gd name="T59" fmla="*/ 1011 h 1631"/>
                  <a:gd name="T60" fmla="*/ 582 w 1206"/>
                  <a:gd name="T61" fmla="*/ 1002 h 1631"/>
                  <a:gd name="T62" fmla="*/ 454 w 1206"/>
                  <a:gd name="T63" fmla="*/ 991 h 1631"/>
                  <a:gd name="T64" fmla="*/ 241 w 1206"/>
                  <a:gd name="T65" fmla="*/ 945 h 1631"/>
                  <a:gd name="T66" fmla="*/ 227 w 1206"/>
                  <a:gd name="T67" fmla="*/ 974 h 1631"/>
                  <a:gd name="T68" fmla="*/ 213 w 1206"/>
                  <a:gd name="T69" fmla="*/ 991 h 1631"/>
                  <a:gd name="T70" fmla="*/ 114 w 1206"/>
                  <a:gd name="T71" fmla="*/ 991 h 1631"/>
                  <a:gd name="T72" fmla="*/ 0 w 1206"/>
                  <a:gd name="T73" fmla="*/ 974 h 1631"/>
                  <a:gd name="T74" fmla="*/ 15 w 1206"/>
                  <a:gd name="T75" fmla="*/ 775 h 1631"/>
                  <a:gd name="T76" fmla="*/ 29 w 1206"/>
                  <a:gd name="T77" fmla="*/ 727 h 1631"/>
                  <a:gd name="T78" fmla="*/ 43 w 1206"/>
                  <a:gd name="T79" fmla="*/ 690 h 1631"/>
                  <a:gd name="T80" fmla="*/ 57 w 1206"/>
                  <a:gd name="T81" fmla="*/ 670 h 1631"/>
                  <a:gd name="T82" fmla="*/ 57 w 1206"/>
                  <a:gd name="T83" fmla="*/ 643 h 1631"/>
                  <a:gd name="T84" fmla="*/ 29 w 1206"/>
                  <a:gd name="T85" fmla="*/ 585 h 1631"/>
                  <a:gd name="T86" fmla="*/ 15 w 1206"/>
                  <a:gd name="T87" fmla="*/ 548 h 1631"/>
                  <a:gd name="T88" fmla="*/ 57 w 1206"/>
                  <a:gd name="T89" fmla="*/ 538 h 1631"/>
                  <a:gd name="T90" fmla="*/ 85 w 1206"/>
                  <a:gd name="T91" fmla="*/ 471 h 1631"/>
                  <a:gd name="T92" fmla="*/ 100 w 1206"/>
                  <a:gd name="T93" fmla="*/ 425 h 1631"/>
                  <a:gd name="T94" fmla="*/ 114 w 1206"/>
                  <a:gd name="T95" fmla="*/ 369 h 1631"/>
                  <a:gd name="T96" fmla="*/ 100 w 1206"/>
                  <a:gd name="T97" fmla="*/ 350 h 1631"/>
                  <a:gd name="T98" fmla="*/ 85 w 1206"/>
                  <a:gd name="T99" fmla="*/ 321 h 1631"/>
                  <a:gd name="T100" fmla="*/ 100 w 1206"/>
                  <a:gd name="T101" fmla="*/ 303 h 1631"/>
                  <a:gd name="T102" fmla="*/ 85 w 1206"/>
                  <a:gd name="T103" fmla="*/ 275 h 1631"/>
                  <a:gd name="T104" fmla="*/ 85 w 1206"/>
                  <a:gd name="T105" fmla="*/ 245 h 1631"/>
                  <a:gd name="T106" fmla="*/ 85 w 1206"/>
                  <a:gd name="T107" fmla="*/ 207 h 1631"/>
                  <a:gd name="T108" fmla="*/ 100 w 1206"/>
                  <a:gd name="T109" fmla="*/ 198 h 1631"/>
                  <a:gd name="T110" fmla="*/ 213 w 1206"/>
                  <a:gd name="T111" fmla="*/ 142 h 1631"/>
                  <a:gd name="T112" fmla="*/ 284 w 1206"/>
                  <a:gd name="T113" fmla="*/ 75 h 1631"/>
                  <a:gd name="T114" fmla="*/ 397 w 1206"/>
                  <a:gd name="T115" fmla="*/ 20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blipFill dpi="0" rotWithShape="1">
                <a:blip r:embed="rId3" cstate="print"/>
                <a:srcRect/>
                <a:tile tx="0" ty="0" sx="100000" sy="100000" flip="none" algn="tl"/>
              </a:blipFill>
              <a:ln w="9525">
                <a:solidFill>
                  <a:srgbClr val="333333"/>
                </a:solidFill>
                <a:round/>
                <a:headEnd/>
                <a:tailEnd/>
              </a:ln>
            </p:spPr>
            <p:txBody>
              <a:bodyPr anchor="ctr" anchorCtr="1"/>
              <a:lstStyle/>
              <a:p>
                <a:endParaRPr lang="ja-JP" altLang="en-US"/>
              </a:p>
            </p:txBody>
          </p:sp>
          <p:sp>
            <p:nvSpPr>
              <p:cNvPr id="130" name="Freeform 51"/>
              <p:cNvSpPr>
                <a:spLocks/>
              </p:cNvSpPr>
              <p:nvPr/>
            </p:nvSpPr>
            <p:spPr bwMode="auto">
              <a:xfrm>
                <a:off x="5036" y="4543"/>
                <a:ext cx="1459" cy="1445"/>
              </a:xfrm>
              <a:custGeom>
                <a:avLst/>
                <a:gdLst>
                  <a:gd name="T0" fmla="*/ 666 w 1460"/>
                  <a:gd name="T1" fmla="*/ 14 h 1447"/>
                  <a:gd name="T2" fmla="*/ 723 w 1460"/>
                  <a:gd name="T3" fmla="*/ 14 h 1447"/>
                  <a:gd name="T4" fmla="*/ 804 w 1460"/>
                  <a:gd name="T5" fmla="*/ 29 h 1447"/>
                  <a:gd name="T6" fmla="*/ 889 w 1460"/>
                  <a:gd name="T7" fmla="*/ 43 h 1447"/>
                  <a:gd name="T8" fmla="*/ 946 w 1460"/>
                  <a:gd name="T9" fmla="*/ 43 h 1447"/>
                  <a:gd name="T10" fmla="*/ 974 w 1460"/>
                  <a:gd name="T11" fmla="*/ 43 h 1447"/>
                  <a:gd name="T12" fmla="*/ 1045 w 1460"/>
                  <a:gd name="T13" fmla="*/ 57 h 1447"/>
                  <a:gd name="T14" fmla="*/ 1102 w 1460"/>
                  <a:gd name="T15" fmla="*/ 57 h 1447"/>
                  <a:gd name="T16" fmla="*/ 1144 w 1460"/>
                  <a:gd name="T17" fmla="*/ 57 h 1447"/>
                  <a:gd name="T18" fmla="*/ 1201 w 1460"/>
                  <a:gd name="T19" fmla="*/ 100 h 1447"/>
                  <a:gd name="T20" fmla="*/ 1272 w 1460"/>
                  <a:gd name="T21" fmla="*/ 128 h 1447"/>
                  <a:gd name="T22" fmla="*/ 1329 w 1460"/>
                  <a:gd name="T23" fmla="*/ 128 h 1447"/>
                  <a:gd name="T24" fmla="*/ 1357 w 1460"/>
                  <a:gd name="T25" fmla="*/ 170 h 1447"/>
                  <a:gd name="T26" fmla="*/ 1343 w 1460"/>
                  <a:gd name="T27" fmla="*/ 199 h 1447"/>
                  <a:gd name="T28" fmla="*/ 1357 w 1460"/>
                  <a:gd name="T29" fmla="*/ 256 h 1447"/>
                  <a:gd name="T30" fmla="*/ 1371 w 1460"/>
                  <a:gd name="T31" fmla="*/ 284 h 1447"/>
                  <a:gd name="T32" fmla="*/ 1371 w 1460"/>
                  <a:gd name="T33" fmla="*/ 312 h 1447"/>
                  <a:gd name="T34" fmla="*/ 1386 w 1460"/>
                  <a:gd name="T35" fmla="*/ 326 h 1447"/>
                  <a:gd name="T36" fmla="*/ 1428 w 1460"/>
                  <a:gd name="T37" fmla="*/ 326 h 1447"/>
                  <a:gd name="T38" fmla="*/ 1456 w 1460"/>
                  <a:gd name="T39" fmla="*/ 355 h 1447"/>
                  <a:gd name="T40" fmla="*/ 1456 w 1460"/>
                  <a:gd name="T41" fmla="*/ 408 h 1447"/>
                  <a:gd name="T42" fmla="*/ 1414 w 1460"/>
                  <a:gd name="T43" fmla="*/ 450 h 1447"/>
                  <a:gd name="T44" fmla="*/ 1244 w 1460"/>
                  <a:gd name="T45" fmla="*/ 436 h 1447"/>
                  <a:gd name="T46" fmla="*/ 1272 w 1460"/>
                  <a:gd name="T47" fmla="*/ 493 h 1447"/>
                  <a:gd name="T48" fmla="*/ 1272 w 1460"/>
                  <a:gd name="T49" fmla="*/ 549 h 1447"/>
                  <a:gd name="T50" fmla="*/ 1371 w 1460"/>
                  <a:gd name="T51" fmla="*/ 691 h 1447"/>
                  <a:gd name="T52" fmla="*/ 1329 w 1460"/>
                  <a:gd name="T53" fmla="*/ 847 h 1447"/>
                  <a:gd name="T54" fmla="*/ 1286 w 1460"/>
                  <a:gd name="T55" fmla="*/ 989 h 1447"/>
                  <a:gd name="T56" fmla="*/ 1088 w 1460"/>
                  <a:gd name="T57" fmla="*/ 1003 h 1447"/>
                  <a:gd name="T58" fmla="*/ 1088 w 1460"/>
                  <a:gd name="T59" fmla="*/ 1060 h 1447"/>
                  <a:gd name="T60" fmla="*/ 1045 w 1460"/>
                  <a:gd name="T61" fmla="*/ 1212 h 1447"/>
                  <a:gd name="T62" fmla="*/ 1045 w 1460"/>
                  <a:gd name="T63" fmla="*/ 1269 h 1447"/>
                  <a:gd name="T64" fmla="*/ 1045 w 1460"/>
                  <a:gd name="T65" fmla="*/ 1311 h 1447"/>
                  <a:gd name="T66" fmla="*/ 1088 w 1460"/>
                  <a:gd name="T67" fmla="*/ 1397 h 1447"/>
                  <a:gd name="T68" fmla="*/ 1088 w 1460"/>
                  <a:gd name="T69" fmla="*/ 1439 h 1447"/>
                  <a:gd name="T70" fmla="*/ 1045 w 1460"/>
                  <a:gd name="T71" fmla="*/ 1439 h 1447"/>
                  <a:gd name="T72" fmla="*/ 946 w 1460"/>
                  <a:gd name="T73" fmla="*/ 1382 h 1447"/>
                  <a:gd name="T74" fmla="*/ 889 w 1460"/>
                  <a:gd name="T75" fmla="*/ 1311 h 1447"/>
                  <a:gd name="T76" fmla="*/ 761 w 1460"/>
                  <a:gd name="T77" fmla="*/ 1212 h 1447"/>
                  <a:gd name="T78" fmla="*/ 747 w 1460"/>
                  <a:gd name="T79" fmla="*/ 1155 h 1447"/>
                  <a:gd name="T80" fmla="*/ 761 w 1460"/>
                  <a:gd name="T81" fmla="*/ 1113 h 1447"/>
                  <a:gd name="T82" fmla="*/ 638 w 1460"/>
                  <a:gd name="T83" fmla="*/ 1084 h 1447"/>
                  <a:gd name="T84" fmla="*/ 468 w 1460"/>
                  <a:gd name="T85" fmla="*/ 1060 h 1447"/>
                  <a:gd name="T86" fmla="*/ 411 w 1460"/>
                  <a:gd name="T87" fmla="*/ 1113 h 1447"/>
                  <a:gd name="T88" fmla="*/ 326 w 1460"/>
                  <a:gd name="T89" fmla="*/ 1074 h 1447"/>
                  <a:gd name="T90" fmla="*/ 212 w 1460"/>
                  <a:gd name="T91" fmla="*/ 961 h 1447"/>
                  <a:gd name="T92" fmla="*/ 42 w 1460"/>
                  <a:gd name="T93" fmla="*/ 819 h 1447"/>
                  <a:gd name="T94" fmla="*/ 28 w 1460"/>
                  <a:gd name="T95" fmla="*/ 720 h 1447"/>
                  <a:gd name="T96" fmla="*/ 42 w 1460"/>
                  <a:gd name="T97" fmla="*/ 677 h 1447"/>
                  <a:gd name="T98" fmla="*/ 71 w 1460"/>
                  <a:gd name="T99" fmla="*/ 592 h 1447"/>
                  <a:gd name="T100" fmla="*/ 85 w 1460"/>
                  <a:gd name="T101" fmla="*/ 549 h 1447"/>
                  <a:gd name="T102" fmla="*/ 85 w 1460"/>
                  <a:gd name="T103" fmla="*/ 521 h 1447"/>
                  <a:gd name="T104" fmla="*/ 99 w 1460"/>
                  <a:gd name="T105" fmla="*/ 464 h 1447"/>
                  <a:gd name="T106" fmla="*/ 113 w 1460"/>
                  <a:gd name="T107" fmla="*/ 436 h 1447"/>
                  <a:gd name="T108" fmla="*/ 127 w 1460"/>
                  <a:gd name="T109" fmla="*/ 365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31"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p:spPr>
            <p:txBody>
              <a:bodyPr/>
              <a:lstStyle/>
              <a:p>
                <a:endParaRPr lang="ja-JP" altLang="en-US"/>
              </a:p>
            </p:txBody>
          </p:sp>
          <p:sp>
            <p:nvSpPr>
              <p:cNvPr id="133" name="Freeform 48"/>
              <p:cNvSpPr>
                <a:spLocks/>
              </p:cNvSpPr>
              <p:nvPr/>
            </p:nvSpPr>
            <p:spPr bwMode="auto">
              <a:xfrm>
                <a:off x="556" y="1829"/>
                <a:ext cx="2664" cy="2171"/>
              </a:xfrm>
              <a:custGeom>
                <a:avLst/>
                <a:gdLst>
                  <a:gd name="T0" fmla="*/ 0 w 2666"/>
                  <a:gd name="T1" fmla="*/ 1833 h 2170"/>
                  <a:gd name="T2" fmla="*/ 57 w 2666"/>
                  <a:gd name="T3" fmla="*/ 1720 h 2170"/>
                  <a:gd name="T4" fmla="*/ 184 w 2666"/>
                  <a:gd name="T5" fmla="*/ 1521 h 2170"/>
                  <a:gd name="T6" fmla="*/ 284 w 2666"/>
                  <a:gd name="T7" fmla="*/ 1365 h 2170"/>
                  <a:gd name="T8" fmla="*/ 383 w 2666"/>
                  <a:gd name="T9" fmla="*/ 1238 h 2170"/>
                  <a:gd name="T10" fmla="*/ 468 w 2666"/>
                  <a:gd name="T11" fmla="*/ 1181 h 2170"/>
                  <a:gd name="T12" fmla="*/ 567 w 2666"/>
                  <a:gd name="T13" fmla="*/ 1138 h 2170"/>
                  <a:gd name="T14" fmla="*/ 833 w 2666"/>
                  <a:gd name="T15" fmla="*/ 1049 h 2170"/>
                  <a:gd name="T16" fmla="*/ 904 w 2666"/>
                  <a:gd name="T17" fmla="*/ 1021 h 2170"/>
                  <a:gd name="T18" fmla="*/ 932 w 2666"/>
                  <a:gd name="T19" fmla="*/ 964 h 2170"/>
                  <a:gd name="T20" fmla="*/ 1003 w 2666"/>
                  <a:gd name="T21" fmla="*/ 851 h 2170"/>
                  <a:gd name="T22" fmla="*/ 1045 w 2666"/>
                  <a:gd name="T23" fmla="*/ 794 h 2170"/>
                  <a:gd name="T24" fmla="*/ 1074 w 2666"/>
                  <a:gd name="T25" fmla="*/ 780 h 2170"/>
                  <a:gd name="T26" fmla="*/ 1130 w 2666"/>
                  <a:gd name="T27" fmla="*/ 737 h 2170"/>
                  <a:gd name="T28" fmla="*/ 1201 w 2666"/>
                  <a:gd name="T29" fmla="*/ 695 h 2170"/>
                  <a:gd name="T30" fmla="*/ 1301 w 2666"/>
                  <a:gd name="T31" fmla="*/ 638 h 2170"/>
                  <a:gd name="T32" fmla="*/ 1414 w 2666"/>
                  <a:gd name="T33" fmla="*/ 595 h 2170"/>
                  <a:gd name="T34" fmla="*/ 1528 w 2666"/>
                  <a:gd name="T35" fmla="*/ 553 h 2170"/>
                  <a:gd name="T36" fmla="*/ 1613 w 2666"/>
                  <a:gd name="T37" fmla="*/ 510 h 2170"/>
                  <a:gd name="T38" fmla="*/ 1698 w 2666"/>
                  <a:gd name="T39" fmla="*/ 439 h 2170"/>
                  <a:gd name="T40" fmla="*/ 1740 w 2666"/>
                  <a:gd name="T41" fmla="*/ 340 h 2170"/>
                  <a:gd name="T42" fmla="*/ 1726 w 2666"/>
                  <a:gd name="T43" fmla="*/ 269 h 2170"/>
                  <a:gd name="T44" fmla="*/ 1684 w 2666"/>
                  <a:gd name="T45" fmla="*/ 156 h 2170"/>
                  <a:gd name="T46" fmla="*/ 1655 w 2666"/>
                  <a:gd name="T47" fmla="*/ 56 h 2170"/>
                  <a:gd name="T48" fmla="*/ 1684 w 2666"/>
                  <a:gd name="T49" fmla="*/ 14 h 2170"/>
                  <a:gd name="T50" fmla="*/ 1868 w 2666"/>
                  <a:gd name="T51" fmla="*/ 56 h 2170"/>
                  <a:gd name="T52" fmla="*/ 1911 w 2666"/>
                  <a:gd name="T53" fmla="*/ 70 h 2170"/>
                  <a:gd name="T54" fmla="*/ 1939 w 2666"/>
                  <a:gd name="T55" fmla="*/ 85 h 2170"/>
                  <a:gd name="T56" fmla="*/ 1967 w 2666"/>
                  <a:gd name="T57" fmla="*/ 99 h 2170"/>
                  <a:gd name="T58" fmla="*/ 2006 w 2666"/>
                  <a:gd name="T59" fmla="*/ 127 h 2170"/>
                  <a:gd name="T60" fmla="*/ 2034 w 2666"/>
                  <a:gd name="T61" fmla="*/ 156 h 2170"/>
                  <a:gd name="T62" fmla="*/ 2048 w 2666"/>
                  <a:gd name="T63" fmla="*/ 170 h 2170"/>
                  <a:gd name="T64" fmla="*/ 2091 w 2666"/>
                  <a:gd name="T65" fmla="*/ 226 h 2170"/>
                  <a:gd name="T66" fmla="*/ 2119 w 2666"/>
                  <a:gd name="T67" fmla="*/ 269 h 2170"/>
                  <a:gd name="T68" fmla="*/ 2162 w 2666"/>
                  <a:gd name="T69" fmla="*/ 297 h 2170"/>
                  <a:gd name="T70" fmla="*/ 2204 w 2666"/>
                  <a:gd name="T71" fmla="*/ 340 h 2170"/>
                  <a:gd name="T72" fmla="*/ 2247 w 2666"/>
                  <a:gd name="T73" fmla="*/ 411 h 2170"/>
                  <a:gd name="T74" fmla="*/ 2275 w 2666"/>
                  <a:gd name="T75" fmla="*/ 453 h 2170"/>
                  <a:gd name="T76" fmla="*/ 2318 w 2666"/>
                  <a:gd name="T77" fmla="*/ 510 h 2170"/>
                  <a:gd name="T78" fmla="*/ 2346 w 2666"/>
                  <a:gd name="T79" fmla="*/ 553 h 2170"/>
                  <a:gd name="T80" fmla="*/ 2403 w 2666"/>
                  <a:gd name="T81" fmla="*/ 624 h 2170"/>
                  <a:gd name="T82" fmla="*/ 2431 w 2666"/>
                  <a:gd name="T83" fmla="*/ 680 h 2170"/>
                  <a:gd name="T84" fmla="*/ 2460 w 2666"/>
                  <a:gd name="T85" fmla="*/ 709 h 2170"/>
                  <a:gd name="T86" fmla="*/ 2488 w 2666"/>
                  <a:gd name="T87" fmla="*/ 765 h 2170"/>
                  <a:gd name="T88" fmla="*/ 2545 w 2666"/>
                  <a:gd name="T89" fmla="*/ 836 h 2170"/>
                  <a:gd name="T90" fmla="*/ 2573 w 2666"/>
                  <a:gd name="T91" fmla="*/ 879 h 2170"/>
                  <a:gd name="T92" fmla="*/ 2658 w 2666"/>
                  <a:gd name="T93" fmla="*/ 1007 h 2170"/>
                  <a:gd name="T94" fmla="*/ 2502 w 2666"/>
                  <a:gd name="T95" fmla="*/ 1124 h 2170"/>
                  <a:gd name="T96" fmla="*/ 2389 w 2666"/>
                  <a:gd name="T97" fmla="*/ 1209 h 2170"/>
                  <a:gd name="T98" fmla="*/ 2233 w 2666"/>
                  <a:gd name="T99" fmla="*/ 1308 h 2170"/>
                  <a:gd name="T100" fmla="*/ 2133 w 2666"/>
                  <a:gd name="T101" fmla="*/ 1379 h 2170"/>
                  <a:gd name="T102" fmla="*/ 2006 w 2666"/>
                  <a:gd name="T103" fmla="*/ 1450 h 2170"/>
                  <a:gd name="T104" fmla="*/ 1740 w 2666"/>
                  <a:gd name="T105" fmla="*/ 1592 h 2170"/>
                  <a:gd name="T106" fmla="*/ 1485 w 2666"/>
                  <a:gd name="T107" fmla="*/ 1734 h 2170"/>
                  <a:gd name="T108" fmla="*/ 1343 w 2666"/>
                  <a:gd name="T109" fmla="*/ 1791 h 2170"/>
                  <a:gd name="T110" fmla="*/ 1216 w 2666"/>
                  <a:gd name="T111" fmla="*/ 1848 h 2170"/>
                  <a:gd name="T112" fmla="*/ 1102 w 2666"/>
                  <a:gd name="T113" fmla="*/ 1904 h 2170"/>
                  <a:gd name="T114" fmla="*/ 539 w 2666"/>
                  <a:gd name="T115" fmla="*/ 2089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34"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noFill/>
              <a:ln w="9525">
                <a:solidFill>
                  <a:srgbClr val="333333"/>
                </a:solidFill>
                <a:round/>
                <a:headEnd/>
                <a:tailEnd/>
              </a:ln>
            </p:spPr>
            <p:txBody>
              <a:bodyPr/>
              <a:lstStyle/>
              <a:p>
                <a:endParaRPr lang="ja-JP" altLang="en-US"/>
              </a:p>
            </p:txBody>
          </p:sp>
          <p:sp>
            <p:nvSpPr>
              <p:cNvPr id="135"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noFill/>
              <a:ln w="9525">
                <a:solidFill>
                  <a:srgbClr val="333333"/>
                </a:solidFill>
                <a:round/>
                <a:headEnd/>
                <a:tailEnd/>
              </a:ln>
            </p:spPr>
            <p:txBody>
              <a:bodyPr/>
              <a:lstStyle/>
              <a:p>
                <a:endParaRPr lang="ja-JP" altLang="en-US"/>
              </a:p>
            </p:txBody>
          </p:sp>
          <p:sp>
            <p:nvSpPr>
              <p:cNvPr id="136" name="Freeform 45"/>
              <p:cNvSpPr>
                <a:spLocks/>
              </p:cNvSpPr>
              <p:nvPr/>
            </p:nvSpPr>
            <p:spPr bwMode="auto">
              <a:xfrm>
                <a:off x="6311" y="2169"/>
                <a:ext cx="1475" cy="1512"/>
              </a:xfrm>
              <a:custGeom>
                <a:avLst/>
                <a:gdLst>
                  <a:gd name="T0" fmla="*/ 894 w 1475"/>
                  <a:gd name="T1" fmla="*/ 38 h 1603"/>
                  <a:gd name="T2" fmla="*/ 964 w 1475"/>
                  <a:gd name="T3" fmla="*/ 47 h 1603"/>
                  <a:gd name="T4" fmla="*/ 1021 w 1475"/>
                  <a:gd name="T5" fmla="*/ 94 h 1603"/>
                  <a:gd name="T6" fmla="*/ 1035 w 1475"/>
                  <a:gd name="T7" fmla="*/ 123 h 1603"/>
                  <a:gd name="T8" fmla="*/ 1035 w 1475"/>
                  <a:gd name="T9" fmla="*/ 170 h 1603"/>
                  <a:gd name="T10" fmla="*/ 1035 w 1475"/>
                  <a:gd name="T11" fmla="*/ 207 h 1603"/>
                  <a:gd name="T12" fmla="*/ 1021 w 1475"/>
                  <a:gd name="T13" fmla="*/ 243 h 1603"/>
                  <a:gd name="T14" fmla="*/ 1007 w 1475"/>
                  <a:gd name="T15" fmla="*/ 291 h 1603"/>
                  <a:gd name="T16" fmla="*/ 979 w 1475"/>
                  <a:gd name="T17" fmla="*/ 321 h 1603"/>
                  <a:gd name="T18" fmla="*/ 1007 w 1475"/>
                  <a:gd name="T19" fmla="*/ 368 h 1603"/>
                  <a:gd name="T20" fmla="*/ 1064 w 1475"/>
                  <a:gd name="T21" fmla="*/ 310 h 1603"/>
                  <a:gd name="T22" fmla="*/ 1120 w 1475"/>
                  <a:gd name="T23" fmla="*/ 283 h 1603"/>
                  <a:gd name="T24" fmla="*/ 1191 w 1475"/>
                  <a:gd name="T25" fmla="*/ 283 h 1603"/>
                  <a:gd name="T26" fmla="*/ 1248 w 1475"/>
                  <a:gd name="T27" fmla="*/ 291 h 1603"/>
                  <a:gd name="T28" fmla="*/ 1305 w 1475"/>
                  <a:gd name="T29" fmla="*/ 291 h 1603"/>
                  <a:gd name="T30" fmla="*/ 1404 w 1475"/>
                  <a:gd name="T31" fmla="*/ 274 h 1603"/>
                  <a:gd name="T32" fmla="*/ 1475 w 1475"/>
                  <a:gd name="T33" fmla="*/ 274 h 1603"/>
                  <a:gd name="T34" fmla="*/ 1461 w 1475"/>
                  <a:gd name="T35" fmla="*/ 321 h 1603"/>
                  <a:gd name="T36" fmla="*/ 1418 w 1475"/>
                  <a:gd name="T37" fmla="*/ 415 h 1603"/>
                  <a:gd name="T38" fmla="*/ 1248 w 1475"/>
                  <a:gd name="T39" fmla="*/ 480 h 1603"/>
                  <a:gd name="T40" fmla="*/ 1177 w 1475"/>
                  <a:gd name="T41" fmla="*/ 480 h 1603"/>
                  <a:gd name="T42" fmla="*/ 1177 w 1475"/>
                  <a:gd name="T43" fmla="*/ 490 h 1603"/>
                  <a:gd name="T44" fmla="*/ 1248 w 1475"/>
                  <a:gd name="T45" fmla="*/ 527 h 1603"/>
                  <a:gd name="T46" fmla="*/ 1291 w 1475"/>
                  <a:gd name="T47" fmla="*/ 556 h 1603"/>
                  <a:gd name="T48" fmla="*/ 1234 w 1475"/>
                  <a:gd name="T49" fmla="*/ 613 h 1603"/>
                  <a:gd name="T50" fmla="*/ 1149 w 1475"/>
                  <a:gd name="T51" fmla="*/ 651 h 1603"/>
                  <a:gd name="T52" fmla="*/ 1064 w 1475"/>
                  <a:gd name="T53" fmla="*/ 697 h 1603"/>
                  <a:gd name="T54" fmla="*/ 1007 w 1475"/>
                  <a:gd name="T55" fmla="*/ 735 h 1603"/>
                  <a:gd name="T56" fmla="*/ 950 w 1475"/>
                  <a:gd name="T57" fmla="*/ 735 h 1603"/>
                  <a:gd name="T58" fmla="*/ 908 w 1475"/>
                  <a:gd name="T59" fmla="*/ 744 h 1603"/>
                  <a:gd name="T60" fmla="*/ 879 w 1475"/>
                  <a:gd name="T61" fmla="*/ 783 h 1603"/>
                  <a:gd name="T62" fmla="*/ 794 w 1475"/>
                  <a:gd name="T63" fmla="*/ 914 h 1603"/>
                  <a:gd name="T64" fmla="*/ 738 w 1475"/>
                  <a:gd name="T65" fmla="*/ 989 h 1603"/>
                  <a:gd name="T66" fmla="*/ 624 w 1475"/>
                  <a:gd name="T67" fmla="*/ 1037 h 1603"/>
                  <a:gd name="T68" fmla="*/ 567 w 1475"/>
                  <a:gd name="T69" fmla="*/ 1037 h 1603"/>
                  <a:gd name="T70" fmla="*/ 496 w 1475"/>
                  <a:gd name="T71" fmla="*/ 1018 h 1603"/>
                  <a:gd name="T72" fmla="*/ 511 w 1475"/>
                  <a:gd name="T73" fmla="*/ 1037 h 1603"/>
                  <a:gd name="T74" fmla="*/ 525 w 1475"/>
                  <a:gd name="T75" fmla="*/ 1046 h 1603"/>
                  <a:gd name="T76" fmla="*/ 454 w 1475"/>
                  <a:gd name="T77" fmla="*/ 1037 h 1603"/>
                  <a:gd name="T78" fmla="*/ 411 w 1475"/>
                  <a:gd name="T79" fmla="*/ 1037 h 1603"/>
                  <a:gd name="T80" fmla="*/ 284 w 1475"/>
                  <a:gd name="T81" fmla="*/ 1046 h 1603"/>
                  <a:gd name="T82" fmla="*/ 184 w 1475"/>
                  <a:gd name="T83" fmla="*/ 1065 h 1603"/>
                  <a:gd name="T84" fmla="*/ 14 w 1475"/>
                  <a:gd name="T85" fmla="*/ 923 h 1603"/>
                  <a:gd name="T86" fmla="*/ 43 w 1475"/>
                  <a:gd name="T87" fmla="*/ 556 h 1603"/>
                  <a:gd name="T88" fmla="*/ 57 w 1475"/>
                  <a:gd name="T89" fmla="*/ 310 h 1603"/>
                  <a:gd name="T90" fmla="*/ 142 w 1475"/>
                  <a:gd name="T91" fmla="*/ 189 h 1603"/>
                  <a:gd name="T92" fmla="*/ 326 w 1475"/>
                  <a:gd name="T93" fmla="*/ 180 h 1603"/>
                  <a:gd name="T94" fmla="*/ 369 w 1475"/>
                  <a:gd name="T95" fmla="*/ 330 h 1603"/>
                  <a:gd name="T96" fmla="*/ 411 w 1475"/>
                  <a:gd name="T97" fmla="*/ 387 h 1603"/>
                  <a:gd name="T98" fmla="*/ 496 w 1475"/>
                  <a:gd name="T99" fmla="*/ 434 h 1603"/>
                  <a:gd name="T100" fmla="*/ 567 w 1475"/>
                  <a:gd name="T101" fmla="*/ 405 h 1603"/>
                  <a:gd name="T102" fmla="*/ 610 w 1475"/>
                  <a:gd name="T103" fmla="*/ 302 h 1603"/>
                  <a:gd name="T104" fmla="*/ 638 w 1475"/>
                  <a:gd name="T105" fmla="*/ 236 h 1603"/>
                  <a:gd name="T106" fmla="*/ 596 w 1475"/>
                  <a:gd name="T107" fmla="*/ 180 h 1603"/>
                  <a:gd name="T108" fmla="*/ 695 w 1475"/>
                  <a:gd name="T109" fmla="*/ 180 h 1603"/>
                  <a:gd name="T110" fmla="*/ 879 w 1475"/>
                  <a:gd name="T111" fmla="*/ 189 h 1603"/>
                  <a:gd name="T112" fmla="*/ 908 w 1475"/>
                  <a:gd name="T113" fmla="*/ 141 h 1603"/>
                  <a:gd name="T114" fmla="*/ 851 w 1475"/>
                  <a:gd name="T115" fmla="*/ 133 h 1603"/>
                  <a:gd name="T116" fmla="*/ 894 w 1475"/>
                  <a:gd name="T117" fmla="*/ 123 h 1603"/>
                  <a:gd name="T118" fmla="*/ 865 w 1475"/>
                  <a:gd name="T119" fmla="*/ 104 h 1603"/>
                  <a:gd name="T120" fmla="*/ 894 w 1475"/>
                  <a:gd name="T121" fmla="*/ 66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37" name="Freeform 44"/>
              <p:cNvSpPr>
                <a:spLocks/>
              </p:cNvSpPr>
              <p:nvPr/>
            </p:nvSpPr>
            <p:spPr bwMode="auto">
              <a:xfrm>
                <a:off x="4381" y="4116"/>
                <a:ext cx="994" cy="1317"/>
              </a:xfrm>
              <a:custGeom>
                <a:avLst/>
                <a:gdLst>
                  <a:gd name="T0" fmla="*/ 969 w 993"/>
                  <a:gd name="T1" fmla="*/ 156 h 1319"/>
                  <a:gd name="T2" fmla="*/ 954 w 993"/>
                  <a:gd name="T3" fmla="*/ 212 h 1319"/>
                  <a:gd name="T4" fmla="*/ 898 w 993"/>
                  <a:gd name="T5" fmla="*/ 378 h 1319"/>
                  <a:gd name="T6" fmla="*/ 884 w 993"/>
                  <a:gd name="T7" fmla="*/ 421 h 1319"/>
                  <a:gd name="T8" fmla="*/ 869 w 993"/>
                  <a:gd name="T9" fmla="*/ 492 h 1319"/>
                  <a:gd name="T10" fmla="*/ 855 w 993"/>
                  <a:gd name="T11" fmla="*/ 563 h 1319"/>
                  <a:gd name="T12" fmla="*/ 841 w 993"/>
                  <a:gd name="T13" fmla="*/ 591 h 1319"/>
                  <a:gd name="T14" fmla="*/ 841 w 993"/>
                  <a:gd name="T15" fmla="*/ 620 h 1319"/>
                  <a:gd name="T16" fmla="*/ 827 w 993"/>
                  <a:gd name="T17" fmla="*/ 648 h 1319"/>
                  <a:gd name="T18" fmla="*/ 813 w 993"/>
                  <a:gd name="T19" fmla="*/ 719 h 1319"/>
                  <a:gd name="T20" fmla="*/ 784 w 993"/>
                  <a:gd name="T21" fmla="*/ 790 h 1319"/>
                  <a:gd name="T22" fmla="*/ 784 w 993"/>
                  <a:gd name="T23" fmla="*/ 832 h 1319"/>
                  <a:gd name="T24" fmla="*/ 770 w 993"/>
                  <a:gd name="T25" fmla="*/ 861 h 1319"/>
                  <a:gd name="T26" fmla="*/ 770 w 993"/>
                  <a:gd name="T27" fmla="*/ 889 h 1319"/>
                  <a:gd name="T28" fmla="*/ 756 w 993"/>
                  <a:gd name="T29" fmla="*/ 903 h 1319"/>
                  <a:gd name="T30" fmla="*/ 756 w 993"/>
                  <a:gd name="T31" fmla="*/ 932 h 1319"/>
                  <a:gd name="T32" fmla="*/ 742 w 993"/>
                  <a:gd name="T33" fmla="*/ 946 h 1319"/>
                  <a:gd name="T34" fmla="*/ 742 w 993"/>
                  <a:gd name="T35" fmla="*/ 960 h 1319"/>
                  <a:gd name="T36" fmla="*/ 742 w 993"/>
                  <a:gd name="T37" fmla="*/ 986 h 1319"/>
                  <a:gd name="T38" fmla="*/ 728 w 993"/>
                  <a:gd name="T39" fmla="*/ 1013 h 1319"/>
                  <a:gd name="T40" fmla="*/ 728 w 993"/>
                  <a:gd name="T41" fmla="*/ 1027 h 1319"/>
                  <a:gd name="T42" fmla="*/ 713 w 993"/>
                  <a:gd name="T43" fmla="*/ 1055 h 1319"/>
                  <a:gd name="T44" fmla="*/ 699 w 993"/>
                  <a:gd name="T45" fmla="*/ 1098 h 1319"/>
                  <a:gd name="T46" fmla="*/ 699 w 993"/>
                  <a:gd name="T47" fmla="*/ 1126 h 1319"/>
                  <a:gd name="T48" fmla="*/ 685 w 993"/>
                  <a:gd name="T49" fmla="*/ 1155 h 1319"/>
                  <a:gd name="T50" fmla="*/ 657 w 993"/>
                  <a:gd name="T51" fmla="*/ 1183 h 1319"/>
                  <a:gd name="T52" fmla="*/ 628 w 993"/>
                  <a:gd name="T53" fmla="*/ 1211 h 1319"/>
                  <a:gd name="T54" fmla="*/ 600 w 993"/>
                  <a:gd name="T55" fmla="*/ 1254 h 1319"/>
                  <a:gd name="T56" fmla="*/ 600 w 993"/>
                  <a:gd name="T57" fmla="*/ 1268 h 1319"/>
                  <a:gd name="T58" fmla="*/ 572 w 993"/>
                  <a:gd name="T59" fmla="*/ 1282 h 1319"/>
                  <a:gd name="T60" fmla="*/ 557 w 993"/>
                  <a:gd name="T61" fmla="*/ 1296 h 1319"/>
                  <a:gd name="T62" fmla="*/ 529 w 993"/>
                  <a:gd name="T63" fmla="*/ 1311 h 1319"/>
                  <a:gd name="T64" fmla="*/ 501 w 993"/>
                  <a:gd name="T65" fmla="*/ 1311 h 1319"/>
                  <a:gd name="T66" fmla="*/ 468 w 993"/>
                  <a:gd name="T67" fmla="*/ 1311 h 1319"/>
                  <a:gd name="T68" fmla="*/ 426 w 993"/>
                  <a:gd name="T69" fmla="*/ 1311 h 1319"/>
                  <a:gd name="T70" fmla="*/ 397 w 993"/>
                  <a:gd name="T71" fmla="*/ 1311 h 1319"/>
                  <a:gd name="T72" fmla="*/ 241 w 993"/>
                  <a:gd name="T73" fmla="*/ 1254 h 1319"/>
                  <a:gd name="T74" fmla="*/ 213 w 993"/>
                  <a:gd name="T75" fmla="*/ 1254 h 1319"/>
                  <a:gd name="T76" fmla="*/ 156 w 993"/>
                  <a:gd name="T77" fmla="*/ 1226 h 1319"/>
                  <a:gd name="T78" fmla="*/ 114 w 993"/>
                  <a:gd name="T79" fmla="*/ 1211 h 1319"/>
                  <a:gd name="T80" fmla="*/ 100 w 993"/>
                  <a:gd name="T81" fmla="*/ 1211 h 1319"/>
                  <a:gd name="T82" fmla="*/ 85 w 993"/>
                  <a:gd name="T83" fmla="*/ 1211 h 1319"/>
                  <a:gd name="T84" fmla="*/ 57 w 993"/>
                  <a:gd name="T85" fmla="*/ 1197 h 1319"/>
                  <a:gd name="T86" fmla="*/ 14 w 993"/>
                  <a:gd name="T87" fmla="*/ 1183 h 1319"/>
                  <a:gd name="T88" fmla="*/ 0 w 993"/>
                  <a:gd name="T89" fmla="*/ 1169 h 1319"/>
                  <a:gd name="T90" fmla="*/ 57 w 993"/>
                  <a:gd name="T91" fmla="*/ 1013 h 1319"/>
                  <a:gd name="T92" fmla="*/ 57 w 993"/>
                  <a:gd name="T93" fmla="*/ 974 h 1319"/>
                  <a:gd name="T94" fmla="*/ 128 w 993"/>
                  <a:gd name="T95" fmla="*/ 960 h 1319"/>
                  <a:gd name="T96" fmla="*/ 156 w 993"/>
                  <a:gd name="T97" fmla="*/ 747 h 1319"/>
                  <a:gd name="T98" fmla="*/ 170 w 993"/>
                  <a:gd name="T99" fmla="*/ 676 h 1319"/>
                  <a:gd name="T100" fmla="*/ 185 w 993"/>
                  <a:gd name="T101" fmla="*/ 464 h 1319"/>
                  <a:gd name="T102" fmla="*/ 284 w 993"/>
                  <a:gd name="T103" fmla="*/ 393 h 1319"/>
                  <a:gd name="T104" fmla="*/ 383 w 993"/>
                  <a:gd name="T105" fmla="*/ 407 h 1319"/>
                  <a:gd name="T106" fmla="*/ 440 w 993"/>
                  <a:gd name="T107" fmla="*/ 407 h 1319"/>
                  <a:gd name="T108" fmla="*/ 515 w 993"/>
                  <a:gd name="T109" fmla="*/ 198 h 1319"/>
                  <a:gd name="T110" fmla="*/ 543 w 993"/>
                  <a:gd name="T111" fmla="*/ 0 h 1319"/>
                  <a:gd name="T112" fmla="*/ 742 w 993"/>
                  <a:gd name="T113" fmla="*/ 28 h 1319"/>
                  <a:gd name="T114" fmla="*/ 813 w 993"/>
                  <a:gd name="T115" fmla="*/ 42 h 1319"/>
                  <a:gd name="T116" fmla="*/ 926 w 993"/>
                  <a:gd name="T117" fmla="*/ 56 h 1319"/>
                  <a:gd name="T118" fmla="*/ 983 w 993"/>
                  <a:gd name="T119" fmla="*/ 85 h 1319"/>
                  <a:gd name="T120" fmla="*/ 983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38"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1">
                <a:blip r:embed="rId3" cstate="print"/>
                <a:srcRect/>
                <a:tile tx="0" ty="0" sx="100000" sy="100000" flip="none" algn="tl"/>
              </a:blipFill>
              <a:ln w="0">
                <a:solidFill>
                  <a:srgbClr val="333333"/>
                </a:solidFill>
                <a:round/>
                <a:headEnd/>
                <a:tailEnd/>
              </a:ln>
            </p:spPr>
            <p:txBody>
              <a:bodyPr/>
              <a:lstStyle/>
              <a:p>
                <a:endParaRPr lang="ja-JP" altLang="en-US"/>
              </a:p>
            </p:txBody>
          </p:sp>
          <p:sp>
            <p:nvSpPr>
              <p:cNvPr id="139"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40" name="Freeform 41"/>
              <p:cNvSpPr>
                <a:spLocks/>
              </p:cNvSpPr>
              <p:nvPr/>
            </p:nvSpPr>
            <p:spPr bwMode="auto">
              <a:xfrm>
                <a:off x="5262" y="3773"/>
                <a:ext cx="1205" cy="832"/>
              </a:xfrm>
              <a:custGeom>
                <a:avLst/>
                <a:gdLst>
                  <a:gd name="T0" fmla="*/ 723 w 1205"/>
                  <a:gd name="T1" fmla="*/ 85 h 865"/>
                  <a:gd name="T2" fmla="*/ 751 w 1205"/>
                  <a:gd name="T3" fmla="*/ 96 h 865"/>
                  <a:gd name="T4" fmla="*/ 822 w 1205"/>
                  <a:gd name="T5" fmla="*/ 96 h 865"/>
                  <a:gd name="T6" fmla="*/ 865 w 1205"/>
                  <a:gd name="T7" fmla="*/ 106 h 865"/>
                  <a:gd name="T8" fmla="*/ 936 w 1205"/>
                  <a:gd name="T9" fmla="*/ 127 h 865"/>
                  <a:gd name="T10" fmla="*/ 1021 w 1205"/>
                  <a:gd name="T11" fmla="*/ 148 h 865"/>
                  <a:gd name="T12" fmla="*/ 1205 w 1205"/>
                  <a:gd name="T13" fmla="*/ 190 h 865"/>
                  <a:gd name="T14" fmla="*/ 1191 w 1205"/>
                  <a:gd name="T15" fmla="*/ 233 h 865"/>
                  <a:gd name="T16" fmla="*/ 1205 w 1205"/>
                  <a:gd name="T17" fmla="*/ 244 h 865"/>
                  <a:gd name="T18" fmla="*/ 1205 w 1205"/>
                  <a:gd name="T19" fmla="*/ 265 h 865"/>
                  <a:gd name="T20" fmla="*/ 1191 w 1205"/>
                  <a:gd name="T21" fmla="*/ 297 h 865"/>
                  <a:gd name="T22" fmla="*/ 1177 w 1205"/>
                  <a:gd name="T23" fmla="*/ 328 h 865"/>
                  <a:gd name="T24" fmla="*/ 1163 w 1205"/>
                  <a:gd name="T25" fmla="*/ 361 h 865"/>
                  <a:gd name="T26" fmla="*/ 1163 w 1205"/>
                  <a:gd name="T27" fmla="*/ 424 h 865"/>
                  <a:gd name="T28" fmla="*/ 1163 w 1205"/>
                  <a:gd name="T29" fmla="*/ 455 h 865"/>
                  <a:gd name="T30" fmla="*/ 1148 w 1205"/>
                  <a:gd name="T31" fmla="*/ 477 h 865"/>
                  <a:gd name="T32" fmla="*/ 1134 w 1205"/>
                  <a:gd name="T33" fmla="*/ 520 h 865"/>
                  <a:gd name="T34" fmla="*/ 992 w 1205"/>
                  <a:gd name="T35" fmla="*/ 562 h 865"/>
                  <a:gd name="T36" fmla="*/ 950 w 1205"/>
                  <a:gd name="T37" fmla="*/ 645 h 865"/>
                  <a:gd name="T38" fmla="*/ 921 w 1205"/>
                  <a:gd name="T39" fmla="*/ 637 h 865"/>
                  <a:gd name="T40" fmla="*/ 893 w 1205"/>
                  <a:gd name="T41" fmla="*/ 637 h 865"/>
                  <a:gd name="T42" fmla="*/ 851 w 1205"/>
                  <a:gd name="T43" fmla="*/ 637 h 865"/>
                  <a:gd name="T44" fmla="*/ 822 w 1205"/>
                  <a:gd name="T45" fmla="*/ 637 h 865"/>
                  <a:gd name="T46" fmla="*/ 765 w 1205"/>
                  <a:gd name="T47" fmla="*/ 625 h 865"/>
                  <a:gd name="T48" fmla="*/ 737 w 1205"/>
                  <a:gd name="T49" fmla="*/ 625 h 865"/>
                  <a:gd name="T50" fmla="*/ 723 w 1205"/>
                  <a:gd name="T51" fmla="*/ 625 h 865"/>
                  <a:gd name="T52" fmla="*/ 680 w 1205"/>
                  <a:gd name="T53" fmla="*/ 625 h 865"/>
                  <a:gd name="T54" fmla="*/ 652 w 1205"/>
                  <a:gd name="T55" fmla="*/ 616 h 865"/>
                  <a:gd name="T56" fmla="*/ 581 w 1205"/>
                  <a:gd name="T57" fmla="*/ 616 h 865"/>
                  <a:gd name="T58" fmla="*/ 496 w 1205"/>
                  <a:gd name="T59" fmla="*/ 603 h 865"/>
                  <a:gd name="T60" fmla="*/ 468 w 1205"/>
                  <a:gd name="T61" fmla="*/ 603 h 865"/>
                  <a:gd name="T62" fmla="*/ 425 w 1205"/>
                  <a:gd name="T63" fmla="*/ 603 h 865"/>
                  <a:gd name="T64" fmla="*/ 397 w 1205"/>
                  <a:gd name="T65" fmla="*/ 603 h 865"/>
                  <a:gd name="T66" fmla="*/ 312 w 1205"/>
                  <a:gd name="T67" fmla="*/ 594 h 865"/>
                  <a:gd name="T68" fmla="*/ 283 w 1205"/>
                  <a:gd name="T69" fmla="*/ 594 h 865"/>
                  <a:gd name="T70" fmla="*/ 198 w 1205"/>
                  <a:gd name="T71" fmla="*/ 603 h 865"/>
                  <a:gd name="T72" fmla="*/ 113 w 1205"/>
                  <a:gd name="T73" fmla="*/ 603 h 865"/>
                  <a:gd name="T74" fmla="*/ 85 w 1205"/>
                  <a:gd name="T75" fmla="*/ 603 h 865"/>
                  <a:gd name="T76" fmla="*/ 70 w 1205"/>
                  <a:gd name="T77" fmla="*/ 603 h 865"/>
                  <a:gd name="T78" fmla="*/ 42 w 1205"/>
                  <a:gd name="T79" fmla="*/ 603 h 865"/>
                  <a:gd name="T80" fmla="*/ 14 w 1205"/>
                  <a:gd name="T81" fmla="*/ 603 h 865"/>
                  <a:gd name="T82" fmla="*/ 0 w 1205"/>
                  <a:gd name="T83" fmla="*/ 583 h 865"/>
                  <a:gd name="T84" fmla="*/ 28 w 1205"/>
                  <a:gd name="T85" fmla="*/ 541 h 865"/>
                  <a:gd name="T86" fmla="*/ 85 w 1205"/>
                  <a:gd name="T87" fmla="*/ 392 h 865"/>
                  <a:gd name="T88" fmla="*/ 99 w 1205"/>
                  <a:gd name="T89" fmla="*/ 339 h 865"/>
                  <a:gd name="T90" fmla="*/ 113 w 1205"/>
                  <a:gd name="T91" fmla="*/ 307 h 865"/>
                  <a:gd name="T92" fmla="*/ 141 w 1205"/>
                  <a:gd name="T93" fmla="*/ 213 h 865"/>
                  <a:gd name="T94" fmla="*/ 141 w 1205"/>
                  <a:gd name="T95" fmla="*/ 180 h 865"/>
                  <a:gd name="T96" fmla="*/ 141 w 1205"/>
                  <a:gd name="T97" fmla="*/ 148 h 865"/>
                  <a:gd name="T98" fmla="*/ 141 w 1205"/>
                  <a:gd name="T99" fmla="*/ 127 h 865"/>
                  <a:gd name="T100" fmla="*/ 141 w 1205"/>
                  <a:gd name="T101" fmla="*/ 85 h 865"/>
                  <a:gd name="T102" fmla="*/ 269 w 1205"/>
                  <a:gd name="T103" fmla="*/ 74 h 865"/>
                  <a:gd name="T104" fmla="*/ 354 w 1205"/>
                  <a:gd name="T105" fmla="*/ 74 h 865"/>
                  <a:gd name="T106" fmla="*/ 368 w 1205"/>
                  <a:gd name="T107" fmla="*/ 54 h 865"/>
                  <a:gd name="T108" fmla="*/ 368 w 1205"/>
                  <a:gd name="T109" fmla="*/ 13 h 865"/>
                  <a:gd name="T110" fmla="*/ 581 w 1205"/>
                  <a:gd name="T111" fmla="*/ 74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1"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42" name="Freeform 39"/>
              <p:cNvSpPr>
                <a:spLocks/>
              </p:cNvSpPr>
              <p:nvPr/>
            </p:nvSpPr>
            <p:spPr bwMode="auto">
              <a:xfrm>
                <a:off x="2779" y="2823"/>
                <a:ext cx="1065" cy="1148"/>
              </a:xfrm>
              <a:custGeom>
                <a:avLst/>
                <a:gdLst>
                  <a:gd name="T0" fmla="*/ 614 w 1063"/>
                  <a:gd name="T1" fmla="*/ 212 h 1149"/>
                  <a:gd name="T2" fmla="*/ 642 w 1063"/>
                  <a:gd name="T3" fmla="*/ 227 h 1149"/>
                  <a:gd name="T4" fmla="*/ 656 w 1063"/>
                  <a:gd name="T5" fmla="*/ 241 h 1149"/>
                  <a:gd name="T6" fmla="*/ 770 w 1063"/>
                  <a:gd name="T7" fmla="*/ 297 h 1149"/>
                  <a:gd name="T8" fmla="*/ 830 w 1063"/>
                  <a:gd name="T9" fmla="*/ 283 h 1149"/>
                  <a:gd name="T10" fmla="*/ 901 w 1063"/>
                  <a:gd name="T11" fmla="*/ 241 h 1149"/>
                  <a:gd name="T12" fmla="*/ 958 w 1063"/>
                  <a:gd name="T13" fmla="*/ 198 h 1149"/>
                  <a:gd name="T14" fmla="*/ 1057 w 1063"/>
                  <a:gd name="T15" fmla="*/ 184 h 1149"/>
                  <a:gd name="T16" fmla="*/ 1057 w 1063"/>
                  <a:gd name="T17" fmla="*/ 198 h 1149"/>
                  <a:gd name="T18" fmla="*/ 1043 w 1063"/>
                  <a:gd name="T19" fmla="*/ 241 h 1149"/>
                  <a:gd name="T20" fmla="*/ 1029 w 1063"/>
                  <a:gd name="T21" fmla="*/ 283 h 1149"/>
                  <a:gd name="T22" fmla="*/ 1015 w 1063"/>
                  <a:gd name="T23" fmla="*/ 297 h 1149"/>
                  <a:gd name="T24" fmla="*/ 1015 w 1063"/>
                  <a:gd name="T25" fmla="*/ 340 h 1149"/>
                  <a:gd name="T26" fmla="*/ 1015 w 1063"/>
                  <a:gd name="T27" fmla="*/ 368 h 1149"/>
                  <a:gd name="T28" fmla="*/ 1029 w 1063"/>
                  <a:gd name="T29" fmla="*/ 397 h 1149"/>
                  <a:gd name="T30" fmla="*/ 1057 w 1063"/>
                  <a:gd name="T31" fmla="*/ 524 h 1149"/>
                  <a:gd name="T32" fmla="*/ 1071 w 1063"/>
                  <a:gd name="T33" fmla="*/ 567 h 1149"/>
                  <a:gd name="T34" fmla="*/ 1029 w 1063"/>
                  <a:gd name="T35" fmla="*/ 577 h 1149"/>
                  <a:gd name="T36" fmla="*/ 986 w 1063"/>
                  <a:gd name="T37" fmla="*/ 606 h 1149"/>
                  <a:gd name="T38" fmla="*/ 972 w 1063"/>
                  <a:gd name="T39" fmla="*/ 620 h 1149"/>
                  <a:gd name="T40" fmla="*/ 930 w 1063"/>
                  <a:gd name="T41" fmla="*/ 648 h 1149"/>
                  <a:gd name="T42" fmla="*/ 887 w 1063"/>
                  <a:gd name="T43" fmla="*/ 691 h 1149"/>
                  <a:gd name="T44" fmla="*/ 784 w 1063"/>
                  <a:gd name="T45" fmla="*/ 804 h 1149"/>
                  <a:gd name="T46" fmla="*/ 741 w 1063"/>
                  <a:gd name="T47" fmla="*/ 875 h 1149"/>
                  <a:gd name="T48" fmla="*/ 713 w 1063"/>
                  <a:gd name="T49" fmla="*/ 918 h 1149"/>
                  <a:gd name="T50" fmla="*/ 500 w 1063"/>
                  <a:gd name="T51" fmla="*/ 1088 h 1149"/>
                  <a:gd name="T52" fmla="*/ 372 w 1063"/>
                  <a:gd name="T53" fmla="*/ 1145 h 1149"/>
                  <a:gd name="T54" fmla="*/ 344 w 1063"/>
                  <a:gd name="T55" fmla="*/ 1088 h 1149"/>
                  <a:gd name="T56" fmla="*/ 255 w 1063"/>
                  <a:gd name="T57" fmla="*/ 974 h 1149"/>
                  <a:gd name="T58" fmla="*/ 241 w 1063"/>
                  <a:gd name="T59" fmla="*/ 946 h 1149"/>
                  <a:gd name="T60" fmla="*/ 241 w 1063"/>
                  <a:gd name="T61" fmla="*/ 946 h 1149"/>
                  <a:gd name="T62" fmla="*/ 241 w 1063"/>
                  <a:gd name="T63" fmla="*/ 932 h 1149"/>
                  <a:gd name="T64" fmla="*/ 227 w 1063"/>
                  <a:gd name="T65" fmla="*/ 918 h 1149"/>
                  <a:gd name="T66" fmla="*/ 227 w 1063"/>
                  <a:gd name="T67" fmla="*/ 918 h 1149"/>
                  <a:gd name="T68" fmla="*/ 212 w 1063"/>
                  <a:gd name="T69" fmla="*/ 903 h 1149"/>
                  <a:gd name="T70" fmla="*/ 170 w 1063"/>
                  <a:gd name="T71" fmla="*/ 875 h 1149"/>
                  <a:gd name="T72" fmla="*/ 113 w 1063"/>
                  <a:gd name="T73" fmla="*/ 875 h 1149"/>
                  <a:gd name="T74" fmla="*/ 71 w 1063"/>
                  <a:gd name="T75" fmla="*/ 861 h 1149"/>
                  <a:gd name="T76" fmla="*/ 14 w 1063"/>
                  <a:gd name="T77" fmla="*/ 847 h 1149"/>
                  <a:gd name="T78" fmla="*/ 14 w 1063"/>
                  <a:gd name="T79" fmla="*/ 818 h 1149"/>
                  <a:gd name="T80" fmla="*/ 28 w 1063"/>
                  <a:gd name="T81" fmla="*/ 762 h 1149"/>
                  <a:gd name="T82" fmla="*/ 71 w 1063"/>
                  <a:gd name="T83" fmla="*/ 634 h 1149"/>
                  <a:gd name="T84" fmla="*/ 56 w 1063"/>
                  <a:gd name="T85" fmla="*/ 577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372 w 1063"/>
                  <a:gd name="T103" fmla="*/ 42 h 1149"/>
                  <a:gd name="T104" fmla="*/ 443 w 1063"/>
                  <a:gd name="T105" fmla="*/ 0 h 1149"/>
                  <a:gd name="T106" fmla="*/ 500 w 1063"/>
                  <a:gd name="T107" fmla="*/ 71 h 1149"/>
                  <a:gd name="T108" fmla="*/ 528 w 1063"/>
                  <a:gd name="T109" fmla="*/ 113 h 1149"/>
                  <a:gd name="T110" fmla="*/ 543 w 1063"/>
                  <a:gd name="T111" fmla="*/ 127 h 1149"/>
                  <a:gd name="T112" fmla="*/ 571 w 1063"/>
                  <a:gd name="T113" fmla="*/ 156 h 1149"/>
                  <a:gd name="T114" fmla="*/ 571 w 1063"/>
                  <a:gd name="T115" fmla="*/ 156 h 1149"/>
                  <a:gd name="T116" fmla="*/ 585 w 1063"/>
                  <a:gd name="T117" fmla="*/ 184 h 1149"/>
                  <a:gd name="T118" fmla="*/ 614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3"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44"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5"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46"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noFill/>
              <a:ln w="9525">
                <a:solidFill>
                  <a:srgbClr val="333333"/>
                </a:solidFill>
                <a:round/>
                <a:headEnd/>
                <a:tailEnd/>
              </a:ln>
            </p:spPr>
            <p:txBody>
              <a:bodyPr/>
              <a:lstStyle/>
              <a:p>
                <a:endParaRPr lang="ja-JP" altLang="en-US"/>
              </a:p>
            </p:txBody>
          </p:sp>
        </p:grpSp>
        <p:sp>
          <p:nvSpPr>
            <p:cNvPr id="99" name="Text Box 33"/>
            <p:cNvSpPr txBox="1">
              <a:spLocks noChangeArrowheads="1"/>
            </p:cNvSpPr>
            <p:nvPr/>
          </p:nvSpPr>
          <p:spPr bwMode="auto">
            <a:xfrm>
              <a:off x="2750" y="1489"/>
              <a:ext cx="935" cy="295"/>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淀川区</a:t>
              </a:r>
              <a:endParaRPr lang="ja-JP" altLang="en-US" sz="1050" b="1" dirty="0">
                <a:latin typeface="Meiryo UI" pitchFamily="50" charset="-128"/>
                <a:ea typeface="Meiryo UI" pitchFamily="50" charset="-128"/>
                <a:cs typeface="Meiryo UI" pitchFamily="50" charset="-128"/>
              </a:endParaRPr>
            </a:p>
          </p:txBody>
        </p:sp>
        <p:sp>
          <p:nvSpPr>
            <p:cNvPr id="100" name="Text Box 32"/>
            <p:cNvSpPr txBox="1">
              <a:spLocks noChangeArrowheads="1"/>
            </p:cNvSpPr>
            <p:nvPr/>
          </p:nvSpPr>
          <p:spPr bwMode="auto">
            <a:xfrm>
              <a:off x="4196" y="984"/>
              <a:ext cx="1135" cy="29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東淀川区</a:t>
              </a:r>
              <a:endParaRPr lang="ja-JP" altLang="en-US" sz="1050" b="1" dirty="0">
                <a:latin typeface="Meiryo UI" pitchFamily="50" charset="-128"/>
                <a:ea typeface="Meiryo UI" pitchFamily="50" charset="-128"/>
                <a:cs typeface="Meiryo UI" pitchFamily="50" charset="-128"/>
              </a:endParaRPr>
            </a:p>
          </p:txBody>
        </p:sp>
        <p:sp>
          <p:nvSpPr>
            <p:cNvPr id="101" name="Text Box 31"/>
            <p:cNvSpPr txBox="1">
              <a:spLocks noChangeArrowheads="1"/>
            </p:cNvSpPr>
            <p:nvPr/>
          </p:nvSpPr>
          <p:spPr bwMode="auto">
            <a:xfrm>
              <a:off x="1241" y="2354"/>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西淀川</a:t>
              </a:r>
              <a:r>
                <a:rPr lang="ja-JP" altLang="en-US" sz="900" b="1" dirty="0">
                  <a:solidFill>
                    <a:srgbClr val="000000"/>
                  </a:solidFill>
                  <a:latin typeface="Meiryo UI" pitchFamily="50" charset="-128"/>
                  <a:ea typeface="Meiryo UI" pitchFamily="50" charset="-128"/>
                  <a:cs typeface="Meiryo UI" pitchFamily="50" charset="-128"/>
                </a:rPr>
                <a:t>区</a:t>
              </a:r>
              <a:endParaRPr lang="en-US" altLang="ja-JP" sz="900" b="1" dirty="0" smtClean="0">
                <a:solidFill>
                  <a:srgbClr val="000000"/>
                </a:solidFill>
                <a:latin typeface="Meiryo UI" pitchFamily="50" charset="-128"/>
                <a:ea typeface="Meiryo UI" pitchFamily="50" charset="-128"/>
                <a:cs typeface="Meiryo UI" pitchFamily="50" charset="-128"/>
              </a:endParaRPr>
            </a:p>
          </p:txBody>
        </p:sp>
        <p:sp>
          <p:nvSpPr>
            <p:cNvPr id="102" name="Text Box 30"/>
            <p:cNvSpPr txBox="1">
              <a:spLocks noChangeArrowheads="1"/>
            </p:cNvSpPr>
            <p:nvPr/>
          </p:nvSpPr>
          <p:spPr bwMode="auto">
            <a:xfrm>
              <a:off x="2522" y="26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福島区</a:t>
              </a:r>
              <a:endParaRPr lang="ja-JP" altLang="en-US" sz="1050" b="1" dirty="0">
                <a:latin typeface="Meiryo UI" pitchFamily="50" charset="-128"/>
                <a:ea typeface="Meiryo UI" pitchFamily="50" charset="-128"/>
                <a:cs typeface="Meiryo UI" pitchFamily="50" charset="-128"/>
              </a:endParaRPr>
            </a:p>
          </p:txBody>
        </p:sp>
        <p:sp>
          <p:nvSpPr>
            <p:cNvPr id="103" name="Text Box 29"/>
            <p:cNvSpPr txBox="1">
              <a:spLocks noChangeArrowheads="1"/>
            </p:cNvSpPr>
            <p:nvPr/>
          </p:nvSpPr>
          <p:spPr bwMode="auto">
            <a:xfrm>
              <a:off x="3504" y="2232"/>
              <a:ext cx="72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北区</a:t>
              </a:r>
              <a:endParaRPr lang="ja-JP" altLang="en-US" sz="1050" b="1" dirty="0">
                <a:latin typeface="Meiryo UI" pitchFamily="50" charset="-128"/>
                <a:ea typeface="Meiryo UI" pitchFamily="50" charset="-128"/>
                <a:cs typeface="Meiryo UI" pitchFamily="50" charset="-128"/>
              </a:endParaRPr>
            </a:p>
          </p:txBody>
        </p:sp>
        <p:sp>
          <p:nvSpPr>
            <p:cNvPr id="104" name="Text Box 28"/>
            <p:cNvSpPr txBox="1">
              <a:spLocks noChangeArrowheads="1"/>
            </p:cNvSpPr>
            <p:nvPr/>
          </p:nvSpPr>
          <p:spPr bwMode="auto">
            <a:xfrm>
              <a:off x="4266" y="1960"/>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都島区</a:t>
              </a:r>
              <a:endParaRPr lang="ja-JP" altLang="en-US" sz="1050" b="1" dirty="0">
                <a:latin typeface="Meiryo UI" pitchFamily="50" charset="-128"/>
                <a:ea typeface="Meiryo UI" pitchFamily="50" charset="-128"/>
                <a:cs typeface="Meiryo UI" pitchFamily="50" charset="-128"/>
              </a:endParaRPr>
            </a:p>
          </p:txBody>
        </p:sp>
        <p:sp>
          <p:nvSpPr>
            <p:cNvPr id="105" name="Text Box 27"/>
            <p:cNvSpPr txBox="1">
              <a:spLocks noChangeArrowheads="1"/>
            </p:cNvSpPr>
            <p:nvPr/>
          </p:nvSpPr>
          <p:spPr bwMode="auto">
            <a:xfrm>
              <a:off x="4832" y="1599"/>
              <a:ext cx="900" cy="360"/>
            </a:xfrm>
            <a:prstGeom prst="rect">
              <a:avLst/>
            </a:prstGeom>
            <a:noFill/>
            <a:ln w="9525">
              <a:noFill/>
              <a:miter lim="800000"/>
              <a:headEnd/>
              <a:tailEnd/>
            </a:ln>
          </p:spPr>
          <p:txBody>
            <a:bodyPr lIns="74295" tIns="8890" rIns="74295" bIns="8890"/>
            <a:lstStyle/>
            <a:p>
              <a:pPr eaLnBrk="1" hangingPunct="1"/>
              <a:r>
                <a:rPr lang="ja-JP" altLang="en-US" sz="900" b="1" dirty="0" smtClean="0">
                  <a:solidFill>
                    <a:srgbClr val="000000"/>
                  </a:solidFill>
                  <a:latin typeface="Meiryo UI" pitchFamily="50" charset="-128"/>
                  <a:ea typeface="Meiryo UI" pitchFamily="50" charset="-128"/>
                  <a:cs typeface="Meiryo UI" pitchFamily="50" charset="-128"/>
                </a:rPr>
                <a:t>旭区</a:t>
              </a:r>
              <a:endParaRPr lang="ja-JP" altLang="en-US" sz="1000" b="1" dirty="0">
                <a:latin typeface="Meiryo UI" pitchFamily="50" charset="-128"/>
                <a:ea typeface="Meiryo UI" pitchFamily="50" charset="-128"/>
                <a:cs typeface="Meiryo UI" pitchFamily="50" charset="-128"/>
              </a:endParaRPr>
            </a:p>
          </p:txBody>
        </p:sp>
        <p:sp>
          <p:nvSpPr>
            <p:cNvPr id="106" name="Text Box 26"/>
            <p:cNvSpPr txBox="1">
              <a:spLocks noChangeArrowheads="1"/>
            </p:cNvSpPr>
            <p:nvPr/>
          </p:nvSpPr>
          <p:spPr bwMode="auto">
            <a:xfrm>
              <a:off x="984" y="3340"/>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此花区</a:t>
              </a:r>
              <a:endParaRPr lang="ja-JP" altLang="en-US" sz="1050" b="1" dirty="0">
                <a:latin typeface="Meiryo UI" pitchFamily="50" charset="-128"/>
                <a:ea typeface="Meiryo UI" pitchFamily="50" charset="-128"/>
                <a:cs typeface="Meiryo UI" pitchFamily="50" charset="-128"/>
              </a:endParaRPr>
            </a:p>
          </p:txBody>
        </p:sp>
        <p:sp>
          <p:nvSpPr>
            <p:cNvPr id="107" name="Text Box 25"/>
            <p:cNvSpPr txBox="1">
              <a:spLocks noChangeArrowheads="1"/>
            </p:cNvSpPr>
            <p:nvPr/>
          </p:nvSpPr>
          <p:spPr bwMode="auto">
            <a:xfrm>
              <a:off x="2880" y="3165"/>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西区</a:t>
              </a:r>
              <a:endParaRPr lang="ja-JP" altLang="en-US" sz="1050" b="1" dirty="0">
                <a:latin typeface="Meiryo UI" pitchFamily="50" charset="-128"/>
                <a:ea typeface="Meiryo UI" pitchFamily="50" charset="-128"/>
                <a:cs typeface="Meiryo UI" pitchFamily="50" charset="-128"/>
              </a:endParaRPr>
            </a:p>
          </p:txBody>
        </p:sp>
        <p:sp>
          <p:nvSpPr>
            <p:cNvPr id="108" name="Text Box 24"/>
            <p:cNvSpPr txBox="1">
              <a:spLocks noChangeArrowheads="1"/>
            </p:cNvSpPr>
            <p:nvPr/>
          </p:nvSpPr>
          <p:spPr bwMode="auto">
            <a:xfrm>
              <a:off x="3781" y="310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中央区</a:t>
              </a:r>
              <a:endParaRPr lang="ja-JP" altLang="en-US" sz="1050" b="1" dirty="0">
                <a:latin typeface="Meiryo UI" pitchFamily="50" charset="-128"/>
                <a:ea typeface="Meiryo UI" pitchFamily="50" charset="-128"/>
                <a:cs typeface="Meiryo UI" pitchFamily="50" charset="-128"/>
              </a:endParaRPr>
            </a:p>
          </p:txBody>
        </p:sp>
        <p:sp>
          <p:nvSpPr>
            <p:cNvPr id="109" name="Text Box 23"/>
            <p:cNvSpPr txBox="1">
              <a:spLocks noChangeArrowheads="1"/>
            </p:cNvSpPr>
            <p:nvPr/>
          </p:nvSpPr>
          <p:spPr bwMode="auto">
            <a:xfrm>
              <a:off x="4804" y="2601"/>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城東区</a:t>
              </a:r>
              <a:endParaRPr lang="ja-JP" altLang="en-US" sz="1050" b="1" dirty="0">
                <a:latin typeface="Meiryo UI" pitchFamily="50" charset="-128"/>
                <a:ea typeface="Meiryo UI" pitchFamily="50" charset="-128"/>
                <a:cs typeface="Meiryo UI" pitchFamily="50" charset="-128"/>
              </a:endParaRPr>
            </a:p>
          </p:txBody>
        </p:sp>
        <p:sp>
          <p:nvSpPr>
            <p:cNvPr id="110" name="Text Box 21"/>
            <p:cNvSpPr txBox="1">
              <a:spLocks noChangeArrowheads="1"/>
            </p:cNvSpPr>
            <p:nvPr/>
          </p:nvSpPr>
          <p:spPr bwMode="auto">
            <a:xfrm>
              <a:off x="1004" y="5006"/>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住之江区</a:t>
              </a:r>
              <a:endParaRPr lang="ja-JP" altLang="en-US" sz="1050" b="1" dirty="0">
                <a:latin typeface="Meiryo UI" pitchFamily="50" charset="-128"/>
                <a:ea typeface="Meiryo UI" pitchFamily="50" charset="-128"/>
                <a:cs typeface="Meiryo UI" pitchFamily="50" charset="-128"/>
              </a:endParaRPr>
            </a:p>
          </p:txBody>
        </p:sp>
        <p:sp>
          <p:nvSpPr>
            <p:cNvPr id="111" name="Text Box 20"/>
            <p:cNvSpPr txBox="1">
              <a:spLocks noChangeArrowheads="1"/>
            </p:cNvSpPr>
            <p:nvPr/>
          </p:nvSpPr>
          <p:spPr bwMode="auto">
            <a:xfrm>
              <a:off x="1760" y="3796"/>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港区</a:t>
              </a:r>
              <a:endParaRPr lang="ja-JP" altLang="en-US" sz="1050" b="1" dirty="0">
                <a:latin typeface="Meiryo UI" pitchFamily="50" charset="-128"/>
                <a:ea typeface="Meiryo UI" pitchFamily="50" charset="-128"/>
                <a:cs typeface="Meiryo UI" pitchFamily="50" charset="-128"/>
              </a:endParaRPr>
            </a:p>
          </p:txBody>
        </p:sp>
        <p:sp>
          <p:nvSpPr>
            <p:cNvPr id="112" name="Text Box 19"/>
            <p:cNvSpPr txBox="1">
              <a:spLocks noChangeArrowheads="1"/>
            </p:cNvSpPr>
            <p:nvPr/>
          </p:nvSpPr>
          <p:spPr bwMode="auto">
            <a:xfrm>
              <a:off x="2127" y="4369"/>
              <a:ext cx="900" cy="360"/>
            </a:xfrm>
            <a:prstGeom prst="rect">
              <a:avLst/>
            </a:prstGeom>
            <a:noFill/>
            <a:ln w="9525">
              <a:noFill/>
              <a:miter lim="800000"/>
              <a:headEnd/>
              <a:tailEnd/>
            </a:ln>
          </p:spPr>
          <p:txBody>
            <a:bodyPr lIns="74295" tIns="8890" rIns="74295" bIns="8890"/>
            <a:lstStyle/>
            <a:p>
              <a:pPr eaLnBrk="1" hangingPunct="1"/>
              <a:r>
                <a:rPr lang="ja-JP" altLang="en-US" sz="900" b="1" dirty="0" smtClean="0">
                  <a:solidFill>
                    <a:srgbClr val="000000"/>
                  </a:solidFill>
                  <a:latin typeface="Meiryo UI" pitchFamily="50" charset="-128"/>
                  <a:ea typeface="Meiryo UI" pitchFamily="50" charset="-128"/>
                  <a:cs typeface="Meiryo UI" pitchFamily="50" charset="-128"/>
                </a:rPr>
                <a:t>大正区</a:t>
              </a:r>
              <a:endParaRPr lang="ja-JP" altLang="en-US" sz="1000" b="1" dirty="0">
                <a:latin typeface="Meiryo UI" pitchFamily="50" charset="-128"/>
                <a:ea typeface="Meiryo UI" pitchFamily="50" charset="-128"/>
                <a:cs typeface="Meiryo UI" pitchFamily="50" charset="-128"/>
              </a:endParaRPr>
            </a:p>
          </p:txBody>
        </p:sp>
        <p:sp>
          <p:nvSpPr>
            <p:cNvPr id="113" name="Text Box 18"/>
            <p:cNvSpPr txBox="1">
              <a:spLocks noChangeArrowheads="1"/>
            </p:cNvSpPr>
            <p:nvPr/>
          </p:nvSpPr>
          <p:spPr bwMode="auto">
            <a:xfrm>
              <a:off x="2997" y="452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西成区</a:t>
              </a:r>
              <a:endParaRPr lang="ja-JP" altLang="en-US" sz="1050" b="1" dirty="0">
                <a:latin typeface="Meiryo UI" pitchFamily="50" charset="-128"/>
                <a:ea typeface="Meiryo UI" pitchFamily="50" charset="-128"/>
                <a:cs typeface="Meiryo UI" pitchFamily="50" charset="-128"/>
              </a:endParaRPr>
            </a:p>
          </p:txBody>
        </p:sp>
        <p:sp>
          <p:nvSpPr>
            <p:cNvPr id="114" name="Text Box 17"/>
            <p:cNvSpPr txBox="1">
              <a:spLocks noChangeArrowheads="1"/>
            </p:cNvSpPr>
            <p:nvPr/>
          </p:nvSpPr>
          <p:spPr bwMode="auto">
            <a:xfrm>
              <a:off x="3151" y="3781"/>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浪速区</a:t>
              </a:r>
              <a:endParaRPr lang="ja-JP" altLang="en-US" sz="1050" b="1" dirty="0">
                <a:latin typeface="Meiryo UI" pitchFamily="50" charset="-128"/>
                <a:ea typeface="Meiryo UI" pitchFamily="50" charset="-128"/>
                <a:cs typeface="Meiryo UI" pitchFamily="50" charset="-128"/>
              </a:endParaRPr>
            </a:p>
          </p:txBody>
        </p:sp>
        <p:sp>
          <p:nvSpPr>
            <p:cNvPr id="115" name="Text Box 16"/>
            <p:cNvSpPr txBox="1">
              <a:spLocks noChangeArrowheads="1"/>
            </p:cNvSpPr>
            <p:nvPr/>
          </p:nvSpPr>
          <p:spPr bwMode="auto">
            <a:xfrm>
              <a:off x="3860" y="3807"/>
              <a:ext cx="1006"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天王寺区</a:t>
              </a:r>
              <a:endParaRPr lang="ja-JP" altLang="en-US" sz="1050" b="1" dirty="0">
                <a:latin typeface="Meiryo UI" pitchFamily="50" charset="-128"/>
                <a:ea typeface="Meiryo UI" pitchFamily="50" charset="-128"/>
                <a:cs typeface="Meiryo UI" pitchFamily="50" charset="-128"/>
              </a:endParaRPr>
            </a:p>
          </p:txBody>
        </p:sp>
        <p:sp>
          <p:nvSpPr>
            <p:cNvPr id="116" name="Text Box 15"/>
            <p:cNvSpPr txBox="1">
              <a:spLocks noChangeArrowheads="1"/>
            </p:cNvSpPr>
            <p:nvPr/>
          </p:nvSpPr>
          <p:spPr bwMode="auto">
            <a:xfrm>
              <a:off x="4817" y="3299"/>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東成区</a:t>
              </a:r>
              <a:endParaRPr lang="ja-JP" altLang="en-US" sz="1050" b="1" dirty="0">
                <a:latin typeface="Meiryo UI" pitchFamily="50" charset="-128"/>
                <a:ea typeface="Meiryo UI" pitchFamily="50" charset="-128"/>
                <a:cs typeface="Meiryo UI" pitchFamily="50" charset="-128"/>
              </a:endParaRPr>
            </a:p>
          </p:txBody>
        </p:sp>
        <p:sp>
          <p:nvSpPr>
            <p:cNvPr id="117" name="Text Box 14"/>
            <p:cNvSpPr txBox="1">
              <a:spLocks noChangeArrowheads="1"/>
            </p:cNvSpPr>
            <p:nvPr/>
          </p:nvSpPr>
          <p:spPr bwMode="auto">
            <a:xfrm>
              <a:off x="4671" y="4019"/>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生野区</a:t>
              </a:r>
              <a:endParaRPr lang="ja-JP" altLang="en-US" sz="1050" b="1" dirty="0">
                <a:latin typeface="Meiryo UI" pitchFamily="50" charset="-128"/>
                <a:ea typeface="Meiryo UI" pitchFamily="50" charset="-128"/>
                <a:cs typeface="Meiryo UI" pitchFamily="50" charset="-128"/>
              </a:endParaRPr>
            </a:p>
          </p:txBody>
        </p:sp>
        <p:sp>
          <p:nvSpPr>
            <p:cNvPr id="118" name="Text Box 13"/>
            <p:cNvSpPr txBox="1">
              <a:spLocks noChangeArrowheads="1"/>
            </p:cNvSpPr>
            <p:nvPr/>
          </p:nvSpPr>
          <p:spPr bwMode="auto">
            <a:xfrm>
              <a:off x="3421" y="574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住吉区</a:t>
              </a:r>
              <a:endParaRPr lang="ja-JP" altLang="en-US" sz="1050" b="1" dirty="0">
                <a:latin typeface="Meiryo UI" pitchFamily="50" charset="-128"/>
                <a:ea typeface="Meiryo UI" pitchFamily="50" charset="-128"/>
                <a:cs typeface="Meiryo UI" pitchFamily="50" charset="-128"/>
              </a:endParaRPr>
            </a:p>
          </p:txBody>
        </p:sp>
        <p:sp>
          <p:nvSpPr>
            <p:cNvPr id="119" name="Text Box 12"/>
            <p:cNvSpPr txBox="1">
              <a:spLocks noChangeArrowheads="1"/>
            </p:cNvSpPr>
            <p:nvPr/>
          </p:nvSpPr>
          <p:spPr bwMode="auto">
            <a:xfrm>
              <a:off x="3623" y="4710"/>
              <a:ext cx="1058"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阿倍野区</a:t>
              </a:r>
              <a:endParaRPr lang="ja-JP" altLang="en-US" sz="1050" b="1" dirty="0">
                <a:latin typeface="Meiryo UI" pitchFamily="50" charset="-128"/>
                <a:ea typeface="Meiryo UI" pitchFamily="50" charset="-128"/>
                <a:cs typeface="Meiryo UI" pitchFamily="50" charset="-128"/>
              </a:endParaRPr>
            </a:p>
          </p:txBody>
        </p:sp>
        <p:sp>
          <p:nvSpPr>
            <p:cNvPr id="120" name="Text Box 11"/>
            <p:cNvSpPr txBox="1">
              <a:spLocks noChangeArrowheads="1"/>
            </p:cNvSpPr>
            <p:nvPr/>
          </p:nvSpPr>
          <p:spPr bwMode="auto">
            <a:xfrm>
              <a:off x="4104" y="5261"/>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東住吉区</a:t>
              </a:r>
              <a:endParaRPr lang="ja-JP" altLang="en-US" sz="1050" b="1" dirty="0">
                <a:latin typeface="Meiryo UI" pitchFamily="50" charset="-128"/>
                <a:ea typeface="Meiryo UI" pitchFamily="50" charset="-128"/>
                <a:cs typeface="Meiryo UI" pitchFamily="50" charset="-128"/>
              </a:endParaRPr>
            </a:p>
          </p:txBody>
        </p:sp>
        <p:sp>
          <p:nvSpPr>
            <p:cNvPr id="121" name="Text Box 10"/>
            <p:cNvSpPr txBox="1">
              <a:spLocks noChangeArrowheads="1"/>
            </p:cNvSpPr>
            <p:nvPr/>
          </p:nvSpPr>
          <p:spPr bwMode="auto">
            <a:xfrm>
              <a:off x="5087" y="54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平野区</a:t>
              </a:r>
              <a:endParaRPr lang="ja-JP" altLang="en-US" sz="1050" b="1" dirty="0">
                <a:latin typeface="Meiryo UI" pitchFamily="50" charset="-128"/>
                <a:ea typeface="Meiryo UI" pitchFamily="50" charset="-128"/>
                <a:cs typeface="Meiryo UI" pitchFamily="50" charset="-128"/>
              </a:endParaRPr>
            </a:p>
          </p:txBody>
        </p:sp>
        <p:sp>
          <p:nvSpPr>
            <p:cNvPr id="122" name="Text Box 23"/>
            <p:cNvSpPr txBox="1">
              <a:spLocks noChangeArrowheads="1"/>
            </p:cNvSpPr>
            <p:nvPr/>
          </p:nvSpPr>
          <p:spPr bwMode="auto">
            <a:xfrm>
              <a:off x="5639" y="2288"/>
              <a:ext cx="899" cy="360"/>
            </a:xfrm>
            <a:prstGeom prst="rect">
              <a:avLst/>
            </a:prstGeom>
            <a:noFill/>
            <a:ln>
              <a:noFill/>
            </a:ln>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鶴見区</a:t>
              </a:r>
              <a:endParaRPr lang="ja-JP" altLang="en-US" sz="1050" b="1" dirty="0">
                <a:latin typeface="Meiryo UI" pitchFamily="50" charset="-128"/>
                <a:ea typeface="Meiryo UI" pitchFamily="50" charset="-128"/>
                <a:cs typeface="Meiryo UI" pitchFamily="50" charset="-128"/>
              </a:endParaRPr>
            </a:p>
          </p:txBody>
        </p:sp>
      </p:grpSp>
      <p:grpSp>
        <p:nvGrpSpPr>
          <p:cNvPr id="4" name="グループ化 2"/>
          <p:cNvGrpSpPr>
            <a:grpSpLocks/>
          </p:cNvGrpSpPr>
          <p:nvPr/>
        </p:nvGrpSpPr>
        <p:grpSpPr bwMode="auto">
          <a:xfrm>
            <a:off x="200472" y="1196752"/>
            <a:ext cx="2772000" cy="1512000"/>
            <a:chOff x="5702111" y="620686"/>
            <a:chExt cx="3167298" cy="1218084"/>
          </a:xfrm>
        </p:grpSpPr>
        <p:sp>
          <p:nvSpPr>
            <p:cNvPr id="148" name="角丸四角形 147"/>
            <p:cNvSpPr/>
            <p:nvPr/>
          </p:nvSpPr>
          <p:spPr>
            <a:xfrm>
              <a:off x="5702111" y="620686"/>
              <a:ext cx="3167298" cy="1218084"/>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rIns="0" anchor="ctr"/>
            <a:lstStyle/>
            <a:p>
              <a:pPr marL="396000">
                <a:lnSpc>
                  <a:spcPts val="1400"/>
                </a:lnSpc>
                <a:defRPr/>
              </a:pPr>
              <a:r>
                <a:rPr lang="en-US" altLang="ja-JP" sz="1050" dirty="0" smtClean="0">
                  <a:solidFill>
                    <a:prstClr val="black"/>
                  </a:solidFill>
                  <a:latin typeface="Meiryo UI" pitchFamily="50" charset="-128"/>
                  <a:ea typeface="Meiryo UI" pitchFamily="50" charset="-128"/>
                  <a:cs typeface="Meiryo UI" pitchFamily="50" charset="-128"/>
                </a:rPr>
                <a:t>【</a:t>
              </a:r>
              <a:r>
                <a:rPr lang="ja-JP" altLang="en-US" sz="1050" dirty="0" smtClean="0">
                  <a:solidFill>
                    <a:prstClr val="black"/>
                  </a:solidFill>
                  <a:latin typeface="Meiryo UI" pitchFamily="50" charset="-128"/>
                  <a:ea typeface="Meiryo UI" pitchFamily="50" charset="-128"/>
                  <a:cs typeface="Meiryo UI" pitchFamily="50" charset="-128"/>
                </a:rPr>
                <a:t>現行政区</a:t>
              </a:r>
              <a:r>
                <a:rPr lang="en-US" altLang="ja-JP" sz="1050" dirty="0" smtClean="0">
                  <a:solidFill>
                    <a:prstClr val="black"/>
                  </a:solidFill>
                  <a:latin typeface="Meiryo UI" pitchFamily="50" charset="-128"/>
                  <a:ea typeface="Meiryo UI" pitchFamily="50" charset="-128"/>
                  <a:cs typeface="Meiryo UI" pitchFamily="50" charset="-128"/>
                </a:rPr>
                <a:t>】</a:t>
              </a:r>
            </a:p>
            <a:p>
              <a:pPr marL="396000">
                <a:lnSpc>
                  <a:spcPts val="1200"/>
                </a:lnSpc>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此花区・港区・西淀川区・ 淀川区・</a:t>
              </a:r>
              <a:endParaRPr lang="en-US" altLang="ja-JP" sz="1050" dirty="0" smtClean="0">
                <a:solidFill>
                  <a:prstClr val="black"/>
                </a:solidFill>
                <a:latin typeface="Meiryo UI" pitchFamily="50" charset="-128"/>
                <a:ea typeface="Meiryo UI" pitchFamily="50" charset="-128"/>
                <a:cs typeface="Meiryo UI" pitchFamily="50" charset="-128"/>
              </a:endParaRPr>
            </a:p>
            <a:p>
              <a:pPr marL="396000">
                <a:lnSpc>
                  <a:spcPts val="1200"/>
                </a:lnSpc>
                <a:spcAft>
                  <a:spcPts val="900"/>
                </a:spcAft>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東淀川区</a:t>
              </a:r>
              <a:r>
                <a:rPr lang="ja-JP" altLang="en-US" sz="1050" dirty="0">
                  <a:solidFill>
                    <a:prstClr val="black"/>
                  </a:solidFill>
                  <a:latin typeface="Meiryo UI" pitchFamily="50" charset="-128"/>
                  <a:ea typeface="Meiryo UI" pitchFamily="50" charset="-128"/>
                  <a:cs typeface="Meiryo UI" pitchFamily="50" charset="-128"/>
                </a:rPr>
                <a:t>　</a:t>
              </a:r>
              <a:endParaRPr lang="en-US" altLang="ja-JP" sz="1050" dirty="0" smtClean="0">
                <a:solidFill>
                  <a:prstClr val="black"/>
                </a:solidFill>
                <a:latin typeface="Meiryo UI" pitchFamily="50" charset="-128"/>
                <a:ea typeface="Meiryo UI" pitchFamily="50" charset="-128"/>
                <a:cs typeface="Meiryo UI" pitchFamily="50" charset="-128"/>
              </a:endParaRPr>
            </a:p>
            <a:p>
              <a:pPr marL="396000">
                <a:lnSpc>
                  <a:spcPts val="1200"/>
                </a:lnSpc>
                <a:defRPr/>
              </a:pPr>
              <a:r>
                <a:rPr lang="ja-JP" altLang="en-US" sz="1050" dirty="0" smtClean="0">
                  <a:solidFill>
                    <a:prstClr val="black"/>
                  </a:solidFill>
                  <a:latin typeface="Meiryo UI" pitchFamily="50" charset="-128"/>
                  <a:ea typeface="Meiryo UI" pitchFamily="50" charset="-128"/>
                  <a:cs typeface="Meiryo UI" pitchFamily="50" charset="-128"/>
                </a:rPr>
                <a:t>・　一人当たり自主財源額</a:t>
              </a:r>
              <a:r>
                <a:rPr lang="en-US" altLang="ja-JP" sz="1050" dirty="0" smtClean="0">
                  <a:solidFill>
                    <a:prstClr val="black"/>
                  </a:solidFill>
                  <a:latin typeface="Meiryo UI" pitchFamily="50" charset="-128"/>
                  <a:ea typeface="Meiryo UI" pitchFamily="50" charset="-128"/>
                  <a:cs typeface="Meiryo UI" pitchFamily="50" charset="-128"/>
                </a:rPr>
                <a:t>85.7</a:t>
              </a:r>
              <a:r>
                <a:rPr lang="ja-JP" altLang="en-US" sz="1050" dirty="0" smtClean="0">
                  <a:solidFill>
                    <a:prstClr val="black"/>
                  </a:solidFill>
                  <a:latin typeface="Meiryo UI" pitchFamily="50" charset="-128"/>
                  <a:ea typeface="Meiryo UI" pitchFamily="50" charset="-128"/>
                  <a:cs typeface="Meiryo UI" pitchFamily="50" charset="-128"/>
                </a:rPr>
                <a:t>千円</a:t>
              </a:r>
              <a:endParaRPr lang="en-US" altLang="ja-JP" sz="1050" dirty="0" smtClean="0">
                <a:solidFill>
                  <a:prstClr val="black"/>
                </a:solidFill>
                <a:latin typeface="Meiryo UI" pitchFamily="50" charset="-128"/>
                <a:ea typeface="Meiryo UI" pitchFamily="50" charset="-128"/>
                <a:cs typeface="Meiryo UI" pitchFamily="50" charset="-128"/>
              </a:endParaRPr>
            </a:p>
            <a:p>
              <a:pPr marL="396000">
                <a:lnSpc>
                  <a:spcPts val="1200"/>
                </a:lnSpc>
                <a:defRPr/>
              </a:pPr>
              <a:r>
                <a:rPr lang="ja-JP" altLang="en-US" sz="1050" dirty="0" smtClean="0">
                  <a:solidFill>
                    <a:prstClr val="black"/>
                  </a:solidFill>
                  <a:latin typeface="Meiryo UI" pitchFamily="50" charset="-128"/>
                  <a:ea typeface="Meiryo UI" pitchFamily="50" charset="-128"/>
                  <a:cs typeface="Meiryo UI" pitchFamily="50" charset="-128"/>
                </a:rPr>
                <a:t>　（</a:t>
              </a:r>
              <a:r>
                <a:rPr lang="en-US" altLang="ja-JP" sz="1050" dirty="0" smtClean="0">
                  <a:solidFill>
                    <a:prstClr val="black"/>
                  </a:solidFill>
                  <a:latin typeface="Meiryo UI" pitchFamily="50" charset="-128"/>
                  <a:ea typeface="Meiryo UI" pitchFamily="50" charset="-128"/>
                  <a:cs typeface="Meiryo UI" pitchFamily="50" charset="-128"/>
                </a:rPr>
                <a:t>H27</a:t>
              </a:r>
              <a:r>
                <a:rPr lang="ja-JP" altLang="en-US" sz="1050" dirty="0" smtClean="0">
                  <a:solidFill>
                    <a:prstClr val="black"/>
                  </a:solidFill>
                  <a:latin typeface="Meiryo UI" pitchFamily="50" charset="-128"/>
                  <a:ea typeface="Meiryo UI" pitchFamily="50" charset="-128"/>
                  <a:cs typeface="Meiryo UI" pitchFamily="50" charset="-128"/>
                </a:rPr>
                <a:t>決算）</a:t>
              </a:r>
              <a:endParaRPr lang="en-US" altLang="ja-JP" sz="1050" dirty="0">
                <a:solidFill>
                  <a:prstClr val="black"/>
                </a:solidFill>
                <a:latin typeface="Meiryo UI" pitchFamily="50" charset="-128"/>
                <a:ea typeface="Meiryo UI" pitchFamily="50" charset="-128"/>
                <a:cs typeface="Meiryo UI" pitchFamily="50" charset="-128"/>
              </a:endParaRPr>
            </a:p>
            <a:p>
              <a:pPr marL="396000">
                <a:lnSpc>
                  <a:spcPts val="1200"/>
                </a:lnSpc>
                <a:spcBef>
                  <a:spcPts val="600"/>
                </a:spcBef>
                <a:defRPr/>
              </a:pPr>
              <a:r>
                <a:rPr lang="ja-JP" altLang="en-US" sz="1050" dirty="0" smtClean="0">
                  <a:solidFill>
                    <a:prstClr val="black"/>
                  </a:solidFill>
                  <a:latin typeface="Meiryo UI" pitchFamily="50" charset="-128"/>
                  <a:ea typeface="Meiryo UI" pitchFamily="50" charset="-128"/>
                  <a:cs typeface="Meiryo UI" pitchFamily="50" charset="-128"/>
                </a:rPr>
                <a:t>・　</a:t>
              </a:r>
              <a:r>
                <a:rPr lang="en-US" altLang="ja-JP" sz="1050" dirty="0" smtClean="0">
                  <a:solidFill>
                    <a:prstClr val="black"/>
                  </a:solidFill>
                  <a:latin typeface="Meiryo UI" pitchFamily="50" charset="-128"/>
                  <a:ea typeface="Meiryo UI" pitchFamily="50" charset="-128"/>
                  <a:cs typeface="Meiryo UI" pitchFamily="50" charset="-128"/>
                </a:rPr>
                <a:t>R17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52</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9</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lnSpc>
                  <a:spcPts val="1200"/>
                </a:lnSpc>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en-US" altLang="ja-JP" sz="1050" dirty="0">
                  <a:solidFill>
                    <a:prstClr val="black"/>
                  </a:solidFill>
                  <a:latin typeface="Meiryo UI" pitchFamily="50" charset="-128"/>
                  <a:ea typeface="Meiryo UI" pitchFamily="50" charset="-128"/>
                  <a:cs typeface="Meiryo UI" pitchFamily="50" charset="-128"/>
                </a:rPr>
                <a:t>H27  59</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a:solidFill>
                    <a:prstClr val="black"/>
                  </a:solidFill>
                  <a:latin typeface="Meiryo UI" pitchFamily="50" charset="-128"/>
                  <a:ea typeface="Meiryo UI" pitchFamily="50" charset="-128"/>
                  <a:cs typeface="Meiryo UI" pitchFamily="50" charset="-128"/>
                </a:rPr>
                <a:t>千人</a:t>
              </a: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　</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197" name="角丸四角形 196"/>
            <p:cNvSpPr/>
            <p:nvPr/>
          </p:nvSpPr>
          <p:spPr>
            <a:xfrm>
              <a:off x="5791263" y="678177"/>
              <a:ext cx="370204" cy="1102076"/>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white"/>
                  </a:solidFill>
                  <a:latin typeface="Meiryo UI" pitchFamily="50" charset="-128"/>
                  <a:ea typeface="Meiryo UI" pitchFamily="50" charset="-128"/>
                  <a:cs typeface="Meiryo UI" pitchFamily="50" charset="-128"/>
                </a:rPr>
                <a:t>淀川区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5" name="グループ化 78"/>
          <p:cNvGrpSpPr>
            <a:grpSpLocks/>
          </p:cNvGrpSpPr>
          <p:nvPr/>
        </p:nvGrpSpPr>
        <p:grpSpPr bwMode="auto">
          <a:xfrm>
            <a:off x="200472" y="4653136"/>
            <a:ext cx="2772000" cy="1511999"/>
            <a:chOff x="2023286" y="1273506"/>
            <a:chExt cx="3007536" cy="1226768"/>
          </a:xfrm>
        </p:grpSpPr>
        <p:sp>
          <p:nvSpPr>
            <p:cNvPr id="199" name="角丸四角形 198"/>
            <p:cNvSpPr/>
            <p:nvPr/>
          </p:nvSpPr>
          <p:spPr>
            <a:xfrm>
              <a:off x="2023286" y="1273506"/>
              <a:ext cx="3007536" cy="1226768"/>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lnSpc>
                  <a:spcPts val="1400"/>
                </a:lnSpc>
                <a:defRPr/>
              </a:pPr>
              <a:r>
                <a:rPr lang="en-US" altLang="ja-JP" sz="1050" dirty="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現行政区</a:t>
              </a:r>
              <a:r>
                <a:rPr lang="en-US" altLang="ja-JP" sz="1050" dirty="0">
                  <a:solidFill>
                    <a:prstClr val="black"/>
                  </a:solidFill>
                  <a:latin typeface="Meiryo UI" pitchFamily="50" charset="-128"/>
                  <a:ea typeface="Meiryo UI" pitchFamily="50" charset="-128"/>
                  <a:cs typeface="Meiryo UI" pitchFamily="50" charset="-128"/>
                </a:rPr>
                <a:t>】</a:t>
              </a:r>
            </a:p>
            <a:p>
              <a:pPr marL="396000">
                <a:lnSpc>
                  <a:spcPts val="1200"/>
                </a:lnSpc>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中央区・西区・大正区・浪速区・</a:t>
              </a:r>
              <a:endParaRPr lang="en-US" altLang="ja-JP" sz="1050" dirty="0">
                <a:solidFill>
                  <a:prstClr val="black"/>
                </a:solidFill>
                <a:latin typeface="Meiryo UI" pitchFamily="50" charset="-128"/>
                <a:ea typeface="Meiryo UI" pitchFamily="50" charset="-128"/>
                <a:cs typeface="Meiryo UI" pitchFamily="50" charset="-128"/>
              </a:endParaRPr>
            </a:p>
            <a:p>
              <a:pPr marL="396000">
                <a:lnSpc>
                  <a:spcPts val="1200"/>
                </a:lnSpc>
                <a:spcAft>
                  <a:spcPts val="900"/>
                </a:spcAft>
                <a:defRPr/>
              </a:pPr>
              <a:r>
                <a:rPr lang="ja-JP" altLang="en-US" sz="1050" dirty="0" smtClean="0">
                  <a:solidFill>
                    <a:prstClr val="black"/>
                  </a:solidFill>
                  <a:latin typeface="Meiryo UI" pitchFamily="50" charset="-128"/>
                  <a:ea typeface="Meiryo UI" pitchFamily="50" charset="-128"/>
                  <a:cs typeface="Meiryo UI" pitchFamily="50" charset="-128"/>
                </a:rPr>
                <a:t>　住之江区・住吉区・西成区</a:t>
              </a:r>
              <a:r>
                <a:rPr lang="ja-JP" altLang="en-US" sz="1050" dirty="0">
                  <a:solidFill>
                    <a:prstClr val="black"/>
                  </a:solidFill>
                  <a:latin typeface="Meiryo UI" pitchFamily="50" charset="-128"/>
                  <a:ea typeface="Meiryo UI" pitchFamily="50" charset="-128"/>
                  <a:cs typeface="Meiryo UI" pitchFamily="50" charset="-128"/>
                </a:rPr>
                <a:t>　</a:t>
              </a:r>
              <a:endParaRPr lang="en-US" altLang="ja-JP" sz="1050" dirty="0" smtClean="0">
                <a:solidFill>
                  <a:prstClr val="black"/>
                </a:solidFill>
                <a:latin typeface="Meiryo UI" pitchFamily="50" charset="-128"/>
                <a:ea typeface="Meiryo UI" pitchFamily="50" charset="-128"/>
                <a:cs typeface="Meiryo UI" pitchFamily="50" charset="-128"/>
              </a:endParaRPr>
            </a:p>
            <a:p>
              <a:pPr marL="396000">
                <a:lnSpc>
                  <a:spcPts val="1200"/>
                </a:lnSpc>
                <a:defRPr/>
              </a:pPr>
              <a:r>
                <a:rPr lang="ja-JP" altLang="en-US" sz="1050" dirty="0" smtClean="0">
                  <a:solidFill>
                    <a:prstClr val="black"/>
                  </a:solidFill>
                  <a:latin typeface="Meiryo UI" pitchFamily="50" charset="-128"/>
                  <a:ea typeface="Meiryo UI" pitchFamily="50" charset="-128"/>
                  <a:cs typeface="Meiryo UI" pitchFamily="50" charset="-128"/>
                </a:rPr>
                <a:t>・　一人当たり自主財源額</a:t>
              </a:r>
              <a:r>
                <a:rPr lang="en-US" altLang="ja-JP" sz="1050" dirty="0" smtClean="0">
                  <a:solidFill>
                    <a:prstClr val="black"/>
                  </a:solidFill>
                  <a:latin typeface="Meiryo UI" pitchFamily="50" charset="-128"/>
                  <a:ea typeface="Meiryo UI" pitchFamily="50" charset="-128"/>
                  <a:cs typeface="Meiryo UI" pitchFamily="50" charset="-128"/>
                </a:rPr>
                <a:t>101.3</a:t>
              </a:r>
              <a:r>
                <a:rPr lang="ja-JP" altLang="en-US" sz="1050" dirty="0" smtClean="0">
                  <a:solidFill>
                    <a:prstClr val="black"/>
                  </a:solidFill>
                  <a:latin typeface="Meiryo UI" pitchFamily="50" charset="-128"/>
                  <a:ea typeface="Meiryo UI" pitchFamily="50" charset="-128"/>
                  <a:cs typeface="Meiryo UI" pitchFamily="50" charset="-128"/>
                </a:rPr>
                <a:t>千円</a:t>
              </a:r>
              <a:endParaRPr lang="en-US" altLang="ja-JP" sz="1050" dirty="0" smtClean="0">
                <a:solidFill>
                  <a:prstClr val="black"/>
                </a:solidFill>
                <a:latin typeface="Meiryo UI" pitchFamily="50" charset="-128"/>
                <a:ea typeface="Meiryo UI" pitchFamily="50" charset="-128"/>
                <a:cs typeface="Meiryo UI" pitchFamily="50" charset="-128"/>
              </a:endParaRPr>
            </a:p>
            <a:p>
              <a:pPr marL="396000">
                <a:lnSpc>
                  <a:spcPts val="1200"/>
                </a:lnSpc>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en-US" altLang="ja-JP" sz="1050" dirty="0" smtClean="0">
                  <a:solidFill>
                    <a:prstClr val="black"/>
                  </a:solidFill>
                  <a:latin typeface="Meiryo UI" pitchFamily="50" charset="-128"/>
                  <a:ea typeface="Meiryo UI" pitchFamily="50" charset="-128"/>
                  <a:cs typeface="Meiryo UI" pitchFamily="50" charset="-128"/>
                </a:rPr>
                <a:t>H27</a:t>
              </a:r>
              <a:r>
                <a:rPr lang="ja-JP" altLang="en-US" sz="1050" dirty="0" smtClean="0">
                  <a:solidFill>
                    <a:prstClr val="black"/>
                  </a:solidFill>
                  <a:latin typeface="Meiryo UI" pitchFamily="50" charset="-128"/>
                  <a:ea typeface="Meiryo UI" pitchFamily="50" charset="-128"/>
                  <a:cs typeface="Meiryo UI" pitchFamily="50" charset="-128"/>
                </a:rPr>
                <a:t>決算）</a:t>
              </a:r>
              <a:endParaRPr lang="en-US" altLang="ja-JP" sz="1050" dirty="0" smtClean="0">
                <a:solidFill>
                  <a:prstClr val="black"/>
                </a:solidFill>
                <a:latin typeface="Meiryo UI" pitchFamily="50" charset="-128"/>
                <a:ea typeface="Meiryo UI" pitchFamily="50" charset="-128"/>
                <a:cs typeface="Meiryo UI" pitchFamily="50" charset="-128"/>
              </a:endParaRPr>
            </a:p>
            <a:p>
              <a:pPr marL="396000">
                <a:lnSpc>
                  <a:spcPts val="1200"/>
                </a:lnSpc>
                <a:spcBef>
                  <a:spcPts val="600"/>
                </a:spcBef>
                <a:defRPr/>
              </a:pPr>
              <a:r>
                <a:rPr lang="ja-JP" altLang="en-US" sz="1050" dirty="0" smtClean="0">
                  <a:solidFill>
                    <a:prstClr val="black"/>
                  </a:solidFill>
                  <a:latin typeface="Meiryo UI" pitchFamily="50" charset="-128"/>
                  <a:ea typeface="Meiryo UI" pitchFamily="50" charset="-128"/>
                  <a:cs typeface="Meiryo UI" pitchFamily="50" charset="-128"/>
                </a:rPr>
                <a:t>・　</a:t>
              </a:r>
              <a:r>
                <a:rPr lang="en-US" altLang="ja-JP" sz="1050" dirty="0" smtClean="0">
                  <a:solidFill>
                    <a:prstClr val="black"/>
                  </a:solidFill>
                  <a:latin typeface="Meiryo UI" pitchFamily="50" charset="-128"/>
                  <a:ea typeface="Meiryo UI" pitchFamily="50" charset="-128"/>
                  <a:cs typeface="Meiryo UI" pitchFamily="50" charset="-128"/>
                </a:rPr>
                <a:t>R17</a:t>
              </a:r>
              <a:r>
                <a:rPr lang="ja-JP" altLang="en-US" sz="1050" dirty="0" smtClean="0">
                  <a:solidFill>
                    <a:prstClr val="black"/>
                  </a:solidFill>
                  <a:latin typeface="Meiryo UI" pitchFamily="50" charset="-128"/>
                  <a:ea typeface="Meiryo UI" pitchFamily="50" charset="-128"/>
                  <a:cs typeface="Meiryo UI" pitchFamily="50" charset="-128"/>
                </a:rPr>
                <a:t>人口</a:t>
              </a:r>
              <a:r>
                <a:rPr lang="en-US" altLang="ja-JP" sz="1050" dirty="0" smtClean="0">
                  <a:solidFill>
                    <a:prstClr val="black"/>
                  </a:solidFill>
                  <a:latin typeface="Meiryo UI" pitchFamily="50" charset="-128"/>
                  <a:ea typeface="Meiryo UI" pitchFamily="50" charset="-128"/>
                  <a:cs typeface="Meiryo UI" pitchFamily="50" charset="-128"/>
                </a:rPr>
                <a:t>62</a:t>
              </a:r>
              <a:r>
                <a:rPr lang="ja-JP" altLang="en-US" sz="1050" dirty="0" smtClean="0">
                  <a:solidFill>
                    <a:prstClr val="black"/>
                  </a:solidFill>
                  <a:latin typeface="Meiryo UI" pitchFamily="50" charset="-128"/>
                  <a:ea typeface="Meiryo UI" pitchFamily="50" charset="-128"/>
                  <a:cs typeface="Meiryo UI" pitchFamily="50" charset="-128"/>
                </a:rPr>
                <a:t>万</a:t>
              </a:r>
              <a:r>
                <a:rPr lang="en-US" altLang="ja-JP" sz="1050" dirty="0" smtClean="0">
                  <a:solidFill>
                    <a:prstClr val="black"/>
                  </a:solidFill>
                  <a:latin typeface="Meiryo UI" pitchFamily="50" charset="-128"/>
                  <a:ea typeface="Meiryo UI" pitchFamily="50" charset="-128"/>
                  <a:cs typeface="Meiryo UI" pitchFamily="50" charset="-128"/>
                </a:rPr>
                <a:t>4</a:t>
              </a:r>
              <a:r>
                <a:rPr lang="ja-JP" altLang="en-US" sz="1050" dirty="0" smtClean="0">
                  <a:solidFill>
                    <a:prstClr val="black"/>
                  </a:solidFill>
                  <a:latin typeface="Meiryo UI" pitchFamily="50" charset="-128"/>
                  <a:ea typeface="Meiryo UI" pitchFamily="50" charset="-128"/>
                  <a:cs typeface="Meiryo UI" pitchFamily="50" charset="-128"/>
                </a:rPr>
                <a:t>千人</a:t>
              </a:r>
              <a:endParaRPr lang="en-US" altLang="ja-JP" sz="1050" dirty="0" smtClean="0">
                <a:solidFill>
                  <a:prstClr val="black"/>
                </a:solidFill>
                <a:latin typeface="Meiryo UI" pitchFamily="50" charset="-128"/>
                <a:ea typeface="Meiryo UI" pitchFamily="50" charset="-128"/>
                <a:cs typeface="Meiryo UI" pitchFamily="50" charset="-128"/>
              </a:endParaRPr>
            </a:p>
            <a:p>
              <a:pPr marL="612000" indent="-216000">
                <a:lnSpc>
                  <a:spcPts val="1200"/>
                </a:lnSpc>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71</a:t>
              </a:r>
              <a:r>
                <a:rPr lang="ja-JP" altLang="en-US" sz="1050" dirty="0">
                  <a:solidFill>
                    <a:prstClr val="black"/>
                  </a:solidFill>
                  <a:latin typeface="Meiryo UI" pitchFamily="50" charset="-128"/>
                  <a:ea typeface="Meiryo UI" pitchFamily="50" charset="-128"/>
                  <a:cs typeface="Meiryo UI" pitchFamily="50" charset="-128"/>
                </a:rPr>
                <a:t>万人</a:t>
              </a:r>
              <a:r>
                <a:rPr lang="ja-JP" altLang="en-US" sz="1050" dirty="0" smtClean="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00" name="角丸四角形 199"/>
            <p:cNvSpPr/>
            <p:nvPr/>
          </p:nvSpPr>
          <p:spPr>
            <a:xfrm>
              <a:off x="2113254" y="1338619"/>
              <a:ext cx="351530" cy="1109933"/>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white"/>
                  </a:solidFill>
                  <a:latin typeface="Meiryo UI" pitchFamily="50" charset="-128"/>
                  <a:ea typeface="Meiryo UI" pitchFamily="50" charset="-128"/>
                  <a:cs typeface="Meiryo UI" pitchFamily="50" charset="-128"/>
                </a:rPr>
                <a:t>中央区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6" name="グループ化 81"/>
          <p:cNvGrpSpPr>
            <a:grpSpLocks/>
          </p:cNvGrpSpPr>
          <p:nvPr/>
        </p:nvGrpSpPr>
        <p:grpSpPr bwMode="auto">
          <a:xfrm>
            <a:off x="6933528" y="1052736"/>
            <a:ext cx="2772000" cy="1512001"/>
            <a:chOff x="5131299" y="-33863"/>
            <a:chExt cx="3580055" cy="1037260"/>
          </a:xfrm>
        </p:grpSpPr>
        <p:sp>
          <p:nvSpPr>
            <p:cNvPr id="202" name="角丸四角形 201"/>
            <p:cNvSpPr/>
            <p:nvPr/>
          </p:nvSpPr>
          <p:spPr>
            <a:xfrm>
              <a:off x="5131299" y="-33863"/>
              <a:ext cx="3580055" cy="103726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lnSpc>
                  <a:spcPts val="1400"/>
                </a:lnSpc>
                <a:defRPr/>
              </a:pPr>
              <a:r>
                <a:rPr lang="en-US" altLang="ja-JP" sz="1050" dirty="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現行政区</a:t>
              </a:r>
              <a:r>
                <a:rPr lang="en-US" altLang="ja-JP" sz="1050" dirty="0">
                  <a:solidFill>
                    <a:prstClr val="black"/>
                  </a:solidFill>
                  <a:latin typeface="Meiryo UI" pitchFamily="50" charset="-128"/>
                  <a:ea typeface="Meiryo UI" pitchFamily="50" charset="-128"/>
                  <a:cs typeface="Meiryo UI" pitchFamily="50" charset="-128"/>
                </a:rPr>
                <a:t>】</a:t>
              </a:r>
            </a:p>
            <a:p>
              <a:pPr marL="396000">
                <a:lnSpc>
                  <a:spcPts val="1200"/>
                </a:lnSpc>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北区・都島区・福島区・東成区・</a:t>
              </a:r>
              <a:endParaRPr lang="en-US" altLang="ja-JP" sz="1050" dirty="0" smtClean="0">
                <a:solidFill>
                  <a:prstClr val="black"/>
                </a:solidFill>
                <a:latin typeface="Meiryo UI" pitchFamily="50" charset="-128"/>
                <a:ea typeface="Meiryo UI" pitchFamily="50" charset="-128"/>
                <a:cs typeface="Meiryo UI" pitchFamily="50" charset="-128"/>
              </a:endParaRPr>
            </a:p>
            <a:p>
              <a:pPr marL="396000">
                <a:lnSpc>
                  <a:spcPts val="1200"/>
                </a:lnSpc>
                <a:spcAft>
                  <a:spcPts val="900"/>
                </a:spcAft>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旭区・城東区・ 鶴見区</a:t>
              </a:r>
              <a:r>
                <a:rPr lang="ja-JP" altLang="en-US" sz="1050" dirty="0">
                  <a:solidFill>
                    <a:prstClr val="black"/>
                  </a:solidFill>
                  <a:latin typeface="Meiryo UI" pitchFamily="50" charset="-128"/>
                  <a:ea typeface="Meiryo UI" pitchFamily="50" charset="-128"/>
                  <a:cs typeface="Meiryo UI" pitchFamily="50" charset="-128"/>
                </a:rPr>
                <a:t>　</a:t>
              </a:r>
              <a:endParaRPr lang="en-US" altLang="ja-JP" sz="1050" dirty="0" smtClean="0">
                <a:solidFill>
                  <a:prstClr val="black"/>
                </a:solidFill>
                <a:latin typeface="Meiryo UI" pitchFamily="50" charset="-128"/>
                <a:ea typeface="Meiryo UI" pitchFamily="50" charset="-128"/>
                <a:cs typeface="Meiryo UI" pitchFamily="50" charset="-128"/>
              </a:endParaRPr>
            </a:p>
            <a:p>
              <a:pPr marL="396000">
                <a:lnSpc>
                  <a:spcPts val="1200"/>
                </a:lnSpc>
                <a:defRPr/>
              </a:pPr>
              <a:r>
                <a:rPr lang="ja-JP" altLang="en-US" sz="1050" dirty="0" smtClean="0">
                  <a:solidFill>
                    <a:prstClr val="black"/>
                  </a:solidFill>
                  <a:latin typeface="Meiryo UI" pitchFamily="50" charset="-128"/>
                  <a:ea typeface="Meiryo UI" pitchFamily="50" charset="-128"/>
                  <a:cs typeface="Meiryo UI" pitchFamily="50" charset="-128"/>
                </a:rPr>
                <a:t>・　一人当たり自主財源額</a:t>
              </a:r>
              <a:r>
                <a:rPr lang="en-US" altLang="ja-JP" sz="1050" dirty="0" smtClean="0">
                  <a:solidFill>
                    <a:prstClr val="black"/>
                  </a:solidFill>
                  <a:latin typeface="Meiryo UI" pitchFamily="50" charset="-128"/>
                  <a:ea typeface="Meiryo UI" pitchFamily="50" charset="-128"/>
                  <a:cs typeface="Meiryo UI" pitchFamily="50" charset="-128"/>
                </a:rPr>
                <a:t>102.4</a:t>
              </a:r>
              <a:r>
                <a:rPr lang="ja-JP" altLang="en-US" sz="1050" dirty="0" smtClean="0">
                  <a:solidFill>
                    <a:prstClr val="black"/>
                  </a:solidFill>
                  <a:latin typeface="Meiryo UI" pitchFamily="50" charset="-128"/>
                  <a:ea typeface="Meiryo UI" pitchFamily="50" charset="-128"/>
                  <a:cs typeface="Meiryo UI" pitchFamily="50" charset="-128"/>
                </a:rPr>
                <a:t>千円</a:t>
              </a:r>
              <a:endParaRPr lang="en-US" altLang="ja-JP" sz="1050" dirty="0" smtClean="0">
                <a:solidFill>
                  <a:prstClr val="black"/>
                </a:solidFill>
                <a:latin typeface="Meiryo UI" pitchFamily="50" charset="-128"/>
                <a:ea typeface="Meiryo UI" pitchFamily="50" charset="-128"/>
                <a:cs typeface="Meiryo UI" pitchFamily="50" charset="-128"/>
              </a:endParaRPr>
            </a:p>
            <a:p>
              <a:pPr marL="396000">
                <a:lnSpc>
                  <a:spcPts val="1200"/>
                </a:lnSpc>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en-US" altLang="ja-JP" sz="1050" dirty="0" smtClean="0">
                  <a:solidFill>
                    <a:prstClr val="black"/>
                  </a:solidFill>
                  <a:latin typeface="Meiryo UI" pitchFamily="50" charset="-128"/>
                  <a:ea typeface="Meiryo UI" pitchFamily="50" charset="-128"/>
                  <a:cs typeface="Meiryo UI" pitchFamily="50" charset="-128"/>
                </a:rPr>
                <a:t>H27</a:t>
              </a:r>
              <a:r>
                <a:rPr lang="ja-JP" altLang="en-US" sz="1050" dirty="0" smtClean="0">
                  <a:solidFill>
                    <a:prstClr val="black"/>
                  </a:solidFill>
                  <a:latin typeface="Meiryo UI" pitchFamily="50" charset="-128"/>
                  <a:ea typeface="Meiryo UI" pitchFamily="50" charset="-128"/>
                  <a:cs typeface="Meiryo UI" pitchFamily="50" charset="-128"/>
                </a:rPr>
                <a:t>決算）</a:t>
              </a:r>
              <a:endParaRPr lang="en-US" altLang="ja-JP" sz="1050" dirty="0">
                <a:solidFill>
                  <a:prstClr val="black"/>
                </a:solidFill>
                <a:latin typeface="Meiryo UI" pitchFamily="50" charset="-128"/>
                <a:ea typeface="Meiryo UI" pitchFamily="50" charset="-128"/>
                <a:cs typeface="Meiryo UI" pitchFamily="50" charset="-128"/>
              </a:endParaRPr>
            </a:p>
            <a:p>
              <a:pPr marL="396000">
                <a:lnSpc>
                  <a:spcPts val="1200"/>
                </a:lnSpc>
                <a:spcBef>
                  <a:spcPts val="600"/>
                </a:spcBef>
                <a:defRPr/>
              </a:pPr>
              <a:r>
                <a:rPr lang="ja-JP" altLang="en-US" sz="1050" dirty="0" smtClean="0">
                  <a:solidFill>
                    <a:prstClr val="black"/>
                  </a:solidFill>
                  <a:latin typeface="Meiryo UI" pitchFamily="50" charset="-128"/>
                  <a:ea typeface="Meiryo UI" pitchFamily="50" charset="-128"/>
                  <a:cs typeface="Meiryo UI" pitchFamily="50" charset="-128"/>
                </a:rPr>
                <a:t>・　</a:t>
              </a:r>
              <a:r>
                <a:rPr lang="en-US" altLang="ja-JP" sz="1050" dirty="0" smtClean="0">
                  <a:solidFill>
                    <a:prstClr val="black"/>
                  </a:solidFill>
                  <a:latin typeface="Meiryo UI" pitchFamily="50" charset="-128"/>
                  <a:ea typeface="Meiryo UI" pitchFamily="50" charset="-128"/>
                  <a:cs typeface="Meiryo UI" pitchFamily="50" charset="-128"/>
                </a:rPr>
                <a:t>R17</a:t>
              </a:r>
              <a:r>
                <a:rPr lang="ja-JP" altLang="en-US" sz="1050" dirty="0" smtClean="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70</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2</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lnSpc>
                  <a:spcPts val="1200"/>
                </a:lnSpc>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74</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9</a:t>
              </a:r>
              <a:r>
                <a:rPr lang="ja-JP" altLang="en-US" sz="1050" dirty="0">
                  <a:solidFill>
                    <a:prstClr val="black"/>
                  </a:solidFill>
                  <a:latin typeface="Meiryo UI" pitchFamily="50" charset="-128"/>
                  <a:ea typeface="Meiryo UI" pitchFamily="50" charset="-128"/>
                  <a:cs typeface="Meiryo UI" pitchFamily="50" charset="-128"/>
                </a:rPr>
                <a:t>千人</a:t>
              </a:r>
              <a:r>
                <a:rPr lang="ja-JP" altLang="en-US" sz="1050" dirty="0" smtClean="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03" name="角丸四角形 202"/>
            <p:cNvSpPr/>
            <p:nvPr/>
          </p:nvSpPr>
          <p:spPr>
            <a:xfrm>
              <a:off x="5228778" y="20924"/>
              <a:ext cx="418448" cy="938473"/>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white"/>
                  </a:solidFill>
                  <a:latin typeface="Meiryo UI" pitchFamily="50" charset="-128"/>
                  <a:ea typeface="Meiryo UI" pitchFamily="50" charset="-128"/>
                  <a:cs typeface="Meiryo UI" pitchFamily="50" charset="-128"/>
                </a:rPr>
                <a:t>北区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7" name="グループ化 7"/>
          <p:cNvGrpSpPr/>
          <p:nvPr/>
        </p:nvGrpSpPr>
        <p:grpSpPr>
          <a:xfrm>
            <a:off x="6925861" y="4653136"/>
            <a:ext cx="2772000" cy="1512000"/>
            <a:chOff x="6249392" y="4293419"/>
            <a:chExt cx="2715096" cy="1205174"/>
          </a:xfrm>
        </p:grpSpPr>
        <p:grpSp>
          <p:nvGrpSpPr>
            <p:cNvPr id="8" name="グループ化 84"/>
            <p:cNvGrpSpPr>
              <a:grpSpLocks/>
            </p:cNvGrpSpPr>
            <p:nvPr/>
          </p:nvGrpSpPr>
          <p:grpSpPr bwMode="auto">
            <a:xfrm>
              <a:off x="6249392" y="4293419"/>
              <a:ext cx="2715096" cy="1205174"/>
              <a:chOff x="4779152" y="680438"/>
              <a:chExt cx="3577260" cy="880141"/>
            </a:xfrm>
          </p:grpSpPr>
          <p:sp>
            <p:nvSpPr>
              <p:cNvPr id="205" name="角丸四角形 204"/>
              <p:cNvSpPr/>
              <p:nvPr/>
            </p:nvSpPr>
            <p:spPr>
              <a:xfrm>
                <a:off x="5091386" y="680438"/>
                <a:ext cx="381060" cy="88014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206" name="角丸四角形 205"/>
              <p:cNvSpPr/>
              <p:nvPr/>
            </p:nvSpPr>
            <p:spPr>
              <a:xfrm>
                <a:off x="4779152" y="680438"/>
                <a:ext cx="3577260" cy="872403"/>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lnSpc>
                    <a:spcPts val="1400"/>
                  </a:lnSpc>
                  <a:defRPr/>
                </a:pPr>
                <a:r>
                  <a:rPr lang="en-US" altLang="ja-JP" sz="1050" dirty="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現行政区</a:t>
                </a:r>
                <a:r>
                  <a:rPr lang="en-US" altLang="ja-JP" sz="1050" dirty="0">
                    <a:solidFill>
                      <a:prstClr val="black"/>
                    </a:solidFill>
                    <a:latin typeface="Meiryo UI" pitchFamily="50" charset="-128"/>
                    <a:ea typeface="Meiryo UI" pitchFamily="50" charset="-128"/>
                    <a:cs typeface="Meiryo UI" pitchFamily="50" charset="-128"/>
                  </a:rPr>
                  <a:t>】</a:t>
                </a:r>
              </a:p>
              <a:p>
                <a:pPr marL="396000">
                  <a:lnSpc>
                    <a:spcPts val="1200"/>
                  </a:lnSpc>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天王寺区・生野区・阿倍野区・</a:t>
                </a:r>
                <a:endParaRPr lang="en-US" altLang="ja-JP" sz="1050" dirty="0" smtClean="0">
                  <a:solidFill>
                    <a:prstClr val="black"/>
                  </a:solidFill>
                  <a:latin typeface="Meiryo UI" pitchFamily="50" charset="-128"/>
                  <a:ea typeface="Meiryo UI" pitchFamily="50" charset="-128"/>
                  <a:cs typeface="Meiryo UI" pitchFamily="50" charset="-128"/>
                </a:endParaRPr>
              </a:p>
              <a:p>
                <a:pPr marL="447675">
                  <a:lnSpc>
                    <a:spcPts val="1200"/>
                  </a:lnSpc>
                  <a:spcAft>
                    <a:spcPts val="900"/>
                  </a:spcAft>
                  <a:defRPr/>
                </a:pPr>
                <a:r>
                  <a:rPr lang="ja-JP" altLang="en-US" sz="1050" dirty="0" smtClean="0">
                    <a:solidFill>
                      <a:prstClr val="black"/>
                    </a:solidFill>
                    <a:latin typeface="Meiryo UI" pitchFamily="50" charset="-128"/>
                    <a:ea typeface="Meiryo UI" pitchFamily="50" charset="-128"/>
                    <a:cs typeface="Meiryo UI" pitchFamily="50" charset="-128"/>
                  </a:rPr>
                  <a:t> 東住吉区・平野区　</a:t>
                </a:r>
                <a:endParaRPr lang="en-US" altLang="ja-JP" sz="1050" dirty="0" smtClean="0">
                  <a:solidFill>
                    <a:prstClr val="black"/>
                  </a:solidFill>
                  <a:latin typeface="Meiryo UI" pitchFamily="50" charset="-128"/>
                  <a:ea typeface="Meiryo UI" pitchFamily="50" charset="-128"/>
                  <a:cs typeface="Meiryo UI" pitchFamily="50" charset="-128"/>
                </a:endParaRPr>
              </a:p>
              <a:p>
                <a:pPr marL="447675">
                  <a:lnSpc>
                    <a:spcPts val="1200"/>
                  </a:lnSpc>
                  <a:defRPr/>
                </a:pPr>
                <a:r>
                  <a:rPr lang="ja-JP" altLang="en-US" sz="1050" dirty="0" smtClean="0">
                    <a:solidFill>
                      <a:prstClr val="black"/>
                    </a:solidFill>
                    <a:latin typeface="Meiryo UI" pitchFamily="50" charset="-128"/>
                    <a:ea typeface="Meiryo UI" pitchFamily="50" charset="-128"/>
                    <a:cs typeface="Meiryo UI" pitchFamily="50" charset="-128"/>
                  </a:rPr>
                  <a:t>・　一人</a:t>
                </a:r>
                <a:r>
                  <a:rPr lang="ja-JP" altLang="en-US" sz="1050" dirty="0">
                    <a:solidFill>
                      <a:prstClr val="black"/>
                    </a:solidFill>
                    <a:latin typeface="Meiryo UI" pitchFamily="50" charset="-128"/>
                    <a:ea typeface="Meiryo UI" pitchFamily="50" charset="-128"/>
                    <a:cs typeface="Meiryo UI" pitchFamily="50" charset="-128"/>
                  </a:rPr>
                  <a:t>当たり自主財源額</a:t>
                </a:r>
                <a:r>
                  <a:rPr lang="en-US" altLang="ja-JP" sz="1050" dirty="0">
                    <a:solidFill>
                      <a:prstClr val="black"/>
                    </a:solidFill>
                    <a:latin typeface="Meiryo UI" pitchFamily="50" charset="-128"/>
                    <a:ea typeface="Meiryo UI" pitchFamily="50" charset="-128"/>
                    <a:cs typeface="Meiryo UI" pitchFamily="50" charset="-128"/>
                  </a:rPr>
                  <a:t>88.8</a:t>
                </a:r>
                <a:r>
                  <a:rPr lang="ja-JP" altLang="en-US" sz="1050" dirty="0" smtClean="0">
                    <a:solidFill>
                      <a:prstClr val="black"/>
                    </a:solidFill>
                    <a:latin typeface="Meiryo UI" pitchFamily="50" charset="-128"/>
                    <a:ea typeface="Meiryo UI" pitchFamily="50" charset="-128"/>
                    <a:cs typeface="Meiryo UI" pitchFamily="50" charset="-128"/>
                  </a:rPr>
                  <a:t>千円</a:t>
                </a:r>
                <a:endParaRPr lang="en-US" altLang="ja-JP" sz="1050" dirty="0" smtClean="0">
                  <a:solidFill>
                    <a:prstClr val="black"/>
                  </a:solidFill>
                  <a:latin typeface="Meiryo UI" pitchFamily="50" charset="-128"/>
                  <a:ea typeface="Meiryo UI" pitchFamily="50" charset="-128"/>
                  <a:cs typeface="Meiryo UI" pitchFamily="50" charset="-128"/>
                </a:endParaRPr>
              </a:p>
              <a:p>
                <a:pPr marL="447675">
                  <a:lnSpc>
                    <a:spcPts val="1200"/>
                  </a:lnSpc>
                  <a:defRPr/>
                </a:pPr>
                <a:r>
                  <a:rPr lang="ja-JP" altLang="en-US" sz="1050" dirty="0" smtClean="0">
                    <a:solidFill>
                      <a:prstClr val="black"/>
                    </a:solidFill>
                    <a:latin typeface="Meiryo UI" pitchFamily="50" charset="-128"/>
                    <a:ea typeface="Meiryo UI" pitchFamily="50" charset="-128"/>
                    <a:cs typeface="Meiryo UI" pitchFamily="50" charset="-128"/>
                  </a:rPr>
                  <a:t>　（</a:t>
                </a:r>
                <a:r>
                  <a:rPr lang="en-US" altLang="ja-JP" sz="1050" dirty="0" smtClean="0">
                    <a:solidFill>
                      <a:prstClr val="black"/>
                    </a:solidFill>
                    <a:latin typeface="Meiryo UI" pitchFamily="50" charset="-128"/>
                    <a:ea typeface="Meiryo UI" pitchFamily="50" charset="-128"/>
                    <a:cs typeface="Meiryo UI" pitchFamily="50" charset="-128"/>
                  </a:rPr>
                  <a:t>H27</a:t>
                </a:r>
                <a:r>
                  <a:rPr lang="ja-JP" altLang="en-US" sz="1050" dirty="0" smtClean="0">
                    <a:solidFill>
                      <a:prstClr val="black"/>
                    </a:solidFill>
                    <a:latin typeface="Meiryo UI" pitchFamily="50" charset="-128"/>
                    <a:ea typeface="Meiryo UI" pitchFamily="50" charset="-128"/>
                    <a:cs typeface="Meiryo UI" pitchFamily="50" charset="-128"/>
                  </a:rPr>
                  <a:t>決算）</a:t>
                </a:r>
                <a:endParaRPr lang="en-US" altLang="ja-JP" sz="1050" dirty="0" smtClean="0">
                  <a:solidFill>
                    <a:prstClr val="black"/>
                  </a:solidFill>
                  <a:latin typeface="Meiryo UI" pitchFamily="50" charset="-128"/>
                  <a:ea typeface="Meiryo UI" pitchFamily="50" charset="-128"/>
                  <a:cs typeface="Meiryo UI" pitchFamily="50" charset="-128"/>
                </a:endParaRPr>
              </a:p>
              <a:p>
                <a:pPr marL="447675">
                  <a:lnSpc>
                    <a:spcPts val="1200"/>
                  </a:lnSpc>
                  <a:spcBef>
                    <a:spcPts val="600"/>
                  </a:spcBef>
                  <a:defRPr/>
                </a:pPr>
                <a:r>
                  <a:rPr lang="ja-JP" altLang="en-US" sz="1050" dirty="0" smtClean="0">
                    <a:solidFill>
                      <a:prstClr val="black"/>
                    </a:solidFill>
                    <a:latin typeface="Meiryo UI" pitchFamily="50" charset="-128"/>
                    <a:ea typeface="Meiryo UI" pitchFamily="50" charset="-128"/>
                    <a:cs typeface="Meiryo UI" pitchFamily="50" charset="-128"/>
                  </a:rPr>
                  <a:t>・　</a:t>
                </a:r>
                <a:r>
                  <a:rPr lang="en-US" altLang="ja-JP" sz="1050" dirty="0" smtClean="0">
                    <a:solidFill>
                      <a:prstClr val="black"/>
                    </a:solidFill>
                    <a:latin typeface="Meiryo UI" pitchFamily="50" charset="-128"/>
                    <a:ea typeface="Meiryo UI" pitchFamily="50" charset="-128"/>
                    <a:cs typeface="Meiryo UI" pitchFamily="50" charset="-128"/>
                  </a:rPr>
                  <a:t>R17</a:t>
                </a:r>
                <a:r>
                  <a:rPr lang="ja-JP" altLang="en-US" sz="1050" dirty="0" smtClean="0">
                    <a:solidFill>
                      <a:prstClr val="black"/>
                    </a:solidFill>
                    <a:latin typeface="Meiryo UI" pitchFamily="50" charset="-128"/>
                    <a:ea typeface="Meiryo UI" pitchFamily="50" charset="-128"/>
                    <a:cs typeface="Meiryo UI" pitchFamily="50" charset="-128"/>
                  </a:rPr>
                  <a:t>人口</a:t>
                </a:r>
                <a:r>
                  <a:rPr lang="en-US" altLang="ja-JP" sz="1050" dirty="0" smtClean="0">
                    <a:solidFill>
                      <a:prstClr val="black"/>
                    </a:solidFill>
                    <a:latin typeface="Meiryo UI" pitchFamily="50" charset="-128"/>
                    <a:ea typeface="Meiryo UI" pitchFamily="50" charset="-128"/>
                    <a:cs typeface="Meiryo UI" pitchFamily="50" charset="-128"/>
                  </a:rPr>
                  <a:t>55</a:t>
                </a:r>
                <a:r>
                  <a:rPr lang="ja-JP" altLang="en-US" sz="1050" dirty="0" smtClean="0">
                    <a:solidFill>
                      <a:prstClr val="black"/>
                    </a:solidFill>
                    <a:latin typeface="Meiryo UI" pitchFamily="50" charset="-128"/>
                    <a:ea typeface="Meiryo UI" pitchFamily="50" charset="-128"/>
                    <a:cs typeface="Meiryo UI" pitchFamily="50" charset="-128"/>
                  </a:rPr>
                  <a:t>万</a:t>
                </a:r>
                <a:r>
                  <a:rPr lang="en-US" altLang="ja-JP" sz="1050" dirty="0" smtClean="0">
                    <a:solidFill>
                      <a:prstClr val="black"/>
                    </a:solidFill>
                    <a:latin typeface="Meiryo UI" pitchFamily="50" charset="-128"/>
                    <a:ea typeface="Meiryo UI" pitchFamily="50" charset="-128"/>
                    <a:cs typeface="Meiryo UI" pitchFamily="50" charset="-128"/>
                  </a:rPr>
                  <a:t>4</a:t>
                </a:r>
                <a:r>
                  <a:rPr lang="ja-JP" altLang="en-US" sz="1050" dirty="0" smtClean="0">
                    <a:solidFill>
                      <a:prstClr val="black"/>
                    </a:solidFill>
                    <a:latin typeface="Meiryo UI" pitchFamily="50" charset="-128"/>
                    <a:ea typeface="Meiryo UI" pitchFamily="50" charset="-128"/>
                    <a:cs typeface="Meiryo UI" pitchFamily="50" charset="-128"/>
                  </a:rPr>
                  <a:t>千人</a:t>
                </a:r>
                <a:endParaRPr lang="en-US" altLang="ja-JP" sz="1050" dirty="0" smtClean="0">
                  <a:solidFill>
                    <a:prstClr val="black"/>
                  </a:solidFill>
                  <a:latin typeface="Meiryo UI" pitchFamily="50" charset="-128"/>
                  <a:ea typeface="Meiryo UI" pitchFamily="50" charset="-128"/>
                  <a:cs typeface="Meiryo UI" pitchFamily="50" charset="-128"/>
                </a:endParaRPr>
              </a:p>
              <a:p>
                <a:pPr marL="628650" indent="-180975">
                  <a:lnSpc>
                    <a:spcPts val="1200"/>
                  </a:lnSpc>
                  <a:defRPr/>
                </a:pPr>
                <a:r>
                  <a:rPr lang="ja-JP" altLang="en-US" sz="1050" dirty="0" smtClean="0">
                    <a:solidFill>
                      <a:prstClr val="black"/>
                    </a:solidFill>
                    <a:latin typeface="Meiryo UI" pitchFamily="50" charset="-128"/>
                    <a:ea typeface="Meiryo UI" pitchFamily="50" charset="-128"/>
                    <a:cs typeface="Meiryo UI" pitchFamily="50" charset="-128"/>
                  </a:rPr>
                  <a:t>　（</a:t>
                </a:r>
                <a:r>
                  <a:rPr lang="en-US" altLang="ja-JP" sz="1050" dirty="0" smtClean="0">
                    <a:solidFill>
                      <a:prstClr val="black"/>
                    </a:solidFill>
                    <a:latin typeface="Meiryo UI" pitchFamily="50" charset="-128"/>
                    <a:ea typeface="Meiryo UI" pitchFamily="50" charset="-128"/>
                    <a:cs typeface="Meiryo UI" pitchFamily="50" charset="-128"/>
                  </a:rPr>
                  <a:t>H27</a:t>
                </a:r>
                <a:r>
                  <a:rPr lang="ja-JP" altLang="en-US" sz="1050" dirty="0" smtClean="0">
                    <a:solidFill>
                      <a:prstClr val="black"/>
                    </a:solidFill>
                    <a:latin typeface="Meiryo UI" pitchFamily="50" charset="-128"/>
                    <a:ea typeface="Meiryo UI" pitchFamily="50" charset="-128"/>
                    <a:cs typeface="Meiryo UI" pitchFamily="50" charset="-128"/>
                  </a:rPr>
                  <a:t>　</a:t>
                </a:r>
                <a:r>
                  <a:rPr lang="en-US" altLang="ja-JP" sz="1050" dirty="0" smtClean="0">
                    <a:solidFill>
                      <a:prstClr val="black"/>
                    </a:solidFill>
                    <a:latin typeface="Meiryo UI" pitchFamily="50" charset="-128"/>
                    <a:ea typeface="Meiryo UI" pitchFamily="50" charset="-128"/>
                    <a:cs typeface="Meiryo UI" pitchFamily="50" charset="-128"/>
                  </a:rPr>
                  <a:t>63</a:t>
                </a:r>
                <a:r>
                  <a:rPr lang="ja-JP" altLang="en-US" sz="1050" dirty="0" smtClean="0">
                    <a:solidFill>
                      <a:prstClr val="black"/>
                    </a:solidFill>
                    <a:latin typeface="Meiryo UI" pitchFamily="50" charset="-128"/>
                    <a:ea typeface="Meiryo UI" pitchFamily="50" charset="-128"/>
                    <a:cs typeface="Meiryo UI" pitchFamily="50" charset="-128"/>
                  </a:rPr>
                  <a:t>万</a:t>
                </a:r>
                <a:r>
                  <a:rPr lang="en-US" altLang="ja-JP" sz="1050" dirty="0" smtClean="0">
                    <a:solidFill>
                      <a:prstClr val="black"/>
                    </a:solidFill>
                    <a:latin typeface="Meiryo UI" pitchFamily="50" charset="-128"/>
                    <a:ea typeface="Meiryo UI" pitchFamily="50" charset="-128"/>
                    <a:cs typeface="Meiryo UI" pitchFamily="50" charset="-128"/>
                  </a:rPr>
                  <a:t>6</a:t>
                </a:r>
                <a:r>
                  <a:rPr lang="ja-JP" altLang="en-US" sz="1050" dirty="0" smtClean="0">
                    <a:solidFill>
                      <a:prstClr val="black"/>
                    </a:solidFill>
                    <a:latin typeface="Meiryo UI" pitchFamily="50" charset="-128"/>
                    <a:ea typeface="Meiryo UI" pitchFamily="50" charset="-128"/>
                    <a:cs typeface="Meiryo UI" pitchFamily="50" charset="-128"/>
                  </a:rPr>
                  <a:t>千人） 　</a:t>
                </a:r>
                <a:endParaRPr lang="en-US" altLang="ja-JP" sz="1050" dirty="0">
                  <a:solidFill>
                    <a:prstClr val="black"/>
                  </a:solidFill>
                  <a:latin typeface="Meiryo UI" pitchFamily="50" charset="-128"/>
                  <a:ea typeface="Meiryo UI" pitchFamily="50" charset="-128"/>
                  <a:cs typeface="Meiryo UI" pitchFamily="50" charset="-128"/>
                </a:endParaRPr>
              </a:p>
            </p:txBody>
          </p:sp>
        </p:grpSp>
        <p:sp>
          <p:nvSpPr>
            <p:cNvPr id="207" name="角丸四角形 206"/>
            <p:cNvSpPr/>
            <p:nvPr/>
          </p:nvSpPr>
          <p:spPr bwMode="auto">
            <a:xfrm>
              <a:off x="6329622" y="4356371"/>
              <a:ext cx="317349" cy="108081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white"/>
                  </a:solidFill>
                  <a:latin typeface="Meiryo UI" pitchFamily="50" charset="-128"/>
                  <a:ea typeface="Meiryo UI" pitchFamily="50" charset="-128"/>
                  <a:cs typeface="Meiryo UI" pitchFamily="50" charset="-128"/>
                </a:rPr>
                <a:t>天王寺区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208" name="Text Box 4"/>
          <p:cNvSpPr txBox="1">
            <a:spLocks noChangeArrowheads="1"/>
          </p:cNvSpPr>
          <p:nvPr/>
        </p:nvSpPr>
        <p:spPr bwMode="auto">
          <a:xfrm>
            <a:off x="3538332" y="2303406"/>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smtClean="0">
                <a:latin typeface="Meiryo UI" pitchFamily="50" charset="-128"/>
                <a:ea typeface="Meiryo UI" pitchFamily="50" charset="-128"/>
                <a:cs typeface="Meiryo UI" pitchFamily="50" charset="-128"/>
              </a:rPr>
              <a:t>淀川区</a:t>
            </a:r>
            <a:endParaRPr lang="ja-JP" altLang="en-US" sz="1200" dirty="0">
              <a:latin typeface="Meiryo UI" pitchFamily="50" charset="-128"/>
              <a:ea typeface="Meiryo UI" pitchFamily="50" charset="-128"/>
              <a:cs typeface="Meiryo UI" pitchFamily="50" charset="-128"/>
            </a:endParaRPr>
          </a:p>
        </p:txBody>
      </p:sp>
      <p:cxnSp>
        <p:nvCxnSpPr>
          <p:cNvPr id="209" name="直線コネクタ 208"/>
          <p:cNvCxnSpPr>
            <a:stCxn id="148" idx="3"/>
            <a:endCxn id="208" idx="1"/>
          </p:cNvCxnSpPr>
          <p:nvPr/>
        </p:nvCxnSpPr>
        <p:spPr>
          <a:xfrm>
            <a:off x="2972472" y="1952752"/>
            <a:ext cx="565860" cy="52766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1" name="Text Box 4"/>
          <p:cNvSpPr txBox="1">
            <a:spLocks noChangeArrowheads="1"/>
          </p:cNvSpPr>
          <p:nvPr/>
        </p:nvSpPr>
        <p:spPr bwMode="auto">
          <a:xfrm>
            <a:off x="5186958" y="2700856"/>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smtClean="0">
                <a:latin typeface="Meiryo UI" pitchFamily="50" charset="-128"/>
                <a:ea typeface="Meiryo UI" pitchFamily="50" charset="-128"/>
                <a:cs typeface="Meiryo UI" pitchFamily="50" charset="-128"/>
              </a:rPr>
              <a:t>北区</a:t>
            </a:r>
            <a:endParaRPr lang="ja-JP" altLang="en-US" sz="1200" dirty="0">
              <a:latin typeface="Meiryo UI" pitchFamily="50" charset="-128"/>
              <a:ea typeface="Meiryo UI" pitchFamily="50" charset="-128"/>
              <a:cs typeface="Meiryo UI" pitchFamily="50" charset="-128"/>
            </a:endParaRPr>
          </a:p>
        </p:txBody>
      </p:sp>
      <p:cxnSp>
        <p:nvCxnSpPr>
          <p:cNvPr id="212" name="直線コネクタ 211"/>
          <p:cNvCxnSpPr>
            <a:stCxn id="202" idx="1"/>
            <a:endCxn id="211" idx="3"/>
          </p:cNvCxnSpPr>
          <p:nvPr/>
        </p:nvCxnSpPr>
        <p:spPr>
          <a:xfrm flipH="1">
            <a:off x="5905029" y="1808737"/>
            <a:ext cx="1028499" cy="10691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9" name="Text Box 4"/>
          <p:cNvSpPr txBox="1">
            <a:spLocks noChangeArrowheads="1"/>
          </p:cNvSpPr>
          <p:nvPr/>
        </p:nvSpPr>
        <p:spPr bwMode="auto">
          <a:xfrm>
            <a:off x="3728864" y="4875188"/>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smtClean="0">
                <a:latin typeface="Meiryo UI" pitchFamily="50" charset="-128"/>
                <a:ea typeface="Meiryo UI" pitchFamily="50" charset="-128"/>
                <a:cs typeface="Meiryo UI" pitchFamily="50" charset="-128"/>
              </a:rPr>
              <a:t>中央区</a:t>
            </a:r>
            <a:endParaRPr lang="ja-JP" altLang="en-US" sz="1200" dirty="0">
              <a:latin typeface="Meiryo UI" pitchFamily="50" charset="-128"/>
              <a:ea typeface="Meiryo UI" pitchFamily="50" charset="-128"/>
              <a:cs typeface="Meiryo UI" pitchFamily="50" charset="-128"/>
            </a:endParaRPr>
          </a:p>
        </p:txBody>
      </p:sp>
      <p:cxnSp>
        <p:nvCxnSpPr>
          <p:cNvPr id="220" name="直線コネクタ 219"/>
          <p:cNvCxnSpPr>
            <a:stCxn id="199" idx="3"/>
            <a:endCxn id="219" idx="2"/>
          </p:cNvCxnSpPr>
          <p:nvPr/>
        </p:nvCxnSpPr>
        <p:spPr>
          <a:xfrm flipV="1">
            <a:off x="2972472" y="5229200"/>
            <a:ext cx="1115428" cy="1799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2" name="Text Box 4"/>
          <p:cNvSpPr txBox="1">
            <a:spLocks noChangeArrowheads="1"/>
          </p:cNvSpPr>
          <p:nvPr/>
        </p:nvSpPr>
        <p:spPr bwMode="auto">
          <a:xfrm>
            <a:off x="5385055" y="4818484"/>
            <a:ext cx="914378"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smtClean="0">
                <a:latin typeface="Meiryo UI" pitchFamily="50" charset="-128"/>
                <a:ea typeface="Meiryo UI" pitchFamily="50" charset="-128"/>
                <a:cs typeface="Meiryo UI" pitchFamily="50" charset="-128"/>
              </a:rPr>
              <a:t>天王寺区</a:t>
            </a:r>
            <a:endParaRPr lang="ja-JP" altLang="en-US" sz="1200" dirty="0">
              <a:latin typeface="Meiryo UI" pitchFamily="50" charset="-128"/>
              <a:ea typeface="Meiryo UI" pitchFamily="50" charset="-128"/>
              <a:cs typeface="Meiryo UI" pitchFamily="50" charset="-128"/>
            </a:endParaRPr>
          </a:p>
        </p:txBody>
      </p:sp>
      <p:cxnSp>
        <p:nvCxnSpPr>
          <p:cNvPr id="223" name="直線コネクタ 222"/>
          <p:cNvCxnSpPr>
            <a:stCxn id="222" idx="3"/>
            <a:endCxn id="206" idx="1"/>
          </p:cNvCxnSpPr>
          <p:nvPr/>
        </p:nvCxnSpPr>
        <p:spPr>
          <a:xfrm>
            <a:off x="6299433" y="4995490"/>
            <a:ext cx="626428" cy="407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0" y="68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2700"/>
              </a:lnSpc>
              <a:defRPr/>
            </a:pPr>
            <a:r>
              <a:rPr lang="ja-JP" altLang="en-US" sz="2000" b="1" dirty="0">
                <a:solidFill>
                  <a:prstClr val="black"/>
                </a:solidFill>
                <a:latin typeface="Meiryo UI" pitchFamily="50" charset="-128"/>
                <a:ea typeface="Meiryo UI" pitchFamily="50" charset="-128"/>
                <a:cs typeface="Meiryo UI" pitchFamily="50" charset="-128"/>
              </a:rPr>
              <a:t>１　</a:t>
            </a:r>
            <a:r>
              <a:rPr lang="ja-JP" altLang="en-US" sz="2000" b="1" dirty="0" smtClean="0">
                <a:solidFill>
                  <a:prstClr val="black"/>
                </a:solidFill>
                <a:latin typeface="Meiryo UI" pitchFamily="50" charset="-128"/>
                <a:ea typeface="Meiryo UI" pitchFamily="50" charset="-128"/>
                <a:cs typeface="Meiryo UI" pitchFamily="50" charset="-128"/>
              </a:rPr>
              <a:t>区割り・区の名称</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7" name="正方形/長方形 27"/>
          <p:cNvSpPr>
            <a:spLocks noChangeArrowheads="1"/>
          </p:cNvSpPr>
          <p:nvPr/>
        </p:nvSpPr>
        <p:spPr bwMode="auto">
          <a:xfrm>
            <a:off x="8861062" y="656482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
        <p:nvSpPr>
          <p:cNvPr id="9" name="テキスト ボックス 8"/>
          <p:cNvSpPr txBox="1"/>
          <p:nvPr/>
        </p:nvSpPr>
        <p:spPr>
          <a:xfrm>
            <a:off x="220168" y="568001"/>
            <a:ext cx="5209461" cy="369332"/>
          </a:xfrm>
          <a:prstGeom prst="rect">
            <a:avLst/>
          </a:prstGeom>
          <a:noFill/>
        </p:spPr>
        <p:txBody>
          <a:bodyPr wrap="square" rtlCol="0">
            <a:spAutoFit/>
          </a:bodyPr>
          <a:lstStyle/>
          <a:p>
            <a:r>
              <a:rPr kumimoji="1" lang="ja-JP" altLang="en-US" b="1" dirty="0" smtClean="0">
                <a:latin typeface="Meiryo UI" panose="020B0604030504040204" pitchFamily="50" charset="-128"/>
                <a:ea typeface="Meiryo UI" panose="020B0604030504040204" pitchFamily="50" charset="-128"/>
              </a:rPr>
              <a:t>区割り・区の名称は次のとおりとする</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81807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68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2700"/>
              </a:lnSpc>
              <a:defRPr/>
            </a:pPr>
            <a:r>
              <a:rPr lang="ja-JP" altLang="en-US" sz="2000" b="1" dirty="0">
                <a:solidFill>
                  <a:prstClr val="black"/>
                </a:solidFill>
                <a:latin typeface="Meiryo UI" pitchFamily="50" charset="-128"/>
                <a:ea typeface="Meiryo UI" pitchFamily="50" charset="-128"/>
                <a:cs typeface="Meiryo UI" pitchFamily="50" charset="-128"/>
              </a:rPr>
              <a:t>２　</a:t>
            </a:r>
            <a:r>
              <a:rPr lang="ja-JP" altLang="en-US" sz="2000" b="1" dirty="0" smtClean="0">
                <a:solidFill>
                  <a:prstClr val="black"/>
                </a:solidFill>
                <a:latin typeface="Meiryo UI" pitchFamily="50" charset="-128"/>
                <a:ea typeface="Meiryo UI" pitchFamily="50" charset="-128"/>
                <a:cs typeface="Meiryo UI" pitchFamily="50" charset="-128"/>
              </a:rPr>
              <a:t>区割りの考え方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5" name="正方形/長方形 14"/>
          <p:cNvSpPr/>
          <p:nvPr/>
        </p:nvSpPr>
        <p:spPr>
          <a:xfrm>
            <a:off x="931002" y="1268760"/>
            <a:ext cx="7882717" cy="4752528"/>
          </a:xfrm>
          <a:prstGeom prst="rect">
            <a:avLst/>
          </a:prstGeom>
          <a:gradFill flip="none" rotWithShape="0">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tileRect/>
          </a:gradFill>
        </p:spPr>
        <p:style>
          <a:lnRef idx="1">
            <a:schemeClr val="accent6"/>
          </a:lnRef>
          <a:fillRef idx="2">
            <a:schemeClr val="accent6"/>
          </a:fillRef>
          <a:effectRef idx="1">
            <a:schemeClr val="accent6"/>
          </a:effectRef>
          <a:fontRef idx="minor">
            <a:schemeClr val="dk1"/>
          </a:fontRef>
        </p:style>
        <p:txBody>
          <a:bodyPr tIns="0" rtlCol="0" anchor="ctr"/>
          <a:lstStyle/>
          <a:p>
            <a:pPr fontAlgn="base">
              <a:lnSpc>
                <a:spcPts val="2400"/>
              </a:lnSpc>
              <a:spcBef>
                <a:spcPct val="0"/>
              </a:spcBef>
              <a:spcAft>
                <a:spcPct val="0"/>
              </a:spcAft>
            </a:pPr>
            <a:r>
              <a:rPr lang="ja-JP" altLang="en-US" dirty="0" smtClean="0">
                <a:solidFill>
                  <a:schemeClr val="tx1"/>
                </a:solidFill>
                <a:latin typeface="Meiryo UI" pitchFamily="50" charset="-128"/>
                <a:ea typeface="Meiryo UI" pitchFamily="50" charset="-128"/>
                <a:cs typeface="Meiryo UI" pitchFamily="50" charset="-128"/>
              </a:rPr>
              <a:t>以下</a:t>
            </a:r>
            <a:r>
              <a:rPr lang="ja-JP" altLang="en-US" dirty="0">
                <a:solidFill>
                  <a:schemeClr val="tx1"/>
                </a:solidFill>
                <a:latin typeface="Meiryo UI" pitchFamily="50" charset="-128"/>
                <a:ea typeface="Meiryo UI" pitchFamily="50" charset="-128"/>
                <a:cs typeface="Meiryo UI" pitchFamily="50" charset="-128"/>
              </a:rPr>
              <a:t>の５つの具体的な視点に基づき、区割りを策定</a:t>
            </a:r>
            <a:endParaRPr lang="en-US" altLang="ja-JP" dirty="0">
              <a:solidFill>
                <a:schemeClr val="tx1"/>
              </a:solidFill>
              <a:latin typeface="Meiryo UI" pitchFamily="50" charset="-128"/>
              <a:ea typeface="Meiryo UI" pitchFamily="50" charset="-128"/>
              <a:cs typeface="Meiryo UI" pitchFamily="50" charset="-128"/>
            </a:endParaRPr>
          </a:p>
          <a:p>
            <a:pPr fontAlgn="base">
              <a:lnSpc>
                <a:spcPts val="800"/>
              </a:lnSpc>
              <a:spcBef>
                <a:spcPct val="0"/>
              </a:spcBef>
              <a:spcAft>
                <a:spcPct val="0"/>
              </a:spcAft>
            </a:pPr>
            <a:endParaRPr lang="en-US" altLang="ja-JP" sz="1600" dirty="0">
              <a:solidFill>
                <a:schemeClr val="tx1"/>
              </a:solidFill>
              <a:latin typeface="Meiryo UI" pitchFamily="50" charset="-128"/>
              <a:ea typeface="Meiryo UI" pitchFamily="50" charset="-128"/>
              <a:cs typeface="Meiryo UI" pitchFamily="50" charset="-128"/>
            </a:endParaRPr>
          </a:p>
          <a:p>
            <a:pPr fontAlgn="base">
              <a:lnSpc>
                <a:spcPts val="2400"/>
              </a:lnSpc>
              <a:spcBef>
                <a:spcPts val="1200"/>
              </a:spcBef>
              <a:spcAft>
                <a:spcPct val="0"/>
              </a:spcAft>
            </a:pPr>
            <a:r>
              <a:rPr lang="ja-JP" altLang="en-US" dirty="0">
                <a:solidFill>
                  <a:schemeClr val="tx1"/>
                </a:solidFill>
                <a:latin typeface="Meiryo UI" pitchFamily="50" charset="-128"/>
                <a:ea typeface="Meiryo UI" pitchFamily="50" charset="-128"/>
                <a:cs typeface="Meiryo UI" pitchFamily="50" charset="-128"/>
              </a:rPr>
              <a:t>◆　</a:t>
            </a:r>
            <a:r>
              <a:rPr lang="ja-JP" altLang="ja-JP" dirty="0">
                <a:latin typeface="Meiryo UI" pitchFamily="50" charset="-128"/>
                <a:ea typeface="Meiryo UI" pitchFamily="50" charset="-128"/>
                <a:cs typeface="Meiryo UI" pitchFamily="50" charset="-128"/>
              </a:rPr>
              <a:t>各特別区における財政状況の均衡化が図</a:t>
            </a:r>
            <a:r>
              <a:rPr lang="ja-JP" altLang="en-US" dirty="0">
                <a:latin typeface="Meiryo UI" pitchFamily="50" charset="-128"/>
                <a:ea typeface="Meiryo UI" pitchFamily="50" charset="-128"/>
                <a:cs typeface="Meiryo UI" pitchFamily="50" charset="-128"/>
              </a:rPr>
              <a:t>ら</a:t>
            </a:r>
            <a:r>
              <a:rPr lang="ja-JP" altLang="ja-JP" dirty="0">
                <a:latin typeface="Meiryo UI" pitchFamily="50" charset="-128"/>
                <a:ea typeface="Meiryo UI" pitchFamily="50" charset="-128"/>
                <a:cs typeface="Meiryo UI" pitchFamily="50" charset="-128"/>
              </a:rPr>
              <a:t>れるよう最大限考慮する</a:t>
            </a:r>
            <a:endParaRPr lang="en-US" altLang="ja-JP" dirty="0" smtClean="0">
              <a:latin typeface="Meiryo UI" pitchFamily="50" charset="-128"/>
              <a:ea typeface="Meiryo UI" pitchFamily="50" charset="-128"/>
              <a:cs typeface="Meiryo UI" pitchFamily="50" charset="-128"/>
            </a:endParaRPr>
          </a:p>
          <a:p>
            <a:pPr fontAlgn="base">
              <a:lnSpc>
                <a:spcPts val="2400"/>
              </a:lnSpc>
              <a:spcBef>
                <a:spcPct val="0"/>
              </a:spcBef>
              <a:spcAft>
                <a:spcPct val="0"/>
              </a:spcAft>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2400"/>
              </a:lnSpc>
              <a:spcBef>
                <a:spcPct val="0"/>
              </a:spcBef>
              <a:spcAft>
                <a:spcPct val="0"/>
              </a:spcAft>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ja-JP" dirty="0">
                <a:latin typeface="Meiryo UI" pitchFamily="50" charset="-128"/>
                <a:ea typeface="Meiryo UI" pitchFamily="50" charset="-128"/>
                <a:cs typeface="Meiryo UI" pitchFamily="50" charset="-128"/>
              </a:rPr>
              <a:t>各特別区間における将来</a:t>
            </a:r>
            <a:r>
              <a:rPr lang="ja-JP" altLang="ja-JP" dirty="0" smtClean="0">
                <a:latin typeface="Meiryo UI" pitchFamily="50" charset="-128"/>
                <a:ea typeface="Meiryo UI" pitchFamily="50" charset="-128"/>
                <a:cs typeface="Meiryo UI" pitchFamily="50" charset="-128"/>
              </a:rPr>
              <a:t>（</a:t>
            </a:r>
            <a:r>
              <a:rPr lang="en-US" altLang="ja-JP" dirty="0" smtClean="0">
                <a:latin typeface="Meiryo UI" pitchFamily="50" charset="-128"/>
                <a:ea typeface="Meiryo UI" pitchFamily="50" charset="-128"/>
                <a:cs typeface="Meiryo UI" pitchFamily="50" charset="-128"/>
              </a:rPr>
              <a:t>R17</a:t>
            </a:r>
            <a:r>
              <a:rPr lang="ja-JP" altLang="ja-JP" dirty="0" smtClean="0">
                <a:latin typeface="Meiryo UI" pitchFamily="50" charset="-128"/>
                <a:ea typeface="Meiryo UI" pitchFamily="50" charset="-128"/>
                <a:cs typeface="Meiryo UI" pitchFamily="50" charset="-128"/>
              </a:rPr>
              <a:t>を</a:t>
            </a:r>
            <a:r>
              <a:rPr lang="ja-JP" altLang="ja-JP" dirty="0">
                <a:latin typeface="Meiryo UI" pitchFamily="50" charset="-128"/>
                <a:ea typeface="Meiryo UI" pitchFamily="50" charset="-128"/>
                <a:cs typeface="Meiryo UI" pitchFamily="50" charset="-128"/>
              </a:rPr>
              <a:t>想定）の人口格差を概ね２倍以内と</a:t>
            </a:r>
            <a:r>
              <a:rPr lang="ja-JP" altLang="ja-JP" dirty="0" smtClean="0">
                <a:latin typeface="Meiryo UI" pitchFamily="50" charset="-128"/>
                <a:ea typeface="Meiryo UI" pitchFamily="50" charset="-128"/>
                <a:cs typeface="Meiryo UI" pitchFamily="50" charset="-128"/>
              </a:rPr>
              <a:t>する</a:t>
            </a:r>
            <a:endParaRPr lang="en-US" altLang="ja-JP" dirty="0" smtClean="0">
              <a:latin typeface="Meiryo UI" pitchFamily="50" charset="-128"/>
              <a:ea typeface="Meiryo UI" pitchFamily="50" charset="-128"/>
              <a:cs typeface="Meiryo UI" pitchFamily="50" charset="-128"/>
            </a:endParaRPr>
          </a:p>
          <a:p>
            <a:pPr fontAlgn="base">
              <a:lnSpc>
                <a:spcPts val="2400"/>
              </a:lnSpc>
              <a:spcBef>
                <a:spcPct val="0"/>
              </a:spcBef>
              <a:spcAft>
                <a:spcPct val="0"/>
              </a:spcAft>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ja-JP" dirty="0">
                <a:latin typeface="Meiryo UI" pitchFamily="50" charset="-128"/>
                <a:ea typeface="Meiryo UI" pitchFamily="50" charset="-128"/>
                <a:cs typeface="Meiryo UI" pitchFamily="50" charset="-128"/>
              </a:rPr>
              <a:t>これまで地域において築きあげてきたコミュニティを考慮し、過去の合区・分区</a:t>
            </a:r>
            <a:r>
              <a:rPr lang="ja-JP" altLang="ja-JP" dirty="0" smtClean="0">
                <a:latin typeface="Meiryo UI" pitchFamily="50" charset="-128"/>
                <a:ea typeface="Meiryo UI" pitchFamily="50" charset="-128"/>
                <a:cs typeface="Meiryo UI" pitchFamily="50" charset="-128"/>
              </a:rPr>
              <a:t>の</a:t>
            </a:r>
            <a:endParaRPr lang="en-US" altLang="ja-JP" dirty="0" smtClean="0">
              <a:latin typeface="Meiryo UI" pitchFamily="50" charset="-128"/>
              <a:ea typeface="Meiryo UI" pitchFamily="50" charset="-128"/>
              <a:cs typeface="Meiryo UI" pitchFamily="50" charset="-128"/>
            </a:endParaRPr>
          </a:p>
          <a:p>
            <a:pPr>
              <a:lnSpc>
                <a:spcPts val="2400"/>
              </a:lnSpc>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　 </a:t>
            </a:r>
            <a:r>
              <a:rPr lang="ja-JP" altLang="ja-JP" dirty="0" smtClean="0">
                <a:latin typeface="Meiryo UI" pitchFamily="50" charset="-128"/>
                <a:ea typeface="Meiryo UI" pitchFamily="50" charset="-128"/>
                <a:cs typeface="Meiryo UI" pitchFamily="50" charset="-128"/>
              </a:rPr>
              <a:t>歴史的な経緯</a:t>
            </a:r>
            <a:r>
              <a:rPr lang="ja-JP" altLang="ja-JP" dirty="0">
                <a:latin typeface="Meiryo UI" pitchFamily="50" charset="-128"/>
                <a:ea typeface="Meiryo UI" pitchFamily="50" charset="-128"/>
                <a:cs typeface="Meiryo UI" pitchFamily="50" charset="-128"/>
              </a:rPr>
              <a:t>を</a:t>
            </a:r>
            <a:r>
              <a:rPr lang="ja-JP" altLang="ja-JP" dirty="0" smtClean="0">
                <a:latin typeface="Meiryo UI" pitchFamily="50" charset="-128"/>
                <a:ea typeface="Meiryo UI" pitchFamily="50" charset="-128"/>
                <a:cs typeface="Meiryo UI" pitchFamily="50" charset="-128"/>
              </a:rPr>
              <a:t>踏まえる</a:t>
            </a:r>
            <a:endParaRPr lang="en-US" altLang="ja-JP" dirty="0" smtClean="0">
              <a:latin typeface="Meiryo UI" pitchFamily="50" charset="-128"/>
              <a:ea typeface="Meiryo UI" pitchFamily="50" charset="-128"/>
              <a:cs typeface="Meiryo UI" pitchFamily="50" charset="-128"/>
            </a:endParaRPr>
          </a:p>
          <a:p>
            <a:pPr>
              <a:lnSpc>
                <a:spcPts val="2400"/>
              </a:lnSpc>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ja-JP" dirty="0">
                <a:latin typeface="Meiryo UI" pitchFamily="50" charset="-128"/>
                <a:ea typeface="Meiryo UI" pitchFamily="50" charset="-128"/>
                <a:cs typeface="Meiryo UI" pitchFamily="50" charset="-128"/>
              </a:rPr>
              <a:t>特別区内における住民の円滑な移動や住民間の交流を確保できるよう</a:t>
            </a:r>
            <a:r>
              <a:rPr lang="ja-JP" altLang="ja-JP" dirty="0" smtClean="0">
                <a:latin typeface="Meiryo UI" pitchFamily="50" charset="-128"/>
                <a:ea typeface="Meiryo UI" pitchFamily="50" charset="-128"/>
                <a:cs typeface="Meiryo UI" pitchFamily="50" charset="-128"/>
              </a:rPr>
              <a:t>、</a:t>
            </a:r>
            <a:endParaRPr lang="en-US" altLang="ja-JP" dirty="0" smtClean="0">
              <a:latin typeface="Meiryo UI" pitchFamily="50" charset="-128"/>
              <a:ea typeface="Meiryo UI" pitchFamily="50" charset="-128"/>
              <a:cs typeface="Meiryo UI" pitchFamily="50" charset="-128"/>
            </a:endParaRPr>
          </a:p>
          <a:p>
            <a:pPr>
              <a:lnSpc>
                <a:spcPts val="2400"/>
              </a:lnSpc>
            </a:pPr>
            <a:r>
              <a:rPr lang="en-US" altLang="ja-JP" dirty="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    </a:t>
            </a:r>
            <a:r>
              <a:rPr lang="ja-JP" altLang="ja-JP" dirty="0" smtClean="0">
                <a:latin typeface="Meiryo UI" pitchFamily="50" charset="-128"/>
                <a:ea typeface="Meiryo UI" pitchFamily="50" charset="-128"/>
                <a:cs typeface="Meiryo UI" pitchFamily="50" charset="-128"/>
              </a:rPr>
              <a:t>鉄道網の</a:t>
            </a:r>
            <a:r>
              <a:rPr lang="ja-JP" altLang="ja-JP" dirty="0">
                <a:latin typeface="Meiryo UI" pitchFamily="50" charset="-128"/>
                <a:ea typeface="Meiryo UI" pitchFamily="50" charset="-128"/>
                <a:cs typeface="Meiryo UI" pitchFamily="50" charset="-128"/>
              </a:rPr>
              <a:t>接続</a:t>
            </a:r>
            <a:r>
              <a:rPr lang="ja-JP" altLang="ja-JP" dirty="0" smtClean="0">
                <a:latin typeface="Meiryo UI" pitchFamily="50" charset="-128"/>
                <a:ea typeface="Meiryo UI" pitchFamily="50" charset="-128"/>
                <a:cs typeface="Meiryo UI" pitchFamily="50" charset="-128"/>
              </a:rPr>
              <a:t>や商業</a:t>
            </a:r>
            <a:r>
              <a:rPr lang="ja-JP" altLang="ja-JP" dirty="0">
                <a:latin typeface="Meiryo UI" pitchFamily="50" charset="-128"/>
                <a:ea typeface="Meiryo UI" pitchFamily="50" charset="-128"/>
                <a:cs typeface="Meiryo UI" pitchFamily="50" charset="-128"/>
              </a:rPr>
              <a:t>集積を考慮</a:t>
            </a:r>
            <a:r>
              <a:rPr lang="ja-JP" altLang="ja-JP" dirty="0" smtClean="0">
                <a:latin typeface="Meiryo UI" pitchFamily="50" charset="-128"/>
                <a:ea typeface="Meiryo UI" pitchFamily="50" charset="-128"/>
                <a:cs typeface="Meiryo UI" pitchFamily="50" charset="-128"/>
              </a:rPr>
              <a:t>する</a:t>
            </a:r>
            <a:endParaRPr lang="en-US" altLang="ja-JP" dirty="0" smtClean="0">
              <a:latin typeface="Meiryo UI" pitchFamily="50" charset="-128"/>
              <a:ea typeface="Meiryo UI" pitchFamily="50" charset="-128"/>
              <a:cs typeface="Meiryo UI" pitchFamily="50" charset="-128"/>
            </a:endParaRPr>
          </a:p>
          <a:p>
            <a:pPr>
              <a:lnSpc>
                <a:spcPts val="2400"/>
              </a:lnSpc>
            </a:pPr>
            <a:endParaRPr lang="en-US" altLang="ja-JP" dirty="0">
              <a:solidFill>
                <a:schemeClr val="tx1"/>
              </a:solidFill>
              <a:latin typeface="Meiryo UI" pitchFamily="50" charset="-128"/>
              <a:ea typeface="Meiryo UI" pitchFamily="50" charset="-128"/>
              <a:cs typeface="Meiryo UI" pitchFamily="50" charset="-128"/>
            </a:endParaRPr>
          </a:p>
          <a:p>
            <a:pPr>
              <a:lnSpc>
                <a:spcPts val="2400"/>
              </a:lnSpc>
            </a:pPr>
            <a:r>
              <a:rPr lang="ja-JP" altLang="en-US" dirty="0">
                <a:solidFill>
                  <a:schemeClr val="tx1"/>
                </a:solidFill>
                <a:latin typeface="Meiryo UI" pitchFamily="50" charset="-128"/>
                <a:ea typeface="Meiryo UI" pitchFamily="50" charset="-128"/>
                <a:cs typeface="Meiryo UI" pitchFamily="50" charset="-128"/>
              </a:rPr>
              <a:t>◆　</a:t>
            </a:r>
            <a:r>
              <a:rPr lang="ja-JP" altLang="ja-JP" dirty="0">
                <a:latin typeface="Meiryo UI" pitchFamily="50" charset="-128"/>
                <a:ea typeface="Meiryo UI" pitchFamily="50" charset="-128"/>
                <a:cs typeface="Meiryo UI" pitchFamily="50" charset="-128"/>
              </a:rPr>
              <a:t>災害対策について、防災上の視点</a:t>
            </a:r>
            <a:r>
              <a:rPr lang="ja-JP" altLang="en-US" dirty="0">
                <a:latin typeface="Meiryo UI" pitchFamily="50" charset="-128"/>
                <a:ea typeface="Meiryo UI" pitchFamily="50" charset="-128"/>
                <a:cs typeface="Meiryo UI" pitchFamily="50" charset="-128"/>
              </a:rPr>
              <a:t>を</a:t>
            </a:r>
            <a:r>
              <a:rPr lang="ja-JP" altLang="ja-JP" dirty="0">
                <a:latin typeface="Meiryo UI" pitchFamily="50" charset="-128"/>
                <a:ea typeface="Meiryo UI" pitchFamily="50" charset="-128"/>
                <a:cs typeface="Meiryo UI" pitchFamily="50" charset="-128"/>
              </a:rPr>
              <a:t>出来る限り</a:t>
            </a:r>
            <a:r>
              <a:rPr lang="ja-JP" altLang="en-US" dirty="0">
                <a:latin typeface="Meiryo UI" pitchFamily="50" charset="-128"/>
                <a:ea typeface="Meiryo UI" pitchFamily="50" charset="-128"/>
                <a:cs typeface="Meiryo UI" pitchFamily="50" charset="-128"/>
              </a:rPr>
              <a:t>考慮する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27"/>
          <p:cNvSpPr>
            <a:spLocks noChangeArrowheads="1"/>
          </p:cNvSpPr>
          <p:nvPr/>
        </p:nvSpPr>
        <p:spPr bwMode="auto">
          <a:xfrm>
            <a:off x="8847999" y="31857"/>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
        <p:nvSpPr>
          <p:cNvPr id="6" name="テキスト ボックス 5"/>
          <p:cNvSpPr txBox="1"/>
          <p:nvPr/>
        </p:nvSpPr>
        <p:spPr>
          <a:xfrm>
            <a:off x="56456" y="692696"/>
            <a:ext cx="4048100" cy="369332"/>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rPr>
              <a:t>　（１</a:t>
            </a:r>
            <a:r>
              <a:rPr lang="ja-JP" altLang="en-US" b="1" dirty="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基本的な考え方</a:t>
            </a:r>
            <a:endParaRPr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321981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
        <p:nvSpPr>
          <p:cNvPr id="8" name="テキスト ボックス 7"/>
          <p:cNvSpPr txBox="1"/>
          <p:nvPr/>
        </p:nvSpPr>
        <p:spPr>
          <a:xfrm>
            <a:off x="56456" y="260648"/>
            <a:ext cx="5112568" cy="369332"/>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rPr>
              <a:t>　（２）</a:t>
            </a:r>
            <a:r>
              <a:rPr lang="ja-JP" altLang="en-US" b="1" dirty="0">
                <a:latin typeface="Meiryo UI" panose="020B0604030504040204" pitchFamily="50" charset="-128"/>
                <a:ea typeface="Meiryo UI" panose="020B0604030504040204" pitchFamily="50" charset="-128"/>
              </a:rPr>
              <a:t>基礎データ（人口・財政・歴史）</a:t>
            </a:r>
          </a:p>
        </p:txBody>
      </p:sp>
      <p:pic>
        <p:nvPicPr>
          <p:cNvPr id="2" name="図 1"/>
          <p:cNvPicPr>
            <a:picLocks noChangeAspect="1"/>
          </p:cNvPicPr>
          <p:nvPr/>
        </p:nvPicPr>
        <p:blipFill>
          <a:blip r:embed="rId2"/>
          <a:stretch>
            <a:fillRect/>
          </a:stretch>
        </p:blipFill>
        <p:spPr>
          <a:xfrm>
            <a:off x="704528" y="836713"/>
            <a:ext cx="9001000" cy="5744288"/>
          </a:xfrm>
          <a:prstGeom prst="rect">
            <a:avLst/>
          </a:prstGeom>
        </p:spPr>
      </p:pic>
    </p:spTree>
    <p:extLst>
      <p:ext uri="{BB962C8B-B14F-4D97-AF65-F5344CB8AC3E}">
        <p14:creationId xmlns:p14="http://schemas.microsoft.com/office/powerpoint/2010/main" val="627377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0" y="68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2700"/>
              </a:lnSpc>
              <a:defRPr/>
            </a:pPr>
            <a:r>
              <a:rPr lang="ja-JP" altLang="en-US" sz="2000" b="1" dirty="0">
                <a:solidFill>
                  <a:prstClr val="black"/>
                </a:solidFill>
                <a:latin typeface="Meiryo UI" pitchFamily="50" charset="-128"/>
                <a:ea typeface="Meiryo UI" pitchFamily="50" charset="-128"/>
                <a:cs typeface="Meiryo UI" pitchFamily="50" charset="-128"/>
              </a:rPr>
              <a:t>３　</a:t>
            </a:r>
            <a:r>
              <a:rPr lang="ja-JP" altLang="en-US" sz="2000" b="1" dirty="0" smtClean="0">
                <a:solidFill>
                  <a:prstClr val="black"/>
                </a:solidFill>
                <a:latin typeface="Meiryo UI" pitchFamily="50" charset="-128"/>
                <a:ea typeface="Meiryo UI" pitchFamily="50" charset="-128"/>
                <a:cs typeface="Meiryo UI" pitchFamily="50" charset="-128"/>
              </a:rPr>
              <a:t>区の名称</a:t>
            </a:r>
            <a:endParaRPr lang="en-US" altLang="ja-JP" sz="2000" b="1" dirty="0" smtClean="0">
              <a:solidFill>
                <a:prstClr val="black"/>
              </a:solidFill>
              <a:latin typeface="Meiryo UI" pitchFamily="50" charset="-128"/>
              <a:ea typeface="Meiryo UI" pitchFamily="50" charset="-128"/>
              <a:cs typeface="Meiryo UI" pitchFamily="50" charset="-128"/>
            </a:endParaRPr>
          </a:p>
        </p:txBody>
      </p:sp>
      <p:sp>
        <p:nvSpPr>
          <p:cNvPr id="7" name="Text Box 5"/>
          <p:cNvSpPr txBox="1">
            <a:spLocks noChangeArrowheads="1"/>
          </p:cNvSpPr>
          <p:nvPr/>
        </p:nvSpPr>
        <p:spPr bwMode="auto">
          <a:xfrm>
            <a:off x="193365" y="2022649"/>
            <a:ext cx="808513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5000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5000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5000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5000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b="1" dirty="0" smtClean="0">
                <a:latin typeface="Meiryo UI" panose="020B0604030504040204" pitchFamily="50" charset="-128"/>
                <a:ea typeface="Meiryo UI" panose="020B0604030504040204" pitchFamily="50" charset="-128"/>
              </a:rPr>
              <a:t>■ 他都市分析の内容</a:t>
            </a:r>
            <a:r>
              <a:rPr lang="en-US" altLang="ja-JP" sz="2000" dirty="0" smtClean="0">
                <a:latin typeface="Meiryo UI" panose="020B0604030504040204" pitchFamily="50" charset="-128"/>
                <a:ea typeface="Meiryo UI" panose="020B0604030504040204" pitchFamily="50" charset="-128"/>
              </a:rPr>
              <a:t/>
            </a:r>
            <a:br>
              <a:rPr lang="en-US" altLang="ja-JP" sz="2000" dirty="0" smtClean="0">
                <a:latin typeface="Meiryo UI" panose="020B0604030504040204" pitchFamily="50" charset="-128"/>
                <a:ea typeface="Meiryo UI" panose="020B0604030504040204" pitchFamily="50" charset="-128"/>
              </a:rPr>
            </a:br>
            <a:r>
              <a:rPr lang="ja-JP" altLang="en-US" sz="1500" dirty="0" smtClean="0">
                <a:latin typeface="Meiryo UI" panose="020B0604030504040204" pitchFamily="50" charset="-128"/>
                <a:ea typeface="Meiryo UI" panose="020B0604030504040204" pitchFamily="50" charset="-128"/>
              </a:rPr>
              <a:t>　　 東京特別区・政令指定都市行政区の名称の由来を分析</a:t>
            </a:r>
          </a:p>
        </p:txBody>
      </p:sp>
      <p:sp>
        <p:nvSpPr>
          <p:cNvPr id="11" name="Text Box 5"/>
          <p:cNvSpPr txBox="1">
            <a:spLocks noChangeArrowheads="1"/>
          </p:cNvSpPr>
          <p:nvPr/>
        </p:nvSpPr>
        <p:spPr bwMode="auto">
          <a:xfrm>
            <a:off x="278072" y="836712"/>
            <a:ext cx="9252000" cy="936104"/>
          </a:xfrm>
          <a:prstGeom prst="rect">
            <a:avLst/>
          </a:prstGeom>
          <a:noFill/>
          <a:ln w="9525">
            <a:solidFill>
              <a:schemeClr val="tx1"/>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dirty="0" smtClean="0">
                <a:latin typeface="Meiryo UI" panose="020B0604030504040204" pitchFamily="50" charset="-128"/>
                <a:ea typeface="Meiryo UI" panose="020B0604030504040204" pitchFamily="50" charset="-128"/>
              </a:rPr>
              <a:t>　　特別</a:t>
            </a:r>
            <a:r>
              <a:rPr lang="ja-JP" altLang="en-US" sz="1600" dirty="0">
                <a:latin typeface="Meiryo UI" panose="020B0604030504040204" pitchFamily="50" charset="-128"/>
                <a:ea typeface="Meiryo UI" panose="020B0604030504040204" pitchFamily="50" charset="-128"/>
              </a:rPr>
              <a:t>区の名称案については</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a:r>
            <a:br>
              <a:rPr lang="ja-JP" altLang="en-US" sz="1600" dirty="0">
                <a:latin typeface="Meiryo UI" panose="020B0604030504040204" pitchFamily="50" charset="-128"/>
                <a:ea typeface="Meiryo UI" panose="020B0604030504040204" pitchFamily="50" charset="-128"/>
              </a:rPr>
            </a:b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　①特別区は現行政区の区域を越えて形成されることから、より包括的なものとする</a:t>
            </a:r>
            <a:br>
              <a:rPr lang="ja-JP" altLang="en-US" sz="1500" dirty="0">
                <a:latin typeface="Meiryo UI" panose="020B0604030504040204" pitchFamily="50" charset="-128"/>
                <a:ea typeface="Meiryo UI" panose="020B0604030504040204" pitchFamily="50" charset="-128"/>
              </a:rPr>
            </a:b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②できる限り住民</a:t>
            </a:r>
            <a:r>
              <a:rPr lang="ja-JP" altLang="en-US" sz="1500" dirty="0">
                <a:latin typeface="Meiryo UI" panose="020B0604030504040204" pitchFamily="50" charset="-128"/>
                <a:ea typeface="Meiryo UI" panose="020B0604030504040204" pitchFamily="50" charset="-128"/>
              </a:rPr>
              <a:t>に親しみやすく、わかりやすいものとなるよう、</a:t>
            </a:r>
            <a:r>
              <a:rPr lang="ja-JP" altLang="en-US" sz="1500" dirty="0" smtClean="0">
                <a:latin typeface="Meiryo UI" panose="020B0604030504040204" pitchFamily="50" charset="-128"/>
                <a:ea typeface="Meiryo UI" panose="020B0604030504040204" pitchFamily="50" charset="-128"/>
              </a:rPr>
              <a:t>極力</a:t>
            </a:r>
            <a:r>
              <a:rPr lang="ja-JP" altLang="en-US" sz="1500" dirty="0">
                <a:latin typeface="Meiryo UI" panose="020B0604030504040204" pitchFamily="50" charset="-128"/>
                <a:ea typeface="Meiryo UI" panose="020B0604030504040204" pitchFamily="50" charset="-128"/>
              </a:rPr>
              <a:t>簡潔</a:t>
            </a:r>
            <a:r>
              <a:rPr lang="ja-JP" altLang="en-US" sz="1500" dirty="0" smtClean="0">
                <a:latin typeface="Meiryo UI" panose="020B0604030504040204" pitchFamily="50" charset="-128"/>
                <a:ea typeface="Meiryo UI" panose="020B0604030504040204" pitchFamily="50" charset="-128"/>
              </a:rPr>
              <a:t>な</a:t>
            </a:r>
            <a:r>
              <a:rPr lang="ja-JP" altLang="en-US" sz="1500" dirty="0">
                <a:latin typeface="Meiryo UI" panose="020B0604030504040204" pitchFamily="50" charset="-128"/>
                <a:ea typeface="Meiryo UI" panose="020B0604030504040204" pitchFamily="50" charset="-128"/>
              </a:rPr>
              <a:t>ものとする</a:t>
            </a:r>
            <a:endParaRPr lang="en-US" altLang="ja-JP" sz="1500" dirty="0">
              <a:latin typeface="Meiryo UI" panose="020B0604030504040204" pitchFamily="50" charset="-128"/>
              <a:ea typeface="Meiryo UI" panose="020B0604030504040204" pitchFamily="50" charset="-128"/>
            </a:endParaRPr>
          </a:p>
        </p:txBody>
      </p:sp>
      <p:sp>
        <p:nvSpPr>
          <p:cNvPr id="12" name="Text Box 7"/>
          <p:cNvSpPr txBox="1">
            <a:spLocks noChangeArrowheads="1"/>
          </p:cNvSpPr>
          <p:nvPr/>
        </p:nvSpPr>
        <p:spPr bwMode="auto">
          <a:xfrm>
            <a:off x="193364" y="3900326"/>
            <a:ext cx="7711964"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ts val="0"/>
              </a:spcBef>
              <a:buFontTx/>
              <a:buNone/>
            </a:pPr>
            <a:r>
              <a:rPr lang="ja-JP" altLang="en-US" sz="1500" dirty="0" smtClean="0">
                <a:latin typeface="Meiryo UI" panose="020B0604030504040204" pitchFamily="50" charset="-128"/>
                <a:ea typeface="Meiryo UI" panose="020B0604030504040204" pitchFamily="50" charset="-128"/>
              </a:rPr>
              <a:t>基本的な考え方を踏まえ、「方角・位置」、「地勢等」をもとに以下のとおりとする</a:t>
            </a:r>
            <a:endParaRPr lang="en-US" altLang="ja-JP" sz="1500" dirty="0">
              <a:latin typeface="Meiryo UI" panose="020B0604030504040204" pitchFamily="50" charset="-128"/>
              <a:ea typeface="Meiryo UI" panose="020B0604030504040204" pitchFamily="50" charset="-128"/>
            </a:endParaRPr>
          </a:p>
        </p:txBody>
      </p:sp>
      <p:sp>
        <p:nvSpPr>
          <p:cNvPr id="24" name="正方形/長方形 27"/>
          <p:cNvSpPr>
            <a:spLocks noChangeArrowheads="1"/>
          </p:cNvSpPr>
          <p:nvPr/>
        </p:nvSpPr>
        <p:spPr bwMode="auto">
          <a:xfrm>
            <a:off x="8847999" y="31857"/>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6" name="テキスト ボックス 25"/>
          <p:cNvSpPr txBox="1"/>
          <p:nvPr/>
        </p:nvSpPr>
        <p:spPr>
          <a:xfrm>
            <a:off x="56456" y="450546"/>
            <a:ext cx="5112568" cy="369332"/>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rPr>
              <a:t>　基本的</a:t>
            </a:r>
            <a:r>
              <a:rPr lang="ja-JP" altLang="en-US" b="1" dirty="0">
                <a:latin typeface="Meiryo UI" panose="020B0604030504040204" pitchFamily="50" charset="-128"/>
                <a:ea typeface="Meiryo UI" panose="020B0604030504040204" pitchFamily="50" charset="-128"/>
              </a:rPr>
              <a:t>な考え方</a:t>
            </a:r>
          </a:p>
        </p:txBody>
      </p:sp>
      <p:graphicFrame>
        <p:nvGraphicFramePr>
          <p:cNvPr id="27" name="Group 134"/>
          <p:cNvGraphicFramePr>
            <a:graphicFrameLocks noGrp="1"/>
          </p:cNvGraphicFramePr>
          <p:nvPr>
            <p:extLst>
              <p:ext uri="{D42A27DB-BD31-4B8C-83A1-F6EECF244321}">
                <p14:modId xmlns:p14="http://schemas.microsoft.com/office/powerpoint/2010/main" val="2216845979"/>
              </p:ext>
            </p:extLst>
          </p:nvPr>
        </p:nvGraphicFramePr>
        <p:xfrm>
          <a:off x="272480" y="4311873"/>
          <a:ext cx="5842570" cy="2376000"/>
        </p:xfrm>
        <a:graphic>
          <a:graphicData uri="http://schemas.openxmlformats.org/drawingml/2006/table">
            <a:tbl>
              <a:tblPr/>
              <a:tblGrid>
                <a:gridCol w="1869623">
                  <a:extLst>
                    <a:ext uri="{9D8B030D-6E8A-4147-A177-3AD203B41FA5}">
                      <a16:colId xmlns:a16="http://schemas.microsoft.com/office/drawing/2014/main" val="3465594486"/>
                    </a:ext>
                  </a:extLst>
                </a:gridCol>
                <a:gridCol w="3972947">
                  <a:extLst>
                    <a:ext uri="{9D8B030D-6E8A-4147-A177-3AD203B41FA5}">
                      <a16:colId xmlns:a16="http://schemas.microsoft.com/office/drawing/2014/main" val="820474307"/>
                    </a:ext>
                  </a:extLst>
                </a:gridCol>
              </a:tblGrid>
              <a:tr h="648000">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600" b="1"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特別区の名称</a:t>
                      </a:r>
                    </a:p>
                  </a:txBody>
                  <a:tcPr marL="0" marR="0" marT="0" marB="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現行政区</a:t>
                      </a:r>
                    </a:p>
                  </a:txBody>
                  <a:tcPr marL="0" marR="0" marT="0" marB="0"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231055741"/>
                  </a:ext>
                </a:extLst>
              </a:tr>
              <a:tr h="4320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淀川区</a:t>
                      </a:r>
                    </a:p>
                  </a:txBody>
                  <a:tcPr marL="99051" marR="99051" marT="45704" marB="45704"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此花区、港区、西淀川区、淀川区、東淀川区</a:t>
                      </a:r>
                    </a:p>
                  </a:txBody>
                  <a:tcPr marL="99051" marR="99051" marT="45704" marB="45704"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2000">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北区</a:t>
                      </a:r>
                    </a:p>
                  </a:txBody>
                  <a:tcPr marL="99051" marR="99051" marT="45704" marB="45704"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lang="ja-JP" altLang="en-US" sz="1100" b="0" i="0" u="none" strike="noStrike" dirty="0" smtClean="0">
                          <a:solidFill>
                            <a:schemeClr val="tx1"/>
                          </a:solidFill>
                          <a:effectLst/>
                          <a:latin typeface="Meiryo UI" pitchFamily="50" charset="-128"/>
                          <a:ea typeface="Meiryo UI" pitchFamily="50" charset="-128"/>
                          <a:cs typeface="Meiryo UI" pitchFamily="50" charset="-128"/>
                        </a:rPr>
                        <a:t>北区、都島区、福島区、東成区、旭区、城東区、鶴見区</a:t>
                      </a:r>
                    </a:p>
                  </a:txBody>
                  <a:tcPr marL="99051" marR="99051" marT="45704" marB="45704"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14875452"/>
                  </a:ext>
                </a:extLst>
              </a:tr>
              <a:tr h="432000">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中央区</a:t>
                      </a:r>
                    </a:p>
                  </a:txBody>
                  <a:tcPr marL="99051" marR="99051" marT="45704" marB="45704"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中央区、西区、大正区、浪速区、住之江区、住吉区、西成区</a:t>
                      </a:r>
                    </a:p>
                  </a:txBody>
                  <a:tcPr marL="99051" marR="99051" marT="45704" marB="45704"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80470266"/>
                  </a:ext>
                </a:extLst>
              </a:tr>
              <a:tr h="432000">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天王寺区</a:t>
                      </a:r>
                    </a:p>
                  </a:txBody>
                  <a:tcPr marL="99051" marR="99051" marT="0" marB="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lang="ja-JP" altLang="en-US" sz="1100" b="0" i="0" u="none" strike="noStrike" dirty="0" smtClean="0">
                          <a:solidFill>
                            <a:schemeClr val="tx1"/>
                          </a:solidFill>
                          <a:effectLst/>
                          <a:latin typeface="Meiryo UI" pitchFamily="50" charset="-128"/>
                          <a:ea typeface="Meiryo UI" pitchFamily="50" charset="-128"/>
                          <a:cs typeface="Meiryo UI" pitchFamily="50" charset="-128"/>
                        </a:rPr>
                        <a:t>天王寺区、生野区、阿倍野区、東住吉区、平野区</a:t>
                      </a:r>
                    </a:p>
                  </a:txBody>
                  <a:tcPr marL="99051" marR="99051" marT="45704" marB="45704"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90428104"/>
                  </a:ext>
                </a:extLst>
              </a:tr>
            </a:tbl>
          </a:graphicData>
        </a:graphic>
      </p:graphicFrame>
      <p:graphicFrame>
        <p:nvGraphicFramePr>
          <p:cNvPr id="17" name="Group 134"/>
          <p:cNvGraphicFramePr>
            <a:graphicFrameLocks noGrp="1"/>
          </p:cNvGraphicFramePr>
          <p:nvPr>
            <p:extLst>
              <p:ext uri="{D42A27DB-BD31-4B8C-83A1-F6EECF244321}">
                <p14:modId xmlns:p14="http://schemas.microsoft.com/office/powerpoint/2010/main" val="3701889359"/>
              </p:ext>
            </p:extLst>
          </p:nvPr>
        </p:nvGraphicFramePr>
        <p:xfrm>
          <a:off x="6393528" y="4311873"/>
          <a:ext cx="3312000" cy="2376000"/>
        </p:xfrm>
        <a:graphic>
          <a:graphicData uri="http://schemas.openxmlformats.org/drawingml/2006/table">
            <a:tbl>
              <a:tblPr/>
              <a:tblGrid>
                <a:gridCol w="828000">
                  <a:extLst>
                    <a:ext uri="{9D8B030D-6E8A-4147-A177-3AD203B41FA5}">
                      <a16:colId xmlns:a16="http://schemas.microsoft.com/office/drawing/2014/main" val="20003"/>
                    </a:ext>
                  </a:extLst>
                </a:gridCol>
                <a:gridCol w="828000">
                  <a:extLst>
                    <a:ext uri="{9D8B030D-6E8A-4147-A177-3AD203B41FA5}">
                      <a16:colId xmlns:a16="http://schemas.microsoft.com/office/drawing/2014/main" val="20004"/>
                    </a:ext>
                  </a:extLst>
                </a:gridCol>
                <a:gridCol w="828000">
                  <a:extLst>
                    <a:ext uri="{9D8B030D-6E8A-4147-A177-3AD203B41FA5}">
                      <a16:colId xmlns:a16="http://schemas.microsoft.com/office/drawing/2014/main" val="20005"/>
                    </a:ext>
                  </a:extLst>
                </a:gridCol>
                <a:gridCol w="828000">
                  <a:extLst>
                    <a:ext uri="{9D8B030D-6E8A-4147-A177-3AD203B41FA5}">
                      <a16:colId xmlns:a16="http://schemas.microsoft.com/office/drawing/2014/main" val="20006"/>
                    </a:ext>
                  </a:extLst>
                </a:gridCol>
              </a:tblGrid>
              <a:tr h="324000">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参考</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 </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大阪市行政区名の由来分析</a:t>
                      </a:r>
                      <a:r>
                        <a:rPr kumimoji="1"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（一部重複あり）</a:t>
                      </a:r>
                    </a:p>
                  </a:txBody>
                  <a:tcPr marL="99051" marR="99051" marT="45704" marB="45704"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240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方角・位置</a:t>
                      </a:r>
                    </a:p>
                  </a:txBody>
                  <a:tcPr marL="72000" marR="72000"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地名等</a:t>
                      </a:r>
                    </a:p>
                  </a:txBody>
                  <a:tcPr marL="72000" marR="72000"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地勢等</a:t>
                      </a:r>
                    </a:p>
                  </a:txBody>
                  <a:tcPr marL="72000" marR="72000"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古典・その他</a:t>
                      </a:r>
                    </a:p>
                  </a:txBody>
                  <a:tcPr marL="72000" marR="72000" marT="45704" marB="45704"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1"/>
                  </a:ext>
                </a:extLst>
              </a:tr>
              <a:tr h="432000">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（西淀川）</a:t>
                      </a:r>
                      <a:endParaRPr kumimoji="1" lang="en-US" altLang="ja-JP" sz="8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（東淀川）</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en-US" altLang="ja-JP" sz="8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港、</a:t>
                      </a: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西淀川</a:t>
                      </a: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淀川、</a:t>
                      </a: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東淀川</a:t>
                      </a: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endPar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8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n-cs"/>
                        </a:rPr>
                        <a:t>此花</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20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北</a:t>
                      </a:r>
                      <a:endPar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東成</a:t>
                      </a: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8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rPr>
                        <a:t>、</a:t>
                      </a: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城東</a:t>
                      </a: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都島、福島</a:t>
                      </a:r>
                      <a:endPar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東成</a:t>
                      </a: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8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鶴見</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（城東）</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旭</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14875452"/>
                  </a:ext>
                </a:extLst>
              </a:tr>
              <a:tr h="4320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中央、西</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住之江</a:t>
                      </a:r>
                      <a:endPar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住吉、西成</a:t>
                      </a:r>
                      <a:endPar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大正</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浪速</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80470266"/>
                  </a:ext>
                </a:extLst>
              </a:tr>
              <a:tr h="4320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（東住吉）</a:t>
                      </a:r>
                      <a:endPar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生野、阿倍野</a:t>
                      </a:r>
                      <a:endPar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東住吉</a:t>
                      </a: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8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平野</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天王寺</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endParaRPr kumimoji="1" lang="ja-JP" altLang="en-US" sz="800" dirty="0">
                        <a:latin typeface="Meiryo UI" panose="020B0604030504040204" pitchFamily="50" charset="-128"/>
                        <a:ea typeface="Meiryo UI" panose="020B0604030504040204" pitchFamily="50"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90428104"/>
                  </a:ext>
                </a:extLst>
              </a:tr>
            </a:tbl>
          </a:graphicData>
        </a:graphic>
      </p:graphicFrame>
      <p:graphicFrame>
        <p:nvGraphicFramePr>
          <p:cNvPr id="14" name="Group 65"/>
          <p:cNvGraphicFramePr>
            <a:graphicFrameLocks noGrp="1"/>
          </p:cNvGraphicFramePr>
          <p:nvPr>
            <p:extLst>
              <p:ext uri="{D42A27DB-BD31-4B8C-83A1-F6EECF244321}">
                <p14:modId xmlns:p14="http://schemas.microsoft.com/office/powerpoint/2010/main" val="2699155291"/>
              </p:ext>
            </p:extLst>
          </p:nvPr>
        </p:nvGraphicFramePr>
        <p:xfrm>
          <a:off x="1180789" y="2663038"/>
          <a:ext cx="6480000" cy="720000"/>
        </p:xfrm>
        <a:graphic>
          <a:graphicData uri="http://schemas.openxmlformats.org/drawingml/2006/table">
            <a:tbl>
              <a:tblPr/>
              <a:tblGrid>
                <a:gridCol w="1620000">
                  <a:extLst>
                    <a:ext uri="{9D8B030D-6E8A-4147-A177-3AD203B41FA5}">
                      <a16:colId xmlns:a16="http://schemas.microsoft.com/office/drawing/2014/main" val="20000"/>
                    </a:ext>
                  </a:extLst>
                </a:gridCol>
                <a:gridCol w="1620000">
                  <a:extLst>
                    <a:ext uri="{9D8B030D-6E8A-4147-A177-3AD203B41FA5}">
                      <a16:colId xmlns:a16="http://schemas.microsoft.com/office/drawing/2014/main" val="20001"/>
                    </a:ext>
                  </a:extLst>
                </a:gridCol>
                <a:gridCol w="1620000">
                  <a:extLst>
                    <a:ext uri="{9D8B030D-6E8A-4147-A177-3AD203B41FA5}">
                      <a16:colId xmlns:a16="http://schemas.microsoft.com/office/drawing/2014/main" val="20002"/>
                    </a:ext>
                  </a:extLst>
                </a:gridCol>
                <a:gridCol w="1620000">
                  <a:extLst>
                    <a:ext uri="{9D8B030D-6E8A-4147-A177-3AD203B41FA5}">
                      <a16:colId xmlns:a16="http://schemas.microsoft.com/office/drawing/2014/main" val="20003"/>
                    </a:ext>
                  </a:extLst>
                </a:gridCol>
              </a:tblGrid>
              <a:tr h="3600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「方角・位置」に由来</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57" marR="99057" marT="45751" marB="4575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「地名等」に由来</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57" marR="99057" marT="45751" marB="4575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「地勢等」に由来</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57" marR="99057" marT="45751" marB="4575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「古典・その他」に由来</a:t>
                      </a:r>
                    </a:p>
                  </a:txBody>
                  <a:tcPr marL="99057" marR="99057" marT="45751" marB="4575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0"/>
                  </a:ext>
                </a:extLst>
              </a:tr>
              <a:tr h="3600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38.5%</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　</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85</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57" marR="99057" marT="45751" marB="4575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35.7%</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79</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57" marR="99057" marT="45751" marB="4575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17.6%</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39</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57" marR="99057" marT="45751" marB="4575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8.1%</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 </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18</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区）</a:t>
                      </a:r>
                    </a:p>
                  </a:txBody>
                  <a:tcPr marL="99057" marR="99057" marT="45751" marB="4575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1"/>
                  </a:ext>
                </a:extLst>
              </a:tr>
            </a:tbl>
          </a:graphicData>
        </a:graphic>
      </p:graphicFrame>
      <p:sp>
        <p:nvSpPr>
          <p:cNvPr id="15" name="二等辺三角形 14"/>
          <p:cNvSpPr/>
          <p:nvPr/>
        </p:nvSpPr>
        <p:spPr>
          <a:xfrm rot="10800000">
            <a:off x="2764789" y="3510007"/>
            <a:ext cx="3312000" cy="288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2319716"/>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13"/>
          <p:cNvSpPr>
            <a:spLocks noChangeArrowheads="1"/>
          </p:cNvSpPr>
          <p:nvPr/>
        </p:nvSpPr>
        <p:spPr bwMode="auto">
          <a:xfrm>
            <a:off x="210308" y="2478776"/>
            <a:ext cx="9603519" cy="4262591"/>
          </a:xfrm>
          <a:prstGeom prst="roundRect">
            <a:avLst>
              <a:gd name="adj" fmla="val 3227"/>
            </a:avLst>
          </a:prstGeom>
          <a:solidFill>
            <a:schemeClr val="accent6">
              <a:lumMod val="20000"/>
              <a:lumOff val="80000"/>
            </a:schemeClr>
          </a:solidFill>
          <a:ln>
            <a:noFill/>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4" name="角丸四角形 1"/>
          <p:cNvSpPr>
            <a:spLocks noChangeArrowheads="1"/>
          </p:cNvSpPr>
          <p:nvPr/>
        </p:nvSpPr>
        <p:spPr bwMode="auto">
          <a:xfrm>
            <a:off x="193007" y="1216269"/>
            <a:ext cx="9620820" cy="1171248"/>
          </a:xfrm>
          <a:prstGeom prst="roundRect">
            <a:avLst>
              <a:gd name="adj" fmla="val 10812"/>
            </a:avLst>
          </a:prstGeom>
          <a:solidFill>
            <a:schemeClr val="accent6">
              <a:lumMod val="20000"/>
              <a:lumOff val="80000"/>
            </a:schemeClr>
          </a:solidFill>
          <a:ln>
            <a:noFill/>
          </a:ln>
          <a:extLst/>
        </p:spPr>
        <p:txBody>
          <a:bodyPr wrap="square" anchor="ctr">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1700" b="1" dirty="0" smtClean="0">
                <a:latin typeface="Meiryo UI" panose="020B0604030504040204" pitchFamily="50" charset="-128"/>
                <a:ea typeface="Meiryo UI" panose="020B0604030504040204" pitchFamily="50" charset="-128"/>
              </a:rPr>
              <a:t>■ </a:t>
            </a:r>
            <a:r>
              <a:rPr lang="ja-JP" altLang="en-US" sz="1700" b="1" dirty="0">
                <a:latin typeface="Meiryo UI" panose="020B0604030504040204" pitchFamily="50" charset="-128"/>
                <a:ea typeface="Meiryo UI" panose="020B0604030504040204" pitchFamily="50" charset="-128"/>
              </a:rPr>
              <a:t>基本方針</a:t>
            </a:r>
            <a:r>
              <a:rPr lang="en-US" altLang="ja-JP" sz="1800" dirty="0"/>
              <a:t/>
            </a:r>
            <a:br>
              <a:rPr lang="en-US" altLang="ja-JP" sz="1800" dirty="0"/>
            </a:br>
            <a:r>
              <a:rPr lang="ja-JP" altLang="en-US" sz="1400" dirty="0">
                <a:latin typeface="Meiryo UI" panose="020B0604030504040204" pitchFamily="50" charset="-128"/>
                <a:ea typeface="Meiryo UI" panose="020B0604030504040204" pitchFamily="50" charset="-128"/>
              </a:rPr>
              <a:t>　　現在の行政区の名称は、地域の</a:t>
            </a:r>
            <a:r>
              <a:rPr lang="ja-JP" altLang="en-US" sz="1400" dirty="0" smtClean="0">
                <a:latin typeface="Meiryo UI" panose="020B0604030504040204" pitchFamily="50" charset="-128"/>
                <a:ea typeface="Meiryo UI" panose="020B0604030504040204" pitchFamily="50" charset="-128"/>
              </a:rPr>
              <a:t>歴史などを</a:t>
            </a:r>
            <a:r>
              <a:rPr lang="ja-JP" altLang="en-US" sz="1400" dirty="0">
                <a:latin typeface="Meiryo UI" panose="020B0604030504040204" pitchFamily="50" charset="-128"/>
                <a:ea typeface="Meiryo UI" panose="020B0604030504040204" pitchFamily="50" charset="-128"/>
              </a:rPr>
              <a:t>踏まえ、長年使用されてきたものであり、</a:t>
            </a:r>
            <a:r>
              <a:rPr lang="en-US" altLang="ja-JP" sz="1400" dirty="0">
                <a:latin typeface="Meiryo UI" panose="020B0604030504040204" pitchFamily="50" charset="-128"/>
                <a:ea typeface="Meiryo UI" panose="020B0604030504040204" pitchFamily="50" charset="-128"/>
              </a:rPr>
              <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　  住民にとって愛着があることから、</a:t>
            </a:r>
            <a:r>
              <a:rPr lang="ja-JP" altLang="en-US" sz="1400" dirty="0" smtClean="0">
                <a:latin typeface="Meiryo UI" panose="020B0604030504040204" pitchFamily="50" charset="-128"/>
                <a:ea typeface="Meiryo UI" panose="020B0604030504040204" pitchFamily="50" charset="-128"/>
              </a:rPr>
              <a:t>その</a:t>
            </a:r>
            <a:r>
              <a:rPr lang="ja-JP" altLang="en-US" sz="1400" dirty="0">
                <a:latin typeface="Meiryo UI" panose="020B0604030504040204" pitchFamily="50" charset="-128"/>
                <a:ea typeface="Meiryo UI" panose="020B0604030504040204" pitchFamily="50" charset="-128"/>
              </a:rPr>
              <a:t>取扱</a:t>
            </a:r>
            <a:r>
              <a:rPr lang="ja-JP" altLang="en-US" sz="1400" dirty="0" smtClean="0">
                <a:latin typeface="Meiryo UI" panose="020B0604030504040204" pitchFamily="50" charset="-128"/>
                <a:ea typeface="Meiryo UI" panose="020B0604030504040204" pitchFamily="50" charset="-128"/>
              </a:rPr>
              <a:t>いには</a:t>
            </a:r>
            <a:r>
              <a:rPr lang="ja-JP" altLang="en-US" sz="1400" dirty="0">
                <a:latin typeface="Meiryo UI" panose="020B0604030504040204" pitchFamily="50" charset="-128"/>
                <a:ea typeface="Meiryo UI" panose="020B0604030504040204" pitchFamily="50" charset="-128"/>
              </a:rPr>
              <a:t>十分に配慮</a:t>
            </a:r>
            <a:r>
              <a:rPr lang="ja-JP" altLang="en-US" sz="1400" dirty="0" smtClean="0">
                <a:latin typeface="Meiryo UI" panose="020B0604030504040204" pitchFamily="50" charset="-128"/>
                <a:ea typeface="Meiryo UI" panose="020B0604030504040204" pitchFamily="50" charset="-128"/>
              </a:rPr>
              <a:t>する</a:t>
            </a:r>
            <a:endParaRPr lang="en-US" altLang="ja-JP" sz="1400" dirty="0" smtClean="0">
              <a:latin typeface="Meiryo UI" panose="020B0604030504040204" pitchFamily="50" charset="-128"/>
              <a:ea typeface="Meiryo UI" panose="020B0604030504040204" pitchFamily="50" charset="-128"/>
            </a:endParaRPr>
          </a:p>
          <a:p>
            <a:pPr eaLnBrk="1" hangingPunct="1">
              <a:spcBef>
                <a:spcPct val="0"/>
              </a:spcBef>
              <a:spcAft>
                <a:spcPts val="0"/>
              </a:spcAft>
              <a:buNone/>
            </a:pPr>
            <a:endParaRPr lang="en-US" altLang="ja-JP" sz="1400" dirty="0" smtClean="0">
              <a:latin typeface="Meiryo UI" panose="020B0604030504040204" pitchFamily="50" charset="-128"/>
              <a:ea typeface="Meiryo UI" panose="020B0604030504040204" pitchFamily="50" charset="-128"/>
            </a:endParaRPr>
          </a:p>
          <a:p>
            <a:pPr eaLnBrk="1" hangingPunct="1">
              <a:spcBef>
                <a:spcPct val="0"/>
              </a:spcBef>
              <a:spcAft>
                <a:spcPts val="600"/>
              </a:spcAft>
              <a:buNone/>
            </a:pPr>
            <a:endParaRPr lang="en-US" altLang="ja-JP" sz="1400" dirty="0" smtClean="0">
              <a:latin typeface="Meiryo UI" panose="020B0604030504040204" pitchFamily="50" charset="-128"/>
              <a:ea typeface="Meiryo UI" panose="020B0604030504040204" pitchFamily="50" charset="-128"/>
            </a:endParaRPr>
          </a:p>
        </p:txBody>
      </p:sp>
      <p:sp>
        <p:nvSpPr>
          <p:cNvPr id="6" name="AutoShape 5"/>
          <p:cNvSpPr>
            <a:spLocks noChangeArrowheads="1"/>
          </p:cNvSpPr>
          <p:nvPr/>
        </p:nvSpPr>
        <p:spPr bwMode="auto">
          <a:xfrm>
            <a:off x="1088693" y="1965127"/>
            <a:ext cx="2992438" cy="369511"/>
          </a:xfrm>
          <a:prstGeom prst="roundRect">
            <a:avLst>
              <a:gd name="adj" fmla="val 12236"/>
            </a:avLst>
          </a:prstGeom>
          <a:solidFill>
            <a:schemeClr val="accent5">
              <a:lumMod val="20000"/>
              <a:lumOff val="80000"/>
            </a:schemeClr>
          </a:solidFill>
          <a:ln w="9525">
            <a:solidFill>
              <a:srgbClr val="0000FF"/>
            </a:solidFill>
            <a:round/>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None/>
            </a:pPr>
            <a:r>
              <a:rPr lang="ja-JP" altLang="en-US" sz="1500" dirty="0" smtClean="0">
                <a:latin typeface="Meiryo UI" panose="020B0604030504040204" pitchFamily="50" charset="-128"/>
                <a:ea typeface="Meiryo UI" panose="020B0604030504040204" pitchFamily="50" charset="-128"/>
              </a:rPr>
              <a:t>歴史、</a:t>
            </a:r>
            <a:r>
              <a:rPr lang="ja-JP" altLang="en-US" sz="1500" dirty="0">
                <a:latin typeface="Meiryo UI" panose="020B0604030504040204" pitchFamily="50" charset="-128"/>
                <a:ea typeface="Meiryo UI" panose="020B0604030504040204" pitchFamily="50" charset="-128"/>
              </a:rPr>
              <a:t>住民の</a:t>
            </a:r>
            <a:r>
              <a:rPr lang="ja-JP" altLang="en-US" sz="1500" dirty="0" smtClean="0">
                <a:latin typeface="Meiryo UI" panose="020B0604030504040204" pitchFamily="50" charset="-128"/>
                <a:ea typeface="Meiryo UI" panose="020B0604030504040204" pitchFamily="50" charset="-128"/>
              </a:rPr>
              <a:t>愛着</a:t>
            </a:r>
            <a:endParaRPr lang="ja-JP" altLang="en-US" sz="1500" dirty="0">
              <a:latin typeface="Meiryo UI" panose="020B0604030504040204" pitchFamily="50" charset="-128"/>
              <a:ea typeface="Meiryo UI" panose="020B0604030504040204" pitchFamily="50" charset="-128"/>
            </a:endParaRPr>
          </a:p>
        </p:txBody>
      </p:sp>
      <p:sp>
        <p:nvSpPr>
          <p:cNvPr id="8" name="AutoShape 9"/>
          <p:cNvSpPr>
            <a:spLocks noChangeArrowheads="1"/>
          </p:cNvSpPr>
          <p:nvPr/>
        </p:nvSpPr>
        <p:spPr bwMode="auto">
          <a:xfrm rot="-5400000">
            <a:off x="4576647" y="1848424"/>
            <a:ext cx="293821" cy="602904"/>
          </a:xfrm>
          <a:prstGeom prst="downArrow">
            <a:avLst>
              <a:gd name="adj1" fmla="val 53944"/>
              <a:gd name="adj2" fmla="val 57439"/>
            </a:avLst>
          </a:prstGeom>
          <a:solidFill>
            <a:srgbClr val="00FF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11" name="Text Box 15"/>
          <p:cNvSpPr txBox="1">
            <a:spLocks noChangeArrowheads="1"/>
          </p:cNvSpPr>
          <p:nvPr/>
        </p:nvSpPr>
        <p:spPr bwMode="auto">
          <a:xfrm>
            <a:off x="236359" y="2492896"/>
            <a:ext cx="792517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700" b="1" dirty="0" smtClean="0">
                <a:latin typeface="Meiryo UI" panose="020B0604030504040204" pitchFamily="50" charset="-128"/>
                <a:ea typeface="Meiryo UI" panose="020B0604030504040204" pitchFamily="50" charset="-128"/>
              </a:rPr>
              <a:t>■ 取扱</a:t>
            </a:r>
            <a:r>
              <a:rPr lang="ja-JP" altLang="en-US" sz="1700" b="1" dirty="0">
                <a:latin typeface="Meiryo UI" panose="020B0604030504040204" pitchFamily="50" charset="-128"/>
                <a:ea typeface="Meiryo UI" panose="020B0604030504040204" pitchFamily="50" charset="-128"/>
              </a:rPr>
              <a:t>ルール（案</a:t>
            </a:r>
            <a:r>
              <a:rPr lang="ja-JP" altLang="en-US" sz="1700" b="1" dirty="0" smtClean="0">
                <a:latin typeface="Meiryo UI" panose="020B0604030504040204" pitchFamily="50" charset="-128"/>
                <a:ea typeface="Meiryo UI" panose="020B0604030504040204" pitchFamily="50" charset="-128"/>
              </a:rPr>
              <a:t>）</a:t>
            </a:r>
            <a:r>
              <a:rPr lang="en-US" altLang="ja-JP" sz="1700" b="1" dirty="0">
                <a:latin typeface="Meiryo UI" panose="020B0604030504040204" pitchFamily="50" charset="-128"/>
                <a:ea typeface="Meiryo UI" panose="020B0604030504040204" pitchFamily="50" charset="-128"/>
              </a:rPr>
              <a:t/>
            </a:r>
            <a:br>
              <a:rPr lang="en-US" altLang="ja-JP" sz="1700" b="1" dirty="0">
                <a:latin typeface="Meiryo UI" panose="020B0604030504040204" pitchFamily="50" charset="-128"/>
                <a:ea typeface="Meiryo UI" panose="020B0604030504040204" pitchFamily="50" charset="-128"/>
              </a:rPr>
            </a:b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新た</a:t>
            </a:r>
            <a:r>
              <a:rPr lang="ja-JP" altLang="en-US" sz="1500" dirty="0">
                <a:latin typeface="Meiryo UI" panose="020B0604030504040204" pitchFamily="50" charset="-128"/>
                <a:ea typeface="Meiryo UI" panose="020B0604030504040204" pitchFamily="50" charset="-128"/>
              </a:rPr>
              <a:t>に設置する特別区の名称と現在の町名の間に、現在の行政区名を挿入（原則）</a:t>
            </a:r>
            <a:endParaRPr lang="en-US" altLang="ja-JP" sz="1500" dirty="0">
              <a:latin typeface="Meiryo UI" panose="020B0604030504040204" pitchFamily="50" charset="-128"/>
              <a:ea typeface="Meiryo UI" panose="020B0604030504040204" pitchFamily="50" charset="-128"/>
            </a:endParaRPr>
          </a:p>
        </p:txBody>
      </p:sp>
      <p:graphicFrame>
        <p:nvGraphicFramePr>
          <p:cNvPr id="12" name="Group 51"/>
          <p:cNvGraphicFramePr>
            <a:graphicFrameLocks noGrp="1"/>
          </p:cNvGraphicFramePr>
          <p:nvPr>
            <p:extLst>
              <p:ext uri="{D42A27DB-BD31-4B8C-83A1-F6EECF244321}">
                <p14:modId xmlns:p14="http://schemas.microsoft.com/office/powerpoint/2010/main" val="4038696552"/>
              </p:ext>
            </p:extLst>
          </p:nvPr>
        </p:nvGraphicFramePr>
        <p:xfrm>
          <a:off x="1155031" y="3090997"/>
          <a:ext cx="7680833" cy="823914"/>
        </p:xfrm>
        <a:graphic>
          <a:graphicData uri="http://schemas.openxmlformats.org/drawingml/2006/table">
            <a:tbl>
              <a:tblPr/>
              <a:tblGrid>
                <a:gridCol w="1136079">
                  <a:extLst>
                    <a:ext uri="{9D8B030D-6E8A-4147-A177-3AD203B41FA5}">
                      <a16:colId xmlns:a16="http://schemas.microsoft.com/office/drawing/2014/main" val="20000"/>
                    </a:ext>
                  </a:extLst>
                </a:gridCol>
                <a:gridCol w="1232556">
                  <a:extLst>
                    <a:ext uri="{9D8B030D-6E8A-4147-A177-3AD203B41FA5}">
                      <a16:colId xmlns:a16="http://schemas.microsoft.com/office/drawing/2014/main" val="20001"/>
                    </a:ext>
                  </a:extLst>
                </a:gridCol>
                <a:gridCol w="1195146">
                  <a:extLst>
                    <a:ext uri="{9D8B030D-6E8A-4147-A177-3AD203B41FA5}">
                      <a16:colId xmlns:a16="http://schemas.microsoft.com/office/drawing/2014/main" val="20002"/>
                    </a:ext>
                  </a:extLst>
                </a:gridCol>
                <a:gridCol w="2217026">
                  <a:extLst>
                    <a:ext uri="{9D8B030D-6E8A-4147-A177-3AD203B41FA5}">
                      <a16:colId xmlns:a16="http://schemas.microsoft.com/office/drawing/2014/main" val="20003"/>
                    </a:ext>
                  </a:extLst>
                </a:gridCol>
                <a:gridCol w="949029">
                  <a:extLst>
                    <a:ext uri="{9D8B030D-6E8A-4147-A177-3AD203B41FA5}">
                      <a16:colId xmlns:a16="http://schemas.microsoft.com/office/drawing/2014/main" val="20004"/>
                    </a:ext>
                  </a:extLst>
                </a:gridCol>
                <a:gridCol w="950997">
                  <a:extLst>
                    <a:ext uri="{9D8B030D-6E8A-4147-A177-3AD203B41FA5}">
                      <a16:colId xmlns:a16="http://schemas.microsoft.com/office/drawing/2014/main" val="20005"/>
                    </a:ext>
                  </a:extLst>
                </a:gridCol>
              </a:tblGrid>
              <a:tr h="2746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市区名</a:t>
                      </a:r>
                      <a:endParaRPr kumimoji="1" lang="ja-JP" altLang="en-US" sz="1200" b="0" i="0" u="none" strike="noStrike" cap="none" normalizeH="0" baseline="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行政区名</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町名</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街区符号</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住居番号</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274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変更前</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大阪市</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区</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町</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丁目</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r>
                        <a:rPr kumimoji="1" lang="ja-JP" altLang="en-US" sz="1200" b="0" i="0" u="none" strike="noStrike" cap="none" normalizeH="0" baseline="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番</a:t>
                      </a:r>
                      <a:endParaRPr kumimoji="1" lang="ja-JP" altLang="en-US" sz="1200" b="0" i="0" u="none" strike="noStrike" cap="none" normalizeH="0" baseline="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号</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74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変更後</a:t>
                      </a: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区</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町</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丁目</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番</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号</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61" marR="99061"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2"/>
                  </a:ext>
                </a:extLst>
              </a:tr>
            </a:tbl>
          </a:graphicData>
        </a:graphic>
      </p:graphicFrame>
      <p:sp>
        <p:nvSpPr>
          <p:cNvPr id="13" name="Line 49"/>
          <p:cNvSpPr>
            <a:spLocks noChangeShapeType="1"/>
          </p:cNvSpPr>
          <p:nvPr/>
        </p:nvSpPr>
        <p:spPr bwMode="auto">
          <a:xfrm>
            <a:off x="4196574" y="3611393"/>
            <a:ext cx="1004394" cy="178998"/>
          </a:xfrm>
          <a:prstGeom prst="line">
            <a:avLst/>
          </a:prstGeom>
          <a:noFill/>
          <a:ln w="38100">
            <a:solidFill>
              <a:srgbClr val="FF00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4" name="Text Box 55"/>
          <p:cNvSpPr txBox="1">
            <a:spLocks noChangeArrowheads="1"/>
          </p:cNvSpPr>
          <p:nvPr/>
        </p:nvSpPr>
        <p:spPr bwMode="auto">
          <a:xfrm>
            <a:off x="709795" y="4473244"/>
            <a:ext cx="90192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適用例</a:t>
            </a:r>
            <a:r>
              <a:rPr lang="en-US" altLang="ja-JP" sz="1400" dirty="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p:txBody>
      </p:sp>
      <p:graphicFrame>
        <p:nvGraphicFramePr>
          <p:cNvPr id="15" name="Group 126"/>
          <p:cNvGraphicFramePr>
            <a:graphicFrameLocks noGrp="1"/>
          </p:cNvGraphicFramePr>
          <p:nvPr>
            <p:extLst>
              <p:ext uri="{D42A27DB-BD31-4B8C-83A1-F6EECF244321}">
                <p14:modId xmlns:p14="http://schemas.microsoft.com/office/powerpoint/2010/main" val="2815623136"/>
              </p:ext>
            </p:extLst>
          </p:nvPr>
        </p:nvGraphicFramePr>
        <p:xfrm>
          <a:off x="1537619" y="4485622"/>
          <a:ext cx="7087789" cy="930268"/>
        </p:xfrm>
        <a:graphic>
          <a:graphicData uri="http://schemas.openxmlformats.org/drawingml/2006/table">
            <a:tbl>
              <a:tblPr/>
              <a:tblGrid>
                <a:gridCol w="1918761">
                  <a:extLst>
                    <a:ext uri="{9D8B030D-6E8A-4147-A177-3AD203B41FA5}">
                      <a16:colId xmlns:a16="http://schemas.microsoft.com/office/drawing/2014/main" val="20000"/>
                    </a:ext>
                  </a:extLst>
                </a:gridCol>
                <a:gridCol w="1918761">
                  <a:extLst>
                    <a:ext uri="{9D8B030D-6E8A-4147-A177-3AD203B41FA5}">
                      <a16:colId xmlns:a16="http://schemas.microsoft.com/office/drawing/2014/main" val="20001"/>
                    </a:ext>
                  </a:extLst>
                </a:gridCol>
                <a:gridCol w="999932">
                  <a:extLst>
                    <a:ext uri="{9D8B030D-6E8A-4147-A177-3AD203B41FA5}">
                      <a16:colId xmlns:a16="http://schemas.microsoft.com/office/drawing/2014/main" val="20002"/>
                    </a:ext>
                  </a:extLst>
                </a:gridCol>
                <a:gridCol w="2250335">
                  <a:extLst>
                    <a:ext uri="{9D8B030D-6E8A-4147-A177-3AD203B41FA5}">
                      <a16:colId xmlns:a16="http://schemas.microsoft.com/office/drawing/2014/main" val="20003"/>
                    </a:ext>
                  </a:extLst>
                </a:gridCol>
              </a:tblGrid>
              <a:tr h="282268">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変更前の町名（現行）</a:t>
                      </a:r>
                    </a:p>
                  </a:txBody>
                  <a:tcPr marL="99055" marR="99055" marT="45658" marB="4565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整理前の町名（案）</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55" marR="99055" marT="45658" marB="4565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9055" marR="99055" marT="45658" marB="4565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cap="flat">
                      <a:noFill/>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整理後の町名（案）</a:t>
                      </a:r>
                    </a:p>
                  </a:txBody>
                  <a:tcPr marL="99055" marR="99055" marT="45658" marB="4565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0"/>
                  </a:ext>
                </a:extLst>
              </a:tr>
              <a:tr h="648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・北区  　  池田町</a:t>
                      </a: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・中央区　 安土町</a:t>
                      </a: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・西区　　  九条</a:t>
                      </a: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endParaRPr>
                    </a:p>
                  </a:txBody>
                  <a:tcPr marL="99055" marR="99055" marT="45658" marB="4565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・北区　　  北池田町</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・中央区　 中央安土町</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・中央区　 西九条</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endParaRPr>
                    </a:p>
                  </a:txBody>
                  <a:tcPr marL="99055" marR="99055" marT="45658" marB="4565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・北区　 　 池田町</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・中央区 　安土町</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・中央区 　九条</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55" marR="99055" marT="45658" marB="4565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16" name="AutoShape 5"/>
          <p:cNvSpPr>
            <a:spLocks noChangeArrowheads="1"/>
          </p:cNvSpPr>
          <p:nvPr/>
        </p:nvSpPr>
        <p:spPr bwMode="auto">
          <a:xfrm>
            <a:off x="5218187" y="1988206"/>
            <a:ext cx="3504267" cy="336907"/>
          </a:xfrm>
          <a:prstGeom prst="roundRect">
            <a:avLst>
              <a:gd name="adj" fmla="val 12236"/>
            </a:avLst>
          </a:prstGeom>
          <a:solidFill>
            <a:schemeClr val="accent5">
              <a:lumMod val="20000"/>
              <a:lumOff val="80000"/>
            </a:schemeClr>
          </a:solidFill>
          <a:ln w="9525">
            <a:solidFill>
              <a:srgbClr val="0000FF"/>
            </a:solidFill>
            <a:round/>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None/>
            </a:pPr>
            <a:r>
              <a:rPr lang="ja-JP" altLang="en-US" sz="1500" dirty="0">
                <a:latin typeface="Meiryo UI" panose="020B0604030504040204" pitchFamily="50" charset="-128"/>
                <a:ea typeface="Meiryo UI" panose="020B0604030504040204" pitchFamily="50" charset="-128"/>
              </a:rPr>
              <a:t>一定のルールに基づいて、町名に</a:t>
            </a:r>
            <a:r>
              <a:rPr lang="ja-JP" altLang="en-US" sz="1500" dirty="0" smtClean="0">
                <a:latin typeface="Meiryo UI" panose="020B0604030504040204" pitchFamily="50" charset="-128"/>
                <a:ea typeface="Meiryo UI" panose="020B0604030504040204" pitchFamily="50" charset="-128"/>
              </a:rPr>
              <a:t>反映</a:t>
            </a:r>
            <a:endParaRPr lang="ja-JP" altLang="en-US" sz="1500" dirty="0">
              <a:latin typeface="Meiryo UI" panose="020B0604030504040204" pitchFamily="50" charset="-128"/>
              <a:ea typeface="Meiryo UI" panose="020B0604030504040204" pitchFamily="50" charset="-128"/>
            </a:endParaRPr>
          </a:p>
        </p:txBody>
      </p:sp>
      <p:sp>
        <p:nvSpPr>
          <p:cNvPr id="18" name="AutoShape 127"/>
          <p:cNvSpPr>
            <a:spLocks noChangeArrowheads="1"/>
          </p:cNvSpPr>
          <p:nvPr/>
        </p:nvSpPr>
        <p:spPr bwMode="auto">
          <a:xfrm rot="-5400000">
            <a:off x="5627961" y="4610664"/>
            <a:ext cx="503238" cy="688975"/>
          </a:xfrm>
          <a:prstGeom prst="downArrow">
            <a:avLst>
              <a:gd name="adj1" fmla="val 63269"/>
              <a:gd name="adj2" fmla="val 55930"/>
            </a:avLst>
          </a:prstGeom>
          <a:solidFill>
            <a:schemeClr val="accent5">
              <a:lumMod val="20000"/>
              <a:lumOff val="80000"/>
            </a:schemeClr>
          </a:solidFill>
          <a:ln w="9525">
            <a:solidFill>
              <a:srgbClr val="0000FF"/>
            </a:solidFill>
            <a:miter lim="800000"/>
            <a:headEnd/>
            <a:tailEnd/>
          </a:ln>
          <a:effectLs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19" name="テキスト ボックス 18"/>
          <p:cNvSpPr txBox="1"/>
          <p:nvPr/>
        </p:nvSpPr>
        <p:spPr>
          <a:xfrm>
            <a:off x="729916" y="4001755"/>
            <a:ext cx="8783000" cy="523220"/>
          </a:xfrm>
          <a:prstGeom prst="rect">
            <a:avLst/>
          </a:prstGeom>
          <a:noFill/>
        </p:spPr>
        <p:txBody>
          <a:bodyPr wrap="square">
            <a:spAutoFit/>
          </a:bodyPr>
          <a:lstStyle/>
          <a:p>
            <a:pPr eaLnBrk="1" hangingPunct="1">
              <a:defRPr/>
            </a:pPr>
            <a:r>
              <a:rPr lang="ja-JP" altLang="en-US" sz="1400" dirty="0">
                <a:latin typeface="Meiryo UI" panose="020B0604030504040204" pitchFamily="50" charset="-128"/>
                <a:ea typeface="Meiryo UI" panose="020B0604030504040204" pitchFamily="50" charset="-128"/>
              </a:rPr>
              <a:t>例外</a:t>
            </a:r>
            <a:r>
              <a:rPr lang="en-US" altLang="ja-JP" sz="1400" dirty="0" smtClean="0">
                <a:latin typeface="Meiryo UI" panose="020B0604030504040204" pitchFamily="50" charset="-128"/>
                <a:ea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rPr>
              <a:t>：淀川区・北区</a:t>
            </a:r>
            <a:r>
              <a:rPr lang="ja-JP" altLang="en-US"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中央区・天王寺区は現在の行政区名と同一となることから、西区に</a:t>
            </a:r>
            <a:r>
              <a:rPr lang="ja-JP" altLang="en-US" sz="1400" dirty="0">
                <a:latin typeface="Meiryo UI" panose="020B0604030504040204" pitchFamily="50" charset="-128"/>
                <a:ea typeface="Meiryo UI" panose="020B0604030504040204" pitchFamily="50" charset="-128"/>
              </a:rPr>
              <a:t>ついて</a:t>
            </a:r>
            <a:r>
              <a:rPr lang="ja-JP" altLang="en-US" sz="1400" dirty="0" smtClean="0">
                <a:latin typeface="Meiryo UI" panose="020B0604030504040204" pitchFamily="50" charset="-128"/>
                <a:ea typeface="Meiryo UI" panose="020B0604030504040204" pitchFamily="50" charset="-128"/>
              </a:rPr>
              <a:t>は方位と混同され</a:t>
            </a:r>
            <a:endParaRPr lang="en-US" altLang="ja-JP" sz="1400" dirty="0" smtClean="0">
              <a:latin typeface="Meiryo UI" panose="020B0604030504040204" pitchFamily="50" charset="-128"/>
              <a:ea typeface="Meiryo UI" panose="020B0604030504040204" pitchFamily="50" charset="-128"/>
            </a:endParaRPr>
          </a:p>
          <a:p>
            <a:pPr eaLnBrk="1" hangingPunct="1">
              <a:defRPr/>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やすいことから</a:t>
            </a:r>
            <a:r>
              <a:rPr lang="ja-JP" altLang="en-US" sz="1400" dirty="0">
                <a:latin typeface="Meiryo UI" panose="020B0604030504040204" pitchFamily="50" charset="-128"/>
                <a:ea typeface="Meiryo UI" panose="020B0604030504040204" pitchFamily="50" charset="-128"/>
              </a:rPr>
              <a:t>、現在の行政区名を挿入</a:t>
            </a:r>
            <a:r>
              <a:rPr lang="ja-JP" altLang="en-US" sz="1400" dirty="0" smtClean="0">
                <a:latin typeface="Meiryo UI" panose="020B0604030504040204" pitchFamily="50" charset="-128"/>
                <a:ea typeface="Meiryo UI" panose="020B0604030504040204" pitchFamily="50" charset="-128"/>
              </a:rPr>
              <a:t>しない</a:t>
            </a:r>
            <a:endParaRPr lang="en-US" altLang="ja-JP" sz="14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728328" y="5522238"/>
            <a:ext cx="8504238" cy="307777"/>
          </a:xfrm>
          <a:prstGeom prst="rect">
            <a:avLst/>
          </a:prstGeom>
          <a:noFill/>
        </p:spPr>
        <p:txBody>
          <a:bodyPr>
            <a:spAutoFit/>
          </a:bodyPr>
          <a:lstStyle/>
          <a:p>
            <a:pPr eaLnBrk="1" hangingPunct="1">
              <a:defRPr/>
            </a:pPr>
            <a:r>
              <a:rPr lang="ja-JP" altLang="en-US" sz="1400" dirty="0" smtClean="0">
                <a:latin typeface="Meiryo UI" panose="020B0604030504040204" pitchFamily="50" charset="-128"/>
                <a:ea typeface="Meiryo UI" panose="020B0604030504040204" pitchFamily="50" charset="-128"/>
              </a:rPr>
              <a:t>例外</a:t>
            </a:r>
            <a:r>
              <a:rPr lang="en-US" altLang="ja-JP" sz="1400" dirty="0" smtClean="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行政</a:t>
            </a:r>
            <a:r>
              <a:rPr lang="ja-JP" altLang="en-US" sz="1400" dirty="0">
                <a:latin typeface="Meiryo UI" panose="020B0604030504040204" pitchFamily="50" charset="-128"/>
                <a:ea typeface="Meiryo UI" panose="020B0604030504040204" pitchFamily="50" charset="-128"/>
              </a:rPr>
              <a:t>区名と町名が連続する場合は、現在の行政区名を挿入しない（漢字表記も含む</a:t>
            </a:r>
            <a:r>
              <a:rPr lang="ja-JP" altLang="en-US" sz="1400" dirty="0" smtClean="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p:txBody>
      </p:sp>
      <p:graphicFrame>
        <p:nvGraphicFramePr>
          <p:cNvPr id="21" name="Group 126"/>
          <p:cNvGraphicFramePr>
            <a:graphicFrameLocks noGrp="1"/>
          </p:cNvGraphicFramePr>
          <p:nvPr>
            <p:extLst>
              <p:ext uri="{D42A27DB-BD31-4B8C-83A1-F6EECF244321}">
                <p14:modId xmlns:p14="http://schemas.microsoft.com/office/powerpoint/2010/main" val="1949162082"/>
              </p:ext>
            </p:extLst>
          </p:nvPr>
        </p:nvGraphicFramePr>
        <p:xfrm>
          <a:off x="1534444" y="5787497"/>
          <a:ext cx="7090964" cy="815121"/>
        </p:xfrm>
        <a:graphic>
          <a:graphicData uri="http://schemas.openxmlformats.org/drawingml/2006/table">
            <a:tbl>
              <a:tblPr/>
              <a:tblGrid>
                <a:gridCol w="1918649">
                  <a:extLst>
                    <a:ext uri="{9D8B030D-6E8A-4147-A177-3AD203B41FA5}">
                      <a16:colId xmlns:a16="http://schemas.microsoft.com/office/drawing/2014/main" val="20000"/>
                    </a:ext>
                  </a:extLst>
                </a:gridCol>
                <a:gridCol w="1918649">
                  <a:extLst>
                    <a:ext uri="{9D8B030D-6E8A-4147-A177-3AD203B41FA5}">
                      <a16:colId xmlns:a16="http://schemas.microsoft.com/office/drawing/2014/main" val="20001"/>
                    </a:ext>
                  </a:extLst>
                </a:gridCol>
                <a:gridCol w="1003462">
                  <a:extLst>
                    <a:ext uri="{9D8B030D-6E8A-4147-A177-3AD203B41FA5}">
                      <a16:colId xmlns:a16="http://schemas.microsoft.com/office/drawing/2014/main" val="20002"/>
                    </a:ext>
                  </a:extLst>
                </a:gridCol>
                <a:gridCol w="2250204">
                  <a:extLst>
                    <a:ext uri="{9D8B030D-6E8A-4147-A177-3AD203B41FA5}">
                      <a16:colId xmlns:a16="http://schemas.microsoft.com/office/drawing/2014/main" val="20003"/>
                    </a:ext>
                  </a:extLst>
                </a:gridCol>
              </a:tblGrid>
              <a:tr h="282082">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変更前の町名（現行）</a:t>
                      </a:r>
                    </a:p>
                  </a:txBody>
                  <a:tcPr marL="99051" marR="99051" marT="45566" marB="4556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整理前の町名（案）</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51" marR="99051" marT="45566" marB="4556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L="99051" marR="99051" marT="45566" marB="4556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cap="flat">
                      <a:noFill/>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整理後の町名（案）</a:t>
                      </a:r>
                    </a:p>
                  </a:txBody>
                  <a:tcPr marL="99051" marR="99051" marT="45566" marB="4556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0"/>
                  </a:ext>
                </a:extLst>
              </a:tr>
              <a:tr h="533039">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Times New Roman" pitchFamily="18" charset="0"/>
                        </a:rPr>
                        <a:t>・港区　　　　 港晴</a:t>
                      </a:r>
                      <a:endParaRPr kumimoji="1" lang="en-US" altLang="ja-JP"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・住之江区　 住之江</a:t>
                      </a:r>
                    </a:p>
                  </a:txBody>
                  <a:tcPr marL="99051" marR="99051" marT="45566" marB="4556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・淀川区　 </a:t>
                      </a:r>
                      <a:r>
                        <a:rPr kumimoji="1" lang="ja-JP" altLang="en-US" sz="12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港港</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晴</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・中央区　 </a:t>
                      </a:r>
                      <a:r>
                        <a:rPr kumimoji="1" lang="ja-JP" altLang="en-US" sz="12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rPr>
                        <a:t>住之江住之江</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itchFamily="18" charset="0"/>
                      </a:endParaRPr>
                    </a:p>
                  </a:txBody>
                  <a:tcPr marL="99051" marR="99051" marT="45566" marB="4556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・淀川区　 港晴</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・中央区 　住之江</a:t>
                      </a:r>
                    </a:p>
                  </a:txBody>
                  <a:tcPr marL="99051" marR="99051" marT="45566" marB="4556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23" name="AutoShape 127"/>
          <p:cNvSpPr>
            <a:spLocks noChangeArrowheads="1"/>
          </p:cNvSpPr>
          <p:nvPr/>
        </p:nvSpPr>
        <p:spPr bwMode="auto">
          <a:xfrm rot="-5400000">
            <a:off x="5632545" y="5847310"/>
            <a:ext cx="503238" cy="688975"/>
          </a:xfrm>
          <a:prstGeom prst="downArrow">
            <a:avLst>
              <a:gd name="adj1" fmla="val 63269"/>
              <a:gd name="adj2" fmla="val 55930"/>
            </a:avLst>
          </a:prstGeom>
          <a:solidFill>
            <a:schemeClr val="accent5">
              <a:lumMod val="20000"/>
              <a:lumOff val="80000"/>
            </a:schemeClr>
          </a:solidFill>
          <a:ln w="9525">
            <a:solidFill>
              <a:srgbClr val="0000FF"/>
            </a:solidFill>
            <a:miter lim="800000"/>
            <a:headEnd/>
            <a:tailEnd/>
          </a:ln>
          <a:effectLs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24" name="Text Box 55"/>
          <p:cNvSpPr txBox="1">
            <a:spLocks noChangeArrowheads="1"/>
          </p:cNvSpPr>
          <p:nvPr/>
        </p:nvSpPr>
        <p:spPr bwMode="auto">
          <a:xfrm>
            <a:off x="704528" y="5769039"/>
            <a:ext cx="90192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適用例</a:t>
            </a:r>
            <a:r>
              <a:rPr lang="en-US" altLang="ja-JP" sz="1400" dirty="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p:txBody>
      </p:sp>
      <p:sp>
        <p:nvSpPr>
          <p:cNvPr id="22" name="角丸四角形 1"/>
          <p:cNvSpPr>
            <a:spLocks noChangeArrowheads="1"/>
          </p:cNvSpPr>
          <p:nvPr/>
        </p:nvSpPr>
        <p:spPr bwMode="auto">
          <a:xfrm>
            <a:off x="200472" y="543348"/>
            <a:ext cx="9620820" cy="597540"/>
          </a:xfrm>
          <a:prstGeom prst="roundRect">
            <a:avLst>
              <a:gd name="adj" fmla="val 17155"/>
            </a:avLst>
          </a:prstGeom>
          <a:solidFill>
            <a:schemeClr val="accent6">
              <a:lumMod val="20000"/>
              <a:lumOff val="80000"/>
            </a:schemeClr>
          </a:solidFill>
          <a:ln>
            <a:noFill/>
          </a:ln>
          <a:extLst/>
        </p:spPr>
        <p:txBody>
          <a:bodyPr wrap="square" anchor="ctr">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1700" b="1" dirty="0">
                <a:latin typeface="Meiryo UI" panose="020B0604030504040204" pitchFamily="50" charset="-128"/>
                <a:ea typeface="Meiryo UI" panose="020B0604030504040204" pitchFamily="50" charset="-128"/>
              </a:rPr>
              <a:t>■ </a:t>
            </a:r>
            <a:r>
              <a:rPr lang="ja-JP" altLang="en-US" sz="1700" b="1" dirty="0" smtClean="0">
                <a:latin typeface="Meiryo UI" panose="020B0604030504040204" pitchFamily="50" charset="-128"/>
                <a:ea typeface="Meiryo UI" panose="020B0604030504040204" pitchFamily="50" charset="-128"/>
              </a:rPr>
              <a:t>町名の取扱い</a:t>
            </a:r>
            <a:endParaRPr lang="en-US" altLang="ja-JP" sz="1700" b="1" dirty="0" smtClean="0">
              <a:latin typeface="Meiryo UI" panose="020B0604030504040204" pitchFamily="50" charset="-128"/>
              <a:ea typeface="Meiryo UI" panose="020B0604030504040204" pitchFamily="50" charset="-128"/>
            </a:endParaRPr>
          </a:p>
          <a:p>
            <a:pPr eaLnBrk="1" hangingPunct="1">
              <a:spcBef>
                <a:spcPct val="0"/>
              </a:spcBef>
              <a:spcAft>
                <a:spcPts val="1200"/>
              </a:spcAft>
              <a:buNone/>
            </a:pPr>
            <a:r>
              <a:rPr lang="ja-JP" altLang="en-US" sz="1400" b="1" dirty="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地域</a:t>
            </a:r>
            <a:r>
              <a:rPr lang="ja-JP" altLang="en-US" sz="1400" dirty="0">
                <a:latin typeface="Meiryo UI" panose="020B0604030504040204" pitchFamily="50" charset="-128"/>
                <a:ea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rPr>
              <a:t>歴史など</a:t>
            </a:r>
            <a:r>
              <a:rPr lang="ja-JP" altLang="en-US" sz="1400" dirty="0">
                <a:latin typeface="Meiryo UI" panose="020B0604030504040204" pitchFamily="50" charset="-128"/>
                <a:ea typeface="Meiryo UI" panose="020B0604030504040204" pitchFamily="50" charset="-128"/>
              </a:rPr>
              <a:t>を考慮し、特別区の設置の日までの間に住民の意見を踏まえて大阪市長が定めることと</a:t>
            </a:r>
            <a:r>
              <a:rPr lang="ja-JP" altLang="en-US" sz="1400" dirty="0" smtClean="0">
                <a:latin typeface="Meiryo UI" panose="020B0604030504040204" pitchFamily="50" charset="-128"/>
                <a:ea typeface="Meiryo UI" panose="020B0604030504040204" pitchFamily="50" charset="-128"/>
              </a:rPr>
              <a:t>する</a:t>
            </a:r>
            <a:endParaRPr lang="en-US" altLang="ja-JP" sz="1400" b="1" dirty="0" smtClean="0">
              <a:latin typeface="Meiryo UI" panose="020B0604030504040204" pitchFamily="50" charset="-128"/>
              <a:ea typeface="Meiryo UI" panose="020B0604030504040204" pitchFamily="50" charset="-128"/>
            </a:endParaRPr>
          </a:p>
        </p:txBody>
      </p:sp>
      <p:sp>
        <p:nvSpPr>
          <p:cNvPr id="26" name="正方形/長方形 25"/>
          <p:cNvSpPr/>
          <p:nvPr/>
        </p:nvSpPr>
        <p:spPr>
          <a:xfrm>
            <a:off x="-3193" y="300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2700"/>
              </a:lnSpc>
              <a:defRPr/>
            </a:pPr>
            <a:r>
              <a:rPr lang="ja-JP" altLang="en-US" sz="2000" b="1" dirty="0" smtClean="0">
                <a:solidFill>
                  <a:prstClr val="black"/>
                </a:solidFill>
                <a:latin typeface="Meiryo UI" pitchFamily="50" charset="-128"/>
                <a:ea typeface="Meiryo UI" pitchFamily="50" charset="-128"/>
                <a:cs typeface="Meiryo UI" pitchFamily="50" charset="-128"/>
              </a:rPr>
              <a:t>４</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町名の考え方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8"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５</a:t>
            </a:r>
          </a:p>
        </p:txBody>
      </p:sp>
    </p:spTree>
    <p:extLst>
      <p:ext uri="{BB962C8B-B14F-4D97-AF65-F5344CB8AC3E}">
        <p14:creationId xmlns:p14="http://schemas.microsoft.com/office/powerpoint/2010/main" val="3733936463"/>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503569095"/>
              </p:ext>
            </p:extLst>
          </p:nvPr>
        </p:nvGraphicFramePr>
        <p:xfrm>
          <a:off x="1712639" y="3381894"/>
          <a:ext cx="6480721" cy="944710"/>
        </p:xfrm>
        <a:graphic>
          <a:graphicData uri="http://schemas.openxmlformats.org/drawingml/2006/table">
            <a:tbl>
              <a:tblPr firstRow="1" bandRow="1">
                <a:tableStyleId>{5940675A-B579-460E-94D1-54222C63F5DA}</a:tableStyleId>
              </a:tblPr>
              <a:tblGrid>
                <a:gridCol w="4968553">
                  <a:extLst>
                    <a:ext uri="{9D8B030D-6E8A-4147-A177-3AD203B41FA5}">
                      <a16:colId xmlns:a16="http://schemas.microsoft.com/office/drawing/2014/main" val="20000"/>
                    </a:ext>
                  </a:extLst>
                </a:gridCol>
                <a:gridCol w="1512168">
                  <a:extLst>
                    <a:ext uri="{9D8B030D-6E8A-4147-A177-3AD203B41FA5}">
                      <a16:colId xmlns:a16="http://schemas.microsoft.com/office/drawing/2014/main" val="20003"/>
                    </a:ext>
                  </a:extLst>
                </a:gridCol>
              </a:tblGrid>
              <a:tr h="335138">
                <a:tc>
                  <a:txBody>
                    <a:bodyPr/>
                    <a:lstStyle/>
                    <a:p>
                      <a:pPr algn="ctr"/>
                      <a:r>
                        <a:rPr kumimoji="1" lang="ja-JP" altLang="en-US" sz="1400" b="0" dirty="0" smtClean="0">
                          <a:latin typeface="Meiryo UI" pitchFamily="50" charset="-128"/>
                          <a:ea typeface="Meiryo UI" pitchFamily="50" charset="-128"/>
                          <a:cs typeface="Meiryo UI" pitchFamily="50" charset="-128"/>
                        </a:rPr>
                        <a:t>資料名</a:t>
                      </a:r>
                      <a:endParaRPr kumimoji="1" lang="ja-JP" altLang="en-US" sz="1400" b="0" dirty="0">
                        <a:latin typeface="Meiryo UI" pitchFamily="50" charset="-128"/>
                        <a:ea typeface="Meiryo UI" pitchFamily="50" charset="-128"/>
                        <a:cs typeface="Meiryo UI" pitchFamily="50" charset="-128"/>
                      </a:endParaRPr>
                    </a:p>
                  </a:txBody>
                  <a:tcPr marL="99050" marR="99050" marT="45713" marB="45713"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dirty="0" smtClean="0">
                          <a:latin typeface="Meiryo UI" pitchFamily="50" charset="-128"/>
                          <a:ea typeface="Meiryo UI" pitchFamily="50" charset="-128"/>
                          <a:cs typeface="Meiryo UI" pitchFamily="50" charset="-128"/>
                        </a:rPr>
                        <a:t>ページ</a:t>
                      </a:r>
                      <a:endParaRPr kumimoji="1" lang="ja-JP" altLang="en-US" sz="1400" b="0" dirty="0">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0"/>
                  </a:ext>
                </a:extLst>
              </a:tr>
              <a:tr h="288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　自治体の名称の定め方　</a:t>
                      </a:r>
                    </a:p>
                  </a:txBody>
                  <a:tcPr marL="108000" marR="108000" marT="45713" marB="45713"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区割</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７</a:t>
                      </a:r>
                      <a:endParaRPr kumimoji="1" lang="ja-JP" altLang="en-US" sz="1400" b="0" dirty="0">
                        <a:solidFill>
                          <a:srgbClr val="FF0000"/>
                        </a:solidFill>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1"/>
                  </a:ext>
                </a:extLst>
              </a:tr>
              <a:tr h="2159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　東京特別区・政令指定都市の行政区名の由来分析</a:t>
                      </a:r>
                    </a:p>
                  </a:txBody>
                  <a:tcPr marL="108000" marR="108000" marT="45713" marB="45713"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区割</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８</a:t>
                      </a:r>
                      <a:endParaRPr kumimoji="1" lang="ja-JP" altLang="en-US" sz="1400" b="0" dirty="0">
                        <a:solidFill>
                          <a:srgbClr val="FF0000"/>
                        </a:solidFill>
                        <a:latin typeface="Meiryo UI" pitchFamily="50" charset="-128"/>
                        <a:ea typeface="Meiryo UI" pitchFamily="50" charset="-128"/>
                        <a:cs typeface="Meiryo UI" pitchFamily="50" charset="-128"/>
                      </a:endParaRPr>
                    </a:p>
                  </a:txBody>
                  <a:tcPr marL="99050" marR="99050" marT="45713" marB="45713"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2"/>
                  </a:ext>
                </a:extLst>
              </a:tr>
            </a:tbl>
          </a:graphicData>
        </a:graphic>
      </p:graphicFrame>
      <p:sp>
        <p:nvSpPr>
          <p:cNvPr id="8" name="正方形/長方形 27"/>
          <p:cNvSpPr>
            <a:spLocks noChangeArrowheads="1"/>
          </p:cNvSpPr>
          <p:nvPr/>
        </p:nvSpPr>
        <p:spPr bwMode="auto">
          <a:xfrm>
            <a:off x="8847999" y="31857"/>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9" name="タイトル 1"/>
          <p:cNvSpPr txBox="1">
            <a:spLocks/>
          </p:cNvSpPr>
          <p:nvPr/>
        </p:nvSpPr>
        <p:spPr>
          <a:xfrm>
            <a:off x="818622" y="2276475"/>
            <a:ext cx="8191368" cy="603250"/>
          </a:xfrm>
          <a:prstGeom prst="rect">
            <a:avLst/>
          </a:prstGeom>
          <a:solidFill>
            <a:schemeClr val="accent2">
              <a:lumMod val="20000"/>
              <a:lumOff val="8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2800" b="1" dirty="0" smtClean="0">
                <a:latin typeface="ＭＳ Ｐゴシック" pitchFamily="50" charset="-128"/>
                <a:ea typeface="Meiryo UI" pitchFamily="50" charset="-128"/>
                <a:cs typeface="Meiryo UI" pitchFamily="50" charset="-128"/>
              </a:rPr>
              <a:t>参考資料</a:t>
            </a:r>
            <a:endParaRPr lang="ja-JP" altLang="en-US" sz="1800" b="1" dirty="0" smtClean="0">
              <a:latin typeface="ＭＳ Ｐゴシック" pitchFamily="50" charset="-128"/>
              <a:ea typeface="Meiryo UI" pitchFamily="50" charset="-128"/>
              <a:cs typeface="Meiryo UI" pitchFamily="50" charset="-128"/>
            </a:endParaRPr>
          </a:p>
        </p:txBody>
      </p:sp>
    </p:spTree>
    <p:extLst>
      <p:ext uri="{BB962C8B-B14F-4D97-AF65-F5344CB8AC3E}">
        <p14:creationId xmlns:p14="http://schemas.microsoft.com/office/powerpoint/2010/main" val="33608647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fontAlgn="ctr" hangingPunct="1">
              <a:defRPr/>
            </a:pPr>
            <a:r>
              <a:rPr lang="ja-JP" altLang="en-US" sz="2000" b="1" dirty="0" smtClean="0">
                <a:solidFill>
                  <a:srgbClr val="000000"/>
                </a:solidFill>
                <a:latin typeface="Meiryo UI" panose="020B0604030504040204" pitchFamily="50" charset="-128"/>
                <a:ea typeface="Meiryo UI" panose="020B0604030504040204" pitchFamily="50" charset="-128"/>
              </a:rPr>
              <a:t>　自治体</a:t>
            </a:r>
            <a:r>
              <a:rPr lang="ja-JP" altLang="en-US" sz="2000" b="1" dirty="0">
                <a:solidFill>
                  <a:srgbClr val="000000"/>
                </a:solidFill>
                <a:latin typeface="Meiryo UI" panose="020B0604030504040204" pitchFamily="50" charset="-128"/>
                <a:ea typeface="Meiryo UI" panose="020B0604030504040204" pitchFamily="50" charset="-128"/>
              </a:rPr>
              <a:t>の名称の</a:t>
            </a:r>
            <a:r>
              <a:rPr lang="ja-JP" altLang="en-US" sz="2000" b="1" dirty="0" smtClean="0">
                <a:solidFill>
                  <a:srgbClr val="000000"/>
                </a:solidFill>
                <a:latin typeface="Meiryo UI" panose="020B0604030504040204" pitchFamily="50" charset="-128"/>
                <a:ea typeface="Meiryo UI" panose="020B0604030504040204" pitchFamily="50" charset="-128"/>
              </a:rPr>
              <a:t>定め方</a:t>
            </a:r>
            <a:endParaRPr lang="ja-JP" altLang="en-US" sz="2000" b="1" dirty="0">
              <a:solidFill>
                <a:srgbClr val="000000"/>
              </a:solidFill>
              <a:latin typeface="Meiryo UI" panose="020B0604030504040204" pitchFamily="50" charset="-128"/>
              <a:ea typeface="Meiryo UI" panose="020B0604030504040204" pitchFamily="50" charset="-128"/>
            </a:endParaRPr>
          </a:p>
        </p:txBody>
      </p:sp>
      <p:sp>
        <p:nvSpPr>
          <p:cNvPr id="5" name="Rectangle 11"/>
          <p:cNvSpPr>
            <a:spLocks noChangeArrowheads="1"/>
          </p:cNvSpPr>
          <p:nvPr/>
        </p:nvSpPr>
        <p:spPr bwMode="auto">
          <a:xfrm>
            <a:off x="350839" y="749300"/>
            <a:ext cx="9210674" cy="1441450"/>
          </a:xfrm>
          <a:prstGeom prst="rect">
            <a:avLst/>
          </a:prstGeom>
          <a:solidFill>
            <a:schemeClr val="accent6">
              <a:lumMod val="20000"/>
              <a:lumOff val="80000"/>
            </a:schemeClr>
          </a:solidFill>
          <a:ln w="9525" algn="ctr">
            <a:solidFill>
              <a:schemeClr val="tx1"/>
            </a:solidFill>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6" name="正方形/長方形 65"/>
          <p:cNvSpPr>
            <a:spLocks noChangeArrowheads="1"/>
          </p:cNvSpPr>
          <p:nvPr/>
        </p:nvSpPr>
        <p:spPr bwMode="auto">
          <a:xfrm>
            <a:off x="974725" y="939800"/>
            <a:ext cx="8423275" cy="576263"/>
          </a:xfrm>
          <a:prstGeom prst="rect">
            <a:avLst/>
          </a:prstGeom>
          <a:solidFill>
            <a:schemeClr val="accent6">
              <a:lumMod val="20000"/>
              <a:lumOff val="80000"/>
            </a:schemeClr>
          </a:solidFill>
          <a:ln w="9525">
            <a:solidFill>
              <a:schemeClr val="tx1"/>
            </a:solidFill>
            <a:prstDash val="dash"/>
            <a:miter lim="800000"/>
            <a:headEnd/>
            <a:tailEnd/>
          </a:ln>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地方自治法（昭和</a:t>
            </a:r>
            <a:r>
              <a:rPr lang="en-US" altLang="ja-JP" sz="1200" dirty="0">
                <a:latin typeface="Meiryo UI" panose="020B0604030504040204" pitchFamily="50" charset="-128"/>
                <a:ea typeface="Meiryo UI" panose="020B0604030504040204" pitchFamily="50" charset="-128"/>
              </a:rPr>
              <a:t>22</a:t>
            </a:r>
            <a:r>
              <a:rPr lang="ja-JP" altLang="en-US" sz="1200" dirty="0">
                <a:latin typeface="Meiryo UI" panose="020B0604030504040204" pitchFamily="50" charset="-128"/>
                <a:ea typeface="Meiryo UI" panose="020B0604030504040204" pitchFamily="50" charset="-128"/>
              </a:rPr>
              <a:t>年法律第</a:t>
            </a:r>
            <a:r>
              <a:rPr lang="en-US" altLang="ja-JP" sz="1200" dirty="0">
                <a:latin typeface="Meiryo UI" panose="020B0604030504040204" pitchFamily="50" charset="-128"/>
                <a:ea typeface="Meiryo UI" panose="020B0604030504040204" pitchFamily="50" charset="-128"/>
              </a:rPr>
              <a:t>67</a:t>
            </a:r>
            <a:r>
              <a:rPr lang="ja-JP" altLang="en-US" sz="1200" dirty="0">
                <a:latin typeface="Meiryo UI" panose="020B0604030504040204" pitchFamily="50" charset="-128"/>
                <a:ea typeface="Meiryo UI" panose="020B0604030504040204" pitchFamily="50" charset="-128"/>
              </a:rPr>
              <a:t>号）</a:t>
            </a:r>
          </a:p>
          <a:p>
            <a:pPr eaLnBrk="1" hangingPunct="1">
              <a:spcBef>
                <a:spcPct val="0"/>
              </a:spcBef>
              <a:buFontTx/>
              <a:buNone/>
            </a:pPr>
            <a:r>
              <a:rPr lang="ja-JP" altLang="en-US" sz="1100" dirty="0">
                <a:latin typeface="Meiryo UI" panose="020B0604030504040204" pitchFamily="50" charset="-128"/>
                <a:ea typeface="Meiryo UI" panose="020B0604030504040204" pitchFamily="50" charset="-128"/>
              </a:rPr>
              <a:t>　３条３項　都道府県以外の地方公共団体の名称を変更しようとするときは、（略）条例でこれを定める。</a:t>
            </a:r>
          </a:p>
          <a:p>
            <a:pPr eaLnBrk="1" hangingPunct="1">
              <a:spcBef>
                <a:spcPct val="0"/>
              </a:spcBef>
              <a:buFontTx/>
              <a:buNone/>
            </a:pPr>
            <a:r>
              <a:rPr lang="ja-JP" altLang="en-US" sz="1100" dirty="0">
                <a:latin typeface="Meiryo UI" panose="020B0604030504040204" pitchFamily="50" charset="-128"/>
                <a:ea typeface="Meiryo UI" panose="020B0604030504040204" pitchFamily="50" charset="-128"/>
              </a:rPr>
              <a:t>　３条４項　 （略）名称を変更しようとするときは、あらかじめ都道府県知事に協議しなければならない。 　</a:t>
            </a:r>
          </a:p>
        </p:txBody>
      </p:sp>
      <p:sp>
        <p:nvSpPr>
          <p:cNvPr id="7" name="Rectangle 10"/>
          <p:cNvSpPr>
            <a:spLocks noChangeArrowheads="1"/>
          </p:cNvSpPr>
          <p:nvPr/>
        </p:nvSpPr>
        <p:spPr bwMode="auto">
          <a:xfrm>
            <a:off x="193675" y="533400"/>
            <a:ext cx="1374949" cy="360363"/>
          </a:xfrm>
          <a:prstGeom prst="rect">
            <a:avLst/>
          </a:prstGeom>
          <a:solidFill>
            <a:schemeClr val="accent6">
              <a:lumMod val="20000"/>
              <a:lumOff val="80000"/>
            </a:schemeClr>
          </a:solidFill>
          <a:ln w="9525" algn="ctr">
            <a:solidFill>
              <a:schemeClr val="tx1"/>
            </a:solidFill>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b="1" dirty="0">
                <a:latin typeface="Meiryo UI" panose="020B0604030504040204" pitchFamily="50" charset="-128"/>
                <a:ea typeface="Meiryo UI" panose="020B0604030504040204" pitchFamily="50" charset="-128"/>
              </a:rPr>
              <a:t>法令上の</a:t>
            </a:r>
            <a:r>
              <a:rPr lang="ja-JP" altLang="en-US" sz="1600" b="1" dirty="0" smtClean="0">
                <a:latin typeface="Meiryo UI" panose="020B0604030504040204" pitchFamily="50" charset="-128"/>
                <a:ea typeface="Meiryo UI" panose="020B0604030504040204" pitchFamily="50" charset="-128"/>
              </a:rPr>
              <a:t>取扱</a:t>
            </a:r>
            <a:endParaRPr lang="ja-JP" altLang="en-US" sz="1600" b="1" dirty="0">
              <a:latin typeface="Meiryo UI" panose="020B0604030504040204" pitchFamily="50" charset="-128"/>
              <a:ea typeface="Meiryo UI" panose="020B0604030504040204" pitchFamily="50" charset="-128"/>
            </a:endParaRPr>
          </a:p>
        </p:txBody>
      </p:sp>
      <p:sp>
        <p:nvSpPr>
          <p:cNvPr id="9" name="AutoShape 12"/>
          <p:cNvSpPr>
            <a:spLocks noChangeArrowheads="1"/>
          </p:cNvSpPr>
          <p:nvPr/>
        </p:nvSpPr>
        <p:spPr bwMode="auto">
          <a:xfrm>
            <a:off x="1285875" y="1703746"/>
            <a:ext cx="547688" cy="360362"/>
          </a:xfrm>
          <a:prstGeom prst="rightArrow">
            <a:avLst>
              <a:gd name="adj1" fmla="val 56824"/>
              <a:gd name="adj2" fmla="val 48972"/>
            </a:avLst>
          </a:prstGeom>
          <a:solidFill>
            <a:schemeClr val="accent6">
              <a:lumMod val="60000"/>
              <a:lumOff val="40000"/>
            </a:schemeClr>
          </a:solidFill>
          <a:ln w="9525" algn="ctr">
            <a:solidFill>
              <a:schemeClr val="tx1"/>
            </a:solidFill>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10" name="Rectangle 13"/>
          <p:cNvSpPr>
            <a:spLocks noChangeArrowheads="1"/>
          </p:cNvSpPr>
          <p:nvPr/>
        </p:nvSpPr>
        <p:spPr bwMode="auto">
          <a:xfrm>
            <a:off x="1911350" y="1630363"/>
            <a:ext cx="7486650" cy="477837"/>
          </a:xfrm>
          <a:prstGeom prst="rect">
            <a:avLst/>
          </a:prstGeom>
          <a:solidFill>
            <a:schemeClr val="accent6">
              <a:lumMod val="20000"/>
              <a:lumOff val="80000"/>
            </a:schemeClr>
          </a:solidFill>
          <a:ln>
            <a:solidFill>
              <a:schemeClr val="tx1"/>
            </a:solidFill>
            <a:prstDash val="sysDot"/>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0"/>
              </a:spcBef>
              <a:buNone/>
              <a:defRPr/>
            </a:pPr>
            <a:r>
              <a:rPr lang="ja-JP" altLang="en-US" sz="1400" dirty="0">
                <a:solidFill>
                  <a:prstClr val="black"/>
                </a:solidFill>
                <a:latin typeface="Meiryo UI" panose="020B0604030504040204" pitchFamily="50" charset="-128"/>
                <a:ea typeface="Meiryo UI" panose="020B0604030504040204" pitchFamily="50" charset="-128"/>
              </a:rPr>
              <a:t>・名称の定め方について、法令上の制限（規定）はない</a:t>
            </a:r>
            <a:endParaRPr lang="en-US" altLang="ja-JP" sz="1400" dirty="0">
              <a:solidFill>
                <a:prstClr val="black"/>
              </a:solidFill>
              <a:latin typeface="Meiryo UI" panose="020B0604030504040204" pitchFamily="50" charset="-128"/>
              <a:ea typeface="Meiryo UI" panose="020B0604030504040204" pitchFamily="50" charset="-128"/>
            </a:endParaRPr>
          </a:p>
          <a:p>
            <a:pPr lvl="0" eaLnBrk="1" hangingPunct="1">
              <a:spcBef>
                <a:spcPct val="0"/>
              </a:spcBef>
              <a:buNone/>
              <a:defRPr/>
            </a:pPr>
            <a:r>
              <a:rPr lang="ja-JP" altLang="en-US" sz="1400" dirty="0">
                <a:solidFill>
                  <a:prstClr val="black"/>
                </a:solidFill>
                <a:latin typeface="Meiryo UI" panose="020B0604030504040204" pitchFamily="50" charset="-128"/>
                <a:ea typeface="Meiryo UI" panose="020B0604030504040204" pitchFamily="50" charset="-128"/>
              </a:rPr>
              <a:t>・特別区が変更することも</a:t>
            </a:r>
            <a:r>
              <a:rPr lang="ja-JP" altLang="en-US" sz="1400" dirty="0" smtClean="0">
                <a:solidFill>
                  <a:prstClr val="black"/>
                </a:solidFill>
                <a:latin typeface="Meiryo UI" panose="020B0604030504040204" pitchFamily="50" charset="-128"/>
                <a:ea typeface="Meiryo UI" panose="020B0604030504040204" pitchFamily="50" charset="-128"/>
              </a:rPr>
              <a:t>可能</a:t>
            </a:r>
            <a:endParaRPr lang="ja-JP" altLang="en-US" sz="1400" dirty="0">
              <a:solidFill>
                <a:prstClr val="black"/>
              </a:solidFill>
              <a:latin typeface="Meiryo UI" panose="020B0604030504040204" pitchFamily="50" charset="-128"/>
              <a:ea typeface="Meiryo UI" panose="020B0604030504040204" pitchFamily="50" charset="-128"/>
            </a:endParaRPr>
          </a:p>
        </p:txBody>
      </p:sp>
      <p:sp>
        <p:nvSpPr>
          <p:cNvPr id="12" name="Rectangle 15"/>
          <p:cNvSpPr>
            <a:spLocks noChangeArrowheads="1"/>
          </p:cNvSpPr>
          <p:nvPr/>
        </p:nvSpPr>
        <p:spPr bwMode="auto">
          <a:xfrm>
            <a:off x="342901" y="2565400"/>
            <a:ext cx="9218612" cy="2592388"/>
          </a:xfrm>
          <a:prstGeom prst="rect">
            <a:avLst/>
          </a:prstGeom>
          <a:solidFill>
            <a:schemeClr val="accent6">
              <a:lumMod val="20000"/>
              <a:lumOff val="80000"/>
            </a:schemeClr>
          </a:solidFill>
          <a:ln w="9525" algn="ctr">
            <a:solidFill>
              <a:schemeClr val="tx1"/>
            </a:solidFill>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13" name="Rectangle 17"/>
          <p:cNvSpPr>
            <a:spLocks noChangeArrowheads="1"/>
          </p:cNvSpPr>
          <p:nvPr/>
        </p:nvSpPr>
        <p:spPr bwMode="auto">
          <a:xfrm>
            <a:off x="193675" y="2347913"/>
            <a:ext cx="1230934" cy="360362"/>
          </a:xfrm>
          <a:prstGeom prst="rect">
            <a:avLst/>
          </a:prstGeom>
          <a:solidFill>
            <a:schemeClr val="accent6">
              <a:lumMod val="20000"/>
              <a:lumOff val="80000"/>
            </a:schemeClr>
          </a:solidFill>
          <a:ln w="9525" algn="ctr">
            <a:solidFill>
              <a:schemeClr val="tx1"/>
            </a:solidFill>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b="1" dirty="0" smtClean="0">
                <a:latin typeface="Meiryo UI" panose="020B0604030504040204" pitchFamily="50" charset="-128"/>
                <a:ea typeface="Meiryo UI" panose="020B0604030504040204" pitchFamily="50" charset="-128"/>
              </a:rPr>
              <a:t>国の見解</a:t>
            </a:r>
            <a:endParaRPr lang="ja-JP" altLang="ja-JP" sz="1600" b="1" dirty="0">
              <a:latin typeface="Meiryo UI" panose="020B0604030504040204" pitchFamily="50" charset="-128"/>
              <a:ea typeface="Meiryo UI" panose="020B0604030504040204" pitchFamily="50" charset="-128"/>
            </a:endParaRPr>
          </a:p>
        </p:txBody>
      </p:sp>
      <p:sp>
        <p:nvSpPr>
          <p:cNvPr id="15" name="AutoShape 19"/>
          <p:cNvSpPr>
            <a:spLocks noChangeArrowheads="1"/>
          </p:cNvSpPr>
          <p:nvPr/>
        </p:nvSpPr>
        <p:spPr bwMode="auto">
          <a:xfrm>
            <a:off x="1285875" y="4613096"/>
            <a:ext cx="547688" cy="360363"/>
          </a:xfrm>
          <a:prstGeom prst="rightArrow">
            <a:avLst>
              <a:gd name="adj1" fmla="val 56824"/>
              <a:gd name="adj2" fmla="val 48972"/>
            </a:avLst>
          </a:prstGeom>
          <a:solidFill>
            <a:schemeClr val="accent6">
              <a:lumMod val="60000"/>
              <a:lumOff val="40000"/>
            </a:schemeClr>
          </a:solidFill>
          <a:ln w="9525" algn="ctr">
            <a:solidFill>
              <a:schemeClr val="tx1"/>
            </a:solidFill>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16" name="Rectangle 20"/>
          <p:cNvSpPr>
            <a:spLocks noChangeArrowheads="1"/>
          </p:cNvSpPr>
          <p:nvPr/>
        </p:nvSpPr>
        <p:spPr bwMode="auto">
          <a:xfrm>
            <a:off x="1911350" y="4510088"/>
            <a:ext cx="7486650" cy="549275"/>
          </a:xfrm>
          <a:prstGeom prst="rect">
            <a:avLst/>
          </a:prstGeom>
          <a:solidFill>
            <a:schemeClr val="accent6">
              <a:lumMod val="20000"/>
              <a:lumOff val="80000"/>
            </a:schemeClr>
          </a:solidFill>
          <a:ln w="9525" algn="ctr">
            <a:solidFill>
              <a:schemeClr val="tx1"/>
            </a:solidFill>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1400" dirty="0">
                <a:latin typeface="Meiryo UI" panose="020B0604030504040204" pitchFamily="50" charset="-128"/>
                <a:ea typeface="Meiryo UI" panose="020B0604030504040204" pitchFamily="50" charset="-128"/>
              </a:rPr>
              <a:t>・特別区の場合でも、同一・類似に関しては、先行自治体と協議を行うなどの配慮が</a:t>
            </a:r>
            <a:r>
              <a:rPr lang="ja-JP" altLang="en-US" sz="1400" dirty="0" smtClean="0">
                <a:latin typeface="Meiryo UI" panose="020B0604030504040204" pitchFamily="50" charset="-128"/>
                <a:ea typeface="Meiryo UI" panose="020B0604030504040204" pitchFamily="50" charset="-128"/>
              </a:rPr>
              <a:t>必要</a:t>
            </a:r>
            <a:endParaRPr lang="ja-JP" altLang="en-US" sz="1400" dirty="0">
              <a:latin typeface="Meiryo UI" panose="020B0604030504040204" pitchFamily="50" charset="-128"/>
              <a:ea typeface="Meiryo UI" panose="020B0604030504040204" pitchFamily="50" charset="-128"/>
            </a:endParaRPr>
          </a:p>
        </p:txBody>
      </p:sp>
      <p:sp>
        <p:nvSpPr>
          <p:cNvPr id="18" name="正方形/長方形 65"/>
          <p:cNvSpPr>
            <a:spLocks noChangeArrowheads="1"/>
          </p:cNvSpPr>
          <p:nvPr/>
        </p:nvSpPr>
        <p:spPr bwMode="auto">
          <a:xfrm>
            <a:off x="974725" y="3860800"/>
            <a:ext cx="8423275" cy="577850"/>
          </a:xfrm>
          <a:prstGeom prst="rect">
            <a:avLst/>
          </a:prstGeom>
          <a:solidFill>
            <a:schemeClr val="accent6">
              <a:lumMod val="20000"/>
              <a:lumOff val="80000"/>
            </a:schemeClr>
          </a:solidFill>
          <a:ln w="9525">
            <a:solidFill>
              <a:schemeClr val="tx1"/>
            </a:solidFill>
            <a:prstDash val="dash"/>
            <a:miter lim="800000"/>
            <a:headEnd/>
            <a:tailEnd/>
          </a:ln>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昭和</a:t>
            </a:r>
            <a:r>
              <a:rPr lang="en-US" altLang="ja-JP" sz="1200" dirty="0">
                <a:latin typeface="Meiryo UI" panose="020B0604030504040204" pitchFamily="50" charset="-128"/>
                <a:ea typeface="Meiryo UI" panose="020B0604030504040204" pitchFamily="50" charset="-128"/>
              </a:rPr>
              <a:t>45</a:t>
            </a:r>
            <a:r>
              <a:rPr lang="ja-JP" altLang="en-US" sz="1200" dirty="0">
                <a:latin typeface="Meiryo UI" panose="020B0604030504040204" pitchFamily="50" charset="-128"/>
                <a:ea typeface="Meiryo UI" panose="020B0604030504040204" pitchFamily="50" charset="-128"/>
              </a:rPr>
              <a:t>年自治省事務次官通知</a:t>
            </a:r>
          </a:p>
          <a:p>
            <a:pPr eaLnBrk="1" hangingPunct="1">
              <a:spcBef>
                <a:spcPct val="0"/>
              </a:spcBef>
              <a:buFontTx/>
              <a:buNone/>
            </a:pPr>
            <a:r>
              <a:rPr lang="ja-JP" altLang="en-US" sz="1100" dirty="0">
                <a:latin typeface="Meiryo UI" panose="020B0604030504040204" pitchFamily="50" charset="-128"/>
                <a:ea typeface="Meiryo UI" panose="020B0604030504040204" pitchFamily="50" charset="-128"/>
              </a:rPr>
              <a:t>　市の設置若しくは町を市とする処分を行う場合において、新たに市になる普通地方公共団体の名称については、既存の市の名称と</a:t>
            </a:r>
          </a:p>
          <a:p>
            <a:pPr eaLnBrk="1" hangingPunct="1">
              <a:spcBef>
                <a:spcPct val="0"/>
              </a:spcBef>
              <a:buFontTx/>
              <a:buNone/>
            </a:pPr>
            <a:r>
              <a:rPr lang="ja-JP" altLang="en-US" sz="1100" dirty="0">
                <a:latin typeface="Meiryo UI" panose="020B0604030504040204" pitchFamily="50" charset="-128"/>
                <a:ea typeface="Meiryo UI" panose="020B0604030504040204" pitchFamily="50" charset="-128"/>
              </a:rPr>
              <a:t>　同一となり、又は類似することとならないよう十分配慮すること。</a:t>
            </a:r>
          </a:p>
        </p:txBody>
      </p:sp>
      <p:sp>
        <p:nvSpPr>
          <p:cNvPr id="19" name="AutoShape 35"/>
          <p:cNvSpPr>
            <a:spLocks noChangeArrowheads="1"/>
          </p:cNvSpPr>
          <p:nvPr/>
        </p:nvSpPr>
        <p:spPr bwMode="auto">
          <a:xfrm>
            <a:off x="1285875" y="3308708"/>
            <a:ext cx="547688" cy="360363"/>
          </a:xfrm>
          <a:prstGeom prst="rightArrow">
            <a:avLst>
              <a:gd name="adj1" fmla="val 56824"/>
              <a:gd name="adj2" fmla="val 48972"/>
            </a:avLst>
          </a:prstGeom>
          <a:solidFill>
            <a:schemeClr val="accent6">
              <a:lumMod val="60000"/>
              <a:lumOff val="40000"/>
            </a:schemeClr>
          </a:solidFill>
          <a:ln w="9525" algn="ctr">
            <a:solidFill>
              <a:schemeClr val="tx1"/>
            </a:solidFill>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20" name="Rectangle 36"/>
          <p:cNvSpPr>
            <a:spLocks noChangeArrowheads="1"/>
          </p:cNvSpPr>
          <p:nvPr/>
        </p:nvSpPr>
        <p:spPr bwMode="auto">
          <a:xfrm>
            <a:off x="1911350" y="3218579"/>
            <a:ext cx="7486650" cy="549275"/>
          </a:xfrm>
          <a:prstGeom prst="rect">
            <a:avLst/>
          </a:prstGeom>
          <a:solidFill>
            <a:schemeClr val="accent6">
              <a:lumMod val="20000"/>
              <a:lumOff val="80000"/>
            </a:schemeClr>
          </a:solidFill>
          <a:ln w="9525" algn="ctr">
            <a:solidFill>
              <a:schemeClr val="tx1"/>
            </a:solidFill>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0"/>
              </a:spcBef>
              <a:buNone/>
              <a:defRPr/>
            </a:pPr>
            <a:r>
              <a:rPr lang="ja-JP" altLang="en-US" sz="1400" dirty="0">
                <a:solidFill>
                  <a:prstClr val="black"/>
                </a:solidFill>
                <a:latin typeface="Meiryo UI" panose="020B0604030504040204" pitchFamily="50" charset="-128"/>
                <a:ea typeface="Meiryo UI" panose="020B0604030504040204" pitchFamily="50" charset="-128"/>
              </a:rPr>
              <a:t>・基本的にひらがな、カタカナ、常用漢字を使用</a:t>
            </a:r>
            <a:br>
              <a:rPr lang="ja-JP" altLang="en-US" sz="1400" dirty="0">
                <a:solidFill>
                  <a:prstClr val="black"/>
                </a:solidFill>
                <a:latin typeface="Meiryo UI" panose="020B0604030504040204" pitchFamily="50" charset="-128"/>
                <a:ea typeface="Meiryo UI" panose="020B0604030504040204" pitchFamily="50" charset="-128"/>
              </a:rPr>
            </a:br>
            <a:r>
              <a:rPr lang="ja-JP" altLang="en-US" sz="1400" dirty="0">
                <a:solidFill>
                  <a:prstClr val="black"/>
                </a:solidFill>
                <a:latin typeface="Meiryo UI" panose="020B0604030504040204" pitchFamily="50" charset="-128"/>
                <a:ea typeface="Meiryo UI" panose="020B0604030504040204" pitchFamily="50" charset="-128"/>
              </a:rPr>
              <a:t>・文字数上限などは</a:t>
            </a:r>
            <a:r>
              <a:rPr lang="ja-JP" altLang="en-US" sz="1400" dirty="0" smtClean="0">
                <a:solidFill>
                  <a:prstClr val="black"/>
                </a:solidFill>
                <a:latin typeface="Meiryo UI" panose="020B0604030504040204" pitchFamily="50" charset="-128"/>
                <a:ea typeface="Meiryo UI" panose="020B0604030504040204" pitchFamily="50" charset="-128"/>
              </a:rPr>
              <a:t>ない</a:t>
            </a:r>
            <a:endParaRPr lang="ja-JP" altLang="en-US" sz="1400" dirty="0">
              <a:solidFill>
                <a:prstClr val="black"/>
              </a:solidFill>
              <a:latin typeface="Meiryo UI" panose="020B0604030504040204" pitchFamily="50" charset="-128"/>
              <a:ea typeface="Meiryo UI" panose="020B0604030504040204" pitchFamily="50" charset="-128"/>
            </a:endParaRPr>
          </a:p>
        </p:txBody>
      </p:sp>
      <p:sp>
        <p:nvSpPr>
          <p:cNvPr id="22" name="正方形/長方形 65"/>
          <p:cNvSpPr>
            <a:spLocks noChangeArrowheads="1"/>
          </p:cNvSpPr>
          <p:nvPr/>
        </p:nvSpPr>
        <p:spPr bwMode="auto">
          <a:xfrm>
            <a:off x="989013" y="2733675"/>
            <a:ext cx="8408987" cy="433388"/>
          </a:xfrm>
          <a:prstGeom prst="rect">
            <a:avLst/>
          </a:prstGeom>
          <a:solidFill>
            <a:schemeClr val="accent6">
              <a:lumMod val="20000"/>
              <a:lumOff val="80000"/>
            </a:schemeClr>
          </a:solidFill>
          <a:ln w="9525">
            <a:solidFill>
              <a:schemeClr val="tx1"/>
            </a:solidFill>
            <a:prstDash val="dash"/>
            <a:miter lim="800000"/>
            <a:headEnd/>
            <a:tailEnd/>
          </a:ln>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昭和</a:t>
            </a:r>
            <a:r>
              <a:rPr lang="en-US" altLang="ja-JP" sz="1200" dirty="0">
                <a:latin typeface="Meiryo UI" panose="020B0604030504040204" pitchFamily="50" charset="-128"/>
                <a:ea typeface="Meiryo UI" panose="020B0604030504040204" pitchFamily="50" charset="-128"/>
              </a:rPr>
              <a:t>33</a:t>
            </a:r>
            <a:r>
              <a:rPr lang="ja-JP" altLang="en-US" sz="1200" dirty="0">
                <a:latin typeface="Meiryo UI" panose="020B0604030504040204" pitchFamily="50" charset="-128"/>
                <a:ea typeface="Meiryo UI" panose="020B0604030504040204" pitchFamily="50" charset="-128"/>
              </a:rPr>
              <a:t>年自治庁行政局長通知</a:t>
            </a:r>
          </a:p>
          <a:p>
            <a:pPr eaLnBrk="1" hangingPunct="1">
              <a:spcBef>
                <a:spcPct val="0"/>
              </a:spcBef>
              <a:buFontTx/>
              <a:buNone/>
            </a:pPr>
            <a:r>
              <a:rPr lang="ja-JP" altLang="en-US" sz="1100" dirty="0">
                <a:latin typeface="Meiryo UI" panose="020B0604030504040204" pitchFamily="50" charset="-128"/>
                <a:ea typeface="Meiryo UI" panose="020B0604030504040204" pitchFamily="50" charset="-128"/>
              </a:rPr>
              <a:t>　名称等の書き表し方は、さしつかえのない限り、当用漢字字体表を用いる。（以下略）</a:t>
            </a:r>
          </a:p>
        </p:txBody>
      </p:sp>
      <p:sp>
        <p:nvSpPr>
          <p:cNvPr id="23" name="Oval 40"/>
          <p:cNvSpPr>
            <a:spLocks noChangeArrowheads="1"/>
          </p:cNvSpPr>
          <p:nvPr/>
        </p:nvSpPr>
        <p:spPr bwMode="auto">
          <a:xfrm>
            <a:off x="508000" y="2852738"/>
            <a:ext cx="387350" cy="863600"/>
          </a:xfrm>
          <a:prstGeom prst="ellipse">
            <a:avLst/>
          </a:prstGeom>
          <a:solidFill>
            <a:schemeClr val="accent6">
              <a:lumMod val="40000"/>
              <a:lumOff val="60000"/>
            </a:schemeClr>
          </a:solidFill>
          <a:ln w="9525" algn="ctr">
            <a:solidFill>
              <a:srgbClr val="FF6600"/>
            </a:solidFill>
            <a:round/>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24" name="Text Box 39"/>
          <p:cNvSpPr txBox="1">
            <a:spLocks noChangeArrowheads="1"/>
          </p:cNvSpPr>
          <p:nvPr/>
        </p:nvSpPr>
        <p:spPr bwMode="auto">
          <a:xfrm>
            <a:off x="488504" y="2870714"/>
            <a:ext cx="430887" cy="863600"/>
          </a:xfrm>
          <a:prstGeom prst="rect">
            <a:avLst/>
          </a:prstGeom>
          <a:noFill/>
          <a:ln>
            <a:noFill/>
          </a:ln>
          <a:effectLst/>
          <a:extLst/>
        </p:spPr>
        <p:txBody>
          <a:bodyPr vert="eaVert">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dirty="0">
                <a:solidFill>
                  <a:sysClr val="windowText" lastClr="000000"/>
                </a:solidFill>
              </a:rPr>
              <a:t>表記等</a:t>
            </a:r>
          </a:p>
        </p:txBody>
      </p:sp>
      <p:sp>
        <p:nvSpPr>
          <p:cNvPr id="25" name="Oval 41"/>
          <p:cNvSpPr>
            <a:spLocks noChangeArrowheads="1"/>
          </p:cNvSpPr>
          <p:nvPr/>
        </p:nvSpPr>
        <p:spPr bwMode="auto">
          <a:xfrm>
            <a:off x="503238" y="4103688"/>
            <a:ext cx="388937" cy="863600"/>
          </a:xfrm>
          <a:prstGeom prst="ellipse">
            <a:avLst/>
          </a:prstGeom>
          <a:solidFill>
            <a:schemeClr val="accent6">
              <a:lumMod val="40000"/>
              <a:lumOff val="60000"/>
            </a:schemeClr>
          </a:solidFill>
          <a:ln w="9525" algn="ctr">
            <a:solidFill>
              <a:srgbClr val="FF6600"/>
            </a:solidFill>
            <a:round/>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26" name="Text Box 42"/>
          <p:cNvSpPr txBox="1">
            <a:spLocks noChangeArrowheads="1"/>
          </p:cNvSpPr>
          <p:nvPr/>
        </p:nvSpPr>
        <p:spPr bwMode="auto">
          <a:xfrm>
            <a:off x="489665" y="4111065"/>
            <a:ext cx="430887" cy="863600"/>
          </a:xfrm>
          <a:prstGeom prst="rect">
            <a:avLst/>
          </a:prstGeom>
          <a:noFill/>
          <a:ln>
            <a:noFill/>
          </a:ln>
          <a:effectLst/>
          <a:extLst/>
        </p:spPr>
        <p:txBody>
          <a:bodyPr vert="eaVert">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dirty="0">
                <a:solidFill>
                  <a:sysClr val="windowText" lastClr="000000"/>
                </a:solidFill>
              </a:rPr>
              <a:t>重複</a:t>
            </a:r>
          </a:p>
        </p:txBody>
      </p:sp>
      <p:sp>
        <p:nvSpPr>
          <p:cNvPr id="27" name="AutoShape 44"/>
          <p:cNvSpPr>
            <a:spLocks noChangeArrowheads="1"/>
          </p:cNvSpPr>
          <p:nvPr/>
        </p:nvSpPr>
        <p:spPr bwMode="auto">
          <a:xfrm>
            <a:off x="428626" y="5563830"/>
            <a:ext cx="9132886" cy="1008062"/>
          </a:xfrm>
          <a:prstGeom prst="roundRect">
            <a:avLst>
              <a:gd name="adj" fmla="val 0"/>
            </a:avLst>
          </a:prstGeom>
          <a:solidFill>
            <a:schemeClr val="accent6">
              <a:lumMod val="20000"/>
              <a:lumOff val="80000"/>
            </a:schemeClr>
          </a:solidFill>
          <a:ln w="9525" algn="ctr">
            <a:solidFill>
              <a:schemeClr val="tx1"/>
            </a:solidFill>
            <a:round/>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600">
              <a:latin typeface="Malgun Gothic" panose="020B0503020000020004" pitchFamily="34" charset="-127"/>
            </a:endParaRPr>
          </a:p>
        </p:txBody>
      </p:sp>
      <p:sp>
        <p:nvSpPr>
          <p:cNvPr id="31" name="正方形/長方形 65"/>
          <p:cNvSpPr>
            <a:spLocks noChangeArrowheads="1"/>
          </p:cNvSpPr>
          <p:nvPr/>
        </p:nvSpPr>
        <p:spPr bwMode="auto">
          <a:xfrm>
            <a:off x="458789" y="5779730"/>
            <a:ext cx="5358308" cy="738187"/>
          </a:xfrm>
          <a:prstGeom prst="rect">
            <a:avLst/>
          </a:prstGeom>
          <a:solidFill>
            <a:schemeClr val="accent6">
              <a:lumMod val="20000"/>
              <a:lumOff val="80000"/>
            </a:schemeClr>
          </a:solidFill>
          <a:ln>
            <a:noFill/>
          </a:ln>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表記等</a:t>
            </a:r>
            <a:endParaRPr lang="en-US" altLang="ja-JP" sz="14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rPr>
              <a:t>　・最大文字数：</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文字</a:t>
            </a:r>
            <a:r>
              <a:rPr lang="ja-JP" altLang="en-US" sz="1200" dirty="0">
                <a:latin typeface="Meiryo UI" panose="020B0604030504040204" pitchFamily="50" charset="-128"/>
                <a:ea typeface="Meiryo UI" panose="020B0604030504040204" pitchFamily="50" charset="-128"/>
              </a:rPr>
              <a:t>（かすみがうら市、つくばみらい市、</a:t>
            </a:r>
            <a:r>
              <a:rPr lang="ja-JP" altLang="en-US" sz="1200" dirty="0" err="1">
                <a:latin typeface="Meiryo UI" panose="020B0604030504040204" pitchFamily="50" charset="-128"/>
                <a:ea typeface="Meiryo UI" panose="020B0604030504040204" pitchFamily="50" charset="-128"/>
              </a:rPr>
              <a:t>いちき</a:t>
            </a:r>
            <a:r>
              <a:rPr lang="ja-JP" altLang="en-US" sz="1200" dirty="0">
                <a:latin typeface="Meiryo UI" panose="020B0604030504040204" pitchFamily="50" charset="-128"/>
                <a:ea typeface="Meiryo UI" panose="020B0604030504040204" pitchFamily="50" charset="-128"/>
              </a:rPr>
              <a:t>串木野市）</a:t>
            </a: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rPr>
              <a:t>　・最長読み数：</a:t>
            </a:r>
            <a:r>
              <a:rPr lang="en-US" altLang="ja-JP" sz="1400" dirty="0">
                <a:latin typeface="Meiryo UI" panose="020B0604030504040204" pitchFamily="50" charset="-128"/>
                <a:ea typeface="Meiryo UI" panose="020B0604030504040204" pitchFamily="50" charset="-128"/>
              </a:rPr>
              <a:t>9</a:t>
            </a:r>
            <a:r>
              <a:rPr lang="ja-JP" altLang="en-US" sz="1400" dirty="0">
                <a:latin typeface="Meiryo UI" panose="020B0604030504040204" pitchFamily="50" charset="-128"/>
                <a:ea typeface="Meiryo UI" panose="020B0604030504040204" pitchFamily="50" charset="-128"/>
              </a:rPr>
              <a:t>文字</a:t>
            </a:r>
            <a:r>
              <a:rPr lang="ja-JP" altLang="en-US" sz="1200" dirty="0">
                <a:latin typeface="Meiryo UI" panose="020B0604030504040204" pitchFamily="50" charset="-128"/>
                <a:ea typeface="Meiryo UI" panose="020B0604030504040204" pitchFamily="50" charset="-128"/>
              </a:rPr>
              <a:t>（南九州市＝ﾐﾅﾐｷｭｳｼｭｳ）</a:t>
            </a:r>
          </a:p>
        </p:txBody>
      </p:sp>
      <p:sp>
        <p:nvSpPr>
          <p:cNvPr id="32" name="AutoShape 54"/>
          <p:cNvSpPr>
            <a:spLocks noChangeArrowheads="1"/>
          </p:cNvSpPr>
          <p:nvPr/>
        </p:nvSpPr>
        <p:spPr bwMode="auto">
          <a:xfrm>
            <a:off x="4448944" y="5216884"/>
            <a:ext cx="1230808" cy="300038"/>
          </a:xfrm>
          <a:prstGeom prst="downArrow">
            <a:avLst>
              <a:gd name="adj1" fmla="val 52806"/>
              <a:gd name="adj2" fmla="val 55352"/>
            </a:avLst>
          </a:prstGeom>
          <a:solidFill>
            <a:schemeClr val="accent6">
              <a:lumMod val="60000"/>
              <a:lumOff val="40000"/>
            </a:schemeClr>
          </a:solidFill>
          <a:ln w="9525" algn="ctr">
            <a:solidFill>
              <a:schemeClr val="tx1"/>
            </a:solidFill>
            <a:prstDash val="solid"/>
            <a:miter lim="800000"/>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29" name="AutoShape 50"/>
          <p:cNvSpPr>
            <a:spLocks noChangeArrowheads="1"/>
          </p:cNvSpPr>
          <p:nvPr/>
        </p:nvSpPr>
        <p:spPr bwMode="auto">
          <a:xfrm>
            <a:off x="193675" y="5419367"/>
            <a:ext cx="1230933" cy="360363"/>
          </a:xfrm>
          <a:prstGeom prst="roundRect">
            <a:avLst>
              <a:gd name="adj" fmla="val 0"/>
            </a:avLst>
          </a:prstGeom>
          <a:solidFill>
            <a:schemeClr val="accent6">
              <a:lumMod val="20000"/>
              <a:lumOff val="80000"/>
            </a:schemeClr>
          </a:solidFill>
          <a:ln w="9525" algn="ctr">
            <a:solidFill>
              <a:schemeClr val="tx1"/>
            </a:solidFill>
            <a:round/>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b="1" dirty="0" smtClean="0">
                <a:latin typeface="Meiryo UI" panose="020B0604030504040204" pitchFamily="50" charset="-128"/>
                <a:ea typeface="Meiryo UI" panose="020B0604030504040204" pitchFamily="50" charset="-128"/>
              </a:rPr>
              <a:t>実　例</a:t>
            </a:r>
            <a:endParaRPr lang="ja-JP" altLang="ja-JP" sz="1600" b="1" dirty="0">
              <a:latin typeface="Meiryo UI" panose="020B0604030504040204" pitchFamily="50" charset="-128"/>
              <a:ea typeface="Meiryo UI" panose="020B0604030504040204" pitchFamily="50" charset="-128"/>
            </a:endParaRPr>
          </a:p>
        </p:txBody>
      </p:sp>
      <p:sp>
        <p:nvSpPr>
          <p:cNvPr id="28" name="Text Box 45"/>
          <p:cNvSpPr txBox="1">
            <a:spLocks noChangeArrowheads="1"/>
          </p:cNvSpPr>
          <p:nvPr/>
        </p:nvSpPr>
        <p:spPr bwMode="auto">
          <a:xfrm>
            <a:off x="5817096" y="5746392"/>
            <a:ext cx="3665537" cy="73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smtClean="0">
                <a:latin typeface="Meiryo UI" panose="020B0604030504040204" pitchFamily="50" charset="-128"/>
                <a:ea typeface="Meiryo UI" panose="020B0604030504040204" pitchFamily="50" charset="-128"/>
              </a:rPr>
              <a:t>○重　複</a:t>
            </a:r>
            <a:endParaRPr lang="en-US" altLang="ja-JP" sz="14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rPr>
              <a:t>　・府中市（広島県・東京都）、昭和</a:t>
            </a:r>
            <a:r>
              <a:rPr lang="en-US" altLang="ja-JP" sz="1400" dirty="0">
                <a:latin typeface="Meiryo UI" panose="020B0604030504040204" pitchFamily="50" charset="-128"/>
                <a:ea typeface="Meiryo UI" panose="020B0604030504040204" pitchFamily="50" charset="-128"/>
              </a:rPr>
              <a:t>29</a:t>
            </a:r>
            <a:r>
              <a:rPr lang="ja-JP" altLang="en-US" sz="1400" dirty="0">
                <a:latin typeface="Meiryo UI" panose="020B0604030504040204" pitchFamily="50" charset="-128"/>
                <a:ea typeface="Meiryo UI" panose="020B0604030504040204" pitchFamily="50" charset="-128"/>
              </a:rPr>
              <a:t>年～</a:t>
            </a: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rPr>
              <a:t>　・伊達市（北海道・福島県）、平成</a:t>
            </a:r>
            <a:r>
              <a:rPr lang="en-US" altLang="ja-JP" sz="1400" dirty="0">
                <a:latin typeface="Meiryo UI" panose="020B0604030504040204" pitchFamily="50" charset="-128"/>
                <a:ea typeface="Meiryo UI" panose="020B0604030504040204" pitchFamily="50" charset="-128"/>
              </a:rPr>
              <a:t>18</a:t>
            </a:r>
            <a:r>
              <a:rPr lang="ja-JP" altLang="en-US" sz="1400" dirty="0">
                <a:latin typeface="Meiryo UI" panose="020B0604030504040204" pitchFamily="50" charset="-128"/>
                <a:ea typeface="Meiryo UI" panose="020B0604030504040204" pitchFamily="50" charset="-128"/>
              </a:rPr>
              <a:t>年～</a:t>
            </a:r>
          </a:p>
        </p:txBody>
      </p:sp>
      <p:sp>
        <p:nvSpPr>
          <p:cNvPr id="34" name="正方形/長方形 27"/>
          <p:cNvSpPr>
            <a:spLocks noChangeArrowheads="1"/>
          </p:cNvSpPr>
          <p:nvPr/>
        </p:nvSpPr>
        <p:spPr bwMode="auto">
          <a:xfrm>
            <a:off x="8847999" y="659735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547348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TotalTime>
  <Words>1023</Words>
  <PresentationFormat>A4 210 x 297 mm</PresentationFormat>
  <Paragraphs>299</Paragraphs>
  <Slides>12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Malgun Gothic</vt:lpstr>
      <vt:lpstr>Meiryo UI</vt:lpstr>
      <vt:lpstr>ＭＳ Ｐゴシック</vt:lpstr>
      <vt:lpstr>Arial</vt:lpstr>
      <vt:lpstr>Calibri</vt:lpstr>
      <vt:lpstr>Times New Roman</vt:lpstr>
      <vt:lpstr>Office テーマ</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2019-12-20T07:18:13Z</cp:lastPrinted>
  <dcterms:modified xsi:type="dcterms:W3CDTF">2019-12-20T07:29:54Z</dcterms:modified>
</cp:coreProperties>
</file>