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978" r:id="rId2"/>
    <p:sldId id="1010" r:id="rId3"/>
    <p:sldId id="1011" r:id="rId4"/>
    <p:sldId id="1012" r:id="rId5"/>
    <p:sldId id="1013" r:id="rId6"/>
    <p:sldId id="1014" r:id="rId7"/>
    <p:sldId id="1015" r:id="rId8"/>
    <p:sldId id="1016" r:id="rId9"/>
    <p:sldId id="1017" r:id="rId10"/>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4434" autoAdjust="0"/>
  </p:normalViewPr>
  <p:slideViewPr>
    <p:cSldViewPr>
      <p:cViewPr>
        <p:scale>
          <a:sx n="140" d="100"/>
          <a:sy n="140" d="100"/>
        </p:scale>
        <p:origin x="-2082" y="-1512"/>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2019/12/24</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4</a:t>
            </a:fld>
            <a:endParaRPr kumimoji="1" lang="ja-JP" altLang="en-US"/>
          </a:p>
        </p:txBody>
      </p:sp>
    </p:spTree>
    <p:extLst>
      <p:ext uri="{BB962C8B-B14F-4D97-AF65-F5344CB8AC3E}">
        <p14:creationId xmlns:p14="http://schemas.microsoft.com/office/powerpoint/2010/main" val="197788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670107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7</a:t>
            </a:fld>
            <a:endParaRPr kumimoji="1" lang="ja-JP" altLang="en-US"/>
          </a:p>
        </p:txBody>
      </p:sp>
    </p:spTree>
    <p:extLst>
      <p:ext uri="{BB962C8B-B14F-4D97-AF65-F5344CB8AC3E}">
        <p14:creationId xmlns:p14="http://schemas.microsoft.com/office/powerpoint/2010/main" val="3957553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8</a:t>
            </a:fld>
            <a:endParaRPr kumimoji="1" lang="ja-JP" altLang="en-US"/>
          </a:p>
        </p:txBody>
      </p:sp>
    </p:spTree>
    <p:extLst>
      <p:ext uri="{BB962C8B-B14F-4D97-AF65-F5344CB8AC3E}">
        <p14:creationId xmlns:p14="http://schemas.microsoft.com/office/powerpoint/2010/main" val="310369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08C615-631D-4AD2-8CDC-5C132F111DAD}" type="slidenum">
              <a:rPr kumimoji="1" lang="ja-JP" altLang="en-US" smtClean="0"/>
              <a:pPr/>
              <a:t>9</a:t>
            </a:fld>
            <a:endParaRPr kumimoji="1" lang="ja-JP" altLang="en-US"/>
          </a:p>
        </p:txBody>
      </p:sp>
    </p:spTree>
    <p:extLst>
      <p:ext uri="{BB962C8B-B14F-4D97-AF65-F5344CB8AC3E}">
        <p14:creationId xmlns:p14="http://schemas.microsoft.com/office/powerpoint/2010/main" val="2955355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９</a:t>
            </a:r>
            <a:r>
              <a:rPr lang="ja-JP" altLang="en-US" sz="4500" dirty="0" smtClean="0">
                <a:solidFill>
                  <a:schemeClr val="tx1"/>
                </a:solidFill>
                <a:latin typeface="Meiryo UI" panose="020B0604030504040204" pitchFamily="50" charset="-128"/>
                <a:ea typeface="Meiryo UI" panose="020B0604030504040204" pitchFamily="50" charset="-128"/>
              </a:rPr>
              <a:t>　一部事務組合等</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5125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6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2348880"/>
            <a:ext cx="8394400" cy="2160240"/>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schemeClr val="tx1"/>
                </a:solidFill>
                <a:latin typeface="Meiryo UI" pitchFamily="50" charset="-128"/>
                <a:ea typeface="Meiryo UI" pitchFamily="50" charset="-128"/>
                <a:cs typeface="Meiryo UI" pitchFamily="50" charset="-128"/>
              </a:rPr>
              <a:t> </a:t>
            </a:r>
            <a:r>
              <a:rPr lang="ja-JP" altLang="en-US" sz="2000" dirty="0" smtClean="0">
                <a:solidFill>
                  <a:schemeClr val="tx1"/>
                </a:solidFill>
                <a:latin typeface="Meiryo UI" pitchFamily="50" charset="-128"/>
                <a:ea typeface="Meiryo UI" pitchFamily="50" charset="-128"/>
                <a:cs typeface="Meiryo UI" pitchFamily="50" charset="-128"/>
              </a:rPr>
              <a:t>１　</a:t>
            </a:r>
            <a:r>
              <a:rPr lang="ja-JP" altLang="en-US" sz="2000" dirty="0">
                <a:solidFill>
                  <a:schemeClr val="tx1"/>
                </a:solidFill>
                <a:latin typeface="Meiryo UI" pitchFamily="50" charset="-128"/>
                <a:ea typeface="Meiryo UI" pitchFamily="50" charset="-128"/>
                <a:cs typeface="Meiryo UI" pitchFamily="50" charset="-128"/>
              </a:rPr>
              <a:t>一部事務</a:t>
            </a:r>
            <a:r>
              <a:rPr lang="ja-JP" altLang="en-US" sz="2000" dirty="0" smtClean="0">
                <a:solidFill>
                  <a:schemeClr val="tx1"/>
                </a:solidFill>
                <a:latin typeface="Meiryo UI" pitchFamily="50" charset="-128"/>
                <a:ea typeface="Meiryo UI" pitchFamily="50" charset="-128"/>
                <a:cs typeface="Meiryo UI" pitchFamily="50" charset="-128"/>
              </a:rPr>
              <a:t>組合</a:t>
            </a:r>
            <a:endParaRPr lang="en-US" altLang="ja-JP" sz="2000" dirty="0" smtClean="0">
              <a:solidFill>
                <a:schemeClr val="tx1"/>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schemeClr val="tx1"/>
                </a:solidFill>
                <a:latin typeface="Meiryo UI" pitchFamily="50" charset="-128"/>
                <a:ea typeface="Meiryo UI" pitchFamily="50" charset="-128"/>
                <a:cs typeface="Meiryo UI" pitchFamily="50" charset="-128"/>
              </a:rPr>
              <a:t> </a:t>
            </a:r>
            <a:r>
              <a:rPr lang="ja-JP" altLang="en-US" sz="2000" dirty="0" smtClean="0">
                <a:solidFill>
                  <a:schemeClr val="tx1"/>
                </a:solidFill>
                <a:latin typeface="Meiryo UI" pitchFamily="50" charset="-128"/>
                <a:ea typeface="Meiryo UI" pitchFamily="50" charset="-128"/>
                <a:cs typeface="Meiryo UI" pitchFamily="50" charset="-128"/>
              </a:rPr>
              <a:t>２　機関</a:t>
            </a:r>
            <a:r>
              <a:rPr lang="ja-JP" altLang="en-US" sz="2000" dirty="0">
                <a:solidFill>
                  <a:schemeClr val="tx1"/>
                </a:solidFill>
                <a:latin typeface="Meiryo UI" pitchFamily="50" charset="-128"/>
                <a:ea typeface="Meiryo UI" pitchFamily="50" charset="-128"/>
                <a:cs typeface="Meiryo UI" pitchFamily="50" charset="-128"/>
              </a:rPr>
              <a:t>等の共同</a:t>
            </a:r>
            <a:r>
              <a:rPr lang="ja-JP" altLang="en-US" sz="2000" dirty="0" smtClean="0">
                <a:solidFill>
                  <a:schemeClr val="tx1"/>
                </a:solidFill>
                <a:latin typeface="Meiryo UI" pitchFamily="50" charset="-128"/>
                <a:ea typeface="Meiryo UI" pitchFamily="50" charset="-128"/>
                <a:cs typeface="Meiryo UI" pitchFamily="50" charset="-128"/>
              </a:rPr>
              <a:t>設置</a:t>
            </a:r>
            <a:endParaRPr lang="en-US" altLang="ja-JP" sz="2000" dirty="0" smtClean="0">
              <a:solidFill>
                <a:schemeClr val="tx1"/>
              </a:solidFill>
              <a:latin typeface="Meiryo UI" pitchFamily="50" charset="-128"/>
              <a:ea typeface="Meiryo UI" pitchFamily="50" charset="-128"/>
              <a:cs typeface="Meiryo UI" pitchFamily="50" charset="-128"/>
            </a:endParaRPr>
          </a:p>
        </p:txBody>
      </p:sp>
      <p:sp>
        <p:nvSpPr>
          <p:cNvPr id="9" name="正方形/長方形 8"/>
          <p:cNvSpPr/>
          <p:nvPr/>
        </p:nvSpPr>
        <p:spPr>
          <a:xfrm>
            <a:off x="2864768" y="2831627"/>
            <a:ext cx="624760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a:t>
            </a:r>
            <a:r>
              <a:rPr lang="ja-JP" altLang="en-US"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a:t>
            </a:r>
            <a:r>
              <a:rPr lang="ja-JP" altLang="en-US" sz="2000" dirty="0">
                <a:solidFill>
                  <a:schemeClr val="tx1"/>
                </a:solidFill>
                <a:latin typeface="Meiryo UI" pitchFamily="50" charset="-128"/>
                <a:ea typeface="Meiryo UI" pitchFamily="50" charset="-128"/>
                <a:cs typeface="Meiryo UI" pitchFamily="50" charset="-128"/>
              </a:rPr>
              <a:t>一組</a:t>
            </a:r>
            <a:r>
              <a:rPr lang="en-US" altLang="ja-JP" sz="2000" dirty="0" smtClean="0">
                <a:solidFill>
                  <a:schemeClr val="tx1"/>
                </a:solidFill>
                <a:latin typeface="Meiryo UI" pitchFamily="50" charset="-128"/>
                <a:ea typeface="Meiryo UI" pitchFamily="50" charset="-128"/>
                <a:cs typeface="Meiryo UI" pitchFamily="50" charset="-128"/>
              </a:rPr>
              <a:t>-</a:t>
            </a:r>
            <a:r>
              <a:rPr lang="ja-JP" altLang="en-US" sz="2000" dirty="0">
                <a:solidFill>
                  <a:schemeClr val="tx1"/>
                </a:solidFill>
                <a:latin typeface="Meiryo UI" pitchFamily="50" charset="-128"/>
                <a:ea typeface="Meiryo UI" pitchFamily="50" charset="-128"/>
                <a:cs typeface="Meiryo UI" pitchFamily="50" charset="-128"/>
              </a:rPr>
              <a:t>１</a:t>
            </a:r>
            <a:endParaRPr kumimoji="1" lang="ja-JP" altLang="en-US" sz="2000"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3296816" y="3429000"/>
            <a:ext cx="581555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schemeClr val="tx1"/>
                </a:solidFill>
                <a:latin typeface="Meiryo UI" pitchFamily="50" charset="-128"/>
                <a:ea typeface="Meiryo UI" pitchFamily="50" charset="-128"/>
                <a:cs typeface="Meiryo UI" pitchFamily="50" charset="-128"/>
              </a:rPr>
              <a:t>・・・・・・・・・・・・・・・・・・・・・・・・・・・・</a:t>
            </a:r>
            <a:r>
              <a:rPr kumimoji="1" lang="ja-JP" altLang="en-US" sz="2000" dirty="0" smtClean="0">
                <a:solidFill>
                  <a:schemeClr val="tx1"/>
                </a:solidFill>
                <a:latin typeface="Meiryo UI" pitchFamily="50" charset="-128"/>
                <a:ea typeface="Meiryo UI" pitchFamily="50" charset="-128"/>
                <a:cs typeface="Meiryo UI" pitchFamily="50" charset="-128"/>
              </a:rPr>
              <a:t>・・・・・・・・</a:t>
            </a:r>
            <a:r>
              <a:rPr lang="ja-JP" altLang="en-US" sz="2000" dirty="0">
                <a:solidFill>
                  <a:schemeClr val="tx1"/>
                </a:solidFill>
                <a:latin typeface="Meiryo UI" pitchFamily="50" charset="-128"/>
                <a:ea typeface="Meiryo UI" pitchFamily="50" charset="-128"/>
                <a:cs typeface="Meiryo UI" pitchFamily="50" charset="-128"/>
              </a:rPr>
              <a:t>一組</a:t>
            </a:r>
            <a:r>
              <a:rPr kumimoji="1" lang="en-US" altLang="ja-JP" sz="2000" dirty="0" smtClean="0">
                <a:solidFill>
                  <a:schemeClr val="tx1"/>
                </a:solidFill>
                <a:latin typeface="Meiryo UI" pitchFamily="50" charset="-128"/>
                <a:ea typeface="Meiryo UI" pitchFamily="50" charset="-128"/>
                <a:cs typeface="Meiryo UI" pitchFamily="50" charset="-128"/>
              </a:rPr>
              <a:t>-</a:t>
            </a:r>
            <a:r>
              <a:rPr lang="ja-JP" altLang="en-US" sz="2000" dirty="0">
                <a:solidFill>
                  <a:schemeClr val="tx1"/>
                </a:solidFill>
                <a:latin typeface="Meiryo UI" pitchFamily="50" charset="-128"/>
                <a:ea typeface="Meiryo UI" pitchFamily="50" charset="-128"/>
                <a:cs typeface="Meiryo UI" pitchFamily="50" charset="-128"/>
              </a:rPr>
              <a:t>５</a:t>
            </a:r>
            <a:endParaRPr kumimoji="1" lang="ja-JP" altLang="en-US" sz="2000"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92560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a:t>
            </a:r>
            <a:r>
              <a:rPr lang="ja-JP" altLang="en-US" sz="2000" b="1" dirty="0">
                <a:solidFill>
                  <a:prstClr val="black"/>
                </a:solidFill>
                <a:latin typeface="Meiryo UI" pitchFamily="50" charset="-128"/>
                <a:ea typeface="Meiryo UI" pitchFamily="50" charset="-128"/>
                <a:cs typeface="Meiryo UI" pitchFamily="50" charset="-128"/>
              </a:rPr>
              <a:t>　一部事務</a:t>
            </a:r>
            <a:r>
              <a:rPr lang="ja-JP" altLang="en-US" sz="2000" b="1" dirty="0" smtClean="0">
                <a:solidFill>
                  <a:prstClr val="black"/>
                </a:solidFill>
                <a:latin typeface="Meiryo UI" pitchFamily="50" charset="-128"/>
                <a:ea typeface="Meiryo UI" pitchFamily="50" charset="-128"/>
                <a:cs typeface="Meiryo UI" pitchFamily="50" charset="-128"/>
              </a:rPr>
              <a:t>組合</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6" name="正方形/長方形 27"/>
          <p:cNvSpPr>
            <a:spLocks noChangeArrowheads="1"/>
          </p:cNvSpPr>
          <p:nvPr/>
        </p:nvSpPr>
        <p:spPr bwMode="auto">
          <a:xfrm>
            <a:off x="8889677" y="-27384"/>
            <a:ext cx="10318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角丸四角形 45"/>
          <p:cNvSpPr/>
          <p:nvPr/>
        </p:nvSpPr>
        <p:spPr bwMode="auto">
          <a:xfrm>
            <a:off x="5961112" y="2660073"/>
            <a:ext cx="3776913" cy="4093140"/>
          </a:xfrm>
          <a:prstGeom prst="roundRect">
            <a:avLst>
              <a:gd name="adj" fmla="val 0"/>
            </a:avLst>
          </a:prstGeom>
          <a:solidFill>
            <a:srgbClr val="4BACC6">
              <a:lumMod val="40000"/>
              <a:lumOff val="60000"/>
            </a:srgbClr>
          </a:solidFill>
          <a:ln w="9525">
            <a:no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48" name="角丸四角形 47"/>
          <p:cNvSpPr/>
          <p:nvPr/>
        </p:nvSpPr>
        <p:spPr bwMode="auto">
          <a:xfrm>
            <a:off x="424112" y="2410691"/>
            <a:ext cx="5214688" cy="4330676"/>
          </a:xfrm>
          <a:prstGeom prst="roundRect">
            <a:avLst>
              <a:gd name="adj" fmla="val 0"/>
            </a:avLst>
          </a:prstGeom>
          <a:solidFill>
            <a:srgbClr val="4BACC6">
              <a:lumMod val="40000"/>
              <a:lumOff val="60000"/>
            </a:srgbClr>
          </a:solidFill>
          <a:ln w="9525">
            <a:no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49" name="角丸四角形 48"/>
          <p:cNvSpPr/>
          <p:nvPr/>
        </p:nvSpPr>
        <p:spPr>
          <a:xfrm>
            <a:off x="-15552" y="405929"/>
            <a:ext cx="4950619"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r>
              <a:rPr kumimoji="0" lang="ja-JP" altLang="en-US"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概要</a:t>
            </a:r>
            <a:endParaRPr kumimoji="0" lang="ja-JP" altLang="en-US"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AutoShape 16"/>
          <p:cNvSpPr>
            <a:spLocks noChangeArrowheads="1"/>
          </p:cNvSpPr>
          <p:nvPr/>
        </p:nvSpPr>
        <p:spPr bwMode="auto">
          <a:xfrm>
            <a:off x="697478" y="2750484"/>
            <a:ext cx="4667956" cy="2019727"/>
          </a:xfrm>
          <a:prstGeom prst="roundRect">
            <a:avLst>
              <a:gd name="adj" fmla="val 2876"/>
            </a:avLst>
          </a:prstGeom>
          <a:solidFill>
            <a:sysClr val="window" lastClr="FFFFFF"/>
          </a:solidFill>
          <a:ln w="9525">
            <a:solidFill>
              <a:sysClr val="windowText" lastClr="000000"/>
            </a:solidFill>
            <a:round/>
            <a:headEnd/>
            <a:tailEnd/>
          </a:ln>
        </p:spPr>
        <p:txBody>
          <a:bodyPr wrap="square" anchor="ctr">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○団体の性格</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・特別地方公共団体</a:t>
            </a: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法人格あり）</a:t>
            </a:r>
            <a:endParaRPr kumimoji="1" lang="en-US" altLang="ja-JP"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5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○条例・規則</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・共同する事務の範囲内で制定</a:t>
            </a:r>
            <a:endParaRPr kumimoji="1"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5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○組織</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・執行機関（管理者）、組合</a:t>
            </a: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議会</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を設置</a:t>
            </a:r>
            <a:endParaRPr kumimoji="1" lang="en-US" altLang="ja-JP"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5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○予算</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・構成団体</a:t>
            </a: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から</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の負担金等で運営（</a:t>
            </a: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課税権なし</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角丸四角形 50"/>
          <p:cNvSpPr/>
          <p:nvPr/>
        </p:nvSpPr>
        <p:spPr>
          <a:xfrm>
            <a:off x="434736" y="5785525"/>
            <a:ext cx="4934577"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◆議会</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AutoShape 16"/>
          <p:cNvSpPr>
            <a:spLocks noChangeArrowheads="1"/>
          </p:cNvSpPr>
          <p:nvPr/>
        </p:nvSpPr>
        <p:spPr bwMode="auto">
          <a:xfrm>
            <a:off x="683623" y="6109055"/>
            <a:ext cx="4695711" cy="520307"/>
          </a:xfrm>
          <a:prstGeom prst="roundRect">
            <a:avLst>
              <a:gd name="adj" fmla="val 8757"/>
            </a:avLst>
          </a:prstGeom>
          <a:solidFill>
            <a:sysClr val="window" lastClr="FFFFFF"/>
          </a:solidFill>
          <a:ln w="9525">
            <a:solidFill>
              <a:sysClr val="windowText" lastClr="000000"/>
            </a:solidFill>
            <a:round/>
            <a:headEnd/>
            <a:tailEnd/>
          </a:ln>
        </p:spPr>
        <p:txBody>
          <a:bodyPr wrap="square" anchor="ctr"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lvl="0" eaLnBrk="1" fontAlgn="base" hangingPunct="1">
              <a:spcBef>
                <a:spcPct val="0"/>
              </a:spcBef>
              <a:spcAft>
                <a:spcPct val="0"/>
              </a:spcAft>
              <a:defRPr/>
            </a:pPr>
            <a:endParaRPr lang="en-US" altLang="ja-JP" sz="200" b="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lvl="0" eaLnBrk="1" fontAlgn="base" hangingPunct="1">
              <a:spcBef>
                <a:spcPct val="0"/>
              </a:spcBef>
              <a:spcAft>
                <a:spcPct val="0"/>
              </a:spcAft>
              <a:defRPr/>
            </a:pPr>
            <a:r>
              <a:rPr lang="ja-JP" altLang="en-US" sz="12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議会は、条例の制定、予算の決定などに関する議決のほか、</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執行</a:t>
            </a:r>
            <a:endParaRPr lang="en-US" altLang="ja-JP"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機関</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の監視などを</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行う</a:t>
            </a:r>
            <a:endPar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角丸四角形 53"/>
          <p:cNvSpPr/>
          <p:nvPr/>
        </p:nvSpPr>
        <p:spPr>
          <a:xfrm>
            <a:off x="433045" y="2422153"/>
            <a:ext cx="4950619"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◆位置付け</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角丸四角形 54"/>
          <p:cNvSpPr/>
          <p:nvPr/>
        </p:nvSpPr>
        <p:spPr>
          <a:xfrm>
            <a:off x="5838284" y="2319701"/>
            <a:ext cx="3690247"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a:t>
            </a: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運営のイメージ</a:t>
            </a:r>
            <a:r>
              <a:rPr kumimoji="0" lang="en-US" altLang="ja-JP"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68" name="直線コネクタ 67"/>
          <p:cNvCxnSpPr>
            <a:stCxn id="70" idx="2"/>
            <a:endCxn id="67" idx="0"/>
          </p:cNvCxnSpPr>
          <p:nvPr/>
        </p:nvCxnSpPr>
        <p:spPr bwMode="auto">
          <a:xfrm flipV="1">
            <a:off x="7968860" y="5252040"/>
            <a:ext cx="0" cy="20593"/>
          </a:xfrm>
          <a:prstGeom prst="line">
            <a:avLst/>
          </a:prstGeom>
          <a:solidFill>
            <a:srgbClr val="FFFF99"/>
          </a:solidFill>
          <a:ln w="19050" cap="flat" cmpd="sng" algn="ctr">
            <a:solidFill>
              <a:sysClr val="windowText" lastClr="000000"/>
            </a:solidFill>
            <a:prstDash val="solid"/>
            <a:round/>
            <a:headEnd type="none" w="med" len="med"/>
            <a:tailEnd type="none" w="med" len="med"/>
          </a:ln>
          <a:effectLst/>
        </p:spPr>
      </p:cxnSp>
      <p:sp>
        <p:nvSpPr>
          <p:cNvPr id="56" name="正方形/長方形 55"/>
          <p:cNvSpPr/>
          <p:nvPr/>
        </p:nvSpPr>
        <p:spPr bwMode="auto">
          <a:xfrm>
            <a:off x="6165461" y="4492984"/>
            <a:ext cx="3385888" cy="2193565"/>
          </a:xfrm>
          <a:prstGeom prst="rect">
            <a:avLst/>
          </a:prstGeom>
          <a:solidFill>
            <a:sysClr val="window" lastClr="FFFFFF"/>
          </a:solidFill>
          <a:ln w="12700" cap="flat" cmpd="sng" algn="ctr">
            <a:solidFill>
              <a:sysClr val="windowText" lastClr="000000"/>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85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0" lang="en-US" altLang="ja-JP" sz="85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0" lang="ja-JP" altLang="en-US" sz="85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）組合管理者・・・一部事務組合を代表し、実施事業を総理</a:t>
            </a:r>
          </a:p>
        </p:txBody>
      </p:sp>
      <p:sp>
        <p:nvSpPr>
          <p:cNvPr id="57" name="AutoShape 4"/>
          <p:cNvSpPr>
            <a:spLocks noChangeArrowheads="1"/>
          </p:cNvSpPr>
          <p:nvPr/>
        </p:nvSpPr>
        <p:spPr bwMode="auto">
          <a:xfrm>
            <a:off x="6968138" y="5860268"/>
            <a:ext cx="1944296" cy="604787"/>
          </a:xfrm>
          <a:prstGeom prst="roundRect">
            <a:avLst>
              <a:gd name="adj" fmla="val 5796"/>
            </a:avLst>
          </a:prstGeom>
          <a:solidFill>
            <a:schemeClr val="accent6">
              <a:lumMod val="40000"/>
              <a:lumOff val="60000"/>
            </a:schemeClr>
          </a:solidFill>
          <a:ln w="9525">
            <a:solidFill>
              <a:sysClr val="windowText" lastClr="000000"/>
            </a:solidFill>
            <a:round/>
            <a:headEnd/>
            <a:tailEnd/>
          </a:ln>
          <a:effectLst/>
        </p:spPr>
        <p:txBody>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組合議会</a:t>
            </a:r>
            <a:endParaRPr kumimoji="1"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en-US" altLang="ja-JP" sz="1000" b="0" i="0" u="none" strike="noStrike" kern="0" cap="none" spc="0" normalizeH="0" baseline="0" noProof="0" dirty="0">
              <a:ln>
                <a:noFill/>
              </a:ln>
              <a:solidFill>
                <a:prstClr val="black"/>
              </a:solidFill>
              <a:effectLst/>
              <a:uLnTx/>
              <a:uFillTx/>
              <a:latin typeface="Arial" charset="0"/>
              <a:ea typeface="MS UI Gothic"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en-US" altLang="ja-JP" sz="1000" b="0" i="0" u="none" strike="noStrike" kern="0" cap="none" spc="0" normalizeH="0" baseline="0" noProof="0" dirty="0">
              <a:ln>
                <a:noFill/>
              </a:ln>
              <a:solidFill>
                <a:prstClr val="black"/>
              </a:solidFill>
              <a:effectLst/>
              <a:uLnTx/>
              <a:uFillTx/>
              <a:latin typeface="Arial" charset="0"/>
              <a:ea typeface="MS UI Gothic"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ja-JP" altLang="en-US" sz="1000" b="0" i="0" u="none" strike="noStrike" kern="0" cap="none" spc="0" normalizeH="0" baseline="0" noProof="0" dirty="0">
              <a:ln>
                <a:noFill/>
              </a:ln>
              <a:solidFill>
                <a:prstClr val="black"/>
              </a:solidFill>
              <a:effectLst/>
              <a:uLnTx/>
              <a:uFillTx/>
              <a:latin typeface="Arial" charset="0"/>
              <a:ea typeface="MS UI Gothic" pitchFamily="50" charset="-128"/>
            </a:endParaRPr>
          </a:p>
        </p:txBody>
      </p:sp>
      <p:sp>
        <p:nvSpPr>
          <p:cNvPr id="58" name="AutoShape 4"/>
          <p:cNvSpPr>
            <a:spLocks noChangeArrowheads="1"/>
          </p:cNvSpPr>
          <p:nvPr/>
        </p:nvSpPr>
        <p:spPr bwMode="auto">
          <a:xfrm>
            <a:off x="6968138" y="4765597"/>
            <a:ext cx="1944296" cy="723060"/>
          </a:xfrm>
          <a:prstGeom prst="roundRect">
            <a:avLst>
              <a:gd name="adj" fmla="val 5796"/>
            </a:avLst>
          </a:prstGeom>
          <a:solidFill>
            <a:schemeClr val="accent6">
              <a:lumMod val="40000"/>
              <a:lumOff val="60000"/>
            </a:schemeClr>
          </a:solidFill>
          <a:ln w="12700">
            <a:solidFill>
              <a:sysClr val="windowText" lastClr="000000"/>
            </a:solidFill>
            <a:round/>
            <a:headEnd/>
            <a:tailEnd/>
          </a:ln>
          <a:effectLst/>
        </p:spPr>
        <p:txBody>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執行機関</a:t>
            </a:r>
            <a:endParaRPr kumimoji="1"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en-US" altLang="ja-JP" sz="1000" b="0" i="0" u="none" strike="noStrike" kern="0" cap="none" spc="0" normalizeH="0" baseline="0" noProof="0" dirty="0">
              <a:ln>
                <a:noFill/>
              </a:ln>
              <a:solidFill>
                <a:prstClr val="black"/>
              </a:solidFill>
              <a:effectLst/>
              <a:uLnTx/>
              <a:uFillTx/>
              <a:latin typeface="Arial" charset="0"/>
              <a:ea typeface="MS UI Gothic"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en-US" altLang="ja-JP" sz="1000" b="0" i="0" u="none" strike="noStrike" kern="0" cap="none" spc="0" normalizeH="0" baseline="0" noProof="0" dirty="0">
              <a:ln>
                <a:noFill/>
              </a:ln>
              <a:solidFill>
                <a:prstClr val="black"/>
              </a:solidFill>
              <a:effectLst/>
              <a:uLnTx/>
              <a:uFillTx/>
              <a:latin typeface="Arial" charset="0"/>
              <a:ea typeface="MS UI Gothic"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ja-JP" altLang="en-US" sz="1000" b="0" i="0" u="none" strike="noStrike" kern="0" cap="none" spc="0" normalizeH="0" baseline="0" noProof="0" dirty="0">
              <a:ln>
                <a:noFill/>
              </a:ln>
              <a:solidFill>
                <a:prstClr val="black"/>
              </a:solidFill>
              <a:effectLst/>
              <a:uLnTx/>
              <a:uFillTx/>
              <a:latin typeface="Arial" charset="0"/>
              <a:ea typeface="MS UI Gothic" pitchFamily="50" charset="-128"/>
            </a:endParaRPr>
          </a:p>
        </p:txBody>
      </p:sp>
      <p:sp>
        <p:nvSpPr>
          <p:cNvPr id="59" name="正方形/長方形 58"/>
          <p:cNvSpPr/>
          <p:nvPr/>
        </p:nvSpPr>
        <p:spPr bwMode="auto">
          <a:xfrm>
            <a:off x="7272392" y="4332835"/>
            <a:ext cx="1323612" cy="320301"/>
          </a:xfrm>
          <a:prstGeom prst="rect">
            <a:avLst/>
          </a:prstGeom>
          <a:solidFill>
            <a:schemeClr val="accent1">
              <a:lumMod val="60000"/>
              <a:lumOff val="40000"/>
            </a:schemeClr>
          </a:solidFill>
          <a:ln w="12700" cap="flat" cmpd="sng" algn="ctr">
            <a:solidFill>
              <a:sysClr val="windowText" lastClr="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300" i="0" u="none" strike="noStrike" kern="0" cap="none" spc="0" normalizeH="0" baseline="0" noProof="0" dirty="0" smtClean="0">
                <a:ln>
                  <a:noFill/>
                </a:ln>
                <a:solidFill>
                  <a:prstClr val="black"/>
                </a:solidFill>
                <a:effectLst/>
                <a:uLnTx/>
                <a:uFillTx/>
                <a:latin typeface="HGPｺﾞｼｯｸE" panose="020B0900000000000000" pitchFamily="50" charset="-128"/>
                <a:ea typeface="HGPｺﾞｼｯｸE" panose="020B0900000000000000" pitchFamily="50" charset="-128"/>
              </a:rPr>
              <a:t>一部事務組合</a:t>
            </a:r>
            <a:endParaRPr kumimoji="0" lang="en-US" altLang="ja-JP" sz="1300" i="0" u="none" strike="noStrike" kern="0" cap="none" spc="0" normalizeH="0" baseline="0" noProof="0" dirty="0" smtClean="0">
              <a:ln>
                <a:noFill/>
              </a:ln>
              <a:solidFill>
                <a:prstClr val="black"/>
              </a:solidFill>
              <a:effectLst/>
              <a:uLnTx/>
              <a:uFillTx/>
              <a:latin typeface="HGPｺﾞｼｯｸE" panose="020B0900000000000000" pitchFamily="50" charset="-128"/>
              <a:ea typeface="HGPｺﾞｼｯｸE" panose="020B0900000000000000" pitchFamily="50" charset="-128"/>
            </a:endParaRPr>
          </a:p>
        </p:txBody>
      </p:sp>
      <p:sp>
        <p:nvSpPr>
          <p:cNvPr id="60" name="正方形/長方形 59"/>
          <p:cNvSpPr/>
          <p:nvPr/>
        </p:nvSpPr>
        <p:spPr bwMode="auto">
          <a:xfrm>
            <a:off x="6450961" y="5465791"/>
            <a:ext cx="1297274" cy="380117"/>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ja-JP" altLang="en-US" sz="900" b="1" dirty="0" smtClean="0">
                <a:solidFill>
                  <a:prstClr val="black"/>
                </a:solidFill>
                <a:latin typeface="HG丸ｺﾞｼｯｸM-PRO" panose="020F0600000000000000" pitchFamily="50" charset="-128"/>
                <a:ea typeface="HG丸ｺﾞｼｯｸM-PRO" panose="020F0600000000000000" pitchFamily="50" charset="-128"/>
              </a:rPr>
              <a:t>提案（条例・予算等）</a:t>
            </a:r>
          </a:p>
        </p:txBody>
      </p:sp>
      <p:sp>
        <p:nvSpPr>
          <p:cNvPr id="61" name="正方形/長方形 60"/>
          <p:cNvSpPr/>
          <p:nvPr/>
        </p:nvSpPr>
        <p:spPr bwMode="auto">
          <a:xfrm>
            <a:off x="8197060" y="5475316"/>
            <a:ext cx="1231861" cy="380117"/>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ja-JP" altLang="en-US" sz="900" b="1" dirty="0">
                <a:solidFill>
                  <a:prstClr val="black"/>
                </a:solidFill>
                <a:latin typeface="HG丸ｺﾞｼｯｸM-PRO" panose="020F0600000000000000" pitchFamily="50" charset="-128"/>
                <a:ea typeface="HG丸ｺﾞｼｯｸM-PRO" panose="020F0600000000000000" pitchFamily="50" charset="-128"/>
              </a:rPr>
              <a:t>意思</a:t>
            </a:r>
            <a:r>
              <a:rPr lang="ja-JP" altLang="en-US" sz="900" b="1" dirty="0" smtClean="0">
                <a:solidFill>
                  <a:prstClr val="black"/>
                </a:solidFill>
                <a:latin typeface="HG丸ｺﾞｼｯｸM-PRO" panose="020F0600000000000000" pitchFamily="50" charset="-128"/>
                <a:ea typeface="HG丸ｺﾞｼｯｸM-PRO" panose="020F0600000000000000" pitchFamily="50" charset="-128"/>
              </a:rPr>
              <a:t>決定（議決）</a:t>
            </a:r>
          </a:p>
        </p:txBody>
      </p:sp>
      <p:sp>
        <p:nvSpPr>
          <p:cNvPr id="62" name="下矢印 61"/>
          <p:cNvSpPr/>
          <p:nvPr/>
        </p:nvSpPr>
        <p:spPr bwMode="auto">
          <a:xfrm>
            <a:off x="7665201" y="5524501"/>
            <a:ext cx="202449" cy="295274"/>
          </a:xfrm>
          <a:prstGeom prst="downArrow">
            <a:avLst/>
          </a:prstGeom>
          <a:solidFill>
            <a:sysClr val="windowText" lastClr="000000"/>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63" name="上矢印 62"/>
          <p:cNvSpPr/>
          <p:nvPr/>
        </p:nvSpPr>
        <p:spPr bwMode="auto">
          <a:xfrm>
            <a:off x="8052726" y="5514975"/>
            <a:ext cx="195923" cy="295306"/>
          </a:xfrm>
          <a:prstGeom prst="upArrow">
            <a:avLst/>
          </a:prstGeom>
          <a:solidFill>
            <a:sysClr val="windowText" lastClr="000000"/>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67" name="角丸四角形 66"/>
          <p:cNvSpPr/>
          <p:nvPr/>
        </p:nvSpPr>
        <p:spPr bwMode="auto">
          <a:xfrm>
            <a:off x="7568438" y="5252040"/>
            <a:ext cx="800844" cy="236617"/>
          </a:xfrm>
          <a:prstGeom prst="roundRect">
            <a:avLst/>
          </a:prstGeom>
          <a:noFill/>
          <a:ln w="9525" cap="flat" cmpd="sng" algn="ctr">
            <a:no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9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＜○○事務＞</a:t>
            </a:r>
          </a:p>
        </p:txBody>
      </p:sp>
      <p:sp>
        <p:nvSpPr>
          <p:cNvPr id="69" name="正方形/長方形 68"/>
          <p:cNvSpPr/>
          <p:nvPr/>
        </p:nvSpPr>
        <p:spPr bwMode="auto">
          <a:xfrm>
            <a:off x="7398380" y="6158329"/>
            <a:ext cx="1071192" cy="234130"/>
          </a:xfrm>
          <a:prstGeom prst="rect">
            <a:avLst/>
          </a:prstGeom>
          <a:solidFill>
            <a:sysClr val="window" lastClr="FFFFFF"/>
          </a:solidFill>
          <a:ln w="9525" cap="flat" cmpd="sng" algn="ctr">
            <a:solidFill>
              <a:sysClr val="windowText" lastClr="000000"/>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9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組合議会の議員</a:t>
            </a:r>
          </a:p>
        </p:txBody>
      </p:sp>
      <p:sp>
        <p:nvSpPr>
          <p:cNvPr id="70" name="正方形/長方形 69"/>
          <p:cNvSpPr/>
          <p:nvPr/>
        </p:nvSpPr>
        <p:spPr bwMode="auto">
          <a:xfrm>
            <a:off x="7433264" y="5046120"/>
            <a:ext cx="1071192" cy="226513"/>
          </a:xfrm>
          <a:prstGeom prst="rect">
            <a:avLst/>
          </a:prstGeom>
          <a:solidFill>
            <a:sysClr val="window" lastClr="FFFFFF"/>
          </a:solidFill>
          <a:ln w="9525" cap="flat" cmpd="sng" algn="ctr">
            <a:solidFill>
              <a:sysClr val="windowText" lastClr="000000"/>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9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組合管理者</a:t>
            </a:r>
            <a:r>
              <a:rPr kumimoji="0" lang="ja-JP" altLang="en-US" sz="70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0" lang="en-US" altLang="ja-JP" sz="70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70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endParaRPr kumimoji="0" lang="en-US" altLang="ja-JP" sz="70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4" name="下矢印 73"/>
          <p:cNvSpPr/>
          <p:nvPr/>
        </p:nvSpPr>
        <p:spPr bwMode="auto">
          <a:xfrm>
            <a:off x="6623157" y="3789040"/>
            <a:ext cx="2697031" cy="504056"/>
          </a:xfrm>
          <a:prstGeom prst="downArrow">
            <a:avLst>
              <a:gd name="adj1" fmla="val 75921"/>
              <a:gd name="adj2" fmla="val 50000"/>
            </a:avLst>
          </a:prstGeom>
          <a:solidFill>
            <a:schemeClr val="accent6"/>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400" b="1" i="0" u="none" strike="noStrike" kern="0" cap="none" spc="0" normalizeH="0" baseline="0" noProof="0" dirty="0" smtClean="0">
              <a:ln>
                <a:noFill/>
              </a:ln>
              <a:effectLst/>
              <a:uLnTx/>
              <a:uFillTx/>
              <a:latin typeface="Arial" charset="0"/>
            </a:endParaRPr>
          </a:p>
          <a:p>
            <a:pPr marL="0" marR="0" lvl="0" indent="0" algn="ctr" defTabSz="914400" eaLnBrk="1" fontAlgn="base" latinLnBrk="0" hangingPunct="1">
              <a:lnSpc>
                <a:spcPts val="1200"/>
              </a:lnSpc>
              <a:spcBef>
                <a:spcPct val="0"/>
              </a:spcBef>
              <a:spcAft>
                <a:spcPct val="0"/>
              </a:spcAft>
              <a:buClrTx/>
              <a:buSzTx/>
              <a:buFontTx/>
              <a:buNone/>
              <a:tabLst/>
              <a:defRPr/>
            </a:pPr>
            <a:r>
              <a:rPr kumimoji="0" lang="ja-JP" altLang="en-US" sz="1000" b="1" i="0" u="none" strike="noStrike" kern="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rPr>
              <a:t>「○○事務」を共同して実施する</a:t>
            </a:r>
            <a:endParaRPr kumimoji="0" lang="en-US" altLang="ja-JP" sz="1000" b="1" i="0" u="none" strike="noStrike" kern="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endParaRPr>
          </a:p>
          <a:p>
            <a:pPr marL="0" marR="0" lvl="0" indent="0" algn="ctr" defTabSz="914400" eaLnBrk="1" fontAlgn="base" latinLnBrk="0" hangingPunct="1">
              <a:lnSpc>
                <a:spcPts val="1200"/>
              </a:lnSpc>
              <a:spcBef>
                <a:spcPct val="0"/>
              </a:spcBef>
              <a:spcAft>
                <a:spcPct val="0"/>
              </a:spcAft>
              <a:buClrTx/>
              <a:buSzTx/>
              <a:buFontTx/>
              <a:buNone/>
              <a:tabLst/>
              <a:defRPr/>
            </a:pPr>
            <a:r>
              <a:rPr kumimoji="0" lang="ja-JP" altLang="en-US" sz="1000" b="1" i="0" u="none" strike="noStrike" kern="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rPr>
              <a:t>ため、</a:t>
            </a:r>
            <a:r>
              <a:rPr kumimoji="0" lang="ja-JP" altLang="en-US" sz="1000" b="1" kern="0" dirty="0" smtClean="0">
                <a:latin typeface="ＭＳ Ｐゴシック" panose="020B0600070205080204" pitchFamily="50" charset="-128"/>
                <a:ea typeface="ＭＳ Ｐゴシック" panose="020B0600070205080204" pitchFamily="50" charset="-128"/>
              </a:rPr>
              <a:t>一部事務組合を設置</a:t>
            </a:r>
            <a:endParaRPr kumimoji="0" lang="ja-JP" altLang="en-US" sz="1000" b="1" i="0" u="none" strike="noStrike" kern="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endParaRPr>
          </a:p>
        </p:txBody>
      </p:sp>
      <p:grpSp>
        <p:nvGrpSpPr>
          <p:cNvPr id="3" name="グループ化 2"/>
          <p:cNvGrpSpPr/>
          <p:nvPr/>
        </p:nvGrpSpPr>
        <p:grpSpPr>
          <a:xfrm>
            <a:off x="6165461" y="2714785"/>
            <a:ext cx="3343275" cy="1002247"/>
            <a:chOff x="6198988" y="2174304"/>
            <a:chExt cx="3343275" cy="1002247"/>
          </a:xfrm>
        </p:grpSpPr>
        <p:sp>
          <p:nvSpPr>
            <p:cNvPr id="47" name="正方形/長方形 46"/>
            <p:cNvSpPr/>
            <p:nvPr/>
          </p:nvSpPr>
          <p:spPr bwMode="auto">
            <a:xfrm>
              <a:off x="6198988" y="2327410"/>
              <a:ext cx="3343275" cy="849141"/>
            </a:xfrm>
            <a:prstGeom prst="rect">
              <a:avLst/>
            </a:prstGeom>
            <a:solidFill>
              <a:sysClr val="window" lastClr="FFFFFF"/>
            </a:solidFill>
            <a:ln w="12700" cap="flat" cmpd="sng" algn="ctr">
              <a:solidFill>
                <a:sysClr val="windowText" lastClr="000000"/>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latin typeface="Arial" charset="0"/>
              </a:endParaRPr>
            </a:p>
          </p:txBody>
        </p:sp>
        <p:sp>
          <p:nvSpPr>
            <p:cNvPr id="64" name="正方形/長方形 63"/>
            <p:cNvSpPr/>
            <p:nvPr/>
          </p:nvSpPr>
          <p:spPr bwMode="auto">
            <a:xfrm>
              <a:off x="6282671" y="2566580"/>
              <a:ext cx="699730" cy="530431"/>
            </a:xfrm>
            <a:prstGeom prst="rect">
              <a:avLst/>
            </a:prstGeom>
            <a:solidFill>
              <a:srgbClr val="F79646">
                <a:lumMod val="40000"/>
                <a:lumOff val="60000"/>
              </a:srgbClr>
            </a:solidFill>
            <a:ln w="12700" cap="flat" cmpd="dbl" algn="ctr">
              <a:solidFill>
                <a:sysClr val="windowText" lastClr="000000"/>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b="1" kern="0" noProof="0" dirty="0">
                  <a:solidFill>
                    <a:prstClr val="black"/>
                  </a:solidFill>
                  <a:latin typeface="Meiryo UI" panose="020B0604030504040204" pitchFamily="50" charset="-128"/>
                  <a:ea typeface="Meiryo UI" panose="020B0604030504040204" pitchFamily="50" charset="-128"/>
                </a:rPr>
                <a:t>特別</a:t>
              </a: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区</a:t>
              </a:r>
            </a:p>
          </p:txBody>
        </p:sp>
        <p:sp>
          <p:nvSpPr>
            <p:cNvPr id="65" name="角丸四角形 64"/>
            <p:cNvSpPr/>
            <p:nvPr/>
          </p:nvSpPr>
          <p:spPr bwMode="auto">
            <a:xfrm>
              <a:off x="6308349" y="2831795"/>
              <a:ext cx="648637" cy="217591"/>
            </a:xfrm>
            <a:prstGeom prst="roundRect">
              <a:avLst/>
            </a:prstGeom>
            <a:solidFill>
              <a:sysClr val="window" lastClr="FFFFFF"/>
            </a:solidFill>
            <a:ln w="6350" cap="flat" cmpd="sng" algn="ctr">
              <a:solidFill>
                <a:sysClr val="windowText" lastClr="000000"/>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○○事務</a:t>
              </a:r>
            </a:p>
          </p:txBody>
        </p:sp>
        <p:cxnSp>
          <p:nvCxnSpPr>
            <p:cNvPr id="71" name="直線コネクタ 70"/>
            <p:cNvCxnSpPr/>
            <p:nvPr/>
          </p:nvCxnSpPr>
          <p:spPr bwMode="auto">
            <a:xfrm>
              <a:off x="6365411" y="2800903"/>
              <a:ext cx="489861" cy="287074"/>
            </a:xfrm>
            <a:prstGeom prst="line">
              <a:avLst/>
            </a:prstGeom>
            <a:solidFill>
              <a:srgbClr val="FFFF99"/>
            </a:solidFill>
            <a:ln w="25400" cap="flat" cmpd="sng" algn="ctr">
              <a:solidFill>
                <a:srgbClr val="FF0000"/>
              </a:solidFill>
              <a:prstDash val="solid"/>
              <a:round/>
              <a:headEnd type="none" w="med" len="med"/>
              <a:tailEnd type="none" w="med" len="med"/>
            </a:ln>
            <a:effectLst/>
          </p:spPr>
        </p:cxnSp>
        <p:cxnSp>
          <p:nvCxnSpPr>
            <p:cNvPr id="72" name="直線コネクタ 71"/>
            <p:cNvCxnSpPr/>
            <p:nvPr/>
          </p:nvCxnSpPr>
          <p:spPr bwMode="auto">
            <a:xfrm flipV="1">
              <a:off x="6372902" y="2803783"/>
              <a:ext cx="508675" cy="273613"/>
            </a:xfrm>
            <a:prstGeom prst="line">
              <a:avLst/>
            </a:prstGeom>
            <a:solidFill>
              <a:srgbClr val="FFFF99"/>
            </a:solidFill>
            <a:ln w="25400" cap="flat" cmpd="sng" algn="ctr">
              <a:solidFill>
                <a:srgbClr val="FF0000"/>
              </a:solidFill>
              <a:prstDash val="solid"/>
              <a:round/>
              <a:headEnd type="none" w="med" len="med"/>
              <a:tailEnd type="none" w="med" len="med"/>
            </a:ln>
            <a:effectLst/>
          </p:spPr>
        </p:cxnSp>
        <p:sp>
          <p:nvSpPr>
            <p:cNvPr id="73" name="正方形/長方形 72"/>
            <p:cNvSpPr/>
            <p:nvPr/>
          </p:nvSpPr>
          <p:spPr bwMode="auto">
            <a:xfrm>
              <a:off x="7340796" y="2174304"/>
              <a:ext cx="1084598" cy="320301"/>
            </a:xfrm>
            <a:prstGeom prst="rect">
              <a:avLst/>
            </a:prstGeom>
            <a:solidFill>
              <a:srgbClr val="F79646">
                <a:lumMod val="60000"/>
                <a:lumOff val="40000"/>
              </a:srgbClr>
            </a:solidFill>
            <a:ln w="12700" cap="flat" cmpd="sng" algn="ctr">
              <a:solidFill>
                <a:sysClr val="windowText" lastClr="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300" i="0" u="none" strike="noStrike" kern="0" cap="none" spc="0" normalizeH="0" baseline="0" noProof="0" dirty="0" smtClean="0">
                  <a:ln>
                    <a:noFill/>
                  </a:ln>
                  <a:solidFill>
                    <a:prstClr val="black"/>
                  </a:solidFill>
                  <a:effectLst/>
                  <a:uLnTx/>
                  <a:uFillTx/>
                  <a:latin typeface="HGPｺﾞｼｯｸE" panose="020B0900000000000000" pitchFamily="50" charset="-128"/>
                  <a:ea typeface="HGPｺﾞｼｯｸE" panose="020B0900000000000000" pitchFamily="50" charset="-128"/>
                </a:rPr>
                <a:t>構成団体</a:t>
              </a:r>
              <a:endParaRPr kumimoji="0" lang="en-US" altLang="ja-JP" sz="1300" i="0" u="none" strike="noStrike" kern="0" cap="none" spc="0" normalizeH="0" baseline="0" noProof="0" dirty="0" smtClean="0">
                <a:ln>
                  <a:noFill/>
                </a:ln>
                <a:solidFill>
                  <a:prstClr val="black"/>
                </a:solidFill>
                <a:effectLst/>
                <a:uLnTx/>
                <a:uFillTx/>
                <a:latin typeface="HGPｺﾞｼｯｸE" panose="020B0900000000000000" pitchFamily="50" charset="-128"/>
                <a:ea typeface="HGPｺﾞｼｯｸE" panose="020B0900000000000000" pitchFamily="50" charset="-128"/>
              </a:endParaRPr>
            </a:p>
          </p:txBody>
        </p:sp>
        <p:sp>
          <p:nvSpPr>
            <p:cNvPr id="75" name="正方形/長方形 74"/>
            <p:cNvSpPr/>
            <p:nvPr/>
          </p:nvSpPr>
          <p:spPr bwMode="auto">
            <a:xfrm>
              <a:off x="7116926" y="2566579"/>
              <a:ext cx="699730" cy="530431"/>
            </a:xfrm>
            <a:prstGeom prst="rect">
              <a:avLst/>
            </a:prstGeom>
            <a:solidFill>
              <a:srgbClr val="F79646">
                <a:lumMod val="40000"/>
                <a:lumOff val="60000"/>
              </a:srgbClr>
            </a:solidFill>
            <a:ln w="12700" cap="flat" cmpd="dbl" algn="ctr">
              <a:solidFill>
                <a:sysClr val="windowText" lastClr="000000"/>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lvl="0" algn="ctr" fontAlgn="base">
                <a:spcBef>
                  <a:spcPct val="0"/>
                </a:spcBef>
                <a:spcAft>
                  <a:spcPct val="0"/>
                </a:spcAft>
                <a:defRPr/>
              </a:pPr>
              <a:r>
                <a:rPr kumimoji="0" lang="ja-JP" altLang="en-US" sz="1100" b="1" kern="0" dirty="0">
                  <a:solidFill>
                    <a:prstClr val="black"/>
                  </a:solidFill>
                  <a:latin typeface="Meiryo UI" panose="020B0604030504040204" pitchFamily="50" charset="-128"/>
                  <a:ea typeface="Meiryo UI" panose="020B0604030504040204" pitchFamily="50" charset="-128"/>
                </a:rPr>
                <a:t>特別</a:t>
              </a: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区</a:t>
              </a:r>
            </a:p>
          </p:txBody>
        </p:sp>
        <p:sp>
          <p:nvSpPr>
            <p:cNvPr id="76" name="角丸四角形 75"/>
            <p:cNvSpPr/>
            <p:nvPr/>
          </p:nvSpPr>
          <p:spPr bwMode="auto">
            <a:xfrm>
              <a:off x="7144225" y="2831794"/>
              <a:ext cx="648637" cy="217591"/>
            </a:xfrm>
            <a:prstGeom prst="roundRect">
              <a:avLst/>
            </a:prstGeom>
            <a:solidFill>
              <a:sysClr val="window" lastClr="FFFFFF"/>
            </a:solidFill>
            <a:ln w="6350" cap="flat" cmpd="sng" algn="ctr">
              <a:solidFill>
                <a:sysClr val="windowText" lastClr="000000"/>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○○事務</a:t>
              </a:r>
            </a:p>
          </p:txBody>
        </p:sp>
        <p:cxnSp>
          <p:nvCxnSpPr>
            <p:cNvPr id="77" name="直線コネクタ 76"/>
            <p:cNvCxnSpPr/>
            <p:nvPr/>
          </p:nvCxnSpPr>
          <p:spPr bwMode="auto">
            <a:xfrm>
              <a:off x="7227722" y="2792954"/>
              <a:ext cx="489861" cy="287074"/>
            </a:xfrm>
            <a:prstGeom prst="line">
              <a:avLst/>
            </a:prstGeom>
            <a:solidFill>
              <a:srgbClr val="FFFF99"/>
            </a:solidFill>
            <a:ln w="25400" cap="flat" cmpd="sng" algn="ctr">
              <a:solidFill>
                <a:srgbClr val="FF0000"/>
              </a:solidFill>
              <a:prstDash val="solid"/>
              <a:round/>
              <a:headEnd type="none" w="med" len="med"/>
              <a:tailEnd type="none" w="med" len="med"/>
            </a:ln>
            <a:effectLst/>
          </p:spPr>
        </p:cxnSp>
        <p:cxnSp>
          <p:nvCxnSpPr>
            <p:cNvPr id="78" name="直線コネクタ 77"/>
            <p:cNvCxnSpPr/>
            <p:nvPr/>
          </p:nvCxnSpPr>
          <p:spPr bwMode="auto">
            <a:xfrm flipV="1">
              <a:off x="7210407" y="2808948"/>
              <a:ext cx="508675" cy="273613"/>
            </a:xfrm>
            <a:prstGeom prst="line">
              <a:avLst/>
            </a:prstGeom>
            <a:solidFill>
              <a:srgbClr val="FFFF99"/>
            </a:solidFill>
            <a:ln w="25400" cap="flat" cmpd="sng" algn="ctr">
              <a:solidFill>
                <a:srgbClr val="FF0000"/>
              </a:solidFill>
              <a:prstDash val="solid"/>
              <a:round/>
              <a:headEnd type="none" w="med" len="med"/>
              <a:tailEnd type="none" w="med" len="med"/>
            </a:ln>
            <a:effectLst/>
          </p:spPr>
        </p:cxnSp>
        <p:sp>
          <p:nvSpPr>
            <p:cNvPr id="79" name="正方形/長方形 78"/>
            <p:cNvSpPr/>
            <p:nvPr/>
          </p:nvSpPr>
          <p:spPr bwMode="auto">
            <a:xfrm>
              <a:off x="7947311" y="2566580"/>
              <a:ext cx="699730" cy="530431"/>
            </a:xfrm>
            <a:prstGeom prst="rect">
              <a:avLst/>
            </a:prstGeom>
            <a:solidFill>
              <a:srgbClr val="F79646">
                <a:lumMod val="40000"/>
                <a:lumOff val="60000"/>
              </a:srgbClr>
            </a:solidFill>
            <a:ln w="12700" cap="flat" cmpd="dbl" algn="ctr">
              <a:solidFill>
                <a:sysClr val="windowText" lastClr="000000"/>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lvl="0" algn="ctr" fontAlgn="base">
                <a:spcBef>
                  <a:spcPct val="0"/>
                </a:spcBef>
                <a:spcAft>
                  <a:spcPct val="0"/>
                </a:spcAft>
                <a:defRPr/>
              </a:pPr>
              <a:r>
                <a:rPr kumimoji="0" lang="ja-JP" altLang="en-US" sz="1100" b="1" kern="0" dirty="0">
                  <a:solidFill>
                    <a:prstClr val="black"/>
                  </a:solidFill>
                  <a:latin typeface="Meiryo UI" panose="020B0604030504040204" pitchFamily="50" charset="-128"/>
                  <a:ea typeface="Meiryo UI" panose="020B0604030504040204" pitchFamily="50" charset="-128"/>
                </a:rPr>
                <a:t>特別</a:t>
              </a: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区</a:t>
              </a:r>
            </a:p>
          </p:txBody>
        </p:sp>
        <p:sp>
          <p:nvSpPr>
            <p:cNvPr id="80" name="角丸四角形 79"/>
            <p:cNvSpPr/>
            <p:nvPr/>
          </p:nvSpPr>
          <p:spPr bwMode="auto">
            <a:xfrm>
              <a:off x="7966361" y="2831795"/>
              <a:ext cx="648637" cy="217591"/>
            </a:xfrm>
            <a:prstGeom prst="roundRect">
              <a:avLst/>
            </a:prstGeom>
            <a:solidFill>
              <a:sysClr val="window" lastClr="FFFFFF"/>
            </a:solidFill>
            <a:ln w="6350" cap="flat" cmpd="sng" algn="ctr">
              <a:solidFill>
                <a:sysClr val="windowText" lastClr="000000"/>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○○事務</a:t>
              </a:r>
            </a:p>
          </p:txBody>
        </p:sp>
        <p:cxnSp>
          <p:nvCxnSpPr>
            <p:cNvPr id="81" name="直線コネクタ 80"/>
            <p:cNvCxnSpPr/>
            <p:nvPr/>
          </p:nvCxnSpPr>
          <p:spPr bwMode="auto">
            <a:xfrm>
              <a:off x="8045866" y="2800903"/>
              <a:ext cx="489861" cy="287074"/>
            </a:xfrm>
            <a:prstGeom prst="line">
              <a:avLst/>
            </a:prstGeom>
            <a:solidFill>
              <a:srgbClr val="FFFF99"/>
            </a:solidFill>
            <a:ln w="25400" cap="flat" cmpd="sng" algn="ctr">
              <a:solidFill>
                <a:srgbClr val="FF0000"/>
              </a:solidFill>
              <a:prstDash val="solid"/>
              <a:round/>
              <a:headEnd type="none" w="med" len="med"/>
              <a:tailEnd type="none" w="med" len="med"/>
            </a:ln>
            <a:effectLst/>
          </p:spPr>
        </p:cxnSp>
        <p:cxnSp>
          <p:nvCxnSpPr>
            <p:cNvPr id="82" name="直線コネクタ 81"/>
            <p:cNvCxnSpPr/>
            <p:nvPr/>
          </p:nvCxnSpPr>
          <p:spPr bwMode="auto">
            <a:xfrm flipV="1">
              <a:off x="8045866" y="2814364"/>
              <a:ext cx="508675" cy="273613"/>
            </a:xfrm>
            <a:prstGeom prst="line">
              <a:avLst/>
            </a:prstGeom>
            <a:solidFill>
              <a:srgbClr val="FFFF99"/>
            </a:solidFill>
            <a:ln w="25400" cap="flat" cmpd="sng" algn="ctr">
              <a:solidFill>
                <a:srgbClr val="FF0000"/>
              </a:solidFill>
              <a:prstDash val="solid"/>
              <a:round/>
              <a:headEnd type="none" w="med" len="med"/>
              <a:tailEnd type="none" w="med" len="med"/>
            </a:ln>
            <a:effectLst/>
          </p:spPr>
        </p:cxnSp>
      </p:grpSp>
      <p:sp>
        <p:nvSpPr>
          <p:cNvPr id="44" name="角丸四角形 43"/>
          <p:cNvSpPr/>
          <p:nvPr/>
        </p:nvSpPr>
        <p:spPr>
          <a:xfrm>
            <a:off x="434736" y="4773345"/>
            <a:ext cx="4934577"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法的</a:t>
            </a: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効果</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AutoShape 16"/>
          <p:cNvSpPr>
            <a:spLocks noChangeArrowheads="1"/>
          </p:cNvSpPr>
          <p:nvPr/>
        </p:nvSpPr>
        <p:spPr bwMode="auto">
          <a:xfrm>
            <a:off x="697477" y="5103545"/>
            <a:ext cx="4695711" cy="666792"/>
          </a:xfrm>
          <a:prstGeom prst="roundRect">
            <a:avLst>
              <a:gd name="adj" fmla="val 7755"/>
            </a:avLst>
          </a:prstGeom>
          <a:solidFill>
            <a:sysClr val="window" lastClr="FFFFFF"/>
          </a:solidFill>
          <a:ln w="9525">
            <a:solidFill>
              <a:sysClr val="windowText" lastClr="000000"/>
            </a:solidFill>
            <a:round/>
            <a:headEnd/>
            <a:tailEnd/>
          </a:ln>
        </p:spPr>
        <p:txBody>
          <a:bodyPr wrap="square" anchor="ctr"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lvl="0" eaLnBrk="1" fontAlgn="base" hangingPunct="1">
              <a:spcBef>
                <a:spcPct val="0"/>
              </a:spcBef>
              <a:spcAft>
                <a:spcPct val="0"/>
              </a:spcAft>
              <a:defRPr/>
            </a:pPr>
            <a:r>
              <a:rPr lang="ja-JP" altLang="en-US" sz="12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組合が担う事務は、構成団体の事務から除外</a:t>
            </a:r>
            <a:endParaRPr lang="en-US" altLang="ja-JP"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endParaRPr lang="en-US" altLang="ja-JP" sz="5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endParaRPr lang="en-US" altLang="ja-JP" sz="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2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組合が処理した事務の効果は、すべての構成団体の区域内に及ぶ</a:t>
            </a:r>
            <a:endParaRPr lang="en-US" altLang="ja-JP"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AutoShape 16"/>
          <p:cNvSpPr>
            <a:spLocks noChangeArrowheads="1"/>
          </p:cNvSpPr>
          <p:nvPr/>
        </p:nvSpPr>
        <p:spPr bwMode="auto">
          <a:xfrm>
            <a:off x="424112" y="754640"/>
            <a:ext cx="9296401" cy="1474210"/>
          </a:xfrm>
          <a:prstGeom prst="roundRect">
            <a:avLst>
              <a:gd name="adj" fmla="val 7134"/>
            </a:avLst>
          </a:prstGeom>
          <a:solidFill>
            <a:srgbClr val="F79646">
              <a:lumMod val="40000"/>
              <a:lumOff val="60000"/>
            </a:srgbClr>
          </a:solidFill>
          <a:ln w="9525">
            <a:solidFill>
              <a:sysClr val="windowText" lastClr="000000"/>
            </a:solidFill>
            <a:round/>
            <a:headEnd/>
            <a:tailEnd/>
          </a:ln>
        </p:spPr>
        <p:txBody>
          <a:bodyPr wrap="square" anchor="ctr"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lvl="0" eaLnBrk="1" fontAlgn="base" hangingPunct="1">
              <a:spcBef>
                <a:spcPct val="0"/>
              </a:spcBef>
              <a:spcAft>
                <a:spcPct val="0"/>
              </a:spcAft>
              <a:defRPr/>
            </a:pP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◆複数の地方公共団体</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（以下</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構成</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」という。） </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が、その事務の一部を共同して処理するために設置する特別地方</a:t>
            </a:r>
            <a:endParaRPr kumimoji="1"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公共団体</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であり、</a:t>
            </a: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一部事務</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a:t>
            </a: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の判断と責任に</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おいて運営</a:t>
            </a:r>
            <a:endParaRPr lang="en-US" altLang="ja-JP"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endParaRPr lang="en-US" altLang="ja-JP" sz="6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◆必要な事項を定める規約は、構成団体の議会の議決を経て、構成団体の協議により規定</a:t>
            </a:r>
            <a:r>
              <a:rPr lang="ja-JP" altLang="en-US" sz="7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7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国（総務大臣）又は都道府県（知事）が</a:t>
            </a:r>
            <a:r>
              <a:rPr lang="ja-JP" altLang="en-US" sz="7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許可＞</a:t>
            </a:r>
            <a:endParaRPr kumimoji="1" lang="en-US" altLang="ja-JP"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endParaRPr lang="en-US" altLang="ja-JP" sz="6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一部事務組合</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で必要な経費（負担金等）については、構成団体の議会における審議・議決を経る必要があり、</a:t>
            </a:r>
            <a:endParaRPr lang="en-US" altLang="ja-JP"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議会の審議の中で一部事務組合の運営を確認</a:t>
            </a:r>
            <a:endPar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bwMode="auto">
          <a:xfrm>
            <a:off x="8734609" y="3107061"/>
            <a:ext cx="699730" cy="530431"/>
          </a:xfrm>
          <a:prstGeom prst="rect">
            <a:avLst/>
          </a:prstGeom>
          <a:solidFill>
            <a:srgbClr val="F79646">
              <a:lumMod val="40000"/>
              <a:lumOff val="60000"/>
            </a:srgbClr>
          </a:solidFill>
          <a:ln w="12700" cap="flat" cmpd="dbl" algn="ctr">
            <a:solidFill>
              <a:sysClr val="windowText" lastClr="000000"/>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lvl="0" algn="ctr" fontAlgn="base">
              <a:spcBef>
                <a:spcPct val="0"/>
              </a:spcBef>
              <a:spcAft>
                <a:spcPct val="0"/>
              </a:spcAft>
              <a:defRPr/>
            </a:pPr>
            <a:r>
              <a:rPr kumimoji="0" lang="ja-JP" altLang="en-US" sz="1100" b="1" kern="0" dirty="0">
                <a:solidFill>
                  <a:prstClr val="black"/>
                </a:solidFill>
                <a:latin typeface="Meiryo UI" panose="020B0604030504040204" pitchFamily="50" charset="-128"/>
                <a:ea typeface="Meiryo UI" panose="020B0604030504040204" pitchFamily="50" charset="-128"/>
              </a:rPr>
              <a:t>特別</a:t>
            </a: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区</a:t>
            </a:r>
          </a:p>
        </p:txBody>
      </p:sp>
      <p:sp>
        <p:nvSpPr>
          <p:cNvPr id="84" name="角丸四角形 83"/>
          <p:cNvSpPr/>
          <p:nvPr/>
        </p:nvSpPr>
        <p:spPr bwMode="auto">
          <a:xfrm>
            <a:off x="8753659" y="3372276"/>
            <a:ext cx="648637" cy="217591"/>
          </a:xfrm>
          <a:prstGeom prst="roundRect">
            <a:avLst/>
          </a:prstGeom>
          <a:solidFill>
            <a:sysClr val="window" lastClr="FFFFFF"/>
          </a:solidFill>
          <a:ln w="6350" cap="flat" cmpd="sng" algn="ctr">
            <a:solidFill>
              <a:sysClr val="windowText" lastClr="000000"/>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eiryo UI" panose="020B0604030504040204" pitchFamily="50" charset="-128"/>
              </a:rPr>
              <a:t>○○事務</a:t>
            </a:r>
          </a:p>
        </p:txBody>
      </p:sp>
      <p:cxnSp>
        <p:nvCxnSpPr>
          <p:cNvPr id="85" name="直線コネクタ 84"/>
          <p:cNvCxnSpPr/>
          <p:nvPr/>
        </p:nvCxnSpPr>
        <p:spPr bwMode="auto">
          <a:xfrm>
            <a:off x="8833164" y="3341384"/>
            <a:ext cx="489861" cy="287074"/>
          </a:xfrm>
          <a:prstGeom prst="line">
            <a:avLst/>
          </a:prstGeom>
          <a:solidFill>
            <a:srgbClr val="FFFF99"/>
          </a:solidFill>
          <a:ln w="25400" cap="flat" cmpd="sng" algn="ctr">
            <a:solidFill>
              <a:srgbClr val="FF0000"/>
            </a:solidFill>
            <a:prstDash val="solid"/>
            <a:round/>
            <a:headEnd type="none" w="med" len="med"/>
            <a:tailEnd type="none" w="med" len="med"/>
          </a:ln>
          <a:effectLst/>
        </p:spPr>
      </p:cxnSp>
      <p:cxnSp>
        <p:nvCxnSpPr>
          <p:cNvPr id="86" name="直線コネクタ 85"/>
          <p:cNvCxnSpPr/>
          <p:nvPr/>
        </p:nvCxnSpPr>
        <p:spPr bwMode="auto">
          <a:xfrm flipV="1">
            <a:off x="8833164" y="3354845"/>
            <a:ext cx="508675" cy="273613"/>
          </a:xfrm>
          <a:prstGeom prst="line">
            <a:avLst/>
          </a:prstGeom>
          <a:solidFill>
            <a:srgbClr val="FFFF99"/>
          </a:solidFill>
          <a:ln w="2540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1364414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667233615"/>
              </p:ext>
            </p:extLst>
          </p:nvPr>
        </p:nvGraphicFramePr>
        <p:xfrm>
          <a:off x="216024" y="1210064"/>
          <a:ext cx="9489504" cy="3665220"/>
        </p:xfrm>
        <a:graphic>
          <a:graphicData uri="http://schemas.openxmlformats.org/drawingml/2006/table">
            <a:tbl>
              <a:tblPr firstRow="1" bandRow="1">
                <a:tableStyleId>{5940675A-B579-460E-94D1-54222C63F5DA}</a:tableStyleId>
              </a:tblPr>
              <a:tblGrid>
                <a:gridCol w="1210994">
                  <a:extLst>
                    <a:ext uri="{9D8B030D-6E8A-4147-A177-3AD203B41FA5}">
                      <a16:colId xmlns:a16="http://schemas.microsoft.com/office/drawing/2014/main" val="20000"/>
                    </a:ext>
                  </a:extLst>
                </a:gridCol>
                <a:gridCol w="3906982">
                  <a:extLst>
                    <a:ext uri="{9D8B030D-6E8A-4147-A177-3AD203B41FA5}">
                      <a16:colId xmlns:a16="http://schemas.microsoft.com/office/drawing/2014/main" val="20001"/>
                    </a:ext>
                  </a:extLst>
                </a:gridCol>
                <a:gridCol w="4371528">
                  <a:extLst>
                    <a:ext uri="{9D8B030D-6E8A-4147-A177-3AD203B41FA5}">
                      <a16:colId xmlns:a16="http://schemas.microsoft.com/office/drawing/2014/main" val="20002"/>
                    </a:ext>
                  </a:extLst>
                </a:gridCol>
              </a:tblGrid>
              <a:tr h="297925">
                <a:tc>
                  <a:txBody>
                    <a:bodyPr/>
                    <a:lstStyle/>
                    <a:p>
                      <a:pPr algn="ct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区分</a:t>
                      </a:r>
                      <a:endParaRPr kumimoji="1" lang="ja-JP" altLang="en-US" sz="1400" b="1"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6">
                        <a:lumMod val="40000"/>
                        <a:lumOff val="60000"/>
                      </a:schemeClr>
                    </a:solidFill>
                  </a:tcPr>
                </a:tc>
                <a:tc>
                  <a:txBody>
                    <a:bodyPr/>
                    <a:lstStyle/>
                    <a:p>
                      <a:pPr algn="ctr"/>
                      <a:r>
                        <a:rPr kumimoji="1" lang="ja-JP" altLang="en-US" sz="1400" b="1" dirty="0" smtClean="0">
                          <a:latin typeface="ＭＳ ゴシック" panose="020B0609070205080204" pitchFamily="49" charset="-128"/>
                          <a:ea typeface="ＭＳ ゴシック" panose="020B0609070205080204" pitchFamily="49" charset="-128"/>
                        </a:rPr>
                        <a:t>主な事務</a:t>
                      </a:r>
                      <a:endParaRPr kumimoji="1" lang="ja-JP" altLang="en-US" sz="1400" b="1" dirty="0">
                        <a:latin typeface="ＭＳ ゴシック" panose="020B0609070205080204" pitchFamily="49" charset="-128"/>
                        <a:ea typeface="ＭＳ ゴシック" panose="020B0609070205080204" pitchFamily="49" charset="-128"/>
                      </a:endParaRPr>
                    </a:p>
                  </a:txBody>
                  <a:tcPr anchor="ctr">
                    <a:solidFill>
                      <a:schemeClr val="accent6">
                        <a:lumMod val="40000"/>
                        <a:lumOff val="60000"/>
                      </a:schemeClr>
                    </a:solidFill>
                  </a:tcPr>
                </a:tc>
                <a:tc>
                  <a:txBody>
                    <a:bodyPr/>
                    <a:lstStyle/>
                    <a:p>
                      <a:pPr algn="ctr"/>
                      <a:r>
                        <a:rPr kumimoji="1" lang="ja-JP" altLang="en-US" sz="1400" b="1" dirty="0" smtClean="0">
                          <a:latin typeface="ＭＳ ゴシック" panose="020B0609070205080204" pitchFamily="49" charset="-128"/>
                          <a:ea typeface="ＭＳ ゴシック" panose="020B0609070205080204" pitchFamily="49" charset="-128"/>
                        </a:rPr>
                        <a:t>一部事務組合の事務とする視点</a:t>
                      </a:r>
                      <a:endParaRPr kumimoji="1" lang="ja-JP" altLang="en-US" sz="1400" b="1" dirty="0">
                        <a:latin typeface="ＭＳ ゴシック" panose="020B0609070205080204" pitchFamily="49" charset="-128"/>
                        <a:ea typeface="ＭＳ ゴシック" panose="020B0609070205080204" pitchFamily="49" charset="-128"/>
                      </a:endParaRPr>
                    </a:p>
                  </a:txBody>
                  <a:tcPr anchor="ctr">
                    <a:solidFill>
                      <a:schemeClr val="accent6">
                        <a:lumMod val="40000"/>
                        <a:lumOff val="60000"/>
                      </a:schemeClr>
                    </a:solidFill>
                  </a:tcPr>
                </a:tc>
                <a:extLst>
                  <a:ext uri="{0D108BD9-81ED-4DB2-BD59-A6C34878D82A}">
                    <a16:rowId xmlns:a16="http://schemas.microsoft.com/office/drawing/2014/main" val="10000"/>
                  </a:ext>
                </a:extLst>
              </a:tr>
              <a:tr h="245788">
                <a:tc rowSpan="2">
                  <a:txBody>
                    <a:bodyPr/>
                    <a:lstStyle/>
                    <a:p>
                      <a:pPr algn="l"/>
                      <a:r>
                        <a:rPr kumimoji="1" lang="ja-JP" altLang="en-US" sz="1300" b="1" dirty="0" smtClean="0">
                          <a:latin typeface="ＭＳ ゴシック" panose="020B0609070205080204" pitchFamily="49" charset="-128"/>
                          <a:ea typeface="ＭＳ ゴシック" panose="020B0609070205080204" pitchFamily="49" charset="-128"/>
                        </a:rPr>
                        <a:t>事業の実施</a:t>
                      </a:r>
                      <a:endParaRPr kumimoji="1" lang="ja-JP" altLang="en-US" sz="1300" b="1"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・介護保険事業</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B w="12700" cap="flat" cmpd="sng" algn="ctr">
                      <a:solidFill>
                        <a:schemeClr val="tx1"/>
                      </a:solidFill>
                      <a:prstDash val="sysDot"/>
                      <a:round/>
                      <a:headEnd type="none" w="med" len="med"/>
                      <a:tailEnd type="none" w="med" len="med"/>
                    </a:lnB>
                  </a:tcPr>
                </a:tc>
                <a:tc>
                  <a:txBody>
                    <a:bodyPr/>
                    <a:lstStyle/>
                    <a:p>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・特別区設置時における特別区間の保険料・サービスの公平性等を考慮</a:t>
                      </a:r>
                      <a:endParaRPr kumimoji="1" lang="ja-JP" altLang="en-US" sz="105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402199">
                <a:tc vMerge="1">
                  <a:txBody>
                    <a:bodyPr/>
                    <a:lstStyle/>
                    <a:p>
                      <a:endParaRPr kumimoji="1" lang="ja-JP" altLang="en-US"/>
                    </a:p>
                  </a:txBody>
                  <a:tcPr/>
                </a:tc>
                <a:tc>
                  <a:txBody>
                    <a:bodyPr/>
                    <a:lstStyle/>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・民間の児童養護施設等及び生活保護施設の所管事務</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（設置認可、指導、助成などの事務を含む）</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ysDot"/>
                      <a:round/>
                      <a:headEnd type="none" w="med" len="med"/>
                      <a:tailEnd type="none" w="med" len="med"/>
                    </a:lnT>
                  </a:tcPr>
                </a:tc>
                <a:tc>
                  <a:txBody>
                    <a:bodyPr/>
                    <a:lstStyle/>
                    <a:p>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・施設が偏在しており、特別区の区域を越えた入所調整の公平性等を考慮</a:t>
                      </a:r>
                      <a:endParaRPr kumimoji="1" lang="en-US" altLang="ja-JP"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02"/>
                  </a:ext>
                </a:extLst>
              </a:tr>
              <a:tr h="715020">
                <a:tc>
                  <a:txBody>
                    <a:bodyPr/>
                    <a:lstStyle/>
                    <a:p>
                      <a:pPr algn="l"/>
                      <a:r>
                        <a:rPr kumimoji="1" lang="ja-JP" altLang="en-US" sz="1300" b="1" dirty="0" smtClean="0">
                          <a:latin typeface="ＭＳ ゴシック" panose="020B0609070205080204" pitchFamily="49" charset="-128"/>
                          <a:ea typeface="ＭＳ ゴシック" panose="020B0609070205080204" pitchFamily="49" charset="-128"/>
                        </a:rPr>
                        <a:t>情報システム</a:t>
                      </a:r>
                      <a:endParaRPr kumimoji="1" lang="en-US" altLang="ja-JP" sz="1300" b="1" dirty="0" smtClean="0">
                        <a:latin typeface="ＭＳ ゴシック" panose="020B0609070205080204" pitchFamily="49" charset="-128"/>
                        <a:ea typeface="ＭＳ ゴシック" panose="020B0609070205080204" pitchFamily="49" charset="-128"/>
                      </a:endParaRPr>
                    </a:p>
                    <a:p>
                      <a:pPr algn="l"/>
                      <a:r>
                        <a:rPr kumimoji="1" lang="ja-JP" altLang="en-US" sz="1300" b="1" dirty="0" smtClean="0">
                          <a:latin typeface="ＭＳ ゴシック" panose="020B0609070205080204" pitchFamily="49" charset="-128"/>
                          <a:ea typeface="ＭＳ ゴシック" panose="020B0609070205080204" pitchFamily="49" charset="-128"/>
                        </a:rPr>
                        <a:t>の管理</a:t>
                      </a:r>
                      <a:endParaRPr kumimoji="1" lang="ja-JP" altLang="en-US" sz="1300" b="1"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・住民基本台帳等システム　　　・戸籍情報システム</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・税務事務システム　　　　　</a:t>
                      </a:r>
                      <a:r>
                        <a:rPr kumimoji="1" lang="ja-JP" altLang="en-US" sz="105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・総合福祉システム</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・国民健康保険システム　　 　　・介護保険システム</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・統合基盤・ネットワークシステム　　　　　　　　　　　　　　　など</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・共通的なシステム管理の集約と共同利用により、住民サービスを円滑　</a:t>
                      </a:r>
                      <a:endParaRPr kumimoji="1" lang="en-US" altLang="ja-JP"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に提供するとともに、特別区のコストの抑制、業務の効率性等を考慮</a:t>
                      </a:r>
                      <a:endParaRPr kumimoji="1" lang="ja-JP" altLang="en-US" sz="1050" b="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tc>
                <a:extLst>
                  <a:ext uri="{0D108BD9-81ED-4DB2-BD59-A6C34878D82A}">
                    <a16:rowId xmlns:a16="http://schemas.microsoft.com/office/drawing/2014/main" val="10003"/>
                  </a:ext>
                </a:extLst>
              </a:tr>
              <a:tr h="1921617">
                <a:tc>
                  <a:txBody>
                    <a:bodyPr/>
                    <a:lstStyle/>
                    <a:p>
                      <a:pPr algn="l"/>
                      <a:r>
                        <a:rPr kumimoji="1" lang="ja-JP" altLang="en-US" sz="1300" b="1" dirty="0" smtClean="0">
                          <a:latin typeface="ＭＳ ゴシック" panose="020B0609070205080204" pitchFamily="49" charset="-128"/>
                          <a:ea typeface="ＭＳ ゴシック" panose="020B0609070205080204" pitchFamily="49" charset="-128"/>
                        </a:rPr>
                        <a:t>施設の管理</a:t>
                      </a:r>
                      <a:r>
                        <a:rPr kumimoji="1" lang="ja-JP" altLang="en-US" sz="1300" b="1" dirty="0" smtClean="0">
                          <a:solidFill>
                            <a:schemeClr val="tx1"/>
                          </a:solidFill>
                          <a:latin typeface="ＭＳ ゴシック" panose="020B0609070205080204" pitchFamily="49" charset="-128"/>
                          <a:ea typeface="ＭＳ ゴシック" panose="020B0609070205080204" pitchFamily="49" charset="-128"/>
                        </a:rPr>
                        <a:t>等</a:t>
                      </a:r>
                      <a:endParaRPr kumimoji="1" lang="ja-JP" altLang="en-US" sz="1300" b="1" dirty="0">
                        <a:solidFill>
                          <a:schemeClr val="tx1"/>
                        </a:solidFill>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100" b="1"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福祉施設＞</a:t>
                      </a:r>
                      <a:endParaRPr kumimoji="1"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児童自立支援施設</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・児童養護施設</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strike="noStrik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・生活保護施設</a:t>
                      </a:r>
                      <a:r>
                        <a:rPr kumimoji="1" lang="ja-JP" altLang="en-US" sz="1050" strike="no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・心身障が</a:t>
                      </a:r>
                      <a:r>
                        <a:rPr kumimoji="1" lang="ja-JP" altLang="en-US" sz="105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い</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者リハビリテーションセンター</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・特別養護老人ホーム等（弘済院）</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＜市民利用施設＞</a:t>
                      </a:r>
                      <a:endParaRPr kumimoji="1"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・信太山青少年野外活動センター　　・長居ユースホステル </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・青少年センタ－　</a:t>
                      </a:r>
                      <a:r>
                        <a:rPr kumimoji="1" lang="ja-JP" altLang="en-US" sz="105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・こども文化センター　</a:t>
                      </a:r>
                      <a:r>
                        <a:rPr kumimoji="1" lang="ja-JP" altLang="en-US" sz="105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者スポーツセンター</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・中央体育館　　・大阪プール　　・靱テニスセンター、靱庭球場</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zh-TW" altLang="en-US"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a:t>
                      </a: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・動物管理センター　　・斎場　　・霊園</a:t>
                      </a:r>
                      <a:endPar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・処分検討地等にかかる管理・処分</a:t>
                      </a:r>
                      <a:endParaRPr kumimoji="1" lang="zh-TW" altLang="en-US" sz="1050"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・施設</a:t>
                      </a:r>
                      <a:r>
                        <a:rPr kumimoji="1" lang="ja-JP" altLang="en-US" sz="110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が偏在しており、特別区の区域を越えて利用される施設の</a:t>
                      </a:r>
                      <a:endParaRPr kumimoji="1" lang="en-US" altLang="ja-JP" sz="110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共同管理により、住民負担やサービスの公平性等を考慮</a:t>
                      </a:r>
                      <a:endParaRPr kumimoji="1" lang="en-US" altLang="ja-JP"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・施設の更新等にかかる効率的・効果的な財源投入、財産の有効</a:t>
                      </a:r>
                      <a:endParaRPr kumimoji="1" lang="en-US" altLang="ja-JP"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な活用・処分などを考慮</a:t>
                      </a:r>
                      <a:endParaRPr kumimoji="1" lang="en-US" altLang="ja-JP"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tc>
                <a:extLst>
                  <a:ext uri="{0D108BD9-81ED-4DB2-BD59-A6C34878D82A}">
                    <a16:rowId xmlns:a16="http://schemas.microsoft.com/office/drawing/2014/main" val="10004"/>
                  </a:ext>
                </a:extLst>
              </a:tr>
            </a:tbl>
          </a:graphicData>
        </a:graphic>
      </p:graphicFrame>
      <p:sp>
        <p:nvSpPr>
          <p:cNvPr id="6" name="正方形/長方形 27"/>
          <p:cNvSpPr>
            <a:spLocks noChangeArrowheads="1"/>
          </p:cNvSpPr>
          <p:nvPr/>
        </p:nvSpPr>
        <p:spPr bwMode="auto">
          <a:xfrm>
            <a:off x="8869486" y="6599064"/>
            <a:ext cx="1031875" cy="261937"/>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10832" y="188640"/>
            <a:ext cx="2864768"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（２）</a:t>
            </a:r>
            <a:r>
              <a:rPr kumimoji="0" lang="ja-JP" altLang="en-US" b="1" kern="0" dirty="0" smtClean="0">
                <a:latin typeface="Meiryo UI" panose="020B0604030504040204" pitchFamily="50" charset="-128"/>
                <a:ea typeface="Meiryo UI" panose="020B0604030504040204" pitchFamily="50" charset="-128"/>
                <a:cs typeface="Meiryo UI" panose="020B0604030504040204" pitchFamily="50" charset="-128"/>
              </a:rPr>
              <a:t>事務事業</a:t>
            </a:r>
            <a:endParaRPr kumimoji="0" lang="ja-JP" altLang="en-US"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1185592" y="5158050"/>
            <a:ext cx="7632848" cy="652200"/>
          </a:xfrm>
          <a:prstGeom prst="rect">
            <a:avLst/>
          </a:prstGeom>
          <a:solidFill>
            <a:schemeClr val="accent6">
              <a:lumMod val="40000"/>
              <a:lumOff val="60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◆特別区間における住民負担やサービスの公平性等を確保</a:t>
            </a:r>
            <a:endParaRPr lang="en-US" altLang="ja-JP" sz="1300" b="1" strike="sngStrik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◆共通的なシステム管理や所在地が偏在する施設の管理等について、共同化・集約化することにより、</a:t>
            </a:r>
            <a:endParaRPr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効率的・効果的に事務を執行、財産を管理・処分</a:t>
            </a:r>
            <a:endParaRPr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704528" y="5014033"/>
            <a:ext cx="936104" cy="3600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dirty="0" smtClean="0">
                <a:latin typeface="Meiryo UI" panose="020B0604030504040204" pitchFamily="50" charset="-128"/>
                <a:ea typeface="Meiryo UI" panose="020B0604030504040204" pitchFamily="50" charset="-128"/>
              </a:rPr>
              <a:t>効　果</a:t>
            </a:r>
            <a:endParaRPr kumimoji="1" lang="ja-JP" altLang="en-US" sz="1500" b="1" dirty="0">
              <a:latin typeface="Meiryo UI" panose="020B0604030504040204" pitchFamily="50" charset="-128"/>
              <a:ea typeface="Meiryo UI" panose="020B0604030504040204" pitchFamily="50" charset="-128"/>
            </a:endParaRPr>
          </a:p>
        </p:txBody>
      </p:sp>
      <p:sp>
        <p:nvSpPr>
          <p:cNvPr id="9" name="二等辺三角形 8"/>
          <p:cNvSpPr/>
          <p:nvPr/>
        </p:nvSpPr>
        <p:spPr>
          <a:xfrm rot="10800000">
            <a:off x="2835169" y="4940490"/>
            <a:ext cx="4248475" cy="17742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正方形/長方形 3"/>
          <p:cNvSpPr/>
          <p:nvPr/>
        </p:nvSpPr>
        <p:spPr>
          <a:xfrm>
            <a:off x="488504" y="5881040"/>
            <a:ext cx="9001000" cy="780751"/>
          </a:xfrm>
          <a:prstGeom prst="rect">
            <a:avLst/>
          </a:prstGeom>
          <a:noFill/>
          <a:ln w="158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◇以下の一部事務組合又は広域連合で実施している事務については、特別区設置の日以後においても、 引き続き、当該一部事務組合又は広域</a:t>
            </a:r>
            <a:endParaRPr lang="en-US" altLang="ja-JP" sz="11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連合で実施</a:t>
            </a:r>
            <a:endParaRPr lang="en-US" altLang="ja-JP" sz="11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（水防事務）</a:t>
            </a:r>
            <a:r>
              <a:rPr lang="ja-JP" altLang="en-US" sz="1000" dirty="0">
                <a:solidFill>
                  <a:schemeClr val="tx1"/>
                </a:solidFill>
                <a:latin typeface="ＭＳ Ｐゴシック" panose="020B0600070205080204" pitchFamily="50" charset="-128"/>
                <a:ea typeface="ＭＳ Ｐゴシック" panose="020B0600070205080204" pitchFamily="50" charset="-128"/>
              </a:rPr>
              <a:t>淀川左岸水防事務組合、淀川右岸水防事務組合、大和川右岸水防事務</a:t>
            </a:r>
            <a:r>
              <a:rPr lang="ja-JP" altLang="en-US" sz="1000" dirty="0" smtClean="0">
                <a:solidFill>
                  <a:schemeClr val="tx1"/>
                </a:solidFill>
                <a:latin typeface="ＭＳ Ｐゴシック" panose="020B0600070205080204" pitchFamily="50" charset="-128"/>
                <a:ea typeface="ＭＳ Ｐゴシック" panose="020B0600070205080204" pitchFamily="50" charset="-128"/>
              </a:rPr>
              <a:t>組合　　　</a:t>
            </a:r>
            <a:r>
              <a:rPr lang="ja-JP" altLang="en-US" sz="10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（後期高齢者医療事業）</a:t>
            </a:r>
            <a:r>
              <a:rPr lang="ja-JP" altLang="en-US" sz="1000" dirty="0">
                <a:solidFill>
                  <a:schemeClr val="tx1"/>
                </a:solidFill>
                <a:latin typeface="+mn-ea"/>
              </a:rPr>
              <a:t>大阪府後期高齢者医療広域連合</a:t>
            </a:r>
            <a:endParaRPr lang="en-US" altLang="ja-JP" sz="1000" dirty="0">
              <a:solidFill>
                <a:schemeClr val="tx1"/>
              </a:solidFill>
              <a:latin typeface="+mn-ea"/>
            </a:endParaRPr>
          </a:p>
          <a:p>
            <a:r>
              <a:rPr lang="ja-JP" altLang="en-US" sz="10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0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（一般廃棄物処理・処分</a:t>
            </a:r>
            <a:r>
              <a:rPr lang="ja-JP" altLang="en-US" sz="10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zh-TW" altLang="en-US" sz="1000" dirty="0" smtClean="0">
                <a:solidFill>
                  <a:schemeClr val="tx1"/>
                </a:solidFill>
                <a:latin typeface="+mn-ea"/>
              </a:rPr>
              <a:t>大阪</a:t>
            </a:r>
            <a:r>
              <a:rPr lang="zh-TW" altLang="en-US" sz="1000" dirty="0">
                <a:solidFill>
                  <a:schemeClr val="tx1"/>
                </a:solidFill>
                <a:latin typeface="+mn-ea"/>
              </a:rPr>
              <a:t>広域環境施設組合</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3" name="角丸四角形 2"/>
          <p:cNvSpPr/>
          <p:nvPr/>
        </p:nvSpPr>
        <p:spPr>
          <a:xfrm>
            <a:off x="189413" y="548680"/>
            <a:ext cx="9540000" cy="540000"/>
          </a:xfrm>
          <a:prstGeom prst="roundRect">
            <a:avLst>
              <a:gd name="adj" fmla="val 21722"/>
            </a:avLst>
          </a:prstGeom>
          <a:solidFill>
            <a:schemeClr val="bg1">
              <a:lumMod val="95000"/>
            </a:schemeClr>
          </a:solidFill>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sz="1400" dirty="0" smtClean="0">
                <a:latin typeface="Meiryo UI" panose="020B0604030504040204" pitchFamily="50" charset="-128"/>
                <a:ea typeface="Meiryo UI" panose="020B0604030504040204" pitchFamily="50" charset="-128"/>
              </a:rPr>
              <a:t>　特別区が担う事務は、各特別区で実施することが原則であるが、公平性や効率性、専門性の確保が特に必要な事務に</a:t>
            </a:r>
            <a:r>
              <a:rPr lang="ja-JP" altLang="en-US" sz="1400" dirty="0" smtClean="0">
                <a:latin typeface="Meiryo UI" panose="020B0604030504040204" pitchFamily="50" charset="-128"/>
                <a:ea typeface="Meiryo UI" panose="020B0604030504040204" pitchFamily="50" charset="-128"/>
              </a:rPr>
              <a:t>つい</a:t>
            </a:r>
            <a:r>
              <a:rPr lang="ja-JP" altLang="en-US" sz="1400" dirty="0">
                <a:latin typeface="Meiryo UI" panose="020B0604030504040204" pitchFamily="50" charset="-128"/>
                <a:ea typeface="Meiryo UI" panose="020B0604030504040204" pitchFamily="50" charset="-128"/>
              </a:rPr>
              <a:t>て</a:t>
            </a:r>
            <a:r>
              <a:rPr kumimoji="1" lang="ja-JP" altLang="en-US" sz="1400" dirty="0" smtClean="0">
                <a:latin typeface="Meiryo UI" panose="020B0604030504040204" pitchFamily="50" charset="-128"/>
                <a:ea typeface="Meiryo UI" panose="020B0604030504040204" pitchFamily="50" charset="-128"/>
              </a:rPr>
              <a:t>は、</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　特別区が共同して事務を実施</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64998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一部事務組合</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 name="正方形/長方形 27"/>
          <p:cNvSpPr>
            <a:spLocks noChangeArrowheads="1"/>
          </p:cNvSpPr>
          <p:nvPr/>
        </p:nvSpPr>
        <p:spPr bwMode="auto">
          <a:xfrm>
            <a:off x="8874125" y="-30336"/>
            <a:ext cx="1031875" cy="261937"/>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15552" y="405929"/>
            <a:ext cx="4950619"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（３）組織体制</a:t>
            </a:r>
            <a:endParaRPr kumimoji="0" lang="ja-JP" altLang="en-US"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520791" y="694437"/>
            <a:ext cx="2014544" cy="360362"/>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600" b="1" dirty="0">
                <a:solidFill>
                  <a:srgbClr val="000000"/>
                </a:solidFill>
                <a:latin typeface="ＭＳ Ｐゴシック" charset="-128"/>
                <a:ea typeface="Meiryo UI"/>
                <a:cs typeface="Meiryo UI"/>
              </a:rPr>
              <a:t>＜職員数の考え方＞</a:t>
            </a:r>
            <a:endParaRPr lang="ja-JP" altLang="en-US" sz="1600" dirty="0">
              <a:solidFill>
                <a:srgbClr val="000000"/>
              </a:solidFill>
              <a:latin typeface="ＭＳ Ｐゴシック" charset="-128"/>
            </a:endParaRPr>
          </a:p>
        </p:txBody>
      </p:sp>
      <p:graphicFrame>
        <p:nvGraphicFramePr>
          <p:cNvPr id="15" name="Group 63"/>
          <p:cNvGraphicFramePr>
            <a:graphicFrameLocks noGrp="1"/>
          </p:cNvGraphicFramePr>
          <p:nvPr>
            <p:extLst>
              <p:ext uri="{D42A27DB-BD31-4B8C-83A1-F6EECF244321}">
                <p14:modId xmlns:p14="http://schemas.microsoft.com/office/powerpoint/2010/main" val="3335556049"/>
              </p:ext>
            </p:extLst>
          </p:nvPr>
        </p:nvGraphicFramePr>
        <p:xfrm>
          <a:off x="1317013" y="1424442"/>
          <a:ext cx="7814703" cy="4627697"/>
        </p:xfrm>
        <a:graphic>
          <a:graphicData uri="http://schemas.openxmlformats.org/drawingml/2006/table">
            <a:tbl>
              <a:tblPr/>
              <a:tblGrid>
                <a:gridCol w="1987133">
                  <a:extLst>
                    <a:ext uri="{9D8B030D-6E8A-4147-A177-3AD203B41FA5}">
                      <a16:colId xmlns:a16="http://schemas.microsoft.com/office/drawing/2014/main" val="20000"/>
                    </a:ext>
                  </a:extLst>
                </a:gridCol>
                <a:gridCol w="4817206">
                  <a:extLst>
                    <a:ext uri="{9D8B030D-6E8A-4147-A177-3AD203B41FA5}">
                      <a16:colId xmlns:a16="http://schemas.microsoft.com/office/drawing/2014/main" val="20001"/>
                    </a:ext>
                  </a:extLst>
                </a:gridCol>
                <a:gridCol w="1010364">
                  <a:extLst>
                    <a:ext uri="{9D8B030D-6E8A-4147-A177-3AD203B41FA5}">
                      <a16:colId xmlns:a16="http://schemas.microsoft.com/office/drawing/2014/main" val="20002"/>
                    </a:ext>
                  </a:extLst>
                </a:gridCol>
              </a:tblGrid>
              <a:tr h="36195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事務内容</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職員数</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0"/>
                  </a:ext>
                </a:extLst>
              </a:tr>
              <a:tr h="12675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福祉部門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①介護保険事業（特別会計）</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窓口サービスについては、特別区</a:t>
                      </a:r>
                      <a:r>
                        <a:rPr kumimoji="1" lang="ja-JP" altLang="en-US"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（区役所（地域自治区の事務所））</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において実施</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②福祉施設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＜直営施設＞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阿武山学園、長谷川羽曳野学園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＜指定管理施設＞弘済みらい園、弘済のぞみ園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③民間の児童</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養護施設・生活保護施設の認可・利用調整等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938151">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市民利用施設等部門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①市民利用施設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＜指定管理施設＞こども文化センター、青少年</a:t>
                      </a: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センター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②動物管理センター</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斎場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霊園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２０</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99002">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情報システム管理部門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住民情報系システム等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総務・財産管理部門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75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a:t>
                      </a: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  務</a:t>
                      </a:r>
                      <a:r>
                        <a:rPr kumimoji="1" lang="ja-JP" altLang="en-US" sz="11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a:t>
                      </a:r>
                      <a:r>
                        <a:rPr kumimoji="1" lang="ja-JP" altLang="en-US"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門：</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総務、会計、監査事務</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75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②財産管理部門：処分検討地等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ctr"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６０</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60000">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zh-TW"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非技能労務</a:t>
                      </a:r>
                      <a:r>
                        <a:rPr kumimoji="1" lang="zh-TW"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小計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pPr marL="0" marR="0" lvl="0" indent="0" algn="l" defTabSz="914400" rtl="0" eaLnBrk="1" fontAlgn="base" latinLnBrk="0" hangingPunct="1">
                        <a:lnSpc>
                          <a:spcPct val="90000"/>
                        </a:lnSpc>
                        <a:spcBef>
                          <a:spcPct val="20000"/>
                        </a:spcBef>
                        <a:spcAft>
                          <a:spcPct val="0"/>
                        </a:spcAft>
                        <a:buClrTx/>
                        <a:buSzTx/>
                        <a:buFontTx/>
                        <a:buNone/>
                        <a:tabLst/>
                      </a:pPr>
                      <a:endParaRPr kumimoji="1" lang="ja-JP" altLang="ja-JP"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tx1">
                        <a:lumMod val="50000"/>
                        <a:lumOff val="50000"/>
                      </a:schemeClr>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２７０</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5"/>
                  </a:ext>
                </a:extLst>
              </a:tr>
              <a:tr h="360000">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技能労務</a:t>
                      </a: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a:t>
                      </a:r>
                      <a:r>
                        <a:rPr kumimoji="1" lang="ja-JP" altLang="en-US" sz="105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特別区設置当初時点）</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４０</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6"/>
                  </a:ext>
                </a:extLst>
              </a:tr>
              <a:tr h="360000">
                <a:tc gridSpan="2">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　　　　　　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３１０</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7"/>
                  </a:ext>
                </a:extLst>
              </a:tr>
            </a:tbl>
          </a:graphicData>
        </a:graphic>
      </p:graphicFrame>
      <p:sp>
        <p:nvSpPr>
          <p:cNvPr id="16" name="Text Box 61"/>
          <p:cNvSpPr txBox="1">
            <a:spLocks noChangeArrowheads="1"/>
          </p:cNvSpPr>
          <p:nvPr/>
        </p:nvSpPr>
        <p:spPr bwMode="auto">
          <a:xfrm>
            <a:off x="1280592" y="6048998"/>
            <a:ext cx="7618655" cy="830997"/>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各部門における詳細な配置については、一部事務組合と各特別区との協議により</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決定</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職員数は端数処理の影響で、合計数において一致しない</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None/>
              <a:defRPr/>
            </a:pP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上記は経営形態見直し</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部門を除く部門の職員数。弘済院については、経営形態見直し</a:t>
            </a:r>
            <a:r>
              <a:rPr lang="ja-JP" altLang="en-US" sz="1200" dirty="0">
                <a:latin typeface="Meiryo UI" pitchFamily="50" charset="-128"/>
                <a:ea typeface="Meiryo UI" pitchFamily="50" charset="-128"/>
                <a:cs typeface="Meiryo UI" pitchFamily="50" charset="-128"/>
              </a:rPr>
              <a:t>を反映した職員数</a:t>
            </a:r>
            <a:r>
              <a:rPr lang="ja-JP" altLang="en-US" sz="1200" dirty="0" smtClean="0">
                <a:latin typeface="Meiryo UI" pitchFamily="50" charset="-128"/>
                <a:ea typeface="Meiryo UI" pitchFamily="50" charset="-128"/>
                <a:cs typeface="Meiryo UI" pitchFamily="50" charset="-128"/>
              </a:rPr>
              <a:t>を配置</a:t>
            </a:r>
            <a:endParaRPr lang="en-US" altLang="ja-JP" sz="1200" dirty="0" smtClean="0">
              <a:latin typeface="Meiryo UI" pitchFamily="50" charset="-128"/>
              <a:ea typeface="Meiryo UI" pitchFamily="50" charset="-128"/>
              <a:cs typeface="Meiryo UI" pitchFamily="50" charset="-128"/>
            </a:endParaRPr>
          </a:p>
          <a:p>
            <a:pPr eaLnBrk="1" hangingPunct="1">
              <a:spcBef>
                <a:spcPct val="0"/>
              </a:spcBef>
              <a:buNone/>
              <a:defRPr/>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　長谷川羽曳野学園は</a:t>
            </a:r>
            <a:r>
              <a:rPr lang="en-US" altLang="ja-JP" sz="1200" dirty="0" smtClean="0">
                <a:latin typeface="Meiryo UI" pitchFamily="50" charset="-128"/>
                <a:ea typeface="Meiryo UI" pitchFamily="50" charset="-128"/>
                <a:cs typeface="Meiryo UI" pitchFamily="50" charset="-128"/>
              </a:rPr>
              <a:t>H31</a:t>
            </a:r>
            <a:r>
              <a:rPr lang="ja-JP" altLang="en-US" sz="1200" dirty="0" smtClean="0">
                <a:latin typeface="Meiryo UI" pitchFamily="50" charset="-128"/>
                <a:ea typeface="Meiryo UI" pitchFamily="50" charset="-128"/>
                <a:cs typeface="Meiryo UI" pitchFamily="50" charset="-128"/>
              </a:rPr>
              <a:t>年</a:t>
            </a:r>
            <a:r>
              <a:rPr lang="en-US" altLang="ja-JP" sz="1200" dirty="0" smtClean="0">
                <a:latin typeface="Meiryo UI" pitchFamily="50" charset="-128"/>
                <a:ea typeface="Meiryo UI" pitchFamily="50" charset="-128"/>
                <a:cs typeface="Meiryo UI" pitchFamily="50" charset="-128"/>
              </a:rPr>
              <a:t>4</a:t>
            </a:r>
            <a:r>
              <a:rPr lang="ja-JP" altLang="en-US" sz="1200" dirty="0" smtClean="0">
                <a:latin typeface="Meiryo UI" pitchFamily="50" charset="-128"/>
                <a:ea typeface="Meiryo UI" pitchFamily="50" charset="-128"/>
                <a:cs typeface="Meiryo UI" pitchFamily="50" charset="-128"/>
              </a:rPr>
              <a:t>月から指定管理施設へ移行</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Rectangle 3"/>
          <p:cNvSpPr>
            <a:spLocks noChangeArrowheads="1"/>
          </p:cNvSpPr>
          <p:nvPr/>
        </p:nvSpPr>
        <p:spPr bwMode="auto">
          <a:xfrm>
            <a:off x="275655" y="3064622"/>
            <a:ext cx="789177" cy="256932"/>
          </a:xfrm>
          <a:prstGeom prst="rect">
            <a:avLst/>
          </a:prstGeom>
          <a:no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組合議会</a:t>
            </a:r>
          </a:p>
        </p:txBody>
      </p:sp>
      <p:sp>
        <p:nvSpPr>
          <p:cNvPr id="18" name="Line 5"/>
          <p:cNvSpPr>
            <a:spLocks noChangeShapeType="1"/>
          </p:cNvSpPr>
          <p:nvPr/>
        </p:nvSpPr>
        <p:spPr bwMode="auto">
          <a:xfrm rot="5400000">
            <a:off x="1189532" y="2198054"/>
            <a:ext cx="0" cy="252000"/>
          </a:xfrm>
          <a:prstGeom prst="line">
            <a:avLst/>
          </a:prstGeom>
          <a:noFill/>
          <a:ln w="31750">
            <a:solidFill>
              <a:schemeClr val="tx1"/>
            </a:solidFill>
            <a:round/>
            <a:headEnd/>
            <a:tailEnd/>
          </a:ln>
        </p:spPr>
        <p:txBody>
          <a:bodyPr wrap="none" anchor="ctr"/>
          <a:lstStyle/>
          <a:p>
            <a:endParaRPr lang="ja-JP" altLang="en-US"/>
          </a:p>
        </p:txBody>
      </p:sp>
      <p:sp>
        <p:nvSpPr>
          <p:cNvPr id="19" name="Rectangle 2"/>
          <p:cNvSpPr>
            <a:spLocks noChangeArrowheads="1"/>
          </p:cNvSpPr>
          <p:nvPr/>
        </p:nvSpPr>
        <p:spPr bwMode="auto">
          <a:xfrm>
            <a:off x="272480" y="1898604"/>
            <a:ext cx="789177" cy="763736"/>
          </a:xfrm>
          <a:prstGeom prst="rect">
            <a:avLst/>
          </a:prstGeom>
          <a:solidFill>
            <a:srgbClr val="FFCC99"/>
          </a:solid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a:t>
            </a:r>
            <a:endParaRPr lang="en-US" altLang="ja-JP" sz="1400" dirty="0">
              <a:latin typeface="Meiryo UI" pitchFamily="50" charset="-128"/>
              <a:ea typeface="Meiryo UI" pitchFamily="50" charset="-128"/>
              <a:cs typeface="Meiryo UI" pitchFamily="50" charset="-128"/>
            </a:endParaRPr>
          </a:p>
          <a:p>
            <a:pPr algn="ctr"/>
            <a:r>
              <a:rPr lang="ja-JP" altLang="en-US" sz="1400" dirty="0">
                <a:latin typeface="Meiryo UI" pitchFamily="50" charset="-128"/>
                <a:ea typeface="Meiryo UI" pitchFamily="50" charset="-128"/>
                <a:cs typeface="Meiryo UI" pitchFamily="50" charset="-128"/>
              </a:rPr>
              <a:t>管理者</a:t>
            </a:r>
          </a:p>
        </p:txBody>
      </p:sp>
      <p:sp>
        <p:nvSpPr>
          <p:cNvPr id="20" name="Text Box 61"/>
          <p:cNvSpPr txBox="1">
            <a:spLocks noChangeArrowheads="1"/>
          </p:cNvSpPr>
          <p:nvPr/>
        </p:nvSpPr>
        <p:spPr bwMode="auto">
          <a:xfrm>
            <a:off x="1290975" y="950556"/>
            <a:ext cx="7874018" cy="477054"/>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事務分担（案）で、一部事務組合に仕分けられた事務に従事する職員数を一部事務組合に配置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（総務部門については、全国の一部事務組合における総務部門の割合から算出）</a:t>
            </a:r>
          </a:p>
        </p:txBody>
      </p:sp>
    </p:spTree>
    <p:extLst>
      <p:ext uri="{BB962C8B-B14F-4D97-AF65-F5344CB8AC3E}">
        <p14:creationId xmlns:p14="http://schemas.microsoft.com/office/powerpoint/2010/main" val="52798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参考）</a:t>
            </a:r>
            <a:r>
              <a:rPr lang="ja-JP" altLang="en-US" sz="2000" b="1" dirty="0">
                <a:solidFill>
                  <a:prstClr val="black"/>
                </a:solidFill>
                <a:latin typeface="Meiryo UI" pitchFamily="50" charset="-128"/>
                <a:ea typeface="Meiryo UI" pitchFamily="50" charset="-128"/>
                <a:cs typeface="Meiryo UI" pitchFamily="50" charset="-128"/>
              </a:rPr>
              <a:t>　大阪特別区事務組合（仮称）の規約＜イメージ</a:t>
            </a:r>
            <a:r>
              <a:rPr lang="ja-JP" altLang="en-US" sz="2000" b="1" dirty="0" smtClean="0">
                <a:solidFill>
                  <a:prstClr val="black"/>
                </a:solidFill>
                <a:latin typeface="Meiryo UI" pitchFamily="50" charset="-128"/>
                <a:ea typeface="Meiryo UI" pitchFamily="50" charset="-128"/>
                <a:cs typeface="Meiryo UI" pitchFamily="50" charset="-128"/>
              </a:rPr>
              <a:t>＞</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3" name="正方形/長方形 27"/>
          <p:cNvSpPr>
            <a:spLocks noChangeArrowheads="1"/>
          </p:cNvSpPr>
          <p:nvPr/>
        </p:nvSpPr>
        <p:spPr bwMode="auto">
          <a:xfrm>
            <a:off x="8874125" y="6596063"/>
            <a:ext cx="10318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４</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p:cNvSpPr/>
          <p:nvPr/>
        </p:nvSpPr>
        <p:spPr bwMode="auto">
          <a:xfrm>
            <a:off x="6629400" y="1527595"/>
            <a:ext cx="1524000" cy="323849"/>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組合管理者</a:t>
            </a:r>
          </a:p>
        </p:txBody>
      </p:sp>
      <p:sp>
        <p:nvSpPr>
          <p:cNvPr id="26" name="正方形/長方形 25"/>
          <p:cNvSpPr/>
          <p:nvPr/>
        </p:nvSpPr>
        <p:spPr bwMode="auto">
          <a:xfrm>
            <a:off x="7686676" y="2615125"/>
            <a:ext cx="1586804" cy="252179"/>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kern="0" dirty="0">
                <a:solidFill>
                  <a:prstClr val="black"/>
                </a:solidFill>
                <a:latin typeface="ＭＳ ゴシック" panose="020B0609070205080204" pitchFamily="49" charset="-128"/>
                <a:ea typeface="ＭＳ ゴシック" panose="020B0609070205080204" pitchFamily="49" charset="-128"/>
              </a:rPr>
              <a:t>福祉</a:t>
            </a:r>
            <a:r>
              <a:rPr kumimoji="0" lang="ja-JP" altLang="en-US"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部門</a:t>
            </a:r>
          </a:p>
        </p:txBody>
      </p:sp>
      <p:sp>
        <p:nvSpPr>
          <p:cNvPr id="27" name="正方形/長方形 26"/>
          <p:cNvSpPr/>
          <p:nvPr/>
        </p:nvSpPr>
        <p:spPr bwMode="auto">
          <a:xfrm>
            <a:off x="8343899" y="2037906"/>
            <a:ext cx="1219200" cy="293547"/>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会計管理者</a:t>
            </a:r>
          </a:p>
        </p:txBody>
      </p:sp>
      <p:cxnSp>
        <p:nvCxnSpPr>
          <p:cNvPr id="28" name="直線コネクタ 27"/>
          <p:cNvCxnSpPr>
            <a:stCxn id="25" idx="2"/>
          </p:cNvCxnSpPr>
          <p:nvPr/>
        </p:nvCxnSpPr>
        <p:spPr bwMode="auto">
          <a:xfrm>
            <a:off x="7391400" y="1851444"/>
            <a:ext cx="0" cy="2598062"/>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30" name="正方形/長方形 29"/>
          <p:cNvSpPr/>
          <p:nvPr/>
        </p:nvSpPr>
        <p:spPr bwMode="auto">
          <a:xfrm>
            <a:off x="5719483" y="5229200"/>
            <a:ext cx="1367117" cy="295742"/>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公平委員会</a:t>
            </a:r>
          </a:p>
        </p:txBody>
      </p:sp>
      <p:sp>
        <p:nvSpPr>
          <p:cNvPr id="31" name="正方形/長方形 30"/>
          <p:cNvSpPr/>
          <p:nvPr/>
        </p:nvSpPr>
        <p:spPr bwMode="auto">
          <a:xfrm>
            <a:off x="5719483" y="4725144"/>
            <a:ext cx="1367117" cy="295742"/>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監査委員</a:t>
            </a:r>
          </a:p>
        </p:txBody>
      </p:sp>
      <p:cxnSp>
        <p:nvCxnSpPr>
          <p:cNvPr id="32" name="直線コネクタ 31"/>
          <p:cNvCxnSpPr>
            <a:endCxn id="27" idx="1"/>
          </p:cNvCxnSpPr>
          <p:nvPr/>
        </p:nvCxnSpPr>
        <p:spPr bwMode="auto">
          <a:xfrm>
            <a:off x="7391400" y="2184680"/>
            <a:ext cx="952499" cy="0"/>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33" name="正方形/長方形 32"/>
          <p:cNvSpPr/>
          <p:nvPr/>
        </p:nvSpPr>
        <p:spPr bwMode="auto">
          <a:xfrm>
            <a:off x="5486400" y="951217"/>
            <a:ext cx="4222376" cy="4784565"/>
          </a:xfrm>
          <a:prstGeom prst="rect">
            <a:avLst/>
          </a:prstGeom>
          <a:noFill/>
          <a:ln w="12700" cap="flat" cmpd="sng" algn="ctr">
            <a:solidFill>
              <a:sysClr val="windowText" lastClr="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latin typeface="Arial" charset="0"/>
            </a:endParaRPr>
          </a:p>
        </p:txBody>
      </p:sp>
      <p:sp>
        <p:nvSpPr>
          <p:cNvPr id="34" name="正方形/長方形 33"/>
          <p:cNvSpPr/>
          <p:nvPr/>
        </p:nvSpPr>
        <p:spPr bwMode="auto">
          <a:xfrm>
            <a:off x="5486400" y="841795"/>
            <a:ext cx="4222376" cy="457200"/>
          </a:xfrm>
          <a:prstGeom prst="rect">
            <a:avLst/>
          </a:prstGeom>
          <a:solidFill>
            <a:srgbClr val="1F497D">
              <a:lumMod val="40000"/>
              <a:lumOff val="60000"/>
            </a:srgbClr>
          </a:solidFill>
          <a:ln w="12700" cap="flat" cmpd="sng" algn="ctr">
            <a:solidFill>
              <a:sysClr val="windowText" lastClr="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執行機関</a:t>
            </a:r>
            <a:endParaRPr kumimoji="0"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bwMode="auto">
          <a:xfrm>
            <a:off x="5486401" y="5860473"/>
            <a:ext cx="4222376" cy="684447"/>
          </a:xfrm>
          <a:prstGeom prst="rect">
            <a:avLst/>
          </a:prstGeom>
          <a:solidFill>
            <a:srgbClr val="1F497D">
              <a:lumMod val="40000"/>
              <a:lumOff val="60000"/>
            </a:srgbClr>
          </a:solidFill>
          <a:ln w="12700" cap="flat" cmpd="sng" algn="ctr">
            <a:solidFill>
              <a:sysClr val="windowText" lastClr="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組合議会</a:t>
            </a:r>
            <a:endParaRPr kumimoji="0"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角丸四角形 35"/>
          <p:cNvSpPr/>
          <p:nvPr/>
        </p:nvSpPr>
        <p:spPr>
          <a:xfrm>
            <a:off x="5343900" y="536047"/>
            <a:ext cx="4222376"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500" b="1" kern="0" dirty="0" smtClean="0">
                <a:solidFill>
                  <a:srgbClr val="000000"/>
                </a:solidFill>
                <a:latin typeface="ＭＳ Ｐゴシック" pitchFamily="50" charset="-128"/>
                <a:ea typeface="Meiryo UI" pitchFamily="50" charset="-128"/>
                <a:cs typeface="Meiryo UI" pitchFamily="50" charset="-128"/>
              </a:rPr>
              <a:t>■</a:t>
            </a:r>
            <a:r>
              <a:rPr kumimoji="0" lang="ja-JP" altLang="en-US" sz="1500" b="1" i="0" u="none" strike="noStrike" kern="0" cap="none" spc="0" normalizeH="0" baseline="0" noProof="0" dirty="0" smtClean="0">
                <a:ln>
                  <a:noFill/>
                </a:ln>
                <a:solidFill>
                  <a:srgbClr val="000000"/>
                </a:solidFill>
                <a:effectLst/>
                <a:uLnTx/>
                <a:uFillTx/>
                <a:latin typeface="ＭＳ Ｐゴシック" pitchFamily="50" charset="-128"/>
                <a:ea typeface="Meiryo UI" pitchFamily="50" charset="-128"/>
                <a:cs typeface="Meiryo UI" pitchFamily="50" charset="-128"/>
              </a:rPr>
              <a:t>組織図</a:t>
            </a:r>
            <a:endParaRPr kumimoji="0" lang="ja-JP" altLang="en-US" sz="1500" b="1" i="0" u="none" strike="noStrike" kern="0" cap="none" spc="0" normalizeH="0" baseline="0" noProof="0" dirty="0">
              <a:ln>
                <a:noFill/>
              </a:ln>
              <a:solidFill>
                <a:srgbClr val="000000"/>
              </a:solidFill>
              <a:effectLst/>
              <a:uLnTx/>
              <a:uFillTx/>
              <a:latin typeface="ＭＳ Ｐゴシック" pitchFamily="50" charset="-128"/>
              <a:ea typeface="ＭＳ Ｐゴシック"/>
            </a:endParaRPr>
          </a:p>
        </p:txBody>
      </p:sp>
      <p:sp>
        <p:nvSpPr>
          <p:cNvPr id="37" name="AutoShape 16"/>
          <p:cNvSpPr>
            <a:spLocks noChangeArrowheads="1"/>
          </p:cNvSpPr>
          <p:nvPr/>
        </p:nvSpPr>
        <p:spPr bwMode="auto">
          <a:xfrm>
            <a:off x="394440" y="837793"/>
            <a:ext cx="4777635" cy="5701699"/>
          </a:xfrm>
          <a:prstGeom prst="roundRect">
            <a:avLst>
              <a:gd name="adj" fmla="val 0"/>
            </a:avLst>
          </a:prstGeom>
          <a:solidFill>
            <a:schemeClr val="accent6">
              <a:lumMod val="40000"/>
              <a:lumOff val="60000"/>
            </a:schemeClr>
          </a:solidFill>
          <a:ln w="12700">
            <a:solidFill>
              <a:sysClr val="windowText" lastClr="000000"/>
            </a:solidFill>
            <a:round/>
            <a:headEnd/>
            <a:tailEnd/>
          </a:ln>
        </p:spPr>
        <p:txBody>
          <a:bodyPr wrap="square" anchor="t"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lang="en-US" altLang="ja-JP" sz="3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（組合の</a:t>
            </a:r>
            <a:r>
              <a:rPr kumimoji="1"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名称）</a:t>
            </a:r>
            <a:endParaRPr kumimoji="1" lang="en-US" altLang="ja-JP"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大阪特別区事務組合（仮称）という。</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lang="en-US" altLang="ja-JP" sz="6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（組合の構成団体）</a:t>
            </a:r>
            <a:endParaRPr kumimoji="1" lang="en-US" altLang="ja-JP"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・組合は、</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区、</a:t>
            </a:r>
            <a:r>
              <a:rPr kumimoji="1" lang="ja-JP" altLang="en-US" sz="1100" b="0" i="0" strike="noStrike" kern="0" cap="none" spc="0" normalizeH="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区、・・</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・をもって組織する。</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（組合の</a:t>
            </a:r>
            <a:r>
              <a:rPr kumimoji="1" lang="ja-JP" altLang="en-US"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共同処理する事務）</a:t>
            </a:r>
            <a:endParaRPr kumimoji="1" lang="en-US" altLang="ja-JP" sz="3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・組合は、○○</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に関する</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事務、△△に関する事務、□□に関する事務を共同</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処理する。</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（組合の</a:t>
            </a:r>
            <a:r>
              <a:rPr kumimoji="1" lang="ja-JP" altLang="en-US"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事務所の位置）</a:t>
            </a:r>
            <a:endParaRPr kumimoji="1" lang="en-US" altLang="ja-JP"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・組合の事務所は、</a:t>
            </a:r>
            <a:r>
              <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におく。</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kumimoji="1"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議会の組織及び議員の選挙</a:t>
            </a:r>
            <a:r>
              <a:rPr kumimoji="1" lang="ja-JP" altLang="en-US" sz="12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の</a:t>
            </a:r>
            <a:r>
              <a:rPr kumimoji="1" lang="ja-JP" altLang="en-US"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方法）</a:t>
            </a:r>
            <a:endParaRPr kumimoji="1" lang="en-US" altLang="ja-JP" sz="1200" b="1"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・組合議会の議員定数は○人とし、構成団体の議会において、当該構成団体の</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うちから、</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区</a:t>
            </a:r>
            <a:r>
              <a:rPr kumimoji="1" lang="ja-JP" altLang="en-US" sz="1100" b="0" i="0"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にあって</a:t>
            </a:r>
            <a:r>
              <a:rPr kumimoji="1" lang="ja-JP" altLang="en-US" sz="1100" b="0"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は△人を、</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区にあって</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は</a:t>
            </a: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人を、・・・、それぞれ選</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挙する。</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・組合</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議員の任期は、当該構成団体の議会の任期による。ただし、補欠議員の任</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期は、前任者の残任期間とする。</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・組合の議会は、組合議員のうちから議長及び副議長各１人を選挙しなければな</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らない。</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（組合の</a:t>
            </a:r>
            <a:r>
              <a:rPr kumimoji="1" lang="ja-JP" altLang="en-US"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執行機関の組織及び選任の方法）</a:t>
            </a:r>
            <a:endParaRPr kumimoji="1" lang="en-US" altLang="ja-JP"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組合</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に管理者、副管理者及び会計管理者各</a:t>
            </a: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人を置く。</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管理者は、構成団体の長の互選により定める。</a:t>
            </a:r>
            <a:endParaRPr lang="en-US" altLang="ja-JP" sz="11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noProof="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・副管理者は、管理者である構成団体の長以外の構成団体の長のうちから管理</a:t>
            </a:r>
            <a:endParaRPr lang="en-US" altLang="ja-JP" sz="1100" b="0" kern="0" noProof="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0" kern="0" noProof="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者が選任する。</a:t>
            </a:r>
            <a:endParaRPr lang="en-US" altLang="ja-JP" sz="1100" b="0" kern="0" noProof="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・上記のほか、組合に必要な職員を置き、管理者が任命する。</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（監査</a:t>
            </a:r>
            <a:r>
              <a:rPr lang="ja-JP" altLang="en-US" sz="12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委員</a:t>
            </a:r>
            <a:r>
              <a:rPr kumimoji="1" lang="ja-JP" altLang="en-US"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a:t>
            </a:r>
            <a:endParaRPr kumimoji="1" lang="en-US" altLang="ja-JP" sz="12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・組合に監査委員◆人を置く。</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endParaRPr lang="en-US" altLang="ja-JP" sz="600" b="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lvl="0" eaLnBrk="1" fontAlgn="base" hangingPunct="1">
              <a:spcBef>
                <a:spcPct val="0"/>
              </a:spcBef>
              <a:spcAft>
                <a:spcPct val="0"/>
              </a:spcAft>
              <a:defRPr/>
            </a:pPr>
            <a:r>
              <a:rPr lang="ja-JP" altLang="en-US" sz="12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（経費の支弁の方法）</a:t>
            </a:r>
            <a:endParaRPr lang="en-US" altLang="ja-JP" sz="12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lvl="0" eaLnBrk="1" fontAlgn="base" hangingPunct="1">
              <a:spcBef>
                <a:spcPct val="0"/>
              </a:spcBef>
              <a:spcAft>
                <a:spcPct val="0"/>
              </a:spcAft>
              <a:defRPr/>
            </a:pPr>
            <a:r>
              <a:rPr lang="ja-JP" altLang="en-US"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・構成団体の負担金、◇◇に係る収入その他の収入をもって充てる。</a:t>
            </a:r>
            <a:endParaRPr lang="en-US" altLang="ja-JP" sz="11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lang="en-US" altLang="ja-JP" sz="1200" b="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1200" b="0"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cxnSp>
        <p:nvCxnSpPr>
          <p:cNvPr id="38" name="直線コネクタ 37"/>
          <p:cNvCxnSpPr>
            <a:endCxn id="26" idx="1"/>
          </p:cNvCxnSpPr>
          <p:nvPr/>
        </p:nvCxnSpPr>
        <p:spPr bwMode="auto">
          <a:xfrm>
            <a:off x="7391400" y="2741214"/>
            <a:ext cx="295276" cy="1"/>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39" name="正方形/長方形 38"/>
          <p:cNvSpPr/>
          <p:nvPr/>
        </p:nvSpPr>
        <p:spPr bwMode="auto">
          <a:xfrm>
            <a:off x="7686676" y="3200679"/>
            <a:ext cx="1586804" cy="230271"/>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kern="0" dirty="0">
                <a:solidFill>
                  <a:prstClr val="black"/>
                </a:solidFill>
                <a:latin typeface="ＭＳ ゴシック" panose="020B0609070205080204" pitchFamily="49" charset="-128"/>
                <a:ea typeface="ＭＳ ゴシック" panose="020B0609070205080204" pitchFamily="49" charset="-128"/>
              </a:rPr>
              <a:t>市民利用施設</a:t>
            </a:r>
            <a:r>
              <a:rPr kumimoji="0" lang="ja-JP" altLang="en-US" sz="1100" kern="0" dirty="0" smtClean="0">
                <a:solidFill>
                  <a:prstClr val="black"/>
                </a:solidFill>
                <a:latin typeface="ＭＳ ゴシック" panose="020B0609070205080204" pitchFamily="49" charset="-128"/>
                <a:ea typeface="ＭＳ ゴシック" panose="020B0609070205080204" pitchFamily="49" charset="-128"/>
              </a:rPr>
              <a:t>等</a:t>
            </a:r>
            <a:r>
              <a:rPr kumimoji="0" lang="ja-JP" altLang="en-US"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部門</a:t>
            </a:r>
          </a:p>
        </p:txBody>
      </p:sp>
      <p:cxnSp>
        <p:nvCxnSpPr>
          <p:cNvPr id="40" name="直線コネクタ 39"/>
          <p:cNvCxnSpPr>
            <a:endCxn id="39" idx="1"/>
          </p:cNvCxnSpPr>
          <p:nvPr/>
        </p:nvCxnSpPr>
        <p:spPr bwMode="auto">
          <a:xfrm>
            <a:off x="7405688" y="3314700"/>
            <a:ext cx="280988" cy="1115"/>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41" name="正方形/長方形 40"/>
          <p:cNvSpPr/>
          <p:nvPr/>
        </p:nvSpPr>
        <p:spPr bwMode="auto">
          <a:xfrm>
            <a:off x="7686676" y="3758125"/>
            <a:ext cx="1586804" cy="252179"/>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情報システム管理部門</a:t>
            </a:r>
          </a:p>
        </p:txBody>
      </p:sp>
      <p:cxnSp>
        <p:nvCxnSpPr>
          <p:cNvPr id="42" name="直線コネクタ 41"/>
          <p:cNvCxnSpPr>
            <a:endCxn id="41" idx="1"/>
          </p:cNvCxnSpPr>
          <p:nvPr/>
        </p:nvCxnSpPr>
        <p:spPr bwMode="auto">
          <a:xfrm>
            <a:off x="7391400" y="3884214"/>
            <a:ext cx="295276" cy="1"/>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43" name="正方形/長方形 42"/>
          <p:cNvSpPr/>
          <p:nvPr/>
        </p:nvSpPr>
        <p:spPr bwMode="auto">
          <a:xfrm>
            <a:off x="7696200" y="4323416"/>
            <a:ext cx="1577280" cy="252179"/>
          </a:xfrm>
          <a:prstGeom prst="rect">
            <a:avLst/>
          </a:prstGeom>
          <a:solidFill>
            <a:srgbClr val="F79646">
              <a:lumMod val="40000"/>
              <a:lumOff val="60000"/>
            </a:srgbClr>
          </a:solidFill>
          <a:ln w="9525">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100" kern="0" dirty="0" smtClean="0">
                <a:solidFill>
                  <a:prstClr val="black"/>
                </a:solidFill>
                <a:latin typeface="ＭＳ ゴシック" panose="020B0609070205080204" pitchFamily="49" charset="-128"/>
                <a:ea typeface="ＭＳ ゴシック" panose="020B0609070205080204" pitchFamily="49" charset="-128"/>
              </a:rPr>
              <a:t>総務・財産管理</a:t>
            </a:r>
            <a:r>
              <a:rPr kumimoji="0" lang="ja-JP" altLang="en-US"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部門</a:t>
            </a:r>
            <a:endParaRPr kumimoji="0" lang="en-US" altLang="ja-JP" sz="110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p:txBody>
      </p:sp>
      <p:cxnSp>
        <p:nvCxnSpPr>
          <p:cNvPr id="44" name="直線コネクタ 43"/>
          <p:cNvCxnSpPr>
            <a:endCxn id="43" idx="1"/>
          </p:cNvCxnSpPr>
          <p:nvPr/>
        </p:nvCxnSpPr>
        <p:spPr bwMode="auto">
          <a:xfrm>
            <a:off x="7391400" y="4449506"/>
            <a:ext cx="304800" cy="0"/>
          </a:xfrm>
          <a:prstGeom prst="line">
            <a:avLst/>
          </a:prstGeom>
          <a:solidFill>
            <a:srgbClr val="FFFF99"/>
          </a:solidFill>
          <a:ln w="25400" cap="flat" cmpd="sng" algn="ctr">
            <a:solidFill>
              <a:sysClr val="windowText" lastClr="000000"/>
            </a:solidFill>
            <a:prstDash val="solid"/>
            <a:round/>
            <a:headEnd type="none" w="med" len="med"/>
            <a:tailEnd type="none" w="med" len="med"/>
          </a:ln>
          <a:effectLst/>
        </p:spPr>
      </p:cxnSp>
      <p:sp>
        <p:nvSpPr>
          <p:cNvPr id="24" name="角丸四角形 23"/>
          <p:cNvSpPr/>
          <p:nvPr/>
        </p:nvSpPr>
        <p:spPr>
          <a:xfrm>
            <a:off x="223464" y="533067"/>
            <a:ext cx="4222376"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500" b="1" kern="0" dirty="0">
                <a:solidFill>
                  <a:srgbClr val="000000"/>
                </a:solidFill>
                <a:latin typeface="ＭＳ Ｐゴシック" pitchFamily="50" charset="-128"/>
                <a:ea typeface="Meiryo UI" pitchFamily="50" charset="-128"/>
                <a:cs typeface="Meiryo UI" pitchFamily="50" charset="-128"/>
              </a:rPr>
              <a:t>■</a:t>
            </a:r>
            <a:r>
              <a:rPr kumimoji="0" lang="ja-JP" altLang="en-US" sz="1500" b="1" kern="0" dirty="0" smtClean="0">
                <a:solidFill>
                  <a:srgbClr val="000000"/>
                </a:solidFill>
                <a:latin typeface="ＭＳ Ｐゴシック" pitchFamily="50" charset="-128"/>
                <a:ea typeface="Meiryo UI" pitchFamily="50" charset="-128"/>
                <a:cs typeface="Meiryo UI" pitchFamily="50" charset="-128"/>
              </a:rPr>
              <a:t>規約（主な規定例）</a:t>
            </a:r>
            <a:endParaRPr kumimoji="0" lang="ja-JP" altLang="en-US" sz="1500" b="1" i="0" u="none" strike="noStrike" kern="0" cap="none" spc="0" normalizeH="0" baseline="0" noProof="0" dirty="0">
              <a:ln>
                <a:noFill/>
              </a:ln>
              <a:solidFill>
                <a:srgbClr val="000000"/>
              </a:solidFill>
              <a:effectLst/>
              <a:uLnTx/>
              <a:uFillTx/>
              <a:latin typeface="ＭＳ Ｐゴシック" pitchFamily="50" charset="-128"/>
              <a:ea typeface="ＭＳ Ｐゴシック"/>
            </a:endParaRPr>
          </a:p>
        </p:txBody>
      </p:sp>
      <p:sp>
        <p:nvSpPr>
          <p:cNvPr id="2" name="正方形/長方形 1"/>
          <p:cNvSpPr/>
          <p:nvPr/>
        </p:nvSpPr>
        <p:spPr>
          <a:xfrm>
            <a:off x="306756" y="6533707"/>
            <a:ext cx="5654355" cy="261610"/>
          </a:xfrm>
          <a:prstGeom prst="rect">
            <a:avLst/>
          </a:prstGeom>
        </p:spPr>
        <p:txBody>
          <a:bodyPr wrap="square">
            <a:spAutoFit/>
          </a:bodyPr>
          <a:lstStyle/>
          <a:p>
            <a:pPr lvl="0" fontAlgn="base">
              <a:spcBef>
                <a:spcPct val="0"/>
              </a:spcBef>
              <a:spcAft>
                <a:spcPct val="0"/>
              </a:spcAft>
              <a:defRPr/>
            </a:pPr>
            <a:r>
              <a:rPr lang="en-US" altLang="ja-JP" sz="11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1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zh-TW" altLang="en-US" sz="1100" kern="0" dirty="0" smtClean="0">
                <a:latin typeface="ＭＳ ゴシック" panose="020B0609070205080204" pitchFamily="49" charset="-128"/>
                <a:ea typeface="ＭＳ ゴシック" panose="020B0609070205080204" pitchFamily="49" charset="-128"/>
                <a:cs typeface="Meiryo UI" panose="020B0604030504040204" pitchFamily="50" charset="-128"/>
              </a:rPr>
              <a:t>大阪</a:t>
            </a:r>
            <a:r>
              <a:rPr lang="zh-TW" altLang="en-US" sz="1100" kern="0" dirty="0">
                <a:latin typeface="ＭＳ ゴシック" panose="020B0609070205080204" pitchFamily="49" charset="-128"/>
                <a:ea typeface="ＭＳ ゴシック" panose="020B0609070205080204" pitchFamily="49" charset="-128"/>
                <a:cs typeface="Meiryo UI" panose="020B0604030504040204" pitchFamily="50" charset="-128"/>
              </a:rPr>
              <a:t>広域環境施設</a:t>
            </a:r>
            <a:r>
              <a:rPr lang="zh-TW" altLang="en-US" sz="1100" kern="0" dirty="0" smtClean="0">
                <a:latin typeface="ＭＳ ゴシック" panose="020B0609070205080204" pitchFamily="49" charset="-128"/>
                <a:ea typeface="ＭＳ ゴシック" panose="020B0609070205080204" pitchFamily="49" charset="-128"/>
                <a:cs typeface="Meiryo UI" panose="020B0604030504040204" pitchFamily="50" charset="-128"/>
              </a:rPr>
              <a:t>組合</a:t>
            </a:r>
            <a:r>
              <a:rPr lang="ja-JP" altLang="en-US" sz="1100" kern="0" dirty="0" smtClean="0">
                <a:latin typeface="ＭＳ ゴシック" panose="020B0609070205080204" pitchFamily="49" charset="-128"/>
                <a:ea typeface="ＭＳ ゴシック" panose="020B0609070205080204" pitchFamily="49" charset="-128"/>
                <a:cs typeface="Meiryo UI" panose="020B0604030504040204" pitchFamily="50" charset="-128"/>
              </a:rPr>
              <a:t>規約</a:t>
            </a:r>
            <a:r>
              <a:rPr lang="ja-JP" altLang="en-US" sz="11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1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を</a:t>
            </a:r>
            <a:r>
              <a:rPr lang="ja-JP" altLang="en-US" sz="110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参照</a:t>
            </a:r>
            <a:endParaRPr lang="en-US" altLang="ja-JP" sz="1100" kern="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4" name="正方形/長方形 3"/>
          <p:cNvSpPr/>
          <p:nvPr/>
        </p:nvSpPr>
        <p:spPr>
          <a:xfrm>
            <a:off x="2603616" y="6069819"/>
            <a:ext cx="288032" cy="641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300" dirty="0" smtClean="0">
                <a:solidFill>
                  <a:schemeClr val="tx1"/>
                </a:solidFill>
              </a:rPr>
              <a:t>････</a:t>
            </a:r>
            <a:endParaRPr kumimoji="1" lang="ja-JP" altLang="en-US" sz="1300" dirty="0">
              <a:solidFill>
                <a:schemeClr val="tx1"/>
              </a:solidFill>
            </a:endParaRPr>
          </a:p>
        </p:txBody>
      </p:sp>
    </p:spTree>
    <p:extLst>
      <p:ext uri="{BB962C8B-B14F-4D97-AF65-F5344CB8AC3E}">
        <p14:creationId xmlns:p14="http://schemas.microsoft.com/office/powerpoint/2010/main" val="1185343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7"/>
          <p:cNvSpPr/>
          <p:nvPr/>
        </p:nvSpPr>
        <p:spPr>
          <a:xfrm>
            <a:off x="8021316" y="3549427"/>
            <a:ext cx="970143"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（指揮命令</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a:t>
            </a:r>
            <a:r>
              <a:rPr lang="ja-JP" altLang="en-US" sz="2000" b="1" dirty="0">
                <a:solidFill>
                  <a:prstClr val="black"/>
                </a:solidFill>
                <a:latin typeface="Meiryo UI" pitchFamily="50" charset="-128"/>
                <a:ea typeface="Meiryo UI" pitchFamily="50" charset="-128"/>
                <a:cs typeface="Meiryo UI" pitchFamily="50" charset="-128"/>
              </a:rPr>
              <a:t>　機関等の共同</a:t>
            </a:r>
            <a:r>
              <a:rPr lang="ja-JP" altLang="en-US" sz="2000" b="1" dirty="0" smtClean="0">
                <a:solidFill>
                  <a:prstClr val="black"/>
                </a:solidFill>
                <a:latin typeface="Meiryo UI" pitchFamily="50" charset="-128"/>
                <a:ea typeface="Meiryo UI" pitchFamily="50" charset="-128"/>
                <a:cs typeface="Meiryo UI" pitchFamily="50" charset="-128"/>
              </a:rPr>
              <a:t>設置</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49" name="角丸四角形 48"/>
          <p:cNvSpPr/>
          <p:nvPr/>
        </p:nvSpPr>
        <p:spPr bwMode="auto">
          <a:xfrm>
            <a:off x="5935515" y="2725546"/>
            <a:ext cx="3702346" cy="3923072"/>
          </a:xfrm>
          <a:prstGeom prst="roundRect">
            <a:avLst>
              <a:gd name="adj" fmla="val 0"/>
            </a:avLst>
          </a:prstGeom>
          <a:noFill/>
          <a:ln w="12700">
            <a:solidFill>
              <a:sysClr val="windowText" lastClr="000000"/>
            </a:solid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52" name="角丸四角形 51"/>
          <p:cNvSpPr/>
          <p:nvPr/>
        </p:nvSpPr>
        <p:spPr bwMode="auto">
          <a:xfrm>
            <a:off x="424112" y="2479964"/>
            <a:ext cx="5214688" cy="4193288"/>
          </a:xfrm>
          <a:prstGeom prst="roundRect">
            <a:avLst>
              <a:gd name="adj" fmla="val 0"/>
            </a:avLst>
          </a:prstGeom>
          <a:solidFill>
            <a:srgbClr val="4BACC6">
              <a:lumMod val="40000"/>
              <a:lumOff val="60000"/>
            </a:srgbClr>
          </a:solidFill>
          <a:ln w="9525">
            <a:noFill/>
            <a:round/>
            <a:headEnd/>
            <a:tailEn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57" name="AutoShape 16"/>
          <p:cNvSpPr>
            <a:spLocks noChangeArrowheads="1"/>
          </p:cNvSpPr>
          <p:nvPr/>
        </p:nvSpPr>
        <p:spPr bwMode="auto">
          <a:xfrm>
            <a:off x="424112" y="794485"/>
            <a:ext cx="9296401" cy="1510852"/>
          </a:xfrm>
          <a:prstGeom prst="roundRect">
            <a:avLst>
              <a:gd name="adj" fmla="val 7134"/>
            </a:avLst>
          </a:prstGeom>
          <a:solidFill>
            <a:srgbClr val="F79646">
              <a:lumMod val="40000"/>
              <a:lumOff val="60000"/>
            </a:srgbClr>
          </a:solidFill>
          <a:ln w="9525">
            <a:solidFill>
              <a:sysClr val="windowText" lastClr="000000"/>
            </a:solidFill>
            <a:round/>
            <a:headEnd/>
            <a:tailEnd/>
          </a:ln>
        </p:spPr>
        <p:txBody>
          <a:bodyPr wrap="square" anchor="ctr">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◆地方公共団体の執行機関を簡素化し、経費節約に資しつつ合理的な行政を確保するため、地方公共団体の委員</a:t>
            </a:r>
            <a:endParaRPr kumimoji="1"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会、委員又は執行機関の内部組織等を共同で設置するもの</a:t>
            </a:r>
            <a:endParaRPr kumimoji="1"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◆共同設置した各地方公共団体</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（以下「関係団体」という。）</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の共通の機関等の性格を有し、共同設置する機関等が管</a:t>
            </a:r>
            <a:endParaRPr kumimoji="1" lang="en-US" altLang="ja-JP"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5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理及び執行したことの効果は、</a:t>
            </a:r>
            <a:r>
              <a:rPr lang="ja-JP" altLang="en-US" sz="1500" kern="0" noProof="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それぞれ</a:t>
            </a:r>
            <a:r>
              <a:rPr lang="ja-JP" altLang="en-US" sz="15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kumimoji="1" lang="ja-JP" altLang="en-US" sz="15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関係団体に帰属</a:t>
            </a:r>
            <a:endParaRPr kumimoji="1" lang="ja-JP" altLang="en-US" sz="15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49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◆機関等の共同設置にあたり必要</a:t>
            </a:r>
            <a:r>
              <a:rPr kumimoji="1" lang="ja-JP" altLang="en-US" sz="149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事項</a:t>
            </a:r>
            <a:r>
              <a:rPr kumimoji="1" lang="ja-JP" altLang="en-US" sz="149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を定める規約</a:t>
            </a:r>
            <a:r>
              <a:rPr kumimoji="1" lang="ja-JP" altLang="en-US" sz="149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は</a:t>
            </a:r>
            <a:r>
              <a:rPr kumimoji="1" lang="ja-JP" altLang="en-US" sz="149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、関係団体の議会の議決を経て、関係団体の協議により規定</a:t>
            </a:r>
            <a:endParaRPr kumimoji="1" lang="ja-JP" altLang="en-US" sz="149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角丸四角形 57"/>
          <p:cNvSpPr/>
          <p:nvPr/>
        </p:nvSpPr>
        <p:spPr>
          <a:xfrm>
            <a:off x="422767" y="2520606"/>
            <a:ext cx="4950619"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◆位置付け</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角丸四角形 58"/>
          <p:cNvSpPr/>
          <p:nvPr/>
        </p:nvSpPr>
        <p:spPr>
          <a:xfrm>
            <a:off x="5803756" y="2420888"/>
            <a:ext cx="3610913"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5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a:t>
            </a:r>
            <a:r>
              <a:rPr kumimoji="0" lang="ja-JP" altLang="en-US" sz="15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組織（イメージ）</a:t>
            </a:r>
            <a:r>
              <a:rPr kumimoji="0" lang="en-US" altLang="ja-JP" sz="15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itchFamily="50" charset="-128"/>
              </a:rPr>
              <a:t>】</a:t>
            </a:r>
            <a:endParaRPr kumimoji="0" lang="ja-JP" altLang="en-US" sz="15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93" name="正方形/長方形 27"/>
          <p:cNvSpPr>
            <a:spLocks noChangeArrowheads="1"/>
          </p:cNvSpPr>
          <p:nvPr/>
        </p:nvSpPr>
        <p:spPr bwMode="auto">
          <a:xfrm>
            <a:off x="8874125" y="-27384"/>
            <a:ext cx="1031875" cy="261937"/>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５</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AutoShape 16"/>
          <p:cNvSpPr>
            <a:spLocks noChangeArrowheads="1"/>
          </p:cNvSpPr>
          <p:nvPr/>
        </p:nvSpPr>
        <p:spPr bwMode="auto">
          <a:xfrm>
            <a:off x="717306" y="2880646"/>
            <a:ext cx="4667956" cy="1764434"/>
          </a:xfrm>
          <a:prstGeom prst="roundRect">
            <a:avLst>
              <a:gd name="adj" fmla="val 2730"/>
            </a:avLst>
          </a:prstGeom>
          <a:solidFill>
            <a:sysClr val="window" lastClr="FFFFFF"/>
          </a:solidFill>
          <a:ln w="9525">
            <a:solidFill>
              <a:sysClr val="windowText" lastClr="000000"/>
            </a:solidFill>
            <a:round/>
            <a:headEnd/>
            <a:tailEnd/>
          </a:ln>
        </p:spPr>
        <p:txBody>
          <a:bodyPr wrap="square" anchor="t"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○組織の性格</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・関係団体の共通組織</a:t>
            </a:r>
            <a:endParaRPr kumimoji="1" lang="en-US" altLang="ja-JP"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○指揮監督</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Arial" charset="0"/>
                <a:ea typeface="HG丸ｺﾞｼｯｸM-PRO"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・関係団体それぞれから指揮命令</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を受ける</a:t>
            </a:r>
            <a:endParaRPr kumimoji="1"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600" b="0" i="0" u="none" strike="noStrike" kern="0" cap="none" spc="0" normalizeH="0" baseline="0" noProof="0" dirty="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○予算</a:t>
            </a:r>
            <a:endParaRPr kumimoji="1" lang="en-US" altLang="ja-JP" sz="1200" b="0" i="0" u="none" strike="noStrike" kern="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defTabSz="914400" eaLnBrk="1" fontAlgn="base" latinLnBrk="0" hangingPunct="1">
              <a:lnSpc>
                <a:spcPct val="100000"/>
              </a:lnSpc>
              <a:spcBef>
                <a:spcPct val="0"/>
              </a:spcBef>
              <a:spcAft>
                <a:spcPct val="0"/>
              </a:spcAft>
              <a:buClrTx/>
              <a:buSzTx/>
              <a:buFontTx/>
              <a:buNone/>
              <a:tabLst/>
              <a:defRPr/>
            </a:pPr>
            <a:endParaRPr kumimoji="1" lang="en-US" altLang="ja-JP" sz="2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・関係団体が負担し、規約で定める普通地方公共団体の予算に計上</a:t>
            </a:r>
            <a:endParaRPr kumimoji="1" lang="en-US" altLang="ja-JP"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して支出</a:t>
            </a:r>
            <a:endParaRPr kumimoji="1" lang="en-US" altLang="ja-JP" sz="800" b="0" i="0" u="none" strike="noStrike" kern="0" cap="none" spc="0" normalizeH="0" baseline="0" noProof="0" dirty="0" smtClean="0">
              <a:ln>
                <a:noFill/>
              </a:ln>
              <a:solidFill>
                <a:prstClr val="black"/>
              </a:solidFill>
              <a:effectLst/>
              <a:uLnTx/>
              <a:uFillTx/>
              <a:latin typeface="Arial" charset="0"/>
              <a:ea typeface="HG丸ｺﾞｼｯｸM-PRO" pitchFamily="50" charset="-128"/>
            </a:endParaRPr>
          </a:p>
        </p:txBody>
      </p:sp>
      <p:sp>
        <p:nvSpPr>
          <p:cNvPr id="10" name="正方形/長方形 9"/>
          <p:cNvSpPr/>
          <p:nvPr/>
        </p:nvSpPr>
        <p:spPr>
          <a:xfrm>
            <a:off x="7525667" y="5036989"/>
            <a:ext cx="657225" cy="1439758"/>
          </a:xfrm>
          <a:prstGeom prst="rect">
            <a:avLst/>
          </a:prstGeom>
          <a:solidFill>
            <a:schemeClr val="accent6">
              <a:lumMod val="40000"/>
              <a:lumOff val="60000"/>
            </a:scheme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300" b="1" dirty="0" smtClean="0">
                <a:solidFill>
                  <a:schemeClr val="tx1"/>
                </a:solidFill>
                <a:latin typeface="ＭＳ ゴシック" panose="020B0609070205080204" pitchFamily="49" charset="-128"/>
                <a:ea typeface="ＭＳ ゴシック" panose="020B0609070205080204" pitchFamily="49" charset="-128"/>
              </a:rPr>
              <a:t>○○部</a:t>
            </a:r>
            <a:r>
              <a:rPr kumimoji="1" lang="en-US" altLang="ja-JP" sz="1300" b="1"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300" b="1" dirty="0" smtClean="0">
                <a:solidFill>
                  <a:schemeClr val="tx1"/>
                </a:solidFill>
                <a:latin typeface="ＭＳ ゴシック" panose="020B0609070205080204" pitchFamily="49" charset="-128"/>
                <a:ea typeface="ＭＳ ゴシック" panose="020B0609070205080204" pitchFamily="49" charset="-128"/>
              </a:rPr>
              <a:t>共同組織</a:t>
            </a:r>
            <a:r>
              <a:rPr kumimoji="1" lang="en-US" altLang="ja-JP" sz="1300" b="1"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300" b="1" dirty="0">
              <a:solidFill>
                <a:schemeClr val="tx1"/>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6509119" y="2993413"/>
            <a:ext cx="774706" cy="316846"/>
          </a:xfrm>
          <a:prstGeom prst="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rPr>
              <a:t>〇〇</a:t>
            </a:r>
            <a:r>
              <a:rPr kumimoji="1" lang="ja-JP" altLang="en-US"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rPr>
              <a:t>区</a:t>
            </a:r>
            <a:endParaRPr kumimoji="1" lang="en-US" altLang="ja-JP"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endParaRPr>
          </a:p>
        </p:txBody>
      </p:sp>
      <p:sp>
        <p:nvSpPr>
          <p:cNvPr id="3" name="正方形/長方形 2"/>
          <p:cNvSpPr/>
          <p:nvPr/>
        </p:nvSpPr>
        <p:spPr>
          <a:xfrm>
            <a:off x="6050536" y="3554082"/>
            <a:ext cx="72008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　長</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p:cNvCxnSpPr/>
          <p:nvPr/>
        </p:nvCxnSpPr>
        <p:spPr>
          <a:xfrm>
            <a:off x="6396928" y="3904242"/>
            <a:ext cx="0" cy="701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6033120" y="4614460"/>
            <a:ext cx="1558305" cy="40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6396928" y="4254921"/>
            <a:ext cx="1970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6534819" y="4038896"/>
            <a:ext cx="74900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副区長</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9" name="直線コネクタ 28"/>
          <p:cNvCxnSpPr/>
          <p:nvPr/>
        </p:nvCxnSpPr>
        <p:spPr>
          <a:xfrm>
            <a:off x="6228117" y="4617370"/>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7055998"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a:solidFill>
                  <a:schemeClr val="tx1"/>
                </a:solidFill>
              </a:rPr>
              <a:t>総務</a:t>
            </a:r>
            <a:r>
              <a:rPr kumimoji="1" lang="ja-JP" altLang="en-US" sz="1300" dirty="0" smtClean="0">
                <a:solidFill>
                  <a:schemeClr val="tx1"/>
                </a:solidFill>
              </a:rPr>
              <a:t>部</a:t>
            </a:r>
            <a:endParaRPr kumimoji="1" lang="ja-JP" altLang="en-US" sz="1300" dirty="0">
              <a:solidFill>
                <a:schemeClr val="tx1"/>
              </a:solidFill>
            </a:endParaRPr>
          </a:p>
        </p:txBody>
      </p:sp>
      <p:sp>
        <p:nvSpPr>
          <p:cNvPr id="37" name="正方形/長方形 36"/>
          <p:cNvSpPr/>
          <p:nvPr/>
        </p:nvSpPr>
        <p:spPr>
          <a:xfrm>
            <a:off x="6715101"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smtClean="0">
                <a:solidFill>
                  <a:schemeClr val="tx1"/>
                </a:solidFill>
              </a:rPr>
              <a:t>財務</a:t>
            </a:r>
            <a:r>
              <a:rPr kumimoji="1" lang="ja-JP" altLang="en-US" sz="1300" dirty="0" smtClean="0">
                <a:solidFill>
                  <a:schemeClr val="tx1"/>
                </a:solidFill>
              </a:rPr>
              <a:t>部</a:t>
            </a:r>
            <a:endParaRPr kumimoji="1" lang="ja-JP" altLang="en-US" sz="1300" dirty="0">
              <a:solidFill>
                <a:schemeClr val="tx1"/>
              </a:solidFill>
            </a:endParaRPr>
          </a:p>
        </p:txBody>
      </p:sp>
      <p:sp>
        <p:nvSpPr>
          <p:cNvPr id="38" name="正方形/長方形 37"/>
          <p:cNvSpPr/>
          <p:nvPr/>
        </p:nvSpPr>
        <p:spPr>
          <a:xfrm>
            <a:off x="6359823"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smtClean="0">
                <a:solidFill>
                  <a:schemeClr val="tx1"/>
                </a:solidFill>
              </a:rPr>
              <a:t>△</a:t>
            </a:r>
            <a:r>
              <a:rPr lang="ja-JP" altLang="en-US" sz="1300" dirty="0">
                <a:solidFill>
                  <a:schemeClr val="tx1"/>
                </a:solidFill>
              </a:rPr>
              <a:t>△</a:t>
            </a:r>
            <a:r>
              <a:rPr kumimoji="1" lang="ja-JP" altLang="en-US" sz="1300" dirty="0" smtClean="0">
                <a:solidFill>
                  <a:schemeClr val="tx1"/>
                </a:solidFill>
              </a:rPr>
              <a:t>部</a:t>
            </a:r>
            <a:endParaRPr kumimoji="1" lang="ja-JP" altLang="en-US" sz="1300" dirty="0">
              <a:solidFill>
                <a:schemeClr val="tx1"/>
              </a:solidFill>
            </a:endParaRPr>
          </a:p>
        </p:txBody>
      </p:sp>
      <p:sp>
        <p:nvSpPr>
          <p:cNvPr id="39" name="正方形/長方形 38"/>
          <p:cNvSpPr/>
          <p:nvPr/>
        </p:nvSpPr>
        <p:spPr>
          <a:xfrm>
            <a:off x="6021529"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smtClean="0">
                <a:solidFill>
                  <a:schemeClr val="tx1"/>
                </a:solidFill>
              </a:rPr>
              <a:t>□</a:t>
            </a:r>
            <a:r>
              <a:rPr lang="ja-JP" altLang="en-US" sz="1300" dirty="0">
                <a:solidFill>
                  <a:schemeClr val="tx1"/>
                </a:solidFill>
              </a:rPr>
              <a:t>□</a:t>
            </a:r>
            <a:r>
              <a:rPr kumimoji="1" lang="ja-JP" altLang="en-US" sz="1300" dirty="0" smtClean="0">
                <a:solidFill>
                  <a:schemeClr val="tx1"/>
                </a:solidFill>
              </a:rPr>
              <a:t>部</a:t>
            </a:r>
            <a:endParaRPr kumimoji="1" lang="ja-JP" altLang="en-US" sz="1300" dirty="0">
              <a:solidFill>
                <a:schemeClr val="tx1"/>
              </a:solidFill>
            </a:endParaRPr>
          </a:p>
        </p:txBody>
      </p:sp>
      <p:sp>
        <p:nvSpPr>
          <p:cNvPr id="47" name="正方形/長方形 46"/>
          <p:cNvSpPr/>
          <p:nvPr/>
        </p:nvSpPr>
        <p:spPr>
          <a:xfrm>
            <a:off x="8846120" y="3526785"/>
            <a:ext cx="72008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　長</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8" name="直線コネクタ 47"/>
          <p:cNvCxnSpPr/>
          <p:nvPr/>
        </p:nvCxnSpPr>
        <p:spPr>
          <a:xfrm>
            <a:off x="9216572" y="3902749"/>
            <a:ext cx="0" cy="701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flipV="1">
            <a:off x="8115300" y="4614326"/>
            <a:ext cx="1507350" cy="5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8367811" y="4038897"/>
            <a:ext cx="770555"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副区長</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正方形/長方形 60"/>
          <p:cNvSpPr/>
          <p:nvPr/>
        </p:nvSpPr>
        <p:spPr>
          <a:xfrm>
            <a:off x="9212843"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smtClean="0">
                <a:solidFill>
                  <a:schemeClr val="tx1"/>
                </a:solidFill>
              </a:rPr>
              <a:t>□□</a:t>
            </a:r>
            <a:r>
              <a:rPr kumimoji="1" lang="ja-JP" altLang="en-US" sz="1300" dirty="0" smtClean="0">
                <a:solidFill>
                  <a:schemeClr val="tx1"/>
                </a:solidFill>
              </a:rPr>
              <a:t>部</a:t>
            </a:r>
            <a:endParaRPr kumimoji="1" lang="ja-JP" altLang="en-US" sz="1300" dirty="0">
              <a:solidFill>
                <a:schemeClr val="tx1"/>
              </a:solidFill>
            </a:endParaRPr>
          </a:p>
        </p:txBody>
      </p:sp>
      <p:sp>
        <p:nvSpPr>
          <p:cNvPr id="63" name="正方形/長方形 62"/>
          <p:cNvSpPr/>
          <p:nvPr/>
        </p:nvSpPr>
        <p:spPr>
          <a:xfrm>
            <a:off x="8878579"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smtClean="0">
                <a:solidFill>
                  <a:schemeClr val="tx1"/>
                </a:solidFill>
              </a:rPr>
              <a:t>△△</a:t>
            </a:r>
            <a:r>
              <a:rPr kumimoji="1" lang="ja-JP" altLang="en-US" sz="1300" dirty="0" smtClean="0">
                <a:solidFill>
                  <a:schemeClr val="tx1"/>
                </a:solidFill>
              </a:rPr>
              <a:t>部</a:t>
            </a:r>
            <a:endParaRPr kumimoji="1" lang="ja-JP" altLang="en-US" sz="1300" dirty="0">
              <a:solidFill>
                <a:schemeClr val="tx1"/>
              </a:solidFill>
            </a:endParaRPr>
          </a:p>
        </p:txBody>
      </p:sp>
      <p:sp>
        <p:nvSpPr>
          <p:cNvPr id="64" name="正方形/長方形 63"/>
          <p:cNvSpPr/>
          <p:nvPr/>
        </p:nvSpPr>
        <p:spPr>
          <a:xfrm>
            <a:off x="8546500"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a:solidFill>
                  <a:schemeClr val="tx1"/>
                </a:solidFill>
              </a:rPr>
              <a:t>財務</a:t>
            </a:r>
            <a:r>
              <a:rPr kumimoji="1" lang="ja-JP" altLang="en-US" sz="1300" dirty="0" smtClean="0">
                <a:solidFill>
                  <a:schemeClr val="tx1"/>
                </a:solidFill>
              </a:rPr>
              <a:t>部</a:t>
            </a:r>
            <a:endParaRPr kumimoji="1" lang="ja-JP" altLang="en-US" sz="1300" dirty="0">
              <a:solidFill>
                <a:schemeClr val="tx1"/>
              </a:solidFill>
            </a:endParaRPr>
          </a:p>
        </p:txBody>
      </p:sp>
      <p:sp>
        <p:nvSpPr>
          <p:cNvPr id="65" name="正方形/長方形 64"/>
          <p:cNvSpPr/>
          <p:nvPr/>
        </p:nvSpPr>
        <p:spPr>
          <a:xfrm>
            <a:off x="8211682" y="4910075"/>
            <a:ext cx="403652" cy="8523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dirty="0">
                <a:solidFill>
                  <a:schemeClr val="tx1"/>
                </a:solidFill>
              </a:rPr>
              <a:t>総務</a:t>
            </a:r>
            <a:r>
              <a:rPr kumimoji="1" lang="ja-JP" altLang="en-US" sz="1300" dirty="0" smtClean="0">
                <a:solidFill>
                  <a:schemeClr val="tx1"/>
                </a:solidFill>
              </a:rPr>
              <a:t>部</a:t>
            </a:r>
            <a:endParaRPr kumimoji="1" lang="ja-JP" altLang="en-US" sz="1300" dirty="0">
              <a:solidFill>
                <a:schemeClr val="tx1"/>
              </a:solidFill>
            </a:endParaRPr>
          </a:p>
        </p:txBody>
      </p:sp>
      <p:sp>
        <p:nvSpPr>
          <p:cNvPr id="74" name="正方形/長方形 73"/>
          <p:cNvSpPr/>
          <p:nvPr/>
        </p:nvSpPr>
        <p:spPr>
          <a:xfrm>
            <a:off x="6608697" y="3548865"/>
            <a:ext cx="1078084"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（指揮命令</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1" name="直線コネクタ 100"/>
          <p:cNvCxnSpPr/>
          <p:nvPr/>
        </p:nvCxnSpPr>
        <p:spPr>
          <a:xfrm>
            <a:off x="6566411" y="4617370"/>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a:off x="6921689" y="4609695"/>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7262586" y="4617370"/>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8418270" y="4607897"/>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9080405" y="4608866"/>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9414669" y="4617370"/>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flipH="1">
            <a:off x="6714837" y="3757224"/>
            <a:ext cx="857538"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p:nvPr/>
        </p:nvCxnSpPr>
        <p:spPr>
          <a:xfrm>
            <a:off x="7572375" y="3762375"/>
            <a:ext cx="138113" cy="1247775"/>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H="1">
            <a:off x="7165388" y="4256413"/>
            <a:ext cx="443824"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8115300" y="3762375"/>
            <a:ext cx="781050" cy="1"/>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flipH="1">
            <a:off x="7996238" y="3763162"/>
            <a:ext cx="119062" cy="1251751"/>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flipH="1">
            <a:off x="8072442" y="4252913"/>
            <a:ext cx="409571" cy="4"/>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endCxn id="10" idx="0"/>
          </p:cNvCxnSpPr>
          <p:nvPr/>
        </p:nvCxnSpPr>
        <p:spPr>
          <a:xfrm flipH="1">
            <a:off x="7854280" y="2728913"/>
            <a:ext cx="3845" cy="2308076"/>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a:stCxn id="10" idx="2"/>
          </p:cNvCxnSpPr>
          <p:nvPr/>
        </p:nvCxnSpPr>
        <p:spPr>
          <a:xfrm flipH="1">
            <a:off x="7853363" y="6476747"/>
            <a:ext cx="917" cy="171703"/>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8418270" y="2993413"/>
            <a:ext cx="774706" cy="316846"/>
          </a:xfrm>
          <a:prstGeom prst="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rPr>
              <a:t>△△</a:t>
            </a:r>
            <a:r>
              <a:rPr kumimoji="1" lang="ja-JP" altLang="en-US"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rPr>
              <a:t>区</a:t>
            </a:r>
            <a:endParaRPr kumimoji="1" lang="en-US" altLang="ja-JP" sz="1500" dirty="0" smtClean="0">
              <a:solidFill>
                <a:schemeClr val="tx1"/>
              </a:solidFill>
              <a:latin typeface="HGｺﾞｼｯｸE" panose="020B0909000000000000" pitchFamily="49" charset="-128"/>
              <a:ea typeface="HGｺﾞｼｯｸE" panose="020B0909000000000000" pitchFamily="49" charset="-128"/>
              <a:cs typeface="Meiryo UI" panose="020B0604030504040204" pitchFamily="50" charset="-128"/>
            </a:endParaRPr>
          </a:p>
        </p:txBody>
      </p:sp>
      <p:sp>
        <p:nvSpPr>
          <p:cNvPr id="69" name="角丸四角形 68"/>
          <p:cNvSpPr/>
          <p:nvPr/>
        </p:nvSpPr>
        <p:spPr>
          <a:xfrm>
            <a:off x="434736" y="5584089"/>
            <a:ext cx="4934577"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◆議会</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AutoShape 16"/>
          <p:cNvSpPr>
            <a:spLocks noChangeArrowheads="1"/>
          </p:cNvSpPr>
          <p:nvPr/>
        </p:nvSpPr>
        <p:spPr bwMode="auto">
          <a:xfrm>
            <a:off x="678427" y="5949900"/>
            <a:ext cx="4690885" cy="527646"/>
          </a:xfrm>
          <a:prstGeom prst="roundRect">
            <a:avLst>
              <a:gd name="adj" fmla="val 8694"/>
            </a:avLst>
          </a:prstGeom>
          <a:solidFill>
            <a:sysClr val="window" lastClr="FFFFFF"/>
          </a:solidFill>
          <a:ln w="9525">
            <a:solidFill>
              <a:sysClr val="windowText" lastClr="000000"/>
            </a:solidFill>
            <a:round/>
            <a:headEnd/>
            <a:tailEnd/>
          </a:ln>
        </p:spPr>
        <p:txBody>
          <a:bodyPr wrap="square" anchor="ctr"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lvl="0" eaLnBrk="1" fontAlgn="base" hangingPunct="1">
              <a:spcBef>
                <a:spcPct val="0"/>
              </a:spcBef>
              <a:spcAft>
                <a:spcPct val="0"/>
              </a:spcAft>
              <a:defRPr/>
            </a:pPr>
            <a:r>
              <a:rPr lang="ja-JP" altLang="en-US" sz="12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議決</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が必要な事項で関係団体すべてに関係する事項については</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、関係</a:t>
            </a:r>
            <a:endParaRPr lang="en-US" altLang="ja-JP"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eaLnBrk="1" fontAlgn="base" hangingPunct="1">
              <a:spcBef>
                <a:spcPct val="0"/>
              </a:spcBef>
              <a:spcAft>
                <a:spcPct val="0"/>
              </a:spcAft>
              <a:defRPr/>
            </a:pP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団体</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のすべての議会において審議・議決が</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角丸四角形 70"/>
          <p:cNvSpPr/>
          <p:nvPr/>
        </p:nvSpPr>
        <p:spPr>
          <a:xfrm>
            <a:off x="434736" y="4727877"/>
            <a:ext cx="4934577" cy="358775"/>
          </a:xfrm>
          <a:prstGeom prst="roundRect">
            <a:avLst>
              <a:gd name="adj" fmla="val 0"/>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◆法的効果</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2" name="AutoShape 16"/>
          <p:cNvSpPr>
            <a:spLocks noChangeArrowheads="1"/>
          </p:cNvSpPr>
          <p:nvPr/>
        </p:nvSpPr>
        <p:spPr bwMode="auto">
          <a:xfrm>
            <a:off x="717306" y="5087917"/>
            <a:ext cx="4652006" cy="415314"/>
          </a:xfrm>
          <a:prstGeom prst="roundRect">
            <a:avLst>
              <a:gd name="adj" fmla="val 9912"/>
            </a:avLst>
          </a:prstGeom>
          <a:solidFill>
            <a:sysClr val="window" lastClr="FFFFFF"/>
          </a:solidFill>
          <a:ln w="9525">
            <a:solidFill>
              <a:sysClr val="windowText" lastClr="000000"/>
            </a:solidFill>
            <a:round/>
            <a:headEnd/>
            <a:tailEnd/>
          </a:ln>
        </p:spPr>
        <p:txBody>
          <a:bodyPr wrap="square" anchor="ctr" anchorCtr="0">
            <a:noAutofit/>
          </a:bodyPr>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fontAlgn="base" hangingPunct="1">
              <a:spcBef>
                <a:spcPct val="0"/>
              </a:spcBef>
              <a:spcAft>
                <a:spcPct val="0"/>
              </a:spcAft>
              <a:defRPr/>
            </a:pPr>
            <a:r>
              <a:rPr lang="ja-JP" altLang="en-US" sz="1200" b="0" kern="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関係</a:t>
            </a:r>
            <a:r>
              <a:rPr lang="ja-JP" altLang="en-US"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団体自らが行ったことと同様、それぞれの関係団体に</a:t>
            </a:r>
            <a:r>
              <a:rPr lang="ja-JP" altLang="en-US" sz="1200" b="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帰属</a:t>
            </a:r>
            <a:endParaRPr lang="en-US" altLang="ja-JP" sz="1200" b="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3" name="直線コネクタ 72"/>
          <p:cNvCxnSpPr/>
          <p:nvPr/>
        </p:nvCxnSpPr>
        <p:spPr>
          <a:xfrm>
            <a:off x="9019486" y="4253428"/>
            <a:ext cx="1970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角丸四角形 74"/>
          <p:cNvSpPr/>
          <p:nvPr/>
        </p:nvSpPr>
        <p:spPr>
          <a:xfrm>
            <a:off x="-15552" y="405929"/>
            <a:ext cx="4950619"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r>
              <a:rPr kumimoji="0" lang="ja-JP" altLang="en-US" b="1" i="0" u="none" strike="noStrike" kern="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概要</a:t>
            </a:r>
            <a:endParaRPr kumimoji="0" lang="ja-JP" altLang="en-US"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6" name="直線コネクタ 75"/>
          <p:cNvCxnSpPr/>
          <p:nvPr/>
        </p:nvCxnSpPr>
        <p:spPr>
          <a:xfrm>
            <a:off x="8753088" y="4607897"/>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7598246" y="4612607"/>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8115300" y="4612607"/>
            <a:ext cx="0" cy="407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2834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27"/>
          <p:cNvSpPr>
            <a:spLocks noChangeArrowheads="1"/>
          </p:cNvSpPr>
          <p:nvPr/>
        </p:nvSpPr>
        <p:spPr bwMode="auto">
          <a:xfrm>
            <a:off x="8869486" y="6616180"/>
            <a:ext cx="1031875" cy="261937"/>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ＭＳ Ｐゴシック" charset="-128"/>
                <a:ea typeface="Meiryo UI" pitchFamily="50" charset="-128"/>
                <a:cs typeface="Meiryo UI"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一組</a:t>
            </a:r>
            <a:r>
              <a:rPr lang="en-US" altLang="ja-JP"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６</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15551" y="188640"/>
            <a:ext cx="2808312" cy="358775"/>
          </a:xfrm>
          <a:prstGeom prst="roundRect">
            <a:avLst/>
          </a:prstGeom>
          <a:noFill/>
          <a:ln w="19050" cap="flat" cmpd="sng" algn="ctr">
            <a:noFill/>
            <a:prstDash val="solid"/>
          </a:ln>
          <a:effectLst/>
        </p:spPr>
        <p:txBody>
          <a:bodyPr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（２）事務</a:t>
            </a:r>
            <a:r>
              <a:rPr kumimoji="0" lang="ja-JP" altLang="en-US" b="1" kern="0" dirty="0" smtClean="0">
                <a:latin typeface="Meiryo UI" panose="020B0604030504040204" pitchFamily="50" charset="-128"/>
                <a:ea typeface="Meiryo UI" panose="020B0604030504040204" pitchFamily="50" charset="-128"/>
                <a:cs typeface="Meiryo UI" panose="020B0604030504040204" pitchFamily="50" charset="-128"/>
              </a:rPr>
              <a:t>事業</a:t>
            </a:r>
            <a:endParaRPr kumimoji="0" lang="ja-JP" altLang="en-US"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62914448"/>
              </p:ext>
            </p:extLst>
          </p:nvPr>
        </p:nvGraphicFramePr>
        <p:xfrm>
          <a:off x="303058" y="1461908"/>
          <a:ext cx="9361040" cy="2952328"/>
        </p:xfrm>
        <a:graphic>
          <a:graphicData uri="http://schemas.openxmlformats.org/drawingml/2006/table">
            <a:tbl>
              <a:tblPr firstRow="1" bandRow="1">
                <a:tableStyleId>{5940675A-B579-460E-94D1-54222C63F5DA}</a:tableStyleId>
              </a:tblPr>
              <a:tblGrid>
                <a:gridCol w="3744416">
                  <a:extLst>
                    <a:ext uri="{9D8B030D-6E8A-4147-A177-3AD203B41FA5}">
                      <a16:colId xmlns:a16="http://schemas.microsoft.com/office/drawing/2014/main" val="20000"/>
                    </a:ext>
                  </a:extLst>
                </a:gridCol>
                <a:gridCol w="5616624">
                  <a:extLst>
                    <a:ext uri="{9D8B030D-6E8A-4147-A177-3AD203B41FA5}">
                      <a16:colId xmlns:a16="http://schemas.microsoft.com/office/drawing/2014/main" val="20001"/>
                    </a:ext>
                  </a:extLst>
                </a:gridCol>
              </a:tblGrid>
              <a:tr h="529223">
                <a:tc>
                  <a:txBody>
                    <a:bodyPr/>
                    <a:lstStyle/>
                    <a:p>
                      <a:pPr algn="ctr"/>
                      <a:r>
                        <a:rPr kumimoji="1" lang="ja-JP" altLang="en-US" sz="1600" b="1" dirty="0" smtClean="0">
                          <a:latin typeface="ＭＳ ゴシック" panose="020B0609070205080204" pitchFamily="49" charset="-128"/>
                          <a:ea typeface="ＭＳ ゴシック" panose="020B0609070205080204" pitchFamily="49" charset="-128"/>
                        </a:rPr>
                        <a:t>主な事務</a:t>
                      </a:r>
                      <a:endParaRPr kumimoji="1" lang="ja-JP" altLang="en-US" sz="1600" b="1" dirty="0">
                        <a:latin typeface="ＭＳ ゴシック" panose="020B0609070205080204" pitchFamily="49" charset="-128"/>
                        <a:ea typeface="ＭＳ ゴシック" panose="020B0609070205080204" pitchFamily="49" charset="-128"/>
                      </a:endParaRPr>
                    </a:p>
                  </a:txBody>
                  <a:tcPr anchor="ctr">
                    <a:solidFill>
                      <a:schemeClr val="accent6">
                        <a:lumMod val="40000"/>
                        <a:lumOff val="60000"/>
                      </a:schemeClr>
                    </a:solidFill>
                  </a:tcPr>
                </a:tc>
                <a:tc>
                  <a:txBody>
                    <a:bodyPr/>
                    <a:lstStyle/>
                    <a:p>
                      <a:pPr algn="ctr"/>
                      <a:r>
                        <a:rPr kumimoji="1" lang="ja-JP" altLang="en-US" sz="1600" b="1" dirty="0" smtClean="0">
                          <a:latin typeface="ＭＳ ゴシック" panose="020B0609070205080204" pitchFamily="49" charset="-128"/>
                          <a:ea typeface="ＭＳ ゴシック" panose="020B0609070205080204" pitchFamily="49" charset="-128"/>
                        </a:rPr>
                        <a:t>共同設置の事務とする視点</a:t>
                      </a:r>
                      <a:endParaRPr kumimoji="1" lang="ja-JP" altLang="en-US" sz="1600" b="1" dirty="0">
                        <a:latin typeface="ＭＳ ゴシック" panose="020B0609070205080204" pitchFamily="49" charset="-128"/>
                        <a:ea typeface="ＭＳ ゴシック" panose="020B0609070205080204" pitchFamily="49" charset="-128"/>
                      </a:endParaRPr>
                    </a:p>
                  </a:txBody>
                  <a:tcPr anchor="ctr">
                    <a:solidFill>
                      <a:schemeClr val="accent6">
                        <a:lumMod val="40000"/>
                        <a:lumOff val="60000"/>
                      </a:schemeClr>
                    </a:solidFill>
                  </a:tcPr>
                </a:tc>
                <a:extLst>
                  <a:ext uri="{0D108BD9-81ED-4DB2-BD59-A6C34878D82A}">
                    <a16:rowId xmlns:a16="http://schemas.microsoft.com/office/drawing/2014/main" val="10000"/>
                  </a:ext>
                </a:extLst>
              </a:tr>
              <a:tr h="828009">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・監査委員及び</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その事務局</a:t>
                      </a:r>
                      <a:endPar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・監査機能の共同化により、統一した監査基準、監査委員の専門性等を考慮</a:t>
                      </a: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tc>
                <a:extLst>
                  <a:ext uri="{0D108BD9-81ED-4DB2-BD59-A6C34878D82A}">
                    <a16:rowId xmlns:a16="http://schemas.microsoft.com/office/drawing/2014/main" val="10001"/>
                  </a:ext>
                </a:extLst>
              </a:tr>
              <a:tr h="1595096">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・心身障が</a:t>
                      </a:r>
                      <a:r>
                        <a:rPr kumimoji="1"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い</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者リハビリテーションセンターで行う事務</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5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身体障がい</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者更生相談所</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知的障がい者更生相談所</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発達障がい</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者支援センター　　など</a:t>
                      </a:r>
                    </a:p>
                  </a:txBody>
                  <a:tcPr anchor="ctr"/>
                </a:tc>
                <a:tc>
                  <a:txBody>
                    <a:bodyPr/>
                    <a:lstStyle/>
                    <a:p>
                      <a:pPr>
                        <a:spcBef>
                          <a:spcPts val="0"/>
                        </a:spcBef>
                        <a:spcAft>
                          <a:spcPts val="0"/>
                        </a:spcAft>
                      </a:pP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dirty="0" err="1"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障がい</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者福祉にかかる相談、支援等の住民生活に密接に関わる事務は、住民に身近な</a:t>
                      </a: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spcBef>
                          <a:spcPts val="0"/>
                        </a:spcBef>
                        <a:spcAft>
                          <a:spcPts val="0"/>
                        </a:spcAft>
                      </a:pP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特別区での実施が基本</a:t>
                      </a: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spcBef>
                          <a:spcPts val="0"/>
                        </a:spcBef>
                        <a:spcAft>
                          <a:spcPts val="0"/>
                        </a:spcAft>
                      </a:pP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spcBef>
                          <a:spcPts val="0"/>
                        </a:spcBef>
                        <a:spcAft>
                          <a:spcPts val="0"/>
                        </a:spcAft>
                      </a:pP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dirty="0" err="1"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身体障がい</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者リハビリテーションセンターで行う事務を</a:t>
                      </a:r>
                      <a:r>
                        <a:rPr kumimoji="1" lang="ja-JP" altLang="en-US" sz="1100" strike="noStrike"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一体的に共同処理し、各</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特別区長</a:t>
                      </a: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spcBef>
                          <a:spcPts val="0"/>
                        </a:spcBef>
                        <a:spcAft>
                          <a:spcPts val="0"/>
                        </a:spcAft>
                      </a:pP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の権限のもと、</a:t>
                      </a:r>
                      <a:r>
                        <a:rPr kumimoji="1" lang="ja-JP" altLang="en-US" sz="1100" dirty="0" err="1"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障がい</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者支援の基幹施設として関係機関と連携した体系的な支援サービス</a:t>
                      </a:r>
                      <a:endParaRPr kumimoji="1" lang="en-US" altLang="ja-JP"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spcBef>
                          <a:spcPts val="0"/>
                        </a:spcBef>
                        <a:spcAft>
                          <a:spcPts val="0"/>
                        </a:spcAft>
                      </a:pP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の提供、高度な専門性等を考慮</a:t>
                      </a:r>
                      <a:endPar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tc>
                <a:extLst>
                  <a:ext uri="{0D108BD9-81ED-4DB2-BD59-A6C34878D82A}">
                    <a16:rowId xmlns:a16="http://schemas.microsoft.com/office/drawing/2014/main" val="10002"/>
                  </a:ext>
                </a:extLst>
              </a:tr>
            </a:tbl>
          </a:graphicData>
        </a:graphic>
      </p:graphicFrame>
      <p:sp>
        <p:nvSpPr>
          <p:cNvPr id="14" name="正方形/長方形 13"/>
          <p:cNvSpPr/>
          <p:nvPr/>
        </p:nvSpPr>
        <p:spPr>
          <a:xfrm>
            <a:off x="1207443" y="5522822"/>
            <a:ext cx="7632848" cy="625838"/>
          </a:xfrm>
          <a:prstGeom prst="rect">
            <a:avLst/>
          </a:prstGeom>
          <a:solidFill>
            <a:schemeClr val="accent6">
              <a:lumMod val="40000"/>
              <a:lumOff val="60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者支援など特別区長の権限において実施すべき事務や監査事務について、共同処理すること</a:t>
            </a:r>
            <a:endParaRPr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により、高度な専門性の確保や効率的な事務処理が可能</a:t>
            </a:r>
            <a:endParaRPr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大かっこ 15"/>
          <p:cNvSpPr/>
          <p:nvPr/>
        </p:nvSpPr>
        <p:spPr>
          <a:xfrm>
            <a:off x="525534" y="3461819"/>
            <a:ext cx="2254696" cy="554181"/>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二等辺三角形 9"/>
          <p:cNvSpPr/>
          <p:nvPr/>
        </p:nvSpPr>
        <p:spPr>
          <a:xfrm rot="10800000">
            <a:off x="2859340" y="4670589"/>
            <a:ext cx="4248475" cy="50078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 name="正方形/長方形 10"/>
          <p:cNvSpPr/>
          <p:nvPr/>
        </p:nvSpPr>
        <p:spPr>
          <a:xfrm>
            <a:off x="716778" y="5356572"/>
            <a:ext cx="936104" cy="36004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dirty="0" smtClean="0">
                <a:latin typeface="Meiryo UI" panose="020B0604030504040204" pitchFamily="50" charset="-128"/>
                <a:ea typeface="Meiryo UI" panose="020B0604030504040204" pitchFamily="50" charset="-128"/>
              </a:rPr>
              <a:t>効　果</a:t>
            </a:r>
            <a:endParaRPr kumimoji="1" lang="ja-JP" altLang="en-US" sz="1500" b="1" dirty="0">
              <a:latin typeface="Meiryo UI" panose="020B0604030504040204" pitchFamily="50" charset="-128"/>
              <a:ea typeface="Meiryo UI" panose="020B0604030504040204" pitchFamily="50" charset="-128"/>
            </a:endParaRPr>
          </a:p>
        </p:txBody>
      </p:sp>
      <p:sp>
        <p:nvSpPr>
          <p:cNvPr id="13" name="角丸四角形 12"/>
          <p:cNvSpPr/>
          <p:nvPr/>
        </p:nvSpPr>
        <p:spPr>
          <a:xfrm>
            <a:off x="189413" y="589624"/>
            <a:ext cx="9540000" cy="540000"/>
          </a:xfrm>
          <a:prstGeom prst="roundRect">
            <a:avLst>
              <a:gd name="adj" fmla="val 21722"/>
            </a:avLst>
          </a:prstGeom>
          <a:solidFill>
            <a:schemeClr val="bg1">
              <a:lumMod val="95000"/>
            </a:schemeClr>
          </a:solidFill>
        </p:spPr>
        <p:style>
          <a:lnRef idx="1">
            <a:schemeClr val="accent2"/>
          </a:lnRef>
          <a:fillRef idx="2">
            <a:schemeClr val="accent2"/>
          </a:fillRef>
          <a:effectRef idx="1">
            <a:schemeClr val="accent2"/>
          </a:effectRef>
          <a:fontRef idx="minor">
            <a:schemeClr val="dk1"/>
          </a:fontRef>
        </p:style>
        <p:txBody>
          <a:bodyPr rtlCol="0" anchor="ctr"/>
          <a:lstStyle/>
          <a:p>
            <a:r>
              <a:rPr kumimoji="1" lang="ja-JP" altLang="en-US" sz="1400" dirty="0" smtClean="0">
                <a:latin typeface="Meiryo UI" panose="020B0604030504040204" pitchFamily="50" charset="-128"/>
                <a:ea typeface="Meiryo UI" panose="020B0604030504040204" pitchFamily="50" charset="-128"/>
              </a:rPr>
              <a:t>　特別区が担う事務は、各特別区で実施することが原則であるが、公平性や効率性、専門性の確保が特に必要な事務に</a:t>
            </a:r>
            <a:r>
              <a:rPr lang="ja-JP" altLang="en-US" sz="1400" dirty="0" smtClean="0">
                <a:latin typeface="Meiryo UI" panose="020B0604030504040204" pitchFamily="50" charset="-128"/>
                <a:ea typeface="Meiryo UI" panose="020B0604030504040204" pitchFamily="50" charset="-128"/>
              </a:rPr>
              <a:t>つい</a:t>
            </a:r>
            <a:r>
              <a:rPr lang="ja-JP" altLang="en-US" sz="1400" dirty="0">
                <a:latin typeface="Meiryo UI" panose="020B0604030504040204" pitchFamily="50" charset="-128"/>
                <a:ea typeface="Meiryo UI" panose="020B0604030504040204" pitchFamily="50" charset="-128"/>
              </a:rPr>
              <a:t>て</a:t>
            </a:r>
            <a:r>
              <a:rPr kumimoji="1" lang="ja-JP" altLang="en-US" sz="1400" dirty="0" smtClean="0">
                <a:latin typeface="Meiryo UI" panose="020B0604030504040204" pitchFamily="50" charset="-128"/>
                <a:ea typeface="Meiryo UI" panose="020B0604030504040204" pitchFamily="50" charset="-128"/>
              </a:rPr>
              <a:t>は、</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　特別区が共同して事務を実施</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03572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891</Words>
  <PresentationFormat>A4 210 x 297 mm</PresentationFormat>
  <Paragraphs>294</Paragraphs>
  <Slides>9</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vt:i4>
      </vt:variant>
    </vt:vector>
  </HeadingPairs>
  <TitlesOfParts>
    <vt:vector size="20" baseType="lpstr">
      <vt:lpstr>HGPｺﾞｼｯｸE</vt:lpstr>
      <vt:lpstr>HGｺﾞｼｯｸE</vt:lpstr>
      <vt:lpstr>HG丸ｺﾞｼｯｸM-PRO</vt:lpstr>
      <vt:lpstr>Meiryo UI</vt:lpstr>
      <vt:lpstr>ＭＳ Ｐゴシック</vt:lpstr>
      <vt:lpstr>MS UI Gothic</vt:lpstr>
      <vt:lpstr>ＭＳ ゴシック</vt:lpstr>
      <vt:lpstr>新細明體</vt:lpstr>
      <vt:lpstr>Arial</vt:lpstr>
      <vt:lpstr>Calibri</vt:lpstr>
      <vt:lpstr>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2019-12-23T02:41:39Z</cp:lastPrinted>
  <dcterms:modified xsi:type="dcterms:W3CDTF">2019-12-24T04:14:16Z</dcterms:modified>
</cp:coreProperties>
</file>