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5"/>
  </p:notesMasterIdLst>
  <p:sldIdLst>
    <p:sldId id="601" r:id="rId2"/>
    <p:sldId id="598" r:id="rId3"/>
    <p:sldId id="603" r:id="rId4"/>
  </p:sldIdLst>
  <p:sldSz cx="9906000" cy="6858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3601" autoAdjust="0"/>
  </p:normalViewPr>
  <p:slideViewPr>
    <p:cSldViewPr>
      <p:cViewPr varScale="1">
        <p:scale>
          <a:sx n="79" d="100"/>
          <a:sy n="79" d="100"/>
        </p:scale>
        <p:origin x="966" y="90"/>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4307047" cy="340360"/>
          </a:xfrm>
          <a:prstGeom prst="rect">
            <a:avLst/>
          </a:prstGeom>
        </p:spPr>
        <p:txBody>
          <a:bodyPr vert="horz" lIns="91433" tIns="45716" rIns="91433" bIns="45716" rtlCol="0"/>
          <a:lstStyle>
            <a:lvl1pPr algn="l">
              <a:defRPr sz="1200"/>
            </a:lvl1pPr>
          </a:lstStyle>
          <a:p>
            <a:endParaRPr kumimoji="1" lang="ja-JP" altLang="en-US"/>
          </a:p>
        </p:txBody>
      </p:sp>
      <p:sp>
        <p:nvSpPr>
          <p:cNvPr id="3" name="日付プレースホルダ 2"/>
          <p:cNvSpPr>
            <a:spLocks noGrp="1"/>
          </p:cNvSpPr>
          <p:nvPr>
            <p:ph type="dt" idx="1"/>
          </p:nvPr>
        </p:nvSpPr>
        <p:spPr>
          <a:xfrm>
            <a:off x="5629993" y="0"/>
            <a:ext cx="4307047" cy="340360"/>
          </a:xfrm>
          <a:prstGeom prst="rect">
            <a:avLst/>
          </a:prstGeom>
        </p:spPr>
        <p:txBody>
          <a:bodyPr vert="horz" lIns="91433" tIns="45716" rIns="91433" bIns="45716" rtlCol="0"/>
          <a:lstStyle>
            <a:lvl1pPr algn="r">
              <a:defRPr sz="1200"/>
            </a:lvl1pPr>
          </a:lstStyle>
          <a:p>
            <a:fld id="{4179279C-853F-4F34-A5D2-B95F4823AB07}" type="datetimeFigureOut">
              <a:rPr kumimoji="1" lang="ja-JP" altLang="en-US" smtClean="0"/>
              <a:pPr/>
              <a:t>2020/6/17</a:t>
            </a:fld>
            <a:endParaRPr kumimoji="1" lang="ja-JP" altLang="en-US"/>
          </a:p>
        </p:txBody>
      </p:sp>
      <p:sp>
        <p:nvSpPr>
          <p:cNvPr id="4" name="スライド イメージ プレースホルダ 3"/>
          <p:cNvSpPr>
            <a:spLocks noGrp="1" noRot="1" noChangeAspect="1"/>
          </p:cNvSpPr>
          <p:nvPr>
            <p:ph type="sldImg" idx="2"/>
          </p:nvPr>
        </p:nvSpPr>
        <p:spPr>
          <a:xfrm>
            <a:off x="3127375" y="511175"/>
            <a:ext cx="3684588" cy="2551113"/>
          </a:xfrm>
          <a:prstGeom prst="rect">
            <a:avLst/>
          </a:prstGeom>
          <a:noFill/>
          <a:ln w="12700">
            <a:solidFill>
              <a:prstClr val="black"/>
            </a:solidFill>
          </a:ln>
        </p:spPr>
        <p:txBody>
          <a:bodyPr vert="horz" lIns="91433" tIns="45716" rIns="91433" bIns="45716" rtlCol="0" anchor="ctr"/>
          <a:lstStyle/>
          <a:p>
            <a:endParaRPr lang="ja-JP" altLang="en-US"/>
          </a:p>
        </p:txBody>
      </p:sp>
      <p:sp>
        <p:nvSpPr>
          <p:cNvPr id="5" name="ノート プレースホルダ 4"/>
          <p:cNvSpPr>
            <a:spLocks noGrp="1"/>
          </p:cNvSpPr>
          <p:nvPr>
            <p:ph type="body" sz="quarter" idx="3"/>
          </p:nvPr>
        </p:nvSpPr>
        <p:spPr>
          <a:xfrm>
            <a:off x="993935" y="3233421"/>
            <a:ext cx="7951470" cy="3063240"/>
          </a:xfrm>
          <a:prstGeom prst="rect">
            <a:avLst/>
          </a:prstGeom>
        </p:spPr>
        <p:txBody>
          <a:bodyPr vert="horz" lIns="91433" tIns="45716" rIns="91433" bIns="45716"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2" y="6465659"/>
            <a:ext cx="4307047" cy="340360"/>
          </a:xfrm>
          <a:prstGeom prst="rect">
            <a:avLst/>
          </a:prstGeom>
        </p:spPr>
        <p:txBody>
          <a:bodyPr vert="horz" lIns="91433" tIns="45716" rIns="91433" bIns="45716"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5629993" y="6465659"/>
            <a:ext cx="4307047" cy="340360"/>
          </a:xfrm>
          <a:prstGeom prst="rect">
            <a:avLst/>
          </a:prstGeom>
        </p:spPr>
        <p:txBody>
          <a:bodyPr vert="horz" lIns="91433" tIns="45716" rIns="91433" bIns="45716" rtlCol="0" anchor="b"/>
          <a:lstStyle>
            <a:lvl1pPr algn="r">
              <a:defRPr sz="1200"/>
            </a:lvl1pPr>
          </a:lstStyle>
          <a:p>
            <a:fld id="{4308C615-631D-4AD2-8CDC-5C132F111DAD}" type="slidenum">
              <a:rPr kumimoji="1" lang="ja-JP" altLang="en-US" smtClean="0"/>
              <a:pPr/>
              <a:t>‹#›</a:t>
            </a:fld>
            <a:endParaRPr kumimoji="1" lang="ja-JP" altLang="en-US"/>
          </a:p>
        </p:txBody>
      </p:sp>
    </p:spTree>
    <p:extLst>
      <p:ext uri="{BB962C8B-B14F-4D97-AF65-F5344CB8AC3E}">
        <p14:creationId xmlns:p14="http://schemas.microsoft.com/office/powerpoint/2010/main" val="31457866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127375" y="511175"/>
            <a:ext cx="3684588" cy="255111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DA857FC-A8D3-4B1E-B1C5-FE88ACE180B7}" type="slidenum">
              <a:rPr kumimoji="1" lang="ja-JP" altLang="en-US" smtClean="0"/>
              <a:pPr/>
              <a:t>2</a:t>
            </a:fld>
            <a:endParaRPr kumimoji="1" lang="ja-JP" altLang="en-US"/>
          </a:p>
        </p:txBody>
      </p:sp>
    </p:spTree>
    <p:extLst>
      <p:ext uri="{BB962C8B-B14F-4D97-AF65-F5344CB8AC3E}">
        <p14:creationId xmlns:p14="http://schemas.microsoft.com/office/powerpoint/2010/main" val="21991404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0" y="274639"/>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2020/6/17</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2020/6/17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2020/6/17</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2020/6/17</a:t>
            </a:fld>
            <a:endParaRPr kumimoji="1" lang="ja-JP" altLang="en-US"/>
          </a:p>
        </p:txBody>
      </p:sp>
      <p:sp>
        <p:nvSpPr>
          <p:cNvPr id="5"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8210089" y="315225"/>
            <a:ext cx="996923" cy="332308"/>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77" smtClean="0">
                <a:latin typeface="Meiryo UI" panose="020B0604030504040204" pitchFamily="50" charset="-128"/>
                <a:ea typeface="Meiryo UI" panose="020B0604030504040204" pitchFamily="50" charset="-128"/>
              </a:rPr>
              <a:t>資料１</a:t>
            </a:r>
            <a:endParaRPr lang="en-US" altLang="ja-JP" sz="1477" dirty="0">
              <a:latin typeface="Meiryo UI" panose="020B0604030504040204" pitchFamily="50" charset="-128"/>
              <a:ea typeface="Meiryo UI" panose="020B0604030504040204" pitchFamily="50" charset="-128"/>
            </a:endParaRPr>
          </a:p>
        </p:txBody>
      </p:sp>
      <p:sp>
        <p:nvSpPr>
          <p:cNvPr id="7" name="フローチャート : 端子 7"/>
          <p:cNvSpPr/>
          <p:nvPr/>
        </p:nvSpPr>
        <p:spPr>
          <a:xfrm>
            <a:off x="553414" y="2852936"/>
            <a:ext cx="9049005" cy="720080"/>
          </a:xfrm>
          <a:prstGeom prst="flowChartTerminator">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defRPr/>
            </a:pPr>
            <a:r>
              <a:rPr lang="ja-JP" altLang="en-US" sz="3600" b="1" dirty="0" smtClean="0">
                <a:solidFill>
                  <a:prstClr val="black"/>
                </a:solidFill>
                <a:latin typeface="+mn-ea"/>
              </a:rPr>
              <a:t>協定書（案）の事前協議に</a:t>
            </a:r>
            <a:r>
              <a:rPr lang="ja-JP" altLang="en-US" sz="3600" b="1" dirty="0">
                <a:solidFill>
                  <a:prstClr val="black"/>
                </a:solidFill>
                <a:latin typeface="+mn-ea"/>
              </a:rPr>
              <a:t>ついて（報告</a:t>
            </a:r>
            <a:r>
              <a:rPr lang="ja-JP" altLang="en-US" sz="3600" b="1" dirty="0" smtClean="0">
                <a:solidFill>
                  <a:prstClr val="black"/>
                </a:solidFill>
                <a:latin typeface="+mn-ea"/>
              </a:rPr>
              <a:t>）</a:t>
            </a:r>
            <a:endParaRPr lang="en-US" altLang="ja-JP" sz="3600" b="1" dirty="0" smtClean="0">
              <a:solidFill>
                <a:prstClr val="black"/>
              </a:solidFill>
              <a:latin typeface="+mn-ea"/>
            </a:endParaRPr>
          </a:p>
          <a:p>
            <a:pPr lvl="0" algn="ctr">
              <a:lnSpc>
                <a:spcPct val="150000"/>
              </a:lnSpc>
              <a:defRPr/>
            </a:pPr>
            <a:r>
              <a:rPr lang="ja-JP" altLang="en-US" sz="3600" b="1" dirty="0" smtClean="0">
                <a:solidFill>
                  <a:prstClr val="black"/>
                </a:solidFill>
                <a:latin typeface="+mn-ea"/>
              </a:rPr>
              <a:t>（令和２年</a:t>
            </a:r>
            <a:r>
              <a:rPr lang="ja-JP" altLang="en-US" sz="3600" b="1" dirty="0">
                <a:solidFill>
                  <a:prstClr val="black"/>
                </a:solidFill>
                <a:latin typeface="+mn-ea"/>
              </a:rPr>
              <a:t>６</a:t>
            </a:r>
            <a:r>
              <a:rPr lang="ja-JP" altLang="en-US" sz="3600" b="1" dirty="0" smtClean="0">
                <a:solidFill>
                  <a:prstClr val="black"/>
                </a:solidFill>
                <a:latin typeface="+mn-ea"/>
              </a:rPr>
              <a:t>月</a:t>
            </a:r>
            <a:r>
              <a:rPr lang="en-US" altLang="ja-JP" sz="3600" b="1" dirty="0" smtClean="0">
                <a:solidFill>
                  <a:prstClr val="black"/>
                </a:solidFill>
                <a:latin typeface="+mn-ea"/>
              </a:rPr>
              <a:t>10</a:t>
            </a:r>
            <a:r>
              <a:rPr lang="ja-JP" altLang="en-US" sz="3600" b="1" dirty="0" smtClean="0">
                <a:solidFill>
                  <a:prstClr val="black"/>
                </a:solidFill>
                <a:latin typeface="+mn-ea"/>
              </a:rPr>
              <a:t>日送付分）</a:t>
            </a:r>
            <a:endParaRPr lang="en-US" altLang="ja-JP" sz="3600" b="1" dirty="0" smtClean="0">
              <a:solidFill>
                <a:prstClr val="black"/>
              </a:solidFill>
              <a:latin typeface="+mn-ea"/>
            </a:endParaRPr>
          </a:p>
        </p:txBody>
      </p:sp>
      <p:sp>
        <p:nvSpPr>
          <p:cNvPr id="11" name="正方形/長方形 10"/>
          <p:cNvSpPr/>
          <p:nvPr/>
        </p:nvSpPr>
        <p:spPr>
          <a:xfrm>
            <a:off x="0" y="5085184"/>
            <a:ext cx="9906000" cy="17287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令和２年６月</a:t>
            </a:r>
            <a:r>
              <a:rPr lang="en-US" altLang="ja-JP" sz="2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19</a:t>
            </a:r>
            <a:r>
              <a:rPr lang="ja-JP" altLang="en-US" sz="2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a:t>
            </a:r>
            <a:endParaRPr lang="en-US" altLang="ja-JP" sz="2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r>
              <a:rPr lang="ja-JP" altLang="en-US" sz="2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大都市制度（特別区設置）協議会</a:t>
            </a:r>
            <a:endParaRPr lang="en-US" altLang="ja-JP"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r>
              <a:rPr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事務局：副首都推進局</a:t>
            </a:r>
            <a:r>
              <a:rPr lang="ja-JP" altLang="en-US" sz="2800" dirty="0">
                <a:solidFill>
                  <a:schemeClr val="tx1"/>
                </a:solidFill>
                <a:latin typeface="+mn-ea"/>
              </a:rPr>
              <a:t>　</a:t>
            </a:r>
          </a:p>
        </p:txBody>
      </p:sp>
      <p:sp>
        <p:nvSpPr>
          <p:cNvPr id="12" name="正方形/長方形 11"/>
          <p:cNvSpPr/>
          <p:nvPr/>
        </p:nvSpPr>
        <p:spPr>
          <a:xfrm>
            <a:off x="560512" y="260648"/>
            <a:ext cx="4464000" cy="431976"/>
          </a:xfrm>
          <a:prstGeom prst="rect">
            <a:avLst/>
          </a:prstGeom>
          <a:solidFill>
            <a:sysClr val="window" lastClr="FFFFFF"/>
          </a:solidFill>
          <a:ln w="19050" cap="flat" cmpd="sng" algn="ctr">
            <a:solidFill>
              <a:sysClr val="windowText" lastClr="00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r">
              <a:lnSpc>
                <a:spcPts val="1400"/>
              </a:lnSpc>
              <a:spcBef>
                <a:spcPts val="600"/>
              </a:spcBef>
            </a:pPr>
            <a:r>
              <a:rPr lang="ja-JP" altLang="en-US" sz="1600" kern="100" dirty="0" smtClean="0">
                <a:latin typeface="Meiryo UI" panose="020B0604030504040204" pitchFamily="50" charset="-128"/>
                <a:ea typeface="Meiryo UI" panose="020B0604030504040204" pitchFamily="50" charset="-128"/>
                <a:cs typeface="Times New Roman"/>
              </a:rPr>
              <a:t>第</a:t>
            </a:r>
            <a:r>
              <a:rPr lang="en-US" altLang="ja-JP" sz="1600" kern="100" dirty="0" smtClean="0">
                <a:latin typeface="Meiryo UI" panose="020B0604030504040204" pitchFamily="50" charset="-128"/>
                <a:ea typeface="Meiryo UI" panose="020B0604030504040204" pitchFamily="50" charset="-128"/>
                <a:cs typeface="Times New Roman"/>
              </a:rPr>
              <a:t>35</a:t>
            </a:r>
            <a:r>
              <a:rPr lang="ja-JP" altLang="en-US" sz="1600" kern="100" dirty="0" smtClean="0">
                <a:latin typeface="Meiryo UI" panose="020B0604030504040204" pitchFamily="50" charset="-128"/>
                <a:ea typeface="Meiryo UI" panose="020B0604030504040204" pitchFamily="50" charset="-128"/>
                <a:cs typeface="Times New Roman"/>
              </a:rPr>
              <a:t>回</a:t>
            </a:r>
            <a:r>
              <a:rPr lang="ja-JP" altLang="en-US" sz="1600" kern="100" dirty="0">
                <a:latin typeface="Meiryo UI" panose="020B0604030504040204" pitchFamily="50" charset="-128"/>
                <a:ea typeface="Meiryo UI" panose="020B0604030504040204" pitchFamily="50" charset="-128"/>
                <a:cs typeface="Times New Roman"/>
              </a:rPr>
              <a:t>　大都市制度（特別区設置）協議会</a:t>
            </a:r>
            <a:r>
              <a:rPr lang="ja-JP" altLang="en-US" sz="1600" kern="100" dirty="0" smtClean="0">
                <a:latin typeface="Meiryo UI" panose="020B0604030504040204" pitchFamily="50" charset="-128"/>
                <a:ea typeface="Meiryo UI" panose="020B0604030504040204" pitchFamily="50" charset="-128"/>
                <a:cs typeface="Times New Roman"/>
              </a:rPr>
              <a:t>資料</a:t>
            </a:r>
            <a:endParaRPr lang="en-US" altLang="ja-JP" sz="1600" kern="100" dirty="0">
              <a:latin typeface="Meiryo UI" panose="020B0604030504040204" pitchFamily="50" charset="-128"/>
              <a:ea typeface="Meiryo UI" panose="020B0604030504040204" pitchFamily="50" charset="-128"/>
              <a:cs typeface="Times New Roman"/>
            </a:endParaRPr>
          </a:p>
        </p:txBody>
      </p:sp>
    </p:spTree>
    <p:extLst>
      <p:ext uri="{BB962C8B-B14F-4D97-AF65-F5344CB8AC3E}">
        <p14:creationId xmlns:p14="http://schemas.microsoft.com/office/powerpoint/2010/main" val="200831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正方形/長方形 22"/>
          <p:cNvSpPr/>
          <p:nvPr/>
        </p:nvSpPr>
        <p:spPr>
          <a:xfrm>
            <a:off x="478303" y="715479"/>
            <a:ext cx="9054050" cy="3264486"/>
          </a:xfrm>
          <a:prstGeom prst="rect">
            <a:avLst/>
          </a:prstGeom>
          <a:solidFill>
            <a:schemeClr val="bg1">
              <a:lumMod val="8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正方形/長方形 1"/>
          <p:cNvSpPr/>
          <p:nvPr/>
        </p:nvSpPr>
        <p:spPr>
          <a:xfrm>
            <a:off x="344424" y="4868016"/>
            <a:ext cx="9324528" cy="1774785"/>
          </a:xfrm>
          <a:prstGeom prst="rect">
            <a:avLst/>
          </a:prstGeom>
          <a:solidFill>
            <a:schemeClr val="accent6">
              <a:lumMod val="20000"/>
              <a:lumOff val="80000"/>
            </a:schemeClr>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5" name="正方形/長方形 14"/>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b="1" dirty="0" smtClean="0">
                <a:solidFill>
                  <a:prstClr val="black"/>
                </a:solidFill>
                <a:latin typeface="Meiryo UI" pitchFamily="50" charset="-128"/>
                <a:ea typeface="Meiryo UI" pitchFamily="50" charset="-128"/>
                <a:cs typeface="Meiryo UI" pitchFamily="50" charset="-128"/>
              </a:rPr>
              <a:t>協定書（案）の事前協議の経過及び結果</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19" name="正方形/長方形 18"/>
          <p:cNvSpPr/>
          <p:nvPr/>
        </p:nvSpPr>
        <p:spPr>
          <a:xfrm>
            <a:off x="723443" y="4340053"/>
            <a:ext cx="8713632" cy="359329"/>
          </a:xfrm>
          <a:prstGeom prst="rect">
            <a:avLst/>
          </a:prstGeom>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nSpc>
                <a:spcPts val="2300"/>
              </a:lnSpc>
            </a:pPr>
            <a:r>
              <a:rPr lang="ja-JP" altLang="en-US" dirty="0" smtClean="0">
                <a:latin typeface="Meiryo UI" pitchFamily="50" charset="-128"/>
                <a:ea typeface="Meiryo UI" pitchFamily="50" charset="-128"/>
                <a:cs typeface="Meiryo UI" pitchFamily="50" charset="-128"/>
              </a:rPr>
              <a:t>　　　　　</a:t>
            </a:r>
            <a:endParaRPr lang="en-US" altLang="ja-JP" dirty="0" smtClean="0">
              <a:latin typeface="Meiryo UI" pitchFamily="50" charset="-128"/>
              <a:ea typeface="Meiryo UI" pitchFamily="50" charset="-128"/>
              <a:cs typeface="Meiryo UI" pitchFamily="50" charset="-128"/>
            </a:endParaRPr>
          </a:p>
        </p:txBody>
      </p:sp>
      <p:sp>
        <p:nvSpPr>
          <p:cNvPr id="14" name="正方形/長方形 27"/>
          <p:cNvSpPr>
            <a:spLocks noChangeArrowheads="1"/>
          </p:cNvSpPr>
          <p:nvPr/>
        </p:nvSpPr>
        <p:spPr bwMode="auto">
          <a:xfrm>
            <a:off x="9532352" y="213242"/>
            <a:ext cx="360000" cy="261610"/>
          </a:xfrm>
          <a:prstGeom prst="rect">
            <a:avLst/>
          </a:prstGeom>
          <a:noFill/>
          <a:ln w="9525">
            <a:noFill/>
            <a:miter lim="800000"/>
            <a:headEnd/>
            <a:tailEnd/>
          </a:ln>
        </p:spPr>
        <p:txBody>
          <a:bodyPr wrap="square" anchor="ctr" anchorCtr="1">
            <a:spAutoFit/>
          </a:bodyPr>
          <a:lstStyle/>
          <a:p>
            <a:pPr algn="r" fontAlgn="base">
              <a:spcBef>
                <a:spcPct val="0"/>
              </a:spcBef>
              <a:spcAft>
                <a:spcPct val="0"/>
              </a:spcAft>
            </a:pPr>
            <a:r>
              <a:rPr lang="ja-JP" altLang="en-US" sz="1100" b="1" dirty="0" smtClean="0">
                <a:solidFill>
                  <a:srgbClr val="000000"/>
                </a:solidFill>
                <a:latin typeface="Meiryo UI" pitchFamily="50" charset="-128"/>
                <a:ea typeface="Meiryo UI" pitchFamily="50" charset="-128"/>
                <a:cs typeface="Meiryo UI" pitchFamily="50" charset="-128"/>
              </a:rPr>
              <a:t>１</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12" name="角丸四角形 13"/>
          <p:cNvSpPr/>
          <p:nvPr/>
        </p:nvSpPr>
        <p:spPr>
          <a:xfrm>
            <a:off x="341677" y="587591"/>
            <a:ext cx="9324528" cy="411179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3" name="コンテンツ プレースホルダー 2"/>
          <p:cNvSpPr txBox="1">
            <a:spLocks/>
          </p:cNvSpPr>
          <p:nvPr/>
        </p:nvSpPr>
        <p:spPr bwMode="auto">
          <a:xfrm>
            <a:off x="155703" y="404664"/>
            <a:ext cx="1090538" cy="360040"/>
          </a:xfrm>
          <a:prstGeom prst="rect">
            <a:avLst/>
          </a:prstGeom>
          <a:solidFill>
            <a:srgbClr val="0070C0"/>
          </a:solidFill>
          <a:ln w="12700">
            <a:noFill/>
          </a:ln>
          <a:extLst/>
        </p:spPr>
        <p:style>
          <a:lnRef idx="2">
            <a:schemeClr val="dk1"/>
          </a:lnRef>
          <a:fillRef idx="1">
            <a:schemeClr val="lt1"/>
          </a:fillRef>
          <a:effectRef idx="0">
            <a:schemeClr val="dk1"/>
          </a:effectRef>
          <a:fontRef idx="minor">
            <a:schemeClr val="dk1"/>
          </a:fontRef>
        </p:style>
        <p:txBody>
          <a:bodyPr anchor="ct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gn="ctr" fontAlgn="auto">
              <a:spcBef>
                <a:spcPts val="0"/>
              </a:spcBef>
              <a:spcAft>
                <a:spcPts val="0"/>
              </a:spcAft>
              <a:buNone/>
              <a:defRPr/>
            </a:pPr>
            <a:r>
              <a:rPr lang="ja-JP" altLang="en-US" sz="1800" b="1" dirty="0">
                <a:solidFill>
                  <a:schemeClr val="bg1"/>
                </a:solidFill>
                <a:latin typeface="Meiryo UI" pitchFamily="50" charset="-128"/>
                <a:ea typeface="Meiryo UI" pitchFamily="50" charset="-128"/>
                <a:cs typeface="Meiryo UI" pitchFamily="50" charset="-128"/>
              </a:rPr>
              <a:t>経　過　</a:t>
            </a:r>
            <a:endParaRPr lang="en-US" altLang="ja-JP" sz="1800" b="1" dirty="0">
              <a:solidFill>
                <a:schemeClr val="bg1"/>
              </a:solidFill>
              <a:latin typeface="Meiryo UI" pitchFamily="50" charset="-128"/>
              <a:ea typeface="Meiryo UI" pitchFamily="50" charset="-128"/>
              <a:cs typeface="Meiryo UI" pitchFamily="50" charset="-128"/>
            </a:endParaRPr>
          </a:p>
        </p:txBody>
      </p:sp>
      <p:sp>
        <p:nvSpPr>
          <p:cNvPr id="16" name="Rectangle 2"/>
          <p:cNvSpPr>
            <a:spLocks noChangeArrowheads="1"/>
          </p:cNvSpPr>
          <p:nvPr/>
        </p:nvSpPr>
        <p:spPr bwMode="auto">
          <a:xfrm>
            <a:off x="377169" y="659598"/>
            <a:ext cx="2664296" cy="4042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62560" tIns="81280" rIns="162560" bIns="81280" numCol="1" anchor="ctr" anchorCtr="0" compatLnSpc="1">
            <a:prstTxWarp prst="textNoShape">
              <a:avLst/>
            </a:prstTxWarp>
            <a:spAutoFit/>
          </a:bodyPr>
          <a:lstStyle/>
          <a:p>
            <a:pPr defTabSz="1625620" eaLnBrk="0" fontAlgn="base" hangingPunct="0">
              <a:spcBef>
                <a:spcPct val="0"/>
              </a:spcBef>
              <a:spcAft>
                <a:spcPct val="0"/>
              </a:spcAft>
            </a:pPr>
            <a:r>
              <a:rPr kumimoji="0" lang="ja-JP" altLang="en-US"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令和元年　</a:t>
            </a:r>
            <a:r>
              <a:rPr kumimoji="0" lang="en-US" altLang="ja-JP"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12</a:t>
            </a:r>
            <a:r>
              <a:rPr kumimoji="0" lang="ja-JP" altLang="ja-JP"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月</a:t>
            </a:r>
            <a:r>
              <a:rPr kumimoji="0" lang="en-US" altLang="ja-JP"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26</a:t>
            </a:r>
            <a:r>
              <a:rPr kumimoji="0" lang="ja-JP" altLang="ja-JP"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日</a:t>
            </a:r>
            <a:r>
              <a:rPr kumimoji="0" lang="ja-JP" altLang="ja-JP"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endParaRPr kumimoji="0" lang="en-US" altLang="ja-JP"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defTabSz="1625620" eaLnBrk="0" fontAlgn="base" hangingPunct="0">
              <a:spcBef>
                <a:spcPct val="0"/>
              </a:spcBef>
              <a:spcAft>
                <a:spcPct val="0"/>
              </a:spcAft>
            </a:pPr>
            <a:endParaRPr kumimoji="0" lang="en-US" altLang="ja-JP"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defTabSz="1625620" eaLnBrk="0" fontAlgn="base" hangingPunct="0">
              <a:spcBef>
                <a:spcPct val="0"/>
              </a:spcBef>
              <a:spcAft>
                <a:spcPct val="0"/>
              </a:spcAft>
            </a:pPr>
            <a:endParaRPr kumimoji="0" lang="en-US" altLang="ja-JP"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defTabSz="1625620" eaLnBrk="0" fontAlgn="base" hangingPunct="0">
              <a:spcBef>
                <a:spcPct val="0"/>
              </a:spcBef>
              <a:spcAft>
                <a:spcPct val="0"/>
              </a:spcAft>
            </a:pPr>
            <a:endParaRPr kumimoji="0" lang="en-US" altLang="ja-JP"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defTabSz="1625620" eaLnBrk="0" fontAlgn="base" hangingPunct="0">
              <a:spcBef>
                <a:spcPct val="0"/>
              </a:spcBef>
              <a:spcAft>
                <a:spcPct val="0"/>
              </a:spcAft>
            </a:pP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令和</a:t>
            </a:r>
            <a:r>
              <a:rPr kumimoji="0" lang="en-US" altLang="ja-JP"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2</a:t>
            </a: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年 </a:t>
            </a:r>
            <a:r>
              <a:rPr kumimoji="0" lang="en-US" altLang="ja-JP"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1</a:t>
            </a: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月 </a:t>
            </a:r>
            <a:r>
              <a:rPr kumimoji="0" lang="en-US" altLang="ja-JP"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6</a:t>
            </a: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日　</a:t>
            </a:r>
            <a:endParaRPr kumimoji="0" lang="en-US" altLang="ja-JP"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defTabSz="1625620" eaLnBrk="0" fontAlgn="base" hangingPunct="0">
              <a:spcBef>
                <a:spcPct val="0"/>
              </a:spcBef>
              <a:spcAft>
                <a:spcPct val="0"/>
              </a:spcAft>
            </a:pPr>
            <a:r>
              <a:rPr kumimoji="0" lang="ja-JP" altLang="en-US"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2</a:t>
            </a: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月 </a:t>
            </a:r>
            <a:r>
              <a:rPr kumimoji="0" lang="en-US" altLang="ja-JP"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5</a:t>
            </a:r>
            <a:r>
              <a:rPr kumimoji="0" lang="ja-JP" altLang="en-US"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日　</a:t>
            </a:r>
            <a:endParaRPr kumimoji="0" lang="en-US" altLang="ja-JP"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defTabSz="1625620" eaLnBrk="0" fontAlgn="base" hangingPunct="0">
              <a:spcBef>
                <a:spcPct val="0"/>
              </a:spcBef>
              <a:spcAft>
                <a:spcPct val="0"/>
              </a:spcAft>
            </a:pPr>
            <a:r>
              <a:rPr kumimoji="0" lang="en-US" altLang="ja-JP"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2</a:t>
            </a: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月</a:t>
            </a:r>
            <a:r>
              <a:rPr kumimoji="0" lang="en-US" altLang="ja-JP"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18</a:t>
            </a: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日</a:t>
            </a:r>
            <a:endParaRPr kumimoji="0" lang="en-US" altLang="ja-JP"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defTabSz="1625620" eaLnBrk="0" fontAlgn="base" hangingPunct="0">
              <a:spcBef>
                <a:spcPct val="0"/>
              </a:spcBef>
              <a:spcAft>
                <a:spcPct val="0"/>
              </a:spcAft>
            </a:pPr>
            <a:r>
              <a:rPr kumimoji="0" lang="ja-JP" altLang="en-US"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400"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2</a:t>
            </a: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月</a:t>
            </a:r>
            <a:r>
              <a:rPr kumimoji="0" lang="en-US" altLang="ja-JP"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26</a:t>
            </a: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日</a:t>
            </a:r>
            <a:r>
              <a:rPr kumimoji="0" lang="ja-JP" altLang="en-US"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endParaRPr kumimoji="0" lang="en-US" altLang="ja-JP" spc="300" dirty="0" smtClean="0">
              <a:latin typeface="Meiryo UI" panose="020B0604030504040204" pitchFamily="50" charset="-128"/>
              <a:ea typeface="Meiryo UI" panose="020B0604030504040204" pitchFamily="50" charset="-128"/>
              <a:cs typeface="Meiryo UI" panose="020B0604030504040204" pitchFamily="50" charset="-128"/>
            </a:endParaRPr>
          </a:p>
          <a:p>
            <a:pPr defTabSz="1625620" eaLnBrk="0" fontAlgn="base" hangingPunct="0">
              <a:spcBef>
                <a:spcPct val="0"/>
              </a:spcBef>
              <a:spcAft>
                <a:spcPct val="0"/>
              </a:spcAft>
            </a:pPr>
            <a:r>
              <a:rPr kumimoji="0" lang="ja-JP" altLang="en-US" spc="300" dirty="0">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400" spc="300" dirty="0">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pc="300" dirty="0" smtClean="0">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pc="300" dirty="0" smtClean="0">
                <a:latin typeface="Meiryo UI" panose="020B0604030504040204" pitchFamily="50" charset="-128"/>
                <a:ea typeface="Meiryo UI" panose="020B0604030504040204" pitchFamily="50" charset="-128"/>
                <a:cs typeface="Meiryo UI" panose="020B0604030504040204" pitchFamily="50" charset="-128"/>
              </a:rPr>
              <a:t>3</a:t>
            </a:r>
            <a:r>
              <a:rPr kumimoji="0" lang="ja-JP" altLang="en-US" spc="300" dirty="0" smtClean="0">
                <a:latin typeface="Meiryo UI" panose="020B0604030504040204" pitchFamily="50" charset="-128"/>
                <a:ea typeface="Meiryo UI" panose="020B0604030504040204" pitchFamily="50" charset="-128"/>
                <a:cs typeface="Meiryo UI" panose="020B0604030504040204" pitchFamily="50" charset="-128"/>
              </a:rPr>
              <a:t>月</a:t>
            </a:r>
            <a:r>
              <a:rPr kumimoji="0" lang="en-US" altLang="ja-JP" spc="300" dirty="0" smtClean="0">
                <a:latin typeface="Meiryo UI" panose="020B0604030504040204" pitchFamily="50" charset="-128"/>
                <a:ea typeface="Meiryo UI" panose="020B0604030504040204" pitchFamily="50" charset="-128"/>
                <a:cs typeface="Meiryo UI" panose="020B0604030504040204" pitchFamily="50" charset="-128"/>
              </a:rPr>
              <a:t>30</a:t>
            </a:r>
            <a:r>
              <a:rPr kumimoji="0" lang="ja-JP" altLang="en-US" spc="300" dirty="0" smtClean="0">
                <a:latin typeface="Meiryo UI" panose="020B0604030504040204" pitchFamily="50" charset="-128"/>
                <a:ea typeface="Meiryo UI" panose="020B0604030504040204" pitchFamily="50" charset="-128"/>
                <a:cs typeface="Meiryo UI" panose="020B0604030504040204" pitchFamily="50" charset="-128"/>
              </a:rPr>
              <a:t>日</a:t>
            </a:r>
            <a:r>
              <a:rPr kumimoji="0" lang="ja-JP" altLang="en-US" spc="300" dirty="0">
                <a:latin typeface="Meiryo UI" panose="020B0604030504040204" pitchFamily="50" charset="-128"/>
                <a:ea typeface="Meiryo UI" panose="020B0604030504040204" pitchFamily="50" charset="-128"/>
                <a:cs typeface="Meiryo UI" panose="020B0604030504040204" pitchFamily="50" charset="-128"/>
              </a:rPr>
              <a:t>　　</a:t>
            </a:r>
            <a:endParaRPr kumimoji="0" lang="en-US" altLang="ja-JP" spc="300" dirty="0">
              <a:latin typeface="Meiryo UI" panose="020B0604030504040204" pitchFamily="50" charset="-128"/>
              <a:ea typeface="Meiryo UI" panose="020B0604030504040204" pitchFamily="50" charset="-128"/>
              <a:cs typeface="Meiryo UI" panose="020B0604030504040204" pitchFamily="50" charset="-128"/>
            </a:endParaRPr>
          </a:p>
          <a:p>
            <a:pPr defTabSz="1625620" eaLnBrk="0" fontAlgn="base" hangingPunct="0">
              <a:spcBef>
                <a:spcPct val="0"/>
              </a:spcBef>
              <a:spcAft>
                <a:spcPct val="0"/>
              </a:spcAft>
            </a:pPr>
            <a:r>
              <a:rPr kumimoji="0" lang="ja-JP" altLang="en-US" spc="300" dirty="0" smtClean="0">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pc="300" dirty="0" smtClean="0">
                <a:latin typeface="Meiryo UI" panose="020B0604030504040204" pitchFamily="50" charset="-128"/>
                <a:ea typeface="Meiryo UI" panose="020B0604030504040204" pitchFamily="50" charset="-128"/>
                <a:cs typeface="Meiryo UI" panose="020B0604030504040204" pitchFamily="50" charset="-128"/>
              </a:rPr>
              <a:t>5</a:t>
            </a:r>
            <a:r>
              <a:rPr kumimoji="0" lang="ja-JP" altLang="en-US" spc="300" dirty="0" smtClean="0">
                <a:latin typeface="Meiryo UI" panose="020B0604030504040204" pitchFamily="50" charset="-128"/>
                <a:ea typeface="Meiryo UI" panose="020B0604030504040204" pitchFamily="50" charset="-128"/>
                <a:cs typeface="Meiryo UI" panose="020B0604030504040204" pitchFamily="50" charset="-128"/>
              </a:rPr>
              <a:t>月</a:t>
            </a:r>
            <a:r>
              <a:rPr kumimoji="0" lang="en-US" altLang="ja-JP" spc="300" dirty="0" smtClean="0">
                <a:latin typeface="Meiryo UI" panose="020B0604030504040204" pitchFamily="50" charset="-128"/>
                <a:ea typeface="Meiryo UI" panose="020B0604030504040204" pitchFamily="50" charset="-128"/>
                <a:cs typeface="Meiryo UI" panose="020B0604030504040204" pitchFamily="50" charset="-128"/>
              </a:rPr>
              <a:t>25</a:t>
            </a:r>
            <a:r>
              <a:rPr kumimoji="0" lang="ja-JP" altLang="en-US" spc="300" dirty="0" smtClean="0">
                <a:latin typeface="Meiryo UI" panose="020B0604030504040204" pitchFamily="50" charset="-128"/>
                <a:ea typeface="Meiryo UI" panose="020B0604030504040204" pitchFamily="50" charset="-128"/>
                <a:cs typeface="Meiryo UI" panose="020B0604030504040204" pitchFamily="50" charset="-128"/>
              </a:rPr>
              <a:t>日、</a:t>
            </a:r>
            <a:r>
              <a:rPr kumimoji="0" lang="en-US" altLang="ja-JP" spc="300" dirty="0" smtClean="0">
                <a:latin typeface="Meiryo UI" panose="020B0604030504040204" pitchFamily="50" charset="-128"/>
                <a:ea typeface="Meiryo UI" panose="020B0604030504040204" pitchFamily="50" charset="-128"/>
                <a:cs typeface="Meiryo UI" panose="020B0604030504040204" pitchFamily="50" charset="-128"/>
              </a:rPr>
              <a:t>28</a:t>
            </a:r>
            <a:r>
              <a:rPr kumimoji="0" lang="ja-JP" altLang="en-US" spc="300" dirty="0" smtClean="0">
                <a:latin typeface="Meiryo UI" panose="020B0604030504040204" pitchFamily="50" charset="-128"/>
                <a:ea typeface="Meiryo UI" panose="020B0604030504040204" pitchFamily="50" charset="-128"/>
                <a:cs typeface="Meiryo UI" panose="020B0604030504040204" pitchFamily="50" charset="-128"/>
              </a:rPr>
              <a:t>日</a:t>
            </a:r>
            <a:r>
              <a:rPr kumimoji="0" lang="en-US" altLang="ja-JP" spc="300" dirty="0">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pc="300" dirty="0" smtClean="0">
                <a:latin typeface="Meiryo UI" panose="020B0604030504040204" pitchFamily="50" charset="-128"/>
                <a:ea typeface="Meiryo UI" panose="020B0604030504040204" pitchFamily="50" charset="-128"/>
                <a:cs typeface="Meiryo UI" panose="020B0604030504040204" pitchFamily="50" charset="-128"/>
              </a:rPr>
              <a:t>  </a:t>
            </a:r>
          </a:p>
          <a:p>
            <a:pPr defTabSz="1625620" eaLnBrk="0" fontAlgn="base" hangingPunct="0">
              <a:spcBef>
                <a:spcPct val="0"/>
              </a:spcBef>
              <a:spcAft>
                <a:spcPct val="0"/>
              </a:spcAft>
            </a:pPr>
            <a:r>
              <a:rPr kumimoji="0" lang="en-US" altLang="ja-JP" spc="300" dirty="0">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pc="300" dirty="0" smtClean="0">
                <a:latin typeface="Meiryo UI" panose="020B0604030504040204" pitchFamily="50" charset="-128"/>
                <a:ea typeface="Meiryo UI" panose="020B0604030504040204" pitchFamily="50" charset="-128"/>
                <a:cs typeface="Meiryo UI" panose="020B0604030504040204" pitchFamily="50" charset="-128"/>
              </a:rPr>
              <a:t>        6</a:t>
            </a:r>
            <a:r>
              <a:rPr kumimoji="0" lang="ja-JP" altLang="en-US"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月 </a:t>
            </a:r>
            <a:r>
              <a:rPr kumimoji="0" lang="en-US" altLang="ja-JP"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3</a:t>
            </a: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日</a:t>
            </a:r>
            <a:endParaRPr kumimoji="0" lang="en-US" altLang="ja-JP" spc="300" dirty="0" smtClean="0">
              <a:latin typeface="Meiryo UI" panose="020B0604030504040204" pitchFamily="50" charset="-128"/>
              <a:ea typeface="Meiryo UI" panose="020B0604030504040204" pitchFamily="50" charset="-128"/>
              <a:cs typeface="Meiryo UI" panose="020B0604030504040204" pitchFamily="50" charset="-128"/>
            </a:endParaRPr>
          </a:p>
          <a:p>
            <a:pPr defTabSz="1625620" eaLnBrk="0" fontAlgn="base" hangingPunct="0">
              <a:spcBef>
                <a:spcPct val="0"/>
              </a:spcBef>
              <a:spcAft>
                <a:spcPct val="0"/>
              </a:spcAft>
            </a:pPr>
            <a:endParaRPr kumimoji="0" lang="en-US" altLang="ja-JP" spc="300" dirty="0">
              <a:latin typeface="Meiryo UI" panose="020B0604030504040204" pitchFamily="50" charset="-128"/>
              <a:ea typeface="Meiryo UI" panose="020B0604030504040204" pitchFamily="50" charset="-128"/>
              <a:cs typeface="Meiryo UI" panose="020B0604030504040204" pitchFamily="50" charset="-128"/>
            </a:endParaRPr>
          </a:p>
          <a:p>
            <a:pPr defTabSz="1625620" eaLnBrk="0" fontAlgn="base" hangingPunct="0">
              <a:spcBef>
                <a:spcPct val="0"/>
              </a:spcBef>
              <a:spcAft>
                <a:spcPct val="0"/>
              </a:spcAft>
            </a:pPr>
            <a:r>
              <a:rPr kumimoji="0" lang="en-US" altLang="ja-JP"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kumimoji="0" lang="en-US" altLang="ja-JP" b="1"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6</a:t>
            </a:r>
            <a:r>
              <a:rPr kumimoji="0" lang="ja-JP" altLang="en-US" b="1"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月</a:t>
            </a:r>
            <a:r>
              <a:rPr kumimoji="0" lang="en-US" altLang="ja-JP" b="1"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10</a:t>
            </a:r>
            <a:r>
              <a:rPr kumimoji="0" lang="ja-JP" altLang="en-US" b="1"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日</a:t>
            </a:r>
            <a:endParaRPr kumimoji="0" lang="en-US" altLang="ja-JP" b="1"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defTabSz="1625620" eaLnBrk="0" fontAlgn="base" hangingPunct="0">
              <a:spcBef>
                <a:spcPct val="0"/>
              </a:spcBef>
              <a:spcAft>
                <a:spcPct val="0"/>
              </a:spcAft>
            </a:pPr>
            <a:r>
              <a:rPr kumimoji="0" lang="ja-JP" altLang="en-US" b="1"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100" b="1"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kumimoji="0" lang="ja-JP" altLang="en-US" b="1"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kumimoji="0" lang="en-US" altLang="ja-JP" b="1"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6</a:t>
            </a:r>
            <a:r>
              <a:rPr kumimoji="0" lang="ja-JP" altLang="en-US" b="1"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月</a:t>
            </a:r>
            <a:r>
              <a:rPr kumimoji="0" lang="en-US" altLang="ja-JP" b="1"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12</a:t>
            </a:r>
            <a:r>
              <a:rPr kumimoji="0" lang="ja-JP" altLang="en-US" b="1"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日</a:t>
            </a:r>
            <a:endParaRPr kumimoji="0" lang="en-US" altLang="ja-JP" b="1"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正方形/長方形 17"/>
          <p:cNvSpPr/>
          <p:nvPr/>
        </p:nvSpPr>
        <p:spPr>
          <a:xfrm>
            <a:off x="540934" y="5228056"/>
            <a:ext cx="8991418" cy="720080"/>
          </a:xfrm>
          <a:prstGeom prst="rect">
            <a:avLst/>
          </a:prstGeom>
          <a:solidFill>
            <a:schemeClr val="bg1">
              <a:lumMod val="85000"/>
            </a:schemeClr>
          </a:solidFill>
          <a:ln w="127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Rectangle 2"/>
          <p:cNvSpPr>
            <a:spLocks noChangeArrowheads="1"/>
          </p:cNvSpPr>
          <p:nvPr/>
        </p:nvSpPr>
        <p:spPr bwMode="auto">
          <a:xfrm>
            <a:off x="2737595" y="659598"/>
            <a:ext cx="7097777" cy="4042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62560" tIns="81280" rIns="162560" bIns="81280" numCol="1" anchor="ctr" anchorCtr="0" compatLnSpc="1">
            <a:prstTxWarp prst="textNoShape">
              <a:avLst/>
            </a:prstTxWarp>
            <a:spAutoFit/>
          </a:bodyPr>
          <a:lstStyle/>
          <a:p>
            <a:pPr defTabSz="1625620" eaLnBrk="0" fontAlgn="base" hangingPunct="0">
              <a:spcBef>
                <a:spcPct val="0"/>
              </a:spcBef>
              <a:spcAft>
                <a:spcPct val="0"/>
              </a:spcAft>
            </a:pP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・第</a:t>
            </a:r>
            <a:r>
              <a:rPr kumimoji="0" lang="en-US" altLang="ja-JP"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31</a:t>
            </a:r>
            <a:r>
              <a:rPr kumimoji="0" lang="ja-JP" altLang="en-US"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回協議会に</a:t>
            </a: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おいて「</a:t>
            </a:r>
            <a:r>
              <a:rPr kumimoji="0" lang="ja-JP" altLang="en-US"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特別区設置協定書（案）の</a:t>
            </a: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作成</a:t>
            </a:r>
            <a:endParaRPr kumimoji="0" lang="en-US" altLang="ja-JP"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defTabSz="1625620" eaLnBrk="0" fontAlgn="base" hangingPunct="0">
              <a:spcBef>
                <a:spcPct val="0"/>
              </a:spcBef>
              <a:spcAft>
                <a:spcPct val="0"/>
              </a:spcAft>
            </a:pP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に向けた基本的</a:t>
            </a:r>
            <a:r>
              <a:rPr kumimoji="0" lang="ja-JP" altLang="en-US"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方向性について」</a:t>
            </a: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決定</a:t>
            </a:r>
            <a:endParaRPr kumimoji="0" lang="en-US" altLang="ja-JP"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defTabSz="1625620" eaLnBrk="0" fontAlgn="base" hangingPunct="0">
              <a:spcBef>
                <a:spcPct val="0"/>
              </a:spcBef>
              <a:spcAft>
                <a:spcPct val="0"/>
              </a:spcAft>
            </a:pP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・会長</a:t>
            </a:r>
            <a:r>
              <a:rPr kumimoji="0" lang="ja-JP" altLang="en-US"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から協定書（案）の作成及び国との事前協議の</a:t>
            </a: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開始</a:t>
            </a:r>
            <a:endParaRPr kumimoji="0" lang="en-US" altLang="ja-JP"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defTabSz="1625620" eaLnBrk="0" fontAlgn="base" hangingPunct="0">
              <a:spcBef>
                <a:spcPct val="0"/>
              </a:spcBef>
              <a:spcAft>
                <a:spcPct val="0"/>
              </a:spcAft>
            </a:pPr>
            <a:r>
              <a:rPr kumimoji="0" lang="ja-JP" altLang="en-US"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の指示</a:t>
            </a:r>
            <a:endParaRPr kumimoji="0" lang="en-US" altLang="ja-JP"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defTabSz="1625620" eaLnBrk="0" fontAlgn="base" hangingPunct="0">
              <a:spcBef>
                <a:spcPct val="0"/>
              </a:spcBef>
              <a:spcAft>
                <a:spcPct val="0"/>
              </a:spcAft>
            </a:pP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・総務省あて</a:t>
            </a:r>
            <a:r>
              <a:rPr kumimoji="0" lang="ja-JP" altLang="en-US"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事前協議を</a:t>
            </a: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依頼</a:t>
            </a:r>
            <a:endParaRPr kumimoji="0" lang="en-US" altLang="ja-JP"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defTabSz="1625620" eaLnBrk="0" fontAlgn="base" hangingPunct="0">
              <a:spcBef>
                <a:spcPct val="0"/>
              </a:spcBef>
              <a:spcAft>
                <a:spcPct val="0"/>
              </a:spcAft>
            </a:pP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・総務省から</a:t>
            </a:r>
            <a:r>
              <a:rPr kumimoji="0" lang="ja-JP" altLang="en-US"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各府省の質問、意見</a:t>
            </a: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等（１回目）の送付</a:t>
            </a:r>
            <a:endParaRPr kumimoji="0" lang="en-US" altLang="ja-JP"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defTabSz="1625620" eaLnBrk="0" fontAlgn="base" hangingPunct="0">
              <a:spcBef>
                <a:spcPct val="0"/>
              </a:spcBef>
              <a:spcAft>
                <a:spcPct val="0"/>
              </a:spcAft>
            </a:pP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・総務省に各府省への回答</a:t>
            </a:r>
            <a:r>
              <a:rPr kumimoji="0" lang="ja-JP" altLang="en-US"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の</a:t>
            </a: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送付</a:t>
            </a:r>
            <a:endParaRPr kumimoji="0" lang="en-US" altLang="ja-JP"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defTabSz="1625620" eaLnBrk="0" fontAlgn="base" hangingPunct="0">
              <a:spcBef>
                <a:spcPct val="0"/>
              </a:spcBef>
              <a:spcAft>
                <a:spcPct val="0"/>
              </a:spcAft>
            </a:pP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・第</a:t>
            </a:r>
            <a:r>
              <a:rPr kumimoji="0" lang="en-US" altLang="ja-JP"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33</a:t>
            </a: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回協議会において報告</a:t>
            </a:r>
            <a:endParaRPr kumimoji="0" lang="en-US" altLang="ja-JP"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defTabSz="1625620" eaLnBrk="0" fontAlgn="base" hangingPunct="0">
              <a:spcBef>
                <a:spcPct val="0"/>
              </a:spcBef>
              <a:spcAft>
                <a:spcPct val="0"/>
              </a:spcAft>
            </a:pP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・総務省から各府省の質問、意見等（２回目）の送付</a:t>
            </a:r>
            <a:endParaRPr kumimoji="0" lang="en-US" altLang="ja-JP"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defTabSz="1625620" eaLnBrk="0" fontAlgn="base" hangingPunct="0">
              <a:spcBef>
                <a:spcPct val="0"/>
              </a:spcBef>
              <a:spcAft>
                <a:spcPct val="0"/>
              </a:spcAft>
            </a:pP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・総務省から追加送付</a:t>
            </a:r>
            <a:endParaRPr kumimoji="0" lang="en-US" altLang="ja-JP"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defTabSz="1625620" eaLnBrk="0" fontAlgn="base" hangingPunct="0">
              <a:spcBef>
                <a:spcPct val="0"/>
              </a:spcBef>
              <a:spcAft>
                <a:spcPct val="0"/>
              </a:spcAft>
            </a:pPr>
            <a:r>
              <a:rPr kumimoji="0" lang="ja-JP" altLang="en-US" spc="300" dirty="0" smtClean="0">
                <a:latin typeface="Meiryo UI" panose="020B0604030504040204" pitchFamily="50" charset="-128"/>
                <a:ea typeface="Meiryo UI" panose="020B0604030504040204" pitchFamily="50" charset="-128"/>
                <a:cs typeface="Meiryo UI" panose="020B0604030504040204" pitchFamily="50" charset="-128"/>
              </a:rPr>
              <a:t>・</a:t>
            </a:r>
            <a:r>
              <a:rPr kumimoji="0" lang="ja-JP" altLang="en-US"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総務省に</a:t>
            </a: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各府省</a:t>
            </a:r>
            <a:r>
              <a:rPr kumimoji="0" lang="ja-JP" altLang="en-US"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へ</a:t>
            </a: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の回答</a:t>
            </a:r>
            <a:r>
              <a:rPr kumimoji="0" lang="ja-JP" altLang="en-US"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の</a:t>
            </a:r>
            <a:r>
              <a:rPr kumimoji="0" lang="ja-JP" altLang="en-US"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送付</a:t>
            </a:r>
            <a:endParaRPr kumimoji="0" lang="en-US" altLang="ja-JP"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defTabSz="1625620" eaLnBrk="0" fontAlgn="base" hangingPunct="0">
              <a:spcBef>
                <a:spcPct val="0"/>
              </a:spcBef>
              <a:spcAft>
                <a:spcPct val="0"/>
              </a:spcAft>
            </a:pPr>
            <a:endParaRPr kumimoji="0" lang="en-US" altLang="ja-JP"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defTabSz="1625620" eaLnBrk="0" fontAlgn="base" hangingPunct="0">
              <a:spcBef>
                <a:spcPct val="0"/>
              </a:spcBef>
              <a:spcAft>
                <a:spcPct val="0"/>
              </a:spcAft>
            </a:pPr>
            <a:r>
              <a:rPr kumimoji="0" lang="ja-JP" altLang="en-US" b="1"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・総務省</a:t>
            </a:r>
            <a:r>
              <a:rPr kumimoji="0" lang="ja-JP" altLang="en-US" b="1"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から厚生労働省の質問</a:t>
            </a:r>
            <a:r>
              <a:rPr kumimoji="0" lang="ja-JP" altLang="en-US" b="1"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kumimoji="0" lang="ja-JP" altLang="en-US" b="1"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意見（３回目）の送付</a:t>
            </a:r>
            <a:endParaRPr kumimoji="0" lang="en-US" altLang="ja-JP" b="1"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defTabSz="1625620" eaLnBrk="0" fontAlgn="base" hangingPunct="0">
              <a:spcBef>
                <a:spcPct val="0"/>
              </a:spcBef>
              <a:spcAft>
                <a:spcPct val="0"/>
              </a:spcAft>
            </a:pPr>
            <a:r>
              <a:rPr kumimoji="0" lang="ja-JP" altLang="en-US" b="1"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・総務省</a:t>
            </a:r>
            <a:r>
              <a:rPr kumimoji="0" lang="ja-JP" altLang="en-US" b="1"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に厚生労働省への回答</a:t>
            </a:r>
            <a:r>
              <a:rPr kumimoji="0" lang="ja-JP" altLang="en-US" b="1"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の</a:t>
            </a:r>
            <a:r>
              <a:rPr kumimoji="0" lang="ja-JP" altLang="en-US" b="1" spc="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送付</a:t>
            </a:r>
            <a:endParaRPr kumimoji="0" lang="en-US" altLang="ja-JP" b="1" spc="3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p:cNvSpPr/>
          <p:nvPr/>
        </p:nvSpPr>
        <p:spPr>
          <a:xfrm>
            <a:off x="7185248" y="3334043"/>
            <a:ext cx="2347104" cy="6189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latin typeface="Meiryo UI" panose="020B0604030504040204" pitchFamily="50" charset="-128"/>
                <a:ea typeface="Meiryo UI" panose="020B0604030504040204" pitchFamily="50" charset="-128"/>
              </a:rPr>
              <a:t>第</a:t>
            </a:r>
            <a:r>
              <a:rPr lang="en-US" altLang="ja-JP" sz="1400" b="1" dirty="0" smtClean="0">
                <a:latin typeface="Meiryo UI" panose="020B0604030504040204" pitchFamily="50" charset="-128"/>
                <a:ea typeface="Meiryo UI" panose="020B0604030504040204" pitchFamily="50" charset="-128"/>
              </a:rPr>
              <a:t>34</a:t>
            </a:r>
            <a:r>
              <a:rPr lang="ja-JP" altLang="en-US" sz="1400" b="1" dirty="0">
                <a:latin typeface="Meiryo UI" panose="020B0604030504040204" pitchFamily="50" charset="-128"/>
                <a:ea typeface="Meiryo UI" panose="020B0604030504040204" pitchFamily="50" charset="-128"/>
              </a:rPr>
              <a:t>回協</a:t>
            </a:r>
            <a:r>
              <a:rPr lang="ja-JP" altLang="en-US" sz="1400" b="1" dirty="0" smtClean="0">
                <a:latin typeface="Meiryo UI" panose="020B0604030504040204" pitchFamily="50" charset="-128"/>
                <a:ea typeface="Meiryo UI" panose="020B0604030504040204" pitchFamily="50" charset="-128"/>
              </a:rPr>
              <a:t>議会</a:t>
            </a:r>
            <a:r>
              <a:rPr lang="en-US" altLang="ja-JP" sz="1400" b="1" dirty="0" smtClean="0">
                <a:latin typeface="Meiryo UI" panose="020B0604030504040204" pitchFamily="50" charset="-128"/>
                <a:ea typeface="Meiryo UI" panose="020B0604030504040204" pitchFamily="50" charset="-128"/>
              </a:rPr>
              <a:t>(R2.6.11</a:t>
            </a:r>
            <a:r>
              <a:rPr lang="ja-JP" altLang="en-US" sz="1400" b="1" dirty="0">
                <a:latin typeface="Meiryo UI" panose="020B0604030504040204" pitchFamily="50" charset="-128"/>
                <a:ea typeface="Meiryo UI" panose="020B0604030504040204" pitchFamily="50" charset="-128"/>
              </a:rPr>
              <a:t>）</a:t>
            </a:r>
            <a:endParaRPr lang="en-US" altLang="ja-JP" sz="1400" b="1" dirty="0" smtClean="0">
              <a:latin typeface="Meiryo UI" panose="020B0604030504040204" pitchFamily="50" charset="-128"/>
              <a:ea typeface="Meiryo UI" panose="020B0604030504040204" pitchFamily="50" charset="-128"/>
            </a:endParaRPr>
          </a:p>
          <a:p>
            <a:pPr algn="ctr"/>
            <a:r>
              <a:rPr lang="ja-JP" altLang="en-US" sz="1400" b="1" dirty="0" smtClean="0">
                <a:latin typeface="Meiryo UI" panose="020B0604030504040204" pitchFamily="50" charset="-128"/>
                <a:ea typeface="Meiryo UI" panose="020B0604030504040204" pitchFamily="50" charset="-128"/>
              </a:rPr>
              <a:t>報告済</a:t>
            </a:r>
            <a:endParaRPr kumimoji="1" lang="ja-JP" altLang="en-US" sz="1400" dirty="0"/>
          </a:p>
        </p:txBody>
      </p:sp>
      <p:sp>
        <p:nvSpPr>
          <p:cNvPr id="26" name="正方形/長方形 25"/>
          <p:cNvSpPr/>
          <p:nvPr/>
        </p:nvSpPr>
        <p:spPr>
          <a:xfrm>
            <a:off x="7185552" y="5251432"/>
            <a:ext cx="2347104"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latin typeface="Meiryo UI" panose="020B0604030504040204" pitchFamily="50" charset="-128"/>
                <a:ea typeface="Meiryo UI" panose="020B0604030504040204" pitchFamily="50" charset="-128"/>
              </a:rPr>
              <a:t>第</a:t>
            </a:r>
            <a:r>
              <a:rPr lang="en-US" altLang="ja-JP" sz="1400" b="1" dirty="0" smtClean="0">
                <a:latin typeface="Meiryo UI" panose="020B0604030504040204" pitchFamily="50" charset="-128"/>
                <a:ea typeface="Meiryo UI" panose="020B0604030504040204" pitchFamily="50" charset="-128"/>
              </a:rPr>
              <a:t>34</a:t>
            </a:r>
            <a:r>
              <a:rPr lang="ja-JP" altLang="en-US" sz="1400" b="1" dirty="0">
                <a:latin typeface="Meiryo UI" panose="020B0604030504040204" pitchFamily="50" charset="-128"/>
                <a:ea typeface="Meiryo UI" panose="020B0604030504040204" pitchFamily="50" charset="-128"/>
              </a:rPr>
              <a:t>回協</a:t>
            </a:r>
            <a:r>
              <a:rPr lang="ja-JP" altLang="en-US" sz="1400" b="1" dirty="0" smtClean="0">
                <a:latin typeface="Meiryo UI" panose="020B0604030504040204" pitchFamily="50" charset="-128"/>
                <a:ea typeface="Meiryo UI" panose="020B0604030504040204" pitchFamily="50" charset="-128"/>
              </a:rPr>
              <a:t>議会</a:t>
            </a:r>
            <a:r>
              <a:rPr lang="en-US" altLang="ja-JP" sz="1400" b="1" dirty="0" smtClean="0">
                <a:latin typeface="Meiryo UI" panose="020B0604030504040204" pitchFamily="50" charset="-128"/>
                <a:ea typeface="Meiryo UI" panose="020B0604030504040204" pitchFamily="50" charset="-128"/>
              </a:rPr>
              <a:t>(R2.6.11</a:t>
            </a:r>
            <a:r>
              <a:rPr lang="ja-JP" altLang="en-US" sz="1400" b="1" dirty="0">
                <a:latin typeface="Meiryo UI" panose="020B0604030504040204" pitchFamily="50" charset="-128"/>
                <a:ea typeface="Meiryo UI" panose="020B0604030504040204" pitchFamily="50" charset="-128"/>
              </a:rPr>
              <a:t>）</a:t>
            </a:r>
            <a:endParaRPr lang="en-US" altLang="ja-JP" sz="1400" b="1" dirty="0" smtClean="0">
              <a:latin typeface="Meiryo UI" panose="020B0604030504040204" pitchFamily="50" charset="-128"/>
              <a:ea typeface="Meiryo UI" panose="020B0604030504040204" pitchFamily="50" charset="-128"/>
            </a:endParaRPr>
          </a:p>
          <a:p>
            <a:pPr algn="ctr"/>
            <a:r>
              <a:rPr lang="ja-JP" altLang="en-US" sz="1400" b="1" dirty="0" smtClean="0">
                <a:latin typeface="Meiryo UI" panose="020B0604030504040204" pitchFamily="50" charset="-128"/>
                <a:ea typeface="Meiryo UI" panose="020B0604030504040204" pitchFamily="50" charset="-128"/>
              </a:rPr>
              <a:t>報告済</a:t>
            </a:r>
            <a:endParaRPr kumimoji="1" lang="ja-JP" altLang="en-US" sz="1400" dirty="0"/>
          </a:p>
        </p:txBody>
      </p:sp>
      <p:sp>
        <p:nvSpPr>
          <p:cNvPr id="11" name="正方形/長方形 10"/>
          <p:cNvSpPr/>
          <p:nvPr/>
        </p:nvSpPr>
        <p:spPr>
          <a:xfrm>
            <a:off x="413348" y="4844640"/>
            <a:ext cx="9523136" cy="1823576"/>
          </a:xfrm>
          <a:prstGeom prst="rect">
            <a:avLst/>
          </a:prstGeom>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nSpc>
                <a:spcPts val="2700"/>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協定書（案）に対する質問・意見等＞</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7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１回目</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修正</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意見２件、記載</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事項の趣旨確認</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等</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に関する質問・意見</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31</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件</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700"/>
              </a:lnSpc>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２回目</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記載事項の趣旨確認等に関する質問・意見４件</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a:lnSpc>
                <a:spcPts val="2700"/>
              </a:lnSpc>
            </a:pP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３回目</a:t>
            </a:r>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修正意見１件（</a:t>
            </a:r>
            <a:r>
              <a:rPr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2</a:t>
            </a: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頁参照）</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700"/>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u="sng" dirty="0" smtClean="0">
                <a:latin typeface="Meiryo UI" panose="020B0604030504040204" pitchFamily="50" charset="-128"/>
                <a:ea typeface="Meiryo UI" panose="020B0604030504040204" pitchFamily="50" charset="-128"/>
                <a:cs typeface="Meiryo UI" panose="020B0604030504040204" pitchFamily="50" charset="-128"/>
              </a:rPr>
              <a:t>厚生労働省から示された修正意見を踏まえて、協定書（案）の記載を一部修正する</a:t>
            </a:r>
            <a:r>
              <a:rPr lang="ja-JP" altLang="en-US" b="1" dirty="0" smtClean="0">
                <a:latin typeface="Meiryo UI" pitchFamily="50" charset="-128"/>
                <a:ea typeface="Meiryo UI" pitchFamily="50" charset="-128"/>
                <a:cs typeface="Meiryo UI" pitchFamily="50" charset="-128"/>
              </a:rPr>
              <a:t>　</a:t>
            </a:r>
            <a:r>
              <a:rPr lang="ja-JP" altLang="en-US" dirty="0" smtClean="0">
                <a:latin typeface="Meiryo UI" pitchFamily="50" charset="-128"/>
                <a:ea typeface="Meiryo UI" pitchFamily="50" charset="-128"/>
                <a:cs typeface="Meiryo UI" pitchFamily="50" charset="-128"/>
              </a:rPr>
              <a:t>　　　　　　</a:t>
            </a:r>
            <a:endParaRPr lang="en-US" altLang="ja-JP" dirty="0" smtClean="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493053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1310955180"/>
              </p:ext>
            </p:extLst>
          </p:nvPr>
        </p:nvGraphicFramePr>
        <p:xfrm>
          <a:off x="103910" y="548679"/>
          <a:ext cx="9601618" cy="6195402"/>
        </p:xfrm>
        <a:graphic>
          <a:graphicData uri="http://schemas.openxmlformats.org/drawingml/2006/table">
            <a:tbl>
              <a:tblPr firstRow="1" bandRow="1">
                <a:tableStyleId>{5C22544A-7EE6-4342-B048-85BDC9FD1C3A}</a:tableStyleId>
              </a:tblPr>
              <a:tblGrid>
                <a:gridCol w="1104674">
                  <a:extLst>
                    <a:ext uri="{9D8B030D-6E8A-4147-A177-3AD203B41FA5}">
                      <a16:colId xmlns:a16="http://schemas.microsoft.com/office/drawing/2014/main" val="4284913668"/>
                    </a:ext>
                  </a:extLst>
                </a:gridCol>
                <a:gridCol w="669177">
                  <a:extLst>
                    <a:ext uri="{9D8B030D-6E8A-4147-A177-3AD203B41FA5}">
                      <a16:colId xmlns:a16="http://schemas.microsoft.com/office/drawing/2014/main" val="2475787203"/>
                    </a:ext>
                  </a:extLst>
                </a:gridCol>
                <a:gridCol w="2571183">
                  <a:extLst>
                    <a:ext uri="{9D8B030D-6E8A-4147-A177-3AD203B41FA5}">
                      <a16:colId xmlns:a16="http://schemas.microsoft.com/office/drawing/2014/main" val="3729440683"/>
                    </a:ext>
                  </a:extLst>
                </a:gridCol>
                <a:gridCol w="5256584">
                  <a:extLst>
                    <a:ext uri="{9D8B030D-6E8A-4147-A177-3AD203B41FA5}">
                      <a16:colId xmlns:a16="http://schemas.microsoft.com/office/drawing/2014/main" val="4209859898"/>
                    </a:ext>
                  </a:extLst>
                </a:gridCol>
              </a:tblGrid>
              <a:tr h="556602">
                <a:tc>
                  <a:txBody>
                    <a:bodyPr/>
                    <a:lstStyle/>
                    <a:p>
                      <a:pPr algn="ctr"/>
                      <a:r>
                        <a:rPr kumimoji="1" lang="ja-JP" altLang="en-US" sz="1400" dirty="0" smtClean="0"/>
                        <a:t>項目</a:t>
                      </a:r>
                      <a:endParaRPr kumimoji="1" lang="ja-JP" altLang="en-US" sz="1400" dirty="0"/>
                    </a:p>
                  </a:txBody>
                  <a:tcPr anchor="ctr"/>
                </a:tc>
                <a:tc>
                  <a:txBody>
                    <a:bodyPr/>
                    <a:lstStyle/>
                    <a:p>
                      <a:pPr algn="ctr"/>
                      <a:r>
                        <a:rPr kumimoji="1" lang="ja-JP" altLang="en-US" sz="1400" dirty="0" smtClean="0"/>
                        <a:t>府省</a:t>
                      </a:r>
                      <a:endParaRPr kumimoji="1" lang="ja-JP" altLang="en-US" sz="1400" dirty="0"/>
                    </a:p>
                  </a:txBody>
                  <a:tcPr anchor="ctr"/>
                </a:tc>
                <a:tc>
                  <a:txBody>
                    <a:bodyPr/>
                    <a:lstStyle/>
                    <a:p>
                      <a:pPr algn="ctr"/>
                      <a:r>
                        <a:rPr kumimoji="1" lang="ja-JP" altLang="en-US" sz="1400" dirty="0" smtClean="0"/>
                        <a:t>質問・意見</a:t>
                      </a:r>
                      <a:endParaRPr kumimoji="1" lang="ja-JP" altLang="en-US" sz="1400" dirty="0"/>
                    </a:p>
                  </a:txBody>
                  <a:tcPr anchor="ctr"/>
                </a:tc>
                <a:tc>
                  <a:txBody>
                    <a:bodyPr/>
                    <a:lstStyle/>
                    <a:p>
                      <a:pPr algn="ctr"/>
                      <a:r>
                        <a:rPr kumimoji="1" lang="ja-JP" altLang="en-US" sz="1400" spc="-150" dirty="0" smtClean="0"/>
                        <a:t>回答</a:t>
                      </a:r>
                      <a:endParaRPr kumimoji="1" lang="ja-JP" altLang="en-US" sz="1400" spc="-150" dirty="0"/>
                    </a:p>
                  </a:txBody>
                  <a:tcPr anchor="ctr"/>
                </a:tc>
                <a:extLst>
                  <a:ext uri="{0D108BD9-81ED-4DB2-BD59-A6C34878D82A}">
                    <a16:rowId xmlns:a16="http://schemas.microsoft.com/office/drawing/2014/main" val="3334594702"/>
                  </a:ext>
                </a:extLst>
              </a:tr>
              <a:tr h="5539613">
                <a:tc>
                  <a:txBody>
                    <a:bodyPr/>
                    <a:lstStyle/>
                    <a:p>
                      <a:r>
                        <a:rPr kumimoji="1" lang="ja-JP" altLang="en-US" sz="1400" dirty="0" smtClean="0"/>
                        <a:t>本文六</a:t>
                      </a:r>
                      <a:endParaRPr kumimoji="1" lang="en-US" altLang="ja-JP" sz="1400" dirty="0" smtClean="0"/>
                    </a:p>
                    <a:p>
                      <a:r>
                        <a:rPr kumimoji="1" lang="ja-JP" altLang="en-US" sz="1400" dirty="0" smtClean="0"/>
                        <a:t>特別区の設置に伴う財産処分</a:t>
                      </a:r>
                      <a:endParaRPr kumimoji="1" lang="ja-JP" altLang="en-US" sz="1400" dirty="0"/>
                    </a:p>
                  </a:txBody>
                  <a:tcPr anchor="ctr"/>
                </a:tc>
                <a:tc>
                  <a:txBody>
                    <a:bodyPr/>
                    <a:lstStyle/>
                    <a:p>
                      <a:r>
                        <a:rPr kumimoji="1" lang="ja-JP" altLang="en-US" sz="1400" dirty="0" smtClean="0"/>
                        <a:t>厚生労働省</a:t>
                      </a:r>
                    </a:p>
                  </a:txBody>
                  <a:tcPr anchor="ctr"/>
                </a:tc>
                <a:tc>
                  <a:txBody>
                    <a:bodyPr/>
                    <a:lstStyle/>
                    <a:p>
                      <a:pPr algn="l" fontAlgn="ctr"/>
                      <a:r>
                        <a:rPr lang="ja-JP" altLang="en-US" sz="1400" b="0" i="0" u="none" strike="noStrike" dirty="0" smtClean="0">
                          <a:solidFill>
                            <a:srgbClr val="000000"/>
                          </a:solidFill>
                          <a:effectLst/>
                          <a:latin typeface="ＭＳ Ｐゴシック" panose="020B0600070205080204" pitchFamily="50" charset="-128"/>
                          <a:ea typeface="+mn-ea"/>
                        </a:rPr>
                        <a:t>　母子父子寡婦福祉資金貸付金の既存債に関しては、国の債権管理上、母子父子寡婦福祉貸付金債権とともに特別区で一元的に管理されることが望ましいと考えていることから、協定書案の修正をご検討いただきたい。</a:t>
                      </a:r>
                      <a:endParaRPr lang="ja-JP" altLang="en-US" sz="1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kumimoji="1" lang="ja-JP" altLang="en-US" sz="1400" b="0" i="0" u="none" strike="noStrike" dirty="0" smtClean="0">
                          <a:solidFill>
                            <a:schemeClr val="dk1"/>
                          </a:solidFill>
                          <a:effectLst/>
                          <a:latin typeface="+mn-lt"/>
                          <a:ea typeface="+mn-ea"/>
                        </a:rPr>
                        <a:t>　</a:t>
                      </a:r>
                      <a:r>
                        <a:rPr lang="ja-JP" altLang="en-US" sz="1400" b="0" i="0" u="none" strike="noStrike" dirty="0" smtClean="0">
                          <a:solidFill>
                            <a:srgbClr val="000000"/>
                          </a:solidFill>
                          <a:effectLst/>
                          <a:latin typeface="ＭＳ Ｐゴシック" panose="020B0600070205080204" pitchFamily="50" charset="-128"/>
                          <a:ea typeface="+mn-ea"/>
                        </a:rPr>
                        <a:t>ご意見を踏まえ、母子父子寡婦福祉資金貸付金の承継先を特別区とし、協定書案を下記のとおり追加修正します。（下線部が追加修正部分）</a:t>
                      </a:r>
                      <a:endParaRPr lang="en-US" altLang="ja-JP" sz="1400" b="0" i="0" u="none" strike="noStrike" dirty="0" smtClean="0">
                        <a:solidFill>
                          <a:srgbClr val="000000"/>
                        </a:solidFill>
                        <a:effectLst/>
                        <a:latin typeface="ＭＳ Ｐゴシック" panose="020B0600070205080204" pitchFamily="50" charset="-128"/>
                        <a:ea typeface="+mn-ea"/>
                      </a:endParaRPr>
                    </a:p>
                    <a:p>
                      <a:pPr algn="l" fontAlgn="ctr"/>
                      <a:endParaRPr lang="en-US" altLang="ja-JP" sz="1400" b="0" i="0" u="none" strike="noStrike" dirty="0" smtClean="0">
                        <a:solidFill>
                          <a:srgbClr val="000000"/>
                        </a:solidFill>
                        <a:effectLst/>
                        <a:latin typeface="ＭＳ Ｐゴシック" panose="020B0600070205080204" pitchFamily="50" charset="-128"/>
                        <a:ea typeface="+mn-ea"/>
                      </a:endParaRPr>
                    </a:p>
                    <a:p>
                      <a:pPr algn="l" fontAlgn="ctr"/>
                      <a:r>
                        <a:rPr lang="ja-JP" altLang="en-US" sz="1400" b="0" i="0" u="none" strike="noStrike" dirty="0" smtClean="0">
                          <a:solidFill>
                            <a:srgbClr val="000000"/>
                          </a:solidFill>
                          <a:effectLst/>
                          <a:latin typeface="ＭＳ Ｐゴシック" panose="020B0600070205080204" pitchFamily="50" charset="-128"/>
                          <a:ea typeface="+mn-ea"/>
                        </a:rPr>
                        <a:t>六　特別区の設置に伴う財産処分（法第</a:t>
                      </a:r>
                      <a:r>
                        <a:rPr lang="en-US" altLang="ja-JP" sz="1400" b="0" i="0" u="none" strike="noStrike" dirty="0" smtClean="0">
                          <a:solidFill>
                            <a:srgbClr val="000000"/>
                          </a:solidFill>
                          <a:effectLst/>
                          <a:latin typeface="ＭＳ Ｐゴシック" panose="020B0600070205080204" pitchFamily="50" charset="-128"/>
                          <a:ea typeface="+mn-ea"/>
                        </a:rPr>
                        <a:t>5</a:t>
                      </a:r>
                      <a:r>
                        <a:rPr lang="ja-JP" altLang="en-US" sz="1400" b="0" i="0" u="none" strike="noStrike" dirty="0" smtClean="0">
                          <a:solidFill>
                            <a:srgbClr val="000000"/>
                          </a:solidFill>
                          <a:effectLst/>
                          <a:latin typeface="ＭＳ Ｐゴシック" panose="020B0600070205080204" pitchFamily="50" charset="-128"/>
                          <a:ea typeface="+mn-ea"/>
                        </a:rPr>
                        <a:t>条第</a:t>
                      </a:r>
                      <a:r>
                        <a:rPr lang="en-US" altLang="ja-JP" sz="1400" b="0" i="0" u="none" strike="noStrike" dirty="0" smtClean="0">
                          <a:solidFill>
                            <a:srgbClr val="000000"/>
                          </a:solidFill>
                          <a:effectLst/>
                          <a:latin typeface="ＭＳ Ｐゴシック" panose="020B0600070205080204" pitchFamily="50" charset="-128"/>
                          <a:ea typeface="+mn-ea"/>
                        </a:rPr>
                        <a:t>1</a:t>
                      </a:r>
                      <a:r>
                        <a:rPr lang="ja-JP" altLang="en-US" sz="1400" b="0" i="0" u="none" strike="noStrike" dirty="0" smtClean="0">
                          <a:solidFill>
                            <a:srgbClr val="000000"/>
                          </a:solidFill>
                          <a:effectLst/>
                          <a:latin typeface="ＭＳ Ｐゴシック" panose="020B0600070205080204" pitchFamily="50" charset="-128"/>
                          <a:ea typeface="+mn-ea"/>
                        </a:rPr>
                        <a:t>項第</a:t>
                      </a:r>
                      <a:r>
                        <a:rPr lang="en-US" altLang="ja-JP" sz="1400" b="0" i="0" u="none" strike="noStrike" dirty="0" smtClean="0">
                          <a:solidFill>
                            <a:srgbClr val="000000"/>
                          </a:solidFill>
                          <a:effectLst/>
                          <a:latin typeface="ＭＳ Ｐゴシック" panose="020B0600070205080204" pitchFamily="50" charset="-128"/>
                          <a:ea typeface="+mn-ea"/>
                        </a:rPr>
                        <a:t>3</a:t>
                      </a:r>
                      <a:r>
                        <a:rPr lang="ja-JP" altLang="en-US" sz="1400" b="0" i="0" u="none" strike="noStrike" dirty="0" smtClean="0">
                          <a:solidFill>
                            <a:srgbClr val="000000"/>
                          </a:solidFill>
                          <a:effectLst/>
                          <a:latin typeface="ＭＳ Ｐゴシック" panose="020B0600070205080204" pitchFamily="50" charset="-128"/>
                          <a:ea typeface="+mn-ea"/>
                        </a:rPr>
                        <a:t>号関係）</a:t>
                      </a:r>
                      <a:endParaRPr lang="en-US" altLang="ja-JP" sz="1400" b="0" i="0" u="none" strike="noStrike" dirty="0" smtClean="0">
                        <a:solidFill>
                          <a:srgbClr val="000000"/>
                        </a:solidFill>
                        <a:effectLst/>
                        <a:latin typeface="ＭＳ Ｐゴシック" panose="020B0600070205080204" pitchFamily="50" charset="-128"/>
                        <a:ea typeface="+mn-ea"/>
                      </a:endParaRPr>
                    </a:p>
                    <a:p>
                      <a:pPr algn="l" fontAlgn="ctr"/>
                      <a:r>
                        <a:rPr lang="ja-JP" altLang="en-US" sz="1400" b="0" i="0" u="none" strike="noStrike" dirty="0" smtClean="0">
                          <a:solidFill>
                            <a:srgbClr val="000000"/>
                          </a:solidFill>
                          <a:effectLst/>
                          <a:latin typeface="ＭＳ Ｐゴシック" panose="020B0600070205080204" pitchFamily="50" charset="-128"/>
                          <a:ea typeface="+mn-ea"/>
                        </a:rPr>
                        <a:t>２．債務の取扱い</a:t>
                      </a:r>
                    </a:p>
                    <a:p>
                      <a:pPr algn="l" fontAlgn="ctr"/>
                      <a:r>
                        <a:rPr lang="ja-JP" altLang="en-US" sz="1400" b="0" i="0" u="none" strike="noStrike" dirty="0" smtClean="0">
                          <a:solidFill>
                            <a:srgbClr val="000000"/>
                          </a:solidFill>
                          <a:effectLst/>
                          <a:latin typeface="ＭＳ Ｐゴシック" panose="020B0600070205080204" pitchFamily="50" charset="-128"/>
                          <a:ea typeface="+mn-ea"/>
                        </a:rPr>
                        <a:t>（三）地方債の取扱い</a:t>
                      </a:r>
                    </a:p>
                    <a:p>
                      <a:pPr algn="l" fontAlgn="ctr"/>
                      <a:r>
                        <a:rPr lang="ja-JP" altLang="en-US" sz="1400" b="0" i="0" u="none" strike="noStrike" dirty="0" smtClean="0">
                          <a:solidFill>
                            <a:srgbClr val="000000"/>
                          </a:solidFill>
                          <a:effectLst/>
                          <a:latin typeface="ＭＳ Ｐゴシック" panose="020B0600070205080204" pitchFamily="50" charset="-128"/>
                          <a:ea typeface="+mn-ea"/>
                        </a:rPr>
                        <a:t>（１）既発債の承継先</a:t>
                      </a:r>
                    </a:p>
                    <a:p>
                      <a:pPr algn="l" fontAlgn="ctr"/>
                      <a:r>
                        <a:rPr lang="ja-JP" altLang="en-US" sz="1400" b="0" i="0" u="none" strike="noStrike" baseline="0" dirty="0" smtClean="0">
                          <a:solidFill>
                            <a:srgbClr val="000000"/>
                          </a:solidFill>
                          <a:effectLst/>
                          <a:latin typeface="ＭＳ Ｐゴシック" panose="020B0600070205080204" pitchFamily="50" charset="-128"/>
                          <a:ea typeface="+mn-ea"/>
                        </a:rPr>
                        <a:t>　</a:t>
                      </a:r>
                      <a:r>
                        <a:rPr lang="ja-JP" altLang="en-US" sz="1400" b="0" i="0" u="none" strike="noStrike" dirty="0" smtClean="0">
                          <a:solidFill>
                            <a:srgbClr val="000000"/>
                          </a:solidFill>
                          <a:effectLst/>
                          <a:latin typeface="ＭＳ Ｐゴシック" panose="020B0600070205080204" pitchFamily="50" charset="-128"/>
                          <a:ea typeface="+mn-ea"/>
                        </a:rPr>
                        <a:t>既発債は、債権者保護と金融市場の秩序維持の必要性に鑑み、大阪府が承継することとする。ただし、</a:t>
                      </a:r>
                      <a:r>
                        <a:rPr lang="ja-JP" altLang="en-US" sz="1400" b="1" i="0" u="sng" strike="noStrike" dirty="0" smtClean="0">
                          <a:solidFill>
                            <a:srgbClr val="000000"/>
                          </a:solidFill>
                          <a:effectLst/>
                          <a:latin typeface="ＭＳ Ｐゴシック" panose="020B0600070205080204" pitchFamily="50" charset="-128"/>
                          <a:ea typeface="+mn-ea"/>
                        </a:rPr>
                        <a:t>母子父子寡婦福祉貸付資金会計に属するものについては、事務の分担に応じて特別区が承継することとする。また、</a:t>
                      </a:r>
                      <a:r>
                        <a:rPr lang="ja-JP" altLang="en-US" sz="1400" b="0" i="0" u="none" strike="noStrike" dirty="0" smtClean="0">
                          <a:solidFill>
                            <a:srgbClr val="000000"/>
                          </a:solidFill>
                          <a:effectLst/>
                          <a:latin typeface="ＭＳ Ｐゴシック" panose="020B0600070205080204" pitchFamily="50" charset="-128"/>
                          <a:ea typeface="+mn-ea"/>
                        </a:rPr>
                        <a:t>既発債のうち大阪府からの借入金の取扱いについては、大阪府知事が別に定めるものとする。</a:t>
                      </a:r>
                      <a:endParaRPr lang="en-US" altLang="ja-JP" sz="1400" b="0" i="0" u="none" strike="noStrike" dirty="0" smtClean="0">
                        <a:solidFill>
                          <a:srgbClr val="000000"/>
                        </a:solidFill>
                        <a:effectLst/>
                        <a:latin typeface="ＭＳ Ｐゴシック" panose="020B0600070205080204" pitchFamily="50" charset="-128"/>
                        <a:ea typeface="+mn-ea"/>
                      </a:endParaRPr>
                    </a:p>
                    <a:p>
                      <a:pPr algn="l" fontAlgn="ctr"/>
                      <a:endParaRPr lang="ja-JP" altLang="en-US" sz="1400" b="0" i="0" u="none" strike="noStrike" dirty="0" smtClean="0">
                        <a:solidFill>
                          <a:srgbClr val="000000"/>
                        </a:solidFill>
                        <a:effectLst/>
                        <a:latin typeface="ＭＳ Ｐゴシック" panose="020B0600070205080204" pitchFamily="50" charset="-128"/>
                        <a:ea typeface="+mn-ea"/>
                      </a:endParaRPr>
                    </a:p>
                    <a:p>
                      <a:pPr algn="l" fontAlgn="ctr"/>
                      <a:r>
                        <a:rPr lang="ja-JP" altLang="en-US" sz="1400" b="0" i="0" u="none" strike="noStrike" dirty="0" smtClean="0">
                          <a:solidFill>
                            <a:srgbClr val="000000"/>
                          </a:solidFill>
                          <a:effectLst/>
                          <a:latin typeface="ＭＳ Ｐゴシック" panose="020B0600070205080204" pitchFamily="50" charset="-128"/>
                          <a:ea typeface="+mn-ea"/>
                        </a:rPr>
                        <a:t>（３）一般会計等に属する既発債の償還負担</a:t>
                      </a:r>
                    </a:p>
                    <a:p>
                      <a:pPr algn="l" fontAlgn="ctr"/>
                      <a:r>
                        <a:rPr lang="ja-JP" altLang="en-US" sz="1400" b="0" i="0" u="none" strike="noStrike" dirty="0" smtClean="0">
                          <a:solidFill>
                            <a:srgbClr val="000000"/>
                          </a:solidFill>
                          <a:effectLst/>
                          <a:latin typeface="ＭＳ Ｐゴシック" panose="020B0600070205080204" pitchFamily="50" charset="-128"/>
                          <a:ea typeface="+mn-ea"/>
                        </a:rPr>
                        <a:t>　特別区の設置の日の前日において大阪市の一般会計及び政令等特別会計</a:t>
                      </a:r>
                      <a:r>
                        <a:rPr lang="ja-JP" altLang="en-US" sz="1400" b="1" i="0" u="sng" strike="noStrike" dirty="0" smtClean="0">
                          <a:solidFill>
                            <a:srgbClr val="000000"/>
                          </a:solidFill>
                          <a:effectLst/>
                          <a:latin typeface="ＭＳ Ｐゴシック" panose="020B0600070205080204" pitchFamily="50" charset="-128"/>
                          <a:ea typeface="+mn-ea"/>
                        </a:rPr>
                        <a:t>（母子父子寡婦福祉貸付資金会計を除く。）</a:t>
                      </a:r>
                      <a:r>
                        <a:rPr lang="ja-JP" altLang="en-US" sz="1400" b="0" i="0" u="none" strike="noStrike" dirty="0" smtClean="0">
                          <a:solidFill>
                            <a:srgbClr val="000000"/>
                          </a:solidFill>
                          <a:effectLst/>
                          <a:latin typeface="ＭＳ Ｐゴシック" panose="020B0600070205080204" pitchFamily="50" charset="-128"/>
                          <a:ea typeface="+mn-ea"/>
                        </a:rPr>
                        <a:t>に属する既発債については、特別区の設置の日の前日における残高（大阪府が承継する公債償還基金に将来の償還財源として積立済みの額を除く。以下、各会計の既発債について同じ。）に係る償還経費を特別区と大阪府が負担する。この負担割合は、事務の分担に応じた割合を勘案して、特別区の設置の日が属する年度の前々年度の既発債の残高に基づいて定めるものとする。（以下略）</a:t>
                      </a:r>
                      <a:endParaRPr lang="en-US" altLang="ja-JP" sz="1400" b="0" i="0" u="none" strike="noStrike" dirty="0" smtClean="0">
                        <a:solidFill>
                          <a:srgbClr val="000000"/>
                        </a:solidFill>
                        <a:effectLst/>
                        <a:latin typeface="ＭＳ Ｐゴシック" panose="020B0600070205080204" pitchFamily="50" charset="-128"/>
                        <a:ea typeface="+mn-ea"/>
                      </a:endParaRPr>
                    </a:p>
                    <a:p>
                      <a:pPr algn="l" fontAlgn="ctr"/>
                      <a:endParaRPr kumimoji="1" lang="en-US" altLang="ja-JP" sz="1400" b="0" i="0" u="none" strike="noStrike" dirty="0" smtClean="0">
                        <a:solidFill>
                          <a:srgbClr val="000000"/>
                        </a:solidFill>
                        <a:effectLst/>
                        <a:latin typeface="ＭＳ Ｐゴシック" panose="020B0600070205080204" pitchFamily="50" charset="-128"/>
                        <a:ea typeface="+mn-ea"/>
                      </a:endParaRPr>
                    </a:p>
                    <a:p>
                      <a:pPr algn="l" fontAlgn="ctr"/>
                      <a:r>
                        <a:rPr kumimoji="1" lang="en-US" altLang="ja-JP" sz="1400" b="0" i="0" u="none" strike="noStrike" dirty="0" smtClean="0">
                          <a:solidFill>
                            <a:srgbClr val="000000"/>
                          </a:solidFill>
                          <a:effectLst/>
                          <a:latin typeface="ＭＳ Ｐゴシック" panose="020B0600070205080204" pitchFamily="50" charset="-128"/>
                          <a:ea typeface="+mn-ea"/>
                        </a:rPr>
                        <a:t>※</a:t>
                      </a:r>
                      <a:r>
                        <a:rPr kumimoji="1" lang="ja-JP" altLang="en-US" sz="1400" b="0" i="0" u="none" strike="noStrike" dirty="0" smtClean="0">
                          <a:solidFill>
                            <a:srgbClr val="000000"/>
                          </a:solidFill>
                          <a:effectLst/>
                          <a:latin typeface="ＭＳ Ｐゴシック" panose="020B0600070205080204" pitchFamily="50" charset="-128"/>
                          <a:ea typeface="+mn-ea"/>
                        </a:rPr>
                        <a:t>　また、これに伴い、別表第</a:t>
                      </a:r>
                      <a:r>
                        <a:rPr kumimoji="1" lang="en-US" altLang="ja-JP" sz="1400" b="0" i="0" u="none" strike="noStrike" dirty="0" smtClean="0">
                          <a:solidFill>
                            <a:srgbClr val="000000"/>
                          </a:solidFill>
                          <a:effectLst/>
                          <a:latin typeface="ＭＳ Ｐゴシック" panose="020B0600070205080204" pitchFamily="50" charset="-128"/>
                          <a:ea typeface="+mn-ea"/>
                        </a:rPr>
                        <a:t>2-4</a:t>
                      </a:r>
                      <a:r>
                        <a:rPr kumimoji="1" lang="ja-JP" altLang="en-US" sz="1400" b="0" i="0" u="none" strike="noStrike" dirty="0" smtClean="0">
                          <a:solidFill>
                            <a:srgbClr val="000000"/>
                          </a:solidFill>
                          <a:effectLst/>
                          <a:latin typeface="ＭＳ Ｐゴシック" panose="020B0600070205080204" pitchFamily="50" charset="-128"/>
                          <a:ea typeface="+mn-ea"/>
                        </a:rPr>
                        <a:t>（財産処分）及び第</a:t>
                      </a:r>
                      <a:r>
                        <a:rPr kumimoji="1" lang="en-US" altLang="ja-JP" sz="1400" b="0" i="0" u="none" strike="noStrike" dirty="0" smtClean="0">
                          <a:solidFill>
                            <a:srgbClr val="000000"/>
                          </a:solidFill>
                          <a:effectLst/>
                          <a:latin typeface="ＭＳ Ｐゴシック" panose="020B0600070205080204" pitchFamily="50" charset="-128"/>
                          <a:ea typeface="+mn-ea"/>
                        </a:rPr>
                        <a:t>2-5</a:t>
                      </a:r>
                      <a:r>
                        <a:rPr kumimoji="1" lang="ja-JP" altLang="en-US" sz="1400" b="0" i="0" u="none" strike="noStrike" dirty="0" smtClean="0">
                          <a:solidFill>
                            <a:srgbClr val="000000"/>
                          </a:solidFill>
                          <a:effectLst/>
                          <a:latin typeface="ＭＳ Ｐゴシック" panose="020B0600070205080204" pitchFamily="50" charset="-128"/>
                          <a:ea typeface="+mn-ea"/>
                        </a:rPr>
                        <a:t>（財産・債務</a:t>
                      </a:r>
                      <a:endParaRPr kumimoji="1" lang="en-US" altLang="ja-JP" sz="1400" b="0" i="0" u="none" strike="noStrike" dirty="0" smtClean="0">
                        <a:solidFill>
                          <a:srgbClr val="000000"/>
                        </a:solidFill>
                        <a:effectLst/>
                        <a:latin typeface="ＭＳ Ｐゴシック" panose="020B0600070205080204" pitchFamily="50" charset="-128"/>
                        <a:ea typeface="+mn-ea"/>
                      </a:endParaRPr>
                    </a:p>
                    <a:p>
                      <a:pPr algn="l" fontAlgn="ctr"/>
                      <a:r>
                        <a:rPr kumimoji="1" lang="ja-JP" altLang="en-US" sz="1400" b="0" i="0" u="none" strike="noStrike" dirty="0" smtClean="0">
                          <a:solidFill>
                            <a:srgbClr val="000000"/>
                          </a:solidFill>
                          <a:effectLst/>
                          <a:latin typeface="ＭＳ Ｐゴシック" panose="020B0600070205080204" pitchFamily="50" charset="-128"/>
                          <a:ea typeface="+mn-ea"/>
                        </a:rPr>
                        <a:t>　　目録）について、所要の修正を行います。</a:t>
                      </a:r>
                      <a:endParaRPr kumimoji="1" lang="en-US" altLang="ja-JP" sz="1400" dirty="0" smtClean="0"/>
                    </a:p>
                  </a:txBody>
                  <a:tcPr/>
                </a:tc>
                <a:extLst>
                  <a:ext uri="{0D108BD9-81ED-4DB2-BD59-A6C34878D82A}">
                    <a16:rowId xmlns:a16="http://schemas.microsoft.com/office/drawing/2014/main" val="2122709482"/>
                  </a:ext>
                </a:extLst>
              </a:tr>
            </a:tbl>
          </a:graphicData>
        </a:graphic>
      </p:graphicFrame>
      <p:sp>
        <p:nvSpPr>
          <p:cNvPr id="5" name="正方形/長方形 4"/>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b="1" dirty="0">
                <a:solidFill>
                  <a:prstClr val="black"/>
                </a:solidFill>
                <a:latin typeface="Meiryo UI" pitchFamily="50" charset="-128"/>
                <a:ea typeface="Meiryo UI" pitchFamily="50" charset="-128"/>
                <a:cs typeface="Meiryo UI" pitchFamily="50" charset="-128"/>
              </a:rPr>
              <a:t>各府省からの協定書（案）の修正にわたる意見とそれに対する</a:t>
            </a:r>
            <a:r>
              <a:rPr lang="ja-JP" altLang="en-US" sz="2000" b="1" dirty="0" smtClean="0">
                <a:solidFill>
                  <a:prstClr val="black"/>
                </a:solidFill>
                <a:latin typeface="Meiryo UI" pitchFamily="50" charset="-128"/>
                <a:ea typeface="Meiryo UI" pitchFamily="50" charset="-128"/>
                <a:cs typeface="Meiryo UI" pitchFamily="50" charset="-128"/>
              </a:rPr>
              <a:t>回答</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11" name="正方形/長方形 27"/>
          <p:cNvSpPr>
            <a:spLocks noChangeArrowheads="1"/>
          </p:cNvSpPr>
          <p:nvPr/>
        </p:nvSpPr>
        <p:spPr bwMode="auto">
          <a:xfrm>
            <a:off x="9529652" y="6644895"/>
            <a:ext cx="360000" cy="261610"/>
          </a:xfrm>
          <a:prstGeom prst="rect">
            <a:avLst/>
          </a:prstGeom>
          <a:noFill/>
          <a:ln w="9525">
            <a:noFill/>
            <a:miter lim="800000"/>
            <a:headEnd/>
            <a:tailEnd/>
          </a:ln>
        </p:spPr>
        <p:txBody>
          <a:bodyPr wrap="square" anchor="ctr" anchorCtr="1">
            <a:spAutoFit/>
          </a:bodyPr>
          <a:lstStyle/>
          <a:p>
            <a:pPr algn="r" fontAlgn="base">
              <a:spcBef>
                <a:spcPct val="0"/>
              </a:spcBef>
              <a:spcAft>
                <a:spcPct val="0"/>
              </a:spcAft>
            </a:pPr>
            <a:r>
              <a:rPr lang="ja-JP" altLang="en-US" sz="1100" b="1" dirty="0" smtClean="0">
                <a:solidFill>
                  <a:srgbClr val="000000"/>
                </a:solidFill>
                <a:latin typeface="Meiryo UI" pitchFamily="50" charset="-128"/>
                <a:ea typeface="Meiryo UI" pitchFamily="50" charset="-128"/>
                <a:cs typeface="Meiryo UI" pitchFamily="50" charset="-128"/>
              </a:rPr>
              <a:t>２</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75795290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828</Words>
  <PresentationFormat>A4 210 x 297 mm</PresentationFormat>
  <Paragraphs>73</Paragraphs>
  <Slides>3</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Meiryo UI</vt:lpstr>
      <vt:lpstr>ＭＳ Ｐゴシック</vt:lpstr>
      <vt:lpstr>メイリオ</vt:lpstr>
      <vt:lpstr>Arial</vt:lpstr>
      <vt:lpstr>Calibri</vt:lpstr>
      <vt:lpstr>Times New Roman</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dcterms:created xsi:type="dcterms:W3CDTF">2020-02-21T02:11:05Z</dcterms:created>
  <dcterms:modified xsi:type="dcterms:W3CDTF">2020-06-17T10:02:28Z</dcterms:modified>
</cp:coreProperties>
</file>