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5.xml" ContentType="application/vnd.openxmlformats-officedocument.presentationml.slide+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handoutMasters/handoutMaster1.xml" ContentType="application/vnd.openxmlformats-officedocument.presentationml.handout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notesMasters/notesMaster1.xml" ContentType="application/vnd.openxmlformats-officedocument.presentationml.notes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7"/>
  </p:notesMasterIdLst>
  <p:handoutMasterIdLst>
    <p:handoutMasterId r:id="rId8"/>
  </p:handoutMasterIdLst>
  <p:sldIdLst>
    <p:sldId id="925" r:id="rId2"/>
    <p:sldId id="928" r:id="rId3"/>
    <p:sldId id="927" r:id="rId4"/>
    <p:sldId id="908" r:id="rId5"/>
    <p:sldId id="922" r:id="rId6"/>
  </p:sldIdLst>
  <p:sldSz cx="9906000" cy="6858000" type="A4"/>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 uri="{2D200454-40CA-4A62-9FC3-DE9A4176ACB9}">
      <p15:notesGuideLst xmlns:p15="http://schemas.microsoft.com/office/powerpoint/2012/main">
        <p15:guide id="1" orient="horz" pos="2145" userDrawn="1">
          <p15:clr>
            <a:srgbClr val="A4A3A4"/>
          </p15:clr>
        </p15:guide>
        <p15:guide id="2" pos="313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CCFFFF"/>
    <a:srgbClr val="FCD5B4"/>
    <a:srgbClr val="F4E9E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074" autoAdjust="0"/>
    <p:restoredTop sz="94333" autoAdjust="0"/>
  </p:normalViewPr>
  <p:slideViewPr>
    <p:cSldViewPr>
      <p:cViewPr varScale="1">
        <p:scale>
          <a:sx n="85" d="100"/>
          <a:sy n="85" d="100"/>
        </p:scale>
        <p:origin x="984" y="78"/>
      </p:cViewPr>
      <p:guideLst>
        <p:guide orient="horz" pos="2160"/>
        <p:guide pos="3120"/>
      </p:guideLst>
    </p:cSldViewPr>
  </p:slideViewPr>
  <p:notesTextViewPr>
    <p:cViewPr>
      <p:scale>
        <a:sx n="100" d="100"/>
        <a:sy n="100" d="100"/>
      </p:scale>
      <p:origin x="0" y="0"/>
    </p:cViewPr>
  </p:notesTextViewPr>
  <p:notesViewPr>
    <p:cSldViewPr>
      <p:cViewPr varScale="1">
        <p:scale>
          <a:sx n="71" d="100"/>
          <a:sy n="71" d="100"/>
        </p:scale>
        <p:origin x="-1800" y="-96"/>
      </p:cViewPr>
      <p:guideLst>
        <p:guide orient="horz" pos="2145"/>
        <p:guide pos="313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customXml" Target="../customXml/item3.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openxmlformats.org/officeDocument/2006/relationships/customXml" Target="../customXml/item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1"/>
            <a:ext cx="4306888" cy="339725"/>
          </a:xfrm>
          <a:prstGeom prst="rect">
            <a:avLst/>
          </a:prstGeom>
        </p:spPr>
        <p:txBody>
          <a:bodyPr vert="horz" lIns="91424" tIns="45711" rIns="91424" bIns="45711"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5629276" y="1"/>
            <a:ext cx="4308475" cy="339725"/>
          </a:xfrm>
          <a:prstGeom prst="rect">
            <a:avLst/>
          </a:prstGeom>
        </p:spPr>
        <p:txBody>
          <a:bodyPr vert="horz" lIns="91424" tIns="45711" rIns="91424" bIns="45711" rtlCol="0"/>
          <a:lstStyle>
            <a:lvl1pPr algn="r">
              <a:defRPr sz="1200"/>
            </a:lvl1pPr>
          </a:lstStyle>
          <a:p>
            <a:fld id="{B49BA508-E79A-43B4-A402-2FA8DA5C0D44}" type="datetimeFigureOut">
              <a:rPr kumimoji="1" lang="ja-JP" altLang="en-US" smtClean="0"/>
              <a:pPr/>
              <a:t>2020/6/8</a:t>
            </a:fld>
            <a:endParaRPr kumimoji="1" lang="ja-JP" altLang="en-US"/>
          </a:p>
        </p:txBody>
      </p:sp>
      <p:sp>
        <p:nvSpPr>
          <p:cNvPr id="4" name="フッター プレースホルダ 3"/>
          <p:cNvSpPr>
            <a:spLocks noGrp="1"/>
          </p:cNvSpPr>
          <p:nvPr>
            <p:ph type="ftr" sz="quarter" idx="2"/>
          </p:nvPr>
        </p:nvSpPr>
        <p:spPr>
          <a:xfrm>
            <a:off x="1" y="6465888"/>
            <a:ext cx="4306888" cy="339725"/>
          </a:xfrm>
          <a:prstGeom prst="rect">
            <a:avLst/>
          </a:prstGeom>
        </p:spPr>
        <p:txBody>
          <a:bodyPr vert="horz" lIns="91424" tIns="45711" rIns="91424" bIns="45711"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5629276" y="6465888"/>
            <a:ext cx="4308475" cy="339725"/>
          </a:xfrm>
          <a:prstGeom prst="rect">
            <a:avLst/>
          </a:prstGeom>
        </p:spPr>
        <p:txBody>
          <a:bodyPr vert="horz" lIns="91424" tIns="45711" rIns="91424" bIns="45711" rtlCol="0" anchor="b"/>
          <a:lstStyle>
            <a:lvl1pPr algn="r">
              <a:defRPr sz="1200"/>
            </a:lvl1pPr>
          </a:lstStyle>
          <a:p>
            <a:fld id="{53B13814-3325-45C6-8972-DC958694BEC7}" type="slidenum">
              <a:rPr kumimoji="1" lang="ja-JP" altLang="en-US" smtClean="0"/>
              <a:pPr/>
              <a:t>‹#›</a:t>
            </a:fld>
            <a:endParaRPr kumimoji="1" lang="ja-JP" altLang="en-US"/>
          </a:p>
        </p:txBody>
      </p:sp>
    </p:spTree>
    <p:extLst>
      <p:ext uri="{BB962C8B-B14F-4D97-AF65-F5344CB8AC3E}">
        <p14:creationId xmlns:p14="http://schemas.microsoft.com/office/powerpoint/2010/main" val="3110146562"/>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2" y="0"/>
            <a:ext cx="4307047" cy="340360"/>
          </a:xfrm>
          <a:prstGeom prst="rect">
            <a:avLst/>
          </a:prstGeom>
        </p:spPr>
        <p:txBody>
          <a:bodyPr vert="horz" lIns="91424" tIns="45711" rIns="91424" bIns="45711" rtlCol="0"/>
          <a:lstStyle>
            <a:lvl1pPr algn="l">
              <a:defRPr sz="1200"/>
            </a:lvl1pPr>
          </a:lstStyle>
          <a:p>
            <a:endParaRPr kumimoji="1" lang="ja-JP" altLang="en-US"/>
          </a:p>
        </p:txBody>
      </p:sp>
      <p:sp>
        <p:nvSpPr>
          <p:cNvPr id="3" name="日付プレースホルダ 2"/>
          <p:cNvSpPr>
            <a:spLocks noGrp="1"/>
          </p:cNvSpPr>
          <p:nvPr>
            <p:ph type="dt" idx="1"/>
          </p:nvPr>
        </p:nvSpPr>
        <p:spPr>
          <a:xfrm>
            <a:off x="5629993" y="0"/>
            <a:ext cx="4307047" cy="340360"/>
          </a:xfrm>
          <a:prstGeom prst="rect">
            <a:avLst/>
          </a:prstGeom>
        </p:spPr>
        <p:txBody>
          <a:bodyPr vert="horz" lIns="91424" tIns="45711" rIns="91424" bIns="45711" rtlCol="0"/>
          <a:lstStyle>
            <a:lvl1pPr algn="r">
              <a:defRPr sz="1200"/>
            </a:lvl1pPr>
          </a:lstStyle>
          <a:p>
            <a:fld id="{4179279C-853F-4F34-A5D2-B95F4823AB07}" type="datetimeFigureOut">
              <a:rPr kumimoji="1" lang="ja-JP" altLang="en-US" smtClean="0"/>
              <a:pPr/>
              <a:t>2020/6/8</a:t>
            </a:fld>
            <a:endParaRPr kumimoji="1" lang="ja-JP" altLang="en-US"/>
          </a:p>
        </p:txBody>
      </p:sp>
      <p:sp>
        <p:nvSpPr>
          <p:cNvPr id="5" name="ノート プレースホルダ 4"/>
          <p:cNvSpPr>
            <a:spLocks noGrp="1"/>
          </p:cNvSpPr>
          <p:nvPr>
            <p:ph type="body" sz="quarter" idx="3"/>
          </p:nvPr>
        </p:nvSpPr>
        <p:spPr>
          <a:xfrm>
            <a:off x="993935" y="3233421"/>
            <a:ext cx="7951470" cy="3063240"/>
          </a:xfrm>
          <a:prstGeom prst="rect">
            <a:avLst/>
          </a:prstGeom>
        </p:spPr>
        <p:txBody>
          <a:bodyPr vert="horz" lIns="91424" tIns="45711" rIns="91424" bIns="45711"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2" y="6465659"/>
            <a:ext cx="4307047" cy="340360"/>
          </a:xfrm>
          <a:prstGeom prst="rect">
            <a:avLst/>
          </a:prstGeom>
        </p:spPr>
        <p:txBody>
          <a:bodyPr vert="horz" lIns="91424" tIns="45711" rIns="91424" bIns="45711"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5629993" y="6465659"/>
            <a:ext cx="4307047" cy="340360"/>
          </a:xfrm>
          <a:prstGeom prst="rect">
            <a:avLst/>
          </a:prstGeom>
        </p:spPr>
        <p:txBody>
          <a:bodyPr vert="horz" lIns="91424" tIns="45711" rIns="91424" bIns="45711" rtlCol="0" anchor="b"/>
          <a:lstStyle>
            <a:lvl1pPr algn="r">
              <a:defRPr sz="1200"/>
            </a:lvl1pPr>
          </a:lstStyle>
          <a:p>
            <a:fld id="{4308C615-631D-4AD2-8CDC-5C132F111DAD}" type="slidenum">
              <a:rPr kumimoji="1" lang="ja-JP" altLang="en-US" smtClean="0"/>
              <a:pPr/>
              <a:t>‹#›</a:t>
            </a:fld>
            <a:endParaRPr kumimoji="1" lang="ja-JP" altLang="en-US"/>
          </a:p>
        </p:txBody>
      </p:sp>
    </p:spTree>
    <p:extLst>
      <p:ext uri="{BB962C8B-B14F-4D97-AF65-F5344CB8AC3E}">
        <p14:creationId xmlns:p14="http://schemas.microsoft.com/office/powerpoint/2010/main" val="3145786608"/>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40"/>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98C847B8-9050-4EE1-8B2F-0F7401DA9B87}" type="datetime1">
              <a:rPr kumimoji="1" lang="ja-JP" altLang="en-US" smtClean="0"/>
              <a:t>2020/6/8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a:xfrm>
            <a:off x="7610152" y="39540"/>
            <a:ext cx="2311400" cy="365125"/>
          </a:xfrm>
        </p:spPr>
        <p:txBody>
          <a:bodyPr/>
          <a:lstStyle>
            <a:lvl1pPr>
              <a:defRPr sz="1600"/>
            </a:lvl1pPr>
          </a:lstStyle>
          <a:p>
            <a:fld id="{D2D8002D-B5B0-4BAC-B1F6-782DDCCE6D9C}" type="slidenum">
              <a:rPr lang="ja-JP" altLang="en-US" smtClean="0"/>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27806209-9575-4B9C-A35A-DDFDAF7FB900}" type="datetime1">
              <a:rPr kumimoji="1" lang="ja-JP" altLang="en-US" smtClean="0"/>
              <a:t>2020/6/8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3"/>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0" y="274643"/>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8879896-53A6-406E-82C3-91E9177CCB9C}" type="datetime1">
              <a:rPr kumimoji="1" lang="ja-JP" altLang="en-US" smtClean="0"/>
              <a:t>2020/6/8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389D979E-890E-484B-A889-2EA0EF8B7266}" type="datetime1">
              <a:rPr kumimoji="1" lang="ja-JP" altLang="en-US" smtClean="0"/>
              <a:t>2020/6/8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lang="ja-JP" altLang="en-US" smtClean="0"/>
              <a:pPr/>
              <a:t>‹#›</a:t>
            </a:fld>
            <a:endParaRPr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15"/>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3135DEA7-3EB4-4B6C-9C2B-425031FA18CC}" type="datetime1">
              <a:rPr kumimoji="1" lang="ja-JP" altLang="en-US" smtClean="0"/>
              <a:t>2020/6/8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0" y="160020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0" y="160020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DD85F4DF-312D-4CE8-BFE2-29068F557D8A}" type="datetime1">
              <a:rPr kumimoji="1" lang="ja-JP" altLang="en-US" smtClean="0"/>
              <a:t>2020/6/8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5"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BCBB6516-C160-46C1-963A-5408A070E05A}" type="datetime1">
              <a:rPr kumimoji="1" lang="ja-JP" altLang="en-US" smtClean="0"/>
              <a:t>2020/6/8</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5948A331-CAB8-4D94-B23B-9E2E442C8559}" type="datetime1">
              <a:rPr kumimoji="1" lang="ja-JP" altLang="en-US" smtClean="0"/>
              <a:t>2020/6/8</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65EBC5C8-D75F-48C0-9D1F-F9E747EF8D0F}" type="datetime1">
              <a:rPr kumimoji="1" lang="ja-JP" altLang="en-US" smtClean="0"/>
              <a:t>2020/6/8</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2" y="273053"/>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49C7025B-8C07-4749-B9F0-17D5694E5CAC}" type="datetime1">
              <a:rPr kumimoji="1" lang="ja-JP" altLang="en-US" smtClean="0"/>
              <a:t>2020/6/8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476BA63-6DAF-4103-B01A-2A2187937CF3}" type="datetime1">
              <a:rPr kumimoji="1" lang="ja-JP" altLang="en-US" smtClean="0"/>
              <a:t>2020/6/8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600204"/>
            <a:ext cx="89154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0" y="6356365"/>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D045F0-866C-45E4-ABE1-F1478BBF592D}" type="datetime1">
              <a:rPr kumimoji="1" lang="ja-JP" altLang="en-US" smtClean="0"/>
              <a:t>2020/6/8</a:t>
            </a:fld>
            <a:endParaRPr kumimoji="1" lang="ja-JP" altLang="en-US"/>
          </a:p>
        </p:txBody>
      </p:sp>
      <p:sp>
        <p:nvSpPr>
          <p:cNvPr id="5" name="フッター プレースホルダ 4"/>
          <p:cNvSpPr>
            <a:spLocks noGrp="1"/>
          </p:cNvSpPr>
          <p:nvPr>
            <p:ph type="ftr" sz="quarter" idx="3"/>
          </p:nvPr>
        </p:nvSpPr>
        <p:spPr>
          <a:xfrm>
            <a:off x="3384550" y="635636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610152" y="-27383"/>
            <a:ext cx="2311400" cy="365125"/>
          </a:xfrm>
          <a:prstGeom prst="rect">
            <a:avLst/>
          </a:prstGeom>
        </p:spPr>
        <p:txBody>
          <a:bodyPr vert="horz" lIns="91440" tIns="45720" rIns="91440" bIns="45720" rtlCol="0" anchor="ctr"/>
          <a:lstStyle>
            <a:lvl1pPr algn="r">
              <a:defRPr sz="1200" b="1">
                <a:solidFill>
                  <a:schemeClr val="tx1">
                    <a:tint val="75000"/>
                  </a:schemeClr>
                </a:solidFill>
                <a:latin typeface="Meiryo UI" pitchFamily="50" charset="-128"/>
                <a:ea typeface="Meiryo UI" pitchFamily="50" charset="-128"/>
                <a:cs typeface="Meiryo UI" pitchFamily="50" charset="-128"/>
              </a:defRPr>
            </a:lvl1pPr>
          </a:lstStyle>
          <a:p>
            <a:fld id="{D2D8002D-B5B0-4BAC-B1F6-782DDCCE6D9C}" type="slidenum">
              <a:rPr lang="ja-JP" altLang="en-US" smtClean="0"/>
              <a:pPr/>
              <a:t>‹#›</a:t>
            </a:fld>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8210089" y="315225"/>
            <a:ext cx="996923" cy="332308"/>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477" dirty="0" smtClean="0">
                <a:latin typeface="Meiryo UI" panose="020B0604030504040204" pitchFamily="50" charset="-128"/>
                <a:ea typeface="Meiryo UI" panose="020B0604030504040204" pitchFamily="50" charset="-128"/>
              </a:rPr>
              <a:t>資料４</a:t>
            </a:r>
            <a:endParaRPr lang="en-US" altLang="ja-JP" sz="1477" dirty="0">
              <a:latin typeface="Meiryo UI" panose="020B0604030504040204" pitchFamily="50" charset="-128"/>
              <a:ea typeface="Meiryo UI" panose="020B0604030504040204" pitchFamily="50" charset="-128"/>
            </a:endParaRPr>
          </a:p>
        </p:txBody>
      </p:sp>
      <p:sp>
        <p:nvSpPr>
          <p:cNvPr id="7" name="フローチャート : 端子 7"/>
          <p:cNvSpPr/>
          <p:nvPr/>
        </p:nvSpPr>
        <p:spPr>
          <a:xfrm>
            <a:off x="553414" y="2852936"/>
            <a:ext cx="9049005" cy="720080"/>
          </a:xfrm>
          <a:prstGeom prst="flowChartTerminator">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lnSpc>
                <a:spcPct val="150000"/>
              </a:lnSpc>
              <a:defRPr/>
            </a:pPr>
            <a:r>
              <a:rPr lang="ja-JP" altLang="en-US" sz="3600" b="1" dirty="0">
                <a:solidFill>
                  <a:prstClr val="black"/>
                </a:solidFill>
                <a:latin typeface="+mn-ea"/>
              </a:rPr>
              <a:t>特別区の名称について</a:t>
            </a:r>
          </a:p>
        </p:txBody>
      </p:sp>
      <p:sp>
        <p:nvSpPr>
          <p:cNvPr id="11" name="正方形/長方形 10"/>
          <p:cNvSpPr/>
          <p:nvPr/>
        </p:nvSpPr>
        <p:spPr>
          <a:xfrm>
            <a:off x="0" y="5085184"/>
            <a:ext cx="9906000" cy="17287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令和２年６月</a:t>
            </a:r>
            <a:r>
              <a:rPr lang="en-US" altLang="ja-JP" sz="2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11</a:t>
            </a:r>
            <a:r>
              <a:rPr lang="ja-JP" altLang="en-US" sz="2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日</a:t>
            </a:r>
            <a:endParaRPr lang="en-US" altLang="ja-JP" sz="2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lang="ja-JP" altLang="en-US" sz="2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大都市制度（特別区設置）協議会</a:t>
            </a:r>
            <a:endParaRPr lang="en-US" altLang="ja-JP"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lang="ja-JP" altLang="en-US"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事務局：副首都推進局</a:t>
            </a:r>
            <a:r>
              <a:rPr lang="ja-JP" altLang="en-US" sz="2800" dirty="0">
                <a:solidFill>
                  <a:schemeClr val="tx1"/>
                </a:solidFill>
                <a:latin typeface="+mn-ea"/>
              </a:rPr>
              <a:t>　</a:t>
            </a:r>
          </a:p>
        </p:txBody>
      </p:sp>
      <p:sp>
        <p:nvSpPr>
          <p:cNvPr id="12" name="正方形/長方形 11"/>
          <p:cNvSpPr/>
          <p:nvPr/>
        </p:nvSpPr>
        <p:spPr>
          <a:xfrm>
            <a:off x="560512" y="260648"/>
            <a:ext cx="4608512" cy="386885"/>
          </a:xfrm>
          <a:prstGeom prst="rect">
            <a:avLst/>
          </a:prstGeom>
          <a:solidFill>
            <a:sysClr val="window" lastClr="FFFFFF"/>
          </a:solidFill>
          <a:ln w="19050" cap="flat" cmpd="sng" algn="ctr">
            <a:solidFill>
              <a:sysClr val="windowText" lastClr="000000"/>
            </a:solidFill>
            <a:prstDash val="solid"/>
            <a:miter lim="800000"/>
          </a:ln>
          <a:effectLst/>
        </p:spPr>
        <p:txBody>
          <a:bodyPr rot="0" spcFirstLastPara="0" vert="horz" wrap="square" lIns="91440" tIns="108000" rIns="91440" bIns="45720" numCol="1" spcCol="0" rtlCol="0" fromWordArt="0" anchor="ctr" anchorCtr="0" forceAA="0" compatLnSpc="1">
            <a:prstTxWarp prst="textNoShape">
              <a:avLst/>
            </a:prstTxWarp>
            <a:noAutofit/>
          </a:bodyPr>
          <a:lstStyle/>
          <a:p>
            <a:pPr algn="ctr">
              <a:lnSpc>
                <a:spcPts val="1400"/>
              </a:lnSpc>
              <a:spcBef>
                <a:spcPts val="600"/>
              </a:spcBef>
            </a:pPr>
            <a:r>
              <a:rPr lang="ja-JP" altLang="en-US" sz="1600" kern="100" dirty="0" smtClean="0">
                <a:latin typeface="Meiryo UI" panose="020B0604030504040204" pitchFamily="50" charset="-128"/>
                <a:ea typeface="Meiryo UI" panose="020B0604030504040204" pitchFamily="50" charset="-128"/>
                <a:cs typeface="Times New Roman"/>
              </a:rPr>
              <a:t>第</a:t>
            </a:r>
            <a:r>
              <a:rPr lang="en-US" altLang="ja-JP" sz="1600" kern="100" dirty="0" smtClean="0">
                <a:latin typeface="Meiryo UI" panose="020B0604030504040204" pitchFamily="50" charset="-128"/>
                <a:ea typeface="Meiryo UI" panose="020B0604030504040204" pitchFamily="50" charset="-128"/>
                <a:cs typeface="Times New Roman"/>
              </a:rPr>
              <a:t>34</a:t>
            </a:r>
            <a:r>
              <a:rPr lang="ja-JP" altLang="en-US" sz="1600" kern="100" dirty="0" smtClean="0">
                <a:latin typeface="Meiryo UI" panose="020B0604030504040204" pitchFamily="50" charset="-128"/>
                <a:ea typeface="Meiryo UI" panose="020B0604030504040204" pitchFamily="50" charset="-128"/>
                <a:cs typeface="Times New Roman"/>
              </a:rPr>
              <a:t>回</a:t>
            </a:r>
            <a:r>
              <a:rPr lang="ja-JP" altLang="en-US" sz="1600" kern="100" dirty="0">
                <a:latin typeface="Meiryo UI" panose="020B0604030504040204" pitchFamily="50" charset="-128"/>
                <a:ea typeface="Meiryo UI" panose="020B0604030504040204" pitchFamily="50" charset="-128"/>
                <a:cs typeface="Times New Roman"/>
              </a:rPr>
              <a:t>　大都市制度（特別区設置）協議会</a:t>
            </a:r>
            <a:r>
              <a:rPr lang="ja-JP" altLang="en-US" sz="1600" kern="100" dirty="0" smtClean="0">
                <a:latin typeface="Meiryo UI" panose="020B0604030504040204" pitchFamily="50" charset="-128"/>
                <a:ea typeface="Meiryo UI" panose="020B0604030504040204" pitchFamily="50" charset="-128"/>
                <a:cs typeface="Times New Roman"/>
              </a:rPr>
              <a:t>資料</a:t>
            </a:r>
            <a:endParaRPr lang="en-US" altLang="ja-JP" sz="1600" kern="100" dirty="0">
              <a:latin typeface="Meiryo UI" panose="020B0604030504040204" pitchFamily="50" charset="-128"/>
              <a:ea typeface="Meiryo UI" panose="020B0604030504040204" pitchFamily="50" charset="-128"/>
              <a:cs typeface="Times New Roman"/>
            </a:endParaRPr>
          </a:p>
        </p:txBody>
      </p:sp>
    </p:spTree>
    <p:extLst>
      <p:ext uri="{BB962C8B-B14F-4D97-AF65-F5344CB8AC3E}">
        <p14:creationId xmlns:p14="http://schemas.microsoft.com/office/powerpoint/2010/main" val="1267470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506379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正方形/長方形 2"/>
          <p:cNvSpPr/>
          <p:nvPr/>
        </p:nvSpPr>
        <p:spPr>
          <a:xfrm>
            <a:off x="322769" y="2298700"/>
            <a:ext cx="9454767" cy="4442668"/>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角丸四角形 10"/>
          <p:cNvSpPr/>
          <p:nvPr/>
        </p:nvSpPr>
        <p:spPr bwMode="gray">
          <a:xfrm>
            <a:off x="632520" y="116631"/>
            <a:ext cx="8640960" cy="504057"/>
          </a:xfrm>
          <a:prstGeom prst="roundRect">
            <a:avLst/>
          </a:prstGeom>
          <a:ln w="12700">
            <a:noFill/>
          </a:ln>
        </p:spPr>
        <p:style>
          <a:lnRef idx="2">
            <a:schemeClr val="accent6"/>
          </a:lnRef>
          <a:fillRef idx="1">
            <a:schemeClr val="lt1"/>
          </a:fillRef>
          <a:effectRef idx="0">
            <a:schemeClr val="accent6"/>
          </a:effectRef>
          <a:fontRef idx="minor">
            <a:schemeClr val="dk1"/>
          </a:fontRef>
        </p:style>
        <p:txBody>
          <a:bodyPr rtlCol="0" anchor="ctr" anchorCtr="1"/>
          <a:lstStyle/>
          <a:p>
            <a:pPr algn="ctr"/>
            <a:r>
              <a:rPr lang="ja-JP" altLang="en-US" sz="2000" b="1" dirty="0" smtClean="0">
                <a:latin typeface="Meiryo UI" panose="020B0604030504040204" pitchFamily="50" charset="-128"/>
                <a:ea typeface="Meiryo UI" panose="020B0604030504040204" pitchFamily="50" charset="-128"/>
              </a:rPr>
              <a:t>特別区の名称に関する東京都の中央区及び北区との調整結果について</a:t>
            </a:r>
            <a:endParaRPr kumimoji="1" lang="en-US" altLang="ja-JP" sz="2000" b="1" dirty="0">
              <a:latin typeface="Meiryo UI" panose="020B0604030504040204" pitchFamily="50" charset="-128"/>
              <a:ea typeface="Meiryo UI" panose="020B0604030504040204" pitchFamily="50" charset="-128"/>
            </a:endParaRPr>
          </a:p>
        </p:txBody>
      </p:sp>
      <p:sp>
        <p:nvSpPr>
          <p:cNvPr id="17" name="角丸四角形 16"/>
          <p:cNvSpPr/>
          <p:nvPr/>
        </p:nvSpPr>
        <p:spPr>
          <a:xfrm>
            <a:off x="396258" y="599579"/>
            <a:ext cx="9254741" cy="1621590"/>
          </a:xfrm>
          <a:prstGeom prst="roundRect">
            <a:avLst>
              <a:gd name="adj" fmla="val 0"/>
            </a:avLst>
          </a:prstGeom>
          <a:noFill/>
          <a:ln w="12700">
            <a:solidFill>
              <a:schemeClr val="tx1"/>
            </a:solidFill>
            <a:prstDash val="dash"/>
          </a:ln>
        </p:spPr>
        <p:style>
          <a:lnRef idx="2">
            <a:schemeClr val="accent6"/>
          </a:lnRef>
          <a:fillRef idx="1">
            <a:schemeClr val="lt1"/>
          </a:fillRef>
          <a:effectRef idx="0">
            <a:schemeClr val="accent6"/>
          </a:effectRef>
          <a:fontRef idx="minor">
            <a:schemeClr val="dk1"/>
          </a:fontRef>
        </p:style>
        <p:txBody>
          <a:bodyPr tIns="72000" rtlCol="0" anchor="t" anchorCtr="0"/>
          <a:lstStyle/>
          <a:p>
            <a:pPr>
              <a:spcAft>
                <a:spcPts val="300"/>
              </a:spcAft>
            </a:pPr>
            <a:r>
              <a:rPr lang="ja-JP" altLang="en-US" sz="1500" b="1" dirty="0" smtClean="0">
                <a:latin typeface="Meiryo UI" panose="020B0604030504040204" pitchFamily="50" charset="-128"/>
                <a:ea typeface="Meiryo UI" panose="020B0604030504040204" pitchFamily="50" charset="-128"/>
              </a:rPr>
              <a:t>◆令和２年２月</a:t>
            </a:r>
            <a:r>
              <a:rPr lang="en-US" altLang="ja-JP" sz="1500" b="1" dirty="0" smtClean="0">
                <a:latin typeface="Meiryo UI" panose="020B0604030504040204" pitchFamily="50" charset="-128"/>
                <a:ea typeface="Meiryo UI" panose="020B0604030504040204" pitchFamily="50" charset="-128"/>
              </a:rPr>
              <a:t>26</a:t>
            </a:r>
            <a:r>
              <a:rPr lang="ja-JP" altLang="en-US" sz="1500" b="1" dirty="0" smtClean="0">
                <a:latin typeface="Meiryo UI" panose="020B0604030504040204" pitchFamily="50" charset="-128"/>
                <a:ea typeface="Meiryo UI" panose="020B0604030504040204" pitchFamily="50" charset="-128"/>
              </a:rPr>
              <a:t>日</a:t>
            </a:r>
            <a:r>
              <a:rPr lang="ja-JP" altLang="en-US" sz="1500" b="1" dirty="0">
                <a:latin typeface="Meiryo UI" panose="020B0604030504040204" pitchFamily="50" charset="-128"/>
                <a:ea typeface="Meiryo UI" panose="020B0604030504040204" pitchFamily="50" charset="-128"/>
              </a:rPr>
              <a:t>　</a:t>
            </a:r>
            <a:r>
              <a:rPr lang="ja-JP" altLang="en-US" sz="1500" b="1" dirty="0" smtClean="0">
                <a:latin typeface="Meiryo UI" panose="020B0604030504040204" pitchFamily="50" charset="-128"/>
                <a:ea typeface="Meiryo UI" panose="020B0604030504040204" pitchFamily="50" charset="-128"/>
              </a:rPr>
              <a:t>第</a:t>
            </a:r>
            <a:r>
              <a:rPr lang="en-US" altLang="ja-JP" sz="1500" b="1" dirty="0" smtClean="0">
                <a:latin typeface="Meiryo UI" panose="020B0604030504040204" pitchFamily="50" charset="-128"/>
                <a:ea typeface="Meiryo UI" panose="020B0604030504040204" pitchFamily="50" charset="-128"/>
              </a:rPr>
              <a:t>33</a:t>
            </a:r>
            <a:r>
              <a:rPr lang="ja-JP" altLang="en-US" sz="1500" b="1" dirty="0" smtClean="0">
                <a:latin typeface="Meiryo UI" panose="020B0604030504040204" pitchFamily="50" charset="-128"/>
                <a:ea typeface="Meiryo UI" panose="020B0604030504040204" pitchFamily="50" charset="-128"/>
              </a:rPr>
              <a:t>回 協議会</a:t>
            </a:r>
            <a:r>
              <a:rPr lang="ja-JP" altLang="en-US" sz="1500" b="1" dirty="0">
                <a:latin typeface="Meiryo UI" panose="020B0604030504040204" pitchFamily="50" charset="-128"/>
                <a:ea typeface="Meiryo UI" panose="020B0604030504040204" pitchFamily="50" charset="-128"/>
              </a:rPr>
              <a:t>　</a:t>
            </a:r>
            <a:r>
              <a:rPr lang="ja-JP" altLang="en-US" sz="1500" b="1" dirty="0" smtClean="0">
                <a:latin typeface="Meiryo UI" panose="020B0604030504040204" pitchFamily="50" charset="-128"/>
                <a:ea typeface="Meiryo UI" panose="020B0604030504040204" pitchFamily="50" charset="-128"/>
              </a:rPr>
              <a:t>➡ 同一名称の使用に関し、東京都の両区に理解を求めることを確認</a:t>
            </a:r>
            <a:endParaRPr lang="en-US" altLang="ja-JP" sz="1500" b="1" dirty="0" smtClean="0">
              <a:latin typeface="Meiryo UI" panose="020B0604030504040204" pitchFamily="50" charset="-128"/>
              <a:ea typeface="Meiryo UI" panose="020B0604030504040204" pitchFamily="50" charset="-128"/>
            </a:endParaRPr>
          </a:p>
          <a:p>
            <a:pPr>
              <a:lnSpc>
                <a:spcPts val="1700"/>
              </a:lnSpc>
              <a:spcAft>
                <a:spcPts val="300"/>
              </a:spcAft>
            </a:pPr>
            <a:r>
              <a:rPr lang="ja-JP" altLang="en-US" sz="1500" b="1" dirty="0">
                <a:latin typeface="Meiryo UI" panose="020B0604030504040204" pitchFamily="50" charset="-128"/>
                <a:ea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rPr>
              <a:t>（理　由）</a:t>
            </a:r>
            <a:endParaRPr lang="ja-JP" altLang="en-US" sz="1500" dirty="0">
              <a:latin typeface="Meiryo UI" panose="020B0604030504040204" pitchFamily="50" charset="-128"/>
              <a:ea typeface="Meiryo UI" panose="020B0604030504040204" pitchFamily="50" charset="-128"/>
            </a:endParaRPr>
          </a:p>
          <a:p>
            <a:pPr>
              <a:lnSpc>
                <a:spcPts val="1700"/>
              </a:lnSpc>
            </a:pP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〇長きにわたり市民に慣れ親しまれ、愛着のある名称である</a:t>
            </a:r>
            <a:endParaRPr lang="en-US" altLang="ja-JP" sz="1400" dirty="0" smtClean="0">
              <a:latin typeface="Meiryo UI" panose="020B0604030504040204" pitchFamily="50" charset="-128"/>
              <a:ea typeface="Meiryo UI" panose="020B0604030504040204" pitchFamily="50" charset="-128"/>
            </a:endParaRPr>
          </a:p>
          <a:p>
            <a:pPr>
              <a:lnSpc>
                <a:spcPts val="1700"/>
              </a:lnSpc>
              <a:spcBef>
                <a:spcPts val="300"/>
              </a:spcBef>
            </a:pP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〇東京と大阪において、それぞれ長い歴史の中で定着し、広く認知されている名称であり、かつ、全国にも同一の名称が存在</a:t>
            </a:r>
            <a:endParaRPr lang="en-US" altLang="ja-JP" sz="1400" dirty="0" smtClean="0">
              <a:latin typeface="Meiryo UI" panose="020B0604030504040204" pitchFamily="50" charset="-128"/>
              <a:ea typeface="Meiryo UI" panose="020B0604030504040204" pitchFamily="50" charset="-128"/>
            </a:endParaRPr>
          </a:p>
          <a:p>
            <a:pPr>
              <a:lnSpc>
                <a:spcPts val="1700"/>
              </a:lnSpc>
            </a:pP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することから、今回使用することで大きな混乱が生じるものではない</a:t>
            </a:r>
            <a:endParaRPr lang="en-US" altLang="ja-JP" sz="1400" dirty="0" smtClean="0">
              <a:latin typeface="Meiryo UI" panose="020B0604030504040204" pitchFamily="50" charset="-128"/>
              <a:ea typeface="Meiryo UI" panose="020B0604030504040204" pitchFamily="50" charset="-128"/>
            </a:endParaRPr>
          </a:p>
          <a:p>
            <a:pPr>
              <a:lnSpc>
                <a:spcPts val="1700"/>
              </a:lnSpc>
              <a:spcBef>
                <a:spcPts val="300"/>
              </a:spcBef>
            </a:pP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〇東京と大阪で同一名称となる特別区が相互に連携し、都市の発展に結びつけていくことで住民にとってプラスになる</a:t>
            </a:r>
            <a:endParaRPr lang="en-US" altLang="ja-JP" sz="1400" dirty="0" smtClean="0">
              <a:latin typeface="Meiryo UI" panose="020B0604030504040204" pitchFamily="50" charset="-128"/>
              <a:ea typeface="Meiryo UI" panose="020B0604030504040204" pitchFamily="50" charset="-128"/>
            </a:endParaRPr>
          </a:p>
          <a:p>
            <a:pPr>
              <a:lnSpc>
                <a:spcPts val="2000"/>
              </a:lnSpc>
            </a:pP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a:t>
            </a:r>
            <a:endParaRPr lang="ja-JP" altLang="en-US" sz="1400" dirty="0">
              <a:latin typeface="Meiryo UI" panose="020B0604030504040204" pitchFamily="50" charset="-128"/>
              <a:ea typeface="Meiryo UI" panose="020B0604030504040204" pitchFamily="50" charset="-128"/>
            </a:endParaRPr>
          </a:p>
          <a:p>
            <a:pPr>
              <a:spcAft>
                <a:spcPts val="300"/>
              </a:spcAft>
            </a:pPr>
            <a:endParaRPr lang="en-US" altLang="ja-JP" b="1" dirty="0" smtClean="0">
              <a:latin typeface="Meiryo UI" panose="020B0604030504040204" pitchFamily="50" charset="-128"/>
              <a:ea typeface="Meiryo UI" panose="020B0604030504040204" pitchFamily="50" charset="-128"/>
            </a:endParaRPr>
          </a:p>
        </p:txBody>
      </p:sp>
      <p:sp>
        <p:nvSpPr>
          <p:cNvPr id="18" name="角丸四角形 17"/>
          <p:cNvSpPr/>
          <p:nvPr/>
        </p:nvSpPr>
        <p:spPr>
          <a:xfrm>
            <a:off x="396258" y="4914900"/>
            <a:ext cx="9220907" cy="1754460"/>
          </a:xfrm>
          <a:prstGeom prst="roundRect">
            <a:avLst>
              <a:gd name="adj" fmla="val 14799"/>
            </a:avLst>
          </a:prstGeom>
          <a:noFill/>
          <a:ln w="12700">
            <a:solidFill>
              <a:schemeClr val="tx1"/>
            </a:solidFill>
          </a:ln>
        </p:spPr>
        <p:style>
          <a:lnRef idx="2">
            <a:schemeClr val="accent6"/>
          </a:lnRef>
          <a:fillRef idx="1">
            <a:schemeClr val="lt1"/>
          </a:fillRef>
          <a:effectRef idx="0">
            <a:schemeClr val="accent6"/>
          </a:effectRef>
          <a:fontRef idx="minor">
            <a:schemeClr val="dk1"/>
          </a:fontRef>
        </p:style>
        <p:txBody>
          <a:bodyPr tIns="0" bIns="0" rtlCol="0" anchor="t" anchorCtr="0"/>
          <a:lstStyle/>
          <a:p>
            <a:pPr>
              <a:spcAft>
                <a:spcPts val="300"/>
              </a:spcAft>
            </a:pPr>
            <a:r>
              <a:rPr lang="ja-JP" altLang="en-US" sz="1500" b="1" dirty="0" smtClean="0">
                <a:latin typeface="Meiryo UI" panose="020B0604030504040204" pitchFamily="50" charset="-128"/>
                <a:ea typeface="Meiryo UI" panose="020B0604030504040204" pitchFamily="50" charset="-128"/>
              </a:rPr>
              <a:t>■</a:t>
            </a:r>
            <a:r>
              <a:rPr lang="ja-JP" altLang="en-US" sz="1500" b="1" dirty="0">
                <a:latin typeface="Meiryo UI" panose="020B0604030504040204" pitchFamily="50" charset="-128"/>
                <a:ea typeface="Meiryo UI" panose="020B0604030504040204" pitchFamily="50" charset="-128"/>
              </a:rPr>
              <a:t>令和</a:t>
            </a:r>
            <a:r>
              <a:rPr lang="ja-JP" altLang="en-US" sz="1500" b="1" dirty="0" smtClean="0">
                <a:latin typeface="Meiryo UI" panose="020B0604030504040204" pitchFamily="50" charset="-128"/>
                <a:ea typeface="Meiryo UI" panose="020B0604030504040204" pitchFamily="50" charset="-128"/>
              </a:rPr>
              <a:t>２年３月</a:t>
            </a:r>
            <a:r>
              <a:rPr lang="en-US" altLang="ja-JP" sz="1500" b="1" dirty="0" smtClean="0">
                <a:latin typeface="Meiryo UI" panose="020B0604030504040204" pitchFamily="50" charset="-128"/>
                <a:ea typeface="Meiryo UI" panose="020B0604030504040204" pitchFamily="50" charset="-128"/>
              </a:rPr>
              <a:t>31</a:t>
            </a:r>
            <a:r>
              <a:rPr lang="ja-JP" altLang="en-US" sz="1500" b="1" dirty="0" smtClean="0">
                <a:latin typeface="Meiryo UI" panose="020B0604030504040204" pitchFamily="50" charset="-128"/>
                <a:ea typeface="Meiryo UI" panose="020B0604030504040204" pitchFamily="50" charset="-128"/>
              </a:rPr>
              <a:t>日</a:t>
            </a:r>
            <a:r>
              <a:rPr lang="ja-JP" altLang="en-US" sz="1500" b="1" dirty="0">
                <a:latin typeface="Meiryo UI" panose="020B0604030504040204" pitchFamily="50" charset="-128"/>
                <a:ea typeface="Meiryo UI" panose="020B0604030504040204" pitchFamily="50" charset="-128"/>
              </a:rPr>
              <a:t>　両</a:t>
            </a:r>
            <a:r>
              <a:rPr lang="ja-JP" altLang="en-US" sz="1500" b="1" dirty="0" smtClean="0">
                <a:latin typeface="Meiryo UI" panose="020B0604030504040204" pitchFamily="50" charset="-128"/>
                <a:ea typeface="Meiryo UI" panose="020B0604030504040204" pitchFamily="50" charset="-128"/>
              </a:rPr>
              <a:t>区</a:t>
            </a:r>
            <a:r>
              <a:rPr lang="ja-JP" altLang="en-US" sz="1500" b="1" dirty="0">
                <a:latin typeface="Meiryo UI" panose="020B0604030504040204" pitchFamily="50" charset="-128"/>
                <a:ea typeface="Meiryo UI" panose="020B0604030504040204" pitchFamily="50" charset="-128"/>
              </a:rPr>
              <a:t>からの</a:t>
            </a:r>
            <a:r>
              <a:rPr lang="ja-JP" altLang="en-US" sz="1500" b="1" dirty="0" smtClean="0">
                <a:latin typeface="Meiryo UI" panose="020B0604030504040204" pitchFamily="50" charset="-128"/>
                <a:ea typeface="Meiryo UI" panose="020B0604030504040204" pitchFamily="50" charset="-128"/>
              </a:rPr>
              <a:t>意見</a:t>
            </a:r>
            <a:r>
              <a:rPr lang="ja-JP" altLang="en-US"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要旨</a:t>
            </a:r>
            <a:r>
              <a:rPr lang="ja-JP" altLang="en-US" sz="1200" dirty="0" smtClean="0">
                <a:latin typeface="Meiryo UI" panose="020B0604030504040204" pitchFamily="50" charset="-128"/>
                <a:ea typeface="Meiryo UI" panose="020B0604030504040204" pitchFamily="50" charset="-128"/>
              </a:rPr>
              <a:t>）</a:t>
            </a:r>
            <a:endParaRPr lang="en-US" altLang="ja-JP" sz="1500" b="1" dirty="0" smtClean="0">
              <a:latin typeface="Meiryo UI" panose="020B0604030504040204" pitchFamily="50" charset="-128"/>
              <a:ea typeface="Meiryo UI" panose="020B0604030504040204" pitchFamily="50" charset="-128"/>
            </a:endParaRPr>
          </a:p>
          <a:p>
            <a:r>
              <a:rPr lang="ja-JP" altLang="en-US" sz="1500" b="1" dirty="0">
                <a:latin typeface="Meiryo UI" panose="020B0604030504040204" pitchFamily="50" charset="-128"/>
                <a:ea typeface="Meiryo UI" panose="020B0604030504040204" pitchFamily="50" charset="-128"/>
              </a:rPr>
              <a:t>　</a:t>
            </a:r>
            <a:r>
              <a:rPr lang="en-US" altLang="ja-JP" sz="1500" b="1" dirty="0" smtClean="0">
                <a:latin typeface="Meiryo UI" panose="020B0604030504040204" pitchFamily="50" charset="-128"/>
                <a:ea typeface="Meiryo UI" panose="020B0604030504040204" pitchFamily="50" charset="-128"/>
              </a:rPr>
              <a:t>【</a:t>
            </a:r>
            <a:r>
              <a:rPr lang="ja-JP" altLang="en-US" sz="1500" b="1" dirty="0" smtClean="0">
                <a:latin typeface="Meiryo UI" panose="020B0604030504040204" pitchFamily="50" charset="-128"/>
                <a:ea typeface="Meiryo UI" panose="020B0604030504040204" pitchFamily="50" charset="-128"/>
              </a:rPr>
              <a:t>中央区</a:t>
            </a:r>
            <a:r>
              <a:rPr lang="en-US" altLang="ja-JP" sz="1500" b="1" dirty="0" smtClean="0">
                <a:latin typeface="Meiryo UI" panose="020B0604030504040204" pitchFamily="50" charset="-128"/>
                <a:ea typeface="Meiryo UI" panose="020B0604030504040204" pitchFamily="50" charset="-128"/>
              </a:rPr>
              <a:t>】</a:t>
            </a:r>
          </a:p>
          <a:p>
            <a:r>
              <a:rPr lang="ja-JP" altLang="en-US" sz="1500" b="1" dirty="0">
                <a:latin typeface="Meiryo UI" panose="020B0604030504040204" pitchFamily="50" charset="-128"/>
                <a:ea typeface="Meiryo UI" panose="020B0604030504040204" pitchFamily="50" charset="-128"/>
              </a:rPr>
              <a:t>　</a:t>
            </a:r>
            <a:r>
              <a:rPr lang="ja-JP" altLang="en-US" sz="1500" b="1" dirty="0" smtClean="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〇本区としては、同一の名称を使用することは</a:t>
            </a:r>
            <a:r>
              <a:rPr lang="ja-JP" altLang="en-US" sz="1400" u="sng" dirty="0" smtClean="0">
                <a:latin typeface="Meiryo UI" panose="020B0604030504040204" pitchFamily="50" charset="-128"/>
                <a:ea typeface="Meiryo UI" panose="020B0604030504040204" pitchFamily="50" charset="-128"/>
              </a:rPr>
              <a:t>できる限り避けていただきたいという思いに変わりはない</a:t>
            </a:r>
            <a:endParaRPr lang="en-US" altLang="ja-JP" sz="1400" u="sng" dirty="0" smtClean="0">
              <a:latin typeface="Meiryo UI" panose="020B0604030504040204" pitchFamily="50" charset="-128"/>
              <a:ea typeface="Meiryo UI" panose="020B0604030504040204" pitchFamily="50" charset="-128"/>
            </a:endParaRPr>
          </a:p>
          <a:p>
            <a:pPr indent="14288"/>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〇今回の貴協議会における決定は、</a:t>
            </a:r>
            <a:r>
              <a:rPr lang="ja-JP" altLang="en-US" sz="1400" u="sng" dirty="0" smtClean="0">
                <a:latin typeface="Meiryo UI" panose="020B0604030504040204" pitchFamily="50" charset="-128"/>
                <a:ea typeface="Meiryo UI" panose="020B0604030504040204" pitchFamily="50" charset="-128"/>
              </a:rPr>
              <a:t>真摯にご議論を重ねてこられた結果であると受け止めてい</a:t>
            </a:r>
            <a:r>
              <a:rPr lang="ja-JP" altLang="en-US" sz="1400" u="sng" dirty="0">
                <a:latin typeface="Meiryo UI" panose="020B0604030504040204" pitchFamily="50" charset="-128"/>
                <a:ea typeface="Meiryo UI" panose="020B0604030504040204" pitchFamily="50" charset="-128"/>
              </a:rPr>
              <a:t>る</a:t>
            </a:r>
            <a:endParaRPr lang="en-US" altLang="ja-JP" sz="1400" u="sng" dirty="0" smtClean="0">
              <a:latin typeface="Meiryo UI" panose="020B0604030504040204" pitchFamily="50" charset="-128"/>
              <a:ea typeface="Meiryo UI" panose="020B0604030504040204" pitchFamily="50" charset="-128"/>
            </a:endParaRPr>
          </a:p>
          <a:p>
            <a:r>
              <a:rPr lang="en-US" altLang="ja-JP" sz="1500" b="1" dirty="0" smtClean="0">
                <a:latin typeface="Meiryo UI" panose="020B0604030504040204" pitchFamily="50" charset="-128"/>
                <a:ea typeface="Meiryo UI" panose="020B0604030504040204" pitchFamily="50" charset="-128"/>
              </a:rPr>
              <a:t>  【</a:t>
            </a:r>
            <a:r>
              <a:rPr lang="ja-JP" altLang="en-US" sz="1500" b="1" dirty="0" smtClean="0">
                <a:latin typeface="Meiryo UI" panose="020B0604030504040204" pitchFamily="50" charset="-128"/>
                <a:ea typeface="Meiryo UI" panose="020B0604030504040204" pitchFamily="50" charset="-128"/>
              </a:rPr>
              <a:t>北　区</a:t>
            </a:r>
            <a:r>
              <a:rPr lang="en-US" altLang="ja-JP" sz="1500" b="1" dirty="0">
                <a:latin typeface="Meiryo UI" panose="020B0604030504040204" pitchFamily="50" charset="-128"/>
                <a:ea typeface="Meiryo UI" panose="020B0604030504040204" pitchFamily="50" charset="-128"/>
              </a:rPr>
              <a:t>】</a:t>
            </a:r>
          </a:p>
          <a:p>
            <a:r>
              <a:rPr lang="ja-JP" altLang="en-US" sz="1400" dirty="0" smtClean="0">
                <a:latin typeface="Meiryo UI" panose="020B0604030504040204" pitchFamily="50" charset="-128"/>
                <a:ea typeface="Meiryo UI" panose="020B0604030504040204" pitchFamily="50" charset="-128"/>
              </a:rPr>
              <a:t>　　〇本区は、貴協議会の決定に対して、</a:t>
            </a:r>
            <a:r>
              <a:rPr lang="ja-JP" altLang="en-US" sz="1400" u="sng" dirty="0" smtClean="0">
                <a:latin typeface="Meiryo UI" panose="020B0604030504040204" pitchFamily="50" charset="-128"/>
                <a:ea typeface="Meiryo UI" panose="020B0604030504040204" pitchFamily="50" charset="-128"/>
              </a:rPr>
              <a:t>法的効果をもって異を唱えることができない旨承知している</a:t>
            </a:r>
            <a:endParaRPr lang="en-US" altLang="ja-JP" sz="1400" u="sng" dirty="0" smtClean="0">
              <a:latin typeface="Meiryo UI" panose="020B0604030504040204" pitchFamily="50" charset="-128"/>
              <a:ea typeface="Meiryo UI" panose="020B0604030504040204" pitchFamily="50" charset="-128"/>
            </a:endParaRPr>
          </a:p>
          <a:p>
            <a:pPr>
              <a:spcAft>
                <a:spcPts val="300"/>
              </a:spcAft>
            </a:pP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〇基礎自治体としての「北区」は、</a:t>
            </a:r>
            <a:r>
              <a:rPr lang="ja-JP" altLang="en-US" sz="1400" u="sng" dirty="0" smtClean="0">
                <a:latin typeface="Meiryo UI" panose="020B0604030504040204" pitchFamily="50" charset="-128"/>
                <a:ea typeface="Meiryo UI" panose="020B0604030504040204" pitchFamily="50" charset="-128"/>
              </a:rPr>
              <a:t>本区唯一のものであることを希望する意見に変わりない</a:t>
            </a:r>
            <a:endParaRPr lang="en-US" altLang="ja-JP" sz="1400" u="sng" dirty="0">
              <a:latin typeface="Meiryo UI" panose="020B0604030504040204" pitchFamily="50" charset="-128"/>
              <a:ea typeface="Meiryo UI" panose="020B0604030504040204" pitchFamily="50" charset="-128"/>
            </a:endParaRPr>
          </a:p>
          <a:p>
            <a:pPr>
              <a:spcAft>
                <a:spcPts val="300"/>
              </a:spcAft>
            </a:pPr>
            <a:endParaRPr lang="en-US" altLang="ja-JP" sz="1400" dirty="0" smtClean="0">
              <a:latin typeface="Meiryo UI" panose="020B0604030504040204" pitchFamily="50" charset="-128"/>
              <a:ea typeface="Meiryo UI" panose="020B0604030504040204" pitchFamily="50" charset="-128"/>
            </a:endParaRPr>
          </a:p>
          <a:p>
            <a:pPr>
              <a:spcAft>
                <a:spcPts val="300"/>
              </a:spcAft>
            </a:pPr>
            <a:endParaRPr lang="en-US" altLang="ja-JP" sz="1400" dirty="0">
              <a:latin typeface="Meiryo UI" panose="020B0604030504040204" pitchFamily="50" charset="-128"/>
              <a:ea typeface="Meiryo UI" panose="020B0604030504040204" pitchFamily="50" charset="-128"/>
            </a:endParaRPr>
          </a:p>
          <a:p>
            <a:pPr>
              <a:spcAft>
                <a:spcPts val="300"/>
              </a:spcAft>
            </a:pPr>
            <a:endParaRPr lang="ja-JP" altLang="en-US" sz="1400" dirty="0">
              <a:latin typeface="Meiryo UI" panose="020B0604030504040204" pitchFamily="50" charset="-128"/>
              <a:ea typeface="Meiryo UI" panose="020B0604030504040204" pitchFamily="50" charset="-128"/>
            </a:endParaRPr>
          </a:p>
          <a:p>
            <a:pPr>
              <a:lnSpc>
                <a:spcPts val="2000"/>
              </a:lnSpc>
            </a:pPr>
            <a:r>
              <a:rPr lang="ja-JP" altLang="en-US" sz="1400" dirty="0">
                <a:latin typeface="Meiryo UI" panose="020B0604030504040204" pitchFamily="50" charset="-128"/>
                <a:ea typeface="Meiryo UI" panose="020B0604030504040204" pitchFamily="50" charset="-128"/>
              </a:rPr>
              <a:t>　　</a:t>
            </a:r>
          </a:p>
        </p:txBody>
      </p:sp>
      <p:sp>
        <p:nvSpPr>
          <p:cNvPr id="19" name="二等辺三角形 18"/>
          <p:cNvSpPr/>
          <p:nvPr/>
        </p:nvSpPr>
        <p:spPr>
          <a:xfrm rot="10800000">
            <a:off x="3224808" y="4660722"/>
            <a:ext cx="3096344" cy="238213"/>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角丸四角形 14"/>
          <p:cNvSpPr/>
          <p:nvPr/>
        </p:nvSpPr>
        <p:spPr>
          <a:xfrm>
            <a:off x="400630" y="2968695"/>
            <a:ext cx="9270508" cy="1661184"/>
          </a:xfrm>
          <a:prstGeom prst="roundRect">
            <a:avLst>
              <a:gd name="adj" fmla="val 0"/>
            </a:avLst>
          </a:prstGeom>
          <a:noFill/>
          <a:ln w="12700">
            <a:solidFill>
              <a:schemeClr val="tx1"/>
            </a:solidFill>
          </a:ln>
        </p:spPr>
        <p:style>
          <a:lnRef idx="2">
            <a:schemeClr val="accent6"/>
          </a:lnRef>
          <a:fillRef idx="1">
            <a:schemeClr val="lt1"/>
          </a:fillRef>
          <a:effectRef idx="0">
            <a:schemeClr val="accent6"/>
          </a:effectRef>
          <a:fontRef idx="minor">
            <a:schemeClr val="dk1"/>
          </a:fontRef>
        </p:style>
        <p:txBody>
          <a:bodyPr tIns="36000" bIns="0" rtlCol="0" anchor="t" anchorCtr="0"/>
          <a:lstStyle/>
          <a:p>
            <a:pPr>
              <a:spcAft>
                <a:spcPts val="300"/>
              </a:spcAft>
            </a:pPr>
            <a:r>
              <a:rPr lang="ja-JP" altLang="en-US" sz="1500" b="1" dirty="0" smtClean="0">
                <a:latin typeface="Meiryo UI" panose="020B0604030504040204" pitchFamily="50" charset="-128"/>
                <a:ea typeface="Meiryo UI" panose="020B0604030504040204" pitchFamily="50" charset="-128"/>
              </a:rPr>
              <a:t>◆令和２年３月</a:t>
            </a:r>
            <a:r>
              <a:rPr lang="en-US" altLang="ja-JP" sz="1500" b="1" dirty="0" smtClean="0">
                <a:latin typeface="Meiryo UI" panose="020B0604030504040204" pitchFamily="50" charset="-128"/>
                <a:ea typeface="Meiryo UI" panose="020B0604030504040204" pitchFamily="50" charset="-128"/>
              </a:rPr>
              <a:t>30</a:t>
            </a:r>
            <a:r>
              <a:rPr lang="ja-JP" altLang="en-US" sz="1500" b="1" dirty="0" smtClean="0">
                <a:latin typeface="Meiryo UI" panose="020B0604030504040204" pitchFamily="50" charset="-128"/>
                <a:ea typeface="Meiryo UI" panose="020B0604030504040204" pitchFamily="50" charset="-128"/>
              </a:rPr>
              <a:t>日</a:t>
            </a:r>
            <a:r>
              <a:rPr lang="ja-JP" altLang="en-US" sz="1500" b="1" dirty="0">
                <a:latin typeface="Meiryo UI" panose="020B0604030504040204" pitchFamily="50" charset="-128"/>
                <a:ea typeface="Meiryo UI" panose="020B0604030504040204" pitchFamily="50" charset="-128"/>
              </a:rPr>
              <a:t>　協議会会長名で両区長宛て文書を発出</a:t>
            </a:r>
            <a:r>
              <a:rPr lang="ja-JP" altLang="en-US"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要旨</a:t>
            </a:r>
            <a:r>
              <a:rPr lang="ja-JP" altLang="en-US" sz="1200" dirty="0" smtClean="0">
                <a:latin typeface="Meiryo UI" panose="020B0604030504040204" pitchFamily="50" charset="-128"/>
                <a:ea typeface="Meiryo UI" panose="020B0604030504040204" pitchFamily="50" charset="-128"/>
              </a:rPr>
              <a:t>）</a:t>
            </a:r>
            <a:endParaRPr lang="ja-JP" altLang="en-US" sz="1200" dirty="0">
              <a:latin typeface="Meiryo UI" panose="020B0604030504040204" pitchFamily="50" charset="-128"/>
              <a:ea typeface="Meiryo UI" panose="020B0604030504040204" pitchFamily="50" charset="-128"/>
            </a:endParaRPr>
          </a:p>
          <a:p>
            <a:pPr>
              <a:lnSpc>
                <a:spcPts val="1700"/>
              </a:lnSpc>
            </a:pP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〇貴区より頂戴したご意見を踏まえ、再度、特別区の名称について議論を行った</a:t>
            </a:r>
            <a:endParaRPr lang="en-US" altLang="ja-JP" sz="1400" dirty="0" smtClean="0">
              <a:latin typeface="Meiryo UI" panose="020B0604030504040204" pitchFamily="50" charset="-128"/>
              <a:ea typeface="Meiryo UI" panose="020B0604030504040204" pitchFamily="50" charset="-128"/>
            </a:endParaRPr>
          </a:p>
          <a:p>
            <a:pPr>
              <a:lnSpc>
                <a:spcPts val="1700"/>
              </a:lnSpc>
              <a:spcBef>
                <a:spcPts val="800"/>
              </a:spcBef>
            </a:pP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〇その結果、長きにわたり市民に慣れ親しまれ、愛着のある名称である等の観点から、当協議会としては、</a:t>
            </a:r>
            <a:endParaRPr lang="en-US" altLang="ja-JP" sz="1400" dirty="0" smtClean="0">
              <a:latin typeface="Meiryo UI" panose="020B0604030504040204" pitchFamily="50" charset="-128"/>
              <a:ea typeface="Meiryo UI" panose="020B0604030504040204" pitchFamily="50" charset="-128"/>
            </a:endParaRPr>
          </a:p>
          <a:p>
            <a:pPr>
              <a:lnSpc>
                <a:spcPts val="1700"/>
              </a:lnSpc>
            </a:pP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a:t>
            </a:r>
            <a:r>
              <a:rPr lang="ja-JP" altLang="en-US" sz="1400" u="sng" dirty="0" smtClean="0">
                <a:latin typeface="Meiryo UI" panose="020B0604030504040204" pitchFamily="50" charset="-128"/>
                <a:ea typeface="Meiryo UI" panose="020B0604030504040204" pitchFamily="50" charset="-128"/>
              </a:rPr>
              <a:t>同一名称となることについて貴区にご理解を求めることが確認された</a:t>
            </a:r>
            <a:endParaRPr lang="en-US" altLang="ja-JP" sz="1400" u="sng" dirty="0" smtClean="0">
              <a:latin typeface="Meiryo UI" panose="020B0604030504040204" pitchFamily="50" charset="-128"/>
              <a:ea typeface="Meiryo UI" panose="020B0604030504040204" pitchFamily="50" charset="-128"/>
            </a:endParaRPr>
          </a:p>
          <a:p>
            <a:pPr>
              <a:lnSpc>
                <a:spcPts val="1700"/>
              </a:lnSpc>
              <a:spcBef>
                <a:spcPts val="800"/>
              </a:spcBef>
            </a:pP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〇貴区が懸念されている行政推進上の影響や住民の戸惑いなどの点については、新たな特別区において、できる限り工夫を</a:t>
            </a:r>
            <a:endParaRPr lang="en-US" altLang="ja-JP" sz="1400" dirty="0" smtClean="0">
              <a:latin typeface="Meiryo UI" panose="020B0604030504040204" pitchFamily="50" charset="-128"/>
              <a:ea typeface="Meiryo UI" panose="020B0604030504040204" pitchFamily="50" charset="-128"/>
            </a:endParaRPr>
          </a:p>
          <a:p>
            <a:pPr>
              <a:lnSpc>
                <a:spcPts val="1700"/>
              </a:lnSpc>
            </a:pP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凝らしていくことにより、解消に努めることが可能ではないかと考える</a:t>
            </a:r>
            <a:endParaRPr lang="en-US" altLang="ja-JP" sz="1400" dirty="0" smtClean="0">
              <a:latin typeface="Meiryo UI" panose="020B0604030504040204" pitchFamily="50" charset="-128"/>
              <a:ea typeface="Meiryo UI" panose="020B0604030504040204" pitchFamily="50" charset="-128"/>
            </a:endParaRPr>
          </a:p>
          <a:p>
            <a:pPr>
              <a:lnSpc>
                <a:spcPts val="2000"/>
              </a:lnSpc>
            </a:pPr>
            <a:endParaRPr lang="en-US" altLang="ja-JP" sz="1400" u="sng" dirty="0" smtClean="0">
              <a:latin typeface="Meiryo UI" panose="020B0604030504040204" pitchFamily="50" charset="-128"/>
              <a:ea typeface="Meiryo UI" panose="020B0604030504040204" pitchFamily="50" charset="-128"/>
            </a:endParaRPr>
          </a:p>
          <a:p>
            <a:pPr>
              <a:spcAft>
                <a:spcPts val="300"/>
              </a:spcAft>
            </a:pP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a:t>
            </a:r>
            <a:endParaRPr lang="ja-JP" altLang="en-US" sz="1600" dirty="0">
              <a:latin typeface="Meiryo UI" panose="020B0604030504040204" pitchFamily="50" charset="-128"/>
              <a:ea typeface="Meiryo UI" panose="020B0604030504040204" pitchFamily="50" charset="-128"/>
            </a:endParaRPr>
          </a:p>
          <a:p>
            <a:pPr>
              <a:spcAft>
                <a:spcPts val="300"/>
              </a:spcAft>
            </a:pPr>
            <a:endParaRPr lang="en-US" altLang="ja-JP" b="1" dirty="0" smtClean="0">
              <a:latin typeface="Meiryo UI" panose="020B0604030504040204" pitchFamily="50" charset="-128"/>
              <a:ea typeface="Meiryo UI" panose="020B0604030504040204" pitchFamily="50" charset="-128"/>
            </a:endParaRPr>
          </a:p>
        </p:txBody>
      </p:sp>
      <p:sp>
        <p:nvSpPr>
          <p:cNvPr id="9" name="角丸四角形 8"/>
          <p:cNvSpPr/>
          <p:nvPr/>
        </p:nvSpPr>
        <p:spPr>
          <a:xfrm>
            <a:off x="400630" y="2376876"/>
            <a:ext cx="9270508" cy="521531"/>
          </a:xfrm>
          <a:prstGeom prst="roundRect">
            <a:avLst>
              <a:gd name="adj" fmla="val 0"/>
            </a:avLst>
          </a:prstGeom>
          <a:noFill/>
          <a:ln w="12700">
            <a:solidFill>
              <a:schemeClr val="tx1"/>
            </a:solidFill>
          </a:ln>
        </p:spPr>
        <p:style>
          <a:lnRef idx="2">
            <a:schemeClr val="accent6"/>
          </a:lnRef>
          <a:fillRef idx="1">
            <a:schemeClr val="lt1"/>
          </a:fillRef>
          <a:effectRef idx="0">
            <a:schemeClr val="accent6"/>
          </a:effectRef>
          <a:fontRef idx="minor">
            <a:schemeClr val="dk1"/>
          </a:fontRef>
        </p:style>
        <p:txBody>
          <a:bodyPr tIns="36000" bIns="0" rtlCol="0" anchor="t" anchorCtr="0"/>
          <a:lstStyle/>
          <a:p>
            <a:pPr>
              <a:spcAft>
                <a:spcPts val="300"/>
              </a:spcAft>
            </a:pPr>
            <a:r>
              <a:rPr lang="ja-JP" altLang="en-US" sz="1500" b="1" dirty="0" smtClean="0">
                <a:latin typeface="Meiryo UI" panose="020B0604030504040204" pitchFamily="50" charset="-128"/>
                <a:ea typeface="Meiryo UI" panose="020B0604030504040204" pitchFamily="50" charset="-128"/>
              </a:rPr>
              <a:t>◆令和２年３月</a:t>
            </a:r>
            <a:r>
              <a:rPr lang="ja-JP" altLang="en-US" sz="1500" b="1" dirty="0">
                <a:latin typeface="Meiryo UI" panose="020B0604030504040204" pitchFamily="50" charset="-128"/>
                <a:ea typeface="Meiryo UI" panose="020B0604030504040204" pitchFamily="50" charset="-128"/>
              </a:rPr>
              <a:t>６</a:t>
            </a:r>
            <a:r>
              <a:rPr lang="ja-JP" altLang="en-US" sz="1500" b="1" dirty="0" smtClean="0">
                <a:latin typeface="Meiryo UI" panose="020B0604030504040204" pitchFamily="50" charset="-128"/>
                <a:ea typeface="Meiryo UI" panose="020B0604030504040204" pitchFamily="50" charset="-128"/>
              </a:rPr>
              <a:t>日</a:t>
            </a:r>
            <a:r>
              <a:rPr lang="ja-JP" altLang="en-US" sz="1500" b="1" dirty="0">
                <a:latin typeface="Meiryo UI" panose="020B0604030504040204" pitchFamily="50" charset="-128"/>
                <a:ea typeface="Meiryo UI" panose="020B0604030504040204" pitchFamily="50" charset="-128"/>
              </a:rPr>
              <a:t>　</a:t>
            </a:r>
            <a:r>
              <a:rPr lang="ja-JP" altLang="en-US" sz="1500" b="1" dirty="0" smtClean="0">
                <a:latin typeface="Meiryo UI" panose="020B0604030504040204" pitchFamily="50" charset="-128"/>
                <a:ea typeface="Meiryo UI" panose="020B0604030504040204" pitchFamily="50" charset="-128"/>
              </a:rPr>
              <a:t>両</a:t>
            </a:r>
            <a:r>
              <a:rPr lang="ja-JP" altLang="en-US" sz="1500" b="1" dirty="0">
                <a:latin typeface="Meiryo UI" panose="020B0604030504040204" pitchFamily="50" charset="-128"/>
                <a:ea typeface="Meiryo UI" panose="020B0604030504040204" pitchFamily="50" charset="-128"/>
              </a:rPr>
              <a:t>区</a:t>
            </a:r>
            <a:r>
              <a:rPr lang="ja-JP" altLang="en-US" sz="1500" b="1" dirty="0" smtClean="0">
                <a:latin typeface="Meiryo UI" panose="020B0604030504040204" pitchFamily="50" charset="-128"/>
                <a:ea typeface="Meiryo UI" panose="020B0604030504040204" pitchFamily="50" charset="-128"/>
              </a:rPr>
              <a:t>を訪問のうえ協議・調整</a:t>
            </a:r>
            <a:endParaRPr lang="ja-JP" altLang="en-US" sz="1200" dirty="0">
              <a:latin typeface="Meiryo UI" panose="020B0604030504040204" pitchFamily="50" charset="-128"/>
              <a:ea typeface="Meiryo UI" panose="020B0604030504040204" pitchFamily="50" charset="-128"/>
            </a:endParaRPr>
          </a:p>
          <a:p>
            <a:pPr>
              <a:lnSpc>
                <a:spcPts val="1700"/>
              </a:lnSpc>
            </a:pP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〇協議会における議論状況の説明、同一名称の使用に関する依頼、意見交換　など</a:t>
            </a:r>
            <a:endParaRPr lang="en-US" altLang="ja-JP" sz="1400" u="sng" dirty="0" smtClean="0">
              <a:latin typeface="Meiryo UI" panose="020B0604030504040204" pitchFamily="50" charset="-128"/>
              <a:ea typeface="Meiryo UI" panose="020B0604030504040204" pitchFamily="50" charset="-128"/>
            </a:endParaRPr>
          </a:p>
          <a:p>
            <a:pPr>
              <a:spcAft>
                <a:spcPts val="300"/>
              </a:spcAft>
            </a:pP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a:t>
            </a:r>
            <a:endParaRPr lang="ja-JP" altLang="en-US" sz="1600" dirty="0">
              <a:latin typeface="Meiryo UI" panose="020B0604030504040204" pitchFamily="50" charset="-128"/>
              <a:ea typeface="Meiryo UI" panose="020B0604030504040204" pitchFamily="50" charset="-128"/>
            </a:endParaRPr>
          </a:p>
          <a:p>
            <a:pPr>
              <a:spcAft>
                <a:spcPts val="300"/>
              </a:spcAft>
            </a:pPr>
            <a:endParaRPr lang="en-US" altLang="ja-JP" b="1" dirty="0" smtClean="0">
              <a:latin typeface="Meiryo UI" panose="020B0604030504040204" pitchFamily="50" charset="-128"/>
              <a:ea typeface="Meiryo UI" panose="020B0604030504040204" pitchFamily="50" charset="-128"/>
            </a:endParaRPr>
          </a:p>
        </p:txBody>
      </p:sp>
      <p:sp>
        <p:nvSpPr>
          <p:cNvPr id="10" name="正方形/長方形 9"/>
          <p:cNvSpPr>
            <a:spLocks noChangeArrowheads="1"/>
          </p:cNvSpPr>
          <p:nvPr/>
        </p:nvSpPr>
        <p:spPr bwMode="auto">
          <a:xfrm>
            <a:off x="8874125" y="6568681"/>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en-US" altLang="ja-JP" sz="1100" b="1" dirty="0" smtClean="0">
                <a:solidFill>
                  <a:srgbClr val="000000"/>
                </a:solidFill>
                <a:latin typeface="Meiryo UI" pitchFamily="50" charset="-128"/>
                <a:ea typeface="Meiryo UI" pitchFamily="50" charset="-128"/>
                <a:cs typeface="Meiryo UI" pitchFamily="50" charset="-128"/>
              </a:rPr>
              <a:t>1</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6348426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正方形/長方形 2"/>
          <p:cNvSpPr/>
          <p:nvPr/>
        </p:nvSpPr>
        <p:spPr>
          <a:xfrm>
            <a:off x="255000" y="1160064"/>
            <a:ext cx="9396000" cy="3996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角丸四角形 10"/>
          <p:cNvSpPr/>
          <p:nvPr/>
        </p:nvSpPr>
        <p:spPr bwMode="gray">
          <a:xfrm>
            <a:off x="632520" y="116631"/>
            <a:ext cx="8640960" cy="504057"/>
          </a:xfrm>
          <a:prstGeom prst="roundRect">
            <a:avLst/>
          </a:prstGeom>
          <a:ln w="12700">
            <a:noFill/>
          </a:ln>
        </p:spPr>
        <p:style>
          <a:lnRef idx="2">
            <a:schemeClr val="accent6"/>
          </a:lnRef>
          <a:fillRef idx="1">
            <a:schemeClr val="lt1"/>
          </a:fillRef>
          <a:effectRef idx="0">
            <a:schemeClr val="accent6"/>
          </a:effectRef>
          <a:fontRef idx="minor">
            <a:schemeClr val="dk1"/>
          </a:fontRef>
        </p:style>
        <p:txBody>
          <a:bodyPr rtlCol="0" anchor="ctr" anchorCtr="1"/>
          <a:lstStyle/>
          <a:p>
            <a:pPr algn="ctr"/>
            <a:r>
              <a:rPr lang="en-US" altLang="ja-JP" sz="2000" b="1" dirty="0" smtClean="0">
                <a:latin typeface="Meiryo UI" panose="020B0604030504040204" pitchFamily="50" charset="-128"/>
                <a:ea typeface="Meiryo UI" panose="020B0604030504040204" pitchFamily="50" charset="-128"/>
              </a:rPr>
              <a:t>〈</a:t>
            </a:r>
            <a:r>
              <a:rPr lang="ja-JP" altLang="en-US" sz="2000" b="1" dirty="0" smtClean="0">
                <a:latin typeface="Meiryo UI" panose="020B0604030504040204" pitchFamily="50" charset="-128"/>
                <a:ea typeface="Meiryo UI" panose="020B0604030504040204" pitchFamily="50" charset="-128"/>
              </a:rPr>
              <a:t>参考資料</a:t>
            </a:r>
            <a:r>
              <a:rPr lang="en-US" altLang="ja-JP" sz="2000" b="1" dirty="0" smtClean="0">
                <a:latin typeface="Meiryo UI" panose="020B0604030504040204" pitchFamily="50" charset="-128"/>
                <a:ea typeface="Meiryo UI" panose="020B0604030504040204" pitchFamily="50" charset="-128"/>
              </a:rPr>
              <a:t>〉</a:t>
            </a:r>
            <a:r>
              <a:rPr lang="ja-JP" altLang="en-US" sz="2000" b="1" dirty="0" smtClean="0">
                <a:latin typeface="Meiryo UI" panose="020B0604030504040204" pitchFamily="50" charset="-128"/>
                <a:ea typeface="Meiryo UI" panose="020B0604030504040204" pitchFamily="50" charset="-128"/>
              </a:rPr>
              <a:t>　第</a:t>
            </a:r>
            <a:r>
              <a:rPr lang="en-US" altLang="ja-JP" sz="2000" b="1" dirty="0" smtClean="0">
                <a:latin typeface="Meiryo UI" panose="020B0604030504040204" pitchFamily="50" charset="-128"/>
                <a:ea typeface="Meiryo UI" panose="020B0604030504040204" pitchFamily="50" charset="-128"/>
              </a:rPr>
              <a:t>33</a:t>
            </a:r>
            <a:r>
              <a:rPr lang="ja-JP" altLang="en-US" sz="2000" b="1" dirty="0" smtClean="0">
                <a:latin typeface="Meiryo UI" panose="020B0604030504040204" pitchFamily="50" charset="-128"/>
                <a:ea typeface="Meiryo UI" panose="020B0604030504040204" pitchFamily="50" charset="-128"/>
              </a:rPr>
              <a:t>回</a:t>
            </a:r>
            <a:r>
              <a:rPr lang="ja-JP" altLang="en-US" b="1" spc="-100" dirty="0" smtClean="0">
                <a:latin typeface="Meiryo UI" panose="020B0604030504040204" pitchFamily="50" charset="-128"/>
                <a:ea typeface="Meiryo UI" panose="020B0604030504040204" pitchFamily="50" charset="-128"/>
              </a:rPr>
              <a:t>（</a:t>
            </a:r>
            <a:r>
              <a:rPr lang="en-US" altLang="ja-JP" b="1" spc="-100" dirty="0" smtClean="0">
                <a:latin typeface="Meiryo UI" panose="020B0604030504040204" pitchFamily="50" charset="-128"/>
                <a:ea typeface="Meiryo UI" panose="020B0604030504040204" pitchFamily="50" charset="-128"/>
              </a:rPr>
              <a:t>R2.2.26</a:t>
            </a:r>
            <a:r>
              <a:rPr lang="ja-JP" altLang="en-US" b="1" spc="-100" dirty="0" smtClean="0">
                <a:latin typeface="Meiryo UI" panose="020B0604030504040204" pitchFamily="50" charset="-128"/>
                <a:ea typeface="Meiryo UI" panose="020B0604030504040204" pitchFamily="50" charset="-128"/>
              </a:rPr>
              <a:t>）</a:t>
            </a:r>
            <a:r>
              <a:rPr lang="ja-JP" altLang="en-US" sz="2000" b="1" dirty="0" smtClean="0">
                <a:latin typeface="Meiryo UI" panose="020B0604030504040204" pitchFamily="50" charset="-128"/>
                <a:ea typeface="Meiryo UI" panose="020B0604030504040204" pitchFamily="50" charset="-128"/>
              </a:rPr>
              <a:t>協議会資料</a:t>
            </a:r>
            <a:endParaRPr kumimoji="1" lang="en-US" altLang="ja-JP" sz="2000" b="1" dirty="0">
              <a:latin typeface="Meiryo UI" panose="020B0604030504040204" pitchFamily="50" charset="-128"/>
              <a:ea typeface="Meiryo UI" panose="020B0604030504040204" pitchFamily="50" charset="-128"/>
            </a:endParaRPr>
          </a:p>
        </p:txBody>
      </p:sp>
      <p:sp>
        <p:nvSpPr>
          <p:cNvPr id="12" name="角丸四角形 11"/>
          <p:cNvSpPr/>
          <p:nvPr/>
        </p:nvSpPr>
        <p:spPr>
          <a:xfrm>
            <a:off x="380492" y="544632"/>
            <a:ext cx="9145016" cy="648072"/>
          </a:xfrm>
          <a:prstGeom prst="roundRect">
            <a:avLst>
              <a:gd name="adj" fmla="val 4319"/>
            </a:avLst>
          </a:prstGeom>
          <a:noFill/>
          <a:ln w="12700">
            <a:noFill/>
          </a:ln>
        </p:spPr>
        <p:style>
          <a:lnRef idx="2">
            <a:schemeClr val="accent6"/>
          </a:lnRef>
          <a:fillRef idx="1">
            <a:schemeClr val="lt1"/>
          </a:fillRef>
          <a:effectRef idx="0">
            <a:schemeClr val="accent6"/>
          </a:effectRef>
          <a:fontRef idx="minor">
            <a:schemeClr val="dk1"/>
          </a:fontRef>
        </p:style>
        <p:txBody>
          <a:bodyPr tIns="72000" rtlCol="0" anchor="t" anchorCtr="0"/>
          <a:lstStyle/>
          <a:p>
            <a:pPr>
              <a:spcAft>
                <a:spcPts val="300"/>
              </a:spcAft>
            </a:pPr>
            <a:r>
              <a:rPr lang="ja-JP" altLang="en-US" sz="1400" dirty="0" smtClean="0">
                <a:latin typeface="Meiryo UI" panose="020B0604030504040204" pitchFamily="50" charset="-128"/>
                <a:ea typeface="Meiryo UI" panose="020B0604030504040204" pitchFamily="50" charset="-128"/>
              </a:rPr>
              <a:t>○自治省自治</a:t>
            </a:r>
            <a:r>
              <a:rPr lang="ja-JP" altLang="en-US" sz="1400" dirty="0">
                <a:latin typeface="Meiryo UI" panose="020B0604030504040204" pitchFamily="50" charset="-128"/>
                <a:ea typeface="Meiryo UI" panose="020B0604030504040204" pitchFamily="50" charset="-128"/>
              </a:rPr>
              <a:t>事務次官通知に基づき</a:t>
            </a:r>
            <a:r>
              <a:rPr lang="ja-JP" altLang="en-US" sz="1400" dirty="0" smtClean="0">
                <a:latin typeface="Meiryo UI" panose="020B0604030504040204" pitchFamily="50" charset="-128"/>
                <a:ea typeface="Meiryo UI" panose="020B0604030504040204" pitchFamily="50" charset="-128"/>
              </a:rPr>
              <a:t>、同一名称を使用している自治体との</a:t>
            </a:r>
            <a:r>
              <a:rPr lang="ja-JP" altLang="en-US" sz="1400" dirty="0">
                <a:latin typeface="Meiryo UI" panose="020B0604030504040204" pitchFamily="50" charset="-128"/>
                <a:ea typeface="Meiryo UI" panose="020B0604030504040204" pitchFamily="50" charset="-128"/>
              </a:rPr>
              <a:t>協議</a:t>
            </a:r>
            <a:r>
              <a:rPr lang="ja-JP" altLang="en-US" sz="1400" dirty="0" smtClean="0">
                <a:latin typeface="Meiryo UI" panose="020B0604030504040204" pitchFamily="50" charset="-128"/>
                <a:ea typeface="Meiryo UI" panose="020B0604030504040204" pitchFamily="50" charset="-128"/>
              </a:rPr>
              <a:t>が必要</a:t>
            </a:r>
            <a:endParaRPr lang="en-US" altLang="ja-JP" sz="1400" dirty="0" smtClean="0">
              <a:latin typeface="Meiryo UI" panose="020B0604030504040204" pitchFamily="50" charset="-128"/>
              <a:ea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特別区</a:t>
            </a:r>
            <a:r>
              <a:rPr lang="ja-JP" altLang="en-US" sz="1400" dirty="0" smtClean="0">
                <a:latin typeface="Meiryo UI" panose="020B0604030504040204" pitchFamily="50" charset="-128"/>
                <a:ea typeface="Meiryo UI" panose="020B0604030504040204" pitchFamily="50" charset="-128"/>
              </a:rPr>
              <a:t>制度</a:t>
            </a:r>
            <a:r>
              <a:rPr lang="en-US" altLang="ja-JP" sz="1400" dirty="0" smtClean="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案</a:t>
            </a:r>
            <a:r>
              <a:rPr lang="en-US" altLang="ja-JP" sz="1400" dirty="0" smtClean="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に</a:t>
            </a:r>
            <a:r>
              <a:rPr lang="ja-JP" altLang="en-US" sz="1400" dirty="0">
                <a:latin typeface="Meiryo UI" panose="020B0604030504040204" pitchFamily="50" charset="-128"/>
                <a:ea typeface="Meiryo UI" panose="020B0604030504040204" pitchFamily="50" charset="-128"/>
              </a:rPr>
              <a:t>おける特別区の名称（中央区及び北区）について</a:t>
            </a:r>
            <a:r>
              <a:rPr lang="ja-JP" altLang="en-US" sz="1400" dirty="0" smtClean="0">
                <a:latin typeface="Meiryo UI" panose="020B0604030504040204" pitchFamily="50" charset="-128"/>
                <a:ea typeface="Meiryo UI" panose="020B0604030504040204" pitchFamily="50" charset="-128"/>
              </a:rPr>
              <a:t>、東京都の中央区</a:t>
            </a:r>
            <a:r>
              <a:rPr lang="ja-JP" altLang="en-US" sz="1400" dirty="0">
                <a:latin typeface="Meiryo UI" panose="020B0604030504040204" pitchFamily="50" charset="-128"/>
                <a:ea typeface="Meiryo UI" panose="020B0604030504040204" pitchFamily="50" charset="-128"/>
              </a:rPr>
              <a:t>及び</a:t>
            </a:r>
            <a:r>
              <a:rPr lang="ja-JP" altLang="en-US" sz="1400" dirty="0" smtClean="0">
                <a:latin typeface="Meiryo UI" panose="020B0604030504040204" pitchFamily="50" charset="-128"/>
                <a:ea typeface="Meiryo UI" panose="020B0604030504040204" pitchFamily="50" charset="-128"/>
              </a:rPr>
              <a:t>北区との</a:t>
            </a:r>
            <a:r>
              <a:rPr lang="ja-JP" altLang="en-US" sz="1400" dirty="0">
                <a:latin typeface="Meiryo UI" panose="020B0604030504040204" pitchFamily="50" charset="-128"/>
                <a:ea typeface="Meiryo UI" panose="020B0604030504040204" pitchFamily="50" charset="-128"/>
              </a:rPr>
              <a:t>協議</a:t>
            </a:r>
            <a:r>
              <a:rPr lang="ja-JP" altLang="en-US" sz="1400" dirty="0" smtClean="0">
                <a:latin typeface="Meiryo UI" panose="020B0604030504040204" pitchFamily="50" charset="-128"/>
                <a:ea typeface="Meiryo UI" panose="020B0604030504040204" pitchFamily="50" charset="-128"/>
              </a:rPr>
              <a:t>を実施</a:t>
            </a:r>
            <a:endParaRPr lang="en-US" altLang="ja-JP" sz="1400" dirty="0" smtClean="0">
              <a:latin typeface="Meiryo UI" panose="020B0604030504040204" pitchFamily="50" charset="-128"/>
              <a:ea typeface="Meiryo UI" panose="020B0604030504040204" pitchFamily="50" charset="-128"/>
            </a:endParaRPr>
          </a:p>
        </p:txBody>
      </p:sp>
      <p:sp>
        <p:nvSpPr>
          <p:cNvPr id="5" name="角丸四角形 4"/>
          <p:cNvSpPr/>
          <p:nvPr/>
        </p:nvSpPr>
        <p:spPr>
          <a:xfrm>
            <a:off x="380492" y="6368265"/>
            <a:ext cx="9145016" cy="379473"/>
          </a:xfrm>
          <a:prstGeom prst="roundRect">
            <a:avLst>
              <a:gd name="adj" fmla="val 9464"/>
            </a:avLst>
          </a:prstGeom>
          <a:noFill/>
          <a:ln w="12700">
            <a:noFill/>
          </a:ln>
        </p:spPr>
        <p:style>
          <a:lnRef idx="2">
            <a:schemeClr val="accent6"/>
          </a:lnRef>
          <a:fillRef idx="1">
            <a:schemeClr val="lt1"/>
          </a:fillRef>
          <a:effectRef idx="0">
            <a:schemeClr val="accent6"/>
          </a:effectRef>
          <a:fontRef idx="minor">
            <a:schemeClr val="dk1"/>
          </a:fontRef>
        </p:style>
        <p:txBody>
          <a:bodyPr tIns="72000" rtlCol="0" anchor="t" anchorCtr="0"/>
          <a:lstStyle/>
          <a:p>
            <a:pPr>
              <a:spcAft>
                <a:spcPts val="300"/>
              </a:spcAft>
            </a:pPr>
            <a:r>
              <a:rPr lang="ja-JP" altLang="en-US" b="1" dirty="0" smtClean="0">
                <a:latin typeface="Meiryo UI" panose="020B0604030504040204" pitchFamily="50" charset="-128"/>
                <a:ea typeface="Meiryo UI" panose="020B0604030504040204" pitchFamily="50" charset="-128"/>
              </a:rPr>
              <a:t>⇒　上記</a:t>
            </a:r>
            <a:r>
              <a:rPr lang="ja-JP" altLang="en-US" b="1" dirty="0">
                <a:latin typeface="Meiryo UI" panose="020B0604030504040204" pitchFamily="50" charset="-128"/>
                <a:ea typeface="Meiryo UI" panose="020B0604030504040204" pitchFamily="50" charset="-128"/>
              </a:rPr>
              <a:t>を</a:t>
            </a:r>
            <a:r>
              <a:rPr lang="ja-JP" altLang="en-US" b="1" dirty="0" smtClean="0">
                <a:latin typeface="Meiryo UI" panose="020B0604030504040204" pitchFamily="50" charset="-128"/>
                <a:ea typeface="Meiryo UI" panose="020B0604030504040204" pitchFamily="50" charset="-128"/>
              </a:rPr>
              <a:t>踏まえ、協議会での議論の結果を両区及び総務省へ報告</a:t>
            </a:r>
            <a:endParaRPr lang="en-US" altLang="ja-JP" b="1" dirty="0" smtClean="0">
              <a:latin typeface="Meiryo UI" panose="020B0604030504040204" pitchFamily="50" charset="-128"/>
              <a:ea typeface="Meiryo UI" panose="020B0604030504040204" pitchFamily="50" charset="-128"/>
            </a:endParaRPr>
          </a:p>
        </p:txBody>
      </p:sp>
      <p:sp>
        <p:nvSpPr>
          <p:cNvPr id="13" name="正方形/長方形 12"/>
          <p:cNvSpPr>
            <a:spLocks noChangeArrowheads="1"/>
          </p:cNvSpPr>
          <p:nvPr/>
        </p:nvSpPr>
        <p:spPr bwMode="auto">
          <a:xfrm>
            <a:off x="8851885" y="16443"/>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２</a:t>
            </a:r>
          </a:p>
        </p:txBody>
      </p:sp>
      <p:sp>
        <p:nvSpPr>
          <p:cNvPr id="14" name="角丸四角形 13"/>
          <p:cNvSpPr/>
          <p:nvPr/>
        </p:nvSpPr>
        <p:spPr>
          <a:xfrm>
            <a:off x="380492" y="5213913"/>
            <a:ext cx="9145016" cy="1180979"/>
          </a:xfrm>
          <a:prstGeom prst="roundRect">
            <a:avLst>
              <a:gd name="adj" fmla="val 0"/>
            </a:avLst>
          </a:prstGeom>
          <a:noFill/>
          <a:ln w="9525">
            <a:solidFill>
              <a:schemeClr val="tx1"/>
            </a:solidFill>
            <a:prstDash val="dash"/>
          </a:ln>
        </p:spPr>
        <p:style>
          <a:lnRef idx="2">
            <a:schemeClr val="accent6"/>
          </a:lnRef>
          <a:fillRef idx="1">
            <a:schemeClr val="lt1"/>
          </a:fillRef>
          <a:effectRef idx="0">
            <a:schemeClr val="accent6"/>
          </a:effectRef>
          <a:fontRef idx="minor">
            <a:schemeClr val="dk1"/>
          </a:fontRef>
        </p:style>
        <p:txBody>
          <a:bodyPr tIns="72000" rtlCol="0" anchor="t" anchorCtr="0"/>
          <a:lstStyle/>
          <a:p>
            <a:pPr>
              <a:spcAft>
                <a:spcPts val="300"/>
              </a:spcAft>
            </a:pPr>
            <a:r>
              <a:rPr lang="ja-JP" altLang="en-US" sz="1500" b="1" dirty="0" smtClean="0">
                <a:latin typeface="Meiryo UI" panose="020B0604030504040204" pitchFamily="50" charset="-128"/>
                <a:ea typeface="Meiryo UI" panose="020B0604030504040204" pitchFamily="50" charset="-128"/>
              </a:rPr>
              <a:t>◎ 令和２年２月</a:t>
            </a:r>
            <a:r>
              <a:rPr lang="en-US" altLang="ja-JP" sz="1500" b="1" dirty="0" smtClean="0">
                <a:latin typeface="Meiryo UI" panose="020B0604030504040204" pitchFamily="50" charset="-128"/>
                <a:ea typeface="Meiryo UI" panose="020B0604030504040204" pitchFamily="50" charset="-128"/>
              </a:rPr>
              <a:t>19</a:t>
            </a:r>
            <a:r>
              <a:rPr lang="ja-JP" altLang="en-US" sz="1500" b="1" dirty="0" smtClean="0">
                <a:latin typeface="Meiryo UI" panose="020B0604030504040204" pitchFamily="50" charset="-128"/>
                <a:ea typeface="Meiryo UI" panose="020B0604030504040204" pitchFamily="50" charset="-128"/>
              </a:rPr>
              <a:t>日　総務省の見解</a:t>
            </a:r>
            <a:endParaRPr lang="en-US" altLang="ja-JP" sz="1500" b="1" dirty="0" smtClean="0">
              <a:latin typeface="Meiryo UI" panose="020B0604030504040204" pitchFamily="50" charset="-128"/>
              <a:ea typeface="Meiryo UI" panose="020B0604030504040204" pitchFamily="50" charset="-128"/>
            </a:endParaRPr>
          </a:p>
          <a:p>
            <a:pPr>
              <a:lnSpc>
                <a:spcPts val="2000"/>
              </a:lnSpc>
            </a:pP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総務省</a:t>
            </a:r>
            <a:r>
              <a:rPr lang="ja-JP" altLang="en-US" sz="1400" dirty="0">
                <a:latin typeface="Meiryo UI" panose="020B0604030504040204" pitchFamily="50" charset="-128"/>
                <a:ea typeface="Meiryo UI" panose="020B0604030504040204" pitchFamily="50" charset="-128"/>
              </a:rPr>
              <a:t>では、地方公共団体の名称について、「名称の重複による混乱が生じないよう</a:t>
            </a:r>
            <a:r>
              <a:rPr lang="ja-JP" altLang="en-US" sz="1400" dirty="0" smtClean="0">
                <a:latin typeface="Meiryo UI" panose="020B0604030504040204" pitchFamily="50" charset="-128"/>
                <a:ea typeface="Meiryo UI" panose="020B0604030504040204" pitchFamily="50" charset="-128"/>
              </a:rPr>
              <a:t>、十分</a:t>
            </a:r>
            <a:r>
              <a:rPr lang="ja-JP" altLang="en-US" sz="1400" dirty="0">
                <a:latin typeface="Meiryo UI" panose="020B0604030504040204" pitchFamily="50" charset="-128"/>
                <a:ea typeface="Meiryo UI" panose="020B0604030504040204" pitchFamily="50" charset="-128"/>
              </a:rPr>
              <a:t>配慮することが必要」</a:t>
            </a:r>
            <a:r>
              <a:rPr lang="ja-JP" altLang="en-US" sz="1400" dirty="0" smtClean="0">
                <a:latin typeface="Meiryo UI" panose="020B0604030504040204" pitchFamily="50" charset="-128"/>
                <a:ea typeface="Meiryo UI" panose="020B0604030504040204" pitchFamily="50" charset="-128"/>
              </a:rPr>
              <a:t>と</a:t>
            </a:r>
            <a:endParaRPr lang="en-US" altLang="ja-JP" sz="1400" dirty="0" smtClean="0">
              <a:latin typeface="Meiryo UI" panose="020B0604030504040204" pitchFamily="50" charset="-128"/>
              <a:ea typeface="Meiryo UI" panose="020B0604030504040204" pitchFamily="50" charset="-128"/>
            </a:endParaRPr>
          </a:p>
          <a:p>
            <a:pPr>
              <a:lnSpc>
                <a:spcPts val="2000"/>
              </a:lnSpc>
            </a:pP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助言をして</a:t>
            </a:r>
            <a:r>
              <a:rPr lang="ja-JP" altLang="en-US" sz="1400" dirty="0">
                <a:latin typeface="Meiryo UI" panose="020B0604030504040204" pitchFamily="50" charset="-128"/>
                <a:ea typeface="Meiryo UI" panose="020B0604030504040204" pitchFamily="50" charset="-128"/>
              </a:rPr>
              <a:t>おり</a:t>
            </a:r>
            <a:r>
              <a:rPr lang="ja-JP" altLang="en-US" sz="1400" dirty="0" smtClean="0">
                <a:latin typeface="Meiryo UI" panose="020B0604030504040204" pitchFamily="50" charset="-128"/>
                <a:ea typeface="Meiryo UI" panose="020B0604030504040204" pitchFamily="50" charset="-128"/>
              </a:rPr>
              <a:t>、実際</a:t>
            </a:r>
            <a:r>
              <a:rPr lang="ja-JP" altLang="en-US" sz="1400" dirty="0">
                <a:latin typeface="Meiryo UI" panose="020B0604030504040204" pitchFamily="50" charset="-128"/>
                <a:ea typeface="Meiryo UI" panose="020B0604030504040204" pitchFamily="50" charset="-128"/>
              </a:rPr>
              <a:t>、同一の名称が、当事者間の調整や了解がないまま使用された事例</a:t>
            </a:r>
            <a:r>
              <a:rPr lang="ja-JP" altLang="en-US" sz="1400" dirty="0" smtClean="0">
                <a:latin typeface="Meiryo UI" panose="020B0604030504040204" pitchFamily="50" charset="-128"/>
                <a:ea typeface="Meiryo UI" panose="020B0604030504040204" pitchFamily="50" charset="-128"/>
              </a:rPr>
              <a:t>はない</a:t>
            </a:r>
            <a:r>
              <a:rPr lang="ja-JP" altLang="en-US" sz="1400" dirty="0">
                <a:latin typeface="Meiryo UI" panose="020B0604030504040204" pitchFamily="50" charset="-128"/>
                <a:ea typeface="Meiryo UI" panose="020B0604030504040204" pitchFamily="50" charset="-128"/>
              </a:rPr>
              <a:t>ものと認識している。</a:t>
            </a:r>
          </a:p>
          <a:p>
            <a:pPr>
              <a:lnSpc>
                <a:spcPts val="2000"/>
              </a:lnSpc>
            </a:pP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 本件</a:t>
            </a:r>
            <a:r>
              <a:rPr lang="ja-JP" altLang="en-US" sz="1400" dirty="0">
                <a:latin typeface="Meiryo UI" panose="020B0604030504040204" pitchFamily="50" charset="-128"/>
                <a:ea typeface="Meiryo UI" panose="020B0604030504040204" pitchFamily="50" charset="-128"/>
              </a:rPr>
              <a:t>についても、当事者間でよく話し合い、調整すべきものと考えている。</a:t>
            </a:r>
          </a:p>
        </p:txBody>
      </p:sp>
      <p:sp>
        <p:nvSpPr>
          <p:cNvPr id="16" name="角丸四角形 15"/>
          <p:cNvSpPr/>
          <p:nvPr/>
        </p:nvSpPr>
        <p:spPr>
          <a:xfrm>
            <a:off x="375698" y="3723417"/>
            <a:ext cx="9145016" cy="1362933"/>
          </a:xfrm>
          <a:prstGeom prst="roundRect">
            <a:avLst>
              <a:gd name="adj" fmla="val 16934"/>
            </a:avLst>
          </a:prstGeom>
          <a:noFill/>
          <a:ln w="12700">
            <a:solidFill>
              <a:schemeClr val="tx1"/>
            </a:solidFill>
          </a:ln>
        </p:spPr>
        <p:style>
          <a:lnRef idx="2">
            <a:schemeClr val="accent6"/>
          </a:lnRef>
          <a:fillRef idx="1">
            <a:schemeClr val="lt1"/>
          </a:fillRef>
          <a:effectRef idx="0">
            <a:schemeClr val="accent6"/>
          </a:effectRef>
          <a:fontRef idx="minor">
            <a:schemeClr val="dk1"/>
          </a:fontRef>
        </p:style>
        <p:txBody>
          <a:bodyPr lIns="90000" tIns="0" rIns="90000" bIns="36000" rtlCol="0" anchor="t" anchorCtr="0"/>
          <a:lstStyle/>
          <a:p>
            <a:pPr>
              <a:spcAft>
                <a:spcPts val="300"/>
              </a:spcAft>
            </a:pPr>
            <a:r>
              <a:rPr lang="ja-JP" altLang="en-US" sz="1500" b="1" dirty="0" smtClean="0">
                <a:latin typeface="Meiryo UI" panose="020B0604030504040204" pitchFamily="50" charset="-128"/>
                <a:ea typeface="Meiryo UI" panose="020B0604030504040204" pitchFamily="50" charset="-128"/>
              </a:rPr>
              <a:t>■令和２年２月</a:t>
            </a:r>
            <a:r>
              <a:rPr lang="en-US" altLang="ja-JP" sz="1500" b="1" dirty="0">
                <a:latin typeface="Meiryo UI" panose="020B0604030504040204" pitchFamily="50" charset="-128"/>
                <a:ea typeface="Meiryo UI" panose="020B0604030504040204" pitchFamily="50" charset="-128"/>
              </a:rPr>
              <a:t>20</a:t>
            </a:r>
            <a:r>
              <a:rPr lang="ja-JP" altLang="en-US" sz="1500" b="1" dirty="0" smtClean="0">
                <a:latin typeface="Meiryo UI" panose="020B0604030504040204" pitchFamily="50" charset="-128"/>
                <a:ea typeface="Meiryo UI" panose="020B0604030504040204" pitchFamily="50" charset="-128"/>
              </a:rPr>
              <a:t>日　北区</a:t>
            </a:r>
            <a:r>
              <a:rPr lang="ja-JP" altLang="en-US" sz="1500" b="1" dirty="0">
                <a:latin typeface="Meiryo UI" panose="020B0604030504040204" pitchFamily="50" charset="-128"/>
                <a:ea typeface="Meiryo UI" panose="020B0604030504040204" pitchFamily="50" charset="-128"/>
              </a:rPr>
              <a:t>からの意見</a:t>
            </a:r>
            <a:r>
              <a:rPr lang="ja-JP" altLang="en-US" sz="1200" dirty="0">
                <a:latin typeface="Meiryo UI" panose="020B0604030504040204" pitchFamily="50" charset="-128"/>
                <a:ea typeface="Meiryo UI" panose="020B0604030504040204" pitchFamily="50" charset="-128"/>
              </a:rPr>
              <a:t>（抜粋）</a:t>
            </a:r>
            <a:endParaRPr lang="en-US" altLang="ja-JP" sz="1200" dirty="0">
              <a:latin typeface="Meiryo UI" panose="020B0604030504040204" pitchFamily="50" charset="-128"/>
              <a:ea typeface="Meiryo UI" panose="020B0604030504040204" pitchFamily="50" charset="-128"/>
            </a:endParaRPr>
          </a:p>
          <a:p>
            <a:pPr>
              <a:lnSpc>
                <a:spcPts val="1900"/>
              </a:lnSpc>
            </a:pPr>
            <a:r>
              <a:rPr lang="ja-JP" altLang="en-US" sz="1400" dirty="0" smtClean="0">
                <a:latin typeface="Meiryo UI" panose="020B0604030504040204" pitchFamily="50" charset="-128"/>
                <a:ea typeface="Meiryo UI" panose="020B0604030504040204" pitchFamily="50" charset="-128"/>
              </a:rPr>
              <a:t>　　</a:t>
            </a:r>
            <a:r>
              <a:rPr lang="ja-JP" altLang="en-US" sz="1400" i="1" dirty="0" smtClean="0">
                <a:latin typeface="Meiryo UI" panose="020B0604030504040204" pitchFamily="50" charset="-128"/>
                <a:ea typeface="Meiryo UI" panose="020B0604030504040204" pitchFamily="50" charset="-128"/>
              </a:rPr>
              <a:t>この</a:t>
            </a:r>
            <a:r>
              <a:rPr lang="ja-JP" altLang="en-US" sz="1400" i="1" dirty="0">
                <a:latin typeface="Meiryo UI" panose="020B0604030504040204" pitchFamily="50" charset="-128"/>
                <a:ea typeface="Meiryo UI" panose="020B0604030504040204" pitchFamily="50" charset="-128"/>
              </a:rPr>
              <a:t>度の特別区制度における同一名称の使用により、シティプロモーション方針をはじめとした、各施策</a:t>
            </a:r>
            <a:r>
              <a:rPr lang="ja-JP" altLang="en-US" sz="1400" i="1" dirty="0" smtClean="0">
                <a:latin typeface="Meiryo UI" panose="020B0604030504040204" pitchFamily="50" charset="-128"/>
                <a:ea typeface="Meiryo UI" panose="020B0604030504040204" pitchFamily="50" charset="-128"/>
              </a:rPr>
              <a:t>の推進</a:t>
            </a:r>
            <a:r>
              <a:rPr lang="ja-JP" altLang="en-US" sz="1400" i="1" dirty="0">
                <a:latin typeface="Meiryo UI" panose="020B0604030504040204" pitchFamily="50" charset="-128"/>
                <a:ea typeface="Meiryo UI" panose="020B0604030504040204" pitchFamily="50" charset="-128"/>
              </a:rPr>
              <a:t>に影響を与え</a:t>
            </a:r>
            <a:r>
              <a:rPr lang="ja-JP" altLang="en-US" sz="1400" i="1" dirty="0" smtClean="0">
                <a:latin typeface="Meiryo UI" panose="020B0604030504040204" pitchFamily="50" charset="-128"/>
                <a:ea typeface="Meiryo UI" panose="020B0604030504040204" pitchFamily="50" charset="-128"/>
              </a:rPr>
              <a:t>、</a:t>
            </a:r>
            <a:endParaRPr lang="en-US" altLang="ja-JP" sz="1400" i="1" dirty="0" smtClean="0">
              <a:latin typeface="Meiryo UI" panose="020B0604030504040204" pitchFamily="50" charset="-128"/>
              <a:ea typeface="Meiryo UI" panose="020B0604030504040204" pitchFamily="50" charset="-128"/>
            </a:endParaRPr>
          </a:p>
          <a:p>
            <a:pPr>
              <a:lnSpc>
                <a:spcPts val="1900"/>
              </a:lnSpc>
            </a:pPr>
            <a:r>
              <a:rPr lang="ja-JP" altLang="en-US" sz="1400" i="1" dirty="0">
                <a:latin typeface="Meiryo UI" panose="020B0604030504040204" pitchFamily="50" charset="-128"/>
                <a:ea typeface="Meiryo UI" panose="020B0604030504040204" pitchFamily="50" charset="-128"/>
              </a:rPr>
              <a:t>　</a:t>
            </a:r>
            <a:r>
              <a:rPr lang="ja-JP" altLang="en-US" sz="1400" i="1" dirty="0" smtClean="0">
                <a:latin typeface="Meiryo UI" panose="020B0604030504040204" pitchFamily="50" charset="-128"/>
                <a:ea typeface="Meiryo UI" panose="020B0604030504040204" pitchFamily="50" charset="-128"/>
              </a:rPr>
              <a:t>　北区</a:t>
            </a:r>
            <a:r>
              <a:rPr lang="ja-JP" altLang="en-US" sz="1400" i="1" dirty="0">
                <a:latin typeface="Meiryo UI" panose="020B0604030504040204" pitchFamily="50" charset="-128"/>
                <a:ea typeface="Meiryo UI" panose="020B0604030504040204" pitchFamily="50" charset="-128"/>
              </a:rPr>
              <a:t>に愛着をもって生活する多くの区民や、北区に根ざした活動を行う企業等に、</a:t>
            </a:r>
            <a:r>
              <a:rPr lang="ja-JP" altLang="en-US" sz="1400" i="1" dirty="0" smtClean="0">
                <a:latin typeface="Meiryo UI" panose="020B0604030504040204" pitchFamily="50" charset="-128"/>
                <a:ea typeface="Meiryo UI" panose="020B0604030504040204" pitchFamily="50" charset="-128"/>
              </a:rPr>
              <a:t>大きな戸惑い</a:t>
            </a:r>
            <a:r>
              <a:rPr lang="ja-JP" altLang="en-US" sz="1400" i="1" dirty="0">
                <a:latin typeface="Meiryo UI" panose="020B0604030504040204" pitchFamily="50" charset="-128"/>
                <a:ea typeface="Meiryo UI" panose="020B0604030504040204" pitchFamily="50" charset="-128"/>
              </a:rPr>
              <a:t>を生じさせることは想像</a:t>
            </a:r>
            <a:r>
              <a:rPr lang="ja-JP" altLang="en-US" sz="1400" i="1" dirty="0" smtClean="0">
                <a:latin typeface="Meiryo UI" panose="020B0604030504040204" pitchFamily="50" charset="-128"/>
                <a:ea typeface="Meiryo UI" panose="020B0604030504040204" pitchFamily="50" charset="-128"/>
              </a:rPr>
              <a:t>に</a:t>
            </a:r>
            <a:endParaRPr lang="en-US" altLang="ja-JP" sz="1400" i="1" dirty="0" smtClean="0">
              <a:latin typeface="Meiryo UI" panose="020B0604030504040204" pitchFamily="50" charset="-128"/>
              <a:ea typeface="Meiryo UI" panose="020B0604030504040204" pitchFamily="50" charset="-128"/>
            </a:endParaRPr>
          </a:p>
          <a:p>
            <a:pPr>
              <a:lnSpc>
                <a:spcPts val="1900"/>
              </a:lnSpc>
            </a:pPr>
            <a:r>
              <a:rPr lang="ja-JP" altLang="en-US" sz="1400" i="1" dirty="0">
                <a:latin typeface="Meiryo UI" panose="020B0604030504040204" pitchFamily="50" charset="-128"/>
                <a:ea typeface="Meiryo UI" panose="020B0604030504040204" pitchFamily="50" charset="-128"/>
              </a:rPr>
              <a:t>　</a:t>
            </a:r>
            <a:r>
              <a:rPr lang="ja-JP" altLang="en-US" sz="1400" i="1" dirty="0" smtClean="0">
                <a:latin typeface="Meiryo UI" panose="020B0604030504040204" pitchFamily="50" charset="-128"/>
                <a:ea typeface="Meiryo UI" panose="020B0604030504040204" pitchFamily="50" charset="-128"/>
              </a:rPr>
              <a:t>　難く</a:t>
            </a:r>
            <a:r>
              <a:rPr lang="ja-JP" altLang="en-US" sz="1400" i="1" dirty="0">
                <a:latin typeface="Meiryo UI" panose="020B0604030504040204" pitchFamily="50" charset="-128"/>
                <a:ea typeface="Meiryo UI" panose="020B0604030504040204" pitchFamily="50" charset="-128"/>
              </a:rPr>
              <a:t>ありません。以上より、</a:t>
            </a:r>
            <a:r>
              <a:rPr lang="ja-JP" altLang="en-US" sz="1400" i="1" u="sng" dirty="0">
                <a:latin typeface="Meiryo UI" panose="020B0604030504040204" pitchFamily="50" charset="-128"/>
                <a:ea typeface="Meiryo UI" panose="020B0604030504040204" pitchFamily="50" charset="-128"/>
              </a:rPr>
              <a:t>基礎的な自治体としての「北区」は、</a:t>
            </a:r>
            <a:r>
              <a:rPr lang="ja-JP" altLang="en-US" sz="1400" i="1" u="sng" dirty="0" smtClean="0">
                <a:latin typeface="Meiryo UI" panose="020B0604030504040204" pitchFamily="50" charset="-128"/>
                <a:ea typeface="Meiryo UI" panose="020B0604030504040204" pitchFamily="50" charset="-128"/>
              </a:rPr>
              <a:t>本区唯一</a:t>
            </a:r>
            <a:r>
              <a:rPr lang="ja-JP" altLang="en-US" sz="1400" i="1" u="sng" dirty="0">
                <a:latin typeface="Meiryo UI" panose="020B0604030504040204" pitchFamily="50" charset="-128"/>
                <a:ea typeface="Meiryo UI" panose="020B0604030504040204" pitchFamily="50" charset="-128"/>
              </a:rPr>
              <a:t>のものであることを希望するため、貴協議会</a:t>
            </a:r>
            <a:r>
              <a:rPr lang="ja-JP" altLang="en-US" sz="1400" i="1" u="sng" dirty="0" smtClean="0">
                <a:latin typeface="Meiryo UI" panose="020B0604030504040204" pitchFamily="50" charset="-128"/>
                <a:ea typeface="Meiryo UI" panose="020B0604030504040204" pitchFamily="50" charset="-128"/>
              </a:rPr>
              <a:t>にて</a:t>
            </a:r>
            <a:endParaRPr lang="en-US" altLang="ja-JP" sz="1400" i="1" u="sng" dirty="0" smtClean="0">
              <a:latin typeface="Meiryo UI" panose="020B0604030504040204" pitchFamily="50" charset="-128"/>
              <a:ea typeface="Meiryo UI" panose="020B0604030504040204" pitchFamily="50" charset="-128"/>
            </a:endParaRPr>
          </a:p>
          <a:p>
            <a:pPr>
              <a:lnSpc>
                <a:spcPts val="1900"/>
              </a:lnSpc>
            </a:pPr>
            <a:r>
              <a:rPr lang="ja-JP" altLang="en-US" sz="1400" i="1" dirty="0">
                <a:latin typeface="Meiryo UI" panose="020B0604030504040204" pitchFamily="50" charset="-128"/>
                <a:ea typeface="Meiryo UI" panose="020B0604030504040204" pitchFamily="50" charset="-128"/>
              </a:rPr>
              <a:t>　</a:t>
            </a:r>
            <a:r>
              <a:rPr lang="ja-JP" altLang="en-US" sz="1400" i="1" dirty="0" smtClean="0">
                <a:latin typeface="Meiryo UI" panose="020B0604030504040204" pitchFamily="50" charset="-128"/>
                <a:ea typeface="Meiryo UI" panose="020B0604030504040204" pitchFamily="50" charset="-128"/>
              </a:rPr>
              <a:t>　</a:t>
            </a:r>
            <a:r>
              <a:rPr lang="ja-JP" altLang="en-US" sz="1400" i="1" u="sng" dirty="0" smtClean="0">
                <a:latin typeface="Meiryo UI" panose="020B0604030504040204" pitchFamily="50" charset="-128"/>
                <a:ea typeface="Meiryo UI" panose="020B0604030504040204" pitchFamily="50" charset="-128"/>
              </a:rPr>
              <a:t>再度</a:t>
            </a:r>
            <a:r>
              <a:rPr lang="ja-JP" altLang="en-US" sz="1400" i="1" u="sng" dirty="0">
                <a:latin typeface="Meiryo UI" panose="020B0604030504040204" pitchFamily="50" charset="-128"/>
                <a:ea typeface="Meiryo UI" panose="020B0604030504040204" pitchFamily="50" charset="-128"/>
              </a:rPr>
              <a:t>ご検討くださいますようお願い申し上げます。</a:t>
            </a:r>
          </a:p>
        </p:txBody>
      </p:sp>
      <p:sp>
        <p:nvSpPr>
          <p:cNvPr id="17" name="角丸四角形 16"/>
          <p:cNvSpPr/>
          <p:nvPr/>
        </p:nvSpPr>
        <p:spPr>
          <a:xfrm>
            <a:off x="375698" y="1236264"/>
            <a:ext cx="9145016" cy="836782"/>
          </a:xfrm>
          <a:prstGeom prst="roundRect">
            <a:avLst>
              <a:gd name="adj" fmla="val 0"/>
            </a:avLst>
          </a:prstGeom>
          <a:noFill/>
          <a:ln w="12700">
            <a:solidFill>
              <a:schemeClr val="tx1"/>
            </a:solidFill>
          </a:ln>
        </p:spPr>
        <p:style>
          <a:lnRef idx="2">
            <a:schemeClr val="accent6"/>
          </a:lnRef>
          <a:fillRef idx="1">
            <a:schemeClr val="lt1"/>
          </a:fillRef>
          <a:effectRef idx="0">
            <a:schemeClr val="accent6"/>
          </a:effectRef>
          <a:fontRef idx="minor">
            <a:schemeClr val="dk1"/>
          </a:fontRef>
        </p:style>
        <p:txBody>
          <a:bodyPr tIns="72000" rtlCol="0" anchor="t" anchorCtr="0"/>
          <a:lstStyle/>
          <a:p>
            <a:pPr>
              <a:spcAft>
                <a:spcPts val="300"/>
              </a:spcAft>
            </a:pPr>
            <a:r>
              <a:rPr lang="ja-JP" altLang="en-US" sz="1500" b="1" dirty="0" smtClean="0">
                <a:latin typeface="Meiryo UI" panose="020B0604030504040204" pitchFamily="50" charset="-128"/>
                <a:ea typeface="Meiryo UI" panose="020B0604030504040204" pitchFamily="50" charset="-128"/>
              </a:rPr>
              <a:t>◆令和</a:t>
            </a:r>
            <a:r>
              <a:rPr lang="ja-JP" altLang="en-US" sz="1500" b="1" dirty="0">
                <a:latin typeface="Meiryo UI" panose="020B0604030504040204" pitchFamily="50" charset="-128"/>
                <a:ea typeface="Meiryo UI" panose="020B0604030504040204" pitchFamily="50" charset="-128"/>
              </a:rPr>
              <a:t>２年１月</a:t>
            </a:r>
            <a:r>
              <a:rPr lang="en-US" altLang="ja-JP" sz="1500" b="1" dirty="0">
                <a:latin typeface="Meiryo UI" panose="020B0604030504040204" pitchFamily="50" charset="-128"/>
                <a:ea typeface="Meiryo UI" panose="020B0604030504040204" pitchFamily="50" charset="-128"/>
              </a:rPr>
              <a:t>20</a:t>
            </a:r>
            <a:r>
              <a:rPr lang="ja-JP" altLang="en-US" sz="1500" b="1" dirty="0">
                <a:latin typeface="Meiryo UI" panose="020B0604030504040204" pitchFamily="50" charset="-128"/>
                <a:ea typeface="Meiryo UI" panose="020B0604030504040204" pitchFamily="50" charset="-128"/>
              </a:rPr>
              <a:t>日　協議会会長名で両区長宛て文書を発出</a:t>
            </a:r>
            <a:r>
              <a:rPr lang="ja-JP" altLang="en-US" sz="1200" dirty="0" smtClean="0">
                <a:latin typeface="Meiryo UI" panose="020B0604030504040204" pitchFamily="50" charset="-128"/>
                <a:ea typeface="Meiryo UI" panose="020B0604030504040204" pitchFamily="50" charset="-128"/>
              </a:rPr>
              <a:t>（抜粋</a:t>
            </a:r>
            <a:r>
              <a:rPr lang="ja-JP" altLang="en-US" sz="1200" dirty="0">
                <a:latin typeface="Meiryo UI" panose="020B0604030504040204" pitchFamily="50" charset="-128"/>
                <a:ea typeface="Meiryo UI" panose="020B0604030504040204" pitchFamily="50" charset="-128"/>
              </a:rPr>
              <a:t>）</a:t>
            </a:r>
          </a:p>
          <a:p>
            <a:pPr>
              <a:lnSpc>
                <a:spcPts val="2000"/>
              </a:lnSpc>
            </a:pPr>
            <a:r>
              <a:rPr lang="ja-JP" altLang="en-US" sz="1400" dirty="0">
                <a:latin typeface="Meiryo UI" panose="020B0604030504040204" pitchFamily="50" charset="-128"/>
                <a:ea typeface="Meiryo UI" panose="020B0604030504040204" pitchFamily="50" charset="-128"/>
              </a:rPr>
              <a:t>　　協定書の作成段階ではございますが、貴区と同一名となっております名称候補の使用（協定書への記載）について、</a:t>
            </a:r>
          </a:p>
          <a:p>
            <a:pPr>
              <a:lnSpc>
                <a:spcPts val="2000"/>
              </a:lnSpc>
            </a:pPr>
            <a:r>
              <a:rPr lang="ja-JP" altLang="en-US" sz="1400" dirty="0">
                <a:latin typeface="Meiryo UI" panose="020B0604030504040204" pitchFamily="50" charset="-128"/>
                <a:ea typeface="Meiryo UI" panose="020B0604030504040204" pitchFamily="50" charset="-128"/>
              </a:rPr>
              <a:t>　　ご理解を賜りたいと存じます。</a:t>
            </a:r>
          </a:p>
          <a:p>
            <a:pPr>
              <a:spcAft>
                <a:spcPts val="300"/>
              </a:spcAft>
            </a:pPr>
            <a:endParaRPr lang="en-US" altLang="ja-JP" b="1" dirty="0" smtClean="0">
              <a:latin typeface="Meiryo UI" panose="020B0604030504040204" pitchFamily="50" charset="-128"/>
              <a:ea typeface="Meiryo UI" panose="020B0604030504040204" pitchFamily="50" charset="-128"/>
            </a:endParaRPr>
          </a:p>
        </p:txBody>
      </p:sp>
      <p:sp>
        <p:nvSpPr>
          <p:cNvPr id="18" name="角丸四角形 17"/>
          <p:cNvSpPr/>
          <p:nvPr/>
        </p:nvSpPr>
        <p:spPr>
          <a:xfrm>
            <a:off x="375698" y="2434597"/>
            <a:ext cx="9145016" cy="1206922"/>
          </a:xfrm>
          <a:prstGeom prst="roundRect">
            <a:avLst>
              <a:gd name="adj" fmla="val 14799"/>
            </a:avLst>
          </a:prstGeom>
          <a:noFill/>
          <a:ln w="12700">
            <a:solidFill>
              <a:schemeClr val="tx1"/>
            </a:solidFill>
          </a:ln>
        </p:spPr>
        <p:style>
          <a:lnRef idx="2">
            <a:schemeClr val="accent6"/>
          </a:lnRef>
          <a:fillRef idx="1">
            <a:schemeClr val="lt1"/>
          </a:fillRef>
          <a:effectRef idx="0">
            <a:schemeClr val="accent6"/>
          </a:effectRef>
          <a:fontRef idx="minor">
            <a:schemeClr val="dk1"/>
          </a:fontRef>
        </p:style>
        <p:txBody>
          <a:bodyPr tIns="36000" bIns="36000" rtlCol="0" anchor="t" anchorCtr="0"/>
          <a:lstStyle/>
          <a:p>
            <a:pPr>
              <a:spcAft>
                <a:spcPts val="300"/>
              </a:spcAft>
            </a:pPr>
            <a:r>
              <a:rPr lang="ja-JP" altLang="en-US" sz="1500" b="1" dirty="0" smtClean="0">
                <a:latin typeface="Meiryo UI" panose="020B0604030504040204" pitchFamily="50" charset="-128"/>
                <a:ea typeface="Meiryo UI" panose="020B0604030504040204" pitchFamily="50" charset="-128"/>
              </a:rPr>
              <a:t>■</a:t>
            </a:r>
            <a:r>
              <a:rPr lang="ja-JP" altLang="en-US" sz="1500" b="1" dirty="0">
                <a:latin typeface="Meiryo UI" panose="020B0604030504040204" pitchFamily="50" charset="-128"/>
                <a:ea typeface="Meiryo UI" panose="020B0604030504040204" pitchFamily="50" charset="-128"/>
              </a:rPr>
              <a:t>令和</a:t>
            </a:r>
            <a:r>
              <a:rPr lang="ja-JP" altLang="en-US" sz="1500" b="1" dirty="0" smtClean="0">
                <a:latin typeface="Meiryo UI" panose="020B0604030504040204" pitchFamily="50" charset="-128"/>
                <a:ea typeface="Meiryo UI" panose="020B0604030504040204" pitchFamily="50" charset="-128"/>
              </a:rPr>
              <a:t>２年２月５日</a:t>
            </a:r>
            <a:r>
              <a:rPr lang="ja-JP" altLang="en-US" sz="1500" b="1" dirty="0">
                <a:latin typeface="Meiryo UI" panose="020B0604030504040204" pitchFamily="50" charset="-128"/>
                <a:ea typeface="Meiryo UI" panose="020B0604030504040204" pitchFamily="50" charset="-128"/>
              </a:rPr>
              <a:t>　</a:t>
            </a:r>
            <a:r>
              <a:rPr lang="ja-JP" altLang="en-US" sz="1500" b="1" dirty="0" smtClean="0">
                <a:latin typeface="Meiryo UI" panose="020B0604030504040204" pitchFamily="50" charset="-128"/>
                <a:ea typeface="Meiryo UI" panose="020B0604030504040204" pitchFamily="50" charset="-128"/>
              </a:rPr>
              <a:t>中央区</a:t>
            </a:r>
            <a:r>
              <a:rPr lang="ja-JP" altLang="en-US" sz="1500" b="1" dirty="0">
                <a:latin typeface="Meiryo UI" panose="020B0604030504040204" pitchFamily="50" charset="-128"/>
                <a:ea typeface="Meiryo UI" panose="020B0604030504040204" pitchFamily="50" charset="-128"/>
              </a:rPr>
              <a:t>からの意見</a:t>
            </a:r>
            <a:r>
              <a:rPr lang="ja-JP" altLang="en-US" sz="1200" dirty="0">
                <a:latin typeface="Meiryo UI" panose="020B0604030504040204" pitchFamily="50" charset="-128"/>
                <a:ea typeface="Meiryo UI" panose="020B0604030504040204" pitchFamily="50" charset="-128"/>
              </a:rPr>
              <a:t>（抜粋）</a:t>
            </a:r>
          </a:p>
          <a:p>
            <a:pPr>
              <a:lnSpc>
                <a:spcPts val="2000"/>
              </a:lnSpc>
            </a:pPr>
            <a:r>
              <a:rPr lang="ja-JP" altLang="en-US" sz="1400" dirty="0">
                <a:latin typeface="Meiryo UI" panose="020B0604030504040204" pitchFamily="50" charset="-128"/>
                <a:ea typeface="Meiryo UI" panose="020B0604030504040204" pitchFamily="50" charset="-128"/>
              </a:rPr>
              <a:t>　　同一名称の使用については、行政を進めていく上でさまざまな問題や混乱、住民の戸惑いが生じることなどが懸念されます。</a:t>
            </a:r>
          </a:p>
          <a:p>
            <a:pPr>
              <a:lnSpc>
                <a:spcPts val="2000"/>
              </a:lnSpc>
            </a:pPr>
            <a:r>
              <a:rPr lang="ja-JP" altLang="en-US" sz="1400" dirty="0">
                <a:latin typeface="Meiryo UI" panose="020B0604030504040204" pitchFamily="50" charset="-128"/>
                <a:ea typeface="Meiryo UI" panose="020B0604030504040204" pitchFamily="50" charset="-128"/>
              </a:rPr>
              <a:t>　　</a:t>
            </a:r>
            <a:r>
              <a:rPr lang="ja-JP" altLang="en-US" sz="1400" u="sng" dirty="0">
                <a:latin typeface="Meiryo UI" panose="020B0604030504040204" pitchFamily="50" charset="-128"/>
                <a:ea typeface="Meiryo UI" panose="020B0604030504040204" pitchFamily="50" charset="-128"/>
              </a:rPr>
              <a:t>「中央区」の名称を使用している本区としては、同一名称の使用はできるだけ避けていただきたく、貴協議会においてご検討</a:t>
            </a:r>
          </a:p>
          <a:p>
            <a:pPr>
              <a:lnSpc>
                <a:spcPts val="2000"/>
              </a:lnSpc>
            </a:pPr>
            <a:r>
              <a:rPr lang="ja-JP" altLang="en-US" sz="1400" dirty="0">
                <a:latin typeface="Meiryo UI" panose="020B0604030504040204" pitchFamily="50" charset="-128"/>
                <a:ea typeface="Meiryo UI" panose="020B0604030504040204" pitchFamily="50" charset="-128"/>
              </a:rPr>
              <a:t>　　</a:t>
            </a:r>
            <a:r>
              <a:rPr lang="ja-JP" altLang="en-US" sz="1400" u="sng" dirty="0">
                <a:latin typeface="Meiryo UI" panose="020B0604030504040204" pitchFamily="50" charset="-128"/>
                <a:ea typeface="Meiryo UI" panose="020B0604030504040204" pitchFamily="50" charset="-128"/>
              </a:rPr>
              <a:t>いただければ幸いに存じます。</a:t>
            </a:r>
          </a:p>
        </p:txBody>
      </p:sp>
      <p:sp>
        <p:nvSpPr>
          <p:cNvPr id="19" name="二等辺三角形 18"/>
          <p:cNvSpPr/>
          <p:nvPr/>
        </p:nvSpPr>
        <p:spPr>
          <a:xfrm rot="10800000">
            <a:off x="3220014" y="2156116"/>
            <a:ext cx="3456384" cy="216000"/>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6599755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5"/>
          <p:cNvSpPr>
            <a:spLocks noChangeArrowheads="1"/>
          </p:cNvSpPr>
          <p:nvPr/>
        </p:nvSpPr>
        <p:spPr bwMode="auto">
          <a:xfrm>
            <a:off x="342900" y="353875"/>
            <a:ext cx="9323613" cy="1913297"/>
          </a:xfrm>
          <a:prstGeom prst="rect">
            <a:avLst/>
          </a:prstGeom>
          <a:solidFill>
            <a:schemeClr val="accent6">
              <a:lumMod val="20000"/>
              <a:lumOff val="80000"/>
            </a:schemeClr>
          </a:solidFill>
          <a:ln w="9525" algn="ctr">
            <a:solidFill>
              <a:schemeClr val="tx1"/>
            </a:solidFill>
            <a:miter lim="800000"/>
            <a:headEnd/>
            <a:tailEnd/>
          </a:ln>
          <a:effectLs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600">
              <a:latin typeface="Malgun Gothic" panose="020B0503020000020004" pitchFamily="34" charset="-127"/>
            </a:endParaRPr>
          </a:p>
        </p:txBody>
      </p:sp>
      <p:sp>
        <p:nvSpPr>
          <p:cNvPr id="6" name="Rectangle 17"/>
          <p:cNvSpPr>
            <a:spLocks noChangeArrowheads="1"/>
          </p:cNvSpPr>
          <p:nvPr/>
        </p:nvSpPr>
        <p:spPr bwMode="auto">
          <a:xfrm>
            <a:off x="193675" y="136388"/>
            <a:ext cx="1230934" cy="360362"/>
          </a:xfrm>
          <a:prstGeom prst="rect">
            <a:avLst/>
          </a:prstGeom>
          <a:solidFill>
            <a:schemeClr val="accent1"/>
          </a:solidFill>
          <a:ln w="9525" algn="ctr">
            <a:solidFill>
              <a:schemeClr val="tx1"/>
            </a:solidFill>
            <a:miter lim="800000"/>
            <a:headEnd/>
            <a:tailEnd/>
          </a:ln>
          <a:effectLs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600" b="1" dirty="0" smtClean="0">
                <a:solidFill>
                  <a:schemeClr val="bg1"/>
                </a:solidFill>
                <a:latin typeface="Meiryo UI" panose="020B0604030504040204" pitchFamily="50" charset="-128"/>
                <a:ea typeface="Meiryo UI" panose="020B0604030504040204" pitchFamily="50" charset="-128"/>
              </a:rPr>
              <a:t>国の通知</a:t>
            </a:r>
            <a:endParaRPr lang="ja-JP" altLang="ja-JP" sz="1600" b="1" dirty="0">
              <a:solidFill>
                <a:schemeClr val="bg1"/>
              </a:solidFill>
              <a:latin typeface="Meiryo UI" panose="020B0604030504040204" pitchFamily="50" charset="-128"/>
              <a:ea typeface="Meiryo UI" panose="020B0604030504040204" pitchFamily="50" charset="-128"/>
            </a:endParaRPr>
          </a:p>
        </p:txBody>
      </p:sp>
      <p:sp>
        <p:nvSpPr>
          <p:cNvPr id="7" name="AutoShape 19"/>
          <p:cNvSpPr>
            <a:spLocks noChangeArrowheads="1"/>
          </p:cNvSpPr>
          <p:nvPr/>
        </p:nvSpPr>
        <p:spPr bwMode="auto">
          <a:xfrm>
            <a:off x="1285875" y="1681491"/>
            <a:ext cx="547688" cy="360363"/>
          </a:xfrm>
          <a:prstGeom prst="rightArrow">
            <a:avLst>
              <a:gd name="adj1" fmla="val 56824"/>
              <a:gd name="adj2" fmla="val 48972"/>
            </a:avLst>
          </a:prstGeom>
          <a:solidFill>
            <a:schemeClr val="accent6">
              <a:lumMod val="60000"/>
              <a:lumOff val="40000"/>
            </a:schemeClr>
          </a:solidFill>
          <a:ln w="9525" algn="ctr">
            <a:solidFill>
              <a:schemeClr val="tx1"/>
            </a:solidFill>
            <a:miter lim="800000"/>
            <a:headEnd/>
            <a:tailEnd/>
          </a:ln>
          <a:effectLs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600">
              <a:latin typeface="Malgun Gothic" panose="020B0503020000020004" pitchFamily="34" charset="-127"/>
            </a:endParaRPr>
          </a:p>
        </p:txBody>
      </p:sp>
      <p:sp>
        <p:nvSpPr>
          <p:cNvPr id="8" name="Rectangle 20"/>
          <p:cNvSpPr>
            <a:spLocks noChangeArrowheads="1"/>
          </p:cNvSpPr>
          <p:nvPr/>
        </p:nvSpPr>
        <p:spPr bwMode="auto">
          <a:xfrm>
            <a:off x="1911350" y="1617672"/>
            <a:ext cx="7486650" cy="504000"/>
          </a:xfrm>
          <a:prstGeom prst="rect">
            <a:avLst/>
          </a:prstGeom>
          <a:solidFill>
            <a:schemeClr val="accent6">
              <a:lumMod val="20000"/>
              <a:lumOff val="80000"/>
            </a:schemeClr>
          </a:solidFill>
          <a:ln w="9525" algn="ctr">
            <a:solidFill>
              <a:schemeClr val="tx1"/>
            </a:solidFill>
            <a:miter lim="800000"/>
            <a:headEnd/>
            <a:tailEnd/>
          </a:ln>
          <a:effectLs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None/>
            </a:pP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特別</a:t>
            </a:r>
            <a:r>
              <a:rPr lang="ja-JP" altLang="en-US" sz="1400" dirty="0">
                <a:latin typeface="Meiryo UI" panose="020B0604030504040204" pitchFamily="50" charset="-128"/>
                <a:ea typeface="Meiryo UI" panose="020B0604030504040204" pitchFamily="50" charset="-128"/>
              </a:rPr>
              <a:t>区の場合でも、</a:t>
            </a:r>
            <a:r>
              <a:rPr lang="ja-JP" altLang="en-US" sz="1400" dirty="0" smtClean="0">
                <a:latin typeface="Meiryo UI" panose="020B0604030504040204" pitchFamily="50" charset="-128"/>
                <a:ea typeface="Meiryo UI" panose="020B0604030504040204" pitchFamily="50" charset="-128"/>
              </a:rPr>
              <a:t>同一又は類似に関しては、</a:t>
            </a:r>
            <a:r>
              <a:rPr lang="ja-JP" altLang="en-US" sz="1400" dirty="0">
                <a:latin typeface="Meiryo UI" panose="020B0604030504040204" pitchFamily="50" charset="-128"/>
                <a:ea typeface="Meiryo UI" panose="020B0604030504040204" pitchFamily="50" charset="-128"/>
              </a:rPr>
              <a:t>先行自治体と協議を行うなどの配慮が</a:t>
            </a:r>
            <a:r>
              <a:rPr lang="ja-JP" altLang="en-US" sz="1400" dirty="0" smtClean="0">
                <a:latin typeface="Meiryo UI" panose="020B0604030504040204" pitchFamily="50" charset="-128"/>
                <a:ea typeface="Meiryo UI" panose="020B0604030504040204" pitchFamily="50" charset="-128"/>
              </a:rPr>
              <a:t>必要</a:t>
            </a:r>
            <a:endParaRPr lang="ja-JP" altLang="en-US" sz="1400" dirty="0">
              <a:latin typeface="Meiryo UI" panose="020B0604030504040204" pitchFamily="50" charset="-128"/>
              <a:ea typeface="Meiryo UI" panose="020B0604030504040204" pitchFamily="50" charset="-128"/>
            </a:endParaRPr>
          </a:p>
        </p:txBody>
      </p:sp>
      <p:sp>
        <p:nvSpPr>
          <p:cNvPr id="9" name="正方形/長方形 65"/>
          <p:cNvSpPr>
            <a:spLocks noChangeArrowheads="1"/>
          </p:cNvSpPr>
          <p:nvPr/>
        </p:nvSpPr>
        <p:spPr bwMode="auto">
          <a:xfrm>
            <a:off x="1285875" y="641411"/>
            <a:ext cx="8112125" cy="865634"/>
          </a:xfrm>
          <a:prstGeom prst="rect">
            <a:avLst/>
          </a:prstGeom>
          <a:solidFill>
            <a:schemeClr val="bg1"/>
          </a:solidFill>
          <a:ln w="9525">
            <a:solidFill>
              <a:schemeClr val="tx1"/>
            </a:solidFill>
            <a:prstDash val="dash"/>
            <a:miter lim="800000"/>
            <a:headEnd/>
            <a:tailEnd/>
          </a:ln>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spcAft>
                <a:spcPts val="300"/>
              </a:spcAft>
              <a:buFontTx/>
              <a:buNone/>
            </a:pPr>
            <a:r>
              <a:rPr lang="en-US" altLang="ja-JP" sz="1400" dirty="0" smtClean="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昭和</a:t>
            </a:r>
            <a:r>
              <a:rPr lang="en-US" altLang="ja-JP" sz="1400" dirty="0">
                <a:latin typeface="Meiryo UI" panose="020B0604030504040204" pitchFamily="50" charset="-128"/>
                <a:ea typeface="Meiryo UI" panose="020B0604030504040204" pitchFamily="50" charset="-128"/>
              </a:rPr>
              <a:t>45</a:t>
            </a:r>
            <a:r>
              <a:rPr lang="ja-JP" altLang="en-US" sz="1400" dirty="0" smtClean="0">
                <a:latin typeface="Meiryo UI" panose="020B0604030504040204" pitchFamily="50" charset="-128"/>
                <a:ea typeface="Meiryo UI" panose="020B0604030504040204" pitchFamily="50" charset="-128"/>
              </a:rPr>
              <a:t>年　自治省自治事務</a:t>
            </a:r>
            <a:r>
              <a:rPr lang="ja-JP" altLang="en-US" sz="1400" dirty="0">
                <a:latin typeface="Meiryo UI" panose="020B0604030504040204" pitchFamily="50" charset="-128"/>
                <a:ea typeface="Meiryo UI" panose="020B0604030504040204" pitchFamily="50" charset="-128"/>
              </a:rPr>
              <a:t>次官</a:t>
            </a:r>
            <a:r>
              <a:rPr lang="ja-JP" altLang="en-US" sz="1400" dirty="0" smtClean="0">
                <a:latin typeface="Meiryo UI" panose="020B0604030504040204" pitchFamily="50" charset="-128"/>
                <a:ea typeface="Meiryo UI" panose="020B0604030504040204" pitchFamily="50" charset="-128"/>
              </a:rPr>
              <a:t>通知</a:t>
            </a:r>
            <a:r>
              <a:rPr lang="ja-JP" altLang="en-US" sz="1200" dirty="0" smtClean="0">
                <a:latin typeface="Meiryo UI" panose="020B0604030504040204" pitchFamily="50" charset="-128"/>
                <a:ea typeface="Meiryo UI" panose="020B0604030504040204" pitchFamily="50" charset="-128"/>
              </a:rPr>
              <a:t>（抜粋）</a:t>
            </a:r>
            <a:endParaRPr lang="ja-JP" altLang="en-US" sz="1400" dirty="0">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300" dirty="0">
                <a:latin typeface="Meiryo UI" panose="020B0604030504040204" pitchFamily="50" charset="-128"/>
                <a:ea typeface="Meiryo UI" panose="020B0604030504040204" pitchFamily="50" charset="-128"/>
              </a:rPr>
              <a:t>　市の</a:t>
            </a:r>
            <a:r>
              <a:rPr lang="ja-JP" altLang="en-US" sz="1300" dirty="0" smtClean="0">
                <a:latin typeface="Meiryo UI" panose="020B0604030504040204" pitchFamily="50" charset="-128"/>
                <a:ea typeface="Meiryo UI" panose="020B0604030504040204" pitchFamily="50" charset="-128"/>
              </a:rPr>
              <a:t>設置もしく</a:t>
            </a:r>
            <a:r>
              <a:rPr lang="ja-JP" altLang="en-US" sz="1300" dirty="0">
                <a:latin typeface="Meiryo UI" panose="020B0604030504040204" pitchFamily="50" charset="-128"/>
                <a:ea typeface="Meiryo UI" panose="020B0604030504040204" pitchFamily="50" charset="-128"/>
              </a:rPr>
              <a:t>は町を市とする処分を行う場合において</a:t>
            </a:r>
            <a:r>
              <a:rPr lang="ja-JP" altLang="en-US" sz="1300" dirty="0" smtClean="0">
                <a:latin typeface="Meiryo UI" panose="020B0604030504040204" pitchFamily="50" charset="-128"/>
                <a:ea typeface="Meiryo UI" panose="020B0604030504040204" pitchFamily="50" charset="-128"/>
              </a:rPr>
              <a:t>、当該処分により新た</a:t>
            </a:r>
            <a:r>
              <a:rPr lang="ja-JP" altLang="en-US" sz="1300" dirty="0">
                <a:latin typeface="Meiryo UI" panose="020B0604030504040204" pitchFamily="50" charset="-128"/>
                <a:ea typeface="Meiryo UI" panose="020B0604030504040204" pitchFamily="50" charset="-128"/>
              </a:rPr>
              <a:t>に</a:t>
            </a:r>
            <a:r>
              <a:rPr lang="ja-JP" altLang="en-US" sz="1300" dirty="0" smtClean="0">
                <a:latin typeface="Meiryo UI" panose="020B0604030504040204" pitchFamily="50" charset="-128"/>
                <a:ea typeface="Meiryo UI" panose="020B0604030504040204" pitchFamily="50" charset="-128"/>
              </a:rPr>
              <a:t>市となる</a:t>
            </a:r>
            <a:r>
              <a:rPr lang="ja-JP" altLang="en-US" sz="1300" dirty="0">
                <a:latin typeface="Meiryo UI" panose="020B0604030504040204" pitchFamily="50" charset="-128"/>
                <a:ea typeface="Meiryo UI" panose="020B0604030504040204" pitchFamily="50" charset="-128"/>
              </a:rPr>
              <a:t>普通地方公共団体の名称</a:t>
            </a:r>
            <a:r>
              <a:rPr lang="ja-JP" altLang="en-US" sz="1300" dirty="0" smtClean="0">
                <a:latin typeface="Meiryo UI" panose="020B0604030504040204" pitchFamily="50" charset="-128"/>
                <a:ea typeface="Meiryo UI" panose="020B0604030504040204" pitchFamily="50" charset="-128"/>
              </a:rPr>
              <a:t>に</a:t>
            </a:r>
            <a:endParaRPr lang="en-US" altLang="ja-JP" sz="1300" dirty="0" smtClean="0">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300" dirty="0">
                <a:latin typeface="Meiryo UI" panose="020B0604030504040204" pitchFamily="50" charset="-128"/>
                <a:ea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rPr>
              <a:t>ついて</a:t>
            </a:r>
            <a:r>
              <a:rPr lang="ja-JP" altLang="en-US" sz="1300" dirty="0">
                <a:latin typeface="Meiryo UI" panose="020B0604030504040204" pitchFamily="50" charset="-128"/>
                <a:ea typeface="Meiryo UI" panose="020B0604030504040204" pitchFamily="50" charset="-128"/>
              </a:rPr>
              <a:t>は</a:t>
            </a:r>
            <a:r>
              <a:rPr lang="ja-JP" altLang="en-US" sz="1300" dirty="0" smtClean="0">
                <a:latin typeface="Meiryo UI" panose="020B0604030504040204" pitchFamily="50" charset="-128"/>
                <a:ea typeface="Meiryo UI" panose="020B0604030504040204" pitchFamily="50" charset="-128"/>
              </a:rPr>
              <a:t>、既存</a:t>
            </a:r>
            <a:r>
              <a:rPr lang="ja-JP" altLang="en-US" sz="1300" dirty="0">
                <a:latin typeface="Meiryo UI" panose="020B0604030504040204" pitchFamily="50" charset="-128"/>
                <a:ea typeface="Meiryo UI" panose="020B0604030504040204" pitchFamily="50" charset="-128"/>
              </a:rPr>
              <a:t>の市の名称</a:t>
            </a:r>
            <a:r>
              <a:rPr lang="ja-JP" altLang="en-US" sz="1300" dirty="0" smtClean="0">
                <a:latin typeface="Meiryo UI" panose="020B0604030504040204" pitchFamily="50" charset="-128"/>
                <a:ea typeface="Meiryo UI" panose="020B0604030504040204" pitchFamily="50" charset="-128"/>
              </a:rPr>
              <a:t>と同一</a:t>
            </a:r>
            <a:r>
              <a:rPr lang="ja-JP" altLang="en-US" sz="1300" dirty="0">
                <a:latin typeface="Meiryo UI" panose="020B0604030504040204" pitchFamily="50" charset="-128"/>
                <a:ea typeface="Meiryo UI" panose="020B0604030504040204" pitchFamily="50" charset="-128"/>
              </a:rPr>
              <a:t>となり、又は類似することとならないよう十分配慮すること。</a:t>
            </a:r>
          </a:p>
        </p:txBody>
      </p:sp>
      <p:sp>
        <p:nvSpPr>
          <p:cNvPr id="17" name="AutoShape 44"/>
          <p:cNvSpPr>
            <a:spLocks noChangeArrowheads="1"/>
          </p:cNvSpPr>
          <p:nvPr/>
        </p:nvSpPr>
        <p:spPr bwMode="auto">
          <a:xfrm>
            <a:off x="349499" y="2740455"/>
            <a:ext cx="9317015" cy="3986916"/>
          </a:xfrm>
          <a:prstGeom prst="roundRect">
            <a:avLst>
              <a:gd name="adj" fmla="val 0"/>
            </a:avLst>
          </a:prstGeom>
          <a:solidFill>
            <a:schemeClr val="accent6">
              <a:lumMod val="20000"/>
              <a:lumOff val="80000"/>
            </a:schemeClr>
          </a:solidFill>
          <a:ln w="9525" algn="ctr">
            <a:solidFill>
              <a:schemeClr val="tx1"/>
            </a:solidFill>
            <a:round/>
            <a:headEnd/>
            <a:tailEnd/>
          </a:ln>
          <a:effectLst/>
          <a:extLst/>
        </p:spPr>
        <p:txBody>
          <a:bodyPr wrap="none" anchor="t" anchorCtr="0"/>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None/>
            </a:pPr>
            <a:endParaRPr lang="en-US" altLang="ja-JP" sz="1600" dirty="0" smtClean="0">
              <a:latin typeface="Meiryo UI" panose="020B0604030504040204" pitchFamily="50" charset="-128"/>
              <a:ea typeface="Meiryo UI" panose="020B0604030504040204" pitchFamily="50" charset="-128"/>
            </a:endParaRPr>
          </a:p>
          <a:p>
            <a:pPr>
              <a:spcBef>
                <a:spcPct val="0"/>
              </a:spcBef>
              <a:spcAft>
                <a:spcPts val="300"/>
              </a:spcAft>
              <a:buNone/>
            </a:pPr>
            <a:r>
              <a:rPr lang="ja-JP" altLang="en-US" sz="1600" dirty="0" smtClean="0">
                <a:latin typeface="Meiryo UI" panose="020B0604030504040204" pitchFamily="50" charset="-128"/>
                <a:ea typeface="Meiryo UI" panose="020B0604030504040204" pitchFamily="50" charset="-128"/>
              </a:rPr>
              <a:t>   </a:t>
            </a:r>
            <a:endParaRPr lang="en-US" altLang="ja-JP" sz="1600" b="1" u="sng" dirty="0">
              <a:latin typeface="Meiryo UI" panose="020B0604030504040204" pitchFamily="50" charset="-128"/>
              <a:ea typeface="Meiryo UI" panose="020B0604030504040204" pitchFamily="50" charset="-128"/>
            </a:endParaRPr>
          </a:p>
          <a:p>
            <a:pPr>
              <a:spcBef>
                <a:spcPts val="600"/>
              </a:spcBef>
              <a:spcAft>
                <a:spcPts val="300"/>
              </a:spcAft>
              <a:buNone/>
            </a:pPr>
            <a:r>
              <a:rPr lang="ja-JP" altLang="en-US" sz="1500" dirty="0" smtClean="0">
                <a:latin typeface="Meiryo UI" panose="020B0604030504040204" pitchFamily="50" charset="-128"/>
                <a:ea typeface="Meiryo UI" panose="020B0604030504040204" pitchFamily="50" charset="-128"/>
              </a:rPr>
              <a:t>　　    </a:t>
            </a:r>
            <a:r>
              <a:rPr lang="ja-JP" altLang="en-US" sz="1500" dirty="0">
                <a:latin typeface="Meiryo UI" panose="020B0604030504040204" pitchFamily="50" charset="-128"/>
                <a:ea typeface="Meiryo UI" panose="020B0604030504040204" pitchFamily="50" charset="-128"/>
              </a:rPr>
              <a:t>・平成</a:t>
            </a:r>
            <a:r>
              <a:rPr lang="en-US" altLang="ja-JP" sz="1500" dirty="0">
                <a:latin typeface="Meiryo UI" panose="020B0604030504040204" pitchFamily="50" charset="-128"/>
                <a:ea typeface="Meiryo UI" panose="020B0604030504040204" pitchFamily="50" charset="-128"/>
              </a:rPr>
              <a:t>18</a:t>
            </a:r>
            <a:r>
              <a:rPr lang="ja-JP" altLang="en-US" sz="1500" dirty="0">
                <a:latin typeface="Meiryo UI" panose="020B0604030504040204" pitchFamily="50" charset="-128"/>
                <a:ea typeface="Meiryo UI" panose="020B0604030504040204" pitchFamily="50" charset="-128"/>
              </a:rPr>
              <a:t>年</a:t>
            </a:r>
            <a:r>
              <a:rPr lang="ja-JP" altLang="en-US" sz="1500" dirty="0" smtClean="0">
                <a:latin typeface="Meiryo UI" panose="020B0604030504040204" pitchFamily="50" charset="-128"/>
                <a:ea typeface="Meiryo UI" panose="020B0604030504040204" pitchFamily="50" charset="-128"/>
              </a:rPr>
              <a:t>～　　</a:t>
            </a:r>
            <a:endParaRPr lang="en-US" altLang="ja-JP" sz="1500" dirty="0" smtClean="0">
              <a:latin typeface="Meiryo UI" panose="020B0604030504040204" pitchFamily="50" charset="-128"/>
              <a:ea typeface="Meiryo UI" panose="020B0604030504040204" pitchFamily="50" charset="-128"/>
            </a:endParaRPr>
          </a:p>
          <a:p>
            <a:pPr>
              <a:spcBef>
                <a:spcPct val="0"/>
              </a:spcBef>
              <a:spcAft>
                <a:spcPts val="600"/>
              </a:spcAft>
              <a:buNone/>
            </a:pPr>
            <a:r>
              <a:rPr lang="ja-JP" altLang="en-US" sz="1500" dirty="0">
                <a:latin typeface="Meiryo UI" panose="020B0604030504040204" pitchFamily="50" charset="-128"/>
                <a:ea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rPr>
              <a:t>　　　　福島県伊達市</a:t>
            </a:r>
            <a:endParaRPr lang="en-US" altLang="ja-JP" sz="1500" dirty="0" smtClean="0">
              <a:latin typeface="Meiryo UI" panose="020B0604030504040204" pitchFamily="50" charset="-128"/>
              <a:ea typeface="Meiryo UI" panose="020B0604030504040204" pitchFamily="50" charset="-128"/>
            </a:endParaRPr>
          </a:p>
          <a:p>
            <a:pPr>
              <a:spcBef>
                <a:spcPct val="0"/>
              </a:spcBef>
              <a:spcAft>
                <a:spcPts val="300"/>
              </a:spcAft>
              <a:buNone/>
            </a:pPr>
            <a:r>
              <a:rPr lang="ja-JP" altLang="en-US" sz="1500" dirty="0" smtClean="0">
                <a:latin typeface="Meiryo UI" panose="020B0604030504040204" pitchFamily="50" charset="-128"/>
                <a:ea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rPr>
              <a:t>　　昭和</a:t>
            </a:r>
            <a:r>
              <a:rPr lang="en-US" altLang="ja-JP" sz="1300" dirty="0" smtClean="0">
                <a:latin typeface="Meiryo UI" panose="020B0604030504040204" pitchFamily="50" charset="-128"/>
                <a:ea typeface="Meiryo UI" panose="020B0604030504040204" pitchFamily="50" charset="-128"/>
              </a:rPr>
              <a:t>47</a:t>
            </a:r>
            <a:r>
              <a:rPr lang="ja-JP" altLang="en-US" sz="1300" dirty="0" smtClean="0">
                <a:latin typeface="Meiryo UI" panose="020B0604030504040204" pitchFamily="50" charset="-128"/>
                <a:ea typeface="Meiryo UI" panose="020B0604030504040204" pitchFamily="50" charset="-128"/>
              </a:rPr>
              <a:t>年～</a:t>
            </a:r>
            <a:endParaRPr lang="en-US" altLang="ja-JP" sz="1300" dirty="0" smtClean="0">
              <a:latin typeface="Meiryo UI" panose="020B0604030504040204" pitchFamily="50" charset="-128"/>
              <a:ea typeface="Meiryo UI" panose="020B0604030504040204" pitchFamily="50" charset="-128"/>
            </a:endParaRPr>
          </a:p>
          <a:p>
            <a:pPr>
              <a:spcBef>
                <a:spcPct val="0"/>
              </a:spcBef>
              <a:spcAft>
                <a:spcPts val="300"/>
              </a:spcAft>
              <a:buNone/>
            </a:pPr>
            <a:r>
              <a:rPr lang="ja-JP" altLang="en-US" sz="1300" dirty="0">
                <a:latin typeface="Meiryo UI" panose="020B0604030504040204" pitchFamily="50" charset="-128"/>
                <a:ea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rPr>
              <a:t>　　　　  北海道伊達市</a:t>
            </a:r>
            <a:r>
              <a:rPr lang="ja-JP" altLang="en-US" sz="1300" dirty="0">
                <a:latin typeface="Meiryo UI" panose="020B0604030504040204" pitchFamily="50" charset="-128"/>
                <a:ea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rPr>
              <a:t>　　　</a:t>
            </a:r>
            <a:endParaRPr lang="en-US" altLang="ja-JP" sz="1300" dirty="0" smtClean="0">
              <a:latin typeface="Meiryo UI" panose="020B0604030504040204" pitchFamily="50" charset="-128"/>
              <a:ea typeface="Meiryo UI" panose="020B0604030504040204" pitchFamily="50" charset="-128"/>
            </a:endParaRPr>
          </a:p>
          <a:p>
            <a:pPr>
              <a:spcBef>
                <a:spcPct val="0"/>
              </a:spcBef>
              <a:buNone/>
            </a:pPr>
            <a:endParaRPr lang="en-US" altLang="ja-JP" sz="1500" dirty="0">
              <a:latin typeface="Meiryo UI" panose="020B0604030504040204" pitchFamily="50" charset="-128"/>
              <a:ea typeface="Meiryo UI" panose="020B0604030504040204" pitchFamily="50" charset="-128"/>
            </a:endParaRPr>
          </a:p>
          <a:p>
            <a:pPr>
              <a:spcBef>
                <a:spcPct val="0"/>
              </a:spcBef>
              <a:spcAft>
                <a:spcPts val="300"/>
              </a:spcAft>
              <a:buNone/>
            </a:pPr>
            <a:r>
              <a:rPr lang="ja-JP" altLang="en-US" sz="1500" dirty="0" smtClean="0">
                <a:latin typeface="Meiryo UI" panose="020B0604030504040204" pitchFamily="50" charset="-128"/>
                <a:ea typeface="Meiryo UI" panose="020B0604030504040204" pitchFamily="50" charset="-128"/>
              </a:rPr>
              <a:t>　　　　　　　　　　　　　　　　　　　　　　　　　　　　　　　　　　　</a:t>
            </a:r>
            <a:r>
              <a:rPr lang="en-US" altLang="ja-JP" sz="1500" dirty="0" smtClean="0">
                <a:latin typeface="Meiryo UI" panose="020B0604030504040204" pitchFamily="50" charset="-128"/>
                <a:ea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rPr>
              <a:t>　</a:t>
            </a:r>
            <a:endParaRPr lang="en-US" altLang="ja-JP" sz="1500" dirty="0" smtClean="0">
              <a:latin typeface="Meiryo UI" panose="020B0604030504040204" pitchFamily="50" charset="-128"/>
              <a:ea typeface="Meiryo UI" panose="020B0604030504040204" pitchFamily="50" charset="-128"/>
            </a:endParaRPr>
          </a:p>
          <a:p>
            <a:pPr>
              <a:spcBef>
                <a:spcPct val="0"/>
              </a:spcBef>
              <a:buNone/>
            </a:pPr>
            <a:r>
              <a:rPr lang="ja-JP" altLang="en-US" sz="1500" dirty="0">
                <a:latin typeface="Meiryo UI" panose="020B0604030504040204" pitchFamily="50" charset="-128"/>
                <a:ea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rPr>
              <a:t>　　　　　　　　　 　　　　　</a:t>
            </a:r>
            <a:endParaRPr lang="en-US" altLang="ja-JP" sz="1500" dirty="0" smtClean="0">
              <a:latin typeface="Meiryo UI" panose="020B0604030504040204" pitchFamily="50" charset="-128"/>
              <a:ea typeface="Meiryo UI" panose="020B0604030504040204" pitchFamily="50" charset="-128"/>
            </a:endParaRPr>
          </a:p>
          <a:p>
            <a:pPr>
              <a:spcBef>
                <a:spcPts val="0"/>
              </a:spcBef>
              <a:spcAft>
                <a:spcPts val="1200"/>
              </a:spcAft>
              <a:buNone/>
            </a:pPr>
            <a:r>
              <a:rPr lang="ja-JP" altLang="en-US" sz="1500" dirty="0" smtClean="0">
                <a:latin typeface="Meiryo UI" panose="020B0604030504040204" pitchFamily="50" charset="-128"/>
                <a:ea typeface="Meiryo UI" panose="020B0604030504040204" pitchFamily="50" charset="-128"/>
              </a:rPr>
              <a:t>　 　   </a:t>
            </a:r>
            <a:r>
              <a:rPr lang="en-US" altLang="ja-JP" sz="1300" dirty="0" smtClean="0">
                <a:latin typeface="Meiryo UI" panose="020B0604030504040204" pitchFamily="50" charset="-128"/>
                <a:ea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rPr>
              <a:t>国の通知以前の事例</a:t>
            </a:r>
            <a:r>
              <a:rPr lang="ja-JP" altLang="en-US" sz="1300" dirty="0">
                <a:latin typeface="Meiryo UI" panose="020B0604030504040204" pitchFamily="50" charset="-128"/>
                <a:ea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rPr>
              <a:t>昭和</a:t>
            </a:r>
            <a:r>
              <a:rPr lang="en-US" altLang="ja-JP" sz="1300" dirty="0">
                <a:latin typeface="Meiryo UI" panose="020B0604030504040204" pitchFamily="50" charset="-128"/>
                <a:ea typeface="Meiryo UI" panose="020B0604030504040204" pitchFamily="50" charset="-128"/>
              </a:rPr>
              <a:t>29</a:t>
            </a:r>
            <a:r>
              <a:rPr lang="ja-JP" altLang="en-US" sz="1300" dirty="0" smtClean="0">
                <a:latin typeface="Meiryo UI" panose="020B0604030504040204" pitchFamily="50" charset="-128"/>
                <a:ea typeface="Meiryo UI" panose="020B0604030504040204" pitchFamily="50" charset="-128"/>
              </a:rPr>
              <a:t>年～　府中市（広島県・東京都）</a:t>
            </a:r>
            <a:endParaRPr lang="en-US" altLang="ja-JP" sz="1300" dirty="0" smtClean="0">
              <a:latin typeface="Meiryo UI" panose="020B0604030504040204" pitchFamily="50" charset="-128"/>
              <a:ea typeface="Meiryo UI" panose="020B0604030504040204" pitchFamily="50" charset="-128"/>
            </a:endParaRPr>
          </a:p>
          <a:p>
            <a:pPr>
              <a:spcBef>
                <a:spcPts val="0"/>
              </a:spcBef>
              <a:spcAft>
                <a:spcPts val="300"/>
              </a:spcAft>
              <a:buNone/>
              <a:defRPr/>
            </a:pPr>
            <a:r>
              <a:rPr lang="ja-JP" altLang="en-US" sz="1600" dirty="0" smtClean="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〇 名称の重複について、先行自治体の意見を踏まえ配慮した事例</a:t>
            </a:r>
            <a:endParaRPr lang="en-US" altLang="ja-JP" sz="1600" b="1" dirty="0" smtClean="0">
              <a:latin typeface="Meiryo UI" panose="020B0604030504040204" pitchFamily="50" charset="-128"/>
              <a:ea typeface="Meiryo UI" panose="020B0604030504040204" pitchFamily="50" charset="-128"/>
            </a:endParaRPr>
          </a:p>
          <a:p>
            <a:pPr>
              <a:spcBef>
                <a:spcPts val="0"/>
              </a:spcBef>
              <a:buNone/>
              <a:defRPr/>
            </a:pPr>
            <a:r>
              <a:rPr lang="ja-JP" altLang="en-US" sz="1500" dirty="0">
                <a:latin typeface="Meiryo UI" panose="020B0604030504040204" pitchFamily="50" charset="-128"/>
                <a:ea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rPr>
              <a:t>　    </a:t>
            </a:r>
            <a:r>
              <a:rPr lang="ja-JP" altLang="en-US" sz="1500" dirty="0">
                <a:latin typeface="Meiryo UI" panose="020B0604030504040204" pitchFamily="50" charset="-128"/>
                <a:ea typeface="Meiryo UI" panose="020B0604030504040204" pitchFamily="50" charset="-128"/>
              </a:rPr>
              <a:t>・</a:t>
            </a:r>
            <a:r>
              <a:rPr lang="ja-JP" altLang="en-US" sz="1500" dirty="0" smtClean="0">
                <a:latin typeface="Meiryo UI" panose="020B0604030504040204" pitchFamily="50" charset="-128"/>
                <a:ea typeface="Meiryo UI" panose="020B0604030504040204" pitchFamily="50" charset="-128"/>
              </a:rPr>
              <a:t>平成</a:t>
            </a:r>
            <a:r>
              <a:rPr lang="ja-JP" altLang="en-US" sz="1000" dirty="0" smtClean="0">
                <a:latin typeface="Meiryo UI" panose="020B0604030504040204" pitchFamily="50" charset="-128"/>
                <a:ea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rPr>
              <a:t>７年～　　茨城県鹿嶋市</a:t>
            </a:r>
            <a:r>
              <a:rPr lang="ja-JP" altLang="en-US" sz="1400" dirty="0" smtClean="0">
                <a:latin typeface="Meiryo UI" panose="020B0604030504040204" pitchFamily="50" charset="-128"/>
                <a:ea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rPr>
              <a:t>（佐賀県</a:t>
            </a:r>
            <a:r>
              <a:rPr lang="ja-JP" altLang="en-US" sz="1500" dirty="0">
                <a:latin typeface="Meiryo UI" panose="020B0604030504040204" pitchFamily="50" charset="-128"/>
                <a:ea typeface="Meiryo UI" panose="020B0604030504040204" pitchFamily="50" charset="-128"/>
              </a:rPr>
              <a:t>鹿島市</a:t>
            </a:r>
            <a:r>
              <a:rPr lang="ja-JP" altLang="en-US" sz="1500" dirty="0" smtClean="0">
                <a:latin typeface="Meiryo UI" panose="020B0604030504040204" pitchFamily="50" charset="-128"/>
                <a:ea typeface="Meiryo UI" panose="020B0604030504040204" pitchFamily="50" charset="-128"/>
              </a:rPr>
              <a:t>）　</a:t>
            </a:r>
            <a:endParaRPr lang="en-US" altLang="ja-JP" sz="1500" dirty="0" smtClean="0">
              <a:latin typeface="Meiryo UI" panose="020B0604030504040204" pitchFamily="50" charset="-128"/>
              <a:ea typeface="Meiryo UI" panose="020B0604030504040204" pitchFamily="50" charset="-128"/>
            </a:endParaRPr>
          </a:p>
          <a:p>
            <a:pPr>
              <a:buNone/>
              <a:defRPr/>
            </a:pPr>
            <a:r>
              <a:rPr lang="ja-JP" altLang="en-US" sz="1500" dirty="0" smtClean="0">
                <a:latin typeface="Meiryo UI" panose="020B0604030504040204" pitchFamily="50" charset="-128"/>
                <a:ea typeface="Meiryo UI" panose="020B0604030504040204" pitchFamily="50" charset="-128"/>
              </a:rPr>
              <a:t>　 　   ・</a:t>
            </a:r>
            <a:r>
              <a:rPr lang="ja-JP" altLang="en-US" sz="1500" dirty="0">
                <a:latin typeface="Meiryo UI" panose="020B0604030504040204" pitchFamily="50" charset="-128"/>
                <a:ea typeface="Meiryo UI" panose="020B0604030504040204" pitchFamily="50" charset="-128"/>
              </a:rPr>
              <a:t>平成</a:t>
            </a:r>
            <a:r>
              <a:rPr lang="en-US" altLang="ja-JP" sz="1500" dirty="0">
                <a:latin typeface="Meiryo UI" panose="020B0604030504040204" pitchFamily="50" charset="-128"/>
                <a:ea typeface="Meiryo UI" panose="020B0604030504040204" pitchFamily="50" charset="-128"/>
              </a:rPr>
              <a:t>17</a:t>
            </a:r>
            <a:r>
              <a:rPr lang="ja-JP" altLang="en-US" sz="1500" dirty="0">
                <a:latin typeface="Meiryo UI" panose="020B0604030504040204" pitchFamily="50" charset="-128"/>
                <a:ea typeface="Meiryo UI" panose="020B0604030504040204" pitchFamily="50" charset="-128"/>
              </a:rPr>
              <a:t>年</a:t>
            </a:r>
            <a:r>
              <a:rPr lang="ja-JP" altLang="en-US" sz="1500" dirty="0" smtClean="0">
                <a:latin typeface="Meiryo UI" panose="020B0604030504040204" pitchFamily="50" charset="-128"/>
                <a:ea typeface="Meiryo UI" panose="020B0604030504040204" pitchFamily="50" charset="-128"/>
              </a:rPr>
              <a:t>～　　沖縄県宮古島市（岩手県宮古市）　</a:t>
            </a:r>
            <a:endParaRPr lang="en-US" altLang="ja-JP" sz="1500" dirty="0" smtClean="0">
              <a:latin typeface="Meiryo UI" panose="020B0604030504040204" pitchFamily="50" charset="-128"/>
              <a:ea typeface="Meiryo UI" panose="020B0604030504040204" pitchFamily="50" charset="-128"/>
            </a:endParaRPr>
          </a:p>
          <a:p>
            <a:pPr>
              <a:buNone/>
              <a:defRPr/>
            </a:pPr>
            <a:r>
              <a:rPr lang="ja-JP" altLang="en-US" sz="1500" dirty="0" smtClean="0">
                <a:latin typeface="Meiryo UI" panose="020B0604030504040204" pitchFamily="50" charset="-128"/>
                <a:ea typeface="Meiryo UI" panose="020B0604030504040204" pitchFamily="50" charset="-128"/>
              </a:rPr>
              <a:t>　    　・</a:t>
            </a:r>
            <a:r>
              <a:rPr lang="ja-JP" altLang="en-US" sz="1500" dirty="0">
                <a:latin typeface="Meiryo UI" panose="020B0604030504040204" pitchFamily="50" charset="-128"/>
                <a:ea typeface="Meiryo UI" panose="020B0604030504040204" pitchFamily="50" charset="-128"/>
              </a:rPr>
              <a:t>平成</a:t>
            </a:r>
            <a:r>
              <a:rPr lang="en-US" altLang="ja-JP" sz="1500" dirty="0">
                <a:latin typeface="Meiryo UI" panose="020B0604030504040204" pitchFamily="50" charset="-128"/>
                <a:ea typeface="Meiryo UI" panose="020B0604030504040204" pitchFamily="50" charset="-128"/>
              </a:rPr>
              <a:t>22</a:t>
            </a:r>
            <a:r>
              <a:rPr lang="ja-JP" altLang="en-US" sz="1500" dirty="0">
                <a:latin typeface="Meiryo UI" panose="020B0604030504040204" pitchFamily="50" charset="-128"/>
                <a:ea typeface="Meiryo UI" panose="020B0604030504040204" pitchFamily="50" charset="-128"/>
              </a:rPr>
              <a:t>年</a:t>
            </a:r>
            <a:r>
              <a:rPr lang="ja-JP" altLang="en-US" sz="1500" dirty="0" smtClean="0">
                <a:latin typeface="Meiryo UI" panose="020B0604030504040204" pitchFamily="50" charset="-128"/>
                <a:ea typeface="Meiryo UI" panose="020B0604030504040204" pitchFamily="50" charset="-128"/>
              </a:rPr>
              <a:t>～　　愛知県</a:t>
            </a:r>
            <a:r>
              <a:rPr lang="ja-JP" altLang="en-US" sz="1500" dirty="0">
                <a:latin typeface="Meiryo UI" panose="020B0604030504040204" pitchFamily="50" charset="-128"/>
                <a:ea typeface="Meiryo UI" panose="020B0604030504040204" pitchFamily="50" charset="-128"/>
              </a:rPr>
              <a:t>みよし</a:t>
            </a:r>
            <a:r>
              <a:rPr lang="ja-JP" altLang="en-US" sz="1500" dirty="0" smtClean="0">
                <a:latin typeface="Meiryo UI" panose="020B0604030504040204" pitchFamily="50" charset="-128"/>
                <a:ea typeface="Meiryo UI" panose="020B0604030504040204" pitchFamily="50" charset="-128"/>
              </a:rPr>
              <a:t>市  （徳島県</a:t>
            </a:r>
            <a:r>
              <a:rPr lang="ja-JP" altLang="en-US" sz="1500" dirty="0">
                <a:latin typeface="Meiryo UI" panose="020B0604030504040204" pitchFamily="50" charset="-128"/>
                <a:ea typeface="Meiryo UI" panose="020B0604030504040204" pitchFamily="50" charset="-128"/>
              </a:rPr>
              <a:t>三好市</a:t>
            </a:r>
            <a:r>
              <a:rPr lang="en-US" altLang="ja-JP" sz="1500" dirty="0">
                <a:latin typeface="Meiryo UI" panose="020B0604030504040204" pitchFamily="50" charset="-128"/>
                <a:ea typeface="Meiryo UI" panose="020B0604030504040204" pitchFamily="50" charset="-128"/>
              </a:rPr>
              <a:t>)</a:t>
            </a:r>
            <a:r>
              <a:rPr lang="ja-JP" altLang="en-US" sz="15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　</a:t>
            </a:r>
            <a:endParaRPr lang="en-US" altLang="ja-JP" sz="1500" dirty="0" smtClean="0">
              <a:latin typeface="Meiryo UI" panose="020B0604030504040204" pitchFamily="50" charset="-128"/>
              <a:ea typeface="Meiryo UI" panose="020B0604030504040204" pitchFamily="50" charset="-128"/>
            </a:endParaRPr>
          </a:p>
        </p:txBody>
      </p:sp>
      <p:sp>
        <p:nvSpPr>
          <p:cNvPr id="20" name="AutoShape 50"/>
          <p:cNvSpPr>
            <a:spLocks noChangeArrowheads="1"/>
          </p:cNvSpPr>
          <p:nvPr/>
        </p:nvSpPr>
        <p:spPr bwMode="auto">
          <a:xfrm>
            <a:off x="193675" y="2512652"/>
            <a:ext cx="1230933" cy="360363"/>
          </a:xfrm>
          <a:prstGeom prst="roundRect">
            <a:avLst>
              <a:gd name="adj" fmla="val 0"/>
            </a:avLst>
          </a:prstGeom>
          <a:solidFill>
            <a:schemeClr val="accent1"/>
          </a:solidFill>
          <a:ln w="9525" algn="ctr">
            <a:solidFill>
              <a:schemeClr val="tx1"/>
            </a:solidFill>
            <a:round/>
            <a:headEnd/>
            <a:tailEnd/>
          </a:ln>
          <a:effectLs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600" b="1" dirty="0" smtClean="0">
                <a:solidFill>
                  <a:schemeClr val="bg1"/>
                </a:solidFill>
                <a:latin typeface="Meiryo UI" panose="020B0604030504040204" pitchFamily="50" charset="-128"/>
                <a:ea typeface="Meiryo UI" panose="020B0604030504040204" pitchFamily="50" charset="-128"/>
              </a:rPr>
              <a:t>実　例</a:t>
            </a:r>
            <a:endParaRPr lang="ja-JP" altLang="ja-JP" sz="1600" b="1" dirty="0">
              <a:solidFill>
                <a:schemeClr val="bg1"/>
              </a:solidFill>
              <a:latin typeface="Meiryo UI" panose="020B0604030504040204" pitchFamily="50" charset="-128"/>
              <a:ea typeface="Meiryo UI" panose="020B0604030504040204" pitchFamily="50" charset="-128"/>
            </a:endParaRPr>
          </a:p>
        </p:txBody>
      </p:sp>
      <p:grpSp>
        <p:nvGrpSpPr>
          <p:cNvPr id="22" name="グループ化 21"/>
          <p:cNvGrpSpPr/>
          <p:nvPr/>
        </p:nvGrpSpPr>
        <p:grpSpPr>
          <a:xfrm>
            <a:off x="517518" y="785427"/>
            <a:ext cx="573426" cy="1151086"/>
            <a:chOff x="-818812" y="2997994"/>
            <a:chExt cx="573426" cy="1151086"/>
          </a:xfrm>
        </p:grpSpPr>
        <p:sp>
          <p:nvSpPr>
            <p:cNvPr id="15" name="Oval 41"/>
            <p:cNvSpPr>
              <a:spLocks noChangeArrowheads="1"/>
            </p:cNvSpPr>
            <p:nvPr/>
          </p:nvSpPr>
          <p:spPr bwMode="auto">
            <a:xfrm>
              <a:off x="-818812" y="2997994"/>
              <a:ext cx="573426" cy="1151086"/>
            </a:xfrm>
            <a:prstGeom prst="ellipse">
              <a:avLst/>
            </a:prstGeom>
            <a:solidFill>
              <a:schemeClr val="accent6">
                <a:lumMod val="40000"/>
                <a:lumOff val="60000"/>
              </a:schemeClr>
            </a:solidFill>
            <a:ln w="9525" algn="ctr">
              <a:solidFill>
                <a:srgbClr val="FF6600"/>
              </a:solidFill>
              <a:round/>
              <a:headEnd/>
              <a:tailEnd/>
            </a:ln>
            <a:effectLs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600">
                <a:latin typeface="Malgun Gothic" panose="020B0503020000020004" pitchFamily="34" charset="-127"/>
              </a:endParaRPr>
            </a:p>
          </p:txBody>
        </p:sp>
        <p:sp>
          <p:nvSpPr>
            <p:cNvPr id="16" name="Text Box 42"/>
            <p:cNvSpPr txBox="1">
              <a:spLocks noChangeArrowheads="1"/>
            </p:cNvSpPr>
            <p:nvPr/>
          </p:nvSpPr>
          <p:spPr bwMode="auto">
            <a:xfrm>
              <a:off x="-732154" y="3034320"/>
              <a:ext cx="400110" cy="1078433"/>
            </a:xfrm>
            <a:prstGeom prst="rect">
              <a:avLst/>
            </a:prstGeom>
            <a:noFill/>
            <a:ln>
              <a:noFill/>
            </a:ln>
            <a:effectLst/>
            <a:extLst/>
          </p:spPr>
          <p:txBody>
            <a:bodyPr vert="eaVert"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400" b="1" dirty="0" smtClean="0">
                  <a:solidFill>
                    <a:sysClr val="windowText" lastClr="000000"/>
                  </a:solidFill>
                </a:rPr>
                <a:t>重複について</a:t>
              </a:r>
              <a:endParaRPr lang="ja-JP" altLang="en-US" sz="1400" b="1" dirty="0">
                <a:solidFill>
                  <a:sysClr val="windowText" lastClr="000000"/>
                </a:solidFill>
              </a:endParaRPr>
            </a:p>
          </p:txBody>
        </p:sp>
      </p:grpSp>
      <p:sp>
        <p:nvSpPr>
          <p:cNvPr id="13" name="二等辺三角形 12"/>
          <p:cNvSpPr/>
          <p:nvPr/>
        </p:nvSpPr>
        <p:spPr>
          <a:xfrm rot="10800000">
            <a:off x="4016207" y="2368636"/>
            <a:ext cx="1872000" cy="180000"/>
          </a:xfrm>
          <a:prstGeom prst="triangle">
            <a:avLst>
              <a:gd name="adj" fmla="val 48622"/>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テキスト ボックス 1"/>
          <p:cNvSpPr txBox="1"/>
          <p:nvPr/>
        </p:nvSpPr>
        <p:spPr>
          <a:xfrm>
            <a:off x="6190522" y="5560310"/>
            <a:ext cx="2088232" cy="276999"/>
          </a:xfrm>
          <a:prstGeom prst="rect">
            <a:avLst/>
          </a:prstGeom>
          <a:noFill/>
        </p:spPr>
        <p:txBody>
          <a:bodyPr wrap="square" rtlCol="0">
            <a:spAutoFit/>
          </a:bodyPr>
          <a:lstStyle/>
          <a:p>
            <a:r>
              <a:rPr kumimoji="1" lang="ja-JP" altLang="en-US" sz="1200" dirty="0" smtClean="0">
                <a:latin typeface="Meiryo UI" panose="020B0604030504040204" pitchFamily="50" charset="-128"/>
                <a:ea typeface="Meiryo UI" panose="020B0604030504040204" pitchFamily="50" charset="-128"/>
              </a:rPr>
              <a:t>（　）内は先行自治体名</a:t>
            </a:r>
            <a:endParaRPr kumimoji="1" lang="ja-JP" altLang="en-US" sz="1200" dirty="0">
              <a:latin typeface="Meiryo UI" panose="020B0604030504040204" pitchFamily="50" charset="-128"/>
              <a:ea typeface="Meiryo UI" panose="020B0604030504040204" pitchFamily="50" charset="-128"/>
            </a:endParaRPr>
          </a:p>
        </p:txBody>
      </p:sp>
      <p:sp>
        <p:nvSpPr>
          <p:cNvPr id="3" name="角丸四角形 2"/>
          <p:cNvSpPr/>
          <p:nvPr/>
        </p:nvSpPr>
        <p:spPr>
          <a:xfrm>
            <a:off x="506901" y="2971272"/>
            <a:ext cx="8989795" cy="2186918"/>
          </a:xfrm>
          <a:prstGeom prst="roundRect">
            <a:avLst>
              <a:gd name="adj" fmla="val 0"/>
            </a:avLst>
          </a:prstGeom>
          <a:noFill/>
          <a:ln w="1270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p:nvSpPr>
        <p:spPr>
          <a:xfrm>
            <a:off x="606394" y="3002104"/>
            <a:ext cx="2232000" cy="338554"/>
          </a:xfrm>
          <a:prstGeom prst="rect">
            <a:avLst/>
          </a:prstGeom>
          <a:solidFill>
            <a:schemeClr val="accent6">
              <a:lumMod val="20000"/>
              <a:lumOff val="80000"/>
            </a:schemeClr>
          </a:solidFill>
        </p:spPr>
        <p:txBody>
          <a:bodyPr wrap="square" lIns="0" rIns="0" rtlCol="0" anchor="ctr" anchorCtr="0">
            <a:noAutofit/>
          </a:bodyPr>
          <a:lstStyle/>
          <a:p>
            <a:pPr algn="ctr"/>
            <a:r>
              <a:rPr lang="ja-JP" altLang="en-US" sz="1600" b="1" dirty="0" smtClean="0">
                <a:latin typeface="Meiryo UI" panose="020B0604030504040204" pitchFamily="50" charset="-128"/>
                <a:ea typeface="Meiryo UI" panose="020B0604030504040204" pitchFamily="50" charset="-128"/>
              </a:rPr>
              <a:t>名称</a:t>
            </a:r>
            <a:r>
              <a:rPr lang="ja-JP" altLang="en-US" sz="1600" b="1" dirty="0">
                <a:latin typeface="Meiryo UI" panose="020B0604030504040204" pitchFamily="50" charset="-128"/>
                <a:ea typeface="Meiryo UI" panose="020B0604030504040204" pitchFamily="50" charset="-128"/>
              </a:rPr>
              <a:t>が重複している事例</a:t>
            </a:r>
            <a:endParaRPr kumimoji="1" lang="ja-JP" altLang="en-US" sz="1600" dirty="0">
              <a:latin typeface="Meiryo UI" panose="020B0604030504040204" pitchFamily="50" charset="-128"/>
              <a:ea typeface="Meiryo UI" panose="020B0604030504040204" pitchFamily="50" charset="-128"/>
            </a:endParaRPr>
          </a:p>
        </p:txBody>
      </p:sp>
      <p:sp>
        <p:nvSpPr>
          <p:cNvPr id="21" name="正方形/長方形 20"/>
          <p:cNvSpPr>
            <a:spLocks noChangeArrowheads="1"/>
          </p:cNvSpPr>
          <p:nvPr/>
        </p:nvSpPr>
        <p:spPr bwMode="auto">
          <a:xfrm>
            <a:off x="8874125" y="6568681"/>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３</a:t>
            </a:r>
          </a:p>
        </p:txBody>
      </p:sp>
      <p:sp>
        <p:nvSpPr>
          <p:cNvPr id="23" name="テキスト ボックス 22"/>
          <p:cNvSpPr txBox="1"/>
          <p:nvPr/>
        </p:nvSpPr>
        <p:spPr>
          <a:xfrm>
            <a:off x="2997054" y="3148260"/>
            <a:ext cx="6400946" cy="1896352"/>
          </a:xfrm>
          <a:prstGeom prst="rect">
            <a:avLst/>
          </a:prstGeom>
          <a:noFill/>
          <a:ln w="19050">
            <a:solidFill>
              <a:schemeClr val="tx1"/>
            </a:solidFill>
            <a:prstDash val="sysDot"/>
          </a:ln>
        </p:spPr>
        <p:txBody>
          <a:bodyPr wrap="square" tIns="72000" bIns="72000" rtlCol="0" anchor="ctr" anchorCtr="0">
            <a:noAutofit/>
          </a:bodyPr>
          <a:lstStyle/>
          <a:p>
            <a:pPr>
              <a:spcBef>
                <a:spcPct val="0"/>
              </a:spcBef>
              <a:spcAft>
                <a:spcPts val="300"/>
              </a:spcAft>
              <a:buNone/>
            </a:pPr>
            <a:r>
              <a:rPr lang="en-US" altLang="ja-JP" sz="1500" b="1" dirty="0" smtClean="0">
                <a:latin typeface="ＭＳ ゴシック" panose="020B0609070205080204" pitchFamily="49" charset="-128"/>
                <a:ea typeface="ＭＳ ゴシック" panose="020B0609070205080204" pitchFamily="49" charset="-128"/>
              </a:rPr>
              <a:t>《</a:t>
            </a:r>
            <a:r>
              <a:rPr lang="ja-JP" altLang="en-US" sz="1500" b="1" dirty="0" smtClean="0">
                <a:latin typeface="ＭＳ ゴシック" panose="020B0609070205080204" pitchFamily="49" charset="-128"/>
                <a:ea typeface="ＭＳ ゴシック" panose="020B0609070205080204" pitchFamily="49" charset="-128"/>
              </a:rPr>
              <a:t>北海道伊達市</a:t>
            </a:r>
            <a:r>
              <a:rPr lang="en-US" altLang="ja-JP" sz="1500" b="1" dirty="0" smtClean="0">
                <a:latin typeface="ＭＳ ゴシック" panose="020B0609070205080204" pitchFamily="49" charset="-128"/>
                <a:ea typeface="ＭＳ ゴシック" panose="020B0609070205080204" pitchFamily="49" charset="-128"/>
              </a:rPr>
              <a:t>》</a:t>
            </a:r>
          </a:p>
          <a:p>
            <a:pPr>
              <a:spcBef>
                <a:spcPct val="0"/>
              </a:spcBef>
              <a:spcAft>
                <a:spcPts val="300"/>
              </a:spcAft>
              <a:buNone/>
            </a:pPr>
            <a:r>
              <a:rPr lang="ja-JP" altLang="en-US" sz="1500" dirty="0" smtClean="0">
                <a:latin typeface="Meiryo UI" panose="020B0604030504040204" pitchFamily="50" charset="-128"/>
                <a:ea typeface="Meiryo UI" panose="020B0604030504040204" pitchFamily="50" charset="-128"/>
              </a:rPr>
              <a:t>　福島県の伊達７町合併協</a:t>
            </a:r>
            <a:r>
              <a:rPr lang="ja-JP" altLang="en-US" sz="1500" dirty="0">
                <a:latin typeface="Meiryo UI" panose="020B0604030504040204" pitchFamily="50" charset="-128"/>
                <a:ea typeface="Meiryo UI" panose="020B0604030504040204" pitchFamily="50" charset="-128"/>
              </a:rPr>
              <a:t>議会が独自の判断で新市の名称</a:t>
            </a:r>
            <a:r>
              <a:rPr lang="ja-JP" altLang="en-US" sz="1500" dirty="0" smtClean="0">
                <a:latin typeface="Meiryo UI" panose="020B0604030504040204" pitchFamily="50" charset="-128"/>
                <a:ea typeface="Meiryo UI" panose="020B0604030504040204" pitchFamily="50" charset="-128"/>
              </a:rPr>
              <a:t>を定める</a:t>
            </a:r>
            <a:r>
              <a:rPr lang="ja-JP" altLang="en-US" sz="1500" dirty="0">
                <a:latin typeface="Meiryo UI" panose="020B0604030504040204" pitchFamily="50" charset="-128"/>
                <a:ea typeface="Meiryo UI" panose="020B0604030504040204" pitchFamily="50" charset="-128"/>
              </a:rPr>
              <a:t>こと</a:t>
            </a:r>
            <a:r>
              <a:rPr lang="ja-JP" altLang="en-US" sz="1500" dirty="0" smtClean="0">
                <a:latin typeface="Meiryo UI" panose="020B0604030504040204" pitchFamily="50" charset="-128"/>
                <a:ea typeface="Meiryo UI" panose="020B0604030504040204" pitchFamily="50" charset="-128"/>
              </a:rPr>
              <a:t>について</a:t>
            </a:r>
            <a:endParaRPr lang="en-US" altLang="ja-JP" sz="1500" dirty="0" smtClean="0">
              <a:latin typeface="Meiryo UI" panose="020B0604030504040204" pitchFamily="50" charset="-128"/>
              <a:ea typeface="Meiryo UI" panose="020B0604030504040204" pitchFamily="50" charset="-128"/>
            </a:endParaRPr>
          </a:p>
          <a:p>
            <a:pPr>
              <a:spcBef>
                <a:spcPct val="0"/>
              </a:spcBef>
              <a:spcAft>
                <a:spcPts val="300"/>
              </a:spcAft>
              <a:buNone/>
            </a:pPr>
            <a:r>
              <a:rPr lang="ja-JP" altLang="en-US" sz="1500" dirty="0">
                <a:latin typeface="Meiryo UI" panose="020B0604030504040204" pitchFamily="50" charset="-128"/>
                <a:ea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rPr>
              <a:t>「</a:t>
            </a:r>
            <a:r>
              <a:rPr lang="ja-JP" altLang="en-US" sz="1500" dirty="0">
                <a:latin typeface="Meiryo UI" panose="020B0604030504040204" pitchFamily="50" charset="-128"/>
                <a:ea typeface="Meiryo UI" panose="020B0604030504040204" pitchFamily="50" charset="-128"/>
              </a:rPr>
              <a:t>異議を唱える立場にない</a:t>
            </a:r>
            <a:r>
              <a:rPr lang="ja-JP" altLang="en-US" sz="1500" dirty="0" smtClean="0">
                <a:latin typeface="Meiryo UI" panose="020B0604030504040204" pitchFamily="50" charset="-128"/>
                <a:ea typeface="Meiryo UI" panose="020B0604030504040204" pitchFamily="50" charset="-128"/>
              </a:rPr>
              <a:t>」</a:t>
            </a:r>
            <a:endParaRPr lang="en-US" altLang="ja-JP" sz="1500" dirty="0" smtClean="0">
              <a:latin typeface="Meiryo UI" panose="020B0604030504040204" pitchFamily="50" charset="-128"/>
              <a:ea typeface="Meiryo UI" panose="020B0604030504040204" pitchFamily="50" charset="-128"/>
            </a:endParaRPr>
          </a:p>
          <a:p>
            <a:pPr>
              <a:spcBef>
                <a:spcPct val="0"/>
              </a:spcBef>
              <a:spcAft>
                <a:spcPts val="300"/>
              </a:spcAft>
              <a:buNone/>
            </a:pPr>
            <a:endParaRPr lang="en-US" altLang="ja-JP" sz="1500" dirty="0" smtClean="0">
              <a:latin typeface="Meiryo UI" panose="020B0604030504040204" pitchFamily="50" charset="-128"/>
              <a:ea typeface="Meiryo UI" panose="020B0604030504040204" pitchFamily="50" charset="-128"/>
            </a:endParaRPr>
          </a:p>
          <a:p>
            <a:pPr>
              <a:spcBef>
                <a:spcPct val="0"/>
              </a:spcBef>
              <a:spcAft>
                <a:spcPts val="300"/>
              </a:spcAft>
            </a:pPr>
            <a:r>
              <a:rPr lang="en-US" altLang="ja-JP" sz="1500" b="1" dirty="0" smtClean="0">
                <a:latin typeface="ＭＳ ゴシック" panose="020B0609070205080204" pitchFamily="49" charset="-128"/>
                <a:ea typeface="ＭＳ ゴシック" panose="020B0609070205080204" pitchFamily="49" charset="-128"/>
              </a:rPr>
              <a:t>《</a:t>
            </a:r>
            <a:r>
              <a:rPr lang="ja-JP" altLang="en-US" sz="1500" b="1" dirty="0" smtClean="0">
                <a:latin typeface="ＭＳ ゴシック" panose="020B0609070205080204" pitchFamily="49" charset="-128"/>
                <a:ea typeface="ＭＳ ゴシック" panose="020B0609070205080204" pitchFamily="49" charset="-128"/>
              </a:rPr>
              <a:t>福島県伊達市</a:t>
            </a:r>
            <a:r>
              <a:rPr lang="en-US" altLang="ja-JP" sz="1500" b="1" dirty="0">
                <a:latin typeface="ＭＳ ゴシック" panose="020B0609070205080204" pitchFamily="49" charset="-128"/>
                <a:ea typeface="ＭＳ ゴシック" panose="020B0609070205080204" pitchFamily="49" charset="-128"/>
              </a:rPr>
              <a:t>》</a:t>
            </a:r>
          </a:p>
          <a:p>
            <a:pPr>
              <a:spcBef>
                <a:spcPct val="0"/>
              </a:spcBef>
              <a:buNone/>
            </a:pPr>
            <a:r>
              <a:rPr lang="ja-JP" altLang="en-US" sz="1500" dirty="0" smtClean="0">
                <a:latin typeface="Meiryo UI" panose="020B0604030504040204" pitchFamily="50" charset="-128"/>
                <a:ea typeface="Meiryo UI" panose="020B0604030504040204" pitchFamily="50" charset="-128"/>
              </a:rPr>
              <a:t>　合併協議会の主体的</a:t>
            </a:r>
            <a:r>
              <a:rPr lang="ja-JP" altLang="en-US" sz="1500" dirty="0">
                <a:latin typeface="Meiryo UI" panose="020B0604030504040204" pitchFamily="50" charset="-128"/>
                <a:ea typeface="Meiryo UI" panose="020B0604030504040204" pitchFamily="50" charset="-128"/>
              </a:rPr>
              <a:t>判断として</a:t>
            </a:r>
            <a:r>
              <a:rPr lang="ja-JP" altLang="en-US" sz="1500" dirty="0" smtClean="0">
                <a:latin typeface="Meiryo UI" panose="020B0604030504040204" pitchFamily="50" charset="-128"/>
                <a:ea typeface="Meiryo UI" panose="020B0604030504040204" pitchFamily="50" charset="-128"/>
              </a:rPr>
              <a:t>、</a:t>
            </a:r>
            <a:endParaRPr lang="en-US" altLang="ja-JP" sz="1500" dirty="0" smtClean="0">
              <a:latin typeface="Meiryo UI" panose="020B0604030504040204" pitchFamily="50" charset="-128"/>
              <a:ea typeface="Meiryo UI" panose="020B0604030504040204" pitchFamily="50" charset="-128"/>
            </a:endParaRPr>
          </a:p>
          <a:p>
            <a:pPr>
              <a:spcBef>
                <a:spcPct val="0"/>
              </a:spcBef>
              <a:buNone/>
            </a:pPr>
            <a:r>
              <a:rPr lang="ja-JP" altLang="en-US" sz="1500" dirty="0">
                <a:latin typeface="Meiryo UI" panose="020B0604030504040204" pitchFamily="50" charset="-128"/>
                <a:ea typeface="Meiryo UI" panose="020B0604030504040204" pitchFamily="50" charset="-128"/>
              </a:rPr>
              <a:t>　</a:t>
            </a:r>
            <a:r>
              <a:rPr lang="en-US" altLang="ja-JP" sz="1500" dirty="0" smtClean="0">
                <a:latin typeface="Meiryo UI" panose="020B0604030504040204" pitchFamily="50" charset="-128"/>
                <a:ea typeface="Meiryo UI" panose="020B0604030504040204" pitchFamily="50" charset="-128"/>
              </a:rPr>
              <a:t>『</a:t>
            </a:r>
            <a:r>
              <a:rPr lang="ja-JP" altLang="en-US" sz="1500" dirty="0" smtClean="0">
                <a:latin typeface="Meiryo UI" panose="020B0604030504040204" pitchFamily="50" charset="-128"/>
                <a:ea typeface="Meiryo UI" panose="020B0604030504040204" pitchFamily="50" charset="-128"/>
              </a:rPr>
              <a:t>「伊達市」を使用することについては問題がない</a:t>
            </a:r>
            <a:r>
              <a:rPr lang="en-US" altLang="ja-JP" sz="1500" dirty="0" smtClean="0">
                <a:latin typeface="Meiryo UI" panose="020B0604030504040204" pitchFamily="50" charset="-128"/>
                <a:ea typeface="Meiryo UI" panose="020B0604030504040204" pitchFamily="50" charset="-128"/>
              </a:rPr>
              <a:t>』</a:t>
            </a:r>
            <a:r>
              <a:rPr lang="ja-JP" altLang="en-US" sz="1500" dirty="0" smtClean="0">
                <a:latin typeface="Meiryo UI" panose="020B0604030504040204" pitchFamily="50" charset="-128"/>
                <a:ea typeface="Meiryo UI" panose="020B0604030504040204" pitchFamily="50" charset="-128"/>
              </a:rPr>
              <a:t>との結論</a:t>
            </a:r>
            <a:endParaRPr lang="en-US" altLang="ja-JP" sz="1500" dirty="0">
              <a:latin typeface="Meiryo UI" panose="020B0604030504040204" pitchFamily="50" charset="-128"/>
              <a:ea typeface="Meiryo UI" panose="020B0604030504040204" pitchFamily="50" charset="-128"/>
            </a:endParaRPr>
          </a:p>
        </p:txBody>
      </p:sp>
      <p:sp>
        <p:nvSpPr>
          <p:cNvPr id="19" name="AutoShape 54"/>
          <p:cNvSpPr>
            <a:spLocks noChangeArrowheads="1"/>
          </p:cNvSpPr>
          <p:nvPr/>
        </p:nvSpPr>
        <p:spPr bwMode="auto">
          <a:xfrm>
            <a:off x="3512840" y="4059822"/>
            <a:ext cx="760458" cy="177826"/>
          </a:xfrm>
          <a:prstGeom prst="downArrow">
            <a:avLst>
              <a:gd name="adj1" fmla="val 52806"/>
              <a:gd name="adj2" fmla="val 55450"/>
            </a:avLst>
          </a:prstGeom>
          <a:solidFill>
            <a:schemeClr val="accent1"/>
          </a:solidFill>
          <a:ln w="9525" algn="ctr">
            <a:noFill/>
            <a:prstDash val="solid"/>
            <a:miter lim="800000"/>
            <a:headEnd/>
            <a:tailEnd/>
          </a:ln>
          <a:effectLs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600">
              <a:latin typeface="Malgun Gothic" panose="020B0503020000020004" pitchFamily="34" charset="-127"/>
            </a:endParaRPr>
          </a:p>
        </p:txBody>
      </p:sp>
      <p:sp>
        <p:nvSpPr>
          <p:cNvPr id="24" name="テキスト ボックス 23"/>
          <p:cNvSpPr txBox="1"/>
          <p:nvPr/>
        </p:nvSpPr>
        <p:spPr>
          <a:xfrm>
            <a:off x="6753200" y="3165385"/>
            <a:ext cx="2677036" cy="276999"/>
          </a:xfrm>
          <a:prstGeom prst="rect">
            <a:avLst/>
          </a:prstGeom>
          <a:noFill/>
        </p:spPr>
        <p:txBody>
          <a:bodyPr wrap="square" lIns="36000" rIns="36000" rtlCol="0">
            <a:spAutoFit/>
          </a:bodyPr>
          <a:lstStyle/>
          <a:p>
            <a:pPr algn="ctr"/>
            <a:r>
              <a:rPr kumimoji="1" lang="ja-JP" altLang="en-US" sz="1200" dirty="0"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伊達７町合併協議会議事録」より）</a:t>
            </a:r>
            <a:endParaRPr kumimoji="1" lang="ja-JP" altLang="en-US" sz="1200" dirty="0">
              <a:latin typeface="Meiryo UI" panose="020B0604030504040204" pitchFamily="50" charset="-128"/>
              <a:ea typeface="Meiryo UI" panose="020B0604030504040204" pitchFamily="50" charset="-128"/>
            </a:endParaRPr>
          </a:p>
        </p:txBody>
      </p:sp>
      <p:sp>
        <p:nvSpPr>
          <p:cNvPr id="4" name="大かっこ 3"/>
          <p:cNvSpPr/>
          <p:nvPr/>
        </p:nvSpPr>
        <p:spPr>
          <a:xfrm>
            <a:off x="1014744" y="3958456"/>
            <a:ext cx="1201952" cy="504056"/>
          </a:xfrm>
          <a:prstGeom prst="bracketPair">
            <a:avLst>
              <a:gd name="adj" fmla="val 11943"/>
            </a:avLst>
          </a:prstGeom>
          <a:ln w="1270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72740299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チームサイト用共有ライブラリ" ma:contentTypeID="0x01010016B13BF77A90F249889FB5DD587B167C0039D37C264BF6024199D1523A07C22F7B" ma:contentTypeVersion="" ma:contentTypeDescription="" ma:contentTypeScope="" ma:versionID="2fd4aecbf0a67636e045d890bab3e494">
  <xsd:schema xmlns:xsd="http://www.w3.org/2001/XMLSchema" xmlns:xs="http://www.w3.org/2001/XMLSchema" xmlns:p="http://schemas.microsoft.com/office/2006/metadata/properties" xmlns:ns2="2be2acaf-88a6-4029-b366-c28176c79890" targetNamespace="http://schemas.microsoft.com/office/2006/metadata/properties" ma:root="true" ma:fieldsID="2f1a7762e99f23df00567060dae6aafc" ns2:_="">
    <xsd:import namespace="2be2acaf-88a6-4029-b366-c28176c79890"/>
    <xsd:element name="properties">
      <xsd:complexType>
        <xsd:sequence>
          <xsd:element name="documentManagement">
            <xsd:complexType>
              <xsd:all>
                <xsd:element ref="ns2:コメント_x300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e2acaf-88a6-4029-b366-c28176c79890" elementFormDefault="qualified">
    <xsd:import namespace="http://schemas.microsoft.com/office/2006/documentManagement/types"/>
    <xsd:import namespace="http://schemas.microsoft.com/office/infopath/2007/PartnerControls"/>
    <xsd:element name="コメント_x3000_" ma:index="8" nillable="true" ma:displayName="コメント　" ma:internalName="_x30b3__x30e1__x30f3__x30c8__x3000_">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コメント_x3000_ xmlns="2be2acaf-88a6-4029-b366-c28176c79890" xsi:nil="true"/>
  </documentManagement>
</p:properties>
</file>

<file path=customXml/itemProps1.xml><?xml version="1.0" encoding="utf-8"?>
<ds:datastoreItem xmlns:ds="http://schemas.openxmlformats.org/officeDocument/2006/customXml" ds:itemID="{00E471D4-A5E1-41A1-9A0E-3DD09630DA8D}"/>
</file>

<file path=customXml/itemProps2.xml><?xml version="1.0" encoding="utf-8"?>
<ds:datastoreItem xmlns:ds="http://schemas.openxmlformats.org/officeDocument/2006/customXml" ds:itemID="{57E96238-94F9-4EAF-AA36-F57397678604}"/>
</file>

<file path=customXml/itemProps3.xml><?xml version="1.0" encoding="utf-8"?>
<ds:datastoreItem xmlns:ds="http://schemas.openxmlformats.org/officeDocument/2006/customXml" ds:itemID="{40F93F26-CB8D-49DB-957A-B0CB6B1690F8}"/>
</file>

<file path=docProps/app.xml><?xml version="1.0" encoding="utf-8"?>
<Properties xmlns="http://schemas.openxmlformats.org/officeDocument/2006/extended-properties" xmlns:vt="http://schemas.openxmlformats.org/officeDocument/2006/docPropsVTypes">
  <TotalTime>0</TotalTime>
  <Words>188</Words>
  <PresentationFormat>A4 210 x 297 mm</PresentationFormat>
  <Paragraphs>91</Paragraphs>
  <Slides>5</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5</vt:i4>
      </vt:variant>
    </vt:vector>
  </HeadingPairs>
  <TitlesOfParts>
    <vt:vector size="14" baseType="lpstr">
      <vt:lpstr>Malgun Gothic</vt:lpstr>
      <vt:lpstr>Meiryo UI</vt:lpstr>
      <vt:lpstr>ＭＳ Ｐゴシック</vt:lpstr>
      <vt:lpstr>ＭＳ ゴシック</vt:lpstr>
      <vt:lpstr>メイリオ</vt:lpstr>
      <vt:lpstr>Arial</vt:lpstr>
      <vt:lpstr>Calibri</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p:lastModifiedBy/>
  <dcterms:modified xsi:type="dcterms:W3CDTF">2020-06-08T05:40:35Z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0x01010016B13BF77A90F249889FB5DD587B167C0039D37C264BF6024199D1523A07C22F7B</vt:lpwstr>
  </property>
</Properties>
</file>