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925" r:id="rId5"/>
    <p:sldId id="929" r:id="rId6"/>
    <p:sldId id="927" r:id="rId7"/>
    <p:sldId id="930" r:id="rId8"/>
    <p:sldId id="931" r:id="rId9"/>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FFFF"/>
    <a:srgbClr val="FCD5B4"/>
    <a:srgbClr val="F4E9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74" autoAdjust="0"/>
    <p:restoredTop sz="94333" autoAdjust="0"/>
  </p:normalViewPr>
  <p:slideViewPr>
    <p:cSldViewPr>
      <p:cViewPr varScale="1">
        <p:scale>
          <a:sx n="69" d="100"/>
          <a:sy n="69" d="100"/>
        </p:scale>
        <p:origin x="1392" y="84"/>
      </p:cViewPr>
      <p:guideLst>
        <p:guide orient="horz" pos="2160"/>
        <p:guide pos="3120"/>
      </p:guideLst>
    </p:cSldViewPr>
  </p:slideViewPr>
  <p:notesTextViewPr>
    <p:cViewPr>
      <p:scale>
        <a:sx n="100" d="100"/>
        <a:sy n="100" d="100"/>
      </p:scale>
      <p:origin x="0" y="0"/>
    </p:cViewPr>
  </p:notesTextViewPr>
  <p:notesViewPr>
    <p:cSldViewPr>
      <p:cViewPr varScale="1">
        <p:scale>
          <a:sx n="71" d="100"/>
          <a:sy n="71" d="100"/>
        </p:scale>
        <p:origin x="-1800" y="-96"/>
      </p:cViewPr>
      <p:guideLst>
        <p:guide orient="horz" pos="214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2"/>
            <a:ext cx="4306888" cy="339725"/>
          </a:xfrm>
          <a:prstGeom prst="rect">
            <a:avLst/>
          </a:prstGeom>
        </p:spPr>
        <p:txBody>
          <a:bodyPr vert="horz" lIns="91414" tIns="45707" rIns="91414" bIns="45707"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6" y="2"/>
            <a:ext cx="4308475" cy="339725"/>
          </a:xfrm>
          <a:prstGeom prst="rect">
            <a:avLst/>
          </a:prstGeom>
        </p:spPr>
        <p:txBody>
          <a:bodyPr vert="horz" lIns="91414" tIns="45707" rIns="91414" bIns="45707" rtlCol="0"/>
          <a:lstStyle>
            <a:lvl1pPr algn="r">
              <a:defRPr sz="1200"/>
            </a:lvl1pPr>
          </a:lstStyle>
          <a:p>
            <a:fld id="{B49BA508-E79A-43B4-A402-2FA8DA5C0D44}" type="datetimeFigureOut">
              <a:rPr kumimoji="1" lang="ja-JP" altLang="en-US" smtClean="0"/>
              <a:pPr/>
              <a:t>2020/6/8</a:t>
            </a:fld>
            <a:endParaRPr kumimoji="1" lang="ja-JP" altLang="en-US"/>
          </a:p>
        </p:txBody>
      </p:sp>
      <p:sp>
        <p:nvSpPr>
          <p:cNvPr id="4" name="フッター プレースホルダ 3"/>
          <p:cNvSpPr>
            <a:spLocks noGrp="1"/>
          </p:cNvSpPr>
          <p:nvPr>
            <p:ph type="ftr" sz="quarter" idx="2"/>
          </p:nvPr>
        </p:nvSpPr>
        <p:spPr>
          <a:xfrm>
            <a:off x="1" y="6465889"/>
            <a:ext cx="4306888" cy="339725"/>
          </a:xfrm>
          <a:prstGeom prst="rect">
            <a:avLst/>
          </a:prstGeom>
        </p:spPr>
        <p:txBody>
          <a:bodyPr vert="horz" lIns="91414" tIns="45707" rIns="91414" bIns="45707"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6" y="6465889"/>
            <a:ext cx="4308475" cy="339725"/>
          </a:xfrm>
          <a:prstGeom prst="rect">
            <a:avLst/>
          </a:prstGeom>
        </p:spPr>
        <p:txBody>
          <a:bodyPr vert="horz" lIns="91414" tIns="45707" rIns="91414" bIns="45707" rtlCol="0" anchor="b"/>
          <a:lstStyle>
            <a:lvl1pPr algn="r">
              <a:defRPr sz="1200"/>
            </a:lvl1pPr>
          </a:lstStyle>
          <a:p>
            <a:fld id="{53B13814-3325-45C6-8972-DC958694BEC7}" type="slidenum">
              <a:rPr kumimoji="1" lang="ja-JP" altLang="en-US" smtClean="0"/>
              <a:pPr/>
              <a:t>‹#›</a:t>
            </a:fld>
            <a:endParaRPr kumimoji="1" lang="ja-JP" altLang="en-US"/>
          </a:p>
        </p:txBody>
      </p:sp>
    </p:spTree>
    <p:extLst>
      <p:ext uri="{BB962C8B-B14F-4D97-AF65-F5344CB8AC3E}">
        <p14:creationId xmlns:p14="http://schemas.microsoft.com/office/powerpoint/2010/main" val="311014656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0"/>
            <a:ext cx="4307047" cy="340360"/>
          </a:xfrm>
          <a:prstGeom prst="rect">
            <a:avLst/>
          </a:prstGeom>
        </p:spPr>
        <p:txBody>
          <a:bodyPr vert="horz" lIns="91414" tIns="45707" rIns="91414" bIns="45707"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4" y="0"/>
            <a:ext cx="4307047" cy="340360"/>
          </a:xfrm>
          <a:prstGeom prst="rect">
            <a:avLst/>
          </a:prstGeom>
        </p:spPr>
        <p:txBody>
          <a:bodyPr vert="horz" lIns="91414" tIns="45707" rIns="91414" bIns="45707" rtlCol="0"/>
          <a:lstStyle>
            <a:lvl1pPr algn="r">
              <a:defRPr sz="1200"/>
            </a:lvl1pPr>
          </a:lstStyle>
          <a:p>
            <a:fld id="{4179279C-853F-4F34-A5D2-B95F4823AB07}" type="datetimeFigureOut">
              <a:rPr kumimoji="1" lang="ja-JP" altLang="en-US" smtClean="0"/>
              <a:pPr/>
              <a:t>2020/6/8</a:t>
            </a:fld>
            <a:endParaRPr kumimoji="1" lang="ja-JP" altLang="en-US"/>
          </a:p>
        </p:txBody>
      </p:sp>
      <p:sp>
        <p:nvSpPr>
          <p:cNvPr id="5" name="ノート プレースホルダ 4"/>
          <p:cNvSpPr>
            <a:spLocks noGrp="1"/>
          </p:cNvSpPr>
          <p:nvPr>
            <p:ph type="body" sz="quarter" idx="3"/>
          </p:nvPr>
        </p:nvSpPr>
        <p:spPr>
          <a:xfrm>
            <a:off x="993935" y="3233421"/>
            <a:ext cx="7951470" cy="3063240"/>
          </a:xfrm>
          <a:prstGeom prst="rect">
            <a:avLst/>
          </a:prstGeom>
        </p:spPr>
        <p:txBody>
          <a:bodyPr vert="horz" lIns="91414" tIns="45707" rIns="91414" bIns="4570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6465659"/>
            <a:ext cx="4307047" cy="340360"/>
          </a:xfrm>
          <a:prstGeom prst="rect">
            <a:avLst/>
          </a:prstGeom>
        </p:spPr>
        <p:txBody>
          <a:bodyPr vert="horz" lIns="91414" tIns="45707" rIns="91414" bIns="45707"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4" y="6465659"/>
            <a:ext cx="4307047" cy="340360"/>
          </a:xfrm>
          <a:prstGeom prst="rect">
            <a:avLst/>
          </a:prstGeom>
        </p:spPr>
        <p:txBody>
          <a:bodyPr vert="horz" lIns="91414" tIns="45707" rIns="91414" bIns="45707"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09613" y="754063"/>
            <a:ext cx="5437187" cy="376555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4</a:t>
            </a:fld>
            <a:endParaRPr kumimoji="1" lang="ja-JP" altLang="en-US"/>
          </a:p>
        </p:txBody>
      </p:sp>
    </p:spTree>
    <p:extLst>
      <p:ext uri="{BB962C8B-B14F-4D97-AF65-F5344CB8AC3E}">
        <p14:creationId xmlns:p14="http://schemas.microsoft.com/office/powerpoint/2010/main" val="2354277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09613" y="754063"/>
            <a:ext cx="5437187" cy="376555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5</a:t>
            </a:fld>
            <a:endParaRPr kumimoji="1" lang="ja-JP" altLang="en-US"/>
          </a:p>
        </p:txBody>
      </p:sp>
    </p:spTree>
    <p:extLst>
      <p:ext uri="{BB962C8B-B14F-4D97-AF65-F5344CB8AC3E}">
        <p14:creationId xmlns:p14="http://schemas.microsoft.com/office/powerpoint/2010/main" val="522861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8C847B8-9050-4EE1-8B2F-0F7401DA9B87}" type="datetime1">
              <a:rPr kumimoji="1" lang="ja-JP" altLang="en-US" smtClean="0"/>
              <a:t>2020/6/8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610152" y="39540"/>
            <a:ext cx="2311400" cy="365125"/>
          </a:xfrm>
        </p:spPr>
        <p:txBody>
          <a:bodyPr/>
          <a:lstStyle>
            <a:lvl1pPr>
              <a:defRPr sz="16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7806209-9575-4B9C-A35A-DDFDAF7FB900}" type="datetime1">
              <a:rPr kumimoji="1" lang="ja-JP" altLang="en-US" smtClean="0"/>
              <a:t>2020/6/8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879896-53A6-406E-82C3-91E9177CCB9C}" type="datetime1">
              <a:rPr kumimoji="1" lang="ja-JP" altLang="en-US" smtClean="0"/>
              <a:t>2020/6/8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89D979E-890E-484B-A889-2EA0EF8B7266}" type="datetime1">
              <a:rPr kumimoji="1" lang="ja-JP" altLang="en-US" smtClean="0"/>
              <a:t>2020/6/8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135DEA7-3EB4-4B6C-9C2B-425031FA18CC}" type="datetime1">
              <a:rPr kumimoji="1" lang="ja-JP" altLang="en-US" smtClean="0"/>
              <a:t>2020/6/8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D85F4DF-312D-4CE8-BFE2-29068F557D8A}" type="datetime1">
              <a:rPr kumimoji="1" lang="ja-JP" altLang="en-US" smtClean="0"/>
              <a:t>2020/6/8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CBB6516-C160-46C1-963A-5408A070E05A}" type="datetime1">
              <a:rPr kumimoji="1" lang="ja-JP" altLang="en-US" smtClean="0"/>
              <a:t>2020/6/8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48A331-CAB8-4D94-B23B-9E2E442C8559}" type="datetime1">
              <a:rPr kumimoji="1" lang="ja-JP" altLang="en-US" smtClean="0"/>
              <a:t>2020/6/8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5EBC5C8-D75F-48C0-9D1F-F9E747EF8D0F}" type="datetime1">
              <a:rPr kumimoji="1" lang="ja-JP" altLang="en-US" smtClean="0"/>
              <a:t>2020/6/8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9C7025B-8C07-4749-B9F0-17D5694E5CAC}" type="datetime1">
              <a:rPr kumimoji="1" lang="ja-JP" altLang="en-US" smtClean="0"/>
              <a:t>2020/6/8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476BA63-6DAF-4103-B01A-2A2187937CF3}" type="datetime1">
              <a:rPr kumimoji="1" lang="ja-JP" altLang="en-US" smtClean="0"/>
              <a:t>2020/6/8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6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45F0-866C-45E4-ABE1-F1478BBF592D}" type="datetime1">
              <a:rPr kumimoji="1" lang="ja-JP" altLang="en-US" smtClean="0"/>
              <a:t>2020/6/8</a:t>
            </a:fld>
            <a:endParaRPr kumimoji="1" lang="ja-JP" altLang="en-US"/>
          </a:p>
        </p:txBody>
      </p:sp>
      <p:sp>
        <p:nvSpPr>
          <p:cNvPr id="5" name="フッター プレースホルダ 4"/>
          <p:cNvSpPr>
            <a:spLocks noGrp="1"/>
          </p:cNvSpPr>
          <p:nvPr>
            <p:ph type="ftr" sz="quarter" idx="3"/>
          </p:nvPr>
        </p:nvSpPr>
        <p:spPr>
          <a:xfrm>
            <a:off x="3384550" y="635636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610152" y="-27383"/>
            <a:ext cx="2311400" cy="365125"/>
          </a:xfrm>
          <a:prstGeom prst="rect">
            <a:avLst/>
          </a:prstGeom>
        </p:spPr>
        <p:txBody>
          <a:bodyPr vert="horz" lIns="91440" tIns="45720" rIns="91440" bIns="45720" rtlCol="0" anchor="ctr"/>
          <a:lstStyle>
            <a:lvl1pPr algn="r">
              <a:defRPr sz="1200" b="1">
                <a:solidFill>
                  <a:schemeClr val="tx1">
                    <a:tint val="75000"/>
                  </a:schemeClr>
                </a:solidFill>
                <a:latin typeface="Meiryo UI" pitchFamily="50" charset="-128"/>
                <a:ea typeface="Meiryo UI" pitchFamily="50" charset="-128"/>
                <a:cs typeface="Meiryo UI" pitchFamily="50" charset="-128"/>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ローチャート : 端子 7"/>
          <p:cNvSpPr/>
          <p:nvPr/>
        </p:nvSpPr>
        <p:spPr>
          <a:xfrm>
            <a:off x="560512" y="2852936"/>
            <a:ext cx="9049005" cy="1296144"/>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defRPr/>
            </a:pPr>
            <a:r>
              <a:rPr lang="ja-JP" altLang="en-US" sz="3600" b="1" dirty="0" smtClean="0">
                <a:solidFill>
                  <a:schemeClr val="tx1"/>
                </a:solidFill>
                <a:latin typeface="ＭＳ Ｐゴシック" panose="020B0600070205080204" pitchFamily="50" charset="-128"/>
                <a:ea typeface="ＭＳ Ｐゴシック" panose="020B0600070205080204" pitchFamily="50" charset="-128"/>
                <a:cs typeface="Meiryo UI" pitchFamily="50" charset="-128"/>
              </a:rPr>
              <a:t>事務分担の変更について</a:t>
            </a:r>
            <a:endParaRPr lang="en-US" altLang="ja-JP" sz="3600" b="1" dirty="0" smtClean="0">
              <a:solidFill>
                <a:schemeClr val="tx1"/>
              </a:solidFill>
              <a:latin typeface="ＭＳ Ｐゴシック" panose="020B0600070205080204" pitchFamily="50" charset="-128"/>
              <a:ea typeface="ＭＳ Ｐゴシック" panose="020B0600070205080204" pitchFamily="50" charset="-128"/>
              <a:cs typeface="Meiryo UI" pitchFamily="50" charset="-128"/>
            </a:endParaRPr>
          </a:p>
          <a:p>
            <a:pPr algn="ctr">
              <a:lnSpc>
                <a:spcPct val="150000"/>
              </a:lnSpc>
              <a:defRPr/>
            </a:pPr>
            <a:r>
              <a:rPr lang="en-US" altLang="ja-JP" sz="2400" b="1" dirty="0" smtClean="0">
                <a:solidFill>
                  <a:schemeClr val="tx1"/>
                </a:solidFill>
                <a:latin typeface="+mj-ea"/>
                <a:ea typeface="+mj-ea"/>
                <a:cs typeface="Meiryo UI" pitchFamily="50" charset="-128"/>
              </a:rPr>
              <a:t>【</a:t>
            </a:r>
            <a:r>
              <a:rPr lang="ja-JP" altLang="en-US" sz="2400" b="1" dirty="0" smtClean="0">
                <a:solidFill>
                  <a:schemeClr val="tx1"/>
                </a:solidFill>
                <a:latin typeface="+mj-ea"/>
                <a:ea typeface="+mj-ea"/>
                <a:cs typeface="Meiryo UI" pitchFamily="50" charset="-128"/>
              </a:rPr>
              <a:t>母子父子寡婦福祉貸付金に関する事務</a:t>
            </a:r>
            <a:r>
              <a:rPr lang="en-US" altLang="ja-JP" sz="2400" b="1" dirty="0" smtClean="0">
                <a:solidFill>
                  <a:schemeClr val="tx1"/>
                </a:solidFill>
                <a:latin typeface="+mj-ea"/>
                <a:ea typeface="+mj-ea"/>
                <a:cs typeface="Meiryo UI" pitchFamily="50" charset="-128"/>
              </a:rPr>
              <a:t>】</a:t>
            </a:r>
          </a:p>
        </p:txBody>
      </p:sp>
      <p:sp>
        <p:nvSpPr>
          <p:cNvPr id="8" name="正方形/長方形 7"/>
          <p:cNvSpPr/>
          <p:nvPr/>
        </p:nvSpPr>
        <p:spPr>
          <a:xfrm>
            <a:off x="560512" y="260648"/>
            <a:ext cx="4608512" cy="386885"/>
          </a:xfrm>
          <a:prstGeom prst="rect">
            <a:avLst/>
          </a:prstGeom>
          <a:solidFill>
            <a:sysClr val="window" lastClr="000000"/>
          </a:solidFill>
          <a:ln w="19050" cap="flat" cmpd="sng" algn="ctr">
            <a:solidFill>
              <a:sysClr val="windowText" lastClr="FFFFFF"/>
            </a:solidFill>
            <a:prstDash val="solid"/>
            <a:miter lim="800000"/>
          </a:ln>
          <a:effectLst/>
        </p:spPr>
        <p:txBody>
          <a:bodyPr rot="0" spcFirstLastPara="0" vert="horz" wrap="square" lIns="91440" tIns="108000" rIns="91440" bIns="45720" numCol="1" spcCol="0" rtlCol="0" fromWordArt="0" anchor="ctr" anchorCtr="0" forceAA="0" compatLnSpc="1">
            <a:prstTxWarp prst="textNoShape">
              <a:avLst/>
            </a:prstTxWarp>
            <a:noAutofit/>
          </a:bodyPr>
          <a:lstStyle/>
          <a:p>
            <a:pPr algn="ctr">
              <a:lnSpc>
                <a:spcPts val="1400"/>
              </a:lnSpc>
              <a:spcBef>
                <a:spcPts val="600"/>
              </a:spcBef>
            </a:pPr>
            <a:r>
              <a:rPr lang="ja-JP" altLang="en-US" sz="1600" kern="100" dirty="0" smtClean="0">
                <a:latin typeface="Meiryo UI" panose="020B0604030504040204" pitchFamily="50" charset="-128"/>
                <a:ea typeface="Meiryo UI" panose="020B0604030504040204" pitchFamily="50" charset="-128"/>
                <a:cs typeface="Times New Roman"/>
              </a:rPr>
              <a:t>第</a:t>
            </a:r>
            <a:r>
              <a:rPr lang="en-US" altLang="ja-JP" sz="1600" kern="100" dirty="0" smtClean="0">
                <a:latin typeface="Meiryo UI" panose="020B0604030504040204" pitchFamily="50" charset="-128"/>
                <a:ea typeface="Meiryo UI" panose="020B0604030504040204" pitchFamily="50" charset="-128"/>
                <a:cs typeface="Times New Roman"/>
              </a:rPr>
              <a:t>34</a:t>
            </a:r>
            <a:r>
              <a:rPr lang="ja-JP" altLang="en-US" sz="1600" kern="100" dirty="0" smtClean="0">
                <a:latin typeface="Meiryo UI" panose="020B0604030504040204" pitchFamily="50" charset="-128"/>
                <a:ea typeface="Meiryo UI" panose="020B0604030504040204" pitchFamily="50" charset="-128"/>
                <a:cs typeface="Times New Roman"/>
              </a:rPr>
              <a:t>回</a:t>
            </a:r>
            <a:r>
              <a:rPr lang="ja-JP" altLang="en-US" sz="1600" kern="100" dirty="0">
                <a:latin typeface="Meiryo UI" panose="020B0604030504040204" pitchFamily="50" charset="-128"/>
                <a:ea typeface="Meiryo UI" panose="020B0604030504040204" pitchFamily="50" charset="-128"/>
                <a:cs typeface="Times New Roman"/>
              </a:rPr>
              <a:t>　大都市制度（特別区設置）協議会</a:t>
            </a:r>
            <a:r>
              <a:rPr lang="ja-JP" altLang="en-US" sz="1600" kern="100" dirty="0" smtClean="0">
                <a:latin typeface="Meiryo UI" panose="020B0604030504040204" pitchFamily="50" charset="-128"/>
                <a:ea typeface="Meiryo UI" panose="020B0604030504040204" pitchFamily="50" charset="-128"/>
                <a:cs typeface="Times New Roman"/>
              </a:rPr>
              <a:t>資料</a:t>
            </a:r>
            <a:endParaRPr lang="en-US" altLang="ja-JP" sz="1600" kern="100" dirty="0">
              <a:latin typeface="Meiryo UI" panose="020B0604030504040204" pitchFamily="50" charset="-128"/>
              <a:ea typeface="Meiryo UI" panose="020B0604030504040204" pitchFamily="50" charset="-128"/>
              <a:cs typeface="Times New Roman"/>
            </a:endParaRPr>
          </a:p>
        </p:txBody>
      </p:sp>
      <p:sp>
        <p:nvSpPr>
          <p:cNvPr id="10" name="正方形/長方形 9"/>
          <p:cNvSpPr/>
          <p:nvPr/>
        </p:nvSpPr>
        <p:spPr>
          <a:xfrm>
            <a:off x="0" y="5085184"/>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令和２年６月</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12" name="正方形/長方形 11"/>
          <p:cNvSpPr/>
          <p:nvPr/>
        </p:nvSpPr>
        <p:spPr>
          <a:xfrm>
            <a:off x="8210089" y="315225"/>
            <a:ext cx="996923" cy="332308"/>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77" smtClean="0">
                <a:latin typeface="Meiryo UI" panose="020B0604030504040204" pitchFamily="50" charset="-128"/>
                <a:ea typeface="Meiryo UI" panose="020B0604030504040204" pitchFamily="50" charset="-128"/>
              </a:rPr>
              <a:t>資料２</a:t>
            </a:r>
            <a:endParaRPr lang="en-US" altLang="ja-JP" sz="1477"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747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0564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a:xfrm>
            <a:off x="8625408" y="6484772"/>
            <a:ext cx="1238758" cy="365125"/>
          </a:xfrm>
        </p:spPr>
        <p:txBody>
          <a:bodyPr/>
          <a:lstStyle/>
          <a:p>
            <a:r>
              <a:rPr lang="ja-JP" altLang="en-US" dirty="0" smtClean="0">
                <a:solidFill>
                  <a:schemeClr val="tx1"/>
                </a:solidFill>
              </a:rPr>
              <a:t>１</a:t>
            </a:r>
            <a:endParaRPr lang="ja-JP" altLang="en-US" dirty="0">
              <a:solidFill>
                <a:schemeClr val="tx1"/>
              </a:solidFill>
            </a:endParaRPr>
          </a:p>
        </p:txBody>
      </p:sp>
      <p:sp>
        <p:nvSpPr>
          <p:cNvPr id="11" name="正方形/長方形 10"/>
          <p:cNvSpPr/>
          <p:nvPr/>
        </p:nvSpPr>
        <p:spPr>
          <a:xfrm>
            <a:off x="0" y="40028"/>
            <a:ext cx="567308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rPr>
              <a:t>１</a:t>
            </a:r>
            <a:r>
              <a:rPr kumimoji="1"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現在の事務分担（案）について</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105152" y="2898448"/>
            <a:ext cx="9700966" cy="1016749"/>
          </a:xfrm>
          <a:prstGeom prst="rect">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smtClean="0">
                <a:solidFill>
                  <a:schemeClr val="bg1"/>
                </a:solidFill>
                <a:latin typeface="Meiryo UI" panose="020B0604030504040204" pitchFamily="50" charset="-128"/>
                <a:ea typeface="Meiryo UI" panose="020B0604030504040204" pitchFamily="50" charset="-128"/>
              </a:rPr>
              <a:t>■　ひとり親家庭等の支援は、住民に身近な事務で</a:t>
            </a:r>
            <a:r>
              <a:rPr lang="ja-JP" altLang="en-US" sz="1400" b="1" dirty="0">
                <a:solidFill>
                  <a:schemeClr val="bg1"/>
                </a:solidFill>
                <a:latin typeface="Meiryo UI" panose="020B0604030504040204" pitchFamily="50" charset="-128"/>
                <a:ea typeface="Meiryo UI" panose="020B0604030504040204" pitchFamily="50" charset="-128"/>
              </a:rPr>
              <a:t>あり、特別区が主体となって、貸付けの決定から償還（免除、債権回収含む</a:t>
            </a:r>
            <a:r>
              <a:rPr lang="ja-JP" altLang="en-US" sz="1400" b="1" dirty="0" smtClean="0">
                <a:solidFill>
                  <a:schemeClr val="bg1"/>
                </a:solidFill>
                <a:latin typeface="Meiryo UI" panose="020B0604030504040204" pitchFamily="50" charset="-128"/>
                <a:ea typeface="Meiryo UI" panose="020B0604030504040204" pitchFamily="50" charset="-128"/>
              </a:rPr>
              <a:t>）</a:t>
            </a:r>
            <a:endParaRPr lang="en-US" altLang="ja-JP" sz="1400" b="1" dirty="0" smtClean="0">
              <a:solidFill>
                <a:schemeClr val="bg1"/>
              </a:solidFill>
              <a:latin typeface="Meiryo UI" panose="020B0604030504040204" pitchFamily="50" charset="-128"/>
              <a:ea typeface="Meiryo UI" panose="020B0604030504040204" pitchFamily="50" charset="-128"/>
            </a:endParaRPr>
          </a:p>
          <a:p>
            <a:r>
              <a:rPr lang="ja-JP" altLang="en-US" sz="1400" b="1" dirty="0">
                <a:solidFill>
                  <a:schemeClr val="bg1"/>
                </a:solidFill>
                <a:latin typeface="Meiryo UI" panose="020B0604030504040204" pitchFamily="50" charset="-128"/>
                <a:ea typeface="Meiryo UI" panose="020B0604030504040204" pitchFamily="50" charset="-128"/>
              </a:rPr>
              <a:t>　</a:t>
            </a:r>
            <a:r>
              <a:rPr lang="ja-JP" altLang="en-US" sz="1400" b="1" dirty="0" smtClean="0">
                <a:solidFill>
                  <a:schemeClr val="bg1"/>
                </a:solidFill>
                <a:latin typeface="Meiryo UI" panose="020B0604030504040204" pitchFamily="50" charset="-128"/>
                <a:ea typeface="Meiryo UI" panose="020B0604030504040204" pitchFamily="50" charset="-128"/>
              </a:rPr>
              <a:t>　 までを</a:t>
            </a:r>
            <a:r>
              <a:rPr lang="ja-JP" altLang="en-US" sz="1400" b="1" dirty="0">
                <a:solidFill>
                  <a:schemeClr val="bg1"/>
                </a:solidFill>
                <a:latin typeface="Meiryo UI" panose="020B0604030504040204" pitchFamily="50" charset="-128"/>
                <a:ea typeface="Meiryo UI" panose="020B0604030504040204" pitchFamily="50" charset="-128"/>
              </a:rPr>
              <a:t>一貫して実施できるよう関係法令の改正について国へ相談（</a:t>
            </a:r>
            <a:r>
              <a:rPr lang="en-US" altLang="ja-JP" sz="1400" b="1" dirty="0">
                <a:solidFill>
                  <a:schemeClr val="bg1"/>
                </a:solidFill>
                <a:latin typeface="Meiryo UI" panose="020B0604030504040204" pitchFamily="50" charset="-128"/>
                <a:ea typeface="Meiryo UI" panose="020B0604030504040204" pitchFamily="50" charset="-128"/>
              </a:rPr>
              <a:t>R2.1.21</a:t>
            </a:r>
            <a:r>
              <a:rPr lang="ja-JP" altLang="en-US" sz="1400" b="1" dirty="0">
                <a:solidFill>
                  <a:schemeClr val="bg1"/>
                </a:solidFill>
                <a:latin typeface="Meiryo UI" panose="020B0604030504040204" pitchFamily="50" charset="-128"/>
                <a:ea typeface="Meiryo UI" panose="020B0604030504040204" pitchFamily="50" charset="-128"/>
              </a:rPr>
              <a:t>から</a:t>
            </a:r>
            <a:r>
              <a:rPr lang="ja-JP" altLang="en-US" sz="1400" b="1" dirty="0" smtClean="0">
                <a:solidFill>
                  <a:schemeClr val="bg1"/>
                </a:solidFill>
                <a:latin typeface="Meiryo UI" panose="020B0604030504040204" pitchFamily="50" charset="-128"/>
                <a:ea typeface="Meiryo UI" panose="020B0604030504040204" pitchFamily="50" charset="-128"/>
              </a:rPr>
              <a:t>相談）</a:t>
            </a:r>
            <a:endParaRPr lang="en-US" altLang="ja-JP" sz="1400" b="1" dirty="0">
              <a:solidFill>
                <a:schemeClr val="bg1"/>
              </a:solidFill>
              <a:latin typeface="Meiryo UI" panose="020B0604030504040204" pitchFamily="50" charset="-128"/>
              <a:ea typeface="Meiryo UI" panose="020B0604030504040204" pitchFamily="50" charset="-128"/>
            </a:endParaRPr>
          </a:p>
          <a:p>
            <a:r>
              <a:rPr lang="ja-JP" altLang="en-US" sz="1400" b="1" dirty="0" smtClean="0">
                <a:solidFill>
                  <a:schemeClr val="bg1"/>
                </a:solidFill>
                <a:latin typeface="Meiryo UI" panose="020B0604030504040204" pitchFamily="50" charset="-128"/>
                <a:ea typeface="Meiryo UI" panose="020B0604030504040204" pitchFamily="50" charset="-128"/>
              </a:rPr>
              <a:t>■　厚生労働省から、</a:t>
            </a:r>
            <a:r>
              <a:rPr lang="en-US" altLang="ja-JP" sz="1400" b="1" dirty="0" smtClean="0">
                <a:solidFill>
                  <a:schemeClr val="bg1"/>
                </a:solidFill>
                <a:latin typeface="Meiryo UI" panose="020B0604030504040204" pitchFamily="50" charset="-128"/>
                <a:ea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rPr>
              <a:t>国</a:t>
            </a:r>
            <a:r>
              <a:rPr lang="ja-JP" altLang="en-US" sz="1400" b="1" dirty="0" smtClean="0">
                <a:solidFill>
                  <a:schemeClr val="bg1"/>
                </a:solidFill>
                <a:latin typeface="Meiryo UI" panose="020B0604030504040204" pitchFamily="50" charset="-128"/>
                <a:ea typeface="Meiryo UI" panose="020B0604030504040204" pitchFamily="50" charset="-128"/>
              </a:rPr>
              <a:t>から</a:t>
            </a:r>
            <a:r>
              <a:rPr lang="ja-JP" altLang="en-US" sz="1400" b="1" dirty="0">
                <a:solidFill>
                  <a:schemeClr val="bg1"/>
                </a:solidFill>
                <a:latin typeface="Meiryo UI" panose="020B0604030504040204" pitchFamily="50" charset="-128"/>
                <a:ea typeface="Meiryo UI" panose="020B0604030504040204" pitchFamily="50" charset="-128"/>
              </a:rPr>
              <a:t>の貸付先の変更も含め</a:t>
            </a:r>
            <a:r>
              <a:rPr lang="ja-JP" altLang="en-US" sz="1400" b="1" dirty="0" smtClean="0">
                <a:solidFill>
                  <a:schemeClr val="bg1"/>
                </a:solidFill>
                <a:latin typeface="Meiryo UI" panose="020B0604030504040204" pitchFamily="50" charset="-128"/>
                <a:ea typeface="Meiryo UI" panose="020B0604030504040204" pitchFamily="50" charset="-128"/>
              </a:rPr>
              <a:t>、事務処理特例条例による対応が可能</a:t>
            </a:r>
            <a:r>
              <a:rPr lang="en-US" altLang="ja-JP" sz="1400" b="1" dirty="0" smtClean="0">
                <a:solidFill>
                  <a:schemeClr val="bg1"/>
                </a:solidFill>
                <a:latin typeface="Meiryo UI" panose="020B0604030504040204" pitchFamily="50" charset="-128"/>
                <a:ea typeface="Meiryo UI" panose="020B0604030504040204" pitchFamily="50" charset="-128"/>
              </a:rPr>
              <a:t>』</a:t>
            </a:r>
            <a:r>
              <a:rPr lang="ja-JP" altLang="en-US" sz="1400" b="1" dirty="0" smtClean="0">
                <a:solidFill>
                  <a:schemeClr val="bg1"/>
                </a:solidFill>
                <a:latin typeface="Meiryo UI" panose="020B0604030504040204" pitchFamily="50" charset="-128"/>
                <a:ea typeface="Meiryo UI" panose="020B0604030504040204" pitchFamily="50" charset="-128"/>
              </a:rPr>
              <a:t>との回答（</a:t>
            </a:r>
            <a:r>
              <a:rPr lang="en-US" altLang="ja-JP" sz="1400" b="1" dirty="0" smtClean="0">
                <a:solidFill>
                  <a:schemeClr val="bg1"/>
                </a:solidFill>
                <a:latin typeface="Meiryo UI" panose="020B0604030504040204" pitchFamily="50" charset="-128"/>
                <a:ea typeface="Meiryo UI" panose="020B0604030504040204" pitchFamily="50" charset="-128"/>
              </a:rPr>
              <a:t>R2.5.23</a:t>
            </a:r>
            <a:r>
              <a:rPr lang="ja-JP" altLang="en-US" sz="1400" b="1" dirty="0" smtClean="0">
                <a:solidFill>
                  <a:schemeClr val="bg1"/>
                </a:solidFill>
                <a:latin typeface="Meiryo UI" panose="020B0604030504040204" pitchFamily="50" charset="-128"/>
                <a:ea typeface="Meiryo UI" panose="020B0604030504040204" pitchFamily="50" charset="-128"/>
              </a:rPr>
              <a:t>に回答）</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4" name="角丸四角形 3"/>
          <p:cNvSpPr/>
          <p:nvPr/>
        </p:nvSpPr>
        <p:spPr>
          <a:xfrm>
            <a:off x="173734" y="462293"/>
            <a:ext cx="9531793" cy="1734589"/>
          </a:xfrm>
          <a:prstGeom prst="roundRect">
            <a:avLst>
              <a:gd name="adj" fmla="val 1326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400" dirty="0" smtClean="0">
                <a:solidFill>
                  <a:schemeClr val="tx1"/>
                </a:solidFill>
                <a:latin typeface="Meiryo UI" panose="020B0604030504040204" pitchFamily="50" charset="-128"/>
                <a:ea typeface="Meiryo UI" panose="020B0604030504040204" pitchFamily="50" charset="-128"/>
              </a:rPr>
              <a:t>●　特別区は、中核市並みの権限を基本として、住民に身近な事務を実施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母子父子寡婦福祉貸付金は、ひとり親家庭の母、父及び寡婦の経済的自立や、扶養している児童の福祉増進のために</a:t>
            </a:r>
            <a:r>
              <a:rPr lang="ja-JP" altLang="en-US" sz="1400" dirty="0" smtClean="0">
                <a:solidFill>
                  <a:schemeClr val="tx1"/>
                </a:solidFill>
                <a:latin typeface="Meiryo UI" panose="020B0604030504040204" pitchFamily="50" charset="-128"/>
                <a:ea typeface="Meiryo UI" panose="020B0604030504040204" pitchFamily="50" charset="-128"/>
              </a:rPr>
              <a:t>、必要</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92075" indent="-92075"/>
            <a:r>
              <a:rPr lang="ja-JP" altLang="en-US" sz="1400" dirty="0" smtClean="0">
                <a:solidFill>
                  <a:schemeClr val="tx1"/>
                </a:solidFill>
                <a:latin typeface="Meiryo UI" panose="020B0604030504040204" pitchFamily="50" charset="-128"/>
                <a:ea typeface="Meiryo UI" panose="020B0604030504040204" pitchFamily="50" charset="-128"/>
              </a:rPr>
              <a:t>　　 な資金（こどもの進学、親自身の技能習得や転宅など）を貸付ける制度として住民に身近な事務であることから、</a:t>
            </a:r>
            <a:r>
              <a:rPr kumimoji="1" lang="ja-JP" altLang="en-US" sz="1400" dirty="0" smtClean="0">
                <a:solidFill>
                  <a:schemeClr val="tx1"/>
                </a:solidFill>
                <a:latin typeface="Meiryo UI" panose="020B0604030504040204" pitchFamily="50" charset="-128"/>
                <a:ea typeface="Meiryo UI" panose="020B0604030504040204" pitchFamily="50" charset="-128"/>
              </a:rPr>
              <a:t>本来的には</a:t>
            </a:r>
            <a:r>
              <a:rPr kumimoji="1" lang="ja-JP" altLang="en-US" sz="1400" dirty="0" err="1" smtClean="0">
                <a:solidFill>
                  <a:schemeClr val="tx1"/>
                </a:solidFill>
                <a:latin typeface="Meiryo UI" panose="020B0604030504040204" pitchFamily="50" charset="-128"/>
                <a:ea typeface="Meiryo UI" panose="020B0604030504040204" pitchFamily="50" charset="-128"/>
              </a:rPr>
              <a:t>ひ</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92075" indent="-92075"/>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とり親家庭等支援の一環として特別区で実施すべき事務</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92075" indent="-92075"/>
            <a:r>
              <a:rPr lang="ja-JP" altLang="en-US" sz="1400" dirty="0" smtClean="0">
                <a:solidFill>
                  <a:schemeClr val="tx1"/>
                </a:solidFill>
                <a:latin typeface="Meiryo UI" panose="020B0604030504040204" pitchFamily="50" charset="-128"/>
                <a:ea typeface="Meiryo UI" panose="020B0604030504040204" pitchFamily="50" charset="-128"/>
              </a:rPr>
              <a:t>●　現在、区役所で実施している貸付に係る窓口事務は、特別区の事務としているが、貸付の</a:t>
            </a:r>
            <a:r>
              <a:rPr lang="ja-JP" altLang="en-US" sz="1400" dirty="0">
                <a:solidFill>
                  <a:schemeClr val="tx1"/>
                </a:solidFill>
                <a:latin typeface="Meiryo UI" panose="020B0604030504040204" pitchFamily="50" charset="-128"/>
                <a:ea typeface="Meiryo UI" panose="020B0604030504040204" pitchFamily="50" charset="-128"/>
              </a:rPr>
              <a:t>財源である国からの無利子貸付の</a:t>
            </a:r>
            <a:r>
              <a:rPr lang="ja-JP" altLang="en-US" sz="1400" dirty="0" smtClean="0">
                <a:solidFill>
                  <a:schemeClr val="tx1"/>
                </a:solidFill>
                <a:latin typeface="Meiryo UI" panose="020B0604030504040204" pitchFamily="50" charset="-128"/>
                <a:ea typeface="Meiryo UI" panose="020B0604030504040204" pitchFamily="50" charset="-128"/>
              </a:rPr>
              <a:t>対</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92075" indent="-92075"/>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象</a:t>
            </a:r>
            <a:r>
              <a:rPr lang="ja-JP" altLang="en-US" sz="1400" dirty="0">
                <a:solidFill>
                  <a:schemeClr val="tx1"/>
                </a:solidFill>
                <a:latin typeface="Meiryo UI" panose="020B0604030504040204" pitchFamily="50" charset="-128"/>
                <a:ea typeface="Meiryo UI" panose="020B0604030504040204" pitchFamily="50" charset="-128"/>
              </a:rPr>
              <a:t>が、法律により、都道府県、指定都市又は中核市に限定されているため</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貸付に係る特別会計の管理</a:t>
            </a:r>
            <a:r>
              <a:rPr lang="ja-JP" altLang="en-US" sz="1400" dirty="0" smtClean="0">
                <a:solidFill>
                  <a:schemeClr val="tx1"/>
                </a:solidFill>
                <a:latin typeface="Meiryo UI" panose="020B0604030504040204" pitchFamily="50" charset="-128"/>
                <a:ea typeface="Meiryo UI" panose="020B0604030504040204" pitchFamily="50" charset="-128"/>
              </a:rPr>
              <a:t>等は大阪府</a:t>
            </a:r>
            <a:r>
              <a:rPr lang="ja-JP" altLang="en-US" sz="1400" dirty="0">
                <a:solidFill>
                  <a:schemeClr val="tx1"/>
                </a:solidFill>
                <a:latin typeface="Meiryo UI" panose="020B0604030504040204" pitchFamily="50" charset="-128"/>
                <a:ea typeface="Meiryo UI" panose="020B0604030504040204" pitchFamily="50" charset="-128"/>
              </a:rPr>
              <a:t>の事務</a:t>
            </a:r>
            <a:r>
              <a:rPr lang="ja-JP" altLang="en-US" sz="1400" dirty="0" smtClean="0">
                <a:solidFill>
                  <a:schemeClr val="tx1"/>
                </a:solidFill>
                <a:latin typeface="Meiryo UI" panose="020B0604030504040204" pitchFamily="50" charset="-128"/>
                <a:ea typeface="Meiryo UI" panose="020B0604030504040204" pitchFamily="50" charset="-128"/>
              </a:rPr>
              <a:t>に</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92075" indent="-92075"/>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仕分け</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1" y="2487506"/>
            <a:ext cx="28647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rPr>
              <a:t>２　国への相談及びその結果</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6688149"/>
              </p:ext>
            </p:extLst>
          </p:nvPr>
        </p:nvGraphicFramePr>
        <p:xfrm>
          <a:off x="94134" y="4303888"/>
          <a:ext cx="9741887" cy="1911342"/>
        </p:xfrm>
        <a:graphic>
          <a:graphicData uri="http://schemas.openxmlformats.org/drawingml/2006/table">
            <a:tbl>
              <a:tblPr firstRow="1" bandRow="1">
                <a:tableStyleId>{5C22544A-7EE6-4342-B048-85BDC9FD1C3A}</a:tableStyleId>
              </a:tblPr>
              <a:tblGrid>
                <a:gridCol w="1864433">
                  <a:extLst>
                    <a:ext uri="{9D8B030D-6E8A-4147-A177-3AD203B41FA5}">
                      <a16:colId xmlns:a16="http://schemas.microsoft.com/office/drawing/2014/main" val="2671608984"/>
                    </a:ext>
                  </a:extLst>
                </a:gridCol>
                <a:gridCol w="3210457">
                  <a:extLst>
                    <a:ext uri="{9D8B030D-6E8A-4147-A177-3AD203B41FA5}">
                      <a16:colId xmlns:a16="http://schemas.microsoft.com/office/drawing/2014/main" val="3744342927"/>
                    </a:ext>
                  </a:extLst>
                </a:gridCol>
                <a:gridCol w="893999">
                  <a:extLst>
                    <a:ext uri="{9D8B030D-6E8A-4147-A177-3AD203B41FA5}">
                      <a16:colId xmlns:a16="http://schemas.microsoft.com/office/drawing/2014/main" val="2746494119"/>
                    </a:ext>
                  </a:extLst>
                </a:gridCol>
                <a:gridCol w="3772998">
                  <a:extLst>
                    <a:ext uri="{9D8B030D-6E8A-4147-A177-3AD203B41FA5}">
                      <a16:colId xmlns:a16="http://schemas.microsoft.com/office/drawing/2014/main" val="1997071769"/>
                    </a:ext>
                  </a:extLst>
                </a:gridCol>
              </a:tblGrid>
              <a:tr h="414743">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rPr>
                        <a:t>事務の名称</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rPr>
                        <a:t>事務の概要</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rPr>
                        <a:t>事務分担</a:t>
                      </a:r>
                      <a:endParaRPr kumimoji="1" lang="en-US" altLang="ja-JP" sz="120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bg1"/>
                          </a:solidFill>
                          <a:latin typeface="Meiryo UI" panose="020B0604030504040204" pitchFamily="50" charset="-128"/>
                          <a:ea typeface="Meiryo UI" panose="020B0604030504040204" pitchFamily="50" charset="-128"/>
                        </a:rPr>
                        <a:t>の変更</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rPr>
                        <a:t>考え方</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1354609292"/>
                  </a:ext>
                </a:extLst>
              </a:tr>
              <a:tr h="717788">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母子父子寡婦福祉貸付金に関する事務</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・母子父子寡婦福祉貸付金会計の予算及び決算</a:t>
                      </a:r>
                    </a:p>
                    <a:p>
                      <a:r>
                        <a:rPr kumimoji="1" lang="ja-JP" altLang="en-US" sz="1200" dirty="0" smtClean="0">
                          <a:solidFill>
                            <a:schemeClr val="tx1"/>
                          </a:solidFill>
                          <a:latin typeface="Meiryo UI" panose="020B0604030504040204" pitchFamily="50" charset="-128"/>
                          <a:ea typeface="Meiryo UI" panose="020B0604030504040204" pitchFamily="50" charset="-128"/>
                        </a:rPr>
                        <a:t>・母子父子寡婦福祉貸付金の国からの借入</a:t>
                      </a:r>
                    </a:p>
                    <a:p>
                      <a:r>
                        <a:rPr kumimoji="1" lang="ja-JP" altLang="en-US" sz="1200" dirty="0" smtClean="0">
                          <a:solidFill>
                            <a:schemeClr val="tx1"/>
                          </a:solidFill>
                          <a:latin typeface="Meiryo UI" panose="020B0604030504040204" pitchFamily="50" charset="-128"/>
                          <a:ea typeface="Meiryo UI" panose="020B0604030504040204" pitchFamily="50" charset="-128"/>
                        </a:rPr>
                        <a:t>・貸付金の未収債権回収に関する事務</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200" b="0" u="sng" dirty="0" smtClean="0">
                          <a:solidFill>
                            <a:schemeClr val="tx1"/>
                          </a:solidFill>
                          <a:latin typeface="Meiryo UI" panose="020B0604030504040204" pitchFamily="50" charset="-128"/>
                          <a:ea typeface="Meiryo UI" panose="020B0604030504040204" pitchFamily="50" charset="-128"/>
                        </a:rPr>
                        <a:t>大阪府</a:t>
                      </a:r>
                      <a:endParaRPr kumimoji="1" lang="en-US" altLang="ja-JP" sz="1200" b="0" u="sng"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b="0" u="none" dirty="0" smtClean="0">
                          <a:solidFill>
                            <a:schemeClr val="tx1"/>
                          </a:solidFill>
                          <a:latin typeface="Meiryo UI" panose="020B0604030504040204" pitchFamily="50" charset="-128"/>
                          <a:ea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b="0" u="sng" dirty="0" smtClean="0">
                          <a:solidFill>
                            <a:schemeClr val="tx1"/>
                          </a:solidFill>
                          <a:latin typeface="Meiryo UI" panose="020B0604030504040204" pitchFamily="50" charset="-128"/>
                          <a:ea typeface="Meiryo UI" panose="020B0604030504040204" pitchFamily="50" charset="-128"/>
                        </a:rPr>
                        <a:t>特別区</a:t>
                      </a:r>
                      <a:endParaRPr kumimoji="1" lang="en-US" altLang="ja-JP" sz="1200" b="0" u="sng" dirty="0" smtClean="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b="0" u="none" dirty="0" smtClean="0">
                          <a:solidFill>
                            <a:schemeClr val="tx1"/>
                          </a:solidFill>
                          <a:latin typeface="Meiryo UI" panose="020B0604030504040204" pitchFamily="50" charset="-128"/>
                          <a:ea typeface="Meiryo UI" panose="020B0604030504040204" pitchFamily="50" charset="-128"/>
                        </a:rPr>
                        <a:t>母子父子寡婦福祉貸付金の貸付は、他のひとり親家庭等支援の事務とあわせて</a:t>
                      </a:r>
                      <a:r>
                        <a:rPr kumimoji="1" lang="ja-JP" altLang="en-US" sz="1200" b="0" u="sng" dirty="0" smtClean="0">
                          <a:solidFill>
                            <a:schemeClr val="tx1"/>
                          </a:solidFill>
                          <a:latin typeface="Meiryo UI" panose="020B0604030504040204" pitchFamily="50" charset="-128"/>
                          <a:ea typeface="Meiryo UI" panose="020B0604030504040204" pitchFamily="50" charset="-128"/>
                        </a:rPr>
                        <a:t>住民に身近な基礎自治体で実施することができるよう</a:t>
                      </a:r>
                      <a:r>
                        <a:rPr kumimoji="1" lang="ja-JP" altLang="en-US" sz="1200" b="0" u="none" dirty="0" smtClean="0">
                          <a:solidFill>
                            <a:schemeClr val="tx1"/>
                          </a:solidFill>
                          <a:latin typeface="Meiryo UI" panose="020B0604030504040204" pitchFamily="50" charset="-128"/>
                          <a:ea typeface="Meiryo UI" panose="020B0604030504040204" pitchFamily="50" charset="-128"/>
                        </a:rPr>
                        <a:t>、各特別区で実施。</a:t>
                      </a:r>
                    </a:p>
                  </a:txBody>
                  <a:tcPr marL="68580" marR="68580" marT="34290" marB="34290" anchor="ctr"/>
                </a:tc>
                <a:extLst>
                  <a:ext uri="{0D108BD9-81ED-4DB2-BD59-A6C34878D82A}">
                    <a16:rowId xmlns:a16="http://schemas.microsoft.com/office/drawing/2014/main" val="2882428971"/>
                  </a:ext>
                </a:extLst>
              </a:tr>
              <a:tr h="759214">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母子父子寡婦福祉貸付金に関する事務（区）</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・貸付決定及び貸付金の支払</a:t>
                      </a:r>
                    </a:p>
                    <a:p>
                      <a:r>
                        <a:rPr kumimoji="1" lang="ja-JP" altLang="en-US" sz="1200" dirty="0" smtClean="0">
                          <a:solidFill>
                            <a:schemeClr val="tx1"/>
                          </a:solidFill>
                          <a:latin typeface="Meiryo UI" panose="020B0604030504040204" pitchFamily="50" charset="-128"/>
                          <a:ea typeface="Meiryo UI" panose="020B0604030504040204" pitchFamily="50" charset="-128"/>
                        </a:rPr>
                        <a:t>・貸付金の償還</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特別区</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変更なし</a:t>
                      </a:r>
                      <a:r>
                        <a:rPr kumimoji="1"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rPr>
                        <a:t>同上</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2969648015"/>
                  </a:ext>
                </a:extLst>
              </a:tr>
            </a:tbl>
          </a:graphicData>
        </a:graphic>
      </p:graphicFrame>
      <p:sp>
        <p:nvSpPr>
          <p:cNvPr id="18" name="正方形/長方形 17"/>
          <p:cNvSpPr/>
          <p:nvPr/>
        </p:nvSpPr>
        <p:spPr>
          <a:xfrm>
            <a:off x="0" y="3923300"/>
            <a:ext cx="221669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３</a:t>
            </a:r>
            <a:r>
              <a:rPr lang="ja-JP" altLang="en-US" sz="1600" b="1" dirty="0" smtClean="0">
                <a:solidFill>
                  <a:schemeClr val="tx1"/>
                </a:solidFill>
                <a:latin typeface="Meiryo UI" panose="020B0604030504040204" pitchFamily="50" charset="-128"/>
                <a:ea typeface="Meiryo UI" panose="020B0604030504040204" pitchFamily="50" charset="-128"/>
              </a:rPr>
              <a:t>　対応（案）</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80446" y="6458646"/>
            <a:ext cx="9841768" cy="399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事務分担（案）の変更に伴い、当該事務にかかる特別区設置協定書（案）及び特別区制度（案）の関係項目を変更</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207230" y="2263986"/>
            <a:ext cx="9145016" cy="203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rgbClr val="000000"/>
                </a:solidFill>
                <a:latin typeface="Meiryo UI" panose="020B0604030504040204" pitchFamily="50" charset="-128"/>
                <a:ea typeface="Meiryo UI" panose="020B0604030504040204" pitchFamily="50" charset="-128"/>
              </a:rPr>
              <a:t>＜参考＞母子父子寡婦福祉資金の貸付実績（令和元年度）</a:t>
            </a:r>
            <a:r>
              <a:rPr kumimoji="1" lang="ja-JP" altLang="en-US" sz="1200" dirty="0" smtClean="0">
                <a:solidFill>
                  <a:srgbClr val="000000"/>
                </a:solidFill>
                <a:latin typeface="Meiryo UI" panose="020B0604030504040204" pitchFamily="50" charset="-128"/>
                <a:ea typeface="Meiryo UI" panose="020B0604030504040204" pitchFamily="50" charset="-128"/>
              </a:rPr>
              <a:t>　　貸付件数：</a:t>
            </a:r>
            <a:r>
              <a:rPr kumimoji="1" lang="en-US" altLang="ja-JP" sz="1200" dirty="0" smtClean="0">
                <a:solidFill>
                  <a:srgbClr val="000000"/>
                </a:solidFill>
                <a:latin typeface="Meiryo UI" panose="020B0604030504040204" pitchFamily="50" charset="-128"/>
                <a:ea typeface="Meiryo UI" panose="020B0604030504040204" pitchFamily="50" charset="-128"/>
              </a:rPr>
              <a:t>278</a:t>
            </a:r>
            <a:r>
              <a:rPr kumimoji="1" lang="ja-JP" altLang="en-US" sz="1200" dirty="0" smtClean="0">
                <a:solidFill>
                  <a:srgbClr val="000000"/>
                </a:solidFill>
                <a:latin typeface="Meiryo UI" panose="020B0604030504040204" pitchFamily="50" charset="-128"/>
                <a:ea typeface="Meiryo UI" panose="020B0604030504040204" pitchFamily="50" charset="-128"/>
              </a:rPr>
              <a:t>件　　　貸付金額：</a:t>
            </a:r>
            <a:r>
              <a:rPr kumimoji="1" lang="en-US" altLang="ja-JP" sz="1200" dirty="0" smtClean="0">
                <a:solidFill>
                  <a:srgbClr val="000000"/>
                </a:solidFill>
                <a:latin typeface="Meiryo UI" panose="020B0604030504040204" pitchFamily="50" charset="-128"/>
                <a:ea typeface="Meiryo UI" panose="020B0604030504040204" pitchFamily="50" charset="-128"/>
              </a:rPr>
              <a:t>189,184</a:t>
            </a:r>
            <a:r>
              <a:rPr kumimoji="1" lang="ja-JP" altLang="en-US" sz="1200" dirty="0" smtClean="0">
                <a:solidFill>
                  <a:srgbClr val="000000"/>
                </a:solidFill>
                <a:latin typeface="Meiryo UI" panose="020B0604030504040204" pitchFamily="50" charset="-128"/>
                <a:ea typeface="Meiryo UI" panose="020B0604030504040204" pitchFamily="50" charset="-128"/>
              </a:rPr>
              <a:t>千円</a:t>
            </a:r>
            <a:endParaRPr kumimoji="1" lang="ja-JP" altLang="en-US" sz="120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4252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参考）</a:t>
            </a:r>
            <a:r>
              <a:rPr lang="en-US" altLang="ja-JP" sz="2000" b="1" dirty="0" smtClean="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新たな大都市制度における特別区・大阪府の権限イメージ</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修正案</a:t>
            </a:r>
            <a:r>
              <a:rPr lang="en-US" altLang="ja-JP" sz="2000" b="1" dirty="0" smtClean="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15" name="表 14"/>
          <p:cNvGraphicFramePr>
            <a:graphicFrameLocks noGrp="1"/>
          </p:cNvGraphicFramePr>
          <p:nvPr>
            <p:extLst>
              <p:ext uri="{D42A27DB-BD31-4B8C-83A1-F6EECF244321}">
                <p14:modId xmlns:p14="http://schemas.microsoft.com/office/powerpoint/2010/main" val="3302409040"/>
              </p:ext>
            </p:extLst>
          </p:nvPr>
        </p:nvGraphicFramePr>
        <p:xfrm>
          <a:off x="101680" y="589557"/>
          <a:ext cx="9711530" cy="6101436"/>
        </p:xfrm>
        <a:graphic>
          <a:graphicData uri="http://schemas.openxmlformats.org/drawingml/2006/table">
            <a:tbl>
              <a:tblPr/>
              <a:tblGrid>
                <a:gridCol w="326820">
                  <a:extLst>
                    <a:ext uri="{9D8B030D-6E8A-4147-A177-3AD203B41FA5}">
                      <a16:colId xmlns:a16="http://schemas.microsoft.com/office/drawing/2014/main" val="20000"/>
                    </a:ext>
                  </a:extLst>
                </a:gridCol>
                <a:gridCol w="1663246">
                  <a:extLst>
                    <a:ext uri="{9D8B030D-6E8A-4147-A177-3AD203B41FA5}">
                      <a16:colId xmlns:a16="http://schemas.microsoft.com/office/drawing/2014/main" val="20001"/>
                    </a:ext>
                  </a:extLst>
                </a:gridCol>
                <a:gridCol w="1671657">
                  <a:extLst>
                    <a:ext uri="{9D8B030D-6E8A-4147-A177-3AD203B41FA5}">
                      <a16:colId xmlns:a16="http://schemas.microsoft.com/office/drawing/2014/main" val="20002"/>
                    </a:ext>
                  </a:extLst>
                </a:gridCol>
                <a:gridCol w="1671657">
                  <a:extLst>
                    <a:ext uri="{9D8B030D-6E8A-4147-A177-3AD203B41FA5}">
                      <a16:colId xmlns:a16="http://schemas.microsoft.com/office/drawing/2014/main" val="20003"/>
                    </a:ext>
                  </a:extLst>
                </a:gridCol>
                <a:gridCol w="1671657">
                  <a:extLst>
                    <a:ext uri="{9D8B030D-6E8A-4147-A177-3AD203B41FA5}">
                      <a16:colId xmlns:a16="http://schemas.microsoft.com/office/drawing/2014/main" val="20004"/>
                    </a:ext>
                  </a:extLst>
                </a:gridCol>
                <a:gridCol w="1671658">
                  <a:extLst>
                    <a:ext uri="{9D8B030D-6E8A-4147-A177-3AD203B41FA5}">
                      <a16:colId xmlns:a16="http://schemas.microsoft.com/office/drawing/2014/main" val="20005"/>
                    </a:ext>
                  </a:extLst>
                </a:gridCol>
                <a:gridCol w="1034835">
                  <a:extLst>
                    <a:ext uri="{9D8B030D-6E8A-4147-A177-3AD203B41FA5}">
                      <a16:colId xmlns:a16="http://schemas.microsoft.com/office/drawing/2014/main" val="20006"/>
                    </a:ext>
                  </a:extLst>
                </a:gridCol>
              </a:tblGrid>
              <a:tr h="412639">
                <a:tc>
                  <a:txBody>
                    <a:bodyPr/>
                    <a:lstStyle/>
                    <a:p>
                      <a:endParaRPr kumimoji="1" lang="ja-JP" altLang="en-US" sz="1200" dirty="0">
                        <a:solidFill>
                          <a:schemeClr val="tx1"/>
                        </a:solidFill>
                        <a:latin typeface="ＭＳ Ｐゴシック" pitchFamily="50" charset="-128"/>
                        <a:ea typeface="ＭＳ Ｐゴシック" pitchFamily="50" charset="-128"/>
                      </a:endParaRPr>
                    </a:p>
                  </a:txBody>
                  <a:tcPr marL="99060" marR="99060"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こども、福祉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健康・保健</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教　　育</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環　　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まちづくり、</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都市基盤整備</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住民生活、</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消防</a:t>
                      </a:r>
                      <a:r>
                        <a:rPr lang="ja-JP" altLang="en-US" sz="1200" b="1" i="0" u="none" strike="noStrike" dirty="0" smtClean="0">
                          <a:solidFill>
                            <a:schemeClr val="bg1"/>
                          </a:solidFill>
                          <a:effectLst/>
                          <a:latin typeface="ＭＳ Ｐゴシック" pitchFamily="50" charset="-128"/>
                          <a:ea typeface="ＭＳ Ｐゴシック" pitchFamily="50" charset="-128"/>
                        </a:rPr>
                        <a:t>・防災</a:t>
                      </a:r>
                      <a:r>
                        <a:rPr lang="ja-JP" altLang="en-US" sz="1200" b="1" i="0" u="none" strike="noStrike" dirty="0">
                          <a:solidFill>
                            <a:schemeClr val="bg1"/>
                          </a:solidFill>
                          <a:effectLst/>
                          <a:latin typeface="ＭＳ Ｐゴシック" pitchFamily="50" charset="-128"/>
                          <a:ea typeface="ＭＳ Ｐゴシック" pitchFamily="50" charset="-128"/>
                        </a:rPr>
                        <a:t>等</a:t>
                      </a:r>
                    </a:p>
                  </a:txBody>
                  <a:tcPr marL="0" marR="0" marT="0" marB="0"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582649">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都道府県</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保育士・介護支援専門員の登録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麻薬取扱者（一部厚労大臣権限）の免許</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小中</a:t>
                      </a:r>
                      <a:r>
                        <a:rPr kumimoji="1" lang="ja-JP" altLang="en-US" sz="1100" b="1" dirty="0" err="1" smtClean="0">
                          <a:solidFill>
                            <a:schemeClr val="tx1"/>
                          </a:solidFill>
                          <a:latin typeface="HG丸ｺﾞｼｯｸM-PRO" pitchFamily="50" charset="-128"/>
                          <a:ea typeface="HG丸ｺﾞｼｯｸM-PRO" pitchFamily="50" charset="-128"/>
                        </a:rPr>
                        <a:t>学校学校</a:t>
                      </a:r>
                      <a:r>
                        <a:rPr kumimoji="1" lang="ja-JP" altLang="en-US" sz="1100" b="1" dirty="0" smtClean="0">
                          <a:solidFill>
                            <a:schemeClr val="tx1"/>
                          </a:solidFill>
                          <a:latin typeface="HG丸ｺﾞｼｯｸM-PRO" pitchFamily="50" charset="-128"/>
                          <a:ea typeface="HG丸ｺﾞｼｯｸM-PRO" pitchFamily="50" charset="-128"/>
                        </a:rPr>
                        <a:t>編制基準、教職員定数の決定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第一種フロン類回収業者の登録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指定区間の一級河川の管理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警察（犯罪捜査、運転免許等）</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82649">
                <a:tc vMerge="1">
                  <a:txBody>
                    <a:bodyPr/>
                    <a:lstStyle/>
                    <a:p>
                      <a:endParaRPr kumimoji="1" lang="ja-JP" altLang="en-US"/>
                    </a:p>
                  </a:txBody>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rowSpan="2">
                  <a:txBody>
                    <a:bodyPr/>
                    <a:lstStyle/>
                    <a:p>
                      <a:r>
                        <a:rPr kumimoji="1" lang="ja-JP" altLang="en-US" sz="1100" b="1" dirty="0" smtClean="0">
                          <a:solidFill>
                            <a:schemeClr val="tx1"/>
                          </a:solidFill>
                          <a:latin typeface="HG丸ｺﾞｼｯｸM-PRO" pitchFamily="50" charset="-128"/>
                          <a:ea typeface="HG丸ｺﾞｼｯｸM-PRO" pitchFamily="50" charset="-128"/>
                        </a:rPr>
                        <a:t>精神科病院の設置</a:t>
                      </a: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臨時の予防接種の実施</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私立学校（幼稚園除く）、市町村立高等学校の設置認可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浄化槽工事業・解体工事業の登録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lang="ja-JP" altLang="en-US" sz="1100" b="1" dirty="0" smtClean="0">
                          <a:solidFill>
                            <a:schemeClr val="tx1"/>
                          </a:solidFill>
                          <a:latin typeface="HG丸ｺﾞｼｯｸM-PRO" pitchFamily="50" charset="-128"/>
                          <a:ea typeface="HG丸ｺﾞｼｯｸM-PRO" pitchFamily="50" charset="-128"/>
                          <a:cs typeface="Meiryo UI" pitchFamily="50" charset="-128"/>
                        </a:rPr>
                        <a:t>私立幼稚園の設置認可</a:t>
                      </a:r>
                      <a:endParaRPr lang="ja-JP" altLang="en-US" sz="1100" b="1" dirty="0">
                        <a:solidFill>
                          <a:schemeClr val="tx1"/>
                        </a:solidFill>
                        <a:latin typeface="HG丸ｺﾞｼｯｸM-PRO" pitchFamily="50" charset="-128"/>
                        <a:ea typeface="HG丸ｺﾞｼｯｸM-PRO" pitchFamily="50" charset="-128"/>
                        <a:cs typeface="Meiryo UI"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公害健康被害の補償</a:t>
                      </a:r>
                      <a:r>
                        <a:rPr kumimoji="1" lang="en-US" altLang="ja-JP" sz="1100" b="1" dirty="0" smtClean="0">
                          <a:solidFill>
                            <a:schemeClr val="tx1"/>
                          </a:solidFill>
                          <a:latin typeface="HG丸ｺﾞｼｯｸM-PRO" pitchFamily="50" charset="-128"/>
                          <a:ea typeface="HG丸ｺﾞｼｯｸM-PRO" pitchFamily="50" charset="-128"/>
                        </a:rPr>
                        <a:t/>
                      </a:r>
                      <a:br>
                        <a:rPr kumimoji="1" lang="en-US" altLang="ja-JP" sz="1100" b="1" dirty="0" smtClean="0">
                          <a:solidFill>
                            <a:schemeClr val="tx1"/>
                          </a:solidFill>
                          <a:latin typeface="HG丸ｺﾞｼｯｸM-PRO" pitchFamily="50" charset="-128"/>
                          <a:ea typeface="HG丸ｺﾞｼｯｸM-PRO" pitchFamily="50" charset="-128"/>
                        </a:rPr>
                      </a:br>
                      <a:r>
                        <a:rPr kumimoji="1" lang="ja-JP" altLang="en-US" sz="1100" b="1" dirty="0" smtClean="0">
                          <a:solidFill>
                            <a:schemeClr val="tx1"/>
                          </a:solidFill>
                          <a:latin typeface="HG丸ｺﾞｼｯｸM-PRO" pitchFamily="50" charset="-128"/>
                          <a:ea typeface="HG丸ｺﾞｼｯｸM-PRO" pitchFamily="50" charset="-128"/>
                        </a:rPr>
                        <a:t>給付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18312">
                <a:tc vMerge="1">
                  <a:txBody>
                    <a:bodyPr/>
                    <a:lstStyle/>
                    <a:p>
                      <a:endParaRPr kumimoji="1" lang="ja-JP" altLang="en-US"/>
                    </a:p>
                  </a:txBody>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重要文化財の管理に係る指揮監督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582649">
                <a:tc vMerge="1">
                  <a:txBody>
                    <a:bodyPr/>
                    <a:lstStyle/>
                    <a:p>
                      <a:endParaRPr kumimoji="1" lang="ja-JP" altLang="en-US"/>
                    </a:p>
                  </a:txBody>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認定こども園（幼保連携型以外）の認定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埋蔵文化財の調査発掘に関する届出の受理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82649">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政令指定都市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（任意）</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精神障がい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者の入院</a:t>
                      </a: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b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措置</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県費負担教職員の任免等の決定</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建築物用地下水の採取の許可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都市計画（マスタープラン、都市再生特別地区）</a:t>
                      </a:r>
                      <a:endParaRPr lang="ja-JP" altLang="en-US" sz="1100" b="1" i="0" u="none" strike="noStrike" dirty="0">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特定毒物の</a:t>
                      </a:r>
                      <a:r>
                        <a:rPr kumimoji="1" lang="ja-JP" altLang="en-US" sz="1100" b="1" strike="noStrike" baseline="0" dirty="0" smtClean="0">
                          <a:solidFill>
                            <a:schemeClr val="tx1"/>
                          </a:solidFill>
                          <a:latin typeface="HG丸ｺﾞｼｯｸM-PRO" pitchFamily="50" charset="-128"/>
                          <a:ea typeface="HG丸ｺﾞｼｯｸM-PRO" pitchFamily="50" charset="-128"/>
                        </a:rPr>
                        <a:t>製造</a:t>
                      </a:r>
                      <a:r>
                        <a:rPr kumimoji="1" lang="ja-JP" altLang="en-US" sz="1100" b="1" dirty="0" smtClean="0">
                          <a:solidFill>
                            <a:schemeClr val="tx1"/>
                          </a:solidFill>
                          <a:latin typeface="HG丸ｺﾞｼｯｸM-PRO" pitchFamily="50" charset="-128"/>
                          <a:ea typeface="HG丸ｺﾞｼｯｸM-PRO" pitchFamily="50" charset="-128"/>
                        </a:rPr>
                        <a:t>許可</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遺跡の発見に関する届出の受理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工業用地下水の採取の許可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指定区間外の国道、県道の管理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427468">
                <a:tc vMerge="1">
                  <a:txBody>
                    <a:bodyPr/>
                    <a:lstStyle/>
                    <a:p>
                      <a:endParaRPr kumimoji="1" lang="ja-JP" altLang="en-US"/>
                    </a:p>
                  </a:txBody>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児童相談所の設置</a:t>
                      </a:r>
                      <a:br>
                        <a:rPr lang="ja-JP" altLang="en-US" sz="1100" b="1" i="0" u="none" strike="noStrike" dirty="0" smtClean="0">
                          <a:effectLst/>
                          <a:latin typeface="HG丸ｺﾞｼｯｸM-PRO" panose="020F0600000000000000" pitchFamily="50" charset="-128"/>
                          <a:ea typeface="HG丸ｺﾞｼｯｸM-PRO" panose="020F0600000000000000" pitchFamily="50" charset="-128"/>
                        </a:rPr>
                      </a:b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動物取扱業の登録</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HG丸ｺﾞｼｯｸM-PRO" pitchFamily="50" charset="-128"/>
                          <a:ea typeface="HG丸ｺﾞｼｯｸM-PRO" pitchFamily="50" charset="-128"/>
                          <a:cs typeface="Meiryo UI" pitchFamily="50" charset="-128"/>
                        </a:rPr>
                        <a:t>博物館の設置登録</a:t>
                      </a: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指定区間の一級河川</a:t>
                      </a: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r>
                      <a:br>
                        <a:rPr lang="en-US" altLang="ja-JP" sz="1100" b="1" i="0" u="none" strike="noStrike" dirty="0" smtClean="0">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 （一部）の管理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18312">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mpd="sng">
                      <a:noFill/>
                      <a:prstDash val="solid"/>
                    </a:lnB>
                  </a:tcPr>
                </a:tc>
                <a:tc rowSpan="3">
                  <a:txBody>
                    <a:bodyPr/>
                    <a:lstStyle/>
                    <a:p>
                      <a:pPr algn="l" fontAlgn="ctr"/>
                      <a:r>
                        <a:rPr lang="ja-JP" altLang="en-US" sz="1400" b="1" i="1" u="sng" strike="noStrike" dirty="0" smtClean="0">
                          <a:solidFill>
                            <a:srgbClr val="FF0000"/>
                          </a:solidFill>
                          <a:effectLst/>
                          <a:latin typeface="HGP創英角ｺﾞｼｯｸUB" panose="020B0900000000000000" pitchFamily="50" charset="-128"/>
                          <a:ea typeface="HGP創英角ｺﾞｼｯｸUB" panose="020B0900000000000000" pitchFamily="50" charset="-128"/>
                        </a:rPr>
                        <a:t>母子父子福祉資金・寡婦福祉資金の貸付け</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犬・ねこの引取り</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屋外広告物の条例による設置制限</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9"/>
                  </a:ext>
                </a:extLst>
              </a:tr>
              <a:tr h="582649">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保健所の設置</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県費負担教職員の研修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一般廃棄物処理施設・産業廃棄物処理施設の設置の許可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サービス付高齢者向け住宅事業の登録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0"/>
                  </a:ext>
                </a:extLst>
              </a:tr>
              <a:tr h="557267">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飲食店営業等の許可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重要文化財（一部）の現状変更等の許可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ばい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煙発生施設・ダイオキシン類発生</a:t>
                      </a:r>
                      <a:r>
                        <a:rPr lang="ja-JP" altLang="en-US" sz="1100" b="1" i="0" u="none" strike="noStrike" spc="-70" baseline="0" dirty="0" smtClean="0">
                          <a:solidFill>
                            <a:schemeClr val="tx1"/>
                          </a:solidFill>
                          <a:effectLst/>
                          <a:latin typeface="HG丸ｺﾞｼｯｸM-PRO" panose="020F0600000000000000" pitchFamily="50" charset="-128"/>
                          <a:ea typeface="HG丸ｺﾞｼｯｸM-PRO" panose="020F0600000000000000" pitchFamily="50" charset="-128"/>
                        </a:rPr>
                        <a:t>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市街化区域又は市街化調整区域内の開発行為の許可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1"/>
                  </a:ext>
                </a:extLst>
              </a:tr>
            </a:tbl>
          </a:graphicData>
        </a:graphic>
      </p:graphicFrame>
      <p:sp>
        <p:nvSpPr>
          <p:cNvPr id="22" name="正方形/長方形 21"/>
          <p:cNvSpPr/>
          <p:nvPr/>
        </p:nvSpPr>
        <p:spPr>
          <a:xfrm>
            <a:off x="974558" y="2381662"/>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23" name="正方形/長方形 22"/>
          <p:cNvSpPr/>
          <p:nvPr/>
        </p:nvSpPr>
        <p:spPr>
          <a:xfrm>
            <a:off x="4470162" y="4945484"/>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6" name="スライド番号プレースホルダー 3"/>
          <p:cNvSpPr>
            <a:spLocks noGrp="1"/>
          </p:cNvSpPr>
          <p:nvPr>
            <p:ph type="sldNum" sz="quarter" idx="12"/>
          </p:nvPr>
        </p:nvSpPr>
        <p:spPr>
          <a:xfrm>
            <a:off x="8647311" y="-12778"/>
            <a:ext cx="1238758" cy="365125"/>
          </a:xfrm>
        </p:spPr>
        <p:txBody>
          <a:bodyPr/>
          <a:lstStyle/>
          <a:p>
            <a:r>
              <a:rPr lang="ja-JP" altLang="en-US" dirty="0">
                <a:solidFill>
                  <a:schemeClr val="tx1"/>
                </a:solidFill>
              </a:rPr>
              <a:t>２</a:t>
            </a:r>
          </a:p>
        </p:txBody>
      </p:sp>
      <p:sp>
        <p:nvSpPr>
          <p:cNvPr id="3" name="正方形/長方形 2"/>
          <p:cNvSpPr/>
          <p:nvPr/>
        </p:nvSpPr>
        <p:spPr>
          <a:xfrm>
            <a:off x="691465" y="5890335"/>
            <a:ext cx="1152128" cy="576064"/>
          </a:xfrm>
          <a:prstGeom prst="rect">
            <a:avLst/>
          </a:prstGeom>
          <a:solidFill>
            <a:schemeClr val="tx1"/>
          </a:solidFill>
          <a:ln w="317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latin typeface="Meiryo UI" panose="020B0604030504040204" pitchFamily="50" charset="-128"/>
                <a:ea typeface="Meiryo UI" panose="020B0604030504040204" pitchFamily="50" charset="-128"/>
              </a:rPr>
              <a:t>大阪府</a:t>
            </a:r>
            <a:r>
              <a:rPr kumimoji="1" lang="ja-JP" altLang="en-US" sz="1200" b="1" dirty="0" smtClean="0">
                <a:solidFill>
                  <a:schemeClr val="bg1"/>
                </a:solidFill>
                <a:latin typeface="Meiryo UI" panose="020B0604030504040204" pitchFamily="50" charset="-128"/>
                <a:ea typeface="Meiryo UI" panose="020B0604030504040204" pitchFamily="50" charset="-128"/>
              </a:rPr>
              <a:t>の事務から変更</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04568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3289268511"/>
              </p:ext>
            </p:extLst>
          </p:nvPr>
        </p:nvGraphicFramePr>
        <p:xfrm>
          <a:off x="88712" y="68244"/>
          <a:ext cx="9711530" cy="6451772"/>
        </p:xfrm>
        <a:graphic>
          <a:graphicData uri="http://schemas.openxmlformats.org/drawingml/2006/table">
            <a:tbl>
              <a:tblPr/>
              <a:tblGrid>
                <a:gridCol w="326559">
                  <a:extLst>
                    <a:ext uri="{9D8B030D-6E8A-4147-A177-3AD203B41FA5}">
                      <a16:colId xmlns:a16="http://schemas.microsoft.com/office/drawing/2014/main" val="20000"/>
                    </a:ext>
                  </a:extLst>
                </a:gridCol>
                <a:gridCol w="1663507">
                  <a:extLst>
                    <a:ext uri="{9D8B030D-6E8A-4147-A177-3AD203B41FA5}">
                      <a16:colId xmlns:a16="http://schemas.microsoft.com/office/drawing/2014/main" val="20001"/>
                    </a:ext>
                  </a:extLst>
                </a:gridCol>
                <a:gridCol w="1671657">
                  <a:extLst>
                    <a:ext uri="{9D8B030D-6E8A-4147-A177-3AD203B41FA5}">
                      <a16:colId xmlns:a16="http://schemas.microsoft.com/office/drawing/2014/main" val="20002"/>
                    </a:ext>
                  </a:extLst>
                </a:gridCol>
                <a:gridCol w="1671657">
                  <a:extLst>
                    <a:ext uri="{9D8B030D-6E8A-4147-A177-3AD203B41FA5}">
                      <a16:colId xmlns:a16="http://schemas.microsoft.com/office/drawing/2014/main" val="20003"/>
                    </a:ext>
                  </a:extLst>
                </a:gridCol>
                <a:gridCol w="1671657">
                  <a:extLst>
                    <a:ext uri="{9D8B030D-6E8A-4147-A177-3AD203B41FA5}">
                      <a16:colId xmlns:a16="http://schemas.microsoft.com/office/drawing/2014/main" val="20004"/>
                    </a:ext>
                  </a:extLst>
                </a:gridCol>
                <a:gridCol w="1671658">
                  <a:extLst>
                    <a:ext uri="{9D8B030D-6E8A-4147-A177-3AD203B41FA5}">
                      <a16:colId xmlns:a16="http://schemas.microsoft.com/office/drawing/2014/main" val="20005"/>
                    </a:ext>
                  </a:extLst>
                </a:gridCol>
                <a:gridCol w="1034835">
                  <a:extLst>
                    <a:ext uri="{9D8B030D-6E8A-4147-A177-3AD203B41FA5}">
                      <a16:colId xmlns:a16="http://schemas.microsoft.com/office/drawing/2014/main" val="20006"/>
                    </a:ext>
                  </a:extLst>
                </a:gridCol>
              </a:tblGrid>
              <a:tr h="745181">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保育所・認定こども園（幼保連携型）、養護老人ホームの設置の認可・監督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温泉の利用許可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土壌汚染の除去等の措置が必要な区域の指定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土地区画整理組合・防災街区計画整備組合の設立の認可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介護サービス事業者の指定（一部を除く）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旅館業・公衆浴場の経営許可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浄化槽の設置の届出の受理</a:t>
                      </a:r>
                      <a:endParaRPr kumimoji="1" lang="ja-JP" altLang="en-US" sz="1100" b="1" dirty="0" smtClean="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49293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第一種社会福祉事業の経営許可・監督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理容所・美容所の位置等の届出の受理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一般粉</a:t>
                      </a: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じん</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発生施設の設置の届出の受理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2"/>
                  </a:ext>
                </a:extLst>
              </a:tr>
              <a:tr h="58124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福祉サービス事業者の指定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薬局の開設許可</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汚水又は廃液を排出する特定施設の設置の届出の受理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3"/>
                  </a:ext>
                </a:extLst>
              </a:tr>
              <a:tr h="41730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者手帳の</a:t>
                      </a: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交付</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毒物・劇物の販売業の登録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開発審査会</a:t>
                      </a:r>
                    </a:p>
                  </a:txBody>
                  <a:tcPr marL="99060" marR="990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4"/>
                  </a:ext>
                </a:extLst>
              </a:tr>
              <a:tr h="417301">
                <a:tc rowSpan="6">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一般市・町村</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市町村保健センターの設置</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水道事業の運営</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下水道の整備･管理運営</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消防・救急活動</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5"/>
                  </a:ext>
                </a:extLst>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生活保護（市・福祉事務所設置町村が処理）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健康増進事業の実施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小中学校の設置管理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一般廃棄物の収集・</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処理</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rowSpan="2">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en-US" altLang="ja-JP" sz="1100" b="1" i="0" u="none" strike="noStrike" dirty="0" smtClean="0">
                          <a:effectLst/>
                          <a:latin typeface="HG丸ｺﾞｼｯｸM-PRO" pitchFamily="50" charset="-128"/>
                          <a:ea typeface="HG丸ｺﾞｼｯｸM-PRO" pitchFamily="50" charset="-128"/>
                        </a:rPr>
                        <a:t> </a:t>
                      </a:r>
                      <a:r>
                        <a:rPr lang="ja-JP" altLang="en-US" sz="1100" b="1" i="0" u="none" strike="noStrike" dirty="0" smtClean="0">
                          <a:effectLst/>
                          <a:latin typeface="HG丸ｺﾞｼｯｸM-PRO" pitchFamily="50" charset="-128"/>
                          <a:ea typeface="HG丸ｺﾞｼｯｸM-PRO" pitchFamily="50" charset="-128"/>
                        </a:rPr>
                        <a:t>（用途地域等）</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endParaRPr lang="ja-JP" altLang="en-US" sz="1100" b="1" dirty="0">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4518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養護老人ホームの設置・運営</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定期の予防接種の実施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幼稚園の設置・運営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騒音、振動、悪臭を規制する地域の指定、規制基準の設定</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（市のみ）</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vMerge="1">
                  <a:txBody>
                    <a:bodyPr/>
                    <a:lstStyle/>
                    <a:p>
                      <a:pPr algn="l" fontAlgn="ctr"/>
                      <a:endParaRPr lang="ja-JP" altLang="en-US" sz="1100" b="0" i="0" u="none" strike="noStrike" dirty="0" smtClean="0">
                        <a:effectLst/>
                        <a:latin typeface="HG丸ｺﾞｼｯｸM-PRO" panose="020F0600000000000000" pitchFamily="50" charset="-128"/>
                        <a:ea typeface="HG丸ｺﾞｼｯｸM-PRO" panose="020F0600000000000000" pitchFamily="50" charset="-128"/>
                      </a:endParaRP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74518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者自立支援給付（一部を除く）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結核に係る健康診断</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就学困難と認められる学齢児童又は学齢生徒の保護者に対する援助</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浄化槽清掃業の許可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ja-JP" altLang="en-US" sz="1100" b="1" i="0" u="none" strike="noStrike" dirty="0" smtClean="0">
                          <a:effectLst/>
                          <a:latin typeface="HG丸ｺﾞｼｯｸM-PRO" pitchFamily="50" charset="-128"/>
                          <a:ea typeface="HG丸ｺﾞｼｯｸM-PRO" pitchFamily="50" charset="-128"/>
                        </a:rPr>
                        <a:t>（地区計画等）</a:t>
                      </a:r>
                    </a:p>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災害の予防･警戒･防除等</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（その他）</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8"/>
                  </a:ext>
                </a:extLst>
              </a:tr>
              <a:tr h="485018">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者相談・知的</a:t>
                      </a: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者相談の委託</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母子健康手帳の交付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県費負担教職員の服務の監督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市町村道の建設・管理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戸籍・住基</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9"/>
                  </a:ext>
                </a:extLst>
              </a:tr>
              <a:tr h="425044">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介護保険・国民健康保険事業</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埋葬、火葬の許可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準用河川の管理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10"/>
                  </a:ext>
                </a:extLst>
              </a:tr>
            </a:tbl>
          </a:graphicData>
        </a:graphic>
      </p:graphicFrame>
      <p:sp>
        <p:nvSpPr>
          <p:cNvPr id="7" name="正方形/長方形 6"/>
          <p:cNvSpPr/>
          <p:nvPr/>
        </p:nvSpPr>
        <p:spPr>
          <a:xfrm>
            <a:off x="4250922" y="2708920"/>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4" name="Text Box 8"/>
          <p:cNvSpPr txBox="1">
            <a:spLocks noChangeArrowheads="1"/>
          </p:cNvSpPr>
          <p:nvPr/>
        </p:nvSpPr>
        <p:spPr bwMode="auto">
          <a:xfrm>
            <a:off x="584515" y="6486731"/>
            <a:ext cx="2652295" cy="430887"/>
          </a:xfrm>
          <a:prstGeom prst="rect">
            <a:avLst/>
          </a:prstGeom>
          <a:noFill/>
          <a:ln w="25400" algn="ctr">
            <a:noFill/>
            <a:prstDash val="sysDot"/>
            <a:miter lim="800000"/>
            <a:headEnd/>
            <a:tailEnd/>
          </a:ln>
          <a:effectLst/>
        </p:spPr>
        <p:txBody>
          <a:bodyPr wrap="square">
            <a:spAutoFit/>
          </a:bodyPr>
          <a:lstStyle/>
          <a:p>
            <a:r>
              <a:rPr lang="en-US" altLang="ja-JP" sz="1100" b="1" dirty="0"/>
              <a:t>※</a:t>
            </a:r>
            <a:r>
              <a:rPr lang="ja-JP" altLang="en-US" sz="1100" b="1" dirty="0"/>
              <a:t>　</a:t>
            </a:r>
            <a:r>
              <a:rPr lang="ja-JP" altLang="en-US" sz="1100" b="1" dirty="0" smtClean="0"/>
              <a:t>白色</a:t>
            </a:r>
            <a:r>
              <a:rPr lang="ja-JP" altLang="en-US" sz="1100" b="1" smtClean="0"/>
              <a:t>部分は大阪府の</a:t>
            </a:r>
            <a:r>
              <a:rPr lang="ja-JP" altLang="en-US" sz="1100" b="1" dirty="0"/>
              <a:t>事務</a:t>
            </a:r>
          </a:p>
          <a:p>
            <a:r>
              <a:rPr lang="en-US" altLang="ja-JP" sz="1100" b="1" dirty="0"/>
              <a:t>※</a:t>
            </a:r>
            <a:r>
              <a:rPr lang="ja-JP" altLang="en-US" sz="1100" b="1" dirty="0"/>
              <a:t>　濃色部分は東京特別区の</a:t>
            </a:r>
            <a:r>
              <a:rPr lang="ja-JP" altLang="en-US" sz="1100" b="1" dirty="0" smtClean="0"/>
              <a:t>権限</a:t>
            </a:r>
            <a:endParaRPr lang="en-US" altLang="ja-JP" sz="1100" b="1" dirty="0" smtClean="0"/>
          </a:p>
        </p:txBody>
      </p:sp>
      <p:sp>
        <p:nvSpPr>
          <p:cNvPr id="5" name="正方形/長方形 4"/>
          <p:cNvSpPr/>
          <p:nvPr/>
        </p:nvSpPr>
        <p:spPr>
          <a:xfrm>
            <a:off x="7257256" y="4149080"/>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6" name="スライド番号プレースホルダー 3"/>
          <p:cNvSpPr>
            <a:spLocks noGrp="1"/>
          </p:cNvSpPr>
          <p:nvPr>
            <p:ph type="sldNum" sz="quarter" idx="12"/>
          </p:nvPr>
        </p:nvSpPr>
        <p:spPr>
          <a:xfrm>
            <a:off x="8625408" y="6484772"/>
            <a:ext cx="1238758" cy="365125"/>
          </a:xfrm>
        </p:spPr>
        <p:txBody>
          <a:bodyPr/>
          <a:lstStyle/>
          <a:p>
            <a:r>
              <a:rPr lang="ja-JP" altLang="en-US" dirty="0" smtClean="0">
                <a:solidFill>
                  <a:schemeClr val="tx1"/>
                </a:solidFill>
              </a:rPr>
              <a:t>３</a:t>
            </a:r>
            <a:endParaRPr lang="ja-JP" altLang="en-US" dirty="0">
              <a:solidFill>
                <a:schemeClr val="tx1"/>
              </a:solidFill>
            </a:endParaRPr>
          </a:p>
        </p:txBody>
      </p:sp>
    </p:spTree>
    <p:extLst>
      <p:ext uri="{BB962C8B-B14F-4D97-AF65-F5344CB8AC3E}">
        <p14:creationId xmlns:p14="http://schemas.microsoft.com/office/powerpoint/2010/main" val="4276418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FFFFFF"/>
      </a:dk1>
      <a:lt1>
        <a:sysClr val="window" lastClr="0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FFFFFF"/>
      </a:dk1>
      <a:lt1>
        <a:sysClr val="window" lastClr="0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FFFFFF"/>
      </a:dk1>
      <a:lt1>
        <a:sysClr val="window" lastClr="0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52CCC99D-82C0-4450-9F0F-87BACC0BE2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D04B22-3541-47CB-A876-4C730C13AE6C}">
  <ds:schemaRefs>
    <ds:schemaRef ds:uri="http://schemas.microsoft.com/sharepoint/v3/contenttype/forms"/>
  </ds:schemaRefs>
</ds:datastoreItem>
</file>

<file path=customXml/itemProps3.xml><?xml version="1.0" encoding="utf-8"?>
<ds:datastoreItem xmlns:ds="http://schemas.openxmlformats.org/officeDocument/2006/customXml" ds:itemID="{9B40B3DB-9462-4435-B59B-F9A9A0A3C196}">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2be2acaf-88a6-4029-b366-c28176c7989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20</TotalTime>
  <Words>952</Words>
  <PresentationFormat>A4 210 x 297 mm</PresentationFormat>
  <Paragraphs>159</Paragraphs>
  <Slides>5</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HGP創英角ｺﾞｼｯｸUB</vt:lpstr>
      <vt:lpstr>HGS創英角ﾎﾟｯﾌﾟ体</vt:lpstr>
      <vt:lpstr>HG丸ｺﾞｼｯｸM-PRO</vt:lpstr>
      <vt:lpstr>Meiryo UI</vt:lpstr>
      <vt:lpstr>ＭＳ Ｐゴシック</vt:lpstr>
      <vt:lpstr>メイリオ</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2020-06-08T07:35:06Z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