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custom-properties" Target="docProps/custom.xml"/><Relationship Id="rId2" Type="http://schemas.openxmlformats.org/package/2006/relationships/metadata/thumbnail" Target="docProps/thumbnail.jpeg"/><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601" r:id="rId2"/>
    <p:sldId id="610" r:id="rId3"/>
    <p:sldId id="598" r:id="rId4"/>
    <p:sldId id="609" r:id="rId5"/>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784" autoAdjust="0"/>
  </p:normalViewPr>
  <p:slideViewPr>
    <p:cSldViewPr>
      <p:cViewPr varScale="1">
        <p:scale>
          <a:sx n="70" d="100"/>
          <a:sy n="70" d="100"/>
        </p:scale>
        <p:origin x="1230"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commentAuthors" Target="commentAuthor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0"/>
            <a:ext cx="4307047" cy="340360"/>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4" y="0"/>
            <a:ext cx="4307047" cy="340360"/>
          </a:xfrm>
          <a:prstGeom prst="rect">
            <a:avLst/>
          </a:prstGeom>
        </p:spPr>
        <p:txBody>
          <a:bodyPr vert="horz" lIns="91427" tIns="45712" rIns="91427" bIns="45712" rtlCol="0"/>
          <a:lstStyle>
            <a:lvl1pPr algn="r">
              <a:defRPr sz="1200"/>
            </a:lvl1pPr>
          </a:lstStyle>
          <a:p>
            <a:fld id="{4179279C-853F-4F34-A5D2-B95F4823AB07}" type="datetimeFigureOut">
              <a:rPr kumimoji="1" lang="ja-JP" altLang="en-US" smtClean="0"/>
              <a:pPr/>
              <a:t>2020/6/10</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27" tIns="45712" rIns="91427" bIns="45712" rtlCol="0" anchor="ctr"/>
          <a:lstStyle/>
          <a:p>
            <a:endParaRPr lang="ja-JP" altLang="en-US"/>
          </a:p>
        </p:txBody>
      </p:sp>
      <p:sp>
        <p:nvSpPr>
          <p:cNvPr id="5" name="ノート プレースホルダ 4"/>
          <p:cNvSpPr>
            <a:spLocks noGrp="1"/>
          </p:cNvSpPr>
          <p:nvPr>
            <p:ph type="body" sz="quarter" idx="3"/>
          </p:nvPr>
        </p:nvSpPr>
        <p:spPr>
          <a:xfrm>
            <a:off x="993935" y="3233422"/>
            <a:ext cx="7951470" cy="3063240"/>
          </a:xfrm>
          <a:prstGeom prst="rect">
            <a:avLst/>
          </a:prstGeom>
        </p:spPr>
        <p:txBody>
          <a:bodyPr vert="horz" lIns="91427" tIns="45712" rIns="91427" bIns="457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6465659"/>
            <a:ext cx="4307047" cy="340360"/>
          </a:xfrm>
          <a:prstGeom prst="rect">
            <a:avLst/>
          </a:prstGeom>
        </p:spPr>
        <p:txBody>
          <a:bodyPr vert="horz" lIns="91427" tIns="45712" rIns="91427" bIns="4571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4" y="6465659"/>
            <a:ext cx="4307047" cy="340360"/>
          </a:xfrm>
          <a:prstGeom prst="rect">
            <a:avLst/>
          </a:prstGeom>
        </p:spPr>
        <p:txBody>
          <a:bodyPr vert="horz" lIns="91427" tIns="45712" rIns="91427" bIns="45712"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8963" y="511175"/>
            <a:ext cx="3683000"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DA857FC-A8D3-4B1E-B1C5-FE88ACE180B7}" type="slidenum">
              <a:rPr kumimoji="1" lang="ja-JP" altLang="en-US" smtClean="0"/>
              <a:pPr/>
              <a:t>3</a:t>
            </a:fld>
            <a:endParaRPr kumimoji="1" lang="ja-JP" altLang="en-US"/>
          </a:p>
        </p:txBody>
      </p:sp>
    </p:spTree>
    <p:extLst>
      <p:ext uri="{BB962C8B-B14F-4D97-AF65-F5344CB8AC3E}">
        <p14:creationId xmlns:p14="http://schemas.microsoft.com/office/powerpoint/2010/main" val="2199140406"/>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2020/6/10</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7.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8210089" y="315225"/>
            <a:ext cx="996923" cy="332308"/>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77" dirty="0" smtClean="0">
                <a:latin typeface="Meiryo UI" panose="020B0604030504040204" pitchFamily="50" charset="-128"/>
                <a:ea typeface="Meiryo UI" panose="020B0604030504040204" pitchFamily="50" charset="-128"/>
              </a:rPr>
              <a:t>資料１</a:t>
            </a:r>
            <a:endParaRPr lang="en-US" altLang="ja-JP" sz="1477" dirty="0">
              <a:latin typeface="Meiryo UI" panose="020B0604030504040204" pitchFamily="50" charset="-128"/>
              <a:ea typeface="Meiryo UI" panose="020B0604030504040204" pitchFamily="50" charset="-128"/>
            </a:endParaRPr>
          </a:p>
        </p:txBody>
      </p:sp>
      <p:sp>
        <p:nvSpPr>
          <p:cNvPr id="7"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smtClean="0">
                <a:solidFill>
                  <a:prstClr val="black"/>
                </a:solidFill>
                <a:latin typeface="+mn-ea"/>
              </a:rPr>
              <a:t>協定書（案）の事前協議について（報告）</a:t>
            </a:r>
            <a:endParaRPr lang="en-US" altLang="ja-JP" sz="3600" b="1" dirty="0" smtClean="0">
              <a:solidFill>
                <a:prstClr val="black"/>
              </a:solidFill>
              <a:latin typeface="+mn-ea"/>
            </a:endParaRPr>
          </a:p>
        </p:txBody>
      </p:sp>
      <p:sp>
        <p:nvSpPr>
          <p:cNvPr id="11" name="正方形/長方形 10"/>
          <p:cNvSpPr/>
          <p:nvPr/>
        </p:nvSpPr>
        <p:spPr>
          <a:xfrm>
            <a:off x="0" y="5085184"/>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令和２年６月</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6" name="正方形/長方形 5"/>
          <p:cNvSpPr/>
          <p:nvPr/>
        </p:nvSpPr>
        <p:spPr>
          <a:xfrm>
            <a:off x="560512" y="260648"/>
            <a:ext cx="4608512" cy="386885"/>
          </a:xfrm>
          <a:prstGeom prst="rect">
            <a:avLst/>
          </a:prstGeom>
          <a:solidFill>
            <a:sysClr val="window" lastClr="FFFFFF"/>
          </a:solidFill>
          <a:ln w="19050" cap="flat" cmpd="sng" algn="ctr">
            <a:solidFill>
              <a:sysClr val="windowText" lastClr="000000"/>
            </a:solidFill>
            <a:prstDash val="solid"/>
            <a:miter lim="800000"/>
          </a:ln>
          <a:effectLst/>
        </p:spPr>
        <p:txBody>
          <a:bodyPr rot="0" spcFirstLastPara="0" vert="horz" wrap="square" lIns="91440" tIns="108000" rIns="91440" bIns="45720" numCol="1" spcCol="0" rtlCol="0" fromWordArt="0" anchor="ctr" anchorCtr="0" forceAA="0" compatLnSpc="1">
            <a:prstTxWarp prst="textNoShape">
              <a:avLst/>
            </a:prstTxWarp>
            <a:noAutofit/>
          </a:bodyPr>
          <a:lstStyle/>
          <a:p>
            <a:pPr algn="ctr">
              <a:lnSpc>
                <a:spcPts val="1400"/>
              </a:lnSpc>
              <a:spcBef>
                <a:spcPts val="600"/>
              </a:spcBef>
            </a:pPr>
            <a:r>
              <a:rPr lang="ja-JP" altLang="en-US" sz="1600" kern="100" dirty="0" smtClean="0">
                <a:latin typeface="Meiryo UI" panose="020B0604030504040204" pitchFamily="50" charset="-128"/>
                <a:ea typeface="Meiryo UI" panose="020B0604030504040204" pitchFamily="50" charset="-128"/>
                <a:cs typeface="Times New Roman"/>
              </a:rPr>
              <a:t>第</a:t>
            </a:r>
            <a:r>
              <a:rPr lang="en-US" altLang="ja-JP" sz="1600" kern="100" dirty="0" smtClean="0">
                <a:latin typeface="Meiryo UI" panose="020B0604030504040204" pitchFamily="50" charset="-128"/>
                <a:ea typeface="Meiryo UI" panose="020B0604030504040204" pitchFamily="50" charset="-128"/>
                <a:cs typeface="Times New Roman"/>
              </a:rPr>
              <a:t>34</a:t>
            </a:r>
            <a:r>
              <a:rPr lang="ja-JP" altLang="en-US" sz="1600" kern="100" dirty="0" smtClean="0">
                <a:latin typeface="Meiryo UI" panose="020B0604030504040204" pitchFamily="50" charset="-128"/>
                <a:ea typeface="Meiryo UI" panose="020B0604030504040204" pitchFamily="50" charset="-128"/>
                <a:cs typeface="Times New Roman"/>
              </a:rPr>
              <a:t>回</a:t>
            </a:r>
            <a:r>
              <a:rPr lang="ja-JP" altLang="en-US" sz="1600" kern="100" dirty="0">
                <a:latin typeface="Meiryo UI" panose="020B0604030504040204" pitchFamily="50" charset="-128"/>
                <a:ea typeface="Meiryo UI" panose="020B0604030504040204" pitchFamily="50" charset="-128"/>
                <a:cs typeface="Times New Roman"/>
              </a:rPr>
              <a:t>　大都市制度（特別区設置）協議会</a:t>
            </a:r>
            <a:r>
              <a:rPr lang="ja-JP" altLang="en-US" sz="1600" kern="100" dirty="0" smtClean="0">
                <a:latin typeface="Meiryo UI" panose="020B0604030504040204" pitchFamily="50" charset="-128"/>
                <a:ea typeface="Meiryo UI" panose="020B0604030504040204" pitchFamily="50" charset="-128"/>
                <a:cs typeface="Times New Roman"/>
              </a:rPr>
              <a:t>資料</a:t>
            </a:r>
            <a:endParaRPr lang="en-US" altLang="ja-JP" sz="1600" kern="100" dirty="0">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200831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0198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81000" y="5063825"/>
            <a:ext cx="9324528" cy="1705855"/>
          </a:xfrm>
          <a:prstGeom prst="rect">
            <a:avLst/>
          </a:prstGeom>
          <a:solidFill>
            <a:schemeClr val="accent6">
              <a:lumMod val="20000"/>
              <a:lumOff val="8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5" name="正方形/長方形 14"/>
          <p:cNvSpPr/>
          <p:nvPr/>
        </p:nvSpPr>
        <p:spPr>
          <a:xfrm>
            <a:off x="0" y="-13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smtClean="0">
                <a:solidFill>
                  <a:prstClr val="black"/>
                </a:solidFill>
                <a:latin typeface="Meiryo UI" pitchFamily="50" charset="-128"/>
                <a:ea typeface="Meiryo UI" pitchFamily="50" charset="-128"/>
                <a:cs typeface="Meiryo UI" pitchFamily="50" charset="-128"/>
              </a:rPr>
              <a:t>協定書（案）の事前協議の経過及び</a:t>
            </a:r>
            <a:r>
              <a:rPr lang="ja-JP" altLang="en-US" sz="2000" b="1" dirty="0">
                <a:solidFill>
                  <a:prstClr val="black"/>
                </a:solidFill>
                <a:latin typeface="Meiryo UI" pitchFamily="50" charset="-128"/>
                <a:ea typeface="Meiryo UI" pitchFamily="50" charset="-128"/>
                <a:cs typeface="Meiryo UI" pitchFamily="50" charset="-128"/>
              </a:rPr>
              <a:t>結果</a:t>
            </a:r>
          </a:p>
        </p:txBody>
      </p:sp>
      <p:sp>
        <p:nvSpPr>
          <p:cNvPr id="25" name="角丸四角形 13"/>
          <p:cNvSpPr/>
          <p:nvPr/>
        </p:nvSpPr>
        <p:spPr>
          <a:xfrm>
            <a:off x="381000" y="620688"/>
            <a:ext cx="9324528" cy="41620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9" name="コンテンツ プレースホルダー 2"/>
          <p:cNvSpPr txBox="1">
            <a:spLocks/>
          </p:cNvSpPr>
          <p:nvPr/>
        </p:nvSpPr>
        <p:spPr bwMode="auto">
          <a:xfrm>
            <a:off x="180893" y="476672"/>
            <a:ext cx="1090538" cy="360040"/>
          </a:xfrm>
          <a:prstGeom prst="rect">
            <a:avLst/>
          </a:prstGeom>
          <a:solidFill>
            <a:srgbClr val="0070C0"/>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None/>
              <a:defRPr/>
            </a:pPr>
            <a:r>
              <a:rPr lang="ja-JP" altLang="en-US" sz="1800" b="1" dirty="0">
                <a:solidFill>
                  <a:schemeClr val="bg1"/>
                </a:solidFill>
                <a:latin typeface="Meiryo UI" pitchFamily="50" charset="-128"/>
                <a:ea typeface="Meiryo UI" pitchFamily="50" charset="-128"/>
                <a:cs typeface="Meiryo UI" pitchFamily="50" charset="-128"/>
              </a:rPr>
              <a:t>経　過　</a:t>
            </a:r>
            <a:endParaRPr lang="en-US" altLang="ja-JP" sz="1800" b="1" dirty="0">
              <a:solidFill>
                <a:schemeClr val="bg1"/>
              </a:solidFill>
              <a:latin typeface="Meiryo UI" pitchFamily="50" charset="-128"/>
              <a:ea typeface="Meiryo UI" pitchFamily="50" charset="-128"/>
              <a:cs typeface="Meiryo UI" pitchFamily="50" charset="-128"/>
            </a:endParaRPr>
          </a:p>
        </p:txBody>
      </p:sp>
      <p:sp>
        <p:nvSpPr>
          <p:cNvPr id="65" name="コンテンツ プレースホルダー 2"/>
          <p:cNvSpPr txBox="1">
            <a:spLocks/>
          </p:cNvSpPr>
          <p:nvPr/>
        </p:nvSpPr>
        <p:spPr bwMode="auto">
          <a:xfrm>
            <a:off x="180528" y="4933398"/>
            <a:ext cx="2251827" cy="350160"/>
          </a:xfrm>
          <a:prstGeom prst="rect">
            <a:avLst/>
          </a:prstGeom>
          <a:solidFill>
            <a:srgbClr val="0070C0"/>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None/>
              <a:defRPr/>
            </a:pPr>
            <a:r>
              <a:rPr lang="ja-JP" altLang="en-US" sz="1800" b="1" dirty="0" smtClean="0">
                <a:solidFill>
                  <a:schemeClr val="bg1"/>
                </a:solidFill>
                <a:latin typeface="Meiryo UI" pitchFamily="50" charset="-128"/>
                <a:ea typeface="Meiryo UI" pitchFamily="50" charset="-128"/>
                <a:cs typeface="Meiryo UI" pitchFamily="50" charset="-128"/>
              </a:rPr>
              <a:t>事前協議の結果</a:t>
            </a:r>
            <a:r>
              <a:rPr lang="ja-JP" altLang="en-US" sz="1800" b="1" dirty="0">
                <a:solidFill>
                  <a:schemeClr val="bg1"/>
                </a:solidFill>
                <a:latin typeface="Meiryo UI" pitchFamily="50" charset="-128"/>
                <a:ea typeface="Meiryo UI" pitchFamily="50" charset="-128"/>
                <a:cs typeface="Meiryo UI" pitchFamily="50" charset="-128"/>
              </a:rPr>
              <a:t>　</a:t>
            </a:r>
            <a:endParaRPr lang="en-US" altLang="ja-JP" sz="1800" b="1" dirty="0">
              <a:solidFill>
                <a:schemeClr val="bg1"/>
              </a:solidFill>
              <a:latin typeface="Meiryo UI" pitchFamily="50" charset="-128"/>
              <a:ea typeface="Meiryo UI" pitchFamily="50" charset="-128"/>
              <a:cs typeface="Meiryo UI" pitchFamily="50" charset="-128"/>
            </a:endParaRPr>
          </a:p>
        </p:txBody>
      </p:sp>
      <p:sp>
        <p:nvSpPr>
          <p:cNvPr id="22" name="Rectangle 2"/>
          <p:cNvSpPr>
            <a:spLocks noChangeArrowheads="1"/>
          </p:cNvSpPr>
          <p:nvPr/>
        </p:nvSpPr>
        <p:spPr bwMode="auto">
          <a:xfrm>
            <a:off x="381000" y="813321"/>
            <a:ext cx="2664296" cy="404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62560" tIns="81280" rIns="162560" bIns="81280" numCol="1" anchor="ctr" anchorCtr="0" compatLnSpc="1">
            <a:prstTxWarp prst="textNoShape">
              <a:avLst/>
            </a:prstTxWarp>
            <a:spAutoFit/>
          </a:bodyPr>
          <a:lstStyle/>
          <a:p>
            <a:pPr defTabSz="1625620" eaLnBrk="0" fontAlgn="base" hangingPunct="0">
              <a:spcBef>
                <a:spcPct val="0"/>
              </a:spcBef>
              <a:spcAft>
                <a:spcPct val="0"/>
              </a:spcAft>
            </a:pPr>
            <a:r>
              <a:rPr kumimoji="0"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令和元年　</a:t>
            </a:r>
            <a:r>
              <a:rPr kumimoji="0"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12</a:t>
            </a:r>
            <a:r>
              <a:rPr kumimoji="0" lang="ja-JP"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a:t>
            </a:r>
            <a:r>
              <a:rPr kumimoji="0"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26</a:t>
            </a:r>
            <a:r>
              <a:rPr kumimoji="0" lang="ja-JP"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r>
              <a:rPr kumimoji="0" lang="ja-JP" altLang="ja-JP"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　</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日　</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18</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26</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spc="300"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pc="300" dirty="0" smtClean="0">
                <a:latin typeface="Meiryo UI" panose="020B0604030504040204" pitchFamily="50" charset="-128"/>
                <a:ea typeface="Meiryo UI" panose="020B0604030504040204" pitchFamily="50" charset="-128"/>
                <a:cs typeface="Meiryo UI" panose="020B0604030504040204" pitchFamily="50" charset="-128"/>
              </a:rPr>
              <a:t>3</a:t>
            </a: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月</a:t>
            </a:r>
            <a:r>
              <a:rPr kumimoji="0" lang="en-US" altLang="ja-JP" spc="300" dirty="0" smtClean="0">
                <a:latin typeface="Meiryo UI" panose="020B0604030504040204" pitchFamily="50" charset="-128"/>
                <a:ea typeface="Meiryo UI" panose="020B0604030504040204" pitchFamily="50" charset="-128"/>
                <a:cs typeface="Meiryo UI" panose="020B0604030504040204" pitchFamily="50" charset="-128"/>
              </a:rPr>
              <a:t>30</a:t>
            </a: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日</a:t>
            </a:r>
            <a:r>
              <a:rPr kumimoji="0" lang="ja-JP" altLang="en-US" spc="300" dirty="0">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pc="300" dirty="0">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pc="300" dirty="0" smtClean="0">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月</a:t>
            </a:r>
            <a:r>
              <a:rPr kumimoji="0" lang="en-US" altLang="ja-JP" spc="300" dirty="0" smtClean="0">
                <a:latin typeface="Meiryo UI" panose="020B0604030504040204" pitchFamily="50" charset="-128"/>
                <a:ea typeface="Meiryo UI" panose="020B0604030504040204" pitchFamily="50" charset="-128"/>
                <a:cs typeface="Meiryo UI" panose="020B0604030504040204" pitchFamily="50" charset="-128"/>
              </a:rPr>
              <a:t>25</a:t>
            </a: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日、</a:t>
            </a:r>
            <a:r>
              <a:rPr kumimoji="0" lang="en-US" altLang="ja-JP" spc="300" dirty="0" smtClean="0">
                <a:latin typeface="Meiryo UI" panose="020B0604030504040204" pitchFamily="50" charset="-128"/>
                <a:ea typeface="Meiryo UI" panose="020B0604030504040204" pitchFamily="50" charset="-128"/>
                <a:cs typeface="Meiryo UI" panose="020B0604030504040204" pitchFamily="50" charset="-128"/>
              </a:rPr>
              <a:t>28</a:t>
            </a: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日</a:t>
            </a:r>
            <a:endParaRPr kumimoji="0" lang="en-US" altLang="ja-JP" spc="300" dirty="0" smtClean="0">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  ６月３日</a:t>
            </a:r>
            <a:endParaRPr kumimoji="0" lang="en-US" altLang="ja-JP" spc="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700736" y="5284858"/>
            <a:ext cx="9523136" cy="1477328"/>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27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協定書（案）に対する質問・意見等＞</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7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１回目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修正</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意見２件、記載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事項の趣旨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確認</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に関する質問・意見</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件</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7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２回目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記載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事項の趣旨確認等に関する質問・意見４件</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（別添参照）</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7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事前協議で受けた修正意見等を踏まえて、協定書（案）の記載を一部修正する</a:t>
            </a:r>
            <a:r>
              <a:rPr lang="ja-JP" altLang="en-US" b="1"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a:t>
            </a:r>
            <a:endParaRPr lang="en-US" altLang="ja-JP" dirty="0" smtClean="0">
              <a:latin typeface="Meiryo UI" pitchFamily="50" charset="-128"/>
              <a:ea typeface="Meiryo UI" pitchFamily="50" charset="-128"/>
              <a:cs typeface="Meiryo UI" pitchFamily="50" charset="-128"/>
            </a:endParaRPr>
          </a:p>
        </p:txBody>
      </p:sp>
      <p:sp>
        <p:nvSpPr>
          <p:cNvPr id="27" name="Rectangle 2"/>
          <p:cNvSpPr>
            <a:spLocks noChangeArrowheads="1"/>
          </p:cNvSpPr>
          <p:nvPr/>
        </p:nvSpPr>
        <p:spPr bwMode="auto">
          <a:xfrm>
            <a:off x="2737595" y="813321"/>
            <a:ext cx="7243650" cy="404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62560" tIns="81280" rIns="162560" bIns="81280" numCol="1" anchor="ctr" anchorCtr="0" compatLnSpc="1">
            <a:prstTxWarp prst="textNoShape">
              <a:avLst/>
            </a:prstTxWarp>
            <a:spAutoFit/>
          </a:bodyPr>
          <a:lstStyle/>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回協議会に</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おいて「</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特別区設置協定書（案）の</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作成</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に向けた基本的</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方向性について」</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決定</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・会長</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から協定書（案）の作成及び国との事前協議の</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開始</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の指示</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・総務省あて</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事前協議を</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依頼</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・総務省から</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各府省の質問、意見</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等（１回目）の送付</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・総務省に各府省への回答</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送付</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33</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回協議会において報告</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・総務省から各府省の質問、意見等（２回目）の送付</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・総務省から追加送付</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総務省に</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各府省</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へ</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の回答</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送付</a:t>
            </a:r>
            <a:endParaRPr kumimoji="0" lang="en-US" altLang="ja-JP" b="1" u="sng"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2"/>
          <p:cNvSpPr>
            <a:spLocks noChangeArrowheads="1"/>
          </p:cNvSpPr>
          <p:nvPr/>
        </p:nvSpPr>
        <p:spPr bwMode="auto">
          <a:xfrm>
            <a:off x="7670145" y="5624739"/>
            <a:ext cx="2235855" cy="441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62560" tIns="81280" rIns="162560" bIns="81280" numCol="1" anchor="ctr" anchorCtr="0" compatLnSpc="1">
            <a:prstTxWarp prst="textNoShape">
              <a:avLst/>
            </a:prstTxWarp>
            <a:spAutoFit/>
          </a:bodyPr>
          <a:lstStyle/>
          <a:p>
            <a:pPr defTabSz="1625620" eaLnBrk="0" fontAlgn="base" hangingPunct="0">
              <a:spcBef>
                <a:spcPct val="0"/>
              </a:spcBef>
              <a:spcAft>
                <a:spcPct val="0"/>
              </a:spcAft>
            </a:pP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・・・・報告済み</a:t>
            </a:r>
            <a:endParaRPr kumimoji="0" lang="en-US" altLang="ja-JP" spc="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2"/>
          <p:cNvSpPr>
            <a:spLocks noChangeArrowheads="1"/>
          </p:cNvSpPr>
          <p:nvPr/>
        </p:nvSpPr>
        <p:spPr bwMode="auto">
          <a:xfrm>
            <a:off x="7670145" y="5957313"/>
            <a:ext cx="2235855" cy="441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62560" tIns="81280" rIns="162560" bIns="81280" numCol="1" anchor="ctr" anchorCtr="0" compatLnSpc="1">
            <a:prstTxWarp prst="textNoShape">
              <a:avLst/>
            </a:prstTxWarp>
            <a:spAutoFit/>
          </a:bodyPr>
          <a:lstStyle/>
          <a:p>
            <a:pPr defTabSz="1625620" eaLnBrk="0" fontAlgn="base" hangingPunct="0">
              <a:spcBef>
                <a:spcPct val="0"/>
              </a:spcBef>
              <a:spcAft>
                <a:spcPct val="0"/>
              </a:spcAft>
            </a:pPr>
            <a:r>
              <a:rPr kumimoji="0" lang="ja-JP" altLang="en-US" spc="300" dirty="0" smtClean="0">
                <a:latin typeface="Meiryo UI" panose="020B0604030504040204" pitchFamily="50" charset="-128"/>
                <a:ea typeface="Meiryo UI" panose="020B0604030504040204" pitchFamily="50" charset="-128"/>
                <a:cs typeface="Meiryo UI" panose="020B0604030504040204" pitchFamily="50" charset="-128"/>
              </a:rPr>
              <a:t>・・・・今回</a:t>
            </a:r>
            <a:r>
              <a:rPr kumimoji="0" lang="ja-JP" altLang="en-US" spc="300" dirty="0">
                <a:latin typeface="Meiryo UI" panose="020B0604030504040204" pitchFamily="50" charset="-128"/>
                <a:ea typeface="Meiryo UI" panose="020B0604030504040204" pitchFamily="50" charset="-128"/>
                <a:cs typeface="Meiryo UI" panose="020B0604030504040204" pitchFamily="50" charset="-128"/>
              </a:rPr>
              <a:t>報告</a:t>
            </a:r>
            <a:endParaRPr kumimoji="0" lang="en-US" altLang="ja-JP" spc="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スライド番号プレースホルダー 3"/>
          <p:cNvSpPr>
            <a:spLocks noGrp="1"/>
          </p:cNvSpPr>
          <p:nvPr/>
        </p:nvSpPr>
        <p:spPr>
          <a:xfrm>
            <a:off x="8754802" y="6453336"/>
            <a:ext cx="1238758"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b="1" kern="1200">
                <a:solidFill>
                  <a:schemeClr val="tx1">
                    <a:tint val="75000"/>
                  </a:schemeClr>
                </a:solidFill>
                <a:latin typeface="Meiryo UI" pitchFamily="50" charset="-128"/>
                <a:ea typeface="Meiryo UI" pitchFamily="50" charset="-128"/>
                <a:cs typeface="Meiryo UI"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solidFill>
                  <a:schemeClr val="tx1"/>
                </a:solidFill>
              </a:rPr>
              <a:t>１</a:t>
            </a:r>
            <a:endParaRPr lang="ja-JP" altLang="en-US" dirty="0">
              <a:solidFill>
                <a:schemeClr val="tx1"/>
              </a:solidFill>
            </a:endParaRPr>
          </a:p>
        </p:txBody>
      </p:sp>
    </p:spTree>
    <p:extLst>
      <p:ext uri="{BB962C8B-B14F-4D97-AF65-F5344CB8AC3E}">
        <p14:creationId xmlns:p14="http://schemas.microsoft.com/office/powerpoint/2010/main" val="3493053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632520" y="59479"/>
            <a:ext cx="8640960" cy="504057"/>
          </a:xfrm>
          <a:prstGeom prst="roundRect">
            <a:avLst/>
          </a:prstGeom>
          <a:noFill/>
          <a:ln w="12700">
            <a:noFill/>
          </a:ln>
        </p:spPr>
        <p:style>
          <a:lnRef idx="2">
            <a:schemeClr val="accent6"/>
          </a:lnRef>
          <a:fillRef idx="1">
            <a:schemeClr val="lt1"/>
          </a:fillRef>
          <a:effectRef idx="0">
            <a:schemeClr val="accent6"/>
          </a:effectRef>
          <a:fontRef idx="minor">
            <a:schemeClr val="dk1"/>
          </a:fontRef>
        </p:style>
        <p:txBody>
          <a:bodyPr rtlCol="0" anchor="ctr" anchorCtr="1"/>
          <a:lstStyle/>
          <a:p>
            <a:pPr algn="ct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参考資料</a:t>
            </a: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　第</a:t>
            </a:r>
            <a:r>
              <a:rPr lang="en-US" altLang="ja-JP" sz="2000" b="1" dirty="0" smtClean="0">
                <a:latin typeface="Meiryo UI" panose="020B0604030504040204" pitchFamily="50" charset="-128"/>
                <a:ea typeface="Meiryo UI" panose="020B0604030504040204" pitchFamily="50" charset="-128"/>
              </a:rPr>
              <a:t>33</a:t>
            </a:r>
            <a:r>
              <a:rPr lang="ja-JP" altLang="en-US" sz="2000" b="1" dirty="0" smtClean="0">
                <a:latin typeface="Meiryo UI" panose="020B0604030504040204" pitchFamily="50" charset="-128"/>
                <a:ea typeface="Meiryo UI" panose="020B0604030504040204" pitchFamily="50" charset="-128"/>
              </a:rPr>
              <a:t>回</a:t>
            </a:r>
            <a:r>
              <a:rPr lang="ja-JP" altLang="en-US" b="1" spc="-100" dirty="0" smtClean="0">
                <a:latin typeface="Meiryo UI" panose="020B0604030504040204" pitchFamily="50" charset="-128"/>
                <a:ea typeface="Meiryo UI" panose="020B0604030504040204" pitchFamily="50" charset="-128"/>
              </a:rPr>
              <a:t>（</a:t>
            </a:r>
            <a:r>
              <a:rPr lang="en-US" altLang="ja-JP" b="1" spc="-100" dirty="0" smtClean="0">
                <a:latin typeface="Meiryo UI" panose="020B0604030504040204" pitchFamily="50" charset="-128"/>
                <a:ea typeface="Meiryo UI" panose="020B0604030504040204" pitchFamily="50" charset="-128"/>
              </a:rPr>
              <a:t>R2.2.26</a:t>
            </a:r>
            <a:r>
              <a:rPr lang="ja-JP" altLang="en-US" b="1" spc="-100"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協議会資料</a:t>
            </a:r>
            <a:endParaRPr kumimoji="1" lang="en-US" altLang="ja-JP" sz="2000" b="1" dirty="0">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799596721"/>
              </p:ext>
            </p:extLst>
          </p:nvPr>
        </p:nvGraphicFramePr>
        <p:xfrm>
          <a:off x="299760" y="912762"/>
          <a:ext cx="9390694" cy="5772990"/>
        </p:xfrm>
        <a:graphic>
          <a:graphicData uri="http://schemas.openxmlformats.org/drawingml/2006/table">
            <a:tbl>
              <a:tblPr firstRow="1" bandRow="1">
                <a:tableStyleId>{D7AC3CCA-C797-4891-BE02-D94E43425B78}</a:tableStyleId>
              </a:tblPr>
              <a:tblGrid>
                <a:gridCol w="962182">
                  <a:extLst>
                    <a:ext uri="{9D8B030D-6E8A-4147-A177-3AD203B41FA5}">
                      <a16:colId xmlns:a16="http://schemas.microsoft.com/office/drawing/2014/main" val="4284913668"/>
                    </a:ext>
                  </a:extLst>
                </a:gridCol>
                <a:gridCol w="727820">
                  <a:extLst>
                    <a:ext uri="{9D8B030D-6E8A-4147-A177-3AD203B41FA5}">
                      <a16:colId xmlns:a16="http://schemas.microsoft.com/office/drawing/2014/main" val="2475787203"/>
                    </a:ext>
                  </a:extLst>
                </a:gridCol>
                <a:gridCol w="6696518">
                  <a:extLst>
                    <a:ext uri="{9D8B030D-6E8A-4147-A177-3AD203B41FA5}">
                      <a16:colId xmlns:a16="http://schemas.microsoft.com/office/drawing/2014/main" val="3729440683"/>
                    </a:ext>
                  </a:extLst>
                </a:gridCol>
                <a:gridCol w="1004174">
                  <a:extLst>
                    <a:ext uri="{9D8B030D-6E8A-4147-A177-3AD203B41FA5}">
                      <a16:colId xmlns:a16="http://schemas.microsoft.com/office/drawing/2014/main" val="4209859898"/>
                    </a:ext>
                  </a:extLst>
                </a:gridCol>
              </a:tblGrid>
              <a:tr h="326774">
                <a:tc>
                  <a:txBody>
                    <a:bodyPr/>
                    <a:lstStyle/>
                    <a:p>
                      <a:pPr algn="ctr"/>
                      <a:r>
                        <a:rPr kumimoji="1" lang="ja-JP" altLang="en-US" sz="1400" dirty="0" smtClean="0"/>
                        <a:t>項目</a:t>
                      </a:r>
                      <a:endParaRPr kumimoji="1" lang="ja-JP" altLang="en-US" sz="1400" dirty="0"/>
                    </a:p>
                  </a:txBody>
                  <a:tcPr anchor="ctr"/>
                </a:tc>
                <a:tc>
                  <a:txBody>
                    <a:bodyPr/>
                    <a:lstStyle/>
                    <a:p>
                      <a:pPr algn="ctr"/>
                      <a:r>
                        <a:rPr kumimoji="1" lang="ja-JP" altLang="en-US" sz="1400" dirty="0" smtClean="0"/>
                        <a:t>府省</a:t>
                      </a:r>
                      <a:endParaRPr kumimoji="1" lang="ja-JP" altLang="en-US" sz="1400" dirty="0"/>
                    </a:p>
                  </a:txBody>
                  <a:tcPr anchor="ctr"/>
                </a:tc>
                <a:tc>
                  <a:txBody>
                    <a:bodyPr/>
                    <a:lstStyle/>
                    <a:p>
                      <a:pPr algn="ctr"/>
                      <a:r>
                        <a:rPr kumimoji="1" lang="ja-JP" altLang="en-US" sz="1400" dirty="0" smtClean="0"/>
                        <a:t>質問・意見の概要</a:t>
                      </a:r>
                      <a:endParaRPr kumimoji="1" lang="ja-JP" altLang="en-US" sz="1400" dirty="0"/>
                    </a:p>
                  </a:txBody>
                  <a:tcPr anchor="ctr"/>
                </a:tc>
                <a:tc>
                  <a:txBody>
                    <a:bodyPr/>
                    <a:lstStyle/>
                    <a:p>
                      <a:pPr algn="ctr"/>
                      <a:r>
                        <a:rPr kumimoji="1" lang="ja-JP" altLang="en-US" sz="1400" spc="-150" dirty="0" smtClean="0"/>
                        <a:t>回答の概要</a:t>
                      </a:r>
                      <a:endParaRPr kumimoji="1" lang="ja-JP" altLang="en-US" sz="1400" spc="-150" dirty="0"/>
                    </a:p>
                  </a:txBody>
                  <a:tcPr anchor="ctr"/>
                </a:tc>
                <a:extLst>
                  <a:ext uri="{0D108BD9-81ED-4DB2-BD59-A6C34878D82A}">
                    <a16:rowId xmlns:a16="http://schemas.microsoft.com/office/drawing/2014/main" val="3334594702"/>
                  </a:ext>
                </a:extLst>
              </a:tr>
              <a:tr h="3083232">
                <a:tc>
                  <a:txBody>
                    <a:bodyPr/>
                    <a:lstStyle/>
                    <a:p>
                      <a:r>
                        <a:rPr kumimoji="1" lang="ja-JP" altLang="en-US" sz="1400" dirty="0" smtClean="0"/>
                        <a:t>本文五</a:t>
                      </a:r>
                      <a:endParaRPr kumimoji="1" lang="en-US" altLang="ja-JP" sz="1400" dirty="0" smtClean="0"/>
                    </a:p>
                    <a:p>
                      <a:r>
                        <a:rPr kumimoji="1" lang="ja-JP" altLang="en-US" sz="1400" dirty="0" smtClean="0"/>
                        <a:t>財政調整</a:t>
                      </a:r>
                      <a:endParaRPr kumimoji="1" lang="ja-JP" altLang="en-US" sz="1400" dirty="0"/>
                    </a:p>
                  </a:txBody>
                  <a:tcPr anchor="ctr">
                    <a:solidFill>
                      <a:schemeClr val="bg1">
                        <a:lumMod val="95000"/>
                        <a:alpha val="50000"/>
                      </a:schemeClr>
                    </a:solidFill>
                  </a:tcPr>
                </a:tc>
                <a:tc>
                  <a:txBody>
                    <a:bodyPr/>
                    <a:lstStyle/>
                    <a:p>
                      <a:r>
                        <a:rPr kumimoji="1" lang="ja-JP" altLang="en-US" sz="1400" dirty="0" smtClean="0"/>
                        <a:t>総務省</a:t>
                      </a:r>
                      <a:endParaRPr kumimoji="1" lang="ja-JP" altLang="en-US" sz="1400" dirty="0"/>
                    </a:p>
                  </a:txBody>
                  <a:tcPr anchor="ctr">
                    <a:solidFill>
                      <a:schemeClr val="bg1">
                        <a:lumMod val="95000"/>
                        <a:alpha val="50000"/>
                      </a:schemeClr>
                    </a:solidFill>
                  </a:tcPr>
                </a:tc>
                <a:tc>
                  <a:txBody>
                    <a:bodyPr/>
                    <a:lstStyle/>
                    <a:p>
                      <a:pPr algn="l" fontAlgn="ctr"/>
                      <a:r>
                        <a:rPr lang="ja-JP" altLang="en-US" sz="1200" u="none" strike="noStrike" dirty="0" smtClean="0">
                          <a:effectLst/>
                        </a:rPr>
                        <a:t>協定書五２</a:t>
                      </a:r>
                      <a:r>
                        <a:rPr lang="ja-JP" altLang="en-US" sz="1200" u="none" strike="noStrike" dirty="0">
                          <a:effectLst/>
                        </a:rPr>
                        <a:t>．（四）に基づき加算する額については、（三）と同様、「（一）第二段落のただし書に基づき特別区財政調整交付金に大阪府の条例で定めて加算する額」であることから、その趣旨を明確にする観点から、以下のとおり</a:t>
                      </a:r>
                      <a:r>
                        <a:rPr lang="ja-JP" altLang="en-US" sz="1200" u="none" strike="noStrike" dirty="0" smtClean="0">
                          <a:effectLst/>
                        </a:rPr>
                        <a:t>修正提案。</a:t>
                      </a:r>
                      <a:r>
                        <a:rPr lang="ja-JP" altLang="en-US" sz="1200" u="none" strike="noStrike" dirty="0">
                          <a:effectLst/>
                        </a:rPr>
                        <a:t/>
                      </a:r>
                      <a:br>
                        <a:rPr lang="ja-JP" altLang="en-US" sz="1200" u="none" strike="noStrike" dirty="0">
                          <a:effectLst/>
                        </a:rPr>
                      </a:br>
                      <a:r>
                        <a:rPr lang="en-US" altLang="ja-JP" sz="1200" u="none" strike="noStrike" dirty="0">
                          <a:effectLst/>
                        </a:rPr>
                        <a:t>【</a:t>
                      </a:r>
                      <a:r>
                        <a:rPr lang="ja-JP" altLang="en-US" sz="1200" u="none" strike="noStrike" dirty="0">
                          <a:effectLst/>
                        </a:rPr>
                        <a:t>協定書案</a:t>
                      </a:r>
                      <a:r>
                        <a:rPr lang="en-US" altLang="ja-JP" sz="1200" u="none" strike="noStrike" dirty="0">
                          <a:effectLst/>
                        </a:rPr>
                        <a:t>】</a:t>
                      </a:r>
                      <a:br>
                        <a:rPr lang="en-US" altLang="ja-JP" sz="1200" u="none" strike="noStrike" dirty="0">
                          <a:effectLst/>
                        </a:rPr>
                      </a:br>
                      <a:r>
                        <a:rPr lang="ja-JP" altLang="en-US" sz="1200" u="none" strike="noStrike" dirty="0">
                          <a:effectLst/>
                        </a:rPr>
                        <a:t>（四）特別区財政調整交付金の総額の特例</a:t>
                      </a:r>
                      <a:br>
                        <a:rPr lang="ja-JP" altLang="en-US" sz="1200" u="none" strike="noStrike" dirty="0">
                          <a:effectLst/>
                        </a:rPr>
                      </a:br>
                      <a:r>
                        <a:rPr lang="ja-JP" altLang="en-US" sz="1200" u="none" strike="noStrike" dirty="0">
                          <a:effectLst/>
                        </a:rPr>
                        <a:t>　　　特別区の設置初期において住民サービスのより安定的な提供を図る観点から、特別区の設置の日が属する年度の翌年度から</a:t>
                      </a:r>
                      <a:r>
                        <a:rPr lang="en-US" altLang="ja-JP" sz="1200" u="none" strike="noStrike" dirty="0">
                          <a:effectLst/>
                        </a:rPr>
                        <a:t>10</a:t>
                      </a:r>
                      <a:r>
                        <a:rPr lang="ja-JP" altLang="en-US" sz="1200" u="none" strike="noStrike" dirty="0">
                          <a:effectLst/>
                        </a:rPr>
                        <a:t>年の各年度</a:t>
                      </a:r>
                      <a:r>
                        <a:rPr lang="ja-JP" altLang="en-US" sz="1200" u="sng" strike="noStrike" dirty="0">
                          <a:effectLst/>
                        </a:rPr>
                        <a:t>における特別区財政調整交付金の総額は、（一）の規定にかかわらず、同規定による額に</a:t>
                      </a:r>
                      <a:r>
                        <a:rPr lang="en-US" altLang="ja-JP" sz="1200" u="sng" strike="noStrike" dirty="0">
                          <a:effectLst/>
                        </a:rPr>
                        <a:t>20</a:t>
                      </a:r>
                      <a:r>
                        <a:rPr lang="ja-JP" altLang="en-US" sz="1200" u="sng" strike="noStrike" dirty="0">
                          <a:effectLst/>
                        </a:rPr>
                        <a:t>億円を加算した額とし、大阪府の条例でこれを定める</a:t>
                      </a:r>
                      <a:r>
                        <a:rPr lang="ja-JP" altLang="en-US" sz="1200" u="sng" strike="noStrike" dirty="0" smtClean="0">
                          <a:effectLst/>
                        </a:rPr>
                        <a:t>。</a:t>
                      </a:r>
                      <a:r>
                        <a:rPr lang="ja-JP" altLang="en-US" sz="1200" u="sng" strike="noStrike" dirty="0">
                          <a:effectLst/>
                        </a:rPr>
                        <a:t/>
                      </a:r>
                      <a:br>
                        <a:rPr lang="ja-JP" altLang="en-US" sz="1200" u="sng" strike="noStrike" dirty="0">
                          <a:effectLst/>
                        </a:rPr>
                      </a:br>
                      <a:r>
                        <a:rPr lang="en-US" altLang="ja-JP" sz="1200" u="none" strike="noStrike" dirty="0">
                          <a:effectLst/>
                        </a:rPr>
                        <a:t>【</a:t>
                      </a:r>
                      <a:r>
                        <a:rPr lang="ja-JP" altLang="en-US" sz="1200" u="none" strike="noStrike" dirty="0">
                          <a:effectLst/>
                        </a:rPr>
                        <a:t>修正案</a:t>
                      </a:r>
                      <a:r>
                        <a:rPr lang="en-US" altLang="ja-JP" sz="1200" u="none" strike="noStrike" dirty="0">
                          <a:effectLst/>
                        </a:rPr>
                        <a:t>】</a:t>
                      </a:r>
                      <a:br>
                        <a:rPr lang="en-US" altLang="ja-JP" sz="1200" u="none" strike="noStrike" dirty="0">
                          <a:effectLst/>
                        </a:rPr>
                      </a:br>
                      <a:r>
                        <a:rPr lang="ja-JP" altLang="en-US" sz="1200" u="none" strike="noStrike" dirty="0">
                          <a:effectLst/>
                        </a:rPr>
                        <a:t>（四）特別区財政調整交付金の総額の特例</a:t>
                      </a:r>
                      <a:br>
                        <a:rPr lang="ja-JP" altLang="en-US" sz="1200" u="none" strike="noStrike" dirty="0">
                          <a:effectLst/>
                        </a:rPr>
                      </a:br>
                      <a:r>
                        <a:rPr lang="ja-JP" altLang="en-US" sz="1200" u="none" strike="noStrike" dirty="0">
                          <a:effectLst/>
                        </a:rPr>
                        <a:t>　　　特別区の設置初期において住民サービスのより安定的な提供を図る観点から、特別区の設置の日が属する年度の翌年度から</a:t>
                      </a:r>
                      <a:r>
                        <a:rPr lang="en-US" altLang="ja-JP" sz="1200" u="none" strike="noStrike" dirty="0">
                          <a:effectLst/>
                        </a:rPr>
                        <a:t>10</a:t>
                      </a:r>
                      <a:r>
                        <a:rPr lang="ja-JP" altLang="en-US" sz="1200" u="none" strike="noStrike" dirty="0">
                          <a:effectLst/>
                        </a:rPr>
                        <a:t>年の各年度</a:t>
                      </a:r>
                      <a:r>
                        <a:rPr lang="ja-JP" altLang="en-US" sz="1200" u="sng" strike="noStrike" dirty="0">
                          <a:effectLst/>
                        </a:rPr>
                        <a:t>においては、（一）第二段落のただし書に基づき特別区財政調整交付金に大阪府の条例で定めて加算する額は、（三）の規定による額に</a:t>
                      </a:r>
                      <a:r>
                        <a:rPr lang="en-US" altLang="ja-JP" sz="1200" u="sng" strike="noStrike" dirty="0">
                          <a:effectLst/>
                        </a:rPr>
                        <a:t>20</a:t>
                      </a:r>
                      <a:r>
                        <a:rPr lang="ja-JP" altLang="en-US" sz="1200" u="sng" strike="noStrike" dirty="0">
                          <a:effectLst/>
                        </a:rPr>
                        <a:t>億円を加算した額とする</a:t>
                      </a:r>
                      <a:r>
                        <a:rPr lang="ja-JP" altLang="en-US" sz="1200" u="sng" strike="noStrike" dirty="0" smtClean="0">
                          <a:effectLst/>
                        </a:rPr>
                        <a:t>。</a:t>
                      </a:r>
                      <a:endParaRPr lang="ja-JP" altLang="en-US" sz="1200" b="0" i="0" u="sng"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bg1">
                        <a:lumMod val="95000"/>
                        <a:alpha val="50000"/>
                      </a:schemeClr>
                    </a:solidFill>
                  </a:tcPr>
                </a:tc>
                <a:tc>
                  <a:txBody>
                    <a:bodyPr/>
                    <a:lstStyle/>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p>
                      <a:r>
                        <a:rPr kumimoji="1" lang="ja-JP" altLang="en-US" sz="1200" dirty="0" smtClean="0"/>
                        <a:t>提案の観点を踏まえ、</a:t>
                      </a:r>
                      <a:endParaRPr kumimoji="1" lang="en-US" altLang="ja-JP" sz="1200" dirty="0" smtClean="0"/>
                    </a:p>
                    <a:p>
                      <a:r>
                        <a:rPr kumimoji="1" lang="ja-JP" altLang="en-US" sz="1200" dirty="0" smtClean="0"/>
                        <a:t>見直す</a:t>
                      </a:r>
                      <a:endParaRPr kumimoji="1" lang="ja-JP" altLang="en-US" sz="1200" dirty="0"/>
                    </a:p>
                  </a:txBody>
                  <a:tcPr>
                    <a:solidFill>
                      <a:schemeClr val="bg1">
                        <a:lumMod val="95000"/>
                        <a:alpha val="50000"/>
                      </a:schemeClr>
                    </a:solidFill>
                  </a:tcPr>
                </a:tc>
                <a:extLst>
                  <a:ext uri="{0D108BD9-81ED-4DB2-BD59-A6C34878D82A}">
                    <a16:rowId xmlns:a16="http://schemas.microsoft.com/office/drawing/2014/main" val="2122709482"/>
                  </a:ext>
                </a:extLst>
              </a:tr>
              <a:tr h="2362984">
                <a:tc>
                  <a:txBody>
                    <a:bodyPr/>
                    <a:lstStyle/>
                    <a:p>
                      <a:r>
                        <a:rPr lang="ja-JP" altLang="en-US" sz="1400" spc="-150" dirty="0" smtClean="0"/>
                        <a:t>別表１－３</a:t>
                      </a:r>
                      <a:endParaRPr lang="en-US" altLang="ja-JP" sz="1400" spc="-150" dirty="0" smtClean="0"/>
                    </a:p>
                  </a:txBody>
                  <a:tcPr anchor="ctr">
                    <a:solidFill>
                      <a:schemeClr val="bg1">
                        <a:lumMod val="95000"/>
                        <a:alpha val="50000"/>
                      </a:schemeClr>
                    </a:solidFill>
                  </a:tcPr>
                </a:tc>
                <a:tc>
                  <a:txBody>
                    <a:bodyPr/>
                    <a:lstStyle/>
                    <a:p>
                      <a:r>
                        <a:rPr lang="ja-JP" altLang="en-US" sz="1400" dirty="0" smtClean="0"/>
                        <a:t>環境省</a:t>
                      </a:r>
                      <a:endParaRPr lang="ja-JP" altLang="en-US" sz="1400" dirty="0"/>
                    </a:p>
                  </a:txBody>
                  <a:tcPr anchor="ctr">
                    <a:solidFill>
                      <a:schemeClr val="bg1">
                        <a:lumMod val="95000"/>
                        <a:alpha val="50000"/>
                      </a:schemeClr>
                    </a:solidFill>
                  </a:tcPr>
                </a:tc>
                <a:tc>
                  <a:txBody>
                    <a:bodyPr/>
                    <a:lstStyle/>
                    <a:p>
                      <a:pPr algn="l" fontAlgn="ctr"/>
                      <a:r>
                        <a:rPr lang="ja-JP" altLang="en-US" sz="1200" u="none" strike="noStrike" dirty="0" smtClean="0">
                          <a:effectLst/>
                        </a:rPr>
                        <a:t>現状</a:t>
                      </a:r>
                      <a:r>
                        <a:rPr lang="ja-JP" altLang="en-US" sz="1200" u="none" strike="noStrike" dirty="0">
                          <a:effectLst/>
                        </a:rPr>
                        <a:t>大阪市が担っている事務のうち新設する特別区が担うこととする事務として、土壌汚染対策法及び同法施行規則に基づく事務が列挙</a:t>
                      </a:r>
                      <a:r>
                        <a:rPr lang="ja-JP" altLang="en-US" sz="1200" u="none" strike="noStrike" dirty="0" smtClean="0">
                          <a:effectLst/>
                        </a:rPr>
                        <a:t>されているが、以下の事務について、表</a:t>
                      </a:r>
                      <a:r>
                        <a:rPr lang="ja-JP" altLang="en-US" sz="1200" u="none" strike="noStrike" dirty="0">
                          <a:effectLst/>
                        </a:rPr>
                        <a:t>に追記す</a:t>
                      </a:r>
                      <a:r>
                        <a:rPr lang="ja-JP" altLang="en-US" sz="1200" u="none" strike="noStrike" dirty="0" smtClean="0">
                          <a:effectLst/>
                        </a:rPr>
                        <a:t>べき。</a:t>
                      </a:r>
                      <a:r>
                        <a:rPr lang="ja-JP" altLang="en-US" sz="1200" u="none" strike="noStrike" dirty="0">
                          <a:effectLst/>
                        </a:rPr>
                        <a:t/>
                      </a:r>
                      <a:br>
                        <a:rPr lang="ja-JP" altLang="en-US" sz="1200" u="none" strike="noStrike" dirty="0">
                          <a:effectLst/>
                        </a:rPr>
                      </a:br>
                      <a:r>
                        <a:rPr lang="ja-JP" altLang="en-US" sz="1200" u="none" strike="noStrike" dirty="0">
                          <a:effectLst/>
                        </a:rPr>
                        <a:t>・施行規則第</a:t>
                      </a:r>
                      <a:r>
                        <a:rPr lang="en-US" altLang="ja-JP" sz="1200" u="none" strike="noStrike" dirty="0">
                          <a:effectLst/>
                        </a:rPr>
                        <a:t>25</a:t>
                      </a:r>
                      <a:r>
                        <a:rPr lang="ja-JP" altLang="en-US" sz="1200" u="none" strike="noStrike" dirty="0">
                          <a:effectLst/>
                        </a:rPr>
                        <a:t>条５号</a:t>
                      </a:r>
                      <a:br>
                        <a:rPr lang="ja-JP" altLang="en-US" sz="1200" u="none" strike="noStrike" dirty="0">
                          <a:effectLst/>
                        </a:rPr>
                      </a:br>
                      <a:r>
                        <a:rPr lang="ja-JP" altLang="en-US" sz="1200" u="none" strike="noStrike" dirty="0">
                          <a:effectLst/>
                        </a:rPr>
                        <a:t>（法第４条の土地の形質の変更の届出の例外となる行為に関し、基準に適合するものと認める土地の指定）</a:t>
                      </a:r>
                      <a:br>
                        <a:rPr lang="ja-JP" altLang="en-US" sz="1200" u="none" strike="noStrike" dirty="0">
                          <a:effectLst/>
                        </a:rPr>
                      </a:br>
                      <a:r>
                        <a:rPr lang="ja-JP" altLang="en-US" sz="1200" u="none" strike="noStrike" dirty="0">
                          <a:effectLst/>
                        </a:rPr>
                        <a:t>・施行規則第</a:t>
                      </a:r>
                      <a:r>
                        <a:rPr lang="en-US" altLang="ja-JP" sz="1200" u="none" strike="noStrike" dirty="0">
                          <a:effectLst/>
                        </a:rPr>
                        <a:t>43</a:t>
                      </a:r>
                      <a:r>
                        <a:rPr lang="ja-JP" altLang="en-US" sz="1200" u="none" strike="noStrike" dirty="0">
                          <a:effectLst/>
                        </a:rPr>
                        <a:t>条から第</a:t>
                      </a:r>
                      <a:r>
                        <a:rPr lang="en-US" altLang="ja-JP" sz="1200" u="none" strike="noStrike" dirty="0">
                          <a:effectLst/>
                        </a:rPr>
                        <a:t>46</a:t>
                      </a:r>
                      <a:r>
                        <a:rPr lang="ja-JP" altLang="en-US" sz="1200" u="none" strike="noStrike" dirty="0">
                          <a:effectLst/>
                        </a:rPr>
                        <a:t>条まで</a:t>
                      </a:r>
                      <a:br>
                        <a:rPr lang="ja-JP" altLang="en-US" sz="1200" u="none" strike="noStrike" dirty="0">
                          <a:effectLst/>
                        </a:rPr>
                      </a:br>
                      <a:r>
                        <a:rPr lang="ja-JP" altLang="en-US" sz="1200" u="none" strike="noStrike" dirty="0">
                          <a:effectLst/>
                        </a:rPr>
                        <a:t>（要措置区域における土地の形質の変更の禁止の例外となる行為に関し、帯水層の位置等の確認）</a:t>
                      </a:r>
                      <a:br>
                        <a:rPr lang="ja-JP" altLang="en-US" sz="1200" u="none" strike="noStrike" dirty="0">
                          <a:effectLst/>
                        </a:rPr>
                      </a:br>
                      <a:r>
                        <a:rPr lang="ja-JP" altLang="en-US" sz="1200" u="none" strike="noStrike" dirty="0">
                          <a:effectLst/>
                        </a:rPr>
                        <a:t>・施行規則第</a:t>
                      </a:r>
                      <a:r>
                        <a:rPr lang="en-US" altLang="ja-JP" sz="1200" u="none" strike="noStrike" dirty="0">
                          <a:effectLst/>
                        </a:rPr>
                        <a:t>50</a:t>
                      </a:r>
                      <a:r>
                        <a:rPr lang="ja-JP" altLang="en-US" sz="1200" u="none" strike="noStrike" dirty="0">
                          <a:effectLst/>
                        </a:rPr>
                        <a:t>条</a:t>
                      </a:r>
                      <a:br>
                        <a:rPr lang="ja-JP" altLang="en-US" sz="1200" u="none" strike="noStrike" dirty="0">
                          <a:effectLst/>
                        </a:rPr>
                      </a:br>
                      <a:r>
                        <a:rPr lang="ja-JP" altLang="en-US" sz="1200" u="none" strike="noStrike" dirty="0">
                          <a:effectLst/>
                        </a:rPr>
                        <a:t>（形質変更時要届出区域における土地の形質の変更の禁止の例外となる行為に関し、帯水層の位置の確認）</a:t>
                      </a:r>
                      <a:br>
                        <a:rPr lang="ja-JP" altLang="en-US" sz="1200" u="none" strike="noStrike" dirty="0">
                          <a:effectLst/>
                        </a:rPr>
                      </a:br>
                      <a:r>
                        <a:rPr lang="ja-JP" altLang="en-US" sz="1200" u="none" strike="noStrike" dirty="0">
                          <a:effectLst/>
                        </a:rPr>
                        <a:t>・施行規則第</a:t>
                      </a:r>
                      <a:r>
                        <a:rPr lang="en-US" altLang="ja-JP" sz="1200" u="none" strike="noStrike" dirty="0">
                          <a:effectLst/>
                        </a:rPr>
                        <a:t>59</a:t>
                      </a:r>
                      <a:r>
                        <a:rPr lang="ja-JP" altLang="en-US" sz="1200" u="none" strike="noStrike" dirty="0">
                          <a:effectLst/>
                        </a:rPr>
                        <a:t>条の２及び第</a:t>
                      </a:r>
                      <a:r>
                        <a:rPr lang="en-US" altLang="ja-JP" sz="1200" u="none" strike="noStrike" dirty="0">
                          <a:effectLst/>
                        </a:rPr>
                        <a:t>59</a:t>
                      </a:r>
                      <a:r>
                        <a:rPr lang="ja-JP" altLang="en-US" sz="1200" u="none" strike="noStrike" dirty="0">
                          <a:effectLst/>
                        </a:rPr>
                        <a:t>条の３</a:t>
                      </a:r>
                      <a:br>
                        <a:rPr lang="ja-JP" altLang="en-US" sz="1200" u="none" strike="noStrike" dirty="0">
                          <a:effectLst/>
                        </a:rPr>
                      </a:br>
                      <a:r>
                        <a:rPr lang="ja-JP" altLang="en-US" sz="1200" u="none" strike="noStrike" dirty="0">
                          <a:effectLst/>
                        </a:rPr>
                        <a:t>（搬入土に関する区域指定後一年ごとの届出</a:t>
                      </a:r>
                      <a:r>
                        <a:rPr lang="ja-JP" altLang="en-US" sz="1200" u="none" strike="noStrike" dirty="0" smtClean="0">
                          <a:effectLst/>
                        </a:rPr>
                        <a:t>）</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bg1">
                        <a:lumMod val="95000"/>
                        <a:alpha val="50000"/>
                      </a:schemeClr>
                    </a:solidFill>
                  </a:tcPr>
                </a:tc>
                <a:tc>
                  <a:txBody>
                    <a:bodyPr/>
                    <a:lstStyle/>
                    <a:p>
                      <a:endParaRPr kumimoji="1" lang="en-US" altLang="ja-JP" sz="1400" dirty="0" smtClean="0"/>
                    </a:p>
                    <a:p>
                      <a:endParaRPr kumimoji="1" lang="en-US" altLang="ja-JP" sz="1400" dirty="0" smtClean="0"/>
                    </a:p>
                    <a:p>
                      <a:r>
                        <a:rPr kumimoji="1" lang="ja-JP" altLang="en-US" sz="1200" dirty="0" smtClean="0"/>
                        <a:t>指摘を踏まえ、追記</a:t>
                      </a:r>
                      <a:endParaRPr kumimoji="1" lang="ja-JP" altLang="en-US" sz="1200" dirty="0"/>
                    </a:p>
                  </a:txBody>
                  <a:tcPr>
                    <a:solidFill>
                      <a:schemeClr val="bg1">
                        <a:lumMod val="95000"/>
                        <a:alpha val="50000"/>
                      </a:schemeClr>
                    </a:solidFill>
                  </a:tcPr>
                </a:tc>
                <a:extLst>
                  <a:ext uri="{0D108BD9-81ED-4DB2-BD59-A6C34878D82A}">
                    <a16:rowId xmlns:a16="http://schemas.microsoft.com/office/drawing/2014/main" val="1889821648"/>
                  </a:ext>
                </a:extLst>
              </a:tr>
            </a:tbl>
          </a:graphicData>
        </a:graphic>
      </p:graphicFrame>
      <p:sp>
        <p:nvSpPr>
          <p:cNvPr id="20" name="テキスト ボックス 19"/>
          <p:cNvSpPr txBox="1"/>
          <p:nvPr/>
        </p:nvSpPr>
        <p:spPr>
          <a:xfrm>
            <a:off x="8625408" y="2979695"/>
            <a:ext cx="1008110" cy="830997"/>
          </a:xfrm>
          <a:prstGeom prst="rect">
            <a:avLst/>
          </a:prstGeom>
          <a:noFill/>
        </p:spPr>
        <p:txBody>
          <a:bodyPr wrap="square" rtlCol="0">
            <a:spAutoFit/>
          </a:bodyPr>
          <a:lstStyle/>
          <a:p>
            <a:r>
              <a:rPr kumimoji="1" lang="en-US" altLang="ja-JP" sz="1200" dirty="0" smtClean="0">
                <a:latin typeface="ＭＳ Ｐ明朝" panose="02020600040205080304" pitchFamily="18" charset="-128"/>
                <a:ea typeface="ＭＳ Ｐ明朝" panose="02020600040205080304" pitchFamily="18" charset="-128"/>
              </a:rPr>
              <a:t>※</a:t>
            </a:r>
            <a:r>
              <a:rPr kumimoji="1" lang="ja-JP" altLang="en-US" sz="1200" dirty="0" smtClean="0">
                <a:latin typeface="ＭＳ Ｐ明朝" panose="02020600040205080304" pitchFamily="18" charset="-128"/>
                <a:ea typeface="ＭＳ Ｐ明朝" panose="02020600040205080304" pitchFamily="18" charset="-128"/>
              </a:rPr>
              <a:t>書きぶりの修正であり制度案に影響なし</a:t>
            </a:r>
            <a:endParaRPr kumimoji="1" lang="ja-JP" altLang="en-US" sz="1200" dirty="0">
              <a:latin typeface="ＭＳ Ｐ明朝" panose="02020600040205080304" pitchFamily="18" charset="-128"/>
              <a:ea typeface="ＭＳ Ｐ明朝" panose="02020600040205080304" pitchFamily="18" charset="-128"/>
            </a:endParaRPr>
          </a:p>
        </p:txBody>
      </p:sp>
      <p:sp>
        <p:nvSpPr>
          <p:cNvPr id="21" name="テキスト ボックス 20"/>
          <p:cNvSpPr txBox="1"/>
          <p:nvPr/>
        </p:nvSpPr>
        <p:spPr>
          <a:xfrm>
            <a:off x="8625886" y="5373216"/>
            <a:ext cx="1064568" cy="830997"/>
          </a:xfrm>
          <a:prstGeom prst="rect">
            <a:avLst/>
          </a:prstGeom>
          <a:noFill/>
        </p:spPr>
        <p:txBody>
          <a:bodyPr wrap="square" rtlCol="0">
            <a:spAutoFit/>
          </a:bodyPr>
          <a:lstStyle/>
          <a:p>
            <a:r>
              <a:rPr kumimoji="1" lang="en-US" altLang="ja-JP" sz="1200" dirty="0" smtClean="0">
                <a:latin typeface="ＭＳ Ｐ明朝" panose="02020600040205080304" pitchFamily="18" charset="-128"/>
                <a:ea typeface="ＭＳ Ｐ明朝" panose="02020600040205080304" pitchFamily="18" charset="-128"/>
              </a:rPr>
              <a:t>※</a:t>
            </a:r>
            <a:r>
              <a:rPr kumimoji="1" lang="ja-JP" altLang="en-US" sz="1200" dirty="0" smtClean="0">
                <a:latin typeface="ＭＳ Ｐ明朝" panose="02020600040205080304" pitchFamily="18" charset="-128"/>
                <a:ea typeface="ＭＳ Ｐ明朝" panose="02020600040205080304" pitchFamily="18" charset="-128"/>
              </a:rPr>
              <a:t>根拠規定の追記であり制度案に影響なし</a:t>
            </a:r>
            <a:endParaRPr kumimoji="1" lang="ja-JP" altLang="en-US" sz="1200" dirty="0">
              <a:latin typeface="ＭＳ Ｐ明朝" panose="02020600040205080304" pitchFamily="18" charset="-128"/>
              <a:ea typeface="ＭＳ Ｐ明朝" panose="02020600040205080304" pitchFamily="18" charset="-128"/>
            </a:endParaRPr>
          </a:p>
        </p:txBody>
      </p:sp>
      <p:sp>
        <p:nvSpPr>
          <p:cNvPr id="25" name="角丸四角形 24"/>
          <p:cNvSpPr/>
          <p:nvPr/>
        </p:nvSpPr>
        <p:spPr>
          <a:xfrm>
            <a:off x="114810" y="465857"/>
            <a:ext cx="3254014" cy="504057"/>
          </a:xfrm>
          <a:prstGeom prst="roundRect">
            <a:avLst/>
          </a:prstGeom>
          <a:noFill/>
          <a:ln w="12700">
            <a:noFill/>
          </a:ln>
        </p:spPr>
        <p:style>
          <a:lnRef idx="2">
            <a:schemeClr val="accent6"/>
          </a:lnRef>
          <a:fillRef idx="1">
            <a:schemeClr val="lt1"/>
          </a:fillRef>
          <a:effectRef idx="0">
            <a:schemeClr val="accent6"/>
          </a:effectRef>
          <a:fontRef idx="minor">
            <a:schemeClr val="dk1"/>
          </a:fontRef>
        </p:style>
        <p:txBody>
          <a:bodyPr rtlCol="0" anchor="ctr" anchorCtr="1"/>
          <a:lstStyle/>
          <a:p>
            <a:pPr algn="ct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修正意見２件（報告済み）</a:t>
            </a:r>
            <a:r>
              <a:rPr lang="en-US" altLang="ja-JP" sz="1600" b="1" dirty="0" smtClean="0">
                <a:latin typeface="Meiryo UI" panose="020B0604030504040204" pitchFamily="50" charset="-128"/>
                <a:ea typeface="Meiryo UI" panose="020B0604030504040204" pitchFamily="50" charset="-128"/>
              </a:rPr>
              <a:t>】</a:t>
            </a:r>
            <a:endParaRPr kumimoji="1" lang="en-US" altLang="ja-JP" sz="1600" b="1" dirty="0">
              <a:latin typeface="Meiryo UI" panose="020B0604030504040204" pitchFamily="50" charset="-128"/>
              <a:ea typeface="Meiryo UI" panose="020B0604030504040204" pitchFamily="50" charset="-128"/>
            </a:endParaRPr>
          </a:p>
        </p:txBody>
      </p:sp>
      <p:sp>
        <p:nvSpPr>
          <p:cNvPr id="7" name="スライド番号プレースホルダー 3"/>
          <p:cNvSpPr>
            <a:spLocks noGrp="1"/>
          </p:cNvSpPr>
          <p:nvPr/>
        </p:nvSpPr>
        <p:spPr>
          <a:xfrm>
            <a:off x="8754802" y="6520259"/>
            <a:ext cx="1238758"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b="1" kern="1200">
                <a:solidFill>
                  <a:schemeClr val="tx1">
                    <a:tint val="75000"/>
                  </a:schemeClr>
                </a:solidFill>
                <a:latin typeface="Meiryo UI" pitchFamily="50" charset="-128"/>
                <a:ea typeface="Meiryo UI" pitchFamily="50" charset="-128"/>
                <a:cs typeface="Meiryo UI"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a:solidFill>
                  <a:schemeClr val="tx1"/>
                </a:solidFill>
              </a:rPr>
              <a:t>２</a:t>
            </a:r>
          </a:p>
        </p:txBody>
      </p:sp>
    </p:spTree>
    <p:extLst>
      <p:ext uri="{BB962C8B-B14F-4D97-AF65-F5344CB8AC3E}">
        <p14:creationId xmlns:p14="http://schemas.microsoft.com/office/powerpoint/2010/main" val="35280607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C593F179-A150-4D84-97E9-EBE3101E0925}"/>
</file>

<file path=customXml/itemProps2.xml><?xml version="1.0" encoding="utf-8"?>
<ds:datastoreItem xmlns:ds="http://schemas.openxmlformats.org/officeDocument/2006/customXml" ds:itemID="{67CE80F0-F290-427B-B59D-8185FAC3B82E}"/>
</file>

<file path=customXml/itemProps3.xml><?xml version="1.0" encoding="utf-8"?>
<ds:datastoreItem xmlns:ds="http://schemas.openxmlformats.org/officeDocument/2006/customXml" ds:itemID="{9C6AF993-F049-4638-A3A6-9C9A25FB1A9C}"/>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