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1295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CC"/>
    <a:srgbClr val="FFFF99"/>
    <a:srgbClr val="CCFFFF"/>
    <a:srgbClr val="FFFFFF"/>
    <a:srgbClr val="CBE3F2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6" autoAdjust="0"/>
    <p:restoredTop sz="94434" autoAdjust="0"/>
  </p:normalViewPr>
  <p:slideViewPr>
    <p:cSldViewPr>
      <p:cViewPr>
        <p:scale>
          <a:sx n="100" d="100"/>
          <a:sy n="100" d="100"/>
        </p:scale>
        <p:origin x="-1086" y="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4" y="8"/>
            <a:ext cx="4307047" cy="340359"/>
          </a:xfrm>
          <a:prstGeom prst="rect">
            <a:avLst/>
          </a:prstGeom>
        </p:spPr>
        <p:txBody>
          <a:bodyPr vert="horz" lIns="90900" tIns="45446" rIns="90900" bIns="4544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014" y="8"/>
            <a:ext cx="4307047" cy="340359"/>
          </a:xfrm>
          <a:prstGeom prst="rect">
            <a:avLst/>
          </a:prstGeom>
        </p:spPr>
        <p:txBody>
          <a:bodyPr vert="horz" lIns="90900" tIns="45446" rIns="90900" bIns="45446" rtlCol="0"/>
          <a:lstStyle>
            <a:lvl1pPr algn="r">
              <a:defRPr sz="1200"/>
            </a:lvl1pPr>
          </a:lstStyle>
          <a:p>
            <a:fld id="{3F2D28A0-6F62-4A73-959C-6359E5DDD04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4051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00" tIns="45446" rIns="90900" bIns="454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0900" tIns="45446" rIns="90900" bIns="4544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4" y="6465669"/>
            <a:ext cx="4307047" cy="340359"/>
          </a:xfrm>
          <a:prstGeom prst="rect">
            <a:avLst/>
          </a:prstGeom>
        </p:spPr>
        <p:txBody>
          <a:bodyPr vert="horz" lIns="90900" tIns="45446" rIns="90900" bIns="4544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014" y="6465669"/>
            <a:ext cx="4307047" cy="340359"/>
          </a:xfrm>
          <a:prstGeom prst="rect">
            <a:avLst/>
          </a:prstGeom>
        </p:spPr>
        <p:txBody>
          <a:bodyPr vert="horz" lIns="90900" tIns="45446" rIns="90900" bIns="45446" rtlCol="0" anchor="b"/>
          <a:lstStyle>
            <a:lvl1pPr algn="r">
              <a:defRPr sz="1200"/>
            </a:lvl1pPr>
          </a:lstStyle>
          <a:p>
            <a:fld id="{51875A66-8240-4C7B-8F63-ACC40D251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4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10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2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4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88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30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2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85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2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2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9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1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1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7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69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81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83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0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/>
          <p:cNvGrpSpPr/>
          <p:nvPr/>
        </p:nvGrpSpPr>
        <p:grpSpPr>
          <a:xfrm>
            <a:off x="69835" y="5285018"/>
            <a:ext cx="4080293" cy="2971966"/>
            <a:chOff x="131649" y="5225122"/>
            <a:chExt cx="4126407" cy="2174802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31649" y="5225122"/>
              <a:ext cx="4126407" cy="2174802"/>
              <a:chOff x="131648" y="3326059"/>
              <a:chExt cx="4127169" cy="3954774"/>
            </a:xfrm>
          </p:grpSpPr>
          <p:sp>
            <p:nvSpPr>
              <p:cNvPr id="57" name="コンテンツ プレースホルダー 2"/>
              <p:cNvSpPr txBox="1">
                <a:spLocks/>
              </p:cNvSpPr>
              <p:nvPr/>
            </p:nvSpPr>
            <p:spPr>
              <a:xfrm>
                <a:off x="136800" y="3711527"/>
                <a:ext cx="4122017" cy="356930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128016" tIns="64008" rIns="128016" bIns="64008" rtlCol="0">
                <a:noAutofit/>
              </a:bodyPr>
              <a:lstStyle>
                <a:lvl1pPr marL="480060" indent="-48006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4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40130" indent="-40005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0020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24028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8036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44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16052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80060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44068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defTabSz="914400">
                  <a:spcBef>
                    <a:spcPts val="0"/>
                  </a:spcBef>
                  <a:buNone/>
                </a:pPr>
                <a:endParaRPr kumimoji="0" lang="en-US" altLang="ja-JP" sz="1000" b="1" u="sng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◆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大規模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な建物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(※)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約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950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棟の「劣化度調査」及び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「中長期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保全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　計画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」を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策定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(※ 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延床面積 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1,000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㎡以上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)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lnSpc>
                    <a:spcPts val="500"/>
                  </a:lnSpc>
                  <a:buNone/>
                </a:pP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◆「中長期的な経費見込み」を算出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（建物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一般会計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)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）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altLang="ja-JP" sz="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・一定の前提条件の下、方針策定時に試算した長寿命化の効果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経費の軽減･平準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化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)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を改めて確認した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kumimoji="0" lang="en-US" altLang="ja-JP" sz="800" b="1" u="sng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lvl="0" indent="0" defTabSz="914400">
                  <a:spcBef>
                    <a:spcPts val="0"/>
                  </a:spcBef>
                  <a:buNone/>
                </a:pPr>
                <a:endParaRPr kumimoji="0" lang="en-US" altLang="ja-JP" sz="1100" b="1" u="sng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◆築後</a:t>
                </a:r>
                <a:r>
                  <a:rPr lang="en-US" altLang="ja-JP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25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</a:t>
                </a:r>
                <a:r>
                  <a:rPr lang="en-US" altLang="ja-JP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50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年目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の施設等の点検を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実施</a:t>
                </a:r>
                <a:r>
                  <a:rPr lang="en-US" altLang="ja-JP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(208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施設</a:t>
                </a:r>
                <a:r>
                  <a:rPr lang="en-US" altLang="ja-JP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)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</a:t>
                </a:r>
                <a:endPara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lnSpc>
                    <a:spcPts val="500"/>
                  </a:lnSpc>
                  <a:buNone/>
                </a:pPr>
                <a:endPara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◆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学校、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警察施設の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施設類型別計画等に基づき、施設の再編等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</a:t>
                </a:r>
                <a:endPara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altLang="ja-JP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  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実施</a:t>
                </a:r>
                <a:endPara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58" name="コンテンツ プレースホルダー 2"/>
              <p:cNvSpPr txBox="1">
                <a:spLocks/>
              </p:cNvSpPr>
              <p:nvPr/>
            </p:nvSpPr>
            <p:spPr>
              <a:xfrm>
                <a:off x="131648" y="3326059"/>
                <a:ext cx="4125658" cy="373659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19050"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8016" tIns="64008" rIns="128016" bIns="64008" rtlCol="0" anchor="ctr" anchorCtr="0">
                <a:noAutofit/>
              </a:bodyPr>
              <a:lstStyle>
                <a:lvl1pPr marL="480060" indent="-48006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4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40130" indent="-40005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0020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24028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8036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44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16052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80060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44068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12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これま</a:t>
                </a:r>
                <a:r>
                  <a:rPr lang="ja-JP" altLang="en-US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で</a:t>
                </a:r>
                <a:r>
                  <a:rPr lang="ja-JP" altLang="en-US" sz="12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の取組み</a:t>
                </a:r>
                <a:r>
                  <a:rPr lang="ja-JP" altLang="en-US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ja-JP" altLang="en-US" sz="9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平成</a:t>
                </a:r>
                <a:r>
                  <a:rPr lang="en-US" altLang="ja-JP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28</a:t>
                </a:r>
                <a:r>
                  <a:rPr lang="ja-JP" altLang="en-US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年度～</a:t>
                </a:r>
                <a:r>
                  <a:rPr lang="ja-JP" altLang="en-US" sz="9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平成</a:t>
                </a:r>
                <a:r>
                  <a:rPr lang="en-US" altLang="ja-JP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30</a:t>
                </a:r>
                <a:r>
                  <a:rPr lang="ja-JP" altLang="en-US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年度）</a:t>
                </a:r>
                <a:endParaRPr lang="ja-JP" altLang="en-US" sz="9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54" name="コンテンツ プレースホルダー 2"/>
            <p:cNvSpPr txBox="1">
              <a:spLocks/>
            </p:cNvSpPr>
            <p:nvPr/>
          </p:nvSpPr>
          <p:spPr>
            <a:xfrm>
              <a:off x="309358" y="5582374"/>
              <a:ext cx="2038785" cy="18440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3175">
              <a:solidFill>
                <a:schemeClr val="bg2">
                  <a:lumMod val="10000"/>
                </a:schemeClr>
              </a:solidFill>
              <a:prstDash val="sysDash"/>
            </a:ln>
            <a:effectLst/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ja-JP" altLang="en-US" sz="11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長  寿  命  化  </a:t>
              </a:r>
              <a:endPara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6" name="コンテンツ プレースホルダー 2"/>
            <p:cNvSpPr txBox="1">
              <a:spLocks/>
            </p:cNvSpPr>
            <p:nvPr/>
          </p:nvSpPr>
          <p:spPr>
            <a:xfrm>
              <a:off x="309357" y="6559932"/>
              <a:ext cx="2038785" cy="18440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3175">
              <a:solidFill>
                <a:schemeClr val="bg2">
                  <a:lumMod val="10000"/>
                </a:schemeClr>
              </a:solidFill>
              <a:prstDash val="sysDash"/>
            </a:ln>
            <a:effectLst/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ja-JP" altLang="en-US" sz="11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総量最適化・有効活用  </a:t>
              </a:r>
              <a:endPara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タイトル 1"/>
          <p:cNvSpPr txBox="1">
            <a:spLocks/>
          </p:cNvSpPr>
          <p:nvPr/>
        </p:nvSpPr>
        <p:spPr>
          <a:xfrm>
            <a:off x="-1" y="1"/>
            <a:ext cx="12711120" cy="437726"/>
          </a:xfrm>
          <a:prstGeom prst="rect">
            <a:avLst/>
          </a:prstGeom>
          <a:noFill/>
          <a:ln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大阪府ファシリティマネジメント基本方針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（大阪府公共施設等総合管理計画）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の改訂について　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431624"/>
            <a:ext cx="1280160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4817359" y="1024904"/>
            <a:ext cx="7841289" cy="3865125"/>
            <a:chOff x="4690589" y="1039697"/>
            <a:chExt cx="7937944" cy="3833378"/>
          </a:xfrm>
        </p:grpSpPr>
        <p:sp>
          <p:nvSpPr>
            <p:cNvPr id="68" name="コンテンツ プレースホルダー 2"/>
            <p:cNvSpPr txBox="1">
              <a:spLocks/>
            </p:cNvSpPr>
            <p:nvPr/>
          </p:nvSpPr>
          <p:spPr>
            <a:xfrm>
              <a:off x="4694728" y="1204162"/>
              <a:ext cx="7933805" cy="36689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9" name="コンテンツ プレースホルダー 2"/>
            <p:cNvSpPr txBox="1">
              <a:spLocks/>
            </p:cNvSpPr>
            <p:nvPr/>
          </p:nvSpPr>
          <p:spPr>
            <a:xfrm>
              <a:off x="4690589" y="1039697"/>
              <a:ext cx="7937449" cy="2982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長  寿  命  化  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4808080" y="8412723"/>
            <a:ext cx="7842926" cy="900822"/>
            <a:chOff x="4717271" y="8970465"/>
            <a:chExt cx="7903683" cy="816546"/>
          </a:xfrm>
        </p:grpSpPr>
        <p:sp>
          <p:nvSpPr>
            <p:cNvPr id="61" name="コンテンツ プレースホルダー 2"/>
            <p:cNvSpPr txBox="1">
              <a:spLocks/>
            </p:cNvSpPr>
            <p:nvPr/>
          </p:nvSpPr>
          <p:spPr>
            <a:xfrm>
              <a:off x="4724198" y="9226527"/>
              <a:ext cx="7896756" cy="560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36000" tIns="36000" rIns="36000" bIns="36000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altLang="ja-JP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〇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以下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の事項を基本方針に追加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05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05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30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年程度以上の中長期的な経費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見込み ／ ユニバーサルデザイン化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の推進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方策　／ 地方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独立行政法人が所有する施設の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追加 ／ ほか</a:t>
              </a:r>
              <a:endParaRPr lang="en-US" altLang="ja-JP" sz="105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altLang="ja-JP" sz="1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2" name="コンテンツ プレースホルダー 2"/>
            <p:cNvSpPr txBox="1">
              <a:spLocks/>
            </p:cNvSpPr>
            <p:nvPr/>
          </p:nvSpPr>
          <p:spPr>
            <a:xfrm>
              <a:off x="4717271" y="8970465"/>
              <a:ext cx="7901540" cy="27410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</a:t>
              </a:r>
              <a:r>
                <a:rPr lang="en-US" altLang="ja-JP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総務省</a:t>
              </a:r>
              <a:r>
                <a:rPr lang="en-US" altLang="ja-JP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指針へ</a:t>
              </a:r>
              <a:r>
                <a:rPr lang="ja-JP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の対応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73189" y="1031186"/>
            <a:ext cx="4078800" cy="3447066"/>
            <a:chOff x="141585" y="541194"/>
            <a:chExt cx="3879472" cy="3761120"/>
          </a:xfrm>
        </p:grpSpPr>
        <p:sp>
          <p:nvSpPr>
            <p:cNvPr id="19" name="コンテンツ プレースホルダー 2"/>
            <p:cNvSpPr txBox="1">
              <a:spLocks/>
            </p:cNvSpPr>
            <p:nvPr/>
          </p:nvSpPr>
          <p:spPr>
            <a:xfrm>
              <a:off x="141818" y="857481"/>
              <a:ext cx="3876048" cy="34448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36000" tIns="36000" rIns="36000" bIns="36000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8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en-US" altLang="ja-JP" sz="100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endParaRPr kumimoji="0" lang="en-US" altLang="ja-JP" sz="1000" b="1" u="sng" kern="0" dirty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8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0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kumimoji="0" lang="en-US" altLang="ja-JP" sz="10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0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施設の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長寿命化</a:t>
              </a:r>
              <a:r>
                <a:rPr kumimoji="0" lang="en-US" altLang="ja-JP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築後</a:t>
              </a:r>
              <a:r>
                <a:rPr kumimoji="0" lang="en-US" altLang="ja-JP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70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年以上</a:t>
              </a:r>
              <a:r>
                <a:rPr kumimoji="0" lang="en-US" altLang="ja-JP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推進し、維持・更新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経費の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軽減・平準化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図る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lnSpc>
                  <a:spcPts val="500"/>
                </a:lnSpc>
                <a:spcBef>
                  <a:spcPts val="0"/>
                </a:spcBef>
                <a:buNone/>
              </a:pPr>
              <a:endParaRPr kumimoji="0" lang="en-US" altLang="ja-JP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★劣化度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調査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等によ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り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予防保全型の施設維持管理体制を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構築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し、府民の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安全・安心の確保に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努める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5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50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8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0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endParaRPr kumimoji="0" lang="en-US" altLang="ja-JP" sz="10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★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新規施設整備を抑制し、将来の利用需要に応じた施設の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有効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や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、総量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の最適化を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図る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en-US" altLang="ja-JP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ファシリティマネジメント</a:t>
              </a:r>
              <a:r>
                <a:rPr kumimoji="0" lang="en-US" altLang="ja-JP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en-US" altLang="ja-JP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公共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施設等の管理に関し、行政サービスの向上に努めながら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できる限り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少ない経費で最適な経営管理を行うこと</a:t>
              </a: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kumimoji="0" lang="ja-JP" altLang="en-US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コンテンツ プレースホルダー 2"/>
            <p:cNvSpPr txBox="1">
              <a:spLocks/>
            </p:cNvSpPr>
            <p:nvPr/>
          </p:nvSpPr>
          <p:spPr>
            <a:xfrm>
              <a:off x="141585" y="541194"/>
              <a:ext cx="3879472" cy="30694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2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基本的</a:t>
              </a:r>
              <a:r>
                <a:rPr lang="ja-JP" altLang="en-US" sz="12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</a:t>
              </a:r>
              <a:r>
                <a:rPr lang="ja-JP" altLang="en-US" sz="12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方針</a:t>
              </a: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4816236" y="4782499"/>
            <a:ext cx="7840800" cy="3474482"/>
            <a:chOff x="4712125" y="5871404"/>
            <a:chExt cx="7923263" cy="2757862"/>
          </a:xfrm>
        </p:grpSpPr>
        <p:sp>
          <p:nvSpPr>
            <p:cNvPr id="90" name="コンテンツ プレースホルダー 2"/>
            <p:cNvSpPr txBox="1">
              <a:spLocks/>
            </p:cNvSpPr>
            <p:nvPr/>
          </p:nvSpPr>
          <p:spPr>
            <a:xfrm>
              <a:off x="4712583" y="6086580"/>
              <a:ext cx="7919625" cy="254268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altLang="ja-JP" sz="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〇築後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25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50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年目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施設等の点検結果</a:t>
              </a: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廃止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、売却等　・・・　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17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40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棟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212,898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㎡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の減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（「一部撤去」等の削減面積は、施設の延床面積を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記載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lnSpc>
                  <a:spcPts val="800"/>
                </a:lnSpc>
                <a:spcBef>
                  <a:spcPts val="0"/>
                </a:spcBef>
                <a:buNone/>
              </a:pPr>
              <a:endParaRPr lang="en-US" altLang="ja-JP" sz="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lnSpc>
                  <a:spcPts val="1200"/>
                </a:lnSpc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〇施設の再編等による縮減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 売却、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撤去等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・・・　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21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棟　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59,843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㎡の減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lnSpc>
                  <a:spcPts val="500"/>
                </a:lnSpc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lnSpc>
                  <a:spcPts val="500"/>
                </a:lnSpc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今後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 引続き、総量最適化・有効活用を推進</a:t>
              </a:r>
              <a:endParaRPr lang="en-US" altLang="ja-JP" sz="1050" strike="dblStrike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4" name="コンテンツ プレースホルダー 2"/>
            <p:cNvSpPr txBox="1">
              <a:spLocks/>
            </p:cNvSpPr>
            <p:nvPr/>
          </p:nvSpPr>
          <p:spPr>
            <a:xfrm>
              <a:off x="4712125" y="5871404"/>
              <a:ext cx="7923263" cy="23471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総量</a:t>
              </a: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最適化・有効</a:t>
              </a: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</a:t>
              </a:r>
              <a:endPara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0" name="二等辺三角形 29"/>
          <p:cNvSpPr/>
          <p:nvPr/>
        </p:nvSpPr>
        <p:spPr>
          <a:xfrm rot="10800000">
            <a:off x="959179" y="4664683"/>
            <a:ext cx="2300110" cy="360000"/>
          </a:xfrm>
          <a:prstGeom prst="triangle">
            <a:avLst>
              <a:gd name="adj" fmla="val 4899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73630" y="536618"/>
            <a:ext cx="4078800" cy="33933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 策定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4819836" y="532953"/>
            <a:ext cx="7837200" cy="3420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 改訂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05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38622"/>
              </p:ext>
            </p:extLst>
          </p:nvPr>
        </p:nvGraphicFramePr>
        <p:xfrm>
          <a:off x="5125578" y="5643758"/>
          <a:ext cx="7311030" cy="93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6596">
                  <a:extLst>
                    <a:ext uri="{9D8B030D-6E8A-4147-A177-3AD203B41FA5}">
                      <a16:colId xmlns:a16="http://schemas.microsoft.com/office/drawing/2014/main" val="4128460576"/>
                    </a:ext>
                  </a:extLst>
                </a:gridCol>
                <a:gridCol w="2092842">
                  <a:extLst>
                    <a:ext uri="{9D8B030D-6E8A-4147-A177-3AD203B41FA5}">
                      <a16:colId xmlns:a16="http://schemas.microsoft.com/office/drawing/2014/main" val="1277914201"/>
                    </a:ext>
                  </a:extLst>
                </a:gridCol>
                <a:gridCol w="4091592">
                  <a:extLst>
                    <a:ext uri="{9D8B030D-6E8A-4147-A177-3AD203B41FA5}">
                      <a16:colId xmlns:a16="http://schemas.microsoft.com/office/drawing/2014/main" val="934831606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点検結果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施　　　　　設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取　　　　組　　　　内　　　　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366678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廃止（売却）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ＩＴステーション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夕陽丘高等職業技術専門校の一部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を活用し</a:t>
                      </a:r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、跡地等を売却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46948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廃止（売却）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芦原高等職業技術専門校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夕陽丘高等職業技術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専門校へ機能を移転し</a:t>
                      </a:r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、跡地等を売却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734610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減築、一部売却</a:t>
                      </a:r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計量検定所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行政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需要の変化に対応し減築</a:t>
                      </a:r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のうえ、余剰地を売却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8685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一部撤去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中河内府民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センター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施設の一部を撤去し、八尾警察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署整備用地として活用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682961"/>
                  </a:ext>
                </a:extLst>
              </a:tr>
            </a:tbl>
          </a:graphicData>
        </a:graphic>
      </p:graphicFrame>
      <p:sp>
        <p:nvSpPr>
          <p:cNvPr id="37" name="正方形/長方形 36"/>
          <p:cNvSpPr/>
          <p:nvPr/>
        </p:nvSpPr>
        <p:spPr>
          <a:xfrm>
            <a:off x="5038594" y="6568111"/>
            <a:ext cx="7670422" cy="2676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8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kumimoji="1" lang="ja-JP" altLang="ja-JP" sz="8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その他</a:t>
            </a:r>
            <a:r>
              <a:rPr kumimoji="1" lang="ja-JP" altLang="en-US" sz="8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の廃止、撤去等</a:t>
            </a:r>
            <a:r>
              <a:rPr kumimoji="1" lang="ja-JP" altLang="ja-JP" sz="8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r>
              <a:rPr kumimoji="1" lang="ja-JP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府庁西館、金剛コロニー</a:t>
            </a:r>
            <a:r>
              <a:rPr kumimoji="1" lang="en-US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kumimoji="1" lang="ja-JP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一部</a:t>
            </a:r>
            <a:r>
              <a:rPr kumimoji="1" lang="en-US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r>
              <a:rPr kumimoji="1" lang="ja-JP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、砂川厚生福祉</a:t>
            </a:r>
            <a:r>
              <a:rPr kumimoji="1" lang="en-US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 (</a:t>
            </a:r>
            <a:r>
              <a:rPr kumimoji="1" lang="ja-JP" altLang="ja-JP" sz="7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一部</a:t>
            </a:r>
            <a:r>
              <a:rPr kumimoji="1" lang="en-US" altLang="ja-JP" sz="7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 </a:t>
            </a:r>
            <a:r>
              <a:rPr kumimoji="1" lang="ja-JP" altLang="ja-JP" sz="7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、寝屋川</a:t>
            </a:r>
            <a:r>
              <a:rPr kumimoji="1" lang="ja-JP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保健所、富田林病院、元健康科学</a:t>
            </a:r>
            <a:r>
              <a:rPr kumimoji="1" lang="en-US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</a:t>
            </a:r>
            <a:r>
              <a:rPr kumimoji="1" lang="ja-JP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、旧成人病</a:t>
            </a:r>
            <a:r>
              <a:rPr kumimoji="1" lang="en-US" altLang="ja-JP" sz="7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</a:t>
            </a:r>
            <a:r>
              <a:rPr kumimoji="1" lang="ja-JP" altLang="ja-JP" sz="7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</a:t>
            </a:r>
            <a:r>
              <a:rPr kumimoji="1" lang="ja-JP" altLang="ja-JP" sz="700" dirty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堺泉北港等上屋</a:t>
            </a:r>
            <a:r>
              <a:rPr kumimoji="1" lang="en-US" altLang="ja-JP" sz="7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en-US" altLang="ja-JP" sz="7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5</a:t>
            </a:r>
            <a:r>
              <a:rPr kumimoji="1" lang="ja-JP" altLang="ja-JP" sz="7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施設</a:t>
            </a:r>
            <a:r>
              <a:rPr kumimoji="1" lang="en-US" altLang="ja-JP" sz="700" dirty="0" smtClean="0"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</a:t>
            </a:r>
            <a:endParaRPr kumimoji="1" lang="en-US" altLang="ja-JP" sz="11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798857"/>
              </p:ext>
            </p:extLst>
          </p:nvPr>
        </p:nvGraphicFramePr>
        <p:xfrm>
          <a:off x="5135173" y="7207659"/>
          <a:ext cx="7301435" cy="37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3039">
                  <a:extLst>
                    <a:ext uri="{9D8B030D-6E8A-4147-A177-3AD203B41FA5}">
                      <a16:colId xmlns:a16="http://schemas.microsoft.com/office/drawing/2014/main" val="699627969"/>
                    </a:ext>
                  </a:extLst>
                </a:gridCol>
                <a:gridCol w="3819090">
                  <a:extLst>
                    <a:ext uri="{9D8B030D-6E8A-4147-A177-3AD203B41FA5}">
                      <a16:colId xmlns:a16="http://schemas.microsoft.com/office/drawing/2014/main" val="3100631908"/>
                    </a:ext>
                  </a:extLst>
                </a:gridCol>
                <a:gridCol w="2359306">
                  <a:extLst>
                    <a:ext uri="{9D8B030D-6E8A-4147-A177-3AD203B41FA5}">
                      <a16:colId xmlns:a16="http://schemas.microsoft.com/office/drawing/2014/main" val="3233221693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縮減内容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施　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　　　　　</a:t>
                      </a:r>
                      <a:r>
                        <a:rPr lang="zh-TW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　設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取　　　組　　　内　　　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30986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売却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</a:t>
                      </a:r>
                      <a:r>
                        <a:rPr lang="zh-TW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住吉①待機宿舎、大東①単身寮、吹田③待機宿舎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、</a:t>
                      </a:r>
                      <a:r>
                        <a:rPr lang="zh-TW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泉大津</a:t>
                      </a:r>
                      <a:r>
                        <a:rPr lang="zh-TW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待機</a:t>
                      </a:r>
                      <a:r>
                        <a:rPr lang="zh-TW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宿舎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「大阪府警察施設類型別計画</a:t>
                      </a:r>
                      <a:r>
                        <a:rPr lang="ja-JP" altLang="en-US" sz="9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」による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162641"/>
                  </a:ext>
                </a:extLst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4993561" y="7568846"/>
            <a:ext cx="7775968" cy="176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defRPr/>
            </a:pPr>
            <a:r>
              <a:rPr lang="ja-JP" altLang="en-US" sz="8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lang="ja-JP" altLang="en-US" sz="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その他の売却、</a:t>
            </a:r>
            <a:r>
              <a:rPr lang="ja-JP" altLang="en-US" sz="8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撤去</a:t>
            </a:r>
            <a:r>
              <a:rPr lang="ja-JP" altLang="en-US" sz="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等）</a:t>
            </a:r>
            <a:r>
              <a:rPr lang="ja-JP" altLang="en-US" sz="7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元公衆衛生研究所、元八尾保健所、元守口高等職業技術専門校、食とみどりの総合技術</a:t>
            </a:r>
            <a:r>
              <a:rPr lang="en-US" altLang="ja-JP" sz="7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</a:t>
            </a:r>
            <a:r>
              <a:rPr lang="ja-JP" altLang="en-US" sz="7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、元東部流域下水道事務所、りんくうタウン駅ビル、元視覚</a:t>
            </a:r>
            <a:r>
              <a:rPr lang="ja-JP" altLang="en-US" sz="7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支援学校</a:t>
            </a:r>
            <a:endParaRPr lang="ja-JP" altLang="ja-JP" sz="700" dirty="0"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245559" y="1561589"/>
            <a:ext cx="201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2">
                <a:lumMod val="10000"/>
              </a:schemeClr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長  寿  命  化  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コンテンツ プレースホルダー 2"/>
          <p:cNvSpPr txBox="1">
            <a:spLocks/>
          </p:cNvSpPr>
          <p:nvPr/>
        </p:nvSpPr>
        <p:spPr>
          <a:xfrm>
            <a:off x="245559" y="2841317"/>
            <a:ext cx="201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2">
                <a:lumMod val="10000"/>
              </a:schemeClr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総量最適化・有効活用  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二等辺三角形 10"/>
          <p:cNvSpPr/>
          <p:nvPr/>
        </p:nvSpPr>
        <p:spPr>
          <a:xfrm rot="5400000">
            <a:off x="2677957" y="5037779"/>
            <a:ext cx="3564000" cy="466204"/>
          </a:xfrm>
          <a:prstGeom prst="triangle">
            <a:avLst>
              <a:gd name="adj" fmla="val 49718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821448" y="3069548"/>
            <a:ext cx="7827431" cy="175269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・推計の結果、改修等を計画的に実施する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「予防保全」等の経費として毎年約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年平均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の一般財源が必要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（現行予算と比べ 約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円の増額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「財政状況に関する中長期試算</a:t>
            </a:r>
            <a:r>
              <a:rPr lang="en-US" altLang="ja-JP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粗い試算</a:t>
            </a:r>
            <a:r>
              <a:rPr lang="en-US" altLang="ja-JP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」に必要額を計上し、予防保全を着実に実施す</a:t>
            </a:r>
            <a:r>
              <a:rPr lang="ja-JP" altLang="en-US" sz="105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</a:p>
          <a:p>
            <a:endParaRPr kumimoji="1"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4"/>
              </a:spcBef>
            </a:pPr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4"/>
              </a:spcBef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(2019)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年度の設計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･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工事等の執行体制を調整のうえ</a:t>
            </a:r>
            <a:r>
              <a:rPr lang="ja-JP" altLang="en-US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 ／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引続き</a:t>
            </a:r>
            <a:r>
              <a:rPr lang="ja-JP" altLang="en-US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中小規模の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建物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(※)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劣化度調査等を実施</a:t>
            </a:r>
          </a:p>
          <a:p>
            <a:pPr algn="r">
              <a:lnSpc>
                <a:spcPts val="900"/>
              </a:lnSpc>
            </a:pPr>
            <a:r>
              <a:rPr lang="en-US" altLang="ja-JP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(※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延床面積 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㎡未満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 平成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(2020)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予防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保全型の維持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管理に移行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19955" y="2950721"/>
            <a:ext cx="6120680" cy="352361"/>
          </a:xfrm>
          <a:prstGeom prst="rect">
            <a:avLst/>
          </a:prstGeom>
          <a:noFill/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/>
          <a:p>
            <a:r>
              <a:rPr lang="en-US" altLang="ja-JP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※</a:t>
            </a:r>
            <a:r>
              <a:rPr lang="ja-JP" altLang="en-US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 現状の施設規模や地方債等が維持･継続されるものとして計上</a:t>
            </a:r>
            <a:endParaRPr kumimoji="1" lang="ja-JP" altLang="en-US" sz="700" dirty="0">
              <a:latin typeface="HGｺﾞｼｯｸM" panose="020B0609000000000000" pitchFamily="49" charset="-128"/>
              <a:ea typeface="HGｺﾞｼｯｸM" panose="020B0609000000000000" pitchFamily="49" charset="-128"/>
              <a:cs typeface="Meiryo UI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845721"/>
              </p:ext>
            </p:extLst>
          </p:nvPr>
        </p:nvGraphicFramePr>
        <p:xfrm>
          <a:off x="5054876" y="1501288"/>
          <a:ext cx="7466604" cy="155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2120">
                  <a:extLst>
                    <a:ext uri="{9D8B030D-6E8A-4147-A177-3AD203B41FA5}">
                      <a16:colId xmlns:a16="http://schemas.microsoft.com/office/drawing/2014/main" val="1319626559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2852993614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1615910139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454463806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3806520372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4006141227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1577089748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3192931948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319897283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2785193127"/>
                    </a:ext>
                  </a:extLst>
                </a:gridCol>
                <a:gridCol w="459404">
                  <a:extLst>
                    <a:ext uri="{9D8B030D-6E8A-4147-A177-3AD203B41FA5}">
                      <a16:colId xmlns:a16="http://schemas.microsoft.com/office/drawing/2014/main" val="3542199932"/>
                    </a:ext>
                  </a:extLst>
                </a:gridCol>
                <a:gridCol w="710148">
                  <a:extLst>
                    <a:ext uri="{9D8B030D-6E8A-4147-A177-3AD203B41FA5}">
                      <a16:colId xmlns:a16="http://schemas.microsoft.com/office/drawing/2014/main" val="1133510726"/>
                    </a:ext>
                  </a:extLst>
                </a:gridCol>
                <a:gridCol w="710148">
                  <a:extLst>
                    <a:ext uri="{9D8B030D-6E8A-4147-A177-3AD203B41FA5}">
                      <a16:colId xmlns:a16="http://schemas.microsoft.com/office/drawing/2014/main" val="3950751873"/>
                    </a:ext>
                  </a:extLst>
                </a:gridCol>
                <a:gridCol w="710148">
                  <a:extLst>
                    <a:ext uri="{9D8B030D-6E8A-4147-A177-3AD203B41FA5}">
                      <a16:colId xmlns:a16="http://schemas.microsoft.com/office/drawing/2014/main" val="1651430766"/>
                    </a:ext>
                  </a:extLst>
                </a:gridCol>
              </a:tblGrid>
              <a:tr h="174771">
                <a:tc gridSpan="14">
                  <a:txBody>
                    <a:bodyPr/>
                    <a:lstStyle/>
                    <a:p>
                      <a:pPr algn="r" fontAlgn="b"/>
                      <a:r>
                        <a:rPr lang="en-US" altLang="ja-JP" sz="700" u="none" strike="noStrike" baseline="0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【</a:t>
                      </a:r>
                      <a:r>
                        <a:rPr lang="zh-TW" altLang="en-US" sz="700" u="none" strike="noStrike" baseline="0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単位</a:t>
                      </a:r>
                      <a:r>
                        <a:rPr lang="zh-TW" altLang="en-US" sz="700" u="none" strike="noStrike" baseline="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：億</a:t>
                      </a:r>
                      <a:r>
                        <a:rPr lang="zh-TW" altLang="en-US" sz="700" u="none" strike="noStrike" baseline="0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円</a:t>
                      </a:r>
                      <a:r>
                        <a:rPr lang="en-US" altLang="ja-JP" sz="700" u="none" strike="noStrike" baseline="0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】</a:t>
                      </a:r>
                      <a:endParaRPr lang="zh-TW" alt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zh-TW" alt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458773"/>
                  </a:ext>
                </a:extLst>
              </a:tr>
              <a:tr h="3274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項目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H32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8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2020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H33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2021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H34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2022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H35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2023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H36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2024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H37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2025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H38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2026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H39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2027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H40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2028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H41</a:t>
                      </a:r>
                      <a:r>
                        <a:rPr lang="ja-JP" altLang="en-US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年度</a:t>
                      </a:r>
                      <a:endParaRPr lang="en-US" altLang="ja-JP" sz="900" u="none" strike="noStrike" dirty="0" smtClean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ctr" fontAlgn="ctr"/>
                      <a:r>
                        <a:rPr lang="en-US" altLang="ja-JP" sz="6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2029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10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年平均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年平均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30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年平均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57441"/>
                  </a:ext>
                </a:extLst>
              </a:tr>
              <a:tr h="1729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予防</a:t>
                      </a:r>
                      <a:r>
                        <a:rPr lang="ja-JP" altLang="en-US" sz="8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保全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268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268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246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210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270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215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212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224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215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201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233/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175/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148/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934340"/>
                  </a:ext>
                </a:extLst>
              </a:tr>
              <a:tr h="1729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171)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117)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(108)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(129)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(189)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(135)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132)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140)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128)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124)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137/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110/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95/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016201"/>
                  </a:ext>
                </a:extLst>
              </a:tr>
              <a:tr h="1729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建 替 え</a:t>
                      </a:r>
                      <a:br>
                        <a:rPr lang="ja-JP" altLang="en-US" sz="8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</a:br>
                      <a:r>
                        <a:rPr lang="en-US" altLang="ja-JP" sz="6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ja-JP" altLang="en-US" sz="6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築後</a:t>
                      </a:r>
                      <a:r>
                        <a:rPr lang="en-US" altLang="ja-JP" sz="6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70</a:t>
                      </a:r>
                      <a:r>
                        <a:rPr lang="ja-JP" altLang="en-US" sz="6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年目</a:t>
                      </a:r>
                      <a:r>
                        <a:rPr lang="en-US" altLang="ja-JP" sz="6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4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4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8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25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18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18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32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37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21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30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20/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106/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252/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544727"/>
                  </a:ext>
                </a:extLst>
              </a:tr>
              <a:tr h="1893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(1)</a:t>
                      </a:r>
                      <a:endParaRPr lang="en-US" altLang="ja-JP" sz="1000" b="1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(1)</a:t>
                      </a:r>
                      <a:endParaRPr lang="en-US" altLang="ja-JP" sz="1000" b="1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(2)</a:t>
                      </a:r>
                      <a:endParaRPr lang="en-US" altLang="ja-JP" sz="1000" b="1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(5)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(4)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(3)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(6)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(6)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(4)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(5)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(4/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(20/</a:t>
                      </a:r>
                      <a:r>
                        <a:rPr lang="ja-JP" altLang="en-US" sz="1000" u="none" strike="noStrike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(45/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208893"/>
                  </a:ext>
                </a:extLst>
              </a:tr>
              <a:tr h="1729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計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272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272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254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234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288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233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244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260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236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232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253/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281/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400/</a:t>
                      </a:r>
                      <a:r>
                        <a:rPr lang="ja-JP" altLang="en-US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226710"/>
                  </a:ext>
                </a:extLst>
              </a:tr>
              <a:tr h="1729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172)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119)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110)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(134)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(193)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(138)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(139)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146)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132)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(129)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141/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130/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lang="en-US" altLang="ja-JP" sz="1000" u="none" strike="noStrike" dirty="0" smtClean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140/</a:t>
                      </a:r>
                      <a:r>
                        <a:rPr lang="ja-JP" altLang="en-US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年</a:t>
                      </a:r>
                      <a:r>
                        <a:rPr lang="en-US" altLang="ja-JP" sz="1000" u="none" strike="noStrike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8650" marR="8650" marT="86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792352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4915412" y="1416224"/>
            <a:ext cx="6957996" cy="303316"/>
          </a:xfrm>
          <a:prstGeom prst="rect">
            <a:avLst/>
          </a:prstGeom>
          <a:noFill/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64008" rIns="0" bIns="64008" rtlCol="0" anchor="b" anchorCtr="0">
            <a:noAutofit/>
          </a:bodyPr>
          <a:lstStyle/>
          <a:p>
            <a:pPr marL="0" indent="0">
              <a:buNone/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〇「予防保全」「建替え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にかか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る経費の概算（推計）　　　　　　　　　　　　　　　　　　　　　　　　　　　　　 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上段：事業費／下段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：一般財源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>
          <a:xfrm rot="10800000">
            <a:off x="6040760" y="3600790"/>
            <a:ext cx="720080" cy="118152"/>
          </a:xfrm>
          <a:prstGeom prst="triangle">
            <a:avLst>
              <a:gd name="adj" fmla="val 48994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73192" y="8407754"/>
            <a:ext cx="4078802" cy="905793"/>
            <a:chOff x="136108" y="8332506"/>
            <a:chExt cx="4088163" cy="828327"/>
          </a:xfrm>
        </p:grpSpPr>
        <p:sp>
          <p:nvSpPr>
            <p:cNvPr id="60" name="コンテンツ プレースホルダー 2"/>
            <p:cNvSpPr txBox="1">
              <a:spLocks/>
            </p:cNvSpPr>
            <p:nvPr/>
          </p:nvSpPr>
          <p:spPr>
            <a:xfrm>
              <a:off x="136350" y="8597407"/>
              <a:ext cx="4084554" cy="5634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altLang="ja-JP" sz="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◆</a:t>
              </a:r>
              <a:r>
                <a:rPr lang="ja-JP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基本</a:t>
              </a:r>
              <a:r>
                <a:rPr lang="ja-JP" altLang="ja-JP" sz="105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方針への記載</a:t>
              </a:r>
              <a:r>
                <a:rPr lang="ja-JP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事項</a:t>
              </a:r>
              <a:r>
                <a:rPr lang="ja-JP" altLang="en-US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追加</a:t>
              </a:r>
              <a:r>
                <a:rPr lang="ja-JP" altLang="en-US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要請</a:t>
              </a: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コンテンツ プレースホルダー 2"/>
            <p:cNvSpPr txBox="1">
              <a:spLocks/>
            </p:cNvSpPr>
            <p:nvPr/>
          </p:nvSpPr>
          <p:spPr>
            <a:xfrm>
              <a:off x="136108" y="8332506"/>
              <a:ext cx="4088163" cy="25678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1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</a:t>
              </a:r>
              <a:r>
                <a:rPr lang="en-US" altLang="ja-JP" sz="11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1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総務省</a:t>
              </a:r>
              <a:r>
                <a:rPr lang="en-US" altLang="ja-JP" sz="11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11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指針の改訂</a:t>
              </a:r>
              <a:r>
                <a:rPr lang="en-US" altLang="ja-JP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r>
                <a:rPr lang="en-US" altLang="ja-JP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30</a:t>
              </a:r>
              <a:r>
                <a:rPr lang="ja-JP" altLang="en-US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9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98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txDef>
      <a:spPr>
        <a:solidFill>
          <a:schemeClr val="bg2">
            <a:lumMod val="50000"/>
          </a:schemeClr>
        </a:solidFill>
        <a:ln w="19050">
          <a:solidFill>
            <a:schemeClr val="bg2">
              <a:lumMod val="1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128016" tIns="64008" rIns="128016" bIns="64008" rtlCol="0" anchor="ctr" anchorCtr="0">
        <a:noAutofit/>
      </a:bodyPr>
      <a:lstStyle>
        <a:defPPr marL="0" indent="0">
          <a:buNone/>
          <a:defRPr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32240C-9678-49BC-876E-9028F5F0CBF7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BAA375-4434-4683-9766-7CA0A6305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D13421D-47B8-4EE1-AFD8-43F894A84F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12039</TotalTime>
  <Words>545</Words>
  <Application>Microsoft Office PowerPoint</Application>
  <PresentationFormat>A3 297x420 mm</PresentationFormat>
  <Paragraphs>231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HGｺﾞｼｯｸM</vt:lpstr>
      <vt:lpstr>HG丸ｺﾞｼｯｸM-PRO</vt:lpstr>
      <vt:lpstr>Meiryo UI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</cp:lastModifiedBy>
  <cp:revision>1232</cp:revision>
  <cp:lastPrinted>2019-01-23T08:36:57Z</cp:lastPrinted>
  <dcterms:created xsi:type="dcterms:W3CDTF">2014-06-17T12:02:58Z</dcterms:created>
  <dcterms:modified xsi:type="dcterms:W3CDTF">2019-02-05T02:35:07Z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0x010100FEF5C6CA66625842BD9EABBB207E7DCF</vt:lpwstr>
  </property>
</Properties>
</file>