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0" removePersonalInfoOnSave="1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4" r:id="rId3"/>
    <p:sldId id="265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942" autoAdjust="0"/>
  </p:normalViewPr>
  <p:slideViewPr>
    <p:cSldViewPr>
      <p:cViewPr varScale="1">
        <p:scale>
          <a:sx n="70" d="100"/>
          <a:sy n="70" d="100"/>
        </p:scale>
        <p:origin x="18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icrosoft%20PowerPoint%20&#20869;&#12398;&#12464;&#12521;&#12501;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200"/>
            </a:pPr>
            <a:r>
              <a:rPr lang="ja-JP" sz="1200"/>
              <a:t>公共施設等（建物）の建替時期別延床面積（平成</a:t>
            </a:r>
            <a:r>
              <a:rPr lang="en-US" sz="1200"/>
              <a:t>26</a:t>
            </a:r>
            <a:r>
              <a:rPr lang="ja-JP" sz="1200"/>
              <a:t>年</a:t>
            </a:r>
            <a:r>
              <a:rPr lang="en-US" sz="1200"/>
              <a:t>3</a:t>
            </a:r>
            <a:r>
              <a:rPr lang="ja-JP" sz="1200"/>
              <a:t>月末現在）</a:t>
            </a:r>
            <a:endParaRPr lang="en-US" sz="1200"/>
          </a:p>
        </c:rich>
      </c:tx>
      <c:layout>
        <c:manualLayout>
          <c:xMode val="edge"/>
          <c:yMode val="edge"/>
          <c:x val="0.17771986913188254"/>
          <c:y val="4.895486089271861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020367454068241E-2"/>
          <c:y val="0.12133727366190042"/>
          <c:w val="0.84871828521434822"/>
          <c:h val="0.7101261568072162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</c:spPr>
          <c:invertIfNegative val="0"/>
          <c:cat>
            <c:strRef>
              <c:f>'[Microsoft PowerPoint 内のグラフ]建築年別（グラフ）'!$C$48:$C$68</c:f>
              <c:strCache>
                <c:ptCount val="21"/>
                <c:pt idx="0">
                  <c:v>H26</c:v>
                </c:pt>
                <c:pt idx="5">
                  <c:v>H31</c:v>
                </c:pt>
                <c:pt idx="10">
                  <c:v>H36</c:v>
                </c:pt>
                <c:pt idx="15">
                  <c:v>H41</c:v>
                </c:pt>
                <c:pt idx="20">
                  <c:v>H46</c:v>
                </c:pt>
              </c:strCache>
            </c:strRef>
          </c:cat>
          <c:val>
            <c:numRef>
              <c:f>'[Microsoft PowerPoint 内のグラフ]建築年別（グラフ）'!$D$48:$D$68</c:f>
              <c:numCache>
                <c:formatCode>#,##0.00_ </c:formatCode>
                <c:ptCount val="21"/>
                <c:pt idx="0">
                  <c:v>166170.16</c:v>
                </c:pt>
                <c:pt idx="1">
                  <c:v>280289.04000000021</c:v>
                </c:pt>
                <c:pt idx="2">
                  <c:v>266409.61999999988</c:v>
                </c:pt>
                <c:pt idx="3">
                  <c:v>320758.28999999992</c:v>
                </c:pt>
                <c:pt idx="4">
                  <c:v>324147.99000000034</c:v>
                </c:pt>
                <c:pt idx="5">
                  <c:v>437694.74000000017</c:v>
                </c:pt>
                <c:pt idx="6">
                  <c:v>528567.16</c:v>
                </c:pt>
                <c:pt idx="7">
                  <c:v>714085.34</c:v>
                </c:pt>
                <c:pt idx="8">
                  <c:v>585150.64000000025</c:v>
                </c:pt>
                <c:pt idx="9">
                  <c:v>447454.51000000018</c:v>
                </c:pt>
                <c:pt idx="10">
                  <c:v>517468.55000000016</c:v>
                </c:pt>
                <c:pt idx="11">
                  <c:v>412922.66999999993</c:v>
                </c:pt>
                <c:pt idx="12">
                  <c:v>334617.95000000007</c:v>
                </c:pt>
                <c:pt idx="13">
                  <c:v>216200.55000000005</c:v>
                </c:pt>
                <c:pt idx="14">
                  <c:v>337478.2100000002</c:v>
                </c:pt>
                <c:pt idx="15">
                  <c:v>251041.05000000005</c:v>
                </c:pt>
                <c:pt idx="16">
                  <c:v>263575.27000000008</c:v>
                </c:pt>
                <c:pt idx="17">
                  <c:v>244265.13999999993</c:v>
                </c:pt>
                <c:pt idx="18">
                  <c:v>198126.06999999995</c:v>
                </c:pt>
                <c:pt idx="19">
                  <c:v>299866.37</c:v>
                </c:pt>
                <c:pt idx="20">
                  <c:v>249110.25999999986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F6-49AD-9C48-094A4B2EC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5751808"/>
        <c:axId val="39979264"/>
      </c:barChart>
      <c:catAx>
        <c:axId val="8575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dirty="0"/>
                  <a:t>建替時期（年度）</a:t>
                </a:r>
              </a:p>
            </c:rich>
          </c:tx>
          <c:layout>
            <c:manualLayout>
              <c:xMode val="edge"/>
              <c:yMode val="edge"/>
              <c:x val="0.74619308586426691"/>
              <c:y val="0.862739651501168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979264"/>
        <c:crosses val="autoZero"/>
        <c:auto val="1"/>
        <c:lblAlgn val="ctr"/>
        <c:lblOffset val="100"/>
        <c:noMultiLvlLbl val="0"/>
      </c:catAx>
      <c:valAx>
        <c:axId val="3997926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ja-JP" dirty="0"/>
                  <a:t>延床面積（㎡）</a:t>
                </a:r>
              </a:p>
            </c:rich>
          </c:tx>
          <c:layout>
            <c:manualLayout>
              <c:xMode val="edge"/>
              <c:yMode val="edge"/>
              <c:x val="1.0499234059463479E-2"/>
              <c:y val="1.0411206854379381E-2"/>
            </c:manualLayout>
          </c:layout>
          <c:overlay val="0"/>
        </c:title>
        <c:numFmt formatCode="#,##0_ " sourceLinked="0"/>
        <c:majorTickMark val="out"/>
        <c:minorTickMark val="none"/>
        <c:tickLblPos val="nextTo"/>
        <c:crossAx val="8575180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0.03525</cdr:x>
      <cdr:y>0.92482</cdr:y>
    </cdr:from>
    <cdr:to>
      <cdr:x>0.95622</cdr:x>
      <cdr:y>0.99002</cdr:y>
    </cdr:to>
    <cdr:sp macro="" textlink="">
      <cdr:nvSpPr>
        <cdr:cNvPr id="7" name="正方形/長方形 6"/>
        <cdr:cNvSpPr/>
      </cdr:nvSpPr>
      <cdr:spPr>
        <a:xfrm xmlns:a="http://schemas.openxmlformats.org/drawingml/2006/main">
          <a:off x="263967" y="3176019"/>
          <a:ext cx="6896990" cy="223875"/>
        </a:xfrm>
        <a:prstGeom xmlns:a="http://schemas.openxmlformats.org/drawingml/2006/main" prst="rect">
          <a:avLst/>
        </a:prstGeom>
        <a:ln xmlns:a="http://schemas.openxmlformats.org/drawingml/2006/main">
          <a:prstDash val="sysDot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000" dirty="0" smtClean="0"/>
            <a:t>築年数　</a:t>
          </a:r>
          <a:r>
            <a:rPr lang="en-US" altLang="ja-JP" sz="1000" dirty="0" smtClean="0"/>
            <a:t>50</a:t>
          </a:r>
          <a:r>
            <a:rPr lang="ja-JP" altLang="en-US" sz="1000" dirty="0" smtClean="0"/>
            <a:t>　　　　　 　　　　　　　　　　　　　　　　　　　　　　　　　　　　 </a:t>
          </a:r>
          <a:r>
            <a:rPr lang="en-US" altLang="ja-JP" sz="1000" dirty="0" smtClean="0"/>
            <a:t>40</a:t>
          </a:r>
          <a:r>
            <a:rPr lang="ja-JP" altLang="en-US" sz="1000" dirty="0" smtClean="0"/>
            <a:t>  　           　　　　　　　　　　　　　　　　　　　　　　　   　　　　　</a:t>
          </a:r>
          <a:r>
            <a:rPr lang="en-US" altLang="ja-JP" sz="1000" dirty="0" smtClean="0"/>
            <a:t>30  </a:t>
          </a:r>
          <a:endParaRPr lang="ja-JP" sz="1000" dirty="0"/>
        </a:p>
      </cdr:txBody>
    </cdr:sp>
  </cdr:relSizeAnchor>
  <cdr:relSizeAnchor xmlns:cdr="http://schemas.openxmlformats.org/drawingml/2006/chartDrawing">
    <cdr:from>
      <cdr:x>0.11538</cdr:x>
      <cdr:y>0.90111</cdr:y>
    </cdr:from>
    <cdr:to>
      <cdr:x>0.11538</cdr:x>
      <cdr:y>0.94663</cdr:y>
    </cdr:to>
    <cdr:cxnSp macro="">
      <cdr:nvCxnSpPr>
        <cdr:cNvPr id="8" name="直線矢印コネクタ 7"/>
        <cdr:cNvCxnSpPr/>
      </cdr:nvCxnSpPr>
      <cdr:spPr>
        <a:xfrm xmlns:a="http://schemas.openxmlformats.org/drawingml/2006/main" flipV="1">
          <a:off x="864096" y="3094568"/>
          <a:ext cx="0" cy="15632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0.51477</cdr:x>
      <cdr:y>0.89028</cdr:y>
    </cdr:from>
    <cdr:to>
      <cdr:x>0.51477</cdr:x>
      <cdr:y>0.9358</cdr:y>
    </cdr:to>
    <cdr:cxnSp macro="">
      <cdr:nvCxnSpPr>
        <cdr:cNvPr id="9" name="直線矢印コネクタ 8"/>
        <cdr:cNvCxnSpPr/>
      </cdr:nvCxnSpPr>
      <cdr:spPr>
        <a:xfrm xmlns:a="http://schemas.openxmlformats.org/drawingml/2006/main" flipV="1">
          <a:off x="3855010" y="3057375"/>
          <a:ext cx="0" cy="15632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0.91346</cdr:x>
      <cdr:y>0.89346</cdr:y>
    </cdr:from>
    <cdr:to>
      <cdr:x>0.91346</cdr:x>
      <cdr:y>0.93897</cdr:y>
    </cdr:to>
    <cdr:cxnSp macro="">
      <cdr:nvCxnSpPr>
        <cdr:cNvPr id="10" name="直線矢印コネクタ 9"/>
        <cdr:cNvCxnSpPr/>
      </cdr:nvCxnSpPr>
      <cdr:spPr>
        <a:xfrm xmlns:a="http://schemas.openxmlformats.org/drawingml/2006/main" flipV="1">
          <a:off x="6840760" y="3068315"/>
          <a:ext cx="0" cy="15628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0.1259</cdr:x>
      <cdr:y>0.32519</cdr:y>
    </cdr:from>
    <cdr:to>
      <cdr:x>0.54863</cdr:x>
      <cdr:y>0.70549</cdr:y>
    </cdr:to>
    <cdr:sp macro="" textlink="">
      <cdr:nvSpPr>
        <cdr:cNvPr id="11" name="円/楕円 10"/>
        <cdr:cNvSpPr/>
      </cdr:nvSpPr>
      <cdr:spPr>
        <a:xfrm xmlns:a="http://schemas.openxmlformats.org/drawingml/2006/main" rot="9665889">
          <a:off x="942876" y="1116756"/>
          <a:ext cx="3165753" cy="130602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50800">
          <a:prstDash val="solid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0.0925</cdr:x>
      <cdr:y>0.12787</cdr:y>
    </cdr:from>
    <cdr:to>
      <cdr:x>0.53768</cdr:x>
      <cdr:y>0.83562</cdr:y>
    </cdr:to>
    <cdr:sp macro="" textlink="">
      <cdr:nvSpPr>
        <cdr:cNvPr id="12" name="正方形/長方形 11"/>
        <cdr:cNvSpPr/>
      </cdr:nvSpPr>
      <cdr:spPr>
        <a:xfrm xmlns:a="http://schemas.openxmlformats.org/drawingml/2006/main">
          <a:off x="692718" y="439145"/>
          <a:ext cx="3333878" cy="24305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prstDash val="sysDash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0.56988</cdr:x>
      <cdr:y>0.29355</cdr:y>
    </cdr:from>
    <cdr:to>
      <cdr:x>0.93269</cdr:x>
      <cdr:y>0.5242</cdr:y>
    </cdr:to>
    <cdr:sp macro="" textlink="">
      <cdr:nvSpPr>
        <cdr:cNvPr id="2" name="角丸四角形吹き出し 1"/>
        <cdr:cNvSpPr/>
      </cdr:nvSpPr>
      <cdr:spPr>
        <a:xfrm xmlns:a="http://schemas.openxmlformats.org/drawingml/2006/main">
          <a:off x="4267753" y="1008112"/>
          <a:ext cx="2717023" cy="792094"/>
        </a:xfrm>
        <a:prstGeom xmlns:a="http://schemas.openxmlformats.org/drawingml/2006/main" prst="wedgeRoundRectCallout">
          <a:avLst>
            <a:gd name="adj1" fmla="val -95947"/>
            <a:gd name="adj2" fmla="val -77944"/>
            <a:gd name="adj3" fmla="val 16667"/>
          </a:avLst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建</a:t>
          </a: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替費用負担</a:t>
          </a:r>
          <a:r>
            <a: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のピークを回避するために、建物の長寿命化と建替時期の分散による財政負担の平準化が必要</a:t>
          </a:r>
          <a:endParaRPr lang="ja-JP" sz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0.07692</cdr:x>
      <cdr:y>0.12787</cdr:y>
    </cdr:from>
    <cdr:to>
      <cdr:x>0.32692</cdr:x>
      <cdr:y>0.31048</cdr:y>
    </cdr:to>
    <cdr:sp macro="" textlink="">
      <cdr:nvSpPr>
        <cdr:cNvPr id="13" name="正方形/長方形 12"/>
        <cdr:cNvSpPr/>
      </cdr:nvSpPr>
      <cdr:spPr>
        <a:xfrm xmlns:a="http://schemas.openxmlformats.org/drawingml/2006/main">
          <a:off x="576064" y="439145"/>
          <a:ext cx="1872208" cy="627116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今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後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10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年間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で建築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後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50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年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を経過する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建物は全体</a:t>
          </a:r>
          <a:r>
            <a: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の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約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4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割を占める（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※</a:t>
          </a: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）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8DAE7-4CAC-4ED4-8BDB-9399A2AAF369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92424-B9CF-4ED5-88AA-745FA63968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92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 smtClean="0">
                <a:solidFill>
                  <a:prstClr val="black"/>
                </a:solidFill>
              </a:rPr>
              <a:pPr/>
              <a:t>40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45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lang="ja-JP" altLang="en-US" smtClean="0">
                <a:solidFill>
                  <a:prstClr val="black"/>
                </a:solidFill>
              </a:rPr>
              <a:pPr/>
              <a:t>41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4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95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71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359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327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18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05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149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02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50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50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1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883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225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13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39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3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90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9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66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95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21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22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5DFDA-38B1-45ED-8F97-A6ADAD587AAD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A889-4526-4D02-88D2-EC1636504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5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2019/2/5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04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55482" y="836712"/>
            <a:ext cx="8609006" cy="2551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公共施設等の最適な経営管理（ファシリティマネジメント）の推進</a:t>
            </a:r>
            <a:endParaRPr kumimoji="0" lang="en-US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府は道路等の都市基盤施設（インフラ）をはじめ、多くの公共施設等を保有しており、高度経済成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長期に建設された施設等がこれから一斉に建替時期を迎えます。このうち建物については、今後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間で、建築後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年を経過するものが全体の約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割を占めることになります。また今後、人口の減少や構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造の変化により利用需要が変化することも予想されます。そのため、公共施設等の計画的な修繕・建替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kern="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えや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利用需要に応じた有効活用を図る必要があります。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限られた財源の中で、これらの課題に対応するために、先行して取り組んでいるインフラや府営住宅等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と併せ、その他の公共施設等についても、 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行政サービスの向上に努めながら、できる限り少ない経費で最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適な経営管理をトータルで行う、いわゆる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ファシリティマネジメントを推進します。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3528" y="159144"/>
            <a:ext cx="8433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 事業重点化（組み換え）の推進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② ストックの活用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805475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44512" y="4946352"/>
            <a:ext cx="8538071" cy="1844824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defRPr/>
            </a:pPr>
            <a:endParaRPr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6804225" y="5829257"/>
            <a:ext cx="0" cy="2215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100602"/>
              </p:ext>
            </p:extLst>
          </p:nvPr>
        </p:nvGraphicFramePr>
        <p:xfrm>
          <a:off x="827584" y="3356992"/>
          <a:ext cx="7488832" cy="3434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右矢印 1"/>
          <p:cNvSpPr/>
          <p:nvPr/>
        </p:nvSpPr>
        <p:spPr>
          <a:xfrm>
            <a:off x="3275856" y="3796137"/>
            <a:ext cx="1548305" cy="200055"/>
          </a:xfrm>
          <a:prstGeom prst="rightArrow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kumimoji="0" lang="ja-JP" altLang="en-US" sz="4000" i="1" kern="0" cap="all" dirty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004048" y="3796137"/>
            <a:ext cx="2808312" cy="40011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全ての建物について、耐用年数（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と仮定）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経過後に建替えす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る場合</a:t>
            </a:r>
            <a:endParaRPr kumimoji="0" lang="ja-JP" altLang="en-US" sz="1000" i="1" kern="0" cap="all" dirty="0">
              <a:ln/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9400" y="214141"/>
            <a:ext cx="2693006" cy="4924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300" dirty="0" smtClean="0"/>
              <a:t>『</a:t>
            </a:r>
            <a:r>
              <a:rPr kumimoji="1" lang="ja-JP" altLang="en-US" sz="1300" dirty="0" smtClean="0"/>
              <a:t>行財政改革推進プラン（案）</a:t>
            </a:r>
            <a:r>
              <a:rPr kumimoji="1" lang="en-US" altLang="ja-JP" sz="1300" dirty="0" smtClean="0"/>
              <a:t>』</a:t>
            </a:r>
          </a:p>
          <a:p>
            <a:r>
              <a:rPr lang="ja-JP" altLang="en-US" sz="1300" dirty="0"/>
              <a:t>　</a:t>
            </a:r>
            <a:r>
              <a:rPr lang="ja-JP" altLang="en-US" sz="1300" dirty="0" smtClean="0"/>
              <a:t>　　　　　　　　　　　　</a:t>
            </a:r>
            <a:r>
              <a:rPr kumimoji="1" lang="ja-JP" altLang="en-US" sz="1300" dirty="0" smtClean="0"/>
              <a:t>（Ｈ２７．２）抜粋</a:t>
            </a:r>
            <a:endParaRPr kumimoji="1" lang="ja-JP" altLang="en-US" sz="1300" dirty="0"/>
          </a:p>
        </p:txBody>
      </p:sp>
    </p:spTree>
    <p:extLst>
      <p:ext uri="{BB962C8B-B14F-4D97-AF65-F5344CB8AC3E}">
        <p14:creationId xmlns:p14="http://schemas.microsoft.com/office/powerpoint/2010/main" val="4614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23528" y="159144"/>
            <a:ext cx="8433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 事業重点化（組み換え）の推進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spcBef>
                <a:spcPct val="0"/>
              </a:spcBef>
              <a:tabLst>
                <a:tab pos="8256588" algn="r"/>
              </a:tabLst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② ストックの活用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79512" y="805475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44512" y="4946352"/>
            <a:ext cx="8538071" cy="1844824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defRPr/>
            </a:pPr>
            <a:endParaRPr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98495" y="3939578"/>
            <a:ext cx="4226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ja-JP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具体的取組</a:t>
            </a:r>
            <a:r>
              <a:rPr kumimoji="0" lang="en-US" altLang="ja-JP" sz="16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財産の基本情報（公有財産台帳）のほか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保全情報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等のデータ把握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・一元的管理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ファシリティマネジメント基本方針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0" lang="ja-JP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の策定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基本方針に基づくマネジメントの実施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767605"/>
              </p:ext>
            </p:extLst>
          </p:nvPr>
        </p:nvGraphicFramePr>
        <p:xfrm>
          <a:off x="4525212" y="3861048"/>
          <a:ext cx="4231352" cy="252027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9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6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公共施設等（建物）類型別の延床面積（平成２６年３月末現在）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延床面積（㎡）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例　　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04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公共用財産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公営住宅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9,064,095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2,495,157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757,948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福祉施設、体育館など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04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行政機関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警察施設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518,578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04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本庁舎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253,613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87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243,659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保健所、府税事務所など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458,060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ポンプ場など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04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　計</a:t>
                      </a:r>
                      <a:endParaRPr kumimoji="1" lang="ja-JP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13,791,110 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369292" y="908720"/>
            <a:ext cx="85951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ねらい（効果）</a:t>
            </a:r>
            <a:r>
              <a:rPr kumimoji="0" lang="en-US" altLang="ja-JP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</a:t>
            </a:r>
            <a:r>
              <a:rPr lang="ja-JP" altLang="en-US" sz="1600" b="1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長寿命化</a:t>
            </a:r>
            <a:endParaRPr lang="en-US" altLang="ja-JP" sz="1600" b="1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施設等をできる限り長期にわたり安全・安心に利用できるよう、計画的に管理・修繕</a:t>
            </a:r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（予防保全）、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長寿命化することによって、</a:t>
            </a:r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施設等の建設や維持管理等に要する総費用（ライフサイクルコスト）の縮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減と、施設等の建替時期の分散による毎年度の財政負担を平準化します。</a:t>
            </a:r>
            <a:endParaRPr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　</a:t>
            </a:r>
            <a:r>
              <a:rPr kumimoji="0" lang="ja-JP" altLang="en-US" sz="1600" b="1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総量最適化、有効活用</a:t>
            </a:r>
            <a:endParaRPr kumimoji="0" lang="en-US" altLang="ja-JP" sz="16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公共施設等の劣化や利用状況等を把握しながら、既存施設等の有効活用（組み換え）や総量</a:t>
            </a:r>
            <a:endParaRPr kumimoji="0" lang="en-US" altLang="ja-JP" sz="16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の最適化を図ることによって、</a:t>
            </a:r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必要とされる規模への適正化・縮小や低未利用財産の有効活用・売却</a:t>
            </a:r>
            <a:endParaRPr kumimoji="0"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600" kern="0" dirty="0">
                <a:ln w="3175" cmpd="sng">
                  <a:noFill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などにより、新たな施策展開につなげます。</a:t>
            </a:r>
            <a:endParaRPr kumimoji="0" lang="en-US" altLang="ja-JP" sz="1600" kern="0" dirty="0">
              <a:ln w="3175" cmpd="sng">
                <a:noFill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39952" y="6453336"/>
            <a:ext cx="93610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参 </a:t>
            </a:r>
            <a:r>
              <a:rPr lang="en-US" altLang="ja-JP" sz="14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13</a:t>
            </a:r>
            <a:endParaRPr kumimoji="1" lang="ja-JP" altLang="en-US" sz="14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37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画面に合わせる (4:3)</PresentationFormat>
  <Paragraphs>77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ＭＳ 明朝</vt:lpstr>
      <vt:lpstr>Arial</vt:lpstr>
      <vt:lpstr>Calibri</vt:lpstr>
      <vt:lpstr>Century</vt:lpstr>
      <vt:lpstr>Office ​​テーマ</vt:lpstr>
      <vt:lpstr>1_Office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大阪府庁</dc:creator>
  <cp:lastModifiedBy/>
  <cp:revision>1</cp:revision>
  <dcterms:created xsi:type="dcterms:W3CDTF">2019-02-05T00:19:42Z</dcterms:created>
  <dcterms:modified xsi:type="dcterms:W3CDTF">2019-02-05T00:19:45Z</dcterms:modified>
</cp:coreProperties>
</file>