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1296" r:id="rId5"/>
  </p:sldIdLst>
  <p:sldSz cx="12801600" cy="9601200" type="A3"/>
  <p:notesSz cx="9939338" cy="68072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CC"/>
    <a:srgbClr val="FFFF99"/>
    <a:srgbClr val="CCFFFF"/>
    <a:srgbClr val="FFFFFF"/>
    <a:srgbClr val="CBE3F2"/>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3" autoAdjust="0"/>
    <p:restoredTop sz="94434" autoAdjust="0"/>
  </p:normalViewPr>
  <p:slideViewPr>
    <p:cSldViewPr>
      <p:cViewPr varScale="1">
        <p:scale>
          <a:sx n="81" d="100"/>
          <a:sy n="81" d="100"/>
        </p:scale>
        <p:origin x="629" y="67"/>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4" y="8"/>
            <a:ext cx="4307047" cy="340359"/>
          </a:xfrm>
          <a:prstGeom prst="rect">
            <a:avLst/>
          </a:prstGeom>
        </p:spPr>
        <p:txBody>
          <a:bodyPr vert="horz" lIns="90900" tIns="45446" rIns="90900" bIns="45446"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014" y="8"/>
            <a:ext cx="4307047" cy="340359"/>
          </a:xfrm>
          <a:prstGeom prst="rect">
            <a:avLst/>
          </a:prstGeom>
        </p:spPr>
        <p:txBody>
          <a:bodyPr vert="horz" lIns="90900" tIns="45446" rIns="90900" bIns="45446" rtlCol="0"/>
          <a:lstStyle>
            <a:lvl1pPr algn="r">
              <a:defRPr sz="1200"/>
            </a:lvl1pPr>
          </a:lstStyle>
          <a:p>
            <a:fld id="{3F2D28A0-6F62-4A73-959C-6359E5DDD042}" type="datetimeFigureOut">
              <a:rPr kumimoji="1" lang="ja-JP" altLang="en-US" smtClean="0"/>
              <a:t>2024/2/6</a:t>
            </a:fld>
            <a:endParaRPr kumimoji="1" lang="ja-JP" altLang="en-US"/>
          </a:p>
        </p:txBody>
      </p:sp>
      <p:sp>
        <p:nvSpPr>
          <p:cNvPr id="4" name="スライド イメージ プレースホルダー 3"/>
          <p:cNvSpPr>
            <a:spLocks noGrp="1" noRot="1" noChangeAspect="1"/>
          </p:cNvSpPr>
          <p:nvPr>
            <p:ph type="sldImg" idx="2"/>
          </p:nvPr>
        </p:nvSpPr>
        <p:spPr>
          <a:xfrm>
            <a:off x="3267075" y="509588"/>
            <a:ext cx="3405188" cy="2552700"/>
          </a:xfrm>
          <a:prstGeom prst="rect">
            <a:avLst/>
          </a:prstGeom>
          <a:noFill/>
          <a:ln w="12700">
            <a:solidFill>
              <a:prstClr val="black"/>
            </a:solidFill>
          </a:ln>
        </p:spPr>
        <p:txBody>
          <a:bodyPr vert="horz" lIns="90900" tIns="45446" rIns="90900" bIns="45446" rtlCol="0" anchor="ctr"/>
          <a:lstStyle/>
          <a:p>
            <a:endParaRPr lang="ja-JP" altLang="en-US"/>
          </a:p>
        </p:txBody>
      </p:sp>
      <p:sp>
        <p:nvSpPr>
          <p:cNvPr id="5" name="ノート プレースホルダー 4"/>
          <p:cNvSpPr>
            <a:spLocks noGrp="1"/>
          </p:cNvSpPr>
          <p:nvPr>
            <p:ph type="body" sz="quarter" idx="3"/>
          </p:nvPr>
        </p:nvSpPr>
        <p:spPr>
          <a:xfrm>
            <a:off x="993934" y="3233420"/>
            <a:ext cx="7951470" cy="3063240"/>
          </a:xfrm>
          <a:prstGeom prst="rect">
            <a:avLst/>
          </a:prstGeom>
        </p:spPr>
        <p:txBody>
          <a:bodyPr vert="horz" lIns="90900" tIns="45446" rIns="90900" bIns="454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4" y="6465669"/>
            <a:ext cx="4307047" cy="340359"/>
          </a:xfrm>
          <a:prstGeom prst="rect">
            <a:avLst/>
          </a:prstGeom>
        </p:spPr>
        <p:txBody>
          <a:bodyPr vert="horz" lIns="90900" tIns="45446" rIns="90900" bIns="454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014" y="6465669"/>
            <a:ext cx="4307047" cy="340359"/>
          </a:xfrm>
          <a:prstGeom prst="rect">
            <a:avLst/>
          </a:prstGeom>
        </p:spPr>
        <p:txBody>
          <a:bodyPr vert="horz" lIns="90900" tIns="45446" rIns="90900" bIns="45446"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700" kern="1200">
        <a:solidFill>
          <a:schemeClr val="tx1"/>
        </a:solidFill>
        <a:latin typeface="+mn-lt"/>
        <a:ea typeface="+mn-ea"/>
        <a:cs typeface="+mn-cs"/>
      </a:defRPr>
    </a:lvl1pPr>
    <a:lvl2pPr marL="640080" algn="l" defTabSz="1280160" rtl="0" eaLnBrk="1" latinLnBrk="0" hangingPunct="1">
      <a:defRPr kumimoji="1" sz="1700" kern="1200">
        <a:solidFill>
          <a:schemeClr val="tx1"/>
        </a:solidFill>
        <a:latin typeface="+mn-lt"/>
        <a:ea typeface="+mn-ea"/>
        <a:cs typeface="+mn-cs"/>
      </a:defRPr>
    </a:lvl2pPr>
    <a:lvl3pPr marL="1280160" algn="l" defTabSz="1280160" rtl="0" eaLnBrk="1" latinLnBrk="0" hangingPunct="1">
      <a:defRPr kumimoji="1" sz="1700" kern="1200">
        <a:solidFill>
          <a:schemeClr val="tx1"/>
        </a:solidFill>
        <a:latin typeface="+mn-lt"/>
        <a:ea typeface="+mn-ea"/>
        <a:cs typeface="+mn-cs"/>
      </a:defRPr>
    </a:lvl3pPr>
    <a:lvl4pPr marL="1920240" algn="l" defTabSz="1280160" rtl="0" eaLnBrk="1" latinLnBrk="0" hangingPunct="1">
      <a:defRPr kumimoji="1" sz="1700" kern="1200">
        <a:solidFill>
          <a:schemeClr val="tx1"/>
        </a:solidFill>
        <a:latin typeface="+mn-lt"/>
        <a:ea typeface="+mn-ea"/>
        <a:cs typeface="+mn-cs"/>
      </a:defRPr>
    </a:lvl4pPr>
    <a:lvl5pPr marL="2560320" algn="l" defTabSz="1280160" rtl="0" eaLnBrk="1" latinLnBrk="0" hangingPunct="1">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1875A66-8240-4C7B-8F63-ACC40D2513BA}" type="slidenum">
              <a:rPr kumimoji="1" lang="ja-JP" altLang="en-US" smtClean="0"/>
              <a:t>1</a:t>
            </a:fld>
            <a:endParaRPr kumimoji="1" lang="ja-JP" altLang="en-US"/>
          </a:p>
        </p:txBody>
      </p:sp>
    </p:spTree>
    <p:extLst>
      <p:ext uri="{BB962C8B-B14F-4D97-AF65-F5344CB8AC3E}">
        <p14:creationId xmlns:p14="http://schemas.microsoft.com/office/powerpoint/2010/main" val="764605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400"/>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2" y="2149159"/>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2"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9"/>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0"/>
            <a:ext cx="4211639"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69" y="382272"/>
            <a:ext cx="7156451"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2" y="2009142"/>
            <a:ext cx="4211639"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1"/>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4"/>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C51E5E-691E-48DE-A204-CB25103CED8D}" type="datetimeFigureOut">
              <a:rPr kumimoji="1" lang="ja-JP" altLang="en-US" smtClean="0"/>
              <a:t>2024/2/6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2"/>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56C51E5E-691E-48DE-A204-CB25103CED8D}" type="datetimeFigureOut">
              <a:rPr kumimoji="1" lang="ja-JP" altLang="en-US" smtClean="0"/>
              <a:t>2024/2/6</a:t>
            </a:fld>
            <a:endParaRPr kumimoji="1" lang="ja-JP" altLang="en-US"/>
          </a:p>
        </p:txBody>
      </p:sp>
      <p:sp>
        <p:nvSpPr>
          <p:cNvPr id="5" name="フッター プレースホルダー 4"/>
          <p:cNvSpPr>
            <a:spLocks noGrp="1"/>
          </p:cNvSpPr>
          <p:nvPr>
            <p:ph type="ftr" sz="quarter" idx="3"/>
          </p:nvPr>
        </p:nvSpPr>
        <p:spPr>
          <a:xfrm>
            <a:off x="4373880" y="8898892"/>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2"/>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グループ化 51"/>
          <p:cNvGrpSpPr/>
          <p:nvPr/>
        </p:nvGrpSpPr>
        <p:grpSpPr>
          <a:xfrm>
            <a:off x="88292" y="4739868"/>
            <a:ext cx="4239245" cy="2877403"/>
            <a:chOff x="131649" y="5225122"/>
            <a:chExt cx="4126407" cy="1877914"/>
          </a:xfrm>
        </p:grpSpPr>
        <p:grpSp>
          <p:nvGrpSpPr>
            <p:cNvPr id="53" name="グループ化 52"/>
            <p:cNvGrpSpPr/>
            <p:nvPr/>
          </p:nvGrpSpPr>
          <p:grpSpPr>
            <a:xfrm>
              <a:off x="131649" y="5225122"/>
              <a:ext cx="4126407" cy="1877914"/>
              <a:chOff x="131648" y="3326059"/>
              <a:chExt cx="4127169" cy="3414898"/>
            </a:xfrm>
          </p:grpSpPr>
          <p:sp>
            <p:nvSpPr>
              <p:cNvPr id="57" name="コンテンツ プレースホルダー 2"/>
              <p:cNvSpPr txBox="1">
                <a:spLocks/>
              </p:cNvSpPr>
              <p:nvPr/>
            </p:nvSpPr>
            <p:spPr>
              <a:xfrm>
                <a:off x="136800" y="3711528"/>
                <a:ext cx="4122017" cy="3029429"/>
              </a:xfrm>
              <a:prstGeom prst="rect">
                <a:avLst/>
              </a:prstGeom>
              <a:solidFill>
                <a:schemeClr val="accent1">
                  <a:lumMod val="20000"/>
                  <a:lumOff val="80000"/>
                </a:schemeClr>
              </a:solidFill>
              <a:ln w="19050">
                <a:solidFill>
                  <a:schemeClr val="bg2">
                    <a:lumMod val="10000"/>
                  </a:schemeClr>
                </a:solidFill>
              </a:ln>
              <a:effectLst>
                <a:outerShdw blurRad="50800" dist="38100" dir="2700000" algn="tl" rotWithShape="0">
                  <a:prstClr val="black">
                    <a:alpha val="40000"/>
                  </a:prstClr>
                </a:outerShdw>
              </a:effectLst>
            </p:spPr>
            <p:txBody>
              <a:bodyPr vert="horz" lIns="128016" tIns="64008" rIns="128016" bIns="64008" rtlCol="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lvl="0" indent="0" defTabSz="914400">
                  <a:spcBef>
                    <a:spcPts val="0"/>
                  </a:spcBef>
                  <a:buNone/>
                </a:pPr>
                <a:endParaRPr kumimoji="0" lang="en-US" altLang="ja-JP" sz="1000" b="1" u="sng" kern="0" dirty="0">
                  <a:ln w="12700">
                    <a:noFill/>
                    <a:prstDash val="solid"/>
                  </a:ln>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◆建物の劣化度調査・現況調査の実施及び中長期保全計画の策定</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（延床面積</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以上 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1,000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㎡未満 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4,000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500"/>
                  </a:lnSpc>
                  <a:buNone/>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◆長寿命化に向けた改修工事等の着手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（令和２年度～）</a:t>
                </a:r>
              </a:p>
              <a:p>
                <a:pPr marL="0" indent="0">
                  <a:spcBef>
                    <a:spcPts val="0"/>
                  </a:spcBef>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劣化度調査等の結果、不具合の発生などの劣化が著しく、長寿命化のために優先的に対応</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する必要のあるものから改修工事等に着手。</a:t>
                </a:r>
              </a:p>
              <a:p>
                <a:pPr marL="0" indent="0">
                  <a:spcBef>
                    <a:spcPts val="0"/>
                  </a:spcBef>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endParaRPr kumimoji="0" lang="en-US" altLang="ja-JP" sz="800" b="1" u="sng" kern="0" dirty="0">
                  <a:ln w="12700">
                    <a:noFill/>
                    <a:prstDash val="solid"/>
                  </a:ln>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endParaRPr kumimoji="0" lang="en-US" altLang="ja-JP" sz="1100" b="1" u="sng" kern="0" dirty="0">
                  <a:ln w="12700">
                    <a:noFill/>
                    <a:prstDash val="solid"/>
                  </a:ln>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◆築後</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年目の施設等の点検を実施（</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333</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施設</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〔1,476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棟</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spcBef>
                    <a:spcPts val="0"/>
                  </a:spcBef>
                  <a:buNone/>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◆学校、警察施設の施設類型別計画等に基づき、施設の再編等を実施</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コンテンツ プレースホルダー 2"/>
              <p:cNvSpPr txBox="1">
                <a:spLocks/>
              </p:cNvSpPr>
              <p:nvPr/>
            </p:nvSpPr>
            <p:spPr>
              <a:xfrm>
                <a:off x="131648" y="3326059"/>
                <a:ext cx="4125658" cy="373659"/>
              </a:xfrm>
              <a:prstGeom prst="rect">
                <a:avLst/>
              </a:prstGeom>
              <a:solidFill>
                <a:schemeClr val="accent1">
                  <a:lumMod val="50000"/>
                </a:schemeClr>
              </a:solidFill>
              <a:ln w="19050">
                <a:solidFill>
                  <a:schemeClr val="bg2">
                    <a:lumMod val="10000"/>
                  </a:schemeClr>
                </a:solidFill>
              </a:ln>
              <a:effectLst>
                <a:outerShdw blurRad="50800" dist="38100" dir="2700000" algn="tl" rotWithShape="0">
                  <a:prstClr val="black">
                    <a:alpha val="40000"/>
                  </a:prstClr>
                </a:outerShdw>
              </a:effectLst>
            </p:spPr>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Font typeface="Arial" panose="020B0604020202020204" pitchFamily="34" charset="0"/>
                  <a:buNone/>
                </a:pPr>
                <a:r>
                  <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これまでの取組み</a:t>
                </a:r>
                <a:r>
                  <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28</a:t>
                </a:r>
                <a:r>
                  <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年度～令和３年度）</a:t>
                </a:r>
              </a:p>
            </p:txBody>
          </p:sp>
        </p:grpSp>
        <p:sp>
          <p:nvSpPr>
            <p:cNvPr id="54" name="コンテンツ プレースホルダー 2"/>
            <p:cNvSpPr txBox="1">
              <a:spLocks/>
            </p:cNvSpPr>
            <p:nvPr/>
          </p:nvSpPr>
          <p:spPr>
            <a:xfrm>
              <a:off x="309357" y="5510035"/>
              <a:ext cx="2038785" cy="184407"/>
            </a:xfrm>
            <a:prstGeom prst="rect">
              <a:avLst/>
            </a:prstGeom>
            <a:solidFill>
              <a:schemeClr val="accent6">
                <a:lumMod val="50000"/>
              </a:schemeClr>
            </a:solidFill>
            <a:ln w="3175">
              <a:solidFill>
                <a:schemeClr val="bg2">
                  <a:lumMod val="10000"/>
                </a:schemeClr>
              </a:solidFill>
              <a:prstDash val="sysDash"/>
            </a:ln>
            <a:effectLst/>
          </p:spPr>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長  寿  命  化  </a:t>
              </a:r>
            </a:p>
          </p:txBody>
        </p:sp>
        <p:sp>
          <p:nvSpPr>
            <p:cNvPr id="56" name="コンテンツ プレースホルダー 2"/>
            <p:cNvSpPr txBox="1">
              <a:spLocks/>
            </p:cNvSpPr>
            <p:nvPr/>
          </p:nvSpPr>
          <p:spPr>
            <a:xfrm>
              <a:off x="309357" y="6443373"/>
              <a:ext cx="2038785" cy="184407"/>
            </a:xfrm>
            <a:prstGeom prst="rect">
              <a:avLst/>
            </a:prstGeom>
            <a:solidFill>
              <a:schemeClr val="accent6">
                <a:lumMod val="50000"/>
              </a:schemeClr>
            </a:solidFill>
            <a:ln w="3175">
              <a:solidFill>
                <a:schemeClr val="bg2">
                  <a:lumMod val="10000"/>
                </a:schemeClr>
              </a:solidFill>
              <a:prstDash val="sysDash"/>
            </a:ln>
            <a:effectLst/>
          </p:spPr>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総量最適化・有効活用  </a:t>
              </a:r>
            </a:p>
          </p:txBody>
        </p:sp>
      </p:grpSp>
      <p:sp>
        <p:nvSpPr>
          <p:cNvPr id="4" name="タイトル 1"/>
          <p:cNvSpPr txBox="1">
            <a:spLocks/>
          </p:cNvSpPr>
          <p:nvPr/>
        </p:nvSpPr>
        <p:spPr>
          <a:xfrm>
            <a:off x="-1" y="1"/>
            <a:ext cx="12711120" cy="437726"/>
          </a:xfrm>
          <a:prstGeom prst="rect">
            <a:avLst/>
          </a:prstGeom>
          <a:noFill/>
          <a:ln>
            <a:noFill/>
          </a:ln>
        </p:spPr>
        <p:txBody>
          <a:bodyPr vert="horz" lIns="128016" tIns="64008" rIns="128016" bIns="64008" rtlCol="0" anchor="ctr">
            <a:no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大阪府ファシリティマネジメント基本方針</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（大阪府公共施設等総合管理計画）</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の改訂について　</a:t>
            </a:r>
          </a:p>
        </p:txBody>
      </p:sp>
      <p:cxnSp>
        <p:nvCxnSpPr>
          <p:cNvPr id="5" name="直線コネクタ 4"/>
          <p:cNvCxnSpPr/>
          <p:nvPr/>
        </p:nvCxnSpPr>
        <p:spPr>
          <a:xfrm>
            <a:off x="0" y="431624"/>
            <a:ext cx="12801600" cy="0"/>
          </a:xfrm>
          <a:prstGeom prst="line">
            <a:avLst/>
          </a:prstGeom>
          <a:ln>
            <a:solidFill>
              <a:schemeClr val="bg2">
                <a:lumMod val="25000"/>
              </a:schemeClr>
            </a:solidFill>
          </a:ln>
        </p:spPr>
        <p:style>
          <a:lnRef idx="3">
            <a:schemeClr val="accent1"/>
          </a:lnRef>
          <a:fillRef idx="0">
            <a:schemeClr val="accent1"/>
          </a:fillRef>
          <a:effectRef idx="2">
            <a:schemeClr val="accent1"/>
          </a:effectRef>
          <a:fontRef idx="minor">
            <a:schemeClr val="tx1"/>
          </a:fontRef>
        </p:style>
      </p:cxnSp>
      <p:grpSp>
        <p:nvGrpSpPr>
          <p:cNvPr id="3" name="グループ化 2"/>
          <p:cNvGrpSpPr/>
          <p:nvPr/>
        </p:nvGrpSpPr>
        <p:grpSpPr>
          <a:xfrm>
            <a:off x="5247178" y="1031185"/>
            <a:ext cx="7414240" cy="8449934"/>
            <a:chOff x="4665341" y="763181"/>
            <a:chExt cx="7953304" cy="4080227"/>
          </a:xfrm>
        </p:grpSpPr>
        <p:sp>
          <p:nvSpPr>
            <p:cNvPr id="68" name="コンテンツ プレースホルダー 2"/>
            <p:cNvSpPr txBox="1">
              <a:spLocks/>
            </p:cNvSpPr>
            <p:nvPr/>
          </p:nvSpPr>
          <p:spPr>
            <a:xfrm>
              <a:off x="4666943" y="903154"/>
              <a:ext cx="7951702" cy="3940254"/>
            </a:xfrm>
            <a:prstGeom prst="rect">
              <a:avLst/>
            </a:prstGeom>
            <a:solidFill>
              <a:schemeClr val="accent1">
                <a:lumMod val="20000"/>
                <a:lumOff val="80000"/>
              </a:schemeClr>
            </a:solidFill>
            <a:ln w="19050">
              <a:solidFill>
                <a:schemeClr val="bg2">
                  <a:lumMod val="10000"/>
                </a:schemeClr>
              </a:solidFill>
            </a:ln>
            <a:effectLst>
              <a:outerShdw blurRad="50800" dist="38100" dir="2700000" algn="tl" rotWithShape="0">
                <a:prstClr val="black">
                  <a:alpha val="40000"/>
                </a:prstClr>
              </a:outerShdw>
            </a:effectLst>
          </p:spPr>
          <p:txBody>
            <a:bodyPr vert="horz" lIns="128016" tIns="64008" rIns="128016" bIns="64008" rtlCol="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lvl="0" indent="0">
                <a:spcBef>
                  <a:spcPts val="0"/>
                </a:spcBef>
                <a:buNone/>
              </a:pPr>
              <a:r>
                <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改訂の動機</a:t>
              </a:r>
              <a:r>
                <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spcBef>
                  <a:spcPts val="0"/>
                </a:spcBef>
                <a:buNone/>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国（総務省）の要請に対応</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令和５年</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日付け 総財務第</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152</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号通知</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lvl="0" indent="0">
                <a:spcBef>
                  <a:spcPts val="0"/>
                </a:spcBef>
                <a:buNone/>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令和５年度中に記載事項を追記：脱炭素化の推進方針</a:t>
              </a:r>
            </a:p>
            <a:p>
              <a:pPr marL="0" lvl="0" indent="0">
                <a:spcBef>
                  <a:spcPts val="0"/>
                </a:spcBef>
                <a:buNone/>
              </a:pP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spcBef>
                  <a:spcPts val="0"/>
                </a:spcBef>
                <a:buNone/>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現在、本基本方針に基づき平成</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年度から令和</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年度までを緊急取組期間と位置づけて取り組んでおり、今回の改訂は社会的</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spcBef>
                  <a:spcPts val="0"/>
                </a:spcBef>
                <a:buNone/>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背景の変化等に伴うものではなく、総務省通知により新規に追加するものを主とし、本編の第１、第２及び第３並びに参考資料編に</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spcBef>
                  <a:spcPts val="0"/>
                </a:spcBef>
                <a:buNone/>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記載の基礎データ等については、基本的には本基本方針策定時のものである。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spcBef>
                  <a:spcPts val="0"/>
                </a:spcBef>
                <a:buNone/>
              </a:pP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spcBef>
                  <a:spcPts val="0"/>
                </a:spcBef>
                <a:buNone/>
              </a:pP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改訂内容</a:t>
              </a:r>
              <a:r>
                <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spcBef>
                  <a:spcPts val="0"/>
                </a:spcBef>
                <a:buNone/>
              </a:pP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spcBef>
                  <a:spcPts val="0"/>
                </a:spcBef>
                <a:buNone/>
              </a:pPr>
              <a:r>
                <a:rPr lang="ja-JP" altLang="en-US"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１．脱炭素化の推進方針を記載</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pPr marL="357188" lvl="0" indent="-357188">
                <a:spcBef>
                  <a:spcPts val="0"/>
                </a:spcBef>
                <a:buNone/>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○「ふちょう温室効果ガス削減アクションプラン（大阪府地球温暖化対策実行計画（事務事業編））」から、公共施設等の計画的な改修等による脱炭素化の推進方針等の概要を記載した。</a:t>
              </a:r>
            </a:p>
            <a:p>
              <a:endParaRPr lang="en-US" altLang="ja-JP" sz="1050" b="1" dirty="0">
                <a:latin typeface="Meiryo UI" panose="020B0604030504040204" pitchFamily="50" charset="-128"/>
                <a:ea typeface="Meiryo UI" panose="020B0604030504040204" pitchFamily="50" charset="-128"/>
              </a:endParaRPr>
            </a:p>
            <a:p>
              <a:pPr marL="0" lvl="0" indent="0">
                <a:spcBef>
                  <a:spcPts val="0"/>
                </a:spcBef>
                <a:buNone/>
              </a:pP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コンテンツ プレースホルダー 2"/>
            <p:cNvSpPr txBox="1">
              <a:spLocks/>
            </p:cNvSpPr>
            <p:nvPr/>
          </p:nvSpPr>
          <p:spPr>
            <a:xfrm>
              <a:off x="4665341" y="763181"/>
              <a:ext cx="7953303" cy="139973"/>
            </a:xfrm>
            <a:prstGeom prst="rect">
              <a:avLst/>
            </a:prstGeom>
            <a:solidFill>
              <a:schemeClr val="accent1">
                <a:lumMod val="50000"/>
              </a:schemeClr>
            </a:solidFill>
            <a:ln w="19050">
              <a:solidFill>
                <a:schemeClr val="bg2">
                  <a:lumMod val="10000"/>
                </a:schemeClr>
              </a:solidFill>
            </a:ln>
            <a:effectLst>
              <a:outerShdw blurRad="50800" dist="38100" dir="2700000" algn="tl" rotWithShape="0">
                <a:prstClr val="black">
                  <a:alpha val="40000"/>
                </a:prstClr>
              </a:outerShdw>
            </a:effectLst>
          </p:spPr>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lgn="ctr">
                <a:buNone/>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主 な 改 訂 内 容</a:t>
              </a:r>
            </a:p>
          </p:txBody>
        </p:sp>
      </p:grpSp>
      <p:grpSp>
        <p:nvGrpSpPr>
          <p:cNvPr id="2" name="グループ化 1"/>
          <p:cNvGrpSpPr/>
          <p:nvPr/>
        </p:nvGrpSpPr>
        <p:grpSpPr>
          <a:xfrm>
            <a:off x="73188" y="1031186"/>
            <a:ext cx="4239380" cy="2980953"/>
            <a:chOff x="141585" y="541195"/>
            <a:chExt cx="3879472" cy="3252541"/>
          </a:xfrm>
        </p:grpSpPr>
        <p:sp>
          <p:nvSpPr>
            <p:cNvPr id="19" name="コンテンツ プレースホルダー 2"/>
            <p:cNvSpPr txBox="1">
              <a:spLocks/>
            </p:cNvSpPr>
            <p:nvPr/>
          </p:nvSpPr>
          <p:spPr>
            <a:xfrm>
              <a:off x="141818" y="857481"/>
              <a:ext cx="3876048" cy="2936255"/>
            </a:xfrm>
            <a:prstGeom prst="rect">
              <a:avLst/>
            </a:prstGeom>
            <a:solidFill>
              <a:schemeClr val="accent1">
                <a:lumMod val="20000"/>
                <a:lumOff val="80000"/>
              </a:schemeClr>
            </a:solidFill>
            <a:ln w="19050">
              <a:solidFill>
                <a:schemeClr val="bg2">
                  <a:lumMod val="10000"/>
                </a:schemeClr>
              </a:solidFill>
            </a:ln>
            <a:effectLst>
              <a:outerShdw blurRad="50800" dist="38100" dir="2700000" algn="tl" rotWithShape="0">
                <a:prstClr val="black">
                  <a:alpha val="40000"/>
                </a:prstClr>
              </a:outerShdw>
            </a:effectLst>
          </p:spPr>
          <p:txBody>
            <a:bodyPr vert="horz" lIns="36000" tIns="36000" rIns="36000" bIns="36000" rtlCol="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lvl="0" indent="0" defTabSz="914400">
                <a:spcBef>
                  <a:spcPts val="0"/>
                </a:spcBef>
                <a:buNone/>
              </a:pPr>
              <a:endParaRPr kumimoji="0" lang="en-US" altLang="ja-JP" sz="80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en-US" altLang="ja-JP" sz="100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z="1000" b="1" u="sng" kern="0" dirty="0">
                <a:ln w="12700">
                  <a:noFill/>
                  <a:prstDash val="solid"/>
                </a:ln>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endParaRPr kumimoji="0" lang="en-US" altLang="ja-JP" sz="800" b="1" u="sng" kern="0" dirty="0">
                <a:ln w="12700">
                  <a:noFill/>
                  <a:prstDash val="solid"/>
                </a:ln>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0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★施設の長寿命化</a:t>
              </a:r>
              <a:r>
                <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築後</a:t>
              </a:r>
              <a:r>
                <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70</a:t>
              </a: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年以上</a:t>
              </a:r>
              <a:r>
                <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を推進し、維持・更新経費の軽減</a:t>
              </a: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・平準化を図る</a:t>
              </a: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lnSpc>
                  <a:spcPts val="500"/>
                </a:lnSpc>
                <a:spcBef>
                  <a:spcPts val="0"/>
                </a:spcBef>
                <a:buNone/>
              </a:pP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★劣化度調査等により、予防保全型の施設維持管理体制を構築し、</a:t>
              </a: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府民の安全・安心の確保に努める</a:t>
              </a: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endParaRPr kumimoji="0" lang="en-US" altLang="ja-JP" sz="50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endParaRPr kumimoji="0" lang="en-US" altLang="ja-JP" sz="50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endParaRPr kumimoji="0" lang="en-US" altLang="ja-JP" sz="800" b="1" u="sng" kern="0" dirty="0">
                <a:ln w="12700">
                  <a:noFill/>
                  <a:prstDash val="solid"/>
                </a:ln>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0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★新規施設整備を抑制し、将来の利用需要に応じた施設の有効活用</a:t>
              </a: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や、総量の最適化を図る</a:t>
              </a: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ファシリティマネジメント</a:t>
              </a:r>
              <a:r>
                <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0" lvl="0" indent="0" defTabSz="914400">
                <a:spcBef>
                  <a:spcPts val="0"/>
                </a:spcBef>
                <a:buNone/>
              </a:pPr>
              <a:r>
                <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公共施設等の管理に関し、行政サービスの向上に努めながら、</a:t>
              </a: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できる限り少ない経費で最適な経営管理を行うこと</a:t>
              </a:r>
            </a:p>
            <a:p>
              <a:pPr marL="0" lvl="0" indent="0" defTabSz="914400">
                <a:spcBef>
                  <a:spcPts val="0"/>
                </a:spcBef>
                <a:buNone/>
              </a:pPr>
              <a:endParaRPr kumimoji="0" lang="en-US" altLang="ja-JP"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lvl="0" indent="0" defTabSz="914400">
                <a:spcBef>
                  <a:spcPts val="0"/>
                </a:spcBef>
                <a:buNone/>
              </a:pPr>
              <a:r>
                <a:rPr kumimoji="0" lang="ja-JP" altLang="en-US" sz="1050" kern="0" dirty="0">
                  <a:ln w="12700">
                    <a:noFill/>
                    <a:prstDash val="solid"/>
                  </a:ln>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20" name="コンテンツ プレースホルダー 2"/>
            <p:cNvSpPr txBox="1">
              <a:spLocks/>
            </p:cNvSpPr>
            <p:nvPr/>
          </p:nvSpPr>
          <p:spPr>
            <a:xfrm>
              <a:off x="141585" y="541195"/>
              <a:ext cx="3879472" cy="306946"/>
            </a:xfrm>
            <a:prstGeom prst="rect">
              <a:avLst/>
            </a:prstGeom>
            <a:solidFill>
              <a:schemeClr val="accent1">
                <a:lumMod val="50000"/>
              </a:schemeClr>
            </a:solidFill>
            <a:ln w="19050">
              <a:solidFill>
                <a:schemeClr val="bg2">
                  <a:lumMod val="10000"/>
                </a:schemeClr>
              </a:solidFill>
            </a:ln>
            <a:effectLst>
              <a:outerShdw blurRad="50800" dist="38100" dir="2700000" algn="tl" rotWithShape="0">
                <a:prstClr val="black">
                  <a:alpha val="40000"/>
                </a:prstClr>
              </a:outerShdw>
            </a:effectLst>
          </p:spPr>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Font typeface="Arial" panose="020B0604020202020204" pitchFamily="34" charset="0"/>
                <a:buNone/>
              </a:pPr>
              <a:r>
                <a:rPr lang="ja-JP" altLang="en-US" sz="12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基本的な方針</a:t>
              </a:r>
            </a:p>
          </p:txBody>
        </p:sp>
      </p:grpSp>
      <p:sp>
        <p:nvSpPr>
          <p:cNvPr id="30" name="二等辺三角形 29"/>
          <p:cNvSpPr/>
          <p:nvPr/>
        </p:nvSpPr>
        <p:spPr>
          <a:xfrm rot="10800000">
            <a:off x="1037848" y="4196240"/>
            <a:ext cx="2300110" cy="360000"/>
          </a:xfrm>
          <a:prstGeom prst="triangle">
            <a:avLst>
              <a:gd name="adj" fmla="val 48994"/>
            </a:avLst>
          </a:prstGeom>
          <a:solidFill>
            <a:schemeClr val="accent1">
              <a:lumMod val="40000"/>
              <a:lumOff val="6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4000" i="1" u="none" strike="noStrike" kern="0" cap="all" spc="0" normalizeH="0" baseline="0" noProof="0"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endParaRPr>
          </a:p>
        </p:txBody>
      </p:sp>
      <p:sp>
        <p:nvSpPr>
          <p:cNvPr id="31" name="コンテンツ プレースホルダー 2"/>
          <p:cNvSpPr txBox="1">
            <a:spLocks/>
          </p:cNvSpPr>
          <p:nvPr/>
        </p:nvSpPr>
        <p:spPr>
          <a:xfrm>
            <a:off x="73630" y="536618"/>
            <a:ext cx="4238938" cy="33933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lgn="ctr">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基本方針 策定</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コンテンツ プレースホルダー 2"/>
          <p:cNvSpPr txBox="1">
            <a:spLocks/>
          </p:cNvSpPr>
          <p:nvPr/>
        </p:nvSpPr>
        <p:spPr>
          <a:xfrm>
            <a:off x="5301261" y="451444"/>
            <a:ext cx="7409858" cy="342000"/>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lgn="ctr">
              <a:buNone/>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基本方針 改訂</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令和６年２月</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コンテンツ プレースホルダー 2"/>
          <p:cNvSpPr txBox="1">
            <a:spLocks/>
          </p:cNvSpPr>
          <p:nvPr/>
        </p:nvSpPr>
        <p:spPr>
          <a:xfrm>
            <a:off x="245559" y="1453526"/>
            <a:ext cx="2016000" cy="252000"/>
          </a:xfrm>
          <a:prstGeom prst="rect">
            <a:avLst/>
          </a:prstGeom>
          <a:solidFill>
            <a:schemeClr val="accent6">
              <a:lumMod val="50000"/>
            </a:schemeClr>
          </a:solidFill>
          <a:ln w="3175">
            <a:solidFill>
              <a:schemeClr val="bg2">
                <a:lumMod val="10000"/>
              </a:schemeClr>
            </a:solidFill>
            <a:prstDash val="sysDash"/>
          </a:ln>
          <a:effectLst/>
        </p:spPr>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長  寿  命  化  </a:t>
            </a:r>
          </a:p>
        </p:txBody>
      </p:sp>
      <p:sp>
        <p:nvSpPr>
          <p:cNvPr id="35" name="コンテンツ プレースホルダー 2"/>
          <p:cNvSpPr txBox="1">
            <a:spLocks/>
          </p:cNvSpPr>
          <p:nvPr/>
        </p:nvSpPr>
        <p:spPr>
          <a:xfrm>
            <a:off x="245559" y="2579605"/>
            <a:ext cx="2016000" cy="252000"/>
          </a:xfrm>
          <a:prstGeom prst="rect">
            <a:avLst/>
          </a:prstGeom>
          <a:solidFill>
            <a:schemeClr val="accent6">
              <a:lumMod val="50000"/>
            </a:schemeClr>
          </a:solidFill>
          <a:ln w="3175">
            <a:solidFill>
              <a:schemeClr val="bg2">
                <a:lumMod val="10000"/>
              </a:schemeClr>
            </a:solidFill>
            <a:prstDash val="sysDash"/>
          </a:ln>
          <a:effectLst/>
        </p:spPr>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総量最適化・有効活用  </a:t>
            </a:r>
          </a:p>
        </p:txBody>
      </p:sp>
      <p:sp>
        <p:nvSpPr>
          <p:cNvPr id="11" name="二等辺三角形 10"/>
          <p:cNvSpPr/>
          <p:nvPr/>
        </p:nvSpPr>
        <p:spPr>
          <a:xfrm rot="5400000">
            <a:off x="3065749" y="4988040"/>
            <a:ext cx="3564000" cy="466204"/>
          </a:xfrm>
          <a:prstGeom prst="triangle">
            <a:avLst>
              <a:gd name="adj" fmla="val 49718"/>
            </a:avLst>
          </a:prstGeom>
          <a:solidFill>
            <a:schemeClr val="accent1">
              <a:lumMod val="50000"/>
            </a:schemeClr>
          </a:solidFill>
          <a:ln w="9525">
            <a:solidFill>
              <a:schemeClr val="tx1"/>
            </a:solidFill>
          </a:ln>
        </p:spPr>
        <p:txBody>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indent="0" algn="ctr" defTabSz="914400" eaLnBrk="1" fontAlgn="auto" latinLnBrk="0" hangingPunct="1">
              <a:lnSpc>
                <a:spcPct val="100000"/>
              </a:lnSpc>
              <a:spcBef>
                <a:spcPts val="0"/>
              </a:spcBef>
              <a:spcAft>
                <a:spcPts val="0"/>
              </a:spcAft>
              <a:buClrTx/>
              <a:buSzTx/>
              <a:buFontTx/>
              <a:buNone/>
              <a:tabLst/>
            </a:pPr>
            <a:endParaRPr kumimoji="0" lang="ja-JP" altLang="en-US" sz="4000" i="1" u="none" strike="noStrike" kern="0" cap="all" spc="0" normalizeH="0" baseline="0" noProof="0" dirty="0">
              <a:ln/>
              <a:solidFill>
                <a:sysClr val="windowText" lastClr="000000"/>
              </a:solidFill>
              <a:effectLst>
                <a:outerShdw blurRad="19685" dist="12700" dir="5400000" algn="tl" rotWithShape="0">
                  <a:srgbClr val="4F81BD">
                    <a:satMod val="130000"/>
                    <a:alpha val="60000"/>
                  </a:srgbClr>
                </a:outerShdw>
                <a:reflection blurRad="10000" stA="55000" endPos="48000" dist="500" dir="5400000" sy="-100000" algn="bl" rotWithShape="0"/>
              </a:effectLst>
              <a:uLnTx/>
              <a:uFillTx/>
              <a:latin typeface="HG丸ｺﾞｼｯｸM-PRO" panose="020F0600000000000000" pitchFamily="50" charset="-128"/>
              <a:ea typeface="HG丸ｺﾞｼｯｸM-PRO" panose="020F0600000000000000" pitchFamily="50" charset="-128"/>
            </a:endParaRPr>
          </a:p>
        </p:txBody>
      </p:sp>
      <p:grpSp>
        <p:nvGrpSpPr>
          <p:cNvPr id="59" name="グループ化 58"/>
          <p:cNvGrpSpPr/>
          <p:nvPr/>
        </p:nvGrpSpPr>
        <p:grpSpPr>
          <a:xfrm>
            <a:off x="88292" y="7760883"/>
            <a:ext cx="4234336" cy="1720234"/>
            <a:chOff x="136108" y="8332506"/>
            <a:chExt cx="4088163" cy="1327522"/>
          </a:xfrm>
        </p:grpSpPr>
        <p:sp>
          <p:nvSpPr>
            <p:cNvPr id="60" name="コンテンツ プレースホルダー 2"/>
            <p:cNvSpPr txBox="1">
              <a:spLocks/>
            </p:cNvSpPr>
            <p:nvPr/>
          </p:nvSpPr>
          <p:spPr>
            <a:xfrm>
              <a:off x="136350" y="8597402"/>
              <a:ext cx="4084554" cy="1062626"/>
            </a:xfrm>
            <a:prstGeom prst="rect">
              <a:avLst/>
            </a:prstGeom>
            <a:solidFill>
              <a:schemeClr val="accent1">
                <a:lumMod val="20000"/>
                <a:lumOff val="80000"/>
              </a:schemeClr>
            </a:solidFill>
            <a:ln w="19050">
              <a:solidFill>
                <a:schemeClr val="bg2">
                  <a:lumMod val="10000"/>
                </a:schemeClr>
              </a:solidFill>
            </a:ln>
            <a:effectLst>
              <a:outerShdw blurRad="50800" dist="38100" dir="2700000" algn="tl" rotWithShape="0">
                <a:prstClr val="black">
                  <a:alpha val="40000"/>
                </a:prstClr>
              </a:outerShdw>
            </a:effectLst>
          </p:spPr>
          <p:txBody>
            <a:bodyPr vert="horz" lIns="128016" tIns="64008" rIns="128016" bIns="64008" rtlCol="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None/>
              </a:pP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●国（総務省）の要請に対応</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年２月</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年２月</a:t>
              </a:r>
              <a:r>
                <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日付け 総財務第</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号通知）</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年程度以上の</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中長期的な経費見込み　／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ユニバーサルデザイン化の推進方策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地方独立行政法人が所有する施設の追加　／　ほか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◆令和４年３月</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（令和３年１月</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日付け 総財務第</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号通知 等）</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個別施設計画を位置づけるとともに、関連する事項を改訂　／　公共施設等の維持管理・更新</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等に係る経費見込みを算出　／　総務省通知に基づく参考資料を追加　／　ほか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コンテンツ プレースホルダー 2"/>
            <p:cNvSpPr txBox="1">
              <a:spLocks/>
            </p:cNvSpPr>
            <p:nvPr/>
          </p:nvSpPr>
          <p:spPr>
            <a:xfrm>
              <a:off x="136108" y="8332506"/>
              <a:ext cx="4088163" cy="256785"/>
            </a:xfrm>
            <a:prstGeom prst="rect">
              <a:avLst/>
            </a:prstGeom>
            <a:solidFill>
              <a:schemeClr val="accent1">
                <a:lumMod val="50000"/>
              </a:schemeClr>
            </a:solidFill>
            <a:ln w="19050">
              <a:solidFill>
                <a:schemeClr val="bg2">
                  <a:lumMod val="10000"/>
                </a:schemeClr>
              </a:solidFill>
            </a:ln>
            <a:effectLst>
              <a:outerShdw blurRad="50800" dist="38100" dir="2700000" algn="tl" rotWithShape="0">
                <a:prstClr val="black">
                  <a:alpha val="40000"/>
                </a:prstClr>
              </a:outerShdw>
            </a:effectLst>
          </p:spPr>
          <p:txBody>
            <a:bodyPr vert="horz" wrap="square" lIns="128016" tIns="64008" rIns="128016" bIns="64008" rtlCol="0" anchor="ctr" anchorCtr="0">
              <a:noAutofit/>
            </a:bodyPr>
            <a:lst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a:lstStyle>
            <a:p>
              <a:pPr marL="0" indent="0">
                <a:buFont typeface="Arial" panose="020B0604020202020204" pitchFamily="34" charset="0"/>
                <a:buNone/>
              </a:pPr>
              <a:r>
                <a:rPr lang="ja-JP" altLang="en-US" sz="11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これまでの改訂の経過 </a:t>
              </a:r>
              <a:r>
                <a:rPr lang="en-US" altLang="ja-JP"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月、令和</a:t>
              </a:r>
              <a:r>
                <a:rPr lang="en-US" altLang="ja-JP"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月</a:t>
              </a:r>
              <a:r>
                <a:rPr lang="en-US" altLang="ja-JP"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9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pSp>
      <p:graphicFrame>
        <p:nvGraphicFramePr>
          <p:cNvPr id="9" name="表 8"/>
          <p:cNvGraphicFramePr>
            <a:graphicFrameLocks noGrp="1"/>
          </p:cNvGraphicFramePr>
          <p:nvPr>
            <p:extLst>
              <p:ext uri="{D42A27DB-BD31-4B8C-83A1-F6EECF244321}">
                <p14:modId xmlns:p14="http://schemas.microsoft.com/office/powerpoint/2010/main" val="2214969556"/>
              </p:ext>
            </p:extLst>
          </p:nvPr>
        </p:nvGraphicFramePr>
        <p:xfrm>
          <a:off x="5536704" y="4196240"/>
          <a:ext cx="6984776" cy="5140864"/>
        </p:xfrm>
        <a:graphic>
          <a:graphicData uri="http://schemas.openxmlformats.org/drawingml/2006/table">
            <a:tbl>
              <a:tblPr firstRow="1" firstCol="1" bandRow="1"/>
              <a:tblGrid>
                <a:gridCol w="6984776">
                  <a:extLst>
                    <a:ext uri="{9D8B030D-6E8A-4147-A177-3AD203B41FA5}">
                      <a16:colId xmlns:a16="http://schemas.microsoft.com/office/drawing/2014/main" val="1458026883"/>
                    </a:ext>
                  </a:extLst>
                </a:gridCol>
              </a:tblGrid>
              <a:tr h="5140864">
                <a:tc>
                  <a:txBody>
                    <a:bodyPr/>
                    <a:lstStyle/>
                    <a:p>
                      <a:pPr indent="152400" algn="just">
                        <a:lnSpc>
                          <a:spcPts val="1200"/>
                        </a:lnSpc>
                        <a:spcAft>
                          <a:spcPts val="0"/>
                        </a:spcAft>
                      </a:pP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152400" algn="just">
                        <a:lnSpc>
                          <a:spcPts val="1700"/>
                        </a:lnSpc>
                        <a:spcAft>
                          <a:spcPts val="0"/>
                        </a:spcAft>
                      </a:pP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府における</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2030</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年度の削減目標達成に向けた取組み（要約）</a:t>
                      </a:r>
                    </a:p>
                    <a:p>
                      <a:pPr indent="152400" algn="just">
                        <a:lnSpc>
                          <a:spcPts val="1200"/>
                        </a:lnSpc>
                        <a:spcAft>
                          <a:spcPts val="0"/>
                        </a:spcAft>
                      </a:pP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700"/>
                        </a:lnSpc>
                        <a:spcAft>
                          <a:spcPts val="0"/>
                        </a:spcAft>
                      </a:pPr>
                      <a:r>
                        <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rPr>
                        <a:t>＜削減目標＞　温室効果ガス排出量　</a:t>
                      </a:r>
                      <a:r>
                        <a:rPr lang="en-US" altLang="ja-JP" sz="1050" b="1" kern="100" dirty="0">
                          <a:effectLst/>
                          <a:latin typeface="Meiryo UI" panose="020B0604030504040204" pitchFamily="50" charset="-128"/>
                          <a:ea typeface="Meiryo UI" panose="020B0604030504040204" pitchFamily="50" charset="-128"/>
                          <a:cs typeface="Times New Roman" panose="02020603050405020304" pitchFamily="18" charset="0"/>
                        </a:rPr>
                        <a:t>2013</a:t>
                      </a:r>
                      <a:r>
                        <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rPr>
                        <a:t>年度比　</a:t>
                      </a:r>
                      <a:r>
                        <a:rPr lang="en-US" sz="1050" b="1" kern="100" dirty="0">
                          <a:effectLst/>
                          <a:latin typeface="Meiryo UI" panose="020B0604030504040204" pitchFamily="50" charset="-128"/>
                          <a:ea typeface="Meiryo UI" panose="020B0604030504040204" pitchFamily="50" charset="-128"/>
                          <a:cs typeface="Times New Roman" panose="02020603050405020304" pitchFamily="18" charset="0"/>
                        </a:rPr>
                        <a:t>45</a:t>
                      </a:r>
                      <a:r>
                        <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rPr>
                        <a:t>％削減</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152400" algn="just">
                        <a:lnSpc>
                          <a:spcPts val="1700"/>
                        </a:lnSpc>
                        <a:spcAft>
                          <a:spcPts val="0"/>
                        </a:spcAft>
                      </a:pPr>
                      <a:r>
                        <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rPr>
                        <a:t>2030</a:t>
                      </a:r>
                      <a:r>
                        <a:rPr lang="ja-JP" sz="1050" kern="100" dirty="0">
                          <a:effectLst/>
                          <a:latin typeface="Meiryo UI" panose="020B0604030504040204" pitchFamily="50" charset="-128"/>
                          <a:ea typeface="Meiryo UI" panose="020B0604030504040204" pitchFamily="50" charset="-128"/>
                          <a:cs typeface="Times New Roman" panose="02020603050405020304" pitchFamily="18" charset="0"/>
                        </a:rPr>
                        <a:t>年度の削減目標達成に向け、従来から推進してきた省エネルギーや創エネルギーの取組み（柱１）をさらに推進していくことに加えて、今後は、排出量の多くを占める電気について、再生可能エネルギー比率が高く二酸化炭素排出係数が低い電気（環境に配慮した電気）の調達（柱２）を進めるとともに、エネルギー効率を意識した働き方改革（柱３）に取組む。</a:t>
                      </a:r>
                    </a:p>
                    <a:p>
                      <a:pPr indent="-457200" algn="just">
                        <a:lnSpc>
                          <a:spcPts val="1700"/>
                        </a:lnSpc>
                        <a:spcAft>
                          <a:spcPts val="0"/>
                        </a:spcAft>
                      </a:pP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【取組</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み</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の具体例】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457200" algn="l">
                        <a:lnSpc>
                          <a:spcPts val="1700"/>
                        </a:lnSpc>
                        <a:spcAft>
                          <a:spcPts val="0"/>
                        </a:spcAft>
                      </a:pPr>
                      <a:r>
                        <a:rPr lang="ja-JP" sz="1050" b="1" u="none" kern="100" dirty="0">
                          <a:effectLst/>
                          <a:latin typeface="Meiryo UI" panose="020B0604030504040204" pitchFamily="50" charset="-128"/>
                          <a:ea typeface="Meiryo UI" panose="020B0604030504040204" pitchFamily="50" charset="-128"/>
                          <a:cs typeface="Times New Roman" panose="02020603050405020304" pitchFamily="18" charset="0"/>
                        </a:rPr>
                        <a:t>（柱１）</a:t>
                      </a:r>
                      <a:r>
                        <a:rPr lang="ja-JP" sz="1050" b="1"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省エネ・創エネ</a:t>
                      </a:r>
                      <a:endParaRPr lang="ja-JP" sz="1050" u="none"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◆新築・増改築における建築物の</a:t>
                      </a:r>
                      <a:r>
                        <a:rPr kumimoji="1" lang="en-US" altLang="ja-JP" sz="1050" kern="1200" dirty="0">
                          <a:solidFill>
                            <a:schemeClr val="tx1"/>
                          </a:solidFill>
                          <a:effectLst/>
                          <a:latin typeface="Meiryo UI" panose="020B0604030504040204" pitchFamily="50" charset="-128"/>
                          <a:ea typeface="Meiryo UI" panose="020B0604030504040204" pitchFamily="50" charset="-128"/>
                          <a:cs typeface="+mn-cs"/>
                        </a:rPr>
                        <a:t>ZEB</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化</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◆照明器具の原則</a:t>
                      </a:r>
                      <a:r>
                        <a:rPr kumimoji="1" lang="en-US" altLang="ja-JP" sz="1050" kern="1200" dirty="0">
                          <a:solidFill>
                            <a:schemeClr val="tx1"/>
                          </a:solidFill>
                          <a:effectLst/>
                          <a:latin typeface="Meiryo UI" panose="020B0604030504040204" pitchFamily="50" charset="-128"/>
                          <a:ea typeface="Meiryo UI" panose="020B0604030504040204" pitchFamily="50" charset="-128"/>
                          <a:cs typeface="+mn-cs"/>
                        </a:rPr>
                        <a:t>LED</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化、府立高等学校の空調設備の更新</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◆下水道施設における省エネルギー化</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◆緑化の推進、木材利用の促進</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◆省エネルギー診断等の実施･取組マニュアルの作成及び活用</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◆公用車の電動化、エコドライブの励行</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◆府が主催するイベント等における環境配慮</a:t>
                      </a:r>
                    </a:p>
                    <a:p>
                      <a:pPr indent="-457200">
                        <a:lnSpc>
                          <a:spcPts val="1700"/>
                        </a:lnSpc>
                      </a:pP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◆使い捨てプラスチック対策の推進、食品ロスの削減</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457200" algn="l">
                        <a:lnSpc>
                          <a:spcPts val="1700"/>
                        </a:lnSpc>
                        <a:spcAft>
                          <a:spcPts val="0"/>
                        </a:spcAft>
                      </a:pPr>
                      <a:r>
                        <a:rPr lang="ja-JP" sz="1050" b="1" u="none" kern="100" dirty="0">
                          <a:effectLst/>
                          <a:latin typeface="Meiryo UI" panose="020B0604030504040204" pitchFamily="50" charset="-128"/>
                          <a:ea typeface="Meiryo UI" panose="020B0604030504040204" pitchFamily="50" charset="-128"/>
                          <a:cs typeface="Times New Roman" panose="02020603050405020304" pitchFamily="18" charset="0"/>
                        </a:rPr>
                        <a:t>（柱２）</a:t>
                      </a:r>
                      <a:r>
                        <a:rPr lang="ja-JP" sz="1050" b="1"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環境に配慮した電気の調達</a:t>
                      </a:r>
                      <a:endParaRPr lang="ja-JP" sz="1050" u="none"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◆再生可能エネルギー設備の導入拡大</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◆再生可能エネルギー</a:t>
                      </a:r>
                      <a:r>
                        <a:rPr kumimoji="1" lang="en-US" altLang="ja-JP" sz="1050" kern="1200" dirty="0">
                          <a:solidFill>
                            <a:schemeClr val="tx1"/>
                          </a:solidFill>
                          <a:effectLst/>
                          <a:latin typeface="Meiryo UI" panose="020B0604030504040204" pitchFamily="50" charset="-128"/>
                          <a:ea typeface="Meiryo UI" panose="020B0604030504040204" pitchFamily="50" charset="-128"/>
                          <a:cs typeface="+mn-cs"/>
                        </a:rPr>
                        <a:t>100</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％電気の調達</a:t>
                      </a:r>
                      <a:r>
                        <a:rPr lang="en-US" sz="105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457200" algn="l">
                        <a:lnSpc>
                          <a:spcPts val="1700"/>
                        </a:lnSpc>
                        <a:spcAft>
                          <a:spcPts val="0"/>
                        </a:spcAft>
                      </a:pPr>
                      <a:r>
                        <a:rPr lang="ja-JP" sz="1050" b="1" u="none" kern="100" dirty="0">
                          <a:effectLst/>
                          <a:latin typeface="Meiryo UI" panose="020B0604030504040204" pitchFamily="50" charset="-128"/>
                          <a:ea typeface="Meiryo UI" panose="020B0604030504040204" pitchFamily="50" charset="-128"/>
                          <a:cs typeface="Times New Roman" panose="02020603050405020304" pitchFamily="18" charset="0"/>
                        </a:rPr>
                        <a:t>（柱３）</a:t>
                      </a:r>
                      <a:r>
                        <a:rPr lang="ja-JP" sz="1050" b="1" u="none"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エネルギー効率を意識した働き方改革</a:t>
                      </a:r>
                      <a:endParaRPr lang="ja-JP" sz="1050" u="none"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◆エネルギー効率を高める働き方の推進</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◆職員の意識改革・行動喚起</a:t>
                      </a:r>
                    </a:p>
                    <a:p>
                      <a:pPr indent="-457200">
                        <a:lnSpc>
                          <a:spcPts val="1700"/>
                        </a:lnSpc>
                      </a:pPr>
                      <a:r>
                        <a:rPr kumimoji="1" lang="ja-JP" altLang="en-US" sz="105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50" kern="1200" dirty="0">
                          <a:solidFill>
                            <a:schemeClr val="tx1"/>
                          </a:solidFill>
                          <a:effectLst/>
                          <a:latin typeface="Meiryo UI" panose="020B0604030504040204" pitchFamily="50" charset="-128"/>
                          <a:ea typeface="Meiryo UI" panose="020B0604030504040204" pitchFamily="50" charset="-128"/>
                          <a:cs typeface="+mn-cs"/>
                        </a:rPr>
                        <a:t>（使い捨てプラスチックの削減、食品ロスの削減 等）</a:t>
                      </a:r>
                      <a:endParaRPr lang="ja-JP" sz="1050" kern="100" dirty="0">
                        <a:effectLst/>
                        <a:latin typeface="Meiryo UI" panose="020B0604030504040204" pitchFamily="50" charset="-128"/>
                        <a:ea typeface="Meiryo UI" panose="020B0604030504040204" pitchFamily="50" charset="-12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2537857"/>
                  </a:ext>
                </a:extLst>
              </a:tr>
            </a:tbl>
          </a:graphicData>
        </a:graphic>
      </p:graphicFrame>
      <p:sp>
        <p:nvSpPr>
          <p:cNvPr id="10" name="Rectangle 1"/>
          <p:cNvSpPr>
            <a:spLocks noChangeArrowheads="1"/>
          </p:cNvSpPr>
          <p:nvPr/>
        </p:nvSpPr>
        <p:spPr bwMode="auto">
          <a:xfrm>
            <a:off x="5536704" y="3739040"/>
            <a:ext cx="6984776" cy="457200"/>
          </a:xfrm>
          <a:prstGeom prst="rect">
            <a:avLst/>
          </a:prstGeom>
          <a:solidFill>
            <a:schemeClr val="accent6">
              <a:lumMod val="50000"/>
            </a:schemeClr>
          </a:solid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lvl1pPr indent="304800"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「ふちょう温室効果ガス削減アクションプラン</a:t>
            </a:r>
            <a:endParaRPr kumimoji="0" lang="ja-JP" altLang="ja-JP" sz="11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p>
            <a:pPr marL="0" marR="0" lvl="0" indent="304800" algn="ctr" defTabSz="914400" rtl="0" eaLnBrk="0" fontAlgn="base" latinLnBrk="0" hangingPunct="0">
              <a:lnSpc>
                <a:spcPct val="100000"/>
              </a:lnSpc>
              <a:spcBef>
                <a:spcPct val="0"/>
              </a:spcBef>
              <a:spcAft>
                <a:spcPct val="0"/>
              </a:spcAft>
              <a:buClrTx/>
              <a:buSzTx/>
              <a:buFontTx/>
              <a:buNone/>
              <a:tabLst/>
            </a:pPr>
            <a:r>
              <a:rPr kumimoji="0"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rPr>
              <a:t>大阪府地球温暖化対策実行計画（事務事業編）」の概要</a:t>
            </a:r>
            <a:endParaRPr kumimoji="0" lang="ja-JP" altLang="ja-JP" sz="18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83244944"/>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solidFill>
        </a:ln>
      </a:spPr>
      <a:bodyPr wrap="square" lIns="91440" tIns="45720" rIns="91440" bIns="45720" rtlCol="0" anchor="ct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defPPr marL="0" marR="0" indent="0" algn="ctr" defTabSz="914400" eaLnBrk="1" fontAlgn="auto" latinLnBrk="0" hangingPunct="1">
          <a:lnSpc>
            <a:spcPct val="100000"/>
          </a:lnSpc>
          <a:spcBef>
            <a:spcPts val="0"/>
          </a:spcBef>
          <a:spcAft>
            <a:spcPts val="0"/>
          </a:spcAft>
          <a:buClrTx/>
          <a:buSzTx/>
          <a:buFontTx/>
          <a:buNone/>
          <a:tabLst/>
          <a:defRPr kumimoji="0" sz="1000" kern="0" cap="all" dirty="0" smtClean="0">
            <a:ln/>
            <a:effectLst>
              <a:outerShdw blurRad="19685" dist="12700" dir="5400000" algn="tl" rotWithShape="0">
                <a:srgbClr val="4F81BD">
                  <a:satMod val="130000"/>
                  <a:alpha val="60000"/>
                </a:srgbClr>
              </a:outerShdw>
              <a:reflection blurRad="10000" stA="55000" endPos="48000" dist="500" dir="5400000" sy="-100000" algn="bl" rotWithShape="0"/>
            </a:effectLst>
            <a:latin typeface="HG丸ｺﾞｼｯｸM-PRO" panose="020F0600000000000000" pitchFamily="50" charset="-128"/>
            <a:ea typeface="HG丸ｺﾞｼｯｸM-PRO" panose="020F0600000000000000" pitchFamily="50" charset="-128"/>
          </a:defRPr>
        </a:defPPr>
      </a:lstStyle>
    </a:spDef>
    <a:txDef>
      <a:spPr>
        <a:solidFill>
          <a:schemeClr val="bg2">
            <a:lumMod val="50000"/>
          </a:schemeClr>
        </a:solidFill>
        <a:ln w="19050">
          <a:solidFill>
            <a:schemeClr val="bg2">
              <a:lumMod val="10000"/>
            </a:schemeClr>
          </a:solidFill>
        </a:ln>
        <a:effectLst>
          <a:outerShdw blurRad="50800" dist="38100" dir="2700000" algn="tl" rotWithShape="0">
            <a:prstClr val="black">
              <a:alpha val="40000"/>
            </a:prstClr>
          </a:outerShdw>
        </a:effectLst>
      </a:spPr>
      <a:bodyPr vert="horz" wrap="square" lIns="128016" tIns="64008" rIns="128016" bIns="64008" rtlCol="0" anchor="ctr" anchorCtr="0">
        <a:noAutofit/>
      </a:bodyPr>
      <a:lstStyle>
        <a:defPPr marL="0" indent="0">
          <a:buNone/>
          <a:defRPr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3.xml><?xml version="1.0" encoding="utf-8"?>
<ds:datastoreItem xmlns:ds="http://schemas.openxmlformats.org/officeDocument/2006/customXml" ds:itemID="{B532240C-9678-49BC-876E-9028F5F0CBF7}">
  <ds:schemaRefs>
    <ds:schemaRef ds:uri="http://purl.org/dc/elements/1.1/"/>
    <ds:schemaRef ds:uri="http://schemas.microsoft.com/office/2006/documentManagement/types"/>
    <ds:schemaRef ds:uri="http://www.w3.org/XML/1998/namespace"/>
    <ds:schemaRef ds:uri="http://purl.org/dc/dcmitype/"/>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12248</TotalTime>
  <Words>1022</Words>
  <Application>Microsoft Office PowerPoint</Application>
  <PresentationFormat>A3 297x420 mm</PresentationFormat>
  <Paragraphs>101</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Meiryo UI</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松井　義二</cp:lastModifiedBy>
  <cp:revision>1282</cp:revision>
  <cp:lastPrinted>2022-11-11T00:59:39Z</cp:lastPrinted>
  <dcterms:created xsi:type="dcterms:W3CDTF">2014-06-17T12:02:58Z</dcterms:created>
  <dcterms:modified xsi:type="dcterms:W3CDTF">2024-02-06T06:51:42Z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