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9"/>
  </p:notesMasterIdLst>
  <p:sldIdLst>
    <p:sldId id="351" r:id="rId2"/>
    <p:sldId id="352" r:id="rId3"/>
    <p:sldId id="339" r:id="rId4"/>
    <p:sldId id="340" r:id="rId5"/>
    <p:sldId id="365" r:id="rId6"/>
    <p:sldId id="341" r:id="rId7"/>
    <p:sldId id="342" r:id="rId8"/>
    <p:sldId id="343" r:id="rId9"/>
    <p:sldId id="345" r:id="rId10"/>
    <p:sldId id="346" r:id="rId11"/>
    <p:sldId id="350" r:id="rId12"/>
    <p:sldId id="353" r:id="rId13"/>
    <p:sldId id="360" r:id="rId14"/>
    <p:sldId id="361" r:id="rId15"/>
    <p:sldId id="362" r:id="rId16"/>
    <p:sldId id="363" r:id="rId17"/>
    <p:sldId id="364" r:id="rId1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B92AC-628F-4CA6-9B7B-1712BBD9C743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61EE-1F9D-4CAB-8142-4DA1BB506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20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12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游明朝" panose="02020400000000000000" pitchFamily="18" charset="-128"/>
              <a:buNone/>
            </a:pPr>
            <a:endParaRPr lang="ja-JP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61EE-1F9D-4CAB-8142-4DA1BB506F1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69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77963" y="52388"/>
            <a:ext cx="6953250" cy="39116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64590" y="3964151"/>
            <a:ext cx="9092819" cy="1992152"/>
          </a:xfrm>
        </p:spPr>
        <p:txBody>
          <a:bodyPr/>
          <a:lstStyle/>
          <a:p>
            <a:pPr defTabSz="882846">
              <a:defRPr/>
            </a:pPr>
            <a:endParaRPr lang="en-US" altLang="ja-JP" sz="1100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287A2-1B0F-4C85-9973-74420E83277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07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77963" y="52388"/>
            <a:ext cx="6953250" cy="39116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64590" y="3964151"/>
            <a:ext cx="9092819" cy="1992152"/>
          </a:xfrm>
        </p:spPr>
        <p:txBody>
          <a:bodyPr/>
          <a:lstStyle/>
          <a:p>
            <a:pPr defTabSz="882846">
              <a:defRPr/>
            </a:pPr>
            <a:endParaRPr lang="en-US" altLang="ja-JP" sz="1100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287A2-1B0F-4C85-9973-74420E83277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3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77963" y="52388"/>
            <a:ext cx="6953250" cy="39116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64590" y="3964151"/>
            <a:ext cx="9092819" cy="1992152"/>
          </a:xfrm>
        </p:spPr>
        <p:txBody>
          <a:bodyPr/>
          <a:lstStyle/>
          <a:p>
            <a:pPr defTabSz="882846">
              <a:defRPr/>
            </a:pPr>
            <a:endParaRPr lang="en-US" altLang="ja-JP" sz="1100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287A2-1B0F-4C85-9973-74420E83277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03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游明朝" panose="02020400000000000000" pitchFamily="18" charset="-128"/>
              <a:buNone/>
            </a:pPr>
            <a:endParaRPr lang="en-US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61EE-1F9D-4CAB-8142-4DA1BB506F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97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61EE-1F9D-4CAB-8142-4DA1BB506F1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98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514">
              <a:defRPr/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61EE-1F9D-4CAB-8142-4DA1BB506F1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57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231">
              <a:defRPr/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61EE-1F9D-4CAB-8142-4DA1BB506F1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62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游明朝" panose="02020400000000000000" pitchFamily="18" charset="-128"/>
              <a:buNone/>
            </a:pPr>
            <a:endParaRPr lang="ja-JP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61EE-1F9D-4CAB-8142-4DA1BB506F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57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38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61EE-1F9D-4CAB-8142-4DA1BB506F1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22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61EE-1F9D-4CAB-8142-4DA1BB506F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20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883ADC-E621-46CB-ADA6-D30A22D4F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553422-63C3-4F18-93EF-BE3EBC62D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778A9F-E0E4-47D6-946C-6783ACFF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27C467-79CD-423C-868F-4CB966AD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A93756-E172-4E82-A1E6-6D4BF2E3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08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E1444E-5011-4BDE-82DC-71B73BB3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65E816-40D4-47F1-A058-73C565CC6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2827B3-91EA-4840-9A94-F60526FF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A7AFF5-EF8A-4227-B0AF-91417FA5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A0513F-B1BD-4DA8-A18C-3E2534CB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7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BF8A15E-7BE3-48AF-A287-4F26A6B7D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36E3A2-8C68-476C-8FA1-C33E9C1EE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6B0129-8CA4-4794-B2C9-FEEB7DFE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501E08-9C0F-4116-BD57-E0F6944E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44C110-AAF7-4564-8788-B0045C5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78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DFB8-23B3-4437-84D5-A858C1ACCDBF}" type="datetime1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207261" y="115209"/>
            <a:ext cx="840490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2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2FC768-42EF-4ED9-96EE-3B89A5E8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0D5295-C1CE-44E0-AD30-4CD7E10E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8C0C08-A28C-450C-8747-4547CA2B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BD8CC7-6EAB-440A-8C68-6C9839A6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FF2E89-49E4-4B1C-94E6-E3046641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63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C3078-BE57-46DA-91F0-B31DF92C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B69AFF-97B6-4CE6-AEAA-E4CFCBC10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238F9B-88CF-4EF0-A844-30D32FDE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CE6A37-4800-4544-8E73-8D9AD42E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EC9E16-AC30-4209-B393-2E4EE195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15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12440-AE2D-4BCC-8683-1362375D2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B6C3DD-2583-44AD-9D61-EB14BBA24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57AF8D-54EB-475D-B106-940058E33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0D23FD-5949-40CB-8EA1-DFB2245C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49937F-BE83-484C-BB80-00AE3186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80BF70-3E4E-4A01-8A3A-52097E25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58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26B067-4675-4973-9C2B-E3E6FEA9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2A3D03-F26C-490F-B627-65330BC9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0D7987-1BEC-430A-8F4F-FC06818AE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6197D3-34EE-413C-9227-C2A134395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E17E15-A561-4983-B1D4-9FBDA878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F63BD77-05F7-478D-BE82-D4A21075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670242A-36F4-4253-B8CB-8BF6CCF3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C696D74-F8C3-43FE-BDFA-81A206C5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77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56D38B-AB5C-4803-B0C7-28C0E52D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C40BC4-647D-4249-8C21-67DE695F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0E69A0-1638-4CCF-ABD0-0A30DC87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A65B48-1B89-4736-BDFC-7EF952FB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13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601D467-2B7E-4088-AA5B-1888D36F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6749A53-BF3C-4162-80CC-949E83BD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6ED771-7237-4865-901A-98CD9B14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87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C081D1-03BF-4BB5-A7A5-4B7A379C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9FDB0D-157A-4F78-AD2F-D7E1BE32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358494-4586-4998-AF36-FDA0EB3A6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E079F5-7FBA-49A0-8DDA-0A154327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5B9645-8BA6-4FE7-B315-10E0882D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5B5AB1-FD16-41FC-811F-2B92E7A3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50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D37F2C-E895-40DB-B5C3-53A8B5DE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8A865F4-EF61-4088-B388-CD611AF09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265F75-83D9-4B27-BE7D-456026D13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C3C3E5-4755-4B39-BFCB-66FF6106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9E5B19-326F-4E94-88DA-465C95BA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897E55-DFD2-43FB-B7B9-FBCFF296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72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FC2AA5-6921-4C12-B8E6-E7F13C94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2C5B95-61AC-4612-86CA-44A29C3DB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823572-FC80-4AD4-AE13-20C528270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130DF-F8FF-4C5A-B117-7143C75F834C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83FFB0-2E4A-4B81-A1ED-FFF430C6E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4C3780-3D37-49A1-BEE8-72B8181BC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FC31-A024-4B65-AE4D-5F899CF5B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8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[フリー写真] 海の中の風景でアハ体験 - GAHAG | 著作権フリー写真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12"/>
          <a:stretch/>
        </p:blipFill>
        <p:spPr>
          <a:xfrm>
            <a:off x="0" y="4620"/>
            <a:ext cx="12192000" cy="6973696"/>
          </a:xfrm>
          <a:prstGeom prst="rect">
            <a:avLst/>
          </a:prstGeom>
        </p:spPr>
      </p:pic>
      <p:grpSp>
        <p:nvGrpSpPr>
          <p:cNvPr id="5129" name="グループ化 48"/>
          <p:cNvGrpSpPr>
            <a:grpSpLocks/>
          </p:cNvGrpSpPr>
          <p:nvPr/>
        </p:nvGrpSpPr>
        <p:grpSpPr bwMode="auto">
          <a:xfrm>
            <a:off x="4526574" y="1935776"/>
            <a:ext cx="3223846" cy="249115"/>
            <a:chOff x="25301" y="4965"/>
            <a:chExt cx="54570" cy="3434"/>
          </a:xfrm>
        </p:grpSpPr>
      </p:grpSp>
      <p:grpSp>
        <p:nvGrpSpPr>
          <p:cNvPr id="5132" name="グループ化 52"/>
          <p:cNvGrpSpPr>
            <a:grpSpLocks/>
          </p:cNvGrpSpPr>
          <p:nvPr/>
        </p:nvGrpSpPr>
        <p:grpSpPr bwMode="auto">
          <a:xfrm flipH="1">
            <a:off x="4169022" y="1307123"/>
            <a:ext cx="3726473" cy="319454"/>
            <a:chOff x="24356" y="2530"/>
            <a:chExt cx="55244" cy="3305"/>
          </a:xfrm>
        </p:grpSpPr>
      </p:grpSp>
      <p:grpSp>
        <p:nvGrpSpPr>
          <p:cNvPr id="5135" name="グループ化 82"/>
          <p:cNvGrpSpPr>
            <a:grpSpLocks/>
          </p:cNvGrpSpPr>
          <p:nvPr/>
        </p:nvGrpSpPr>
        <p:grpSpPr bwMode="auto">
          <a:xfrm rot="5400000" flipH="1">
            <a:off x="3058991" y="2971070"/>
            <a:ext cx="999392" cy="2126273"/>
            <a:chOff x="21581" y="23273"/>
            <a:chExt cx="7157" cy="26876"/>
          </a:xfrm>
        </p:grpSpPr>
      </p:grpSp>
      <p:sp>
        <p:nvSpPr>
          <p:cNvPr id="12" name="タイトル 1"/>
          <p:cNvSpPr txBox="1">
            <a:spLocks/>
          </p:cNvSpPr>
          <p:nvPr/>
        </p:nvSpPr>
        <p:spPr>
          <a:xfrm>
            <a:off x="-1" y="1928557"/>
            <a:ext cx="12192000" cy="1363283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+mn-ea"/>
                <a:ea typeface="+mn-ea"/>
              </a:rPr>
              <a:t>ＳＤＧｓ講座</a:t>
            </a:r>
            <a:endParaRPr lang="en-US" altLang="ja-JP" sz="48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+mn-ea"/>
                <a:ea typeface="+mn-ea"/>
              </a:rPr>
              <a:t>海洋プラスチックごみと水環境について</a:t>
            </a:r>
            <a:endParaRPr lang="en-US" altLang="ja-JP" sz="4800" b="1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l="12227" t="41672" r="16608" b="37752"/>
          <a:stretch/>
        </p:blipFill>
        <p:spPr>
          <a:xfrm>
            <a:off x="2547025" y="4493658"/>
            <a:ext cx="7097950" cy="115378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3936000" y="5880387"/>
            <a:ext cx="4320000" cy="10800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大阪市環境局環境管理課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dist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（水環境保全グループ）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dist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令和３年</a:t>
            </a:r>
            <a:r>
              <a:rPr lang="en-US" altLang="ja-JP" sz="2800" b="1" dirty="0">
                <a:solidFill>
                  <a:schemeClr val="bg1"/>
                </a:solidFill>
                <a:latin typeface="+mn-ea"/>
              </a:rPr>
              <a:t>12</a:t>
            </a: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ja-JP" sz="2800" b="1" dirty="0">
                <a:solidFill>
                  <a:schemeClr val="bg1"/>
                </a:solidFill>
                <a:latin typeface="+mn-ea"/>
              </a:rPr>
              <a:t>11</a:t>
            </a: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日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C9FF86-2E41-46CF-B3B9-9466823CF0DF}"/>
              </a:ext>
            </a:extLst>
          </p:cNvPr>
          <p:cNvSpPr txBox="1"/>
          <p:nvPr/>
        </p:nvSpPr>
        <p:spPr>
          <a:xfrm>
            <a:off x="798022" y="2347352"/>
            <a:ext cx="989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bg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かい　　よう</a:t>
            </a:r>
            <a:endParaRPr kumimoji="1" lang="ja-JP" altLang="en-US" sz="1000" dirty="0">
              <a:solidFill>
                <a:schemeClr val="bg1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C9FF86-2E41-46CF-B3B9-9466823CF0DF}"/>
              </a:ext>
            </a:extLst>
          </p:cNvPr>
          <p:cNvSpPr txBox="1"/>
          <p:nvPr/>
        </p:nvSpPr>
        <p:spPr>
          <a:xfrm>
            <a:off x="6869084" y="1665617"/>
            <a:ext cx="989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こう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　　ざ</a:t>
            </a:r>
            <a:endParaRPr kumimoji="1" lang="ja-JP" altLang="en-US" sz="1000" dirty="0">
              <a:solidFill>
                <a:schemeClr val="bg1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C9FF86-2E41-46CF-B3B9-9466823CF0DF}"/>
              </a:ext>
            </a:extLst>
          </p:cNvPr>
          <p:cNvSpPr txBox="1"/>
          <p:nvPr/>
        </p:nvSpPr>
        <p:spPr>
          <a:xfrm>
            <a:off x="8073121" y="2347351"/>
            <a:ext cx="1104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かん　　きょう</a:t>
            </a:r>
            <a:endParaRPr kumimoji="1" lang="ja-JP" altLang="en-US" sz="1000" dirty="0">
              <a:solidFill>
                <a:schemeClr val="bg1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4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4">
            <a:extLst>
              <a:ext uri="{FF2B5EF4-FFF2-40B4-BE49-F238E27FC236}">
                <a16:creationId xmlns:a16="http://schemas.microsoft.com/office/drawing/2014/main" id="{2CDA1A74-0D9E-4D3B-9CB3-F1EE0A851157}"/>
              </a:ext>
            </a:extLst>
          </p:cNvPr>
          <p:cNvSpPr txBox="1">
            <a:spLocks/>
          </p:cNvSpPr>
          <p:nvPr/>
        </p:nvSpPr>
        <p:spPr>
          <a:xfrm>
            <a:off x="6057968" y="5247098"/>
            <a:ext cx="4724203" cy="15769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sz="2300" dirty="0">
              <a:latin typeface="+mn-ea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DE9C49E-58DF-4291-A9E3-A7E7E8F2E41C}"/>
              </a:ext>
            </a:extLst>
          </p:cNvPr>
          <p:cNvCxnSpPr/>
          <p:nvPr/>
        </p:nvCxnSpPr>
        <p:spPr>
          <a:xfrm>
            <a:off x="4558582" y="253391"/>
            <a:ext cx="0" cy="3866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2DFD4E-478B-462B-9E6F-C361E3FABDCE}"/>
              </a:ext>
            </a:extLst>
          </p:cNvPr>
          <p:cNvSpPr/>
          <p:nvPr/>
        </p:nvSpPr>
        <p:spPr>
          <a:xfrm>
            <a:off x="344284" y="111871"/>
            <a:ext cx="11345122" cy="7105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海洋プラスチックごみをへらすために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8F3CB427-BA60-4910-A41F-9CDF4B69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0" y="6492875"/>
            <a:ext cx="2743200" cy="365125"/>
          </a:xfrm>
        </p:spPr>
        <p:txBody>
          <a:bodyPr/>
          <a:lstStyle/>
          <a:p>
            <a:fld id="{3D772B85-6F9D-4568-B3A4-B39BE189E901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2C47BB-2AA9-4092-8D3F-4B2895025349}"/>
              </a:ext>
            </a:extLst>
          </p:cNvPr>
          <p:cNvSpPr txBox="1"/>
          <p:nvPr/>
        </p:nvSpPr>
        <p:spPr>
          <a:xfrm>
            <a:off x="4180896" y="1470733"/>
            <a:ext cx="3999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②ポイすてしない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9351DA-49D2-4C33-91CD-ECE1478BCF0B}"/>
              </a:ext>
            </a:extLst>
          </p:cNvPr>
          <p:cNvSpPr txBox="1"/>
          <p:nvPr/>
        </p:nvSpPr>
        <p:spPr>
          <a:xfrm>
            <a:off x="398335" y="1241962"/>
            <a:ext cx="3806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①</a:t>
            </a:r>
            <a:r>
              <a:rPr kumimoji="1" lang="ja-JP" altLang="en-US" sz="3600" b="1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ごみがでない</a:t>
            </a:r>
            <a:endParaRPr kumimoji="1" lang="en-US" altLang="ja-JP" sz="3600" b="1" dirty="0" smtClean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</a:t>
            </a:r>
            <a:r>
              <a:rPr kumimoji="1" lang="ja-JP" altLang="en-US" sz="3600" b="1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ようにする。</a:t>
            </a:r>
            <a:endParaRPr kumimoji="1" lang="en-US" altLang="ja-JP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D008C0-C186-4479-9C05-09291A5B124E}"/>
              </a:ext>
            </a:extLst>
          </p:cNvPr>
          <p:cNvSpPr txBox="1"/>
          <p:nvPr/>
        </p:nvSpPr>
        <p:spPr>
          <a:xfrm>
            <a:off x="8365269" y="1442378"/>
            <a:ext cx="355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③ごみをひろう</a:t>
            </a:r>
          </a:p>
        </p:txBody>
      </p:sp>
      <p:pic>
        <p:nvPicPr>
          <p:cNvPr id="9" name="図 8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326C894F-4B67-45E1-93D9-80510263E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1" y="2237406"/>
            <a:ext cx="3944471" cy="3944471"/>
          </a:xfrm>
          <a:prstGeom prst="rect">
            <a:avLst/>
          </a:prstGeom>
        </p:spPr>
      </p:pic>
      <p:pic>
        <p:nvPicPr>
          <p:cNvPr id="10" name="図 9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7354BC7E-E33A-4911-9D5E-4736F7E0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4716" y="2619090"/>
            <a:ext cx="2678652" cy="2678652"/>
          </a:xfrm>
          <a:prstGeom prst="rect">
            <a:avLst/>
          </a:prstGeom>
        </p:spPr>
      </p:pic>
      <p:pic>
        <p:nvPicPr>
          <p:cNvPr id="11" name="図 10" descr="おもちゃ, レゴ, クマ, 時計 が含まれている画像&#10;&#10;自動的に生成された説明">
            <a:extLst>
              <a:ext uri="{FF2B5EF4-FFF2-40B4-BE49-F238E27FC236}">
                <a16:creationId xmlns:a16="http://schemas.microsoft.com/office/drawing/2014/main" id="{08B64F32-8D9F-4E7C-A2D6-0D6CD7BC1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97" y="2602310"/>
            <a:ext cx="3013261" cy="3013261"/>
          </a:xfrm>
          <a:prstGeom prst="rect">
            <a:avLst/>
          </a:prstGeom>
        </p:spPr>
      </p:pic>
      <p:sp>
        <p:nvSpPr>
          <p:cNvPr id="12" name="&quot;禁止&quot;マーク 11">
            <a:extLst>
              <a:ext uri="{FF2B5EF4-FFF2-40B4-BE49-F238E27FC236}">
                <a16:creationId xmlns:a16="http://schemas.microsoft.com/office/drawing/2014/main" id="{5B496C7F-6714-40CC-9D3E-8A4573F8F3D7}"/>
              </a:ext>
            </a:extLst>
          </p:cNvPr>
          <p:cNvSpPr/>
          <p:nvPr/>
        </p:nvSpPr>
        <p:spPr>
          <a:xfrm>
            <a:off x="4706491" y="2355699"/>
            <a:ext cx="3558830" cy="3415275"/>
          </a:xfrm>
          <a:prstGeom prst="noSmoking">
            <a:avLst>
              <a:gd name="adj" fmla="val 62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D2143A-3DD3-4306-87B9-BA17CECC7F85}"/>
              </a:ext>
            </a:extLst>
          </p:cNvPr>
          <p:cNvSpPr txBox="1"/>
          <p:nvPr/>
        </p:nvSpPr>
        <p:spPr>
          <a:xfrm>
            <a:off x="3030067" y="130280"/>
            <a:ext cx="833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かいよう</a:t>
            </a:r>
          </a:p>
        </p:txBody>
      </p:sp>
    </p:spTree>
    <p:extLst>
      <p:ext uri="{BB962C8B-B14F-4D97-AF65-F5344CB8AC3E}">
        <p14:creationId xmlns:p14="http://schemas.microsoft.com/office/powerpoint/2010/main" val="17371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4CF5D8F-A7FC-49B3-9466-D6EB7FF35CE8}"/>
              </a:ext>
            </a:extLst>
          </p:cNvPr>
          <p:cNvCxnSpPr/>
          <p:nvPr/>
        </p:nvCxnSpPr>
        <p:spPr>
          <a:xfrm>
            <a:off x="4558582" y="253391"/>
            <a:ext cx="0" cy="3866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402B761-4F3E-4460-B39A-54A5CF9C696A}"/>
              </a:ext>
            </a:extLst>
          </p:cNvPr>
          <p:cNvSpPr/>
          <p:nvPr/>
        </p:nvSpPr>
        <p:spPr>
          <a:xfrm>
            <a:off x="344284" y="111870"/>
            <a:ext cx="11345122" cy="6975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ごみをへらすための行動（３</a:t>
            </a:r>
            <a:r>
              <a:rPr lang="en-US" altLang="ja-JP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</a:t>
            </a:r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：スリーアール）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607DA313-962D-4069-8A7C-ED5058BA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770" y="6492875"/>
            <a:ext cx="2743200" cy="365125"/>
          </a:xfrm>
        </p:spPr>
        <p:txBody>
          <a:bodyPr/>
          <a:lstStyle/>
          <a:p>
            <a:fld id="{3D772B85-6F9D-4568-B3A4-B39BE189E901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E9E7D2-2A34-4603-AABE-1B26A22CE74C}"/>
              </a:ext>
            </a:extLst>
          </p:cNvPr>
          <p:cNvSpPr txBox="1"/>
          <p:nvPr/>
        </p:nvSpPr>
        <p:spPr>
          <a:xfrm>
            <a:off x="5396754" y="137688"/>
            <a:ext cx="851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こうどう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7970886" y="4486195"/>
            <a:ext cx="1304839" cy="816417"/>
            <a:chOff x="9980789" y="829047"/>
            <a:chExt cx="1577213" cy="96476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F494082-CB30-4FAF-A649-151559AF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0789" y="967234"/>
              <a:ext cx="747130" cy="649205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DC82C74-9E17-4CB7-975F-368D9BE55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77458" y="829047"/>
              <a:ext cx="780544" cy="964763"/>
            </a:xfrm>
            <a:prstGeom prst="rect">
              <a:avLst/>
            </a:prstGeom>
          </p:spPr>
        </p:pic>
      </p:grpSp>
      <p:grpSp>
        <p:nvGrpSpPr>
          <p:cNvPr id="42" name="グループ化 41"/>
          <p:cNvGrpSpPr/>
          <p:nvPr/>
        </p:nvGrpSpPr>
        <p:grpSpPr>
          <a:xfrm>
            <a:off x="428512" y="1188947"/>
            <a:ext cx="3924080" cy="3461840"/>
            <a:chOff x="318784" y="1188947"/>
            <a:chExt cx="3924080" cy="3461840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808894" y="1523149"/>
              <a:ext cx="274733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R</a:t>
              </a:r>
              <a:r>
                <a:rPr kumimoji="1" lang="en-US" altLang="ja-JP" sz="36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educe</a:t>
              </a:r>
            </a:p>
            <a:p>
              <a:pPr algn="ctr"/>
              <a:r>
                <a:rPr lang="en-US" altLang="ja-JP" sz="2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(</a:t>
              </a:r>
              <a:r>
                <a:rPr lang="ja-JP" altLang="en-US" sz="2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リディユース</a:t>
              </a:r>
              <a:r>
                <a:rPr lang="en-US" altLang="ja-JP" sz="2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)</a:t>
              </a:r>
              <a:endParaRPr kumimoji="1" lang="ja-JP" altLang="en-US" sz="32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79682" y="2875015"/>
              <a:ext cx="38631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ごみの</a:t>
              </a:r>
              <a:r>
                <a:rPr lang="ja-JP" altLang="en-US" sz="3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量</a:t>
              </a:r>
              <a:r>
                <a:rPr lang="ja-JP" altLang="en-US" sz="28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（りょう）</a:t>
              </a:r>
              <a:r>
                <a:rPr lang="ja-JP" altLang="en-US" sz="3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をへらす</a:t>
              </a:r>
              <a:endPara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楕円 20"/>
            <p:cNvSpPr/>
            <p:nvPr/>
          </p:nvSpPr>
          <p:spPr>
            <a:xfrm>
              <a:off x="318784" y="1188947"/>
              <a:ext cx="3713702" cy="3461840"/>
            </a:xfrm>
            <a:prstGeom prst="ellipse">
              <a:avLst/>
            </a:prstGeom>
            <a:noFill/>
            <a:ln w="952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4174833" y="920489"/>
            <a:ext cx="3723488" cy="3450116"/>
            <a:chOff x="4174833" y="1194809"/>
            <a:chExt cx="3723488" cy="3450116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4662907" y="1289113"/>
              <a:ext cx="274733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R</a:t>
              </a:r>
              <a:r>
                <a:rPr kumimoji="1" lang="en-US" altLang="ja-JP" sz="36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euse</a:t>
              </a:r>
            </a:p>
            <a:p>
              <a:pPr algn="ctr"/>
              <a:r>
                <a:rPr lang="en-US" altLang="ja-JP" sz="2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(</a:t>
              </a:r>
              <a:r>
                <a:rPr lang="ja-JP" altLang="en-US" sz="2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リユース</a:t>
              </a:r>
              <a:r>
                <a:rPr lang="en-US" altLang="ja-JP" sz="2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)</a:t>
              </a:r>
              <a:endParaRPr kumimoji="1" lang="ja-JP" altLang="en-US" sz="32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574017" y="2593867"/>
              <a:ext cx="31732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ものをくり</a:t>
              </a:r>
              <a:endPara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lang="ja-JP" altLang="en-US" sz="3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返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（かえ）</a:t>
              </a:r>
              <a:r>
                <a:rPr lang="ja-JP" altLang="en-US" sz="3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し</a:t>
              </a:r>
              <a:endParaRPr lang="en-US" altLang="ja-JP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lang="ja-JP" altLang="en-US" sz="3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使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（つか）</a:t>
              </a:r>
              <a:r>
                <a:rPr lang="ja-JP" altLang="en-US" sz="3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う</a:t>
              </a:r>
              <a:endPara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2" name="楕円 31"/>
            <p:cNvSpPr/>
            <p:nvPr/>
          </p:nvSpPr>
          <p:spPr>
            <a:xfrm>
              <a:off x="4174833" y="1194809"/>
              <a:ext cx="3723488" cy="3450116"/>
            </a:xfrm>
            <a:prstGeom prst="ellipse">
              <a:avLst/>
            </a:prstGeom>
            <a:noFill/>
            <a:ln w="952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7961934" y="1054741"/>
            <a:ext cx="3679770" cy="3467700"/>
            <a:chOff x="8035086" y="1054741"/>
            <a:chExt cx="3679770" cy="3467700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8459547" y="1258982"/>
              <a:ext cx="274733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R</a:t>
              </a:r>
              <a:r>
                <a:rPr kumimoji="1" lang="en-US" altLang="ja-JP" sz="36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ecycle</a:t>
              </a:r>
            </a:p>
            <a:p>
              <a:pPr algn="ctr"/>
              <a:r>
                <a:rPr lang="en-US" altLang="ja-JP" sz="2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(</a:t>
              </a:r>
              <a:r>
                <a:rPr lang="ja-JP" altLang="en-US" sz="2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リサイクル</a:t>
              </a:r>
              <a:r>
                <a:rPr lang="en-US" altLang="ja-JP" sz="2400" dirty="0">
                  <a:solidFill>
                    <a:schemeClr val="accent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)</a:t>
              </a:r>
              <a:endParaRPr kumimoji="1" lang="ja-JP" altLang="en-US" sz="3200" dirty="0">
                <a:solidFill>
                  <a:schemeClr val="accent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337831" y="2558037"/>
              <a:ext cx="30948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 err="1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しげんの</a:t>
              </a:r>
              <a:endPara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lang="ja-JP" altLang="en-US" sz="36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再生利用</a:t>
              </a:r>
              <a:endParaRPr lang="en-US" altLang="ja-JP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（さいせいりよう）</a:t>
              </a:r>
              <a:endPara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3" name="楕円 32"/>
            <p:cNvSpPr/>
            <p:nvPr/>
          </p:nvSpPr>
          <p:spPr>
            <a:xfrm>
              <a:off x="8035086" y="1054741"/>
              <a:ext cx="3679770" cy="3467700"/>
            </a:xfrm>
            <a:prstGeom prst="ellipse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709">
            <a:off x="454165" y="3928932"/>
            <a:ext cx="2265263" cy="254167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478">
            <a:off x="4715966" y="4708716"/>
            <a:ext cx="1509434" cy="114339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59" y="4086901"/>
            <a:ext cx="2657948" cy="247853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992">
            <a:off x="2696297" y="4658708"/>
            <a:ext cx="1277874" cy="175051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89" y="3851926"/>
            <a:ext cx="1805913" cy="23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2387" y="4705005"/>
            <a:ext cx="3656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水環境について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C9FF86-2E41-46CF-B3B9-9466823CF0DF}"/>
              </a:ext>
            </a:extLst>
          </p:cNvPr>
          <p:cNvSpPr txBox="1"/>
          <p:nvPr/>
        </p:nvSpPr>
        <p:spPr>
          <a:xfrm>
            <a:off x="532015" y="4581894"/>
            <a:ext cx="1978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みず　　かん　  きょう</a:t>
            </a:r>
            <a:endParaRPr kumimoji="1" lang="ja-JP" altLang="en-US" sz="1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7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8619F3-03DF-4C32-9C66-7FDBAC3A9B23}"/>
              </a:ext>
            </a:extLst>
          </p:cNvPr>
          <p:cNvSpPr/>
          <p:nvPr/>
        </p:nvSpPr>
        <p:spPr>
          <a:xfrm>
            <a:off x="344284" y="111871"/>
            <a:ext cx="11345122" cy="7005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いきなりクイズ２！</a:t>
            </a:r>
            <a:endParaRPr lang="ja-JP" altLang="en-US" sz="2800" dirty="0">
              <a:solidFill>
                <a:schemeClr val="tx1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コンテンツ プレースホルダ 1"/>
          <p:cNvSpPr txBox="1">
            <a:spLocks/>
          </p:cNvSpPr>
          <p:nvPr/>
        </p:nvSpPr>
        <p:spPr>
          <a:xfrm>
            <a:off x="3275214" y="1313411"/>
            <a:ext cx="8414192" cy="508930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大阪市</a:t>
            </a:r>
            <a:r>
              <a:rPr lang="ja-JP" altLang="en-US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（おおさかし）</a:t>
            </a:r>
            <a:r>
              <a:rPr lang="ja-JP" altLang="en-US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のみなみがわを</a:t>
            </a:r>
            <a:endParaRPr lang="en-US" altLang="ja-JP" sz="4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ながれている、大和川</a:t>
            </a:r>
            <a:r>
              <a:rPr lang="ja-JP" altLang="en-US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（やまとがわ）</a:t>
            </a:r>
            <a:r>
              <a:rPr lang="ja-JP" altLang="en-US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endParaRPr lang="en-US" altLang="ja-JP" sz="4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水</a:t>
            </a:r>
            <a:r>
              <a:rPr lang="ja-JP" altLang="en-US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（みず）</a:t>
            </a:r>
            <a:r>
              <a:rPr lang="ja-JP" altLang="en-US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は近年</a:t>
            </a:r>
            <a:r>
              <a:rPr lang="ja-JP" altLang="en-US" sz="3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（きんねん）</a:t>
            </a:r>
            <a:r>
              <a:rPr lang="ja-JP" altLang="en-US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きれいになってきた。ほんとう？うそ？</a:t>
            </a:r>
            <a:endParaRPr lang="en-US" altLang="ja-JP" sz="4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4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4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ほんとう（きれいになった）</a:t>
            </a:r>
            <a:endParaRPr lang="en-US" altLang="ja-JP" sz="4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4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4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うそ（きたないまま）</a:t>
            </a:r>
            <a:endParaRPr lang="en-US" altLang="ja-JP" sz="4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75214" y="4139737"/>
            <a:ext cx="7514705" cy="9975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" y="1091738"/>
            <a:ext cx="3162300" cy="5638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4284" y="41397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やまとがわ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9700" y="35418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よどがわ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8619F3-03DF-4C32-9C66-7FDBAC3A9B23}"/>
              </a:ext>
            </a:extLst>
          </p:cNvPr>
          <p:cNvSpPr/>
          <p:nvPr/>
        </p:nvSpPr>
        <p:spPr>
          <a:xfrm>
            <a:off x="344284" y="111871"/>
            <a:ext cx="11345122" cy="7005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大和川（やまとがわ）の水質（すいしつ）について</a:t>
            </a:r>
            <a:endParaRPr lang="ja-JP" altLang="en-US" sz="2800" dirty="0">
              <a:solidFill>
                <a:schemeClr val="tx1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929B674-DE6D-463C-ABEB-972E1627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81" y="985548"/>
            <a:ext cx="9966327" cy="571560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605251" y="1745673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すいしつ（あお）→ちいさいほど水（みず）がきれい</a:t>
            </a:r>
            <a:endParaRPr kumimoji="1" lang="en-US" altLang="ja-JP" b="1" dirty="0" smtClean="0"/>
          </a:p>
          <a:p>
            <a:r>
              <a:rPr lang="ja-JP" altLang="en-US" b="1" dirty="0" smtClean="0"/>
              <a:t>魚しゅ数</a:t>
            </a:r>
            <a:r>
              <a:rPr lang="en-US" altLang="ja-JP" b="1" dirty="0" smtClean="0"/>
              <a:t>【</a:t>
            </a:r>
            <a:r>
              <a:rPr lang="ja-JP" altLang="en-US" b="1" dirty="0" err="1" smtClean="0"/>
              <a:t>さかなのしゅるい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（おれんじ）</a:t>
            </a:r>
            <a:endParaRPr lang="en-US" altLang="ja-JP" b="1" dirty="0" smtClean="0"/>
          </a:p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　　　　　　　→おおきいほどさかながすみやすい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5556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8619F3-03DF-4C32-9C66-7FDBAC3A9B23}"/>
              </a:ext>
            </a:extLst>
          </p:cNvPr>
          <p:cNvSpPr/>
          <p:nvPr/>
        </p:nvSpPr>
        <p:spPr>
          <a:xfrm>
            <a:off x="344284" y="111871"/>
            <a:ext cx="11345122" cy="7005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大和川（やまとがわ）の水質（すいしつ）と魚（さかな）について</a:t>
            </a:r>
            <a:endParaRPr lang="ja-JP" altLang="en-US" sz="2800" dirty="0">
              <a:solidFill>
                <a:schemeClr val="tx1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FEF325B-BB7E-4A80-8637-88EC46210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42" y="1028226"/>
            <a:ext cx="10165406" cy="582977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78182" y="1429789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すいしつ（あお）→ちいさいほど水（みず）がきれい</a:t>
            </a:r>
            <a:endParaRPr kumimoji="1" lang="en-US" altLang="ja-JP" b="1" dirty="0" smtClean="0"/>
          </a:p>
          <a:p>
            <a:r>
              <a:rPr lang="ja-JP" altLang="en-US" b="1" dirty="0" smtClean="0"/>
              <a:t>魚しゅ数</a:t>
            </a:r>
            <a:r>
              <a:rPr lang="en-US" altLang="ja-JP" b="1" dirty="0" smtClean="0"/>
              <a:t>【</a:t>
            </a:r>
            <a:r>
              <a:rPr lang="ja-JP" altLang="en-US" b="1" dirty="0" err="1" smtClean="0"/>
              <a:t>さかなのしゅるい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（おれんじ）</a:t>
            </a:r>
            <a:endParaRPr lang="en-US" altLang="ja-JP" b="1" dirty="0" smtClean="0"/>
          </a:p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　　　　　　　→おおきいほどさかながすみやすい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235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8619F3-03DF-4C32-9C66-7FDBAC3A9B23}"/>
              </a:ext>
            </a:extLst>
          </p:cNvPr>
          <p:cNvSpPr/>
          <p:nvPr/>
        </p:nvSpPr>
        <p:spPr>
          <a:xfrm>
            <a:off x="344284" y="111871"/>
            <a:ext cx="11345122" cy="7005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泳（およ）ぎたくなる川（かわ）を目指（めざ）して</a:t>
            </a:r>
            <a:endParaRPr lang="ja-JP" altLang="en-US" sz="2800" dirty="0">
              <a:solidFill>
                <a:schemeClr val="tx1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23" y="859117"/>
            <a:ext cx="9786443" cy="546441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006513" y="632353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（赤枠内は住民と協働調査）</a:t>
            </a:r>
            <a:endParaRPr kumimoji="1" lang="ja-JP" altLang="en-US" dirty="0"/>
          </a:p>
        </p:txBody>
      </p:sp>
      <p:sp>
        <p:nvSpPr>
          <p:cNvPr id="6" name="楕円 5"/>
          <p:cNvSpPr/>
          <p:nvPr/>
        </p:nvSpPr>
        <p:spPr>
          <a:xfrm>
            <a:off x="1256627" y="4322619"/>
            <a:ext cx="638675" cy="5985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36049" y="41373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（かわ）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15024" y="483251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（ふかい）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45100" y="482880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（においを</a:t>
            </a:r>
            <a:endParaRPr kumimoji="1" lang="en-US" altLang="ja-JP" sz="1200" dirty="0" smtClean="0"/>
          </a:p>
          <a:p>
            <a:r>
              <a:rPr lang="ja-JP" altLang="en-US" sz="1200" dirty="0"/>
              <a:t>　</a:t>
            </a:r>
            <a:r>
              <a:rPr kumimoji="1" lang="ja-JP" altLang="en-US" sz="1200" dirty="0" smtClean="0"/>
              <a:t>かんじる）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18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吹き出し 14"/>
          <p:cNvSpPr/>
          <p:nvPr/>
        </p:nvSpPr>
        <p:spPr>
          <a:xfrm>
            <a:off x="1231686" y="483351"/>
            <a:ext cx="9701213" cy="1668045"/>
          </a:xfrm>
          <a:prstGeom prst="wedgeRoundRectCallout">
            <a:avLst>
              <a:gd name="adj1" fmla="val -1825"/>
              <a:gd name="adj2" fmla="val 1252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せつめいをおききいただき</a:t>
            </a:r>
            <a:endParaRPr lang="en-US" altLang="ja-JP" sz="36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　ありがとうございました。</a:t>
            </a:r>
            <a:endParaRPr lang="en-US" altLang="ja-JP" sz="36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061" y="3101640"/>
            <a:ext cx="5806461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2387" y="4705005"/>
            <a:ext cx="669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海洋プラスチックごみについて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C9FF86-2E41-46CF-B3B9-9466823CF0DF}"/>
              </a:ext>
            </a:extLst>
          </p:cNvPr>
          <p:cNvSpPr txBox="1"/>
          <p:nvPr/>
        </p:nvSpPr>
        <p:spPr>
          <a:xfrm>
            <a:off x="532015" y="4581894"/>
            <a:ext cx="989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かい　　よう</a:t>
            </a:r>
            <a:endParaRPr kumimoji="1" lang="ja-JP" altLang="en-US" sz="1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9B8B8B-5D7E-41F4-A886-E2BE9416B77D}"/>
              </a:ext>
            </a:extLst>
          </p:cNvPr>
          <p:cNvSpPr/>
          <p:nvPr/>
        </p:nvSpPr>
        <p:spPr>
          <a:xfrm>
            <a:off x="344284" y="81891"/>
            <a:ext cx="11345122" cy="6495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海洋プラスチックごみって知ってる？</a:t>
            </a:r>
          </a:p>
        </p:txBody>
      </p:sp>
      <p:pic>
        <p:nvPicPr>
          <p:cNvPr id="5" name="図 4" descr="屋外, 砂浜, 立つ, 鳥 が含まれている画像&#10;&#10;自動的に生成された説明">
            <a:extLst>
              <a:ext uri="{FF2B5EF4-FFF2-40B4-BE49-F238E27FC236}">
                <a16:creationId xmlns:a16="http://schemas.microsoft.com/office/drawing/2014/main" id="{660A2DB9-6DE1-4CA1-90B8-9A6E59B37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1" y="1484272"/>
            <a:ext cx="6318194" cy="452464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C9FF86-2E41-46CF-B3B9-9466823CF0DF}"/>
              </a:ext>
            </a:extLst>
          </p:cNvPr>
          <p:cNvSpPr txBox="1"/>
          <p:nvPr/>
        </p:nvSpPr>
        <p:spPr>
          <a:xfrm>
            <a:off x="3063448" y="79517"/>
            <a:ext cx="851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かいよう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9258" y="1651601"/>
            <a:ext cx="5573772" cy="41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28B6F6-47CE-400B-A6C2-9BCFAA833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r="772" b="746"/>
          <a:stretch/>
        </p:blipFill>
        <p:spPr bwMode="auto">
          <a:xfrm>
            <a:off x="50113" y="717176"/>
            <a:ext cx="6611801" cy="609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A968C2B-B53C-4598-B15A-B29A59D0AACA}"/>
              </a:ext>
            </a:extLst>
          </p:cNvPr>
          <p:cNvSpPr/>
          <p:nvPr/>
        </p:nvSpPr>
        <p:spPr>
          <a:xfrm>
            <a:off x="344284" y="51910"/>
            <a:ext cx="11345122" cy="619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海（うみ）の</a:t>
            </a:r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ごみは</a:t>
            </a:r>
            <a:r>
              <a:rPr lang="ja-JP" altLang="en-US" sz="2800" dirty="0" smtClean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川（かわ）の</a:t>
            </a:r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ごみとほとんどおなじ</a:t>
            </a:r>
          </a:p>
        </p:txBody>
      </p:sp>
      <p:pic>
        <p:nvPicPr>
          <p:cNvPr id="4" name="Picture 2" descr="\\nas-nai01\開発\currentyear\27-S-046_漂着ごみ対策総合検討業務\10_モニタリング調査\03.調査成果\H29\6.淡路\PIC\2017_10_17\PA170629.JPG">
            <a:extLst>
              <a:ext uri="{FF2B5EF4-FFF2-40B4-BE49-F238E27FC236}">
                <a16:creationId xmlns:a16="http://schemas.microsoft.com/office/drawing/2014/main" id="{783E58DA-C983-4022-8E6D-C7DA2C73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2" y="3687570"/>
            <a:ext cx="3788941" cy="26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922A5A8B-2CFD-426B-AE42-74DAC9D3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D772B85-6F9D-4568-B3A4-B39BE189E901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6" name="サブタイトル 4">
            <a:extLst>
              <a:ext uri="{FF2B5EF4-FFF2-40B4-BE49-F238E27FC236}">
                <a16:creationId xmlns:a16="http://schemas.microsoft.com/office/drawing/2014/main" id="{4D74219D-200D-4B57-815F-A067F17176EC}"/>
              </a:ext>
            </a:extLst>
          </p:cNvPr>
          <p:cNvSpPr txBox="1">
            <a:spLocks/>
          </p:cNvSpPr>
          <p:nvPr/>
        </p:nvSpPr>
        <p:spPr>
          <a:xfrm>
            <a:off x="9324975" y="5740839"/>
            <a:ext cx="2078679" cy="294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81848F9-4D55-48F6-8799-3B1780040A79}"/>
              </a:ext>
            </a:extLst>
          </p:cNvPr>
          <p:cNvGrpSpPr/>
          <p:nvPr/>
        </p:nvGrpSpPr>
        <p:grpSpPr>
          <a:xfrm>
            <a:off x="4615648" y="1020159"/>
            <a:ext cx="3929952" cy="2950639"/>
            <a:chOff x="4314152" y="1298498"/>
            <a:chExt cx="3923069" cy="2950639"/>
          </a:xfrm>
        </p:grpSpPr>
        <p:sp>
          <p:nvSpPr>
            <p:cNvPr id="8" name="サブタイトル 4">
              <a:extLst>
                <a:ext uri="{FF2B5EF4-FFF2-40B4-BE49-F238E27FC236}">
                  <a16:creationId xmlns:a16="http://schemas.microsoft.com/office/drawing/2014/main" id="{383DFBB6-01B4-4858-AAED-29064185B933}"/>
                </a:ext>
              </a:extLst>
            </p:cNvPr>
            <p:cNvSpPr txBox="1">
              <a:spLocks/>
            </p:cNvSpPr>
            <p:nvPr/>
          </p:nvSpPr>
          <p:spPr>
            <a:xfrm>
              <a:off x="4314152" y="3878858"/>
              <a:ext cx="3268672" cy="3702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川岸（かわぎし）のごみ</a:t>
              </a: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66A4C00E-95CE-42D9-9163-D9B023A24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491" y="1310928"/>
              <a:ext cx="3884029" cy="248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線吹き出し 1 (枠付き) 5">
              <a:extLst>
                <a:ext uri="{FF2B5EF4-FFF2-40B4-BE49-F238E27FC236}">
                  <a16:creationId xmlns:a16="http://schemas.microsoft.com/office/drawing/2014/main" id="{C24D1A45-6352-49F9-867C-FB085F578E9B}"/>
                </a:ext>
              </a:extLst>
            </p:cNvPr>
            <p:cNvSpPr/>
            <p:nvPr/>
          </p:nvSpPr>
          <p:spPr>
            <a:xfrm>
              <a:off x="4332703" y="1298498"/>
              <a:ext cx="3904518" cy="2493738"/>
            </a:xfrm>
            <a:prstGeom prst="borderCallout1">
              <a:avLst>
                <a:gd name="adj1" fmla="val 56054"/>
                <a:gd name="adj2" fmla="val -920"/>
                <a:gd name="adj3" fmla="val 18131"/>
                <a:gd name="adj4" fmla="val -5207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1F1F107-7B2A-41DE-8617-9FE17E380738}"/>
              </a:ext>
            </a:extLst>
          </p:cNvPr>
          <p:cNvGrpSpPr/>
          <p:nvPr/>
        </p:nvGrpSpPr>
        <p:grpSpPr>
          <a:xfrm>
            <a:off x="8694910" y="1121045"/>
            <a:ext cx="2994496" cy="2481308"/>
            <a:chOff x="8416591" y="889887"/>
            <a:chExt cx="3718709" cy="3176641"/>
          </a:xfrm>
        </p:grpSpPr>
        <p:sp>
          <p:nvSpPr>
            <p:cNvPr id="12" name="四角形吹き出し 21">
              <a:extLst>
                <a:ext uri="{FF2B5EF4-FFF2-40B4-BE49-F238E27FC236}">
                  <a16:creationId xmlns:a16="http://schemas.microsoft.com/office/drawing/2014/main" id="{0972B34F-8505-4A1B-BC96-A5ECCAB028BE}"/>
                </a:ext>
              </a:extLst>
            </p:cNvPr>
            <p:cNvSpPr/>
            <p:nvPr/>
          </p:nvSpPr>
          <p:spPr>
            <a:xfrm>
              <a:off x="8416591" y="889887"/>
              <a:ext cx="3718709" cy="3089982"/>
            </a:xfrm>
            <a:prstGeom prst="wedgeRectCallout">
              <a:avLst>
                <a:gd name="adj1" fmla="val -108763"/>
                <a:gd name="adj2" fmla="val 29996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041C610-31D3-418F-9893-56FE79DFE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16591" y="904734"/>
              <a:ext cx="3718709" cy="270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サブタイトル 4">
              <a:extLst>
                <a:ext uri="{FF2B5EF4-FFF2-40B4-BE49-F238E27FC236}">
                  <a16:creationId xmlns:a16="http://schemas.microsoft.com/office/drawing/2014/main" id="{53095BBC-D3F8-4FF1-B31A-8929632DB38A}"/>
                </a:ext>
              </a:extLst>
            </p:cNvPr>
            <p:cNvSpPr txBox="1">
              <a:spLocks/>
            </p:cNvSpPr>
            <p:nvPr/>
          </p:nvSpPr>
          <p:spPr>
            <a:xfrm>
              <a:off x="8431395" y="3624691"/>
              <a:ext cx="3627916" cy="44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ja-JP" alt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チューブようき（はみがき）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C41AEFF-EA99-4584-BF75-5180562B0EC2}"/>
              </a:ext>
            </a:extLst>
          </p:cNvPr>
          <p:cNvGrpSpPr/>
          <p:nvPr/>
        </p:nvGrpSpPr>
        <p:grpSpPr>
          <a:xfrm>
            <a:off x="326194" y="3687570"/>
            <a:ext cx="3868746" cy="3066516"/>
            <a:chOff x="142875" y="3852709"/>
            <a:chExt cx="3868746" cy="3066516"/>
          </a:xfrm>
        </p:grpSpPr>
        <p:sp>
          <p:nvSpPr>
            <p:cNvPr id="16" name="サブタイトル 4">
              <a:extLst>
                <a:ext uri="{FF2B5EF4-FFF2-40B4-BE49-F238E27FC236}">
                  <a16:creationId xmlns:a16="http://schemas.microsoft.com/office/drawing/2014/main" id="{5CF77EDA-9650-4AA2-9586-21C4F7C7E4B3}"/>
                </a:ext>
              </a:extLst>
            </p:cNvPr>
            <p:cNvSpPr txBox="1">
              <a:spLocks/>
            </p:cNvSpPr>
            <p:nvPr/>
          </p:nvSpPr>
          <p:spPr>
            <a:xfrm>
              <a:off x="151513" y="6548946"/>
              <a:ext cx="3860108" cy="3702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海岸（かいがん）のごみ</a:t>
              </a:r>
            </a:p>
          </p:txBody>
        </p:sp>
        <p:sp>
          <p:nvSpPr>
            <p:cNvPr id="17" name="線吹き出し 1 (枠付き) 6">
              <a:extLst>
                <a:ext uri="{FF2B5EF4-FFF2-40B4-BE49-F238E27FC236}">
                  <a16:creationId xmlns:a16="http://schemas.microsoft.com/office/drawing/2014/main" id="{348BF7E4-7F88-41E3-8532-4F45368F36EC}"/>
                </a:ext>
              </a:extLst>
            </p:cNvPr>
            <p:cNvSpPr/>
            <p:nvPr/>
          </p:nvSpPr>
          <p:spPr>
            <a:xfrm>
              <a:off x="142875" y="3852709"/>
              <a:ext cx="3788941" cy="2636988"/>
            </a:xfrm>
            <a:prstGeom prst="borderCallout1">
              <a:avLst>
                <a:gd name="adj1" fmla="val 432"/>
                <a:gd name="adj2" fmla="val 60790"/>
                <a:gd name="adj3" fmla="val -22398"/>
                <a:gd name="adj4" fmla="val 66643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74BD9C8-3355-4B38-AD00-971C6F40BB8F}"/>
              </a:ext>
            </a:extLst>
          </p:cNvPr>
          <p:cNvGrpSpPr/>
          <p:nvPr/>
        </p:nvGrpSpPr>
        <p:grpSpPr>
          <a:xfrm>
            <a:off x="4354509" y="4083278"/>
            <a:ext cx="7600950" cy="2294464"/>
            <a:chOff x="4219576" y="4646057"/>
            <a:chExt cx="7600950" cy="2294464"/>
          </a:xfrm>
        </p:grpSpPr>
        <p:sp>
          <p:nvSpPr>
            <p:cNvPr id="19" name="四角形吹き出し 4">
              <a:extLst>
                <a:ext uri="{FF2B5EF4-FFF2-40B4-BE49-F238E27FC236}">
                  <a16:creationId xmlns:a16="http://schemas.microsoft.com/office/drawing/2014/main" id="{A882A112-2F98-4EEE-BBCA-3EAF7F7E9F98}"/>
                </a:ext>
              </a:extLst>
            </p:cNvPr>
            <p:cNvSpPr/>
            <p:nvPr/>
          </p:nvSpPr>
          <p:spPr>
            <a:xfrm>
              <a:off x="4219576" y="4646057"/>
              <a:ext cx="7600950" cy="2294464"/>
            </a:xfrm>
            <a:prstGeom prst="wedgeRectCallout">
              <a:avLst>
                <a:gd name="adj1" fmla="val -65715"/>
                <a:gd name="adj2" fmla="val -33004"/>
              </a:avLst>
            </a:prstGeom>
            <a:solidFill>
              <a:srgbClr val="FCFFFF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Picture 3" descr="\\nas-nai01\開発\currentyear\27-S-046_漂着ごみ対策総合検討業務\10_モニタリング調査\03.調査成果\H29\6.淡路\PIC\2017_10_17\PA170630.JPG">
              <a:extLst>
                <a:ext uri="{FF2B5EF4-FFF2-40B4-BE49-F238E27FC236}">
                  <a16:creationId xmlns:a16="http://schemas.microsoft.com/office/drawing/2014/main" id="{F3173A78-3E32-4F2B-9604-47CBFC97E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4660571"/>
              <a:ext cx="2457450" cy="1843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\\nas-nai01\開発\currentyear\27-S-046_漂着ごみ対策総合検討業務\10_モニタリング調査\03.調査成果\H29\6.淡路\PIC\2017_10_17\PA170633.JPG">
              <a:extLst>
                <a:ext uri="{FF2B5EF4-FFF2-40B4-BE49-F238E27FC236}">
                  <a16:creationId xmlns:a16="http://schemas.microsoft.com/office/drawing/2014/main" id="{1380D018-4013-4F2D-98F4-7B22AE259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275" y="4655582"/>
              <a:ext cx="2476500" cy="185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\\nas-nai01\開発\currentyear\27-S-046_漂着ごみ対策総合検討業務\10_モニタリング調査\03.調査成果\H29\6.淡路\PIC\2017_10_17\PA170634.JPG">
              <a:extLst>
                <a:ext uri="{FF2B5EF4-FFF2-40B4-BE49-F238E27FC236}">
                  <a16:creationId xmlns:a16="http://schemas.microsoft.com/office/drawing/2014/main" id="{E66D2271-DA80-4321-AEB0-28CAE4D45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2275" y="4658757"/>
              <a:ext cx="2495550" cy="185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サブタイトル 4">
              <a:extLst>
                <a:ext uri="{FF2B5EF4-FFF2-40B4-BE49-F238E27FC236}">
                  <a16:creationId xmlns:a16="http://schemas.microsoft.com/office/drawing/2014/main" id="{E4C621DE-D442-4233-9C6B-DB0AD024A8F5}"/>
                </a:ext>
              </a:extLst>
            </p:cNvPr>
            <p:cNvSpPr txBox="1">
              <a:spLocks/>
            </p:cNvSpPr>
            <p:nvPr/>
          </p:nvSpPr>
          <p:spPr>
            <a:xfrm>
              <a:off x="4228541" y="6586598"/>
              <a:ext cx="2078679" cy="2948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うえきばち</a:t>
              </a:r>
            </a:p>
          </p:txBody>
        </p:sp>
        <p:sp>
          <p:nvSpPr>
            <p:cNvPr id="24" name="サブタイトル 4">
              <a:extLst>
                <a:ext uri="{FF2B5EF4-FFF2-40B4-BE49-F238E27FC236}">
                  <a16:creationId xmlns:a16="http://schemas.microsoft.com/office/drawing/2014/main" id="{6EF379F7-C25A-439E-A5D8-4703EC73E4C7}"/>
                </a:ext>
              </a:extLst>
            </p:cNvPr>
            <p:cNvSpPr txBox="1">
              <a:spLocks/>
            </p:cNvSpPr>
            <p:nvPr/>
          </p:nvSpPr>
          <p:spPr>
            <a:xfrm>
              <a:off x="6754345" y="6584422"/>
              <a:ext cx="2078679" cy="2948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ビニールがさの持ち手</a:t>
              </a:r>
            </a:p>
          </p:txBody>
        </p:sp>
        <p:sp>
          <p:nvSpPr>
            <p:cNvPr id="25" name="サブタイトル 4">
              <a:extLst>
                <a:ext uri="{FF2B5EF4-FFF2-40B4-BE49-F238E27FC236}">
                  <a16:creationId xmlns:a16="http://schemas.microsoft.com/office/drawing/2014/main" id="{456134B6-6ED4-4928-AB0F-8C98434A0458}"/>
                </a:ext>
              </a:extLst>
            </p:cNvPr>
            <p:cNvSpPr txBox="1">
              <a:spLocks/>
            </p:cNvSpPr>
            <p:nvPr/>
          </p:nvSpPr>
          <p:spPr>
            <a:xfrm>
              <a:off x="9324975" y="6592498"/>
              <a:ext cx="2347282" cy="2948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400" b="1" dirty="0">
                  <a:solidFill>
                    <a:schemeClr val="accent3">
                      <a:lumMod val="50000"/>
                    </a:schemeClr>
                  </a:solidFill>
                </a:rPr>
                <a:t>チューブようき（からし）</a:t>
              </a: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D4D2AB-9FE7-4BB1-93AF-66CED260E2F8}"/>
              </a:ext>
            </a:extLst>
          </p:cNvPr>
          <p:cNvSpPr txBox="1"/>
          <p:nvPr/>
        </p:nvSpPr>
        <p:spPr>
          <a:xfrm>
            <a:off x="7664823" y="6536336"/>
            <a:ext cx="4312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出典：「環境省 平成</a:t>
            </a:r>
            <a:r>
              <a:rPr lang="en-US" altLang="ja-JP" sz="1200" dirty="0"/>
              <a:t>29</a:t>
            </a:r>
            <a:r>
              <a:rPr lang="ja-JP" altLang="en-US" sz="1200" dirty="0"/>
              <a:t>年度漂着ごみ対策総合検討業務」</a:t>
            </a:r>
          </a:p>
        </p:txBody>
      </p:sp>
    </p:spTree>
    <p:extLst>
      <p:ext uri="{BB962C8B-B14F-4D97-AF65-F5344CB8AC3E}">
        <p14:creationId xmlns:p14="http://schemas.microsoft.com/office/powerpoint/2010/main" val="40949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14895" y="1808922"/>
            <a:ext cx="106402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つぎのスライドには、すこしこわい写真</a:t>
            </a:r>
            <a:endParaRPr kumimoji="1" lang="en-US" altLang="ja-JP" sz="4000" b="1" dirty="0" smtClean="0"/>
          </a:p>
          <a:p>
            <a:endParaRPr kumimoji="1" lang="en-US" altLang="ja-JP" sz="4000" b="1" dirty="0" smtClean="0"/>
          </a:p>
          <a:p>
            <a:r>
              <a:rPr kumimoji="1" lang="ja-JP" altLang="en-US" sz="4000" b="1" dirty="0" smtClean="0"/>
              <a:t>（しゃしん）がありますので、</a:t>
            </a:r>
            <a:endParaRPr kumimoji="1" lang="en-US" altLang="ja-JP" sz="4000" b="1" dirty="0" smtClean="0"/>
          </a:p>
          <a:p>
            <a:endParaRPr lang="en-US" altLang="ja-JP" sz="4000" b="1" dirty="0"/>
          </a:p>
          <a:p>
            <a:r>
              <a:rPr kumimoji="1" lang="ja-JP" altLang="en-US" sz="4000" b="1" dirty="0" smtClean="0"/>
              <a:t>にがてなひとはみないようにしてください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87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4">
            <a:extLst>
              <a:ext uri="{FF2B5EF4-FFF2-40B4-BE49-F238E27FC236}">
                <a16:creationId xmlns:a16="http://schemas.microsoft.com/office/drawing/2014/main" id="{C65BA184-FB12-4471-A7D2-FA6A3F40C93E}"/>
              </a:ext>
            </a:extLst>
          </p:cNvPr>
          <p:cNvSpPr txBox="1">
            <a:spLocks/>
          </p:cNvSpPr>
          <p:nvPr/>
        </p:nvSpPr>
        <p:spPr>
          <a:xfrm>
            <a:off x="851308" y="6356228"/>
            <a:ext cx="3654603" cy="40464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1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05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DDA619-3ADC-49AB-8EAD-ADD29429D292}"/>
              </a:ext>
            </a:extLst>
          </p:cNvPr>
          <p:cNvSpPr/>
          <p:nvPr/>
        </p:nvSpPr>
        <p:spPr>
          <a:xfrm>
            <a:off x="344284" y="60061"/>
            <a:ext cx="11345122" cy="657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海洋プラスチックごみが起こす問題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DB273FDF-9FC9-45F9-BB6D-359E0D54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6878"/>
            <a:ext cx="2743200" cy="365125"/>
          </a:xfrm>
        </p:spPr>
        <p:txBody>
          <a:bodyPr/>
          <a:lstStyle/>
          <a:p>
            <a:fld id="{3D772B85-6F9D-4568-B3A4-B39BE189E901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5" name="サブタイトル 4">
            <a:extLst>
              <a:ext uri="{FF2B5EF4-FFF2-40B4-BE49-F238E27FC236}">
                <a16:creationId xmlns:a16="http://schemas.microsoft.com/office/drawing/2014/main" id="{15294605-74F7-450A-92CC-DDFEA0E65724}"/>
              </a:ext>
            </a:extLst>
          </p:cNvPr>
          <p:cNvSpPr txBox="1">
            <a:spLocks/>
          </p:cNvSpPr>
          <p:nvPr/>
        </p:nvSpPr>
        <p:spPr>
          <a:xfrm>
            <a:off x="851308" y="5802580"/>
            <a:ext cx="3960019" cy="958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kern="1400" dirty="0">
                <a:solidFill>
                  <a:schemeClr val="accent3">
                    <a:lumMod val="50000"/>
                  </a:schemeClr>
                </a:solidFill>
              </a:rPr>
              <a:t>アホウドリの</a:t>
            </a:r>
            <a:r>
              <a:rPr lang="ja-JP" altLang="en-US" sz="1400" b="1" kern="1400" dirty="0" smtClean="0">
                <a:solidFill>
                  <a:schemeClr val="accent3">
                    <a:lumMod val="50000"/>
                  </a:schemeClr>
                </a:solidFill>
              </a:rPr>
              <a:t>死（しがい）。胃（い）の</a:t>
            </a:r>
            <a:r>
              <a:rPr lang="ja-JP" altLang="en-US" sz="1400" b="1" kern="1400" dirty="0">
                <a:solidFill>
                  <a:schemeClr val="accent3">
                    <a:lumMod val="50000"/>
                  </a:schemeClr>
                </a:solidFill>
              </a:rPr>
              <a:t>中からライター</a:t>
            </a:r>
            <a:r>
              <a:rPr lang="ja-JP" altLang="en-US" sz="1400" b="1" kern="1400" dirty="0" smtClean="0">
                <a:solidFill>
                  <a:schemeClr val="accent3">
                    <a:lumMod val="50000"/>
                  </a:schemeClr>
                </a:solidFill>
              </a:rPr>
              <a:t>やペットボトル</a:t>
            </a:r>
            <a:r>
              <a:rPr lang="ja-JP" altLang="en-US" sz="1400" b="1" kern="1400" dirty="0">
                <a:solidFill>
                  <a:schemeClr val="accent3">
                    <a:lumMod val="50000"/>
                  </a:schemeClr>
                </a:solidFill>
              </a:rPr>
              <a:t>のキャップなど、</a:t>
            </a:r>
            <a:r>
              <a:rPr lang="ja-JP" altLang="en-US" sz="1400" b="1" kern="1400" dirty="0" smtClean="0">
                <a:solidFill>
                  <a:schemeClr val="accent3">
                    <a:lumMod val="50000"/>
                  </a:schemeClr>
                </a:solidFill>
              </a:rPr>
              <a:t>プラスチック類（るい）の</a:t>
            </a:r>
            <a:r>
              <a:rPr lang="ja-JP" altLang="en-US" sz="1400" b="1" kern="1400" dirty="0">
                <a:solidFill>
                  <a:schemeClr val="accent3">
                    <a:lumMod val="50000"/>
                  </a:schemeClr>
                </a:solidFill>
              </a:rPr>
              <a:t>ごみが</a:t>
            </a:r>
            <a:r>
              <a:rPr lang="ja-JP" altLang="en-US" sz="1400" b="1" kern="1400" dirty="0" smtClean="0">
                <a:solidFill>
                  <a:schemeClr val="accent3">
                    <a:lumMod val="50000"/>
                  </a:schemeClr>
                </a:solidFill>
              </a:rPr>
              <a:t>見（み）つかって</a:t>
            </a:r>
            <a:r>
              <a:rPr lang="ja-JP" altLang="en-US" sz="1400" b="1" kern="1400" dirty="0">
                <a:solidFill>
                  <a:schemeClr val="accent3">
                    <a:lumMod val="50000"/>
                  </a:schemeClr>
                </a:solidFill>
              </a:rPr>
              <a:t>いる。</a:t>
            </a:r>
          </a:p>
        </p:txBody>
      </p:sp>
      <p:sp>
        <p:nvSpPr>
          <p:cNvPr id="6" name="サブタイトル 4">
            <a:extLst>
              <a:ext uri="{FF2B5EF4-FFF2-40B4-BE49-F238E27FC236}">
                <a16:creationId xmlns:a16="http://schemas.microsoft.com/office/drawing/2014/main" id="{A4A564A4-26F1-4D92-B949-646BBB2A31AE}"/>
              </a:ext>
            </a:extLst>
          </p:cNvPr>
          <p:cNvSpPr txBox="1">
            <a:spLocks/>
          </p:cNvSpPr>
          <p:nvPr/>
        </p:nvSpPr>
        <p:spPr>
          <a:xfrm>
            <a:off x="9650936" y="3986439"/>
            <a:ext cx="2338925" cy="772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</a:rPr>
              <a:t>漁網（ぎょもう）に</a:t>
            </a:r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</a:rPr>
              <a:t>からまったウミガメ</a:t>
            </a:r>
          </a:p>
        </p:txBody>
      </p:sp>
      <p:pic>
        <p:nvPicPr>
          <p:cNvPr id="7" name="Picture 2" descr="C:\Users\UENO\Desktop\albatross_CFacklerNOAAONMS.jpg">
            <a:extLst>
              <a:ext uri="{FF2B5EF4-FFF2-40B4-BE49-F238E27FC236}">
                <a16:creationId xmlns:a16="http://schemas.microsoft.com/office/drawing/2014/main" id="{02923ACB-7092-4097-A012-F72843E0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28" y="782313"/>
            <a:ext cx="3765200" cy="50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サブタイトル 4">
            <a:extLst>
              <a:ext uri="{FF2B5EF4-FFF2-40B4-BE49-F238E27FC236}">
                <a16:creationId xmlns:a16="http://schemas.microsoft.com/office/drawing/2014/main" id="{B1D1A847-6A8B-4E41-9DBE-E0D662E44E7D}"/>
              </a:ext>
            </a:extLst>
          </p:cNvPr>
          <p:cNvSpPr txBox="1">
            <a:spLocks/>
          </p:cNvSpPr>
          <p:nvPr/>
        </p:nvSpPr>
        <p:spPr>
          <a:xfrm>
            <a:off x="9650936" y="1236322"/>
            <a:ext cx="2253329" cy="106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</a:rPr>
              <a:t>漁網（ぎょもう）に</a:t>
            </a:r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</a:rPr>
              <a:t>からまった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</a:rPr>
              <a:t>動物（どうぶつ）を助（たす）ける</a:t>
            </a:r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</a:rPr>
              <a:t>ダイバー</a:t>
            </a:r>
          </a:p>
        </p:txBody>
      </p:sp>
      <p:pic>
        <p:nvPicPr>
          <p:cNvPr id="9" name="図 8" descr="C:\Users\kumagai\Pictures\sea_turtle_entangled.jpg">
            <a:extLst>
              <a:ext uri="{FF2B5EF4-FFF2-40B4-BE49-F238E27FC236}">
                <a16:creationId xmlns:a16="http://schemas.microsoft.com/office/drawing/2014/main" id="{B787329B-4232-4AEF-9754-7939FB81C8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63" y="3504095"/>
            <a:ext cx="4452834" cy="288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UENO\Desktop\seal_entangled.jpg">
            <a:extLst>
              <a:ext uri="{FF2B5EF4-FFF2-40B4-BE49-F238E27FC236}">
                <a16:creationId xmlns:a16="http://schemas.microsoft.com/office/drawing/2014/main" id="{FDCEE65F-F022-4DD7-8379-AA3B822E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23" y="762518"/>
            <a:ext cx="4477874" cy="26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E68BAF-1450-4635-8ABB-D22CF1B27121}"/>
              </a:ext>
            </a:extLst>
          </p:cNvPr>
          <p:cNvSpPr txBox="1"/>
          <p:nvPr/>
        </p:nvSpPr>
        <p:spPr>
          <a:xfrm>
            <a:off x="7686091" y="6520940"/>
            <a:ext cx="4218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出典：「環境省 平成</a:t>
            </a:r>
            <a:r>
              <a:rPr lang="en-US" altLang="ja-JP" sz="1200" dirty="0"/>
              <a:t>29</a:t>
            </a:r>
            <a:r>
              <a:rPr lang="ja-JP" altLang="en-US" sz="1200" dirty="0"/>
              <a:t>年度漂着ごみ対策総合検討業務」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90EEC0-1F4F-4D95-91BB-818E421F86F3}"/>
              </a:ext>
            </a:extLst>
          </p:cNvPr>
          <p:cNvSpPr txBox="1"/>
          <p:nvPr/>
        </p:nvSpPr>
        <p:spPr>
          <a:xfrm>
            <a:off x="3209365" y="60061"/>
            <a:ext cx="851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かいよう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37B5AB-0990-463A-82FE-374CA2125D0B}"/>
              </a:ext>
            </a:extLst>
          </p:cNvPr>
          <p:cNvSpPr txBox="1"/>
          <p:nvPr/>
        </p:nvSpPr>
        <p:spPr>
          <a:xfrm>
            <a:off x="8130989" y="60060"/>
            <a:ext cx="851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もんだい</a:t>
            </a:r>
            <a:endParaRPr kumimoji="1" lang="ja-JP" altLang="en-US" sz="1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5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ECB59AA-B71B-4E4C-88EF-1DBA0FE92E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5" y="737713"/>
            <a:ext cx="4846586" cy="55072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875400-5B12-4062-B55D-535B6587C8C8}"/>
              </a:ext>
            </a:extLst>
          </p:cNvPr>
          <p:cNvSpPr/>
          <p:nvPr/>
        </p:nvSpPr>
        <p:spPr>
          <a:xfrm>
            <a:off x="344284" y="96880"/>
            <a:ext cx="11345122" cy="661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海洋プラスチックごみが起こす問題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DBB83919-FBC3-4A2F-8482-EFFA81BF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D772B85-6F9D-4568-B3A4-B39BE189E901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5" name="Picture 4" descr="図3">
            <a:extLst>
              <a:ext uri="{FF2B5EF4-FFF2-40B4-BE49-F238E27FC236}">
                <a16:creationId xmlns:a16="http://schemas.microsoft.com/office/drawing/2014/main" id="{8D12CC63-9C47-45B4-9BA5-D295A850BD3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8" r="-402"/>
          <a:stretch/>
        </p:blipFill>
        <p:spPr bwMode="auto">
          <a:xfrm>
            <a:off x="5978069" y="788386"/>
            <a:ext cx="5718911" cy="46700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サブタイトル 4">
            <a:extLst>
              <a:ext uri="{FF2B5EF4-FFF2-40B4-BE49-F238E27FC236}">
                <a16:creationId xmlns:a16="http://schemas.microsoft.com/office/drawing/2014/main" id="{BE0E172D-25DB-497B-ADAF-D71397C2F477}"/>
              </a:ext>
            </a:extLst>
          </p:cNvPr>
          <p:cNvSpPr txBox="1">
            <a:spLocks/>
          </p:cNvSpPr>
          <p:nvPr/>
        </p:nvSpPr>
        <p:spPr>
          <a:xfrm>
            <a:off x="5785658" y="5619358"/>
            <a:ext cx="6015299" cy="386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</a:rPr>
              <a:t>海底（かいてい）にすてられた漁網（ぎょもう）にからまったさかな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サブタイトル 4">
            <a:extLst>
              <a:ext uri="{FF2B5EF4-FFF2-40B4-BE49-F238E27FC236}">
                <a16:creationId xmlns:a16="http://schemas.microsoft.com/office/drawing/2014/main" id="{D09D1150-3DA8-4BF9-A90E-F5842C5D5DFA}"/>
              </a:ext>
            </a:extLst>
          </p:cNvPr>
          <p:cNvSpPr txBox="1">
            <a:spLocks/>
          </p:cNvSpPr>
          <p:nvPr/>
        </p:nvSpPr>
        <p:spPr>
          <a:xfrm>
            <a:off x="149629" y="6405904"/>
            <a:ext cx="7182196" cy="363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</a:rPr>
              <a:t>網（あみ）に入（は）った</a:t>
            </a:r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</a:rPr>
              <a:t>ごみを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</a:rPr>
              <a:t>漁師（りょうし）が分別（ぶんべつ）して</a:t>
            </a:r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</a:rPr>
              <a:t>いる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</a:rPr>
              <a:t>様子（ようす）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AE78BA-F4EE-4F41-A2EB-00F682C5A938}"/>
              </a:ext>
            </a:extLst>
          </p:cNvPr>
          <p:cNvSpPr txBox="1"/>
          <p:nvPr/>
        </p:nvSpPr>
        <p:spPr>
          <a:xfrm>
            <a:off x="7593106" y="6492875"/>
            <a:ext cx="40962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出典：「環境省 平成</a:t>
            </a:r>
            <a:r>
              <a:rPr lang="en-US" altLang="ja-JP" sz="1200" dirty="0"/>
              <a:t>29</a:t>
            </a:r>
            <a:r>
              <a:rPr lang="ja-JP" altLang="en-US" sz="1200" dirty="0"/>
              <a:t>年度漂着ごみ対策総合検討業務」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19A7F81-8D40-4F51-9C10-1A3F463CE067}"/>
              </a:ext>
            </a:extLst>
          </p:cNvPr>
          <p:cNvSpPr txBox="1"/>
          <p:nvPr/>
        </p:nvSpPr>
        <p:spPr>
          <a:xfrm>
            <a:off x="3195482" y="107849"/>
            <a:ext cx="851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かいよう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2B8842F-5B31-41AD-921A-403426DA1EC1}"/>
              </a:ext>
            </a:extLst>
          </p:cNvPr>
          <p:cNvSpPr txBox="1"/>
          <p:nvPr/>
        </p:nvSpPr>
        <p:spPr>
          <a:xfrm>
            <a:off x="8144872" y="111870"/>
            <a:ext cx="851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もんだい</a:t>
            </a:r>
            <a:endParaRPr kumimoji="1" lang="ja-JP" altLang="en-US" sz="1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208419-A4CA-4E62-9950-8F1768FC6261}"/>
              </a:ext>
            </a:extLst>
          </p:cNvPr>
          <p:cNvSpPr/>
          <p:nvPr/>
        </p:nvSpPr>
        <p:spPr>
          <a:xfrm>
            <a:off x="344284" y="66900"/>
            <a:ext cx="11345122" cy="6337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マイクロプラスチックが起こす問題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7D8A7EA7-8AB9-4DA0-89B7-0DCEEB97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795" y="6492875"/>
            <a:ext cx="2743200" cy="365125"/>
          </a:xfrm>
        </p:spPr>
        <p:txBody>
          <a:bodyPr/>
          <a:lstStyle/>
          <a:p>
            <a:fld id="{3D772B85-6F9D-4568-B3A4-B39BE189E901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918953-6C87-4540-B51F-55655CE9F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" t="24324" r="24360" b="6926"/>
          <a:stretch/>
        </p:blipFill>
        <p:spPr>
          <a:xfrm>
            <a:off x="0" y="745588"/>
            <a:ext cx="12180995" cy="61124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CE25AF-0404-4217-81FF-BD26853A88D8}"/>
              </a:ext>
            </a:extLst>
          </p:cNvPr>
          <p:cNvSpPr txBox="1"/>
          <p:nvPr/>
        </p:nvSpPr>
        <p:spPr>
          <a:xfrm>
            <a:off x="8918917" y="5579532"/>
            <a:ext cx="30808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マイクロプラスチックにくっついた</a:t>
            </a:r>
            <a:r>
              <a:rPr lang="ja-JP" altLang="en-US" sz="1600" b="1" dirty="0" smtClean="0"/>
              <a:t>化学物質（かがくぶっしつ）が</a:t>
            </a:r>
            <a:r>
              <a:rPr lang="ja-JP" altLang="en-US" sz="1600" b="1" dirty="0"/>
              <a:t>いきものにえいきょうをあたえる</a:t>
            </a:r>
            <a:r>
              <a:rPr lang="ja-JP" altLang="en-US" sz="1600" b="1" dirty="0" smtClean="0"/>
              <a:t>心配（しんぱい）が</a:t>
            </a:r>
            <a:r>
              <a:rPr lang="ja-JP" altLang="en-US" sz="1600" b="1" dirty="0"/>
              <a:t>ある。</a:t>
            </a:r>
            <a:endParaRPr kumimoji="1" lang="ja-JP" altLang="en-US" sz="1600" b="1" dirty="0"/>
          </a:p>
        </p:txBody>
      </p:sp>
      <p:sp>
        <p:nvSpPr>
          <p:cNvPr id="6" name="角丸四角形 20">
            <a:extLst>
              <a:ext uri="{FF2B5EF4-FFF2-40B4-BE49-F238E27FC236}">
                <a16:creationId xmlns:a16="http://schemas.microsoft.com/office/drawing/2014/main" id="{A349CE13-509D-42B5-B02E-6C9AD9B8C763}"/>
              </a:ext>
            </a:extLst>
          </p:cNvPr>
          <p:cNvSpPr/>
          <p:nvPr/>
        </p:nvSpPr>
        <p:spPr>
          <a:xfrm>
            <a:off x="8765800" y="3582317"/>
            <a:ext cx="3233942" cy="17123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/>
                </a:solidFill>
              </a:rPr>
              <a:t>プラスチックごみが、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波（なみ）や太陽（たいよう）の光（ひかり）に</a:t>
            </a:r>
            <a:r>
              <a:rPr lang="ja-JP" altLang="en-US" sz="1600" b="1" dirty="0">
                <a:solidFill>
                  <a:schemeClr val="tx1"/>
                </a:solidFill>
              </a:rPr>
              <a:t>よって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こまかく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</a:rPr>
              <a:t>くだかれて</a:t>
            </a:r>
            <a:r>
              <a:rPr lang="ja-JP" altLang="en-US" sz="1600" b="1" dirty="0">
                <a:solidFill>
                  <a:schemeClr val="tx1"/>
                </a:solidFill>
              </a:rPr>
              <a:t>マイクロプラスチック（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5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ミリメートルより</a:t>
            </a:r>
            <a:r>
              <a:rPr lang="ja-JP" altLang="en-US" sz="1600" b="1" dirty="0">
                <a:solidFill>
                  <a:schemeClr val="tx1"/>
                </a:solidFill>
              </a:rPr>
              <a:t>小さなプラスチック）になる。</a:t>
            </a:r>
            <a:endParaRPr kumimoji="1" lang="ja-JP" altLang="en-US" sz="1600" b="1" dirty="0"/>
          </a:p>
        </p:txBody>
      </p:sp>
      <p:sp>
        <p:nvSpPr>
          <p:cNvPr id="7" name="角丸四角形 25">
            <a:extLst>
              <a:ext uri="{FF2B5EF4-FFF2-40B4-BE49-F238E27FC236}">
                <a16:creationId xmlns:a16="http://schemas.microsoft.com/office/drawing/2014/main" id="{F98A55CA-F98E-4538-8960-77B19DA2EA16}"/>
              </a:ext>
            </a:extLst>
          </p:cNvPr>
          <p:cNvSpPr/>
          <p:nvPr/>
        </p:nvSpPr>
        <p:spPr>
          <a:xfrm>
            <a:off x="3681762" y="5814775"/>
            <a:ext cx="3251053" cy="8606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/>
                </a:solidFill>
              </a:rPr>
              <a:t>こまかくなると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回収（かいしゅう）も</a:t>
            </a:r>
            <a:r>
              <a:rPr lang="ja-JP" altLang="en-US" sz="1600" b="1" dirty="0">
                <a:solidFill>
                  <a:schemeClr val="tx1"/>
                </a:solidFill>
              </a:rPr>
              <a:t>むずかしくなり、どんどん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海（うみ）に</a:t>
            </a:r>
            <a:r>
              <a:rPr lang="ja-JP" altLang="en-US" sz="1600" b="1" dirty="0">
                <a:solidFill>
                  <a:schemeClr val="tx1"/>
                </a:solidFill>
              </a:rPr>
              <a:t>たまっていく。</a:t>
            </a:r>
            <a:endParaRPr kumimoji="1" lang="ja-JP" altLang="en-US" sz="1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565F9A-0032-4968-8C33-D6B2150A4B25}"/>
              </a:ext>
            </a:extLst>
          </p:cNvPr>
          <p:cNvSpPr txBox="1"/>
          <p:nvPr/>
        </p:nvSpPr>
        <p:spPr>
          <a:xfrm>
            <a:off x="8135907" y="74484"/>
            <a:ext cx="851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もんだい</a:t>
            </a:r>
            <a:endParaRPr kumimoji="1" lang="ja-JP" altLang="en-US" sz="1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9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8619F3-03DF-4C32-9C66-7FDBAC3A9B23}"/>
              </a:ext>
            </a:extLst>
          </p:cNvPr>
          <p:cNvSpPr/>
          <p:nvPr/>
        </p:nvSpPr>
        <p:spPr>
          <a:xfrm>
            <a:off x="344284" y="111871"/>
            <a:ext cx="11345122" cy="7005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いきなりクイズ！　大阪</a:t>
            </a:r>
            <a:r>
              <a:rPr lang="ja-JP" altLang="en-US" sz="2800" dirty="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湾にしずんでいるレジぶくろの数は？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039BACD1-C8EC-4F1F-BDC0-40183343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795" y="6492875"/>
            <a:ext cx="2743200" cy="365125"/>
          </a:xfrm>
        </p:spPr>
        <p:txBody>
          <a:bodyPr/>
          <a:lstStyle/>
          <a:p>
            <a:fld id="{3D772B85-6F9D-4568-B3A4-B39BE189E901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4" name="図 3" descr="水の中にいる鳥&#10;&#10;低い精度で自動的に生成された説明">
            <a:extLst>
              <a:ext uri="{FF2B5EF4-FFF2-40B4-BE49-F238E27FC236}">
                <a16:creationId xmlns:a16="http://schemas.microsoft.com/office/drawing/2014/main" id="{BBDDF17B-AAF0-47FC-955F-30472A242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5" y="1496119"/>
            <a:ext cx="6950938" cy="431301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885638-0853-43DA-A4A0-BF89CEBE21BA}"/>
              </a:ext>
            </a:extLst>
          </p:cNvPr>
          <p:cNvSpPr txBox="1"/>
          <p:nvPr/>
        </p:nvSpPr>
        <p:spPr>
          <a:xfrm>
            <a:off x="7691718" y="1882909"/>
            <a:ext cx="4222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①　　 </a:t>
            </a:r>
            <a:r>
              <a:rPr kumimoji="1" lang="ja-JP" altLang="en-US" sz="2000" b="1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３０</a:t>
            </a:r>
            <a:r>
              <a:rPr kumimoji="1" lang="en-US" altLang="ja-JP" sz="2000" b="1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</a:t>
            </a:r>
            <a:r>
              <a:rPr kumimoji="1" lang="ja-JP" altLang="en-US" sz="2000" b="1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０００枚（まい）</a:t>
            </a:r>
            <a:endParaRPr kumimoji="1" lang="en-US" altLang="ja-JP" sz="28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ja-JP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　　　 　（３万枚）</a:t>
            </a:r>
            <a:endParaRPr lang="en-US" altLang="ja-JP" sz="28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endParaRPr kumimoji="1" lang="en-US" altLang="ja-JP" sz="28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ja-JP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②　   </a:t>
            </a:r>
            <a:r>
              <a:rPr lang="ja-JP" altLang="en-US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３０</a:t>
            </a:r>
            <a:r>
              <a:rPr lang="en-US" altLang="ja-JP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0,</a:t>
            </a:r>
            <a:r>
              <a:rPr lang="ja-JP" altLang="en-US" sz="2000" b="1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０００枚（まい）</a:t>
            </a:r>
            <a:endParaRPr lang="en-US" altLang="ja-JP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kumimoji="1" lang="ja-JP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　　 　（３０万枚）</a:t>
            </a:r>
            <a:endParaRPr kumimoji="1" lang="en-US" altLang="ja-JP" sz="28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endParaRPr lang="en-US" altLang="ja-JP" sz="28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kumimoji="1" lang="ja-JP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③ </a:t>
            </a:r>
            <a:r>
              <a:rPr lang="ja-JP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kumimoji="1" lang="ja-JP" altLang="en-US" sz="2000" b="1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３</a:t>
            </a:r>
            <a:r>
              <a:rPr kumimoji="1" lang="en-US" altLang="ja-JP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</a:t>
            </a:r>
            <a:r>
              <a:rPr kumimoji="1" lang="ja-JP" altLang="en-US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０００</a:t>
            </a:r>
            <a:r>
              <a:rPr kumimoji="1" lang="en-US" altLang="ja-JP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</a:t>
            </a:r>
            <a:r>
              <a:rPr kumimoji="1" lang="ja-JP" altLang="en-US" sz="2000" b="1" dirty="0" smtClean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０００枚（まい）</a:t>
            </a:r>
            <a:endParaRPr kumimoji="1" lang="en-US" altLang="ja-JP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kumimoji="1" lang="ja-JP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　　 （３００万枚）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3643DE-80C6-45DB-8147-27668D40EDCE}"/>
              </a:ext>
            </a:extLst>
          </p:cNvPr>
          <p:cNvSpPr txBox="1"/>
          <p:nvPr/>
        </p:nvSpPr>
        <p:spPr>
          <a:xfrm>
            <a:off x="4493797" y="145121"/>
            <a:ext cx="1281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おおさかわん</a:t>
            </a:r>
            <a:endParaRPr kumimoji="1" lang="ja-JP" altLang="en-US" sz="1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DD45DF-7268-491C-985D-EC7811C9116D}"/>
              </a:ext>
            </a:extLst>
          </p:cNvPr>
          <p:cNvSpPr txBox="1"/>
          <p:nvPr/>
        </p:nvSpPr>
        <p:spPr>
          <a:xfrm>
            <a:off x="6427694" y="6492875"/>
            <a:ext cx="5261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出典：関西広域連合　海ごみ発生源対策部会報告書（平成 </a:t>
            </a:r>
            <a:r>
              <a:rPr lang="en-US" altLang="ja-JP" sz="1200" dirty="0"/>
              <a:t>31</a:t>
            </a:r>
            <a:r>
              <a:rPr lang="ja-JP" altLang="en-US" sz="1200" dirty="0"/>
              <a:t>年３月）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691717" y="4355869"/>
            <a:ext cx="4222375" cy="10664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7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2130</TotalTime>
  <Words>785</Words>
  <Application>Microsoft Office PowerPoint</Application>
  <PresentationFormat>ワイド画面</PresentationFormat>
  <Paragraphs>123</Paragraphs>
  <Slides>17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Meiryo UI</vt:lpstr>
      <vt:lpstr>ＭＳ Ｐゴシック</vt:lpstr>
      <vt:lpstr>UD Digi Kyokasho NP-B</vt:lpstr>
      <vt:lpstr>UD デジタル 教科書体 NP-B</vt:lpstr>
      <vt:lpstr>メイリオ</vt:lpstr>
      <vt:lpstr>游ゴシック</vt:lpstr>
      <vt:lpstr>游ゴシック Light</vt:lpstr>
      <vt:lpstr>游明朝</vt:lpstr>
      <vt:lpstr>Arial</vt:lpstr>
      <vt:lpstr>Times New Roman</vt:lpstr>
      <vt:lpstr>Wingdings 2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横倉　加寿恵</dc:creator>
  <cp:lastModifiedBy>大阪府</cp:lastModifiedBy>
  <cp:revision>134</cp:revision>
  <cp:lastPrinted>2021-10-07T00:50:45Z</cp:lastPrinted>
  <dcterms:created xsi:type="dcterms:W3CDTF">2021-08-17T06:37:11Z</dcterms:created>
  <dcterms:modified xsi:type="dcterms:W3CDTF">2021-12-20T03:03:22Z</dcterms:modified>
</cp:coreProperties>
</file>