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6"/>
  </p:notesMasterIdLst>
  <p:handoutMasterIdLst>
    <p:handoutMasterId r:id="rId27"/>
  </p:handoutMasterIdLst>
  <p:sldIdLst>
    <p:sldId id="333" r:id="rId2"/>
    <p:sldId id="334" r:id="rId3"/>
    <p:sldId id="336" r:id="rId4"/>
    <p:sldId id="340" r:id="rId5"/>
    <p:sldId id="342" r:id="rId6"/>
    <p:sldId id="353" r:id="rId7"/>
    <p:sldId id="357" r:id="rId8"/>
    <p:sldId id="341" r:id="rId9"/>
    <p:sldId id="337" r:id="rId10"/>
    <p:sldId id="344" r:id="rId11"/>
    <p:sldId id="404" r:id="rId12"/>
    <p:sldId id="380" r:id="rId13"/>
    <p:sldId id="407" r:id="rId14"/>
    <p:sldId id="347" r:id="rId15"/>
    <p:sldId id="405" r:id="rId16"/>
    <p:sldId id="401" r:id="rId17"/>
    <p:sldId id="406" r:id="rId18"/>
    <p:sldId id="395" r:id="rId19"/>
    <p:sldId id="408" r:id="rId20"/>
    <p:sldId id="354" r:id="rId21"/>
    <p:sldId id="350" r:id="rId22"/>
    <p:sldId id="348" r:id="rId23"/>
    <p:sldId id="361" r:id="rId24"/>
    <p:sldId id="397" r:id="rId2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84" autoAdjust="0"/>
    <p:restoredTop sz="94434" autoAdjust="0"/>
  </p:normalViewPr>
  <p:slideViewPr>
    <p:cSldViewPr snapToGrid="0">
      <p:cViewPr varScale="1">
        <p:scale>
          <a:sx n="100" d="100"/>
          <a:sy n="100" d="100"/>
        </p:scale>
        <p:origin x="240" y="62"/>
      </p:cViewPr>
      <p:guideLst/>
    </p:cSldViewPr>
  </p:slideViewPr>
  <p:notesTextViewPr>
    <p:cViewPr>
      <p:scale>
        <a:sx n="1" d="1"/>
        <a:sy n="1" d="1"/>
      </p:scale>
      <p:origin x="0" y="0"/>
    </p:cViewPr>
  </p:notesTextViewPr>
  <p:sorterViewPr>
    <p:cViewPr>
      <p:scale>
        <a:sx n="100" d="100"/>
        <a:sy n="100" d="100"/>
      </p:scale>
      <p:origin x="0" y="-5933"/>
    </p:cViewPr>
  </p:sorterViewPr>
  <p:notesViewPr>
    <p:cSldViewPr snapToGrid="0">
      <p:cViewPr varScale="1">
        <p:scale>
          <a:sx n="33" d="100"/>
          <a:sy n="33" d="100"/>
        </p:scale>
        <p:origin x="223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68E6BA0C-58A7-4AEB-AF68-0744D9025141}" type="datetimeFigureOut">
              <a:rPr kumimoji="1" lang="ja-JP" altLang="en-US" smtClean="0"/>
              <a:t>2024/8/26</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CC69788A-0617-4AD5-B32B-8F6F4E029616}" type="slidenum">
              <a:rPr kumimoji="1" lang="ja-JP" altLang="en-US" smtClean="0"/>
              <a:t>‹#›</a:t>
            </a:fld>
            <a:endParaRPr kumimoji="1" lang="ja-JP" altLang="en-US"/>
          </a:p>
        </p:txBody>
      </p:sp>
    </p:spTree>
    <p:extLst>
      <p:ext uri="{BB962C8B-B14F-4D97-AF65-F5344CB8AC3E}">
        <p14:creationId xmlns:p14="http://schemas.microsoft.com/office/powerpoint/2010/main" val="2219136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C922142-490E-442E-A434-29B1DB263A96}" type="datetimeFigureOut">
              <a:rPr kumimoji="1" lang="ja-JP" altLang="en-US" smtClean="0"/>
              <a:t>2024/8/26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7363F86-D0CE-4A08-8709-C118D6DC9C69}" type="slidenum">
              <a:rPr kumimoji="1" lang="ja-JP" altLang="en-US" smtClean="0"/>
              <a:t>‹#›</a:t>
            </a:fld>
            <a:endParaRPr kumimoji="1" lang="ja-JP" altLang="en-US"/>
          </a:p>
        </p:txBody>
      </p:sp>
    </p:spTree>
    <p:extLst>
      <p:ext uri="{BB962C8B-B14F-4D97-AF65-F5344CB8AC3E}">
        <p14:creationId xmlns:p14="http://schemas.microsoft.com/office/powerpoint/2010/main" val="8374592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12.png"/><Relationship Id="rId15" Type="http://schemas.openxmlformats.org/officeDocument/2006/relationships/image" Target="../media/image6.png"/><Relationship Id="rId10" Type="http://schemas.openxmlformats.org/officeDocument/2006/relationships/image" Target="../media/image17.png"/><Relationship Id="rId19"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u="sng"/>
            </a:lvl1pPr>
          </a:lstStyle>
          <a:p>
            <a:r>
              <a:rPr kumimoji="1" lang="ja-JP" altLang="en-US" dirty="0"/>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fld id="{24464091-CFDE-4607-9204-6CDD5D393173}" type="datetime1">
              <a:rPr kumimoji="1" lang="ja-JP" altLang="en-US" smtClean="0"/>
              <a:t>2024/8/26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a:t>
            </a:fld>
            <a:endParaRPr kumimoji="1" lang="ja-JP" altLang="en-US"/>
          </a:p>
        </p:txBody>
      </p:sp>
      <p:grpSp>
        <p:nvGrpSpPr>
          <p:cNvPr id="7" name="グループ化 6"/>
          <p:cNvGrpSpPr/>
          <p:nvPr userDrawn="1"/>
        </p:nvGrpSpPr>
        <p:grpSpPr>
          <a:xfrm>
            <a:off x="564818" y="5089831"/>
            <a:ext cx="11063578" cy="1121338"/>
            <a:chOff x="-667340" y="1432232"/>
            <a:chExt cx="11063578" cy="1121338"/>
          </a:xfrm>
        </p:grpSpPr>
        <p:pic>
          <p:nvPicPr>
            <p:cNvPr id="8" name="図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74900" y="1432232"/>
              <a:ext cx="1121338" cy="1121338"/>
            </a:xfrm>
            <a:prstGeom prst="rect">
              <a:avLst/>
            </a:prstGeom>
          </p:spPr>
        </p:pic>
        <p:pic>
          <p:nvPicPr>
            <p:cNvPr id="17" name="図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7340" y="1432232"/>
              <a:ext cx="1121338" cy="1121338"/>
            </a:xfrm>
            <a:prstGeom prst="rect">
              <a:avLst/>
            </a:prstGeom>
          </p:spPr>
        </p:pic>
        <p:pic>
          <p:nvPicPr>
            <p:cNvPr id="18" name="図 1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5479" y="1432232"/>
              <a:ext cx="1121338" cy="1121338"/>
            </a:xfrm>
            <a:prstGeom prst="rect">
              <a:avLst/>
            </a:prstGeom>
          </p:spPr>
        </p:pic>
        <p:pic>
          <p:nvPicPr>
            <p:cNvPr id="19" name="図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18298" y="1432232"/>
              <a:ext cx="1121338" cy="1121338"/>
            </a:xfrm>
            <a:prstGeom prst="rect">
              <a:avLst/>
            </a:prstGeom>
          </p:spPr>
        </p:pic>
        <p:pic>
          <p:nvPicPr>
            <p:cNvPr id="20" name="図 1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061036" y="1432232"/>
              <a:ext cx="1121338" cy="1121338"/>
            </a:xfrm>
            <a:prstGeom prst="rect">
              <a:avLst/>
            </a:prstGeom>
          </p:spPr>
        </p:pic>
        <p:pic>
          <p:nvPicPr>
            <p:cNvPr id="21" name="図 2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303774" y="1432232"/>
              <a:ext cx="1121338" cy="1121338"/>
            </a:xfrm>
            <a:prstGeom prst="rect">
              <a:avLst/>
            </a:prstGeom>
          </p:spPr>
        </p:pic>
        <p:pic>
          <p:nvPicPr>
            <p:cNvPr id="22" name="図 21"/>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546593" y="1432232"/>
              <a:ext cx="1121338" cy="1121338"/>
            </a:xfrm>
            <a:prstGeom prst="rect">
              <a:avLst/>
            </a:prstGeom>
          </p:spPr>
        </p:pic>
        <p:pic>
          <p:nvPicPr>
            <p:cNvPr id="23" name="図 22"/>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789362" y="1432232"/>
              <a:ext cx="1121338" cy="1121338"/>
            </a:xfrm>
            <a:prstGeom prst="rect">
              <a:avLst/>
            </a:prstGeom>
          </p:spPr>
        </p:pic>
        <p:pic>
          <p:nvPicPr>
            <p:cNvPr id="24" name="図 23"/>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032131" y="1432232"/>
              <a:ext cx="1121338" cy="1121338"/>
            </a:xfrm>
            <a:prstGeom prst="rect">
              <a:avLst/>
            </a:prstGeom>
          </p:spPr>
        </p:pic>
      </p:grpSp>
      <p:grpSp>
        <p:nvGrpSpPr>
          <p:cNvPr id="27" name="グループ化 26"/>
          <p:cNvGrpSpPr/>
          <p:nvPr userDrawn="1"/>
        </p:nvGrpSpPr>
        <p:grpSpPr>
          <a:xfrm>
            <a:off x="564818" y="266324"/>
            <a:ext cx="11062364" cy="1126152"/>
            <a:chOff x="-666126" y="218819"/>
            <a:chExt cx="11062364" cy="1126152"/>
          </a:xfrm>
        </p:grpSpPr>
        <p:pic>
          <p:nvPicPr>
            <p:cNvPr id="9" name="図 8"/>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575479" y="218819"/>
              <a:ext cx="1121338" cy="1121338"/>
            </a:xfrm>
            <a:prstGeom prst="rect">
              <a:avLst/>
            </a:prstGeom>
          </p:spPr>
        </p:pic>
        <p:pic>
          <p:nvPicPr>
            <p:cNvPr id="10" name="図 9"/>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815750" y="218819"/>
              <a:ext cx="1121338" cy="1121338"/>
            </a:xfrm>
            <a:prstGeom prst="rect">
              <a:avLst/>
            </a:prstGeom>
          </p:spPr>
        </p:pic>
        <p:pic>
          <p:nvPicPr>
            <p:cNvPr id="11" name="図 10"/>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061036" y="223633"/>
              <a:ext cx="1121338" cy="1121338"/>
            </a:xfrm>
            <a:prstGeom prst="rect">
              <a:avLst/>
            </a:prstGeom>
          </p:spPr>
        </p:pic>
        <p:pic>
          <p:nvPicPr>
            <p:cNvPr id="12" name="図 11"/>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303824" y="218819"/>
              <a:ext cx="1121338" cy="1121338"/>
            </a:xfrm>
            <a:prstGeom prst="rect">
              <a:avLst/>
            </a:prstGeom>
          </p:spPr>
        </p:pic>
        <p:pic>
          <p:nvPicPr>
            <p:cNvPr id="13" name="図 12"/>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546593" y="218819"/>
              <a:ext cx="1121338" cy="1121338"/>
            </a:xfrm>
            <a:prstGeom prst="rect">
              <a:avLst/>
            </a:prstGeom>
          </p:spPr>
        </p:pic>
        <p:pic>
          <p:nvPicPr>
            <p:cNvPr id="14" name="図 13"/>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789362" y="218819"/>
              <a:ext cx="1121338" cy="1121338"/>
            </a:xfrm>
            <a:prstGeom prst="rect">
              <a:avLst/>
            </a:prstGeom>
          </p:spPr>
        </p:pic>
        <p:pic>
          <p:nvPicPr>
            <p:cNvPr id="15" name="図 14"/>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8032131" y="218819"/>
              <a:ext cx="1121338" cy="1121338"/>
            </a:xfrm>
            <a:prstGeom prst="rect">
              <a:avLst/>
            </a:prstGeom>
          </p:spPr>
        </p:pic>
        <p:pic>
          <p:nvPicPr>
            <p:cNvPr id="16" name="図 15"/>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9274900" y="218819"/>
              <a:ext cx="1121338" cy="1121338"/>
            </a:xfrm>
            <a:prstGeom prst="rect">
              <a:avLst/>
            </a:prstGeom>
          </p:spPr>
        </p:pic>
        <p:pic>
          <p:nvPicPr>
            <p:cNvPr id="25" name="図 24"/>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66126" y="218819"/>
              <a:ext cx="1122672" cy="1122672"/>
            </a:xfrm>
            <a:prstGeom prst="rect">
              <a:avLst/>
            </a:prstGeom>
          </p:spPr>
        </p:pic>
      </p:grpSp>
    </p:spTree>
    <p:extLst>
      <p:ext uri="{BB962C8B-B14F-4D97-AF65-F5344CB8AC3E}">
        <p14:creationId xmlns:p14="http://schemas.microsoft.com/office/powerpoint/2010/main" val="3668335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FCC9B88-6DEE-4861-9EB3-3D6646A72402}" type="datetime1">
              <a:rPr kumimoji="1" lang="ja-JP" altLang="en-US" smtClean="0"/>
              <a:t>2024/8/26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448800" y="6492875"/>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1554716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22006D-2BB0-44A6-ACD1-4FEFEF6B0BBE}" type="datetime1">
              <a:rPr kumimoji="1" lang="ja-JP" altLang="en-US" smtClean="0"/>
              <a:t>2024/8/26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492875"/>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1149702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3FCF406-589A-465B-A76A-8F2550996B29}" type="datetime1">
              <a:rPr kumimoji="1" lang="ja-JP" altLang="en-US" smtClean="0"/>
              <a:t>2024/8/26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473827"/>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204561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u="sng"/>
            </a:lvl1pPr>
          </a:lstStyle>
          <a:p>
            <a:r>
              <a:rPr kumimoji="1" lang="ja-JP" altLang="en-US" dirty="0"/>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fld id="{AF4AE328-1722-44AD-926A-C488DBF0A4F3}" type="datetime1">
              <a:rPr kumimoji="1" lang="ja-JP" altLang="en-US" smtClean="0"/>
              <a:t>2024/8/26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08582" y="6458926"/>
            <a:ext cx="2743200" cy="365125"/>
          </a:xfrm>
        </p:spPr>
        <p:txBody>
          <a:bodyPr/>
          <a:lstStyle/>
          <a:p>
            <a:fld id="{C9D87D91-12A4-4BCD-BC1C-9D22FB415AC1}" type="slidenum">
              <a:rPr kumimoji="1" lang="ja-JP" altLang="en-US" smtClean="0"/>
              <a:t>‹#›</a:t>
            </a:fld>
            <a:endParaRPr kumimoji="1" lang="ja-JP" altLang="en-US"/>
          </a:p>
        </p:txBody>
      </p:sp>
      <p:grpSp>
        <p:nvGrpSpPr>
          <p:cNvPr id="26" name="グループ化 25"/>
          <p:cNvGrpSpPr/>
          <p:nvPr userDrawn="1"/>
        </p:nvGrpSpPr>
        <p:grpSpPr>
          <a:xfrm>
            <a:off x="2396474" y="4657062"/>
            <a:ext cx="7399052" cy="1615455"/>
            <a:chOff x="311602" y="4668122"/>
            <a:chExt cx="7399052" cy="1615455"/>
          </a:xfrm>
        </p:grpSpPr>
        <p:pic>
          <p:nvPicPr>
            <p:cNvPr id="8" name="図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12789" y="5506785"/>
              <a:ext cx="765888" cy="765888"/>
            </a:xfrm>
            <a:prstGeom prst="rect">
              <a:avLst/>
            </a:prstGeom>
          </p:spPr>
        </p:pic>
        <p:pic>
          <p:nvPicPr>
            <p:cNvPr id="9" name="図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1602" y="4668122"/>
              <a:ext cx="765888" cy="765888"/>
            </a:xfrm>
            <a:prstGeom prst="rect">
              <a:avLst/>
            </a:prstGeom>
          </p:spPr>
        </p:pic>
        <p:pic>
          <p:nvPicPr>
            <p:cNvPr id="10" name="図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1056" y="4668122"/>
              <a:ext cx="765888" cy="765888"/>
            </a:xfrm>
            <a:prstGeom prst="rect">
              <a:avLst/>
            </a:prstGeom>
          </p:spPr>
        </p:pic>
        <p:pic>
          <p:nvPicPr>
            <p:cNvPr id="11" name="図 10"/>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970510" y="4668122"/>
              <a:ext cx="765888" cy="765888"/>
            </a:xfrm>
            <a:prstGeom prst="rect">
              <a:avLst/>
            </a:prstGeom>
          </p:spPr>
        </p:pic>
        <p:pic>
          <p:nvPicPr>
            <p:cNvPr id="12" name="図 1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798775" y="4668122"/>
              <a:ext cx="765888" cy="765888"/>
            </a:xfrm>
            <a:prstGeom prst="rect">
              <a:avLst/>
            </a:prstGeom>
          </p:spPr>
        </p:pic>
        <p:pic>
          <p:nvPicPr>
            <p:cNvPr id="13" name="図 12"/>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628229" y="4668122"/>
              <a:ext cx="765888" cy="765888"/>
            </a:xfrm>
            <a:prstGeom prst="rect">
              <a:avLst/>
            </a:prstGeom>
          </p:spPr>
        </p:pic>
        <p:pic>
          <p:nvPicPr>
            <p:cNvPr id="14" name="図 13"/>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457683" y="4668122"/>
              <a:ext cx="765888" cy="765888"/>
            </a:xfrm>
            <a:prstGeom prst="rect">
              <a:avLst/>
            </a:prstGeom>
          </p:spPr>
        </p:pic>
        <p:pic>
          <p:nvPicPr>
            <p:cNvPr id="15" name="図 14"/>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5287137" y="4669734"/>
              <a:ext cx="765888" cy="765888"/>
            </a:xfrm>
            <a:prstGeom prst="rect">
              <a:avLst/>
            </a:prstGeom>
          </p:spPr>
        </p:pic>
        <p:pic>
          <p:nvPicPr>
            <p:cNvPr id="16" name="図 15"/>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116591" y="4668122"/>
              <a:ext cx="765888" cy="765888"/>
            </a:xfrm>
            <a:prstGeom prst="rect">
              <a:avLst/>
            </a:prstGeom>
          </p:spPr>
        </p:pic>
        <p:pic>
          <p:nvPicPr>
            <p:cNvPr id="17" name="図 16"/>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940766" y="4668122"/>
              <a:ext cx="765888" cy="765888"/>
            </a:xfrm>
            <a:prstGeom prst="rect">
              <a:avLst/>
            </a:prstGeom>
          </p:spPr>
        </p:pic>
        <p:pic>
          <p:nvPicPr>
            <p:cNvPr id="18" name="図 1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11602" y="5512237"/>
              <a:ext cx="765888" cy="765888"/>
            </a:xfrm>
            <a:prstGeom prst="rect">
              <a:avLst/>
            </a:prstGeom>
          </p:spPr>
        </p:pic>
        <p:pic>
          <p:nvPicPr>
            <p:cNvPr id="19" name="図 18"/>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42667" y="5512237"/>
              <a:ext cx="765888" cy="765888"/>
            </a:xfrm>
            <a:prstGeom prst="rect">
              <a:avLst/>
            </a:prstGeom>
          </p:spPr>
        </p:pic>
        <p:pic>
          <p:nvPicPr>
            <p:cNvPr id="20" name="図 19"/>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973123" y="5512237"/>
              <a:ext cx="765888" cy="765888"/>
            </a:xfrm>
            <a:prstGeom prst="rect">
              <a:avLst/>
            </a:prstGeom>
          </p:spPr>
        </p:pic>
        <p:pic>
          <p:nvPicPr>
            <p:cNvPr id="21" name="図 20"/>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2798775" y="5511944"/>
              <a:ext cx="765888" cy="765888"/>
            </a:xfrm>
            <a:prstGeom prst="rect">
              <a:avLst/>
            </a:prstGeom>
          </p:spPr>
        </p:pic>
        <p:pic>
          <p:nvPicPr>
            <p:cNvPr id="22" name="図 21"/>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624427" y="5511944"/>
              <a:ext cx="765888" cy="765888"/>
            </a:xfrm>
            <a:prstGeom prst="rect">
              <a:avLst/>
            </a:prstGeom>
          </p:spPr>
        </p:pic>
        <p:pic>
          <p:nvPicPr>
            <p:cNvPr id="23" name="図 22"/>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4450079" y="5517689"/>
              <a:ext cx="765888" cy="765888"/>
            </a:xfrm>
            <a:prstGeom prst="rect">
              <a:avLst/>
            </a:prstGeom>
          </p:spPr>
        </p:pic>
        <p:pic>
          <p:nvPicPr>
            <p:cNvPr id="24" name="図 23"/>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287137" y="5508397"/>
              <a:ext cx="765888" cy="765888"/>
            </a:xfrm>
            <a:prstGeom prst="rect">
              <a:avLst/>
            </a:prstGeom>
          </p:spPr>
        </p:pic>
        <p:pic>
          <p:nvPicPr>
            <p:cNvPr id="25" name="図 24"/>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943854" y="5505873"/>
              <a:ext cx="766800" cy="766800"/>
            </a:xfrm>
            <a:prstGeom prst="rect">
              <a:avLst/>
            </a:prstGeom>
          </p:spPr>
        </p:pic>
      </p:grpSp>
    </p:spTree>
    <p:extLst>
      <p:ext uri="{BB962C8B-B14F-4D97-AF65-F5344CB8AC3E}">
        <p14:creationId xmlns:p14="http://schemas.microsoft.com/office/powerpoint/2010/main" val="4257664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84243" y="171421"/>
            <a:ext cx="9869557" cy="1325563"/>
          </a:xfrm>
        </p:spPr>
        <p:txBody>
          <a:bodyPr/>
          <a:lstStyle/>
          <a:p>
            <a:r>
              <a:rPr kumimoji="1" lang="ja-JP" altLang="en-US" dirty="0"/>
              <a:t>マスター タイトルの書式設定</a:t>
            </a:r>
          </a:p>
        </p:txBody>
      </p:sp>
      <p:sp>
        <p:nvSpPr>
          <p:cNvPr id="3" name="コンテンツ プレースホルダー 2"/>
          <p:cNvSpPr>
            <a:spLocks noGrp="1"/>
          </p:cNvSpPr>
          <p:nvPr>
            <p:ph idx="1" hasCustomPrompt="1"/>
          </p:nvPr>
        </p:nvSpPr>
        <p:spPr/>
        <p:txBody>
          <a:bodyPr/>
          <a:lstStyle>
            <a:lvl1pPr marL="0" indent="0">
              <a:buNone/>
              <a:defRPr/>
            </a:lvl1pPr>
          </a:lstStyle>
          <a:p>
            <a:pPr lvl="0"/>
            <a:r>
              <a:rPr kumimoji="1" lang="ja-JP" altLang="en-US" dirty="0"/>
              <a:t>〇マスター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9A47B99D-7633-4E4D-8F7E-C3F91BE512A3}" type="datetime1">
              <a:rPr kumimoji="1" lang="ja-JP" altLang="en-US" smtClean="0"/>
              <a:t>2024/8/26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511955"/>
            <a:ext cx="2743200" cy="365125"/>
          </a:xfrm>
        </p:spPr>
        <p:txBody>
          <a:bodyPr/>
          <a:lstStyle/>
          <a:p>
            <a:fld id="{C9D87D91-12A4-4BCD-BC1C-9D22FB415AC1}" type="slidenum">
              <a:rPr kumimoji="1" lang="ja-JP" altLang="en-US" smtClean="0"/>
              <a:t>‹#›</a:t>
            </a:fld>
            <a:endParaRPr kumimoji="1" lang="ja-JP" altLang="en-US"/>
          </a:p>
        </p:txBody>
      </p:sp>
      <p:cxnSp>
        <p:nvCxnSpPr>
          <p:cNvPr id="8" name="直線コネクタ 7"/>
          <p:cNvCxnSpPr/>
          <p:nvPr userDrawn="1"/>
        </p:nvCxnSpPr>
        <p:spPr>
          <a:xfrm>
            <a:off x="0" y="149698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520" y="317368"/>
            <a:ext cx="1033671" cy="1033671"/>
          </a:xfrm>
          <a:prstGeom prst="rect">
            <a:avLst/>
          </a:prstGeom>
        </p:spPr>
      </p:pic>
    </p:spTree>
    <p:extLst>
      <p:ext uri="{BB962C8B-B14F-4D97-AF65-F5344CB8AC3E}">
        <p14:creationId xmlns:p14="http://schemas.microsoft.com/office/powerpoint/2010/main" val="274533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0"/>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BEB5F11-C12E-4C36-BE8C-4D256262BA79}" type="datetime1">
              <a:rPr kumimoji="1" lang="ja-JP" altLang="en-US" smtClean="0"/>
              <a:t>2024/8/26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492875"/>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827471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570F09A-1383-4E87-98A3-201051F9EDC0}" type="datetime1">
              <a:rPr kumimoji="1" lang="ja-JP" altLang="en-US" smtClean="0"/>
              <a:t>2024/8/26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448800" y="6492875"/>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358591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7"/>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1"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5768B97-C085-4600-99C8-9EF8C3DF83F1}" type="datetime1">
              <a:rPr kumimoji="1" lang="ja-JP" altLang="en-US" smtClean="0"/>
              <a:t>2024/8/26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9448800" y="6486527"/>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241676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9F23558-9804-41C3-BEB2-2DA18DB3416A}" type="datetime1">
              <a:rPr kumimoji="1" lang="ja-JP" altLang="en-US" smtClean="0"/>
              <a:t>2024/8/26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9448800" y="6492875"/>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53383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D9A223D-5D34-4E1F-8070-148203FC34EC}" type="datetime1">
              <a:rPr kumimoji="1" lang="ja-JP" altLang="en-US" smtClean="0"/>
              <a:t>2024/8/26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182641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72FB378-AE09-41F3-BE0C-F378B9E12EFA}" type="datetime1">
              <a:rPr kumimoji="1" lang="ja-JP" altLang="en-US" smtClean="0"/>
              <a:t>2024/8/26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9448800" y="6492875"/>
            <a:ext cx="2743200" cy="365125"/>
          </a:xfrm>
        </p:spPr>
        <p:txBody>
          <a:body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76428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C44CA-1075-4557-968E-49CF3706977F}" type="datetime1">
              <a:rPr kumimoji="1" lang="ja-JP" altLang="en-US" smtClean="0"/>
              <a:t>2024/8/26</a:t>
            </a:fld>
            <a:endParaRPr kumimoji="1" lang="ja-JP" altLang="en-US"/>
          </a:p>
        </p:txBody>
      </p:sp>
      <p:sp>
        <p:nvSpPr>
          <p:cNvPr id="5" name="フッター プレースホルダー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87D91-12A4-4BCD-BC1C-9D22FB415AC1}" type="slidenum">
              <a:rPr kumimoji="1" lang="ja-JP" altLang="en-US" smtClean="0"/>
              <a:t>‹#›</a:t>
            </a:fld>
            <a:endParaRPr kumimoji="1" lang="ja-JP" altLang="en-US"/>
          </a:p>
        </p:txBody>
      </p:sp>
    </p:spTree>
    <p:extLst>
      <p:ext uri="{BB962C8B-B14F-4D97-AF65-F5344CB8AC3E}">
        <p14:creationId xmlns:p14="http://schemas.microsoft.com/office/powerpoint/2010/main" val="67649444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image" Target="../media/image21.png"/><Relationship Id="rId16"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12.png"/><Relationship Id="rId15" Type="http://schemas.openxmlformats.org/officeDocument/2006/relationships/image" Target="../media/image6.png"/><Relationship Id="rId10" Type="http://schemas.openxmlformats.org/officeDocument/2006/relationships/image" Target="../media/image17.png"/><Relationship Id="rId19"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image" Target="../media/image10.png"/><Relationship Id="rId21" Type="http://schemas.openxmlformats.org/officeDocument/2006/relationships/image" Target="../media/image58.png"/><Relationship Id="rId7" Type="http://schemas.openxmlformats.org/officeDocument/2006/relationships/image" Target="../media/image14.png"/><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image" Target="../media/image56.png"/><Relationship Id="rId16" Type="http://schemas.openxmlformats.org/officeDocument/2006/relationships/image" Target="../media/image7.png"/><Relationship Id="rId20"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12.png"/><Relationship Id="rId15" Type="http://schemas.openxmlformats.org/officeDocument/2006/relationships/image" Target="../media/image6.png"/><Relationship Id="rId23" Type="http://schemas.openxmlformats.org/officeDocument/2006/relationships/image" Target="../media/image60.png"/><Relationship Id="rId10" Type="http://schemas.openxmlformats.org/officeDocument/2006/relationships/image" Target="../media/image17.png"/><Relationship Id="rId19"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5.png"/><Relationship Id="rId22" Type="http://schemas.openxmlformats.org/officeDocument/2006/relationships/image" Target="../media/image59.jpe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5.png"/><Relationship Id="rId18" Type="http://schemas.openxmlformats.org/officeDocument/2006/relationships/image" Target="../media/image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image" Target="../media/image10.png"/><Relationship Id="rId16" Type="http://schemas.openxmlformats.org/officeDocument/2006/relationships/image" Target="../media/image8.png"/><Relationship Id="rId20" Type="http://schemas.openxmlformats.org/officeDocument/2006/relationships/image" Target="../media/image62.jpe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3.png"/><Relationship Id="rId5" Type="http://schemas.openxmlformats.org/officeDocument/2006/relationships/image" Target="../media/image13.png"/><Relationship Id="rId15" Type="http://schemas.openxmlformats.org/officeDocument/2006/relationships/image" Target="../media/image7.png"/><Relationship Id="rId10" Type="http://schemas.openxmlformats.org/officeDocument/2006/relationships/image" Target="../media/image2.png"/><Relationship Id="rId19" Type="http://schemas.openxmlformats.org/officeDocument/2006/relationships/image" Target="../media/image61.emf"/><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5.png"/><Relationship Id="rId18" Type="http://schemas.openxmlformats.org/officeDocument/2006/relationships/image" Target="../media/image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image" Target="../media/image10.png"/><Relationship Id="rId16"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3.png"/><Relationship Id="rId5" Type="http://schemas.openxmlformats.org/officeDocument/2006/relationships/image" Target="../media/image13.png"/><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3.xml"/><Relationship Id="rId5" Type="http://schemas.openxmlformats.org/officeDocument/2006/relationships/image" Target="../media/image66.png"/><Relationship Id="rId4"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 Id="rId4" Type="http://schemas.openxmlformats.org/officeDocument/2006/relationships/image" Target="../media/image6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72.emf"/><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7.pn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34.png"/><Relationship Id="rId5" Type="http://schemas.openxmlformats.org/officeDocument/2006/relationships/image" Target="../media/image31.png"/><Relationship Id="rId15" Type="http://schemas.openxmlformats.org/officeDocument/2006/relationships/image" Target="../media/image38.png"/><Relationship Id="rId10" Type="http://schemas.microsoft.com/office/2007/relationships/hdphoto" Target="../media/hdphoto1.wdp"/><Relationship Id="rId4" Type="http://schemas.openxmlformats.org/officeDocument/2006/relationships/image" Target="../media/image30.png"/><Relationship Id="rId9" Type="http://schemas.openxmlformats.org/officeDocument/2006/relationships/image" Target="../media/image33.png"/><Relationship Id="rId1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hyperlink" Target="https://project.nikkeibp.co.jp/event/sdgs2024/0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442605"/>
            <a:ext cx="10515600" cy="2852737"/>
          </a:xfrm>
        </p:spPr>
        <p:txBody>
          <a:bodyPr anchor="t">
            <a:normAutofit/>
          </a:bodyPr>
          <a:lstStyle/>
          <a:p>
            <a:pPr algn="ctr"/>
            <a:r>
              <a:rPr lang="en-US" altLang="ja-JP" sz="44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4400" b="1" dirty="0">
                <a:solidFill>
                  <a:srgbClr val="002060"/>
                </a:solidFill>
                <a:latin typeface="+mn-ea"/>
                <a:ea typeface="+mn-ea"/>
              </a:rPr>
              <a:t>年度（令和５年度）</a:t>
            </a:r>
            <a:br>
              <a:rPr lang="en-US" altLang="ja-JP" sz="4400" b="1" dirty="0">
                <a:solidFill>
                  <a:srgbClr val="002060"/>
                </a:solidFill>
                <a:latin typeface="+mn-ea"/>
                <a:ea typeface="+mn-ea"/>
              </a:rPr>
            </a:br>
            <a:br>
              <a:rPr lang="en-US" altLang="ja-JP" sz="4400" b="1" dirty="0">
                <a:solidFill>
                  <a:srgbClr val="002060"/>
                </a:solidFill>
                <a:latin typeface="+mn-ea"/>
                <a:ea typeface="+mn-ea"/>
              </a:rPr>
            </a:br>
            <a:r>
              <a:rPr kumimoji="1" lang="ja-JP" altLang="en-US" sz="5400" b="1" dirty="0">
                <a:solidFill>
                  <a:srgbClr val="002060"/>
                </a:solidFill>
                <a:latin typeface="+mn-ea"/>
                <a:ea typeface="+mn-ea"/>
              </a:rPr>
              <a:t>大阪府の</a:t>
            </a:r>
            <a:r>
              <a:rPr lang="en-US" altLang="ja-JP" sz="5400" b="1" dirty="0">
                <a:solidFill>
                  <a:srgbClr val="002060"/>
                </a:solidFill>
                <a:latin typeface="+mn-ea"/>
                <a:ea typeface="+mn-ea"/>
                <a:cs typeface="Meiryo UI" panose="020B0604030504040204" pitchFamily="50" charset="-128"/>
              </a:rPr>
              <a:t>SDGs</a:t>
            </a:r>
            <a:r>
              <a:rPr lang="ja-JP" altLang="en-US" sz="5400" b="1" dirty="0">
                <a:solidFill>
                  <a:srgbClr val="002060"/>
                </a:solidFill>
                <a:latin typeface="+mn-ea"/>
                <a:ea typeface="+mn-ea"/>
              </a:rPr>
              <a:t>に関する取組み</a:t>
            </a:r>
            <a:endParaRPr kumimoji="1" lang="ja-JP" altLang="en-US" sz="5400" b="1" dirty="0">
              <a:solidFill>
                <a:srgbClr val="002060"/>
              </a:solidFill>
              <a:latin typeface="+mn-ea"/>
              <a:ea typeface="+mn-ea"/>
            </a:endParaRPr>
          </a:p>
        </p:txBody>
      </p:sp>
      <p:sp>
        <p:nvSpPr>
          <p:cNvPr id="3" name="テキスト プレースホルダー 2"/>
          <p:cNvSpPr>
            <a:spLocks noGrp="1"/>
          </p:cNvSpPr>
          <p:nvPr>
            <p:ph type="body" idx="1"/>
          </p:nvPr>
        </p:nvSpPr>
        <p:spPr>
          <a:xfrm>
            <a:off x="831851" y="4670148"/>
            <a:ext cx="10515600" cy="1500187"/>
          </a:xfrm>
        </p:spPr>
        <p:txBody>
          <a:bodyPr anchor="b">
            <a:normAutofit fontScale="55000" lnSpcReduction="20000"/>
          </a:bodyPr>
          <a:lstStyle/>
          <a:p>
            <a:pPr algn="ctr"/>
            <a:endParaRPr lang="en-US" altLang="ja-JP" dirty="0">
              <a:solidFill>
                <a:srgbClr val="002060"/>
              </a:solidFill>
              <a:latin typeface="Meiryo UI" panose="020B0604030504040204" pitchFamily="50" charset="-128"/>
              <a:ea typeface="Meiryo UI" panose="020B0604030504040204" pitchFamily="50" charset="-128"/>
            </a:endParaRPr>
          </a:p>
          <a:p>
            <a:pPr algn="ctr"/>
            <a:endParaRPr lang="en-US" altLang="ja-JP" dirty="0">
              <a:solidFill>
                <a:srgbClr val="002060"/>
              </a:solidFill>
              <a:latin typeface="Meiryo UI" panose="020B0604030504040204" pitchFamily="50" charset="-128"/>
              <a:ea typeface="Meiryo UI" panose="020B0604030504040204" pitchFamily="50" charset="-128"/>
            </a:endParaRPr>
          </a:p>
          <a:p>
            <a:pPr algn="ctr"/>
            <a:endParaRPr lang="en-US" altLang="ja-JP" dirty="0">
              <a:solidFill>
                <a:srgbClr val="002060"/>
              </a:solidFill>
              <a:latin typeface="Meiryo UI" panose="020B0604030504040204" pitchFamily="50" charset="-128"/>
              <a:ea typeface="Meiryo UI" panose="020B0604030504040204" pitchFamily="50" charset="-128"/>
            </a:endParaRPr>
          </a:p>
          <a:p>
            <a:pPr algn="ctr"/>
            <a:endParaRPr lang="en-US" altLang="ja-JP" dirty="0">
              <a:solidFill>
                <a:srgbClr val="002060"/>
              </a:solidFill>
              <a:latin typeface="Meiryo UI" panose="020B0604030504040204" pitchFamily="50" charset="-128"/>
              <a:ea typeface="Meiryo UI" panose="020B0604030504040204" pitchFamily="50" charset="-128"/>
            </a:endParaRPr>
          </a:p>
          <a:p>
            <a:pPr algn="ctr"/>
            <a:br>
              <a:rPr lang="en-US" altLang="ja-JP" dirty="0">
                <a:solidFill>
                  <a:srgbClr val="002060"/>
                </a:solidFill>
                <a:latin typeface="Meiryo UI" panose="020B0604030504040204" pitchFamily="50" charset="-128"/>
                <a:ea typeface="Meiryo UI" panose="020B0604030504040204" pitchFamily="50" charset="-128"/>
              </a:rPr>
            </a:br>
            <a:endParaRPr kumimoji="1" lang="ja-JP" altLang="en-US" dirty="0">
              <a:latin typeface="Meiryo UI" panose="020B0604030504040204" pitchFamily="50" charset="-128"/>
              <a:ea typeface="Meiryo UI" panose="020B0604030504040204" pitchFamily="50" charset="-128"/>
            </a:endParaRPr>
          </a:p>
        </p:txBody>
      </p:sp>
      <p:grpSp>
        <p:nvGrpSpPr>
          <p:cNvPr id="28" name="グループ化 27"/>
          <p:cNvGrpSpPr/>
          <p:nvPr/>
        </p:nvGrpSpPr>
        <p:grpSpPr>
          <a:xfrm>
            <a:off x="2040719" y="3696007"/>
            <a:ext cx="8097863" cy="2735705"/>
            <a:chOff x="1919739" y="2387845"/>
            <a:chExt cx="8097863" cy="2735705"/>
          </a:xfrm>
        </p:grpSpPr>
        <p:pic>
          <p:nvPicPr>
            <p:cNvPr id="5" name="図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79046" y="2487685"/>
              <a:ext cx="476910" cy="476910"/>
            </a:xfrm>
            <a:prstGeom prst="rect">
              <a:avLst/>
            </a:prstGeom>
          </p:spPr>
        </p:pic>
        <p:sp>
          <p:nvSpPr>
            <p:cNvPr id="6" name="テキスト ボックス 5"/>
            <p:cNvSpPr txBox="1"/>
            <p:nvPr/>
          </p:nvSpPr>
          <p:spPr>
            <a:xfrm>
              <a:off x="2195308" y="3555314"/>
              <a:ext cx="7561107" cy="776559"/>
            </a:xfrm>
            <a:prstGeom prst="rect">
              <a:avLst/>
            </a:prstGeom>
            <a:noFill/>
          </p:spPr>
          <p:txBody>
            <a:bodyPr wrap="square" rtlCol="0">
              <a:spAutoFit/>
            </a:bodyPr>
            <a:lstStyle/>
            <a:p>
              <a:pPr algn="dist">
                <a:lnSpc>
                  <a:spcPct val="150000"/>
                </a:lnSpc>
              </a:pPr>
              <a:r>
                <a:rPr kumimoji="1" lang="ja-JP" altLang="en-US" sz="988"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kumimoji="1" lang="en-US" altLang="ja-JP" sz="988" dirty="0">
                  <a:latin typeface="Meiryo UI" panose="020B0604030504040204" pitchFamily="50" charset="-128"/>
                  <a:ea typeface="Meiryo UI" panose="020B0604030504040204" pitchFamily="50" charset="-128"/>
                </a:rPr>
                <a:t>2030</a:t>
              </a:r>
              <a:r>
                <a:rPr kumimoji="1" lang="ja-JP" altLang="en-US" sz="988" dirty="0">
                  <a:latin typeface="Meiryo UI" panose="020B0604030504040204" pitchFamily="50" charset="-128"/>
                  <a:ea typeface="Meiryo UI" panose="020B0604030504040204" pitchFamily="50" charset="-128"/>
                </a:rPr>
                <a:t>アジェンダ”（</a:t>
              </a:r>
              <a:r>
                <a:rPr kumimoji="1" lang="en-US" altLang="ja-JP" sz="988" dirty="0">
                  <a:latin typeface="Meiryo UI" panose="020B0604030504040204" pitchFamily="50" charset="-128"/>
                  <a:ea typeface="Meiryo UI" panose="020B0604030504040204" pitchFamily="50" charset="-128"/>
                </a:rPr>
                <a:t>SDGs</a:t>
              </a:r>
              <a:r>
                <a:rPr kumimoji="1" lang="ja-JP" altLang="en-US" sz="988" dirty="0">
                  <a:latin typeface="Meiryo UI" panose="020B0604030504040204" pitchFamily="50" charset="-128"/>
                  <a:ea typeface="Meiryo UI" panose="020B0604030504040204" pitchFamily="50" charset="-128"/>
                </a:rPr>
                <a:t>）の</a:t>
              </a:r>
              <a:endParaRPr kumimoji="1" lang="en-US" altLang="ja-JP" sz="988" dirty="0">
                <a:latin typeface="Meiryo UI" panose="020B0604030504040204" pitchFamily="50" charset="-128"/>
                <a:ea typeface="Meiryo UI" panose="020B0604030504040204" pitchFamily="50" charset="-128"/>
              </a:endParaRPr>
            </a:p>
            <a:p>
              <a:pPr algn="dist">
                <a:lnSpc>
                  <a:spcPct val="150000"/>
                </a:lnSpc>
              </a:pPr>
              <a:r>
                <a:rPr kumimoji="1" lang="ja-JP" altLang="en-US" sz="988" dirty="0">
                  <a:latin typeface="Meiryo UI" panose="020B0604030504040204" pitchFamily="50" charset="-128"/>
                  <a:ea typeface="Meiryo UI" panose="020B0604030504040204" pitchFamily="50" charset="-128"/>
                </a:rPr>
                <a:t>理念に賛同し、</a:t>
              </a:r>
              <a:r>
                <a:rPr kumimoji="1" lang="en-US" altLang="ja-JP" sz="988" dirty="0">
                  <a:latin typeface="Meiryo UI" panose="020B0604030504040204" pitchFamily="50" charset="-128"/>
                  <a:ea typeface="Meiryo UI" panose="020B0604030504040204" pitchFamily="50" charset="-128"/>
                </a:rPr>
                <a:t>2025</a:t>
              </a:r>
              <a:r>
                <a:rPr kumimoji="1" lang="ja-JP" altLang="en-US" sz="988"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endParaRPr kumimoji="1" lang="en-US" altLang="ja-JP" sz="988" dirty="0">
                <a:latin typeface="Meiryo UI" panose="020B0604030504040204" pitchFamily="50" charset="-128"/>
                <a:ea typeface="Meiryo UI" panose="020B0604030504040204" pitchFamily="50" charset="-128"/>
              </a:endParaRPr>
            </a:p>
            <a:p>
              <a:pPr>
                <a:lnSpc>
                  <a:spcPct val="150000"/>
                </a:lnSpc>
              </a:pPr>
              <a:r>
                <a:rPr kumimoji="1" lang="en-US" altLang="ja-JP" sz="988" dirty="0">
                  <a:latin typeface="Meiryo UI" panose="020B0604030504040204" pitchFamily="50" charset="-128"/>
                  <a:ea typeface="Meiryo UI" panose="020B0604030504040204" pitchFamily="50" charset="-128"/>
                </a:rPr>
                <a:t>SDGs</a:t>
              </a:r>
              <a:r>
                <a:rPr kumimoji="1" lang="ja-JP" altLang="en-US" sz="988" dirty="0">
                  <a:latin typeface="Meiryo UI" panose="020B0604030504040204" pitchFamily="50" charset="-128"/>
                  <a:ea typeface="Meiryo UI" panose="020B0604030504040204" pitchFamily="50" charset="-128"/>
                </a:rPr>
                <a:t>の</a:t>
              </a:r>
              <a:r>
                <a:rPr kumimoji="1" lang="en-US" altLang="ja-JP" sz="988" dirty="0">
                  <a:latin typeface="Meiryo UI" panose="020B0604030504040204" pitchFamily="50" charset="-128"/>
                  <a:ea typeface="Meiryo UI" panose="020B0604030504040204" pitchFamily="50" charset="-128"/>
                </a:rPr>
                <a:t>17</a:t>
              </a:r>
              <a:r>
                <a:rPr kumimoji="1" lang="ja-JP" altLang="en-US" sz="988" dirty="0">
                  <a:latin typeface="Meiryo UI" panose="020B0604030504040204" pitchFamily="50" charset="-128"/>
                  <a:ea typeface="Meiryo UI" panose="020B0604030504040204" pitchFamily="50" charset="-128"/>
                </a:rPr>
                <a:t>ゴールの達成をめざします。</a:t>
              </a:r>
            </a:p>
          </p:txBody>
        </p:sp>
        <p:sp>
          <p:nvSpPr>
            <p:cNvPr id="7" name="テキスト ボックス 6"/>
            <p:cNvSpPr txBox="1"/>
            <p:nvPr/>
          </p:nvSpPr>
          <p:spPr>
            <a:xfrm>
              <a:off x="3026097" y="4353275"/>
              <a:ext cx="5930763" cy="630942"/>
            </a:xfrm>
            <a:prstGeom prst="rect">
              <a:avLst/>
            </a:prstGeom>
            <a:noFill/>
          </p:spPr>
          <p:txBody>
            <a:bodyPr wrap="square" rtlCol="0">
              <a:spAutoFit/>
            </a:bodyPr>
            <a:lstStyle/>
            <a:p>
              <a:pPr algn="dist">
                <a:lnSpc>
                  <a:spcPts val="1437"/>
                </a:lnSpc>
              </a:pPr>
              <a:r>
                <a:rPr kumimoji="1" lang="ja-JP" altLang="en-US" sz="943" dirty="0">
                  <a:latin typeface="Meiryo UI" panose="020B0604030504040204" pitchFamily="50" charset="-128"/>
                  <a:ea typeface="Meiryo UI" panose="020B0604030504040204" pitchFamily="50" charset="-128"/>
                </a:rPr>
                <a:t>１．かけがえのない“いのち”を大切にし、地域社会や環境に配慮して行動します。</a:t>
              </a:r>
              <a:endParaRPr kumimoji="1" lang="en-US" altLang="ja-JP" sz="943" dirty="0">
                <a:latin typeface="Meiryo UI" panose="020B0604030504040204" pitchFamily="50" charset="-128"/>
                <a:ea typeface="Meiryo UI" panose="020B0604030504040204" pitchFamily="50" charset="-128"/>
              </a:endParaRPr>
            </a:p>
            <a:p>
              <a:pPr algn="dist">
                <a:lnSpc>
                  <a:spcPts val="1437"/>
                </a:lnSpc>
              </a:pPr>
              <a:r>
                <a:rPr kumimoji="1" lang="ja-JP" altLang="en-US" sz="943" dirty="0">
                  <a:latin typeface="Meiryo UI" panose="020B0604030504040204" pitchFamily="50" charset="-128"/>
                  <a:ea typeface="Meiryo UI" panose="020B0604030504040204" pitchFamily="50" charset="-128"/>
                </a:rPr>
                <a:t>２．</a:t>
              </a:r>
              <a:r>
                <a:rPr kumimoji="1" lang="en-US" altLang="ja-JP" sz="943" dirty="0">
                  <a:latin typeface="Meiryo UI" panose="020B0604030504040204" pitchFamily="50" charset="-128"/>
                  <a:ea typeface="Meiryo UI" panose="020B0604030504040204" pitchFamily="50" charset="-128"/>
                </a:rPr>
                <a:t>2030</a:t>
              </a:r>
              <a:r>
                <a:rPr kumimoji="1" lang="ja-JP" altLang="en-US" sz="943" dirty="0">
                  <a:latin typeface="Meiryo UI" panose="020B0604030504040204" pitchFamily="50" charset="-128"/>
                  <a:ea typeface="Meiryo UI" panose="020B0604030504040204" pitchFamily="50" charset="-128"/>
                </a:rPr>
                <a:t>年に住みたい魅力あふれる大阪をイメージし、できることから意識して行動します。</a:t>
              </a:r>
              <a:endParaRPr kumimoji="1" lang="en-US" altLang="ja-JP" sz="943" dirty="0">
                <a:latin typeface="Meiryo UI" panose="020B0604030504040204" pitchFamily="50" charset="-128"/>
                <a:ea typeface="Meiryo UI" panose="020B0604030504040204" pitchFamily="50" charset="-128"/>
              </a:endParaRPr>
            </a:p>
            <a:p>
              <a:pPr algn="dist">
                <a:lnSpc>
                  <a:spcPts val="1437"/>
                </a:lnSpc>
              </a:pPr>
              <a:r>
                <a:rPr kumimoji="1" lang="ja-JP" altLang="en-US" sz="943" dirty="0">
                  <a:latin typeface="Meiryo UI" panose="020B0604030504040204" pitchFamily="50" charset="-128"/>
                  <a:ea typeface="Meiryo UI" panose="020B0604030504040204" pitchFamily="50" charset="-128"/>
                </a:rPr>
                <a:t>３．人と人との出会い、つながりを大事にしながら、互いに学びあい協力して行動します。</a:t>
              </a:r>
            </a:p>
          </p:txBody>
        </p:sp>
        <p:sp>
          <p:nvSpPr>
            <p:cNvPr id="8" name="正方形/長方形 7"/>
            <p:cNvSpPr/>
            <p:nvPr/>
          </p:nvSpPr>
          <p:spPr>
            <a:xfrm>
              <a:off x="2022432" y="2487808"/>
              <a:ext cx="7920037" cy="484893"/>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sz="1616" b="1" u="sng" spc="539" dirty="0">
                  <a:solidFill>
                    <a:schemeClr val="tx1"/>
                  </a:solidFill>
                  <a:latin typeface="Meiryo UI" panose="020B0604030504040204" pitchFamily="50" charset="-128"/>
                  <a:ea typeface="Meiryo UI" panose="020B0604030504040204" pitchFamily="50" charset="-128"/>
                </a:rPr>
                <a:t>大阪</a:t>
              </a:r>
              <a:r>
                <a:rPr kumimoji="1" lang="en-US" altLang="zh-TW" sz="1616" b="1" u="sng" spc="539" dirty="0">
                  <a:solidFill>
                    <a:schemeClr val="tx1"/>
                  </a:solidFill>
                  <a:latin typeface="Meiryo UI" panose="020B0604030504040204" pitchFamily="50" charset="-128"/>
                  <a:ea typeface="Meiryo UI" panose="020B0604030504040204" pitchFamily="50" charset="-128"/>
                </a:rPr>
                <a:t>SDGs</a:t>
              </a:r>
              <a:r>
                <a:rPr kumimoji="1" lang="zh-TW" altLang="en-US" sz="1616" b="1" u="sng" spc="539" dirty="0">
                  <a:solidFill>
                    <a:schemeClr val="tx1"/>
                  </a:solidFill>
                  <a:latin typeface="Meiryo UI" panose="020B0604030504040204" pitchFamily="50" charset="-128"/>
                  <a:ea typeface="Meiryo UI" panose="020B0604030504040204" pitchFamily="50" charset="-128"/>
                </a:rPr>
                <a:t>行動憲章</a:t>
              </a:r>
            </a:p>
          </p:txBody>
        </p:sp>
        <p:pic>
          <p:nvPicPr>
            <p:cNvPr id="9" name="図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2883" y="2487685"/>
              <a:ext cx="476910" cy="476910"/>
            </a:xfrm>
            <a:prstGeom prst="rect">
              <a:avLst/>
            </a:prstGeom>
          </p:spPr>
        </p:pic>
        <p:pic>
          <p:nvPicPr>
            <p:cNvPr id="10" name="図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5308" y="3100640"/>
              <a:ext cx="415788" cy="415788"/>
            </a:xfrm>
            <a:prstGeom prst="rect">
              <a:avLst/>
            </a:prstGeom>
          </p:spPr>
        </p:pic>
        <p:pic>
          <p:nvPicPr>
            <p:cNvPr id="11" name="図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41890" y="3100640"/>
              <a:ext cx="415788" cy="415788"/>
            </a:xfrm>
            <a:prstGeom prst="rect">
              <a:avLst/>
            </a:prstGeom>
          </p:spPr>
        </p:pic>
        <p:pic>
          <p:nvPicPr>
            <p:cNvPr id="12" name="図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88472" y="3100640"/>
              <a:ext cx="415788" cy="415788"/>
            </a:xfrm>
            <a:prstGeom prst="rect">
              <a:avLst/>
            </a:prstGeom>
          </p:spPr>
        </p:pic>
        <p:pic>
          <p:nvPicPr>
            <p:cNvPr id="13" name="図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81636" y="3100640"/>
              <a:ext cx="415788" cy="415788"/>
            </a:xfrm>
            <a:prstGeom prst="rect">
              <a:avLst/>
            </a:prstGeom>
          </p:spPr>
        </p:pic>
        <p:pic>
          <p:nvPicPr>
            <p:cNvPr id="14" name="図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74800" y="3100640"/>
              <a:ext cx="415788" cy="415788"/>
            </a:xfrm>
            <a:prstGeom prst="rect">
              <a:avLst/>
            </a:prstGeom>
          </p:spPr>
        </p:pic>
        <p:pic>
          <p:nvPicPr>
            <p:cNvPr id="15" name="図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35054" y="3100640"/>
              <a:ext cx="415788" cy="415788"/>
            </a:xfrm>
            <a:prstGeom prst="rect">
              <a:avLst/>
            </a:prstGeom>
          </p:spPr>
        </p:pic>
        <p:pic>
          <p:nvPicPr>
            <p:cNvPr id="16" name="図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428218" y="3100640"/>
              <a:ext cx="415788" cy="415788"/>
            </a:xfrm>
            <a:prstGeom prst="rect">
              <a:avLst/>
            </a:prstGeom>
          </p:spPr>
        </p:pic>
        <p:pic>
          <p:nvPicPr>
            <p:cNvPr id="17" name="図 1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321382" y="3100640"/>
              <a:ext cx="415788" cy="415788"/>
            </a:xfrm>
            <a:prstGeom prst="rect">
              <a:avLst/>
            </a:prstGeom>
          </p:spPr>
        </p:pic>
        <p:pic>
          <p:nvPicPr>
            <p:cNvPr id="18" name="図 1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767964" y="3100640"/>
              <a:ext cx="415788" cy="415788"/>
            </a:xfrm>
            <a:prstGeom prst="rect">
              <a:avLst/>
            </a:prstGeom>
          </p:spPr>
        </p:pic>
        <p:pic>
          <p:nvPicPr>
            <p:cNvPr id="19" name="図 1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214546" y="3100640"/>
              <a:ext cx="415788" cy="415788"/>
            </a:xfrm>
            <a:prstGeom prst="rect">
              <a:avLst/>
            </a:prstGeom>
          </p:spPr>
        </p:pic>
        <p:pic>
          <p:nvPicPr>
            <p:cNvPr id="20" name="図 1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661128" y="3100640"/>
              <a:ext cx="415788" cy="415788"/>
            </a:xfrm>
            <a:prstGeom prst="rect">
              <a:avLst/>
            </a:prstGeom>
          </p:spPr>
        </p:pic>
        <p:pic>
          <p:nvPicPr>
            <p:cNvPr id="21" name="図 20"/>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107703" y="3100640"/>
              <a:ext cx="415788" cy="415788"/>
            </a:xfrm>
            <a:prstGeom prst="rect">
              <a:avLst/>
            </a:prstGeom>
          </p:spPr>
        </p:pic>
        <p:pic>
          <p:nvPicPr>
            <p:cNvPr id="22" name="図 21"/>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554278" y="3100640"/>
              <a:ext cx="415788" cy="415788"/>
            </a:xfrm>
            <a:prstGeom prst="rect">
              <a:avLst/>
            </a:prstGeom>
          </p:spPr>
        </p:pic>
        <p:pic>
          <p:nvPicPr>
            <p:cNvPr id="23" name="図 2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996200" y="3100640"/>
              <a:ext cx="415788" cy="415788"/>
            </a:xfrm>
            <a:prstGeom prst="rect">
              <a:avLst/>
            </a:prstGeom>
          </p:spPr>
        </p:pic>
        <p:pic>
          <p:nvPicPr>
            <p:cNvPr id="24" name="図 23"/>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447456" y="3100640"/>
              <a:ext cx="415788" cy="415788"/>
            </a:xfrm>
            <a:prstGeom prst="rect">
              <a:avLst/>
            </a:prstGeom>
          </p:spPr>
        </p:pic>
        <p:pic>
          <p:nvPicPr>
            <p:cNvPr id="25" name="図 24"/>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894038" y="3100640"/>
              <a:ext cx="415788" cy="415788"/>
            </a:xfrm>
            <a:prstGeom prst="rect">
              <a:avLst/>
            </a:prstGeom>
          </p:spPr>
        </p:pic>
        <p:pic>
          <p:nvPicPr>
            <p:cNvPr id="26" name="図 25"/>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340627" y="3100640"/>
              <a:ext cx="415788" cy="415788"/>
            </a:xfrm>
            <a:prstGeom prst="rect">
              <a:avLst/>
            </a:prstGeom>
          </p:spPr>
        </p:pic>
        <p:sp>
          <p:nvSpPr>
            <p:cNvPr id="27" name="正方形/長方形 26"/>
            <p:cNvSpPr/>
            <p:nvPr/>
          </p:nvSpPr>
          <p:spPr>
            <a:xfrm>
              <a:off x="1919739" y="2387845"/>
              <a:ext cx="8097863" cy="2735705"/>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16" dirty="0">
                <a:latin typeface="Meiryo UI" panose="020B0604030504040204" pitchFamily="50" charset="-128"/>
                <a:ea typeface="Meiryo UI" panose="020B0604030504040204" pitchFamily="50" charset="-128"/>
              </a:endParaRPr>
            </a:p>
          </p:txBody>
        </p:sp>
      </p:grpSp>
      <p:sp>
        <p:nvSpPr>
          <p:cNvPr id="4" name="スライド番号プレースホルダー 3"/>
          <p:cNvSpPr>
            <a:spLocks noGrp="1"/>
          </p:cNvSpPr>
          <p:nvPr>
            <p:ph type="sldNum" sz="quarter" idx="12"/>
          </p:nvPr>
        </p:nvSpPr>
        <p:spPr/>
        <p:txBody>
          <a:bodyPr/>
          <a:lstStyle/>
          <a:p>
            <a:fld id="{C9D87D91-12A4-4BCD-BC1C-9D22FB415AC1}" type="slidenum">
              <a:rPr kumimoji="1" lang="ja-JP" altLang="en-US" smtClean="0"/>
              <a:t>1</a:t>
            </a:fld>
            <a:endParaRPr kumimoji="1" lang="ja-JP" altLang="en-US"/>
          </a:p>
        </p:txBody>
      </p:sp>
    </p:spTree>
    <p:extLst>
      <p:ext uri="{BB962C8B-B14F-4D97-AF65-F5344CB8AC3E}">
        <p14:creationId xmlns:p14="http://schemas.microsoft.com/office/powerpoint/2010/main" val="2620238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大阪</a:t>
            </a:r>
            <a:r>
              <a:rPr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ネットワーク</a:t>
            </a:r>
          </a:p>
        </p:txBody>
      </p:sp>
      <p:sp>
        <p:nvSpPr>
          <p:cNvPr id="48" name="正方形/長方形 47"/>
          <p:cNvSpPr/>
          <p:nvPr/>
        </p:nvSpPr>
        <p:spPr>
          <a:xfrm>
            <a:off x="437424" y="1656944"/>
            <a:ext cx="11177214" cy="5109091"/>
          </a:xfrm>
          <a:prstGeom prst="rect">
            <a:avLst/>
          </a:prstGeom>
        </p:spPr>
        <p:txBody>
          <a:bodyPr wrap="square">
            <a:spAutoFit/>
          </a:bodyPr>
          <a:lstStyle/>
          <a:p>
            <a:pPr>
              <a:lnSpc>
                <a:spcPts val="2000"/>
              </a:lnSpc>
            </a:pPr>
            <a:r>
              <a:rPr lang="ja-JP" altLang="en-US" sz="1600" b="1" dirty="0">
                <a:latin typeface="Meiryo UI" panose="020B0604030504040204" pitchFamily="50" charset="-128"/>
                <a:ea typeface="Meiryo UI" panose="020B0604030504040204" pitchFamily="50" charset="-128"/>
              </a:rPr>
              <a:t>〇設立趣旨・目的</a:t>
            </a:r>
            <a:endParaRPr lang="en-US" altLang="ja-JP" sz="1600" b="1" dirty="0">
              <a:latin typeface="Meiryo UI" panose="020B0604030504040204" pitchFamily="50" charset="-128"/>
              <a:ea typeface="Meiryo UI" panose="020B0604030504040204" pitchFamily="50" charset="-128"/>
            </a:endParaRPr>
          </a:p>
          <a:p>
            <a:pPr marL="174625">
              <a:lnSpc>
                <a:spcPts val="2000"/>
              </a:lnSpc>
              <a:spcBef>
                <a:spcPts val="400"/>
              </a:spcBef>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2025</a:t>
            </a:r>
            <a:r>
              <a:rPr lang="ja-JP" altLang="ja-JP" sz="1400" dirty="0">
                <a:latin typeface="Meiryo UI" panose="020B0604030504040204" pitchFamily="50" charset="-128"/>
                <a:ea typeface="Meiryo UI" panose="020B0604030504040204" pitchFamily="50" charset="-128"/>
              </a:rPr>
              <a:t>年大阪・関西万博</a:t>
            </a:r>
            <a:r>
              <a:rPr lang="ja-JP" altLang="en-US" sz="1400" dirty="0">
                <a:latin typeface="Meiryo UI" panose="020B0604030504040204" pitchFamily="50" charset="-128"/>
                <a:ea typeface="Meiryo UI" panose="020B0604030504040204" pitchFamily="50" charset="-128"/>
              </a:rPr>
              <a:t>が掲げる</a:t>
            </a:r>
            <a:r>
              <a:rPr lang="ja-JP" altLang="ja-JP" sz="1400" dirty="0">
                <a:latin typeface="Meiryo UI" panose="020B0604030504040204" pitchFamily="50" charset="-128"/>
                <a:ea typeface="Meiryo UI" panose="020B0604030504040204" pitchFamily="50" charset="-128"/>
              </a:rPr>
              <a:t>「いのち輝く未来社会</a:t>
            </a:r>
            <a:r>
              <a:rPr lang="ja-JP" altLang="en-US" sz="1400" dirty="0">
                <a:latin typeface="Meiryo UI" panose="020B0604030504040204" pitchFamily="50" charset="-128"/>
                <a:ea typeface="Meiryo UI" panose="020B0604030504040204" pitchFamily="50" charset="-128"/>
              </a:rPr>
              <a:t>」</a:t>
            </a:r>
            <a:r>
              <a:rPr lang="ja-JP" altLang="ja-JP" sz="1400" dirty="0">
                <a:latin typeface="Meiryo UI" panose="020B0604030504040204" pitchFamily="50" charset="-128"/>
                <a:ea typeface="Meiryo UI" panose="020B0604030504040204" pitchFamily="50" charset="-128"/>
              </a:rPr>
              <a:t>は、まさに</a:t>
            </a:r>
            <a:r>
              <a:rPr lang="en-US" altLang="ja-JP" sz="1400" dirty="0">
                <a:latin typeface="Meiryo UI" panose="020B0604030504040204" pitchFamily="50" charset="-128"/>
                <a:ea typeface="Meiryo UI" panose="020B0604030504040204" pitchFamily="50" charset="-128"/>
              </a:rPr>
              <a:t>SDGs</a:t>
            </a:r>
            <a:r>
              <a:rPr lang="ja-JP" altLang="ja-JP" sz="1400" dirty="0">
                <a:latin typeface="Meiryo UI" panose="020B0604030504040204" pitchFamily="50" charset="-128"/>
                <a:ea typeface="Meiryo UI" panose="020B0604030504040204" pitchFamily="50" charset="-128"/>
              </a:rPr>
              <a:t>が達成された社会</a:t>
            </a:r>
            <a:r>
              <a:rPr lang="ja-JP" altLang="en-US" sz="1400" dirty="0">
                <a:latin typeface="Meiryo UI" panose="020B0604030504040204" pitchFamily="50" charset="-128"/>
                <a:ea typeface="Meiryo UI" panose="020B0604030504040204" pitchFamily="50" charset="-128"/>
              </a:rPr>
              <a:t>であり、</a:t>
            </a:r>
            <a:r>
              <a:rPr lang="ja-JP" altLang="ja-JP" sz="1400" dirty="0">
                <a:latin typeface="Meiryo UI" panose="020B0604030504040204" pitchFamily="50" charset="-128"/>
                <a:ea typeface="Meiryo UI" panose="020B0604030504040204" pitchFamily="50" charset="-128"/>
              </a:rPr>
              <a:t>大阪が持続的に成長し、安全・安心に暮らせる「誰一人取り残さない」都市をめざすため、</a:t>
            </a:r>
            <a:r>
              <a:rPr lang="en-US" altLang="ja-JP" sz="1400" dirty="0">
                <a:latin typeface="Meiryo UI" panose="020B0604030504040204" pitchFamily="50" charset="-128"/>
                <a:ea typeface="Meiryo UI" panose="020B0604030504040204" pitchFamily="50" charset="-128"/>
              </a:rPr>
              <a:t>SDGs</a:t>
            </a:r>
            <a:r>
              <a:rPr lang="ja-JP" altLang="ja-JP" sz="1400" dirty="0">
                <a:latin typeface="Meiryo UI" panose="020B0604030504040204" pitchFamily="50" charset="-128"/>
                <a:ea typeface="Meiryo UI" panose="020B0604030504040204" pitchFamily="50" charset="-128"/>
              </a:rPr>
              <a:t>の取組みが必要となって</a:t>
            </a:r>
            <a:r>
              <a:rPr lang="ja-JP" altLang="en-US" sz="1400" dirty="0">
                <a:latin typeface="Meiryo UI" panose="020B0604030504040204" pitchFamily="50" charset="-128"/>
                <a:ea typeface="Meiryo UI" panose="020B0604030504040204" pitchFamily="50" charset="-128"/>
              </a:rPr>
              <a:t>います</a:t>
            </a:r>
            <a:r>
              <a:rPr lang="ja-JP" altLang="ja-JP" sz="1400" dirty="0">
                <a:latin typeface="Meiryo UI" panose="020B0604030504040204" pitchFamily="50" charset="-128"/>
                <a:ea typeface="Meiryo UI" panose="020B0604030504040204" pitchFamily="50" charset="-128"/>
              </a:rPr>
              <a:t>。</a:t>
            </a:r>
          </a:p>
          <a:p>
            <a:pPr marL="174625">
              <a:lnSpc>
                <a:spcPts val="2000"/>
              </a:lnSpc>
            </a:pPr>
            <a:r>
              <a:rPr lang="ja-JP" altLang="ja-JP" sz="1400" dirty="0">
                <a:latin typeface="Meiryo UI" panose="020B0604030504040204" pitchFamily="50" charset="-128"/>
                <a:ea typeface="Meiryo UI" panose="020B0604030504040204" pitchFamily="50" charset="-128"/>
              </a:rPr>
              <a:t>こうした考えのもと、大阪府内において</a:t>
            </a:r>
            <a:r>
              <a:rPr lang="en-US" altLang="ja-JP" sz="1400" dirty="0">
                <a:latin typeface="Meiryo UI" panose="020B0604030504040204" pitchFamily="50" charset="-128"/>
                <a:ea typeface="Meiryo UI" panose="020B0604030504040204" pitchFamily="50" charset="-128"/>
              </a:rPr>
              <a:t>SDGs</a:t>
            </a:r>
            <a:r>
              <a:rPr lang="ja-JP" altLang="ja-JP" sz="1400" dirty="0">
                <a:latin typeface="Meiryo UI" panose="020B0604030504040204" pitchFamily="50" charset="-128"/>
                <a:ea typeface="Meiryo UI" panose="020B0604030504040204" pitchFamily="50" charset="-128"/>
              </a:rPr>
              <a:t>の取組みを先導する自治体、経済</a:t>
            </a:r>
            <a:r>
              <a:rPr lang="ja-JP" altLang="en-US" sz="1400" dirty="0">
                <a:latin typeface="Meiryo UI" panose="020B0604030504040204" pitchFamily="50" charset="-128"/>
                <a:ea typeface="Meiryo UI" panose="020B0604030504040204" pitchFamily="50" charset="-128"/>
              </a:rPr>
              <a:t>団体</a:t>
            </a:r>
            <a:r>
              <a:rPr lang="ja-JP" altLang="ja-JP" sz="1400" dirty="0">
                <a:latin typeface="Meiryo UI" panose="020B0604030504040204" pitchFamily="50" charset="-128"/>
                <a:ea typeface="Meiryo UI" panose="020B0604030504040204" pitchFamily="50" charset="-128"/>
              </a:rPr>
              <a:t>、国の関係機関及び金融機関などの協力関係の強化を図ることにより、会員間の連携促進や地域の特性にあわせた取組みの推進につなげることを目的に</a:t>
            </a:r>
            <a:r>
              <a:rPr lang="ja-JP" altLang="en-US" sz="1400" dirty="0">
                <a:latin typeface="Meiryo UI" panose="020B0604030504040204" pitchFamily="50" charset="-128"/>
                <a:ea typeface="Meiryo UI" panose="020B0604030504040204" pitchFamily="50" charset="-128"/>
              </a:rPr>
              <a:t>ネットワークを</a:t>
            </a:r>
            <a:r>
              <a:rPr lang="ja-JP" altLang="ja-JP" sz="1400" dirty="0">
                <a:latin typeface="Meiryo UI" panose="020B0604030504040204" pitchFamily="50" charset="-128"/>
                <a:ea typeface="Meiryo UI" panose="020B0604030504040204" pitchFamily="50" charset="-128"/>
              </a:rPr>
              <a:t>設置</a:t>
            </a:r>
            <a:r>
              <a:rPr lang="ja-JP" altLang="en-US" sz="1400" dirty="0">
                <a:latin typeface="Meiryo UI" panose="020B0604030504040204" pitchFamily="50" charset="-128"/>
                <a:ea typeface="Meiryo UI" panose="020B0604030504040204" pitchFamily="50" charset="-128"/>
              </a:rPr>
              <a:t>しています。</a:t>
            </a:r>
            <a:endParaRPr lang="en-US" altLang="ja-JP" sz="1400" dirty="0">
              <a:latin typeface="Meiryo UI" panose="020B0604030504040204" pitchFamily="50" charset="-128"/>
              <a:ea typeface="Meiryo UI" panose="020B0604030504040204" pitchFamily="50" charset="-128"/>
            </a:endParaRPr>
          </a:p>
          <a:p>
            <a:pPr marL="174625">
              <a:lnSpc>
                <a:spcPts val="2000"/>
              </a:lnSpc>
            </a:pPr>
            <a:r>
              <a:rPr lang="ja-JP" altLang="en-US" sz="1400" dirty="0">
                <a:latin typeface="Meiryo UI" panose="020B0604030504040204" pitchFamily="50" charset="-128"/>
                <a:ea typeface="Meiryo UI" panose="020B0604030504040204" pitchFamily="50" charset="-128"/>
              </a:rPr>
              <a:t>設置日：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2020</a:t>
            </a:r>
            <a:r>
              <a:rPr lang="ja-JP" altLang="en-US" sz="1400" dirty="0">
                <a:latin typeface="Meiryo UI" panose="020B0604030504040204" pitchFamily="50" charset="-128"/>
                <a:ea typeface="Meiryo UI" panose="020B0604030504040204" pitchFamily="50" charset="-128"/>
              </a:rPr>
              <a:t>年（令和２年）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日</a:t>
            </a:r>
            <a:endParaRPr lang="en-US" altLang="ja-JP" sz="1400" dirty="0">
              <a:latin typeface="Meiryo UI" panose="020B0604030504040204" pitchFamily="50" charset="-128"/>
              <a:ea typeface="Meiryo UI" panose="020B0604030504040204" pitchFamily="50" charset="-128"/>
            </a:endParaRPr>
          </a:p>
          <a:p>
            <a:pPr marL="174625">
              <a:lnSpc>
                <a:spcPts val="2000"/>
              </a:lnSpc>
            </a:pP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600" b="1" dirty="0">
                <a:latin typeface="Meiryo UI" panose="020B0604030504040204" pitchFamily="50" charset="-128"/>
                <a:ea typeface="Meiryo UI" panose="020B0604030504040204" pitchFamily="50" charset="-128"/>
              </a:rPr>
              <a:t>〇参画するステークホルダー</a:t>
            </a:r>
            <a:r>
              <a:rPr lang="ja-JP" altLang="en-US" sz="1400" dirty="0">
                <a:latin typeface="Meiryo UI" panose="020B0604030504040204" pitchFamily="50" charset="-128"/>
                <a:ea typeface="Meiryo UI" panose="020B0604030504040204" pitchFamily="50" charset="-128"/>
              </a:rPr>
              <a:t>（令和６年３月末現在）</a:t>
            </a:r>
            <a:endParaRPr lang="en-US" altLang="ja-JP" sz="1400" dirty="0">
              <a:latin typeface="Meiryo UI" panose="020B0604030504040204" pitchFamily="50" charset="-128"/>
              <a:ea typeface="Meiryo UI" panose="020B0604030504040204" pitchFamily="50" charset="-128"/>
            </a:endParaRPr>
          </a:p>
          <a:p>
            <a:pPr indent="268288">
              <a:lnSpc>
                <a:spcPts val="2000"/>
              </a:lnSpc>
              <a:spcBef>
                <a:spcPts val="400"/>
              </a:spcBef>
            </a:pPr>
            <a:r>
              <a:rPr lang="ja-JP" altLang="en-US" sz="1400" dirty="0">
                <a:latin typeface="Meiryo UI" panose="020B0604030504040204" pitchFamily="50" charset="-128"/>
                <a:ea typeface="Meiryo UI" panose="020B0604030504040204" pitchFamily="50" charset="-128"/>
              </a:rPr>
              <a:t>府内の自治体（</a:t>
            </a:r>
            <a:r>
              <a:rPr lang="en-US" altLang="ja-JP" sz="1400" dirty="0">
                <a:latin typeface="Meiryo UI" panose="020B0604030504040204" pitchFamily="50" charset="-128"/>
                <a:ea typeface="Meiryo UI" panose="020B0604030504040204" pitchFamily="50" charset="-128"/>
              </a:rPr>
              <a:t>43</a:t>
            </a:r>
            <a:r>
              <a:rPr lang="ja-JP" altLang="en-US" sz="1400" dirty="0">
                <a:latin typeface="Meiryo UI" panose="020B0604030504040204" pitchFamily="50" charset="-128"/>
                <a:ea typeface="Meiryo UI" panose="020B0604030504040204" pitchFamily="50" charset="-128"/>
              </a:rPr>
              <a:t>市町村）　経済団体（</a:t>
            </a:r>
            <a:r>
              <a:rPr lang="en-US" altLang="ja-JP" sz="1400" dirty="0">
                <a:latin typeface="Meiryo UI" panose="020B0604030504040204" pitchFamily="50" charset="-128"/>
                <a:ea typeface="Meiryo UI" panose="020B0604030504040204" pitchFamily="50" charset="-128"/>
              </a:rPr>
              <a:t>24</a:t>
            </a:r>
            <a:r>
              <a:rPr lang="ja-JP" altLang="en-US" sz="1400" dirty="0">
                <a:latin typeface="Meiryo UI" panose="020B0604030504040204" pitchFamily="50" charset="-128"/>
                <a:ea typeface="Meiryo UI" panose="020B0604030504040204" pitchFamily="50" charset="-128"/>
              </a:rPr>
              <a:t>団体）</a:t>
            </a:r>
            <a:endParaRPr lang="en-US" altLang="ja-JP" sz="1400" dirty="0">
              <a:latin typeface="Meiryo UI" panose="020B0604030504040204" pitchFamily="50" charset="-128"/>
              <a:ea typeface="Meiryo UI" panose="020B0604030504040204" pitchFamily="50" charset="-128"/>
            </a:endParaRPr>
          </a:p>
          <a:p>
            <a:pPr indent="268288">
              <a:lnSpc>
                <a:spcPts val="2000"/>
              </a:lnSpc>
            </a:pPr>
            <a:r>
              <a:rPr lang="ja-JP" altLang="en-US" sz="1400" dirty="0">
                <a:latin typeface="Meiryo UI" panose="020B0604030504040204" pitchFamily="50" charset="-128"/>
                <a:ea typeface="Meiryo UI" panose="020B0604030504040204" pitchFamily="50" charset="-128"/>
              </a:rPr>
              <a:t>国の関係機関（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400" dirty="0">
                <a:latin typeface="Meiryo UI" panose="020B0604030504040204" pitchFamily="50" charset="-128"/>
                <a:ea typeface="Meiryo UI" panose="020B0604030504040204" pitchFamily="50" charset="-128"/>
              </a:rPr>
              <a:t>機関）　金融機関（</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社）</a:t>
            </a:r>
            <a:endParaRPr lang="en-US" altLang="ja-JP" sz="1400" dirty="0">
              <a:latin typeface="Meiryo UI" panose="020B0604030504040204" pitchFamily="50" charset="-128"/>
              <a:ea typeface="Meiryo UI" panose="020B0604030504040204" pitchFamily="50" charset="-128"/>
            </a:endParaRPr>
          </a:p>
          <a:p>
            <a:pPr indent="174625">
              <a:lnSpc>
                <a:spcPts val="2000"/>
              </a:lnSpc>
            </a:pPr>
            <a:endParaRPr lang="en-US" altLang="ja-JP" sz="1400" dirty="0">
              <a:solidFill>
                <a:srgbClr val="FF0000"/>
              </a:solidFill>
              <a:latin typeface="Meiryo UI" panose="020B0604030504040204" pitchFamily="50" charset="-128"/>
              <a:ea typeface="Meiryo UI" panose="020B0604030504040204" pitchFamily="50" charset="-128"/>
            </a:endParaRPr>
          </a:p>
          <a:p>
            <a:pPr>
              <a:lnSpc>
                <a:spcPts val="2000"/>
              </a:lnSpc>
            </a:pPr>
            <a:r>
              <a:rPr lang="ja-JP" altLang="en-US" sz="1600" b="1" dirty="0">
                <a:latin typeface="Meiryo UI" panose="020B0604030504040204" pitchFamily="50" charset="-128"/>
                <a:ea typeface="Meiryo UI" panose="020B0604030504040204" pitchFamily="50" charset="-128"/>
              </a:rPr>
              <a:t>〇活動内容</a:t>
            </a:r>
            <a:endParaRPr lang="en-US" altLang="ja-JP" sz="1600" b="1" dirty="0">
              <a:latin typeface="Meiryo UI" panose="020B0604030504040204" pitchFamily="50" charset="-128"/>
              <a:ea typeface="Meiryo UI" panose="020B0604030504040204" pitchFamily="50" charset="-128"/>
            </a:endParaRPr>
          </a:p>
          <a:p>
            <a:pPr indent="268288">
              <a:lnSpc>
                <a:spcPts val="2000"/>
              </a:lnSpc>
              <a:spcBef>
                <a:spcPts val="400"/>
              </a:spcBef>
            </a:pP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会員間の連携強化</a:t>
            </a:r>
            <a:r>
              <a:rPr lang="ja-JP" altLang="en-US" sz="1400" dirty="0">
                <a:latin typeface="Meiryo UI" panose="020B0604030504040204" pitchFamily="50" charset="-128"/>
                <a:ea typeface="Meiryo UI" panose="020B0604030504040204" pitchFamily="50" charset="-128"/>
              </a:rPr>
              <a:t>及び</a:t>
            </a:r>
            <a:r>
              <a:rPr lang="ja-JP" altLang="ja-JP" sz="1400" dirty="0">
                <a:latin typeface="Meiryo UI" panose="020B0604030504040204" pitchFamily="50" charset="-128"/>
                <a:ea typeface="Meiryo UI" panose="020B0604030504040204" pitchFamily="50" charset="-128"/>
              </a:rPr>
              <a:t>情報共有に資する活動</a:t>
            </a:r>
          </a:p>
          <a:p>
            <a:pPr indent="268288">
              <a:lnSpc>
                <a:spcPts val="2000"/>
              </a:lnSpc>
            </a:pPr>
            <a:r>
              <a:rPr lang="ja-JP" altLang="en-US" sz="1400" dirty="0">
                <a:latin typeface="Meiryo UI" panose="020B0604030504040204" pitchFamily="50" charset="-128"/>
                <a:ea typeface="Meiryo UI" panose="020B0604030504040204" pitchFamily="50" charset="-128"/>
              </a:rPr>
              <a:t>　　➤　担当者窓口の共有　➤　先導的取組みや好事例の収集共有　等</a:t>
            </a:r>
            <a:endParaRPr lang="en-US" altLang="ja-JP" sz="1400" dirty="0">
              <a:latin typeface="Meiryo UI" panose="020B0604030504040204" pitchFamily="50" charset="-128"/>
              <a:ea typeface="Meiryo UI" panose="020B0604030504040204" pitchFamily="50" charset="-128"/>
            </a:endParaRPr>
          </a:p>
          <a:p>
            <a:pPr indent="268288">
              <a:lnSpc>
                <a:spcPts val="2000"/>
              </a:lnSpc>
            </a:pP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会員が行う取組みの支援に関する活動</a:t>
            </a:r>
            <a:endParaRPr lang="en-US" altLang="ja-JP" sz="1400" dirty="0">
              <a:latin typeface="Meiryo UI" panose="020B0604030504040204" pitchFamily="50" charset="-128"/>
              <a:ea typeface="Meiryo UI" panose="020B0604030504040204" pitchFamily="50" charset="-128"/>
            </a:endParaRPr>
          </a:p>
          <a:p>
            <a:pPr indent="268288">
              <a:lnSpc>
                <a:spcPts val="2000"/>
              </a:lnSpc>
            </a:pPr>
            <a:r>
              <a:rPr lang="ja-JP" altLang="en-US" sz="1400" dirty="0">
                <a:latin typeface="Meiryo UI" panose="020B0604030504040204" pitchFamily="50" charset="-128"/>
                <a:ea typeface="Meiryo UI" panose="020B0604030504040204" pitchFamily="50" charset="-128"/>
              </a:rPr>
              <a:t>　　➤　各種イベント等の情報発信協力　等</a:t>
            </a:r>
            <a:endParaRPr lang="en-US" altLang="ja-JP" sz="1400" dirty="0">
              <a:latin typeface="Meiryo UI" panose="020B0604030504040204" pitchFamily="50" charset="-128"/>
              <a:ea typeface="Meiryo UI" panose="020B0604030504040204" pitchFamily="50" charset="-128"/>
            </a:endParaRPr>
          </a:p>
          <a:p>
            <a:pPr indent="268288">
              <a:lnSpc>
                <a:spcPts val="2000"/>
              </a:lnSpc>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SDGs</a:t>
            </a:r>
            <a:r>
              <a:rPr lang="ja-JP" altLang="ja-JP" sz="1400" dirty="0">
                <a:latin typeface="Meiryo UI" panose="020B0604030504040204" pitchFamily="50" charset="-128"/>
                <a:ea typeface="Meiryo UI" panose="020B0604030504040204" pitchFamily="50" charset="-128"/>
              </a:rPr>
              <a:t>に関する会員の理解を深める活動</a:t>
            </a:r>
            <a:endParaRPr lang="en-US" altLang="ja-JP" sz="1400" dirty="0">
              <a:latin typeface="Meiryo UI" panose="020B0604030504040204" pitchFamily="50" charset="-128"/>
              <a:ea typeface="Meiryo UI" panose="020B0604030504040204" pitchFamily="50" charset="-128"/>
            </a:endParaRPr>
          </a:p>
          <a:p>
            <a:pPr indent="268288">
              <a:lnSpc>
                <a:spcPts val="2000"/>
              </a:lnSpc>
            </a:pPr>
            <a:r>
              <a:rPr lang="ja-JP" altLang="en-US" sz="1400" dirty="0">
                <a:latin typeface="Meiryo UI" panose="020B0604030504040204" pitchFamily="50" charset="-128"/>
                <a:ea typeface="Meiryo UI" panose="020B0604030504040204" pitchFamily="50" charset="-128"/>
              </a:rPr>
              <a:t>　　➤　</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勉強会の開催　等</a:t>
            </a:r>
            <a:endParaRPr lang="ja-JP" altLang="ja-JP" sz="1400" dirty="0">
              <a:latin typeface="Meiryo UI" panose="020B0604030504040204" pitchFamily="50" charset="-128"/>
              <a:ea typeface="Meiryo UI" panose="020B0604030504040204" pitchFamily="50" charset="-128"/>
            </a:endParaRPr>
          </a:p>
          <a:p>
            <a:pPr indent="268288">
              <a:lnSpc>
                <a:spcPts val="2000"/>
              </a:lnSpc>
            </a:pP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その他本会の目的を達成するために必要な活動</a:t>
            </a:r>
          </a:p>
        </p:txBody>
      </p:sp>
      <p:sp>
        <p:nvSpPr>
          <p:cNvPr id="50" name="角丸四角形 49"/>
          <p:cNvSpPr/>
          <p:nvPr/>
        </p:nvSpPr>
        <p:spPr>
          <a:xfrm>
            <a:off x="7325165" y="3789408"/>
            <a:ext cx="1377503" cy="384039"/>
          </a:xfrm>
          <a:prstGeom prst="roundRect">
            <a:avLst/>
          </a:prstGeom>
          <a:ln w="190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Meiryo UI" panose="020B0604030504040204" pitchFamily="50" charset="-128"/>
                <a:ea typeface="Meiryo UI" panose="020B0604030504040204" pitchFamily="50" charset="-128"/>
              </a:rPr>
              <a:t>関西</a:t>
            </a:r>
            <a:r>
              <a:rPr lang="en-US" altLang="ja-JP" sz="1050" dirty="0">
                <a:latin typeface="Meiryo UI" panose="020B0604030504040204" pitchFamily="50" charset="-128"/>
                <a:ea typeface="Meiryo UI" panose="020B0604030504040204" pitchFamily="50" charset="-128"/>
              </a:rPr>
              <a:t>SDGs</a:t>
            </a:r>
          </a:p>
          <a:p>
            <a:pPr algn="ctr"/>
            <a:r>
              <a:rPr lang="ja-JP" altLang="en-US" sz="1050" dirty="0">
                <a:latin typeface="Meiryo UI" panose="020B0604030504040204" pitchFamily="50" charset="-128"/>
                <a:ea typeface="Meiryo UI" panose="020B0604030504040204" pitchFamily="50" charset="-128"/>
              </a:rPr>
              <a:t>プラットフォーム</a:t>
            </a:r>
          </a:p>
        </p:txBody>
      </p:sp>
      <p:sp>
        <p:nvSpPr>
          <p:cNvPr id="51" name="角丸四角形 50"/>
          <p:cNvSpPr/>
          <p:nvPr/>
        </p:nvSpPr>
        <p:spPr>
          <a:xfrm>
            <a:off x="8759817" y="3785270"/>
            <a:ext cx="1588836" cy="384039"/>
          </a:xfrm>
          <a:prstGeom prst="roundRect">
            <a:avLst/>
          </a:prstGeom>
          <a:ln w="190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Meiryo UI" panose="020B0604030504040204" pitchFamily="50" charset="-128"/>
                <a:ea typeface="Meiryo UI" panose="020B0604030504040204" pitchFamily="50" charset="-128"/>
              </a:rPr>
              <a:t>地方創生</a:t>
            </a:r>
            <a:r>
              <a:rPr lang="en-US" altLang="ja-JP" sz="1050" dirty="0">
                <a:latin typeface="Meiryo UI" panose="020B0604030504040204" pitchFamily="50" charset="-128"/>
                <a:ea typeface="Meiryo UI" panose="020B0604030504040204" pitchFamily="50" charset="-128"/>
              </a:rPr>
              <a:t>SDGs</a:t>
            </a:r>
            <a:r>
              <a:rPr lang="ja-JP" altLang="en-US" sz="1050" dirty="0">
                <a:latin typeface="Meiryo UI" panose="020B0604030504040204" pitchFamily="50" charset="-128"/>
                <a:ea typeface="Meiryo UI" panose="020B0604030504040204" pitchFamily="50" charset="-128"/>
              </a:rPr>
              <a:t>官民連携プラットフォーム</a:t>
            </a:r>
          </a:p>
        </p:txBody>
      </p:sp>
      <p:sp>
        <p:nvSpPr>
          <p:cNvPr id="52" name="角丸四角形 51"/>
          <p:cNvSpPr/>
          <p:nvPr/>
        </p:nvSpPr>
        <p:spPr>
          <a:xfrm>
            <a:off x="10405804" y="3801059"/>
            <a:ext cx="662686" cy="384039"/>
          </a:xfrm>
          <a:prstGeom prst="roundRect">
            <a:avLst/>
          </a:prstGeom>
          <a:ln w="190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t>・・・</a:t>
            </a:r>
            <a:endParaRPr lang="en-US" altLang="ja-JP" sz="1050" dirty="0"/>
          </a:p>
        </p:txBody>
      </p:sp>
      <p:sp>
        <p:nvSpPr>
          <p:cNvPr id="55" name="テキスト ボックス 54"/>
          <p:cNvSpPr txBox="1"/>
          <p:nvPr/>
        </p:nvSpPr>
        <p:spPr>
          <a:xfrm>
            <a:off x="10610829" y="4184705"/>
            <a:ext cx="1467104" cy="215444"/>
          </a:xfrm>
          <a:prstGeom prst="rect">
            <a:avLst/>
          </a:prstGeom>
          <a:noFill/>
        </p:spPr>
        <p:txBody>
          <a:bodyPr wrap="square" rtlCol="0">
            <a:spAutoFit/>
          </a:bodyPr>
          <a:lstStyle/>
          <a:p>
            <a:r>
              <a:rPr lang="ja-JP" altLang="en-US" sz="800" b="1" dirty="0">
                <a:latin typeface="Meiryo UI" panose="020B0604030504040204" pitchFamily="50" charset="-128"/>
                <a:ea typeface="Meiryo UI" panose="020B0604030504040204" pitchFamily="50" charset="-128"/>
              </a:rPr>
              <a:t>他の類似の枠組みとも連携</a:t>
            </a:r>
          </a:p>
        </p:txBody>
      </p:sp>
      <p:sp>
        <p:nvSpPr>
          <p:cNvPr id="57" name="角丸四角形 56"/>
          <p:cNvSpPr/>
          <p:nvPr/>
        </p:nvSpPr>
        <p:spPr>
          <a:xfrm>
            <a:off x="9771328" y="5281166"/>
            <a:ext cx="1737988" cy="1541362"/>
          </a:xfrm>
          <a:prstGeom prst="roundRect">
            <a:avLst/>
          </a:prstGeom>
          <a:solidFill>
            <a:srgbClr val="F2F2F2">
              <a:alpha val="50196"/>
            </a:srgbClr>
          </a:solidFill>
          <a:ln w="28575">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8" name="角丸四角形 57"/>
          <p:cNvSpPr/>
          <p:nvPr/>
        </p:nvSpPr>
        <p:spPr>
          <a:xfrm>
            <a:off x="7245691" y="5281166"/>
            <a:ext cx="1627447" cy="1541362"/>
          </a:xfrm>
          <a:prstGeom prst="roundRect">
            <a:avLst/>
          </a:prstGeom>
          <a:solidFill>
            <a:srgbClr val="F2F2F2">
              <a:alpha val="50196"/>
            </a:srgbClr>
          </a:solidFill>
          <a:ln w="28575">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 name="ドーナツ 58"/>
          <p:cNvSpPr/>
          <p:nvPr/>
        </p:nvSpPr>
        <p:spPr>
          <a:xfrm>
            <a:off x="8387289" y="4813421"/>
            <a:ext cx="1835198" cy="1178534"/>
          </a:xfrm>
          <a:prstGeom prst="donut">
            <a:avLst>
              <a:gd name="adj" fmla="val 882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60" name="楕円 59"/>
          <p:cNvSpPr>
            <a:spLocks noChangeAspect="1"/>
          </p:cNvSpPr>
          <p:nvPr/>
        </p:nvSpPr>
        <p:spPr>
          <a:xfrm>
            <a:off x="8954769" y="4643544"/>
            <a:ext cx="720009" cy="525805"/>
          </a:xfrm>
          <a:prstGeom prst="ellipse">
            <a:avLst/>
          </a:prstGeom>
          <a:solidFill>
            <a:schemeClr val="accent6">
              <a:lumMod val="20000"/>
              <a:lumOff val="80000"/>
            </a:schemeClr>
          </a:solidFill>
          <a:ln w="38100"/>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ja-JP" altLang="en-US" sz="900" b="1" dirty="0">
                <a:solidFill>
                  <a:schemeClr val="tx1"/>
                </a:solidFill>
                <a:latin typeface="Meiryo UI" panose="020B0604030504040204" pitchFamily="50" charset="-128"/>
                <a:ea typeface="Meiryo UI" panose="020B0604030504040204" pitchFamily="50" charset="-128"/>
              </a:rPr>
              <a:t>大阪府</a:t>
            </a:r>
            <a:endParaRPr lang="en-US" altLang="ja-JP" sz="900" b="1" dirty="0">
              <a:solidFill>
                <a:schemeClr val="tx1"/>
              </a:solidFill>
              <a:latin typeface="Meiryo UI" panose="020B0604030504040204" pitchFamily="50" charset="-128"/>
              <a:ea typeface="Meiryo UI" panose="020B0604030504040204" pitchFamily="50" charset="-128"/>
            </a:endParaRPr>
          </a:p>
          <a:p>
            <a:pPr algn="ctr"/>
            <a:r>
              <a:rPr lang="ja-JP" altLang="en-US" sz="800" b="1" dirty="0">
                <a:solidFill>
                  <a:schemeClr val="tx1"/>
                </a:solidFill>
                <a:latin typeface="Meiryo UI" panose="020B0604030504040204" pitchFamily="50" charset="-128"/>
                <a:ea typeface="Meiryo UI" panose="020B0604030504040204" pitchFamily="50" charset="-128"/>
              </a:rPr>
              <a:t>事務局</a:t>
            </a:r>
          </a:p>
        </p:txBody>
      </p:sp>
      <p:sp>
        <p:nvSpPr>
          <p:cNvPr id="61" name="楕円 60"/>
          <p:cNvSpPr>
            <a:spLocks noChangeAspect="1"/>
          </p:cNvSpPr>
          <p:nvPr/>
        </p:nvSpPr>
        <p:spPr>
          <a:xfrm>
            <a:off x="8212041" y="5187784"/>
            <a:ext cx="595049" cy="525805"/>
          </a:xfrm>
          <a:prstGeom prst="ellipse">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latin typeface="Meiryo UI" panose="020B0604030504040204" pitchFamily="50" charset="-128"/>
                <a:ea typeface="Meiryo UI" panose="020B0604030504040204" pitchFamily="50" charset="-128"/>
              </a:rPr>
              <a:t>自治体</a:t>
            </a:r>
            <a:endParaRPr lang="en-US" altLang="ja-JP" sz="900" b="1" dirty="0">
              <a:latin typeface="Meiryo UI" panose="020B0604030504040204" pitchFamily="50" charset="-128"/>
              <a:ea typeface="Meiryo UI" panose="020B0604030504040204" pitchFamily="50" charset="-128"/>
            </a:endParaRPr>
          </a:p>
          <a:p>
            <a:pPr algn="ctr"/>
            <a:r>
              <a:rPr lang="en-US" altLang="ja-JP" sz="900" b="1" dirty="0">
                <a:latin typeface="Meiryo UI" panose="020B0604030504040204" pitchFamily="50" charset="-128"/>
                <a:ea typeface="Meiryo UI" panose="020B0604030504040204" pitchFamily="50" charset="-128"/>
              </a:rPr>
              <a:t>A</a:t>
            </a:r>
            <a:endParaRPr lang="ja-JP" altLang="en-US" sz="900" b="1" dirty="0">
              <a:latin typeface="Meiryo UI" panose="020B0604030504040204" pitchFamily="50" charset="-128"/>
              <a:ea typeface="Meiryo UI" panose="020B0604030504040204" pitchFamily="50" charset="-128"/>
            </a:endParaRPr>
          </a:p>
        </p:txBody>
      </p:sp>
      <p:sp>
        <p:nvSpPr>
          <p:cNvPr id="62" name="楕円 61"/>
          <p:cNvSpPr>
            <a:spLocks noChangeAspect="1"/>
          </p:cNvSpPr>
          <p:nvPr/>
        </p:nvSpPr>
        <p:spPr>
          <a:xfrm>
            <a:off x="9819507" y="5165016"/>
            <a:ext cx="595049" cy="511988"/>
          </a:xfrm>
          <a:prstGeom prst="ellipse">
            <a:avLst/>
          </a:prstGeom>
          <a:solidFill>
            <a:schemeClr val="accent6">
              <a:lumMod val="20000"/>
              <a:lumOff val="80000"/>
            </a:schemeClr>
          </a:solidFill>
          <a:ln w="38100"/>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latin typeface="Meiryo UI" panose="020B0604030504040204" pitchFamily="50" charset="-128"/>
                <a:ea typeface="Meiryo UI" panose="020B0604030504040204" pitchFamily="50" charset="-128"/>
              </a:rPr>
              <a:t>自治体</a:t>
            </a:r>
            <a:endParaRPr lang="en-US" altLang="ja-JP" sz="900" b="1" dirty="0">
              <a:latin typeface="Meiryo UI" panose="020B0604030504040204" pitchFamily="50" charset="-128"/>
              <a:ea typeface="Meiryo UI" panose="020B0604030504040204" pitchFamily="50" charset="-128"/>
            </a:endParaRPr>
          </a:p>
          <a:p>
            <a:pPr algn="ctr"/>
            <a:r>
              <a:rPr lang="en-US" altLang="ja-JP" sz="900" b="1" dirty="0">
                <a:latin typeface="Meiryo UI" panose="020B0604030504040204" pitchFamily="50" charset="-128"/>
                <a:ea typeface="Meiryo UI" panose="020B0604030504040204" pitchFamily="50" charset="-128"/>
              </a:rPr>
              <a:t>B</a:t>
            </a:r>
            <a:endParaRPr lang="ja-JP" altLang="en-US" sz="900" b="1" dirty="0">
              <a:latin typeface="Meiryo UI" panose="020B0604030504040204" pitchFamily="50" charset="-128"/>
              <a:ea typeface="Meiryo UI" panose="020B0604030504040204" pitchFamily="50" charset="-128"/>
            </a:endParaRPr>
          </a:p>
        </p:txBody>
      </p:sp>
      <p:sp>
        <p:nvSpPr>
          <p:cNvPr id="69" name="テキスト ボックス 68"/>
          <p:cNvSpPr txBox="1"/>
          <p:nvPr/>
        </p:nvSpPr>
        <p:spPr>
          <a:xfrm>
            <a:off x="8661386" y="5319881"/>
            <a:ext cx="1268802" cy="261610"/>
          </a:xfrm>
          <a:prstGeom prst="rect">
            <a:avLst/>
          </a:prstGeom>
          <a:noFill/>
        </p:spPr>
        <p:txBody>
          <a:bodyPr wrap="square" rtlCol="0">
            <a:spAutoFit/>
          </a:bodyPr>
          <a:lstStyle/>
          <a:p>
            <a:pPr algn="ctr"/>
            <a:r>
              <a:rPr lang="ja-JP" altLang="en-US" sz="1100" b="1" dirty="0">
                <a:latin typeface="Meiryo UI" panose="020B0604030504040204" pitchFamily="50" charset="-128"/>
                <a:ea typeface="Meiryo UI" panose="020B0604030504040204" pitchFamily="50" charset="-128"/>
              </a:rPr>
              <a:t>連携・共有</a:t>
            </a:r>
            <a:endParaRPr lang="en-US" altLang="ja-JP" sz="1100" b="1" dirty="0">
              <a:latin typeface="Meiryo UI" panose="020B0604030504040204" pitchFamily="50" charset="-128"/>
              <a:ea typeface="Meiryo UI" panose="020B0604030504040204" pitchFamily="50" charset="-128"/>
            </a:endParaRPr>
          </a:p>
        </p:txBody>
      </p:sp>
      <p:sp>
        <p:nvSpPr>
          <p:cNvPr id="70" name="テキスト ボックス 69"/>
          <p:cNvSpPr txBox="1"/>
          <p:nvPr/>
        </p:nvSpPr>
        <p:spPr>
          <a:xfrm>
            <a:off x="6414106" y="4742217"/>
            <a:ext cx="1637711"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地域の自治体や経済団体をハブとした自律的取組を拡大</a:t>
            </a:r>
          </a:p>
        </p:txBody>
      </p:sp>
      <p:sp>
        <p:nvSpPr>
          <p:cNvPr id="71" name="テキスト ボックス 70"/>
          <p:cNvSpPr txBox="1"/>
          <p:nvPr/>
        </p:nvSpPr>
        <p:spPr>
          <a:xfrm>
            <a:off x="7195670" y="6103783"/>
            <a:ext cx="369332" cy="582459"/>
          </a:xfrm>
          <a:prstGeom prst="rect">
            <a:avLst/>
          </a:prstGeom>
          <a:noFill/>
        </p:spPr>
        <p:txBody>
          <a:bodyPr vert="eaVert" wrap="none" rtlCol="0">
            <a:noAutofit/>
          </a:bodyPr>
          <a:lstStyle/>
          <a:p>
            <a:pPr algn="ctr"/>
            <a:r>
              <a:rPr lang="ja-JP" altLang="en-US" sz="1050" b="1" dirty="0">
                <a:latin typeface="Meiryo UI" panose="020B0604030504040204" pitchFamily="50" charset="-128"/>
                <a:ea typeface="Meiryo UI" panose="020B0604030504040204" pitchFamily="50" charset="-128"/>
              </a:rPr>
              <a:t>地域Ａ</a:t>
            </a:r>
          </a:p>
        </p:txBody>
      </p:sp>
      <p:sp>
        <p:nvSpPr>
          <p:cNvPr id="72" name="テキスト ボックス 71"/>
          <p:cNvSpPr txBox="1"/>
          <p:nvPr/>
        </p:nvSpPr>
        <p:spPr>
          <a:xfrm>
            <a:off x="11167221" y="6139983"/>
            <a:ext cx="369332" cy="582459"/>
          </a:xfrm>
          <a:prstGeom prst="rect">
            <a:avLst/>
          </a:prstGeom>
          <a:noFill/>
        </p:spPr>
        <p:txBody>
          <a:bodyPr vert="eaVert" wrap="none" rtlCol="0">
            <a:noAutofit/>
          </a:bodyPr>
          <a:lstStyle/>
          <a:p>
            <a:pPr algn="ctr"/>
            <a:r>
              <a:rPr lang="ja-JP" altLang="en-US" sz="1050" b="1" dirty="0">
                <a:latin typeface="Meiryo UI" panose="020B0604030504040204" pitchFamily="50" charset="-128"/>
                <a:ea typeface="Meiryo UI" panose="020B0604030504040204" pitchFamily="50" charset="-128"/>
              </a:rPr>
              <a:t>地域Ｂ</a:t>
            </a:r>
          </a:p>
        </p:txBody>
      </p:sp>
      <p:sp>
        <p:nvSpPr>
          <p:cNvPr id="73" name="楕円 72"/>
          <p:cNvSpPr>
            <a:spLocks noChangeAspect="1"/>
          </p:cNvSpPr>
          <p:nvPr/>
        </p:nvSpPr>
        <p:spPr>
          <a:xfrm>
            <a:off x="8582439" y="5690963"/>
            <a:ext cx="561148" cy="466529"/>
          </a:xfrm>
          <a:prstGeom prst="ellipse">
            <a:avLst/>
          </a:prstGeom>
          <a:ln w="28575"/>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solidFill>
                  <a:schemeClr val="tx1"/>
                </a:solidFill>
                <a:latin typeface="Meiryo UI" panose="020B0604030504040204" pitchFamily="50" charset="-128"/>
                <a:ea typeface="Meiryo UI" panose="020B0604030504040204" pitchFamily="50" charset="-128"/>
              </a:rPr>
              <a:t>経済団体</a:t>
            </a:r>
            <a:endParaRPr lang="en-US" altLang="ja-JP" sz="900" b="1" dirty="0">
              <a:solidFill>
                <a:schemeClr val="tx1"/>
              </a:solidFill>
              <a:latin typeface="Meiryo UI" panose="020B0604030504040204" pitchFamily="50" charset="-128"/>
              <a:ea typeface="Meiryo UI" panose="020B0604030504040204" pitchFamily="50" charset="-128"/>
            </a:endParaRPr>
          </a:p>
          <a:p>
            <a:pPr algn="ctr"/>
            <a:r>
              <a:rPr lang="en-US" altLang="ja-JP" sz="900" b="1" dirty="0">
                <a:solidFill>
                  <a:schemeClr val="tx1"/>
                </a:solidFill>
                <a:latin typeface="Meiryo UI" panose="020B0604030504040204" pitchFamily="50" charset="-128"/>
                <a:ea typeface="Meiryo UI" panose="020B0604030504040204" pitchFamily="50" charset="-128"/>
              </a:rPr>
              <a:t>A</a:t>
            </a:r>
          </a:p>
        </p:txBody>
      </p:sp>
      <p:sp>
        <p:nvSpPr>
          <p:cNvPr id="74" name="テキスト ボックス 73"/>
          <p:cNvSpPr txBox="1"/>
          <p:nvPr/>
        </p:nvSpPr>
        <p:spPr>
          <a:xfrm>
            <a:off x="10624439" y="4742217"/>
            <a:ext cx="1695342"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地域の自治体や経済団体をハブとした自律的取組を拡大</a:t>
            </a:r>
          </a:p>
        </p:txBody>
      </p:sp>
      <p:sp>
        <p:nvSpPr>
          <p:cNvPr id="75" name="楕円 74"/>
          <p:cNvSpPr>
            <a:spLocks noChangeAspect="1"/>
          </p:cNvSpPr>
          <p:nvPr/>
        </p:nvSpPr>
        <p:spPr>
          <a:xfrm>
            <a:off x="9526170" y="5698676"/>
            <a:ext cx="561148" cy="466529"/>
          </a:xfrm>
          <a:prstGeom prst="ellipse">
            <a:avLst/>
          </a:prstGeom>
          <a:ln w="28575"/>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solidFill>
                  <a:schemeClr val="tx1"/>
                </a:solidFill>
                <a:latin typeface="Meiryo UI" panose="020B0604030504040204" pitchFamily="50" charset="-128"/>
                <a:ea typeface="Meiryo UI" panose="020B0604030504040204" pitchFamily="50" charset="-128"/>
              </a:rPr>
              <a:t>経済団体</a:t>
            </a:r>
            <a:endParaRPr lang="en-US" altLang="ja-JP" sz="900" b="1" dirty="0">
              <a:solidFill>
                <a:schemeClr val="tx1"/>
              </a:solidFill>
              <a:latin typeface="Meiryo UI" panose="020B0604030504040204" pitchFamily="50" charset="-128"/>
              <a:ea typeface="Meiryo UI" panose="020B0604030504040204" pitchFamily="50" charset="-128"/>
            </a:endParaRPr>
          </a:p>
          <a:p>
            <a:pPr algn="ctr"/>
            <a:r>
              <a:rPr lang="en-US" altLang="ja-JP" sz="900" b="1" dirty="0">
                <a:solidFill>
                  <a:schemeClr val="tx1"/>
                </a:solidFill>
                <a:latin typeface="Meiryo UI" panose="020B0604030504040204" pitchFamily="50" charset="-128"/>
                <a:ea typeface="Meiryo UI" panose="020B0604030504040204" pitchFamily="50" charset="-128"/>
              </a:rPr>
              <a:t>B</a:t>
            </a:r>
          </a:p>
        </p:txBody>
      </p:sp>
      <p:sp>
        <p:nvSpPr>
          <p:cNvPr id="76" name="角丸四角形 75"/>
          <p:cNvSpPr/>
          <p:nvPr/>
        </p:nvSpPr>
        <p:spPr>
          <a:xfrm>
            <a:off x="8058673" y="4307309"/>
            <a:ext cx="2552156" cy="1887225"/>
          </a:xfrm>
          <a:prstGeom prst="roundRect">
            <a:avLst>
              <a:gd name="adj" fmla="val 12550"/>
            </a:avLst>
          </a:prstGeom>
          <a:noFill/>
          <a:ln w="38100"/>
        </p:spPr>
        <p:style>
          <a:lnRef idx="2">
            <a:schemeClr val="accent6"/>
          </a:lnRef>
          <a:fillRef idx="1">
            <a:schemeClr val="lt1"/>
          </a:fillRef>
          <a:effectRef idx="0">
            <a:schemeClr val="accent6"/>
          </a:effectRef>
          <a:fontRef idx="minor">
            <a:schemeClr val="dk1"/>
          </a:fontRef>
        </p:style>
        <p:txBody>
          <a:bodyPr rtlCol="0" anchor="t"/>
          <a:lstStyle/>
          <a:p>
            <a:pPr algn="ctr"/>
            <a:r>
              <a:rPr lang="ja-JP" altLang="en-US" sz="1200" b="1" dirty="0">
                <a:latin typeface="Meiryo UI" panose="020B0604030504040204" pitchFamily="50" charset="-128"/>
                <a:ea typeface="Meiryo UI" panose="020B0604030504040204" pitchFamily="50" charset="-128"/>
              </a:rPr>
              <a:t>「大阪</a:t>
            </a:r>
            <a:r>
              <a:rPr lang="en-US" altLang="ja-JP" sz="1200" b="1" dirty="0">
                <a:latin typeface="Meiryo UI" panose="020B0604030504040204" pitchFamily="50" charset="-128"/>
                <a:ea typeface="Meiryo UI" panose="020B0604030504040204" pitchFamily="50" charset="-128"/>
              </a:rPr>
              <a:t>SDGs</a:t>
            </a:r>
            <a:r>
              <a:rPr lang="ja-JP" altLang="en-US" sz="1200" b="1" dirty="0">
                <a:latin typeface="Meiryo UI" panose="020B0604030504040204" pitchFamily="50" charset="-128"/>
                <a:ea typeface="Meiryo UI" panose="020B0604030504040204" pitchFamily="50" charset="-128"/>
              </a:rPr>
              <a:t>ネットワーク」</a:t>
            </a:r>
          </a:p>
        </p:txBody>
      </p:sp>
      <p:sp>
        <p:nvSpPr>
          <p:cNvPr id="77" name="楕円 76"/>
          <p:cNvSpPr>
            <a:spLocks noChangeAspect="1"/>
          </p:cNvSpPr>
          <p:nvPr/>
        </p:nvSpPr>
        <p:spPr>
          <a:xfrm>
            <a:off x="8504928" y="4834760"/>
            <a:ext cx="383272" cy="318645"/>
          </a:xfrm>
          <a:prstGeom prst="ellipse">
            <a:avLst/>
          </a:prstGeom>
          <a:ln w="28575"/>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latin typeface="Meiryo UI" panose="020B0604030504040204" pitchFamily="50" charset="-128"/>
                <a:ea typeface="Meiryo UI" panose="020B0604030504040204" pitchFamily="50" charset="-128"/>
              </a:rPr>
              <a:t>国</a:t>
            </a:r>
            <a:endParaRPr lang="en-US" altLang="ja-JP" sz="900" b="1" dirty="0">
              <a:latin typeface="Meiryo UI" panose="020B0604030504040204" pitchFamily="50" charset="-128"/>
              <a:ea typeface="Meiryo UI" panose="020B0604030504040204" pitchFamily="50" charset="-128"/>
            </a:endParaRPr>
          </a:p>
        </p:txBody>
      </p:sp>
      <p:sp>
        <p:nvSpPr>
          <p:cNvPr id="78" name="楕円 77"/>
          <p:cNvSpPr>
            <a:spLocks noChangeAspect="1"/>
          </p:cNvSpPr>
          <p:nvPr/>
        </p:nvSpPr>
        <p:spPr>
          <a:xfrm>
            <a:off x="9712778" y="4867008"/>
            <a:ext cx="383272" cy="318645"/>
          </a:xfrm>
          <a:prstGeom prst="ellipse">
            <a:avLst/>
          </a:prstGeom>
          <a:ln w="28575"/>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b="1" dirty="0">
                <a:latin typeface="Meiryo UI" panose="020B0604030504040204" pitchFamily="50" charset="-128"/>
                <a:ea typeface="Meiryo UI" panose="020B0604030504040204" pitchFamily="50" charset="-128"/>
              </a:rPr>
              <a:t>金融機関</a:t>
            </a:r>
            <a:endParaRPr lang="en-US" altLang="ja-JP" sz="900" b="1" dirty="0">
              <a:latin typeface="Meiryo UI" panose="020B0604030504040204" pitchFamily="50" charset="-128"/>
              <a:ea typeface="Meiryo UI" panose="020B0604030504040204" pitchFamily="50" charset="-128"/>
            </a:endParaRPr>
          </a:p>
        </p:txBody>
      </p:sp>
      <p:sp>
        <p:nvSpPr>
          <p:cNvPr id="79" name="上下矢印 78"/>
          <p:cNvSpPr/>
          <p:nvPr/>
        </p:nvSpPr>
        <p:spPr>
          <a:xfrm>
            <a:off x="9198602" y="4114154"/>
            <a:ext cx="193558" cy="285995"/>
          </a:xfrm>
          <a:prstGeom prst="upDown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ja-JP" altLang="en-US" sz="1050" b="1" dirty="0">
              <a:solidFill>
                <a:schemeClr val="tx1"/>
              </a:solidFill>
            </a:endParaRPr>
          </a:p>
        </p:txBody>
      </p:sp>
      <p:sp>
        <p:nvSpPr>
          <p:cNvPr id="53" name="右矢印 52"/>
          <p:cNvSpPr/>
          <p:nvPr/>
        </p:nvSpPr>
        <p:spPr>
          <a:xfrm rot="8446318">
            <a:off x="7847461" y="5039455"/>
            <a:ext cx="640483" cy="2012415"/>
          </a:xfrm>
          <a:prstGeom prst="rightArrow">
            <a:avLst>
              <a:gd name="adj1" fmla="val 68594"/>
              <a:gd name="adj2" fmla="val 100000"/>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 name="正方形/長方形 79"/>
          <p:cNvSpPr/>
          <p:nvPr/>
        </p:nvSpPr>
        <p:spPr>
          <a:xfrm>
            <a:off x="6799953" y="3252338"/>
            <a:ext cx="4014273" cy="512961"/>
          </a:xfrm>
          <a:prstGeom prst="rect">
            <a:avLst/>
          </a:prstGeom>
        </p:spPr>
        <p:txBody>
          <a:bodyPr wrap="square">
            <a:spAutoFit/>
          </a:bodyPr>
          <a:lstStyle/>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取組全体のイメージ</a:t>
            </a:r>
            <a:endParaRPr lang="en-US" altLang="ja-JP" sz="1200" b="1" dirty="0">
              <a:latin typeface="Meiryo UI" panose="020B0604030504040204" pitchFamily="50" charset="-128"/>
              <a:ea typeface="Meiryo UI" panose="020B0604030504040204" pitchFamily="50" charset="-128"/>
            </a:endParaRPr>
          </a:p>
          <a:p>
            <a:pPr marL="268288" indent="-268288">
              <a:spcBef>
                <a:spcPts val="400"/>
              </a:spcBef>
            </a:pPr>
            <a:r>
              <a:rPr lang="ja-JP" altLang="en-US" sz="1200" dirty="0">
                <a:latin typeface="Meiryo UI" panose="020B0604030504040204" pitchFamily="50" charset="-128"/>
                <a:ea typeface="Meiryo UI" panose="020B0604030504040204" pitchFamily="50" charset="-128"/>
              </a:rPr>
              <a:t>　参画団体内で、担当者間の緩やかなつながりを形成</a:t>
            </a:r>
            <a:endParaRPr lang="en-US" altLang="ja-JP" sz="1200" dirty="0">
              <a:latin typeface="Meiryo UI" panose="020B0604030504040204" pitchFamily="50" charset="-128"/>
              <a:ea typeface="Meiryo UI" panose="020B0604030504040204" pitchFamily="50" charset="-128"/>
            </a:endParaRPr>
          </a:p>
        </p:txBody>
      </p:sp>
      <p:sp>
        <p:nvSpPr>
          <p:cNvPr id="63" name="楕円 62"/>
          <p:cNvSpPr/>
          <p:nvPr/>
        </p:nvSpPr>
        <p:spPr>
          <a:xfrm>
            <a:off x="7471205" y="5372927"/>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latin typeface="Meiryo UI" panose="020B0604030504040204" pitchFamily="50" charset="-128"/>
                <a:ea typeface="Meiryo UI" panose="020B0604030504040204" pitchFamily="50" charset="-128"/>
              </a:rPr>
              <a:t>企業</a:t>
            </a:r>
            <a:endParaRPr lang="en-US" altLang="ja-JP" sz="900" dirty="0">
              <a:latin typeface="Meiryo UI" panose="020B0604030504040204" pitchFamily="50" charset="-128"/>
              <a:ea typeface="Meiryo UI" panose="020B0604030504040204" pitchFamily="50" charset="-128"/>
            </a:endParaRPr>
          </a:p>
          <a:p>
            <a:pPr algn="ctr"/>
            <a:r>
              <a:rPr lang="en-US" altLang="ja-JP" sz="900" dirty="0">
                <a:latin typeface="Meiryo UI" panose="020B0604030504040204" pitchFamily="50" charset="-128"/>
                <a:ea typeface="Meiryo UI" panose="020B0604030504040204" pitchFamily="50" charset="-128"/>
              </a:rPr>
              <a:t>A</a:t>
            </a:r>
            <a:r>
              <a:rPr lang="ja-JP" altLang="en-US" sz="900" dirty="0">
                <a:latin typeface="Meiryo UI" panose="020B0604030504040204" pitchFamily="50" charset="-128"/>
                <a:ea typeface="Meiryo UI" panose="020B0604030504040204" pitchFamily="50" charset="-128"/>
              </a:rPr>
              <a:t>１</a:t>
            </a:r>
          </a:p>
        </p:txBody>
      </p:sp>
      <p:sp>
        <p:nvSpPr>
          <p:cNvPr id="65" name="楕円 64"/>
          <p:cNvSpPr/>
          <p:nvPr/>
        </p:nvSpPr>
        <p:spPr>
          <a:xfrm>
            <a:off x="7552543" y="5960969"/>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latin typeface="Meiryo UI" panose="020B0604030504040204" pitchFamily="50" charset="-128"/>
                <a:ea typeface="Meiryo UI" panose="020B0604030504040204" pitchFamily="50" charset="-128"/>
              </a:rPr>
              <a:t>企業</a:t>
            </a:r>
            <a:endParaRPr lang="en-US" altLang="ja-JP" sz="900" dirty="0">
              <a:latin typeface="Meiryo UI" panose="020B0604030504040204" pitchFamily="50" charset="-128"/>
              <a:ea typeface="Meiryo UI" panose="020B0604030504040204" pitchFamily="50" charset="-128"/>
            </a:endParaRPr>
          </a:p>
          <a:p>
            <a:pPr algn="ctr"/>
            <a:r>
              <a:rPr lang="en-US" altLang="ja-JP" sz="900" dirty="0">
                <a:latin typeface="Meiryo UI" panose="020B0604030504040204" pitchFamily="50" charset="-128"/>
                <a:ea typeface="Meiryo UI" panose="020B0604030504040204" pitchFamily="50" charset="-128"/>
              </a:rPr>
              <a:t>A</a:t>
            </a:r>
            <a:r>
              <a:rPr lang="ja-JP" altLang="en-US" sz="900" dirty="0">
                <a:latin typeface="Meiryo UI" panose="020B0604030504040204" pitchFamily="50" charset="-128"/>
                <a:ea typeface="Meiryo UI" panose="020B0604030504040204" pitchFamily="50" charset="-128"/>
              </a:rPr>
              <a:t>２</a:t>
            </a:r>
          </a:p>
        </p:txBody>
      </p:sp>
      <p:sp>
        <p:nvSpPr>
          <p:cNvPr id="64" name="楕円 63"/>
          <p:cNvSpPr/>
          <p:nvPr/>
        </p:nvSpPr>
        <p:spPr>
          <a:xfrm>
            <a:off x="8131172" y="6233824"/>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latin typeface="Meiryo UI" panose="020B0604030504040204" pitchFamily="50" charset="-128"/>
                <a:ea typeface="Meiryo UI" panose="020B0604030504040204" pitchFamily="50" charset="-128"/>
              </a:rPr>
              <a:t>市民</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団体</a:t>
            </a:r>
            <a:r>
              <a:rPr lang="en-US" altLang="ja-JP" sz="900" dirty="0">
                <a:latin typeface="Meiryo UI" panose="020B0604030504040204" pitchFamily="50" charset="-128"/>
                <a:ea typeface="Meiryo UI" panose="020B0604030504040204" pitchFamily="50" charset="-128"/>
              </a:rPr>
              <a:t>A</a:t>
            </a:r>
            <a:endParaRPr lang="ja-JP" altLang="en-US" sz="900" dirty="0">
              <a:latin typeface="Meiryo UI" panose="020B0604030504040204" pitchFamily="50" charset="-128"/>
              <a:ea typeface="Meiryo UI" panose="020B0604030504040204" pitchFamily="50" charset="-128"/>
            </a:endParaRPr>
          </a:p>
        </p:txBody>
      </p:sp>
      <p:sp>
        <p:nvSpPr>
          <p:cNvPr id="54" name="右矢印 53"/>
          <p:cNvSpPr/>
          <p:nvPr/>
        </p:nvSpPr>
        <p:spPr>
          <a:xfrm rot="2467781">
            <a:off x="10090963" y="5059819"/>
            <a:ext cx="640483" cy="2054063"/>
          </a:xfrm>
          <a:prstGeom prst="rightArrow">
            <a:avLst>
              <a:gd name="adj1" fmla="val 68594"/>
              <a:gd name="adj2" fmla="val 100000"/>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 name="楕円 66"/>
          <p:cNvSpPr/>
          <p:nvPr/>
        </p:nvSpPr>
        <p:spPr>
          <a:xfrm>
            <a:off x="10040439" y="6246947"/>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latin typeface="Meiryo UI" panose="020B0604030504040204" pitchFamily="50" charset="-128"/>
                <a:ea typeface="Meiryo UI" panose="020B0604030504040204" pitchFamily="50" charset="-128"/>
              </a:rPr>
              <a:t>市民</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団体</a:t>
            </a:r>
            <a:r>
              <a:rPr lang="en-US" altLang="ja-JP" sz="900" dirty="0">
                <a:latin typeface="Meiryo UI" panose="020B0604030504040204" pitchFamily="50" charset="-128"/>
                <a:ea typeface="Meiryo UI" panose="020B0604030504040204" pitchFamily="50" charset="-128"/>
              </a:rPr>
              <a:t>B</a:t>
            </a:r>
            <a:endParaRPr lang="ja-JP" altLang="en-US" sz="900" dirty="0">
              <a:latin typeface="Meiryo UI" panose="020B0604030504040204" pitchFamily="50" charset="-128"/>
              <a:ea typeface="Meiryo UI" panose="020B0604030504040204" pitchFamily="50" charset="-128"/>
            </a:endParaRPr>
          </a:p>
        </p:txBody>
      </p:sp>
      <p:sp>
        <p:nvSpPr>
          <p:cNvPr id="68" name="楕円 67"/>
          <p:cNvSpPr/>
          <p:nvPr/>
        </p:nvSpPr>
        <p:spPr>
          <a:xfrm>
            <a:off x="10641974" y="5964294"/>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latin typeface="Meiryo UI" panose="020B0604030504040204" pitchFamily="50" charset="-128"/>
                <a:ea typeface="Meiryo UI" panose="020B0604030504040204" pitchFamily="50" charset="-128"/>
              </a:rPr>
              <a:t>企業</a:t>
            </a:r>
            <a:endParaRPr lang="en-US" altLang="ja-JP" sz="900" dirty="0">
              <a:latin typeface="Meiryo UI" panose="020B0604030504040204" pitchFamily="50" charset="-128"/>
              <a:ea typeface="Meiryo UI" panose="020B0604030504040204" pitchFamily="50" charset="-128"/>
            </a:endParaRPr>
          </a:p>
          <a:p>
            <a:pPr algn="ctr"/>
            <a:r>
              <a:rPr lang="en-US" altLang="ja-JP" sz="900" dirty="0">
                <a:latin typeface="Meiryo UI" panose="020B0604030504040204" pitchFamily="50" charset="-128"/>
                <a:ea typeface="Meiryo UI" panose="020B0604030504040204" pitchFamily="50" charset="-128"/>
              </a:rPr>
              <a:t>B</a:t>
            </a:r>
            <a:r>
              <a:rPr lang="ja-JP" altLang="en-US" sz="900" dirty="0">
                <a:latin typeface="Meiryo UI" panose="020B0604030504040204" pitchFamily="50" charset="-128"/>
                <a:ea typeface="Meiryo UI" panose="020B0604030504040204" pitchFamily="50" charset="-128"/>
              </a:rPr>
              <a:t>２</a:t>
            </a:r>
          </a:p>
        </p:txBody>
      </p:sp>
      <p:sp>
        <p:nvSpPr>
          <p:cNvPr id="66" name="楕円 65"/>
          <p:cNvSpPr/>
          <p:nvPr/>
        </p:nvSpPr>
        <p:spPr>
          <a:xfrm>
            <a:off x="10709896" y="5360956"/>
            <a:ext cx="540954" cy="525805"/>
          </a:xfrm>
          <a:prstGeom prst="ellipse">
            <a:avLst/>
          </a:prstGeom>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900" dirty="0">
                <a:latin typeface="Meiryo UI" panose="020B0604030504040204" pitchFamily="50" charset="-128"/>
                <a:ea typeface="Meiryo UI" panose="020B0604030504040204" pitchFamily="50" charset="-128"/>
              </a:rPr>
              <a:t>企業</a:t>
            </a:r>
            <a:endParaRPr lang="en-US" altLang="ja-JP" sz="900" dirty="0">
              <a:latin typeface="Meiryo UI" panose="020B0604030504040204" pitchFamily="50" charset="-128"/>
              <a:ea typeface="Meiryo UI" panose="020B0604030504040204" pitchFamily="50" charset="-128"/>
            </a:endParaRPr>
          </a:p>
          <a:p>
            <a:pPr algn="ctr"/>
            <a:r>
              <a:rPr lang="en-US" altLang="ja-JP" sz="900" dirty="0">
                <a:latin typeface="Meiryo UI" panose="020B0604030504040204" pitchFamily="50" charset="-128"/>
                <a:ea typeface="Meiryo UI" panose="020B0604030504040204" pitchFamily="50" charset="-128"/>
              </a:rPr>
              <a:t>B</a:t>
            </a:r>
            <a:r>
              <a:rPr lang="ja-JP" altLang="en-US" sz="900" dirty="0">
                <a:latin typeface="Meiryo UI" panose="020B0604030504040204" pitchFamily="50" charset="-128"/>
                <a:ea typeface="Meiryo UI" panose="020B0604030504040204" pitchFamily="50" charset="-128"/>
              </a:rPr>
              <a:t>１</a:t>
            </a: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10</a:t>
            </a:fld>
            <a:endParaRPr kumimoji="1" lang="ja-JP" altLang="en-US"/>
          </a:p>
        </p:txBody>
      </p:sp>
    </p:spTree>
    <p:extLst>
      <p:ext uri="{BB962C8B-B14F-4D97-AF65-F5344CB8AC3E}">
        <p14:creationId xmlns:p14="http://schemas.microsoft.com/office/powerpoint/2010/main" val="65143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9187" y="171571"/>
            <a:ext cx="11359166" cy="1325563"/>
          </a:xfrm>
        </p:spPr>
        <p:txBody>
          <a:bodyPr>
            <a:normAutofit/>
          </a:bodyPr>
          <a:lstStyle/>
          <a:p>
            <a:r>
              <a:rPr kumimoji="1" lang="ja-JP" altLang="en-US" sz="3200" dirty="0">
                <a:latin typeface="Meiryo UI" panose="020B0604030504040204" pitchFamily="50" charset="-128"/>
                <a:ea typeface="Meiryo UI" panose="020B0604030504040204" pitchFamily="50" charset="-128"/>
              </a:rPr>
              <a:t>大阪商工会議所・名古屋商工会議所と連携したマッチング会</a:t>
            </a:r>
            <a:br>
              <a:rPr kumimoji="1" lang="en-US" altLang="ja-JP" sz="3600" dirty="0">
                <a:latin typeface="Meiryo UI" panose="020B0604030504040204" pitchFamily="50" charset="-128"/>
                <a:ea typeface="Meiryo UI" panose="020B0604030504040204" pitchFamily="50" charset="-128"/>
              </a:rPr>
            </a:br>
            <a:r>
              <a:rPr kumimoji="1" lang="ja-JP" altLang="en-US" sz="3600" dirty="0">
                <a:latin typeface="Meiryo UI" panose="020B0604030504040204" pitchFamily="50" charset="-128"/>
                <a:ea typeface="Meiryo UI" panose="020B0604030504040204" pitchFamily="50" charset="-128"/>
              </a:rPr>
              <a:t>　</a:t>
            </a:r>
            <a:r>
              <a:rPr lang="ja-JP" altLang="en-US" sz="3100" dirty="0">
                <a:latin typeface="Meiryo UI" panose="020B0604030504040204" pitchFamily="50" charset="-128"/>
                <a:ea typeface="Meiryo UI" panose="020B0604030504040204" pitchFamily="50" charset="-128"/>
              </a:rPr>
              <a:t>「</a:t>
            </a:r>
            <a:r>
              <a:rPr kumimoji="1" lang="ja-JP" altLang="en-US" sz="3100" dirty="0">
                <a:latin typeface="Meiryo UI" panose="020B0604030504040204" pitchFamily="50" charset="-128"/>
                <a:ea typeface="Meiryo UI" panose="020B0604030504040204" pitchFamily="50" charset="-128"/>
              </a:rPr>
              <a:t>グリーンテックマッチング会」</a:t>
            </a:r>
          </a:p>
        </p:txBody>
      </p:sp>
      <p:sp>
        <p:nvSpPr>
          <p:cNvPr id="13" name="テキスト ボックス 12"/>
          <p:cNvSpPr txBox="1"/>
          <p:nvPr/>
        </p:nvSpPr>
        <p:spPr>
          <a:xfrm>
            <a:off x="237688" y="2752874"/>
            <a:ext cx="7837918" cy="4031873"/>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日　　　　時：令和５年</a:t>
            </a:r>
            <a:r>
              <a:rPr kumimoji="1" lang="en-US" altLang="ja-JP" dirty="0">
                <a:latin typeface="Meiryo UI" panose="020B0604030504040204" pitchFamily="50" charset="-128"/>
                <a:ea typeface="Meiryo UI" panose="020B0604030504040204" pitchFamily="50" charset="-128"/>
              </a:rPr>
              <a:t>10</a:t>
            </a:r>
            <a:r>
              <a:rPr lang="zh-TW" altLang="en-US" dirty="0">
                <a:latin typeface="Meiryo UI" panose="020B0604030504040204" pitchFamily="50" charset="-128"/>
                <a:ea typeface="Meiryo UI" panose="020B0604030504040204" pitchFamily="50" charset="-128"/>
              </a:rPr>
              <a:t>月</a:t>
            </a:r>
            <a:r>
              <a:rPr lang="ja-JP" altLang="en-US" dirty="0">
                <a:latin typeface="Meiryo UI" panose="020B0604030504040204" pitchFamily="50" charset="-128"/>
                <a:ea typeface="Meiryo UI" panose="020B0604030504040204" pitchFamily="50" charset="-128"/>
              </a:rPr>
              <a:t>４</a:t>
            </a:r>
            <a:r>
              <a:rPr lang="zh-TW" altLang="en-US" dirty="0">
                <a:latin typeface="Meiryo UI" panose="020B0604030504040204" pitchFamily="50" charset="-128"/>
                <a:ea typeface="Meiryo UI" panose="020B0604030504040204" pitchFamily="50" charset="-128"/>
              </a:rPr>
              <a:t>日</a:t>
            </a:r>
            <a:r>
              <a:rPr lang="ja-JP" altLang="en-US" dirty="0">
                <a:latin typeface="Meiryo UI" panose="020B0604030504040204" pitchFamily="50" charset="-128"/>
                <a:ea typeface="Meiryo UI" panose="020B0604030504040204" pitchFamily="50" charset="-128"/>
              </a:rPr>
              <a:t>（水）</a:t>
            </a:r>
            <a:r>
              <a:rPr lang="en-US" altLang="ja-JP" dirty="0">
                <a:latin typeface="Meiryo UI" panose="020B0604030504040204" pitchFamily="50" charset="-128"/>
                <a:ea typeface="Meiryo UI" panose="020B0604030504040204" pitchFamily="50" charset="-128"/>
              </a:rPr>
              <a:t>14</a:t>
            </a:r>
            <a:r>
              <a:rPr lang="zh-TW" altLang="en-US" dirty="0">
                <a:latin typeface="Meiryo UI" panose="020B0604030504040204" pitchFamily="50" charset="-128"/>
                <a:ea typeface="Meiryo UI" panose="020B0604030504040204" pitchFamily="50" charset="-128"/>
              </a:rPr>
              <a:t>時</a:t>
            </a:r>
            <a:r>
              <a:rPr lang="en-US" altLang="ja-JP" dirty="0">
                <a:latin typeface="Meiryo UI" panose="020B0604030504040204" pitchFamily="50" charset="-128"/>
                <a:ea typeface="Meiryo UI" panose="020B0604030504040204" pitchFamily="50" charset="-128"/>
              </a:rPr>
              <a:t>00</a:t>
            </a:r>
            <a:r>
              <a:rPr lang="ja-JP" altLang="en-US" dirty="0">
                <a:latin typeface="Meiryo UI" panose="020B0604030504040204" pitchFamily="50" charset="-128"/>
                <a:ea typeface="Meiryo UI" panose="020B0604030504040204" pitchFamily="50" charset="-128"/>
              </a:rPr>
              <a:t>分</a:t>
            </a:r>
            <a:r>
              <a:rPr lang="zh-TW"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16</a:t>
            </a:r>
            <a:r>
              <a:rPr lang="ja-JP" altLang="en-US" dirty="0">
                <a:latin typeface="Meiryo UI" panose="020B0604030504040204" pitchFamily="50" charset="-128"/>
                <a:ea typeface="Meiryo UI" panose="020B0604030504040204" pitchFamily="50" charset="-128"/>
              </a:rPr>
              <a:t>時</a:t>
            </a:r>
            <a:r>
              <a:rPr lang="en-US" altLang="ja-JP" dirty="0">
                <a:latin typeface="Meiryo UI" panose="020B0604030504040204" pitchFamily="50" charset="-128"/>
                <a:ea typeface="Meiryo UI" panose="020B0604030504040204" pitchFamily="50" charset="-128"/>
              </a:rPr>
              <a:t>00</a:t>
            </a:r>
            <a:r>
              <a:rPr lang="ja-JP" altLang="en-US" dirty="0">
                <a:latin typeface="Meiryo UI" panose="020B0604030504040204" pitchFamily="50" charset="-128"/>
                <a:ea typeface="Meiryo UI" panose="020B0604030504040204" pitchFamily="50" charset="-128"/>
              </a:rPr>
              <a:t>分</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場　　　　所：大阪商工会議所、名古屋商工会議所</a:t>
            </a:r>
            <a:endParaRPr lang="en-US" altLang="ja-JP"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（会場とオンラインのハイブリッド開催）</a:t>
            </a:r>
            <a:endParaRPr lang="en-US" altLang="ja-JP" sz="1400"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主催・共催：大阪商工会議所・名古屋商工会議所・大阪府　等</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登　壇　市 ：阪南市（他、民間企業</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社が登壇）</a:t>
            </a:r>
            <a:endParaRPr lang="en-US" altLang="ja-JP" sz="10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（阪南市のニーズ）</a:t>
            </a:r>
            <a:endParaRPr lang="en-US" altLang="ja-JP" sz="1600" dirty="0">
              <a:latin typeface="Meiryo UI" panose="020B0604030504040204" pitchFamily="50" charset="-128"/>
              <a:ea typeface="Meiryo UI" panose="020B0604030504040204" pitchFamily="50" charset="-128"/>
            </a:endParaRPr>
          </a:p>
          <a:p>
            <a:r>
              <a:rPr lang="ja-JP" altLang="en-US" sz="1600" b="0" i="0" u="none" strike="noStrike" baseline="0" dirty="0">
                <a:latin typeface="Meiryo UI" panose="020B0604030504040204" pitchFamily="50" charset="-128"/>
                <a:ea typeface="Meiryo UI" panose="020B0604030504040204" pitchFamily="50" charset="-128"/>
              </a:rPr>
              <a:t>　・　環境保全活動に対する意識向上と保全活動の活性化方策を提案できる企業</a:t>
            </a:r>
          </a:p>
          <a:p>
            <a:r>
              <a:rPr lang="ja-JP" altLang="en-US" sz="1600" b="0" i="0" u="none" strike="noStrike" baseline="0" dirty="0">
                <a:latin typeface="Meiryo UI" panose="020B0604030504040204" pitchFamily="50" charset="-128"/>
                <a:ea typeface="Meiryo UI" panose="020B0604030504040204" pitchFamily="50" charset="-128"/>
              </a:rPr>
              <a:t>　・　環境を守り、海山の豊かな暮らし・営みが体現できる</a:t>
            </a:r>
            <a:r>
              <a:rPr lang="en-US" altLang="ja-JP" sz="1600" b="0" i="0" u="none" strike="noStrike" baseline="0" dirty="0">
                <a:latin typeface="Meiryo UI" panose="020B0604030504040204" pitchFamily="50" charset="-128"/>
                <a:ea typeface="Meiryo UI" panose="020B0604030504040204" pitchFamily="50" charset="-128"/>
              </a:rPr>
              <a:t>Co-</a:t>
            </a:r>
            <a:r>
              <a:rPr lang="ja-JP" altLang="en-US" sz="1600" b="0" i="0" u="none" strike="noStrike" baseline="0" dirty="0">
                <a:latin typeface="Meiryo UI" panose="020B0604030504040204" pitchFamily="50" charset="-128"/>
                <a:ea typeface="Meiryo UI" panose="020B0604030504040204" pitchFamily="50" charset="-128"/>
              </a:rPr>
              <a:t>ベネフィット未来都市の</a:t>
            </a:r>
            <a:endParaRPr lang="en-US" altLang="ja-JP" sz="1600" b="0" i="0" u="none" strike="noStrike" baseline="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b="0" i="0" u="none" strike="noStrike" baseline="0" dirty="0">
                <a:latin typeface="Meiryo UI" panose="020B0604030504040204" pitchFamily="50" charset="-128"/>
                <a:ea typeface="Meiryo UI" panose="020B0604030504040204" pitchFamily="50" charset="-128"/>
              </a:rPr>
              <a:t>実現に協力できる企業</a:t>
            </a:r>
            <a:endParaRPr lang="en-US" altLang="ja-JP" sz="1600" b="0" i="0" u="none" strike="noStrike" baseline="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b="0" i="0" u="none" strike="noStrike" baseline="0" dirty="0">
                <a:latin typeface="Meiryo UI" panose="020B0604030504040204" pitchFamily="50" charset="-128"/>
                <a:ea typeface="Meiryo UI" panose="020B0604030504040204" pitchFamily="50" charset="-128"/>
              </a:rPr>
              <a:t>・　子供たちの継続的な活動支援として、</a:t>
            </a:r>
            <a:r>
              <a:rPr lang="en-US" altLang="ja-JP" sz="1600" b="0" i="0" u="none" strike="noStrike" baseline="0" dirty="0">
                <a:latin typeface="Meiryo UI" panose="020B0604030504040204" pitchFamily="50" charset="-128"/>
                <a:ea typeface="Meiryo UI" panose="020B0604030504040204" pitchFamily="50" charset="-128"/>
              </a:rPr>
              <a:t>J</a:t>
            </a:r>
            <a:r>
              <a:rPr lang="ja-JP" altLang="en-US" sz="1600" b="0" i="0" u="none" strike="noStrike" baseline="0" dirty="0">
                <a:latin typeface="Meiryo UI" panose="020B0604030504040204" pitchFamily="50" charset="-128"/>
                <a:ea typeface="Meiryo UI" panose="020B0604030504040204" pitchFamily="50" charset="-128"/>
              </a:rPr>
              <a:t>ブルークレジットの購入</a:t>
            </a:r>
            <a:endParaRPr lang="en-US" altLang="ja-JP" sz="1600" b="0" i="0" u="none" strike="noStrike" baseline="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b="0" i="0" u="none" strike="noStrike" baseline="0" dirty="0">
                <a:latin typeface="Meiryo UI" panose="020B0604030504040204" pitchFamily="50" charset="-128"/>
                <a:ea typeface="Meiryo UI" panose="020B0604030504040204" pitchFamily="50" charset="-128"/>
              </a:rPr>
              <a:t>・　</a:t>
            </a:r>
            <a:r>
              <a:rPr lang="en-US" altLang="ja-JP" sz="1600" b="0" i="0" u="none" strike="noStrike" baseline="0" dirty="0">
                <a:latin typeface="Meiryo UI" panose="020B0604030504040204" pitchFamily="50" charset="-128"/>
                <a:ea typeface="Meiryo UI" panose="020B0604030504040204" pitchFamily="50" charset="-128"/>
              </a:rPr>
              <a:t>SDGs</a:t>
            </a:r>
            <a:r>
              <a:rPr lang="ja-JP" altLang="en-US" sz="1600" b="0" i="0" u="none" strike="noStrike" baseline="0" dirty="0">
                <a:latin typeface="Meiryo UI" panose="020B0604030504040204" pitchFamily="50" charset="-128"/>
                <a:ea typeface="Meiryo UI" panose="020B0604030504040204" pitchFamily="50" charset="-128"/>
              </a:rPr>
              <a:t>達成への貢献と、大阪・関西万博のテーマの実現に協力できる企業</a:t>
            </a:r>
            <a:endParaRPr lang="en-US" altLang="ja-JP" sz="1600" b="0" i="0" u="none" strike="noStrike" baseline="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b="0" i="0" u="none" strike="noStrike" baseline="0" dirty="0">
                <a:latin typeface="Meiryo UI" panose="020B0604030504040204" pitchFamily="50" charset="-128"/>
                <a:ea typeface="Meiryo UI" panose="020B0604030504040204" pitchFamily="50" charset="-128"/>
              </a:rPr>
              <a:t>・　企業版ふるさと納税（人材派遣型を含む）による支援</a:t>
            </a:r>
            <a:endParaRPr lang="en-US" altLang="ja-JP" sz="16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11</a:t>
            </a:fld>
            <a:endParaRPr kumimoji="1" lang="ja-JP" altLang="en-US"/>
          </a:p>
        </p:txBody>
      </p:sp>
      <p:sp>
        <p:nvSpPr>
          <p:cNvPr id="10" name="正方形/長方形 9"/>
          <p:cNvSpPr/>
          <p:nvPr/>
        </p:nvSpPr>
        <p:spPr>
          <a:xfrm>
            <a:off x="237688" y="1757116"/>
            <a:ext cx="11231489" cy="646331"/>
          </a:xfrm>
          <a:prstGeom prst="rect">
            <a:avLst/>
          </a:prstGeom>
          <a:ln>
            <a:noFill/>
            <a:prstDash val="sysDot"/>
          </a:ln>
        </p:spPr>
        <p:txBody>
          <a:bodyPr wrap="square">
            <a:spAutoFit/>
          </a:bodyPr>
          <a:lstStyle/>
          <a:p>
            <a:r>
              <a:rPr lang="ja-JP" altLang="en-US" dirty="0">
                <a:latin typeface="Meiryo UI" panose="020B0604030504040204" pitchFamily="50" charset="-128"/>
                <a:ea typeface="Meiryo UI" panose="020B0604030504040204" pitchFamily="50" charset="-128"/>
              </a:rPr>
              <a:t>カーボンニュートラルの実現・</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の達成に向け、大阪商工会議所・名古屋商工会議所とともに、企業や自治体がニーズを発表し、技術提案を受けるマッチング会を開催しました。（企業同士のマッチング会も同時開催）</a:t>
            </a:r>
            <a:endParaRPr lang="en-US" altLang="ja-JP"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F3B52E89-ECD6-4DED-8963-CC94100224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74698" y="2601874"/>
            <a:ext cx="3581400" cy="1890659"/>
          </a:xfrm>
          <a:prstGeom prst="rect">
            <a:avLst/>
          </a:prstGeom>
        </p:spPr>
      </p:pic>
      <p:pic>
        <p:nvPicPr>
          <p:cNvPr id="7" name="図 6">
            <a:extLst>
              <a:ext uri="{FF2B5EF4-FFF2-40B4-BE49-F238E27FC236}">
                <a16:creationId xmlns:a16="http://schemas.microsoft.com/office/drawing/2014/main" id="{575895AF-2A33-4CC5-B9CB-F722D7F192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4698" y="4814977"/>
            <a:ext cx="3581400" cy="1679425"/>
          </a:xfrm>
          <a:prstGeom prst="rect">
            <a:avLst/>
          </a:prstGeom>
        </p:spPr>
      </p:pic>
    </p:spTree>
    <p:extLst>
      <p:ext uri="{BB962C8B-B14F-4D97-AF65-F5344CB8AC3E}">
        <p14:creationId xmlns:p14="http://schemas.microsoft.com/office/powerpoint/2010/main" val="4093734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0A6FF777-3F54-4164-9286-71071E71EDB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00898" y="4910479"/>
            <a:ext cx="1464505" cy="678012"/>
          </a:xfrm>
          <a:prstGeom prst="rect">
            <a:avLst/>
          </a:prstGeom>
        </p:spPr>
      </p:pic>
      <p:sp>
        <p:nvSpPr>
          <p:cNvPr id="2" name="タイトル 1"/>
          <p:cNvSpPr>
            <a:spLocks noGrp="1"/>
          </p:cNvSpPr>
          <p:nvPr>
            <p:ph type="title"/>
          </p:nvPr>
        </p:nvSpPr>
        <p:spPr>
          <a:xfrm>
            <a:off x="1138803" y="264424"/>
            <a:ext cx="11551037" cy="1325563"/>
          </a:xfrm>
        </p:spPr>
        <p:txBody>
          <a:bodyPr>
            <a:normAutofit/>
          </a:bodyPr>
          <a:lstStyle/>
          <a:p>
            <a:r>
              <a:rPr kumimoji="1" lang="en-US" altLang="ja-JP" dirty="0">
                <a:latin typeface="Meiryo UI" panose="020B0604030504040204" pitchFamily="50" charset="-128"/>
                <a:ea typeface="Meiryo UI" panose="020B0604030504040204" pitchFamily="50" charset="-128"/>
              </a:rPr>
              <a:t>OSAKA</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Forum</a:t>
            </a:r>
            <a:r>
              <a:rPr lang="ja-JP" altLang="en-US" sz="3600" dirty="0">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Road to EXPO 2025</a:t>
            </a:r>
            <a:r>
              <a:rPr lang="ja-JP" altLang="en-US" sz="3600" dirty="0">
                <a:latin typeface="Meiryo UI" panose="020B0604030504040204" pitchFamily="50" charset="-128"/>
                <a:ea typeface="Meiryo UI" panose="020B0604030504040204" pitchFamily="50" charset="-128"/>
              </a:rPr>
              <a:t>～</a:t>
            </a:r>
            <a:endParaRPr kumimoji="1" lang="ja-JP" altLang="en-US" sz="4000" dirty="0">
              <a:latin typeface="Meiryo UI" panose="020B0604030504040204" pitchFamily="50" charset="-128"/>
              <a:ea typeface="Meiryo UI" panose="020B0604030504040204" pitchFamily="50" charset="-128"/>
            </a:endParaRPr>
          </a:p>
        </p:txBody>
      </p:sp>
      <p:sp>
        <p:nvSpPr>
          <p:cNvPr id="12" name="正方形/長方形 11"/>
          <p:cNvSpPr/>
          <p:nvPr/>
        </p:nvSpPr>
        <p:spPr>
          <a:xfrm>
            <a:off x="237809" y="1572479"/>
            <a:ext cx="11835684" cy="830997"/>
          </a:xfrm>
          <a:prstGeom prst="rect">
            <a:avLst/>
          </a:prstGeom>
          <a:ln>
            <a:noFill/>
            <a:prstDash val="sysDot"/>
          </a:ln>
        </p:spPr>
        <p:txBody>
          <a:bodyPr wrap="square">
            <a:spAutoFit/>
          </a:bodyPr>
          <a:lstStyle/>
          <a:p>
            <a:r>
              <a:rPr lang="en-US" altLang="ja-JP" sz="1600" b="0" i="0" dirty="0">
                <a:effectLst/>
                <a:latin typeface="Meiryo" panose="020B0604030504040204" pitchFamily="50" charset="-128"/>
                <a:ea typeface="Meiryo" panose="020B0604030504040204" pitchFamily="50" charset="-128"/>
              </a:rPr>
              <a:t>2025</a:t>
            </a:r>
            <a:r>
              <a:rPr lang="ja-JP" altLang="en-US" sz="1600" b="0" i="0" dirty="0">
                <a:effectLst/>
                <a:latin typeface="Meiryo" panose="020B0604030504040204" pitchFamily="50" charset="-128"/>
                <a:ea typeface="Meiryo" panose="020B0604030504040204" pitchFamily="50" charset="-128"/>
              </a:rPr>
              <a:t>年大阪・関西万博に向け、府域の様々なステークホルダーによる</a:t>
            </a:r>
            <a:r>
              <a:rPr lang="en-US" altLang="ja-JP" sz="1600" b="0" i="0" dirty="0">
                <a:effectLst/>
                <a:latin typeface="Meiryo" panose="020B0604030504040204" pitchFamily="50" charset="-128"/>
                <a:ea typeface="Meiryo" panose="020B0604030504040204" pitchFamily="50" charset="-128"/>
              </a:rPr>
              <a:t>SDGs</a:t>
            </a:r>
            <a:r>
              <a:rPr lang="ja-JP" altLang="en-US" sz="1600" b="0" i="0" dirty="0">
                <a:effectLst/>
                <a:latin typeface="Meiryo" panose="020B0604030504040204" pitchFamily="50" charset="-128"/>
                <a:ea typeface="Meiryo" panose="020B0604030504040204" pitchFamily="50" charset="-128"/>
              </a:rPr>
              <a:t>達成に向けた取組みを加速させていくため、</a:t>
            </a:r>
            <a:endParaRPr lang="en-US" altLang="ja-JP" sz="1600" b="0" i="0" dirty="0">
              <a:effectLst/>
              <a:latin typeface="Meiryo" panose="020B0604030504040204" pitchFamily="50" charset="-128"/>
              <a:ea typeface="Meiryo" panose="020B0604030504040204" pitchFamily="50" charset="-128"/>
            </a:endParaRPr>
          </a:p>
          <a:p>
            <a:r>
              <a:rPr lang="ja-JP" altLang="en-US" sz="1600" b="0" i="0" dirty="0">
                <a:effectLst/>
                <a:latin typeface="Meiryo" panose="020B0604030504040204" pitchFamily="50" charset="-128"/>
                <a:ea typeface="Meiryo" panose="020B0604030504040204" pitchFamily="50" charset="-128"/>
              </a:rPr>
              <a:t>オープンイノベーション施設「</a:t>
            </a:r>
            <a:r>
              <a:rPr lang="en-US" altLang="ja-JP" sz="1600" b="0" i="0" dirty="0">
                <a:effectLst/>
                <a:latin typeface="Meiryo" panose="020B0604030504040204" pitchFamily="50" charset="-128"/>
                <a:ea typeface="Meiryo" panose="020B0604030504040204" pitchFamily="50" charset="-128"/>
              </a:rPr>
              <a:t>QUINTBIDGE</a:t>
            </a:r>
            <a:r>
              <a:rPr lang="ja-JP" altLang="en-US" sz="1600" b="0" i="0" dirty="0">
                <a:effectLst/>
                <a:latin typeface="Meiryo" panose="020B0604030504040204" pitchFamily="50" charset="-128"/>
                <a:ea typeface="Meiryo" panose="020B0604030504040204" pitchFamily="50" charset="-128"/>
              </a:rPr>
              <a:t>」と共催し、「</a:t>
            </a:r>
            <a:r>
              <a:rPr lang="en-US" altLang="ja-JP" sz="1600" b="0" i="0" dirty="0">
                <a:effectLst/>
                <a:latin typeface="Meiryo" panose="020B0604030504040204" pitchFamily="50" charset="-128"/>
                <a:ea typeface="Meiryo" panose="020B0604030504040204" pitchFamily="50" charset="-128"/>
              </a:rPr>
              <a:t>OSAKA SDGs Forum </a:t>
            </a:r>
            <a:r>
              <a:rPr lang="ja-JP" altLang="en-US" sz="1600" b="0" i="0" dirty="0">
                <a:effectLst/>
                <a:latin typeface="Meiryo" panose="020B0604030504040204" pitchFamily="50" charset="-128"/>
                <a:ea typeface="Meiryo" panose="020B0604030504040204" pitchFamily="50" charset="-128"/>
              </a:rPr>
              <a:t>」を初開催しました。</a:t>
            </a:r>
            <a:endParaRPr lang="en-US" altLang="ja-JP" sz="1600" b="0" i="0" dirty="0">
              <a:effectLst/>
              <a:latin typeface="Meiryo" panose="020B0604030504040204" pitchFamily="50" charset="-128"/>
              <a:ea typeface="Meiryo" panose="020B0604030504040204" pitchFamily="50" charset="-128"/>
            </a:endParaRPr>
          </a:p>
          <a:p>
            <a:r>
              <a:rPr lang="ja-JP" altLang="en-US" sz="1600" dirty="0">
                <a:latin typeface="Meiryo" panose="020B0604030504040204" pitchFamily="50" charset="-128"/>
                <a:ea typeface="Meiryo" panose="020B0604030504040204" pitchFamily="50" charset="-128"/>
              </a:rPr>
              <a:t>新たな取組みの共創をめざし、</a:t>
            </a:r>
            <a:r>
              <a:rPr lang="ja-JP" altLang="en-US" sz="1600" b="0" i="0" dirty="0">
                <a:effectLst/>
                <a:latin typeface="Meiryo" panose="020B0604030504040204" pitchFamily="50" charset="-128"/>
                <a:ea typeface="Meiryo" panose="020B0604030504040204" pitchFamily="50" charset="-128"/>
              </a:rPr>
              <a:t>行政・企業・</a:t>
            </a:r>
            <a:r>
              <a:rPr lang="en-US" altLang="ja-JP" sz="1600" b="0" i="0" dirty="0">
                <a:effectLst/>
                <a:latin typeface="Meiryo" panose="020B0604030504040204" pitchFamily="50" charset="-128"/>
                <a:ea typeface="Meiryo" panose="020B0604030504040204" pitchFamily="50" charset="-128"/>
              </a:rPr>
              <a:t>NPO</a:t>
            </a:r>
            <a:r>
              <a:rPr lang="ja-JP" altLang="en-US" sz="1600" b="0" i="0" dirty="0">
                <a:effectLst/>
                <a:latin typeface="Meiryo" panose="020B0604030504040204" pitchFamily="50" charset="-128"/>
                <a:ea typeface="Meiryo" panose="020B0604030504040204" pitchFamily="50" charset="-128"/>
              </a:rPr>
              <a:t>等</a:t>
            </a:r>
            <a:r>
              <a:rPr lang="en-US" altLang="ja-JP" sz="1600" b="0" i="0" dirty="0">
                <a:effectLst/>
                <a:latin typeface="Meiryo" panose="020B0604030504040204" pitchFamily="50" charset="-128"/>
                <a:ea typeface="Meiryo" panose="020B0604030504040204" pitchFamily="50" charset="-128"/>
              </a:rPr>
              <a:t>20</a:t>
            </a:r>
            <a:r>
              <a:rPr lang="ja-JP" altLang="en-US" sz="1600" b="0" i="0" dirty="0">
                <a:effectLst/>
                <a:latin typeface="Meiryo" panose="020B0604030504040204" pitchFamily="50" charset="-128"/>
                <a:ea typeface="Meiryo" panose="020B0604030504040204" pitchFamily="50" charset="-128"/>
              </a:rPr>
              <a:t>を超える団体が、これまでに得たノウハウ・知見を共有しました。</a:t>
            </a:r>
            <a:endParaRPr lang="ja-JP" altLang="en-US" sz="16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64185" y="2423283"/>
            <a:ext cx="7031326" cy="2062103"/>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日　　　時：令和</a:t>
            </a:r>
            <a:r>
              <a:rPr lang="ja-JP" altLang="en-US" sz="1600" dirty="0">
                <a:latin typeface="Meiryo UI" panose="020B0604030504040204" pitchFamily="50" charset="-128"/>
                <a:ea typeface="Meiryo UI" panose="020B0604030504040204" pitchFamily="50" charset="-128"/>
              </a:rPr>
              <a:t>６</a:t>
            </a:r>
            <a:r>
              <a:rPr kumimoji="1" lang="ja-JP" altLang="en-US" sz="1600" dirty="0">
                <a:latin typeface="Meiryo UI" panose="020B0604030504040204" pitchFamily="50" charset="-128"/>
                <a:ea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rPr>
              <a:t>１</a:t>
            </a:r>
            <a:r>
              <a:rPr lang="zh-TW"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16</a:t>
            </a:r>
            <a:r>
              <a:rPr lang="zh-TW" altLang="en-US" sz="1600" dirty="0">
                <a:latin typeface="Meiryo UI" panose="020B0604030504040204" pitchFamily="50" charset="-128"/>
                <a:ea typeface="Meiryo UI" panose="020B0604030504040204" pitchFamily="50" charset="-128"/>
              </a:rPr>
              <a:t>日</a:t>
            </a:r>
            <a:r>
              <a:rPr lang="ja-JP" altLang="en-US" sz="1600" dirty="0">
                <a:latin typeface="Meiryo UI" panose="020B0604030504040204" pitchFamily="50" charset="-128"/>
                <a:ea typeface="Meiryo UI" panose="020B0604030504040204" pitchFamily="50" charset="-128"/>
              </a:rPr>
              <a:t>（火）</a:t>
            </a:r>
            <a:r>
              <a:rPr lang="en-US" altLang="zh-TW"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13</a:t>
            </a:r>
            <a:r>
              <a:rPr lang="zh-TW" altLang="en-US" sz="1600" dirty="0">
                <a:latin typeface="Meiryo UI" panose="020B0604030504040204" pitchFamily="50" charset="-128"/>
                <a:ea typeface="Meiryo UI" panose="020B0604030504040204" pitchFamily="50" charset="-128"/>
              </a:rPr>
              <a:t>時</a:t>
            </a:r>
            <a:r>
              <a:rPr lang="en-US" altLang="ja-JP" sz="1600" dirty="0">
                <a:latin typeface="Meiryo UI" panose="020B0604030504040204" pitchFamily="50" charset="-128"/>
                <a:ea typeface="Meiryo UI" panose="020B0604030504040204" pitchFamily="50" charset="-128"/>
              </a:rPr>
              <a:t>00</a:t>
            </a:r>
            <a:r>
              <a:rPr lang="ja-JP" altLang="en-US" sz="1600" dirty="0">
                <a:latin typeface="Meiryo UI" panose="020B0604030504040204" pitchFamily="50" charset="-128"/>
                <a:ea typeface="Meiryo UI" panose="020B0604030504040204" pitchFamily="50" charset="-128"/>
              </a:rPr>
              <a:t>分</a:t>
            </a:r>
            <a:r>
              <a:rPr lang="zh-TW"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17</a:t>
            </a:r>
            <a:r>
              <a:rPr lang="ja-JP" altLang="en-US" sz="1600" dirty="0">
                <a:latin typeface="Meiryo UI" panose="020B0604030504040204" pitchFamily="50" charset="-128"/>
                <a:ea typeface="Meiryo UI" panose="020B0604030504040204" pitchFamily="50" charset="-128"/>
              </a:rPr>
              <a:t>時</a:t>
            </a:r>
            <a:r>
              <a:rPr lang="en-US" altLang="ja-JP" sz="1600" dirty="0">
                <a:latin typeface="Meiryo UI" panose="020B0604030504040204" pitchFamily="50" charset="-128"/>
                <a:ea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rPr>
              <a:t>分</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場　　　所：</a:t>
            </a:r>
            <a:r>
              <a:rPr lang="en-US" altLang="ja-JP" sz="1600" dirty="0">
                <a:latin typeface="Meiryo UI" panose="020B0604030504040204" pitchFamily="50" charset="-128"/>
                <a:ea typeface="Meiryo UI" panose="020B0604030504040204" pitchFamily="50" charset="-128"/>
              </a:rPr>
              <a:t>QUINTBRIDGE</a:t>
            </a:r>
            <a:r>
              <a:rPr lang="ja-JP" altLang="en-US" sz="1400" dirty="0">
                <a:latin typeface="Meiryo UI" panose="020B0604030504040204" pitchFamily="50" charset="-128"/>
                <a:ea typeface="Meiryo UI" panose="020B0604030504040204" pitchFamily="50" charset="-128"/>
              </a:rPr>
              <a:t>（会場とオンラインのハイブリッド開催）</a:t>
            </a:r>
            <a:endParaRPr kumimoji="1" lang="en-US" altLang="ja-JP" sz="14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参加者数：</a:t>
            </a:r>
            <a:r>
              <a:rPr lang="en-US" altLang="ja-JP" sz="1600" dirty="0">
                <a:latin typeface="Meiryo UI" panose="020B0604030504040204" pitchFamily="50" charset="-128"/>
                <a:ea typeface="Meiryo UI" panose="020B0604030504040204" pitchFamily="50" charset="-128"/>
              </a:rPr>
              <a:t>177</a:t>
            </a:r>
            <a:r>
              <a:rPr lang="ja-JP" altLang="en-US" sz="1600" dirty="0">
                <a:latin typeface="Meiryo UI" panose="020B0604030504040204" pitchFamily="50" charset="-128"/>
                <a:ea typeface="Meiryo UI" panose="020B0604030504040204" pitchFamily="50" charset="-128"/>
              </a:rPr>
              <a:t>名</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内　　　容：１．オープニング（大阪府あいさつ）</a:t>
            </a:r>
          </a:p>
          <a:p>
            <a:r>
              <a:rPr lang="ja-JP" altLang="en-US" sz="1600" dirty="0">
                <a:latin typeface="Meiryo UI" panose="020B0604030504040204" pitchFamily="50" charset="-128"/>
                <a:ea typeface="Meiryo UI" panose="020B0604030504040204" pitchFamily="50" charset="-128"/>
              </a:rPr>
              <a:t>　　　　 　　　２．特別講演　　内閣府地方創生推進事務局</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国際連合地域開発センター（</a:t>
            </a:r>
            <a:r>
              <a:rPr lang="en-US" altLang="ja-JP" sz="1600" dirty="0">
                <a:latin typeface="Meiryo UI" panose="020B0604030504040204" pitchFamily="50" charset="-128"/>
                <a:ea typeface="Meiryo UI" panose="020B0604030504040204" pitchFamily="50" charset="-128"/>
              </a:rPr>
              <a:t>UNCRD</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３．</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のアクション発表</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４．名刺交換会及び交流会（会場参加者のみ）</a:t>
            </a: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12</a:t>
            </a:fld>
            <a:endParaRPr kumimoji="1" lang="ja-JP" altLang="en-US"/>
          </a:p>
        </p:txBody>
      </p:sp>
      <p:pic>
        <p:nvPicPr>
          <p:cNvPr id="5" name="図 4">
            <a:extLst>
              <a:ext uri="{FF2B5EF4-FFF2-40B4-BE49-F238E27FC236}">
                <a16:creationId xmlns:a16="http://schemas.microsoft.com/office/drawing/2014/main" id="{0023B0A4-F87E-42A0-A2BD-8621F56584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5296" y="3971592"/>
            <a:ext cx="3770864" cy="1877774"/>
          </a:xfrm>
          <a:prstGeom prst="rect">
            <a:avLst/>
          </a:prstGeom>
        </p:spPr>
      </p:pic>
      <p:sp>
        <p:nvSpPr>
          <p:cNvPr id="9" name="正方形/長方形 8">
            <a:extLst>
              <a:ext uri="{FF2B5EF4-FFF2-40B4-BE49-F238E27FC236}">
                <a16:creationId xmlns:a16="http://schemas.microsoft.com/office/drawing/2014/main" id="{55249C3F-3CC0-4A71-8DCA-B320C2881BE9}"/>
              </a:ext>
            </a:extLst>
          </p:cNvPr>
          <p:cNvSpPr/>
          <p:nvPr/>
        </p:nvSpPr>
        <p:spPr>
          <a:xfrm>
            <a:off x="255041" y="5448904"/>
            <a:ext cx="5292553" cy="523220"/>
          </a:xfrm>
          <a:prstGeom prst="rect">
            <a:avLst/>
          </a:prstGeom>
          <a:noFill/>
        </p:spPr>
        <p:txBody>
          <a:bodyPr wrap="square">
            <a:spAutoFit/>
          </a:bodyPr>
          <a:lstStyle/>
          <a:p>
            <a:pPr marL="1619623" indent="-1619623"/>
            <a:r>
              <a:rPr lang="ja-JP" altLang="en-US" sz="1400" dirty="0">
                <a:latin typeface="Meiryo UI" panose="020B0604030504040204" pitchFamily="50" charset="-128"/>
                <a:ea typeface="Meiryo UI" panose="020B0604030504040204" pitchFamily="50" charset="-128"/>
              </a:rPr>
              <a:t>万博開催都市として、世界の先頭に立って</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の達成に貢献していく</a:t>
            </a:r>
            <a:endParaRPr lang="en-US" altLang="ja-JP" sz="1400" dirty="0">
              <a:latin typeface="Meiryo UI" panose="020B0604030504040204" pitchFamily="50" charset="-128"/>
              <a:ea typeface="Meiryo UI" panose="020B0604030504040204" pitchFamily="50" charset="-128"/>
            </a:endParaRPr>
          </a:p>
          <a:p>
            <a:pPr marL="1619623" indent="-1619623"/>
            <a:r>
              <a:rPr lang="ja-JP" altLang="en-US" sz="1400" dirty="0">
                <a:latin typeface="Meiryo UI" panose="020B0604030504040204" pitchFamily="50" charset="-128"/>
                <a:ea typeface="Meiryo UI" panose="020B0604030504040204" pitchFamily="50" charset="-128"/>
              </a:rPr>
              <a:t>ため、大阪らしい</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の取組みを国内外に発信していきます。</a:t>
            </a:r>
          </a:p>
        </p:txBody>
      </p:sp>
      <p:sp>
        <p:nvSpPr>
          <p:cNvPr id="10" name="テキスト ボックス 9">
            <a:extLst>
              <a:ext uri="{FF2B5EF4-FFF2-40B4-BE49-F238E27FC236}">
                <a16:creationId xmlns:a16="http://schemas.microsoft.com/office/drawing/2014/main" id="{B31E6158-10BF-46D0-BAA1-B2B0D963D95E}"/>
              </a:ext>
            </a:extLst>
          </p:cNvPr>
          <p:cNvSpPr txBox="1"/>
          <p:nvPr/>
        </p:nvSpPr>
        <p:spPr>
          <a:xfrm>
            <a:off x="118507" y="4838890"/>
            <a:ext cx="6474676" cy="584775"/>
          </a:xfrm>
          <a:prstGeom prst="rect">
            <a:avLst/>
          </a:prstGeom>
          <a:noFill/>
          <a:ln>
            <a:noFill/>
            <a:prstDash val="sysDash"/>
          </a:ln>
        </p:spPr>
        <p:txBody>
          <a:bodyPr wrap="square" rtlCol="0">
            <a:spAutoFit/>
          </a:bodyPr>
          <a:lstStyle/>
          <a:p>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TEAM</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EXPO 2025</a:t>
            </a:r>
            <a:r>
              <a:rPr lang="ja-JP" altLang="en-US" sz="1600" dirty="0">
                <a:latin typeface="Meiryo UI" panose="020B0604030504040204" pitchFamily="50" charset="-128"/>
                <a:ea typeface="Meiryo UI" panose="020B0604030504040204" pitchFamily="50" charset="-128"/>
              </a:rPr>
              <a:t>」プログラム／共創チャレンジに</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OSAKA SDGs Forum </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ROAD to EXPO 2025</a:t>
            </a:r>
            <a:r>
              <a:rPr lang="ja-JP" altLang="en-US" sz="1600" dirty="0">
                <a:latin typeface="Meiryo UI" panose="020B0604030504040204" pitchFamily="50" charset="-128"/>
                <a:ea typeface="Meiryo UI" panose="020B0604030504040204" pitchFamily="50" charset="-128"/>
              </a:rPr>
              <a:t>～」を登録しました。</a:t>
            </a:r>
            <a:endParaRPr lang="en-US" altLang="ja-JP" sz="1600" dirty="0">
              <a:latin typeface="Meiryo UI" panose="020B0604030504040204" pitchFamily="50" charset="-128"/>
              <a:ea typeface="Meiryo UI" panose="020B0604030504040204" pitchFamily="50" charset="-128"/>
            </a:endParaRPr>
          </a:p>
        </p:txBody>
      </p:sp>
      <p:sp>
        <p:nvSpPr>
          <p:cNvPr id="11" name="タイトル 1">
            <a:extLst>
              <a:ext uri="{FF2B5EF4-FFF2-40B4-BE49-F238E27FC236}">
                <a16:creationId xmlns:a16="http://schemas.microsoft.com/office/drawing/2014/main" id="{F87B37F9-B5A2-4858-93D0-25BD0B2B7EE2}"/>
              </a:ext>
            </a:extLst>
          </p:cNvPr>
          <p:cNvSpPr txBox="1">
            <a:spLocks/>
          </p:cNvSpPr>
          <p:nvPr/>
        </p:nvSpPr>
        <p:spPr>
          <a:xfrm>
            <a:off x="447385" y="5995529"/>
            <a:ext cx="4798637" cy="731330"/>
          </a:xfrm>
          <a:prstGeom prst="rect">
            <a:avLst/>
          </a:prstGeom>
          <a:ln>
            <a:solidFill>
              <a:schemeClr val="accent5"/>
            </a:solidFill>
            <a:prstDash val="dash"/>
          </a:ln>
        </p:spPr>
        <p:txBody>
          <a:bodyPr vert="horz" lIns="36000" tIns="36000" rIns="36000" bIns="36000" rtlCol="0" anchor="ctr">
            <a:normAutofit lnSpcReduction="10000"/>
          </a:bodyPr>
          <a:lst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共創チャレンジとは</a:t>
            </a:r>
            <a:r>
              <a:rPr lang="en-US" altLang="ja-JP" sz="1100" dirty="0">
                <a:latin typeface="Meiryo UI" panose="020B0604030504040204" pitchFamily="50" charset="-128"/>
                <a:ea typeface="Meiryo UI" panose="020B0604030504040204" pitchFamily="50" charset="-128"/>
              </a:rPr>
              <a:t>】</a:t>
            </a:r>
          </a:p>
          <a:p>
            <a:pPr>
              <a:lnSpc>
                <a:spcPct val="100000"/>
              </a:lnSpc>
            </a:pPr>
            <a:r>
              <a:rPr lang="ja-JP" altLang="en-US" sz="1100" dirty="0">
                <a:latin typeface="Meiryo UI" panose="020B0604030504040204" pitchFamily="50" charset="-128"/>
                <a:ea typeface="Meiryo UI" panose="020B0604030504040204" pitchFamily="50" charset="-128"/>
              </a:rPr>
              <a:t>自らが描く未来の実現に向けた１つ１つのアクション</a:t>
            </a:r>
            <a:endParaRPr lang="en-US" altLang="ja-JP" sz="1100" dirty="0">
              <a:latin typeface="Meiryo UI" panose="020B0604030504040204" pitchFamily="50" charset="-128"/>
              <a:ea typeface="Meiryo UI" panose="020B0604030504040204" pitchFamily="50" charset="-128"/>
            </a:endParaRPr>
          </a:p>
          <a:p>
            <a:pPr>
              <a:lnSpc>
                <a:spcPct val="100000"/>
              </a:lnSpc>
            </a:pPr>
            <a:r>
              <a:rPr lang="ja-JP" altLang="en-US" sz="1100" dirty="0">
                <a:latin typeface="Meiryo UI" panose="020B0604030504040204" pitchFamily="50" charset="-128"/>
                <a:ea typeface="Meiryo UI" panose="020B0604030504040204" pitchFamily="50" charset="-128"/>
              </a:rPr>
              <a:t>大阪・関西万博のテーマ「いのち輝く未来社会のデザイン」を実現するため、自らが</a:t>
            </a:r>
            <a:endParaRPr lang="en-US" altLang="ja-JP" sz="1100" dirty="0">
              <a:latin typeface="Meiryo UI" panose="020B0604030504040204" pitchFamily="50" charset="-128"/>
              <a:ea typeface="Meiryo UI" panose="020B0604030504040204" pitchFamily="50" charset="-128"/>
            </a:endParaRPr>
          </a:p>
          <a:p>
            <a:pPr>
              <a:lnSpc>
                <a:spcPct val="100000"/>
              </a:lnSpc>
            </a:pPr>
            <a:r>
              <a:rPr lang="ja-JP" altLang="en-US" sz="1100" dirty="0">
                <a:latin typeface="Meiryo UI" panose="020B0604030504040204" pitchFamily="50" charset="-128"/>
                <a:ea typeface="Meiryo UI" panose="020B0604030504040204" pitchFamily="50" charset="-128"/>
              </a:rPr>
              <a:t>主体となって未来に向けて行動を起こしている、または行動を起こそうとしている活動</a:t>
            </a:r>
          </a:p>
        </p:txBody>
      </p:sp>
      <p:pic>
        <p:nvPicPr>
          <p:cNvPr id="14" name="図 13">
            <a:extLst>
              <a:ext uri="{FF2B5EF4-FFF2-40B4-BE49-F238E27FC236}">
                <a16:creationId xmlns:a16="http://schemas.microsoft.com/office/drawing/2014/main" id="{6845889B-D117-4E00-9720-E51BDE5880D0}"/>
              </a:ext>
            </a:extLst>
          </p:cNvPr>
          <p:cNvPicPr>
            <a:picLocks noChangeAspect="1"/>
          </p:cNvPicPr>
          <p:nvPr/>
        </p:nvPicPr>
        <p:blipFill>
          <a:blip r:embed="rId4"/>
          <a:stretch>
            <a:fillRect/>
          </a:stretch>
        </p:blipFill>
        <p:spPr>
          <a:xfrm>
            <a:off x="5443746" y="5659198"/>
            <a:ext cx="6336038" cy="1155579"/>
          </a:xfrm>
          <a:prstGeom prst="rect">
            <a:avLst/>
          </a:prstGeom>
        </p:spPr>
      </p:pic>
      <p:sp>
        <p:nvSpPr>
          <p:cNvPr id="6" name="テキスト ボックス 5">
            <a:extLst>
              <a:ext uri="{FF2B5EF4-FFF2-40B4-BE49-F238E27FC236}">
                <a16:creationId xmlns:a16="http://schemas.microsoft.com/office/drawing/2014/main" id="{FFBC3A13-1AC0-462C-9364-65AB7CB36BD7}"/>
              </a:ext>
            </a:extLst>
          </p:cNvPr>
          <p:cNvSpPr txBox="1"/>
          <p:nvPr/>
        </p:nvSpPr>
        <p:spPr>
          <a:xfrm>
            <a:off x="6265590" y="2415519"/>
            <a:ext cx="5016221" cy="1615827"/>
          </a:xfrm>
          <a:prstGeom prst="rect">
            <a:avLst/>
          </a:prstGeom>
          <a:noFill/>
          <a:ln>
            <a:solidFill>
              <a:schemeClr val="tx1"/>
            </a:solidFill>
            <a:prstDash val="dash"/>
          </a:ln>
        </p:spPr>
        <p:txBody>
          <a:bodyPr wrap="square" rtlCol="0">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登壇企業・団体一覧</a:t>
            </a:r>
            <a:r>
              <a:rPr lang="en-US" altLang="ja-JP" sz="1100" dirty="0">
                <a:latin typeface="Meiryo UI" panose="020B0604030504040204" pitchFamily="50" charset="-128"/>
                <a:ea typeface="Meiryo UI" panose="020B0604030504040204" pitchFamily="50" charset="-128"/>
              </a:rPr>
              <a:t>】※50</a:t>
            </a:r>
            <a:r>
              <a:rPr lang="ja-JP" altLang="en-US" sz="1100" dirty="0">
                <a:latin typeface="Meiryo UI" panose="020B0604030504040204" pitchFamily="50" charset="-128"/>
                <a:ea typeface="Meiryo UI" panose="020B0604030504040204" pitchFamily="50" charset="-128"/>
              </a:rPr>
              <a:t>音順</a:t>
            </a:r>
          </a:p>
          <a:p>
            <a:r>
              <a:rPr lang="ja-JP" altLang="en-US" sz="1100" dirty="0">
                <a:latin typeface="Meiryo UI" panose="020B0604030504040204" pitchFamily="50" charset="-128"/>
                <a:ea typeface="Meiryo UI" panose="020B0604030504040204" pitchFamily="50" charset="-128"/>
              </a:rPr>
              <a:t>　行政：堺市、豊中市、富田林市、阪南市、東大阪市、枚方市、八尾市</a:t>
            </a:r>
          </a:p>
          <a:p>
            <a:r>
              <a:rPr lang="ja-JP" altLang="en-US" sz="1100" dirty="0">
                <a:latin typeface="Meiryo UI" panose="020B0604030504040204" pitchFamily="50" charset="-128"/>
                <a:ea typeface="Meiryo UI" panose="020B0604030504040204" pitchFamily="50" charset="-128"/>
              </a:rPr>
              <a:t>　企業：スパイスキューブ株式会社、株式会社セレッソ大阪、第一生命保険株式会社、</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山形開発工業株式会社、リコージャパン株式会社、</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株式会社りそなホールディングス　</a:t>
            </a: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NPO</a:t>
            </a:r>
            <a:r>
              <a:rPr lang="ja-JP" altLang="en-US" sz="1100" dirty="0">
                <a:latin typeface="Meiryo UI" panose="020B0604030504040204" pitchFamily="50" charset="-128"/>
                <a:ea typeface="Meiryo UI" panose="020B0604030504040204" pitchFamily="50" charset="-128"/>
              </a:rPr>
              <a:t>等：</a:t>
            </a:r>
            <a:r>
              <a:rPr lang="en-US" altLang="ja-JP" sz="1100" dirty="0">
                <a:latin typeface="Meiryo UI" panose="020B0604030504040204" pitchFamily="50" charset="-128"/>
                <a:ea typeface="Meiryo UI" panose="020B0604030504040204" pitchFamily="50" charset="-128"/>
              </a:rPr>
              <a:t>NPO</a:t>
            </a:r>
            <a:r>
              <a:rPr lang="ja-JP" altLang="en-US" sz="1100" dirty="0">
                <a:latin typeface="Meiryo UI" panose="020B0604030504040204" pitchFamily="50" charset="-128"/>
                <a:ea typeface="Meiryo UI" panose="020B0604030504040204" pitchFamily="50" charset="-128"/>
              </a:rPr>
              <a:t>法人キリンこども応援団、</a:t>
            </a:r>
            <a:r>
              <a:rPr lang="en-US" altLang="ja-JP" sz="1100" dirty="0">
                <a:latin typeface="Meiryo UI" panose="020B0604030504040204" pitchFamily="50" charset="-128"/>
                <a:ea typeface="Meiryo UI" panose="020B0604030504040204" pitchFamily="50" charset="-128"/>
              </a:rPr>
              <a:t>NPO</a:t>
            </a:r>
            <a:r>
              <a:rPr lang="ja-JP" altLang="en-US" sz="1100" dirty="0">
                <a:latin typeface="Meiryo UI" panose="020B0604030504040204" pitchFamily="50" charset="-128"/>
                <a:ea typeface="Meiryo UI" panose="020B0604030504040204" pitchFamily="50" charset="-128"/>
              </a:rPr>
              <a:t>法人</a:t>
            </a:r>
            <a:r>
              <a:rPr lang="en-US" altLang="ja-JP" sz="1100" dirty="0">
                <a:latin typeface="Meiryo UI" panose="020B0604030504040204" pitchFamily="50" charset="-128"/>
                <a:ea typeface="Meiryo UI" panose="020B0604030504040204" pitchFamily="50" charset="-128"/>
              </a:rPr>
              <a:t>QWRC</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一般社団法人こどもの居場所サポートおおさか、</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NPO</a:t>
            </a:r>
            <a:r>
              <a:rPr lang="ja-JP" altLang="en-US" sz="1100" dirty="0">
                <a:latin typeface="Meiryo UI" panose="020B0604030504040204" pitchFamily="50" charset="-128"/>
                <a:ea typeface="Meiryo UI" panose="020B0604030504040204" pitchFamily="50" charset="-128"/>
              </a:rPr>
              <a:t>法人つなげる、</a:t>
            </a:r>
            <a:r>
              <a:rPr lang="en-US" altLang="ja-JP" sz="1100" dirty="0">
                <a:latin typeface="Meiryo UI" panose="020B0604030504040204" pitchFamily="50" charset="-128"/>
                <a:ea typeface="Meiryo UI" panose="020B0604030504040204" pitchFamily="50" charset="-128"/>
              </a:rPr>
              <a:t>NPO</a:t>
            </a:r>
            <a:r>
              <a:rPr lang="ja-JP" altLang="en-US" sz="1100" dirty="0">
                <a:latin typeface="Meiryo UI" panose="020B0604030504040204" pitchFamily="50" charset="-128"/>
                <a:ea typeface="Meiryo UI" panose="020B0604030504040204" pitchFamily="50" charset="-128"/>
              </a:rPr>
              <a:t>法人日本もったいない食品センター、</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一般社団法人働き方フランチャイズ</a:t>
            </a:r>
          </a:p>
        </p:txBody>
      </p:sp>
    </p:spTree>
    <p:extLst>
      <p:ext uri="{BB962C8B-B14F-4D97-AF65-F5344CB8AC3E}">
        <p14:creationId xmlns:p14="http://schemas.microsoft.com/office/powerpoint/2010/main" val="98005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1603" y="226210"/>
            <a:ext cx="9478974" cy="1325563"/>
          </a:xfrm>
        </p:spPr>
        <p:txBody>
          <a:bodyPr>
            <a:normAutofit/>
          </a:bodyPr>
          <a:lstStyle/>
          <a:p>
            <a:r>
              <a:rPr kumimoji="1" lang="ja-JP" altLang="en-US" dirty="0">
                <a:latin typeface="Meiryo UI" panose="020B0604030504040204" pitchFamily="50" charset="-128"/>
                <a:ea typeface="Meiryo UI" panose="020B0604030504040204" pitchFamily="50" charset="-128"/>
              </a:rPr>
              <a:t>大阪府</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未来都市等意見交換会</a:t>
            </a:r>
          </a:p>
        </p:txBody>
      </p:sp>
      <p:sp>
        <p:nvSpPr>
          <p:cNvPr id="13" name="テキスト ボックス 12"/>
          <p:cNvSpPr txBox="1"/>
          <p:nvPr/>
        </p:nvSpPr>
        <p:spPr>
          <a:xfrm>
            <a:off x="298140" y="2616964"/>
            <a:ext cx="7837918" cy="3970318"/>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日　　　時：令和６年</a:t>
            </a:r>
            <a:r>
              <a:rPr lang="ja-JP" altLang="en-US" dirty="0">
                <a:latin typeface="Meiryo UI" panose="020B0604030504040204" pitchFamily="50" charset="-128"/>
                <a:ea typeface="Meiryo UI" panose="020B0604030504040204" pitchFamily="50" charset="-128"/>
              </a:rPr>
              <a:t>３</a:t>
            </a:r>
            <a:r>
              <a:rPr lang="zh-TW"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15</a:t>
            </a:r>
            <a:r>
              <a:rPr lang="zh-TW" altLang="en-US" dirty="0">
                <a:latin typeface="Meiryo UI" panose="020B0604030504040204" pitchFamily="50" charset="-128"/>
                <a:ea typeface="Meiryo UI" panose="020B0604030504040204" pitchFamily="50" charset="-128"/>
              </a:rPr>
              <a:t>日</a:t>
            </a:r>
            <a:r>
              <a:rPr lang="ja-JP" altLang="en-US" dirty="0">
                <a:latin typeface="Meiryo UI" panose="020B0604030504040204" pitchFamily="50" charset="-128"/>
                <a:ea typeface="Meiryo UI" panose="020B0604030504040204" pitchFamily="50" charset="-128"/>
              </a:rPr>
              <a:t>（金）</a:t>
            </a:r>
            <a:r>
              <a:rPr lang="en-US" altLang="zh-TW"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14</a:t>
            </a:r>
            <a:r>
              <a:rPr lang="zh-TW" altLang="en-US" dirty="0">
                <a:latin typeface="Meiryo UI" panose="020B0604030504040204" pitchFamily="50" charset="-128"/>
                <a:ea typeface="Meiryo UI" panose="020B0604030504040204" pitchFamily="50" charset="-128"/>
              </a:rPr>
              <a:t>時</a:t>
            </a:r>
            <a:r>
              <a:rPr lang="en-US" altLang="ja-JP" dirty="0">
                <a:latin typeface="Meiryo UI" panose="020B0604030504040204" pitchFamily="50" charset="-128"/>
                <a:ea typeface="Meiryo UI" panose="020B0604030504040204" pitchFamily="50" charset="-128"/>
              </a:rPr>
              <a:t>30</a:t>
            </a:r>
            <a:r>
              <a:rPr lang="ja-JP" altLang="en-US" dirty="0">
                <a:latin typeface="Meiryo UI" panose="020B0604030504040204" pitchFamily="50" charset="-128"/>
                <a:ea typeface="Meiryo UI" panose="020B0604030504040204" pitchFamily="50" charset="-128"/>
              </a:rPr>
              <a:t>分</a:t>
            </a:r>
            <a:r>
              <a:rPr lang="zh-TW"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16</a:t>
            </a:r>
            <a:r>
              <a:rPr lang="ja-JP" altLang="en-US" dirty="0">
                <a:latin typeface="Meiryo UI" panose="020B0604030504040204" pitchFamily="50" charset="-128"/>
                <a:ea typeface="Meiryo UI" panose="020B0604030504040204" pitchFamily="50" charset="-128"/>
              </a:rPr>
              <a:t>時</a:t>
            </a:r>
            <a:r>
              <a:rPr lang="en-US" altLang="ja-JP" dirty="0">
                <a:latin typeface="Meiryo UI" panose="020B0604030504040204" pitchFamily="50" charset="-128"/>
                <a:ea typeface="Meiryo UI" panose="020B0604030504040204" pitchFamily="50" charset="-128"/>
              </a:rPr>
              <a:t>45</a:t>
            </a:r>
            <a:r>
              <a:rPr lang="ja-JP" altLang="en-US" dirty="0">
                <a:latin typeface="Meiryo UI" panose="020B0604030504040204" pitchFamily="50" charset="-128"/>
                <a:ea typeface="Meiryo UI" panose="020B0604030504040204" pitchFamily="50" charset="-128"/>
              </a:rPr>
              <a:t>分</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場　　　所：株式会社イトーキ　大阪ショールーム</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参加団体：株式会社イトーキ、内閣府地方創生推進事務局、</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zh-TW" altLang="en-US" dirty="0">
                <a:latin typeface="Meiryo UI" panose="020B0604030504040204" pitchFamily="50" charset="-128"/>
                <a:ea typeface="Meiryo UI" panose="020B0604030504040204" pitchFamily="50" charset="-128"/>
              </a:rPr>
              <a:t>大阪市</a:t>
            </a:r>
            <a:r>
              <a:rPr lang="ja-JP" altLang="en-US" dirty="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堺市</a:t>
            </a:r>
            <a:r>
              <a:rPr lang="ja-JP" altLang="en-US" dirty="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豊中市</a:t>
            </a:r>
            <a:r>
              <a:rPr lang="ja-JP" altLang="en-US" dirty="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枚方市</a:t>
            </a:r>
            <a:r>
              <a:rPr lang="ja-JP" altLang="en-US" dirty="0">
                <a:latin typeface="Meiryo UI" panose="020B0604030504040204" pitchFamily="50" charset="-128"/>
                <a:ea typeface="Meiryo UI" panose="020B0604030504040204" pitchFamily="50" charset="-128"/>
              </a:rPr>
              <a:t>（オンライン）、</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富田林市、</a:t>
            </a:r>
            <a:r>
              <a:rPr lang="zh-TW" altLang="en-US" dirty="0">
                <a:latin typeface="Meiryo UI" panose="020B0604030504040204" pitchFamily="50" charset="-128"/>
                <a:ea typeface="Meiryo UI" panose="020B0604030504040204" pitchFamily="50" charset="-128"/>
              </a:rPr>
              <a:t>河内長野市</a:t>
            </a:r>
            <a:r>
              <a:rPr lang="ja-JP" altLang="en-US" dirty="0">
                <a:latin typeface="Meiryo UI" panose="020B0604030504040204" pitchFamily="50" charset="-128"/>
                <a:ea typeface="Meiryo UI" panose="020B0604030504040204" pitchFamily="50" charset="-128"/>
              </a:rPr>
              <a:t>、</a:t>
            </a:r>
            <a:r>
              <a:rPr lang="zh-TW" altLang="en-US" dirty="0">
                <a:latin typeface="Meiryo UI" panose="020B0604030504040204" pitchFamily="50" charset="-128"/>
                <a:ea typeface="Meiryo UI" panose="020B0604030504040204" pitchFamily="50" charset="-128"/>
              </a:rPr>
              <a:t>阪南市</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内　　　容：</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第一部</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意見交換</a:t>
            </a:r>
          </a:p>
          <a:p>
            <a:r>
              <a:rPr lang="ja-JP" altLang="en-US" dirty="0">
                <a:latin typeface="Meiryo UI" panose="020B0604030504040204" pitchFamily="50" charset="-128"/>
                <a:ea typeface="Meiryo UI" panose="020B0604030504040204" pitchFamily="50" charset="-128"/>
              </a:rPr>
              <a:t>　　　　　　　　（１）令和５年度の</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推進の取組みについて</a:t>
            </a:r>
          </a:p>
          <a:p>
            <a:r>
              <a:rPr lang="ja-JP" altLang="en-US" dirty="0">
                <a:latin typeface="Meiryo UI" panose="020B0604030504040204" pitchFamily="50" charset="-128"/>
                <a:ea typeface="Meiryo UI" panose="020B0604030504040204" pitchFamily="50" charset="-128"/>
              </a:rPr>
              <a:t>　　　　　　　　（２）</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推進にあたっての課題について</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第二部</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株式会社イトーキ様の取組み紹介</a:t>
            </a: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達成に向けた取組みの説明及び大阪ショールームの見学</a:t>
            </a:r>
            <a:endParaRPr lang="en-US" altLang="ja-JP"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13</a:t>
            </a:fld>
            <a:endParaRPr kumimoji="1" lang="ja-JP" altLang="en-US"/>
          </a:p>
        </p:txBody>
      </p:sp>
      <p:sp>
        <p:nvSpPr>
          <p:cNvPr id="10" name="正方形/長方形 9"/>
          <p:cNvSpPr/>
          <p:nvPr/>
        </p:nvSpPr>
        <p:spPr>
          <a:xfrm>
            <a:off x="228600" y="1606523"/>
            <a:ext cx="11722396" cy="584775"/>
          </a:xfrm>
          <a:prstGeom prst="rect">
            <a:avLst/>
          </a:prstGeom>
          <a:ln>
            <a:noFill/>
            <a:prstDash val="sysDot"/>
          </a:ln>
        </p:spPr>
        <p:txBody>
          <a:bodyPr wrap="square">
            <a:spAutoFit/>
          </a:bodyPr>
          <a:lstStyle/>
          <a:p>
            <a:r>
              <a:rPr lang="ja-JP" altLang="en-US" sz="1600" dirty="0">
                <a:latin typeface="Meiryo UI" panose="020B0604030504040204" pitchFamily="50" charset="-128"/>
                <a:ea typeface="Meiryo UI" panose="020B0604030504040204" pitchFamily="50" charset="-128"/>
              </a:rPr>
              <a:t>府内市町村の連携を深め、</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達成に向けた取組みを加速させるため、</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未来都市選定市町村を中心とした意見交換会を開催しました。今年度は、株式会社イトーキ様にご協力いただき、</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推進の取組みや大阪ショールームを紹介いただきました。</a:t>
            </a:r>
            <a:endParaRPr lang="en-US" altLang="ja-JP" sz="1600" dirty="0">
              <a:latin typeface="Meiryo UI" panose="020B0604030504040204" pitchFamily="50" charset="-128"/>
              <a:ea typeface="Meiryo UI" panose="020B0604030504040204" pitchFamily="50" charset="-128"/>
            </a:endParaRPr>
          </a:p>
        </p:txBody>
      </p:sp>
      <p:pic>
        <p:nvPicPr>
          <p:cNvPr id="25" name="図 24">
            <a:extLst>
              <a:ext uri="{FF2B5EF4-FFF2-40B4-BE49-F238E27FC236}">
                <a16:creationId xmlns:a16="http://schemas.microsoft.com/office/drawing/2014/main" id="{80E0C546-D971-49F8-A39D-6138FC4513F7}"/>
              </a:ext>
            </a:extLst>
          </p:cNvPr>
          <p:cNvPicPr>
            <a:picLocks noChangeAspect="1"/>
          </p:cNvPicPr>
          <p:nvPr/>
        </p:nvPicPr>
        <p:blipFill>
          <a:blip r:embed="rId2"/>
          <a:stretch>
            <a:fillRect/>
          </a:stretch>
        </p:blipFill>
        <p:spPr>
          <a:xfrm>
            <a:off x="8499965" y="4690933"/>
            <a:ext cx="2737341" cy="2048434"/>
          </a:xfrm>
          <a:prstGeom prst="rect">
            <a:avLst/>
          </a:prstGeom>
        </p:spPr>
      </p:pic>
      <p:pic>
        <p:nvPicPr>
          <p:cNvPr id="27" name="図 26">
            <a:extLst>
              <a:ext uri="{FF2B5EF4-FFF2-40B4-BE49-F238E27FC236}">
                <a16:creationId xmlns:a16="http://schemas.microsoft.com/office/drawing/2014/main" id="{852BFD0D-B269-4CB8-A25D-7F0BD7ABBD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5824" y="2462284"/>
            <a:ext cx="2737341" cy="2054123"/>
          </a:xfrm>
          <a:prstGeom prst="rect">
            <a:avLst/>
          </a:prstGeom>
        </p:spPr>
      </p:pic>
    </p:spTree>
    <p:extLst>
      <p:ext uri="{BB962C8B-B14F-4D97-AF65-F5344CB8AC3E}">
        <p14:creationId xmlns:p14="http://schemas.microsoft.com/office/powerpoint/2010/main" val="1693079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③府自らも</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r>
              <a:rPr lang="en-US" altLang="ja-JP" sz="36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に貢献</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する</a:t>
            </a:r>
            <a:endParaRPr kumimoji="1" lang="ja-JP" altLang="en-US" sz="3600" u="none"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14</a:t>
            </a:fld>
            <a:endParaRPr kumimoji="1" lang="ja-JP" altLang="en-US"/>
          </a:p>
        </p:txBody>
      </p:sp>
    </p:spTree>
    <p:extLst>
      <p:ext uri="{BB962C8B-B14F-4D97-AF65-F5344CB8AC3E}">
        <p14:creationId xmlns:p14="http://schemas.microsoft.com/office/powerpoint/2010/main" val="1289128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
          <p:cNvSpPr txBox="1">
            <a:spLocks/>
          </p:cNvSpPr>
          <p:nvPr/>
        </p:nvSpPr>
        <p:spPr>
          <a:xfrm>
            <a:off x="268094" y="3921276"/>
            <a:ext cx="5570325" cy="2643265"/>
          </a:xfrm>
          <a:prstGeom prst="rect">
            <a:avLst/>
          </a:prstGeom>
          <a:solidFill>
            <a:schemeClr val="bg1"/>
          </a:solidFill>
          <a:ln>
            <a:solidFill>
              <a:schemeClr val="accent5"/>
            </a:solidFill>
            <a:prstDash val="dash"/>
          </a:ln>
        </p:spPr>
        <p:txBody>
          <a:bodyPr vert="horz" lIns="91440" tIns="45720" rIns="91440" bIns="45720" rtlCol="0" anchor="ctr">
            <a:normAutofit/>
          </a:bodyPr>
          <a:lst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1200" dirty="0">
              <a:latin typeface="Meiryo UI" panose="020B0604030504040204" pitchFamily="50" charset="-128"/>
              <a:ea typeface="Meiryo UI" panose="020B0604030504040204" pitchFamily="50" charset="-128"/>
            </a:endParaRPr>
          </a:p>
        </p:txBody>
      </p:sp>
      <p:sp>
        <p:nvSpPr>
          <p:cNvPr id="3" name="テキスト プレースホルダー 7"/>
          <p:cNvSpPr txBox="1">
            <a:spLocks/>
          </p:cNvSpPr>
          <p:nvPr/>
        </p:nvSpPr>
        <p:spPr bwMode="auto">
          <a:xfrm>
            <a:off x="91404" y="1533952"/>
            <a:ext cx="11968895" cy="5212638"/>
          </a:xfrm>
          <a:prstGeom prst="rect">
            <a:avLst/>
          </a:prstGeom>
          <a:noFill/>
          <a:ln w="6350">
            <a:noFill/>
          </a:ln>
        </p:spPr>
        <p:style>
          <a:lnRef idx="2">
            <a:schemeClr val="accent1"/>
          </a:lnRef>
          <a:fillRef idx="1">
            <a:schemeClr val="lt1"/>
          </a:fillRef>
          <a:effectRef idx="0">
            <a:schemeClr val="accent1"/>
          </a:effectRef>
          <a:fontRef idx="minor">
            <a:schemeClr val="dk1"/>
          </a:fontRef>
        </p:style>
        <p:txBody>
          <a:bodyPr vert="horz" wrap="square" lIns="216000" tIns="108000" rIns="216000" bIns="108000" numCol="1" rtlCol="0" anchor="t" anchorCtr="0" compatLnSpc="1">
            <a:prstTxWarp prst="textNoShape">
              <a:avLst/>
            </a:prstTxWarp>
            <a:noAutofit/>
          </a:bodyPr>
          <a:lstStyle>
            <a:lvl1pPr marL="334963" indent="-334963" algn="l" rtl="0" eaLnBrk="0" fontAlgn="base" hangingPunct="0">
              <a:spcBef>
                <a:spcPct val="20000"/>
              </a:spcBef>
              <a:spcAft>
                <a:spcPct val="0"/>
              </a:spcAft>
              <a:buChar char="•"/>
              <a:def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35013" indent="-277813" algn="l" rtl="0" eaLnBrk="0" fontAlgn="base" hangingPunct="0">
              <a:spcBef>
                <a:spcPct val="20000"/>
              </a:spcBef>
              <a:spcAft>
                <a:spcPct val="0"/>
              </a:spcAft>
              <a:buChar char="–"/>
              <a:defRPr kumimoji="1" sz="2800">
                <a:solidFill>
                  <a:schemeClr val="tx1"/>
                </a:solidFill>
                <a:latin typeface="+mn-lt"/>
                <a:ea typeface="+mn-ea"/>
              </a:defRPr>
            </a:lvl2pPr>
            <a:lvl3pPr marL="1131888" indent="-219075" algn="l" rtl="0" eaLnBrk="0" fontAlgn="base" hangingPunct="0">
              <a:spcBef>
                <a:spcPct val="20000"/>
              </a:spcBef>
              <a:spcAft>
                <a:spcPct val="0"/>
              </a:spcAft>
              <a:buChar char="•"/>
              <a:defRPr kumimoji="1" sz="2400">
                <a:solidFill>
                  <a:schemeClr val="tx1"/>
                </a:solidFill>
                <a:latin typeface="+mn-lt"/>
                <a:ea typeface="+mn-ea"/>
              </a:defRPr>
            </a:lvl3pPr>
            <a:lvl4pPr marL="1589088" indent="-220663" algn="l" rtl="0" eaLnBrk="0" fontAlgn="base" hangingPunct="0">
              <a:spcBef>
                <a:spcPct val="20000"/>
              </a:spcBef>
              <a:spcAft>
                <a:spcPct val="0"/>
              </a:spcAft>
              <a:buChar char="–"/>
              <a:defRPr kumimoji="1" sz="2000">
                <a:solidFill>
                  <a:schemeClr val="tx1"/>
                </a:solidFill>
                <a:latin typeface="+mn-lt"/>
                <a:ea typeface="+mn-ea"/>
              </a:defRPr>
            </a:lvl4pPr>
            <a:lvl5pPr marL="2046288" indent="-220663" algn="l" rtl="0" eaLnBrk="0" fontAlgn="base" hangingPunct="0">
              <a:spcBef>
                <a:spcPct val="20000"/>
              </a:spcBef>
              <a:spcAft>
                <a:spcPct val="0"/>
              </a:spcAft>
              <a:buChar char="»"/>
              <a:defRPr kumimoji="1" sz="2000">
                <a:solidFill>
                  <a:schemeClr val="tx1"/>
                </a:solidFill>
                <a:latin typeface="+mn-lt"/>
                <a:ea typeface="+mn-ea"/>
              </a:defRPr>
            </a:lvl5pPr>
            <a:lvl6pPr marL="2508256" indent="-228027" algn="l" rtl="0" fontAlgn="base">
              <a:spcBef>
                <a:spcPct val="20000"/>
              </a:spcBef>
              <a:spcAft>
                <a:spcPct val="0"/>
              </a:spcAft>
              <a:buChar char="»"/>
              <a:defRPr kumimoji="1" sz="2000">
                <a:solidFill>
                  <a:schemeClr val="tx1"/>
                </a:solidFill>
                <a:latin typeface="+mn-lt"/>
                <a:ea typeface="+mn-ea"/>
              </a:defRPr>
            </a:lvl6pPr>
            <a:lvl7pPr marL="2964301" indent="-228027" algn="l" rtl="0" fontAlgn="base">
              <a:spcBef>
                <a:spcPct val="20000"/>
              </a:spcBef>
              <a:spcAft>
                <a:spcPct val="0"/>
              </a:spcAft>
              <a:buChar char="»"/>
              <a:defRPr kumimoji="1" sz="2000">
                <a:solidFill>
                  <a:schemeClr val="tx1"/>
                </a:solidFill>
                <a:latin typeface="+mn-lt"/>
                <a:ea typeface="+mn-ea"/>
              </a:defRPr>
            </a:lvl7pPr>
            <a:lvl8pPr marL="3420347" indent="-228027" algn="l" rtl="0" fontAlgn="base">
              <a:spcBef>
                <a:spcPct val="20000"/>
              </a:spcBef>
              <a:spcAft>
                <a:spcPct val="0"/>
              </a:spcAft>
              <a:buChar char="»"/>
              <a:defRPr kumimoji="1" sz="2000">
                <a:solidFill>
                  <a:schemeClr val="tx1"/>
                </a:solidFill>
                <a:latin typeface="+mn-lt"/>
                <a:ea typeface="+mn-ea"/>
              </a:defRPr>
            </a:lvl8pPr>
            <a:lvl9pPr marL="3876390" indent="-228027" algn="l" rtl="0" fontAlgn="base">
              <a:spcBef>
                <a:spcPct val="20000"/>
              </a:spcBef>
              <a:spcAft>
                <a:spcPct val="0"/>
              </a:spcAft>
              <a:buChar char="»"/>
              <a:defRPr kumimoji="1" sz="2000">
                <a:solidFill>
                  <a:schemeClr val="tx1"/>
                </a:solidFill>
                <a:latin typeface="+mn-lt"/>
                <a:ea typeface="+mn-ea"/>
              </a:defRPr>
            </a:lvl9pPr>
          </a:lstStyle>
          <a:p>
            <a:pPr marL="177800" marR="0" lvl="0" indent="-17780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企業等との</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多分野にわたる連携の一つひとつが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SDGs</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の取組みに繋がるため、</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77800" marR="0" lvl="0" indent="-17780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平成</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年度から包括連携協定締結時にリリースする具体的な取組み内容に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SDGs</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のロゴを記載。</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77800" marR="0" lvl="0" indent="-177800" algn="l" defTabSz="914400" rtl="0" eaLnBrk="0" fontAlgn="base" latinLnBrk="0" hangingPunct="0">
              <a:lnSpc>
                <a:spcPct val="100000"/>
              </a:lnSpc>
              <a:spcBef>
                <a:spcPct val="0"/>
              </a:spcBef>
              <a:spcAft>
                <a:spcPct val="0"/>
              </a:spcAft>
              <a:buClrTx/>
              <a:buSzTx/>
              <a:buFontTx/>
              <a:buNone/>
              <a:tabLst/>
              <a:defRPr/>
            </a:pPr>
            <a:endParaRPr lang="en-US" altLang="ja-JP" sz="1600" dirty="0">
              <a:solidFill>
                <a:prstClr val="black"/>
              </a:solidFill>
            </a:endParaRPr>
          </a:p>
          <a:p>
            <a:pPr marL="177800" indent="-177800">
              <a:spcBef>
                <a:spcPct val="0"/>
              </a:spcBef>
              <a:buNone/>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○令和６年３月末現在、</a:t>
            </a:r>
            <a:r>
              <a:rPr kumimoji="1" lang="en-US" altLang="ja-JP" sz="1600" b="0" i="0" u="none" kern="1200" cap="none" spc="0" normalizeH="0" baseline="0" noProof="0" dirty="0">
                <a:ln>
                  <a:noFill/>
                </a:ln>
                <a:effectLst/>
                <a:uLnTx/>
                <a:uFillTx/>
                <a:latin typeface="Meiryo UI" panose="020B0604030504040204" pitchFamily="50" charset="-128"/>
                <a:ea typeface="Meiryo UI" panose="020B0604030504040204" pitchFamily="50" charset="-128"/>
              </a:rPr>
              <a:t>74</a:t>
            </a:r>
            <a:r>
              <a:rPr kumimoji="1" lang="ja-JP" altLang="en-US" sz="1600" b="0" i="0" u="none" kern="1200" cap="none" spc="0" normalizeH="0" baseline="0" noProof="0" dirty="0">
                <a:ln>
                  <a:noFill/>
                </a:ln>
                <a:effectLst/>
                <a:uLnTx/>
                <a:uFillTx/>
                <a:latin typeface="Meiryo UI" panose="020B0604030504040204" pitchFamily="50" charset="-128"/>
                <a:ea typeface="Meiryo UI" panose="020B0604030504040204" pitchFamily="50" charset="-128"/>
              </a:rPr>
              <a:t>事業者</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と</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包括連携協定を締結。</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77800" marR="0" lvl="0" indent="-177800" algn="l" defTabSz="914400" rtl="0" eaLnBrk="0" fontAlgn="base" latinLnBrk="0" hangingPunct="0">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77800" marR="0" lvl="0" indent="-17780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関連取組み</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a:p>
            <a:pPr marL="177800" marR="0" lvl="0" indent="-17780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○公民戦略連携デスクのパンフレットに、公民連携を通じて</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SDGs</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の取組みを推進する旨を記載。</a:t>
            </a:r>
          </a:p>
          <a:p>
            <a:pPr marL="177800" marR="0" lvl="0" indent="-17780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OSAKA KOUMIN Action Platform</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と共催で</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77800" marR="0" lvl="0" indent="-17780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OSAKA</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子どもの夢”応援事業 第４回</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SDGs</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ギネス世界記録チャレンジ」を実施</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1159099" y="119906"/>
            <a:ext cx="10901200" cy="1325563"/>
          </a:xfrm>
        </p:spPr>
        <p:txBody>
          <a:bodyPr>
            <a:normAutofit/>
          </a:bodyPr>
          <a:lstStyle/>
          <a:p>
            <a:r>
              <a:rPr lang="ja-JP" altLang="en-US" sz="3600" spc="-120" dirty="0">
                <a:latin typeface="Meiryo UI" panose="020B0604030504040204" pitchFamily="50" charset="-128"/>
                <a:ea typeface="Meiryo UI" panose="020B0604030504040204" pitchFamily="50" charset="-128"/>
              </a:rPr>
              <a:t>包括連携協定締結時に</a:t>
            </a:r>
            <a:r>
              <a:rPr lang="en-US" altLang="ja-JP" sz="3600" spc="-120" dirty="0">
                <a:latin typeface="Meiryo UI" panose="020B0604030504040204" pitchFamily="50" charset="-128"/>
                <a:ea typeface="Meiryo UI" panose="020B0604030504040204" pitchFamily="50" charset="-128"/>
              </a:rPr>
              <a:t>SDGs</a:t>
            </a:r>
            <a:r>
              <a:rPr lang="ja-JP" altLang="en-US" sz="3600" spc="-120" dirty="0">
                <a:latin typeface="Meiryo UI" panose="020B0604030504040204" pitchFamily="50" charset="-128"/>
                <a:ea typeface="Meiryo UI" panose="020B0604030504040204" pitchFamily="50" charset="-128"/>
              </a:rPr>
              <a:t>の観点を反映</a:t>
            </a:r>
            <a:br>
              <a:rPr lang="en-US" altLang="ja-JP" sz="3600" spc="-120" dirty="0">
                <a:latin typeface="Meiryo UI" panose="020B0604030504040204" pitchFamily="50" charset="-128"/>
                <a:ea typeface="Meiryo UI" panose="020B0604030504040204" pitchFamily="50" charset="-128"/>
              </a:rPr>
            </a:br>
            <a:r>
              <a:rPr lang="ja-JP" altLang="en-US" sz="3200" spc="-120" dirty="0">
                <a:latin typeface="Meiryo UI" panose="020B0604030504040204" pitchFamily="50" charset="-128"/>
                <a:ea typeface="Meiryo UI" panose="020B0604030504040204" pitchFamily="50" charset="-128"/>
              </a:rPr>
              <a:t>（大阪府　公民戦略連携デスク）</a:t>
            </a:r>
            <a:endParaRPr kumimoji="1" lang="ja-JP" altLang="en-US" sz="2400" spc="-120" dirty="0">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96140" y="4251150"/>
            <a:ext cx="3064964" cy="253847"/>
          </a:xfrm>
          <a:prstGeom prst="rect">
            <a:avLst/>
          </a:prstGeom>
        </p:spPr>
      </p:pic>
      <p:sp>
        <p:nvSpPr>
          <p:cNvPr id="5" name="スライド番号プレースホルダー 4"/>
          <p:cNvSpPr>
            <a:spLocks noGrp="1"/>
          </p:cNvSpPr>
          <p:nvPr>
            <p:ph type="sldNum" sz="quarter" idx="12"/>
          </p:nvPr>
        </p:nvSpPr>
        <p:spPr>
          <a:xfrm>
            <a:off x="9328439" y="6374552"/>
            <a:ext cx="2743200" cy="365125"/>
          </a:xfrm>
        </p:spPr>
        <p:txBody>
          <a:bodyPr/>
          <a:lstStyle/>
          <a:p>
            <a:fld id="{C9D87D91-12A4-4BCD-BC1C-9D22FB415AC1}" type="slidenum">
              <a:rPr kumimoji="1" lang="ja-JP" altLang="en-US" smtClean="0"/>
              <a:t>15</a:t>
            </a:fld>
            <a:endParaRPr kumimoji="1" lang="ja-JP" altLang="en-US"/>
          </a:p>
        </p:txBody>
      </p:sp>
      <p:sp>
        <p:nvSpPr>
          <p:cNvPr id="17" name="正方形/長方形 16"/>
          <p:cNvSpPr/>
          <p:nvPr/>
        </p:nvSpPr>
        <p:spPr>
          <a:xfrm>
            <a:off x="23571" y="4003786"/>
            <a:ext cx="2651860" cy="1107996"/>
          </a:xfrm>
          <a:prstGeom prst="rect">
            <a:avLst/>
          </a:prstGeom>
        </p:spPr>
        <p:txBody>
          <a:bodyPr wrap="square">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子どもの夢”応援事業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第４回</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ギネス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世界記録チャレンジ</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KOUMIN</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Action</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Platform</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と共催</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56754" y="5754502"/>
            <a:ext cx="2321160" cy="646331"/>
          </a:xfrm>
          <a:prstGeom prst="rect">
            <a:avLst/>
          </a:prstGeom>
        </p:spPr>
        <p:txBody>
          <a:bodyPr wrap="square">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「オンラインで同時にワシのポーズをとった最多人数」で</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ギネス世界記録に挑戦し、達成！</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左矢印 18"/>
          <p:cNvSpPr/>
          <p:nvPr/>
        </p:nvSpPr>
        <p:spPr>
          <a:xfrm rot="5400000" flipH="1">
            <a:off x="1243871" y="4658987"/>
            <a:ext cx="346926" cy="1510384"/>
          </a:xfrm>
          <a:prstGeom prst="lef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8032" y="98642"/>
            <a:ext cx="360000" cy="360000"/>
          </a:xfrm>
          <a:prstGeom prst="rect">
            <a:avLst/>
          </a:prstGeom>
        </p:spPr>
      </p:pic>
      <p:pic>
        <p:nvPicPr>
          <p:cNvPr id="15" name="図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13382" y="98642"/>
            <a:ext cx="360000" cy="360000"/>
          </a:xfrm>
          <a:prstGeom prst="rect">
            <a:avLst/>
          </a:prstGeom>
        </p:spPr>
      </p:pic>
      <p:pic>
        <p:nvPicPr>
          <p:cNvPr id="21" name="図 2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03634" y="98642"/>
            <a:ext cx="360000" cy="360000"/>
          </a:xfrm>
          <a:prstGeom prst="rect">
            <a:avLst/>
          </a:prstGeom>
        </p:spPr>
      </p:pic>
      <p:pic>
        <p:nvPicPr>
          <p:cNvPr id="22" name="図 2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073764" y="98642"/>
            <a:ext cx="360000" cy="360000"/>
          </a:xfrm>
          <a:prstGeom prst="rect">
            <a:avLst/>
          </a:prstGeom>
        </p:spPr>
      </p:pic>
      <p:pic>
        <p:nvPicPr>
          <p:cNvPr id="23" name="図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443894" y="98642"/>
            <a:ext cx="360000" cy="360000"/>
          </a:xfrm>
          <a:prstGeom prst="rect">
            <a:avLst/>
          </a:prstGeom>
        </p:spPr>
      </p:pic>
      <p:pic>
        <p:nvPicPr>
          <p:cNvPr id="24" name="図 2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815209" y="98642"/>
            <a:ext cx="360000" cy="360000"/>
          </a:xfrm>
          <a:prstGeom prst="rect">
            <a:avLst/>
          </a:prstGeom>
        </p:spPr>
      </p:pic>
      <p:pic>
        <p:nvPicPr>
          <p:cNvPr id="27" name="図 2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25634" y="570882"/>
            <a:ext cx="360000" cy="360000"/>
          </a:xfrm>
          <a:prstGeom prst="rect">
            <a:avLst/>
          </a:prstGeom>
        </p:spPr>
      </p:pic>
      <p:pic>
        <p:nvPicPr>
          <p:cNvPr id="28" name="図 2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313382" y="570882"/>
            <a:ext cx="360000" cy="360000"/>
          </a:xfrm>
          <a:prstGeom prst="rect">
            <a:avLst/>
          </a:prstGeom>
        </p:spPr>
      </p:pic>
      <p:pic>
        <p:nvPicPr>
          <p:cNvPr id="29" name="図 2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693573" y="570882"/>
            <a:ext cx="360000" cy="360000"/>
          </a:xfrm>
          <a:prstGeom prst="rect">
            <a:avLst/>
          </a:prstGeom>
        </p:spPr>
      </p:pic>
      <p:pic>
        <p:nvPicPr>
          <p:cNvPr id="30" name="図 2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073764" y="570882"/>
            <a:ext cx="360000" cy="360000"/>
          </a:xfrm>
          <a:prstGeom prst="rect">
            <a:avLst/>
          </a:prstGeom>
        </p:spPr>
      </p:pic>
      <p:pic>
        <p:nvPicPr>
          <p:cNvPr id="31" name="図 3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443894" y="570882"/>
            <a:ext cx="360000" cy="360000"/>
          </a:xfrm>
          <a:prstGeom prst="rect">
            <a:avLst/>
          </a:prstGeom>
        </p:spPr>
      </p:pic>
      <p:pic>
        <p:nvPicPr>
          <p:cNvPr id="32" name="図 31"/>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1815209" y="570882"/>
            <a:ext cx="360000" cy="360000"/>
          </a:xfrm>
          <a:prstGeom prst="rect">
            <a:avLst/>
          </a:prstGeom>
        </p:spPr>
      </p:pic>
      <p:pic>
        <p:nvPicPr>
          <p:cNvPr id="33" name="図 3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925634" y="1065296"/>
            <a:ext cx="360000" cy="360000"/>
          </a:xfrm>
          <a:prstGeom prst="rect">
            <a:avLst/>
          </a:prstGeom>
        </p:spPr>
      </p:pic>
      <p:pic>
        <p:nvPicPr>
          <p:cNvPr id="34" name="図 3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305461" y="1065296"/>
            <a:ext cx="360000" cy="360000"/>
          </a:xfrm>
          <a:prstGeom prst="rect">
            <a:avLst/>
          </a:prstGeom>
        </p:spPr>
      </p:pic>
      <p:pic>
        <p:nvPicPr>
          <p:cNvPr id="35" name="図 34"/>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693573" y="1065296"/>
            <a:ext cx="360000" cy="360000"/>
          </a:xfrm>
          <a:prstGeom prst="rect">
            <a:avLst/>
          </a:prstGeom>
        </p:spPr>
      </p:pic>
      <p:pic>
        <p:nvPicPr>
          <p:cNvPr id="36" name="図 35"/>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1083894" y="1065296"/>
            <a:ext cx="360000" cy="360000"/>
          </a:xfrm>
          <a:prstGeom prst="rect">
            <a:avLst/>
          </a:prstGeom>
        </p:spPr>
      </p:pic>
      <p:pic>
        <p:nvPicPr>
          <p:cNvPr id="37" name="図 36"/>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1474215" y="1065296"/>
            <a:ext cx="360000" cy="360000"/>
          </a:xfrm>
          <a:prstGeom prst="rect">
            <a:avLst/>
          </a:prstGeom>
        </p:spPr>
      </p:pic>
      <p:grpSp>
        <p:nvGrpSpPr>
          <p:cNvPr id="8" name="グループ化 7"/>
          <p:cNvGrpSpPr/>
          <p:nvPr/>
        </p:nvGrpSpPr>
        <p:grpSpPr>
          <a:xfrm>
            <a:off x="8593617" y="1621699"/>
            <a:ext cx="3505340" cy="4727917"/>
            <a:chOff x="6075851" y="479906"/>
            <a:chExt cx="6934200" cy="9781832"/>
          </a:xfrm>
        </p:grpSpPr>
        <p:pic>
          <p:nvPicPr>
            <p:cNvPr id="4" name="図 3"/>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075851" y="479906"/>
              <a:ext cx="6934200" cy="4962525"/>
            </a:xfrm>
            <a:prstGeom prst="rect">
              <a:avLst/>
            </a:prstGeom>
          </p:spPr>
        </p:pic>
        <p:pic>
          <p:nvPicPr>
            <p:cNvPr id="7" name="図 6"/>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189656" y="5337312"/>
              <a:ext cx="6657975" cy="4924426"/>
            </a:xfrm>
            <a:prstGeom prst="rect">
              <a:avLst/>
            </a:prstGeom>
          </p:spPr>
        </p:pic>
      </p:grpSp>
      <p:pic>
        <p:nvPicPr>
          <p:cNvPr id="9" name="Picture 2">
            <a:extLst>
              <a:ext uri="{FF2B5EF4-FFF2-40B4-BE49-F238E27FC236}">
                <a16:creationId xmlns:a16="http://schemas.microsoft.com/office/drawing/2014/main" id="{387D3011-0E1A-4418-8138-FCDB29E71800}"/>
              </a:ext>
            </a:extLst>
          </p:cNvPr>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2700222" y="4504996"/>
            <a:ext cx="3060882" cy="171409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2664E243-74EE-4551-B1E9-628D4FF988B8}"/>
              </a:ext>
            </a:extLst>
          </p:cNvPr>
          <p:cNvSpPr txBox="1"/>
          <p:nvPr/>
        </p:nvSpPr>
        <p:spPr>
          <a:xfrm>
            <a:off x="7534457" y="960231"/>
            <a:ext cx="2041003" cy="369332"/>
          </a:xfrm>
          <a:prstGeom prst="rect">
            <a:avLst/>
          </a:prstGeom>
          <a:solidFill>
            <a:srgbClr val="FF0000"/>
          </a:solidFill>
        </p:spPr>
        <p:txBody>
          <a:bodyPr wrap="square" rtlCol="0">
            <a:spAutoFit/>
          </a:bodyPr>
          <a:lstStyle/>
          <a:p>
            <a:r>
              <a:rPr kumimoji="1" lang="ja-JP" altLang="en-US" dirty="0">
                <a:solidFill>
                  <a:schemeClr val="bg1"/>
                </a:solidFill>
              </a:rPr>
              <a:t>財務部</a:t>
            </a:r>
          </a:p>
        </p:txBody>
      </p:sp>
      <p:pic>
        <p:nvPicPr>
          <p:cNvPr id="12" name="図 11">
            <a:extLst>
              <a:ext uri="{FF2B5EF4-FFF2-40B4-BE49-F238E27FC236}">
                <a16:creationId xmlns:a16="http://schemas.microsoft.com/office/drawing/2014/main" id="{FC8311C2-4A07-46E0-A8C2-4B37105F8B14}"/>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5960727" y="3887950"/>
            <a:ext cx="2478423" cy="2689996"/>
          </a:xfrm>
          <a:prstGeom prst="rect">
            <a:avLst/>
          </a:prstGeom>
        </p:spPr>
      </p:pic>
    </p:spTree>
    <p:extLst>
      <p:ext uri="{BB962C8B-B14F-4D97-AF65-F5344CB8AC3E}">
        <p14:creationId xmlns:p14="http://schemas.microsoft.com/office/powerpoint/2010/main" val="1239058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96786" y="1604813"/>
            <a:ext cx="11992519" cy="1015663"/>
          </a:xfrm>
          <a:prstGeom prst="rect">
            <a:avLst/>
          </a:prstGeom>
        </p:spPr>
        <p:txBody>
          <a:bodyPr wrap="square">
            <a:spAutoFit/>
          </a:bodyPr>
          <a:lstStyle/>
          <a:p>
            <a:r>
              <a:rPr lang="ja-JP" altLang="en-US" sz="2000" dirty="0">
                <a:latin typeface="Meiryo UI" panose="020B0604030504040204" pitchFamily="50" charset="-128"/>
                <a:ea typeface="Meiryo UI" panose="020B0604030504040204" pitchFamily="50" charset="-128"/>
              </a:rPr>
              <a:t>新鮮な大阪産</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もん</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やこだわりの大阪産</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もん</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名品を「食べる」「買う」「体験する」イベントを開催。</a:t>
            </a:r>
          </a:p>
          <a:p>
            <a:r>
              <a:rPr lang="ja-JP" altLang="en-US" sz="2000" dirty="0">
                <a:latin typeface="Meiryo UI" panose="020B0604030504040204" pitchFamily="50" charset="-128"/>
                <a:ea typeface="Meiryo UI" panose="020B0604030504040204" pitchFamily="50" charset="-128"/>
              </a:rPr>
              <a:t>大阪産</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もん</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を通じ、「食」とそれを支える「農とみどり」の分野で今すぐできる行動から脱炭素社会をめざす「</a:t>
            </a:r>
            <a:r>
              <a:rPr lang="en-US" altLang="ja-JP" sz="2000" dirty="0">
                <a:latin typeface="Meiryo UI" panose="020B0604030504040204" pitchFamily="50" charset="-128"/>
                <a:ea typeface="Meiryo UI" panose="020B0604030504040204" pitchFamily="50" charset="-128"/>
              </a:rPr>
              <a:t>Osaka </a:t>
            </a:r>
            <a:r>
              <a:rPr lang="en-US" altLang="ja-JP" sz="2000" dirty="0" err="1">
                <a:latin typeface="Meiryo UI" panose="020B0604030504040204" pitchFamily="50" charset="-128"/>
                <a:ea typeface="Meiryo UI" panose="020B0604030504040204" pitchFamily="50" charset="-128"/>
              </a:rPr>
              <a:t>AGreen</a:t>
            </a:r>
            <a:r>
              <a:rPr lang="en-US" altLang="ja-JP" sz="2000" dirty="0">
                <a:latin typeface="Meiryo UI" panose="020B0604030504040204" pitchFamily="50" charset="-128"/>
                <a:ea typeface="Meiryo UI" panose="020B0604030504040204" pitchFamily="50" charset="-128"/>
              </a:rPr>
              <a:t> Action</a:t>
            </a:r>
            <a:r>
              <a:rPr lang="ja-JP" altLang="en-US" sz="2000" dirty="0">
                <a:latin typeface="Meiryo UI" panose="020B0604030504040204" pitchFamily="50" charset="-128"/>
                <a:ea typeface="Meiryo UI" panose="020B0604030504040204" pitchFamily="50" charset="-128"/>
              </a:rPr>
              <a:t>」を推進し、カーボンニュートラルや大阪ブルー・オーシャン・ビジョンの達成に貢献。</a:t>
            </a:r>
            <a:endParaRPr lang="en-US" altLang="ja-JP" sz="2000"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16</a:t>
            </a:fld>
            <a:endParaRPr kumimoji="1" lang="ja-JP" altLang="en-US"/>
          </a:p>
        </p:txBody>
      </p:sp>
      <p:sp>
        <p:nvSpPr>
          <p:cNvPr id="12" name="タイトル 1"/>
          <p:cNvSpPr>
            <a:spLocks noGrp="1"/>
          </p:cNvSpPr>
          <p:nvPr>
            <p:ph type="title"/>
          </p:nvPr>
        </p:nvSpPr>
        <p:spPr>
          <a:xfrm>
            <a:off x="1512896" y="93829"/>
            <a:ext cx="9869557" cy="1325563"/>
          </a:xfrm>
        </p:spPr>
        <p:txBody>
          <a:bodyPr>
            <a:normAutofit fontScale="90000"/>
          </a:bodyPr>
          <a:lstStyle/>
          <a:p>
            <a:r>
              <a:rPr lang="en-US" altLang="ja-JP" dirty="0">
                <a:latin typeface="Meiryo UI" panose="020B0604030504040204" pitchFamily="50" charset="-128"/>
                <a:ea typeface="Meiryo UI" panose="020B0604030504040204" pitchFamily="50" charset="-128"/>
              </a:rPr>
              <a:t>Welcoming </a:t>
            </a:r>
            <a:r>
              <a:rPr lang="ja-JP" altLang="en-US" dirty="0">
                <a:latin typeface="Meiryo UI" panose="020B0604030504040204" pitchFamily="50" charset="-128"/>
                <a:ea typeface="Meiryo UI" panose="020B0604030504040204" pitchFamily="50" charset="-128"/>
              </a:rPr>
              <a:t>アベノ・天王寺 おおさかもん祭り </a:t>
            </a:r>
            <a:r>
              <a:rPr lang="en-US" altLang="ja-JP" dirty="0">
                <a:latin typeface="Meiryo UI" panose="020B0604030504040204" pitchFamily="50" charset="-128"/>
                <a:ea typeface="Meiryo UI" panose="020B0604030504040204" pitchFamily="50" charset="-128"/>
              </a:rPr>
              <a:t>Road to EXPO2025</a:t>
            </a:r>
            <a:br>
              <a:rPr lang="en-US" altLang="ja-JP" dirty="0">
                <a:latin typeface="Meiryo UI" panose="020B0604030504040204" pitchFamily="50" charset="-128"/>
                <a:ea typeface="Meiryo UI" panose="020B0604030504040204" pitchFamily="50" charset="-128"/>
              </a:rPr>
            </a:br>
            <a:r>
              <a:rPr lang="ja-JP" altLang="en-US" sz="2800" dirty="0">
                <a:latin typeface="Meiryo UI" panose="020B0604030504040204" pitchFamily="50" charset="-128"/>
                <a:ea typeface="Meiryo UI" panose="020B0604030504040204" pitchFamily="50" charset="-128"/>
              </a:rPr>
              <a:t>（環境農林水産部流通対策室）</a:t>
            </a:r>
            <a:endParaRPr kumimoji="1" lang="ja-JP" altLang="en-US" sz="280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13242" y="671662"/>
            <a:ext cx="360000" cy="360000"/>
          </a:xfrm>
          <a:prstGeom prst="rect">
            <a:avLst/>
          </a:prstGeom>
        </p:spPr>
      </p:pic>
      <p:pic>
        <p:nvPicPr>
          <p:cNvPr id="8" name="図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8592" y="671662"/>
            <a:ext cx="360000" cy="360000"/>
          </a:xfrm>
          <a:prstGeom prst="rect">
            <a:avLst/>
          </a:prstGeom>
        </p:spPr>
      </p:pic>
      <p:pic>
        <p:nvPicPr>
          <p:cNvPr id="9" name="図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78844" y="671662"/>
            <a:ext cx="360000" cy="360000"/>
          </a:xfrm>
          <a:prstGeom prst="rect">
            <a:avLst/>
          </a:prstGeom>
        </p:spPr>
      </p:pic>
      <p:pic>
        <p:nvPicPr>
          <p:cNvPr id="10" name="図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48974" y="671662"/>
            <a:ext cx="360000" cy="360000"/>
          </a:xfrm>
          <a:prstGeom prst="rect">
            <a:avLst/>
          </a:prstGeom>
        </p:spPr>
      </p:pic>
      <p:pic>
        <p:nvPicPr>
          <p:cNvPr id="11" name="図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19104" y="671662"/>
            <a:ext cx="360000" cy="360000"/>
          </a:xfrm>
          <a:prstGeom prst="rect">
            <a:avLst/>
          </a:prstGeom>
        </p:spPr>
      </p:pic>
      <p:pic>
        <p:nvPicPr>
          <p:cNvPr id="14" name="図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90419" y="671662"/>
            <a:ext cx="360000" cy="360000"/>
          </a:xfrm>
          <a:prstGeom prst="rect">
            <a:avLst/>
          </a:prstGeom>
        </p:spPr>
      </p:pic>
      <p:pic>
        <p:nvPicPr>
          <p:cNvPr id="15" name="図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061366" y="674245"/>
            <a:ext cx="360000" cy="360000"/>
          </a:xfrm>
          <a:prstGeom prst="rect">
            <a:avLst/>
          </a:prstGeom>
        </p:spPr>
      </p:pic>
      <p:pic>
        <p:nvPicPr>
          <p:cNvPr id="16" name="図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449114" y="674245"/>
            <a:ext cx="360000" cy="360000"/>
          </a:xfrm>
          <a:prstGeom prst="rect">
            <a:avLst/>
          </a:prstGeom>
        </p:spPr>
      </p:pic>
      <p:pic>
        <p:nvPicPr>
          <p:cNvPr id="17" name="図 1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829305" y="674245"/>
            <a:ext cx="360000" cy="360000"/>
          </a:xfrm>
          <a:prstGeom prst="rect">
            <a:avLst/>
          </a:prstGeom>
        </p:spPr>
      </p:pic>
      <p:pic>
        <p:nvPicPr>
          <p:cNvPr id="18" name="図 1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813242" y="1062531"/>
            <a:ext cx="360000" cy="360000"/>
          </a:xfrm>
          <a:prstGeom prst="rect">
            <a:avLst/>
          </a:prstGeom>
        </p:spPr>
      </p:pic>
      <p:pic>
        <p:nvPicPr>
          <p:cNvPr id="19" name="図 1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183372" y="1062531"/>
            <a:ext cx="360000" cy="360000"/>
          </a:xfrm>
          <a:prstGeom prst="rect">
            <a:avLst/>
          </a:prstGeom>
        </p:spPr>
      </p:pic>
      <p:pic>
        <p:nvPicPr>
          <p:cNvPr id="20" name="図 1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554687" y="1062531"/>
            <a:ext cx="360000" cy="360000"/>
          </a:xfrm>
          <a:prstGeom prst="rect">
            <a:avLst/>
          </a:prstGeom>
        </p:spPr>
      </p:pic>
      <p:pic>
        <p:nvPicPr>
          <p:cNvPr id="21" name="図 20"/>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925634" y="1065296"/>
            <a:ext cx="360000" cy="360000"/>
          </a:xfrm>
          <a:prstGeom prst="rect">
            <a:avLst/>
          </a:prstGeom>
        </p:spPr>
      </p:pic>
      <p:pic>
        <p:nvPicPr>
          <p:cNvPr id="22" name="図 21"/>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305461" y="1065296"/>
            <a:ext cx="360000" cy="360000"/>
          </a:xfrm>
          <a:prstGeom prst="rect">
            <a:avLst/>
          </a:prstGeom>
        </p:spPr>
      </p:pic>
      <p:pic>
        <p:nvPicPr>
          <p:cNvPr id="23" name="図 2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693573" y="1065296"/>
            <a:ext cx="360000" cy="360000"/>
          </a:xfrm>
          <a:prstGeom prst="rect">
            <a:avLst/>
          </a:prstGeom>
        </p:spPr>
      </p:pic>
      <p:pic>
        <p:nvPicPr>
          <p:cNvPr id="24" name="図 23"/>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1083894" y="1065296"/>
            <a:ext cx="360000" cy="360000"/>
          </a:xfrm>
          <a:prstGeom prst="rect">
            <a:avLst/>
          </a:prstGeom>
        </p:spPr>
      </p:pic>
      <p:pic>
        <p:nvPicPr>
          <p:cNvPr id="25" name="図 24"/>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1474215" y="1065296"/>
            <a:ext cx="360000" cy="360000"/>
          </a:xfrm>
          <a:prstGeom prst="rect">
            <a:avLst/>
          </a:prstGeom>
        </p:spPr>
      </p:pic>
      <p:sp>
        <p:nvSpPr>
          <p:cNvPr id="26" name="テキスト ボックス 25">
            <a:extLst>
              <a:ext uri="{FF2B5EF4-FFF2-40B4-BE49-F238E27FC236}">
                <a16:creationId xmlns:a16="http://schemas.microsoft.com/office/drawing/2014/main" id="{E76F4EE9-F49E-4706-A01A-111E905BEDA5}"/>
              </a:ext>
            </a:extLst>
          </p:cNvPr>
          <p:cNvSpPr txBox="1"/>
          <p:nvPr/>
        </p:nvSpPr>
        <p:spPr>
          <a:xfrm>
            <a:off x="196786" y="2658836"/>
            <a:ext cx="7048966" cy="1815882"/>
          </a:xfrm>
          <a:prstGeom prst="rect">
            <a:avLst/>
          </a:prstGeom>
          <a:noFill/>
        </p:spPr>
        <p:txBody>
          <a:bodyPr wrap="square">
            <a:spAutoFit/>
          </a:bodyPr>
          <a:lstStyle/>
          <a:p>
            <a:r>
              <a:rPr lang="ja-JP" altLang="en-US" sz="1600" dirty="0">
                <a:latin typeface="Meiryo" panose="020B0604030504040204" pitchFamily="50" charset="-128"/>
                <a:ea typeface="Meiryo" panose="020B0604030504040204" pitchFamily="50" charset="-128"/>
              </a:rPr>
              <a:t>○ </a:t>
            </a:r>
            <a:r>
              <a:rPr lang="ja-JP" altLang="en-US" sz="1600" b="0" i="0" dirty="0">
                <a:effectLst/>
                <a:latin typeface="Meiryo" panose="020B0604030504040204" pitchFamily="50" charset="-128"/>
                <a:ea typeface="Meiryo" panose="020B0604030504040204" pitchFamily="50" charset="-128"/>
              </a:rPr>
              <a:t>日時</a:t>
            </a:r>
            <a:br>
              <a:rPr lang="ja-JP" altLang="en-US" sz="1600" dirty="0"/>
            </a:br>
            <a:r>
              <a:rPr lang="ja-JP" altLang="en-US" sz="1600" b="0" i="0" dirty="0">
                <a:effectLst/>
                <a:latin typeface="Meiryo" panose="020B0604030504040204" pitchFamily="50" charset="-128"/>
                <a:ea typeface="Meiryo" panose="020B0604030504040204" pitchFamily="50" charset="-128"/>
              </a:rPr>
              <a:t>　　令和５年</a:t>
            </a:r>
            <a:r>
              <a:rPr lang="en-US" altLang="ja-JP" sz="1600" b="0" i="0" dirty="0">
                <a:effectLst/>
                <a:latin typeface="Meiryo" panose="020B0604030504040204" pitchFamily="50" charset="-128"/>
                <a:ea typeface="Meiryo" panose="020B0604030504040204" pitchFamily="50" charset="-128"/>
              </a:rPr>
              <a:t>11</a:t>
            </a:r>
            <a:r>
              <a:rPr lang="ja-JP" altLang="en-US" sz="1600" b="0" i="0" dirty="0">
                <a:effectLst/>
                <a:latin typeface="Meiryo" panose="020B0604030504040204" pitchFamily="50" charset="-128"/>
                <a:ea typeface="Meiryo" panose="020B0604030504040204" pitchFamily="50" charset="-128"/>
              </a:rPr>
              <a:t>月</a:t>
            </a:r>
            <a:r>
              <a:rPr lang="en-US" altLang="ja-JP" sz="1600" b="0" i="0" dirty="0">
                <a:effectLst/>
                <a:latin typeface="Meiryo" panose="020B0604030504040204" pitchFamily="50" charset="-128"/>
                <a:ea typeface="Meiryo" panose="020B0604030504040204" pitchFamily="50" charset="-128"/>
              </a:rPr>
              <a:t>11</a:t>
            </a:r>
            <a:r>
              <a:rPr lang="ja-JP" altLang="en-US" sz="1600" b="0" i="0" dirty="0">
                <a:effectLst/>
                <a:latin typeface="Meiryo" panose="020B0604030504040204" pitchFamily="50" charset="-128"/>
                <a:ea typeface="Meiryo" panose="020B0604030504040204" pitchFamily="50" charset="-128"/>
              </a:rPr>
              <a:t>日・</a:t>
            </a:r>
            <a:r>
              <a:rPr lang="en-US" altLang="ja-JP" sz="1600" b="0" i="0" dirty="0">
                <a:effectLst/>
                <a:latin typeface="Meiryo" panose="020B0604030504040204" pitchFamily="50" charset="-128"/>
                <a:ea typeface="Meiryo" panose="020B0604030504040204" pitchFamily="50" charset="-128"/>
              </a:rPr>
              <a:t>12</a:t>
            </a:r>
            <a:r>
              <a:rPr lang="ja-JP" altLang="en-US" sz="1600" b="0" i="0" dirty="0">
                <a:effectLst/>
                <a:latin typeface="Meiryo" panose="020B0604030504040204" pitchFamily="50" charset="-128"/>
                <a:ea typeface="Meiryo" panose="020B0604030504040204" pitchFamily="50" charset="-128"/>
              </a:rPr>
              <a:t>日</a:t>
            </a:r>
            <a:br>
              <a:rPr lang="ja-JP" altLang="en-US" sz="1600" dirty="0"/>
            </a:br>
            <a:r>
              <a:rPr lang="ja-JP" altLang="en-US" sz="1600" dirty="0"/>
              <a:t>○ </a:t>
            </a:r>
            <a:r>
              <a:rPr lang="ja-JP" altLang="en-US" sz="1600" b="0" i="0" dirty="0">
                <a:effectLst/>
                <a:latin typeface="Meiryo" panose="020B0604030504040204" pitchFamily="50" charset="-128"/>
                <a:ea typeface="Meiryo" panose="020B0604030504040204" pitchFamily="50" charset="-128"/>
              </a:rPr>
              <a:t>場所</a:t>
            </a:r>
            <a:br>
              <a:rPr lang="ja-JP" altLang="en-US" sz="1600" dirty="0"/>
            </a:br>
            <a:r>
              <a:rPr lang="ja-JP" altLang="en-US" sz="1600" b="0" i="0" dirty="0">
                <a:effectLst/>
                <a:latin typeface="Meiryo" panose="020B0604030504040204" pitchFamily="50" charset="-128"/>
                <a:ea typeface="Meiryo" panose="020B0604030504040204" pitchFamily="50" charset="-128"/>
              </a:rPr>
              <a:t>　　天王寺公園エントランスエリア「てんしば」</a:t>
            </a:r>
            <a:endParaRPr lang="en-US" altLang="ja-JP" sz="1600" b="0" i="0" dirty="0">
              <a:effectLst/>
              <a:latin typeface="Meiryo" panose="020B0604030504040204" pitchFamily="50" charset="-128"/>
              <a:ea typeface="Meiryo" panose="020B0604030504040204" pitchFamily="50" charset="-128"/>
            </a:endParaRPr>
          </a:p>
          <a:p>
            <a:r>
              <a:rPr lang="ja-JP" altLang="en-US" sz="1600" b="0" i="0" dirty="0">
                <a:effectLst/>
                <a:latin typeface="Meiryo" panose="020B0604030504040204" pitchFamily="50" charset="-128"/>
                <a:ea typeface="Meiryo" panose="020B0604030504040204" pitchFamily="50" charset="-128"/>
              </a:rPr>
              <a:t>○ 主催</a:t>
            </a:r>
            <a:endParaRPr lang="en-US" altLang="ja-JP" sz="1600" b="0" i="0" dirty="0">
              <a:effectLst/>
              <a:latin typeface="Meiryo" panose="020B0604030504040204" pitchFamily="50" charset="-128"/>
              <a:ea typeface="Meiryo" panose="020B0604030504040204" pitchFamily="50" charset="-128"/>
            </a:endParaRPr>
          </a:p>
          <a:p>
            <a:r>
              <a:rPr lang="ja-JP" altLang="en-US" sz="1600" dirty="0">
                <a:latin typeface="Meiryo" panose="020B0604030504040204" pitchFamily="50" charset="-128"/>
                <a:ea typeface="Meiryo" panose="020B0604030504040204" pitchFamily="50" charset="-128"/>
              </a:rPr>
              <a:t>　　</a:t>
            </a:r>
            <a:r>
              <a:rPr lang="ja-JP" altLang="en-US" sz="1600" b="0" i="0" dirty="0">
                <a:effectLst/>
                <a:latin typeface="Meiryo" panose="020B0604030504040204" pitchFamily="50" charset="-128"/>
                <a:ea typeface="Meiryo" panose="020B0604030504040204" pitchFamily="50" charset="-128"/>
              </a:rPr>
              <a:t>大阪府、</a:t>
            </a:r>
            <a:r>
              <a:rPr lang="en-US" altLang="ja-JP" sz="1600" b="0" i="0" dirty="0">
                <a:effectLst/>
                <a:latin typeface="Meiryo" panose="020B0604030504040204" pitchFamily="50" charset="-128"/>
                <a:ea typeface="Meiryo" panose="020B0604030504040204" pitchFamily="50" charset="-128"/>
              </a:rPr>
              <a:t>Welcoming</a:t>
            </a:r>
            <a:r>
              <a:rPr lang="ja-JP" altLang="en-US" sz="1600" b="0" i="0" dirty="0">
                <a:effectLst/>
                <a:latin typeface="Meiryo" panose="020B0604030504040204" pitchFamily="50" charset="-128"/>
                <a:ea typeface="Meiryo" panose="020B0604030504040204" pitchFamily="50" charset="-128"/>
              </a:rPr>
              <a:t>アベノ・天王寺キャンペーン事務局</a:t>
            </a:r>
            <a:endParaRPr lang="en-US" altLang="ja-JP" sz="1600" b="0" i="0" dirty="0">
              <a:effectLst/>
              <a:latin typeface="Meiryo" panose="020B0604030504040204" pitchFamily="50" charset="-128"/>
              <a:ea typeface="Meiryo" panose="020B0604030504040204" pitchFamily="50" charset="-128"/>
            </a:endParaRPr>
          </a:p>
          <a:p>
            <a:r>
              <a:rPr lang="ja-JP" altLang="en-US" sz="1600" b="0" i="0" dirty="0">
                <a:effectLst/>
                <a:latin typeface="Meiryo" panose="020B0604030504040204" pitchFamily="50" charset="-128"/>
                <a:ea typeface="Meiryo" panose="020B0604030504040204" pitchFamily="50" charset="-128"/>
              </a:rPr>
              <a:t>（近鉄不動産株式会社、東急不動産株式会社、西日本旅客鉄道株式会社）</a:t>
            </a:r>
            <a:endParaRPr lang="en-US" altLang="ja-JP" sz="16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2CD16414-B2D1-4D4C-8929-9B64C6C9AA00}"/>
              </a:ext>
            </a:extLst>
          </p:cNvPr>
          <p:cNvSpPr txBox="1"/>
          <p:nvPr/>
        </p:nvSpPr>
        <p:spPr>
          <a:xfrm>
            <a:off x="509286" y="4824451"/>
            <a:ext cx="11100122" cy="1754326"/>
          </a:xfrm>
          <a:prstGeom prst="rect">
            <a:avLst/>
          </a:prstGeom>
          <a:noFill/>
          <a:ln>
            <a:solidFill>
              <a:schemeClr val="accent1"/>
            </a:solidFill>
            <a:prstDash val="dash"/>
          </a:ln>
        </p:spPr>
        <p:txBody>
          <a:bodyPr wrap="square">
            <a:spAutoFit/>
          </a:bodyPr>
          <a:lstStyle/>
          <a:p>
            <a:r>
              <a:rPr lang="en-US" altLang="ja-JP" b="1" dirty="0">
                <a:latin typeface="Meiryo UI" panose="020B0604030504040204" pitchFamily="50" charset="-128"/>
                <a:ea typeface="Meiryo UI" panose="020B0604030504040204" pitchFamily="50" charset="-128"/>
              </a:rPr>
              <a:t>【</a:t>
            </a:r>
            <a:r>
              <a:rPr lang="ja-JP" altLang="en-US" b="1" i="0" dirty="0">
                <a:effectLst/>
                <a:latin typeface="Meiryo" panose="020B0604030504040204" pitchFamily="50" charset="-128"/>
                <a:ea typeface="Meiryo" panose="020B0604030504040204" pitchFamily="50" charset="-128"/>
              </a:rPr>
              <a:t>「</a:t>
            </a:r>
            <a:r>
              <a:rPr lang="en-US" altLang="ja-JP" b="1" i="0" dirty="0">
                <a:effectLst/>
                <a:latin typeface="Meiryo" panose="020B0604030504040204" pitchFamily="50" charset="-128"/>
                <a:ea typeface="Meiryo" panose="020B0604030504040204" pitchFamily="50" charset="-128"/>
              </a:rPr>
              <a:t>Osaka </a:t>
            </a:r>
            <a:r>
              <a:rPr lang="en-US" altLang="ja-JP" b="1" i="0" dirty="0" err="1">
                <a:effectLst/>
                <a:latin typeface="Meiryo" panose="020B0604030504040204" pitchFamily="50" charset="-128"/>
                <a:ea typeface="Meiryo" panose="020B0604030504040204" pitchFamily="50" charset="-128"/>
              </a:rPr>
              <a:t>AGreen</a:t>
            </a:r>
            <a:r>
              <a:rPr lang="en-US" altLang="ja-JP" b="1" i="0" dirty="0">
                <a:effectLst/>
                <a:latin typeface="Meiryo" panose="020B0604030504040204" pitchFamily="50" charset="-128"/>
                <a:ea typeface="Meiryo" panose="020B0604030504040204" pitchFamily="50" charset="-128"/>
              </a:rPr>
              <a:t> Action</a:t>
            </a:r>
            <a:r>
              <a:rPr lang="ja-JP" altLang="en-US" b="1" i="0" dirty="0">
                <a:effectLst/>
                <a:latin typeface="Meiryo" panose="020B0604030504040204" pitchFamily="50" charset="-128"/>
                <a:ea typeface="Meiryo" panose="020B0604030504040204" pitchFamily="50" charset="-128"/>
              </a:rPr>
              <a:t>」を推進するため、の</a:t>
            </a:r>
            <a:r>
              <a:rPr lang="ja-JP" altLang="en-US" b="1" dirty="0">
                <a:latin typeface="Meiryo UI" panose="020B0604030504040204" pitchFamily="50" charset="-128"/>
                <a:ea typeface="Meiryo UI" panose="020B0604030504040204" pitchFamily="50" charset="-128"/>
              </a:rPr>
              <a:t>主な取組内容</a:t>
            </a:r>
            <a:r>
              <a:rPr lang="en-US" altLang="ja-JP" b="1"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CFP</a:t>
            </a:r>
            <a:r>
              <a:rPr lang="ja-JP" altLang="en-US" dirty="0">
                <a:latin typeface="Meiryo UI" panose="020B0604030504040204" pitchFamily="50" charset="-128"/>
                <a:ea typeface="Meiryo UI" panose="020B0604030504040204" pitchFamily="50" charset="-128"/>
              </a:rPr>
              <a:t>（カーボンフットプリント）を活用した、大阪産（もん）の地産地消による</a:t>
            </a:r>
            <a:r>
              <a:rPr lang="en-US" altLang="ja-JP" dirty="0">
                <a:latin typeface="Meiryo UI" panose="020B0604030504040204" pitchFamily="50" charset="-128"/>
                <a:ea typeface="Meiryo UI" panose="020B0604030504040204" pitchFamily="50" charset="-128"/>
              </a:rPr>
              <a:t>CO2</a:t>
            </a:r>
            <a:r>
              <a:rPr lang="ja-JP" altLang="en-US" dirty="0">
                <a:latin typeface="Meiryo UI" panose="020B0604030504040204" pitchFamily="50" charset="-128"/>
                <a:ea typeface="Meiryo UI" panose="020B0604030504040204" pitchFamily="50" charset="-128"/>
              </a:rPr>
              <a:t>削減量の見える化。</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マイボトル・マイ容器の使用や</a:t>
            </a:r>
            <a:r>
              <a:rPr lang="en-US" altLang="ja-JP" dirty="0">
                <a:latin typeface="Meiryo UI" panose="020B0604030504040204" pitchFamily="50" charset="-128"/>
                <a:ea typeface="Meiryo UI" panose="020B0604030504040204" pitchFamily="50" charset="-128"/>
              </a:rPr>
              <a:t>100</a:t>
            </a:r>
            <a:r>
              <a:rPr lang="ja-JP" altLang="en-US" dirty="0">
                <a:latin typeface="Meiryo UI" panose="020B0604030504040204" pitchFamily="50" charset="-128"/>
                <a:ea typeface="Meiryo UI" panose="020B0604030504040204" pitchFamily="50" charset="-128"/>
              </a:rPr>
              <a:t>％植物由来のバガス製の食器や、</a:t>
            </a:r>
            <a:r>
              <a:rPr lang="en-US" altLang="ja-JP" dirty="0">
                <a:latin typeface="Meiryo UI" panose="020B0604030504040204" pitchFamily="50" charset="-128"/>
                <a:ea typeface="Meiryo UI" panose="020B0604030504040204" pitchFamily="50" charset="-128"/>
              </a:rPr>
              <a:t>100</a:t>
            </a:r>
            <a:r>
              <a:rPr lang="ja-JP" altLang="en-US" dirty="0">
                <a:latin typeface="Meiryo UI" panose="020B0604030504040204" pitchFamily="50" charset="-128"/>
                <a:ea typeface="Meiryo UI" panose="020B0604030504040204" pitchFamily="50" charset="-128"/>
              </a:rPr>
              <a:t>％生分解性素材のカップによる料理提供。</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バガス：さとうきびの搾りかす）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給水サーバー、マイボトル洗浄機の設置によるマイボトルの使用促進</a:t>
            </a:r>
          </a:p>
          <a:p>
            <a:r>
              <a:rPr lang="ja-JP" altLang="en-US" dirty="0">
                <a:latin typeface="Meiryo UI" panose="020B0604030504040204" pitchFamily="50" charset="-128"/>
                <a:ea typeface="Meiryo UI" panose="020B0604030504040204" pitchFamily="50" charset="-128"/>
              </a:rPr>
              <a:t>・ 会場内ブースで実施する「なんでやろう？食品ロスカードゲーム体験」を通じた食品ロス削減に向けた学びの場の提供</a:t>
            </a:r>
            <a:endParaRPr lang="en-US" altLang="ja-JP"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AB5D306C-D9B8-4D7D-B249-021A0B842373}"/>
              </a:ext>
            </a:extLst>
          </p:cNvPr>
          <p:cNvSpPr txBox="1"/>
          <p:nvPr/>
        </p:nvSpPr>
        <p:spPr>
          <a:xfrm>
            <a:off x="6627310" y="950197"/>
            <a:ext cx="2041003" cy="369332"/>
          </a:xfrm>
          <a:prstGeom prst="rect">
            <a:avLst/>
          </a:prstGeom>
          <a:solidFill>
            <a:srgbClr val="FF0000"/>
          </a:solidFill>
        </p:spPr>
        <p:txBody>
          <a:bodyPr wrap="square" rtlCol="0">
            <a:spAutoFit/>
          </a:bodyPr>
          <a:lstStyle/>
          <a:p>
            <a:r>
              <a:rPr lang="ja-JP" altLang="en-US" dirty="0">
                <a:solidFill>
                  <a:schemeClr val="bg1"/>
                </a:solidFill>
              </a:rPr>
              <a:t>環境農林水産</a:t>
            </a:r>
            <a:r>
              <a:rPr kumimoji="1" lang="ja-JP" altLang="en-US" dirty="0">
                <a:solidFill>
                  <a:schemeClr val="bg1"/>
                </a:solidFill>
              </a:rPr>
              <a:t>部</a:t>
            </a:r>
          </a:p>
        </p:txBody>
      </p:sp>
      <p:pic>
        <p:nvPicPr>
          <p:cNvPr id="29" name="図 28">
            <a:extLst>
              <a:ext uri="{FF2B5EF4-FFF2-40B4-BE49-F238E27FC236}">
                <a16:creationId xmlns:a16="http://schemas.microsoft.com/office/drawing/2014/main" id="{34CE5017-6409-4872-ADFA-7482D8BE9BA7}"/>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988845" y="2722096"/>
            <a:ext cx="2554527" cy="1689361"/>
          </a:xfrm>
          <a:prstGeom prst="rect">
            <a:avLst/>
          </a:prstGeom>
        </p:spPr>
      </p:pic>
      <p:pic>
        <p:nvPicPr>
          <p:cNvPr id="31" name="図 30">
            <a:extLst>
              <a:ext uri="{FF2B5EF4-FFF2-40B4-BE49-F238E27FC236}">
                <a16:creationId xmlns:a16="http://schemas.microsoft.com/office/drawing/2014/main" id="{1ED0B757-BCDB-478F-8236-05476DC472DB}"/>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9583627" y="2719166"/>
            <a:ext cx="2342649" cy="1692291"/>
          </a:xfrm>
          <a:prstGeom prst="rect">
            <a:avLst/>
          </a:prstGeom>
        </p:spPr>
      </p:pic>
    </p:spTree>
    <p:extLst>
      <p:ext uri="{BB962C8B-B14F-4D97-AF65-F5344CB8AC3E}">
        <p14:creationId xmlns:p14="http://schemas.microsoft.com/office/powerpoint/2010/main" val="2570293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20463" y="171421"/>
            <a:ext cx="11071538" cy="1325563"/>
          </a:xfrm>
        </p:spPr>
        <p:txBody>
          <a:bodyPr>
            <a:normAutofit/>
          </a:bodyPr>
          <a:lstStyle/>
          <a:p>
            <a:r>
              <a:rPr lang="ja-JP" altLang="en-US" sz="4200" dirty="0">
                <a:latin typeface="Meiryo UI" panose="020B0604030504040204" pitchFamily="50" charset="-128"/>
                <a:ea typeface="Meiryo UI" panose="020B0604030504040204" pitchFamily="50" charset="-128"/>
              </a:rPr>
              <a:t>わくわく・どきどき</a:t>
            </a:r>
            <a:r>
              <a:rPr lang="en-US" altLang="ja-JP" sz="4200" dirty="0">
                <a:latin typeface="Meiryo UI" panose="020B0604030504040204" pitchFamily="50" charset="-128"/>
                <a:ea typeface="Meiryo UI" panose="020B0604030504040204" pitchFamily="50" charset="-128"/>
              </a:rPr>
              <a:t>SDGs</a:t>
            </a:r>
            <a:r>
              <a:rPr lang="ja-JP" altLang="en-US" sz="4200" dirty="0">
                <a:latin typeface="Meiryo UI" panose="020B0604030504040204" pitchFamily="50" charset="-128"/>
                <a:ea typeface="Meiryo UI" panose="020B0604030504040204" pitchFamily="50" charset="-128"/>
              </a:rPr>
              <a:t>ジュニアプロジェクト</a:t>
            </a:r>
            <a:br>
              <a:rPr lang="en-US" altLang="ja-JP" dirty="0">
                <a:latin typeface="Meiryo UI" panose="020B0604030504040204" pitchFamily="50" charset="-128"/>
                <a:ea typeface="Meiryo UI" panose="020B0604030504040204" pitchFamily="50" charset="-128"/>
              </a:rPr>
            </a:br>
            <a:r>
              <a:rPr lang="ja-JP" altLang="en-US" sz="3200" dirty="0">
                <a:latin typeface="Meiryo UI" panose="020B0604030504040204" pitchFamily="50" charset="-128"/>
                <a:ea typeface="Meiryo UI" panose="020B0604030504040204" pitchFamily="50" charset="-128"/>
              </a:rPr>
              <a:t>（教育庁市町村教育室小中学校課）</a:t>
            </a:r>
            <a:endParaRPr kumimoji="1" lang="ja-JP" altLang="en-US" sz="32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17</a:t>
            </a:fld>
            <a:endParaRPr kumimoji="1" lang="ja-JP" altLang="en-US"/>
          </a:p>
        </p:txBody>
      </p:sp>
      <p:sp>
        <p:nvSpPr>
          <p:cNvPr id="7" name="正方形/長方形 6"/>
          <p:cNvSpPr/>
          <p:nvPr/>
        </p:nvSpPr>
        <p:spPr>
          <a:xfrm>
            <a:off x="370389" y="1507217"/>
            <a:ext cx="11638289" cy="1015663"/>
          </a:xfrm>
          <a:prstGeom prst="rect">
            <a:avLst/>
          </a:prstGeom>
        </p:spPr>
        <p:txBody>
          <a:bodyPr wrap="square">
            <a:spAutoFit/>
          </a:bodyPr>
          <a:lstStyle/>
          <a:p>
            <a:r>
              <a:rPr lang="ja-JP" altLang="en-US" sz="2000" b="0" i="0" dirty="0">
                <a:effectLst/>
                <a:latin typeface="Meiryo" panose="020B0604030504040204" pitchFamily="50" charset="-128"/>
                <a:ea typeface="Meiryo" panose="020B0604030504040204" pitchFamily="50" charset="-128"/>
              </a:rPr>
              <a:t>府内小中学校において、「</a:t>
            </a:r>
            <a:r>
              <a:rPr lang="en-US" altLang="ja-JP" sz="2000" b="0" i="0" dirty="0">
                <a:effectLst/>
                <a:latin typeface="Meiryo" panose="020B0604030504040204" pitchFamily="50" charset="-128"/>
                <a:ea typeface="Meiryo" panose="020B0604030504040204" pitchFamily="50" charset="-128"/>
              </a:rPr>
              <a:t>2025</a:t>
            </a:r>
            <a:r>
              <a:rPr lang="ja-JP" altLang="en-US" sz="2000" b="0" i="0" dirty="0">
                <a:effectLst/>
                <a:latin typeface="Meiryo" panose="020B0604030504040204" pitchFamily="50" charset="-128"/>
                <a:ea typeface="Meiryo" panose="020B0604030504040204" pitchFamily="50" charset="-128"/>
              </a:rPr>
              <a:t>年日本国際博覧会協会教育プログラム」を活用し、社会を構成する自立した主体となるために必要な知識について理解を深めるとともに、実社会における課題の解決にむけて探究的な学習に取り組み、その成果を普及しました。（今年度は</a:t>
            </a:r>
            <a:r>
              <a:rPr lang="ja-JP" altLang="en-US" sz="2000" dirty="0">
                <a:latin typeface="Meiryo UI" panose="020B0604030504040204" pitchFamily="50" charset="-128"/>
                <a:ea typeface="Meiryo UI" panose="020B0604030504040204" pitchFamily="50" charset="-128"/>
              </a:rPr>
              <a:t>府内小中学校</a:t>
            </a:r>
            <a:r>
              <a:rPr lang="en-US" altLang="ja-JP" sz="2000" dirty="0">
                <a:latin typeface="Meiryo UI" panose="020B0604030504040204" pitchFamily="50" charset="-128"/>
                <a:ea typeface="Meiryo UI" panose="020B0604030504040204" pitchFamily="50" charset="-128"/>
              </a:rPr>
              <a:t>163</a:t>
            </a:r>
            <a:r>
              <a:rPr lang="ja-JP" altLang="en-US" sz="2000" dirty="0">
                <a:latin typeface="Meiryo UI" panose="020B0604030504040204" pitchFamily="50" charset="-128"/>
                <a:ea typeface="Meiryo UI" panose="020B0604030504040204" pitchFamily="50" charset="-128"/>
              </a:rPr>
              <a:t>校が参加）</a:t>
            </a:r>
          </a:p>
        </p:txBody>
      </p:sp>
      <p:graphicFrame>
        <p:nvGraphicFramePr>
          <p:cNvPr id="8" name="表 9">
            <a:extLst>
              <a:ext uri="{FF2B5EF4-FFF2-40B4-BE49-F238E27FC236}">
                <a16:creationId xmlns:a16="http://schemas.microsoft.com/office/drawing/2014/main" id="{D56C0786-C45A-4F5D-B3B8-9A0766ED8E0C}"/>
              </a:ext>
            </a:extLst>
          </p:cNvPr>
          <p:cNvGraphicFramePr>
            <a:graphicFrameLocks noGrp="1"/>
          </p:cNvGraphicFramePr>
          <p:nvPr>
            <p:extLst>
              <p:ext uri="{D42A27DB-BD31-4B8C-83A1-F6EECF244321}">
                <p14:modId xmlns:p14="http://schemas.microsoft.com/office/powerpoint/2010/main" val="3605214290"/>
              </p:ext>
            </p:extLst>
          </p:nvPr>
        </p:nvGraphicFramePr>
        <p:xfrm>
          <a:off x="268702" y="3582148"/>
          <a:ext cx="10625944" cy="2783098"/>
        </p:xfrm>
        <a:graphic>
          <a:graphicData uri="http://schemas.openxmlformats.org/drawingml/2006/table">
            <a:tbl>
              <a:tblPr firstRow="1" bandRow="1">
                <a:tableStyleId>{00A15C55-8517-42AA-B614-E9B94910E393}</a:tableStyleId>
              </a:tblPr>
              <a:tblGrid>
                <a:gridCol w="2743648">
                  <a:extLst>
                    <a:ext uri="{9D8B030D-6E8A-4147-A177-3AD203B41FA5}">
                      <a16:colId xmlns:a16="http://schemas.microsoft.com/office/drawing/2014/main" val="2236844953"/>
                    </a:ext>
                  </a:extLst>
                </a:gridCol>
                <a:gridCol w="2652739">
                  <a:extLst>
                    <a:ext uri="{9D8B030D-6E8A-4147-A177-3AD203B41FA5}">
                      <a16:colId xmlns:a16="http://schemas.microsoft.com/office/drawing/2014/main" val="396409263"/>
                    </a:ext>
                  </a:extLst>
                </a:gridCol>
                <a:gridCol w="5229557">
                  <a:extLst>
                    <a:ext uri="{9D8B030D-6E8A-4147-A177-3AD203B41FA5}">
                      <a16:colId xmlns:a16="http://schemas.microsoft.com/office/drawing/2014/main" val="2468921342"/>
                    </a:ext>
                  </a:extLst>
                </a:gridCol>
              </a:tblGrid>
              <a:tr h="58542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600" dirty="0">
                          <a:solidFill>
                            <a:schemeClr val="bg1"/>
                          </a:solidFill>
                          <a:latin typeface="Meiryo UI" panose="020B0604030504040204" pitchFamily="50" charset="-128"/>
                          <a:ea typeface="Meiryo UI" panose="020B0604030504040204" pitchFamily="50" charset="-128"/>
                        </a:rPr>
                        <a:t>イベント名</a:t>
                      </a:r>
                    </a:p>
                  </a:txBody>
                  <a:tcPr/>
                </a:tc>
                <a:tc>
                  <a:txBody>
                    <a:bodyPr/>
                    <a:lstStyle/>
                    <a:p>
                      <a:pPr algn="ctr"/>
                      <a:r>
                        <a:rPr kumimoji="1" lang="ja-JP" altLang="en-US" sz="1600" dirty="0">
                          <a:solidFill>
                            <a:schemeClr val="bg1"/>
                          </a:solidFill>
                          <a:latin typeface="Meiryo UI" panose="020B0604030504040204" pitchFamily="50" charset="-128"/>
                          <a:ea typeface="Meiryo UI" panose="020B0604030504040204" pitchFamily="50" charset="-128"/>
                        </a:rPr>
                        <a:t>開催日</a:t>
                      </a:r>
                    </a:p>
                  </a:txBody>
                  <a:tcPr/>
                </a:tc>
                <a:tc>
                  <a:txBody>
                    <a:bodyPr/>
                    <a:lstStyle/>
                    <a:p>
                      <a:pPr algn="ctr"/>
                      <a:r>
                        <a:rPr kumimoji="1" lang="ja-JP" altLang="en-US" sz="1600" dirty="0">
                          <a:solidFill>
                            <a:schemeClr val="bg1"/>
                          </a:solidFill>
                          <a:latin typeface="Meiryo UI" panose="020B0604030504040204" pitchFamily="50" charset="-128"/>
                          <a:ea typeface="Meiryo UI" panose="020B0604030504040204" pitchFamily="50" charset="-128"/>
                        </a:rPr>
                        <a:t>概要</a:t>
                      </a:r>
                    </a:p>
                  </a:txBody>
                  <a:tcPr/>
                </a:tc>
                <a:extLst>
                  <a:ext uri="{0D108BD9-81ED-4DB2-BD59-A6C34878D82A}">
                    <a16:rowId xmlns:a16="http://schemas.microsoft.com/office/drawing/2014/main" val="1294964518"/>
                  </a:ext>
                </a:extLst>
              </a:tr>
              <a:tr h="120415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600" dirty="0">
                          <a:solidFill>
                            <a:schemeClr val="tx1"/>
                          </a:solidFill>
                          <a:latin typeface="Meiryo UI" panose="020B0604030504040204" pitchFamily="50" charset="-128"/>
                          <a:ea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rPr>
                        <a:t>ジュニアフォーラム</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Meiryo UI" panose="020B0604030504040204" pitchFamily="50" charset="-128"/>
                          <a:ea typeface="Meiryo UI" panose="020B0604030504040204" pitchFamily="50" charset="-128"/>
                        </a:rPr>
                        <a:t>R</a:t>
                      </a:r>
                      <a:r>
                        <a:rPr kumimoji="1" lang="ja-JP" altLang="en-US" sz="1600" dirty="0">
                          <a:solidFill>
                            <a:schemeClr val="tx1"/>
                          </a:solidFill>
                          <a:latin typeface="Meiryo UI" panose="020B0604030504040204" pitchFamily="50" charset="-128"/>
                          <a:ea typeface="Meiryo UI" panose="020B0604030504040204" pitchFamily="50" charset="-128"/>
                        </a:rPr>
                        <a:t>６年２月</a:t>
                      </a:r>
                      <a:r>
                        <a:rPr kumimoji="1" lang="en-US" altLang="ja-JP" sz="1600" dirty="0">
                          <a:solidFill>
                            <a:schemeClr val="tx1"/>
                          </a:solidFill>
                          <a:latin typeface="Meiryo UI" panose="020B0604030504040204" pitchFamily="50" charset="-128"/>
                          <a:ea typeface="Meiryo UI" panose="020B0604030504040204" pitchFamily="50" charset="-128"/>
                        </a:rPr>
                        <a:t>10</a:t>
                      </a:r>
                      <a:r>
                        <a:rPr kumimoji="1" lang="ja-JP" altLang="en-US" sz="1600" dirty="0">
                          <a:solidFill>
                            <a:schemeClr val="tx1"/>
                          </a:solidFill>
                          <a:latin typeface="Meiryo UI" panose="020B0604030504040204" pitchFamily="50" charset="-128"/>
                          <a:ea typeface="Meiryo UI" panose="020B0604030504040204" pitchFamily="50" charset="-128"/>
                        </a:rPr>
                        <a:t>日</a:t>
                      </a:r>
                      <a:endParaRPr lang="ja-JP" altLang="en-US" sz="16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800" b="0" i="0" u="none" kern="1200" dirty="0">
                          <a:solidFill>
                            <a:schemeClr val="tx1"/>
                          </a:solidFill>
                          <a:effectLst/>
                          <a:latin typeface="Meiryo UI" panose="020B0604030504040204" pitchFamily="50" charset="-128"/>
                          <a:ea typeface="Meiryo UI" panose="020B0604030504040204" pitchFamily="50" charset="-128"/>
                          <a:cs typeface="+mn-cs"/>
                        </a:rPr>
                        <a:t>「わくわく・どきどき</a:t>
                      </a:r>
                      <a:r>
                        <a:rPr kumimoji="1" lang="en-US" altLang="ja-JP" sz="1800" b="0" i="0" u="none" kern="1200" dirty="0">
                          <a:solidFill>
                            <a:schemeClr val="tx1"/>
                          </a:solidFill>
                          <a:effectLst/>
                          <a:latin typeface="Meiryo UI" panose="020B0604030504040204" pitchFamily="50" charset="-128"/>
                          <a:ea typeface="Meiryo UI" panose="020B0604030504040204" pitchFamily="50" charset="-128"/>
                          <a:cs typeface="+mn-cs"/>
                        </a:rPr>
                        <a:t>SDGs</a:t>
                      </a:r>
                      <a:r>
                        <a:rPr kumimoji="1" lang="ja-JP" altLang="en-US" sz="1800" b="0" i="0" u="none" kern="1200" dirty="0">
                          <a:solidFill>
                            <a:schemeClr val="tx1"/>
                          </a:solidFill>
                          <a:effectLst/>
                          <a:latin typeface="Meiryo UI" panose="020B0604030504040204" pitchFamily="50" charset="-128"/>
                          <a:ea typeface="Meiryo UI" panose="020B0604030504040204" pitchFamily="50" charset="-128"/>
                          <a:cs typeface="+mn-cs"/>
                        </a:rPr>
                        <a:t>ジュニアフォーラム」を開催し、本プロジェクトに参画している中学校のうち</a:t>
                      </a:r>
                      <a:r>
                        <a:rPr kumimoji="1" lang="ja-JP" altLang="en-US" sz="1800" b="0" i="0" u="none" strike="sngStrike"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800" b="0" i="0" u="none" kern="1200" dirty="0">
                          <a:solidFill>
                            <a:schemeClr val="tx1"/>
                          </a:solidFill>
                          <a:effectLst/>
                          <a:latin typeface="Meiryo UI" panose="020B0604030504040204" pitchFamily="50" charset="-128"/>
                          <a:ea typeface="Meiryo UI" panose="020B0604030504040204" pitchFamily="50" charset="-128"/>
                          <a:cs typeface="+mn-cs"/>
                        </a:rPr>
                        <a:t>第一次選考を経て選ばれた７校の代表生徒が</a:t>
                      </a:r>
                      <a:r>
                        <a:rPr kumimoji="1" lang="ja-JP" altLang="en-US" sz="1800" b="0" i="0" u="none" strike="noStrike"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800" b="0" i="0" u="none" kern="1200" dirty="0">
                          <a:solidFill>
                            <a:schemeClr val="tx1"/>
                          </a:solidFill>
                          <a:effectLst/>
                          <a:latin typeface="Meiryo UI" panose="020B0604030504040204" pitchFamily="50" charset="-128"/>
                          <a:ea typeface="Meiryo UI" panose="020B0604030504040204" pitchFamily="50" charset="-128"/>
                          <a:cs typeface="+mn-cs"/>
                        </a:rPr>
                        <a:t>「すべてのいのちが輝くアイデア」をプレゼンテーションしました。</a:t>
                      </a:r>
                      <a:endParaRPr lang="ja-JP" altLang="en-US" sz="1600" b="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153769737"/>
                  </a:ext>
                </a:extLst>
              </a:tr>
              <a:tr h="993519">
                <a:tc>
                  <a:txBody>
                    <a:bodyPr/>
                    <a:lstStyle/>
                    <a:p>
                      <a:r>
                        <a:rPr lang="ja-JP" altLang="en-US" sz="1600" dirty="0">
                          <a:solidFill>
                            <a:schemeClr val="tx1"/>
                          </a:solidFill>
                          <a:latin typeface="Meiryo UI" panose="020B0604030504040204" pitchFamily="50" charset="-128"/>
                          <a:ea typeface="Meiryo UI" panose="020B0604030504040204" pitchFamily="50" charset="-128"/>
                        </a:rPr>
                        <a:t>オンラインポスターセッション</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600" u="none" dirty="0">
                          <a:solidFill>
                            <a:schemeClr val="tx1"/>
                          </a:solidFill>
                          <a:latin typeface="Meiryo UI" panose="020B0604030504040204" pitchFamily="50" charset="-128"/>
                          <a:ea typeface="Meiryo UI" panose="020B0604030504040204" pitchFamily="50" charset="-128"/>
                        </a:rPr>
                        <a:t>R</a:t>
                      </a:r>
                      <a:r>
                        <a:rPr kumimoji="1" lang="ja-JP" altLang="en-US" sz="1600" u="none" dirty="0">
                          <a:solidFill>
                            <a:schemeClr val="tx1"/>
                          </a:solidFill>
                          <a:latin typeface="Meiryo UI" panose="020B0604030504040204" pitchFamily="50" charset="-128"/>
                          <a:ea typeface="Meiryo UI" panose="020B0604030504040204" pitchFamily="50" charset="-128"/>
                        </a:rPr>
                        <a:t>６年２月</a:t>
                      </a:r>
                      <a:r>
                        <a:rPr kumimoji="1" lang="en-US" altLang="ja-JP" sz="1600" u="none" dirty="0">
                          <a:solidFill>
                            <a:schemeClr val="tx1"/>
                          </a:solidFill>
                          <a:latin typeface="Meiryo UI" panose="020B0604030504040204" pitchFamily="50" charset="-128"/>
                          <a:ea typeface="Meiryo UI" panose="020B0604030504040204" pitchFamily="50" charset="-128"/>
                        </a:rPr>
                        <a:t>19</a:t>
                      </a:r>
                      <a:r>
                        <a:rPr kumimoji="1" lang="ja-JP" altLang="en-US" sz="1600" u="none" dirty="0">
                          <a:solidFill>
                            <a:schemeClr val="tx1"/>
                          </a:solidFill>
                          <a:latin typeface="Meiryo UI" panose="020B0604030504040204" pitchFamily="50" charset="-128"/>
                          <a:ea typeface="Meiryo UI" panose="020B0604030504040204" pitchFamily="50" charset="-128"/>
                        </a:rPr>
                        <a:t>日・</a:t>
                      </a:r>
                      <a:r>
                        <a:rPr kumimoji="1" lang="en-US" altLang="ja-JP" sz="1600" u="none" dirty="0">
                          <a:solidFill>
                            <a:schemeClr val="tx1"/>
                          </a:solidFill>
                          <a:latin typeface="Meiryo UI" panose="020B0604030504040204" pitchFamily="50" charset="-128"/>
                          <a:ea typeface="Meiryo UI" panose="020B0604030504040204" pitchFamily="50" charset="-128"/>
                        </a:rPr>
                        <a:t>26</a:t>
                      </a:r>
                      <a:r>
                        <a:rPr kumimoji="1" lang="ja-JP" altLang="en-US" sz="1600" u="none" dirty="0">
                          <a:solidFill>
                            <a:schemeClr val="tx1"/>
                          </a:solidFill>
                          <a:latin typeface="Meiryo UI" panose="020B0604030504040204" pitchFamily="50" charset="-128"/>
                          <a:ea typeface="Meiryo UI" panose="020B0604030504040204" pitchFamily="50" charset="-128"/>
                        </a:rPr>
                        <a:t>日</a:t>
                      </a:r>
                    </a:p>
                  </a:txBody>
                  <a:tcPr anchor="ctr"/>
                </a:tc>
                <a:tc>
                  <a:txBody>
                    <a:bodyPr/>
                    <a:lstStyle/>
                    <a:p>
                      <a:r>
                        <a:rPr kumimoji="1" lang="ja-JP" altLang="en-US" sz="1600" u="none" dirty="0">
                          <a:solidFill>
                            <a:schemeClr val="tx1"/>
                          </a:solidFill>
                          <a:latin typeface="Meiryo UI" panose="020B0604030504040204" pitchFamily="50" charset="-128"/>
                          <a:ea typeface="Meiryo UI" panose="020B0604030504040204" pitchFamily="50" charset="-128"/>
                        </a:rPr>
                        <a:t>本プロジェクトに参画している小学校のうち</a:t>
                      </a:r>
                      <a:r>
                        <a:rPr kumimoji="1" lang="ja-JP" altLang="en-US" sz="1600" u="none" strike="sngStrike" dirty="0">
                          <a:solidFill>
                            <a:schemeClr val="tx1"/>
                          </a:solidFill>
                          <a:latin typeface="Meiryo UI" panose="020B0604030504040204" pitchFamily="50" charset="-128"/>
                          <a:ea typeface="Meiryo UI" panose="020B0604030504040204" pitchFamily="50" charset="-128"/>
                        </a:rPr>
                        <a:t>、</a:t>
                      </a:r>
                      <a:r>
                        <a:rPr kumimoji="1" lang="ja-JP" altLang="en-US" sz="1600" u="none" dirty="0">
                          <a:solidFill>
                            <a:schemeClr val="tx1"/>
                          </a:solidFill>
                          <a:latin typeface="Meiryo UI" panose="020B0604030504040204" pitchFamily="50" charset="-128"/>
                          <a:ea typeface="Meiryo UI" panose="020B0604030504040204" pitchFamily="50" charset="-128"/>
                        </a:rPr>
                        <a:t>参加希望校がオンライン上で集まり、作成したポスターを活用しながら、課題の解決に向けたアイデアを発表しました。</a:t>
                      </a:r>
                    </a:p>
                  </a:txBody>
                  <a:tcPr/>
                </a:tc>
                <a:extLst>
                  <a:ext uri="{0D108BD9-81ED-4DB2-BD59-A6C34878D82A}">
                    <a16:rowId xmlns:a16="http://schemas.microsoft.com/office/drawing/2014/main" val="22082250"/>
                  </a:ext>
                </a:extLst>
              </a:tr>
            </a:tbl>
          </a:graphicData>
        </a:graphic>
      </p:graphicFrame>
      <p:sp>
        <p:nvSpPr>
          <p:cNvPr id="4" name="テキスト ボックス 3">
            <a:extLst>
              <a:ext uri="{FF2B5EF4-FFF2-40B4-BE49-F238E27FC236}">
                <a16:creationId xmlns:a16="http://schemas.microsoft.com/office/drawing/2014/main" id="{1E884F05-97D7-45E0-A59E-FF08FC3E9C5B}"/>
              </a:ext>
            </a:extLst>
          </p:cNvPr>
          <p:cNvSpPr txBox="1"/>
          <p:nvPr/>
        </p:nvSpPr>
        <p:spPr>
          <a:xfrm>
            <a:off x="268703" y="2612013"/>
            <a:ext cx="11843912" cy="598344"/>
          </a:xfrm>
          <a:prstGeom prst="rect">
            <a:avLst/>
          </a:prstGeom>
          <a:noFill/>
          <a:ln>
            <a:solidFill>
              <a:schemeClr val="accent1"/>
            </a:solidFill>
            <a:prstDash val="dash"/>
          </a:ln>
        </p:spPr>
        <p:txBody>
          <a:bodyPr wrap="square" rtlCol="0">
            <a:noAutofit/>
          </a:bodyPr>
          <a:lstStyle/>
          <a:p>
            <a:r>
              <a:rPr lang="ja-JP" altLang="en-US" sz="1400" u="sng" dirty="0">
                <a:latin typeface="Meiryo" panose="020B0604030504040204" pitchFamily="50" charset="-128"/>
                <a:ea typeface="Meiryo" panose="020B0604030504040204" pitchFamily="50" charset="-128"/>
              </a:rPr>
              <a:t>○</a:t>
            </a:r>
            <a:r>
              <a:rPr lang="en-US" altLang="ja-JP" sz="1400" i="0" u="sng" dirty="0">
                <a:effectLst/>
                <a:latin typeface="Meiryo" panose="020B0604030504040204" pitchFamily="50" charset="-128"/>
                <a:ea typeface="Meiryo" panose="020B0604030504040204" pitchFamily="50" charset="-128"/>
              </a:rPr>
              <a:t>2025</a:t>
            </a:r>
            <a:r>
              <a:rPr lang="ja-JP" altLang="en-US" sz="1400" i="0" u="sng" dirty="0">
                <a:effectLst/>
                <a:latin typeface="Meiryo" panose="020B0604030504040204" pitchFamily="50" charset="-128"/>
                <a:ea typeface="Meiryo" panose="020B0604030504040204" pitchFamily="50" charset="-128"/>
              </a:rPr>
              <a:t>年日本国際博覧会協会教育プログラムについて</a:t>
            </a:r>
            <a:endParaRPr lang="en-US" altLang="ja-JP" sz="1400" u="sng" dirty="0">
              <a:latin typeface="Meiryo" panose="020B0604030504040204" pitchFamily="50" charset="-128"/>
              <a:ea typeface="Meiryo" panose="020B0604030504040204" pitchFamily="50" charset="-128"/>
            </a:endParaRPr>
          </a:p>
          <a:p>
            <a:r>
              <a:rPr lang="ja-JP" altLang="en-US" sz="1200" b="0" i="0" dirty="0">
                <a:effectLst/>
                <a:latin typeface="Meiryo" panose="020B0604030504040204" pitchFamily="50" charset="-128"/>
                <a:ea typeface="Meiryo" panose="020B0604030504040204" pitchFamily="50" charset="-128"/>
              </a:rPr>
              <a:t>持続可能な開発目標（</a:t>
            </a:r>
            <a:r>
              <a:rPr lang="en-US" altLang="ja-JP" sz="1200" b="0" i="0" dirty="0">
                <a:effectLst/>
                <a:latin typeface="Meiryo" panose="020B0604030504040204" pitchFamily="50" charset="-128"/>
                <a:ea typeface="Meiryo" panose="020B0604030504040204" pitchFamily="50" charset="-128"/>
              </a:rPr>
              <a:t>SDGs</a:t>
            </a:r>
            <a:r>
              <a:rPr lang="ja-JP" altLang="en-US" sz="1200" b="0" i="0" dirty="0">
                <a:effectLst/>
                <a:latin typeface="Meiryo" panose="020B0604030504040204" pitchFamily="50" charset="-128"/>
                <a:ea typeface="Meiryo" panose="020B0604030504040204" pitchFamily="50" charset="-128"/>
              </a:rPr>
              <a:t>）について知り、地域や社会の課題を自分と関連付けて考え、その課題の解決にむけて探究活動を展開する内容。簡単には答えの出ない問いに対して挑戦する力や、他者と協働する力、社会の課題を見つけ具体的に行動する力等を育成することをねらいとしています。 </a:t>
            </a:r>
            <a:endParaRPr lang="en-US" altLang="ja-JP" sz="1200" b="0" i="0" dirty="0">
              <a:effectLst/>
              <a:latin typeface="Meiryo" panose="020B0604030504040204" pitchFamily="50" charset="-128"/>
              <a:ea typeface="Meiryo" panose="020B0604030504040204" pitchFamily="50" charset="-128"/>
            </a:endParaRPr>
          </a:p>
        </p:txBody>
      </p:sp>
      <p:pic>
        <p:nvPicPr>
          <p:cNvPr id="16" name="図 15">
            <a:extLst>
              <a:ext uri="{FF2B5EF4-FFF2-40B4-BE49-F238E27FC236}">
                <a16:creationId xmlns:a16="http://schemas.microsoft.com/office/drawing/2014/main" id="{160CCB26-97E7-4EC1-8F27-1674BC377B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8032" y="98642"/>
            <a:ext cx="360000" cy="360000"/>
          </a:xfrm>
          <a:prstGeom prst="rect">
            <a:avLst/>
          </a:prstGeom>
        </p:spPr>
      </p:pic>
      <p:pic>
        <p:nvPicPr>
          <p:cNvPr id="19" name="図 18">
            <a:extLst>
              <a:ext uri="{FF2B5EF4-FFF2-40B4-BE49-F238E27FC236}">
                <a16:creationId xmlns:a16="http://schemas.microsoft.com/office/drawing/2014/main" id="{BC8FF9C0-2AAD-4B82-996C-1FDAB508A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13382" y="98642"/>
            <a:ext cx="360000" cy="360000"/>
          </a:xfrm>
          <a:prstGeom prst="rect">
            <a:avLst/>
          </a:prstGeom>
        </p:spPr>
      </p:pic>
      <p:pic>
        <p:nvPicPr>
          <p:cNvPr id="20" name="図 19">
            <a:extLst>
              <a:ext uri="{FF2B5EF4-FFF2-40B4-BE49-F238E27FC236}">
                <a16:creationId xmlns:a16="http://schemas.microsoft.com/office/drawing/2014/main" id="{6B688D9C-B8B9-4F5D-BA58-04D3BBE38D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3634" y="98642"/>
            <a:ext cx="360000" cy="360000"/>
          </a:xfrm>
          <a:prstGeom prst="rect">
            <a:avLst/>
          </a:prstGeom>
        </p:spPr>
      </p:pic>
      <p:pic>
        <p:nvPicPr>
          <p:cNvPr id="21" name="図 20">
            <a:extLst>
              <a:ext uri="{FF2B5EF4-FFF2-40B4-BE49-F238E27FC236}">
                <a16:creationId xmlns:a16="http://schemas.microsoft.com/office/drawing/2014/main" id="{2042BC1B-A90F-4299-A2BD-B5576B3FB9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73764" y="98642"/>
            <a:ext cx="360000" cy="360000"/>
          </a:xfrm>
          <a:prstGeom prst="rect">
            <a:avLst/>
          </a:prstGeom>
        </p:spPr>
      </p:pic>
      <p:pic>
        <p:nvPicPr>
          <p:cNvPr id="22" name="図 21">
            <a:extLst>
              <a:ext uri="{FF2B5EF4-FFF2-40B4-BE49-F238E27FC236}">
                <a16:creationId xmlns:a16="http://schemas.microsoft.com/office/drawing/2014/main" id="{C04C0801-4011-43BF-9399-ECD62D1485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43894" y="98642"/>
            <a:ext cx="360000" cy="360000"/>
          </a:xfrm>
          <a:prstGeom prst="rect">
            <a:avLst/>
          </a:prstGeom>
        </p:spPr>
      </p:pic>
      <p:pic>
        <p:nvPicPr>
          <p:cNvPr id="23" name="図 22">
            <a:extLst>
              <a:ext uri="{FF2B5EF4-FFF2-40B4-BE49-F238E27FC236}">
                <a16:creationId xmlns:a16="http://schemas.microsoft.com/office/drawing/2014/main" id="{7C51761C-E1E8-4720-9709-3BD29744BA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815209" y="98642"/>
            <a:ext cx="360000" cy="360000"/>
          </a:xfrm>
          <a:prstGeom prst="rect">
            <a:avLst/>
          </a:prstGeom>
        </p:spPr>
      </p:pic>
      <p:pic>
        <p:nvPicPr>
          <p:cNvPr id="24" name="図 23">
            <a:extLst>
              <a:ext uri="{FF2B5EF4-FFF2-40B4-BE49-F238E27FC236}">
                <a16:creationId xmlns:a16="http://schemas.microsoft.com/office/drawing/2014/main" id="{87ACCE40-0AB4-46A0-969A-60A3FE788E4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25634" y="570882"/>
            <a:ext cx="360000" cy="360000"/>
          </a:xfrm>
          <a:prstGeom prst="rect">
            <a:avLst/>
          </a:prstGeom>
        </p:spPr>
      </p:pic>
      <p:pic>
        <p:nvPicPr>
          <p:cNvPr id="25" name="図 24">
            <a:extLst>
              <a:ext uri="{FF2B5EF4-FFF2-40B4-BE49-F238E27FC236}">
                <a16:creationId xmlns:a16="http://schemas.microsoft.com/office/drawing/2014/main" id="{048F50D9-8E5B-4C28-B879-FC9B6DD1B22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313382" y="570882"/>
            <a:ext cx="360000" cy="360000"/>
          </a:xfrm>
          <a:prstGeom prst="rect">
            <a:avLst/>
          </a:prstGeom>
        </p:spPr>
      </p:pic>
      <p:pic>
        <p:nvPicPr>
          <p:cNvPr id="26" name="図 25">
            <a:extLst>
              <a:ext uri="{FF2B5EF4-FFF2-40B4-BE49-F238E27FC236}">
                <a16:creationId xmlns:a16="http://schemas.microsoft.com/office/drawing/2014/main" id="{DCDCBAF1-FB33-4D1D-88CF-7D30940EA4D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693573" y="570882"/>
            <a:ext cx="360000" cy="360000"/>
          </a:xfrm>
          <a:prstGeom prst="rect">
            <a:avLst/>
          </a:prstGeom>
        </p:spPr>
      </p:pic>
      <p:pic>
        <p:nvPicPr>
          <p:cNvPr id="27" name="図 26">
            <a:extLst>
              <a:ext uri="{FF2B5EF4-FFF2-40B4-BE49-F238E27FC236}">
                <a16:creationId xmlns:a16="http://schemas.microsoft.com/office/drawing/2014/main" id="{203C09B0-E19B-4FFE-AF29-6FB1E630DC3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073764" y="570882"/>
            <a:ext cx="360000" cy="360000"/>
          </a:xfrm>
          <a:prstGeom prst="rect">
            <a:avLst/>
          </a:prstGeom>
        </p:spPr>
      </p:pic>
      <p:pic>
        <p:nvPicPr>
          <p:cNvPr id="28" name="図 27">
            <a:extLst>
              <a:ext uri="{FF2B5EF4-FFF2-40B4-BE49-F238E27FC236}">
                <a16:creationId xmlns:a16="http://schemas.microsoft.com/office/drawing/2014/main" id="{FDE07ADF-90FA-4C03-9D59-F960AD013D7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443894" y="570882"/>
            <a:ext cx="360000" cy="360000"/>
          </a:xfrm>
          <a:prstGeom prst="rect">
            <a:avLst/>
          </a:prstGeom>
        </p:spPr>
      </p:pic>
      <p:pic>
        <p:nvPicPr>
          <p:cNvPr id="29" name="図 28">
            <a:extLst>
              <a:ext uri="{FF2B5EF4-FFF2-40B4-BE49-F238E27FC236}">
                <a16:creationId xmlns:a16="http://schemas.microsoft.com/office/drawing/2014/main" id="{DBBF2B0E-94F7-42E5-AB82-06F7531D38B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815209" y="570882"/>
            <a:ext cx="360000" cy="360000"/>
          </a:xfrm>
          <a:prstGeom prst="rect">
            <a:avLst/>
          </a:prstGeom>
        </p:spPr>
      </p:pic>
      <p:pic>
        <p:nvPicPr>
          <p:cNvPr id="30" name="図 29">
            <a:extLst>
              <a:ext uri="{FF2B5EF4-FFF2-40B4-BE49-F238E27FC236}">
                <a16:creationId xmlns:a16="http://schemas.microsoft.com/office/drawing/2014/main" id="{3E46D60E-628E-49D6-9E5A-C794147C3E6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925634" y="1065296"/>
            <a:ext cx="360000" cy="360000"/>
          </a:xfrm>
          <a:prstGeom prst="rect">
            <a:avLst/>
          </a:prstGeom>
        </p:spPr>
      </p:pic>
      <p:pic>
        <p:nvPicPr>
          <p:cNvPr id="31" name="図 30">
            <a:extLst>
              <a:ext uri="{FF2B5EF4-FFF2-40B4-BE49-F238E27FC236}">
                <a16:creationId xmlns:a16="http://schemas.microsoft.com/office/drawing/2014/main" id="{EC0C32A3-1751-4C4C-944D-A76A7442A54B}"/>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305461" y="1065296"/>
            <a:ext cx="360000" cy="360000"/>
          </a:xfrm>
          <a:prstGeom prst="rect">
            <a:avLst/>
          </a:prstGeom>
        </p:spPr>
      </p:pic>
      <p:pic>
        <p:nvPicPr>
          <p:cNvPr id="32" name="図 31">
            <a:extLst>
              <a:ext uri="{FF2B5EF4-FFF2-40B4-BE49-F238E27FC236}">
                <a16:creationId xmlns:a16="http://schemas.microsoft.com/office/drawing/2014/main" id="{5A1FA7E4-710D-4394-8E8C-6B9FEFFF703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693573" y="1065296"/>
            <a:ext cx="360000" cy="360000"/>
          </a:xfrm>
          <a:prstGeom prst="rect">
            <a:avLst/>
          </a:prstGeom>
        </p:spPr>
      </p:pic>
      <p:pic>
        <p:nvPicPr>
          <p:cNvPr id="33" name="図 32">
            <a:extLst>
              <a:ext uri="{FF2B5EF4-FFF2-40B4-BE49-F238E27FC236}">
                <a16:creationId xmlns:a16="http://schemas.microsoft.com/office/drawing/2014/main" id="{A2ACC505-016B-45D6-BFDF-15741F5D651F}"/>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1083894" y="1065296"/>
            <a:ext cx="360000" cy="360000"/>
          </a:xfrm>
          <a:prstGeom prst="rect">
            <a:avLst/>
          </a:prstGeom>
        </p:spPr>
      </p:pic>
      <p:pic>
        <p:nvPicPr>
          <p:cNvPr id="34" name="図 33">
            <a:extLst>
              <a:ext uri="{FF2B5EF4-FFF2-40B4-BE49-F238E27FC236}">
                <a16:creationId xmlns:a16="http://schemas.microsoft.com/office/drawing/2014/main" id="{0306C2F5-BF5F-4333-9E8B-B979F27F62E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1474215" y="1065296"/>
            <a:ext cx="360000" cy="360000"/>
          </a:xfrm>
          <a:prstGeom prst="rect">
            <a:avLst/>
          </a:prstGeom>
        </p:spPr>
      </p:pic>
      <p:sp>
        <p:nvSpPr>
          <p:cNvPr id="36" name="テキスト ボックス 35">
            <a:extLst>
              <a:ext uri="{FF2B5EF4-FFF2-40B4-BE49-F238E27FC236}">
                <a16:creationId xmlns:a16="http://schemas.microsoft.com/office/drawing/2014/main" id="{B3910D13-E02E-4634-A638-7A9F7C5C2AD7}"/>
              </a:ext>
            </a:extLst>
          </p:cNvPr>
          <p:cNvSpPr txBox="1"/>
          <p:nvPr/>
        </p:nvSpPr>
        <p:spPr>
          <a:xfrm>
            <a:off x="7745573" y="996209"/>
            <a:ext cx="1720132" cy="369332"/>
          </a:xfrm>
          <a:prstGeom prst="rect">
            <a:avLst/>
          </a:prstGeom>
          <a:solidFill>
            <a:srgbClr val="FF0000"/>
          </a:solidFill>
        </p:spPr>
        <p:txBody>
          <a:bodyPr wrap="square" rtlCol="0">
            <a:spAutoFit/>
          </a:bodyPr>
          <a:lstStyle/>
          <a:p>
            <a:r>
              <a:rPr lang="ja-JP" altLang="en-US" dirty="0">
                <a:solidFill>
                  <a:schemeClr val="bg1"/>
                </a:solidFill>
              </a:rPr>
              <a:t>教育庁</a:t>
            </a:r>
            <a:endParaRPr kumimoji="1" lang="ja-JP" altLang="en-US" dirty="0">
              <a:solidFill>
                <a:schemeClr val="bg1"/>
              </a:solidFill>
            </a:endParaRPr>
          </a:p>
        </p:txBody>
      </p:sp>
    </p:spTree>
    <p:extLst>
      <p:ext uri="{BB962C8B-B14F-4D97-AF65-F5344CB8AC3E}">
        <p14:creationId xmlns:p14="http://schemas.microsoft.com/office/powerpoint/2010/main" val="2610730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その他府民向け理解促進①</a:t>
            </a:r>
          </a:p>
        </p:txBody>
      </p:sp>
      <p:sp>
        <p:nvSpPr>
          <p:cNvPr id="3" name="コンテンツ プレースホルダー 2"/>
          <p:cNvSpPr>
            <a:spLocks noGrp="1"/>
          </p:cNvSpPr>
          <p:nvPr>
            <p:ph idx="1"/>
          </p:nvPr>
        </p:nvSpPr>
        <p:spPr>
          <a:xfrm>
            <a:off x="0" y="1589978"/>
            <a:ext cx="12514961" cy="5242264"/>
          </a:xfrm>
        </p:spPr>
        <p:txBody>
          <a:bodyPr>
            <a:noAutofit/>
          </a:bodyPr>
          <a:lstStyle/>
          <a:p>
            <a:endParaRPr kumimoji="1" lang="en-US" altLang="ja-JP" sz="1100" dirty="0">
              <a:latin typeface="Meiryo UI" panose="020B0604030504040204" pitchFamily="50" charset="-128"/>
              <a:ea typeface="Meiryo UI" panose="020B0604030504040204" pitchFamily="50" charset="-128"/>
            </a:endParaRPr>
          </a:p>
          <a:p>
            <a:endParaRPr lang="ja-JP" altLang="en-US" sz="1100" dirty="0">
              <a:solidFill>
                <a:srgbClr val="FF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C9D87D91-12A4-4BCD-BC1C-9D22FB415AC1}" type="slidenum">
              <a:rPr kumimoji="1" lang="ja-JP" altLang="en-US" smtClean="0"/>
              <a:t>18</a:t>
            </a:fld>
            <a:endParaRPr kumimoji="1" lang="ja-JP" altLang="en-US"/>
          </a:p>
        </p:txBody>
      </p:sp>
      <p:sp>
        <p:nvSpPr>
          <p:cNvPr id="8" name="正方形/長方形 7"/>
          <p:cNvSpPr/>
          <p:nvPr/>
        </p:nvSpPr>
        <p:spPr>
          <a:xfrm>
            <a:off x="7445567" y="6211330"/>
            <a:ext cx="2280166" cy="521746"/>
          </a:xfrm>
          <a:prstGeom prst="rect">
            <a:avLst/>
          </a:prstGeom>
        </p:spPr>
        <p:txBody>
          <a:bodyPr wrap="square">
            <a:spAutoFit/>
          </a:bodyPr>
          <a:lstStyle/>
          <a:p>
            <a:pPr algn="ctr">
              <a:lnSpc>
                <a:spcPts val="1800"/>
              </a:lnSpc>
            </a:pPr>
            <a:r>
              <a:rPr lang="ja-JP" altLang="en-US" sz="1000" dirty="0">
                <a:latin typeface="Meiryo UI" panose="020B0604030504040204" pitchFamily="50" charset="-128"/>
                <a:ea typeface="Meiryo UI" panose="020B0604030504040204" pitchFamily="50" charset="-128"/>
              </a:rPr>
              <a:t>大阪学生ボランティアネットワーク</a:t>
            </a:r>
            <a:endParaRPr lang="en-US" altLang="ja-JP" sz="1000" dirty="0">
              <a:latin typeface="Meiryo UI" panose="020B0604030504040204" pitchFamily="50" charset="-128"/>
              <a:ea typeface="Meiryo UI" panose="020B0604030504040204" pitchFamily="50" charset="-128"/>
            </a:endParaRPr>
          </a:p>
          <a:p>
            <a:pPr algn="ctr">
              <a:lnSpc>
                <a:spcPts val="1800"/>
              </a:lnSpc>
            </a:pPr>
            <a:r>
              <a:rPr lang="ja-JP" altLang="en-US" sz="1000" dirty="0">
                <a:latin typeface="Meiryo UI" panose="020B0604030504040204" pitchFamily="50" charset="-128"/>
                <a:ea typeface="Meiryo UI" panose="020B0604030504040204" pitchFamily="50" charset="-128"/>
              </a:rPr>
              <a:t>「みっくす」による防犯活動の実施</a:t>
            </a:r>
            <a:endParaRPr lang="en-US" altLang="ja-JP" sz="10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9B108B3B-53DD-40B6-9573-F3826E3758D4}"/>
              </a:ext>
            </a:extLst>
          </p:cNvPr>
          <p:cNvSpPr txBox="1"/>
          <p:nvPr/>
        </p:nvSpPr>
        <p:spPr>
          <a:xfrm>
            <a:off x="7191940" y="1438053"/>
            <a:ext cx="7256920" cy="2365199"/>
          </a:xfrm>
          <a:prstGeom prst="rect">
            <a:avLst/>
          </a:prstGeom>
          <a:noFill/>
        </p:spPr>
        <p:txBody>
          <a:bodyPr wrap="square" rtlCol="0">
            <a:spAutoFit/>
          </a:bodyPr>
          <a:lstStyle/>
          <a:p>
            <a:pPr>
              <a:lnSpc>
                <a:spcPct val="150000"/>
              </a:lnSpc>
            </a:pPr>
            <a:r>
              <a:rPr kumimoji="1" lang="ja-JP" altLang="en-US" sz="1200" b="1" dirty="0">
                <a:latin typeface="Meiryo UI" panose="020B0604030504040204" pitchFamily="50" charset="-128"/>
                <a:ea typeface="Meiryo UI" panose="020B0604030504040204" pitchFamily="50" charset="-128"/>
              </a:rPr>
              <a:t>■研修・セミナー・ワークショップ等の開催・協力（庁内研修含む）</a:t>
            </a:r>
            <a:endParaRPr kumimoji="1" lang="en-US" altLang="ja-JP" sz="1200" b="1" dirty="0">
              <a:latin typeface="Meiryo UI" panose="020B0604030504040204" pitchFamily="50" charset="-128"/>
              <a:ea typeface="Meiryo UI" panose="020B0604030504040204" pitchFamily="50" charset="-128"/>
            </a:endParaRPr>
          </a:p>
          <a:p>
            <a:pPr>
              <a:lnSpc>
                <a:spcPct val="150000"/>
              </a:lnSpc>
            </a:pPr>
            <a:r>
              <a:rPr lang="ja-JP" altLang="en-US" sz="1100" dirty="0">
                <a:latin typeface="Meiryo UI" panose="020B0604030504040204" pitchFamily="50" charset="-128"/>
                <a:ea typeface="Meiryo UI" panose="020B0604030504040204" pitchFamily="50" charset="-128"/>
              </a:rPr>
              <a:t>・都市整備部での新規採用職員研修で</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啓発（</a:t>
            </a:r>
            <a:r>
              <a:rPr lang="en-US" altLang="ja-JP" sz="1100" dirty="0">
                <a:latin typeface="Meiryo UI" panose="020B0604030504040204" pitchFamily="50" charset="-128"/>
                <a:ea typeface="Meiryo UI" panose="020B0604030504040204" pitchFamily="50" charset="-128"/>
              </a:rPr>
              <a:t>R5.4</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a:lnSpc>
                <a:spcPct val="150000"/>
              </a:lnSpc>
            </a:pPr>
            <a:r>
              <a:rPr lang="ja-JP" altLang="en-US" sz="1100" dirty="0">
                <a:latin typeface="Meiryo UI" panose="020B0604030504040204" pitchFamily="50" charset="-128"/>
                <a:ea typeface="Meiryo UI" panose="020B0604030504040204" pitchFamily="50" charset="-128"/>
              </a:rPr>
              <a:t>・実践的英語体験活動推進事業（グローバル体験プログラム） （</a:t>
            </a:r>
            <a:r>
              <a:rPr lang="en-US" altLang="ja-JP" sz="1100" dirty="0">
                <a:latin typeface="Meiryo UI" panose="020B0604030504040204" pitchFamily="50" charset="-128"/>
                <a:ea typeface="Meiryo UI" panose="020B0604030504040204" pitchFamily="50" charset="-128"/>
              </a:rPr>
              <a:t>R5.6</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R6.1</a:t>
            </a:r>
            <a:r>
              <a:rPr lang="ja-JP" altLang="en-US" sz="1100" dirty="0">
                <a:latin typeface="Meiryo UI" panose="020B0604030504040204" pitchFamily="50" charset="-128"/>
                <a:ea typeface="Meiryo UI" panose="020B0604030504040204" pitchFamily="50" charset="-128"/>
              </a:rPr>
              <a:t>）</a:t>
            </a:r>
            <a:endParaRPr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lang="ja-JP" altLang="en-US" sz="1100" dirty="0">
                <a:latin typeface="Meiryo UI" panose="020B0604030504040204" pitchFamily="50" charset="-128"/>
                <a:ea typeface="Meiryo UI" panose="020B0604030504040204" pitchFamily="50" charset="-128"/>
              </a:rPr>
              <a:t>・もったいないやん活動隊の募集・養成講座（</a:t>
            </a:r>
            <a:r>
              <a:rPr lang="en-US" altLang="ja-JP" sz="1100" dirty="0">
                <a:latin typeface="Meiryo UI" panose="020B0604030504040204" pitchFamily="50" charset="-128"/>
                <a:ea typeface="Meiryo UI" panose="020B0604030504040204" pitchFamily="50" charset="-128"/>
              </a:rPr>
              <a:t>R6.1</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ct val="150000"/>
              </a:lnSpc>
            </a:pPr>
            <a:r>
              <a:rPr lang="ja-JP" altLang="en-US" sz="1100" dirty="0">
                <a:latin typeface="Meiryo UI" panose="020B0604030504040204" pitchFamily="50" charset="-128"/>
                <a:ea typeface="Meiryo UI" panose="020B0604030504040204" pitchFamily="50" charset="-128"/>
              </a:rPr>
              <a:t>・学生への海洋プラスチックごみ授業（</a:t>
            </a:r>
            <a:r>
              <a:rPr lang="en-US" altLang="ja-JP" sz="1100" dirty="0">
                <a:latin typeface="Meiryo UI" panose="020B0604030504040204" pitchFamily="50" charset="-128"/>
                <a:ea typeface="Meiryo UI" panose="020B0604030504040204" pitchFamily="50" charset="-128"/>
              </a:rPr>
              <a:t>R5.6</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11</a:t>
            </a:r>
            <a:r>
              <a:rPr lang="ja-JP" altLang="en-US" sz="1100" dirty="0">
                <a:latin typeface="Meiryo UI" panose="020B0604030504040204" pitchFamily="50" charset="-128"/>
                <a:ea typeface="Meiryo UI" panose="020B0604030504040204" pitchFamily="50" charset="-128"/>
              </a:rPr>
              <a:t>）</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ct val="150000"/>
              </a:lnSpc>
            </a:pPr>
            <a:r>
              <a:rPr lang="ja-JP" altLang="en-US" sz="1100" dirty="0">
                <a:latin typeface="Meiryo UI" panose="020B0604030504040204" pitchFamily="50" charset="-128"/>
                <a:ea typeface="Meiryo UI" panose="020B0604030504040204" pitchFamily="50" charset="-128"/>
              </a:rPr>
              <a:t>・食品ロス削減事例紹介セミナー</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地域一体で取り組む食品ロス削減</a:t>
            </a: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R6.1</a:t>
            </a:r>
            <a:r>
              <a:rPr lang="ja-JP" altLang="en-US" sz="1100" dirty="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a:lnSpc>
                <a:spcPct val="150000"/>
              </a:lnSpc>
            </a:pP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OSAKA</a:t>
            </a:r>
            <a:r>
              <a:rPr lang="ja-JP" altLang="en-US" sz="1100" dirty="0">
                <a:latin typeface="Meiryo UI" panose="020B0604030504040204" pitchFamily="50" charset="-128"/>
                <a:ea typeface="Meiryo UI" panose="020B0604030504040204" pitchFamily="50" charset="-128"/>
              </a:rPr>
              <a:t>女性活躍推進 ドーン</a:t>
            </a:r>
            <a:r>
              <a:rPr lang="en-US" altLang="ja-JP" sz="1100" dirty="0">
                <a:latin typeface="Meiryo UI" panose="020B0604030504040204" pitchFamily="50" charset="-128"/>
                <a:ea typeface="Meiryo UI" panose="020B0604030504040204" pitchFamily="50" charset="-128"/>
              </a:rPr>
              <a:t>de</a:t>
            </a:r>
            <a:r>
              <a:rPr lang="ja-JP" altLang="en-US" sz="1100" dirty="0">
                <a:latin typeface="Meiryo UI" panose="020B0604030504040204" pitchFamily="50" charset="-128"/>
                <a:ea typeface="Meiryo UI" panose="020B0604030504040204" pitchFamily="50" charset="-128"/>
              </a:rPr>
              <a:t>キラリ フェスティバル </a:t>
            </a:r>
            <a:r>
              <a:rPr lang="en-US" altLang="ja-JP" sz="1100" dirty="0">
                <a:latin typeface="Meiryo UI" panose="020B0604030504040204" pitchFamily="50" charset="-128"/>
                <a:ea typeface="Meiryo UI" panose="020B0604030504040204" pitchFamily="50" charset="-128"/>
              </a:rPr>
              <a:t>2023 with</a:t>
            </a:r>
            <a:r>
              <a:rPr lang="ja-JP" altLang="en-US" sz="1100" dirty="0">
                <a:latin typeface="Meiryo UI" panose="020B0604030504040204" pitchFamily="50" charset="-128"/>
                <a:ea typeface="Meiryo UI" panose="020B0604030504040204" pitchFamily="50" charset="-128"/>
              </a:rPr>
              <a:t>万博（</a:t>
            </a:r>
            <a:r>
              <a:rPr lang="en-US" altLang="ja-JP" sz="1100" dirty="0">
                <a:latin typeface="Meiryo UI" panose="020B0604030504040204" pitchFamily="50" charset="-128"/>
                <a:ea typeface="Meiryo UI" panose="020B0604030504040204" pitchFamily="50" charset="-128"/>
              </a:rPr>
              <a:t>R5.9</a:t>
            </a:r>
            <a:r>
              <a:rPr lang="ja-JP" altLang="en-US" sz="1100" dirty="0">
                <a:latin typeface="Meiryo UI" panose="020B0604030504040204" pitchFamily="50" charset="-128"/>
                <a:ea typeface="Meiryo UI" panose="020B0604030504040204" pitchFamily="50" charset="-128"/>
              </a:rPr>
              <a:t>）</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ct val="150000"/>
              </a:lnSpc>
            </a:pPr>
            <a:r>
              <a:rPr lang="ja-JP" altLang="en-US" sz="1100" dirty="0">
                <a:latin typeface="Meiryo UI" panose="020B0604030504040204" pitchFamily="50" charset="-128"/>
                <a:ea typeface="Meiryo UI" panose="020B0604030504040204" pitchFamily="50" charset="-128"/>
              </a:rPr>
              <a:t>・大阪府消費者フェア（</a:t>
            </a:r>
            <a:r>
              <a:rPr lang="en-US" altLang="ja-JP" sz="1100" dirty="0">
                <a:latin typeface="Meiryo UI" panose="020B0604030504040204" pitchFamily="50" charset="-128"/>
                <a:ea typeface="Meiryo UI" panose="020B0604030504040204" pitchFamily="50" charset="-128"/>
              </a:rPr>
              <a:t>R5.10</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11</a:t>
            </a:r>
            <a:r>
              <a:rPr lang="ja-JP" altLang="en-US" sz="1100" dirty="0">
                <a:latin typeface="Meiryo UI" panose="020B0604030504040204" pitchFamily="50" charset="-128"/>
                <a:ea typeface="Meiryo UI" panose="020B0604030504040204" pitchFamily="50" charset="-128"/>
              </a:rPr>
              <a:t>）</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ct val="150000"/>
              </a:lnSpc>
            </a:pPr>
            <a:r>
              <a:rPr lang="ja-JP" altLang="en-US" sz="1100" dirty="0">
                <a:latin typeface="Meiryo UI" panose="020B0604030504040204" pitchFamily="50" charset="-128"/>
                <a:ea typeface="Meiryo UI" panose="020B0604030504040204" pitchFamily="50" charset="-128"/>
              </a:rPr>
              <a:t>・人権教育担当指導主事会の開催（</a:t>
            </a:r>
            <a:r>
              <a:rPr lang="en-US" altLang="ja-JP" sz="1100" dirty="0">
                <a:latin typeface="Meiryo UI" panose="020B0604030504040204" pitchFamily="50" charset="-128"/>
                <a:ea typeface="Meiryo UI" panose="020B0604030504040204" pitchFamily="50" charset="-128"/>
              </a:rPr>
              <a:t>R5.10</a:t>
            </a:r>
            <a:r>
              <a:rPr lang="ja-JP" altLang="en-US" sz="1100" dirty="0">
                <a:latin typeface="Meiryo UI" panose="020B0604030504040204" pitchFamily="50" charset="-128"/>
                <a:ea typeface="Meiryo UI" panose="020B0604030504040204" pitchFamily="50" charset="-128"/>
              </a:rPr>
              <a:t>）　　等</a:t>
            </a:r>
            <a:endParaRPr lang="en-US" altLang="ja-JP" sz="11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147485AC-AC78-4977-B1D6-1A673F26D7C6}"/>
              </a:ext>
            </a:extLst>
          </p:cNvPr>
          <p:cNvPicPr>
            <a:picLocks noChangeAspect="1"/>
          </p:cNvPicPr>
          <p:nvPr/>
        </p:nvPicPr>
        <p:blipFill>
          <a:blip r:embed="rId2"/>
          <a:stretch>
            <a:fillRect/>
          </a:stretch>
        </p:blipFill>
        <p:spPr>
          <a:xfrm>
            <a:off x="7684057" y="3984191"/>
            <a:ext cx="1804213" cy="2265564"/>
          </a:xfrm>
          <a:prstGeom prst="rect">
            <a:avLst/>
          </a:prstGeom>
        </p:spPr>
      </p:pic>
      <p:pic>
        <p:nvPicPr>
          <p:cNvPr id="2052" name="Picture 4" descr="ホームステイ">
            <a:extLst>
              <a:ext uri="{FF2B5EF4-FFF2-40B4-BE49-F238E27FC236}">
                <a16:creationId xmlns:a16="http://schemas.microsoft.com/office/drawing/2014/main" id="{0F792908-18F6-45E2-9167-B9CAB6B0A36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65156" y="3994209"/>
            <a:ext cx="2567941" cy="1948537"/>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a:extLst>
              <a:ext uri="{FF2B5EF4-FFF2-40B4-BE49-F238E27FC236}">
                <a16:creationId xmlns:a16="http://schemas.microsoft.com/office/drawing/2014/main" id="{3FAFC081-37EF-4E39-B1AD-B7DA7C22175D}"/>
              </a:ext>
            </a:extLst>
          </p:cNvPr>
          <p:cNvSpPr/>
          <p:nvPr/>
        </p:nvSpPr>
        <p:spPr>
          <a:xfrm>
            <a:off x="9999574" y="6238990"/>
            <a:ext cx="2008820"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実践的英語体験活動推進事業</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（グローバル体験プログラム）</a:t>
            </a:r>
          </a:p>
        </p:txBody>
      </p:sp>
      <p:sp>
        <p:nvSpPr>
          <p:cNvPr id="21" name="テキスト ボックス 20">
            <a:extLst>
              <a:ext uri="{FF2B5EF4-FFF2-40B4-BE49-F238E27FC236}">
                <a16:creationId xmlns:a16="http://schemas.microsoft.com/office/drawing/2014/main" id="{2ECFB45D-7F20-4493-A60D-0336728574C5}"/>
              </a:ext>
            </a:extLst>
          </p:cNvPr>
          <p:cNvSpPr txBox="1"/>
          <p:nvPr/>
        </p:nvSpPr>
        <p:spPr>
          <a:xfrm>
            <a:off x="5539" y="3705296"/>
            <a:ext cx="7256920" cy="3126946"/>
          </a:xfrm>
          <a:prstGeom prst="rect">
            <a:avLst/>
          </a:prstGeom>
          <a:noFill/>
        </p:spPr>
        <p:txBody>
          <a:bodyPr wrap="square" rtlCol="0">
            <a:spAutoFit/>
          </a:bodyPr>
          <a:lstStyle/>
          <a:p>
            <a:pPr>
              <a:lnSpc>
                <a:spcPct val="150000"/>
              </a:lnSpc>
            </a:pPr>
            <a:r>
              <a:rPr kumimoji="1" lang="ja-JP" altLang="en-US" sz="1200" b="1" dirty="0">
                <a:latin typeface="Meiryo UI" panose="020B0604030504040204" pitchFamily="50" charset="-128"/>
                <a:ea typeface="Meiryo UI" panose="020B0604030504040204" pitchFamily="50" charset="-128"/>
              </a:rPr>
              <a:t>■府民向けのポスター、リーフレットなど</a:t>
            </a:r>
          </a:p>
          <a:p>
            <a:pPr>
              <a:lnSpc>
                <a:spcPct val="150000"/>
              </a:lnSpc>
            </a:pPr>
            <a:r>
              <a:rPr kumimoji="1" lang="ja-JP" altLang="en-US" sz="1100" dirty="0">
                <a:latin typeface="Meiryo UI" panose="020B0604030504040204" pitchFamily="50" charset="-128"/>
                <a:ea typeface="Meiryo UI" panose="020B0604030504040204" pitchFamily="50" charset="-128"/>
              </a:rPr>
              <a:t>・公民戦略連携デスクパンフレット</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・大阪府人権白書ゆまにてなにわ</a:t>
            </a:r>
            <a:r>
              <a:rPr kumimoji="1" lang="en-US" altLang="ja-JP" sz="1100" dirty="0">
                <a:latin typeface="Meiryo UI" panose="020B0604030504040204" pitchFamily="50" charset="-128"/>
                <a:ea typeface="Meiryo UI" panose="020B0604030504040204" pitchFamily="50" charset="-128"/>
              </a:rPr>
              <a:t>38</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・人権情報誌「そうぞう」</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・くらしすと</a:t>
            </a:r>
            <a:r>
              <a:rPr kumimoji="1" lang="en-US" altLang="ja-JP" sz="1100" dirty="0">
                <a:latin typeface="Meiryo UI" panose="020B0604030504040204" pitchFamily="50" charset="-128"/>
                <a:ea typeface="Meiryo UI" panose="020B0604030504040204" pitchFamily="50" charset="-128"/>
              </a:rPr>
              <a:t>vol.110,111,112,113</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・環境教育冊子「考えよう！わたしたちのくらしと環境・エネルギー」</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・大阪府みどりの基金事業報告書</a:t>
            </a:r>
            <a:r>
              <a:rPr kumimoji="1" lang="en-US" altLang="ja-JP" sz="1100" dirty="0">
                <a:latin typeface="Meiryo UI" panose="020B0604030504040204" pitchFamily="50" charset="-128"/>
                <a:ea typeface="Meiryo UI" panose="020B0604030504040204" pitchFamily="50" charset="-128"/>
              </a:rPr>
              <a:t>2023</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・そのリフォームちょっと待った！省エネも考えようリーフレット</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・広報誌「山」の冊子作成</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・リーフレット「スーパーシティ型国家戦略特区のご案内」</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・消費生活クエスト</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・消費ってな～に？</a:t>
            </a:r>
          </a:p>
        </p:txBody>
      </p:sp>
      <p:sp>
        <p:nvSpPr>
          <p:cNvPr id="22" name="正方形/長方形 21">
            <a:extLst>
              <a:ext uri="{FF2B5EF4-FFF2-40B4-BE49-F238E27FC236}">
                <a16:creationId xmlns:a16="http://schemas.microsoft.com/office/drawing/2014/main" id="{3B8A70C3-8CDE-44EF-A87D-D7D22A90BA08}"/>
              </a:ext>
            </a:extLst>
          </p:cNvPr>
          <p:cNvSpPr/>
          <p:nvPr/>
        </p:nvSpPr>
        <p:spPr>
          <a:xfrm>
            <a:off x="5070106" y="6592589"/>
            <a:ext cx="2190349" cy="288349"/>
          </a:xfrm>
          <a:prstGeom prst="rect">
            <a:avLst/>
          </a:prstGeom>
        </p:spPr>
        <p:txBody>
          <a:bodyPr wrap="square">
            <a:spAutoFit/>
          </a:bodyPr>
          <a:lstStyle/>
          <a:p>
            <a:pPr algn="ctr">
              <a:lnSpc>
                <a:spcPts val="1800"/>
              </a:lnSpc>
            </a:pPr>
            <a:r>
              <a:rPr lang="ja-JP" altLang="en-US" sz="900" dirty="0">
                <a:latin typeface="Meiryo UI" panose="020B0604030504040204" pitchFamily="50" charset="-128"/>
                <a:ea typeface="Meiryo UI" panose="020B0604030504040204" pitchFamily="50" charset="-128"/>
              </a:rPr>
              <a:t>公民戦略連携デスクパンフレット</a:t>
            </a:r>
            <a:endParaRPr lang="en-US" altLang="ja-JP" sz="900" dirty="0">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45C43E36-BB0D-4EE0-BA3D-F8FCDB6969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0927" y="5131767"/>
            <a:ext cx="1843974" cy="1298326"/>
          </a:xfrm>
          <a:prstGeom prst="rect">
            <a:avLst/>
          </a:prstGeom>
        </p:spPr>
      </p:pic>
      <p:pic>
        <p:nvPicPr>
          <p:cNvPr id="24" name="図 23">
            <a:extLst>
              <a:ext uri="{FF2B5EF4-FFF2-40B4-BE49-F238E27FC236}">
                <a16:creationId xmlns:a16="http://schemas.microsoft.com/office/drawing/2014/main" id="{94EFAF9B-B0C3-4972-9ACB-6DFD018766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96939" y="5327082"/>
            <a:ext cx="1842700" cy="1298326"/>
          </a:xfrm>
          <a:prstGeom prst="rect">
            <a:avLst/>
          </a:prstGeom>
        </p:spPr>
      </p:pic>
      <p:sp>
        <p:nvSpPr>
          <p:cNvPr id="27" name="テキスト ボックス 26">
            <a:extLst>
              <a:ext uri="{FF2B5EF4-FFF2-40B4-BE49-F238E27FC236}">
                <a16:creationId xmlns:a16="http://schemas.microsoft.com/office/drawing/2014/main" id="{FD68DB3A-69C5-4B25-84C6-E2A41E22FB81}"/>
              </a:ext>
            </a:extLst>
          </p:cNvPr>
          <p:cNvSpPr txBox="1"/>
          <p:nvPr/>
        </p:nvSpPr>
        <p:spPr>
          <a:xfrm>
            <a:off x="5539" y="1519695"/>
            <a:ext cx="7256920" cy="2111284"/>
          </a:xfrm>
          <a:prstGeom prst="rect">
            <a:avLst/>
          </a:prstGeom>
          <a:noFill/>
        </p:spPr>
        <p:txBody>
          <a:bodyPr wrap="square" rtlCol="0">
            <a:spAutoFit/>
          </a:bodyPr>
          <a:lstStyle/>
          <a:p>
            <a:pPr>
              <a:lnSpc>
                <a:spcPct val="150000"/>
              </a:lnSpc>
            </a:pPr>
            <a:r>
              <a:rPr kumimoji="1" lang="ja-JP" altLang="en-US" sz="1200" b="1" dirty="0">
                <a:latin typeface="Meiryo UI" panose="020B0604030504040204" pitchFamily="50" charset="-128"/>
                <a:ea typeface="Meiryo UI" panose="020B0604030504040204" pitchFamily="50" charset="-128"/>
              </a:rPr>
              <a:t>■イベントやフォーラム等における理解促進</a:t>
            </a:r>
          </a:p>
          <a:p>
            <a:pPr>
              <a:lnSpc>
                <a:spcPct val="150000"/>
              </a:lnSpc>
            </a:pP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OSAKA</a:t>
            </a:r>
            <a:r>
              <a:rPr kumimoji="1" lang="ja-JP" altLang="en-US" sz="1100" dirty="0">
                <a:latin typeface="Meiryo UI" panose="020B0604030504040204" pitchFamily="50" charset="-128"/>
                <a:ea typeface="Meiryo UI" panose="020B0604030504040204" pitchFamily="50" charset="-128"/>
              </a:rPr>
              <a:t>子どもの夢”応援事業～第４回</a:t>
            </a: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ギネス世界記録チャレンジ～（</a:t>
            </a:r>
            <a:r>
              <a:rPr kumimoji="1" lang="en-US" altLang="ja-JP" sz="1100" dirty="0">
                <a:latin typeface="Meiryo UI" panose="020B0604030504040204" pitchFamily="50" charset="-128"/>
                <a:ea typeface="Meiryo UI" panose="020B0604030504040204" pitchFamily="50" charset="-128"/>
              </a:rPr>
              <a:t>R6.2</a:t>
            </a:r>
            <a:r>
              <a:rPr kumimoji="1" lang="ja-JP" altLang="en-US" sz="1100" dirty="0">
                <a:latin typeface="Meiryo UI" panose="020B0604030504040204" pitchFamily="50" charset="-128"/>
                <a:ea typeface="Meiryo UI" panose="020B0604030504040204" pitchFamily="50" charset="-128"/>
              </a:rPr>
              <a:t>）</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・大阪府消費者フェア（</a:t>
            </a:r>
            <a:r>
              <a:rPr kumimoji="1" lang="en-US" altLang="ja-JP" sz="1100" dirty="0">
                <a:latin typeface="Meiryo UI" panose="020B0604030504040204" pitchFamily="50" charset="-128"/>
                <a:ea typeface="Meiryo UI" panose="020B0604030504040204" pitchFamily="50" charset="-128"/>
              </a:rPr>
              <a:t>R5.10</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11</a:t>
            </a:r>
            <a:r>
              <a:rPr kumimoji="1" lang="ja-JP" altLang="en-US" sz="1100" dirty="0">
                <a:latin typeface="Meiryo UI" panose="020B0604030504040204" pitchFamily="50" charset="-128"/>
                <a:ea typeface="Meiryo UI" panose="020B0604030504040204" pitchFamily="50" charset="-128"/>
              </a:rPr>
              <a:t>）</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OSAKA</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ビジネスマッチング</a:t>
            </a:r>
            <a:r>
              <a:rPr kumimoji="1" lang="en-US" altLang="ja-JP" sz="1100" dirty="0">
                <a:latin typeface="Meiryo UI" panose="020B0604030504040204" pitchFamily="50" charset="-128"/>
                <a:ea typeface="Meiryo UI" panose="020B0604030504040204" pitchFamily="50" charset="-128"/>
              </a:rPr>
              <a:t>Days</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R6.1</a:t>
            </a:r>
            <a:r>
              <a:rPr kumimoji="1" lang="ja-JP" altLang="en-US" sz="1100" dirty="0">
                <a:latin typeface="Meiryo UI" panose="020B0604030504040204" pitchFamily="50" charset="-128"/>
                <a:ea typeface="Meiryo UI" panose="020B0604030504040204" pitchFamily="50" charset="-128"/>
              </a:rPr>
              <a:t>）</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Welcoming </a:t>
            </a:r>
            <a:r>
              <a:rPr kumimoji="1" lang="ja-JP" altLang="en-US" sz="1100" dirty="0">
                <a:latin typeface="Meiryo UI" panose="020B0604030504040204" pitchFamily="50" charset="-128"/>
                <a:ea typeface="Meiryo UI" panose="020B0604030504040204" pitchFamily="50" charset="-128"/>
              </a:rPr>
              <a:t>アベノ・天王寺 おおさかもん祭り </a:t>
            </a:r>
            <a:r>
              <a:rPr kumimoji="1" lang="en-US" altLang="ja-JP" sz="1100" dirty="0">
                <a:latin typeface="Meiryo UI" panose="020B0604030504040204" pitchFamily="50" charset="-128"/>
                <a:ea typeface="Meiryo UI" panose="020B0604030504040204" pitchFamily="50" charset="-128"/>
              </a:rPr>
              <a:t>Road to EXPO2025 </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R5.11</a:t>
            </a:r>
            <a:r>
              <a:rPr kumimoji="1" lang="ja-JP" altLang="en-US" sz="1100" dirty="0">
                <a:latin typeface="Meiryo UI" panose="020B0604030504040204" pitchFamily="50" charset="-128"/>
                <a:ea typeface="Meiryo UI" panose="020B0604030504040204" pitchFamily="50" charset="-128"/>
              </a:rPr>
              <a:t>）　（再掲）</a:t>
            </a:r>
          </a:p>
          <a:p>
            <a:pPr>
              <a:lnSpc>
                <a:spcPct val="150000"/>
              </a:lnSpc>
            </a:pPr>
            <a:r>
              <a:rPr kumimoji="1" lang="ja-JP" altLang="en-US" sz="1100" dirty="0">
                <a:latin typeface="Meiryo UI" panose="020B0604030504040204" pitchFamily="50" charset="-128"/>
                <a:ea typeface="Meiryo UI" panose="020B0604030504040204" pitchFamily="50" charset="-128"/>
              </a:rPr>
              <a:t>・小中学生対象「わくわく・どきどき</a:t>
            </a: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ジュニアプロジェクト」の実施（通年）　（再掲）</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・図書館マルシェ（通年）</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・大阪学生ボランティアネットワーク「みっくす」による防犯活動の実施（通年）　等</a:t>
            </a:r>
          </a:p>
        </p:txBody>
      </p:sp>
      <p:sp>
        <p:nvSpPr>
          <p:cNvPr id="28" name="テキスト ボックス 27">
            <a:extLst>
              <a:ext uri="{FF2B5EF4-FFF2-40B4-BE49-F238E27FC236}">
                <a16:creationId xmlns:a16="http://schemas.microsoft.com/office/drawing/2014/main" id="{88BEA3E1-FDAD-4C75-8DD0-1CDE9ACCE9C7}"/>
              </a:ext>
            </a:extLst>
          </p:cNvPr>
          <p:cNvSpPr txBox="1"/>
          <p:nvPr/>
        </p:nvSpPr>
        <p:spPr>
          <a:xfrm>
            <a:off x="3884284" y="3850130"/>
            <a:ext cx="3799773" cy="1326453"/>
          </a:xfrm>
          <a:prstGeom prst="rect">
            <a:avLst/>
          </a:prstGeom>
          <a:noFill/>
        </p:spPr>
        <p:txBody>
          <a:bodyPr wrap="square" rtlCol="0">
            <a:spAutoFit/>
          </a:bodyPr>
          <a:lstStyle/>
          <a:p>
            <a:pPr>
              <a:lnSpc>
                <a:spcPct val="150000"/>
              </a:lnSpc>
            </a:pPr>
            <a:r>
              <a:rPr kumimoji="1" lang="ja-JP" altLang="en-US" sz="1100" dirty="0">
                <a:latin typeface="Meiryo UI" panose="020B0604030504040204" pitchFamily="50" charset="-128"/>
                <a:ea typeface="Meiryo UI" panose="020B0604030504040204" pitchFamily="50" charset="-128"/>
              </a:rPr>
              <a:t>・あま～い誘いにご用心！</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・消費生活センターからのお知らせ</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・めざそう！消費者市民</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・大阪府内消費生活相談窓口リーフレット</a:t>
            </a:r>
            <a:endParaRPr kumimoji="1" lang="ja-JP" altLang="en-US" sz="1100" dirty="0">
              <a:solidFill>
                <a:srgbClr val="FF0000"/>
              </a:solidFill>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・消費者市民社会ってな～に？ 　　等</a:t>
            </a:r>
          </a:p>
        </p:txBody>
      </p:sp>
    </p:spTree>
    <p:extLst>
      <p:ext uri="{BB962C8B-B14F-4D97-AF65-F5344CB8AC3E}">
        <p14:creationId xmlns:p14="http://schemas.microsoft.com/office/powerpoint/2010/main" val="2521970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その他府民向け理解促進②</a:t>
            </a: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19</a:t>
            </a:fld>
            <a:endParaRPr kumimoji="1" lang="ja-JP" altLang="en-US"/>
          </a:p>
        </p:txBody>
      </p:sp>
      <p:sp>
        <p:nvSpPr>
          <p:cNvPr id="15" name="正方形/長方形 14">
            <a:extLst>
              <a:ext uri="{FF2B5EF4-FFF2-40B4-BE49-F238E27FC236}">
                <a16:creationId xmlns:a16="http://schemas.microsoft.com/office/drawing/2014/main" id="{1DDC1364-B397-4536-AC1A-51B46B620483}"/>
              </a:ext>
            </a:extLst>
          </p:cNvPr>
          <p:cNvSpPr/>
          <p:nvPr/>
        </p:nvSpPr>
        <p:spPr>
          <a:xfrm>
            <a:off x="6598748" y="1579128"/>
            <a:ext cx="7874847" cy="2832635"/>
          </a:xfrm>
          <a:prstGeom prst="rect">
            <a:avLst/>
          </a:prstGeom>
        </p:spPr>
        <p:txBody>
          <a:bodyPr wrap="square">
            <a:spAutoFit/>
          </a:bodyPr>
          <a:lstStyle/>
          <a:p>
            <a:pPr>
              <a:lnSpc>
                <a:spcPts val="1800"/>
              </a:lnSpc>
            </a:pPr>
            <a:r>
              <a:rPr lang="ja-JP" altLang="en-US" sz="1200" b="1" dirty="0">
                <a:latin typeface="Meiryo UI" panose="020B0604030504040204" pitchFamily="50" charset="-128"/>
                <a:ea typeface="Meiryo UI" panose="020B0604030504040204" pitchFamily="50" charset="-128"/>
              </a:rPr>
              <a:t>■その他の取組</a:t>
            </a:r>
            <a:endParaRPr lang="en-US" altLang="ja-JP" sz="1200" b="1" dirty="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・公民連携の推進</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・公民連携による地域課題の解決（「大阪スマートシティパートナーズフォーラム」（</a:t>
            </a:r>
            <a:r>
              <a:rPr lang="en-US" altLang="ja-JP" sz="1100" dirty="0">
                <a:latin typeface="Meiryo UI" panose="020B0604030504040204" pitchFamily="50" charset="-128"/>
                <a:ea typeface="Meiryo UI" panose="020B0604030504040204" pitchFamily="50" charset="-128"/>
              </a:rPr>
              <a:t>OSPF</a:t>
            </a:r>
            <a:r>
              <a:rPr lang="ja-JP" altLang="en-US" sz="1100" dirty="0">
                <a:latin typeface="Meiryo UI" panose="020B0604030504040204" pitchFamily="50" charset="-128"/>
                <a:ea typeface="Meiryo UI" panose="020B0604030504040204" pitchFamily="50" charset="-128"/>
              </a:rPr>
              <a:t>）の取組）</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・第２回大阪府公募公債（</a:t>
            </a:r>
            <a:r>
              <a:rPr lang="en-US" altLang="ja-JP" sz="1100" dirty="0">
                <a:latin typeface="Meiryo UI" panose="020B0604030504040204" pitchFamily="50" charset="-128"/>
                <a:ea typeface="Meiryo UI" panose="020B0604030504040204" pitchFamily="50" charset="-128"/>
              </a:rPr>
              <a:t>15</a:t>
            </a:r>
            <a:r>
              <a:rPr lang="ja-JP" altLang="en-US" sz="1100" dirty="0">
                <a:latin typeface="Meiryo UI" panose="020B0604030504040204" pitchFamily="50" charset="-128"/>
                <a:ea typeface="Meiryo UI" panose="020B0604030504040204" pitchFamily="50" charset="-128"/>
              </a:rPr>
              <a:t>年）（グリーンボンド）の発行</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・子ども輝く未来基金</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・「兵庫・大阪 教育旅行コース造成のための観光素材集」への</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ロゴマークの掲載</a:t>
            </a:r>
            <a:endParaRPr lang="en-US" altLang="ja-JP" sz="1100" dirty="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・チャレンジ応援資金（</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ビジネス支援資金）</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・環境教育の教材・支援プログラムの紹介</a:t>
            </a:r>
            <a:br>
              <a:rPr lang="ja-JP" altLang="en-US"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・小学生すくすくウォッチ</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・ペーパーレス会議等の、</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の理念を反映した運営</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・部局運営方針への</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ロゴマーク掲載</a:t>
            </a:r>
            <a:endParaRPr lang="ja-JP" altLang="en-US"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・報道提供資料への</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ロゴマーク掲載（通年）　　等　</a:t>
            </a:r>
          </a:p>
        </p:txBody>
      </p:sp>
      <p:sp>
        <p:nvSpPr>
          <p:cNvPr id="18" name="正方形/長方形 17">
            <a:extLst>
              <a:ext uri="{FF2B5EF4-FFF2-40B4-BE49-F238E27FC236}">
                <a16:creationId xmlns:a16="http://schemas.microsoft.com/office/drawing/2014/main" id="{10FCFD17-4D76-4CDA-B1EE-A669733DFD16}"/>
              </a:ext>
            </a:extLst>
          </p:cNvPr>
          <p:cNvSpPr/>
          <p:nvPr/>
        </p:nvSpPr>
        <p:spPr>
          <a:xfrm>
            <a:off x="170504" y="1667167"/>
            <a:ext cx="8415388" cy="5140959"/>
          </a:xfrm>
          <a:prstGeom prst="rect">
            <a:avLst/>
          </a:prstGeom>
        </p:spPr>
        <p:txBody>
          <a:bodyPr wrap="square">
            <a:spAutoFit/>
          </a:bodyPr>
          <a:lstStyle/>
          <a:p>
            <a:pPr>
              <a:lnSpc>
                <a:spcPts val="1800"/>
              </a:lnSpc>
            </a:pPr>
            <a:r>
              <a:rPr lang="ja-JP" altLang="en-US" sz="1200" b="1" dirty="0">
                <a:latin typeface="Meiryo UI" panose="020B0604030504040204" pitchFamily="50" charset="-128"/>
                <a:ea typeface="Meiryo UI" panose="020B0604030504040204" pitchFamily="50" charset="-128"/>
              </a:rPr>
              <a:t>■チラシ等への掲載</a:t>
            </a:r>
          </a:p>
          <a:p>
            <a:pPr>
              <a:lnSpc>
                <a:spcPts val="1800"/>
              </a:lnSpc>
            </a:pPr>
            <a:r>
              <a:rPr lang="ja-JP" altLang="en-US" sz="1100" dirty="0">
                <a:latin typeface="Meiryo UI" panose="020B0604030504040204" pitchFamily="50" charset="-128"/>
                <a:ea typeface="Meiryo UI" panose="020B0604030504040204" pitchFamily="50" charset="-128"/>
              </a:rPr>
              <a:t>・企業版ふるさと納税</a:t>
            </a:r>
            <a:r>
              <a:rPr lang="en-US" altLang="ja-JP" sz="1100" dirty="0">
                <a:latin typeface="Meiryo UI" panose="020B0604030504040204" pitchFamily="50" charset="-128"/>
                <a:ea typeface="Meiryo UI" panose="020B0604030504040204" pitchFamily="50" charset="-128"/>
              </a:rPr>
              <a:t>PR</a:t>
            </a:r>
            <a:r>
              <a:rPr lang="ja-JP" altLang="en-US" sz="1100" dirty="0">
                <a:latin typeface="Meiryo UI" panose="020B0604030504040204" pitchFamily="50" charset="-128"/>
                <a:ea typeface="Meiryo UI" panose="020B0604030504040204" pitchFamily="50" charset="-128"/>
              </a:rPr>
              <a:t>チラシ</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・「女性に対する暴力のない社会をめざして ～私が、あなたが、できること～」</a:t>
            </a:r>
            <a:endParaRPr lang="ja-JP" altLang="en-US"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・「男女共同参画の視点で防災を考える～避難生活と家庭の備え～」</a:t>
            </a:r>
          </a:p>
          <a:p>
            <a:pPr>
              <a:lnSpc>
                <a:spcPts val="1800"/>
              </a:lnSpc>
            </a:pPr>
            <a:r>
              <a:rPr lang="ja-JP" altLang="en-US" sz="1100" dirty="0">
                <a:latin typeface="Meiryo UI" panose="020B0604030504040204" pitchFamily="50" charset="-128"/>
                <a:ea typeface="Meiryo UI" panose="020B0604030504040204" pitchFamily="50" charset="-128"/>
              </a:rPr>
              <a:t>・「理工系分野における女性人材の育成を推進するために ～市町村の”次の一歩”を創る～」</a:t>
            </a:r>
          </a:p>
          <a:p>
            <a:pPr>
              <a:lnSpc>
                <a:spcPts val="1800"/>
              </a:lnSpc>
            </a:pPr>
            <a:r>
              <a:rPr lang="ja-JP" altLang="en-US" sz="1100" dirty="0">
                <a:latin typeface="Meiryo UI" panose="020B0604030504040204" pitchFamily="50" charset="-128"/>
                <a:ea typeface="Meiryo UI" panose="020B0604030504040204" pitchFamily="50" charset="-128"/>
              </a:rPr>
              <a:t>・「男女いきいきフォーラム　～誰もが働きやすい職場環境づくりに向けて～」</a:t>
            </a:r>
          </a:p>
          <a:p>
            <a:pPr>
              <a:lnSpc>
                <a:spcPts val="1800"/>
              </a:lnSpc>
            </a:pPr>
            <a:r>
              <a:rPr lang="ja-JP" altLang="en-US" sz="1100" dirty="0">
                <a:latin typeface="Meiryo UI" panose="020B0604030504040204" pitchFamily="50" charset="-128"/>
                <a:ea typeface="Meiryo UI" panose="020B0604030504040204" pitchFamily="50" charset="-128"/>
              </a:rPr>
              <a:t>・「ロールモデルに学ぶ！働く女性のキャリアアップ研修」</a:t>
            </a:r>
          </a:p>
          <a:p>
            <a:pPr>
              <a:lnSpc>
                <a:spcPts val="1800"/>
              </a:lnSpc>
            </a:pP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OSAKA</a:t>
            </a:r>
            <a:r>
              <a:rPr lang="ja-JP" altLang="en-US" sz="1100" dirty="0">
                <a:latin typeface="Meiryo UI" panose="020B0604030504040204" pitchFamily="50" charset="-128"/>
                <a:ea typeface="Meiryo UI" panose="020B0604030504040204" pitchFamily="50" charset="-128"/>
              </a:rPr>
              <a:t>女性活躍推進 ドーン</a:t>
            </a:r>
            <a:r>
              <a:rPr lang="en-US" altLang="ja-JP" sz="1100" dirty="0">
                <a:latin typeface="Meiryo UI" panose="020B0604030504040204" pitchFamily="50" charset="-128"/>
                <a:ea typeface="Meiryo UI" panose="020B0604030504040204" pitchFamily="50" charset="-128"/>
              </a:rPr>
              <a:t>de</a:t>
            </a:r>
            <a:r>
              <a:rPr lang="ja-JP" altLang="en-US" sz="1100" dirty="0">
                <a:latin typeface="Meiryo UI" panose="020B0604030504040204" pitchFamily="50" charset="-128"/>
                <a:ea typeface="Meiryo UI" panose="020B0604030504040204" pitchFamily="50" charset="-128"/>
              </a:rPr>
              <a:t>キラリ フェスティバル </a:t>
            </a:r>
            <a:r>
              <a:rPr lang="en-US" altLang="ja-JP" sz="1100" dirty="0">
                <a:latin typeface="Meiryo UI" panose="020B0604030504040204" pitchFamily="50" charset="-128"/>
                <a:ea typeface="Meiryo UI" panose="020B0604030504040204" pitchFamily="50" charset="-128"/>
              </a:rPr>
              <a:t>2023</a:t>
            </a:r>
            <a:r>
              <a:rPr lang="ja-JP" altLang="en-US" sz="1100" dirty="0">
                <a:latin typeface="Meiryo UI" panose="020B0604030504040204" pitchFamily="50" charset="-128"/>
                <a:ea typeface="Meiryo UI" panose="020B0604030504040204" pitchFamily="50" charset="-128"/>
              </a:rPr>
              <a:t>」</a:t>
            </a:r>
          </a:p>
          <a:p>
            <a:pPr>
              <a:lnSpc>
                <a:spcPts val="1800"/>
              </a:lnSpc>
            </a:pPr>
            <a:r>
              <a:rPr lang="ja-JP" altLang="en-US" sz="1100" dirty="0">
                <a:latin typeface="Meiryo UI" panose="020B0604030504040204" pitchFamily="50" charset="-128"/>
                <a:ea typeface="Meiryo UI" panose="020B0604030504040204" pitchFamily="50" charset="-128"/>
              </a:rPr>
              <a:t>・「話します！答えます！“好き”を活かしたお仕事 ～化粧品メーカーマンダムの女性研究者が理系に進んだワケ～」</a:t>
            </a:r>
            <a:r>
              <a:rPr lang="en-US" altLang="ja-JP" sz="1100" dirty="0">
                <a:solidFill>
                  <a:srgbClr val="FF0000"/>
                </a:solidFill>
                <a:latin typeface="Meiryo UI" panose="020B0604030504040204" pitchFamily="50" charset="-128"/>
                <a:ea typeface="Meiryo UI" panose="020B0604030504040204" pitchFamily="50" charset="-128"/>
              </a:rPr>
              <a:t> </a:t>
            </a:r>
            <a:endParaRPr lang="ja-JP" altLang="en-US" sz="1100" dirty="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・「男女いきいき事業者表彰募集」</a:t>
            </a:r>
          </a:p>
          <a:p>
            <a:pPr>
              <a:lnSpc>
                <a:spcPts val="1800"/>
              </a:lnSpc>
            </a:pPr>
            <a:r>
              <a:rPr lang="ja-JP" altLang="en-US" sz="1100" dirty="0">
                <a:latin typeface="Meiryo UI" panose="020B0604030504040204" pitchFamily="50" charset="-128"/>
                <a:ea typeface="Meiryo UI" panose="020B0604030504040204" pitchFamily="50" charset="-128"/>
              </a:rPr>
              <a:t>・女性のためのコミュニティスペース</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愛称：</a:t>
            </a:r>
            <a:r>
              <a:rPr lang="en-US" altLang="ja-JP" sz="1100" dirty="0">
                <a:latin typeface="Meiryo UI" panose="020B0604030504040204" pitchFamily="50" charset="-128"/>
                <a:ea typeface="Meiryo UI" panose="020B0604030504040204" pitchFamily="50" charset="-128"/>
              </a:rPr>
              <a:t>&amp;an</a:t>
            </a:r>
            <a:r>
              <a:rPr lang="ja-JP" altLang="en-US" sz="1100" dirty="0">
                <a:latin typeface="Meiryo UI" panose="020B0604030504040204" pitchFamily="50" charset="-128"/>
                <a:ea typeface="Meiryo UI" panose="020B0604030504040204" pitchFamily="50" charset="-128"/>
              </a:rPr>
              <a:t>（アンドアン）</a:t>
            </a:r>
            <a:r>
              <a:rPr lang="en-US" altLang="ja-JP" sz="1100" dirty="0">
                <a:latin typeface="Meiryo UI" panose="020B0604030504040204" pitchFamily="50" charset="-128"/>
                <a:ea typeface="Meiryo UI" panose="020B0604030504040204" pitchFamily="50" charset="-128"/>
              </a:rPr>
              <a:t>】</a:t>
            </a:r>
          </a:p>
          <a:p>
            <a:pPr>
              <a:lnSpc>
                <a:spcPts val="1800"/>
              </a:lnSpc>
            </a:pPr>
            <a:r>
              <a:rPr lang="ja-JP" altLang="en-US" sz="1100" dirty="0">
                <a:latin typeface="Meiryo UI" panose="020B0604030504040204" pitchFamily="50" charset="-128"/>
                <a:ea typeface="Meiryo UI" panose="020B0604030504040204" pitchFamily="50" charset="-128"/>
              </a:rPr>
              <a:t>・女性のためのＳＮＳ相談</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・大阪府消費者フェア</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・大学生期における消費者教育推進事業</a:t>
            </a:r>
            <a:endParaRPr lang="en-US" altLang="ja-JP" sz="1100" dirty="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・景品表示法に関する説明会</a:t>
            </a:r>
            <a:endParaRPr lang="en-US" altLang="ja-JP" sz="1100" dirty="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・事業者向けコンプライアンス（特定商取引法）講習会</a:t>
            </a:r>
          </a:p>
          <a:p>
            <a:pPr>
              <a:lnSpc>
                <a:spcPts val="1800"/>
              </a:lnSpc>
            </a:pPr>
            <a:r>
              <a:rPr lang="ja-JP" altLang="en-US" sz="1100" dirty="0">
                <a:latin typeface="Meiryo UI" panose="020B0604030504040204" pitchFamily="50" charset="-128"/>
                <a:ea typeface="Meiryo UI" panose="020B0604030504040204" pitchFamily="50" charset="-128"/>
              </a:rPr>
              <a:t>・子ども輝く未来基金</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 Welcoming </a:t>
            </a:r>
            <a:r>
              <a:rPr lang="ja-JP" altLang="en-US" sz="1100" dirty="0">
                <a:latin typeface="Meiryo UI" panose="020B0604030504040204" pitchFamily="50" charset="-128"/>
                <a:ea typeface="Meiryo UI" panose="020B0604030504040204" pitchFamily="50" charset="-128"/>
              </a:rPr>
              <a:t>アベノ・天王寺 おおさかもん祭り </a:t>
            </a:r>
            <a:r>
              <a:rPr lang="en-US" altLang="ja-JP" sz="1100" dirty="0">
                <a:latin typeface="Meiryo UI" panose="020B0604030504040204" pitchFamily="50" charset="-128"/>
                <a:ea typeface="Meiryo UI" panose="020B0604030504040204" pitchFamily="50" charset="-128"/>
              </a:rPr>
              <a:t>Road to EXPO2025</a:t>
            </a:r>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（再掲）</a:t>
            </a:r>
            <a:endParaRPr lang="en-US" altLang="ja-JP" sz="1100" dirty="0">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・食品ロス削減事例紹介セミナー</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地域一体で取り組む食品ロス削減</a:t>
            </a:r>
            <a:r>
              <a:rPr lang="en-US" altLang="ja-JP" sz="1100" dirty="0">
                <a:latin typeface="Meiryo UI" panose="020B0604030504040204" pitchFamily="50" charset="-128"/>
                <a:ea typeface="Meiryo UI" panose="020B0604030504040204" pitchFamily="50" charset="-128"/>
              </a:rPr>
              <a:t>』</a:t>
            </a:r>
          </a:p>
          <a:p>
            <a:pPr>
              <a:lnSpc>
                <a:spcPts val="1800"/>
              </a:lnSpc>
            </a:pPr>
            <a:r>
              <a:rPr lang="ja-JP" altLang="en-US" sz="1100" dirty="0">
                <a:latin typeface="Meiryo UI" panose="020B0604030504040204" pitchFamily="50" charset="-128"/>
                <a:ea typeface="Meiryo UI" panose="020B0604030504040204" pitchFamily="50" charset="-128"/>
              </a:rPr>
              <a:t>・もったいないやん活動隊の募集・養成講座</a:t>
            </a:r>
            <a:endParaRPr lang="en-US" altLang="ja-JP" sz="1100" dirty="0">
              <a:solidFill>
                <a:srgbClr val="FF0000"/>
              </a:solidFill>
              <a:latin typeface="Meiryo UI" panose="020B0604030504040204" pitchFamily="50" charset="-128"/>
              <a:ea typeface="Meiryo UI" panose="020B0604030504040204" pitchFamily="50" charset="-128"/>
            </a:endParaRPr>
          </a:p>
          <a:p>
            <a:pPr>
              <a:lnSpc>
                <a:spcPts val="1800"/>
              </a:lnSpc>
            </a:pPr>
            <a:r>
              <a:rPr lang="ja-JP" altLang="en-US" sz="1100" dirty="0">
                <a:latin typeface="Meiryo UI" panose="020B0604030504040204" pitchFamily="50" charset="-128"/>
                <a:ea typeface="Meiryo UI" panose="020B0604030504040204" pitchFamily="50" charset="-128"/>
              </a:rPr>
              <a:t>・続報！待ったなし！省エネ住宅チラシ　　　　　等</a:t>
            </a:r>
          </a:p>
          <a:p>
            <a:pPr>
              <a:lnSpc>
                <a:spcPts val="1800"/>
              </a:lnSpc>
            </a:pPr>
            <a:endParaRPr lang="ja-JP" altLang="en-US" sz="11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958164BE-14CA-4940-A743-A04599CECC1B}"/>
              </a:ext>
            </a:extLst>
          </p:cNvPr>
          <p:cNvSpPr/>
          <p:nvPr/>
        </p:nvSpPr>
        <p:spPr>
          <a:xfrm>
            <a:off x="6519653" y="6354059"/>
            <a:ext cx="1977406" cy="519181"/>
          </a:xfrm>
          <a:prstGeom prst="rect">
            <a:avLst/>
          </a:prstGeom>
        </p:spPr>
        <p:txBody>
          <a:bodyPr wrap="square">
            <a:spAutoFit/>
          </a:bodyPr>
          <a:lstStyle/>
          <a:p>
            <a:pPr algn="ctr">
              <a:lnSpc>
                <a:spcPts val="1800"/>
              </a:lnSpc>
            </a:pPr>
            <a:r>
              <a:rPr lang="en-US" altLang="ja-JP" sz="900" dirty="0">
                <a:latin typeface="Meiryo UI" panose="020B0604030504040204" pitchFamily="50" charset="-128"/>
                <a:ea typeface="Meiryo UI" panose="020B0604030504040204" pitchFamily="50" charset="-128"/>
              </a:rPr>
              <a:t>OSAKA</a:t>
            </a:r>
            <a:r>
              <a:rPr lang="ja-JP" altLang="en-US" sz="900" dirty="0">
                <a:latin typeface="Meiryo UI" panose="020B0604030504040204" pitchFamily="50" charset="-128"/>
                <a:ea typeface="Meiryo UI" panose="020B0604030504040204" pitchFamily="50" charset="-128"/>
              </a:rPr>
              <a:t>女性活躍推進</a:t>
            </a:r>
            <a:endParaRPr lang="en-US" altLang="ja-JP" sz="900" dirty="0">
              <a:latin typeface="Meiryo UI" panose="020B0604030504040204" pitchFamily="50" charset="-128"/>
              <a:ea typeface="Meiryo UI" panose="020B0604030504040204" pitchFamily="50" charset="-128"/>
            </a:endParaRPr>
          </a:p>
          <a:p>
            <a:pPr algn="ctr">
              <a:lnSpc>
                <a:spcPts val="1800"/>
              </a:lnSpc>
            </a:pPr>
            <a:r>
              <a:rPr lang="ja-JP" altLang="en-US" sz="900" dirty="0">
                <a:latin typeface="Meiryo UI" panose="020B0604030504040204" pitchFamily="50" charset="-128"/>
                <a:ea typeface="Meiryo UI" panose="020B0604030504040204" pitchFamily="50" charset="-128"/>
              </a:rPr>
              <a:t>ドーン</a:t>
            </a:r>
            <a:r>
              <a:rPr lang="en-US" altLang="ja-JP" sz="900" dirty="0">
                <a:latin typeface="Meiryo UI" panose="020B0604030504040204" pitchFamily="50" charset="-128"/>
                <a:ea typeface="Meiryo UI" panose="020B0604030504040204" pitchFamily="50" charset="-128"/>
              </a:rPr>
              <a:t>de</a:t>
            </a:r>
            <a:r>
              <a:rPr lang="ja-JP" altLang="en-US" sz="900" dirty="0">
                <a:latin typeface="Meiryo UI" panose="020B0604030504040204" pitchFamily="50" charset="-128"/>
                <a:ea typeface="Meiryo UI" panose="020B0604030504040204" pitchFamily="50" charset="-128"/>
              </a:rPr>
              <a:t>キラリ フェスティバル </a:t>
            </a:r>
            <a:r>
              <a:rPr lang="en-US" altLang="ja-JP" sz="900" dirty="0">
                <a:latin typeface="Meiryo UI" panose="020B0604030504040204" pitchFamily="50" charset="-128"/>
                <a:ea typeface="Meiryo UI" panose="020B0604030504040204" pitchFamily="50" charset="-128"/>
              </a:rPr>
              <a:t>2023</a:t>
            </a:r>
          </a:p>
        </p:txBody>
      </p:sp>
      <p:pic>
        <p:nvPicPr>
          <p:cNvPr id="20" name="図 19">
            <a:extLst>
              <a:ext uri="{FF2B5EF4-FFF2-40B4-BE49-F238E27FC236}">
                <a16:creationId xmlns:a16="http://schemas.microsoft.com/office/drawing/2014/main" id="{CDF9288E-690F-4CA7-8968-EC76590D6A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08343" y="4414567"/>
            <a:ext cx="1425971" cy="2014515"/>
          </a:xfrm>
          <a:prstGeom prst="rect">
            <a:avLst/>
          </a:prstGeom>
        </p:spPr>
      </p:pic>
      <p:pic>
        <p:nvPicPr>
          <p:cNvPr id="21" name="図 20">
            <a:extLst>
              <a:ext uri="{FF2B5EF4-FFF2-40B4-BE49-F238E27FC236}">
                <a16:creationId xmlns:a16="http://schemas.microsoft.com/office/drawing/2014/main" id="{C2896C9E-DFC7-4D08-AC2B-F341CD0315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21420" y="4411763"/>
            <a:ext cx="1425970" cy="2020125"/>
          </a:xfrm>
          <a:prstGeom prst="rect">
            <a:avLst/>
          </a:prstGeom>
        </p:spPr>
      </p:pic>
      <p:pic>
        <p:nvPicPr>
          <p:cNvPr id="22" name="図 21">
            <a:extLst>
              <a:ext uri="{FF2B5EF4-FFF2-40B4-BE49-F238E27FC236}">
                <a16:creationId xmlns:a16="http://schemas.microsoft.com/office/drawing/2014/main" id="{AD1922B5-E76C-4E9C-BD47-31C7CBE6A8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31080" y="4414369"/>
            <a:ext cx="1452788" cy="2056578"/>
          </a:xfrm>
          <a:prstGeom prst="rect">
            <a:avLst/>
          </a:prstGeom>
        </p:spPr>
      </p:pic>
      <p:sp>
        <p:nvSpPr>
          <p:cNvPr id="23" name="正方形/長方形 22">
            <a:extLst>
              <a:ext uri="{FF2B5EF4-FFF2-40B4-BE49-F238E27FC236}">
                <a16:creationId xmlns:a16="http://schemas.microsoft.com/office/drawing/2014/main" id="{47D6E22C-CD14-4106-9619-DF20A34A5A22}"/>
              </a:ext>
            </a:extLst>
          </p:cNvPr>
          <p:cNvSpPr/>
          <p:nvPr/>
        </p:nvSpPr>
        <p:spPr>
          <a:xfrm>
            <a:off x="8331766" y="6473274"/>
            <a:ext cx="1707469" cy="288349"/>
          </a:xfrm>
          <a:prstGeom prst="rect">
            <a:avLst/>
          </a:prstGeom>
        </p:spPr>
        <p:txBody>
          <a:bodyPr wrap="square">
            <a:spAutoFit/>
          </a:bodyPr>
          <a:lstStyle/>
          <a:p>
            <a:pPr algn="ctr">
              <a:lnSpc>
                <a:spcPts val="1800"/>
              </a:lnSpc>
            </a:pPr>
            <a:r>
              <a:rPr lang="ja-JP" altLang="en-US" sz="900" dirty="0">
                <a:latin typeface="Meiryo UI" panose="020B0604030504040204" pitchFamily="50" charset="-128"/>
                <a:ea typeface="Meiryo UI" panose="020B0604030504040204" pitchFamily="50" charset="-128"/>
              </a:rPr>
              <a:t>子ども輝く未来基金</a:t>
            </a:r>
            <a:endParaRPr lang="en-US" altLang="ja-JP" sz="900"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E1C1AD0E-DA38-4050-A781-1A38B4AB2512}"/>
              </a:ext>
            </a:extLst>
          </p:cNvPr>
          <p:cNvSpPr/>
          <p:nvPr/>
        </p:nvSpPr>
        <p:spPr>
          <a:xfrm>
            <a:off x="10082358" y="6396460"/>
            <a:ext cx="1707469" cy="519181"/>
          </a:xfrm>
          <a:prstGeom prst="rect">
            <a:avLst/>
          </a:prstGeom>
        </p:spPr>
        <p:txBody>
          <a:bodyPr wrap="square">
            <a:spAutoFit/>
          </a:bodyPr>
          <a:lstStyle/>
          <a:p>
            <a:pPr algn="ctr">
              <a:lnSpc>
                <a:spcPts val="1800"/>
              </a:lnSpc>
            </a:pPr>
            <a:r>
              <a:rPr lang="ja-JP" altLang="en-US" sz="900" dirty="0">
                <a:latin typeface="Meiryo UI" panose="020B0604030504040204" pitchFamily="50" charset="-128"/>
                <a:ea typeface="Meiryo UI" panose="020B0604030504040204" pitchFamily="50" charset="-128"/>
              </a:rPr>
              <a:t>続報！待ったなし！</a:t>
            </a:r>
            <a:endParaRPr lang="en-US" altLang="ja-JP" sz="900" dirty="0">
              <a:latin typeface="Meiryo UI" panose="020B0604030504040204" pitchFamily="50" charset="-128"/>
              <a:ea typeface="Meiryo UI" panose="020B0604030504040204" pitchFamily="50" charset="-128"/>
            </a:endParaRPr>
          </a:p>
          <a:p>
            <a:pPr algn="ctr">
              <a:lnSpc>
                <a:spcPts val="1800"/>
              </a:lnSpc>
            </a:pPr>
            <a:r>
              <a:rPr lang="ja-JP" altLang="en-US" sz="900" dirty="0">
                <a:latin typeface="Meiryo UI" panose="020B0604030504040204" pitchFamily="50" charset="-128"/>
                <a:ea typeface="Meiryo UI" panose="020B0604030504040204" pitchFamily="50" charset="-128"/>
              </a:rPr>
              <a:t>省エネ住宅チラシ</a:t>
            </a:r>
            <a:endParaRPr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2626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74059" y="505816"/>
            <a:ext cx="10582836" cy="1831271"/>
          </a:xfrm>
          <a:prstGeom prst="rect">
            <a:avLst/>
          </a:prstGeom>
          <a:noFill/>
        </p:spPr>
        <p:txBody>
          <a:bodyPr wrap="square" rtlCol="0">
            <a:spAutoFit/>
          </a:bodyPr>
          <a:lstStyle/>
          <a:p>
            <a:pPr>
              <a:lnSpc>
                <a:spcPct val="150000"/>
              </a:lnSpc>
            </a:pPr>
            <a:r>
              <a:rPr kumimoji="1" lang="ja-JP" altLang="en-US" dirty="0">
                <a:latin typeface="Meiryo UI" panose="020B0604030504040204" pitchFamily="50" charset="-128"/>
                <a:ea typeface="Meiryo UI" panose="020B0604030504040204" pitchFamily="50" charset="-128"/>
              </a:rPr>
              <a:t>大阪府では、</a:t>
            </a:r>
            <a:r>
              <a:rPr lang="en-US" altLang="ja-JP" dirty="0">
                <a:latin typeface="Meiryo UI" panose="020B0604030504040204" pitchFamily="50" charset="-128"/>
                <a:ea typeface="Meiryo UI" panose="020B0604030504040204" pitchFamily="50" charset="-128"/>
                <a:cs typeface="Meiryo UI" panose="020B0604030504040204" pitchFamily="50" charset="-128"/>
              </a:rPr>
              <a:t> 2025</a:t>
            </a:r>
            <a:r>
              <a:rPr kumimoji="1" lang="ja-JP" altLang="en-US" dirty="0">
                <a:latin typeface="Meiryo UI" panose="020B0604030504040204" pitchFamily="50" charset="-128"/>
                <a:ea typeface="Meiryo UI" panose="020B0604030504040204" pitchFamily="50" charset="-128"/>
              </a:rPr>
              <a:t>年大阪・関西万博の開催都市として、</a:t>
            </a:r>
            <a:r>
              <a:rPr kumimoji="1" lang="ja-JP" altLang="en-US" b="1" dirty="0">
                <a:latin typeface="Meiryo UI" panose="020B0604030504040204" pitchFamily="50" charset="-128"/>
                <a:ea typeface="Meiryo UI" panose="020B0604030504040204" pitchFamily="50" charset="-128"/>
              </a:rPr>
              <a:t>世界の先頭に立って</a:t>
            </a:r>
            <a:r>
              <a:rPr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の達成に貢献する「</a:t>
            </a:r>
            <a:r>
              <a:rPr lang="en-US" altLang="ja-JP" b="1" dirty="0">
                <a:latin typeface="Meiryo UI" panose="020B0604030504040204" pitchFamily="50" charset="-128"/>
                <a:ea typeface="Meiryo UI" panose="020B0604030504040204" pitchFamily="50" charset="-128"/>
              </a:rPr>
              <a:t> SDGs</a:t>
            </a:r>
            <a:r>
              <a:rPr kumimoji="1" lang="ja-JP" altLang="en-US" b="1" dirty="0">
                <a:latin typeface="Meiryo UI" panose="020B0604030504040204" pitchFamily="50" charset="-128"/>
                <a:ea typeface="Meiryo UI" panose="020B0604030504040204" pitchFamily="50" charset="-128"/>
              </a:rPr>
              <a:t>先進都市」の実現</a:t>
            </a:r>
            <a:r>
              <a:rPr kumimoji="1" lang="ja-JP" altLang="en-US" dirty="0">
                <a:latin typeface="Meiryo UI" panose="020B0604030504040204" pitchFamily="50" charset="-128"/>
                <a:ea typeface="Meiryo UI" panose="020B0604030504040204" pitchFamily="50" charset="-128"/>
              </a:rPr>
              <a:t>に向け、</a:t>
            </a:r>
            <a:r>
              <a:rPr lang="ja-JP" altLang="en-US" dirty="0">
                <a:latin typeface="Meiryo UI" panose="020B0604030504040204" pitchFamily="50" charset="-128"/>
                <a:ea typeface="Meiryo UI" panose="020B0604030504040204" pitchFamily="50" charset="-128"/>
              </a:rPr>
              <a:t>様々なステークホルダーと連携しつつ、多くの取組みを進めています。</a:t>
            </a:r>
            <a:endParaRPr kumimoji="1" lang="en-US" altLang="ja-JP" dirty="0">
              <a:latin typeface="Meiryo UI" panose="020B0604030504040204" pitchFamily="50" charset="-128"/>
              <a:ea typeface="Meiryo UI" panose="020B0604030504040204" pitchFamily="50" charset="-128"/>
            </a:endParaRPr>
          </a:p>
          <a:p>
            <a:pPr>
              <a:lnSpc>
                <a:spcPct val="150000"/>
              </a:lnSpc>
              <a:spcBef>
                <a:spcPts val="600"/>
              </a:spcBef>
            </a:pPr>
            <a:r>
              <a:rPr lang="ja-JP" altLang="en-US" dirty="0">
                <a:latin typeface="Meiryo UI" panose="020B0604030504040204" pitchFamily="50" charset="-128"/>
                <a:ea typeface="Meiryo UI" panose="020B0604030504040204" pitchFamily="50" charset="-128"/>
              </a:rPr>
              <a:t>本資料では、 </a:t>
            </a:r>
            <a:r>
              <a:rPr lang="en-US" altLang="ja-JP" dirty="0">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latin typeface="Meiryo UI" panose="020B0604030504040204" pitchFamily="50" charset="-128"/>
                <a:ea typeface="Meiryo UI" panose="020B0604030504040204" pitchFamily="50" charset="-128"/>
              </a:rPr>
              <a:t>年（令和</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rPr>
              <a:t>年）</a:t>
            </a:r>
            <a:r>
              <a:rPr lang="ja-JP" altLang="en-US" dirty="0">
                <a:latin typeface="Meiryo UI" panose="020B0604030504040204" pitchFamily="50" charset="-128"/>
                <a:ea typeface="Meiryo UI" panose="020B0604030504040204" pitchFamily="50" charset="-128"/>
                <a:cs typeface="Meiryo UI" panose="020B0604030504040204" pitchFamily="50" charset="-128"/>
              </a:rPr>
              <a:t>３</a:t>
            </a:r>
            <a:r>
              <a:rPr lang="ja-JP" altLang="en-US" dirty="0">
                <a:latin typeface="Meiryo UI" panose="020B0604030504040204" pitchFamily="50" charset="-128"/>
                <a:ea typeface="Meiryo UI" panose="020B0604030504040204" pitchFamily="50" charset="-128"/>
              </a:rPr>
              <a:t>月に策定した</a:t>
            </a:r>
            <a:r>
              <a:rPr lang="en-US" altLang="ja-JP" b="1" dirty="0">
                <a:latin typeface="Meiryo UI" panose="020B0604030504040204" pitchFamily="50" charset="-128"/>
                <a:ea typeface="Meiryo UI" panose="020B0604030504040204" pitchFamily="50" charset="-128"/>
              </a:rPr>
              <a:t>『Osaka</a:t>
            </a:r>
            <a:r>
              <a:rPr lang="ja-JP" altLang="en-US" b="1" dirty="0">
                <a:latin typeface="Meiryo UI" panose="020B0604030504040204" pitchFamily="50" charset="-128"/>
                <a:ea typeface="Meiryo UI" panose="020B0604030504040204" pitchFamily="50" charset="-128"/>
              </a:rPr>
              <a:t> </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 ビジョン</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に掲げる大阪府の役割に沿って、</a:t>
            </a:r>
            <a:r>
              <a:rPr lang="en-US" altLang="ja-JP" b="1" dirty="0">
                <a:latin typeface="Meiryo UI" panose="020B0604030504040204" pitchFamily="50" charset="-128"/>
                <a:ea typeface="Meiryo UI" panose="020B0604030504040204" pitchFamily="50" charset="-128"/>
                <a:cs typeface="Meiryo UI" panose="020B0604030504040204" pitchFamily="50" charset="-128"/>
              </a:rPr>
              <a:t> 2023</a:t>
            </a:r>
            <a:r>
              <a:rPr lang="ja-JP" altLang="en-US" b="1" dirty="0">
                <a:latin typeface="Meiryo UI" panose="020B0604030504040204" pitchFamily="50" charset="-128"/>
                <a:ea typeface="Meiryo UI" panose="020B0604030504040204" pitchFamily="50" charset="-128"/>
              </a:rPr>
              <a:t>年度に取組んだ事業</a:t>
            </a:r>
            <a:r>
              <a:rPr lang="ja-JP" altLang="en-US" dirty="0">
                <a:latin typeface="Meiryo UI" panose="020B0604030504040204" pitchFamily="50" charset="-128"/>
                <a:ea typeface="Meiryo UI" panose="020B0604030504040204" pitchFamily="50" charset="-128"/>
              </a:rPr>
              <a:t>について紹介します。</a:t>
            </a:r>
            <a:endParaRPr kumimoji="1" lang="ja-JP" altLang="en-US"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061602" y="2999384"/>
            <a:ext cx="4873450"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『Osaka</a:t>
            </a:r>
            <a:r>
              <a:rPr lang="ja-JP" altLang="en-US" b="1" dirty="0">
                <a:latin typeface="Meiryo UI" panose="020B0604030504040204" pitchFamily="50" charset="-128"/>
                <a:ea typeface="Meiryo UI" panose="020B0604030504040204" pitchFamily="50" charset="-128"/>
              </a:rPr>
              <a:t> </a:t>
            </a:r>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 ビジョン</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掲げる大阪府の役割</a:t>
            </a:r>
          </a:p>
        </p:txBody>
      </p:sp>
      <p:sp>
        <p:nvSpPr>
          <p:cNvPr id="4" name="正方形/長方形 3"/>
          <p:cNvSpPr/>
          <p:nvPr/>
        </p:nvSpPr>
        <p:spPr>
          <a:xfrm>
            <a:off x="1169894" y="3368716"/>
            <a:ext cx="9816353" cy="327623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216000" bIns="0" rtlCol="0" anchor="ctr" anchorCtr="0"/>
          <a:lstStyle/>
          <a:p>
            <a:pPr marL="185738" indent="-185738">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になじみのなかった</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新たなステークホルダーの掘り起こし</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や具体的な行動につなげる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し、それぞれのネットワークを活かしながら、ステーク</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ホルダー間の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p>
          <a:p>
            <a:pPr marL="185738" indent="-185738">
              <a:tabLst>
                <a:tab pos="185738"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として取り組むからこそできる施策を幅広く展開していく</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の理念に沿った</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社会システムや価値観の変革</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185738" algn="l"/>
              </a:tabLst>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C9D87D91-12A4-4BCD-BC1C-9D22FB415AC1}" type="slidenum">
              <a:rPr kumimoji="1" lang="ja-JP" altLang="en-US" smtClean="0"/>
              <a:t>2</a:t>
            </a:fld>
            <a:endParaRPr kumimoji="1" lang="ja-JP" altLang="en-US"/>
          </a:p>
        </p:txBody>
      </p:sp>
    </p:spTree>
    <p:extLst>
      <p:ext uri="{BB962C8B-B14F-4D97-AF65-F5344CB8AC3E}">
        <p14:creationId xmlns:p14="http://schemas.microsoft.com/office/powerpoint/2010/main" val="3723939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大阪府</a:t>
            </a:r>
            <a:r>
              <a:rPr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有識者会議</a:t>
            </a:r>
          </a:p>
        </p:txBody>
      </p:sp>
      <p:sp>
        <p:nvSpPr>
          <p:cNvPr id="4" name="正方形/長方形 3"/>
          <p:cNvSpPr/>
          <p:nvPr/>
        </p:nvSpPr>
        <p:spPr>
          <a:xfrm>
            <a:off x="277557" y="1704711"/>
            <a:ext cx="11694049" cy="646331"/>
          </a:xfrm>
          <a:prstGeom prst="rect">
            <a:avLst/>
          </a:prstGeom>
          <a:ln>
            <a:noFill/>
            <a:prstDash val="sysDash"/>
          </a:ln>
        </p:spPr>
        <p:txBody>
          <a:bodyPr wrap="square">
            <a:spAutoFit/>
          </a:bodyPr>
          <a:lstStyle/>
          <a:p>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の達成に向けた大阪府の取組みの促進について、専門的見地からの意見を幅広く聴取するため、「大阪府</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有識者会議」を開催しています。</a:t>
            </a:r>
          </a:p>
        </p:txBody>
      </p:sp>
      <p:sp>
        <p:nvSpPr>
          <p:cNvPr id="3" name="正方形/長方形 2"/>
          <p:cNvSpPr/>
          <p:nvPr/>
        </p:nvSpPr>
        <p:spPr>
          <a:xfrm>
            <a:off x="578161" y="4718912"/>
            <a:ext cx="6561194" cy="1836400"/>
          </a:xfrm>
          <a:prstGeom prst="rect">
            <a:avLst/>
          </a:prstGeom>
          <a:ln>
            <a:solidFill>
              <a:schemeClr val="tx1"/>
            </a:solidFill>
            <a:prstDash val="sysDot"/>
          </a:ln>
        </p:spPr>
        <p:txBody>
          <a:bodyPr wrap="square">
            <a:spAutoFit/>
          </a:bodyPr>
          <a:lstStyle/>
          <a:p>
            <a:pPr fontAlgn="t"/>
            <a:r>
              <a:rPr lang="ja-JP" altLang="en-US" b="1" dirty="0">
                <a:latin typeface="Meiryo UI" panose="020B0604030504040204" pitchFamily="50" charset="-128"/>
                <a:ea typeface="Meiryo UI" panose="020B0604030504040204" pitchFamily="50" charset="-128"/>
              </a:rPr>
              <a:t>有識者会議 委員</a:t>
            </a:r>
            <a:endParaRPr lang="en-US" altLang="ja-JP" b="1" dirty="0">
              <a:latin typeface="Meiryo UI" panose="020B0604030504040204" pitchFamily="50" charset="-128"/>
              <a:ea typeface="Meiryo UI" panose="020B0604030504040204" pitchFamily="50" charset="-128"/>
            </a:endParaRPr>
          </a:p>
          <a:p>
            <a:pPr fontAlgn="t">
              <a:spcBef>
                <a:spcPts val="400"/>
              </a:spcBef>
            </a:pPr>
            <a:r>
              <a:rPr lang="ja-JP" altLang="en-US" dirty="0">
                <a:latin typeface="Meiryo UI" panose="020B0604030504040204" pitchFamily="50" charset="-128"/>
                <a:ea typeface="Meiryo UI" panose="020B0604030504040204" pitchFamily="50" charset="-128"/>
              </a:rPr>
              <a:t>　川久保　俊　氏　（法政大学）</a:t>
            </a:r>
          </a:p>
          <a:p>
            <a:pPr fontAlgn="t"/>
            <a:r>
              <a:rPr lang="ja-JP" altLang="en-US" dirty="0">
                <a:latin typeface="Meiryo UI" panose="020B0604030504040204" pitchFamily="50" charset="-128"/>
                <a:ea typeface="Meiryo UI" panose="020B0604030504040204" pitchFamily="50" charset="-128"/>
              </a:rPr>
              <a:t>　草郷　孝好　氏　（関西大学）  </a:t>
            </a:r>
          </a:p>
          <a:p>
            <a:pPr fontAlgn="t"/>
            <a:r>
              <a:rPr lang="ja-JP" altLang="en-US" dirty="0">
                <a:latin typeface="Meiryo UI" panose="020B0604030504040204" pitchFamily="50" charset="-128"/>
                <a:ea typeface="Meiryo UI" panose="020B0604030504040204" pitchFamily="50" charset="-128"/>
              </a:rPr>
              <a:t>　中島　　 毅　氏　（吉本興業ホールディングス株式会社）　</a:t>
            </a:r>
          </a:p>
          <a:p>
            <a:pPr fontAlgn="t"/>
            <a:r>
              <a:rPr lang="ja-JP" altLang="en-US" dirty="0">
                <a:latin typeface="Meiryo UI" panose="020B0604030504040204" pitchFamily="50" charset="-128"/>
                <a:ea typeface="Meiryo UI" panose="020B0604030504040204" pitchFamily="50" charset="-128"/>
              </a:rPr>
              <a:t>　花立　大民　氏　（国際協力機構（</a:t>
            </a:r>
            <a:r>
              <a:rPr lang="en-US" altLang="ja-JP" dirty="0">
                <a:latin typeface="Meiryo UI" panose="020B0604030504040204" pitchFamily="50" charset="-128"/>
                <a:ea typeface="Meiryo UI" panose="020B0604030504040204" pitchFamily="50" charset="-128"/>
              </a:rPr>
              <a:t>JICA</a:t>
            </a:r>
            <a:r>
              <a:rPr lang="ja-JP" altLang="en-US" dirty="0">
                <a:latin typeface="Meiryo UI" panose="020B0604030504040204" pitchFamily="50" charset="-128"/>
                <a:ea typeface="Meiryo UI" panose="020B0604030504040204" pitchFamily="50" charset="-128"/>
              </a:rPr>
              <a:t>）関西センター）</a:t>
            </a:r>
          </a:p>
          <a:p>
            <a:pPr fontAlgn="t"/>
            <a:r>
              <a:rPr lang="ja-JP" altLang="en-US" dirty="0">
                <a:latin typeface="Meiryo UI" panose="020B0604030504040204" pitchFamily="50" charset="-128"/>
                <a:ea typeface="Meiryo UI" panose="020B0604030504040204" pitchFamily="50" charset="-128"/>
              </a:rPr>
              <a:t>　村上　   芽　氏　（株式会社日本総合研究所）</a:t>
            </a:r>
            <a:endParaRPr lang="ja-JP" altLang="en-US" dirty="0">
              <a:effectLst/>
              <a:latin typeface="Meiryo UI" panose="020B0604030504040204" pitchFamily="50" charset="-128"/>
              <a:ea typeface="Meiryo UI" panose="020B0604030504040204" pitchFamily="50" charset="-128"/>
            </a:endParaRPr>
          </a:p>
        </p:txBody>
      </p:sp>
      <p:sp>
        <p:nvSpPr>
          <p:cNvPr id="5" name="正方形/長方形 4"/>
          <p:cNvSpPr/>
          <p:nvPr/>
        </p:nvSpPr>
        <p:spPr>
          <a:xfrm>
            <a:off x="409441" y="2671668"/>
            <a:ext cx="7371751" cy="1682512"/>
          </a:xfrm>
          <a:prstGeom prst="rect">
            <a:avLst/>
          </a:prstGeom>
        </p:spPr>
        <p:txBody>
          <a:bodyPr wrap="square">
            <a:spAutoFit/>
          </a:bodyPr>
          <a:lstStyle/>
          <a:p>
            <a:pPr indent="268288">
              <a:spcBef>
                <a:spcPts val="4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日　　時　 </a:t>
            </a:r>
            <a:r>
              <a:rPr lang="en-US" altLang="ja-JP" dirty="0">
                <a:latin typeface="Meiryo UI" panose="020B0604030504040204" pitchFamily="50" charset="-128"/>
                <a:ea typeface="Meiryo UI" panose="020B0604030504040204" pitchFamily="50" charset="-128"/>
                <a:cs typeface="Meiryo UI" panose="020B0604030504040204" pitchFamily="50" charset="-128"/>
              </a:rPr>
              <a:t>2024</a:t>
            </a:r>
            <a:r>
              <a:rPr lang="ja-JP" altLang="en-US" dirty="0">
                <a:latin typeface="Meiryo UI" panose="020B0604030504040204" pitchFamily="50" charset="-128"/>
                <a:ea typeface="Meiryo UI" panose="020B0604030504040204" pitchFamily="50" charset="-128"/>
                <a:cs typeface="Meiryo UI" panose="020B0604030504040204" pitchFamily="50" charset="-128"/>
              </a:rPr>
              <a:t>年（令和</a:t>
            </a:r>
            <a:r>
              <a:rPr lang="en-US" altLang="ja-JP" dirty="0">
                <a:latin typeface="Meiryo UI" panose="020B0604030504040204" pitchFamily="50" charset="-128"/>
                <a:ea typeface="Meiryo UI" panose="020B0604030504040204" pitchFamily="50" charset="-128"/>
                <a:cs typeface="Meiryo UI" panose="020B0604030504040204" pitchFamily="50" charset="-128"/>
              </a:rPr>
              <a:t>6</a:t>
            </a:r>
            <a:r>
              <a:rPr lang="ja-JP" altLang="en-US" dirty="0">
                <a:latin typeface="Meiryo UI" panose="020B0604030504040204" pitchFamily="50" charset="-128"/>
                <a:ea typeface="Meiryo UI" panose="020B0604030504040204" pitchFamily="50" charset="-128"/>
                <a:cs typeface="Meiryo UI" panose="020B0604030504040204" pitchFamily="50" charset="-128"/>
              </a:rPr>
              <a:t>年）３月</a:t>
            </a:r>
            <a:r>
              <a:rPr lang="en-US" altLang="ja-JP" dirty="0">
                <a:latin typeface="Meiryo UI" panose="020B0604030504040204" pitchFamily="50" charset="-128"/>
                <a:ea typeface="Meiryo UI" panose="020B0604030504040204" pitchFamily="50" charset="-128"/>
                <a:cs typeface="Meiryo UI" panose="020B0604030504040204" pitchFamily="50" charset="-128"/>
              </a:rPr>
              <a:t>26</a:t>
            </a:r>
            <a:r>
              <a:rPr lang="ja-JP" altLang="en-US" dirty="0">
                <a:latin typeface="Meiryo UI" panose="020B0604030504040204" pitchFamily="50" charset="-128"/>
                <a:ea typeface="Meiryo UI" panose="020B0604030504040204" pitchFamily="50" charset="-128"/>
                <a:cs typeface="Meiryo UI" panose="020B0604030504040204" pitchFamily="50" charset="-128"/>
              </a:rPr>
              <a:t>日　</a:t>
            </a:r>
            <a:r>
              <a:rPr lang="en-US" altLang="ja-JP" dirty="0">
                <a:latin typeface="Meiryo UI" panose="020B0604030504040204" pitchFamily="50" charset="-128"/>
                <a:ea typeface="Meiryo UI" panose="020B0604030504040204" pitchFamily="50" charset="-128"/>
                <a:cs typeface="Meiryo UI" panose="020B0604030504040204" pitchFamily="50" charset="-128"/>
              </a:rPr>
              <a:t>15</a:t>
            </a:r>
            <a:r>
              <a:rPr lang="ja-JP" altLang="en-US" dirty="0">
                <a:latin typeface="Meiryo UI" panose="020B0604030504040204" pitchFamily="50" charset="-128"/>
                <a:ea typeface="Meiryo UI" panose="020B0604030504040204" pitchFamily="50" charset="-128"/>
                <a:cs typeface="Meiryo UI" panose="020B0604030504040204" pitchFamily="50" charset="-128"/>
              </a:rPr>
              <a:t>時</a:t>
            </a:r>
            <a:r>
              <a:rPr lang="en-US" altLang="ja-JP" dirty="0">
                <a:latin typeface="Meiryo UI" panose="020B0604030504040204" pitchFamily="50" charset="-128"/>
                <a:ea typeface="Meiryo UI" panose="020B0604030504040204" pitchFamily="50" charset="-128"/>
                <a:cs typeface="Meiryo UI" panose="020B0604030504040204" pitchFamily="50" charset="-128"/>
              </a:rPr>
              <a:t>30</a:t>
            </a:r>
            <a:r>
              <a:rPr lang="ja-JP" altLang="en-US" dirty="0">
                <a:latin typeface="Meiryo UI" panose="020B0604030504040204" pitchFamily="50" charset="-128"/>
                <a:ea typeface="Meiryo UI" panose="020B0604030504040204" pitchFamily="50" charset="-128"/>
                <a:cs typeface="Meiryo UI" panose="020B0604030504040204" pitchFamily="50" charset="-128"/>
              </a:rPr>
              <a:t>分～</a:t>
            </a:r>
            <a:r>
              <a:rPr lang="en-US" altLang="ja-JP" dirty="0">
                <a:latin typeface="Meiryo UI" panose="020B0604030504040204" pitchFamily="50" charset="-128"/>
                <a:ea typeface="Meiryo UI" panose="020B0604030504040204" pitchFamily="50" charset="-128"/>
                <a:cs typeface="Meiryo UI" panose="020B0604030504040204" pitchFamily="50" charset="-128"/>
              </a:rPr>
              <a:t>17</a:t>
            </a:r>
            <a:r>
              <a:rPr lang="ja-JP" altLang="en-US" dirty="0">
                <a:latin typeface="Meiryo UI" panose="020B0604030504040204" pitchFamily="50" charset="-128"/>
                <a:ea typeface="Meiryo UI" panose="020B0604030504040204" pitchFamily="50" charset="-128"/>
                <a:cs typeface="Meiryo UI" panose="020B0604030504040204" pitchFamily="50" charset="-128"/>
              </a:rPr>
              <a:t>時</a:t>
            </a:r>
            <a:r>
              <a:rPr lang="en-US" altLang="ja-JP" dirty="0">
                <a:latin typeface="Meiryo UI" panose="020B0604030504040204" pitchFamily="50" charset="-128"/>
                <a:ea typeface="Meiryo UI" panose="020B0604030504040204" pitchFamily="50" charset="-128"/>
                <a:cs typeface="Meiryo UI" panose="020B0604030504040204" pitchFamily="50" charset="-128"/>
              </a:rPr>
              <a:t>30</a:t>
            </a:r>
            <a:r>
              <a:rPr lang="ja-JP" altLang="en-US"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indent="268288">
              <a:spcBef>
                <a:spcPts val="4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場　　所　 國民會館　小ホール</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indent="268288">
              <a:spcBef>
                <a:spcPts val="4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内　　容　（１）令和</a:t>
            </a:r>
            <a:r>
              <a:rPr lang="en-US" altLang="ja-JP" dirty="0">
                <a:latin typeface="Meiryo UI" panose="020B0604030504040204" pitchFamily="50" charset="-128"/>
                <a:ea typeface="Meiryo UI" panose="020B0604030504040204" pitchFamily="50" charset="-128"/>
                <a:cs typeface="Meiryo UI" panose="020B0604030504040204" pitchFamily="50" charset="-128"/>
              </a:rPr>
              <a:t>5</a:t>
            </a:r>
            <a:r>
              <a:rPr lang="ja-JP" altLang="en-US" dirty="0">
                <a:latin typeface="Meiryo UI" panose="020B0604030504040204" pitchFamily="50" charset="-128"/>
                <a:ea typeface="Meiryo UI" panose="020B0604030504040204" pitchFamily="50" charset="-128"/>
                <a:cs typeface="Meiryo UI" panose="020B0604030504040204" pitchFamily="50" charset="-128"/>
              </a:rPr>
              <a:t>年度の事業報告</a:t>
            </a:r>
          </a:p>
          <a:p>
            <a:pPr indent="268288">
              <a:spcBef>
                <a:spcPts val="4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（２）令和</a:t>
            </a:r>
            <a:r>
              <a:rPr lang="en-US" altLang="ja-JP" dirty="0">
                <a:latin typeface="Meiryo UI" panose="020B0604030504040204" pitchFamily="50" charset="-128"/>
                <a:ea typeface="Meiryo UI" panose="020B0604030504040204" pitchFamily="50" charset="-128"/>
                <a:cs typeface="Meiryo UI" panose="020B0604030504040204" pitchFamily="50" charset="-128"/>
              </a:rPr>
              <a:t>6</a:t>
            </a:r>
            <a:r>
              <a:rPr lang="ja-JP" altLang="en-US" dirty="0">
                <a:latin typeface="Meiryo UI" panose="020B0604030504040204" pitchFamily="50" charset="-128"/>
                <a:ea typeface="Meiryo UI" panose="020B0604030504040204" pitchFamily="50" charset="-128"/>
                <a:cs typeface="Meiryo UI" panose="020B0604030504040204" pitchFamily="50" charset="-128"/>
              </a:rPr>
              <a:t>年度以降の事業予定</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indent="268288">
              <a:spcBef>
                <a:spcPts val="4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（３）その他</a:t>
            </a:r>
          </a:p>
        </p:txBody>
      </p:sp>
      <p:sp>
        <p:nvSpPr>
          <p:cNvPr id="8" name="スライド番号プレースホルダー 7"/>
          <p:cNvSpPr>
            <a:spLocks noGrp="1"/>
          </p:cNvSpPr>
          <p:nvPr>
            <p:ph type="sldNum" sz="quarter" idx="12"/>
          </p:nvPr>
        </p:nvSpPr>
        <p:spPr/>
        <p:txBody>
          <a:bodyPr/>
          <a:lstStyle/>
          <a:p>
            <a:fld id="{C9D87D91-12A4-4BCD-BC1C-9D22FB415AC1}" type="slidenum">
              <a:rPr kumimoji="1" lang="ja-JP" altLang="en-US" smtClean="0"/>
              <a:t>20</a:t>
            </a:fld>
            <a:endParaRPr kumimoji="1" lang="ja-JP" altLang="en-US"/>
          </a:p>
        </p:txBody>
      </p:sp>
      <p:pic>
        <p:nvPicPr>
          <p:cNvPr id="13" name="図 12">
            <a:extLst>
              <a:ext uri="{FF2B5EF4-FFF2-40B4-BE49-F238E27FC236}">
                <a16:creationId xmlns:a16="http://schemas.microsoft.com/office/drawing/2014/main" id="{86A18626-92E5-415D-B19E-6DF83F4B39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48675" y="2345549"/>
            <a:ext cx="3051183" cy="2301943"/>
          </a:xfrm>
          <a:prstGeom prst="rect">
            <a:avLst/>
          </a:prstGeom>
        </p:spPr>
      </p:pic>
      <p:pic>
        <p:nvPicPr>
          <p:cNvPr id="15" name="図 14">
            <a:extLst>
              <a:ext uri="{FF2B5EF4-FFF2-40B4-BE49-F238E27FC236}">
                <a16:creationId xmlns:a16="http://schemas.microsoft.com/office/drawing/2014/main" id="{191372B8-9D16-4569-9149-466FA1FCD9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37776" y="4885845"/>
            <a:ext cx="3059151" cy="1714683"/>
          </a:xfrm>
          <a:prstGeom prst="rect">
            <a:avLst/>
          </a:prstGeom>
          <a:ln>
            <a:solidFill>
              <a:schemeClr val="bg1">
                <a:lumMod val="85000"/>
              </a:schemeClr>
            </a:solidFill>
          </a:ln>
        </p:spPr>
      </p:pic>
    </p:spTree>
    <p:extLst>
      <p:ext uri="{BB962C8B-B14F-4D97-AF65-F5344CB8AC3E}">
        <p14:creationId xmlns:p14="http://schemas.microsoft.com/office/powerpoint/2010/main" val="1477007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pPr marL="185738" indent="-185738">
              <a:tabLst>
                <a:tab pos="185738" algn="l"/>
              </a:tabLst>
            </a:pPr>
            <a:r>
              <a:rPr lang="ja-JP" altLang="en-US" sz="3200" dirty="0">
                <a:latin typeface="Meiryo UI" panose="020B0604030504040204" pitchFamily="50" charset="-128"/>
                <a:ea typeface="Meiryo UI" panose="020B0604030504040204" pitchFamily="50" charset="-128"/>
                <a:cs typeface="Meiryo UI" panose="020B0604030504040204" pitchFamily="50" charset="-128"/>
              </a:rPr>
              <a:t>④ハード・ソフト両面から</a:t>
            </a: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br>
              <a:rPr lang="en-US" altLang="ja-JP" sz="4000" dirty="0">
                <a:latin typeface="Meiryo UI" panose="020B0604030504040204" pitchFamily="50" charset="-128"/>
                <a:ea typeface="Meiryo UI" panose="020B0604030504040204" pitchFamily="50" charset="-128"/>
                <a:cs typeface="Meiryo UI" panose="020B0604030504040204" pitchFamily="50" charset="-128"/>
              </a:rPr>
            </a:b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36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21</a:t>
            </a:fld>
            <a:endParaRPr kumimoji="1" lang="ja-JP" altLang="en-US"/>
          </a:p>
        </p:txBody>
      </p:sp>
    </p:spTree>
    <p:extLst>
      <p:ext uri="{BB962C8B-B14F-4D97-AF65-F5344CB8AC3E}">
        <p14:creationId xmlns:p14="http://schemas.microsoft.com/office/powerpoint/2010/main" val="3946546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84243" y="171421"/>
            <a:ext cx="10707757" cy="1325563"/>
          </a:xfrm>
        </p:spPr>
        <p:txBody>
          <a:bodyPr>
            <a:normAutofit/>
          </a:bodyPr>
          <a:lstStyle/>
          <a:p>
            <a:r>
              <a:rPr lang="ja-JP" altLang="en-US" dirty="0">
                <a:latin typeface="Meiryo UI" panose="020B0604030504040204" pitchFamily="50" charset="-128"/>
                <a:ea typeface="Meiryo UI" panose="020B0604030504040204" pitchFamily="50" charset="-128"/>
              </a:rPr>
              <a:t>大阪府・大阪市第２期</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未来都市計画</a:t>
            </a:r>
            <a:endParaRPr kumimoji="1" lang="ja-JP" altLang="en-US" dirty="0">
              <a:latin typeface="Meiryo UI" panose="020B0604030504040204" pitchFamily="50" charset="-128"/>
              <a:ea typeface="Meiryo UI" panose="020B0604030504040204" pitchFamily="50" charset="-128"/>
            </a:endParaRPr>
          </a:p>
        </p:txBody>
      </p:sp>
      <p:sp>
        <p:nvSpPr>
          <p:cNvPr id="6" name="正方形/長方形 5"/>
          <p:cNvSpPr/>
          <p:nvPr/>
        </p:nvSpPr>
        <p:spPr>
          <a:xfrm>
            <a:off x="205505" y="2678861"/>
            <a:ext cx="7841486" cy="984885"/>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〇大阪府・大阪市第２期</a:t>
            </a:r>
            <a:r>
              <a:rPr lang="en-US" altLang="ja-JP" sz="1600" b="1" dirty="0">
                <a:latin typeface="Meiryo UI" panose="020B0604030504040204" pitchFamily="50" charset="-128"/>
                <a:ea typeface="Meiryo UI" panose="020B0604030504040204" pitchFamily="50" charset="-128"/>
              </a:rPr>
              <a:t>SDGs</a:t>
            </a:r>
            <a:r>
              <a:rPr lang="ja-JP" altLang="en-US" sz="1600" b="1" dirty="0">
                <a:latin typeface="Meiryo UI" panose="020B0604030504040204" pitchFamily="50" charset="-128"/>
                <a:ea typeface="Meiryo UI" panose="020B0604030504040204" pitchFamily="50" charset="-128"/>
              </a:rPr>
              <a:t>未来都市計画</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2023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2025</a:t>
            </a:r>
            <a:r>
              <a:rPr lang="ja-JP" altLang="en-US" sz="14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の概要</a:t>
            </a:r>
            <a:endParaRPr lang="en-US" altLang="ja-JP" sz="16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第 </a:t>
            </a:r>
            <a:r>
              <a:rPr lang="en-US" altLang="ja-JP" sz="1400" dirty="0">
                <a:latin typeface="Meiryo UI" panose="020B0604030504040204" pitchFamily="50" charset="-128"/>
                <a:ea typeface="Meiryo UI" panose="020B0604030504040204" pitchFamily="50" charset="-128"/>
              </a:rPr>
              <a:t>1 </a:t>
            </a:r>
            <a:r>
              <a:rPr lang="ja-JP" altLang="en-US" sz="1400" dirty="0">
                <a:latin typeface="Meiryo UI" panose="020B0604030504040204" pitchFamily="50" charset="-128"/>
                <a:ea typeface="Meiryo UI" panose="020B0604030504040204" pitchFamily="50" charset="-128"/>
              </a:rPr>
              <a:t>期</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未来都市計画の成果を踏まえ、「</a:t>
            </a:r>
            <a:r>
              <a:rPr lang="en-US" altLang="ja-JP" sz="1400" dirty="0">
                <a:latin typeface="Meiryo UI" panose="020B0604030504040204" pitchFamily="50" charset="-128"/>
                <a:ea typeface="Meiryo UI" panose="020B0604030504040204" pitchFamily="50" charset="-128"/>
              </a:rPr>
              <a:t>2030 </a:t>
            </a:r>
            <a:r>
              <a:rPr lang="ja-JP" altLang="en-US" sz="1400" dirty="0">
                <a:latin typeface="Meiryo UI" panose="020B0604030504040204" pitchFamily="50" charset="-128"/>
                <a:ea typeface="Meiryo UI" panose="020B0604030504040204" pitchFamily="50" charset="-128"/>
              </a:rPr>
              <a:t>年のあるべき姿の実現に向けた優先的なゴール、</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ターゲット」である「雇用創出数」、「健康寿命の延伸」、「子どもの学力の向上」、「温室効果ガスの排出削減」及び、「海洋プラスチックごみの削減」に関する取組みを推進する。</a:t>
            </a:r>
          </a:p>
        </p:txBody>
      </p:sp>
      <p:sp>
        <p:nvSpPr>
          <p:cNvPr id="31" name="正方形/長方形 30"/>
          <p:cNvSpPr/>
          <p:nvPr/>
        </p:nvSpPr>
        <p:spPr>
          <a:xfrm>
            <a:off x="195334" y="1589005"/>
            <a:ext cx="11591462" cy="830997"/>
          </a:xfrm>
          <a:prstGeom prst="rect">
            <a:avLst/>
          </a:prstGeom>
          <a:ln>
            <a:noFill/>
            <a:prstDash val="sysDash"/>
          </a:ln>
        </p:spPr>
        <p:txBody>
          <a:bodyPr wrap="square">
            <a:spAutoFit/>
          </a:bodyPr>
          <a:lstStyle/>
          <a:p>
            <a:pPr marL="93663" indent="-93663"/>
            <a:r>
              <a:rPr lang="ja-JP" altLang="en-US" sz="1600" dirty="0">
                <a:latin typeface="Meiryo UI" panose="020B0604030504040204" pitchFamily="50" charset="-128"/>
                <a:ea typeface="Meiryo UI" panose="020B0604030504040204" pitchFamily="50" charset="-128"/>
              </a:rPr>
              <a:t>　令和２年７月に、内閣府の「</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未来都市及び自治体</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モデル事業」に大阪府・大阪市の共同提案が選定され、府市が連携して</a:t>
            </a:r>
            <a:endParaRPr lang="en-US" altLang="ja-JP" sz="1600" dirty="0">
              <a:latin typeface="Meiryo UI" panose="020B0604030504040204" pitchFamily="50" charset="-128"/>
              <a:ea typeface="Meiryo UI" panose="020B0604030504040204" pitchFamily="50" charset="-128"/>
            </a:endParaRPr>
          </a:p>
          <a:p>
            <a:pPr marL="93663" indent="-93663"/>
            <a:r>
              <a:rPr lang="ja-JP" altLang="en-US" sz="1600" dirty="0">
                <a:latin typeface="Meiryo UI" panose="020B0604030504040204" pitchFamily="50" charset="-128"/>
                <a:ea typeface="Meiryo UI" panose="020B0604030504040204" pitchFamily="50" charset="-128"/>
              </a:rPr>
              <a:t>取組みを進めています。</a:t>
            </a:r>
            <a:r>
              <a:rPr lang="ja-JP" altLang="en-US" sz="1400" dirty="0">
                <a:latin typeface="Meiryo UI" panose="020B0604030504040204" pitchFamily="50" charset="-128"/>
                <a:ea typeface="Meiryo UI" panose="020B0604030504040204" pitchFamily="50" charset="-128"/>
              </a:rPr>
              <a:t>（都道府県と市町村の共同提案の選定は全国初の事例です。）</a:t>
            </a:r>
            <a:endParaRPr lang="en-US" altLang="ja-JP" sz="1400" dirty="0">
              <a:latin typeface="Meiryo UI" panose="020B0604030504040204" pitchFamily="50" charset="-128"/>
              <a:ea typeface="Meiryo UI" panose="020B0604030504040204" pitchFamily="50" charset="-128"/>
            </a:endParaRPr>
          </a:p>
          <a:p>
            <a:pPr marL="93663" indent="-93663"/>
            <a:r>
              <a:rPr lang="ja-JP" altLang="en-US" sz="1600" dirty="0">
                <a:latin typeface="Meiryo UI" panose="020B0604030504040204" pitchFamily="50" charset="-128"/>
                <a:ea typeface="Meiryo UI" panose="020B0604030504040204" pitchFamily="50" charset="-128"/>
              </a:rPr>
              <a:t>　また、令和５年３月には「大阪府・大阪市第２期</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未来都市計画（</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年度～</a:t>
            </a:r>
            <a:r>
              <a:rPr lang="en-US" altLang="ja-JP" sz="1600" dirty="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年度）」を発表しました。</a:t>
            </a:r>
            <a:endParaRPr lang="en-US" altLang="ja-JP" sz="1600" dirty="0">
              <a:latin typeface="Meiryo UI" panose="020B0604030504040204" pitchFamily="50" charset="-128"/>
              <a:ea typeface="Meiryo UI" panose="020B0604030504040204" pitchFamily="50" charset="-128"/>
            </a:endParaRPr>
          </a:p>
        </p:txBody>
      </p:sp>
      <p:grpSp>
        <p:nvGrpSpPr>
          <p:cNvPr id="10" name="グループ化 9"/>
          <p:cNvGrpSpPr/>
          <p:nvPr/>
        </p:nvGrpSpPr>
        <p:grpSpPr>
          <a:xfrm>
            <a:off x="8302770" y="2927354"/>
            <a:ext cx="3612791" cy="3666312"/>
            <a:chOff x="6277397" y="3160202"/>
            <a:chExt cx="5572567" cy="3406884"/>
          </a:xfrm>
        </p:grpSpPr>
        <p:sp>
          <p:nvSpPr>
            <p:cNvPr id="7" name="正方形/長方形 6"/>
            <p:cNvSpPr/>
            <p:nvPr/>
          </p:nvSpPr>
          <p:spPr>
            <a:xfrm>
              <a:off x="6277397" y="3386890"/>
              <a:ext cx="5572567" cy="318019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9" name="正方形/長方形 8"/>
            <p:cNvSpPr/>
            <p:nvPr/>
          </p:nvSpPr>
          <p:spPr>
            <a:xfrm>
              <a:off x="6393248" y="3160202"/>
              <a:ext cx="2715552" cy="37026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a:solidFill>
                    <a:schemeClr val="tx1"/>
                  </a:solidFill>
                  <a:latin typeface="+mj-ea"/>
                  <a:ea typeface="+mj-ea"/>
                </a:rPr>
                <a:t>2030</a:t>
              </a:r>
              <a:r>
                <a:rPr lang="ja-JP" altLang="en-US" sz="1100" b="1" dirty="0">
                  <a:solidFill>
                    <a:schemeClr val="tx1"/>
                  </a:solidFill>
                  <a:latin typeface="+mj-ea"/>
                  <a:ea typeface="+mj-ea"/>
                </a:rPr>
                <a:t>年のあるべき姿</a:t>
              </a:r>
            </a:p>
          </p:txBody>
        </p:sp>
        <p:sp>
          <p:nvSpPr>
            <p:cNvPr id="5" name="角丸四角形 4"/>
            <p:cNvSpPr/>
            <p:nvPr/>
          </p:nvSpPr>
          <p:spPr>
            <a:xfrm>
              <a:off x="6407021" y="5177346"/>
              <a:ext cx="5403557" cy="41375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00" dirty="0">
                  <a:solidFill>
                    <a:schemeClr val="tx1"/>
                  </a:solidFill>
                  <a:latin typeface="Meiryo UI" panose="020B0604030504040204" pitchFamily="50" charset="-128"/>
                  <a:ea typeface="Meiryo UI" panose="020B0604030504040204" pitchFamily="50" charset="-128"/>
                </a:rPr>
                <a:t>都市の魅力や寛容性を高め、多様な人材を呼び、様々なことにチャレンジできる環境を整え、新たな価値観やイノベーションの創出を図るとともに、地球環境を守る取組みを進めることで、持続的な成長を実現</a:t>
              </a:r>
            </a:p>
          </p:txBody>
        </p:sp>
        <p:sp>
          <p:nvSpPr>
            <p:cNvPr id="47" name="テキスト ボックス 46"/>
            <p:cNvSpPr txBox="1"/>
            <p:nvPr/>
          </p:nvSpPr>
          <p:spPr>
            <a:xfrm>
              <a:off x="6368237" y="4867402"/>
              <a:ext cx="2552617" cy="296357"/>
            </a:xfrm>
            <a:prstGeom prst="rect">
              <a:avLst/>
            </a:prstGeom>
            <a:solidFill>
              <a:schemeClr val="bg1"/>
            </a:solidFill>
            <a:ln>
              <a:solidFill>
                <a:schemeClr val="tx1"/>
              </a:solidFill>
            </a:ln>
            <a:effectLst>
              <a:outerShdw blurRad="50800" dist="38100" dir="2700000" algn="tl" rotWithShape="0">
                <a:prstClr val="black">
                  <a:alpha val="92000"/>
                </a:prstClr>
              </a:outerShdw>
            </a:effectLst>
          </p:spPr>
          <p:txBody>
            <a:bodyPr wrap="square" lIns="72000" tIns="36000" rIns="72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多様なチャレンジによる成長</a:t>
              </a:r>
              <a:endParaRPr kumimoji="0" lang="en-US" altLang="ja-JP" sz="900" b="1"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a:p>
              <a:pPr algn="ctr" defTabSz="457200">
                <a:defRPr/>
              </a:pP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Diverse Innovation</a:t>
              </a:r>
              <a:r>
                <a:rPr lang="ja-JP" altLang="en-US" sz="700" dirty="0">
                  <a:latin typeface="Meiryo UI" panose="020B0604030504040204" pitchFamily="50" charset="-128"/>
                  <a:ea typeface="Meiryo UI" panose="020B0604030504040204" pitchFamily="50" charset="-128"/>
                </a:rPr>
                <a:t>）</a:t>
              </a:r>
            </a:p>
          </p:txBody>
        </p:sp>
        <p:sp>
          <p:nvSpPr>
            <p:cNvPr id="34" name="角丸四角形 33"/>
            <p:cNvSpPr/>
            <p:nvPr/>
          </p:nvSpPr>
          <p:spPr>
            <a:xfrm>
              <a:off x="6381206" y="4410555"/>
              <a:ext cx="5429370" cy="362096"/>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00" dirty="0">
                  <a:solidFill>
                    <a:schemeClr val="tx1"/>
                  </a:solidFill>
                  <a:latin typeface="Meiryo UI" panose="020B0604030504040204" pitchFamily="50" charset="-128"/>
                  <a:ea typeface="Meiryo UI" panose="020B0604030504040204" pitchFamily="50" charset="-128"/>
                </a:rPr>
                <a:t>誰もが取り残されることなく、すべての命が大切にされ、人と人とのつながりの中で、全ての人が生涯にわたって、自らの能力や可能性を発揮し、健康でいきいきと活躍できる社会の実現</a:t>
              </a:r>
            </a:p>
          </p:txBody>
        </p:sp>
        <p:sp>
          <p:nvSpPr>
            <p:cNvPr id="39" name="角丸四角形 38"/>
            <p:cNvSpPr/>
            <p:nvPr/>
          </p:nvSpPr>
          <p:spPr>
            <a:xfrm>
              <a:off x="6380782" y="5963717"/>
              <a:ext cx="5429795" cy="559654"/>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00" dirty="0">
                  <a:solidFill>
                    <a:schemeClr val="tx1"/>
                  </a:solidFill>
                  <a:latin typeface="Meiryo UI" panose="020B0604030504040204" pitchFamily="50" charset="-128"/>
                  <a:ea typeface="Meiryo UI" panose="020B0604030504040204" pitchFamily="50" charset="-128"/>
                </a:rPr>
                <a:t>誰もが世界とつながり、</a:t>
              </a:r>
              <a:r>
                <a:rPr lang="en-US" altLang="ja-JP" sz="700" dirty="0">
                  <a:solidFill>
                    <a:schemeClr val="tx1"/>
                  </a:solidFill>
                  <a:latin typeface="Meiryo UI" panose="020B0604030504040204" pitchFamily="50" charset="-128"/>
                  <a:ea typeface="Meiryo UI" panose="020B0604030504040204" pitchFamily="50" charset="-128"/>
                </a:rPr>
                <a:t>SDGs </a:t>
              </a:r>
              <a:r>
                <a:rPr lang="ja-JP" altLang="en-US" sz="700" dirty="0">
                  <a:solidFill>
                    <a:schemeClr val="tx1"/>
                  </a:solidFill>
                  <a:latin typeface="Meiryo UI" panose="020B0604030504040204" pitchFamily="50" charset="-128"/>
                  <a:ea typeface="Meiryo UI" panose="020B0604030504040204" pitchFamily="50" charset="-128"/>
                </a:rPr>
                <a:t>の価値観が大阪から世界に広がり、人々に共有されるとともに、ソーシャルグッドな取組みを推進し、人々の参加・共創により新たな技術・サービスを生み出す都市機能や、地球の未来や平和、世界の人々のことを考えて自ら行動する人材を創出するハブ機能を形成し、健康や環境、まちづくりなどの分野において、世界の課題解決に貢献</a:t>
              </a:r>
            </a:p>
          </p:txBody>
        </p:sp>
        <p:sp>
          <p:nvSpPr>
            <p:cNvPr id="49" name="テキスト ボックス 48"/>
            <p:cNvSpPr txBox="1"/>
            <p:nvPr/>
          </p:nvSpPr>
          <p:spPr>
            <a:xfrm>
              <a:off x="6368237" y="4099437"/>
              <a:ext cx="2459677" cy="296357"/>
            </a:xfrm>
            <a:prstGeom prst="rect">
              <a:avLst/>
            </a:prstGeom>
            <a:solidFill>
              <a:schemeClr val="bg1"/>
            </a:solidFill>
            <a:ln>
              <a:solidFill>
                <a:schemeClr val="tx1"/>
              </a:solidFill>
            </a:ln>
            <a:effectLst>
              <a:outerShdw blurRad="50800" dist="38100" dir="2700000" algn="tl" rotWithShape="0">
                <a:prstClr val="black">
                  <a:alpha val="92000"/>
                </a:prstClr>
              </a:outerShdw>
            </a:effectLst>
          </p:spPr>
          <p:txBody>
            <a:bodyPr wrap="square" lIns="72000" tIns="36000" rIns="72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いのち輝く幸せな暮らし</a:t>
              </a:r>
              <a:endParaRPr kumimoji="0" lang="en-US" altLang="ja-JP" sz="900" b="1" i="0"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algn="ctr" defTabSz="457200">
                <a:defRPr/>
              </a:pP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Human Well-being</a:t>
              </a:r>
              <a:r>
                <a:rPr lang="ja-JP" altLang="en-US" sz="700" dirty="0">
                  <a:latin typeface="Meiryo UI" panose="020B0604030504040204" pitchFamily="50" charset="-128"/>
                  <a:ea typeface="Meiryo UI" panose="020B0604030504040204" pitchFamily="50" charset="-128"/>
                </a:rPr>
                <a:t>）</a:t>
              </a:r>
            </a:p>
          </p:txBody>
        </p:sp>
        <p:sp>
          <p:nvSpPr>
            <p:cNvPr id="48" name="テキスト ボックス 47"/>
            <p:cNvSpPr txBox="1"/>
            <p:nvPr/>
          </p:nvSpPr>
          <p:spPr>
            <a:xfrm>
              <a:off x="6423124" y="5692012"/>
              <a:ext cx="2556514" cy="296357"/>
            </a:xfrm>
            <a:prstGeom prst="rect">
              <a:avLst/>
            </a:prstGeom>
            <a:solidFill>
              <a:schemeClr val="bg1"/>
            </a:solidFill>
            <a:ln>
              <a:solidFill>
                <a:schemeClr val="tx1"/>
              </a:solidFill>
            </a:ln>
            <a:effectLst>
              <a:outerShdw blurRad="50800" dist="38100" dir="2700000" algn="tl" rotWithShape="0">
                <a:prstClr val="black">
                  <a:alpha val="92000"/>
                </a:prstClr>
              </a:outerShdw>
            </a:effectLst>
          </p:spPr>
          <p:txBody>
            <a:bodyPr wrap="square" lIns="72000" tIns="36000" rIns="72000" bIns="36000"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rPr>
                <a:t>世界の未来をともにつくる</a:t>
              </a:r>
              <a:endParaRPr kumimoji="0" lang="en-US" altLang="ja-JP" sz="900" b="1" i="0"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eiryo UI" panose="020B0604030504040204" pitchFamily="50" charset="-128"/>
              </a:endParaRPr>
            </a:p>
            <a:p>
              <a:pPr algn="ctr" defTabSz="457200">
                <a:defRPr/>
              </a:pP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Global Co-Creation Hub</a:t>
              </a:r>
              <a:r>
                <a:rPr lang="ja-JP" altLang="en-US" sz="700" dirty="0">
                  <a:latin typeface="Meiryo UI" panose="020B0604030504040204" pitchFamily="50" charset="-128"/>
                  <a:ea typeface="Meiryo UI" panose="020B0604030504040204" pitchFamily="50" charset="-128"/>
                </a:rPr>
                <a:t>）</a:t>
              </a:r>
            </a:p>
          </p:txBody>
        </p:sp>
      </p:grpSp>
      <p:graphicFrame>
        <p:nvGraphicFramePr>
          <p:cNvPr id="11" name="表 10"/>
          <p:cNvGraphicFramePr>
            <a:graphicFrameLocks noGrp="1"/>
          </p:cNvGraphicFramePr>
          <p:nvPr>
            <p:extLst>
              <p:ext uri="{D42A27DB-BD31-4B8C-83A1-F6EECF244321}">
                <p14:modId xmlns:p14="http://schemas.microsoft.com/office/powerpoint/2010/main" val="3782541407"/>
              </p:ext>
            </p:extLst>
          </p:nvPr>
        </p:nvGraphicFramePr>
        <p:xfrm>
          <a:off x="123092" y="3783645"/>
          <a:ext cx="7998999" cy="2560320"/>
        </p:xfrm>
        <a:graphic>
          <a:graphicData uri="http://schemas.openxmlformats.org/drawingml/2006/table">
            <a:tbl>
              <a:tblPr firstRow="1" bandRow="1">
                <a:tableStyleId>{5C22544A-7EE6-4342-B048-85BDC9FD1C3A}</a:tableStyleId>
              </a:tblPr>
              <a:tblGrid>
                <a:gridCol w="1986937">
                  <a:extLst>
                    <a:ext uri="{9D8B030D-6E8A-4147-A177-3AD203B41FA5}">
                      <a16:colId xmlns:a16="http://schemas.microsoft.com/office/drawing/2014/main" val="310985769"/>
                    </a:ext>
                  </a:extLst>
                </a:gridCol>
                <a:gridCol w="6012062">
                  <a:extLst>
                    <a:ext uri="{9D8B030D-6E8A-4147-A177-3AD203B41FA5}">
                      <a16:colId xmlns:a16="http://schemas.microsoft.com/office/drawing/2014/main" val="1744425972"/>
                    </a:ext>
                  </a:extLst>
                </a:gridCol>
              </a:tblGrid>
              <a:tr h="213586">
                <a:tc>
                  <a:txBody>
                    <a:bodyPr/>
                    <a:lstStyle/>
                    <a:p>
                      <a:pPr algn="ctr"/>
                      <a:r>
                        <a:rPr kumimoji="1" lang="en-US" altLang="ja-JP" sz="1000" dirty="0">
                          <a:latin typeface="Meiryo UI" panose="020B0604030504040204" pitchFamily="50" charset="-128"/>
                          <a:ea typeface="Meiryo UI" panose="020B0604030504040204" pitchFamily="50" charset="-128"/>
                        </a:rPr>
                        <a:t>2030 </a:t>
                      </a:r>
                      <a:r>
                        <a:rPr kumimoji="1" lang="ja-JP" altLang="en-US" sz="1000" dirty="0">
                          <a:latin typeface="Meiryo UI" panose="020B0604030504040204" pitchFamily="50" charset="-128"/>
                          <a:ea typeface="Meiryo UI" panose="020B0604030504040204" pitchFamily="50" charset="-128"/>
                        </a:rPr>
                        <a:t>年のあるべき姿の実現に</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向けた優先的なゴール、ターゲット</a:t>
                      </a:r>
                    </a:p>
                  </a:txBody>
                  <a:tcPr/>
                </a:tc>
                <a:tc>
                  <a:txBody>
                    <a:bodyPr/>
                    <a:lstStyle/>
                    <a:p>
                      <a:pPr algn="ctr"/>
                      <a:r>
                        <a:rPr kumimoji="1" lang="ja-JP" altLang="en-US" sz="1000" dirty="0">
                          <a:latin typeface="Meiryo UI" panose="020B0604030504040204" pitchFamily="50" charset="-128"/>
                          <a:ea typeface="Meiryo UI" panose="020B0604030504040204" pitchFamily="50" charset="-128"/>
                        </a:rPr>
                        <a:t>取組みの方向性</a:t>
                      </a:r>
                    </a:p>
                  </a:txBody>
                  <a:tcPr/>
                </a:tc>
                <a:extLst>
                  <a:ext uri="{0D108BD9-81ED-4DB2-BD59-A6C34878D82A}">
                    <a16:rowId xmlns:a16="http://schemas.microsoft.com/office/drawing/2014/main" val="3836819335"/>
                  </a:ext>
                </a:extLst>
              </a:tr>
              <a:tr h="249559">
                <a:tc>
                  <a:txBody>
                    <a:bodyPr/>
                    <a:lstStyle/>
                    <a:p>
                      <a:pPr algn="ctr"/>
                      <a:r>
                        <a:rPr kumimoji="1" lang="ja-JP" altLang="en-US" sz="1100" b="1" dirty="0">
                          <a:latin typeface="Meiryo UI" panose="020B0604030504040204" pitchFamily="50" charset="-128"/>
                          <a:ea typeface="Meiryo UI" panose="020B0604030504040204" pitchFamily="50" charset="-128"/>
                        </a:rPr>
                        <a:t>雇用創出数</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コロナ前の水準に回復したため、今後は毎年２万人以上の雇用創出に向け、勤労世帯の家計所得の底上げを図る。</a:t>
                      </a:r>
                    </a:p>
                  </a:txBody>
                  <a:tcPr/>
                </a:tc>
                <a:extLst>
                  <a:ext uri="{0D108BD9-81ED-4DB2-BD59-A6C34878D82A}">
                    <a16:rowId xmlns:a16="http://schemas.microsoft.com/office/drawing/2014/main" val="667919205"/>
                  </a:ext>
                </a:extLst>
              </a:tr>
              <a:tr h="213586">
                <a:tc>
                  <a:txBody>
                    <a:bodyPr/>
                    <a:lstStyle/>
                    <a:p>
                      <a:pPr algn="ctr"/>
                      <a:r>
                        <a:rPr kumimoji="1" lang="ja-JP" altLang="en-US" sz="1100" b="1" dirty="0">
                          <a:latin typeface="Meiryo UI" panose="020B0604030504040204" pitchFamily="50" charset="-128"/>
                          <a:ea typeface="Meiryo UI" panose="020B0604030504040204" pitchFamily="50" charset="-128"/>
                        </a:rPr>
                        <a:t>健康寿命の延伸</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未達成である男性の目標達成に向け「大阪府健康増進計画」に基づき取組みを進める。</a:t>
                      </a:r>
                    </a:p>
                  </a:txBody>
                  <a:tcPr/>
                </a:tc>
                <a:extLst>
                  <a:ext uri="{0D108BD9-81ED-4DB2-BD59-A6C34878D82A}">
                    <a16:rowId xmlns:a16="http://schemas.microsoft.com/office/drawing/2014/main" val="974190823"/>
                  </a:ext>
                </a:extLst>
              </a:tr>
              <a:tr h="347077">
                <a:tc>
                  <a:txBody>
                    <a:bodyPr/>
                    <a:lstStyle/>
                    <a:p>
                      <a:pPr algn="ctr"/>
                      <a:r>
                        <a:rPr kumimoji="1" lang="ja-JP" altLang="en-US" sz="1100" b="1" dirty="0">
                          <a:latin typeface="Meiryo UI" panose="020B0604030504040204" pitchFamily="50" charset="-128"/>
                          <a:ea typeface="Meiryo UI" panose="020B0604030504040204" pitchFamily="50" charset="-128"/>
                        </a:rPr>
                        <a:t>子どもの学力の向上</a:t>
                      </a:r>
                    </a:p>
                  </a:txBody>
                  <a:tcPr anchor="ctr"/>
                </a:tc>
                <a:tc>
                  <a:txBody>
                    <a:bodyPr/>
                    <a:lstStyle/>
                    <a:p>
                      <a:r>
                        <a:rPr kumimoji="1" lang="ja-JP" altLang="en-US" sz="1000" dirty="0">
                          <a:latin typeface="Meiryo UI" panose="020B0604030504040204" pitchFamily="50" charset="-128"/>
                          <a:ea typeface="Meiryo UI" panose="020B0604030504040204" pitchFamily="50" charset="-128"/>
                        </a:rPr>
                        <a:t>全ての指標が概ね達成に近づいており、引き続き「大阪府教育振興基本計画」及び「大阪市教育振興基本計画」に基づき取組みを進める。</a:t>
                      </a:r>
                    </a:p>
                  </a:txBody>
                  <a:tcPr/>
                </a:tc>
                <a:extLst>
                  <a:ext uri="{0D108BD9-81ED-4DB2-BD59-A6C34878D82A}">
                    <a16:rowId xmlns:a16="http://schemas.microsoft.com/office/drawing/2014/main" val="1149675989"/>
                  </a:ext>
                </a:extLst>
              </a:tr>
              <a:tr h="614059">
                <a:tc>
                  <a:txBody>
                    <a:bodyPr/>
                    <a:lstStyle/>
                    <a:p>
                      <a:pPr algn="ctr"/>
                      <a:r>
                        <a:rPr kumimoji="1" lang="ja-JP" altLang="en-US" sz="1100" b="1" dirty="0">
                          <a:latin typeface="Meiryo UI" panose="020B0604030504040204" pitchFamily="50" charset="-128"/>
                          <a:ea typeface="Meiryo UI" panose="020B0604030504040204" pitchFamily="50" charset="-128"/>
                        </a:rPr>
                        <a:t>温室効果ガスの排出削減</a:t>
                      </a:r>
                    </a:p>
                  </a:txBody>
                  <a:tcPr anchor="ctr"/>
                </a:tc>
                <a:tc>
                  <a:txBody>
                    <a:bodyPr/>
                    <a:lstStyle/>
                    <a:p>
                      <a:r>
                        <a:rPr kumimoji="1" lang="en-US" altLang="ja-JP" sz="1000" dirty="0">
                          <a:latin typeface="Meiryo UI" panose="020B0604030504040204" pitchFamily="50" charset="-128"/>
                          <a:ea typeface="Meiryo UI" panose="020B0604030504040204" pitchFamily="50" charset="-128"/>
                        </a:rPr>
                        <a:t>2030 </a:t>
                      </a:r>
                      <a:r>
                        <a:rPr kumimoji="1" lang="ja-JP" altLang="en-US" sz="1000" dirty="0">
                          <a:latin typeface="Meiryo UI" panose="020B0604030504040204" pitchFamily="50" charset="-128"/>
                          <a:ea typeface="Meiryo UI" panose="020B0604030504040204" pitchFamily="50" charset="-128"/>
                        </a:rPr>
                        <a:t>年の目標達成に向け、大阪府では「おおさかカーボンニュートラル推進本部」を設置（</a:t>
                      </a:r>
                      <a:r>
                        <a:rPr kumimoji="1" lang="en-US" altLang="ja-JP" sz="1000" dirty="0">
                          <a:latin typeface="Meiryo UI" panose="020B0604030504040204" pitchFamily="50" charset="-128"/>
                          <a:ea typeface="Meiryo UI" panose="020B0604030504040204" pitchFamily="50" charset="-128"/>
                        </a:rPr>
                        <a:t>2022 </a:t>
                      </a:r>
                      <a:r>
                        <a:rPr kumimoji="1" lang="ja-JP" altLang="en-US" sz="1000" dirty="0">
                          <a:latin typeface="Meiryo UI" panose="020B0604030504040204" pitchFamily="50" charset="-128"/>
                          <a:ea typeface="Meiryo UI" panose="020B0604030504040204" pitchFamily="50" charset="-128"/>
                        </a:rPr>
                        <a:t>年 </a:t>
                      </a:r>
                      <a:r>
                        <a:rPr kumimoji="1" lang="en-US" altLang="ja-JP" sz="1000" dirty="0">
                          <a:latin typeface="Meiryo UI" panose="020B0604030504040204" pitchFamily="50" charset="-128"/>
                          <a:ea typeface="Meiryo UI" panose="020B0604030504040204" pitchFamily="50" charset="-128"/>
                        </a:rPr>
                        <a:t>7 </a:t>
                      </a:r>
                      <a:r>
                        <a:rPr kumimoji="1" lang="ja-JP" altLang="en-US" sz="1000" dirty="0">
                          <a:latin typeface="Meiryo UI" panose="020B0604030504040204" pitchFamily="50" charset="-128"/>
                          <a:ea typeface="Meiryo UI" panose="020B0604030504040204" pitchFamily="50" charset="-128"/>
                        </a:rPr>
                        <a:t>月）し推進体制を確立するとともに、大阪市では「大阪市地球温暖化対策実行計画</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区域施策編</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（改定計画）」を策定（</a:t>
                      </a:r>
                      <a:r>
                        <a:rPr kumimoji="1" lang="en-US" altLang="ja-JP" sz="1000" dirty="0">
                          <a:latin typeface="Meiryo UI" panose="020B0604030504040204" pitchFamily="50" charset="-128"/>
                          <a:ea typeface="Meiryo UI" panose="020B0604030504040204" pitchFamily="50" charset="-128"/>
                        </a:rPr>
                        <a:t>2022 </a:t>
                      </a:r>
                      <a:r>
                        <a:rPr kumimoji="1" lang="ja-JP" altLang="en-US" sz="1000" dirty="0">
                          <a:latin typeface="Meiryo UI" panose="020B0604030504040204" pitchFamily="50" charset="-128"/>
                          <a:ea typeface="Meiryo UI" panose="020B0604030504040204" pitchFamily="50" charset="-128"/>
                        </a:rPr>
                        <a:t>年 </a:t>
                      </a:r>
                      <a:r>
                        <a:rPr kumimoji="1" lang="en-US" altLang="ja-JP" sz="1000" dirty="0">
                          <a:latin typeface="Meiryo UI" panose="020B0604030504040204" pitchFamily="50" charset="-128"/>
                          <a:ea typeface="Meiryo UI" panose="020B0604030504040204" pitchFamily="50" charset="-128"/>
                        </a:rPr>
                        <a:t>10</a:t>
                      </a:r>
                      <a:r>
                        <a:rPr kumimoji="1" lang="ja-JP" altLang="en-US" sz="1000" dirty="0">
                          <a:latin typeface="Meiryo UI" panose="020B0604030504040204" pitchFamily="50" charset="-128"/>
                          <a:ea typeface="Meiryo UI" panose="020B0604030504040204" pitchFamily="50" charset="-128"/>
                        </a:rPr>
                        <a:t>月）し国内外の動向を踏まえ、</a:t>
                      </a:r>
                      <a:r>
                        <a:rPr kumimoji="1" lang="en-US" altLang="ja-JP" sz="1000" dirty="0">
                          <a:latin typeface="Meiryo UI" panose="020B0604030504040204" pitchFamily="50" charset="-128"/>
                          <a:ea typeface="Meiryo UI" panose="020B0604030504040204" pitchFamily="50" charset="-128"/>
                        </a:rPr>
                        <a:t>2030 </a:t>
                      </a:r>
                      <a:r>
                        <a:rPr kumimoji="1" lang="ja-JP" altLang="en-US" sz="1000" dirty="0">
                          <a:latin typeface="Meiryo UI" panose="020B0604030504040204" pitchFamily="50" charset="-128"/>
                          <a:ea typeface="Meiryo UI" panose="020B0604030504040204" pitchFamily="50" charset="-128"/>
                        </a:rPr>
                        <a:t>年度までの削減目標を引き上げた。</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当該計画等に沿って目標達成に向けた取組みを加速させる。</a:t>
                      </a:r>
                    </a:p>
                  </a:txBody>
                  <a:tcPr/>
                </a:tc>
                <a:extLst>
                  <a:ext uri="{0D108BD9-81ED-4DB2-BD59-A6C34878D82A}">
                    <a16:rowId xmlns:a16="http://schemas.microsoft.com/office/drawing/2014/main" val="3769621176"/>
                  </a:ext>
                </a:extLst>
              </a:tr>
              <a:tr h="480568">
                <a:tc>
                  <a:txBody>
                    <a:bodyPr/>
                    <a:lstStyle/>
                    <a:p>
                      <a:pPr algn="ctr"/>
                      <a:r>
                        <a:rPr kumimoji="1" lang="ja-JP" altLang="en-US" sz="1100" b="1" dirty="0">
                          <a:latin typeface="Meiryo UI" panose="020B0604030504040204" pitchFamily="50" charset="-128"/>
                          <a:ea typeface="Meiryo UI" panose="020B0604030504040204" pitchFamily="50" charset="-128"/>
                        </a:rPr>
                        <a:t>海洋プラスチックごみの削減</a:t>
                      </a:r>
                    </a:p>
                  </a:txBody>
                  <a:tcPr anchor="ctr"/>
                </a:tc>
                <a:tc>
                  <a:txBody>
                    <a:bodyPr/>
                    <a:lstStyle/>
                    <a:p>
                      <a:r>
                        <a:rPr kumimoji="1" lang="en-US" altLang="ja-JP" sz="1000" dirty="0">
                          <a:latin typeface="Meiryo UI" panose="020B0604030504040204" pitchFamily="50" charset="-128"/>
                          <a:ea typeface="Meiryo UI" panose="020B0604030504040204" pitchFamily="50" charset="-128"/>
                        </a:rPr>
                        <a:t>G20 </a:t>
                      </a:r>
                      <a:r>
                        <a:rPr kumimoji="1" lang="ja-JP" altLang="en-US" sz="1000" dirty="0">
                          <a:latin typeface="Meiryo UI" panose="020B0604030504040204" pitchFamily="50" charset="-128"/>
                          <a:ea typeface="Meiryo UI" panose="020B0604030504040204" pitchFamily="50" charset="-128"/>
                        </a:rPr>
                        <a:t>大阪サミットのレガシーの一つである「大阪ブルー・オーシャン・ビジョン（</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）」の実現に寄与するため、</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「大阪ブルー・オーシャン・ビジョン」実行計画</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を大阪府・大阪市共同で策定（</a:t>
                      </a:r>
                      <a:r>
                        <a:rPr kumimoji="1" lang="en-US" altLang="ja-JP" sz="1000" dirty="0">
                          <a:latin typeface="Meiryo UI" panose="020B0604030504040204" pitchFamily="50" charset="-128"/>
                          <a:ea typeface="Meiryo UI" panose="020B0604030504040204" pitchFamily="50" charset="-128"/>
                        </a:rPr>
                        <a:t>2021 </a:t>
                      </a:r>
                      <a:r>
                        <a:rPr kumimoji="1" lang="ja-JP" altLang="en-US" sz="1000" dirty="0">
                          <a:latin typeface="Meiryo UI" panose="020B0604030504040204" pitchFamily="50" charset="-128"/>
                          <a:ea typeface="Meiryo UI" panose="020B0604030504040204" pitchFamily="50" charset="-128"/>
                        </a:rPr>
                        <a:t>年 </a:t>
                      </a:r>
                      <a:r>
                        <a:rPr kumimoji="1" lang="en-US" altLang="ja-JP" sz="1000" dirty="0">
                          <a:latin typeface="Meiryo UI" panose="020B0604030504040204" pitchFamily="50" charset="-128"/>
                          <a:ea typeface="Meiryo UI" panose="020B0604030504040204" pitchFamily="50" charset="-128"/>
                        </a:rPr>
                        <a:t>3 </a:t>
                      </a:r>
                      <a:r>
                        <a:rPr kumimoji="1" lang="ja-JP" altLang="en-US" sz="1000" dirty="0">
                          <a:latin typeface="Meiryo UI" panose="020B0604030504040204" pitchFamily="50" charset="-128"/>
                          <a:ea typeface="Meiryo UI" panose="020B0604030504040204" pitchFamily="50" charset="-128"/>
                        </a:rPr>
                        <a:t>月）したところであり、当該計画等に沿って目標達成に向けた取組みを加速させる。</a:t>
                      </a:r>
                    </a:p>
                  </a:txBody>
                  <a:tcPr/>
                </a:tc>
                <a:extLst>
                  <a:ext uri="{0D108BD9-81ED-4DB2-BD59-A6C34878D82A}">
                    <a16:rowId xmlns:a16="http://schemas.microsoft.com/office/drawing/2014/main" val="169219218"/>
                  </a:ext>
                </a:extLst>
              </a:tr>
            </a:tbl>
          </a:graphicData>
        </a:graphic>
      </p:graphicFrame>
      <p:sp>
        <p:nvSpPr>
          <p:cNvPr id="3" name="スライド番号プレースホルダー 2"/>
          <p:cNvSpPr>
            <a:spLocks noGrp="1"/>
          </p:cNvSpPr>
          <p:nvPr>
            <p:ph type="sldNum" sz="quarter" idx="12"/>
          </p:nvPr>
        </p:nvSpPr>
        <p:spPr>
          <a:xfrm>
            <a:off x="9472262" y="6573761"/>
            <a:ext cx="2743200" cy="365125"/>
          </a:xfrm>
        </p:spPr>
        <p:txBody>
          <a:bodyPr/>
          <a:lstStyle/>
          <a:p>
            <a:fld id="{C9D87D91-12A4-4BCD-BC1C-9D22FB415AC1}" type="slidenum">
              <a:rPr kumimoji="1" lang="ja-JP" altLang="en-US" smtClean="0"/>
              <a:t>22</a:t>
            </a:fld>
            <a:endParaRPr kumimoji="1" lang="ja-JP" altLang="en-US" dirty="0"/>
          </a:p>
        </p:txBody>
      </p:sp>
      <p:sp>
        <p:nvSpPr>
          <p:cNvPr id="20" name="正方形/長方形 19"/>
          <p:cNvSpPr/>
          <p:nvPr/>
        </p:nvSpPr>
        <p:spPr>
          <a:xfrm>
            <a:off x="8386808" y="3362867"/>
            <a:ext cx="3424407" cy="507831"/>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大阪・関西万博の開催都市として、</a:t>
            </a:r>
            <a:r>
              <a:rPr lang="en-US" altLang="ja-JP" sz="900" dirty="0">
                <a:latin typeface="Meiryo UI" panose="020B0604030504040204" pitchFamily="50" charset="-128"/>
                <a:ea typeface="Meiryo UI" panose="020B0604030504040204" pitchFamily="50" charset="-128"/>
              </a:rPr>
              <a:t>2020 </a:t>
            </a:r>
            <a:r>
              <a:rPr lang="ja-JP" altLang="en-US" sz="900" dirty="0">
                <a:latin typeface="Meiryo UI" panose="020B0604030504040204" pitchFamily="50" charset="-128"/>
                <a:ea typeface="Meiryo UI" panose="020B0604030504040204" pitchFamily="50" charset="-128"/>
              </a:rPr>
              <a:t>年３月に大阪府・大阪市で策定した「万博のインパクトを活かした大阪の将来に向けたビジョン」を踏まえつつ、以下の</a:t>
            </a:r>
            <a:r>
              <a:rPr lang="en-US" altLang="ja-JP" sz="900" dirty="0">
                <a:latin typeface="Meiryo UI" panose="020B0604030504040204" pitchFamily="50" charset="-128"/>
                <a:ea typeface="Meiryo UI" panose="020B0604030504040204" pitchFamily="50" charset="-128"/>
              </a:rPr>
              <a:t>3</a:t>
            </a:r>
            <a:r>
              <a:rPr lang="ja-JP" altLang="en-US" sz="900" dirty="0" err="1">
                <a:latin typeface="Meiryo UI" panose="020B0604030504040204" pitchFamily="50" charset="-128"/>
                <a:ea typeface="Meiryo UI" panose="020B0604030504040204" pitchFamily="50" charset="-128"/>
              </a:rPr>
              <a:t>つの</a:t>
            </a:r>
            <a:r>
              <a:rPr lang="ja-JP" altLang="en-US" sz="900" dirty="0">
                <a:latin typeface="Meiryo UI" panose="020B0604030504040204" pitchFamily="50" charset="-128"/>
                <a:ea typeface="Meiryo UI" panose="020B0604030504040204" pitchFamily="50" charset="-128"/>
              </a:rPr>
              <a:t>あるべき姿を実現していく。</a:t>
            </a:r>
            <a:endParaRPr lang="ja-JP" altLang="en-US" sz="800" dirty="0">
              <a:latin typeface="Meiryo UI" panose="020B0604030504040204" pitchFamily="50" charset="-128"/>
              <a:ea typeface="Meiryo UI" panose="020B0604030504040204" pitchFamily="50" charset="-128"/>
            </a:endParaRPr>
          </a:p>
        </p:txBody>
      </p:sp>
      <p:sp>
        <p:nvSpPr>
          <p:cNvPr id="21" name="正方形/長方形 20"/>
          <p:cNvSpPr/>
          <p:nvPr/>
        </p:nvSpPr>
        <p:spPr>
          <a:xfrm>
            <a:off x="86693" y="6343965"/>
            <a:ext cx="8125738" cy="369332"/>
          </a:xfrm>
          <a:prstGeom prst="rect">
            <a:avLst/>
          </a:prstGeom>
        </p:spPr>
        <p:txBody>
          <a:bodyPr wrap="square">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　大阪ブルー・オーシャン・ビジョン</a:t>
            </a:r>
          </a:p>
          <a:p>
            <a:r>
              <a:rPr lang="en-US" altLang="ja-JP" sz="900" dirty="0">
                <a:latin typeface="Meiryo UI" panose="020B0604030504040204" pitchFamily="50" charset="-128"/>
                <a:ea typeface="Meiryo UI" panose="020B0604030504040204" pitchFamily="50" charset="-128"/>
              </a:rPr>
              <a:t>2019 </a:t>
            </a:r>
            <a:r>
              <a:rPr lang="ja-JP" altLang="en-US" sz="900" dirty="0">
                <a:latin typeface="Meiryo UI" panose="020B0604030504040204" pitchFamily="50" charset="-128"/>
                <a:ea typeface="Meiryo UI" panose="020B0604030504040204" pitchFamily="50" charset="-128"/>
              </a:rPr>
              <a:t>年６月に開催された </a:t>
            </a:r>
            <a:r>
              <a:rPr lang="en-US" altLang="ja-JP" sz="900" dirty="0">
                <a:latin typeface="Meiryo UI" panose="020B0604030504040204" pitchFamily="50" charset="-128"/>
                <a:ea typeface="Meiryo UI" panose="020B0604030504040204" pitchFamily="50" charset="-128"/>
              </a:rPr>
              <a:t>G20 </a:t>
            </a:r>
            <a:r>
              <a:rPr lang="ja-JP" altLang="en-US" sz="900" dirty="0">
                <a:latin typeface="Meiryo UI" panose="020B0604030504040204" pitchFamily="50" charset="-128"/>
                <a:ea typeface="Meiryo UI" panose="020B0604030504040204" pitchFamily="50" charset="-128"/>
              </a:rPr>
              <a:t>大阪サミットの首脳宣言において共有された、</a:t>
            </a:r>
            <a:r>
              <a:rPr lang="en-US" altLang="ja-JP" sz="900" dirty="0">
                <a:latin typeface="Meiryo UI" panose="020B0604030504040204" pitchFamily="50" charset="-128"/>
                <a:ea typeface="Meiryo UI" panose="020B0604030504040204" pitchFamily="50" charset="-128"/>
              </a:rPr>
              <a:t>2050 </a:t>
            </a:r>
            <a:r>
              <a:rPr lang="ja-JP" altLang="en-US" sz="900" dirty="0">
                <a:latin typeface="Meiryo UI" panose="020B0604030504040204" pitchFamily="50" charset="-128"/>
                <a:ea typeface="Meiryo UI" panose="020B0604030504040204" pitchFamily="50" charset="-128"/>
              </a:rPr>
              <a:t>年までに海洋プラスチックごみによる新たな汚染をゼロにすることをめざす世界共通のビジョン</a:t>
            </a:r>
          </a:p>
        </p:txBody>
      </p:sp>
      <p:sp>
        <p:nvSpPr>
          <p:cNvPr id="23" name="正方形/長方形 22"/>
          <p:cNvSpPr/>
          <p:nvPr/>
        </p:nvSpPr>
        <p:spPr>
          <a:xfrm>
            <a:off x="8304364" y="6594108"/>
            <a:ext cx="3424407" cy="200055"/>
          </a:xfrm>
          <a:prstGeom prst="rect">
            <a:avLst/>
          </a:prstGeom>
        </p:spPr>
        <p:txBody>
          <a:bodyPr wrap="square">
            <a:spAutoFit/>
          </a:bodyPr>
          <a:lstStyle/>
          <a:p>
            <a:r>
              <a:rPr lang="ja-JP" altLang="en-US" sz="700" dirty="0">
                <a:latin typeface="Meiryo UI" panose="020B0604030504040204" pitchFamily="50" charset="-128"/>
                <a:ea typeface="Meiryo UI" panose="020B0604030504040204" pitchFamily="50" charset="-128"/>
              </a:rPr>
              <a:t>出典：大阪府・大阪市　第</a:t>
            </a:r>
            <a:r>
              <a:rPr lang="en-US" altLang="ja-JP" sz="700" dirty="0">
                <a:latin typeface="Meiryo UI" panose="020B0604030504040204" pitchFamily="50" charset="-128"/>
                <a:ea typeface="Meiryo UI" panose="020B0604030504040204" pitchFamily="50" charset="-128"/>
              </a:rPr>
              <a:t>2</a:t>
            </a:r>
            <a:r>
              <a:rPr lang="ja-JP" altLang="en-US" sz="700" dirty="0">
                <a:latin typeface="Meiryo UI" panose="020B0604030504040204" pitchFamily="50" charset="-128"/>
                <a:ea typeface="Meiryo UI" panose="020B0604030504040204" pitchFamily="50" charset="-128"/>
              </a:rPr>
              <a:t>期</a:t>
            </a:r>
            <a:r>
              <a:rPr lang="en-US" altLang="ja-JP" sz="700" dirty="0">
                <a:latin typeface="Meiryo UI" panose="020B0604030504040204" pitchFamily="50" charset="-128"/>
                <a:ea typeface="Meiryo UI" panose="020B0604030504040204" pitchFamily="50" charset="-128"/>
              </a:rPr>
              <a:t>SDGs</a:t>
            </a:r>
            <a:r>
              <a:rPr lang="ja-JP" altLang="en-US" sz="700" dirty="0">
                <a:latin typeface="Meiryo UI" panose="020B0604030504040204" pitchFamily="50" charset="-128"/>
                <a:ea typeface="Meiryo UI" panose="020B0604030504040204" pitchFamily="50" charset="-128"/>
              </a:rPr>
              <a:t>未来都市計画（</a:t>
            </a:r>
            <a:r>
              <a:rPr lang="en-US" altLang="ja-JP" sz="700" dirty="0">
                <a:latin typeface="Meiryo UI" panose="020B0604030504040204" pitchFamily="50" charset="-128"/>
                <a:ea typeface="Meiryo UI" panose="020B0604030504040204" pitchFamily="50" charset="-128"/>
              </a:rPr>
              <a:t>2023</a:t>
            </a:r>
            <a:r>
              <a:rPr lang="ja-JP" altLang="en-US" sz="700" dirty="0">
                <a:latin typeface="Meiryo UI" panose="020B0604030504040204" pitchFamily="50" charset="-128"/>
                <a:ea typeface="Meiryo UI" panose="020B0604030504040204" pitchFamily="50" charset="-128"/>
              </a:rPr>
              <a:t>年度～</a:t>
            </a:r>
            <a:r>
              <a:rPr lang="en-US" altLang="ja-JP" sz="700" dirty="0">
                <a:latin typeface="Meiryo UI" panose="020B0604030504040204" pitchFamily="50" charset="-128"/>
                <a:ea typeface="Meiryo UI" panose="020B0604030504040204" pitchFamily="50" charset="-128"/>
              </a:rPr>
              <a:t>2025</a:t>
            </a:r>
            <a:r>
              <a:rPr lang="ja-JP" altLang="en-US" sz="700" dirty="0">
                <a:latin typeface="Meiryo UI" panose="020B0604030504040204" pitchFamily="50" charset="-128"/>
                <a:ea typeface="Meiryo UI" panose="020B0604030504040204" pitchFamily="50" charset="-128"/>
              </a:rPr>
              <a:t>年度）</a:t>
            </a:r>
          </a:p>
        </p:txBody>
      </p:sp>
    </p:spTree>
    <p:extLst>
      <p:ext uri="{BB962C8B-B14F-4D97-AF65-F5344CB8AC3E}">
        <p14:creationId xmlns:p14="http://schemas.microsoft.com/office/powerpoint/2010/main" val="2514014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p:cNvSpPr>
            <a:spLocks noGrp="1"/>
          </p:cNvSpPr>
          <p:nvPr>
            <p:ph type="title"/>
          </p:nvPr>
        </p:nvSpPr>
        <p:spPr>
          <a:xfrm>
            <a:off x="1259100" y="116672"/>
            <a:ext cx="10402957" cy="1325563"/>
          </a:xfrm>
        </p:spPr>
        <p:txBody>
          <a:bodyPr>
            <a:normAutofit/>
          </a:bodyPr>
          <a:lstStyle/>
          <a:p>
            <a:pPr>
              <a:lnSpc>
                <a:spcPct val="100000"/>
              </a:lnSpc>
            </a:pPr>
            <a:r>
              <a:rPr lang="en-US" altLang="ja-JP" sz="3200" dirty="0">
                <a:latin typeface="Meiryo UI" panose="020B0604030504040204" pitchFamily="50" charset="-128"/>
                <a:ea typeface="Meiryo UI" panose="020B0604030504040204" pitchFamily="50" charset="-128"/>
              </a:rPr>
              <a:t>SDGs</a:t>
            </a:r>
            <a:r>
              <a:rPr lang="ja-JP" altLang="en-US" sz="3200" dirty="0">
                <a:latin typeface="Meiryo UI" panose="020B0604030504040204" pitchFamily="50" charset="-128"/>
                <a:ea typeface="Meiryo UI" panose="020B0604030504040204" pitchFamily="50" charset="-128"/>
              </a:rPr>
              <a:t>未来都市計画に掲げる先導的なプロジェクト</a:t>
            </a:r>
            <a:br>
              <a:rPr lang="en-US" altLang="ja-JP" sz="3200" dirty="0">
                <a:latin typeface="Meiryo UI" panose="020B0604030504040204" pitchFamily="50" charset="-128"/>
                <a:ea typeface="Meiryo UI" panose="020B0604030504040204" pitchFamily="50" charset="-128"/>
              </a:rPr>
            </a:br>
            <a:r>
              <a:rPr lang="ja-JP" altLang="en-US" sz="3200" dirty="0">
                <a:latin typeface="Meiryo UI" panose="020B0604030504040204" pitchFamily="50" charset="-128"/>
                <a:ea typeface="Meiryo UI" panose="020B0604030504040204" pitchFamily="50" charset="-128"/>
              </a:rPr>
              <a:t>「大阪ブルー・オーシャン・ビジョン」の実現に向けた取組</a:t>
            </a:r>
          </a:p>
        </p:txBody>
      </p:sp>
      <p:grpSp>
        <p:nvGrpSpPr>
          <p:cNvPr id="7" name="グループ化 6"/>
          <p:cNvGrpSpPr/>
          <p:nvPr/>
        </p:nvGrpSpPr>
        <p:grpSpPr>
          <a:xfrm>
            <a:off x="5236084" y="2705828"/>
            <a:ext cx="6602474" cy="2798964"/>
            <a:chOff x="560612" y="2967910"/>
            <a:chExt cx="5994967" cy="2357421"/>
          </a:xfrm>
        </p:grpSpPr>
        <p:sp>
          <p:nvSpPr>
            <p:cNvPr id="14" name="二等辺三角形 13"/>
            <p:cNvSpPr/>
            <p:nvPr/>
          </p:nvSpPr>
          <p:spPr>
            <a:xfrm>
              <a:off x="3103018" y="4926872"/>
              <a:ext cx="627259" cy="1969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896569" y="5012498"/>
              <a:ext cx="1040153" cy="123111"/>
            </a:xfrm>
            <a:prstGeom prst="rect">
              <a:avLst/>
            </a:prstGeom>
            <a:noFill/>
          </p:spPr>
          <p:txBody>
            <a:bodyPr wrap="square" lIns="0" tIns="0" rIns="0" bIns="0" rtlCol="0" anchor="ctr" anchorCtr="0">
              <a:spAutoFit/>
            </a:bodyPr>
            <a:lstStyle/>
            <a:p>
              <a:pPr algn="ctr"/>
              <a:r>
                <a:rPr lang="ja-JP" altLang="en-US" sz="800" b="1" dirty="0">
                  <a:latin typeface="+mn-ea"/>
                  <a:cs typeface="Meiryo UI" panose="020B0604030504040204" pitchFamily="50" charset="-128"/>
                </a:rPr>
                <a:t>制度融資</a:t>
              </a:r>
              <a:endParaRPr lang="en-US" altLang="ja-JP" sz="800" b="1" dirty="0">
                <a:latin typeface="+mn-ea"/>
                <a:cs typeface="Meiryo UI" panose="020B0604030504040204" pitchFamily="50" charset="-128"/>
              </a:endParaRPr>
            </a:p>
          </p:txBody>
        </p:sp>
        <p:sp>
          <p:nvSpPr>
            <p:cNvPr id="17" name="テキスト ボックス 16"/>
            <p:cNvSpPr txBox="1"/>
            <p:nvPr/>
          </p:nvSpPr>
          <p:spPr>
            <a:xfrm>
              <a:off x="3785831" y="4983526"/>
              <a:ext cx="2769748" cy="123111"/>
            </a:xfrm>
            <a:prstGeom prst="rect">
              <a:avLst/>
            </a:prstGeom>
            <a:noFill/>
          </p:spPr>
          <p:txBody>
            <a:bodyPr wrap="square" lIns="0" tIns="0" rIns="0" bIns="0" rtlCol="0" anchor="ctr" anchorCtr="0">
              <a:spAutoFit/>
            </a:bodyPr>
            <a:lstStyle/>
            <a:p>
              <a:pPr algn="ctr"/>
              <a:r>
                <a:rPr lang="ja-JP" altLang="en-US" sz="800" b="1" dirty="0">
                  <a:latin typeface="Meiryo UI" panose="020B0604030504040204" pitchFamily="50" charset="-128"/>
                  <a:ea typeface="Meiryo UI" panose="020B0604030504040204" pitchFamily="50" charset="-128"/>
                  <a:cs typeface="Meiryo UI" panose="020B0604030504040204" pitchFamily="50" charset="-128"/>
                </a:rPr>
                <a:t>地域の金融機関（設備投資支援</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ビジネス支援資金</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p:cNvPicPr>
              <a:picLocks noChangeAspect="1"/>
            </p:cNvPicPr>
            <p:nvPr/>
          </p:nvPicPr>
          <p:blipFill>
            <a:blip r:embed="rId2"/>
            <a:stretch>
              <a:fillRect/>
            </a:stretch>
          </p:blipFill>
          <p:spPr>
            <a:xfrm>
              <a:off x="718962" y="3451080"/>
              <a:ext cx="5684127" cy="1424773"/>
            </a:xfrm>
            <a:prstGeom prst="rect">
              <a:avLst/>
            </a:prstGeom>
            <a:ln>
              <a:solidFill>
                <a:schemeClr val="accent1"/>
              </a:solidFill>
            </a:ln>
          </p:spPr>
        </p:pic>
        <p:sp>
          <p:nvSpPr>
            <p:cNvPr id="20" name="正方形/長方形 19"/>
            <p:cNvSpPr/>
            <p:nvPr/>
          </p:nvSpPr>
          <p:spPr>
            <a:xfrm>
              <a:off x="625333" y="3001600"/>
              <a:ext cx="5866525" cy="23237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60612" y="2967910"/>
              <a:ext cx="4897495" cy="253916"/>
            </a:xfrm>
            <a:prstGeom prst="rect">
              <a:avLst/>
            </a:prstGeom>
          </p:spPr>
          <p:txBody>
            <a:bodyPr wrap="none">
              <a:spAutoFit/>
            </a:bodyPr>
            <a:lstStyle/>
            <a:p>
              <a:r>
                <a:rPr lang="ja-JP" altLang="en-US" sz="1050" b="1" dirty="0"/>
                <a:t>「地域・事業者の連携による新たなペットボトル回収・リサイクルシステム」</a:t>
              </a:r>
            </a:p>
          </p:txBody>
        </p:sp>
        <p:sp>
          <p:nvSpPr>
            <p:cNvPr id="30" name="テキスト ボックス 29"/>
            <p:cNvSpPr txBox="1"/>
            <p:nvPr/>
          </p:nvSpPr>
          <p:spPr>
            <a:xfrm>
              <a:off x="3730274" y="3254535"/>
              <a:ext cx="1734105" cy="123111"/>
            </a:xfrm>
            <a:prstGeom prst="rect">
              <a:avLst/>
            </a:prstGeom>
            <a:noFill/>
          </p:spPr>
          <p:txBody>
            <a:bodyPr wrap="square" lIns="0" tIns="0" rIns="0" bIns="0" rtlCol="0" anchor="ctr" anchorCtr="0">
              <a:spAutoFit/>
            </a:bodyPr>
            <a:lstStyle/>
            <a:p>
              <a:pPr algn="ctr"/>
              <a:r>
                <a:rPr lang="ja-JP" altLang="en-US" sz="800" b="1" dirty="0">
                  <a:latin typeface="Meiryo UI" panose="020B0604030504040204" pitchFamily="50" charset="-128"/>
                  <a:ea typeface="Meiryo UI" panose="020B0604030504040204" pitchFamily="50" charset="-128"/>
                  <a:cs typeface="Meiryo UI" panose="020B0604030504040204" pitchFamily="50" charset="-128"/>
                </a:rPr>
                <a:t>自治体（公募及び適否の判断）</a:t>
              </a:r>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二等辺三角形 32"/>
            <p:cNvSpPr/>
            <p:nvPr/>
          </p:nvSpPr>
          <p:spPr>
            <a:xfrm flipV="1">
              <a:off x="3103015" y="3235840"/>
              <a:ext cx="627259" cy="1969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103015" y="3277922"/>
              <a:ext cx="1040153" cy="123111"/>
            </a:xfrm>
            <a:prstGeom prst="rect">
              <a:avLst/>
            </a:prstGeom>
            <a:noFill/>
          </p:spPr>
          <p:txBody>
            <a:bodyPr wrap="square" lIns="0" tIns="0" rIns="0" bIns="0" rtlCol="0" anchor="ctr" anchorCtr="0">
              <a:spAutoFit/>
            </a:bodyPr>
            <a:lstStyle/>
            <a:p>
              <a:r>
                <a:rPr lang="ja-JP" altLang="en-US" sz="800" b="1" dirty="0">
                  <a:latin typeface="+mn-ea"/>
                  <a:cs typeface="Meiryo UI" panose="020B0604030504040204" pitchFamily="50" charset="-128"/>
                </a:rPr>
                <a:t>事業連携協定</a:t>
              </a:r>
              <a:endParaRPr lang="en-US" altLang="ja-JP" sz="800" b="1" dirty="0">
                <a:latin typeface="+mn-ea"/>
                <a:cs typeface="Meiryo UI" panose="020B0604030504040204" pitchFamily="50" charset="-128"/>
              </a:endParaRPr>
            </a:p>
          </p:txBody>
        </p:sp>
      </p:grpSp>
      <p:sp>
        <p:nvSpPr>
          <p:cNvPr id="8" name="テキスト ボックス 7"/>
          <p:cNvSpPr txBox="1"/>
          <p:nvPr/>
        </p:nvSpPr>
        <p:spPr>
          <a:xfrm>
            <a:off x="478383" y="2819081"/>
            <a:ext cx="4759529" cy="3678807"/>
          </a:xfrm>
          <a:prstGeom prst="rect">
            <a:avLst/>
          </a:prstGeom>
          <a:noFill/>
          <a:ln>
            <a:solidFill>
              <a:schemeClr val="tx1"/>
            </a:solidFill>
            <a:prstDash val="solid"/>
          </a:ln>
        </p:spPr>
        <p:txBody>
          <a:bodyPr wrap="square" rtlCol="0">
            <a:spAutoFit/>
          </a:bodyPr>
          <a:lstStyle/>
          <a:p>
            <a:pPr>
              <a:lnSpc>
                <a:spcPts val="2000"/>
              </a:lnSpc>
            </a:pPr>
            <a:r>
              <a:rPr lang="ja-JP" altLang="en-US" sz="1600" b="1" u="sng" dirty="0">
                <a:latin typeface="Meiryo UI" panose="020B0604030504040204" pitchFamily="50" charset="-128"/>
                <a:ea typeface="Meiryo UI" panose="020B0604030504040204" pitchFamily="50" charset="-128"/>
              </a:rPr>
              <a:t>主な取り組み</a:t>
            </a:r>
            <a:endParaRPr lang="en-US" altLang="ja-JP" sz="1600" b="1" u="sng" dirty="0">
              <a:latin typeface="Meiryo UI" panose="020B0604030504040204" pitchFamily="50" charset="-128"/>
              <a:ea typeface="Meiryo UI" panose="020B0604030504040204" pitchFamily="50" charset="-128"/>
            </a:endParaRPr>
          </a:p>
          <a:p>
            <a:pPr>
              <a:lnSpc>
                <a:spcPts val="2000"/>
              </a:lnSpc>
            </a:pPr>
            <a:r>
              <a:rPr lang="ja-JP" altLang="en-US" sz="1200" b="1" dirty="0">
                <a:latin typeface="Meiryo UI" panose="020B0604030504040204" pitchFamily="50" charset="-128"/>
                <a:ea typeface="Meiryo UI" panose="020B0604030504040204" pitchFamily="50" charset="-128"/>
              </a:rPr>
              <a:t>１ プラスチック製品の使用抑制と環境への流出の削減</a:t>
            </a:r>
          </a:p>
          <a:p>
            <a:pPr>
              <a:lnSpc>
                <a:spcPts val="2000"/>
              </a:lnSpc>
            </a:pPr>
            <a:r>
              <a:rPr lang="ja-JP" altLang="en-US" sz="1200" dirty="0">
                <a:latin typeface="Meiryo UI" panose="020B0604030504040204" pitchFamily="50" charset="-128"/>
                <a:ea typeface="Meiryo UI" panose="020B0604030504040204" pitchFamily="50" charset="-128"/>
              </a:rPr>
              <a:t>　・新たなプラスチックごみを発生させない生活スタイルへの変革</a:t>
            </a:r>
          </a:p>
          <a:p>
            <a:pPr>
              <a:lnSpc>
                <a:spcPts val="2000"/>
              </a:lnSpc>
            </a:pPr>
            <a:r>
              <a:rPr lang="ja-JP" altLang="en-US" sz="1200" dirty="0">
                <a:latin typeface="Meiryo UI" panose="020B0604030504040204" pitchFamily="50" charset="-128"/>
                <a:ea typeface="Meiryo UI" panose="020B0604030504040204" pitchFamily="50" charset="-128"/>
              </a:rPr>
              <a:t>　・海洋プラスチックごみの削減に向けた対策・調査研究　　　　等</a:t>
            </a:r>
          </a:p>
          <a:p>
            <a:pPr>
              <a:lnSpc>
                <a:spcPts val="2000"/>
              </a:lnSpc>
            </a:pPr>
            <a:r>
              <a:rPr lang="ja-JP" altLang="en-US" sz="1200" b="1" dirty="0">
                <a:latin typeface="Meiryo UI" panose="020B0604030504040204" pitchFamily="50" charset="-128"/>
                <a:ea typeface="Meiryo UI" panose="020B0604030504040204" pitchFamily="50" charset="-128"/>
              </a:rPr>
              <a:t>２ プラスチックの資源循環に向けた地域活性化のシステム推進</a:t>
            </a:r>
          </a:p>
          <a:p>
            <a:pPr>
              <a:lnSpc>
                <a:spcPts val="2000"/>
              </a:lnSpc>
            </a:pPr>
            <a:r>
              <a:rPr lang="ja-JP" altLang="en-US" sz="1200" dirty="0">
                <a:latin typeface="Meiryo UI" panose="020B0604030504040204" pitchFamily="50" charset="-128"/>
                <a:ea typeface="Meiryo UI" panose="020B0604030504040204" pitchFamily="50" charset="-128"/>
              </a:rPr>
              <a:t>　・プラスチック（ペットボトル）の資源循環の促進</a:t>
            </a:r>
          </a:p>
          <a:p>
            <a:pPr>
              <a:lnSpc>
                <a:spcPts val="2000"/>
              </a:lnSpc>
            </a:pPr>
            <a:r>
              <a:rPr lang="ja-JP" altLang="en-US" sz="1200" dirty="0">
                <a:latin typeface="Meiryo UI" panose="020B0604030504040204" pitchFamily="50" charset="-128"/>
                <a:ea typeface="Meiryo UI" panose="020B0604030504040204" pitchFamily="50" charset="-128"/>
              </a:rPr>
              <a:t>　・新たなペットボトル回収を通じた地域活動の活性化の推進　　　等</a:t>
            </a:r>
          </a:p>
          <a:p>
            <a:pPr>
              <a:lnSpc>
                <a:spcPts val="2000"/>
              </a:lnSpc>
            </a:pPr>
            <a:r>
              <a:rPr lang="ja-JP" altLang="en-US" sz="1200" b="1" dirty="0">
                <a:latin typeface="Meiryo UI" panose="020B0604030504040204" pitchFamily="50" charset="-128"/>
                <a:ea typeface="Meiryo UI" panose="020B0604030504040204" pitchFamily="50" charset="-128"/>
              </a:rPr>
              <a:t>３ 海洋プラスチックごみ発生抑制のための国際協力</a:t>
            </a:r>
          </a:p>
          <a:p>
            <a:pPr>
              <a:lnSpc>
                <a:spcPts val="2000"/>
              </a:lnSpc>
            </a:pPr>
            <a:r>
              <a:rPr lang="ja-JP" altLang="en-US" sz="1200" dirty="0">
                <a:latin typeface="Meiryo UI" panose="020B0604030504040204" pitchFamily="50" charset="-128"/>
                <a:ea typeface="Meiryo UI" panose="020B0604030504040204" pitchFamily="50" charset="-128"/>
              </a:rPr>
              <a:t>　・行政、企業、各種住民団体（ＮＰＯ・ＮＧＯを含む）による先進的</a:t>
            </a:r>
            <a:endParaRPr lang="en-US" altLang="ja-JP" sz="1200" dirty="0">
              <a:latin typeface="Meiryo UI" panose="020B0604030504040204" pitchFamily="50" charset="-128"/>
              <a:ea typeface="Meiryo UI" panose="020B0604030504040204" pitchFamily="50" charset="-128"/>
            </a:endParaRPr>
          </a:p>
          <a:p>
            <a:pPr>
              <a:lnSpc>
                <a:spcPts val="2000"/>
              </a:lnSpc>
            </a:pP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取組みの海外への展開</a:t>
            </a:r>
          </a:p>
          <a:p>
            <a:pPr>
              <a:lnSpc>
                <a:spcPts val="2000"/>
              </a:lnSpc>
            </a:pPr>
            <a:r>
              <a:rPr lang="ja-JP" altLang="en-US" sz="1200" b="1" dirty="0">
                <a:latin typeface="Meiryo UI" panose="020B0604030504040204" pitchFamily="50" charset="-128"/>
                <a:ea typeface="Meiryo UI" panose="020B0604030504040204" pitchFamily="50" charset="-128"/>
              </a:rPr>
              <a:t>４ 良好な水環境の創造</a:t>
            </a:r>
          </a:p>
          <a:p>
            <a:pPr>
              <a:lnSpc>
                <a:spcPts val="2000"/>
              </a:lnSpc>
            </a:pPr>
            <a:r>
              <a:rPr lang="ja-JP" altLang="en-US" sz="1200" dirty="0">
                <a:latin typeface="Meiryo UI" panose="020B0604030504040204" pitchFamily="50" charset="-128"/>
                <a:ea typeface="Meiryo UI" panose="020B0604030504040204" pitchFamily="50" charset="-128"/>
              </a:rPr>
              <a:t>　・水質の保全と生物多様性を守るための水環境の創造　　　　等</a:t>
            </a:r>
          </a:p>
          <a:p>
            <a:pPr>
              <a:lnSpc>
                <a:spcPts val="2000"/>
              </a:lnSpc>
            </a:pPr>
            <a:r>
              <a:rPr lang="ja-JP" altLang="en-US" sz="1200" b="1" dirty="0">
                <a:latin typeface="Meiryo UI" panose="020B0604030504040204" pitchFamily="50" charset="-128"/>
                <a:ea typeface="Meiryo UI" panose="020B0604030504040204" pitchFamily="50" charset="-128"/>
              </a:rPr>
              <a:t>５ あらゆるステークホルダーとの連携</a:t>
            </a:r>
          </a:p>
          <a:p>
            <a:pPr>
              <a:lnSpc>
                <a:spcPts val="2000"/>
              </a:lnSpc>
            </a:pPr>
            <a:r>
              <a:rPr lang="ja-JP" altLang="en-US" sz="1200" dirty="0">
                <a:latin typeface="Meiryo UI" panose="020B0604030504040204" pitchFamily="50" charset="-128"/>
                <a:ea typeface="Meiryo UI" panose="020B0604030504040204" pitchFamily="50" charset="-128"/>
              </a:rPr>
              <a:t>　・あらゆるステークホルダーとのパートナーシップの構築　　等</a:t>
            </a:r>
            <a:endParaRPr kumimoji="1" lang="ja-JP" altLang="en-US"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9399817" y="6448825"/>
            <a:ext cx="2743200" cy="365125"/>
          </a:xfrm>
        </p:spPr>
        <p:txBody>
          <a:bodyPr/>
          <a:lstStyle/>
          <a:p>
            <a:fld id="{C9D87D91-12A4-4BCD-BC1C-9D22FB415AC1}" type="slidenum">
              <a:rPr kumimoji="1" lang="ja-JP" altLang="en-US" smtClean="0"/>
              <a:t>23</a:t>
            </a:fld>
            <a:endParaRPr kumimoji="1" lang="ja-JP" altLang="en-US" dirty="0"/>
          </a:p>
        </p:txBody>
      </p:sp>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6343" y="995464"/>
            <a:ext cx="396000" cy="396000"/>
          </a:xfrm>
          <a:prstGeom prst="rect">
            <a:avLst/>
          </a:prstGeom>
        </p:spPr>
      </p:pic>
      <p:pic>
        <p:nvPicPr>
          <p:cNvPr id="10" name="図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00316" y="397525"/>
            <a:ext cx="396000" cy="396000"/>
          </a:xfrm>
          <a:prstGeom prst="rect">
            <a:avLst/>
          </a:prstGeom>
        </p:spPr>
      </p:pic>
      <p:pic>
        <p:nvPicPr>
          <p:cNvPr id="11" name="図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45477" y="397525"/>
            <a:ext cx="396000" cy="396000"/>
          </a:xfrm>
          <a:prstGeom prst="rect">
            <a:avLst/>
          </a:prstGeom>
        </p:spPr>
      </p:pic>
      <p:pic>
        <p:nvPicPr>
          <p:cNvPr id="12" name="図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302928" y="397525"/>
            <a:ext cx="396000" cy="396000"/>
          </a:xfrm>
          <a:prstGeom prst="rect">
            <a:avLst/>
          </a:prstGeom>
        </p:spPr>
      </p:pic>
      <p:pic>
        <p:nvPicPr>
          <p:cNvPr id="13" name="図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35798" y="397525"/>
            <a:ext cx="396000" cy="396000"/>
          </a:xfrm>
          <a:prstGeom prst="rect">
            <a:avLst/>
          </a:prstGeom>
        </p:spPr>
      </p:pic>
      <p:pic>
        <p:nvPicPr>
          <p:cNvPr id="16" name="図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870057" y="995464"/>
            <a:ext cx="396000" cy="396000"/>
          </a:xfrm>
          <a:prstGeom prst="rect">
            <a:avLst/>
          </a:prstGeom>
        </p:spPr>
      </p:pic>
      <p:pic>
        <p:nvPicPr>
          <p:cNvPr id="18" name="図 1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293200" y="995464"/>
            <a:ext cx="396000" cy="396000"/>
          </a:xfrm>
          <a:prstGeom prst="rect">
            <a:avLst/>
          </a:prstGeom>
        </p:spPr>
      </p:pic>
      <p:sp>
        <p:nvSpPr>
          <p:cNvPr id="23" name="正方形/長方形 22"/>
          <p:cNvSpPr/>
          <p:nvPr/>
        </p:nvSpPr>
        <p:spPr>
          <a:xfrm>
            <a:off x="5927290" y="5319117"/>
            <a:ext cx="5961264" cy="1323439"/>
          </a:xfrm>
          <a:prstGeom prst="rect">
            <a:avLst/>
          </a:prstGeom>
          <a:ln>
            <a:noFill/>
          </a:ln>
        </p:spPr>
        <p:txBody>
          <a:bodyPr wrap="square">
            <a:spAutoFit/>
          </a:bodyPr>
          <a:lstStyle/>
          <a:p>
            <a:pPr indent="93663">
              <a:lnSpc>
                <a:spcPct val="150000"/>
              </a:lnSpc>
            </a:pPr>
            <a:r>
              <a:rPr lang="ja-JP" altLang="en-US" sz="1600" b="1" u="sng" dirty="0">
                <a:latin typeface="Meiryo UI" panose="020B0604030504040204" pitchFamily="50" charset="-128"/>
                <a:ea typeface="Meiryo UI" panose="020B0604030504040204" pitchFamily="50" charset="-128"/>
              </a:rPr>
              <a:t>内閣府による進捗評価結果</a:t>
            </a:r>
            <a:r>
              <a:rPr lang="ja-JP" altLang="en-US" sz="1400" b="1" u="sng" dirty="0">
                <a:latin typeface="Meiryo UI" panose="020B0604030504040204" pitchFamily="50" charset="-128"/>
                <a:ea typeface="Meiryo UI" panose="020B0604030504040204" pitchFamily="50" charset="-128"/>
              </a:rPr>
              <a:t>（有識者による主な評価コメント）</a:t>
            </a:r>
            <a:endParaRPr lang="en-US" altLang="ja-JP" sz="1600" b="1" u="sng" dirty="0">
              <a:latin typeface="Meiryo UI" panose="020B0604030504040204" pitchFamily="50" charset="-128"/>
              <a:ea typeface="Meiryo UI" panose="020B0604030504040204" pitchFamily="50" charset="-128"/>
            </a:endParaRPr>
          </a:p>
          <a:p>
            <a:pPr indent="93663"/>
            <a:r>
              <a:rPr lang="ja-JP" altLang="en-US" sz="1400" dirty="0">
                <a:solidFill>
                  <a:srgbClr val="00B050"/>
                </a:solidFill>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a:t>
            </a:r>
            <a:r>
              <a:rPr lang="ja-JP" altLang="en-US" sz="1400" dirty="0"/>
              <a:t>地域⽀え合いプロジェクト、スマートスクール等着実な成果がで　　　　　　　</a:t>
            </a:r>
            <a:endParaRPr lang="en-US" altLang="ja-JP" sz="1400" dirty="0"/>
          </a:p>
          <a:p>
            <a:pPr indent="93663"/>
            <a:r>
              <a:rPr lang="ja-JP" altLang="en-US" sz="1400" dirty="0"/>
              <a:t>　きている点で評価できる。 </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indent="93663"/>
            <a:r>
              <a:rPr lang="ja-JP" altLang="en-US" sz="1400" dirty="0"/>
              <a:t>・海洋プラスチックについてはモデル事業の取り組み指標の活⽤</a:t>
            </a:r>
            <a:r>
              <a:rPr lang="en-US" altLang="ja-JP" sz="1400" dirty="0"/>
              <a:t>､</a:t>
            </a:r>
            <a:r>
              <a:rPr lang="ja-JP" altLang="en-US" sz="1400" dirty="0"/>
              <a:t>関係</a:t>
            </a:r>
            <a:endParaRPr lang="en-US" altLang="ja-JP" sz="1400" dirty="0"/>
          </a:p>
          <a:p>
            <a:pPr indent="93663"/>
            <a:r>
              <a:rPr lang="ja-JP" altLang="en-US" sz="1400" dirty="0"/>
              <a:t>　性の検討も可能と思料するため、検討が望まれる。</a:t>
            </a:r>
            <a:endParaRPr lang="en-US" altLang="ja-JP" sz="1400" dirty="0">
              <a:latin typeface="Meiryo UI" panose="020B0604030504040204" pitchFamily="50" charset="-128"/>
              <a:ea typeface="Meiryo UI" panose="020B0604030504040204" pitchFamily="50" charset="-128"/>
            </a:endParaRPr>
          </a:p>
        </p:txBody>
      </p:sp>
      <p:sp>
        <p:nvSpPr>
          <p:cNvPr id="2" name="角丸四角形 1"/>
          <p:cNvSpPr/>
          <p:nvPr/>
        </p:nvSpPr>
        <p:spPr>
          <a:xfrm>
            <a:off x="5890327" y="5360497"/>
            <a:ext cx="5961264" cy="12740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881177ED-25E1-4384-9B67-1C0FA34E17C7}"/>
              </a:ext>
            </a:extLst>
          </p:cNvPr>
          <p:cNvSpPr/>
          <p:nvPr/>
        </p:nvSpPr>
        <p:spPr>
          <a:xfrm>
            <a:off x="245586" y="1582006"/>
            <a:ext cx="11688212" cy="1015663"/>
          </a:xfrm>
          <a:prstGeom prst="rect">
            <a:avLst/>
          </a:prstGeom>
          <a:ln>
            <a:noFill/>
            <a:prstDash val="sysDash"/>
          </a:ln>
        </p:spPr>
        <p:txBody>
          <a:bodyPr wrap="square">
            <a:spAutoFit/>
          </a:bodyPr>
          <a:lstStyle/>
          <a:p>
            <a:pPr marL="93663" indent="-93663"/>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G20</a:t>
            </a:r>
            <a:r>
              <a:rPr lang="ja-JP" altLang="en-US" sz="1500" dirty="0">
                <a:latin typeface="Meiryo UI" panose="020B0604030504040204" pitchFamily="50" charset="-128"/>
                <a:ea typeface="Meiryo UI" panose="020B0604030504040204" pitchFamily="50" charset="-128"/>
              </a:rPr>
              <a:t>大阪サミット首脳宣言（</a:t>
            </a:r>
            <a:r>
              <a:rPr lang="en-US" altLang="ja-JP" sz="1500" dirty="0">
                <a:latin typeface="Meiryo UI" panose="020B0604030504040204" pitchFamily="50" charset="-128"/>
                <a:ea typeface="Meiryo UI" panose="020B0604030504040204" pitchFamily="50" charset="-128"/>
              </a:rPr>
              <a:t>2019</a:t>
            </a:r>
            <a:r>
              <a:rPr lang="ja-JP" altLang="en-US" sz="1500" dirty="0">
                <a:latin typeface="Meiryo UI" panose="020B0604030504040204" pitchFamily="50" charset="-128"/>
                <a:ea typeface="Meiryo UI" panose="020B0604030504040204" pitchFamily="50" charset="-128"/>
              </a:rPr>
              <a:t>年）で、</a:t>
            </a:r>
            <a:r>
              <a:rPr lang="en-US" altLang="ja-JP" sz="1500" dirty="0">
                <a:latin typeface="Meiryo UI" panose="020B0604030504040204" pitchFamily="50" charset="-128"/>
                <a:ea typeface="Meiryo UI" panose="020B0604030504040204" pitchFamily="50" charset="-128"/>
              </a:rPr>
              <a:t>2050</a:t>
            </a:r>
            <a:r>
              <a:rPr lang="ja-JP" altLang="en-US" sz="1500" dirty="0">
                <a:latin typeface="Meiryo UI" panose="020B0604030504040204" pitchFamily="50" charset="-128"/>
                <a:ea typeface="Meiryo UI" panose="020B0604030504040204" pitchFamily="50" charset="-128"/>
              </a:rPr>
              <a:t>年までに海洋プラスチックごみによる新たな汚染をゼロにする</a:t>
            </a:r>
            <a:r>
              <a:rPr lang="ja-JP" altLang="en-US" sz="1500" b="1" dirty="0">
                <a:latin typeface="Meiryo UI" panose="020B0604030504040204" pitchFamily="50" charset="-128"/>
                <a:ea typeface="Meiryo UI" panose="020B0604030504040204" pitchFamily="50" charset="-128"/>
              </a:rPr>
              <a:t>「大阪ブルー・オーシャン・ビジョン」</a:t>
            </a:r>
            <a:r>
              <a:rPr lang="ja-JP" altLang="en-US" sz="1500" dirty="0">
                <a:latin typeface="Meiryo UI" panose="020B0604030504040204" pitchFamily="50" charset="-128"/>
                <a:ea typeface="Meiryo UI" panose="020B0604030504040204" pitchFamily="50" charset="-128"/>
              </a:rPr>
              <a:t>が共有され、大阪府・大阪市は、この実現に貢献すべく、自治体</a:t>
            </a:r>
            <a:r>
              <a:rPr lang="en-US" altLang="ja-JP" sz="1500" dirty="0">
                <a:latin typeface="Meiryo UI" panose="020B0604030504040204" pitchFamily="50" charset="-128"/>
                <a:ea typeface="Meiryo UI" panose="020B0604030504040204" pitchFamily="50" charset="-128"/>
              </a:rPr>
              <a:t>SDGs</a:t>
            </a:r>
            <a:r>
              <a:rPr lang="ja-JP" altLang="en-US" sz="1500" dirty="0">
                <a:latin typeface="Meiryo UI" panose="020B0604030504040204" pitchFamily="50" charset="-128"/>
                <a:ea typeface="Meiryo UI" panose="020B0604030504040204" pitchFamily="50" charset="-128"/>
              </a:rPr>
              <a:t>モデル事業</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大阪発「大阪ブルー・オーシャン・ビジョン」推進プロジェクト</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を進めてきました。</a:t>
            </a:r>
            <a:endParaRPr lang="en-US" altLang="ja-JP" sz="1500" dirty="0">
              <a:latin typeface="Meiryo UI" panose="020B0604030504040204" pitchFamily="50" charset="-128"/>
              <a:ea typeface="Meiryo UI" panose="020B0604030504040204" pitchFamily="50" charset="-128"/>
            </a:endParaRPr>
          </a:p>
          <a:p>
            <a:pPr marL="93663" indent="-93663"/>
            <a:r>
              <a:rPr lang="ja-JP" altLang="en-US" sz="1500" dirty="0">
                <a:latin typeface="Meiryo UI" panose="020B0604030504040204" pitchFamily="50" charset="-128"/>
                <a:ea typeface="Meiryo UI" panose="020B0604030504040204" pitchFamily="50" charset="-128"/>
              </a:rPr>
              <a:t>　「大阪ブルー・オーシャン・ビジョン」実行計画（</a:t>
            </a:r>
            <a:r>
              <a:rPr lang="en-US" altLang="ja-JP" sz="1500" dirty="0">
                <a:latin typeface="Meiryo UI" panose="020B0604030504040204" pitchFamily="50" charset="-128"/>
                <a:ea typeface="Meiryo UI" panose="020B0604030504040204" pitchFamily="50" charset="-128"/>
              </a:rPr>
              <a:t>2021</a:t>
            </a:r>
            <a:r>
              <a:rPr lang="ja-JP" altLang="en-US" sz="1500" dirty="0">
                <a:latin typeface="Meiryo UI" panose="020B0604030504040204" pitchFamily="50" charset="-128"/>
                <a:ea typeface="Meiryo UI" panose="020B0604030504040204" pitchFamily="50" charset="-128"/>
              </a:rPr>
              <a:t>年策定）に基づき、引き続き、幅広い関係者とのパートナーシップのもと、様々な施策を展開し、</a:t>
            </a:r>
            <a:endParaRPr lang="en-US" altLang="ja-JP" sz="1500" dirty="0">
              <a:latin typeface="Meiryo UI" panose="020B0604030504040204" pitchFamily="50" charset="-128"/>
              <a:ea typeface="Meiryo UI" panose="020B0604030504040204" pitchFamily="50" charset="-128"/>
            </a:endParaRPr>
          </a:p>
          <a:p>
            <a:pPr marL="93663" indent="-93663"/>
            <a:r>
              <a:rPr lang="ja-JP" altLang="en-US" sz="1500" dirty="0">
                <a:latin typeface="Meiryo UI" panose="020B0604030504040204" pitchFamily="50" charset="-128"/>
                <a:ea typeface="Meiryo UI" panose="020B0604030504040204" pitchFamily="50" charset="-128"/>
              </a:rPr>
              <a:t>　経済・社会・環境の三側面の統合的な向上に取り組んでいきます。</a:t>
            </a:r>
            <a:endParaRPr lang="en-US" altLang="ja-JP" sz="15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26707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各種計画へのＳＤＧｓの反映</a:t>
            </a:r>
          </a:p>
        </p:txBody>
      </p:sp>
      <p:graphicFrame>
        <p:nvGraphicFramePr>
          <p:cNvPr id="5" name="表 4"/>
          <p:cNvGraphicFramePr>
            <a:graphicFrameLocks noGrp="1"/>
          </p:cNvGraphicFramePr>
          <p:nvPr>
            <p:extLst>
              <p:ext uri="{D42A27DB-BD31-4B8C-83A1-F6EECF244321}">
                <p14:modId xmlns:p14="http://schemas.microsoft.com/office/powerpoint/2010/main" val="2224702710"/>
              </p:ext>
            </p:extLst>
          </p:nvPr>
        </p:nvGraphicFramePr>
        <p:xfrm>
          <a:off x="246185" y="2207993"/>
          <a:ext cx="11632135" cy="4402832"/>
        </p:xfrm>
        <a:graphic>
          <a:graphicData uri="http://schemas.openxmlformats.org/drawingml/2006/table">
            <a:tbl>
              <a:tblPr firstRow="1" bandRow="1">
                <a:tableStyleId>{BC89EF96-8CEA-46FF-86C4-4CE0E7609802}</a:tableStyleId>
              </a:tblPr>
              <a:tblGrid>
                <a:gridCol w="5752999">
                  <a:extLst>
                    <a:ext uri="{9D8B030D-6E8A-4147-A177-3AD203B41FA5}">
                      <a16:colId xmlns:a16="http://schemas.microsoft.com/office/drawing/2014/main" val="3083195012"/>
                    </a:ext>
                  </a:extLst>
                </a:gridCol>
                <a:gridCol w="5879136">
                  <a:extLst>
                    <a:ext uri="{9D8B030D-6E8A-4147-A177-3AD203B41FA5}">
                      <a16:colId xmlns:a16="http://schemas.microsoft.com/office/drawing/2014/main" val="1659476444"/>
                    </a:ext>
                  </a:extLst>
                </a:gridCol>
              </a:tblGrid>
              <a:tr h="447284">
                <a:tc gridSpan="2">
                  <a:txBody>
                    <a:bodyPr/>
                    <a:lstStyle/>
                    <a:p>
                      <a:pPr algn="ctr"/>
                      <a:r>
                        <a:rPr kumimoji="1" lang="ja-JP" altLang="en-US" sz="1800" dirty="0">
                          <a:solidFill>
                            <a:schemeClr val="tx1"/>
                          </a:solidFill>
                          <a:latin typeface="Meiryo UI" panose="020B0604030504040204" pitchFamily="50" charset="-128"/>
                          <a:ea typeface="Meiryo UI" panose="020B0604030504040204" pitchFamily="50" charset="-128"/>
                        </a:rPr>
                        <a:t>計画等の名称</a:t>
                      </a:r>
                    </a:p>
                  </a:txBody>
                  <a:tcPr anchor="ctr">
                    <a:lnR w="12700" cap="flat" cmpd="sng" algn="ctr">
                      <a:solidFill>
                        <a:schemeClr val="tx1"/>
                      </a:solidFill>
                      <a:prstDash val="sysDashDot"/>
                      <a:round/>
                      <a:headEnd type="none" w="med" len="med"/>
                      <a:tailEnd type="none" w="med" len="med"/>
                    </a:lnR>
                  </a:tcPr>
                </a:tc>
                <a:tc hMerge="1">
                  <a:txBody>
                    <a:bodyPr/>
                    <a:lstStyle/>
                    <a:p>
                      <a:pPr algn="ctr"/>
                      <a:endParaRPr kumimoji="1" lang="ja-JP" altLang="en-US" sz="1800" dirty="0"/>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1010965189"/>
                  </a:ext>
                </a:extLst>
              </a:tr>
              <a:tr h="65925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800" dirty="0">
                          <a:solidFill>
                            <a:schemeClr val="tx1"/>
                          </a:solidFill>
                          <a:latin typeface="Meiryo UI" panose="020B0604030504040204" pitchFamily="50" charset="-128"/>
                          <a:ea typeface="Meiryo UI" panose="020B0604030504040204" pitchFamily="50" charset="-128"/>
                        </a:rPr>
                        <a:t>第二次大阪府再犯防止推進計画</a:t>
                      </a:r>
                    </a:p>
                  </a:txBody>
                  <a:tcPr anchor="ctr">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latin typeface="Meiryo UI" panose="020B0604030504040204" pitchFamily="50" charset="-128"/>
                          <a:ea typeface="Meiryo UI" panose="020B0604030504040204" pitchFamily="50" charset="-128"/>
                        </a:rPr>
                        <a:t>第５次大阪府障がい者計画</a:t>
                      </a:r>
                      <a:endParaRPr kumimoji="1" lang="en-US" altLang="ja-JP" sz="18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3014170080"/>
                  </a:ext>
                </a:extLst>
              </a:tr>
              <a:tr h="65925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800" dirty="0">
                          <a:solidFill>
                            <a:schemeClr val="tx1"/>
                          </a:solidFill>
                          <a:latin typeface="Meiryo UI" panose="020B0604030504040204" pitchFamily="50" charset="-128"/>
                          <a:ea typeface="Meiryo UI" panose="020B0604030504040204" pitchFamily="50" charset="-128"/>
                        </a:rPr>
                        <a:t>大阪府高齢者計画</a:t>
                      </a:r>
                      <a:r>
                        <a:rPr lang="en-US" altLang="ja-JP" sz="1800" dirty="0">
                          <a:solidFill>
                            <a:schemeClr val="tx1"/>
                          </a:solidFill>
                          <a:latin typeface="Meiryo UI" panose="020B0604030504040204" pitchFamily="50" charset="-128"/>
                          <a:ea typeface="Meiryo UI" panose="020B0604030504040204" pitchFamily="50" charset="-128"/>
                        </a:rPr>
                        <a:t>2024</a:t>
                      </a:r>
                      <a:endParaRPr kumimoji="1" lang="en-US" altLang="ja-JP" sz="1800" dirty="0">
                        <a:solidFill>
                          <a:schemeClr val="tx1"/>
                        </a:solidFill>
                        <a:latin typeface="Meiryo UI" panose="020B0604030504040204" pitchFamily="50" charset="-128"/>
                        <a:ea typeface="Meiryo UI" panose="020B0604030504040204" pitchFamily="50" charset="-128"/>
                      </a:endParaRPr>
                    </a:p>
                  </a:txBody>
                  <a:tcPr anchor="ctr">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zh-TW" altLang="en-US" sz="1800" dirty="0">
                          <a:solidFill>
                            <a:schemeClr val="tx1"/>
                          </a:solidFill>
                          <a:latin typeface="Meiryo UI" panose="020B0604030504040204" pitchFamily="50" charset="-128"/>
                          <a:ea typeface="Meiryo UI" panose="020B0604030504040204" pitchFamily="50" charset="-128"/>
                        </a:rPr>
                        <a:t>大阪府水道基盤強化計画</a:t>
                      </a:r>
                      <a:endParaRPr kumimoji="1" lang="en-US" altLang="zh-TW" sz="18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1679693676"/>
                  </a:ext>
                </a:extLst>
              </a:tr>
              <a:tr h="659258">
                <a:tc>
                  <a:txBody>
                    <a:bodyPr/>
                    <a:lstStyle/>
                    <a:p>
                      <a:pPr algn="l" fontAlgn="ct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 令和６年度大阪府食品衛生監視指導計画</a:t>
                      </a:r>
                    </a:p>
                  </a:txBody>
                  <a:tcPr marL="7620" marR="7620" marT="7620" marB="0" anchor="ctr">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latin typeface="Meiryo UI" panose="020B0604030504040204" pitchFamily="50" charset="-128"/>
                          <a:ea typeface="Meiryo UI" panose="020B0604030504040204" pitchFamily="50" charset="-128"/>
                        </a:rPr>
                        <a:t>第８次大阪府医療計画</a:t>
                      </a:r>
                      <a:endParaRPr kumimoji="1" lang="en-US" altLang="zh-TW" sz="18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3210215748"/>
                  </a:ext>
                </a:extLst>
              </a:tr>
              <a:tr h="659258">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 令和６年度大阪府献血推進計画</a:t>
                      </a:r>
                    </a:p>
                  </a:txBody>
                  <a:tcPr marL="7620" marR="7620" marT="7620" marB="0" anchor="ctr">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第２期大阪府循環器病対策推進計画</a:t>
                      </a:r>
                      <a:endParaRPr kumimoji="1" lang="en-US" altLang="zh-TW" sz="18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1420009227"/>
                  </a:ext>
                </a:extLst>
              </a:tr>
              <a:tr h="659258">
                <a:tc>
                  <a:txBody>
                    <a:bodyPr/>
                    <a:lstStyle/>
                    <a:p>
                      <a:pPr algn="l" fontAlgn="ct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 第２期大阪府アルコール健康障がい対策推進計画</a:t>
                      </a:r>
                    </a:p>
                  </a:txBody>
                  <a:tcPr marL="7620" marR="7620" marT="7620" marB="0" anchor="ctr">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大阪府感染症予防計画（第６版）</a:t>
                      </a:r>
                      <a:endParaRPr kumimoji="1" lang="en-US" altLang="zh-TW" sz="18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4100524575"/>
                  </a:ext>
                </a:extLst>
              </a:tr>
              <a:tr h="659258">
                <a:tc>
                  <a:txBody>
                    <a:bodyPr/>
                    <a:lstStyle/>
                    <a:p>
                      <a:pPr marL="0" marR="0" lvl="0" indent="0" algn="l" defTabSz="914377" rtl="0" eaLnBrk="1" fontAlgn="ctr" latinLnBrk="0" hangingPunct="1">
                        <a:lnSpc>
                          <a:spcPct val="100000"/>
                        </a:lnSpc>
                        <a:spcBef>
                          <a:spcPts val="0"/>
                        </a:spcBef>
                        <a:spcAft>
                          <a:spcPts val="0"/>
                        </a:spcAft>
                        <a:buClrTx/>
                        <a:buSzTx/>
                        <a:buFontTx/>
                        <a:buNone/>
                        <a:tabLst/>
                        <a:defRPr/>
                      </a:pPr>
                      <a:r>
                        <a:rPr lang="ja-JP" altLang="en-US" sz="1800" b="0" i="0" u="none" strike="noStrike" dirty="0">
                          <a:solidFill>
                            <a:schemeClr val="tx1"/>
                          </a:solidFill>
                          <a:effectLst/>
                          <a:latin typeface="Meiryo UI" panose="020B0604030504040204" pitchFamily="50" charset="-128"/>
                          <a:ea typeface="Meiryo UI" panose="020B0604030504040204" pitchFamily="50" charset="-128"/>
                        </a:rPr>
                        <a:t> 大阪ブルー・オーシャン・ビジョン実行計画</a:t>
                      </a:r>
                    </a:p>
                  </a:txBody>
                  <a:tcPr marL="7620" marR="7620" marT="7620" marB="0" anchor="ctr">
                    <a:lnR w="12700" cap="flat" cmpd="sng" algn="ctr">
                      <a:solidFill>
                        <a:schemeClr val="tx1"/>
                      </a:solidFill>
                      <a:prstDash val="sysDashDot"/>
                      <a:round/>
                      <a:headEnd type="none" w="med" len="med"/>
                      <a:tailEnd type="none" w="med" len="med"/>
                    </a:ln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1" lang="en-US" altLang="zh-TW" sz="18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tcPr>
                </a:tc>
                <a:extLst>
                  <a:ext uri="{0D108BD9-81ED-4DB2-BD59-A6C34878D82A}">
                    <a16:rowId xmlns:a16="http://schemas.microsoft.com/office/drawing/2014/main" val="551588109"/>
                  </a:ext>
                </a:extLst>
              </a:tr>
            </a:tbl>
          </a:graphicData>
        </a:graphic>
      </p:graphicFrame>
      <p:sp>
        <p:nvSpPr>
          <p:cNvPr id="3" name="テキスト ボックス 2"/>
          <p:cNvSpPr txBox="1"/>
          <p:nvPr/>
        </p:nvSpPr>
        <p:spPr>
          <a:xfrm>
            <a:off x="249415" y="1560101"/>
            <a:ext cx="11628906"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大阪府では行政計画の改定などにあわせ、</a:t>
            </a:r>
            <a:r>
              <a:rPr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の理念を反映することとしています。</a:t>
            </a:r>
            <a:endParaRPr kumimoji="1"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年度（令和５年度）に反映した主な行政計画は次のとおりです。</a:t>
            </a:r>
            <a:endParaRPr kumimoji="1" lang="ja-JP" altLang="en-US" sz="1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C9D87D91-12A4-4BCD-BC1C-9D22FB415AC1}" type="slidenum">
              <a:rPr kumimoji="1" lang="ja-JP" altLang="en-US" smtClean="0"/>
              <a:t>24</a:t>
            </a:fld>
            <a:endParaRPr kumimoji="1" lang="ja-JP" altLang="en-US"/>
          </a:p>
        </p:txBody>
      </p:sp>
    </p:spTree>
    <p:extLst>
      <p:ext uri="{BB962C8B-B14F-4D97-AF65-F5344CB8AC3E}">
        <p14:creationId xmlns:p14="http://schemas.microsoft.com/office/powerpoint/2010/main" val="3461452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200" dirty="0">
                <a:latin typeface="Meiryo UI" panose="020B0604030504040204" pitchFamily="50" charset="-128"/>
                <a:ea typeface="Meiryo UI" panose="020B0604030504040204" pitchFamily="50" charset="-128"/>
                <a:cs typeface="Meiryo UI" panose="020B0604030504040204" pitchFamily="50" charset="-128"/>
              </a:rPr>
              <a:t>①府民や企業、市町村など、様々なステークホルダーに</a:t>
            </a: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r>
              <a:rPr lang="en-US" altLang="ja-JP" sz="36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kumimoji="1" lang="ja-JP" altLang="en-US" sz="36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3</a:t>
            </a:fld>
            <a:endParaRPr kumimoji="1" lang="ja-JP" altLang="en-US"/>
          </a:p>
        </p:txBody>
      </p:sp>
    </p:spTree>
    <p:extLst>
      <p:ext uri="{BB962C8B-B14F-4D97-AF65-F5344CB8AC3E}">
        <p14:creationId xmlns:p14="http://schemas.microsoft.com/office/powerpoint/2010/main" val="1851514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に関する講演・講義</a:t>
            </a:r>
          </a:p>
        </p:txBody>
      </p:sp>
      <p:sp>
        <p:nvSpPr>
          <p:cNvPr id="4" name="テキスト ボックス 3"/>
          <p:cNvSpPr txBox="1"/>
          <p:nvPr/>
        </p:nvSpPr>
        <p:spPr>
          <a:xfrm>
            <a:off x="425239" y="1587838"/>
            <a:ext cx="9200581"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教育機関や企業等と連携し、</a:t>
            </a:r>
            <a:r>
              <a:rPr lang="en-US" altLang="ja-JP" sz="1600" dirty="0">
                <a:latin typeface="Meiryo UI" panose="020B0604030504040204" pitchFamily="50" charset="-128"/>
                <a:ea typeface="Meiryo UI" panose="020B0604030504040204" pitchFamily="50" charset="-128"/>
              </a:rPr>
              <a:t> 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に関する大阪府の取組み等について講演・講義を行いました。</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695302572"/>
              </p:ext>
            </p:extLst>
          </p:nvPr>
        </p:nvGraphicFramePr>
        <p:xfrm>
          <a:off x="464220" y="2038949"/>
          <a:ext cx="9401082" cy="3930559"/>
        </p:xfrm>
        <a:graphic>
          <a:graphicData uri="http://schemas.openxmlformats.org/drawingml/2006/table">
            <a:tbl>
              <a:tblPr firstRow="1" bandRow="1">
                <a:tableStyleId>{5C22544A-7EE6-4342-B048-85BDC9FD1C3A}</a:tableStyleId>
              </a:tblPr>
              <a:tblGrid>
                <a:gridCol w="1423627">
                  <a:extLst>
                    <a:ext uri="{9D8B030D-6E8A-4147-A177-3AD203B41FA5}">
                      <a16:colId xmlns:a16="http://schemas.microsoft.com/office/drawing/2014/main" val="4115023976"/>
                    </a:ext>
                  </a:extLst>
                </a:gridCol>
                <a:gridCol w="4115454">
                  <a:extLst>
                    <a:ext uri="{9D8B030D-6E8A-4147-A177-3AD203B41FA5}">
                      <a16:colId xmlns:a16="http://schemas.microsoft.com/office/drawing/2014/main" val="1914955686"/>
                    </a:ext>
                  </a:extLst>
                </a:gridCol>
                <a:gridCol w="3862001">
                  <a:extLst>
                    <a:ext uri="{9D8B030D-6E8A-4147-A177-3AD203B41FA5}">
                      <a16:colId xmlns:a16="http://schemas.microsoft.com/office/drawing/2014/main" val="1243040170"/>
                    </a:ext>
                  </a:extLst>
                </a:gridCol>
              </a:tblGrid>
              <a:tr h="298562">
                <a:tc>
                  <a:txBody>
                    <a:bodyPr/>
                    <a:lstStyle/>
                    <a:p>
                      <a:pPr algn="ctr"/>
                      <a:r>
                        <a:rPr kumimoji="1" lang="ja-JP" altLang="en-US" sz="1200" dirty="0">
                          <a:latin typeface="Meiryo UI" panose="020B0604030504040204" pitchFamily="50" charset="-128"/>
                          <a:ea typeface="Meiryo UI" panose="020B0604030504040204" pitchFamily="50" charset="-128"/>
                        </a:rPr>
                        <a:t>実施日</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講演・講義先</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主な講演内容</a:t>
                      </a:r>
                    </a:p>
                  </a:txBody>
                  <a:tcPr anchor="ctr"/>
                </a:tc>
                <a:extLst>
                  <a:ext uri="{0D108BD9-81ED-4DB2-BD59-A6C34878D82A}">
                    <a16:rowId xmlns:a16="http://schemas.microsoft.com/office/drawing/2014/main" val="3564688566"/>
                  </a:ext>
                </a:extLst>
              </a:tr>
              <a:tr h="441984">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4/6</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近畿大学</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「大阪の課題と行政の取り組み」</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と大阪</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36909753"/>
                  </a:ext>
                </a:extLst>
              </a:tr>
              <a:tr h="365525">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4/11</a:t>
                      </a:r>
                    </a:p>
                  </a:txBody>
                  <a:tcPr anchor="ctr"/>
                </a:tc>
                <a:tc>
                  <a:txBody>
                    <a:bodyPr/>
                    <a:lstStyle/>
                    <a:p>
                      <a:r>
                        <a:rPr kumimoji="1" lang="ja-JP" altLang="en-US" sz="1200" dirty="0">
                          <a:solidFill>
                            <a:schemeClr val="tx1"/>
                          </a:solidFill>
                          <a:effectLst/>
                          <a:latin typeface="Meiryo UI" panose="020B0604030504040204" pitchFamily="50" charset="-128"/>
                          <a:ea typeface="Meiryo UI" panose="020B0604030504040204" pitchFamily="50" charset="-128"/>
                        </a:rPr>
                        <a:t>金光八尾中学校・高等学校</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の推進に向けた取り組みについて</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33307005"/>
                  </a:ext>
                </a:extLst>
              </a:tr>
              <a:tr h="441984">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5/19</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lang="ja-JP" altLang="en-US" sz="1200" dirty="0">
                          <a:solidFill>
                            <a:schemeClr val="tx1"/>
                          </a:solidFill>
                          <a:effectLst/>
                          <a:latin typeface="Meiryo UI" panose="020B0604030504040204" pitchFamily="50" charset="-128"/>
                          <a:ea typeface="Meiryo UI" panose="020B0604030504040204" pitchFamily="50" charset="-128"/>
                        </a:rPr>
                        <a:t>大阪成蹊大学</a:t>
                      </a:r>
                      <a:br>
                        <a:rPr lang="en-US" altLang="ja-JP" sz="1200" dirty="0">
                          <a:solidFill>
                            <a:schemeClr val="tx1"/>
                          </a:solidFill>
                          <a:effectLst/>
                          <a:latin typeface="Meiryo UI" panose="020B0604030504040204" pitchFamily="50" charset="-128"/>
                          <a:ea typeface="Meiryo UI" panose="020B0604030504040204" pitchFamily="50" charset="-128"/>
                        </a:rPr>
                      </a:br>
                      <a:r>
                        <a:rPr lang="ja-JP" altLang="en-US" sz="1200" dirty="0">
                          <a:solidFill>
                            <a:schemeClr val="tx1"/>
                          </a:solidFill>
                          <a:effectLst/>
                          <a:latin typeface="Meiryo UI" panose="020B0604030504040204" pitchFamily="50" charset="-128"/>
                          <a:ea typeface="Meiryo UI" panose="020B0604030504040204" pitchFamily="50" charset="-128"/>
                        </a:rPr>
                        <a:t>「未来展望セミナー</a:t>
                      </a:r>
                      <a:r>
                        <a:rPr lang="en-US" altLang="ja-JP" sz="1200" dirty="0">
                          <a:solidFill>
                            <a:schemeClr val="tx1"/>
                          </a:solidFill>
                          <a:effectLst/>
                          <a:latin typeface="Meiryo UI" panose="020B0604030504040204" pitchFamily="50" charset="-128"/>
                          <a:ea typeface="Meiryo UI" panose="020B0604030504040204" pitchFamily="50" charset="-128"/>
                        </a:rPr>
                        <a:t>2023</a:t>
                      </a:r>
                      <a:r>
                        <a:rPr lang="ja-JP" altLang="en-US" sz="1200" dirty="0">
                          <a:solidFill>
                            <a:schemeClr val="tx1"/>
                          </a:solidFill>
                          <a:effectLst/>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大阪府における</a:t>
                      </a:r>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の取組みについて</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05603153"/>
                  </a:ext>
                </a:extLst>
              </a:tr>
              <a:tr h="353733">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6/12</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solidFill>
                            <a:schemeClr val="tx1"/>
                          </a:solidFill>
                          <a:effectLst/>
                          <a:latin typeface="Meiryo UI" panose="020B0604030504040204" pitchFamily="50" charset="-128"/>
                          <a:ea typeface="Meiryo UI" panose="020B0604030504040204" pitchFamily="50" charset="-128"/>
                        </a:rPr>
                        <a:t>大阪公立大学（経済学部）</a:t>
                      </a:r>
                      <a:endParaRPr kumimoji="1" lang="en-US" altLang="ja-JP" sz="1200" dirty="0">
                        <a:solidFill>
                          <a:schemeClr val="tx1"/>
                        </a:solidFill>
                        <a:effectLst/>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大阪府における</a:t>
                      </a:r>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の取組みについて</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87565725"/>
                  </a:ext>
                </a:extLst>
              </a:tr>
              <a:tr h="618777">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6/13</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リコージャパン株式会社</a:t>
                      </a:r>
                    </a:p>
                    <a:p>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2023</a:t>
                      </a:r>
                      <a:r>
                        <a:rPr kumimoji="1" lang="ja-JP" altLang="en-US" sz="1200" dirty="0">
                          <a:solidFill>
                            <a:schemeClr val="tx1"/>
                          </a:solidFill>
                          <a:latin typeface="Meiryo UI" panose="020B0604030504040204" pitchFamily="50" charset="-128"/>
                          <a:ea typeface="Meiryo UI" panose="020B0604030504040204" pitchFamily="50" charset="-128"/>
                        </a:rPr>
                        <a:t>年度第３期　リコージャパン　</a:t>
                      </a:r>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研究会 </a:t>
                      </a:r>
                      <a:r>
                        <a:rPr kumimoji="1" lang="en-US" altLang="ja-JP" sz="1200" dirty="0">
                          <a:solidFill>
                            <a:schemeClr val="tx1"/>
                          </a:solidFill>
                          <a:latin typeface="Meiryo UI" panose="020B0604030504040204" pitchFamily="50" charset="-128"/>
                          <a:ea typeface="Meiryo UI" panose="020B0604030504040204" pitchFamily="50" charset="-128"/>
                        </a:rPr>
                        <a:t>in </a:t>
                      </a:r>
                      <a:r>
                        <a:rPr kumimoji="1" lang="ja-JP" altLang="en-US" sz="1200" dirty="0">
                          <a:solidFill>
                            <a:schemeClr val="tx1"/>
                          </a:solidFill>
                          <a:latin typeface="Meiryo UI" panose="020B0604030504040204" pitchFamily="50" charset="-128"/>
                          <a:ea typeface="Meiryo UI" panose="020B0604030504040204" pitchFamily="50" charset="-128"/>
                        </a:rPr>
                        <a:t>大阪」</a:t>
                      </a:r>
                      <a:endParaRPr kumimoji="1" lang="zh-CN"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大阪府における</a:t>
                      </a:r>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の取組みについて</a:t>
                      </a:r>
                    </a:p>
                  </a:txBody>
                  <a:tcPr anchor="ctr"/>
                </a:tc>
                <a:extLst>
                  <a:ext uri="{0D108BD9-81ED-4DB2-BD59-A6C34878D82A}">
                    <a16:rowId xmlns:a16="http://schemas.microsoft.com/office/drawing/2014/main" val="567853501"/>
                  </a:ext>
                </a:extLst>
              </a:tr>
              <a:tr h="459854">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9/19</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zh-CN" altLang="en-US" sz="1200" dirty="0">
                          <a:solidFill>
                            <a:schemeClr val="tx1"/>
                          </a:solidFill>
                          <a:latin typeface="Meiryo UI" panose="020B0604030504040204" pitchFamily="50" charset="-128"/>
                          <a:ea typeface="Meiryo UI" panose="020B0604030504040204" pitchFamily="50" charset="-128"/>
                        </a:rPr>
                        <a:t>大阪成蹊短期大学</a:t>
                      </a:r>
                      <a:endParaRPr kumimoji="1" lang="en-US" altLang="zh-CN"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「キャリアデザイン」講義</a:t>
                      </a:r>
                      <a:endParaRPr kumimoji="1" lang="zh-CN"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の推進に向けた大阪府の取り組みについて</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35139828"/>
                  </a:ext>
                </a:extLst>
              </a:tr>
              <a:tr h="459854">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12/1</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zh-TW" altLang="en-US" sz="1200" dirty="0">
                          <a:solidFill>
                            <a:schemeClr val="tx1"/>
                          </a:solidFill>
                          <a:latin typeface="Meiryo UI" panose="020B0604030504040204" pitchFamily="50" charset="-128"/>
                          <a:ea typeface="Meiryo UI" panose="020B0604030504040204" pitchFamily="50" charset="-128"/>
                        </a:rPr>
                        <a:t>大阪高齢者大学　講義</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住み続けられるまちづくりを（大阪府の</a:t>
                      </a:r>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推進について）</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8198994"/>
                  </a:ext>
                </a:extLst>
              </a:tr>
              <a:tr h="459854">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1/10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lang="ja-JP" altLang="ja-JP" sz="1200" kern="100" dirty="0">
                          <a:solidFill>
                            <a:schemeClr val="tx1"/>
                          </a:solidFill>
                          <a:effectLst/>
                          <a:latin typeface="Century" panose="02040604050505020304" pitchFamily="18" charset="0"/>
                          <a:ea typeface="Meiryo UI" panose="020B0604030504040204" pitchFamily="50" charset="-128"/>
                          <a:cs typeface="Meiryo UI" panose="020B0604030504040204" pitchFamily="50" charset="-128"/>
                        </a:rPr>
                        <a:t>小・中学校事務職員課題別研修</a:t>
                      </a:r>
                      <a:endParaRPr lang="en-US" altLang="ja-JP" sz="1200" kern="100" dirty="0">
                        <a:solidFill>
                          <a:schemeClr val="tx1"/>
                        </a:solidFill>
                        <a:effectLst/>
                        <a:latin typeface="Century" panose="02040604050505020304" pitchFamily="18" charset="0"/>
                        <a:ea typeface="Meiryo UI" panose="020B0604030504040204" pitchFamily="50" charset="-128"/>
                        <a:cs typeface="Meiryo UI" panose="020B0604030504040204" pitchFamily="50" charset="-128"/>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大阪府における</a:t>
                      </a:r>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の取組みについて</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934921392"/>
                  </a:ext>
                </a:extLst>
              </a:tr>
            </a:tbl>
          </a:graphicData>
        </a:graphic>
      </p:graphicFrame>
      <p:pic>
        <p:nvPicPr>
          <p:cNvPr id="1030" name="Picture 6" descr="校門のイラスト"/>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55566" y="5790924"/>
            <a:ext cx="975020" cy="975020"/>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a:xfrm>
            <a:off x="9448800" y="6459651"/>
            <a:ext cx="2743200" cy="365125"/>
          </a:xfrm>
        </p:spPr>
        <p:txBody>
          <a:bodyPr/>
          <a:lstStyle/>
          <a:p>
            <a:fld id="{C9D87D91-12A4-4BCD-BC1C-9D22FB415AC1}" type="slidenum">
              <a:rPr kumimoji="1" lang="ja-JP" altLang="en-US" smtClean="0"/>
              <a:t>4</a:t>
            </a:fld>
            <a:endParaRPr kumimoji="1" lang="ja-JP" altLang="en-US" dirty="0"/>
          </a:p>
        </p:txBody>
      </p:sp>
      <p:pic>
        <p:nvPicPr>
          <p:cNvPr id="7" name="Picture 2" descr="普通のビルのイラスト">
            <a:extLst>
              <a:ext uri="{FF2B5EF4-FFF2-40B4-BE49-F238E27FC236}">
                <a16:creationId xmlns:a16="http://schemas.microsoft.com/office/drawing/2014/main" id="{985F6082-8C94-4143-BBC0-D02F38AAF2A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57959" y="5846418"/>
            <a:ext cx="846503" cy="846503"/>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F2C53B43-3033-4ED0-A4DB-4815AD8F4FE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096550" y="3521298"/>
            <a:ext cx="1774884" cy="1102052"/>
          </a:xfrm>
          <a:prstGeom prst="rect">
            <a:avLst/>
          </a:prstGeom>
        </p:spPr>
      </p:pic>
      <p:pic>
        <p:nvPicPr>
          <p:cNvPr id="11" name="図 10">
            <a:extLst>
              <a:ext uri="{FF2B5EF4-FFF2-40B4-BE49-F238E27FC236}">
                <a16:creationId xmlns:a16="http://schemas.microsoft.com/office/drawing/2014/main" id="{24C0E2B4-9574-4504-A2B4-F1324B3ABF1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096550" y="2038949"/>
            <a:ext cx="1774884" cy="1327776"/>
          </a:xfrm>
          <a:prstGeom prst="rect">
            <a:avLst/>
          </a:prstGeom>
        </p:spPr>
      </p:pic>
    </p:spTree>
    <p:extLst>
      <p:ext uri="{BB962C8B-B14F-4D97-AF65-F5344CB8AC3E}">
        <p14:creationId xmlns:p14="http://schemas.microsoft.com/office/powerpoint/2010/main" val="994383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Meiryo UI" panose="020B0604030504040204" pitchFamily="50" charset="-128"/>
                <a:ea typeface="Meiryo UI" panose="020B0604030504040204" pitchFamily="50" charset="-128"/>
              </a:rPr>
              <a:t>各種イベント等を通じたＰＲ活動</a:t>
            </a:r>
            <a:endParaRPr kumimoji="1" lang="ja-JP" altLang="en-US" sz="28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35760" y="1534891"/>
            <a:ext cx="11756240" cy="338554"/>
          </a:xfrm>
          <a:prstGeom prst="rect">
            <a:avLst/>
          </a:prstGeom>
          <a:noFill/>
          <a:ln>
            <a:noFill/>
            <a:prstDash val="sysDash"/>
          </a:ln>
        </p:spPr>
        <p:txBody>
          <a:bodyPr wrap="square" rtlCol="0">
            <a:spAutoFit/>
          </a:bodyPr>
          <a:lstStyle/>
          <a:p>
            <a:pPr marL="173038" indent="-173038"/>
            <a:r>
              <a:rPr lang="ja-JP" altLang="en-US" sz="1600" dirty="0">
                <a:latin typeface="Meiryo UI" panose="020B0604030504040204" pitchFamily="50" charset="-128"/>
                <a:ea typeface="Meiryo UI" panose="020B0604030504040204" pitchFamily="50" charset="-128"/>
              </a:rPr>
              <a:t>民間企業等による各種イベントと連携し、大阪府における</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の取組みと大阪・関西万博を</a:t>
            </a:r>
            <a:r>
              <a:rPr lang="en-US" altLang="ja-JP" sz="1600" dirty="0">
                <a:latin typeface="Meiryo UI" panose="020B0604030504040204" pitchFamily="50" charset="-128"/>
                <a:ea typeface="Meiryo UI" panose="020B0604030504040204" pitchFamily="50" charset="-128"/>
              </a:rPr>
              <a:t>PR</a:t>
            </a:r>
            <a:r>
              <a:rPr lang="ja-JP" altLang="en-US" sz="1600" dirty="0">
                <a:latin typeface="Meiryo UI" panose="020B0604030504040204" pitchFamily="50" charset="-128"/>
                <a:ea typeface="Meiryo UI" panose="020B0604030504040204" pitchFamily="50" charset="-128"/>
              </a:rPr>
              <a:t>しました。</a:t>
            </a:r>
            <a:endParaRPr lang="en-US" altLang="ja-JP" sz="1600"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249029955"/>
              </p:ext>
            </p:extLst>
          </p:nvPr>
        </p:nvGraphicFramePr>
        <p:xfrm>
          <a:off x="545123" y="2046854"/>
          <a:ext cx="8903813" cy="4639725"/>
        </p:xfrm>
        <a:graphic>
          <a:graphicData uri="http://schemas.openxmlformats.org/drawingml/2006/table">
            <a:tbl>
              <a:tblPr firstRow="1" bandRow="1">
                <a:tableStyleId>{5C22544A-7EE6-4342-B048-85BDC9FD1C3A}</a:tableStyleId>
              </a:tblPr>
              <a:tblGrid>
                <a:gridCol w="1001737">
                  <a:extLst>
                    <a:ext uri="{9D8B030D-6E8A-4147-A177-3AD203B41FA5}">
                      <a16:colId xmlns:a16="http://schemas.microsoft.com/office/drawing/2014/main" val="3428475715"/>
                    </a:ext>
                  </a:extLst>
                </a:gridCol>
                <a:gridCol w="4895107">
                  <a:extLst>
                    <a:ext uri="{9D8B030D-6E8A-4147-A177-3AD203B41FA5}">
                      <a16:colId xmlns:a16="http://schemas.microsoft.com/office/drawing/2014/main" val="3856260319"/>
                    </a:ext>
                  </a:extLst>
                </a:gridCol>
                <a:gridCol w="3006969">
                  <a:extLst>
                    <a:ext uri="{9D8B030D-6E8A-4147-A177-3AD203B41FA5}">
                      <a16:colId xmlns:a16="http://schemas.microsoft.com/office/drawing/2014/main" val="809398321"/>
                    </a:ext>
                  </a:extLst>
                </a:gridCol>
              </a:tblGrid>
              <a:tr h="307815">
                <a:tc>
                  <a:txBody>
                    <a:bodyPr/>
                    <a:lstStyle/>
                    <a:p>
                      <a:pPr algn="ctr"/>
                      <a:r>
                        <a:rPr kumimoji="1" lang="ja-JP" altLang="en-US" sz="1200" dirty="0">
                          <a:latin typeface="Meiryo UI" panose="020B0604030504040204" pitchFamily="50" charset="-128"/>
                          <a:ea typeface="Meiryo UI" panose="020B0604030504040204" pitchFamily="50" charset="-128"/>
                        </a:rPr>
                        <a:t>実施日</a:t>
                      </a:r>
                    </a:p>
                  </a:txBody>
                  <a:tcPr marT="36000" marB="36000"/>
                </a:tc>
                <a:tc>
                  <a:txBody>
                    <a:bodyPr/>
                    <a:lstStyle/>
                    <a:p>
                      <a:pPr algn="ctr"/>
                      <a:r>
                        <a:rPr kumimoji="1" lang="ja-JP" altLang="en-US" sz="1200" dirty="0">
                          <a:latin typeface="Meiryo UI" panose="020B0604030504040204" pitchFamily="50" charset="-128"/>
                          <a:ea typeface="Meiryo UI" panose="020B0604030504040204" pitchFamily="50" charset="-128"/>
                        </a:rPr>
                        <a:t>イベント名等（連携先）</a:t>
                      </a:r>
                    </a:p>
                  </a:txBody>
                  <a:tcPr marT="36000" marB="36000"/>
                </a:tc>
                <a:tc>
                  <a:txBody>
                    <a:bodyPr/>
                    <a:lstStyle/>
                    <a:p>
                      <a:pPr algn="ctr"/>
                      <a:r>
                        <a:rPr kumimoji="1" lang="ja-JP" altLang="en-US" sz="1200" dirty="0">
                          <a:latin typeface="Meiryo UI" panose="020B0604030504040204" pitchFamily="50" charset="-128"/>
                          <a:ea typeface="Meiryo UI" panose="020B0604030504040204" pitchFamily="50" charset="-128"/>
                        </a:rPr>
                        <a:t>場所・媒体</a:t>
                      </a:r>
                    </a:p>
                  </a:txBody>
                  <a:tcPr marT="36000" marB="36000"/>
                </a:tc>
                <a:extLst>
                  <a:ext uri="{0D108BD9-81ED-4DB2-BD59-A6C34878D82A}">
                    <a16:rowId xmlns:a16="http://schemas.microsoft.com/office/drawing/2014/main" val="3724103310"/>
                  </a:ext>
                </a:extLst>
              </a:tr>
              <a:tr h="307815">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５月</a:t>
                      </a:r>
                      <a:r>
                        <a:rPr kumimoji="1" lang="en-US" altLang="ja-JP" sz="1200" dirty="0">
                          <a:solidFill>
                            <a:schemeClr val="tx1"/>
                          </a:solidFill>
                          <a:latin typeface="Meiryo UI" panose="020B0604030504040204" pitchFamily="50" charset="-128"/>
                          <a:ea typeface="Meiryo UI" panose="020B0604030504040204" pitchFamily="50" charset="-128"/>
                        </a:rPr>
                        <a:t>21</a:t>
                      </a:r>
                      <a:r>
                        <a:rPr kumimoji="1" lang="ja-JP" altLang="en-US" sz="1200" dirty="0">
                          <a:solidFill>
                            <a:schemeClr val="tx1"/>
                          </a:solidFill>
                          <a:latin typeface="Meiryo UI" panose="020B0604030504040204" pitchFamily="50" charset="-128"/>
                          <a:ea typeface="Meiryo UI" panose="020B0604030504040204" pitchFamily="50" charset="-128"/>
                        </a:rPr>
                        <a:t>日</a:t>
                      </a:r>
                    </a:p>
                  </a:txBody>
                  <a:tcPr marT="36000" marB="3600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いばらき</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立命館</a:t>
                      </a:r>
                      <a:r>
                        <a:rPr kumimoji="1" lang="en-US" altLang="ja-JP" sz="1200" dirty="0">
                          <a:solidFill>
                            <a:schemeClr val="tx1"/>
                          </a:solidFill>
                          <a:latin typeface="Meiryo UI" panose="020B0604030504040204" pitchFamily="50" charset="-128"/>
                          <a:ea typeface="Meiryo UI" panose="020B0604030504040204" pitchFamily="50" charset="-128"/>
                        </a:rPr>
                        <a:t>DAY 2023</a:t>
                      </a:r>
                      <a:r>
                        <a:rPr kumimoji="1" lang="ja-JP" altLang="en-US" sz="1200" dirty="0">
                          <a:solidFill>
                            <a:schemeClr val="tx1"/>
                          </a:solidFill>
                          <a:latin typeface="Meiryo UI" panose="020B0604030504040204" pitchFamily="50" charset="-128"/>
                          <a:ea typeface="Meiryo UI" panose="020B0604030504040204" pitchFamily="50" charset="-128"/>
                        </a:rPr>
                        <a:t>（立命館大学）</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立命館大学　大阪いばらきキャンパス</a:t>
                      </a:r>
                    </a:p>
                  </a:txBody>
                  <a:tcPr marT="36000" marB="36000" anchor="ctr"/>
                </a:tc>
                <a:extLst>
                  <a:ext uri="{0D108BD9-81ED-4DB2-BD59-A6C34878D82A}">
                    <a16:rowId xmlns:a16="http://schemas.microsoft.com/office/drawing/2014/main" val="4227880780"/>
                  </a:ext>
                </a:extLst>
              </a:tr>
              <a:tr h="442950">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６月</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日</a:t>
                      </a:r>
                    </a:p>
                  </a:txBody>
                  <a:tcPr marT="36000" marB="36000" anchor="ctr"/>
                </a:tc>
                <a:tc>
                  <a:txBody>
                    <a:bodyPr/>
                    <a:lstStyle/>
                    <a:p>
                      <a:r>
                        <a:rPr kumimoji="1" lang="en-US" altLang="ja-JP" sz="1200" dirty="0">
                          <a:solidFill>
                            <a:schemeClr val="tx1"/>
                          </a:solidFill>
                          <a:latin typeface="Meiryo UI" panose="020B0604030504040204" pitchFamily="50" charset="-128"/>
                          <a:ea typeface="Meiryo UI" panose="020B0604030504040204" pitchFamily="50" charset="-128"/>
                        </a:rPr>
                        <a:t>EV </a:t>
                      </a: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フェア</a:t>
                      </a:r>
                      <a:r>
                        <a:rPr kumimoji="1" lang="en-US" altLang="ja-JP" sz="1200" dirty="0">
                          <a:solidFill>
                            <a:schemeClr val="tx1"/>
                          </a:solidFill>
                          <a:latin typeface="Meiryo UI" panose="020B0604030504040204" pitchFamily="50" charset="-128"/>
                          <a:ea typeface="Meiryo UI" panose="020B0604030504040204" pitchFamily="50" charset="-128"/>
                        </a:rPr>
                        <a:t>2023 in OSAKA</a:t>
                      </a:r>
                    </a:p>
                    <a:p>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EV &amp; SDGs</a:t>
                      </a:r>
                      <a:r>
                        <a:rPr kumimoji="1" lang="ja-JP" altLang="en-US" sz="1200" dirty="0">
                          <a:solidFill>
                            <a:schemeClr val="tx1"/>
                          </a:solidFill>
                          <a:latin typeface="Meiryo UI" panose="020B0604030504040204" pitchFamily="50" charset="-128"/>
                          <a:ea typeface="Meiryo UI" panose="020B0604030504040204" pitchFamily="50" charset="-128"/>
                        </a:rPr>
                        <a:t>フェア</a:t>
                      </a:r>
                      <a:r>
                        <a:rPr kumimoji="1" lang="en-US" altLang="ja-JP" sz="1200" dirty="0">
                          <a:solidFill>
                            <a:schemeClr val="tx1"/>
                          </a:solidFill>
                          <a:latin typeface="Meiryo UI" panose="020B0604030504040204" pitchFamily="50" charset="-128"/>
                          <a:ea typeface="Meiryo UI" panose="020B0604030504040204" pitchFamily="50" charset="-128"/>
                        </a:rPr>
                        <a:t>2023</a:t>
                      </a:r>
                      <a:r>
                        <a:rPr kumimoji="1" lang="ja-JP" altLang="en-US" sz="1200" dirty="0">
                          <a:solidFill>
                            <a:schemeClr val="tx1"/>
                          </a:solidFill>
                          <a:latin typeface="Meiryo UI" panose="020B0604030504040204" pitchFamily="50" charset="-128"/>
                          <a:ea typeface="Meiryo UI" panose="020B0604030504040204" pitchFamily="50" charset="-128"/>
                        </a:rPr>
                        <a:t>実行委員会）</a:t>
                      </a:r>
                    </a:p>
                  </a:txBody>
                  <a:tcPr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グランフロント大阪　うめきた広場</a:t>
                      </a:r>
                    </a:p>
                  </a:txBody>
                  <a:tcPr marT="36000" marB="36000" anchor="ctr"/>
                </a:tc>
                <a:extLst>
                  <a:ext uri="{0D108BD9-81ED-4DB2-BD59-A6C34878D82A}">
                    <a16:rowId xmlns:a16="http://schemas.microsoft.com/office/drawing/2014/main" val="301400986"/>
                  </a:ext>
                </a:extLst>
              </a:tr>
              <a:tr h="442950">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６月</a:t>
                      </a:r>
                      <a:r>
                        <a:rPr kumimoji="1" lang="en-US" altLang="ja-JP" sz="1200" dirty="0">
                          <a:solidFill>
                            <a:schemeClr val="tx1"/>
                          </a:solidFill>
                          <a:latin typeface="Meiryo UI" panose="020B0604030504040204" pitchFamily="50" charset="-128"/>
                          <a:ea typeface="Meiryo UI" panose="020B0604030504040204" pitchFamily="50" charset="-128"/>
                        </a:rPr>
                        <a:t>25</a:t>
                      </a:r>
                      <a:r>
                        <a:rPr kumimoji="1" lang="ja-JP" altLang="en-US" sz="1200" dirty="0">
                          <a:solidFill>
                            <a:schemeClr val="tx1"/>
                          </a:solidFill>
                          <a:latin typeface="Meiryo UI" panose="020B0604030504040204" pitchFamily="50" charset="-128"/>
                          <a:ea typeface="Meiryo UI" panose="020B0604030504040204" pitchFamily="50" charset="-128"/>
                        </a:rPr>
                        <a:t>日</a:t>
                      </a:r>
                    </a:p>
                  </a:txBody>
                  <a:tcPr marT="36000" marB="36000" anchor="ctr"/>
                </a:tc>
                <a:tc>
                  <a:txBody>
                    <a:bodyPr/>
                    <a:lstStyle/>
                    <a:p>
                      <a:r>
                        <a:rPr lang="en-US" altLang="ja-JP" sz="1200" dirty="0">
                          <a:solidFill>
                            <a:schemeClr val="tx1"/>
                          </a:solidFill>
                          <a:latin typeface="Meiryo UI" panose="020B0604030504040204" pitchFamily="50" charset="-128"/>
                          <a:ea typeface="Meiryo UI" panose="020B0604030504040204" pitchFamily="50" charset="-128"/>
                        </a:rPr>
                        <a:t>DIVE to </a:t>
                      </a:r>
                      <a:r>
                        <a:rPr lang="ja-JP" altLang="en-US" sz="1200" dirty="0">
                          <a:solidFill>
                            <a:schemeClr val="tx1"/>
                          </a:solidFill>
                          <a:latin typeface="Meiryo UI" panose="020B0604030504040204" pitchFamily="50" charset="-128"/>
                          <a:ea typeface="Meiryo UI" panose="020B0604030504040204" pitchFamily="50" charset="-128"/>
                        </a:rPr>
                        <a:t>就活 </a:t>
                      </a:r>
                      <a:r>
                        <a:rPr lang="en-US" altLang="ja-JP" sz="1200" dirty="0">
                          <a:solidFill>
                            <a:schemeClr val="tx1"/>
                          </a:solidFill>
                          <a:latin typeface="Meiryo UI" panose="020B0604030504040204" pitchFamily="50" charset="-128"/>
                          <a:ea typeface="Meiryo UI" panose="020B0604030504040204" pitchFamily="50" charset="-128"/>
                        </a:rPr>
                        <a:t>in</a:t>
                      </a:r>
                      <a:r>
                        <a:rPr lang="ja-JP" altLang="en-US" sz="1200" dirty="0">
                          <a:solidFill>
                            <a:schemeClr val="tx1"/>
                          </a:solidFill>
                          <a:latin typeface="Meiryo UI" panose="020B0604030504040204" pitchFamily="50" charset="-128"/>
                          <a:ea typeface="Meiryo UI" panose="020B0604030504040204" pitchFamily="50" charset="-128"/>
                        </a:rPr>
                        <a:t>　大阪</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（大阪府商工労働部、大阪商工会議所、</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南海電気鉄道株式会社</a:t>
                      </a:r>
                      <a:r>
                        <a:rPr lang="ja-JP" altLang="en-US" sz="1200" dirty="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梅田スカイビル　</a:t>
                      </a:r>
                    </a:p>
                  </a:txBody>
                  <a:tcPr marT="36000" marB="36000" anchor="ctr"/>
                </a:tc>
                <a:extLst>
                  <a:ext uri="{0D108BD9-81ED-4DB2-BD59-A6C34878D82A}">
                    <a16:rowId xmlns:a16="http://schemas.microsoft.com/office/drawing/2014/main" val="1546662989"/>
                  </a:ext>
                </a:extLst>
              </a:tr>
              <a:tr h="307815">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９月</a:t>
                      </a:r>
                      <a:r>
                        <a:rPr kumimoji="1" lang="en-US" altLang="ja-JP" sz="1200" dirty="0">
                          <a:solidFill>
                            <a:schemeClr val="tx1"/>
                          </a:solidFill>
                          <a:latin typeface="Meiryo UI" panose="020B0604030504040204" pitchFamily="50" charset="-128"/>
                          <a:ea typeface="Meiryo UI" panose="020B0604030504040204" pitchFamily="50" charset="-128"/>
                        </a:rPr>
                        <a:t>24</a:t>
                      </a:r>
                      <a:r>
                        <a:rPr kumimoji="1" lang="ja-JP" altLang="en-US" sz="1200" dirty="0">
                          <a:solidFill>
                            <a:schemeClr val="tx1"/>
                          </a:solidFill>
                          <a:latin typeface="Meiryo UI" panose="020B0604030504040204" pitchFamily="50" charset="-128"/>
                          <a:ea typeface="Meiryo UI" panose="020B0604030504040204" pitchFamily="50" charset="-128"/>
                        </a:rPr>
                        <a:t>日</a:t>
                      </a:r>
                    </a:p>
                  </a:txBody>
                  <a:tcPr marT="36000" marB="36000" anchor="ctr"/>
                </a:tc>
                <a:tc>
                  <a:txBody>
                    <a:bodyPr/>
                    <a:lstStyle/>
                    <a:p>
                      <a:r>
                        <a:rPr kumimoji="1" lang="en-US" altLang="ja-JP" sz="1200" dirty="0" err="1">
                          <a:solidFill>
                            <a:schemeClr val="tx1"/>
                          </a:solidFill>
                          <a:latin typeface="Meiryo UI" panose="020B0604030504040204" pitchFamily="50" charset="-128"/>
                          <a:ea typeface="Meiryo UI" panose="020B0604030504040204" pitchFamily="50" charset="-128"/>
                        </a:rPr>
                        <a:t>SDGsmile</a:t>
                      </a:r>
                      <a:r>
                        <a:rPr kumimoji="1" lang="ja-JP" altLang="en-US" sz="1200" dirty="0">
                          <a:solidFill>
                            <a:schemeClr val="tx1"/>
                          </a:solidFill>
                          <a:latin typeface="Meiryo UI" panose="020B0604030504040204" pitchFamily="50" charset="-128"/>
                          <a:ea typeface="Meiryo UI" panose="020B0604030504040204" pitchFamily="50" charset="-128"/>
                        </a:rPr>
                        <a:t>マッチ～ひとに健康を、まちに元気を。～（株式会社ガンバ大阪）</a:t>
                      </a:r>
                    </a:p>
                  </a:txBody>
                  <a:tcPr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パナソニックスタジアム</a:t>
                      </a:r>
                    </a:p>
                  </a:txBody>
                  <a:tcPr marT="36000" marB="36000" anchor="ctr"/>
                </a:tc>
                <a:extLst>
                  <a:ext uri="{0D108BD9-81ED-4DB2-BD59-A6C34878D82A}">
                    <a16:rowId xmlns:a16="http://schemas.microsoft.com/office/drawing/2014/main" val="2232689771"/>
                  </a:ext>
                </a:extLst>
              </a:tr>
              <a:tr h="307815">
                <a:tc>
                  <a:txBody>
                    <a:bodyPr/>
                    <a:lstStyle/>
                    <a:p>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15</a:t>
                      </a:r>
                      <a:r>
                        <a:rPr kumimoji="1" lang="ja-JP" altLang="en-US" sz="1200" dirty="0">
                          <a:solidFill>
                            <a:schemeClr val="tx1"/>
                          </a:solidFill>
                          <a:latin typeface="Meiryo UI" panose="020B0604030504040204" pitchFamily="50" charset="-128"/>
                          <a:ea typeface="Meiryo UI" panose="020B0604030504040204" pitchFamily="50" charset="-128"/>
                        </a:rPr>
                        <a:t>日</a:t>
                      </a:r>
                    </a:p>
                  </a:txBody>
                  <a:tcPr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東住吉区民フェスティバル（東住吉区）</a:t>
                      </a:r>
                    </a:p>
                  </a:txBody>
                  <a:tcPr marT="36000" marB="36000" anchor="ctr"/>
                </a:tc>
                <a:tc>
                  <a:txBody>
                    <a:bodyPr/>
                    <a:lstStyle/>
                    <a:p>
                      <a:r>
                        <a:rPr kumimoji="1" lang="zh-TW" altLang="en-US" sz="1200" dirty="0">
                          <a:solidFill>
                            <a:schemeClr val="tx1"/>
                          </a:solidFill>
                          <a:latin typeface="Meiryo UI" panose="020B0604030504040204" pitchFamily="50" charset="-128"/>
                          <a:ea typeface="Meiryo UI" panose="020B0604030504040204" pitchFamily="50" charset="-128"/>
                        </a:rPr>
                        <a:t>長居公園　自由広場</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T="36000" marB="36000" anchor="ctr"/>
                </a:tc>
                <a:extLst>
                  <a:ext uri="{0D108BD9-81ED-4DB2-BD59-A6C34878D82A}">
                    <a16:rowId xmlns:a16="http://schemas.microsoft.com/office/drawing/2014/main" val="3964144636"/>
                  </a:ext>
                </a:extLst>
              </a:tr>
              <a:tr h="442950">
                <a:tc>
                  <a:txBody>
                    <a:bodyPr/>
                    <a:lstStyle/>
                    <a:p>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22</a:t>
                      </a:r>
                      <a:r>
                        <a:rPr kumimoji="1" lang="ja-JP" altLang="en-US" sz="1200" dirty="0">
                          <a:solidFill>
                            <a:schemeClr val="tx1"/>
                          </a:solidFill>
                          <a:latin typeface="Meiryo UI" panose="020B0604030504040204" pitchFamily="50" charset="-128"/>
                          <a:ea typeface="Meiryo UI" panose="020B0604030504040204" pitchFamily="50" charset="-128"/>
                        </a:rPr>
                        <a:t>日</a:t>
                      </a:r>
                    </a:p>
                  </a:txBody>
                  <a:tcPr marT="36000" marB="36000" anchor="ctr"/>
                </a:tc>
                <a:tc>
                  <a:txBody>
                    <a:bodyPr/>
                    <a:lstStyle/>
                    <a:p>
                      <a:r>
                        <a:rPr lang="ja-JP" altLang="en-US" sz="1200" dirty="0">
                          <a:solidFill>
                            <a:schemeClr val="tx1"/>
                          </a:solidFill>
                          <a:latin typeface="Meiryo UI" panose="020B0604030504040204" pitchFamily="50" charset="-128"/>
                          <a:ea typeface="Meiryo UI" panose="020B0604030504040204" pitchFamily="50" charset="-128"/>
                        </a:rPr>
                        <a:t>もうすぐ万博開幕</a:t>
                      </a:r>
                      <a:r>
                        <a:rPr lang="en-US" altLang="ja-JP" sz="1200" dirty="0">
                          <a:solidFill>
                            <a:schemeClr val="tx1"/>
                          </a:solidFill>
                          <a:latin typeface="Meiryo UI" panose="020B0604030504040204" pitchFamily="50" charset="-128"/>
                          <a:ea typeface="Meiryo UI" panose="020B0604030504040204" pitchFamily="50" charset="-128"/>
                        </a:rPr>
                        <a:t>500</a:t>
                      </a:r>
                      <a:r>
                        <a:rPr lang="ja-JP" altLang="en-US" sz="1200" dirty="0">
                          <a:solidFill>
                            <a:schemeClr val="tx1"/>
                          </a:solidFill>
                          <a:latin typeface="Meiryo UI" panose="020B0604030504040204" pitchFamily="50" charset="-128"/>
                          <a:ea typeface="Meiryo UI" panose="020B0604030504040204" pitchFamily="50" charset="-128"/>
                        </a:rPr>
                        <a:t>日前！</a:t>
                      </a:r>
                      <a:r>
                        <a:rPr lang="en-US" altLang="ja-JP" sz="1200" dirty="0">
                          <a:solidFill>
                            <a:schemeClr val="tx1"/>
                          </a:solidFill>
                          <a:latin typeface="Meiryo UI" panose="020B0604030504040204" pitchFamily="50" charset="-128"/>
                          <a:ea typeface="Meiryo UI" panose="020B0604030504040204" pitchFamily="50" charset="-128"/>
                        </a:rPr>
                        <a:t>EXPO FES</a:t>
                      </a:r>
                      <a:r>
                        <a:rPr lang="ja-JP" altLang="en-US" sz="1200" dirty="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（大阪府市万博推進局）</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万博記念公園　お祭り広場</a:t>
                      </a:r>
                    </a:p>
                  </a:txBody>
                  <a:tcPr marT="36000" marB="36000" anchor="ctr"/>
                </a:tc>
                <a:extLst>
                  <a:ext uri="{0D108BD9-81ED-4DB2-BD59-A6C34878D82A}">
                    <a16:rowId xmlns:a16="http://schemas.microsoft.com/office/drawing/2014/main" val="2163189505"/>
                  </a:ext>
                </a:extLst>
              </a:tr>
              <a:tr h="442950">
                <a:tc>
                  <a:txBody>
                    <a:bodyPr/>
                    <a:lstStyle/>
                    <a:p>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29</a:t>
                      </a:r>
                      <a:r>
                        <a:rPr kumimoji="1" lang="ja-JP" altLang="en-US" sz="1200" dirty="0">
                          <a:solidFill>
                            <a:schemeClr val="tx1"/>
                          </a:solidFill>
                          <a:latin typeface="Meiryo UI" panose="020B0604030504040204" pitchFamily="50" charset="-128"/>
                          <a:ea typeface="Meiryo UI" panose="020B0604030504040204" pitchFamily="50" charset="-128"/>
                        </a:rPr>
                        <a:t>日</a:t>
                      </a:r>
                    </a:p>
                  </a:txBody>
                  <a:tcPr marT="36000" marB="36000" anchor="ctr"/>
                </a:tc>
                <a:tc>
                  <a:txBody>
                    <a:bodyPr/>
                    <a:lstStyle/>
                    <a:p>
                      <a:r>
                        <a:rPr lang="ja-JP" altLang="en-US" sz="1200" dirty="0">
                          <a:solidFill>
                            <a:schemeClr val="tx1"/>
                          </a:solidFill>
                          <a:latin typeface="Meiryo UI" panose="020B0604030504040204" pitchFamily="50" charset="-128"/>
                          <a:ea typeface="Meiryo UI" panose="020B0604030504040204" pitchFamily="50" charset="-128"/>
                        </a:rPr>
                        <a:t>業界研究の謎を解く！就活ハロウィンパーティー</a:t>
                      </a:r>
                      <a:endParaRPr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（大阪府商工労働部、大阪商工会議所、</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南海電気鉄道株式会社</a:t>
                      </a:r>
                      <a:r>
                        <a:rPr lang="ja-JP" altLang="en-US" sz="1200" dirty="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梅田センタービル</a:t>
                      </a:r>
                    </a:p>
                  </a:txBody>
                  <a:tcPr marT="36000" marB="36000" anchor="ctr"/>
                </a:tc>
                <a:extLst>
                  <a:ext uri="{0D108BD9-81ED-4DB2-BD59-A6C34878D82A}">
                    <a16:rowId xmlns:a16="http://schemas.microsoft.com/office/drawing/2014/main" val="1174662942"/>
                  </a:ext>
                </a:extLst>
              </a:tr>
              <a:tr h="442950">
                <a:tc>
                  <a:txBody>
                    <a:bodyPr/>
                    <a:lstStyle/>
                    <a:p>
                      <a:r>
                        <a:rPr kumimoji="1" lang="en-US" altLang="ja-JP" sz="1200" dirty="0">
                          <a:solidFill>
                            <a:schemeClr val="tx1"/>
                          </a:solidFill>
                          <a:latin typeface="Meiryo UI" panose="020B0604030504040204" pitchFamily="50" charset="-128"/>
                          <a:ea typeface="Meiryo UI" panose="020B0604030504040204" pitchFamily="50" charset="-128"/>
                        </a:rPr>
                        <a:t>11</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23</a:t>
                      </a:r>
                      <a:r>
                        <a:rPr kumimoji="1" lang="ja-JP" altLang="en-US" sz="1200" dirty="0">
                          <a:solidFill>
                            <a:schemeClr val="tx1"/>
                          </a:solidFill>
                          <a:latin typeface="Meiryo UI" panose="020B0604030504040204" pitchFamily="50" charset="-128"/>
                          <a:ea typeface="Meiryo UI" panose="020B0604030504040204" pitchFamily="50" charset="-128"/>
                        </a:rPr>
                        <a:t>日</a:t>
                      </a:r>
                    </a:p>
                  </a:txBody>
                  <a:tcPr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エキスポ文化祭</a:t>
                      </a:r>
                      <a:r>
                        <a:rPr kumimoji="1" lang="en-US" altLang="ja-JP" sz="1200" dirty="0">
                          <a:solidFill>
                            <a:schemeClr val="tx1"/>
                          </a:solidFill>
                          <a:latin typeface="Meiryo UI" panose="020B0604030504040204" pitchFamily="50" charset="-128"/>
                          <a:ea typeface="Meiryo UI" panose="020B0604030504040204" pitchFamily="50" charset="-128"/>
                        </a:rPr>
                        <a:t>2023 in </a:t>
                      </a:r>
                      <a:r>
                        <a:rPr kumimoji="1" lang="ja-JP" altLang="en-US" sz="1200" dirty="0">
                          <a:solidFill>
                            <a:schemeClr val="tx1"/>
                          </a:solidFill>
                          <a:latin typeface="Meiryo UI" panose="020B0604030504040204" pitchFamily="50" charset="-128"/>
                          <a:ea typeface="Meiryo UI" panose="020B0604030504040204" pitchFamily="50" charset="-128"/>
                        </a:rPr>
                        <a:t>ららぽーと</a:t>
                      </a:r>
                      <a:r>
                        <a:rPr kumimoji="1" lang="en-US" altLang="ja-JP" sz="1200" dirty="0">
                          <a:solidFill>
                            <a:schemeClr val="tx1"/>
                          </a:solidFill>
                          <a:latin typeface="Meiryo UI" panose="020B0604030504040204" pitchFamily="50" charset="-128"/>
                          <a:ea typeface="Meiryo UI" panose="020B0604030504040204" pitchFamily="50" charset="-128"/>
                        </a:rPr>
                        <a:t>EXPOCITY</a:t>
                      </a:r>
                    </a:p>
                    <a:p>
                      <a:r>
                        <a:rPr kumimoji="1" lang="ja-JP" altLang="en-US" sz="1200" dirty="0">
                          <a:solidFill>
                            <a:schemeClr val="tx1"/>
                          </a:solidFill>
                          <a:latin typeface="Meiryo UI" panose="020B0604030504040204" pitchFamily="50" charset="-128"/>
                          <a:ea typeface="Meiryo UI" panose="020B0604030504040204" pitchFamily="50" charset="-128"/>
                        </a:rPr>
                        <a:t>（吹田市、三井不動産株式会社、三井不動産商業マネジメント株式会社）</a:t>
                      </a:r>
                    </a:p>
                  </a:txBody>
                  <a:tcPr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ららぽーと</a:t>
                      </a:r>
                      <a:r>
                        <a:rPr kumimoji="1" lang="en-US" altLang="ja-JP" sz="1200" dirty="0">
                          <a:solidFill>
                            <a:schemeClr val="tx1"/>
                          </a:solidFill>
                          <a:latin typeface="Meiryo UI" panose="020B0604030504040204" pitchFamily="50" charset="-128"/>
                          <a:ea typeface="Meiryo UI" panose="020B0604030504040204" pitchFamily="50" charset="-128"/>
                        </a:rPr>
                        <a:t>EXPOCITY</a:t>
                      </a:r>
                    </a:p>
                  </a:txBody>
                  <a:tcPr marT="36000" marB="36000" anchor="ctr"/>
                </a:tc>
                <a:extLst>
                  <a:ext uri="{0D108BD9-81ED-4DB2-BD59-A6C34878D82A}">
                    <a16:rowId xmlns:a16="http://schemas.microsoft.com/office/drawing/2014/main" val="2629163677"/>
                  </a:ext>
                </a:extLst>
              </a:tr>
              <a:tr h="307815">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１月</a:t>
                      </a:r>
                      <a:r>
                        <a:rPr kumimoji="1" lang="en-US" altLang="ja-JP" sz="1200" dirty="0">
                          <a:solidFill>
                            <a:schemeClr val="tx1"/>
                          </a:solidFill>
                          <a:latin typeface="Meiryo UI" panose="020B0604030504040204" pitchFamily="50" charset="-128"/>
                          <a:ea typeface="Meiryo UI" panose="020B0604030504040204" pitchFamily="50" charset="-128"/>
                        </a:rPr>
                        <a:t>17</a:t>
                      </a:r>
                      <a:r>
                        <a:rPr kumimoji="1" lang="ja-JP" altLang="en-US" sz="1200" dirty="0">
                          <a:solidFill>
                            <a:schemeClr val="tx1"/>
                          </a:solidFill>
                          <a:latin typeface="Meiryo UI" panose="020B0604030504040204" pitchFamily="50" charset="-128"/>
                          <a:ea typeface="Meiryo UI" panose="020B0604030504040204" pitchFamily="50" charset="-128"/>
                        </a:rPr>
                        <a:t>日</a:t>
                      </a:r>
                    </a:p>
                  </a:txBody>
                  <a:tcPr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大阪エヴェッサ　ホームゲーム</a:t>
                      </a:r>
                    </a:p>
                  </a:txBody>
                  <a:tcPr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エディオンアリーナ大阪（大阪府立体育館）</a:t>
                      </a:r>
                    </a:p>
                  </a:txBody>
                  <a:tcPr marT="36000" marB="36000" anchor="ctr"/>
                </a:tc>
                <a:extLst>
                  <a:ext uri="{0D108BD9-81ED-4DB2-BD59-A6C34878D82A}">
                    <a16:rowId xmlns:a16="http://schemas.microsoft.com/office/drawing/2014/main" val="3507310540"/>
                  </a:ext>
                </a:extLst>
              </a:tr>
              <a:tr h="442950">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７月１日～</a:t>
                      </a:r>
                    </a:p>
                  </a:txBody>
                  <a:tcPr marT="36000" marB="36000"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TEAM EXPO 2025</a:t>
                      </a:r>
                      <a:r>
                        <a:rPr kumimoji="1" lang="ja-JP" altLang="en-US" sz="1200" dirty="0">
                          <a:solidFill>
                            <a:schemeClr val="tx1"/>
                          </a:solidFill>
                          <a:latin typeface="Meiryo UI" panose="020B0604030504040204" pitchFamily="50" charset="-128"/>
                          <a:ea typeface="Meiryo UI" panose="020B0604030504040204" pitchFamily="50" charset="-128"/>
                        </a:rPr>
                        <a:t>」プログラム～大阪・関西から未来へのアクション～</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J:COM</a:t>
                      </a:r>
                      <a:r>
                        <a:rPr kumimoji="1" lang="ja-JP" altLang="en-US" sz="1200" dirty="0">
                          <a:solidFill>
                            <a:schemeClr val="tx1"/>
                          </a:solidFill>
                          <a:latin typeface="Meiryo UI" panose="020B0604030504040204" pitchFamily="50" charset="-128"/>
                          <a:ea typeface="Meiryo UI" panose="020B0604030504040204" pitchFamily="50" charset="-128"/>
                        </a:rPr>
                        <a:t>株式会社） </a:t>
                      </a:r>
                    </a:p>
                  </a:txBody>
                  <a:tcPr marT="36000" marB="36000" anchor="ctr"/>
                </a:tc>
                <a:tc>
                  <a:txBody>
                    <a:bodyPr/>
                    <a:lstStyle/>
                    <a:p>
                      <a:r>
                        <a:rPr kumimoji="1" lang="en-US" altLang="ja-JP" sz="1200" dirty="0">
                          <a:solidFill>
                            <a:schemeClr val="tx1"/>
                          </a:solidFill>
                          <a:latin typeface="Meiryo UI" panose="020B0604030504040204" pitchFamily="50" charset="-128"/>
                          <a:ea typeface="Meiryo UI" panose="020B0604030504040204" pitchFamily="50" charset="-128"/>
                        </a:rPr>
                        <a:t>J:COM</a:t>
                      </a:r>
                      <a:r>
                        <a:rPr kumimoji="1" lang="ja-JP" altLang="en-US" sz="1200" dirty="0">
                          <a:solidFill>
                            <a:schemeClr val="tx1"/>
                          </a:solidFill>
                          <a:latin typeface="Meiryo UI" panose="020B0604030504040204" pitchFamily="50" charset="-128"/>
                          <a:ea typeface="Meiryo UI" panose="020B0604030504040204" pitchFamily="50" charset="-128"/>
                        </a:rPr>
                        <a:t>チャンネル・</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J:COM</a:t>
                      </a:r>
                      <a:r>
                        <a:rPr kumimoji="1" lang="ja-JP" altLang="en-US" sz="1200" dirty="0">
                          <a:solidFill>
                            <a:schemeClr val="tx1"/>
                          </a:solidFill>
                          <a:latin typeface="Meiryo UI" panose="020B0604030504040204" pitchFamily="50" charset="-128"/>
                          <a:ea typeface="Meiryo UI" panose="020B0604030504040204" pitchFamily="50" charset="-128"/>
                        </a:rPr>
                        <a:t>テレビにて取組紹介</a:t>
                      </a:r>
                    </a:p>
                  </a:txBody>
                  <a:tcPr marT="36000" marB="36000" anchor="ctr"/>
                </a:tc>
                <a:extLst>
                  <a:ext uri="{0D108BD9-81ED-4DB2-BD59-A6C34878D82A}">
                    <a16:rowId xmlns:a16="http://schemas.microsoft.com/office/drawing/2014/main" val="1872138740"/>
                  </a:ext>
                </a:extLst>
              </a:tr>
              <a:tr h="44295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月下旬～</a:t>
                      </a:r>
                      <a:r>
                        <a:rPr kumimoji="1" lang="en-US" altLang="ja-JP" sz="1200" dirty="0">
                          <a:solidFill>
                            <a:schemeClr val="tx1"/>
                          </a:solidFill>
                          <a:latin typeface="Meiryo UI" panose="020B0604030504040204" pitchFamily="50" charset="-128"/>
                          <a:ea typeface="Meiryo UI" panose="020B0604030504040204" pitchFamily="50" charset="-128"/>
                        </a:rPr>
                        <a:t>12</a:t>
                      </a:r>
                      <a:r>
                        <a:rPr kumimoji="1" lang="ja-JP" altLang="en-US" sz="1200" dirty="0">
                          <a:solidFill>
                            <a:schemeClr val="tx1"/>
                          </a:solidFill>
                          <a:latin typeface="Meiryo UI" panose="020B0604030504040204" pitchFamily="50" charset="-128"/>
                          <a:ea typeface="Meiryo UI" panose="020B0604030504040204" pitchFamily="50" charset="-128"/>
                        </a:rPr>
                        <a:t>月下旬</a:t>
                      </a:r>
                    </a:p>
                  </a:txBody>
                  <a:tcPr marT="36000" marB="3600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トレイン 未来のゆめ･まち号</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（阪急阪神ホールディングス株式会社）</a:t>
                      </a:r>
                    </a:p>
                  </a:txBody>
                  <a:tcPr marT="36000" marB="36000" anchor="ctr"/>
                </a:tc>
                <a:tc>
                  <a:txBody>
                    <a:bodyPr/>
                    <a:lstStyle/>
                    <a:p>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トレインへのポスター掲示</a:t>
                      </a:r>
                    </a:p>
                  </a:txBody>
                  <a:tcPr marT="36000" marB="36000" anchor="ctr"/>
                </a:tc>
                <a:extLst>
                  <a:ext uri="{0D108BD9-81ED-4DB2-BD59-A6C34878D82A}">
                    <a16:rowId xmlns:a16="http://schemas.microsoft.com/office/drawing/2014/main" val="1605729168"/>
                  </a:ext>
                </a:extLst>
              </a:tr>
            </a:tbl>
          </a:graphicData>
        </a:graphic>
      </p:graphicFrame>
      <p:sp>
        <p:nvSpPr>
          <p:cNvPr id="7" name="スライド番号プレースホルダー 6"/>
          <p:cNvSpPr>
            <a:spLocks noGrp="1"/>
          </p:cNvSpPr>
          <p:nvPr>
            <p:ph type="sldNum" sz="quarter" idx="12"/>
          </p:nvPr>
        </p:nvSpPr>
        <p:spPr>
          <a:xfrm>
            <a:off x="9308444" y="6538914"/>
            <a:ext cx="2743200" cy="365125"/>
          </a:xfrm>
        </p:spPr>
        <p:txBody>
          <a:bodyPr/>
          <a:lstStyle/>
          <a:p>
            <a:fld id="{C9D87D91-12A4-4BCD-BC1C-9D22FB415AC1}"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C62225DB-D976-439D-87F1-26B69476A9B8}"/>
              </a:ext>
            </a:extLst>
          </p:cNvPr>
          <p:cNvSpPr txBox="1"/>
          <p:nvPr/>
        </p:nvSpPr>
        <p:spPr>
          <a:xfrm>
            <a:off x="9448936" y="5959843"/>
            <a:ext cx="3291254" cy="253916"/>
          </a:xfrm>
          <a:prstGeom prst="rect">
            <a:avLst/>
          </a:prstGeom>
          <a:noFill/>
        </p:spPr>
        <p:txBody>
          <a:bodyPr wrap="square">
            <a:spAutoFit/>
          </a:bodyPr>
          <a:lstStyle/>
          <a:p>
            <a:r>
              <a:rPr lang="ja-JP" altLang="en-US" sz="1050" dirty="0">
                <a:latin typeface="Meiryo UI" panose="020B0604030504040204" pitchFamily="50" charset="-128"/>
                <a:ea typeface="Meiryo UI" panose="020B0604030504040204" pitchFamily="50" charset="-128"/>
              </a:rPr>
              <a:t>各イベント会場で、</a:t>
            </a:r>
            <a:r>
              <a:rPr lang="en-US" altLang="ja-JP" sz="1050" dirty="0">
                <a:latin typeface="Meiryo UI" panose="020B0604030504040204" pitchFamily="50" charset="-128"/>
                <a:ea typeface="Meiryo UI" panose="020B0604030504040204" pitchFamily="50" charset="-128"/>
              </a:rPr>
              <a:t>SDGs</a:t>
            </a:r>
            <a:r>
              <a:rPr lang="ja-JP" altLang="en-US" sz="1050" dirty="0">
                <a:latin typeface="Meiryo UI" panose="020B0604030504040204" pitchFamily="50" charset="-128"/>
                <a:ea typeface="Meiryo UI" panose="020B0604030504040204" pitchFamily="50" charset="-128"/>
              </a:rPr>
              <a:t>と大阪・関西万博を</a:t>
            </a:r>
            <a:r>
              <a:rPr lang="en-US" altLang="ja-JP" sz="1050" dirty="0">
                <a:latin typeface="Meiryo UI" panose="020B0604030504040204" pitchFamily="50" charset="-128"/>
                <a:ea typeface="Meiryo UI" panose="020B0604030504040204" pitchFamily="50" charset="-128"/>
              </a:rPr>
              <a:t>PR</a:t>
            </a:r>
            <a:endParaRPr lang="ja-JP" altLang="en-US" sz="1050" dirty="0"/>
          </a:p>
        </p:txBody>
      </p:sp>
      <p:pic>
        <p:nvPicPr>
          <p:cNvPr id="5" name="図 4">
            <a:extLst>
              <a:ext uri="{FF2B5EF4-FFF2-40B4-BE49-F238E27FC236}">
                <a16:creationId xmlns:a16="http://schemas.microsoft.com/office/drawing/2014/main" id="{504CF384-2658-4DC8-92A0-79BC91FEAE2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40613" y="2046854"/>
            <a:ext cx="1526038" cy="2034717"/>
          </a:xfrm>
          <a:prstGeom prst="rect">
            <a:avLst/>
          </a:prstGeom>
        </p:spPr>
      </p:pic>
      <p:pic>
        <p:nvPicPr>
          <p:cNvPr id="8" name="図 7">
            <a:extLst>
              <a:ext uri="{FF2B5EF4-FFF2-40B4-BE49-F238E27FC236}">
                <a16:creationId xmlns:a16="http://schemas.microsoft.com/office/drawing/2014/main" id="{1379E464-A920-4184-9ECF-05A7A0FB383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5435" y="4254980"/>
            <a:ext cx="2211216" cy="1658412"/>
          </a:xfrm>
          <a:prstGeom prst="rect">
            <a:avLst/>
          </a:prstGeom>
        </p:spPr>
      </p:pic>
    </p:spTree>
    <p:extLst>
      <p:ext uri="{BB962C8B-B14F-4D97-AF65-F5344CB8AC3E}">
        <p14:creationId xmlns:p14="http://schemas.microsoft.com/office/powerpoint/2010/main" val="1267084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私の</a:t>
            </a:r>
            <a:r>
              <a:rPr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宣言プロジェクト</a:t>
            </a:r>
          </a:p>
        </p:txBody>
      </p:sp>
      <p:sp>
        <p:nvSpPr>
          <p:cNvPr id="4" name="正方形/長方形 3"/>
          <p:cNvSpPr/>
          <p:nvPr/>
        </p:nvSpPr>
        <p:spPr>
          <a:xfrm>
            <a:off x="314624" y="1507870"/>
            <a:ext cx="11562752" cy="1191032"/>
          </a:xfrm>
          <a:prstGeom prst="rect">
            <a:avLst/>
          </a:prstGeom>
        </p:spPr>
        <p:txBody>
          <a:bodyPr wrap="square">
            <a:spAutoFit/>
          </a:bodyPr>
          <a:lstStyle/>
          <a:p>
            <a:pPr marL="93663" indent="-93663">
              <a:lnSpc>
                <a:spcPts val="2200"/>
              </a:lnSpc>
            </a:pPr>
            <a:r>
              <a:rPr lang="ja-JP" altLang="en-US" sz="1600" dirty="0">
                <a:solidFill>
                  <a:srgbClr val="FFC000"/>
                </a:solidFill>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年（令和</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月、府民や府内企業・団体など、あらゆるステークホルダーに</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を知ってもらい、自分事化していただくため「大阪</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行動憲章」</a:t>
            </a:r>
            <a:r>
              <a:rPr lang="ja-JP" altLang="en-US" sz="1200" dirty="0">
                <a:latin typeface="Meiryo UI" panose="020B0604030504040204" pitchFamily="50" charset="-128"/>
                <a:ea typeface="Meiryo UI" panose="020B0604030504040204" pitchFamily="50" charset="-128"/>
              </a:rPr>
              <a:t>（表紙）</a:t>
            </a:r>
            <a:r>
              <a:rPr lang="ja-JP" altLang="en-US" sz="1600" dirty="0">
                <a:latin typeface="Meiryo UI" panose="020B0604030504040204" pitchFamily="50" charset="-128"/>
                <a:ea typeface="Meiryo UI" panose="020B0604030504040204" pitchFamily="50" charset="-128"/>
              </a:rPr>
              <a:t>を策定しました。同年</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月、この「大阪</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行動憲章」の趣旨に沿って、府民や企業・団体の皆様から、</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の達成に向けた行動を宣言していただく「私の</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宣言プロジェクト」を開始し、約</a:t>
            </a:r>
            <a:r>
              <a:rPr lang="en-US" altLang="ja-JP" sz="1600" dirty="0">
                <a:latin typeface="Meiryo UI" panose="020B0604030504040204" pitchFamily="50" charset="-128"/>
                <a:ea typeface="Meiryo UI" panose="020B0604030504040204" pitchFamily="50" charset="-128"/>
              </a:rPr>
              <a:t>5,700</a:t>
            </a:r>
            <a:r>
              <a:rPr lang="ja-JP" altLang="en-US" sz="1600" dirty="0">
                <a:latin typeface="Meiryo UI" panose="020B0604030504040204" pitchFamily="50" charset="-128"/>
                <a:ea typeface="Meiryo UI" panose="020B0604030504040204" pitchFamily="50" charset="-128"/>
              </a:rPr>
              <a:t>件の宣言をいただいています。</a:t>
            </a:r>
            <a:r>
              <a:rPr lang="ja-JP" altLang="en-US" sz="1400" dirty="0">
                <a:latin typeface="Meiryo UI" panose="020B0604030504040204" pitchFamily="50" charset="-128"/>
                <a:ea typeface="Meiryo UI" panose="020B0604030504040204" pitchFamily="50" charset="-128"/>
              </a:rPr>
              <a:t>（令和６年３月末時点）　</a:t>
            </a:r>
            <a:endParaRPr lang="en-US" altLang="ja-JP" sz="1400" dirty="0">
              <a:latin typeface="Meiryo UI" panose="020B0604030504040204" pitchFamily="50" charset="-128"/>
              <a:ea typeface="Meiryo UI" panose="020B0604030504040204" pitchFamily="50" charset="-128"/>
            </a:endParaRPr>
          </a:p>
          <a:p>
            <a:pPr marL="93663" indent="-93663">
              <a:lnSpc>
                <a:spcPts val="2200"/>
              </a:lnSpc>
            </a:pPr>
            <a:r>
              <a:rPr lang="ja-JP" altLang="en-US" sz="1600" dirty="0">
                <a:latin typeface="Meiryo UI" panose="020B0604030504040204" pitchFamily="50" charset="-128"/>
                <a:ea typeface="Meiryo UI" panose="020B0604030504040204" pitchFamily="50" charset="-128"/>
              </a:rPr>
              <a:t>　宣言いただいた内容は府ホームページ等で紹介することにより、オール大阪で</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の達成をめざす機運の醸成につなげます。</a:t>
            </a:r>
            <a:endParaRPr lang="en-US" altLang="ja-JP" sz="16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795855" y="2826530"/>
            <a:ext cx="7772833" cy="1823961"/>
          </a:xfrm>
          <a:prstGeom prst="rect">
            <a:avLst/>
          </a:prstGeom>
          <a:noFill/>
        </p:spPr>
        <p:txBody>
          <a:bodyPr wrap="none" rtlCol="0">
            <a:spAutoFit/>
          </a:bodyPr>
          <a:lstStyle/>
          <a:p>
            <a:pPr>
              <a:lnSpc>
                <a:spcPts val="1900"/>
              </a:lnSpc>
            </a:pPr>
            <a:r>
              <a:rPr kumimoji="1" lang="ja-JP" altLang="en-US" sz="1600" b="1" dirty="0">
                <a:latin typeface="Meiryo UI" panose="020B0604030504040204" pitchFamily="50" charset="-128"/>
                <a:ea typeface="Meiryo UI" panose="020B0604030504040204" pitchFamily="50" charset="-128"/>
              </a:rPr>
              <a:t>プロジェクト概要</a:t>
            </a:r>
            <a:endParaRPr kumimoji="1" lang="en-US" altLang="ja-JP" sz="1600" b="1" dirty="0">
              <a:latin typeface="Meiryo UI" panose="020B0604030504040204" pitchFamily="50" charset="-128"/>
              <a:ea typeface="Meiryo UI" panose="020B0604030504040204" pitchFamily="50" charset="-128"/>
            </a:endParaRPr>
          </a:p>
          <a:p>
            <a:pPr>
              <a:lnSpc>
                <a:spcPts val="1900"/>
              </a:lnSpc>
              <a:spcBef>
                <a:spcPts val="400"/>
              </a:spcBef>
            </a:pPr>
            <a:r>
              <a:rPr lang="ja-JP" altLang="en-US" sz="1400" dirty="0">
                <a:latin typeface="Meiryo UI" panose="020B0604030504040204" pitchFamily="50" charset="-128"/>
                <a:ea typeface="Meiryo UI" panose="020B0604030504040204" pitchFamily="50" charset="-128"/>
              </a:rPr>
              <a:t>＜参加対象＞　府民、府内企業・団体など</a:t>
            </a:r>
            <a:endParaRPr lang="en-US" altLang="ja-JP" sz="1400" dirty="0">
              <a:latin typeface="Meiryo UI" panose="020B0604030504040204" pitchFamily="50" charset="-128"/>
              <a:ea typeface="Meiryo UI" panose="020B0604030504040204" pitchFamily="50" charset="-128"/>
            </a:endParaRPr>
          </a:p>
          <a:p>
            <a:pPr>
              <a:lnSpc>
                <a:spcPts val="1900"/>
              </a:lnSpc>
            </a:pPr>
            <a:r>
              <a:rPr kumimoji="1" lang="ja-JP" altLang="en-US" sz="1400" dirty="0">
                <a:latin typeface="Meiryo UI" panose="020B0604030504040204" pitchFamily="50" charset="-128"/>
                <a:ea typeface="Meiryo UI" panose="020B0604030504040204" pitchFamily="50" charset="-128"/>
              </a:rPr>
              <a:t>＜参加方法＞　① 大阪府インターネット申請・申込みサービスの利用</a:t>
            </a:r>
            <a:endParaRPr kumimoji="1"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　　　　　　　　　　② </a:t>
            </a:r>
            <a:r>
              <a:rPr lang="en-US" altLang="ja-JP" sz="1400" dirty="0">
                <a:latin typeface="Meiryo UI" panose="020B0604030504040204" pitchFamily="50" charset="-128"/>
                <a:ea typeface="Meiryo UI" panose="020B0604030504040204" pitchFamily="50" charset="-128"/>
              </a:rPr>
              <a:t>X</a:t>
            </a:r>
            <a:r>
              <a:rPr lang="ja-JP" altLang="en-US" sz="1400" dirty="0">
                <a:latin typeface="Meiryo UI" panose="020B0604030504040204" pitchFamily="50" charset="-128"/>
                <a:ea typeface="Meiryo UI" panose="020B0604030504040204" pitchFamily="50" charset="-128"/>
              </a:rPr>
              <a:t>（旧</a:t>
            </a:r>
            <a:r>
              <a:rPr lang="en-US" altLang="ja-JP" sz="1400" dirty="0">
                <a:latin typeface="Meiryo UI" panose="020B0604030504040204" pitchFamily="50" charset="-128"/>
                <a:ea typeface="Meiryo UI" panose="020B0604030504040204" pitchFamily="50" charset="-128"/>
              </a:rPr>
              <a:t>Twitter</a:t>
            </a:r>
            <a:r>
              <a:rPr lang="ja-JP" altLang="en-US" sz="1400" dirty="0">
                <a:latin typeface="Meiryo UI" panose="020B0604030504040204" pitchFamily="50" charset="-128"/>
                <a:ea typeface="Meiryo UI" panose="020B0604030504040204" pitchFamily="50" charset="-128"/>
              </a:rPr>
              <a:t>）「大阪府</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公式</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rPr>
              <a:t>osakaprefSDGs</a:t>
            </a:r>
            <a:r>
              <a:rPr lang="ja-JP" altLang="en-US" sz="1400" dirty="0">
                <a:latin typeface="Meiryo UI" panose="020B0604030504040204" pitchFamily="50" charset="-128"/>
                <a:ea typeface="Meiryo UI" panose="020B0604030504040204" pitchFamily="50" charset="-128"/>
              </a:rPr>
              <a:t>）」アカウントへの投稿</a:t>
            </a:r>
            <a:endParaRPr lang="en-US" altLang="ja-JP" sz="1400" dirty="0">
              <a:latin typeface="Meiryo UI" panose="020B0604030504040204" pitchFamily="50" charset="-128"/>
              <a:ea typeface="Meiryo UI" panose="020B0604030504040204" pitchFamily="50" charset="-128"/>
            </a:endParaRPr>
          </a:p>
          <a:p>
            <a:pPr>
              <a:lnSpc>
                <a:spcPts val="1900"/>
              </a:lnSpc>
            </a:pPr>
            <a:r>
              <a:rPr kumimoji="1" lang="ja-JP" altLang="en-US" sz="1400" dirty="0">
                <a:latin typeface="Meiryo UI" panose="020B0604030504040204" pitchFamily="50" charset="-128"/>
                <a:ea typeface="Meiryo UI" panose="020B0604030504040204" pitchFamily="50" charset="-128"/>
              </a:rPr>
              <a:t>　　　　　　　　　　③ 事務局に参加用紙を提出</a:t>
            </a:r>
            <a:endParaRPr kumimoji="1" lang="en-US" altLang="ja-JP" sz="1400" dirty="0">
              <a:latin typeface="Meiryo UI" panose="020B0604030504040204" pitchFamily="50" charset="-128"/>
              <a:ea typeface="Meiryo UI" panose="020B0604030504040204" pitchFamily="50" charset="-128"/>
            </a:endParaRPr>
          </a:p>
          <a:p>
            <a:pPr>
              <a:lnSpc>
                <a:spcPts val="1900"/>
              </a:lnSpc>
            </a:pPr>
            <a:r>
              <a:rPr lang="ja-JP" altLang="en-US" sz="1400" dirty="0">
                <a:latin typeface="Meiryo UI" panose="020B0604030504040204" pitchFamily="50" charset="-128"/>
                <a:ea typeface="Meiryo UI" panose="020B0604030504040204" pitchFamily="50" charset="-128"/>
              </a:rPr>
              <a:t>＜宣言内容＞　「</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の達成に向けた取組み」　＋　「関連するゴール」</a:t>
            </a:r>
            <a:endParaRPr lang="en-US" altLang="ja-JP" sz="1400" dirty="0">
              <a:latin typeface="Meiryo UI" panose="020B0604030504040204" pitchFamily="50" charset="-128"/>
              <a:ea typeface="Meiryo UI" panose="020B0604030504040204" pitchFamily="50" charset="-128"/>
            </a:endParaRPr>
          </a:p>
          <a:p>
            <a:pPr>
              <a:lnSpc>
                <a:spcPts val="1900"/>
              </a:lnSpc>
            </a:pPr>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 X</a:t>
            </a:r>
            <a:r>
              <a:rPr lang="ja-JP" altLang="en-US" sz="1400" dirty="0">
                <a:latin typeface="Meiryo UI" panose="020B0604030504040204" pitchFamily="50" charset="-128"/>
                <a:ea typeface="Meiryo UI" panose="020B0604030504040204" pitchFamily="50" charset="-128"/>
              </a:rPr>
              <a:t>（旧</a:t>
            </a:r>
            <a:r>
              <a:rPr lang="en-US" altLang="ja-JP" sz="1400" dirty="0">
                <a:latin typeface="Meiryo UI" panose="020B0604030504040204" pitchFamily="50" charset="-128"/>
                <a:ea typeface="Meiryo UI" panose="020B0604030504040204" pitchFamily="50" charset="-128"/>
              </a:rPr>
              <a:t>Twitter</a:t>
            </a: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の場合は「＃</a:t>
            </a:r>
            <a:r>
              <a:rPr lang="ja-JP" altLang="en-US" sz="1400" dirty="0">
                <a:latin typeface="Meiryo UI" panose="020B0604030504040204" pitchFamily="50" charset="-128"/>
                <a:ea typeface="Meiryo UI" panose="020B0604030504040204" pitchFamily="50" charset="-128"/>
              </a:rPr>
              <a:t>私の</a:t>
            </a:r>
            <a:r>
              <a:rPr lang="en-US" altLang="ja-JP" sz="1400" dirty="0">
                <a:latin typeface="Meiryo UI" panose="020B0604030504040204" pitchFamily="50" charset="-128"/>
                <a:ea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rPr>
              <a:t>宣言プロジェクト」を付けて投稿</a:t>
            </a:r>
            <a:endParaRPr kumimoji="1" lang="en-US" altLang="ja-JP" sz="1400" dirty="0">
              <a:latin typeface="Meiryo UI" panose="020B0604030504040204" pitchFamily="50" charset="-128"/>
              <a:ea typeface="Meiryo UI" panose="020B0604030504040204" pitchFamily="50" charset="-128"/>
            </a:endParaRPr>
          </a:p>
        </p:txBody>
      </p:sp>
      <p:pic>
        <p:nvPicPr>
          <p:cNvPr id="33" name="図 3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45201" y="3811116"/>
            <a:ext cx="884790" cy="884790"/>
          </a:xfrm>
          <a:prstGeom prst="rect">
            <a:avLst/>
          </a:prstGeom>
        </p:spPr>
      </p:pic>
      <p:pic>
        <p:nvPicPr>
          <p:cNvPr id="34" name="図 3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5062" y="3894980"/>
            <a:ext cx="717061" cy="717061"/>
          </a:xfrm>
          <a:prstGeom prst="rect">
            <a:avLst/>
          </a:prstGeom>
        </p:spPr>
      </p:pic>
      <p:grpSp>
        <p:nvGrpSpPr>
          <p:cNvPr id="69" name="グループ化 68"/>
          <p:cNvGrpSpPr/>
          <p:nvPr/>
        </p:nvGrpSpPr>
        <p:grpSpPr>
          <a:xfrm>
            <a:off x="1569918" y="4777662"/>
            <a:ext cx="9075634" cy="1955852"/>
            <a:chOff x="0" y="2015652"/>
            <a:chExt cx="9075634" cy="1955852"/>
          </a:xfrm>
        </p:grpSpPr>
        <p:pic>
          <p:nvPicPr>
            <p:cNvPr id="70" name="Picture 8" descr="地震のイラスト「防災グッズ」"/>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407373" y="3359531"/>
              <a:ext cx="922359" cy="584059"/>
            </a:xfrm>
            <a:prstGeom prst="rect">
              <a:avLst/>
            </a:prstGeom>
            <a:noFill/>
            <a:extLst>
              <a:ext uri="{909E8E84-426E-40DD-AFC4-6F175D3DCCD1}">
                <a14:hiddenFill xmlns:a14="http://schemas.microsoft.com/office/drawing/2010/main">
                  <a:solidFill>
                    <a:srgbClr val="FFFFFF"/>
                  </a:solidFill>
                </a14:hiddenFill>
              </a:ext>
            </a:extLst>
          </p:spPr>
        </p:pic>
        <p:sp>
          <p:nvSpPr>
            <p:cNvPr id="71" name="角丸四角形 70"/>
            <p:cNvSpPr/>
            <p:nvPr/>
          </p:nvSpPr>
          <p:spPr>
            <a:xfrm>
              <a:off x="934112" y="2390169"/>
              <a:ext cx="1990076" cy="511637"/>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383" b="1" dirty="0">
                  <a:solidFill>
                    <a:srgbClr val="000000"/>
                  </a:solidFill>
                  <a:latin typeface="UD デジタル 教科書体 NK-B" panose="02020700000000000000" pitchFamily="18" charset="-128"/>
                  <a:ea typeface="UD デジタル 教科書体 NK-B" panose="02020700000000000000" pitchFamily="18" charset="-128"/>
                </a:rPr>
                <a:t>ウォーキングなど健康の</a:t>
              </a:r>
            </a:p>
            <a:p>
              <a:pPr algn="ctr"/>
              <a:r>
                <a:rPr kumimoji="1" lang="ja-JP" altLang="en-US" sz="1383" b="1" dirty="0">
                  <a:solidFill>
                    <a:srgbClr val="000000"/>
                  </a:solidFill>
                  <a:latin typeface="UD デジタル 教科書体 NK-B" panose="02020700000000000000" pitchFamily="18" charset="-128"/>
                  <a:ea typeface="UD デジタル 教科書体 NK-B" panose="02020700000000000000" pitchFamily="18" charset="-128"/>
                </a:rPr>
                <a:t>ために運動する</a:t>
              </a:r>
            </a:p>
          </p:txBody>
        </p:sp>
        <p:pic>
          <p:nvPicPr>
            <p:cNvPr id="72" name="Picture 6" descr="キラキラ飾りのイラスト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96545" y="3282261"/>
              <a:ext cx="569828" cy="569828"/>
            </a:xfrm>
            <a:prstGeom prst="rect">
              <a:avLst/>
            </a:prstGeom>
            <a:noFill/>
            <a:extLst>
              <a:ext uri="{909E8E84-426E-40DD-AFC4-6F175D3DCCD1}">
                <a14:hiddenFill xmlns:a14="http://schemas.microsoft.com/office/drawing/2010/main">
                  <a:solidFill>
                    <a:srgbClr val="FFFFFF"/>
                  </a:solidFill>
                </a14:hiddenFill>
              </a:ext>
            </a:extLst>
          </p:spPr>
        </p:pic>
        <p:sp>
          <p:nvSpPr>
            <p:cNvPr id="73" name="角丸四角形 72"/>
            <p:cNvSpPr/>
            <p:nvPr/>
          </p:nvSpPr>
          <p:spPr>
            <a:xfrm>
              <a:off x="7028657" y="2362456"/>
              <a:ext cx="1965201" cy="512110"/>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383" b="1" dirty="0">
                  <a:solidFill>
                    <a:srgbClr val="000000"/>
                  </a:solidFill>
                  <a:latin typeface="UD デジタル 教科書体 NK-B" panose="02020700000000000000" pitchFamily="18" charset="-128"/>
                  <a:ea typeface="UD デジタル 教科書体 NK-B" panose="02020700000000000000" pitchFamily="18" charset="-128"/>
                </a:rPr>
                <a:t>防災グッズ・防災マップの</a:t>
              </a:r>
              <a:endParaRPr kumimoji="1" lang="en-US" altLang="ja-JP" sz="138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383" b="1" dirty="0">
                  <a:solidFill>
                    <a:srgbClr val="000000"/>
                  </a:solidFill>
                  <a:latin typeface="UD デジタル 教科書体 NK-B" panose="02020700000000000000" pitchFamily="18" charset="-128"/>
                  <a:ea typeface="UD デジタル 教科書体 NK-B" panose="02020700000000000000" pitchFamily="18" charset="-128"/>
                </a:rPr>
                <a:t>確認をする</a:t>
              </a:r>
            </a:p>
          </p:txBody>
        </p:sp>
        <p:pic>
          <p:nvPicPr>
            <p:cNvPr id="74" name="図 7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8324" y="2326509"/>
              <a:ext cx="697676" cy="697676"/>
            </a:xfrm>
            <a:prstGeom prst="rect">
              <a:avLst/>
            </a:prstGeom>
          </p:spPr>
        </p:pic>
        <p:sp>
          <p:nvSpPr>
            <p:cNvPr id="75" name="角丸四角形 74"/>
            <p:cNvSpPr/>
            <p:nvPr/>
          </p:nvSpPr>
          <p:spPr>
            <a:xfrm>
              <a:off x="3997399" y="2343575"/>
              <a:ext cx="1965201" cy="512110"/>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383" b="1" dirty="0">
                  <a:solidFill>
                    <a:srgbClr val="000000"/>
                  </a:solidFill>
                  <a:latin typeface="UD デジタル 教科書体 NK-B" panose="02020700000000000000" pitchFamily="18" charset="-128"/>
                  <a:ea typeface="UD デジタル 教科書体 NK-B" panose="02020700000000000000" pitchFamily="18" charset="-128"/>
                </a:rPr>
                <a:t>誰もが働きやすい</a:t>
              </a:r>
              <a:endParaRPr kumimoji="1" lang="en-US" altLang="ja-JP" sz="138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383" b="1" dirty="0">
                  <a:solidFill>
                    <a:srgbClr val="000000"/>
                  </a:solidFill>
                  <a:latin typeface="UD デジタル 教科書体 NK-B" panose="02020700000000000000" pitchFamily="18" charset="-128"/>
                  <a:ea typeface="UD デジタル 教科書体 NK-B" panose="02020700000000000000" pitchFamily="18" charset="-128"/>
                </a:rPr>
                <a:t>職場環境を作る</a:t>
              </a:r>
              <a:endParaRPr kumimoji="1" lang="en-US" altLang="ja-JP" sz="1383" b="1" dirty="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76" name="図 7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1508" y="2330545"/>
              <a:ext cx="705369" cy="705369"/>
            </a:xfrm>
            <a:prstGeom prst="rect">
              <a:avLst/>
            </a:prstGeom>
          </p:spPr>
        </p:pic>
        <p:pic>
          <p:nvPicPr>
            <p:cNvPr id="77" name="図 7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05285" y="2330545"/>
              <a:ext cx="705369" cy="705369"/>
            </a:xfrm>
            <a:prstGeom prst="rect">
              <a:avLst/>
            </a:prstGeom>
          </p:spPr>
        </p:pic>
        <p:pic>
          <p:nvPicPr>
            <p:cNvPr id="78" name="Picture 2" descr="出世街道のイラスト（女性会社員）"/>
            <p:cNvPicPr>
              <a:picLocks noChangeAspect="1" noChangeArrowheads="1"/>
            </p:cNvPicPr>
            <p:nvPr/>
          </p:nvPicPr>
          <p:blipFill rotWithShape="1">
            <a:blip r:embed="rId9" cstate="screen">
              <a:extLst>
                <a:ext uri="{BEBA8EAE-BF5A-486C-A8C5-ECC9F3942E4B}">
                  <a14:imgProps xmlns:a14="http://schemas.microsoft.com/office/drawing/2010/main">
                    <a14:imgLayer r:embed="rId10">
                      <a14:imgEffect>
                        <a14:backgroundRemoval t="0" b="100000" l="6433" r="91813">
                          <a14:backgroundMark x1="42982" y1="5263" x2="42982" y2="5263"/>
                          <a14:backgroundMark x1="72222" y1="52632" x2="72222" y2="52632"/>
                          <a14:backgroundMark x1="68713" y1="86842" x2="68713" y2="86842"/>
                          <a14:backgroundMark x1="74854" y1="86842" x2="74854" y2="86842"/>
                          <a14:backgroundMark x1="76023" y1="5263" x2="76023" y2="5263"/>
                          <a14:backgroundMark x1="71053" y1="89474" x2="71053" y2="89474"/>
                          <a14:backgroundMark x1="44152" y1="26316" x2="44152" y2="26316"/>
                        </a14:backgroundRemoval>
                      </a14:imgEffect>
                    </a14:imgLayer>
                  </a14:imgProps>
                </a:ext>
                <a:ext uri="{28A0092B-C50C-407E-A947-70E740481C1C}">
                  <a14:useLocalDpi xmlns:a14="http://schemas.microsoft.com/office/drawing/2010/main"/>
                </a:ext>
              </a:extLst>
            </a:blip>
            <a:srcRect r="-70"/>
            <a:stretch/>
          </p:blipFill>
          <p:spPr bwMode="auto">
            <a:xfrm>
              <a:off x="1068036" y="3778527"/>
              <a:ext cx="1529885" cy="143994"/>
            </a:xfrm>
            <a:prstGeom prst="rect">
              <a:avLst/>
            </a:prstGeom>
            <a:noFill/>
            <a:extLst>
              <a:ext uri="{909E8E84-426E-40DD-AFC4-6F175D3DCCD1}">
                <a14:hiddenFill xmlns:a14="http://schemas.microsoft.com/office/drawing/2010/main">
                  <a:solidFill>
                    <a:srgbClr val="FFFFFF"/>
                  </a:solidFill>
                </a14:hiddenFill>
              </a:ext>
            </a:extLst>
          </p:spPr>
        </p:pic>
        <p:pic>
          <p:nvPicPr>
            <p:cNvPr id="79" name="図 78"/>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745687" y="3083959"/>
              <a:ext cx="860780" cy="838561"/>
            </a:xfrm>
            <a:prstGeom prst="rect">
              <a:avLst/>
            </a:prstGeom>
          </p:spPr>
        </p:pic>
        <p:pic>
          <p:nvPicPr>
            <p:cNvPr id="80" name="Picture 6" descr="漫符「焦った汗」"/>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rot="4837736">
              <a:off x="2341624" y="3042330"/>
              <a:ext cx="551093" cy="507005"/>
            </a:xfrm>
            <a:prstGeom prst="rect">
              <a:avLst/>
            </a:prstGeom>
            <a:noFill/>
            <a:extLst>
              <a:ext uri="{909E8E84-426E-40DD-AFC4-6F175D3DCCD1}">
                <a14:hiddenFill xmlns:a14="http://schemas.microsoft.com/office/drawing/2010/main">
                  <a:solidFill>
                    <a:srgbClr val="FFFFFF"/>
                  </a:solidFill>
                </a14:hiddenFill>
              </a:ext>
            </a:extLst>
          </p:spPr>
        </p:pic>
        <p:pic>
          <p:nvPicPr>
            <p:cNvPr id="81" name="図 80"/>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120299" y="3086452"/>
              <a:ext cx="642876" cy="864468"/>
            </a:xfrm>
            <a:prstGeom prst="rect">
              <a:avLst/>
            </a:prstGeom>
          </p:spPr>
        </p:pic>
        <p:pic>
          <p:nvPicPr>
            <p:cNvPr id="82" name="Picture 6" descr="キラキラ飾りのイラスト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53782" y="3189240"/>
              <a:ext cx="569828" cy="569828"/>
            </a:xfrm>
            <a:prstGeom prst="rect">
              <a:avLst/>
            </a:prstGeom>
            <a:noFill/>
            <a:extLst>
              <a:ext uri="{909E8E84-426E-40DD-AFC4-6F175D3DCCD1}">
                <a14:hiddenFill xmlns:a14="http://schemas.microsoft.com/office/drawing/2010/main">
                  <a:solidFill>
                    <a:srgbClr val="FFFFFF"/>
                  </a:solidFill>
                </a14:hiddenFill>
              </a:ext>
            </a:extLst>
          </p:spPr>
        </p:pic>
        <p:pic>
          <p:nvPicPr>
            <p:cNvPr id="83" name="図 82"/>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193114" y="3000897"/>
              <a:ext cx="1638118" cy="970607"/>
            </a:xfrm>
            <a:prstGeom prst="rect">
              <a:avLst/>
            </a:prstGeom>
          </p:spPr>
        </p:pic>
        <p:sp>
          <p:nvSpPr>
            <p:cNvPr id="84" name="正方形/長方形 83"/>
            <p:cNvSpPr/>
            <p:nvPr/>
          </p:nvSpPr>
          <p:spPr>
            <a:xfrm>
              <a:off x="0" y="2015652"/>
              <a:ext cx="9075634" cy="1946747"/>
            </a:xfrm>
            <a:prstGeom prst="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383"/>
            </a:p>
          </p:txBody>
        </p:sp>
      </p:grpSp>
      <p:sp>
        <p:nvSpPr>
          <p:cNvPr id="24" name="スライド番号プレースホルダー 4"/>
          <p:cNvSpPr>
            <a:spLocks noGrp="1"/>
          </p:cNvSpPr>
          <p:nvPr>
            <p:ph type="sldNum" sz="quarter" idx="12"/>
          </p:nvPr>
        </p:nvSpPr>
        <p:spPr>
          <a:xfrm>
            <a:off x="9448800" y="6511955"/>
            <a:ext cx="2743200" cy="365125"/>
          </a:xfrm>
        </p:spPr>
        <p:txBody>
          <a:bodyPr/>
          <a:lstStyle/>
          <a:p>
            <a:fld id="{C9D87D91-12A4-4BCD-BC1C-9D22FB415AC1}" type="slidenum">
              <a:rPr kumimoji="1" lang="ja-JP" altLang="en-US" smtClean="0"/>
              <a:t>6</a:t>
            </a:fld>
            <a:endParaRPr kumimoji="1" lang="ja-JP" altLang="en-US"/>
          </a:p>
        </p:txBody>
      </p:sp>
      <p:pic>
        <p:nvPicPr>
          <p:cNvPr id="1026" name="Picture 2" descr="X(旧Twitter)でポストする">
            <a:extLst>
              <a:ext uri="{FF2B5EF4-FFF2-40B4-BE49-F238E27FC236}">
                <a16:creationId xmlns:a16="http://schemas.microsoft.com/office/drawing/2014/main" id="{37A2960A-ADA0-447C-A9FC-2F387F16EAB4}"/>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1010900" y="389498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231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eiryo UI" panose="020B0604030504040204" pitchFamily="50" charset="-128"/>
                <a:ea typeface="Meiryo UI" panose="020B0604030504040204" pitchFamily="50" charset="-128"/>
              </a:rPr>
              <a:t>大阪</a:t>
            </a:r>
            <a:r>
              <a:rPr lang="en-US" altLang="ja-JP" dirty="0">
                <a:latin typeface="Meiryo UI" panose="020B0604030504040204" pitchFamily="50" charset="-128"/>
                <a:ea typeface="Meiryo UI" panose="020B0604030504040204" pitchFamily="50" charset="-128"/>
              </a:rPr>
              <a:t>SDGs</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公式</a:t>
            </a:r>
            <a:r>
              <a:rPr kumimoji="1" lang="en-US" altLang="ja-JP"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SNS</a:t>
            </a:r>
            <a:endParaRPr kumimoji="1" lang="ja-JP" altLang="en-US" dirty="0">
              <a:latin typeface="Meiryo UI" panose="020B0604030504040204" pitchFamily="50" charset="-128"/>
              <a:ea typeface="Meiryo UI" panose="020B0604030504040204" pitchFamily="50" charset="-128"/>
            </a:endParaRPr>
          </a:p>
        </p:txBody>
      </p:sp>
      <p:sp>
        <p:nvSpPr>
          <p:cNvPr id="7" name="正方形/長方形 6"/>
          <p:cNvSpPr/>
          <p:nvPr/>
        </p:nvSpPr>
        <p:spPr>
          <a:xfrm>
            <a:off x="330528" y="1598788"/>
            <a:ext cx="11694049" cy="338554"/>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X</a:t>
            </a:r>
            <a:r>
              <a:rPr lang="ja-JP" altLang="en-US" sz="1600" dirty="0">
                <a:latin typeface="Meiryo UI" panose="020B0604030504040204" pitchFamily="50" charset="-128"/>
                <a:ea typeface="Meiryo UI" panose="020B0604030504040204" pitchFamily="50" charset="-128"/>
              </a:rPr>
              <a:t>（旧</a:t>
            </a:r>
            <a:r>
              <a:rPr lang="en-US" altLang="ja-JP" sz="1600" dirty="0">
                <a:latin typeface="Meiryo UI" panose="020B0604030504040204" pitchFamily="50" charset="-128"/>
                <a:ea typeface="Meiryo UI" panose="020B0604030504040204" pitchFamily="50" charset="-128"/>
              </a:rPr>
              <a:t>Twitter</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Facebook</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YouTube</a:t>
            </a:r>
            <a:r>
              <a:rPr lang="ja-JP" altLang="en-US" sz="1600" dirty="0">
                <a:latin typeface="Meiryo UI" panose="020B0604030504040204" pitchFamily="50" charset="-128"/>
                <a:ea typeface="Meiryo UI" panose="020B0604030504040204" pitchFamily="50" charset="-128"/>
              </a:rPr>
              <a:t>を運用し、</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大阪府の</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に関する取組や「私の</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宣言プロジェクト」等の発信を行っています。</a:t>
            </a:r>
            <a:endParaRPr lang="en-US" altLang="ja-JP" sz="16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EC36FCEC-40ED-41C5-9C2E-6B826FAF8953}"/>
              </a:ext>
            </a:extLst>
          </p:cNvPr>
          <p:cNvSpPr/>
          <p:nvPr/>
        </p:nvSpPr>
        <p:spPr>
          <a:xfrm>
            <a:off x="6371341" y="6363007"/>
            <a:ext cx="1859218" cy="461665"/>
          </a:xfrm>
          <a:prstGeom prst="rect">
            <a:avLst/>
          </a:prstGeom>
          <a:ln>
            <a:noFill/>
            <a:prstDash val="sysDot"/>
          </a:ln>
        </p:spPr>
        <p:txBody>
          <a:bodyPr wrap="square">
            <a:spAutoFit/>
          </a:bodyPr>
          <a:lstStyle/>
          <a:p>
            <a:pPr algn="ctr" fontAlgn="t"/>
            <a:r>
              <a:rPr lang="en-US" altLang="ja-JP" sz="1200" dirty="0">
                <a:latin typeface="Meiryo UI" panose="020B0604030504040204" pitchFamily="50" charset="-128"/>
                <a:ea typeface="Meiryo UI" panose="020B0604030504040204" pitchFamily="50" charset="-128"/>
              </a:rPr>
              <a:t>X</a:t>
            </a:r>
            <a:r>
              <a:rPr lang="ja-JP" altLang="en-US" sz="1200" dirty="0">
                <a:latin typeface="Meiryo UI" panose="020B0604030504040204" pitchFamily="50" charset="-128"/>
                <a:ea typeface="Meiryo UI" panose="020B0604030504040204" pitchFamily="50" charset="-128"/>
              </a:rPr>
              <a:t>（旧</a:t>
            </a:r>
            <a:r>
              <a:rPr lang="en-US" altLang="ja-JP" sz="1200" dirty="0">
                <a:latin typeface="Meiryo UI" panose="020B0604030504040204" pitchFamily="50" charset="-128"/>
                <a:ea typeface="Meiryo UI" panose="020B0604030504040204" pitchFamily="50" charset="-128"/>
              </a:rPr>
              <a:t>Twitter</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algn="ctr" fontAlgn="t"/>
            <a:r>
              <a:rPr lang="ja-JP" altLang="ja-JP" sz="1200" dirty="0">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200" dirty="0" err="1">
                <a:latin typeface="Meiryo UI" panose="020B0604030504040204" pitchFamily="50" charset="-128"/>
                <a:ea typeface="Meiryo UI" panose="020B0604030504040204" pitchFamily="50" charset="-128"/>
                <a:cs typeface="ＭＳ Ｐゴシック" panose="020B0600070205080204" pitchFamily="50" charset="-128"/>
              </a:rPr>
              <a:t>osakaprefSDGs</a:t>
            </a:r>
            <a:r>
              <a:rPr lang="ja-JP" altLang="ja-JP" sz="1200" dirty="0">
                <a:latin typeface="Meiryo UI" panose="020B0604030504040204" pitchFamily="50" charset="-128"/>
                <a:ea typeface="Meiryo UI" panose="020B0604030504040204" pitchFamily="50" charset="-128"/>
                <a:cs typeface="ＭＳ Ｐゴシック" panose="020B0600070205080204" pitchFamily="50" charset="-128"/>
              </a:rPr>
              <a:t>）</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C9D87D91-12A4-4BCD-BC1C-9D22FB415AC1}" type="slidenum">
              <a:rPr kumimoji="1" lang="ja-JP" altLang="en-US" smtClean="0"/>
              <a:t>7</a:t>
            </a:fld>
            <a:endParaRPr kumimoji="1" lang="ja-JP" altLang="en-US"/>
          </a:p>
        </p:txBody>
      </p:sp>
      <p:pic>
        <p:nvPicPr>
          <p:cNvPr id="11" name="図 10">
            <a:extLst>
              <a:ext uri="{FF2B5EF4-FFF2-40B4-BE49-F238E27FC236}">
                <a16:creationId xmlns:a16="http://schemas.microsoft.com/office/drawing/2014/main" id="{80D95162-CB85-4E28-936C-C0713098F0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24244" y="2118777"/>
            <a:ext cx="3403415" cy="2209009"/>
          </a:xfrm>
          <a:prstGeom prst="rect">
            <a:avLst/>
          </a:prstGeom>
        </p:spPr>
      </p:pic>
      <p:pic>
        <p:nvPicPr>
          <p:cNvPr id="13" name="図 12">
            <a:extLst>
              <a:ext uri="{FF2B5EF4-FFF2-40B4-BE49-F238E27FC236}">
                <a16:creationId xmlns:a16="http://schemas.microsoft.com/office/drawing/2014/main" id="{D5DC886B-9DEB-4054-AB94-0F177C40A490}"/>
              </a:ext>
            </a:extLst>
          </p:cNvPr>
          <p:cNvPicPr>
            <a:picLocks noChangeAspect="1"/>
          </p:cNvPicPr>
          <p:nvPr/>
        </p:nvPicPr>
        <p:blipFill>
          <a:blip r:embed="rId3"/>
          <a:stretch>
            <a:fillRect/>
          </a:stretch>
        </p:blipFill>
        <p:spPr>
          <a:xfrm>
            <a:off x="220891" y="2014048"/>
            <a:ext cx="4888192" cy="3953685"/>
          </a:xfrm>
          <a:prstGeom prst="rect">
            <a:avLst/>
          </a:prstGeom>
        </p:spPr>
      </p:pic>
      <p:pic>
        <p:nvPicPr>
          <p:cNvPr id="15" name="図 14">
            <a:extLst>
              <a:ext uri="{FF2B5EF4-FFF2-40B4-BE49-F238E27FC236}">
                <a16:creationId xmlns:a16="http://schemas.microsoft.com/office/drawing/2014/main" id="{2D294C18-439B-46B5-85D3-F83994BE10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35050" y="2183346"/>
            <a:ext cx="2556096" cy="2144440"/>
          </a:xfrm>
          <a:prstGeom prst="rect">
            <a:avLst/>
          </a:prstGeom>
        </p:spPr>
      </p:pic>
      <p:sp>
        <p:nvSpPr>
          <p:cNvPr id="16" name="正方形/長方形 15">
            <a:extLst>
              <a:ext uri="{FF2B5EF4-FFF2-40B4-BE49-F238E27FC236}">
                <a16:creationId xmlns:a16="http://schemas.microsoft.com/office/drawing/2014/main" id="{D2FCCB70-7C5B-4FA5-9B5C-EABFBE724CC5}"/>
              </a:ext>
            </a:extLst>
          </p:cNvPr>
          <p:cNvSpPr/>
          <p:nvPr/>
        </p:nvSpPr>
        <p:spPr>
          <a:xfrm>
            <a:off x="8284652" y="6363007"/>
            <a:ext cx="1859218" cy="461665"/>
          </a:xfrm>
          <a:prstGeom prst="rect">
            <a:avLst/>
          </a:prstGeom>
          <a:ln>
            <a:noFill/>
            <a:prstDash val="sysDot"/>
          </a:ln>
        </p:spPr>
        <p:txBody>
          <a:bodyPr wrap="square">
            <a:spAutoFit/>
          </a:bodyPr>
          <a:lstStyle/>
          <a:p>
            <a:pPr algn="ctr" fontAlgn="t"/>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Facebook</a:t>
            </a:r>
          </a:p>
          <a:p>
            <a:pPr algn="ctr" fontAlgn="t"/>
            <a:r>
              <a:rPr lang="ja-JP" altLang="ja-JP" sz="1200" dirty="0">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200" dirty="0" err="1">
                <a:latin typeface="Meiryo UI" panose="020B0604030504040204" pitchFamily="50" charset="-128"/>
                <a:ea typeface="Meiryo UI" panose="020B0604030504040204" pitchFamily="50" charset="-128"/>
                <a:cs typeface="ＭＳ Ｐゴシック" panose="020B0600070205080204" pitchFamily="50" charset="-128"/>
              </a:rPr>
              <a:t>osakaprefSDGs</a:t>
            </a:r>
            <a:r>
              <a:rPr lang="ja-JP" altLang="ja-JP" sz="1200" dirty="0">
                <a:latin typeface="Meiryo UI" panose="020B0604030504040204" pitchFamily="50" charset="-128"/>
                <a:ea typeface="Meiryo UI" panose="020B0604030504040204" pitchFamily="50" charset="-128"/>
                <a:cs typeface="ＭＳ Ｐゴシック" panose="020B0600070205080204" pitchFamily="50" charset="-128"/>
              </a:rPr>
              <a:t>）</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7" name="正方形/長方形 16">
            <a:extLst>
              <a:ext uri="{FF2B5EF4-FFF2-40B4-BE49-F238E27FC236}">
                <a16:creationId xmlns:a16="http://schemas.microsoft.com/office/drawing/2014/main" id="{C2936FA1-AEE0-4B0C-A3FC-8667446EABFC}"/>
              </a:ext>
            </a:extLst>
          </p:cNvPr>
          <p:cNvSpPr/>
          <p:nvPr/>
        </p:nvSpPr>
        <p:spPr>
          <a:xfrm>
            <a:off x="10197963" y="6358542"/>
            <a:ext cx="1859218" cy="461665"/>
          </a:xfrm>
          <a:prstGeom prst="rect">
            <a:avLst/>
          </a:prstGeom>
          <a:ln>
            <a:noFill/>
            <a:prstDash val="sysDot"/>
          </a:ln>
        </p:spPr>
        <p:txBody>
          <a:bodyPr wrap="square">
            <a:spAutoFit/>
          </a:bodyPr>
          <a:lstStyle/>
          <a:p>
            <a:pPr algn="ctr" fontAlgn="t"/>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YouTube</a:t>
            </a:r>
          </a:p>
          <a:p>
            <a:pPr algn="ctr" fontAlgn="t"/>
            <a:r>
              <a:rPr lang="ja-JP" altLang="ja-JP" sz="1200" dirty="0">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@osakaprefSDGs</a:t>
            </a:r>
            <a:r>
              <a:rPr lang="ja-JP" altLang="ja-JP" sz="1200" dirty="0">
                <a:latin typeface="Meiryo UI" panose="020B0604030504040204" pitchFamily="50" charset="-128"/>
                <a:ea typeface="Meiryo UI" panose="020B0604030504040204" pitchFamily="50" charset="-128"/>
                <a:cs typeface="ＭＳ Ｐゴシック" panose="020B0600070205080204" pitchFamily="50" charset="-128"/>
              </a:rPr>
              <a:t>）</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19" name="図 18">
            <a:extLst>
              <a:ext uri="{FF2B5EF4-FFF2-40B4-BE49-F238E27FC236}">
                <a16:creationId xmlns:a16="http://schemas.microsoft.com/office/drawing/2014/main" id="{98D2524A-2C59-4CC6-B6B6-2C00CC448C2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84046" y="5072667"/>
            <a:ext cx="1285875" cy="1285875"/>
          </a:xfrm>
          <a:prstGeom prst="rect">
            <a:avLst/>
          </a:prstGeom>
        </p:spPr>
      </p:pic>
      <p:pic>
        <p:nvPicPr>
          <p:cNvPr id="21" name="図 20">
            <a:extLst>
              <a:ext uri="{FF2B5EF4-FFF2-40B4-BE49-F238E27FC236}">
                <a16:creationId xmlns:a16="http://schemas.microsoft.com/office/drawing/2014/main" id="{C2B0E6C5-5898-490D-B38F-37CAD1357A7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686132" y="5072667"/>
            <a:ext cx="1285875" cy="1285875"/>
          </a:xfrm>
          <a:prstGeom prst="rect">
            <a:avLst/>
          </a:prstGeom>
        </p:spPr>
      </p:pic>
      <p:pic>
        <p:nvPicPr>
          <p:cNvPr id="23" name="図 22">
            <a:extLst>
              <a:ext uri="{FF2B5EF4-FFF2-40B4-BE49-F238E27FC236}">
                <a16:creationId xmlns:a16="http://schemas.microsoft.com/office/drawing/2014/main" id="{449AD44A-A97F-4DF2-8F81-1D606491F28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456515" y="5072667"/>
            <a:ext cx="1285875" cy="1285875"/>
          </a:xfrm>
          <a:prstGeom prst="rect">
            <a:avLst/>
          </a:prstGeom>
        </p:spPr>
      </p:pic>
      <p:sp>
        <p:nvSpPr>
          <p:cNvPr id="24" name="正方形/長方形 23">
            <a:extLst>
              <a:ext uri="{FF2B5EF4-FFF2-40B4-BE49-F238E27FC236}">
                <a16:creationId xmlns:a16="http://schemas.microsoft.com/office/drawing/2014/main" id="{7A394241-CCB3-45E7-9A1A-9AF78BF0C25D}"/>
              </a:ext>
            </a:extLst>
          </p:cNvPr>
          <p:cNvSpPr/>
          <p:nvPr/>
        </p:nvSpPr>
        <p:spPr>
          <a:xfrm>
            <a:off x="6472807" y="4720992"/>
            <a:ext cx="1859218" cy="338554"/>
          </a:xfrm>
          <a:prstGeom prst="rect">
            <a:avLst/>
          </a:prstGeom>
          <a:ln>
            <a:noFill/>
            <a:prstDash val="sysDot"/>
          </a:ln>
        </p:spPr>
        <p:txBody>
          <a:bodyPr wrap="square">
            <a:spAutoFit/>
          </a:bodyPr>
          <a:lstStyle/>
          <a:p>
            <a:pPr algn="ctr" fontAlgn="t"/>
            <a:r>
              <a:rPr lang="ja-JP" altLang="en-US" sz="1600" b="1" u="sng" dirty="0">
                <a:latin typeface="Meiryo UI" panose="020B0604030504040204" pitchFamily="50" charset="-128"/>
                <a:ea typeface="Meiryo UI" panose="020B0604030504040204" pitchFamily="50" charset="-128"/>
              </a:rPr>
              <a:t>各アカウントはこちら</a:t>
            </a:r>
            <a:endParaRPr lang="en-US" altLang="ja-JP" sz="1200" b="1" u="sng"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2" name="正方形/長方形 21">
            <a:extLst>
              <a:ext uri="{FF2B5EF4-FFF2-40B4-BE49-F238E27FC236}">
                <a16:creationId xmlns:a16="http://schemas.microsoft.com/office/drawing/2014/main" id="{91B8121D-A1D0-49B6-994C-0F87AB40C69A}"/>
              </a:ext>
            </a:extLst>
          </p:cNvPr>
          <p:cNvSpPr/>
          <p:nvPr/>
        </p:nvSpPr>
        <p:spPr>
          <a:xfrm>
            <a:off x="1870933" y="5967733"/>
            <a:ext cx="1859218" cy="276999"/>
          </a:xfrm>
          <a:prstGeom prst="rect">
            <a:avLst/>
          </a:prstGeom>
          <a:ln>
            <a:noFill/>
            <a:prstDash val="sysDot"/>
          </a:ln>
        </p:spPr>
        <p:txBody>
          <a:bodyPr wrap="square">
            <a:spAutoFit/>
          </a:bodyPr>
          <a:lstStyle/>
          <a:p>
            <a:pPr algn="ctr" fontAlgn="t"/>
            <a:r>
              <a:rPr lang="en-US" altLang="ja-JP" sz="1200" dirty="0">
                <a:latin typeface="Meiryo UI" panose="020B0604030504040204" pitchFamily="50" charset="-128"/>
                <a:ea typeface="Meiryo UI" panose="020B0604030504040204" pitchFamily="50" charset="-128"/>
              </a:rPr>
              <a:t>X</a:t>
            </a:r>
            <a:r>
              <a:rPr lang="ja-JP" altLang="en-US" sz="1200" dirty="0">
                <a:latin typeface="Meiryo UI" panose="020B0604030504040204" pitchFamily="50" charset="-128"/>
                <a:ea typeface="Meiryo UI" panose="020B0604030504040204" pitchFamily="50" charset="-128"/>
              </a:rPr>
              <a:t>（旧</a:t>
            </a:r>
            <a:r>
              <a:rPr lang="en-US" altLang="ja-JP" sz="1200" dirty="0">
                <a:latin typeface="Meiryo UI" panose="020B0604030504040204" pitchFamily="50" charset="-128"/>
                <a:ea typeface="Meiryo UI" panose="020B0604030504040204" pitchFamily="50" charset="-128"/>
              </a:rPr>
              <a:t>Twitter</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5" name="正方形/長方形 24">
            <a:extLst>
              <a:ext uri="{FF2B5EF4-FFF2-40B4-BE49-F238E27FC236}">
                <a16:creationId xmlns:a16="http://schemas.microsoft.com/office/drawing/2014/main" id="{4D5299E1-34DC-40C6-8A01-DA44A688FF93}"/>
              </a:ext>
            </a:extLst>
          </p:cNvPr>
          <p:cNvSpPr/>
          <p:nvPr/>
        </p:nvSpPr>
        <p:spPr>
          <a:xfrm>
            <a:off x="6009054" y="4326550"/>
            <a:ext cx="1859218" cy="276999"/>
          </a:xfrm>
          <a:prstGeom prst="rect">
            <a:avLst/>
          </a:prstGeom>
          <a:ln>
            <a:noFill/>
            <a:prstDash val="sysDot"/>
          </a:ln>
        </p:spPr>
        <p:txBody>
          <a:bodyPr wrap="square">
            <a:spAutoFit/>
          </a:bodyPr>
          <a:lstStyle/>
          <a:p>
            <a:pPr algn="ctr" fontAlgn="t"/>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Facebook</a:t>
            </a:r>
          </a:p>
        </p:txBody>
      </p:sp>
      <p:sp>
        <p:nvSpPr>
          <p:cNvPr id="26" name="正方形/長方形 25">
            <a:extLst>
              <a:ext uri="{FF2B5EF4-FFF2-40B4-BE49-F238E27FC236}">
                <a16:creationId xmlns:a16="http://schemas.microsoft.com/office/drawing/2014/main" id="{5E8177E5-BCDF-4604-BABF-F9E7497743BD}"/>
              </a:ext>
            </a:extLst>
          </p:cNvPr>
          <p:cNvSpPr/>
          <p:nvPr/>
        </p:nvSpPr>
        <p:spPr>
          <a:xfrm>
            <a:off x="9418382" y="4326550"/>
            <a:ext cx="1859218" cy="276999"/>
          </a:xfrm>
          <a:prstGeom prst="rect">
            <a:avLst/>
          </a:prstGeom>
          <a:ln>
            <a:noFill/>
            <a:prstDash val="sysDot"/>
          </a:ln>
        </p:spPr>
        <p:txBody>
          <a:bodyPr wrap="square">
            <a:spAutoFit/>
          </a:bodyPr>
          <a:lstStyle/>
          <a:p>
            <a:pPr algn="ctr" fontAlgn="t"/>
            <a:r>
              <a:rPr lang="en-US" altLang="ja-JP" sz="1200" dirty="0">
                <a:latin typeface="Meiryo UI" panose="020B0604030504040204" pitchFamily="50" charset="-128"/>
                <a:ea typeface="Meiryo UI" panose="020B0604030504040204" pitchFamily="50" charset="-128"/>
                <a:cs typeface="ＭＳ Ｐゴシック" panose="020B0600070205080204" pitchFamily="50" charset="-128"/>
              </a:rPr>
              <a:t>YouTube</a:t>
            </a:r>
          </a:p>
        </p:txBody>
      </p:sp>
      <p:pic>
        <p:nvPicPr>
          <p:cNvPr id="27" name="図 26">
            <a:extLst>
              <a:ext uri="{FF2B5EF4-FFF2-40B4-BE49-F238E27FC236}">
                <a16:creationId xmlns:a16="http://schemas.microsoft.com/office/drawing/2014/main" id="{A1FFC2AC-F7B2-44FC-87F6-95E09AF7434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12581" y="4660259"/>
            <a:ext cx="2450841" cy="2110689"/>
          </a:xfrm>
          <a:prstGeom prst="rect">
            <a:avLst/>
          </a:prstGeom>
        </p:spPr>
      </p:pic>
    </p:spTree>
    <p:extLst>
      <p:ext uri="{BB962C8B-B14F-4D97-AF65-F5344CB8AC3E}">
        <p14:creationId xmlns:p14="http://schemas.microsoft.com/office/powerpoint/2010/main" val="138849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4774" y="260039"/>
            <a:ext cx="10394165" cy="1325563"/>
          </a:xfrm>
        </p:spPr>
        <p:txBody>
          <a:bodyPr>
            <a:normAutofit/>
          </a:bodyPr>
          <a:lstStyle/>
          <a:p>
            <a:r>
              <a:rPr kumimoji="1" lang="ja-JP" altLang="en-US" dirty="0"/>
              <a:t>「日経</a:t>
            </a:r>
            <a:r>
              <a:rPr lang="en-US" altLang="ja-JP" dirty="0">
                <a:latin typeface="+mn-ea"/>
              </a:rPr>
              <a:t>SDGs</a:t>
            </a:r>
            <a:r>
              <a:rPr kumimoji="1" lang="ja-JP" altLang="en-US" dirty="0"/>
              <a:t>フェス 大阪関西」での発信</a:t>
            </a:r>
            <a:br>
              <a:rPr kumimoji="1" lang="en-US" altLang="ja-JP" sz="3200" dirty="0"/>
            </a:br>
            <a:r>
              <a:rPr kumimoji="1" lang="ja-JP" altLang="en-US" sz="3200" dirty="0"/>
              <a:t>　</a:t>
            </a:r>
            <a:r>
              <a:rPr lang="ja-JP" altLang="en-US" sz="2800" dirty="0"/>
              <a:t>－ </a:t>
            </a:r>
            <a:r>
              <a:rPr kumimoji="1" lang="en-US" altLang="ja-JP" sz="2800" dirty="0"/>
              <a:t>2025</a:t>
            </a:r>
            <a:r>
              <a:rPr kumimoji="1" lang="ja-JP" altLang="en-US" sz="2800" dirty="0"/>
              <a:t>年大阪・関西万博に向けて </a:t>
            </a:r>
            <a:r>
              <a:rPr lang="ja-JP" altLang="en-US" sz="2800" dirty="0"/>
              <a:t>－</a:t>
            </a:r>
            <a:endParaRPr kumimoji="1" lang="ja-JP" altLang="en-US" sz="2800" dirty="0"/>
          </a:p>
        </p:txBody>
      </p:sp>
      <p:sp>
        <p:nvSpPr>
          <p:cNvPr id="4" name="テキスト ボックス 3"/>
          <p:cNvSpPr txBox="1"/>
          <p:nvPr/>
        </p:nvSpPr>
        <p:spPr>
          <a:xfrm>
            <a:off x="674077" y="1585602"/>
            <a:ext cx="10984523" cy="584775"/>
          </a:xfrm>
          <a:prstGeom prst="rect">
            <a:avLst/>
          </a:prstGeom>
          <a:noFill/>
          <a:ln>
            <a:noFill/>
            <a:prstDash val="sysDash"/>
          </a:ln>
        </p:spPr>
        <p:txBody>
          <a:bodyPr wrap="square" rtlCol="0">
            <a:spAutoFit/>
          </a:bodyPr>
          <a:lstStyle/>
          <a:p>
            <a:r>
              <a:rPr lang="ja-JP" altLang="en-US" sz="1600" dirty="0"/>
              <a:t>「日経</a:t>
            </a:r>
            <a:r>
              <a:rPr lang="en-US" altLang="ja-JP" sz="1600" dirty="0">
                <a:latin typeface="+mn-ea"/>
              </a:rPr>
              <a:t>SDGs</a:t>
            </a:r>
            <a:r>
              <a:rPr lang="ja-JP" altLang="en-US" sz="1600" dirty="0"/>
              <a:t>フェス」が大阪で開催され、３日間にわたるプログラムの初日に知事が登壇し、</a:t>
            </a:r>
            <a:r>
              <a:rPr lang="en-US" altLang="ja-JP" sz="1600" dirty="0">
                <a:latin typeface="+mn-ea"/>
              </a:rPr>
              <a:t>SDGs</a:t>
            </a:r>
            <a:r>
              <a:rPr lang="ja-JP" altLang="en-US" sz="1600" dirty="0">
                <a:latin typeface="+mn-ea"/>
              </a:rPr>
              <a:t>の視点から</a:t>
            </a:r>
            <a:endParaRPr lang="en-US" altLang="ja-JP" sz="1600" dirty="0">
              <a:latin typeface="+mn-ea"/>
            </a:endParaRPr>
          </a:p>
          <a:p>
            <a:r>
              <a:rPr lang="en-US" altLang="ja-JP" sz="1600" dirty="0">
                <a:latin typeface="+mn-ea"/>
              </a:rPr>
              <a:t>2025</a:t>
            </a:r>
            <a:r>
              <a:rPr lang="ja-JP" altLang="en-US" sz="1600" dirty="0">
                <a:latin typeface="+mn-ea"/>
              </a:rPr>
              <a:t>年大阪・関西万博について</a:t>
            </a:r>
            <a:r>
              <a:rPr lang="ja-JP" altLang="en-US" sz="1600" dirty="0"/>
              <a:t>講演しました。</a:t>
            </a:r>
            <a:endParaRPr lang="en-US" altLang="ja-JP" sz="1600" dirty="0"/>
          </a:p>
        </p:txBody>
      </p:sp>
      <p:sp>
        <p:nvSpPr>
          <p:cNvPr id="5" name="テキスト ボックス 4"/>
          <p:cNvSpPr txBox="1"/>
          <p:nvPr/>
        </p:nvSpPr>
        <p:spPr>
          <a:xfrm>
            <a:off x="920653" y="2221297"/>
            <a:ext cx="6280247" cy="2585323"/>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日時・内容：</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令和６年</a:t>
            </a:r>
            <a:r>
              <a:rPr lang="en-US" altLang="ja-JP" b="1" dirty="0">
                <a:latin typeface="Meiryo UI" panose="020B0604030504040204" pitchFamily="50" charset="-128"/>
                <a:ea typeface="Meiryo UI" panose="020B0604030504040204" pitchFamily="50" charset="-128"/>
                <a:cs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月</a:t>
            </a:r>
            <a:r>
              <a:rPr lang="en-US" altLang="ja-JP" b="1" dirty="0">
                <a:latin typeface="Meiryo UI" panose="020B0604030504040204" pitchFamily="50" charset="-128"/>
                <a:ea typeface="Meiryo UI" panose="020B0604030504040204" pitchFamily="50" charset="-128"/>
              </a:rPr>
              <a:t>14</a:t>
            </a:r>
            <a:r>
              <a:rPr lang="ja-JP" altLang="en-US" b="1" dirty="0">
                <a:latin typeface="Meiryo UI" panose="020B0604030504040204" pitchFamily="50" charset="-128"/>
                <a:ea typeface="Meiryo UI" panose="020B0604030504040204" pitchFamily="50" charset="-128"/>
              </a:rPr>
              <a:t>日　万博が開く未来　</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知事登壇</a:t>
            </a:r>
            <a:endParaRPr lang="en-US" altLang="ja-JP" b="1" dirty="0">
              <a:latin typeface="Meiryo UI" panose="020B0604030504040204" pitchFamily="50" charset="-128"/>
              <a:ea typeface="Meiryo UI" panose="020B0604030504040204" pitchFamily="50" charset="-128"/>
            </a:endParaRPr>
          </a:p>
          <a:p>
            <a:pPr indent="363538"/>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15</a:t>
            </a:r>
            <a:r>
              <a:rPr lang="ja-JP" altLang="en-US" dirty="0">
                <a:latin typeface="Meiryo UI" panose="020B0604030504040204" pitchFamily="50" charset="-128"/>
                <a:ea typeface="Meiryo UI" panose="020B0604030504040204" pitchFamily="50" charset="-128"/>
              </a:rPr>
              <a:t>日　万博とまちづくり</a:t>
            </a:r>
            <a:endParaRPr lang="en-US" altLang="ja-JP" dirty="0">
              <a:latin typeface="Meiryo UI" panose="020B0604030504040204" pitchFamily="50" charset="-128"/>
              <a:ea typeface="Meiryo UI" panose="020B0604030504040204" pitchFamily="50" charset="-128"/>
            </a:endParaRPr>
          </a:p>
          <a:p>
            <a:pPr indent="363538"/>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16</a:t>
            </a:r>
            <a:r>
              <a:rPr lang="ja-JP" altLang="en-US" dirty="0">
                <a:latin typeface="Meiryo UI" panose="020B0604030504040204" pitchFamily="50" charset="-128"/>
                <a:ea typeface="Meiryo UI" panose="020B0604030504040204" pitchFamily="50" charset="-128"/>
              </a:rPr>
              <a:t>日　学びのチカラ</a:t>
            </a:r>
            <a:endParaRPr lang="en-US" altLang="ja-JP" dirty="0">
              <a:latin typeface="Meiryo UI" panose="020B0604030504040204" pitchFamily="50" charset="-128"/>
              <a:ea typeface="Meiryo UI" panose="020B0604030504040204" pitchFamily="50" charset="-128"/>
            </a:endParaRPr>
          </a:p>
          <a:p>
            <a:pPr indent="363538"/>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場　　　　所：</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会場（ハービスホール）及びオンラインのハイブリット</a:t>
            </a:r>
            <a:endParaRPr lang="en-US" altLang="ja-JP" dirty="0">
              <a:latin typeface="Meiryo UI" panose="020B0604030504040204" pitchFamily="50" charset="-128"/>
              <a:ea typeface="Meiryo UI" panose="020B0604030504040204" pitchFamily="50" charset="-128"/>
            </a:endParaRPr>
          </a:p>
          <a:p>
            <a:endParaRPr lang="en-US" altLang="ja-JP" dirty="0">
              <a:solidFill>
                <a:srgbClr val="00B050"/>
              </a:solidFill>
              <a:latin typeface="Meiryo UI" panose="020B0604030504040204" pitchFamily="50" charset="-128"/>
              <a:ea typeface="Meiryo UI" panose="020B0604030504040204" pitchFamily="50" charset="-128"/>
            </a:endParaRPr>
          </a:p>
          <a:p>
            <a:endParaRPr lang="en-US" altLang="ja-JP" dirty="0">
              <a:solidFill>
                <a:srgbClr val="00B050"/>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8127373" y="4443737"/>
            <a:ext cx="2762295" cy="215444"/>
          </a:xfrm>
          <a:prstGeom prst="rect">
            <a:avLst/>
          </a:prstGeom>
          <a:noFill/>
        </p:spPr>
        <p:txBody>
          <a:bodyPr wrap="none" rtlCol="0">
            <a:spAutoFit/>
          </a:bodyPr>
          <a:lstStyle/>
          <a:p>
            <a:r>
              <a:rPr lang="en-US" altLang="ja-JP" sz="800" dirty="0">
                <a:latin typeface="+mn-ea"/>
              </a:rPr>
              <a:t>SDGs</a:t>
            </a:r>
            <a:r>
              <a:rPr lang="ja-JP" altLang="en-US" sz="800" dirty="0">
                <a:latin typeface="+mn-ea"/>
              </a:rPr>
              <a:t>の視点から</a:t>
            </a:r>
            <a:r>
              <a:rPr lang="en-US" altLang="ja-JP" sz="800" dirty="0">
                <a:latin typeface="+mn-ea"/>
              </a:rPr>
              <a:t>2025</a:t>
            </a:r>
            <a:r>
              <a:rPr lang="ja-JP" altLang="en-US" sz="800" dirty="0">
                <a:latin typeface="+mn-ea"/>
              </a:rPr>
              <a:t>年大阪・関西万博について</a:t>
            </a:r>
            <a:r>
              <a:rPr lang="ja-JP" altLang="en-US" sz="800" dirty="0"/>
              <a:t>講演</a:t>
            </a:r>
            <a:endParaRPr lang="en-US" altLang="ja-JP" sz="800" dirty="0"/>
          </a:p>
        </p:txBody>
      </p:sp>
      <p:sp>
        <p:nvSpPr>
          <p:cNvPr id="6" name="スライド番号プレースホルダー 5"/>
          <p:cNvSpPr>
            <a:spLocks noGrp="1"/>
          </p:cNvSpPr>
          <p:nvPr>
            <p:ph type="sldNum" sz="quarter" idx="12"/>
          </p:nvPr>
        </p:nvSpPr>
        <p:spPr/>
        <p:txBody>
          <a:bodyPr/>
          <a:lstStyle/>
          <a:p>
            <a:fld id="{C9D87D91-12A4-4BCD-BC1C-9D22FB415AC1}" type="slidenum">
              <a:rPr kumimoji="1" lang="ja-JP" altLang="en-US" smtClean="0"/>
              <a:t>8</a:t>
            </a:fld>
            <a:endParaRPr kumimoji="1" lang="ja-JP" altLang="en-US"/>
          </a:p>
        </p:txBody>
      </p:sp>
      <p:pic>
        <p:nvPicPr>
          <p:cNvPr id="11" name="図 10">
            <a:extLst>
              <a:ext uri="{FF2B5EF4-FFF2-40B4-BE49-F238E27FC236}">
                <a16:creationId xmlns:a16="http://schemas.microsoft.com/office/drawing/2014/main" id="{52768806-3043-4E5D-9F61-BC4541F7FC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0676" y="4354387"/>
            <a:ext cx="4768441" cy="2253251"/>
          </a:xfrm>
          <a:prstGeom prst="rect">
            <a:avLst/>
          </a:prstGeom>
        </p:spPr>
      </p:pic>
      <p:pic>
        <p:nvPicPr>
          <p:cNvPr id="13" name="図 12">
            <a:extLst>
              <a:ext uri="{FF2B5EF4-FFF2-40B4-BE49-F238E27FC236}">
                <a16:creationId xmlns:a16="http://schemas.microsoft.com/office/drawing/2014/main" id="{515C28A9-2A19-4533-903E-9B13EF7628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5242" y="2410216"/>
            <a:ext cx="3700598" cy="1995016"/>
          </a:xfrm>
          <a:prstGeom prst="rect">
            <a:avLst/>
          </a:prstGeom>
        </p:spPr>
      </p:pic>
      <p:sp>
        <p:nvSpPr>
          <p:cNvPr id="14" name="テキスト ボックス 13">
            <a:extLst>
              <a:ext uri="{FF2B5EF4-FFF2-40B4-BE49-F238E27FC236}">
                <a16:creationId xmlns:a16="http://schemas.microsoft.com/office/drawing/2014/main" id="{28DD1BDE-862B-4BD7-BA72-ADC82D4F19BE}"/>
              </a:ext>
            </a:extLst>
          </p:cNvPr>
          <p:cNvSpPr txBox="1"/>
          <p:nvPr/>
        </p:nvSpPr>
        <p:spPr>
          <a:xfrm>
            <a:off x="1659833" y="6639672"/>
            <a:ext cx="3541354" cy="215444"/>
          </a:xfrm>
          <a:prstGeom prst="rect">
            <a:avLst/>
          </a:prstGeom>
          <a:noFill/>
        </p:spPr>
        <p:txBody>
          <a:bodyPr wrap="none" rtlCol="0">
            <a:spAutoFit/>
          </a:bodyPr>
          <a:lstStyle/>
          <a:p>
            <a:r>
              <a:rPr lang="ja-JP" altLang="en-US" sz="800" dirty="0"/>
              <a:t>出典：日経</a:t>
            </a:r>
            <a:r>
              <a:rPr lang="en-US" altLang="ja-JP" sz="800" dirty="0"/>
              <a:t>SDGs</a:t>
            </a:r>
            <a:r>
              <a:rPr lang="ja-JP" altLang="en-US" sz="800" dirty="0"/>
              <a:t>フェス（</a:t>
            </a:r>
            <a:r>
              <a:rPr lang="en-US" altLang="ja-JP" sz="800" dirty="0">
                <a:hlinkClick r:id="rId4"/>
              </a:rPr>
              <a:t>https://project.nikkeibp.co.jp/event/sdgs2024/02/</a:t>
            </a:r>
            <a:r>
              <a:rPr lang="ja-JP" altLang="en-US" sz="800" dirty="0"/>
              <a:t>）</a:t>
            </a:r>
            <a:endParaRPr kumimoji="1" lang="ja-JP" altLang="en-US" sz="800" dirty="0"/>
          </a:p>
        </p:txBody>
      </p:sp>
      <p:pic>
        <p:nvPicPr>
          <p:cNvPr id="16" name="図 15">
            <a:extLst>
              <a:ext uri="{FF2B5EF4-FFF2-40B4-BE49-F238E27FC236}">
                <a16:creationId xmlns:a16="http://schemas.microsoft.com/office/drawing/2014/main" id="{4BF218DE-31A7-4258-A748-6374F6522B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77834" y="4669573"/>
            <a:ext cx="3688006" cy="2067555"/>
          </a:xfrm>
          <a:prstGeom prst="rect">
            <a:avLst/>
          </a:prstGeom>
        </p:spPr>
      </p:pic>
    </p:spTree>
    <p:extLst>
      <p:ext uri="{BB962C8B-B14F-4D97-AF65-F5344CB8AC3E}">
        <p14:creationId xmlns:p14="http://schemas.microsoft.com/office/powerpoint/2010/main" val="1416674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27638" y="1122363"/>
            <a:ext cx="9478108" cy="2387600"/>
          </a:xfrm>
        </p:spPr>
        <p:txBody>
          <a:bodyPr>
            <a:normAutofit/>
          </a:bodyPr>
          <a:lstStyle/>
          <a:p>
            <a:r>
              <a:rPr lang="ja-JP" altLang="en-US" sz="3200" u="none" dirty="0">
                <a:latin typeface="Meiryo UI" panose="020B0604030504040204" pitchFamily="50" charset="-128"/>
                <a:ea typeface="Meiryo UI" panose="020B0604030504040204" pitchFamily="50" charset="-128"/>
                <a:cs typeface="Meiryo UI" panose="020B0604030504040204" pitchFamily="50" charset="-128"/>
              </a:rPr>
              <a:t>②様々なステークホルダーの取組みを</a:t>
            </a:r>
            <a:r>
              <a:rPr lang="en-US" altLang="ja-JP" sz="3200" u="none"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3200" u="none" dirty="0">
                <a:latin typeface="Meiryo UI" panose="020B0604030504040204" pitchFamily="50" charset="-128"/>
                <a:ea typeface="Meiryo UI" panose="020B0604030504040204" pitchFamily="50" charset="-128"/>
                <a:cs typeface="Meiryo UI" panose="020B0604030504040204" pitchFamily="50" charset="-128"/>
              </a:rPr>
              <a:t>実現に向けて</a:t>
            </a:r>
            <a:br>
              <a:rPr lang="en-US" altLang="ja-JP" sz="3200" u="none" dirty="0">
                <a:latin typeface="Meiryo UI" panose="020B0604030504040204" pitchFamily="50" charset="-128"/>
                <a:ea typeface="Meiryo UI" panose="020B0604030504040204" pitchFamily="50" charset="-128"/>
                <a:cs typeface="Meiryo UI" panose="020B0604030504040204" pitchFamily="50" charset="-128"/>
              </a:rPr>
            </a:br>
            <a:br>
              <a:rPr lang="en-US" altLang="ja-JP" sz="3200" u="none" dirty="0">
                <a:latin typeface="Meiryo UI" panose="020B0604030504040204" pitchFamily="50" charset="-128"/>
                <a:ea typeface="Meiryo UI" panose="020B0604030504040204" pitchFamily="50" charset="-128"/>
                <a:cs typeface="Meiryo UI" panose="020B0604030504040204" pitchFamily="50" charset="-128"/>
              </a:rPr>
            </a:br>
            <a:r>
              <a:rPr lang="ja-JP" altLang="en-US" sz="3600" b="1" u="none" dirty="0">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kumimoji="1" lang="ja-JP" altLang="en-US" sz="3600" u="none"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C9D87D91-12A4-4BCD-BC1C-9D22FB415AC1}" type="slidenum">
              <a:rPr kumimoji="1" lang="ja-JP" altLang="en-US" smtClean="0"/>
              <a:t>9</a:t>
            </a:fld>
            <a:endParaRPr kumimoji="1" lang="ja-JP" altLang="en-US"/>
          </a:p>
        </p:txBody>
      </p:sp>
    </p:spTree>
    <p:extLst>
      <p:ext uri="{BB962C8B-B14F-4D97-AF65-F5344CB8AC3E}">
        <p14:creationId xmlns:p14="http://schemas.microsoft.com/office/powerpoint/2010/main" val="100334553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5879</Words>
  <Application>Microsoft Office PowerPoint</Application>
  <PresentationFormat>ワイド画面</PresentationFormat>
  <Paragraphs>506</Paragraphs>
  <Slides>24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24</vt:i4>
      </vt:variant>
    </vt:vector>
  </HeadingPairs>
  <TitlesOfParts>
    <vt:vector size="33" baseType="lpstr">
      <vt:lpstr>Meiryo UI</vt:lpstr>
      <vt:lpstr>UD デジタル 教科書体 NK-B</vt:lpstr>
      <vt:lpstr>メイリオ</vt:lpstr>
      <vt:lpstr>メイリオ</vt:lpstr>
      <vt:lpstr>游ゴシック</vt:lpstr>
      <vt:lpstr>Arial</vt:lpstr>
      <vt:lpstr>Calibri</vt:lpstr>
      <vt:lpstr>Century</vt:lpstr>
      <vt:lpstr>Office テーマ</vt:lpstr>
      <vt:lpstr>2023年度（令和５年度）  大阪府のSDGsに関する取組み</vt:lpstr>
      <vt:lpstr>PowerPoint プレゼンテーション</vt:lpstr>
      <vt:lpstr>①府民や企業、市町村など、様々なステークホルダーに  SDGsを広く知っていただく</vt:lpstr>
      <vt:lpstr>SDGsに関する講演・講義</vt:lpstr>
      <vt:lpstr>各種イベント等を通じたＰＲ活動</vt:lpstr>
      <vt:lpstr>私のSDGs宣言プロジェクト</vt:lpstr>
      <vt:lpstr>大阪SDGs【公式】SNS</vt:lpstr>
      <vt:lpstr>「日経SDGsフェス 大阪関西」での発信 　－ 2025年大阪・関西万博に向けて －</vt:lpstr>
      <vt:lpstr>②様々なステークホルダーの取組みをSDGs実現に向けて  相互につなぎ合わせていく</vt:lpstr>
      <vt:lpstr>大阪SDGsネットワーク</vt:lpstr>
      <vt:lpstr>大阪商工会議所・名古屋商工会議所と連携したマッチング会 　「グリーンテックマッチング会」</vt:lpstr>
      <vt:lpstr>OSAKA SDGs Forum～Road to EXPO 2025～</vt:lpstr>
      <vt:lpstr>大阪府SDGs未来都市等意見交換会</vt:lpstr>
      <vt:lpstr>③府自らもステークホルダーの一員として、  SDGsに貢献する</vt:lpstr>
      <vt:lpstr>包括連携協定締結時にSDGsの観点を反映 （大阪府　公民戦略連携デスク）</vt:lpstr>
      <vt:lpstr>Welcoming アベノ・天王寺 おおさかもん祭り Road to EXPO2025 （環境農林水産部流通対策室）</vt:lpstr>
      <vt:lpstr>わくわく・どきどきSDGsジュニアプロジェクト （教育庁市町村教育室小中学校課）</vt:lpstr>
      <vt:lpstr>その他府民向け理解促進①</vt:lpstr>
      <vt:lpstr>その他府民向け理解促進②</vt:lpstr>
      <vt:lpstr>大阪府SDGs有識者会議</vt:lpstr>
      <vt:lpstr>④ハード・ソフト両面から  「SDGsを具現化した都市づくり」を進める</vt:lpstr>
      <vt:lpstr>大阪府・大阪市第２期SDGs未来都市計画</vt:lpstr>
      <vt:lpstr>SDGs未来都市計画に掲げる先導的なプロジェクト 「大阪ブルー・オーシャン・ビジョン」の実現に向けた取組</vt:lpstr>
      <vt:lpstr>各種計画へのＳＤＧｓの反映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2022-04-18T08:27:58Z</dcterms:created>
  <dcterms:modified xsi:type="dcterms:W3CDTF">2024-08-26T10:05:21Z</dcterms:modified>
</cp:coreProperties>
</file>