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3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0" r:id="rId1"/>
    <p:sldMasterId id="2147483680" r:id="rId2"/>
    <p:sldMasterId id="2147483668" r:id="rId3"/>
    <p:sldMasterId id="2147483697" r:id="rId4"/>
  </p:sldMasterIdLst>
  <p:notesMasterIdLst>
    <p:notesMasterId r:id="rId52"/>
  </p:notesMasterIdLst>
  <p:handoutMasterIdLst>
    <p:handoutMasterId r:id="rId53"/>
  </p:handoutMasterIdLst>
  <p:sldIdLst>
    <p:sldId id="564" r:id="rId5"/>
    <p:sldId id="1097" r:id="rId6"/>
    <p:sldId id="1394" r:id="rId7"/>
    <p:sldId id="1398" r:id="rId8"/>
    <p:sldId id="1400" r:id="rId9"/>
    <p:sldId id="1399" r:id="rId10"/>
    <p:sldId id="1403" r:id="rId11"/>
    <p:sldId id="1389" r:id="rId12"/>
    <p:sldId id="1098" r:id="rId13"/>
    <p:sldId id="1303" r:id="rId14"/>
    <p:sldId id="1316" r:id="rId15"/>
    <p:sldId id="1201" r:id="rId16"/>
    <p:sldId id="1307" r:id="rId17"/>
    <p:sldId id="1404" r:id="rId18"/>
    <p:sldId id="1278" r:id="rId19"/>
    <p:sldId id="1410" r:id="rId20"/>
    <p:sldId id="1390" r:id="rId21"/>
    <p:sldId id="1391" r:id="rId22"/>
    <p:sldId id="1363" r:id="rId23"/>
    <p:sldId id="1364" r:id="rId24"/>
    <p:sldId id="1365" r:id="rId25"/>
    <p:sldId id="1366" r:id="rId26"/>
    <p:sldId id="1367" r:id="rId27"/>
    <p:sldId id="1368" r:id="rId28"/>
    <p:sldId id="1401" r:id="rId29"/>
    <p:sldId id="1369" r:id="rId30"/>
    <p:sldId id="1393" r:id="rId31"/>
    <p:sldId id="1395" r:id="rId32"/>
    <p:sldId id="1099" r:id="rId33"/>
    <p:sldId id="1373" r:id="rId34"/>
    <p:sldId id="1062" r:id="rId35"/>
    <p:sldId id="1392" r:id="rId36"/>
    <p:sldId id="1128" r:id="rId37"/>
    <p:sldId id="1219" r:id="rId38"/>
    <p:sldId id="1238" r:id="rId39"/>
    <p:sldId id="1130" r:id="rId40"/>
    <p:sldId id="1396" r:id="rId41"/>
    <p:sldId id="1406" r:id="rId42"/>
    <p:sldId id="1407" r:id="rId43"/>
    <p:sldId id="1408" r:id="rId44"/>
    <p:sldId id="1412" r:id="rId45"/>
    <p:sldId id="1409" r:id="rId46"/>
    <p:sldId id="1245" r:id="rId47"/>
    <p:sldId id="1249" r:id="rId48"/>
    <p:sldId id="1411" r:id="rId49"/>
    <p:sldId id="1397" r:id="rId50"/>
    <p:sldId id="1272" r:id="rId51"/>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1919"/>
    <a:srgbClr val="283F19"/>
    <a:srgbClr val="517D33"/>
    <a:srgbClr val="C5180B"/>
    <a:srgbClr val="F44B3E"/>
    <a:srgbClr val="FF3333"/>
    <a:srgbClr val="FF7575"/>
    <a:srgbClr val="FF3F3F"/>
    <a:srgbClr val="700053"/>
    <a:srgbClr val="A20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4381" autoAdjust="0"/>
  </p:normalViewPr>
  <p:slideViewPr>
    <p:cSldViewPr snapToGrid="0" showGuides="1">
      <p:cViewPr varScale="1">
        <p:scale>
          <a:sx n="74" d="100"/>
          <a:sy n="74" d="100"/>
        </p:scale>
        <p:origin x="1110" y="72"/>
      </p:cViewPr>
      <p:guideLst>
        <p:guide orient="horz" pos="2636"/>
        <p:guide pos="312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p:scale>
          <a:sx n="66" d="100"/>
          <a:sy n="66" d="100"/>
        </p:scale>
        <p:origin x="2640" y="-3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11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kahira family" userId="77e22ccb780c0f4f" providerId="LiveId" clId="{DE622EAA-0F40-4A91-89A7-A12A6C485916}"/>
    <pc:docChg chg="undo custSel addSld delSld modSld">
      <pc:chgData name="Nakahira family" userId="77e22ccb780c0f4f" providerId="LiveId" clId="{DE622EAA-0F40-4A91-89A7-A12A6C485916}" dt="2021-04-30T06:14:16.686" v="3549" actId="6549"/>
      <pc:docMkLst>
        <pc:docMk/>
      </pc:docMkLst>
      <pc:sldChg chg="modSp mod">
        <pc:chgData name="Nakahira family" userId="77e22ccb780c0f4f" providerId="LiveId" clId="{DE622EAA-0F40-4A91-89A7-A12A6C485916}" dt="2021-04-30T04:46:00.838" v="628" actId="20577"/>
        <pc:sldMkLst>
          <pc:docMk/>
          <pc:sldMk cId="4216756302" sldId="1019"/>
        </pc:sldMkLst>
        <pc:spChg chg="mod">
          <ac:chgData name="Nakahira family" userId="77e22ccb780c0f4f" providerId="LiveId" clId="{DE622EAA-0F40-4A91-89A7-A12A6C485916}" dt="2021-04-30T04:46:00.838" v="628" actId="20577"/>
          <ac:spMkLst>
            <pc:docMk/>
            <pc:sldMk cId="4216756302" sldId="1019"/>
            <ac:spMk id="3" creationId="{00000000-0000-0000-0000-000000000000}"/>
          </ac:spMkLst>
        </pc:spChg>
      </pc:sldChg>
      <pc:sldChg chg="modSp mod">
        <pc:chgData name="Nakahira family" userId="77e22ccb780c0f4f" providerId="LiveId" clId="{DE622EAA-0F40-4A91-89A7-A12A6C485916}" dt="2021-04-30T04:29:17.206" v="444" actId="20577"/>
        <pc:sldMkLst>
          <pc:docMk/>
          <pc:sldMk cId="3035114158" sldId="1056"/>
        </pc:sldMkLst>
        <pc:spChg chg="mod">
          <ac:chgData name="Nakahira family" userId="77e22ccb780c0f4f" providerId="LiveId" clId="{DE622EAA-0F40-4A91-89A7-A12A6C485916}" dt="2021-04-30T04:29:17.206" v="444" actId="20577"/>
          <ac:spMkLst>
            <pc:docMk/>
            <pc:sldMk cId="3035114158" sldId="1056"/>
            <ac:spMk id="3" creationId="{00000000-0000-0000-0000-000000000000}"/>
          </ac:spMkLst>
        </pc:spChg>
      </pc:sldChg>
      <pc:sldChg chg="modSp mod">
        <pc:chgData name="Nakahira family" userId="77e22ccb780c0f4f" providerId="LiveId" clId="{DE622EAA-0F40-4A91-89A7-A12A6C485916}" dt="2021-04-30T06:02:06.584" v="3347" actId="20577"/>
        <pc:sldMkLst>
          <pc:docMk/>
          <pc:sldMk cId="1205253809" sldId="1059"/>
        </pc:sldMkLst>
        <pc:spChg chg="mod">
          <ac:chgData name="Nakahira family" userId="77e22ccb780c0f4f" providerId="LiveId" clId="{DE622EAA-0F40-4A91-89A7-A12A6C485916}" dt="2021-04-30T06:02:06.584" v="3347" actId="20577"/>
          <ac:spMkLst>
            <pc:docMk/>
            <pc:sldMk cId="1205253809" sldId="1059"/>
            <ac:spMk id="3" creationId="{00000000-0000-0000-0000-000000000000}"/>
          </ac:spMkLst>
        </pc:spChg>
      </pc:sldChg>
      <pc:sldChg chg="modSp mod">
        <pc:chgData name="Nakahira family" userId="77e22ccb780c0f4f" providerId="LiveId" clId="{DE622EAA-0F40-4A91-89A7-A12A6C485916}" dt="2021-04-30T04:53:59.599" v="902" actId="6549"/>
        <pc:sldMkLst>
          <pc:docMk/>
          <pc:sldMk cId="2678264283" sldId="1063"/>
        </pc:sldMkLst>
        <pc:spChg chg="mod">
          <ac:chgData name="Nakahira family" userId="77e22ccb780c0f4f" providerId="LiveId" clId="{DE622EAA-0F40-4A91-89A7-A12A6C485916}" dt="2021-04-30T04:53:59.599" v="902" actId="6549"/>
          <ac:spMkLst>
            <pc:docMk/>
            <pc:sldMk cId="2678264283" sldId="1063"/>
            <ac:spMk id="3" creationId="{00000000-0000-0000-0000-000000000000}"/>
          </ac:spMkLst>
        </pc:spChg>
      </pc:sldChg>
      <pc:sldChg chg="modSp mod">
        <pc:chgData name="Nakahira family" userId="77e22ccb780c0f4f" providerId="LiveId" clId="{DE622EAA-0F40-4A91-89A7-A12A6C485916}" dt="2021-04-30T04:34:14.008" v="586" actId="20577"/>
        <pc:sldMkLst>
          <pc:docMk/>
          <pc:sldMk cId="3933608509" sldId="1117"/>
        </pc:sldMkLst>
        <pc:spChg chg="mod">
          <ac:chgData name="Nakahira family" userId="77e22ccb780c0f4f" providerId="LiveId" clId="{DE622EAA-0F40-4A91-89A7-A12A6C485916}" dt="2021-04-30T04:34:14.008" v="586" actId="20577"/>
          <ac:spMkLst>
            <pc:docMk/>
            <pc:sldMk cId="3933608509" sldId="1117"/>
            <ac:spMk id="3" creationId="{00000000-0000-0000-0000-000000000000}"/>
          </ac:spMkLst>
        </pc:spChg>
      </pc:sldChg>
      <pc:sldChg chg="modSp mod">
        <pc:chgData name="Nakahira family" userId="77e22ccb780c0f4f" providerId="LiveId" clId="{DE622EAA-0F40-4A91-89A7-A12A6C485916}" dt="2021-04-30T06:08:15.965" v="3455" actId="6549"/>
        <pc:sldMkLst>
          <pc:docMk/>
          <pc:sldMk cId="1519763661" sldId="1131"/>
        </pc:sldMkLst>
        <pc:spChg chg="mod">
          <ac:chgData name="Nakahira family" userId="77e22ccb780c0f4f" providerId="LiveId" clId="{DE622EAA-0F40-4A91-89A7-A12A6C485916}" dt="2021-04-30T06:08:15.965" v="3455" actId="6549"/>
          <ac:spMkLst>
            <pc:docMk/>
            <pc:sldMk cId="1519763661" sldId="1131"/>
            <ac:spMk id="3" creationId="{00000000-0000-0000-0000-000000000000}"/>
          </ac:spMkLst>
        </pc:spChg>
      </pc:sldChg>
      <pc:sldChg chg="modSp mod">
        <pc:chgData name="Nakahira family" userId="77e22ccb780c0f4f" providerId="LiveId" clId="{DE622EAA-0F40-4A91-89A7-A12A6C485916}" dt="2021-04-30T05:27:47.897" v="1586" actId="6549"/>
        <pc:sldMkLst>
          <pc:docMk/>
          <pc:sldMk cId="1683115818" sldId="1141"/>
        </pc:sldMkLst>
        <pc:spChg chg="mod">
          <ac:chgData name="Nakahira family" userId="77e22ccb780c0f4f" providerId="LiveId" clId="{DE622EAA-0F40-4A91-89A7-A12A6C485916}" dt="2021-04-30T05:27:47.897" v="1586" actId="6549"/>
          <ac:spMkLst>
            <pc:docMk/>
            <pc:sldMk cId="1683115818" sldId="1141"/>
            <ac:spMk id="3" creationId="{00000000-0000-0000-0000-000000000000}"/>
          </ac:spMkLst>
        </pc:spChg>
      </pc:sldChg>
      <pc:sldChg chg="modSp mod">
        <pc:chgData name="Nakahira family" userId="77e22ccb780c0f4f" providerId="LiveId" clId="{DE622EAA-0F40-4A91-89A7-A12A6C485916}" dt="2021-04-30T05:31:52.935" v="1912" actId="6549"/>
        <pc:sldMkLst>
          <pc:docMk/>
          <pc:sldMk cId="1454481192" sldId="1143"/>
        </pc:sldMkLst>
        <pc:spChg chg="mod">
          <ac:chgData name="Nakahira family" userId="77e22ccb780c0f4f" providerId="LiveId" clId="{DE622EAA-0F40-4A91-89A7-A12A6C485916}" dt="2021-04-30T05:31:52.935" v="1912" actId="6549"/>
          <ac:spMkLst>
            <pc:docMk/>
            <pc:sldMk cId="1454481192" sldId="1143"/>
            <ac:spMk id="3" creationId="{00000000-0000-0000-0000-000000000000}"/>
          </ac:spMkLst>
        </pc:spChg>
      </pc:sldChg>
      <pc:sldChg chg="modSp mod">
        <pc:chgData name="Nakahira family" userId="77e22ccb780c0f4f" providerId="LiveId" clId="{DE622EAA-0F40-4A91-89A7-A12A6C485916}" dt="2021-04-30T05:46:06.926" v="3323" actId="20577"/>
        <pc:sldMkLst>
          <pc:docMk/>
          <pc:sldMk cId="4119697536" sldId="1151"/>
        </pc:sldMkLst>
        <pc:spChg chg="mod">
          <ac:chgData name="Nakahira family" userId="77e22ccb780c0f4f" providerId="LiveId" clId="{DE622EAA-0F40-4A91-89A7-A12A6C485916}" dt="2021-04-30T05:46:06.926" v="3323" actId="20577"/>
          <ac:spMkLst>
            <pc:docMk/>
            <pc:sldMk cId="4119697536" sldId="1151"/>
            <ac:spMk id="3" creationId="{00000000-0000-0000-0000-000000000000}"/>
          </ac:spMkLst>
        </pc:spChg>
      </pc:sldChg>
      <pc:sldChg chg="modSp mod">
        <pc:chgData name="Nakahira family" userId="77e22ccb780c0f4f" providerId="LiveId" clId="{DE622EAA-0F40-4A91-89A7-A12A6C485916}" dt="2021-04-30T06:05:11.008" v="3377" actId="20577"/>
        <pc:sldMkLst>
          <pc:docMk/>
          <pc:sldMk cId="196364753" sldId="1166"/>
        </pc:sldMkLst>
        <pc:spChg chg="mod">
          <ac:chgData name="Nakahira family" userId="77e22ccb780c0f4f" providerId="LiveId" clId="{DE622EAA-0F40-4A91-89A7-A12A6C485916}" dt="2021-04-30T06:05:11.008" v="3377" actId="20577"/>
          <ac:spMkLst>
            <pc:docMk/>
            <pc:sldMk cId="196364753" sldId="1166"/>
            <ac:spMk id="3" creationId="{00000000-0000-0000-0000-000000000000}"/>
          </ac:spMkLst>
        </pc:spChg>
      </pc:sldChg>
      <pc:sldChg chg="modSp mod">
        <pc:chgData name="Nakahira family" userId="77e22ccb780c0f4f" providerId="LiveId" clId="{DE622EAA-0F40-4A91-89A7-A12A6C485916}" dt="2021-04-30T05:38:23.497" v="2716" actId="6549"/>
        <pc:sldMkLst>
          <pc:docMk/>
          <pc:sldMk cId="702383389" sldId="1169"/>
        </pc:sldMkLst>
        <pc:spChg chg="mod">
          <ac:chgData name="Nakahira family" userId="77e22ccb780c0f4f" providerId="LiveId" clId="{DE622EAA-0F40-4A91-89A7-A12A6C485916}" dt="2021-04-30T05:38:23.497" v="2716" actId="6549"/>
          <ac:spMkLst>
            <pc:docMk/>
            <pc:sldMk cId="702383389" sldId="1169"/>
            <ac:spMk id="3" creationId="{00000000-0000-0000-0000-000000000000}"/>
          </ac:spMkLst>
        </pc:spChg>
      </pc:sldChg>
      <pc:sldChg chg="addSp modSp mod">
        <pc:chgData name="Nakahira family" userId="77e22ccb780c0f4f" providerId="LiveId" clId="{DE622EAA-0F40-4A91-89A7-A12A6C485916}" dt="2021-04-30T05:42:17.405" v="2871" actId="113"/>
        <pc:sldMkLst>
          <pc:docMk/>
          <pc:sldMk cId="1871955504" sldId="1170"/>
        </pc:sldMkLst>
        <pc:spChg chg="add mod">
          <ac:chgData name="Nakahira family" userId="77e22ccb780c0f4f" providerId="LiveId" clId="{DE622EAA-0F40-4A91-89A7-A12A6C485916}" dt="2021-04-30T05:42:17.405" v="2871" actId="113"/>
          <ac:spMkLst>
            <pc:docMk/>
            <pc:sldMk cId="1871955504" sldId="1170"/>
            <ac:spMk id="2" creationId="{00595010-A8A4-415D-9D90-81619A9C7D7B}"/>
          </ac:spMkLst>
        </pc:spChg>
        <pc:spChg chg="mod">
          <ac:chgData name="Nakahira family" userId="77e22ccb780c0f4f" providerId="LiveId" clId="{DE622EAA-0F40-4A91-89A7-A12A6C485916}" dt="2021-04-30T05:41:53.273" v="2869" actId="1076"/>
          <ac:spMkLst>
            <pc:docMk/>
            <pc:sldMk cId="1871955504" sldId="1170"/>
            <ac:spMk id="13" creationId="{00000000-0000-0000-0000-000000000000}"/>
          </ac:spMkLst>
        </pc:spChg>
        <pc:spChg chg="mod">
          <ac:chgData name="Nakahira family" userId="77e22ccb780c0f4f" providerId="LiveId" clId="{DE622EAA-0F40-4A91-89A7-A12A6C485916}" dt="2021-04-30T05:42:08.237" v="2870" actId="1076"/>
          <ac:spMkLst>
            <pc:docMk/>
            <pc:sldMk cId="1871955504" sldId="1170"/>
            <ac:spMk id="14" creationId="{00000000-0000-0000-0000-000000000000}"/>
          </ac:spMkLst>
        </pc:spChg>
        <pc:spChg chg="mod">
          <ac:chgData name="Nakahira family" userId="77e22ccb780c0f4f" providerId="LiveId" clId="{DE622EAA-0F40-4A91-89A7-A12A6C485916}" dt="2021-04-30T05:41:53.273" v="2869" actId="1076"/>
          <ac:spMkLst>
            <pc:docMk/>
            <pc:sldMk cId="1871955504" sldId="1170"/>
            <ac:spMk id="17" creationId="{00000000-0000-0000-0000-000000000000}"/>
          </ac:spMkLst>
        </pc:spChg>
        <pc:picChg chg="mod">
          <ac:chgData name="Nakahira family" userId="77e22ccb780c0f4f" providerId="LiveId" clId="{DE622EAA-0F40-4A91-89A7-A12A6C485916}" dt="2021-04-30T05:41:53.273" v="2869" actId="1076"/>
          <ac:picMkLst>
            <pc:docMk/>
            <pc:sldMk cId="1871955504" sldId="1170"/>
            <ac:picMk id="4"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15" creationId="{00000000-0000-0000-0000-000000000000}"/>
          </ac:picMkLst>
        </pc:picChg>
        <pc:picChg chg="mod">
          <ac:chgData name="Nakahira family" userId="77e22ccb780c0f4f" providerId="LiveId" clId="{DE622EAA-0F40-4A91-89A7-A12A6C485916}" dt="2021-04-30T05:42:08.237" v="2870" actId="1076"/>
          <ac:picMkLst>
            <pc:docMk/>
            <pc:sldMk cId="1871955504" sldId="1170"/>
            <ac:picMk id="34" creationId="{00000000-0000-0000-0000-000000000000}"/>
          </ac:picMkLst>
        </pc:picChg>
        <pc:picChg chg="mod">
          <ac:chgData name="Nakahira family" userId="77e22ccb780c0f4f" providerId="LiveId" clId="{DE622EAA-0F40-4A91-89A7-A12A6C485916}" dt="2021-04-30T05:41:53.273" v="2869" actId="1076"/>
          <ac:picMkLst>
            <pc:docMk/>
            <pc:sldMk cId="1871955504" sldId="1170"/>
            <ac:picMk id="35" creationId="{00000000-0000-0000-0000-000000000000}"/>
          </ac:picMkLst>
        </pc:picChg>
      </pc:sldChg>
      <pc:sldChg chg="modSp mod">
        <pc:chgData name="Nakahira family" userId="77e22ccb780c0f4f" providerId="LiveId" clId="{DE622EAA-0F40-4A91-89A7-A12A6C485916}" dt="2021-04-30T06:14:16.686" v="3549" actId="6549"/>
        <pc:sldMkLst>
          <pc:docMk/>
          <pc:sldMk cId="878858011" sldId="1171"/>
        </pc:sldMkLst>
        <pc:spChg chg="mod">
          <ac:chgData name="Nakahira family" userId="77e22ccb780c0f4f" providerId="LiveId" clId="{DE622EAA-0F40-4A91-89A7-A12A6C485916}" dt="2021-04-30T06:14:16.686" v="3549" actId="6549"/>
          <ac:spMkLst>
            <pc:docMk/>
            <pc:sldMk cId="878858011" sldId="1171"/>
            <ac:spMk id="3" creationId="{00000000-0000-0000-0000-000000000000}"/>
          </ac:spMkLst>
        </pc:spChg>
      </pc:sldChg>
      <pc:sldChg chg="modSp mod">
        <pc:chgData name="Nakahira family" userId="77e22ccb780c0f4f" providerId="LiveId" clId="{DE622EAA-0F40-4A91-89A7-A12A6C485916}" dt="2021-04-30T05:22:19.262" v="1199" actId="6549"/>
        <pc:sldMkLst>
          <pc:docMk/>
          <pc:sldMk cId="106971759" sldId="1173"/>
        </pc:sldMkLst>
        <pc:spChg chg="mod">
          <ac:chgData name="Nakahira family" userId="77e22ccb780c0f4f" providerId="LiveId" clId="{DE622EAA-0F40-4A91-89A7-A12A6C485916}" dt="2021-04-30T05:22:19.262" v="1199" actId="6549"/>
          <ac:spMkLst>
            <pc:docMk/>
            <pc:sldMk cId="106971759" sldId="1173"/>
            <ac:spMk id="3" creationId="{00000000-0000-0000-0000-000000000000}"/>
          </ac:spMkLst>
        </pc:spChg>
      </pc:sldChg>
      <pc:sldChg chg="modSp mod">
        <pc:chgData name="Nakahira family" userId="77e22ccb780c0f4f" providerId="LiveId" clId="{DE622EAA-0F40-4A91-89A7-A12A6C485916}" dt="2021-04-30T05:37:00.381" v="2577" actId="20577"/>
        <pc:sldMkLst>
          <pc:docMk/>
          <pc:sldMk cId="1420574423" sldId="1176"/>
        </pc:sldMkLst>
        <pc:spChg chg="mod">
          <ac:chgData name="Nakahira family" userId="77e22ccb780c0f4f" providerId="LiveId" clId="{DE622EAA-0F40-4A91-89A7-A12A6C485916}" dt="2021-04-30T05:37:00.381" v="2577" actId="20577"/>
          <ac:spMkLst>
            <pc:docMk/>
            <pc:sldMk cId="1420574423" sldId="1176"/>
            <ac:spMk id="3" creationId="{00000000-0000-0000-0000-000000000000}"/>
          </ac:spMkLst>
        </pc:spChg>
      </pc:sldChg>
      <pc:sldChg chg="new del">
        <pc:chgData name="Nakahira family" userId="77e22ccb780c0f4f" providerId="LiveId" clId="{DE622EAA-0F40-4A91-89A7-A12A6C485916}" dt="2021-04-30T06:03:05.374" v="3353" actId="680"/>
        <pc:sldMkLst>
          <pc:docMk/>
          <pc:sldMk cId="22531383" sldId="1178"/>
        </pc:sldMkLst>
      </pc:sldChg>
      <pc:sldChg chg="new del">
        <pc:chgData name="Nakahira family" userId="77e22ccb780c0f4f" providerId="LiveId" clId="{DE622EAA-0F40-4A91-89A7-A12A6C485916}" dt="2021-04-30T06:03:23.061" v="3355" actId="47"/>
        <pc:sldMkLst>
          <pc:docMk/>
          <pc:sldMk cId="2950519531" sldId="1178"/>
        </pc:sldMkLst>
      </pc:sldChg>
      <pc:sldChg chg="new del">
        <pc:chgData name="Nakahira family" userId="77e22ccb780c0f4f" providerId="LiveId" clId="{DE622EAA-0F40-4A91-89A7-A12A6C485916}" dt="2021-04-30T06:03:04.438" v="3352" actId="680"/>
        <pc:sldMkLst>
          <pc:docMk/>
          <pc:sldMk cId="3352977711" sldId="1179"/>
        </pc:sldMkLst>
      </pc:sldChg>
      <pc:sldChg chg="new del">
        <pc:chgData name="Nakahira family" userId="77e22ccb780c0f4f" providerId="LiveId" clId="{DE622EAA-0F40-4A91-89A7-A12A6C485916}" dt="2021-04-30T06:03:03.430" v="3351" actId="680"/>
        <pc:sldMkLst>
          <pc:docMk/>
          <pc:sldMk cId="3177238216" sldId="11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file:///\\10.19.135.21\kikaku\90%20&#25512;&#36914;&#12464;&#12523;&#12540;&#12503;&#65288;02.04.01~&#65289;\18.SDGs\2021&#24180;&#24230;\03_Q&#12493;&#12483;&#12488;&#12450;&#12531;&#12465;&#12540;&#12488;\22&#24180;3&#26376;\&#20998;&#26512;\&#20998;&#26512;&#12398;&#12418;&#1239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10.19.135.21\kikaku\90%20&#25512;&#36914;&#12464;&#12523;&#12540;&#12503;&#65288;02.04.01~&#65289;\18.SDGs\2021&#24180;&#24230;\03_Q&#12493;&#12483;&#12488;&#12450;&#12531;&#12465;&#12540;&#12488;\22&#24180;3&#26376;\&#20998;&#26512;\&#20998;&#26512;&#12398;&#12418;&#12392;.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oleObject" Target="file:///\\10.19.135.21\kikaku\90%20&#25512;&#36914;&#12464;&#12523;&#12540;&#12503;&#65288;02.04.01~&#65289;\18.SDGs\2021&#24180;&#24230;\03_Q&#12493;&#12483;&#12488;&#12450;&#12531;&#12465;&#12540;&#12488;\22&#24180;3&#26376;\&#20998;&#26512;\&#20998;&#26512;&#12398;&#12418;&#12392;.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10.19.135.21\kikaku\90%20&#25512;&#36914;&#12464;&#12523;&#12540;&#12503;&#65288;02.04.01~&#65289;\18.SDGs\2021&#24180;&#24230;\03_Q&#12493;&#12483;&#12488;&#12450;&#12531;&#12465;&#12540;&#12488;\22&#24180;3&#26376;\&#20998;&#26512;\&#20998;&#26512;&#12398;&#12418;&#12392;.xlsx"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75978092931889E-2"/>
          <c:y val="0.12454256765303579"/>
          <c:w val="0.88218145093268374"/>
          <c:h val="0.76966731238852459"/>
        </c:manualLayout>
      </c:layout>
      <c:lineChart>
        <c:grouping val="standard"/>
        <c:varyColors val="0"/>
        <c:ser>
          <c:idx val="0"/>
          <c:order val="0"/>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1.0165508126028849E-2"/>
                  <c:y val="-8.78363200931986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873-45C0-92B8-B93EBE5C104C}"/>
                </c:ext>
              </c:extLst>
            </c:dLbl>
            <c:dLbl>
              <c:idx val="1"/>
              <c:layout>
                <c:manualLayout>
                  <c:x val="-3.1017862368041948E-2"/>
                  <c:y val="-0.14753276297066878"/>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8.7360504213610232E-2"/>
                      <c:h val="8.7876248896086029E-2"/>
                    </c:manualLayout>
                  </c15:layout>
                </c:ext>
                <c:ext xmlns:c16="http://schemas.microsoft.com/office/drawing/2014/chart" uri="{C3380CC4-5D6E-409C-BE32-E72D297353CC}">
                  <c16:uniqueId val="{00000001-A873-45C0-92B8-B93EBE5C104C}"/>
                </c:ext>
              </c:extLst>
            </c:dLbl>
            <c:dLbl>
              <c:idx val="2"/>
              <c:layout>
                <c:manualLayout>
                  <c:x val="3.42710071877047E-3"/>
                  <c:y val="-0.158294215917884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873-45C0-92B8-B93EBE5C104C}"/>
                </c:ext>
              </c:extLst>
            </c:dLbl>
            <c:dLbl>
              <c:idx val="3"/>
              <c:layout>
                <c:manualLayout>
                  <c:x val="-7.3049824062995346E-3"/>
                  <c:y val="-0.1960643011733517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873-45C0-92B8-B93EBE5C104C}"/>
                </c:ext>
              </c:extLst>
            </c:dLbl>
            <c:dLbl>
              <c:idx val="4"/>
              <c:layout>
                <c:manualLayout>
                  <c:x val="-2.8885260511142184E-2"/>
                  <c:y val="-0.1973704214260946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992224107745019E-2"/>
                      <c:h val="8.6538759907515264E-2"/>
                    </c:manualLayout>
                  </c15:layout>
                </c:ext>
                <c:ext xmlns:c16="http://schemas.microsoft.com/office/drawing/2014/chart" uri="{C3380CC4-5D6E-409C-BE32-E72D297353CC}">
                  <c16:uniqueId val="{00000004-A873-45C0-92B8-B93EBE5C104C}"/>
                </c:ext>
              </c:extLst>
            </c:dLbl>
            <c:dLbl>
              <c:idx val="5"/>
              <c:layout>
                <c:manualLayout>
                  <c:x val="2.8339344099387372E-3"/>
                  <c:y val="-0.1708673048442392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873-45C0-92B8-B93EBE5C104C}"/>
                </c:ext>
              </c:extLst>
            </c:dLbl>
            <c:dLbl>
              <c:idx val="6"/>
              <c:layout>
                <c:manualLayout>
                  <c:x val="-1.7490937236669325E-2"/>
                  <c:y val="-0.1116031393007036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873-45C0-92B8-B93EBE5C104C}"/>
                </c:ext>
              </c:extLst>
            </c:dLbl>
            <c:dLbl>
              <c:idx val="7"/>
              <c:layout>
                <c:manualLayout>
                  <c:x val="-6.7272835525650871E-3"/>
                  <c:y val="-0.1057579468993896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873-45C0-92B8-B93EBE5C104C}"/>
                </c:ext>
              </c:extLst>
            </c:dLbl>
            <c:dLbl>
              <c:idx val="8"/>
              <c:layout>
                <c:manualLayout>
                  <c:x val="-3.2290961052312418E-2"/>
                  <c:y val="-0.1057579468993896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873-45C0-92B8-B93EBE5C104C}"/>
                </c:ext>
              </c:extLst>
            </c:dLbl>
            <c:dLbl>
              <c:idx val="9"/>
              <c:layout>
                <c:manualLayout>
                  <c:x val="-2.8254590920773363E-2"/>
                  <c:y val="-0.12474014249671601"/>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873-45C0-92B8-B93EBE5C104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Sheet1!$B$2:$B$11</c:f>
              <c:numCache>
                <c:formatCode>0.0"%"</c:formatCode>
                <c:ptCount val="10"/>
                <c:pt idx="0">
                  <c:v>17.899999999999999</c:v>
                </c:pt>
                <c:pt idx="1">
                  <c:v>14.7</c:v>
                </c:pt>
                <c:pt idx="2">
                  <c:v>25.4</c:v>
                </c:pt>
                <c:pt idx="3">
                  <c:v>31.4</c:v>
                </c:pt>
                <c:pt idx="4">
                  <c:v>43.5</c:v>
                </c:pt>
                <c:pt idx="5">
                  <c:v>53.4</c:v>
                </c:pt>
                <c:pt idx="6">
                  <c:v>72.3</c:v>
                </c:pt>
                <c:pt idx="7">
                  <c:v>79.5</c:v>
                </c:pt>
                <c:pt idx="8">
                  <c:v>81.8</c:v>
                </c:pt>
                <c:pt idx="9">
                  <c:v>84.1</c:v>
                </c:pt>
              </c:numCache>
            </c:numRef>
          </c:val>
          <c:smooth val="0"/>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全体</c:v>
                      </c:pt>
                    </c:strCache>
                  </c:strRef>
                </c15:tx>
              </c15:filteredSeriesTitle>
            </c:ext>
            <c:ext xmlns:c15="http://schemas.microsoft.com/office/drawing/2012/chart" uri="{02D57815-91ED-43cb-92C2-25804820EDAC}">
              <c15:filteredCategoryTitle>
                <c15:cat>
                  <c:numRef>
                    <c:extLst>
                      <c:ext uri="{02D57815-91ED-43cb-92C2-25804820EDAC}">
                        <c15:formulaRef>
                          <c15:sqref>Sheet1!$A$2:$A$11</c15:sqref>
                        </c15:formulaRef>
                      </c:ext>
                    </c:extLst>
                    <c:numCache>
                      <c:formatCode>yyyy"年"m"月"</c:formatCode>
                      <c:ptCount val="10"/>
                      <c:pt idx="0">
                        <c:v>43405</c:v>
                      </c:pt>
                      <c:pt idx="1">
                        <c:v>43525</c:v>
                      </c:pt>
                      <c:pt idx="2">
                        <c:v>43739</c:v>
                      </c:pt>
                      <c:pt idx="3">
                        <c:v>43891</c:v>
                      </c:pt>
                      <c:pt idx="4">
                        <c:v>44105</c:v>
                      </c:pt>
                      <c:pt idx="5">
                        <c:v>44256</c:v>
                      </c:pt>
                      <c:pt idx="6">
                        <c:v>44440</c:v>
                      </c:pt>
                      <c:pt idx="7">
                        <c:v>44621</c:v>
                      </c:pt>
                      <c:pt idx="8">
                        <c:v>44805</c:v>
                      </c:pt>
                      <c:pt idx="9">
                        <c:v>44986</c:v>
                      </c:pt>
                    </c:numCache>
                  </c:numRef>
                </c15:cat>
              </c15:filteredCategoryTitle>
            </c:ext>
            <c:ext xmlns:c16="http://schemas.microsoft.com/office/drawing/2014/chart" uri="{C3380CC4-5D6E-409C-BE32-E72D297353CC}">
              <c16:uniqueId val="{0000000A-A873-45C0-92B8-B93EBE5C104C}"/>
            </c:ext>
          </c:extLst>
        </c:ser>
        <c:ser>
          <c:idx val="1"/>
          <c:order val="1"/>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dLbl>
              <c:idx val="7"/>
              <c:layout>
                <c:manualLayout>
                  <c:x val="-3.8190841698648635E-2"/>
                  <c:y val="-4.69265924973138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A873-45C0-92B8-B93EBE5C104C}"/>
                </c:ext>
              </c:extLst>
            </c:dLbl>
            <c:dLbl>
              <c:idx val="8"/>
              <c:layout>
                <c:manualLayout>
                  <c:x val="-3.6922086614782183E-2"/>
                  <c:y val="-3.607962358455596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ja-JP" dirty="0"/>
                      <a:t>83.9%</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6.9970423259492834E-2"/>
                      <c:h val="4.2330296182037763E-2"/>
                    </c:manualLayout>
                  </c15:layout>
                </c:ext>
                <c:ext xmlns:c16="http://schemas.microsoft.com/office/drawing/2014/chart" uri="{C3380CC4-5D6E-409C-BE32-E72D297353CC}">
                  <c16:uniqueId val="{0000000C-A873-45C0-92B8-B93EBE5C104C}"/>
                </c:ext>
              </c:extLst>
            </c:dLbl>
            <c:dLbl>
              <c:idx val="9"/>
              <c:layout>
                <c:manualLayout>
                  <c:x val="-1.0048124973647059E-2"/>
                  <c:y val="-4.69265924973138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873-45C0-92B8-B93EBE5C10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Sheet1!$C$2:$C$11</c:f>
              <c:numCache>
                <c:formatCode>0.0"%"</c:formatCode>
                <c:ptCount val="10"/>
                <c:pt idx="0">
                  <c:v>19.399999999999999</c:v>
                </c:pt>
                <c:pt idx="1">
                  <c:v>17.399999999999999</c:v>
                </c:pt>
                <c:pt idx="2">
                  <c:v>33.1</c:v>
                </c:pt>
                <c:pt idx="3">
                  <c:v>39.1</c:v>
                </c:pt>
                <c:pt idx="4">
                  <c:v>52.4</c:v>
                </c:pt>
                <c:pt idx="5">
                  <c:v>62.1</c:v>
                </c:pt>
                <c:pt idx="6">
                  <c:v>74.7</c:v>
                </c:pt>
                <c:pt idx="7">
                  <c:v>82.8</c:v>
                </c:pt>
                <c:pt idx="8">
                  <c:v>83.9</c:v>
                </c:pt>
                <c:pt idx="9">
                  <c:v>85.3</c:v>
                </c:pt>
              </c:numCache>
            </c:numRef>
          </c:val>
          <c:smooth val="0"/>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男性</c:v>
                      </c:pt>
                    </c:strCache>
                  </c:strRef>
                </c15:tx>
              </c15:filteredSeriesTitle>
            </c:ext>
            <c:ext xmlns:c15="http://schemas.microsoft.com/office/drawing/2012/chart" uri="{02D57815-91ED-43cb-92C2-25804820EDAC}">
              <c15:filteredCategoryTitle>
                <c15:cat>
                  <c:numRef>
                    <c:extLst>
                      <c:ext uri="{02D57815-91ED-43cb-92C2-25804820EDAC}">
                        <c15:formulaRef>
                          <c15:sqref>Sheet1!$A$2:$A$11</c15:sqref>
                        </c15:formulaRef>
                      </c:ext>
                    </c:extLst>
                    <c:numCache>
                      <c:formatCode>yyyy"年"m"月"</c:formatCode>
                      <c:ptCount val="10"/>
                      <c:pt idx="0">
                        <c:v>43405</c:v>
                      </c:pt>
                      <c:pt idx="1">
                        <c:v>43525</c:v>
                      </c:pt>
                      <c:pt idx="2">
                        <c:v>43739</c:v>
                      </c:pt>
                      <c:pt idx="3">
                        <c:v>43891</c:v>
                      </c:pt>
                      <c:pt idx="4">
                        <c:v>44105</c:v>
                      </c:pt>
                      <c:pt idx="5">
                        <c:v>44256</c:v>
                      </c:pt>
                      <c:pt idx="6">
                        <c:v>44440</c:v>
                      </c:pt>
                      <c:pt idx="7">
                        <c:v>44621</c:v>
                      </c:pt>
                      <c:pt idx="8">
                        <c:v>44805</c:v>
                      </c:pt>
                      <c:pt idx="9">
                        <c:v>44986</c:v>
                      </c:pt>
                    </c:numCache>
                  </c:numRef>
                </c15:cat>
              </c15:filteredCategoryTitle>
            </c:ext>
            <c:ext xmlns:c16="http://schemas.microsoft.com/office/drawing/2014/chart" uri="{C3380CC4-5D6E-409C-BE32-E72D297353CC}">
              <c16:uniqueId val="{0000000E-A873-45C0-92B8-B93EBE5C104C}"/>
            </c:ext>
          </c:extLst>
        </c:ser>
        <c:ser>
          <c:idx val="2"/>
          <c:order val="2"/>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dLbl>
              <c:idx val="9"/>
              <c:layout>
                <c:manualLayout>
                  <c:x val="-2.2045361172492423E-2"/>
                  <c:y val="3.879157933575551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A873-45C0-92B8-B93EBE5C10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Sheet1!$D$2:$D$11</c:f>
              <c:numCache>
                <c:formatCode>0.0"%"</c:formatCode>
                <c:ptCount val="10"/>
                <c:pt idx="0">
                  <c:v>16.600000000000001</c:v>
                </c:pt>
                <c:pt idx="1">
                  <c:v>12.2</c:v>
                </c:pt>
                <c:pt idx="2">
                  <c:v>18.5</c:v>
                </c:pt>
                <c:pt idx="3">
                  <c:v>24.4</c:v>
                </c:pt>
                <c:pt idx="4">
                  <c:v>35.4</c:v>
                </c:pt>
                <c:pt idx="5">
                  <c:v>45.5</c:v>
                </c:pt>
                <c:pt idx="6">
                  <c:v>70.099999999999994</c:v>
                </c:pt>
                <c:pt idx="7">
                  <c:v>76.5</c:v>
                </c:pt>
                <c:pt idx="8">
                  <c:v>80</c:v>
                </c:pt>
                <c:pt idx="9">
                  <c:v>83</c:v>
                </c:pt>
              </c:numCache>
            </c:numRef>
          </c:val>
          <c:smooth val="0"/>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女性</c:v>
                      </c:pt>
                    </c:strCache>
                  </c:strRef>
                </c15:tx>
              </c15:filteredSeriesTitle>
            </c:ext>
            <c:ext xmlns:c15="http://schemas.microsoft.com/office/drawing/2012/chart" uri="{02D57815-91ED-43cb-92C2-25804820EDAC}">
              <c15:filteredCategoryTitle>
                <c15:cat>
                  <c:numRef>
                    <c:extLst>
                      <c:ext uri="{02D57815-91ED-43cb-92C2-25804820EDAC}">
                        <c15:formulaRef>
                          <c15:sqref>Sheet1!$A$2:$A$11</c15:sqref>
                        </c15:formulaRef>
                      </c:ext>
                    </c:extLst>
                    <c:numCache>
                      <c:formatCode>yyyy"年"m"月"</c:formatCode>
                      <c:ptCount val="10"/>
                      <c:pt idx="0">
                        <c:v>43405</c:v>
                      </c:pt>
                      <c:pt idx="1">
                        <c:v>43525</c:v>
                      </c:pt>
                      <c:pt idx="2">
                        <c:v>43739</c:v>
                      </c:pt>
                      <c:pt idx="3">
                        <c:v>43891</c:v>
                      </c:pt>
                      <c:pt idx="4">
                        <c:v>44105</c:v>
                      </c:pt>
                      <c:pt idx="5">
                        <c:v>44256</c:v>
                      </c:pt>
                      <c:pt idx="6">
                        <c:v>44440</c:v>
                      </c:pt>
                      <c:pt idx="7">
                        <c:v>44621</c:v>
                      </c:pt>
                      <c:pt idx="8">
                        <c:v>44805</c:v>
                      </c:pt>
                      <c:pt idx="9">
                        <c:v>44986</c:v>
                      </c:pt>
                    </c:numCache>
                  </c:numRef>
                </c15:cat>
              </c15:filteredCategoryTitle>
            </c:ext>
            <c:ext xmlns:c16="http://schemas.microsoft.com/office/drawing/2014/chart" uri="{C3380CC4-5D6E-409C-BE32-E72D297353CC}">
              <c16:uniqueId val="{00000010-A873-45C0-92B8-B93EBE5C104C}"/>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90"/>
          <c:min val="5"/>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layout>
        <c:manualLayout>
          <c:xMode val="edge"/>
          <c:yMode val="edge"/>
          <c:x val="0.13812479215183737"/>
          <c:y val="2.9910277646604751E-2"/>
          <c:w val="0.29147223424528174"/>
          <c:h val="7.14334377681838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ja-JP" altLang="en-US" sz="1600" dirty="0"/>
              <a:t>■</a:t>
            </a:r>
            <a:r>
              <a:rPr lang="en-US" altLang="ja-JP" sz="1600" dirty="0"/>
              <a:t>SDGs</a:t>
            </a:r>
            <a:r>
              <a:rPr lang="ja-JP" altLang="en-US" sz="1600" dirty="0"/>
              <a:t>認知度（全体）</a:t>
            </a:r>
            <a:endParaRPr lang="ja-JP" sz="1600" dirty="0"/>
          </a:p>
        </c:rich>
      </c:tx>
      <c:layout>
        <c:manualLayout>
          <c:xMode val="edge"/>
          <c:yMode val="edge"/>
          <c:x val="2.4542474999977842E-2"/>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2699368695709204"/>
          <c:y val="0.1225263040959802"/>
          <c:w val="0.68020865922951279"/>
          <c:h val="0.76095484815421122"/>
        </c:manualLayout>
      </c:layout>
      <c:barChart>
        <c:barDir val="bar"/>
        <c:grouping val="stacked"/>
        <c:varyColors val="0"/>
        <c:ser>
          <c:idx val="0"/>
          <c:order val="0"/>
          <c:spPr>
            <a:pattFill prst="ltVert">
              <a:fgClr>
                <a:schemeClr val="accent1"/>
              </a:fgClr>
              <a:bgClr>
                <a:schemeClr val="bg1"/>
              </a:bgClr>
            </a:pattFill>
            <a:ln w="3175">
              <a:solidFill>
                <a:schemeClr val="tx1"/>
              </a:solidFill>
            </a:ln>
            <a:effectLst/>
          </c:spPr>
          <c:invertIfNegative val="0"/>
          <c:dLbls>
            <c:dLbl>
              <c:idx val="0"/>
              <c:layout>
                <c:manualLayout>
                  <c:x val="2.9546689308419128E-2"/>
                  <c:y val="-3.9580497091129388E-2"/>
                </c:manualLayout>
              </c:layout>
              <c:spPr>
                <a:solidFill>
                  <a:schemeClr val="bg1"/>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0.10555203009131443"/>
                      <c:h val="3.1070853837080498E-2"/>
                    </c:manualLayout>
                  </c15:layout>
                </c:ext>
                <c:ext xmlns:c16="http://schemas.microsoft.com/office/drawing/2014/chart" uri="{C3380CC4-5D6E-409C-BE32-E72D297353CC}">
                  <c16:uniqueId val="{00000003-A728-4C88-9D1D-B461743369F6}"/>
                </c:ext>
              </c:extLst>
            </c:dLbl>
            <c:dLbl>
              <c:idx val="1"/>
              <c:layout>
                <c:manualLayout>
                  <c:x val="1.9697792872279421E-2"/>
                  <c:y val="-4.190885868208197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728-4C88-9D1D-B461743369F6}"/>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Sheet1!$B$2:$B$11</c:f>
              <c:numCache>
                <c:formatCode>General\%</c:formatCode>
                <c:ptCount val="10"/>
                <c:pt idx="0">
                  <c:v>5.7</c:v>
                </c:pt>
                <c:pt idx="1">
                  <c:v>4.0999999999999996</c:v>
                </c:pt>
                <c:pt idx="2">
                  <c:v>10.7</c:v>
                </c:pt>
                <c:pt idx="3">
                  <c:v>16</c:v>
                </c:pt>
                <c:pt idx="4">
                  <c:v>20.399999999999999</c:v>
                </c:pt>
                <c:pt idx="5">
                  <c:v>29.8</c:v>
                </c:pt>
                <c:pt idx="6">
                  <c:v>36.200000000000003</c:v>
                </c:pt>
                <c:pt idx="7">
                  <c:v>35.6</c:v>
                </c:pt>
                <c:pt idx="8">
                  <c:v>37.1</c:v>
                </c:pt>
                <c:pt idx="9">
                  <c:v>35.700000000000003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SDGsを知っている</c:v>
                      </c:pt>
                    </c:strCache>
                  </c:strRef>
                </c15:tx>
              </c15:filteredSeriesTitle>
            </c:ext>
            <c:ext xmlns:c15="http://schemas.microsoft.com/office/drawing/2012/chart" uri="{02D57815-91ED-43cb-92C2-25804820EDAC}">
              <c15:filteredCategoryTitle>
                <c15:cat>
                  <c:numRef>
                    <c:extLst>
                      <c:ext uri="{02D57815-91ED-43cb-92C2-25804820EDAC}">
                        <c15:formulaRef>
                          <c15:sqref>Sheet1!$A$2:$A$11</c15:sqref>
                        </c15:formulaRef>
                      </c:ext>
                    </c:extLst>
                    <c:numCache>
                      <c:formatCode>yyyy"年"m"月"</c:formatCode>
                      <c:ptCount val="10"/>
                      <c:pt idx="0">
                        <c:v>43405</c:v>
                      </c:pt>
                      <c:pt idx="1">
                        <c:v>43525</c:v>
                      </c:pt>
                      <c:pt idx="2">
                        <c:v>43770</c:v>
                      </c:pt>
                      <c:pt idx="3">
                        <c:v>43891</c:v>
                      </c:pt>
                      <c:pt idx="4">
                        <c:v>44105</c:v>
                      </c:pt>
                      <c:pt idx="5">
                        <c:v>44256</c:v>
                      </c:pt>
                      <c:pt idx="6">
                        <c:v>44440</c:v>
                      </c:pt>
                      <c:pt idx="7">
                        <c:v>44621</c:v>
                      </c:pt>
                      <c:pt idx="8">
                        <c:v>44805</c:v>
                      </c:pt>
                      <c:pt idx="9">
                        <c:v>44986</c:v>
                      </c:pt>
                    </c:numCache>
                  </c:numRef>
                </c15:cat>
              </c15:filteredCategoryTitle>
            </c:ext>
            <c:ext xmlns:c16="http://schemas.microsoft.com/office/drawing/2014/chart" uri="{C3380CC4-5D6E-409C-BE32-E72D297353CC}">
              <c16:uniqueId val="{00000000-899F-415F-8B62-398EA72457AD}"/>
            </c:ext>
          </c:extLst>
        </c:ser>
        <c:ser>
          <c:idx val="1"/>
          <c:order val="1"/>
          <c:spPr>
            <a:pattFill prst="ltHorz">
              <a:fgClr>
                <a:schemeClr val="accent1"/>
              </a:fgClr>
              <a:bgClr>
                <a:schemeClr val="bg1"/>
              </a:bgClr>
            </a:pattFill>
            <a:ln w="3175">
              <a:solidFill>
                <a:schemeClr val="tx1"/>
              </a:solidFill>
            </a:ln>
            <a:effectLst/>
          </c:spPr>
          <c:invertIfNegative val="0"/>
          <c:dLbls>
            <c:dLbl>
              <c:idx val="0"/>
              <c:layout>
                <c:manualLayout>
                  <c:x val="0.13507057969563033"/>
                  <c:y val="-2.56109691946056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95D-4F0D-B955-56C99B7886FC}"/>
                </c:ext>
              </c:extLst>
            </c:dLbl>
            <c:dLbl>
              <c:idx val="1"/>
              <c:layout>
                <c:manualLayout>
                  <c:x val="0.11818675723367648"/>
                  <c:y val="-1.164134963391172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728-4C88-9D1D-B461743369F6}"/>
                </c:ext>
              </c:extLst>
            </c:dLbl>
            <c:dLbl>
              <c:idx val="2"/>
              <c:layout>
                <c:manualLayout>
                  <c:x val="1.3802857221357052E-2"/>
                  <c:y val="-2.2615384107706987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95D-4F0D-B955-56C99B7886FC}"/>
                </c:ext>
              </c:extLst>
            </c:dLbl>
            <c:dLbl>
              <c:idx val="3"/>
              <c:layout>
                <c:manualLayout>
                  <c:x val="0"/>
                  <c:y val="2.3616452448087474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95D-4F0D-B955-56C99B7886FC}"/>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Sheet1!$C$2:$C$11</c:f>
              <c:numCache>
                <c:formatCode>General\%</c:formatCode>
                <c:ptCount val="10"/>
                <c:pt idx="0">
                  <c:v>12.2</c:v>
                </c:pt>
                <c:pt idx="1">
                  <c:v>10.6</c:v>
                </c:pt>
                <c:pt idx="2">
                  <c:v>14.7</c:v>
                </c:pt>
                <c:pt idx="3">
                  <c:v>15.4</c:v>
                </c:pt>
                <c:pt idx="4">
                  <c:v>23.1</c:v>
                </c:pt>
                <c:pt idx="5">
                  <c:v>23.6</c:v>
                </c:pt>
                <c:pt idx="6">
                  <c:v>36.1</c:v>
                </c:pt>
                <c:pt idx="7">
                  <c:v>43.9</c:v>
                </c:pt>
                <c:pt idx="8">
                  <c:v>44.7</c:v>
                </c:pt>
                <c:pt idx="9">
                  <c:v>48.4</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SDGsという言葉を聞いたことがある、または、ロゴを見たことがある</c:v>
                      </c:pt>
                    </c:strCache>
                  </c:strRef>
                </c15:tx>
              </c15:filteredSeriesTitle>
            </c:ext>
            <c:ext xmlns:c15="http://schemas.microsoft.com/office/drawing/2012/chart" uri="{02D57815-91ED-43cb-92C2-25804820EDAC}">
              <c15:filteredCategoryTitle>
                <c15:cat>
                  <c:numRef>
                    <c:extLst>
                      <c:ext uri="{02D57815-91ED-43cb-92C2-25804820EDAC}">
                        <c15:formulaRef>
                          <c15:sqref>Sheet1!$A$2:$A$11</c15:sqref>
                        </c15:formulaRef>
                      </c:ext>
                    </c:extLst>
                    <c:numCache>
                      <c:formatCode>yyyy"年"m"月"</c:formatCode>
                      <c:ptCount val="10"/>
                      <c:pt idx="0">
                        <c:v>43405</c:v>
                      </c:pt>
                      <c:pt idx="1">
                        <c:v>43525</c:v>
                      </c:pt>
                      <c:pt idx="2">
                        <c:v>43770</c:v>
                      </c:pt>
                      <c:pt idx="3">
                        <c:v>43891</c:v>
                      </c:pt>
                      <c:pt idx="4">
                        <c:v>44105</c:v>
                      </c:pt>
                      <c:pt idx="5">
                        <c:v>44256</c:v>
                      </c:pt>
                      <c:pt idx="6">
                        <c:v>44440</c:v>
                      </c:pt>
                      <c:pt idx="7">
                        <c:v>44621</c:v>
                      </c:pt>
                      <c:pt idx="8">
                        <c:v>44805</c:v>
                      </c:pt>
                      <c:pt idx="9">
                        <c:v>44986</c:v>
                      </c:pt>
                    </c:numCache>
                  </c:numRef>
                </c15:cat>
              </c15:filteredCategoryTitle>
            </c:ext>
            <c:ext xmlns:c16="http://schemas.microsoft.com/office/drawing/2014/chart" uri="{C3380CC4-5D6E-409C-BE32-E72D297353CC}">
              <c16:uniqueId val="{00000001-899F-415F-8B62-398EA72457AD}"/>
            </c:ext>
          </c:extLst>
        </c:ser>
        <c:dLbls>
          <c:dLblPos val="ctr"/>
          <c:showLegendKey val="0"/>
          <c:showVal val="1"/>
          <c:showCatName val="0"/>
          <c:showSerName val="0"/>
          <c:showPercent val="0"/>
          <c:showBubbleSize val="0"/>
        </c:dLbls>
        <c:gapWidth val="150"/>
        <c:overlap val="100"/>
        <c:axId val="249676831"/>
        <c:axId val="249673087"/>
      </c:barChart>
      <c:barChart>
        <c:barDir val="bar"/>
        <c:grouping val="stacked"/>
        <c:varyColors val="0"/>
        <c:ser>
          <c:idx val="2"/>
          <c:order val="2"/>
          <c:spPr>
            <a:noFill/>
            <a:ln>
              <a:noFill/>
            </a:ln>
            <a:effectLst/>
          </c:spPr>
          <c:invertIfNegative val="0"/>
          <c:dLbls>
            <c:dLbl>
              <c:idx val="0"/>
              <c:layout>
                <c:manualLayout>
                  <c:x val="0.64871669081791794"/>
                  <c:y val="-4.665859149837266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99F-415F-8B62-398EA72457AD}"/>
                </c:ext>
              </c:extLst>
            </c:dLbl>
            <c:dLbl>
              <c:idx val="1"/>
              <c:layout>
                <c:manualLayout>
                  <c:x val="0.66397853859406875"/>
                  <c:y val="-6.9538618325135193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99F-415F-8B62-398EA72457AD}"/>
                </c:ext>
              </c:extLst>
            </c:dLbl>
            <c:dLbl>
              <c:idx val="2"/>
              <c:layout>
                <c:manualLayout>
                  <c:x val="0.61674082910380557"/>
                  <c:y val="-3.3874997498790794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99F-415F-8B62-398EA72457AD}"/>
                </c:ext>
              </c:extLst>
            </c:dLbl>
            <c:dLbl>
              <c:idx val="3"/>
              <c:layout>
                <c:manualLayout>
                  <c:x val="0.58558024116390683"/>
                  <c:y val="-2.7954204066931748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99F-415F-8B62-398EA72457AD}"/>
                </c:ext>
              </c:extLst>
            </c:dLbl>
            <c:dLbl>
              <c:idx val="4"/>
              <c:layout>
                <c:manualLayout>
                  <c:x val="0.5353880980074992"/>
                  <c:y val="2.1449335161343518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99F-415F-8B62-398EA72457AD}"/>
                </c:ext>
              </c:extLst>
            </c:dLbl>
            <c:dLbl>
              <c:idx val="5"/>
              <c:layout>
                <c:manualLayout>
                  <c:x val="0.49420518083944337"/>
                  <c:y val="4.8309562071042625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4FB-443F-BC46-D841B9E0F824}"/>
                </c:ext>
              </c:extLst>
            </c:dLbl>
            <c:dLbl>
              <c:idx val="6"/>
              <c:layout>
                <c:manualLayout>
                  <c:x val="0.41567731541293745"/>
                  <c:y val="-2.7632324316790796E-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CA3-4A67-B4E7-0929B8F9991F}"/>
                </c:ext>
              </c:extLst>
            </c:dLbl>
            <c:dLbl>
              <c:idx val="7"/>
              <c:layout>
                <c:manualLayout>
                  <c:x val="0.38446031516449147"/>
                  <c:y val="1.576796782444478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728-4C88-9D1D-B461743369F6}"/>
                </c:ext>
              </c:extLst>
            </c:dLbl>
            <c:dLbl>
              <c:idx val="8"/>
              <c:layout>
                <c:manualLayout>
                  <c:x val="0.37130375413609756"/>
                  <c:y val="4.162357111955501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A98-432E-88C5-888EAC7754C9}"/>
                </c:ext>
              </c:extLst>
            </c:dLbl>
            <c:dLbl>
              <c:idx val="9"/>
              <c:layout>
                <c:manualLayout>
                  <c:x val="0.36803235542124207"/>
                  <c:y val="2.190714269450265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B98-4CA6-B1ED-6BB0A472521F}"/>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Sheet1!$D$2:$D$11</c:f>
              <c:numCache>
                <c:formatCode>General\%</c:formatCode>
                <c:ptCount val="10"/>
                <c:pt idx="0">
                  <c:v>17.899999999999999</c:v>
                </c:pt>
                <c:pt idx="1">
                  <c:v>14.7</c:v>
                </c:pt>
                <c:pt idx="2">
                  <c:v>25.4</c:v>
                </c:pt>
                <c:pt idx="3">
                  <c:v>31.4</c:v>
                </c:pt>
                <c:pt idx="4">
                  <c:v>43.5</c:v>
                </c:pt>
                <c:pt idx="5">
                  <c:v>53.400000000000006</c:v>
                </c:pt>
                <c:pt idx="6">
                  <c:v>72.300000000000011</c:v>
                </c:pt>
                <c:pt idx="7">
                  <c:v>79.5</c:v>
                </c:pt>
                <c:pt idx="8">
                  <c:v>81.800000000000011</c:v>
                </c:pt>
                <c:pt idx="9">
                  <c:v>84.1</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列1</c:v>
                      </c:pt>
                    </c:strCache>
                  </c:strRef>
                </c15:tx>
              </c15:filteredSeriesTitle>
            </c:ext>
            <c:ext xmlns:c15="http://schemas.microsoft.com/office/drawing/2012/chart" uri="{02D57815-91ED-43cb-92C2-25804820EDAC}">
              <c15:filteredCategoryTitle>
                <c15:cat>
                  <c:numRef>
                    <c:extLst>
                      <c:ext uri="{02D57815-91ED-43cb-92C2-25804820EDAC}">
                        <c15:formulaRef>
                          <c15:sqref>Sheet1!$A$2:$A$11</c15:sqref>
                        </c15:formulaRef>
                      </c:ext>
                    </c:extLst>
                    <c:numCache>
                      <c:formatCode>yyyy"年"m"月"</c:formatCode>
                      <c:ptCount val="10"/>
                      <c:pt idx="0">
                        <c:v>43405</c:v>
                      </c:pt>
                      <c:pt idx="1">
                        <c:v>43525</c:v>
                      </c:pt>
                      <c:pt idx="2">
                        <c:v>43770</c:v>
                      </c:pt>
                      <c:pt idx="3">
                        <c:v>43891</c:v>
                      </c:pt>
                      <c:pt idx="4">
                        <c:v>44105</c:v>
                      </c:pt>
                      <c:pt idx="5">
                        <c:v>44256</c:v>
                      </c:pt>
                      <c:pt idx="6">
                        <c:v>44440</c:v>
                      </c:pt>
                      <c:pt idx="7">
                        <c:v>44621</c:v>
                      </c:pt>
                      <c:pt idx="8">
                        <c:v>44805</c:v>
                      </c:pt>
                      <c:pt idx="9">
                        <c:v>44986</c:v>
                      </c:pt>
                    </c:numCache>
                  </c:numRef>
                </c15:cat>
              </c15:filteredCategoryTitle>
            </c:ext>
            <c:ext xmlns:c16="http://schemas.microsoft.com/office/drawing/2014/chart" uri="{C3380CC4-5D6E-409C-BE32-E72D297353CC}">
              <c16:uniqueId val="{00000004-899F-415F-8B62-398EA72457AD}"/>
            </c:ext>
          </c:extLst>
        </c:ser>
        <c:dLbls>
          <c:showLegendKey val="0"/>
          <c:showVal val="0"/>
          <c:showCatName val="0"/>
          <c:showSerName val="0"/>
          <c:showPercent val="0"/>
          <c:showBubbleSize val="0"/>
        </c:dLbls>
        <c:gapWidth val="182"/>
        <c:overlap val="100"/>
        <c:axId val="225146719"/>
        <c:axId val="225131327"/>
      </c:barChart>
      <c:catAx>
        <c:axId val="249676831"/>
        <c:scaling>
          <c:orientation val="minMax"/>
        </c:scaling>
        <c:delete val="0"/>
        <c:axPos val="l"/>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49673087"/>
        <c:crosses val="autoZero"/>
        <c:auto val="0"/>
        <c:lblAlgn val="ctr"/>
        <c:lblOffset val="100"/>
        <c:noMultiLvlLbl val="0"/>
      </c:catAx>
      <c:valAx>
        <c:axId val="249673087"/>
        <c:scaling>
          <c:orientation val="minMax"/>
        </c:scaling>
        <c:delete val="1"/>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crossAx val="249676831"/>
        <c:crosses val="autoZero"/>
        <c:crossBetween val="between"/>
      </c:valAx>
      <c:valAx>
        <c:axId val="225131327"/>
        <c:scaling>
          <c:orientation val="minMax"/>
          <c:max val="80"/>
        </c:scaling>
        <c:delete val="0"/>
        <c:axPos val="t"/>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25146719"/>
        <c:crosses val="max"/>
        <c:crossBetween val="between"/>
      </c:valAx>
      <c:catAx>
        <c:axId val="225146719"/>
        <c:scaling>
          <c:orientation val="minMax"/>
        </c:scaling>
        <c:delete val="1"/>
        <c:axPos val="l"/>
        <c:numFmt formatCode="yyyy&quot;年&quot;m&quot;月&quot;" sourceLinked="1"/>
        <c:majorTickMark val="out"/>
        <c:minorTickMark val="none"/>
        <c:tickLblPos val="nextTo"/>
        <c:crossAx val="225131327"/>
        <c:crosses val="autoZero"/>
        <c:auto val="1"/>
        <c:lblAlgn val="ctr"/>
        <c:lblOffset val="100"/>
        <c:noMultiLvlLbl val="1"/>
      </c:catAx>
      <c:spPr>
        <a:noFill/>
        <a:ln>
          <a:noFill/>
        </a:ln>
        <a:effectLst/>
      </c:spPr>
    </c:plotArea>
    <c:legend>
      <c:legendPos val="b"/>
      <c:legendEntry>
        <c:idx val="2"/>
        <c:delete val="1"/>
      </c:legendEntry>
      <c:layout>
        <c:manualLayout>
          <c:xMode val="edge"/>
          <c:yMode val="edge"/>
          <c:x val="3.0542879148169059E-2"/>
          <c:y val="0.88452020597544057"/>
          <c:w val="0.93284310327230846"/>
          <c:h val="0.1011667457290947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68097452848048"/>
          <c:y val="8.6290816729917771E-2"/>
          <c:w val="0.80467224494040301"/>
          <c:h val="0.51811057084123968"/>
        </c:manualLayout>
      </c:layout>
      <c:barChart>
        <c:barDir val="bar"/>
        <c:grouping val="stacked"/>
        <c:varyColors val="0"/>
        <c:ser>
          <c:idx val="0"/>
          <c:order val="0"/>
          <c:spPr>
            <a:pattFill prst="ltVert">
              <a:fgClr>
                <a:srgbClr val="5B9BD5"/>
              </a:fgClr>
              <a:bgClr>
                <a:sysClr val="window" lastClr="FFFFFF"/>
              </a:bgClr>
            </a:pattFill>
            <a:ln>
              <a:solidFill>
                <a:sysClr val="windowText" lastClr="000000"/>
              </a:solidFill>
            </a:ln>
            <a:effectLst/>
          </c:spPr>
          <c:invertIfNegative val="0"/>
          <c:dLbls>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Sheet1!$D$31:$D$32</c:f>
              <c:numCache>
                <c:formatCode>0.0"%"</c:formatCode>
                <c:ptCount val="2"/>
                <c:pt idx="0">
                  <c:v>8.9</c:v>
                </c:pt>
                <c:pt idx="1">
                  <c:v>8.6834733893557416</c:v>
                </c:pt>
              </c:numCache>
            </c:numRef>
          </c:val>
          <c:extLst>
            <c:ext xmlns:c15="http://schemas.microsoft.com/office/drawing/2012/chart" uri="{02D57815-91ED-43cb-92C2-25804820EDAC}">
              <c15:filteredSeriesTitle>
                <c15:tx>
                  <c:strRef>
                    <c:extLst>
                      <c:ext uri="{02D57815-91ED-43cb-92C2-25804820EDAC}">
                        <c15:formulaRef>
                          <c15:sqref>Sheet1!$D$26</c15:sqref>
                        </c15:formulaRef>
                      </c:ext>
                    </c:extLst>
                    <c:strCache>
                      <c:ptCount val="1"/>
                      <c:pt idx="0">
                        <c:v>常に意識している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Sheet1!$C$31:$C$32</c15:sqref>
                        </c15:formulaRef>
                      </c:ext>
                    </c:extLst>
                    <c:strCache>
                      <c:ptCount val="2"/>
                      <c:pt idx="0">
                        <c:v>2022年9月(n=371)</c:v>
                      </c:pt>
                      <c:pt idx="1">
                        <c:v>2023年3月(n=357)</c:v>
                      </c:pt>
                    </c:strCache>
                  </c:strRef>
                </c15:cat>
              </c15:filteredCategoryTitle>
            </c:ext>
            <c:ext xmlns:c16="http://schemas.microsoft.com/office/drawing/2014/chart" uri="{C3380CC4-5D6E-409C-BE32-E72D297353CC}">
              <c16:uniqueId val="{00000000-D877-4463-B28D-DFD5DCC45BA5}"/>
            </c:ext>
          </c:extLst>
        </c:ser>
        <c:ser>
          <c:idx val="1"/>
          <c:order val="1"/>
          <c:spPr>
            <a:pattFill prst="ltHorz">
              <a:fgClr>
                <a:srgbClr val="5B9BD5"/>
              </a:fgClr>
              <a:bgClr>
                <a:sysClr val="window" lastClr="FFFFFF"/>
              </a:bgClr>
            </a:pattFill>
            <a:ln>
              <a:solidFill>
                <a:schemeClr val="tx1"/>
              </a:solidFill>
            </a:ln>
            <a:effectLst/>
          </c:spPr>
          <c:invertIfNegative val="0"/>
          <c:dLbls>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Sheet1!$E$31:$E$32</c:f>
              <c:numCache>
                <c:formatCode>0.0"%"</c:formatCode>
                <c:ptCount val="2"/>
                <c:pt idx="0">
                  <c:v>26.7</c:v>
                </c:pt>
                <c:pt idx="1">
                  <c:v>28.571428571428573</c:v>
                </c:pt>
              </c:numCache>
            </c:numRef>
          </c:val>
          <c:extLst>
            <c:ext xmlns:c15="http://schemas.microsoft.com/office/drawing/2012/chart" uri="{02D57815-91ED-43cb-92C2-25804820EDAC}">
              <c15:filteredSeriesTitle>
                <c15:tx>
                  <c:strRef>
                    <c:extLst>
                      <c:ext uri="{02D57815-91ED-43cb-92C2-25804820EDAC}">
                        <c15:formulaRef>
                          <c15:sqref>Sheet1!$E$26</c15:sqref>
                        </c15:formulaRef>
                      </c:ext>
                    </c:extLst>
                    <c:strCache>
                      <c:ptCount val="1"/>
                      <c:pt idx="0">
                        <c:v>よく意識している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Sheet1!$C$31:$C$32</c15:sqref>
                        </c15:formulaRef>
                      </c:ext>
                    </c:extLst>
                    <c:strCache>
                      <c:ptCount val="2"/>
                      <c:pt idx="0">
                        <c:v>2022年9月(n=371)</c:v>
                      </c:pt>
                      <c:pt idx="1">
                        <c:v>2023年3月(n=357)</c:v>
                      </c:pt>
                    </c:strCache>
                  </c:strRef>
                </c15:cat>
              </c15:filteredCategoryTitle>
            </c:ext>
            <c:ext xmlns:c16="http://schemas.microsoft.com/office/drawing/2014/chart" uri="{C3380CC4-5D6E-409C-BE32-E72D297353CC}">
              <c16:uniqueId val="{00000001-D877-4463-B28D-DFD5DCC45BA5}"/>
            </c:ext>
          </c:extLst>
        </c:ser>
        <c:ser>
          <c:idx val="2"/>
          <c:order val="2"/>
          <c:spPr>
            <a:pattFill prst="divot">
              <a:fgClr>
                <a:srgbClr val="5B9BD5"/>
              </a:fgClr>
              <a:bgClr>
                <a:sysClr val="window" lastClr="FFFFFF"/>
              </a:bgClr>
            </a:pattFill>
            <a:ln>
              <a:solidFill>
                <a:schemeClr val="tx1"/>
              </a:solidFill>
            </a:ln>
            <a:effectLst/>
          </c:spPr>
          <c:invertIfNegative val="0"/>
          <c:dLbls>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Sheet1!$F$31:$F$32</c:f>
              <c:numCache>
                <c:formatCode>0.0"%"</c:formatCode>
                <c:ptCount val="2"/>
                <c:pt idx="0">
                  <c:v>46.9</c:v>
                </c:pt>
                <c:pt idx="1">
                  <c:v>45.378151260504204</c:v>
                </c:pt>
              </c:numCache>
            </c:numRef>
          </c:val>
          <c:extLst>
            <c:ext xmlns:c15="http://schemas.microsoft.com/office/drawing/2012/chart" uri="{02D57815-91ED-43cb-92C2-25804820EDAC}">
              <c15:filteredSeriesTitle>
                <c15:tx>
                  <c:strRef>
                    <c:extLst>
                      <c:ext uri="{02D57815-91ED-43cb-92C2-25804820EDAC}">
                        <c15:formulaRef>
                          <c15:sqref>Sheet1!$F$26</c15:sqref>
                        </c15:formulaRef>
                      </c:ext>
                    </c:extLst>
                    <c:strCache>
                      <c:ptCount val="1"/>
                      <c:pt idx="0">
                        <c:v>たまに意識している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Sheet1!$C$31:$C$32</c15:sqref>
                        </c15:formulaRef>
                      </c:ext>
                    </c:extLst>
                    <c:strCache>
                      <c:ptCount val="2"/>
                      <c:pt idx="0">
                        <c:v>2022年9月(n=371)</c:v>
                      </c:pt>
                      <c:pt idx="1">
                        <c:v>2023年3月(n=357)</c:v>
                      </c:pt>
                    </c:strCache>
                  </c:strRef>
                </c15:cat>
              </c15:filteredCategoryTitle>
            </c:ext>
            <c:ext xmlns:c16="http://schemas.microsoft.com/office/drawing/2014/chart" uri="{C3380CC4-5D6E-409C-BE32-E72D297353CC}">
              <c16:uniqueId val="{00000002-D877-4463-B28D-DFD5DCC45BA5}"/>
            </c:ext>
          </c:extLst>
        </c:ser>
        <c:dLbls>
          <c:dLblPos val="ctr"/>
          <c:showLegendKey val="0"/>
          <c:showVal val="1"/>
          <c:showCatName val="0"/>
          <c:showSerName val="0"/>
          <c:showPercent val="0"/>
          <c:showBubbleSize val="0"/>
        </c:dLbls>
        <c:gapWidth val="40"/>
        <c:overlap val="100"/>
        <c:axId val="1982412783"/>
        <c:axId val="1982397391"/>
        <c:extLst/>
      </c:barChart>
      <c:catAx>
        <c:axId val="19824127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982397391"/>
        <c:crosses val="autoZero"/>
        <c:auto val="0"/>
        <c:lblAlgn val="ctr"/>
        <c:lblOffset val="100"/>
        <c:noMultiLvlLbl val="0"/>
      </c:catAx>
      <c:valAx>
        <c:axId val="1982397391"/>
        <c:scaling>
          <c:orientation val="minMax"/>
        </c:scaling>
        <c:delete val="0"/>
        <c:axPos val="b"/>
        <c:majorGridlines>
          <c:spPr>
            <a:ln w="9525" cap="flat" cmpd="sng" algn="ctr">
              <a:solidFill>
                <a:schemeClr val="tx1">
                  <a:lumMod val="15000"/>
                  <a:lumOff val="85000"/>
                </a:schemeClr>
              </a:solidFill>
              <a:round/>
            </a:ln>
            <a:effectLst/>
          </c:spPr>
        </c:majorGridlines>
        <c:numFmt formatCode="0.0&quot;%&quot;"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412783"/>
        <c:crosses val="autoZero"/>
        <c:crossBetween val="between"/>
      </c:valAx>
      <c:spPr>
        <a:noFill/>
        <a:ln>
          <a:noFill/>
        </a:ln>
        <a:effectLst/>
      </c:spPr>
    </c:plotArea>
    <c:legend>
      <c:legendPos val="b"/>
      <c:layout>
        <c:manualLayout>
          <c:xMode val="edge"/>
          <c:yMode val="edge"/>
          <c:x val="0.18302454397158474"/>
          <c:y val="0.8246194957176477"/>
          <c:w val="0.42030284702601189"/>
          <c:h val="0.1482754963375426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974599041737463"/>
          <c:y val="3.884001223875326E-2"/>
          <c:w val="0.75654105627435719"/>
          <c:h val="0.80707233431946868"/>
        </c:manualLayout>
      </c:layout>
      <c:barChart>
        <c:barDir val="bar"/>
        <c:grouping val="percentStacked"/>
        <c:varyColors val="0"/>
        <c:ser>
          <c:idx val="0"/>
          <c:order val="0"/>
          <c:spPr>
            <a:solidFill>
              <a:schemeClr val="accent5">
                <a:shade val="58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Sheet1!$D$33:$D$44</c:f>
              <c:numCache>
                <c:formatCode>0.0</c:formatCode>
                <c:ptCount val="12"/>
                <c:pt idx="0">
                  <c:v>10</c:v>
                </c:pt>
                <c:pt idx="1">
                  <c:v>5.9829059829059998</c:v>
                </c:pt>
                <c:pt idx="2">
                  <c:v>9</c:v>
                </c:pt>
                <c:pt idx="3">
                  <c:v>8.8757396449704142</c:v>
                </c:pt>
                <c:pt idx="4">
                  <c:v>10.199999999999999</c:v>
                </c:pt>
                <c:pt idx="5">
                  <c:v>9.5238095238095237</c:v>
                </c:pt>
                <c:pt idx="6">
                  <c:v>8.9552238805969999</c:v>
                </c:pt>
                <c:pt idx="7">
                  <c:v>8.2872928176795995</c:v>
                </c:pt>
                <c:pt idx="8">
                  <c:v>13.8</c:v>
                </c:pt>
                <c:pt idx="9">
                  <c:v>9.6256684491978604</c:v>
                </c:pt>
                <c:pt idx="10">
                  <c:v>7.6</c:v>
                </c:pt>
                <c:pt idx="11">
                  <c:v>7.9365079365079367</c:v>
                </c:pt>
              </c:numCache>
            </c:numRef>
          </c:val>
          <c:extLst>
            <c:ext xmlns:c15="http://schemas.microsoft.com/office/drawing/2012/chart" uri="{02D57815-91ED-43cb-92C2-25804820EDAC}">
              <c15:filteredSeriesTitle>
                <c15:tx>
                  <c:strRef>
                    <c:extLst>
                      <c:ext uri="{02D57815-91ED-43cb-92C2-25804820EDAC}">
                        <c15:formulaRef>
                          <c15:sqref>Sheet1!$D$26</c15:sqref>
                        </c15:formulaRef>
                      </c:ext>
                    </c:extLst>
                    <c:strCache>
                      <c:ptCount val="1"/>
                      <c:pt idx="0">
                        <c:v>常に意識している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Sheet1!$C$33:$C$44</c15:sqref>
                        </c15:formulaRef>
                      </c:ext>
                    </c:extLst>
                    <c:strCache>
                      <c:ptCount val="12"/>
                      <c:pt idx="0">
                        <c:v>2020年10月(n=70)</c:v>
                      </c:pt>
                      <c:pt idx="1">
                        <c:v>2021年3月(n=117)</c:v>
                      </c:pt>
                      <c:pt idx="2">
                        <c:v>2021年9月(n=166)</c:v>
                      </c:pt>
                      <c:pt idx="3">
                        <c:v>2022年3月(n=169)</c:v>
                      </c:pt>
                      <c:pt idx="4">
                        <c:v>2022年9月(n=186)</c:v>
                      </c:pt>
                      <c:pt idx="5">
                        <c:v>2023年3月(n=168)</c:v>
                      </c:pt>
                      <c:pt idx="6">
                        <c:v>2020年10月(n=134)</c:v>
                      </c:pt>
                      <c:pt idx="7">
                        <c:v>2021年3月(n=181)</c:v>
                      </c:pt>
                      <c:pt idx="8">
                        <c:v>2021年9月(n=196)</c:v>
                      </c:pt>
                      <c:pt idx="9">
                        <c:v>2022年3月(n=187)</c:v>
                      </c:pt>
                      <c:pt idx="10">
                        <c:v>2022年9月(n=185)</c:v>
                      </c:pt>
                      <c:pt idx="11">
                        <c:v>2023年3月(n=189)</c:v>
                      </c:pt>
                    </c:strCache>
                  </c:strRef>
                </c15:cat>
              </c15:filteredCategoryTitle>
            </c:ext>
            <c:ext xmlns:c16="http://schemas.microsoft.com/office/drawing/2014/chart" uri="{C3380CC4-5D6E-409C-BE32-E72D297353CC}">
              <c16:uniqueId val="{00000000-D877-4463-B28D-DFD5DCC45BA5}"/>
            </c:ext>
          </c:extLst>
        </c:ser>
        <c:ser>
          <c:idx val="1"/>
          <c:order val="1"/>
          <c:spPr>
            <a:pattFill prst="narVer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Sheet1!$E$33:$E$44</c:f>
              <c:numCache>
                <c:formatCode>0.0</c:formatCode>
                <c:ptCount val="12"/>
                <c:pt idx="0">
                  <c:v>10</c:v>
                </c:pt>
                <c:pt idx="1">
                  <c:v>22.222222222222001</c:v>
                </c:pt>
                <c:pt idx="2">
                  <c:v>21.7</c:v>
                </c:pt>
                <c:pt idx="3">
                  <c:v>25.443786982248522</c:v>
                </c:pt>
                <c:pt idx="4">
                  <c:v>25.8</c:v>
                </c:pt>
                <c:pt idx="5">
                  <c:v>33.333333333333336</c:v>
                </c:pt>
                <c:pt idx="6">
                  <c:v>23.134328358209</c:v>
                </c:pt>
                <c:pt idx="7">
                  <c:v>23.204419889503001</c:v>
                </c:pt>
                <c:pt idx="8">
                  <c:v>26</c:v>
                </c:pt>
                <c:pt idx="9">
                  <c:v>25.133689839572192</c:v>
                </c:pt>
                <c:pt idx="10">
                  <c:v>27.6</c:v>
                </c:pt>
                <c:pt idx="11">
                  <c:v>24.338624338624339</c:v>
                </c:pt>
              </c:numCache>
            </c:numRef>
          </c:val>
          <c:extLst>
            <c:ext xmlns:c15="http://schemas.microsoft.com/office/drawing/2012/chart" uri="{02D57815-91ED-43cb-92C2-25804820EDAC}">
              <c15:filteredSeriesTitle>
                <c15:tx>
                  <c:strRef>
                    <c:extLst>
                      <c:ext uri="{02D57815-91ED-43cb-92C2-25804820EDAC}">
                        <c15:formulaRef>
                          <c15:sqref>Sheet1!$E$26</c15:sqref>
                        </c15:formulaRef>
                      </c:ext>
                    </c:extLst>
                    <c:strCache>
                      <c:ptCount val="1"/>
                      <c:pt idx="0">
                        <c:v>よく意識している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Sheet1!$C$33:$C$44</c15:sqref>
                        </c15:formulaRef>
                      </c:ext>
                    </c:extLst>
                    <c:strCache>
                      <c:ptCount val="12"/>
                      <c:pt idx="0">
                        <c:v>2020年10月(n=70)</c:v>
                      </c:pt>
                      <c:pt idx="1">
                        <c:v>2021年3月(n=117)</c:v>
                      </c:pt>
                      <c:pt idx="2">
                        <c:v>2021年9月(n=166)</c:v>
                      </c:pt>
                      <c:pt idx="3">
                        <c:v>2022年3月(n=169)</c:v>
                      </c:pt>
                      <c:pt idx="4">
                        <c:v>2022年9月(n=186)</c:v>
                      </c:pt>
                      <c:pt idx="5">
                        <c:v>2023年3月(n=168)</c:v>
                      </c:pt>
                      <c:pt idx="6">
                        <c:v>2020年10月(n=134)</c:v>
                      </c:pt>
                      <c:pt idx="7">
                        <c:v>2021年3月(n=181)</c:v>
                      </c:pt>
                      <c:pt idx="8">
                        <c:v>2021年9月(n=196)</c:v>
                      </c:pt>
                      <c:pt idx="9">
                        <c:v>2022年3月(n=187)</c:v>
                      </c:pt>
                      <c:pt idx="10">
                        <c:v>2022年9月(n=185)</c:v>
                      </c:pt>
                      <c:pt idx="11">
                        <c:v>2023年3月(n=189)</c:v>
                      </c:pt>
                    </c:strCache>
                  </c:strRef>
                </c15:cat>
              </c15:filteredCategoryTitle>
            </c:ext>
            <c:ext xmlns:c16="http://schemas.microsoft.com/office/drawing/2014/chart" uri="{C3380CC4-5D6E-409C-BE32-E72D297353CC}">
              <c16:uniqueId val="{00000001-D877-4463-B28D-DFD5DCC45BA5}"/>
            </c:ext>
          </c:extLst>
        </c:ser>
        <c:ser>
          <c:idx val="2"/>
          <c:order val="2"/>
          <c:spPr>
            <a:pattFill prst="narHorz">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Sheet1!$F$33:$F$44</c:f>
              <c:numCache>
                <c:formatCode>0.0</c:formatCode>
                <c:ptCount val="12"/>
                <c:pt idx="0">
                  <c:v>55.714285714286</c:v>
                </c:pt>
                <c:pt idx="1">
                  <c:v>41.880341880342002</c:v>
                </c:pt>
                <c:pt idx="2">
                  <c:v>45.2</c:v>
                </c:pt>
                <c:pt idx="3">
                  <c:v>52.071005917159766</c:v>
                </c:pt>
                <c:pt idx="4">
                  <c:v>50.5</c:v>
                </c:pt>
                <c:pt idx="5">
                  <c:v>47.023809523809526</c:v>
                </c:pt>
                <c:pt idx="6">
                  <c:v>35.820895522388</c:v>
                </c:pt>
                <c:pt idx="7">
                  <c:v>45.303867403315003</c:v>
                </c:pt>
                <c:pt idx="8">
                  <c:v>38.799999999999997</c:v>
                </c:pt>
                <c:pt idx="9">
                  <c:v>41.711229946524064</c:v>
                </c:pt>
                <c:pt idx="10">
                  <c:v>43.2</c:v>
                </c:pt>
                <c:pt idx="11">
                  <c:v>43.915343915343918</c:v>
                </c:pt>
              </c:numCache>
            </c:numRef>
          </c:val>
          <c:extLst>
            <c:ext xmlns:c15="http://schemas.microsoft.com/office/drawing/2012/chart" uri="{02D57815-91ED-43cb-92C2-25804820EDAC}">
              <c15:filteredSeriesTitle>
                <c15:tx>
                  <c:strRef>
                    <c:extLst>
                      <c:ext uri="{02D57815-91ED-43cb-92C2-25804820EDAC}">
                        <c15:formulaRef>
                          <c15:sqref>Sheet1!$F$26</c15:sqref>
                        </c15:formulaRef>
                      </c:ext>
                    </c:extLst>
                    <c:strCache>
                      <c:ptCount val="1"/>
                      <c:pt idx="0">
                        <c:v>たまに意識している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Sheet1!$C$33:$C$44</c15:sqref>
                        </c15:formulaRef>
                      </c:ext>
                    </c:extLst>
                    <c:strCache>
                      <c:ptCount val="12"/>
                      <c:pt idx="0">
                        <c:v>2020年10月(n=70)</c:v>
                      </c:pt>
                      <c:pt idx="1">
                        <c:v>2021年3月(n=117)</c:v>
                      </c:pt>
                      <c:pt idx="2">
                        <c:v>2021年9月(n=166)</c:v>
                      </c:pt>
                      <c:pt idx="3">
                        <c:v>2022年3月(n=169)</c:v>
                      </c:pt>
                      <c:pt idx="4">
                        <c:v>2022年9月(n=186)</c:v>
                      </c:pt>
                      <c:pt idx="5">
                        <c:v>2023年3月(n=168)</c:v>
                      </c:pt>
                      <c:pt idx="6">
                        <c:v>2020年10月(n=134)</c:v>
                      </c:pt>
                      <c:pt idx="7">
                        <c:v>2021年3月(n=181)</c:v>
                      </c:pt>
                      <c:pt idx="8">
                        <c:v>2021年9月(n=196)</c:v>
                      </c:pt>
                      <c:pt idx="9">
                        <c:v>2022年3月(n=187)</c:v>
                      </c:pt>
                      <c:pt idx="10">
                        <c:v>2022年9月(n=185)</c:v>
                      </c:pt>
                      <c:pt idx="11">
                        <c:v>2023年3月(n=189)</c:v>
                      </c:pt>
                    </c:strCache>
                  </c:strRef>
                </c15:cat>
              </c15:filteredCategoryTitle>
            </c:ext>
            <c:ext xmlns:c16="http://schemas.microsoft.com/office/drawing/2014/chart" uri="{C3380CC4-5D6E-409C-BE32-E72D297353CC}">
              <c16:uniqueId val="{00000002-D877-4463-B28D-DFD5DCC45BA5}"/>
            </c:ext>
          </c:extLst>
        </c:ser>
        <c:ser>
          <c:idx val="3"/>
          <c:order val="3"/>
          <c:spPr>
            <a:pattFill prst="divo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Sheet1!$G$33:$G$44</c:f>
              <c:numCache>
                <c:formatCode>0.0</c:formatCode>
                <c:ptCount val="12"/>
                <c:pt idx="0">
                  <c:v>24.285714285714</c:v>
                </c:pt>
                <c:pt idx="1">
                  <c:v>29.91452991453</c:v>
                </c:pt>
                <c:pt idx="2">
                  <c:v>24.1</c:v>
                </c:pt>
                <c:pt idx="3">
                  <c:v>13.609467455621301</c:v>
                </c:pt>
                <c:pt idx="4">
                  <c:v>13.4</c:v>
                </c:pt>
                <c:pt idx="5">
                  <c:v>10.119047619047619</c:v>
                </c:pt>
                <c:pt idx="6">
                  <c:v>32.089552238806</c:v>
                </c:pt>
                <c:pt idx="7">
                  <c:v>23.204419889503001</c:v>
                </c:pt>
                <c:pt idx="8">
                  <c:v>21.4</c:v>
                </c:pt>
                <c:pt idx="9">
                  <c:v>23.529411764705884</c:v>
                </c:pt>
                <c:pt idx="10">
                  <c:v>21.6</c:v>
                </c:pt>
                <c:pt idx="11">
                  <c:v>23.80952380952381</c:v>
                </c:pt>
              </c:numCache>
            </c:numRef>
          </c:val>
          <c:extLst>
            <c:ext xmlns:c15="http://schemas.microsoft.com/office/drawing/2012/chart" uri="{02D57815-91ED-43cb-92C2-25804820EDAC}">
              <c15:filteredSeriesTitle>
                <c15:tx>
                  <c:strRef>
                    <c:extLst>
                      <c:ext uri="{02D57815-91ED-43cb-92C2-25804820EDAC}">
                        <c15:formulaRef>
                          <c15:sqref>Sheet1!$G$26</c15:sqref>
                        </c15:formulaRef>
                      </c:ext>
                    </c:extLst>
                    <c:strCache>
                      <c:ptCount val="1"/>
                      <c:pt idx="0">
                        <c:v>意識していない</c:v>
                      </c:pt>
                    </c:strCache>
                  </c:strRef>
                </c15:tx>
              </c15:filteredSeriesTitle>
            </c:ext>
            <c:ext xmlns:c15="http://schemas.microsoft.com/office/drawing/2012/chart" uri="{02D57815-91ED-43cb-92C2-25804820EDAC}">
              <c15:filteredCategoryTitle>
                <c15:cat>
                  <c:strRef>
                    <c:extLst>
                      <c:ext uri="{02D57815-91ED-43cb-92C2-25804820EDAC}">
                        <c15:formulaRef>
                          <c15:sqref>Sheet1!$C$33:$C$44</c15:sqref>
                        </c15:formulaRef>
                      </c:ext>
                    </c:extLst>
                    <c:strCache>
                      <c:ptCount val="12"/>
                      <c:pt idx="0">
                        <c:v>2020年10月(n=70)</c:v>
                      </c:pt>
                      <c:pt idx="1">
                        <c:v>2021年3月(n=117)</c:v>
                      </c:pt>
                      <c:pt idx="2">
                        <c:v>2021年9月(n=166)</c:v>
                      </c:pt>
                      <c:pt idx="3">
                        <c:v>2022年3月(n=169)</c:v>
                      </c:pt>
                      <c:pt idx="4">
                        <c:v>2022年9月(n=186)</c:v>
                      </c:pt>
                      <c:pt idx="5">
                        <c:v>2023年3月(n=168)</c:v>
                      </c:pt>
                      <c:pt idx="6">
                        <c:v>2020年10月(n=134)</c:v>
                      </c:pt>
                      <c:pt idx="7">
                        <c:v>2021年3月(n=181)</c:v>
                      </c:pt>
                      <c:pt idx="8">
                        <c:v>2021年9月(n=196)</c:v>
                      </c:pt>
                      <c:pt idx="9">
                        <c:v>2022年3月(n=187)</c:v>
                      </c:pt>
                      <c:pt idx="10">
                        <c:v>2022年9月(n=185)</c:v>
                      </c:pt>
                      <c:pt idx="11">
                        <c:v>2023年3月(n=189)</c:v>
                      </c:pt>
                    </c:strCache>
                  </c:strRef>
                </c15:cat>
              </c15:filteredCategoryTitle>
            </c:ext>
            <c:ext xmlns:c16="http://schemas.microsoft.com/office/drawing/2014/chart" uri="{C3380CC4-5D6E-409C-BE32-E72D297353CC}">
              <c16:uniqueId val="{00000003-D877-4463-B28D-DFD5DCC45BA5}"/>
            </c:ext>
          </c:extLst>
        </c:ser>
        <c:dLbls>
          <c:dLblPos val="ctr"/>
          <c:showLegendKey val="0"/>
          <c:showVal val="1"/>
          <c:showCatName val="0"/>
          <c:showSerName val="0"/>
          <c:showPercent val="0"/>
          <c:showBubbleSize val="0"/>
        </c:dLbls>
        <c:gapWidth val="60"/>
        <c:overlap val="100"/>
        <c:axId val="1982412783"/>
        <c:axId val="1982397391"/>
      </c:barChart>
      <c:catAx>
        <c:axId val="1982412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397391"/>
        <c:crosses val="autoZero"/>
        <c:auto val="1"/>
        <c:lblAlgn val="ctr"/>
        <c:lblOffset val="100"/>
        <c:noMultiLvlLbl val="0"/>
      </c:catAx>
      <c:valAx>
        <c:axId val="198239739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412783"/>
        <c:crosses val="autoZero"/>
        <c:crossBetween val="between"/>
      </c:valAx>
      <c:spPr>
        <a:noFill/>
        <a:ln>
          <a:noFill/>
        </a:ln>
        <a:effectLst/>
      </c:spPr>
    </c:plotArea>
    <c:legend>
      <c:legendPos val="b"/>
      <c:layout>
        <c:manualLayout>
          <c:xMode val="edge"/>
          <c:yMode val="edge"/>
          <c:x val="0.1635419279788812"/>
          <c:y val="0.93193867352087889"/>
          <c:w val="0.6729160239562032"/>
          <c:h val="6.490675374493654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200"/>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45322681582608"/>
          <c:y val="0.10371094254883692"/>
          <c:w val="0.86819885165505539"/>
          <c:h val="0.4853622891915008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Sheet1!$E$2:$E$10</c:f>
              <c:numCache>
                <c:formatCode>0.0"%"</c:formatCode>
                <c:ptCount val="9"/>
                <c:pt idx="0">
                  <c:v>24</c:v>
                </c:pt>
                <c:pt idx="1">
                  <c:v>22.8</c:v>
                </c:pt>
                <c:pt idx="2">
                  <c:v>29</c:v>
                </c:pt>
                <c:pt idx="3">
                  <c:v>20.2</c:v>
                </c:pt>
                <c:pt idx="4">
                  <c:v>9.5</c:v>
                </c:pt>
                <c:pt idx="5">
                  <c:v>7</c:v>
                </c:pt>
                <c:pt idx="6">
                  <c:v>6.1</c:v>
                </c:pt>
                <c:pt idx="7">
                  <c:v>0.2</c:v>
                </c:pt>
                <c:pt idx="8">
                  <c:v>50.2</c:v>
                </c:pt>
              </c:numCache>
            </c:numRef>
          </c:val>
          <c:extLst xmlns:c15="http://schemas.microsoft.com/office/drawing/2012/char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2023年3月</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国</c:v>
                      </c:pt>
                      <c:pt idx="1">
                        <c:v>大阪府庁</c:v>
                      </c:pt>
                      <c:pt idx="2">
                        <c:v>市町村</c:v>
                      </c:pt>
                      <c:pt idx="3">
                        <c:v>企業</c:v>
                      </c:pt>
                      <c:pt idx="4">
                        <c:v>非営利団体（ＮＰＯ・ＮＧＯ等）</c:v>
                      </c:pt>
                      <c:pt idx="5">
                        <c:v>有名人</c:v>
                      </c:pt>
                      <c:pt idx="6">
                        <c:v>個人</c:v>
                      </c:pt>
                      <c:pt idx="7">
                        <c:v>その他</c:v>
                      </c:pt>
                      <c:pt idx="8">
                        <c:v>特にない</c:v>
                      </c:pt>
                    </c:strCache>
                  </c:strRef>
                </c15:cat>
              </c15:filteredCategoryTitle>
            </c:ext>
            <c:ext xmlns:c16="http://schemas.microsoft.com/office/drawing/2014/chart" uri="{C3380CC4-5D6E-409C-BE32-E72D297353CC}">
              <c16:uniqueId val="{00000000-AE6B-4A74-AFA5-477070A4EE85}"/>
            </c:ext>
          </c:extLst>
        </c:ser>
        <c:dLbls>
          <c:dLblPos val="outEnd"/>
          <c:showLegendKey val="0"/>
          <c:showVal val="1"/>
          <c:showCatName val="0"/>
          <c:showSerName val="0"/>
          <c:showPercent val="0"/>
          <c:showBubbleSize val="0"/>
        </c:dLbls>
        <c:gapWidth val="219"/>
        <c:overlap val="-27"/>
        <c:axId val="93577936"/>
        <c:axId val="93571280"/>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68097452848048"/>
          <c:y val="8.6290816729917771E-2"/>
          <c:w val="0.80467224494040301"/>
          <c:h val="0.51811057084123968"/>
        </c:manualLayout>
      </c:layout>
      <c:barChart>
        <c:barDir val="bar"/>
        <c:grouping val="stacked"/>
        <c:varyColors val="0"/>
        <c:ser>
          <c:idx val="0"/>
          <c:order val="0"/>
          <c:spPr>
            <a:pattFill prst="ltVert">
              <a:fgClr>
                <a:srgbClr val="5B9BD5"/>
              </a:fgClr>
              <a:bgClr>
                <a:sysClr val="window" lastClr="FFFFFF"/>
              </a:bgClr>
            </a:pattFill>
            <a:ln>
              <a:solidFill>
                <a:sysClr val="windowText" lastClr="000000"/>
              </a:solidFill>
            </a:ln>
            <a:effectLst/>
          </c:spPr>
          <c:invertIfNegative val="0"/>
          <c:dLbls>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Sheet1!$D$31:$D$32</c:f>
              <c:numCache>
                <c:formatCode>0.0"%"</c:formatCode>
                <c:ptCount val="2"/>
                <c:pt idx="0">
                  <c:v>8.9</c:v>
                </c:pt>
                <c:pt idx="1">
                  <c:v>8.6834733893557416</c:v>
                </c:pt>
              </c:numCache>
            </c:numRef>
          </c:val>
          <c:extLst>
            <c:ext xmlns:c15="http://schemas.microsoft.com/office/drawing/2012/chart" uri="{02D57815-91ED-43cb-92C2-25804820EDAC}">
              <c15:filteredSeriesTitle>
                <c15:tx>
                  <c:strRef>
                    <c:extLst>
                      <c:ext uri="{02D57815-91ED-43cb-92C2-25804820EDAC}">
                        <c15:formulaRef>
                          <c15:sqref>Sheet1!$D$26</c15:sqref>
                        </c15:formulaRef>
                      </c:ext>
                    </c:extLst>
                    <c:strCache>
                      <c:ptCount val="1"/>
                      <c:pt idx="0">
                        <c:v>常に意識している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Sheet1!$C$31:$C$32</c15:sqref>
                        </c15:formulaRef>
                      </c:ext>
                    </c:extLst>
                    <c:strCache>
                      <c:ptCount val="2"/>
                      <c:pt idx="0">
                        <c:v>2022年9月(n=371)</c:v>
                      </c:pt>
                      <c:pt idx="1">
                        <c:v>2023年3月(n=357)</c:v>
                      </c:pt>
                    </c:strCache>
                  </c:strRef>
                </c15:cat>
              </c15:filteredCategoryTitle>
            </c:ext>
            <c:ext xmlns:c16="http://schemas.microsoft.com/office/drawing/2014/chart" uri="{C3380CC4-5D6E-409C-BE32-E72D297353CC}">
              <c16:uniqueId val="{00000000-D877-4463-B28D-DFD5DCC45BA5}"/>
            </c:ext>
          </c:extLst>
        </c:ser>
        <c:ser>
          <c:idx val="1"/>
          <c:order val="1"/>
          <c:spPr>
            <a:pattFill prst="ltHorz">
              <a:fgClr>
                <a:srgbClr val="5B9BD5"/>
              </a:fgClr>
              <a:bgClr>
                <a:sysClr val="window" lastClr="FFFFFF"/>
              </a:bgClr>
            </a:pattFill>
            <a:ln>
              <a:solidFill>
                <a:schemeClr val="tx1"/>
              </a:solidFill>
            </a:ln>
            <a:effectLst/>
          </c:spPr>
          <c:invertIfNegative val="0"/>
          <c:dLbls>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Sheet1!$E$31:$E$32</c:f>
              <c:numCache>
                <c:formatCode>0.0"%"</c:formatCode>
                <c:ptCount val="2"/>
                <c:pt idx="0">
                  <c:v>26.7</c:v>
                </c:pt>
                <c:pt idx="1">
                  <c:v>28.571428571428573</c:v>
                </c:pt>
              </c:numCache>
            </c:numRef>
          </c:val>
          <c:extLst>
            <c:ext xmlns:c15="http://schemas.microsoft.com/office/drawing/2012/chart" uri="{02D57815-91ED-43cb-92C2-25804820EDAC}">
              <c15:filteredSeriesTitle>
                <c15:tx>
                  <c:strRef>
                    <c:extLst>
                      <c:ext uri="{02D57815-91ED-43cb-92C2-25804820EDAC}">
                        <c15:formulaRef>
                          <c15:sqref>Sheet1!$E$26</c15:sqref>
                        </c15:formulaRef>
                      </c:ext>
                    </c:extLst>
                    <c:strCache>
                      <c:ptCount val="1"/>
                      <c:pt idx="0">
                        <c:v>よく意識している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Sheet1!$C$31:$C$32</c15:sqref>
                        </c15:formulaRef>
                      </c:ext>
                    </c:extLst>
                    <c:strCache>
                      <c:ptCount val="2"/>
                      <c:pt idx="0">
                        <c:v>2022年9月(n=371)</c:v>
                      </c:pt>
                      <c:pt idx="1">
                        <c:v>2023年3月(n=357)</c:v>
                      </c:pt>
                    </c:strCache>
                  </c:strRef>
                </c15:cat>
              </c15:filteredCategoryTitle>
            </c:ext>
            <c:ext xmlns:c16="http://schemas.microsoft.com/office/drawing/2014/chart" uri="{C3380CC4-5D6E-409C-BE32-E72D297353CC}">
              <c16:uniqueId val="{00000001-D877-4463-B28D-DFD5DCC45BA5}"/>
            </c:ext>
          </c:extLst>
        </c:ser>
        <c:ser>
          <c:idx val="2"/>
          <c:order val="2"/>
          <c:spPr>
            <a:pattFill prst="divot">
              <a:fgClr>
                <a:srgbClr val="5B9BD5"/>
              </a:fgClr>
              <a:bgClr>
                <a:sysClr val="window" lastClr="FFFFFF"/>
              </a:bgClr>
            </a:pattFill>
            <a:ln>
              <a:solidFill>
                <a:schemeClr val="tx1"/>
              </a:solidFill>
            </a:ln>
            <a:effectLst/>
          </c:spPr>
          <c:invertIfNegative val="0"/>
          <c:dLbls>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Sheet1!$F$31:$F$32</c:f>
              <c:numCache>
                <c:formatCode>0.0"%"</c:formatCode>
                <c:ptCount val="2"/>
                <c:pt idx="0">
                  <c:v>46.9</c:v>
                </c:pt>
                <c:pt idx="1">
                  <c:v>45.378151260504204</c:v>
                </c:pt>
              </c:numCache>
            </c:numRef>
          </c:val>
          <c:extLst>
            <c:ext xmlns:c15="http://schemas.microsoft.com/office/drawing/2012/chart" uri="{02D57815-91ED-43cb-92C2-25804820EDAC}">
              <c15:filteredSeriesTitle>
                <c15:tx>
                  <c:strRef>
                    <c:extLst>
                      <c:ext uri="{02D57815-91ED-43cb-92C2-25804820EDAC}">
                        <c15:formulaRef>
                          <c15:sqref>Sheet1!$F$26</c15:sqref>
                        </c15:formulaRef>
                      </c:ext>
                    </c:extLst>
                    <c:strCache>
                      <c:ptCount val="1"/>
                      <c:pt idx="0">
                        <c:v>たまに意識している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Sheet1!$C$31:$C$32</c15:sqref>
                        </c15:formulaRef>
                      </c:ext>
                    </c:extLst>
                    <c:strCache>
                      <c:ptCount val="2"/>
                      <c:pt idx="0">
                        <c:v>2022年9月(n=371)</c:v>
                      </c:pt>
                      <c:pt idx="1">
                        <c:v>2023年3月(n=357)</c:v>
                      </c:pt>
                    </c:strCache>
                  </c:strRef>
                </c15:cat>
              </c15:filteredCategoryTitle>
            </c:ext>
            <c:ext xmlns:c16="http://schemas.microsoft.com/office/drawing/2014/chart" uri="{C3380CC4-5D6E-409C-BE32-E72D297353CC}">
              <c16:uniqueId val="{00000002-D877-4463-B28D-DFD5DCC45BA5}"/>
            </c:ext>
          </c:extLst>
        </c:ser>
        <c:dLbls>
          <c:dLblPos val="ctr"/>
          <c:showLegendKey val="0"/>
          <c:showVal val="1"/>
          <c:showCatName val="0"/>
          <c:showSerName val="0"/>
          <c:showPercent val="0"/>
          <c:showBubbleSize val="0"/>
        </c:dLbls>
        <c:gapWidth val="40"/>
        <c:overlap val="100"/>
        <c:axId val="1982412783"/>
        <c:axId val="1982397391"/>
        <c:extLst/>
      </c:barChart>
      <c:catAx>
        <c:axId val="19824127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982397391"/>
        <c:crosses val="autoZero"/>
        <c:auto val="0"/>
        <c:lblAlgn val="ctr"/>
        <c:lblOffset val="100"/>
        <c:noMultiLvlLbl val="0"/>
      </c:catAx>
      <c:valAx>
        <c:axId val="1982397391"/>
        <c:scaling>
          <c:orientation val="minMax"/>
        </c:scaling>
        <c:delete val="0"/>
        <c:axPos val="b"/>
        <c:majorGridlines>
          <c:spPr>
            <a:ln w="9525" cap="flat" cmpd="sng" algn="ctr">
              <a:solidFill>
                <a:schemeClr val="tx1">
                  <a:lumMod val="15000"/>
                  <a:lumOff val="85000"/>
                </a:schemeClr>
              </a:solidFill>
              <a:round/>
            </a:ln>
            <a:effectLst/>
          </c:spPr>
        </c:majorGridlines>
        <c:numFmt formatCode="0.0&quot;%&quot;"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412783"/>
        <c:crosses val="autoZero"/>
        <c:crossBetween val="between"/>
      </c:valAx>
      <c:spPr>
        <a:noFill/>
        <a:ln>
          <a:noFill/>
        </a:ln>
        <a:effectLst/>
      </c:spPr>
    </c:plotArea>
    <c:legend>
      <c:legendPos val="b"/>
      <c:layout>
        <c:manualLayout>
          <c:xMode val="edge"/>
          <c:yMode val="edge"/>
          <c:x val="0.18302454397158474"/>
          <c:y val="0.8246194957176477"/>
          <c:w val="0.42030284702601189"/>
          <c:h val="0.1482754963375426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974599041737463"/>
          <c:y val="3.884001223875326E-2"/>
          <c:w val="0.75654105627435719"/>
          <c:h val="0.80707233431946868"/>
        </c:manualLayout>
      </c:layout>
      <c:barChart>
        <c:barDir val="bar"/>
        <c:grouping val="percentStacked"/>
        <c:varyColors val="0"/>
        <c:ser>
          <c:idx val="0"/>
          <c:order val="0"/>
          <c:spPr>
            <a:solidFill>
              <a:schemeClr val="accent5">
                <a:shade val="58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Sheet1!$D$33:$D$44</c:f>
              <c:numCache>
                <c:formatCode>0.0</c:formatCode>
                <c:ptCount val="12"/>
                <c:pt idx="0">
                  <c:v>10</c:v>
                </c:pt>
                <c:pt idx="1">
                  <c:v>5.9829059829059998</c:v>
                </c:pt>
                <c:pt idx="2">
                  <c:v>9</c:v>
                </c:pt>
                <c:pt idx="3">
                  <c:v>8.8757396449704142</c:v>
                </c:pt>
                <c:pt idx="4">
                  <c:v>10.199999999999999</c:v>
                </c:pt>
                <c:pt idx="5">
                  <c:v>9.5238095238095237</c:v>
                </c:pt>
                <c:pt idx="6">
                  <c:v>8.9552238805969999</c:v>
                </c:pt>
                <c:pt idx="7">
                  <c:v>8.2872928176795995</c:v>
                </c:pt>
                <c:pt idx="8">
                  <c:v>13.8</c:v>
                </c:pt>
                <c:pt idx="9">
                  <c:v>9.6256684491978604</c:v>
                </c:pt>
                <c:pt idx="10">
                  <c:v>7.6</c:v>
                </c:pt>
                <c:pt idx="11">
                  <c:v>7.9365079365079367</c:v>
                </c:pt>
              </c:numCache>
            </c:numRef>
          </c:val>
          <c:extLst>
            <c:ext xmlns:c15="http://schemas.microsoft.com/office/drawing/2012/chart" uri="{02D57815-91ED-43cb-92C2-25804820EDAC}">
              <c15:filteredSeriesTitle>
                <c15:tx>
                  <c:strRef>
                    <c:extLst>
                      <c:ext uri="{02D57815-91ED-43cb-92C2-25804820EDAC}">
                        <c15:formulaRef>
                          <c15:sqref>Sheet1!$D$26</c15:sqref>
                        </c15:formulaRef>
                      </c:ext>
                    </c:extLst>
                    <c:strCache>
                      <c:ptCount val="1"/>
                      <c:pt idx="0">
                        <c:v>常に意識している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Sheet1!$C$33:$C$44</c15:sqref>
                        </c15:formulaRef>
                      </c:ext>
                    </c:extLst>
                    <c:strCache>
                      <c:ptCount val="12"/>
                      <c:pt idx="0">
                        <c:v>2020年10月(n=70)</c:v>
                      </c:pt>
                      <c:pt idx="1">
                        <c:v>2021年3月(n=117)</c:v>
                      </c:pt>
                      <c:pt idx="2">
                        <c:v>2021年9月(n=166)</c:v>
                      </c:pt>
                      <c:pt idx="3">
                        <c:v>2022年3月(n=169)</c:v>
                      </c:pt>
                      <c:pt idx="4">
                        <c:v>2022年9月(n=186)</c:v>
                      </c:pt>
                      <c:pt idx="5">
                        <c:v>2023年3月(n=168)</c:v>
                      </c:pt>
                      <c:pt idx="6">
                        <c:v>2020年10月(n=134)</c:v>
                      </c:pt>
                      <c:pt idx="7">
                        <c:v>2021年3月(n=181)</c:v>
                      </c:pt>
                      <c:pt idx="8">
                        <c:v>2021年9月(n=196)</c:v>
                      </c:pt>
                      <c:pt idx="9">
                        <c:v>2022年3月(n=187)</c:v>
                      </c:pt>
                      <c:pt idx="10">
                        <c:v>2022年9月(n=185)</c:v>
                      </c:pt>
                      <c:pt idx="11">
                        <c:v>2023年3月(n=189)</c:v>
                      </c:pt>
                    </c:strCache>
                  </c:strRef>
                </c15:cat>
              </c15:filteredCategoryTitle>
            </c:ext>
            <c:ext xmlns:c16="http://schemas.microsoft.com/office/drawing/2014/chart" uri="{C3380CC4-5D6E-409C-BE32-E72D297353CC}">
              <c16:uniqueId val="{00000000-D877-4463-B28D-DFD5DCC45BA5}"/>
            </c:ext>
          </c:extLst>
        </c:ser>
        <c:ser>
          <c:idx val="1"/>
          <c:order val="1"/>
          <c:spPr>
            <a:pattFill prst="narVer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Sheet1!$E$33:$E$44</c:f>
              <c:numCache>
                <c:formatCode>0.0</c:formatCode>
                <c:ptCount val="12"/>
                <c:pt idx="0">
                  <c:v>10</c:v>
                </c:pt>
                <c:pt idx="1">
                  <c:v>22.222222222222001</c:v>
                </c:pt>
                <c:pt idx="2">
                  <c:v>21.7</c:v>
                </c:pt>
                <c:pt idx="3">
                  <c:v>25.443786982248522</c:v>
                </c:pt>
                <c:pt idx="4">
                  <c:v>25.8</c:v>
                </c:pt>
                <c:pt idx="5">
                  <c:v>33.333333333333336</c:v>
                </c:pt>
                <c:pt idx="6">
                  <c:v>23.134328358209</c:v>
                </c:pt>
                <c:pt idx="7">
                  <c:v>23.204419889503001</c:v>
                </c:pt>
                <c:pt idx="8">
                  <c:v>26</c:v>
                </c:pt>
                <c:pt idx="9">
                  <c:v>25.133689839572192</c:v>
                </c:pt>
                <c:pt idx="10">
                  <c:v>27.6</c:v>
                </c:pt>
                <c:pt idx="11">
                  <c:v>24.338624338624339</c:v>
                </c:pt>
              </c:numCache>
            </c:numRef>
          </c:val>
          <c:extLst>
            <c:ext xmlns:c15="http://schemas.microsoft.com/office/drawing/2012/chart" uri="{02D57815-91ED-43cb-92C2-25804820EDAC}">
              <c15:filteredSeriesTitle>
                <c15:tx>
                  <c:strRef>
                    <c:extLst>
                      <c:ext uri="{02D57815-91ED-43cb-92C2-25804820EDAC}">
                        <c15:formulaRef>
                          <c15:sqref>Sheet1!$E$26</c15:sqref>
                        </c15:formulaRef>
                      </c:ext>
                    </c:extLst>
                    <c:strCache>
                      <c:ptCount val="1"/>
                      <c:pt idx="0">
                        <c:v>よく意識している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Sheet1!$C$33:$C$44</c15:sqref>
                        </c15:formulaRef>
                      </c:ext>
                    </c:extLst>
                    <c:strCache>
                      <c:ptCount val="12"/>
                      <c:pt idx="0">
                        <c:v>2020年10月(n=70)</c:v>
                      </c:pt>
                      <c:pt idx="1">
                        <c:v>2021年3月(n=117)</c:v>
                      </c:pt>
                      <c:pt idx="2">
                        <c:v>2021年9月(n=166)</c:v>
                      </c:pt>
                      <c:pt idx="3">
                        <c:v>2022年3月(n=169)</c:v>
                      </c:pt>
                      <c:pt idx="4">
                        <c:v>2022年9月(n=186)</c:v>
                      </c:pt>
                      <c:pt idx="5">
                        <c:v>2023年3月(n=168)</c:v>
                      </c:pt>
                      <c:pt idx="6">
                        <c:v>2020年10月(n=134)</c:v>
                      </c:pt>
                      <c:pt idx="7">
                        <c:v>2021年3月(n=181)</c:v>
                      </c:pt>
                      <c:pt idx="8">
                        <c:v>2021年9月(n=196)</c:v>
                      </c:pt>
                      <c:pt idx="9">
                        <c:v>2022年3月(n=187)</c:v>
                      </c:pt>
                      <c:pt idx="10">
                        <c:v>2022年9月(n=185)</c:v>
                      </c:pt>
                      <c:pt idx="11">
                        <c:v>2023年3月(n=189)</c:v>
                      </c:pt>
                    </c:strCache>
                  </c:strRef>
                </c15:cat>
              </c15:filteredCategoryTitle>
            </c:ext>
            <c:ext xmlns:c16="http://schemas.microsoft.com/office/drawing/2014/chart" uri="{C3380CC4-5D6E-409C-BE32-E72D297353CC}">
              <c16:uniqueId val="{00000001-D877-4463-B28D-DFD5DCC45BA5}"/>
            </c:ext>
          </c:extLst>
        </c:ser>
        <c:ser>
          <c:idx val="2"/>
          <c:order val="2"/>
          <c:spPr>
            <a:pattFill prst="narHorz">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Sheet1!$F$33:$F$44</c:f>
              <c:numCache>
                <c:formatCode>0.0</c:formatCode>
                <c:ptCount val="12"/>
                <c:pt idx="0">
                  <c:v>55.714285714286</c:v>
                </c:pt>
                <c:pt idx="1">
                  <c:v>41.880341880342002</c:v>
                </c:pt>
                <c:pt idx="2">
                  <c:v>45.2</c:v>
                </c:pt>
                <c:pt idx="3">
                  <c:v>52.071005917159766</c:v>
                </c:pt>
                <c:pt idx="4">
                  <c:v>50.5</c:v>
                </c:pt>
                <c:pt idx="5">
                  <c:v>47.023809523809526</c:v>
                </c:pt>
                <c:pt idx="6">
                  <c:v>35.820895522388</c:v>
                </c:pt>
                <c:pt idx="7">
                  <c:v>45.303867403315003</c:v>
                </c:pt>
                <c:pt idx="8">
                  <c:v>38.799999999999997</c:v>
                </c:pt>
                <c:pt idx="9">
                  <c:v>41.711229946524064</c:v>
                </c:pt>
                <c:pt idx="10">
                  <c:v>43.2</c:v>
                </c:pt>
                <c:pt idx="11">
                  <c:v>43.915343915343918</c:v>
                </c:pt>
              </c:numCache>
            </c:numRef>
          </c:val>
          <c:extLst>
            <c:ext xmlns:c15="http://schemas.microsoft.com/office/drawing/2012/chart" uri="{02D57815-91ED-43cb-92C2-25804820EDAC}">
              <c15:filteredSeriesTitle>
                <c15:tx>
                  <c:strRef>
                    <c:extLst>
                      <c:ext uri="{02D57815-91ED-43cb-92C2-25804820EDAC}">
                        <c15:formulaRef>
                          <c15:sqref>Sheet1!$F$26</c15:sqref>
                        </c15:formulaRef>
                      </c:ext>
                    </c:extLst>
                    <c:strCache>
                      <c:ptCount val="1"/>
                      <c:pt idx="0">
                        <c:v>たまに意識している</c:v>
                      </c:pt>
                    </c:strCache>
                  </c:strRef>
                </c15:tx>
              </c15:filteredSeriesTitle>
            </c:ext>
            <c:ext xmlns:c15="http://schemas.microsoft.com/office/drawing/2012/chart" uri="{02D57815-91ED-43cb-92C2-25804820EDAC}">
              <c15:filteredCategoryTitle>
                <c15:cat>
                  <c:strRef>
                    <c:extLst>
                      <c:ext uri="{02D57815-91ED-43cb-92C2-25804820EDAC}">
                        <c15:formulaRef>
                          <c15:sqref>Sheet1!$C$33:$C$44</c15:sqref>
                        </c15:formulaRef>
                      </c:ext>
                    </c:extLst>
                    <c:strCache>
                      <c:ptCount val="12"/>
                      <c:pt idx="0">
                        <c:v>2020年10月(n=70)</c:v>
                      </c:pt>
                      <c:pt idx="1">
                        <c:v>2021年3月(n=117)</c:v>
                      </c:pt>
                      <c:pt idx="2">
                        <c:v>2021年9月(n=166)</c:v>
                      </c:pt>
                      <c:pt idx="3">
                        <c:v>2022年3月(n=169)</c:v>
                      </c:pt>
                      <c:pt idx="4">
                        <c:v>2022年9月(n=186)</c:v>
                      </c:pt>
                      <c:pt idx="5">
                        <c:v>2023年3月(n=168)</c:v>
                      </c:pt>
                      <c:pt idx="6">
                        <c:v>2020年10月(n=134)</c:v>
                      </c:pt>
                      <c:pt idx="7">
                        <c:v>2021年3月(n=181)</c:v>
                      </c:pt>
                      <c:pt idx="8">
                        <c:v>2021年9月(n=196)</c:v>
                      </c:pt>
                      <c:pt idx="9">
                        <c:v>2022年3月(n=187)</c:v>
                      </c:pt>
                      <c:pt idx="10">
                        <c:v>2022年9月(n=185)</c:v>
                      </c:pt>
                      <c:pt idx="11">
                        <c:v>2023年3月(n=189)</c:v>
                      </c:pt>
                    </c:strCache>
                  </c:strRef>
                </c15:cat>
              </c15:filteredCategoryTitle>
            </c:ext>
            <c:ext xmlns:c16="http://schemas.microsoft.com/office/drawing/2014/chart" uri="{C3380CC4-5D6E-409C-BE32-E72D297353CC}">
              <c16:uniqueId val="{00000002-D877-4463-B28D-DFD5DCC45BA5}"/>
            </c:ext>
          </c:extLst>
        </c:ser>
        <c:ser>
          <c:idx val="3"/>
          <c:order val="3"/>
          <c:spPr>
            <a:pattFill prst="divot">
              <a:fgClr>
                <a:schemeClr val="accent1"/>
              </a:fgClr>
              <a:bgClr>
                <a:schemeClr val="bg1"/>
              </a:bgClr>
            </a:patt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Sheet1!$G$33:$G$44</c:f>
              <c:numCache>
                <c:formatCode>0.0</c:formatCode>
                <c:ptCount val="12"/>
                <c:pt idx="0">
                  <c:v>24.285714285714</c:v>
                </c:pt>
                <c:pt idx="1">
                  <c:v>29.91452991453</c:v>
                </c:pt>
                <c:pt idx="2">
                  <c:v>24.1</c:v>
                </c:pt>
                <c:pt idx="3">
                  <c:v>13.609467455621301</c:v>
                </c:pt>
                <c:pt idx="4">
                  <c:v>13.4</c:v>
                </c:pt>
                <c:pt idx="5">
                  <c:v>10.119047619047619</c:v>
                </c:pt>
                <c:pt idx="6">
                  <c:v>32.089552238806</c:v>
                </c:pt>
                <c:pt idx="7">
                  <c:v>23.204419889503001</c:v>
                </c:pt>
                <c:pt idx="8">
                  <c:v>21.4</c:v>
                </c:pt>
                <c:pt idx="9">
                  <c:v>23.529411764705884</c:v>
                </c:pt>
                <c:pt idx="10">
                  <c:v>21.6</c:v>
                </c:pt>
                <c:pt idx="11">
                  <c:v>23.80952380952381</c:v>
                </c:pt>
              </c:numCache>
            </c:numRef>
          </c:val>
          <c:extLst>
            <c:ext xmlns:c15="http://schemas.microsoft.com/office/drawing/2012/chart" uri="{02D57815-91ED-43cb-92C2-25804820EDAC}">
              <c15:filteredSeriesTitle>
                <c15:tx>
                  <c:strRef>
                    <c:extLst>
                      <c:ext uri="{02D57815-91ED-43cb-92C2-25804820EDAC}">
                        <c15:formulaRef>
                          <c15:sqref>Sheet1!$G$26</c15:sqref>
                        </c15:formulaRef>
                      </c:ext>
                    </c:extLst>
                    <c:strCache>
                      <c:ptCount val="1"/>
                      <c:pt idx="0">
                        <c:v>意識していない</c:v>
                      </c:pt>
                    </c:strCache>
                  </c:strRef>
                </c15:tx>
              </c15:filteredSeriesTitle>
            </c:ext>
            <c:ext xmlns:c15="http://schemas.microsoft.com/office/drawing/2012/chart" uri="{02D57815-91ED-43cb-92C2-25804820EDAC}">
              <c15:filteredCategoryTitle>
                <c15:cat>
                  <c:strRef>
                    <c:extLst>
                      <c:ext uri="{02D57815-91ED-43cb-92C2-25804820EDAC}">
                        <c15:formulaRef>
                          <c15:sqref>Sheet1!$C$33:$C$44</c15:sqref>
                        </c15:formulaRef>
                      </c:ext>
                    </c:extLst>
                    <c:strCache>
                      <c:ptCount val="12"/>
                      <c:pt idx="0">
                        <c:v>2020年10月(n=70)</c:v>
                      </c:pt>
                      <c:pt idx="1">
                        <c:v>2021年3月(n=117)</c:v>
                      </c:pt>
                      <c:pt idx="2">
                        <c:v>2021年9月(n=166)</c:v>
                      </c:pt>
                      <c:pt idx="3">
                        <c:v>2022年3月(n=169)</c:v>
                      </c:pt>
                      <c:pt idx="4">
                        <c:v>2022年9月(n=186)</c:v>
                      </c:pt>
                      <c:pt idx="5">
                        <c:v>2023年3月(n=168)</c:v>
                      </c:pt>
                      <c:pt idx="6">
                        <c:v>2020年10月(n=134)</c:v>
                      </c:pt>
                      <c:pt idx="7">
                        <c:v>2021年3月(n=181)</c:v>
                      </c:pt>
                      <c:pt idx="8">
                        <c:v>2021年9月(n=196)</c:v>
                      </c:pt>
                      <c:pt idx="9">
                        <c:v>2022年3月(n=187)</c:v>
                      </c:pt>
                      <c:pt idx="10">
                        <c:v>2022年9月(n=185)</c:v>
                      </c:pt>
                      <c:pt idx="11">
                        <c:v>2023年3月(n=189)</c:v>
                      </c:pt>
                    </c:strCache>
                  </c:strRef>
                </c15:cat>
              </c15:filteredCategoryTitle>
            </c:ext>
            <c:ext xmlns:c16="http://schemas.microsoft.com/office/drawing/2014/chart" uri="{C3380CC4-5D6E-409C-BE32-E72D297353CC}">
              <c16:uniqueId val="{00000003-D877-4463-B28D-DFD5DCC45BA5}"/>
            </c:ext>
          </c:extLst>
        </c:ser>
        <c:dLbls>
          <c:dLblPos val="ctr"/>
          <c:showLegendKey val="0"/>
          <c:showVal val="1"/>
          <c:showCatName val="0"/>
          <c:showSerName val="0"/>
          <c:showPercent val="0"/>
          <c:showBubbleSize val="0"/>
        </c:dLbls>
        <c:gapWidth val="60"/>
        <c:overlap val="100"/>
        <c:axId val="1982412783"/>
        <c:axId val="1982397391"/>
      </c:barChart>
      <c:catAx>
        <c:axId val="1982412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397391"/>
        <c:crosses val="autoZero"/>
        <c:auto val="1"/>
        <c:lblAlgn val="ctr"/>
        <c:lblOffset val="100"/>
        <c:noMultiLvlLbl val="0"/>
      </c:catAx>
      <c:valAx>
        <c:axId val="198239739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82412783"/>
        <c:crosses val="autoZero"/>
        <c:crossBetween val="between"/>
      </c:valAx>
      <c:spPr>
        <a:noFill/>
        <a:ln>
          <a:noFill/>
        </a:ln>
        <a:effectLst/>
      </c:spPr>
    </c:plotArea>
    <c:legend>
      <c:legendPos val="b"/>
      <c:layout>
        <c:manualLayout>
          <c:xMode val="edge"/>
          <c:yMode val="edge"/>
          <c:x val="0.1635419279788812"/>
          <c:y val="0.93193867352087889"/>
          <c:w val="0.6729160239562032"/>
          <c:h val="6.490675374493654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200"/>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45322681582608"/>
          <c:y val="0.10371094254883692"/>
          <c:w val="0.86819885165505539"/>
          <c:h val="0.4853622891915008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Sheet1!$E$2:$E$10</c:f>
              <c:numCache>
                <c:formatCode>0.0"%"</c:formatCode>
                <c:ptCount val="9"/>
                <c:pt idx="0">
                  <c:v>24</c:v>
                </c:pt>
                <c:pt idx="1">
                  <c:v>22.8</c:v>
                </c:pt>
                <c:pt idx="2">
                  <c:v>29</c:v>
                </c:pt>
                <c:pt idx="3">
                  <c:v>20.2</c:v>
                </c:pt>
                <c:pt idx="4">
                  <c:v>9.5</c:v>
                </c:pt>
                <c:pt idx="5">
                  <c:v>7</c:v>
                </c:pt>
                <c:pt idx="6">
                  <c:v>6.1</c:v>
                </c:pt>
                <c:pt idx="7">
                  <c:v>0.2</c:v>
                </c:pt>
                <c:pt idx="8">
                  <c:v>50.2</c:v>
                </c:pt>
              </c:numCache>
            </c:numRef>
          </c:val>
          <c:extLst xmlns:c15="http://schemas.microsoft.com/office/drawing/2012/char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2023年3月</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国</c:v>
                      </c:pt>
                      <c:pt idx="1">
                        <c:v>大阪府庁</c:v>
                      </c:pt>
                      <c:pt idx="2">
                        <c:v>市町村</c:v>
                      </c:pt>
                      <c:pt idx="3">
                        <c:v>企業</c:v>
                      </c:pt>
                      <c:pt idx="4">
                        <c:v>非営利団体（ＮＰＯ・ＮＧＯ等）</c:v>
                      </c:pt>
                      <c:pt idx="5">
                        <c:v>有名人</c:v>
                      </c:pt>
                      <c:pt idx="6">
                        <c:v>個人</c:v>
                      </c:pt>
                      <c:pt idx="7">
                        <c:v>その他</c:v>
                      </c:pt>
                      <c:pt idx="8">
                        <c:v>特にない</c:v>
                      </c:pt>
                    </c:strCache>
                  </c:strRef>
                </c15:cat>
              </c15:filteredCategoryTitle>
            </c:ext>
            <c:ext xmlns:c16="http://schemas.microsoft.com/office/drawing/2014/chart" uri="{C3380CC4-5D6E-409C-BE32-E72D297353CC}">
              <c16:uniqueId val="{00000000-AE6B-4A74-AFA5-477070A4EE85}"/>
            </c:ext>
          </c:extLst>
        </c:ser>
        <c:dLbls>
          <c:dLblPos val="outEnd"/>
          <c:showLegendKey val="0"/>
          <c:showVal val="1"/>
          <c:showCatName val="0"/>
          <c:showSerName val="0"/>
          <c:showPercent val="0"/>
          <c:showBubbleSize val="0"/>
        </c:dLbls>
        <c:gapWidth val="219"/>
        <c:overlap val="-27"/>
        <c:axId val="93577936"/>
        <c:axId val="93571280"/>
        <c:extLst/>
      </c:barChart>
      <c:catAx>
        <c:axId val="935779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93571280"/>
        <c:crosses val="autoZero"/>
        <c:auto val="1"/>
        <c:lblAlgn val="ctr"/>
        <c:lblOffset val="100"/>
        <c:noMultiLvlLbl val="0"/>
      </c:catAx>
      <c:valAx>
        <c:axId val="93571280"/>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3577936"/>
        <c:crosses val="autoZero"/>
        <c:crossBetween val="between"/>
      </c:valAx>
      <c:spPr>
        <a:noFill/>
        <a:ln>
          <a:solidFill>
            <a:schemeClr val="tx1">
              <a:lumMod val="15000"/>
              <a:lumOff val="8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a:t>単位：％</a:t>
          </a:r>
        </a:p>
      </cdr:txBody>
    </cdr:sp>
  </cdr:relSizeAnchor>
</c:userShapes>
</file>

<file path=ppt/drawings/drawing2.xml><?xml version="1.0" encoding="utf-8"?>
<c:userShapes xmlns:c="http://schemas.openxmlformats.org/drawingml/2006/chart">
  <cdr:relSizeAnchor xmlns:cdr="http://schemas.openxmlformats.org/drawingml/2006/chartDrawing">
    <cdr:from>
      <cdr:x>0.90741</cdr:x>
      <cdr:y>0.09839</cdr:y>
    </cdr:from>
    <cdr:to>
      <cdr:x>0.95671</cdr:x>
      <cdr:y>0.2945</cdr:y>
    </cdr:to>
    <cdr:sp macro="" textlink="">
      <cdr:nvSpPr>
        <cdr:cNvPr id="2" name="テキスト ボックス 1"/>
        <cdr:cNvSpPr txBox="1"/>
      </cdr:nvSpPr>
      <cdr:spPr>
        <a:xfrm xmlns:a="http://schemas.openxmlformats.org/drawingml/2006/main">
          <a:off x="8167676" y="148428"/>
          <a:ext cx="443753" cy="2958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0.91338</cdr:x>
      <cdr:y>0.15698</cdr:y>
    </cdr:from>
    <cdr:to>
      <cdr:x>0.97937</cdr:x>
      <cdr:y>0.33907</cdr:y>
    </cdr:to>
    <cdr:sp macro="" textlink="">
      <cdr:nvSpPr>
        <cdr:cNvPr id="3" name="テキスト ボックス 2"/>
        <cdr:cNvSpPr txBox="1"/>
      </cdr:nvSpPr>
      <cdr:spPr>
        <a:xfrm xmlns:a="http://schemas.openxmlformats.org/drawingml/2006/main">
          <a:off x="8221465" y="236819"/>
          <a:ext cx="593912" cy="2746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050" dirty="0" smtClean="0">
              <a:latin typeface="游ゴシック 本文"/>
            </a:rPr>
            <a:t>82.6%</a:t>
          </a:r>
          <a:endParaRPr lang="ja-JP" altLang="en-US" sz="1050" dirty="0">
            <a:latin typeface="游ゴシック 本文"/>
          </a:endParaRPr>
        </a:p>
      </cdr:txBody>
    </cdr:sp>
  </cdr:relSizeAnchor>
  <cdr:relSizeAnchor xmlns:cdr="http://schemas.openxmlformats.org/drawingml/2006/chartDrawing">
    <cdr:from>
      <cdr:x>0.91338</cdr:x>
      <cdr:y>0.40896</cdr:y>
    </cdr:from>
    <cdr:to>
      <cdr:x>0.97937</cdr:x>
      <cdr:y>0.59104</cdr:y>
    </cdr:to>
    <cdr:sp macro="" textlink="">
      <cdr:nvSpPr>
        <cdr:cNvPr id="4" name="テキスト ボックス 3"/>
        <cdr:cNvSpPr txBox="1"/>
      </cdr:nvSpPr>
      <cdr:spPr>
        <a:xfrm xmlns:a="http://schemas.openxmlformats.org/drawingml/2006/main">
          <a:off x="8221464" y="616935"/>
          <a:ext cx="593912" cy="2746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smtClean="0">
              <a:latin typeface="游ゴシック 本文"/>
            </a:rPr>
            <a:t>82.5%</a:t>
          </a:r>
          <a:endParaRPr lang="ja-JP" altLang="en-US" sz="900" dirty="0">
            <a:latin typeface="游ゴシック 本文"/>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0.90741</cdr:x>
      <cdr:y>0.09839</cdr:y>
    </cdr:from>
    <cdr:to>
      <cdr:x>0.95671</cdr:x>
      <cdr:y>0.2945</cdr:y>
    </cdr:to>
    <cdr:sp macro="" textlink="">
      <cdr:nvSpPr>
        <cdr:cNvPr id="2" name="テキスト ボックス 1"/>
        <cdr:cNvSpPr txBox="1"/>
      </cdr:nvSpPr>
      <cdr:spPr>
        <a:xfrm xmlns:a="http://schemas.openxmlformats.org/drawingml/2006/main">
          <a:off x="8167676" y="148428"/>
          <a:ext cx="443753" cy="2958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0.91338</cdr:x>
      <cdr:y>0.15698</cdr:y>
    </cdr:from>
    <cdr:to>
      <cdr:x>0.97937</cdr:x>
      <cdr:y>0.33907</cdr:y>
    </cdr:to>
    <cdr:sp macro="" textlink="">
      <cdr:nvSpPr>
        <cdr:cNvPr id="3" name="テキスト ボックス 2"/>
        <cdr:cNvSpPr txBox="1"/>
      </cdr:nvSpPr>
      <cdr:spPr>
        <a:xfrm xmlns:a="http://schemas.openxmlformats.org/drawingml/2006/main">
          <a:off x="8221465" y="236819"/>
          <a:ext cx="593912" cy="2746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050" dirty="0" smtClean="0">
              <a:latin typeface="游ゴシック 本文"/>
            </a:rPr>
            <a:t>82.6%</a:t>
          </a:r>
          <a:endParaRPr lang="ja-JP" altLang="en-US" sz="1050" dirty="0">
            <a:latin typeface="游ゴシック 本文"/>
          </a:endParaRPr>
        </a:p>
      </cdr:txBody>
    </cdr:sp>
  </cdr:relSizeAnchor>
  <cdr:relSizeAnchor xmlns:cdr="http://schemas.openxmlformats.org/drawingml/2006/chartDrawing">
    <cdr:from>
      <cdr:x>0.91338</cdr:x>
      <cdr:y>0.40896</cdr:y>
    </cdr:from>
    <cdr:to>
      <cdr:x>0.97937</cdr:x>
      <cdr:y>0.59104</cdr:y>
    </cdr:to>
    <cdr:sp macro="" textlink="">
      <cdr:nvSpPr>
        <cdr:cNvPr id="4" name="テキスト ボックス 3"/>
        <cdr:cNvSpPr txBox="1"/>
      </cdr:nvSpPr>
      <cdr:spPr>
        <a:xfrm xmlns:a="http://schemas.openxmlformats.org/drawingml/2006/main">
          <a:off x="8221464" y="616935"/>
          <a:ext cx="593912" cy="2746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smtClean="0">
              <a:latin typeface="游ゴシック 本文"/>
            </a:rPr>
            <a:t>82.5%</a:t>
          </a:r>
          <a:endParaRPr lang="ja-JP" altLang="en-US" sz="900" dirty="0">
            <a:latin typeface="游ゴシック 本文"/>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2"/>
            <a:ext cx="2949575" cy="498475"/>
          </a:xfrm>
          <a:prstGeom prst="rect">
            <a:avLst/>
          </a:prstGeom>
        </p:spPr>
        <p:txBody>
          <a:bodyPr vert="horz" lIns="91442" tIns="45721" rIns="91442" bIns="45721" rtlCol="0"/>
          <a:lstStyle>
            <a:lvl1pPr algn="r">
              <a:defRPr sz="1200"/>
            </a:lvl1pPr>
          </a:lstStyle>
          <a:p>
            <a:fld id="{B10D2460-EA33-4F64-A101-1AAC1F82BEBC}" type="datetimeFigureOut">
              <a:rPr kumimoji="1" lang="ja-JP" altLang="en-US" smtClean="0"/>
              <a:t>2023/9/28</a:t>
            </a:fld>
            <a:endParaRPr kumimoji="1" lang="ja-JP" altLang="en-US"/>
          </a:p>
        </p:txBody>
      </p:sp>
      <p:sp>
        <p:nvSpPr>
          <p:cNvPr id="4" name="フッター プレースホルダー 3"/>
          <p:cNvSpPr>
            <a:spLocks noGrp="1"/>
          </p:cNvSpPr>
          <p:nvPr>
            <p:ph type="ftr" sz="quarter" idx="2"/>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4"/>
            <a:ext cx="2949575" cy="498475"/>
          </a:xfrm>
          <a:prstGeom prst="rect">
            <a:avLst/>
          </a:prstGeom>
        </p:spPr>
        <p:txBody>
          <a:bodyPr vert="horz" lIns="91442" tIns="45721" rIns="91442" bIns="45721" rtlCol="0" anchor="b"/>
          <a:lstStyle>
            <a:lvl1pPr algn="r">
              <a:defRPr sz="1200"/>
            </a:lvl1pPr>
          </a:lstStyle>
          <a:p>
            <a:fld id="{7FBB6248-C2D3-47DF-923C-02A101D0B070}" type="slidenum">
              <a:rPr kumimoji="1" lang="ja-JP" altLang="en-US" smtClean="0"/>
              <a:t>‹#›</a:t>
            </a:fld>
            <a:endParaRPr kumimoji="1" lang="ja-JP" altLang="en-US"/>
          </a:p>
        </p:txBody>
      </p:sp>
    </p:spTree>
    <p:extLst>
      <p:ext uri="{BB962C8B-B14F-4D97-AF65-F5344CB8AC3E}">
        <p14:creationId xmlns:p14="http://schemas.microsoft.com/office/powerpoint/2010/main" val="2179554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42" tIns="45721" rIns="91442" bIns="4572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2"/>
            <a:ext cx="2949575" cy="498475"/>
          </a:xfrm>
          <a:prstGeom prst="rect">
            <a:avLst/>
          </a:prstGeom>
        </p:spPr>
        <p:txBody>
          <a:bodyPr vert="horz" lIns="91442" tIns="45721" rIns="91442" bIns="45721" rtlCol="0"/>
          <a:lstStyle>
            <a:lvl1pPr algn="r">
              <a:defRPr sz="1200"/>
            </a:lvl1pPr>
          </a:lstStyle>
          <a:p>
            <a:fld id="{ADC004DA-1050-4399-AC60-3F835403D04A}" type="datetimeFigureOut">
              <a:rPr kumimoji="1" lang="ja-JP" altLang="en-US" smtClean="0"/>
              <a:t>2023/9/28</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2" tIns="45721" rIns="91442" bIns="45721" rtlCol="0" anchor="ctr"/>
          <a:lstStyle/>
          <a:p>
            <a:endParaRPr lang="ja-JP" altLang="en-US"/>
          </a:p>
        </p:txBody>
      </p:sp>
      <p:sp>
        <p:nvSpPr>
          <p:cNvPr id="5" name="ノート プレースホルダー 4"/>
          <p:cNvSpPr>
            <a:spLocks noGrp="1"/>
          </p:cNvSpPr>
          <p:nvPr>
            <p:ph type="body" sz="quarter" idx="3"/>
          </p:nvPr>
        </p:nvSpPr>
        <p:spPr>
          <a:xfrm>
            <a:off x="681038" y="4783140"/>
            <a:ext cx="5445125" cy="3913187"/>
          </a:xfrm>
          <a:prstGeom prst="rect">
            <a:avLst/>
          </a:prstGeom>
        </p:spPr>
        <p:txBody>
          <a:bodyPr vert="horz" lIns="91442" tIns="45721" rIns="91442" bIns="45721"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40864"/>
            <a:ext cx="2949575" cy="498475"/>
          </a:xfrm>
          <a:prstGeom prst="rect">
            <a:avLst/>
          </a:prstGeom>
        </p:spPr>
        <p:txBody>
          <a:bodyPr vert="horz" lIns="91442" tIns="45721" rIns="91442" bIns="4572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42" tIns="45721" rIns="91442" bIns="45721" rtlCol="0" anchor="b"/>
          <a:lstStyle>
            <a:lvl1pPr algn="r">
              <a:defRPr sz="1200"/>
            </a:lvl1pPr>
          </a:lstStyle>
          <a:p>
            <a:fld id="{BA841F3B-5A04-41FB-8249-8E399CC488D9}" type="slidenum">
              <a:rPr kumimoji="1" lang="ja-JP" altLang="en-US" smtClean="0"/>
              <a:t>‹#›</a:t>
            </a:fld>
            <a:endParaRPr kumimoji="1" lang="ja-JP" altLang="en-US"/>
          </a:p>
        </p:txBody>
      </p:sp>
    </p:spTree>
    <p:extLst>
      <p:ext uri="{BB962C8B-B14F-4D97-AF65-F5344CB8AC3E}">
        <p14:creationId xmlns:p14="http://schemas.microsoft.com/office/powerpoint/2010/main" val="2968684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0</a:t>
            </a:fld>
            <a:endParaRPr kumimoji="1" lang="ja-JP" altLang="en-US"/>
          </a:p>
        </p:txBody>
      </p:sp>
    </p:spTree>
    <p:extLst>
      <p:ext uri="{BB962C8B-B14F-4D97-AF65-F5344CB8AC3E}">
        <p14:creationId xmlns:p14="http://schemas.microsoft.com/office/powerpoint/2010/main" val="2035696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9</a:t>
            </a:fld>
            <a:endParaRPr kumimoji="1" lang="ja-JP" altLang="en-US"/>
          </a:p>
        </p:txBody>
      </p:sp>
    </p:spTree>
    <p:extLst>
      <p:ext uri="{BB962C8B-B14F-4D97-AF65-F5344CB8AC3E}">
        <p14:creationId xmlns:p14="http://schemas.microsoft.com/office/powerpoint/2010/main" val="118604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0363" lvl="0" indent="-360363"/>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10</a:t>
            </a:fld>
            <a:endParaRPr kumimoji="1" lang="ja-JP" altLang="en-US"/>
          </a:p>
        </p:txBody>
      </p:sp>
    </p:spTree>
    <p:extLst>
      <p:ext uri="{BB962C8B-B14F-4D97-AF65-F5344CB8AC3E}">
        <p14:creationId xmlns:p14="http://schemas.microsoft.com/office/powerpoint/2010/main" val="1129291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11</a:t>
            </a:fld>
            <a:endParaRPr kumimoji="1" lang="ja-JP" altLang="en-US"/>
          </a:p>
        </p:txBody>
      </p:sp>
    </p:spTree>
    <p:extLst>
      <p:ext uri="{BB962C8B-B14F-4D97-AF65-F5344CB8AC3E}">
        <p14:creationId xmlns:p14="http://schemas.microsoft.com/office/powerpoint/2010/main" val="102570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lvl="0" indent="-268288" fontAlgn="base"/>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12</a:t>
            </a:fld>
            <a:endParaRPr kumimoji="1" lang="ja-JP" altLang="en-US"/>
          </a:p>
        </p:txBody>
      </p:sp>
    </p:spTree>
    <p:extLst>
      <p:ext uri="{BB962C8B-B14F-4D97-AF65-F5344CB8AC3E}">
        <p14:creationId xmlns:p14="http://schemas.microsoft.com/office/powerpoint/2010/main" val="1459205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13</a:t>
            </a:fld>
            <a:endParaRPr kumimoji="1" lang="ja-JP" altLang="en-US"/>
          </a:p>
        </p:txBody>
      </p:sp>
    </p:spTree>
    <p:extLst>
      <p:ext uri="{BB962C8B-B14F-4D97-AF65-F5344CB8AC3E}">
        <p14:creationId xmlns:p14="http://schemas.microsoft.com/office/powerpoint/2010/main" val="2755154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14</a:t>
            </a:fld>
            <a:endParaRPr kumimoji="1" lang="ja-JP" altLang="en-US"/>
          </a:p>
        </p:txBody>
      </p:sp>
    </p:spTree>
    <p:extLst>
      <p:ext uri="{BB962C8B-B14F-4D97-AF65-F5344CB8AC3E}">
        <p14:creationId xmlns:p14="http://schemas.microsoft.com/office/powerpoint/2010/main" val="3098297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15</a:t>
            </a:fld>
            <a:endParaRPr kumimoji="1" lang="ja-JP" altLang="en-US"/>
          </a:p>
        </p:txBody>
      </p:sp>
    </p:spTree>
    <p:extLst>
      <p:ext uri="{BB962C8B-B14F-4D97-AF65-F5344CB8AC3E}">
        <p14:creationId xmlns:p14="http://schemas.microsoft.com/office/powerpoint/2010/main" val="3044081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16</a:t>
            </a:fld>
            <a:endParaRPr kumimoji="1" lang="ja-JP" altLang="en-US"/>
          </a:p>
        </p:txBody>
      </p:sp>
    </p:spTree>
    <p:extLst>
      <p:ext uri="{BB962C8B-B14F-4D97-AF65-F5344CB8AC3E}">
        <p14:creationId xmlns:p14="http://schemas.microsoft.com/office/powerpoint/2010/main" val="4212750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17</a:t>
            </a:fld>
            <a:endParaRPr kumimoji="1" lang="ja-JP" altLang="en-US"/>
          </a:p>
        </p:txBody>
      </p:sp>
    </p:spTree>
    <p:extLst>
      <p:ext uri="{BB962C8B-B14F-4D97-AF65-F5344CB8AC3E}">
        <p14:creationId xmlns:p14="http://schemas.microsoft.com/office/powerpoint/2010/main" val="2474252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18</a:t>
            </a:fld>
            <a:endParaRPr kumimoji="1" lang="ja-JP" altLang="en-US"/>
          </a:p>
        </p:txBody>
      </p:sp>
    </p:spTree>
    <p:extLst>
      <p:ext uri="{BB962C8B-B14F-4D97-AF65-F5344CB8AC3E}">
        <p14:creationId xmlns:p14="http://schemas.microsoft.com/office/powerpoint/2010/main" val="68722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a:t>
            </a:fld>
            <a:endParaRPr kumimoji="1" lang="ja-JP" altLang="en-US"/>
          </a:p>
        </p:txBody>
      </p:sp>
    </p:spTree>
    <p:extLst>
      <p:ext uri="{BB962C8B-B14F-4D97-AF65-F5344CB8AC3E}">
        <p14:creationId xmlns:p14="http://schemas.microsoft.com/office/powerpoint/2010/main" val="297985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19</a:t>
            </a:fld>
            <a:endParaRPr kumimoji="1" lang="ja-JP" altLang="en-US"/>
          </a:p>
        </p:txBody>
      </p:sp>
    </p:spTree>
    <p:extLst>
      <p:ext uri="{BB962C8B-B14F-4D97-AF65-F5344CB8AC3E}">
        <p14:creationId xmlns:p14="http://schemas.microsoft.com/office/powerpoint/2010/main" val="2069448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20</a:t>
            </a:fld>
            <a:endParaRPr kumimoji="1" lang="ja-JP" altLang="en-US"/>
          </a:p>
        </p:txBody>
      </p:sp>
    </p:spTree>
    <p:extLst>
      <p:ext uri="{BB962C8B-B14F-4D97-AF65-F5344CB8AC3E}">
        <p14:creationId xmlns:p14="http://schemas.microsoft.com/office/powerpoint/2010/main" val="4061600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21</a:t>
            </a:fld>
            <a:endParaRPr kumimoji="1" lang="ja-JP" altLang="en-US"/>
          </a:p>
        </p:txBody>
      </p:sp>
    </p:spTree>
    <p:extLst>
      <p:ext uri="{BB962C8B-B14F-4D97-AF65-F5344CB8AC3E}">
        <p14:creationId xmlns:p14="http://schemas.microsoft.com/office/powerpoint/2010/main" val="3702551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22</a:t>
            </a:fld>
            <a:endParaRPr kumimoji="1" lang="ja-JP" altLang="en-US"/>
          </a:p>
        </p:txBody>
      </p:sp>
    </p:spTree>
    <p:extLst>
      <p:ext uri="{BB962C8B-B14F-4D97-AF65-F5344CB8AC3E}">
        <p14:creationId xmlns:p14="http://schemas.microsoft.com/office/powerpoint/2010/main" val="3557447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23</a:t>
            </a:fld>
            <a:endParaRPr kumimoji="1" lang="ja-JP" altLang="en-US"/>
          </a:p>
        </p:txBody>
      </p:sp>
    </p:spTree>
    <p:extLst>
      <p:ext uri="{BB962C8B-B14F-4D97-AF65-F5344CB8AC3E}">
        <p14:creationId xmlns:p14="http://schemas.microsoft.com/office/powerpoint/2010/main" val="527952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24</a:t>
            </a:fld>
            <a:endParaRPr kumimoji="1" lang="ja-JP" altLang="en-US"/>
          </a:p>
        </p:txBody>
      </p:sp>
    </p:spTree>
    <p:extLst>
      <p:ext uri="{BB962C8B-B14F-4D97-AF65-F5344CB8AC3E}">
        <p14:creationId xmlns:p14="http://schemas.microsoft.com/office/powerpoint/2010/main" val="341068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25</a:t>
            </a:fld>
            <a:endParaRPr kumimoji="1" lang="ja-JP" altLang="en-US"/>
          </a:p>
        </p:txBody>
      </p:sp>
    </p:spTree>
    <p:extLst>
      <p:ext uri="{BB962C8B-B14F-4D97-AF65-F5344CB8AC3E}">
        <p14:creationId xmlns:p14="http://schemas.microsoft.com/office/powerpoint/2010/main" val="2427129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26</a:t>
            </a:fld>
            <a:endParaRPr kumimoji="1" lang="ja-JP" altLang="en-US"/>
          </a:p>
        </p:txBody>
      </p:sp>
    </p:spTree>
    <p:extLst>
      <p:ext uri="{BB962C8B-B14F-4D97-AF65-F5344CB8AC3E}">
        <p14:creationId xmlns:p14="http://schemas.microsoft.com/office/powerpoint/2010/main" val="2017470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27</a:t>
            </a:fld>
            <a:endParaRPr kumimoji="1" lang="ja-JP" altLang="en-US"/>
          </a:p>
        </p:txBody>
      </p:sp>
    </p:spTree>
    <p:extLst>
      <p:ext uri="{BB962C8B-B14F-4D97-AF65-F5344CB8AC3E}">
        <p14:creationId xmlns:p14="http://schemas.microsoft.com/office/powerpoint/2010/main" val="1759930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pPr marR="80010" algn="just">
              <a:lnSpc>
                <a:spcPts val="2200"/>
              </a:lnSpc>
              <a:spcBef>
                <a:spcPts val="600"/>
              </a:spcBef>
            </a:pPr>
            <a:endParaRPr lang="en-US" altLang="ja-JP" dirty="0"/>
          </a:p>
        </p:txBody>
      </p:sp>
    </p:spTree>
    <p:extLst>
      <p:ext uri="{BB962C8B-B14F-4D97-AF65-F5344CB8AC3E}">
        <p14:creationId xmlns:p14="http://schemas.microsoft.com/office/powerpoint/2010/main" val="3783423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2</a:t>
            </a:fld>
            <a:endParaRPr kumimoji="1" lang="ja-JP" altLang="en-US"/>
          </a:p>
        </p:txBody>
      </p:sp>
    </p:spTree>
    <p:extLst>
      <p:ext uri="{BB962C8B-B14F-4D97-AF65-F5344CB8AC3E}">
        <p14:creationId xmlns:p14="http://schemas.microsoft.com/office/powerpoint/2010/main" val="2436914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50950"/>
            <a:ext cx="4876800" cy="3376613"/>
          </a:xfrm>
        </p:spPr>
      </p:sp>
      <p:sp>
        <p:nvSpPr>
          <p:cNvPr id="3" name="ノート プレースホルダー 2"/>
          <p:cNvSpPr>
            <a:spLocks noGrp="1"/>
          </p:cNvSpPr>
          <p:nvPr>
            <p:ph type="body" idx="1"/>
          </p:nvPr>
        </p:nvSpPr>
        <p:spPr/>
        <p:txBody>
          <a:bodyPr/>
          <a:lstStyle/>
          <a:p>
            <a:pPr marL="268288" marR="80010" lvl="0" indent="-268288" algn="just" defTabSz="914400" rtl="0" eaLnBrk="1" fontAlgn="auto" latinLnBrk="0" hangingPunct="1">
              <a:lnSpc>
                <a:spcPts val="2200"/>
              </a:lnSpc>
              <a:spcBef>
                <a:spcPts val="600"/>
              </a:spcBef>
              <a:spcAft>
                <a:spcPts val="0"/>
              </a:spcAft>
              <a:buClrTx/>
              <a:buSzTx/>
              <a:buFontTx/>
              <a:buNone/>
              <a:tabLst/>
              <a:defRPr/>
            </a:pPr>
            <a:endParaRPr lang="en-US" altLang="ja-JP" dirty="0"/>
          </a:p>
        </p:txBody>
      </p:sp>
    </p:spTree>
    <p:extLst>
      <p:ext uri="{BB962C8B-B14F-4D97-AF65-F5344CB8AC3E}">
        <p14:creationId xmlns:p14="http://schemas.microsoft.com/office/powerpoint/2010/main" val="623081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30</a:t>
            </a:fld>
            <a:endParaRPr kumimoji="1" lang="ja-JP" altLang="en-US"/>
          </a:p>
        </p:txBody>
      </p:sp>
    </p:spTree>
    <p:extLst>
      <p:ext uri="{BB962C8B-B14F-4D97-AF65-F5344CB8AC3E}">
        <p14:creationId xmlns:p14="http://schemas.microsoft.com/office/powerpoint/2010/main" val="2321002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31</a:t>
            </a:fld>
            <a:endParaRPr kumimoji="1" lang="ja-JP" altLang="en-US"/>
          </a:p>
        </p:txBody>
      </p:sp>
    </p:spTree>
    <p:extLst>
      <p:ext uri="{BB962C8B-B14F-4D97-AF65-F5344CB8AC3E}">
        <p14:creationId xmlns:p14="http://schemas.microsoft.com/office/powerpoint/2010/main" val="3074617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32</a:t>
            </a:fld>
            <a:endParaRPr kumimoji="1" lang="ja-JP" altLang="en-US"/>
          </a:p>
        </p:txBody>
      </p:sp>
    </p:spTree>
    <p:extLst>
      <p:ext uri="{BB962C8B-B14F-4D97-AF65-F5344CB8AC3E}">
        <p14:creationId xmlns:p14="http://schemas.microsoft.com/office/powerpoint/2010/main" val="2617913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33</a:t>
            </a:fld>
            <a:endParaRPr kumimoji="1" lang="ja-JP" altLang="en-US"/>
          </a:p>
        </p:txBody>
      </p:sp>
    </p:spTree>
    <p:extLst>
      <p:ext uri="{BB962C8B-B14F-4D97-AF65-F5344CB8AC3E}">
        <p14:creationId xmlns:p14="http://schemas.microsoft.com/office/powerpoint/2010/main" val="1306404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solidFill>
                  <a:prstClr val="black"/>
                </a:solidFill>
                <a:latin typeface="Calibri"/>
                <a:ea typeface="ＭＳ Ｐゴシック"/>
              </a:rPr>
              <a:pPr/>
              <a:t>34</a:t>
            </a:fld>
            <a:endParaRPr kumimoji="1" lang="ja-JP" altLang="en-US">
              <a:solidFill>
                <a:prstClr val="black"/>
              </a:solidFill>
              <a:latin typeface="Calibri"/>
              <a:ea typeface="ＭＳ Ｐゴシック"/>
            </a:endParaRPr>
          </a:p>
        </p:txBody>
      </p:sp>
    </p:spTree>
    <p:extLst>
      <p:ext uri="{BB962C8B-B14F-4D97-AF65-F5344CB8AC3E}">
        <p14:creationId xmlns:p14="http://schemas.microsoft.com/office/powerpoint/2010/main" val="146233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35</a:t>
            </a:fld>
            <a:endParaRPr kumimoji="1" lang="ja-JP" altLang="en-US"/>
          </a:p>
        </p:txBody>
      </p:sp>
    </p:spTree>
    <p:extLst>
      <p:ext uri="{BB962C8B-B14F-4D97-AF65-F5344CB8AC3E}">
        <p14:creationId xmlns:p14="http://schemas.microsoft.com/office/powerpoint/2010/main" val="2023406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36</a:t>
            </a:fld>
            <a:endParaRPr kumimoji="1" lang="ja-JP" altLang="en-US"/>
          </a:p>
        </p:txBody>
      </p:sp>
    </p:spTree>
    <p:extLst>
      <p:ext uri="{BB962C8B-B14F-4D97-AF65-F5344CB8AC3E}">
        <p14:creationId xmlns:p14="http://schemas.microsoft.com/office/powerpoint/2010/main" val="71089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37</a:t>
            </a:fld>
            <a:endParaRPr kumimoji="1" lang="ja-JP" altLang="en-US"/>
          </a:p>
        </p:txBody>
      </p:sp>
    </p:spTree>
    <p:extLst>
      <p:ext uri="{BB962C8B-B14F-4D97-AF65-F5344CB8AC3E}">
        <p14:creationId xmlns:p14="http://schemas.microsoft.com/office/powerpoint/2010/main" val="505952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38</a:t>
            </a:fld>
            <a:endParaRPr kumimoji="1" lang="ja-JP" altLang="en-US"/>
          </a:p>
        </p:txBody>
      </p:sp>
    </p:spTree>
    <p:extLst>
      <p:ext uri="{BB962C8B-B14F-4D97-AF65-F5344CB8AC3E}">
        <p14:creationId xmlns:p14="http://schemas.microsoft.com/office/powerpoint/2010/main" val="606551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a:t>
            </a:fld>
            <a:endParaRPr kumimoji="1" lang="ja-JP" altLang="en-US"/>
          </a:p>
        </p:txBody>
      </p:sp>
    </p:spTree>
    <p:extLst>
      <p:ext uri="{BB962C8B-B14F-4D97-AF65-F5344CB8AC3E}">
        <p14:creationId xmlns:p14="http://schemas.microsoft.com/office/powerpoint/2010/main" val="1239033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68288" marR="80010" indent="-268288" algn="just">
              <a:lnSpc>
                <a:spcPts val="2200"/>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39</a:t>
            </a:fld>
            <a:endParaRPr kumimoji="1" lang="ja-JP" altLang="en-US"/>
          </a:p>
        </p:txBody>
      </p:sp>
    </p:spTree>
    <p:extLst>
      <p:ext uri="{BB962C8B-B14F-4D97-AF65-F5344CB8AC3E}">
        <p14:creationId xmlns:p14="http://schemas.microsoft.com/office/powerpoint/2010/main" val="1037751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676275" y="733425"/>
            <a:ext cx="5294313" cy="36655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64690" y="4644272"/>
            <a:ext cx="5317489" cy="4399836"/>
          </a:xfrm>
          <a:prstGeom prst="rect">
            <a:avLst/>
          </a:prstGeom>
          <a:noFill/>
          <a:ln>
            <a:noFill/>
          </a:ln>
        </p:spPr>
        <p:txBody>
          <a:bodyPr lIns="89647" tIns="44810" rIns="89647" bIns="44810" anchor="t" anchorCtr="0">
            <a:noAutofit/>
          </a:bodyPr>
          <a:lstStyle/>
          <a:p>
            <a:pPr algn="just">
              <a:buSzPct val="25000"/>
            </a:pPr>
            <a:endParaRPr lang="ja-JP" altLang="en-US" dirty="0"/>
          </a:p>
        </p:txBody>
      </p:sp>
      <p:sp>
        <p:nvSpPr>
          <p:cNvPr id="188" name="Shape 188"/>
          <p:cNvSpPr txBox="1">
            <a:spLocks noGrp="1"/>
          </p:cNvSpPr>
          <p:nvPr>
            <p:ph type="sldNum" idx="12"/>
          </p:nvPr>
        </p:nvSpPr>
        <p:spPr>
          <a:xfrm>
            <a:off x="3765016" y="9286847"/>
            <a:ext cx="2880307" cy="488871"/>
          </a:xfrm>
          <a:prstGeom prst="rect">
            <a:avLst/>
          </a:prstGeom>
          <a:noFill/>
          <a:ln>
            <a:noFill/>
          </a:ln>
        </p:spPr>
        <p:txBody>
          <a:bodyPr lIns="89647" tIns="44810" rIns="89647" bIns="44810"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40</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6062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41</a:t>
            </a:fld>
            <a:endParaRPr kumimoji="1" lang="ja-JP" altLang="en-US"/>
          </a:p>
        </p:txBody>
      </p:sp>
    </p:spTree>
    <p:extLst>
      <p:ext uri="{BB962C8B-B14F-4D97-AF65-F5344CB8AC3E}">
        <p14:creationId xmlns:p14="http://schemas.microsoft.com/office/powerpoint/2010/main" val="1069095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42</a:t>
            </a:fld>
            <a:endParaRPr kumimoji="1" lang="ja-JP" altLang="en-US"/>
          </a:p>
        </p:txBody>
      </p:sp>
    </p:spTree>
    <p:extLst>
      <p:ext uri="{BB962C8B-B14F-4D97-AF65-F5344CB8AC3E}">
        <p14:creationId xmlns:p14="http://schemas.microsoft.com/office/powerpoint/2010/main" val="3162437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43</a:t>
            </a:fld>
            <a:endParaRPr kumimoji="1" lang="ja-JP" altLang="en-US"/>
          </a:p>
        </p:txBody>
      </p:sp>
    </p:spTree>
    <p:extLst>
      <p:ext uri="{BB962C8B-B14F-4D97-AF65-F5344CB8AC3E}">
        <p14:creationId xmlns:p14="http://schemas.microsoft.com/office/powerpoint/2010/main" val="2984656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44</a:t>
            </a:fld>
            <a:endParaRPr kumimoji="1" lang="ja-JP" altLang="en-US"/>
          </a:p>
        </p:txBody>
      </p:sp>
    </p:spTree>
    <p:extLst>
      <p:ext uri="{BB962C8B-B14F-4D97-AF65-F5344CB8AC3E}">
        <p14:creationId xmlns:p14="http://schemas.microsoft.com/office/powerpoint/2010/main" val="2418553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45</a:t>
            </a:fld>
            <a:endParaRPr kumimoji="1" lang="ja-JP" altLang="en-US"/>
          </a:p>
        </p:txBody>
      </p:sp>
    </p:spTree>
    <p:extLst>
      <p:ext uri="{BB962C8B-B14F-4D97-AF65-F5344CB8AC3E}">
        <p14:creationId xmlns:p14="http://schemas.microsoft.com/office/powerpoint/2010/main" val="1887620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46</a:t>
            </a:fld>
            <a:endParaRPr kumimoji="1" lang="ja-JP" altLang="en-US"/>
          </a:p>
        </p:txBody>
      </p:sp>
    </p:spTree>
    <p:extLst>
      <p:ext uri="{BB962C8B-B14F-4D97-AF65-F5344CB8AC3E}">
        <p14:creationId xmlns:p14="http://schemas.microsoft.com/office/powerpoint/2010/main" val="42139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a:t>
            </a:fld>
            <a:endParaRPr kumimoji="1" lang="ja-JP" altLang="en-US"/>
          </a:p>
        </p:txBody>
      </p:sp>
    </p:spTree>
    <p:extLst>
      <p:ext uri="{BB962C8B-B14F-4D97-AF65-F5344CB8AC3E}">
        <p14:creationId xmlns:p14="http://schemas.microsoft.com/office/powerpoint/2010/main" val="137154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a:t>
            </a:fld>
            <a:endParaRPr kumimoji="1" lang="ja-JP" altLang="en-US"/>
          </a:p>
        </p:txBody>
      </p:sp>
    </p:spTree>
    <p:extLst>
      <p:ext uri="{BB962C8B-B14F-4D97-AF65-F5344CB8AC3E}">
        <p14:creationId xmlns:p14="http://schemas.microsoft.com/office/powerpoint/2010/main" val="161740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6</a:t>
            </a:fld>
            <a:endParaRPr kumimoji="1" lang="ja-JP" altLang="en-US"/>
          </a:p>
        </p:txBody>
      </p:sp>
    </p:spTree>
    <p:extLst>
      <p:ext uri="{BB962C8B-B14F-4D97-AF65-F5344CB8AC3E}">
        <p14:creationId xmlns:p14="http://schemas.microsoft.com/office/powerpoint/2010/main" val="54993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7</a:t>
            </a:fld>
            <a:endParaRPr kumimoji="1" lang="ja-JP" altLang="en-US"/>
          </a:p>
        </p:txBody>
      </p:sp>
    </p:spTree>
    <p:extLst>
      <p:ext uri="{BB962C8B-B14F-4D97-AF65-F5344CB8AC3E}">
        <p14:creationId xmlns:p14="http://schemas.microsoft.com/office/powerpoint/2010/main" val="2261467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8</a:t>
            </a:fld>
            <a:endParaRPr kumimoji="1" lang="ja-JP" altLang="en-US"/>
          </a:p>
        </p:txBody>
      </p:sp>
    </p:spTree>
    <p:extLst>
      <p:ext uri="{BB962C8B-B14F-4D97-AF65-F5344CB8AC3E}">
        <p14:creationId xmlns:p14="http://schemas.microsoft.com/office/powerpoint/2010/main" val="1433691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F878E8B-6223-434E-B3DD-DF4BAFF9C01B}" type="datetime1">
              <a:rPr kumimoji="1" lang="ja-JP" altLang="en-US" smtClean="0"/>
              <a:t>2023/9/28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22518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3E91EB2-8450-4128-807A-CA4CDB92265D}"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16073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3FE3D77-E371-4C47-AF30-F8D3907A6B90}" type="datetime1">
              <a:rPr kumimoji="1" lang="ja-JP" altLang="en-US" smtClean="0"/>
              <a:t>2023/9/28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405456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D3C6FD-6E84-4FEA-B568-34C21398436D}" type="datetime1">
              <a:rPr kumimoji="1" lang="ja-JP" altLang="en-US" smtClean="0"/>
              <a:t>2023/9/28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781838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8CFE87B-3792-4622-AE21-DD8B7DFCBEAF}" type="datetime1">
              <a:rPr kumimoji="1" lang="ja-JP" altLang="en-US" smtClean="0"/>
              <a:t>2023/9/28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024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29853B-0B12-47BE-B58F-AD4A20057249}" type="datetime1">
              <a:rPr kumimoji="1" lang="ja-JP" altLang="en-US" smtClean="0"/>
              <a:t>2023/9/28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106078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DAC809C-6EBF-4493-9609-DD720C6A48DC}" type="datetime1">
              <a:rPr kumimoji="1" lang="ja-JP" altLang="en-US" smtClean="0"/>
              <a:t>2023/9/28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57456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9735182-418A-4BE6-8285-17EEE25C657E}" type="datetime1">
              <a:rPr kumimoji="1" lang="ja-JP" altLang="en-US" smtClean="0"/>
              <a:t>2023/9/28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171285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903804-B7E5-44D3-AACF-5629AE2AF7A2}"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253809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4889EA-4702-4711-9FB3-6FDD0F532586}"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2586381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6279" y="1709740"/>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6279" y="4589464"/>
            <a:ext cx="8543925" cy="1500187"/>
          </a:xfrm>
        </p:spPr>
        <p:txBody>
          <a:bodyPr/>
          <a:lstStyle>
            <a:lvl1pPr marL="0" indent="0">
              <a:buNone/>
              <a:defRPr sz="2401">
                <a:solidFill>
                  <a:schemeClr val="tx1">
                    <a:tint val="75000"/>
                  </a:schemeClr>
                </a:solidFill>
              </a:defRPr>
            </a:lvl1pPr>
            <a:lvl2pPr marL="457231" indent="0">
              <a:buNone/>
              <a:defRPr sz="2000">
                <a:solidFill>
                  <a:schemeClr val="tx1">
                    <a:tint val="75000"/>
                  </a:schemeClr>
                </a:solidFill>
              </a:defRPr>
            </a:lvl2pPr>
            <a:lvl3pPr marL="914462" indent="0">
              <a:buNone/>
              <a:defRPr sz="1800">
                <a:solidFill>
                  <a:schemeClr val="tx1">
                    <a:tint val="75000"/>
                  </a:schemeClr>
                </a:solidFill>
              </a:defRPr>
            </a:lvl3pPr>
            <a:lvl4pPr marL="1371693" indent="0">
              <a:buNone/>
              <a:defRPr sz="1600">
                <a:solidFill>
                  <a:schemeClr val="tx1">
                    <a:tint val="75000"/>
                  </a:schemeClr>
                </a:solidFill>
              </a:defRPr>
            </a:lvl4pPr>
            <a:lvl5pPr marL="1828923" indent="0">
              <a:buNone/>
              <a:defRPr sz="1600">
                <a:solidFill>
                  <a:schemeClr val="tx1">
                    <a:tint val="75000"/>
                  </a:schemeClr>
                </a:solidFill>
              </a:defRPr>
            </a:lvl5pPr>
            <a:lvl6pPr marL="2286153" indent="0">
              <a:buNone/>
              <a:defRPr sz="1600">
                <a:solidFill>
                  <a:schemeClr val="tx1">
                    <a:tint val="75000"/>
                  </a:schemeClr>
                </a:solidFill>
              </a:defRPr>
            </a:lvl6pPr>
            <a:lvl7pPr marL="2743385" indent="0">
              <a:buNone/>
              <a:defRPr sz="1600">
                <a:solidFill>
                  <a:schemeClr val="tx1">
                    <a:tint val="75000"/>
                  </a:schemeClr>
                </a:solidFill>
              </a:defRPr>
            </a:lvl7pPr>
            <a:lvl8pPr marL="3200615" indent="0">
              <a:buNone/>
              <a:defRPr sz="1600">
                <a:solidFill>
                  <a:schemeClr val="tx1">
                    <a:tint val="75000"/>
                  </a:schemeClr>
                </a:solidFill>
              </a:defRPr>
            </a:lvl8pPr>
            <a:lvl9pPr marL="3657847"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140EDED-DB0F-4233-92D6-872A9F3C5A40}"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9938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92F0BB-CC1D-49CD-B562-01BF5B0F6B30}" type="datetime1">
              <a:rPr kumimoji="1" lang="ja-JP" altLang="en-US" smtClean="0"/>
              <a:t>2023/9/28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75925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6"/>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9202" y="1825626"/>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07A30AC-C7BD-4552-B58C-53B8F3ADA5C8}" type="datetime1">
              <a:rPr kumimoji="1" lang="ja-JP" altLang="en-US" smtClean="0"/>
              <a:t>2023/9/28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250135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9" y="365127"/>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625" y="1681163"/>
            <a:ext cx="4191000"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625" y="2505076"/>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5" y="1681163"/>
            <a:ext cx="4211637" cy="823912"/>
          </a:xfrm>
        </p:spPr>
        <p:txBody>
          <a:bodyPr anchor="b"/>
          <a:lstStyle>
            <a:lvl1pPr marL="0" indent="0">
              <a:buNone/>
              <a:defRPr sz="2401" b="1"/>
            </a:lvl1pPr>
            <a:lvl2pPr marL="457231" indent="0">
              <a:buNone/>
              <a:defRPr sz="2000" b="1"/>
            </a:lvl2pPr>
            <a:lvl3pPr marL="914462" indent="0">
              <a:buNone/>
              <a:defRPr sz="1800" b="1"/>
            </a:lvl3pPr>
            <a:lvl4pPr marL="1371693" indent="0">
              <a:buNone/>
              <a:defRPr sz="1600" b="1"/>
            </a:lvl4pPr>
            <a:lvl5pPr marL="1828923" indent="0">
              <a:buNone/>
              <a:defRPr sz="1600" b="1"/>
            </a:lvl5pPr>
            <a:lvl6pPr marL="2286153" indent="0">
              <a:buNone/>
              <a:defRPr sz="1600" b="1"/>
            </a:lvl6pPr>
            <a:lvl7pPr marL="2743385" indent="0">
              <a:buNone/>
              <a:defRPr sz="1600" b="1"/>
            </a:lvl7pPr>
            <a:lvl8pPr marL="3200615" indent="0">
              <a:buNone/>
              <a:defRPr sz="1600" b="1"/>
            </a:lvl8pPr>
            <a:lvl9pPr marL="3657847"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5" y="2505076"/>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0C4C954-BA43-4705-8F5B-B52FC096045A}" type="datetime1">
              <a:rPr kumimoji="1" lang="ja-JP" altLang="en-US" smtClean="0"/>
              <a:t>2023/9/28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4157280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E0058DA-6FF3-4484-9582-11A4E86CA5E4}" type="datetime1">
              <a:rPr kumimoji="1" lang="ja-JP" altLang="en-US" smtClean="0"/>
              <a:t>2023/9/28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569792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3C3EEF4-9C2A-4677-B5D4-A8357ABE6F98}" type="datetime1">
              <a:rPr kumimoji="1" lang="ja-JP" altLang="en-US" smtClean="0"/>
              <a:t>2023/9/28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630008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638" y="987427"/>
            <a:ext cx="5014912"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A80AC5-FBAD-4C86-943B-798F780E29BA}" type="datetime1">
              <a:rPr kumimoji="1" lang="ja-JP" altLang="en-US" smtClean="0"/>
              <a:t>2023/9/28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996053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4211638" y="987427"/>
            <a:ext cx="5014912" cy="4873625"/>
          </a:xfrm>
        </p:spPr>
        <p:txBody>
          <a:bodyPr/>
          <a:lstStyle>
            <a:lvl1pPr marL="0" indent="0">
              <a:buNone/>
              <a:defRPr sz="3200"/>
            </a:lvl1pPr>
            <a:lvl2pPr marL="457231" indent="0">
              <a:buNone/>
              <a:defRPr sz="2800"/>
            </a:lvl2pPr>
            <a:lvl3pPr marL="914462" indent="0">
              <a:buNone/>
              <a:defRPr sz="2401"/>
            </a:lvl3pPr>
            <a:lvl4pPr marL="1371693" indent="0">
              <a:buNone/>
              <a:defRPr sz="2000"/>
            </a:lvl4pPr>
            <a:lvl5pPr marL="1828923" indent="0">
              <a:buNone/>
              <a:defRPr sz="2000"/>
            </a:lvl5pPr>
            <a:lvl6pPr marL="2286153" indent="0">
              <a:buNone/>
              <a:defRPr sz="2000"/>
            </a:lvl6pPr>
            <a:lvl7pPr marL="2743385" indent="0">
              <a:buNone/>
              <a:defRPr sz="2000"/>
            </a:lvl7pPr>
            <a:lvl8pPr marL="3200615" indent="0">
              <a:buNone/>
              <a:defRPr sz="2000"/>
            </a:lvl8pPr>
            <a:lvl9pPr marL="3657847" indent="0">
              <a:buNone/>
              <a:defRPr sz="2000"/>
            </a:lvl9pPr>
          </a:lstStyle>
          <a:p>
            <a:endParaRPr kumimoji="1" lang="ja-JP" altLang="en-US"/>
          </a:p>
        </p:txBody>
      </p:sp>
      <p:sp>
        <p:nvSpPr>
          <p:cNvPr id="4" name="テキスト プレースホルダー 3"/>
          <p:cNvSpPr>
            <a:spLocks noGrp="1"/>
          </p:cNvSpPr>
          <p:nvPr>
            <p:ph type="body" sz="half" idx="2"/>
          </p:nvPr>
        </p:nvSpPr>
        <p:spPr>
          <a:xfrm>
            <a:off x="682625" y="2057400"/>
            <a:ext cx="3194050" cy="3811588"/>
          </a:xfrm>
        </p:spPr>
        <p:txBody>
          <a:bodyPr/>
          <a:lstStyle>
            <a:lvl1pPr marL="0" indent="0">
              <a:buNone/>
              <a:defRPr sz="1600"/>
            </a:lvl1pPr>
            <a:lvl2pPr marL="457231" indent="0">
              <a:buNone/>
              <a:defRPr sz="1400"/>
            </a:lvl2pPr>
            <a:lvl3pPr marL="914462" indent="0">
              <a:buNone/>
              <a:defRPr sz="1200"/>
            </a:lvl3pPr>
            <a:lvl4pPr marL="1371693" indent="0">
              <a:buNone/>
              <a:defRPr sz="1000"/>
            </a:lvl4pPr>
            <a:lvl5pPr marL="1828923" indent="0">
              <a:buNone/>
              <a:defRPr sz="1000"/>
            </a:lvl5pPr>
            <a:lvl6pPr marL="2286153" indent="0">
              <a:buNone/>
              <a:defRPr sz="1000"/>
            </a:lvl6pPr>
            <a:lvl7pPr marL="2743385" indent="0">
              <a:buNone/>
              <a:defRPr sz="1000"/>
            </a:lvl7pPr>
            <a:lvl8pPr marL="3200615" indent="0">
              <a:buNone/>
              <a:defRPr sz="1000"/>
            </a:lvl8pPr>
            <a:lvl9pPr marL="3657847"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174178E-964C-4871-AD4B-5C93B76A706E}" type="datetime1">
              <a:rPr kumimoji="1" lang="ja-JP" altLang="en-US" smtClean="0"/>
              <a:t>2023/9/28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312933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41A595-AF4E-4327-B978-419A64FDC7C8}"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3189672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9775" y="365126"/>
            <a:ext cx="2135188"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40" y="365126"/>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2FC3D4A-95A3-4E74-8692-E023AC081106}"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1748196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奇数ページ">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8268119-DA10-4C98-A012-8371DAD8B7A4}" type="datetime1">
              <a:rPr kumimoji="1" lang="ja-JP" altLang="en-US" smtClean="0"/>
              <a:t>2023/9/28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07634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3DC193C-A6AA-4F8E-B75A-E283545D7FE1}" type="datetime1">
              <a:rPr kumimoji="1" lang="ja-JP" altLang="en-US" smtClean="0"/>
              <a:t>2023/9/28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607399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20CDF967-EA9F-496D-AC97-D37AFE936A06}"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1173395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72922792-608C-485E-8A3C-B096504E97DD}"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09"/>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3128789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A7D37BA8-3826-40D8-BED9-46EEFB51BE4C}"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2"/>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3849929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9586912-7F68-4813-9D58-AD7E9C1AF93F}" type="datetime1">
              <a:rPr kumimoji="1" lang="ja-JP" altLang="en-US" smtClean="0"/>
              <a:t>2023/9/28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610537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9C4A350-C850-4F14-A7E6-02675EFB710D}" type="datetime1">
              <a:rPr lang="ja-JP" altLang="en-US" smtClean="0">
                <a:solidFill>
                  <a:prstClr val="black">
                    <a:tint val="75000"/>
                  </a:prstClr>
                </a:solidFill>
              </a:rPr>
              <a:t>2023/9/28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873447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4211391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D05D5D2-FFFC-479D-8130-8A10C96356B0}" type="datetime1">
              <a:rPr lang="ja-JP" altLang="en-US" smtClean="0">
                <a:solidFill>
                  <a:prstClr val="black">
                    <a:tint val="75000"/>
                  </a:prstClr>
                </a:solidFill>
              </a:rPr>
              <a:t>2023/9/28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07842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930C0235-E28E-4DC9-97B7-8703B795D134}"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541500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B56E39F-BDA8-46DB-ADA3-DC040D7AC81B}" type="datetime1">
              <a:rPr kumimoji="1" lang="ja-JP" altLang="en-US" smtClean="0"/>
              <a:t>2023/9/28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45834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37699" y="113336"/>
            <a:ext cx="8543925" cy="416751"/>
          </a:xfrm>
        </p:spPr>
        <p:txBody>
          <a:bodyPr>
            <a:noAutofit/>
          </a:bodyPr>
          <a:lstStyle>
            <a:lvl1pPr>
              <a:defRPr sz="2400"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3199548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1CD0FA-A5B6-4593-8349-5D4968CE8E7C}" type="datetime1">
              <a:rPr kumimoji="1" lang="ja-JP" altLang="en-US" smtClean="0"/>
              <a:t>2023/9/28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A564AD-5324-495F-BBFD-D45883746458}" type="slidenum">
              <a:rPr kumimoji="1" lang="ja-JP" altLang="en-US" smtClean="0"/>
              <a:t>‹#›</a:t>
            </a:fld>
            <a:endParaRPr kumimoji="1" lang="ja-JP" altLang="en-US"/>
          </a:p>
        </p:txBody>
      </p:sp>
    </p:spTree>
    <p:extLst>
      <p:ext uri="{BB962C8B-B14F-4D97-AF65-F5344CB8AC3E}">
        <p14:creationId xmlns:p14="http://schemas.microsoft.com/office/powerpoint/2010/main" val="225852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4"/>
            <a:ext cx="74295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1"/>
            </a:lvl1pPr>
            <a:lvl2pPr marL="457231" indent="0" algn="ctr">
              <a:buNone/>
              <a:defRPr sz="2000"/>
            </a:lvl2pPr>
            <a:lvl3pPr marL="914462" indent="0" algn="ctr">
              <a:buNone/>
              <a:defRPr sz="1800"/>
            </a:lvl3pPr>
            <a:lvl4pPr marL="1371693" indent="0" algn="ctr">
              <a:buNone/>
              <a:defRPr sz="1600"/>
            </a:lvl4pPr>
            <a:lvl5pPr marL="1828923" indent="0" algn="ctr">
              <a:buNone/>
              <a:defRPr sz="1600"/>
            </a:lvl5pPr>
            <a:lvl6pPr marL="2286153" indent="0" algn="ctr">
              <a:buNone/>
              <a:defRPr sz="1600"/>
            </a:lvl6pPr>
            <a:lvl7pPr marL="2743385" indent="0" algn="ctr">
              <a:buNone/>
              <a:defRPr sz="1600"/>
            </a:lvl7pPr>
            <a:lvl8pPr marL="3200615" indent="0" algn="ctr">
              <a:buNone/>
              <a:defRPr sz="1600"/>
            </a:lvl8pPr>
            <a:lvl9pPr marL="3657847"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0F18161-E41C-4ED7-80F6-A682DA7961B4}"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336661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DE538DC-7058-4791-A6AE-719D841C1532}" type="datetime1">
              <a:rPr kumimoji="1" lang="ja-JP" altLang="en-US" smtClean="0"/>
              <a:t>2023/9/28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6996113" y="6356352"/>
            <a:ext cx="2228850" cy="365125"/>
          </a:xfrm>
          <a:prstGeom prst="rect">
            <a:avLst/>
          </a:prstGeom>
        </p:spPr>
        <p:txBody>
          <a:bodyPr/>
          <a:lstStyle/>
          <a:p>
            <a:fld id="{2ECFAECF-C34B-4A40-B1D1-19D6DFEA0633}" type="slidenum">
              <a:rPr kumimoji="1" lang="ja-JP" altLang="en-US" smtClean="0"/>
              <a:t>‹#›</a:t>
            </a:fld>
            <a:endParaRPr kumimoji="1" lang="ja-JP" altLang="en-US"/>
          </a:p>
        </p:txBody>
      </p:sp>
    </p:spTree>
    <p:extLst>
      <p:ext uri="{BB962C8B-B14F-4D97-AF65-F5344CB8AC3E}">
        <p14:creationId xmlns:p14="http://schemas.microsoft.com/office/powerpoint/2010/main" val="678663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41" y="365129"/>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2C8AB-D7D8-4952-BDD3-ACCC539C2D74}" type="datetime1">
              <a:rPr kumimoji="1" lang="ja-JP" altLang="en-US" smtClean="0"/>
              <a:t>2023/9/28</a:t>
            </a:fld>
            <a:endParaRPr kumimoji="1" lang="ja-JP" altLang="en-US"/>
          </a:p>
        </p:txBody>
      </p:sp>
      <p:sp>
        <p:nvSpPr>
          <p:cNvPr id="5" name="Footer Placeholder 4"/>
          <p:cNvSpPr>
            <a:spLocks noGrp="1"/>
          </p:cNvSpPr>
          <p:nvPr>
            <p:ph type="ftr" sz="quarter" idx="3"/>
          </p:nvPr>
        </p:nvSpPr>
        <p:spPr>
          <a:xfrm>
            <a:off x="3281366"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935539220"/>
      </p:ext>
    </p:extLst>
  </p:cSld>
  <p:clrMap bg1="lt1" tx1="dk1" bg2="lt2" tx2="dk2" accent1="accent1" accent2="accent2" accent3="accent3" accent4="accent4" accent5="accent5" accent6="accent6" hlink="hlink" folHlink="folHlink"/>
  <p:sldLayoutIdLst>
    <p:sldLayoutId id="2147483693" r:id="rId1"/>
    <p:sldLayoutId id="2147483661" r:id="rId2"/>
    <p:sldLayoutId id="2147483669" r:id="rId3"/>
    <p:sldLayoutId id="2147483670" r:id="rId4"/>
    <p:sldLayoutId id="2147483695" r:id="rId5"/>
    <p:sldLayoutId id="2147483703" r:id="rId6"/>
    <p:sldLayoutId id="2147483709" r:id="rId7"/>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9ECBE-4807-427C-9296-89E03825C3A0}" type="datetime1">
              <a:rPr kumimoji="1" lang="ja-JP" altLang="en-US" smtClean="0"/>
              <a:t>2023/9/28</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4325482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41" y="365127"/>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41" y="1825626"/>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B98C9-1952-4EBE-A5A1-B7FEE7DC49D7}" type="datetime1">
              <a:rPr kumimoji="1" lang="ja-JP" altLang="en-US" smtClean="0"/>
              <a:t>2023/9/28</a:t>
            </a:fld>
            <a:endParaRPr kumimoji="1" lang="ja-JP" altLang="en-US"/>
          </a:p>
        </p:txBody>
      </p:sp>
      <p:sp>
        <p:nvSpPr>
          <p:cNvPr id="5" name="フッター プレースホルダー 4"/>
          <p:cNvSpPr>
            <a:spLocks noGrp="1"/>
          </p:cNvSpPr>
          <p:nvPr>
            <p:ph type="ftr" sz="quarter" idx="3"/>
          </p:nvPr>
        </p:nvSpPr>
        <p:spPr>
          <a:xfrm>
            <a:off x="3281366"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0388F-A125-4D2E-BBF0-E240911E1C91}" type="slidenum">
              <a:rPr kumimoji="1" lang="ja-JP" altLang="en-US" smtClean="0"/>
              <a:t>‹#›</a:t>
            </a:fld>
            <a:endParaRPr kumimoji="1" lang="ja-JP" altLang="en-US"/>
          </a:p>
        </p:txBody>
      </p:sp>
    </p:spTree>
    <p:extLst>
      <p:ext uri="{BB962C8B-B14F-4D97-AF65-F5344CB8AC3E}">
        <p14:creationId xmlns:p14="http://schemas.microsoft.com/office/powerpoint/2010/main" val="23976971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62" rtl="0" eaLnBrk="1" latinLnBrk="0" hangingPunct="1">
        <a:lnSpc>
          <a:spcPct val="90000"/>
        </a:lnSpc>
        <a:spcBef>
          <a:spcPct val="0"/>
        </a:spcBef>
        <a:buNone/>
        <a:defRPr kumimoji="1" sz="4401" kern="1200">
          <a:solidFill>
            <a:schemeClr val="tx1"/>
          </a:solidFill>
          <a:latin typeface="+mj-lt"/>
          <a:ea typeface="+mj-ea"/>
          <a:cs typeface="+mj-cs"/>
        </a:defRPr>
      </a:lvl1pPr>
    </p:titleStyle>
    <p:bodyStyle>
      <a:lvl1pPr marL="228615" indent="-228615" algn="l" defTabSz="914462"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46" indent="-228615" algn="l" defTabSz="914462" rtl="0" eaLnBrk="1" latinLnBrk="0" hangingPunct="1">
        <a:lnSpc>
          <a:spcPct val="90000"/>
        </a:lnSpc>
        <a:spcBef>
          <a:spcPts val="500"/>
        </a:spcBef>
        <a:buFont typeface="Arial" panose="020B0604020202020204" pitchFamily="34" charset="0"/>
        <a:buChar char="•"/>
        <a:defRPr kumimoji="1" sz="2401" kern="1200">
          <a:solidFill>
            <a:schemeClr val="tx1"/>
          </a:solidFill>
          <a:latin typeface="+mn-lt"/>
          <a:ea typeface="+mn-ea"/>
          <a:cs typeface="+mn-cs"/>
        </a:defRPr>
      </a:lvl2pPr>
      <a:lvl3pPr marL="1143077" indent="-228615" algn="l" defTabSz="914462"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30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538"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77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200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23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461" indent="-228615" algn="l" defTabSz="914462"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62" rtl="0" eaLnBrk="1" latinLnBrk="0" hangingPunct="1">
        <a:defRPr kumimoji="1" sz="1800" kern="1200">
          <a:solidFill>
            <a:schemeClr val="tx1"/>
          </a:solidFill>
          <a:latin typeface="+mn-lt"/>
          <a:ea typeface="+mn-ea"/>
          <a:cs typeface="+mn-cs"/>
        </a:defRPr>
      </a:lvl1pPr>
      <a:lvl2pPr marL="457231" algn="l" defTabSz="914462" rtl="0" eaLnBrk="1" latinLnBrk="0" hangingPunct="1">
        <a:defRPr kumimoji="1" sz="1800" kern="1200">
          <a:solidFill>
            <a:schemeClr val="tx1"/>
          </a:solidFill>
          <a:latin typeface="+mn-lt"/>
          <a:ea typeface="+mn-ea"/>
          <a:cs typeface="+mn-cs"/>
        </a:defRPr>
      </a:lvl2pPr>
      <a:lvl3pPr marL="914462" algn="l" defTabSz="914462" rtl="0" eaLnBrk="1" latinLnBrk="0" hangingPunct="1">
        <a:defRPr kumimoji="1" sz="1800" kern="1200">
          <a:solidFill>
            <a:schemeClr val="tx1"/>
          </a:solidFill>
          <a:latin typeface="+mn-lt"/>
          <a:ea typeface="+mn-ea"/>
          <a:cs typeface="+mn-cs"/>
        </a:defRPr>
      </a:lvl3pPr>
      <a:lvl4pPr marL="1371693" algn="l" defTabSz="914462" rtl="0" eaLnBrk="1" latinLnBrk="0" hangingPunct="1">
        <a:defRPr kumimoji="1" sz="1800" kern="1200">
          <a:solidFill>
            <a:schemeClr val="tx1"/>
          </a:solidFill>
          <a:latin typeface="+mn-lt"/>
          <a:ea typeface="+mn-ea"/>
          <a:cs typeface="+mn-cs"/>
        </a:defRPr>
      </a:lvl4pPr>
      <a:lvl5pPr marL="1828923" algn="l" defTabSz="914462" rtl="0" eaLnBrk="1" latinLnBrk="0" hangingPunct="1">
        <a:defRPr kumimoji="1" sz="1800" kern="1200">
          <a:solidFill>
            <a:schemeClr val="tx1"/>
          </a:solidFill>
          <a:latin typeface="+mn-lt"/>
          <a:ea typeface="+mn-ea"/>
          <a:cs typeface="+mn-cs"/>
        </a:defRPr>
      </a:lvl5pPr>
      <a:lvl6pPr marL="2286153" algn="l" defTabSz="914462" rtl="0" eaLnBrk="1" latinLnBrk="0" hangingPunct="1">
        <a:defRPr kumimoji="1" sz="1800" kern="1200">
          <a:solidFill>
            <a:schemeClr val="tx1"/>
          </a:solidFill>
          <a:latin typeface="+mn-lt"/>
          <a:ea typeface="+mn-ea"/>
          <a:cs typeface="+mn-cs"/>
        </a:defRPr>
      </a:lvl6pPr>
      <a:lvl7pPr marL="2743385" algn="l" defTabSz="914462" rtl="0" eaLnBrk="1" latinLnBrk="0" hangingPunct="1">
        <a:defRPr kumimoji="1" sz="1800" kern="1200">
          <a:solidFill>
            <a:schemeClr val="tx1"/>
          </a:solidFill>
          <a:latin typeface="+mn-lt"/>
          <a:ea typeface="+mn-ea"/>
          <a:cs typeface="+mn-cs"/>
        </a:defRPr>
      </a:lvl7pPr>
      <a:lvl8pPr marL="3200615" algn="l" defTabSz="914462" rtl="0" eaLnBrk="1" latinLnBrk="0" hangingPunct="1">
        <a:defRPr kumimoji="1" sz="1800" kern="1200">
          <a:solidFill>
            <a:schemeClr val="tx1"/>
          </a:solidFill>
          <a:latin typeface="+mn-lt"/>
          <a:ea typeface="+mn-ea"/>
          <a:cs typeface="+mn-cs"/>
        </a:defRPr>
      </a:lvl8pPr>
      <a:lvl9pPr marL="3657847" algn="l" defTabSz="91446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6E462-7917-4EE3-8488-E247D2A64489}" type="datetime1">
              <a:rPr kumimoji="1" lang="ja-JP" altLang="en-US" smtClean="0"/>
              <a:t>2023/9/28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EF540-5CB6-483A-A4DA-F9E60F8B4EFB}" type="slidenum">
              <a:rPr kumimoji="1" lang="ja-JP" altLang="en-US" smtClean="0"/>
              <a:t>‹#›</a:t>
            </a:fld>
            <a:endParaRPr kumimoji="1" lang="ja-JP" altLang="en-US"/>
          </a:p>
        </p:txBody>
      </p:sp>
    </p:spTree>
    <p:extLst>
      <p:ext uri="{BB962C8B-B14F-4D97-AF65-F5344CB8AC3E}">
        <p14:creationId xmlns:p14="http://schemas.microsoft.com/office/powerpoint/2010/main" val="13885930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8" r:id="rId5"/>
    <p:sldLayoutId id="2147483710" r:id="rId6"/>
    <p:sldLayoutId id="2147483711" r:id="rId7"/>
    <p:sldLayoutId id="2147483712"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dgindex.org/"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50.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2.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53.pn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3.xml"/><Relationship Id="rId16" Type="http://schemas.openxmlformats.org/officeDocument/2006/relationships/image" Target="../media/image21.png"/><Relationship Id="rId1" Type="http://schemas.openxmlformats.org/officeDocument/2006/relationships/slideLayout" Target="../slideLayouts/slideLayout3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177" y="2332656"/>
            <a:ext cx="5173637" cy="3657601"/>
          </a:xfrm>
          <a:prstGeom prst="rect">
            <a:avLst/>
          </a:prstGeom>
        </p:spPr>
      </p:pic>
      <p:sp>
        <p:nvSpPr>
          <p:cNvPr id="22" name="テキスト ボックス 21"/>
          <p:cNvSpPr txBox="1"/>
          <p:nvPr/>
        </p:nvSpPr>
        <p:spPr>
          <a:xfrm>
            <a:off x="3363461" y="5803645"/>
            <a:ext cx="3179075" cy="707886"/>
          </a:xfrm>
          <a:prstGeom prst="rect">
            <a:avLst/>
          </a:prstGeom>
          <a:noFill/>
        </p:spPr>
        <p:txBody>
          <a:bodyPr wrap="none" rtlCol="0">
            <a:spAutoFit/>
          </a:bodyPr>
          <a:lstStyle/>
          <a:p>
            <a:pPr algn="ctr"/>
            <a:r>
              <a:rPr kumimoji="1" lang="en-US" altLang="ja-JP" sz="2000" dirty="0" smtClean="0">
                <a:latin typeface="Meiryo UI" panose="020B0604030504040204" pitchFamily="50" charset="-128"/>
                <a:ea typeface="Meiryo UI" panose="020B0604030504040204" pitchFamily="50" charset="-128"/>
              </a:rPr>
              <a:t>2023</a:t>
            </a:r>
            <a:r>
              <a:rPr kumimoji="1" lang="ja-JP" altLang="en-US" sz="2000" dirty="0" smtClean="0">
                <a:latin typeface="Meiryo UI" panose="020B0604030504040204" pitchFamily="50" charset="-128"/>
                <a:ea typeface="Meiryo UI" panose="020B0604030504040204" pitchFamily="50" charset="-128"/>
              </a:rPr>
              <a:t>年</a:t>
            </a:r>
            <a:r>
              <a:rPr kumimoji="1" lang="en-US" altLang="ja-JP" sz="2000" dirty="0">
                <a:latin typeface="Meiryo UI" panose="020B0604030504040204" pitchFamily="50" charset="-128"/>
                <a:ea typeface="Meiryo UI" panose="020B0604030504040204" pitchFamily="50" charset="-128"/>
              </a:rPr>
              <a:t>9</a:t>
            </a:r>
            <a:r>
              <a:rPr kumimoji="1" lang="ja-JP" altLang="en-US" sz="2000" dirty="0" smtClean="0">
                <a:latin typeface="Meiryo UI" panose="020B0604030504040204" pitchFamily="50" charset="-128"/>
                <a:ea typeface="Meiryo UI" panose="020B0604030504040204" pitchFamily="50" charset="-128"/>
              </a:rPr>
              <a:t>月</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smtClean="0">
                <a:latin typeface="Meiryo UI" panose="020B0604030504040204" pitchFamily="50" charset="-128"/>
                <a:ea typeface="Meiryo UI" panose="020B0604030504040204" pitchFamily="50" charset="-128"/>
              </a:rPr>
              <a:t>大阪府 政策企画部 企画室</a:t>
            </a:r>
            <a:endParaRPr kumimoji="1" lang="ja-JP" altLang="en-US" sz="20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4" y="1176548"/>
            <a:ext cx="9906001" cy="1938992"/>
          </a:xfrm>
          <a:prstGeom prst="rect">
            <a:avLst/>
          </a:prstGeom>
          <a:noFill/>
        </p:spPr>
        <p:txBody>
          <a:bodyPr wrap="square" rtlCol="0">
            <a:spAutoFit/>
          </a:bodyPr>
          <a:lstStyle/>
          <a:p>
            <a:pPr algn="ct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の推進に向けた</a:t>
            </a:r>
            <a:endParaRPr kumimoji="1" lang="en-US" altLang="ja-JP" sz="4400" b="1" dirty="0" smtClean="0">
              <a:latin typeface="Meiryo UI" panose="020B0604030504040204" pitchFamily="50" charset="-128"/>
              <a:ea typeface="Meiryo UI" panose="020B0604030504040204" pitchFamily="50" charset="-128"/>
            </a:endParaRPr>
          </a:p>
          <a:p>
            <a:pPr algn="ctr"/>
            <a:r>
              <a:rPr kumimoji="1" lang="ja-JP" altLang="en-US" sz="4400" b="1" dirty="0" smtClean="0">
                <a:latin typeface="Meiryo UI" panose="020B0604030504040204" pitchFamily="50" charset="-128"/>
                <a:ea typeface="Meiryo UI" panose="020B0604030504040204" pitchFamily="50" charset="-128"/>
              </a:rPr>
              <a:t>大阪府の取組みについて</a:t>
            </a:r>
            <a:endParaRPr kumimoji="1" lang="en-US" altLang="ja-JP" sz="4400" b="1" dirty="0">
              <a:latin typeface="Meiryo UI" panose="020B0604030504040204" pitchFamily="50" charset="-128"/>
              <a:ea typeface="Meiryo UI" panose="020B0604030504040204" pitchFamily="50" charset="-128"/>
            </a:endParaRPr>
          </a:p>
          <a:p>
            <a:pPr algn="ctr"/>
            <a:endParaRPr kumimoji="1" lang="ja-JP" altLang="en-US" sz="3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27407598"/>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386247" y="2243189"/>
            <a:ext cx="4536000" cy="4324261"/>
          </a:xfrm>
          <a:prstGeom prst="rect">
            <a:avLst/>
          </a:prstGeom>
        </p:spPr>
        <p:txBody>
          <a:bodyPr wrap="square">
            <a:spAutoFit/>
          </a:bodyPr>
          <a:lstStyle/>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endPar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r>
              <a:rPr lang="ja-JP"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600" b="1"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2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r>
              <a:rPr lang="ja-JP"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spc="100" dirty="0" smtClean="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8523088" y="77653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仮 訳</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5185349" y="2525070"/>
            <a:ext cx="4536000" cy="3195747"/>
          </a:xfrm>
          <a:prstGeom prst="rect">
            <a:avLst/>
          </a:prstGeom>
        </p:spPr>
        <p:txBody>
          <a:bodyPr wrap="square">
            <a:spAutoFit/>
          </a:bodyPr>
          <a:lstStyle/>
          <a:p>
            <a:pPr>
              <a:lnSpc>
                <a:spcPts val="2200"/>
              </a:lnSpc>
            </a:pPr>
            <a:r>
              <a:rPr lang="ja-JP" altLang="en-US" sz="1200" dirty="0" smtClean="0">
                <a:solidFill>
                  <a:srgbClr val="000000"/>
                </a:solidFill>
                <a:latin typeface="Meiryo UI" panose="020B0604030504040204" pitchFamily="50" charset="-128"/>
                <a:ea typeface="Meiryo UI" panose="020B0604030504040204" pitchFamily="50" charset="-128"/>
              </a:rPr>
              <a:t>今日</a:t>
            </a:r>
            <a:r>
              <a:rPr lang="ja-JP" altLang="en-US" sz="1200" dirty="0">
                <a:solidFill>
                  <a:srgbClr val="000000"/>
                </a:solidFill>
                <a:latin typeface="Meiryo UI" panose="020B0604030504040204" pitchFamily="50" charset="-128"/>
                <a:ea typeface="Meiryo UI" panose="020B0604030504040204" pitchFamily="50" charset="-128"/>
              </a:rPr>
              <a:t>我々が発表する</a:t>
            </a:r>
            <a:r>
              <a:rPr lang="en-US" altLang="ja-JP" sz="1200" dirty="0">
                <a:solidFill>
                  <a:srgbClr val="000000"/>
                </a:solidFill>
                <a:latin typeface="Meiryo UI" panose="020B0604030504040204" pitchFamily="50" charset="-128"/>
                <a:ea typeface="Meiryo UI" panose="020B0604030504040204" pitchFamily="50" charset="-128"/>
              </a:rPr>
              <a:t>17</a:t>
            </a:r>
            <a:r>
              <a:rPr lang="ja-JP" altLang="en-US" sz="12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200" dirty="0">
                <a:solidFill>
                  <a:srgbClr val="000000"/>
                </a:solidFill>
                <a:latin typeface="Meiryo UI" panose="020B0604030504040204" pitchFamily="50" charset="-128"/>
                <a:ea typeface="Meiryo UI" panose="020B0604030504040204" pitchFamily="50" charset="-128"/>
              </a:rPr>
              <a:t>SDGs</a:t>
            </a:r>
            <a:r>
              <a:rPr lang="ja-JP" altLang="en-US" sz="1200" dirty="0">
                <a:solidFill>
                  <a:srgbClr val="000000"/>
                </a:solidFill>
                <a:latin typeface="Meiryo UI" panose="020B0604030504040204" pitchFamily="50" charset="-128"/>
                <a:ea typeface="Meiryo UI" panose="020B0604030504040204" pitchFamily="50" charset="-128"/>
              </a:rPr>
              <a:t>）と、</a:t>
            </a:r>
            <a:r>
              <a:rPr lang="en-US" altLang="ja-JP" sz="1200" dirty="0">
                <a:solidFill>
                  <a:srgbClr val="000000"/>
                </a:solidFill>
                <a:latin typeface="Meiryo UI" panose="020B0604030504040204" pitchFamily="50" charset="-128"/>
                <a:ea typeface="Meiryo UI" panose="020B0604030504040204" pitchFamily="50" charset="-128"/>
              </a:rPr>
              <a:t>169</a:t>
            </a:r>
            <a:r>
              <a:rPr lang="ja-JP" altLang="en-US" sz="12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a:t>
            </a:r>
            <a:r>
              <a:rPr lang="ja-JP" altLang="en-US" sz="1200" dirty="0">
                <a:latin typeface="Meiryo UI" panose="020B0604030504040204" pitchFamily="50" charset="-128"/>
                <a:ea typeface="Meiryo UI" panose="020B0604030504040204" pitchFamily="50" charset="-128"/>
              </a:rPr>
              <a:t>ミレニアム開発目標（</a:t>
            </a:r>
            <a:r>
              <a:rPr lang="en-US" altLang="ja-JP" sz="1200" dirty="0">
                <a:latin typeface="Meiryo UI" panose="020B0604030504040204" pitchFamily="50" charset="-128"/>
                <a:ea typeface="Meiryo UI" panose="020B0604030504040204" pitchFamily="50" charset="-128"/>
              </a:rPr>
              <a:t>MDGs</a:t>
            </a:r>
            <a:r>
              <a:rPr lang="ja-JP" altLang="en-US" sz="1200" dirty="0">
                <a:latin typeface="Meiryo UI" panose="020B0604030504040204" pitchFamily="50" charset="-128"/>
                <a:ea typeface="Meiryo UI" panose="020B0604030504040204" pitchFamily="50" charset="-128"/>
              </a:rPr>
              <a:t>）を基にして、ミレニアム開発目標が達成で</a:t>
            </a:r>
            <a:r>
              <a:rPr lang="ja-JP" altLang="en-US" sz="1200" dirty="0">
                <a:solidFill>
                  <a:srgbClr val="000000"/>
                </a:solidFill>
                <a:latin typeface="Meiryo UI" panose="020B0604030504040204" pitchFamily="50" charset="-128"/>
                <a:ea typeface="Meiryo UI" panose="020B0604030504040204" pitchFamily="50" charset="-128"/>
              </a:rPr>
              <a:t>きなかったものを全うすることを目指すものである。これらは、すべての人々の人権を実現し、ジェンダー平等とすべての女性と女児の能力強化を達成することを目指す</a:t>
            </a:r>
            <a:r>
              <a:rPr lang="ja-JP" altLang="en-US" sz="1200" dirty="0" smtClean="0">
                <a:solidFill>
                  <a:srgbClr val="000000"/>
                </a:solidFill>
                <a:latin typeface="Meiryo UI" panose="020B0604030504040204" pitchFamily="50" charset="-128"/>
                <a:ea typeface="Meiryo UI" panose="020B0604030504040204" pitchFamily="50" charset="-128"/>
              </a:rPr>
              <a:t>。</a:t>
            </a:r>
            <a:endParaRPr lang="en-US" altLang="ja-JP" sz="1200" dirty="0" smtClean="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sz="1200" dirty="0" smtClean="0">
                <a:solidFill>
                  <a:srgbClr val="FF0000"/>
                </a:solidFill>
                <a:latin typeface="Meiryo UI" panose="020B0604030504040204" pitchFamily="50" charset="-128"/>
                <a:ea typeface="Meiryo UI" panose="020B0604030504040204" pitchFamily="50" charset="-128"/>
              </a:rPr>
              <a:t>これら</a:t>
            </a:r>
            <a:r>
              <a:rPr lang="ja-JP" altLang="en-US" sz="1200" dirty="0">
                <a:solidFill>
                  <a:srgbClr val="FF0000"/>
                </a:solidFill>
                <a:latin typeface="Meiryo UI" panose="020B0604030504040204" pitchFamily="50" charset="-128"/>
                <a:ea typeface="Meiryo UI" panose="020B0604030504040204" pitchFamily="50" charset="-128"/>
              </a:rPr>
              <a:t>の目標及びターゲットは、統合され不可分のものであり、持続可能な開発の三側面、すなわち</a:t>
            </a:r>
            <a:r>
              <a:rPr lang="ja-JP" altLang="en-US" sz="1600" b="1" u="sng" dirty="0">
                <a:solidFill>
                  <a:srgbClr val="FF0000"/>
                </a:solidFill>
                <a:latin typeface="Meiryo UI" panose="020B0604030504040204" pitchFamily="50" charset="-128"/>
                <a:ea typeface="Meiryo UI" panose="020B0604030504040204" pitchFamily="50" charset="-128"/>
              </a:rPr>
              <a:t>経済、社会及び環境の三側面を調和させるものである。</a:t>
            </a:r>
          </a:p>
          <a:p>
            <a:pPr>
              <a:lnSpc>
                <a:spcPts val="2200"/>
              </a:lnSpc>
            </a:pPr>
            <a:r>
              <a:rPr lang="ja-JP" altLang="en-US" sz="12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200" dirty="0">
                <a:solidFill>
                  <a:srgbClr val="000000"/>
                </a:solidFill>
                <a:latin typeface="Meiryo UI" panose="020B0604030504040204" pitchFamily="50" charset="-128"/>
                <a:ea typeface="Meiryo UI" panose="020B0604030504040204" pitchFamily="50" charset="-128"/>
              </a:rPr>
              <a:t>15</a:t>
            </a:r>
            <a:r>
              <a:rPr lang="ja-JP" altLang="en-US" sz="12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172028" y="1330729"/>
            <a:ext cx="9554408"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の世界を変革する</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：持続</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可能な開発のための</a:t>
            </a:r>
            <a:r>
              <a:rPr lang="en-US"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300" spc="100" dirty="0" smtClean="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
        <p:nvSpPr>
          <p:cNvPr id="9" name="Shape 323"/>
          <p:cNvSpPr txBox="1">
            <a:spLocks/>
          </p:cNvSpPr>
          <p:nvPr/>
        </p:nvSpPr>
        <p:spPr>
          <a:xfrm>
            <a:off x="7096521" y="6029217"/>
            <a:ext cx="2853134" cy="16136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a:t>
            </a:r>
            <a:r>
              <a:rPr lang="ja-JP" altLang="en-US" sz="1050" dirty="0" smtClean="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：国際連合広報センターホーム</a:t>
            </a: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ページ</a:t>
            </a:r>
            <a:endParaRPr 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0"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9</a:t>
            </a:fld>
            <a:endParaRPr kumimoji="1" lang="ja-JP" altLang="en-US" sz="1200"/>
          </a:p>
        </p:txBody>
      </p:sp>
    </p:spTree>
    <p:extLst>
      <p:ext uri="{BB962C8B-B14F-4D97-AF65-F5344CB8AC3E}">
        <p14:creationId xmlns:p14="http://schemas.microsoft.com/office/powerpoint/2010/main" val="14482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持続可能とは</a:t>
            </a:r>
            <a:endParaRPr kumimoji="1" lang="en-US" altLang="ja-JP" sz="2000"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4949232" y="4828023"/>
            <a:ext cx="4852554" cy="261610"/>
          </a:xfrm>
          <a:prstGeom prst="rect">
            <a:avLst/>
          </a:prstGeom>
        </p:spPr>
        <p:txBody>
          <a:bodyPr wrap="square">
            <a:spAutoFit/>
          </a:bodyPr>
          <a:lstStyle/>
          <a:p>
            <a:r>
              <a:rPr lang="ja-JP" altLang="en-US" sz="1100" dirty="0"/>
              <a:t>「ブルントラント報告」（国連環境と開発に関する世界委員会、</a:t>
            </a:r>
            <a:r>
              <a:rPr lang="en-US" altLang="ja-JP" sz="1100" dirty="0"/>
              <a:t>1987</a:t>
            </a:r>
            <a:r>
              <a:rPr lang="ja-JP" altLang="en-US" sz="1100" dirty="0"/>
              <a:t>年）</a:t>
            </a:r>
          </a:p>
        </p:txBody>
      </p:sp>
      <p:sp>
        <p:nvSpPr>
          <p:cNvPr id="19" name="正方形/長方形 18"/>
          <p:cNvSpPr/>
          <p:nvPr/>
        </p:nvSpPr>
        <p:spPr>
          <a:xfrm>
            <a:off x="586782" y="2671531"/>
            <a:ext cx="8724900" cy="1754326"/>
          </a:xfrm>
          <a:prstGeom prst="rect">
            <a:avLst/>
          </a:prstGeom>
        </p:spPr>
        <p:txBody>
          <a:bodyPr wrap="square">
            <a:spAutoFit/>
          </a:bodyPr>
          <a:lstStyle/>
          <a:p>
            <a:pPr algn="ctr"/>
            <a:r>
              <a:rPr lang="ja-JP" altLang="ja-JP" sz="3600" dirty="0"/>
              <a:t>将来世代のニーズを損なうことなく</a:t>
            </a:r>
            <a:endParaRPr lang="en-US" altLang="ja-JP" sz="3600" dirty="0"/>
          </a:p>
          <a:p>
            <a:pPr algn="ctr"/>
            <a:endParaRPr lang="en-US" altLang="ja-JP" sz="3600" dirty="0"/>
          </a:p>
          <a:p>
            <a:pPr algn="ctr"/>
            <a:r>
              <a:rPr lang="ja-JP" altLang="ja-JP" sz="3600" dirty="0"/>
              <a:t>現在の世代のニーズを満たすこと</a:t>
            </a:r>
            <a:endParaRPr lang="ja-JP" altLang="en-US" sz="3600" dirty="0"/>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10</a:t>
            </a:fld>
            <a:endParaRPr kumimoji="1" lang="ja-JP" altLang="en-US" sz="1200"/>
          </a:p>
        </p:txBody>
      </p:sp>
    </p:spTree>
    <p:extLst>
      <p:ext uri="{BB962C8B-B14F-4D97-AF65-F5344CB8AC3E}">
        <p14:creationId xmlns:p14="http://schemas.microsoft.com/office/powerpoint/2010/main" val="3081019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262462" y="742310"/>
          <a:ext cx="4519088" cy="5768640"/>
        </p:xfrm>
        <a:graphic>
          <a:graphicData uri="http://schemas.openxmlformats.org/drawingml/2006/table">
            <a:tbl>
              <a:tblPr firstRow="1" bandRow="1">
                <a:tableStyleId>{BC89EF96-8CEA-46FF-86C4-4CE0E7609802}</a:tableStyleId>
              </a:tblPr>
              <a:tblGrid>
                <a:gridCol w="1646800">
                  <a:extLst>
                    <a:ext uri="{9D8B030D-6E8A-4147-A177-3AD203B41FA5}">
                      <a16:colId xmlns:a16="http://schemas.microsoft.com/office/drawing/2014/main" val="20000"/>
                    </a:ext>
                  </a:extLst>
                </a:gridCol>
                <a:gridCol w="2872288">
                  <a:extLst>
                    <a:ext uri="{9D8B030D-6E8A-4147-A177-3AD203B41FA5}">
                      <a16:colId xmlns:a16="http://schemas.microsoft.com/office/drawing/2014/main" val="20001"/>
                    </a:ext>
                  </a:extLst>
                </a:gridCol>
              </a:tblGrid>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①</a:t>
                      </a:r>
                      <a:r>
                        <a:rPr lang="zh-TW" altLang="en-US" sz="1400" b="1" u="none" strike="noStrike" dirty="0">
                          <a:effectLst/>
                          <a:latin typeface="Meiryo UI" panose="020B0604030504040204" pitchFamily="50" charset="-128"/>
                          <a:ea typeface="Meiryo UI" panose="020B0604030504040204" pitchFamily="50" charset="-128"/>
                        </a:rPr>
                        <a:t>貧困</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あらゆる場所のあらゆる形態の貧困を終わらせる。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②</a:t>
                      </a:r>
                      <a:r>
                        <a:rPr lang="zh-TW" altLang="en-US" sz="1400" b="1" u="none" strike="noStrike" dirty="0">
                          <a:effectLst/>
                          <a:latin typeface="Meiryo UI" panose="020B0604030504040204" pitchFamily="50" charset="-128"/>
                          <a:ea typeface="Meiryo UI" panose="020B0604030504040204" pitchFamily="50" charset="-128"/>
                        </a:rPr>
                        <a:t>飢餓</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飢餓を終わらせ、食料安全保障及び栄養改善を実現し、持続可能な農業を促進する。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③</a:t>
                      </a:r>
                      <a:r>
                        <a:rPr lang="zh-TW" altLang="en-US" sz="1400" b="1" u="none" strike="noStrike" dirty="0">
                          <a:effectLst/>
                          <a:latin typeface="Meiryo UI" panose="020B0604030504040204" pitchFamily="50" charset="-128"/>
                          <a:ea typeface="Meiryo UI" panose="020B0604030504040204" pitchFamily="50" charset="-128"/>
                        </a:rPr>
                        <a:t>保健</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あらゆる年齢のすべての人々の健康的な生活を確保し、福祉を促進する。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④</a:t>
                      </a:r>
                      <a:r>
                        <a:rPr lang="zh-TW" altLang="en-US" sz="1400" b="1" u="none" strike="noStrike" dirty="0">
                          <a:effectLst/>
                          <a:latin typeface="Meiryo UI" panose="020B0604030504040204" pitchFamily="50" charset="-128"/>
                          <a:ea typeface="Meiryo UI" panose="020B0604030504040204" pitchFamily="50" charset="-128"/>
                        </a:rPr>
                        <a:t>教育</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すべての人に包摂的かつ公正な質の高い教育を確保し、生涯学習の機会を促進する。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⑤ジェンダー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ジェンダー平等を達成し、すべての女性及び女児の能力強化を行う。</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⑥水・衛生</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すべての人々の水と衛生の利用可能性と持続可能な管理を確保する。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⑦エネルギー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すべての人々の、安価かつ信頼できる持続可能な近代的エネルギーへのアクセスを確保する。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80352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⑧経済成長と</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雇用</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包摂的かつ持続可能な経済成長及びすべての人々の完全かつ生産的な雇用と働きがいのある人間らしい雇用</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ディーセント・ワーク</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648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⑨インフラ、産業化、</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イノベーション</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強靱（レジリエント）なインフラ構築、</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包摂的かつ持続可能な産業化の</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促進及びイノベーションの推進を図る。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4" name="表 3"/>
          <p:cNvGraphicFramePr>
            <a:graphicFrameLocks noGrp="1"/>
          </p:cNvGraphicFramePr>
          <p:nvPr/>
        </p:nvGraphicFramePr>
        <p:xfrm>
          <a:off x="5126733" y="742310"/>
          <a:ext cx="4634114" cy="5097480"/>
        </p:xfrm>
        <a:graphic>
          <a:graphicData uri="http://schemas.openxmlformats.org/drawingml/2006/table">
            <a:tbl>
              <a:tblPr firstRow="1" bandRow="1">
                <a:tableStyleId>{BC89EF96-8CEA-46FF-86C4-4CE0E7609802}</a:tableStyleId>
              </a:tblPr>
              <a:tblGrid>
                <a:gridCol w="1111468">
                  <a:extLst>
                    <a:ext uri="{9D8B030D-6E8A-4147-A177-3AD203B41FA5}">
                      <a16:colId xmlns:a16="http://schemas.microsoft.com/office/drawing/2014/main" val="20000"/>
                    </a:ext>
                  </a:extLst>
                </a:gridCol>
                <a:gridCol w="3522646">
                  <a:extLst>
                    <a:ext uri="{9D8B030D-6E8A-4147-A177-3AD203B41FA5}">
                      <a16:colId xmlns:a16="http://schemas.microsoft.com/office/drawing/2014/main" val="20001"/>
                    </a:ext>
                  </a:extLst>
                </a:gridCol>
              </a:tblGrid>
              <a:tr h="3920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⑩</a:t>
                      </a:r>
                      <a:r>
                        <a:rPr lang="zh-TW" altLang="en-US" sz="1400" b="1" u="none" strike="noStrike" dirty="0">
                          <a:effectLst/>
                          <a:latin typeface="Meiryo UI" panose="020B0604030504040204" pitchFamily="50" charset="-128"/>
                          <a:ea typeface="Meiryo UI" panose="020B0604030504040204" pitchFamily="50" charset="-128"/>
                        </a:rPr>
                        <a:t>不平等</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各国内及び各国間の不平等を是正する。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76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⑪持続可能　</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な都市</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包摂的で安全かつ強靱</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レジリエント）で</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持続可能な都市及び人間居住を実現する。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0000">
                <a:tc>
                  <a:txBody>
                    <a:bodyPr/>
                    <a:lstStyle/>
                    <a:p>
                      <a:pPr algn="l" fontAlgn="ctr"/>
                      <a:r>
                        <a:rPr lang="ja-JP" altLang="en-US" sz="1400" b="1" u="none" strike="noStrike" spc="-150" dirty="0">
                          <a:effectLst/>
                          <a:latin typeface="Meiryo UI" panose="020B0604030504040204" pitchFamily="50" charset="-128"/>
                          <a:ea typeface="Meiryo UI" panose="020B0604030504040204" pitchFamily="50" charset="-128"/>
                        </a:rPr>
                        <a:t>⑫持続可能な</a:t>
                      </a:r>
                      <a:endParaRPr lang="en-US" altLang="ja-JP" sz="1400" b="1" u="none" strike="noStrike" spc="-150" dirty="0">
                        <a:effectLst/>
                        <a:latin typeface="Meiryo UI" panose="020B0604030504040204" pitchFamily="50" charset="-128"/>
                        <a:ea typeface="Meiryo UI" panose="020B0604030504040204" pitchFamily="50" charset="-128"/>
                      </a:endParaRPr>
                    </a:p>
                    <a:p>
                      <a:pPr algn="l" fontAlgn="ctr"/>
                      <a:r>
                        <a:rPr lang="ja-JP" altLang="en-US" sz="1400" b="1" u="none" strike="noStrike" spc="-150" dirty="0">
                          <a:effectLst/>
                          <a:latin typeface="Meiryo UI" panose="020B0604030504040204" pitchFamily="50" charset="-128"/>
                          <a:ea typeface="Meiryo UI" panose="020B0604030504040204" pitchFamily="50" charset="-128"/>
                        </a:rPr>
                        <a:t>　生産と消費</a:t>
                      </a:r>
                      <a:endParaRPr lang="ja-JP" altLang="en-US" sz="1400" b="1"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持続可能な生産消費形態を確保する。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⑬</a:t>
                      </a:r>
                      <a:r>
                        <a:rPr lang="zh-TW" altLang="en-US" sz="1400" b="1" u="none" strike="noStrike" dirty="0">
                          <a:effectLst/>
                          <a:latin typeface="Meiryo UI" panose="020B0604030504040204" pitchFamily="50" charset="-128"/>
                          <a:ea typeface="Meiryo UI" panose="020B0604030504040204" pitchFamily="50" charset="-128"/>
                        </a:rPr>
                        <a:t>気候変動</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気候変動及びその影響を軽減するための緊急対策を講じる。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⑭</a:t>
                      </a:r>
                      <a:r>
                        <a:rPr lang="zh-TW" altLang="en-US" sz="1400" b="1" u="none" strike="noStrike" dirty="0">
                          <a:effectLst/>
                          <a:latin typeface="Meiryo UI" panose="020B0604030504040204" pitchFamily="50" charset="-128"/>
                          <a:ea typeface="Meiryo UI" panose="020B0604030504040204" pitchFamily="50" charset="-128"/>
                        </a:rPr>
                        <a:t>海洋資源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持続可能な開発のために海洋・海洋資源を保全し、持続可能な形で利用する。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90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⑮</a:t>
                      </a:r>
                      <a:r>
                        <a:rPr lang="zh-TW" altLang="en-US" sz="1400" b="1" u="none" strike="noStrike" dirty="0">
                          <a:effectLst/>
                          <a:latin typeface="Meiryo UI" panose="020B0604030504040204" pitchFamily="50" charset="-128"/>
                          <a:ea typeface="Meiryo UI" panose="020B0604030504040204" pitchFamily="50" charset="-128"/>
                        </a:rPr>
                        <a:t>陸上資源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陸域生態系の保護、回復、持続可能な利用の推進、持続可能な森林の経営、砂漠化への対処、ならびに土地の劣化の阻止・回復及び生物多様性の損失を阻止する。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044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⑯</a:t>
                      </a:r>
                      <a:r>
                        <a:rPr lang="zh-TW" altLang="en-US" sz="1400" b="1" u="none" strike="noStrike" dirty="0">
                          <a:effectLst/>
                          <a:latin typeface="Meiryo UI" panose="020B0604030504040204" pitchFamily="50" charset="-128"/>
                          <a:ea typeface="Meiryo UI" panose="020B0604030504040204" pitchFamily="50" charset="-128"/>
                        </a:rPr>
                        <a:t>平和</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持続可能な開発のための平和で包摂的な社会を促進し、すべての人々に司法へのアクセスを提供し、あらゆるレベルにおいて効果的で説明責任のある包摂的な制度を構築する。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⑰</a:t>
                      </a:r>
                      <a:r>
                        <a:rPr lang="zh-TW" altLang="en-US" sz="1400" b="1" u="none" strike="noStrike" dirty="0">
                          <a:effectLst/>
                          <a:latin typeface="Meiryo UI" panose="020B0604030504040204" pitchFamily="50" charset="-128"/>
                          <a:ea typeface="Meiryo UI" panose="020B0604030504040204" pitchFamily="50" charset="-128"/>
                        </a:rPr>
                        <a:t>実施手段</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持続可能な開発のための実施手段を強化し、グローバル・パートナーシップを活性化する。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781550" y="5951035"/>
            <a:ext cx="5089619" cy="253916"/>
          </a:xfrm>
          <a:prstGeom prst="rect">
            <a:avLst/>
          </a:prstGeom>
          <a:noFill/>
        </p:spPr>
        <p:txBody>
          <a:bodyPr wrap="square" rtlCol="0">
            <a:spAutoFit/>
          </a:bodyPr>
          <a:lstStyle/>
          <a:p>
            <a:pPr algn="r"/>
            <a:r>
              <a:rPr lang="ja-JP" altLang="en-US" sz="1050" dirty="0">
                <a:latin typeface="+mn-ea"/>
              </a:rPr>
              <a:t>（出典）外務省　「持続可能な開発のための</a:t>
            </a:r>
            <a:r>
              <a:rPr lang="en-US" altLang="ja-JP" sz="1050" dirty="0">
                <a:latin typeface="+mn-ea"/>
              </a:rPr>
              <a:t>2030</a:t>
            </a:r>
            <a:r>
              <a:rPr lang="ja-JP" altLang="en-US" sz="1050" dirty="0">
                <a:latin typeface="+mn-ea"/>
              </a:rPr>
              <a:t>アジェンダ（仮訳）」</a:t>
            </a:r>
          </a:p>
        </p:txBody>
      </p:sp>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a:t>
            </a:r>
            <a:endParaRPr kumimoji="1"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11</a:t>
            </a:fld>
            <a:endParaRPr kumimoji="1" lang="ja-JP" altLang="en-US" sz="1200" dirty="0"/>
          </a:p>
        </p:txBody>
      </p:sp>
    </p:spTree>
    <p:extLst>
      <p:ext uri="{BB962C8B-B14F-4D97-AF65-F5344CB8AC3E}">
        <p14:creationId xmlns:p14="http://schemas.microsoft.com/office/powerpoint/2010/main" val="4142653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smtClean="0">
                <a:latin typeface="Meiryo UI" panose="020B0604030504040204" pitchFamily="50" charset="-128"/>
                <a:ea typeface="Meiryo UI" panose="020B0604030504040204" pitchFamily="50" charset="-128"/>
              </a:rPr>
              <a:t>のゴール（５つの</a:t>
            </a:r>
            <a:r>
              <a:rPr kumimoji="1" lang="en-US" altLang="ja-JP" sz="2000" b="1" dirty="0" smtClean="0">
                <a:latin typeface="Meiryo UI" panose="020B0604030504040204" pitchFamily="50" charset="-128"/>
                <a:ea typeface="Meiryo UI" panose="020B0604030504040204" pitchFamily="50" charset="-128"/>
              </a:rPr>
              <a:t>P)</a:t>
            </a:r>
            <a:endParaRPr kumimoji="1" lang="en-US" altLang="ja-JP" sz="20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397" y="5884081"/>
            <a:ext cx="765888" cy="765888"/>
          </a:xfrm>
          <a:prstGeom prst="rect">
            <a:avLst/>
          </a:prstGeom>
        </p:spPr>
      </p:pic>
      <p:grpSp>
        <p:nvGrpSpPr>
          <p:cNvPr id="7" name="グループ化 6"/>
          <p:cNvGrpSpPr/>
          <p:nvPr/>
        </p:nvGrpSpPr>
        <p:grpSpPr>
          <a:xfrm>
            <a:off x="694489" y="779545"/>
            <a:ext cx="2424796" cy="1647865"/>
            <a:chOff x="801132" y="1613073"/>
            <a:chExt cx="2424796" cy="1647865"/>
          </a:xfrm>
        </p:grpSpPr>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2" y="1613073"/>
              <a:ext cx="765888" cy="765888"/>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0586" y="1613073"/>
              <a:ext cx="765888" cy="765888"/>
            </a:xfrm>
            <a:prstGeom prst="rect">
              <a:avLst/>
            </a:prstGeom>
          </p:spPr>
        </p:pic>
        <p:pic>
          <p:nvPicPr>
            <p:cNvPr id="11" name="図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0040" y="1613073"/>
              <a:ext cx="765888" cy="765888"/>
            </a:xfrm>
            <a:prstGeom prst="rect">
              <a:avLst/>
            </a:prstGeom>
          </p:spPr>
        </p:pic>
        <p:pic>
          <p:nvPicPr>
            <p:cNvPr id="12" name="図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1132" y="2495050"/>
              <a:ext cx="765888" cy="765888"/>
            </a:xfrm>
            <a:prstGeom prst="rect">
              <a:avLst/>
            </a:prstGeom>
          </p:spPr>
        </p:pic>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30586" y="2495050"/>
              <a:ext cx="765888" cy="765888"/>
            </a:xfrm>
            <a:prstGeom prst="rect">
              <a:avLst/>
            </a:prstGeom>
          </p:spPr>
        </p:pic>
        <p:pic>
          <p:nvPicPr>
            <p:cNvPr id="14" name="図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460040" y="2495050"/>
              <a:ext cx="765888" cy="765888"/>
            </a:xfrm>
            <a:prstGeom prst="rect">
              <a:avLst/>
            </a:prstGeom>
          </p:spPr>
        </p:pic>
      </p:grpSp>
      <p:grpSp>
        <p:nvGrpSpPr>
          <p:cNvPr id="15" name="グループ化 14"/>
          <p:cNvGrpSpPr/>
          <p:nvPr/>
        </p:nvGrpSpPr>
        <p:grpSpPr>
          <a:xfrm>
            <a:off x="7307969" y="1493167"/>
            <a:ext cx="2424796" cy="1648671"/>
            <a:chOff x="8801100" y="1612267"/>
            <a:chExt cx="2424796" cy="1648671"/>
          </a:xfrm>
        </p:grpSpPr>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801100" y="1613879"/>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30554" y="1612267"/>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1100" y="2495050"/>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630554" y="2493438"/>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60008" y="2493438"/>
              <a:ext cx="765888" cy="765888"/>
            </a:xfrm>
            <a:prstGeom prst="rect">
              <a:avLst/>
            </a:prstGeom>
          </p:spPr>
        </p:pic>
      </p:grpSp>
      <p:grpSp>
        <p:nvGrpSpPr>
          <p:cNvPr id="21" name="グループ化 20"/>
          <p:cNvGrpSpPr/>
          <p:nvPr/>
        </p:nvGrpSpPr>
        <p:grpSpPr>
          <a:xfrm>
            <a:off x="81431" y="3687715"/>
            <a:ext cx="2417192" cy="1653610"/>
            <a:chOff x="804934" y="3656179"/>
            <a:chExt cx="2417192" cy="1653610"/>
          </a:xfrm>
        </p:grpSpPr>
        <p:pic>
          <p:nvPicPr>
            <p:cNvPr id="22" name="図 2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586" y="3656179"/>
              <a:ext cx="765888" cy="765888"/>
            </a:xfrm>
            <a:prstGeom prst="rect">
              <a:avLst/>
            </a:prstGeom>
          </p:spPr>
        </p:pic>
        <p:pic>
          <p:nvPicPr>
            <p:cNvPr id="23" name="図 2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934" y="4538156"/>
              <a:ext cx="765888" cy="765888"/>
            </a:xfrm>
            <a:prstGeom prst="rect">
              <a:avLst/>
            </a:prstGeom>
          </p:spPr>
        </p:pic>
        <p:pic>
          <p:nvPicPr>
            <p:cNvPr id="24" name="図 2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30586" y="4538156"/>
              <a:ext cx="765888" cy="765888"/>
            </a:xfrm>
            <a:prstGeom prst="rect">
              <a:avLst/>
            </a:prstGeom>
          </p:spPr>
        </p:pic>
        <p:pic>
          <p:nvPicPr>
            <p:cNvPr id="25" name="図 2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56238" y="4543901"/>
              <a:ext cx="765888" cy="765888"/>
            </a:xfrm>
            <a:prstGeom prst="rect">
              <a:avLst/>
            </a:prstGeom>
          </p:spPr>
        </p:pic>
      </p:grpSp>
      <p:pic>
        <p:nvPicPr>
          <p:cNvPr id="26" name="図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22683" y="5884081"/>
            <a:ext cx="765888" cy="765888"/>
          </a:xfrm>
          <a:prstGeom prst="rect">
            <a:avLst/>
          </a:prstGeom>
        </p:spPr>
      </p:pic>
      <p:pic>
        <p:nvPicPr>
          <p:cNvPr id="27" name="Picture 7" descr="C:\Users\sakurai kazuko\Desktop\SustDevWheel-01_JAN_v1B.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590496" y="1503810"/>
            <a:ext cx="4717473" cy="5030876"/>
          </a:xfrm>
          <a:prstGeom prst="rect">
            <a:avLst/>
          </a:prstGeom>
          <a:noFill/>
          <a:extLst>
            <a:ext uri="{909E8E84-426E-40DD-AFC4-6F175D3DCCD1}">
              <a14:hiddenFill xmlns:a14="http://schemas.microsoft.com/office/drawing/2010/main">
                <a:solidFill>
                  <a:srgbClr val="FFFFFF"/>
                </a:solidFill>
              </a14:hiddenFill>
            </a:ext>
          </a:extLst>
        </p:spPr>
      </p:pic>
      <p:sp>
        <p:nvSpPr>
          <p:cNvPr id="28"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12</a:t>
            </a:fld>
            <a:endParaRPr kumimoji="1" lang="ja-JP" altLang="en-US" sz="1200" dirty="0"/>
          </a:p>
        </p:txBody>
      </p:sp>
    </p:spTree>
    <p:extLst>
      <p:ext uri="{BB962C8B-B14F-4D97-AF65-F5344CB8AC3E}">
        <p14:creationId xmlns:p14="http://schemas.microsoft.com/office/powerpoint/2010/main" val="4119708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54584" y="631064"/>
            <a:ext cx="5221557" cy="6100433"/>
          </a:xfrm>
          <a:prstGeom prst="rect">
            <a:avLst/>
          </a:prstGeom>
        </p:spPr>
      </p:pic>
      <p:sp>
        <p:nvSpPr>
          <p:cNvPr id="4" name="正方形/長方形 3"/>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a:t>
            </a:r>
            <a:r>
              <a:rPr kumimoji="1" lang="ja-JP" altLang="en-US" sz="2000" b="1" dirty="0">
                <a:latin typeface="Meiryo UI" panose="020B0604030504040204" pitchFamily="50" charset="-128"/>
                <a:ea typeface="Meiryo UI" panose="020B0604030504040204" pitchFamily="50" charset="-128"/>
              </a:rPr>
              <a:t>世界</a:t>
            </a:r>
            <a:r>
              <a:rPr kumimoji="1" lang="ja-JP" altLang="en-US" sz="2000" b="1" dirty="0" smtClean="0">
                <a:latin typeface="Meiryo UI" panose="020B0604030504040204" pitchFamily="50" charset="-128"/>
                <a:ea typeface="Meiryo UI" panose="020B0604030504040204" pitchFamily="50" charset="-128"/>
              </a:rPr>
              <a:t>観</a:t>
            </a:r>
            <a:r>
              <a:rPr kumimoji="1" lang="en-US" altLang="ja-JP" sz="2000" b="1" dirty="0">
                <a:latin typeface="Meiryo UI" panose="020B0604030504040204" pitchFamily="50" charset="-128"/>
                <a:ea typeface="Meiryo UI" panose="020B0604030504040204" pitchFamily="50" charset="-128"/>
              </a:rPr>
              <a:t>(The New Division</a:t>
            </a:r>
            <a:r>
              <a:rPr kumimoji="1" lang="ja-JP" altLang="en-US" sz="2000" b="1" dirty="0" smtClean="0">
                <a:latin typeface="Meiryo UI" panose="020B0604030504040204" pitchFamily="50" charset="-128"/>
                <a:ea typeface="Meiryo UI" panose="020B0604030504040204" pitchFamily="50" charset="-128"/>
              </a:rPr>
              <a:t>社</a:t>
            </a:r>
            <a:r>
              <a:rPr kumimoji="1" lang="ja-JP" altLang="en-US" sz="2000" b="1" dirty="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マニュフェスト</a:t>
            </a:r>
            <a:r>
              <a:rPr kumimoji="1" lang="en-US" altLang="ja-JP" sz="2000" b="1" dirty="0" smtClean="0">
                <a:latin typeface="Meiryo UI" panose="020B0604030504040204" pitchFamily="50" charset="-128"/>
                <a:ea typeface="Meiryo UI" panose="020B0604030504040204" pitchFamily="50" charset="-128"/>
              </a:rPr>
              <a:t>)</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5568834" y="6577609"/>
            <a:ext cx="5270962" cy="307777"/>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 「出典</a:t>
            </a:r>
            <a:r>
              <a:rPr lang="en-US" altLang="ja-JP" sz="1400" dirty="0">
                <a:latin typeface="Meiryo UI" panose="020B0604030504040204" pitchFamily="50" charset="-128"/>
                <a:ea typeface="Meiryo UI" panose="020B0604030504040204" pitchFamily="50" charset="-128"/>
              </a:rPr>
              <a:t>:The New Division</a:t>
            </a:r>
            <a:r>
              <a:rPr lang="ja-JP" altLang="en-US" sz="1400" dirty="0" err="1">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株</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ワンプラネット・カフェ訳」</a:t>
            </a:r>
          </a:p>
        </p:txBody>
      </p:sp>
    </p:spTree>
    <p:extLst>
      <p:ext uri="{BB962C8B-B14F-4D97-AF65-F5344CB8AC3E}">
        <p14:creationId xmlns:p14="http://schemas.microsoft.com/office/powerpoint/2010/main" val="1833000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7500"/>
          </a:xfrm>
          <a:prstGeom prst="rect">
            <a:avLst/>
          </a:prstGeom>
        </p:spPr>
        <p:txBody>
          <a:bodyPr wrap="square">
            <a:spAutoFit/>
          </a:bodyPr>
          <a:lstStyle/>
          <a:p>
            <a:pPr>
              <a:lnSpc>
                <a:spcPct val="150000"/>
              </a:lnSpc>
            </a:pPr>
            <a:r>
              <a:rPr lang="ja-JP" altLang="ja-JP" b="1" dirty="0"/>
              <a:t>あらゆる年齢のすべての人々の健康的な生活を確保し、福祉を促進する</a:t>
            </a:r>
            <a:endParaRPr lang="ja-JP" altLang="en-US" sz="2400" b="1" dirty="0"/>
          </a:p>
        </p:txBody>
      </p:sp>
      <p:graphicFrame>
        <p:nvGraphicFramePr>
          <p:cNvPr id="10" name="表 9"/>
          <p:cNvGraphicFramePr>
            <a:graphicFrameLocks noGrp="1"/>
          </p:cNvGraphicFramePr>
          <p:nvPr>
            <p:extLst>
              <p:ext uri="{D42A27DB-BD31-4B8C-83A1-F6EECF244321}">
                <p14:modId xmlns:p14="http://schemas.microsoft.com/office/powerpoint/2010/main" val="4138335494"/>
              </p:ext>
            </p:extLst>
          </p:nvPr>
        </p:nvGraphicFramePr>
        <p:xfrm>
          <a:off x="2364623" y="1293387"/>
          <a:ext cx="7397942" cy="5171285"/>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3.1</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年までに、世界の妊産婦の死亡率を出生</a:t>
                      </a:r>
                      <a:r>
                        <a:rPr kumimoji="1" lang="en-US" altLang="ja-JP" sz="1100" kern="1200" dirty="0" smtClean="0">
                          <a:solidFill>
                            <a:schemeClr val="dk1"/>
                          </a:solidFill>
                          <a:effectLst/>
                          <a:latin typeface="+mn-lt"/>
                          <a:ea typeface="+mn-ea"/>
                          <a:cs typeface="+mn-cs"/>
                        </a:rPr>
                        <a:t>10</a:t>
                      </a:r>
                      <a:r>
                        <a:rPr kumimoji="1" lang="ja-JP" altLang="ja-JP" sz="1100" kern="1200" dirty="0" smtClean="0">
                          <a:solidFill>
                            <a:schemeClr val="dk1"/>
                          </a:solidFill>
                          <a:effectLst/>
                          <a:latin typeface="+mn-lt"/>
                          <a:ea typeface="+mn-ea"/>
                          <a:cs typeface="+mn-cs"/>
                        </a:rPr>
                        <a:t>万人当たり</a:t>
                      </a:r>
                      <a:r>
                        <a:rPr kumimoji="1" lang="en-US" altLang="ja-JP" sz="1100" kern="1200" dirty="0" smtClean="0">
                          <a:solidFill>
                            <a:schemeClr val="dk1"/>
                          </a:solidFill>
                          <a:effectLst/>
                          <a:latin typeface="+mn-lt"/>
                          <a:ea typeface="+mn-ea"/>
                          <a:cs typeface="+mn-cs"/>
                        </a:rPr>
                        <a:t>70</a:t>
                      </a:r>
                      <a:r>
                        <a:rPr kumimoji="1" lang="ja-JP" altLang="ja-JP" sz="1100" kern="1200" dirty="0" smtClean="0">
                          <a:solidFill>
                            <a:schemeClr val="dk1"/>
                          </a:solidFill>
                          <a:effectLst/>
                          <a:latin typeface="+mn-lt"/>
                          <a:ea typeface="+mn-ea"/>
                          <a:cs typeface="+mn-cs"/>
                        </a:rPr>
                        <a:t>人未満に削減する。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540846">
                <a:tc>
                  <a:txBody>
                    <a:bodyPr/>
                    <a:lstStyle/>
                    <a:p>
                      <a:pPr algn="ctr"/>
                      <a:r>
                        <a:rPr lang="en-US" altLang="ja-JP" sz="1400" dirty="0" smtClean="0">
                          <a:latin typeface="+mn-ea"/>
                          <a:ea typeface="+mn-ea"/>
                        </a:rPr>
                        <a:t>3.2</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すべての国が新生児死亡率を少なくとも出生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12</a:t>
                      </a:r>
                      <a:r>
                        <a:rPr kumimoji="1" lang="ja-JP" altLang="ja-JP" sz="1100" kern="1200" dirty="0" smtClean="0">
                          <a:solidFill>
                            <a:schemeClr val="dk1"/>
                          </a:solidFill>
                          <a:effectLst/>
                          <a:latin typeface="+mn-lt"/>
                          <a:ea typeface="+mn-ea"/>
                          <a:cs typeface="+mn-cs"/>
                        </a:rPr>
                        <a:t>件以下まで減らし、</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歳以下死亡率を少なくとも出生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25</a:t>
                      </a:r>
                      <a:r>
                        <a:rPr kumimoji="1" lang="ja-JP" altLang="ja-JP" sz="1100" kern="1200" dirty="0" smtClean="0">
                          <a:solidFill>
                            <a:schemeClr val="dk1"/>
                          </a:solidFill>
                          <a:effectLst/>
                          <a:latin typeface="+mn-lt"/>
                          <a:ea typeface="+mn-ea"/>
                          <a:cs typeface="+mn-cs"/>
                        </a:rPr>
                        <a:t>件以下まで減らすことを目指し、</a:t>
                      </a:r>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年までに、新生児及び</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歳未満児の予防可能な死亡を根絶する。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3.3</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年までに、エイズ、結核、マラリア及び顧みられない熱帯病といった伝染病を根絶するとともに肝炎、水系感染症及びその他の感染症に対処する。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3.4</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年までに、非感染性疾患による若年死亡率を、予防や治療を通じて</a:t>
                      </a:r>
                      <a:r>
                        <a:rPr kumimoji="1" lang="en-US" altLang="ja-JP" sz="1100" b="0" kern="1200" dirty="0" smtClean="0">
                          <a:solidFill>
                            <a:schemeClr val="tx1"/>
                          </a:solidFill>
                          <a:effectLst/>
                          <a:latin typeface="+mn-lt"/>
                          <a:ea typeface="+mn-ea"/>
                          <a:cs typeface="+mn-cs"/>
                        </a:rPr>
                        <a:t>3</a:t>
                      </a:r>
                      <a:r>
                        <a:rPr kumimoji="1" lang="ja-JP" altLang="ja-JP" sz="1100" b="0" kern="1200" dirty="0" smtClean="0">
                          <a:solidFill>
                            <a:schemeClr val="tx1"/>
                          </a:solidFill>
                          <a:effectLst/>
                          <a:latin typeface="+mn-lt"/>
                          <a:ea typeface="+mn-ea"/>
                          <a:cs typeface="+mn-cs"/>
                        </a:rPr>
                        <a:t>分の</a:t>
                      </a:r>
                      <a:r>
                        <a:rPr kumimoji="1" lang="en-US" altLang="ja-JP" sz="1100" b="0" kern="1200" dirty="0" smtClean="0">
                          <a:solidFill>
                            <a:schemeClr val="tx1"/>
                          </a:solidFill>
                          <a:effectLst/>
                          <a:latin typeface="+mn-lt"/>
                          <a:ea typeface="+mn-ea"/>
                          <a:cs typeface="+mn-cs"/>
                        </a:rPr>
                        <a:t>1</a:t>
                      </a:r>
                      <a:r>
                        <a:rPr kumimoji="1" lang="ja-JP" altLang="ja-JP" sz="1100" b="0" kern="1200" dirty="0" smtClean="0">
                          <a:solidFill>
                            <a:schemeClr val="tx1"/>
                          </a:solidFill>
                          <a:effectLst/>
                          <a:latin typeface="+mn-lt"/>
                          <a:ea typeface="+mn-ea"/>
                          <a:cs typeface="+mn-cs"/>
                        </a:rPr>
                        <a:t>減少させ、精神保健及び福祉を促進する。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3.5</a:t>
                      </a:r>
                      <a:endParaRPr lang="en-US" altLang="ja-JP" sz="1400" dirty="0">
                        <a:latin typeface="+mn-ea"/>
                        <a:ea typeface="+mn-ea"/>
                      </a:endParaRPr>
                    </a:p>
                  </a:txBody>
                  <a:tcPr marL="31650" marR="31650" marT="15825" marB="15825" anchor="ctr"/>
                </a:tc>
                <a:tc>
                  <a:txBody>
                    <a:bodyPr/>
                    <a:lstStyle/>
                    <a:p>
                      <a:r>
                        <a:rPr kumimoji="1" lang="ja-JP" altLang="ja-JP" sz="1100" b="0" kern="1200" dirty="0" smtClean="0">
                          <a:solidFill>
                            <a:schemeClr val="tx1"/>
                          </a:solidFill>
                          <a:effectLst/>
                          <a:latin typeface="+mn-lt"/>
                          <a:ea typeface="+mn-ea"/>
                          <a:cs typeface="+mn-cs"/>
                        </a:rPr>
                        <a:t>薬物乱用やアルコールの有害な摂取を含む、物質乱用の防止・治療を強化する。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3.6</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2020</a:t>
                      </a:r>
                      <a:r>
                        <a:rPr kumimoji="1" lang="ja-JP" altLang="ja-JP" sz="1100" b="0" kern="1200" dirty="0" smtClean="0">
                          <a:solidFill>
                            <a:schemeClr val="tx1"/>
                          </a:solidFill>
                          <a:effectLst/>
                          <a:latin typeface="+mn-lt"/>
                          <a:ea typeface="+mn-ea"/>
                          <a:cs typeface="+mn-cs"/>
                        </a:rPr>
                        <a:t>年までに、世界の道路交通事故による死傷者を半減させる。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1617111833"/>
                  </a:ext>
                </a:extLst>
              </a:tr>
              <a:tr h="158402">
                <a:tc>
                  <a:txBody>
                    <a:bodyPr/>
                    <a:lstStyle/>
                    <a:p>
                      <a:pPr algn="ctr"/>
                      <a:r>
                        <a:rPr lang="en-US" altLang="ja-JP" sz="1400" dirty="0" smtClean="0">
                          <a:latin typeface="+mn-ea"/>
                          <a:ea typeface="+mn-ea"/>
                        </a:rPr>
                        <a:t>3.7</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年までに、家族計画、情報・教育及び性と生殖に関する健康の国家戦略・計画への組み入れを含む、性と生殖に関する保健サービスをすべての人々が利用できるようにする。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996177413"/>
                  </a:ext>
                </a:extLst>
              </a:tr>
              <a:tr h="547012">
                <a:tc>
                  <a:txBody>
                    <a:bodyPr/>
                    <a:lstStyle/>
                    <a:p>
                      <a:pPr algn="ctr"/>
                      <a:r>
                        <a:rPr lang="en-US" altLang="ja-JP" sz="1400" dirty="0" smtClean="0">
                          <a:latin typeface="+mn-ea"/>
                          <a:ea typeface="+mn-ea"/>
                        </a:rPr>
                        <a:t>3.8</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人々に対する財政リスクからの保護、質の高い基礎的な保健サービスへのアクセス及び安全で効果的かつ質が高く安価な必須医薬品とワクチンへのアクセスを含む、ユニバーサル・ヘルス・カバレッジ（</a:t>
                      </a:r>
                      <a:r>
                        <a:rPr kumimoji="1" lang="en-US" altLang="ja-JP" sz="1100" kern="1200" dirty="0" smtClean="0">
                          <a:solidFill>
                            <a:schemeClr val="dk1"/>
                          </a:solidFill>
                          <a:effectLst/>
                          <a:latin typeface="+mn-lt"/>
                          <a:ea typeface="+mn-ea"/>
                          <a:cs typeface="+mn-cs"/>
                        </a:rPr>
                        <a:t>UHC</a:t>
                      </a:r>
                      <a:r>
                        <a:rPr kumimoji="1" lang="ja-JP" altLang="ja-JP" sz="1100" kern="1200" dirty="0" smtClean="0">
                          <a:solidFill>
                            <a:schemeClr val="dk1"/>
                          </a:solidFill>
                          <a:effectLst/>
                          <a:latin typeface="+mn-lt"/>
                          <a:ea typeface="+mn-ea"/>
                          <a:cs typeface="+mn-cs"/>
                        </a:rPr>
                        <a:t>）を達成する。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808434611"/>
                  </a:ext>
                </a:extLst>
              </a:tr>
              <a:tr h="243057">
                <a:tc>
                  <a:txBody>
                    <a:bodyPr/>
                    <a:lstStyle/>
                    <a:p>
                      <a:pPr algn="ctr"/>
                      <a:r>
                        <a:rPr lang="en-US" altLang="ja-JP" sz="1400" dirty="0" smtClean="0">
                          <a:latin typeface="+mn-ea"/>
                          <a:ea typeface="+mn-ea"/>
                        </a:rPr>
                        <a:t>3.9</a:t>
                      </a:r>
                      <a:endParaRPr lang="en-US"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年までに、有害化学物質、ならびに大気、水質及び土壌の汚染による死亡及び疾病の件数を大幅に減少させる。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291983375"/>
                  </a:ext>
                </a:extLst>
              </a:tr>
              <a:tr h="249130">
                <a:tc>
                  <a:txBody>
                    <a:bodyPr/>
                    <a:lstStyle/>
                    <a:p>
                      <a:pPr algn="ctr"/>
                      <a:r>
                        <a:rPr lang="en-US" altLang="ja-JP" sz="1400" dirty="0" smtClean="0">
                          <a:latin typeface="+mn-ea"/>
                          <a:ea typeface="+mn-ea"/>
                        </a:rPr>
                        <a:t>3.a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すべての国々において、たばこの規制に関する世界保健機関枠組条約の実施を適宜強化する。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547012">
                <a:tc>
                  <a:txBody>
                    <a:bodyPr/>
                    <a:lstStyle/>
                    <a:p>
                      <a:pPr algn="ctr"/>
                      <a:r>
                        <a:rPr lang="en-US" altLang="ja-JP" sz="1400" dirty="0" smtClean="0">
                          <a:latin typeface="+mn-ea"/>
                          <a:ea typeface="+mn-ea"/>
                        </a:rPr>
                        <a:t>3.b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主に開発途上国に影響を及ぼす感染性及び非感染性疾患のワクチン及び医薬品の研究開発を支援する。また、知的所有権の貿易関連の側面に関する協定（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及び公衆の健康に関するドーハ宣言に従い、安価な必須医薬品及びワクチンへのアクセスを提供する。同宣言は公衆衛生保護及び、特にすべての人々への医薬品のアクセス提供にかかわる「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協定）」の柔軟性に関する規定を最大限に行使する開発途上国の権利を確約したものである。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3.c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開発途上国、特に後発開発途上国及び小島嶼開発途上国において保健財政及び保健人材の採用、能力開発・訓練及び定着を大幅に拡大させる。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r h="0">
                <a:tc>
                  <a:txBody>
                    <a:bodyPr/>
                    <a:lstStyle/>
                    <a:p>
                      <a:pPr algn="ctr"/>
                      <a:r>
                        <a:rPr lang="en-US" altLang="ja-JP" sz="1400" dirty="0" smtClean="0">
                          <a:latin typeface="+mn-ea"/>
                          <a:ea typeface="+mn-ea"/>
                        </a:rPr>
                        <a:t>3.d</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すべての国々、特に開発途上国の国家・世界規模な健康危険因子の早期警告、危険因子緩和及び危険因子管理のための能力を強化する。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18919202"/>
                  </a:ext>
                </a:extLst>
              </a:tr>
            </a:tbl>
          </a:graphicData>
        </a:graphic>
      </p:graphicFrame>
      <p:sp>
        <p:nvSpPr>
          <p:cNvPr id="12" name="正方形/長方形 11"/>
          <p:cNvSpPr/>
          <p:nvPr/>
        </p:nvSpPr>
        <p:spPr>
          <a:xfrm>
            <a:off x="2410804" y="6538916"/>
            <a:ext cx="3652790" cy="276999"/>
          </a:xfrm>
          <a:prstGeom prst="rect">
            <a:avLst/>
          </a:prstGeom>
        </p:spPr>
        <p:txBody>
          <a:bodyPr wrap="square">
            <a:spAutoFit/>
          </a:bodyPr>
          <a:lstStyle/>
          <a:p>
            <a:r>
              <a:rPr lang="ja-JP" altLang="en-US" sz="1200" dirty="0">
                <a:solidFill>
                  <a:schemeClr val="tx1">
                    <a:lumMod val="75000"/>
                    <a:lumOff val="25000"/>
                  </a:schemeClr>
                </a:solidFill>
              </a:rPr>
              <a:t>出典</a:t>
            </a:r>
            <a:r>
              <a:rPr lang="ja-JP" altLang="en-US" sz="1200" dirty="0" smtClean="0">
                <a:solidFill>
                  <a:schemeClr val="tx1">
                    <a:lumMod val="75000"/>
                    <a:lumOff val="25000"/>
                  </a:schemeClr>
                </a:solidFill>
              </a:rPr>
              <a:t>：持続可能な開発のための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
        <p:nvSpPr>
          <p:cNvPr id="2" name="スライド番号プレースホルダー 1"/>
          <p:cNvSpPr>
            <a:spLocks noGrp="1"/>
          </p:cNvSpPr>
          <p:nvPr>
            <p:ph type="sldNum" sz="quarter" idx="12"/>
          </p:nvPr>
        </p:nvSpPr>
        <p:spPr>
          <a:xfrm>
            <a:off x="7108080" y="6450790"/>
            <a:ext cx="2228850" cy="365125"/>
          </a:xfrm>
        </p:spPr>
        <p:txBody>
          <a:bodyPr/>
          <a:lstStyle/>
          <a:p>
            <a:fld id="{D2D8002D-B5B0-4BAC-B1F6-782DDCCE6D9C}" type="slidenum">
              <a:rPr kumimoji="1" lang="ja-JP" altLang="en-US" smtClean="0"/>
              <a:t>14</a:t>
            </a:fld>
            <a:endParaRPr kumimoji="1" lang="ja-JP" altLang="en-US" dirty="0"/>
          </a:p>
        </p:txBody>
      </p:sp>
    </p:spTree>
    <p:extLst>
      <p:ext uri="{BB962C8B-B14F-4D97-AF65-F5344CB8AC3E}">
        <p14:creationId xmlns:p14="http://schemas.microsoft.com/office/powerpoint/2010/main" val="2610570477"/>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の達成状況（世界との比較）</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175609" y="6618519"/>
            <a:ext cx="2956259" cy="253916"/>
          </a:xfrm>
          <a:prstGeom prst="rect">
            <a:avLst/>
          </a:prstGeom>
        </p:spPr>
        <p:txBody>
          <a:bodyPr wrap="none">
            <a:spAutoFit/>
          </a:bodyPr>
          <a:lstStyle/>
          <a:p>
            <a:r>
              <a:rPr lang="ja-JP" altLang="en-US" sz="1050" dirty="0"/>
              <a:t>参照：</a:t>
            </a:r>
            <a:r>
              <a:rPr lang="en-US" altLang="ja-JP" sz="1050" dirty="0">
                <a:hlinkClick r:id="rId3"/>
              </a:rPr>
              <a:t>Sustainable Development Report</a:t>
            </a:r>
            <a:r>
              <a:rPr lang="ja-JP" altLang="en-US" sz="1050" dirty="0"/>
              <a:t>（</a:t>
            </a:r>
            <a:r>
              <a:rPr lang="en-US" altLang="ja-JP" sz="1050" dirty="0"/>
              <a:t>SDSN</a:t>
            </a:r>
            <a:r>
              <a:rPr lang="ja-JP" altLang="en-US" sz="1050" dirty="0"/>
              <a:t>）</a:t>
            </a:r>
          </a:p>
        </p:txBody>
      </p:sp>
      <p:graphicFrame>
        <p:nvGraphicFramePr>
          <p:cNvPr id="9" name="表 8"/>
          <p:cNvGraphicFramePr>
            <a:graphicFrameLocks noGrp="1"/>
          </p:cNvGraphicFramePr>
          <p:nvPr>
            <p:extLst/>
          </p:nvPr>
        </p:nvGraphicFramePr>
        <p:xfrm>
          <a:off x="167973" y="923737"/>
          <a:ext cx="1905569" cy="5556280"/>
        </p:xfrm>
        <a:graphic>
          <a:graphicData uri="http://schemas.openxmlformats.org/drawingml/2006/table">
            <a:tbl>
              <a:tblPr firstRow="1" bandRow="1">
                <a:tableStyleId>{5C22544A-7EE6-4342-B048-85BDC9FD1C3A}</a:tableStyleId>
              </a:tblPr>
              <a:tblGrid>
                <a:gridCol w="403527">
                  <a:extLst>
                    <a:ext uri="{9D8B030D-6E8A-4147-A177-3AD203B41FA5}">
                      <a16:colId xmlns:a16="http://schemas.microsoft.com/office/drawing/2014/main" val="1482000897"/>
                    </a:ext>
                  </a:extLst>
                </a:gridCol>
                <a:gridCol w="1045476">
                  <a:extLst>
                    <a:ext uri="{9D8B030D-6E8A-4147-A177-3AD203B41FA5}">
                      <a16:colId xmlns:a16="http://schemas.microsoft.com/office/drawing/2014/main" val="1771672345"/>
                    </a:ext>
                  </a:extLst>
                </a:gridCol>
                <a:gridCol w="456566">
                  <a:extLst>
                    <a:ext uri="{9D8B030D-6E8A-4147-A177-3AD203B41FA5}">
                      <a16:colId xmlns:a16="http://schemas.microsoft.com/office/drawing/2014/main" val="3923809610"/>
                    </a:ext>
                  </a:extLst>
                </a:gridCol>
              </a:tblGrid>
              <a:tr h="159302">
                <a:tc>
                  <a:txBody>
                    <a:bodyPr/>
                    <a:lstStyle/>
                    <a:p>
                      <a:pPr algn="ctr"/>
                      <a:r>
                        <a:rPr kumimoji="1" lang="ja-JP" altLang="en-US" sz="800" dirty="0">
                          <a:latin typeface="Meiryo UI" panose="020B0604030504040204" pitchFamily="50" charset="-128"/>
                          <a:ea typeface="Meiryo UI" panose="020B0604030504040204" pitchFamily="50" charset="-128"/>
                        </a:rPr>
                        <a:t>順位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国名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スコア</a:t>
                      </a:r>
                    </a:p>
                  </a:txBody>
                  <a:tcPr anchor="ctr"/>
                </a:tc>
                <a:extLst>
                  <a:ext uri="{0D108BD9-81ED-4DB2-BD59-A6C34878D82A}">
                    <a16:rowId xmlns:a16="http://schemas.microsoft.com/office/drawing/2014/main" val="2186887047"/>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１</a:t>
                      </a:r>
                      <a:endParaRPr kumimoji="1" lang="en-US" altLang="ja-JP"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デンマーク</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85.2</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84904070"/>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２</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スウェーデン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85.0</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8662215"/>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３</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フィンランド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82.8</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15681085"/>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４</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フランス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81.5</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72378900"/>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５</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オーストリア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81.1</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41010223"/>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６</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ドイツ</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81.1</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17304281"/>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７</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チェコ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80.7</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98356872"/>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８</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ノルウェー</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80.7</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26439131"/>
                  </a:ext>
                </a:extLst>
              </a:tr>
              <a:tr h="267146">
                <a:tc>
                  <a:txBody>
                    <a:bodyPr/>
                    <a:lstStyle/>
                    <a:p>
                      <a:pPr algn="ctr"/>
                      <a:r>
                        <a:rPr kumimoji="1" lang="ja-JP" altLang="en-US" sz="1100" dirty="0">
                          <a:latin typeface="Meiryo UI" panose="020B0604030504040204" pitchFamily="50" charset="-128"/>
                          <a:ea typeface="Meiryo UI" panose="020B0604030504040204" pitchFamily="50" charset="-128"/>
                        </a:rPr>
                        <a:t>９</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オランダ</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79222872"/>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10</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エストニア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80.2</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23698966"/>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11</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ニュージーランド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79.5</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941938319"/>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スロベニア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33932455"/>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13</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イギリス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75457468"/>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14</a:t>
                      </a:r>
                      <a:endParaRPr kumimoji="1" lang="ja-JP" altLang="en-US" sz="11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000" dirty="0">
                          <a:latin typeface="Meiryo UI" panose="020B0604030504040204" pitchFamily="50" charset="-128"/>
                          <a:ea typeface="Meiryo UI" panose="020B0604030504040204" pitchFamily="50" charset="-128"/>
                        </a:rPr>
                        <a:t>アイルランド</a:t>
                      </a:r>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rPr>
                        <a:t>79.2</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53105"/>
                  </a:ext>
                </a:extLst>
              </a:tr>
              <a:tr h="267146">
                <a:tc>
                  <a:txBody>
                    <a:bodyPr/>
                    <a:lstStyle/>
                    <a:p>
                      <a:pPr algn="ctr"/>
                      <a:r>
                        <a:rPr kumimoji="1" lang="en-US" altLang="ja-JP" sz="1100" b="1" dirty="0">
                          <a:solidFill>
                            <a:srgbClr val="FF0000"/>
                          </a:solidFill>
                          <a:latin typeface="Meiryo UI" panose="020B0604030504040204" pitchFamily="50" charset="-128"/>
                          <a:ea typeface="Meiryo UI" panose="020B0604030504040204" pitchFamily="50" charset="-128"/>
                        </a:rPr>
                        <a:t>15</a:t>
                      </a:r>
                      <a:endParaRPr kumimoji="1" lang="ja-JP" altLang="en-US" sz="1100" b="1" dirty="0">
                        <a:solidFill>
                          <a:srgbClr val="FF0000"/>
                        </a:solidFill>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000" b="1" dirty="0">
                          <a:solidFill>
                            <a:srgbClr val="FF0000"/>
                          </a:solidFill>
                          <a:latin typeface="Meiryo UI" panose="020B0604030504040204" pitchFamily="50" charset="-128"/>
                          <a:ea typeface="Meiryo UI" panose="020B0604030504040204" pitchFamily="50" charset="-128"/>
                        </a:rPr>
                        <a:t>日本</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900" b="1" dirty="0">
                          <a:solidFill>
                            <a:srgbClr val="FF0000"/>
                          </a:solidFill>
                          <a:latin typeface="Meiryo UI" panose="020B0604030504040204" pitchFamily="50" charset="-128"/>
                          <a:ea typeface="Meiryo UI" panose="020B0604030504040204" pitchFamily="50" charset="-128"/>
                        </a:rPr>
                        <a:t>78.9</a:t>
                      </a:r>
                      <a:endParaRPr kumimoji="1" lang="ja-JP" altLang="en-US" sz="900" b="1" dirty="0">
                        <a:solidFill>
                          <a:srgbClr val="FF0000"/>
                        </a:solidFill>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878044"/>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16</a:t>
                      </a:r>
                      <a:endParaRPr kumimoji="1" lang="ja-JP" altLang="en-US" sz="11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000" dirty="0">
                          <a:latin typeface="Meiryo UI" panose="020B0604030504040204" pitchFamily="50" charset="-128"/>
                          <a:ea typeface="Meiryo UI" panose="020B0604030504040204" pitchFamily="50" charset="-128"/>
                        </a:rPr>
                        <a:t>ベルギー</a:t>
                      </a:r>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900" dirty="0">
                          <a:latin typeface="Meiryo UI" panose="020B0604030504040204" pitchFamily="50" charset="-128"/>
                          <a:ea typeface="Meiryo UI" panose="020B0604030504040204" pitchFamily="50" charset="-128"/>
                        </a:rPr>
                        <a:t>78.9</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04629390"/>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17</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スイス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78.8</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73264146"/>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18</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韓国</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78.3</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292551605"/>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19</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アイルランド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78.2</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25666014"/>
                  </a:ext>
                </a:extLst>
              </a:tr>
              <a:tr h="267146">
                <a:tc>
                  <a:txBody>
                    <a:bodyPr/>
                    <a:lstStyle/>
                    <a:p>
                      <a:pPr algn="ctr"/>
                      <a:r>
                        <a:rPr kumimoji="1" lang="en-US" altLang="ja-JP" sz="1100" dirty="0">
                          <a:latin typeface="Meiryo UI" panose="020B0604030504040204" pitchFamily="50" charset="-128"/>
                          <a:ea typeface="Meiryo UI" panose="020B0604030504040204" pitchFamily="50" charset="-128"/>
                        </a:rPr>
                        <a:t>20</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カナダ</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77.9</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293322776"/>
                  </a:ext>
                </a:extLst>
              </a:tr>
            </a:tbl>
          </a:graphicData>
        </a:graphic>
      </p:graphicFrame>
      <p:sp>
        <p:nvSpPr>
          <p:cNvPr id="10" name="テキスト ボックス 9"/>
          <p:cNvSpPr txBox="1"/>
          <p:nvPr/>
        </p:nvSpPr>
        <p:spPr>
          <a:xfrm>
            <a:off x="81260" y="638560"/>
            <a:ext cx="1082348"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２０１９年</a:t>
            </a:r>
          </a:p>
        </p:txBody>
      </p:sp>
      <p:graphicFrame>
        <p:nvGraphicFramePr>
          <p:cNvPr id="12" name="表 11"/>
          <p:cNvGraphicFramePr>
            <a:graphicFrameLocks noGrp="1"/>
          </p:cNvGraphicFramePr>
          <p:nvPr>
            <p:extLst/>
          </p:nvPr>
        </p:nvGraphicFramePr>
        <p:xfrm>
          <a:off x="2128114" y="918759"/>
          <a:ext cx="1884540" cy="5581664"/>
        </p:xfrm>
        <a:graphic>
          <a:graphicData uri="http://schemas.openxmlformats.org/drawingml/2006/table">
            <a:tbl>
              <a:tblPr firstRow="1" bandRow="1">
                <a:tableStyleId>{93296810-A885-4BE3-A3E7-6D5BEEA58F35}</a:tableStyleId>
              </a:tblPr>
              <a:tblGrid>
                <a:gridCol w="423129">
                  <a:extLst>
                    <a:ext uri="{9D8B030D-6E8A-4147-A177-3AD203B41FA5}">
                      <a16:colId xmlns:a16="http://schemas.microsoft.com/office/drawing/2014/main" val="1482000897"/>
                    </a:ext>
                  </a:extLst>
                </a:gridCol>
                <a:gridCol w="997522">
                  <a:extLst>
                    <a:ext uri="{9D8B030D-6E8A-4147-A177-3AD203B41FA5}">
                      <a16:colId xmlns:a16="http://schemas.microsoft.com/office/drawing/2014/main" val="1771672345"/>
                    </a:ext>
                  </a:extLst>
                </a:gridCol>
                <a:gridCol w="463889">
                  <a:extLst>
                    <a:ext uri="{9D8B030D-6E8A-4147-A177-3AD203B41FA5}">
                      <a16:colId xmlns:a16="http://schemas.microsoft.com/office/drawing/2014/main" val="3923809610"/>
                    </a:ext>
                  </a:extLst>
                </a:gridCol>
              </a:tblGrid>
              <a:tr h="200022">
                <a:tc>
                  <a:txBody>
                    <a:bodyPr/>
                    <a:lstStyle/>
                    <a:p>
                      <a:pPr algn="ctr"/>
                      <a:r>
                        <a:rPr kumimoji="1" lang="ja-JP" altLang="en-US" sz="800" dirty="0">
                          <a:latin typeface="Meiryo UI" panose="020B0604030504040204" pitchFamily="50" charset="-128"/>
                          <a:ea typeface="Meiryo UI" panose="020B0604030504040204" pitchFamily="50" charset="-128"/>
                        </a:rPr>
                        <a:t>順位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国名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スコア</a:t>
                      </a:r>
                    </a:p>
                  </a:txBody>
                  <a:tcPr anchor="ctr"/>
                </a:tc>
                <a:extLst>
                  <a:ext uri="{0D108BD9-81ED-4DB2-BD59-A6C34878D82A}">
                    <a16:rowId xmlns:a16="http://schemas.microsoft.com/office/drawing/2014/main" val="2186887047"/>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１</a:t>
                      </a:r>
                      <a:endParaRPr kumimoji="1" lang="en-US" altLang="ja-JP"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スウェーデン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84.7</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84904070"/>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２</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デンマーク</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84.6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8662215"/>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３</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フィンランド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83.8</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15681085"/>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４</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フランス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81.1</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72378900"/>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５</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ドイツ</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80.8</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337457612"/>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６</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ノルウェー</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80.8</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17304281"/>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７</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オーストリア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80.7</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98356872"/>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８</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チェコ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26439131"/>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９</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オランダ</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792228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10</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エストニア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80.1</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23698966"/>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11</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ベルギー</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80.0</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52392675"/>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スロバキア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79.8</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99853181"/>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13</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イギリス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79.8</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460573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14</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アイルランド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947056269"/>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15</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スイス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158205728"/>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16</a:t>
                      </a:r>
                      <a:endParaRPr kumimoji="1" lang="ja-JP" altLang="en-US" sz="11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000" dirty="0">
                          <a:latin typeface="Meiryo UI" panose="020B0604030504040204" pitchFamily="50" charset="-128"/>
                          <a:ea typeface="Meiryo UI" panose="020B0604030504040204" pitchFamily="50" charset="-128"/>
                        </a:rPr>
                        <a:t>ニュージーランド</a:t>
                      </a:r>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rPr>
                        <a:t>79.2</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4559404"/>
                  </a:ext>
                </a:extLst>
              </a:tr>
              <a:tr h="266939">
                <a:tc>
                  <a:txBody>
                    <a:bodyPr/>
                    <a:lstStyle/>
                    <a:p>
                      <a:pPr algn="ctr"/>
                      <a:r>
                        <a:rPr kumimoji="1" lang="en-US" altLang="ja-JP" sz="1200" b="1" dirty="0">
                          <a:solidFill>
                            <a:srgbClr val="FF0000"/>
                          </a:solidFill>
                          <a:latin typeface="Meiryo UI" panose="020B0604030504040204" pitchFamily="50" charset="-128"/>
                          <a:ea typeface="Meiryo UI" panose="020B0604030504040204" pitchFamily="50" charset="-128"/>
                        </a:rPr>
                        <a:t>17</a:t>
                      </a:r>
                      <a:endParaRPr kumimoji="1" lang="ja-JP" altLang="en-US" sz="1200" b="1" dirty="0">
                        <a:solidFill>
                          <a:srgbClr val="FF0000"/>
                        </a:solidFill>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000" b="1" dirty="0">
                          <a:solidFill>
                            <a:srgbClr val="FF0000"/>
                          </a:solidFill>
                          <a:latin typeface="Meiryo UI" panose="020B0604030504040204" pitchFamily="50" charset="-128"/>
                          <a:ea typeface="Meiryo UI" panose="020B0604030504040204" pitchFamily="50" charset="-128"/>
                        </a:rPr>
                        <a:t>日本</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900" b="1" dirty="0">
                          <a:solidFill>
                            <a:srgbClr val="FF0000"/>
                          </a:solidFill>
                          <a:latin typeface="Meiryo UI" panose="020B0604030504040204" pitchFamily="50" charset="-128"/>
                          <a:ea typeface="Meiryo UI" panose="020B0604030504040204" pitchFamily="50" charset="-128"/>
                        </a:rPr>
                        <a:t>79.2</a:t>
                      </a:r>
                      <a:endParaRPr kumimoji="1" lang="ja-JP" altLang="en-US" sz="900" b="1" dirty="0">
                        <a:solidFill>
                          <a:srgbClr val="FF0000"/>
                        </a:solidFill>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200" dirty="0">
                          <a:latin typeface="Meiryo UI" panose="020B0604030504040204" pitchFamily="50" charset="-128"/>
                          <a:ea typeface="Meiryo UI" panose="020B0604030504040204" pitchFamily="50" charset="-128"/>
                        </a:rPr>
                        <a:t>18</a:t>
                      </a:r>
                      <a:endParaRPr kumimoji="1" lang="ja-JP" altLang="en-US" sz="12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000" dirty="0">
                          <a:latin typeface="Meiryo UI" panose="020B0604030504040204" pitchFamily="50" charset="-128"/>
                          <a:ea typeface="Meiryo UI" panose="020B0604030504040204" pitchFamily="50" charset="-128"/>
                        </a:rPr>
                        <a:t>ベラルーシ</a:t>
                      </a:r>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900" dirty="0">
                          <a:latin typeface="Meiryo UI" panose="020B0604030504040204" pitchFamily="50" charset="-128"/>
                          <a:ea typeface="Meiryo UI" panose="020B0604030504040204" pitchFamily="50" charset="-128"/>
                        </a:rPr>
                        <a:t>78.8</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09516240"/>
                  </a:ext>
                </a:extLst>
              </a:tr>
              <a:tr h="266939">
                <a:tc>
                  <a:txBody>
                    <a:bodyPr/>
                    <a:lstStyle/>
                    <a:p>
                      <a:pPr algn="ctr"/>
                      <a:r>
                        <a:rPr kumimoji="1" lang="en-US" altLang="ja-JP" sz="1200" dirty="0">
                          <a:latin typeface="Meiryo UI" panose="020B0604030504040204" pitchFamily="50" charset="-128"/>
                          <a:ea typeface="Meiryo UI" panose="020B0604030504040204" pitchFamily="50" charset="-128"/>
                        </a:rPr>
                        <a:t>19</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クロアチア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78.4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74652272"/>
                  </a:ext>
                </a:extLst>
              </a:tr>
              <a:tr h="266939">
                <a:tc>
                  <a:txBody>
                    <a:bodyPr/>
                    <a:lstStyle/>
                    <a:p>
                      <a:pPr algn="ctr"/>
                      <a:r>
                        <a:rPr kumimoji="1" lang="en-US" altLang="ja-JP" sz="1200" dirty="0">
                          <a:latin typeface="Meiryo UI" panose="020B0604030504040204" pitchFamily="50" charset="-128"/>
                          <a:ea typeface="Meiryo UI" panose="020B0604030504040204" pitchFamily="50" charset="-128"/>
                        </a:rPr>
                        <a:t>20</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韓国</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78.3</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19424393"/>
                  </a:ext>
                </a:extLst>
              </a:tr>
            </a:tbl>
          </a:graphicData>
        </a:graphic>
      </p:graphicFrame>
      <p:graphicFrame>
        <p:nvGraphicFramePr>
          <p:cNvPr id="13" name="表 12"/>
          <p:cNvGraphicFramePr>
            <a:graphicFrameLocks noGrp="1"/>
          </p:cNvGraphicFramePr>
          <p:nvPr>
            <p:extLst/>
          </p:nvPr>
        </p:nvGraphicFramePr>
        <p:xfrm>
          <a:off x="4051926" y="911636"/>
          <a:ext cx="1872431" cy="5552140"/>
        </p:xfrm>
        <a:graphic>
          <a:graphicData uri="http://schemas.openxmlformats.org/drawingml/2006/table">
            <a:tbl>
              <a:tblPr firstRow="1" bandRow="1">
                <a:tableStyleId>{21E4AEA4-8DFA-4A89-87EB-49C32662AFE0}</a:tableStyleId>
              </a:tblPr>
              <a:tblGrid>
                <a:gridCol w="390534">
                  <a:extLst>
                    <a:ext uri="{9D8B030D-6E8A-4147-A177-3AD203B41FA5}">
                      <a16:colId xmlns:a16="http://schemas.microsoft.com/office/drawing/2014/main" val="1482000897"/>
                    </a:ext>
                  </a:extLst>
                </a:gridCol>
                <a:gridCol w="1013770">
                  <a:extLst>
                    <a:ext uri="{9D8B030D-6E8A-4147-A177-3AD203B41FA5}">
                      <a16:colId xmlns:a16="http://schemas.microsoft.com/office/drawing/2014/main" val="1771672345"/>
                    </a:ext>
                  </a:extLst>
                </a:gridCol>
                <a:gridCol w="468127">
                  <a:extLst>
                    <a:ext uri="{9D8B030D-6E8A-4147-A177-3AD203B41FA5}">
                      <a16:colId xmlns:a16="http://schemas.microsoft.com/office/drawing/2014/main" val="3923809610"/>
                    </a:ext>
                  </a:extLst>
                </a:gridCol>
              </a:tblGrid>
              <a:tr h="200022">
                <a:tc>
                  <a:txBody>
                    <a:bodyPr/>
                    <a:lstStyle/>
                    <a:p>
                      <a:pPr algn="ctr"/>
                      <a:r>
                        <a:rPr kumimoji="1" lang="ja-JP" altLang="en-US" sz="800" dirty="0">
                          <a:latin typeface="Meiryo UI" panose="020B0604030504040204" pitchFamily="50" charset="-128"/>
                          <a:ea typeface="Meiryo UI" panose="020B0604030504040204" pitchFamily="50" charset="-128"/>
                        </a:rPr>
                        <a:t>順位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国名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スコア</a:t>
                      </a:r>
                    </a:p>
                  </a:txBody>
                  <a:tcPr anchor="ctr"/>
                </a:tc>
                <a:extLst>
                  <a:ext uri="{0D108BD9-81ED-4DB2-BD59-A6C34878D82A}">
                    <a16:rowId xmlns:a16="http://schemas.microsoft.com/office/drawing/2014/main" val="2186887047"/>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１</a:t>
                      </a:r>
                      <a:endParaRPr kumimoji="1" lang="en-US" altLang="ja-JP"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フィンランド</a:t>
                      </a:r>
                    </a:p>
                  </a:txBody>
                  <a:tcPr anchor="ctr"/>
                </a:tc>
                <a:tc>
                  <a:txBody>
                    <a:bodyPr/>
                    <a:lstStyle/>
                    <a:p>
                      <a:pPr algn="ctr"/>
                      <a:r>
                        <a:rPr kumimoji="1" lang="en-US" altLang="ja-JP" sz="900" u="none" dirty="0">
                          <a:latin typeface="Meiryo UI" panose="020B0604030504040204" pitchFamily="50" charset="-128"/>
                          <a:ea typeface="Meiryo UI" panose="020B0604030504040204" pitchFamily="50" charset="-128"/>
                        </a:rPr>
                        <a:t>85.9</a:t>
                      </a:r>
                      <a:endParaRPr kumimoji="1" lang="ja-JP" altLang="en-US" sz="900" u="none"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84904070"/>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２</a:t>
                      </a:r>
                    </a:p>
                  </a:txBody>
                  <a:tcPr anchor="ctr"/>
                </a:tc>
                <a:tc>
                  <a:txBody>
                    <a:bodyPr/>
                    <a:lstStyle/>
                    <a:p>
                      <a:r>
                        <a:rPr kumimoji="1" lang="ja-JP" altLang="en-US" sz="1050" dirty="0">
                          <a:latin typeface="Meiryo UI" panose="020B0604030504040204" pitchFamily="50" charset="-128"/>
                          <a:ea typeface="Meiryo UI" panose="020B0604030504040204" pitchFamily="50" charset="-128"/>
                        </a:rPr>
                        <a:t>スウェーデン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85.6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8662215"/>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３</a:t>
                      </a:r>
                    </a:p>
                  </a:txBody>
                  <a:tcPr anchor="ctr"/>
                </a:tc>
                <a:tc>
                  <a:txBody>
                    <a:bodyPr/>
                    <a:lstStyle/>
                    <a:p>
                      <a:r>
                        <a:rPr kumimoji="1" lang="ja-JP" altLang="en-US" sz="1050" dirty="0">
                          <a:latin typeface="Meiryo UI" panose="020B0604030504040204" pitchFamily="50" charset="-128"/>
                          <a:ea typeface="Meiryo UI" panose="020B0604030504040204" pitchFamily="50" charset="-128"/>
                        </a:rPr>
                        <a:t>デンマーク</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84.9</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15681085"/>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４</a:t>
                      </a:r>
                    </a:p>
                  </a:txBody>
                  <a:tcPr anchor="ctr"/>
                </a:tc>
                <a:tc>
                  <a:txBody>
                    <a:bodyPr/>
                    <a:lstStyle/>
                    <a:p>
                      <a:r>
                        <a:rPr kumimoji="1" lang="ja-JP" altLang="en-US" sz="1050" dirty="0">
                          <a:latin typeface="Meiryo UI" panose="020B0604030504040204" pitchFamily="50" charset="-128"/>
                          <a:ea typeface="Meiryo UI" panose="020B0604030504040204" pitchFamily="50" charset="-128"/>
                        </a:rPr>
                        <a:t>ドイツ</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82.5</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72378900"/>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５</a:t>
                      </a:r>
                    </a:p>
                  </a:txBody>
                  <a:tcPr anchor="ctr"/>
                </a:tc>
                <a:tc>
                  <a:txBody>
                    <a:bodyPr/>
                    <a:lstStyle/>
                    <a:p>
                      <a:r>
                        <a:rPr kumimoji="1" lang="ja-JP" altLang="en-US" sz="1050" dirty="0">
                          <a:latin typeface="Meiryo UI" panose="020B0604030504040204" pitchFamily="50" charset="-128"/>
                          <a:ea typeface="Meiryo UI" panose="020B0604030504040204" pitchFamily="50" charset="-128"/>
                        </a:rPr>
                        <a:t>ベルギー</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82.2</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337457612"/>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６</a:t>
                      </a:r>
                    </a:p>
                  </a:txBody>
                  <a:tcPr anchor="ctr"/>
                </a:tc>
                <a:tc>
                  <a:txBody>
                    <a:bodyPr/>
                    <a:lstStyle/>
                    <a:p>
                      <a:r>
                        <a:rPr kumimoji="1" lang="ja-JP" altLang="en-US" sz="1050" dirty="0">
                          <a:latin typeface="Meiryo UI" panose="020B0604030504040204" pitchFamily="50" charset="-128"/>
                          <a:ea typeface="Meiryo UI" panose="020B0604030504040204" pitchFamily="50" charset="-128"/>
                        </a:rPr>
                        <a:t>オーストリア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82.1</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17304281"/>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７</a:t>
                      </a:r>
                    </a:p>
                  </a:txBody>
                  <a:tcPr anchor="ctr"/>
                </a:tc>
                <a:tc>
                  <a:txBody>
                    <a:bodyPr/>
                    <a:lstStyle/>
                    <a:p>
                      <a:r>
                        <a:rPr kumimoji="1" lang="ja-JP" altLang="en-US" sz="1050" dirty="0">
                          <a:latin typeface="Meiryo UI" panose="020B0604030504040204" pitchFamily="50" charset="-128"/>
                          <a:ea typeface="Meiryo UI" panose="020B0604030504040204" pitchFamily="50" charset="-128"/>
                        </a:rPr>
                        <a:t>ノルウェー</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82.0</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702604"/>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８</a:t>
                      </a:r>
                    </a:p>
                  </a:txBody>
                  <a:tcPr anchor="ctr"/>
                </a:tc>
                <a:tc>
                  <a:txBody>
                    <a:bodyPr/>
                    <a:lstStyle/>
                    <a:p>
                      <a:r>
                        <a:rPr kumimoji="1" lang="ja-JP" altLang="en-US" sz="1050" dirty="0">
                          <a:latin typeface="Meiryo UI" panose="020B0604030504040204" pitchFamily="50" charset="-128"/>
                          <a:ea typeface="Meiryo UI" panose="020B0604030504040204" pitchFamily="50" charset="-128"/>
                        </a:rPr>
                        <a:t>フランス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81.7</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26439131"/>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９</a:t>
                      </a:r>
                    </a:p>
                  </a:txBody>
                  <a:tcPr anchor="ctr"/>
                </a:tc>
                <a:tc>
                  <a:txBody>
                    <a:bodyPr/>
                    <a:lstStyle/>
                    <a:p>
                      <a:r>
                        <a:rPr kumimoji="1" lang="ja-JP" altLang="en-US" sz="1050" dirty="0">
                          <a:latin typeface="Meiryo UI" panose="020B0604030504040204" pitchFamily="50" charset="-128"/>
                          <a:ea typeface="Meiryo UI" panose="020B0604030504040204" pitchFamily="50" charset="-128"/>
                        </a:rPr>
                        <a:t>スロベニア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792228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10</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エストニア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23698966"/>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11</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オランダ</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52392675"/>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チェコ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99853181"/>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13</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アイルランド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81.0</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460573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14</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クロアチア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80.4</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947056269"/>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15</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ポーランド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80.2</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158205728"/>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16</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スイス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80.1</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24559404"/>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17</a:t>
                      </a:r>
                      <a:endParaRPr kumimoji="1" lang="ja-JP" altLang="en-US" sz="11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050" dirty="0">
                          <a:latin typeface="Meiryo UI" panose="020B0604030504040204" pitchFamily="50" charset="-128"/>
                          <a:ea typeface="Meiryo UI" panose="020B0604030504040204" pitchFamily="50" charset="-128"/>
                        </a:rPr>
                        <a:t>イギリス</a:t>
                      </a:r>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rPr>
                        <a:t>80.0</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1240283"/>
                  </a:ext>
                </a:extLst>
              </a:tr>
              <a:tr h="266939">
                <a:tc>
                  <a:txBody>
                    <a:bodyPr/>
                    <a:lstStyle/>
                    <a:p>
                      <a:pPr algn="ctr"/>
                      <a:r>
                        <a:rPr kumimoji="1" lang="en-US" altLang="ja-JP" sz="1100" b="1" dirty="0">
                          <a:solidFill>
                            <a:srgbClr val="FF0000"/>
                          </a:solidFill>
                          <a:latin typeface="Meiryo UI" panose="020B0604030504040204" pitchFamily="50" charset="-128"/>
                          <a:ea typeface="Meiryo UI" panose="020B0604030504040204" pitchFamily="50" charset="-128"/>
                        </a:rPr>
                        <a:t>18</a:t>
                      </a:r>
                      <a:endParaRPr kumimoji="1" lang="ja-JP" altLang="en-US" sz="1100" b="1" dirty="0">
                        <a:solidFill>
                          <a:srgbClr val="FF0000"/>
                        </a:solidFill>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050" b="1" dirty="0">
                          <a:solidFill>
                            <a:srgbClr val="FF0000"/>
                          </a:solidFill>
                          <a:latin typeface="Meiryo UI" panose="020B0604030504040204" pitchFamily="50" charset="-128"/>
                          <a:ea typeface="Meiryo UI" panose="020B0604030504040204" pitchFamily="50" charset="-128"/>
                        </a:rPr>
                        <a:t>日本</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900" b="1" dirty="0">
                          <a:solidFill>
                            <a:srgbClr val="FF0000"/>
                          </a:solidFill>
                          <a:latin typeface="Meiryo UI" panose="020B0604030504040204" pitchFamily="50" charset="-128"/>
                          <a:ea typeface="Meiryo UI" panose="020B0604030504040204" pitchFamily="50" charset="-128"/>
                        </a:rPr>
                        <a:t>79.8</a:t>
                      </a:r>
                      <a:endParaRPr kumimoji="1" lang="ja-JP" altLang="en-US" sz="900" b="1" dirty="0">
                        <a:solidFill>
                          <a:srgbClr val="FF0000"/>
                        </a:solidFill>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19</a:t>
                      </a:r>
                      <a:endParaRPr kumimoji="1" lang="ja-JP" altLang="en-US" sz="11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050" dirty="0">
                          <a:latin typeface="Meiryo UI" panose="020B0604030504040204" pitchFamily="50" charset="-128"/>
                          <a:ea typeface="Meiryo UI" panose="020B0604030504040204" pitchFamily="50" charset="-128"/>
                        </a:rPr>
                        <a:t>スロバキア</a:t>
                      </a:r>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900" dirty="0">
                          <a:latin typeface="Meiryo UI" panose="020B0604030504040204" pitchFamily="50" charset="-128"/>
                          <a:ea typeface="Meiryo UI" panose="020B0604030504040204" pitchFamily="50" charset="-128"/>
                        </a:rPr>
                        <a:t>79.6</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46522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20</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latin typeface="Meiryo UI" panose="020B0604030504040204" pitchFamily="50" charset="-128"/>
                          <a:ea typeface="Meiryo UI" panose="020B0604030504040204" pitchFamily="50" charset="-128"/>
                        </a:rPr>
                        <a:t>スペイン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79.5</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19424393"/>
                  </a:ext>
                </a:extLst>
              </a:tr>
            </a:tbl>
          </a:graphicData>
        </a:graphic>
      </p:graphicFrame>
      <p:sp>
        <p:nvSpPr>
          <p:cNvPr id="14" name="テキスト ボックス 13"/>
          <p:cNvSpPr txBox="1"/>
          <p:nvPr/>
        </p:nvSpPr>
        <p:spPr>
          <a:xfrm>
            <a:off x="2053849" y="647647"/>
            <a:ext cx="1082348"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２０２０年</a:t>
            </a:r>
          </a:p>
        </p:txBody>
      </p:sp>
      <p:sp>
        <p:nvSpPr>
          <p:cNvPr id="15" name="テキスト ボックス 14"/>
          <p:cNvSpPr txBox="1"/>
          <p:nvPr/>
        </p:nvSpPr>
        <p:spPr>
          <a:xfrm>
            <a:off x="4026439" y="638560"/>
            <a:ext cx="1082348"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２０２１年</a:t>
            </a:r>
          </a:p>
        </p:txBody>
      </p:sp>
      <p:graphicFrame>
        <p:nvGraphicFramePr>
          <p:cNvPr id="18" name="表 17"/>
          <p:cNvGraphicFramePr>
            <a:graphicFrameLocks noGrp="1"/>
          </p:cNvGraphicFramePr>
          <p:nvPr>
            <p:extLst/>
          </p:nvPr>
        </p:nvGraphicFramePr>
        <p:xfrm>
          <a:off x="5963629" y="918759"/>
          <a:ext cx="1872431" cy="5552140"/>
        </p:xfrm>
        <a:graphic>
          <a:graphicData uri="http://schemas.openxmlformats.org/drawingml/2006/table">
            <a:tbl>
              <a:tblPr firstRow="1" bandRow="1">
                <a:tableStyleId>{00A15C55-8517-42AA-B614-E9B94910E393}</a:tableStyleId>
              </a:tblPr>
              <a:tblGrid>
                <a:gridCol w="399071">
                  <a:extLst>
                    <a:ext uri="{9D8B030D-6E8A-4147-A177-3AD203B41FA5}">
                      <a16:colId xmlns:a16="http://schemas.microsoft.com/office/drawing/2014/main" val="1482000897"/>
                    </a:ext>
                  </a:extLst>
                </a:gridCol>
                <a:gridCol w="1005233">
                  <a:extLst>
                    <a:ext uri="{9D8B030D-6E8A-4147-A177-3AD203B41FA5}">
                      <a16:colId xmlns:a16="http://schemas.microsoft.com/office/drawing/2014/main" val="1771672345"/>
                    </a:ext>
                  </a:extLst>
                </a:gridCol>
                <a:gridCol w="468127">
                  <a:extLst>
                    <a:ext uri="{9D8B030D-6E8A-4147-A177-3AD203B41FA5}">
                      <a16:colId xmlns:a16="http://schemas.microsoft.com/office/drawing/2014/main" val="3923809610"/>
                    </a:ext>
                  </a:extLst>
                </a:gridCol>
              </a:tblGrid>
              <a:tr h="200022">
                <a:tc>
                  <a:txBody>
                    <a:bodyPr/>
                    <a:lstStyle/>
                    <a:p>
                      <a:pPr algn="ctr"/>
                      <a:r>
                        <a:rPr kumimoji="1" lang="ja-JP" altLang="en-US" sz="800" dirty="0">
                          <a:latin typeface="Meiryo UI" panose="020B0604030504040204" pitchFamily="50" charset="-128"/>
                          <a:ea typeface="Meiryo UI" panose="020B0604030504040204" pitchFamily="50" charset="-128"/>
                        </a:rPr>
                        <a:t>順位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国名</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スコア</a:t>
                      </a:r>
                    </a:p>
                  </a:txBody>
                  <a:tcPr anchor="ctr"/>
                </a:tc>
                <a:extLst>
                  <a:ext uri="{0D108BD9-81ED-4DB2-BD59-A6C34878D82A}">
                    <a16:rowId xmlns:a16="http://schemas.microsoft.com/office/drawing/2014/main" val="2186887047"/>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１</a:t>
                      </a:r>
                      <a:endParaRPr kumimoji="1" lang="en-US" altLang="ja-JP"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フィンランド</a:t>
                      </a:r>
                    </a:p>
                  </a:txBody>
                  <a:tcPr anchor="ctr"/>
                </a:tc>
                <a:tc>
                  <a:txBody>
                    <a:bodyPr/>
                    <a:lstStyle/>
                    <a:p>
                      <a:pPr algn="ctr"/>
                      <a:r>
                        <a:rPr kumimoji="1" lang="en-US" altLang="ja-JP" sz="900" u="none" dirty="0">
                          <a:latin typeface="Meiryo UI" panose="020B0604030504040204" pitchFamily="50" charset="-128"/>
                          <a:ea typeface="Meiryo UI" panose="020B0604030504040204" pitchFamily="50" charset="-128"/>
                        </a:rPr>
                        <a:t>86.5</a:t>
                      </a:r>
                      <a:endParaRPr kumimoji="1" lang="ja-JP" altLang="en-US" sz="900" u="none"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84904070"/>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２</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デンマーク</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85.6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8662215"/>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３</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スウェーデン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85.2</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115681085"/>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４</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ノルウェー</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82.3</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72378900"/>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５</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オーストリア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82.3</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337457612"/>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６</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ドイツ</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82.2</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17304281"/>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７</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フランス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81.2</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702604"/>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８</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スイス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80.8</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26439131"/>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９</a:t>
                      </a:r>
                    </a:p>
                  </a:txBody>
                  <a:tcPr anchor="ctr"/>
                </a:tc>
                <a:tc>
                  <a:txBody>
                    <a:bodyPr/>
                    <a:lstStyle/>
                    <a:p>
                      <a:r>
                        <a:rPr kumimoji="1" lang="ja-JP" altLang="en-US" sz="1000" dirty="0">
                          <a:latin typeface="Meiryo UI" panose="020B0604030504040204" pitchFamily="50" charset="-128"/>
                          <a:ea typeface="Meiryo UI" panose="020B0604030504040204" pitchFamily="50" charset="-128"/>
                        </a:rPr>
                        <a:t>アイルランド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80.7</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792228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10</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エストニア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23698966"/>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11</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イギリス</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80.6</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52392675"/>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ポーランド</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80.5</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299853181"/>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13</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チェコ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80.5</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460573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14</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ラトビア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80.3</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947056269"/>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15</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スロバキア</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80.0</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158205728"/>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16</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スペイン</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79.9</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24559404"/>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17</a:t>
                      </a:r>
                      <a:endParaRPr kumimoji="1" lang="ja-JP" altLang="en-US" sz="11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00" dirty="0">
                          <a:latin typeface="Meiryo UI" panose="020B0604030504040204" pitchFamily="50" charset="-128"/>
                          <a:ea typeface="Meiryo UI" panose="020B0604030504040204" pitchFamily="50" charset="-128"/>
                        </a:rPr>
                        <a:t>オランダ</a:t>
                      </a:r>
                    </a:p>
                  </a:txBody>
                  <a:tcPr anchor="ctr"/>
                </a:tc>
                <a:tc>
                  <a:txBody>
                    <a:bodyPr/>
                    <a:lstStyle/>
                    <a:p>
                      <a:pPr algn="ctr"/>
                      <a:r>
                        <a:rPr kumimoji="1" lang="en-US" altLang="ja-JP" sz="900" dirty="0">
                          <a:latin typeface="Meiryo UI" panose="020B0604030504040204" pitchFamily="50" charset="-128"/>
                          <a:ea typeface="Meiryo UI" panose="020B0604030504040204" pitchFamily="50" charset="-128"/>
                        </a:rPr>
                        <a:t>79.9</a:t>
                      </a:r>
                      <a:endParaRPr kumimoji="1" lang="ja-JP" altLang="en-US" sz="9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671240283"/>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18</a:t>
                      </a:r>
                      <a:endParaRPr kumimoji="1" lang="ja-JP" altLang="en-US" sz="11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r>
                        <a:rPr kumimoji="1" lang="ja-JP" altLang="en-US" sz="1000" dirty="0">
                          <a:latin typeface="Meiryo UI" panose="020B0604030504040204" pitchFamily="50" charset="-128"/>
                          <a:ea typeface="Meiryo UI" panose="020B0604030504040204" pitchFamily="50" charset="-128"/>
                        </a:rPr>
                        <a:t>ベルギー</a:t>
                      </a:r>
                    </a:p>
                  </a:txBody>
                  <a:tcPr anchor="ctr">
                    <a:lnB w="28575" cap="flat" cmpd="sng" algn="ctr">
                      <a:solidFill>
                        <a:schemeClr val="tx1"/>
                      </a:solidFill>
                      <a:prstDash val="solid"/>
                      <a:round/>
                      <a:headEnd type="none" w="med" len="med"/>
                      <a:tailEnd type="none" w="med" len="med"/>
                    </a:lnB>
                  </a:tcPr>
                </a:tc>
                <a:tc>
                  <a:txBody>
                    <a:bodyPr/>
                    <a:lstStyle/>
                    <a:p>
                      <a:pPr algn="ctr"/>
                      <a:r>
                        <a:rPr kumimoji="1" lang="en-US" altLang="ja-JP" sz="900" dirty="0">
                          <a:latin typeface="Meiryo UI" panose="020B0604030504040204" pitchFamily="50" charset="-128"/>
                          <a:ea typeface="Meiryo UI" panose="020B0604030504040204" pitchFamily="50" charset="-128"/>
                        </a:rPr>
                        <a:t>79.7</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9516240"/>
                  </a:ext>
                </a:extLst>
              </a:tr>
              <a:tr h="266939">
                <a:tc>
                  <a:txBody>
                    <a:bodyPr/>
                    <a:lstStyle/>
                    <a:p>
                      <a:pPr algn="ctr"/>
                      <a:r>
                        <a:rPr kumimoji="1" lang="en-US" altLang="ja-JP" sz="1100" b="1" dirty="0">
                          <a:solidFill>
                            <a:srgbClr val="FF0000"/>
                          </a:solidFill>
                          <a:latin typeface="Meiryo UI" panose="020B0604030504040204" pitchFamily="50" charset="-128"/>
                          <a:ea typeface="Meiryo UI" panose="020B0604030504040204" pitchFamily="50" charset="-128"/>
                        </a:rPr>
                        <a:t>19</a:t>
                      </a:r>
                      <a:endParaRPr kumimoji="1" lang="ja-JP" altLang="en-US" sz="1100" b="1" dirty="0">
                        <a:solidFill>
                          <a:srgbClr val="FF0000"/>
                        </a:solidFill>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kumimoji="1" lang="ja-JP" altLang="en-US" sz="1000" b="1" dirty="0">
                          <a:solidFill>
                            <a:srgbClr val="FF0000"/>
                          </a:solidFill>
                          <a:latin typeface="Meiryo UI" panose="020B0604030504040204" pitchFamily="50" charset="-128"/>
                          <a:ea typeface="Meiryo UI" panose="020B0604030504040204" pitchFamily="50" charset="-128"/>
                        </a:rPr>
                        <a:t>日本</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kumimoji="1" lang="en-US" altLang="ja-JP" sz="900" b="1" dirty="0">
                          <a:solidFill>
                            <a:srgbClr val="FF0000"/>
                          </a:solidFill>
                          <a:latin typeface="Meiryo UI" panose="020B0604030504040204" pitchFamily="50" charset="-128"/>
                          <a:ea typeface="Meiryo UI" panose="020B0604030504040204" pitchFamily="50" charset="-128"/>
                        </a:rPr>
                        <a:t>79.6</a:t>
                      </a:r>
                      <a:endParaRPr kumimoji="1" lang="ja-JP" altLang="en-US" sz="900" b="1" dirty="0">
                        <a:solidFill>
                          <a:srgbClr val="FF0000"/>
                        </a:solidFill>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522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20</a:t>
                      </a:r>
                      <a:endParaRPr kumimoji="1" lang="ja-JP" altLang="en-US" sz="11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r>
                        <a:rPr kumimoji="1" lang="ja-JP" altLang="en-US" sz="1000" dirty="0">
                          <a:latin typeface="Meiryo UI" panose="020B0604030504040204" pitchFamily="50" charset="-128"/>
                          <a:ea typeface="Meiryo UI" panose="020B0604030504040204" pitchFamily="50" charset="-128"/>
                        </a:rPr>
                        <a:t>ポルトガル</a:t>
                      </a:r>
                    </a:p>
                  </a:txBody>
                  <a:tcPr anchor="ctr">
                    <a:lnT w="28575" cap="flat" cmpd="sng" algn="ctr">
                      <a:solidFill>
                        <a:schemeClr val="tx1"/>
                      </a:solidFill>
                      <a:prstDash val="solid"/>
                      <a:round/>
                      <a:headEnd type="none" w="med" len="med"/>
                      <a:tailEnd type="none" w="med" len="med"/>
                    </a:lnT>
                  </a:tcPr>
                </a:tc>
                <a:tc>
                  <a:txBody>
                    <a:bodyPr/>
                    <a:lstStyle/>
                    <a:p>
                      <a:pPr algn="ctr"/>
                      <a:r>
                        <a:rPr kumimoji="1" lang="en-US" altLang="ja-JP" sz="900" dirty="0">
                          <a:latin typeface="Meiryo UI" panose="020B0604030504040204" pitchFamily="50" charset="-128"/>
                          <a:ea typeface="Meiryo UI" panose="020B0604030504040204" pitchFamily="50" charset="-128"/>
                        </a:rPr>
                        <a:t>79.2</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19424393"/>
                  </a:ext>
                </a:extLst>
              </a:tr>
            </a:tbl>
          </a:graphicData>
        </a:graphic>
      </p:graphicFrame>
      <p:sp>
        <p:nvSpPr>
          <p:cNvPr id="20" name="テキスト ボックス 19"/>
          <p:cNvSpPr txBox="1"/>
          <p:nvPr/>
        </p:nvSpPr>
        <p:spPr>
          <a:xfrm>
            <a:off x="5817496" y="656987"/>
            <a:ext cx="1082348"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２０２２年</a:t>
            </a:r>
          </a:p>
        </p:txBody>
      </p:sp>
      <p:sp>
        <p:nvSpPr>
          <p:cNvPr id="21" name="スライド番号プレースホルダー 1"/>
          <p:cNvSpPr txBox="1">
            <a:spLocks/>
          </p:cNvSpPr>
          <p:nvPr/>
        </p:nvSpPr>
        <p:spPr>
          <a:xfrm>
            <a:off x="7085495" y="6541088"/>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15</a:t>
            </a:fld>
            <a:endParaRPr kumimoji="1" lang="ja-JP" altLang="en-US" sz="1200"/>
          </a:p>
        </p:txBody>
      </p:sp>
      <p:graphicFrame>
        <p:nvGraphicFramePr>
          <p:cNvPr id="26" name="表 25">
            <a:extLst>
              <a:ext uri="{FF2B5EF4-FFF2-40B4-BE49-F238E27FC236}">
                <a16:creationId xmlns:a16="http://schemas.microsoft.com/office/drawing/2014/main" id="{662FED13-1A22-4729-A217-9B8EC567B976}"/>
              </a:ext>
            </a:extLst>
          </p:cNvPr>
          <p:cNvGraphicFramePr>
            <a:graphicFrameLocks noGrp="1"/>
          </p:cNvGraphicFramePr>
          <p:nvPr>
            <p:extLst/>
          </p:nvPr>
        </p:nvGraphicFramePr>
        <p:xfrm>
          <a:off x="7914604" y="911636"/>
          <a:ext cx="1910136" cy="5803361"/>
        </p:xfrm>
        <a:graphic>
          <a:graphicData uri="http://schemas.openxmlformats.org/drawingml/2006/table">
            <a:tbl>
              <a:tblPr firstRow="1" bandRow="1">
                <a:tableStyleId>{FABFCF23-3B69-468F-B69F-88F6DE6A72F2}</a:tableStyleId>
              </a:tblPr>
              <a:tblGrid>
                <a:gridCol w="407107">
                  <a:extLst>
                    <a:ext uri="{9D8B030D-6E8A-4147-A177-3AD203B41FA5}">
                      <a16:colId xmlns:a16="http://schemas.microsoft.com/office/drawing/2014/main" val="1482000897"/>
                    </a:ext>
                  </a:extLst>
                </a:gridCol>
                <a:gridCol w="1025475">
                  <a:extLst>
                    <a:ext uri="{9D8B030D-6E8A-4147-A177-3AD203B41FA5}">
                      <a16:colId xmlns:a16="http://schemas.microsoft.com/office/drawing/2014/main" val="1771672345"/>
                    </a:ext>
                  </a:extLst>
                </a:gridCol>
                <a:gridCol w="477554">
                  <a:extLst>
                    <a:ext uri="{9D8B030D-6E8A-4147-A177-3AD203B41FA5}">
                      <a16:colId xmlns:a16="http://schemas.microsoft.com/office/drawing/2014/main" val="3923809610"/>
                    </a:ext>
                  </a:extLst>
                </a:gridCol>
              </a:tblGrid>
              <a:tr h="200022">
                <a:tc>
                  <a:txBody>
                    <a:bodyPr/>
                    <a:lstStyle/>
                    <a:p>
                      <a:pPr algn="ctr"/>
                      <a:r>
                        <a:rPr kumimoji="1" lang="ja-JP" altLang="en-US" sz="800" dirty="0">
                          <a:latin typeface="Meiryo UI" panose="020B0604030504040204" pitchFamily="50" charset="-128"/>
                          <a:ea typeface="Meiryo UI" panose="020B0604030504040204" pitchFamily="50" charset="-128"/>
                        </a:rPr>
                        <a:t>順位</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ja-JP" altLang="en-US" sz="800" dirty="0">
                          <a:latin typeface="Meiryo UI" panose="020B0604030504040204" pitchFamily="50" charset="-128"/>
                          <a:ea typeface="Meiryo UI" panose="020B0604030504040204" pitchFamily="50" charset="-128"/>
                        </a:rPr>
                        <a:t>国名</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ja-JP" altLang="en-US" sz="800" dirty="0">
                          <a:latin typeface="Meiryo UI" panose="020B0604030504040204" pitchFamily="50" charset="-128"/>
                          <a:ea typeface="Meiryo UI" panose="020B0604030504040204" pitchFamily="50" charset="-128"/>
                        </a:rPr>
                        <a:t>スコア</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6887047"/>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１</a:t>
                      </a:r>
                      <a:endParaRPr kumimoji="1" lang="en-US" altLang="ja-JP"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フィンランド</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u="none" dirty="0">
                          <a:latin typeface="Meiryo UI" panose="020B0604030504040204" pitchFamily="50" charset="-128"/>
                          <a:ea typeface="Meiryo UI" panose="020B0604030504040204" pitchFamily="50" charset="-128"/>
                        </a:rPr>
                        <a:t>86.8</a:t>
                      </a:r>
                      <a:endParaRPr kumimoji="1" lang="ja-JP" altLang="en-US" sz="900" u="none"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4904070"/>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２</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スウェーデン</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86.0</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662215"/>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３</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デンマーク</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85.7</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15681085"/>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４</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ドイツ</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83.4</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2378900"/>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５</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オーストリア</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82.3</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7457612"/>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６</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フランス</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82.0</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17304281"/>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７</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ノルウェー</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82.0</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1702604"/>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８</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チェコ</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81.9</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6439131"/>
                  </a:ext>
                </a:extLst>
              </a:tr>
              <a:tr h="266939">
                <a:tc>
                  <a:txBody>
                    <a:bodyPr/>
                    <a:lstStyle/>
                    <a:p>
                      <a:pPr algn="ctr"/>
                      <a:r>
                        <a:rPr kumimoji="1" lang="ja-JP" altLang="en-US" sz="1100" dirty="0">
                          <a:latin typeface="Meiryo UI" panose="020B0604030504040204" pitchFamily="50" charset="-128"/>
                          <a:ea typeface="Meiryo UI" panose="020B0604030504040204" pitchFamily="50" charset="-128"/>
                        </a:rPr>
                        <a:t>９</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ポーランド</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81.8</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92228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10</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エストニア</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81.7</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3698966"/>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11</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イギリス</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81.7</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2392675"/>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12</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クロアチア</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81.5</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9853181"/>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13</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スロベニア</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81.0</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6057372"/>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14</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ラトビア</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80.7</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7056269"/>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15</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スイス</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80.5</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8205728"/>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16</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スペイン</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80.4</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24559404"/>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17</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アイルランド</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80.1</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1240283"/>
                  </a:ext>
                </a:extLst>
              </a:tr>
              <a:tr h="266939">
                <a:tc>
                  <a:txBody>
                    <a:bodyPr/>
                    <a:lstStyle/>
                    <a:p>
                      <a:pPr algn="ctr"/>
                      <a:r>
                        <a:rPr kumimoji="1" lang="en-US" altLang="ja-JP" sz="1100" dirty="0">
                          <a:latin typeface="Meiryo UI" panose="020B0604030504040204" pitchFamily="50" charset="-128"/>
                          <a:ea typeface="Meiryo UI" panose="020B0604030504040204" pitchFamily="50" charset="-128"/>
                        </a:rPr>
                        <a:t>18</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ポルトガル</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80.0</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9516240"/>
                  </a:ext>
                </a:extLst>
              </a:tr>
              <a:tr h="266939">
                <a:tc>
                  <a:txBody>
                    <a:bodyPr/>
                    <a:lstStyle/>
                    <a:p>
                      <a:pPr algn="ctr"/>
                      <a:r>
                        <a:rPr kumimoji="1" lang="en-US" altLang="ja-JP" sz="1100" b="0" dirty="0">
                          <a:solidFill>
                            <a:schemeClr val="tx1"/>
                          </a:solidFill>
                          <a:latin typeface="Meiryo UI" panose="020B0604030504040204" pitchFamily="50" charset="-128"/>
                          <a:ea typeface="Meiryo UI" panose="020B0604030504040204" pitchFamily="50" charset="-128"/>
                        </a:rPr>
                        <a:t>19</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1000" b="0" dirty="0">
                          <a:solidFill>
                            <a:schemeClr val="tx1"/>
                          </a:solidFill>
                          <a:latin typeface="Meiryo UI" panose="020B0604030504040204" pitchFamily="50" charset="-128"/>
                          <a:ea typeface="Meiryo UI" panose="020B0604030504040204" pitchFamily="50" charset="-128"/>
                        </a:rPr>
                        <a:t>ベルギー</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kumimoji="1" lang="en-US" altLang="ja-JP" sz="900" b="0" dirty="0">
                          <a:solidFill>
                            <a:schemeClr val="tx1"/>
                          </a:solidFill>
                          <a:latin typeface="Meiryo UI" panose="020B0604030504040204" pitchFamily="50" charset="-128"/>
                          <a:ea typeface="Meiryo UI" panose="020B0604030504040204" pitchFamily="50" charset="-128"/>
                        </a:rPr>
                        <a:t>79.5</a:t>
                      </a:r>
                      <a:endParaRPr kumimoji="1" lang="ja-JP" altLang="en-US" sz="900" b="0" dirty="0">
                        <a:solidFill>
                          <a:schemeClr val="tx1"/>
                        </a:solidFill>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4652272"/>
                  </a:ext>
                </a:extLst>
              </a:tr>
              <a:tr h="133470">
                <a:tc>
                  <a:txBody>
                    <a:bodyPr/>
                    <a:lstStyle/>
                    <a:p>
                      <a:pPr algn="ctr"/>
                      <a:r>
                        <a:rPr kumimoji="1" lang="en-US" altLang="ja-JP" sz="1100" dirty="0">
                          <a:latin typeface="Meiryo UI" panose="020B0604030504040204" pitchFamily="50" charset="-128"/>
                          <a:ea typeface="Meiryo UI" panose="020B0604030504040204" pitchFamily="50" charset="-128"/>
                        </a:rPr>
                        <a:t>20</a:t>
                      </a:r>
                      <a:endParaRPr kumimoji="1" lang="ja-JP" altLang="en-US" sz="1100" dirty="0">
                        <a:latin typeface="Meiryo UI" panose="020B0604030504040204" pitchFamily="50" charset="-128"/>
                        <a:ea typeface="Meiryo UI" panose="020B0604030504040204" pitchFamily="50" charset="-128"/>
                      </a:endParaRPr>
                    </a:p>
                  </a:txBody>
                  <a:tcPr anchor="ctr">
                    <a:lnL w="12700" cmpd="sng">
                      <a:noFill/>
                    </a:lnL>
                    <a:lnR>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000" dirty="0">
                          <a:latin typeface="Meiryo UI" panose="020B0604030504040204" pitchFamily="50" charset="-128"/>
                          <a:ea typeface="Meiryo UI" panose="020B0604030504040204" pitchFamily="50" charset="-128"/>
                        </a:rPr>
                        <a:t>オランダ</a:t>
                      </a:r>
                    </a:p>
                  </a:txBody>
                  <a:tcPr anchor="ctr">
                    <a:lnL>
                      <a:noFill/>
                    </a:lnL>
                    <a:lnR>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900" dirty="0">
                          <a:latin typeface="Meiryo UI" panose="020B0604030504040204" pitchFamily="50" charset="-128"/>
                          <a:ea typeface="Meiryo UI" panose="020B0604030504040204" pitchFamily="50" charset="-128"/>
                        </a:rPr>
                        <a:t>79.4</a:t>
                      </a:r>
                      <a:endParaRPr kumimoji="1" lang="ja-JP" altLang="en-US" sz="900" dirty="0">
                        <a:latin typeface="Meiryo UI" panose="020B0604030504040204" pitchFamily="50" charset="-128"/>
                        <a:ea typeface="Meiryo UI" panose="020B0604030504040204" pitchFamily="50" charset="-128"/>
                      </a:endParaRPr>
                    </a:p>
                  </a:txBody>
                  <a:tcPr anchor="ctr">
                    <a:lnL>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424393"/>
                  </a:ext>
                </a:extLst>
              </a:tr>
              <a:tr h="133470">
                <a:tc>
                  <a:txBody>
                    <a:bodyPr/>
                    <a:lstStyle/>
                    <a:p>
                      <a:pPr algn="ctr"/>
                      <a:r>
                        <a:rPr kumimoji="1" lang="en-US" altLang="ja-JP" sz="1100" b="1" dirty="0">
                          <a:solidFill>
                            <a:srgbClr val="FF0000"/>
                          </a:solidFill>
                          <a:latin typeface="Meiryo UI" panose="020B0604030504040204" pitchFamily="50" charset="-128"/>
                          <a:ea typeface="Meiryo UI" panose="020B0604030504040204" pitchFamily="50" charset="-128"/>
                        </a:rPr>
                        <a:t>21</a:t>
                      </a:r>
                      <a:endParaRPr kumimoji="1" lang="ja-JP" altLang="en-US" sz="1100" b="1" dirty="0">
                        <a:solidFill>
                          <a:srgbClr val="FF0000"/>
                        </a:solidFill>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000" b="1" dirty="0">
                          <a:solidFill>
                            <a:srgbClr val="FF0000"/>
                          </a:solidFill>
                          <a:latin typeface="Meiryo UI" panose="020B0604030504040204" pitchFamily="50" charset="-128"/>
                          <a:ea typeface="Meiryo UI" panose="020B0604030504040204" pitchFamily="50" charset="-128"/>
                        </a:rPr>
                        <a:t>日本</a:t>
                      </a:r>
                    </a:p>
                  </a:txBody>
                  <a:tcPr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900" b="1" dirty="0">
                          <a:solidFill>
                            <a:srgbClr val="FF0000"/>
                          </a:solidFill>
                          <a:latin typeface="Meiryo UI" panose="020B0604030504040204" pitchFamily="50" charset="-128"/>
                          <a:ea typeface="Meiryo UI" panose="020B0604030504040204" pitchFamily="50" charset="-128"/>
                        </a:rPr>
                        <a:t>79.4</a:t>
                      </a:r>
                      <a:endParaRPr kumimoji="1" lang="ja-JP" altLang="en-US" sz="900" b="1" dirty="0">
                        <a:solidFill>
                          <a:srgbClr val="FF0000"/>
                        </a:solidFill>
                        <a:latin typeface="Meiryo UI" panose="020B0604030504040204" pitchFamily="50" charset="-128"/>
                        <a:ea typeface="Meiryo UI" panose="020B0604030504040204" pitchFamily="50" charset="-128"/>
                      </a:endParaRPr>
                    </a:p>
                  </a:txBody>
                  <a:tcPr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8144198"/>
                  </a:ext>
                </a:extLst>
              </a:tr>
            </a:tbl>
          </a:graphicData>
        </a:graphic>
      </p:graphicFrame>
      <p:sp>
        <p:nvSpPr>
          <p:cNvPr id="27" name="テキスト ボックス 26">
            <a:extLst>
              <a:ext uri="{FF2B5EF4-FFF2-40B4-BE49-F238E27FC236}">
                <a16:creationId xmlns:a16="http://schemas.microsoft.com/office/drawing/2014/main" id="{8DCC811C-221E-46DA-AC8D-1E28A04EDAF7}"/>
              </a:ext>
            </a:extLst>
          </p:cNvPr>
          <p:cNvSpPr txBox="1"/>
          <p:nvPr/>
        </p:nvSpPr>
        <p:spPr>
          <a:xfrm>
            <a:off x="7875332" y="632354"/>
            <a:ext cx="1015021"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２０２</a:t>
            </a:r>
            <a:r>
              <a:rPr kumimoji="1" lang="en-US" altLang="ja-JP" sz="1400" dirty="0">
                <a:latin typeface="Meiryo UI" panose="020B0604030504040204" pitchFamily="50" charset="-128"/>
                <a:ea typeface="Meiryo UI" panose="020B0604030504040204" pitchFamily="50" charset="-128"/>
              </a:rPr>
              <a:t>3</a:t>
            </a:r>
            <a:r>
              <a:rPr kumimoji="1" lang="ja-JP" altLang="en-US" sz="1400" dirty="0">
                <a:latin typeface="Meiryo UI" panose="020B0604030504040204" pitchFamily="50" charset="-128"/>
                <a:ea typeface="Meiryo UI" panose="020B0604030504040204" pitchFamily="50" charset="-128"/>
              </a:rPr>
              <a:t>年</a:t>
            </a:r>
          </a:p>
        </p:txBody>
      </p:sp>
    </p:spTree>
    <p:extLst>
      <p:ext uri="{BB962C8B-B14F-4D97-AF65-F5344CB8AC3E}">
        <p14:creationId xmlns:p14="http://schemas.microsoft.com/office/powerpoint/2010/main" val="2402282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正方形/長方形 2"/>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日本の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スコア</a:t>
            </a:r>
            <a:endParaRPr kumimoji="1" lang="en-US" altLang="ja-JP" sz="20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658399" y="6581001"/>
            <a:ext cx="6572250"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SUSTAINABLE</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DEVELOPMENT REPORT 2023</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sp>
        <p:nvSpPr>
          <p:cNvPr id="7" name="スライド番号プレースホルダー 1"/>
          <p:cNvSpPr txBox="1">
            <a:spLocks/>
          </p:cNvSpPr>
          <p:nvPr/>
        </p:nvSpPr>
        <p:spPr>
          <a:xfrm>
            <a:off x="7489412" y="6492875"/>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16</a:t>
            </a:fld>
            <a:endParaRPr kumimoji="1" lang="ja-JP" altLang="en-US" sz="1200"/>
          </a:p>
        </p:txBody>
      </p:sp>
      <p:pic>
        <p:nvPicPr>
          <p:cNvPr id="8" name="図 7"/>
          <p:cNvPicPr>
            <a:picLocks noChangeAspect="1"/>
          </p:cNvPicPr>
          <p:nvPr/>
        </p:nvPicPr>
        <p:blipFill>
          <a:blip r:embed="rId3"/>
          <a:stretch>
            <a:fillRect/>
          </a:stretch>
        </p:blipFill>
        <p:spPr>
          <a:xfrm>
            <a:off x="399636" y="775900"/>
            <a:ext cx="3916583" cy="5805101"/>
          </a:xfrm>
          <a:prstGeom prst="rect">
            <a:avLst/>
          </a:prstGeom>
        </p:spPr>
      </p:pic>
      <p:pic>
        <p:nvPicPr>
          <p:cNvPr id="9" name="図 8"/>
          <p:cNvPicPr>
            <a:picLocks noChangeAspect="1"/>
          </p:cNvPicPr>
          <p:nvPr/>
        </p:nvPicPr>
        <p:blipFill>
          <a:blip r:embed="rId4"/>
          <a:stretch>
            <a:fillRect/>
          </a:stretch>
        </p:blipFill>
        <p:spPr>
          <a:xfrm>
            <a:off x="5151437" y="785425"/>
            <a:ext cx="3966815" cy="5707450"/>
          </a:xfrm>
          <a:prstGeom prst="rect">
            <a:avLst/>
          </a:prstGeom>
        </p:spPr>
      </p:pic>
    </p:spTree>
    <p:extLst>
      <p:ext uri="{BB962C8B-B14F-4D97-AF65-F5344CB8AC3E}">
        <p14:creationId xmlns:p14="http://schemas.microsoft.com/office/powerpoint/2010/main" val="661762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参考</a:t>
            </a:r>
            <a:r>
              <a:rPr kumimoji="1" lang="en-US" altLang="ja-JP" sz="2000" b="1" dirty="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上位国の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スコア</a:t>
            </a:r>
            <a:endParaRPr kumimoji="1" lang="en-US" altLang="ja-JP" sz="2000" b="1" dirty="0">
              <a:latin typeface="Meiryo UI" panose="020B0604030504040204" pitchFamily="50" charset="-128"/>
              <a:ea typeface="Meiryo UI" panose="020B0604030504040204" pitchFamily="50" charset="-128"/>
            </a:endParaRPr>
          </a:p>
        </p:txBody>
      </p:sp>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17</a:t>
            </a:fld>
            <a:endParaRPr kumimoji="1" lang="ja-JP" altLang="en-US" sz="1200"/>
          </a:p>
        </p:txBody>
      </p:sp>
      <p:sp>
        <p:nvSpPr>
          <p:cNvPr id="9" name="正方形/長方形 8"/>
          <p:cNvSpPr/>
          <p:nvPr/>
        </p:nvSpPr>
        <p:spPr>
          <a:xfrm>
            <a:off x="57150" y="6217854"/>
            <a:ext cx="6572250" cy="276999"/>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SUSTAINABLE</a:t>
            </a:r>
            <a:r>
              <a:rPr lang="ja-JP" altLang="en-US" sz="1200" dirty="0" smtClean="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DEVELOPMENT REPORT 2023</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0" y="950766"/>
            <a:ext cx="3358928" cy="4947386"/>
          </a:xfrm>
          <a:prstGeom prst="rect">
            <a:avLst/>
          </a:prstGeom>
        </p:spPr>
      </p:pic>
      <p:pic>
        <p:nvPicPr>
          <p:cNvPr id="3" name="図 2"/>
          <p:cNvPicPr>
            <a:picLocks noChangeAspect="1"/>
          </p:cNvPicPr>
          <p:nvPr/>
        </p:nvPicPr>
        <p:blipFill>
          <a:blip r:embed="rId4"/>
          <a:stretch>
            <a:fillRect/>
          </a:stretch>
        </p:blipFill>
        <p:spPr>
          <a:xfrm>
            <a:off x="6588131" y="964929"/>
            <a:ext cx="3310331" cy="5033055"/>
          </a:xfrm>
          <a:prstGeom prst="rect">
            <a:avLst/>
          </a:prstGeom>
        </p:spPr>
      </p:pic>
      <p:pic>
        <p:nvPicPr>
          <p:cNvPr id="10" name="図 9"/>
          <p:cNvPicPr>
            <a:picLocks noChangeAspect="1"/>
          </p:cNvPicPr>
          <p:nvPr/>
        </p:nvPicPr>
        <p:blipFill>
          <a:blip r:embed="rId5"/>
          <a:stretch>
            <a:fillRect/>
          </a:stretch>
        </p:blipFill>
        <p:spPr>
          <a:xfrm>
            <a:off x="3305404" y="964929"/>
            <a:ext cx="3287655" cy="4919061"/>
          </a:xfrm>
          <a:prstGeom prst="rect">
            <a:avLst/>
          </a:prstGeom>
        </p:spPr>
      </p:pic>
    </p:spTree>
    <p:extLst>
      <p:ext uri="{BB962C8B-B14F-4D97-AF65-F5344CB8AC3E}">
        <p14:creationId xmlns:p14="http://schemas.microsoft.com/office/powerpoint/2010/main" val="2605883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に取組む際のポイント</a:t>
            </a:r>
            <a:endParaRPr kumimoji="1" lang="en-US" altLang="ja-JP"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506760" y="1449030"/>
            <a:ext cx="8892480" cy="4189770"/>
          </a:xfrm>
          <a:prstGeom prst="rect">
            <a:avLst/>
          </a:prstGeom>
        </p:spPr>
        <p:style>
          <a:lnRef idx="2">
            <a:schemeClr val="accent5"/>
          </a:lnRef>
          <a:fillRef idx="1">
            <a:schemeClr val="lt1"/>
          </a:fillRef>
          <a:effectRef idx="0">
            <a:schemeClr val="accent5"/>
          </a:effectRef>
          <a:fontRef idx="minor">
            <a:schemeClr val="dk1"/>
          </a:fontRef>
        </p:style>
        <p:txBody>
          <a:bodyPr wrap="square" anchor="ctr">
            <a:noAutofit/>
          </a:bodyPr>
          <a:lstStyle/>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は世界共通の言語</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②経済、社会、環境の統合的解決</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③誰一人取り残さない</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④横串の視点</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⑤バックキャスティング</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⑥ルールを決めた必達目標ではなく、各主体がめざすべき目標を</a:t>
            </a:r>
            <a:r>
              <a:rPr lang="ja-JP" altLang="en-US" sz="2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作る</a:t>
            </a:r>
          </a:p>
        </p:txBody>
      </p:sp>
      <p:sp>
        <p:nvSpPr>
          <p:cNvPr id="4"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18</a:t>
            </a:fld>
            <a:endParaRPr kumimoji="1" lang="ja-JP" altLang="en-US" sz="1200"/>
          </a:p>
        </p:txBody>
      </p:sp>
    </p:spTree>
    <p:extLst>
      <p:ext uri="{BB962C8B-B14F-4D97-AF65-F5344CB8AC3E}">
        <p14:creationId xmlns:p14="http://schemas.microsoft.com/office/powerpoint/2010/main" val="4266194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3200" b="1" i="1" dirty="0" smtClean="0">
                <a:latin typeface="Meiryo UI" panose="020B0604030504040204" pitchFamily="50" charset="-128"/>
                <a:ea typeface="Meiryo UI" panose="020B0604030504040204" pitchFamily="50" charset="-128"/>
              </a:rPr>
              <a:t>本日の内容</a:t>
            </a:r>
            <a:endParaRPr kumimoji="1" lang="en-US" altLang="ja-JP" sz="3200" b="1" i="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i="1" dirty="0" smtClean="0">
                <a:latin typeface="Meiryo UI" panose="020B0604030504040204" pitchFamily="50" charset="-128"/>
                <a:ea typeface="Meiryo UI" panose="020B0604030504040204" pitchFamily="50" charset="-128"/>
              </a:rPr>
              <a:t>① </a:t>
            </a:r>
            <a:r>
              <a:rPr kumimoji="1" lang="en-US" altLang="ja-JP" sz="3200" b="1" dirty="0" smtClean="0">
                <a:latin typeface="Meiryo UI" panose="020B0604030504040204" pitchFamily="50" charset="-128"/>
                <a:ea typeface="Meiryo UI" panose="020B0604030504040204" pitchFamily="50" charset="-128"/>
              </a:rPr>
              <a:t>SDGs</a:t>
            </a:r>
            <a:r>
              <a:rPr kumimoji="1" lang="ja-JP" altLang="en-US" sz="3200" b="1" i="1" dirty="0" smtClean="0">
                <a:latin typeface="Meiryo UI" panose="020B0604030504040204" pitchFamily="50" charset="-128"/>
                <a:ea typeface="Meiryo UI" panose="020B0604030504040204" pitchFamily="50" charset="-128"/>
              </a:rPr>
              <a:t>とは</a:t>
            </a:r>
            <a:r>
              <a:rPr kumimoji="1" lang="en-US" altLang="ja-JP" sz="3200" b="1" dirty="0">
                <a:latin typeface="Meiryo UI" panose="020B0604030504040204" pitchFamily="50" charset="-128"/>
                <a:ea typeface="Meiryo UI" panose="020B0604030504040204" pitchFamily="50" charset="-128"/>
              </a:rPr>
              <a:t>	</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② 大阪</a:t>
            </a:r>
            <a:r>
              <a:rPr kumimoji="1" lang="ja-JP" altLang="en-US" sz="3200" b="1" dirty="0">
                <a:latin typeface="Meiryo UI" panose="020B0604030504040204" pitchFamily="50" charset="-128"/>
                <a:ea typeface="Meiryo UI" panose="020B0604030504040204" pitchFamily="50" charset="-128"/>
              </a:rPr>
              <a:t>と</a:t>
            </a:r>
            <a:r>
              <a:rPr kumimoji="1" lang="en-US" altLang="ja-JP" sz="3200" b="1" dirty="0">
                <a:latin typeface="Meiryo UI" panose="020B0604030504040204" pitchFamily="50" charset="-128"/>
                <a:ea typeface="Meiryo UI" panose="020B0604030504040204" pitchFamily="50" charset="-128"/>
              </a:rPr>
              <a:t>SDGs</a:t>
            </a:r>
            <a:endParaRPr kumimoji="1" lang="en-US" altLang="ja-JP" sz="3200" b="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200" b="1" dirty="0" smtClean="0">
                <a:latin typeface="Meiryo UI" panose="020B0604030504040204" pitchFamily="50" charset="-128"/>
                <a:ea typeface="Meiryo UI" panose="020B0604030504040204" pitchFamily="50" charset="-128"/>
              </a:rPr>
              <a:t>③ </a:t>
            </a:r>
            <a:r>
              <a:rPr lang="ja-JP" altLang="en-US" sz="3200" b="1" dirty="0" smtClean="0">
                <a:latin typeface="メイリオ" panose="020B0604030504040204" pitchFamily="50" charset="-128"/>
                <a:ea typeface="メイリオ" panose="020B0604030504040204" pitchFamily="50" charset="-128"/>
              </a:rPr>
              <a:t>みんな</a:t>
            </a:r>
            <a:r>
              <a:rPr lang="ja-JP" altLang="en-US" sz="3200" b="1" dirty="0">
                <a:latin typeface="メイリオ" panose="020B0604030504040204" pitchFamily="50" charset="-128"/>
                <a:ea typeface="メイリオ" panose="020B0604030504040204" pitchFamily="50" charset="-128"/>
              </a:rPr>
              <a:t>で取組もう</a:t>
            </a:r>
            <a:r>
              <a:rPr lang="en-US" altLang="ja-JP" sz="3200" b="1" dirty="0" smtClean="0">
                <a:latin typeface="メイリオ" panose="020B0604030504040204" pitchFamily="50" charset="-128"/>
                <a:ea typeface="メイリオ" panose="020B0604030504040204" pitchFamily="50" charset="-128"/>
              </a:rPr>
              <a:t>SDGs</a:t>
            </a:r>
            <a:r>
              <a:rPr kumimoji="1" lang="en-US" altLang="ja-JP" sz="3200" b="1" dirty="0">
                <a:latin typeface="Meiryo UI" panose="020B0604030504040204" pitchFamily="50" charset="-128"/>
                <a:ea typeface="Meiryo UI" panose="020B0604030504040204" pitchFamily="50" charset="-128"/>
              </a:rPr>
              <a:t>		</a:t>
            </a:r>
            <a:r>
              <a:rPr kumimoji="1" lang="ja-JP" altLang="en-US" sz="32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1084176587"/>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①</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は世界共通の言語</a:t>
            </a:r>
            <a:endParaRPr kumimoji="1" lang="en-US" altLang="ja-JP" sz="20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26913" y="1073470"/>
            <a:ext cx="9644637"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sz="2000" b="1" dirty="0" smtClean="0">
                <a:latin typeface="Meiryo UI" panose="020B0604030504040204" pitchFamily="50" charset="-128"/>
                <a:ea typeface="Meiryo UI" panose="020B0604030504040204" pitchFamily="50" charset="-128"/>
              </a:rPr>
              <a:t>＜ポイント＞</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　国連</a:t>
            </a:r>
            <a:r>
              <a:rPr kumimoji="1" lang="ja-JP" altLang="en-US" sz="2000" b="1" dirty="0">
                <a:latin typeface="Meiryo UI" panose="020B0604030504040204" pitchFamily="50" charset="-128"/>
                <a:ea typeface="Meiryo UI" panose="020B0604030504040204" pitchFamily="50" charset="-128"/>
              </a:rPr>
              <a:t>の全加盟国で合意。「誰も否定できない」明確な価値とゴールの</a:t>
            </a:r>
            <a:r>
              <a:rPr kumimoji="1" lang="ja-JP" altLang="en-US" sz="2000" b="1" dirty="0" smtClean="0">
                <a:latin typeface="Meiryo UI" panose="020B0604030504040204" pitchFamily="50" charset="-128"/>
                <a:ea typeface="Meiryo UI" panose="020B0604030504040204" pitchFamily="50" charset="-128"/>
              </a:rPr>
              <a:t>提示。</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17</a:t>
            </a:r>
            <a:r>
              <a:rPr kumimoji="1" lang="ja-JP" altLang="en-US" sz="2000" b="1" dirty="0">
                <a:latin typeface="Meiryo UI" panose="020B0604030504040204" pitchFamily="50" charset="-128"/>
                <a:ea typeface="Meiryo UI" panose="020B0604030504040204" pitchFamily="50" charset="-128"/>
              </a:rPr>
              <a:t>のゴールのアイコンは世界共通の言語。コミットしている社会課題を世界に宣誓</a:t>
            </a:r>
            <a:r>
              <a:rPr kumimoji="1" lang="ja-JP" altLang="en-US" sz="2000" b="1" dirty="0" smtClean="0">
                <a:latin typeface="Meiryo UI" panose="020B0604030504040204" pitchFamily="50" charset="-128"/>
                <a:ea typeface="Meiryo UI" panose="020B0604030504040204" pitchFamily="50" charset="-128"/>
              </a:rPr>
              <a:t>。</a:t>
            </a:r>
            <a:endParaRPr kumimoji="1" lang="en-US" altLang="ja-JP" sz="2000" dirty="0">
              <a:latin typeface="Meiryo UI" panose="020B0604030504040204" pitchFamily="50" charset="-128"/>
              <a:ea typeface="Meiryo UI" panose="020B0604030504040204" pitchFamily="50" charset="-128"/>
            </a:endParaRPr>
          </a:p>
          <a:p>
            <a:pPr>
              <a:lnSpc>
                <a:spcPct val="150000"/>
              </a:lnSpc>
            </a:pPr>
            <a:endParaRPr kumimoji="1" lang="en-US" altLang="ja-JP" sz="2000" b="1" dirty="0">
              <a:latin typeface="Meiryo UI" panose="020B0604030504040204" pitchFamily="50" charset="-128"/>
              <a:ea typeface="Meiryo UI" panose="020B0604030504040204" pitchFamily="50" charset="-128"/>
            </a:endParaRPr>
          </a:p>
        </p:txBody>
      </p:sp>
      <p:pic>
        <p:nvPicPr>
          <p:cNvPr id="6" name="Shape 129"/>
          <p:cNvPicPr preferRelativeResize="0">
            <a:picLocks/>
          </p:cNvPicPr>
          <p:nvPr/>
        </p:nvPicPr>
        <p:blipFill rotWithShape="1">
          <a:blip r:embed="rId3">
            <a:alphaModFix/>
          </a:blip>
          <a:srcRect/>
          <a:stretch/>
        </p:blipFill>
        <p:spPr>
          <a:xfrm>
            <a:off x="621269" y="3970999"/>
            <a:ext cx="4147995" cy="2279684"/>
          </a:xfrm>
          <a:prstGeom prst="rect">
            <a:avLst/>
          </a:prstGeom>
          <a:noFill/>
          <a:ln>
            <a:noFill/>
          </a:ln>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9811" b="8885"/>
          <a:stretch/>
        </p:blipFill>
        <p:spPr>
          <a:xfrm>
            <a:off x="4858170" y="3712933"/>
            <a:ext cx="4543979" cy="2611870"/>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19</a:t>
            </a:fld>
            <a:endParaRPr kumimoji="1" lang="ja-JP" altLang="en-US" sz="1200"/>
          </a:p>
        </p:txBody>
      </p:sp>
    </p:spTree>
    <p:extLst>
      <p:ext uri="{BB962C8B-B14F-4D97-AF65-F5344CB8AC3E}">
        <p14:creationId xmlns:p14="http://schemas.microsoft.com/office/powerpoint/2010/main" val="743626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②経済、社会、環境の統合による課題解決と新しい価値の創造</a:t>
            </a:r>
            <a:endParaRPr kumimoji="1" lang="en-US" altLang="ja-JP" sz="2000" b="1" dirty="0" smtClean="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2520713" y="741279"/>
            <a:ext cx="4428372" cy="2976499"/>
          </a:xfrm>
          <a:prstGeom prst="rect">
            <a:avLst/>
          </a:prstGeom>
        </p:spPr>
      </p:pic>
      <p:sp>
        <p:nvSpPr>
          <p:cNvPr id="10" name="テキスト ボックス 9"/>
          <p:cNvSpPr txBox="1"/>
          <p:nvPr/>
        </p:nvSpPr>
        <p:spPr>
          <a:xfrm>
            <a:off x="367886" y="3717778"/>
            <a:ext cx="9282072" cy="30008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社会</a:t>
            </a:r>
            <a:r>
              <a:rPr kumimoji="1" lang="ja-JP" altLang="en-US" b="1" dirty="0">
                <a:latin typeface="Meiryo UI" panose="020B0604030504040204" pitchFamily="50" charset="-128"/>
                <a:ea typeface="Meiryo UI" panose="020B0604030504040204" pitchFamily="50" charset="-128"/>
              </a:rPr>
              <a:t>課題の併記</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これ</a:t>
            </a:r>
            <a:r>
              <a:rPr kumimoji="1" lang="ja-JP" altLang="en-US" dirty="0">
                <a:latin typeface="Meiryo UI" panose="020B0604030504040204" pitchFamily="50" charset="-128"/>
                <a:ea typeface="Meiryo UI" panose="020B0604030504040204" pitchFamily="50" charset="-128"/>
              </a:rPr>
              <a:t>まで対立すると考えられていた、「人権と開発」、「環境と経済成長」等の社会課題を併記。</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「より良い社会」というより高次のビジョンの提示）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経済的</a:t>
            </a:r>
            <a:r>
              <a:rPr kumimoji="1" lang="ja-JP" altLang="en-US" b="1" dirty="0">
                <a:latin typeface="Meiryo UI" panose="020B0604030504040204" pitchFamily="50" charset="-128"/>
                <a:ea typeface="Meiryo UI" panose="020B0604030504040204" pitchFamily="50" charset="-128"/>
              </a:rPr>
              <a:t>な視点の包摂</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持続可能性」≒「経済性の担保」　⇒　経済的な要素の必要性を謳う。</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ビジネスなど、自己メリット追及型の課題解決アプローチの許容）</a:t>
            </a: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20</a:t>
            </a:fld>
            <a:endParaRPr kumimoji="1" lang="ja-JP" altLang="en-US" sz="1200"/>
          </a:p>
        </p:txBody>
      </p:sp>
    </p:spTree>
    <p:extLst>
      <p:ext uri="{BB962C8B-B14F-4D97-AF65-F5344CB8AC3E}">
        <p14:creationId xmlns:p14="http://schemas.microsoft.com/office/powerpoint/2010/main" val="3991832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③誰一人取り残さない</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798618" y="1357070"/>
            <a:ext cx="4073237" cy="707886"/>
          </a:xfrm>
          <a:prstGeom prst="rect">
            <a:avLst/>
          </a:prstGeom>
          <a:noFill/>
          <a:ln w="28575" cmpd="thinThick">
            <a:solidFill>
              <a:srgbClr val="0070C0"/>
            </a:solidFill>
          </a:ln>
        </p:spPr>
        <p:txBody>
          <a:bodyPr wrap="square" rtlCol="0">
            <a:spAutoFit/>
          </a:bodyPr>
          <a:lstStyle/>
          <a:p>
            <a:pPr algn="ctr"/>
            <a:r>
              <a:rPr kumimoji="1" lang="ja-JP" altLang="en-US" sz="4000" b="1" dirty="0">
                <a:latin typeface="Meiryo UI" panose="020B0604030504040204" pitchFamily="50" charset="-128"/>
                <a:ea typeface="Meiryo UI" panose="020B0604030504040204" pitchFamily="50" charset="-128"/>
              </a:rPr>
              <a:t>みんなで頑張る</a:t>
            </a:r>
          </a:p>
        </p:txBody>
      </p:sp>
      <p:sp>
        <p:nvSpPr>
          <p:cNvPr id="6" name="正方形/長方形 5"/>
          <p:cNvSpPr/>
          <p:nvPr/>
        </p:nvSpPr>
        <p:spPr>
          <a:xfrm>
            <a:off x="409889" y="2486217"/>
            <a:ext cx="9078686" cy="646331"/>
          </a:xfrm>
          <a:prstGeom prst="rect">
            <a:avLst/>
          </a:prstGeom>
        </p:spPr>
        <p:txBody>
          <a:bodyPr wrap="square">
            <a:spAutoFit/>
          </a:bodyPr>
          <a:lstStyle/>
          <a:p>
            <a:r>
              <a:rPr lang="ja-JP" altLang="ja-JP" dirty="0">
                <a:latin typeface="Meiryo UI" panose="020B0604030504040204" pitchFamily="50" charset="-128"/>
                <a:ea typeface="Meiryo UI" panose="020B0604030504040204" pitchFamily="50" charset="-128"/>
              </a:rPr>
              <a:t>社会的に弱い立場にある人々</a:t>
            </a:r>
            <a:r>
              <a:rPr lang="ja-JP" altLang="ja-JP" dirty="0" smtClean="0">
                <a:latin typeface="Meiryo UI" panose="020B0604030504040204" pitchFamily="50" charset="-128"/>
                <a:ea typeface="Meiryo UI" panose="020B0604030504040204" pitchFamily="50" charset="-128"/>
              </a:rPr>
              <a:t>を含め</a:t>
            </a:r>
            <a:r>
              <a:rPr lang="ja-JP" altLang="en-US" dirty="0" smtClean="0">
                <a:latin typeface="Meiryo UI" panose="020B0604030504040204" pitchFamily="50" charset="-128"/>
                <a:ea typeface="Meiryo UI" panose="020B0604030504040204" pitchFamily="50" charset="-128"/>
              </a:rPr>
              <a:t>、あらゆる人を</a:t>
            </a:r>
            <a:r>
              <a:rPr lang="ja-JP" altLang="ja-JP" dirty="0" smtClean="0">
                <a:latin typeface="Meiryo UI" panose="020B0604030504040204" pitchFamily="50" charset="-128"/>
                <a:ea typeface="Meiryo UI" panose="020B0604030504040204" pitchFamily="50" charset="-128"/>
              </a:rPr>
              <a:t>、</a:t>
            </a:r>
            <a:r>
              <a:rPr lang="ja-JP" altLang="ja-JP" dirty="0">
                <a:latin typeface="Meiryo UI" panose="020B0604030504040204" pitchFamily="50" charset="-128"/>
                <a:ea typeface="Meiryo UI" panose="020B0604030504040204" pitchFamily="50" charset="-128"/>
              </a:rPr>
              <a:t>排除や摩擦、孤独や孤立から援護し、</a:t>
            </a:r>
            <a:r>
              <a:rPr lang="ja-JP" altLang="ja-JP" u="sng" dirty="0">
                <a:latin typeface="Meiryo UI" panose="020B0604030504040204" pitchFamily="50" charset="-128"/>
                <a:ea typeface="Meiryo UI" panose="020B0604030504040204" pitchFamily="50" charset="-128"/>
              </a:rPr>
              <a:t>社会（地域社会）の一員として取り込み</a:t>
            </a:r>
            <a:r>
              <a:rPr lang="ja-JP" altLang="ja-JP" dirty="0">
                <a:latin typeface="Meiryo UI" panose="020B0604030504040204" pitchFamily="50" charset="-128"/>
                <a:ea typeface="Meiryo UI" panose="020B0604030504040204" pitchFamily="50" charset="-128"/>
              </a:rPr>
              <a:t>、</a:t>
            </a:r>
            <a:r>
              <a:rPr lang="ja-JP" altLang="ja-JP" u="sng" dirty="0">
                <a:latin typeface="Meiryo UI" panose="020B0604030504040204" pitchFamily="50" charset="-128"/>
                <a:ea typeface="Meiryo UI" panose="020B0604030504040204" pitchFamily="50" charset="-128"/>
              </a:rPr>
              <a:t>支え合う</a:t>
            </a:r>
            <a:r>
              <a:rPr lang="ja-JP" altLang="ja-JP" dirty="0">
                <a:latin typeface="Meiryo UI" panose="020B0604030504040204" pitchFamily="50" charset="-128"/>
                <a:ea typeface="Meiryo UI" panose="020B0604030504040204" pitchFamily="50" charset="-128"/>
              </a:rPr>
              <a:t>考え方のこと。</a:t>
            </a:r>
            <a:endParaRPr lang="ja-JP" altLang="en-US"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40992" y="3323545"/>
            <a:ext cx="9282072"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野心的</a:t>
            </a:r>
            <a:r>
              <a:rPr kumimoji="1" lang="ja-JP" altLang="en-US" b="1" dirty="0">
                <a:latin typeface="Meiryo UI" panose="020B0604030504040204" pitchFamily="50" charset="-128"/>
                <a:ea typeface="Meiryo UI" panose="020B0604030504040204" pitchFamily="50" charset="-128"/>
              </a:rPr>
              <a:t>（背伸び）</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全て</a:t>
            </a:r>
            <a:r>
              <a:rPr kumimoji="1" lang="ja-JP" altLang="en-US" dirty="0">
                <a:latin typeface="Meiryo UI" panose="020B0604030504040204" pitchFamily="50" charset="-128"/>
                <a:ea typeface="Meiryo UI" panose="020B0604030504040204" pitchFamily="50" charset="-128"/>
              </a:rPr>
              <a:t>の人を救済するというハードルの高い、野心的な理念・ビジョンの提示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支えあい</a:t>
            </a:r>
            <a:r>
              <a:rPr kumimoji="1" lang="ja-JP" altLang="en-US" b="1" dirty="0">
                <a:latin typeface="Meiryo UI" panose="020B0604030504040204" pitchFamily="50" charset="-128"/>
                <a:ea typeface="Meiryo UI" panose="020B0604030504040204" pitchFamily="50" charset="-128"/>
              </a:rPr>
              <a:t>の精神</a:t>
            </a:r>
            <a:endParaRPr kumimoji="1" lang="en-US" altLang="ja-JP" b="1" dirty="0">
              <a:latin typeface="Meiryo UI" panose="020B0604030504040204" pitchFamily="50" charset="-128"/>
              <a:ea typeface="Meiryo UI" panose="020B0604030504040204" pitchFamily="50" charset="-128"/>
            </a:endParaRPr>
          </a:p>
          <a:p>
            <a:pPr marL="174625" indent="-174625">
              <a:lnSpc>
                <a:spcPct val="150000"/>
              </a:lnSpc>
            </a:pP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達成のために取り組むべき主体は国際社会、地域（</a:t>
            </a:r>
            <a:r>
              <a:rPr kumimoji="1" lang="en-US" altLang="ja-JP" dirty="0">
                <a:latin typeface="Meiryo UI" panose="020B0604030504040204" pitchFamily="50" charset="-128"/>
                <a:ea typeface="Meiryo UI" panose="020B0604030504040204" pitchFamily="50" charset="-128"/>
              </a:rPr>
              <a:t>region)</a:t>
            </a:r>
            <a:r>
              <a:rPr kumimoji="1" lang="ja-JP" altLang="en-US" dirty="0" err="1">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国家、地方</a:t>
            </a:r>
            <a:r>
              <a:rPr kumimoji="1" lang="en-US" altLang="ja-JP" dirty="0">
                <a:latin typeface="Meiryo UI" panose="020B0604030504040204" pitchFamily="50" charset="-128"/>
                <a:ea typeface="Meiryo UI" panose="020B0604030504040204" pitchFamily="50" charset="-128"/>
              </a:rPr>
              <a:t>(local</a:t>
            </a:r>
            <a:r>
              <a:rPr kumimoji="1" lang="ja-JP" altLang="en-US" dirty="0">
                <a:latin typeface="Meiryo UI" panose="020B0604030504040204" pitchFamily="50" charset="-128"/>
                <a:ea typeface="Meiryo UI" panose="020B0604030504040204" pitchFamily="50" charset="-128"/>
              </a:rPr>
              <a:t>）、企業、教育機関、</a:t>
            </a:r>
            <a:r>
              <a:rPr kumimoji="1" lang="en-US" altLang="ja-JP" dirty="0">
                <a:latin typeface="Meiryo UI" panose="020B0604030504040204" pitchFamily="50" charset="-128"/>
                <a:ea typeface="Meiryo UI" panose="020B0604030504040204" pitchFamily="50" charset="-128"/>
              </a:rPr>
              <a:t>NPO/NGO</a:t>
            </a:r>
            <a:r>
              <a:rPr kumimoji="1" lang="ja-JP" altLang="en-US" dirty="0" err="1">
                <a:latin typeface="Meiryo UI" panose="020B0604030504040204" pitchFamily="50" charset="-128"/>
                <a:ea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rPr>
              <a:t>個人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どんな</a:t>
            </a:r>
            <a:r>
              <a:rPr kumimoji="1" lang="ja-JP" altLang="en-US" dirty="0" smtClean="0">
                <a:latin typeface="Meiryo UI" panose="020B0604030504040204" pitchFamily="50" charset="-128"/>
                <a:ea typeface="Meiryo UI" panose="020B0604030504040204" pitchFamily="50" charset="-128"/>
              </a:rPr>
              <a:t>人も</a:t>
            </a:r>
            <a:r>
              <a:rPr kumimoji="1" lang="ja-JP" altLang="en-US" dirty="0">
                <a:latin typeface="Meiryo UI" panose="020B0604030504040204" pitchFamily="50" charset="-128"/>
                <a:ea typeface="Meiryo UI" panose="020B0604030504040204" pitchFamily="50" charset="-128"/>
              </a:rPr>
              <a:t>必ず課題解決のアクターになりうる。</a:t>
            </a:r>
            <a:endParaRPr kumimoji="1" lang="en-US" altLang="ja-JP"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54" y="850929"/>
            <a:ext cx="1889264" cy="1634456"/>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586" y="803347"/>
            <a:ext cx="1682038" cy="1682038"/>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21</a:t>
            </a:fld>
            <a:endParaRPr kumimoji="1" lang="ja-JP" altLang="en-US" sz="1200"/>
          </a:p>
        </p:txBody>
      </p:sp>
    </p:spTree>
    <p:extLst>
      <p:ext uri="{BB962C8B-B14F-4D97-AF65-F5344CB8AC3E}">
        <p14:creationId xmlns:p14="http://schemas.microsoft.com/office/powerpoint/2010/main" val="3236855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④横串の視点</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19670" y="721013"/>
            <a:ext cx="9282072" cy="6048000"/>
          </a:xfrm>
          <a:prstGeom prst="rect">
            <a:avLst/>
          </a:prstGeom>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同時解決</a:t>
            </a:r>
            <a:r>
              <a:rPr kumimoji="1" lang="ja-JP" altLang="en-US" dirty="0" smtClean="0">
                <a:latin typeface="Meiryo UI" panose="020B0604030504040204" pitchFamily="50" charset="-128"/>
                <a:ea typeface="Meiryo UI" panose="020B0604030504040204" pitchFamily="50" charset="-128"/>
              </a:rPr>
              <a:t>（ある</a:t>
            </a:r>
            <a:r>
              <a:rPr kumimoji="1" lang="ja-JP" altLang="en-US" dirty="0">
                <a:latin typeface="Meiryo UI" panose="020B0604030504040204" pitchFamily="50" charset="-128"/>
                <a:ea typeface="Meiryo UI" panose="020B0604030504040204" pitchFamily="50" charset="-128"/>
              </a:rPr>
              <a:t>ゴールの解決のための取組みを、別のゴールの課題解決に</a:t>
            </a:r>
            <a:r>
              <a:rPr kumimoji="1" lang="ja-JP" altLang="en-US" dirty="0" smtClean="0">
                <a:latin typeface="Meiryo UI" panose="020B0604030504040204" pitchFamily="50" charset="-128"/>
                <a:ea typeface="Meiryo UI" panose="020B0604030504040204" pitchFamily="50" charset="-128"/>
              </a:rPr>
              <a:t>つなげる）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インパクト</a:t>
            </a:r>
            <a:r>
              <a:rPr kumimoji="1" lang="ja-JP" altLang="en-US" b="1" dirty="0">
                <a:latin typeface="Meiryo UI" panose="020B0604030504040204" pitchFamily="50" charset="-128"/>
                <a:ea typeface="Meiryo UI" panose="020B0604030504040204" pitchFamily="50" charset="-128"/>
              </a:rPr>
              <a:t>のベクトルを変える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（社会</a:t>
            </a:r>
            <a:r>
              <a:rPr kumimoji="1" lang="ja-JP" altLang="en-US" dirty="0">
                <a:latin typeface="Meiryo UI" panose="020B0604030504040204" pitchFamily="50" charset="-128"/>
                <a:ea typeface="Meiryo UI" panose="020B0604030504040204" pitchFamily="50" charset="-128"/>
              </a:rPr>
              <a:t>に悪影響を及ぼすアクションに工夫を加え、別のゴールのポジティブアクションに</a:t>
            </a:r>
            <a:r>
              <a:rPr kumimoji="1" lang="ja-JP" altLang="en-US" dirty="0" smtClean="0">
                <a:latin typeface="Meiryo UI" panose="020B0604030504040204" pitchFamily="50" charset="-128"/>
                <a:ea typeface="Meiryo UI" panose="020B0604030504040204" pitchFamily="50" charset="-128"/>
              </a:rPr>
              <a:t>変える）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トレードオフ</a:t>
            </a:r>
            <a:r>
              <a:rPr kumimoji="1" lang="ja-JP" altLang="en-US" b="1" dirty="0">
                <a:latin typeface="Meiryo UI" panose="020B0604030504040204" pitchFamily="50" charset="-128"/>
                <a:ea typeface="Meiryo UI" panose="020B0604030504040204" pitchFamily="50" charset="-128"/>
              </a:rPr>
              <a:t>の考慮</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（社会</a:t>
            </a:r>
            <a:r>
              <a:rPr kumimoji="1" lang="ja-JP" altLang="en-US" dirty="0">
                <a:latin typeface="Meiryo UI" panose="020B0604030504040204" pitchFamily="50" charset="-128"/>
                <a:ea typeface="Meiryo UI" panose="020B0604030504040204" pitchFamily="50" charset="-128"/>
              </a:rPr>
              <a:t>のためにしていることが、他のゴールの視点で見ると悪影響を及ぼす可能性を考慮</a:t>
            </a:r>
            <a:r>
              <a:rPr kumimoji="1" lang="ja-JP" altLang="en-US" dirty="0" smtClean="0">
                <a:latin typeface="Meiryo UI" panose="020B0604030504040204" pitchFamily="50" charset="-128"/>
                <a:ea typeface="Meiryo UI" panose="020B0604030504040204" pitchFamily="50" charset="-128"/>
              </a:rPr>
              <a:t>する）</a:t>
            </a:r>
            <a:endParaRPr kumimoji="1" lang="en-US" altLang="ja-JP" b="1"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901" y="1653906"/>
            <a:ext cx="984938" cy="1008000"/>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858" y="1653906"/>
            <a:ext cx="992266" cy="1008000"/>
          </a:xfrm>
          <a:prstGeom prst="rect">
            <a:avLst/>
          </a:prstGeom>
        </p:spPr>
      </p:pic>
      <p:sp>
        <p:nvSpPr>
          <p:cNvPr id="12" name="右矢印 11"/>
          <p:cNvSpPr/>
          <p:nvPr/>
        </p:nvSpPr>
        <p:spPr>
          <a:xfrm>
            <a:off x="3637472"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789757"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7637" y="3787634"/>
            <a:ext cx="1056335" cy="1008000"/>
          </a:xfrm>
          <a:prstGeom prst="rect">
            <a:avLst/>
          </a:prstGeom>
        </p:spPr>
      </p:pic>
      <p:pic>
        <p:nvPicPr>
          <p:cNvPr id="15"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3178" y="3787634"/>
            <a:ext cx="1015806" cy="1008000"/>
          </a:xfrm>
          <a:prstGeom prst="rect">
            <a:avLst/>
          </a:prstGeom>
        </p:spPr>
      </p:pic>
      <p:sp>
        <p:nvSpPr>
          <p:cNvPr id="16" name="フローチャート: 結合子 15"/>
          <p:cNvSpPr/>
          <p:nvPr/>
        </p:nvSpPr>
        <p:spPr>
          <a:xfrm>
            <a:off x="5879758" y="3593680"/>
            <a:ext cx="1338050" cy="1325478"/>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乗算 16"/>
          <p:cNvSpPr/>
          <p:nvPr/>
        </p:nvSpPr>
        <p:spPr>
          <a:xfrm>
            <a:off x="2309856" y="3368275"/>
            <a:ext cx="1810195" cy="1810196"/>
          </a:xfrm>
          <a:prstGeom prst="mathMultiply">
            <a:avLst>
              <a:gd name="adj1" fmla="val 565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6664" y="5703045"/>
            <a:ext cx="991888" cy="1008000"/>
          </a:xfrm>
          <a:prstGeom prst="rect">
            <a:avLst/>
          </a:prstGeom>
        </p:spPr>
      </p:pic>
      <p:pic>
        <p:nvPicPr>
          <p:cNvPr id="19"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5516" y="5778677"/>
            <a:ext cx="1023258" cy="1008000"/>
          </a:xfrm>
          <a:prstGeom prst="rect">
            <a:avLst/>
          </a:prstGeom>
        </p:spPr>
      </p:pic>
      <p:sp>
        <p:nvSpPr>
          <p:cNvPr id="20" name="左右矢印 19"/>
          <p:cNvSpPr/>
          <p:nvPr/>
        </p:nvSpPr>
        <p:spPr>
          <a:xfrm>
            <a:off x="4461376" y="5962324"/>
            <a:ext cx="983247" cy="454165"/>
          </a:xfrm>
          <a:prstGeom prst="leftRightArrow">
            <a:avLst>
              <a:gd name="adj1" fmla="val 46031"/>
              <a:gd name="adj2" fmla="val 55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22</a:t>
            </a:fld>
            <a:endParaRPr kumimoji="1" lang="ja-JP" altLang="en-US" sz="1200"/>
          </a:p>
        </p:txBody>
      </p:sp>
      <p:pic>
        <p:nvPicPr>
          <p:cNvPr id="22" name="図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0492" y="1680402"/>
            <a:ext cx="925756" cy="925756"/>
          </a:xfrm>
          <a:prstGeom prst="rect">
            <a:avLst/>
          </a:prstGeom>
        </p:spPr>
      </p:pic>
    </p:spTree>
    <p:extLst>
      <p:ext uri="{BB962C8B-B14F-4D97-AF65-F5344CB8AC3E}">
        <p14:creationId xmlns:p14="http://schemas.microsoft.com/office/powerpoint/2010/main" val="267515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⑤バックキャスティング</a:t>
            </a:r>
            <a:endParaRPr kumimoji="1" lang="en-US" altLang="ja-JP" sz="2000" b="1" dirty="0" smtClean="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6101" y="1189744"/>
            <a:ext cx="4968000" cy="1138773"/>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「バックキャスティング」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未来のある時点に目標を設定しておき、そこから振り返って現在すべきことを考える方法</a:t>
            </a:r>
          </a:p>
        </p:txBody>
      </p:sp>
      <p:sp>
        <p:nvSpPr>
          <p:cNvPr id="22" name="テキスト ボックス 21"/>
          <p:cNvSpPr txBox="1"/>
          <p:nvPr/>
        </p:nvSpPr>
        <p:spPr>
          <a:xfrm>
            <a:off x="0" y="2607788"/>
            <a:ext cx="4968000" cy="1384995"/>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「フォアキャスティング」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過去のデータや実績などに基づき、現状で実現可能と考えられることを積み上げて、未来の目標に近づけようとする方法</a:t>
            </a:r>
          </a:p>
        </p:txBody>
      </p:sp>
      <p:cxnSp>
        <p:nvCxnSpPr>
          <p:cNvPr id="23" name="直線矢印コネクタ 22"/>
          <p:cNvCxnSpPr/>
          <p:nvPr/>
        </p:nvCxnSpPr>
        <p:spPr>
          <a:xfrm>
            <a:off x="5080000" y="3436057"/>
            <a:ext cx="4572000"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24" name="フローチャート: 結合子 23"/>
          <p:cNvSpPr/>
          <p:nvPr/>
        </p:nvSpPr>
        <p:spPr>
          <a:xfrm>
            <a:off x="5171660" y="3314392"/>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5" name="フローチャート: 結合子 24"/>
          <p:cNvSpPr/>
          <p:nvPr/>
        </p:nvSpPr>
        <p:spPr>
          <a:xfrm>
            <a:off x="7036746"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6" name="フローチャート: 結合子 25"/>
          <p:cNvSpPr/>
          <p:nvPr/>
        </p:nvSpPr>
        <p:spPr>
          <a:xfrm>
            <a:off x="9028832"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104395"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過去</a:t>
            </a:r>
          </a:p>
        </p:txBody>
      </p:sp>
      <p:sp>
        <p:nvSpPr>
          <p:cNvPr id="28" name="テキスト ボックス 27"/>
          <p:cNvSpPr txBox="1"/>
          <p:nvPr/>
        </p:nvSpPr>
        <p:spPr>
          <a:xfrm>
            <a:off x="6969481"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現在</a:t>
            </a:r>
          </a:p>
        </p:txBody>
      </p:sp>
      <p:sp>
        <p:nvSpPr>
          <p:cNvPr id="29" name="テキスト ボックス 28"/>
          <p:cNvSpPr txBox="1"/>
          <p:nvPr/>
        </p:nvSpPr>
        <p:spPr>
          <a:xfrm>
            <a:off x="8969731" y="3595766"/>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未来</a:t>
            </a:r>
          </a:p>
        </p:txBody>
      </p:sp>
      <p:sp>
        <p:nvSpPr>
          <p:cNvPr id="30" name="右矢印 29"/>
          <p:cNvSpPr/>
          <p:nvPr/>
        </p:nvSpPr>
        <p:spPr>
          <a:xfrm rot="20981710">
            <a:off x="5315539" y="2630912"/>
            <a:ext cx="2038740" cy="246219"/>
          </a:xfrm>
          <a:prstGeom prst="rightArrow">
            <a:avLst/>
          </a:prstGeom>
          <a:pattFill prst="pct70">
            <a:fgClr>
              <a:schemeClr val="accent5">
                <a:lumMod val="20000"/>
                <a:lumOff val="80000"/>
              </a:schemeClr>
            </a:fgClr>
            <a:bgClr>
              <a:schemeClr val="bg1"/>
            </a:bgClr>
          </a:patt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20981710">
            <a:off x="7460324" y="2273916"/>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19185854">
            <a:off x="7162973" y="1738079"/>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8850086" y="812876"/>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あるべき</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社会像</a:t>
            </a:r>
          </a:p>
        </p:txBody>
      </p:sp>
      <p:sp>
        <p:nvSpPr>
          <p:cNvPr id="34" name="上カーブ矢印 33"/>
          <p:cNvSpPr/>
          <p:nvPr/>
        </p:nvSpPr>
        <p:spPr>
          <a:xfrm rot="8719183">
            <a:off x="6782595" y="1303123"/>
            <a:ext cx="1842670" cy="534335"/>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5" name="上カーブ矢印 34"/>
          <p:cNvSpPr/>
          <p:nvPr/>
        </p:nvSpPr>
        <p:spPr>
          <a:xfrm rot="20927056">
            <a:off x="5411336" y="2927832"/>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6" name="上カーブ矢印 35"/>
          <p:cNvSpPr/>
          <p:nvPr/>
        </p:nvSpPr>
        <p:spPr>
          <a:xfrm rot="20927056">
            <a:off x="7413665" y="2583286"/>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7" name="角丸四角形 36"/>
          <p:cNvSpPr/>
          <p:nvPr/>
        </p:nvSpPr>
        <p:spPr>
          <a:xfrm>
            <a:off x="8875838" y="1662794"/>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現実的な</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めざす姿</a:t>
            </a:r>
            <a:endParaRPr kumimoji="1" lang="en-US" altLang="ja-JP" sz="14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11964" y="4193065"/>
            <a:ext cx="9282072"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社会</a:t>
            </a:r>
            <a:r>
              <a:rPr kumimoji="1" lang="ja-JP" altLang="en-US" b="1" dirty="0">
                <a:latin typeface="Meiryo UI" panose="020B0604030504040204" pitchFamily="50" charset="-128"/>
                <a:ea typeface="Meiryo UI" panose="020B0604030504040204" pitchFamily="50" charset="-128"/>
              </a:rPr>
              <a:t>課題解決のイメージの変革</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　義務的な行動ではなく、主体的な行動の誘発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できない</a:t>
            </a:r>
            <a:r>
              <a:rPr kumimoji="1" lang="ja-JP" altLang="en-US" b="1" dirty="0">
                <a:latin typeface="Meiryo UI" panose="020B0604030504040204" pitchFamily="50" charset="-128"/>
                <a:ea typeface="Meiryo UI" panose="020B0604030504040204" pitchFamily="50" charset="-128"/>
              </a:rPr>
              <a:t>言い訳をしない</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　できない理由を考えるのではなく、よりよくするためのアイディアを出す</a:t>
            </a:r>
            <a:endParaRPr kumimoji="1" lang="en-US" altLang="ja-JP" dirty="0">
              <a:latin typeface="Meiryo UI" panose="020B0604030504040204" pitchFamily="50" charset="-128"/>
              <a:ea typeface="Meiryo UI" panose="020B0604030504040204" pitchFamily="50" charset="-128"/>
            </a:endParaRPr>
          </a:p>
        </p:txBody>
      </p:sp>
      <p:sp>
        <p:nvSpPr>
          <p:cNvPr id="3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23</a:t>
            </a:fld>
            <a:endParaRPr kumimoji="1" lang="ja-JP" altLang="en-US" sz="1200"/>
          </a:p>
        </p:txBody>
      </p:sp>
    </p:spTree>
    <p:extLst>
      <p:ext uri="{BB962C8B-B14F-4D97-AF65-F5344CB8AC3E}">
        <p14:creationId xmlns:p14="http://schemas.microsoft.com/office/powerpoint/2010/main" val="996557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a:extLst>
              <a:ext uri="{FF2B5EF4-FFF2-40B4-BE49-F238E27FC236}">
                <a16:creationId xmlns:a16="http://schemas.microsoft.com/office/drawing/2014/main" id="{F3347FCC-364C-47ED-BC5D-48DAEAB03CBC}"/>
              </a:ext>
            </a:extLst>
          </p:cNvPr>
          <p:cNvPicPr>
            <a:picLocks noChangeAspect="1"/>
          </p:cNvPicPr>
          <p:nvPr/>
        </p:nvPicPr>
        <p:blipFill>
          <a:blip r:embed="rId3"/>
          <a:stretch>
            <a:fillRect/>
          </a:stretch>
        </p:blipFill>
        <p:spPr>
          <a:xfrm>
            <a:off x="615357" y="744402"/>
            <a:ext cx="8667750" cy="5744375"/>
          </a:xfrm>
          <a:prstGeom prst="rect">
            <a:avLst/>
          </a:prstGeom>
        </p:spPr>
      </p:pic>
      <p:sp>
        <p:nvSpPr>
          <p:cNvPr id="4" name="正方形/長方形 3"/>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⑤バックキャスティング</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rPr>
              <a:t>大谷選手が高</a:t>
            </a:r>
            <a:r>
              <a:rPr kumimoji="1" lang="en-US" altLang="ja-JP" sz="2000" b="1" dirty="0">
                <a:latin typeface="Meiryo UI" panose="020B0604030504040204" pitchFamily="50" charset="-128"/>
                <a:ea typeface="Meiryo UI" panose="020B0604030504040204" pitchFamily="50" charset="-128"/>
              </a:rPr>
              <a:t>1</a:t>
            </a:r>
            <a:r>
              <a:rPr kumimoji="1" lang="ja-JP" altLang="en-US" sz="2000" b="1" dirty="0">
                <a:latin typeface="Meiryo UI" panose="020B0604030504040204" pitchFamily="50" charset="-128"/>
                <a:ea typeface="Meiryo UI" panose="020B0604030504040204" pitchFamily="50" charset="-128"/>
              </a:rPr>
              <a:t>のときに作ったシート</a:t>
            </a:r>
            <a:r>
              <a:rPr kumimoji="1" lang="en-US" altLang="ja-JP" sz="2000" b="1" dirty="0" smtClean="0">
                <a:latin typeface="Meiryo UI" panose="020B0604030504040204" pitchFamily="50" charset="-128"/>
                <a:ea typeface="Meiryo UI" panose="020B0604030504040204" pitchFamily="50" charset="-128"/>
              </a:rPr>
              <a:t>)</a:t>
            </a:r>
          </a:p>
        </p:txBody>
      </p:sp>
      <p:sp>
        <p:nvSpPr>
          <p:cNvPr id="6" name="テキスト ボックス 5"/>
          <p:cNvSpPr txBox="1"/>
          <p:nvPr/>
        </p:nvSpPr>
        <p:spPr>
          <a:xfrm>
            <a:off x="7445829" y="6488777"/>
            <a:ext cx="2862803" cy="307777"/>
          </a:xfrm>
          <a:prstGeom prst="rect">
            <a:avLst/>
          </a:prstGeom>
          <a:noFill/>
        </p:spPr>
        <p:txBody>
          <a:bodyPr wrap="square" rtlCol="0">
            <a:spAutoFit/>
          </a:bodyPr>
          <a:lstStyle/>
          <a:p>
            <a:r>
              <a:rPr kumimoji="1" lang="ja-JP" altLang="en-US" sz="1400">
                <a:latin typeface="Meiryo UI" panose="020B0604030504040204" pitchFamily="50" charset="-128"/>
                <a:ea typeface="Meiryo UI" panose="020B0604030504040204" pitchFamily="50" charset="-128"/>
              </a:rPr>
              <a:t>出典：スポーツニッポン</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6926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⑥ルールを決めた必達目標ではなく、各主体がめざすべき目標を作る</a:t>
            </a:r>
            <a:endParaRPr kumimoji="1" lang="en-US" altLang="ja-JP" sz="2000" b="1" dirty="0" smtClean="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259349" y="1181388"/>
            <a:ext cx="9387301"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a:t>
            </a:r>
            <a:r>
              <a:rPr kumimoji="1" lang="en-US" altLang="ja-JP" b="1" dirty="0" smtClean="0">
                <a:latin typeface="Meiryo UI" panose="020B0604030504040204" pitchFamily="50" charset="-128"/>
                <a:ea typeface="Meiryo UI" panose="020B0604030504040204" pitchFamily="50" charset="-128"/>
              </a:rPr>
              <a:t>SDGs</a:t>
            </a:r>
            <a:r>
              <a:rPr kumimoji="1" lang="ja-JP" altLang="en-US" b="1" dirty="0">
                <a:latin typeface="Meiryo UI" panose="020B0604030504040204" pitchFamily="50" charset="-128"/>
                <a:ea typeface="Meiryo UI" panose="020B0604030504040204" pitchFamily="50" charset="-128"/>
              </a:rPr>
              <a:t>は</a:t>
            </a:r>
            <a:r>
              <a:rPr kumimoji="1" lang="en-US" altLang="ja-JP" b="1" dirty="0">
                <a:latin typeface="Meiryo UI" panose="020B0604030504040204" pitchFamily="50" charset="-128"/>
                <a:ea typeface="Meiryo UI" panose="020B0604030504040204" pitchFamily="50" charset="-128"/>
              </a:rPr>
              <a:t>2030</a:t>
            </a:r>
            <a:r>
              <a:rPr kumimoji="1" lang="ja-JP" altLang="en-US" b="1" dirty="0">
                <a:latin typeface="Meiryo UI" panose="020B0604030504040204" pitchFamily="50" charset="-128"/>
                <a:ea typeface="Meiryo UI" panose="020B0604030504040204" pitchFamily="50" charset="-128"/>
              </a:rPr>
              <a:t>年にあるべきゴールのみを提示（⇔京都議定書等）</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例：「リサイクルを心がける」、「困っている人には声をかける」、「</a:t>
            </a:r>
            <a:r>
              <a:rPr kumimoji="1" lang="ja-JP" altLang="en-US" dirty="0">
                <a:latin typeface="Meiryo UI" panose="020B0604030504040204" pitchFamily="50" charset="-128"/>
                <a:ea typeface="Meiryo UI" panose="020B0604030504040204" pitchFamily="50" charset="-128"/>
              </a:rPr>
              <a:t>健康のために走る</a:t>
            </a:r>
            <a:r>
              <a:rPr kumimoji="1" lang="ja-JP" altLang="en-US" dirty="0" smtClean="0">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世界</a:t>
            </a:r>
            <a:r>
              <a:rPr kumimoji="1" lang="ja-JP" altLang="en-US" b="1" dirty="0">
                <a:latin typeface="Meiryo UI" panose="020B0604030504040204" pitchFamily="50" charset="-128"/>
                <a:ea typeface="Meiryo UI" panose="020B0604030504040204" pitchFamily="50" charset="-128"/>
              </a:rPr>
              <a:t>の共通目標と、個人や地域の取組みがつながる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プロジェクトベースで、 </a:t>
            </a:r>
            <a:r>
              <a:rPr kumimoji="1" lang="en-US" altLang="ja-JP" dirty="0">
                <a:latin typeface="Meiryo UI" panose="020B0604030504040204" pitchFamily="50" charset="-128"/>
                <a:ea typeface="Meiryo UI" panose="020B0604030504040204" pitchFamily="50" charset="-128"/>
              </a:rPr>
              <a:t>17</a:t>
            </a:r>
            <a:r>
              <a:rPr kumimoji="1" lang="ja-JP" altLang="en-US" dirty="0">
                <a:latin typeface="Meiryo UI" panose="020B0604030504040204" pitchFamily="50" charset="-128"/>
                <a:ea typeface="Meiryo UI" panose="020B0604030504040204" pitchFamily="50" charset="-128"/>
              </a:rPr>
              <a:t>ゴール・</a:t>
            </a:r>
            <a:r>
              <a:rPr kumimoji="1" lang="en-US" altLang="ja-JP" dirty="0">
                <a:latin typeface="Meiryo UI" panose="020B0604030504040204" pitchFamily="50" charset="-128"/>
                <a:ea typeface="Meiryo UI" panose="020B0604030504040204" pitchFamily="50" charset="-128"/>
              </a:rPr>
              <a:t>169</a:t>
            </a:r>
            <a:r>
              <a:rPr kumimoji="1" lang="ja-JP" altLang="en-US" dirty="0">
                <a:latin typeface="Meiryo UI" panose="020B0604030504040204" pitchFamily="50" charset="-128"/>
                <a:ea typeface="Meiryo UI" panose="020B0604030504040204" pitchFamily="50" charset="-128"/>
              </a:rPr>
              <a:t>のターゲットとのロジックを整理</a:t>
            </a:r>
            <a:r>
              <a:rPr kumimoji="1" lang="ja-JP" altLang="en-US" dirty="0" smtClean="0">
                <a:latin typeface="Meiryo UI" panose="020B0604030504040204" pitchFamily="50" charset="-128"/>
                <a:ea typeface="Meiryo UI" panose="020B0604030504040204" pitchFamily="50" charset="-128"/>
              </a:rPr>
              <a:t>する</a:t>
            </a:r>
            <a:endParaRPr kumimoji="1" lang="en-US" altLang="ja-JP" dirty="0" smtClean="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2677242" y="3915177"/>
            <a:ext cx="4695107" cy="2698738"/>
          </a:xfrm>
          <a:prstGeom prst="rect">
            <a:avLst/>
          </a:prstGeom>
        </p:spPr>
      </p:pic>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25</a:t>
            </a:fld>
            <a:endParaRPr kumimoji="1" lang="ja-JP" altLang="en-US" sz="1200"/>
          </a:p>
        </p:txBody>
      </p:sp>
    </p:spTree>
    <p:extLst>
      <p:ext uri="{BB962C8B-B14F-4D97-AF65-F5344CB8AC3E}">
        <p14:creationId xmlns:p14="http://schemas.microsoft.com/office/powerpoint/2010/main" val="236424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3"/>
          <a:stretch>
            <a:fillRect/>
          </a:stretch>
        </p:blipFill>
        <p:spPr>
          <a:xfrm>
            <a:off x="0" y="814541"/>
            <a:ext cx="8288594" cy="6013962"/>
          </a:xfrm>
          <a:prstGeom prst="rect">
            <a:avLst/>
          </a:prstGeom>
        </p:spPr>
      </p:pic>
      <p:sp>
        <p:nvSpPr>
          <p:cNvPr id="42" name="雲 41">
            <a:extLst>
              <a:ext uri="{FF2B5EF4-FFF2-40B4-BE49-F238E27FC236}">
                <a16:creationId xmlns:a16="http://schemas.microsoft.com/office/drawing/2014/main" id="{ED07DF8F-0731-4C27-9874-3660450FE789}"/>
              </a:ext>
            </a:extLst>
          </p:cNvPr>
          <p:cNvSpPr/>
          <p:nvPr/>
        </p:nvSpPr>
        <p:spPr>
          <a:xfrm rot="528509">
            <a:off x="4594102" y="-2986414"/>
            <a:ext cx="7842939" cy="7601909"/>
          </a:xfrm>
          <a:prstGeom prst="cloud">
            <a:avLst/>
          </a:prstGeom>
          <a:solidFill>
            <a:srgbClr val="FFCC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43" name="タイトル 1">
            <a:extLst>
              <a:ext uri="{FF2B5EF4-FFF2-40B4-BE49-F238E27FC236}">
                <a16:creationId xmlns:a16="http://schemas.microsoft.com/office/drawing/2014/main" id="{A1C4A15A-1752-4463-A0EA-45B6DB032517}"/>
              </a:ext>
            </a:extLst>
          </p:cNvPr>
          <p:cNvSpPr txBox="1">
            <a:spLocks/>
          </p:cNvSpPr>
          <p:nvPr/>
        </p:nvSpPr>
        <p:spPr>
          <a:xfrm>
            <a:off x="4574024" y="-770034"/>
            <a:ext cx="6027196" cy="4094576"/>
          </a:xfrm>
          <a:prstGeom prst="rect">
            <a:avLst/>
          </a:prstGeom>
        </p:spPr>
        <p:txBody>
          <a:bodyPr vert="horz" lIns="91440" tIns="45720" rIns="91440" bIns="45720"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ハッピー</a:t>
            </a:r>
            <a:endParaRPr lang="en-US" altLang="ja-JP"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オオサカ</a:t>
            </a:r>
            <a:endParaRPr lang="en-US" altLang="ja-JP" sz="6000" dirty="0">
              <a:solidFill>
                <a:srgbClr val="66FF66"/>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ベイベース</a:t>
            </a:r>
            <a:endParaRPr lang="ja-JP" altLang="en-US" sz="4400" dirty="0">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p:txBody>
      </p:sp>
      <p:sp>
        <p:nvSpPr>
          <p:cNvPr id="37" name="正方形/長方形 36"/>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ハッピーオオサカベイベース</a:t>
            </a:r>
            <a:endParaRPr kumimoji="1" lang="ja-JP" altLang="en-US" sz="20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8DA564AD-5324-495F-BBFD-D45883746458}" type="slidenum">
              <a:rPr kumimoji="1" lang="ja-JP" altLang="en-US" smtClean="0"/>
              <a:t>26</a:t>
            </a:fld>
            <a:endParaRPr kumimoji="1" lang="ja-JP" altLang="en-US"/>
          </a:p>
        </p:txBody>
      </p:sp>
    </p:spTree>
    <p:extLst>
      <p:ext uri="{BB962C8B-B14F-4D97-AF65-F5344CB8AC3E}">
        <p14:creationId xmlns:p14="http://schemas.microsoft.com/office/powerpoint/2010/main" val="146985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9407310"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smtClean="0">
                <a:latin typeface="Meiryo UI" panose="020B0604030504040204" pitchFamily="50" charset="-128"/>
                <a:ea typeface="Meiryo UI" panose="020B0604030504040204" pitchFamily="50" charset="-128"/>
              </a:rPr>
              <a:t>②　大阪</a:t>
            </a:r>
            <a:r>
              <a:rPr kumimoji="1" lang="ja-JP" altLang="en-US" sz="6600" b="1" i="1" dirty="0">
                <a:latin typeface="Meiryo UI" panose="020B0604030504040204" pitchFamily="50" charset="-128"/>
                <a:ea typeface="Meiryo UI" panose="020B0604030504040204" pitchFamily="50" charset="-128"/>
              </a:rPr>
              <a:t>と</a:t>
            </a:r>
            <a:r>
              <a:rPr kumimoji="1" lang="en-US" altLang="ja-JP" sz="6600" b="1" dirty="0">
                <a:latin typeface="Meiryo UI" panose="020B0604030504040204" pitchFamily="50" charset="-128"/>
                <a:ea typeface="Meiryo UI" panose="020B0604030504040204" pitchFamily="50" charset="-128"/>
              </a:rPr>
              <a:t>SDGs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27</a:t>
            </a:fld>
            <a:endParaRPr kumimoji="1" lang="ja-JP" altLang="en-US"/>
          </a:p>
        </p:txBody>
      </p:sp>
    </p:spTree>
    <p:extLst>
      <p:ext uri="{BB962C8B-B14F-4D97-AF65-F5344CB8AC3E}">
        <p14:creationId xmlns:p14="http://schemas.microsoft.com/office/powerpoint/2010/main" val="3013996084"/>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7371106" y="6580575"/>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年日本国際博覧会（大阪・関西万博）</a:t>
            </a:r>
          </a:p>
        </p:txBody>
      </p:sp>
      <p:sp>
        <p:nvSpPr>
          <p:cNvPr id="12" name="テキスト ボックス 11"/>
          <p:cNvSpPr txBox="1"/>
          <p:nvPr/>
        </p:nvSpPr>
        <p:spPr>
          <a:xfrm>
            <a:off x="0" y="880360"/>
            <a:ext cx="5941335" cy="2881060"/>
          </a:xfrm>
          <a:prstGeom prst="rect">
            <a:avLst/>
          </a:prstGeom>
          <a:noFill/>
          <a:ln>
            <a:noFill/>
          </a:ln>
        </p:spPr>
        <p:txBody>
          <a:bodyPr wrap="square" lIns="252000" tIns="144000" rIns="84392" bIns="42197" rtlCol="0">
            <a:spAutoFit/>
          </a:bodyPr>
          <a:lstStyle/>
          <a:p>
            <a:pPr>
              <a:lnSpc>
                <a:spcPts val="1900"/>
              </a:lnSpc>
              <a:spcBef>
                <a:spcPts val="12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2,800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 y="3956568"/>
            <a:ext cx="4175760" cy="2668494"/>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91" y="3966779"/>
            <a:ext cx="4084409" cy="264807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8455" y="1195210"/>
            <a:ext cx="4015081" cy="2258434"/>
          </a:xfrm>
          <a:prstGeom prst="rect">
            <a:avLst/>
          </a:prstGeom>
        </p:spPr>
      </p:pic>
      <p:sp>
        <p:nvSpPr>
          <p:cNvPr id="9" name="スライド番号プレースホルダー 1"/>
          <p:cNvSpPr txBox="1">
            <a:spLocks/>
          </p:cNvSpPr>
          <p:nvPr/>
        </p:nvSpPr>
        <p:spPr>
          <a:xfrm>
            <a:off x="7371106" y="6259937"/>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28</a:t>
            </a:fld>
            <a:endParaRPr kumimoji="1" lang="ja-JP" altLang="en-US" sz="1200"/>
          </a:p>
        </p:txBody>
      </p:sp>
    </p:spTree>
    <p:extLst>
      <p:ext uri="{BB962C8B-B14F-4D97-AF65-F5344CB8AC3E}">
        <p14:creationId xmlns:p14="http://schemas.microsoft.com/office/powerpoint/2010/main" val="17731294"/>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98690" y="426424"/>
            <a:ext cx="8628611" cy="4752460"/>
          </a:xfrm>
          <a:prstGeom prst="rect">
            <a:avLst/>
          </a:prstGeom>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smtClean="0">
                <a:latin typeface="Meiryo UI" panose="020B0604030504040204" pitchFamily="50" charset="-128"/>
                <a:ea typeface="Meiryo UI" panose="020B0604030504040204" pitchFamily="50" charset="-128"/>
              </a:rPr>
              <a:t>① </a:t>
            </a:r>
            <a:r>
              <a:rPr kumimoji="1" lang="en-US" altLang="ja-JP" sz="6600" b="1" dirty="0" smtClean="0">
                <a:latin typeface="Meiryo UI" panose="020B0604030504040204" pitchFamily="50" charset="-128"/>
                <a:ea typeface="Meiryo UI" panose="020B0604030504040204" pitchFamily="50" charset="-128"/>
              </a:rPr>
              <a:t>SDGs</a:t>
            </a:r>
            <a:r>
              <a:rPr kumimoji="1" lang="ja-JP" altLang="en-US" sz="6600" b="1" i="1" dirty="0" smtClean="0">
                <a:latin typeface="Meiryo UI" panose="020B0604030504040204" pitchFamily="50" charset="-128"/>
                <a:ea typeface="Meiryo UI" panose="020B0604030504040204" pitchFamily="50" charset="-128"/>
              </a:rPr>
              <a:t>とは</a:t>
            </a:r>
            <a:r>
              <a:rPr kumimoji="1" lang="en-US" altLang="ja-JP" sz="6600" b="1" dirty="0">
                <a:latin typeface="Meiryo UI" panose="020B0604030504040204" pitchFamily="50" charset="-128"/>
                <a:ea typeface="Meiryo UI" panose="020B0604030504040204" pitchFamily="50" charset="-128"/>
              </a:rPr>
              <a:t>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Tree>
    <p:extLst>
      <p:ext uri="{BB962C8B-B14F-4D97-AF65-F5344CB8AC3E}">
        <p14:creationId xmlns:p14="http://schemas.microsoft.com/office/powerpoint/2010/main" val="3134031880"/>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5999506" y="6550969"/>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8" name="正方形/長方形 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万博会場のイメージ</a:t>
            </a:r>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6388" y="633159"/>
            <a:ext cx="2676685" cy="248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779095" y="1174376"/>
            <a:ext cx="792745" cy="307777"/>
          </a:xfrm>
          <a:prstGeom prst="rect">
            <a:avLst/>
          </a:prstGeom>
          <a:solidFill>
            <a:schemeClr val="bg1"/>
          </a:solidFill>
          <a:ln w="25400">
            <a:solidFill>
              <a:srgbClr val="FF0000"/>
            </a:solidFill>
          </a:ln>
        </p:spPr>
        <p:txBody>
          <a:bodyPr wrap="square" lIns="0" tIns="0" rIns="0" bIns="0" rtlCol="0" anchor="ctr" anchorCtr="0">
            <a:spAutoFit/>
          </a:bodyPr>
          <a:lstStyle/>
          <a:p>
            <a:pPr algn="ct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夢洲</a:t>
            </a:r>
          </a:p>
        </p:txBody>
      </p:sp>
      <p:sp>
        <p:nvSpPr>
          <p:cNvPr id="24" name="フリーフォーム 23"/>
          <p:cNvSpPr/>
          <p:nvPr/>
        </p:nvSpPr>
        <p:spPr>
          <a:xfrm>
            <a:off x="1513500" y="1353275"/>
            <a:ext cx="689794" cy="523308"/>
          </a:xfrm>
          <a:custGeom>
            <a:avLst/>
            <a:gdLst>
              <a:gd name="connsiteX0" fmla="*/ 276225 w 1285875"/>
              <a:gd name="connsiteY0" fmla="*/ 0 h 838200"/>
              <a:gd name="connsiteX1" fmla="*/ 0 w 1285875"/>
              <a:gd name="connsiteY1" fmla="*/ 371475 h 838200"/>
              <a:gd name="connsiteX2" fmla="*/ 247650 w 1285875"/>
              <a:gd name="connsiteY2" fmla="*/ 781050 h 838200"/>
              <a:gd name="connsiteX3" fmla="*/ 819150 w 1285875"/>
              <a:gd name="connsiteY3" fmla="*/ 838200 h 838200"/>
              <a:gd name="connsiteX4" fmla="*/ 1285875 w 1285875"/>
              <a:gd name="connsiteY4" fmla="*/ 323850 h 838200"/>
              <a:gd name="connsiteX5" fmla="*/ 1019175 w 1285875"/>
              <a:gd name="connsiteY5" fmla="*/ 152400 h 838200"/>
              <a:gd name="connsiteX6" fmla="*/ 276225 w 1285875"/>
              <a:gd name="connsiteY6"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5" h="838200">
                <a:moveTo>
                  <a:pt x="276225" y="0"/>
                </a:moveTo>
                <a:lnTo>
                  <a:pt x="0" y="371475"/>
                </a:lnTo>
                <a:lnTo>
                  <a:pt x="247650" y="781050"/>
                </a:lnTo>
                <a:lnTo>
                  <a:pt x="819150" y="838200"/>
                </a:lnTo>
                <a:lnTo>
                  <a:pt x="1285875" y="323850"/>
                </a:lnTo>
                <a:lnTo>
                  <a:pt x="1019175" y="152400"/>
                </a:lnTo>
                <a:lnTo>
                  <a:pt x="276225" y="0"/>
                </a:lnTo>
                <a:close/>
              </a:path>
            </a:pathLst>
          </a:custGeom>
          <a:gradFill flip="none" rotWithShape="1">
            <a:gsLst>
              <a:gs pos="0">
                <a:schemeClr val="bg1">
                  <a:alpha val="0"/>
                </a:schemeClr>
              </a:gs>
              <a:gs pos="60000">
                <a:srgbClr val="FF0000">
                  <a:alpha val="48000"/>
                </a:srgbClr>
              </a:gs>
              <a:gs pos="100000">
                <a:srgbClr val="FF0000"/>
              </a:gs>
            </a:gsLst>
            <a:path path="circle">
              <a:fillToRect l="50000" t="50000" r="50000" b="50000"/>
            </a:path>
            <a:tileRect/>
          </a:gra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392" tIns="42197" rIns="84392" bIns="42197" rtlCol="0" anchor="ctr"/>
          <a:lstStyle/>
          <a:p>
            <a:pPr algn="ctr"/>
            <a:endParaRPr lang="ja-JP" altLang="en-US" sz="1662" dirty="0">
              <a:solidFill>
                <a:prstClr val="white"/>
              </a:solidFill>
            </a:endParaRPr>
          </a:p>
        </p:txBody>
      </p:sp>
      <p:cxnSp>
        <p:nvCxnSpPr>
          <p:cNvPr id="25" name="直線矢印コネクタ 24"/>
          <p:cNvCxnSpPr/>
          <p:nvPr/>
        </p:nvCxnSpPr>
        <p:spPr>
          <a:xfrm>
            <a:off x="1584742" y="1255234"/>
            <a:ext cx="209085" cy="2583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テキスト ボックス 25"/>
          <p:cNvSpPr txBox="1"/>
          <p:nvPr/>
        </p:nvSpPr>
        <p:spPr>
          <a:xfrm>
            <a:off x="2203294" y="1854084"/>
            <a:ext cx="587595" cy="310550"/>
          </a:xfrm>
          <a:prstGeom prst="rect">
            <a:avLst/>
          </a:prstGeom>
          <a:solidFill>
            <a:schemeClr val="bg1"/>
          </a:solidFill>
          <a:ln w="12700">
            <a:solidFill>
              <a:schemeClr val="tx1"/>
            </a:solidFill>
          </a:ln>
        </p:spPr>
        <p:txBody>
          <a:bodyPr wrap="square" lIns="0" tIns="33227" rIns="0" bIns="0" rtlCol="0" anchor="ctr" anchorCtr="0">
            <a:spAutoFit/>
          </a:bodyPr>
          <a:lstStyle/>
          <a:p>
            <a:pPr algn="ct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a:t>
            </a:r>
          </a:p>
        </p:txBody>
      </p:sp>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87" y="3475759"/>
            <a:ext cx="4907146" cy="3017115"/>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475760"/>
            <a:ext cx="4827384" cy="3017115"/>
          </a:xfrm>
          <a:prstGeom prst="rect">
            <a:avLst/>
          </a:prstGeom>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377" y="558477"/>
            <a:ext cx="5670743" cy="2859189"/>
          </a:xfrm>
          <a:prstGeom prst="rect">
            <a:avLst/>
          </a:prstGeom>
        </p:spPr>
      </p:pic>
      <p:sp>
        <p:nvSpPr>
          <p:cNvPr id="13" name="スライド番号プレースホルダー 1"/>
          <p:cNvSpPr txBox="1">
            <a:spLocks/>
          </p:cNvSpPr>
          <p:nvPr/>
        </p:nvSpPr>
        <p:spPr>
          <a:xfrm>
            <a:off x="7135813" y="6489652"/>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29</a:t>
            </a:fld>
            <a:endParaRPr kumimoji="1" lang="ja-JP" altLang="en-US" sz="1200"/>
          </a:p>
        </p:txBody>
      </p:sp>
    </p:spTree>
    <p:extLst>
      <p:ext uri="{BB962C8B-B14F-4D97-AF65-F5344CB8AC3E}">
        <p14:creationId xmlns:p14="http://schemas.microsoft.com/office/powerpoint/2010/main" val="3944340222"/>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と</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年大阪・関西万博</a:t>
            </a:r>
          </a:p>
        </p:txBody>
      </p:sp>
      <p:sp>
        <p:nvSpPr>
          <p:cNvPr id="40" name="正方形/長方形 39"/>
          <p:cNvSpPr/>
          <p:nvPr/>
        </p:nvSpPr>
        <p:spPr>
          <a:xfrm>
            <a:off x="115411" y="695046"/>
            <a:ext cx="9683386" cy="611567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144000" rIns="216000" rtlCol="0" anchor="t" anchorCtr="0"/>
          <a:lstStyle/>
          <a:p>
            <a:pPr marL="174625" indent="-174625">
              <a:lnSpc>
                <a:spcPts val="14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ts val="1400"/>
              </a:lnSpc>
              <a:spcBef>
                <a:spcPts val="0"/>
              </a:spcBef>
              <a:tabLst>
                <a:tab pos="185738" algn="l"/>
              </a:tabLs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317411" y="995171"/>
            <a:ext cx="4510548" cy="559755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80797" y="882929"/>
            <a:ext cx="3476613" cy="365465"/>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849320" y="1485012"/>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897588" y="1773026"/>
            <a:ext cx="3711912"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881817" y="22494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862767" y="2522095"/>
            <a:ext cx="4079260"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880547" y="3466459"/>
            <a:ext cx="1391015"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達成ポイント</a:t>
            </a:r>
          </a:p>
        </p:txBody>
      </p:sp>
      <p:sp>
        <p:nvSpPr>
          <p:cNvPr id="48" name="テキスト ボックス 47"/>
          <p:cNvSpPr txBox="1"/>
          <p:nvPr/>
        </p:nvSpPr>
        <p:spPr>
          <a:xfrm>
            <a:off x="935910" y="3752743"/>
            <a:ext cx="3824696"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先端技術を活用した社会課題の解決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876214" y="4264031"/>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50" name="正方形/長方形 49"/>
          <p:cNvSpPr/>
          <p:nvPr/>
        </p:nvSpPr>
        <p:spPr>
          <a:xfrm>
            <a:off x="780797" y="4572344"/>
            <a:ext cx="3945494" cy="1015727"/>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持続可能な社会の実現に向け、世界の大胆な変革が必要となることを、全ての国連加盟国が採択</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51" name="正方形/長方形 50"/>
          <p:cNvSpPr/>
          <p:nvPr/>
        </p:nvSpPr>
        <p:spPr>
          <a:xfrm>
            <a:off x="849320" y="5990213"/>
            <a:ext cx="3669444" cy="329001"/>
          </a:xfrm>
          <a:prstGeom prst="rect">
            <a:avLst/>
          </a:prstGeom>
        </p:spPr>
        <p:txBody>
          <a:bodyPr wrap="square" anchor="ctr">
            <a:spAutoFit/>
          </a:bodyPr>
          <a:lstStyle/>
          <a:p>
            <a:pPr marL="1162050" indent="-1162050">
              <a:lnSpc>
                <a:spcPts val="1800"/>
              </a:lnSpc>
            </a:pPr>
            <a:r>
              <a:rPr lang="ja-JP" altLang="en-US" b="1" dirty="0"/>
              <a:t>２０３０年</a:t>
            </a:r>
            <a:endParaRPr lang="ja-JP" altLang="en-US" dirty="0"/>
          </a:p>
        </p:txBody>
      </p:sp>
      <p:sp>
        <p:nvSpPr>
          <p:cNvPr id="52" name="テキスト ボックス 51"/>
          <p:cNvSpPr txBox="1"/>
          <p:nvPr/>
        </p:nvSpPr>
        <p:spPr>
          <a:xfrm>
            <a:off x="849320" y="564263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5226786" y="978776"/>
            <a:ext cx="4432391" cy="5597554"/>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5562769" y="148671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56" name="テキスト ボックス 55"/>
          <p:cNvSpPr txBox="1"/>
          <p:nvPr/>
        </p:nvSpPr>
        <p:spPr>
          <a:xfrm>
            <a:off x="5580989" y="22189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5580271" y="3458459"/>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70" name="テキスト ボックス 69"/>
          <p:cNvSpPr txBox="1"/>
          <p:nvPr/>
        </p:nvSpPr>
        <p:spPr>
          <a:xfrm>
            <a:off x="5651173" y="1767482"/>
            <a:ext cx="3285545"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5419311" y="2598319"/>
            <a:ext cx="4539274"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536747" y="3775718"/>
            <a:ext cx="3809918" cy="55399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Lab</a:t>
            </a: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6197872" y="840630"/>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79" name="テキスト ボックス 78"/>
          <p:cNvSpPr txBox="1"/>
          <p:nvPr/>
        </p:nvSpPr>
        <p:spPr>
          <a:xfrm>
            <a:off x="5580271" y="4369377"/>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80" name="正方形/長方形 79"/>
          <p:cNvSpPr/>
          <p:nvPr/>
        </p:nvSpPr>
        <p:spPr>
          <a:xfrm>
            <a:off x="5577477" y="4676223"/>
            <a:ext cx="3631902" cy="784895"/>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地球規模のさまざまな課題に取り組むために、</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世界各地から英知を集める場</a:t>
            </a:r>
            <a:endParaRPr lang="ja-JP" altLang="en-US" b="1" dirty="0"/>
          </a:p>
        </p:txBody>
      </p:sp>
      <p:sp>
        <p:nvSpPr>
          <p:cNvPr id="81" name="テキスト ボックス 80"/>
          <p:cNvSpPr txBox="1"/>
          <p:nvPr/>
        </p:nvSpPr>
        <p:spPr>
          <a:xfrm>
            <a:off x="5637726" y="5609776"/>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83" name="正方形/長方形 82"/>
          <p:cNvSpPr/>
          <p:nvPr/>
        </p:nvSpPr>
        <p:spPr>
          <a:xfrm>
            <a:off x="5637726" y="5968790"/>
            <a:ext cx="3271933" cy="329770"/>
          </a:xfrm>
          <a:prstGeom prst="rect">
            <a:avLst/>
          </a:prstGeom>
        </p:spPr>
        <p:txBody>
          <a:bodyPr wrap="square" anchor="ctr">
            <a:spAutoFit/>
          </a:bodyPr>
          <a:lstStyle/>
          <a:p>
            <a:pPr>
              <a:lnSpc>
                <a:spcPts val="1800"/>
              </a:lnSpc>
            </a:pPr>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
        <p:nvSpPr>
          <p:cNvPr id="29" name="スライド番号プレースホルダー 1"/>
          <p:cNvSpPr txBox="1">
            <a:spLocks/>
          </p:cNvSpPr>
          <p:nvPr/>
        </p:nvSpPr>
        <p:spPr>
          <a:xfrm>
            <a:off x="69961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30</a:t>
            </a:fld>
            <a:endParaRPr kumimoji="1" lang="ja-JP" altLang="en-US" sz="1200"/>
          </a:p>
        </p:txBody>
      </p:sp>
    </p:spTree>
    <p:extLst>
      <p:ext uri="{BB962C8B-B14F-4D97-AF65-F5344CB8AC3E}">
        <p14:creationId xmlns:p14="http://schemas.microsoft.com/office/powerpoint/2010/main" val="3129540630"/>
      </p:ext>
    </p:extLst>
  </p:cSld>
  <p:clrMapOvr>
    <a:masterClrMapping/>
  </p:clrMapOvr>
  <mc:AlternateContent xmlns:mc="http://schemas.openxmlformats.org/markup-compatibility/2006" xmlns:p14="http://schemas.microsoft.com/office/powerpoint/2010/main">
    <mc:Choice Requires="p14">
      <p:transition spd="slow" p14:dur="2000" advTm="1286"/>
    </mc:Choice>
    <mc:Fallback xmlns="">
      <p:transition spd="slow" advTm="1286"/>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に関するこれまでの主な経過</a:t>
            </a:r>
            <a:endParaRPr kumimoji="1" lang="ja-JP" altLang="en-US" sz="2000" b="1"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695416131"/>
              </p:ext>
            </p:extLst>
          </p:nvPr>
        </p:nvGraphicFramePr>
        <p:xfrm>
          <a:off x="58601" y="862582"/>
          <a:ext cx="9788797" cy="5195317"/>
        </p:xfrm>
        <a:graphic>
          <a:graphicData uri="http://schemas.openxmlformats.org/drawingml/2006/table">
            <a:tbl>
              <a:tblPr firstRow="1" bandRow="1">
                <a:tableStyleId>{69012ECD-51FC-41F1-AA8D-1B2483CD663E}</a:tableStyleId>
              </a:tblPr>
              <a:tblGrid>
                <a:gridCol w="3429000">
                  <a:extLst>
                    <a:ext uri="{9D8B030D-6E8A-4147-A177-3AD203B41FA5}">
                      <a16:colId xmlns:a16="http://schemas.microsoft.com/office/drawing/2014/main" val="1335284285"/>
                    </a:ext>
                  </a:extLst>
                </a:gridCol>
                <a:gridCol w="3681833">
                  <a:extLst>
                    <a:ext uri="{9D8B030D-6E8A-4147-A177-3AD203B41FA5}">
                      <a16:colId xmlns:a16="http://schemas.microsoft.com/office/drawing/2014/main" val="2394887878"/>
                    </a:ext>
                  </a:extLst>
                </a:gridCol>
                <a:gridCol w="2677964">
                  <a:extLst>
                    <a:ext uri="{9D8B030D-6E8A-4147-A177-3AD203B41FA5}">
                      <a16:colId xmlns:a16="http://schemas.microsoft.com/office/drawing/2014/main" val="2412904483"/>
                    </a:ext>
                  </a:extLst>
                </a:gridCol>
              </a:tblGrid>
              <a:tr h="496368">
                <a:tc>
                  <a:txBody>
                    <a:bodyPr/>
                    <a:lstStyle/>
                    <a:p>
                      <a:pPr algn="ctr"/>
                      <a:r>
                        <a:rPr kumimoji="1" lang="ja-JP" altLang="en-US" sz="1600" b="1" dirty="0" smtClean="0">
                          <a:latin typeface="Meiryo UI" panose="020B0604030504040204" pitchFamily="50" charset="-128"/>
                          <a:ea typeface="Meiryo UI" panose="020B0604030504040204" pitchFamily="50" charset="-128"/>
                        </a:rPr>
                        <a:t>大阪府の取組み</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国の動き</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関連項目</a:t>
                      </a:r>
                      <a:endParaRPr kumimoji="1" lang="ja-JP" altLang="en-US" sz="1600" b="1"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120650"/>
                  </a:ext>
                </a:extLst>
              </a:tr>
              <a:tr h="4698949">
                <a:tc>
                  <a:txBody>
                    <a:bodyPr/>
                    <a:lstStyle/>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4</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大阪府</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推進本部</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設置</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2020</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3</a:t>
                      </a:r>
                      <a:r>
                        <a:rPr kumimoji="1" lang="ja-JP" altLang="en-US" sz="1400" b="1" dirty="0" smtClean="0">
                          <a:solidFill>
                            <a:srgbClr val="FF0000"/>
                          </a:solidFill>
                          <a:latin typeface="Meiryo UI" panose="020B0604030504040204" pitchFamily="50" charset="-128"/>
                          <a:ea typeface="Meiryo UI" panose="020B0604030504040204" pitchFamily="50" charset="-128"/>
                        </a:rPr>
                        <a:t>月　</a:t>
                      </a:r>
                      <a:r>
                        <a:rPr kumimoji="1" lang="en-US" altLang="ja-JP" sz="1400" b="1" dirty="0" smtClean="0">
                          <a:solidFill>
                            <a:srgbClr val="FF0000"/>
                          </a:solidFill>
                          <a:latin typeface="Meiryo UI" panose="020B0604030504040204" pitchFamily="50" charset="-128"/>
                          <a:ea typeface="Meiryo UI" panose="020B0604030504040204" pitchFamily="50" charset="-128"/>
                        </a:rPr>
                        <a:t>Osaka</a:t>
                      </a:r>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en-US" altLang="ja-JP" sz="1400" b="1" dirty="0" smtClean="0">
                          <a:solidFill>
                            <a:srgbClr val="FF0000"/>
                          </a:solidFill>
                          <a:latin typeface="Meiryo UI" panose="020B0604030504040204" pitchFamily="50" charset="-128"/>
                          <a:ea typeface="Meiryo UI" panose="020B0604030504040204" pitchFamily="50" charset="-128"/>
                        </a:rPr>
                        <a:t>SDGs</a:t>
                      </a:r>
                      <a:r>
                        <a:rPr kumimoji="1" lang="ja-JP" altLang="en-US" sz="1400" b="1" dirty="0" smtClean="0">
                          <a:solidFill>
                            <a:srgbClr val="FF0000"/>
                          </a:solidFill>
                          <a:latin typeface="Meiryo UI" panose="020B0604030504040204" pitchFamily="50" charset="-128"/>
                          <a:ea typeface="Meiryo UI" panose="020B0604030504040204" pitchFamily="50" charset="-128"/>
                        </a:rPr>
                        <a:t> ビジョン策定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7</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モデル事業に採択</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（大阪市と共同提案）</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2020</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ネットワーク設置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a:t>
                      </a:r>
                      <a:r>
                        <a:rPr kumimoji="1" lang="ja-JP" altLang="en-US" sz="1400" b="0" dirty="0" smtClean="0">
                          <a:latin typeface="Meiryo UI" panose="020B0604030504040204" pitchFamily="50" charset="-128"/>
                          <a:ea typeface="Meiryo UI" panose="020B0604030504040204" pitchFamily="50" charset="-128"/>
                        </a:rPr>
                        <a:t>月　大阪</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行動憲章策定</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2021</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2</a:t>
                      </a:r>
                      <a:r>
                        <a:rPr kumimoji="1" lang="ja-JP" altLang="en-US" sz="1400" b="0" dirty="0" smtClean="0">
                          <a:latin typeface="Meiryo UI" panose="020B0604030504040204" pitchFamily="50" charset="-128"/>
                          <a:ea typeface="Meiryo UI" panose="020B0604030504040204" pitchFamily="50" charset="-128"/>
                        </a:rPr>
                        <a:t>月～　私の</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宣言プロジェクト　　　　　　　　　</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ja-JP" altLang="en-US" sz="1400" b="0" baseline="0" dirty="0" smtClean="0">
                          <a:latin typeface="Meiryo UI" panose="020B0604030504040204" pitchFamily="50" charset="-128"/>
                          <a:ea typeface="Meiryo UI" panose="020B0604030504040204" pitchFamily="50" charset="-128"/>
                        </a:rPr>
                        <a:t> </a:t>
                      </a:r>
                      <a:r>
                        <a:rPr kumimoji="1" lang="ja-JP" altLang="en-US" sz="1400" b="0" dirty="0" smtClean="0">
                          <a:latin typeface="Meiryo UI" panose="020B0604030504040204" pitchFamily="50" charset="-128"/>
                          <a:ea typeface="Meiryo UI" panose="020B0604030504040204" pitchFamily="50" charset="-128"/>
                        </a:rPr>
                        <a:t>開始</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5</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推進本部設置</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2016</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実施指針策定</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未来都市及び自治体・</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モデル事業の選定開始</a:t>
                      </a:r>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2018</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6</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Japan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Action</a:t>
                      </a:r>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Platform</a:t>
                      </a:r>
                    </a:p>
                    <a:p>
                      <a:r>
                        <a:rPr kumimoji="1" lang="ja-JP" altLang="en-US" sz="1400" b="0" dirty="0" smtClean="0">
                          <a:latin typeface="Meiryo UI" panose="020B0604030504040204" pitchFamily="50" charset="-128"/>
                          <a:ea typeface="Meiryo UI" panose="020B0604030504040204" pitchFamily="50" charset="-128"/>
                        </a:rPr>
                        <a:t>　　　　　　　　　設置</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0" dirty="0" smtClean="0">
                          <a:latin typeface="Meiryo UI" panose="020B0604030504040204" pitchFamily="50" charset="-128"/>
                          <a:ea typeface="Meiryo UI" panose="020B0604030504040204" pitchFamily="50" charset="-128"/>
                        </a:rPr>
                        <a:t>2019</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12</a:t>
                      </a:r>
                      <a:r>
                        <a:rPr kumimoji="1" lang="ja-JP" altLang="en-US" sz="1400" b="0" dirty="0" smtClean="0">
                          <a:latin typeface="Meiryo UI" panose="020B0604030504040204" pitchFamily="50" charset="-128"/>
                          <a:ea typeface="Meiryo UI" panose="020B0604030504040204" pitchFamily="50" charset="-128"/>
                        </a:rPr>
                        <a:t>月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実施指針改定</a:t>
                      </a:r>
                      <a:endParaRPr kumimoji="1" lang="ja-JP" altLang="en-US" sz="1400" b="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400" b="0" dirty="0" smtClean="0">
                          <a:latin typeface="Meiryo UI" panose="020B0604030504040204" pitchFamily="50" charset="-128"/>
                          <a:ea typeface="Meiryo UI" panose="020B0604030504040204" pitchFamily="50" charset="-128"/>
                        </a:rPr>
                        <a:t>2015</a:t>
                      </a:r>
                      <a:r>
                        <a:rPr kumimoji="1" lang="ja-JP" altLang="en-US" sz="1400" b="0" dirty="0" smtClean="0">
                          <a:latin typeface="Meiryo UI" panose="020B0604030504040204" pitchFamily="50" charset="-128"/>
                          <a:ea typeface="Meiryo UI" panose="020B0604030504040204" pitchFamily="50" charset="-128"/>
                        </a:rPr>
                        <a:t>年</a:t>
                      </a:r>
                      <a:r>
                        <a:rPr kumimoji="1" lang="en-US" altLang="ja-JP" sz="1400" b="0" dirty="0" smtClean="0">
                          <a:latin typeface="Meiryo UI" panose="020B0604030504040204" pitchFamily="50" charset="-128"/>
                          <a:ea typeface="Meiryo UI" panose="020B0604030504040204" pitchFamily="50" charset="-128"/>
                        </a:rPr>
                        <a:t>9</a:t>
                      </a:r>
                      <a:r>
                        <a:rPr kumimoji="1" lang="ja-JP" altLang="en-US" sz="1400" b="0" dirty="0" smtClean="0">
                          <a:latin typeface="Meiryo UI" panose="020B0604030504040204" pitchFamily="50" charset="-128"/>
                          <a:ea typeface="Meiryo UI" panose="020B0604030504040204" pitchFamily="50" charset="-128"/>
                        </a:rPr>
                        <a:t>月　国連総会にて</a:t>
                      </a:r>
                      <a:endParaRPr kumimoji="1" lang="en-US" altLang="ja-JP" sz="1400" b="0" dirty="0" smtClean="0">
                        <a:latin typeface="Meiryo UI" panose="020B0604030504040204" pitchFamily="50" charset="-128"/>
                        <a:ea typeface="Meiryo UI" panose="020B0604030504040204" pitchFamily="50" charset="-128"/>
                      </a:endParaRPr>
                    </a:p>
                    <a:p>
                      <a:r>
                        <a:rPr kumimoji="1" lang="ja-JP" altLang="en-US" sz="1400" b="0" dirty="0" smtClean="0">
                          <a:latin typeface="Meiryo UI" panose="020B0604030504040204" pitchFamily="50" charset="-128"/>
                          <a:ea typeface="Meiryo UI" panose="020B0604030504040204" pitchFamily="50" charset="-128"/>
                        </a:rPr>
                        <a:t>　　　　　　　　　</a:t>
                      </a:r>
                      <a:r>
                        <a:rPr kumimoji="1" lang="en-US" altLang="ja-JP" sz="1400" b="0" dirty="0" smtClean="0">
                          <a:latin typeface="Meiryo UI" panose="020B0604030504040204" pitchFamily="50" charset="-128"/>
                          <a:ea typeface="Meiryo UI" panose="020B0604030504040204" pitchFamily="50" charset="-128"/>
                        </a:rPr>
                        <a:t>SDGs</a:t>
                      </a:r>
                      <a:r>
                        <a:rPr kumimoji="1" lang="ja-JP" altLang="en-US" sz="1400" b="0" dirty="0" smtClean="0">
                          <a:latin typeface="Meiryo UI" panose="020B0604030504040204" pitchFamily="50" charset="-128"/>
                          <a:ea typeface="Meiryo UI" panose="020B0604030504040204" pitchFamily="50" charset="-128"/>
                        </a:rPr>
                        <a:t>を採択</a:t>
                      </a:r>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endParaRPr kumimoji="1" lang="en-US" altLang="ja-JP" sz="1400" b="0" dirty="0" smtClean="0">
                        <a:latin typeface="Meiryo UI" panose="020B0604030504040204" pitchFamily="50" charset="-128"/>
                        <a:ea typeface="Meiryo UI" panose="020B0604030504040204" pitchFamily="50" charset="-128"/>
                      </a:endParaRPr>
                    </a:p>
                    <a:p>
                      <a:r>
                        <a:rPr kumimoji="1" lang="en-US" altLang="ja-JP" sz="1400" b="1" dirty="0" smtClean="0">
                          <a:solidFill>
                            <a:srgbClr val="FF0000"/>
                          </a:solidFill>
                          <a:latin typeface="Meiryo UI" panose="020B0604030504040204" pitchFamily="50" charset="-128"/>
                          <a:ea typeface="Meiryo UI" panose="020B0604030504040204" pitchFamily="50" charset="-128"/>
                        </a:rPr>
                        <a:t>2018</a:t>
                      </a:r>
                      <a:r>
                        <a:rPr kumimoji="1" lang="ja-JP" altLang="en-US" sz="1400" b="1" dirty="0" smtClean="0">
                          <a:solidFill>
                            <a:srgbClr val="FF0000"/>
                          </a:solidFill>
                          <a:latin typeface="Meiryo UI" panose="020B0604030504040204" pitchFamily="50" charset="-128"/>
                          <a:ea typeface="Meiryo UI" panose="020B0604030504040204" pitchFamily="50" charset="-128"/>
                        </a:rPr>
                        <a:t>年</a:t>
                      </a:r>
                      <a:r>
                        <a:rPr kumimoji="1" lang="en-US" altLang="ja-JP" sz="1400" b="1" dirty="0" smtClean="0">
                          <a:solidFill>
                            <a:srgbClr val="FF0000"/>
                          </a:solidFill>
                          <a:latin typeface="Meiryo UI" panose="020B0604030504040204" pitchFamily="50" charset="-128"/>
                          <a:ea typeface="Meiryo UI" panose="020B0604030504040204" pitchFamily="50" charset="-128"/>
                        </a:rPr>
                        <a:t>11</a:t>
                      </a:r>
                      <a:r>
                        <a:rPr kumimoji="1" lang="ja-JP" altLang="en-US" sz="1400" b="1" dirty="0" smtClean="0">
                          <a:solidFill>
                            <a:srgbClr val="FF0000"/>
                          </a:solidFill>
                          <a:latin typeface="Meiryo UI" panose="020B0604030504040204" pitchFamily="50" charset="-128"/>
                          <a:ea typeface="Meiryo UI" panose="020B0604030504040204" pitchFamily="50" charset="-128"/>
                        </a:rPr>
                        <a:t>月　大阪・関西万博</a:t>
                      </a:r>
                      <a:endParaRPr kumimoji="1" lang="en-US" altLang="ja-JP" sz="1400" b="1" dirty="0" smtClean="0">
                        <a:solidFill>
                          <a:srgbClr val="FF0000"/>
                        </a:solidFill>
                        <a:latin typeface="Meiryo UI" panose="020B0604030504040204" pitchFamily="50" charset="-128"/>
                        <a:ea typeface="Meiryo UI" panose="020B0604030504040204" pitchFamily="50" charset="-128"/>
                      </a:endParaRPr>
                    </a:p>
                    <a:p>
                      <a:r>
                        <a:rPr kumimoji="1" lang="ja-JP" altLang="en-US" sz="1400" b="1" dirty="0" smtClean="0">
                          <a:solidFill>
                            <a:srgbClr val="FF0000"/>
                          </a:solidFill>
                          <a:latin typeface="Meiryo UI" panose="020B0604030504040204" pitchFamily="50" charset="-128"/>
                          <a:ea typeface="Meiryo UI" panose="020B0604030504040204" pitchFamily="50" charset="-128"/>
                        </a:rPr>
                        <a:t>　　　　　　</a:t>
                      </a:r>
                      <a:r>
                        <a:rPr kumimoji="1" lang="ja-JP" altLang="en-US" sz="1400" b="1" baseline="0" dirty="0" smtClean="0">
                          <a:solidFill>
                            <a:srgbClr val="FF0000"/>
                          </a:solidFill>
                          <a:latin typeface="Meiryo UI" panose="020B0604030504040204" pitchFamily="50" charset="-128"/>
                          <a:ea typeface="Meiryo UI" panose="020B0604030504040204" pitchFamily="50" charset="-128"/>
                        </a:rPr>
                        <a:t> </a:t>
                      </a:r>
                      <a:r>
                        <a:rPr kumimoji="1" lang="ja-JP" altLang="en-US" sz="1400" b="1" dirty="0" smtClean="0">
                          <a:solidFill>
                            <a:srgbClr val="FF0000"/>
                          </a:solidFill>
                          <a:latin typeface="Meiryo UI" panose="020B0604030504040204" pitchFamily="50" charset="-128"/>
                          <a:ea typeface="Meiryo UI" panose="020B0604030504040204" pitchFamily="50" charset="-128"/>
                        </a:rPr>
                        <a:t>　　　　開催決定</a:t>
                      </a:r>
                      <a:endParaRPr kumimoji="1" lang="ja-JP" altLang="en-US" sz="1400" b="1" dirty="0">
                        <a:solidFill>
                          <a:srgbClr val="FF0000"/>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047537"/>
                  </a:ext>
                </a:extLst>
              </a:tr>
            </a:tbl>
          </a:graphicData>
        </a:graphic>
      </p:graphicFrame>
      <p:sp>
        <p:nvSpPr>
          <p:cNvPr id="6"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31</a:t>
            </a:fld>
            <a:endParaRPr kumimoji="1" lang="ja-JP" altLang="en-US" sz="1200"/>
          </a:p>
        </p:txBody>
      </p:sp>
    </p:spTree>
    <p:extLst>
      <p:ext uri="{BB962C8B-B14F-4D97-AF65-F5344CB8AC3E}">
        <p14:creationId xmlns:p14="http://schemas.microsoft.com/office/powerpoint/2010/main" val="3381964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smtClean="0">
                <a:latin typeface="Meiryo UI" panose="020B0604030504040204" pitchFamily="50" charset="-128"/>
                <a:ea typeface="Meiryo UI" panose="020B0604030504040204" pitchFamily="50" charset="-128"/>
              </a:rPr>
              <a:t>ビジョン</a:t>
            </a:r>
            <a:endParaRPr kumimoji="1" lang="ja-JP" altLang="en-US" sz="2000" b="1" dirty="0">
              <a:latin typeface="Meiryo UI" panose="020B0604030504040204" pitchFamily="50" charset="-128"/>
              <a:ea typeface="Meiryo UI" panose="020B0604030504040204" pitchFamily="50" charset="-128"/>
            </a:endParaRPr>
          </a:p>
        </p:txBody>
      </p:sp>
      <p:sp>
        <p:nvSpPr>
          <p:cNvPr id="67" name="正方形/長方形 66"/>
          <p:cNvSpPr/>
          <p:nvPr/>
        </p:nvSpPr>
        <p:spPr>
          <a:xfrm>
            <a:off x="96591" y="1027350"/>
            <a:ext cx="9712817" cy="5781070"/>
          </a:xfrm>
          <a:prstGeom prst="rect">
            <a:avLst/>
          </a:prstGeom>
        </p:spPr>
        <p:txBody>
          <a:bodyPr wrap="square">
            <a:spAutoFit/>
          </a:bodyPr>
          <a:lstStyle/>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を広く知って</a:t>
            </a:r>
            <a:r>
              <a:rPr lang="ja-JP" altLang="en-US" sz="2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いただく</a:t>
            </a:r>
            <a:endParaRPr lang="en-US" altLang="ja-JP"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になじみの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なかった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b="1" dirty="0">
                <a:latin typeface="Meiryo UI" panose="020B0604030504040204" pitchFamily="50" charset="-128"/>
                <a:ea typeface="Meiryo UI" panose="020B0604030504040204" pitchFamily="50" charset="-128"/>
                <a:cs typeface="Meiryo UI" panose="020B0604030504040204" pitchFamily="50" charset="-128"/>
              </a:rPr>
              <a:t>なステークホルダー</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掘り起こし</a:t>
            </a:r>
            <a:r>
              <a:rPr lang="ja-JP" altLang="en-US" dirty="0">
                <a:latin typeface="Meiryo UI" panose="020B0604030504040204" pitchFamily="50" charset="-128"/>
                <a:ea typeface="Meiryo UI" panose="020B0604030504040204" pitchFamily="50" charset="-128"/>
                <a:cs typeface="Meiryo UI" panose="020B0604030504040204" pitchFamily="50" charset="-128"/>
              </a:rPr>
              <a:t>や具体的な行動に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22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し、それぞれ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ネットワーク</a:t>
            </a:r>
            <a:r>
              <a:rPr lang="ja-JP" altLang="en-US" dirty="0">
                <a:latin typeface="Meiryo UI" panose="020B0604030504040204" pitchFamily="50" charset="-128"/>
                <a:ea typeface="Meiryo UI" panose="020B0604030504040204" pitchFamily="50" charset="-128"/>
                <a:cs typeface="Meiryo UI" panose="020B0604030504040204" pitchFamily="50" charset="-128"/>
              </a:rPr>
              <a:t>を活かしながら、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ステークホルダー間</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dirty="0">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dirty="0">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③　</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2200" dirty="0">
                <a:latin typeface="Meiryo UI" panose="020B0604030504040204" pitchFamily="50" charset="-128"/>
                <a:ea typeface="Meiryo UI" panose="020B0604030504040204" pitchFamily="50" charset="-128"/>
                <a:cs typeface="Meiryo UI" panose="020B0604030504040204" pitchFamily="50" charset="-128"/>
              </a:rPr>
              <a:t>する</a:t>
            </a: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dirty="0">
                <a:latin typeface="Meiryo UI" panose="020B0604030504040204" pitchFamily="50" charset="-128"/>
                <a:ea typeface="Meiryo UI" panose="020B0604030504040204" pitchFamily="50" charset="-128"/>
                <a:cs typeface="Meiryo UI" panose="020B0604030504040204" pitchFamily="50" charset="-128"/>
              </a:rPr>
              <a:t>を図り、</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として取り組むからこそ</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施策</a:t>
            </a:r>
            <a:r>
              <a:rPr lang="ja-JP" altLang="en-US" dirty="0">
                <a:latin typeface="Meiryo UI" panose="020B0604030504040204" pitchFamily="50" charset="-128"/>
                <a:ea typeface="Meiryo UI" panose="020B0604030504040204" pitchFamily="50" charset="-128"/>
                <a:cs typeface="Meiryo UI" panose="020B0604030504040204" pitchFamily="50" charset="-128"/>
              </a:rPr>
              <a:t>を幅広く展開して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50912" indent="-150912">
              <a:tabLst>
                <a:tab pos="150912" algn="l"/>
              </a:tabLst>
            </a:pPr>
            <a:r>
              <a:rPr lang="ja-JP" altLang="en-US" sz="2200" dirty="0">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2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dirty="0">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latin typeface="Meiryo UI" panose="020B0604030504040204" pitchFamily="50" charset="-128"/>
                <a:ea typeface="Meiryo UI" panose="020B0604030504040204" pitchFamily="50" charset="-128"/>
                <a:cs typeface="Meiryo UI" panose="020B0604030504040204" pitchFamily="50" charset="-128"/>
              </a:rPr>
              <a:t>の理念に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沿った</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50912" indent="-150912">
              <a:spcBef>
                <a:spcPts val="488"/>
              </a:spcBef>
              <a:tabLst>
                <a:tab pos="150912" algn="l"/>
              </a:tabLst>
            </a:pPr>
            <a:r>
              <a:rPr lang="ja-JP" altLang="en-US" b="1" dirty="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システムや価値観の変革</a:t>
            </a:r>
            <a:r>
              <a:rPr lang="ja-JP" altLang="en-US"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32</a:t>
            </a:fld>
            <a:endParaRPr kumimoji="1" lang="ja-JP" altLang="en-US" sz="1200"/>
          </a:p>
        </p:txBody>
      </p:sp>
      <p:sp>
        <p:nvSpPr>
          <p:cNvPr id="2" name="正方形/長方形 1"/>
          <p:cNvSpPr/>
          <p:nvPr/>
        </p:nvSpPr>
        <p:spPr>
          <a:xfrm>
            <a:off x="-74644" y="591246"/>
            <a:ext cx="1595309" cy="461665"/>
          </a:xfrm>
          <a:prstGeom prst="rect">
            <a:avLst/>
          </a:prstGeom>
        </p:spPr>
        <p:txBody>
          <a:bodyPr wrap="none">
            <a:spAutoFit/>
          </a:bodyPr>
          <a:lstStyle/>
          <a:p>
            <a:r>
              <a:rPr kumimoji="1" lang="ja-JP" altLang="en-US" sz="2400" dirty="0">
                <a:latin typeface="Meiryo UI" panose="020B0604030504040204" pitchFamily="50" charset="-128"/>
                <a:ea typeface="Meiryo UI" panose="020B0604030504040204" pitchFamily="50" charset="-128"/>
              </a:rPr>
              <a:t>　</a:t>
            </a:r>
            <a:r>
              <a:rPr kumimoji="1" lang="ja-JP" altLang="en-US" sz="2400" dirty="0" smtClean="0">
                <a:latin typeface="Meiryo UI" panose="020B0604030504040204" pitchFamily="50" charset="-128"/>
                <a:ea typeface="Meiryo UI" panose="020B0604030504040204" pitchFamily="50" charset="-128"/>
              </a:rPr>
              <a:t>府の役割</a:t>
            </a:r>
            <a:endParaRPr kumimoji="1" lang="ja-JP" altLang="en-US"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7430579"/>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smtClean="0">
                <a:latin typeface="Meiryo UI" panose="020B0604030504040204" pitchFamily="50" charset="-128"/>
                <a:ea typeface="Meiryo UI" panose="020B0604030504040204" pitchFamily="50" charset="-128"/>
              </a:rPr>
              <a:t>ビジョン</a:t>
            </a:r>
            <a:endParaRPr kumimoji="1" lang="ja-JP" altLang="en-US" sz="2000" b="1" dirty="0">
              <a:latin typeface="Meiryo UI" panose="020B0604030504040204" pitchFamily="50" charset="-128"/>
              <a:ea typeface="Meiryo UI" panose="020B0604030504040204" pitchFamily="50" charset="-128"/>
            </a:endParaRPr>
          </a:p>
        </p:txBody>
      </p:sp>
      <p:grpSp>
        <p:nvGrpSpPr>
          <p:cNvPr id="3" name="グループ化 2"/>
          <p:cNvGrpSpPr>
            <a:grpSpLocks noChangeAspect="1"/>
          </p:cNvGrpSpPr>
          <p:nvPr/>
        </p:nvGrpSpPr>
        <p:grpSpPr>
          <a:xfrm>
            <a:off x="270573" y="1384917"/>
            <a:ext cx="9501089" cy="5122415"/>
            <a:chOff x="1343285" y="2913958"/>
            <a:chExt cx="8363996" cy="3802979"/>
          </a:xfrm>
        </p:grpSpPr>
        <p:sp>
          <p:nvSpPr>
            <p:cNvPr id="35" name="楕円 34"/>
            <p:cNvSpPr>
              <a:spLocks noChangeAspect="1"/>
            </p:cNvSpPr>
            <p:nvPr/>
          </p:nvSpPr>
          <p:spPr>
            <a:xfrm>
              <a:off x="1738308" y="3450162"/>
              <a:ext cx="6086464" cy="2786546"/>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6" name="台形 35"/>
            <p:cNvSpPr>
              <a:spLocks/>
            </p:cNvSpPr>
            <p:nvPr/>
          </p:nvSpPr>
          <p:spPr>
            <a:xfrm rot="10800000">
              <a:off x="1982478" y="394978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37" name="正方形/長方形 36"/>
            <p:cNvSpPr>
              <a:spLocks/>
            </p:cNvSpPr>
            <p:nvPr/>
          </p:nvSpPr>
          <p:spPr>
            <a:xfrm>
              <a:off x="2738148" y="3450315"/>
              <a:ext cx="4086780" cy="90000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38" name="図 37"/>
            <p:cNvPicPr preferRelativeResize="0">
              <a:picLocks noChangeAspect="1"/>
            </p:cNvPicPr>
            <p:nvPr/>
          </p:nvPicPr>
          <p:blipFill>
            <a:blip r:embed="rId3"/>
            <a:stretch>
              <a:fillRect/>
            </a:stretch>
          </p:blipFill>
          <p:spPr>
            <a:xfrm>
              <a:off x="4400624" y="3525352"/>
              <a:ext cx="728045" cy="590318"/>
            </a:xfrm>
            <a:prstGeom prst="rect">
              <a:avLst/>
            </a:prstGeom>
          </p:spPr>
        </p:pic>
        <p:sp>
          <p:nvSpPr>
            <p:cNvPr id="40" name="正方形/長方形 39"/>
            <p:cNvSpPr>
              <a:spLocks noChangeAspect="1"/>
            </p:cNvSpPr>
            <p:nvPr/>
          </p:nvSpPr>
          <p:spPr>
            <a:xfrm>
              <a:off x="3603113" y="3570631"/>
              <a:ext cx="1098994"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ゴール３</a:t>
              </a:r>
              <a:endParaRPr lang="ja-JP" altLang="en-US" sz="1600" dirty="0">
                <a:latin typeface="Meiryo UI" panose="020B0604030504040204" pitchFamily="50" charset="-128"/>
                <a:ea typeface="Meiryo UI" panose="020B0604030504040204" pitchFamily="50" charset="-128"/>
              </a:endParaRPr>
            </a:p>
          </p:txBody>
        </p:sp>
        <p:pic>
          <p:nvPicPr>
            <p:cNvPr id="41" name="図 40"/>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4412219" y="5565249"/>
              <a:ext cx="723985" cy="576000"/>
            </a:xfrm>
            <a:prstGeom prst="rect">
              <a:avLst/>
            </a:prstGeom>
          </p:spPr>
        </p:pic>
        <p:pic>
          <p:nvPicPr>
            <p:cNvPr id="42" name="図 41"/>
            <p:cNvPicPr preferRelativeResize="0">
              <a:picLocks noChangeAspect="1"/>
            </p:cNvPicPr>
            <p:nvPr/>
          </p:nvPicPr>
          <p:blipFill>
            <a:blip r:embed="rId5"/>
            <a:stretch>
              <a:fillRect/>
            </a:stretch>
          </p:blipFill>
          <p:spPr>
            <a:xfrm>
              <a:off x="6565587" y="4555371"/>
              <a:ext cx="695040" cy="604086"/>
            </a:xfrm>
            <a:prstGeom prst="rect">
              <a:avLst/>
            </a:prstGeom>
          </p:spPr>
        </p:pic>
        <p:pic>
          <p:nvPicPr>
            <p:cNvPr id="43" name="図 42"/>
            <p:cNvPicPr preferRelativeResize="0">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4239" y="4564432"/>
              <a:ext cx="734218" cy="596618"/>
            </a:xfrm>
            <a:prstGeom prst="rect">
              <a:avLst/>
            </a:prstGeom>
          </p:spPr>
        </p:pic>
        <p:pic>
          <p:nvPicPr>
            <p:cNvPr id="44" name="図 43"/>
            <p:cNvPicPr preferRelativeResize="0">
              <a:picLocks noChangeAspect="1"/>
            </p:cNvPicPr>
            <p:nvPr/>
          </p:nvPicPr>
          <p:blipFill>
            <a:blip r:embed="rId7"/>
            <a:stretch>
              <a:fillRect/>
            </a:stretch>
          </p:blipFill>
          <p:spPr>
            <a:xfrm>
              <a:off x="2900904" y="4564878"/>
              <a:ext cx="744802" cy="604086"/>
            </a:xfrm>
            <a:prstGeom prst="rect">
              <a:avLst/>
            </a:prstGeom>
          </p:spPr>
        </p:pic>
        <p:sp>
          <p:nvSpPr>
            <p:cNvPr id="45" name="正方形/長方形 44"/>
            <p:cNvSpPr>
              <a:spLocks noChangeAspect="1"/>
            </p:cNvSpPr>
            <p:nvPr/>
          </p:nvSpPr>
          <p:spPr>
            <a:xfrm>
              <a:off x="2179127" y="4570629"/>
              <a:ext cx="808700"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ゴール１</a:t>
              </a:r>
              <a:endParaRPr lang="ja-JP" altLang="en-US" sz="1600" dirty="0">
                <a:latin typeface="Meiryo UI" panose="020B0604030504040204" pitchFamily="50" charset="-128"/>
                <a:ea typeface="Meiryo UI" panose="020B0604030504040204" pitchFamily="50" charset="-128"/>
              </a:endParaRPr>
            </a:p>
          </p:txBody>
        </p:sp>
        <p:sp>
          <p:nvSpPr>
            <p:cNvPr id="46" name="正方形/長方形 45"/>
            <p:cNvSpPr>
              <a:spLocks noChangeAspect="1"/>
            </p:cNvSpPr>
            <p:nvPr/>
          </p:nvSpPr>
          <p:spPr>
            <a:xfrm>
              <a:off x="3825518" y="4583487"/>
              <a:ext cx="831265"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ゴール４</a:t>
              </a:r>
              <a:endParaRPr lang="ja-JP" altLang="en-US" sz="1600" dirty="0">
                <a:latin typeface="Meiryo UI" panose="020B0604030504040204" pitchFamily="50" charset="-128"/>
                <a:ea typeface="Meiryo UI" panose="020B0604030504040204" pitchFamily="50" charset="-128"/>
              </a:endParaRPr>
            </a:p>
          </p:txBody>
        </p:sp>
        <p:sp>
          <p:nvSpPr>
            <p:cNvPr id="47" name="正方形/長方形 46"/>
            <p:cNvSpPr>
              <a:spLocks noChangeAspect="1"/>
            </p:cNvSpPr>
            <p:nvPr/>
          </p:nvSpPr>
          <p:spPr>
            <a:xfrm>
              <a:off x="5731957" y="4564432"/>
              <a:ext cx="88539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600" b="1" dirty="0">
                  <a:latin typeface="Meiryo UI" panose="020B0604030504040204" pitchFamily="50" charset="-128"/>
                  <a:ea typeface="Meiryo UI" panose="020B0604030504040204" pitchFamily="50" charset="-128"/>
                </a:rPr>
                <a:t>ゴール</a:t>
              </a:r>
              <a:r>
                <a:rPr lang="en-US" altLang="ja-JP" sz="1600" b="1" dirty="0">
                  <a:latin typeface="Meiryo UI" panose="020B0604030504040204" pitchFamily="50" charset="-128"/>
                  <a:ea typeface="Meiryo UI" panose="020B0604030504040204" pitchFamily="50" charset="-128"/>
                </a:rPr>
                <a:t>12</a:t>
              </a:r>
              <a:endParaRPr lang="ja-JP" altLang="en-US" sz="1600" dirty="0">
                <a:latin typeface="Meiryo UI" panose="020B0604030504040204" pitchFamily="50" charset="-128"/>
                <a:ea typeface="Meiryo UI" panose="020B0604030504040204" pitchFamily="50" charset="-128"/>
              </a:endParaRPr>
            </a:p>
          </p:txBody>
        </p:sp>
        <p:sp>
          <p:nvSpPr>
            <p:cNvPr id="48" name="テキスト ボックス 64"/>
            <p:cNvSpPr txBox="1">
              <a:spLocks noChangeAspect="1"/>
            </p:cNvSpPr>
            <p:nvPr/>
          </p:nvSpPr>
          <p:spPr>
            <a:xfrm>
              <a:off x="2335432" y="4794449"/>
              <a:ext cx="793110"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貧困</a:t>
              </a:r>
              <a:r>
                <a:rPr lang="ja-JP" altLang="en-US"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49" name="テキスト ボックス 65"/>
            <p:cNvSpPr txBox="1">
              <a:spLocks noChangeAspect="1"/>
            </p:cNvSpPr>
            <p:nvPr/>
          </p:nvSpPr>
          <p:spPr>
            <a:xfrm>
              <a:off x="3416676" y="3796182"/>
              <a:ext cx="1243832"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健康と福祉」</a:t>
              </a:r>
            </a:p>
          </p:txBody>
        </p:sp>
        <p:sp>
          <p:nvSpPr>
            <p:cNvPr id="50" name="正方形/長方形 49"/>
            <p:cNvSpPr>
              <a:spLocks noChangeAspect="1"/>
            </p:cNvSpPr>
            <p:nvPr/>
          </p:nvSpPr>
          <p:spPr>
            <a:xfrm>
              <a:off x="3585519" y="5659225"/>
              <a:ext cx="1050831" cy="1984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51" name="正方形/長方形 50"/>
            <p:cNvSpPr>
              <a:spLocks noChangeAspect="1"/>
            </p:cNvSpPr>
            <p:nvPr/>
          </p:nvSpPr>
          <p:spPr>
            <a:xfrm>
              <a:off x="2823180" y="512628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2" name="楕円 51"/>
            <p:cNvSpPr>
              <a:spLocks noChangeAspect="1"/>
            </p:cNvSpPr>
            <p:nvPr/>
          </p:nvSpPr>
          <p:spPr>
            <a:xfrm>
              <a:off x="5253234" y="3595460"/>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Ⅰ</a:t>
              </a:r>
              <a:endParaRPr kumimoji="1" lang="ja-JP" altLang="en-US" sz="1600" b="1" dirty="0">
                <a:latin typeface="Meiryo UI" panose="020B0604030504040204" pitchFamily="50" charset="-128"/>
                <a:ea typeface="Meiryo UI" panose="020B0604030504040204" pitchFamily="50" charset="-128"/>
              </a:endParaRPr>
            </a:p>
          </p:txBody>
        </p:sp>
        <p:sp>
          <p:nvSpPr>
            <p:cNvPr id="53" name="テキスト ボックス 70"/>
            <p:cNvSpPr txBox="1">
              <a:spLocks noChangeAspect="1"/>
            </p:cNvSpPr>
            <p:nvPr/>
          </p:nvSpPr>
          <p:spPr>
            <a:xfrm>
              <a:off x="4001356" y="4772875"/>
              <a:ext cx="829453" cy="17904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教育」</a:t>
              </a:r>
            </a:p>
          </p:txBody>
        </p:sp>
        <p:sp>
          <p:nvSpPr>
            <p:cNvPr id="54" name="大かっこ 53"/>
            <p:cNvSpPr>
              <a:spLocks noChangeAspect="1"/>
            </p:cNvSpPr>
            <p:nvPr/>
          </p:nvSpPr>
          <p:spPr>
            <a:xfrm>
              <a:off x="5687404" y="474854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55" name="大かっこ 54"/>
            <p:cNvSpPr>
              <a:spLocks noChangeAspect="1"/>
            </p:cNvSpPr>
            <p:nvPr/>
          </p:nvSpPr>
          <p:spPr>
            <a:xfrm>
              <a:off x="3128542" y="5809450"/>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dirty="0">
                  <a:latin typeface="Meiryo UI" panose="020B0604030504040204" pitchFamily="50" charset="-128"/>
                  <a:ea typeface="Meiryo UI" panose="020B0604030504040204" pitchFamily="50" charset="-128"/>
                </a:rPr>
                <a:t>「持続可能都市」</a:t>
              </a:r>
              <a:endParaRPr kumimoji="1" lang="ja-JP" altLang="en-US" sz="1400" dirty="0">
                <a:latin typeface="Meiryo UI" panose="020B0604030504040204" pitchFamily="50" charset="-128"/>
                <a:ea typeface="Meiryo UI" panose="020B0604030504040204" pitchFamily="50" charset="-128"/>
              </a:endParaRPr>
            </a:p>
          </p:txBody>
        </p:sp>
        <p:sp>
          <p:nvSpPr>
            <p:cNvPr id="56" name="楕円 55"/>
            <p:cNvSpPr>
              <a:spLocks noChangeAspect="1"/>
            </p:cNvSpPr>
            <p:nvPr/>
          </p:nvSpPr>
          <p:spPr>
            <a:xfrm>
              <a:off x="5220056" y="5637249"/>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600" b="1" dirty="0">
                  <a:latin typeface="Meiryo UI" panose="020B0604030504040204" pitchFamily="50" charset="-128"/>
                  <a:ea typeface="Meiryo UI" panose="020B0604030504040204" pitchFamily="50" charset="-128"/>
                </a:rPr>
                <a:t>重点</a:t>
              </a:r>
              <a:endParaRPr kumimoji="1" lang="en-US" altLang="ja-JP" sz="1600" b="1" dirty="0">
                <a:latin typeface="Meiryo UI" panose="020B0604030504040204" pitchFamily="50" charset="-128"/>
                <a:ea typeface="Meiryo UI" panose="020B0604030504040204" pitchFamily="50" charset="-128"/>
              </a:endParaRPr>
            </a:p>
            <a:p>
              <a:pPr algn="ctr">
                <a:lnSpc>
                  <a:spcPts val="1300"/>
                </a:lnSpc>
              </a:pPr>
              <a:r>
                <a:rPr kumimoji="1" lang="ja-JP" altLang="en-US" sz="1600" b="1" dirty="0">
                  <a:latin typeface="Meiryo UI" panose="020B0604030504040204" pitchFamily="50" charset="-128"/>
                  <a:ea typeface="Meiryo UI" panose="020B0604030504040204" pitchFamily="50" charset="-128"/>
                </a:rPr>
                <a:t>ゴール</a:t>
              </a:r>
              <a:r>
                <a:rPr kumimoji="1" lang="en-US" altLang="ja-JP" sz="1600" b="1" dirty="0">
                  <a:latin typeface="Meiryo UI" panose="020B0604030504040204" pitchFamily="50" charset="-128"/>
                  <a:ea typeface="Meiryo UI" panose="020B0604030504040204" pitchFamily="50" charset="-128"/>
                </a:rPr>
                <a:t>Ⅱ</a:t>
              </a:r>
              <a:endParaRPr kumimoji="1" lang="ja-JP" altLang="en-US" sz="1600" b="1" dirty="0">
                <a:latin typeface="Meiryo UI" panose="020B0604030504040204" pitchFamily="50" charset="-128"/>
                <a:ea typeface="Meiryo UI" panose="020B0604030504040204" pitchFamily="50" charset="-128"/>
              </a:endParaRPr>
            </a:p>
          </p:txBody>
        </p:sp>
        <p:sp>
          <p:nvSpPr>
            <p:cNvPr id="57" name="正方形/長方形 56"/>
            <p:cNvSpPr>
              <a:spLocks noChangeAspect="1"/>
            </p:cNvSpPr>
            <p:nvPr/>
          </p:nvSpPr>
          <p:spPr>
            <a:xfrm>
              <a:off x="2955639" y="4109253"/>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8" name="正方形/長方形 57"/>
            <p:cNvSpPr/>
            <p:nvPr/>
          </p:nvSpPr>
          <p:spPr>
            <a:xfrm>
              <a:off x="2289911" y="6199726"/>
              <a:ext cx="5081795"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9" name="角丸四角形 58"/>
            <p:cNvSpPr/>
            <p:nvPr/>
          </p:nvSpPr>
          <p:spPr>
            <a:xfrm>
              <a:off x="1639295" y="3201958"/>
              <a:ext cx="6284490" cy="3389072"/>
            </a:xfrm>
            <a:prstGeom prst="roundRect">
              <a:avLst>
                <a:gd name="adj" fmla="val 0"/>
              </a:avLst>
            </a:prstGeom>
            <a:no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0" name="正方形/長方形 59"/>
            <p:cNvSpPr>
              <a:spLocks/>
            </p:cNvSpPr>
            <p:nvPr/>
          </p:nvSpPr>
          <p:spPr>
            <a:xfrm>
              <a:off x="1343285" y="2913958"/>
              <a:ext cx="6984000" cy="288000"/>
            </a:xfrm>
            <a:prstGeom prst="rect">
              <a:avLst/>
            </a:prstGeom>
            <a:no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b="1" dirty="0">
                <a:solidFill>
                  <a:schemeClr val="tx1"/>
                </a:solidFill>
                <a:latin typeface="Meiryo UI" panose="020B0604030504040204" pitchFamily="50" charset="-128"/>
                <a:ea typeface="Meiryo UI" panose="020B0604030504040204" pitchFamily="50" charset="-128"/>
              </a:endParaRPr>
            </a:p>
          </p:txBody>
        </p:sp>
        <p:sp>
          <p:nvSpPr>
            <p:cNvPr id="61" name="正方形/長方形 60"/>
            <p:cNvSpPr>
              <a:spLocks/>
            </p:cNvSpPr>
            <p:nvPr/>
          </p:nvSpPr>
          <p:spPr>
            <a:xfrm>
              <a:off x="2450252" y="6464937"/>
              <a:ext cx="4896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62" name="角丸四角形 61"/>
            <p:cNvSpPr/>
            <p:nvPr/>
          </p:nvSpPr>
          <p:spPr>
            <a:xfrm>
              <a:off x="8255094" y="4212469"/>
              <a:ext cx="1452187"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府民の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3" name="角丸四角形 62"/>
            <p:cNvSpPr/>
            <p:nvPr/>
          </p:nvSpPr>
          <p:spPr>
            <a:xfrm>
              <a:off x="8219796" y="5649002"/>
              <a:ext cx="145218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b="1" dirty="0">
                  <a:latin typeface="Meiryo UI" panose="020B0604030504040204" pitchFamily="50" charset="-128"/>
                  <a:ea typeface="Meiryo UI" panose="020B0604030504040204" pitchFamily="50" charset="-128"/>
                </a:rPr>
                <a:t>地域（大阪）の</a:t>
              </a:r>
              <a:endParaRPr kumimoji="1" lang="en-US" altLang="ja-JP" b="1" dirty="0">
                <a:latin typeface="Meiryo UI" panose="020B0604030504040204" pitchFamily="50" charset="-128"/>
                <a:ea typeface="Meiryo UI" panose="020B0604030504040204" pitchFamily="50" charset="-128"/>
              </a:endParaRPr>
            </a:p>
            <a:p>
              <a:pPr algn="ctr"/>
              <a:r>
                <a:rPr kumimoji="1" lang="en-US" altLang="ja-JP" b="1" dirty="0">
                  <a:latin typeface="Meiryo UI" panose="020B0604030504040204" pitchFamily="50" charset="-128"/>
                  <a:ea typeface="Meiryo UI" panose="020B0604030504040204" pitchFamily="50" charset="-128"/>
                </a:rPr>
                <a:t>well-being</a:t>
              </a:r>
              <a:endParaRPr lang="ja-JP" altLang="en-US" dirty="0"/>
            </a:p>
          </p:txBody>
        </p:sp>
        <p:sp>
          <p:nvSpPr>
            <p:cNvPr id="64" name="右中かっこ 63"/>
            <p:cNvSpPr/>
            <p:nvPr/>
          </p:nvSpPr>
          <p:spPr>
            <a:xfrm>
              <a:off x="7877291" y="3499590"/>
              <a:ext cx="253239" cy="2008394"/>
            </a:xfrm>
            <a:prstGeom prst="rightBrace">
              <a:avLst>
                <a:gd name="adj1" fmla="val 83970"/>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65" name="右中かっこ 64"/>
            <p:cNvSpPr/>
            <p:nvPr/>
          </p:nvSpPr>
          <p:spPr>
            <a:xfrm>
              <a:off x="7888721" y="5518344"/>
              <a:ext cx="237577" cy="742658"/>
            </a:xfrm>
            <a:prstGeom prst="rightBrace">
              <a:avLst>
                <a:gd name="adj1" fmla="val 45959"/>
                <a:gd name="adj2" fmla="val 50000"/>
              </a:avLst>
            </a:prstGeom>
            <a:solidFill>
              <a:schemeClr val="bg1"/>
            </a:solid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grpSp>
      <p:sp>
        <p:nvSpPr>
          <p:cNvPr id="39" name="正方形/長方形 38"/>
          <p:cNvSpPr/>
          <p:nvPr/>
        </p:nvSpPr>
        <p:spPr>
          <a:xfrm>
            <a:off x="-43930" y="678812"/>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spcBef>
                <a:spcPts val="0"/>
              </a:spcBef>
            </a:pP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2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年大阪・関西万博に向けて取り組む</a:t>
            </a:r>
            <a:r>
              <a:rPr lang="ja-JP" altLang="en-US"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「重点ゴール」</a:t>
            </a:r>
            <a:endParaRPr lang="en-US" altLang="ja-JP" sz="2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33</a:t>
            </a:fld>
            <a:endParaRPr kumimoji="1" lang="ja-JP" altLang="en-US" sz="1200"/>
          </a:p>
        </p:txBody>
      </p:sp>
    </p:spTree>
    <p:extLst>
      <p:ext uri="{BB962C8B-B14F-4D97-AF65-F5344CB8AC3E}">
        <p14:creationId xmlns:p14="http://schemas.microsoft.com/office/powerpoint/2010/main" val="1610635467"/>
      </p:ext>
    </p:extLst>
  </p:cSld>
  <p:clrMapOvr>
    <a:masterClrMapping/>
  </p:clrMapOvr>
  <mc:AlternateContent xmlns:mc="http://schemas.openxmlformats.org/markup-compatibility/2006" xmlns:p14="http://schemas.microsoft.com/office/powerpoint/2010/main">
    <mc:Choice Requires="p14">
      <p:transition spd="slow" p14:dur="2000" advTm="391"/>
    </mc:Choice>
    <mc:Fallback xmlns="">
      <p:transition spd="slow" advTm="39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08"/>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a:latin typeface="Meiryo UI" panose="020B0604030504040204" pitchFamily="50" charset="-128"/>
                <a:ea typeface="Meiryo UI" panose="020B0604030504040204" pitchFamily="50" charset="-128"/>
              </a:rPr>
              <a:t>ビジョン</a:t>
            </a:r>
          </a:p>
        </p:txBody>
      </p:sp>
      <p:sp>
        <p:nvSpPr>
          <p:cNvPr id="35" name="テキスト ボックス 34"/>
          <p:cNvSpPr txBox="1"/>
          <p:nvPr/>
        </p:nvSpPr>
        <p:spPr>
          <a:xfrm>
            <a:off x="216377" y="1211243"/>
            <a:ext cx="9473247" cy="683264"/>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万博に向け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目標年次に向けた総仕上げを図る中で、</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万博のレガシーとして「</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先進都市」を実現</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ja-JP" altLang="en-US" spc="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4"/>
          <p:cNvGrpSpPr/>
          <p:nvPr/>
        </p:nvGrpSpPr>
        <p:grpSpPr>
          <a:xfrm>
            <a:off x="494453" y="2251112"/>
            <a:ext cx="9421602" cy="4268404"/>
            <a:chOff x="360048" y="2354064"/>
            <a:chExt cx="9421602" cy="3616843"/>
          </a:xfrm>
        </p:grpSpPr>
        <p:sp>
          <p:nvSpPr>
            <p:cNvPr id="34" name="右矢印 5"/>
            <p:cNvSpPr/>
            <p:nvPr/>
          </p:nvSpPr>
          <p:spPr>
            <a:xfrm>
              <a:off x="380482" y="5251000"/>
              <a:ext cx="9207106" cy="719907"/>
            </a:xfrm>
            <a:prstGeom prst="rightArrow">
              <a:avLst>
                <a:gd name="adj1" fmla="val 50894"/>
                <a:gd name="adj2" fmla="val 855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2" name="テキスト ボックス 6"/>
            <p:cNvSpPr txBox="1"/>
            <p:nvPr/>
          </p:nvSpPr>
          <p:spPr>
            <a:xfrm>
              <a:off x="374749" y="5466283"/>
              <a:ext cx="1242328" cy="286875"/>
            </a:xfrm>
            <a:prstGeom prst="rect">
              <a:avLst/>
            </a:prstGeom>
            <a:noFill/>
          </p:spPr>
          <p:txBody>
            <a:bodyPr wrap="square" rtlCol="0">
              <a:spAutoFit/>
            </a:bodyPr>
            <a:lstStyle/>
            <a:p>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rPr>
                <a:t>2020</a:t>
              </a:r>
              <a:r>
                <a:rPr lang="ja-JP" altLang="en-US" sz="1600" b="1" dirty="0">
                  <a:solidFill>
                    <a:prstClr val="black"/>
                  </a:solidFill>
                  <a:latin typeface="Meiryo UI" panose="020B0604030504040204" pitchFamily="50" charset="-128"/>
                  <a:ea typeface="Meiryo UI" panose="020B0604030504040204" pitchFamily="50" charset="-128"/>
                </a:rPr>
                <a:t>年　</a:t>
              </a:r>
            </a:p>
          </p:txBody>
        </p:sp>
        <p:sp>
          <p:nvSpPr>
            <p:cNvPr id="53" name="テキスト ボックス 7"/>
            <p:cNvSpPr txBox="1"/>
            <p:nvPr/>
          </p:nvSpPr>
          <p:spPr>
            <a:xfrm>
              <a:off x="3674578" y="5477405"/>
              <a:ext cx="940100"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2025</a:t>
              </a:r>
              <a:r>
                <a:rPr lang="ja-JP" altLang="en-US" sz="1600" b="1" dirty="0">
                  <a:solidFill>
                    <a:prstClr val="black"/>
                  </a:solidFill>
                  <a:latin typeface="Meiryo UI" panose="020B0604030504040204" pitchFamily="50" charset="-128"/>
                  <a:ea typeface="Meiryo UI" panose="020B0604030504040204" pitchFamily="50" charset="-128"/>
                </a:rPr>
                <a:t>年</a:t>
              </a:r>
            </a:p>
          </p:txBody>
        </p:sp>
        <p:sp>
          <p:nvSpPr>
            <p:cNvPr id="54" name="テキスト ボックス 8"/>
            <p:cNvSpPr txBox="1"/>
            <p:nvPr/>
          </p:nvSpPr>
          <p:spPr>
            <a:xfrm>
              <a:off x="7831729" y="5452083"/>
              <a:ext cx="1137373"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2030</a:t>
              </a:r>
              <a:r>
                <a:rPr lang="ja-JP" altLang="en-US" sz="1600" b="1" dirty="0">
                  <a:solidFill>
                    <a:prstClr val="black"/>
                  </a:solidFill>
                  <a:latin typeface="Meiryo UI" panose="020B0604030504040204" pitchFamily="50" charset="-128"/>
                  <a:ea typeface="Meiryo UI" panose="020B0604030504040204" pitchFamily="50" charset="-128"/>
                </a:rPr>
                <a:t>年　　　　　　　　　　　　　　　</a:t>
              </a:r>
            </a:p>
          </p:txBody>
        </p:sp>
        <p:cxnSp>
          <p:nvCxnSpPr>
            <p:cNvPr id="37" name="直線コネクタ 9"/>
            <p:cNvCxnSpPr/>
            <p:nvPr/>
          </p:nvCxnSpPr>
          <p:spPr>
            <a:xfrm>
              <a:off x="3618795" y="5168107"/>
              <a:ext cx="1071365" cy="333"/>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10"/>
            <p:cNvCxnSpPr/>
            <p:nvPr/>
          </p:nvCxnSpPr>
          <p:spPr>
            <a:xfrm flipV="1">
              <a:off x="3515346" y="3146478"/>
              <a:ext cx="1082110" cy="426256"/>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ホームベース 11"/>
            <p:cNvSpPr/>
            <p:nvPr/>
          </p:nvSpPr>
          <p:spPr>
            <a:xfrm>
              <a:off x="380482" y="3470141"/>
              <a:ext cx="3422708" cy="1708223"/>
            </a:xfrm>
            <a:prstGeom prst="homePlate">
              <a:avLst>
                <a:gd name="adj" fmla="val 8632"/>
              </a:avLst>
            </a:prstGeom>
            <a:solidFill>
              <a:schemeClr val="accent5">
                <a:lumMod val="75000"/>
              </a:schemeClr>
            </a:solidFill>
            <a:ln w="349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1" name="角丸四角形 12"/>
            <p:cNvSpPr/>
            <p:nvPr/>
          </p:nvSpPr>
          <p:spPr>
            <a:xfrm>
              <a:off x="7971062" y="2462654"/>
              <a:ext cx="468723" cy="2755108"/>
            </a:xfrm>
            <a:prstGeom prst="roundRect">
              <a:avLst>
                <a:gd name="adj" fmla="val 8062"/>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30" name="テキスト ボックス 13"/>
            <p:cNvSpPr txBox="1"/>
            <p:nvPr/>
          </p:nvSpPr>
          <p:spPr>
            <a:xfrm>
              <a:off x="7977520" y="2599930"/>
              <a:ext cx="430887" cy="2685910"/>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Ｓ</a:t>
              </a:r>
              <a:r>
                <a:rPr lang="ja-JP" altLang="en-US" sz="1600" dirty="0">
                  <a:solidFill>
                    <a:prstClr val="black"/>
                  </a:solidFill>
                  <a:latin typeface="Bauhaus 93" panose="04030905020B02020C02" pitchFamily="82" charset="0"/>
                  <a:ea typeface="HGS創英角ｺﾞｼｯｸUB" panose="020B0900000000000000" pitchFamily="50" charset="-128"/>
                </a:rPr>
                <a:t>ＤＧｓ目標年次</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43" name="ホームベース 14"/>
            <p:cNvSpPr/>
            <p:nvPr/>
          </p:nvSpPr>
          <p:spPr>
            <a:xfrm>
              <a:off x="4567158" y="3159080"/>
              <a:ext cx="3383470" cy="2050104"/>
            </a:xfrm>
            <a:prstGeom prst="homePlate">
              <a:avLst>
                <a:gd name="adj" fmla="val 12172"/>
              </a:avLst>
            </a:prstGeom>
            <a:solidFill>
              <a:schemeClr val="accent5">
                <a:lumMod val="60000"/>
                <a:lumOff val="40000"/>
              </a:schemeClr>
            </a:solidFill>
            <a:ln w="19050">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dirty="0">
                <a:solidFill>
                  <a:prstClr val="white"/>
                </a:solidFill>
                <a:latin typeface="Calibri" panose="020F0502020204030204"/>
                <a:ea typeface="游ゴシック" panose="020B0400000000000000" pitchFamily="50" charset="-128"/>
              </a:endParaRPr>
            </a:p>
          </p:txBody>
        </p:sp>
        <p:sp>
          <p:nvSpPr>
            <p:cNvPr id="44" name="テキスト ボックス 15"/>
            <p:cNvSpPr txBox="1"/>
            <p:nvPr/>
          </p:nvSpPr>
          <p:spPr>
            <a:xfrm>
              <a:off x="4665273" y="3306167"/>
              <a:ext cx="3347139" cy="1799487"/>
            </a:xfrm>
            <a:prstGeom prst="rect">
              <a:avLst/>
            </a:prstGeom>
            <a:noFill/>
            <a:ln w="19050" cmpd="sng">
              <a:noFill/>
              <a:prstDash val="solid"/>
            </a:ln>
          </p:spPr>
          <p:txBody>
            <a:bodyPr wrap="square" rtlCol="0">
              <a:spAutoFit/>
            </a:bodyPr>
            <a:lstStyle/>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改めて、</a:t>
              </a:r>
              <a:r>
                <a:rPr lang="en-US" altLang="ja-JP" sz="1600" dirty="0">
                  <a:solidFill>
                    <a:prstClr val="black"/>
                  </a:solidFill>
                  <a:latin typeface="Meiryo UI" panose="020B0604030504040204" pitchFamily="50" charset="-128"/>
                  <a:ea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rPr>
                <a:t>年時点の</a:t>
              </a:r>
              <a:r>
                <a:rPr lang="en-US" altLang="ja-JP" sz="1600" dirty="0">
                  <a:solidFill>
                    <a:prstClr val="black"/>
                  </a:solidFill>
                  <a:latin typeface="Meiryo UI" panose="020B0604030504040204" pitchFamily="50" charset="-128"/>
                  <a:ea typeface="Meiryo UI" panose="020B0604030504040204" pitchFamily="50" charset="-128"/>
                </a:rPr>
                <a:t>SDGs</a:t>
              </a:r>
            </a:p>
            <a:p>
              <a:pPr marL="96838" indent="-96838"/>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ゴールの到達点を分析</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err="1">
                  <a:solidFill>
                    <a:prstClr val="black"/>
                  </a:solidFill>
                  <a:latin typeface="Meiryo UI" panose="020B0604030504040204" pitchFamily="50" charset="-128"/>
                  <a:ea typeface="Meiryo UI" panose="020B0604030504040204" pitchFamily="50" charset="-128"/>
                </a:rPr>
                <a:t>SDGs+beyond</a:t>
              </a:r>
              <a:r>
                <a:rPr lang="ja-JP" altLang="en-US" sz="1600" dirty="0">
                  <a:solidFill>
                    <a:prstClr val="black"/>
                  </a:solidFill>
                  <a:latin typeface="Meiryo UI" panose="020B0604030504040204" pitchFamily="50" charset="-128"/>
                  <a:ea typeface="Meiryo UI" panose="020B0604030504040204" pitchFamily="50" charset="-128"/>
                </a:rPr>
                <a:t>」も見据え、</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達成に向け、オール大阪で</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総仕上げを図る</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の取組みを通じ、様々な</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場面で世界に貢献していく</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45" name="楕円 16"/>
            <p:cNvSpPr/>
            <p:nvPr/>
          </p:nvSpPr>
          <p:spPr>
            <a:xfrm>
              <a:off x="671483" y="2672844"/>
              <a:ext cx="2711927"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先進都市としての基盤を整える</a:t>
              </a:r>
            </a:p>
          </p:txBody>
        </p:sp>
        <p:sp>
          <p:nvSpPr>
            <p:cNvPr id="46" name="楕円 17"/>
            <p:cNvSpPr/>
            <p:nvPr/>
          </p:nvSpPr>
          <p:spPr>
            <a:xfrm>
              <a:off x="4720364" y="2354064"/>
              <a:ext cx="3015129"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prstClr val="white"/>
                  </a:solidFill>
                  <a:latin typeface="Meiryo UI" panose="020B0604030504040204" pitchFamily="50" charset="-128"/>
                  <a:ea typeface="Meiryo UI" panose="020B0604030504040204" pitchFamily="50" charset="-128"/>
                </a:rPr>
                <a:t>万博のレガシーとして、</a:t>
              </a: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先進都市を実現</a:t>
              </a:r>
            </a:p>
          </p:txBody>
        </p:sp>
        <p:sp>
          <p:nvSpPr>
            <p:cNvPr id="47" name="角丸四角形 18"/>
            <p:cNvSpPr/>
            <p:nvPr/>
          </p:nvSpPr>
          <p:spPr>
            <a:xfrm>
              <a:off x="3875828" y="2380396"/>
              <a:ext cx="468723" cy="2787712"/>
            </a:xfrm>
            <a:prstGeom prst="roundRect">
              <a:avLst>
                <a:gd name="adj" fmla="val 11333"/>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8" name="テキスト ボックス 19"/>
            <p:cNvSpPr txBox="1"/>
            <p:nvPr/>
          </p:nvSpPr>
          <p:spPr>
            <a:xfrm>
              <a:off x="3917473" y="2486190"/>
              <a:ext cx="430887" cy="2654047"/>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大阪・関西万博</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32" name="テキスト ボックス 20"/>
            <p:cNvSpPr txBox="1"/>
            <p:nvPr/>
          </p:nvSpPr>
          <p:spPr>
            <a:xfrm>
              <a:off x="8517919" y="3840208"/>
              <a:ext cx="1263731" cy="495511"/>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SDGs</a:t>
              </a:r>
            </a:p>
            <a:p>
              <a:r>
                <a:rPr lang="en-US" altLang="ja-JP" sz="1600" b="1" dirty="0">
                  <a:solidFill>
                    <a:prstClr val="black"/>
                  </a:solidFill>
                  <a:latin typeface="Meiryo UI" panose="020B0604030504040204" pitchFamily="50" charset="-128"/>
                  <a:ea typeface="Meiryo UI" panose="020B0604030504040204" pitchFamily="50" charset="-128"/>
                </a:rPr>
                <a:t>+beyond</a:t>
              </a:r>
              <a:r>
                <a:rPr lang="ja-JP" altLang="en-US" sz="1600" b="1" dirty="0">
                  <a:solidFill>
                    <a:prstClr val="black"/>
                  </a:solidFill>
                  <a:latin typeface="Meiryo UI" panose="020B0604030504040204" pitchFamily="50" charset="-128"/>
                  <a:ea typeface="Meiryo UI" panose="020B0604030504040204" pitchFamily="50" charset="-128"/>
                </a:rPr>
                <a:t>　　　　　　　　　　　　　　　</a:t>
              </a:r>
            </a:p>
          </p:txBody>
        </p:sp>
        <p:sp>
          <p:nvSpPr>
            <p:cNvPr id="25" name="テキスト ボックス 26"/>
            <p:cNvSpPr txBox="1"/>
            <p:nvPr/>
          </p:nvSpPr>
          <p:spPr>
            <a:xfrm>
              <a:off x="360048" y="3655249"/>
              <a:ext cx="3296804" cy="1747328"/>
            </a:xfrm>
            <a:prstGeom prst="rect">
              <a:avLst/>
            </a:prstGeom>
            <a:noFill/>
            <a:ln w="19050" cmpd="sng">
              <a:noFill/>
              <a:prstDash val="solid"/>
            </a:ln>
          </p:spPr>
          <p:txBody>
            <a:bodyPr wrap="square" rtlCol="0">
              <a:spAutoFit/>
            </a:bodyPr>
            <a:lstStyle/>
            <a:p>
              <a:pPr marL="185738" indent="-185738"/>
              <a:r>
                <a:rPr lang="ja-JP" altLang="en-US" sz="1600" dirty="0">
                  <a:solidFill>
                    <a:prstClr val="white"/>
                  </a:solidFill>
                  <a:latin typeface="Meiryo UI" panose="020B0604030504040204" pitchFamily="50" charset="-128"/>
                  <a:ea typeface="Meiryo UI" panose="020B0604030504040204" pitchFamily="50" charset="-128"/>
                </a:rPr>
                <a:t>〇　誰もが</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を意識し、自律的に</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　行動する大阪を実現していく</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〇　様々なステークホルダーが自分なりの</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に取り組む中で、特に、重点ゴールの底上げに注力していく</a:t>
              </a:r>
              <a:endParaRPr lang="en-US" altLang="ja-JP" sz="1600" dirty="0">
                <a:solidFill>
                  <a:prstClr val="white"/>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17651" y="742882"/>
            <a:ext cx="9301840" cy="4561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nSpc>
                <a:spcPts val="2600"/>
              </a:lnSpc>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年までの</a:t>
            </a: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工程</a:t>
            </a:r>
            <a:endPar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1"/>
          <p:cNvSpPr txBox="1">
            <a:spLocks/>
          </p:cNvSpPr>
          <p:nvPr/>
        </p:nvSpPr>
        <p:spPr>
          <a:xfrm>
            <a:off x="6996113" y="65341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34</a:t>
            </a:fld>
            <a:endParaRPr kumimoji="1" lang="ja-JP" altLang="en-US" sz="1200"/>
          </a:p>
        </p:txBody>
      </p:sp>
    </p:spTree>
    <p:extLst>
      <p:ext uri="{BB962C8B-B14F-4D97-AF65-F5344CB8AC3E}">
        <p14:creationId xmlns:p14="http://schemas.microsoft.com/office/powerpoint/2010/main" val="24531125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Osaka SDGs </a:t>
            </a:r>
            <a:r>
              <a:rPr kumimoji="1" lang="ja-JP" altLang="en-US" sz="2000" b="1" dirty="0">
                <a:latin typeface="Meiryo UI" panose="020B0604030504040204" pitchFamily="50" charset="-128"/>
                <a:ea typeface="Meiryo UI" panose="020B0604030504040204" pitchFamily="50" charset="-128"/>
              </a:rPr>
              <a:t>ビジョン</a:t>
            </a:r>
          </a:p>
        </p:txBody>
      </p:sp>
      <p:sp>
        <p:nvSpPr>
          <p:cNvPr id="150" name="正方形/長方形 149"/>
          <p:cNvSpPr/>
          <p:nvPr/>
        </p:nvSpPr>
        <p:spPr>
          <a:xfrm>
            <a:off x="266166" y="923990"/>
            <a:ext cx="9298591" cy="206290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185738" indent="-185738">
              <a:spcBef>
                <a:spcPts val="1200"/>
              </a:spcBef>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5" name="図 314"/>
          <p:cNvPicPr preferRelativeResize="0">
            <a:picLocks/>
          </p:cNvPicPr>
          <p:nvPr/>
        </p:nvPicPr>
        <p:blipFill>
          <a:blip r:embed="rId3">
            <a:grayscl/>
          </a:blip>
          <a:stretch>
            <a:fillRect/>
          </a:stretch>
        </p:blipFill>
        <p:spPr>
          <a:xfrm>
            <a:off x="144862" y="2702816"/>
            <a:ext cx="3145381" cy="3181033"/>
          </a:xfrm>
          <a:prstGeom prst="rect">
            <a:avLst/>
          </a:prstGeom>
          <a:ln w="3175">
            <a:solidFill>
              <a:schemeClr val="bg1">
                <a:lumMod val="65000"/>
              </a:schemeClr>
            </a:solidFill>
          </a:ln>
        </p:spPr>
      </p:pic>
      <p:pic>
        <p:nvPicPr>
          <p:cNvPr id="412" name="図 411"/>
          <p:cNvPicPr>
            <a:picLocks noChangeAspect="1"/>
          </p:cNvPicPr>
          <p:nvPr/>
        </p:nvPicPr>
        <p:blipFill>
          <a:blip r:embed="rId4"/>
          <a:stretch>
            <a:fillRect/>
          </a:stretch>
        </p:blipFill>
        <p:spPr>
          <a:xfrm>
            <a:off x="6873224" y="2677084"/>
            <a:ext cx="2962728" cy="3196150"/>
          </a:xfrm>
          <a:prstGeom prst="rect">
            <a:avLst/>
          </a:prstGeom>
        </p:spPr>
      </p:pic>
      <p:grpSp>
        <p:nvGrpSpPr>
          <p:cNvPr id="322" name="グループ化 321"/>
          <p:cNvGrpSpPr>
            <a:grpSpLocks noChangeAspect="1"/>
          </p:cNvGrpSpPr>
          <p:nvPr/>
        </p:nvGrpSpPr>
        <p:grpSpPr>
          <a:xfrm>
            <a:off x="1336405" y="3800298"/>
            <a:ext cx="1241441" cy="1381166"/>
            <a:chOff x="2143370" y="3987282"/>
            <a:chExt cx="921552" cy="1025273"/>
          </a:xfrm>
        </p:grpSpPr>
        <p:sp>
          <p:nvSpPr>
            <p:cNvPr id="334" name="二等辺三角形 333"/>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335" name="グループ化 334"/>
            <p:cNvGrpSpPr>
              <a:grpSpLocks noChangeAspect="1"/>
            </p:cNvGrpSpPr>
            <p:nvPr/>
          </p:nvGrpSpPr>
          <p:grpSpPr>
            <a:xfrm>
              <a:off x="2217547" y="4116000"/>
              <a:ext cx="816978" cy="896555"/>
              <a:chOff x="2246055" y="3937438"/>
              <a:chExt cx="1011529" cy="1110057"/>
            </a:xfrm>
          </p:grpSpPr>
          <p:pic>
            <p:nvPicPr>
              <p:cNvPr id="336" name="図 335"/>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337" name="図 336"/>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338"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339"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340"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341" name="図 340"/>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342" name="図 341"/>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pic>
            <p:nvPicPr>
              <p:cNvPr id="343" name="図 342"/>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sp>
            <p:nvSpPr>
              <p:cNvPr id="344" name="テキスト ボックス 43"/>
              <p:cNvSpPr txBox="1"/>
              <p:nvPr/>
            </p:nvSpPr>
            <p:spPr>
              <a:xfrm>
                <a:off x="2256711" y="4751678"/>
                <a:ext cx="1000873" cy="29581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9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grpSp>
      </p:grpSp>
      <p:pic>
        <p:nvPicPr>
          <p:cNvPr id="72" name="図 71"/>
          <p:cNvPicPr preferRelativeResize="0">
            <a:picLocks/>
          </p:cNvPicPr>
          <p:nvPr/>
        </p:nvPicPr>
        <p:blipFill>
          <a:blip r:embed="rId3">
            <a:grayscl/>
          </a:blip>
          <a:stretch>
            <a:fillRect/>
          </a:stretch>
        </p:blipFill>
        <p:spPr>
          <a:xfrm>
            <a:off x="3563417" y="2677084"/>
            <a:ext cx="3061110" cy="3252978"/>
          </a:xfrm>
          <a:prstGeom prst="rect">
            <a:avLst/>
          </a:prstGeom>
          <a:ln w="3175">
            <a:solidFill>
              <a:schemeClr val="bg1">
                <a:lumMod val="65000"/>
              </a:schemeClr>
            </a:solidFill>
          </a:ln>
        </p:spPr>
      </p:pic>
      <p:sp>
        <p:nvSpPr>
          <p:cNvPr id="413" name="右矢印 412"/>
          <p:cNvSpPr/>
          <p:nvPr/>
        </p:nvSpPr>
        <p:spPr>
          <a:xfrm>
            <a:off x="3157543" y="4219615"/>
            <a:ext cx="559490" cy="540000"/>
          </a:xfrm>
          <a:prstGeom prst="rightArrow">
            <a:avLst>
              <a:gd name="adj1" fmla="val 50000"/>
              <a:gd name="adj2" fmla="val 6302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3" name="直線コネクタ 2"/>
          <p:cNvCxnSpPr>
            <a:stCxn id="272" idx="1"/>
          </p:cNvCxnSpPr>
          <p:nvPr/>
        </p:nvCxnSpPr>
        <p:spPr>
          <a:xfrm flipH="1">
            <a:off x="4337699" y="3334772"/>
            <a:ext cx="645563" cy="725206"/>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59" name="直線コネクタ 58"/>
          <p:cNvCxnSpPr>
            <a:endCxn id="79" idx="2"/>
          </p:cNvCxnSpPr>
          <p:nvPr/>
        </p:nvCxnSpPr>
        <p:spPr>
          <a:xfrm flipH="1" flipV="1">
            <a:off x="3866766" y="4781192"/>
            <a:ext cx="786775" cy="598790"/>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4" name="直線コネクタ 63"/>
          <p:cNvCxnSpPr/>
          <p:nvPr/>
        </p:nvCxnSpPr>
        <p:spPr>
          <a:xfrm flipH="1">
            <a:off x="4599656" y="4346088"/>
            <a:ext cx="594122" cy="337023"/>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68" name="直線コネクタ 67"/>
          <p:cNvCxnSpPr>
            <a:endCxn id="289" idx="3"/>
          </p:cNvCxnSpPr>
          <p:nvPr/>
        </p:nvCxnSpPr>
        <p:spPr>
          <a:xfrm>
            <a:off x="5596040" y="3803154"/>
            <a:ext cx="547464" cy="784509"/>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6" name="直線コネクタ 85"/>
          <p:cNvCxnSpPr/>
          <p:nvPr/>
        </p:nvCxnSpPr>
        <p:spPr>
          <a:xfrm flipH="1">
            <a:off x="5179069" y="4780078"/>
            <a:ext cx="288892" cy="52557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cxnSp>
        <p:nvCxnSpPr>
          <p:cNvPr id="87" name="直線コネクタ 86"/>
          <p:cNvCxnSpPr>
            <a:endCxn id="281" idx="1"/>
          </p:cNvCxnSpPr>
          <p:nvPr/>
        </p:nvCxnSpPr>
        <p:spPr>
          <a:xfrm flipH="1">
            <a:off x="4949303" y="3904380"/>
            <a:ext cx="82794" cy="1379432"/>
          </a:xfrm>
          <a:prstGeom prst="line">
            <a:avLst/>
          </a:prstGeom>
          <a:ln w="6350">
            <a:solidFill>
              <a:srgbClr val="FF0000"/>
            </a:solidFill>
            <a:prstDash val="sysDot"/>
          </a:ln>
        </p:spPr>
        <p:style>
          <a:lnRef idx="1">
            <a:schemeClr val="accent2"/>
          </a:lnRef>
          <a:fillRef idx="0">
            <a:schemeClr val="accent2"/>
          </a:fillRef>
          <a:effectRef idx="0">
            <a:schemeClr val="accent2"/>
          </a:effectRef>
          <a:fontRef idx="minor">
            <a:schemeClr val="tx1"/>
          </a:fontRef>
        </p:style>
      </p:cxnSp>
      <p:grpSp>
        <p:nvGrpSpPr>
          <p:cNvPr id="270" name="グループ化 269"/>
          <p:cNvGrpSpPr/>
          <p:nvPr/>
        </p:nvGrpSpPr>
        <p:grpSpPr>
          <a:xfrm>
            <a:off x="4744365" y="2946764"/>
            <a:ext cx="955586" cy="1038271"/>
            <a:chOff x="6529469" y="2488902"/>
            <a:chExt cx="680393" cy="722496"/>
          </a:xfrm>
        </p:grpSpPr>
        <p:sp>
          <p:nvSpPr>
            <p:cNvPr id="271" name="テキスト ボックス 43"/>
            <p:cNvSpPr txBox="1"/>
            <p:nvPr/>
          </p:nvSpPr>
          <p:spPr>
            <a:xfrm>
              <a:off x="6558379" y="3034707"/>
              <a:ext cx="614572" cy="176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府民の取組み</a:t>
              </a:r>
            </a:p>
          </p:txBody>
        </p:sp>
        <p:sp>
          <p:nvSpPr>
            <p:cNvPr id="272" name="二等辺三角形 271"/>
            <p:cNvSpPr>
              <a:spLocks noChangeAspect="1"/>
            </p:cNvSpPr>
            <p:nvPr/>
          </p:nvSpPr>
          <p:spPr>
            <a:xfrm>
              <a:off x="6529469" y="2488902"/>
              <a:ext cx="680393" cy="540000"/>
            </a:xfrm>
            <a:prstGeom prst="triangle">
              <a:avLst/>
            </a:prstGeom>
            <a:solidFill>
              <a:schemeClr val="bg1"/>
            </a:solidFill>
            <a:ln w="15875">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73" name="テキスト ボックス 42"/>
            <p:cNvSpPr txBox="1"/>
            <p:nvPr/>
          </p:nvSpPr>
          <p:spPr>
            <a:xfrm>
              <a:off x="6617039" y="2828344"/>
              <a:ext cx="279549"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74" name="テキスト ボックス 43"/>
            <p:cNvSpPr txBox="1"/>
            <p:nvPr/>
          </p:nvSpPr>
          <p:spPr>
            <a:xfrm>
              <a:off x="6758397" y="2626788"/>
              <a:ext cx="232973"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endParaRPr kumimoji="1" lang="ja-JP" altLang="en-US" sz="900" dirty="0">
                <a:latin typeface="Meiryo UI" panose="020B0604030504040204" pitchFamily="50" charset="-128"/>
                <a:ea typeface="Meiryo UI" panose="020B0604030504040204" pitchFamily="50" charset="-128"/>
              </a:endParaRPr>
            </a:p>
          </p:txBody>
        </p:sp>
        <p:sp>
          <p:nvSpPr>
            <p:cNvPr id="275" name="テキスト ボックス 44"/>
            <p:cNvSpPr txBox="1"/>
            <p:nvPr/>
          </p:nvSpPr>
          <p:spPr>
            <a:xfrm>
              <a:off x="6872731" y="2825420"/>
              <a:ext cx="273622" cy="1713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84" name="グループ化 283"/>
          <p:cNvGrpSpPr/>
          <p:nvPr/>
        </p:nvGrpSpPr>
        <p:grpSpPr>
          <a:xfrm>
            <a:off x="5130193" y="4017830"/>
            <a:ext cx="1151758" cy="997314"/>
            <a:chOff x="6529460" y="2488902"/>
            <a:chExt cx="680393" cy="743650"/>
          </a:xfrm>
        </p:grpSpPr>
        <p:sp>
          <p:nvSpPr>
            <p:cNvPr id="285" name="テキスト ボックス 43"/>
            <p:cNvSpPr txBox="1"/>
            <p:nvPr/>
          </p:nvSpPr>
          <p:spPr>
            <a:xfrm>
              <a:off x="6587254" y="3037482"/>
              <a:ext cx="614573" cy="19507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100" dirty="0">
                  <a:latin typeface="Meiryo UI" panose="020B0604030504040204" pitchFamily="50" charset="-128"/>
                  <a:ea typeface="Meiryo UI" panose="020B0604030504040204" pitchFamily="50" charset="-128"/>
                </a:rPr>
                <a:t>企業の取組み</a:t>
              </a:r>
            </a:p>
          </p:txBody>
        </p:sp>
        <p:sp>
          <p:nvSpPr>
            <p:cNvPr id="286" name="二等辺三角形 285"/>
            <p:cNvSpPr>
              <a:spLocks noChangeAspect="1"/>
            </p:cNvSpPr>
            <p:nvPr/>
          </p:nvSpPr>
          <p:spPr>
            <a:xfrm>
              <a:off x="6529460" y="2488902"/>
              <a:ext cx="680393" cy="540000"/>
            </a:xfrm>
            <a:prstGeom prst="triangle">
              <a:avLst/>
            </a:prstGeom>
            <a:solidFill>
              <a:schemeClr val="bg1"/>
            </a:solidFill>
            <a:ln w="47625" cmpd="dbl">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7" name="テキスト ボックス 42"/>
            <p:cNvSpPr txBox="1"/>
            <p:nvPr/>
          </p:nvSpPr>
          <p:spPr>
            <a:xfrm>
              <a:off x="6624791" y="2817436"/>
              <a:ext cx="279549"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8" name="テキスト ボックス 43"/>
            <p:cNvSpPr txBox="1"/>
            <p:nvPr/>
          </p:nvSpPr>
          <p:spPr>
            <a:xfrm>
              <a:off x="6760294" y="2641586"/>
              <a:ext cx="232973"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9" name="テキスト ボックス 44"/>
            <p:cNvSpPr txBox="1"/>
            <p:nvPr/>
          </p:nvSpPr>
          <p:spPr>
            <a:xfrm>
              <a:off x="6854444" y="2822002"/>
              <a:ext cx="273622" cy="1835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grpSp>
        <p:nvGrpSpPr>
          <p:cNvPr id="276" name="グループ化 275"/>
          <p:cNvGrpSpPr/>
          <p:nvPr/>
        </p:nvGrpSpPr>
        <p:grpSpPr>
          <a:xfrm>
            <a:off x="4517125" y="4947808"/>
            <a:ext cx="1175412" cy="983542"/>
            <a:chOff x="6468870" y="2488902"/>
            <a:chExt cx="787439" cy="709209"/>
          </a:xfrm>
        </p:grpSpPr>
        <p:sp>
          <p:nvSpPr>
            <p:cNvPr id="277" name="テキスト ボックス 43"/>
            <p:cNvSpPr txBox="1"/>
            <p:nvPr/>
          </p:nvSpPr>
          <p:spPr>
            <a:xfrm>
              <a:off x="6468870" y="3015018"/>
              <a:ext cx="787439" cy="18309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50" dirty="0">
                  <a:latin typeface="Meiryo UI" panose="020B0604030504040204" pitchFamily="50" charset="-128"/>
                  <a:ea typeface="Meiryo UI" panose="020B0604030504040204" pitchFamily="50" charset="-128"/>
                </a:rPr>
                <a:t>市町村の取組み</a:t>
              </a:r>
            </a:p>
          </p:txBody>
        </p:sp>
        <p:sp>
          <p:nvSpPr>
            <p:cNvPr id="278" name="二等辺三角形 277"/>
            <p:cNvSpPr>
              <a:spLocks noChangeAspect="1"/>
            </p:cNvSpPr>
            <p:nvPr/>
          </p:nvSpPr>
          <p:spPr>
            <a:xfrm>
              <a:off x="6529469" y="2488902"/>
              <a:ext cx="680393" cy="540000"/>
            </a:xfrm>
            <a:prstGeom prst="triangle">
              <a:avLst/>
            </a:prstGeom>
            <a:solidFill>
              <a:schemeClr val="bg1"/>
            </a:solidFill>
            <a:ln w="28575" cmpd="thickThi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280" name="テキスト ボックス 42"/>
            <p:cNvSpPr txBox="1"/>
            <p:nvPr/>
          </p:nvSpPr>
          <p:spPr>
            <a:xfrm>
              <a:off x="6625560" y="2808980"/>
              <a:ext cx="279549"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経済</a:t>
              </a:r>
            </a:p>
          </p:txBody>
        </p:sp>
        <p:sp>
          <p:nvSpPr>
            <p:cNvPr id="281" name="テキスト ボックス 43"/>
            <p:cNvSpPr txBox="1"/>
            <p:nvPr/>
          </p:nvSpPr>
          <p:spPr>
            <a:xfrm>
              <a:off x="6758397" y="2642413"/>
              <a:ext cx="232973"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社会</a:t>
              </a:r>
            </a:p>
          </p:txBody>
        </p:sp>
        <p:sp>
          <p:nvSpPr>
            <p:cNvPr id="282" name="テキスト ボックス 44"/>
            <p:cNvSpPr txBox="1"/>
            <p:nvPr/>
          </p:nvSpPr>
          <p:spPr>
            <a:xfrm>
              <a:off x="6866904" y="2817178"/>
              <a:ext cx="273622" cy="177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000" dirty="0">
                  <a:latin typeface="Meiryo UI" panose="020B0604030504040204" pitchFamily="50" charset="-128"/>
                  <a:ea typeface="Meiryo UI" panose="020B0604030504040204" pitchFamily="50" charset="-128"/>
                </a:rPr>
                <a:t>環境</a:t>
              </a:r>
            </a:p>
          </p:txBody>
        </p:sp>
      </p:grpSp>
      <p:sp>
        <p:nvSpPr>
          <p:cNvPr id="73" name="フリーフォーム 72"/>
          <p:cNvSpPr/>
          <p:nvPr/>
        </p:nvSpPr>
        <p:spPr>
          <a:xfrm>
            <a:off x="3949387" y="2702816"/>
            <a:ext cx="2263544" cy="3152431"/>
          </a:xfrm>
          <a:custGeom>
            <a:avLst/>
            <a:gdLst>
              <a:gd name="connsiteX0" fmla="*/ 2259919 w 2267011"/>
              <a:gd name="connsiteY0" fmla="*/ 1547010 h 2841407"/>
              <a:gd name="connsiteX1" fmla="*/ 1874157 w 2267011"/>
              <a:gd name="connsiteY1" fmla="*/ 2618572 h 2841407"/>
              <a:gd name="connsiteX2" fmla="*/ 159657 w 2267011"/>
              <a:gd name="connsiteY2" fmla="*/ 2761447 h 2841407"/>
              <a:gd name="connsiteX3" fmla="*/ 131082 w 2267011"/>
              <a:gd name="connsiteY3" fmla="*/ 1647022 h 2841407"/>
              <a:gd name="connsiteX4" fmla="*/ 659719 w 2267011"/>
              <a:gd name="connsiteY4" fmla="*/ 146835 h 2841407"/>
              <a:gd name="connsiteX5" fmla="*/ 2002744 w 2267011"/>
              <a:gd name="connsiteY5" fmla="*/ 218272 h 2841407"/>
              <a:gd name="connsiteX6" fmla="*/ 2259919 w 2267011"/>
              <a:gd name="connsiteY6" fmla="*/ 1547010 h 28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011" h="2841407">
                <a:moveTo>
                  <a:pt x="2259919" y="1547010"/>
                </a:moveTo>
                <a:cubicBezTo>
                  <a:pt x="2238488" y="1947060"/>
                  <a:pt x="2224201" y="2416166"/>
                  <a:pt x="1874157" y="2618572"/>
                </a:cubicBezTo>
                <a:cubicBezTo>
                  <a:pt x="1524113" y="2820978"/>
                  <a:pt x="450169" y="2923372"/>
                  <a:pt x="159657" y="2761447"/>
                </a:cubicBezTo>
                <a:cubicBezTo>
                  <a:pt x="-130855" y="2599522"/>
                  <a:pt x="47738" y="2082791"/>
                  <a:pt x="131082" y="1647022"/>
                </a:cubicBezTo>
                <a:cubicBezTo>
                  <a:pt x="214426" y="1211253"/>
                  <a:pt x="347775" y="384960"/>
                  <a:pt x="659719" y="146835"/>
                </a:cubicBezTo>
                <a:cubicBezTo>
                  <a:pt x="971663" y="-91290"/>
                  <a:pt x="1736044" y="-19853"/>
                  <a:pt x="2002744" y="218272"/>
                </a:cubicBezTo>
                <a:cubicBezTo>
                  <a:pt x="2269444" y="456397"/>
                  <a:pt x="2281350" y="1146960"/>
                  <a:pt x="2259919" y="1547010"/>
                </a:cubicBezTo>
                <a:close/>
              </a:path>
            </a:pathLst>
          </a:cu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p:cNvGrpSpPr>
            <a:grpSpLocks noChangeAspect="1"/>
          </p:cNvGrpSpPr>
          <p:nvPr/>
        </p:nvGrpSpPr>
        <p:grpSpPr>
          <a:xfrm>
            <a:off x="3554511" y="3819468"/>
            <a:ext cx="1157838" cy="1303705"/>
            <a:chOff x="2143370" y="3987282"/>
            <a:chExt cx="921552" cy="1037653"/>
          </a:xfrm>
        </p:grpSpPr>
        <p:sp>
          <p:nvSpPr>
            <p:cNvPr id="75" name="二等辺三角形 74"/>
            <p:cNvSpPr>
              <a:spLocks noChangeAspect="1"/>
            </p:cNvSpPr>
            <p:nvPr/>
          </p:nvSpPr>
          <p:spPr>
            <a:xfrm>
              <a:off x="2143370" y="3987282"/>
              <a:ext cx="921552" cy="731396"/>
            </a:xfrm>
            <a:prstGeom prst="triangl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grpSp>
          <p:nvGrpSpPr>
            <p:cNvPr id="76" name="グループ化 75"/>
            <p:cNvGrpSpPr>
              <a:grpSpLocks noChangeAspect="1"/>
            </p:cNvGrpSpPr>
            <p:nvPr/>
          </p:nvGrpSpPr>
          <p:grpSpPr>
            <a:xfrm>
              <a:off x="2194255" y="4116000"/>
              <a:ext cx="842694" cy="908935"/>
              <a:chOff x="2217219" y="3937438"/>
              <a:chExt cx="1043369" cy="1125385"/>
            </a:xfrm>
          </p:grpSpPr>
          <p:pic>
            <p:nvPicPr>
              <p:cNvPr id="77" name="図 76"/>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491509" y="4210735"/>
                <a:ext cx="247869" cy="269501"/>
              </a:xfrm>
              <a:prstGeom prst="rect">
                <a:avLst/>
              </a:prstGeom>
            </p:spPr>
          </p:pic>
          <p:pic>
            <p:nvPicPr>
              <p:cNvPr id="78" name="図 77"/>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742793" y="4216131"/>
                <a:ext cx="247869" cy="269501"/>
              </a:xfrm>
              <a:prstGeom prst="rect">
                <a:avLst/>
              </a:prstGeom>
            </p:spPr>
          </p:pic>
          <p:sp>
            <p:nvSpPr>
              <p:cNvPr id="79" name="テキスト ボックス 42"/>
              <p:cNvSpPr txBox="1"/>
              <p:nvPr/>
            </p:nvSpPr>
            <p:spPr>
              <a:xfrm>
                <a:off x="2273922" y="4415322"/>
                <a:ext cx="376020"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経済</a:t>
                </a:r>
              </a:p>
            </p:txBody>
          </p:sp>
          <p:sp>
            <p:nvSpPr>
              <p:cNvPr id="80" name="テキスト ボックス 43"/>
              <p:cNvSpPr txBox="1"/>
              <p:nvPr/>
            </p:nvSpPr>
            <p:spPr>
              <a:xfrm>
                <a:off x="2578759" y="3937438"/>
                <a:ext cx="313371"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社会</a:t>
                </a:r>
              </a:p>
            </p:txBody>
          </p:sp>
          <p:sp>
            <p:nvSpPr>
              <p:cNvPr id="81" name="テキスト ボックス 44"/>
              <p:cNvSpPr txBox="1"/>
              <p:nvPr/>
            </p:nvSpPr>
            <p:spPr>
              <a:xfrm>
                <a:off x="2873901" y="4415322"/>
                <a:ext cx="368047" cy="31049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rPr>
                  <a:t>環境</a:t>
                </a:r>
              </a:p>
            </p:txBody>
          </p:sp>
          <p:pic>
            <p:nvPicPr>
              <p:cNvPr id="82" name="図 81"/>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2246055" y="4083872"/>
                <a:ext cx="247869" cy="269501"/>
              </a:xfrm>
              <a:prstGeom prst="rect">
                <a:avLst/>
              </a:prstGeom>
            </p:spPr>
          </p:pic>
          <p:pic>
            <p:nvPicPr>
              <p:cNvPr id="83" name="図 82"/>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2984434" y="4102856"/>
                <a:ext cx="247869" cy="269501"/>
              </a:xfrm>
              <a:prstGeom prst="rect">
                <a:avLst/>
              </a:prstGeom>
            </p:spPr>
          </p:pic>
          <p:sp>
            <p:nvSpPr>
              <p:cNvPr id="85" name="テキスト ボックス 43"/>
              <p:cNvSpPr txBox="1"/>
              <p:nvPr/>
            </p:nvSpPr>
            <p:spPr>
              <a:xfrm>
                <a:off x="2217219" y="4722275"/>
                <a:ext cx="1043369" cy="34054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lIns="0" rIns="0" rtlCol="0" anchor="ctr">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000"/>
                  </a:lnSpc>
                </a:pPr>
                <a:r>
                  <a:rPr kumimoji="1" lang="ja-JP" altLang="en-US" sz="1000" dirty="0">
                    <a:latin typeface="Meiryo UI" panose="020B0604030504040204" pitchFamily="50" charset="-128"/>
                    <a:ea typeface="Meiryo UI" panose="020B0604030504040204" pitchFamily="50" charset="-128"/>
                  </a:rPr>
                  <a:t>重点ゴールを中心とした府の取組み</a:t>
                </a:r>
              </a:p>
            </p:txBody>
          </p:sp>
          <p:pic>
            <p:nvPicPr>
              <p:cNvPr id="84" name="図 8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2626913" y="4477426"/>
                <a:ext cx="247869" cy="269501"/>
              </a:xfrm>
              <a:prstGeom prst="rect">
                <a:avLst/>
              </a:prstGeom>
            </p:spPr>
          </p:pic>
        </p:grpSp>
      </p:grpSp>
      <p:sp>
        <p:nvSpPr>
          <p:cNvPr id="31" name="右矢印 30"/>
          <p:cNvSpPr>
            <a:spLocks/>
          </p:cNvSpPr>
          <p:nvPr/>
        </p:nvSpPr>
        <p:spPr>
          <a:xfrm>
            <a:off x="6381276" y="3717259"/>
            <a:ext cx="569095" cy="15646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67" name="二等辺三角形 66"/>
          <p:cNvSpPr>
            <a:spLocks noChangeAspect="1"/>
          </p:cNvSpPr>
          <p:nvPr/>
        </p:nvSpPr>
        <p:spPr>
          <a:xfrm>
            <a:off x="7991226" y="4262820"/>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9" name="二等辺三角形 88"/>
          <p:cNvSpPr>
            <a:spLocks noChangeAspect="1"/>
          </p:cNvSpPr>
          <p:nvPr/>
        </p:nvSpPr>
        <p:spPr>
          <a:xfrm>
            <a:off x="7503865" y="3964667"/>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p>
        </p:txBody>
      </p:sp>
      <p:sp>
        <p:nvSpPr>
          <p:cNvPr id="90" name="二等辺三角形 89"/>
          <p:cNvSpPr>
            <a:spLocks noChangeAspect="1"/>
          </p:cNvSpPr>
          <p:nvPr/>
        </p:nvSpPr>
        <p:spPr>
          <a:xfrm>
            <a:off x="7780520" y="405576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1" name="二等辺三角形 90"/>
          <p:cNvSpPr>
            <a:spLocks noChangeAspect="1"/>
          </p:cNvSpPr>
          <p:nvPr/>
        </p:nvSpPr>
        <p:spPr>
          <a:xfrm>
            <a:off x="7271558" y="425277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4" name="二等辺三角形 93"/>
          <p:cNvSpPr>
            <a:spLocks noChangeAspect="1"/>
          </p:cNvSpPr>
          <p:nvPr/>
        </p:nvSpPr>
        <p:spPr>
          <a:xfrm flipH="1">
            <a:off x="7221324" y="471377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5" name="二等辺三角形 94"/>
          <p:cNvSpPr>
            <a:spLocks noChangeAspect="1"/>
          </p:cNvSpPr>
          <p:nvPr/>
        </p:nvSpPr>
        <p:spPr>
          <a:xfrm flipH="1">
            <a:off x="8725417" y="3957534"/>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7" name="二等辺三角形 96"/>
          <p:cNvSpPr>
            <a:spLocks noChangeAspect="1"/>
          </p:cNvSpPr>
          <p:nvPr/>
        </p:nvSpPr>
        <p:spPr>
          <a:xfrm flipH="1">
            <a:off x="9141662" y="4898441"/>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98" name="二等辺三角形 97"/>
          <p:cNvSpPr>
            <a:spLocks noChangeAspect="1"/>
          </p:cNvSpPr>
          <p:nvPr/>
        </p:nvSpPr>
        <p:spPr>
          <a:xfrm flipH="1">
            <a:off x="9098939" y="467841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0" name="二等辺三角形 99"/>
          <p:cNvSpPr>
            <a:spLocks noChangeAspect="1"/>
          </p:cNvSpPr>
          <p:nvPr/>
        </p:nvSpPr>
        <p:spPr>
          <a:xfrm flipH="1">
            <a:off x="8944426" y="4286263"/>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4" name="二等辺三角形 103"/>
          <p:cNvSpPr>
            <a:spLocks noChangeAspect="1"/>
          </p:cNvSpPr>
          <p:nvPr/>
        </p:nvSpPr>
        <p:spPr>
          <a:xfrm>
            <a:off x="8021599" y="387103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06" name="正方形/長方形 105"/>
          <p:cNvSpPr/>
          <p:nvPr/>
        </p:nvSpPr>
        <p:spPr>
          <a:xfrm>
            <a:off x="4331115" y="2110939"/>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7654600" y="2120297"/>
            <a:ext cx="1361422" cy="4431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577981" y="5994868"/>
            <a:ext cx="2722843" cy="7411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lnSpc>
                <a:spcPts val="1800"/>
              </a:lnSpc>
              <a:tabLst>
                <a:tab pos="80963" algn="l"/>
              </a:tabLst>
            </a:pP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3387550" y="5910846"/>
            <a:ext cx="3326660"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万博において、大阪のあらゆるステークホルダーが、会場の内外で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を体現し、行動する姿を世界に発信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873224" y="5890477"/>
            <a:ext cx="2812941" cy="8742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80963" indent="-6350">
              <a:tabLst>
                <a:tab pos="0"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日本全体や世界とのつながりの中で、先頭に立って、世界とともに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を達成する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7280859" y="398233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7063202" y="4471821"/>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8764426" y="4168149"/>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p:cNvSpPr/>
          <p:nvPr/>
        </p:nvSpPr>
        <p:spPr>
          <a:xfrm>
            <a:off x="7546958" y="4205279"/>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p:cNvSpPr/>
          <p:nvPr/>
        </p:nvSpPr>
        <p:spPr>
          <a:xfrm>
            <a:off x="9302552" y="4790441"/>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p:cNvSpPr>
            <a:spLocks noChangeAspect="1"/>
          </p:cNvSpPr>
          <p:nvPr/>
        </p:nvSpPr>
        <p:spPr>
          <a:xfrm>
            <a:off x="7512130" y="4416532"/>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18" name="楕円 117"/>
          <p:cNvSpPr/>
          <p:nvPr/>
        </p:nvSpPr>
        <p:spPr>
          <a:xfrm>
            <a:off x="7705799" y="3819735"/>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二等辺三角形 118"/>
          <p:cNvSpPr>
            <a:spLocks noChangeAspect="1"/>
          </p:cNvSpPr>
          <p:nvPr/>
        </p:nvSpPr>
        <p:spPr>
          <a:xfrm>
            <a:off x="7941314" y="4933166"/>
            <a:ext cx="201934" cy="144000"/>
          </a:xfrm>
          <a:prstGeom prst="triangle">
            <a:avLst/>
          </a:prstGeom>
          <a:solidFill>
            <a:schemeClr val="bg1"/>
          </a:solidFill>
          <a:ln w="12700" cmpd="sng">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120" name="正方形/長方形 119"/>
          <p:cNvSpPr/>
          <p:nvPr/>
        </p:nvSpPr>
        <p:spPr>
          <a:xfrm>
            <a:off x="9141662" y="5139717"/>
            <a:ext cx="144000" cy="144000"/>
          </a:xfrm>
          <a:prstGeom prst="rect">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p:cNvSpPr/>
          <p:nvPr/>
        </p:nvSpPr>
        <p:spPr>
          <a:xfrm>
            <a:off x="8944426" y="3848212"/>
            <a:ext cx="180000" cy="1800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49199" y="966080"/>
            <a:ext cx="9036309" cy="1220847"/>
          </a:xfrm>
          <a:prstGeom prst="rect">
            <a:avLst/>
          </a:prstGeom>
          <a:solidFill>
            <a:schemeClr val="accent1">
              <a:lumMod val="20000"/>
              <a:lumOff val="80000"/>
            </a:schemeClr>
          </a:solidFill>
        </p:spPr>
        <p:txBody>
          <a:bodyPr wrap="square" rtlCol="0">
            <a:spAutoFit/>
          </a:bodyPr>
          <a:lstStyle/>
          <a:p>
            <a:pPr>
              <a:lnSpc>
                <a:spcPts val="2200"/>
              </a:lnSpc>
            </a:pP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先進都市  ＝</a:t>
            </a:r>
            <a:r>
              <a:rPr kumimoji="1" lang="ja-JP" altLang="en-US" sz="2000" dirty="0">
                <a:latin typeface="Meiryo UI" panose="020B0604030504040204" pitchFamily="50" charset="-128"/>
                <a:ea typeface="Meiryo UI" panose="020B0604030504040204" pitchFamily="50" charset="-128"/>
              </a:rPr>
              <a:t>　誰もが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を意識し、一人ひとりが自律的に</a:t>
            </a:r>
            <a:r>
              <a:rPr kumimoji="1" lang="en-US" altLang="ja-JP" sz="2000" dirty="0">
                <a:latin typeface="Meiryo UI" panose="020B0604030504040204" pitchFamily="50" charset="-128"/>
                <a:ea typeface="Meiryo UI" panose="020B0604030504040204" pitchFamily="50" charset="-128"/>
              </a:rPr>
              <a:t>17</a:t>
            </a:r>
            <a:r>
              <a:rPr kumimoji="1" lang="ja-JP" altLang="en-US" sz="2000" dirty="0">
                <a:latin typeface="Meiryo UI" panose="020B0604030504040204" pitchFamily="50" charset="-128"/>
                <a:ea typeface="Meiryo UI" panose="020B0604030504040204" pitchFamily="50" charset="-128"/>
              </a:rPr>
              <a:t>の</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全ての  </a:t>
            </a: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en-US" altLang="ja-JP" sz="2000" dirty="0">
                <a:latin typeface="Meiryo UI" panose="020B0604030504040204" pitchFamily="50" charset="-128"/>
                <a:ea typeface="Meiryo UI" panose="020B0604030504040204" pitchFamily="50" charset="-128"/>
              </a:rPr>
              <a:t>                           </a:t>
            </a:r>
            <a:r>
              <a:rPr kumimoji="1" lang="ja-JP" altLang="en-US" sz="2000" dirty="0">
                <a:latin typeface="Meiryo UI" panose="020B0604030504040204" pitchFamily="50" charset="-128"/>
                <a:ea typeface="Meiryo UI" panose="020B0604030504040204" pitchFamily="50" charset="-128"/>
              </a:rPr>
              <a:t>達成をめざしていくこと</a:t>
            </a:r>
            <a:endParaRPr kumimoji="1" lang="en-US" altLang="ja-JP" sz="2000" dirty="0">
              <a:latin typeface="Meiryo UI" panose="020B0604030504040204" pitchFamily="50" charset="-128"/>
              <a:ea typeface="Meiryo UI" panose="020B0604030504040204" pitchFamily="50" charset="-128"/>
            </a:endParaRPr>
          </a:p>
          <a:p>
            <a:pPr>
              <a:lnSpc>
                <a:spcPts val="2200"/>
              </a:lnSpc>
            </a:pPr>
            <a:endParaRPr kumimoji="1" lang="en-US" altLang="ja-JP" sz="2000" dirty="0">
              <a:latin typeface="Meiryo UI" panose="020B0604030504040204" pitchFamily="50" charset="-128"/>
              <a:ea typeface="Meiryo UI" panose="020B0604030504040204" pitchFamily="50" charset="-128"/>
            </a:endParaRPr>
          </a:p>
          <a:p>
            <a:pPr>
              <a:lnSpc>
                <a:spcPts val="2200"/>
              </a:lnSpc>
            </a:pPr>
            <a:r>
              <a:rPr kumimoji="1" lang="ja-JP" altLang="en-US" sz="2000" dirty="0">
                <a:latin typeface="Meiryo UI" panose="020B0604030504040204" pitchFamily="50" charset="-128"/>
                <a:ea typeface="Meiryo UI" panose="020B0604030504040204" pitchFamily="50" charset="-128"/>
              </a:rPr>
              <a:t>→様々なステークホルダーが連携・協調し、「大阪」が</a:t>
            </a:r>
            <a:r>
              <a:rPr kumimoji="1" lang="en-US" altLang="ja-JP" sz="2000" dirty="0">
                <a:latin typeface="Meiryo UI" panose="020B0604030504040204" pitchFamily="50" charset="-128"/>
                <a:ea typeface="Meiryo UI" panose="020B0604030504040204" pitchFamily="50" charset="-128"/>
              </a:rPr>
              <a:t>SDGs</a:t>
            </a:r>
            <a:r>
              <a:rPr kumimoji="1" lang="ja-JP" altLang="en-US" sz="2000" dirty="0">
                <a:latin typeface="Meiryo UI" panose="020B0604030504040204" pitchFamily="50" charset="-128"/>
                <a:ea typeface="Meiryo UI" panose="020B0604030504040204" pitchFamily="50" charset="-128"/>
              </a:rPr>
              <a:t>を体現したまちを発信していく</a:t>
            </a:r>
          </a:p>
        </p:txBody>
      </p:sp>
      <p:sp>
        <p:nvSpPr>
          <p:cNvPr id="92" name="スライド番号プレースホルダー 1"/>
          <p:cNvSpPr txBox="1">
            <a:spLocks/>
          </p:cNvSpPr>
          <p:nvPr/>
        </p:nvSpPr>
        <p:spPr>
          <a:xfrm>
            <a:off x="74533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35</a:t>
            </a:fld>
            <a:endParaRPr kumimoji="1" lang="ja-JP" altLang="en-US" sz="1200"/>
          </a:p>
        </p:txBody>
      </p:sp>
      <p:sp>
        <p:nvSpPr>
          <p:cNvPr id="93" name="正方形/長方形 92"/>
          <p:cNvSpPr/>
          <p:nvPr/>
        </p:nvSpPr>
        <p:spPr>
          <a:xfrm>
            <a:off x="-85647" y="487629"/>
            <a:ext cx="9906000" cy="540000"/>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dirty="0">
                <a:solidFill>
                  <a:schemeClr val="tx1"/>
                </a:solidFill>
                <a:latin typeface="Meiryo UI" panose="020B0604030504040204" pitchFamily="50" charset="-128"/>
                <a:ea typeface="Meiryo UI" panose="020B0604030504040204" pitchFamily="50" charset="-128"/>
              </a:rPr>
              <a:t>　</a:t>
            </a:r>
            <a:r>
              <a:rPr kumimoji="1" lang="en-US" altLang="ja-JP" sz="2000" dirty="0">
                <a:solidFill>
                  <a:schemeClr val="tx1"/>
                </a:solidFill>
                <a:latin typeface="Meiryo UI" panose="020B0604030504040204" pitchFamily="50" charset="-128"/>
                <a:ea typeface="Meiryo UI" panose="020B0604030504040204" pitchFamily="50" charset="-128"/>
              </a:rPr>
              <a:t>SDGs</a:t>
            </a:r>
            <a:r>
              <a:rPr kumimoji="1" lang="ja-JP" altLang="en-US" sz="2000" dirty="0">
                <a:solidFill>
                  <a:schemeClr val="tx1"/>
                </a:solidFill>
                <a:latin typeface="Meiryo UI" panose="020B0604030504040204" pitchFamily="50" charset="-128"/>
                <a:ea typeface="Meiryo UI" panose="020B0604030504040204" pitchFamily="50" charset="-128"/>
              </a:rPr>
              <a:t>先進都市をめざして</a:t>
            </a:r>
          </a:p>
        </p:txBody>
      </p:sp>
    </p:spTree>
    <p:extLst>
      <p:ext uri="{BB962C8B-B14F-4D97-AF65-F5344CB8AC3E}">
        <p14:creationId xmlns:p14="http://schemas.microsoft.com/office/powerpoint/2010/main" val="1437555885"/>
      </p:ext>
    </p:extLst>
  </p:cSld>
  <p:clrMapOvr>
    <a:masterClrMapping/>
  </p:clrMapOvr>
  <mc:AlternateContent xmlns:mc="http://schemas.openxmlformats.org/markup-compatibility/2006" xmlns:p14="http://schemas.microsoft.com/office/powerpoint/2010/main">
    <mc:Choice Requires="p14">
      <p:transition spd="slow" p14:dur="2000" advTm="1535"/>
    </mc:Choice>
    <mc:Fallback xmlns="">
      <p:transition spd="slow" advTm="1535"/>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27045" y="801647"/>
            <a:ext cx="10434735" cy="475246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nSpc>
                <a:spcPct val="150000"/>
              </a:lnSpc>
              <a:spcBef>
                <a:spcPts val="600"/>
              </a:spcBef>
            </a:pPr>
            <a:r>
              <a:rPr kumimoji="1" lang="ja-JP" altLang="en-US" sz="6600" b="1" i="1" dirty="0">
                <a:latin typeface="Meiryo UI" panose="020B0604030504040204" pitchFamily="50" charset="-128"/>
                <a:ea typeface="Meiryo UI" panose="020B0604030504040204" pitchFamily="50" charset="-128"/>
              </a:rPr>
              <a:t>③　</a:t>
            </a:r>
            <a:r>
              <a:rPr kumimoji="1" lang="ja-JP" altLang="en-US" sz="6000" b="1" dirty="0">
                <a:latin typeface="Meiryo UI" panose="020B0604030504040204" pitchFamily="50" charset="-128"/>
                <a:ea typeface="Meiryo UI" panose="020B0604030504040204" pitchFamily="50" charset="-128"/>
              </a:rPr>
              <a:t>みんなで取組もう</a:t>
            </a:r>
            <a:r>
              <a:rPr kumimoji="1" lang="en-US" altLang="ja-JP" sz="6000" b="1" dirty="0">
                <a:latin typeface="Meiryo UI" panose="020B0604030504040204" pitchFamily="50" charset="-128"/>
                <a:ea typeface="Meiryo UI" panose="020B0604030504040204" pitchFamily="50" charset="-128"/>
              </a:rPr>
              <a:t>SDGs	</a:t>
            </a:r>
            <a:r>
              <a:rPr kumimoji="1" lang="en-US" altLang="ja-JP" sz="6600" b="1" dirty="0">
                <a:latin typeface="Meiryo UI" panose="020B0604030504040204" pitchFamily="50" charset="-128"/>
                <a:ea typeface="Meiryo UI" panose="020B0604030504040204" pitchFamily="50" charset="-128"/>
              </a:rPr>
              <a:t>		</a:t>
            </a:r>
            <a:r>
              <a:rPr kumimoji="1" lang="ja-JP" altLang="en-US" sz="6600" b="1" dirty="0">
                <a:latin typeface="Meiryo UI" panose="020B0604030504040204" pitchFamily="50" charset="-128"/>
                <a:ea typeface="Meiryo UI" panose="020B0604030504040204" pitchFamily="50" charset="-128"/>
              </a:rPr>
              <a:t>　</a:t>
            </a:r>
            <a:r>
              <a:rPr kumimoji="1" lang="en-US" altLang="ja-JP" sz="6600" b="1" dirty="0">
                <a:latin typeface="Meiryo UI" panose="020B0604030504040204" pitchFamily="50" charset="-128"/>
                <a:ea typeface="Meiryo UI" panose="020B0604030504040204" pitchFamily="50" charset="-128"/>
              </a:rPr>
              <a:t>	</a:t>
            </a:r>
          </a:p>
        </p:txBody>
      </p:sp>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1022487" y="4987333"/>
            <a:ext cx="7581016" cy="113354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spTree>
    <p:extLst>
      <p:ext uri="{BB962C8B-B14F-4D97-AF65-F5344CB8AC3E}">
        <p14:creationId xmlns:p14="http://schemas.microsoft.com/office/powerpoint/2010/main" val="2705914698"/>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95606" y="1381136"/>
            <a:ext cx="2895373"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意識度（全体）</a:t>
            </a:r>
          </a:p>
        </p:txBody>
      </p:sp>
      <p:sp>
        <p:nvSpPr>
          <p:cNvPr id="8" name="テキスト ボックス 7"/>
          <p:cNvSpPr txBox="1"/>
          <p:nvPr/>
        </p:nvSpPr>
        <p:spPr>
          <a:xfrm>
            <a:off x="395606" y="2971226"/>
            <a:ext cx="5805780"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意識度（性別）</a:t>
            </a:r>
          </a:p>
        </p:txBody>
      </p:sp>
      <p:sp>
        <p:nvSpPr>
          <p:cNvPr id="11" name="正方形/長方形 10"/>
          <p:cNvSpPr/>
          <p:nvPr/>
        </p:nvSpPr>
        <p:spPr>
          <a:xfrm>
            <a:off x="395606" y="743767"/>
            <a:ext cx="9510394" cy="473280"/>
          </a:xfrm>
          <a:prstGeom prst="rect">
            <a:avLst/>
          </a:prstGeom>
          <a:ln w="12700">
            <a:noFill/>
          </a:ln>
        </p:spPr>
        <p:txBody>
          <a:bodyPr wrap="square" anchor="t">
            <a:noAutofit/>
          </a:bodyPr>
          <a:lstStyle/>
          <a:p>
            <a:pPr>
              <a:lnSpc>
                <a:spcPts val="1997"/>
              </a:lnSpc>
            </a:pPr>
            <a:r>
              <a:rPr lang="ja-JP" altLang="en-US" sz="1400" dirty="0" smtClean="0">
                <a:latin typeface="Meiryo UI" panose="020B0604030504040204" pitchFamily="50" charset="-128"/>
                <a:ea typeface="Meiryo UI" panose="020B0604030504040204" pitchFamily="50" charset="-128"/>
              </a:rPr>
              <a:t>〇「</a:t>
            </a:r>
            <a:r>
              <a:rPr lang="en-US" altLang="ja-JP" sz="1400" dirty="0" smtClean="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を知って</a:t>
            </a:r>
            <a:r>
              <a:rPr lang="ja-JP" altLang="en-US" sz="1400" dirty="0" smtClean="0">
                <a:latin typeface="Meiryo UI" panose="020B0604030504040204" pitchFamily="50" charset="-128"/>
                <a:ea typeface="Meiryo UI" panose="020B0604030504040204" pitchFamily="50" charset="-128"/>
              </a:rPr>
              <a:t>いる」と回答した方</a:t>
            </a:r>
            <a:r>
              <a:rPr lang="ja-JP" altLang="en-US" sz="1400" dirty="0">
                <a:latin typeface="Meiryo UI" panose="020B0604030504040204" pitchFamily="50" charset="-128"/>
                <a:ea typeface="Meiryo UI" panose="020B0604030504040204" pitchFamily="50" charset="-128"/>
              </a:rPr>
              <a:t>のうち、「常に意識している」、「よく意識している」、「たまに意識している」の合計は、</a:t>
            </a:r>
            <a:r>
              <a:rPr lang="en-US" altLang="ja-JP" sz="1400" dirty="0">
                <a:latin typeface="Meiryo UI" panose="020B0604030504040204" pitchFamily="50" charset="-128"/>
                <a:ea typeface="Meiryo UI" panose="020B0604030504040204" pitchFamily="50" charset="-128"/>
              </a:rPr>
              <a:t>82.6%</a:t>
            </a:r>
            <a:r>
              <a:rPr lang="ja-JP" altLang="en-US" sz="1400" dirty="0" err="1">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a:lnSpc>
                <a:spcPts val="1997"/>
              </a:lnSpc>
            </a:pPr>
            <a:r>
              <a:rPr lang="ja-JP" altLang="en-US" sz="1400" dirty="0">
                <a:latin typeface="Meiryo UI" panose="020B0604030504040204" pitchFamily="50" charset="-128"/>
                <a:ea typeface="Meiryo UI" panose="020B0604030504040204" pitchFamily="50" charset="-128"/>
              </a:rPr>
              <a:t>○男女別では、女性の意識度が高い傾向にある。</a:t>
            </a:r>
            <a:endParaRPr lang="en-US" altLang="ja-JP" sz="1400" dirty="0">
              <a:latin typeface="Meiryo UI" panose="020B0604030504040204" pitchFamily="50" charset="-128"/>
              <a:ea typeface="Meiryo UI" panose="020B0604030504040204" pitchFamily="50" charset="-128"/>
            </a:endParaRPr>
          </a:p>
        </p:txBody>
      </p:sp>
      <p:graphicFrame>
        <p:nvGraphicFramePr>
          <p:cNvPr id="10" name="グラフ 9"/>
          <p:cNvGraphicFramePr>
            <a:graphicFrameLocks/>
          </p:cNvGraphicFramePr>
          <p:nvPr>
            <p:extLst/>
          </p:nvPr>
        </p:nvGraphicFramePr>
        <p:xfrm>
          <a:off x="511567" y="1620176"/>
          <a:ext cx="8574378" cy="14370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nvPr>
        </p:nvGraphicFramePr>
        <p:xfrm>
          <a:off x="976445" y="3265184"/>
          <a:ext cx="7932571" cy="3592817"/>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p:cNvSpPr txBox="1"/>
          <p:nvPr/>
        </p:nvSpPr>
        <p:spPr>
          <a:xfrm>
            <a:off x="664241" y="3498421"/>
            <a:ext cx="316562" cy="1300806"/>
          </a:xfrm>
          <a:prstGeom prst="rect">
            <a:avLst/>
          </a:prstGeom>
          <a:noFill/>
          <a:ln>
            <a:solidFill>
              <a:schemeClr val="tx1"/>
            </a:solidFill>
          </a:ln>
        </p:spPr>
        <p:txBody>
          <a:bodyPr vert="eaVert" wrap="square" rtlCol="0" anchor="ctr">
            <a:spAutoFit/>
          </a:bodyPr>
          <a:lstStyle/>
          <a:p>
            <a:pPr algn="ctr"/>
            <a:r>
              <a:rPr kumimoji="1" lang="ja-JP" altLang="en-US" sz="857" dirty="0"/>
              <a:t>男　　性</a:t>
            </a:r>
          </a:p>
        </p:txBody>
      </p:sp>
      <p:sp>
        <p:nvSpPr>
          <p:cNvPr id="18" name="テキスト ボックス 17"/>
          <p:cNvSpPr txBox="1"/>
          <p:nvPr/>
        </p:nvSpPr>
        <p:spPr>
          <a:xfrm>
            <a:off x="652864" y="5001785"/>
            <a:ext cx="316562" cy="1301056"/>
          </a:xfrm>
          <a:prstGeom prst="rect">
            <a:avLst/>
          </a:prstGeom>
          <a:noFill/>
          <a:ln>
            <a:solidFill>
              <a:schemeClr val="tx1"/>
            </a:solidFill>
          </a:ln>
        </p:spPr>
        <p:txBody>
          <a:bodyPr vert="eaVert" wrap="square" rtlCol="0" anchor="ctr">
            <a:spAutoFit/>
          </a:bodyPr>
          <a:lstStyle/>
          <a:p>
            <a:pPr algn="ctr"/>
            <a:r>
              <a:rPr kumimoji="1" lang="ja-JP" altLang="en-US" sz="857" dirty="0"/>
              <a:t>女　　性</a:t>
            </a:r>
          </a:p>
        </p:txBody>
      </p:sp>
      <p:sp>
        <p:nvSpPr>
          <p:cNvPr id="13" name="正方形/長方形 1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再掲</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ＳＤＧｓの意識度（大阪）</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8520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5999"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en-US" altLang="ja-JP" sz="2286" b="1" dirty="0" smtClean="0">
                <a:solidFill>
                  <a:prstClr val="white"/>
                </a:solidFill>
                <a:latin typeface="Meiryo UI" panose="020B0604030504040204" pitchFamily="50" charset="-128"/>
                <a:ea typeface="Meiryo UI" panose="020B0604030504040204" pitchFamily="50" charset="-128"/>
              </a:rPr>
              <a:t>【</a:t>
            </a:r>
            <a:r>
              <a:rPr kumimoji="1" lang="ja-JP" altLang="en-US" sz="2286" b="1" dirty="0" smtClean="0">
                <a:solidFill>
                  <a:prstClr val="white"/>
                </a:solidFill>
                <a:latin typeface="Meiryo UI" panose="020B0604030504040204" pitchFamily="50" charset="-128"/>
                <a:ea typeface="Meiryo UI" panose="020B0604030504040204" pitchFamily="50" charset="-128"/>
              </a:rPr>
              <a:t>再掲</a:t>
            </a:r>
            <a:r>
              <a:rPr kumimoji="1" lang="en-US" altLang="ja-JP" sz="2286" b="1" dirty="0" smtClean="0">
                <a:solidFill>
                  <a:prstClr val="white"/>
                </a:solidFill>
                <a:latin typeface="Meiryo UI" panose="020B0604030504040204" pitchFamily="50" charset="-128"/>
                <a:ea typeface="Meiryo UI" panose="020B0604030504040204" pitchFamily="50" charset="-128"/>
              </a:rPr>
              <a:t>】</a:t>
            </a:r>
            <a:r>
              <a:rPr kumimoji="1" lang="ja-JP" altLang="en-US" sz="2286" b="1" dirty="0" smtClean="0">
                <a:solidFill>
                  <a:prstClr val="white"/>
                </a:solidFill>
                <a:latin typeface="Meiryo UI" panose="020B0604030504040204" pitchFamily="50" charset="-128"/>
                <a:ea typeface="Meiryo UI" panose="020B0604030504040204" pitchFamily="50" charset="-128"/>
              </a:rPr>
              <a:t>どういった団体等が行う取組みに興味があるか</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53719" y="743230"/>
            <a:ext cx="9798559" cy="708100"/>
          </a:xfrm>
          <a:prstGeom prst="rect">
            <a:avLst/>
          </a:prstGeom>
          <a:ln w="12700">
            <a:noFill/>
          </a:ln>
        </p:spPr>
        <p:txBody>
          <a:bodyPr wrap="square" anchor="ctr">
            <a:noAutofit/>
          </a:bodyPr>
          <a:lstStyle/>
          <a:p>
            <a:pPr>
              <a:lnSpc>
                <a:spcPts val="2096"/>
              </a:lnSpc>
            </a:pPr>
            <a:r>
              <a:rPr lang="ja-JP" altLang="en-US" sz="1400" dirty="0">
                <a:latin typeface="+mn-ea"/>
              </a:rPr>
              <a:t>〇どういった団体等が行う取組みについて興味があるかについては、「国」、 「大阪府庁」 </a:t>
            </a:r>
            <a:r>
              <a:rPr lang="ja-JP" altLang="en-US" sz="1400" dirty="0" smtClean="0">
                <a:latin typeface="+mn-ea"/>
              </a:rPr>
              <a:t>、「</a:t>
            </a:r>
            <a:r>
              <a:rPr lang="ja-JP" altLang="en-US" sz="1400" dirty="0">
                <a:latin typeface="+mn-ea"/>
              </a:rPr>
              <a:t>市町村」</a:t>
            </a:r>
            <a:r>
              <a:rPr lang="ja-JP" altLang="en-US" sz="1400" dirty="0" smtClean="0">
                <a:latin typeface="+mn-ea"/>
              </a:rPr>
              <a:t>、「企業」の</a:t>
            </a:r>
            <a:endParaRPr lang="en-US" altLang="ja-JP" sz="1400" dirty="0" smtClean="0">
              <a:latin typeface="+mn-ea"/>
            </a:endParaRPr>
          </a:p>
          <a:p>
            <a:pPr>
              <a:lnSpc>
                <a:spcPts val="2096"/>
              </a:lnSpc>
            </a:pPr>
            <a:r>
              <a:rPr lang="ja-JP" altLang="en-US" sz="1400" dirty="0">
                <a:latin typeface="+mn-ea"/>
              </a:rPr>
              <a:t>　</a:t>
            </a:r>
            <a:r>
              <a:rPr lang="ja-JP" altLang="en-US" sz="1400" dirty="0" smtClean="0">
                <a:latin typeface="+mn-ea"/>
              </a:rPr>
              <a:t>割合</a:t>
            </a:r>
            <a:r>
              <a:rPr lang="ja-JP" altLang="en-US" sz="1400" dirty="0">
                <a:latin typeface="+mn-ea"/>
              </a:rPr>
              <a:t>が高い</a:t>
            </a:r>
            <a:r>
              <a:rPr lang="ja-JP" altLang="en-US" sz="1400" dirty="0" smtClean="0">
                <a:latin typeface="+mn-ea"/>
              </a:rPr>
              <a:t>。</a:t>
            </a:r>
            <a:endParaRPr lang="en-US" altLang="ja-JP" sz="1400" dirty="0">
              <a:latin typeface="+mn-ea"/>
            </a:endParaRPr>
          </a:p>
        </p:txBody>
      </p:sp>
      <p:graphicFrame>
        <p:nvGraphicFramePr>
          <p:cNvPr id="11" name="グラフ 10"/>
          <p:cNvGraphicFramePr/>
          <p:nvPr>
            <p:extLst/>
          </p:nvPr>
        </p:nvGraphicFramePr>
        <p:xfrm>
          <a:off x="53719" y="1097280"/>
          <a:ext cx="9655546" cy="6442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7801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1728006" y="6164728"/>
            <a:ext cx="6949290" cy="473280"/>
          </a:xfrm>
          <a:prstGeom prst="rect">
            <a:avLst/>
          </a:prstGeom>
          <a:ln w="12700">
            <a:noFill/>
          </a:ln>
        </p:spPr>
        <p:txBody>
          <a:bodyPr wrap="square" anchor="ctr">
            <a:noAutofit/>
          </a:bodyPr>
          <a:lstStyle/>
          <a:p>
            <a:pPr>
              <a:lnSpc>
                <a:spcPts val="1997"/>
              </a:lnSpc>
            </a:pPr>
            <a:r>
              <a:rPr lang="ja-JP" altLang="en-US" sz="1334" dirty="0">
                <a:latin typeface="+mn-ea"/>
              </a:rPr>
              <a:t>大阪府のネット調査（大阪</a:t>
            </a:r>
            <a:r>
              <a:rPr lang="en-US" altLang="ja-JP" sz="1334" dirty="0">
                <a:latin typeface="+mn-ea"/>
              </a:rPr>
              <a:t>Q</a:t>
            </a:r>
            <a:r>
              <a:rPr lang="ja-JP" altLang="en-US" sz="1334" dirty="0">
                <a:latin typeface="+mn-ea"/>
              </a:rPr>
              <a:t>ネット）を活用して、府民を対象に</a:t>
            </a:r>
            <a:r>
              <a:rPr lang="en-US" altLang="ja-JP" sz="1334" dirty="0">
                <a:latin typeface="+mn-ea"/>
              </a:rPr>
              <a:t>SDGs</a:t>
            </a:r>
            <a:r>
              <a:rPr lang="ja-JP" altLang="en-US" sz="1334" dirty="0">
                <a:latin typeface="+mn-ea"/>
              </a:rPr>
              <a:t>の認知度を調査</a:t>
            </a:r>
            <a:endParaRPr lang="en-US" altLang="ja-JP" sz="1334" dirty="0">
              <a:latin typeface="+mn-ea"/>
            </a:endParaRPr>
          </a:p>
          <a:p>
            <a:pPr>
              <a:lnSpc>
                <a:spcPts val="1997"/>
              </a:lnSpc>
            </a:pPr>
            <a:r>
              <a:rPr lang="ja-JP" altLang="en-US" sz="1334" dirty="0">
                <a:latin typeface="+mj-ea"/>
                <a:ea typeface="+mj-ea"/>
              </a:rPr>
              <a:t>（対象者条件：</a:t>
            </a:r>
            <a:r>
              <a:rPr lang="en-US" altLang="ja-JP" sz="1334" dirty="0">
                <a:latin typeface="+mj-ea"/>
                <a:ea typeface="+mj-ea"/>
              </a:rPr>
              <a:t>18</a:t>
            </a:r>
            <a:r>
              <a:rPr lang="ja-JP" altLang="ja-JP" sz="1334" dirty="0">
                <a:latin typeface="+mj-ea"/>
                <a:ea typeface="+mj-ea"/>
              </a:rPr>
              <a:t>歳以上の男女</a:t>
            </a:r>
            <a:r>
              <a:rPr lang="ja-JP" altLang="en-US" sz="1334" dirty="0">
                <a:latin typeface="+mj-ea"/>
                <a:ea typeface="+mj-ea"/>
              </a:rPr>
              <a:t>、サンプル数：１</a:t>
            </a:r>
            <a:r>
              <a:rPr lang="en-US" altLang="ja-JP" sz="1334" dirty="0">
                <a:latin typeface="+mj-ea"/>
                <a:ea typeface="+mj-ea"/>
              </a:rPr>
              <a:t>,000</a:t>
            </a:r>
            <a:r>
              <a:rPr lang="ja-JP" altLang="ja-JP" sz="1334" dirty="0">
                <a:latin typeface="+mj-ea"/>
                <a:ea typeface="+mj-ea"/>
              </a:rPr>
              <a:t>名</a:t>
            </a:r>
            <a:r>
              <a:rPr lang="ja-JP" altLang="en-US" sz="1334" dirty="0">
                <a:latin typeface="+mj-ea"/>
                <a:ea typeface="+mj-ea"/>
              </a:rPr>
              <a:t>）</a:t>
            </a:r>
            <a:endParaRPr lang="en-US" altLang="ja-JP" sz="1334" dirty="0">
              <a:latin typeface="+mj-ea"/>
              <a:ea typeface="+mj-ea"/>
            </a:endParaRPr>
          </a:p>
        </p:txBody>
      </p:sp>
      <p:sp>
        <p:nvSpPr>
          <p:cNvPr id="6" name="スライド番号プレースホルダー 3"/>
          <p:cNvSpPr>
            <a:spLocks noGrp="1"/>
          </p:cNvSpPr>
          <p:nvPr>
            <p:ph type="sldNum" sz="quarter" idx="12"/>
          </p:nvPr>
        </p:nvSpPr>
        <p:spPr>
          <a:xfrm>
            <a:off x="6899251" y="6356354"/>
            <a:ext cx="2123182" cy="365125"/>
          </a:xfrm>
        </p:spPr>
        <p:txBody>
          <a:bodyPr/>
          <a:lstStyle/>
          <a:p>
            <a:fld id="{B357E563-2009-4710-851A-B3BABD306212}" type="slidenum">
              <a:rPr kumimoji="1" lang="ja-JP" altLang="en-US" smtClean="0"/>
              <a:t>3</a:t>
            </a:fld>
            <a:endParaRPr kumimoji="1" lang="ja-JP" altLang="en-US"/>
          </a:p>
        </p:txBody>
      </p:sp>
      <p:sp>
        <p:nvSpPr>
          <p:cNvPr id="8" name="テキスト ボックス 7">
            <a:extLst>
              <a:ext uri="{FF2B5EF4-FFF2-40B4-BE49-F238E27FC236}">
                <a16:creationId xmlns:a16="http://schemas.microsoft.com/office/drawing/2014/main" id="{3802ACBF-F4F6-4901-A507-9D074B3D4E03}"/>
              </a:ext>
            </a:extLst>
          </p:cNvPr>
          <p:cNvSpPr txBox="1"/>
          <p:nvPr/>
        </p:nvSpPr>
        <p:spPr>
          <a:xfrm>
            <a:off x="85189" y="99090"/>
            <a:ext cx="453650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まずはじめ</a:t>
            </a:r>
            <a:r>
              <a:rPr kumimoji="1" lang="ja-JP" altLang="en-US" sz="2000" b="1" dirty="0" smtClean="0">
                <a:latin typeface="Meiryo UI" panose="020B0604030504040204" pitchFamily="50" charset="-128"/>
                <a:ea typeface="Meiryo UI" panose="020B0604030504040204" pitchFamily="50" charset="-128"/>
              </a:rPr>
              <a:t>に①（</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の認知度）</a:t>
            </a:r>
          </a:p>
        </p:txBody>
      </p:sp>
      <p:graphicFrame>
        <p:nvGraphicFramePr>
          <p:cNvPr id="10" name="コンテンツ プレースホルダー 8"/>
          <p:cNvGraphicFramePr>
            <a:graphicFrameLocks/>
          </p:cNvGraphicFramePr>
          <p:nvPr>
            <p:extLst/>
          </p:nvPr>
        </p:nvGraphicFramePr>
        <p:xfrm>
          <a:off x="168791" y="1434754"/>
          <a:ext cx="9439174" cy="4683336"/>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p:cNvSpPr/>
          <p:nvPr/>
        </p:nvSpPr>
        <p:spPr>
          <a:xfrm>
            <a:off x="168791" y="763505"/>
            <a:ext cx="5978496" cy="461665"/>
          </a:xfrm>
          <a:prstGeom prst="rect">
            <a:avLst/>
          </a:prstGeom>
        </p:spPr>
        <p:txBody>
          <a:bodyPr wrap="none">
            <a:spAutoFit/>
          </a:bodyPr>
          <a:lstStyle/>
          <a:p>
            <a:r>
              <a:rPr lang="ja-JP" altLang="en-US" sz="2400" b="1" u="sng" dirty="0">
                <a:latin typeface="Meiryo UI" panose="020B0604030504040204" pitchFamily="50" charset="-128"/>
                <a:ea typeface="Meiryo UI" panose="020B0604030504040204" pitchFamily="50" charset="-128"/>
              </a:rPr>
              <a:t>府民全体の認知度は、</a:t>
            </a:r>
            <a:r>
              <a:rPr lang="en-US" altLang="ja-JP" sz="2400" b="1" u="sng" dirty="0">
                <a:latin typeface="Meiryo UI" panose="020B0604030504040204" pitchFamily="50" charset="-128"/>
                <a:ea typeface="Meiryo UI" panose="020B0604030504040204" pitchFamily="50" charset="-128"/>
              </a:rPr>
              <a:t>84.1%</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2023</a:t>
            </a:r>
            <a:r>
              <a:rPr lang="ja-JP" altLang="en-US" sz="1400" dirty="0">
                <a:latin typeface="Meiryo UI" panose="020B0604030504040204" pitchFamily="50" charset="-128"/>
                <a:ea typeface="Meiryo UI" panose="020B0604030504040204" pitchFamily="50" charset="-128"/>
              </a:rPr>
              <a:t>年３月時点）。</a:t>
            </a:r>
            <a:endParaRPr lang="en-US" altLang="ja-JP" sz="1400" dirty="0">
              <a:latin typeface="Meiryo UI" panose="020B0604030504040204" pitchFamily="50" charset="-128"/>
              <a:ea typeface="Meiryo UI" panose="020B0604030504040204" pitchFamily="50" charset="-128"/>
            </a:endParaRPr>
          </a:p>
        </p:txBody>
      </p:sp>
      <p:sp>
        <p:nvSpPr>
          <p:cNvPr id="12" name="正方形/長方形 11"/>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ＳＤＧｓの認知度（大阪）</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7534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再掲</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③誰一人取り残さない</a:t>
            </a:r>
            <a:endParaRPr kumimoji="1" lang="en-US" altLang="ja-JP" sz="2000" b="1"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798618" y="1357070"/>
            <a:ext cx="4073237" cy="707886"/>
          </a:xfrm>
          <a:prstGeom prst="rect">
            <a:avLst/>
          </a:prstGeom>
          <a:noFill/>
          <a:ln w="28575" cmpd="thinThick">
            <a:solidFill>
              <a:srgbClr val="0070C0"/>
            </a:solidFill>
          </a:ln>
        </p:spPr>
        <p:txBody>
          <a:bodyPr wrap="square" rtlCol="0">
            <a:spAutoFit/>
          </a:bodyPr>
          <a:lstStyle/>
          <a:p>
            <a:pPr algn="ctr"/>
            <a:r>
              <a:rPr kumimoji="1" lang="ja-JP" altLang="en-US" sz="4000" b="1" dirty="0">
                <a:latin typeface="Meiryo UI" panose="020B0604030504040204" pitchFamily="50" charset="-128"/>
                <a:ea typeface="Meiryo UI" panose="020B0604030504040204" pitchFamily="50" charset="-128"/>
              </a:rPr>
              <a:t>みんなで頑張る</a:t>
            </a:r>
          </a:p>
        </p:txBody>
      </p:sp>
      <p:sp>
        <p:nvSpPr>
          <p:cNvPr id="6" name="正方形/長方形 5"/>
          <p:cNvSpPr/>
          <p:nvPr/>
        </p:nvSpPr>
        <p:spPr>
          <a:xfrm>
            <a:off x="409889" y="2486217"/>
            <a:ext cx="9078686" cy="646331"/>
          </a:xfrm>
          <a:prstGeom prst="rect">
            <a:avLst/>
          </a:prstGeom>
        </p:spPr>
        <p:txBody>
          <a:bodyPr wrap="square">
            <a:spAutoFit/>
          </a:bodyPr>
          <a:lstStyle/>
          <a:p>
            <a:r>
              <a:rPr lang="ja-JP" altLang="ja-JP" dirty="0">
                <a:latin typeface="Meiryo UI" panose="020B0604030504040204" pitchFamily="50" charset="-128"/>
                <a:ea typeface="Meiryo UI" panose="020B0604030504040204" pitchFamily="50" charset="-128"/>
              </a:rPr>
              <a:t>社会的に弱い立場にある人々</a:t>
            </a:r>
            <a:r>
              <a:rPr lang="ja-JP" altLang="ja-JP" dirty="0" smtClean="0">
                <a:latin typeface="Meiryo UI" panose="020B0604030504040204" pitchFamily="50" charset="-128"/>
                <a:ea typeface="Meiryo UI" panose="020B0604030504040204" pitchFamily="50" charset="-128"/>
              </a:rPr>
              <a:t>を含め</a:t>
            </a:r>
            <a:r>
              <a:rPr lang="ja-JP" altLang="en-US" dirty="0" smtClean="0">
                <a:latin typeface="Meiryo UI" panose="020B0604030504040204" pitchFamily="50" charset="-128"/>
                <a:ea typeface="Meiryo UI" panose="020B0604030504040204" pitchFamily="50" charset="-128"/>
              </a:rPr>
              <a:t>、あらゆる人を</a:t>
            </a:r>
            <a:r>
              <a:rPr lang="ja-JP" altLang="ja-JP" dirty="0" smtClean="0">
                <a:latin typeface="Meiryo UI" panose="020B0604030504040204" pitchFamily="50" charset="-128"/>
                <a:ea typeface="Meiryo UI" panose="020B0604030504040204" pitchFamily="50" charset="-128"/>
              </a:rPr>
              <a:t>、</a:t>
            </a:r>
            <a:r>
              <a:rPr lang="ja-JP" altLang="ja-JP" dirty="0">
                <a:latin typeface="Meiryo UI" panose="020B0604030504040204" pitchFamily="50" charset="-128"/>
                <a:ea typeface="Meiryo UI" panose="020B0604030504040204" pitchFamily="50" charset="-128"/>
              </a:rPr>
              <a:t>排除や摩擦、孤独や孤立から援護し、</a:t>
            </a:r>
            <a:r>
              <a:rPr lang="ja-JP" altLang="ja-JP" u="sng" dirty="0">
                <a:latin typeface="Meiryo UI" panose="020B0604030504040204" pitchFamily="50" charset="-128"/>
                <a:ea typeface="Meiryo UI" panose="020B0604030504040204" pitchFamily="50" charset="-128"/>
              </a:rPr>
              <a:t>社会（地域社会）の一員として取り込み</a:t>
            </a:r>
            <a:r>
              <a:rPr lang="ja-JP" altLang="ja-JP" dirty="0">
                <a:latin typeface="Meiryo UI" panose="020B0604030504040204" pitchFamily="50" charset="-128"/>
                <a:ea typeface="Meiryo UI" panose="020B0604030504040204" pitchFamily="50" charset="-128"/>
              </a:rPr>
              <a:t>、</a:t>
            </a:r>
            <a:r>
              <a:rPr lang="ja-JP" altLang="ja-JP" u="sng" dirty="0">
                <a:latin typeface="Meiryo UI" panose="020B0604030504040204" pitchFamily="50" charset="-128"/>
                <a:ea typeface="Meiryo UI" panose="020B0604030504040204" pitchFamily="50" charset="-128"/>
              </a:rPr>
              <a:t>支え合う</a:t>
            </a:r>
            <a:r>
              <a:rPr lang="ja-JP" altLang="ja-JP" dirty="0">
                <a:latin typeface="Meiryo UI" panose="020B0604030504040204" pitchFamily="50" charset="-128"/>
                <a:ea typeface="Meiryo UI" panose="020B0604030504040204" pitchFamily="50" charset="-128"/>
              </a:rPr>
              <a:t>考え方のこと。</a:t>
            </a:r>
            <a:endParaRPr lang="ja-JP" altLang="en-US"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40992" y="3323545"/>
            <a:ext cx="9282072"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smtClean="0">
                <a:latin typeface="Meiryo UI" panose="020B0604030504040204" pitchFamily="50" charset="-128"/>
                <a:ea typeface="Meiryo UI" panose="020B0604030504040204" pitchFamily="50" charset="-128"/>
              </a:rPr>
              <a:t>＜ポイント＞</a:t>
            </a:r>
            <a:endParaRPr kumimoji="1" lang="en-US" altLang="ja-JP" b="1" dirty="0" smtClean="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b="1" dirty="0" smtClean="0">
                <a:latin typeface="Meiryo UI" panose="020B0604030504040204" pitchFamily="50" charset="-128"/>
                <a:ea typeface="Meiryo UI" panose="020B0604030504040204" pitchFamily="50" charset="-128"/>
              </a:rPr>
              <a:t>○　野心的</a:t>
            </a:r>
            <a:r>
              <a:rPr kumimoji="1" lang="ja-JP" altLang="en-US" b="1" dirty="0">
                <a:latin typeface="Meiryo UI" panose="020B0604030504040204" pitchFamily="50" charset="-128"/>
                <a:ea typeface="Meiryo UI" panose="020B0604030504040204" pitchFamily="50" charset="-128"/>
              </a:rPr>
              <a:t>（背伸び）</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全て</a:t>
            </a:r>
            <a:r>
              <a:rPr kumimoji="1" lang="ja-JP" altLang="en-US" dirty="0">
                <a:latin typeface="Meiryo UI" panose="020B0604030504040204" pitchFamily="50" charset="-128"/>
                <a:ea typeface="Meiryo UI" panose="020B0604030504040204" pitchFamily="50" charset="-128"/>
              </a:rPr>
              <a:t>の人を救済するというハードルの高い、野心的な理念・ビジョンの提示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smtClean="0">
                <a:latin typeface="Meiryo UI" panose="020B0604030504040204" pitchFamily="50" charset="-128"/>
                <a:ea typeface="Meiryo UI" panose="020B0604030504040204" pitchFamily="50" charset="-128"/>
              </a:rPr>
              <a:t>　○　支えあい</a:t>
            </a:r>
            <a:r>
              <a:rPr kumimoji="1" lang="ja-JP" altLang="en-US" b="1" dirty="0">
                <a:latin typeface="Meiryo UI" panose="020B0604030504040204" pitchFamily="50" charset="-128"/>
                <a:ea typeface="Meiryo UI" panose="020B0604030504040204" pitchFamily="50" charset="-128"/>
              </a:rPr>
              <a:t>の精神</a:t>
            </a:r>
            <a:endParaRPr kumimoji="1" lang="en-US" altLang="ja-JP" b="1" dirty="0">
              <a:latin typeface="Meiryo UI" panose="020B0604030504040204" pitchFamily="50" charset="-128"/>
              <a:ea typeface="Meiryo UI" panose="020B0604030504040204" pitchFamily="50" charset="-128"/>
            </a:endParaRPr>
          </a:p>
          <a:p>
            <a:pPr marL="174625" indent="-174625">
              <a:lnSpc>
                <a:spcPct val="150000"/>
              </a:lnSpc>
            </a:pP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達成のために取り組むべき主体は国際社会、地域（</a:t>
            </a:r>
            <a:r>
              <a:rPr kumimoji="1" lang="en-US" altLang="ja-JP" dirty="0">
                <a:latin typeface="Meiryo UI" panose="020B0604030504040204" pitchFamily="50" charset="-128"/>
                <a:ea typeface="Meiryo UI" panose="020B0604030504040204" pitchFamily="50" charset="-128"/>
              </a:rPr>
              <a:t>region)</a:t>
            </a:r>
            <a:r>
              <a:rPr kumimoji="1" lang="ja-JP" altLang="en-US" dirty="0" err="1">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国家、地方</a:t>
            </a:r>
            <a:r>
              <a:rPr kumimoji="1" lang="en-US" altLang="ja-JP" dirty="0">
                <a:latin typeface="Meiryo UI" panose="020B0604030504040204" pitchFamily="50" charset="-128"/>
                <a:ea typeface="Meiryo UI" panose="020B0604030504040204" pitchFamily="50" charset="-128"/>
              </a:rPr>
              <a:t>(local</a:t>
            </a:r>
            <a:r>
              <a:rPr kumimoji="1" lang="ja-JP" altLang="en-US" dirty="0">
                <a:latin typeface="Meiryo UI" panose="020B0604030504040204" pitchFamily="50" charset="-128"/>
                <a:ea typeface="Meiryo UI" panose="020B0604030504040204" pitchFamily="50" charset="-128"/>
              </a:rPr>
              <a:t>）、企業、教育機関、</a:t>
            </a:r>
            <a:r>
              <a:rPr kumimoji="1" lang="en-US" altLang="ja-JP" dirty="0">
                <a:latin typeface="Meiryo UI" panose="020B0604030504040204" pitchFamily="50" charset="-128"/>
                <a:ea typeface="Meiryo UI" panose="020B0604030504040204" pitchFamily="50" charset="-128"/>
              </a:rPr>
              <a:t>NPO/NGO</a:t>
            </a:r>
            <a:r>
              <a:rPr kumimoji="1" lang="ja-JP" altLang="en-US" dirty="0" err="1">
                <a:latin typeface="Meiryo UI" panose="020B0604030504040204" pitchFamily="50" charset="-128"/>
                <a:ea typeface="Meiryo UI" panose="020B0604030504040204" pitchFamily="50" charset="-128"/>
              </a:rPr>
              <a:t>、</a:t>
            </a:r>
            <a:r>
              <a:rPr kumimoji="1" lang="ja-JP" altLang="en-US" u="sng" dirty="0" smtClean="0">
                <a:latin typeface="Meiryo UI" panose="020B0604030504040204" pitchFamily="50" charset="-128"/>
                <a:ea typeface="Meiryo UI" panose="020B0604030504040204" pitchFamily="50" charset="-128"/>
              </a:rPr>
              <a:t>個人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どんな</a:t>
            </a:r>
            <a:r>
              <a:rPr kumimoji="1" lang="ja-JP" altLang="en-US" dirty="0" smtClean="0">
                <a:latin typeface="Meiryo UI" panose="020B0604030504040204" pitchFamily="50" charset="-128"/>
                <a:ea typeface="Meiryo UI" panose="020B0604030504040204" pitchFamily="50" charset="-128"/>
              </a:rPr>
              <a:t>人も</a:t>
            </a:r>
            <a:r>
              <a:rPr kumimoji="1" lang="ja-JP" altLang="en-US" dirty="0">
                <a:latin typeface="Meiryo UI" panose="020B0604030504040204" pitchFamily="50" charset="-128"/>
                <a:ea typeface="Meiryo UI" panose="020B0604030504040204" pitchFamily="50" charset="-128"/>
              </a:rPr>
              <a:t>必ず課題解決のアクターになりうる。</a:t>
            </a:r>
            <a:endParaRPr kumimoji="1" lang="en-US" altLang="ja-JP"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54" y="850929"/>
            <a:ext cx="1889264" cy="1634456"/>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586" y="803347"/>
            <a:ext cx="1682038" cy="1682038"/>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39</a:t>
            </a:fld>
            <a:endParaRPr kumimoji="1" lang="ja-JP" altLang="en-US" sz="1200" dirty="0"/>
          </a:p>
        </p:txBody>
      </p:sp>
    </p:spTree>
    <p:extLst>
      <p:ext uri="{BB962C8B-B14F-4D97-AF65-F5344CB8AC3E}">
        <p14:creationId xmlns:p14="http://schemas.microsoft.com/office/powerpoint/2010/main" val="40404812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76062"/>
            <a:ext cx="2801368" cy="27798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8550" y="1385795"/>
            <a:ext cx="3794686" cy="2529159"/>
          </a:xfrm>
          <a:prstGeom prst="rect">
            <a:avLst/>
          </a:prstGeom>
        </p:spPr>
      </p:pic>
      <p:sp>
        <p:nvSpPr>
          <p:cNvPr id="7" name="テキスト ボックス 6"/>
          <p:cNvSpPr txBox="1"/>
          <p:nvPr/>
        </p:nvSpPr>
        <p:spPr>
          <a:xfrm>
            <a:off x="111307" y="184426"/>
            <a:ext cx="9395521" cy="954107"/>
          </a:xfrm>
          <a:prstGeom prst="rect">
            <a:avLst/>
          </a:prstGeom>
          <a:noFill/>
        </p:spPr>
        <p:txBody>
          <a:bodyPr wrap="none" rtlCol="0">
            <a:spAutoFit/>
          </a:bodyPr>
          <a:lstStyle/>
          <a:p>
            <a:r>
              <a:rPr kumimoji="1" lang="ja-JP" altLang="en-US" sz="2800" b="1" dirty="0">
                <a:latin typeface="Meiryo UI" panose="020B0604030504040204" pitchFamily="50" charset="-128"/>
                <a:ea typeface="Meiryo UI" panose="020B0604030504040204" pitchFamily="50" charset="-128"/>
              </a:rPr>
              <a:t>目標２：飢餓に終止符を打ち、食料の安定確保と栄養状態の</a:t>
            </a:r>
            <a:endParaRPr kumimoji="1" lang="en-US" altLang="ja-JP" sz="2800" b="1" dirty="0">
              <a:latin typeface="Meiryo UI" panose="020B0604030504040204" pitchFamily="50" charset="-128"/>
              <a:ea typeface="Meiryo UI" panose="020B0604030504040204" pitchFamily="50" charset="-128"/>
            </a:endParaRPr>
          </a:p>
          <a:p>
            <a:r>
              <a:rPr kumimoji="1" lang="ja-JP" altLang="en-US" sz="2800" b="1" dirty="0">
                <a:latin typeface="Meiryo UI" panose="020B0604030504040204" pitchFamily="50" charset="-128"/>
                <a:ea typeface="Meiryo UI" panose="020B0604030504040204" pitchFamily="50" charset="-128"/>
              </a:rPr>
              <a:t>　　　　　　改善を達成するとともに、持続可能な農業を推進する</a:t>
            </a:r>
          </a:p>
        </p:txBody>
      </p:sp>
      <p:sp>
        <p:nvSpPr>
          <p:cNvPr id="9" name="角丸四角形 8"/>
          <p:cNvSpPr/>
          <p:nvPr/>
        </p:nvSpPr>
        <p:spPr>
          <a:xfrm>
            <a:off x="2854036" y="1463838"/>
            <a:ext cx="914400" cy="237307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世</a:t>
            </a:r>
            <a:endParaRPr kumimoji="1" lang="en-US" altLang="ja-JP" sz="2800" b="1" dirty="0"/>
          </a:p>
          <a:p>
            <a:pPr algn="ctr"/>
            <a:r>
              <a:rPr kumimoji="1" lang="ja-JP" altLang="en-US" sz="2800" b="1" dirty="0"/>
              <a:t>界</a:t>
            </a:r>
          </a:p>
        </p:txBody>
      </p:sp>
      <p:sp>
        <p:nvSpPr>
          <p:cNvPr id="10" name="角丸四角形 9"/>
          <p:cNvSpPr/>
          <p:nvPr/>
        </p:nvSpPr>
        <p:spPr>
          <a:xfrm>
            <a:off x="2854036" y="4162217"/>
            <a:ext cx="914400" cy="237307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日本</a:t>
            </a:r>
            <a:endParaRPr kumimoji="1" lang="en-US" altLang="ja-JP" sz="2800" b="1" dirty="0"/>
          </a:p>
        </p:txBody>
      </p:sp>
      <p:sp>
        <p:nvSpPr>
          <p:cNvPr id="5" name="正方形/長方形 4"/>
          <p:cNvSpPr/>
          <p:nvPr/>
        </p:nvSpPr>
        <p:spPr>
          <a:xfrm>
            <a:off x="4088550" y="4840922"/>
            <a:ext cx="5680362" cy="1015663"/>
          </a:xfrm>
          <a:prstGeom prst="rect">
            <a:avLst/>
          </a:prstGeom>
        </p:spPr>
        <p:txBody>
          <a:bodyPr wrap="square">
            <a:spAutoFit/>
          </a:bodyPr>
          <a:lstStyle/>
          <a:p>
            <a:r>
              <a:rPr lang="ja-JP" altLang="en-US" sz="2000" b="1" dirty="0"/>
              <a:t>日本は、多くの農作物を輸入しているにもかかわらず、食べられるのに捨てられてしまう食品（食品ロス）がとても多い。</a:t>
            </a:r>
          </a:p>
        </p:txBody>
      </p:sp>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140" y="4609882"/>
            <a:ext cx="2657475" cy="1781175"/>
          </a:xfrm>
          <a:prstGeom prst="rect">
            <a:avLst/>
          </a:prstGeom>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1090" y="4609882"/>
            <a:ext cx="3067050" cy="1775678"/>
          </a:xfrm>
          <a:prstGeom prst="rect">
            <a:avLst/>
          </a:prstGeom>
        </p:spPr>
      </p:pic>
      <p:sp>
        <p:nvSpPr>
          <p:cNvPr id="3" name="スライド番号プレースホルダー 2"/>
          <p:cNvSpPr>
            <a:spLocks noGrp="1"/>
          </p:cNvSpPr>
          <p:nvPr>
            <p:ph type="sldNum" sz="quarter" idx="12"/>
          </p:nvPr>
        </p:nvSpPr>
        <p:spPr>
          <a:xfrm>
            <a:off x="7677150" y="6492875"/>
            <a:ext cx="2228850" cy="365125"/>
          </a:xfrm>
        </p:spPr>
        <p:txBody>
          <a:bodyPr/>
          <a:lstStyle/>
          <a:p>
            <a:fld id="{E93600C5-E09F-42B5-8802-35E7D4C4D45F}" type="slidenum">
              <a:rPr kumimoji="1" lang="ja-JP" altLang="en-US" smtClean="0"/>
              <a:t>40</a:t>
            </a:fld>
            <a:endParaRPr kumimoji="1" lang="ja-JP" altLang="en-US" dirty="0"/>
          </a:p>
        </p:txBody>
      </p:sp>
    </p:spTree>
    <p:extLst>
      <p:ext uri="{BB962C8B-B14F-4D97-AF65-F5344CB8AC3E}">
        <p14:creationId xmlns:p14="http://schemas.microsoft.com/office/powerpoint/2010/main" val="2876589342"/>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再掲</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のターゲット</a:t>
            </a:r>
            <a:endParaRPr kumimoji="1" lang="en-US" altLang="ja-JP"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17116" y="708310"/>
            <a:ext cx="9840940" cy="467500"/>
          </a:xfrm>
          <a:prstGeom prst="rect">
            <a:avLst/>
          </a:prstGeom>
        </p:spPr>
        <p:txBody>
          <a:bodyPr wrap="square">
            <a:spAutoFit/>
          </a:bodyPr>
          <a:lstStyle/>
          <a:p>
            <a:pPr>
              <a:lnSpc>
                <a:spcPct val="150000"/>
              </a:lnSpc>
            </a:pPr>
            <a:r>
              <a:rPr lang="ja-JP" altLang="ja-JP" b="1" dirty="0"/>
              <a:t>あらゆる年齢のすべての人々の健康的な生活を確保し、福祉を促進する</a:t>
            </a:r>
            <a:endParaRPr lang="ja-JP" altLang="en-US" sz="2400" b="1" dirty="0"/>
          </a:p>
        </p:txBody>
      </p:sp>
      <p:graphicFrame>
        <p:nvGraphicFramePr>
          <p:cNvPr id="10" name="表 9"/>
          <p:cNvGraphicFramePr>
            <a:graphicFrameLocks noGrp="1"/>
          </p:cNvGraphicFramePr>
          <p:nvPr>
            <p:extLst>
              <p:ext uri="{D42A27DB-BD31-4B8C-83A1-F6EECF244321}">
                <p14:modId xmlns:p14="http://schemas.microsoft.com/office/powerpoint/2010/main" val="1155810091"/>
              </p:ext>
            </p:extLst>
          </p:nvPr>
        </p:nvGraphicFramePr>
        <p:xfrm>
          <a:off x="2364623" y="1293387"/>
          <a:ext cx="7397942" cy="5171285"/>
        </p:xfrm>
        <a:graphic>
          <a:graphicData uri="http://schemas.openxmlformats.org/drawingml/2006/table">
            <a:tbl>
              <a:tblPr>
                <a:tableStyleId>{69C7853C-536D-4A76-A0AE-DD22124D55A5}</a:tableStyleId>
              </a:tblPr>
              <a:tblGrid>
                <a:gridCol w="728200">
                  <a:extLst>
                    <a:ext uri="{9D8B030D-6E8A-4147-A177-3AD203B41FA5}">
                      <a16:colId xmlns:a16="http://schemas.microsoft.com/office/drawing/2014/main" val="1173897209"/>
                    </a:ext>
                  </a:extLst>
                </a:gridCol>
                <a:gridCol w="6669742">
                  <a:extLst>
                    <a:ext uri="{9D8B030D-6E8A-4147-A177-3AD203B41FA5}">
                      <a16:colId xmlns:a16="http://schemas.microsoft.com/office/drawing/2014/main" val="2315538763"/>
                    </a:ext>
                  </a:extLst>
                </a:gridCol>
              </a:tblGrid>
              <a:tr h="270082">
                <a:tc>
                  <a:txBody>
                    <a:bodyPr/>
                    <a:lstStyle/>
                    <a:p>
                      <a:pPr algn="ctr"/>
                      <a:r>
                        <a:rPr lang="en-US" altLang="ja-JP" sz="1400" dirty="0" smtClean="0">
                          <a:latin typeface="+mn-ea"/>
                          <a:ea typeface="+mn-ea"/>
                        </a:rPr>
                        <a:t>3.1</a:t>
                      </a:r>
                      <a:endParaRPr lang="en-US" altLang="ja-JP"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年までに、世界の妊産婦の死亡率を出生</a:t>
                      </a:r>
                      <a:r>
                        <a:rPr kumimoji="1" lang="en-US" altLang="ja-JP" sz="1100" kern="1200" dirty="0" smtClean="0">
                          <a:solidFill>
                            <a:schemeClr val="dk1"/>
                          </a:solidFill>
                          <a:effectLst/>
                          <a:latin typeface="+mn-lt"/>
                          <a:ea typeface="+mn-ea"/>
                          <a:cs typeface="+mn-cs"/>
                        </a:rPr>
                        <a:t>10</a:t>
                      </a:r>
                      <a:r>
                        <a:rPr kumimoji="1" lang="ja-JP" altLang="ja-JP" sz="1100" kern="1200" dirty="0" smtClean="0">
                          <a:solidFill>
                            <a:schemeClr val="dk1"/>
                          </a:solidFill>
                          <a:effectLst/>
                          <a:latin typeface="+mn-lt"/>
                          <a:ea typeface="+mn-ea"/>
                          <a:cs typeface="+mn-cs"/>
                        </a:rPr>
                        <a:t>万人当たり</a:t>
                      </a:r>
                      <a:r>
                        <a:rPr kumimoji="1" lang="en-US" altLang="ja-JP" sz="1100" kern="1200" dirty="0" smtClean="0">
                          <a:solidFill>
                            <a:schemeClr val="dk1"/>
                          </a:solidFill>
                          <a:effectLst/>
                          <a:latin typeface="+mn-lt"/>
                          <a:ea typeface="+mn-ea"/>
                          <a:cs typeface="+mn-cs"/>
                        </a:rPr>
                        <a:t>70</a:t>
                      </a:r>
                      <a:r>
                        <a:rPr kumimoji="1" lang="ja-JP" altLang="ja-JP" sz="1100" kern="1200" dirty="0" smtClean="0">
                          <a:solidFill>
                            <a:schemeClr val="dk1"/>
                          </a:solidFill>
                          <a:effectLst/>
                          <a:latin typeface="+mn-lt"/>
                          <a:ea typeface="+mn-ea"/>
                          <a:cs typeface="+mn-cs"/>
                        </a:rPr>
                        <a:t>人未満に削減する。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958742302"/>
                  </a:ext>
                </a:extLst>
              </a:tr>
              <a:tr h="540846">
                <a:tc>
                  <a:txBody>
                    <a:bodyPr/>
                    <a:lstStyle/>
                    <a:p>
                      <a:pPr algn="ctr"/>
                      <a:r>
                        <a:rPr lang="en-US" altLang="ja-JP" sz="1400" dirty="0" smtClean="0">
                          <a:latin typeface="+mn-ea"/>
                          <a:ea typeface="+mn-ea"/>
                        </a:rPr>
                        <a:t>3.2</a:t>
                      </a:r>
                      <a:endParaRPr lang="en-US" altLang="ja-JP"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すべての国が新生児死亡率を少なくとも出生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12</a:t>
                      </a:r>
                      <a:r>
                        <a:rPr kumimoji="1" lang="ja-JP" altLang="ja-JP" sz="1100" kern="1200" dirty="0" smtClean="0">
                          <a:solidFill>
                            <a:schemeClr val="dk1"/>
                          </a:solidFill>
                          <a:effectLst/>
                          <a:latin typeface="+mn-lt"/>
                          <a:ea typeface="+mn-ea"/>
                          <a:cs typeface="+mn-cs"/>
                        </a:rPr>
                        <a:t>件以下まで減らし、</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歳以下死亡率を少なくとも出生</a:t>
                      </a:r>
                      <a:r>
                        <a:rPr kumimoji="1" lang="en-US" altLang="ja-JP" sz="1100" kern="1200" dirty="0" smtClean="0">
                          <a:solidFill>
                            <a:schemeClr val="dk1"/>
                          </a:solidFill>
                          <a:effectLst/>
                          <a:latin typeface="+mn-lt"/>
                          <a:ea typeface="+mn-ea"/>
                          <a:cs typeface="+mn-cs"/>
                        </a:rPr>
                        <a:t>1,000</a:t>
                      </a:r>
                      <a:r>
                        <a:rPr kumimoji="1" lang="ja-JP" altLang="ja-JP" sz="1100" kern="1200" dirty="0" smtClean="0">
                          <a:solidFill>
                            <a:schemeClr val="dk1"/>
                          </a:solidFill>
                          <a:effectLst/>
                          <a:latin typeface="+mn-lt"/>
                          <a:ea typeface="+mn-ea"/>
                          <a:cs typeface="+mn-cs"/>
                        </a:rPr>
                        <a:t>件中</a:t>
                      </a:r>
                      <a:r>
                        <a:rPr kumimoji="1" lang="en-US" altLang="ja-JP" sz="1100" kern="1200" dirty="0" smtClean="0">
                          <a:solidFill>
                            <a:schemeClr val="dk1"/>
                          </a:solidFill>
                          <a:effectLst/>
                          <a:latin typeface="+mn-lt"/>
                          <a:ea typeface="+mn-ea"/>
                          <a:cs typeface="+mn-cs"/>
                        </a:rPr>
                        <a:t>25</a:t>
                      </a:r>
                      <a:r>
                        <a:rPr kumimoji="1" lang="ja-JP" altLang="ja-JP" sz="1100" kern="1200" dirty="0" smtClean="0">
                          <a:solidFill>
                            <a:schemeClr val="dk1"/>
                          </a:solidFill>
                          <a:effectLst/>
                          <a:latin typeface="+mn-lt"/>
                          <a:ea typeface="+mn-ea"/>
                          <a:cs typeface="+mn-cs"/>
                        </a:rPr>
                        <a:t>件以下まで減らすことを目指し、</a:t>
                      </a:r>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年までに、新生児及び</a:t>
                      </a:r>
                      <a:r>
                        <a:rPr kumimoji="1" lang="en-US" altLang="ja-JP" sz="1100" kern="1200" dirty="0" smtClean="0">
                          <a:solidFill>
                            <a:schemeClr val="dk1"/>
                          </a:solidFill>
                          <a:effectLst/>
                          <a:latin typeface="+mn-lt"/>
                          <a:ea typeface="+mn-ea"/>
                          <a:cs typeface="+mn-cs"/>
                        </a:rPr>
                        <a:t>5</a:t>
                      </a:r>
                      <a:r>
                        <a:rPr kumimoji="1" lang="ja-JP" altLang="ja-JP" sz="1100" kern="1200" dirty="0" smtClean="0">
                          <a:solidFill>
                            <a:schemeClr val="dk1"/>
                          </a:solidFill>
                          <a:effectLst/>
                          <a:latin typeface="+mn-lt"/>
                          <a:ea typeface="+mn-ea"/>
                          <a:cs typeface="+mn-cs"/>
                        </a:rPr>
                        <a:t>歳未満児の予防可能な死亡を根絶する。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2233256950"/>
                  </a:ext>
                </a:extLst>
              </a:tr>
              <a:tr h="336176">
                <a:tc>
                  <a:txBody>
                    <a:bodyPr/>
                    <a:lstStyle/>
                    <a:p>
                      <a:pPr algn="ctr"/>
                      <a:r>
                        <a:rPr lang="en-US" altLang="ja-JP" sz="1400" dirty="0" smtClean="0">
                          <a:latin typeface="+mn-ea"/>
                          <a:ea typeface="+mn-ea"/>
                        </a:rPr>
                        <a:t>3.3</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年までに、エイズ、結核、マラリア及び顧みられない熱帯病といった伝染病を根絶するとともに肝炎、水系感染症及びその他の感染症に対処する。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2142975600"/>
                  </a:ext>
                </a:extLst>
              </a:tr>
              <a:tr h="0">
                <a:tc>
                  <a:txBody>
                    <a:bodyPr/>
                    <a:lstStyle/>
                    <a:p>
                      <a:pPr algn="ctr"/>
                      <a:r>
                        <a:rPr lang="en-US" altLang="ja-JP" sz="1400" dirty="0" smtClean="0">
                          <a:latin typeface="+mn-ea"/>
                          <a:ea typeface="+mn-ea"/>
                        </a:rPr>
                        <a:t>3.4</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年までに、非感染性疾患による若年死亡率を、予防や治療を通じて</a:t>
                      </a:r>
                      <a:r>
                        <a:rPr kumimoji="1" lang="en-US" altLang="ja-JP" sz="1100" b="0" kern="1200" dirty="0" smtClean="0">
                          <a:solidFill>
                            <a:schemeClr val="tx1"/>
                          </a:solidFill>
                          <a:effectLst/>
                          <a:latin typeface="+mn-lt"/>
                          <a:ea typeface="+mn-ea"/>
                          <a:cs typeface="+mn-cs"/>
                        </a:rPr>
                        <a:t>3</a:t>
                      </a:r>
                      <a:r>
                        <a:rPr kumimoji="1" lang="ja-JP" altLang="ja-JP" sz="1100" b="0" kern="1200" dirty="0" smtClean="0">
                          <a:solidFill>
                            <a:schemeClr val="tx1"/>
                          </a:solidFill>
                          <a:effectLst/>
                          <a:latin typeface="+mn-lt"/>
                          <a:ea typeface="+mn-ea"/>
                          <a:cs typeface="+mn-cs"/>
                        </a:rPr>
                        <a:t>分の</a:t>
                      </a:r>
                      <a:r>
                        <a:rPr kumimoji="1" lang="en-US" altLang="ja-JP" sz="1100" b="0" kern="1200" dirty="0" smtClean="0">
                          <a:solidFill>
                            <a:schemeClr val="tx1"/>
                          </a:solidFill>
                          <a:effectLst/>
                          <a:latin typeface="+mn-lt"/>
                          <a:ea typeface="+mn-ea"/>
                          <a:cs typeface="+mn-cs"/>
                        </a:rPr>
                        <a:t>1</a:t>
                      </a:r>
                      <a:r>
                        <a:rPr kumimoji="1" lang="ja-JP" altLang="ja-JP" sz="1100" b="0" kern="1200" dirty="0" smtClean="0">
                          <a:solidFill>
                            <a:schemeClr val="tx1"/>
                          </a:solidFill>
                          <a:effectLst/>
                          <a:latin typeface="+mn-lt"/>
                          <a:ea typeface="+mn-ea"/>
                          <a:cs typeface="+mn-cs"/>
                        </a:rPr>
                        <a:t>減少させ、精神保健及び福祉を促進する。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765084258"/>
                  </a:ext>
                </a:extLst>
              </a:tr>
              <a:tr h="247775">
                <a:tc>
                  <a:txBody>
                    <a:bodyPr/>
                    <a:lstStyle/>
                    <a:p>
                      <a:pPr algn="ctr"/>
                      <a:r>
                        <a:rPr lang="en-US" altLang="ja-JP" sz="1400" dirty="0" smtClean="0">
                          <a:latin typeface="+mn-ea"/>
                          <a:ea typeface="+mn-ea"/>
                        </a:rPr>
                        <a:t>3.5</a:t>
                      </a:r>
                      <a:endParaRPr lang="en-US" altLang="ja-JP" sz="1400" dirty="0">
                        <a:latin typeface="+mn-ea"/>
                        <a:ea typeface="+mn-ea"/>
                      </a:endParaRPr>
                    </a:p>
                  </a:txBody>
                  <a:tcPr marL="31650" marR="31650" marT="15825" marB="15825" anchor="ctr"/>
                </a:tc>
                <a:tc>
                  <a:txBody>
                    <a:bodyPr/>
                    <a:lstStyle/>
                    <a:p>
                      <a:r>
                        <a:rPr kumimoji="1" lang="ja-JP" altLang="ja-JP" sz="1100" b="0" kern="1200" dirty="0" smtClean="0">
                          <a:solidFill>
                            <a:schemeClr val="tx1"/>
                          </a:solidFill>
                          <a:effectLst/>
                          <a:latin typeface="+mn-lt"/>
                          <a:ea typeface="+mn-ea"/>
                          <a:cs typeface="+mn-cs"/>
                        </a:rPr>
                        <a:t>薬物乱用やアルコールの有害な摂取を含む、物質乱用の防止・治療を強化する。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663298110"/>
                  </a:ext>
                </a:extLst>
              </a:tr>
              <a:tr h="242047">
                <a:tc>
                  <a:txBody>
                    <a:bodyPr/>
                    <a:lstStyle/>
                    <a:p>
                      <a:pPr algn="ctr"/>
                      <a:r>
                        <a:rPr lang="en-US" altLang="ja-JP" sz="1400" dirty="0" smtClean="0">
                          <a:latin typeface="+mn-ea"/>
                          <a:ea typeface="+mn-ea"/>
                        </a:rPr>
                        <a:t>3.6</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2020</a:t>
                      </a:r>
                      <a:r>
                        <a:rPr kumimoji="1" lang="ja-JP" altLang="ja-JP" sz="1100" b="0" kern="1200" dirty="0" smtClean="0">
                          <a:solidFill>
                            <a:schemeClr val="tx1"/>
                          </a:solidFill>
                          <a:effectLst/>
                          <a:latin typeface="+mn-lt"/>
                          <a:ea typeface="+mn-ea"/>
                          <a:cs typeface="+mn-cs"/>
                        </a:rPr>
                        <a:t>年までに、世界の道路交通事故による死傷者を半減させる。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1617111833"/>
                  </a:ext>
                </a:extLst>
              </a:tr>
              <a:tr h="158402">
                <a:tc>
                  <a:txBody>
                    <a:bodyPr/>
                    <a:lstStyle/>
                    <a:p>
                      <a:pPr algn="ctr"/>
                      <a:r>
                        <a:rPr lang="en-US" altLang="ja-JP" sz="1400" dirty="0" smtClean="0">
                          <a:latin typeface="+mn-ea"/>
                          <a:ea typeface="+mn-ea"/>
                        </a:rPr>
                        <a:t>3.7</a:t>
                      </a:r>
                      <a:endParaRPr lang="en-US" altLang="ja-JP" sz="1400" dirty="0">
                        <a:latin typeface="+mn-ea"/>
                        <a:ea typeface="+mn-ea"/>
                      </a:endParaRPr>
                    </a:p>
                  </a:txBody>
                  <a:tcPr marL="31650" marR="31650" marT="15825" marB="15825" anchor="ctr"/>
                </a:tc>
                <a:tc>
                  <a:txBody>
                    <a:bodyPr/>
                    <a:lstStyle/>
                    <a:p>
                      <a:r>
                        <a:rPr kumimoji="1" lang="en-US" altLang="ja-JP" sz="1100" b="0" kern="1200" dirty="0" smtClean="0">
                          <a:solidFill>
                            <a:schemeClr val="tx1"/>
                          </a:solidFill>
                          <a:effectLst/>
                          <a:latin typeface="+mn-lt"/>
                          <a:ea typeface="+mn-ea"/>
                          <a:cs typeface="+mn-cs"/>
                        </a:rPr>
                        <a:t>2030</a:t>
                      </a:r>
                      <a:r>
                        <a:rPr kumimoji="1" lang="ja-JP" altLang="ja-JP" sz="1100" b="0" kern="1200" dirty="0" smtClean="0">
                          <a:solidFill>
                            <a:schemeClr val="tx1"/>
                          </a:solidFill>
                          <a:effectLst/>
                          <a:latin typeface="+mn-lt"/>
                          <a:ea typeface="+mn-ea"/>
                          <a:cs typeface="+mn-cs"/>
                        </a:rPr>
                        <a:t>年までに、家族計画、情報・教育及び性と生殖に関する健康の国家戦略・計画への組み入れを含む、性と生殖に関する保健サービスをすべての人々が利用できるようにする。</a:t>
                      </a:r>
                      <a:endParaRPr lang="ja-JP" altLang="en-US" sz="1100" b="0" dirty="0">
                        <a:solidFill>
                          <a:schemeClr val="tx1"/>
                        </a:solidFill>
                        <a:latin typeface="+mn-ea"/>
                        <a:ea typeface="+mn-ea"/>
                      </a:endParaRPr>
                    </a:p>
                  </a:txBody>
                  <a:tcPr marL="31650" marR="31650" marT="15825" marB="15825" anchor="ctr"/>
                </a:tc>
                <a:extLst>
                  <a:ext uri="{0D108BD9-81ED-4DB2-BD59-A6C34878D82A}">
                    <a16:rowId xmlns:a16="http://schemas.microsoft.com/office/drawing/2014/main" val="3996177413"/>
                  </a:ext>
                </a:extLst>
              </a:tr>
              <a:tr h="547012">
                <a:tc>
                  <a:txBody>
                    <a:bodyPr/>
                    <a:lstStyle/>
                    <a:p>
                      <a:pPr algn="ctr"/>
                      <a:r>
                        <a:rPr lang="en-US" altLang="ja-JP" sz="1400" dirty="0" smtClean="0">
                          <a:latin typeface="+mn-ea"/>
                          <a:ea typeface="+mn-ea"/>
                        </a:rPr>
                        <a:t>3.8</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人々に対する財政リスクからの保護、質の高い基礎的な保健サービスへのアクセス及び安全で効果的かつ質が高く安価な必須医薬品とワクチンへのアクセスを含む、ユニバーサル・ヘルス・カバレッジ（</a:t>
                      </a:r>
                      <a:r>
                        <a:rPr kumimoji="1" lang="en-US" altLang="ja-JP" sz="1100" kern="1200" dirty="0" smtClean="0">
                          <a:solidFill>
                            <a:schemeClr val="dk1"/>
                          </a:solidFill>
                          <a:effectLst/>
                          <a:latin typeface="+mn-lt"/>
                          <a:ea typeface="+mn-ea"/>
                          <a:cs typeface="+mn-cs"/>
                        </a:rPr>
                        <a:t>UHC</a:t>
                      </a:r>
                      <a:r>
                        <a:rPr kumimoji="1" lang="ja-JP" altLang="ja-JP" sz="1100" kern="1200" dirty="0" smtClean="0">
                          <a:solidFill>
                            <a:schemeClr val="dk1"/>
                          </a:solidFill>
                          <a:effectLst/>
                          <a:latin typeface="+mn-lt"/>
                          <a:ea typeface="+mn-ea"/>
                          <a:cs typeface="+mn-cs"/>
                        </a:rPr>
                        <a:t>）を達成する。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808434611"/>
                  </a:ext>
                </a:extLst>
              </a:tr>
              <a:tr h="243057">
                <a:tc>
                  <a:txBody>
                    <a:bodyPr/>
                    <a:lstStyle/>
                    <a:p>
                      <a:pPr algn="ctr"/>
                      <a:r>
                        <a:rPr lang="en-US" altLang="ja-JP" sz="1400" dirty="0" smtClean="0">
                          <a:latin typeface="+mn-ea"/>
                          <a:ea typeface="+mn-ea"/>
                        </a:rPr>
                        <a:t>3.9</a:t>
                      </a:r>
                      <a:endParaRPr lang="en-US" sz="1400" dirty="0">
                        <a:latin typeface="+mn-ea"/>
                        <a:ea typeface="+mn-ea"/>
                      </a:endParaRPr>
                    </a:p>
                  </a:txBody>
                  <a:tcPr marL="31650" marR="31650" marT="15825" marB="15825" anchor="ctr"/>
                </a:tc>
                <a:tc>
                  <a:txBody>
                    <a:bodyPr/>
                    <a:lstStyle/>
                    <a:p>
                      <a:r>
                        <a:rPr kumimoji="1" lang="en-US" altLang="ja-JP" sz="1100" kern="1200" dirty="0" smtClean="0">
                          <a:solidFill>
                            <a:schemeClr val="dk1"/>
                          </a:solidFill>
                          <a:effectLst/>
                          <a:latin typeface="+mn-lt"/>
                          <a:ea typeface="+mn-ea"/>
                          <a:cs typeface="+mn-cs"/>
                        </a:rPr>
                        <a:t>2030</a:t>
                      </a:r>
                      <a:r>
                        <a:rPr kumimoji="1" lang="ja-JP" altLang="ja-JP" sz="1100" kern="1200" dirty="0" smtClean="0">
                          <a:solidFill>
                            <a:schemeClr val="dk1"/>
                          </a:solidFill>
                          <a:effectLst/>
                          <a:latin typeface="+mn-lt"/>
                          <a:ea typeface="+mn-ea"/>
                          <a:cs typeface="+mn-cs"/>
                        </a:rPr>
                        <a:t>年までに、有害化学物質、ならびに大気、水質及び土壌の汚染による死亡及び疾病の件数を大幅に減少させる。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3291983375"/>
                  </a:ext>
                </a:extLst>
              </a:tr>
              <a:tr h="249130">
                <a:tc>
                  <a:txBody>
                    <a:bodyPr/>
                    <a:lstStyle/>
                    <a:p>
                      <a:pPr algn="ctr"/>
                      <a:r>
                        <a:rPr lang="en-US" altLang="ja-JP" sz="1400" dirty="0" smtClean="0">
                          <a:latin typeface="+mn-ea"/>
                          <a:ea typeface="+mn-ea"/>
                        </a:rPr>
                        <a:t>3.a</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すべての国々において、たばこの規制に関する世界保健機関枠組条約の実施を適宜強化する。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47695677"/>
                  </a:ext>
                </a:extLst>
              </a:tr>
              <a:tr h="547012">
                <a:tc>
                  <a:txBody>
                    <a:bodyPr/>
                    <a:lstStyle/>
                    <a:p>
                      <a:pPr algn="ctr"/>
                      <a:r>
                        <a:rPr lang="en-US" altLang="ja-JP" sz="1400" dirty="0" smtClean="0">
                          <a:latin typeface="+mn-ea"/>
                          <a:ea typeface="+mn-ea"/>
                        </a:rPr>
                        <a:t>3.b</a:t>
                      </a: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主に開発途上国に影響を及ぼす感染性及び非感染性疾患のワクチン及び医薬品の研究開発を支援する。また、知的所有権の貿易関連の側面に関する協定（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及び公衆の健康に関するドーハ宣言に従い、安価な必須医薬品及びワクチンへのアクセスを提供する。同宣言は公衆衛生保護及び、特にすべての人々への医薬品のアクセス提供にかかわる「知的所有権の貿易関連の側面に関する協定（</a:t>
                      </a:r>
                      <a:r>
                        <a:rPr kumimoji="1" lang="en-US" altLang="ja-JP" sz="1100" kern="1200" dirty="0" smtClean="0">
                          <a:solidFill>
                            <a:schemeClr val="dk1"/>
                          </a:solidFill>
                          <a:effectLst/>
                          <a:latin typeface="+mn-lt"/>
                          <a:ea typeface="+mn-ea"/>
                          <a:cs typeface="+mn-cs"/>
                        </a:rPr>
                        <a:t>TRIPS</a:t>
                      </a:r>
                      <a:r>
                        <a:rPr kumimoji="1" lang="ja-JP" altLang="ja-JP" sz="1100" kern="1200" dirty="0" smtClean="0">
                          <a:solidFill>
                            <a:schemeClr val="dk1"/>
                          </a:solidFill>
                          <a:effectLst/>
                          <a:latin typeface="+mn-lt"/>
                          <a:ea typeface="+mn-ea"/>
                          <a:cs typeface="+mn-cs"/>
                        </a:rPr>
                        <a:t>協定）」の柔軟性に関する規定を最大限に行使する開発途上国の権利を確約したものである。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448756211"/>
                  </a:ext>
                </a:extLst>
              </a:tr>
              <a:tr h="246255">
                <a:tc>
                  <a:txBody>
                    <a:bodyPr/>
                    <a:lstStyle/>
                    <a:p>
                      <a:pPr algn="ctr"/>
                      <a:r>
                        <a:rPr lang="en-US" altLang="ja-JP" sz="1400" dirty="0" smtClean="0">
                          <a:latin typeface="+mn-ea"/>
                          <a:ea typeface="+mn-ea"/>
                        </a:rPr>
                        <a:t>3.c</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開発途上国、特に後発開発途上国及び小島嶼開発途上国において保健財政及び保健人材の採用、能力開発・訓練及び定着を大幅に拡大させる。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1780406314"/>
                  </a:ext>
                </a:extLst>
              </a:tr>
              <a:tr h="0">
                <a:tc>
                  <a:txBody>
                    <a:bodyPr/>
                    <a:lstStyle/>
                    <a:p>
                      <a:pPr algn="ctr"/>
                      <a:r>
                        <a:rPr lang="en-US" altLang="ja-JP" sz="1400" dirty="0" smtClean="0">
                          <a:latin typeface="+mn-ea"/>
                          <a:ea typeface="+mn-ea"/>
                        </a:rPr>
                        <a:t>3.d</a:t>
                      </a:r>
                      <a:endParaRPr lang="en-US" sz="1400" dirty="0">
                        <a:latin typeface="+mn-ea"/>
                        <a:ea typeface="+mn-ea"/>
                      </a:endParaRPr>
                    </a:p>
                  </a:txBody>
                  <a:tcPr marL="31650" marR="31650" marT="15825" marB="15825" anchor="ctr"/>
                </a:tc>
                <a:tc>
                  <a:txBody>
                    <a:bodyPr/>
                    <a:lstStyle/>
                    <a:p>
                      <a:r>
                        <a:rPr kumimoji="1" lang="ja-JP" altLang="ja-JP" sz="1100" kern="1200" dirty="0" smtClean="0">
                          <a:solidFill>
                            <a:schemeClr val="dk1"/>
                          </a:solidFill>
                          <a:effectLst/>
                          <a:latin typeface="+mn-lt"/>
                          <a:ea typeface="+mn-ea"/>
                          <a:cs typeface="+mn-cs"/>
                        </a:rPr>
                        <a:t>すべての国々、特に開発途上国の国家・世界規模な健康危険因子の早期警告、危険因子緩和及び危険因子管理のための能力を強化する。</a:t>
                      </a:r>
                      <a:endParaRPr lang="ja-JP" altLang="en-US" sz="1100" dirty="0">
                        <a:latin typeface="+mn-ea"/>
                        <a:ea typeface="+mn-ea"/>
                      </a:endParaRPr>
                    </a:p>
                  </a:txBody>
                  <a:tcPr marL="31650" marR="31650" marT="15825" marB="15825" anchor="ctr"/>
                </a:tc>
                <a:extLst>
                  <a:ext uri="{0D108BD9-81ED-4DB2-BD59-A6C34878D82A}">
                    <a16:rowId xmlns:a16="http://schemas.microsoft.com/office/drawing/2014/main" val="4018919202"/>
                  </a:ext>
                </a:extLst>
              </a:tr>
            </a:tbl>
          </a:graphicData>
        </a:graphic>
      </p:graphicFrame>
      <p:sp>
        <p:nvSpPr>
          <p:cNvPr id="12" name="正方形/長方形 11"/>
          <p:cNvSpPr/>
          <p:nvPr/>
        </p:nvSpPr>
        <p:spPr>
          <a:xfrm>
            <a:off x="2410804" y="6538916"/>
            <a:ext cx="3652790" cy="276999"/>
          </a:xfrm>
          <a:prstGeom prst="rect">
            <a:avLst/>
          </a:prstGeom>
        </p:spPr>
        <p:txBody>
          <a:bodyPr wrap="square">
            <a:spAutoFit/>
          </a:bodyPr>
          <a:lstStyle/>
          <a:p>
            <a:r>
              <a:rPr lang="ja-JP" altLang="en-US" sz="1200" dirty="0">
                <a:solidFill>
                  <a:schemeClr val="tx1">
                    <a:lumMod val="75000"/>
                    <a:lumOff val="25000"/>
                  </a:schemeClr>
                </a:solidFill>
              </a:rPr>
              <a:t>出典</a:t>
            </a:r>
            <a:r>
              <a:rPr lang="ja-JP" altLang="en-US" sz="1200" dirty="0" smtClean="0">
                <a:solidFill>
                  <a:schemeClr val="tx1">
                    <a:lumMod val="75000"/>
                    <a:lumOff val="25000"/>
                  </a:schemeClr>
                </a:solidFill>
              </a:rPr>
              <a:t>：持続可能な開発のための</a:t>
            </a:r>
            <a:r>
              <a:rPr lang="en-US" altLang="ja-JP" sz="1200" dirty="0" smtClean="0">
                <a:solidFill>
                  <a:schemeClr val="tx1">
                    <a:lumMod val="75000"/>
                    <a:lumOff val="25000"/>
                  </a:schemeClr>
                </a:solidFill>
              </a:rPr>
              <a:t>2030</a:t>
            </a:r>
            <a:r>
              <a:rPr lang="ja-JP" altLang="en-US" sz="1200" dirty="0" smtClean="0">
                <a:solidFill>
                  <a:schemeClr val="tx1">
                    <a:lumMod val="75000"/>
                    <a:lumOff val="25000"/>
                  </a:schemeClr>
                </a:solidFill>
              </a:rPr>
              <a:t>アジェンダ</a:t>
            </a:r>
            <a:endParaRPr lang="ja-JP" altLang="en-US" sz="1200" dirty="0">
              <a:solidFill>
                <a:schemeClr val="tx1">
                  <a:lumMod val="75000"/>
                  <a:lumOff val="25000"/>
                </a:schemeClr>
              </a:solidFill>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81" y="1293386"/>
            <a:ext cx="1805926" cy="1805926"/>
          </a:xfrm>
          <a:prstGeom prst="rect">
            <a:avLst/>
          </a:prstGeom>
        </p:spPr>
      </p:pic>
      <p:sp>
        <p:nvSpPr>
          <p:cNvPr id="2" name="スライド番号プレースホルダー 1"/>
          <p:cNvSpPr>
            <a:spLocks noGrp="1"/>
          </p:cNvSpPr>
          <p:nvPr>
            <p:ph type="sldNum" sz="quarter" idx="12"/>
          </p:nvPr>
        </p:nvSpPr>
        <p:spPr>
          <a:xfrm>
            <a:off x="7108080" y="6450790"/>
            <a:ext cx="2228850" cy="365125"/>
          </a:xfrm>
        </p:spPr>
        <p:txBody>
          <a:bodyPr/>
          <a:lstStyle/>
          <a:p>
            <a:fld id="{D2D8002D-B5B0-4BAC-B1F6-782DDCCE6D9C}" type="slidenum">
              <a:rPr kumimoji="1" lang="ja-JP" altLang="en-US" smtClean="0"/>
              <a:t>41</a:t>
            </a:fld>
            <a:endParaRPr kumimoji="1" lang="ja-JP" altLang="en-US" dirty="0"/>
          </a:p>
        </p:txBody>
      </p:sp>
      <p:sp>
        <p:nvSpPr>
          <p:cNvPr id="3" name="角丸四角形 2"/>
          <p:cNvSpPr/>
          <p:nvPr/>
        </p:nvSpPr>
        <p:spPr>
          <a:xfrm>
            <a:off x="4076700" y="3099312"/>
            <a:ext cx="3190875" cy="23443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5762904"/>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spd="slow" advTm="1814"/>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大阪府の</a:t>
            </a:r>
            <a:r>
              <a:rPr kumimoji="1" lang="ja-JP" altLang="en-US" sz="2000" b="1" dirty="0" smtClean="0">
                <a:latin typeface="Meiryo UI" panose="020B0604030504040204" pitchFamily="50" charset="-128"/>
                <a:ea typeface="Meiryo UI" panose="020B0604030504040204" pitchFamily="50" charset="-128"/>
              </a:rPr>
              <a:t>取組</a:t>
            </a:r>
            <a:endParaRPr kumimoji="1" lang="ja-JP" altLang="en-US" sz="2000" b="1" dirty="0">
              <a:latin typeface="Meiryo UI" panose="020B0604030504040204" pitchFamily="50" charset="-128"/>
              <a:ea typeface="Meiryo UI" panose="020B0604030504040204" pitchFamily="50" charset="-128"/>
            </a:endParaRPr>
          </a:p>
        </p:txBody>
      </p:sp>
      <p:sp>
        <p:nvSpPr>
          <p:cNvPr id="45" name="正方形/長方形 44"/>
          <p:cNvSpPr/>
          <p:nvPr/>
        </p:nvSpPr>
        <p:spPr>
          <a:xfrm>
            <a:off x="107520" y="752238"/>
            <a:ext cx="7342334" cy="324875"/>
          </a:xfrm>
          <a:prstGeom prst="rect">
            <a:avLst/>
          </a:prstGeom>
          <a:noFill/>
        </p:spPr>
        <p:txBody>
          <a:bodyPr wrap="square">
            <a:spAutoFit/>
          </a:bodyPr>
          <a:lstStyle/>
          <a:p>
            <a:pPr marL="174625" indent="-174625">
              <a:lnSpc>
                <a:spcPts val="1600"/>
              </a:lnSpc>
            </a:pPr>
            <a:r>
              <a:rPr lang="ja-JP" altLang="en-US" sz="2400" b="1" dirty="0">
                <a:latin typeface="Meiryo UI" panose="020B0604030504040204" pitchFamily="50" charset="-128"/>
                <a:ea typeface="Meiryo UI" panose="020B0604030504040204" pitchFamily="50" charset="-128"/>
              </a:rPr>
              <a:t>〇大阪</a:t>
            </a:r>
            <a:r>
              <a:rPr lang="en-US" altLang="ja-JP" sz="2400" b="1" dirty="0">
                <a:latin typeface="Meiryo UI" panose="020B0604030504040204" pitchFamily="50" charset="-128"/>
                <a:ea typeface="Meiryo UI" panose="020B0604030504040204" pitchFamily="50" charset="-128"/>
              </a:rPr>
              <a:t>SDGs</a:t>
            </a:r>
            <a:r>
              <a:rPr lang="ja-JP" altLang="en-US" sz="2400" b="1" dirty="0">
                <a:latin typeface="Meiryo UI" panose="020B0604030504040204" pitchFamily="50" charset="-128"/>
                <a:ea typeface="Meiryo UI" panose="020B0604030504040204" pitchFamily="50" charset="-128"/>
              </a:rPr>
              <a:t>行動憲章の策定（令和３年１月）</a:t>
            </a:r>
            <a:endParaRPr lang="en-US" altLang="ja-JP" sz="2400" b="1" dirty="0">
              <a:latin typeface="Meiryo UI" panose="020B0604030504040204" pitchFamily="50" charset="-128"/>
              <a:ea typeface="Meiryo UI" panose="020B0604030504040204" pitchFamily="50" charset="-128"/>
            </a:endParaRPr>
          </a:p>
        </p:txBody>
      </p:sp>
      <p:sp>
        <p:nvSpPr>
          <p:cNvPr id="32" name="正方形/長方形 31"/>
          <p:cNvSpPr/>
          <p:nvPr/>
        </p:nvSpPr>
        <p:spPr>
          <a:xfrm>
            <a:off x="374303" y="1719337"/>
            <a:ext cx="9154990" cy="1456446"/>
          </a:xfrm>
          <a:prstGeom prst="rect">
            <a:avLst/>
          </a:prstGeom>
        </p:spPr>
        <p:txBody>
          <a:bodyPr wrap="square">
            <a:spAutoFit/>
          </a:bodyPr>
          <a:lstStyle/>
          <a:p>
            <a:pPr>
              <a:lnSpc>
                <a:spcPts val="2681"/>
              </a:lnSpc>
            </a:pPr>
            <a:r>
              <a:rPr lang="ja-JP" altLang="en-US"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アジェンダ”（</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）の理念に賛同し、</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a:t>
            </a:r>
            <a:r>
              <a:rPr lang="en-US" altLang="ja-JP" dirty="0">
                <a:latin typeface="Meiryo UI" panose="020B0604030504040204" pitchFamily="50" charset="-128"/>
                <a:ea typeface="Meiryo UI" panose="020B0604030504040204" pitchFamily="50" charset="-128"/>
              </a:rPr>
              <a:t>17</a:t>
            </a:r>
            <a:r>
              <a:rPr lang="ja-JP" altLang="en-US" dirty="0">
                <a:latin typeface="Meiryo UI" panose="020B0604030504040204" pitchFamily="50" charset="-128"/>
                <a:ea typeface="Meiryo UI" panose="020B0604030504040204" pitchFamily="50" charset="-128"/>
              </a:rPr>
              <a:t>ゴールの達成をめざします。</a:t>
            </a:r>
            <a:endParaRPr lang="en-US" altLang="ja-JP"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1956" y="3269275"/>
            <a:ext cx="9416652" cy="1770244"/>
            <a:chOff x="2035204" y="4146737"/>
            <a:chExt cx="9696382" cy="1881064"/>
          </a:xfrm>
        </p:grpSpPr>
        <p:grpSp>
          <p:nvGrpSpPr>
            <p:cNvPr id="35" name="グループ化 34"/>
            <p:cNvGrpSpPr/>
            <p:nvPr/>
          </p:nvGrpSpPr>
          <p:grpSpPr>
            <a:xfrm>
              <a:off x="2035204" y="4146737"/>
              <a:ext cx="9388016" cy="425158"/>
              <a:chOff x="2035204" y="4146737"/>
              <a:chExt cx="9388016" cy="425158"/>
            </a:xfrm>
          </p:grpSpPr>
          <p:sp>
            <p:nvSpPr>
              <p:cNvPr id="42" name="楕円 41"/>
              <p:cNvSpPr/>
              <p:nvPr/>
            </p:nvSpPr>
            <p:spPr>
              <a:xfrm>
                <a:off x="2035204" y="4197384"/>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1</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24234" y="4146737"/>
                <a:ext cx="9098986" cy="425158"/>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かけがえのない“いのち”を大切にし、地域社会や環境に配慮して行動します。</a:t>
                </a:r>
                <a:endParaRPr lang="ja-JP" altLang="en-US" sz="2000" b="1" dirty="0">
                  <a:solidFill>
                    <a:srgbClr val="002060"/>
                  </a:solidFill>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2035204" y="4717201"/>
              <a:ext cx="9696382" cy="752201"/>
              <a:chOff x="2035204" y="4389185"/>
              <a:chExt cx="9696382" cy="752201"/>
            </a:xfrm>
          </p:grpSpPr>
          <p:sp>
            <p:nvSpPr>
              <p:cNvPr id="40" name="楕円 39"/>
              <p:cNvSpPr/>
              <p:nvPr/>
            </p:nvSpPr>
            <p:spPr>
              <a:xfrm>
                <a:off x="2035204" y="4445240"/>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2</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2306112" y="4389185"/>
                <a:ext cx="9425474" cy="752201"/>
              </a:xfrm>
              <a:prstGeom prst="rect">
                <a:avLst/>
              </a:prstGeom>
            </p:spPr>
            <p:txBody>
              <a:bodyPr wrap="square">
                <a:spAutoFit/>
              </a:bodyPr>
              <a:lstStyle/>
              <a:p>
                <a:r>
                  <a:rPr lang="en-US" altLang="ja-JP"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2030</a:t>
                </a:r>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年に住みたい魅力あふれる大阪をイメージし、できることから意識して行動します。</a:t>
                </a:r>
              </a:p>
            </p:txBody>
          </p:sp>
        </p:grpSp>
        <p:grpSp>
          <p:nvGrpSpPr>
            <p:cNvPr id="37" name="グループ化 36"/>
            <p:cNvGrpSpPr/>
            <p:nvPr/>
          </p:nvGrpSpPr>
          <p:grpSpPr>
            <a:xfrm>
              <a:off x="2035204" y="5275600"/>
              <a:ext cx="9520949" cy="752201"/>
              <a:chOff x="2035204" y="4617620"/>
              <a:chExt cx="9520949" cy="752201"/>
            </a:xfrm>
          </p:grpSpPr>
          <p:sp>
            <p:nvSpPr>
              <p:cNvPr id="38" name="楕円 37"/>
              <p:cNvSpPr/>
              <p:nvPr/>
            </p:nvSpPr>
            <p:spPr>
              <a:xfrm>
                <a:off x="2035204" y="4675743"/>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3</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2310517" y="4617620"/>
                <a:ext cx="9245636" cy="752201"/>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人と人との出会い、つながりを大事にしながら、互いに学びあい協力して行動します。</a:t>
                </a:r>
              </a:p>
            </p:txBody>
          </p:sp>
        </p:grpSp>
      </p:grpSp>
      <p:pic>
        <p:nvPicPr>
          <p:cNvPr id="46" name="図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78" y="5391134"/>
            <a:ext cx="533821" cy="533821"/>
          </a:xfrm>
          <a:prstGeom prst="rect">
            <a:avLst/>
          </a:prstGeom>
        </p:spPr>
      </p:pic>
      <p:pic>
        <p:nvPicPr>
          <p:cNvPr id="47" name="図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765" y="5391134"/>
            <a:ext cx="533821" cy="533821"/>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153" y="5391134"/>
            <a:ext cx="533821" cy="533821"/>
          </a:xfrm>
          <a:prstGeom prst="rect">
            <a:avLst/>
          </a:prstGeom>
        </p:spPr>
      </p:pic>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6542" y="5391134"/>
            <a:ext cx="533821" cy="533821"/>
          </a:xfrm>
          <a:prstGeom prst="rect">
            <a:avLst/>
          </a:prstGeom>
        </p:spPr>
      </p:pic>
      <p:pic>
        <p:nvPicPr>
          <p:cNvPr id="52" name="図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0930" y="5391134"/>
            <a:ext cx="533821" cy="533821"/>
          </a:xfrm>
          <a:prstGeom prst="rect">
            <a:avLst/>
          </a:prstGeom>
        </p:spPr>
      </p:pic>
      <p:pic>
        <p:nvPicPr>
          <p:cNvPr id="53" name="図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5317" y="5391134"/>
            <a:ext cx="533821" cy="533821"/>
          </a:xfrm>
          <a:prstGeom prst="rect">
            <a:avLst/>
          </a:prstGeom>
        </p:spPr>
      </p:pic>
      <p:pic>
        <p:nvPicPr>
          <p:cNvPr id="57" name="図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9705" y="5391134"/>
            <a:ext cx="533821" cy="533821"/>
          </a:xfrm>
          <a:prstGeom prst="rect">
            <a:avLst/>
          </a:prstGeom>
        </p:spPr>
      </p:pic>
      <p:pic>
        <p:nvPicPr>
          <p:cNvPr id="58" name="図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4094" y="5391134"/>
            <a:ext cx="533821" cy="533821"/>
          </a:xfrm>
          <a:prstGeom prst="rect">
            <a:avLst/>
          </a:prstGeom>
        </p:spPr>
      </p:pic>
      <p:pic>
        <p:nvPicPr>
          <p:cNvPr id="59" name="図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8482" y="5391134"/>
            <a:ext cx="533821" cy="533821"/>
          </a:xfrm>
          <a:prstGeom prst="rect">
            <a:avLst/>
          </a:prstGeom>
        </p:spPr>
      </p:pic>
      <p:pic>
        <p:nvPicPr>
          <p:cNvPr id="60" name="図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2870" y="5391134"/>
            <a:ext cx="533821" cy="533821"/>
          </a:xfrm>
          <a:prstGeom prst="rect">
            <a:avLst/>
          </a:prstGeom>
        </p:spPr>
      </p:pic>
      <p:pic>
        <p:nvPicPr>
          <p:cNvPr id="61" name="図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7257" y="5391134"/>
            <a:ext cx="533821" cy="533821"/>
          </a:xfrm>
          <a:prstGeom prst="rect">
            <a:avLst/>
          </a:prstGeom>
        </p:spPr>
      </p:pic>
      <p:pic>
        <p:nvPicPr>
          <p:cNvPr id="63" name="図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1645" y="5391134"/>
            <a:ext cx="533821" cy="533821"/>
          </a:xfrm>
          <a:prstGeom prst="rect">
            <a:avLst/>
          </a:prstGeom>
        </p:spPr>
      </p:pic>
      <p:pic>
        <p:nvPicPr>
          <p:cNvPr id="64" name="図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6034" y="5391134"/>
            <a:ext cx="533821" cy="533821"/>
          </a:xfrm>
          <a:prstGeom prst="rect">
            <a:avLst/>
          </a:prstGeom>
        </p:spPr>
      </p:pic>
      <p:pic>
        <p:nvPicPr>
          <p:cNvPr id="65" name="図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70422" y="5391134"/>
            <a:ext cx="533821" cy="533821"/>
          </a:xfrm>
          <a:prstGeom prst="rect">
            <a:avLst/>
          </a:prstGeom>
        </p:spPr>
      </p:pic>
      <p:pic>
        <p:nvPicPr>
          <p:cNvPr id="66" name="図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24809" y="5391134"/>
            <a:ext cx="533821" cy="533821"/>
          </a:xfrm>
          <a:prstGeom prst="rect">
            <a:avLst/>
          </a:prstGeom>
        </p:spPr>
      </p:pic>
      <p:pic>
        <p:nvPicPr>
          <p:cNvPr id="67" name="図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79197" y="5391134"/>
            <a:ext cx="533821" cy="533821"/>
          </a:xfrm>
          <a:prstGeom prst="rect">
            <a:avLst/>
          </a:prstGeom>
        </p:spPr>
      </p:pic>
      <p:pic>
        <p:nvPicPr>
          <p:cNvPr id="68" name="図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33591" y="5391134"/>
            <a:ext cx="533821" cy="533821"/>
          </a:xfrm>
          <a:prstGeom prst="rect">
            <a:avLst/>
          </a:prstGeom>
        </p:spPr>
      </p:pic>
      <p:sp>
        <p:nvSpPr>
          <p:cNvPr id="71" name="正方形/長方形 70"/>
          <p:cNvSpPr/>
          <p:nvPr/>
        </p:nvSpPr>
        <p:spPr>
          <a:xfrm>
            <a:off x="173670" y="1355993"/>
            <a:ext cx="9590696" cy="5019051"/>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1"/>
          <p:cNvSpPr txBox="1">
            <a:spLocks/>
          </p:cNvSpPr>
          <p:nvPr/>
        </p:nvSpPr>
        <p:spPr>
          <a:xfrm>
            <a:off x="6996113" y="6457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42</a:t>
            </a:fld>
            <a:endParaRPr kumimoji="1" lang="ja-JP" altLang="en-US" sz="1200"/>
          </a:p>
        </p:txBody>
      </p:sp>
    </p:spTree>
    <p:extLst>
      <p:ext uri="{BB962C8B-B14F-4D97-AF65-F5344CB8AC3E}">
        <p14:creationId xmlns:p14="http://schemas.microsoft.com/office/powerpoint/2010/main" val="4119123177"/>
      </p:ext>
    </p:extLst>
  </p:cSld>
  <p:clrMapOvr>
    <a:masterClrMapping/>
  </p:clrMapOvr>
  <mc:AlternateContent xmlns:mc="http://schemas.openxmlformats.org/markup-compatibility/2006" xmlns:p14="http://schemas.microsoft.com/office/powerpoint/2010/main">
    <mc:Choice Requires="p14">
      <p:transition spd="slow" p14:dur="2000" advTm="1922"/>
    </mc:Choice>
    <mc:Fallback xmlns="">
      <p:transition spd="slow" advTm="1922"/>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私</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宣言プロジェクトへの参加のお願い</a:t>
            </a:r>
            <a:endParaRPr kumimoji="1" lang="ja-JP" altLang="en-US" sz="20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15" y="698616"/>
            <a:ext cx="4093114" cy="5792270"/>
          </a:xfrm>
          <a:prstGeom prst="rect">
            <a:avLst/>
          </a:prstGeom>
        </p:spPr>
      </p:pic>
      <p:sp>
        <p:nvSpPr>
          <p:cNvPr id="19" name="正方形/長方形 18"/>
          <p:cNvSpPr/>
          <p:nvPr/>
        </p:nvSpPr>
        <p:spPr>
          <a:xfrm>
            <a:off x="4751548" y="880798"/>
            <a:ext cx="4994115" cy="5867625"/>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463"/>
          </a:p>
        </p:txBody>
      </p:sp>
      <p:sp>
        <p:nvSpPr>
          <p:cNvPr id="20" name="正方形/長方形 19"/>
          <p:cNvSpPr/>
          <p:nvPr/>
        </p:nvSpPr>
        <p:spPr>
          <a:xfrm>
            <a:off x="4692951" y="698616"/>
            <a:ext cx="2596459" cy="3967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取り組み宣言の例</a:t>
            </a:r>
          </a:p>
        </p:txBody>
      </p:sp>
      <p:sp>
        <p:nvSpPr>
          <p:cNvPr id="21" name="角丸四角形 20"/>
          <p:cNvSpPr/>
          <p:nvPr/>
        </p:nvSpPr>
        <p:spPr>
          <a:xfrm>
            <a:off x="5871555" y="1304964"/>
            <a:ext cx="3734101" cy="737811"/>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冷蔵庫の中を把握して、</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必要な分だけ買い足す</a:t>
            </a:r>
          </a:p>
        </p:txBody>
      </p:sp>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240" y="1325402"/>
            <a:ext cx="905308" cy="905308"/>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5200" y="4268678"/>
            <a:ext cx="899681" cy="899681"/>
          </a:xfrm>
          <a:prstGeom prst="rect">
            <a:avLst/>
          </a:prstGeom>
        </p:spPr>
      </p:pic>
      <p:sp>
        <p:nvSpPr>
          <p:cNvPr id="29" name="正方形/長方形 28"/>
          <p:cNvSpPr/>
          <p:nvPr/>
        </p:nvSpPr>
        <p:spPr bwMode="white">
          <a:xfrm>
            <a:off x="6578999" y="4844195"/>
            <a:ext cx="781748" cy="36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30" name="角丸四角形 29"/>
          <p:cNvSpPr/>
          <p:nvPr/>
        </p:nvSpPr>
        <p:spPr>
          <a:xfrm>
            <a:off x="6163521" y="4198417"/>
            <a:ext cx="3424364" cy="738494"/>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エコバッグやマイボトル、</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マイ容器を使う</a:t>
            </a:r>
          </a:p>
        </p:txBody>
      </p:sp>
      <p:pic>
        <p:nvPicPr>
          <p:cNvPr id="31" name="図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471" y="2230710"/>
            <a:ext cx="3731961" cy="1681744"/>
          </a:xfrm>
          <a:prstGeom prst="rect">
            <a:avLst/>
          </a:prstGeom>
        </p:spPr>
      </p:pic>
      <p:pic>
        <p:nvPicPr>
          <p:cNvPr id="32" name="図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1743" y="4808607"/>
            <a:ext cx="2508701" cy="1881525"/>
          </a:xfrm>
          <a:prstGeom prst="rect">
            <a:avLst/>
          </a:prstGeom>
        </p:spPr>
      </p:pic>
      <p:pic>
        <p:nvPicPr>
          <p:cNvPr id="33" name="Picture 16" descr="タッパーのイラスト"/>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2904" y="5496463"/>
            <a:ext cx="1492273" cy="1339316"/>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スライド番号プレースホルダー 1"/>
          <p:cNvSpPr txBox="1">
            <a:spLocks/>
          </p:cNvSpPr>
          <p:nvPr/>
        </p:nvSpPr>
        <p:spPr>
          <a:xfrm>
            <a:off x="7516813" y="64706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43</a:t>
            </a:fld>
            <a:endParaRPr kumimoji="1" lang="ja-JP" altLang="en-US" sz="1200"/>
          </a:p>
        </p:txBody>
      </p:sp>
    </p:spTree>
    <p:extLst>
      <p:ext uri="{BB962C8B-B14F-4D97-AF65-F5344CB8AC3E}">
        <p14:creationId xmlns:p14="http://schemas.microsoft.com/office/powerpoint/2010/main" val="1083726506"/>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B20388F-A125-4D2E-BBF0-E240911E1C91}" type="slidenum">
              <a:rPr kumimoji="1" lang="ja-JP" altLang="en-US" smtClean="0"/>
              <a:pPr/>
              <a:t>44</a:t>
            </a:fld>
            <a:endParaRPr kumimoji="1" lang="ja-JP" altLang="en-US"/>
          </a:p>
        </p:txBody>
      </p:sp>
      <p:sp>
        <p:nvSpPr>
          <p:cNvPr id="3" name="正方形/長方形 2"/>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宣言を考えるにあたってのポイント</a:t>
            </a:r>
          </a:p>
        </p:txBody>
      </p:sp>
      <p:sp>
        <p:nvSpPr>
          <p:cNvPr id="5" name="正方形/長方形 4"/>
          <p:cNvSpPr/>
          <p:nvPr/>
        </p:nvSpPr>
        <p:spPr>
          <a:xfrm>
            <a:off x="99500" y="741610"/>
            <a:ext cx="9347849" cy="2400657"/>
          </a:xfrm>
          <a:prstGeom prst="rect">
            <a:avLst/>
          </a:prstGeom>
        </p:spPr>
        <p:txBody>
          <a:bodyPr wrap="square">
            <a:spAutoFit/>
          </a:bodyPr>
          <a:lstStyle/>
          <a:p>
            <a:pPr lvl="0">
              <a:lnSpc>
                <a:spcPts val="3000"/>
              </a:lnSpc>
              <a:defRPr/>
            </a:pPr>
            <a:r>
              <a:rPr kumimoji="1" lang="en-US" altLang="ja-JP" sz="2000" b="1" dirty="0" smtClean="0">
                <a:latin typeface="Meiryo UI" panose="020B0604030504040204" pitchFamily="50" charset="-128"/>
                <a:ea typeface="Meiryo UI" panose="020B0604030504040204" pitchFamily="50" charset="-128"/>
              </a:rPr>
              <a:t>STEP1</a:t>
            </a:r>
          </a:p>
          <a:p>
            <a:pPr lvl="0">
              <a:lnSpc>
                <a:spcPts val="3000"/>
              </a:lnSpc>
              <a:defRPr/>
            </a:pPr>
            <a:r>
              <a:rPr kumimoji="1" lang="ja-JP" altLang="en-US" sz="2000" b="1" dirty="0" smtClean="0">
                <a:latin typeface="Meiryo UI" panose="020B0604030504040204" pitchFamily="50" charset="-128"/>
                <a:ea typeface="Meiryo UI" panose="020B0604030504040204" pitchFamily="50" charset="-128"/>
              </a:rPr>
              <a:t>自分ができる</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達成に貢献できそうな行動を考える</a:t>
            </a:r>
            <a:endParaRPr kumimoji="1" lang="en-US" altLang="ja-JP" sz="2000" b="1" dirty="0">
              <a:latin typeface="Meiryo UI" panose="020B0604030504040204" pitchFamily="50" charset="-128"/>
              <a:ea typeface="Meiryo UI" panose="020B0604030504040204" pitchFamily="50" charset="-128"/>
            </a:endParaRPr>
          </a:p>
          <a:p>
            <a:pPr lvl="0">
              <a:lnSpc>
                <a:spcPts val="3000"/>
              </a:lnSpc>
              <a:defRPr/>
            </a:pPr>
            <a:endParaRPr kumimoji="1" lang="en-US" altLang="ja-JP" sz="2000" b="1" dirty="0" smtClean="0">
              <a:latin typeface="Meiryo UI" panose="020B0604030504040204" pitchFamily="50" charset="-128"/>
              <a:ea typeface="Meiryo UI" panose="020B0604030504040204" pitchFamily="50" charset="-128"/>
            </a:endParaRPr>
          </a:p>
          <a:p>
            <a:pPr lvl="0">
              <a:lnSpc>
                <a:spcPts val="3000"/>
              </a:lnSpc>
              <a:defRPr/>
            </a:pPr>
            <a:r>
              <a:rPr kumimoji="1" lang="en-US" altLang="ja-JP" sz="2000" b="1" dirty="0" smtClean="0">
                <a:latin typeface="Meiryo UI" panose="020B0604030504040204" pitchFamily="50" charset="-128"/>
                <a:ea typeface="Meiryo UI" panose="020B0604030504040204" pitchFamily="50" charset="-128"/>
              </a:rPr>
              <a:t>STEP2</a:t>
            </a:r>
          </a:p>
          <a:p>
            <a:pPr lvl="0">
              <a:lnSpc>
                <a:spcPts val="3000"/>
              </a:lnSpc>
              <a:defRPr/>
            </a:pPr>
            <a:r>
              <a:rPr kumimoji="1" lang="ja-JP" altLang="en-US" sz="2000" b="1" dirty="0" smtClean="0">
                <a:latin typeface="Meiryo UI" panose="020B0604030504040204" pitchFamily="50" charset="-128"/>
                <a:ea typeface="Meiryo UI" panose="020B0604030504040204" pitchFamily="50" charset="-128"/>
              </a:rPr>
              <a:t>考えた行動が</a:t>
            </a:r>
            <a:r>
              <a:rPr kumimoji="1" lang="ja-JP" altLang="en-US" sz="2000" b="1" u="sng" dirty="0" smtClean="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どのゴールにプラスの影響を与えそうか</a:t>
            </a:r>
            <a:r>
              <a:rPr kumimoji="1" lang="ja-JP" altLang="en-US" sz="2000" b="1" dirty="0" smtClean="0">
                <a:latin typeface="Meiryo UI" panose="020B0604030504040204" pitchFamily="50" charset="-128"/>
                <a:ea typeface="Meiryo UI" panose="020B0604030504040204" pitchFamily="50" charset="-128"/>
              </a:rPr>
              <a:t>を考える</a:t>
            </a:r>
            <a:endParaRPr kumimoji="1" lang="en-US" altLang="ja-JP" sz="2000" b="1" dirty="0" smtClean="0">
              <a:latin typeface="Meiryo UI" panose="020B0604030504040204" pitchFamily="50" charset="-128"/>
              <a:ea typeface="Meiryo UI" panose="020B0604030504040204" pitchFamily="50" charset="-128"/>
            </a:endParaRPr>
          </a:p>
          <a:p>
            <a:pPr lvl="0">
              <a:lnSpc>
                <a:spcPts val="3000"/>
              </a:lnSpc>
              <a:defRPr/>
            </a:pPr>
            <a:r>
              <a:rPr kumimoji="1" lang="ja-JP" altLang="en-US" sz="2000" b="1" dirty="0" smtClean="0">
                <a:latin typeface="Meiryo UI" panose="020B0604030504040204" pitchFamily="50" charset="-128"/>
                <a:ea typeface="Meiryo UI" panose="020B0604030504040204" pitchFamily="50" charset="-128"/>
              </a:rPr>
              <a:t>　☞「同時解決の視点（</a:t>
            </a:r>
            <a:r>
              <a:rPr kumimoji="1" lang="en-US" altLang="ja-JP" sz="2000" b="1" dirty="0" smtClean="0">
                <a:latin typeface="Meiryo UI" panose="020B0604030504040204" pitchFamily="50" charset="-128"/>
                <a:ea typeface="Meiryo UI" panose="020B0604030504040204" pitchFamily="50" charset="-128"/>
              </a:rPr>
              <a:t>22</a:t>
            </a:r>
            <a:r>
              <a:rPr kumimoji="1" lang="ja-JP" altLang="en-US" sz="2000" b="1" dirty="0" smtClean="0">
                <a:latin typeface="Meiryo UI" panose="020B0604030504040204" pitchFamily="50" charset="-128"/>
                <a:ea typeface="Meiryo UI" panose="020B0604030504040204" pitchFamily="50" charset="-128"/>
              </a:rPr>
              <a:t>ｐ）」で考えてみましょう</a:t>
            </a:r>
            <a:endParaRPr kumimoji="1" lang="en-US" altLang="ja-JP" sz="2000" b="1" dirty="0" smtClean="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3479800" y="3142267"/>
            <a:ext cx="6426200" cy="3693766"/>
          </a:xfrm>
          <a:prstGeom prst="rect">
            <a:avLst/>
          </a:prstGeom>
        </p:spPr>
      </p:pic>
      <p:sp>
        <p:nvSpPr>
          <p:cNvPr id="9" name="正方形/長方形 8"/>
          <p:cNvSpPr/>
          <p:nvPr/>
        </p:nvSpPr>
        <p:spPr>
          <a:xfrm>
            <a:off x="251900" y="3271356"/>
            <a:ext cx="3139000" cy="1815882"/>
          </a:xfrm>
          <a:prstGeom prst="rect">
            <a:avLst/>
          </a:prstGeom>
          <a:ln>
            <a:solidFill>
              <a:schemeClr val="tx1"/>
            </a:solidFill>
            <a:prstDash val="sysDot"/>
          </a:ln>
        </p:spPr>
        <p:txBody>
          <a:bodyPr wrap="square">
            <a:spAutoFit/>
          </a:bodyPr>
          <a:lstStyle/>
          <a:p>
            <a:r>
              <a:rPr kumimoji="1" lang="ja-JP" altLang="en-US" sz="1600" b="1" dirty="0" smtClean="0">
                <a:latin typeface="Meiryo UI" panose="020B0604030504040204" pitchFamily="50" charset="-128"/>
                <a:ea typeface="Meiryo UI" panose="020B0604030504040204" pitchFamily="50" charset="-128"/>
              </a:rPr>
              <a:t>同時解決の視点</a:t>
            </a:r>
            <a:endParaRPr kumimoji="1" lang="en-US" altLang="ja-JP" sz="1600" b="1"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ある</a:t>
            </a:r>
            <a:r>
              <a:rPr kumimoji="1" lang="ja-JP" altLang="en-US" sz="1600" dirty="0">
                <a:latin typeface="Meiryo UI" panose="020B0604030504040204" pitchFamily="50" charset="-128"/>
                <a:ea typeface="Meiryo UI" panose="020B0604030504040204" pitchFamily="50" charset="-128"/>
              </a:rPr>
              <a:t>ゴールの解決のための取組みを</a:t>
            </a:r>
            <a:r>
              <a:rPr kumimoji="1" lang="ja-JP" altLang="en-US" sz="1600" dirty="0" smtClean="0">
                <a:latin typeface="Meiryo UI" panose="020B0604030504040204" pitchFamily="50" charset="-128"/>
                <a:ea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別</a:t>
            </a:r>
            <a:r>
              <a:rPr kumimoji="1" lang="ja-JP" altLang="en-US" sz="1600" dirty="0">
                <a:latin typeface="Meiryo UI" panose="020B0604030504040204" pitchFamily="50" charset="-128"/>
                <a:ea typeface="Meiryo UI" panose="020B0604030504040204" pitchFamily="50" charset="-128"/>
              </a:rPr>
              <a:t>のゴールの課題解決に</a:t>
            </a:r>
            <a:r>
              <a:rPr kumimoji="1" lang="ja-JP" altLang="en-US" sz="1600" dirty="0" smtClean="0">
                <a:latin typeface="Meiryo UI" panose="020B0604030504040204" pitchFamily="50" charset="-128"/>
                <a:ea typeface="Meiryo UI" panose="020B0604030504040204" pitchFamily="50" charset="-128"/>
              </a:rPr>
              <a:t>つなげる</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p:txBody>
      </p:sp>
      <p:pic>
        <p:nvPicPr>
          <p:cNvPr id="10"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00" y="4195052"/>
            <a:ext cx="738700" cy="755997"/>
          </a:xfrm>
          <a:prstGeom prst="rect">
            <a:avLst/>
          </a:prstGeom>
        </p:spPr>
      </p:pic>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6908" y="4195054"/>
            <a:ext cx="744196" cy="755996"/>
          </a:xfrm>
          <a:prstGeom prst="rect">
            <a:avLst/>
          </a:prstGeom>
        </p:spPr>
      </p:pic>
      <p:sp>
        <p:nvSpPr>
          <p:cNvPr id="12" name="右矢印 11"/>
          <p:cNvSpPr/>
          <p:nvPr/>
        </p:nvSpPr>
        <p:spPr>
          <a:xfrm>
            <a:off x="1168400" y="4297054"/>
            <a:ext cx="168745" cy="571656"/>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6957" y="4212497"/>
            <a:ext cx="694313" cy="694313"/>
          </a:xfrm>
          <a:prstGeom prst="rect">
            <a:avLst/>
          </a:prstGeom>
        </p:spPr>
      </p:pic>
      <p:sp>
        <p:nvSpPr>
          <p:cNvPr id="15" name="右矢印 14"/>
          <p:cNvSpPr/>
          <p:nvPr/>
        </p:nvSpPr>
        <p:spPr>
          <a:xfrm>
            <a:off x="2334658" y="4297054"/>
            <a:ext cx="168745" cy="571656"/>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6254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78752" y="1079531"/>
            <a:ext cx="4533900" cy="4848225"/>
          </a:xfrm>
          <a:prstGeom prst="rect">
            <a:avLst/>
          </a:prstGeom>
        </p:spPr>
      </p:pic>
      <p:sp>
        <p:nvSpPr>
          <p:cNvPr id="8" name="角丸四角形吹き出し 7"/>
          <p:cNvSpPr/>
          <p:nvPr/>
        </p:nvSpPr>
        <p:spPr>
          <a:xfrm>
            <a:off x="485191" y="5701004"/>
            <a:ext cx="3732245" cy="808062"/>
          </a:xfrm>
          <a:prstGeom prst="wedgeRoundRectCallout">
            <a:avLst>
              <a:gd name="adj1" fmla="val -27474"/>
              <a:gd name="adj2" fmla="val -16895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rgbClr val="FF0000"/>
                </a:solidFill>
                <a:latin typeface="Meiryo UI" panose="020B0604030504040204" pitchFamily="50" charset="-128"/>
                <a:ea typeface="Meiryo UI" panose="020B0604030504040204" pitchFamily="50" charset="-128"/>
              </a:rPr>
              <a:t>本日</a:t>
            </a:r>
            <a:r>
              <a:rPr kumimoji="1" lang="ja-JP" altLang="en-US" dirty="0" smtClean="0">
                <a:solidFill>
                  <a:srgbClr val="FF0000"/>
                </a:solidFill>
                <a:latin typeface="Meiryo UI" panose="020B0604030504040204" pitchFamily="50" charset="-128"/>
                <a:ea typeface="Meiryo UI" panose="020B0604030504040204" pitchFamily="50" charset="-128"/>
              </a:rPr>
              <a:t>の授業を掲載いたします。</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278751" y="556761"/>
            <a:ext cx="5730163" cy="477054"/>
          </a:xfrm>
          <a:prstGeom prst="rect">
            <a:avLst/>
          </a:prstGeom>
        </p:spPr>
        <p:txBody>
          <a:bodyPr wrap="square">
            <a:spAutoFit/>
          </a:bodyPr>
          <a:lstStyle/>
          <a:p>
            <a:pPr lvl="0">
              <a:lnSpc>
                <a:spcPts val="3000"/>
              </a:lnSpc>
              <a:defRPr/>
            </a:pPr>
            <a:r>
              <a:rPr kumimoji="1" lang="ja-JP" altLang="en-US" sz="2000" b="1" u="sng" dirty="0" smtClean="0">
                <a:latin typeface="Meiryo UI" panose="020B0604030504040204" pitchFamily="50" charset="-128"/>
                <a:ea typeface="Meiryo UI" panose="020B0604030504040204" pitchFamily="50" charset="-128"/>
              </a:rPr>
              <a:t>大阪府ホームページへの掲載に関するお願い</a:t>
            </a:r>
            <a:endParaRPr kumimoji="1" lang="en-US" altLang="ja-JP" sz="2000" b="1" u="sng"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stretch>
            <a:fillRect/>
          </a:stretch>
        </p:blipFill>
        <p:spPr>
          <a:xfrm>
            <a:off x="4953000" y="1092355"/>
            <a:ext cx="4850363" cy="3874092"/>
          </a:xfrm>
          <a:prstGeom prst="rect">
            <a:avLst/>
          </a:prstGeom>
        </p:spPr>
      </p:pic>
      <p:sp>
        <p:nvSpPr>
          <p:cNvPr id="10" name="正方形/長方形 9"/>
          <p:cNvSpPr/>
          <p:nvPr/>
        </p:nvSpPr>
        <p:spPr>
          <a:xfrm>
            <a:off x="0" y="1208"/>
            <a:ext cx="9906000" cy="497013"/>
          </a:xfrm>
          <a:prstGeom prst="rect">
            <a:avLst/>
          </a:prstGeom>
          <a:solidFill>
            <a:schemeClr val="accent6"/>
          </a:solidFill>
        </p:spPr>
        <p:style>
          <a:lnRef idx="0">
            <a:schemeClr val="accent5"/>
          </a:lnRef>
          <a:fillRef idx="3">
            <a:schemeClr val="accent5"/>
          </a:fillRef>
          <a:effectRef idx="3">
            <a:schemeClr val="accent5"/>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私</a:t>
            </a:r>
            <a:r>
              <a:rPr kumimoji="1" lang="ja-JP" altLang="en-US" sz="2000" b="1" dirty="0" smtClean="0">
                <a:latin typeface="Meiryo UI" panose="020B0604030504040204" pitchFamily="50" charset="-128"/>
                <a:ea typeface="Meiryo UI" panose="020B0604030504040204" pitchFamily="50" charset="-128"/>
              </a:rPr>
              <a:t>の</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宣言プロジェクトへの参加のお願い</a:t>
            </a:r>
            <a:endParaRPr kumimoji="1" lang="ja-JP" altLang="en-US" sz="2000" b="1" dirty="0">
              <a:latin typeface="Meiryo UI" panose="020B0604030504040204" pitchFamily="50" charset="-128"/>
              <a:ea typeface="Meiryo UI" panose="020B0604030504040204" pitchFamily="50" charset="-128"/>
            </a:endParaRPr>
          </a:p>
        </p:txBody>
      </p:sp>
      <p:sp>
        <p:nvSpPr>
          <p:cNvPr id="2" name="角丸四角形 1"/>
          <p:cNvSpPr/>
          <p:nvPr/>
        </p:nvSpPr>
        <p:spPr>
          <a:xfrm>
            <a:off x="5092700" y="5143500"/>
            <a:ext cx="2247900" cy="136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吹き出し 6"/>
          <p:cNvSpPr/>
          <p:nvPr/>
        </p:nvSpPr>
        <p:spPr>
          <a:xfrm>
            <a:off x="7364963" y="5526537"/>
            <a:ext cx="2438400" cy="1156996"/>
          </a:xfrm>
          <a:prstGeom prst="wedgeRoundRectCallout">
            <a:avLst>
              <a:gd name="adj1" fmla="val -59135"/>
              <a:gd name="adj2" fmla="val -3730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solidFill>
                  <a:srgbClr val="FF0000"/>
                </a:solidFill>
                <a:latin typeface="Meiryo UI" panose="020B0604030504040204" pitchFamily="50" charset="-128"/>
                <a:ea typeface="Meiryo UI" panose="020B0604030504040204" pitchFamily="50" charset="-128"/>
              </a:rPr>
              <a:t>こちらに皆様から頂戴した宣言を掲載致します。</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70855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043" y="6007781"/>
            <a:ext cx="1955179" cy="653122"/>
          </a:xfrm>
          <a:prstGeom prst="rect">
            <a:avLst/>
          </a:prstGeom>
        </p:spPr>
      </p:pic>
      <p:sp>
        <p:nvSpPr>
          <p:cNvPr id="7" name="正方形/長方形 6"/>
          <p:cNvSpPr/>
          <p:nvPr/>
        </p:nvSpPr>
        <p:spPr>
          <a:xfrm>
            <a:off x="479801" y="2221495"/>
            <a:ext cx="11726287" cy="1015663"/>
          </a:xfrm>
          <a:prstGeom prst="rect">
            <a:avLst/>
          </a:prstGeom>
        </p:spPr>
        <p:txBody>
          <a:bodyPr wrap="none">
            <a:spAutoFit/>
          </a:bodyPr>
          <a:lstStyle/>
          <a:p>
            <a:pPr defTabSz="914400"/>
            <a:r>
              <a:rPr kumimoji="1" lang="ja-JP" altLang="en-US" sz="6000" dirty="0" smtClean="0">
                <a:solidFill>
                  <a:prstClr val="black"/>
                </a:solidFill>
                <a:latin typeface="Calibri"/>
                <a:ea typeface="Meiryo UI"/>
              </a:rPr>
              <a:t>ご清聴ありがとうございました。</a:t>
            </a:r>
            <a:endParaRPr kumimoji="1" lang="ja-JP" altLang="en-US" sz="6000" dirty="0">
              <a:solidFill>
                <a:prstClr val="black"/>
              </a:solidFill>
              <a:latin typeface="Calibri"/>
              <a:ea typeface="Meiryo UI"/>
            </a:endParaRPr>
          </a:p>
        </p:txBody>
      </p:sp>
      <p:pic>
        <p:nvPicPr>
          <p:cNvPr id="11" name="図 1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5770" y1="5827" x2="75770" y2="5827"/>
                        <a14:foregroundMark x1="88296" y1="9756" x2="88296" y2="9756"/>
                        <a14:foregroundMark x1="62628" y1="3117" x2="62628" y2="3117"/>
                        <a14:foregroundMark x1="54415" y1="6098" x2="54415" y2="6098"/>
                        <a14:foregroundMark x1="63450" y1="7182" x2="63450" y2="7182"/>
                        <a14:foregroundMark x1="50308" y1="8130" x2="50308" y2="8130"/>
                        <a14:foregroundMark x1="85010" y1="91870" x2="85010" y2="91870"/>
                        <a14:foregroundMark x1="36961" y1="88618" x2="36961" y2="88618"/>
                      </a14:backgroundRemoval>
                    </a14:imgEffect>
                  </a14:imgLayer>
                </a14:imgProps>
              </a:ext>
              <a:ext uri="{28A0092B-C50C-407E-A947-70E740481C1C}">
                <a14:useLocalDpi xmlns:a14="http://schemas.microsoft.com/office/drawing/2010/main" val="0"/>
              </a:ext>
            </a:extLst>
          </a:blip>
          <a:stretch>
            <a:fillRect/>
          </a:stretch>
        </p:blipFill>
        <p:spPr>
          <a:xfrm>
            <a:off x="8156902" y="3455895"/>
            <a:ext cx="1536921" cy="2329051"/>
          </a:xfrm>
          <a:prstGeom prst="rect">
            <a:avLst/>
          </a:prstGeom>
        </p:spPr>
      </p:pic>
      <p:sp>
        <p:nvSpPr>
          <p:cNvPr id="12" name="スライド番号プレースホルダー 1"/>
          <p:cNvSpPr txBox="1">
            <a:spLocks/>
          </p:cNvSpPr>
          <p:nvPr/>
        </p:nvSpPr>
        <p:spPr>
          <a:xfrm>
            <a:off x="6996113" y="64452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46</a:t>
            </a:fld>
            <a:endParaRPr kumimoji="1" lang="ja-JP" altLang="en-US" sz="1200"/>
          </a:p>
        </p:txBody>
      </p:sp>
    </p:spTree>
    <p:extLst>
      <p:ext uri="{BB962C8B-B14F-4D97-AF65-F5344CB8AC3E}">
        <p14:creationId xmlns:p14="http://schemas.microsoft.com/office/powerpoint/2010/main" val="3254602549"/>
      </p:ext>
    </p:extLst>
  </p:cSld>
  <p:clrMapOvr>
    <a:masterClrMapping/>
  </p:clrMapOvr>
  <mc:AlternateContent xmlns:mc="http://schemas.openxmlformats.org/markup-compatibility/2006" xmlns:p14="http://schemas.microsoft.com/office/powerpoint/2010/main">
    <mc:Choice Requires="p14">
      <p:transition spd="slow" p14:dur="2000" advTm="1273"/>
    </mc:Choice>
    <mc:Fallback xmlns="">
      <p:transition spd="slow" advTm="127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33661" y="766727"/>
            <a:ext cx="9672339" cy="466581"/>
          </a:xfrm>
          <a:prstGeom prst="rect">
            <a:avLst/>
          </a:prstGeom>
          <a:ln w="12700">
            <a:noFill/>
          </a:ln>
        </p:spPr>
        <p:txBody>
          <a:bodyPr wrap="square" anchor="ctr">
            <a:noAutofit/>
          </a:bodyPr>
          <a:lstStyle/>
          <a:p>
            <a:pPr>
              <a:lnSpc>
                <a:spcPts val="1997"/>
              </a:lnSpc>
            </a:pPr>
            <a:r>
              <a:rPr lang="ja-JP" altLang="en-US" sz="1600" dirty="0">
                <a:latin typeface="Meiryo UI" panose="020B0604030504040204" pitchFamily="50" charset="-128"/>
                <a:ea typeface="Meiryo UI" panose="020B0604030504040204" pitchFamily="50" charset="-128"/>
              </a:rPr>
              <a:t>〇</a:t>
            </a:r>
            <a:r>
              <a:rPr lang="en-US" altLang="ja-JP" sz="1600" dirty="0">
                <a:latin typeface="Meiryo UI" panose="020B0604030504040204" pitchFamily="50" charset="-128"/>
                <a:ea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rPr>
              <a:t>の認知度の内訳をみると、</a:t>
            </a:r>
            <a:r>
              <a:rPr lang="ja-JP" altLang="en-US" sz="1600" dirty="0" smtClean="0">
                <a:latin typeface="Meiryo UI" panose="020B0604030504040204" pitchFamily="50" charset="-128"/>
                <a:ea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rPr>
              <a:t>という言葉を聞いたことがある、または、ロゴを見たことが</a:t>
            </a:r>
            <a:r>
              <a:rPr lang="ja-JP" altLang="en-US" sz="1600" dirty="0" smtClean="0">
                <a:latin typeface="Meiryo UI" panose="020B0604030504040204" pitchFamily="50" charset="-128"/>
                <a:ea typeface="Meiryo UI" panose="020B0604030504040204" pitchFamily="50" charset="-128"/>
              </a:rPr>
              <a:t>ある</a:t>
            </a:r>
            <a:r>
              <a:rPr lang="ja-JP" altLang="en-US" sz="1600" dirty="0">
                <a:latin typeface="Meiryo UI" panose="020B0604030504040204" pitchFamily="50" charset="-128"/>
                <a:ea typeface="Meiryo UI" panose="020B0604030504040204" pitchFamily="50" charset="-128"/>
              </a:rPr>
              <a:t>」の割合が高い。</a:t>
            </a:r>
            <a:endParaRPr lang="en-US" altLang="ja-JP" sz="1600" dirty="0">
              <a:latin typeface="Meiryo UI" panose="020B0604030504040204" pitchFamily="50" charset="-128"/>
              <a:ea typeface="Meiryo UI" panose="020B0604030504040204" pitchFamily="50" charset="-128"/>
            </a:endParaRPr>
          </a:p>
        </p:txBody>
      </p:sp>
      <p:graphicFrame>
        <p:nvGraphicFramePr>
          <p:cNvPr id="4" name="グラフ 3"/>
          <p:cNvGraphicFramePr/>
          <p:nvPr>
            <p:extLst/>
          </p:nvPr>
        </p:nvGraphicFramePr>
        <p:xfrm>
          <a:off x="882773" y="1233308"/>
          <a:ext cx="7396167" cy="5522356"/>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ＳＤＧｓの認知度の内訳（大阪）</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7110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95606" y="1381136"/>
            <a:ext cx="2895373"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意識度（全体）</a:t>
            </a:r>
          </a:p>
        </p:txBody>
      </p:sp>
      <p:sp>
        <p:nvSpPr>
          <p:cNvPr id="8" name="テキスト ボックス 7"/>
          <p:cNvSpPr txBox="1"/>
          <p:nvPr/>
        </p:nvSpPr>
        <p:spPr>
          <a:xfrm>
            <a:off x="395606" y="2971226"/>
            <a:ext cx="5805780" cy="35625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tabLst>
                <a:tab pos="5943799" algn="l"/>
              </a:tabLst>
            </a:pP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7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意識度（性別）</a:t>
            </a:r>
          </a:p>
        </p:txBody>
      </p:sp>
      <p:sp>
        <p:nvSpPr>
          <p:cNvPr id="11" name="正方形/長方形 10"/>
          <p:cNvSpPr/>
          <p:nvPr/>
        </p:nvSpPr>
        <p:spPr>
          <a:xfrm>
            <a:off x="395606" y="743767"/>
            <a:ext cx="9510394" cy="473280"/>
          </a:xfrm>
          <a:prstGeom prst="rect">
            <a:avLst/>
          </a:prstGeom>
          <a:ln w="12700">
            <a:noFill/>
          </a:ln>
        </p:spPr>
        <p:txBody>
          <a:bodyPr wrap="square" anchor="t">
            <a:noAutofit/>
          </a:bodyPr>
          <a:lstStyle/>
          <a:p>
            <a:pPr>
              <a:lnSpc>
                <a:spcPts val="1997"/>
              </a:lnSpc>
            </a:pPr>
            <a:r>
              <a:rPr lang="ja-JP" altLang="en-US" sz="1400" dirty="0" smtClean="0">
                <a:latin typeface="Meiryo UI" panose="020B0604030504040204" pitchFamily="50" charset="-128"/>
                <a:ea typeface="Meiryo UI" panose="020B0604030504040204" pitchFamily="50" charset="-128"/>
              </a:rPr>
              <a:t>〇「</a:t>
            </a:r>
            <a:r>
              <a:rPr lang="en-US" altLang="ja-JP" sz="1400" dirty="0" smtClean="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を知って</a:t>
            </a:r>
            <a:r>
              <a:rPr lang="ja-JP" altLang="en-US" sz="1400" dirty="0" smtClean="0">
                <a:latin typeface="Meiryo UI" panose="020B0604030504040204" pitchFamily="50" charset="-128"/>
                <a:ea typeface="Meiryo UI" panose="020B0604030504040204" pitchFamily="50" charset="-128"/>
              </a:rPr>
              <a:t>いる」と回答した方</a:t>
            </a:r>
            <a:r>
              <a:rPr lang="ja-JP" altLang="en-US" sz="1400" dirty="0">
                <a:latin typeface="Meiryo UI" panose="020B0604030504040204" pitchFamily="50" charset="-128"/>
                <a:ea typeface="Meiryo UI" panose="020B0604030504040204" pitchFamily="50" charset="-128"/>
              </a:rPr>
              <a:t>のうち、「常に意識している」、「よく意識している」、「たまに意識している」の合計は、</a:t>
            </a:r>
            <a:r>
              <a:rPr lang="en-US" altLang="ja-JP" sz="1400" dirty="0">
                <a:latin typeface="Meiryo UI" panose="020B0604030504040204" pitchFamily="50" charset="-128"/>
                <a:ea typeface="Meiryo UI" panose="020B0604030504040204" pitchFamily="50" charset="-128"/>
              </a:rPr>
              <a:t>82.6%</a:t>
            </a:r>
            <a:r>
              <a:rPr lang="ja-JP" altLang="en-US" sz="1400" dirty="0" err="1">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a:lnSpc>
                <a:spcPts val="1997"/>
              </a:lnSpc>
            </a:pPr>
            <a:r>
              <a:rPr lang="ja-JP" altLang="en-US" sz="1400" dirty="0">
                <a:latin typeface="Meiryo UI" panose="020B0604030504040204" pitchFamily="50" charset="-128"/>
                <a:ea typeface="Meiryo UI" panose="020B0604030504040204" pitchFamily="50" charset="-128"/>
              </a:rPr>
              <a:t>○男女別では、女性の意識度が高い傾向にある。</a:t>
            </a:r>
            <a:endParaRPr lang="en-US" altLang="ja-JP" sz="1400" dirty="0">
              <a:latin typeface="Meiryo UI" panose="020B0604030504040204" pitchFamily="50" charset="-128"/>
              <a:ea typeface="Meiryo UI" panose="020B0604030504040204" pitchFamily="50" charset="-128"/>
            </a:endParaRPr>
          </a:p>
        </p:txBody>
      </p:sp>
      <p:graphicFrame>
        <p:nvGraphicFramePr>
          <p:cNvPr id="10" name="グラフ 9"/>
          <p:cNvGraphicFramePr>
            <a:graphicFrameLocks/>
          </p:cNvGraphicFramePr>
          <p:nvPr>
            <p:extLst/>
          </p:nvPr>
        </p:nvGraphicFramePr>
        <p:xfrm>
          <a:off x="511567" y="1620176"/>
          <a:ext cx="8574378" cy="14370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p:cNvGraphicFramePr>
            <a:graphicFrameLocks/>
          </p:cNvGraphicFramePr>
          <p:nvPr>
            <p:extLst/>
          </p:nvPr>
        </p:nvGraphicFramePr>
        <p:xfrm>
          <a:off x="976445" y="3265184"/>
          <a:ext cx="7932571" cy="3592817"/>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p:cNvSpPr txBox="1"/>
          <p:nvPr/>
        </p:nvSpPr>
        <p:spPr>
          <a:xfrm>
            <a:off x="664241" y="3498421"/>
            <a:ext cx="316562" cy="1300806"/>
          </a:xfrm>
          <a:prstGeom prst="rect">
            <a:avLst/>
          </a:prstGeom>
          <a:noFill/>
          <a:ln>
            <a:solidFill>
              <a:schemeClr val="tx1"/>
            </a:solidFill>
          </a:ln>
        </p:spPr>
        <p:txBody>
          <a:bodyPr vert="eaVert" wrap="square" rtlCol="0" anchor="ctr">
            <a:spAutoFit/>
          </a:bodyPr>
          <a:lstStyle/>
          <a:p>
            <a:pPr algn="ctr"/>
            <a:r>
              <a:rPr kumimoji="1" lang="ja-JP" altLang="en-US" sz="857" dirty="0"/>
              <a:t>男　　性</a:t>
            </a:r>
          </a:p>
        </p:txBody>
      </p:sp>
      <p:sp>
        <p:nvSpPr>
          <p:cNvPr id="18" name="テキスト ボックス 17"/>
          <p:cNvSpPr txBox="1"/>
          <p:nvPr/>
        </p:nvSpPr>
        <p:spPr>
          <a:xfrm>
            <a:off x="652864" y="5001785"/>
            <a:ext cx="316562" cy="1301056"/>
          </a:xfrm>
          <a:prstGeom prst="rect">
            <a:avLst/>
          </a:prstGeom>
          <a:noFill/>
          <a:ln>
            <a:solidFill>
              <a:schemeClr val="tx1"/>
            </a:solidFill>
          </a:ln>
        </p:spPr>
        <p:txBody>
          <a:bodyPr vert="eaVert" wrap="square" rtlCol="0" anchor="ctr">
            <a:spAutoFit/>
          </a:bodyPr>
          <a:lstStyle/>
          <a:p>
            <a:pPr algn="ctr"/>
            <a:r>
              <a:rPr kumimoji="1" lang="ja-JP" altLang="en-US" sz="857" dirty="0"/>
              <a:t>女　　性</a:t>
            </a:r>
          </a:p>
        </p:txBody>
      </p:sp>
      <p:sp>
        <p:nvSpPr>
          <p:cNvPr id="13" name="正方形/長方形 12"/>
          <p:cNvSpPr/>
          <p:nvPr/>
        </p:nvSpPr>
        <p:spPr>
          <a:xfrm>
            <a:off x="0" y="1209"/>
            <a:ext cx="9906000" cy="54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ＳＤＧｓの意識度（大阪）</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39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13261"/>
            <a:ext cx="9905999" cy="514399"/>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286" b="1" dirty="0">
                <a:solidFill>
                  <a:prstClr val="white"/>
                </a:solidFill>
                <a:latin typeface="Meiryo UI" panose="020B0604030504040204" pitchFamily="50" charset="-128"/>
                <a:ea typeface="Meiryo UI" panose="020B0604030504040204" pitchFamily="50" charset="-128"/>
              </a:rPr>
              <a:t>　</a:t>
            </a:r>
            <a:r>
              <a:rPr kumimoji="1" lang="ja-JP" altLang="en-US" sz="2286" b="1" dirty="0" smtClean="0">
                <a:solidFill>
                  <a:prstClr val="white"/>
                </a:solidFill>
                <a:latin typeface="Meiryo UI" panose="020B0604030504040204" pitchFamily="50" charset="-128"/>
                <a:ea typeface="Meiryo UI" panose="020B0604030504040204" pitchFamily="50" charset="-128"/>
              </a:rPr>
              <a:t>どういった団体等が行う取組みに興味があるか</a:t>
            </a:r>
            <a:endParaRPr kumimoji="1" lang="zh-TW" altLang="en-US" sz="1905" b="1" dirty="0">
              <a:solidFill>
                <a:prstClr val="white"/>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53719" y="743230"/>
            <a:ext cx="9798559" cy="708100"/>
          </a:xfrm>
          <a:prstGeom prst="rect">
            <a:avLst/>
          </a:prstGeom>
          <a:ln w="12700">
            <a:noFill/>
          </a:ln>
        </p:spPr>
        <p:txBody>
          <a:bodyPr wrap="square" anchor="ctr">
            <a:noAutofit/>
          </a:bodyPr>
          <a:lstStyle/>
          <a:p>
            <a:pPr>
              <a:lnSpc>
                <a:spcPts val="2096"/>
              </a:lnSpc>
            </a:pPr>
            <a:r>
              <a:rPr lang="ja-JP" altLang="en-US" sz="1400" dirty="0">
                <a:latin typeface="+mn-ea"/>
              </a:rPr>
              <a:t>〇どういった団体等が行う取組みについて興味があるかについては、「国」、 「大阪府庁」 </a:t>
            </a:r>
            <a:r>
              <a:rPr lang="ja-JP" altLang="en-US" sz="1400" dirty="0" smtClean="0">
                <a:latin typeface="+mn-ea"/>
              </a:rPr>
              <a:t>、「</a:t>
            </a:r>
            <a:r>
              <a:rPr lang="ja-JP" altLang="en-US" sz="1400" dirty="0">
                <a:latin typeface="+mn-ea"/>
              </a:rPr>
              <a:t>市町村」</a:t>
            </a:r>
            <a:r>
              <a:rPr lang="ja-JP" altLang="en-US" sz="1400" dirty="0" smtClean="0">
                <a:latin typeface="+mn-ea"/>
              </a:rPr>
              <a:t>、「企業」の</a:t>
            </a:r>
            <a:endParaRPr lang="en-US" altLang="ja-JP" sz="1400" dirty="0" smtClean="0">
              <a:latin typeface="+mn-ea"/>
            </a:endParaRPr>
          </a:p>
          <a:p>
            <a:pPr>
              <a:lnSpc>
                <a:spcPts val="2096"/>
              </a:lnSpc>
            </a:pPr>
            <a:r>
              <a:rPr lang="ja-JP" altLang="en-US" sz="1400" dirty="0">
                <a:latin typeface="+mn-ea"/>
              </a:rPr>
              <a:t>　</a:t>
            </a:r>
            <a:r>
              <a:rPr lang="ja-JP" altLang="en-US" sz="1400" dirty="0" smtClean="0">
                <a:latin typeface="+mn-ea"/>
              </a:rPr>
              <a:t>割合</a:t>
            </a:r>
            <a:r>
              <a:rPr lang="ja-JP" altLang="en-US" sz="1400" dirty="0">
                <a:latin typeface="+mn-ea"/>
              </a:rPr>
              <a:t>が高い</a:t>
            </a:r>
            <a:r>
              <a:rPr lang="ja-JP" altLang="en-US" sz="1400" dirty="0" smtClean="0">
                <a:latin typeface="+mn-ea"/>
              </a:rPr>
              <a:t>。</a:t>
            </a:r>
            <a:endParaRPr lang="en-US" altLang="ja-JP" sz="1400" dirty="0">
              <a:latin typeface="+mn-ea"/>
            </a:endParaRPr>
          </a:p>
        </p:txBody>
      </p:sp>
      <p:graphicFrame>
        <p:nvGraphicFramePr>
          <p:cNvPr id="11" name="グラフ 10"/>
          <p:cNvGraphicFramePr/>
          <p:nvPr>
            <p:extLst>
              <p:ext uri="{D42A27DB-BD31-4B8C-83A1-F6EECF244321}">
                <p14:modId xmlns:p14="http://schemas.microsoft.com/office/powerpoint/2010/main" val="651464214"/>
              </p:ext>
            </p:extLst>
          </p:nvPr>
        </p:nvGraphicFramePr>
        <p:xfrm>
          <a:off x="53719" y="1097280"/>
          <a:ext cx="9655546" cy="6442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649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0134" y="847472"/>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456268" y="1018265"/>
            <a:ext cx="7768695" cy="769441"/>
          </a:xfrm>
          <a:prstGeom prst="rect">
            <a:avLst/>
          </a:prstGeom>
          <a:noFill/>
        </p:spPr>
        <p:txBody>
          <a:bodyPr wrap="square" rtlCol="0">
            <a:spAutoFit/>
          </a:bodyPr>
          <a:lstStyle/>
          <a:p>
            <a:r>
              <a:rPr kumimoji="1" lang="ja-JP" altLang="en-US" sz="4400" b="1" dirty="0" smtClean="0">
                <a:latin typeface="Meiryo UI" panose="020B0604030504040204" pitchFamily="50" charset="-128"/>
                <a:ea typeface="Meiryo UI" panose="020B0604030504040204" pitchFamily="50" charset="-128"/>
              </a:rPr>
              <a:t>「</a:t>
            </a:r>
            <a:r>
              <a:rPr kumimoji="1" lang="en-US" altLang="ja-JP" sz="4400" b="1" dirty="0" smtClean="0">
                <a:latin typeface="Meiryo UI" panose="020B0604030504040204" pitchFamily="50" charset="-128"/>
                <a:ea typeface="Meiryo UI" panose="020B0604030504040204" pitchFamily="50" charset="-128"/>
              </a:rPr>
              <a:t>SDGs</a:t>
            </a:r>
            <a:r>
              <a:rPr kumimoji="1" lang="ja-JP" altLang="en-US" sz="4400" b="1" dirty="0" smtClean="0">
                <a:latin typeface="Meiryo UI" panose="020B0604030504040204" pitchFamily="50" charset="-128"/>
                <a:ea typeface="Meiryo UI" panose="020B0604030504040204" pitchFamily="50" charset="-128"/>
              </a:rPr>
              <a:t>ウォッシュ」とは？</a:t>
            </a:r>
            <a:endParaRPr kumimoji="1" lang="en-US" altLang="ja-JP" sz="4400" b="1" dirty="0" smtClean="0">
              <a:latin typeface="Meiryo UI" panose="020B0604030504040204" pitchFamily="50" charset="-128"/>
              <a:ea typeface="Meiryo UI" panose="020B0604030504040204" pitchFamily="50" charset="-128"/>
            </a:endParaRPr>
          </a:p>
        </p:txBody>
      </p:sp>
      <p:sp>
        <p:nvSpPr>
          <p:cNvPr id="4" name="正方形/長方形 3"/>
          <p:cNvSpPr/>
          <p:nvPr/>
        </p:nvSpPr>
        <p:spPr>
          <a:xfrm>
            <a:off x="329116" y="2174905"/>
            <a:ext cx="9262533" cy="16892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smtClean="0">
                <a:latin typeface="Meiryo UI" panose="020B0604030504040204" pitchFamily="50" charset="-128"/>
                <a:ea typeface="Meiryo UI" panose="020B0604030504040204" pitchFamily="50" charset="-128"/>
              </a:rPr>
              <a:t>⇒</a:t>
            </a:r>
            <a:r>
              <a:rPr kumimoji="1" lang="en-US" altLang="ja-JP" sz="2800" dirty="0" smtClean="0">
                <a:latin typeface="Meiryo UI" panose="020B0604030504040204" pitchFamily="50" charset="-128"/>
                <a:ea typeface="Meiryo UI" panose="020B0604030504040204" pitchFamily="50" charset="-128"/>
              </a:rPr>
              <a:t>SDGs</a:t>
            </a:r>
            <a:r>
              <a:rPr kumimoji="1" lang="ja-JP" altLang="en-US" sz="2800" dirty="0">
                <a:latin typeface="Meiryo UI" panose="020B0604030504040204" pitchFamily="50" charset="-128"/>
                <a:ea typeface="Meiryo UI" panose="020B0604030504040204" pitchFamily="50" charset="-128"/>
              </a:rPr>
              <a:t>に取り組んでいるように見えて</a:t>
            </a:r>
            <a:r>
              <a:rPr kumimoji="1" lang="ja-JP" altLang="en-US" sz="2800" dirty="0" smtClean="0">
                <a:latin typeface="Meiryo UI" panose="020B0604030504040204" pitchFamily="50" charset="-128"/>
                <a:ea typeface="Meiryo UI" panose="020B0604030504040204" pitchFamily="50" charset="-128"/>
              </a:rPr>
              <a:t>、実態</a:t>
            </a:r>
            <a:r>
              <a:rPr kumimoji="1" lang="ja-JP" altLang="en-US" sz="2800" dirty="0">
                <a:latin typeface="Meiryo UI" panose="020B0604030504040204" pitchFamily="50" charset="-128"/>
                <a:ea typeface="Meiryo UI" panose="020B0604030504040204" pitchFamily="50" charset="-128"/>
              </a:rPr>
              <a:t>が伴って</a:t>
            </a:r>
            <a:r>
              <a:rPr kumimoji="1" lang="ja-JP" altLang="en-US" sz="2800" dirty="0" smtClean="0">
                <a:latin typeface="Meiryo UI" panose="020B0604030504040204" pitchFamily="50" charset="-128"/>
                <a:ea typeface="Meiryo UI" panose="020B0604030504040204" pitchFamily="50" charset="-128"/>
              </a:rPr>
              <a:t>いないこと</a:t>
            </a:r>
            <a:endParaRPr kumimoji="1" lang="en-US" altLang="ja-JP" sz="2800" dirty="0" smtClean="0">
              <a:latin typeface="Meiryo UI" panose="020B0604030504040204" pitchFamily="50" charset="-128"/>
              <a:ea typeface="Meiryo UI" panose="020B0604030504040204" pitchFamily="50" charset="-128"/>
            </a:endParaRPr>
          </a:p>
          <a:p>
            <a:r>
              <a:rPr kumimoji="1" lang="ja-JP" altLang="en-US" sz="2800" dirty="0">
                <a:latin typeface="Meiryo UI" panose="020B0604030504040204" pitchFamily="50" charset="-128"/>
                <a:ea typeface="Meiryo UI" panose="020B0604030504040204" pitchFamily="50" charset="-128"/>
              </a:rPr>
              <a:t>　 </a:t>
            </a:r>
            <a:r>
              <a:rPr kumimoji="1" lang="ja-JP" altLang="en-US" sz="2800" dirty="0" smtClean="0">
                <a:latin typeface="Meiryo UI" panose="020B0604030504040204" pitchFamily="50" charset="-128"/>
                <a:ea typeface="Meiryo UI" panose="020B0604030504040204" pitchFamily="50" charset="-128"/>
              </a:rPr>
              <a:t>を揶揄する言葉</a:t>
            </a:r>
            <a:endParaRPr kumimoji="1" lang="ja-JP" altLang="en-US" sz="2800" dirty="0">
              <a:latin typeface="Meiryo UI" panose="020B0604030504040204" pitchFamily="50" charset="-128"/>
              <a:ea typeface="Meiryo UI" panose="020B0604030504040204" pitchFamily="50" charset="-128"/>
            </a:endParaRPr>
          </a:p>
        </p:txBody>
      </p:sp>
      <p:sp>
        <p:nvSpPr>
          <p:cNvPr id="6" name="正方形/長方形 5"/>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まずはじめに（アイスブレイク）</a:t>
            </a:r>
            <a:endParaRPr kumimoji="1" lang="en-US" altLang="ja-JP" sz="20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
          <a:stretch>
            <a:fillRect/>
          </a:stretch>
        </p:blipFill>
        <p:spPr>
          <a:xfrm>
            <a:off x="220134" y="4247656"/>
            <a:ext cx="5305425" cy="2076450"/>
          </a:xfrm>
          <a:prstGeom prst="rect">
            <a:avLst/>
          </a:prstGeom>
        </p:spPr>
      </p:pic>
      <p:sp>
        <p:nvSpPr>
          <p:cNvPr id="8" name="テキスト ボックス 7"/>
          <p:cNvSpPr txBox="1"/>
          <p:nvPr/>
        </p:nvSpPr>
        <p:spPr>
          <a:xfrm>
            <a:off x="329116" y="6324106"/>
            <a:ext cx="3852710"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出展：株式会社電通「</a:t>
            </a:r>
            <a:r>
              <a:rPr kumimoji="1" lang="en-US" altLang="ja-JP" sz="1100" dirty="0" smtClean="0">
                <a:latin typeface="Meiryo UI" panose="020B0604030504040204" pitchFamily="50" charset="-128"/>
                <a:ea typeface="Meiryo UI" panose="020B0604030504040204" pitchFamily="50" charset="-128"/>
              </a:rPr>
              <a:t>SDGs</a:t>
            </a:r>
            <a:r>
              <a:rPr kumimoji="1" lang="ja-JP" altLang="en-US" sz="1100" dirty="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Communication</a:t>
            </a:r>
            <a:r>
              <a:rPr kumimoji="1" lang="ja-JP" altLang="en-US" sz="1100" dirty="0" smtClean="0">
                <a:latin typeface="Meiryo UI" panose="020B0604030504040204" pitchFamily="50" charset="-128"/>
                <a:ea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rPr>
              <a:t>Guide</a:t>
            </a:r>
            <a:r>
              <a:rPr kumimoji="1" lang="ja-JP" altLang="en-US"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882752" y="5103159"/>
            <a:ext cx="3072563" cy="738664"/>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SDGs</a:t>
            </a:r>
            <a:r>
              <a:rPr kumimoji="1" lang="ja-JP" altLang="en-US" sz="1400" dirty="0" smtClean="0">
                <a:latin typeface="Meiryo UI" panose="020B0604030504040204" pitchFamily="50" charset="-128"/>
                <a:ea typeface="Meiryo UI" panose="020B0604030504040204" pitchFamily="50" charset="-128"/>
              </a:rPr>
              <a:t>ウォッシュは、「グリーンウォッシュ（あたかも環境にはいりょしているかのようにみせかけること）」が由来とされています</a:t>
            </a:r>
            <a:endParaRPr kumimoji="1" lang="ja-JP" altLang="en-US" sz="1400" dirty="0">
              <a:latin typeface="Meiryo UI" panose="020B0604030504040204" pitchFamily="50" charset="-128"/>
              <a:ea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7</a:t>
            </a:fld>
            <a:endParaRPr kumimoji="1" lang="ja-JP" altLang="en-US" dirty="0"/>
          </a:p>
        </p:txBody>
      </p:sp>
    </p:spTree>
    <p:extLst>
      <p:ext uri="{BB962C8B-B14F-4D97-AF65-F5344CB8AC3E}">
        <p14:creationId xmlns:p14="http://schemas.microsoft.com/office/powerpoint/2010/main" val="2484680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sz="2800" dirty="0"/>
          </a:p>
        </p:txBody>
      </p:sp>
      <p:sp>
        <p:nvSpPr>
          <p:cNvPr id="6" name="テキスト ボックス 5"/>
          <p:cNvSpPr txBox="1"/>
          <p:nvPr/>
        </p:nvSpPr>
        <p:spPr>
          <a:xfrm>
            <a:off x="349481" y="934096"/>
            <a:ext cx="9108844" cy="1862048"/>
          </a:xfrm>
          <a:prstGeom prst="rect">
            <a:avLst/>
          </a:prstGeom>
          <a:ln w="9525"/>
        </p:spPr>
        <p:style>
          <a:lnRef idx="2">
            <a:schemeClr val="accent5"/>
          </a:lnRef>
          <a:fillRef idx="1">
            <a:schemeClr val="lt1"/>
          </a:fillRef>
          <a:effectRef idx="0">
            <a:schemeClr val="accent5"/>
          </a:effectRef>
          <a:fontRef idx="minor">
            <a:schemeClr val="dk1"/>
          </a:fontRef>
        </p:style>
        <p:txBody>
          <a:bodyPr wrap="square" rtlCol="0">
            <a:spAutoFit/>
          </a:bodyPr>
          <a:lstStyle/>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9</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月国連総会で採択</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された</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「持続可能な開発のための</a:t>
            </a:r>
            <a:r>
              <a:rPr lang="en-US" altLang="ja-JP"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アジェンダ」</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pc="-150" dirty="0" smtClean="0">
                <a:latin typeface="Meiryo UI" panose="020B0604030504040204" pitchFamily="50" charset="-128"/>
                <a:ea typeface="Meiryo UI" panose="020B0604030504040204" pitchFamily="50" charset="-128"/>
                <a:cs typeface="Meiryo UI" panose="020B0604030504040204" pitchFamily="50" charset="-128"/>
              </a:rPr>
              <a:t>記載</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までの国際目標</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。発展途上国のみならず、先進国自身も取り組む。</a:t>
            </a: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持続可能な世界を実現するための</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169</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のターゲット</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から構成。</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Shape 129"/>
          <p:cNvPicPr preferRelativeResize="0">
            <a:picLocks/>
          </p:cNvPicPr>
          <p:nvPr/>
        </p:nvPicPr>
        <p:blipFill rotWithShape="1">
          <a:blip r:embed="rId3">
            <a:alphaModFix/>
          </a:blip>
          <a:srcRect/>
          <a:stretch/>
        </p:blipFill>
        <p:spPr>
          <a:xfrm>
            <a:off x="232926" y="3146813"/>
            <a:ext cx="4562795" cy="3034259"/>
          </a:xfrm>
          <a:prstGeom prst="rect">
            <a:avLst/>
          </a:prstGeom>
          <a:noFill/>
          <a:ln>
            <a:noFill/>
          </a:ln>
        </p:spPr>
      </p:pic>
      <p:sp>
        <p:nvSpPr>
          <p:cNvPr id="9" name="テキスト ボックス 8"/>
          <p:cNvSpPr txBox="1"/>
          <p:nvPr/>
        </p:nvSpPr>
        <p:spPr>
          <a:xfrm>
            <a:off x="0" y="6347075"/>
            <a:ext cx="3526963" cy="369332"/>
          </a:xfrm>
          <a:prstGeom prst="rect">
            <a:avLst/>
          </a:prstGeom>
          <a:noFill/>
        </p:spPr>
        <p:txBody>
          <a:bodyPr wrap="square" rtlCol="0">
            <a:spAutoFit/>
          </a:bodyPr>
          <a:lstStyle/>
          <a:p>
            <a:r>
              <a:rPr kumimoji="1" lang="ja-JP" altLang="en-US" dirty="0"/>
              <a:t>（出典）国連広報センター</a:t>
            </a:r>
          </a:p>
        </p:txBody>
      </p:sp>
      <p:sp>
        <p:nvSpPr>
          <p:cNvPr id="10" name="正方形/長方形 9"/>
          <p:cNvSpPr/>
          <p:nvPr/>
        </p:nvSpPr>
        <p:spPr>
          <a:xfrm>
            <a:off x="7383"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Sustainable </a:t>
            </a:r>
            <a:r>
              <a:rPr lang="en-US" altLang="ja-JP" sz="2000" b="1" dirty="0">
                <a:latin typeface="Meiryo UI" panose="020B0604030504040204" pitchFamily="50" charset="-128"/>
                <a:ea typeface="Meiryo UI" panose="020B0604030504040204" pitchFamily="50" charset="-128"/>
              </a:rPr>
              <a:t>Development </a:t>
            </a:r>
            <a:r>
              <a:rPr lang="en-US" altLang="ja-JP" sz="2000" b="1" dirty="0" smtClean="0">
                <a:latin typeface="Meiryo UI" panose="020B0604030504040204" pitchFamily="50" charset="-128"/>
                <a:ea typeface="Meiryo UI" panose="020B0604030504040204" pitchFamily="50" charset="-128"/>
              </a:rPr>
              <a:t>Goals</a:t>
            </a:r>
            <a:r>
              <a:rPr lang="ja-JP" altLang="en-US" sz="2000" b="1" dirty="0" smtClean="0">
                <a:latin typeface="Meiryo UI" panose="020B0604030504040204" pitchFamily="50" charset="-128"/>
                <a:ea typeface="Meiryo UI" panose="020B0604030504040204" pitchFamily="50" charset="-128"/>
              </a:rPr>
              <a:t>）とは</a:t>
            </a:r>
            <a:endParaRPr kumimoji="1" lang="en-US" altLang="ja-JP" sz="2000"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a:stretch>
            <a:fillRect/>
          </a:stretch>
        </p:blipFill>
        <p:spPr>
          <a:xfrm>
            <a:off x="4960383" y="3102405"/>
            <a:ext cx="4627705" cy="3078667"/>
          </a:xfrm>
          <a:prstGeom prst="rect">
            <a:avLst/>
          </a:prstGeom>
        </p:spPr>
      </p:pic>
      <p:pic>
        <p:nvPicPr>
          <p:cNvPr id="1026"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134271" y="1546749"/>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8</a:t>
            </a:fld>
            <a:endParaRPr kumimoji="1" lang="ja-JP" altLang="en-US" sz="1200"/>
          </a:p>
        </p:txBody>
      </p:sp>
    </p:spTree>
    <p:extLst>
      <p:ext uri="{BB962C8B-B14F-4D97-AF65-F5344CB8AC3E}">
        <p14:creationId xmlns:p14="http://schemas.microsoft.com/office/powerpoint/2010/main" val="2538042702"/>
      </p:ext>
    </p:extLst>
  </p:cSld>
  <p:clrMapOvr>
    <a:masterClrMapping/>
  </p:clrMapOvr>
  <mc:AlternateContent xmlns:mc="http://schemas.openxmlformats.org/markup-compatibility/2006" xmlns:p14="http://schemas.microsoft.com/office/powerpoint/2010/main">
    <mc:Choice Requires="p14">
      <p:transition spd="slow" p14:dur="2000" advTm="1291"/>
    </mc:Choice>
    <mc:Fallback xmlns="">
      <p:transition spd="slow" advTm="1291"/>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Arial"/>
      <a:ea typeface="Meiryo UI"/>
      <a:cs typeface=""/>
    </a:majorFont>
    <a:minorFont>
      <a:latin typeface="Arial"/>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Arial"/>
      <a:ea typeface="Meiryo UI"/>
      <a:cs typeface=""/>
    </a:majorFont>
    <a:minorFont>
      <a:latin typeface="Arial"/>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Arial"/>
      <a:ea typeface="Meiryo UI"/>
      <a:cs typeface=""/>
    </a:majorFont>
    <a:minorFont>
      <a:latin typeface="Arial"/>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Arial"/>
      <a:ea typeface="Meiryo UI"/>
      <a:cs typeface=""/>
    </a:majorFont>
    <a:minorFont>
      <a:latin typeface="Arial"/>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5743</Words>
  <Application>Microsoft Office PowerPoint</Application>
  <PresentationFormat>A4 210 x 297 mm</PresentationFormat>
  <Paragraphs>925</Paragraphs>
  <Slides>47</Slides>
  <Notes>47</Notes>
  <HiddenSlides>0</HiddenSlides>
  <MMClips>0</MMClips>
  <ScaleCrop>false</ScaleCrop>
  <HeadingPairs>
    <vt:vector size="6" baseType="variant">
      <vt:variant>
        <vt:lpstr>使用されているフォント</vt:lpstr>
      </vt:variant>
      <vt:variant>
        <vt:i4>16</vt:i4>
      </vt:variant>
      <vt:variant>
        <vt:lpstr>テーマ</vt:lpstr>
      </vt:variant>
      <vt:variant>
        <vt:i4>4</vt:i4>
      </vt:variant>
      <vt:variant>
        <vt:lpstr>スライド タイトル</vt:lpstr>
      </vt:variant>
      <vt:variant>
        <vt:i4>47</vt:i4>
      </vt:variant>
    </vt:vector>
  </HeadingPairs>
  <TitlesOfParts>
    <vt:vector size="67" baseType="lpstr">
      <vt:lpstr>等线</vt:lpstr>
      <vt:lpstr>HGP創英角ﾎﾟｯﾌﾟ体</vt:lpstr>
      <vt:lpstr>HGS創英角ｺﾞｼｯｸUB</vt:lpstr>
      <vt:lpstr>Meiryo UI</vt:lpstr>
      <vt:lpstr>ＭＳ Ｐゴシック</vt:lpstr>
      <vt:lpstr>ＭＳ 明朝</vt:lpstr>
      <vt:lpstr>UD デジタル 教科書体 NK-B</vt:lpstr>
      <vt:lpstr>メイリオ</vt:lpstr>
      <vt:lpstr>游ゴシック</vt:lpstr>
      <vt:lpstr>游ゴシック Light</vt:lpstr>
      <vt:lpstr>游ゴシック 本文</vt:lpstr>
      <vt:lpstr>Arial</vt:lpstr>
      <vt:lpstr>Bauhaus 93</vt:lpstr>
      <vt:lpstr>Calibri</vt:lpstr>
      <vt:lpstr>Calibri Light</vt:lpstr>
      <vt:lpstr>Times New Roman</vt:lpstr>
      <vt:lpstr>Office テーマ</vt:lpstr>
      <vt:lpstr>1_デザインの設定</vt:lpstr>
      <vt:lpstr>デザインの設定</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2022-06-10T04:24:38Z</dcterms:created>
  <dcterms:modified xsi:type="dcterms:W3CDTF">2023-09-28T06:35:40Z</dcterms:modified>
</cp:coreProperties>
</file>