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p:sldMasterIdLst>
    <p:sldMasterId id="2147484303" r:id="rId1"/>
  </p:sldMasterIdLst>
  <p:notesMasterIdLst>
    <p:notesMasterId r:id="rId47"/>
  </p:notesMasterIdLst>
  <p:handoutMasterIdLst>
    <p:handoutMasterId r:id="rId48"/>
  </p:handoutMasterIdLst>
  <p:sldIdLst>
    <p:sldId id="1128" r:id="rId2"/>
    <p:sldId id="1159" r:id="rId3"/>
    <p:sldId id="1426" r:id="rId4"/>
    <p:sldId id="1398" r:id="rId5"/>
    <p:sldId id="1389" r:id="rId6"/>
    <p:sldId id="1098" r:id="rId7"/>
    <p:sldId id="1303" r:id="rId8"/>
    <p:sldId id="1201" r:id="rId9"/>
    <p:sldId id="381" r:id="rId10"/>
    <p:sldId id="367" r:id="rId11"/>
    <p:sldId id="382" r:id="rId12"/>
    <p:sldId id="375" r:id="rId13"/>
    <p:sldId id="1427" r:id="rId14"/>
    <p:sldId id="352" r:id="rId15"/>
    <p:sldId id="353" r:id="rId16"/>
    <p:sldId id="392" r:id="rId17"/>
    <p:sldId id="393" r:id="rId18"/>
    <p:sldId id="394" r:id="rId19"/>
    <p:sldId id="395" r:id="rId20"/>
    <p:sldId id="365" r:id="rId21"/>
    <p:sldId id="296" r:id="rId22"/>
    <p:sldId id="376" r:id="rId23"/>
    <p:sldId id="380" r:id="rId24"/>
    <p:sldId id="1428" r:id="rId25"/>
    <p:sldId id="1363" r:id="rId26"/>
    <p:sldId id="1364" r:id="rId27"/>
    <p:sldId id="1365" r:id="rId28"/>
    <p:sldId id="1366" r:id="rId29"/>
    <p:sldId id="1367" r:id="rId30"/>
    <p:sldId id="1368" r:id="rId31"/>
    <p:sldId id="1369" r:id="rId32"/>
    <p:sldId id="1440" r:id="rId33"/>
    <p:sldId id="1433" r:id="rId34"/>
    <p:sldId id="1434" r:id="rId35"/>
    <p:sldId id="1435" r:id="rId36"/>
    <p:sldId id="1436" r:id="rId37"/>
    <p:sldId id="1437" r:id="rId38"/>
    <p:sldId id="1429" r:id="rId39"/>
    <p:sldId id="1144" r:id="rId40"/>
    <p:sldId id="1166" r:id="rId41"/>
    <p:sldId id="1432" r:id="rId42"/>
    <p:sldId id="1438" r:id="rId43"/>
    <p:sldId id="1439" r:id="rId44"/>
    <p:sldId id="1431" r:id="rId45"/>
    <p:sldId id="1151" r:id="rId46"/>
  </p:sldIdLst>
  <p:sldSz cx="9906000" cy="6858000" type="A4"/>
  <p:notesSz cx="6646863" cy="97774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pos="3120" userDrawn="1">
          <p15:clr>
            <a:srgbClr val="A4A3A4"/>
          </p15:clr>
        </p15:guide>
      </p15:sldGuideLst>
    </p:ext>
    <p:ext uri="{2D200454-40CA-4A62-9FC3-DE9A4176ACB9}">
      <p15:notesGuideLst xmlns:p15="http://schemas.microsoft.com/office/powerpoint/2012/main">
        <p15:guide id="1" orient="horz" pos="2919" userDrawn="1">
          <p15:clr>
            <a:srgbClr val="A4A3A4"/>
          </p15:clr>
        </p15:guide>
        <p15:guide id="2" pos="209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9966"/>
    <a:srgbClr val="FF3300"/>
    <a:srgbClr val="FF9999"/>
    <a:srgbClr val="FFCCCC"/>
    <a:srgbClr val="0033CC"/>
    <a:srgbClr val="CCFFFF"/>
    <a:srgbClr val="FFFFFF"/>
    <a:srgbClr val="CCFF99"/>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66" autoAdjust="0"/>
    <p:restoredTop sz="72531" autoAdjust="0"/>
  </p:normalViewPr>
  <p:slideViewPr>
    <p:cSldViewPr>
      <p:cViewPr varScale="1">
        <p:scale>
          <a:sx n="74" d="100"/>
          <a:sy n="74" d="100"/>
        </p:scale>
        <p:origin x="1146" y="72"/>
      </p:cViewPr>
      <p:guideLst>
        <p:guide orient="horz" pos="2069"/>
        <p:guide pos="312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p:cViewPr varScale="1">
        <p:scale>
          <a:sx n="52" d="100"/>
          <a:sy n="52" d="100"/>
        </p:scale>
        <p:origin x="2952" y="90"/>
      </p:cViewPr>
      <p:guideLst>
        <p:guide orient="horz" pos="2919"/>
        <p:guide pos="209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575978092931889E-2"/>
          <c:y val="0.12454256765303579"/>
          <c:w val="0.88218145093268374"/>
          <c:h val="0.76966731238852459"/>
        </c:manualLayout>
      </c:layout>
      <c:lineChart>
        <c:grouping val="standard"/>
        <c:varyColors val="0"/>
        <c:ser>
          <c:idx val="0"/>
          <c:order val="0"/>
          <c:tx>
            <c:strRef>
              <c:f>Sheet1!$B$1</c:f>
              <c:strCache>
                <c:ptCount val="1"/>
                <c:pt idx="0">
                  <c:v>全体</c:v>
                </c:pt>
              </c:strCache>
            </c:strRef>
          </c:tx>
          <c:spPr>
            <a:ln w="28575" cap="sq">
              <a:solidFill>
                <a:schemeClr val="accent1"/>
              </a:solidFill>
              <a:round/>
            </a:ln>
            <a:effectLst/>
          </c:spPr>
          <c:marker>
            <c:symbol val="circle"/>
            <c:size val="20"/>
            <c:spPr>
              <a:solidFill>
                <a:srgbClr val="002060"/>
              </a:solidFill>
              <a:ln w="9525">
                <a:solidFill>
                  <a:schemeClr val="accent1"/>
                </a:solidFill>
              </a:ln>
              <a:effectLst/>
            </c:spPr>
          </c:marker>
          <c:dLbls>
            <c:dLbl>
              <c:idx val="0"/>
              <c:layout>
                <c:manualLayout>
                  <c:x val="1.0165508126028849E-2"/>
                  <c:y val="-8.783632009319862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873-45C0-92B8-B93EBE5C104C}"/>
                </c:ext>
              </c:extLst>
            </c:dLbl>
            <c:dLbl>
              <c:idx val="1"/>
              <c:layout>
                <c:manualLayout>
                  <c:x val="-3.1017862368041948E-2"/>
                  <c:y val="-0.14753276297066878"/>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8.7360504213610232E-2"/>
                      <c:h val="8.7876248896086029E-2"/>
                    </c:manualLayout>
                  </c15:layout>
                </c:ext>
                <c:ext xmlns:c16="http://schemas.microsoft.com/office/drawing/2014/chart" uri="{C3380CC4-5D6E-409C-BE32-E72D297353CC}">
                  <c16:uniqueId val="{00000001-A873-45C0-92B8-B93EBE5C104C}"/>
                </c:ext>
              </c:extLst>
            </c:dLbl>
            <c:dLbl>
              <c:idx val="2"/>
              <c:layout>
                <c:manualLayout>
                  <c:x val="3.42710071877047E-3"/>
                  <c:y val="-0.158294215917884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873-45C0-92B8-B93EBE5C104C}"/>
                </c:ext>
              </c:extLst>
            </c:dLbl>
            <c:dLbl>
              <c:idx val="3"/>
              <c:layout>
                <c:manualLayout>
                  <c:x val="-7.3049824062995346E-3"/>
                  <c:y val="-0.19606430117335175"/>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A873-45C0-92B8-B93EBE5C104C}"/>
                </c:ext>
              </c:extLst>
            </c:dLbl>
            <c:dLbl>
              <c:idx val="4"/>
              <c:layout>
                <c:manualLayout>
                  <c:x val="-2.8885260511142184E-2"/>
                  <c:y val="-0.19737042142609462"/>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7.6992224107745019E-2"/>
                      <c:h val="8.6538759907515264E-2"/>
                    </c:manualLayout>
                  </c15:layout>
                </c:ext>
                <c:ext xmlns:c16="http://schemas.microsoft.com/office/drawing/2014/chart" uri="{C3380CC4-5D6E-409C-BE32-E72D297353CC}">
                  <c16:uniqueId val="{00000004-A873-45C0-92B8-B93EBE5C104C}"/>
                </c:ext>
              </c:extLst>
            </c:dLbl>
            <c:dLbl>
              <c:idx val="5"/>
              <c:layout>
                <c:manualLayout>
                  <c:x val="2.8339344099387372E-3"/>
                  <c:y val="-0.17086730484423926"/>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A873-45C0-92B8-B93EBE5C104C}"/>
                </c:ext>
              </c:extLst>
            </c:dLbl>
            <c:dLbl>
              <c:idx val="6"/>
              <c:layout>
                <c:manualLayout>
                  <c:x val="-1.7490937236669325E-2"/>
                  <c:y val="-0.1116031393007036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A873-45C0-92B8-B93EBE5C104C}"/>
                </c:ext>
              </c:extLst>
            </c:dLbl>
            <c:dLbl>
              <c:idx val="7"/>
              <c:layout>
                <c:manualLayout>
                  <c:x val="-6.7272835525650871E-3"/>
                  <c:y val="-0.1057579468993896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A873-45C0-92B8-B93EBE5C104C}"/>
                </c:ext>
              </c:extLst>
            </c:dLbl>
            <c:dLbl>
              <c:idx val="8"/>
              <c:layout>
                <c:manualLayout>
                  <c:x val="-3.2290961052312418E-2"/>
                  <c:y val="-0.1057579468993896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A873-45C0-92B8-B93EBE5C104C}"/>
                </c:ext>
              </c:extLst>
            </c:dLbl>
            <c:dLbl>
              <c:idx val="9"/>
              <c:layout>
                <c:manualLayout>
                  <c:x val="-2.8254590920773363E-2"/>
                  <c:y val="-0.12474014249671601"/>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A873-45C0-92B8-B93EBE5C104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yyyy"年"m"月"</c:formatCode>
                <c:ptCount val="10"/>
                <c:pt idx="0">
                  <c:v>43405</c:v>
                </c:pt>
                <c:pt idx="1">
                  <c:v>43525</c:v>
                </c:pt>
                <c:pt idx="2">
                  <c:v>43739</c:v>
                </c:pt>
                <c:pt idx="3">
                  <c:v>43891</c:v>
                </c:pt>
                <c:pt idx="4">
                  <c:v>44105</c:v>
                </c:pt>
                <c:pt idx="5">
                  <c:v>44256</c:v>
                </c:pt>
                <c:pt idx="6">
                  <c:v>44440</c:v>
                </c:pt>
                <c:pt idx="7">
                  <c:v>44621</c:v>
                </c:pt>
                <c:pt idx="8">
                  <c:v>44805</c:v>
                </c:pt>
                <c:pt idx="9">
                  <c:v>44986</c:v>
                </c:pt>
              </c:numCache>
            </c:numRef>
          </c:cat>
          <c:val>
            <c:numRef>
              <c:f>Sheet1!$B$2:$B$11</c:f>
              <c:numCache>
                <c:formatCode>0.0"%"</c:formatCode>
                <c:ptCount val="10"/>
                <c:pt idx="0">
                  <c:v>17.899999999999999</c:v>
                </c:pt>
                <c:pt idx="1">
                  <c:v>14.7</c:v>
                </c:pt>
                <c:pt idx="2">
                  <c:v>25.4</c:v>
                </c:pt>
                <c:pt idx="3">
                  <c:v>31.4</c:v>
                </c:pt>
                <c:pt idx="4">
                  <c:v>43.5</c:v>
                </c:pt>
                <c:pt idx="5">
                  <c:v>53.4</c:v>
                </c:pt>
                <c:pt idx="6">
                  <c:v>72.3</c:v>
                </c:pt>
                <c:pt idx="7">
                  <c:v>79.5</c:v>
                </c:pt>
                <c:pt idx="8">
                  <c:v>81.8</c:v>
                </c:pt>
                <c:pt idx="9">
                  <c:v>84.1</c:v>
                </c:pt>
              </c:numCache>
            </c:numRef>
          </c:val>
          <c:smooth val="0"/>
          <c:extLst>
            <c:ext xmlns:c16="http://schemas.microsoft.com/office/drawing/2014/chart" uri="{C3380CC4-5D6E-409C-BE32-E72D297353CC}">
              <c16:uniqueId val="{0000000A-A873-45C0-92B8-B93EBE5C104C}"/>
            </c:ext>
          </c:extLst>
        </c:ser>
        <c:ser>
          <c:idx val="1"/>
          <c:order val="1"/>
          <c:tx>
            <c:strRef>
              <c:f>Sheet1!$C$1</c:f>
              <c:strCache>
                <c:ptCount val="1"/>
                <c:pt idx="0">
                  <c:v>男性</c:v>
                </c:pt>
              </c:strCache>
            </c:strRef>
          </c:tx>
          <c:spPr>
            <a:ln w="28575" cap="rnd">
              <a:solidFill>
                <a:schemeClr val="accent6">
                  <a:lumMod val="75000"/>
                </a:schemeClr>
              </a:solidFill>
              <a:prstDash val="sysDash"/>
              <a:round/>
            </a:ln>
            <a:effectLst/>
          </c:spPr>
          <c:marker>
            <c:symbol val="triangle"/>
            <c:size val="15"/>
            <c:spPr>
              <a:solidFill>
                <a:srgbClr val="00B050"/>
              </a:solidFill>
              <a:ln w="9525">
                <a:solidFill>
                  <a:schemeClr val="accent6">
                    <a:lumMod val="50000"/>
                  </a:schemeClr>
                </a:solidFill>
                <a:prstDash val="sysDash"/>
              </a:ln>
              <a:effectLst/>
            </c:spPr>
          </c:marker>
          <c:dLbls>
            <c:dLbl>
              <c:idx val="7"/>
              <c:layout>
                <c:manualLayout>
                  <c:x val="-3.8190841698648635E-2"/>
                  <c:y val="-4.692659249731389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A873-45C0-92B8-B93EBE5C104C}"/>
                </c:ext>
              </c:extLst>
            </c:dLbl>
            <c:dLbl>
              <c:idx val="8"/>
              <c:layout>
                <c:manualLayout>
                  <c:x val="-3.6922086614782183E-2"/>
                  <c:y val="-3.6079623584555964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altLang="ja-JP" dirty="0"/>
                      <a:t>83.9%</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6.9970423259492834E-2"/>
                      <c:h val="4.2330296182037763E-2"/>
                    </c:manualLayout>
                  </c15:layout>
                </c:ext>
                <c:ext xmlns:c16="http://schemas.microsoft.com/office/drawing/2014/chart" uri="{C3380CC4-5D6E-409C-BE32-E72D297353CC}">
                  <c16:uniqueId val="{0000000C-A873-45C0-92B8-B93EBE5C104C}"/>
                </c:ext>
              </c:extLst>
            </c:dLbl>
            <c:dLbl>
              <c:idx val="9"/>
              <c:layout>
                <c:manualLayout>
                  <c:x val="-1.0048124973647059E-2"/>
                  <c:y val="-4.692659249731389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A873-45C0-92B8-B93EBE5C104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Sheet1!$A$2:$A$11</c:f>
              <c:numCache>
                <c:formatCode>yyyy"年"m"月"</c:formatCode>
                <c:ptCount val="10"/>
                <c:pt idx="0">
                  <c:v>43405</c:v>
                </c:pt>
                <c:pt idx="1">
                  <c:v>43525</c:v>
                </c:pt>
                <c:pt idx="2">
                  <c:v>43739</c:v>
                </c:pt>
                <c:pt idx="3">
                  <c:v>43891</c:v>
                </c:pt>
                <c:pt idx="4">
                  <c:v>44105</c:v>
                </c:pt>
                <c:pt idx="5">
                  <c:v>44256</c:v>
                </c:pt>
                <c:pt idx="6">
                  <c:v>44440</c:v>
                </c:pt>
                <c:pt idx="7">
                  <c:v>44621</c:v>
                </c:pt>
                <c:pt idx="8">
                  <c:v>44805</c:v>
                </c:pt>
                <c:pt idx="9">
                  <c:v>44986</c:v>
                </c:pt>
              </c:numCache>
            </c:numRef>
          </c:cat>
          <c:val>
            <c:numRef>
              <c:f>Sheet1!$C$2:$C$11</c:f>
              <c:numCache>
                <c:formatCode>0.0"%"</c:formatCode>
                <c:ptCount val="10"/>
                <c:pt idx="0">
                  <c:v>19.399999999999999</c:v>
                </c:pt>
                <c:pt idx="1">
                  <c:v>17.399999999999999</c:v>
                </c:pt>
                <c:pt idx="2">
                  <c:v>33.1</c:v>
                </c:pt>
                <c:pt idx="3">
                  <c:v>39.1</c:v>
                </c:pt>
                <c:pt idx="4">
                  <c:v>52.4</c:v>
                </c:pt>
                <c:pt idx="5">
                  <c:v>62.1</c:v>
                </c:pt>
                <c:pt idx="6">
                  <c:v>74.7</c:v>
                </c:pt>
                <c:pt idx="7">
                  <c:v>82.8</c:v>
                </c:pt>
                <c:pt idx="8">
                  <c:v>83.9</c:v>
                </c:pt>
                <c:pt idx="9">
                  <c:v>85.3</c:v>
                </c:pt>
              </c:numCache>
            </c:numRef>
          </c:val>
          <c:smooth val="0"/>
          <c:extLst>
            <c:ext xmlns:c16="http://schemas.microsoft.com/office/drawing/2014/chart" uri="{C3380CC4-5D6E-409C-BE32-E72D297353CC}">
              <c16:uniqueId val="{0000000E-A873-45C0-92B8-B93EBE5C104C}"/>
            </c:ext>
          </c:extLst>
        </c:ser>
        <c:ser>
          <c:idx val="2"/>
          <c:order val="2"/>
          <c:tx>
            <c:strRef>
              <c:f>Sheet1!$D$1</c:f>
              <c:strCache>
                <c:ptCount val="1"/>
                <c:pt idx="0">
                  <c:v>女性</c:v>
                </c:pt>
              </c:strCache>
            </c:strRef>
          </c:tx>
          <c:spPr>
            <a:ln w="28575" cap="rnd">
              <a:solidFill>
                <a:schemeClr val="accent4">
                  <a:lumMod val="75000"/>
                </a:schemeClr>
              </a:solidFill>
              <a:prstDash val="sysDash"/>
              <a:round/>
            </a:ln>
            <a:effectLst/>
          </c:spPr>
          <c:marker>
            <c:symbol val="square"/>
            <c:size val="15"/>
            <c:spPr>
              <a:solidFill>
                <a:schemeClr val="accent4"/>
              </a:solidFill>
              <a:ln w="9525">
                <a:solidFill>
                  <a:schemeClr val="accent3"/>
                </a:solidFill>
              </a:ln>
              <a:effectLst/>
            </c:spPr>
          </c:marker>
          <c:dLbls>
            <c:dLbl>
              <c:idx val="9"/>
              <c:layout>
                <c:manualLayout>
                  <c:x val="-2.2045361172492423E-2"/>
                  <c:y val="3.879157933575551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A873-45C0-92B8-B93EBE5C104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Sheet1!$A$2:$A$11</c:f>
              <c:numCache>
                <c:formatCode>yyyy"年"m"月"</c:formatCode>
                <c:ptCount val="10"/>
                <c:pt idx="0">
                  <c:v>43405</c:v>
                </c:pt>
                <c:pt idx="1">
                  <c:v>43525</c:v>
                </c:pt>
                <c:pt idx="2">
                  <c:v>43739</c:v>
                </c:pt>
                <c:pt idx="3">
                  <c:v>43891</c:v>
                </c:pt>
                <c:pt idx="4">
                  <c:v>44105</c:v>
                </c:pt>
                <c:pt idx="5">
                  <c:v>44256</c:v>
                </c:pt>
                <c:pt idx="6">
                  <c:v>44440</c:v>
                </c:pt>
                <c:pt idx="7">
                  <c:v>44621</c:v>
                </c:pt>
                <c:pt idx="8">
                  <c:v>44805</c:v>
                </c:pt>
                <c:pt idx="9">
                  <c:v>44986</c:v>
                </c:pt>
              </c:numCache>
            </c:numRef>
          </c:cat>
          <c:val>
            <c:numRef>
              <c:f>Sheet1!$D$2:$D$11</c:f>
              <c:numCache>
                <c:formatCode>0.0"%"</c:formatCode>
                <c:ptCount val="10"/>
                <c:pt idx="0">
                  <c:v>16.600000000000001</c:v>
                </c:pt>
                <c:pt idx="1">
                  <c:v>12.2</c:v>
                </c:pt>
                <c:pt idx="2">
                  <c:v>18.5</c:v>
                </c:pt>
                <c:pt idx="3">
                  <c:v>24.4</c:v>
                </c:pt>
                <c:pt idx="4">
                  <c:v>35.4</c:v>
                </c:pt>
                <c:pt idx="5">
                  <c:v>45.5</c:v>
                </c:pt>
                <c:pt idx="6">
                  <c:v>70.099999999999994</c:v>
                </c:pt>
                <c:pt idx="7">
                  <c:v>76.5</c:v>
                </c:pt>
                <c:pt idx="8">
                  <c:v>80</c:v>
                </c:pt>
                <c:pt idx="9">
                  <c:v>83</c:v>
                </c:pt>
              </c:numCache>
            </c:numRef>
          </c:val>
          <c:smooth val="0"/>
          <c:extLst>
            <c:ext xmlns:c16="http://schemas.microsoft.com/office/drawing/2014/chart" uri="{C3380CC4-5D6E-409C-BE32-E72D297353CC}">
              <c16:uniqueId val="{00000010-A873-45C0-92B8-B93EBE5C104C}"/>
            </c:ext>
          </c:extLst>
        </c:ser>
        <c:dLbls>
          <c:showLegendKey val="0"/>
          <c:showVal val="0"/>
          <c:showCatName val="0"/>
          <c:showSerName val="0"/>
          <c:showPercent val="0"/>
          <c:showBubbleSize val="0"/>
        </c:dLbls>
        <c:marker val="1"/>
        <c:smooth val="0"/>
        <c:axId val="790140127"/>
        <c:axId val="790144287"/>
      </c:lineChart>
      <c:catAx>
        <c:axId val="790140127"/>
        <c:scaling>
          <c:orientation val="minMax"/>
        </c:scaling>
        <c:delete val="0"/>
        <c:axPos val="b"/>
        <c:numFmt formatCode="yyyy&quot;年&quot;m&quot;月&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790144287"/>
        <c:crosses val="autoZero"/>
        <c:auto val="0"/>
        <c:lblAlgn val="ctr"/>
        <c:lblOffset val="100"/>
        <c:noMultiLvlLbl val="0"/>
      </c:catAx>
      <c:valAx>
        <c:axId val="790144287"/>
        <c:scaling>
          <c:orientation val="minMax"/>
          <c:max val="90"/>
          <c:min val="5"/>
        </c:scaling>
        <c:delete val="0"/>
        <c:axPos val="l"/>
        <c:majorGridlines>
          <c:spPr>
            <a:ln w="9525" cap="flat" cmpd="sng" algn="ctr">
              <a:solidFill>
                <a:schemeClr val="tx1">
                  <a:lumMod val="15000"/>
                  <a:lumOff val="85000"/>
                </a:schemeClr>
              </a:solidFill>
              <a:round/>
            </a:ln>
            <a:effectLst/>
          </c:spPr>
        </c:majorGridlines>
        <c:numFmt formatCode="0.0&quot;%&quot;"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790140127"/>
        <c:crosses val="autoZero"/>
        <c:crossBetween val="between"/>
      </c:valAx>
      <c:spPr>
        <a:noFill/>
        <a:ln>
          <a:noFill/>
        </a:ln>
        <a:effectLst/>
      </c:spPr>
    </c:plotArea>
    <c:legend>
      <c:legendPos val="b"/>
      <c:layout>
        <c:manualLayout>
          <c:xMode val="edge"/>
          <c:yMode val="edge"/>
          <c:x val="0.13812479215183737"/>
          <c:y val="2.9910277646604751E-2"/>
          <c:w val="0.29147223424528174"/>
          <c:h val="7.143343776818386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0.05107</cdr:x>
      <cdr:y>0.05899</cdr:y>
    </cdr:to>
    <cdr:sp macro="" textlink="">
      <cdr:nvSpPr>
        <cdr:cNvPr id="2" name="テキスト ボックス 1"/>
        <cdr:cNvSpPr txBox="1"/>
      </cdr:nvSpPr>
      <cdr:spPr>
        <a:xfrm xmlns:a="http://schemas.openxmlformats.org/drawingml/2006/main">
          <a:off x="-1540043" y="-2258149"/>
          <a:ext cx="501217" cy="2350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200" dirty="0"/>
            <a:t>単位：％</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0"/>
            <a:ext cx="2880101" cy="488793"/>
          </a:xfrm>
          <a:prstGeom prst="rect">
            <a:avLst/>
          </a:prstGeom>
        </p:spPr>
        <p:txBody>
          <a:bodyPr vert="horz" lIns="89616" tIns="44808" rIns="89616" bIns="4480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765222" y="0"/>
            <a:ext cx="2880101" cy="488793"/>
          </a:xfrm>
          <a:prstGeom prst="rect">
            <a:avLst/>
          </a:prstGeom>
        </p:spPr>
        <p:txBody>
          <a:bodyPr vert="horz" lIns="89616" tIns="44808" rIns="89616" bIns="44808" rtlCol="0"/>
          <a:lstStyle>
            <a:lvl1pPr algn="r">
              <a:defRPr sz="1200"/>
            </a:lvl1pPr>
          </a:lstStyle>
          <a:p>
            <a:fld id="{5AA3F54B-2833-45B3-AE85-A5B2483667C7}" type="datetimeFigureOut">
              <a:rPr kumimoji="1" lang="ja-JP" altLang="en-US" smtClean="0"/>
              <a:t>2023/6/28</a:t>
            </a:fld>
            <a:endParaRPr kumimoji="1" lang="ja-JP" altLang="en-US"/>
          </a:p>
        </p:txBody>
      </p:sp>
      <p:sp>
        <p:nvSpPr>
          <p:cNvPr id="4" name="フッター プレースホルダー 3"/>
          <p:cNvSpPr>
            <a:spLocks noGrp="1"/>
          </p:cNvSpPr>
          <p:nvPr>
            <p:ph type="ftr" sz="quarter" idx="2"/>
          </p:nvPr>
        </p:nvSpPr>
        <p:spPr>
          <a:xfrm>
            <a:off x="9" y="9287061"/>
            <a:ext cx="2880101" cy="488792"/>
          </a:xfrm>
          <a:prstGeom prst="rect">
            <a:avLst/>
          </a:prstGeom>
        </p:spPr>
        <p:txBody>
          <a:bodyPr vert="horz" lIns="89616" tIns="44808" rIns="89616" bIns="4480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765222" y="9287061"/>
            <a:ext cx="2880101" cy="488792"/>
          </a:xfrm>
          <a:prstGeom prst="rect">
            <a:avLst/>
          </a:prstGeom>
        </p:spPr>
        <p:txBody>
          <a:bodyPr vert="horz" lIns="89616" tIns="44808" rIns="89616" bIns="44808" rtlCol="0" anchor="b"/>
          <a:lstStyle>
            <a:lvl1pPr algn="r">
              <a:defRPr sz="1200"/>
            </a:lvl1pPr>
          </a:lstStyle>
          <a:p>
            <a:fld id="{9FCC8515-EABC-45E8-A8D7-9A980EECFDF7}" type="slidenum">
              <a:rPr kumimoji="1" lang="ja-JP" altLang="en-US" smtClean="0"/>
              <a:t>‹#›</a:t>
            </a:fld>
            <a:endParaRPr kumimoji="1" lang="ja-JP" altLang="en-US"/>
          </a:p>
        </p:txBody>
      </p:sp>
    </p:spTree>
    <p:extLst>
      <p:ext uri="{BB962C8B-B14F-4D97-AF65-F5344CB8AC3E}">
        <p14:creationId xmlns:p14="http://schemas.microsoft.com/office/powerpoint/2010/main" val="9006813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スライド イメージ プレースホルダー 7"/>
          <p:cNvSpPr>
            <a:spLocks noGrp="1" noRot="1" noChangeAspect="1"/>
          </p:cNvSpPr>
          <p:nvPr>
            <p:ph type="sldImg" idx="2"/>
          </p:nvPr>
        </p:nvSpPr>
        <p:spPr>
          <a:xfrm>
            <a:off x="496888" y="23813"/>
            <a:ext cx="3957637" cy="2740025"/>
          </a:xfrm>
          <a:prstGeom prst="rect">
            <a:avLst/>
          </a:prstGeom>
          <a:noFill/>
          <a:ln w="12700">
            <a:solidFill>
              <a:prstClr val="black"/>
            </a:solidFill>
          </a:ln>
        </p:spPr>
        <p:txBody>
          <a:bodyPr vert="horz" lIns="89660" tIns="44832" rIns="89660" bIns="44832" rtlCol="0" anchor="ctr"/>
          <a:lstStyle/>
          <a:p>
            <a:endParaRPr lang="ja-JP" altLang="en-US"/>
          </a:p>
        </p:txBody>
      </p:sp>
      <p:sp>
        <p:nvSpPr>
          <p:cNvPr id="9" name="ノート プレースホルダー 8"/>
          <p:cNvSpPr>
            <a:spLocks noGrp="1"/>
          </p:cNvSpPr>
          <p:nvPr>
            <p:ph type="body" sz="quarter" idx="3"/>
          </p:nvPr>
        </p:nvSpPr>
        <p:spPr>
          <a:xfrm>
            <a:off x="434141" y="4268143"/>
            <a:ext cx="5778582" cy="5171377"/>
          </a:xfrm>
          <a:prstGeom prst="rect">
            <a:avLst/>
          </a:prstGeom>
        </p:spPr>
        <p:txBody>
          <a:bodyPr vert="horz" lIns="89660" tIns="44832" rIns="89660" bIns="44832"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0" name="スライド番号プレースホルダー 9"/>
          <p:cNvSpPr>
            <a:spLocks noGrp="1"/>
          </p:cNvSpPr>
          <p:nvPr>
            <p:ph type="sldNum" sz="quarter" idx="5"/>
          </p:nvPr>
        </p:nvSpPr>
        <p:spPr>
          <a:xfrm>
            <a:off x="3764541" y="9287175"/>
            <a:ext cx="2881263" cy="490238"/>
          </a:xfrm>
          <a:prstGeom prst="rect">
            <a:avLst/>
          </a:prstGeom>
        </p:spPr>
        <p:txBody>
          <a:bodyPr vert="horz" lIns="89660" tIns="44832" rIns="89660" bIns="44832" rtlCol="0" anchor="b"/>
          <a:lstStyle>
            <a:lvl1pPr algn="r">
              <a:defRPr sz="1200"/>
            </a:lvl1pPr>
          </a:lstStyle>
          <a:p>
            <a:fld id="{D9B69352-BB07-4763-A132-249470DE6BA5}" type="slidenum">
              <a:rPr kumimoji="1" lang="ja-JP" altLang="en-US" smtClean="0"/>
              <a:t>‹#›</a:t>
            </a:fld>
            <a:endParaRPr kumimoji="1" lang="ja-JP" altLang="en-US"/>
          </a:p>
        </p:txBody>
      </p:sp>
    </p:spTree>
    <p:extLst>
      <p:ext uri="{BB962C8B-B14F-4D97-AF65-F5344CB8AC3E}">
        <p14:creationId xmlns:p14="http://schemas.microsoft.com/office/powerpoint/2010/main" val="62714613"/>
      </p:ext>
    </p:extLst>
  </p:cSld>
  <p:clrMap bg1="lt1" tx1="dk1" bg2="lt2" tx2="dk2" accent1="accent1" accent2="accent2" accent3="accent3" accent4="accent4" accent5="accent5" accent6="accent6" hlink="hlink" folHlink="folHlink"/>
  <p:hf hdr="0" ftr="0" dt="0"/>
  <p:notesStyle>
    <a:lvl1pPr marL="0" algn="l" defTabSz="913765"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1pPr>
    <a:lvl2pPr marL="457200" algn="l" defTabSz="913765"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2pPr>
    <a:lvl3pPr marL="914400" algn="l" defTabSz="913765"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3pPr>
    <a:lvl4pPr marL="1371600" algn="l" defTabSz="913765"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4pPr>
    <a:lvl5pPr marL="1828165" algn="l" defTabSz="913765" rtl="0" eaLnBrk="1" latinLnBrk="0" hangingPunct="1">
      <a:defRPr kumimoji="1" sz="1200" kern="1200">
        <a:solidFill>
          <a:schemeClr val="tx1"/>
        </a:solidFill>
        <a:latin typeface="Meiryo UI" panose="020B0604030504040204" pitchFamily="50" charset="-128"/>
        <a:ea typeface="Meiryo UI" panose="020B0604030504040204" pitchFamily="50" charset="-128"/>
        <a:cs typeface="+mn-cs"/>
      </a:defRPr>
    </a:lvl5pPr>
    <a:lvl6pPr marL="2285365" algn="l" defTabSz="913765" rtl="0" eaLnBrk="1" latinLnBrk="0" hangingPunct="1">
      <a:defRPr kumimoji="1" sz="1200" kern="1200">
        <a:solidFill>
          <a:schemeClr val="tx1"/>
        </a:solidFill>
        <a:latin typeface="+mn-lt"/>
        <a:ea typeface="+mn-ea"/>
        <a:cs typeface="+mn-cs"/>
      </a:defRPr>
    </a:lvl6pPr>
    <a:lvl7pPr marL="2742565" algn="l" defTabSz="913765" rtl="0" eaLnBrk="1" latinLnBrk="0" hangingPunct="1">
      <a:defRPr kumimoji="1" sz="1200" kern="1200">
        <a:solidFill>
          <a:schemeClr val="tx1"/>
        </a:solidFill>
        <a:latin typeface="+mn-lt"/>
        <a:ea typeface="+mn-ea"/>
        <a:cs typeface="+mn-cs"/>
      </a:defRPr>
    </a:lvl7pPr>
    <a:lvl8pPr marL="3199765" algn="l" defTabSz="913765" rtl="0" eaLnBrk="1" latinLnBrk="0" hangingPunct="1">
      <a:defRPr kumimoji="1" sz="1200" kern="1200">
        <a:solidFill>
          <a:schemeClr val="tx1"/>
        </a:solidFill>
        <a:latin typeface="+mn-lt"/>
        <a:ea typeface="+mn-ea"/>
        <a:cs typeface="+mn-cs"/>
      </a:defRPr>
    </a:lvl8pPr>
    <a:lvl9pPr marL="3656965" algn="l" defTabSz="913765"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427038"/>
            <a:ext cx="4110038" cy="2846387"/>
          </a:xfrm>
          <a:prstGeom prst="rect">
            <a:avLst/>
          </a:prstGeom>
        </p:spPr>
      </p:sp>
      <p:sp>
        <p:nvSpPr>
          <p:cNvPr id="3" name="ノート プレースホルダー 2"/>
          <p:cNvSpPr>
            <a:spLocks noGrp="1"/>
          </p:cNvSpPr>
          <p:nvPr>
            <p:ph type="body" idx="1"/>
          </p:nvPr>
        </p:nvSpPr>
        <p:spPr>
          <a:xfrm>
            <a:off x="664687" y="3854435"/>
            <a:ext cx="5317490" cy="5189676"/>
          </a:xfrm>
          <a:prstGeom prst="rect">
            <a:avLst/>
          </a:prstGeom>
        </p:spPr>
        <p:txBody>
          <a:bodyPr/>
          <a:lstStyle/>
          <a:p>
            <a:endParaRPr lang="ja-JP" altLang="en-US" dirty="0"/>
          </a:p>
        </p:txBody>
      </p:sp>
      <p:sp>
        <p:nvSpPr>
          <p:cNvPr id="4" name="スライド番号プレースホルダー 3"/>
          <p:cNvSpPr>
            <a:spLocks noGrp="1"/>
          </p:cNvSpPr>
          <p:nvPr>
            <p:ph type="sldNum" sz="quarter" idx="10"/>
          </p:nvPr>
        </p:nvSpPr>
        <p:spPr>
          <a:xfrm>
            <a:off x="3765027" y="9286854"/>
            <a:ext cx="2880308" cy="488871"/>
          </a:xfrm>
          <a:prstGeom prst="rect">
            <a:avLst/>
          </a:prstGeom>
        </p:spPr>
        <p:txBody>
          <a:bodyPr/>
          <a:lstStyle/>
          <a:p>
            <a:fld id="{BA841F3B-5A04-41FB-8249-8E399CC488D9}" type="slidenum">
              <a:rPr kumimoji="1" lang="ja-JP" altLang="en-US" smtClean="0"/>
              <a:t>0</a:t>
            </a:fld>
            <a:endParaRPr kumimoji="1" lang="ja-JP" altLang="en-US"/>
          </a:p>
        </p:txBody>
      </p:sp>
    </p:spTree>
    <p:extLst>
      <p:ext uri="{BB962C8B-B14F-4D97-AF65-F5344CB8AC3E}">
        <p14:creationId xmlns:p14="http://schemas.microsoft.com/office/powerpoint/2010/main" val="555603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676275" y="733425"/>
            <a:ext cx="5294313" cy="366553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64690" y="4644272"/>
            <a:ext cx="5317489" cy="4399836"/>
          </a:xfrm>
          <a:prstGeom prst="rect">
            <a:avLst/>
          </a:prstGeom>
          <a:noFill/>
          <a:ln>
            <a:noFill/>
          </a:ln>
        </p:spPr>
        <p:txBody>
          <a:bodyPr lIns="89647" tIns="44810" rIns="89647" bIns="44810" anchor="t" anchorCtr="0">
            <a:noAutofit/>
          </a:bodyPr>
          <a:lstStyle/>
          <a:p>
            <a:pPr algn="just">
              <a:buSzPct val="25000"/>
            </a:pPr>
            <a:endParaRPr lang="ja-JP" altLang="en-US" dirty="0"/>
          </a:p>
        </p:txBody>
      </p:sp>
      <p:sp>
        <p:nvSpPr>
          <p:cNvPr id="188" name="Shape 188"/>
          <p:cNvSpPr txBox="1">
            <a:spLocks noGrp="1"/>
          </p:cNvSpPr>
          <p:nvPr>
            <p:ph type="sldNum" idx="12"/>
          </p:nvPr>
        </p:nvSpPr>
        <p:spPr>
          <a:xfrm>
            <a:off x="3765016" y="9286847"/>
            <a:ext cx="2880307" cy="488871"/>
          </a:xfrm>
          <a:prstGeom prst="rect">
            <a:avLst/>
          </a:prstGeom>
          <a:noFill/>
          <a:ln>
            <a:noFill/>
          </a:ln>
        </p:spPr>
        <p:txBody>
          <a:bodyPr lIns="89647" tIns="44810" rIns="89647" bIns="44810" anchor="b" anchorCtr="0">
            <a:noAutofit/>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9</a:t>
            </a:fld>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9619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676275" y="733425"/>
            <a:ext cx="5294313" cy="366553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7" name="Shape 207"/>
          <p:cNvSpPr txBox="1">
            <a:spLocks noGrp="1"/>
          </p:cNvSpPr>
          <p:nvPr>
            <p:ph type="body" idx="1"/>
          </p:nvPr>
        </p:nvSpPr>
        <p:spPr>
          <a:xfrm>
            <a:off x="664690" y="4644272"/>
            <a:ext cx="5317489" cy="4399836"/>
          </a:xfrm>
          <a:prstGeom prst="rect">
            <a:avLst/>
          </a:prstGeom>
          <a:noFill/>
          <a:ln>
            <a:noFill/>
          </a:ln>
        </p:spPr>
        <p:txBody>
          <a:bodyPr lIns="89647" tIns="44810" rIns="89647" bIns="44810" anchor="t" anchorCtr="0">
            <a:noAutofit/>
          </a:bodyPr>
          <a:lstStyle/>
          <a:p>
            <a:pPr algn="just">
              <a:buSzPct val="25000"/>
            </a:pPr>
            <a:endParaRPr lang="en-US" altLang="ja-JP" dirty="0"/>
          </a:p>
        </p:txBody>
      </p:sp>
      <p:sp>
        <p:nvSpPr>
          <p:cNvPr id="208" name="Shape 208"/>
          <p:cNvSpPr txBox="1">
            <a:spLocks noGrp="1"/>
          </p:cNvSpPr>
          <p:nvPr>
            <p:ph type="sldNum" idx="12"/>
          </p:nvPr>
        </p:nvSpPr>
        <p:spPr>
          <a:xfrm>
            <a:off x="3765016" y="9286847"/>
            <a:ext cx="2880307" cy="488871"/>
          </a:xfrm>
          <a:prstGeom prst="rect">
            <a:avLst/>
          </a:prstGeom>
          <a:noFill/>
          <a:ln>
            <a:noFill/>
          </a:ln>
        </p:spPr>
        <p:txBody>
          <a:bodyPr lIns="89647" tIns="44810" rIns="89647" bIns="44810" anchor="b" anchorCtr="0">
            <a:noAutofit/>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10</a:t>
            </a:fld>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3568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676275" y="733425"/>
            <a:ext cx="5294313" cy="366553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8" name="Shape 318"/>
          <p:cNvSpPr txBox="1">
            <a:spLocks noGrp="1"/>
          </p:cNvSpPr>
          <p:nvPr>
            <p:ph type="body" idx="1"/>
          </p:nvPr>
        </p:nvSpPr>
        <p:spPr>
          <a:xfrm>
            <a:off x="664690" y="4644272"/>
            <a:ext cx="5317489" cy="4399836"/>
          </a:xfrm>
          <a:prstGeom prst="rect">
            <a:avLst/>
          </a:prstGeom>
          <a:noFill/>
          <a:ln>
            <a:noFill/>
          </a:ln>
        </p:spPr>
        <p:txBody>
          <a:bodyPr lIns="89647" tIns="44810" rIns="89647" bIns="44810" anchor="t" anchorCtr="0">
            <a:noAutofit/>
          </a:bodyPr>
          <a:lstStyle/>
          <a:p>
            <a:pPr algn="just">
              <a:buSzPct val="25000"/>
            </a:pPr>
            <a:endParaRPr dirty="0"/>
          </a:p>
        </p:txBody>
      </p:sp>
      <p:sp>
        <p:nvSpPr>
          <p:cNvPr id="319" name="Shape 319"/>
          <p:cNvSpPr txBox="1">
            <a:spLocks noGrp="1"/>
          </p:cNvSpPr>
          <p:nvPr>
            <p:ph type="sldNum" idx="12"/>
          </p:nvPr>
        </p:nvSpPr>
        <p:spPr>
          <a:xfrm>
            <a:off x="3765016" y="9286847"/>
            <a:ext cx="2880307" cy="488871"/>
          </a:xfrm>
          <a:prstGeom prst="rect">
            <a:avLst/>
          </a:prstGeom>
          <a:noFill/>
          <a:ln>
            <a:noFill/>
          </a:ln>
        </p:spPr>
        <p:txBody>
          <a:bodyPr lIns="89647" tIns="44810" rIns="89647" bIns="44810" anchor="b" anchorCtr="0">
            <a:noAutofit/>
          </a:bodyPr>
          <a:lstStyle/>
          <a:p>
            <a:pPr algn="r">
              <a:buSzPct val="25000"/>
            </a:pPr>
            <a:fld id="{00000000-1234-1234-1234-123412341234}" type="slidenum">
              <a:rPr lang="en-US">
                <a:solidFill>
                  <a:schemeClr val="dk1"/>
                </a:solidFill>
                <a:latin typeface="Calibri"/>
                <a:ea typeface="Calibri"/>
                <a:cs typeface="Calibri"/>
                <a:sym typeface="Calibri"/>
              </a:rPr>
              <a:pPr algn="r">
                <a:buSzPct val="25000"/>
              </a:pPr>
              <a:t>11</a:t>
            </a:fld>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6046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8175"/>
            <a:ext cx="4040188" cy="2798763"/>
          </a:xfrm>
          <a:prstGeom prst="rect">
            <a:avLst/>
          </a:prstGeom>
        </p:spPr>
      </p:sp>
      <p:sp>
        <p:nvSpPr>
          <p:cNvPr id="3" name="ノート プレースホルダー 2"/>
          <p:cNvSpPr>
            <a:spLocks noGrp="1"/>
          </p:cNvSpPr>
          <p:nvPr>
            <p:ph type="body" idx="1"/>
          </p:nvPr>
        </p:nvSpPr>
        <p:spPr>
          <a:xfrm>
            <a:off x="664687" y="3854435"/>
            <a:ext cx="5317490" cy="5189676"/>
          </a:xfrm>
          <a:prstGeom prst="rect">
            <a:avLst/>
          </a:prstGeom>
        </p:spPr>
        <p:txBody>
          <a:bodyPr/>
          <a:lstStyle/>
          <a:p>
            <a:endParaRPr lang="en-US" altLang="ja-JP" dirty="0"/>
          </a:p>
        </p:txBody>
      </p:sp>
      <p:sp>
        <p:nvSpPr>
          <p:cNvPr id="4" name="スライド番号プレースホルダー 3"/>
          <p:cNvSpPr>
            <a:spLocks noGrp="1"/>
          </p:cNvSpPr>
          <p:nvPr>
            <p:ph type="sldNum" sz="quarter" idx="10"/>
          </p:nvPr>
        </p:nvSpPr>
        <p:spPr>
          <a:xfrm>
            <a:off x="3765027" y="9286854"/>
            <a:ext cx="2880308" cy="488871"/>
          </a:xfrm>
          <a:prstGeom prst="rect">
            <a:avLst/>
          </a:prstGeom>
        </p:spPr>
        <p:txBody>
          <a:bodyPr/>
          <a:lstStyle/>
          <a:p>
            <a:fld id="{BA841F3B-5A04-41FB-8249-8E399CC488D9}" type="slidenum">
              <a:rPr kumimoji="1" lang="ja-JP" altLang="en-US" smtClean="0"/>
              <a:t>12</a:t>
            </a:fld>
            <a:endParaRPr kumimoji="1" lang="ja-JP" altLang="en-US"/>
          </a:p>
        </p:txBody>
      </p:sp>
    </p:spTree>
    <p:extLst>
      <p:ext uri="{BB962C8B-B14F-4D97-AF65-F5344CB8AC3E}">
        <p14:creationId xmlns:p14="http://schemas.microsoft.com/office/powerpoint/2010/main" val="1622568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13</a:t>
            </a:fld>
            <a:endParaRPr kumimoji="1" lang="ja-JP" altLang="en-US"/>
          </a:p>
        </p:txBody>
      </p:sp>
    </p:spTree>
    <p:extLst>
      <p:ext uri="{BB962C8B-B14F-4D97-AF65-F5344CB8AC3E}">
        <p14:creationId xmlns:p14="http://schemas.microsoft.com/office/powerpoint/2010/main" val="1728917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14</a:t>
            </a:fld>
            <a:endParaRPr kumimoji="1" lang="ja-JP" altLang="en-US"/>
          </a:p>
        </p:txBody>
      </p:sp>
    </p:spTree>
    <p:extLst>
      <p:ext uri="{BB962C8B-B14F-4D97-AF65-F5344CB8AC3E}">
        <p14:creationId xmlns:p14="http://schemas.microsoft.com/office/powerpoint/2010/main" val="3241725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15</a:t>
            </a:fld>
            <a:endParaRPr kumimoji="1" lang="ja-JP" altLang="en-US"/>
          </a:p>
        </p:txBody>
      </p:sp>
    </p:spTree>
    <p:extLst>
      <p:ext uri="{BB962C8B-B14F-4D97-AF65-F5344CB8AC3E}">
        <p14:creationId xmlns:p14="http://schemas.microsoft.com/office/powerpoint/2010/main" val="3269118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16</a:t>
            </a:fld>
            <a:endParaRPr kumimoji="1" lang="ja-JP" altLang="en-US"/>
          </a:p>
        </p:txBody>
      </p:sp>
    </p:spTree>
    <p:extLst>
      <p:ext uri="{BB962C8B-B14F-4D97-AF65-F5344CB8AC3E}">
        <p14:creationId xmlns:p14="http://schemas.microsoft.com/office/powerpoint/2010/main" val="387315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17</a:t>
            </a:fld>
            <a:endParaRPr kumimoji="1" lang="ja-JP" altLang="en-US"/>
          </a:p>
        </p:txBody>
      </p:sp>
    </p:spTree>
    <p:extLst>
      <p:ext uri="{BB962C8B-B14F-4D97-AF65-F5344CB8AC3E}">
        <p14:creationId xmlns:p14="http://schemas.microsoft.com/office/powerpoint/2010/main" val="489830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18</a:t>
            </a:fld>
            <a:endParaRPr kumimoji="1" lang="ja-JP" altLang="en-US"/>
          </a:p>
        </p:txBody>
      </p:sp>
    </p:spTree>
    <p:extLst>
      <p:ext uri="{BB962C8B-B14F-4D97-AF65-F5344CB8AC3E}">
        <p14:creationId xmlns:p14="http://schemas.microsoft.com/office/powerpoint/2010/main" val="490119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8175"/>
            <a:ext cx="4040188" cy="2798763"/>
          </a:xfrm>
          <a:prstGeom prst="rect">
            <a:avLst/>
          </a:prstGeom>
        </p:spPr>
      </p:sp>
      <p:sp>
        <p:nvSpPr>
          <p:cNvPr id="3" name="ノート プレースホルダー 2"/>
          <p:cNvSpPr>
            <a:spLocks noGrp="1"/>
          </p:cNvSpPr>
          <p:nvPr>
            <p:ph type="body" idx="1"/>
          </p:nvPr>
        </p:nvSpPr>
        <p:spPr>
          <a:xfrm>
            <a:off x="664687" y="3854435"/>
            <a:ext cx="5317490" cy="5189676"/>
          </a:xfrm>
          <a:prstGeom prst="rect">
            <a:avLst/>
          </a:prstGeom>
        </p:spPr>
        <p:txBody>
          <a:bodyPr/>
          <a:lstStyle/>
          <a:p>
            <a:endParaRPr lang="en-US" altLang="ja-JP" dirty="0"/>
          </a:p>
        </p:txBody>
      </p:sp>
      <p:sp>
        <p:nvSpPr>
          <p:cNvPr id="4" name="スライド番号プレースホルダー 3"/>
          <p:cNvSpPr>
            <a:spLocks noGrp="1"/>
          </p:cNvSpPr>
          <p:nvPr>
            <p:ph type="sldNum" sz="quarter" idx="10"/>
          </p:nvPr>
        </p:nvSpPr>
        <p:spPr>
          <a:xfrm>
            <a:off x="3765027" y="9286854"/>
            <a:ext cx="2880308" cy="488871"/>
          </a:xfrm>
          <a:prstGeom prst="rect">
            <a:avLst/>
          </a:prstGeom>
        </p:spPr>
        <p:txBody>
          <a:bodyPr/>
          <a:lstStyle/>
          <a:p>
            <a:fld id="{BA841F3B-5A04-41FB-8249-8E399CC488D9}" type="slidenum">
              <a:rPr kumimoji="1" lang="ja-JP" altLang="en-US" smtClean="0"/>
              <a:t>1</a:t>
            </a:fld>
            <a:endParaRPr kumimoji="1" lang="ja-JP" altLang="en-US"/>
          </a:p>
        </p:txBody>
      </p:sp>
    </p:spTree>
    <p:extLst>
      <p:ext uri="{BB962C8B-B14F-4D97-AF65-F5344CB8AC3E}">
        <p14:creationId xmlns:p14="http://schemas.microsoft.com/office/powerpoint/2010/main" val="3124954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19</a:t>
            </a:fld>
            <a:endParaRPr kumimoji="1" lang="ja-JP" altLang="en-US"/>
          </a:p>
        </p:txBody>
      </p:sp>
    </p:spTree>
    <p:extLst>
      <p:ext uri="{BB962C8B-B14F-4D97-AF65-F5344CB8AC3E}">
        <p14:creationId xmlns:p14="http://schemas.microsoft.com/office/powerpoint/2010/main" val="496177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12492D9D-1369-41D9-A58A-91E3A0BB8E60}" type="slidenum">
              <a:rPr kumimoji="1" lang="ja-JP" altLang="en-US" smtClean="0"/>
              <a:t>20</a:t>
            </a:fld>
            <a:endParaRPr kumimoji="1" lang="ja-JP" altLang="en-US"/>
          </a:p>
        </p:txBody>
      </p:sp>
    </p:spTree>
    <p:extLst>
      <p:ext uri="{BB962C8B-B14F-4D97-AF65-F5344CB8AC3E}">
        <p14:creationId xmlns:p14="http://schemas.microsoft.com/office/powerpoint/2010/main" val="2773085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21</a:t>
            </a:fld>
            <a:endParaRPr kumimoji="1" lang="ja-JP" altLang="en-US"/>
          </a:p>
        </p:txBody>
      </p:sp>
    </p:spTree>
    <p:extLst>
      <p:ext uri="{BB962C8B-B14F-4D97-AF65-F5344CB8AC3E}">
        <p14:creationId xmlns:p14="http://schemas.microsoft.com/office/powerpoint/2010/main" val="58134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12492D9D-1369-41D9-A58A-91E3A0BB8E60}" type="slidenum">
              <a:rPr kumimoji="1" lang="ja-JP" altLang="en-US" smtClean="0"/>
              <a:t>22</a:t>
            </a:fld>
            <a:endParaRPr kumimoji="1" lang="ja-JP" altLang="en-US"/>
          </a:p>
        </p:txBody>
      </p:sp>
    </p:spTree>
    <p:extLst>
      <p:ext uri="{BB962C8B-B14F-4D97-AF65-F5344CB8AC3E}">
        <p14:creationId xmlns:p14="http://schemas.microsoft.com/office/powerpoint/2010/main" val="2961242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8175"/>
            <a:ext cx="4040188" cy="2798763"/>
          </a:xfrm>
          <a:prstGeom prst="rect">
            <a:avLst/>
          </a:prstGeom>
        </p:spPr>
      </p:sp>
      <p:sp>
        <p:nvSpPr>
          <p:cNvPr id="3" name="ノート プレースホルダー 2"/>
          <p:cNvSpPr>
            <a:spLocks noGrp="1"/>
          </p:cNvSpPr>
          <p:nvPr>
            <p:ph type="body" idx="1"/>
          </p:nvPr>
        </p:nvSpPr>
        <p:spPr>
          <a:xfrm>
            <a:off x="664687" y="3854435"/>
            <a:ext cx="5317490" cy="5189676"/>
          </a:xfrm>
          <a:prstGeom prst="rect">
            <a:avLst/>
          </a:prstGeom>
        </p:spPr>
        <p:txBody>
          <a:bodyPr/>
          <a:lstStyle/>
          <a:p>
            <a:endParaRPr lang="en-US" altLang="ja-JP" dirty="0"/>
          </a:p>
        </p:txBody>
      </p:sp>
      <p:sp>
        <p:nvSpPr>
          <p:cNvPr id="4" name="スライド番号プレースホルダー 3"/>
          <p:cNvSpPr>
            <a:spLocks noGrp="1"/>
          </p:cNvSpPr>
          <p:nvPr>
            <p:ph type="sldNum" sz="quarter" idx="10"/>
          </p:nvPr>
        </p:nvSpPr>
        <p:spPr>
          <a:xfrm>
            <a:off x="3765027" y="9286854"/>
            <a:ext cx="2880308" cy="488871"/>
          </a:xfrm>
          <a:prstGeom prst="rect">
            <a:avLst/>
          </a:prstGeom>
        </p:spPr>
        <p:txBody>
          <a:bodyPr/>
          <a:lstStyle/>
          <a:p>
            <a:fld id="{BA841F3B-5A04-41FB-8249-8E399CC488D9}" type="slidenum">
              <a:rPr kumimoji="1" lang="ja-JP" altLang="en-US" smtClean="0"/>
              <a:t>23</a:t>
            </a:fld>
            <a:endParaRPr kumimoji="1" lang="ja-JP" altLang="en-US"/>
          </a:p>
        </p:txBody>
      </p:sp>
    </p:spTree>
    <p:extLst>
      <p:ext uri="{BB962C8B-B14F-4D97-AF65-F5344CB8AC3E}">
        <p14:creationId xmlns:p14="http://schemas.microsoft.com/office/powerpoint/2010/main" val="4026461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24</a:t>
            </a:fld>
            <a:endParaRPr kumimoji="1" lang="ja-JP" altLang="en-US"/>
          </a:p>
        </p:txBody>
      </p:sp>
    </p:spTree>
    <p:extLst>
      <p:ext uri="{BB962C8B-B14F-4D97-AF65-F5344CB8AC3E}">
        <p14:creationId xmlns:p14="http://schemas.microsoft.com/office/powerpoint/2010/main" val="978000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25</a:t>
            </a:fld>
            <a:endParaRPr kumimoji="1" lang="ja-JP" altLang="en-US"/>
          </a:p>
        </p:txBody>
      </p:sp>
    </p:spTree>
    <p:extLst>
      <p:ext uri="{BB962C8B-B14F-4D97-AF65-F5344CB8AC3E}">
        <p14:creationId xmlns:p14="http://schemas.microsoft.com/office/powerpoint/2010/main" val="786296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53032" marR="75461" indent="-253032" algn="just">
              <a:lnSpc>
                <a:spcPts val="2075"/>
              </a:lnSpc>
            </a:pPr>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26</a:t>
            </a:fld>
            <a:endParaRPr kumimoji="1" lang="ja-JP" altLang="en-US"/>
          </a:p>
        </p:txBody>
      </p:sp>
    </p:spTree>
    <p:extLst>
      <p:ext uri="{BB962C8B-B14F-4D97-AF65-F5344CB8AC3E}">
        <p14:creationId xmlns:p14="http://schemas.microsoft.com/office/powerpoint/2010/main" val="4141832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57991" marR="76940" indent="-257991" algn="just">
              <a:lnSpc>
                <a:spcPts val="2115"/>
              </a:lnSpc>
            </a:pPr>
            <a:endParaRPr lang="ja-JP" altLang="en-US"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27</a:t>
            </a:fld>
            <a:endParaRPr kumimoji="1" lang="ja-JP" altLang="en-US"/>
          </a:p>
        </p:txBody>
      </p:sp>
    </p:spTree>
    <p:extLst>
      <p:ext uri="{BB962C8B-B14F-4D97-AF65-F5344CB8AC3E}">
        <p14:creationId xmlns:p14="http://schemas.microsoft.com/office/powerpoint/2010/main" val="32518609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53032" marR="75461" indent="-253032" algn="just">
              <a:lnSpc>
                <a:spcPts val="2075"/>
              </a:lnSpc>
            </a:pPr>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28</a:t>
            </a:fld>
            <a:endParaRPr kumimoji="1" lang="ja-JP" altLang="en-US"/>
          </a:p>
        </p:txBody>
      </p:sp>
    </p:spTree>
    <p:extLst>
      <p:ext uri="{BB962C8B-B14F-4D97-AF65-F5344CB8AC3E}">
        <p14:creationId xmlns:p14="http://schemas.microsoft.com/office/powerpoint/2010/main" val="3018684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8175"/>
            <a:ext cx="4040188" cy="2798763"/>
          </a:xfrm>
          <a:prstGeom prst="rect">
            <a:avLst/>
          </a:prstGeom>
        </p:spPr>
      </p:sp>
      <p:sp>
        <p:nvSpPr>
          <p:cNvPr id="3" name="ノート プレースホルダー 2"/>
          <p:cNvSpPr>
            <a:spLocks noGrp="1"/>
          </p:cNvSpPr>
          <p:nvPr>
            <p:ph type="body" idx="1"/>
          </p:nvPr>
        </p:nvSpPr>
        <p:spPr>
          <a:xfrm>
            <a:off x="664687" y="3854435"/>
            <a:ext cx="5317490" cy="5189676"/>
          </a:xfrm>
          <a:prstGeom prst="rect">
            <a:avLst/>
          </a:prstGeom>
        </p:spPr>
        <p:txBody>
          <a:bodyPr/>
          <a:lstStyle/>
          <a:p>
            <a:pPr defTabSz="913694">
              <a:defRPr/>
            </a:pPr>
            <a:endParaRPr lang="en-US" altLang="ja-JP" dirty="0"/>
          </a:p>
        </p:txBody>
      </p:sp>
      <p:sp>
        <p:nvSpPr>
          <p:cNvPr id="4" name="スライド番号プレースホルダー 3"/>
          <p:cNvSpPr>
            <a:spLocks noGrp="1"/>
          </p:cNvSpPr>
          <p:nvPr>
            <p:ph type="sldNum" sz="quarter" idx="10"/>
          </p:nvPr>
        </p:nvSpPr>
        <p:spPr>
          <a:xfrm>
            <a:off x="3765027" y="9286854"/>
            <a:ext cx="2880308" cy="488871"/>
          </a:xfrm>
          <a:prstGeom prst="rect">
            <a:avLst/>
          </a:prstGeom>
        </p:spPr>
        <p:txBody>
          <a:bodyPr/>
          <a:lstStyle/>
          <a:p>
            <a:fld id="{BA841F3B-5A04-41FB-8249-8E399CC488D9}" type="slidenum">
              <a:rPr kumimoji="1" lang="ja-JP" altLang="en-US" smtClean="0"/>
              <a:t>2</a:t>
            </a:fld>
            <a:endParaRPr kumimoji="1" lang="ja-JP" altLang="en-US"/>
          </a:p>
        </p:txBody>
      </p:sp>
    </p:spTree>
    <p:extLst>
      <p:ext uri="{BB962C8B-B14F-4D97-AF65-F5344CB8AC3E}">
        <p14:creationId xmlns:p14="http://schemas.microsoft.com/office/powerpoint/2010/main" val="3040400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57991" marR="76940" indent="-257991" algn="just">
              <a:lnSpc>
                <a:spcPts val="2115"/>
              </a:lnSpc>
            </a:pPr>
            <a:endParaRPr lang="ja-JP" altLang="en-US"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29</a:t>
            </a:fld>
            <a:endParaRPr kumimoji="1" lang="ja-JP" altLang="en-US"/>
          </a:p>
        </p:txBody>
      </p:sp>
    </p:spTree>
    <p:extLst>
      <p:ext uri="{BB962C8B-B14F-4D97-AF65-F5344CB8AC3E}">
        <p14:creationId xmlns:p14="http://schemas.microsoft.com/office/powerpoint/2010/main" val="3204081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57991" marR="76940" indent="-257991" algn="just">
              <a:lnSpc>
                <a:spcPts val="2115"/>
              </a:lnSpc>
            </a:pPr>
            <a:endParaRPr lang="ja-JP" altLang="en-US"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30</a:t>
            </a:fld>
            <a:endParaRPr kumimoji="1" lang="ja-JP" altLang="en-US"/>
          </a:p>
        </p:txBody>
      </p:sp>
    </p:spTree>
    <p:extLst>
      <p:ext uri="{BB962C8B-B14F-4D97-AF65-F5344CB8AC3E}">
        <p14:creationId xmlns:p14="http://schemas.microsoft.com/office/powerpoint/2010/main" val="1429563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31</a:t>
            </a:fld>
            <a:endParaRPr kumimoji="1" lang="ja-JP" altLang="en-US"/>
          </a:p>
        </p:txBody>
      </p:sp>
    </p:spTree>
    <p:extLst>
      <p:ext uri="{BB962C8B-B14F-4D97-AF65-F5344CB8AC3E}">
        <p14:creationId xmlns:p14="http://schemas.microsoft.com/office/powerpoint/2010/main" val="4012054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8175"/>
            <a:ext cx="4040188" cy="2798763"/>
          </a:xfrm>
          <a:prstGeom prst="rect">
            <a:avLst/>
          </a:prstGeom>
        </p:spPr>
      </p:sp>
      <p:sp>
        <p:nvSpPr>
          <p:cNvPr id="3" name="ノート プレースホルダー 2"/>
          <p:cNvSpPr>
            <a:spLocks noGrp="1"/>
          </p:cNvSpPr>
          <p:nvPr>
            <p:ph type="body" idx="1"/>
          </p:nvPr>
        </p:nvSpPr>
        <p:spPr>
          <a:xfrm>
            <a:off x="664687" y="3854435"/>
            <a:ext cx="5317490" cy="5189676"/>
          </a:xfrm>
          <a:prstGeom prst="rect">
            <a:avLst/>
          </a:prstGeom>
        </p:spPr>
        <p:txBody>
          <a:bodyPr/>
          <a:lstStyle/>
          <a:p>
            <a:endParaRPr lang="en-US" altLang="ja-JP" dirty="0"/>
          </a:p>
        </p:txBody>
      </p:sp>
      <p:sp>
        <p:nvSpPr>
          <p:cNvPr id="4" name="スライド番号プレースホルダー 3"/>
          <p:cNvSpPr>
            <a:spLocks noGrp="1"/>
          </p:cNvSpPr>
          <p:nvPr>
            <p:ph type="sldNum" sz="quarter" idx="10"/>
          </p:nvPr>
        </p:nvSpPr>
        <p:spPr>
          <a:xfrm>
            <a:off x="3765027" y="9286854"/>
            <a:ext cx="2880308" cy="488871"/>
          </a:xfrm>
          <a:prstGeom prst="rect">
            <a:avLst/>
          </a:prstGeom>
        </p:spPr>
        <p:txBody>
          <a:bodyPr/>
          <a:lstStyle/>
          <a:p>
            <a:fld id="{BA841F3B-5A04-41FB-8249-8E399CC488D9}" type="slidenum">
              <a:rPr kumimoji="1" lang="ja-JP" altLang="en-US" smtClean="0"/>
              <a:t>32</a:t>
            </a:fld>
            <a:endParaRPr kumimoji="1" lang="ja-JP" altLang="en-US"/>
          </a:p>
        </p:txBody>
      </p:sp>
    </p:spTree>
    <p:extLst>
      <p:ext uri="{BB962C8B-B14F-4D97-AF65-F5344CB8AC3E}">
        <p14:creationId xmlns:p14="http://schemas.microsoft.com/office/powerpoint/2010/main" val="3238048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355600"/>
            <a:ext cx="4684713" cy="3244850"/>
          </a:xfrm>
          <a:prstGeom prst="rect">
            <a:avLst/>
          </a:prstGeom>
        </p:spPr>
      </p:sp>
      <p:sp>
        <p:nvSpPr>
          <p:cNvPr id="3" name="ノート プレースホルダー 2"/>
          <p:cNvSpPr>
            <a:spLocks noGrp="1"/>
          </p:cNvSpPr>
          <p:nvPr>
            <p:ph type="body" idx="1"/>
          </p:nvPr>
        </p:nvSpPr>
        <p:spPr>
          <a:xfrm>
            <a:off x="664687" y="3854435"/>
            <a:ext cx="5317490" cy="5189676"/>
          </a:xfrm>
          <a:prstGeom prst="rect">
            <a:avLst/>
          </a:prstGeom>
        </p:spPr>
        <p:txBody>
          <a:bodyPr/>
          <a:lstStyle/>
          <a:p>
            <a:pPr marR="78454" algn="just">
              <a:lnSpc>
                <a:spcPts val="2158"/>
              </a:lnSpc>
              <a:spcBef>
                <a:spcPts val="588"/>
              </a:spcBef>
            </a:pPr>
            <a:endParaRPr lang="en-US" altLang="ja-JP" dirty="0"/>
          </a:p>
        </p:txBody>
      </p:sp>
    </p:spTree>
    <p:extLst>
      <p:ext uri="{BB962C8B-B14F-4D97-AF65-F5344CB8AC3E}">
        <p14:creationId xmlns:p14="http://schemas.microsoft.com/office/powerpoint/2010/main" val="27578999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46138" y="214313"/>
            <a:ext cx="4583112" cy="3173412"/>
          </a:xfrm>
          <a:prstGeom prst="rect">
            <a:avLst/>
          </a:prstGeom>
        </p:spPr>
      </p:sp>
      <p:sp>
        <p:nvSpPr>
          <p:cNvPr id="3" name="ノート プレースホルダー 2"/>
          <p:cNvSpPr>
            <a:spLocks noGrp="1"/>
          </p:cNvSpPr>
          <p:nvPr>
            <p:ph type="body" idx="1"/>
          </p:nvPr>
        </p:nvSpPr>
        <p:spPr>
          <a:xfrm>
            <a:off x="664687" y="3854435"/>
            <a:ext cx="5317490" cy="5189676"/>
          </a:xfrm>
          <a:prstGeom prst="rect">
            <a:avLst/>
          </a:prstGeom>
        </p:spPr>
        <p:txBody>
          <a:bodyPr/>
          <a:lstStyle/>
          <a:p>
            <a:pPr marL="263069" marR="78454" indent="-263069" algn="just" defTabSz="896611">
              <a:lnSpc>
                <a:spcPts val="2158"/>
              </a:lnSpc>
              <a:spcBef>
                <a:spcPts val="588"/>
              </a:spcBef>
              <a:defRPr/>
            </a:pPr>
            <a:endParaRPr lang="en-US" altLang="ja-JP" dirty="0"/>
          </a:p>
        </p:txBody>
      </p:sp>
    </p:spTree>
    <p:extLst>
      <p:ext uri="{BB962C8B-B14F-4D97-AF65-F5344CB8AC3E}">
        <p14:creationId xmlns:p14="http://schemas.microsoft.com/office/powerpoint/2010/main" val="2835966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5988" y="355600"/>
            <a:ext cx="4446587" cy="3079750"/>
          </a:xfrm>
          <a:prstGeom prst="rect">
            <a:avLst/>
          </a:prstGeom>
        </p:spPr>
      </p:sp>
      <p:sp>
        <p:nvSpPr>
          <p:cNvPr id="3" name="ノート プレースホルダー 2"/>
          <p:cNvSpPr>
            <a:spLocks noGrp="1"/>
          </p:cNvSpPr>
          <p:nvPr>
            <p:ph type="body" idx="1"/>
          </p:nvPr>
        </p:nvSpPr>
        <p:spPr>
          <a:xfrm>
            <a:off x="664687" y="3854435"/>
            <a:ext cx="5317490" cy="5189676"/>
          </a:xfrm>
          <a:prstGeom prst="rect">
            <a:avLst/>
          </a:prstGeom>
        </p:spPr>
        <p:txBody>
          <a:bodyPr/>
          <a:lstStyle/>
          <a:p>
            <a:endParaRPr lang="en-US" altLang="ja-JP" dirty="0"/>
          </a:p>
        </p:txBody>
      </p:sp>
      <p:sp>
        <p:nvSpPr>
          <p:cNvPr id="4" name="スライド番号プレースホルダー 3"/>
          <p:cNvSpPr>
            <a:spLocks noGrp="1"/>
          </p:cNvSpPr>
          <p:nvPr>
            <p:ph type="sldNum" sz="quarter" idx="10"/>
          </p:nvPr>
        </p:nvSpPr>
        <p:spPr>
          <a:xfrm>
            <a:off x="3765027" y="9286854"/>
            <a:ext cx="2880308" cy="488871"/>
          </a:xfrm>
          <a:prstGeom prst="rect">
            <a:avLst/>
          </a:prstGeom>
        </p:spPr>
        <p:txBody>
          <a:bodyPr/>
          <a:lstStyle/>
          <a:p>
            <a:fld id="{BA841F3B-5A04-41FB-8249-8E399CC488D9}" type="slidenum">
              <a:rPr kumimoji="1" lang="ja-JP" altLang="en-US" smtClean="0"/>
              <a:t>35</a:t>
            </a:fld>
            <a:endParaRPr kumimoji="1" lang="ja-JP" altLang="en-US"/>
          </a:p>
        </p:txBody>
      </p:sp>
    </p:spTree>
    <p:extLst>
      <p:ext uri="{BB962C8B-B14F-4D97-AF65-F5344CB8AC3E}">
        <p14:creationId xmlns:p14="http://schemas.microsoft.com/office/powerpoint/2010/main" val="26259972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3638" y="427038"/>
            <a:ext cx="4319587" cy="2990850"/>
          </a:xfrm>
          <a:prstGeom prst="rect">
            <a:avLst/>
          </a:prstGeom>
        </p:spPr>
      </p:sp>
      <p:sp>
        <p:nvSpPr>
          <p:cNvPr id="3" name="ノート プレースホルダー 2"/>
          <p:cNvSpPr>
            <a:spLocks noGrp="1"/>
          </p:cNvSpPr>
          <p:nvPr>
            <p:ph type="body" idx="1"/>
          </p:nvPr>
        </p:nvSpPr>
        <p:spPr>
          <a:xfrm>
            <a:off x="664687" y="3854435"/>
            <a:ext cx="5317490" cy="5189676"/>
          </a:xfrm>
          <a:prstGeom prst="rect">
            <a:avLst/>
          </a:prstGeom>
        </p:spPr>
        <p:txBody>
          <a:bodyPr/>
          <a:lstStyle/>
          <a:p>
            <a:endParaRPr lang="ja-JP" altLang="en-US" dirty="0"/>
          </a:p>
        </p:txBody>
      </p:sp>
      <p:sp>
        <p:nvSpPr>
          <p:cNvPr id="4" name="スライド番号プレースホルダー 3"/>
          <p:cNvSpPr>
            <a:spLocks noGrp="1"/>
          </p:cNvSpPr>
          <p:nvPr>
            <p:ph type="sldNum" sz="quarter" idx="10"/>
          </p:nvPr>
        </p:nvSpPr>
        <p:spPr>
          <a:xfrm>
            <a:off x="3765027" y="9286854"/>
            <a:ext cx="2880308" cy="488871"/>
          </a:xfrm>
          <a:prstGeom prst="rect">
            <a:avLst/>
          </a:prstGeom>
        </p:spPr>
        <p:txBody>
          <a:bodyPr/>
          <a:lstStyle/>
          <a:p>
            <a:fld id="{BA841F3B-5A04-41FB-8249-8E399CC488D9}" type="slidenum">
              <a:rPr kumimoji="1" lang="ja-JP" altLang="en-US" smtClean="0">
                <a:solidFill>
                  <a:prstClr val="black"/>
                </a:solidFill>
                <a:latin typeface="Calibri"/>
                <a:ea typeface="ＭＳ Ｐゴシック"/>
              </a:rPr>
              <a:pPr/>
              <a:t>36</a:t>
            </a:fld>
            <a:endParaRPr kumimoji="1" lang="ja-JP" altLang="en-US">
              <a:solidFill>
                <a:prstClr val="black"/>
              </a:solidFill>
              <a:latin typeface="Calibri"/>
              <a:ea typeface="ＭＳ Ｐゴシック"/>
            </a:endParaRPr>
          </a:p>
        </p:txBody>
      </p:sp>
    </p:spTree>
    <p:extLst>
      <p:ext uri="{BB962C8B-B14F-4D97-AF65-F5344CB8AC3E}">
        <p14:creationId xmlns:p14="http://schemas.microsoft.com/office/powerpoint/2010/main" val="26819985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8175"/>
            <a:ext cx="4040188" cy="2798763"/>
          </a:xfrm>
          <a:prstGeom prst="rect">
            <a:avLst/>
          </a:prstGeom>
        </p:spPr>
      </p:sp>
      <p:sp>
        <p:nvSpPr>
          <p:cNvPr id="3" name="ノート プレースホルダー 2"/>
          <p:cNvSpPr>
            <a:spLocks noGrp="1"/>
          </p:cNvSpPr>
          <p:nvPr>
            <p:ph type="body" idx="1"/>
          </p:nvPr>
        </p:nvSpPr>
        <p:spPr>
          <a:xfrm>
            <a:off x="664687" y="3854435"/>
            <a:ext cx="5317490" cy="5189676"/>
          </a:xfrm>
          <a:prstGeom prst="rect">
            <a:avLst/>
          </a:prstGeom>
        </p:spPr>
        <p:txBody>
          <a:bodyPr/>
          <a:lstStyle/>
          <a:p>
            <a:endParaRPr lang="en-US" altLang="ja-JP" dirty="0"/>
          </a:p>
        </p:txBody>
      </p:sp>
      <p:sp>
        <p:nvSpPr>
          <p:cNvPr id="4" name="スライド番号プレースホルダー 3"/>
          <p:cNvSpPr>
            <a:spLocks noGrp="1"/>
          </p:cNvSpPr>
          <p:nvPr>
            <p:ph type="sldNum" sz="quarter" idx="10"/>
          </p:nvPr>
        </p:nvSpPr>
        <p:spPr>
          <a:xfrm>
            <a:off x="3765027" y="9286854"/>
            <a:ext cx="2880308" cy="488871"/>
          </a:xfrm>
          <a:prstGeom prst="rect">
            <a:avLst/>
          </a:prstGeom>
        </p:spPr>
        <p:txBody>
          <a:bodyPr/>
          <a:lstStyle/>
          <a:p>
            <a:fld id="{BA841F3B-5A04-41FB-8249-8E399CC488D9}" type="slidenum">
              <a:rPr kumimoji="1" lang="ja-JP" altLang="en-US" smtClean="0"/>
              <a:t>37</a:t>
            </a:fld>
            <a:endParaRPr kumimoji="1" lang="ja-JP" altLang="en-US"/>
          </a:p>
        </p:txBody>
      </p:sp>
    </p:spTree>
    <p:extLst>
      <p:ext uri="{BB962C8B-B14F-4D97-AF65-F5344CB8AC3E}">
        <p14:creationId xmlns:p14="http://schemas.microsoft.com/office/powerpoint/2010/main" val="35463078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12850" y="568325"/>
            <a:ext cx="4214813" cy="2919413"/>
          </a:xfrm>
          <a:prstGeom prst="rect">
            <a:avLst/>
          </a:prstGeom>
        </p:spPr>
      </p:sp>
      <p:sp>
        <p:nvSpPr>
          <p:cNvPr id="3" name="ノート プレースホルダー 2"/>
          <p:cNvSpPr>
            <a:spLocks noGrp="1"/>
          </p:cNvSpPr>
          <p:nvPr>
            <p:ph type="body" idx="1"/>
          </p:nvPr>
        </p:nvSpPr>
        <p:spPr>
          <a:xfrm>
            <a:off x="664687" y="3854435"/>
            <a:ext cx="5317490" cy="5189676"/>
          </a:xfrm>
          <a:prstGeom prst="rect">
            <a:avLst/>
          </a:prstGeom>
        </p:spPr>
        <p:txBody>
          <a:bodyPr/>
          <a:lstStyle/>
          <a:p>
            <a:endParaRPr lang="en-US" altLang="ja-JP" dirty="0"/>
          </a:p>
        </p:txBody>
      </p:sp>
      <p:sp>
        <p:nvSpPr>
          <p:cNvPr id="4" name="スライド番号プレースホルダー 3"/>
          <p:cNvSpPr>
            <a:spLocks noGrp="1"/>
          </p:cNvSpPr>
          <p:nvPr>
            <p:ph type="sldNum" sz="quarter" idx="10"/>
          </p:nvPr>
        </p:nvSpPr>
        <p:spPr>
          <a:xfrm>
            <a:off x="3765027" y="9286854"/>
            <a:ext cx="2880308" cy="488871"/>
          </a:xfrm>
          <a:prstGeom prst="rect">
            <a:avLst/>
          </a:prstGeom>
        </p:spPr>
        <p:txBody>
          <a:bodyPr/>
          <a:lstStyle/>
          <a:p>
            <a:fld id="{BA841F3B-5A04-41FB-8249-8E399CC488D9}" type="slidenum">
              <a:rPr kumimoji="1" lang="ja-JP" altLang="en-US" smtClean="0"/>
              <a:t>38</a:t>
            </a:fld>
            <a:endParaRPr kumimoji="1" lang="ja-JP" altLang="en-US"/>
          </a:p>
        </p:txBody>
      </p:sp>
    </p:spTree>
    <p:extLst>
      <p:ext uri="{BB962C8B-B14F-4D97-AF65-F5344CB8AC3E}">
        <p14:creationId xmlns:p14="http://schemas.microsoft.com/office/powerpoint/2010/main" val="494801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a:t>
            </a:fld>
            <a:endParaRPr kumimoji="1" lang="ja-JP" altLang="en-US"/>
          </a:p>
        </p:txBody>
      </p:sp>
    </p:spTree>
    <p:extLst>
      <p:ext uri="{BB962C8B-B14F-4D97-AF65-F5344CB8AC3E}">
        <p14:creationId xmlns:p14="http://schemas.microsoft.com/office/powerpoint/2010/main" val="21189300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41388" y="427038"/>
            <a:ext cx="4764087" cy="3298825"/>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39</a:t>
            </a:fld>
            <a:endParaRPr kumimoji="1" lang="ja-JP" altLang="en-US"/>
          </a:p>
        </p:txBody>
      </p:sp>
    </p:spTree>
    <p:extLst>
      <p:ext uri="{BB962C8B-B14F-4D97-AF65-F5344CB8AC3E}">
        <p14:creationId xmlns:p14="http://schemas.microsoft.com/office/powerpoint/2010/main" val="4614666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1222375"/>
            <a:ext cx="4767263" cy="3300413"/>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40</a:t>
            </a:fld>
            <a:endParaRPr kumimoji="1" lang="ja-JP" altLang="en-US"/>
          </a:p>
        </p:txBody>
      </p:sp>
    </p:spTree>
    <p:extLst>
      <p:ext uri="{BB962C8B-B14F-4D97-AF65-F5344CB8AC3E}">
        <p14:creationId xmlns:p14="http://schemas.microsoft.com/office/powerpoint/2010/main" val="20912502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1222375"/>
            <a:ext cx="4767263" cy="3300413"/>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41</a:t>
            </a:fld>
            <a:endParaRPr kumimoji="1" lang="ja-JP" altLang="en-US"/>
          </a:p>
        </p:txBody>
      </p:sp>
    </p:spTree>
    <p:extLst>
      <p:ext uri="{BB962C8B-B14F-4D97-AF65-F5344CB8AC3E}">
        <p14:creationId xmlns:p14="http://schemas.microsoft.com/office/powerpoint/2010/main" val="37251668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9800" y="1222375"/>
            <a:ext cx="4767263" cy="3300413"/>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42</a:t>
            </a:fld>
            <a:endParaRPr kumimoji="1" lang="ja-JP" altLang="en-US"/>
          </a:p>
        </p:txBody>
      </p:sp>
    </p:spTree>
    <p:extLst>
      <p:ext uri="{BB962C8B-B14F-4D97-AF65-F5344CB8AC3E}">
        <p14:creationId xmlns:p14="http://schemas.microsoft.com/office/powerpoint/2010/main" val="33872333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43</a:t>
            </a:fld>
            <a:endParaRPr kumimoji="1" lang="ja-JP" altLang="en-US"/>
          </a:p>
        </p:txBody>
      </p:sp>
    </p:spTree>
    <p:extLst>
      <p:ext uri="{BB962C8B-B14F-4D97-AF65-F5344CB8AC3E}">
        <p14:creationId xmlns:p14="http://schemas.microsoft.com/office/powerpoint/2010/main" val="3957628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46138" y="214313"/>
            <a:ext cx="4622800" cy="3201987"/>
          </a:xfrm>
          <a:prstGeom prst="rect">
            <a:avLst/>
          </a:prstGeom>
        </p:spPr>
      </p:sp>
      <p:sp>
        <p:nvSpPr>
          <p:cNvPr id="3" name="ノート プレースホルダー 2"/>
          <p:cNvSpPr>
            <a:spLocks noGrp="1"/>
          </p:cNvSpPr>
          <p:nvPr>
            <p:ph type="body" idx="1"/>
          </p:nvPr>
        </p:nvSpPr>
        <p:spPr>
          <a:xfrm>
            <a:off x="664687" y="3854435"/>
            <a:ext cx="5317490" cy="5189676"/>
          </a:xfrm>
          <a:prstGeom prst="rect">
            <a:avLst/>
          </a:prstGeom>
        </p:spPr>
        <p:txBody>
          <a:bodyPr/>
          <a:lstStyle/>
          <a:p>
            <a:endParaRPr lang="en-US" altLang="ja-JP" dirty="0"/>
          </a:p>
        </p:txBody>
      </p:sp>
      <p:sp>
        <p:nvSpPr>
          <p:cNvPr id="4" name="スライド番号プレースホルダー 3"/>
          <p:cNvSpPr>
            <a:spLocks noGrp="1"/>
          </p:cNvSpPr>
          <p:nvPr>
            <p:ph type="sldNum" sz="quarter" idx="10"/>
          </p:nvPr>
        </p:nvSpPr>
        <p:spPr>
          <a:xfrm>
            <a:off x="3765027" y="9286854"/>
            <a:ext cx="2880308" cy="488871"/>
          </a:xfrm>
          <a:prstGeom prst="rect">
            <a:avLst/>
          </a:prstGeom>
        </p:spPr>
        <p:txBody>
          <a:bodyPr/>
          <a:lstStyle/>
          <a:p>
            <a:fld id="{BA841F3B-5A04-41FB-8249-8E399CC488D9}" type="slidenum">
              <a:rPr kumimoji="1" lang="ja-JP" altLang="en-US" smtClean="0"/>
              <a:t>44</a:t>
            </a:fld>
            <a:endParaRPr kumimoji="1" lang="ja-JP" altLang="en-US"/>
          </a:p>
        </p:txBody>
      </p:sp>
    </p:spTree>
    <p:extLst>
      <p:ext uri="{BB962C8B-B14F-4D97-AF65-F5344CB8AC3E}">
        <p14:creationId xmlns:p14="http://schemas.microsoft.com/office/powerpoint/2010/main" val="1477689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4</a:t>
            </a:fld>
            <a:endParaRPr kumimoji="1" lang="ja-JP" altLang="en-US"/>
          </a:p>
        </p:txBody>
      </p:sp>
    </p:spTree>
    <p:extLst>
      <p:ext uri="{BB962C8B-B14F-4D97-AF65-F5344CB8AC3E}">
        <p14:creationId xmlns:p14="http://schemas.microsoft.com/office/powerpoint/2010/main" val="2261467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A841F3B-5A04-41FB-8249-8E399CC488D9}" type="slidenum">
              <a:rPr kumimoji="1" lang="ja-JP" altLang="en-US" smtClean="0"/>
              <a:t>5</a:t>
            </a:fld>
            <a:endParaRPr kumimoji="1" lang="ja-JP" altLang="en-US"/>
          </a:p>
        </p:txBody>
      </p:sp>
    </p:spTree>
    <p:extLst>
      <p:ext uri="{BB962C8B-B14F-4D97-AF65-F5344CB8AC3E}">
        <p14:creationId xmlns:p14="http://schemas.microsoft.com/office/powerpoint/2010/main" val="1433691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6</a:t>
            </a:fld>
            <a:endParaRPr kumimoji="1" lang="ja-JP" altLang="en-US"/>
          </a:p>
        </p:txBody>
      </p:sp>
    </p:spTree>
    <p:extLst>
      <p:ext uri="{BB962C8B-B14F-4D97-AF65-F5344CB8AC3E}">
        <p14:creationId xmlns:p14="http://schemas.microsoft.com/office/powerpoint/2010/main" val="118604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7</a:t>
            </a:fld>
            <a:endParaRPr kumimoji="1" lang="ja-JP" altLang="en-US"/>
          </a:p>
        </p:txBody>
      </p:sp>
    </p:spTree>
    <p:extLst>
      <p:ext uri="{BB962C8B-B14F-4D97-AF65-F5344CB8AC3E}">
        <p14:creationId xmlns:p14="http://schemas.microsoft.com/office/powerpoint/2010/main" val="1025700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12492D9D-1369-41D9-A58A-91E3A0BB8E60}" type="slidenum">
              <a:rPr kumimoji="1" lang="ja-JP" altLang="en-US" smtClean="0"/>
              <a:t>8</a:t>
            </a:fld>
            <a:endParaRPr kumimoji="1" lang="ja-JP" altLang="en-US"/>
          </a:p>
        </p:txBody>
      </p:sp>
    </p:spTree>
    <p:extLst>
      <p:ext uri="{BB962C8B-B14F-4D97-AF65-F5344CB8AC3E}">
        <p14:creationId xmlns:p14="http://schemas.microsoft.com/office/powerpoint/2010/main" val="2689298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9C4A350-C850-4F14-A7E6-02675EFB710D}" type="datetime1">
              <a:rPr lang="ja-JP" altLang="en-US" smtClean="0">
                <a:solidFill>
                  <a:prstClr val="black">
                    <a:tint val="75000"/>
                  </a:prstClr>
                </a:solidFill>
              </a:rPr>
              <a:t>2023/6/28</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352479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9D71EA3-55ED-4B68-9634-D1FF7AC750D1}" type="datetime1">
              <a:rPr lang="ja-JP" altLang="en-US" smtClean="0">
                <a:solidFill>
                  <a:prstClr val="black">
                    <a:tint val="75000"/>
                  </a:prstClr>
                </a:solidFill>
              </a:rPr>
              <a:t>2023/6/28</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975843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AAEF7F-927D-4C2E-8CBF-59DCC33CF152}" type="datetime1">
              <a:rPr lang="ja-JP" altLang="en-US" smtClean="0">
                <a:solidFill>
                  <a:prstClr val="black">
                    <a:tint val="75000"/>
                  </a:prstClr>
                </a:solidFill>
              </a:rPr>
              <a:t>2023/6/28</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268887542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下">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930C0235-E28E-4DC9-97B7-8703B795D134}" type="datetime1">
              <a:rPr kumimoji="1" lang="ja-JP" altLang="en-US" smtClean="0"/>
              <a:t>2023/6/28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6428924"/>
            <a:ext cx="697412" cy="365125"/>
          </a:xfrm>
          <a:solidFill>
            <a:schemeClr val="bg1"/>
          </a:solidFill>
          <a:ln>
            <a:solidFill>
              <a:schemeClr val="accent6"/>
            </a:solidFill>
          </a:ln>
        </p:spPr>
        <p:style>
          <a:lnRef idx="2">
            <a:schemeClr val="accent1"/>
          </a:lnRef>
          <a:fillRef idx="1">
            <a:schemeClr val="lt1"/>
          </a:fillRef>
          <a:effectRef idx="0">
            <a:schemeClr val="accent1"/>
          </a:effectRef>
          <a:fontRef idx="none"/>
        </p:style>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dirty="0"/>
          </a:p>
        </p:txBody>
      </p:sp>
    </p:spTree>
    <p:extLst>
      <p:ext uri="{BB962C8B-B14F-4D97-AF65-F5344CB8AC3E}">
        <p14:creationId xmlns:p14="http://schemas.microsoft.com/office/powerpoint/2010/main" val="2419592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上">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20CDF967-EA9F-496D-AC97-D37AFE936A06}" type="datetime1">
              <a:rPr kumimoji="1" lang="ja-JP" altLang="en-US" smtClean="0"/>
              <a:t>2023/6/28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115210"/>
            <a:ext cx="682898" cy="360000"/>
          </a:xfrm>
          <a:solidFill>
            <a:schemeClr val="bg1"/>
          </a:solidFill>
          <a:ln>
            <a:solidFill>
              <a:schemeClr val="accent6"/>
            </a:solidFill>
          </a:ln>
        </p:spPr>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a:p>
        </p:txBody>
      </p:sp>
    </p:spTree>
    <p:extLst>
      <p:ext uri="{BB962C8B-B14F-4D97-AF65-F5344CB8AC3E}">
        <p14:creationId xmlns:p14="http://schemas.microsoft.com/office/powerpoint/2010/main" val="2990057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コンテンツ">
    <p:spTree>
      <p:nvGrpSpPr>
        <p:cNvPr id="1" name=""/>
        <p:cNvGrpSpPr/>
        <p:nvPr/>
      </p:nvGrpSpPr>
      <p:grpSpPr>
        <a:xfrm>
          <a:off x="0" y="0"/>
          <a:ext cx="0" cy="0"/>
          <a:chOff x="0" y="0"/>
          <a:chExt cx="0" cy="0"/>
        </a:xfrm>
      </p:grpSpPr>
      <p:sp>
        <p:nvSpPr>
          <p:cNvPr id="10" name="正方形/長方形 9"/>
          <p:cNvSpPr/>
          <p:nvPr userDrawn="1"/>
        </p:nvSpPr>
        <p:spPr bwMode="auto">
          <a:xfrm>
            <a:off x="0" y="2"/>
            <a:ext cx="9906000" cy="714356"/>
          </a:xfrm>
          <a:prstGeom prst="rect">
            <a:avLst/>
          </a:prstGeom>
          <a:solidFill>
            <a:srgbClr val="6064A7"/>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9" tIns="45709" rIns="91419" bIns="45709" numCol="1" rtlCol="0" anchor="t" anchorCtr="0" compatLnSpc="1"/>
          <a:lstStyle/>
          <a:p>
            <a:pPr defTabSz="448310" fontAlgn="base">
              <a:spcBef>
                <a:spcPct val="0"/>
              </a:spcBef>
              <a:spcAft>
                <a:spcPct val="0"/>
              </a:spcAft>
              <a:buClr>
                <a:srgbClr val="000000"/>
              </a:buClr>
              <a:buSzPct val="100000"/>
              <a:buFont typeface="Times New Roman" panose="02020603050405020304" pitchFamily="18" charset="0"/>
              <a:buNone/>
            </a:pPr>
            <a:endParaRPr kumimoji="0" lang="ja-JP" altLang="en-US">
              <a:solidFill>
                <a:srgbClr val="FFFFFF"/>
              </a:solidFill>
            </a:endParaRPr>
          </a:p>
        </p:txBody>
      </p:sp>
      <p:sp>
        <p:nvSpPr>
          <p:cNvPr id="4" name="スライド番号プレースホルダー 3"/>
          <p:cNvSpPr>
            <a:spLocks noGrp="1"/>
          </p:cNvSpPr>
          <p:nvPr>
            <p:ph type="sldNum" idx="11"/>
          </p:nvPr>
        </p:nvSpPr>
        <p:spPr/>
        <p:txBody>
          <a:bodyPr/>
          <a:lstStyle>
            <a:lvl1pPr defTabSz="913765">
              <a:spcBef>
                <a:spcPct val="50000"/>
              </a:spcBef>
              <a:buClrTx/>
              <a:buSzTx/>
              <a:buFontTx/>
              <a:buNone/>
              <a:defRPr kumimoji="1"/>
            </a:lvl1pPr>
          </a:lstStyle>
          <a:p>
            <a:pPr>
              <a:defRPr/>
            </a:pPr>
            <a:fld id="{FF831487-6455-4961-898F-D88C9E618755}" type="slidenum">
              <a:rPr lang="en-US">
                <a:solidFill>
                  <a:prstClr val="black">
                    <a:tint val="75000"/>
                  </a:prstClr>
                </a:solidFill>
              </a:rPr>
              <a:t>‹#›</a:t>
            </a:fld>
            <a:endParaRPr lang="en-US">
              <a:solidFill>
                <a:prstClr val="black">
                  <a:tint val="75000"/>
                </a:prstClr>
              </a:solidFill>
            </a:endParaRPr>
          </a:p>
        </p:txBody>
      </p:sp>
      <p:sp>
        <p:nvSpPr>
          <p:cNvPr id="7" name="Rectangle 13"/>
          <p:cNvSpPr>
            <a:spLocks noGrp="1" noChangeArrowheads="1"/>
          </p:cNvSpPr>
          <p:nvPr>
            <p:ph type="title" idx="12" hasCustomPrompt="1"/>
          </p:nvPr>
        </p:nvSpPr>
        <p:spPr bwMode="auto">
          <a:xfrm>
            <a:off x="495300" y="214289"/>
            <a:ext cx="8910638" cy="50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79" tIns="46790" rIns="89979" bIns="46790" numCol="1" anchor="ctr" anchorCtr="0" compatLnSpc="1"/>
          <a:lstStyle/>
          <a:p>
            <a:pPr lvl="0"/>
            <a:r>
              <a:rPr lang="ja-JP" altLang="en-GB" dirty="0"/>
              <a:t>タイトルテキストの書式を編集するにはクリックします。</a:t>
            </a:r>
          </a:p>
        </p:txBody>
      </p:sp>
    </p:spTree>
    <p:extLst>
      <p:ext uri="{BB962C8B-B14F-4D97-AF65-F5344CB8AC3E}">
        <p14:creationId xmlns:p14="http://schemas.microsoft.com/office/powerpoint/2010/main" val="1844680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コンテンツ">
    <p:spTree>
      <p:nvGrpSpPr>
        <p:cNvPr id="1" name=""/>
        <p:cNvGrpSpPr/>
        <p:nvPr/>
      </p:nvGrpSpPr>
      <p:grpSpPr>
        <a:xfrm>
          <a:off x="0" y="0"/>
          <a:ext cx="0" cy="0"/>
          <a:chOff x="0" y="0"/>
          <a:chExt cx="0" cy="0"/>
        </a:xfrm>
      </p:grpSpPr>
      <p:sp>
        <p:nvSpPr>
          <p:cNvPr id="4" name="スライド番号プレースホルダー 3"/>
          <p:cNvSpPr>
            <a:spLocks noGrp="1"/>
          </p:cNvSpPr>
          <p:nvPr>
            <p:ph type="sldNum" idx="11"/>
          </p:nvPr>
        </p:nvSpPr>
        <p:spPr>
          <a:xfrm>
            <a:off x="8782334" y="6492240"/>
            <a:ext cx="1123666" cy="365760"/>
          </a:xfrm>
        </p:spPr>
        <p:txBody>
          <a:bodyPr/>
          <a:lstStyle>
            <a:lvl1pPr defTabSz="914400">
              <a:spcBef>
                <a:spcPct val="50000"/>
              </a:spcBef>
              <a:buClrTx/>
              <a:buSzTx/>
              <a:buFontTx/>
              <a:buNone/>
              <a:defRPr kumimoji="1"/>
            </a:lvl1pPr>
          </a:lstStyle>
          <a:p>
            <a:pPr>
              <a:defRPr/>
            </a:pPr>
            <a:fld id="{FF831487-6455-4961-898F-D88C9E618755}" type="slidenum">
              <a:rPr lang="en-US"/>
              <a:pPr>
                <a:defRPr/>
              </a:pPr>
              <a:t>‹#›</a:t>
            </a:fld>
            <a:endParaRPr lang="en-US" dirty="0"/>
          </a:p>
        </p:txBody>
      </p:sp>
      <p:sp>
        <p:nvSpPr>
          <p:cNvPr id="7" name="Rectangle 13"/>
          <p:cNvSpPr>
            <a:spLocks noGrp="1" noChangeArrowheads="1"/>
          </p:cNvSpPr>
          <p:nvPr>
            <p:ph type="title" idx="12"/>
          </p:nvPr>
        </p:nvSpPr>
        <p:spPr bwMode="auto">
          <a:xfrm>
            <a:off x="495300" y="214290"/>
            <a:ext cx="8910638" cy="5000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ja-JP" altLang="en-GB" dirty="0"/>
              <a:t>タイトルテキストの書式を編集するにはクリックします。</a:t>
            </a:r>
          </a:p>
        </p:txBody>
      </p:sp>
    </p:spTree>
    <p:extLst>
      <p:ext uri="{BB962C8B-B14F-4D97-AF65-F5344CB8AC3E}">
        <p14:creationId xmlns:p14="http://schemas.microsoft.com/office/powerpoint/2010/main" val="1353031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タイトル スライド">
    <p:spTree>
      <p:nvGrpSpPr>
        <p:cNvPr id="1" name=""/>
        <p:cNvGrpSpPr/>
        <p:nvPr/>
      </p:nvGrpSpPr>
      <p:grpSpPr>
        <a:xfrm>
          <a:off x="0" y="0"/>
          <a:ext cx="0" cy="0"/>
          <a:chOff x="0" y="0"/>
          <a:chExt cx="0" cy="0"/>
        </a:xfrm>
      </p:grpSpPr>
      <p:sp>
        <p:nvSpPr>
          <p:cNvPr id="28" name="日付プレースホルダー 27"/>
          <p:cNvSpPr>
            <a:spLocks noGrp="1"/>
          </p:cNvSpPr>
          <p:nvPr>
            <p:ph type="dt" sz="half" idx="10"/>
          </p:nvPr>
        </p:nvSpPr>
        <p:spPr>
          <a:xfrm>
            <a:off x="4908423" y="6329135"/>
            <a:ext cx="2476500" cy="365760"/>
          </a:xfrm>
        </p:spPr>
        <p:txBody>
          <a:bodyPr/>
          <a:lstStyle>
            <a:lvl1pPr>
              <a:defRPr sz="1400"/>
            </a:lvl1pPr>
          </a:lstStyle>
          <a:p>
            <a:pPr>
              <a:defRPr/>
            </a:pPr>
            <a:fld id="{FBA22BA5-9FE1-4ACC-9D4A-E058C1440C35}" type="datetime1">
              <a:rPr lang="en-US" altLang="ja-JP" smtClean="0"/>
              <a:t>6/28/2023</a:t>
            </a:fld>
            <a:endParaRPr lang="en-US" dirty="0"/>
          </a:p>
        </p:txBody>
      </p:sp>
      <p:sp>
        <p:nvSpPr>
          <p:cNvPr id="17" name="フッター プレースホルダー 16"/>
          <p:cNvSpPr>
            <a:spLocks noGrp="1"/>
          </p:cNvSpPr>
          <p:nvPr>
            <p:ph type="ftr" sz="quarter" idx="11"/>
          </p:nvPr>
        </p:nvSpPr>
        <p:spPr>
          <a:xfrm>
            <a:off x="1114425" y="6329135"/>
            <a:ext cx="3764280" cy="365760"/>
          </a:xfrm>
        </p:spPr>
        <p:txBody>
          <a:bodyPr/>
          <a:lstStyle/>
          <a:p>
            <a:pPr>
              <a:defRPr/>
            </a:pPr>
            <a:endParaRPr lang="en-US"/>
          </a:p>
        </p:txBody>
      </p:sp>
      <p:sp>
        <p:nvSpPr>
          <p:cNvPr id="29" name="スライド番号プレースホルダー 28"/>
          <p:cNvSpPr>
            <a:spLocks noGrp="1"/>
          </p:cNvSpPr>
          <p:nvPr>
            <p:ph type="sldNum" sz="quarter" idx="12"/>
          </p:nvPr>
        </p:nvSpPr>
        <p:spPr>
          <a:xfrm>
            <a:off x="8915400" y="6369594"/>
            <a:ext cx="1320800" cy="365760"/>
          </a:xfrm>
          <a:prstGeom prst="rect">
            <a:avLst/>
          </a:prstGeom>
        </p:spPr>
        <p:txBody>
          <a:bodyPr/>
          <a:lstStyle/>
          <a:p>
            <a:pPr>
              <a:defRPr/>
            </a:pPr>
            <a:r>
              <a:rPr lang="ja-JP" altLang="en-US"/>
              <a:t>Ｐ</a:t>
            </a:r>
            <a:r>
              <a:rPr lang="ja-JP" altLang="en-US" sz="1800"/>
              <a:t>　</a:t>
            </a:r>
            <a:fld id="{79BE7158-2AB0-4E92-A3E1-C43B793C7752}" type="slidenum">
              <a:rPr lang="ja-JP" altLang="en-US" sz="1800" smtClean="0"/>
              <a:pPr>
                <a:defRPr/>
              </a:pPr>
              <a:t>‹#›</a:t>
            </a:fld>
            <a:endParaRPr lang="ja-JP" altLang="en-US" sz="1800"/>
          </a:p>
        </p:txBody>
      </p:sp>
    </p:spTree>
    <p:extLst>
      <p:ext uri="{BB962C8B-B14F-4D97-AF65-F5344CB8AC3E}">
        <p14:creationId xmlns:p14="http://schemas.microsoft.com/office/powerpoint/2010/main" val="3288191342"/>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コンテンツ">
    <p:spTree>
      <p:nvGrpSpPr>
        <p:cNvPr id="1" name=""/>
        <p:cNvGrpSpPr/>
        <p:nvPr/>
      </p:nvGrpSpPr>
      <p:grpSpPr>
        <a:xfrm>
          <a:off x="0" y="0"/>
          <a:ext cx="0" cy="0"/>
          <a:chOff x="0" y="0"/>
          <a:chExt cx="0" cy="0"/>
        </a:xfrm>
      </p:grpSpPr>
      <p:sp>
        <p:nvSpPr>
          <p:cNvPr id="10" name="正方形/長方形 9"/>
          <p:cNvSpPr/>
          <p:nvPr userDrawn="1"/>
        </p:nvSpPr>
        <p:spPr bwMode="auto">
          <a:xfrm>
            <a:off x="0" y="2"/>
            <a:ext cx="9906000" cy="714356"/>
          </a:xfrm>
          <a:prstGeom prst="rect">
            <a:avLst/>
          </a:prstGeom>
          <a:solidFill>
            <a:srgbClr val="6064A7"/>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9" tIns="45709" rIns="91419" bIns="45709" numCol="1" rtlCol="0" anchor="t" anchorCtr="0" compatLnSpc="1"/>
          <a:lstStyle/>
          <a:p>
            <a:pPr defTabSz="448310" fontAlgn="base">
              <a:spcBef>
                <a:spcPct val="0"/>
              </a:spcBef>
              <a:spcAft>
                <a:spcPct val="0"/>
              </a:spcAft>
              <a:buClr>
                <a:srgbClr val="000000"/>
              </a:buClr>
              <a:buSzPct val="100000"/>
              <a:buFont typeface="Times New Roman" panose="02020603050405020304" pitchFamily="18" charset="0"/>
              <a:buNone/>
            </a:pPr>
            <a:endParaRPr kumimoji="0" lang="ja-JP" altLang="en-US">
              <a:solidFill>
                <a:srgbClr val="FFFFFF"/>
              </a:solidFill>
            </a:endParaRPr>
          </a:p>
        </p:txBody>
      </p:sp>
      <p:sp>
        <p:nvSpPr>
          <p:cNvPr id="4" name="スライド番号プレースホルダー 3"/>
          <p:cNvSpPr>
            <a:spLocks noGrp="1"/>
          </p:cNvSpPr>
          <p:nvPr>
            <p:ph type="sldNum" idx="11"/>
          </p:nvPr>
        </p:nvSpPr>
        <p:spPr/>
        <p:txBody>
          <a:bodyPr/>
          <a:lstStyle>
            <a:lvl1pPr defTabSz="913765">
              <a:spcBef>
                <a:spcPct val="50000"/>
              </a:spcBef>
              <a:buClrTx/>
              <a:buSzTx/>
              <a:buFontTx/>
              <a:buNone/>
              <a:defRPr kumimoji="1"/>
            </a:lvl1pPr>
          </a:lstStyle>
          <a:p>
            <a:pPr>
              <a:defRPr/>
            </a:pPr>
            <a:fld id="{FF831487-6455-4961-898F-D88C9E618755}" type="slidenum">
              <a:rPr lang="en-US">
                <a:solidFill>
                  <a:prstClr val="black">
                    <a:tint val="75000"/>
                  </a:prstClr>
                </a:solidFill>
              </a:rPr>
              <a:t>‹#›</a:t>
            </a:fld>
            <a:endParaRPr lang="en-US">
              <a:solidFill>
                <a:prstClr val="black">
                  <a:tint val="75000"/>
                </a:prstClr>
              </a:solidFill>
            </a:endParaRPr>
          </a:p>
        </p:txBody>
      </p:sp>
      <p:sp>
        <p:nvSpPr>
          <p:cNvPr id="7" name="Rectangle 13"/>
          <p:cNvSpPr>
            <a:spLocks noGrp="1" noChangeArrowheads="1"/>
          </p:cNvSpPr>
          <p:nvPr>
            <p:ph type="title" idx="12" hasCustomPrompt="1"/>
          </p:nvPr>
        </p:nvSpPr>
        <p:spPr bwMode="auto">
          <a:xfrm>
            <a:off x="495300" y="214289"/>
            <a:ext cx="8910638" cy="50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79" tIns="46790" rIns="89979" bIns="46790" numCol="1" anchor="ctr" anchorCtr="0" compatLnSpc="1"/>
          <a:lstStyle/>
          <a:p>
            <a:pPr lvl="0"/>
            <a:r>
              <a:rPr lang="ja-JP" altLang="en-GB" dirty="0"/>
              <a:t>タイトルテキストの書式を編集するにはクリックします。</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コンテンツ">
    <p:spTree>
      <p:nvGrpSpPr>
        <p:cNvPr id="1" name=""/>
        <p:cNvGrpSpPr/>
        <p:nvPr/>
      </p:nvGrpSpPr>
      <p:grpSpPr>
        <a:xfrm>
          <a:off x="0" y="0"/>
          <a:ext cx="0" cy="0"/>
          <a:chOff x="0" y="0"/>
          <a:chExt cx="0" cy="0"/>
        </a:xfrm>
      </p:grpSpPr>
      <p:sp>
        <p:nvSpPr>
          <p:cNvPr id="10" name="正方形/長方形 9"/>
          <p:cNvSpPr/>
          <p:nvPr userDrawn="1"/>
        </p:nvSpPr>
        <p:spPr bwMode="auto">
          <a:xfrm>
            <a:off x="0" y="2"/>
            <a:ext cx="9906000" cy="714356"/>
          </a:xfrm>
          <a:prstGeom prst="rect">
            <a:avLst/>
          </a:prstGeom>
          <a:solidFill>
            <a:srgbClr val="6064A7"/>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9" tIns="45709" rIns="91419" bIns="45709" numCol="1" rtlCol="0" anchor="t" anchorCtr="0" compatLnSpc="1"/>
          <a:lstStyle/>
          <a:p>
            <a:pPr defTabSz="448310" fontAlgn="base">
              <a:spcBef>
                <a:spcPct val="0"/>
              </a:spcBef>
              <a:spcAft>
                <a:spcPct val="0"/>
              </a:spcAft>
              <a:buClr>
                <a:srgbClr val="000000"/>
              </a:buClr>
              <a:buSzPct val="100000"/>
              <a:buFont typeface="Times New Roman" panose="02020603050405020304" pitchFamily="18" charset="0"/>
              <a:buNone/>
            </a:pPr>
            <a:endParaRPr kumimoji="0" lang="ja-JP" altLang="en-US">
              <a:solidFill>
                <a:srgbClr val="FFFFFF"/>
              </a:solidFill>
            </a:endParaRPr>
          </a:p>
        </p:txBody>
      </p:sp>
      <p:sp>
        <p:nvSpPr>
          <p:cNvPr id="4" name="スライド番号プレースホルダー 3"/>
          <p:cNvSpPr>
            <a:spLocks noGrp="1"/>
          </p:cNvSpPr>
          <p:nvPr>
            <p:ph type="sldNum" idx="11"/>
          </p:nvPr>
        </p:nvSpPr>
        <p:spPr/>
        <p:txBody>
          <a:bodyPr/>
          <a:lstStyle>
            <a:lvl1pPr defTabSz="913765">
              <a:spcBef>
                <a:spcPct val="50000"/>
              </a:spcBef>
              <a:buClrTx/>
              <a:buSzTx/>
              <a:buFontTx/>
              <a:buNone/>
              <a:defRPr kumimoji="1"/>
            </a:lvl1pPr>
          </a:lstStyle>
          <a:p>
            <a:pPr>
              <a:defRPr/>
            </a:pPr>
            <a:fld id="{FF831487-6455-4961-898F-D88C9E618755}" type="slidenum">
              <a:rPr lang="en-US"/>
              <a:t>‹#›</a:t>
            </a:fld>
            <a:endParaRPr lang="en-US"/>
          </a:p>
        </p:txBody>
      </p:sp>
      <p:sp>
        <p:nvSpPr>
          <p:cNvPr id="7" name="Rectangle 13"/>
          <p:cNvSpPr>
            <a:spLocks noGrp="1" noChangeArrowheads="1"/>
          </p:cNvSpPr>
          <p:nvPr>
            <p:ph type="title" idx="12" hasCustomPrompt="1"/>
          </p:nvPr>
        </p:nvSpPr>
        <p:spPr bwMode="auto">
          <a:xfrm>
            <a:off x="495300" y="214289"/>
            <a:ext cx="8910638" cy="50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79" tIns="46790" rIns="89979" bIns="46790" numCol="1" anchor="ctr" anchorCtr="0" compatLnSpc="1"/>
          <a:lstStyle/>
          <a:p>
            <a:pPr lvl="0"/>
            <a:r>
              <a:rPr lang="ja-JP" altLang="en-GB" dirty="0"/>
              <a:t>タイトルテキストの書式を編集するにはクリックします。</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上">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20CDF967-EA9F-496D-AC97-D37AFE936A06}" type="datetime1">
              <a:rPr kumimoji="1" lang="ja-JP" altLang="en-US" smtClean="0"/>
              <a:t>2023/6/28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115210"/>
            <a:ext cx="682898" cy="360000"/>
          </a:xfrm>
          <a:solidFill>
            <a:schemeClr val="bg1"/>
          </a:solidFill>
          <a:ln>
            <a:solidFill>
              <a:schemeClr val="accent6"/>
            </a:solidFill>
          </a:ln>
        </p:spPr>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a:p>
        </p:txBody>
      </p:sp>
    </p:spTree>
    <p:extLst>
      <p:ext uri="{BB962C8B-B14F-4D97-AF65-F5344CB8AC3E}">
        <p14:creationId xmlns:p14="http://schemas.microsoft.com/office/powerpoint/2010/main" val="182831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3146B5D-AC21-421A-B8E6-B7C78BEC4669}" type="datetime1">
              <a:rPr lang="ja-JP" altLang="en-US" smtClean="0">
                <a:solidFill>
                  <a:prstClr val="black">
                    <a:tint val="75000"/>
                  </a:prstClr>
                </a:solidFill>
              </a:rPr>
              <a:t>2023/6/28</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2614839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下">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930C0235-E28E-4DC9-97B7-8703B795D134}" type="datetime1">
              <a:rPr kumimoji="1" lang="ja-JP" altLang="en-US" smtClean="0"/>
              <a:t>2023/6/28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6428924"/>
            <a:ext cx="697412" cy="365125"/>
          </a:xfrm>
          <a:solidFill>
            <a:schemeClr val="bg1"/>
          </a:solidFill>
          <a:ln>
            <a:solidFill>
              <a:schemeClr val="accent6"/>
            </a:solidFill>
          </a:ln>
        </p:spPr>
        <p:style>
          <a:lnRef idx="2">
            <a:schemeClr val="accent1"/>
          </a:lnRef>
          <a:fillRef idx="1">
            <a:schemeClr val="lt1"/>
          </a:fillRef>
          <a:effectRef idx="0">
            <a:schemeClr val="accent1"/>
          </a:effectRef>
          <a:fontRef idx="none"/>
        </p:style>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dirty="0"/>
          </a:p>
        </p:txBody>
      </p:sp>
    </p:spTree>
    <p:extLst>
      <p:ext uri="{BB962C8B-B14F-4D97-AF65-F5344CB8AC3E}">
        <p14:creationId xmlns:p14="http://schemas.microsoft.com/office/powerpoint/2010/main" val="2982107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上">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20CDF967-EA9F-496D-AC97-D37AFE936A06}" type="datetime1">
              <a:rPr kumimoji="1" lang="ja-JP" altLang="en-US" smtClean="0"/>
              <a:t>2023/6/28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115210"/>
            <a:ext cx="682898" cy="360000"/>
          </a:xfrm>
          <a:solidFill>
            <a:schemeClr val="bg1"/>
          </a:solidFill>
          <a:ln>
            <a:solidFill>
              <a:schemeClr val="accent6"/>
            </a:solidFill>
          </a:ln>
        </p:spPr>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a:p>
        </p:txBody>
      </p:sp>
    </p:spTree>
    <p:extLst>
      <p:ext uri="{BB962C8B-B14F-4D97-AF65-F5344CB8AC3E}">
        <p14:creationId xmlns:p14="http://schemas.microsoft.com/office/powerpoint/2010/main" val="2726404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下">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fld id="{930C0235-E28E-4DC9-97B7-8703B795D134}" type="datetime1">
              <a:rPr kumimoji="1" lang="ja-JP" altLang="en-US" smtClean="0"/>
              <a:t>2023/6/28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105900" y="6428924"/>
            <a:ext cx="697412" cy="365125"/>
          </a:xfrm>
          <a:solidFill>
            <a:schemeClr val="bg1"/>
          </a:solidFill>
          <a:ln>
            <a:solidFill>
              <a:schemeClr val="accent6"/>
            </a:solidFill>
          </a:ln>
        </p:spPr>
        <p:style>
          <a:lnRef idx="2">
            <a:schemeClr val="accent1"/>
          </a:lnRef>
          <a:fillRef idx="1">
            <a:schemeClr val="lt1"/>
          </a:fillRef>
          <a:effectRef idx="0">
            <a:schemeClr val="accent1"/>
          </a:effectRef>
          <a:fontRef idx="none"/>
        </p:style>
        <p:txBody>
          <a:bodyPr/>
          <a:lstStyle>
            <a:lvl1pPr algn="ctr">
              <a:defRPr sz="1400">
                <a:solidFill>
                  <a:schemeClr val="tx1"/>
                </a:solidFill>
                <a:latin typeface="Meiryo UI" panose="020B0604030504040204" pitchFamily="50" charset="-128"/>
                <a:ea typeface="Meiryo UI" panose="020B0604030504040204" pitchFamily="50" charset="-128"/>
              </a:defRPr>
            </a:lvl1pPr>
          </a:lstStyle>
          <a:p>
            <a:fld id="{7B20388F-A125-4D2E-BBF0-E240911E1C91}" type="slidenum">
              <a:rPr kumimoji="1" lang="ja-JP" altLang="en-US" smtClean="0"/>
              <a:pPr/>
              <a:t>‹#›</a:t>
            </a:fld>
            <a:endParaRPr kumimoji="1" lang="ja-JP" altLang="en-US" dirty="0"/>
          </a:p>
        </p:txBody>
      </p:sp>
    </p:spTree>
    <p:extLst>
      <p:ext uri="{BB962C8B-B14F-4D97-AF65-F5344CB8AC3E}">
        <p14:creationId xmlns:p14="http://schemas.microsoft.com/office/powerpoint/2010/main" val="2494848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AD5BB7E-BEB8-4AF6-B714-72676ED53D9C}" type="datetime1">
              <a:rPr lang="ja-JP" altLang="en-US" smtClean="0">
                <a:solidFill>
                  <a:prstClr val="black">
                    <a:tint val="75000"/>
                  </a:prstClr>
                </a:solidFill>
              </a:rPr>
              <a:t>2023/6/28</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1596968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D05D5D2-FFFC-479D-8130-8A10C96356B0}" type="datetime1">
              <a:rPr lang="ja-JP" altLang="en-US" smtClean="0">
                <a:solidFill>
                  <a:prstClr val="black">
                    <a:tint val="75000"/>
                  </a:prstClr>
                </a:solidFill>
              </a:rPr>
              <a:t>2023/6/28</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3581826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8C6417A-0290-4F4C-A619-13D5E60C9DB3}" type="datetime1">
              <a:rPr lang="ja-JP" altLang="en-US" smtClean="0">
                <a:solidFill>
                  <a:prstClr val="black">
                    <a:tint val="75000"/>
                  </a:prstClr>
                </a:solidFill>
              </a:rPr>
              <a:t>2023/6/28</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3705971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55210E1-7510-4139-A653-1480721F8E66}" type="datetime1">
              <a:rPr lang="ja-JP" altLang="en-US" smtClean="0">
                <a:solidFill>
                  <a:prstClr val="black">
                    <a:tint val="75000"/>
                  </a:prstClr>
                </a:solidFill>
              </a:rPr>
              <a:t>2023/6/28</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3831909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EC3700-F350-497D-8C31-25F14E3E2EE6}" type="datetime1">
              <a:rPr lang="ja-JP" altLang="en-US" smtClean="0">
                <a:solidFill>
                  <a:prstClr val="black">
                    <a:tint val="75000"/>
                  </a:prstClr>
                </a:solidFill>
              </a:rPr>
              <a:t>2023/6/28</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2993779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AE05357-B0A1-4A6F-A57B-6AEE7C6315C9}" type="datetime1">
              <a:rPr lang="ja-JP" altLang="en-US" smtClean="0">
                <a:solidFill>
                  <a:prstClr val="black">
                    <a:tint val="75000"/>
                  </a:prstClr>
                </a:solidFill>
              </a:rPr>
              <a:t>2023/6/28</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1769610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2CA08AD-8667-479F-BB99-989F2A23BE1A}" type="datetime1">
              <a:rPr lang="ja-JP" altLang="en-US" smtClean="0">
                <a:solidFill>
                  <a:prstClr val="black">
                    <a:tint val="75000"/>
                  </a:prstClr>
                </a:solidFill>
              </a:rPr>
              <a:t>2023/6/28</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3757404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AAEF7F-927D-4C2E-8CBF-59DCC33CF152}" type="datetime1">
              <a:rPr lang="ja-JP" altLang="en-US" smtClean="0">
                <a:solidFill>
                  <a:prstClr val="black">
                    <a:tint val="75000"/>
                  </a:prstClr>
                </a:solidFill>
              </a:rPr>
              <a:t>2023/6/28</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2685635648"/>
      </p:ext>
    </p:extLst>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 id="2147484315" r:id="rId12"/>
    <p:sldLayoutId id="2147484316" r:id="rId13"/>
    <p:sldLayoutId id="2147484108" r:id="rId14"/>
    <p:sldLayoutId id="2147484195" r:id="rId15"/>
    <p:sldLayoutId id="2147484196" r:id="rId16"/>
    <p:sldLayoutId id="2147483673" r:id="rId17"/>
    <p:sldLayoutId id="2147483660" r:id="rId18"/>
    <p:sldLayoutId id="2147484211" r:id="rId19"/>
    <p:sldLayoutId id="2147484212" r:id="rId20"/>
    <p:sldLayoutId id="2147484301" r:id="rId21"/>
    <p:sldLayoutId id="2147484302" r:id="rId2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7.jp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notesSlide" Target="../notesSlides/notesSlide39.xml"/><Relationship Id="rId16" Type="http://schemas.openxmlformats.org/officeDocument/2006/relationships/image" Target="../media/image70.png"/><Relationship Id="rId1" Type="http://schemas.openxmlformats.org/officeDocument/2006/relationships/slideLayout" Target="../slideLayouts/slideLayout13.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4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70.png"/><Relationship Id="rId11" Type="http://schemas.openxmlformats.org/officeDocument/2006/relationships/image" Target="../media/image69.png"/><Relationship Id="rId5" Type="http://schemas.openxmlformats.org/officeDocument/2006/relationships/image" Target="../media/image73.png"/><Relationship Id="rId10" Type="http://schemas.openxmlformats.org/officeDocument/2006/relationships/image" Target="../media/image57.png"/><Relationship Id="rId4" Type="http://schemas.openxmlformats.org/officeDocument/2006/relationships/image" Target="../media/image67.png"/><Relationship Id="rId9"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90.png"/><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93.png"/><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0960" y="620688"/>
            <a:ext cx="9906001" cy="1938992"/>
          </a:xfrm>
          <a:prstGeom prst="rect">
            <a:avLst/>
          </a:prstGeom>
          <a:noFill/>
        </p:spPr>
        <p:txBody>
          <a:bodyPr wrap="square" rtlCol="0">
            <a:spAutoFit/>
          </a:bodyPr>
          <a:lstStyle/>
          <a:p>
            <a:pPr algn="ctr"/>
            <a:r>
              <a:rPr kumimoji="1" lang="ja-JP" altLang="en-US" sz="4400" b="1" dirty="0">
                <a:latin typeface="Meiryo UI" panose="020B0604030504040204" pitchFamily="50" charset="-128"/>
                <a:ea typeface="Meiryo UI" panose="020B0604030504040204" pitchFamily="50" charset="-128"/>
              </a:rPr>
              <a:t>大阪府における</a:t>
            </a:r>
            <a:endParaRPr kumimoji="1" lang="en-US" altLang="ja-JP" sz="4400" b="1" dirty="0">
              <a:latin typeface="Meiryo UI" panose="020B0604030504040204" pitchFamily="50" charset="-128"/>
              <a:ea typeface="Meiryo UI" panose="020B0604030504040204" pitchFamily="50" charset="-128"/>
            </a:endParaRPr>
          </a:p>
          <a:p>
            <a:pPr algn="ctr"/>
            <a:r>
              <a:rPr lang="en-US" altLang="ja-JP" sz="4400" b="1" dirty="0">
                <a:latin typeface="Meiryo UI" panose="020B0604030504040204" pitchFamily="50" charset="-128"/>
                <a:ea typeface="Meiryo UI" panose="020B0604030504040204" pitchFamily="50" charset="-128"/>
              </a:rPr>
              <a:t>SDGs</a:t>
            </a:r>
            <a:r>
              <a:rPr lang="ja-JP" altLang="en-US" sz="4400" b="1">
                <a:latin typeface="Meiryo UI" panose="020B0604030504040204" pitchFamily="50" charset="-128"/>
                <a:ea typeface="Meiryo UI" panose="020B0604030504040204" pitchFamily="50" charset="-128"/>
              </a:rPr>
              <a:t>の</a:t>
            </a:r>
            <a:r>
              <a:rPr lang="ja-JP" altLang="en-US" sz="4400" b="1" smtClean="0">
                <a:latin typeface="Meiryo UI" panose="020B0604030504040204" pitchFamily="50" charset="-128"/>
                <a:ea typeface="Meiryo UI" panose="020B0604030504040204" pitchFamily="50" charset="-128"/>
              </a:rPr>
              <a:t>取組み</a:t>
            </a:r>
            <a:r>
              <a:rPr kumimoji="1" lang="ja-JP" altLang="en-US" sz="4400" b="1" dirty="0">
                <a:latin typeface="Meiryo UI" panose="020B0604030504040204" pitchFamily="50" charset="-128"/>
                <a:ea typeface="Meiryo UI" panose="020B0604030504040204" pitchFamily="50" charset="-128"/>
              </a:rPr>
              <a:t>について</a:t>
            </a:r>
            <a:endParaRPr kumimoji="1" lang="en-US" altLang="ja-JP" sz="4400" b="1" dirty="0">
              <a:latin typeface="Meiryo UI" panose="020B0604030504040204" pitchFamily="50" charset="-128"/>
              <a:ea typeface="Meiryo UI" panose="020B0604030504040204" pitchFamily="50" charset="-128"/>
            </a:endParaRPr>
          </a:p>
          <a:p>
            <a:pPr algn="ctr"/>
            <a:endParaRPr kumimoji="1" lang="ja-JP" altLang="en-US" sz="3200" b="1"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3363461" y="5803645"/>
            <a:ext cx="3179075" cy="707886"/>
          </a:xfrm>
          <a:prstGeom prst="rect">
            <a:avLst/>
          </a:prstGeom>
          <a:noFill/>
        </p:spPr>
        <p:txBody>
          <a:bodyPr wrap="none" rtlCol="0">
            <a:spAutoFit/>
          </a:bodyPr>
          <a:lstStyle/>
          <a:p>
            <a:pPr algn="ctr"/>
            <a:r>
              <a:rPr kumimoji="1" lang="en-US" altLang="ja-JP" sz="2000" dirty="0" smtClean="0">
                <a:latin typeface="Meiryo UI" panose="020B0604030504040204" pitchFamily="50" charset="-128"/>
                <a:ea typeface="Meiryo UI" panose="020B0604030504040204" pitchFamily="50" charset="-128"/>
              </a:rPr>
              <a:t>2023</a:t>
            </a:r>
            <a:r>
              <a:rPr kumimoji="1" lang="ja-JP" altLang="en-US" sz="2000" dirty="0" smtClean="0">
                <a:latin typeface="Meiryo UI" panose="020B0604030504040204" pitchFamily="50" charset="-128"/>
                <a:ea typeface="Meiryo UI" panose="020B0604030504040204" pitchFamily="50" charset="-128"/>
              </a:rPr>
              <a:t>年６月</a:t>
            </a:r>
            <a:r>
              <a:rPr lang="en-US" altLang="ja-JP" sz="2000" dirty="0">
                <a:latin typeface="Meiryo UI" panose="020B0604030504040204" pitchFamily="50" charset="-128"/>
                <a:ea typeface="Meiryo UI" panose="020B0604030504040204" pitchFamily="50" charset="-128"/>
              </a:rPr>
              <a:t>12</a:t>
            </a:r>
            <a:r>
              <a:rPr kumimoji="1" lang="ja-JP" altLang="en-US" sz="2000" dirty="0" smtClean="0">
                <a:latin typeface="Meiryo UI" panose="020B0604030504040204" pitchFamily="50" charset="-128"/>
                <a:ea typeface="Meiryo UI" panose="020B0604030504040204" pitchFamily="50" charset="-128"/>
              </a:rPr>
              <a:t>日</a:t>
            </a:r>
            <a:endParaRPr kumimoji="1" lang="en-US" altLang="ja-JP" sz="2000" dirty="0">
              <a:latin typeface="Meiryo UI" panose="020B0604030504040204" pitchFamily="50" charset="-128"/>
              <a:ea typeface="Meiryo UI" panose="020B0604030504040204" pitchFamily="50" charset="-128"/>
            </a:endParaRPr>
          </a:p>
          <a:p>
            <a:pPr algn="ctr"/>
            <a:r>
              <a:rPr kumimoji="1" lang="ja-JP" altLang="en-US" sz="2000" dirty="0">
                <a:latin typeface="Meiryo UI" panose="020B0604030504040204" pitchFamily="50" charset="-128"/>
                <a:ea typeface="Meiryo UI" panose="020B0604030504040204" pitchFamily="50" charset="-128"/>
              </a:rPr>
              <a:t>大阪府 政策企画部 企画室</a:t>
            </a: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6179" y="2146044"/>
            <a:ext cx="5173637" cy="3657601"/>
          </a:xfrm>
          <a:prstGeom prst="rect">
            <a:avLst/>
          </a:prstGeom>
        </p:spPr>
      </p:pic>
    </p:spTree>
    <p:extLst>
      <p:ext uri="{BB962C8B-B14F-4D97-AF65-F5344CB8AC3E}">
        <p14:creationId xmlns:p14="http://schemas.microsoft.com/office/powerpoint/2010/main" val="51053339"/>
      </p:ext>
    </p:extLst>
  </p:cSld>
  <p:clrMapOvr>
    <a:masterClrMapping/>
  </p:clrMapOvr>
  <mc:AlternateContent xmlns:mc="http://schemas.openxmlformats.org/markup-compatibility/2006" xmlns:p14="http://schemas.microsoft.com/office/powerpoint/2010/main">
    <mc:Choice Requires="p14">
      <p:transition spd="slow" p14:dur="2000" advTm="3109"/>
    </mc:Choice>
    <mc:Fallback xmlns="">
      <p:transition spd="slow" advTm="310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89"/>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76062"/>
            <a:ext cx="2801368" cy="277984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8550" y="1385795"/>
            <a:ext cx="3794686" cy="2529159"/>
          </a:xfrm>
          <a:prstGeom prst="rect">
            <a:avLst/>
          </a:prstGeom>
        </p:spPr>
      </p:pic>
      <p:sp>
        <p:nvSpPr>
          <p:cNvPr id="7" name="テキスト ボックス 6"/>
          <p:cNvSpPr txBox="1"/>
          <p:nvPr/>
        </p:nvSpPr>
        <p:spPr>
          <a:xfrm>
            <a:off x="111307" y="184426"/>
            <a:ext cx="9395521" cy="954107"/>
          </a:xfrm>
          <a:prstGeom prst="rect">
            <a:avLst/>
          </a:prstGeom>
          <a:noFill/>
        </p:spPr>
        <p:txBody>
          <a:bodyPr wrap="none" rtlCol="0">
            <a:spAutoFit/>
          </a:bodyPr>
          <a:lstStyle/>
          <a:p>
            <a:r>
              <a:rPr kumimoji="1" lang="ja-JP" altLang="en-US" sz="2800" b="1" dirty="0">
                <a:latin typeface="Meiryo UI" panose="020B0604030504040204" pitchFamily="50" charset="-128"/>
                <a:ea typeface="Meiryo UI" panose="020B0604030504040204" pitchFamily="50" charset="-128"/>
              </a:rPr>
              <a:t>目標２：飢餓に終止符を打ち、食料の安定確保と栄養状態の</a:t>
            </a:r>
            <a:endParaRPr kumimoji="1" lang="en-US" altLang="ja-JP" sz="2800" b="1" dirty="0">
              <a:latin typeface="Meiryo UI" panose="020B0604030504040204" pitchFamily="50" charset="-128"/>
              <a:ea typeface="Meiryo UI" panose="020B0604030504040204" pitchFamily="50" charset="-128"/>
            </a:endParaRPr>
          </a:p>
          <a:p>
            <a:r>
              <a:rPr kumimoji="1" lang="ja-JP" altLang="en-US" sz="2800" b="1" dirty="0">
                <a:latin typeface="Meiryo UI" panose="020B0604030504040204" pitchFamily="50" charset="-128"/>
                <a:ea typeface="Meiryo UI" panose="020B0604030504040204" pitchFamily="50" charset="-128"/>
              </a:rPr>
              <a:t>　　　　　　改善を達成するとともに、持続可能な農業を推進する</a:t>
            </a:r>
          </a:p>
        </p:txBody>
      </p:sp>
      <p:sp>
        <p:nvSpPr>
          <p:cNvPr id="9" name="角丸四角形 8"/>
          <p:cNvSpPr/>
          <p:nvPr/>
        </p:nvSpPr>
        <p:spPr>
          <a:xfrm>
            <a:off x="2854036" y="1463838"/>
            <a:ext cx="914400" cy="2373074"/>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世</a:t>
            </a:r>
            <a:endParaRPr kumimoji="1" lang="en-US" altLang="ja-JP" sz="2800" b="1" dirty="0"/>
          </a:p>
          <a:p>
            <a:pPr algn="ctr"/>
            <a:r>
              <a:rPr kumimoji="1" lang="ja-JP" altLang="en-US" sz="2800" b="1" dirty="0"/>
              <a:t>界</a:t>
            </a:r>
          </a:p>
        </p:txBody>
      </p:sp>
      <p:sp>
        <p:nvSpPr>
          <p:cNvPr id="10" name="角丸四角形 9"/>
          <p:cNvSpPr/>
          <p:nvPr/>
        </p:nvSpPr>
        <p:spPr>
          <a:xfrm>
            <a:off x="2854036" y="4162217"/>
            <a:ext cx="914400" cy="237307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日本</a:t>
            </a:r>
            <a:endParaRPr kumimoji="1" lang="en-US" altLang="ja-JP" sz="2800" b="1" dirty="0"/>
          </a:p>
        </p:txBody>
      </p:sp>
      <p:sp>
        <p:nvSpPr>
          <p:cNvPr id="5" name="正方形/長方形 4"/>
          <p:cNvSpPr/>
          <p:nvPr/>
        </p:nvSpPr>
        <p:spPr>
          <a:xfrm>
            <a:off x="4088550" y="4840922"/>
            <a:ext cx="5680362" cy="1015663"/>
          </a:xfrm>
          <a:prstGeom prst="rect">
            <a:avLst/>
          </a:prstGeom>
        </p:spPr>
        <p:txBody>
          <a:bodyPr wrap="square">
            <a:spAutoFit/>
          </a:bodyPr>
          <a:lstStyle/>
          <a:p>
            <a:r>
              <a:rPr lang="ja-JP" altLang="en-US" sz="2000" b="1" dirty="0"/>
              <a:t>日本は、多くの農作物を輸入しているにもかかわらず、食べられるのに捨てられてしまう食品（食品ロス）がとても多い。</a:t>
            </a:r>
          </a:p>
        </p:txBody>
      </p:sp>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140" y="4609882"/>
            <a:ext cx="2657475" cy="1781175"/>
          </a:xfrm>
          <a:prstGeom prst="rect">
            <a:avLst/>
          </a:prstGeom>
        </p:spPr>
      </p:pic>
      <p:pic>
        <p:nvPicPr>
          <p:cNvPr id="11" name="図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1090" y="4609882"/>
            <a:ext cx="3067050" cy="1775678"/>
          </a:xfrm>
          <a:prstGeom prst="rect">
            <a:avLst/>
          </a:prstGeom>
        </p:spPr>
      </p:pic>
      <p:sp>
        <p:nvSpPr>
          <p:cNvPr id="3" name="スライド番号プレースホルダー 2"/>
          <p:cNvSpPr>
            <a:spLocks noGrp="1"/>
          </p:cNvSpPr>
          <p:nvPr>
            <p:ph type="sldNum" sz="quarter" idx="12"/>
          </p:nvPr>
        </p:nvSpPr>
        <p:spPr>
          <a:xfrm>
            <a:off x="7677150" y="6492875"/>
            <a:ext cx="2228850" cy="365125"/>
          </a:xfrm>
        </p:spPr>
        <p:txBody>
          <a:bodyPr/>
          <a:lstStyle/>
          <a:p>
            <a:fld id="{E93600C5-E09F-42B5-8802-35E7D4C4D45F}" type="slidenum">
              <a:rPr kumimoji="1" lang="ja-JP" altLang="en-US" smtClean="0"/>
              <a:t>9</a:t>
            </a:fld>
            <a:endParaRPr kumimoji="1" lang="ja-JP" altLang="en-US" dirty="0"/>
          </a:p>
        </p:txBody>
      </p:sp>
    </p:spTree>
    <p:extLst>
      <p:ext uri="{BB962C8B-B14F-4D97-AF65-F5344CB8AC3E}">
        <p14:creationId xmlns:p14="http://schemas.microsoft.com/office/powerpoint/2010/main" val="2052096065"/>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285312" y="205093"/>
            <a:ext cx="9135778" cy="1143000"/>
          </a:xfrm>
          <a:prstGeom prst="rect">
            <a:avLst/>
          </a:prstGeom>
          <a:noFill/>
          <a:ln>
            <a:noFill/>
          </a:ln>
        </p:spPr>
        <p:txBody>
          <a:bodyPr vert="horz" lIns="91425" tIns="45700" rIns="91425" bIns="45700" rtlCol="0" anchor="ctr" anchorCtr="0">
            <a:normAutofit/>
          </a:bodyPr>
          <a:lstStyle/>
          <a:p>
            <a:pPr lvl="0" algn="just">
              <a:buSzPct val="25000"/>
            </a:pPr>
            <a:r>
              <a:rPr lang="ja-JP" altLang="en-US" sz="2800" b="1" dirty="0">
                <a:latin typeface="Meiryo UI" panose="020B0604030504040204" pitchFamily="50" charset="-128"/>
                <a:ea typeface="Meiryo UI" panose="020B0604030504040204" pitchFamily="50" charset="-128"/>
                <a:cs typeface="Arial" panose="020B0604020202020204" pitchFamily="34" charset="0"/>
              </a:rPr>
              <a:t>目標</a:t>
            </a:r>
            <a:r>
              <a:rPr lang="en-US" altLang="ja-JP" sz="2800" b="1" dirty="0">
                <a:latin typeface="Meiryo UI" panose="020B0604030504040204" pitchFamily="50" charset="-128"/>
                <a:ea typeface="Meiryo UI" panose="020B0604030504040204" pitchFamily="50" charset="-128"/>
                <a:cs typeface="Arial" panose="020B0604020202020204" pitchFamily="34" charset="0"/>
              </a:rPr>
              <a:t>4</a:t>
            </a:r>
            <a:r>
              <a:rPr lang="ja-JP" altLang="en-US" sz="2800" b="1" dirty="0">
                <a:latin typeface="Meiryo UI" panose="020B0604030504040204" pitchFamily="50" charset="-128"/>
                <a:ea typeface="Meiryo UI" panose="020B0604030504040204" pitchFamily="50" charset="-128"/>
                <a:cs typeface="Arial" panose="020B0604020202020204" pitchFamily="34" charset="0"/>
              </a:rPr>
              <a:t>：すべての人々に包摂的かつ公平で質の高い教育を</a:t>
            </a:r>
            <a:r>
              <a:rPr lang="en-US" altLang="ja-JP" sz="2800" b="1" dirty="0">
                <a:latin typeface="Meiryo UI" panose="020B0604030504040204" pitchFamily="50" charset="-128"/>
                <a:ea typeface="Meiryo UI" panose="020B0604030504040204" pitchFamily="50" charset="-128"/>
                <a:cs typeface="Arial" panose="020B0604020202020204" pitchFamily="34" charset="0"/>
              </a:rPr>
              <a:t/>
            </a:r>
            <a:br>
              <a:rPr lang="en-US" altLang="ja-JP" sz="2800" b="1" dirty="0">
                <a:latin typeface="Meiryo UI" panose="020B0604030504040204" pitchFamily="50" charset="-128"/>
                <a:ea typeface="Meiryo UI" panose="020B0604030504040204" pitchFamily="50" charset="-128"/>
                <a:cs typeface="Arial" panose="020B0604020202020204" pitchFamily="34" charset="0"/>
              </a:rPr>
            </a:br>
            <a:r>
              <a:rPr lang="ja-JP" altLang="en-US" sz="2800" b="1" dirty="0">
                <a:latin typeface="Meiryo UI" panose="020B0604030504040204" pitchFamily="50" charset="-128"/>
                <a:ea typeface="Meiryo UI" panose="020B0604030504040204" pitchFamily="50" charset="-128"/>
                <a:cs typeface="Arial" panose="020B0604020202020204" pitchFamily="34" charset="0"/>
              </a:rPr>
              <a:t>　　　　　提供し、</a:t>
            </a:r>
            <a:r>
              <a:rPr lang="en-US" altLang="ja-JP" sz="2800" b="1" dirty="0">
                <a:latin typeface="Meiryo UI" panose="020B0604030504040204" pitchFamily="50" charset="-128"/>
                <a:ea typeface="Meiryo UI" panose="020B0604030504040204" pitchFamily="50" charset="-128"/>
                <a:cs typeface="Arial" panose="020B0604020202020204" pitchFamily="34" charset="0"/>
              </a:rPr>
              <a:t> </a:t>
            </a:r>
            <a:r>
              <a:rPr lang="ja-JP" altLang="en-US" sz="2800" b="1" dirty="0">
                <a:latin typeface="Meiryo UI" panose="020B0604030504040204" pitchFamily="50" charset="-128"/>
                <a:ea typeface="Meiryo UI" panose="020B0604030504040204" pitchFamily="50" charset="-128"/>
                <a:cs typeface="Arial" panose="020B0604020202020204" pitchFamily="34" charset="0"/>
              </a:rPr>
              <a:t>生涯学習の機会を促進する</a:t>
            </a:r>
            <a:endParaRPr lang="en-US" sz="2800" b="1" dirty="0">
              <a:solidFill>
                <a:schemeClr val="dk1"/>
              </a:solidFill>
              <a:latin typeface="Meiryo UI" panose="020B0604030504040204" pitchFamily="50" charset="-128"/>
              <a:ea typeface="Meiryo UI" panose="020B0604030504040204" pitchFamily="50" charset="-128"/>
              <a:cs typeface="Arial" panose="020B0604020202020204" pitchFamily="34" charset="0"/>
              <a:sym typeface="Calibri"/>
            </a:endParaRPr>
          </a:p>
        </p:txBody>
      </p:sp>
      <p:sp>
        <p:nvSpPr>
          <p:cNvPr id="2" name="スライド番号プレースホルダー 1"/>
          <p:cNvSpPr>
            <a:spLocks noGrp="1"/>
          </p:cNvSpPr>
          <p:nvPr>
            <p:ph type="sldNum" sz="quarter" idx="12"/>
          </p:nvPr>
        </p:nvSpPr>
        <p:spPr>
          <a:xfrm>
            <a:off x="7460326" y="6488430"/>
            <a:ext cx="2228850" cy="365125"/>
          </a:xfrm>
        </p:spPr>
        <p:txBody>
          <a:bodyPr/>
          <a:lstStyle/>
          <a:p>
            <a:fld id="{E93600C5-E09F-42B5-8802-35E7D4C4D45F}" type="slidenum">
              <a:rPr kumimoji="1" lang="ja-JP" altLang="en-US" smtClean="0"/>
              <a:t>10</a:t>
            </a:fld>
            <a:endParaRPr kumimoji="1" lang="ja-JP" alt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03" y="2497965"/>
            <a:ext cx="2655382" cy="2697489"/>
          </a:xfrm>
          <a:prstGeom prst="rect">
            <a:avLst/>
          </a:prstGeom>
        </p:spPr>
      </p:pic>
      <p:sp>
        <p:nvSpPr>
          <p:cNvPr id="9" name="角丸四角形 8"/>
          <p:cNvSpPr/>
          <p:nvPr/>
        </p:nvSpPr>
        <p:spPr>
          <a:xfrm>
            <a:off x="2854036" y="1463838"/>
            <a:ext cx="914400" cy="2373074"/>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世</a:t>
            </a:r>
            <a:endParaRPr kumimoji="1" lang="en-US" altLang="ja-JP" sz="2800" b="1" dirty="0"/>
          </a:p>
          <a:p>
            <a:pPr algn="ctr"/>
            <a:r>
              <a:rPr kumimoji="1" lang="ja-JP" altLang="en-US" sz="2800" b="1" dirty="0"/>
              <a:t>界</a:t>
            </a:r>
          </a:p>
        </p:txBody>
      </p:sp>
      <p:sp>
        <p:nvSpPr>
          <p:cNvPr id="10" name="角丸四角形 9"/>
          <p:cNvSpPr/>
          <p:nvPr/>
        </p:nvSpPr>
        <p:spPr>
          <a:xfrm>
            <a:off x="2854036" y="4337788"/>
            <a:ext cx="914400" cy="237307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日本</a:t>
            </a:r>
            <a:endParaRPr kumimoji="1" lang="en-US" altLang="ja-JP" sz="2800" b="1" dirty="0"/>
          </a:p>
        </p:txBody>
      </p:sp>
      <p:sp>
        <p:nvSpPr>
          <p:cNvPr id="4" name="正方形/長方形 3"/>
          <p:cNvSpPr/>
          <p:nvPr/>
        </p:nvSpPr>
        <p:spPr>
          <a:xfrm>
            <a:off x="3768437" y="6519446"/>
            <a:ext cx="5920740" cy="307777"/>
          </a:xfrm>
          <a:prstGeom prst="rect">
            <a:avLst/>
          </a:prstGeom>
        </p:spPr>
        <p:txBody>
          <a:bodyPr wrap="square">
            <a:spAutoFit/>
          </a:bodyPr>
          <a:lstStyle/>
          <a:p>
            <a:r>
              <a:rPr lang="ja-JP" altLang="en-US" sz="1400" spc="-120" dirty="0"/>
              <a:t>経済的な理由で、進学をすることができない・学校に行くことができない。</a:t>
            </a:r>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927" y="1528314"/>
            <a:ext cx="3009208" cy="2006139"/>
          </a:xfrm>
          <a:prstGeom prst="rect">
            <a:avLst/>
          </a:prstGeom>
        </p:spPr>
      </p:pic>
      <p:sp>
        <p:nvSpPr>
          <p:cNvPr id="11" name="正方形/長方形 10"/>
          <p:cNvSpPr/>
          <p:nvPr/>
        </p:nvSpPr>
        <p:spPr>
          <a:xfrm>
            <a:off x="4197927" y="3560785"/>
            <a:ext cx="3729744" cy="307777"/>
          </a:xfrm>
          <a:prstGeom prst="rect">
            <a:avLst/>
          </a:prstGeom>
        </p:spPr>
        <p:txBody>
          <a:bodyPr wrap="square">
            <a:spAutoFit/>
          </a:bodyPr>
          <a:lstStyle/>
          <a:p>
            <a:r>
              <a:rPr lang="ja-JP" altLang="en-US" sz="1400" dirty="0"/>
              <a:t>紛争によって破壊された学校の教室</a:t>
            </a:r>
          </a:p>
        </p:txBody>
      </p:sp>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9243" y="4079161"/>
            <a:ext cx="2726575" cy="2440285"/>
          </a:xfrm>
          <a:prstGeom prst="rect">
            <a:avLst/>
          </a:prstGeom>
        </p:spPr>
      </p:pic>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0326" y="4865393"/>
            <a:ext cx="1474470" cy="1474470"/>
          </a:xfrm>
          <a:prstGeom prst="rect">
            <a:avLst/>
          </a:prstGeom>
        </p:spPr>
      </p:pic>
    </p:spTree>
    <p:extLst>
      <p:ext uri="{BB962C8B-B14F-4D97-AF65-F5344CB8AC3E}">
        <p14:creationId xmlns:p14="http://schemas.microsoft.com/office/powerpoint/2010/main" val="1510027739"/>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0" y="63949"/>
            <a:ext cx="9906000" cy="1699411"/>
          </a:xfrm>
          <a:prstGeom prst="rect">
            <a:avLst/>
          </a:prstGeom>
          <a:noFill/>
          <a:ln>
            <a:noFill/>
          </a:ln>
        </p:spPr>
        <p:txBody>
          <a:bodyPr vert="horz" lIns="91425" tIns="45700" rIns="91425" bIns="45700" rtlCol="0" anchor="ctr" anchorCtr="0">
            <a:noAutofit/>
          </a:bodyPr>
          <a:lstStyle/>
          <a:p>
            <a:pPr lvl="0" algn="l">
              <a:buSzPct val="25000"/>
            </a:pPr>
            <a:r>
              <a:rPr lang="ja-JP" altLang="en-US" sz="2600" b="1" dirty="0">
                <a:latin typeface="Meiryo UI" panose="020B0604030504040204" pitchFamily="50" charset="-128"/>
                <a:ea typeface="Meiryo UI" panose="020B0604030504040204" pitchFamily="50" charset="-128"/>
                <a:cs typeface="Arial" panose="020B0604020202020204" pitchFamily="34" charset="0"/>
              </a:rPr>
              <a:t>目標</a:t>
            </a:r>
            <a:r>
              <a:rPr lang="en-US" altLang="ja-JP" sz="2600" b="1" dirty="0">
                <a:latin typeface="Meiryo UI" panose="020B0604030504040204" pitchFamily="50" charset="-128"/>
                <a:ea typeface="Meiryo UI" panose="020B0604030504040204" pitchFamily="50" charset="-128"/>
                <a:cs typeface="Arial" panose="020B0604020202020204" pitchFamily="34" charset="0"/>
              </a:rPr>
              <a:t>15</a:t>
            </a:r>
            <a:r>
              <a:rPr lang="ja-JP" altLang="en-US" sz="2600" b="1" dirty="0">
                <a:latin typeface="Meiryo UI" panose="020B0604030504040204" pitchFamily="50" charset="-128"/>
                <a:ea typeface="Meiryo UI" panose="020B0604030504040204" pitchFamily="50" charset="-128"/>
                <a:cs typeface="Arial" panose="020B0604020202020204" pitchFamily="34" charset="0"/>
              </a:rPr>
              <a:t>：</a:t>
            </a:r>
            <a:r>
              <a:rPr lang="ja-JP" altLang="en-US" sz="2600" b="1" dirty="0">
                <a:latin typeface="Meiryo UI" panose="020B0604030504040204" pitchFamily="50" charset="-128"/>
                <a:ea typeface="Meiryo UI" panose="020B0604030504040204" pitchFamily="50" charset="-128"/>
              </a:rPr>
              <a:t>陸上生態系の保護、回復および持続可能な利用の推進、 </a:t>
            </a:r>
            <a:r>
              <a:rPr lang="en-US" altLang="ja-JP" sz="2600" b="1" dirty="0">
                <a:latin typeface="Meiryo UI" panose="020B0604030504040204" pitchFamily="50" charset="-128"/>
                <a:ea typeface="Meiryo UI" panose="020B0604030504040204" pitchFamily="50" charset="-128"/>
              </a:rPr>
              <a:t/>
            </a:r>
            <a:br>
              <a:rPr lang="en-US" altLang="ja-JP" sz="2600" b="1" dirty="0">
                <a:latin typeface="Meiryo UI" panose="020B0604030504040204" pitchFamily="50" charset="-128"/>
                <a:ea typeface="Meiryo UI" panose="020B0604030504040204" pitchFamily="50" charset="-128"/>
              </a:rPr>
            </a:br>
            <a:r>
              <a:rPr lang="en-US" altLang="ja-JP" sz="2600" b="1" dirty="0">
                <a:latin typeface="Meiryo UI" panose="020B0604030504040204" pitchFamily="50" charset="-128"/>
                <a:ea typeface="Meiryo UI" panose="020B0604030504040204" pitchFamily="50" charset="-128"/>
              </a:rPr>
              <a:t>           </a:t>
            </a:r>
            <a:r>
              <a:rPr lang="ja-JP" altLang="en-US" sz="2600" b="1" dirty="0">
                <a:latin typeface="Meiryo UI" panose="020B0604030504040204" pitchFamily="50" charset="-128"/>
                <a:ea typeface="Meiryo UI" panose="020B0604030504040204" pitchFamily="50" charset="-128"/>
              </a:rPr>
              <a:t>森林の持続可能な管理、砂漠化への対処、土地劣化の阻　</a:t>
            </a:r>
            <a:r>
              <a:rPr lang="en-US" altLang="ja-JP" sz="2600" b="1" dirty="0">
                <a:latin typeface="Meiryo UI" panose="020B0604030504040204" pitchFamily="50" charset="-128"/>
                <a:ea typeface="Meiryo UI" panose="020B0604030504040204" pitchFamily="50" charset="-128"/>
              </a:rPr>
              <a:t/>
            </a:r>
            <a:br>
              <a:rPr lang="en-US" altLang="ja-JP" sz="2600" b="1" dirty="0">
                <a:latin typeface="Meiryo UI" panose="020B0604030504040204" pitchFamily="50" charset="-128"/>
                <a:ea typeface="Meiryo UI" panose="020B0604030504040204" pitchFamily="50" charset="-128"/>
              </a:rPr>
            </a:br>
            <a:r>
              <a:rPr lang="ja-JP" altLang="en-US" sz="2600" b="1" dirty="0">
                <a:latin typeface="Meiryo UI" panose="020B0604030504040204" pitchFamily="50" charset="-128"/>
                <a:ea typeface="Meiryo UI" panose="020B0604030504040204" pitchFamily="50" charset="-128"/>
              </a:rPr>
              <a:t>　　　　　</a:t>
            </a:r>
            <a:r>
              <a:rPr lang="ja-JP" altLang="en-US" sz="2600" b="1" dirty="0" smtClean="0">
                <a:latin typeface="Meiryo UI" panose="020B0604030504040204" pitchFamily="50" charset="-128"/>
                <a:ea typeface="Meiryo UI" panose="020B0604030504040204" pitchFamily="50" charset="-128"/>
              </a:rPr>
              <a:t>止</a:t>
            </a:r>
            <a:r>
              <a:rPr lang="ja-JP" altLang="en-US" sz="2600" b="1" dirty="0">
                <a:latin typeface="Meiryo UI" panose="020B0604030504040204" pitchFamily="50" charset="-128"/>
                <a:ea typeface="Meiryo UI" panose="020B0604030504040204" pitchFamily="50" charset="-128"/>
              </a:rPr>
              <a:t>および逆転、ならびに生物多様性損失の阻止を図る</a:t>
            </a:r>
            <a:endParaRPr lang="en-US" sz="2600" b="1" dirty="0">
              <a:solidFill>
                <a:schemeClr val="dk1"/>
              </a:solidFill>
              <a:latin typeface="Meiryo UI" panose="020B0604030504040204" pitchFamily="50" charset="-128"/>
              <a:ea typeface="Meiryo UI" panose="020B0604030504040204" pitchFamily="50" charset="-128"/>
              <a:cs typeface="Arial" panose="020B0604020202020204" pitchFamily="34" charset="0"/>
              <a:sym typeface="Calibri"/>
            </a:endParaRPr>
          </a:p>
        </p:txBody>
      </p:sp>
      <p:sp>
        <p:nvSpPr>
          <p:cNvPr id="4" name="スライド番号プレースホルダー 3"/>
          <p:cNvSpPr>
            <a:spLocks noGrp="1"/>
          </p:cNvSpPr>
          <p:nvPr>
            <p:ph type="sldNum" sz="quarter" idx="12"/>
          </p:nvPr>
        </p:nvSpPr>
        <p:spPr>
          <a:xfrm>
            <a:off x="7651063" y="6449461"/>
            <a:ext cx="2228850" cy="365125"/>
          </a:xfrm>
        </p:spPr>
        <p:txBody>
          <a:bodyPr/>
          <a:lstStyle/>
          <a:p>
            <a:fld id="{E93600C5-E09F-42B5-8802-35E7D4C4D45F}" type="slidenum">
              <a:rPr kumimoji="1" lang="ja-JP" altLang="en-US" smtClean="0"/>
              <a:t>11</a:t>
            </a:fld>
            <a:endParaRPr kumimoji="1" lang="ja-JP" alt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37442"/>
            <a:ext cx="3044305" cy="302035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7147" y="1605898"/>
            <a:ext cx="3643284" cy="2428856"/>
          </a:xfrm>
          <a:prstGeom prst="rect">
            <a:avLst/>
          </a:prstGeom>
        </p:spPr>
      </p:pic>
      <p:sp>
        <p:nvSpPr>
          <p:cNvPr id="7" name="角丸四角形 6"/>
          <p:cNvSpPr/>
          <p:nvPr/>
        </p:nvSpPr>
        <p:spPr>
          <a:xfrm>
            <a:off x="3218526" y="1686780"/>
            <a:ext cx="914400" cy="2373074"/>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世</a:t>
            </a:r>
            <a:endParaRPr kumimoji="1" lang="en-US" altLang="ja-JP" sz="2800" b="1" dirty="0"/>
          </a:p>
          <a:p>
            <a:pPr algn="ctr"/>
            <a:r>
              <a:rPr kumimoji="1" lang="ja-JP" altLang="en-US" sz="2800" b="1" dirty="0"/>
              <a:t>界</a:t>
            </a:r>
          </a:p>
        </p:txBody>
      </p:sp>
      <p:sp>
        <p:nvSpPr>
          <p:cNvPr id="8" name="角丸四角形 7"/>
          <p:cNvSpPr/>
          <p:nvPr/>
        </p:nvSpPr>
        <p:spPr>
          <a:xfrm>
            <a:off x="3218526" y="4348402"/>
            <a:ext cx="914400" cy="237307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日本</a:t>
            </a:r>
            <a:endParaRPr kumimoji="1" lang="en-US" altLang="ja-JP" sz="2800" b="1" dirty="0"/>
          </a:p>
        </p:txBody>
      </p:sp>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9868" y="4194275"/>
            <a:ext cx="4509077" cy="2663725"/>
          </a:xfrm>
          <a:prstGeom prst="rect">
            <a:avLst/>
          </a:prstGeom>
        </p:spPr>
      </p:pic>
      <p:sp>
        <p:nvSpPr>
          <p:cNvPr id="11" name="Shape 323"/>
          <p:cNvSpPr txBox="1">
            <a:spLocks/>
          </p:cNvSpPr>
          <p:nvPr/>
        </p:nvSpPr>
        <p:spPr>
          <a:xfrm>
            <a:off x="7777163" y="5352376"/>
            <a:ext cx="2895600" cy="365125"/>
          </a:xfrm>
          <a:prstGeom prst="rect">
            <a:avLst/>
          </a:prstGeom>
          <a:noFill/>
          <a:ln>
            <a:noFill/>
          </a:ln>
        </p:spPr>
        <p:txBody>
          <a:bodyPr vert="horz" lIns="91425" tIns="45700" rIns="91425" bIns="45700" rtlCol="0" anchor="ctr" anchorCtr="0">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SzPct val="25000"/>
            </a:pPr>
            <a:r>
              <a:rPr lang="ja-JP" altLang="en-US"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出典：林野庁</a:t>
            </a:r>
            <a:endParaRPr lang="en-US"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Tree>
    <p:extLst>
      <p:ext uri="{BB962C8B-B14F-4D97-AF65-F5344CB8AC3E}">
        <p14:creationId xmlns:p14="http://schemas.microsoft.com/office/powerpoint/2010/main" val="420480473"/>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2291046" y="5532047"/>
            <a:ext cx="5592849" cy="83626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12</a:t>
            </a:fld>
            <a:endParaRPr kumimoji="1" lang="ja-JP" altLang="en-US"/>
          </a:p>
        </p:txBody>
      </p:sp>
      <p:sp>
        <p:nvSpPr>
          <p:cNvPr id="7" name="正方形/長方形 6"/>
          <p:cNvSpPr/>
          <p:nvPr/>
        </p:nvSpPr>
        <p:spPr>
          <a:xfrm>
            <a:off x="-303584" y="1690267"/>
            <a:ext cx="9906000" cy="2160240"/>
          </a:xfrm>
          <a:prstGeom prst="rect">
            <a:avLst/>
          </a:prstGeom>
          <a:noFill/>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gn="ctr">
              <a:lnSpc>
                <a:spcPct val="150000"/>
              </a:lnSpc>
              <a:spcBef>
                <a:spcPts val="600"/>
              </a:spcBef>
            </a:pPr>
            <a:r>
              <a:rPr lang="ja-JP" altLang="en-US" sz="4000" b="1" i="1" dirty="0">
                <a:latin typeface="Meiryo UI" panose="020B0604030504040204" pitchFamily="50" charset="-128"/>
                <a:ea typeface="Meiryo UI" panose="020B0604030504040204" pitchFamily="50" charset="-128"/>
              </a:rPr>
              <a:t>目　次</a:t>
            </a:r>
            <a:endParaRPr lang="en-US" altLang="ja-JP" sz="4000" b="1" i="1" dirty="0">
              <a:latin typeface="Meiryo UI" panose="020B0604030504040204" pitchFamily="50" charset="-128"/>
              <a:ea typeface="Meiryo UI" panose="020B0604030504040204" pitchFamily="50" charset="-128"/>
            </a:endParaRPr>
          </a:p>
          <a:p>
            <a:pPr indent="631825">
              <a:lnSpc>
                <a:spcPct val="150000"/>
              </a:lnSpc>
              <a:spcBef>
                <a:spcPts val="600"/>
              </a:spcBef>
            </a:pPr>
            <a:r>
              <a:rPr lang="ja-JP" altLang="en-US" sz="3600" b="1" i="1" dirty="0">
                <a:solidFill>
                  <a:schemeClr val="accent3"/>
                </a:solidFill>
                <a:latin typeface="Meiryo UI" panose="020B0604030504040204" pitchFamily="50" charset="-128"/>
                <a:ea typeface="Meiryo UI" panose="020B0604030504040204" pitchFamily="50" charset="-128"/>
              </a:rPr>
              <a:t>１．</a:t>
            </a:r>
            <a:r>
              <a:rPr lang="en-US" altLang="ja-JP" sz="3600" b="1" dirty="0">
                <a:solidFill>
                  <a:schemeClr val="accent3"/>
                </a:solidFill>
                <a:latin typeface="Meiryo UI" panose="020B0604030504040204" pitchFamily="50" charset="-128"/>
                <a:ea typeface="Meiryo UI" panose="020B0604030504040204" pitchFamily="50" charset="-128"/>
              </a:rPr>
              <a:t>SDGs</a:t>
            </a:r>
            <a:r>
              <a:rPr lang="ja-JP" altLang="en-US" sz="3600" b="1" i="1" dirty="0">
                <a:solidFill>
                  <a:schemeClr val="accent3"/>
                </a:solidFill>
                <a:latin typeface="Meiryo UI" panose="020B0604030504040204" pitchFamily="50" charset="-128"/>
                <a:ea typeface="Meiryo UI" panose="020B0604030504040204" pitchFamily="50" charset="-128"/>
              </a:rPr>
              <a:t>とは</a:t>
            </a:r>
            <a:endParaRPr lang="en-US" altLang="ja-JP" sz="3600" b="1" i="1" dirty="0">
              <a:solidFill>
                <a:schemeClr val="accent3"/>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600" b="1" dirty="0">
                <a:latin typeface="Meiryo UI" panose="020B0604030504040204" pitchFamily="50" charset="-128"/>
                <a:ea typeface="Meiryo UI" panose="020B0604030504040204" pitchFamily="50" charset="-128"/>
              </a:rPr>
              <a:t>２．なぜ</a:t>
            </a:r>
            <a:r>
              <a:rPr kumimoji="1" lang="en-US" altLang="ja-JP" sz="3600" b="1" dirty="0">
                <a:latin typeface="Meiryo UI" panose="020B0604030504040204" pitchFamily="50" charset="-128"/>
                <a:ea typeface="Meiryo UI" panose="020B0604030504040204" pitchFamily="50" charset="-128"/>
              </a:rPr>
              <a:t>SDGs</a:t>
            </a:r>
          </a:p>
          <a:p>
            <a:pPr indent="631825">
              <a:lnSpc>
                <a:spcPct val="150000"/>
              </a:lnSpc>
              <a:spcBef>
                <a:spcPts val="600"/>
              </a:spcBef>
            </a:pPr>
            <a:r>
              <a:rPr lang="ja-JP" altLang="en-US" sz="3600" b="1" dirty="0">
                <a:solidFill>
                  <a:schemeClr val="accent3"/>
                </a:solidFill>
                <a:latin typeface="Meiryo UI" panose="020B0604030504040204" pitchFamily="50" charset="-128"/>
                <a:ea typeface="Meiryo UI" panose="020B0604030504040204" pitchFamily="50" charset="-128"/>
              </a:rPr>
              <a:t>３．</a:t>
            </a:r>
            <a:r>
              <a:rPr lang="en-US" altLang="ja-JP" sz="3600" b="1" dirty="0">
                <a:solidFill>
                  <a:schemeClr val="accent3"/>
                </a:solidFill>
                <a:latin typeface="Meiryo UI" panose="020B0604030504040204" pitchFamily="50" charset="-128"/>
                <a:ea typeface="Meiryo UI" panose="020B0604030504040204" pitchFamily="50" charset="-128"/>
              </a:rPr>
              <a:t>SDGs</a:t>
            </a:r>
            <a:r>
              <a:rPr lang="ja-JP" altLang="en-US" sz="3600" b="1" dirty="0">
                <a:solidFill>
                  <a:schemeClr val="accent3"/>
                </a:solidFill>
                <a:latin typeface="Meiryo UI" panose="020B0604030504040204" pitchFamily="50" charset="-128"/>
                <a:ea typeface="Meiryo UI" panose="020B0604030504040204" pitchFamily="50" charset="-128"/>
              </a:rPr>
              <a:t>に取り組む際のポイント</a:t>
            </a:r>
            <a:endParaRPr lang="en-US" altLang="ja-JP" sz="3600" b="1" dirty="0">
              <a:solidFill>
                <a:schemeClr val="accent3"/>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600" b="1" dirty="0">
                <a:solidFill>
                  <a:schemeClr val="bg2">
                    <a:lumMod val="75000"/>
                  </a:schemeClr>
                </a:solidFill>
                <a:latin typeface="Meiryo UI" panose="020B0604030504040204" pitchFamily="50" charset="-128"/>
                <a:ea typeface="Meiryo UI" panose="020B0604030504040204" pitchFamily="50" charset="-128"/>
              </a:rPr>
              <a:t>４．</a:t>
            </a:r>
            <a:r>
              <a:rPr lang="en-US" altLang="ja-JP" sz="3600" b="1" i="1" dirty="0">
                <a:solidFill>
                  <a:schemeClr val="bg2">
                    <a:lumMod val="75000"/>
                  </a:schemeClr>
                </a:solidFill>
                <a:latin typeface="Meiryo UI" panose="020B0604030504040204" pitchFamily="50" charset="-128"/>
                <a:ea typeface="Meiryo UI" panose="020B0604030504040204" pitchFamily="50" charset="-128"/>
              </a:rPr>
              <a:t>SDGs </a:t>
            </a:r>
            <a:r>
              <a:rPr lang="ja-JP" altLang="en-US" sz="3600" b="1" i="1" dirty="0">
                <a:solidFill>
                  <a:schemeClr val="bg2">
                    <a:lumMod val="75000"/>
                  </a:schemeClr>
                </a:solidFill>
                <a:latin typeface="Meiryo UI" panose="020B0604030504040204" pitchFamily="50" charset="-128"/>
                <a:ea typeface="Meiryo UI" panose="020B0604030504040204" pitchFamily="50" charset="-128"/>
              </a:rPr>
              <a:t>と</a:t>
            </a:r>
            <a:r>
              <a:rPr lang="en-US" altLang="ja-JP" sz="3600" b="1" i="1" dirty="0">
                <a:solidFill>
                  <a:schemeClr val="bg2">
                    <a:lumMod val="75000"/>
                  </a:schemeClr>
                </a:solidFill>
                <a:latin typeface="Meiryo UI" panose="020B0604030504040204" pitchFamily="50" charset="-128"/>
                <a:ea typeface="Meiryo UI" panose="020B0604030504040204" pitchFamily="50" charset="-128"/>
              </a:rPr>
              <a:t>2025</a:t>
            </a:r>
            <a:r>
              <a:rPr lang="ja-JP" altLang="en-US" sz="3600" b="1" i="1" dirty="0">
                <a:solidFill>
                  <a:schemeClr val="bg2">
                    <a:lumMod val="75000"/>
                  </a:schemeClr>
                </a:solidFill>
                <a:latin typeface="Meiryo UI" panose="020B0604030504040204" pitchFamily="50" charset="-128"/>
                <a:ea typeface="Meiryo UI" panose="020B0604030504040204" pitchFamily="50" charset="-128"/>
              </a:rPr>
              <a:t>年大阪・関西万博</a:t>
            </a:r>
            <a:endParaRPr lang="en-US" altLang="ja-JP" sz="3600" b="1" i="1" dirty="0">
              <a:solidFill>
                <a:schemeClr val="bg2">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lang="ja-JP" altLang="en-US" sz="3600" b="1" i="1" dirty="0">
                <a:solidFill>
                  <a:schemeClr val="bg2">
                    <a:lumMod val="75000"/>
                  </a:schemeClr>
                </a:solidFill>
                <a:latin typeface="Meiryo UI" panose="020B0604030504040204" pitchFamily="50" charset="-128"/>
                <a:ea typeface="Meiryo UI" panose="020B0604030504040204" pitchFamily="50" charset="-128"/>
              </a:rPr>
              <a:t>５．みんなで取り組もう！</a:t>
            </a:r>
            <a:r>
              <a:rPr lang="en-US" altLang="ja-JP" sz="3600" b="1" dirty="0" smtClean="0">
                <a:solidFill>
                  <a:schemeClr val="bg2">
                    <a:lumMod val="75000"/>
                  </a:schemeClr>
                </a:solidFill>
                <a:latin typeface="Meiryo UI" panose="020B0604030504040204" pitchFamily="50" charset="-128"/>
                <a:ea typeface="Meiryo UI" panose="020B0604030504040204" pitchFamily="50" charset="-128"/>
              </a:rPr>
              <a:t>SDGs</a:t>
            </a:r>
            <a:endParaRPr lang="en-US" altLang="ja-JP" sz="3600" b="1" dirty="0">
              <a:solidFill>
                <a:schemeClr val="bg2">
                  <a:lumMod val="75000"/>
                </a:schemeClr>
              </a:solidFill>
              <a:latin typeface="Meiryo UI" panose="020B0604030504040204" pitchFamily="50" charset="-128"/>
              <a:ea typeface="Meiryo UI" panose="020B0604030504040204" pitchFamily="50" charset="-128"/>
            </a:endParaRPr>
          </a:p>
        </p:txBody>
      </p:sp>
      <p:pic>
        <p:nvPicPr>
          <p:cNvPr id="8"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20389" r="20514"/>
          <a:stretch/>
        </p:blipFill>
        <p:spPr bwMode="auto">
          <a:xfrm>
            <a:off x="257896" y="260648"/>
            <a:ext cx="1094704" cy="11110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20389" r="20514"/>
          <a:stretch/>
        </p:blipFill>
        <p:spPr bwMode="auto">
          <a:xfrm>
            <a:off x="8625408" y="233636"/>
            <a:ext cx="1094704" cy="111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617186"/>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テキスト ボックス 1"/>
          <p:cNvSpPr txBox="1"/>
          <p:nvPr/>
        </p:nvSpPr>
        <p:spPr>
          <a:xfrm>
            <a:off x="2588419" y="3038773"/>
            <a:ext cx="4729162" cy="923330"/>
          </a:xfrm>
          <a:prstGeom prst="rect">
            <a:avLst/>
          </a:prstGeom>
          <a:noFill/>
        </p:spPr>
        <p:txBody>
          <a:bodyPr wrap="square" rtlCol="0">
            <a:spAutoFit/>
          </a:bodyPr>
          <a:lstStyle/>
          <a:p>
            <a:pPr algn="ctr"/>
            <a:r>
              <a:rPr kumimoji="1" lang="ja-JP" altLang="en-US" sz="5400" b="1" dirty="0"/>
              <a:t>持続可能とは</a:t>
            </a:r>
            <a:endParaRPr kumimoji="1" lang="en-US" altLang="ja-JP" sz="5400" b="1" dirty="0"/>
          </a:p>
        </p:txBody>
      </p:sp>
      <p:sp>
        <p:nvSpPr>
          <p:cNvPr id="3" name="スライド番号プレースホルダー 2"/>
          <p:cNvSpPr>
            <a:spLocks noGrp="1"/>
          </p:cNvSpPr>
          <p:nvPr>
            <p:ph type="sldNum" sz="quarter" idx="12"/>
          </p:nvPr>
        </p:nvSpPr>
        <p:spPr>
          <a:xfrm>
            <a:off x="7677150" y="6492875"/>
            <a:ext cx="2228850" cy="365125"/>
          </a:xfrm>
        </p:spPr>
        <p:txBody>
          <a:bodyPr/>
          <a:lstStyle/>
          <a:p>
            <a:fld id="{E93600C5-E09F-42B5-8802-35E7D4C4D45F}" type="slidenum">
              <a:rPr kumimoji="1" lang="ja-JP" altLang="en-US" smtClean="0"/>
              <a:t>13</a:t>
            </a:fld>
            <a:endParaRPr kumimoji="1" lang="ja-JP" altLang="en-US"/>
          </a:p>
        </p:txBody>
      </p:sp>
    </p:spTree>
    <p:extLst>
      <p:ext uri="{BB962C8B-B14F-4D97-AF65-F5344CB8AC3E}">
        <p14:creationId xmlns:p14="http://schemas.microsoft.com/office/powerpoint/2010/main" val="30539410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正方形/長方形 1"/>
          <p:cNvSpPr/>
          <p:nvPr/>
        </p:nvSpPr>
        <p:spPr>
          <a:xfrm>
            <a:off x="356936" y="6506665"/>
            <a:ext cx="6468272" cy="307777"/>
          </a:xfrm>
          <a:prstGeom prst="rect">
            <a:avLst/>
          </a:prstGeom>
        </p:spPr>
        <p:txBody>
          <a:bodyPr wrap="square">
            <a:spAutoFit/>
          </a:bodyPr>
          <a:lstStyle/>
          <a:p>
            <a:r>
              <a:rPr lang="ja-JP" altLang="en-US" sz="1400" dirty="0">
                <a:latin typeface="Meiryo UI" panose="020B0604030504040204" pitchFamily="50" charset="-128"/>
                <a:ea typeface="Meiryo UI" panose="020B0604030504040204" pitchFamily="50" charset="-128"/>
              </a:rPr>
              <a:t>「ブルントラント報告」（国連環境と開発に関する世界委員会、</a:t>
            </a:r>
            <a:r>
              <a:rPr lang="en-US" altLang="ja-JP" sz="1400" dirty="0">
                <a:latin typeface="Meiryo UI" panose="020B0604030504040204" pitchFamily="50" charset="-128"/>
                <a:ea typeface="Meiryo UI" panose="020B0604030504040204" pitchFamily="50" charset="-128"/>
              </a:rPr>
              <a:t>1987</a:t>
            </a:r>
            <a:r>
              <a:rPr lang="ja-JP" altLang="en-US" sz="1400" dirty="0">
                <a:latin typeface="Meiryo UI" panose="020B0604030504040204" pitchFamily="50" charset="-128"/>
                <a:ea typeface="Meiryo UI" panose="020B0604030504040204" pitchFamily="50" charset="-128"/>
              </a:rPr>
              <a:t>年）</a:t>
            </a:r>
          </a:p>
        </p:txBody>
      </p:sp>
      <p:sp>
        <p:nvSpPr>
          <p:cNvPr id="3" name="正方形/長方形 2"/>
          <p:cNvSpPr/>
          <p:nvPr/>
        </p:nvSpPr>
        <p:spPr>
          <a:xfrm>
            <a:off x="590550" y="2623275"/>
            <a:ext cx="8724900" cy="1754326"/>
          </a:xfrm>
          <a:prstGeom prst="rect">
            <a:avLst/>
          </a:prstGeom>
        </p:spPr>
        <p:txBody>
          <a:bodyPr wrap="square">
            <a:spAutoFit/>
          </a:bodyPr>
          <a:lstStyle/>
          <a:p>
            <a:pPr algn="ctr"/>
            <a:r>
              <a:rPr lang="ja-JP" altLang="ja-JP" sz="3600" dirty="0">
                <a:latin typeface="Meiryo UI" panose="020B0604030504040204" pitchFamily="50" charset="-128"/>
                <a:ea typeface="Meiryo UI" panose="020B0604030504040204" pitchFamily="50" charset="-128"/>
              </a:rPr>
              <a:t>将来世代のニーズを損なうことなく</a:t>
            </a:r>
            <a:endParaRPr lang="en-US" altLang="ja-JP" sz="3600" dirty="0">
              <a:latin typeface="Meiryo UI" panose="020B0604030504040204" pitchFamily="50" charset="-128"/>
              <a:ea typeface="Meiryo UI" panose="020B0604030504040204" pitchFamily="50" charset="-128"/>
            </a:endParaRPr>
          </a:p>
          <a:p>
            <a:pPr algn="ctr"/>
            <a:endParaRPr lang="en-US" altLang="ja-JP" sz="3600" dirty="0">
              <a:latin typeface="Meiryo UI" panose="020B0604030504040204" pitchFamily="50" charset="-128"/>
              <a:ea typeface="Meiryo UI" panose="020B0604030504040204" pitchFamily="50" charset="-128"/>
            </a:endParaRPr>
          </a:p>
          <a:p>
            <a:pPr algn="ctr"/>
            <a:r>
              <a:rPr lang="ja-JP" altLang="ja-JP" sz="3600" dirty="0">
                <a:latin typeface="Meiryo UI" panose="020B0604030504040204" pitchFamily="50" charset="-128"/>
                <a:ea typeface="Meiryo UI" panose="020B0604030504040204" pitchFamily="50" charset="-128"/>
              </a:rPr>
              <a:t>現在の世代のニーズを満たすこと</a:t>
            </a:r>
            <a:endParaRPr lang="ja-JP" altLang="en-US" sz="36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a:xfrm>
            <a:off x="7677150" y="6477990"/>
            <a:ext cx="2228850" cy="365125"/>
          </a:xfrm>
        </p:spPr>
        <p:txBody>
          <a:bodyPr/>
          <a:lstStyle/>
          <a:p>
            <a:fld id="{E93600C5-E09F-42B5-8802-35E7D4C4D45F}" type="slidenum">
              <a:rPr kumimoji="1" lang="ja-JP" altLang="en-US" smtClean="0"/>
              <a:t>14</a:t>
            </a:fld>
            <a:endParaRPr kumimoji="1" lang="ja-JP" altLang="en-US"/>
          </a:p>
        </p:txBody>
      </p:sp>
    </p:spTree>
    <p:extLst>
      <p:ext uri="{BB962C8B-B14F-4D97-AF65-F5344CB8AC3E}">
        <p14:creationId xmlns:p14="http://schemas.microsoft.com/office/powerpoint/2010/main" val="9397856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508242" y="786908"/>
            <a:ext cx="8881980" cy="4452069"/>
          </a:xfrm>
          <a:prstGeom prst="rect">
            <a:avLst/>
          </a:prstGeom>
        </p:spPr>
      </p:pic>
      <p:sp>
        <p:nvSpPr>
          <p:cNvPr id="3" name="正方形/長方形 2"/>
          <p:cNvSpPr/>
          <p:nvPr/>
        </p:nvSpPr>
        <p:spPr>
          <a:xfrm>
            <a:off x="7050077" y="4893706"/>
            <a:ext cx="2589170" cy="253916"/>
          </a:xfrm>
          <a:prstGeom prst="rect">
            <a:avLst/>
          </a:prstGeom>
        </p:spPr>
        <p:txBody>
          <a:bodyPr wrap="none">
            <a:spAutoFit/>
          </a:bodyPr>
          <a:lstStyle/>
          <a:p>
            <a:r>
              <a:rPr lang="en-US" altLang="zh-TW" sz="1050" dirty="0">
                <a:solidFill>
                  <a:srgbClr val="333333"/>
                </a:solidFill>
              </a:rPr>
              <a:t>IPCC</a:t>
            </a:r>
            <a:r>
              <a:rPr lang="zh-TW" altLang="en-US" sz="1050" dirty="0">
                <a:solidFill>
                  <a:srgbClr val="333333"/>
                </a:solidFill>
              </a:rPr>
              <a:t>第</a:t>
            </a:r>
            <a:r>
              <a:rPr lang="en-US" altLang="zh-TW" sz="1050" dirty="0">
                <a:solidFill>
                  <a:srgbClr val="333333"/>
                </a:solidFill>
              </a:rPr>
              <a:t>5</a:t>
            </a:r>
            <a:r>
              <a:rPr lang="zh-TW" altLang="en-US" sz="1050" dirty="0">
                <a:solidFill>
                  <a:srgbClr val="333333"/>
                </a:solidFill>
              </a:rPr>
              <a:t>次評価報告書第</a:t>
            </a:r>
            <a:r>
              <a:rPr lang="en-US" altLang="zh-TW" sz="1050" dirty="0">
                <a:solidFill>
                  <a:srgbClr val="333333"/>
                </a:solidFill>
              </a:rPr>
              <a:t>1</a:t>
            </a:r>
            <a:r>
              <a:rPr lang="zh-TW" altLang="en-US" sz="1050" dirty="0">
                <a:solidFill>
                  <a:srgbClr val="333333"/>
                </a:solidFill>
              </a:rPr>
              <a:t>作業部会報告書</a:t>
            </a:r>
            <a:endParaRPr lang="ja-JP" altLang="en-US" sz="1050" dirty="0"/>
          </a:p>
        </p:txBody>
      </p:sp>
      <p:sp>
        <p:nvSpPr>
          <p:cNvPr id="4" name="正方形/長方形 3"/>
          <p:cNvSpPr/>
          <p:nvPr/>
        </p:nvSpPr>
        <p:spPr>
          <a:xfrm>
            <a:off x="346877" y="5367926"/>
            <a:ext cx="4953000" cy="769441"/>
          </a:xfrm>
          <a:prstGeom prst="rect">
            <a:avLst/>
          </a:prstGeom>
        </p:spPr>
        <p:txBody>
          <a:bodyPr>
            <a:spAutoFit/>
          </a:bodyPr>
          <a:lstStyle/>
          <a:p>
            <a:pPr marL="901700" indent="-901700"/>
            <a:r>
              <a:rPr lang="en-US" altLang="ja-JP" sz="1100" dirty="0">
                <a:latin typeface="Meiryo UI" panose="020B0604030504040204" pitchFamily="50" charset="-128"/>
                <a:ea typeface="Meiryo UI" panose="020B0604030504040204" pitchFamily="50" charset="-128"/>
              </a:rPr>
              <a:t>RCP </a:t>
            </a:r>
            <a:r>
              <a:rPr lang="ja-JP" altLang="en-US" sz="1100" dirty="0">
                <a:latin typeface="Meiryo UI" panose="020B0604030504040204" pitchFamily="50" charset="-128"/>
                <a:ea typeface="Meiryo UI" panose="020B0604030504040204" pitchFamily="50" charset="-128"/>
              </a:rPr>
              <a:t>シナリオ：</a:t>
            </a:r>
            <a:r>
              <a:rPr lang="en-US" altLang="ja-JP" sz="1100" dirty="0">
                <a:latin typeface="Meiryo UI" panose="020B0604030504040204" pitchFamily="50" charset="-128"/>
                <a:ea typeface="Meiryo UI" panose="020B0604030504040204" pitchFamily="50" charset="-128"/>
              </a:rPr>
              <a:t>RCP</a:t>
            </a:r>
            <a:r>
              <a:rPr lang="ja-JP" altLang="en-US" sz="1100" dirty="0">
                <a:latin typeface="Meiryo UI" panose="020B0604030504040204" pitchFamily="50" charset="-128"/>
                <a:ea typeface="Meiryo UI" panose="020B0604030504040204" pitchFamily="50" charset="-128"/>
              </a:rPr>
              <a:t>（代表的濃度経路） シナリオと呼ばれる排出シナリオが、国際的に共通して用いられています。</a:t>
            </a:r>
            <a:r>
              <a:rPr lang="en-US" altLang="ja-JP" sz="1100" dirty="0">
                <a:latin typeface="Meiryo UI" panose="020B0604030504040204" pitchFamily="50" charset="-128"/>
                <a:ea typeface="Meiryo UI" panose="020B0604030504040204" pitchFamily="50" charset="-128"/>
              </a:rPr>
              <a:t>RCP </a:t>
            </a:r>
            <a:r>
              <a:rPr lang="ja-JP" altLang="en-US" sz="1100" dirty="0">
                <a:latin typeface="Meiryo UI" panose="020B0604030504040204" pitchFamily="50" charset="-128"/>
                <a:ea typeface="Meiryo UI" panose="020B0604030504040204" pitchFamily="50" charset="-128"/>
              </a:rPr>
              <a:t>に続く数値は、その値が大きいほど</a:t>
            </a:r>
            <a:r>
              <a:rPr lang="en-US" altLang="ja-JP" sz="1100" dirty="0">
                <a:latin typeface="Meiryo UI" panose="020B0604030504040204" pitchFamily="50" charset="-128"/>
                <a:ea typeface="Meiryo UI" panose="020B0604030504040204" pitchFamily="50" charset="-128"/>
              </a:rPr>
              <a:t>2100 </a:t>
            </a:r>
            <a:r>
              <a:rPr lang="ja-JP" altLang="en-US" sz="1100" dirty="0">
                <a:latin typeface="Meiryo UI" panose="020B0604030504040204" pitchFamily="50" charset="-128"/>
                <a:ea typeface="Meiryo UI" panose="020B0604030504040204" pitchFamily="50" charset="-128"/>
              </a:rPr>
              <a:t>年までの温室効果ガス排出が多いことを意味し、将来的な気温上昇量が大きくなります。</a:t>
            </a: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3425" y="5367926"/>
            <a:ext cx="3253305" cy="1255776"/>
          </a:xfrm>
          <a:prstGeom prst="rect">
            <a:avLst/>
          </a:prstGeom>
        </p:spPr>
      </p:pic>
      <p:sp>
        <p:nvSpPr>
          <p:cNvPr id="6" name="正方形/長方形 5"/>
          <p:cNvSpPr/>
          <p:nvPr/>
        </p:nvSpPr>
        <p:spPr>
          <a:xfrm>
            <a:off x="5575286" y="6604084"/>
            <a:ext cx="4177775" cy="253916"/>
          </a:xfrm>
          <a:prstGeom prst="rect">
            <a:avLst/>
          </a:prstGeom>
        </p:spPr>
        <p:txBody>
          <a:bodyPr wrap="square">
            <a:spAutoFit/>
          </a:bodyPr>
          <a:lstStyle/>
          <a:p>
            <a:r>
              <a:rPr lang="en-US" altLang="zh-TW" sz="1050" dirty="0">
                <a:solidFill>
                  <a:srgbClr val="333333"/>
                </a:solidFill>
              </a:rPr>
              <a:t>IPCC</a:t>
            </a:r>
            <a:r>
              <a:rPr lang="zh-TW" altLang="en-US" sz="1050" dirty="0">
                <a:solidFill>
                  <a:srgbClr val="333333"/>
                </a:solidFill>
              </a:rPr>
              <a:t>第</a:t>
            </a:r>
            <a:r>
              <a:rPr lang="en-US" altLang="zh-TW" sz="1050" dirty="0">
                <a:solidFill>
                  <a:srgbClr val="333333"/>
                </a:solidFill>
              </a:rPr>
              <a:t>5</a:t>
            </a:r>
            <a:r>
              <a:rPr lang="zh-TW" altLang="en-US" sz="1050" dirty="0">
                <a:solidFill>
                  <a:srgbClr val="333333"/>
                </a:solidFill>
              </a:rPr>
              <a:t>次評価報告書第</a:t>
            </a:r>
            <a:r>
              <a:rPr lang="en-US" altLang="zh-TW" sz="1050" dirty="0">
                <a:solidFill>
                  <a:srgbClr val="333333"/>
                </a:solidFill>
              </a:rPr>
              <a:t>1</a:t>
            </a:r>
            <a:r>
              <a:rPr lang="zh-TW" altLang="en-US" sz="1050" dirty="0">
                <a:solidFill>
                  <a:srgbClr val="333333"/>
                </a:solidFill>
              </a:rPr>
              <a:t>作業部会報告書</a:t>
            </a:r>
            <a:r>
              <a:rPr lang="ja-JP" altLang="en-US" sz="1050" dirty="0"/>
              <a:t>からみずほ情報総研作成</a:t>
            </a:r>
          </a:p>
        </p:txBody>
      </p:sp>
      <p:sp>
        <p:nvSpPr>
          <p:cNvPr id="9" name="テキスト ボックス 8">
            <a:extLst>
              <a:ext uri="{FF2B5EF4-FFF2-40B4-BE49-F238E27FC236}">
                <a16:creationId xmlns:a16="http://schemas.microsoft.com/office/drawing/2014/main" id="{3E7C53F6-4AA6-4289-9E1E-0E8DAB1C4B59}"/>
              </a:ext>
            </a:extLst>
          </p:cNvPr>
          <p:cNvSpPr txBox="1"/>
          <p:nvPr/>
        </p:nvSpPr>
        <p:spPr>
          <a:xfrm>
            <a:off x="85188" y="99091"/>
            <a:ext cx="3931708" cy="400110"/>
          </a:xfrm>
          <a:prstGeom prst="rect">
            <a:avLst/>
          </a:prstGeom>
          <a:noFill/>
        </p:spPr>
        <p:txBody>
          <a:bodyPr wrap="square" rtlCol="0">
            <a:spAutoFit/>
          </a:bodyPr>
          <a:lstStyle/>
          <a:p>
            <a:r>
              <a:rPr kumimoji="1" lang="zh-CN" altLang="en-US" sz="2000" b="1" dirty="0">
                <a:latin typeface="Meiryo UI" panose="020B0604030504040204" pitchFamily="50" charset="-128"/>
                <a:ea typeface="Meiryo UI" panose="020B0604030504040204" pitchFamily="50" charset="-128"/>
              </a:rPr>
              <a:t>　世界平均地上気温変化</a:t>
            </a:r>
          </a:p>
        </p:txBody>
      </p:sp>
      <p:cxnSp>
        <p:nvCxnSpPr>
          <p:cNvPr id="10" name="直線コネクタ 9">
            <a:extLst>
              <a:ext uri="{FF2B5EF4-FFF2-40B4-BE49-F238E27FC236}">
                <a16:creationId xmlns:a16="http://schemas.microsoft.com/office/drawing/2014/main" id="{E4B88565-DCA1-46BA-9BD5-DB211630711A}"/>
              </a:ext>
            </a:extLst>
          </p:cNvPr>
          <p:cNvCxnSpPr>
            <a:cxnSpLocks/>
          </p:cNvCxnSpPr>
          <p:nvPr/>
        </p:nvCxnSpPr>
        <p:spPr>
          <a:xfrm>
            <a:off x="79182" y="600457"/>
            <a:ext cx="9747636"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9985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図 8"/>
          <p:cNvPicPr>
            <a:picLocks noChangeAspect="1"/>
          </p:cNvPicPr>
          <p:nvPr/>
        </p:nvPicPr>
        <p:blipFill>
          <a:blip r:embed="rId3"/>
          <a:stretch>
            <a:fillRect/>
          </a:stretch>
        </p:blipFill>
        <p:spPr>
          <a:xfrm>
            <a:off x="299381" y="898717"/>
            <a:ext cx="9199661" cy="5590517"/>
          </a:xfrm>
          <a:prstGeom prst="rect">
            <a:avLst/>
          </a:prstGeom>
        </p:spPr>
      </p:pic>
      <p:sp>
        <p:nvSpPr>
          <p:cNvPr id="10" name="Shape 323"/>
          <p:cNvSpPr txBox="1">
            <a:spLocks/>
          </p:cNvSpPr>
          <p:nvPr/>
        </p:nvSpPr>
        <p:spPr>
          <a:xfrm>
            <a:off x="5169024" y="6483155"/>
            <a:ext cx="4595899" cy="374845"/>
          </a:xfrm>
          <a:prstGeom prst="rect">
            <a:avLst/>
          </a:prstGeom>
          <a:noFill/>
          <a:ln>
            <a:noFill/>
          </a:ln>
        </p:spPr>
        <p:txBody>
          <a:bodyPr vert="horz" lIns="91425" tIns="45700" rIns="91425" bIns="45700" rtlCol="0" anchor="ctr" anchorCtr="0">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SzPct val="25000"/>
            </a:pPr>
            <a:r>
              <a:rPr lang="ja-JP" altLang="en-US" dirty="0">
                <a:solidFill>
                  <a:srgbClr val="888888"/>
                </a:solidFill>
                <a:latin typeface="Meiryo UI" panose="020B0604030504040204" pitchFamily="50" charset="-128"/>
                <a:ea typeface="Meiryo UI" panose="020B0604030504040204" pitchFamily="50" charset="-128"/>
                <a:cs typeface="Arial" panose="020B0604020202020204" pitchFamily="34" charset="0"/>
                <a:sym typeface="Calibri"/>
              </a:rPr>
              <a:t>出典：国際連合「世界人口予測・２０１９年版」（関連</a:t>
            </a:r>
            <a:r>
              <a:rPr lang="en-US" altLang="ja-JP" dirty="0">
                <a:solidFill>
                  <a:srgbClr val="888888"/>
                </a:solidFill>
                <a:latin typeface="Meiryo UI" panose="020B0604030504040204" pitchFamily="50" charset="-128"/>
                <a:ea typeface="Meiryo UI" panose="020B0604030504040204" pitchFamily="50" charset="-128"/>
                <a:cs typeface="Arial" panose="020B0604020202020204" pitchFamily="34" charset="0"/>
                <a:sym typeface="Calibri"/>
              </a:rPr>
              <a:t>HP</a:t>
            </a:r>
            <a:r>
              <a:rPr lang="ja-JP" altLang="en-US" dirty="0">
                <a:solidFill>
                  <a:srgbClr val="888888"/>
                </a:solidFill>
                <a:latin typeface="Meiryo UI" panose="020B0604030504040204" pitchFamily="50" charset="-128"/>
                <a:ea typeface="Meiryo UI" panose="020B0604030504040204" pitchFamily="50" charset="-128"/>
                <a:cs typeface="Arial" panose="020B0604020202020204" pitchFamily="34" charset="0"/>
                <a:sym typeface="Calibri"/>
              </a:rPr>
              <a:t>を含む）</a:t>
            </a:r>
            <a:endParaRPr lang="en-US" dirty="0">
              <a:solidFill>
                <a:srgbClr val="888888"/>
              </a:solidFill>
              <a:latin typeface="Meiryo UI" panose="020B0604030504040204" pitchFamily="50" charset="-128"/>
              <a:ea typeface="Meiryo UI" panose="020B0604030504040204" pitchFamily="50" charset="-128"/>
              <a:cs typeface="Arial" panose="020B0604020202020204" pitchFamily="34" charset="0"/>
              <a:sym typeface="Calibri"/>
            </a:endParaRPr>
          </a:p>
        </p:txBody>
      </p:sp>
      <p:sp>
        <p:nvSpPr>
          <p:cNvPr id="5" name="テキスト ボックス 4">
            <a:extLst>
              <a:ext uri="{FF2B5EF4-FFF2-40B4-BE49-F238E27FC236}">
                <a16:creationId xmlns:a16="http://schemas.microsoft.com/office/drawing/2014/main" id="{42E83217-046E-495D-A2AE-7336CDA70EDC}"/>
              </a:ext>
            </a:extLst>
          </p:cNvPr>
          <p:cNvSpPr txBox="1"/>
          <p:nvPr/>
        </p:nvSpPr>
        <p:spPr>
          <a:xfrm>
            <a:off x="85188" y="99091"/>
            <a:ext cx="3931708" cy="400110"/>
          </a:xfrm>
          <a:prstGeom prst="rect">
            <a:avLst/>
          </a:prstGeom>
          <a:noFill/>
        </p:spPr>
        <p:txBody>
          <a:bodyPr wrap="square" rtlCol="0">
            <a:spAutoFit/>
          </a:bodyPr>
          <a:lstStyle/>
          <a:p>
            <a:r>
              <a:rPr kumimoji="1" lang="zh-CN" altLang="en-US" sz="2000" b="1" dirty="0">
                <a:latin typeface="Meiryo UI" panose="020B0604030504040204" pitchFamily="50" charset="-128"/>
                <a:ea typeface="Meiryo UI" panose="020B0604030504040204" pitchFamily="50" charset="-128"/>
              </a:rPr>
              <a:t>　世界</a:t>
            </a:r>
            <a:r>
              <a:rPr kumimoji="1" lang="ja-JP" altLang="en-US" sz="2000" b="1" dirty="0">
                <a:latin typeface="Meiryo UI" panose="020B0604030504040204" pitchFamily="50" charset="-128"/>
                <a:ea typeface="Meiryo UI" panose="020B0604030504040204" pitchFamily="50" charset="-128"/>
              </a:rPr>
              <a:t>人口予測</a:t>
            </a:r>
            <a:endParaRPr kumimoji="1" lang="zh-CN" altLang="en-US" sz="2000" b="1" dirty="0">
              <a:latin typeface="Meiryo UI" panose="020B0604030504040204" pitchFamily="50" charset="-128"/>
              <a:ea typeface="Meiryo UI" panose="020B0604030504040204" pitchFamily="50" charset="-128"/>
            </a:endParaRPr>
          </a:p>
        </p:txBody>
      </p:sp>
      <p:cxnSp>
        <p:nvCxnSpPr>
          <p:cNvPr id="6" name="直線コネクタ 5">
            <a:extLst>
              <a:ext uri="{FF2B5EF4-FFF2-40B4-BE49-F238E27FC236}">
                <a16:creationId xmlns:a16="http://schemas.microsoft.com/office/drawing/2014/main" id="{60568569-93A7-4D68-BF05-C87212EB1ADC}"/>
              </a:ext>
            </a:extLst>
          </p:cNvPr>
          <p:cNvCxnSpPr>
            <a:cxnSpLocks/>
          </p:cNvCxnSpPr>
          <p:nvPr/>
        </p:nvCxnSpPr>
        <p:spPr>
          <a:xfrm>
            <a:off x="79182" y="600457"/>
            <a:ext cx="9747636"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6554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グループ化 4"/>
          <p:cNvGrpSpPr/>
          <p:nvPr/>
        </p:nvGrpSpPr>
        <p:grpSpPr>
          <a:xfrm>
            <a:off x="477964" y="816450"/>
            <a:ext cx="9473500" cy="843649"/>
            <a:chOff x="477964" y="816450"/>
            <a:chExt cx="9473500" cy="843649"/>
          </a:xfrm>
        </p:grpSpPr>
        <p:sp>
          <p:nvSpPr>
            <p:cNvPr id="3" name="正方形/長方形 2"/>
            <p:cNvSpPr/>
            <p:nvPr/>
          </p:nvSpPr>
          <p:spPr>
            <a:xfrm>
              <a:off x="477964" y="816450"/>
              <a:ext cx="6447271" cy="815608"/>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rPr>
                <a:t>日本の人口　 </a:t>
              </a:r>
              <a:r>
                <a:rPr lang="ja-JP" altLang="en-US" sz="2400" dirty="0">
                  <a:latin typeface="Meiryo UI" panose="020B0604030504040204" pitchFamily="50" charset="-128"/>
                  <a:ea typeface="Meiryo UI" panose="020B0604030504040204" pitchFamily="50" charset="-128"/>
                </a:rPr>
                <a:t>１億２５２１万人</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2021</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9</a:t>
              </a:r>
              <a:r>
                <a:rPr lang="ja-JP" altLang="en-US" sz="1400" dirty="0">
                  <a:latin typeface="Meiryo UI" panose="020B0604030504040204" pitchFamily="50" charset="-128"/>
                  <a:ea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日 概算値）</a:t>
              </a:r>
              <a:r>
                <a:rPr lang="ja-JP" altLang="en-US" dirty="0">
                  <a:latin typeface="Meiryo UI" panose="020B0604030504040204" pitchFamily="50" charset="-128"/>
                  <a:ea typeface="Meiryo UI" panose="020B0604030504040204" pitchFamily="50" charset="-128"/>
                </a:rPr>
                <a:t>　</a:t>
              </a:r>
              <a:endParaRPr lang="en-US" altLang="ja-JP" dirty="0">
                <a:latin typeface="Meiryo UI" panose="020B0604030504040204" pitchFamily="50" charset="-128"/>
                <a:ea typeface="Meiryo UI" panose="020B0604030504040204" pitchFamily="50" charset="-128"/>
              </a:endParaRPr>
            </a:p>
            <a:p>
              <a:pPr indent="1612900">
                <a:spcBef>
                  <a:spcPts val="600"/>
                </a:spcBef>
              </a:pP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前年同月と比べ５４万人減少</a:t>
              </a:r>
              <a:endParaRPr lang="en-US" altLang="ja-JP" dirty="0">
                <a:latin typeface="Meiryo UI" panose="020B0604030504040204" pitchFamily="50" charset="-128"/>
                <a:ea typeface="Meiryo UI" panose="020B0604030504040204" pitchFamily="50" charset="-128"/>
              </a:endParaRPr>
            </a:p>
          </p:txBody>
        </p:sp>
        <p:sp>
          <p:nvSpPr>
            <p:cNvPr id="4" name="正方形/長方形 3"/>
            <p:cNvSpPr/>
            <p:nvPr/>
          </p:nvSpPr>
          <p:spPr>
            <a:xfrm>
              <a:off x="6323548" y="1383100"/>
              <a:ext cx="3627916" cy="276999"/>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rPr>
                <a:t>出典：総務省統計局（</a:t>
              </a:r>
              <a:r>
                <a:rPr lang="en-US" altLang="ja-JP" sz="1200" dirty="0">
                  <a:latin typeface="Meiryo UI" panose="020B0604030504040204" pitchFamily="50" charset="-128"/>
                  <a:ea typeface="Meiryo UI" panose="020B0604030504040204" pitchFamily="50" charset="-128"/>
                </a:rPr>
                <a:t>2021</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21</a:t>
              </a:r>
              <a:r>
                <a:rPr lang="ja-JP" altLang="en-US" sz="1200" dirty="0">
                  <a:latin typeface="Meiryo UI" panose="020B0604030504040204" pitchFamily="50" charset="-128"/>
                  <a:ea typeface="Meiryo UI" panose="020B0604030504040204" pitchFamily="50" charset="-128"/>
                </a:rPr>
                <a:t>日公表資料）</a:t>
              </a:r>
            </a:p>
          </p:txBody>
        </p:sp>
      </p:grpSp>
      <p:grpSp>
        <p:nvGrpSpPr>
          <p:cNvPr id="9" name="グループ化 8"/>
          <p:cNvGrpSpPr/>
          <p:nvPr/>
        </p:nvGrpSpPr>
        <p:grpSpPr>
          <a:xfrm>
            <a:off x="228330" y="1873321"/>
            <a:ext cx="9441803" cy="4893395"/>
            <a:chOff x="228330" y="1873321"/>
            <a:chExt cx="9441803" cy="4893395"/>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330" y="1901362"/>
              <a:ext cx="9441803" cy="4726855"/>
            </a:xfrm>
            <a:prstGeom prst="rect">
              <a:avLst/>
            </a:prstGeom>
          </p:spPr>
        </p:pic>
        <p:sp>
          <p:nvSpPr>
            <p:cNvPr id="2" name="正方形/長方形 1"/>
            <p:cNvSpPr/>
            <p:nvPr/>
          </p:nvSpPr>
          <p:spPr>
            <a:xfrm>
              <a:off x="923041" y="1873321"/>
              <a:ext cx="3326552" cy="369332"/>
            </a:xfrm>
            <a:prstGeom prst="rect">
              <a:avLst/>
            </a:prstGeom>
          </p:spPr>
          <p:txBody>
            <a:bodyPr wrap="none">
              <a:spAutoFit/>
            </a:bodyPr>
            <a:lstStyle/>
            <a:p>
              <a:r>
                <a:rPr kumimoji="1" lang="ja-JP" altLang="en-US" b="1" dirty="0">
                  <a:latin typeface="Meiryo UI" panose="020B0604030504040204" pitchFamily="50" charset="-128"/>
                  <a:ea typeface="Meiryo UI" panose="020B0604030504040204" pitchFamily="50" charset="-128"/>
                </a:rPr>
                <a:t>高齢者人口の割合（</a:t>
              </a:r>
              <a:r>
                <a:rPr kumimoji="1" lang="en-US" altLang="ja-JP" b="1" dirty="0">
                  <a:latin typeface="Meiryo UI" panose="020B0604030504040204" pitchFamily="50" charset="-128"/>
                  <a:ea typeface="Meiryo UI" panose="020B0604030504040204" pitchFamily="50" charset="-128"/>
                </a:rPr>
                <a:t>2020</a:t>
              </a:r>
              <a:r>
                <a:rPr kumimoji="1" lang="ja-JP" altLang="en-US" b="1" dirty="0">
                  <a:latin typeface="Meiryo UI" panose="020B0604030504040204" pitchFamily="50" charset="-128"/>
                  <a:ea typeface="Meiryo UI" panose="020B0604030504040204" pitchFamily="50" charset="-128"/>
                </a:rPr>
                <a:t>年）</a:t>
              </a:r>
              <a:endParaRPr kumimoji="1" lang="en-US" altLang="ja-JP" b="1" dirty="0">
                <a:latin typeface="Meiryo UI" panose="020B0604030504040204" pitchFamily="50" charset="-128"/>
                <a:ea typeface="Meiryo UI" panose="020B0604030504040204" pitchFamily="50" charset="-128"/>
              </a:endParaRPr>
            </a:p>
          </p:txBody>
        </p:sp>
        <p:sp>
          <p:nvSpPr>
            <p:cNvPr id="6" name="正方形/長方形 5"/>
            <p:cNvSpPr/>
            <p:nvPr/>
          </p:nvSpPr>
          <p:spPr>
            <a:xfrm>
              <a:off x="6323548" y="6489717"/>
              <a:ext cx="3346585" cy="276999"/>
            </a:xfrm>
            <a:prstGeom prst="rect">
              <a:avLst/>
            </a:prstGeom>
          </p:spPr>
          <p:txBody>
            <a:bodyPr wrap="square">
              <a:spAutoFit/>
            </a:bodyPr>
            <a:lstStyle/>
            <a:p>
              <a:r>
                <a:rPr lang="zh-TW" altLang="en-US" sz="1200" dirty="0">
                  <a:latin typeface="Meiryo UI" panose="020B0604030504040204" pitchFamily="50" charset="-128"/>
                  <a:ea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rPr>
                <a:t>統計からみた我が国の高齢者</a:t>
              </a:r>
              <a:r>
                <a:rPr lang="zh-TW" altLang="en-US"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総務省</a:t>
              </a:r>
              <a:r>
                <a:rPr lang="zh-TW" altLang="en-US"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grpSp>
      <p:sp>
        <p:nvSpPr>
          <p:cNvPr id="10" name="テキスト ボックス 9">
            <a:extLst>
              <a:ext uri="{FF2B5EF4-FFF2-40B4-BE49-F238E27FC236}">
                <a16:creationId xmlns:a16="http://schemas.microsoft.com/office/drawing/2014/main" id="{D47114C6-71A7-4379-8760-B6DB2D1C2A73}"/>
              </a:ext>
            </a:extLst>
          </p:cNvPr>
          <p:cNvSpPr txBox="1"/>
          <p:nvPr/>
        </p:nvSpPr>
        <p:spPr>
          <a:xfrm>
            <a:off x="85188" y="99091"/>
            <a:ext cx="3931708"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　日本の人口</a:t>
            </a:r>
            <a:endParaRPr kumimoji="1" lang="zh-CN" altLang="en-US" sz="2000" b="1" dirty="0">
              <a:latin typeface="Meiryo UI" panose="020B0604030504040204" pitchFamily="50" charset="-128"/>
              <a:ea typeface="Meiryo UI" panose="020B0604030504040204" pitchFamily="50" charset="-128"/>
            </a:endParaRPr>
          </a:p>
        </p:txBody>
      </p:sp>
      <p:cxnSp>
        <p:nvCxnSpPr>
          <p:cNvPr id="11" name="直線コネクタ 10">
            <a:extLst>
              <a:ext uri="{FF2B5EF4-FFF2-40B4-BE49-F238E27FC236}">
                <a16:creationId xmlns:a16="http://schemas.microsoft.com/office/drawing/2014/main" id="{4AF2473C-57EE-43EC-826D-DCE0C9534FF7}"/>
              </a:ext>
            </a:extLst>
          </p:cNvPr>
          <p:cNvCxnSpPr>
            <a:cxnSpLocks/>
          </p:cNvCxnSpPr>
          <p:nvPr/>
        </p:nvCxnSpPr>
        <p:spPr>
          <a:xfrm>
            <a:off x="79182" y="600457"/>
            <a:ext cx="9747636"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50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グループ化 3"/>
          <p:cNvGrpSpPr/>
          <p:nvPr/>
        </p:nvGrpSpPr>
        <p:grpSpPr>
          <a:xfrm>
            <a:off x="613728" y="859539"/>
            <a:ext cx="8750462" cy="646331"/>
            <a:chOff x="613728" y="859539"/>
            <a:chExt cx="8750462" cy="646331"/>
          </a:xfrm>
        </p:grpSpPr>
        <p:sp>
          <p:nvSpPr>
            <p:cNvPr id="3" name="正方形/長方形 2"/>
            <p:cNvSpPr/>
            <p:nvPr/>
          </p:nvSpPr>
          <p:spPr>
            <a:xfrm>
              <a:off x="613728" y="859539"/>
              <a:ext cx="7741378" cy="369332"/>
            </a:xfrm>
            <a:prstGeom prst="rect">
              <a:avLst/>
            </a:prstGeom>
          </p:spPr>
          <p:txBody>
            <a:bodyPr wrap="square">
              <a:spAutoFit/>
            </a:bodyPr>
            <a:lstStyle/>
            <a:p>
              <a:r>
                <a:rPr lang="ja-JP" altLang="en-US" b="1" dirty="0">
                  <a:latin typeface="Meiryo UI" panose="020B0604030504040204" pitchFamily="50" charset="-128"/>
                  <a:ea typeface="Meiryo UI" panose="020B0604030504040204" pitchFamily="50" charset="-128"/>
                </a:rPr>
                <a:t>健康寿命：健康上の問題で日常生活が制限されることなく生活できる期間</a:t>
              </a:r>
            </a:p>
          </p:txBody>
        </p:sp>
        <p:sp>
          <p:nvSpPr>
            <p:cNvPr id="6" name="正方形/長方形 5"/>
            <p:cNvSpPr/>
            <p:nvPr/>
          </p:nvSpPr>
          <p:spPr>
            <a:xfrm>
              <a:off x="7743233" y="1228871"/>
              <a:ext cx="1620957" cy="276999"/>
            </a:xfrm>
            <a:prstGeom prst="rect">
              <a:avLst/>
            </a:prstGeom>
          </p:spPr>
          <p:txBody>
            <a:bodyPr wrap="none">
              <a:spAutoFit/>
            </a:bodyPr>
            <a:lstStyle/>
            <a:p>
              <a:r>
                <a:rPr lang="ja-JP" altLang="en-US" sz="1200" dirty="0">
                  <a:latin typeface="Meiryo UI" panose="020B0604030504040204" pitchFamily="50" charset="-128"/>
                  <a:ea typeface="Meiryo UI" panose="020B0604030504040204" pitchFamily="50" charset="-128"/>
                </a:rPr>
                <a:t>出典：厚生労働省</a:t>
              </a:r>
              <a:r>
                <a:rPr lang="en-US" altLang="ja-JP" sz="1200" dirty="0">
                  <a:latin typeface="Meiryo UI" panose="020B0604030504040204" pitchFamily="50" charset="-128"/>
                  <a:ea typeface="Meiryo UI" panose="020B0604030504040204" pitchFamily="50" charset="-128"/>
                </a:rPr>
                <a:t>HP</a:t>
              </a:r>
              <a:endParaRPr lang="ja-JP" altLang="en-US" sz="1200" dirty="0">
                <a:latin typeface="Meiryo UI" panose="020B0604030504040204" pitchFamily="50" charset="-128"/>
                <a:ea typeface="Meiryo UI" panose="020B0604030504040204" pitchFamily="50" charset="-128"/>
              </a:endParaRPr>
            </a:p>
          </p:txBody>
        </p:sp>
      </p:grpSp>
      <p:grpSp>
        <p:nvGrpSpPr>
          <p:cNvPr id="5" name="グループ化 4"/>
          <p:cNvGrpSpPr/>
          <p:nvPr/>
        </p:nvGrpSpPr>
        <p:grpSpPr>
          <a:xfrm>
            <a:off x="1030587" y="1453225"/>
            <a:ext cx="8105813" cy="5245707"/>
            <a:chOff x="1030587" y="1453225"/>
            <a:chExt cx="8105813" cy="5245707"/>
          </a:xfrm>
        </p:grpSpPr>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494" y="1805844"/>
              <a:ext cx="7737906" cy="4893088"/>
            </a:xfrm>
            <a:prstGeom prst="rect">
              <a:avLst/>
            </a:prstGeom>
          </p:spPr>
        </p:pic>
        <p:sp>
          <p:nvSpPr>
            <p:cNvPr id="9" name="正方形/長方形 8"/>
            <p:cNvSpPr/>
            <p:nvPr/>
          </p:nvSpPr>
          <p:spPr>
            <a:xfrm>
              <a:off x="1030587" y="1453225"/>
              <a:ext cx="2194832" cy="369332"/>
            </a:xfrm>
            <a:prstGeom prst="rect">
              <a:avLst/>
            </a:prstGeom>
          </p:spPr>
          <p:txBody>
            <a:bodyPr wrap="none">
              <a:spAutoFit/>
            </a:bodyPr>
            <a:lstStyle/>
            <a:p>
              <a:r>
                <a:rPr kumimoji="1" lang="ja-JP" altLang="en-US" b="1" dirty="0">
                  <a:latin typeface="Meiryo UI" panose="020B0604030504040204" pitchFamily="50" charset="-128"/>
                  <a:ea typeface="Meiryo UI" panose="020B0604030504040204" pitchFamily="50" charset="-128"/>
                </a:rPr>
                <a:t>平均寿命と健康寿命</a:t>
              </a:r>
              <a:endParaRPr kumimoji="1" lang="en-US" altLang="ja-JP" b="1" dirty="0">
                <a:latin typeface="Meiryo UI" panose="020B0604030504040204" pitchFamily="50" charset="-128"/>
                <a:ea typeface="Meiryo UI" panose="020B0604030504040204" pitchFamily="50" charset="-128"/>
              </a:endParaRPr>
            </a:p>
          </p:txBody>
        </p:sp>
      </p:grpSp>
      <p:sp>
        <p:nvSpPr>
          <p:cNvPr id="13" name="テキスト ボックス 12">
            <a:extLst>
              <a:ext uri="{FF2B5EF4-FFF2-40B4-BE49-F238E27FC236}">
                <a16:creationId xmlns:a16="http://schemas.microsoft.com/office/drawing/2014/main" id="{9835DC3B-53A8-40A3-A3FC-5C8E105C3B9C}"/>
              </a:ext>
            </a:extLst>
          </p:cNvPr>
          <p:cNvSpPr txBox="1"/>
          <p:nvPr/>
        </p:nvSpPr>
        <p:spPr>
          <a:xfrm>
            <a:off x="85188" y="99091"/>
            <a:ext cx="3931708"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　健康寿命</a:t>
            </a:r>
            <a:endParaRPr kumimoji="1" lang="zh-CN" altLang="en-US" sz="2000" b="1" dirty="0">
              <a:latin typeface="Meiryo UI" panose="020B0604030504040204" pitchFamily="50" charset="-128"/>
              <a:ea typeface="Meiryo UI" panose="020B0604030504040204" pitchFamily="50" charset="-128"/>
            </a:endParaRPr>
          </a:p>
        </p:txBody>
      </p:sp>
      <p:cxnSp>
        <p:nvCxnSpPr>
          <p:cNvPr id="14" name="直線コネクタ 13">
            <a:extLst>
              <a:ext uri="{FF2B5EF4-FFF2-40B4-BE49-F238E27FC236}">
                <a16:creationId xmlns:a16="http://schemas.microsoft.com/office/drawing/2014/main" id="{EE800774-AFAA-481B-91A4-276958C5D810}"/>
              </a:ext>
            </a:extLst>
          </p:cNvPr>
          <p:cNvCxnSpPr>
            <a:cxnSpLocks/>
          </p:cNvCxnSpPr>
          <p:nvPr/>
        </p:nvCxnSpPr>
        <p:spPr>
          <a:xfrm>
            <a:off x="79182" y="600457"/>
            <a:ext cx="9747636"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764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2291046" y="5532047"/>
            <a:ext cx="5592849" cy="83626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1</a:t>
            </a:fld>
            <a:endParaRPr kumimoji="1" lang="ja-JP" altLang="en-US"/>
          </a:p>
        </p:txBody>
      </p:sp>
      <p:sp>
        <p:nvSpPr>
          <p:cNvPr id="7" name="正方形/長方形 6"/>
          <p:cNvSpPr/>
          <p:nvPr/>
        </p:nvSpPr>
        <p:spPr>
          <a:xfrm>
            <a:off x="-303584" y="2168372"/>
            <a:ext cx="9906000" cy="2160240"/>
          </a:xfrm>
          <a:prstGeom prst="rect">
            <a:avLst/>
          </a:prstGeom>
          <a:noFill/>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gn="ctr">
              <a:lnSpc>
                <a:spcPct val="150000"/>
              </a:lnSpc>
              <a:spcBef>
                <a:spcPts val="600"/>
              </a:spcBef>
            </a:pPr>
            <a:r>
              <a:rPr lang="ja-JP" altLang="en-US" sz="4000" b="1" i="1" dirty="0">
                <a:latin typeface="Meiryo UI" panose="020B0604030504040204" pitchFamily="50" charset="-128"/>
                <a:ea typeface="Meiryo UI" panose="020B0604030504040204" pitchFamily="50" charset="-128"/>
              </a:rPr>
              <a:t>目　次</a:t>
            </a:r>
            <a:endParaRPr lang="en-US" altLang="ja-JP" sz="4000" b="1" i="1" dirty="0">
              <a:latin typeface="Meiryo UI" panose="020B0604030504040204" pitchFamily="50" charset="-128"/>
              <a:ea typeface="Meiryo UI" panose="020B0604030504040204" pitchFamily="50" charset="-128"/>
            </a:endParaRPr>
          </a:p>
          <a:p>
            <a:pPr indent="631825">
              <a:lnSpc>
                <a:spcPct val="150000"/>
              </a:lnSpc>
              <a:spcBef>
                <a:spcPts val="600"/>
              </a:spcBef>
            </a:pPr>
            <a:r>
              <a:rPr lang="ja-JP" altLang="en-US" sz="3600" b="1" i="1" dirty="0">
                <a:latin typeface="Meiryo UI" panose="020B0604030504040204" pitchFamily="50" charset="-128"/>
                <a:ea typeface="Meiryo UI" panose="020B0604030504040204" pitchFamily="50" charset="-128"/>
              </a:rPr>
              <a:t>１．</a:t>
            </a:r>
            <a:r>
              <a:rPr lang="en-US" altLang="ja-JP" sz="3600" b="1" dirty="0">
                <a:latin typeface="Meiryo UI" panose="020B0604030504040204" pitchFamily="50" charset="-128"/>
                <a:ea typeface="Meiryo UI" panose="020B0604030504040204" pitchFamily="50" charset="-128"/>
              </a:rPr>
              <a:t>SDGs</a:t>
            </a:r>
            <a:r>
              <a:rPr lang="ja-JP" altLang="en-US" sz="3600" b="1" i="1" dirty="0">
                <a:latin typeface="Meiryo UI" panose="020B0604030504040204" pitchFamily="50" charset="-128"/>
                <a:ea typeface="Meiryo UI" panose="020B0604030504040204" pitchFamily="50" charset="-128"/>
              </a:rPr>
              <a:t>とは</a:t>
            </a:r>
            <a:endParaRPr lang="en-US" altLang="ja-JP" sz="3600" b="1" i="1" dirty="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600" b="1" dirty="0">
                <a:latin typeface="Meiryo UI" panose="020B0604030504040204" pitchFamily="50" charset="-128"/>
                <a:ea typeface="Meiryo UI" panose="020B0604030504040204" pitchFamily="50" charset="-128"/>
              </a:rPr>
              <a:t>２．なぜ</a:t>
            </a:r>
            <a:r>
              <a:rPr kumimoji="1" lang="en-US" altLang="ja-JP" sz="3600" b="1" dirty="0">
                <a:latin typeface="Meiryo UI" panose="020B0604030504040204" pitchFamily="50" charset="-128"/>
                <a:ea typeface="Meiryo UI" panose="020B0604030504040204" pitchFamily="50" charset="-128"/>
              </a:rPr>
              <a:t>SDGs</a:t>
            </a:r>
          </a:p>
          <a:p>
            <a:pPr indent="631825">
              <a:lnSpc>
                <a:spcPct val="150000"/>
              </a:lnSpc>
              <a:spcBef>
                <a:spcPts val="600"/>
              </a:spcBef>
            </a:pPr>
            <a:r>
              <a:rPr lang="ja-JP" altLang="en-US" sz="3600" b="1" dirty="0">
                <a:latin typeface="Meiryo UI" panose="020B0604030504040204" pitchFamily="50" charset="-128"/>
                <a:ea typeface="Meiryo UI" panose="020B0604030504040204" pitchFamily="50" charset="-128"/>
              </a:rPr>
              <a:t>３．</a:t>
            </a:r>
            <a:r>
              <a:rPr lang="en-US" altLang="ja-JP" sz="3600" b="1" dirty="0">
                <a:latin typeface="Meiryo UI" panose="020B0604030504040204" pitchFamily="50" charset="-128"/>
                <a:ea typeface="Meiryo UI" panose="020B0604030504040204" pitchFamily="50" charset="-128"/>
              </a:rPr>
              <a:t>SDGs</a:t>
            </a:r>
            <a:r>
              <a:rPr lang="ja-JP" altLang="en-US" sz="3600" b="1" dirty="0">
                <a:latin typeface="Meiryo UI" panose="020B0604030504040204" pitchFamily="50" charset="-128"/>
                <a:ea typeface="Meiryo UI" panose="020B0604030504040204" pitchFamily="50" charset="-128"/>
              </a:rPr>
              <a:t>に取り組む際のポイント</a:t>
            </a:r>
            <a:endParaRPr lang="en-US" altLang="ja-JP" sz="3600" b="1" dirty="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600" b="1" dirty="0" smtClean="0">
                <a:latin typeface="Meiryo UI" panose="020B0604030504040204" pitchFamily="50" charset="-128"/>
                <a:ea typeface="Meiryo UI" panose="020B0604030504040204" pitchFamily="50" charset="-128"/>
              </a:rPr>
              <a:t>４．</a:t>
            </a:r>
            <a:r>
              <a:rPr lang="en-US" altLang="ja-JP" sz="3600" b="1" i="1" dirty="0" smtClean="0">
                <a:latin typeface="Meiryo UI" panose="020B0604030504040204" pitchFamily="50" charset="-128"/>
                <a:ea typeface="Meiryo UI" panose="020B0604030504040204" pitchFamily="50" charset="-128"/>
              </a:rPr>
              <a:t>SDGs </a:t>
            </a:r>
            <a:r>
              <a:rPr lang="ja-JP" altLang="en-US" sz="3600" b="1" i="1" dirty="0">
                <a:latin typeface="Meiryo UI" panose="020B0604030504040204" pitchFamily="50" charset="-128"/>
                <a:ea typeface="Meiryo UI" panose="020B0604030504040204" pitchFamily="50" charset="-128"/>
              </a:rPr>
              <a:t>と</a:t>
            </a:r>
            <a:r>
              <a:rPr lang="en-US" altLang="ja-JP" sz="3600" b="1" i="1" dirty="0">
                <a:latin typeface="Meiryo UI" panose="020B0604030504040204" pitchFamily="50" charset="-128"/>
                <a:ea typeface="Meiryo UI" panose="020B0604030504040204" pitchFamily="50" charset="-128"/>
              </a:rPr>
              <a:t>2025</a:t>
            </a:r>
            <a:r>
              <a:rPr lang="ja-JP" altLang="en-US" sz="3600" b="1" i="1" dirty="0">
                <a:latin typeface="Meiryo UI" panose="020B0604030504040204" pitchFamily="50" charset="-128"/>
                <a:ea typeface="Meiryo UI" panose="020B0604030504040204" pitchFamily="50" charset="-128"/>
              </a:rPr>
              <a:t>年大阪・関西</a:t>
            </a:r>
            <a:r>
              <a:rPr lang="ja-JP" altLang="en-US" sz="3600" b="1" i="1" dirty="0" smtClean="0">
                <a:latin typeface="Meiryo UI" panose="020B0604030504040204" pitchFamily="50" charset="-128"/>
                <a:ea typeface="Meiryo UI" panose="020B0604030504040204" pitchFamily="50" charset="-128"/>
              </a:rPr>
              <a:t>万博</a:t>
            </a:r>
            <a:endParaRPr lang="en-US" altLang="ja-JP" sz="3600" b="1" i="1" dirty="0" smtClean="0">
              <a:latin typeface="Meiryo UI" panose="020B0604030504040204" pitchFamily="50" charset="-128"/>
              <a:ea typeface="Meiryo UI" panose="020B0604030504040204" pitchFamily="50" charset="-128"/>
            </a:endParaRPr>
          </a:p>
          <a:p>
            <a:pPr indent="631825">
              <a:lnSpc>
                <a:spcPct val="150000"/>
              </a:lnSpc>
              <a:spcBef>
                <a:spcPts val="600"/>
              </a:spcBef>
            </a:pPr>
            <a:r>
              <a:rPr lang="ja-JP" altLang="en-US" sz="3600" b="1" i="1" dirty="0">
                <a:latin typeface="Meiryo UI" panose="020B0604030504040204" pitchFamily="50" charset="-128"/>
                <a:ea typeface="Meiryo UI" panose="020B0604030504040204" pitchFamily="50" charset="-128"/>
              </a:rPr>
              <a:t>５</a:t>
            </a:r>
            <a:r>
              <a:rPr lang="ja-JP" altLang="en-US" sz="3600" b="1" i="1" dirty="0" smtClean="0">
                <a:latin typeface="Meiryo UI" panose="020B0604030504040204" pitchFamily="50" charset="-128"/>
                <a:ea typeface="Meiryo UI" panose="020B0604030504040204" pitchFamily="50" charset="-128"/>
              </a:rPr>
              <a:t>．みんなで取り組もう！</a:t>
            </a:r>
            <a:r>
              <a:rPr lang="en-US" altLang="ja-JP" sz="3600" b="1" dirty="0" smtClean="0">
                <a:latin typeface="Meiryo UI" panose="020B0604030504040204" pitchFamily="50" charset="-128"/>
                <a:ea typeface="Meiryo UI" panose="020B0604030504040204" pitchFamily="50" charset="-128"/>
              </a:rPr>
              <a:t>SDGs</a:t>
            </a:r>
            <a:endParaRPr lang="en-US" altLang="ja-JP" sz="3600" b="1" dirty="0">
              <a:latin typeface="Meiryo UI" panose="020B0604030504040204" pitchFamily="50" charset="-128"/>
              <a:ea typeface="Meiryo UI" panose="020B0604030504040204" pitchFamily="50" charset="-128"/>
            </a:endParaRPr>
          </a:p>
          <a:p>
            <a:pPr indent="631825">
              <a:lnSpc>
                <a:spcPct val="150000"/>
              </a:lnSpc>
              <a:spcBef>
                <a:spcPts val="600"/>
              </a:spcBef>
            </a:pPr>
            <a:endParaRPr kumimoji="1" lang="en-US" altLang="ja-JP" sz="4000" b="1" dirty="0">
              <a:latin typeface="Meiryo UI" panose="020B0604030504040204" pitchFamily="50" charset="-128"/>
              <a:ea typeface="Meiryo UI" panose="020B0604030504040204" pitchFamily="50" charset="-128"/>
            </a:endParaRPr>
          </a:p>
        </p:txBody>
      </p:sp>
      <p:pic>
        <p:nvPicPr>
          <p:cNvPr id="8"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20389" r="20514"/>
          <a:stretch/>
        </p:blipFill>
        <p:spPr bwMode="auto">
          <a:xfrm>
            <a:off x="257896" y="260648"/>
            <a:ext cx="1094704" cy="11110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20389" r="20514"/>
          <a:stretch/>
        </p:blipFill>
        <p:spPr bwMode="auto">
          <a:xfrm>
            <a:off x="8625408" y="233636"/>
            <a:ext cx="1094704" cy="111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669295"/>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4" name="直線コネクタ 33">
            <a:extLst>
              <a:ext uri="{FF2B5EF4-FFF2-40B4-BE49-F238E27FC236}">
                <a16:creationId xmlns:a16="http://schemas.microsoft.com/office/drawing/2014/main" id="{3199026C-F19A-4321-8352-3CC1D550B7C4}"/>
              </a:ext>
            </a:extLst>
          </p:cNvPr>
          <p:cNvCxnSpPr>
            <a:cxnSpLocks/>
          </p:cNvCxnSpPr>
          <p:nvPr/>
        </p:nvCxnSpPr>
        <p:spPr>
          <a:xfrm>
            <a:off x="79182" y="600457"/>
            <a:ext cx="9747636"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50" name="正方形/長方形 149"/>
          <p:cNvSpPr/>
          <p:nvPr/>
        </p:nvSpPr>
        <p:spPr>
          <a:xfrm>
            <a:off x="266166" y="923990"/>
            <a:ext cx="9298591" cy="206290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tlCol="0" anchor="t" anchorCtr="0"/>
          <a:lstStyle/>
          <a:p>
            <a:pPr marL="185738" indent="-185738">
              <a:spcBef>
                <a:spcPts val="1200"/>
              </a:spcBef>
              <a:tabLst>
                <a:tab pos="185738" algn="l"/>
              </a:tabLst>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638882" y="6463758"/>
            <a:ext cx="2228850" cy="365125"/>
          </a:xfrm>
        </p:spPr>
        <p:txBody>
          <a:bodyPr/>
          <a:lstStyle/>
          <a:p>
            <a:fld id="{E93600C5-E09F-42B5-8802-35E7D4C4D45F}" type="slidenum">
              <a:rPr kumimoji="1" lang="ja-JP" altLang="en-US" smtClean="0"/>
              <a:t>19</a:t>
            </a:fld>
            <a:endParaRPr kumimoji="1" lang="ja-JP" altLang="en-US" dirty="0"/>
          </a:p>
        </p:txBody>
      </p:sp>
      <p:pic>
        <p:nvPicPr>
          <p:cNvPr id="88" name="図 87"/>
          <p:cNvPicPr>
            <a:picLocks noChangeAspect="1"/>
          </p:cNvPicPr>
          <p:nvPr/>
        </p:nvPicPr>
        <p:blipFill>
          <a:blip r:embed="rId3"/>
          <a:stretch>
            <a:fillRect/>
          </a:stretch>
        </p:blipFill>
        <p:spPr>
          <a:xfrm>
            <a:off x="-60761" y="2453120"/>
            <a:ext cx="1514151" cy="1615095"/>
          </a:xfrm>
          <a:prstGeom prst="rect">
            <a:avLst/>
          </a:prstGeom>
        </p:spPr>
      </p:pic>
      <p:pic>
        <p:nvPicPr>
          <p:cNvPr id="92" name="図 91"/>
          <p:cNvPicPr>
            <a:picLocks noChangeAspect="1"/>
          </p:cNvPicPr>
          <p:nvPr/>
        </p:nvPicPr>
        <p:blipFill>
          <a:blip r:embed="rId4"/>
          <a:stretch>
            <a:fillRect/>
          </a:stretch>
        </p:blipFill>
        <p:spPr>
          <a:xfrm>
            <a:off x="2993571" y="1660797"/>
            <a:ext cx="3937000" cy="3858260"/>
          </a:xfrm>
          <a:prstGeom prst="rect">
            <a:avLst/>
          </a:prstGeom>
        </p:spPr>
      </p:pic>
      <p:pic>
        <p:nvPicPr>
          <p:cNvPr id="93" name="図 92"/>
          <p:cNvPicPr>
            <a:picLocks noChangeAspect="1"/>
          </p:cNvPicPr>
          <p:nvPr/>
        </p:nvPicPr>
        <p:blipFill>
          <a:blip r:embed="rId5"/>
          <a:stretch>
            <a:fillRect/>
          </a:stretch>
        </p:blipFill>
        <p:spPr>
          <a:xfrm>
            <a:off x="1772213" y="2556289"/>
            <a:ext cx="1413766" cy="1275924"/>
          </a:xfrm>
          <a:prstGeom prst="rect">
            <a:avLst/>
          </a:prstGeom>
        </p:spPr>
      </p:pic>
      <p:pic>
        <p:nvPicPr>
          <p:cNvPr id="96" name="図 95"/>
          <p:cNvPicPr>
            <a:picLocks noChangeAspect="1"/>
          </p:cNvPicPr>
          <p:nvPr/>
        </p:nvPicPr>
        <p:blipFill>
          <a:blip r:embed="rId6"/>
          <a:stretch>
            <a:fillRect/>
          </a:stretch>
        </p:blipFill>
        <p:spPr>
          <a:xfrm>
            <a:off x="943423" y="3389797"/>
            <a:ext cx="1854774" cy="1873509"/>
          </a:xfrm>
          <a:prstGeom prst="rect">
            <a:avLst/>
          </a:prstGeom>
        </p:spPr>
      </p:pic>
      <p:pic>
        <p:nvPicPr>
          <p:cNvPr id="99" name="図 98"/>
          <p:cNvPicPr>
            <a:picLocks noChangeAspect="1"/>
          </p:cNvPicPr>
          <p:nvPr/>
        </p:nvPicPr>
        <p:blipFill>
          <a:blip r:embed="rId7"/>
          <a:stretch>
            <a:fillRect/>
          </a:stretch>
        </p:blipFill>
        <p:spPr>
          <a:xfrm>
            <a:off x="5905074" y="210627"/>
            <a:ext cx="1986573" cy="1752599"/>
          </a:xfrm>
          <a:prstGeom prst="rect">
            <a:avLst/>
          </a:prstGeom>
        </p:spPr>
      </p:pic>
      <p:pic>
        <p:nvPicPr>
          <p:cNvPr id="101" name="図 100"/>
          <p:cNvPicPr>
            <a:picLocks noChangeAspect="1"/>
          </p:cNvPicPr>
          <p:nvPr/>
        </p:nvPicPr>
        <p:blipFill>
          <a:blip r:embed="rId8"/>
          <a:stretch>
            <a:fillRect/>
          </a:stretch>
        </p:blipFill>
        <p:spPr>
          <a:xfrm>
            <a:off x="8201022" y="423821"/>
            <a:ext cx="1433286" cy="1225460"/>
          </a:xfrm>
          <a:prstGeom prst="rect">
            <a:avLst/>
          </a:prstGeom>
        </p:spPr>
      </p:pic>
      <p:pic>
        <p:nvPicPr>
          <p:cNvPr id="102" name="図 101"/>
          <p:cNvPicPr>
            <a:picLocks noChangeAspect="1"/>
          </p:cNvPicPr>
          <p:nvPr/>
        </p:nvPicPr>
        <p:blipFill rotWithShape="1">
          <a:blip r:embed="rId9"/>
          <a:srcRect t="42574"/>
          <a:stretch/>
        </p:blipFill>
        <p:spPr>
          <a:xfrm>
            <a:off x="6350000" y="5829176"/>
            <a:ext cx="1705428" cy="940193"/>
          </a:xfrm>
          <a:prstGeom prst="rect">
            <a:avLst/>
          </a:prstGeom>
        </p:spPr>
      </p:pic>
      <p:pic>
        <p:nvPicPr>
          <p:cNvPr id="103" name="図 102"/>
          <p:cNvPicPr>
            <a:picLocks noChangeAspect="1"/>
          </p:cNvPicPr>
          <p:nvPr/>
        </p:nvPicPr>
        <p:blipFill>
          <a:blip r:embed="rId10"/>
          <a:stretch>
            <a:fillRect/>
          </a:stretch>
        </p:blipFill>
        <p:spPr>
          <a:xfrm>
            <a:off x="2164094" y="5479362"/>
            <a:ext cx="1212588" cy="1158022"/>
          </a:xfrm>
          <a:prstGeom prst="rect">
            <a:avLst/>
          </a:prstGeom>
        </p:spPr>
      </p:pic>
      <p:pic>
        <p:nvPicPr>
          <p:cNvPr id="113" name="図 112"/>
          <p:cNvPicPr>
            <a:picLocks noChangeAspect="1"/>
          </p:cNvPicPr>
          <p:nvPr/>
        </p:nvPicPr>
        <p:blipFill>
          <a:blip r:embed="rId11"/>
          <a:stretch>
            <a:fillRect/>
          </a:stretch>
        </p:blipFill>
        <p:spPr>
          <a:xfrm>
            <a:off x="382112" y="5252706"/>
            <a:ext cx="1393827" cy="1478862"/>
          </a:xfrm>
          <a:prstGeom prst="rect">
            <a:avLst/>
          </a:prstGeom>
        </p:spPr>
      </p:pic>
      <p:pic>
        <p:nvPicPr>
          <p:cNvPr id="114" name="図 113"/>
          <p:cNvPicPr>
            <a:picLocks noChangeAspect="1"/>
          </p:cNvPicPr>
          <p:nvPr/>
        </p:nvPicPr>
        <p:blipFill>
          <a:blip r:embed="rId12"/>
          <a:stretch>
            <a:fillRect/>
          </a:stretch>
        </p:blipFill>
        <p:spPr>
          <a:xfrm>
            <a:off x="6906001" y="4173543"/>
            <a:ext cx="1415143" cy="1340848"/>
          </a:xfrm>
          <a:prstGeom prst="rect">
            <a:avLst/>
          </a:prstGeom>
        </p:spPr>
      </p:pic>
      <p:pic>
        <p:nvPicPr>
          <p:cNvPr id="6" name="図 5"/>
          <p:cNvPicPr>
            <a:picLocks noChangeAspect="1"/>
          </p:cNvPicPr>
          <p:nvPr/>
        </p:nvPicPr>
        <p:blipFill>
          <a:blip r:embed="rId13"/>
          <a:stretch>
            <a:fillRect/>
          </a:stretch>
        </p:blipFill>
        <p:spPr>
          <a:xfrm>
            <a:off x="8262790" y="4846051"/>
            <a:ext cx="1395186" cy="1576481"/>
          </a:xfrm>
          <a:prstGeom prst="rect">
            <a:avLst/>
          </a:prstGeom>
        </p:spPr>
      </p:pic>
      <p:sp>
        <p:nvSpPr>
          <p:cNvPr id="7" name="角丸四角形 6"/>
          <p:cNvSpPr/>
          <p:nvPr/>
        </p:nvSpPr>
        <p:spPr>
          <a:xfrm>
            <a:off x="142579" y="1054213"/>
            <a:ext cx="1958937" cy="317585"/>
          </a:xfrm>
          <a:prstGeom prst="round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solidFill>
                  <a:schemeClr val="tx1"/>
                </a:solidFill>
              </a:rPr>
              <a:t>地球温暖化の進行</a:t>
            </a:r>
          </a:p>
        </p:txBody>
      </p:sp>
      <p:sp>
        <p:nvSpPr>
          <p:cNvPr id="16" name="角丸四角形 15"/>
          <p:cNvSpPr/>
          <p:nvPr/>
        </p:nvSpPr>
        <p:spPr>
          <a:xfrm>
            <a:off x="2225103" y="1039726"/>
            <a:ext cx="2283681" cy="310952"/>
          </a:xfrm>
          <a:prstGeom prst="round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dirty="0">
                <a:solidFill>
                  <a:schemeClr val="tx1"/>
                </a:solidFill>
              </a:rPr>
              <a:t>エネルギー問題の深刻化</a:t>
            </a:r>
          </a:p>
        </p:txBody>
      </p:sp>
      <p:sp>
        <p:nvSpPr>
          <p:cNvPr id="17" name="角丸四角形 16"/>
          <p:cNvSpPr/>
          <p:nvPr/>
        </p:nvSpPr>
        <p:spPr>
          <a:xfrm>
            <a:off x="164995" y="1495875"/>
            <a:ext cx="1958937" cy="317585"/>
          </a:xfrm>
          <a:prstGeom prst="round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solidFill>
                  <a:schemeClr val="tx1"/>
                </a:solidFill>
              </a:rPr>
              <a:t>自然災害の増加</a:t>
            </a:r>
          </a:p>
        </p:txBody>
      </p:sp>
      <p:sp>
        <p:nvSpPr>
          <p:cNvPr id="18" name="角丸四角形 17"/>
          <p:cNvSpPr/>
          <p:nvPr/>
        </p:nvSpPr>
        <p:spPr>
          <a:xfrm>
            <a:off x="2216218" y="1490489"/>
            <a:ext cx="1958937" cy="317585"/>
          </a:xfrm>
          <a:prstGeom prst="round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solidFill>
                  <a:schemeClr val="tx1"/>
                </a:solidFill>
              </a:rPr>
              <a:t>水問題の深刻化</a:t>
            </a:r>
          </a:p>
        </p:txBody>
      </p:sp>
      <p:sp>
        <p:nvSpPr>
          <p:cNvPr id="19" name="角丸四角形 18"/>
          <p:cNvSpPr/>
          <p:nvPr/>
        </p:nvSpPr>
        <p:spPr>
          <a:xfrm>
            <a:off x="164995" y="1963226"/>
            <a:ext cx="1958937" cy="317585"/>
          </a:xfrm>
          <a:prstGeom prst="round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solidFill>
                  <a:schemeClr val="tx1"/>
                </a:solidFill>
              </a:rPr>
              <a:t>生物多様性の喪失</a:t>
            </a:r>
          </a:p>
        </p:txBody>
      </p:sp>
      <p:sp>
        <p:nvSpPr>
          <p:cNvPr id="20" name="角丸四角形 19"/>
          <p:cNvSpPr/>
          <p:nvPr/>
        </p:nvSpPr>
        <p:spPr>
          <a:xfrm>
            <a:off x="2240472" y="1963226"/>
            <a:ext cx="1958937" cy="317585"/>
          </a:xfrm>
          <a:prstGeom prst="round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solidFill>
                  <a:schemeClr val="tx1"/>
                </a:solidFill>
              </a:rPr>
              <a:t>気候変動の激化</a:t>
            </a:r>
          </a:p>
        </p:txBody>
      </p:sp>
      <p:sp>
        <p:nvSpPr>
          <p:cNvPr id="21" name="角丸四角形 20"/>
          <p:cNvSpPr/>
          <p:nvPr/>
        </p:nvSpPr>
        <p:spPr>
          <a:xfrm>
            <a:off x="3614845" y="5479362"/>
            <a:ext cx="1958937" cy="317585"/>
          </a:xfrm>
          <a:prstGeom prst="round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solidFill>
                  <a:schemeClr val="tx1"/>
                </a:solidFill>
              </a:rPr>
              <a:t>経済危機の頻発</a:t>
            </a:r>
          </a:p>
        </p:txBody>
      </p:sp>
      <p:sp>
        <p:nvSpPr>
          <p:cNvPr id="22" name="角丸四角形 21"/>
          <p:cNvSpPr/>
          <p:nvPr/>
        </p:nvSpPr>
        <p:spPr>
          <a:xfrm>
            <a:off x="5664890" y="5470365"/>
            <a:ext cx="1958937" cy="317585"/>
          </a:xfrm>
          <a:prstGeom prst="round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solidFill>
                  <a:schemeClr val="tx1"/>
                </a:solidFill>
              </a:rPr>
              <a:t>若年失業率の高さ</a:t>
            </a:r>
          </a:p>
        </p:txBody>
      </p:sp>
      <p:sp>
        <p:nvSpPr>
          <p:cNvPr id="23" name="角丸四角形 22"/>
          <p:cNvSpPr/>
          <p:nvPr/>
        </p:nvSpPr>
        <p:spPr>
          <a:xfrm>
            <a:off x="3614845" y="5899580"/>
            <a:ext cx="2134627" cy="356284"/>
          </a:xfrm>
          <a:prstGeom prst="round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solidFill>
                  <a:schemeClr val="tx1"/>
                </a:solidFill>
              </a:rPr>
              <a:t>社会福祉財源の不足</a:t>
            </a:r>
          </a:p>
        </p:txBody>
      </p:sp>
      <p:sp>
        <p:nvSpPr>
          <p:cNvPr id="24" name="角丸四角形 23"/>
          <p:cNvSpPr/>
          <p:nvPr/>
        </p:nvSpPr>
        <p:spPr>
          <a:xfrm>
            <a:off x="4199409" y="6367494"/>
            <a:ext cx="1958937" cy="317585"/>
          </a:xfrm>
          <a:prstGeom prst="round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solidFill>
                  <a:schemeClr val="tx1"/>
                </a:solidFill>
              </a:rPr>
              <a:t>経済格差の拡大</a:t>
            </a:r>
          </a:p>
        </p:txBody>
      </p:sp>
      <p:sp>
        <p:nvSpPr>
          <p:cNvPr id="25" name="角丸四角形 24"/>
          <p:cNvSpPr/>
          <p:nvPr/>
        </p:nvSpPr>
        <p:spPr>
          <a:xfrm>
            <a:off x="6661128" y="2177010"/>
            <a:ext cx="962700" cy="308295"/>
          </a:xfrm>
          <a:prstGeom prst="round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solidFill>
                  <a:schemeClr val="tx1"/>
                </a:solidFill>
              </a:rPr>
              <a:t>貧困</a:t>
            </a:r>
          </a:p>
        </p:txBody>
      </p:sp>
      <p:sp>
        <p:nvSpPr>
          <p:cNvPr id="26" name="角丸四角形 25"/>
          <p:cNvSpPr/>
          <p:nvPr/>
        </p:nvSpPr>
        <p:spPr>
          <a:xfrm>
            <a:off x="7760048" y="2167721"/>
            <a:ext cx="1958937" cy="317585"/>
          </a:xfrm>
          <a:prstGeom prst="round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solidFill>
                  <a:schemeClr val="tx1"/>
                </a:solidFill>
              </a:rPr>
              <a:t>感染症の拡大</a:t>
            </a:r>
          </a:p>
        </p:txBody>
      </p:sp>
      <p:sp>
        <p:nvSpPr>
          <p:cNvPr id="27" name="角丸四角形 26"/>
          <p:cNvSpPr/>
          <p:nvPr/>
        </p:nvSpPr>
        <p:spPr>
          <a:xfrm>
            <a:off x="6743966" y="2612678"/>
            <a:ext cx="1958937" cy="317585"/>
          </a:xfrm>
          <a:prstGeom prst="round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solidFill>
                  <a:schemeClr val="tx1"/>
                </a:solidFill>
              </a:rPr>
              <a:t>教育機会の不平等</a:t>
            </a:r>
          </a:p>
        </p:txBody>
      </p:sp>
      <p:sp>
        <p:nvSpPr>
          <p:cNvPr id="28" name="角丸四角形 27"/>
          <p:cNvSpPr/>
          <p:nvPr/>
        </p:nvSpPr>
        <p:spPr>
          <a:xfrm>
            <a:off x="6958010" y="3045060"/>
            <a:ext cx="1053982" cy="345191"/>
          </a:xfrm>
          <a:prstGeom prst="round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solidFill>
                  <a:schemeClr val="tx1"/>
                </a:solidFill>
              </a:rPr>
              <a:t>人口爆発</a:t>
            </a:r>
          </a:p>
        </p:txBody>
      </p:sp>
      <p:sp>
        <p:nvSpPr>
          <p:cNvPr id="29" name="角丸四角形 28"/>
          <p:cNvSpPr/>
          <p:nvPr/>
        </p:nvSpPr>
        <p:spPr>
          <a:xfrm>
            <a:off x="8100284" y="3054281"/>
            <a:ext cx="1618701" cy="321431"/>
          </a:xfrm>
          <a:prstGeom prst="round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solidFill>
                  <a:schemeClr val="tx1"/>
                </a:solidFill>
              </a:rPr>
              <a:t>少子高齢化</a:t>
            </a:r>
          </a:p>
        </p:txBody>
      </p:sp>
      <p:sp>
        <p:nvSpPr>
          <p:cNvPr id="30" name="角丸四角形 29"/>
          <p:cNvSpPr/>
          <p:nvPr/>
        </p:nvSpPr>
        <p:spPr>
          <a:xfrm>
            <a:off x="6898360" y="3509613"/>
            <a:ext cx="2454187" cy="310778"/>
          </a:xfrm>
          <a:prstGeom prst="round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dirty="0">
                <a:solidFill>
                  <a:schemeClr val="tx1"/>
                </a:solidFill>
              </a:rPr>
              <a:t>様々な差別とハラスメント</a:t>
            </a:r>
          </a:p>
        </p:txBody>
      </p:sp>
      <p:sp>
        <p:nvSpPr>
          <p:cNvPr id="31" name="角丸四角形 30"/>
          <p:cNvSpPr/>
          <p:nvPr/>
        </p:nvSpPr>
        <p:spPr>
          <a:xfrm>
            <a:off x="7623827" y="3909422"/>
            <a:ext cx="2243905" cy="290393"/>
          </a:xfrm>
          <a:prstGeom prst="round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solidFill>
                  <a:schemeClr val="tx1"/>
                </a:solidFill>
              </a:rPr>
              <a:t>紛争の長期化・複雑化</a:t>
            </a:r>
          </a:p>
        </p:txBody>
      </p:sp>
      <p:sp>
        <p:nvSpPr>
          <p:cNvPr id="33" name="テキスト ボックス 32">
            <a:extLst>
              <a:ext uri="{FF2B5EF4-FFF2-40B4-BE49-F238E27FC236}">
                <a16:creationId xmlns:a16="http://schemas.microsoft.com/office/drawing/2014/main" id="{68AEFCF5-854D-43AF-BCE4-0F701BD9183A}"/>
              </a:ext>
            </a:extLst>
          </p:cNvPr>
          <p:cNvSpPr txBox="1"/>
          <p:nvPr/>
        </p:nvSpPr>
        <p:spPr>
          <a:xfrm>
            <a:off x="85188" y="99091"/>
            <a:ext cx="3931708"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が達成できなかったら</a:t>
            </a:r>
            <a:endParaRPr kumimoji="1" lang="zh-CN" altLang="en-US"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921960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p:cNvPicPr preferRelativeResize="0">
            <a:picLocks noChangeAspect="1"/>
          </p:cNvPicPr>
          <p:nvPr/>
        </p:nvPicPr>
        <p:blipFill>
          <a:blip r:embed="rId3"/>
          <a:stretch>
            <a:fillRect/>
          </a:stretch>
        </p:blipFill>
        <p:spPr>
          <a:xfrm>
            <a:off x="154312" y="0"/>
            <a:ext cx="3261919" cy="4154508"/>
          </a:xfrm>
          <a:prstGeom prst="rect">
            <a:avLst/>
          </a:prstGeom>
          <a:scene3d>
            <a:camera prst="orthographicFront">
              <a:rot lat="0" lon="0" rev="21594000"/>
            </a:camera>
            <a:lightRig rig="threePt" dir="t"/>
          </a:scene3d>
        </p:spPr>
      </p:pic>
      <p:pic>
        <p:nvPicPr>
          <p:cNvPr id="5" name="図 4"/>
          <p:cNvPicPr>
            <a:picLocks noChangeAspect="1"/>
          </p:cNvPicPr>
          <p:nvPr/>
        </p:nvPicPr>
        <p:blipFill rotWithShape="1">
          <a:blip r:embed="rId4"/>
          <a:srcRect l="30161" t="18428" r="53441" b="41463"/>
          <a:stretch/>
        </p:blipFill>
        <p:spPr>
          <a:xfrm>
            <a:off x="3596230" y="235708"/>
            <a:ext cx="2787204" cy="3683091"/>
          </a:xfrm>
          <a:prstGeom prst="rect">
            <a:avLst/>
          </a:prstGeom>
        </p:spPr>
      </p:pic>
      <p:pic>
        <p:nvPicPr>
          <p:cNvPr id="6" name="図 5"/>
          <p:cNvPicPr>
            <a:picLocks noChangeAspect="1"/>
          </p:cNvPicPr>
          <p:nvPr/>
        </p:nvPicPr>
        <p:blipFill rotWithShape="1">
          <a:blip r:embed="rId4"/>
          <a:srcRect l="30161" t="59079" r="53441" b="-1"/>
          <a:stretch/>
        </p:blipFill>
        <p:spPr>
          <a:xfrm>
            <a:off x="6856638" y="248842"/>
            <a:ext cx="2731829" cy="3683091"/>
          </a:xfrm>
          <a:prstGeom prst="rect">
            <a:avLst/>
          </a:prstGeom>
        </p:spPr>
      </p:pic>
      <p:sp>
        <p:nvSpPr>
          <p:cNvPr id="7" name="テキスト ボックス 6"/>
          <p:cNvSpPr txBox="1"/>
          <p:nvPr/>
        </p:nvSpPr>
        <p:spPr>
          <a:xfrm>
            <a:off x="1636716" y="248842"/>
            <a:ext cx="7030235" cy="3730228"/>
          </a:xfrm>
          <a:prstGeom prst="ellipse">
            <a:avLst/>
          </a:prstGeom>
          <a:noFill/>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lang="en-US" altLang="ja-JP" sz="5363" dirty="0">
                <a:solidFill>
                  <a:schemeClr val="tx2">
                    <a:lumMod val="50000"/>
                  </a:schemeClr>
                </a:solidFill>
                <a:latin typeface="Meiryo UI" panose="020B0604030504040204" pitchFamily="50" charset="-128"/>
                <a:ea typeface="Meiryo UI" panose="020B0604030504040204" pitchFamily="50" charset="-128"/>
              </a:rPr>
              <a:t>2030</a:t>
            </a:r>
            <a:r>
              <a:rPr lang="ja-JP" altLang="en-US" sz="5363" dirty="0">
                <a:solidFill>
                  <a:schemeClr val="tx2">
                    <a:lumMod val="50000"/>
                  </a:schemeClr>
                </a:solidFill>
                <a:latin typeface="Meiryo UI" panose="020B0604030504040204" pitchFamily="50" charset="-128"/>
                <a:ea typeface="Meiryo UI" panose="020B0604030504040204" pitchFamily="50" charset="-128"/>
              </a:rPr>
              <a:t>アジェンダ本文</a:t>
            </a:r>
            <a:endParaRPr lang="en-US" altLang="ja-JP" sz="5363" dirty="0">
              <a:solidFill>
                <a:schemeClr val="tx2">
                  <a:lumMod val="50000"/>
                </a:schemeClr>
              </a:solidFill>
              <a:latin typeface="Meiryo UI" panose="020B0604030504040204" pitchFamily="50" charset="-128"/>
              <a:ea typeface="Meiryo UI" panose="020B0604030504040204" pitchFamily="50" charset="-128"/>
            </a:endParaRPr>
          </a:p>
          <a:p>
            <a:pPr algn="ctr"/>
            <a:r>
              <a:rPr lang="en-US" altLang="ja-JP" sz="4388" dirty="0">
                <a:solidFill>
                  <a:schemeClr val="tx2">
                    <a:lumMod val="50000"/>
                  </a:schemeClr>
                </a:solidFill>
                <a:latin typeface="Meiryo UI" panose="020B0604030504040204" pitchFamily="50" charset="-128"/>
                <a:ea typeface="Meiryo UI" panose="020B0604030504040204" pitchFamily="50" charset="-128"/>
              </a:rPr>
              <a:t>35</a:t>
            </a:r>
            <a:r>
              <a:rPr lang="ja-JP" altLang="en-US" sz="4388" dirty="0">
                <a:solidFill>
                  <a:schemeClr val="tx2">
                    <a:lumMod val="50000"/>
                  </a:schemeClr>
                </a:solidFill>
                <a:latin typeface="Meiryo UI" panose="020B0604030504040204" pitchFamily="50" charset="-128"/>
                <a:ea typeface="Meiryo UI" panose="020B0604030504040204" pitchFamily="50" charset="-128"/>
              </a:rPr>
              <a:t>ページ、</a:t>
            </a:r>
            <a:r>
              <a:rPr lang="en-US" altLang="ja-JP" sz="4388" dirty="0">
                <a:solidFill>
                  <a:schemeClr val="tx2">
                    <a:lumMod val="50000"/>
                  </a:schemeClr>
                </a:solidFill>
                <a:latin typeface="Meiryo UI" panose="020B0604030504040204" pitchFamily="50" charset="-128"/>
                <a:ea typeface="Meiryo UI" panose="020B0604030504040204" pitchFamily="50" charset="-128"/>
              </a:rPr>
              <a:t>91</a:t>
            </a:r>
            <a:r>
              <a:rPr lang="ja-JP" altLang="en-US" sz="4388" dirty="0">
                <a:solidFill>
                  <a:schemeClr val="tx2">
                    <a:lumMod val="50000"/>
                  </a:schemeClr>
                </a:solidFill>
                <a:latin typeface="Meiryo UI" panose="020B0604030504040204" pitchFamily="50" charset="-128"/>
                <a:ea typeface="Meiryo UI" panose="020B0604030504040204" pitchFamily="50" charset="-128"/>
              </a:rPr>
              <a:t>段落</a:t>
            </a:r>
          </a:p>
        </p:txBody>
      </p:sp>
      <p:pic>
        <p:nvPicPr>
          <p:cNvPr id="9" name="図 8">
            <a:extLst>
              <a:ext uri="{FF2B5EF4-FFF2-40B4-BE49-F238E27FC236}">
                <a16:creationId xmlns:a16="http://schemas.microsoft.com/office/drawing/2014/main" id="{5F858D53-8BB2-4682-A083-FB2E50A7F2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5411" y="4009735"/>
            <a:ext cx="4028839" cy="2848265"/>
          </a:xfrm>
          <a:prstGeom prst="rect">
            <a:avLst/>
          </a:prstGeom>
        </p:spPr>
      </p:pic>
      <p:sp>
        <p:nvSpPr>
          <p:cNvPr id="2" name="加算 1"/>
          <p:cNvSpPr/>
          <p:nvPr/>
        </p:nvSpPr>
        <p:spPr>
          <a:xfrm>
            <a:off x="4496605" y="3475228"/>
            <a:ext cx="986453" cy="887141"/>
          </a:xfrm>
          <a:prstGeom prst="mathPlus">
            <a:avLst>
              <a:gd name="adj1" fmla="val 89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p:cNvSpPr>
            <a:spLocks noGrp="1"/>
          </p:cNvSpPr>
          <p:nvPr>
            <p:ph type="sldNum" sz="quarter" idx="12"/>
          </p:nvPr>
        </p:nvSpPr>
        <p:spPr>
          <a:xfrm>
            <a:off x="7677150" y="6492875"/>
            <a:ext cx="2228850" cy="365125"/>
          </a:xfrm>
        </p:spPr>
        <p:txBody>
          <a:bodyPr/>
          <a:lstStyle/>
          <a:p>
            <a:fld id="{E93600C5-E09F-42B5-8802-35E7D4C4D45F}" type="slidenum">
              <a:rPr kumimoji="1" lang="ja-JP" altLang="en-US" smtClean="0"/>
              <a:t>20</a:t>
            </a:fld>
            <a:endParaRPr kumimoji="1" lang="ja-JP" altLang="en-US" dirty="0"/>
          </a:p>
        </p:txBody>
      </p:sp>
    </p:spTree>
    <p:extLst>
      <p:ext uri="{BB962C8B-B14F-4D97-AF65-F5344CB8AC3E}">
        <p14:creationId xmlns:p14="http://schemas.microsoft.com/office/powerpoint/2010/main" val="13963003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8B4F5C0-4009-4D0E-AA68-6CC557221FA6}"/>
              </a:ext>
            </a:extLst>
          </p:cNvPr>
          <p:cNvSpPr txBox="1"/>
          <p:nvPr/>
        </p:nvSpPr>
        <p:spPr>
          <a:xfrm>
            <a:off x="339214" y="6610315"/>
            <a:ext cx="3518912" cy="200055"/>
          </a:xfrm>
          <a:prstGeom prst="rect">
            <a:avLst/>
          </a:prstGeom>
          <a:noFill/>
        </p:spPr>
        <p:txBody>
          <a:bodyPr wrap="none" rtlCol="0">
            <a:spAutoFit/>
          </a:bodyPr>
          <a:lstStyle/>
          <a:p>
            <a:r>
              <a:rPr kumimoji="1" lang="ja-JP" altLang="en-US" sz="700" dirty="0"/>
              <a:t>出典：公益社団法人</a:t>
            </a:r>
            <a:r>
              <a:rPr kumimoji="1" lang="en-US" altLang="ja-JP" sz="700" dirty="0"/>
              <a:t>2025</a:t>
            </a:r>
            <a:r>
              <a:rPr kumimoji="1" lang="ja-JP" altLang="en-US" sz="700" dirty="0"/>
              <a:t>日本国際博覧会協会「万博学習読本中学校版ジュニア</a:t>
            </a:r>
            <a:r>
              <a:rPr kumimoji="1" lang="en-US" altLang="ja-JP" sz="700" dirty="0"/>
              <a:t>EXPO</a:t>
            </a:r>
            <a:r>
              <a:rPr kumimoji="1" lang="ja-JP" altLang="en-US" sz="700" dirty="0"/>
              <a:t>」</a:t>
            </a:r>
          </a:p>
        </p:txBody>
      </p:sp>
      <p:sp>
        <p:nvSpPr>
          <p:cNvPr id="2" name="スライド番号プレースホルダー 1"/>
          <p:cNvSpPr>
            <a:spLocks noGrp="1"/>
          </p:cNvSpPr>
          <p:nvPr>
            <p:ph type="sldNum" sz="quarter" idx="12"/>
          </p:nvPr>
        </p:nvSpPr>
        <p:spPr>
          <a:xfrm>
            <a:off x="7590695" y="6435289"/>
            <a:ext cx="2228850" cy="365125"/>
          </a:xfrm>
        </p:spPr>
        <p:txBody>
          <a:bodyPr/>
          <a:lstStyle/>
          <a:p>
            <a:fld id="{E93600C5-E09F-42B5-8802-35E7D4C4D45F}" type="slidenum">
              <a:rPr kumimoji="1" lang="ja-JP" altLang="en-US" smtClean="0"/>
              <a:t>21</a:t>
            </a:fld>
            <a:endParaRPr kumimoji="1" lang="ja-JP" altLang="en-US"/>
          </a:p>
        </p:txBody>
      </p:sp>
      <p:pic>
        <p:nvPicPr>
          <p:cNvPr id="7" name="図 6"/>
          <p:cNvPicPr>
            <a:picLocks noChangeAspect="1"/>
          </p:cNvPicPr>
          <p:nvPr/>
        </p:nvPicPr>
        <p:blipFill>
          <a:blip r:embed="rId3"/>
          <a:stretch>
            <a:fillRect/>
          </a:stretch>
        </p:blipFill>
        <p:spPr>
          <a:xfrm>
            <a:off x="4851743" y="79388"/>
            <a:ext cx="4565753" cy="6493778"/>
          </a:xfrm>
          <a:prstGeom prst="rect">
            <a:avLst/>
          </a:prstGeom>
        </p:spPr>
      </p:pic>
      <p:pic>
        <p:nvPicPr>
          <p:cNvPr id="8" name="図 7"/>
          <p:cNvPicPr>
            <a:picLocks noChangeAspect="1"/>
          </p:cNvPicPr>
          <p:nvPr/>
        </p:nvPicPr>
        <p:blipFill>
          <a:blip r:embed="rId4"/>
          <a:stretch>
            <a:fillRect/>
          </a:stretch>
        </p:blipFill>
        <p:spPr>
          <a:xfrm>
            <a:off x="237505" y="153876"/>
            <a:ext cx="4614238" cy="6419290"/>
          </a:xfrm>
          <a:prstGeom prst="rect">
            <a:avLst/>
          </a:prstGeom>
        </p:spPr>
      </p:pic>
      <p:sp>
        <p:nvSpPr>
          <p:cNvPr id="9" name="テキスト ボックス 8">
            <a:extLst>
              <a:ext uri="{FF2B5EF4-FFF2-40B4-BE49-F238E27FC236}">
                <a16:creationId xmlns:a16="http://schemas.microsoft.com/office/drawing/2014/main" id="{B8B4F5C0-4009-4D0E-AA68-6CC557221FA6}"/>
              </a:ext>
            </a:extLst>
          </p:cNvPr>
          <p:cNvSpPr txBox="1"/>
          <p:nvPr/>
        </p:nvSpPr>
        <p:spPr>
          <a:xfrm>
            <a:off x="214627" y="0"/>
            <a:ext cx="9604917" cy="179415"/>
          </a:xfrm>
          <a:prstGeom prst="rect">
            <a:avLst/>
          </a:prstGeom>
          <a:solidFill>
            <a:schemeClr val="bg1"/>
          </a:solidFill>
        </p:spPr>
        <p:txBody>
          <a:bodyPr wrap="square" rtlCol="0">
            <a:spAutoFit/>
          </a:bodyPr>
          <a:lstStyle/>
          <a:p>
            <a:endParaRPr kumimoji="1" lang="ja-JP" altLang="en-US" sz="700" dirty="0"/>
          </a:p>
        </p:txBody>
      </p:sp>
    </p:spTree>
    <p:extLst>
      <p:ext uri="{BB962C8B-B14F-4D97-AF65-F5344CB8AC3E}">
        <p14:creationId xmlns:p14="http://schemas.microsoft.com/office/powerpoint/2010/main" val="25226089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7522439" y="6379539"/>
            <a:ext cx="2228850" cy="365125"/>
          </a:xfrm>
        </p:spPr>
        <p:txBody>
          <a:bodyPr/>
          <a:lstStyle/>
          <a:p>
            <a:fld id="{E93600C5-E09F-42B5-8802-35E7D4C4D45F}" type="slidenum">
              <a:rPr kumimoji="1" lang="ja-JP" altLang="en-US" smtClean="0"/>
              <a:t>22</a:t>
            </a:fld>
            <a:endParaRPr kumimoji="1" lang="ja-JP" altLang="en-US" dirty="0"/>
          </a:p>
        </p:txBody>
      </p:sp>
      <p:sp>
        <p:nvSpPr>
          <p:cNvPr id="4" name="テキスト ボックス 3">
            <a:extLst>
              <a:ext uri="{FF2B5EF4-FFF2-40B4-BE49-F238E27FC236}">
                <a16:creationId xmlns:a16="http://schemas.microsoft.com/office/drawing/2014/main" id="{483E217A-94D3-49E5-A54D-49EE1938C44B}"/>
              </a:ext>
            </a:extLst>
          </p:cNvPr>
          <p:cNvSpPr txBox="1"/>
          <p:nvPr/>
        </p:nvSpPr>
        <p:spPr>
          <a:xfrm>
            <a:off x="137699" y="806975"/>
            <a:ext cx="9094506" cy="369332"/>
          </a:xfrm>
          <a:prstGeom prst="rect">
            <a:avLst/>
          </a:prstGeom>
          <a:noFill/>
          <a:ln>
            <a:noFill/>
            <a:prstDash val="dash"/>
          </a:ln>
        </p:spPr>
        <p:txBody>
          <a:bodyPr wrap="square" rtlCol="0">
            <a:spAutoFit/>
          </a:bodyPr>
          <a:lstStyle/>
          <a:p>
            <a:r>
              <a:rPr kumimoji="1" lang="ja-JP" altLang="en-US" dirty="0">
                <a:latin typeface="Meiryo UI" panose="020B0604030504040204" pitchFamily="50" charset="-128"/>
                <a:ea typeface="Meiryo UI" panose="020B0604030504040204" pitchFamily="50" charset="-128"/>
              </a:rPr>
              <a:t>　　日本や私たちの身近でそんな問題が起こっていると思いますか</a:t>
            </a:r>
          </a:p>
        </p:txBody>
      </p:sp>
      <p:pic>
        <p:nvPicPr>
          <p:cNvPr id="5" name="Picture 2" descr="光る電球のイラスト">
            <a:extLst>
              <a:ext uri="{FF2B5EF4-FFF2-40B4-BE49-F238E27FC236}">
                <a16:creationId xmlns:a16="http://schemas.microsoft.com/office/drawing/2014/main" id="{B9CF7017-FCF0-4575-B928-A0AFEF0615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699" y="757789"/>
            <a:ext cx="378320" cy="4677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光る電球のイラスト">
            <a:extLst>
              <a:ext uri="{FF2B5EF4-FFF2-40B4-BE49-F238E27FC236}">
                <a16:creationId xmlns:a16="http://schemas.microsoft.com/office/drawing/2014/main" id="{A0ED23A0-62C2-401E-949A-D7B3B330CD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1556" y="752797"/>
            <a:ext cx="378320" cy="467703"/>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483DBC1D-37A8-4A5A-A8C8-C1FA5EC4A23F}"/>
              </a:ext>
            </a:extLst>
          </p:cNvPr>
          <p:cNvSpPr txBox="1"/>
          <p:nvPr/>
        </p:nvSpPr>
        <p:spPr>
          <a:xfrm>
            <a:off x="137699" y="1308945"/>
            <a:ext cx="9626787" cy="543571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b="1" dirty="0">
                <a:latin typeface="Meiryo UI" panose="020B0604030504040204" pitchFamily="50" charset="-128"/>
                <a:ea typeface="Meiryo UI" panose="020B0604030504040204" pitchFamily="50" charset="-128"/>
              </a:rPr>
              <a:t>１．日本で起こっている問題</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関連するゴール番号：　　　　　　　　　　　　　　　　　　　　　　　　　　　　　　　</a:t>
            </a:r>
            <a:r>
              <a:rPr kumimoji="1" lang="en-US" altLang="ja-JP" b="1" dirty="0">
                <a:latin typeface="Meiryo UI" panose="020B0604030504040204" pitchFamily="50" charset="-128"/>
                <a:ea typeface="Meiryo UI" panose="020B0604030504040204" pitchFamily="50" charset="-128"/>
              </a:rPr>
              <a:t>】</a:t>
            </a:r>
          </a:p>
          <a:p>
            <a:pPr>
              <a:lnSpc>
                <a:spcPct val="150000"/>
              </a:lnSpc>
            </a:pPr>
            <a:endParaRPr kumimoji="1" lang="en-US" altLang="ja-JP" b="1" dirty="0">
              <a:latin typeface="Meiryo UI" panose="020B0604030504040204" pitchFamily="50" charset="-128"/>
              <a:ea typeface="Meiryo UI" panose="020B0604030504040204" pitchFamily="50" charset="-128"/>
            </a:endParaRPr>
          </a:p>
          <a:p>
            <a:pPr>
              <a:lnSpc>
                <a:spcPct val="150000"/>
              </a:lnSpc>
            </a:pPr>
            <a:endParaRPr kumimoji="1" lang="en-US" altLang="ja-JP" b="1" dirty="0">
              <a:latin typeface="Meiryo UI" panose="020B0604030504040204" pitchFamily="50" charset="-128"/>
              <a:ea typeface="Meiryo UI" panose="020B0604030504040204" pitchFamily="50" charset="-128"/>
            </a:endParaRPr>
          </a:p>
          <a:p>
            <a:pPr>
              <a:lnSpc>
                <a:spcPct val="150000"/>
              </a:lnSpc>
            </a:pPr>
            <a:endParaRPr kumimoji="1" lang="en-US" altLang="ja-JP" b="1" dirty="0">
              <a:latin typeface="Meiryo UI" panose="020B0604030504040204" pitchFamily="50" charset="-128"/>
              <a:ea typeface="Meiryo UI" panose="020B0604030504040204" pitchFamily="50" charset="-128"/>
            </a:endParaRPr>
          </a:p>
          <a:p>
            <a:pPr>
              <a:lnSpc>
                <a:spcPct val="150000"/>
              </a:lnSpc>
            </a:pP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２．身近に感じている問題</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en-US" altLang="ja-JP" b="1" dirty="0">
                <a:latin typeface="Meiryo UI" panose="020B0604030504040204" pitchFamily="50" charset="-128"/>
                <a:ea typeface="Meiryo UI" panose="020B0604030504040204" pitchFamily="50" charset="-128"/>
              </a:rPr>
              <a:t>【</a:t>
            </a:r>
            <a:r>
              <a:rPr kumimoji="1" lang="ja-JP" altLang="en-US" b="1" dirty="0">
                <a:latin typeface="Meiryo UI" panose="020B0604030504040204" pitchFamily="50" charset="-128"/>
                <a:ea typeface="Meiryo UI" panose="020B0604030504040204" pitchFamily="50" charset="-128"/>
              </a:rPr>
              <a:t>関連するゴール番号：　　　　　　　　　　　　　　　　　　　　　　　　　　　　　　　</a:t>
            </a:r>
            <a:r>
              <a:rPr kumimoji="1" lang="en-US" altLang="ja-JP" b="1" dirty="0">
                <a:latin typeface="Meiryo UI" panose="020B0604030504040204" pitchFamily="50" charset="-128"/>
                <a:ea typeface="Meiryo UI" panose="020B0604030504040204" pitchFamily="50" charset="-128"/>
              </a:rPr>
              <a:t>】</a:t>
            </a: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423496B2-F895-4BF2-985E-A32AFE0F9D1D}"/>
              </a:ext>
            </a:extLst>
          </p:cNvPr>
          <p:cNvSpPr txBox="1"/>
          <p:nvPr/>
        </p:nvSpPr>
        <p:spPr>
          <a:xfrm>
            <a:off x="85188" y="99091"/>
            <a:ext cx="5515884"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私たちの周りで起こっている問題を考えよう</a:t>
            </a:r>
            <a:endParaRPr kumimoji="1" lang="zh-CN" altLang="en-US" sz="2000" b="1" dirty="0">
              <a:latin typeface="Meiryo UI" panose="020B0604030504040204" pitchFamily="50" charset="-128"/>
              <a:ea typeface="Meiryo UI" panose="020B0604030504040204" pitchFamily="50" charset="-128"/>
            </a:endParaRPr>
          </a:p>
        </p:txBody>
      </p:sp>
      <p:cxnSp>
        <p:nvCxnSpPr>
          <p:cNvPr id="9" name="直線コネクタ 8">
            <a:extLst>
              <a:ext uri="{FF2B5EF4-FFF2-40B4-BE49-F238E27FC236}">
                <a16:creationId xmlns:a16="http://schemas.microsoft.com/office/drawing/2014/main" id="{B7BFC95D-2A81-4FC9-A773-7D06C7808E43}"/>
              </a:ext>
            </a:extLst>
          </p:cNvPr>
          <p:cNvCxnSpPr>
            <a:cxnSpLocks/>
          </p:cNvCxnSpPr>
          <p:nvPr/>
        </p:nvCxnSpPr>
        <p:spPr>
          <a:xfrm>
            <a:off x="79182" y="600457"/>
            <a:ext cx="9747636"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2899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2291046" y="5532047"/>
            <a:ext cx="5592849" cy="83626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23</a:t>
            </a:fld>
            <a:endParaRPr kumimoji="1" lang="ja-JP" altLang="en-US"/>
          </a:p>
        </p:txBody>
      </p:sp>
      <p:sp>
        <p:nvSpPr>
          <p:cNvPr id="7" name="正方形/長方形 6"/>
          <p:cNvSpPr/>
          <p:nvPr/>
        </p:nvSpPr>
        <p:spPr>
          <a:xfrm>
            <a:off x="-303584" y="1690267"/>
            <a:ext cx="9906000" cy="2160240"/>
          </a:xfrm>
          <a:prstGeom prst="rect">
            <a:avLst/>
          </a:prstGeom>
          <a:noFill/>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gn="ctr">
              <a:lnSpc>
                <a:spcPct val="150000"/>
              </a:lnSpc>
              <a:spcBef>
                <a:spcPts val="600"/>
              </a:spcBef>
            </a:pPr>
            <a:r>
              <a:rPr lang="ja-JP" altLang="en-US" sz="4000" b="1" i="1" dirty="0">
                <a:latin typeface="Meiryo UI" panose="020B0604030504040204" pitchFamily="50" charset="-128"/>
                <a:ea typeface="Meiryo UI" panose="020B0604030504040204" pitchFamily="50" charset="-128"/>
              </a:rPr>
              <a:t>目　次</a:t>
            </a:r>
            <a:endParaRPr lang="en-US" altLang="ja-JP" sz="4000" b="1" i="1" dirty="0">
              <a:latin typeface="Meiryo UI" panose="020B0604030504040204" pitchFamily="50" charset="-128"/>
              <a:ea typeface="Meiryo UI" panose="020B0604030504040204" pitchFamily="50" charset="-128"/>
            </a:endParaRPr>
          </a:p>
          <a:p>
            <a:pPr indent="631825">
              <a:lnSpc>
                <a:spcPct val="150000"/>
              </a:lnSpc>
              <a:spcBef>
                <a:spcPts val="600"/>
              </a:spcBef>
            </a:pPr>
            <a:r>
              <a:rPr lang="ja-JP" altLang="en-US" sz="3600" b="1" i="1" dirty="0">
                <a:solidFill>
                  <a:schemeClr val="accent3"/>
                </a:solidFill>
                <a:latin typeface="Meiryo UI" panose="020B0604030504040204" pitchFamily="50" charset="-128"/>
                <a:ea typeface="Meiryo UI" panose="020B0604030504040204" pitchFamily="50" charset="-128"/>
              </a:rPr>
              <a:t>１．</a:t>
            </a:r>
            <a:r>
              <a:rPr lang="en-US" altLang="ja-JP" sz="3600" b="1" dirty="0">
                <a:solidFill>
                  <a:schemeClr val="accent3"/>
                </a:solidFill>
                <a:latin typeface="Meiryo UI" panose="020B0604030504040204" pitchFamily="50" charset="-128"/>
                <a:ea typeface="Meiryo UI" panose="020B0604030504040204" pitchFamily="50" charset="-128"/>
              </a:rPr>
              <a:t>SDGs</a:t>
            </a:r>
            <a:r>
              <a:rPr lang="ja-JP" altLang="en-US" sz="3600" b="1" i="1" dirty="0">
                <a:solidFill>
                  <a:schemeClr val="accent3"/>
                </a:solidFill>
                <a:latin typeface="Meiryo UI" panose="020B0604030504040204" pitchFamily="50" charset="-128"/>
                <a:ea typeface="Meiryo UI" panose="020B0604030504040204" pitchFamily="50" charset="-128"/>
              </a:rPr>
              <a:t>とは</a:t>
            </a:r>
            <a:endParaRPr lang="en-US" altLang="ja-JP" sz="3600" b="1" i="1" dirty="0">
              <a:solidFill>
                <a:schemeClr val="accent3"/>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600" b="1" dirty="0">
                <a:solidFill>
                  <a:schemeClr val="accent3"/>
                </a:solidFill>
                <a:latin typeface="Meiryo UI" panose="020B0604030504040204" pitchFamily="50" charset="-128"/>
                <a:ea typeface="Meiryo UI" panose="020B0604030504040204" pitchFamily="50" charset="-128"/>
              </a:rPr>
              <a:t>２．なぜ</a:t>
            </a:r>
            <a:r>
              <a:rPr kumimoji="1" lang="en-US" altLang="ja-JP" sz="3600" b="1" dirty="0">
                <a:solidFill>
                  <a:schemeClr val="accent3"/>
                </a:solidFill>
                <a:latin typeface="Meiryo UI" panose="020B0604030504040204" pitchFamily="50" charset="-128"/>
                <a:ea typeface="Meiryo UI" panose="020B0604030504040204" pitchFamily="50" charset="-128"/>
              </a:rPr>
              <a:t>SDGs</a:t>
            </a:r>
          </a:p>
          <a:p>
            <a:pPr indent="631825">
              <a:lnSpc>
                <a:spcPct val="150000"/>
              </a:lnSpc>
              <a:spcBef>
                <a:spcPts val="600"/>
              </a:spcBef>
            </a:pPr>
            <a:r>
              <a:rPr lang="ja-JP" altLang="en-US" sz="3600" b="1" dirty="0">
                <a:latin typeface="Meiryo UI" panose="020B0604030504040204" pitchFamily="50" charset="-128"/>
                <a:ea typeface="Meiryo UI" panose="020B0604030504040204" pitchFamily="50" charset="-128"/>
              </a:rPr>
              <a:t>３．</a:t>
            </a:r>
            <a:r>
              <a:rPr lang="en-US" altLang="ja-JP" sz="3600" b="1" dirty="0">
                <a:latin typeface="Meiryo UI" panose="020B0604030504040204" pitchFamily="50" charset="-128"/>
                <a:ea typeface="Meiryo UI" panose="020B0604030504040204" pitchFamily="50" charset="-128"/>
              </a:rPr>
              <a:t>SDGs</a:t>
            </a:r>
            <a:r>
              <a:rPr lang="ja-JP" altLang="en-US" sz="3600" b="1" dirty="0">
                <a:latin typeface="Meiryo UI" panose="020B0604030504040204" pitchFamily="50" charset="-128"/>
                <a:ea typeface="Meiryo UI" panose="020B0604030504040204" pitchFamily="50" charset="-128"/>
              </a:rPr>
              <a:t>に取り組む際のポイント</a:t>
            </a:r>
            <a:endParaRPr lang="en-US" altLang="ja-JP" sz="3600" b="1" dirty="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600" b="1" dirty="0">
                <a:solidFill>
                  <a:schemeClr val="bg2">
                    <a:lumMod val="75000"/>
                  </a:schemeClr>
                </a:solidFill>
                <a:latin typeface="Meiryo UI" panose="020B0604030504040204" pitchFamily="50" charset="-128"/>
                <a:ea typeface="Meiryo UI" panose="020B0604030504040204" pitchFamily="50" charset="-128"/>
              </a:rPr>
              <a:t>４．</a:t>
            </a:r>
            <a:r>
              <a:rPr lang="en-US" altLang="ja-JP" sz="3600" b="1" i="1" dirty="0">
                <a:solidFill>
                  <a:schemeClr val="bg2">
                    <a:lumMod val="75000"/>
                  </a:schemeClr>
                </a:solidFill>
                <a:latin typeface="Meiryo UI" panose="020B0604030504040204" pitchFamily="50" charset="-128"/>
                <a:ea typeface="Meiryo UI" panose="020B0604030504040204" pitchFamily="50" charset="-128"/>
              </a:rPr>
              <a:t>SDGs </a:t>
            </a:r>
            <a:r>
              <a:rPr lang="ja-JP" altLang="en-US" sz="3600" b="1" i="1" dirty="0">
                <a:solidFill>
                  <a:schemeClr val="bg2">
                    <a:lumMod val="75000"/>
                  </a:schemeClr>
                </a:solidFill>
                <a:latin typeface="Meiryo UI" panose="020B0604030504040204" pitchFamily="50" charset="-128"/>
                <a:ea typeface="Meiryo UI" panose="020B0604030504040204" pitchFamily="50" charset="-128"/>
              </a:rPr>
              <a:t>と</a:t>
            </a:r>
            <a:r>
              <a:rPr lang="en-US" altLang="ja-JP" sz="3600" b="1" i="1" dirty="0">
                <a:solidFill>
                  <a:schemeClr val="bg2">
                    <a:lumMod val="75000"/>
                  </a:schemeClr>
                </a:solidFill>
                <a:latin typeface="Meiryo UI" panose="020B0604030504040204" pitchFamily="50" charset="-128"/>
                <a:ea typeface="Meiryo UI" panose="020B0604030504040204" pitchFamily="50" charset="-128"/>
              </a:rPr>
              <a:t>2025</a:t>
            </a:r>
            <a:r>
              <a:rPr lang="ja-JP" altLang="en-US" sz="3600" b="1" i="1" dirty="0">
                <a:solidFill>
                  <a:schemeClr val="bg2">
                    <a:lumMod val="75000"/>
                  </a:schemeClr>
                </a:solidFill>
                <a:latin typeface="Meiryo UI" panose="020B0604030504040204" pitchFamily="50" charset="-128"/>
                <a:ea typeface="Meiryo UI" panose="020B0604030504040204" pitchFamily="50" charset="-128"/>
              </a:rPr>
              <a:t>年大阪・関西万博</a:t>
            </a:r>
            <a:endParaRPr lang="en-US" altLang="ja-JP" sz="3600" b="1" i="1" dirty="0">
              <a:solidFill>
                <a:schemeClr val="bg2">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lang="ja-JP" altLang="en-US" sz="3600" b="1" i="1" dirty="0">
                <a:solidFill>
                  <a:schemeClr val="bg2">
                    <a:lumMod val="75000"/>
                  </a:schemeClr>
                </a:solidFill>
                <a:latin typeface="Meiryo UI" panose="020B0604030504040204" pitchFamily="50" charset="-128"/>
                <a:ea typeface="Meiryo UI" panose="020B0604030504040204" pitchFamily="50" charset="-128"/>
              </a:rPr>
              <a:t>５．みんなで取り組もう！</a:t>
            </a:r>
            <a:r>
              <a:rPr lang="en-US" altLang="ja-JP" sz="3600" b="1" dirty="0" smtClean="0">
                <a:solidFill>
                  <a:schemeClr val="bg2">
                    <a:lumMod val="75000"/>
                  </a:schemeClr>
                </a:solidFill>
                <a:latin typeface="Meiryo UI" panose="020B0604030504040204" pitchFamily="50" charset="-128"/>
                <a:ea typeface="Meiryo UI" panose="020B0604030504040204" pitchFamily="50" charset="-128"/>
              </a:rPr>
              <a:t>SDGs</a:t>
            </a:r>
            <a:endParaRPr lang="en-US" altLang="ja-JP" sz="3600" b="1" dirty="0">
              <a:solidFill>
                <a:schemeClr val="bg2">
                  <a:lumMod val="75000"/>
                </a:schemeClr>
              </a:solidFill>
              <a:latin typeface="Meiryo UI" panose="020B0604030504040204" pitchFamily="50" charset="-128"/>
              <a:ea typeface="Meiryo UI" panose="020B0604030504040204" pitchFamily="50" charset="-128"/>
            </a:endParaRPr>
          </a:p>
        </p:txBody>
      </p:sp>
      <p:pic>
        <p:nvPicPr>
          <p:cNvPr id="8"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20389" r="20514"/>
          <a:stretch/>
        </p:blipFill>
        <p:spPr bwMode="auto">
          <a:xfrm>
            <a:off x="257896" y="260648"/>
            <a:ext cx="1094704" cy="11110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20389" r="20514"/>
          <a:stretch/>
        </p:blipFill>
        <p:spPr bwMode="auto">
          <a:xfrm>
            <a:off x="8625408" y="233636"/>
            <a:ext cx="1094704" cy="111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944014"/>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正方形/長方形 4"/>
          <p:cNvSpPr/>
          <p:nvPr/>
        </p:nvSpPr>
        <p:spPr>
          <a:xfrm>
            <a:off x="506760" y="1449030"/>
            <a:ext cx="8892480" cy="4189770"/>
          </a:xfrm>
          <a:prstGeom prst="rect">
            <a:avLst/>
          </a:prstGeom>
        </p:spPr>
        <p:style>
          <a:lnRef idx="2">
            <a:schemeClr val="accent5"/>
          </a:lnRef>
          <a:fillRef idx="1">
            <a:schemeClr val="lt1"/>
          </a:fillRef>
          <a:effectRef idx="0">
            <a:schemeClr val="accent5"/>
          </a:effectRef>
          <a:fontRef idx="minor">
            <a:schemeClr val="dk1"/>
          </a:fontRef>
        </p:style>
        <p:txBody>
          <a:bodyPr wrap="square" anchor="ctr">
            <a:noAutofit/>
          </a:bodyPr>
          <a:lstStyle/>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a:t>
            </a:r>
            <a:r>
              <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は世界共通の言語</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②経済、社会、環境の統合的解決</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③誰一人取り残さない</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④横串の視点</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⑤バックキャスティング</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799" indent="-88899" defTabSz="1279980">
              <a:spcAft>
                <a:spcPts val="1800"/>
              </a:spcAft>
            </a:pP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⑥ルールを決めた必達目標ではなく、各主体がめざすべき目標を作る</a:t>
            </a:r>
          </a:p>
        </p:txBody>
      </p:sp>
      <p:sp>
        <p:nvSpPr>
          <p:cNvPr id="4"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24</a:t>
            </a:fld>
            <a:endParaRPr kumimoji="1" lang="ja-JP" altLang="en-US" sz="1200"/>
          </a:p>
        </p:txBody>
      </p:sp>
      <p:sp>
        <p:nvSpPr>
          <p:cNvPr id="6" name="テキスト ボックス 5">
            <a:extLst>
              <a:ext uri="{FF2B5EF4-FFF2-40B4-BE49-F238E27FC236}">
                <a16:creationId xmlns:a16="http://schemas.microsoft.com/office/drawing/2014/main" id="{38B09320-ACED-4E48-A8F3-BA70326570A4}"/>
              </a:ext>
            </a:extLst>
          </p:cNvPr>
          <p:cNvSpPr txBox="1"/>
          <p:nvPr/>
        </p:nvSpPr>
        <p:spPr>
          <a:xfrm>
            <a:off x="85188" y="99091"/>
            <a:ext cx="5515884"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に取組む際のポイント</a:t>
            </a:r>
            <a:endParaRPr kumimoji="1" lang="zh-CN" altLang="en-US" sz="2000" b="1" dirty="0">
              <a:latin typeface="Meiryo UI" panose="020B0604030504040204" pitchFamily="50" charset="-128"/>
              <a:ea typeface="Meiryo UI" panose="020B0604030504040204" pitchFamily="50" charset="-128"/>
            </a:endParaRPr>
          </a:p>
        </p:txBody>
      </p:sp>
      <p:cxnSp>
        <p:nvCxnSpPr>
          <p:cNvPr id="7" name="直線コネクタ 6">
            <a:extLst>
              <a:ext uri="{FF2B5EF4-FFF2-40B4-BE49-F238E27FC236}">
                <a16:creationId xmlns:a16="http://schemas.microsoft.com/office/drawing/2014/main" id="{7C5D7425-653A-45FE-B007-C2602D6655B8}"/>
              </a:ext>
            </a:extLst>
          </p:cNvPr>
          <p:cNvCxnSpPr>
            <a:cxnSpLocks/>
          </p:cNvCxnSpPr>
          <p:nvPr/>
        </p:nvCxnSpPr>
        <p:spPr>
          <a:xfrm>
            <a:off x="79182" y="600457"/>
            <a:ext cx="9747636"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2237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①</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は世界共通の言語</a:t>
            </a:r>
            <a:endParaRPr kumimoji="1" lang="en-US" altLang="ja-JP" sz="2000" b="1" dirty="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126913" y="1073470"/>
            <a:ext cx="9644637"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sz="2000" b="1" dirty="0">
                <a:latin typeface="Meiryo UI" panose="020B0604030504040204" pitchFamily="50" charset="-128"/>
                <a:ea typeface="Meiryo UI" panose="020B0604030504040204" pitchFamily="50" charset="-128"/>
              </a:rPr>
              <a:t>＜ポイント＞</a:t>
            </a:r>
            <a:endParaRPr kumimoji="1" lang="en-US" altLang="ja-JP" sz="2000" b="1" dirty="0">
              <a:latin typeface="Meiryo UI" panose="020B0604030504040204" pitchFamily="50" charset="-128"/>
              <a:ea typeface="Meiryo UI" panose="020B0604030504040204" pitchFamily="50" charset="-128"/>
            </a:endParaRPr>
          </a:p>
          <a:p>
            <a:pPr>
              <a:lnSpc>
                <a:spcPct val="150000"/>
              </a:lnSpc>
            </a:pPr>
            <a:r>
              <a:rPr kumimoji="1" lang="ja-JP" altLang="en-US" sz="2000" dirty="0">
                <a:latin typeface="Meiryo UI" panose="020B0604030504040204" pitchFamily="50" charset="-128"/>
                <a:ea typeface="Meiryo UI" panose="020B0604030504040204" pitchFamily="50" charset="-128"/>
              </a:rPr>
              <a:t>　</a:t>
            </a:r>
            <a:r>
              <a:rPr kumimoji="1" lang="ja-JP" altLang="en-US" sz="2000" b="1" dirty="0">
                <a:latin typeface="Meiryo UI" panose="020B0604030504040204" pitchFamily="50" charset="-128"/>
                <a:ea typeface="Meiryo UI" panose="020B0604030504040204" pitchFamily="50" charset="-128"/>
              </a:rPr>
              <a:t>○　国連の全加盟国で合意。「誰も否定できない」明確な価値とゴールの提示。</a:t>
            </a:r>
            <a:endParaRPr kumimoji="1" lang="en-US" altLang="ja-JP" sz="2000" b="1" dirty="0">
              <a:latin typeface="Meiryo UI" panose="020B0604030504040204" pitchFamily="50" charset="-128"/>
              <a:ea typeface="Meiryo UI" panose="020B0604030504040204" pitchFamily="50" charset="-128"/>
            </a:endParaRPr>
          </a:p>
          <a:p>
            <a:pPr>
              <a:lnSpc>
                <a:spcPct val="150000"/>
              </a:lnSpc>
            </a:pPr>
            <a:r>
              <a:rPr kumimoji="1" lang="ja-JP" altLang="en-US" sz="2000" b="1" dirty="0">
                <a:latin typeface="Meiryo UI" panose="020B0604030504040204" pitchFamily="50" charset="-128"/>
                <a:ea typeface="Meiryo UI" panose="020B0604030504040204" pitchFamily="50" charset="-128"/>
              </a:rPr>
              <a:t>　○　</a:t>
            </a:r>
            <a:r>
              <a:rPr kumimoji="1" lang="en-US" altLang="ja-JP" sz="2000" b="1" dirty="0">
                <a:latin typeface="Meiryo UI" panose="020B0604030504040204" pitchFamily="50" charset="-128"/>
                <a:ea typeface="Meiryo UI" panose="020B0604030504040204" pitchFamily="50" charset="-128"/>
              </a:rPr>
              <a:t>17</a:t>
            </a:r>
            <a:r>
              <a:rPr kumimoji="1" lang="ja-JP" altLang="en-US" sz="2000" b="1" dirty="0">
                <a:latin typeface="Meiryo UI" panose="020B0604030504040204" pitchFamily="50" charset="-128"/>
                <a:ea typeface="Meiryo UI" panose="020B0604030504040204" pitchFamily="50" charset="-128"/>
              </a:rPr>
              <a:t>のゴールのアイコンは世界共通の言語。コミットしている社会課題を世界に宣誓。</a:t>
            </a:r>
            <a:endParaRPr kumimoji="1" lang="en-US" altLang="ja-JP" sz="2000" dirty="0">
              <a:latin typeface="Meiryo UI" panose="020B0604030504040204" pitchFamily="50" charset="-128"/>
              <a:ea typeface="Meiryo UI" panose="020B0604030504040204" pitchFamily="50" charset="-128"/>
            </a:endParaRPr>
          </a:p>
          <a:p>
            <a:pPr>
              <a:lnSpc>
                <a:spcPct val="150000"/>
              </a:lnSpc>
            </a:pPr>
            <a:endParaRPr kumimoji="1" lang="en-US" altLang="ja-JP" sz="2000" b="1" dirty="0">
              <a:latin typeface="Meiryo UI" panose="020B0604030504040204" pitchFamily="50" charset="-128"/>
              <a:ea typeface="Meiryo UI" panose="020B0604030504040204" pitchFamily="50" charset="-128"/>
            </a:endParaRPr>
          </a:p>
        </p:txBody>
      </p:sp>
      <p:pic>
        <p:nvPicPr>
          <p:cNvPr id="6" name="Shape 129"/>
          <p:cNvPicPr preferRelativeResize="0">
            <a:picLocks/>
          </p:cNvPicPr>
          <p:nvPr/>
        </p:nvPicPr>
        <p:blipFill rotWithShape="1">
          <a:blip r:embed="rId3">
            <a:alphaModFix/>
          </a:blip>
          <a:srcRect/>
          <a:stretch/>
        </p:blipFill>
        <p:spPr>
          <a:xfrm>
            <a:off x="621269" y="3970999"/>
            <a:ext cx="4147995" cy="2279684"/>
          </a:xfrm>
          <a:prstGeom prst="rect">
            <a:avLst/>
          </a:prstGeom>
          <a:noFill/>
          <a:ln>
            <a:noFill/>
          </a:ln>
        </p:spPr>
      </p:pic>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t="9811" b="8885"/>
          <a:stretch/>
        </p:blipFill>
        <p:spPr>
          <a:xfrm>
            <a:off x="4858170" y="3712933"/>
            <a:ext cx="4543979" cy="2611870"/>
          </a:xfrm>
          <a:prstGeom prst="rect">
            <a:avLst/>
          </a:prstGeom>
        </p:spPr>
      </p:pic>
      <p:sp>
        <p:nvSpPr>
          <p:cNvPr id="9"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25</a:t>
            </a:fld>
            <a:endParaRPr kumimoji="1" lang="ja-JP" altLang="en-US" sz="1200"/>
          </a:p>
        </p:txBody>
      </p:sp>
    </p:spTree>
    <p:extLst>
      <p:ext uri="{BB962C8B-B14F-4D97-AF65-F5344CB8AC3E}">
        <p14:creationId xmlns:p14="http://schemas.microsoft.com/office/powerpoint/2010/main" val="3954481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②経済、社会、環境の統合による課題解決と新しい価値の創造</a:t>
            </a:r>
            <a:endParaRPr kumimoji="1" lang="en-US" altLang="ja-JP" sz="2000" b="1" dirty="0">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3"/>
          <a:stretch>
            <a:fillRect/>
          </a:stretch>
        </p:blipFill>
        <p:spPr>
          <a:xfrm>
            <a:off x="2520713" y="741279"/>
            <a:ext cx="4428372" cy="2976499"/>
          </a:xfrm>
          <a:prstGeom prst="rect">
            <a:avLst/>
          </a:prstGeom>
        </p:spPr>
      </p:pic>
      <p:sp>
        <p:nvSpPr>
          <p:cNvPr id="10" name="テキスト ボックス 9"/>
          <p:cNvSpPr txBox="1"/>
          <p:nvPr/>
        </p:nvSpPr>
        <p:spPr>
          <a:xfrm>
            <a:off x="367886" y="3717778"/>
            <a:ext cx="9282072" cy="30008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b="1" dirty="0">
                <a:latin typeface="Meiryo UI" panose="020B0604030504040204" pitchFamily="50" charset="-128"/>
                <a:ea typeface="Meiryo UI" panose="020B0604030504040204" pitchFamily="50" charset="-128"/>
              </a:rPr>
              <a:t>＜ポイント＞</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　社会課題の併記</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これまで対立すると考えられていた、「人権と開発」、「環境と経済成長」等の社会課題を併記。</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（「より良い社会」というより高次のビジョンの提示）</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a:t>
            </a:r>
            <a:r>
              <a:rPr kumimoji="1" lang="ja-JP" altLang="en-US" b="1" dirty="0">
                <a:latin typeface="Meiryo UI" panose="020B0604030504040204" pitchFamily="50" charset="-128"/>
                <a:ea typeface="Meiryo UI" panose="020B0604030504040204" pitchFamily="50" charset="-128"/>
              </a:rPr>
              <a:t>○　経済的な視点の包摂</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「持続可能性」≒「経済性の担保」　⇒　経済的な要素の必要性を謳う。</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（ビジネスなど、自己メリット追及型の課題解決アプローチの許容）</a:t>
            </a:r>
          </a:p>
        </p:txBody>
      </p:sp>
      <p:sp>
        <p:nvSpPr>
          <p:cNvPr id="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26</a:t>
            </a:fld>
            <a:endParaRPr kumimoji="1" lang="ja-JP" altLang="en-US" sz="1200"/>
          </a:p>
        </p:txBody>
      </p:sp>
    </p:spTree>
    <p:extLst>
      <p:ext uri="{BB962C8B-B14F-4D97-AF65-F5344CB8AC3E}">
        <p14:creationId xmlns:p14="http://schemas.microsoft.com/office/powerpoint/2010/main" val="41810414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③誰一人取り残さない</a:t>
            </a:r>
            <a:endParaRPr kumimoji="1" lang="en-US" altLang="ja-JP" sz="2000" b="1"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2798618" y="1357070"/>
            <a:ext cx="4073237" cy="707886"/>
          </a:xfrm>
          <a:prstGeom prst="rect">
            <a:avLst/>
          </a:prstGeom>
          <a:noFill/>
          <a:ln w="28575" cmpd="thinThick">
            <a:solidFill>
              <a:srgbClr val="0070C0"/>
            </a:solidFill>
          </a:ln>
        </p:spPr>
        <p:txBody>
          <a:bodyPr wrap="square" rtlCol="0">
            <a:spAutoFit/>
          </a:bodyPr>
          <a:lstStyle/>
          <a:p>
            <a:pPr algn="ctr"/>
            <a:r>
              <a:rPr kumimoji="1" lang="ja-JP" altLang="en-US" sz="4000" b="1" dirty="0">
                <a:latin typeface="Meiryo UI" panose="020B0604030504040204" pitchFamily="50" charset="-128"/>
                <a:ea typeface="Meiryo UI" panose="020B0604030504040204" pitchFamily="50" charset="-128"/>
              </a:rPr>
              <a:t>みんなで頑張る</a:t>
            </a:r>
          </a:p>
        </p:txBody>
      </p:sp>
      <p:sp>
        <p:nvSpPr>
          <p:cNvPr id="6" name="正方形/長方形 5"/>
          <p:cNvSpPr/>
          <p:nvPr/>
        </p:nvSpPr>
        <p:spPr>
          <a:xfrm>
            <a:off x="409889" y="2486217"/>
            <a:ext cx="9078686" cy="646331"/>
          </a:xfrm>
          <a:prstGeom prst="rect">
            <a:avLst/>
          </a:prstGeom>
        </p:spPr>
        <p:txBody>
          <a:bodyPr wrap="square">
            <a:spAutoFit/>
          </a:bodyPr>
          <a:lstStyle/>
          <a:p>
            <a:r>
              <a:rPr lang="ja-JP" altLang="ja-JP" dirty="0">
                <a:latin typeface="Meiryo UI" panose="020B0604030504040204" pitchFamily="50" charset="-128"/>
                <a:ea typeface="Meiryo UI" panose="020B0604030504040204" pitchFamily="50" charset="-128"/>
              </a:rPr>
              <a:t>社会的に弱い立場にある人々を含め</a:t>
            </a:r>
            <a:r>
              <a:rPr lang="ja-JP" altLang="en-US" dirty="0">
                <a:latin typeface="Meiryo UI" panose="020B0604030504040204" pitchFamily="50" charset="-128"/>
                <a:ea typeface="Meiryo UI" panose="020B0604030504040204" pitchFamily="50" charset="-128"/>
              </a:rPr>
              <a:t>、あらゆる人を</a:t>
            </a:r>
            <a:r>
              <a:rPr lang="ja-JP" altLang="ja-JP" dirty="0">
                <a:latin typeface="Meiryo UI" panose="020B0604030504040204" pitchFamily="50" charset="-128"/>
                <a:ea typeface="Meiryo UI" panose="020B0604030504040204" pitchFamily="50" charset="-128"/>
              </a:rPr>
              <a:t>、排除や摩擦、孤独や孤立から援護し、</a:t>
            </a:r>
            <a:r>
              <a:rPr lang="ja-JP" altLang="ja-JP" u="sng" dirty="0">
                <a:latin typeface="Meiryo UI" panose="020B0604030504040204" pitchFamily="50" charset="-128"/>
                <a:ea typeface="Meiryo UI" panose="020B0604030504040204" pitchFamily="50" charset="-128"/>
              </a:rPr>
              <a:t>社会（地域社会）の一員として取り込み</a:t>
            </a:r>
            <a:r>
              <a:rPr lang="ja-JP" altLang="ja-JP" dirty="0">
                <a:latin typeface="Meiryo UI" panose="020B0604030504040204" pitchFamily="50" charset="-128"/>
                <a:ea typeface="Meiryo UI" panose="020B0604030504040204" pitchFamily="50" charset="-128"/>
              </a:rPr>
              <a:t>、</a:t>
            </a:r>
            <a:r>
              <a:rPr lang="ja-JP" altLang="ja-JP" u="sng" dirty="0">
                <a:latin typeface="Meiryo UI" panose="020B0604030504040204" pitchFamily="50" charset="-128"/>
                <a:ea typeface="Meiryo UI" panose="020B0604030504040204" pitchFamily="50" charset="-128"/>
              </a:rPr>
              <a:t>支え合う</a:t>
            </a:r>
            <a:r>
              <a:rPr lang="ja-JP" altLang="ja-JP" dirty="0">
                <a:latin typeface="Meiryo UI" panose="020B0604030504040204" pitchFamily="50" charset="-128"/>
                <a:ea typeface="Meiryo UI" panose="020B0604030504040204" pitchFamily="50" charset="-128"/>
              </a:rPr>
              <a:t>考え方のこと。</a:t>
            </a:r>
            <a:endParaRPr lang="ja-JP" altLang="en-US"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40992" y="3323545"/>
            <a:ext cx="9282072" cy="34163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b="1" dirty="0">
                <a:latin typeface="Meiryo UI" panose="020B0604030504040204" pitchFamily="50" charset="-128"/>
                <a:ea typeface="Meiryo UI" panose="020B0604030504040204" pitchFamily="50" charset="-128"/>
              </a:rPr>
              <a:t>＜ポイント＞</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　野心的（背伸び）</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全ての人を救済するというハードルの高い、野心的な理念・ビジョンの提示</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　支えあいの精神</a:t>
            </a:r>
            <a:endParaRPr kumimoji="1" lang="en-US" altLang="ja-JP" b="1" dirty="0">
              <a:latin typeface="Meiryo UI" panose="020B0604030504040204" pitchFamily="50" charset="-128"/>
              <a:ea typeface="Meiryo UI" panose="020B0604030504040204" pitchFamily="50" charset="-128"/>
            </a:endParaRPr>
          </a:p>
          <a:p>
            <a:pPr marL="174625" indent="-174625">
              <a:lnSpc>
                <a:spcPct val="150000"/>
              </a:lnSpc>
            </a:pPr>
            <a:r>
              <a:rPr kumimoji="1" lang="ja-JP" altLang="en-US" dirty="0">
                <a:latin typeface="Meiryo UI" panose="020B0604030504040204" pitchFamily="50" charset="-128"/>
                <a:ea typeface="Meiryo UI" panose="020B0604030504040204" pitchFamily="50" charset="-128"/>
              </a:rPr>
              <a:t>　</a:t>
            </a:r>
            <a:r>
              <a:rPr kumimoji="1" lang="en-US" altLang="ja-JP" dirty="0">
                <a:latin typeface="Meiryo UI" panose="020B0604030504040204" pitchFamily="50" charset="-128"/>
                <a:ea typeface="Meiryo UI" panose="020B0604030504040204" pitchFamily="50" charset="-128"/>
              </a:rPr>
              <a:t>SDGs</a:t>
            </a:r>
            <a:r>
              <a:rPr kumimoji="1" lang="ja-JP" altLang="en-US" dirty="0">
                <a:latin typeface="Meiryo UI" panose="020B0604030504040204" pitchFamily="50" charset="-128"/>
                <a:ea typeface="Meiryo UI" panose="020B0604030504040204" pitchFamily="50" charset="-128"/>
              </a:rPr>
              <a:t>達成のために取り組むべき主体は国際社会、地域（</a:t>
            </a:r>
            <a:r>
              <a:rPr kumimoji="1" lang="en-US" altLang="ja-JP" dirty="0">
                <a:latin typeface="Meiryo UI" panose="020B0604030504040204" pitchFamily="50" charset="-128"/>
                <a:ea typeface="Meiryo UI" panose="020B0604030504040204" pitchFamily="50" charset="-128"/>
              </a:rPr>
              <a:t>region)</a:t>
            </a:r>
            <a:r>
              <a:rPr kumimoji="1" lang="ja-JP" altLang="en-US" dirty="0" err="1">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国家、地方</a:t>
            </a:r>
            <a:r>
              <a:rPr kumimoji="1" lang="en-US" altLang="ja-JP" dirty="0">
                <a:latin typeface="Meiryo UI" panose="020B0604030504040204" pitchFamily="50" charset="-128"/>
                <a:ea typeface="Meiryo UI" panose="020B0604030504040204" pitchFamily="50" charset="-128"/>
              </a:rPr>
              <a:t>(local</a:t>
            </a:r>
            <a:r>
              <a:rPr kumimoji="1" lang="ja-JP" altLang="en-US" dirty="0">
                <a:latin typeface="Meiryo UI" panose="020B0604030504040204" pitchFamily="50" charset="-128"/>
                <a:ea typeface="Meiryo UI" panose="020B0604030504040204" pitchFamily="50" charset="-128"/>
              </a:rPr>
              <a:t>）、企業、教育機関、</a:t>
            </a:r>
            <a:r>
              <a:rPr kumimoji="1" lang="en-US" altLang="ja-JP" dirty="0">
                <a:latin typeface="Meiryo UI" panose="020B0604030504040204" pitchFamily="50" charset="-128"/>
                <a:ea typeface="Meiryo UI" panose="020B0604030504040204" pitchFamily="50" charset="-128"/>
              </a:rPr>
              <a:t>NPO/NGO</a:t>
            </a:r>
            <a:r>
              <a:rPr kumimoji="1" lang="ja-JP" altLang="en-US" dirty="0" err="1">
                <a:latin typeface="Meiryo UI" panose="020B0604030504040204" pitchFamily="50" charset="-128"/>
                <a:ea typeface="Meiryo UI" panose="020B0604030504040204" pitchFamily="50" charset="-128"/>
              </a:rPr>
              <a:t>、</a:t>
            </a:r>
            <a:r>
              <a:rPr kumimoji="1" lang="ja-JP" altLang="en-US" u="sng" dirty="0">
                <a:latin typeface="Meiryo UI" panose="020B0604030504040204" pitchFamily="50" charset="-128"/>
                <a:ea typeface="Meiryo UI" panose="020B0604030504040204" pitchFamily="50" charset="-128"/>
              </a:rPr>
              <a:t>個人</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⇒どんな人間も必ず課題解決のアクターになりうる。</a:t>
            </a:r>
            <a:endParaRPr kumimoji="1" lang="en-US" altLang="ja-JP"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954" y="850929"/>
            <a:ext cx="1889264" cy="1634456"/>
          </a:xfrm>
          <a:prstGeom prst="rect">
            <a:avLst/>
          </a:prstGeom>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9586" y="803347"/>
            <a:ext cx="1682038" cy="1682038"/>
          </a:xfrm>
          <a:prstGeom prst="rect">
            <a:avLst/>
          </a:prstGeom>
        </p:spPr>
      </p:pic>
      <p:sp>
        <p:nvSpPr>
          <p:cNvPr id="9"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27</a:t>
            </a:fld>
            <a:endParaRPr kumimoji="1" lang="ja-JP" altLang="en-US" sz="1200"/>
          </a:p>
        </p:txBody>
      </p:sp>
    </p:spTree>
    <p:extLst>
      <p:ext uri="{BB962C8B-B14F-4D97-AF65-F5344CB8AC3E}">
        <p14:creationId xmlns:p14="http://schemas.microsoft.com/office/powerpoint/2010/main" val="37262322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④横串の視点</a:t>
            </a:r>
            <a:endParaRPr kumimoji="1" lang="en-US" altLang="ja-JP" sz="2000" b="1"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219670" y="721013"/>
            <a:ext cx="9282072" cy="6048000"/>
          </a:xfrm>
          <a:prstGeom prst="rect">
            <a:avLst/>
          </a:prstGeom>
        </p:spPr>
        <p:style>
          <a:lnRef idx="2">
            <a:schemeClr val="accent1"/>
          </a:lnRef>
          <a:fillRef idx="1">
            <a:schemeClr val="lt1"/>
          </a:fillRef>
          <a:effectRef idx="0">
            <a:schemeClr val="accent1"/>
          </a:effectRef>
          <a:fontRef idx="minor">
            <a:schemeClr val="dk1"/>
          </a:fontRef>
        </p:style>
        <p:txBody>
          <a:bodyPr wrap="square" rtlCol="0">
            <a:noAutofit/>
          </a:bodyPr>
          <a:lstStyle/>
          <a:p>
            <a:pPr>
              <a:lnSpc>
                <a:spcPct val="150000"/>
              </a:lnSpc>
            </a:pPr>
            <a:r>
              <a:rPr kumimoji="1" lang="ja-JP" altLang="en-US" b="1" dirty="0">
                <a:latin typeface="Meiryo UI" panose="020B0604030504040204" pitchFamily="50" charset="-128"/>
                <a:ea typeface="Meiryo UI" panose="020B0604030504040204" pitchFamily="50" charset="-128"/>
              </a:rPr>
              <a:t>＜ポイント＞</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　同時解決</a:t>
            </a:r>
            <a:r>
              <a:rPr kumimoji="1" lang="ja-JP" altLang="en-US" dirty="0">
                <a:latin typeface="Meiryo UI" panose="020B0604030504040204" pitchFamily="50" charset="-128"/>
                <a:ea typeface="Meiryo UI" panose="020B0604030504040204" pitchFamily="50" charset="-128"/>
              </a:rPr>
              <a:t>（あるゴールの解決のための取組みを、別のゴールの課題解決につなげる）</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インパクトのベクトルを変える</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（社会に悪影響を及ぼすアクションに工夫を加え、別のゴールのポジティブアクションに変える）</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　トレードオフの考慮</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（社会のためにしていることが、他のゴールの視点で見ると悪影響を及ぼす可能性を考慮する）</a:t>
            </a:r>
            <a:endParaRPr kumimoji="1" lang="en-US" altLang="ja-JP" b="1"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p:txBody>
      </p:sp>
      <p:pic>
        <p:nvPicPr>
          <p:cNvPr id="6"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5901" y="1653906"/>
            <a:ext cx="984938" cy="1008000"/>
          </a:xfrm>
          <a:prstGeom prst="rect">
            <a:avLst/>
          </a:prstGeom>
        </p:spPr>
      </p:pic>
      <p:pic>
        <p:nvPicPr>
          <p:cNvPr id="7"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0858" y="1653906"/>
            <a:ext cx="992266" cy="1008000"/>
          </a:xfrm>
          <a:prstGeom prst="rect">
            <a:avLst/>
          </a:prstGeom>
        </p:spPr>
      </p:pic>
      <p:pic>
        <p:nvPicPr>
          <p:cNvPr id="11"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3143" y="1653906"/>
            <a:ext cx="992265" cy="1008000"/>
          </a:xfrm>
          <a:prstGeom prst="rect">
            <a:avLst/>
          </a:prstGeom>
        </p:spPr>
      </p:pic>
      <p:sp>
        <p:nvSpPr>
          <p:cNvPr id="12" name="右矢印 11"/>
          <p:cNvSpPr/>
          <p:nvPr/>
        </p:nvSpPr>
        <p:spPr>
          <a:xfrm>
            <a:off x="3637472" y="1837236"/>
            <a:ext cx="286753" cy="615895"/>
          </a:xfrm>
          <a:prstGeom prst="right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a:off x="5789757" y="1837236"/>
            <a:ext cx="286753" cy="615895"/>
          </a:xfrm>
          <a:prstGeom prst="right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7637" y="3787634"/>
            <a:ext cx="1056335" cy="1008000"/>
          </a:xfrm>
          <a:prstGeom prst="rect">
            <a:avLst/>
          </a:prstGeom>
        </p:spPr>
      </p:pic>
      <p:pic>
        <p:nvPicPr>
          <p:cNvPr id="15"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3178" y="3787634"/>
            <a:ext cx="1015806" cy="1008000"/>
          </a:xfrm>
          <a:prstGeom prst="rect">
            <a:avLst/>
          </a:prstGeom>
        </p:spPr>
      </p:pic>
      <p:sp>
        <p:nvSpPr>
          <p:cNvPr id="16" name="フローチャート: 結合子 15"/>
          <p:cNvSpPr/>
          <p:nvPr/>
        </p:nvSpPr>
        <p:spPr>
          <a:xfrm>
            <a:off x="5879758" y="3593680"/>
            <a:ext cx="1338050" cy="1325478"/>
          </a:xfrm>
          <a:prstGeom prst="flowChartConnector">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乗算 16"/>
          <p:cNvSpPr/>
          <p:nvPr/>
        </p:nvSpPr>
        <p:spPr>
          <a:xfrm>
            <a:off x="2309856" y="3368275"/>
            <a:ext cx="1810195" cy="1810196"/>
          </a:xfrm>
          <a:prstGeom prst="mathMultiply">
            <a:avLst>
              <a:gd name="adj1" fmla="val 565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6664" y="5703045"/>
            <a:ext cx="991888" cy="1008000"/>
          </a:xfrm>
          <a:prstGeom prst="rect">
            <a:avLst/>
          </a:prstGeom>
        </p:spPr>
      </p:pic>
      <p:pic>
        <p:nvPicPr>
          <p:cNvPr id="19"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45516" y="5778677"/>
            <a:ext cx="1023258" cy="1008000"/>
          </a:xfrm>
          <a:prstGeom prst="rect">
            <a:avLst/>
          </a:prstGeom>
        </p:spPr>
      </p:pic>
      <p:sp>
        <p:nvSpPr>
          <p:cNvPr id="20" name="左右矢印 19"/>
          <p:cNvSpPr/>
          <p:nvPr/>
        </p:nvSpPr>
        <p:spPr>
          <a:xfrm>
            <a:off x="4461376" y="5962324"/>
            <a:ext cx="983247" cy="454165"/>
          </a:xfrm>
          <a:prstGeom prst="leftRightArrow">
            <a:avLst>
              <a:gd name="adj1" fmla="val 46031"/>
              <a:gd name="adj2" fmla="val 559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28</a:t>
            </a:fld>
            <a:endParaRPr kumimoji="1" lang="ja-JP" altLang="en-US" sz="1200"/>
          </a:p>
        </p:txBody>
      </p:sp>
    </p:spTree>
    <p:extLst>
      <p:ext uri="{BB962C8B-B14F-4D97-AF65-F5344CB8AC3E}">
        <p14:creationId xmlns:p14="http://schemas.microsoft.com/office/powerpoint/2010/main" val="37764427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2291046" y="5532047"/>
            <a:ext cx="5592849" cy="83626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2</a:t>
            </a:fld>
            <a:endParaRPr kumimoji="1" lang="ja-JP" altLang="en-US"/>
          </a:p>
        </p:txBody>
      </p:sp>
      <p:sp>
        <p:nvSpPr>
          <p:cNvPr id="7" name="正方形/長方形 6"/>
          <p:cNvSpPr/>
          <p:nvPr/>
        </p:nvSpPr>
        <p:spPr>
          <a:xfrm>
            <a:off x="-220749" y="1690267"/>
            <a:ext cx="9906000" cy="2160240"/>
          </a:xfrm>
          <a:prstGeom prst="rect">
            <a:avLst/>
          </a:prstGeom>
          <a:noFill/>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gn="ctr">
              <a:lnSpc>
                <a:spcPct val="150000"/>
              </a:lnSpc>
              <a:spcBef>
                <a:spcPts val="600"/>
              </a:spcBef>
            </a:pPr>
            <a:r>
              <a:rPr lang="ja-JP" altLang="en-US" sz="4000" b="1" i="1" dirty="0">
                <a:latin typeface="Meiryo UI" panose="020B0604030504040204" pitchFamily="50" charset="-128"/>
                <a:ea typeface="Meiryo UI" panose="020B0604030504040204" pitchFamily="50" charset="-128"/>
              </a:rPr>
              <a:t>目　次</a:t>
            </a:r>
            <a:endParaRPr lang="en-US" altLang="ja-JP" sz="4000" b="1" i="1" dirty="0">
              <a:latin typeface="Meiryo UI" panose="020B0604030504040204" pitchFamily="50" charset="-128"/>
              <a:ea typeface="Meiryo UI" panose="020B0604030504040204" pitchFamily="50" charset="-128"/>
            </a:endParaRPr>
          </a:p>
          <a:p>
            <a:pPr indent="631825">
              <a:lnSpc>
                <a:spcPct val="150000"/>
              </a:lnSpc>
              <a:spcBef>
                <a:spcPts val="600"/>
              </a:spcBef>
            </a:pPr>
            <a:r>
              <a:rPr lang="ja-JP" altLang="en-US" sz="3600" b="1" i="1" dirty="0">
                <a:latin typeface="Meiryo UI" panose="020B0604030504040204" pitchFamily="50" charset="-128"/>
                <a:ea typeface="Meiryo UI" panose="020B0604030504040204" pitchFamily="50" charset="-128"/>
              </a:rPr>
              <a:t>１．</a:t>
            </a:r>
            <a:r>
              <a:rPr lang="en-US" altLang="ja-JP" sz="3600" b="1" dirty="0">
                <a:latin typeface="Meiryo UI" panose="020B0604030504040204" pitchFamily="50" charset="-128"/>
                <a:ea typeface="Meiryo UI" panose="020B0604030504040204" pitchFamily="50" charset="-128"/>
              </a:rPr>
              <a:t>SDGs</a:t>
            </a:r>
            <a:r>
              <a:rPr lang="ja-JP" altLang="en-US" sz="3600" b="1" i="1" dirty="0">
                <a:latin typeface="Meiryo UI" panose="020B0604030504040204" pitchFamily="50" charset="-128"/>
                <a:ea typeface="Meiryo UI" panose="020B0604030504040204" pitchFamily="50" charset="-128"/>
              </a:rPr>
              <a:t>とは</a:t>
            </a:r>
            <a:endParaRPr lang="en-US" altLang="ja-JP" sz="3600" b="1" i="1" dirty="0">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600" b="1" dirty="0">
                <a:solidFill>
                  <a:schemeClr val="accent3"/>
                </a:solidFill>
                <a:latin typeface="Meiryo UI" panose="020B0604030504040204" pitchFamily="50" charset="-128"/>
                <a:ea typeface="Meiryo UI" panose="020B0604030504040204" pitchFamily="50" charset="-128"/>
              </a:rPr>
              <a:t>２．なぜ</a:t>
            </a:r>
            <a:r>
              <a:rPr kumimoji="1" lang="en-US" altLang="ja-JP" sz="3600" b="1" dirty="0">
                <a:solidFill>
                  <a:schemeClr val="accent3"/>
                </a:solidFill>
                <a:latin typeface="Meiryo UI" panose="020B0604030504040204" pitchFamily="50" charset="-128"/>
                <a:ea typeface="Meiryo UI" panose="020B0604030504040204" pitchFamily="50" charset="-128"/>
              </a:rPr>
              <a:t>SDGs</a:t>
            </a:r>
          </a:p>
          <a:p>
            <a:pPr indent="631825">
              <a:lnSpc>
                <a:spcPct val="150000"/>
              </a:lnSpc>
              <a:spcBef>
                <a:spcPts val="600"/>
              </a:spcBef>
            </a:pPr>
            <a:r>
              <a:rPr lang="ja-JP" altLang="en-US" sz="3600" b="1" dirty="0">
                <a:solidFill>
                  <a:schemeClr val="accent3"/>
                </a:solidFill>
                <a:latin typeface="Meiryo UI" panose="020B0604030504040204" pitchFamily="50" charset="-128"/>
                <a:ea typeface="Meiryo UI" panose="020B0604030504040204" pitchFamily="50" charset="-128"/>
              </a:rPr>
              <a:t>３．</a:t>
            </a:r>
            <a:r>
              <a:rPr lang="en-US" altLang="ja-JP" sz="3600" b="1" dirty="0">
                <a:solidFill>
                  <a:schemeClr val="accent3"/>
                </a:solidFill>
                <a:latin typeface="Meiryo UI" panose="020B0604030504040204" pitchFamily="50" charset="-128"/>
                <a:ea typeface="Meiryo UI" panose="020B0604030504040204" pitchFamily="50" charset="-128"/>
              </a:rPr>
              <a:t>SDGs</a:t>
            </a:r>
            <a:r>
              <a:rPr lang="ja-JP" altLang="en-US" sz="3600" b="1" dirty="0">
                <a:solidFill>
                  <a:schemeClr val="accent3"/>
                </a:solidFill>
                <a:latin typeface="Meiryo UI" panose="020B0604030504040204" pitchFamily="50" charset="-128"/>
                <a:ea typeface="Meiryo UI" panose="020B0604030504040204" pitchFamily="50" charset="-128"/>
              </a:rPr>
              <a:t>に取り組む際のポイント</a:t>
            </a:r>
            <a:endParaRPr lang="en-US" altLang="ja-JP" sz="3600" b="1" dirty="0">
              <a:solidFill>
                <a:schemeClr val="accent3"/>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600" b="1" dirty="0">
                <a:solidFill>
                  <a:schemeClr val="bg2">
                    <a:lumMod val="75000"/>
                  </a:schemeClr>
                </a:solidFill>
                <a:latin typeface="Meiryo UI" panose="020B0604030504040204" pitchFamily="50" charset="-128"/>
                <a:ea typeface="Meiryo UI" panose="020B0604030504040204" pitchFamily="50" charset="-128"/>
              </a:rPr>
              <a:t>４．</a:t>
            </a:r>
            <a:r>
              <a:rPr lang="en-US" altLang="ja-JP" sz="3600" b="1" i="1" dirty="0">
                <a:solidFill>
                  <a:schemeClr val="bg2">
                    <a:lumMod val="75000"/>
                  </a:schemeClr>
                </a:solidFill>
                <a:latin typeface="Meiryo UI" panose="020B0604030504040204" pitchFamily="50" charset="-128"/>
                <a:ea typeface="Meiryo UI" panose="020B0604030504040204" pitchFamily="50" charset="-128"/>
              </a:rPr>
              <a:t>SDGs </a:t>
            </a:r>
            <a:r>
              <a:rPr lang="ja-JP" altLang="en-US" sz="3600" b="1" i="1" dirty="0">
                <a:solidFill>
                  <a:schemeClr val="bg2">
                    <a:lumMod val="75000"/>
                  </a:schemeClr>
                </a:solidFill>
                <a:latin typeface="Meiryo UI" panose="020B0604030504040204" pitchFamily="50" charset="-128"/>
                <a:ea typeface="Meiryo UI" panose="020B0604030504040204" pitchFamily="50" charset="-128"/>
              </a:rPr>
              <a:t>と</a:t>
            </a:r>
            <a:r>
              <a:rPr lang="en-US" altLang="ja-JP" sz="3600" b="1" i="1" dirty="0">
                <a:solidFill>
                  <a:schemeClr val="bg2">
                    <a:lumMod val="75000"/>
                  </a:schemeClr>
                </a:solidFill>
                <a:latin typeface="Meiryo UI" panose="020B0604030504040204" pitchFamily="50" charset="-128"/>
                <a:ea typeface="Meiryo UI" panose="020B0604030504040204" pitchFamily="50" charset="-128"/>
              </a:rPr>
              <a:t>2025</a:t>
            </a:r>
            <a:r>
              <a:rPr lang="ja-JP" altLang="en-US" sz="3600" b="1" i="1" dirty="0">
                <a:solidFill>
                  <a:schemeClr val="bg2">
                    <a:lumMod val="75000"/>
                  </a:schemeClr>
                </a:solidFill>
                <a:latin typeface="Meiryo UI" panose="020B0604030504040204" pitchFamily="50" charset="-128"/>
                <a:ea typeface="Meiryo UI" panose="020B0604030504040204" pitchFamily="50" charset="-128"/>
              </a:rPr>
              <a:t>年大阪・関西万博</a:t>
            </a:r>
            <a:endParaRPr lang="en-US" altLang="ja-JP" sz="3600" b="1" i="1" dirty="0">
              <a:solidFill>
                <a:schemeClr val="bg2">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lang="ja-JP" altLang="en-US" sz="3600" b="1" i="1" dirty="0">
                <a:solidFill>
                  <a:schemeClr val="bg2">
                    <a:lumMod val="75000"/>
                  </a:schemeClr>
                </a:solidFill>
                <a:latin typeface="Meiryo UI" panose="020B0604030504040204" pitchFamily="50" charset="-128"/>
                <a:ea typeface="Meiryo UI" panose="020B0604030504040204" pitchFamily="50" charset="-128"/>
              </a:rPr>
              <a:t>５．みんなで取り組もう！</a:t>
            </a:r>
            <a:r>
              <a:rPr lang="en-US" altLang="ja-JP" sz="3600" b="1" dirty="0" smtClean="0">
                <a:solidFill>
                  <a:schemeClr val="bg2">
                    <a:lumMod val="75000"/>
                  </a:schemeClr>
                </a:solidFill>
                <a:latin typeface="Meiryo UI" panose="020B0604030504040204" pitchFamily="50" charset="-128"/>
                <a:ea typeface="Meiryo UI" panose="020B0604030504040204" pitchFamily="50" charset="-128"/>
              </a:rPr>
              <a:t>SDGs</a:t>
            </a:r>
            <a:endParaRPr lang="en-US" altLang="ja-JP" sz="3600" b="1" dirty="0">
              <a:solidFill>
                <a:schemeClr val="bg2">
                  <a:lumMod val="75000"/>
                </a:schemeClr>
              </a:solidFill>
              <a:latin typeface="Meiryo UI" panose="020B0604030504040204" pitchFamily="50" charset="-128"/>
              <a:ea typeface="Meiryo UI" panose="020B0604030504040204" pitchFamily="50" charset="-128"/>
            </a:endParaRPr>
          </a:p>
        </p:txBody>
      </p:sp>
      <p:pic>
        <p:nvPicPr>
          <p:cNvPr id="8"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20389" r="20514"/>
          <a:stretch/>
        </p:blipFill>
        <p:spPr bwMode="auto">
          <a:xfrm>
            <a:off x="257896" y="260648"/>
            <a:ext cx="1094704" cy="11110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20389" r="20514"/>
          <a:stretch/>
        </p:blipFill>
        <p:spPr bwMode="auto">
          <a:xfrm>
            <a:off x="8625408" y="233636"/>
            <a:ext cx="1094704" cy="111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025296"/>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⑤バックキャスティング</a:t>
            </a:r>
            <a:endParaRPr kumimoji="1" lang="en-US" altLang="ja-JP" sz="2000" b="1"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36101" y="1189744"/>
            <a:ext cx="4968000" cy="1138773"/>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「バックキャスティング」</a:t>
            </a:r>
            <a:endParaRPr kumimoji="1" lang="en-US" altLang="ja-JP" b="1" dirty="0">
              <a:latin typeface="Meiryo UI" panose="020B0604030504040204" pitchFamily="50" charset="-128"/>
              <a:ea typeface="Meiryo UI" panose="020B0604030504040204" pitchFamily="50" charset="-128"/>
            </a:endParaRPr>
          </a:p>
          <a:p>
            <a:endParaRPr kumimoji="1" lang="en-US" altLang="ja-JP" b="1"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未来のある時点に目標を設定しておき、そこから振り返って現在すべきことを考える方法</a:t>
            </a:r>
          </a:p>
        </p:txBody>
      </p:sp>
      <p:sp>
        <p:nvSpPr>
          <p:cNvPr id="22" name="テキスト ボックス 21"/>
          <p:cNvSpPr txBox="1"/>
          <p:nvPr/>
        </p:nvSpPr>
        <p:spPr>
          <a:xfrm>
            <a:off x="0" y="2607788"/>
            <a:ext cx="4968000" cy="1384995"/>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「フォアキャスティング」</a:t>
            </a:r>
            <a:endParaRPr kumimoji="1" lang="en-US" altLang="ja-JP" b="1" dirty="0">
              <a:latin typeface="Meiryo UI" panose="020B0604030504040204" pitchFamily="50" charset="-128"/>
              <a:ea typeface="Meiryo UI" panose="020B0604030504040204" pitchFamily="50" charset="-128"/>
            </a:endParaRPr>
          </a:p>
          <a:p>
            <a:endParaRPr kumimoji="1" lang="en-US" altLang="ja-JP" b="1"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過去のデータや実績などに基づき、現状で実現可能と考えられることを積み上げて、未来の目標に近づけようとする方法</a:t>
            </a:r>
          </a:p>
        </p:txBody>
      </p:sp>
      <p:cxnSp>
        <p:nvCxnSpPr>
          <p:cNvPr id="23" name="直線矢印コネクタ 22"/>
          <p:cNvCxnSpPr/>
          <p:nvPr/>
        </p:nvCxnSpPr>
        <p:spPr>
          <a:xfrm>
            <a:off x="5080000" y="3436057"/>
            <a:ext cx="4572000" cy="0"/>
          </a:xfrm>
          <a:prstGeom prst="straightConnector1">
            <a:avLst/>
          </a:prstGeom>
          <a:ln w="76200">
            <a:tailEnd type="triangle"/>
          </a:ln>
        </p:spPr>
        <p:style>
          <a:lnRef idx="3">
            <a:schemeClr val="accent5"/>
          </a:lnRef>
          <a:fillRef idx="0">
            <a:schemeClr val="accent5"/>
          </a:fillRef>
          <a:effectRef idx="2">
            <a:schemeClr val="accent5"/>
          </a:effectRef>
          <a:fontRef idx="minor">
            <a:schemeClr val="tx1"/>
          </a:fontRef>
        </p:style>
      </p:cxnSp>
      <p:sp>
        <p:nvSpPr>
          <p:cNvPr id="24" name="フローチャート: 結合子 23"/>
          <p:cNvSpPr/>
          <p:nvPr/>
        </p:nvSpPr>
        <p:spPr>
          <a:xfrm>
            <a:off x="5171660" y="3314392"/>
            <a:ext cx="237595" cy="243331"/>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25" name="フローチャート: 結合子 24"/>
          <p:cNvSpPr/>
          <p:nvPr/>
        </p:nvSpPr>
        <p:spPr>
          <a:xfrm>
            <a:off x="7036746" y="3332763"/>
            <a:ext cx="237595" cy="243331"/>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26" name="フローチャート: 結合子 25"/>
          <p:cNvSpPr/>
          <p:nvPr/>
        </p:nvSpPr>
        <p:spPr>
          <a:xfrm>
            <a:off x="9028832" y="3332763"/>
            <a:ext cx="237595" cy="243331"/>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5104395" y="3587851"/>
            <a:ext cx="400110" cy="642030"/>
          </a:xfrm>
          <a:prstGeom prst="rect">
            <a:avLst/>
          </a:prstGeom>
          <a:noFill/>
        </p:spPr>
        <p:txBody>
          <a:bodyPr vert="eaVert" wrap="square" rtlCol="0">
            <a:spAutoFit/>
          </a:bodyPr>
          <a:lstStyle/>
          <a:p>
            <a:r>
              <a:rPr kumimoji="1" lang="ja-JP" altLang="en-US" sz="1400" b="1" dirty="0">
                <a:latin typeface="Meiryo UI" panose="020B0604030504040204" pitchFamily="50" charset="-128"/>
                <a:ea typeface="Meiryo UI" panose="020B0604030504040204" pitchFamily="50" charset="-128"/>
              </a:rPr>
              <a:t>過去</a:t>
            </a:r>
          </a:p>
        </p:txBody>
      </p:sp>
      <p:sp>
        <p:nvSpPr>
          <p:cNvPr id="28" name="テキスト ボックス 27"/>
          <p:cNvSpPr txBox="1"/>
          <p:nvPr/>
        </p:nvSpPr>
        <p:spPr>
          <a:xfrm>
            <a:off x="6969481" y="3587851"/>
            <a:ext cx="400110" cy="642030"/>
          </a:xfrm>
          <a:prstGeom prst="rect">
            <a:avLst/>
          </a:prstGeom>
          <a:noFill/>
        </p:spPr>
        <p:txBody>
          <a:bodyPr vert="eaVert" wrap="square" rtlCol="0">
            <a:spAutoFit/>
          </a:bodyPr>
          <a:lstStyle/>
          <a:p>
            <a:r>
              <a:rPr kumimoji="1" lang="ja-JP" altLang="en-US" sz="1400" b="1" dirty="0">
                <a:latin typeface="Meiryo UI" panose="020B0604030504040204" pitchFamily="50" charset="-128"/>
                <a:ea typeface="Meiryo UI" panose="020B0604030504040204" pitchFamily="50" charset="-128"/>
              </a:rPr>
              <a:t>現在</a:t>
            </a:r>
          </a:p>
        </p:txBody>
      </p:sp>
      <p:sp>
        <p:nvSpPr>
          <p:cNvPr id="29" name="テキスト ボックス 28"/>
          <p:cNvSpPr txBox="1"/>
          <p:nvPr/>
        </p:nvSpPr>
        <p:spPr>
          <a:xfrm>
            <a:off x="8969731" y="3595766"/>
            <a:ext cx="400110" cy="642030"/>
          </a:xfrm>
          <a:prstGeom prst="rect">
            <a:avLst/>
          </a:prstGeom>
          <a:noFill/>
        </p:spPr>
        <p:txBody>
          <a:bodyPr vert="eaVert" wrap="square" rtlCol="0">
            <a:spAutoFit/>
          </a:bodyPr>
          <a:lstStyle/>
          <a:p>
            <a:r>
              <a:rPr kumimoji="1" lang="ja-JP" altLang="en-US" sz="1400" b="1" dirty="0">
                <a:latin typeface="Meiryo UI" panose="020B0604030504040204" pitchFamily="50" charset="-128"/>
                <a:ea typeface="Meiryo UI" panose="020B0604030504040204" pitchFamily="50" charset="-128"/>
              </a:rPr>
              <a:t>未来</a:t>
            </a:r>
          </a:p>
        </p:txBody>
      </p:sp>
      <p:sp>
        <p:nvSpPr>
          <p:cNvPr id="30" name="右矢印 29"/>
          <p:cNvSpPr/>
          <p:nvPr/>
        </p:nvSpPr>
        <p:spPr>
          <a:xfrm rot="20981710">
            <a:off x="5315539" y="2630912"/>
            <a:ext cx="2038740" cy="246219"/>
          </a:xfrm>
          <a:prstGeom prst="rightArrow">
            <a:avLst/>
          </a:prstGeom>
          <a:pattFill prst="pct70">
            <a:fgClr>
              <a:schemeClr val="accent5">
                <a:lumMod val="20000"/>
                <a:lumOff val="80000"/>
              </a:schemeClr>
            </a:fgClr>
            <a:bgClr>
              <a:schemeClr val="bg1"/>
            </a:bgClr>
          </a:patt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右矢印 30"/>
          <p:cNvSpPr/>
          <p:nvPr/>
        </p:nvSpPr>
        <p:spPr>
          <a:xfrm rot="20981710">
            <a:off x="7460324" y="2273916"/>
            <a:ext cx="1881707" cy="246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右矢印 31"/>
          <p:cNvSpPr/>
          <p:nvPr/>
        </p:nvSpPr>
        <p:spPr>
          <a:xfrm rot="19185854">
            <a:off x="7162973" y="1738079"/>
            <a:ext cx="1881707" cy="246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角丸四角形 32"/>
          <p:cNvSpPr/>
          <p:nvPr/>
        </p:nvSpPr>
        <p:spPr>
          <a:xfrm>
            <a:off x="8850086" y="812876"/>
            <a:ext cx="968828" cy="4789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あるべき</a:t>
            </a:r>
            <a:endParaRPr kumimoji="1" lang="en-US" altLang="ja-JP" sz="14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社会像</a:t>
            </a:r>
          </a:p>
        </p:txBody>
      </p:sp>
      <p:sp>
        <p:nvSpPr>
          <p:cNvPr id="34" name="上カーブ矢印 33"/>
          <p:cNvSpPr/>
          <p:nvPr/>
        </p:nvSpPr>
        <p:spPr>
          <a:xfrm rot="8719183">
            <a:off x="6782595" y="1303123"/>
            <a:ext cx="1842670" cy="534335"/>
          </a:xfrm>
          <a:prstGeom prst="curved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35" name="上カーブ矢印 34"/>
          <p:cNvSpPr/>
          <p:nvPr/>
        </p:nvSpPr>
        <p:spPr>
          <a:xfrm rot="20927056">
            <a:off x="5411336" y="2927832"/>
            <a:ext cx="2021806" cy="393544"/>
          </a:xfrm>
          <a:prstGeom prst="curved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36" name="上カーブ矢印 35"/>
          <p:cNvSpPr/>
          <p:nvPr/>
        </p:nvSpPr>
        <p:spPr>
          <a:xfrm rot="20927056">
            <a:off x="7413665" y="2583286"/>
            <a:ext cx="2021806" cy="393544"/>
          </a:xfrm>
          <a:prstGeom prst="curved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37" name="角丸四角形 36"/>
          <p:cNvSpPr/>
          <p:nvPr/>
        </p:nvSpPr>
        <p:spPr>
          <a:xfrm>
            <a:off x="8875838" y="1662794"/>
            <a:ext cx="968828" cy="4789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a:latin typeface="Meiryo UI" panose="020B0604030504040204" pitchFamily="50" charset="-128"/>
                <a:ea typeface="Meiryo UI" panose="020B0604030504040204" pitchFamily="50" charset="-128"/>
              </a:rPr>
              <a:t>現実的な</a:t>
            </a:r>
            <a:endParaRPr kumimoji="1" lang="en-US" altLang="ja-JP" sz="14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めざす姿</a:t>
            </a:r>
            <a:endParaRPr kumimoji="1" lang="en-US" altLang="ja-JP" sz="1400" dirty="0">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311964" y="4193065"/>
            <a:ext cx="9282072" cy="25853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b="1" dirty="0">
                <a:latin typeface="Meiryo UI" panose="020B0604030504040204" pitchFamily="50" charset="-128"/>
                <a:ea typeface="Meiryo UI" panose="020B0604030504040204" pitchFamily="50" charset="-128"/>
              </a:rPr>
              <a:t>＜ポイント＞</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　社会課題解決のイメージの変革</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義務的な行動ではなく、主体的な行動の誘発</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　できない言い訳をしない</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できない理由を考えるのではなく、よりよくするためのアイディアを出す</a:t>
            </a:r>
            <a:endParaRPr kumimoji="1" lang="en-US" altLang="ja-JP" dirty="0">
              <a:latin typeface="Meiryo UI" panose="020B0604030504040204" pitchFamily="50" charset="-128"/>
              <a:ea typeface="Meiryo UI" panose="020B0604030504040204" pitchFamily="50" charset="-128"/>
            </a:endParaRPr>
          </a:p>
        </p:txBody>
      </p:sp>
      <p:sp>
        <p:nvSpPr>
          <p:cNvPr id="39"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29</a:t>
            </a:fld>
            <a:endParaRPr kumimoji="1" lang="ja-JP" altLang="en-US" sz="1200"/>
          </a:p>
        </p:txBody>
      </p:sp>
    </p:spTree>
    <p:extLst>
      <p:ext uri="{BB962C8B-B14F-4D97-AF65-F5344CB8AC3E}">
        <p14:creationId xmlns:p14="http://schemas.microsoft.com/office/powerpoint/2010/main" val="29616834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正方形/長方形 7"/>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⑥ルールを決めた必達目標ではなく、各主体がめざすべき目標を作る</a:t>
            </a:r>
            <a:endParaRPr kumimoji="1" lang="en-US" altLang="ja-JP" sz="2000" b="1" dirty="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259349" y="1181388"/>
            <a:ext cx="9387301" cy="25853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kumimoji="1" lang="ja-JP" altLang="en-US" b="1" dirty="0">
                <a:latin typeface="Meiryo UI" panose="020B0604030504040204" pitchFamily="50" charset="-128"/>
                <a:ea typeface="Meiryo UI" panose="020B0604030504040204" pitchFamily="50" charset="-128"/>
              </a:rPr>
              <a:t>＜ポイント＞</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　</a:t>
            </a:r>
            <a:r>
              <a:rPr kumimoji="1" lang="en-US" altLang="ja-JP" b="1" dirty="0">
                <a:latin typeface="Meiryo UI" panose="020B0604030504040204" pitchFamily="50" charset="-128"/>
                <a:ea typeface="Meiryo UI" panose="020B0604030504040204" pitchFamily="50" charset="-128"/>
              </a:rPr>
              <a:t>SDGs</a:t>
            </a:r>
            <a:r>
              <a:rPr kumimoji="1" lang="ja-JP" altLang="en-US" b="1" dirty="0">
                <a:latin typeface="Meiryo UI" panose="020B0604030504040204" pitchFamily="50" charset="-128"/>
                <a:ea typeface="Meiryo UI" panose="020B0604030504040204" pitchFamily="50" charset="-128"/>
              </a:rPr>
              <a:t>は</a:t>
            </a:r>
            <a:r>
              <a:rPr kumimoji="1" lang="en-US" altLang="ja-JP" b="1" dirty="0">
                <a:latin typeface="Meiryo UI" panose="020B0604030504040204" pitchFamily="50" charset="-128"/>
                <a:ea typeface="Meiryo UI" panose="020B0604030504040204" pitchFamily="50" charset="-128"/>
              </a:rPr>
              <a:t>2030</a:t>
            </a:r>
            <a:r>
              <a:rPr kumimoji="1" lang="ja-JP" altLang="en-US" b="1" dirty="0">
                <a:latin typeface="Meiryo UI" panose="020B0604030504040204" pitchFamily="50" charset="-128"/>
                <a:ea typeface="Meiryo UI" panose="020B0604030504040204" pitchFamily="50" charset="-128"/>
              </a:rPr>
              <a:t>年にあるべきゴールのみを提示（⇔京都議定書等）</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例：「リサイクルを心がける」、「困っている人には声をかける」、「健康のために走る」</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b="1" dirty="0">
                <a:latin typeface="Meiryo UI" panose="020B0604030504040204" pitchFamily="50" charset="-128"/>
                <a:ea typeface="Meiryo UI" panose="020B0604030504040204" pitchFamily="50" charset="-128"/>
              </a:rPr>
              <a:t>　○　世界の共通目標と、個人や地域の取組みがつながる</a:t>
            </a:r>
            <a:endParaRPr kumimoji="1" lang="en-US" altLang="ja-JP" b="1"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プロジェクトベースで、 </a:t>
            </a:r>
            <a:r>
              <a:rPr kumimoji="1" lang="en-US" altLang="ja-JP" dirty="0">
                <a:latin typeface="Meiryo UI" panose="020B0604030504040204" pitchFamily="50" charset="-128"/>
                <a:ea typeface="Meiryo UI" panose="020B0604030504040204" pitchFamily="50" charset="-128"/>
              </a:rPr>
              <a:t>17</a:t>
            </a:r>
            <a:r>
              <a:rPr kumimoji="1" lang="ja-JP" altLang="en-US" dirty="0">
                <a:latin typeface="Meiryo UI" panose="020B0604030504040204" pitchFamily="50" charset="-128"/>
                <a:ea typeface="Meiryo UI" panose="020B0604030504040204" pitchFamily="50" charset="-128"/>
              </a:rPr>
              <a:t>ゴール・</a:t>
            </a:r>
            <a:r>
              <a:rPr kumimoji="1" lang="en-US" altLang="ja-JP" dirty="0">
                <a:latin typeface="Meiryo UI" panose="020B0604030504040204" pitchFamily="50" charset="-128"/>
                <a:ea typeface="Meiryo UI" panose="020B0604030504040204" pitchFamily="50" charset="-128"/>
              </a:rPr>
              <a:t>169</a:t>
            </a:r>
            <a:r>
              <a:rPr kumimoji="1" lang="ja-JP" altLang="en-US" dirty="0">
                <a:latin typeface="Meiryo UI" panose="020B0604030504040204" pitchFamily="50" charset="-128"/>
                <a:ea typeface="Meiryo UI" panose="020B0604030504040204" pitchFamily="50" charset="-128"/>
              </a:rPr>
              <a:t>のターゲットとのロジックを整理する</a:t>
            </a:r>
            <a:endParaRPr kumimoji="1" lang="en-US" altLang="ja-JP" dirty="0">
              <a:latin typeface="Meiryo UI" panose="020B0604030504040204" pitchFamily="50" charset="-128"/>
              <a:ea typeface="Meiryo UI" panose="020B0604030504040204" pitchFamily="50" charset="-128"/>
            </a:endParaRPr>
          </a:p>
        </p:txBody>
      </p:sp>
      <p:pic>
        <p:nvPicPr>
          <p:cNvPr id="42" name="図 41"/>
          <p:cNvPicPr>
            <a:picLocks noChangeAspect="1"/>
          </p:cNvPicPr>
          <p:nvPr/>
        </p:nvPicPr>
        <p:blipFill rotWithShape="1">
          <a:blip r:embed="rId3" cstate="print">
            <a:extLst>
              <a:ext uri="{28A0092B-C50C-407E-A947-70E740481C1C}">
                <a14:useLocalDpi xmlns:a14="http://schemas.microsoft.com/office/drawing/2010/main" val="0"/>
              </a:ext>
            </a:extLst>
          </a:blip>
          <a:srcRect t="9811" b="8885"/>
          <a:stretch/>
        </p:blipFill>
        <p:spPr>
          <a:xfrm>
            <a:off x="2677242" y="3915177"/>
            <a:ext cx="4695107" cy="2698738"/>
          </a:xfrm>
          <a:prstGeom prst="rect">
            <a:avLst/>
          </a:prstGeom>
        </p:spPr>
      </p:pic>
      <p:sp>
        <p:nvSpPr>
          <p:cNvPr id="5" name="スライド番号プレースホルダー 1"/>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30</a:t>
            </a:fld>
            <a:endParaRPr kumimoji="1" lang="ja-JP" altLang="en-US" sz="1200"/>
          </a:p>
        </p:txBody>
      </p:sp>
    </p:spTree>
    <p:extLst>
      <p:ext uri="{BB962C8B-B14F-4D97-AF65-F5344CB8AC3E}">
        <p14:creationId xmlns:p14="http://schemas.microsoft.com/office/powerpoint/2010/main" val="21948422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a:blip r:embed="rId3"/>
          <a:stretch>
            <a:fillRect/>
          </a:stretch>
        </p:blipFill>
        <p:spPr>
          <a:xfrm>
            <a:off x="0" y="814541"/>
            <a:ext cx="8288594" cy="6013962"/>
          </a:xfrm>
          <a:prstGeom prst="rect">
            <a:avLst/>
          </a:prstGeom>
        </p:spPr>
      </p:pic>
      <p:sp>
        <p:nvSpPr>
          <p:cNvPr id="42" name="雲 41">
            <a:extLst>
              <a:ext uri="{FF2B5EF4-FFF2-40B4-BE49-F238E27FC236}">
                <a16:creationId xmlns:a16="http://schemas.microsoft.com/office/drawing/2014/main" id="{ED07DF8F-0731-4C27-9874-3660450FE789}"/>
              </a:ext>
            </a:extLst>
          </p:cNvPr>
          <p:cNvSpPr/>
          <p:nvPr/>
        </p:nvSpPr>
        <p:spPr>
          <a:xfrm rot="528509">
            <a:off x="4594102" y="-2986414"/>
            <a:ext cx="7842939" cy="7601909"/>
          </a:xfrm>
          <a:prstGeom prst="cloud">
            <a:avLst/>
          </a:prstGeom>
          <a:solidFill>
            <a:srgbClr val="FFCC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43" name="タイトル 1">
            <a:extLst>
              <a:ext uri="{FF2B5EF4-FFF2-40B4-BE49-F238E27FC236}">
                <a16:creationId xmlns:a16="http://schemas.microsoft.com/office/drawing/2014/main" id="{A1C4A15A-1752-4463-A0EA-45B6DB032517}"/>
              </a:ext>
            </a:extLst>
          </p:cNvPr>
          <p:cNvSpPr txBox="1">
            <a:spLocks/>
          </p:cNvSpPr>
          <p:nvPr/>
        </p:nvSpPr>
        <p:spPr>
          <a:xfrm>
            <a:off x="4574024" y="-770034"/>
            <a:ext cx="6027196" cy="4094576"/>
          </a:xfrm>
          <a:prstGeom prst="rect">
            <a:avLst/>
          </a:prstGeom>
        </p:spPr>
        <p:txBody>
          <a:bodyPr vert="horz" lIns="91440" tIns="45720" rIns="91440" bIns="45720" rtlCol="0" anchor="b">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pPr>
              <a:lnSpc>
                <a:spcPct val="100000"/>
              </a:lnSpc>
            </a:pPr>
            <a:r>
              <a:rPr lang="ja-JP" altLang="en-US" sz="6000" dirty="0">
                <a:solidFill>
                  <a:srgbClr val="0070C0"/>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rPr>
              <a:t>ハッピー</a:t>
            </a:r>
            <a:endParaRPr lang="en-US" altLang="ja-JP" sz="6000" dirty="0">
              <a:solidFill>
                <a:srgbClr val="0070C0"/>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endParaRPr>
          </a:p>
          <a:p>
            <a:pPr>
              <a:lnSpc>
                <a:spcPct val="100000"/>
              </a:lnSpc>
            </a:pPr>
            <a:r>
              <a:rPr lang="ja-JP" altLang="en-US" sz="6000" dirty="0">
                <a:solidFill>
                  <a:srgbClr val="0070C0"/>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rPr>
              <a:t>オオサカ</a:t>
            </a:r>
            <a:endParaRPr lang="en-US" altLang="ja-JP" sz="6000" dirty="0">
              <a:solidFill>
                <a:srgbClr val="66FF66"/>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endParaRPr>
          </a:p>
          <a:p>
            <a:pPr>
              <a:lnSpc>
                <a:spcPct val="100000"/>
              </a:lnSpc>
            </a:pPr>
            <a:r>
              <a:rPr lang="ja-JP" altLang="en-US" sz="6000" dirty="0">
                <a:solidFill>
                  <a:srgbClr val="0070C0"/>
                </a:solidFill>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rPr>
              <a:t>ベイベース</a:t>
            </a:r>
            <a:endParaRPr lang="ja-JP" altLang="en-US" sz="4400" dirty="0">
              <a:effectLst>
                <a:outerShdw blurRad="101600" dist="63500" algn="l" rotWithShape="0">
                  <a:prstClr val="black">
                    <a:alpha val="40000"/>
                  </a:prstClr>
                </a:outerShdw>
              </a:effectLst>
              <a:latin typeface="HGP創英角ﾎﾟｯﾌﾟ体" panose="040B0A00000000000000" pitchFamily="50" charset="-128"/>
              <a:ea typeface="HGP創英角ﾎﾟｯﾌﾟ体" panose="040B0A00000000000000" pitchFamily="50" charset="-128"/>
            </a:endParaRPr>
          </a:p>
        </p:txBody>
      </p:sp>
      <p:sp>
        <p:nvSpPr>
          <p:cNvPr id="37" name="正方形/長方形 36"/>
          <p:cNvSpPr/>
          <p:nvPr/>
        </p:nvSpPr>
        <p:spPr>
          <a:xfrm>
            <a:off x="-3768" y="-1"/>
            <a:ext cx="9906000" cy="6310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参考</a:t>
            </a:r>
            <a:r>
              <a:rPr kumimoji="1" lang="en-US" altLang="ja-JP" sz="2000" b="1" dirty="0" smtClean="0">
                <a:latin typeface="Meiryo UI" panose="020B0604030504040204" pitchFamily="50" charset="-128"/>
                <a:ea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rPr>
              <a:t>ハッピーオオサカベイベース</a:t>
            </a:r>
            <a:endParaRPr kumimoji="1" lang="ja-JP" altLang="en-US" sz="2000" b="1"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8DA564AD-5324-495F-BBFD-D45883746458}" type="slidenum">
              <a:rPr kumimoji="1" lang="ja-JP" altLang="en-US" smtClean="0"/>
              <a:t>31</a:t>
            </a:fld>
            <a:endParaRPr kumimoji="1" lang="ja-JP" altLang="en-US"/>
          </a:p>
        </p:txBody>
      </p:sp>
    </p:spTree>
    <p:extLst>
      <p:ext uri="{BB962C8B-B14F-4D97-AF65-F5344CB8AC3E}">
        <p14:creationId xmlns:p14="http://schemas.microsoft.com/office/powerpoint/2010/main" val="3231849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2288704" y="5702645"/>
            <a:ext cx="5592849" cy="83626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32</a:t>
            </a:fld>
            <a:endParaRPr kumimoji="1" lang="ja-JP" altLang="en-US"/>
          </a:p>
        </p:txBody>
      </p:sp>
      <p:sp>
        <p:nvSpPr>
          <p:cNvPr id="7" name="正方形/長方形 6"/>
          <p:cNvSpPr/>
          <p:nvPr/>
        </p:nvSpPr>
        <p:spPr>
          <a:xfrm>
            <a:off x="-185888" y="1879535"/>
            <a:ext cx="9906000" cy="2160240"/>
          </a:xfrm>
          <a:prstGeom prst="rect">
            <a:avLst/>
          </a:prstGeom>
          <a:noFill/>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gn="ctr">
              <a:lnSpc>
                <a:spcPct val="150000"/>
              </a:lnSpc>
              <a:spcBef>
                <a:spcPts val="600"/>
              </a:spcBef>
            </a:pPr>
            <a:r>
              <a:rPr lang="ja-JP" altLang="en-US" sz="4000" b="1" i="1" dirty="0">
                <a:latin typeface="Meiryo UI" panose="020B0604030504040204" pitchFamily="50" charset="-128"/>
                <a:ea typeface="Meiryo UI" panose="020B0604030504040204" pitchFamily="50" charset="-128"/>
              </a:rPr>
              <a:t>目　次</a:t>
            </a:r>
            <a:endParaRPr lang="en-US" altLang="ja-JP" sz="4000" b="1" i="1" dirty="0">
              <a:latin typeface="Meiryo UI" panose="020B0604030504040204" pitchFamily="50" charset="-128"/>
              <a:ea typeface="Meiryo UI" panose="020B0604030504040204" pitchFamily="50" charset="-128"/>
            </a:endParaRPr>
          </a:p>
          <a:p>
            <a:pPr indent="631825">
              <a:lnSpc>
                <a:spcPct val="150000"/>
              </a:lnSpc>
              <a:spcBef>
                <a:spcPts val="600"/>
              </a:spcBef>
            </a:pPr>
            <a:r>
              <a:rPr lang="ja-JP" altLang="en-US" sz="3600" b="1" i="1" dirty="0">
                <a:solidFill>
                  <a:schemeClr val="accent3"/>
                </a:solidFill>
                <a:latin typeface="Meiryo UI" panose="020B0604030504040204" pitchFamily="50" charset="-128"/>
                <a:ea typeface="Meiryo UI" panose="020B0604030504040204" pitchFamily="50" charset="-128"/>
              </a:rPr>
              <a:t>１．</a:t>
            </a:r>
            <a:r>
              <a:rPr lang="en-US" altLang="ja-JP" sz="3600" b="1" dirty="0">
                <a:solidFill>
                  <a:schemeClr val="accent3"/>
                </a:solidFill>
                <a:latin typeface="Meiryo UI" panose="020B0604030504040204" pitchFamily="50" charset="-128"/>
                <a:ea typeface="Meiryo UI" panose="020B0604030504040204" pitchFamily="50" charset="-128"/>
              </a:rPr>
              <a:t>SDGs</a:t>
            </a:r>
            <a:r>
              <a:rPr lang="ja-JP" altLang="en-US" sz="3600" b="1" i="1" dirty="0">
                <a:solidFill>
                  <a:schemeClr val="accent3"/>
                </a:solidFill>
                <a:latin typeface="Meiryo UI" panose="020B0604030504040204" pitchFamily="50" charset="-128"/>
                <a:ea typeface="Meiryo UI" panose="020B0604030504040204" pitchFamily="50" charset="-128"/>
              </a:rPr>
              <a:t>とは</a:t>
            </a:r>
            <a:endParaRPr lang="en-US" altLang="ja-JP" sz="3600" b="1" i="1" dirty="0">
              <a:solidFill>
                <a:schemeClr val="accent3"/>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600" b="1" dirty="0">
                <a:solidFill>
                  <a:schemeClr val="accent3"/>
                </a:solidFill>
                <a:latin typeface="Meiryo UI" panose="020B0604030504040204" pitchFamily="50" charset="-128"/>
                <a:ea typeface="Meiryo UI" panose="020B0604030504040204" pitchFamily="50" charset="-128"/>
              </a:rPr>
              <a:t>２．なぜ</a:t>
            </a:r>
            <a:r>
              <a:rPr kumimoji="1" lang="en-US" altLang="ja-JP" sz="3600" b="1" dirty="0">
                <a:solidFill>
                  <a:schemeClr val="accent3"/>
                </a:solidFill>
                <a:latin typeface="Meiryo UI" panose="020B0604030504040204" pitchFamily="50" charset="-128"/>
                <a:ea typeface="Meiryo UI" panose="020B0604030504040204" pitchFamily="50" charset="-128"/>
              </a:rPr>
              <a:t>SDGs</a:t>
            </a:r>
          </a:p>
          <a:p>
            <a:pPr indent="631825">
              <a:lnSpc>
                <a:spcPct val="150000"/>
              </a:lnSpc>
              <a:spcBef>
                <a:spcPts val="600"/>
              </a:spcBef>
            </a:pPr>
            <a:r>
              <a:rPr lang="ja-JP" altLang="en-US" sz="3600" b="1" dirty="0">
                <a:solidFill>
                  <a:schemeClr val="accent3"/>
                </a:solidFill>
                <a:latin typeface="Meiryo UI" panose="020B0604030504040204" pitchFamily="50" charset="-128"/>
                <a:ea typeface="Meiryo UI" panose="020B0604030504040204" pitchFamily="50" charset="-128"/>
              </a:rPr>
              <a:t>３．</a:t>
            </a:r>
            <a:r>
              <a:rPr lang="en-US" altLang="ja-JP" sz="3600" b="1" dirty="0">
                <a:solidFill>
                  <a:schemeClr val="accent3"/>
                </a:solidFill>
                <a:latin typeface="Meiryo UI" panose="020B0604030504040204" pitchFamily="50" charset="-128"/>
                <a:ea typeface="Meiryo UI" panose="020B0604030504040204" pitchFamily="50" charset="-128"/>
              </a:rPr>
              <a:t>SDGs</a:t>
            </a:r>
            <a:r>
              <a:rPr lang="ja-JP" altLang="en-US" sz="3600" b="1" dirty="0">
                <a:solidFill>
                  <a:schemeClr val="accent3"/>
                </a:solidFill>
                <a:latin typeface="Meiryo UI" panose="020B0604030504040204" pitchFamily="50" charset="-128"/>
                <a:ea typeface="Meiryo UI" panose="020B0604030504040204" pitchFamily="50" charset="-128"/>
              </a:rPr>
              <a:t>に取り組む際のポイント</a:t>
            </a:r>
            <a:endParaRPr lang="en-US" altLang="ja-JP" sz="3600" b="1" dirty="0">
              <a:solidFill>
                <a:schemeClr val="accent3"/>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4000" b="1" dirty="0">
                <a:solidFill>
                  <a:schemeClr val="tx1"/>
                </a:solidFill>
                <a:latin typeface="Meiryo UI" panose="020B0604030504040204" pitchFamily="50" charset="-128"/>
                <a:ea typeface="Meiryo UI" panose="020B0604030504040204" pitchFamily="50" charset="-128"/>
              </a:rPr>
              <a:t>４．</a:t>
            </a:r>
            <a:r>
              <a:rPr lang="en-US" altLang="ja-JP" sz="4000" b="1" i="1" dirty="0">
                <a:solidFill>
                  <a:schemeClr val="tx1"/>
                </a:solidFill>
                <a:latin typeface="Meiryo UI" panose="020B0604030504040204" pitchFamily="50" charset="-128"/>
                <a:ea typeface="Meiryo UI" panose="020B0604030504040204" pitchFamily="50" charset="-128"/>
              </a:rPr>
              <a:t>SDGs </a:t>
            </a:r>
            <a:r>
              <a:rPr lang="ja-JP" altLang="en-US" sz="4000" b="1" i="1" dirty="0">
                <a:solidFill>
                  <a:schemeClr val="tx1"/>
                </a:solidFill>
                <a:latin typeface="Meiryo UI" panose="020B0604030504040204" pitchFamily="50" charset="-128"/>
                <a:ea typeface="Meiryo UI" panose="020B0604030504040204" pitchFamily="50" charset="-128"/>
              </a:rPr>
              <a:t>と</a:t>
            </a:r>
            <a:r>
              <a:rPr lang="en-US" altLang="ja-JP" sz="4000" b="1" i="1" dirty="0">
                <a:solidFill>
                  <a:schemeClr val="tx1"/>
                </a:solidFill>
                <a:latin typeface="Meiryo UI" panose="020B0604030504040204" pitchFamily="50" charset="-128"/>
                <a:ea typeface="Meiryo UI" panose="020B0604030504040204" pitchFamily="50" charset="-128"/>
              </a:rPr>
              <a:t>2025</a:t>
            </a:r>
            <a:r>
              <a:rPr lang="ja-JP" altLang="en-US" sz="4000" b="1" i="1" dirty="0">
                <a:solidFill>
                  <a:schemeClr val="tx1"/>
                </a:solidFill>
                <a:latin typeface="Meiryo UI" panose="020B0604030504040204" pitchFamily="50" charset="-128"/>
                <a:ea typeface="Meiryo UI" panose="020B0604030504040204" pitchFamily="50" charset="-128"/>
              </a:rPr>
              <a:t>年大阪・関西万博</a:t>
            </a:r>
            <a:endParaRPr lang="en-US" altLang="ja-JP" sz="4000" b="1" i="1" dirty="0">
              <a:solidFill>
                <a:schemeClr val="tx1"/>
              </a:solidFill>
              <a:latin typeface="Meiryo UI" panose="020B0604030504040204" pitchFamily="50" charset="-128"/>
              <a:ea typeface="Meiryo UI" panose="020B0604030504040204" pitchFamily="50" charset="-128"/>
            </a:endParaRPr>
          </a:p>
          <a:p>
            <a:pPr indent="631825">
              <a:lnSpc>
                <a:spcPct val="150000"/>
              </a:lnSpc>
              <a:spcBef>
                <a:spcPts val="600"/>
              </a:spcBef>
            </a:pPr>
            <a:r>
              <a:rPr lang="ja-JP" altLang="en-US" sz="4000" b="1" i="1" dirty="0">
                <a:solidFill>
                  <a:schemeClr val="bg2">
                    <a:lumMod val="75000"/>
                  </a:schemeClr>
                </a:solidFill>
                <a:latin typeface="Meiryo UI" panose="020B0604030504040204" pitchFamily="50" charset="-128"/>
                <a:ea typeface="Meiryo UI" panose="020B0604030504040204" pitchFamily="50" charset="-128"/>
              </a:rPr>
              <a:t>５．みんなで取り組もう！</a:t>
            </a:r>
            <a:r>
              <a:rPr lang="en-US" altLang="ja-JP" sz="4000" b="1" dirty="0" smtClean="0">
                <a:solidFill>
                  <a:schemeClr val="bg2">
                    <a:lumMod val="75000"/>
                  </a:schemeClr>
                </a:solidFill>
                <a:latin typeface="Meiryo UI" panose="020B0604030504040204" pitchFamily="50" charset="-128"/>
                <a:ea typeface="Meiryo UI" panose="020B0604030504040204" pitchFamily="50" charset="-128"/>
              </a:rPr>
              <a:t>SDGs</a:t>
            </a:r>
            <a:endParaRPr lang="en-US" altLang="ja-JP" sz="4000" b="1" dirty="0">
              <a:solidFill>
                <a:schemeClr val="bg2">
                  <a:lumMod val="75000"/>
                </a:schemeClr>
              </a:solidFill>
              <a:latin typeface="Meiryo UI" panose="020B0604030504040204" pitchFamily="50" charset="-128"/>
              <a:ea typeface="Meiryo UI" panose="020B0604030504040204" pitchFamily="50" charset="-128"/>
            </a:endParaRPr>
          </a:p>
        </p:txBody>
      </p:sp>
      <p:pic>
        <p:nvPicPr>
          <p:cNvPr id="8"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20389" r="20514"/>
          <a:stretch/>
        </p:blipFill>
        <p:spPr bwMode="auto">
          <a:xfrm>
            <a:off x="257896" y="260648"/>
            <a:ext cx="1094704" cy="11110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20389" r="20514"/>
          <a:stretch/>
        </p:blipFill>
        <p:spPr bwMode="auto">
          <a:xfrm>
            <a:off x="8625408" y="233636"/>
            <a:ext cx="1094704" cy="111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993940"/>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7371106" y="6580575"/>
            <a:ext cx="2534894" cy="262829"/>
          </a:xfrm>
          <a:prstGeom prst="rect">
            <a:avLst/>
          </a:prstGeom>
        </p:spPr>
        <p:txBody>
          <a:bodyPr wrap="square">
            <a:spAutoFit/>
          </a:bodyPr>
          <a:lstStyle/>
          <a:p>
            <a:r>
              <a:rPr lang="ja-JP" altLang="en-US" sz="1108" dirty="0"/>
              <a:t>提供：</a:t>
            </a:r>
            <a:r>
              <a:rPr lang="zh-CN" altLang="en-US" sz="1108" dirty="0"/>
              <a:t>２０２５年日本国際博覧会協会</a:t>
            </a:r>
          </a:p>
        </p:txBody>
      </p:sp>
      <p:sp>
        <p:nvSpPr>
          <p:cNvPr id="12" name="テキスト ボックス 11"/>
          <p:cNvSpPr txBox="1"/>
          <p:nvPr/>
        </p:nvSpPr>
        <p:spPr>
          <a:xfrm>
            <a:off x="0" y="829152"/>
            <a:ext cx="5941335" cy="2881060"/>
          </a:xfrm>
          <a:prstGeom prst="rect">
            <a:avLst/>
          </a:prstGeom>
          <a:noFill/>
          <a:ln>
            <a:noFill/>
          </a:ln>
        </p:spPr>
        <p:txBody>
          <a:bodyPr wrap="square" lIns="252000" tIns="144000" rIns="84392" bIns="42197" rtlCol="0">
            <a:spAutoFit/>
          </a:bodyPr>
          <a:lstStyle/>
          <a:p>
            <a:pPr>
              <a:lnSpc>
                <a:spcPts val="1900"/>
              </a:lnSpc>
              <a:spcBef>
                <a:spcPts val="12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◆テーマ：いのち輝く未来社会のデザイン</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“Designing Future Society for Our Lives”</a:t>
            </a:r>
          </a:p>
          <a:p>
            <a:pPr>
              <a:lnSpc>
                <a:spcPts val="1900"/>
              </a:lnSpc>
              <a:spcBef>
                <a:spcPts val="24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◆開催期間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4/13</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10/13(184</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日間）</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24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◆開催場所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夢洲（大阪市臨海部）</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24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◆入場者（想定）：</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2,800</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24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◆経済効果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兆円　　　　　　　　 </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 y="3956568"/>
            <a:ext cx="4175760" cy="2668494"/>
          </a:xfrm>
          <a:prstGeom prst="rect">
            <a:avLst/>
          </a:prstGeom>
        </p:spPr>
      </p:pic>
      <p:pic>
        <p:nvPicPr>
          <p:cNvPr id="15" name="図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791" y="3966779"/>
            <a:ext cx="4084409" cy="2648072"/>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1072" y="899256"/>
            <a:ext cx="4015081" cy="2258434"/>
          </a:xfrm>
          <a:prstGeom prst="rect">
            <a:avLst/>
          </a:prstGeom>
        </p:spPr>
      </p:pic>
      <p:sp>
        <p:nvSpPr>
          <p:cNvPr id="9" name="スライド番号プレースホルダー 1"/>
          <p:cNvSpPr txBox="1">
            <a:spLocks/>
          </p:cNvSpPr>
          <p:nvPr/>
        </p:nvSpPr>
        <p:spPr>
          <a:xfrm>
            <a:off x="7371106" y="6259937"/>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33</a:t>
            </a:fld>
            <a:endParaRPr kumimoji="1" lang="ja-JP" altLang="en-US" sz="1200"/>
          </a:p>
        </p:txBody>
      </p:sp>
      <p:sp>
        <p:nvSpPr>
          <p:cNvPr id="18" name="テキスト ボックス 17">
            <a:extLst>
              <a:ext uri="{FF2B5EF4-FFF2-40B4-BE49-F238E27FC236}">
                <a16:creationId xmlns:a16="http://schemas.microsoft.com/office/drawing/2014/main" id="{FF376F2C-1A3C-4AF9-B2C3-AFD7D402A657}"/>
              </a:ext>
            </a:extLst>
          </p:cNvPr>
          <p:cNvSpPr txBox="1"/>
          <p:nvPr/>
        </p:nvSpPr>
        <p:spPr>
          <a:xfrm>
            <a:off x="85188" y="99091"/>
            <a:ext cx="5515884"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　</a:t>
            </a:r>
            <a:r>
              <a:rPr lang="en-US" altLang="ja-JP" sz="2000" b="1" dirty="0">
                <a:solidFill>
                  <a:prstClr val="black"/>
                </a:solidFill>
                <a:latin typeface="Meiryo UI" panose="020B0604030504040204" pitchFamily="50" charset="-128"/>
                <a:ea typeface="Meiryo UI" panose="020B0604030504040204" pitchFamily="50" charset="-128"/>
              </a:rPr>
              <a:t>2025</a:t>
            </a:r>
            <a:r>
              <a:rPr lang="ja-JP" altLang="en-US" sz="2000" b="1" dirty="0">
                <a:solidFill>
                  <a:prstClr val="black"/>
                </a:solidFill>
                <a:latin typeface="Meiryo UI" panose="020B0604030504040204" pitchFamily="50" charset="-128"/>
                <a:ea typeface="Meiryo UI" panose="020B0604030504040204" pitchFamily="50" charset="-128"/>
              </a:rPr>
              <a:t>年日本国際博覧会（大阪・関西万博）</a:t>
            </a:r>
          </a:p>
        </p:txBody>
      </p:sp>
      <p:cxnSp>
        <p:nvCxnSpPr>
          <p:cNvPr id="19" name="直線コネクタ 18">
            <a:extLst>
              <a:ext uri="{FF2B5EF4-FFF2-40B4-BE49-F238E27FC236}">
                <a16:creationId xmlns:a16="http://schemas.microsoft.com/office/drawing/2014/main" id="{2DA137FD-DFDC-479C-997A-35875054A2DE}"/>
              </a:ext>
            </a:extLst>
          </p:cNvPr>
          <p:cNvCxnSpPr>
            <a:cxnSpLocks/>
          </p:cNvCxnSpPr>
          <p:nvPr/>
        </p:nvCxnSpPr>
        <p:spPr>
          <a:xfrm>
            <a:off x="79182" y="600457"/>
            <a:ext cx="9747636"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18059"/>
      </p:ext>
    </p:extLst>
  </p:cSld>
  <p:clrMapOvr>
    <a:masterClrMapping/>
  </p:clrMapOvr>
  <mc:AlternateContent xmlns:mc="http://schemas.openxmlformats.org/markup-compatibility/2006" xmlns:p14="http://schemas.microsoft.com/office/powerpoint/2010/main">
    <mc:Choice Requires="p14">
      <p:transition spd="slow" p14:dur="2000" advTm="1344"/>
    </mc:Choice>
    <mc:Fallback xmlns="">
      <p:transition spd="slow" advTm="1344"/>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5999506" y="6550969"/>
            <a:ext cx="2534894" cy="262829"/>
          </a:xfrm>
          <a:prstGeom prst="rect">
            <a:avLst/>
          </a:prstGeom>
        </p:spPr>
        <p:txBody>
          <a:bodyPr wrap="square">
            <a:spAutoFit/>
          </a:bodyPr>
          <a:lstStyle/>
          <a:p>
            <a:r>
              <a:rPr lang="ja-JP" altLang="en-US" sz="1108" dirty="0"/>
              <a:t>提供：</a:t>
            </a:r>
            <a:r>
              <a:rPr lang="zh-CN" altLang="en-US" sz="1108" dirty="0"/>
              <a:t>２０２５年日本国際博覧会協会</a:t>
            </a:r>
          </a:p>
        </p:txBody>
      </p:sp>
      <p:pic>
        <p:nvPicPr>
          <p:cNvPr id="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48544" y="937516"/>
            <a:ext cx="2676685" cy="248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テキスト ボックス 22"/>
          <p:cNvSpPr txBox="1"/>
          <p:nvPr/>
        </p:nvSpPr>
        <p:spPr>
          <a:xfrm>
            <a:off x="711251" y="1478733"/>
            <a:ext cx="792745" cy="307777"/>
          </a:xfrm>
          <a:prstGeom prst="rect">
            <a:avLst/>
          </a:prstGeom>
          <a:solidFill>
            <a:schemeClr val="bg1"/>
          </a:solidFill>
          <a:ln w="25400">
            <a:solidFill>
              <a:srgbClr val="FF0000"/>
            </a:solidFill>
          </a:ln>
        </p:spPr>
        <p:txBody>
          <a:bodyPr wrap="square" lIns="0" tIns="0" rIns="0" bIns="0" rtlCol="0" anchor="ctr" anchorCtr="0">
            <a:spAutoFit/>
          </a:bodyPr>
          <a:lstStyle/>
          <a:p>
            <a:pPr algn="ctr"/>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夢洲</a:t>
            </a:r>
          </a:p>
        </p:txBody>
      </p:sp>
      <p:sp>
        <p:nvSpPr>
          <p:cNvPr id="24" name="フリーフォーム 23"/>
          <p:cNvSpPr/>
          <p:nvPr/>
        </p:nvSpPr>
        <p:spPr>
          <a:xfrm>
            <a:off x="1445656" y="1657632"/>
            <a:ext cx="689794" cy="523308"/>
          </a:xfrm>
          <a:custGeom>
            <a:avLst/>
            <a:gdLst>
              <a:gd name="connsiteX0" fmla="*/ 276225 w 1285875"/>
              <a:gd name="connsiteY0" fmla="*/ 0 h 838200"/>
              <a:gd name="connsiteX1" fmla="*/ 0 w 1285875"/>
              <a:gd name="connsiteY1" fmla="*/ 371475 h 838200"/>
              <a:gd name="connsiteX2" fmla="*/ 247650 w 1285875"/>
              <a:gd name="connsiteY2" fmla="*/ 781050 h 838200"/>
              <a:gd name="connsiteX3" fmla="*/ 819150 w 1285875"/>
              <a:gd name="connsiteY3" fmla="*/ 838200 h 838200"/>
              <a:gd name="connsiteX4" fmla="*/ 1285875 w 1285875"/>
              <a:gd name="connsiteY4" fmla="*/ 323850 h 838200"/>
              <a:gd name="connsiteX5" fmla="*/ 1019175 w 1285875"/>
              <a:gd name="connsiteY5" fmla="*/ 152400 h 838200"/>
              <a:gd name="connsiteX6" fmla="*/ 276225 w 1285875"/>
              <a:gd name="connsiteY6" fmla="*/ 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75" h="838200">
                <a:moveTo>
                  <a:pt x="276225" y="0"/>
                </a:moveTo>
                <a:lnTo>
                  <a:pt x="0" y="371475"/>
                </a:lnTo>
                <a:lnTo>
                  <a:pt x="247650" y="781050"/>
                </a:lnTo>
                <a:lnTo>
                  <a:pt x="819150" y="838200"/>
                </a:lnTo>
                <a:lnTo>
                  <a:pt x="1285875" y="323850"/>
                </a:lnTo>
                <a:lnTo>
                  <a:pt x="1019175" y="152400"/>
                </a:lnTo>
                <a:lnTo>
                  <a:pt x="276225" y="0"/>
                </a:lnTo>
                <a:close/>
              </a:path>
            </a:pathLst>
          </a:custGeom>
          <a:gradFill flip="none" rotWithShape="1">
            <a:gsLst>
              <a:gs pos="0">
                <a:schemeClr val="bg1">
                  <a:alpha val="0"/>
                </a:schemeClr>
              </a:gs>
              <a:gs pos="60000">
                <a:srgbClr val="FF0000">
                  <a:alpha val="48000"/>
                </a:srgbClr>
              </a:gs>
              <a:gs pos="100000">
                <a:srgbClr val="FF0000"/>
              </a:gs>
            </a:gsLst>
            <a:path path="circle">
              <a:fillToRect l="50000" t="50000" r="50000" b="50000"/>
            </a:path>
            <a:tileRect/>
          </a:gra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4392" tIns="42197" rIns="84392" bIns="42197" rtlCol="0" anchor="ctr"/>
          <a:lstStyle/>
          <a:p>
            <a:pPr algn="ctr"/>
            <a:endParaRPr lang="ja-JP" altLang="en-US" sz="1662" dirty="0">
              <a:solidFill>
                <a:prstClr val="white"/>
              </a:solidFill>
            </a:endParaRPr>
          </a:p>
        </p:txBody>
      </p:sp>
      <p:cxnSp>
        <p:nvCxnSpPr>
          <p:cNvPr id="25" name="直線矢印コネクタ 24"/>
          <p:cNvCxnSpPr/>
          <p:nvPr/>
        </p:nvCxnSpPr>
        <p:spPr>
          <a:xfrm>
            <a:off x="1584742" y="1255234"/>
            <a:ext cx="209085" cy="25838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6" name="テキスト ボックス 25"/>
          <p:cNvSpPr txBox="1"/>
          <p:nvPr/>
        </p:nvSpPr>
        <p:spPr>
          <a:xfrm>
            <a:off x="2135450" y="2158441"/>
            <a:ext cx="587595" cy="310550"/>
          </a:xfrm>
          <a:prstGeom prst="rect">
            <a:avLst/>
          </a:prstGeom>
          <a:solidFill>
            <a:schemeClr val="bg1"/>
          </a:solidFill>
          <a:ln w="12700">
            <a:solidFill>
              <a:schemeClr val="tx1"/>
            </a:solidFill>
          </a:ln>
        </p:spPr>
        <p:txBody>
          <a:bodyPr wrap="square" lIns="0" tIns="33227" rIns="0" bIns="0" rtlCol="0" anchor="ctr" anchorCtr="0">
            <a:spAutoFit/>
          </a:bodyPr>
          <a:lstStyle/>
          <a:p>
            <a:pPr algn="ct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咲洲</a:t>
            </a:r>
          </a:p>
        </p:txBody>
      </p:sp>
      <p:pic>
        <p:nvPicPr>
          <p:cNvPr id="27" name="図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87" y="3475759"/>
            <a:ext cx="4907146" cy="3017115"/>
          </a:xfrm>
          <a:prstGeom prst="rect">
            <a:avLst/>
          </a:prstGeom>
        </p:spPr>
      </p:pic>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3475760"/>
            <a:ext cx="4827384" cy="3017115"/>
          </a:xfrm>
          <a:prstGeom prst="rect">
            <a:avLst/>
          </a:prstGeom>
        </p:spPr>
      </p:pic>
      <p:pic>
        <p:nvPicPr>
          <p:cNvPr id="29" name="図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2377" y="558477"/>
            <a:ext cx="5670743" cy="2859189"/>
          </a:xfrm>
          <a:prstGeom prst="rect">
            <a:avLst/>
          </a:prstGeom>
        </p:spPr>
      </p:pic>
      <p:sp>
        <p:nvSpPr>
          <p:cNvPr id="13" name="スライド番号プレースホルダー 1"/>
          <p:cNvSpPr txBox="1">
            <a:spLocks/>
          </p:cNvSpPr>
          <p:nvPr/>
        </p:nvSpPr>
        <p:spPr>
          <a:xfrm>
            <a:off x="7135813" y="6489652"/>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34</a:t>
            </a:fld>
            <a:endParaRPr kumimoji="1" lang="ja-JP" altLang="en-US" sz="1200"/>
          </a:p>
        </p:txBody>
      </p:sp>
      <p:sp>
        <p:nvSpPr>
          <p:cNvPr id="14" name="テキスト ボックス 13"/>
          <p:cNvSpPr txBox="1"/>
          <p:nvPr/>
        </p:nvSpPr>
        <p:spPr>
          <a:xfrm>
            <a:off x="0" y="0"/>
            <a:ext cx="9906000" cy="548680"/>
          </a:xfrm>
          <a:prstGeom prst="rect">
            <a:avLst/>
          </a:prstGeom>
          <a:noFill/>
        </p:spPr>
        <p:txBody>
          <a:bodyPr wrap="square" rtlCol="0">
            <a:noAutofit/>
          </a:bodyPr>
          <a:lstStyle/>
          <a:p>
            <a:r>
              <a:rPr kumimoji="1" lang="ja-JP" altLang="en-US" sz="2800" dirty="0">
                <a:latin typeface="Meiryo UI" panose="020B0604030504040204" pitchFamily="50" charset="-128"/>
                <a:ea typeface="Meiryo UI" panose="020B0604030504040204" pitchFamily="50" charset="-128"/>
              </a:rPr>
              <a:t>　</a:t>
            </a:r>
          </a:p>
        </p:txBody>
      </p:sp>
      <p:sp>
        <p:nvSpPr>
          <p:cNvPr id="15" name="テキスト ボックス 14">
            <a:extLst>
              <a:ext uri="{FF2B5EF4-FFF2-40B4-BE49-F238E27FC236}">
                <a16:creationId xmlns:a16="http://schemas.microsoft.com/office/drawing/2014/main" id="{E5FE94D9-5A31-482B-BEFC-6B1B581A2DE6}"/>
              </a:ext>
            </a:extLst>
          </p:cNvPr>
          <p:cNvSpPr txBox="1"/>
          <p:nvPr/>
        </p:nvSpPr>
        <p:spPr>
          <a:xfrm>
            <a:off x="85188" y="99091"/>
            <a:ext cx="5515884"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a:solidFill>
                  <a:prstClr val="black"/>
                </a:solidFill>
                <a:latin typeface="Meiryo UI" panose="020B0604030504040204" pitchFamily="50" charset="-128"/>
                <a:ea typeface="Meiryo UI" panose="020B0604030504040204" pitchFamily="50" charset="-128"/>
              </a:rPr>
              <a:t>万博会場のイメージ</a:t>
            </a:r>
            <a:endParaRPr lang="ja-JP" altLang="en-US" sz="2000" b="1" dirty="0">
              <a:solidFill>
                <a:prstClr val="black"/>
              </a:solidFill>
              <a:latin typeface="Meiryo UI" panose="020B0604030504040204" pitchFamily="50" charset="-128"/>
              <a:ea typeface="Meiryo UI" panose="020B0604030504040204" pitchFamily="50" charset="-128"/>
            </a:endParaRPr>
          </a:p>
        </p:txBody>
      </p:sp>
      <p:cxnSp>
        <p:nvCxnSpPr>
          <p:cNvPr id="18" name="直線コネクタ 17">
            <a:extLst>
              <a:ext uri="{FF2B5EF4-FFF2-40B4-BE49-F238E27FC236}">
                <a16:creationId xmlns:a16="http://schemas.microsoft.com/office/drawing/2014/main" id="{AF69417A-22E2-462C-B8F5-2261CDAFDD02}"/>
              </a:ext>
            </a:extLst>
          </p:cNvPr>
          <p:cNvCxnSpPr>
            <a:cxnSpLocks/>
          </p:cNvCxnSpPr>
          <p:nvPr/>
        </p:nvCxnSpPr>
        <p:spPr>
          <a:xfrm>
            <a:off x="79182" y="600457"/>
            <a:ext cx="9747636"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055432"/>
      </p:ext>
    </p:extLst>
  </p:cSld>
  <p:clrMapOvr>
    <a:masterClrMapping/>
  </p:clrMapOvr>
  <mc:AlternateContent xmlns:mc="http://schemas.openxmlformats.org/markup-compatibility/2006" xmlns:p14="http://schemas.microsoft.com/office/powerpoint/2010/main">
    <mc:Choice Requires="p14">
      <p:transition spd="slow" p14:dur="2000" advTm="1344"/>
    </mc:Choice>
    <mc:Fallback xmlns="">
      <p:transition spd="slow" advTm="134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p:cNvSpPr/>
          <p:nvPr/>
        </p:nvSpPr>
        <p:spPr>
          <a:xfrm>
            <a:off x="115411" y="695046"/>
            <a:ext cx="9683386" cy="6115672"/>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tIns="144000" rIns="216000" rtlCol="0" anchor="t" anchorCtr="0"/>
          <a:lstStyle/>
          <a:p>
            <a:pPr marL="174625" indent="-174625">
              <a:lnSpc>
                <a:spcPts val="1400"/>
              </a:lnSpc>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lnSpc>
                <a:spcPts val="1400"/>
              </a:lnSpc>
              <a:spcBef>
                <a:spcPts val="0"/>
              </a:spcBef>
              <a:tabLst>
                <a:tab pos="185738" algn="l"/>
              </a:tabLst>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a:xfrm>
            <a:off x="317411" y="995171"/>
            <a:ext cx="4510548" cy="5597555"/>
          </a:xfrm>
          <a:prstGeom prst="roundRect">
            <a:avLst>
              <a:gd name="adj" fmla="val 3149"/>
            </a:avLst>
          </a:prstGeom>
          <a:solidFill>
            <a:schemeClr val="bg1"/>
          </a:solidFill>
          <a:ln w="6350">
            <a:solidFill>
              <a:schemeClr val="accent5">
                <a:lumMod val="75000"/>
              </a:schemeClr>
            </a:solidFill>
          </a:ln>
        </p:spPr>
        <p:txBody>
          <a:bodyPr wrap="square">
            <a:noAutofit/>
          </a:bodyPr>
          <a:lstStyle/>
          <a:p>
            <a:pPr marL="174625" indent="-174625">
              <a:lnSpc>
                <a:spcPts val="1800"/>
              </a:lnSpc>
            </a:pPr>
            <a:endParaRPr lang="ja-JP" altLang="en-US" dirty="0">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780797" y="882929"/>
            <a:ext cx="3476613" cy="365465"/>
          </a:xfrm>
          <a:prstGeom prst="rect">
            <a:avLst/>
          </a:prstGeom>
          <a:solidFill>
            <a:schemeClr val="tx2">
              <a:lumMod val="60000"/>
              <a:lumOff val="4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Ins="0" rtlCol="0" anchor="ctr">
            <a:noAutofit/>
          </a:bodyPr>
          <a:lstStyle/>
          <a:p>
            <a:pPr algn="ctr">
              <a:tabLst>
                <a:tab pos="6550025" algn="l"/>
              </a:tabLst>
            </a:pPr>
            <a:r>
              <a:rPr kumimoji="1" lang="en-US" altLang="ja-JP"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SDGs</a:t>
            </a:r>
            <a:endParaRPr kumimoji="1"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849320" y="1485012"/>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将来像</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897588" y="1773026"/>
            <a:ext cx="3711912" cy="32316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kumimoji="1"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が達成された社会</a:t>
            </a:r>
            <a:endParaRPr kumimoji="1"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881817" y="2249453"/>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理　念</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862767" y="2522095"/>
            <a:ext cx="4079260" cy="78483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誰一人取り残さない</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将来世代</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のニーズを損なうことなく、</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今の世代</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のニーズを満たす</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880547" y="3466459"/>
            <a:ext cx="1391015"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達成ポイント</a:t>
            </a:r>
          </a:p>
        </p:txBody>
      </p:sp>
      <p:sp>
        <p:nvSpPr>
          <p:cNvPr id="48" name="テキスト ボックス 47"/>
          <p:cNvSpPr txBox="1"/>
          <p:nvPr/>
        </p:nvSpPr>
        <p:spPr>
          <a:xfrm>
            <a:off x="935910" y="3752743"/>
            <a:ext cx="3824696" cy="32316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先端技術を活用した社会課題の解決</a:t>
            </a:r>
            <a:endParaRPr kumimoji="1"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48"/>
          <p:cNvSpPr txBox="1"/>
          <p:nvPr/>
        </p:nvSpPr>
        <p:spPr>
          <a:xfrm>
            <a:off x="876214" y="4264031"/>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特徴</a:t>
            </a:r>
          </a:p>
        </p:txBody>
      </p:sp>
      <p:sp>
        <p:nvSpPr>
          <p:cNvPr id="50" name="正方形/長方形 49"/>
          <p:cNvSpPr/>
          <p:nvPr/>
        </p:nvSpPr>
        <p:spPr>
          <a:xfrm>
            <a:off x="780797" y="4572344"/>
            <a:ext cx="3945494" cy="1015727"/>
          </a:xfrm>
          <a:prstGeom prst="rect">
            <a:avLst/>
          </a:prstGeom>
        </p:spPr>
        <p:txBody>
          <a:bodyPr wrap="square">
            <a:spAutoFit/>
          </a:bodyPr>
          <a:lstStyle/>
          <a:p>
            <a:pPr>
              <a:lnSpc>
                <a:spcPts val="1800"/>
              </a:lnSpc>
            </a:pPr>
            <a:r>
              <a:rPr lang="ja-JP" altLang="en-US" dirty="0">
                <a:latin typeface="Meiryo UI" panose="020B0604030504040204" pitchFamily="50" charset="-128"/>
                <a:ea typeface="Meiryo UI" panose="020B0604030504040204" pitchFamily="50" charset="-128"/>
              </a:rPr>
              <a:t>持続可能な社会の実現に向け、世界の大胆な変革が必要となることを、全ての国連加盟国が採択</a:t>
            </a:r>
            <a:r>
              <a:rPr lang="en-US" altLang="ja-JP" dirty="0">
                <a:latin typeface="Meiryo UI" panose="020B0604030504040204" pitchFamily="50" charset="-128"/>
                <a:ea typeface="Meiryo UI" panose="020B0604030504040204" pitchFamily="50" charset="-128"/>
              </a:rPr>
              <a:t/>
            </a:r>
            <a:br>
              <a:rPr lang="en-US" altLang="ja-JP"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人類の英知の結集</a:t>
            </a:r>
            <a:r>
              <a:rPr lang="ja-JP" altLang="en-US" dirty="0">
                <a:latin typeface="Meiryo UI" panose="020B0604030504040204" pitchFamily="50" charset="-128"/>
                <a:ea typeface="Meiryo UI" panose="020B0604030504040204" pitchFamily="50" charset="-128"/>
              </a:rPr>
              <a:t>）</a:t>
            </a:r>
            <a:endParaRPr lang="ja-JP" altLang="en-US" dirty="0"/>
          </a:p>
        </p:txBody>
      </p:sp>
      <p:sp>
        <p:nvSpPr>
          <p:cNvPr id="51" name="正方形/長方形 50"/>
          <p:cNvSpPr/>
          <p:nvPr/>
        </p:nvSpPr>
        <p:spPr>
          <a:xfrm>
            <a:off x="849320" y="5990213"/>
            <a:ext cx="3669444" cy="329001"/>
          </a:xfrm>
          <a:prstGeom prst="rect">
            <a:avLst/>
          </a:prstGeom>
        </p:spPr>
        <p:txBody>
          <a:bodyPr wrap="square" anchor="ctr">
            <a:spAutoFit/>
          </a:bodyPr>
          <a:lstStyle/>
          <a:p>
            <a:pPr marL="1162050" indent="-1162050">
              <a:lnSpc>
                <a:spcPts val="1800"/>
              </a:lnSpc>
            </a:pPr>
            <a:r>
              <a:rPr lang="ja-JP" altLang="en-US" b="1" dirty="0"/>
              <a:t>２０３０年</a:t>
            </a:r>
            <a:endParaRPr lang="ja-JP" altLang="en-US" dirty="0"/>
          </a:p>
        </p:txBody>
      </p:sp>
      <p:sp>
        <p:nvSpPr>
          <p:cNvPr id="52" name="テキスト ボックス 51"/>
          <p:cNvSpPr txBox="1"/>
          <p:nvPr/>
        </p:nvSpPr>
        <p:spPr>
          <a:xfrm>
            <a:off x="849320" y="5642630"/>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目標年限</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角丸四角形 53"/>
          <p:cNvSpPr/>
          <p:nvPr/>
        </p:nvSpPr>
        <p:spPr>
          <a:xfrm>
            <a:off x="5226786" y="978776"/>
            <a:ext cx="4432391" cy="5597554"/>
          </a:xfrm>
          <a:prstGeom prst="roundRect">
            <a:avLst>
              <a:gd name="adj" fmla="val 3149"/>
            </a:avLst>
          </a:prstGeom>
          <a:solidFill>
            <a:schemeClr val="bg1"/>
          </a:solidFill>
          <a:ln w="6350">
            <a:solidFill>
              <a:schemeClr val="accent5">
                <a:lumMod val="75000"/>
              </a:schemeClr>
            </a:solidFill>
          </a:ln>
        </p:spPr>
        <p:txBody>
          <a:bodyPr wrap="square">
            <a:noAutofit/>
          </a:bodyPr>
          <a:lstStyle/>
          <a:p>
            <a:pPr marL="174625" indent="-174625">
              <a:lnSpc>
                <a:spcPts val="1800"/>
              </a:lnSpc>
            </a:pPr>
            <a:endParaRPr lang="ja-JP" altLang="en-US"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5562769" y="1486710"/>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テーマ</a:t>
            </a:r>
          </a:p>
        </p:txBody>
      </p:sp>
      <p:sp>
        <p:nvSpPr>
          <p:cNvPr id="56" name="テキスト ボックス 55"/>
          <p:cNvSpPr txBox="1"/>
          <p:nvPr/>
        </p:nvSpPr>
        <p:spPr>
          <a:xfrm>
            <a:off x="5580989" y="2218953"/>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サブテーマ</a:t>
            </a:r>
            <a:endPar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テキスト ボックス 56"/>
          <p:cNvSpPr txBox="1"/>
          <p:nvPr/>
        </p:nvSpPr>
        <p:spPr>
          <a:xfrm>
            <a:off x="5580271" y="3458459"/>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コンセプト</a:t>
            </a:r>
          </a:p>
        </p:txBody>
      </p:sp>
      <p:sp>
        <p:nvSpPr>
          <p:cNvPr id="70" name="テキスト ボックス 69"/>
          <p:cNvSpPr txBox="1"/>
          <p:nvPr/>
        </p:nvSpPr>
        <p:spPr>
          <a:xfrm>
            <a:off x="5651173" y="1767482"/>
            <a:ext cx="3285545" cy="32316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kumimoji="1"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いのち輝く未来社会のデザイン</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テキスト ボックス 70"/>
          <p:cNvSpPr txBox="1"/>
          <p:nvPr/>
        </p:nvSpPr>
        <p:spPr>
          <a:xfrm>
            <a:off x="5419311" y="2598319"/>
            <a:ext cx="4539274" cy="78483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Saving Lives</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（いのちを</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救う</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tabLst>
                <a:tab pos="6550025" algn="l"/>
              </a:tabLst>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Empowering Lives</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（いのちに</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力を与える</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tabLst>
                <a:tab pos="6550025" algn="l"/>
              </a:tabLst>
            </a:pP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Connecting Lives</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（いのちを</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つなぐ</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テキスト ボックス 76"/>
          <p:cNvSpPr txBox="1"/>
          <p:nvPr/>
        </p:nvSpPr>
        <p:spPr>
          <a:xfrm>
            <a:off x="5536747" y="3775718"/>
            <a:ext cx="3809918" cy="553998"/>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Ins="0" rtlCol="0">
            <a:spAutoFit/>
          </a:bodyPr>
          <a:lstStyle/>
          <a:p>
            <a:pPr>
              <a:lnSpc>
                <a:spcPts val="1800"/>
              </a:lnSpc>
              <a:tabLst>
                <a:tab pos="6550025" algn="l"/>
              </a:tabLst>
            </a:pPr>
            <a:r>
              <a:rPr kumimoji="1"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People’s Living Lab</a:t>
            </a:r>
            <a:r>
              <a:rPr kumimoji="1"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（未来社会の実験場）</a:t>
            </a:r>
            <a:endPar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テキスト ボックス 77"/>
          <p:cNvSpPr txBox="1"/>
          <p:nvPr/>
        </p:nvSpPr>
        <p:spPr>
          <a:xfrm>
            <a:off x="6197872" y="840630"/>
            <a:ext cx="2592000" cy="400110"/>
          </a:xfrm>
          <a:prstGeom prst="rect">
            <a:avLst/>
          </a:prstGeom>
          <a:solidFill>
            <a:schemeClr val="tx2">
              <a:lumMod val="60000"/>
              <a:lumOff val="4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Ins="108000" rtlCol="0" anchor="ctr">
            <a:spAutoFit/>
          </a:bodyPr>
          <a:lstStyle/>
          <a:p>
            <a:pPr algn="ctr">
              <a:tabLst>
                <a:tab pos="6550025" algn="l"/>
              </a:tabLst>
            </a:pPr>
            <a:r>
              <a:rPr kumimoji="1"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大阪・関西万博</a:t>
            </a:r>
          </a:p>
        </p:txBody>
      </p:sp>
      <p:sp>
        <p:nvSpPr>
          <p:cNvPr id="79" name="テキスト ボックス 78"/>
          <p:cNvSpPr txBox="1"/>
          <p:nvPr/>
        </p:nvSpPr>
        <p:spPr>
          <a:xfrm>
            <a:off x="5580271" y="4369377"/>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特徴</a:t>
            </a:r>
          </a:p>
        </p:txBody>
      </p:sp>
      <p:sp>
        <p:nvSpPr>
          <p:cNvPr id="80" name="正方形/長方形 79"/>
          <p:cNvSpPr/>
          <p:nvPr/>
        </p:nvSpPr>
        <p:spPr>
          <a:xfrm>
            <a:off x="5577477" y="4676223"/>
            <a:ext cx="3631902" cy="784895"/>
          </a:xfrm>
          <a:prstGeom prst="rect">
            <a:avLst/>
          </a:prstGeom>
        </p:spPr>
        <p:txBody>
          <a:bodyPr wrap="square">
            <a:spAutoFit/>
          </a:bodyPr>
          <a:lstStyle/>
          <a:p>
            <a:pPr>
              <a:lnSpc>
                <a:spcPts val="1800"/>
              </a:lnSpc>
            </a:pPr>
            <a:r>
              <a:rPr lang="ja-JP" altLang="en-US" dirty="0">
                <a:latin typeface="Meiryo UI" panose="020B0604030504040204" pitchFamily="50" charset="-128"/>
                <a:ea typeface="Meiryo UI" panose="020B0604030504040204" pitchFamily="50" charset="-128"/>
              </a:rPr>
              <a:t>地球規模のさまざまな課題に取り組むために、</a:t>
            </a:r>
            <a:r>
              <a:rPr lang="en-US" altLang="ja-JP" dirty="0">
                <a:latin typeface="Meiryo UI" panose="020B0604030504040204" pitchFamily="50" charset="-128"/>
                <a:ea typeface="Meiryo UI" panose="020B0604030504040204" pitchFamily="50" charset="-128"/>
              </a:rPr>
              <a:t/>
            </a:r>
            <a:br>
              <a:rPr lang="en-US" altLang="ja-JP" dirty="0">
                <a:latin typeface="Meiryo UI" panose="020B0604030504040204" pitchFamily="50" charset="-128"/>
                <a:ea typeface="Meiryo UI" panose="020B0604030504040204" pitchFamily="50" charset="-128"/>
              </a:rPr>
            </a:br>
            <a:r>
              <a:rPr lang="ja-JP" altLang="en-US" b="1" dirty="0">
                <a:latin typeface="Meiryo UI" panose="020B0604030504040204" pitchFamily="50" charset="-128"/>
                <a:ea typeface="Meiryo UI" panose="020B0604030504040204" pitchFamily="50" charset="-128"/>
              </a:rPr>
              <a:t>世界各地から英知を集める場</a:t>
            </a:r>
            <a:endParaRPr lang="ja-JP" altLang="en-US" b="1" dirty="0"/>
          </a:p>
        </p:txBody>
      </p:sp>
      <p:sp>
        <p:nvSpPr>
          <p:cNvPr id="81" name="テキスト ボックス 80"/>
          <p:cNvSpPr txBox="1"/>
          <p:nvPr/>
        </p:nvSpPr>
        <p:spPr>
          <a:xfrm>
            <a:off x="5637726" y="5609776"/>
            <a:ext cx="1008000" cy="267184"/>
          </a:xfrm>
          <a:prstGeom prst="rect">
            <a:avLst/>
          </a:prstGeom>
          <a:noFill/>
          <a:ln w="6350">
            <a:solidFill>
              <a:schemeClr val="tx1"/>
            </a:solidFill>
          </a:ln>
          <a:effectLst/>
        </p:spPr>
        <p:style>
          <a:lnRef idx="1">
            <a:schemeClr val="accent4"/>
          </a:lnRef>
          <a:fillRef idx="2">
            <a:schemeClr val="accent4"/>
          </a:fillRef>
          <a:effectRef idx="1">
            <a:schemeClr val="accent4"/>
          </a:effectRef>
          <a:fontRef idx="minor">
            <a:schemeClr val="dk1"/>
          </a:fontRef>
        </p:style>
        <p:txBody>
          <a:bodyPr wrap="square" lIns="36000" tIns="36000" rIns="36000" bIns="0" rtlCol="0" anchor="ctr" anchorCtr="0">
            <a:spAutoFit/>
          </a:bodyPr>
          <a:lstStyle/>
          <a:p>
            <a:pPr algn="ctr">
              <a:lnSpc>
                <a:spcPts val="1800"/>
              </a:lnSpc>
              <a:tabLst>
                <a:tab pos="6550025" algn="l"/>
              </a:tabLst>
            </a:pPr>
            <a:r>
              <a:rPr kumimoji="1"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開催時期</a:t>
            </a:r>
          </a:p>
        </p:txBody>
      </p:sp>
      <p:sp>
        <p:nvSpPr>
          <p:cNvPr id="83" name="正方形/長方形 82"/>
          <p:cNvSpPr/>
          <p:nvPr/>
        </p:nvSpPr>
        <p:spPr>
          <a:xfrm>
            <a:off x="5637726" y="5968790"/>
            <a:ext cx="3271933" cy="329770"/>
          </a:xfrm>
          <a:prstGeom prst="rect">
            <a:avLst/>
          </a:prstGeom>
        </p:spPr>
        <p:txBody>
          <a:bodyPr wrap="square" anchor="ctr">
            <a:spAutoFit/>
          </a:bodyPr>
          <a:lstStyle/>
          <a:p>
            <a:pPr>
              <a:lnSpc>
                <a:spcPts val="1800"/>
              </a:lnSpc>
            </a:pPr>
            <a:r>
              <a:rPr lang="ja-JP" altLang="en-US" b="1" dirty="0"/>
              <a:t>２０２５年</a:t>
            </a:r>
            <a:endParaRPr lang="ja-JP" altLang="en-US" sz="1400" dirty="0">
              <a:latin typeface="Meiryo UI" panose="020B0604030504040204" pitchFamily="50" charset="-128"/>
              <a:ea typeface="Meiryo UI" panose="020B0604030504040204" pitchFamily="50" charset="-128"/>
            </a:endParaRPr>
          </a:p>
        </p:txBody>
      </p:sp>
      <p:sp>
        <p:nvSpPr>
          <p:cNvPr id="29" name="スライド番号プレースホルダー 1"/>
          <p:cNvSpPr txBox="1">
            <a:spLocks/>
          </p:cNvSpPr>
          <p:nvPr/>
        </p:nvSpPr>
        <p:spPr>
          <a:xfrm>
            <a:off x="6996113" y="65849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35</a:t>
            </a:fld>
            <a:endParaRPr kumimoji="1" lang="ja-JP" altLang="en-US" sz="1200"/>
          </a:p>
        </p:txBody>
      </p:sp>
      <p:sp>
        <p:nvSpPr>
          <p:cNvPr id="32" name="テキスト ボックス 31">
            <a:extLst>
              <a:ext uri="{FF2B5EF4-FFF2-40B4-BE49-F238E27FC236}">
                <a16:creationId xmlns:a16="http://schemas.microsoft.com/office/drawing/2014/main" id="{86C6CAF9-17D9-4533-BF75-CA6D2456F4BC}"/>
              </a:ext>
            </a:extLst>
          </p:cNvPr>
          <p:cNvSpPr txBox="1"/>
          <p:nvPr/>
        </p:nvSpPr>
        <p:spPr>
          <a:xfrm>
            <a:off x="85188" y="99091"/>
            <a:ext cx="5515884"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 </a:t>
            </a:r>
            <a:r>
              <a:rPr kumimoji="1" lang="ja-JP" altLang="en-US" sz="2000" b="1" dirty="0">
                <a:latin typeface="Meiryo UI" panose="020B0604030504040204" pitchFamily="50" charset="-128"/>
                <a:ea typeface="Meiryo UI" panose="020B0604030504040204" pitchFamily="50" charset="-128"/>
              </a:rPr>
              <a:t>と</a:t>
            </a:r>
            <a:r>
              <a:rPr kumimoji="1" lang="en-US" altLang="ja-JP" sz="2000" b="1" dirty="0">
                <a:latin typeface="Meiryo UI" panose="020B0604030504040204" pitchFamily="50" charset="-128"/>
                <a:ea typeface="Meiryo UI" panose="020B0604030504040204" pitchFamily="50" charset="-128"/>
              </a:rPr>
              <a:t>2025</a:t>
            </a:r>
            <a:r>
              <a:rPr kumimoji="1" lang="ja-JP" altLang="en-US" sz="2000" b="1" dirty="0">
                <a:latin typeface="Meiryo UI" panose="020B0604030504040204" pitchFamily="50" charset="-128"/>
                <a:ea typeface="Meiryo UI" panose="020B0604030504040204" pitchFamily="50" charset="-128"/>
              </a:rPr>
              <a:t>年大阪・関西万博の関係性①</a:t>
            </a:r>
            <a:endParaRPr lang="ja-JP" altLang="en-US" sz="2000" b="1" dirty="0">
              <a:solidFill>
                <a:prstClr val="black"/>
              </a:solidFill>
              <a:latin typeface="Meiryo UI" panose="020B0604030504040204" pitchFamily="50" charset="-128"/>
              <a:ea typeface="Meiryo UI" panose="020B0604030504040204" pitchFamily="50" charset="-128"/>
            </a:endParaRPr>
          </a:p>
        </p:txBody>
      </p:sp>
      <p:cxnSp>
        <p:nvCxnSpPr>
          <p:cNvPr id="33" name="直線コネクタ 32">
            <a:extLst>
              <a:ext uri="{FF2B5EF4-FFF2-40B4-BE49-F238E27FC236}">
                <a16:creationId xmlns:a16="http://schemas.microsoft.com/office/drawing/2014/main" id="{0A2E2EDF-1CFF-4C67-8A30-C42606D243FD}"/>
              </a:ext>
            </a:extLst>
          </p:cNvPr>
          <p:cNvCxnSpPr>
            <a:cxnSpLocks/>
          </p:cNvCxnSpPr>
          <p:nvPr/>
        </p:nvCxnSpPr>
        <p:spPr>
          <a:xfrm>
            <a:off x="79182" y="600457"/>
            <a:ext cx="9747636"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9459871"/>
      </p:ext>
    </p:extLst>
  </p:cSld>
  <p:clrMapOvr>
    <a:masterClrMapping/>
  </p:clrMapOvr>
  <mc:AlternateContent xmlns:mc="http://schemas.openxmlformats.org/markup-compatibility/2006" xmlns:p14="http://schemas.microsoft.com/office/powerpoint/2010/main">
    <mc:Choice Requires="p14">
      <p:transition spd="slow" p14:dur="2000" advTm="1286"/>
    </mc:Choice>
    <mc:Fallback xmlns="">
      <p:transition spd="slow" advTm="1286"/>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テキスト ボックス 34"/>
          <p:cNvSpPr txBox="1"/>
          <p:nvPr/>
        </p:nvSpPr>
        <p:spPr>
          <a:xfrm>
            <a:off x="216377" y="1211243"/>
            <a:ext cx="9473247" cy="683264"/>
          </a:xfrm>
          <a:prstGeom prst="rect">
            <a:avLst/>
          </a:prstGeom>
          <a:noFill/>
        </p:spPr>
        <p:txBody>
          <a:bodyPr wrap="square" lIns="72000" tIns="64008" rIns="72000" bIns="64008" rtlCol="0">
            <a:spAutoFit/>
          </a:bodyPr>
          <a:lstStyle/>
          <a:p>
            <a:pPr marL="171450" indent="-171450">
              <a:buFont typeface="Meiryo UI" panose="020B0604030504040204" pitchFamily="50" charset="-128"/>
              <a:buChar char="○"/>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万博に向け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先進都市」としての基盤を整え</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目標年次に向けた総仕上げを図る中で、</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万博のレガシーとして「</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先進都市」を実現</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endParaRPr lang="ja-JP" altLang="en-US" spc="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4"/>
          <p:cNvGrpSpPr/>
          <p:nvPr/>
        </p:nvGrpSpPr>
        <p:grpSpPr>
          <a:xfrm>
            <a:off x="494453" y="2251112"/>
            <a:ext cx="9421602" cy="4268404"/>
            <a:chOff x="360048" y="2354064"/>
            <a:chExt cx="9421602" cy="3616843"/>
          </a:xfrm>
        </p:grpSpPr>
        <p:sp>
          <p:nvSpPr>
            <p:cNvPr id="34" name="右矢印 5"/>
            <p:cNvSpPr/>
            <p:nvPr/>
          </p:nvSpPr>
          <p:spPr>
            <a:xfrm>
              <a:off x="380482" y="5251000"/>
              <a:ext cx="9207106" cy="719907"/>
            </a:xfrm>
            <a:prstGeom prst="rightArrow">
              <a:avLst>
                <a:gd name="adj1" fmla="val 50894"/>
                <a:gd name="adj2" fmla="val 8559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52" name="テキスト ボックス 6"/>
            <p:cNvSpPr txBox="1"/>
            <p:nvPr/>
          </p:nvSpPr>
          <p:spPr>
            <a:xfrm>
              <a:off x="374749" y="5466283"/>
              <a:ext cx="1242328" cy="286875"/>
            </a:xfrm>
            <a:prstGeom prst="rect">
              <a:avLst/>
            </a:prstGeom>
            <a:noFill/>
          </p:spPr>
          <p:txBody>
            <a:bodyPr wrap="square" rtlCol="0">
              <a:spAutoFit/>
            </a:bodyPr>
            <a:lstStyle/>
            <a:p>
              <a:r>
                <a:rPr lang="ja-JP" altLang="en-US" sz="1600" b="1" dirty="0">
                  <a:solidFill>
                    <a:prstClr val="black"/>
                  </a:solidFill>
                  <a:latin typeface="Meiryo UI" panose="020B0604030504040204" pitchFamily="50" charset="-128"/>
                  <a:ea typeface="Meiryo UI" panose="020B0604030504040204" pitchFamily="50" charset="-128"/>
                </a:rPr>
                <a:t>　</a:t>
              </a:r>
              <a:r>
                <a:rPr lang="en-US" altLang="ja-JP" sz="1600" b="1" dirty="0">
                  <a:solidFill>
                    <a:prstClr val="black"/>
                  </a:solidFill>
                  <a:latin typeface="Meiryo UI" panose="020B0604030504040204" pitchFamily="50" charset="-128"/>
                  <a:ea typeface="Meiryo UI" panose="020B0604030504040204" pitchFamily="50" charset="-128"/>
                </a:rPr>
                <a:t>2020</a:t>
              </a:r>
              <a:r>
                <a:rPr lang="ja-JP" altLang="en-US" sz="1600" b="1" dirty="0">
                  <a:solidFill>
                    <a:prstClr val="black"/>
                  </a:solidFill>
                  <a:latin typeface="Meiryo UI" panose="020B0604030504040204" pitchFamily="50" charset="-128"/>
                  <a:ea typeface="Meiryo UI" panose="020B0604030504040204" pitchFamily="50" charset="-128"/>
                </a:rPr>
                <a:t>年　</a:t>
              </a:r>
            </a:p>
          </p:txBody>
        </p:sp>
        <p:sp>
          <p:nvSpPr>
            <p:cNvPr id="53" name="テキスト ボックス 7"/>
            <p:cNvSpPr txBox="1"/>
            <p:nvPr/>
          </p:nvSpPr>
          <p:spPr>
            <a:xfrm>
              <a:off x="3674578" y="5477405"/>
              <a:ext cx="940100" cy="286875"/>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rPr>
                <a:t>2025</a:t>
              </a:r>
              <a:r>
                <a:rPr lang="ja-JP" altLang="en-US" sz="1600" b="1" dirty="0">
                  <a:solidFill>
                    <a:prstClr val="black"/>
                  </a:solidFill>
                  <a:latin typeface="Meiryo UI" panose="020B0604030504040204" pitchFamily="50" charset="-128"/>
                  <a:ea typeface="Meiryo UI" panose="020B0604030504040204" pitchFamily="50" charset="-128"/>
                </a:rPr>
                <a:t>年</a:t>
              </a:r>
            </a:p>
          </p:txBody>
        </p:sp>
        <p:sp>
          <p:nvSpPr>
            <p:cNvPr id="54" name="テキスト ボックス 8"/>
            <p:cNvSpPr txBox="1"/>
            <p:nvPr/>
          </p:nvSpPr>
          <p:spPr>
            <a:xfrm>
              <a:off x="7831729" y="5452083"/>
              <a:ext cx="1137373" cy="286875"/>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rPr>
                <a:t>2030</a:t>
              </a:r>
              <a:r>
                <a:rPr lang="ja-JP" altLang="en-US" sz="1600" b="1" dirty="0">
                  <a:solidFill>
                    <a:prstClr val="black"/>
                  </a:solidFill>
                  <a:latin typeface="Meiryo UI" panose="020B0604030504040204" pitchFamily="50" charset="-128"/>
                  <a:ea typeface="Meiryo UI" panose="020B0604030504040204" pitchFamily="50" charset="-128"/>
                </a:rPr>
                <a:t>年　　　　　　　　　　　　　　　</a:t>
              </a:r>
            </a:p>
          </p:txBody>
        </p:sp>
        <p:cxnSp>
          <p:nvCxnSpPr>
            <p:cNvPr id="37" name="直線コネクタ 9"/>
            <p:cNvCxnSpPr/>
            <p:nvPr/>
          </p:nvCxnSpPr>
          <p:spPr>
            <a:xfrm>
              <a:off x="3618795" y="5168107"/>
              <a:ext cx="1071365" cy="333"/>
            </a:xfrm>
            <a:prstGeom prst="line">
              <a:avLst/>
            </a:prstGeom>
            <a:ln w="2222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線コネクタ 10"/>
            <p:cNvCxnSpPr/>
            <p:nvPr/>
          </p:nvCxnSpPr>
          <p:spPr>
            <a:xfrm flipV="1">
              <a:off x="3515346" y="3146478"/>
              <a:ext cx="1082110" cy="426256"/>
            </a:xfrm>
            <a:prstGeom prst="line">
              <a:avLst/>
            </a:prstGeom>
            <a:ln w="2222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9" name="ホームベース 11"/>
            <p:cNvSpPr/>
            <p:nvPr/>
          </p:nvSpPr>
          <p:spPr>
            <a:xfrm>
              <a:off x="380482" y="3470141"/>
              <a:ext cx="3422708" cy="1708223"/>
            </a:xfrm>
            <a:prstGeom prst="homePlate">
              <a:avLst>
                <a:gd name="adj" fmla="val 8632"/>
              </a:avLst>
            </a:prstGeom>
            <a:solidFill>
              <a:schemeClr val="accent5">
                <a:lumMod val="75000"/>
              </a:schemeClr>
            </a:solidFill>
            <a:ln w="349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Calibri" panose="020F0502020204030204"/>
                <a:ea typeface="游ゴシック" panose="020B0400000000000000" pitchFamily="50" charset="-128"/>
              </a:endParaRPr>
            </a:p>
          </p:txBody>
        </p:sp>
        <p:sp>
          <p:nvSpPr>
            <p:cNvPr id="41" name="角丸四角形 12"/>
            <p:cNvSpPr/>
            <p:nvPr/>
          </p:nvSpPr>
          <p:spPr>
            <a:xfrm>
              <a:off x="7971062" y="2462654"/>
              <a:ext cx="468723" cy="2755108"/>
            </a:xfrm>
            <a:prstGeom prst="roundRect">
              <a:avLst>
                <a:gd name="adj" fmla="val 8062"/>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Calibri" panose="020F0502020204030204"/>
                <a:ea typeface="游ゴシック" panose="020B0400000000000000" pitchFamily="50" charset="-128"/>
              </a:endParaRPr>
            </a:p>
          </p:txBody>
        </p:sp>
        <p:sp>
          <p:nvSpPr>
            <p:cNvPr id="30" name="テキスト ボックス 13"/>
            <p:cNvSpPr txBox="1"/>
            <p:nvPr/>
          </p:nvSpPr>
          <p:spPr>
            <a:xfrm>
              <a:off x="7977520" y="2599930"/>
              <a:ext cx="430887" cy="2685910"/>
            </a:xfrm>
            <a:prstGeom prst="rect">
              <a:avLst/>
            </a:prstGeom>
            <a:noFill/>
            <a:effectLst/>
          </p:spPr>
          <p:txBody>
            <a:bodyPr vert="eaVert" wrap="square" rtlCol="0">
              <a:spAutoFit/>
            </a:bodyPr>
            <a:lstStyle/>
            <a:p>
              <a:pPr algn="ctr">
                <a:defRPr/>
              </a:pPr>
              <a:r>
                <a:rPr kumimoji="1" lang="ja-JP" altLang="en-US" sz="1600" dirty="0">
                  <a:solidFill>
                    <a:prstClr val="black"/>
                  </a:solidFill>
                  <a:latin typeface="Bauhaus 93" panose="04030905020B02020C02" pitchFamily="82" charset="0"/>
                  <a:ea typeface="HGS創英角ｺﾞｼｯｸUB" panose="020B0900000000000000" pitchFamily="50" charset="-128"/>
                </a:rPr>
                <a:t>Ｓ</a:t>
              </a:r>
              <a:r>
                <a:rPr lang="ja-JP" altLang="en-US" sz="1600" dirty="0">
                  <a:solidFill>
                    <a:prstClr val="black"/>
                  </a:solidFill>
                  <a:latin typeface="Bauhaus 93" panose="04030905020B02020C02" pitchFamily="82" charset="0"/>
                  <a:ea typeface="HGS創英角ｺﾞｼｯｸUB" panose="020B0900000000000000" pitchFamily="50" charset="-128"/>
                </a:rPr>
                <a:t>ＤＧｓ目標年次</a:t>
              </a:r>
              <a:endParaRPr kumimoji="1" lang="en-US" altLang="ja-JP" sz="1600" dirty="0">
                <a:solidFill>
                  <a:prstClr val="black"/>
                </a:solidFill>
                <a:latin typeface="Bauhaus 93" panose="04030905020B02020C02" pitchFamily="82" charset="0"/>
                <a:ea typeface="HGS創英角ｺﾞｼｯｸUB" panose="020B0900000000000000" pitchFamily="50" charset="-128"/>
              </a:endParaRPr>
            </a:p>
          </p:txBody>
        </p:sp>
        <p:sp>
          <p:nvSpPr>
            <p:cNvPr id="43" name="ホームベース 14"/>
            <p:cNvSpPr/>
            <p:nvPr/>
          </p:nvSpPr>
          <p:spPr>
            <a:xfrm>
              <a:off x="4567158" y="3159080"/>
              <a:ext cx="3383470" cy="2050104"/>
            </a:xfrm>
            <a:prstGeom prst="homePlate">
              <a:avLst>
                <a:gd name="adj" fmla="val 12172"/>
              </a:avLst>
            </a:prstGeom>
            <a:solidFill>
              <a:schemeClr val="accent5">
                <a:lumMod val="60000"/>
                <a:lumOff val="40000"/>
              </a:schemeClr>
            </a:solidFill>
            <a:ln w="19050">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dirty="0">
                <a:solidFill>
                  <a:prstClr val="white"/>
                </a:solidFill>
                <a:latin typeface="Calibri" panose="020F0502020204030204"/>
                <a:ea typeface="游ゴシック" panose="020B0400000000000000" pitchFamily="50" charset="-128"/>
              </a:endParaRPr>
            </a:p>
          </p:txBody>
        </p:sp>
        <p:sp>
          <p:nvSpPr>
            <p:cNvPr id="44" name="テキスト ボックス 15"/>
            <p:cNvSpPr txBox="1"/>
            <p:nvPr/>
          </p:nvSpPr>
          <p:spPr>
            <a:xfrm>
              <a:off x="4665273" y="3306167"/>
              <a:ext cx="3347139" cy="1799487"/>
            </a:xfrm>
            <a:prstGeom prst="rect">
              <a:avLst/>
            </a:prstGeom>
            <a:noFill/>
            <a:ln w="19050" cmpd="sng">
              <a:noFill/>
              <a:prstDash val="solid"/>
            </a:ln>
          </p:spPr>
          <p:txBody>
            <a:bodyPr wrap="square" rtlCol="0">
              <a:spAutoFit/>
            </a:bodyPr>
            <a:lstStyle/>
            <a:p>
              <a:pPr marL="96838" indent="-96838">
                <a:spcBef>
                  <a:spcPts val="1200"/>
                </a:spcBef>
              </a:pPr>
              <a:r>
                <a:rPr lang="ja-JP" altLang="en-US" sz="1600" dirty="0">
                  <a:solidFill>
                    <a:prstClr val="black"/>
                  </a:solidFill>
                  <a:latin typeface="Meiryo UI" panose="020B0604030504040204" pitchFamily="50" charset="-128"/>
                  <a:ea typeface="Meiryo UI" panose="020B0604030504040204" pitchFamily="50" charset="-128"/>
                </a:rPr>
                <a:t>〇 改めて、</a:t>
              </a:r>
              <a:r>
                <a:rPr lang="en-US" altLang="ja-JP" sz="1600" dirty="0">
                  <a:solidFill>
                    <a:prstClr val="black"/>
                  </a:solidFill>
                  <a:latin typeface="Meiryo UI" panose="020B0604030504040204" pitchFamily="50" charset="-128"/>
                  <a:ea typeface="Meiryo UI" panose="020B0604030504040204" pitchFamily="50" charset="-128"/>
                </a:rPr>
                <a:t>2025</a:t>
              </a:r>
              <a:r>
                <a:rPr lang="ja-JP" altLang="en-US" sz="1600" dirty="0">
                  <a:solidFill>
                    <a:prstClr val="black"/>
                  </a:solidFill>
                  <a:latin typeface="Meiryo UI" panose="020B0604030504040204" pitchFamily="50" charset="-128"/>
                  <a:ea typeface="Meiryo UI" panose="020B0604030504040204" pitchFamily="50" charset="-128"/>
                </a:rPr>
                <a:t>年時点の</a:t>
              </a:r>
              <a:r>
                <a:rPr lang="en-US" altLang="ja-JP" sz="1600" dirty="0">
                  <a:solidFill>
                    <a:prstClr val="black"/>
                  </a:solidFill>
                  <a:latin typeface="Meiryo UI" panose="020B0604030504040204" pitchFamily="50" charset="-128"/>
                  <a:ea typeface="Meiryo UI" panose="020B0604030504040204" pitchFamily="50" charset="-128"/>
                </a:rPr>
                <a:t>SDGs</a:t>
              </a:r>
            </a:p>
            <a:p>
              <a:pPr marL="96838" indent="-96838"/>
              <a:r>
                <a:rPr lang="ja-JP" altLang="en-US" sz="1600" dirty="0">
                  <a:solidFill>
                    <a:prstClr val="black"/>
                  </a:solidFill>
                  <a:latin typeface="Meiryo UI" panose="020B0604030504040204" pitchFamily="50" charset="-128"/>
                  <a:ea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rPr>
                <a:t>17</a:t>
              </a:r>
              <a:r>
                <a:rPr lang="ja-JP" altLang="en-US" sz="1600" dirty="0">
                  <a:solidFill>
                    <a:prstClr val="black"/>
                  </a:solidFill>
                  <a:latin typeface="Meiryo UI" panose="020B0604030504040204" pitchFamily="50" charset="-128"/>
                  <a:ea typeface="Meiryo UI" panose="020B0604030504040204" pitchFamily="50" charset="-128"/>
                </a:rPr>
                <a:t>ゴールの到達点を分析</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spcBef>
                  <a:spcPts val="1200"/>
                </a:spcBef>
              </a:pPr>
              <a:r>
                <a:rPr lang="ja-JP" altLang="en-US" sz="1600" dirty="0">
                  <a:solidFill>
                    <a:prstClr val="black"/>
                  </a:solidFill>
                  <a:latin typeface="Meiryo UI" panose="020B0604030504040204" pitchFamily="50" charset="-128"/>
                  <a:ea typeface="Meiryo UI" panose="020B0604030504040204" pitchFamily="50" charset="-128"/>
                </a:rPr>
                <a:t>〇 「</a:t>
              </a:r>
              <a:r>
                <a:rPr lang="en-US" altLang="ja-JP" sz="1600" dirty="0" err="1">
                  <a:solidFill>
                    <a:prstClr val="black"/>
                  </a:solidFill>
                  <a:latin typeface="Meiryo UI" panose="020B0604030504040204" pitchFamily="50" charset="-128"/>
                  <a:ea typeface="Meiryo UI" panose="020B0604030504040204" pitchFamily="50" charset="-128"/>
                </a:rPr>
                <a:t>SDGs+beyond</a:t>
              </a:r>
              <a:r>
                <a:rPr lang="ja-JP" altLang="en-US" sz="1600" dirty="0">
                  <a:solidFill>
                    <a:prstClr val="black"/>
                  </a:solidFill>
                  <a:latin typeface="Meiryo UI" panose="020B0604030504040204" pitchFamily="50" charset="-128"/>
                  <a:ea typeface="Meiryo UI" panose="020B0604030504040204" pitchFamily="50" charset="-128"/>
                </a:rPr>
                <a:t>」も見据え、</a:t>
              </a:r>
              <a:r>
                <a:rPr lang="en-US" altLang="ja-JP" sz="1600" dirty="0">
                  <a:solidFill>
                    <a:prstClr val="black"/>
                  </a:solidFill>
                  <a:latin typeface="Meiryo UI" panose="020B0604030504040204" pitchFamily="50" charset="-128"/>
                  <a:ea typeface="Meiryo UI" panose="020B0604030504040204" pitchFamily="50" charset="-128"/>
                </a:rPr>
                <a:t>SDGs</a:t>
              </a:r>
              <a:r>
                <a:rPr lang="ja-JP" altLang="en-US" sz="1600" dirty="0">
                  <a:solidFill>
                    <a:prstClr val="black"/>
                  </a:solidFill>
                  <a:latin typeface="Meiryo UI" panose="020B0604030504040204" pitchFamily="50" charset="-128"/>
                  <a:ea typeface="Meiryo UI" panose="020B0604030504040204" pitchFamily="50" charset="-128"/>
                </a:rPr>
                <a:t>達成に向け、オール大阪で</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r>
                <a:rPr lang="ja-JP" altLang="en-US" sz="1600" dirty="0">
                  <a:solidFill>
                    <a:prstClr val="black"/>
                  </a:solidFill>
                  <a:latin typeface="Meiryo UI" panose="020B0604030504040204" pitchFamily="50" charset="-128"/>
                  <a:ea typeface="Meiryo UI" panose="020B0604030504040204" pitchFamily="50" charset="-128"/>
                </a:rPr>
                <a:t>　総仕上げを図る</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spcBef>
                  <a:spcPts val="1200"/>
                </a:spcBef>
              </a:pPr>
              <a:r>
                <a:rPr lang="ja-JP" altLang="en-US" sz="1600" dirty="0">
                  <a:solidFill>
                    <a:prstClr val="black"/>
                  </a:solidFill>
                  <a:latin typeface="Meiryo UI" panose="020B0604030504040204" pitchFamily="50" charset="-128"/>
                  <a:ea typeface="Meiryo UI" panose="020B0604030504040204" pitchFamily="50" charset="-128"/>
                </a:rPr>
                <a:t>〇 </a:t>
              </a:r>
              <a:r>
                <a:rPr lang="en-US" altLang="ja-JP" sz="1600" dirty="0">
                  <a:solidFill>
                    <a:prstClr val="black"/>
                  </a:solidFill>
                  <a:latin typeface="Meiryo UI" panose="020B0604030504040204" pitchFamily="50" charset="-128"/>
                  <a:ea typeface="Meiryo UI" panose="020B0604030504040204" pitchFamily="50" charset="-128"/>
                </a:rPr>
                <a:t>SDGs</a:t>
              </a:r>
              <a:r>
                <a:rPr lang="ja-JP" altLang="en-US" sz="1600" dirty="0">
                  <a:solidFill>
                    <a:prstClr val="black"/>
                  </a:solidFill>
                  <a:latin typeface="Meiryo UI" panose="020B0604030504040204" pitchFamily="50" charset="-128"/>
                  <a:ea typeface="Meiryo UI" panose="020B0604030504040204" pitchFamily="50" charset="-128"/>
                </a:rPr>
                <a:t>の取組みを通じ、様々な</a:t>
              </a:r>
              <a:endParaRPr lang="en-US" altLang="ja-JP" sz="1600" dirty="0">
                <a:solidFill>
                  <a:prstClr val="black"/>
                </a:solidFill>
                <a:latin typeface="Meiryo UI" panose="020B0604030504040204" pitchFamily="50" charset="-128"/>
                <a:ea typeface="Meiryo UI" panose="020B0604030504040204" pitchFamily="50" charset="-128"/>
              </a:endParaRPr>
            </a:p>
            <a:p>
              <a:pPr marL="96838" indent="-96838"/>
              <a:r>
                <a:rPr lang="ja-JP" altLang="en-US" sz="1600" dirty="0">
                  <a:solidFill>
                    <a:prstClr val="black"/>
                  </a:solidFill>
                  <a:latin typeface="Meiryo UI" panose="020B0604030504040204" pitchFamily="50" charset="-128"/>
                  <a:ea typeface="Meiryo UI" panose="020B0604030504040204" pitchFamily="50" charset="-128"/>
                </a:rPr>
                <a:t>　場面で世界に貢献していく</a:t>
              </a:r>
              <a:endParaRPr lang="en-US" altLang="ja-JP" sz="1600" dirty="0">
                <a:solidFill>
                  <a:prstClr val="black"/>
                </a:solidFill>
                <a:latin typeface="Meiryo UI" panose="020B0604030504040204" pitchFamily="50" charset="-128"/>
                <a:ea typeface="Meiryo UI" panose="020B0604030504040204" pitchFamily="50" charset="-128"/>
              </a:endParaRPr>
            </a:p>
          </p:txBody>
        </p:sp>
        <p:sp>
          <p:nvSpPr>
            <p:cNvPr id="45" name="楕円 16"/>
            <p:cNvSpPr/>
            <p:nvPr/>
          </p:nvSpPr>
          <p:spPr>
            <a:xfrm>
              <a:off x="671483" y="2672844"/>
              <a:ext cx="2711927"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1600" b="1" dirty="0">
                  <a:solidFill>
                    <a:prstClr val="white"/>
                  </a:solidFill>
                  <a:latin typeface="Meiryo UI" panose="020B0604030504040204" pitchFamily="50" charset="-128"/>
                  <a:ea typeface="Meiryo UI" panose="020B0604030504040204" pitchFamily="50" charset="-128"/>
                </a:rPr>
                <a:t>SDGs</a:t>
              </a:r>
              <a:r>
                <a:rPr kumimoji="1" lang="ja-JP" altLang="en-US" sz="1600" b="1" dirty="0">
                  <a:solidFill>
                    <a:prstClr val="white"/>
                  </a:solidFill>
                  <a:latin typeface="Meiryo UI" panose="020B0604030504040204" pitchFamily="50" charset="-128"/>
                  <a:ea typeface="Meiryo UI" panose="020B0604030504040204" pitchFamily="50" charset="-128"/>
                </a:rPr>
                <a:t>先進都市としての基盤を整える</a:t>
              </a:r>
            </a:p>
          </p:txBody>
        </p:sp>
        <p:sp>
          <p:nvSpPr>
            <p:cNvPr id="46" name="楕円 17"/>
            <p:cNvSpPr/>
            <p:nvPr/>
          </p:nvSpPr>
          <p:spPr>
            <a:xfrm>
              <a:off x="4720364" y="2354064"/>
              <a:ext cx="3015129" cy="7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600" b="1" dirty="0">
                  <a:solidFill>
                    <a:prstClr val="white"/>
                  </a:solidFill>
                  <a:latin typeface="Meiryo UI" panose="020B0604030504040204" pitchFamily="50" charset="-128"/>
                  <a:ea typeface="Meiryo UI" panose="020B0604030504040204" pitchFamily="50" charset="-128"/>
                </a:rPr>
                <a:t>万博のレガシーとして、</a:t>
              </a:r>
              <a:r>
                <a:rPr kumimoji="1" lang="en-US" altLang="ja-JP" sz="1600" b="1" dirty="0">
                  <a:solidFill>
                    <a:prstClr val="white"/>
                  </a:solidFill>
                  <a:latin typeface="Meiryo UI" panose="020B0604030504040204" pitchFamily="50" charset="-128"/>
                  <a:ea typeface="Meiryo UI" panose="020B0604030504040204" pitchFamily="50" charset="-128"/>
                </a:rPr>
                <a:t>SDGs</a:t>
              </a:r>
              <a:r>
                <a:rPr kumimoji="1" lang="ja-JP" altLang="en-US" sz="1600" b="1" dirty="0">
                  <a:solidFill>
                    <a:prstClr val="white"/>
                  </a:solidFill>
                  <a:latin typeface="Meiryo UI" panose="020B0604030504040204" pitchFamily="50" charset="-128"/>
                  <a:ea typeface="Meiryo UI" panose="020B0604030504040204" pitchFamily="50" charset="-128"/>
                </a:rPr>
                <a:t>先進都市を実現</a:t>
              </a:r>
            </a:p>
          </p:txBody>
        </p:sp>
        <p:sp>
          <p:nvSpPr>
            <p:cNvPr id="47" name="角丸四角形 18"/>
            <p:cNvSpPr/>
            <p:nvPr/>
          </p:nvSpPr>
          <p:spPr>
            <a:xfrm>
              <a:off x="3875828" y="2380396"/>
              <a:ext cx="468723" cy="2787712"/>
            </a:xfrm>
            <a:prstGeom prst="roundRect">
              <a:avLst>
                <a:gd name="adj" fmla="val 11333"/>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Calibri" panose="020F0502020204030204"/>
                <a:ea typeface="游ゴシック" panose="020B0400000000000000" pitchFamily="50" charset="-128"/>
              </a:endParaRPr>
            </a:p>
          </p:txBody>
        </p:sp>
        <p:sp>
          <p:nvSpPr>
            <p:cNvPr id="48" name="テキスト ボックス 19"/>
            <p:cNvSpPr txBox="1"/>
            <p:nvPr/>
          </p:nvSpPr>
          <p:spPr>
            <a:xfrm>
              <a:off x="3917473" y="2486190"/>
              <a:ext cx="430887" cy="2654047"/>
            </a:xfrm>
            <a:prstGeom prst="rect">
              <a:avLst/>
            </a:prstGeom>
            <a:noFill/>
            <a:effectLst/>
          </p:spPr>
          <p:txBody>
            <a:bodyPr vert="eaVert" wrap="square" rtlCol="0">
              <a:spAutoFit/>
            </a:bodyPr>
            <a:lstStyle/>
            <a:p>
              <a:pPr algn="ctr">
                <a:defRPr/>
              </a:pPr>
              <a:r>
                <a:rPr kumimoji="1" lang="ja-JP" altLang="en-US" sz="1600" dirty="0">
                  <a:solidFill>
                    <a:prstClr val="black"/>
                  </a:solidFill>
                  <a:latin typeface="Bauhaus 93" panose="04030905020B02020C02" pitchFamily="82" charset="0"/>
                  <a:ea typeface="HGS創英角ｺﾞｼｯｸUB" panose="020B0900000000000000" pitchFamily="50" charset="-128"/>
                </a:rPr>
                <a:t>大阪・関西万博</a:t>
              </a:r>
              <a:endParaRPr kumimoji="1" lang="en-US" altLang="ja-JP" sz="1600" dirty="0">
                <a:solidFill>
                  <a:prstClr val="black"/>
                </a:solidFill>
                <a:latin typeface="Bauhaus 93" panose="04030905020B02020C02" pitchFamily="82" charset="0"/>
                <a:ea typeface="HGS創英角ｺﾞｼｯｸUB" panose="020B0900000000000000" pitchFamily="50" charset="-128"/>
              </a:endParaRPr>
            </a:p>
          </p:txBody>
        </p:sp>
        <p:sp>
          <p:nvSpPr>
            <p:cNvPr id="32" name="テキスト ボックス 20"/>
            <p:cNvSpPr txBox="1"/>
            <p:nvPr/>
          </p:nvSpPr>
          <p:spPr>
            <a:xfrm>
              <a:off x="8517919" y="3840208"/>
              <a:ext cx="1263731" cy="495511"/>
            </a:xfrm>
            <a:prstGeom prst="rect">
              <a:avLst/>
            </a:prstGeom>
            <a:noFill/>
          </p:spPr>
          <p:txBody>
            <a:bodyPr wrap="square" rtlCol="0">
              <a:spAutoFit/>
            </a:bodyPr>
            <a:lstStyle/>
            <a:p>
              <a:r>
                <a:rPr lang="en-US" altLang="ja-JP" sz="1600" b="1" dirty="0">
                  <a:solidFill>
                    <a:prstClr val="black"/>
                  </a:solidFill>
                  <a:latin typeface="Meiryo UI" panose="020B0604030504040204" pitchFamily="50" charset="-128"/>
                  <a:ea typeface="Meiryo UI" panose="020B0604030504040204" pitchFamily="50" charset="-128"/>
                </a:rPr>
                <a:t>SDGs</a:t>
              </a:r>
            </a:p>
            <a:p>
              <a:r>
                <a:rPr lang="en-US" altLang="ja-JP" sz="1600" b="1" dirty="0">
                  <a:solidFill>
                    <a:prstClr val="black"/>
                  </a:solidFill>
                  <a:latin typeface="Meiryo UI" panose="020B0604030504040204" pitchFamily="50" charset="-128"/>
                  <a:ea typeface="Meiryo UI" panose="020B0604030504040204" pitchFamily="50" charset="-128"/>
                </a:rPr>
                <a:t>+beyond</a:t>
              </a:r>
              <a:r>
                <a:rPr lang="ja-JP" altLang="en-US" sz="1600" b="1" dirty="0">
                  <a:solidFill>
                    <a:prstClr val="black"/>
                  </a:solidFill>
                  <a:latin typeface="Meiryo UI" panose="020B0604030504040204" pitchFamily="50" charset="-128"/>
                  <a:ea typeface="Meiryo UI" panose="020B0604030504040204" pitchFamily="50" charset="-128"/>
                </a:rPr>
                <a:t>　　　　　　　　　　　　　　　</a:t>
              </a:r>
            </a:p>
          </p:txBody>
        </p:sp>
        <p:sp>
          <p:nvSpPr>
            <p:cNvPr id="25" name="テキスト ボックス 26"/>
            <p:cNvSpPr txBox="1"/>
            <p:nvPr/>
          </p:nvSpPr>
          <p:spPr>
            <a:xfrm>
              <a:off x="360048" y="3655249"/>
              <a:ext cx="3296804" cy="1747328"/>
            </a:xfrm>
            <a:prstGeom prst="rect">
              <a:avLst/>
            </a:prstGeom>
            <a:noFill/>
            <a:ln w="19050" cmpd="sng">
              <a:noFill/>
              <a:prstDash val="solid"/>
            </a:ln>
          </p:spPr>
          <p:txBody>
            <a:bodyPr wrap="square" rtlCol="0">
              <a:spAutoFit/>
            </a:bodyPr>
            <a:lstStyle/>
            <a:p>
              <a:pPr marL="185738" indent="-185738"/>
              <a:r>
                <a:rPr lang="ja-JP" altLang="en-US" sz="1600" dirty="0">
                  <a:solidFill>
                    <a:prstClr val="white"/>
                  </a:solidFill>
                  <a:latin typeface="Meiryo UI" panose="020B0604030504040204" pitchFamily="50" charset="-128"/>
                  <a:ea typeface="Meiryo UI" panose="020B0604030504040204" pitchFamily="50" charset="-128"/>
                </a:rPr>
                <a:t>〇　誰もが</a:t>
              </a:r>
              <a:r>
                <a:rPr lang="en-US" altLang="ja-JP" sz="1600" dirty="0">
                  <a:solidFill>
                    <a:prstClr val="white"/>
                  </a:solidFill>
                  <a:latin typeface="Meiryo UI" panose="020B0604030504040204" pitchFamily="50" charset="-128"/>
                  <a:ea typeface="Meiryo UI" panose="020B0604030504040204" pitchFamily="50" charset="-128"/>
                </a:rPr>
                <a:t>SDGs</a:t>
              </a:r>
              <a:r>
                <a:rPr lang="ja-JP" altLang="en-US" sz="1600" dirty="0">
                  <a:solidFill>
                    <a:prstClr val="white"/>
                  </a:solidFill>
                  <a:latin typeface="Meiryo UI" panose="020B0604030504040204" pitchFamily="50" charset="-128"/>
                  <a:ea typeface="Meiryo UI" panose="020B0604030504040204" pitchFamily="50" charset="-128"/>
                </a:rPr>
                <a:t>を意識し、自律的に</a:t>
              </a:r>
              <a:endParaRPr lang="en-US" altLang="ja-JP" sz="1600" dirty="0">
                <a:solidFill>
                  <a:prstClr val="white"/>
                </a:solidFill>
                <a:latin typeface="Meiryo UI" panose="020B0604030504040204" pitchFamily="50" charset="-128"/>
                <a:ea typeface="Meiryo UI" panose="020B0604030504040204" pitchFamily="50" charset="-128"/>
              </a:endParaRPr>
            </a:p>
            <a:p>
              <a:pPr marL="185738" indent="-185738"/>
              <a:r>
                <a:rPr lang="ja-JP" altLang="en-US" sz="1600" dirty="0">
                  <a:solidFill>
                    <a:prstClr val="white"/>
                  </a:solidFill>
                  <a:latin typeface="Meiryo UI" panose="020B0604030504040204" pitchFamily="50" charset="-128"/>
                  <a:ea typeface="Meiryo UI" panose="020B0604030504040204" pitchFamily="50" charset="-128"/>
                </a:rPr>
                <a:t>　行動する大阪を実現していく</a:t>
              </a:r>
              <a:endParaRPr lang="en-US" altLang="ja-JP" sz="1600" dirty="0">
                <a:solidFill>
                  <a:prstClr val="white"/>
                </a:solidFill>
                <a:latin typeface="Meiryo UI" panose="020B0604030504040204" pitchFamily="50" charset="-128"/>
                <a:ea typeface="Meiryo UI" panose="020B0604030504040204" pitchFamily="50" charset="-128"/>
              </a:endParaRPr>
            </a:p>
            <a:p>
              <a:pPr marL="185738" indent="-185738"/>
              <a:endParaRPr lang="en-US" altLang="ja-JP" sz="1600" dirty="0">
                <a:solidFill>
                  <a:prstClr val="white"/>
                </a:solidFill>
                <a:latin typeface="Meiryo UI" panose="020B0604030504040204" pitchFamily="50" charset="-128"/>
                <a:ea typeface="Meiryo UI" panose="020B0604030504040204" pitchFamily="50" charset="-128"/>
              </a:endParaRPr>
            </a:p>
            <a:p>
              <a:pPr marL="185738" indent="-185738"/>
              <a:r>
                <a:rPr lang="ja-JP" altLang="en-US" sz="1600" dirty="0">
                  <a:solidFill>
                    <a:prstClr val="white"/>
                  </a:solidFill>
                  <a:latin typeface="Meiryo UI" panose="020B0604030504040204" pitchFamily="50" charset="-128"/>
                  <a:ea typeface="Meiryo UI" panose="020B0604030504040204" pitchFamily="50" charset="-128"/>
                </a:rPr>
                <a:t>〇　様々なステークホルダーが自分なりの</a:t>
              </a:r>
              <a:r>
                <a:rPr lang="en-US" altLang="ja-JP" sz="1600" dirty="0">
                  <a:solidFill>
                    <a:prstClr val="white"/>
                  </a:solidFill>
                  <a:latin typeface="Meiryo UI" panose="020B0604030504040204" pitchFamily="50" charset="-128"/>
                  <a:ea typeface="Meiryo UI" panose="020B0604030504040204" pitchFamily="50" charset="-128"/>
                </a:rPr>
                <a:t>SDGs</a:t>
              </a:r>
              <a:r>
                <a:rPr lang="ja-JP" altLang="en-US" sz="1600" dirty="0">
                  <a:solidFill>
                    <a:prstClr val="white"/>
                  </a:solidFill>
                  <a:latin typeface="Meiryo UI" panose="020B0604030504040204" pitchFamily="50" charset="-128"/>
                  <a:ea typeface="Meiryo UI" panose="020B0604030504040204" pitchFamily="50" charset="-128"/>
                </a:rPr>
                <a:t>に取り組む中で、特に、重点ゴールの底上げに注力していく</a:t>
              </a:r>
              <a:endParaRPr lang="en-US" altLang="ja-JP" sz="1600" dirty="0">
                <a:solidFill>
                  <a:prstClr val="white"/>
                </a:solidFill>
                <a:latin typeface="Meiryo UI" panose="020B0604030504040204" pitchFamily="50" charset="-128"/>
                <a:ea typeface="Meiryo UI" panose="020B0604030504040204" pitchFamily="50" charset="-128"/>
              </a:endParaRPr>
            </a:p>
          </p:txBody>
        </p:sp>
      </p:grpSp>
      <p:sp>
        <p:nvSpPr>
          <p:cNvPr id="24" name="スライド番号プレースホルダー 1"/>
          <p:cNvSpPr txBox="1">
            <a:spLocks/>
          </p:cNvSpPr>
          <p:nvPr/>
        </p:nvSpPr>
        <p:spPr>
          <a:xfrm>
            <a:off x="6996113" y="65341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36</a:t>
            </a:fld>
            <a:endParaRPr kumimoji="1" lang="ja-JP" altLang="en-US" sz="1200"/>
          </a:p>
        </p:txBody>
      </p:sp>
      <p:sp>
        <p:nvSpPr>
          <p:cNvPr id="28" name="角丸四角形 27"/>
          <p:cNvSpPr/>
          <p:nvPr/>
        </p:nvSpPr>
        <p:spPr>
          <a:xfrm>
            <a:off x="192718" y="646061"/>
            <a:ext cx="2699737" cy="413660"/>
          </a:xfrm>
          <a:prstGeom prst="roundRect">
            <a:avLst/>
          </a:prstGeom>
          <a:solidFill>
            <a:schemeClr val="accent5">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t" anchorCtr="0"/>
          <a:lstStyle/>
          <a:p>
            <a:pPr lvl="0" algn="ctr">
              <a:defRPr/>
            </a:pPr>
            <a:r>
              <a:rPr lang="ja-JP" altLang="en-US" dirty="0">
                <a:solidFill>
                  <a:prstClr val="black"/>
                </a:solidFill>
                <a:latin typeface="Meiryo UI" panose="020B0604030504040204" pitchFamily="50" charset="-128"/>
                <a:ea typeface="Meiryo UI" panose="020B0604030504040204" pitchFamily="50" charset="-128"/>
              </a:rPr>
              <a:t>取り組み工程</a:t>
            </a:r>
          </a:p>
          <a:p>
            <a:pPr marL="0" marR="0" lvl="0" indent="0" algn="ctr" defTabSz="913765"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B05A00D2-3286-4F27-9AB9-109FF23C7F7D}"/>
              </a:ext>
            </a:extLst>
          </p:cNvPr>
          <p:cNvSpPr txBox="1"/>
          <p:nvPr/>
        </p:nvSpPr>
        <p:spPr>
          <a:xfrm>
            <a:off x="85188" y="99091"/>
            <a:ext cx="5515884"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 </a:t>
            </a:r>
            <a:r>
              <a:rPr kumimoji="1" lang="ja-JP" altLang="en-US" sz="2000" b="1" dirty="0">
                <a:latin typeface="Meiryo UI" panose="020B0604030504040204" pitchFamily="50" charset="-128"/>
                <a:ea typeface="Meiryo UI" panose="020B0604030504040204" pitchFamily="50" charset="-128"/>
              </a:rPr>
              <a:t>と</a:t>
            </a:r>
            <a:r>
              <a:rPr kumimoji="1" lang="en-US" altLang="ja-JP" sz="2000" b="1" dirty="0">
                <a:latin typeface="Meiryo UI" panose="020B0604030504040204" pitchFamily="50" charset="-128"/>
                <a:ea typeface="Meiryo UI" panose="020B0604030504040204" pitchFamily="50" charset="-128"/>
              </a:rPr>
              <a:t>2025</a:t>
            </a:r>
            <a:r>
              <a:rPr kumimoji="1" lang="ja-JP" altLang="en-US" sz="2000" b="1" dirty="0">
                <a:latin typeface="Meiryo UI" panose="020B0604030504040204" pitchFamily="50" charset="-128"/>
                <a:ea typeface="Meiryo UI" panose="020B0604030504040204" pitchFamily="50" charset="-128"/>
              </a:rPr>
              <a:t>年大阪・関西万博の関係性②</a:t>
            </a:r>
            <a:endParaRPr lang="ja-JP" altLang="en-US" sz="2000" b="1" dirty="0">
              <a:solidFill>
                <a:prstClr val="black"/>
              </a:solidFill>
              <a:latin typeface="Meiryo UI" panose="020B0604030504040204" pitchFamily="50" charset="-128"/>
              <a:ea typeface="Meiryo UI" panose="020B0604030504040204" pitchFamily="50" charset="-128"/>
            </a:endParaRPr>
          </a:p>
        </p:txBody>
      </p:sp>
      <p:cxnSp>
        <p:nvCxnSpPr>
          <p:cNvPr id="29" name="直線コネクタ 28">
            <a:extLst>
              <a:ext uri="{FF2B5EF4-FFF2-40B4-BE49-F238E27FC236}">
                <a16:creationId xmlns:a16="http://schemas.microsoft.com/office/drawing/2014/main" id="{CB69598F-E3D8-4436-AA1F-8A02F8623B0D}"/>
              </a:ext>
            </a:extLst>
          </p:cNvPr>
          <p:cNvCxnSpPr>
            <a:cxnSpLocks/>
          </p:cNvCxnSpPr>
          <p:nvPr/>
        </p:nvCxnSpPr>
        <p:spPr>
          <a:xfrm>
            <a:off x="79182" y="600457"/>
            <a:ext cx="9747636"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2334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AD92C78-E375-44E8-A57E-B77E6A0A0AC1}"/>
              </a:ext>
            </a:extLst>
          </p:cNvPr>
          <p:cNvPicPr>
            <a:picLocks noChangeAspect="1"/>
          </p:cNvPicPr>
          <p:nvPr/>
        </p:nvPicPr>
        <p:blipFill>
          <a:blip r:embed="rId3"/>
          <a:stretch>
            <a:fillRect/>
          </a:stretch>
        </p:blipFill>
        <p:spPr>
          <a:xfrm>
            <a:off x="2291046" y="5532047"/>
            <a:ext cx="5592849" cy="836269"/>
          </a:xfrm>
          <a:prstGeom prst="rect">
            <a:avLst/>
          </a:prstGeom>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37</a:t>
            </a:fld>
            <a:endParaRPr kumimoji="1" lang="ja-JP" altLang="en-US"/>
          </a:p>
        </p:txBody>
      </p:sp>
      <p:sp>
        <p:nvSpPr>
          <p:cNvPr id="7" name="正方形/長方形 6"/>
          <p:cNvSpPr/>
          <p:nvPr/>
        </p:nvSpPr>
        <p:spPr>
          <a:xfrm>
            <a:off x="-303584" y="1690267"/>
            <a:ext cx="9906000" cy="2160240"/>
          </a:xfrm>
          <a:prstGeom prst="rect">
            <a:avLst/>
          </a:prstGeom>
          <a:noFill/>
          <a:ln w="28575">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180000" rIns="91440" bIns="45720" numCol="1" spcCol="0" rtlCol="0" fromWordArt="0" anchor="ctr" anchorCtr="0" forceAA="0" compatLnSpc="1">
            <a:prstTxWarp prst="textNoShape">
              <a:avLst/>
            </a:prstTxWarp>
            <a:noAutofit/>
          </a:bodyPr>
          <a:lstStyle/>
          <a:p>
            <a:pPr indent="631825" algn="ctr">
              <a:lnSpc>
                <a:spcPct val="150000"/>
              </a:lnSpc>
              <a:spcBef>
                <a:spcPts val="600"/>
              </a:spcBef>
            </a:pPr>
            <a:r>
              <a:rPr lang="ja-JP" altLang="en-US" sz="4000" b="1" i="1" dirty="0">
                <a:latin typeface="Meiryo UI" panose="020B0604030504040204" pitchFamily="50" charset="-128"/>
                <a:ea typeface="Meiryo UI" panose="020B0604030504040204" pitchFamily="50" charset="-128"/>
              </a:rPr>
              <a:t>目　次</a:t>
            </a:r>
            <a:endParaRPr lang="en-US" altLang="ja-JP" sz="4000" b="1" i="1" dirty="0">
              <a:latin typeface="Meiryo UI" panose="020B0604030504040204" pitchFamily="50" charset="-128"/>
              <a:ea typeface="Meiryo UI" panose="020B0604030504040204" pitchFamily="50" charset="-128"/>
            </a:endParaRPr>
          </a:p>
          <a:p>
            <a:pPr indent="631825">
              <a:lnSpc>
                <a:spcPct val="150000"/>
              </a:lnSpc>
              <a:spcBef>
                <a:spcPts val="600"/>
              </a:spcBef>
            </a:pPr>
            <a:r>
              <a:rPr lang="ja-JP" altLang="en-US" sz="3600" b="1" i="1" dirty="0">
                <a:solidFill>
                  <a:schemeClr val="accent3"/>
                </a:solidFill>
                <a:latin typeface="Meiryo UI" panose="020B0604030504040204" pitchFamily="50" charset="-128"/>
                <a:ea typeface="Meiryo UI" panose="020B0604030504040204" pitchFamily="50" charset="-128"/>
              </a:rPr>
              <a:t>１．</a:t>
            </a:r>
            <a:r>
              <a:rPr lang="en-US" altLang="ja-JP" sz="3600" b="1" dirty="0">
                <a:solidFill>
                  <a:schemeClr val="accent3"/>
                </a:solidFill>
                <a:latin typeface="Meiryo UI" panose="020B0604030504040204" pitchFamily="50" charset="-128"/>
                <a:ea typeface="Meiryo UI" panose="020B0604030504040204" pitchFamily="50" charset="-128"/>
              </a:rPr>
              <a:t>SDGs</a:t>
            </a:r>
            <a:r>
              <a:rPr lang="ja-JP" altLang="en-US" sz="3600" b="1" i="1" dirty="0">
                <a:solidFill>
                  <a:schemeClr val="accent3"/>
                </a:solidFill>
                <a:latin typeface="Meiryo UI" panose="020B0604030504040204" pitchFamily="50" charset="-128"/>
                <a:ea typeface="Meiryo UI" panose="020B0604030504040204" pitchFamily="50" charset="-128"/>
              </a:rPr>
              <a:t>とは</a:t>
            </a:r>
            <a:endParaRPr lang="en-US" altLang="ja-JP" sz="3600" b="1" i="1" dirty="0">
              <a:solidFill>
                <a:schemeClr val="accent3"/>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600" b="1" dirty="0">
                <a:solidFill>
                  <a:schemeClr val="accent3"/>
                </a:solidFill>
                <a:latin typeface="Meiryo UI" panose="020B0604030504040204" pitchFamily="50" charset="-128"/>
                <a:ea typeface="Meiryo UI" panose="020B0604030504040204" pitchFamily="50" charset="-128"/>
              </a:rPr>
              <a:t>２．なぜ</a:t>
            </a:r>
            <a:r>
              <a:rPr kumimoji="1" lang="en-US" altLang="ja-JP" sz="3600" b="1" dirty="0">
                <a:solidFill>
                  <a:schemeClr val="accent3"/>
                </a:solidFill>
                <a:latin typeface="Meiryo UI" panose="020B0604030504040204" pitchFamily="50" charset="-128"/>
                <a:ea typeface="Meiryo UI" panose="020B0604030504040204" pitchFamily="50" charset="-128"/>
              </a:rPr>
              <a:t>SDGs</a:t>
            </a:r>
          </a:p>
          <a:p>
            <a:pPr indent="631825">
              <a:lnSpc>
                <a:spcPct val="150000"/>
              </a:lnSpc>
              <a:spcBef>
                <a:spcPts val="600"/>
              </a:spcBef>
            </a:pPr>
            <a:r>
              <a:rPr lang="ja-JP" altLang="en-US" sz="3600" b="1" dirty="0">
                <a:solidFill>
                  <a:schemeClr val="accent3"/>
                </a:solidFill>
                <a:latin typeface="Meiryo UI" panose="020B0604030504040204" pitchFamily="50" charset="-128"/>
                <a:ea typeface="Meiryo UI" panose="020B0604030504040204" pitchFamily="50" charset="-128"/>
              </a:rPr>
              <a:t>３．</a:t>
            </a:r>
            <a:r>
              <a:rPr lang="en-US" altLang="ja-JP" sz="3600" b="1" dirty="0">
                <a:solidFill>
                  <a:schemeClr val="accent3"/>
                </a:solidFill>
                <a:latin typeface="Meiryo UI" panose="020B0604030504040204" pitchFamily="50" charset="-128"/>
                <a:ea typeface="Meiryo UI" panose="020B0604030504040204" pitchFamily="50" charset="-128"/>
              </a:rPr>
              <a:t>SDGs</a:t>
            </a:r>
            <a:r>
              <a:rPr lang="ja-JP" altLang="en-US" sz="3600" b="1" dirty="0">
                <a:solidFill>
                  <a:schemeClr val="accent3"/>
                </a:solidFill>
                <a:latin typeface="Meiryo UI" panose="020B0604030504040204" pitchFamily="50" charset="-128"/>
                <a:ea typeface="Meiryo UI" panose="020B0604030504040204" pitchFamily="50" charset="-128"/>
              </a:rPr>
              <a:t>に取り組む際のポイント</a:t>
            </a:r>
            <a:endParaRPr lang="en-US" altLang="ja-JP" sz="3600" b="1" dirty="0">
              <a:solidFill>
                <a:schemeClr val="accent3"/>
              </a:solidFill>
              <a:latin typeface="Meiryo UI" panose="020B0604030504040204" pitchFamily="50" charset="-128"/>
              <a:ea typeface="Meiryo UI" panose="020B0604030504040204" pitchFamily="50" charset="-128"/>
            </a:endParaRPr>
          </a:p>
          <a:p>
            <a:pPr indent="631825">
              <a:lnSpc>
                <a:spcPct val="150000"/>
              </a:lnSpc>
              <a:spcBef>
                <a:spcPts val="600"/>
              </a:spcBef>
            </a:pPr>
            <a:r>
              <a:rPr kumimoji="1" lang="ja-JP" altLang="en-US" sz="3600" b="1" dirty="0">
                <a:solidFill>
                  <a:schemeClr val="bg2">
                    <a:lumMod val="75000"/>
                  </a:schemeClr>
                </a:solidFill>
                <a:latin typeface="Meiryo UI" panose="020B0604030504040204" pitchFamily="50" charset="-128"/>
                <a:ea typeface="Meiryo UI" panose="020B0604030504040204" pitchFamily="50" charset="-128"/>
              </a:rPr>
              <a:t>４．</a:t>
            </a:r>
            <a:r>
              <a:rPr lang="en-US" altLang="ja-JP" sz="3600" b="1" i="1" dirty="0">
                <a:solidFill>
                  <a:schemeClr val="bg2">
                    <a:lumMod val="75000"/>
                  </a:schemeClr>
                </a:solidFill>
                <a:latin typeface="Meiryo UI" panose="020B0604030504040204" pitchFamily="50" charset="-128"/>
                <a:ea typeface="Meiryo UI" panose="020B0604030504040204" pitchFamily="50" charset="-128"/>
              </a:rPr>
              <a:t>SDGs </a:t>
            </a:r>
            <a:r>
              <a:rPr lang="ja-JP" altLang="en-US" sz="3600" b="1" i="1" dirty="0">
                <a:solidFill>
                  <a:schemeClr val="bg2">
                    <a:lumMod val="75000"/>
                  </a:schemeClr>
                </a:solidFill>
                <a:latin typeface="Meiryo UI" panose="020B0604030504040204" pitchFamily="50" charset="-128"/>
                <a:ea typeface="Meiryo UI" panose="020B0604030504040204" pitchFamily="50" charset="-128"/>
              </a:rPr>
              <a:t>と</a:t>
            </a:r>
            <a:r>
              <a:rPr lang="en-US" altLang="ja-JP" sz="3600" b="1" i="1" dirty="0">
                <a:solidFill>
                  <a:schemeClr val="bg2">
                    <a:lumMod val="75000"/>
                  </a:schemeClr>
                </a:solidFill>
                <a:latin typeface="Meiryo UI" panose="020B0604030504040204" pitchFamily="50" charset="-128"/>
                <a:ea typeface="Meiryo UI" panose="020B0604030504040204" pitchFamily="50" charset="-128"/>
              </a:rPr>
              <a:t>2025</a:t>
            </a:r>
            <a:r>
              <a:rPr lang="ja-JP" altLang="en-US" sz="3600" b="1" i="1" dirty="0">
                <a:solidFill>
                  <a:schemeClr val="bg2">
                    <a:lumMod val="75000"/>
                  </a:schemeClr>
                </a:solidFill>
                <a:latin typeface="Meiryo UI" panose="020B0604030504040204" pitchFamily="50" charset="-128"/>
                <a:ea typeface="Meiryo UI" panose="020B0604030504040204" pitchFamily="50" charset="-128"/>
              </a:rPr>
              <a:t>年大阪・関西万博</a:t>
            </a:r>
            <a:endParaRPr lang="en-US" altLang="ja-JP" sz="3600" b="1" i="1" dirty="0">
              <a:solidFill>
                <a:schemeClr val="bg2">
                  <a:lumMod val="75000"/>
                </a:schemeClr>
              </a:solidFill>
              <a:latin typeface="Meiryo UI" panose="020B0604030504040204" pitchFamily="50" charset="-128"/>
              <a:ea typeface="Meiryo UI" panose="020B0604030504040204" pitchFamily="50" charset="-128"/>
            </a:endParaRPr>
          </a:p>
          <a:p>
            <a:pPr indent="631825">
              <a:lnSpc>
                <a:spcPct val="150000"/>
              </a:lnSpc>
              <a:spcBef>
                <a:spcPts val="600"/>
              </a:spcBef>
            </a:pPr>
            <a:r>
              <a:rPr lang="ja-JP" altLang="en-US" sz="3600" b="1" i="1" dirty="0">
                <a:solidFill>
                  <a:schemeClr val="tx1"/>
                </a:solidFill>
                <a:latin typeface="Meiryo UI" panose="020B0604030504040204" pitchFamily="50" charset="-128"/>
                <a:ea typeface="Meiryo UI" panose="020B0604030504040204" pitchFamily="50" charset="-128"/>
              </a:rPr>
              <a:t>５．みんなで取り組もう！</a:t>
            </a:r>
            <a:r>
              <a:rPr lang="en-US" altLang="ja-JP" sz="3600" b="1" dirty="0" smtClean="0">
                <a:solidFill>
                  <a:schemeClr val="tx1"/>
                </a:solidFill>
                <a:latin typeface="Meiryo UI" panose="020B0604030504040204" pitchFamily="50" charset="-128"/>
                <a:ea typeface="Meiryo UI" panose="020B0604030504040204" pitchFamily="50" charset="-128"/>
              </a:rPr>
              <a:t>SDGs</a:t>
            </a:r>
            <a:endParaRPr lang="en-US" altLang="ja-JP" sz="3600" b="1" dirty="0">
              <a:solidFill>
                <a:schemeClr val="tx1"/>
              </a:solidFill>
              <a:latin typeface="Meiryo UI" panose="020B0604030504040204" pitchFamily="50" charset="-128"/>
              <a:ea typeface="Meiryo UI" panose="020B0604030504040204" pitchFamily="50" charset="-128"/>
            </a:endParaRPr>
          </a:p>
        </p:txBody>
      </p:sp>
      <p:pic>
        <p:nvPicPr>
          <p:cNvPr id="8"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20389" r="20514"/>
          <a:stretch/>
        </p:blipFill>
        <p:spPr bwMode="auto">
          <a:xfrm>
            <a:off x="257896" y="260648"/>
            <a:ext cx="1094704" cy="11110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20389" r="20514"/>
          <a:stretch/>
        </p:blipFill>
        <p:spPr bwMode="auto">
          <a:xfrm>
            <a:off x="8625408" y="233636"/>
            <a:ext cx="1094704" cy="111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120918"/>
      </p:ext>
    </p:extLst>
  </p:cSld>
  <p:clrMapOvr>
    <a:masterClrMapping/>
  </p:clrMapOvr>
  <mc:AlternateContent xmlns:mc="http://schemas.openxmlformats.org/markup-compatibility/2006" xmlns:p14="http://schemas.microsoft.com/office/powerpoint/2010/main">
    <mc:Choice Requires="p14">
      <p:transition spd="slow" p14:dur="2000" advTm="1131"/>
    </mc:Choice>
    <mc:Fallback xmlns="">
      <p:transition spd="slow" advTm="1131"/>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正方形/長方形 31"/>
          <p:cNvSpPr/>
          <p:nvPr/>
        </p:nvSpPr>
        <p:spPr>
          <a:xfrm>
            <a:off x="358285" y="1282818"/>
            <a:ext cx="9154990" cy="1456446"/>
          </a:xfrm>
          <a:prstGeom prst="rect">
            <a:avLst/>
          </a:prstGeom>
        </p:spPr>
        <p:txBody>
          <a:bodyPr wrap="square">
            <a:spAutoFit/>
          </a:bodyPr>
          <a:lstStyle/>
          <a:p>
            <a:pPr>
              <a:lnSpc>
                <a:spcPts val="2681"/>
              </a:lnSpc>
            </a:pPr>
            <a:r>
              <a:rPr lang="ja-JP" altLang="en-US" dirty="0">
                <a:latin typeface="Meiryo UI" panose="020B0604030504040204" pitchFamily="50" charset="-128"/>
                <a:ea typeface="Meiryo UI" panose="020B0604030504040204" pitchFamily="50" charset="-128"/>
              </a:rPr>
              <a:t>わたしたちは、「誰一人取り残さない、持続可能な社会の実現」をめざす“持続可能な開発のための</a:t>
            </a:r>
            <a:r>
              <a:rPr lang="en-US" altLang="ja-JP" dirty="0">
                <a:latin typeface="Meiryo UI" panose="020B0604030504040204" pitchFamily="50" charset="-128"/>
                <a:ea typeface="Meiryo UI" panose="020B0604030504040204" pitchFamily="50" charset="-128"/>
              </a:rPr>
              <a:t>2030</a:t>
            </a:r>
            <a:r>
              <a:rPr lang="ja-JP" altLang="en-US" dirty="0">
                <a:latin typeface="Meiryo UI" panose="020B0604030504040204" pitchFamily="50" charset="-128"/>
                <a:ea typeface="Meiryo UI" panose="020B0604030504040204" pitchFamily="50" charset="-128"/>
              </a:rPr>
              <a:t>アジェンダ”（</a:t>
            </a:r>
            <a:r>
              <a:rPr lang="en-US" altLang="ja-JP" dirty="0">
                <a:latin typeface="Meiryo UI" panose="020B0604030504040204" pitchFamily="50" charset="-128"/>
                <a:ea typeface="Meiryo UI" panose="020B0604030504040204" pitchFamily="50" charset="-128"/>
              </a:rPr>
              <a:t>SDGs</a:t>
            </a:r>
            <a:r>
              <a:rPr lang="ja-JP" altLang="en-US" dirty="0">
                <a:latin typeface="Meiryo UI" panose="020B0604030504040204" pitchFamily="50" charset="-128"/>
                <a:ea typeface="Meiryo UI" panose="020B0604030504040204" pitchFamily="50" charset="-128"/>
              </a:rPr>
              <a:t>）の理念に賛同し、</a:t>
            </a:r>
            <a:r>
              <a:rPr lang="en-US" altLang="ja-JP" dirty="0">
                <a:latin typeface="Meiryo UI" panose="020B0604030504040204" pitchFamily="50" charset="-128"/>
                <a:ea typeface="Meiryo UI" panose="020B0604030504040204" pitchFamily="50" charset="-128"/>
              </a:rPr>
              <a:t>2025</a:t>
            </a:r>
            <a:r>
              <a:rPr lang="ja-JP" altLang="en-US" dirty="0">
                <a:latin typeface="Meiryo UI" panose="020B0604030504040204" pitchFamily="50" charset="-128"/>
                <a:ea typeface="Meiryo UI" panose="020B0604030504040204" pitchFamily="50" charset="-128"/>
              </a:rPr>
              <a:t>年大阪・関西万博の地元都市として、万博のテーマである「いのち輝く未来社会のデザイン」に向けて、</a:t>
            </a:r>
            <a:r>
              <a:rPr lang="en-US" altLang="ja-JP" dirty="0">
                <a:latin typeface="Meiryo UI" panose="020B0604030504040204" pitchFamily="50" charset="-128"/>
                <a:ea typeface="Meiryo UI" panose="020B0604030504040204" pitchFamily="50" charset="-128"/>
              </a:rPr>
              <a:t>SDGs</a:t>
            </a:r>
            <a:r>
              <a:rPr lang="ja-JP" altLang="en-US" dirty="0">
                <a:latin typeface="Meiryo UI" panose="020B0604030504040204" pitchFamily="50" charset="-128"/>
                <a:ea typeface="Meiryo UI" panose="020B0604030504040204" pitchFamily="50" charset="-128"/>
              </a:rPr>
              <a:t>の</a:t>
            </a:r>
            <a:r>
              <a:rPr lang="en-US" altLang="ja-JP" dirty="0">
                <a:latin typeface="Meiryo UI" panose="020B0604030504040204" pitchFamily="50" charset="-128"/>
                <a:ea typeface="Meiryo UI" panose="020B0604030504040204" pitchFamily="50" charset="-128"/>
              </a:rPr>
              <a:t>17</a:t>
            </a:r>
            <a:r>
              <a:rPr lang="ja-JP" altLang="en-US" dirty="0">
                <a:latin typeface="Meiryo UI" panose="020B0604030504040204" pitchFamily="50" charset="-128"/>
                <a:ea typeface="Meiryo UI" panose="020B0604030504040204" pitchFamily="50" charset="-128"/>
              </a:rPr>
              <a:t>ゴールの達成をめざします。</a:t>
            </a:r>
            <a:endParaRPr lang="en-US" altLang="ja-JP" dirty="0">
              <a:latin typeface="Meiryo UI" panose="020B0604030504040204" pitchFamily="50" charset="-128"/>
              <a:ea typeface="Meiryo UI" panose="020B0604030504040204" pitchFamily="50" charset="-128"/>
            </a:endParaRPr>
          </a:p>
        </p:txBody>
      </p:sp>
      <p:grpSp>
        <p:nvGrpSpPr>
          <p:cNvPr id="34" name="グループ化 33"/>
          <p:cNvGrpSpPr/>
          <p:nvPr/>
        </p:nvGrpSpPr>
        <p:grpSpPr>
          <a:xfrm>
            <a:off x="305938" y="2832756"/>
            <a:ext cx="9416652" cy="1770244"/>
            <a:chOff x="2035204" y="4146737"/>
            <a:chExt cx="9696382" cy="1881064"/>
          </a:xfrm>
        </p:grpSpPr>
        <p:grpSp>
          <p:nvGrpSpPr>
            <p:cNvPr id="35" name="グループ化 34"/>
            <p:cNvGrpSpPr/>
            <p:nvPr/>
          </p:nvGrpSpPr>
          <p:grpSpPr>
            <a:xfrm>
              <a:off x="2035204" y="4146737"/>
              <a:ext cx="9388016" cy="425158"/>
              <a:chOff x="2035204" y="4146737"/>
              <a:chExt cx="9388016" cy="425158"/>
            </a:xfrm>
          </p:grpSpPr>
          <p:sp>
            <p:nvSpPr>
              <p:cNvPr id="42" name="楕円 41"/>
              <p:cNvSpPr/>
              <p:nvPr/>
            </p:nvSpPr>
            <p:spPr>
              <a:xfrm>
                <a:off x="2035204" y="4197384"/>
                <a:ext cx="288000" cy="28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1</a:t>
                </a: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43" name="正方形/長方形 42"/>
              <p:cNvSpPr/>
              <p:nvPr/>
            </p:nvSpPr>
            <p:spPr>
              <a:xfrm>
                <a:off x="2324234" y="4146737"/>
                <a:ext cx="9098986" cy="425158"/>
              </a:xfrm>
              <a:prstGeom prst="rect">
                <a:avLst/>
              </a:prstGeom>
            </p:spPr>
            <p:txBody>
              <a:bodyPr wrap="square">
                <a:spAutoFit/>
              </a:bodyPr>
              <a:lstStyle/>
              <a:p>
                <a:r>
                  <a:rPr lang="ja-JP" altLang="en-US"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かけがえのない“いのち”を大切にし、地域社会や環境に配慮して行動します。</a:t>
                </a:r>
                <a:endParaRPr lang="ja-JP" altLang="en-US" sz="2000" b="1" dirty="0">
                  <a:solidFill>
                    <a:srgbClr val="002060"/>
                  </a:solidFill>
                  <a:latin typeface="Meiryo UI" panose="020B0604030504040204" pitchFamily="50" charset="-128"/>
                  <a:ea typeface="Meiryo UI" panose="020B0604030504040204" pitchFamily="50" charset="-128"/>
                </a:endParaRPr>
              </a:p>
            </p:txBody>
          </p:sp>
        </p:grpSp>
        <p:grpSp>
          <p:nvGrpSpPr>
            <p:cNvPr id="36" name="グループ化 35"/>
            <p:cNvGrpSpPr/>
            <p:nvPr/>
          </p:nvGrpSpPr>
          <p:grpSpPr>
            <a:xfrm>
              <a:off x="2035204" y="4717201"/>
              <a:ext cx="9696382" cy="752201"/>
              <a:chOff x="2035204" y="4389185"/>
              <a:chExt cx="9696382" cy="752201"/>
            </a:xfrm>
          </p:grpSpPr>
          <p:sp>
            <p:nvSpPr>
              <p:cNvPr id="40" name="楕円 39"/>
              <p:cNvSpPr/>
              <p:nvPr/>
            </p:nvSpPr>
            <p:spPr>
              <a:xfrm>
                <a:off x="2035204" y="4445240"/>
                <a:ext cx="288000" cy="28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2</a:t>
                </a: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2306112" y="4389185"/>
                <a:ext cx="9425474" cy="752201"/>
              </a:xfrm>
              <a:prstGeom prst="rect">
                <a:avLst/>
              </a:prstGeom>
            </p:spPr>
            <p:txBody>
              <a:bodyPr wrap="square">
                <a:spAutoFit/>
              </a:bodyPr>
              <a:lstStyle/>
              <a:p>
                <a:r>
                  <a:rPr lang="en-US" altLang="ja-JP"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2030</a:t>
                </a:r>
                <a:r>
                  <a:rPr lang="ja-JP" altLang="en-US"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年に住みたい魅力あふれる大阪をイメージし、できることから意識して行動します。</a:t>
                </a:r>
              </a:p>
            </p:txBody>
          </p:sp>
        </p:grpSp>
        <p:grpSp>
          <p:nvGrpSpPr>
            <p:cNvPr id="37" name="グループ化 36"/>
            <p:cNvGrpSpPr/>
            <p:nvPr/>
          </p:nvGrpSpPr>
          <p:grpSpPr>
            <a:xfrm>
              <a:off x="2035204" y="5275600"/>
              <a:ext cx="9520949" cy="752201"/>
              <a:chOff x="2035204" y="4617620"/>
              <a:chExt cx="9520949" cy="752201"/>
            </a:xfrm>
          </p:grpSpPr>
          <p:sp>
            <p:nvSpPr>
              <p:cNvPr id="38" name="楕円 37"/>
              <p:cNvSpPr/>
              <p:nvPr/>
            </p:nvSpPr>
            <p:spPr>
              <a:xfrm>
                <a:off x="2035204" y="4675743"/>
                <a:ext cx="288000" cy="288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dirty="0">
                    <a:solidFill>
                      <a:schemeClr val="bg1"/>
                    </a:solidFill>
                    <a:latin typeface="Meiryo UI" panose="020B0604030504040204" pitchFamily="50" charset="-128"/>
                    <a:ea typeface="Meiryo UI" panose="020B0604030504040204" pitchFamily="50" charset="-128"/>
                  </a:rPr>
                  <a:t>3</a:t>
                </a:r>
                <a:endParaRPr kumimoji="1" lang="ja-JP" altLang="en-US" dirty="0">
                  <a:solidFill>
                    <a:schemeClr val="bg1"/>
                  </a:solidFill>
                  <a:latin typeface="Meiryo UI" panose="020B0604030504040204" pitchFamily="50" charset="-128"/>
                  <a:ea typeface="Meiryo UI" panose="020B0604030504040204" pitchFamily="50" charset="-128"/>
                </a:endParaRPr>
              </a:p>
            </p:txBody>
          </p:sp>
          <p:sp>
            <p:nvSpPr>
              <p:cNvPr id="39" name="正方形/長方形 38"/>
              <p:cNvSpPr/>
              <p:nvPr/>
            </p:nvSpPr>
            <p:spPr>
              <a:xfrm>
                <a:off x="2310517" y="4617620"/>
                <a:ext cx="9245636" cy="752201"/>
              </a:xfrm>
              <a:prstGeom prst="rect">
                <a:avLst/>
              </a:prstGeom>
            </p:spPr>
            <p:txBody>
              <a:bodyPr wrap="square">
                <a:spAutoFit/>
              </a:bodyPr>
              <a:lstStyle/>
              <a:p>
                <a:r>
                  <a:rPr lang="ja-JP" altLang="en-US" sz="2000" b="1"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人と人との出会い、つながりを大事にしながら、互いに学びあい協力して行動します。</a:t>
                </a:r>
              </a:p>
            </p:txBody>
          </p:sp>
        </p:grpSp>
      </p:grpSp>
      <p:pic>
        <p:nvPicPr>
          <p:cNvPr id="46" name="図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360" y="4954615"/>
            <a:ext cx="533821" cy="533821"/>
          </a:xfrm>
          <a:prstGeom prst="rect">
            <a:avLst/>
          </a:prstGeom>
        </p:spPr>
      </p:pic>
      <p:pic>
        <p:nvPicPr>
          <p:cNvPr id="47" name="図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747" y="4954615"/>
            <a:ext cx="533821" cy="533821"/>
          </a:xfrm>
          <a:prstGeom prst="rect">
            <a:avLst/>
          </a:prstGeom>
        </p:spPr>
      </p:pic>
      <p:pic>
        <p:nvPicPr>
          <p:cNvPr id="48" name="図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6135" y="4954615"/>
            <a:ext cx="533821" cy="533821"/>
          </a:xfrm>
          <a:prstGeom prst="rect">
            <a:avLst/>
          </a:prstGeom>
        </p:spPr>
      </p:pic>
      <p:pic>
        <p:nvPicPr>
          <p:cNvPr id="49" name="図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0524" y="4954615"/>
            <a:ext cx="533821" cy="533821"/>
          </a:xfrm>
          <a:prstGeom prst="rect">
            <a:avLst/>
          </a:prstGeom>
        </p:spPr>
      </p:pic>
      <p:pic>
        <p:nvPicPr>
          <p:cNvPr id="52" name="図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64912" y="4954615"/>
            <a:ext cx="533821" cy="533821"/>
          </a:xfrm>
          <a:prstGeom prst="rect">
            <a:avLst/>
          </a:prstGeom>
        </p:spPr>
      </p:pic>
      <p:pic>
        <p:nvPicPr>
          <p:cNvPr id="53" name="図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19299" y="4954615"/>
            <a:ext cx="533821" cy="533821"/>
          </a:xfrm>
          <a:prstGeom prst="rect">
            <a:avLst/>
          </a:prstGeom>
        </p:spPr>
      </p:pic>
      <p:pic>
        <p:nvPicPr>
          <p:cNvPr id="57" name="図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73687" y="4954615"/>
            <a:ext cx="533821" cy="533821"/>
          </a:xfrm>
          <a:prstGeom prst="rect">
            <a:avLst/>
          </a:prstGeom>
        </p:spPr>
      </p:pic>
      <p:pic>
        <p:nvPicPr>
          <p:cNvPr id="58" name="図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28076" y="4954615"/>
            <a:ext cx="533821" cy="533821"/>
          </a:xfrm>
          <a:prstGeom prst="rect">
            <a:avLst/>
          </a:prstGeom>
        </p:spPr>
      </p:pic>
      <p:pic>
        <p:nvPicPr>
          <p:cNvPr id="59" name="図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82464" y="4954615"/>
            <a:ext cx="533821" cy="533821"/>
          </a:xfrm>
          <a:prstGeom prst="rect">
            <a:avLst/>
          </a:prstGeom>
        </p:spPr>
      </p:pic>
      <p:pic>
        <p:nvPicPr>
          <p:cNvPr id="60" name="図 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36852" y="4954615"/>
            <a:ext cx="533821" cy="533821"/>
          </a:xfrm>
          <a:prstGeom prst="rect">
            <a:avLst/>
          </a:prstGeom>
        </p:spPr>
      </p:pic>
      <p:pic>
        <p:nvPicPr>
          <p:cNvPr id="61" name="図 6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91239" y="4954615"/>
            <a:ext cx="533821" cy="533821"/>
          </a:xfrm>
          <a:prstGeom prst="rect">
            <a:avLst/>
          </a:prstGeom>
        </p:spPr>
      </p:pic>
      <p:pic>
        <p:nvPicPr>
          <p:cNvPr id="63" name="図 6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45627" y="4954615"/>
            <a:ext cx="533821" cy="533821"/>
          </a:xfrm>
          <a:prstGeom prst="rect">
            <a:avLst/>
          </a:prstGeom>
        </p:spPr>
      </p:pic>
      <p:pic>
        <p:nvPicPr>
          <p:cNvPr id="64" name="図 6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00016" y="4954615"/>
            <a:ext cx="533821" cy="533821"/>
          </a:xfrm>
          <a:prstGeom prst="rect">
            <a:avLst/>
          </a:prstGeom>
        </p:spPr>
      </p:pic>
      <p:pic>
        <p:nvPicPr>
          <p:cNvPr id="65" name="図 6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454404" y="4954615"/>
            <a:ext cx="533821" cy="533821"/>
          </a:xfrm>
          <a:prstGeom prst="rect">
            <a:avLst/>
          </a:prstGeom>
        </p:spPr>
      </p:pic>
      <p:pic>
        <p:nvPicPr>
          <p:cNvPr id="66" name="図 6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08791" y="4954615"/>
            <a:ext cx="533821" cy="533821"/>
          </a:xfrm>
          <a:prstGeom prst="rect">
            <a:avLst/>
          </a:prstGeom>
        </p:spPr>
      </p:pic>
      <p:pic>
        <p:nvPicPr>
          <p:cNvPr id="67" name="図 6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63179" y="4954615"/>
            <a:ext cx="533821" cy="533821"/>
          </a:xfrm>
          <a:prstGeom prst="rect">
            <a:avLst/>
          </a:prstGeom>
        </p:spPr>
      </p:pic>
      <p:pic>
        <p:nvPicPr>
          <p:cNvPr id="68" name="図 6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117573" y="4954615"/>
            <a:ext cx="533821" cy="533821"/>
          </a:xfrm>
          <a:prstGeom prst="rect">
            <a:avLst/>
          </a:prstGeom>
        </p:spPr>
      </p:pic>
      <p:sp>
        <p:nvSpPr>
          <p:cNvPr id="71" name="正方形/長方形 70"/>
          <p:cNvSpPr/>
          <p:nvPr/>
        </p:nvSpPr>
        <p:spPr>
          <a:xfrm>
            <a:off x="157652" y="919474"/>
            <a:ext cx="9590696" cy="5019051"/>
          </a:xfrm>
          <a:prstGeom prst="rect">
            <a:avLst/>
          </a:prstGeom>
          <a:noFill/>
          <a:ln w="101600" cmpd="thickThi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スライド番号プレースホルダー 1"/>
          <p:cNvSpPr txBox="1">
            <a:spLocks/>
          </p:cNvSpPr>
          <p:nvPr/>
        </p:nvSpPr>
        <p:spPr>
          <a:xfrm>
            <a:off x="6996113" y="64579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38</a:t>
            </a:fld>
            <a:endParaRPr kumimoji="1" lang="ja-JP" altLang="en-US" sz="1200"/>
          </a:p>
        </p:txBody>
      </p:sp>
      <p:sp>
        <p:nvSpPr>
          <p:cNvPr id="50" name="テキスト ボックス 49">
            <a:extLst>
              <a:ext uri="{FF2B5EF4-FFF2-40B4-BE49-F238E27FC236}">
                <a16:creationId xmlns:a16="http://schemas.microsoft.com/office/drawing/2014/main" id="{A761D352-6501-49AD-859A-EECFB6F7FBE0}"/>
              </a:ext>
            </a:extLst>
          </p:cNvPr>
          <p:cNvSpPr txBox="1"/>
          <p:nvPr/>
        </p:nvSpPr>
        <p:spPr>
          <a:xfrm>
            <a:off x="85188" y="99091"/>
            <a:ext cx="5515884"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　大阪</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行動憲章</a:t>
            </a:r>
          </a:p>
        </p:txBody>
      </p:sp>
      <p:cxnSp>
        <p:nvCxnSpPr>
          <p:cNvPr id="54" name="直線コネクタ 53">
            <a:extLst>
              <a:ext uri="{FF2B5EF4-FFF2-40B4-BE49-F238E27FC236}">
                <a16:creationId xmlns:a16="http://schemas.microsoft.com/office/drawing/2014/main" id="{DEB52683-5F1F-4E6D-B233-D6B776C2E1A6}"/>
              </a:ext>
            </a:extLst>
          </p:cNvPr>
          <p:cNvCxnSpPr>
            <a:cxnSpLocks/>
          </p:cNvCxnSpPr>
          <p:nvPr/>
        </p:nvCxnSpPr>
        <p:spPr>
          <a:xfrm>
            <a:off x="79182" y="600457"/>
            <a:ext cx="9747636"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801929"/>
      </p:ext>
    </p:extLst>
  </p:cSld>
  <p:clrMapOvr>
    <a:masterClrMapping/>
  </p:clrMapOvr>
  <mc:AlternateContent xmlns:mc="http://schemas.openxmlformats.org/markup-compatibility/2006" xmlns:p14="http://schemas.microsoft.com/office/powerpoint/2010/main">
    <mc:Choice Requires="p14">
      <p:transition spd="slow" p14:dur="2000" advTm="1922"/>
    </mc:Choice>
    <mc:Fallback xmlns="">
      <p:transition spd="slow" advTm="1922"/>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正方形/長方形 29"/>
          <p:cNvSpPr/>
          <p:nvPr/>
        </p:nvSpPr>
        <p:spPr>
          <a:xfrm>
            <a:off x="1728006" y="6164728"/>
            <a:ext cx="6949290" cy="473280"/>
          </a:xfrm>
          <a:prstGeom prst="rect">
            <a:avLst/>
          </a:prstGeom>
          <a:ln w="12700">
            <a:noFill/>
          </a:ln>
        </p:spPr>
        <p:txBody>
          <a:bodyPr wrap="square" anchor="ctr">
            <a:noAutofit/>
          </a:bodyPr>
          <a:lstStyle/>
          <a:p>
            <a:pPr>
              <a:lnSpc>
                <a:spcPts val="1997"/>
              </a:lnSpc>
            </a:pPr>
            <a:r>
              <a:rPr lang="ja-JP" altLang="en-US" sz="1334" dirty="0">
                <a:latin typeface="+mn-ea"/>
              </a:rPr>
              <a:t>大阪府のネット調査（大阪</a:t>
            </a:r>
            <a:r>
              <a:rPr lang="en-US" altLang="ja-JP" sz="1334" dirty="0">
                <a:latin typeface="+mn-ea"/>
              </a:rPr>
              <a:t>Q</a:t>
            </a:r>
            <a:r>
              <a:rPr lang="ja-JP" altLang="en-US" sz="1334" dirty="0">
                <a:latin typeface="+mn-ea"/>
              </a:rPr>
              <a:t>ネット）を活用して、府民を対象に</a:t>
            </a:r>
            <a:r>
              <a:rPr lang="en-US" altLang="ja-JP" sz="1334" dirty="0">
                <a:latin typeface="+mn-ea"/>
              </a:rPr>
              <a:t>SDGs</a:t>
            </a:r>
            <a:r>
              <a:rPr lang="ja-JP" altLang="en-US" sz="1334" dirty="0">
                <a:latin typeface="+mn-ea"/>
              </a:rPr>
              <a:t>の認知度を調査</a:t>
            </a:r>
            <a:endParaRPr lang="en-US" altLang="ja-JP" sz="1334" dirty="0">
              <a:latin typeface="+mn-ea"/>
            </a:endParaRPr>
          </a:p>
          <a:p>
            <a:pPr>
              <a:lnSpc>
                <a:spcPts val="1997"/>
              </a:lnSpc>
            </a:pPr>
            <a:r>
              <a:rPr lang="ja-JP" altLang="en-US" sz="1334" dirty="0">
                <a:latin typeface="+mj-ea"/>
                <a:ea typeface="+mj-ea"/>
              </a:rPr>
              <a:t>（対象者条件：</a:t>
            </a:r>
            <a:r>
              <a:rPr lang="en-US" altLang="ja-JP" sz="1334" dirty="0">
                <a:latin typeface="+mj-ea"/>
                <a:ea typeface="+mj-ea"/>
              </a:rPr>
              <a:t>18</a:t>
            </a:r>
            <a:r>
              <a:rPr lang="ja-JP" altLang="ja-JP" sz="1334" dirty="0">
                <a:latin typeface="+mj-ea"/>
                <a:ea typeface="+mj-ea"/>
              </a:rPr>
              <a:t>歳以上の男女</a:t>
            </a:r>
            <a:r>
              <a:rPr lang="ja-JP" altLang="en-US" sz="1334" dirty="0">
                <a:latin typeface="+mj-ea"/>
                <a:ea typeface="+mj-ea"/>
              </a:rPr>
              <a:t>、サンプル数：１</a:t>
            </a:r>
            <a:r>
              <a:rPr lang="en-US" altLang="ja-JP" sz="1334" dirty="0">
                <a:latin typeface="+mj-ea"/>
                <a:ea typeface="+mj-ea"/>
              </a:rPr>
              <a:t>,000</a:t>
            </a:r>
            <a:r>
              <a:rPr lang="ja-JP" altLang="ja-JP" sz="1334" dirty="0">
                <a:latin typeface="+mj-ea"/>
                <a:ea typeface="+mj-ea"/>
              </a:rPr>
              <a:t>名</a:t>
            </a:r>
            <a:r>
              <a:rPr lang="ja-JP" altLang="en-US" sz="1334" dirty="0">
                <a:latin typeface="+mj-ea"/>
                <a:ea typeface="+mj-ea"/>
              </a:rPr>
              <a:t>）</a:t>
            </a:r>
            <a:endParaRPr lang="en-US" altLang="ja-JP" sz="1334" dirty="0">
              <a:latin typeface="+mj-ea"/>
              <a:ea typeface="+mj-ea"/>
            </a:endParaRPr>
          </a:p>
        </p:txBody>
      </p:sp>
      <p:sp>
        <p:nvSpPr>
          <p:cNvPr id="6" name="スライド番号プレースホルダー 3"/>
          <p:cNvSpPr>
            <a:spLocks noGrp="1"/>
          </p:cNvSpPr>
          <p:nvPr>
            <p:ph type="sldNum" sz="quarter" idx="12"/>
          </p:nvPr>
        </p:nvSpPr>
        <p:spPr>
          <a:xfrm>
            <a:off x="6899251" y="6356354"/>
            <a:ext cx="2123182" cy="365125"/>
          </a:xfrm>
        </p:spPr>
        <p:txBody>
          <a:bodyPr/>
          <a:lstStyle/>
          <a:p>
            <a:fld id="{B357E563-2009-4710-851A-B3BABD306212}" type="slidenum">
              <a:rPr kumimoji="1" lang="ja-JP" altLang="en-US" smtClean="0"/>
              <a:t>3</a:t>
            </a:fld>
            <a:endParaRPr kumimoji="1" lang="ja-JP" altLang="en-US"/>
          </a:p>
        </p:txBody>
      </p:sp>
      <p:sp>
        <p:nvSpPr>
          <p:cNvPr id="8" name="テキスト ボックス 7">
            <a:extLst>
              <a:ext uri="{FF2B5EF4-FFF2-40B4-BE49-F238E27FC236}">
                <a16:creationId xmlns:a16="http://schemas.microsoft.com/office/drawing/2014/main" id="{3802ACBF-F4F6-4901-A507-9D074B3D4E03}"/>
              </a:ext>
            </a:extLst>
          </p:cNvPr>
          <p:cNvSpPr txBox="1"/>
          <p:nvPr/>
        </p:nvSpPr>
        <p:spPr>
          <a:xfrm>
            <a:off x="85189" y="99090"/>
            <a:ext cx="4536504"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　まずはじめ</a:t>
            </a:r>
            <a:r>
              <a:rPr kumimoji="1" lang="ja-JP" altLang="en-US" sz="2000" b="1" dirty="0" smtClean="0">
                <a:latin typeface="Meiryo UI" panose="020B0604030504040204" pitchFamily="50" charset="-128"/>
                <a:ea typeface="Meiryo UI" panose="020B0604030504040204" pitchFamily="50" charset="-128"/>
              </a:rPr>
              <a:t>に①（</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の認知度）</a:t>
            </a:r>
          </a:p>
        </p:txBody>
      </p:sp>
      <p:cxnSp>
        <p:nvCxnSpPr>
          <p:cNvPr id="9" name="直線コネクタ 8">
            <a:extLst>
              <a:ext uri="{FF2B5EF4-FFF2-40B4-BE49-F238E27FC236}">
                <a16:creationId xmlns:a16="http://schemas.microsoft.com/office/drawing/2014/main" id="{0E755B18-F5BF-4759-8AB6-7D516EB0F281}"/>
              </a:ext>
            </a:extLst>
          </p:cNvPr>
          <p:cNvCxnSpPr>
            <a:cxnSpLocks/>
          </p:cNvCxnSpPr>
          <p:nvPr/>
        </p:nvCxnSpPr>
        <p:spPr>
          <a:xfrm>
            <a:off x="79182" y="600457"/>
            <a:ext cx="9747636"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10" name="コンテンツ プレースホルダー 8"/>
          <p:cNvGraphicFramePr>
            <a:graphicFrameLocks/>
          </p:cNvGraphicFramePr>
          <p:nvPr>
            <p:extLst>
              <p:ext uri="{D42A27DB-BD31-4B8C-83A1-F6EECF244321}">
                <p14:modId xmlns:p14="http://schemas.microsoft.com/office/powerpoint/2010/main" val="2006184156"/>
              </p:ext>
            </p:extLst>
          </p:nvPr>
        </p:nvGraphicFramePr>
        <p:xfrm>
          <a:off x="168791" y="1434754"/>
          <a:ext cx="9439174" cy="4683336"/>
        </p:xfrm>
        <a:graphic>
          <a:graphicData uri="http://schemas.openxmlformats.org/drawingml/2006/chart">
            <c:chart xmlns:c="http://schemas.openxmlformats.org/drawingml/2006/chart" xmlns:r="http://schemas.openxmlformats.org/officeDocument/2006/relationships" r:id="rId3"/>
          </a:graphicData>
        </a:graphic>
      </p:graphicFrame>
      <p:sp>
        <p:nvSpPr>
          <p:cNvPr id="11" name="正方形/長方形 10"/>
          <p:cNvSpPr/>
          <p:nvPr/>
        </p:nvSpPr>
        <p:spPr>
          <a:xfrm>
            <a:off x="168791" y="763505"/>
            <a:ext cx="5978496" cy="461665"/>
          </a:xfrm>
          <a:prstGeom prst="rect">
            <a:avLst/>
          </a:prstGeom>
        </p:spPr>
        <p:txBody>
          <a:bodyPr wrap="none">
            <a:spAutoFit/>
          </a:bodyPr>
          <a:lstStyle/>
          <a:p>
            <a:r>
              <a:rPr lang="ja-JP" altLang="en-US" sz="2400" b="1" u="sng" dirty="0">
                <a:latin typeface="Meiryo UI" panose="020B0604030504040204" pitchFamily="50" charset="-128"/>
                <a:ea typeface="Meiryo UI" panose="020B0604030504040204" pitchFamily="50" charset="-128"/>
              </a:rPr>
              <a:t>府民全体の認知度は、</a:t>
            </a:r>
            <a:r>
              <a:rPr lang="en-US" altLang="ja-JP" sz="2400" b="1" u="sng" dirty="0">
                <a:latin typeface="Meiryo UI" panose="020B0604030504040204" pitchFamily="50" charset="-128"/>
                <a:ea typeface="Meiryo UI" panose="020B0604030504040204" pitchFamily="50" charset="-128"/>
              </a:rPr>
              <a:t>84.1%</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2023</a:t>
            </a:r>
            <a:r>
              <a:rPr lang="ja-JP" altLang="en-US" sz="1400" dirty="0">
                <a:latin typeface="Meiryo UI" panose="020B0604030504040204" pitchFamily="50" charset="-128"/>
                <a:ea typeface="Meiryo UI" panose="020B0604030504040204" pitchFamily="50" charset="-128"/>
              </a:rPr>
              <a:t>年３月時点）。</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756324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 name="正方形/長方形 43"/>
          <p:cNvSpPr/>
          <p:nvPr/>
        </p:nvSpPr>
        <p:spPr>
          <a:xfrm>
            <a:off x="82348" y="4011124"/>
            <a:ext cx="9742335" cy="2694351"/>
          </a:xfrm>
          <a:prstGeom prst="rect">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sz="1463"/>
          </a:p>
        </p:txBody>
      </p:sp>
      <p:sp>
        <p:nvSpPr>
          <p:cNvPr id="50" name="正方形/長方形 49"/>
          <p:cNvSpPr/>
          <p:nvPr/>
        </p:nvSpPr>
        <p:spPr>
          <a:xfrm>
            <a:off x="82347" y="4032154"/>
            <a:ext cx="2596459" cy="3967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取り組み宣言の例</a:t>
            </a:r>
          </a:p>
        </p:txBody>
      </p:sp>
      <p:sp>
        <p:nvSpPr>
          <p:cNvPr id="51" name="角丸四角形 50"/>
          <p:cNvSpPr/>
          <p:nvPr/>
        </p:nvSpPr>
        <p:spPr>
          <a:xfrm>
            <a:off x="841311" y="4536896"/>
            <a:ext cx="2519759" cy="743564"/>
          </a:xfrm>
          <a:prstGeom prst="roundRect">
            <a:avLst/>
          </a:prstGeom>
          <a:solidFill>
            <a:srgbClr val="FFCC66"/>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Meiryo UI" panose="020B0604030504040204" pitchFamily="50" charset="-128"/>
                <a:ea typeface="Meiryo UI" panose="020B0604030504040204" pitchFamily="50" charset="-128"/>
              </a:rPr>
              <a:t>冷蔵庫の中を把握して、</a:t>
            </a:r>
            <a:endParaRPr kumimoji="1" lang="en-US" altLang="ja-JP" b="1" dirty="0">
              <a:solidFill>
                <a:srgbClr val="000000"/>
              </a:solidFill>
              <a:latin typeface="Meiryo UI" panose="020B0604030504040204" pitchFamily="50" charset="-128"/>
              <a:ea typeface="Meiryo UI" panose="020B0604030504040204" pitchFamily="50" charset="-128"/>
            </a:endParaRPr>
          </a:p>
          <a:p>
            <a:pPr algn="ctr"/>
            <a:r>
              <a:rPr kumimoji="1" lang="ja-JP" altLang="en-US" b="1" dirty="0">
                <a:solidFill>
                  <a:srgbClr val="000000"/>
                </a:solidFill>
                <a:latin typeface="Meiryo UI" panose="020B0604030504040204" pitchFamily="50" charset="-128"/>
                <a:ea typeface="Meiryo UI" panose="020B0604030504040204" pitchFamily="50" charset="-128"/>
              </a:rPr>
              <a:t>必要な分だけ買い足す</a:t>
            </a:r>
          </a:p>
        </p:txBody>
      </p:sp>
      <p:pic>
        <p:nvPicPr>
          <p:cNvPr id="54" name="図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56" y="4601145"/>
            <a:ext cx="610899" cy="610899"/>
          </a:xfrm>
          <a:prstGeom prst="rect">
            <a:avLst/>
          </a:prstGeom>
        </p:spPr>
      </p:pic>
      <p:pic>
        <p:nvPicPr>
          <p:cNvPr id="55" name="図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1632" y="4609639"/>
            <a:ext cx="607102" cy="607102"/>
          </a:xfrm>
          <a:prstGeom prst="rect">
            <a:avLst/>
          </a:prstGeom>
        </p:spPr>
      </p:pic>
      <p:sp>
        <p:nvSpPr>
          <p:cNvPr id="80" name="角丸四角形 79"/>
          <p:cNvSpPr/>
          <p:nvPr/>
        </p:nvSpPr>
        <p:spPr>
          <a:xfrm>
            <a:off x="7403372" y="4538240"/>
            <a:ext cx="2310750" cy="744252"/>
          </a:xfrm>
          <a:prstGeom prst="roundRect">
            <a:avLst/>
          </a:prstGeom>
          <a:solidFill>
            <a:schemeClr val="accent2">
              <a:lumMod val="60000"/>
              <a:lumOff val="40000"/>
            </a:schemeClr>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Meiryo UI" panose="020B0604030504040204" pitchFamily="50" charset="-128"/>
                <a:ea typeface="Meiryo UI" panose="020B0604030504040204" pitchFamily="50" charset="-128"/>
              </a:rPr>
              <a:t>誰もが働きやすい</a:t>
            </a:r>
            <a:endParaRPr kumimoji="1" lang="en-US" altLang="ja-JP" b="1" dirty="0">
              <a:solidFill>
                <a:srgbClr val="000000"/>
              </a:solidFill>
              <a:latin typeface="Meiryo UI" panose="020B0604030504040204" pitchFamily="50" charset="-128"/>
              <a:ea typeface="Meiryo UI" panose="020B0604030504040204" pitchFamily="50" charset="-128"/>
            </a:endParaRPr>
          </a:p>
          <a:p>
            <a:pPr algn="ctr"/>
            <a:r>
              <a:rPr kumimoji="1" lang="ja-JP" altLang="en-US" b="1" dirty="0">
                <a:solidFill>
                  <a:srgbClr val="000000"/>
                </a:solidFill>
                <a:latin typeface="Meiryo UI" panose="020B0604030504040204" pitchFamily="50" charset="-128"/>
                <a:ea typeface="Meiryo UI" panose="020B0604030504040204" pitchFamily="50" charset="-128"/>
              </a:rPr>
              <a:t>職場環境を作る</a:t>
            </a:r>
            <a:endParaRPr kumimoji="1" lang="en-US" altLang="ja-JP" b="1" dirty="0">
              <a:solidFill>
                <a:srgbClr val="000000"/>
              </a:solidFill>
              <a:latin typeface="Meiryo UI" panose="020B0604030504040204" pitchFamily="50" charset="-128"/>
              <a:ea typeface="Meiryo UI" panose="020B0604030504040204" pitchFamily="50" charset="-128"/>
            </a:endParaRPr>
          </a:p>
        </p:txBody>
      </p:sp>
      <p:pic>
        <p:nvPicPr>
          <p:cNvPr id="81" name="図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3871" y="4619757"/>
            <a:ext cx="611325" cy="611325"/>
          </a:xfrm>
          <a:prstGeom prst="rect">
            <a:avLst/>
          </a:prstGeom>
        </p:spPr>
      </p:pic>
      <p:pic>
        <p:nvPicPr>
          <p:cNvPr id="82" name="Picture 6" descr="キラキラ飾りのイラスト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37416" y="5464160"/>
            <a:ext cx="517186" cy="517186"/>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6" descr="キラキラ飾りのイラスト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4962" y="5717067"/>
            <a:ext cx="517186" cy="517186"/>
          </a:xfrm>
          <a:prstGeom prst="rect">
            <a:avLst/>
          </a:prstGeom>
          <a:noFill/>
          <a:extLst>
            <a:ext uri="{909E8E84-426E-40dd-AFC4-6F175D3DCCD1}">
              <a14:hiddenFill xmlns:a14="http://schemas.microsoft.com/office/drawing/2010/main" xmlns="">
                <a:solidFill>
                  <a:srgbClr val="FFFFFF"/>
                </a:solidFill>
              </a14:hiddenFill>
            </a:ext>
          </a:extLst>
        </p:spPr>
      </p:pic>
      <p:pic>
        <p:nvPicPr>
          <p:cNvPr id="84" name="図 8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578983" y="5365409"/>
            <a:ext cx="2125242" cy="1259236"/>
          </a:xfrm>
          <a:prstGeom prst="rect">
            <a:avLst/>
          </a:prstGeom>
        </p:spPr>
      </p:pic>
      <p:sp>
        <p:nvSpPr>
          <p:cNvPr id="86" name="正方形/長方形 85"/>
          <p:cNvSpPr/>
          <p:nvPr/>
        </p:nvSpPr>
        <p:spPr bwMode="white">
          <a:xfrm>
            <a:off x="4548941" y="5177430"/>
            <a:ext cx="527521" cy="27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88" name="角丸四角形 87"/>
          <p:cNvSpPr/>
          <p:nvPr/>
        </p:nvSpPr>
        <p:spPr>
          <a:xfrm>
            <a:off x="4133463" y="4531652"/>
            <a:ext cx="2310750" cy="744252"/>
          </a:xfrm>
          <a:prstGeom prst="roundRect">
            <a:avLst/>
          </a:prstGeom>
          <a:solidFill>
            <a:schemeClr val="accent5">
              <a:lumMod val="60000"/>
              <a:lumOff val="40000"/>
            </a:schemeClr>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Meiryo UI" panose="020B0604030504040204" pitchFamily="50" charset="-128"/>
                <a:ea typeface="Meiryo UI" panose="020B0604030504040204" pitchFamily="50" charset="-128"/>
              </a:rPr>
              <a:t>エコバッグやマイボトル、</a:t>
            </a:r>
            <a:endParaRPr kumimoji="1" lang="en-US" altLang="ja-JP" b="1" dirty="0">
              <a:solidFill>
                <a:srgbClr val="000000"/>
              </a:solidFill>
              <a:latin typeface="Meiryo UI" panose="020B0604030504040204" pitchFamily="50" charset="-128"/>
              <a:ea typeface="Meiryo UI" panose="020B0604030504040204" pitchFamily="50" charset="-128"/>
            </a:endParaRPr>
          </a:p>
          <a:p>
            <a:pPr algn="ctr"/>
            <a:r>
              <a:rPr kumimoji="1" lang="ja-JP" altLang="en-US" b="1" dirty="0">
                <a:solidFill>
                  <a:srgbClr val="000000"/>
                </a:solidFill>
                <a:latin typeface="Meiryo UI" panose="020B0604030504040204" pitchFamily="50" charset="-128"/>
                <a:ea typeface="Meiryo UI" panose="020B0604030504040204" pitchFamily="50" charset="-128"/>
              </a:rPr>
              <a:t>マイ容器を使う</a:t>
            </a:r>
          </a:p>
        </p:txBody>
      </p:sp>
      <p:pic>
        <p:nvPicPr>
          <p:cNvPr id="89" name="図 8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227" y="5462642"/>
            <a:ext cx="2518315" cy="1134835"/>
          </a:xfrm>
          <a:prstGeom prst="rect">
            <a:avLst/>
          </a:prstGeom>
        </p:spPr>
      </p:pic>
      <p:pic>
        <p:nvPicPr>
          <p:cNvPr id="90" name="図 8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6874" y="5354999"/>
            <a:ext cx="1692863" cy="1269647"/>
          </a:xfrm>
          <a:prstGeom prst="rect">
            <a:avLst/>
          </a:prstGeom>
        </p:spPr>
      </p:pic>
      <p:pic>
        <p:nvPicPr>
          <p:cNvPr id="91" name="Picture 16" descr="タッパーのイラスト"/>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47420" y="5812354"/>
            <a:ext cx="1006981" cy="903766"/>
          </a:xfrm>
          <a:prstGeom prst="rect">
            <a:avLst/>
          </a:prstGeom>
          <a:noFill/>
          <a:extLst>
            <a:ext uri="{909E8E84-426E-40dd-AFC4-6F175D3DCCD1}">
              <a14:hiddenFill xmlns:a14="http://schemas.microsoft.com/office/drawing/2010/main" xmlns="">
                <a:solidFill>
                  <a:srgbClr val="FFFFFF"/>
                </a:solidFill>
              </a14:hiddenFill>
            </a:ext>
          </a:extLst>
        </p:spPr>
      </p:pic>
      <p:sp>
        <p:nvSpPr>
          <p:cNvPr id="57" name="角丸四角形 56"/>
          <p:cNvSpPr/>
          <p:nvPr/>
        </p:nvSpPr>
        <p:spPr>
          <a:xfrm>
            <a:off x="137220" y="2215353"/>
            <a:ext cx="1332000" cy="445247"/>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kumimoji="1" lang="ja-JP" altLang="en-US" b="1" dirty="0">
                <a:solidFill>
                  <a:schemeClr val="bg1"/>
                </a:solidFill>
                <a:latin typeface="Meiryo UI" panose="020B0604030504040204" pitchFamily="50" charset="-128"/>
                <a:ea typeface="Meiryo UI" panose="020B0604030504040204" pitchFamily="50" charset="-128"/>
              </a:rPr>
              <a:t>対　象</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58" name="角丸四角形 57"/>
          <p:cNvSpPr/>
          <p:nvPr/>
        </p:nvSpPr>
        <p:spPr>
          <a:xfrm>
            <a:off x="124855" y="3393231"/>
            <a:ext cx="1332000" cy="445247"/>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kumimoji="1" lang="ja-JP" altLang="en-US" b="1" dirty="0">
                <a:solidFill>
                  <a:schemeClr val="bg1"/>
                </a:solidFill>
                <a:latin typeface="Meiryo UI" panose="020B0604030504040204" pitchFamily="50" charset="-128"/>
                <a:ea typeface="Meiryo UI" panose="020B0604030504040204" pitchFamily="50" charset="-128"/>
              </a:rPr>
              <a:t>参加方法</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59" name="正方形/長方形 58"/>
          <p:cNvSpPr/>
          <p:nvPr/>
        </p:nvSpPr>
        <p:spPr>
          <a:xfrm>
            <a:off x="1500279" y="3372918"/>
            <a:ext cx="7577117" cy="477054"/>
          </a:xfrm>
          <a:prstGeom prst="rect">
            <a:avLst/>
          </a:prstGeom>
        </p:spPr>
        <p:txBody>
          <a:bodyPr wrap="square">
            <a:spAutoFit/>
          </a:bodyPr>
          <a:lstStyle/>
          <a:p>
            <a:pPr lvl="0">
              <a:lnSpc>
                <a:spcPts val="3000"/>
              </a:lnSpc>
              <a:defRPr/>
            </a:pPr>
            <a:r>
              <a:rPr kumimoji="1" lang="ja-JP" altLang="en-US" sz="1600" b="1" dirty="0">
                <a:latin typeface="Meiryo UI" panose="020B0604030504040204" pitchFamily="50" charset="-128"/>
                <a:ea typeface="Meiryo UI" panose="020B0604030504040204" pitchFamily="50" charset="-128"/>
              </a:rPr>
              <a:t>大阪府ホームページ、</a:t>
            </a:r>
            <a:r>
              <a:rPr kumimoji="1" lang="ja-JP" altLang="en-US" sz="1600" b="1" dirty="0">
                <a:solidFill>
                  <a:prstClr val="black"/>
                </a:solidFill>
                <a:latin typeface="Meiryo UI" panose="020B0604030504040204" pitchFamily="50" charset="-128"/>
                <a:ea typeface="Meiryo UI" panose="020B0604030504040204" pitchFamily="50" charset="-128"/>
              </a:rPr>
              <a:t>大阪府</a:t>
            </a:r>
            <a:r>
              <a:rPr kumimoji="1" lang="en-US" altLang="ja-JP" sz="1600" b="1" dirty="0">
                <a:solidFill>
                  <a:prstClr val="black"/>
                </a:solidFill>
                <a:latin typeface="Meiryo UI" panose="020B0604030504040204" pitchFamily="50" charset="-128"/>
                <a:ea typeface="Meiryo UI" panose="020B0604030504040204" pitchFamily="50" charset="-128"/>
              </a:rPr>
              <a:t>SDGs【</a:t>
            </a:r>
            <a:r>
              <a:rPr kumimoji="1" lang="ja-JP" altLang="en-US" sz="1600" b="1" dirty="0">
                <a:solidFill>
                  <a:prstClr val="black"/>
                </a:solidFill>
                <a:latin typeface="Meiryo UI" panose="020B0604030504040204" pitchFamily="50" charset="-128"/>
                <a:ea typeface="Meiryo UI" panose="020B0604030504040204" pitchFamily="50" charset="-128"/>
              </a:rPr>
              <a:t>公式</a:t>
            </a:r>
            <a:r>
              <a:rPr kumimoji="1" lang="en-US" altLang="ja-JP" sz="1600" b="1" dirty="0">
                <a:solidFill>
                  <a:prstClr val="black"/>
                </a:solidFill>
                <a:latin typeface="Meiryo UI" panose="020B0604030504040204" pitchFamily="50" charset="-128"/>
                <a:ea typeface="Meiryo UI" panose="020B0604030504040204" pitchFamily="50" charset="-128"/>
              </a:rPr>
              <a:t>】Twitter</a:t>
            </a:r>
          </a:p>
        </p:txBody>
      </p:sp>
      <p:sp>
        <p:nvSpPr>
          <p:cNvPr id="63" name="角丸四角形 62"/>
          <p:cNvSpPr/>
          <p:nvPr/>
        </p:nvSpPr>
        <p:spPr>
          <a:xfrm>
            <a:off x="137220" y="2811789"/>
            <a:ext cx="1332000" cy="445247"/>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kumimoji="1" lang="ja-JP" altLang="en-US" b="1" dirty="0">
                <a:solidFill>
                  <a:schemeClr val="bg1"/>
                </a:solidFill>
                <a:latin typeface="Meiryo UI" panose="020B0604030504040204" pitchFamily="50" charset="-128"/>
                <a:ea typeface="Meiryo UI" panose="020B0604030504040204" pitchFamily="50" charset="-128"/>
              </a:rPr>
              <a:t>宣言内容</a:t>
            </a:r>
            <a:endParaRPr kumimoji="1" lang="en-US" altLang="ja-JP" b="1" dirty="0">
              <a:solidFill>
                <a:schemeClr val="bg1"/>
              </a:solidFill>
              <a:latin typeface="Meiryo UI" panose="020B0604030504040204" pitchFamily="50" charset="-128"/>
              <a:ea typeface="Meiryo UI" panose="020B0604030504040204" pitchFamily="50" charset="-128"/>
            </a:endParaRPr>
          </a:p>
        </p:txBody>
      </p:sp>
      <p:sp>
        <p:nvSpPr>
          <p:cNvPr id="64" name="正方形/長方形 63"/>
          <p:cNvSpPr/>
          <p:nvPr/>
        </p:nvSpPr>
        <p:spPr>
          <a:xfrm>
            <a:off x="1542376" y="2826701"/>
            <a:ext cx="7083032" cy="477054"/>
          </a:xfrm>
          <a:prstGeom prst="rect">
            <a:avLst/>
          </a:prstGeom>
        </p:spPr>
        <p:txBody>
          <a:bodyPr wrap="square">
            <a:spAutoFit/>
          </a:bodyPr>
          <a:lstStyle/>
          <a:p>
            <a:pPr lvl="0">
              <a:lnSpc>
                <a:spcPts val="3000"/>
              </a:lnSpc>
              <a:defRPr/>
            </a:pPr>
            <a:r>
              <a:rPr kumimoji="1" lang="en-US" altLang="ja-JP" sz="1600" b="1" dirty="0">
                <a:latin typeface="Meiryo UI" panose="020B0604030504040204" pitchFamily="50" charset="-128"/>
                <a:ea typeface="Meiryo UI" panose="020B0604030504040204" pitchFamily="50" charset="-128"/>
              </a:rPr>
              <a:t>SDGs</a:t>
            </a:r>
            <a:r>
              <a:rPr kumimoji="1" lang="ja-JP" altLang="en-US" sz="1600" b="1" dirty="0">
                <a:latin typeface="Meiryo UI" panose="020B0604030504040204" pitchFamily="50" charset="-128"/>
                <a:ea typeface="Meiryo UI" panose="020B0604030504040204" pitchFamily="50" charset="-128"/>
              </a:rPr>
              <a:t>の達成に向けた取組み、</a:t>
            </a:r>
            <a:r>
              <a:rPr kumimoji="1" lang="ja-JP" altLang="en-US" sz="1600" b="1" dirty="0">
                <a:solidFill>
                  <a:prstClr val="black"/>
                </a:solidFill>
                <a:latin typeface="Meiryo UI" panose="020B0604030504040204" pitchFamily="50" charset="-128"/>
                <a:ea typeface="Meiryo UI" panose="020B0604030504040204" pitchFamily="50" charset="-128"/>
              </a:rPr>
              <a:t>関連するゴール</a:t>
            </a:r>
            <a:endParaRPr kumimoji="1" lang="en-US" altLang="ja-JP" sz="1600" b="1" dirty="0">
              <a:solidFill>
                <a:prstClr val="black"/>
              </a:solidFill>
              <a:latin typeface="Meiryo UI" panose="020B0604030504040204" pitchFamily="50" charset="-128"/>
              <a:ea typeface="Meiryo UI" panose="020B0604030504040204" pitchFamily="50" charset="-128"/>
            </a:endParaRPr>
          </a:p>
        </p:txBody>
      </p:sp>
      <p:sp>
        <p:nvSpPr>
          <p:cNvPr id="65" name="正方形/長方形 64"/>
          <p:cNvSpPr/>
          <p:nvPr/>
        </p:nvSpPr>
        <p:spPr>
          <a:xfrm>
            <a:off x="1525811" y="2148176"/>
            <a:ext cx="3415155" cy="66221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nchorCtr="0"/>
          <a:lstStyle/>
          <a:p>
            <a:pPr lvl="0">
              <a:lnSpc>
                <a:spcPts val="3900"/>
              </a:lnSpc>
              <a:defRPr/>
            </a:pPr>
            <a:r>
              <a:rPr kumimoji="1" lang="ja-JP" altLang="en-US" sz="1600" b="1" dirty="0">
                <a:solidFill>
                  <a:schemeClr val="tx1"/>
                </a:solidFill>
                <a:latin typeface="Meiryo UI" panose="020B0604030504040204" pitchFamily="50" charset="-128"/>
                <a:ea typeface="Meiryo UI" panose="020B0604030504040204" pitchFamily="50" charset="-128"/>
              </a:rPr>
              <a:t>府民、府内の企業・団体など</a:t>
            </a:r>
            <a:endParaRPr kumimoji="1" lang="en-US" altLang="ja-JP" sz="1600" b="1" dirty="0">
              <a:solidFill>
                <a:schemeClr val="tx1"/>
              </a:solidFill>
              <a:latin typeface="Meiryo UI" panose="020B0604030504040204" pitchFamily="50" charset="-128"/>
              <a:ea typeface="Meiryo UI" panose="020B0604030504040204" pitchFamily="50" charset="-128"/>
            </a:endParaRPr>
          </a:p>
        </p:txBody>
      </p:sp>
      <p:sp>
        <p:nvSpPr>
          <p:cNvPr id="32" name="正方形/長方形 31"/>
          <p:cNvSpPr/>
          <p:nvPr/>
        </p:nvSpPr>
        <p:spPr>
          <a:xfrm>
            <a:off x="154096" y="761610"/>
            <a:ext cx="9635098" cy="118204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nchorCtr="0"/>
          <a:lstStyle/>
          <a:p>
            <a:pPr lvl="0">
              <a:lnSpc>
                <a:spcPct val="150000"/>
              </a:lnSpc>
              <a:defRPr/>
            </a:pPr>
            <a:r>
              <a:rPr lang="ja-JP" altLang="en-US" b="1" dirty="0">
                <a:solidFill>
                  <a:schemeClr val="tx1"/>
                </a:solidFill>
                <a:latin typeface="Meiryo UI" panose="020B0604030504040204" pitchFamily="50" charset="-128"/>
                <a:ea typeface="Meiryo UI" panose="020B0604030504040204" pitchFamily="50" charset="-128"/>
              </a:rPr>
              <a:t>府⺠や府内企業・団体などあらゆるステークホルダーに </a:t>
            </a:r>
            <a:r>
              <a:rPr lang="en-US" altLang="ja-JP" b="1" dirty="0">
                <a:solidFill>
                  <a:schemeClr val="tx1"/>
                </a:solidFill>
                <a:latin typeface="Meiryo UI" panose="020B0604030504040204" pitchFamily="50" charset="-128"/>
                <a:ea typeface="Meiryo UI" panose="020B0604030504040204" pitchFamily="50" charset="-128"/>
              </a:rPr>
              <a:t>SDGs </a:t>
            </a:r>
            <a:r>
              <a:rPr lang="ja-JP" altLang="en-US" b="1" dirty="0">
                <a:solidFill>
                  <a:schemeClr val="tx1"/>
                </a:solidFill>
                <a:latin typeface="Meiryo UI" panose="020B0604030504040204" pitchFamily="50" charset="-128"/>
                <a:ea typeface="Meiryo UI" panose="020B0604030504040204" pitchFamily="50" charset="-128"/>
              </a:rPr>
              <a:t>を知ってもらい、具体的な⾏動につなげるために策定</a:t>
            </a:r>
            <a:r>
              <a:rPr lang="ja-JP" altLang="en-US" dirty="0">
                <a:solidFill>
                  <a:schemeClr val="tx1"/>
                </a:solidFill>
                <a:latin typeface="Meiryo UI" panose="020B0604030504040204" pitchFamily="50" charset="-128"/>
                <a:ea typeface="Meiryo UI" panose="020B0604030504040204" pitchFamily="50" charset="-128"/>
              </a:rPr>
              <a:t>した「大阪 </a:t>
            </a:r>
            <a:r>
              <a:rPr lang="en-US" altLang="ja-JP" dirty="0">
                <a:solidFill>
                  <a:schemeClr val="tx1"/>
                </a:solidFill>
                <a:latin typeface="Meiryo UI" panose="020B0604030504040204" pitchFamily="50" charset="-128"/>
                <a:ea typeface="Meiryo UI" panose="020B0604030504040204" pitchFamily="50" charset="-128"/>
              </a:rPr>
              <a:t>SDGs ⾏</a:t>
            </a:r>
            <a:r>
              <a:rPr lang="ja-JP" altLang="en-US" dirty="0">
                <a:solidFill>
                  <a:schemeClr val="tx1"/>
                </a:solidFill>
                <a:latin typeface="Meiryo UI" panose="020B0604030504040204" pitchFamily="50" charset="-128"/>
                <a:ea typeface="Meiryo UI" panose="020B0604030504040204" pitchFamily="50" charset="-128"/>
              </a:rPr>
              <a:t>動憲章」の趣旨に沿って、自らが⾏</a:t>
            </a:r>
            <a:r>
              <a:rPr lang="ja-JP" altLang="en-US" dirty="0" err="1">
                <a:solidFill>
                  <a:schemeClr val="tx1"/>
                </a:solidFill>
                <a:latin typeface="Meiryo UI" panose="020B0604030504040204" pitchFamily="50" charset="-128"/>
                <a:ea typeface="Meiryo UI" panose="020B0604030504040204" pitchFamily="50" charset="-128"/>
              </a:rPr>
              <a:t>う</a:t>
            </a:r>
            <a:r>
              <a:rPr lang="ja-JP" altLang="en-US" dirty="0">
                <a:solidFill>
                  <a:schemeClr val="tx1"/>
                </a:solidFill>
                <a:latin typeface="Meiryo UI" panose="020B0604030504040204" pitchFamily="50" charset="-128"/>
                <a:ea typeface="Meiryo UI" panose="020B0604030504040204" pitchFamily="50" charset="-128"/>
              </a:rPr>
              <a:t> </a:t>
            </a:r>
            <a:r>
              <a:rPr lang="en-US" altLang="ja-JP" dirty="0">
                <a:solidFill>
                  <a:schemeClr val="tx1"/>
                </a:solidFill>
                <a:latin typeface="Meiryo UI" panose="020B0604030504040204" pitchFamily="50" charset="-128"/>
                <a:ea typeface="Meiryo UI" panose="020B0604030504040204" pitchFamily="50" charset="-128"/>
              </a:rPr>
              <a:t>SDGs </a:t>
            </a:r>
            <a:r>
              <a:rPr lang="ja-JP" altLang="en-US" dirty="0">
                <a:solidFill>
                  <a:schemeClr val="tx1"/>
                </a:solidFill>
                <a:latin typeface="Meiryo UI" panose="020B0604030504040204" pitchFamily="50" charset="-128"/>
                <a:ea typeface="Meiryo UI" panose="020B0604030504040204" pitchFamily="50" charset="-128"/>
              </a:rPr>
              <a:t>の達成に向けた⾏動を宣言するプロジェクトです。</a:t>
            </a:r>
            <a:endParaRPr kumimoji="1" lang="en-US" altLang="ja-JP" dirty="0">
              <a:solidFill>
                <a:schemeClr val="tx1"/>
              </a:solidFill>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36AEF0C8-51A4-4776-85B4-078E67080623}"/>
              </a:ext>
            </a:extLst>
          </p:cNvPr>
          <p:cNvSpPr txBox="1"/>
          <p:nvPr/>
        </p:nvSpPr>
        <p:spPr>
          <a:xfrm>
            <a:off x="85188" y="99091"/>
            <a:ext cx="5515884"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　私の</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宣言プロジェクト</a:t>
            </a:r>
          </a:p>
        </p:txBody>
      </p:sp>
      <p:cxnSp>
        <p:nvCxnSpPr>
          <p:cNvPr id="28" name="直線コネクタ 27">
            <a:extLst>
              <a:ext uri="{FF2B5EF4-FFF2-40B4-BE49-F238E27FC236}">
                <a16:creationId xmlns:a16="http://schemas.microsoft.com/office/drawing/2014/main" id="{66DA8674-C7F6-41B2-850C-02994493EC98}"/>
              </a:ext>
            </a:extLst>
          </p:cNvPr>
          <p:cNvCxnSpPr>
            <a:cxnSpLocks/>
          </p:cNvCxnSpPr>
          <p:nvPr/>
        </p:nvCxnSpPr>
        <p:spPr>
          <a:xfrm>
            <a:off x="79182" y="600457"/>
            <a:ext cx="9747636"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816801"/>
      </p:ext>
    </p:extLst>
  </p:cSld>
  <p:clrMapOvr>
    <a:masterClrMapping/>
  </p:clrMapOvr>
  <mc:AlternateContent xmlns:mc="http://schemas.openxmlformats.org/markup-compatibility/2006" xmlns:p14="http://schemas.microsoft.com/office/powerpoint/2010/main">
    <mc:Choice Requires="p14">
      <p:transition spd="slow" p14:dur="2000" advTm="4232"/>
    </mc:Choice>
    <mc:Fallback xmlns="">
      <p:transition spd="slow" advTm="4232"/>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リーフォーム 7"/>
          <p:cNvSpPr/>
          <p:nvPr/>
        </p:nvSpPr>
        <p:spPr>
          <a:xfrm rot="60000" flipH="1">
            <a:off x="310788" y="2864394"/>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68A042"/>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779" y="3997494"/>
            <a:ext cx="632965" cy="632965"/>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459" y="3997495"/>
            <a:ext cx="632965" cy="632965"/>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139" y="3997494"/>
            <a:ext cx="632965" cy="632965"/>
          </a:xfrm>
          <a:prstGeom prst="rect">
            <a:avLst/>
          </a:prstGeom>
        </p:spPr>
      </p:pic>
      <p:sp>
        <p:nvSpPr>
          <p:cNvPr id="12" name="正方形/長方形 11"/>
          <p:cNvSpPr/>
          <p:nvPr/>
        </p:nvSpPr>
        <p:spPr>
          <a:xfrm rot="21360000">
            <a:off x="711995" y="3015792"/>
            <a:ext cx="3182839" cy="830997"/>
          </a:xfrm>
          <a:prstGeom prst="rect">
            <a:avLst/>
          </a:prstGeom>
        </p:spPr>
        <p:txBody>
          <a:bodyPr wrap="square">
            <a:spAutoFit/>
          </a:bodyPr>
          <a:lstStyle/>
          <a:p>
            <a:r>
              <a:rPr lang="ja-JP" altLang="en-US" sz="1600" dirty="0" smtClean="0">
                <a:solidFill>
                  <a:schemeClr val="bg1"/>
                </a:solidFill>
                <a:latin typeface="+mn-ea"/>
              </a:rPr>
              <a:t>毎日</a:t>
            </a:r>
            <a:r>
              <a:rPr lang="ja-JP" altLang="en-US" sz="1600" dirty="0">
                <a:solidFill>
                  <a:schemeClr val="bg1"/>
                </a:solidFill>
                <a:latin typeface="+mn-ea"/>
              </a:rPr>
              <a:t>、健康のため運動します</a:t>
            </a:r>
            <a:r>
              <a:rPr lang="ja-JP" altLang="en-US" sz="1600" dirty="0" smtClean="0">
                <a:solidFill>
                  <a:schemeClr val="bg1"/>
                </a:solidFill>
                <a:latin typeface="+mn-ea"/>
              </a:rPr>
              <a:t>。</a:t>
            </a:r>
            <a:endParaRPr lang="en-US" altLang="ja-JP" sz="1600" dirty="0" smtClean="0">
              <a:solidFill>
                <a:schemeClr val="bg1"/>
              </a:solidFill>
              <a:latin typeface="+mn-ea"/>
            </a:endParaRPr>
          </a:p>
          <a:p>
            <a:r>
              <a:rPr lang="ja-JP" altLang="en-US" sz="1600" dirty="0" smtClean="0">
                <a:solidFill>
                  <a:schemeClr val="bg1"/>
                </a:solidFill>
                <a:latin typeface="+mn-ea"/>
              </a:rPr>
              <a:t>家族</a:t>
            </a:r>
            <a:r>
              <a:rPr lang="ja-JP" altLang="en-US" sz="1600" dirty="0">
                <a:solidFill>
                  <a:schemeClr val="bg1"/>
                </a:solidFill>
                <a:latin typeface="+mn-ea"/>
              </a:rPr>
              <a:t>と一緒に地域の活動に参加し、地元をみんなで盛り上げる</a:t>
            </a:r>
            <a:r>
              <a:rPr lang="ja-JP" altLang="en-US" sz="1600" dirty="0" smtClean="0">
                <a:solidFill>
                  <a:schemeClr val="bg1"/>
                </a:solidFill>
                <a:latin typeface="+mn-ea"/>
              </a:rPr>
              <a:t>。</a:t>
            </a:r>
            <a:endParaRPr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sp>
        <p:nvSpPr>
          <p:cNvPr id="13" name="正方形/長方形 12"/>
          <p:cNvSpPr/>
          <p:nvPr/>
        </p:nvSpPr>
        <p:spPr>
          <a:xfrm>
            <a:off x="299779" y="3083165"/>
            <a:ext cx="439089" cy="82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p:cNvGrpSpPr/>
          <p:nvPr/>
        </p:nvGrpSpPr>
        <p:grpSpPr>
          <a:xfrm>
            <a:off x="299779" y="1055518"/>
            <a:ext cx="3611009" cy="1766263"/>
            <a:chOff x="617965" y="1022713"/>
            <a:chExt cx="3611009" cy="1766263"/>
          </a:xfrm>
        </p:grpSpPr>
        <p:sp>
          <p:nvSpPr>
            <p:cNvPr id="15" name="フリーフォーム 14"/>
            <p:cNvSpPr/>
            <p:nvPr/>
          </p:nvSpPr>
          <p:spPr>
            <a:xfrm rot="60000" flipH="1">
              <a:off x="628974" y="1022713"/>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EAB200"/>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正方形/長方形 15"/>
            <p:cNvSpPr/>
            <p:nvPr/>
          </p:nvSpPr>
          <p:spPr>
            <a:xfrm>
              <a:off x="617965" y="1241484"/>
              <a:ext cx="439089" cy="82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rot="21360000">
              <a:off x="1205209" y="1180026"/>
              <a:ext cx="2869506" cy="830997"/>
            </a:xfrm>
            <a:prstGeom prst="rect">
              <a:avLst/>
            </a:prstGeom>
          </p:spPr>
          <p:txBody>
            <a:bodyPr wrap="square">
              <a:spAutoFit/>
            </a:bodyPr>
            <a:lstStyle/>
            <a:p>
              <a:r>
                <a:rPr lang="ja-JP" altLang="en-US" sz="1600" dirty="0" smtClean="0">
                  <a:solidFill>
                    <a:schemeClr val="bg1"/>
                  </a:solidFill>
                  <a:latin typeface="+mn-ea"/>
                </a:rPr>
                <a:t> </a:t>
              </a:r>
              <a:r>
                <a:rPr lang="ja-JP" altLang="en-US" sz="1600" dirty="0">
                  <a:latin typeface="+mn-ea"/>
                </a:rPr>
                <a:t>食品ロスを減らすため冷蔵庫の中をチェックしてから買い物に行きます。	</a:t>
              </a:r>
            </a:p>
          </p:txBody>
        </p:sp>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965" y="2156011"/>
              <a:ext cx="632965" cy="632965"/>
            </a:xfrm>
            <a:prstGeom prst="rect">
              <a:avLst/>
            </a:prstGeom>
          </p:spPr>
        </p:pic>
      </p:grpSp>
      <p:sp>
        <p:nvSpPr>
          <p:cNvPr id="19" name="フリーフォーム 18"/>
          <p:cNvSpPr/>
          <p:nvPr/>
        </p:nvSpPr>
        <p:spPr>
          <a:xfrm rot="60000" flipH="1">
            <a:off x="6083909" y="4527360"/>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3D6DC3"/>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正方形/長方形 19"/>
          <p:cNvSpPr/>
          <p:nvPr/>
        </p:nvSpPr>
        <p:spPr>
          <a:xfrm>
            <a:off x="6072900" y="4746131"/>
            <a:ext cx="439089" cy="82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rot="21360000">
            <a:off x="6709309" y="4893336"/>
            <a:ext cx="2031325" cy="338554"/>
          </a:xfrm>
          <a:prstGeom prst="rect">
            <a:avLst/>
          </a:prstGeom>
        </p:spPr>
        <p:txBody>
          <a:bodyPr wrap="none">
            <a:spAutoFit/>
          </a:bodyPr>
          <a:lstStyle/>
          <a:p>
            <a:r>
              <a:rPr lang="ja-JP" altLang="en-US" sz="1600" dirty="0">
                <a:latin typeface="+mn-ea"/>
              </a:rPr>
              <a:t>釣り糸をひろう	</a:t>
            </a:r>
          </a:p>
        </p:txBody>
      </p:sp>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6034" y="5638693"/>
            <a:ext cx="632965" cy="632965"/>
          </a:xfrm>
          <a:prstGeom prst="rect">
            <a:avLst/>
          </a:prstGeom>
        </p:spPr>
      </p:pic>
      <p:sp>
        <p:nvSpPr>
          <p:cNvPr id="24" name="フリーフォーム 23"/>
          <p:cNvSpPr/>
          <p:nvPr/>
        </p:nvSpPr>
        <p:spPr>
          <a:xfrm rot="60000" flipH="1">
            <a:off x="3947551" y="2262849"/>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FF3F3F"/>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正方形/長方形 24"/>
          <p:cNvSpPr/>
          <p:nvPr/>
        </p:nvSpPr>
        <p:spPr>
          <a:xfrm>
            <a:off x="3936542" y="2481620"/>
            <a:ext cx="439089" cy="82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rot="21360000">
            <a:off x="4582809" y="2483440"/>
            <a:ext cx="2534105" cy="584775"/>
          </a:xfrm>
          <a:prstGeom prst="rect">
            <a:avLst/>
          </a:prstGeom>
        </p:spPr>
        <p:txBody>
          <a:bodyPr wrap="square">
            <a:spAutoFit/>
          </a:bodyPr>
          <a:lstStyle/>
          <a:p>
            <a:r>
              <a:rPr lang="ja-JP" altLang="en-US" sz="1600" dirty="0">
                <a:latin typeface="+mn-ea"/>
              </a:rPr>
              <a:t>仕事でも家庭でも男女公平を</a:t>
            </a:r>
            <a:r>
              <a:rPr lang="ja-JP" altLang="en-US" sz="1600" dirty="0" smtClean="0">
                <a:latin typeface="+mn-ea"/>
              </a:rPr>
              <a:t>心掛ける</a:t>
            </a:r>
            <a:r>
              <a:rPr lang="en-US" altLang="ja-JP" sz="1600" dirty="0">
                <a:latin typeface="+mn-ea"/>
              </a:rPr>
              <a:t>	</a:t>
            </a:r>
          </a:p>
        </p:txBody>
      </p:sp>
      <p:pic>
        <p:nvPicPr>
          <p:cNvPr id="27" name="図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9300" y="1756542"/>
            <a:ext cx="632965" cy="632965"/>
          </a:xfrm>
          <a:prstGeom prst="rect">
            <a:avLst/>
          </a:prstGeom>
        </p:spPr>
      </p:pic>
      <p:sp>
        <p:nvSpPr>
          <p:cNvPr id="31" name="フリーフォーム 30"/>
          <p:cNvSpPr/>
          <p:nvPr/>
        </p:nvSpPr>
        <p:spPr>
          <a:xfrm rot="60000" flipH="1">
            <a:off x="3947549" y="3314706"/>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A20078"/>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正方形/長方形 31"/>
          <p:cNvSpPr/>
          <p:nvPr/>
        </p:nvSpPr>
        <p:spPr>
          <a:xfrm>
            <a:off x="3936540" y="3533477"/>
            <a:ext cx="439089" cy="828000"/>
          </a:xfrm>
          <a:prstGeom prst="rect">
            <a:avLst/>
          </a:prstGeom>
          <a:solidFill>
            <a:srgbClr val="700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rot="21360000">
            <a:off x="4443479" y="3226385"/>
            <a:ext cx="2914044" cy="1077218"/>
          </a:xfrm>
          <a:prstGeom prst="rect">
            <a:avLst/>
          </a:prstGeom>
        </p:spPr>
        <p:txBody>
          <a:bodyPr wrap="square">
            <a:spAutoFit/>
          </a:bodyPr>
          <a:lstStyle/>
          <a:p>
            <a:endParaRPr lang="ja-JP" altLang="en-US" sz="1600" dirty="0">
              <a:solidFill>
                <a:schemeClr val="bg1"/>
              </a:solidFill>
              <a:latin typeface="+mn-ea"/>
            </a:endParaRPr>
          </a:p>
          <a:p>
            <a:r>
              <a:rPr lang="ja-JP" altLang="en-US" sz="1600" dirty="0">
                <a:solidFill>
                  <a:schemeClr val="bg1"/>
                </a:solidFill>
                <a:latin typeface="+mn-ea"/>
              </a:rPr>
              <a:t> 多様性を受け入れ、いつでも誰とでも、最高の職場環境を創る。	</a:t>
            </a:r>
          </a:p>
        </p:txBody>
      </p:sp>
      <p:pic>
        <p:nvPicPr>
          <p:cNvPr id="34" name="図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6810" y="4477192"/>
            <a:ext cx="632965" cy="632965"/>
          </a:xfrm>
          <a:prstGeom prst="rect">
            <a:avLst/>
          </a:prstGeom>
        </p:spPr>
      </p:pic>
      <p:pic>
        <p:nvPicPr>
          <p:cNvPr id="36" name="図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42398" y="4477191"/>
            <a:ext cx="632965" cy="632965"/>
          </a:xfrm>
          <a:prstGeom prst="rect">
            <a:avLst/>
          </a:prstGeom>
        </p:spPr>
      </p:pic>
      <p:sp>
        <p:nvSpPr>
          <p:cNvPr id="6" name="テキスト ボックス 5"/>
          <p:cNvSpPr txBox="1"/>
          <p:nvPr/>
        </p:nvSpPr>
        <p:spPr>
          <a:xfrm>
            <a:off x="3267644" y="6552185"/>
            <a:ext cx="6638356" cy="276999"/>
          </a:xfrm>
          <a:prstGeom prst="rect">
            <a:avLst/>
          </a:prstGeom>
          <a:noFill/>
        </p:spPr>
        <p:txBody>
          <a:bodyPr wrap="none" rtlCol="0">
            <a:spAutoFit/>
          </a:bodyPr>
          <a:lstStyle/>
          <a:p>
            <a:r>
              <a:rPr kumimoji="1" lang="ja-JP" altLang="en-US" sz="1200" dirty="0" smtClean="0"/>
              <a:t>各ゴールは“私の</a:t>
            </a:r>
            <a:r>
              <a:rPr kumimoji="1" lang="en-US" altLang="ja-JP" sz="1200" dirty="0" smtClean="0"/>
              <a:t>SDGs</a:t>
            </a:r>
            <a:r>
              <a:rPr kumimoji="1" lang="ja-JP" altLang="en-US" sz="1200" dirty="0" smtClean="0"/>
              <a:t>宣言”にあわせ、めざすゴールとして記載されたものを掲載しています。</a:t>
            </a:r>
            <a:endParaRPr kumimoji="1" lang="ja-JP" altLang="en-US" sz="1200" dirty="0"/>
          </a:p>
        </p:txBody>
      </p:sp>
      <p:pic>
        <p:nvPicPr>
          <p:cNvPr id="39" name="図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9779" y="5859453"/>
            <a:ext cx="632965" cy="632965"/>
          </a:xfrm>
          <a:prstGeom prst="rect">
            <a:avLst/>
          </a:prstGeom>
        </p:spPr>
      </p:pic>
      <p:sp>
        <p:nvSpPr>
          <p:cNvPr id="40" name="フリーフォーム 39"/>
          <p:cNvSpPr/>
          <p:nvPr/>
        </p:nvSpPr>
        <p:spPr>
          <a:xfrm rot="60000" flipH="1">
            <a:off x="310790" y="4678115"/>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F44B3E"/>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正方形/長方形 40"/>
          <p:cNvSpPr/>
          <p:nvPr/>
        </p:nvSpPr>
        <p:spPr>
          <a:xfrm>
            <a:off x="299781" y="4896886"/>
            <a:ext cx="439089" cy="828000"/>
          </a:xfrm>
          <a:prstGeom prst="rect">
            <a:avLst/>
          </a:prstGeom>
          <a:solidFill>
            <a:srgbClr val="C518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rot="21360000">
            <a:off x="803313" y="4920128"/>
            <a:ext cx="2981301" cy="584775"/>
          </a:xfrm>
          <a:prstGeom prst="rect">
            <a:avLst/>
          </a:prstGeom>
        </p:spPr>
        <p:txBody>
          <a:bodyPr wrap="square">
            <a:spAutoFit/>
          </a:bodyPr>
          <a:lstStyle/>
          <a:p>
            <a:r>
              <a:rPr lang="ja-JP" altLang="en-US" sz="1600" dirty="0" smtClean="0">
                <a:solidFill>
                  <a:schemeClr val="bg1"/>
                </a:solidFill>
                <a:latin typeface="+mn-ea"/>
              </a:rPr>
              <a:t> </a:t>
            </a:r>
            <a:r>
              <a:rPr lang="ja-JP" altLang="en-US" sz="1600" dirty="0">
                <a:latin typeface="+mn-ea"/>
              </a:rPr>
              <a:t>フェアトレードの商品を買います	</a:t>
            </a:r>
          </a:p>
        </p:txBody>
      </p:sp>
      <p:pic>
        <p:nvPicPr>
          <p:cNvPr id="44" name="図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79726" y="2062403"/>
            <a:ext cx="632965" cy="632965"/>
          </a:xfrm>
          <a:prstGeom prst="rect">
            <a:avLst/>
          </a:prstGeom>
        </p:spPr>
      </p:pic>
      <p:sp>
        <p:nvSpPr>
          <p:cNvPr id="45" name="フリーフォーム 44"/>
          <p:cNvSpPr/>
          <p:nvPr/>
        </p:nvSpPr>
        <p:spPr>
          <a:xfrm rot="60000" flipH="1">
            <a:off x="6138821" y="944999"/>
            <a:ext cx="3600000" cy="1080000"/>
          </a:xfrm>
          <a:custGeom>
            <a:avLst/>
            <a:gdLst>
              <a:gd name="connsiteX0" fmla="*/ 183416 w 2526832"/>
              <a:gd name="connsiteY0" fmla="*/ 850 h 710450"/>
              <a:gd name="connsiteX1" fmla="*/ 9425 w 2526832"/>
              <a:gd name="connsiteY1" fmla="*/ 0 h 710450"/>
              <a:gd name="connsiteX2" fmla="*/ 0 w 2526832"/>
              <a:gd name="connsiteY2" fmla="*/ 539954 h 710450"/>
              <a:gd name="connsiteX3" fmla="*/ 183416 w 2526832"/>
              <a:gd name="connsiteY3" fmla="*/ 540850 h 710450"/>
              <a:gd name="connsiteX4" fmla="*/ 2343416 w 2526832"/>
              <a:gd name="connsiteY4" fmla="*/ 709600 h 710450"/>
              <a:gd name="connsiteX5" fmla="*/ 2517407 w 2526832"/>
              <a:gd name="connsiteY5" fmla="*/ 710450 h 710450"/>
              <a:gd name="connsiteX6" fmla="*/ 2526832 w 2526832"/>
              <a:gd name="connsiteY6" fmla="*/ 170496 h 710450"/>
              <a:gd name="connsiteX7" fmla="*/ 2343416 w 2526832"/>
              <a:gd name="connsiteY7" fmla="*/ 169600 h 710450"/>
              <a:gd name="connsiteX8" fmla="*/ 183416 w 2526832"/>
              <a:gd name="connsiteY8" fmla="*/ 850 h 71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832" h="710450">
                <a:moveTo>
                  <a:pt x="183416" y="850"/>
                </a:moveTo>
                <a:lnTo>
                  <a:pt x="9425" y="0"/>
                </a:lnTo>
                <a:lnTo>
                  <a:pt x="0" y="539954"/>
                </a:lnTo>
                <a:lnTo>
                  <a:pt x="183416" y="540850"/>
                </a:lnTo>
                <a:cubicBezTo>
                  <a:pt x="903416" y="559600"/>
                  <a:pt x="1623416" y="690850"/>
                  <a:pt x="2343416" y="709600"/>
                </a:cubicBezTo>
                <a:lnTo>
                  <a:pt x="2517407" y="710450"/>
                </a:lnTo>
                <a:lnTo>
                  <a:pt x="2526832" y="170496"/>
                </a:lnTo>
                <a:lnTo>
                  <a:pt x="2343416" y="169600"/>
                </a:lnTo>
                <a:cubicBezTo>
                  <a:pt x="1623416" y="150850"/>
                  <a:pt x="903416" y="19600"/>
                  <a:pt x="183416" y="850"/>
                </a:cubicBezTo>
                <a:close/>
              </a:path>
            </a:pathLst>
          </a:custGeom>
          <a:solidFill>
            <a:srgbClr val="517D33"/>
          </a:solidFill>
          <a:ln w="101600" cap="sq">
            <a:noFill/>
            <a:miter lim="800000"/>
          </a:ln>
          <a:effectLst>
            <a:outerShdw blurRad="38100" dist="279400" dir="600000" sx="90000" sy="90000" kx="110000" ky="200000" algn="tl"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正方形/長方形 45"/>
          <p:cNvSpPr/>
          <p:nvPr/>
        </p:nvSpPr>
        <p:spPr>
          <a:xfrm>
            <a:off x="6127812" y="1163770"/>
            <a:ext cx="439089" cy="828000"/>
          </a:xfrm>
          <a:prstGeom prst="rect">
            <a:avLst/>
          </a:prstGeom>
          <a:solidFill>
            <a:srgbClr val="283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rot="21360000">
            <a:off x="6645805" y="1104824"/>
            <a:ext cx="2944709" cy="830997"/>
          </a:xfrm>
          <a:prstGeom prst="rect">
            <a:avLst/>
          </a:prstGeom>
        </p:spPr>
        <p:txBody>
          <a:bodyPr wrap="square">
            <a:spAutoFit/>
          </a:bodyPr>
          <a:lstStyle/>
          <a:p>
            <a:r>
              <a:rPr lang="ja-JP" altLang="en-US" sz="1600" dirty="0" smtClean="0">
                <a:solidFill>
                  <a:schemeClr val="bg1"/>
                </a:solidFill>
                <a:latin typeface="+mn-ea"/>
              </a:rPr>
              <a:t> </a:t>
            </a:r>
            <a:r>
              <a:rPr lang="ja-JP" altLang="en-US" sz="1600" dirty="0">
                <a:solidFill>
                  <a:schemeClr val="bg1"/>
                </a:solidFill>
                <a:latin typeface="+mn-ea"/>
              </a:rPr>
              <a:t>避難場所の確認や非常食の準備をして、被害を最小限に抑える行動をします	</a:t>
            </a:r>
          </a:p>
        </p:txBody>
      </p:sp>
      <p:sp>
        <p:nvSpPr>
          <p:cNvPr id="37" name="テキスト ボックス 36">
            <a:extLst>
              <a:ext uri="{FF2B5EF4-FFF2-40B4-BE49-F238E27FC236}">
                <a16:creationId xmlns:a16="http://schemas.microsoft.com/office/drawing/2014/main" id="{36AEF0C8-51A4-4776-85B4-078E67080623}"/>
              </a:ext>
            </a:extLst>
          </p:cNvPr>
          <p:cNvSpPr txBox="1"/>
          <p:nvPr/>
        </p:nvSpPr>
        <p:spPr>
          <a:xfrm>
            <a:off x="85188" y="99091"/>
            <a:ext cx="5515884"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皆さんから寄せられた“私</a:t>
            </a:r>
            <a:r>
              <a:rPr kumimoji="1" lang="ja-JP" altLang="en-US" sz="2000" b="1" dirty="0">
                <a:latin typeface="Meiryo UI" panose="020B0604030504040204" pitchFamily="50" charset="-128"/>
                <a:ea typeface="Meiryo UI" panose="020B0604030504040204" pitchFamily="50" charset="-128"/>
              </a:rPr>
              <a:t>の</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宣言”</a:t>
            </a:r>
          </a:p>
        </p:txBody>
      </p:sp>
      <p:cxnSp>
        <p:nvCxnSpPr>
          <p:cNvPr id="38" name="直線コネクタ 37">
            <a:extLst>
              <a:ext uri="{FF2B5EF4-FFF2-40B4-BE49-F238E27FC236}">
                <a16:creationId xmlns:a16="http://schemas.microsoft.com/office/drawing/2014/main" id="{66DA8674-C7F6-41B2-850C-02994493EC98}"/>
              </a:ext>
            </a:extLst>
          </p:cNvPr>
          <p:cNvCxnSpPr>
            <a:cxnSpLocks/>
          </p:cNvCxnSpPr>
          <p:nvPr/>
        </p:nvCxnSpPr>
        <p:spPr>
          <a:xfrm>
            <a:off x="79182" y="600457"/>
            <a:ext cx="9747636"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850012"/>
      </p:ext>
    </p:extLst>
  </p:cSld>
  <p:clrMapOvr>
    <a:masterClrMapping/>
  </p:clrMapOvr>
  <mc:AlternateContent xmlns:mc="http://schemas.openxmlformats.org/markup-compatibility/2006" xmlns:p14="http://schemas.microsoft.com/office/powerpoint/2010/main">
    <mc:Choice Requires="p14">
      <p:transition spd="slow" p14:dur="2000" advTm="15540"/>
    </mc:Choice>
    <mc:Fallback xmlns="">
      <p:transition spd="slow" advTm="1554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rotWithShape="1">
          <a:blip r:embed="rId3"/>
          <a:srcRect l="14930" t="19301" r="14998" b="6250"/>
          <a:stretch/>
        </p:blipFill>
        <p:spPr>
          <a:xfrm>
            <a:off x="201686" y="847166"/>
            <a:ext cx="9641543" cy="5759330"/>
          </a:xfrm>
          <a:prstGeom prst="rect">
            <a:avLst/>
          </a:prstGeom>
        </p:spPr>
      </p:pic>
      <p:sp>
        <p:nvSpPr>
          <p:cNvPr id="2" name="楕円 1"/>
          <p:cNvSpPr/>
          <p:nvPr/>
        </p:nvSpPr>
        <p:spPr>
          <a:xfrm>
            <a:off x="443752" y="2743200"/>
            <a:ext cx="2931460" cy="389965"/>
          </a:xfrm>
          <a:prstGeom prst="ellipse">
            <a:avLst/>
          </a:prstGeom>
          <a:no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p:cNvSpPr/>
          <p:nvPr/>
        </p:nvSpPr>
        <p:spPr>
          <a:xfrm>
            <a:off x="3741653" y="3065930"/>
            <a:ext cx="2422695" cy="389965"/>
          </a:xfrm>
          <a:prstGeom prst="ellipse">
            <a:avLst/>
          </a:prstGeom>
          <a:no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6AEF0C8-51A4-4776-85B4-078E67080623}"/>
              </a:ext>
            </a:extLst>
          </p:cNvPr>
          <p:cNvSpPr txBox="1"/>
          <p:nvPr/>
        </p:nvSpPr>
        <p:spPr>
          <a:xfrm>
            <a:off x="85188" y="99091"/>
            <a:ext cx="5515884"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　企業や</a:t>
            </a:r>
            <a:r>
              <a:rPr kumimoji="1" lang="ja-JP" altLang="en-US" sz="2000" b="1" dirty="0" smtClean="0">
                <a:latin typeface="Meiryo UI" panose="020B0604030504040204" pitchFamily="50" charset="-128"/>
                <a:ea typeface="Meiryo UI" panose="020B0604030504040204" pitchFamily="50" charset="-128"/>
              </a:rPr>
              <a:t>団体から寄せられた“私</a:t>
            </a:r>
            <a:r>
              <a:rPr kumimoji="1" lang="ja-JP" altLang="en-US" sz="2000" b="1" dirty="0">
                <a:latin typeface="Meiryo UI" panose="020B0604030504040204" pitchFamily="50" charset="-128"/>
                <a:ea typeface="Meiryo UI" panose="020B0604030504040204" pitchFamily="50" charset="-128"/>
              </a:rPr>
              <a:t>の</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宣言”</a:t>
            </a:r>
          </a:p>
        </p:txBody>
      </p:sp>
      <p:cxnSp>
        <p:nvCxnSpPr>
          <p:cNvPr id="7" name="直線コネクタ 6">
            <a:extLst>
              <a:ext uri="{FF2B5EF4-FFF2-40B4-BE49-F238E27FC236}">
                <a16:creationId xmlns:a16="http://schemas.microsoft.com/office/drawing/2014/main" id="{66DA8674-C7F6-41B2-850C-02994493EC98}"/>
              </a:ext>
            </a:extLst>
          </p:cNvPr>
          <p:cNvCxnSpPr>
            <a:cxnSpLocks/>
          </p:cNvCxnSpPr>
          <p:nvPr/>
        </p:nvCxnSpPr>
        <p:spPr>
          <a:xfrm>
            <a:off x="79182" y="600457"/>
            <a:ext cx="9747636"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402690"/>
      </p:ext>
    </p:extLst>
  </p:cSld>
  <p:clrMapOvr>
    <a:masterClrMapping/>
  </p:clrMapOvr>
  <mc:AlternateContent xmlns:mc="http://schemas.openxmlformats.org/markup-compatibility/2006" xmlns:p14="http://schemas.microsoft.com/office/powerpoint/2010/main">
    <mc:Choice Requires="p14">
      <p:transition spd="slow" p14:dur="2000" advTm="15540"/>
    </mc:Choice>
    <mc:Fallback xmlns="">
      <p:transition spd="slow" advTm="155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162" y="4724673"/>
            <a:ext cx="980214" cy="980214"/>
          </a:xfrm>
          <a:prstGeom prst="rect">
            <a:avLst/>
          </a:prstGeom>
        </p:spPr>
      </p:pic>
      <p:pic>
        <p:nvPicPr>
          <p:cNvPr id="35" name="図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4623" y="2268468"/>
            <a:ext cx="841654" cy="841654"/>
          </a:xfrm>
          <a:prstGeom prst="rect">
            <a:avLst/>
          </a:prstGeom>
        </p:spPr>
      </p:pic>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2514" y="758284"/>
            <a:ext cx="4093114" cy="5792270"/>
          </a:xfrm>
          <a:prstGeom prst="rect">
            <a:avLst/>
          </a:prstGeom>
        </p:spPr>
      </p:pic>
      <p:sp>
        <p:nvSpPr>
          <p:cNvPr id="12" name="正方形/長方形 11"/>
          <p:cNvSpPr/>
          <p:nvPr/>
        </p:nvSpPr>
        <p:spPr>
          <a:xfrm>
            <a:off x="482932" y="879240"/>
            <a:ext cx="4194024" cy="6088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nchorCtr="0"/>
          <a:lstStyle/>
          <a:p>
            <a:pPr lvl="0">
              <a:lnSpc>
                <a:spcPts val="2000"/>
              </a:lnSpc>
              <a:defRPr/>
            </a:pPr>
            <a:r>
              <a:rPr kumimoji="1" lang="ja-JP" altLang="en-US" sz="1500" dirty="0" smtClean="0">
                <a:solidFill>
                  <a:schemeClr val="tx1"/>
                </a:solidFill>
                <a:latin typeface="Meiryo UI" panose="020B0604030504040204" pitchFamily="50" charset="-128"/>
                <a:ea typeface="Meiryo UI" panose="020B0604030504040204" pitchFamily="50" charset="-128"/>
              </a:rPr>
              <a:t>下記</a:t>
            </a:r>
            <a:r>
              <a:rPr kumimoji="1" lang="en-US" altLang="ja-JP" sz="1500" dirty="0">
                <a:solidFill>
                  <a:schemeClr val="tx1"/>
                </a:solidFill>
                <a:latin typeface="Meiryo UI" panose="020B0604030504040204" pitchFamily="50" charset="-128"/>
                <a:ea typeface="Meiryo UI" panose="020B0604030504040204" pitchFamily="50" charset="-128"/>
              </a:rPr>
              <a:t>QR</a:t>
            </a:r>
            <a:r>
              <a:rPr kumimoji="1" lang="ja-JP" altLang="en-US" sz="1500" dirty="0">
                <a:solidFill>
                  <a:schemeClr val="tx1"/>
                </a:solidFill>
                <a:latin typeface="Meiryo UI" panose="020B0604030504040204" pitchFamily="50" charset="-128"/>
                <a:ea typeface="Meiryo UI" panose="020B0604030504040204" pitchFamily="50" charset="-128"/>
              </a:rPr>
              <a:t>コードから参加ページにアクセスください。</a:t>
            </a:r>
            <a:endParaRPr kumimoji="1" lang="en-US" altLang="ja-JP" sz="1500" dirty="0">
              <a:solidFill>
                <a:schemeClr val="tx1"/>
              </a:solidFill>
              <a:latin typeface="Meiryo UI" panose="020B0604030504040204" pitchFamily="50" charset="-128"/>
              <a:ea typeface="Meiryo UI" panose="020B0604030504040204" pitchFamily="50" charset="-128"/>
            </a:endParaRPr>
          </a:p>
          <a:p>
            <a:pPr lvl="0">
              <a:lnSpc>
                <a:spcPts val="2000"/>
              </a:lnSpc>
              <a:defRPr/>
            </a:pPr>
            <a:r>
              <a:rPr kumimoji="1" lang="en-US" altLang="ja-JP" sz="1500" dirty="0">
                <a:solidFill>
                  <a:schemeClr val="tx1"/>
                </a:solidFill>
                <a:latin typeface="Meiryo UI" panose="020B0604030504040204" pitchFamily="50" charset="-128"/>
                <a:ea typeface="Meiryo UI" panose="020B0604030504040204" pitchFamily="50" charset="-128"/>
              </a:rPr>
              <a:t>Twitter</a:t>
            </a:r>
            <a:r>
              <a:rPr kumimoji="1" lang="ja-JP" altLang="en-US" sz="1500" dirty="0">
                <a:solidFill>
                  <a:schemeClr val="tx1"/>
                </a:solidFill>
                <a:latin typeface="Meiryo UI" panose="020B0604030504040204" pitchFamily="50" charset="-128"/>
                <a:ea typeface="Meiryo UI" panose="020B0604030504040204" pitchFamily="50" charset="-128"/>
              </a:rPr>
              <a:t>からもご参加いただけます。</a:t>
            </a:r>
            <a:endParaRPr kumimoji="1" lang="en-US" altLang="ja-JP" sz="1500"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1358489" y="1607343"/>
            <a:ext cx="2617788" cy="464230"/>
          </a:xfrm>
          <a:prstGeom prst="rect">
            <a:avLst/>
          </a:prstGeom>
        </p:spPr>
        <p:txBody>
          <a:bodyPr wrap="square">
            <a:spAutoFit/>
          </a:bodyPr>
          <a:lstStyle/>
          <a:p>
            <a:pPr lvl="0">
              <a:lnSpc>
                <a:spcPts val="3000"/>
              </a:lnSpc>
              <a:defRPr/>
            </a:pPr>
            <a:r>
              <a:rPr kumimoji="1" lang="ja-JP" altLang="en-US" sz="2000" b="1" u="sng" dirty="0">
                <a:latin typeface="Meiryo UI" panose="020B0604030504040204" pitchFamily="50" charset="-128"/>
                <a:ea typeface="Meiryo UI" panose="020B0604030504040204" pitchFamily="50" charset="-128"/>
              </a:rPr>
              <a:t>大阪府ホームページ</a:t>
            </a:r>
            <a:endParaRPr kumimoji="1" lang="en-US" altLang="ja-JP" sz="2000" b="1" u="sng" dirty="0">
              <a:latin typeface="Meiryo UI" panose="020B0604030504040204" pitchFamily="50" charset="-128"/>
              <a:ea typeface="Meiryo UI" panose="020B0604030504040204" pitchFamily="50" charset="-128"/>
            </a:endParaRPr>
          </a:p>
        </p:txBody>
      </p:sp>
      <p:sp>
        <p:nvSpPr>
          <p:cNvPr id="14" name="正方形/長方形 13"/>
          <p:cNvSpPr/>
          <p:nvPr/>
        </p:nvSpPr>
        <p:spPr>
          <a:xfrm>
            <a:off x="893016" y="3890874"/>
            <a:ext cx="3546130" cy="848950"/>
          </a:xfrm>
          <a:prstGeom prst="rect">
            <a:avLst/>
          </a:prstGeom>
        </p:spPr>
        <p:txBody>
          <a:bodyPr wrap="square">
            <a:spAutoFit/>
          </a:bodyPr>
          <a:lstStyle/>
          <a:p>
            <a:pPr lvl="0">
              <a:lnSpc>
                <a:spcPts val="3000"/>
              </a:lnSpc>
              <a:defRPr/>
            </a:pPr>
            <a:r>
              <a:rPr kumimoji="1" lang="ja-JP" altLang="en-US" sz="2000" b="1" u="sng" dirty="0">
                <a:solidFill>
                  <a:prstClr val="black"/>
                </a:solidFill>
                <a:latin typeface="Meiryo UI" panose="020B0604030504040204" pitchFamily="50" charset="-128"/>
                <a:ea typeface="Meiryo UI" panose="020B0604030504040204" pitchFamily="50" charset="-128"/>
              </a:rPr>
              <a:t>大阪府</a:t>
            </a:r>
            <a:r>
              <a:rPr kumimoji="1" lang="en-US" altLang="ja-JP" sz="2000" b="1" u="sng" dirty="0">
                <a:solidFill>
                  <a:prstClr val="black"/>
                </a:solidFill>
                <a:latin typeface="Meiryo UI" panose="020B0604030504040204" pitchFamily="50" charset="-128"/>
                <a:ea typeface="Meiryo UI" panose="020B0604030504040204" pitchFamily="50" charset="-128"/>
              </a:rPr>
              <a:t>SDGs【</a:t>
            </a:r>
            <a:r>
              <a:rPr kumimoji="1" lang="ja-JP" altLang="en-US" sz="2000" b="1" u="sng" dirty="0">
                <a:solidFill>
                  <a:prstClr val="black"/>
                </a:solidFill>
                <a:latin typeface="Meiryo UI" panose="020B0604030504040204" pitchFamily="50" charset="-128"/>
                <a:ea typeface="Meiryo UI" panose="020B0604030504040204" pitchFamily="50" charset="-128"/>
              </a:rPr>
              <a:t>公式</a:t>
            </a:r>
            <a:r>
              <a:rPr kumimoji="1" lang="en-US" altLang="ja-JP" sz="2000" b="1" u="sng" dirty="0">
                <a:solidFill>
                  <a:prstClr val="black"/>
                </a:solidFill>
                <a:latin typeface="Meiryo UI" panose="020B0604030504040204" pitchFamily="50" charset="-128"/>
                <a:ea typeface="Meiryo UI" panose="020B0604030504040204" pitchFamily="50" charset="-128"/>
              </a:rPr>
              <a:t>】Twitter</a:t>
            </a:r>
          </a:p>
          <a:p>
            <a:pPr>
              <a:lnSpc>
                <a:spcPts val="3000"/>
              </a:lnSpc>
              <a:defRPr/>
            </a:pPr>
            <a:r>
              <a:rPr lang="ja-JP" altLang="en-US" sz="2000" dirty="0">
                <a:latin typeface="HGｺﾞｼｯｸM" panose="020B0609000000000000" pitchFamily="49" charset="-128"/>
                <a:ea typeface="HGｺﾞｼｯｸM" panose="020B0609000000000000" pitchFamily="49" charset="-128"/>
              </a:rPr>
              <a:t>＠</a:t>
            </a:r>
            <a:r>
              <a:rPr lang="en-US" altLang="ja-JP" sz="2000" dirty="0" err="1">
                <a:latin typeface="HGｺﾞｼｯｸM" panose="020B0609000000000000" pitchFamily="49" charset="-128"/>
                <a:ea typeface="HGｺﾞｼｯｸM" panose="020B0609000000000000" pitchFamily="49" charset="-128"/>
              </a:rPr>
              <a:t>osakaprefSDGs</a:t>
            </a:r>
            <a:endParaRPr kumimoji="1" lang="ja-JP" altLang="en-US" sz="2000" dirty="0">
              <a:latin typeface="HGｺﾞｼｯｸM" panose="020B0609000000000000" pitchFamily="49" charset="-128"/>
              <a:ea typeface="HGｺﾞｼｯｸM" panose="020B0609000000000000" pitchFamily="49" charset="-128"/>
            </a:endParaRPr>
          </a:p>
        </p:txBody>
      </p:sp>
      <p:pic>
        <p:nvPicPr>
          <p:cNvPr id="15" name="図 1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333668" y="4699751"/>
            <a:ext cx="1076903" cy="1086433"/>
          </a:xfrm>
          <a:prstGeom prst="ellipse">
            <a:avLst/>
          </a:prstGeom>
          <a:ln>
            <a:solidFill>
              <a:schemeClr val="bg1">
                <a:lumMod val="85000"/>
              </a:schemeClr>
            </a:solidFill>
          </a:ln>
        </p:spPr>
      </p:pic>
      <p:pic>
        <p:nvPicPr>
          <p:cNvPr id="4" name="図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985" y="2096860"/>
            <a:ext cx="2278307" cy="1122541"/>
          </a:xfrm>
          <a:prstGeom prst="rect">
            <a:avLst/>
          </a:prstGeom>
        </p:spPr>
      </p:pic>
      <p:sp>
        <p:nvSpPr>
          <p:cNvPr id="17" name="正方形/長方形 16"/>
          <p:cNvSpPr/>
          <p:nvPr/>
        </p:nvSpPr>
        <p:spPr>
          <a:xfrm>
            <a:off x="898139" y="3160208"/>
            <a:ext cx="3658640" cy="54080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nchorCtr="0"/>
          <a:lstStyle/>
          <a:p>
            <a:pPr lvl="0">
              <a:lnSpc>
                <a:spcPts val="2000"/>
              </a:lnSpc>
              <a:defRPr/>
            </a:pP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「私の</a:t>
            </a:r>
            <a:r>
              <a:rPr kumimoji="1" lang="en-US" altLang="ja-JP" sz="1400" dirty="0">
                <a:solidFill>
                  <a:schemeClr val="tx1"/>
                </a:solidFill>
                <a:latin typeface="Meiryo UI" panose="020B0604030504040204" pitchFamily="50" charset="-128"/>
                <a:ea typeface="Meiryo UI" panose="020B0604030504040204" pitchFamily="50" charset="-128"/>
              </a:rPr>
              <a:t>SDGs</a:t>
            </a:r>
            <a:r>
              <a:rPr kumimoji="1" lang="ja-JP" altLang="en-US" sz="1400" dirty="0">
                <a:solidFill>
                  <a:schemeClr val="tx1"/>
                </a:solidFill>
                <a:latin typeface="Meiryo UI" panose="020B0604030504040204" pitchFamily="50" charset="-128"/>
                <a:ea typeface="Meiryo UI" panose="020B0604030504040204" pitchFamily="50" charset="-128"/>
              </a:rPr>
              <a:t>宣言プロジェクト」ページから</a:t>
            </a:r>
            <a:endParaRPr kumimoji="1" lang="en-US" altLang="ja-JP" sz="1400" dirty="0">
              <a:solidFill>
                <a:schemeClr val="tx1"/>
              </a:solidFill>
              <a:latin typeface="Meiryo UI" panose="020B0604030504040204" pitchFamily="50" charset="-128"/>
              <a:ea typeface="Meiryo UI" panose="020B0604030504040204" pitchFamily="50" charset="-128"/>
            </a:endParaRPr>
          </a:p>
          <a:p>
            <a:pPr lvl="0">
              <a:lnSpc>
                <a:spcPts val="2000"/>
              </a:lnSpc>
              <a:defRPr/>
            </a:pPr>
            <a:r>
              <a:rPr kumimoji="1" lang="ja-JP" altLang="en-US" sz="1400" dirty="0">
                <a:solidFill>
                  <a:schemeClr val="tx1"/>
                </a:solidFill>
                <a:latin typeface="Meiryo UI" panose="020B0604030504040204" pitchFamily="50" charset="-128"/>
                <a:ea typeface="Meiryo UI" panose="020B0604030504040204" pitchFamily="50" charset="-128"/>
              </a:rPr>
              <a:t>　　参加フォームへアクセスいただけます。</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00595010-A8A4-415D-9D90-81619A9C7D7B}"/>
              </a:ext>
            </a:extLst>
          </p:cNvPr>
          <p:cNvSpPr txBox="1"/>
          <p:nvPr/>
        </p:nvSpPr>
        <p:spPr>
          <a:xfrm>
            <a:off x="940420" y="5786184"/>
            <a:ext cx="4468916" cy="615553"/>
          </a:xfrm>
          <a:prstGeom prst="rect">
            <a:avLst/>
          </a:prstGeom>
          <a:noFill/>
        </p:spPr>
        <p:txBody>
          <a:bodyPr wrap="none" rtlCol="0">
            <a:spAutoFit/>
          </a:bodyPr>
          <a:lstStyle/>
          <a:p>
            <a:r>
              <a:rPr kumimoji="1" lang="ja-JP" altLang="en-US" b="1" dirty="0">
                <a:solidFill>
                  <a:srgbClr val="FF0000"/>
                </a:solidFill>
                <a:latin typeface="Meiryo UI" panose="020B0604030504040204" pitchFamily="50" charset="-128"/>
                <a:ea typeface="Meiryo UI" panose="020B0604030504040204" pitchFamily="50" charset="-128"/>
              </a:rPr>
              <a:t>＃私の</a:t>
            </a:r>
            <a:r>
              <a:rPr kumimoji="1" lang="en-US" altLang="ja-JP" b="1" dirty="0">
                <a:solidFill>
                  <a:srgbClr val="FF0000"/>
                </a:solidFill>
                <a:latin typeface="Meiryo UI" panose="020B0604030504040204" pitchFamily="50" charset="-128"/>
                <a:ea typeface="Meiryo UI" panose="020B0604030504040204" pitchFamily="50" charset="-128"/>
              </a:rPr>
              <a:t>SDGs</a:t>
            </a:r>
            <a:r>
              <a:rPr kumimoji="1" lang="ja-JP" altLang="en-US" b="1" dirty="0">
                <a:solidFill>
                  <a:srgbClr val="FF0000"/>
                </a:solidFill>
                <a:latin typeface="Meiryo UI" panose="020B0604030504040204" pitchFamily="50" charset="-128"/>
                <a:ea typeface="Meiryo UI" panose="020B0604030504040204" pitchFamily="50" charset="-128"/>
              </a:rPr>
              <a:t>宣言プロジェクト</a:t>
            </a:r>
            <a:endParaRPr kumimoji="1" lang="en-US" altLang="ja-JP" b="1" dirty="0">
              <a:solidFill>
                <a:srgbClr val="FF0000"/>
              </a:solidFill>
              <a:latin typeface="Meiryo UI" panose="020B0604030504040204" pitchFamily="50" charset="-128"/>
              <a:ea typeface="Meiryo UI" panose="020B0604030504040204" pitchFamily="50" charset="-128"/>
            </a:endParaRPr>
          </a:p>
          <a:p>
            <a:r>
              <a:rPr kumimoji="1" lang="ja-JP" altLang="en-US" sz="1600" dirty="0">
                <a:solidFill>
                  <a:srgbClr val="FF0000"/>
                </a:solidFill>
                <a:latin typeface="Meiryo UI" panose="020B0604030504040204" pitchFamily="50" charset="-128"/>
                <a:ea typeface="Meiryo UI" panose="020B0604030504040204" pitchFamily="50" charset="-128"/>
              </a:rPr>
              <a:t>このハッシュタグをつけて投稿してください。</a:t>
            </a:r>
          </a:p>
        </p:txBody>
      </p:sp>
      <p:sp>
        <p:nvSpPr>
          <p:cNvPr id="5" name="正方形/長方形 4"/>
          <p:cNvSpPr/>
          <p:nvPr/>
        </p:nvSpPr>
        <p:spPr>
          <a:xfrm>
            <a:off x="456419" y="1607342"/>
            <a:ext cx="4116996" cy="216423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456419" y="3914498"/>
            <a:ext cx="4116996" cy="250937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36AEF0C8-51A4-4776-85B4-078E67080623}"/>
              </a:ext>
            </a:extLst>
          </p:cNvPr>
          <p:cNvSpPr txBox="1"/>
          <p:nvPr/>
        </p:nvSpPr>
        <p:spPr>
          <a:xfrm>
            <a:off x="85188" y="99091"/>
            <a:ext cx="5515884"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　</a:t>
            </a:r>
            <a:r>
              <a:rPr kumimoji="1" lang="ja-JP" altLang="en-US" sz="2000" b="1" dirty="0" smtClean="0">
                <a:latin typeface="Meiryo UI" panose="020B0604030504040204" pitchFamily="50" charset="-128"/>
                <a:ea typeface="Meiryo UI" panose="020B0604030504040204" pitchFamily="50" charset="-128"/>
              </a:rPr>
              <a:t>私</a:t>
            </a:r>
            <a:r>
              <a:rPr kumimoji="1" lang="ja-JP" altLang="en-US" sz="2000" b="1" dirty="0">
                <a:latin typeface="Meiryo UI" panose="020B0604030504040204" pitchFamily="50" charset="-128"/>
                <a:ea typeface="Meiryo UI" panose="020B0604030504040204" pitchFamily="50" charset="-128"/>
              </a:rPr>
              <a:t>の</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smtClean="0">
                <a:latin typeface="Meiryo UI" panose="020B0604030504040204" pitchFamily="50" charset="-128"/>
                <a:ea typeface="Meiryo UI" panose="020B0604030504040204" pitchFamily="50" charset="-128"/>
              </a:rPr>
              <a:t>宣言プロジェクトへの参加方法</a:t>
            </a:r>
            <a:endParaRPr kumimoji="1" lang="ja-JP" altLang="en-US" sz="2000" b="1" dirty="0">
              <a:latin typeface="Meiryo UI" panose="020B0604030504040204" pitchFamily="50" charset="-128"/>
              <a:ea typeface="Meiryo UI" panose="020B0604030504040204" pitchFamily="50" charset="-128"/>
            </a:endParaRPr>
          </a:p>
        </p:txBody>
      </p:sp>
      <p:cxnSp>
        <p:nvCxnSpPr>
          <p:cNvPr id="19" name="直線コネクタ 18">
            <a:extLst>
              <a:ext uri="{FF2B5EF4-FFF2-40B4-BE49-F238E27FC236}">
                <a16:creationId xmlns:a16="http://schemas.microsoft.com/office/drawing/2014/main" id="{66DA8674-C7F6-41B2-850C-02994493EC98}"/>
              </a:ext>
            </a:extLst>
          </p:cNvPr>
          <p:cNvCxnSpPr>
            <a:cxnSpLocks/>
          </p:cNvCxnSpPr>
          <p:nvPr/>
        </p:nvCxnSpPr>
        <p:spPr>
          <a:xfrm>
            <a:off x="79182" y="600457"/>
            <a:ext cx="9747636"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323771"/>
      </p:ext>
    </p:extLst>
  </p:cSld>
  <p:clrMapOvr>
    <a:masterClrMapping/>
  </p:clrMapOvr>
  <mc:AlternateContent xmlns:mc="http://schemas.openxmlformats.org/markup-compatibility/2006" xmlns:p14="http://schemas.microsoft.com/office/powerpoint/2010/main">
    <mc:Choice Requires="p14">
      <p:transition spd="slow" p14:dur="2000" advTm="15540"/>
    </mc:Choice>
    <mc:Fallback xmlns="">
      <p:transition spd="slow" advTm="1554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5148195" y="4163745"/>
            <a:ext cx="4388498" cy="1328357"/>
          </a:xfrm>
          <a:prstGeom prst="rect">
            <a:avLst/>
          </a:prstGeom>
        </p:spPr>
      </p:pic>
      <p:pic>
        <p:nvPicPr>
          <p:cNvPr id="4" name="図 3"/>
          <p:cNvPicPr>
            <a:picLocks noChangeAspect="1"/>
          </p:cNvPicPr>
          <p:nvPr/>
        </p:nvPicPr>
        <p:blipFill>
          <a:blip r:embed="rId4"/>
          <a:stretch>
            <a:fillRect/>
          </a:stretch>
        </p:blipFill>
        <p:spPr>
          <a:xfrm>
            <a:off x="278752" y="1079531"/>
            <a:ext cx="4533900" cy="4848225"/>
          </a:xfrm>
          <a:prstGeom prst="rect">
            <a:avLst/>
          </a:prstGeom>
        </p:spPr>
      </p:pic>
      <p:sp>
        <p:nvSpPr>
          <p:cNvPr id="8" name="角丸四角形吹き出し 7"/>
          <p:cNvSpPr/>
          <p:nvPr/>
        </p:nvSpPr>
        <p:spPr>
          <a:xfrm>
            <a:off x="679579" y="5523725"/>
            <a:ext cx="3732245" cy="808062"/>
          </a:xfrm>
          <a:prstGeom prst="wedgeRoundRectCallout">
            <a:avLst>
              <a:gd name="adj1" fmla="val -26993"/>
              <a:gd name="adj2" fmla="val -16229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rgbClr val="FF0000"/>
                </a:solidFill>
                <a:latin typeface="Meiryo UI" panose="020B0604030504040204" pitchFamily="50" charset="-128"/>
                <a:ea typeface="Meiryo UI" panose="020B0604030504040204" pitchFamily="50" charset="-128"/>
              </a:rPr>
              <a:t>本日</a:t>
            </a:r>
            <a:r>
              <a:rPr kumimoji="1" lang="ja-JP" altLang="en-US" dirty="0" smtClean="0">
                <a:solidFill>
                  <a:srgbClr val="FF0000"/>
                </a:solidFill>
                <a:latin typeface="Meiryo UI" panose="020B0604030504040204" pitchFamily="50" charset="-128"/>
                <a:ea typeface="Meiryo UI" panose="020B0604030504040204" pitchFamily="50" charset="-128"/>
              </a:rPr>
              <a:t>の講義を掲載いたします。</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9" name="正方形/長方形 8"/>
          <p:cNvSpPr/>
          <p:nvPr/>
        </p:nvSpPr>
        <p:spPr>
          <a:xfrm>
            <a:off x="256074" y="280362"/>
            <a:ext cx="5730163" cy="477054"/>
          </a:xfrm>
          <a:prstGeom prst="rect">
            <a:avLst/>
          </a:prstGeom>
        </p:spPr>
        <p:txBody>
          <a:bodyPr wrap="square">
            <a:spAutoFit/>
          </a:bodyPr>
          <a:lstStyle/>
          <a:p>
            <a:pPr lvl="0">
              <a:lnSpc>
                <a:spcPts val="3000"/>
              </a:lnSpc>
              <a:defRPr/>
            </a:pPr>
            <a:r>
              <a:rPr kumimoji="1" lang="ja-JP" altLang="en-US" sz="2000" b="1" u="sng" dirty="0" smtClean="0">
                <a:latin typeface="Meiryo UI" panose="020B0604030504040204" pitchFamily="50" charset="-128"/>
                <a:ea typeface="Meiryo UI" panose="020B0604030504040204" pitchFamily="50" charset="-128"/>
              </a:rPr>
              <a:t>（参考）大阪府ホームページへの掲載に</a:t>
            </a:r>
            <a:r>
              <a:rPr kumimoji="1" lang="ja-JP" altLang="en-US" sz="2000" b="1" u="sng" dirty="0">
                <a:latin typeface="Meiryo UI" panose="020B0604030504040204" pitchFamily="50" charset="-128"/>
                <a:ea typeface="Meiryo UI" panose="020B0604030504040204" pitchFamily="50" charset="-128"/>
              </a:rPr>
              <a:t>ついて</a:t>
            </a:r>
            <a:endParaRPr kumimoji="1" lang="en-US" altLang="ja-JP" sz="2000" b="1" u="sng"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5"/>
          <a:stretch>
            <a:fillRect/>
          </a:stretch>
        </p:blipFill>
        <p:spPr>
          <a:xfrm>
            <a:off x="5166475" y="1079531"/>
            <a:ext cx="4246465" cy="2912420"/>
          </a:xfrm>
          <a:prstGeom prst="rect">
            <a:avLst/>
          </a:prstGeom>
        </p:spPr>
      </p:pic>
      <p:sp>
        <p:nvSpPr>
          <p:cNvPr id="12" name="正方形/長方形 11"/>
          <p:cNvSpPr/>
          <p:nvPr/>
        </p:nvSpPr>
        <p:spPr>
          <a:xfrm>
            <a:off x="6660329" y="3821774"/>
            <a:ext cx="1854849" cy="431785"/>
          </a:xfrm>
          <a:prstGeom prst="rect">
            <a:avLst/>
          </a:prstGeom>
        </p:spPr>
        <p:txBody>
          <a:bodyPr wrap="square">
            <a:spAutoFit/>
          </a:bodyPr>
          <a:lstStyle/>
          <a:p>
            <a:pPr lvl="0">
              <a:lnSpc>
                <a:spcPts val="3000"/>
              </a:lnSpc>
              <a:defRPr/>
            </a:pPr>
            <a:r>
              <a:rPr kumimoji="1" lang="ja-JP" altLang="en-US" sz="2000" dirty="0" smtClean="0">
                <a:latin typeface="Meiryo UI" panose="020B0604030504040204" pitchFamily="50" charset="-128"/>
                <a:ea typeface="Meiryo UI" panose="020B0604030504040204" pitchFamily="50" charset="-128"/>
              </a:rPr>
              <a:t>～中略～</a:t>
            </a:r>
            <a:endParaRPr kumimoji="1" lang="en-US" altLang="ja-JP" sz="2000" dirty="0">
              <a:latin typeface="Meiryo UI" panose="020B0604030504040204" pitchFamily="50" charset="-128"/>
              <a:ea typeface="Meiryo UI" panose="020B0604030504040204" pitchFamily="50" charset="-128"/>
            </a:endParaRPr>
          </a:p>
        </p:txBody>
      </p:sp>
      <p:sp>
        <p:nvSpPr>
          <p:cNvPr id="14" name="角丸四角形 13"/>
          <p:cNvSpPr/>
          <p:nvPr/>
        </p:nvSpPr>
        <p:spPr>
          <a:xfrm>
            <a:off x="6570238" y="4447493"/>
            <a:ext cx="1438938" cy="897937"/>
          </a:xfrm>
          <a:prstGeom prst="roundRect">
            <a:avLst/>
          </a:prstGeom>
          <a:solidFill>
            <a:srgbClr val="DEEBF7">
              <a:alpha val="30196"/>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3" name="角丸四角形吹き出し 12"/>
          <p:cNvSpPr/>
          <p:nvPr/>
        </p:nvSpPr>
        <p:spPr>
          <a:xfrm>
            <a:off x="5476321" y="5670519"/>
            <a:ext cx="3732245" cy="808062"/>
          </a:xfrm>
          <a:prstGeom prst="wedgeRoundRectCallout">
            <a:avLst>
              <a:gd name="adj1" fmla="val -1670"/>
              <a:gd name="adj2" fmla="val -97527"/>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solidFill>
                  <a:srgbClr val="FF0000"/>
                </a:solidFill>
                <a:latin typeface="Meiryo UI" panose="020B0604030504040204" pitchFamily="50" charset="-128"/>
                <a:ea typeface="Meiryo UI" panose="020B0604030504040204" pitchFamily="50" charset="-128"/>
              </a:rPr>
              <a:t>皆様の</a:t>
            </a:r>
            <a:r>
              <a:rPr kumimoji="1" lang="en-US" altLang="ja-JP" dirty="0" smtClean="0">
                <a:solidFill>
                  <a:srgbClr val="FF0000"/>
                </a:solidFill>
                <a:latin typeface="Meiryo UI" panose="020B0604030504040204" pitchFamily="50" charset="-128"/>
                <a:ea typeface="Meiryo UI" panose="020B0604030504040204" pitchFamily="50" charset="-128"/>
              </a:rPr>
              <a:t>SDGs</a:t>
            </a:r>
            <a:r>
              <a:rPr kumimoji="1" lang="ja-JP" altLang="en-US" dirty="0" smtClean="0">
                <a:solidFill>
                  <a:srgbClr val="FF0000"/>
                </a:solidFill>
                <a:latin typeface="Meiryo UI" panose="020B0604030504040204" pitchFamily="50" charset="-128"/>
                <a:ea typeface="Meiryo UI" panose="020B0604030504040204" pitchFamily="50" charset="-128"/>
              </a:rPr>
              <a:t>宣言を掲載します</a:t>
            </a:r>
            <a:endParaRPr kumimoji="1" lang="ja-JP" altLang="en-US"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267363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3509210" y="2805937"/>
            <a:ext cx="360000" cy="358635"/>
          </a:xfrm>
          <a:prstGeom prst="rect">
            <a:avLst/>
          </a:prstGeom>
        </p:spPr>
      </p:pic>
      <p:sp>
        <p:nvSpPr>
          <p:cNvPr id="9" name="正方形/長方形 8"/>
          <p:cNvSpPr/>
          <p:nvPr/>
        </p:nvSpPr>
        <p:spPr>
          <a:xfrm>
            <a:off x="1202134" y="2750659"/>
            <a:ext cx="2160240" cy="4691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kumimoji="1" lang="ja-JP" altLang="en-US" dirty="0">
                <a:solidFill>
                  <a:prstClr val="black"/>
                </a:solidFill>
                <a:latin typeface="Calibri"/>
                <a:ea typeface="Meiryo UI"/>
              </a:rPr>
              <a:t>大阪府　</a:t>
            </a:r>
            <a:r>
              <a:rPr kumimoji="1" lang="en-US" altLang="ja-JP" dirty="0">
                <a:solidFill>
                  <a:prstClr val="black"/>
                </a:solidFill>
                <a:latin typeface="Calibri"/>
                <a:ea typeface="Meiryo UI"/>
              </a:rPr>
              <a:t>SDGs</a:t>
            </a:r>
            <a:endParaRPr kumimoji="1" lang="ja-JP" altLang="en-US" dirty="0">
              <a:solidFill>
                <a:prstClr val="black"/>
              </a:solidFill>
              <a:latin typeface="Calibri"/>
              <a:ea typeface="Meiryo UI"/>
            </a:endParaRPr>
          </a:p>
        </p:txBody>
      </p:sp>
      <p:sp>
        <p:nvSpPr>
          <p:cNvPr id="10" name="正方形/長方形 9"/>
          <p:cNvSpPr/>
          <p:nvPr/>
        </p:nvSpPr>
        <p:spPr>
          <a:xfrm>
            <a:off x="4097266" y="2833555"/>
            <a:ext cx="5256163" cy="369332"/>
          </a:xfrm>
          <a:prstGeom prst="rect">
            <a:avLst/>
          </a:prstGeom>
        </p:spPr>
        <p:txBody>
          <a:bodyPr wrap="none">
            <a:spAutoFit/>
          </a:bodyPr>
          <a:lstStyle/>
          <a:p>
            <a:pPr defTabSz="914400"/>
            <a:r>
              <a:rPr kumimoji="1" lang="ja-JP" altLang="en-US" dirty="0">
                <a:solidFill>
                  <a:prstClr val="black"/>
                </a:solidFill>
                <a:latin typeface="Calibri"/>
                <a:ea typeface="Meiryo UI"/>
              </a:rPr>
              <a:t>⇒ </a:t>
            </a:r>
            <a:r>
              <a:rPr kumimoji="1" lang="en-US" altLang="ja-JP" dirty="0">
                <a:solidFill>
                  <a:prstClr val="black"/>
                </a:solidFill>
                <a:latin typeface="Calibri"/>
                <a:ea typeface="Meiryo UI"/>
              </a:rPr>
              <a:t>HP</a:t>
            </a:r>
            <a:r>
              <a:rPr kumimoji="1" lang="ja-JP" altLang="en-US" dirty="0">
                <a:solidFill>
                  <a:prstClr val="black"/>
                </a:solidFill>
                <a:latin typeface="Calibri"/>
                <a:ea typeface="Meiryo UI"/>
              </a:rPr>
              <a:t>「大阪府／大阪府におけるSDGsの取組み」</a:t>
            </a:r>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9043" y="6007781"/>
            <a:ext cx="1955179" cy="653122"/>
          </a:xfrm>
          <a:prstGeom prst="rect">
            <a:avLst/>
          </a:prstGeom>
        </p:spPr>
      </p:pic>
      <p:sp>
        <p:nvSpPr>
          <p:cNvPr id="7" name="正方形/長方形 6"/>
          <p:cNvSpPr/>
          <p:nvPr/>
        </p:nvSpPr>
        <p:spPr>
          <a:xfrm>
            <a:off x="498462" y="1443672"/>
            <a:ext cx="11726287" cy="1015663"/>
          </a:xfrm>
          <a:prstGeom prst="rect">
            <a:avLst/>
          </a:prstGeom>
        </p:spPr>
        <p:txBody>
          <a:bodyPr wrap="none">
            <a:spAutoFit/>
          </a:bodyPr>
          <a:lstStyle/>
          <a:p>
            <a:pPr defTabSz="914400"/>
            <a:r>
              <a:rPr kumimoji="1" lang="ja-JP" altLang="en-US" sz="6000" dirty="0">
                <a:solidFill>
                  <a:prstClr val="black"/>
                </a:solidFill>
                <a:latin typeface="Calibri"/>
                <a:ea typeface="Meiryo UI"/>
              </a:rPr>
              <a:t>ご清聴ありがとうございました。</a:t>
            </a:r>
          </a:p>
        </p:txBody>
      </p:sp>
      <p:sp>
        <p:nvSpPr>
          <p:cNvPr id="5" name="テキスト ボックス 4"/>
          <p:cNvSpPr txBox="1"/>
          <p:nvPr/>
        </p:nvSpPr>
        <p:spPr>
          <a:xfrm>
            <a:off x="946641" y="3455895"/>
            <a:ext cx="7459180" cy="2315845"/>
          </a:xfrm>
          <a:prstGeom prst="roundRect">
            <a:avLst>
              <a:gd name="adj" fmla="val 11609"/>
            </a:avLst>
          </a:prstGeom>
          <a:solidFill>
            <a:schemeClr val="bg1"/>
          </a:solidFill>
          <a:ln w="66675" cmpd="dbl">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tIns="216000" bIns="216000" rtlCol="0" anchor="t">
            <a:noAutofit/>
          </a:bodyPr>
          <a:lstStyle/>
          <a:p>
            <a:pPr marL="174625" defTabSz="914400"/>
            <a:r>
              <a:rPr kumimoji="1" lang="en-US" altLang="ja-JP" sz="2400" b="1" dirty="0">
                <a:solidFill>
                  <a:prstClr val="black"/>
                </a:solidFill>
                <a:latin typeface="Meiryo UI" panose="020B0604030504040204" pitchFamily="50" charset="-128"/>
                <a:ea typeface="Meiryo UI" panose="020B0604030504040204" pitchFamily="50" charset="-128"/>
              </a:rPr>
              <a:t>【</a:t>
            </a:r>
            <a:r>
              <a:rPr kumimoji="1" lang="ja-JP" altLang="en-US" sz="2400" b="1" dirty="0">
                <a:solidFill>
                  <a:prstClr val="black"/>
                </a:solidFill>
                <a:latin typeface="Meiryo UI" panose="020B0604030504040204" pitchFamily="50" charset="-128"/>
                <a:ea typeface="Meiryo UI" panose="020B0604030504040204" pitchFamily="50" charset="-128"/>
              </a:rPr>
              <a:t>お問い合わせ先</a:t>
            </a:r>
            <a:r>
              <a:rPr kumimoji="1" lang="en-US" altLang="ja-JP" sz="2400" b="1" dirty="0">
                <a:solidFill>
                  <a:prstClr val="black"/>
                </a:solidFill>
                <a:latin typeface="Meiryo UI" panose="020B0604030504040204" pitchFamily="50" charset="-128"/>
                <a:ea typeface="Meiryo UI" panose="020B0604030504040204" pitchFamily="50" charset="-128"/>
              </a:rPr>
              <a:t>】</a:t>
            </a:r>
          </a:p>
          <a:p>
            <a:pPr marL="174625" defTabSz="914400">
              <a:lnSpc>
                <a:spcPts val="3300"/>
              </a:lnSpc>
            </a:pPr>
            <a:endParaRPr kumimoji="1" lang="en-US" altLang="ja-JP" sz="2400" b="1" dirty="0">
              <a:solidFill>
                <a:prstClr val="black"/>
              </a:solidFill>
              <a:latin typeface="Meiryo UI" panose="020B0604030504040204" pitchFamily="50" charset="-128"/>
              <a:ea typeface="Meiryo UI" panose="020B0604030504040204" pitchFamily="50" charset="-128"/>
            </a:endParaRPr>
          </a:p>
          <a:p>
            <a:pPr marL="174625" defTabSz="914400"/>
            <a:r>
              <a:rPr kumimoji="1" lang="ja-JP" altLang="en-US" sz="2400" b="1" dirty="0">
                <a:solidFill>
                  <a:prstClr val="black"/>
                </a:solidFill>
                <a:latin typeface="Meiryo UI" panose="020B0604030504040204" pitchFamily="50" charset="-128"/>
                <a:ea typeface="Meiryo UI" panose="020B0604030504040204" pitchFamily="50" charset="-128"/>
              </a:rPr>
              <a:t>大阪府 政策企画部 企画室 </a:t>
            </a:r>
            <a:r>
              <a:rPr kumimoji="1" lang="ja-JP" altLang="en-US" sz="2400" b="1" dirty="0" smtClean="0">
                <a:solidFill>
                  <a:prstClr val="black"/>
                </a:solidFill>
                <a:latin typeface="Meiryo UI" panose="020B0604030504040204" pitchFamily="50" charset="-128"/>
                <a:ea typeface="Meiryo UI" panose="020B0604030504040204" pitchFamily="50" charset="-128"/>
              </a:rPr>
              <a:t>連携課</a:t>
            </a:r>
            <a:endParaRPr kumimoji="1" lang="ja-JP" altLang="en-US" sz="2400" b="1" dirty="0">
              <a:solidFill>
                <a:prstClr val="black"/>
              </a:solidFill>
              <a:latin typeface="Meiryo UI" panose="020B0604030504040204" pitchFamily="50" charset="-128"/>
              <a:ea typeface="Meiryo UI" panose="020B0604030504040204" pitchFamily="50" charset="-128"/>
            </a:endParaRPr>
          </a:p>
          <a:p>
            <a:pPr marL="174625" defTabSz="914400"/>
            <a:r>
              <a:rPr kumimoji="1" lang="en-US" altLang="ja-JP" sz="2400" b="1" dirty="0" smtClean="0">
                <a:solidFill>
                  <a:prstClr val="black"/>
                </a:solidFill>
                <a:latin typeface="Meiryo UI" panose="020B0604030504040204" pitchFamily="50" charset="-128"/>
                <a:ea typeface="Meiryo UI" panose="020B0604030504040204" pitchFamily="50" charset="-128"/>
              </a:rPr>
              <a:t>TEL:06-6944-9006</a:t>
            </a:r>
            <a:endParaRPr kumimoji="1" lang="en-US" altLang="ja-JP" sz="2400" b="1" dirty="0">
              <a:solidFill>
                <a:prstClr val="black"/>
              </a:solidFill>
              <a:latin typeface="Meiryo UI" panose="020B0604030504040204" pitchFamily="50" charset="-128"/>
              <a:ea typeface="Meiryo UI" panose="020B0604030504040204" pitchFamily="50" charset="-128"/>
            </a:endParaRPr>
          </a:p>
          <a:p>
            <a:pPr marL="174625" defTabSz="914400"/>
            <a:r>
              <a:rPr kumimoji="1" lang="en-US" altLang="ja-JP" sz="2400" b="1" dirty="0" err="1">
                <a:solidFill>
                  <a:prstClr val="black"/>
                </a:solidFill>
                <a:latin typeface="Meiryo UI" panose="020B0604030504040204" pitchFamily="50" charset="-128"/>
                <a:ea typeface="Meiryo UI" panose="020B0604030504040204" pitchFamily="50" charset="-128"/>
              </a:rPr>
              <a:t>Mail:osaka_SDGs@gbox.pref.osaka.lg.jp</a:t>
            </a:r>
            <a:endParaRPr kumimoji="1" lang="en-US" altLang="ja-JP" sz="2400" b="1" dirty="0">
              <a:solidFill>
                <a:prstClr val="black"/>
              </a:solidFill>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5770" y1="5827" x2="75770" y2="5827"/>
                        <a14:foregroundMark x1="88296" y1="9756" x2="88296" y2="9756"/>
                        <a14:foregroundMark x1="62628" y1="3117" x2="62628" y2="3117"/>
                        <a14:foregroundMark x1="54415" y1="6098" x2="54415" y2="6098"/>
                        <a14:foregroundMark x1="63450" y1="7182" x2="63450" y2="7182"/>
                        <a14:foregroundMark x1="50308" y1="8130" x2="50308" y2="8130"/>
                        <a14:foregroundMark x1="85010" y1="91870" x2="85010" y2="91870"/>
                        <a14:foregroundMark x1="36961" y1="88618" x2="36961" y2="88618"/>
                      </a14:backgroundRemoval>
                    </a14:imgEffect>
                  </a14:imgLayer>
                </a14:imgProps>
              </a:ext>
              <a:ext uri="{28A0092B-C50C-407E-A947-70E740481C1C}">
                <a14:useLocalDpi xmlns:a14="http://schemas.microsoft.com/office/drawing/2010/main" val="0"/>
              </a:ext>
            </a:extLst>
          </a:blip>
          <a:stretch>
            <a:fillRect/>
          </a:stretch>
        </p:blipFill>
        <p:spPr>
          <a:xfrm>
            <a:off x="8156902" y="3455895"/>
            <a:ext cx="1536921" cy="2329051"/>
          </a:xfrm>
          <a:prstGeom prst="rect">
            <a:avLst/>
          </a:prstGeom>
        </p:spPr>
      </p:pic>
      <p:sp>
        <p:nvSpPr>
          <p:cNvPr id="12" name="スライド番号プレースホルダー 1"/>
          <p:cNvSpPr txBox="1">
            <a:spLocks/>
          </p:cNvSpPr>
          <p:nvPr/>
        </p:nvSpPr>
        <p:spPr>
          <a:xfrm>
            <a:off x="6996113" y="64452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44</a:t>
            </a:fld>
            <a:endParaRPr kumimoji="1" lang="ja-JP" altLang="en-US" sz="1200"/>
          </a:p>
        </p:txBody>
      </p:sp>
    </p:spTree>
    <p:extLst>
      <p:ext uri="{BB962C8B-B14F-4D97-AF65-F5344CB8AC3E}">
        <p14:creationId xmlns:p14="http://schemas.microsoft.com/office/powerpoint/2010/main" val="389833818"/>
      </p:ext>
    </p:extLst>
  </p:cSld>
  <p:clrMapOvr>
    <a:masterClrMapping/>
  </p:clrMapOvr>
  <mc:AlternateContent xmlns:mc="http://schemas.openxmlformats.org/markup-compatibility/2006" xmlns:p14="http://schemas.microsoft.com/office/powerpoint/2010/main">
    <mc:Choice Requires="p14">
      <p:transition spd="slow" p14:dur="2000" advTm="1273"/>
    </mc:Choice>
    <mc:Fallback xmlns="">
      <p:transition spd="slow" advTm="1273"/>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20389" r="20514"/>
          <a:stretch/>
        </p:blipFill>
        <p:spPr bwMode="auto">
          <a:xfrm>
            <a:off x="220134" y="847472"/>
            <a:ext cx="1094704" cy="111102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456268" y="1018265"/>
            <a:ext cx="7768695" cy="769441"/>
          </a:xfrm>
          <a:prstGeom prst="rect">
            <a:avLst/>
          </a:prstGeom>
          <a:noFill/>
        </p:spPr>
        <p:txBody>
          <a:bodyPr wrap="square" rtlCol="0">
            <a:spAutoFit/>
          </a:bodyPr>
          <a:lstStyle/>
          <a:p>
            <a:r>
              <a:rPr kumimoji="1" lang="ja-JP" altLang="en-US" sz="4400" b="1" dirty="0">
                <a:latin typeface="Meiryo UI" panose="020B0604030504040204" pitchFamily="50" charset="-128"/>
                <a:ea typeface="Meiryo UI" panose="020B0604030504040204" pitchFamily="50" charset="-128"/>
              </a:rPr>
              <a:t>「</a:t>
            </a:r>
            <a:r>
              <a:rPr kumimoji="1" lang="en-US" altLang="ja-JP" sz="4400" b="1" dirty="0">
                <a:latin typeface="Meiryo UI" panose="020B0604030504040204" pitchFamily="50" charset="-128"/>
                <a:ea typeface="Meiryo UI" panose="020B0604030504040204" pitchFamily="50" charset="-128"/>
              </a:rPr>
              <a:t>SDGs</a:t>
            </a:r>
            <a:r>
              <a:rPr kumimoji="1" lang="ja-JP" altLang="en-US" sz="4400" b="1" dirty="0">
                <a:latin typeface="Meiryo UI" panose="020B0604030504040204" pitchFamily="50" charset="-128"/>
                <a:ea typeface="Meiryo UI" panose="020B0604030504040204" pitchFamily="50" charset="-128"/>
              </a:rPr>
              <a:t>ウォッシュ」とは？</a:t>
            </a:r>
            <a:endParaRPr kumimoji="1" lang="en-US" altLang="ja-JP" sz="4400" b="1" dirty="0">
              <a:latin typeface="Meiryo UI" panose="020B0604030504040204" pitchFamily="50" charset="-128"/>
              <a:ea typeface="Meiryo UI" panose="020B0604030504040204" pitchFamily="50" charset="-128"/>
            </a:endParaRPr>
          </a:p>
        </p:txBody>
      </p:sp>
      <p:sp>
        <p:nvSpPr>
          <p:cNvPr id="4" name="正方形/長方形 3"/>
          <p:cNvSpPr/>
          <p:nvPr/>
        </p:nvSpPr>
        <p:spPr>
          <a:xfrm>
            <a:off x="329116" y="2174905"/>
            <a:ext cx="9262533" cy="168925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2800" dirty="0">
                <a:latin typeface="Meiryo UI" panose="020B0604030504040204" pitchFamily="50" charset="-128"/>
                <a:ea typeface="Meiryo UI" panose="020B0604030504040204" pitchFamily="50" charset="-128"/>
              </a:rPr>
              <a:t>⇒</a:t>
            </a:r>
            <a:r>
              <a:rPr kumimoji="1" lang="en-US" altLang="ja-JP" sz="2800" dirty="0">
                <a:latin typeface="Meiryo UI" panose="020B0604030504040204" pitchFamily="50" charset="-128"/>
                <a:ea typeface="Meiryo UI" panose="020B0604030504040204" pitchFamily="50" charset="-128"/>
              </a:rPr>
              <a:t>SDGs</a:t>
            </a:r>
            <a:r>
              <a:rPr kumimoji="1" lang="ja-JP" altLang="en-US" sz="2800" dirty="0">
                <a:latin typeface="Meiryo UI" panose="020B0604030504040204" pitchFamily="50" charset="-128"/>
                <a:ea typeface="Meiryo UI" panose="020B0604030504040204" pitchFamily="50" charset="-128"/>
              </a:rPr>
              <a:t>に取り組んでいるように見えて、実態が伴っていないこと</a:t>
            </a:r>
            <a:endParaRPr kumimoji="1" lang="en-US" altLang="ja-JP" sz="2800" dirty="0">
              <a:latin typeface="Meiryo UI" panose="020B0604030504040204" pitchFamily="50" charset="-128"/>
              <a:ea typeface="Meiryo UI" panose="020B0604030504040204" pitchFamily="50" charset="-128"/>
            </a:endParaRPr>
          </a:p>
          <a:p>
            <a:r>
              <a:rPr kumimoji="1" lang="ja-JP" altLang="en-US" sz="2800" dirty="0">
                <a:latin typeface="Meiryo UI" panose="020B0604030504040204" pitchFamily="50" charset="-128"/>
                <a:ea typeface="Meiryo UI" panose="020B0604030504040204" pitchFamily="50" charset="-128"/>
              </a:rPr>
              <a:t>　 を揶揄する言葉</a:t>
            </a:r>
          </a:p>
        </p:txBody>
      </p:sp>
      <p:pic>
        <p:nvPicPr>
          <p:cNvPr id="7" name="図 6"/>
          <p:cNvPicPr>
            <a:picLocks noChangeAspect="1"/>
          </p:cNvPicPr>
          <p:nvPr/>
        </p:nvPicPr>
        <p:blipFill>
          <a:blip r:embed="rId4"/>
          <a:stretch>
            <a:fillRect/>
          </a:stretch>
        </p:blipFill>
        <p:spPr>
          <a:xfrm>
            <a:off x="220134" y="4247656"/>
            <a:ext cx="5305425" cy="2076450"/>
          </a:xfrm>
          <a:prstGeom prst="rect">
            <a:avLst/>
          </a:prstGeom>
        </p:spPr>
      </p:pic>
      <p:sp>
        <p:nvSpPr>
          <p:cNvPr id="8" name="テキスト ボックス 7"/>
          <p:cNvSpPr txBox="1"/>
          <p:nvPr/>
        </p:nvSpPr>
        <p:spPr>
          <a:xfrm>
            <a:off x="329116" y="6324106"/>
            <a:ext cx="3852710" cy="261610"/>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出展：株式会社電通「</a:t>
            </a:r>
            <a:r>
              <a:rPr kumimoji="1" lang="en-US" altLang="ja-JP" sz="1100" dirty="0">
                <a:latin typeface="Meiryo UI" panose="020B0604030504040204" pitchFamily="50" charset="-128"/>
                <a:ea typeface="Meiryo UI" panose="020B0604030504040204" pitchFamily="50" charset="-128"/>
              </a:rPr>
              <a:t>SDGs</a:t>
            </a:r>
            <a:r>
              <a:rPr kumimoji="1" lang="ja-JP" altLang="en-US" sz="1100" dirty="0">
                <a:latin typeface="Meiryo UI" panose="020B0604030504040204" pitchFamily="50" charset="-128"/>
                <a:ea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rPr>
              <a:t>Communication</a:t>
            </a:r>
            <a:r>
              <a:rPr kumimoji="1" lang="ja-JP" altLang="en-US" sz="1100" dirty="0">
                <a:latin typeface="Meiryo UI" panose="020B0604030504040204" pitchFamily="50" charset="-128"/>
                <a:ea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rPr>
              <a:t>Guide</a:t>
            </a:r>
            <a:r>
              <a:rPr kumimoji="1" lang="ja-JP" altLang="en-US" sz="1100" dirty="0">
                <a:latin typeface="Meiryo UI" panose="020B0604030504040204" pitchFamily="50" charset="-128"/>
                <a:ea typeface="Meiryo UI" panose="020B0604030504040204" pitchFamily="50" charset="-128"/>
              </a:rPr>
              <a:t>」</a:t>
            </a:r>
          </a:p>
        </p:txBody>
      </p:sp>
      <p:sp>
        <p:nvSpPr>
          <p:cNvPr id="10" name="テキスト ボックス 9"/>
          <p:cNvSpPr txBox="1"/>
          <p:nvPr/>
        </p:nvSpPr>
        <p:spPr>
          <a:xfrm>
            <a:off x="5882752" y="5103159"/>
            <a:ext cx="3072563" cy="738664"/>
          </a:xfrm>
          <a:prstGeom prst="rect">
            <a:avLst/>
          </a:prstGeom>
          <a:noFill/>
        </p:spPr>
        <p:txBody>
          <a:bodyPr wrap="square" rtlCol="0">
            <a:spAutoFit/>
          </a:bodyPr>
          <a:lstStyle/>
          <a:p>
            <a:r>
              <a:rPr kumimoji="1" lang="en-US" altLang="ja-JP" sz="1400" dirty="0">
                <a:latin typeface="Meiryo UI" panose="020B0604030504040204" pitchFamily="50" charset="-128"/>
                <a:ea typeface="Meiryo UI" panose="020B0604030504040204" pitchFamily="50" charset="-128"/>
              </a:rPr>
              <a:t>SDGs</a:t>
            </a:r>
            <a:r>
              <a:rPr kumimoji="1" lang="ja-JP" altLang="en-US" sz="1400" dirty="0">
                <a:latin typeface="Meiryo UI" panose="020B0604030504040204" pitchFamily="50" charset="-128"/>
                <a:ea typeface="Meiryo UI" panose="020B0604030504040204" pitchFamily="50" charset="-128"/>
              </a:rPr>
              <a:t>ウォッシュは、「グリーンウォッシュ（あたかも環境にはいりょしているかのようにみせかけること）」が由来とされています</a:t>
            </a:r>
          </a:p>
        </p:txBody>
      </p:sp>
      <p:sp>
        <p:nvSpPr>
          <p:cNvPr id="9" name="スライド番号プレースホルダー 8"/>
          <p:cNvSpPr>
            <a:spLocks noGrp="1"/>
          </p:cNvSpPr>
          <p:nvPr>
            <p:ph type="sldNum" sz="quarter" idx="12"/>
          </p:nvPr>
        </p:nvSpPr>
        <p:spPr/>
        <p:txBody>
          <a:bodyPr/>
          <a:lstStyle/>
          <a:p>
            <a:fld id="{D2D8002D-B5B0-4BAC-B1F6-782DDCCE6D9C}" type="slidenum">
              <a:rPr kumimoji="1" lang="ja-JP" altLang="en-US" smtClean="0"/>
              <a:t>4</a:t>
            </a:fld>
            <a:endParaRPr kumimoji="1" lang="ja-JP" altLang="en-US" dirty="0"/>
          </a:p>
        </p:txBody>
      </p:sp>
      <p:sp>
        <p:nvSpPr>
          <p:cNvPr id="11" name="テキスト ボックス 10">
            <a:extLst>
              <a:ext uri="{FF2B5EF4-FFF2-40B4-BE49-F238E27FC236}">
                <a16:creationId xmlns:a16="http://schemas.microsoft.com/office/drawing/2014/main" id="{DBF1D935-52D0-4A09-8946-287522259B94}"/>
              </a:ext>
            </a:extLst>
          </p:cNvPr>
          <p:cNvSpPr txBox="1"/>
          <p:nvPr/>
        </p:nvSpPr>
        <p:spPr>
          <a:xfrm>
            <a:off x="85189" y="99090"/>
            <a:ext cx="4536504"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　まずはじめ</a:t>
            </a:r>
            <a:r>
              <a:rPr kumimoji="1" lang="ja-JP" altLang="en-US" sz="2000" b="1" dirty="0" smtClean="0">
                <a:latin typeface="Meiryo UI" panose="020B0604030504040204" pitchFamily="50" charset="-128"/>
                <a:ea typeface="Meiryo UI" panose="020B0604030504040204" pitchFamily="50" charset="-128"/>
              </a:rPr>
              <a:t>に②（</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ウォッシュ）</a:t>
            </a:r>
          </a:p>
        </p:txBody>
      </p:sp>
      <p:cxnSp>
        <p:nvCxnSpPr>
          <p:cNvPr id="12" name="直線コネクタ 11">
            <a:extLst>
              <a:ext uri="{FF2B5EF4-FFF2-40B4-BE49-F238E27FC236}">
                <a16:creationId xmlns:a16="http://schemas.microsoft.com/office/drawing/2014/main" id="{27B74224-DF56-479B-81A5-6479E66509F9}"/>
              </a:ext>
            </a:extLst>
          </p:cNvPr>
          <p:cNvCxnSpPr>
            <a:cxnSpLocks/>
          </p:cNvCxnSpPr>
          <p:nvPr/>
        </p:nvCxnSpPr>
        <p:spPr>
          <a:xfrm>
            <a:off x="79182" y="600457"/>
            <a:ext cx="9747636"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6801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テキスト ボックス 5"/>
          <p:cNvSpPr txBox="1"/>
          <p:nvPr/>
        </p:nvSpPr>
        <p:spPr>
          <a:xfrm>
            <a:off x="349481" y="934096"/>
            <a:ext cx="9108844" cy="1862048"/>
          </a:xfrm>
          <a:prstGeom prst="rect">
            <a:avLst/>
          </a:prstGeom>
          <a:ln w="9525"/>
        </p:spPr>
        <p:style>
          <a:lnRef idx="2">
            <a:schemeClr val="accent5"/>
          </a:lnRef>
          <a:fillRef idx="1">
            <a:schemeClr val="lt1"/>
          </a:fillRef>
          <a:effectRef idx="0">
            <a:schemeClr val="accent5"/>
          </a:effectRef>
          <a:fontRef idx="minor">
            <a:schemeClr val="dk1"/>
          </a:fontRef>
        </p:style>
        <p:txBody>
          <a:bodyPr wrap="square" rtlCol="0">
            <a:spAutoFit/>
          </a:bodyPr>
          <a:lstStyle/>
          <a:p>
            <a:pPr marL="177799" indent="-177799">
              <a:lnSpc>
                <a:spcPct val="150000"/>
              </a:lnSpc>
              <a:spcBef>
                <a:spcPts val="600"/>
              </a:spcBef>
            </a:pPr>
            <a:r>
              <a:rPr lang="ja-JP" altLang="en-US" spc="-150" dirty="0">
                <a:latin typeface="Meiryo UI" panose="020B0604030504040204" pitchFamily="50" charset="-128"/>
                <a:ea typeface="Meiryo UI" panose="020B0604030504040204" pitchFamily="50" charset="-128"/>
                <a:cs typeface="Meiryo UI" panose="020B0604030504040204" pitchFamily="50" charset="-128"/>
              </a:rPr>
              <a:t>○ </a:t>
            </a:r>
            <a:r>
              <a:rPr lang="en-US" altLang="ja-JP" b="1" spc="-15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b="1" spc="-1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b="1" spc="-150" dirty="0">
                <a:latin typeface="Meiryo UI" panose="020B0604030504040204" pitchFamily="50" charset="-128"/>
                <a:ea typeface="Meiryo UI" panose="020B0604030504040204" pitchFamily="50" charset="-128"/>
                <a:cs typeface="Meiryo UI" panose="020B0604030504040204" pitchFamily="50" charset="-128"/>
              </a:rPr>
              <a:t>9</a:t>
            </a:r>
            <a:r>
              <a:rPr lang="ja-JP" altLang="en-US" b="1" spc="-150" dirty="0">
                <a:latin typeface="Meiryo UI" panose="020B0604030504040204" pitchFamily="50" charset="-128"/>
                <a:ea typeface="Meiryo UI" panose="020B0604030504040204" pitchFamily="50" charset="-128"/>
                <a:cs typeface="Meiryo UI" panose="020B0604030504040204" pitchFamily="50" charset="-128"/>
              </a:rPr>
              <a:t>月国連総会で採択</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された</a:t>
            </a:r>
            <a:r>
              <a:rPr lang="ja-JP" altLang="en-US" sz="2300" b="1"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「持続可能な開発のための</a:t>
            </a:r>
            <a:r>
              <a:rPr lang="en-US" altLang="ja-JP" sz="2300" b="1"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2300" b="1"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アジェンダ」</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に記載</a:t>
            </a:r>
            <a:endParaRPr lang="en-US" altLang="ja-JP" spc="-150" dirty="0">
              <a:latin typeface="Meiryo UI" panose="020B0604030504040204" pitchFamily="50" charset="-128"/>
              <a:ea typeface="Meiryo UI" panose="020B0604030504040204" pitchFamily="50" charset="-128"/>
              <a:cs typeface="Meiryo UI" panose="020B0604030504040204" pitchFamily="50" charset="-128"/>
            </a:endParaRPr>
          </a:p>
          <a:p>
            <a:pPr marL="177799" indent="-177799">
              <a:lnSpc>
                <a:spcPct val="150000"/>
              </a:lnSpc>
              <a:spcBef>
                <a:spcPts val="600"/>
              </a:spcBef>
            </a:pPr>
            <a:r>
              <a:rPr lang="ja-JP" altLang="en-US" spc="-1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3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23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までの国際目標</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。発展途上国のみならず、先進国自身も取り組む。</a:t>
            </a:r>
          </a:p>
          <a:p>
            <a:pPr marL="177799" indent="-177799">
              <a:lnSpc>
                <a:spcPct val="150000"/>
              </a:lnSpc>
              <a:spcBef>
                <a:spcPts val="600"/>
              </a:spcBef>
            </a:pPr>
            <a:r>
              <a:rPr lang="ja-JP" altLang="en-US" spc="-150" dirty="0">
                <a:latin typeface="Meiryo UI" panose="020B0604030504040204" pitchFamily="50" charset="-128"/>
                <a:ea typeface="Meiryo UI" panose="020B0604030504040204" pitchFamily="50" charset="-128"/>
                <a:cs typeface="Meiryo UI" panose="020B0604030504040204" pitchFamily="50" charset="-128"/>
              </a:rPr>
              <a:t>○ 持続可能な世界を実現するための</a:t>
            </a:r>
            <a:r>
              <a:rPr lang="en-US" altLang="ja-JP" sz="23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のゴール</a:t>
            </a:r>
            <a:r>
              <a:rPr lang="en-US" altLang="ja-JP" b="1" u="sng" spc="-150" dirty="0">
                <a:latin typeface="Meiryo UI" panose="020B0604030504040204" pitchFamily="50" charset="-128"/>
                <a:ea typeface="Meiryo UI" panose="020B0604030504040204" pitchFamily="50" charset="-128"/>
                <a:cs typeface="Meiryo UI" panose="020B0604030504040204" pitchFamily="50" charset="-128"/>
              </a:rPr>
              <a:t>(</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目標</a:t>
            </a:r>
            <a:r>
              <a:rPr lang="en-US" altLang="ja-JP" b="1" u="sng" spc="-150" dirty="0">
                <a:latin typeface="Meiryo UI" panose="020B0604030504040204" pitchFamily="50" charset="-128"/>
                <a:ea typeface="Meiryo UI" panose="020B0604030504040204" pitchFamily="50" charset="-128"/>
                <a:cs typeface="Meiryo UI" panose="020B0604030504040204" pitchFamily="50" charset="-128"/>
              </a:rPr>
              <a:t>)</a:t>
            </a:r>
            <a:r>
              <a:rPr lang="ja-JP" altLang="en-US" b="1" u="sng" spc="-150" dirty="0" err="1">
                <a:latin typeface="Meiryo UI" panose="020B0604030504040204" pitchFamily="50" charset="-128"/>
                <a:ea typeface="Meiryo UI" panose="020B0604030504040204" pitchFamily="50" charset="-128"/>
                <a:cs typeface="Meiryo UI" panose="020B0604030504040204" pitchFamily="50" charset="-128"/>
              </a:rPr>
              <a:t>、</a:t>
            </a:r>
            <a:r>
              <a:rPr lang="en-US" altLang="ja-JP" sz="2300" b="1" u="sng" spc="-15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169</a:t>
            </a:r>
            <a:r>
              <a:rPr lang="ja-JP" altLang="en-US" b="1" u="sng" spc="-150" dirty="0">
                <a:latin typeface="Meiryo UI" panose="020B0604030504040204" pitchFamily="50" charset="-128"/>
                <a:ea typeface="Meiryo UI" panose="020B0604030504040204" pitchFamily="50" charset="-128"/>
                <a:cs typeface="Meiryo UI" panose="020B0604030504040204" pitchFamily="50" charset="-128"/>
              </a:rPr>
              <a:t>のターゲット</a:t>
            </a:r>
            <a:r>
              <a:rPr lang="ja-JP" altLang="en-US" spc="-150" dirty="0">
                <a:latin typeface="Meiryo UI" panose="020B0604030504040204" pitchFamily="50" charset="-128"/>
                <a:ea typeface="Meiryo UI" panose="020B0604030504040204" pitchFamily="50" charset="-128"/>
                <a:cs typeface="Meiryo UI" panose="020B0604030504040204" pitchFamily="50" charset="-128"/>
              </a:rPr>
              <a:t>から構成。</a:t>
            </a:r>
            <a:endParaRPr lang="en-US" altLang="ja-JP" spc="-1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Shape 129"/>
          <p:cNvPicPr preferRelativeResize="0">
            <a:picLocks/>
          </p:cNvPicPr>
          <p:nvPr/>
        </p:nvPicPr>
        <p:blipFill rotWithShape="1">
          <a:blip r:embed="rId3">
            <a:alphaModFix/>
          </a:blip>
          <a:srcRect/>
          <a:stretch/>
        </p:blipFill>
        <p:spPr>
          <a:xfrm>
            <a:off x="232926" y="3146813"/>
            <a:ext cx="4562795" cy="3034259"/>
          </a:xfrm>
          <a:prstGeom prst="rect">
            <a:avLst/>
          </a:prstGeom>
          <a:noFill/>
          <a:ln>
            <a:noFill/>
          </a:ln>
        </p:spPr>
      </p:pic>
      <p:sp>
        <p:nvSpPr>
          <p:cNvPr id="9" name="テキスト ボックス 8"/>
          <p:cNvSpPr txBox="1"/>
          <p:nvPr/>
        </p:nvSpPr>
        <p:spPr>
          <a:xfrm>
            <a:off x="0" y="6347075"/>
            <a:ext cx="3526963" cy="369332"/>
          </a:xfrm>
          <a:prstGeom prst="rect">
            <a:avLst/>
          </a:prstGeom>
          <a:noFill/>
        </p:spPr>
        <p:txBody>
          <a:bodyPr wrap="square" rtlCol="0">
            <a:spAutoFit/>
          </a:bodyPr>
          <a:lstStyle/>
          <a:p>
            <a:r>
              <a:rPr kumimoji="1" lang="ja-JP" altLang="en-US" dirty="0"/>
              <a:t>（出典）国連広報センター</a:t>
            </a:r>
          </a:p>
        </p:txBody>
      </p:sp>
      <p:pic>
        <p:nvPicPr>
          <p:cNvPr id="3" name="図 2"/>
          <p:cNvPicPr>
            <a:picLocks noChangeAspect="1"/>
          </p:cNvPicPr>
          <p:nvPr/>
        </p:nvPicPr>
        <p:blipFill>
          <a:blip r:embed="rId4"/>
          <a:stretch>
            <a:fillRect/>
          </a:stretch>
        </p:blipFill>
        <p:spPr>
          <a:xfrm>
            <a:off x="4960383" y="3102405"/>
            <a:ext cx="4627705" cy="3078667"/>
          </a:xfrm>
          <a:prstGeom prst="rect">
            <a:avLst/>
          </a:prstGeom>
        </p:spPr>
      </p:pic>
      <p:pic>
        <p:nvPicPr>
          <p:cNvPr id="1026" name="Picture 2" descr="17 Objetivos">
            <a:extLst>
              <a:ext uri="{FF2B5EF4-FFF2-40B4-BE49-F238E27FC236}">
                <a16:creationId xmlns:a16="http://schemas.microsoft.com/office/drawing/2014/main" id="{6C91913C-2085-4E63-BDBF-8C2C3DC1382F}"/>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l="20389" r="20514"/>
          <a:stretch/>
        </p:blipFill>
        <p:spPr bwMode="auto">
          <a:xfrm>
            <a:off x="8134271" y="1546749"/>
            <a:ext cx="1094704" cy="1111026"/>
          </a:xfrm>
          <a:prstGeom prst="rect">
            <a:avLst/>
          </a:prstGeom>
          <a:noFill/>
          <a:extLst>
            <a:ext uri="{909E8E84-426E-40DD-AFC4-6F175D3DCCD1}">
              <a14:hiddenFill xmlns:a14="http://schemas.microsoft.com/office/drawing/2010/main">
                <a:solidFill>
                  <a:srgbClr val="FFFFFF"/>
                </a:solidFill>
              </a14:hiddenFill>
            </a:ext>
          </a:extLst>
        </p:spPr>
      </p:pic>
      <p:sp>
        <p:nvSpPr>
          <p:cNvPr id="12" name="スライド番号プレースホルダー 6"/>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5</a:t>
            </a:fld>
            <a:endParaRPr kumimoji="1" lang="ja-JP" altLang="en-US" sz="1200"/>
          </a:p>
        </p:txBody>
      </p:sp>
      <p:sp>
        <p:nvSpPr>
          <p:cNvPr id="11" name="テキスト ボックス 10">
            <a:extLst>
              <a:ext uri="{FF2B5EF4-FFF2-40B4-BE49-F238E27FC236}">
                <a16:creationId xmlns:a16="http://schemas.microsoft.com/office/drawing/2014/main" id="{C546B35A-0761-4892-8904-89916309FE67}"/>
              </a:ext>
            </a:extLst>
          </p:cNvPr>
          <p:cNvSpPr txBox="1"/>
          <p:nvPr/>
        </p:nvSpPr>
        <p:spPr>
          <a:xfrm>
            <a:off x="85188" y="99090"/>
            <a:ext cx="7028051"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a:t>
            </a:r>
            <a:r>
              <a:rPr kumimoji="1" lang="en-US" altLang="ja-JP" sz="2000" b="1" dirty="0">
                <a:latin typeface="Meiryo UI" panose="020B0604030504040204" pitchFamily="50" charset="-128"/>
                <a:ea typeface="Meiryo UI" panose="020B0604030504040204" pitchFamily="50" charset="-128"/>
              </a:rPr>
              <a:t>Sustainable Development Goals</a:t>
            </a:r>
            <a:r>
              <a:rPr kumimoji="1" lang="ja-JP" altLang="en-US" sz="2000" b="1" dirty="0">
                <a:latin typeface="Meiryo UI" panose="020B0604030504040204" pitchFamily="50" charset="-128"/>
                <a:ea typeface="Meiryo UI" panose="020B0604030504040204" pitchFamily="50" charset="-128"/>
              </a:rPr>
              <a:t>）とは</a:t>
            </a:r>
          </a:p>
        </p:txBody>
      </p:sp>
      <p:cxnSp>
        <p:nvCxnSpPr>
          <p:cNvPr id="13" name="直線コネクタ 12">
            <a:extLst>
              <a:ext uri="{FF2B5EF4-FFF2-40B4-BE49-F238E27FC236}">
                <a16:creationId xmlns:a16="http://schemas.microsoft.com/office/drawing/2014/main" id="{FF0C4294-B3E3-4409-858D-C052985F25BF}"/>
              </a:ext>
            </a:extLst>
          </p:cNvPr>
          <p:cNvCxnSpPr>
            <a:cxnSpLocks/>
          </p:cNvCxnSpPr>
          <p:nvPr/>
        </p:nvCxnSpPr>
        <p:spPr>
          <a:xfrm>
            <a:off x="79182" y="600457"/>
            <a:ext cx="9747636"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042702"/>
      </p:ext>
    </p:extLst>
  </p:cSld>
  <p:clrMapOvr>
    <a:masterClrMapping/>
  </p:clrMapOvr>
  <mc:AlternateContent xmlns:mc="http://schemas.openxmlformats.org/markup-compatibility/2006" xmlns:p14="http://schemas.microsoft.com/office/powerpoint/2010/main">
    <mc:Choice Requires="p14">
      <p:transition spd="slow" p14:dur="2000" advTm="1291"/>
    </mc:Choice>
    <mc:Fallback xmlns="">
      <p:transition spd="slow" advTm="129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正方形/長方形 3"/>
          <p:cNvSpPr/>
          <p:nvPr/>
        </p:nvSpPr>
        <p:spPr>
          <a:xfrm>
            <a:off x="386247" y="2243189"/>
            <a:ext cx="4536000" cy="4324261"/>
          </a:xfrm>
          <a:prstGeom prst="rect">
            <a:avLst/>
          </a:prstGeom>
        </p:spPr>
        <p:txBody>
          <a:bodyPr wrap="square">
            <a:spAutoFit/>
          </a:bodyPr>
          <a:lstStyle/>
          <a:p>
            <a:pPr>
              <a:lnSpc>
                <a:spcPts val="2200"/>
              </a:lnSpc>
              <a:spcAft>
                <a:spcPts val="0"/>
              </a:spcAft>
            </a:pP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前文</a:t>
            </a:r>
          </a:p>
          <a:p>
            <a:pPr>
              <a:lnSpc>
                <a:spcPts val="2200"/>
              </a:lnSpc>
              <a:spcAft>
                <a:spcPts val="0"/>
              </a:spcAft>
            </a:pP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このアジェンダは、人間、地球及び繁栄のための行動計画である。これはまた、より大きな自由における普遍的な平和の強化を追求ものでもある。我々は、極端な貧困を含む、あらゆる形態と側面の貧困を撲滅することが最大の地球規模の課題であり、持続可能な開発のための不可欠な必要条件であると認識する。</a:t>
            </a:r>
            <a:endPar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lnSpc>
                <a:spcPts val="2200"/>
              </a:lnSpc>
              <a:spcAft>
                <a:spcPts val="0"/>
              </a:spcAft>
            </a:pPr>
            <a:endPar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lnSpc>
                <a:spcPts val="2200"/>
              </a:lnSpc>
            </a:pPr>
            <a:r>
              <a:rPr lang="ja-JP" altLang="ja-JP" sz="1600" b="1" u="sng"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すべての国及びすべてのステークホルダーは、協同的なパートナーシップの下、この計画を実行する</a:t>
            </a:r>
            <a:r>
              <a:rPr lang="ja-JP" altLang="ja-JP" sz="1600" b="1"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ja-JP" sz="1200" kern="100" spc="100" dirty="0">
                <a:latin typeface="Meiryo UI" panose="020B0604030504040204" pitchFamily="50" charset="-128"/>
                <a:ea typeface="Meiryo UI" panose="020B0604030504040204" pitchFamily="50" charset="-128"/>
                <a:cs typeface="Times New Roman" panose="02020603050405020304" pitchFamily="18" charset="0"/>
              </a:rPr>
              <a:t>我々は、人類を貧困の恐怖及び欠乏の専制から解き放ち、地球を</a:t>
            </a:r>
            <a:r>
              <a:rPr lang="ja-JP" altLang="ja-JP" sz="1200" kern="100" spc="100" dirty="0" err="1">
                <a:latin typeface="Meiryo UI" panose="020B0604030504040204" pitchFamily="50" charset="-128"/>
                <a:ea typeface="Meiryo UI" panose="020B0604030504040204" pitchFamily="50" charset="-128"/>
                <a:cs typeface="Times New Roman" panose="02020603050405020304" pitchFamily="18" charset="0"/>
              </a:rPr>
              <a:t>癒やし</a:t>
            </a:r>
            <a:r>
              <a:rPr lang="ja-JP" altLang="ja-JP" sz="1200" kern="100" spc="100" dirty="0">
                <a:latin typeface="Meiryo UI" panose="020B0604030504040204" pitchFamily="50" charset="-128"/>
                <a:ea typeface="Meiryo UI" panose="020B0604030504040204" pitchFamily="50" charset="-128"/>
                <a:cs typeface="Times New Roman" panose="02020603050405020304" pitchFamily="18" charset="0"/>
              </a:rPr>
              <a:t>安全にすることを決意している。</a:t>
            </a:r>
            <a:r>
              <a:rPr lang="ja-JP" altLang="ja-JP" sz="1200"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我々は、世界を持続的かつ強靱（レジリエント）な道筋に移行させるために緊急に必要な、大胆かつ変革的な手段をとることに決意している。</a:t>
            </a:r>
            <a:endParaRPr lang="en-US" altLang="ja-JP" sz="1200"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a:lnSpc>
                <a:spcPts val="2200"/>
              </a:lnSpc>
            </a:pPr>
            <a:r>
              <a:rPr lang="ja-JP" altLang="ja-JP" sz="1200" kern="100" spc="100" dirty="0">
                <a:latin typeface="Meiryo UI" panose="020B0604030504040204" pitchFamily="50" charset="-128"/>
                <a:ea typeface="Meiryo UI" panose="020B0604030504040204" pitchFamily="50" charset="-128"/>
                <a:cs typeface="Times New Roman" panose="02020603050405020304" pitchFamily="18" charset="0"/>
              </a:rPr>
              <a:t>我々はこの共同の旅路に乗り出すにあたり、</a:t>
            </a:r>
            <a:r>
              <a:rPr lang="ja-JP" altLang="ja-JP" sz="1600" b="1" u="sng"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誰一人取り残さない</a:t>
            </a:r>
            <a:r>
              <a:rPr lang="ja-JP" altLang="ja-JP" sz="1200"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ことを誓う。</a:t>
            </a:r>
            <a:endParaRPr lang="en-US" altLang="ja-JP" sz="1200" kern="100" spc="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正方形/長方形 4"/>
          <p:cNvSpPr/>
          <p:nvPr/>
        </p:nvSpPr>
        <p:spPr>
          <a:xfrm>
            <a:off x="8523088" y="776534"/>
            <a:ext cx="1010093" cy="5847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Meiryo UI" panose="020B0604030504040204" pitchFamily="50" charset="-128"/>
                <a:ea typeface="Meiryo UI" panose="020B0604030504040204" pitchFamily="50" charset="-128"/>
              </a:rPr>
              <a:t>仮 訳</a:t>
            </a:r>
          </a:p>
        </p:txBody>
      </p:sp>
      <p:sp>
        <p:nvSpPr>
          <p:cNvPr id="6" name="正方形/長方形 5"/>
          <p:cNvSpPr/>
          <p:nvPr/>
        </p:nvSpPr>
        <p:spPr>
          <a:xfrm>
            <a:off x="5185349" y="2525070"/>
            <a:ext cx="4536000" cy="3195747"/>
          </a:xfrm>
          <a:prstGeom prst="rect">
            <a:avLst/>
          </a:prstGeom>
        </p:spPr>
        <p:txBody>
          <a:bodyPr wrap="square">
            <a:spAutoFit/>
          </a:bodyPr>
          <a:lstStyle/>
          <a:p>
            <a:pPr>
              <a:lnSpc>
                <a:spcPts val="2200"/>
              </a:lnSpc>
            </a:pPr>
            <a:r>
              <a:rPr lang="ja-JP" altLang="en-US" sz="1200" dirty="0">
                <a:solidFill>
                  <a:srgbClr val="000000"/>
                </a:solidFill>
                <a:latin typeface="Meiryo UI" panose="020B0604030504040204" pitchFamily="50" charset="-128"/>
                <a:ea typeface="Meiryo UI" panose="020B0604030504040204" pitchFamily="50" charset="-128"/>
              </a:rPr>
              <a:t>今日我々が発表する</a:t>
            </a:r>
            <a:r>
              <a:rPr lang="en-US" altLang="ja-JP" sz="1200" dirty="0">
                <a:solidFill>
                  <a:srgbClr val="000000"/>
                </a:solidFill>
                <a:latin typeface="Meiryo UI" panose="020B0604030504040204" pitchFamily="50" charset="-128"/>
                <a:ea typeface="Meiryo UI" panose="020B0604030504040204" pitchFamily="50" charset="-128"/>
              </a:rPr>
              <a:t>17</a:t>
            </a:r>
            <a:r>
              <a:rPr lang="ja-JP" altLang="en-US" sz="1200" dirty="0">
                <a:solidFill>
                  <a:srgbClr val="000000"/>
                </a:solidFill>
                <a:latin typeface="Meiryo UI" panose="020B0604030504040204" pitchFamily="50" charset="-128"/>
                <a:ea typeface="Meiryo UI" panose="020B0604030504040204" pitchFamily="50" charset="-128"/>
              </a:rPr>
              <a:t>の持続可能な開発のための目標（</a:t>
            </a:r>
            <a:r>
              <a:rPr lang="en-US" altLang="ja-JP" sz="1200" dirty="0">
                <a:solidFill>
                  <a:srgbClr val="000000"/>
                </a:solidFill>
                <a:latin typeface="Meiryo UI" panose="020B0604030504040204" pitchFamily="50" charset="-128"/>
                <a:ea typeface="Meiryo UI" panose="020B0604030504040204" pitchFamily="50" charset="-128"/>
              </a:rPr>
              <a:t>SDGs</a:t>
            </a:r>
            <a:r>
              <a:rPr lang="ja-JP" altLang="en-US" sz="1200" dirty="0">
                <a:solidFill>
                  <a:srgbClr val="000000"/>
                </a:solidFill>
                <a:latin typeface="Meiryo UI" panose="020B0604030504040204" pitchFamily="50" charset="-128"/>
                <a:ea typeface="Meiryo UI" panose="020B0604030504040204" pitchFamily="50" charset="-128"/>
              </a:rPr>
              <a:t>）と、</a:t>
            </a:r>
            <a:r>
              <a:rPr lang="en-US" altLang="ja-JP" sz="1200" dirty="0">
                <a:solidFill>
                  <a:srgbClr val="000000"/>
                </a:solidFill>
                <a:latin typeface="Meiryo UI" panose="020B0604030504040204" pitchFamily="50" charset="-128"/>
                <a:ea typeface="Meiryo UI" panose="020B0604030504040204" pitchFamily="50" charset="-128"/>
              </a:rPr>
              <a:t>169</a:t>
            </a:r>
            <a:r>
              <a:rPr lang="ja-JP" altLang="en-US" sz="1200" dirty="0">
                <a:solidFill>
                  <a:srgbClr val="000000"/>
                </a:solidFill>
                <a:latin typeface="Meiryo UI" panose="020B0604030504040204" pitchFamily="50" charset="-128"/>
                <a:ea typeface="Meiryo UI" panose="020B0604030504040204" pitchFamily="50" charset="-128"/>
              </a:rPr>
              <a:t>のターゲットは、この新しく普遍的なアジェンダの規模と野心を示している。これらの目標とターゲットは、</a:t>
            </a:r>
            <a:r>
              <a:rPr lang="ja-JP" altLang="en-US" sz="1200" dirty="0">
                <a:latin typeface="Meiryo UI" panose="020B0604030504040204" pitchFamily="50" charset="-128"/>
                <a:ea typeface="Meiryo UI" panose="020B0604030504040204" pitchFamily="50" charset="-128"/>
              </a:rPr>
              <a:t>ミレニアム開発目標（</a:t>
            </a:r>
            <a:r>
              <a:rPr lang="en-US" altLang="ja-JP" sz="1200" dirty="0">
                <a:latin typeface="Meiryo UI" panose="020B0604030504040204" pitchFamily="50" charset="-128"/>
                <a:ea typeface="Meiryo UI" panose="020B0604030504040204" pitchFamily="50" charset="-128"/>
              </a:rPr>
              <a:t>MDGs</a:t>
            </a:r>
            <a:r>
              <a:rPr lang="ja-JP" altLang="en-US" sz="1200" dirty="0">
                <a:latin typeface="Meiryo UI" panose="020B0604030504040204" pitchFamily="50" charset="-128"/>
                <a:ea typeface="Meiryo UI" panose="020B0604030504040204" pitchFamily="50" charset="-128"/>
              </a:rPr>
              <a:t>）を基にして、ミレニアム開発目標が達成で</a:t>
            </a:r>
            <a:r>
              <a:rPr lang="ja-JP" altLang="en-US" sz="1200" dirty="0">
                <a:solidFill>
                  <a:srgbClr val="000000"/>
                </a:solidFill>
                <a:latin typeface="Meiryo UI" panose="020B0604030504040204" pitchFamily="50" charset="-128"/>
                <a:ea typeface="Meiryo UI" panose="020B0604030504040204" pitchFamily="50" charset="-128"/>
              </a:rPr>
              <a:t>きなかったものを全うすることを目指すものである。これらは、すべての人々の人権を実現し、ジェンダー平等とすべての女性と女児の能力強化を達成することを目指す。</a:t>
            </a:r>
            <a:endParaRPr lang="en-US" altLang="ja-JP" sz="1200" dirty="0">
              <a:solidFill>
                <a:srgbClr val="000000"/>
              </a:solidFill>
              <a:latin typeface="Meiryo UI" panose="020B0604030504040204" pitchFamily="50" charset="-128"/>
              <a:ea typeface="Meiryo UI" panose="020B0604030504040204" pitchFamily="50" charset="-128"/>
            </a:endParaRPr>
          </a:p>
          <a:p>
            <a:pPr>
              <a:lnSpc>
                <a:spcPts val="2200"/>
              </a:lnSpc>
            </a:pPr>
            <a:r>
              <a:rPr lang="ja-JP" altLang="en-US" sz="1200" dirty="0">
                <a:solidFill>
                  <a:srgbClr val="FF0000"/>
                </a:solidFill>
                <a:latin typeface="Meiryo UI" panose="020B0604030504040204" pitchFamily="50" charset="-128"/>
                <a:ea typeface="Meiryo UI" panose="020B0604030504040204" pitchFamily="50" charset="-128"/>
              </a:rPr>
              <a:t>これらの目標及びターゲットは、統合され不可分のものであり、持続可能な開発の三側面、すなわち</a:t>
            </a:r>
            <a:r>
              <a:rPr lang="ja-JP" altLang="en-US" sz="1600" b="1" u="sng" dirty="0">
                <a:solidFill>
                  <a:srgbClr val="FF0000"/>
                </a:solidFill>
                <a:latin typeface="Meiryo UI" panose="020B0604030504040204" pitchFamily="50" charset="-128"/>
                <a:ea typeface="Meiryo UI" panose="020B0604030504040204" pitchFamily="50" charset="-128"/>
              </a:rPr>
              <a:t>経済、社会及び環境の三側面を調和させるものである。</a:t>
            </a:r>
          </a:p>
          <a:p>
            <a:pPr>
              <a:lnSpc>
                <a:spcPts val="2200"/>
              </a:lnSpc>
            </a:pPr>
            <a:r>
              <a:rPr lang="ja-JP" altLang="en-US" sz="1200" dirty="0">
                <a:solidFill>
                  <a:srgbClr val="000000"/>
                </a:solidFill>
                <a:latin typeface="Meiryo UI" panose="020B0604030504040204" pitchFamily="50" charset="-128"/>
                <a:ea typeface="Meiryo UI" panose="020B0604030504040204" pitchFamily="50" charset="-128"/>
              </a:rPr>
              <a:t>これらの目標及びターゲットは、人類及び地球にとり極めて重要な分野で、向こう</a:t>
            </a:r>
            <a:r>
              <a:rPr lang="en-US" altLang="ja-JP" sz="1200" dirty="0">
                <a:solidFill>
                  <a:srgbClr val="000000"/>
                </a:solidFill>
                <a:latin typeface="Meiryo UI" panose="020B0604030504040204" pitchFamily="50" charset="-128"/>
                <a:ea typeface="Meiryo UI" panose="020B0604030504040204" pitchFamily="50" charset="-128"/>
              </a:rPr>
              <a:t>15</a:t>
            </a:r>
            <a:r>
              <a:rPr lang="ja-JP" altLang="en-US" sz="1200" dirty="0">
                <a:solidFill>
                  <a:srgbClr val="000000"/>
                </a:solidFill>
                <a:latin typeface="Meiryo UI" panose="020B0604030504040204" pitchFamily="50" charset="-128"/>
                <a:ea typeface="Meiryo UI" panose="020B0604030504040204" pitchFamily="50" charset="-128"/>
              </a:rPr>
              <a:t>年間にわたり、行動を促進するものになろう。</a:t>
            </a:r>
            <a:endParaRPr lang="ja-JP" altLang="en-US" sz="1200" dirty="0">
              <a:latin typeface="Meiryo UI" panose="020B0604030504040204" pitchFamily="50" charset="-128"/>
              <a:ea typeface="Meiryo UI" panose="020B0604030504040204" pitchFamily="50" charset="-128"/>
            </a:endParaRPr>
          </a:p>
        </p:txBody>
      </p:sp>
      <p:sp>
        <p:nvSpPr>
          <p:cNvPr id="7" name="正方形/長方形 6"/>
          <p:cNvSpPr/>
          <p:nvPr/>
        </p:nvSpPr>
        <p:spPr>
          <a:xfrm>
            <a:off x="172028" y="1330729"/>
            <a:ext cx="9554408" cy="723275"/>
          </a:xfrm>
          <a:prstGeom prst="rect">
            <a:avLst/>
          </a:prstGeom>
        </p:spPr>
        <p:txBody>
          <a:bodyPr wrap="square">
            <a:spAutoFit/>
          </a:bodyPr>
          <a:lstStyle/>
          <a:p>
            <a:pPr>
              <a:spcAft>
                <a:spcPts val="0"/>
              </a:spcAft>
            </a:pP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2015</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年</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9</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月</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25</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日第</a:t>
            </a:r>
            <a:r>
              <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70</a:t>
            </a:r>
            <a:r>
              <a:rPr lang="ja-JP"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回国連総会で採択</a:t>
            </a:r>
            <a:endParaRPr lang="en-US" altLang="ja-JP" sz="12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a:p>
            <a:pPr>
              <a:spcBef>
                <a:spcPts val="600"/>
              </a:spcBef>
              <a:spcAft>
                <a:spcPts val="0"/>
              </a:spcAft>
            </a:pPr>
            <a:r>
              <a:rPr lang="ja-JP" altLang="ja-JP"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我々の世界を変革する：持続可能な開発のための</a:t>
            </a:r>
            <a:r>
              <a:rPr lang="en-US" altLang="ja-JP"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2030</a:t>
            </a:r>
            <a:r>
              <a:rPr lang="ja-JP" altLang="ja-JP"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アジェンダ</a:t>
            </a:r>
            <a:r>
              <a:rPr lang="ja-JP" altLang="en-US"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rPr>
              <a:t>（抜粋）</a:t>
            </a:r>
            <a:endParaRPr lang="ja-JP" altLang="ja-JP" sz="2300" spc="100" dirty="0">
              <a:solidFill>
                <a:srgbClr val="000000"/>
              </a:solidFill>
              <a:latin typeface="Meiryo UI" panose="020B0604030504040204" pitchFamily="50" charset="-128"/>
              <a:ea typeface="Meiryo UI" panose="020B0604030504040204" pitchFamily="50" charset="-128"/>
              <a:cs typeface="ＭＳ 明朝" panose="02020609040205080304" pitchFamily="17" charset="-128"/>
            </a:endParaRPr>
          </a:p>
        </p:txBody>
      </p:sp>
      <p:sp>
        <p:nvSpPr>
          <p:cNvPr id="9" name="Shape 323"/>
          <p:cNvSpPr txBox="1">
            <a:spLocks/>
          </p:cNvSpPr>
          <p:nvPr/>
        </p:nvSpPr>
        <p:spPr>
          <a:xfrm>
            <a:off x="7096521" y="6029217"/>
            <a:ext cx="2853134" cy="161365"/>
          </a:xfrm>
          <a:prstGeom prst="rect">
            <a:avLst/>
          </a:prstGeom>
          <a:noFill/>
          <a:ln>
            <a:noFill/>
          </a:ln>
        </p:spPr>
        <p:txBody>
          <a:bodyPr vert="horz" lIns="91425" tIns="45700" rIns="91425" bIns="45700" rtlCol="0" anchor="ctr" anchorCtr="0">
            <a:no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SzPct val="25000"/>
            </a:pPr>
            <a:r>
              <a:rPr lang="ja-JP" altLang="en-US" sz="1050"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rPr>
              <a:t>出典：国際連合広報センターホームページ</a:t>
            </a:r>
            <a:endParaRPr lang="en-US" sz="1050" dirty="0">
              <a:solidFill>
                <a:srgbClr val="888888"/>
              </a:solidFill>
              <a:latin typeface="Arial" panose="020B0604020202020204" pitchFamily="34" charset="0"/>
              <a:ea typeface="ＭＳ Ｐゴシック" panose="020B0600070205080204" pitchFamily="50" charset="-128"/>
              <a:cs typeface="Arial" panose="020B0604020202020204" pitchFamily="34" charset="0"/>
              <a:sym typeface="Calibri"/>
            </a:endParaRPr>
          </a:p>
        </p:txBody>
      </p:sp>
      <p:sp>
        <p:nvSpPr>
          <p:cNvPr id="10" name="スライド番号プレースホルダー 6"/>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6</a:t>
            </a:fld>
            <a:endParaRPr kumimoji="1" lang="ja-JP" altLang="en-US" sz="1200"/>
          </a:p>
        </p:txBody>
      </p:sp>
      <p:sp>
        <p:nvSpPr>
          <p:cNvPr id="11" name="テキスト ボックス 10">
            <a:extLst>
              <a:ext uri="{FF2B5EF4-FFF2-40B4-BE49-F238E27FC236}">
                <a16:creationId xmlns:a16="http://schemas.microsoft.com/office/drawing/2014/main" id="{F62F1D56-6369-49CC-A8F8-420579CB73EB}"/>
              </a:ext>
            </a:extLst>
          </p:cNvPr>
          <p:cNvSpPr txBox="1"/>
          <p:nvPr/>
        </p:nvSpPr>
        <p:spPr>
          <a:xfrm>
            <a:off x="85188" y="99090"/>
            <a:ext cx="6091948"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　持続可能な開発のための２０３０アジェンダ</a:t>
            </a:r>
          </a:p>
          <a:p>
            <a:endParaRPr kumimoji="1" lang="ja-JP" altLang="en-US" sz="2000" b="1" dirty="0">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36663B4E-1F48-422C-B9CF-0A4F2A24FCAA}"/>
              </a:ext>
            </a:extLst>
          </p:cNvPr>
          <p:cNvCxnSpPr>
            <a:cxnSpLocks/>
          </p:cNvCxnSpPr>
          <p:nvPr/>
        </p:nvCxnSpPr>
        <p:spPr>
          <a:xfrm>
            <a:off x="79182" y="600457"/>
            <a:ext cx="9747636"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2779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262462" y="742310"/>
          <a:ext cx="4519088" cy="5768640"/>
        </p:xfrm>
        <a:graphic>
          <a:graphicData uri="http://schemas.openxmlformats.org/drawingml/2006/table">
            <a:tbl>
              <a:tblPr firstRow="1" bandRow="1">
                <a:tableStyleId>{BC89EF96-8CEA-46FF-86C4-4CE0E7609802}</a:tableStyleId>
              </a:tblPr>
              <a:tblGrid>
                <a:gridCol w="1646800">
                  <a:extLst>
                    <a:ext uri="{9D8B030D-6E8A-4147-A177-3AD203B41FA5}">
                      <a16:colId xmlns:a16="http://schemas.microsoft.com/office/drawing/2014/main" val="20000"/>
                    </a:ext>
                  </a:extLst>
                </a:gridCol>
                <a:gridCol w="2872288">
                  <a:extLst>
                    <a:ext uri="{9D8B030D-6E8A-4147-A177-3AD203B41FA5}">
                      <a16:colId xmlns:a16="http://schemas.microsoft.com/office/drawing/2014/main" val="20001"/>
                    </a:ext>
                  </a:extLst>
                </a:gridCol>
              </a:tblGrid>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①</a:t>
                      </a:r>
                      <a:r>
                        <a:rPr lang="zh-TW" altLang="en-US" sz="1400" b="1" u="none" strike="noStrike" dirty="0">
                          <a:effectLst/>
                          <a:latin typeface="Meiryo UI" panose="020B0604030504040204" pitchFamily="50" charset="-128"/>
                          <a:ea typeface="Meiryo UI" panose="020B0604030504040204" pitchFamily="50" charset="-128"/>
                        </a:rPr>
                        <a:t>貧困</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あらゆる場所のあらゆる形態の貧困を終わらせる。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6206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②</a:t>
                      </a:r>
                      <a:r>
                        <a:rPr lang="zh-TW" altLang="en-US" sz="1400" b="1" u="none" strike="noStrike" dirty="0">
                          <a:effectLst/>
                          <a:latin typeface="Meiryo UI" panose="020B0604030504040204" pitchFamily="50" charset="-128"/>
                          <a:ea typeface="Meiryo UI" panose="020B0604030504040204" pitchFamily="50" charset="-128"/>
                        </a:rPr>
                        <a:t>飢餓</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飢餓を終わらせ、食料安全保障及び栄養改善を実現し、持続可能な農業を促進する。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③</a:t>
                      </a:r>
                      <a:r>
                        <a:rPr lang="zh-TW" altLang="en-US" sz="1400" b="1" u="none" strike="noStrike" dirty="0">
                          <a:effectLst/>
                          <a:latin typeface="Meiryo UI" panose="020B0604030504040204" pitchFamily="50" charset="-128"/>
                          <a:ea typeface="Meiryo UI" panose="020B0604030504040204" pitchFamily="50" charset="-128"/>
                        </a:rPr>
                        <a:t>保健</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あらゆる年齢のすべての人々の健康的な生活を確保し、福祉を促進する。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6206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④</a:t>
                      </a:r>
                      <a:r>
                        <a:rPr lang="zh-TW" altLang="en-US" sz="1400" b="1" u="none" strike="noStrike" dirty="0">
                          <a:effectLst/>
                          <a:latin typeface="Meiryo UI" panose="020B0604030504040204" pitchFamily="50" charset="-128"/>
                          <a:ea typeface="Meiryo UI" panose="020B0604030504040204" pitchFamily="50" charset="-128"/>
                        </a:rPr>
                        <a:t>教育</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すべての人に包摂的かつ公正な質の高い教育を確保し、生涯学習の機会を促進する。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⑤ジェンダー</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ジェンダー平等を達成し、すべての女性及び女児の能力強化を行う。</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43776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⑥水・衛生</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すべての人々の水と衛生の利用可能性と持続可能な管理を確保する。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6206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⑦エネルギー</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すべての人々の、安価かつ信頼できる持続可能な近代的エネルギーへのアクセスを確保する。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80352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⑧経済成長と</a:t>
                      </a:r>
                      <a:endParaRPr lang="en-US" altLang="ja-JP" sz="1400" b="1" u="none" strike="noStrike" dirty="0">
                        <a:effectLst/>
                        <a:latin typeface="Meiryo UI" panose="020B0604030504040204" pitchFamily="50" charset="-128"/>
                        <a:ea typeface="Meiryo UI" panose="020B0604030504040204" pitchFamily="50" charset="-128"/>
                      </a:endParaRPr>
                    </a:p>
                    <a:p>
                      <a:pPr algn="l" fontAlgn="ctr"/>
                      <a:r>
                        <a:rPr lang="ja-JP" altLang="en-US" sz="1400" b="1" u="none" strike="noStrike" dirty="0">
                          <a:effectLst/>
                          <a:latin typeface="Meiryo UI" panose="020B0604030504040204" pitchFamily="50" charset="-128"/>
                          <a:ea typeface="Meiryo UI" panose="020B0604030504040204" pitchFamily="50" charset="-128"/>
                        </a:rPr>
                        <a:t>　雇用</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包摂的かつ持続可能な経済成長及びすべての人々の完全かつ生産的な雇用と働きがいのある人間らしい雇用</a:t>
                      </a:r>
                      <a:r>
                        <a:rPr lang="en-US" altLang="ja-JP" sz="1400" b="0" u="none" strike="noStrike" dirty="0">
                          <a:effectLst/>
                          <a:latin typeface="Meiryo UI" panose="020B0604030504040204" pitchFamily="50" charset="-128"/>
                          <a:ea typeface="Meiryo UI" panose="020B0604030504040204" pitchFamily="50" charset="-128"/>
                        </a:rPr>
                        <a:t>(</a:t>
                      </a:r>
                      <a:r>
                        <a:rPr lang="ja-JP" altLang="en-US" sz="1400" b="0" u="none" strike="noStrike" dirty="0">
                          <a:effectLst/>
                          <a:latin typeface="Meiryo UI" panose="020B0604030504040204" pitchFamily="50" charset="-128"/>
                          <a:ea typeface="Meiryo UI" panose="020B0604030504040204" pitchFamily="50" charset="-128"/>
                        </a:rPr>
                        <a:t>ディーセント・ワーク</a:t>
                      </a:r>
                      <a:r>
                        <a:rPr lang="en-US" altLang="ja-JP" sz="1400" b="0" u="none" strike="noStrike" dirty="0">
                          <a:effectLst/>
                          <a:latin typeface="Meiryo UI" panose="020B0604030504040204" pitchFamily="50" charset="-128"/>
                          <a:ea typeface="Meiryo UI" panose="020B0604030504040204" pitchFamily="50" charset="-128"/>
                        </a:rPr>
                        <a:t>)</a:t>
                      </a:r>
                      <a:r>
                        <a:rPr lang="ja-JP" altLang="en-US" sz="1400" b="0" u="none" strike="noStrike" dirty="0">
                          <a:effectLst/>
                          <a:latin typeface="Meiryo UI" panose="020B0604030504040204" pitchFamily="50" charset="-128"/>
                          <a:ea typeface="Meiryo UI" panose="020B0604030504040204" pitchFamily="50" charset="-128"/>
                        </a:rPr>
                        <a:t>を促進する。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r h="648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⑨インフラ、産業化、</a:t>
                      </a:r>
                      <a:endParaRPr lang="en-US" altLang="ja-JP" sz="1400" b="1" u="none" strike="noStrike" dirty="0">
                        <a:effectLst/>
                        <a:latin typeface="Meiryo UI" panose="020B0604030504040204" pitchFamily="50" charset="-128"/>
                        <a:ea typeface="Meiryo UI" panose="020B0604030504040204" pitchFamily="50" charset="-128"/>
                      </a:endParaRPr>
                    </a:p>
                    <a:p>
                      <a:pPr algn="l" fontAlgn="ctr"/>
                      <a:r>
                        <a:rPr lang="ja-JP" altLang="en-US" sz="1400" b="1" u="none" strike="noStrike" dirty="0">
                          <a:effectLst/>
                          <a:latin typeface="Meiryo UI" panose="020B0604030504040204" pitchFamily="50" charset="-128"/>
                          <a:ea typeface="Meiryo UI" panose="020B0604030504040204" pitchFamily="50" charset="-128"/>
                        </a:rPr>
                        <a:t>　イノベーション</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強靱（レジリエント）なインフラ構築、</a:t>
                      </a:r>
                      <a:endParaRPr lang="en-US" altLang="ja-JP" sz="1400" b="0" u="none" strike="noStrike" dirty="0">
                        <a:effectLst/>
                        <a:latin typeface="Meiryo UI" panose="020B0604030504040204" pitchFamily="50" charset="-128"/>
                        <a:ea typeface="Meiryo UI" panose="020B0604030504040204" pitchFamily="50" charset="-128"/>
                      </a:endParaRPr>
                    </a:p>
                    <a:p>
                      <a:pPr algn="l" fontAlgn="ctr"/>
                      <a:r>
                        <a:rPr lang="ja-JP" altLang="en-US" sz="1400" b="0" u="none" strike="noStrike" dirty="0">
                          <a:effectLst/>
                          <a:latin typeface="Meiryo UI" panose="020B0604030504040204" pitchFamily="50" charset="-128"/>
                          <a:ea typeface="Meiryo UI" panose="020B0604030504040204" pitchFamily="50" charset="-128"/>
                        </a:rPr>
                        <a:t>包摂的かつ持続可能な産業化の</a:t>
                      </a:r>
                      <a:endParaRPr lang="en-US" altLang="ja-JP" sz="1400" b="0" u="none" strike="noStrike" dirty="0">
                        <a:effectLst/>
                        <a:latin typeface="Meiryo UI" panose="020B0604030504040204" pitchFamily="50" charset="-128"/>
                        <a:ea typeface="Meiryo UI" panose="020B0604030504040204" pitchFamily="50" charset="-128"/>
                      </a:endParaRPr>
                    </a:p>
                    <a:p>
                      <a:pPr algn="l" fontAlgn="ctr"/>
                      <a:r>
                        <a:rPr lang="ja-JP" altLang="en-US" sz="1400" b="0" u="none" strike="noStrike" dirty="0">
                          <a:effectLst/>
                          <a:latin typeface="Meiryo UI" panose="020B0604030504040204" pitchFamily="50" charset="-128"/>
                          <a:ea typeface="Meiryo UI" panose="020B0604030504040204" pitchFamily="50" charset="-128"/>
                        </a:rPr>
                        <a:t>促進及びイノベーションの推進を図る。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4" name="表 3"/>
          <p:cNvGraphicFramePr>
            <a:graphicFrameLocks noGrp="1"/>
          </p:cNvGraphicFramePr>
          <p:nvPr/>
        </p:nvGraphicFramePr>
        <p:xfrm>
          <a:off x="5126733" y="742310"/>
          <a:ext cx="4634114" cy="5097480"/>
        </p:xfrm>
        <a:graphic>
          <a:graphicData uri="http://schemas.openxmlformats.org/drawingml/2006/table">
            <a:tbl>
              <a:tblPr firstRow="1" bandRow="1">
                <a:tableStyleId>{BC89EF96-8CEA-46FF-86C4-4CE0E7609802}</a:tableStyleId>
              </a:tblPr>
              <a:tblGrid>
                <a:gridCol w="1111468">
                  <a:extLst>
                    <a:ext uri="{9D8B030D-6E8A-4147-A177-3AD203B41FA5}">
                      <a16:colId xmlns:a16="http://schemas.microsoft.com/office/drawing/2014/main" val="20000"/>
                    </a:ext>
                  </a:extLst>
                </a:gridCol>
                <a:gridCol w="3522646">
                  <a:extLst>
                    <a:ext uri="{9D8B030D-6E8A-4147-A177-3AD203B41FA5}">
                      <a16:colId xmlns:a16="http://schemas.microsoft.com/office/drawing/2014/main" val="20001"/>
                    </a:ext>
                  </a:extLst>
                </a:gridCol>
              </a:tblGrid>
              <a:tr h="39204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⑩</a:t>
                      </a:r>
                      <a:r>
                        <a:rPr lang="zh-TW" altLang="en-US" sz="1400" b="1" u="none" strike="noStrike" dirty="0">
                          <a:effectLst/>
                          <a:latin typeface="Meiryo UI" panose="020B0604030504040204" pitchFamily="50" charset="-128"/>
                          <a:ea typeface="Meiryo UI" panose="020B0604030504040204" pitchFamily="50" charset="-128"/>
                        </a:rPr>
                        <a:t>不平等</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各国内及び各国間の不平等を是正する。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576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⑪持続可能　</a:t>
                      </a:r>
                      <a:endParaRPr lang="en-US" altLang="ja-JP" sz="1400" b="1" u="none" strike="noStrike" dirty="0">
                        <a:effectLst/>
                        <a:latin typeface="Meiryo UI" panose="020B0604030504040204" pitchFamily="50" charset="-128"/>
                        <a:ea typeface="Meiryo UI" panose="020B0604030504040204" pitchFamily="50" charset="-128"/>
                      </a:endParaRPr>
                    </a:p>
                    <a:p>
                      <a:pPr algn="l" fontAlgn="ctr"/>
                      <a:r>
                        <a:rPr lang="ja-JP" altLang="en-US" sz="1400" b="1" u="none" strike="noStrike" dirty="0">
                          <a:effectLst/>
                          <a:latin typeface="Meiryo UI" panose="020B0604030504040204" pitchFamily="50" charset="-128"/>
                          <a:ea typeface="Meiryo UI" panose="020B0604030504040204" pitchFamily="50" charset="-128"/>
                        </a:rPr>
                        <a:t>　な都市</a:t>
                      </a: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包摂的で安全かつ強靱</a:t>
                      </a:r>
                      <a:r>
                        <a:rPr lang="en-US" altLang="ja-JP" sz="1400" b="0" u="none" strike="noStrike" dirty="0">
                          <a:effectLst/>
                          <a:latin typeface="Meiryo UI" panose="020B0604030504040204" pitchFamily="50" charset="-128"/>
                          <a:ea typeface="Meiryo UI" panose="020B0604030504040204" pitchFamily="50" charset="-128"/>
                        </a:rPr>
                        <a:t>(</a:t>
                      </a:r>
                      <a:r>
                        <a:rPr lang="ja-JP" altLang="en-US" sz="1400" b="0" u="none" strike="noStrike" dirty="0">
                          <a:effectLst/>
                          <a:latin typeface="Meiryo UI" panose="020B0604030504040204" pitchFamily="50" charset="-128"/>
                          <a:ea typeface="Meiryo UI" panose="020B0604030504040204" pitchFamily="50" charset="-128"/>
                        </a:rPr>
                        <a:t>レジリエント）で</a:t>
                      </a:r>
                      <a:endParaRPr lang="en-US" altLang="ja-JP" sz="1400" b="0" u="none" strike="noStrike" dirty="0">
                        <a:effectLst/>
                        <a:latin typeface="Meiryo UI" panose="020B0604030504040204" pitchFamily="50" charset="-128"/>
                        <a:ea typeface="Meiryo UI" panose="020B0604030504040204" pitchFamily="50" charset="-128"/>
                      </a:endParaRPr>
                    </a:p>
                    <a:p>
                      <a:pPr algn="l" fontAlgn="ctr"/>
                      <a:r>
                        <a:rPr lang="ja-JP" altLang="en-US" sz="1400" b="0" u="none" strike="noStrike" dirty="0">
                          <a:effectLst/>
                          <a:latin typeface="Meiryo UI" panose="020B0604030504040204" pitchFamily="50" charset="-128"/>
                          <a:ea typeface="Meiryo UI" panose="020B0604030504040204" pitchFamily="50" charset="-128"/>
                        </a:rPr>
                        <a:t>持続可能な都市及び人間居住を実現する。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540000">
                <a:tc>
                  <a:txBody>
                    <a:bodyPr/>
                    <a:lstStyle/>
                    <a:p>
                      <a:pPr algn="l" fontAlgn="ctr"/>
                      <a:r>
                        <a:rPr lang="ja-JP" altLang="en-US" sz="1400" b="1" u="none" strike="noStrike" spc="-150" dirty="0">
                          <a:effectLst/>
                          <a:latin typeface="Meiryo UI" panose="020B0604030504040204" pitchFamily="50" charset="-128"/>
                          <a:ea typeface="Meiryo UI" panose="020B0604030504040204" pitchFamily="50" charset="-128"/>
                        </a:rPr>
                        <a:t>⑫持続可能な</a:t>
                      </a:r>
                      <a:endParaRPr lang="en-US" altLang="ja-JP" sz="1400" b="1" u="none" strike="noStrike" spc="-150" dirty="0">
                        <a:effectLst/>
                        <a:latin typeface="Meiryo UI" panose="020B0604030504040204" pitchFamily="50" charset="-128"/>
                        <a:ea typeface="Meiryo UI" panose="020B0604030504040204" pitchFamily="50" charset="-128"/>
                      </a:endParaRPr>
                    </a:p>
                    <a:p>
                      <a:pPr algn="l" fontAlgn="ctr"/>
                      <a:r>
                        <a:rPr lang="ja-JP" altLang="en-US" sz="1400" b="1" u="none" strike="noStrike" spc="-150" dirty="0">
                          <a:effectLst/>
                          <a:latin typeface="Meiryo UI" panose="020B0604030504040204" pitchFamily="50" charset="-128"/>
                          <a:ea typeface="Meiryo UI" panose="020B0604030504040204" pitchFamily="50" charset="-128"/>
                        </a:rPr>
                        <a:t>　生産と消費</a:t>
                      </a:r>
                      <a:endParaRPr lang="ja-JP" altLang="en-US" sz="1400" b="1" i="0" u="none" strike="noStrike" spc="-15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持続可能な生産消費形態を確保する。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54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⑬</a:t>
                      </a:r>
                      <a:r>
                        <a:rPr lang="zh-TW" altLang="en-US" sz="1400" b="1" u="none" strike="noStrike" dirty="0">
                          <a:effectLst/>
                          <a:latin typeface="Meiryo UI" panose="020B0604030504040204" pitchFamily="50" charset="-128"/>
                          <a:ea typeface="Meiryo UI" panose="020B0604030504040204" pitchFamily="50" charset="-128"/>
                        </a:rPr>
                        <a:t>気候変動</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気候変動及びその影響を軽減するための緊急対策を講じる。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54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⑭</a:t>
                      </a:r>
                      <a:r>
                        <a:rPr lang="zh-TW" altLang="en-US" sz="1400" b="1" u="none" strike="noStrike" dirty="0">
                          <a:effectLst/>
                          <a:latin typeface="Meiryo UI" panose="020B0604030504040204" pitchFamily="50" charset="-128"/>
                          <a:ea typeface="Meiryo UI" panose="020B0604030504040204" pitchFamily="50" charset="-128"/>
                        </a:rPr>
                        <a:t>海洋資源</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持続可能な開発のために海洋・海洋資源を保全し、持続可能な形で利用する。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90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⑮</a:t>
                      </a:r>
                      <a:r>
                        <a:rPr lang="zh-TW" altLang="en-US" sz="1400" b="1" u="none" strike="noStrike" dirty="0">
                          <a:effectLst/>
                          <a:latin typeface="Meiryo UI" panose="020B0604030504040204" pitchFamily="50" charset="-128"/>
                          <a:ea typeface="Meiryo UI" panose="020B0604030504040204" pitchFamily="50" charset="-128"/>
                        </a:rPr>
                        <a:t>陸上資源</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陸域生態系の保護、回復、持続可能な利用の推進、持続可能な森林の経営、砂漠化への対処、ならびに土地の劣化の阻止・回復及び生物多様性の損失を阻止する。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1044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⑯</a:t>
                      </a:r>
                      <a:r>
                        <a:rPr lang="zh-TW" altLang="en-US" sz="1400" b="1" u="none" strike="noStrike" dirty="0">
                          <a:effectLst/>
                          <a:latin typeface="Meiryo UI" panose="020B0604030504040204" pitchFamily="50" charset="-128"/>
                          <a:ea typeface="Meiryo UI" panose="020B0604030504040204" pitchFamily="50" charset="-128"/>
                        </a:rPr>
                        <a:t>平和</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持続可能な開発のための平和で包摂的な社会を促進し、すべての人々に司法へのアクセスを提供し、あらゆるレベルにおいて効果的で説明責任のある包摂的な制度を構築する。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540000">
                <a:tc>
                  <a:txBody>
                    <a:bodyPr/>
                    <a:lstStyle/>
                    <a:p>
                      <a:pPr algn="l" fontAlgn="ctr"/>
                      <a:r>
                        <a:rPr lang="ja-JP" altLang="en-US" sz="1400" b="1" u="none" strike="noStrike" dirty="0">
                          <a:effectLst/>
                          <a:latin typeface="Meiryo UI" panose="020B0604030504040204" pitchFamily="50" charset="-128"/>
                          <a:ea typeface="Meiryo UI" panose="020B0604030504040204" pitchFamily="50" charset="-128"/>
                        </a:rPr>
                        <a:t>⑰</a:t>
                      </a:r>
                      <a:r>
                        <a:rPr lang="zh-TW" altLang="en-US" sz="1400" b="1" u="none" strike="noStrike" dirty="0">
                          <a:effectLst/>
                          <a:latin typeface="Meiryo UI" panose="020B0604030504040204" pitchFamily="50" charset="-128"/>
                          <a:ea typeface="Meiryo UI" panose="020B0604030504040204" pitchFamily="50" charset="-128"/>
                        </a:rPr>
                        <a:t>実施手段</a:t>
                      </a: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pPr algn="l" fontAlgn="ctr"/>
                      <a:r>
                        <a:rPr lang="ja-JP" altLang="en-US" sz="1400" b="0" u="none" strike="noStrike" dirty="0">
                          <a:effectLst/>
                          <a:latin typeface="Meiryo UI" panose="020B0604030504040204" pitchFamily="50" charset="-128"/>
                          <a:ea typeface="Meiryo UI" panose="020B0604030504040204" pitchFamily="50" charset="-128"/>
                        </a:rPr>
                        <a:t>持続可能な開発のための実施手段を強化し、グローバル・パートナーシップを活性化する。</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6000" marR="36000" marT="36000" marB="3600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5" name="テキスト ボックス 4"/>
          <p:cNvSpPr txBox="1"/>
          <p:nvPr/>
        </p:nvSpPr>
        <p:spPr>
          <a:xfrm>
            <a:off x="4781550" y="5951035"/>
            <a:ext cx="5089619" cy="253916"/>
          </a:xfrm>
          <a:prstGeom prst="rect">
            <a:avLst/>
          </a:prstGeom>
          <a:noFill/>
        </p:spPr>
        <p:txBody>
          <a:bodyPr wrap="square" rtlCol="0">
            <a:spAutoFit/>
          </a:bodyPr>
          <a:lstStyle/>
          <a:p>
            <a:pPr algn="r"/>
            <a:r>
              <a:rPr lang="ja-JP" altLang="en-US" sz="1050" dirty="0">
                <a:latin typeface="+mn-ea"/>
              </a:rPr>
              <a:t>（出典）外務省　「持続可能な開発のための</a:t>
            </a:r>
            <a:r>
              <a:rPr lang="en-US" altLang="ja-JP" sz="1050" dirty="0">
                <a:latin typeface="+mn-ea"/>
              </a:rPr>
              <a:t>2030</a:t>
            </a:r>
            <a:r>
              <a:rPr lang="ja-JP" altLang="en-US" sz="1050" dirty="0">
                <a:latin typeface="+mn-ea"/>
              </a:rPr>
              <a:t>アジェンダ（仮訳）」</a:t>
            </a:r>
          </a:p>
        </p:txBody>
      </p:sp>
      <p:sp>
        <p:nvSpPr>
          <p:cNvPr id="6" name="スライド番号プレースホルダー 8"/>
          <p:cNvSpPr txBox="1">
            <a:spLocks/>
          </p:cNvSpPr>
          <p:nvPr/>
        </p:nvSpPr>
        <p:spPr>
          <a:xfrm>
            <a:off x="6996113" y="6356354"/>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2D8002D-B5B0-4BAC-B1F6-782DDCCE6D9C}" type="slidenum">
              <a:rPr kumimoji="1" lang="ja-JP" altLang="en-US" sz="1200" smtClean="0"/>
              <a:pPr algn="r"/>
              <a:t>7</a:t>
            </a:fld>
            <a:endParaRPr kumimoji="1" lang="ja-JP" altLang="en-US" sz="1200" dirty="0"/>
          </a:p>
        </p:txBody>
      </p:sp>
      <p:sp>
        <p:nvSpPr>
          <p:cNvPr id="7" name="テキスト ボックス 6">
            <a:extLst>
              <a:ext uri="{FF2B5EF4-FFF2-40B4-BE49-F238E27FC236}">
                <a16:creationId xmlns:a16="http://schemas.microsoft.com/office/drawing/2014/main" id="{73DC3758-13DE-452B-9A86-A2C92E1A0385}"/>
              </a:ext>
            </a:extLst>
          </p:cNvPr>
          <p:cNvSpPr txBox="1"/>
          <p:nvPr/>
        </p:nvSpPr>
        <p:spPr>
          <a:xfrm>
            <a:off x="85188" y="99091"/>
            <a:ext cx="6163956"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　</a:t>
            </a:r>
            <a:r>
              <a:rPr kumimoji="1" lang="en-US" altLang="ja-JP" sz="2000" b="1" dirty="0">
                <a:latin typeface="Meiryo UI" panose="020B0604030504040204" pitchFamily="50" charset="-128"/>
                <a:ea typeface="Meiryo UI" panose="020B0604030504040204" pitchFamily="50" charset="-128"/>
              </a:rPr>
              <a:t>SDGs</a:t>
            </a:r>
            <a:r>
              <a:rPr kumimoji="1" lang="ja-JP" altLang="en-US" sz="2000" b="1" dirty="0">
                <a:latin typeface="Meiryo UI" panose="020B0604030504040204" pitchFamily="50" charset="-128"/>
                <a:ea typeface="Meiryo UI" panose="020B0604030504040204" pitchFamily="50" charset="-128"/>
              </a:rPr>
              <a:t>の</a:t>
            </a:r>
            <a:r>
              <a:rPr kumimoji="1" lang="en-US" altLang="ja-JP" sz="2000" b="1" dirty="0">
                <a:latin typeface="Meiryo UI" panose="020B0604030504040204" pitchFamily="50" charset="-128"/>
                <a:ea typeface="Meiryo UI" panose="020B0604030504040204" pitchFamily="50" charset="-128"/>
              </a:rPr>
              <a:t>17</a:t>
            </a:r>
            <a:r>
              <a:rPr kumimoji="1" lang="ja-JP" altLang="en-US" sz="2000" b="1" dirty="0">
                <a:latin typeface="Meiryo UI" panose="020B0604030504040204" pitchFamily="50" charset="-128"/>
                <a:ea typeface="Meiryo UI" panose="020B0604030504040204" pitchFamily="50" charset="-128"/>
              </a:rPr>
              <a:t>のゴール</a:t>
            </a:r>
          </a:p>
          <a:p>
            <a:endParaRPr kumimoji="1" lang="ja-JP" altLang="en-US" sz="2000" b="1" dirty="0">
              <a:latin typeface="Meiryo UI" panose="020B0604030504040204" pitchFamily="50" charset="-128"/>
              <a:ea typeface="Meiryo UI" panose="020B0604030504040204" pitchFamily="50" charset="-128"/>
            </a:endParaRPr>
          </a:p>
        </p:txBody>
      </p:sp>
      <p:cxnSp>
        <p:nvCxnSpPr>
          <p:cNvPr id="13" name="直線コネクタ 12">
            <a:extLst>
              <a:ext uri="{FF2B5EF4-FFF2-40B4-BE49-F238E27FC236}">
                <a16:creationId xmlns:a16="http://schemas.microsoft.com/office/drawing/2014/main" id="{F8629736-DEDE-45BF-BFB8-C2023DC7B3AD}"/>
              </a:ext>
            </a:extLst>
          </p:cNvPr>
          <p:cNvCxnSpPr>
            <a:cxnSpLocks/>
          </p:cNvCxnSpPr>
          <p:nvPr/>
        </p:nvCxnSpPr>
        <p:spPr>
          <a:xfrm>
            <a:off x="79182" y="600457"/>
            <a:ext cx="9747636"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6539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テキスト ボックス 1"/>
          <p:cNvSpPr txBox="1"/>
          <p:nvPr/>
        </p:nvSpPr>
        <p:spPr>
          <a:xfrm>
            <a:off x="973976" y="2555250"/>
            <a:ext cx="8271162" cy="1615827"/>
          </a:xfrm>
          <a:prstGeom prst="rect">
            <a:avLst/>
          </a:prstGeom>
          <a:noFill/>
        </p:spPr>
        <p:txBody>
          <a:bodyPr wrap="square" rtlCol="0">
            <a:spAutoFit/>
          </a:bodyPr>
          <a:lstStyle/>
          <a:p>
            <a:pPr algn="ctr"/>
            <a:r>
              <a:rPr kumimoji="1" lang="ja-JP" altLang="en-US" sz="5400" dirty="0">
                <a:latin typeface="Meiryo UI" panose="020B0604030504040204" pitchFamily="50" charset="-128"/>
                <a:ea typeface="Meiryo UI" panose="020B0604030504040204" pitchFamily="50" charset="-128"/>
              </a:rPr>
              <a:t>各ゴールの課題</a:t>
            </a:r>
            <a:r>
              <a:rPr kumimoji="1" lang="en-US" altLang="ja-JP" sz="5400" dirty="0">
                <a:latin typeface="Meiryo UI" panose="020B0604030504040204" pitchFamily="50" charset="-128"/>
                <a:ea typeface="Meiryo UI" panose="020B0604030504040204" pitchFamily="50" charset="-128"/>
              </a:rPr>
              <a:t>《</a:t>
            </a:r>
            <a:r>
              <a:rPr kumimoji="1" lang="ja-JP" altLang="en-US" sz="5400" dirty="0">
                <a:latin typeface="Meiryo UI" panose="020B0604030504040204" pitchFamily="50" charset="-128"/>
                <a:ea typeface="Meiryo UI" panose="020B0604030504040204" pitchFamily="50" charset="-128"/>
              </a:rPr>
              <a:t>例</a:t>
            </a:r>
            <a:r>
              <a:rPr kumimoji="1" lang="en-US" altLang="ja-JP" sz="5400" dirty="0">
                <a:latin typeface="Meiryo UI" panose="020B0604030504040204" pitchFamily="50" charset="-128"/>
                <a:ea typeface="Meiryo UI" panose="020B0604030504040204" pitchFamily="50" charset="-128"/>
              </a:rPr>
              <a:t>》</a:t>
            </a:r>
          </a:p>
          <a:p>
            <a:pPr algn="ctr"/>
            <a:endParaRPr kumimoji="1" lang="en-US" altLang="ja-JP" sz="1500" dirty="0">
              <a:latin typeface="Meiryo UI" panose="020B0604030504040204" pitchFamily="50" charset="-128"/>
              <a:ea typeface="Meiryo UI" panose="020B0604030504040204" pitchFamily="50" charset="-128"/>
            </a:endParaRPr>
          </a:p>
          <a:p>
            <a:pPr algn="ctr"/>
            <a:r>
              <a:rPr kumimoji="1" lang="ja-JP" altLang="en-US" sz="3000" dirty="0">
                <a:latin typeface="Meiryo UI" panose="020B0604030504040204" pitchFamily="50" charset="-128"/>
                <a:ea typeface="Meiryo UI" panose="020B0604030504040204" pitchFamily="50" charset="-128"/>
              </a:rPr>
              <a:t>（どんな問題が発生しているのか）</a:t>
            </a:r>
            <a:endParaRPr kumimoji="1" lang="en-US" altLang="ja-JP" sz="3000"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a:xfrm>
            <a:off x="7677150" y="6492875"/>
            <a:ext cx="2228850" cy="365125"/>
          </a:xfrm>
        </p:spPr>
        <p:txBody>
          <a:bodyPr/>
          <a:lstStyle/>
          <a:p>
            <a:fld id="{E93600C5-E09F-42B5-8802-35E7D4C4D45F}" type="slidenum">
              <a:rPr kumimoji="1" lang="ja-JP" altLang="en-US" smtClean="0"/>
              <a:t>8</a:t>
            </a:fld>
            <a:endParaRPr kumimoji="1" lang="ja-JP" altLang="en-US"/>
          </a:p>
        </p:txBody>
      </p:sp>
    </p:spTree>
    <p:extLst>
      <p:ext uri="{BB962C8B-B14F-4D97-AF65-F5344CB8AC3E}">
        <p14:creationId xmlns:p14="http://schemas.microsoft.com/office/powerpoint/2010/main" val="18410077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3826</Words>
  <Application>Microsoft Office PowerPoint</Application>
  <PresentationFormat>A4 210 x 297 mm</PresentationFormat>
  <Paragraphs>472</Paragraphs>
  <Slides>45</Slides>
  <Notes>45</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45</vt:i4>
      </vt:variant>
    </vt:vector>
  </HeadingPairs>
  <TitlesOfParts>
    <vt:vector size="61" baseType="lpstr">
      <vt:lpstr>等线</vt:lpstr>
      <vt:lpstr>HGP創英角ﾎﾟｯﾌﾟ体</vt:lpstr>
      <vt:lpstr>HGS創英角ｺﾞｼｯｸUB</vt:lpstr>
      <vt:lpstr>HGｺﾞｼｯｸM</vt:lpstr>
      <vt:lpstr>Meiryo UI</vt:lpstr>
      <vt:lpstr>ＭＳ Ｐゴシック</vt:lpstr>
      <vt:lpstr>ＭＳ 明朝</vt:lpstr>
      <vt:lpstr>新細明體</vt:lpstr>
      <vt:lpstr>游ゴシック</vt:lpstr>
      <vt:lpstr>游ゴシック Light</vt:lpstr>
      <vt:lpstr>Arial</vt:lpstr>
      <vt:lpstr>Bauhaus 93</vt:lpstr>
      <vt:lpstr>Calibri</vt:lpstr>
      <vt:lpstr>Calibri Light</vt:lpstr>
      <vt:lpstr>Times New Roman</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目標4：すべての人々に包摂的かつ公平で質の高い教育を 　　　　　提供し、 生涯学習の機会を促進する</vt:lpstr>
      <vt:lpstr>目標15：陸上生態系の保護、回復および持続可能な利用の推進、             森林の持続可能な管理、砂漠化への対処、土地劣化の阻　 　　　　　止および逆転、ならびに生物多様性損失の阻止を図る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2022-11-24T02:48:16Z</dcterms:created>
  <dcterms:modified xsi:type="dcterms:W3CDTF">2023-06-28T04:16:21Z</dcterms:modified>
</cp:coreProperties>
</file>