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72" r:id="rId1"/>
  </p:sldMasterIdLst>
  <p:notesMasterIdLst>
    <p:notesMasterId r:id="rId15"/>
  </p:notesMasterIdLst>
  <p:sldIdLst>
    <p:sldId id="260" r:id="rId2"/>
    <p:sldId id="261" r:id="rId3"/>
    <p:sldId id="262" r:id="rId4"/>
    <p:sldId id="264" r:id="rId5"/>
    <p:sldId id="275" r:id="rId6"/>
    <p:sldId id="265" r:id="rId7"/>
    <p:sldId id="273" r:id="rId8"/>
    <p:sldId id="267" r:id="rId9"/>
    <p:sldId id="268" r:id="rId10"/>
    <p:sldId id="269" r:id="rId11"/>
    <p:sldId id="270" r:id="rId12"/>
    <p:sldId id="271" r:id="rId13"/>
    <p:sldId id="272" r:id="rId14"/>
  </p:sldIdLst>
  <p:sldSz cx="9906000" cy="7199313"/>
  <p:notesSz cx="6646863" cy="97774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81" autoAdjust="0"/>
    <p:restoredTop sz="94434" autoAdjust="0"/>
  </p:normalViewPr>
  <p:slideViewPr>
    <p:cSldViewPr snapToGrid="0" showGuides="1">
      <p:cViewPr varScale="1">
        <p:scale>
          <a:sx n="95" d="100"/>
          <a:sy n="95" d="100"/>
        </p:scale>
        <p:origin x="114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2880101" cy="490354"/>
          </a:xfrm>
          <a:prstGeom prst="rect">
            <a:avLst/>
          </a:prstGeom>
        </p:spPr>
        <p:txBody>
          <a:bodyPr vert="horz" lIns="89660" tIns="44832" rIns="89660" bIns="4483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765215" y="3"/>
            <a:ext cx="2880101" cy="490354"/>
          </a:xfrm>
          <a:prstGeom prst="rect">
            <a:avLst/>
          </a:prstGeom>
        </p:spPr>
        <p:txBody>
          <a:bodyPr vert="horz" lIns="89660" tIns="44832" rIns="89660" bIns="44832" rtlCol="0"/>
          <a:lstStyle>
            <a:lvl1pPr algn="r">
              <a:defRPr sz="1200"/>
            </a:lvl1pPr>
          </a:lstStyle>
          <a:p>
            <a:fld id="{0F0C5879-C207-4D73-ADAE-F41AE4015053}" type="datetimeFigureOut">
              <a:rPr kumimoji="1" lang="ja-JP" altLang="en-US" smtClean="0"/>
              <a:t>2024/3/13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054100" y="1222375"/>
            <a:ext cx="4538663" cy="33004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660" tIns="44832" rIns="89660" bIns="4483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64997" y="4705217"/>
            <a:ext cx="5316870" cy="3849436"/>
          </a:xfrm>
          <a:prstGeom prst="rect">
            <a:avLst/>
          </a:prstGeom>
        </p:spPr>
        <p:txBody>
          <a:bodyPr vert="horz" lIns="89660" tIns="44832" rIns="89660" bIns="4483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287059"/>
            <a:ext cx="2880101" cy="490354"/>
          </a:xfrm>
          <a:prstGeom prst="rect">
            <a:avLst/>
          </a:prstGeom>
        </p:spPr>
        <p:txBody>
          <a:bodyPr vert="horz" lIns="89660" tIns="44832" rIns="89660" bIns="4483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765215" y="9287059"/>
            <a:ext cx="2880101" cy="490354"/>
          </a:xfrm>
          <a:prstGeom prst="rect">
            <a:avLst/>
          </a:prstGeom>
        </p:spPr>
        <p:txBody>
          <a:bodyPr vert="horz" lIns="89660" tIns="44832" rIns="89660" bIns="44832" rtlCol="0" anchor="b"/>
          <a:lstStyle>
            <a:lvl1pPr algn="r">
              <a:defRPr sz="1200"/>
            </a:lvl1pPr>
          </a:lstStyle>
          <a:p>
            <a:fld id="{F6265758-DF64-4FEF-BF39-5B494A79E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0326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65758-DF64-4FEF-BF39-5B494A79E479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69361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78222"/>
            <a:ext cx="8420100" cy="2506427"/>
          </a:xfrm>
        </p:spPr>
        <p:txBody>
          <a:bodyPr anchor="b"/>
          <a:lstStyle>
            <a:lvl1pPr algn="ctr">
              <a:defRPr sz="629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781306"/>
            <a:ext cx="7429500" cy="1738167"/>
          </a:xfrm>
        </p:spPr>
        <p:txBody>
          <a:bodyPr/>
          <a:lstStyle>
            <a:lvl1pPr marL="0" indent="0" algn="ctr">
              <a:buNone/>
              <a:defRPr sz="2520"/>
            </a:lvl1pPr>
            <a:lvl2pPr marL="479969" indent="0" algn="ctr">
              <a:buNone/>
              <a:defRPr sz="2100"/>
            </a:lvl2pPr>
            <a:lvl3pPr marL="959937" indent="0" algn="ctr">
              <a:buNone/>
              <a:defRPr sz="1890"/>
            </a:lvl3pPr>
            <a:lvl4pPr marL="1439906" indent="0" algn="ctr">
              <a:buNone/>
              <a:defRPr sz="1680"/>
            </a:lvl4pPr>
            <a:lvl5pPr marL="1919874" indent="0" algn="ctr">
              <a:buNone/>
              <a:defRPr sz="1680"/>
            </a:lvl5pPr>
            <a:lvl6pPr marL="2399843" indent="0" algn="ctr">
              <a:buNone/>
              <a:defRPr sz="1680"/>
            </a:lvl6pPr>
            <a:lvl7pPr marL="2879811" indent="0" algn="ctr">
              <a:buNone/>
              <a:defRPr sz="1680"/>
            </a:lvl7pPr>
            <a:lvl8pPr marL="3359780" indent="0" algn="ctr">
              <a:buNone/>
              <a:defRPr sz="1680"/>
            </a:lvl8pPr>
            <a:lvl9pPr marL="3839748" indent="0" algn="ctr">
              <a:buNone/>
              <a:defRPr sz="168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3C50B-D8C0-44AF-8E5C-89B6DCD4CAEE}" type="datetime1">
              <a:rPr kumimoji="1" lang="ja-JP" altLang="en-US" smtClean="0"/>
              <a:t>2024/3/13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FD95-FA7C-4346-993D-6BEE85C096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786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87735-3CE1-45D2-9C92-D867D9216D27}" type="datetime1">
              <a:rPr kumimoji="1" lang="ja-JP" altLang="en-US" smtClean="0"/>
              <a:t>2024/3/13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FD95-FA7C-4346-993D-6BEE85C096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5274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83297"/>
            <a:ext cx="2135981" cy="610108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83297"/>
            <a:ext cx="6284119" cy="610108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9B8DA-56B5-4158-B70A-2C37A5F4D6CE}" type="datetime1">
              <a:rPr kumimoji="1" lang="ja-JP" altLang="en-US" smtClean="0"/>
              <a:t>2024/3/13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FD95-FA7C-4346-993D-6BEE85C096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17556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889D2-C05A-4D6F-8B6E-8DCC05FAD8B5}" type="datetime1">
              <a:rPr kumimoji="1" lang="ja-JP" altLang="en-US" smtClean="0"/>
              <a:t>2024/3/13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105900" y="120943"/>
            <a:ext cx="682898" cy="377917"/>
          </a:xfrm>
          <a:solidFill>
            <a:schemeClr val="bg1"/>
          </a:solidFill>
          <a:ln>
            <a:solidFill>
              <a:schemeClr val="accent6"/>
            </a:solidFill>
          </a:ln>
        </p:spPr>
        <p:txBody>
          <a:bodyPr/>
          <a:lstStyle>
            <a:lvl1pPr algn="ct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7B20388F-A125-4D2E-BBF0-E240911E1C9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3837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35CAC-6FFF-49B7-AC71-BD905E4738A3}" type="datetime1">
              <a:rPr kumimoji="1" lang="ja-JP" altLang="en-US" smtClean="0"/>
              <a:t>2024/3/13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FD95-FA7C-4346-993D-6BEE85C096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202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94831"/>
            <a:ext cx="8543925" cy="2994714"/>
          </a:xfrm>
        </p:spPr>
        <p:txBody>
          <a:bodyPr anchor="b"/>
          <a:lstStyle>
            <a:lvl1pPr>
              <a:defRPr sz="629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817876"/>
            <a:ext cx="8543925" cy="15748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7996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59937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39906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19874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399843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79811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597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39748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C9F2D-816D-4C9C-8E93-9775826336D4}" type="datetime1">
              <a:rPr kumimoji="1" lang="ja-JP" altLang="en-US" smtClean="0"/>
              <a:t>2024/3/13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FD95-FA7C-4346-993D-6BEE85C096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1288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916484"/>
            <a:ext cx="4210050" cy="45678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916484"/>
            <a:ext cx="4210050" cy="45678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3E976-3691-4ADD-B9B6-C575BCFC738C}" type="datetime1">
              <a:rPr kumimoji="1" lang="ja-JP" altLang="en-US" smtClean="0"/>
              <a:t>2024/3/13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FD95-FA7C-4346-993D-6BEE85C096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7855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83299"/>
            <a:ext cx="8543925" cy="139153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764832"/>
            <a:ext cx="4190702" cy="864917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79969" indent="0">
              <a:buNone/>
              <a:defRPr sz="2100" b="1"/>
            </a:lvl2pPr>
            <a:lvl3pPr marL="959937" indent="0">
              <a:buNone/>
              <a:defRPr sz="1890" b="1"/>
            </a:lvl3pPr>
            <a:lvl4pPr marL="1439906" indent="0">
              <a:buNone/>
              <a:defRPr sz="1680" b="1"/>
            </a:lvl4pPr>
            <a:lvl5pPr marL="1919874" indent="0">
              <a:buNone/>
              <a:defRPr sz="1680" b="1"/>
            </a:lvl5pPr>
            <a:lvl6pPr marL="2399843" indent="0">
              <a:buNone/>
              <a:defRPr sz="1680" b="1"/>
            </a:lvl6pPr>
            <a:lvl7pPr marL="2879811" indent="0">
              <a:buNone/>
              <a:defRPr sz="1680" b="1"/>
            </a:lvl7pPr>
            <a:lvl8pPr marL="3359780" indent="0">
              <a:buNone/>
              <a:defRPr sz="1680" b="1"/>
            </a:lvl8pPr>
            <a:lvl9pPr marL="3839748" indent="0">
              <a:buNone/>
              <a:defRPr sz="16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629749"/>
            <a:ext cx="4190702" cy="386796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764832"/>
            <a:ext cx="4211340" cy="864917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79969" indent="0">
              <a:buNone/>
              <a:defRPr sz="2100" b="1"/>
            </a:lvl2pPr>
            <a:lvl3pPr marL="959937" indent="0">
              <a:buNone/>
              <a:defRPr sz="1890" b="1"/>
            </a:lvl3pPr>
            <a:lvl4pPr marL="1439906" indent="0">
              <a:buNone/>
              <a:defRPr sz="1680" b="1"/>
            </a:lvl4pPr>
            <a:lvl5pPr marL="1919874" indent="0">
              <a:buNone/>
              <a:defRPr sz="1680" b="1"/>
            </a:lvl5pPr>
            <a:lvl6pPr marL="2399843" indent="0">
              <a:buNone/>
              <a:defRPr sz="1680" b="1"/>
            </a:lvl6pPr>
            <a:lvl7pPr marL="2879811" indent="0">
              <a:buNone/>
              <a:defRPr sz="1680" b="1"/>
            </a:lvl7pPr>
            <a:lvl8pPr marL="3359780" indent="0">
              <a:buNone/>
              <a:defRPr sz="1680" b="1"/>
            </a:lvl8pPr>
            <a:lvl9pPr marL="3839748" indent="0">
              <a:buNone/>
              <a:defRPr sz="16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629749"/>
            <a:ext cx="4211340" cy="386796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80A88-7CD2-4BAC-A01D-911E4ACD2C9E}" type="datetime1">
              <a:rPr kumimoji="1" lang="ja-JP" altLang="en-US" smtClean="0"/>
              <a:t>2024/3/13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FD95-FA7C-4346-993D-6BEE85C096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6631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4D7B8-86D4-40D6-A027-E17EBAA6FDE3}" type="datetime1">
              <a:rPr kumimoji="1" lang="ja-JP" altLang="en-US" smtClean="0"/>
              <a:t>2024/3/13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FD95-FA7C-4346-993D-6BEE85C096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1966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8571B-9E1F-44B7-97CF-7F0AF1699C33}" type="datetime1">
              <a:rPr kumimoji="1" lang="ja-JP" altLang="en-US" smtClean="0"/>
              <a:t>2024/3/13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FD95-FA7C-4346-993D-6BEE85C096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4401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79954"/>
            <a:ext cx="3194943" cy="1679840"/>
          </a:xfrm>
        </p:spPr>
        <p:txBody>
          <a:bodyPr anchor="b"/>
          <a:lstStyle>
            <a:lvl1pPr>
              <a:defRPr sz="335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1036570"/>
            <a:ext cx="5014913" cy="5116178"/>
          </a:xfrm>
        </p:spPr>
        <p:txBody>
          <a:bodyPr/>
          <a:lstStyle>
            <a:lvl1pPr>
              <a:defRPr sz="3359"/>
            </a:lvl1pPr>
            <a:lvl2pPr>
              <a:defRPr sz="2939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159794"/>
            <a:ext cx="3194943" cy="4001285"/>
          </a:xfrm>
        </p:spPr>
        <p:txBody>
          <a:bodyPr/>
          <a:lstStyle>
            <a:lvl1pPr marL="0" indent="0">
              <a:buNone/>
              <a:defRPr sz="1680"/>
            </a:lvl1pPr>
            <a:lvl2pPr marL="479969" indent="0">
              <a:buNone/>
              <a:defRPr sz="1470"/>
            </a:lvl2pPr>
            <a:lvl3pPr marL="959937" indent="0">
              <a:buNone/>
              <a:defRPr sz="1260"/>
            </a:lvl3pPr>
            <a:lvl4pPr marL="1439906" indent="0">
              <a:buNone/>
              <a:defRPr sz="1050"/>
            </a:lvl4pPr>
            <a:lvl5pPr marL="1919874" indent="0">
              <a:buNone/>
              <a:defRPr sz="1050"/>
            </a:lvl5pPr>
            <a:lvl6pPr marL="2399843" indent="0">
              <a:buNone/>
              <a:defRPr sz="1050"/>
            </a:lvl6pPr>
            <a:lvl7pPr marL="2879811" indent="0">
              <a:buNone/>
              <a:defRPr sz="1050"/>
            </a:lvl7pPr>
            <a:lvl8pPr marL="3359780" indent="0">
              <a:buNone/>
              <a:defRPr sz="1050"/>
            </a:lvl8pPr>
            <a:lvl9pPr marL="3839748" indent="0">
              <a:buNone/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014FB-4BE6-40E0-B7EF-F039431F8D3C}" type="datetime1">
              <a:rPr kumimoji="1" lang="ja-JP" altLang="en-US" smtClean="0"/>
              <a:t>2024/3/13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FD95-FA7C-4346-993D-6BEE85C096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5290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79954"/>
            <a:ext cx="3194943" cy="1679840"/>
          </a:xfrm>
        </p:spPr>
        <p:txBody>
          <a:bodyPr anchor="b"/>
          <a:lstStyle>
            <a:lvl1pPr>
              <a:defRPr sz="335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1036570"/>
            <a:ext cx="5014913" cy="5116178"/>
          </a:xfrm>
        </p:spPr>
        <p:txBody>
          <a:bodyPr anchor="t"/>
          <a:lstStyle>
            <a:lvl1pPr marL="0" indent="0">
              <a:buNone/>
              <a:defRPr sz="3359"/>
            </a:lvl1pPr>
            <a:lvl2pPr marL="479969" indent="0">
              <a:buNone/>
              <a:defRPr sz="2939"/>
            </a:lvl2pPr>
            <a:lvl3pPr marL="959937" indent="0">
              <a:buNone/>
              <a:defRPr sz="2520"/>
            </a:lvl3pPr>
            <a:lvl4pPr marL="1439906" indent="0">
              <a:buNone/>
              <a:defRPr sz="2100"/>
            </a:lvl4pPr>
            <a:lvl5pPr marL="1919874" indent="0">
              <a:buNone/>
              <a:defRPr sz="2100"/>
            </a:lvl5pPr>
            <a:lvl6pPr marL="2399843" indent="0">
              <a:buNone/>
              <a:defRPr sz="2100"/>
            </a:lvl6pPr>
            <a:lvl7pPr marL="2879811" indent="0">
              <a:buNone/>
              <a:defRPr sz="2100"/>
            </a:lvl7pPr>
            <a:lvl8pPr marL="3359780" indent="0">
              <a:buNone/>
              <a:defRPr sz="2100"/>
            </a:lvl8pPr>
            <a:lvl9pPr marL="3839748" indent="0">
              <a:buNone/>
              <a:defRPr sz="21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159794"/>
            <a:ext cx="3194943" cy="4001285"/>
          </a:xfrm>
        </p:spPr>
        <p:txBody>
          <a:bodyPr/>
          <a:lstStyle>
            <a:lvl1pPr marL="0" indent="0">
              <a:buNone/>
              <a:defRPr sz="1680"/>
            </a:lvl1pPr>
            <a:lvl2pPr marL="479969" indent="0">
              <a:buNone/>
              <a:defRPr sz="1470"/>
            </a:lvl2pPr>
            <a:lvl3pPr marL="959937" indent="0">
              <a:buNone/>
              <a:defRPr sz="1260"/>
            </a:lvl3pPr>
            <a:lvl4pPr marL="1439906" indent="0">
              <a:buNone/>
              <a:defRPr sz="1050"/>
            </a:lvl4pPr>
            <a:lvl5pPr marL="1919874" indent="0">
              <a:buNone/>
              <a:defRPr sz="1050"/>
            </a:lvl5pPr>
            <a:lvl6pPr marL="2399843" indent="0">
              <a:buNone/>
              <a:defRPr sz="1050"/>
            </a:lvl6pPr>
            <a:lvl7pPr marL="2879811" indent="0">
              <a:buNone/>
              <a:defRPr sz="1050"/>
            </a:lvl7pPr>
            <a:lvl8pPr marL="3359780" indent="0">
              <a:buNone/>
              <a:defRPr sz="1050"/>
            </a:lvl8pPr>
            <a:lvl9pPr marL="3839748" indent="0">
              <a:buNone/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8EB7D-7546-49BB-9DAB-84AAB1E186DA}" type="datetime1">
              <a:rPr kumimoji="1" lang="ja-JP" altLang="en-US" smtClean="0"/>
              <a:t>2024/3/13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FD95-FA7C-4346-993D-6BEE85C096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4313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83299"/>
            <a:ext cx="8543925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916484"/>
            <a:ext cx="8543925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672698"/>
            <a:ext cx="2228850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9227D1-5AFF-45D3-8CBD-92BFA66D22B5}" type="datetime1">
              <a:rPr kumimoji="1" lang="ja-JP" altLang="en-US" smtClean="0"/>
              <a:t>2024/3/13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672698"/>
            <a:ext cx="3343275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672698"/>
            <a:ext cx="2228850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CFD95-FA7C-4346-993D-6BEE85C096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67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 ftr="0" dt="0"/>
  <p:txStyles>
    <p:titleStyle>
      <a:lvl1pPr algn="l" defTabSz="959937" rtl="0" eaLnBrk="1" latinLnBrk="0" hangingPunct="1">
        <a:lnSpc>
          <a:spcPct val="90000"/>
        </a:lnSpc>
        <a:spcBef>
          <a:spcPct val="0"/>
        </a:spcBef>
        <a:buNone/>
        <a:defRPr kumimoji="1" sz="461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9984" indent="-239984" algn="l" defTabSz="959937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kumimoji="1" sz="2939" kern="1200">
          <a:solidFill>
            <a:schemeClr val="tx1"/>
          </a:solidFill>
          <a:latin typeface="+mn-lt"/>
          <a:ea typeface="+mn-ea"/>
          <a:cs typeface="+mn-cs"/>
        </a:defRPr>
      </a:lvl1pPr>
      <a:lvl2pPr marL="719953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199921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79890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59859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39827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19796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599764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79733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59937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79969" algn="l" defTabSz="959937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59937" algn="l" defTabSz="959937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39906" algn="l" defTabSz="959937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19874" algn="l" defTabSz="959937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399843" algn="l" defTabSz="959937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79811" algn="l" defTabSz="959937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59780" algn="l" defTabSz="959937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39748" algn="l" defTabSz="959937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0" y="2578325"/>
            <a:ext cx="9906000" cy="157930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認知度調査（</a:t>
            </a:r>
            <a:r>
              <a:rPr kumimoji="1"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Q</a:t>
            </a:r>
            <a:r>
              <a:rPr kumimoji="1"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ネット）</a:t>
            </a:r>
            <a:endParaRPr kumimoji="1" lang="en-US" altLang="ja-JP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ct val="150000"/>
              </a:lnSpc>
            </a:pPr>
            <a:r>
              <a:rPr kumimoji="1"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2024</a:t>
            </a:r>
            <a:r>
              <a:rPr kumimoji="1"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年３月調査</a:t>
            </a:r>
            <a:endParaRPr kumimoji="1" lang="en-US" altLang="ja-JP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513715" y="4494820"/>
            <a:ext cx="7590180" cy="496834"/>
          </a:xfrm>
          <a:prstGeom prst="rect">
            <a:avLst/>
          </a:prstGeom>
          <a:ln w="12700">
            <a:noFill/>
          </a:ln>
        </p:spPr>
        <p:txBody>
          <a:bodyPr wrap="square" anchor="ctr">
            <a:noAutofit/>
          </a:bodyPr>
          <a:lstStyle/>
          <a:p>
            <a:pPr>
              <a:lnSpc>
                <a:spcPts val="2096"/>
              </a:lnSpc>
            </a:pPr>
            <a:r>
              <a:rPr lang="ja-JP" altLang="en-US" sz="1400" dirty="0">
                <a:latin typeface="+mn-ea"/>
              </a:rPr>
              <a:t>大阪府のネット調査（おおさか</a:t>
            </a:r>
            <a:r>
              <a:rPr lang="en-US" altLang="ja-JP" sz="1400" dirty="0">
                <a:latin typeface="+mn-ea"/>
              </a:rPr>
              <a:t>Q</a:t>
            </a:r>
            <a:r>
              <a:rPr lang="ja-JP" altLang="en-US" sz="1400" dirty="0">
                <a:latin typeface="+mn-ea"/>
              </a:rPr>
              <a:t>ネット）を活用して、府民を対象に</a:t>
            </a:r>
            <a:r>
              <a:rPr lang="en-US" altLang="ja-JP" sz="1400" dirty="0">
                <a:latin typeface="+mn-ea"/>
              </a:rPr>
              <a:t>SDGs</a:t>
            </a:r>
            <a:r>
              <a:rPr lang="ja-JP" altLang="en-US" sz="1400" dirty="0">
                <a:latin typeface="+mn-ea"/>
              </a:rPr>
              <a:t>の認知度を調査</a:t>
            </a:r>
            <a:endParaRPr lang="en-US" altLang="ja-JP" sz="1400" dirty="0">
              <a:latin typeface="+mn-ea"/>
            </a:endParaRPr>
          </a:p>
          <a:p>
            <a:pPr>
              <a:lnSpc>
                <a:spcPts val="2096"/>
              </a:lnSpc>
            </a:pPr>
            <a:r>
              <a:rPr lang="ja-JP" altLang="en-US" sz="1400" dirty="0">
                <a:latin typeface="+mj-ea"/>
                <a:ea typeface="+mj-ea"/>
              </a:rPr>
              <a:t>（対象者条件：</a:t>
            </a:r>
            <a:r>
              <a:rPr lang="en-US" altLang="ja-JP" sz="1400" dirty="0">
                <a:latin typeface="+mj-ea"/>
                <a:ea typeface="+mj-ea"/>
              </a:rPr>
              <a:t>18</a:t>
            </a:r>
            <a:r>
              <a:rPr lang="ja-JP" altLang="ja-JP" sz="1400" dirty="0">
                <a:latin typeface="+mj-ea"/>
                <a:ea typeface="+mj-ea"/>
              </a:rPr>
              <a:t>歳以上の男女</a:t>
            </a:r>
            <a:r>
              <a:rPr lang="ja-JP" altLang="en-US" sz="1400" dirty="0">
                <a:latin typeface="+mj-ea"/>
                <a:ea typeface="+mj-ea"/>
              </a:rPr>
              <a:t>、サンプル数：１</a:t>
            </a:r>
            <a:r>
              <a:rPr lang="en-US" altLang="ja-JP" sz="1400" dirty="0">
                <a:latin typeface="+mj-ea"/>
                <a:ea typeface="+mj-ea"/>
              </a:rPr>
              <a:t>,000</a:t>
            </a:r>
            <a:r>
              <a:rPr lang="ja-JP" altLang="ja-JP" sz="1400" dirty="0">
                <a:latin typeface="+mj-ea"/>
                <a:ea typeface="+mj-ea"/>
              </a:rPr>
              <a:t>名</a:t>
            </a:r>
            <a:r>
              <a:rPr lang="ja-JP" altLang="en-US" sz="1400" dirty="0">
                <a:latin typeface="+mj-ea"/>
                <a:ea typeface="+mj-ea"/>
              </a:rPr>
              <a:t>）</a:t>
            </a:r>
            <a:endParaRPr lang="en-US" altLang="ja-JP" sz="14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4209968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>
            <a:extLst>
              <a:ext uri="{FF2B5EF4-FFF2-40B4-BE49-F238E27FC236}">
                <a16:creationId xmlns:a16="http://schemas.microsoft.com/office/drawing/2014/main" id="{B18E5BB7-BAE5-4A77-A845-335C7FC574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0714" y="3733404"/>
            <a:ext cx="4170025" cy="3468925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1592948C-0310-4E46-A803-D956D0EC5A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734" y="3719479"/>
            <a:ext cx="4170025" cy="3468925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97B1BFD8-5F61-47F9-85ED-D47EE4F19B5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4589" y="1808187"/>
            <a:ext cx="8504657" cy="1432684"/>
          </a:xfrm>
          <a:prstGeom prst="rect">
            <a:avLst/>
          </a:prstGeom>
        </p:spPr>
      </p:pic>
      <p:sp>
        <p:nvSpPr>
          <p:cNvPr id="3" name="正方形/長方形 2"/>
          <p:cNvSpPr/>
          <p:nvPr/>
        </p:nvSpPr>
        <p:spPr>
          <a:xfrm>
            <a:off x="-2" y="13921"/>
            <a:ext cx="9906000" cy="540000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SDGs</a:t>
            </a:r>
            <a:r>
              <a:rPr kumimoji="1" lang="ja-JP" altLang="en-US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意識度（全体）</a:t>
            </a:r>
            <a:endParaRPr kumimoji="1" lang="zh-TW" altLang="en-US" sz="20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105900" y="96701"/>
            <a:ext cx="682898" cy="377917"/>
          </a:xfrm>
        </p:spPr>
        <p:txBody>
          <a:bodyPr/>
          <a:lstStyle/>
          <a:p>
            <a:fld id="{7B20388F-A125-4D2E-BBF0-E240911E1C91}" type="slidenum">
              <a:rPr kumimoji="1" lang="ja-JP" altLang="en-US">
                <a:solidFill>
                  <a:prstClr val="black"/>
                </a:solidFill>
              </a:rPr>
              <a:pPr/>
              <a:t>9</a:t>
            </a:fld>
            <a:endParaRPr kumimoji="1" lang="ja-JP" altLang="en-US">
              <a:solidFill>
                <a:prstClr val="black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07734" y="1540846"/>
            <a:ext cx="3039471" cy="36933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Ins="0" rtlCol="0">
            <a:spAutoFit/>
          </a:bodyPr>
          <a:lstStyle/>
          <a:p>
            <a:pPr>
              <a:tabLst>
                <a:tab pos="6239554" algn="l"/>
              </a:tabLst>
            </a:pP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意識度（全体）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255749" y="619608"/>
            <a:ext cx="9394496" cy="496834"/>
          </a:xfrm>
          <a:prstGeom prst="rect">
            <a:avLst/>
          </a:prstGeom>
          <a:ln w="12700">
            <a:noFill/>
          </a:ln>
        </p:spPr>
        <p:txBody>
          <a:bodyPr wrap="square" anchor="t">
            <a:noAutofit/>
          </a:bodyPr>
          <a:lstStyle/>
          <a:p>
            <a:pPr>
              <a:lnSpc>
                <a:spcPts val="2096"/>
              </a:lnSpc>
            </a:pPr>
            <a:r>
              <a:rPr lang="ja-JP" altLang="en-US" sz="1400" dirty="0">
                <a:latin typeface="+mn-ea"/>
              </a:rPr>
              <a:t>〇</a:t>
            </a:r>
            <a:r>
              <a:rPr lang="en-US" altLang="ja-JP" sz="1400" dirty="0">
                <a:latin typeface="+mn-ea"/>
              </a:rPr>
              <a:t>SDGs</a:t>
            </a:r>
            <a:r>
              <a:rPr lang="ja-JP" altLang="en-US" sz="1400" dirty="0">
                <a:latin typeface="+mn-ea"/>
              </a:rPr>
              <a:t>を「常に意識している」、「よく意識している」、「たまに意識している」の合計は、</a:t>
            </a:r>
            <a:r>
              <a:rPr lang="en-US" altLang="ja-JP" sz="1400" dirty="0">
                <a:latin typeface="+mn-ea"/>
              </a:rPr>
              <a:t>73.5%</a:t>
            </a:r>
            <a:r>
              <a:rPr lang="ja-JP" altLang="en-US" sz="1400" dirty="0">
                <a:latin typeface="+mn-ea"/>
              </a:rPr>
              <a:t>。</a:t>
            </a:r>
            <a:endParaRPr lang="en-US" altLang="ja-JP" sz="1400" dirty="0">
              <a:latin typeface="+mn-ea"/>
            </a:endParaRPr>
          </a:p>
          <a:p>
            <a:pPr>
              <a:lnSpc>
                <a:spcPts val="2096"/>
              </a:lnSpc>
            </a:pPr>
            <a:r>
              <a:rPr lang="ja-JP" altLang="en-US" sz="1400" dirty="0">
                <a:latin typeface="+mn-ea"/>
              </a:rPr>
              <a:t>○「</a:t>
            </a:r>
            <a:r>
              <a:rPr lang="en-US" altLang="ja-JP" sz="1400" dirty="0">
                <a:latin typeface="+mn-ea"/>
              </a:rPr>
              <a:t>SDGs</a:t>
            </a:r>
            <a:r>
              <a:rPr lang="ja-JP" altLang="en-US" sz="1400" dirty="0">
                <a:latin typeface="+mn-ea"/>
              </a:rPr>
              <a:t>を知っている」と回答した方は、「</a:t>
            </a:r>
            <a:r>
              <a:rPr lang="en-US" altLang="ja-JP" sz="1400" dirty="0">
                <a:latin typeface="+mn-ea"/>
              </a:rPr>
              <a:t>SDGs</a:t>
            </a:r>
            <a:r>
              <a:rPr lang="ja-JP" altLang="en-US" sz="1400" dirty="0">
                <a:latin typeface="+mn-ea"/>
              </a:rPr>
              <a:t>という言葉は聞いたことがある、又はロゴを見たことがあ</a:t>
            </a:r>
            <a:endParaRPr lang="en-US" altLang="ja-JP" sz="1400" dirty="0">
              <a:latin typeface="+mn-ea"/>
            </a:endParaRPr>
          </a:p>
          <a:p>
            <a:pPr>
              <a:lnSpc>
                <a:spcPts val="2096"/>
              </a:lnSpc>
            </a:pPr>
            <a:r>
              <a:rPr lang="ja-JP" altLang="en-US" sz="1400" dirty="0">
                <a:latin typeface="+mn-ea"/>
              </a:rPr>
              <a:t>　る」と回答した方より、</a:t>
            </a:r>
            <a:r>
              <a:rPr lang="en-US" altLang="ja-JP" sz="1400" dirty="0">
                <a:latin typeface="+mn-ea"/>
              </a:rPr>
              <a:t>SDGs</a:t>
            </a:r>
            <a:r>
              <a:rPr lang="ja-JP" altLang="en-US" sz="1400" dirty="0">
                <a:latin typeface="+mn-ea"/>
              </a:rPr>
              <a:t>の意識度が高い。</a:t>
            </a:r>
            <a:endParaRPr lang="en-US" altLang="ja-JP" sz="1400" dirty="0">
              <a:latin typeface="+mn-ea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67D72F2-B0C3-4ABD-8D51-98CAFD1CE312}"/>
              </a:ext>
            </a:extLst>
          </p:cNvPr>
          <p:cNvSpPr txBox="1"/>
          <p:nvPr/>
        </p:nvSpPr>
        <p:spPr>
          <a:xfrm>
            <a:off x="407734" y="3262932"/>
            <a:ext cx="3989006" cy="36933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Ins="0" rtlCol="0">
            <a:spAutoFit/>
          </a:bodyPr>
          <a:lstStyle/>
          <a:p>
            <a:pPr>
              <a:tabLst>
                <a:tab pos="6239554" algn="l"/>
              </a:tabLst>
            </a:pP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意識度（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を知っている）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8D4FD9C-C396-4504-84E3-0C914EFD1720}"/>
              </a:ext>
            </a:extLst>
          </p:cNvPr>
          <p:cNvSpPr txBox="1"/>
          <p:nvPr/>
        </p:nvSpPr>
        <p:spPr>
          <a:xfrm>
            <a:off x="5540714" y="3245675"/>
            <a:ext cx="4248084" cy="64633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Ins="0" rtlCol="0">
            <a:spAutoFit/>
          </a:bodyPr>
          <a:lstStyle/>
          <a:p>
            <a:pPr>
              <a:tabLst>
                <a:tab pos="6239554" algn="l"/>
              </a:tabLst>
            </a:pP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意識度（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という言葉は聞い</a:t>
            </a:r>
            <a:endParaRPr lang="en-US" altLang="ja-JP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tabLst>
                <a:tab pos="6239554" algn="l"/>
              </a:tabLst>
            </a:pP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たことがある、又はロゴを見たことがある）</a:t>
            </a:r>
          </a:p>
        </p:txBody>
      </p:sp>
    </p:spTree>
    <p:extLst>
      <p:ext uri="{BB962C8B-B14F-4D97-AF65-F5344CB8AC3E}">
        <p14:creationId xmlns:p14="http://schemas.microsoft.com/office/powerpoint/2010/main" val="18114047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F1CF9E74-F0EF-47C5-89D6-B0A90BF3A6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" y="3656973"/>
            <a:ext cx="9906000" cy="3304031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16CE73D9-EDDB-4CA3-AE4E-88727E8F47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832" y="1652639"/>
            <a:ext cx="7925487" cy="1585097"/>
          </a:xfrm>
          <a:prstGeom prst="rect">
            <a:avLst/>
          </a:prstGeom>
        </p:spPr>
      </p:pic>
      <p:sp>
        <p:nvSpPr>
          <p:cNvPr id="3" name="正方形/長方形 2"/>
          <p:cNvSpPr/>
          <p:nvPr/>
        </p:nvSpPr>
        <p:spPr>
          <a:xfrm>
            <a:off x="-2" y="13921"/>
            <a:ext cx="9906000" cy="540000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SDGs</a:t>
            </a:r>
            <a:r>
              <a:rPr kumimoji="1" lang="ja-JP" altLang="en-US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意識度（性別・年齢別）</a:t>
            </a:r>
            <a:endParaRPr kumimoji="1" lang="zh-TW" altLang="en-US" sz="20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105900" y="96701"/>
            <a:ext cx="682898" cy="377917"/>
          </a:xfrm>
        </p:spPr>
        <p:txBody>
          <a:bodyPr/>
          <a:lstStyle/>
          <a:p>
            <a:fld id="{7B20388F-A125-4D2E-BBF0-E240911E1C91}" type="slidenum">
              <a:rPr kumimoji="1" lang="ja-JP" altLang="en-US">
                <a:solidFill>
                  <a:prstClr val="black"/>
                </a:solidFill>
              </a:rPr>
              <a:pPr/>
              <a:t>10</a:t>
            </a:fld>
            <a:endParaRPr kumimoji="1" lang="ja-JP" altLang="en-US">
              <a:solidFill>
                <a:prstClr val="black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99470" y="3841163"/>
            <a:ext cx="844362" cy="2765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0" tIns="0" rIns="0" bIns="0" rtlCol="0" anchor="ctr">
            <a:noAutofit/>
          </a:bodyPr>
          <a:lstStyle/>
          <a:p>
            <a:pPr algn="ctr"/>
            <a:r>
              <a:rPr kumimoji="1" lang="en-US" altLang="ja-JP" sz="800" dirty="0"/>
              <a:t>18</a:t>
            </a:r>
            <a:r>
              <a:rPr kumimoji="1" lang="ja-JP" altLang="en-US" sz="800" dirty="0"/>
              <a:t>～</a:t>
            </a:r>
            <a:r>
              <a:rPr kumimoji="1" lang="en-US" altLang="ja-JP" sz="800" dirty="0"/>
              <a:t>20</a:t>
            </a:r>
            <a:r>
              <a:rPr kumimoji="1" lang="ja-JP" altLang="en-US" sz="800" dirty="0"/>
              <a:t>歳代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99470" y="4368703"/>
            <a:ext cx="844362" cy="295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0" tIns="0" rIns="0" bIns="0" rtlCol="0" anchor="ctr">
            <a:noAutofit/>
          </a:bodyPr>
          <a:lstStyle/>
          <a:p>
            <a:pPr algn="ctr"/>
            <a:r>
              <a:rPr kumimoji="1" lang="en-US" altLang="ja-JP" sz="800" dirty="0"/>
              <a:t>30</a:t>
            </a:r>
            <a:r>
              <a:rPr kumimoji="1" lang="ja-JP" altLang="en-US" sz="800" dirty="0"/>
              <a:t>歳代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99470" y="4924791"/>
            <a:ext cx="844362" cy="3055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0" tIns="0" rIns="0" bIns="0" rtlCol="0" anchor="ctr">
            <a:noAutofit/>
          </a:bodyPr>
          <a:lstStyle/>
          <a:p>
            <a:pPr algn="ctr"/>
            <a:r>
              <a:rPr kumimoji="1" lang="en-US" altLang="ja-JP" sz="800" dirty="0"/>
              <a:t>40</a:t>
            </a:r>
            <a:r>
              <a:rPr kumimoji="1" lang="ja-JP" altLang="en-US" sz="800" dirty="0"/>
              <a:t>歳代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99470" y="5489243"/>
            <a:ext cx="844362" cy="2860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0" tIns="0" rIns="0" bIns="0" rtlCol="0" anchor="ctr">
            <a:noAutofit/>
          </a:bodyPr>
          <a:lstStyle/>
          <a:p>
            <a:pPr algn="ctr"/>
            <a:r>
              <a:rPr kumimoji="1" lang="en-US" altLang="ja-JP" sz="800" dirty="0"/>
              <a:t>50</a:t>
            </a:r>
            <a:r>
              <a:rPr kumimoji="1" lang="ja-JP" altLang="en-US" sz="800" dirty="0"/>
              <a:t>歳代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99470" y="5990301"/>
            <a:ext cx="844362" cy="3242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0" tIns="0" rIns="0" bIns="0" rtlCol="0" anchor="ctr">
            <a:noAutofit/>
          </a:bodyPr>
          <a:lstStyle/>
          <a:p>
            <a:pPr algn="ctr"/>
            <a:r>
              <a:rPr kumimoji="1" lang="en-US" altLang="ja-JP" sz="800" dirty="0"/>
              <a:t>60</a:t>
            </a:r>
            <a:r>
              <a:rPr kumimoji="1" lang="ja-JP" altLang="en-US" sz="800" dirty="0"/>
              <a:t>歳代以上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199466" y="605354"/>
            <a:ext cx="9706534" cy="6214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96"/>
              </a:lnSpc>
            </a:pPr>
            <a:r>
              <a:rPr lang="ja-JP" altLang="en-US" sz="1600" dirty="0">
                <a:latin typeface="+mn-ea"/>
              </a:rPr>
              <a:t>○男女別では、女性の意識度が高い傾向にある。</a:t>
            </a:r>
            <a:endParaRPr lang="en-US" altLang="ja-JP" sz="1600" dirty="0">
              <a:latin typeface="+mn-ea"/>
            </a:endParaRPr>
          </a:p>
          <a:p>
            <a:pPr>
              <a:lnSpc>
                <a:spcPts val="2096"/>
              </a:lnSpc>
            </a:pPr>
            <a:r>
              <a:rPr lang="ja-JP" altLang="en-US" sz="1600" dirty="0">
                <a:latin typeface="+mn-ea"/>
              </a:rPr>
              <a:t>○</a:t>
            </a:r>
            <a:r>
              <a:rPr lang="en-US" altLang="ja-JP" sz="1600" dirty="0">
                <a:latin typeface="+mn-ea"/>
              </a:rPr>
              <a:t> 50</a:t>
            </a:r>
            <a:r>
              <a:rPr lang="ja-JP" altLang="en-US" sz="1600" dirty="0">
                <a:latin typeface="+mn-ea"/>
              </a:rPr>
              <a:t>歳代を除き、意識度は</a:t>
            </a:r>
            <a:r>
              <a:rPr lang="en-US" altLang="ja-JP" sz="1600" dirty="0">
                <a:latin typeface="+mn-ea"/>
              </a:rPr>
              <a:t>70</a:t>
            </a:r>
            <a:r>
              <a:rPr lang="ja-JP" altLang="en-US" sz="1600" dirty="0">
                <a:latin typeface="+mn-ea"/>
              </a:rPr>
              <a:t>％を超えている。</a:t>
            </a:r>
            <a:endParaRPr lang="en-US" altLang="ja-JP" sz="1600" dirty="0">
              <a:latin typeface="+mn-ea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E7E057A-E127-4E9F-AC75-D2A8140ABB38}"/>
              </a:ext>
            </a:extLst>
          </p:cNvPr>
          <p:cNvSpPr txBox="1"/>
          <p:nvPr/>
        </p:nvSpPr>
        <p:spPr>
          <a:xfrm>
            <a:off x="199982" y="1241364"/>
            <a:ext cx="6094725" cy="36933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Ins="0" rtlCol="0">
            <a:spAutoFit/>
          </a:bodyPr>
          <a:lstStyle/>
          <a:p>
            <a:pPr>
              <a:tabLst>
                <a:tab pos="6239554" algn="l"/>
              </a:tabLst>
            </a:pP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意識度（性別）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54ED07C-DB73-49A4-8CDB-CC150415912D}"/>
              </a:ext>
            </a:extLst>
          </p:cNvPr>
          <p:cNvSpPr txBox="1"/>
          <p:nvPr/>
        </p:nvSpPr>
        <p:spPr>
          <a:xfrm>
            <a:off x="469831" y="1666603"/>
            <a:ext cx="323165" cy="45495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ja-JP" altLang="en-US" sz="900" dirty="0"/>
              <a:t>男　性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7D606DF-1CA7-4312-AD29-7EE541369137}"/>
              </a:ext>
            </a:extLst>
          </p:cNvPr>
          <p:cNvSpPr txBox="1"/>
          <p:nvPr/>
        </p:nvSpPr>
        <p:spPr>
          <a:xfrm>
            <a:off x="469831" y="2284503"/>
            <a:ext cx="323165" cy="4550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ja-JP" altLang="en-US" sz="900" dirty="0"/>
              <a:t>女　性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EA127E4-EC50-42F7-B175-56A2D4B816F6}"/>
              </a:ext>
            </a:extLst>
          </p:cNvPr>
          <p:cNvSpPr txBox="1"/>
          <p:nvPr/>
        </p:nvSpPr>
        <p:spPr>
          <a:xfrm>
            <a:off x="95313" y="3150892"/>
            <a:ext cx="6094725" cy="36933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Ins="0" rtlCol="0">
            <a:spAutoFit/>
          </a:bodyPr>
          <a:lstStyle/>
          <a:p>
            <a:pPr>
              <a:tabLst>
                <a:tab pos="6239554" algn="l"/>
              </a:tabLst>
            </a:pP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意識度（年齢別）</a:t>
            </a:r>
          </a:p>
        </p:txBody>
      </p:sp>
    </p:spTree>
    <p:extLst>
      <p:ext uri="{BB962C8B-B14F-4D97-AF65-F5344CB8AC3E}">
        <p14:creationId xmlns:p14="http://schemas.microsoft.com/office/powerpoint/2010/main" val="28021962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868E03E3-7188-4C1E-867A-9A8A59DBEF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1912" y="1814718"/>
            <a:ext cx="4755292" cy="5340559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855DE200-2900-42DA-B797-6DC91CFE97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786" y="1814718"/>
            <a:ext cx="4663844" cy="5340559"/>
          </a:xfrm>
          <a:prstGeom prst="rect">
            <a:avLst/>
          </a:prstGeom>
        </p:spPr>
      </p:pic>
      <p:sp>
        <p:nvSpPr>
          <p:cNvPr id="9" name="正方形/長方形 8"/>
          <p:cNvSpPr/>
          <p:nvPr/>
        </p:nvSpPr>
        <p:spPr>
          <a:xfrm>
            <a:off x="-2" y="13921"/>
            <a:ext cx="9906000" cy="540000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その他</a:t>
            </a:r>
            <a:endParaRPr kumimoji="1" lang="zh-TW" altLang="en-US" sz="20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105900" y="96701"/>
            <a:ext cx="682898" cy="377917"/>
          </a:xfrm>
        </p:spPr>
        <p:txBody>
          <a:bodyPr/>
          <a:lstStyle/>
          <a:p>
            <a:fld id="{7B20388F-A125-4D2E-BBF0-E240911E1C91}" type="slidenum">
              <a:rPr kumimoji="1" lang="ja-JP" altLang="en-US">
                <a:solidFill>
                  <a:prstClr val="black"/>
                </a:solidFill>
              </a:rPr>
              <a:pPr/>
              <a:t>11</a:t>
            </a:fld>
            <a:endParaRPr kumimoji="1" lang="ja-JP" altLang="en-US">
              <a:solidFill>
                <a:prstClr val="black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07441" y="819585"/>
            <a:ext cx="9798559" cy="708100"/>
          </a:xfrm>
          <a:prstGeom prst="rect">
            <a:avLst/>
          </a:prstGeom>
          <a:ln w="12700">
            <a:noFill/>
          </a:ln>
        </p:spPr>
        <p:txBody>
          <a:bodyPr wrap="square" anchor="ctr">
            <a:noAutofit/>
          </a:bodyPr>
          <a:lstStyle/>
          <a:p>
            <a:pPr>
              <a:lnSpc>
                <a:spcPts val="2096"/>
              </a:lnSpc>
            </a:pPr>
            <a:r>
              <a:rPr lang="ja-JP" altLang="en-US" sz="1400" dirty="0">
                <a:latin typeface="+mn-ea"/>
              </a:rPr>
              <a:t>〇どういった団体等が行う取組みに興味があるかについては、「市町村」、「大阪府庁」、 「国」 、「企業」の</a:t>
            </a:r>
            <a:endParaRPr lang="en-US" altLang="ja-JP" sz="1400" dirty="0">
              <a:latin typeface="+mn-ea"/>
            </a:endParaRPr>
          </a:p>
          <a:p>
            <a:pPr>
              <a:lnSpc>
                <a:spcPts val="2096"/>
              </a:lnSpc>
            </a:pPr>
            <a:r>
              <a:rPr lang="ja-JP" altLang="en-US" sz="1400" dirty="0">
                <a:latin typeface="+mn-ea"/>
              </a:rPr>
              <a:t>　割合が高い。</a:t>
            </a:r>
            <a:endParaRPr lang="en-US" altLang="ja-JP" sz="1400" dirty="0">
              <a:latin typeface="+mn-ea"/>
            </a:endParaRPr>
          </a:p>
          <a:p>
            <a:pPr>
              <a:lnSpc>
                <a:spcPts val="2096"/>
              </a:lnSpc>
            </a:pPr>
            <a:r>
              <a:rPr lang="ja-JP" altLang="en-US" sz="1400" dirty="0">
                <a:latin typeface="+mn-ea"/>
              </a:rPr>
              <a:t>〇</a:t>
            </a:r>
            <a:r>
              <a:rPr lang="en-US" altLang="ja-JP" sz="1400" dirty="0">
                <a:latin typeface="+mn-ea"/>
              </a:rPr>
              <a:t>SDGs</a:t>
            </a:r>
            <a:r>
              <a:rPr lang="ja-JP" altLang="en-US" sz="1400" dirty="0">
                <a:latin typeface="+mn-ea"/>
              </a:rPr>
              <a:t>を広めるため大阪府に期待する取組みは、「情報提供・広報活動」、 「イベント・セミナーの開催」 、</a:t>
            </a:r>
            <a:endParaRPr lang="en-US" altLang="ja-JP" sz="1400" dirty="0">
              <a:latin typeface="+mn-ea"/>
            </a:endParaRPr>
          </a:p>
          <a:p>
            <a:pPr>
              <a:lnSpc>
                <a:spcPts val="2096"/>
              </a:lnSpc>
            </a:pPr>
            <a:r>
              <a:rPr lang="ja-JP" altLang="en-US" sz="1400" dirty="0">
                <a:latin typeface="+mn-ea"/>
              </a:rPr>
              <a:t>　「具体的な行動を考えるためのヒントの提示」の割合が高い。</a:t>
            </a:r>
            <a:endParaRPr lang="en-US" altLang="ja-JP" sz="1400" dirty="0">
              <a:latin typeface="+mn-ea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65650" y="1816795"/>
            <a:ext cx="46987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b="1" dirty="0">
                <a:solidFill>
                  <a:schemeClr val="accent3">
                    <a:lumMod val="50000"/>
                  </a:schemeClr>
                </a:solidFill>
              </a:rPr>
              <a:t>■どういった団体等が行う取組みに興味があるか</a:t>
            </a:r>
          </a:p>
        </p:txBody>
      </p:sp>
    </p:spTree>
    <p:extLst>
      <p:ext uri="{BB962C8B-B14F-4D97-AF65-F5344CB8AC3E}">
        <p14:creationId xmlns:p14="http://schemas.microsoft.com/office/powerpoint/2010/main" val="3193283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>
          <a:xfrm>
            <a:off x="94206" y="636701"/>
            <a:ext cx="9693105" cy="6444583"/>
          </a:xfrm>
          <a:prstGeom prst="roundRect">
            <a:avLst>
              <a:gd name="adj" fmla="val 5593"/>
            </a:avLst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900" dirty="0"/>
          </a:p>
        </p:txBody>
      </p:sp>
      <p:sp>
        <p:nvSpPr>
          <p:cNvPr id="3" name="正方形/長方形 2"/>
          <p:cNvSpPr/>
          <p:nvPr/>
        </p:nvSpPr>
        <p:spPr>
          <a:xfrm>
            <a:off x="-2" y="13921"/>
            <a:ext cx="9906000" cy="540000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SDGs</a:t>
            </a:r>
            <a:r>
              <a:rPr kumimoji="1" lang="ja-JP" altLang="en-US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を意識して行動していること（主な意見）</a:t>
            </a:r>
            <a:endParaRPr kumimoji="1" lang="zh-TW" altLang="en-US" sz="20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105900" y="96701"/>
            <a:ext cx="682898" cy="377917"/>
          </a:xfrm>
        </p:spPr>
        <p:txBody>
          <a:bodyPr/>
          <a:lstStyle/>
          <a:p>
            <a:fld id="{7B20388F-A125-4D2E-BBF0-E240911E1C91}" type="slidenum">
              <a:rPr kumimoji="1" lang="ja-JP" altLang="en-US">
                <a:solidFill>
                  <a:prstClr val="black"/>
                </a:solidFill>
              </a:rPr>
              <a:pPr/>
              <a:t>12</a:t>
            </a:fld>
            <a:endParaRPr kumimoji="1" lang="ja-JP" altLang="en-US">
              <a:solidFill>
                <a:prstClr val="black"/>
              </a:solidFill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A27FEC9-5BBB-4362-BA00-1990F105591D}"/>
              </a:ext>
            </a:extLst>
          </p:cNvPr>
          <p:cNvSpPr txBox="1"/>
          <p:nvPr/>
        </p:nvSpPr>
        <p:spPr>
          <a:xfrm>
            <a:off x="362936" y="1012059"/>
            <a:ext cx="4771531" cy="562179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Ins="0" rtlCol="0">
            <a:spAutoFit/>
          </a:bodyPr>
          <a:lstStyle/>
          <a:p>
            <a:pPr marL="185738" indent="-185738">
              <a:lnSpc>
                <a:spcPct val="200000"/>
              </a:lnSpc>
              <a:tabLst>
                <a:tab pos="6239554" algn="l"/>
              </a:tabLst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会社や自宅の近くへの買い物は、車を使用せずに自転車や徒歩で移動する。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85738" indent="-185738">
              <a:lnSpc>
                <a:spcPct val="200000"/>
              </a:lnSpc>
              <a:tabLst>
                <a:tab pos="6239554" algn="l"/>
              </a:tabLst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エアコンや、冷暖房機器を、必要以上に使用することを控える。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85738" indent="-185738">
              <a:lnSpc>
                <a:spcPct val="200000"/>
              </a:lnSpc>
              <a:tabLst>
                <a:tab pos="6239554" algn="l"/>
              </a:tabLst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会社や自宅での、照明機器の無駄な使用を控える。</a:t>
            </a:r>
          </a:p>
          <a:p>
            <a:pPr marL="185738" indent="-185738">
              <a:lnSpc>
                <a:spcPct val="200000"/>
              </a:lnSpc>
              <a:tabLst>
                <a:tab pos="6239554" algn="l"/>
              </a:tabLst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長距離移動は、なるべく公共交通機関を使うようにしている。</a:t>
            </a:r>
          </a:p>
          <a:p>
            <a:pPr marL="185738" indent="-185738">
              <a:lnSpc>
                <a:spcPct val="200000"/>
              </a:lnSpc>
              <a:tabLst>
                <a:tab pos="6239554" algn="l"/>
              </a:tabLst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すぐに捨てずに再利用する。</a:t>
            </a:r>
          </a:p>
          <a:p>
            <a:pPr marL="185738" indent="-185738">
              <a:lnSpc>
                <a:spcPct val="200000"/>
              </a:lnSpc>
              <a:tabLst>
                <a:tab pos="6239554" algn="l"/>
              </a:tabLst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ごみの分別を徹底する。</a:t>
            </a:r>
          </a:p>
          <a:p>
            <a:pPr marL="185738" indent="-185738">
              <a:lnSpc>
                <a:spcPct val="200000"/>
              </a:lnSpc>
              <a:tabLst>
                <a:tab pos="6239554" algn="l"/>
              </a:tabLst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マイバッグ、マイボトル、マイ箸を持参する。</a:t>
            </a:r>
          </a:p>
          <a:p>
            <a:pPr marL="185738" indent="-185738">
              <a:lnSpc>
                <a:spcPct val="200000"/>
              </a:lnSpc>
              <a:tabLst>
                <a:tab pos="6239554" algn="l"/>
              </a:tabLst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安易に使い捨てのものを購入しない。</a:t>
            </a:r>
          </a:p>
          <a:p>
            <a:pPr marL="185738" indent="-185738">
              <a:lnSpc>
                <a:spcPct val="200000"/>
              </a:lnSpc>
              <a:tabLst>
                <a:tab pos="6239554" algn="l"/>
              </a:tabLst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フリーマーケットやリサイクルショップを活用する。</a:t>
            </a:r>
          </a:p>
          <a:p>
            <a:pPr marL="185738" indent="-185738">
              <a:lnSpc>
                <a:spcPct val="200000"/>
              </a:lnSpc>
              <a:tabLst>
                <a:tab pos="6239554" algn="l"/>
              </a:tabLst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環境に配慮された商品を購入する。</a:t>
            </a:r>
          </a:p>
          <a:p>
            <a:pPr marL="185738" indent="-185738">
              <a:lnSpc>
                <a:spcPct val="200000"/>
              </a:lnSpc>
              <a:tabLst>
                <a:tab pos="6239554" algn="l"/>
              </a:tabLst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普段の買い物でも、消費期限の早いものから買うようにする。</a:t>
            </a:r>
          </a:p>
          <a:p>
            <a:pPr marL="185738" indent="-185738">
              <a:lnSpc>
                <a:spcPct val="200000"/>
              </a:lnSpc>
              <a:tabLst>
                <a:tab pos="6239554" algn="l"/>
              </a:tabLst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食べ物は残さず食べる。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A27FEC9-5BBB-4362-BA00-1990F105591D}"/>
              </a:ext>
            </a:extLst>
          </p:cNvPr>
          <p:cNvSpPr txBox="1"/>
          <p:nvPr/>
        </p:nvSpPr>
        <p:spPr>
          <a:xfrm>
            <a:off x="5040263" y="1004202"/>
            <a:ext cx="4771531" cy="5190908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Ins="0" rtlCol="0">
            <a:spAutoFit/>
          </a:bodyPr>
          <a:lstStyle/>
          <a:p>
            <a:pPr marL="185738" indent="-185738">
              <a:lnSpc>
                <a:spcPct val="200000"/>
              </a:lnSpc>
              <a:tabLst>
                <a:tab pos="6239554" algn="l"/>
              </a:tabLst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地産地消を心掛ける。</a:t>
            </a:r>
          </a:p>
          <a:p>
            <a:pPr marL="185738" indent="-185738">
              <a:lnSpc>
                <a:spcPct val="200000"/>
              </a:lnSpc>
              <a:tabLst>
                <a:tab pos="6239554" algn="l"/>
              </a:tabLst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不要なカトラリーなどを断る。</a:t>
            </a:r>
          </a:p>
          <a:p>
            <a:pPr marL="185738" indent="-185738">
              <a:lnSpc>
                <a:spcPct val="200000"/>
              </a:lnSpc>
              <a:tabLst>
                <a:tab pos="6239554" algn="l"/>
              </a:tabLst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誰に対しても、敬意を持って接する。</a:t>
            </a:r>
          </a:p>
          <a:p>
            <a:pPr marL="185738" indent="-185738">
              <a:lnSpc>
                <a:spcPct val="200000"/>
              </a:lnSpc>
              <a:tabLst>
                <a:tab pos="6239554" algn="l"/>
              </a:tabLst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自治会活動での清掃など、地域の活動に参加する。</a:t>
            </a:r>
          </a:p>
          <a:p>
            <a:pPr marL="185738" indent="-185738">
              <a:lnSpc>
                <a:spcPct val="200000"/>
              </a:lnSpc>
              <a:tabLst>
                <a:tab pos="6239554" algn="l"/>
              </a:tabLst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ものを大事に使う。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85738" indent="-185738">
              <a:lnSpc>
                <a:spcPct val="200000"/>
              </a:lnSpc>
              <a:tabLst>
                <a:tab pos="6239554" algn="l"/>
              </a:tabLst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衝動買いをしない。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85738" indent="-185738">
              <a:lnSpc>
                <a:spcPct val="200000"/>
              </a:lnSpc>
              <a:tabLst>
                <a:tab pos="6239554" algn="l"/>
              </a:tabLst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健康維持のために、運動と食事に気を配る。</a:t>
            </a:r>
          </a:p>
          <a:p>
            <a:pPr marL="185738" indent="-185738">
              <a:lnSpc>
                <a:spcPct val="200000"/>
              </a:lnSpc>
              <a:tabLst>
                <a:tab pos="6239554" algn="l"/>
              </a:tabLst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多様性を重んじる。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85738" indent="-185738">
              <a:lnSpc>
                <a:spcPct val="200000"/>
              </a:lnSpc>
              <a:tabLst>
                <a:tab pos="6239554" algn="l"/>
              </a:tabLst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安全運転を心がける。（エコドライブ）</a:t>
            </a:r>
          </a:p>
          <a:p>
            <a:pPr marL="185738" indent="-185738">
              <a:lnSpc>
                <a:spcPct val="200000"/>
              </a:lnSpc>
              <a:tabLst>
                <a:tab pos="6239554" algn="l"/>
              </a:tabLst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なるべく簡易包装にしてゴミを減らす。</a:t>
            </a:r>
          </a:p>
          <a:p>
            <a:pPr marL="185738" indent="-185738">
              <a:lnSpc>
                <a:spcPct val="200000"/>
              </a:lnSpc>
              <a:tabLst>
                <a:tab pos="6239554" algn="l"/>
              </a:tabLst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食品ロスを防ぐために、買い物に行く前に、冷蔵庫を常にチェックしている。 　　　　　　　　　等</a:t>
            </a:r>
          </a:p>
        </p:txBody>
      </p:sp>
    </p:spTree>
    <p:extLst>
      <p:ext uri="{BB962C8B-B14F-4D97-AF65-F5344CB8AC3E}">
        <p14:creationId xmlns:p14="http://schemas.microsoft.com/office/powerpoint/2010/main" val="966806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45DA74A3-68AA-4FAA-B595-1907D3D604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379" y="1429455"/>
            <a:ext cx="9626418" cy="5102794"/>
          </a:xfrm>
          <a:prstGeom prst="rect">
            <a:avLst/>
          </a:prstGeom>
        </p:spPr>
      </p:pic>
      <p:sp>
        <p:nvSpPr>
          <p:cNvPr id="9" name="正方形/長方形 8"/>
          <p:cNvSpPr/>
          <p:nvPr/>
        </p:nvSpPr>
        <p:spPr>
          <a:xfrm>
            <a:off x="-2" y="13921"/>
            <a:ext cx="9906000" cy="540000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認知度（大阪）</a:t>
            </a:r>
            <a:endParaRPr kumimoji="1" lang="zh-TW" altLang="en-US" sz="20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105900" y="96701"/>
            <a:ext cx="682898" cy="377917"/>
          </a:xfrm>
        </p:spPr>
        <p:txBody>
          <a:bodyPr/>
          <a:lstStyle/>
          <a:p>
            <a:fld id="{7B20388F-A125-4D2E-BBF0-E240911E1C91}" type="slidenum">
              <a:rPr kumimoji="1" lang="ja-JP" altLang="en-US">
                <a:solidFill>
                  <a:prstClr val="black"/>
                </a:solidFill>
              </a:rPr>
              <a:pPr/>
              <a:t>1</a:t>
            </a:fld>
            <a:endParaRPr kumimoji="1" lang="ja-JP" altLang="en-US">
              <a:solidFill>
                <a:prstClr val="black"/>
              </a:solidFill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168791" y="763505"/>
            <a:ext cx="60650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府民全体の認知度は、</a:t>
            </a:r>
            <a:r>
              <a:rPr lang="en-US" altLang="ja-JP" sz="2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87.1%</a:t>
            </a:r>
            <a:r>
              <a:rPr lang="ja-JP" altLang="en-US" sz="2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2024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年３月時点）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407724" y="6611552"/>
            <a:ext cx="9498274" cy="410498"/>
          </a:xfrm>
          <a:prstGeom prst="rect">
            <a:avLst/>
          </a:prstGeom>
          <a:ln w="12700">
            <a:noFill/>
          </a:ln>
        </p:spPr>
        <p:txBody>
          <a:bodyPr wrap="square" anchor="ctr">
            <a:noAutofit/>
          </a:bodyPr>
          <a:lstStyle/>
          <a:p>
            <a:pPr>
              <a:lnSpc>
                <a:spcPts val="2096"/>
              </a:lnSpc>
            </a:pPr>
            <a:r>
              <a:rPr lang="en-US" altLang="ja-JP" sz="1400" dirty="0">
                <a:latin typeface="+mn-ea"/>
              </a:rPr>
              <a:t>※</a:t>
            </a:r>
            <a:r>
              <a:rPr lang="ja-JP" altLang="en-US" sz="1400" dirty="0">
                <a:latin typeface="+mn-ea"/>
              </a:rPr>
              <a:t>「</a:t>
            </a:r>
            <a:r>
              <a:rPr lang="en-US" altLang="ja-JP" sz="1400" dirty="0">
                <a:latin typeface="+mn-ea"/>
              </a:rPr>
              <a:t>SDGs</a:t>
            </a:r>
            <a:r>
              <a:rPr lang="ja-JP" altLang="en-US" sz="1400" dirty="0">
                <a:latin typeface="+mn-ea"/>
              </a:rPr>
              <a:t>を知っている」と「 </a:t>
            </a:r>
            <a:r>
              <a:rPr lang="en-US" altLang="ja-JP" sz="1400" dirty="0">
                <a:latin typeface="+mn-ea"/>
              </a:rPr>
              <a:t>SDGs</a:t>
            </a:r>
            <a:r>
              <a:rPr lang="ja-JP" altLang="en-US" sz="1400" dirty="0">
                <a:latin typeface="+mn-ea"/>
              </a:rPr>
              <a:t>という言葉を聞いたことがある、または、ロゴを見たことがある」の合計を</a:t>
            </a:r>
            <a:endParaRPr lang="en-US" altLang="ja-JP" sz="1400" dirty="0">
              <a:latin typeface="+mn-ea"/>
            </a:endParaRPr>
          </a:p>
          <a:p>
            <a:pPr>
              <a:lnSpc>
                <a:spcPts val="2096"/>
              </a:lnSpc>
            </a:pPr>
            <a:r>
              <a:rPr lang="ja-JP" altLang="en-US" sz="1400" dirty="0">
                <a:latin typeface="+mn-ea"/>
              </a:rPr>
              <a:t>　　</a:t>
            </a:r>
            <a:r>
              <a:rPr lang="en-US" altLang="ja-JP" sz="1400" dirty="0">
                <a:latin typeface="+mn-ea"/>
              </a:rPr>
              <a:t>SDGs</a:t>
            </a:r>
            <a:r>
              <a:rPr lang="ja-JP" altLang="en-US" sz="1400" dirty="0">
                <a:latin typeface="+mn-ea"/>
              </a:rPr>
              <a:t>の認知度としている。</a:t>
            </a:r>
            <a:endParaRPr lang="en-US" altLang="ja-JP" sz="14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683836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E3D04482-8A96-4831-BD0B-039895F478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203" y="1215083"/>
            <a:ext cx="8425402" cy="5797798"/>
          </a:xfrm>
          <a:prstGeom prst="rect">
            <a:avLst/>
          </a:prstGeom>
        </p:spPr>
      </p:pic>
      <p:sp>
        <p:nvSpPr>
          <p:cNvPr id="9" name="正方形/長方形 8"/>
          <p:cNvSpPr/>
          <p:nvPr/>
        </p:nvSpPr>
        <p:spPr>
          <a:xfrm>
            <a:off x="-2" y="13921"/>
            <a:ext cx="9906000" cy="540000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SDGs</a:t>
            </a:r>
            <a:r>
              <a:rPr kumimoji="1" lang="ja-JP" altLang="en-US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認知度（全体）</a:t>
            </a:r>
            <a:endParaRPr kumimoji="1" lang="zh-TW" altLang="en-US" sz="20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105900" y="96701"/>
            <a:ext cx="682898" cy="377917"/>
          </a:xfrm>
        </p:spPr>
        <p:txBody>
          <a:bodyPr/>
          <a:lstStyle/>
          <a:p>
            <a:fld id="{7B20388F-A125-4D2E-BBF0-E240911E1C91}" type="slidenum">
              <a:rPr kumimoji="1" lang="ja-JP" altLang="en-US">
                <a:solidFill>
                  <a:prstClr val="black"/>
                </a:solidFill>
              </a:rPr>
              <a:pPr/>
              <a:t>2</a:t>
            </a:fld>
            <a:endParaRPr kumimoji="1" lang="ja-JP" altLang="en-US">
              <a:solidFill>
                <a:prstClr val="black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290524" y="804886"/>
            <a:ext cx="9498274" cy="410498"/>
          </a:xfrm>
          <a:prstGeom prst="rect">
            <a:avLst/>
          </a:prstGeom>
          <a:ln w="12700">
            <a:noFill/>
          </a:ln>
        </p:spPr>
        <p:txBody>
          <a:bodyPr wrap="square" anchor="ctr">
            <a:noAutofit/>
          </a:bodyPr>
          <a:lstStyle/>
          <a:p>
            <a:pPr>
              <a:lnSpc>
                <a:spcPts val="2096"/>
              </a:lnSpc>
            </a:pPr>
            <a:r>
              <a:rPr lang="ja-JP" altLang="en-US" sz="1400" dirty="0">
                <a:latin typeface="+mn-ea"/>
              </a:rPr>
              <a:t>〇</a:t>
            </a:r>
            <a:r>
              <a:rPr lang="en-US" altLang="ja-JP" sz="1400" dirty="0">
                <a:latin typeface="+mn-ea"/>
              </a:rPr>
              <a:t>SDGs</a:t>
            </a:r>
            <a:r>
              <a:rPr lang="ja-JP" altLang="en-US" sz="1400" dirty="0">
                <a:latin typeface="+mn-ea"/>
              </a:rPr>
              <a:t>の認知度の内訳をみると、「 </a:t>
            </a:r>
            <a:r>
              <a:rPr lang="en-US" altLang="ja-JP" sz="1400" dirty="0">
                <a:latin typeface="+mn-ea"/>
              </a:rPr>
              <a:t>SDGs</a:t>
            </a:r>
            <a:r>
              <a:rPr lang="ja-JP" altLang="en-US" sz="1400" dirty="0">
                <a:latin typeface="+mn-ea"/>
              </a:rPr>
              <a:t>を知っている」の割合が高まっている。</a:t>
            </a:r>
            <a:endParaRPr lang="en-US" altLang="ja-JP" sz="14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503134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D26831E1-E9F0-4F7E-8A83-AA70170ABB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99650" y="1256866"/>
            <a:ext cx="4871126" cy="5657578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4FFA0C3E-AEDA-429B-93C5-BF64B3B840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599" y="1289345"/>
            <a:ext cx="4999153" cy="6011177"/>
          </a:xfrm>
          <a:prstGeom prst="rect">
            <a:avLst/>
          </a:prstGeom>
        </p:spPr>
      </p:pic>
      <p:sp>
        <p:nvSpPr>
          <p:cNvPr id="9" name="正方形/長方形 8"/>
          <p:cNvSpPr/>
          <p:nvPr/>
        </p:nvSpPr>
        <p:spPr>
          <a:xfrm>
            <a:off x="-2" y="7005"/>
            <a:ext cx="9906000" cy="472343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SDGs</a:t>
            </a:r>
            <a:r>
              <a:rPr kumimoji="1" lang="ja-JP" altLang="en-US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認知度（年齢別）</a:t>
            </a:r>
            <a:endParaRPr kumimoji="1" lang="zh-TW" altLang="en-US" sz="20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081829" y="38891"/>
            <a:ext cx="682898" cy="377917"/>
          </a:xfrm>
        </p:spPr>
        <p:txBody>
          <a:bodyPr/>
          <a:lstStyle/>
          <a:p>
            <a:fld id="{7B20388F-A125-4D2E-BBF0-E240911E1C91}" type="slidenum">
              <a:rPr kumimoji="1" lang="ja-JP" altLang="en-US">
                <a:solidFill>
                  <a:prstClr val="black"/>
                </a:solidFill>
              </a:rPr>
              <a:pPr/>
              <a:t>3</a:t>
            </a:fld>
            <a:endParaRPr kumimoji="1" lang="ja-JP" altLang="en-US">
              <a:solidFill>
                <a:prstClr val="black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0" y="658440"/>
            <a:ext cx="9602338" cy="451813"/>
          </a:xfrm>
          <a:prstGeom prst="rect">
            <a:avLst/>
          </a:prstGeom>
          <a:ln w="12700">
            <a:noFill/>
          </a:ln>
        </p:spPr>
        <p:txBody>
          <a:bodyPr wrap="square" anchor="ctr">
            <a:noAutofit/>
          </a:bodyPr>
          <a:lstStyle/>
          <a:p>
            <a:pPr>
              <a:lnSpc>
                <a:spcPts val="2096"/>
              </a:lnSpc>
            </a:pPr>
            <a:r>
              <a:rPr lang="ja-JP" altLang="en-US" sz="1400" dirty="0">
                <a:latin typeface="+mn-ea"/>
              </a:rPr>
              <a:t>○</a:t>
            </a:r>
            <a:r>
              <a:rPr lang="en-US" altLang="ja-JP" sz="1400" dirty="0">
                <a:latin typeface="+mn-ea"/>
              </a:rPr>
              <a:t>18</a:t>
            </a:r>
            <a:r>
              <a:rPr lang="ja-JP" altLang="en-US" sz="1400" dirty="0">
                <a:latin typeface="+mn-ea"/>
              </a:rPr>
              <a:t>歳～</a:t>
            </a:r>
            <a:r>
              <a:rPr lang="en-US" altLang="ja-JP" sz="1400" dirty="0">
                <a:latin typeface="+mn-ea"/>
              </a:rPr>
              <a:t>20</a:t>
            </a:r>
            <a:r>
              <a:rPr lang="ja-JP" altLang="en-US" sz="1400" dirty="0">
                <a:latin typeface="+mn-ea"/>
              </a:rPr>
              <a:t>歳代を除き、認知度が</a:t>
            </a:r>
            <a:r>
              <a:rPr lang="en-US" altLang="ja-JP" sz="1400" dirty="0">
                <a:latin typeface="+mn-ea"/>
              </a:rPr>
              <a:t>80%</a:t>
            </a:r>
            <a:r>
              <a:rPr lang="ja-JP" altLang="en-US" sz="1400" dirty="0">
                <a:latin typeface="+mn-ea"/>
              </a:rPr>
              <a:t>を上回っている。</a:t>
            </a:r>
            <a:endParaRPr lang="en-US" altLang="ja-JP" sz="1400" dirty="0">
              <a:latin typeface="+mn-ea"/>
            </a:endParaRPr>
          </a:p>
          <a:p>
            <a:pPr>
              <a:lnSpc>
                <a:spcPts val="2096"/>
              </a:lnSpc>
            </a:pPr>
            <a:r>
              <a:rPr lang="ja-JP" altLang="en-US" sz="1400" dirty="0">
                <a:latin typeface="+mn-ea"/>
              </a:rPr>
              <a:t>○</a:t>
            </a:r>
            <a:r>
              <a:rPr lang="en-US" altLang="ja-JP" sz="1400" dirty="0">
                <a:latin typeface="+mn-ea"/>
              </a:rPr>
              <a:t> 30</a:t>
            </a:r>
            <a:r>
              <a:rPr lang="ja-JP" altLang="en-US" sz="1400" dirty="0">
                <a:latin typeface="+mn-ea"/>
              </a:rPr>
              <a:t>歳代、</a:t>
            </a:r>
            <a:r>
              <a:rPr lang="en-US" altLang="ja-JP" sz="1400" dirty="0">
                <a:latin typeface="+mn-ea"/>
              </a:rPr>
              <a:t>40</a:t>
            </a:r>
            <a:r>
              <a:rPr lang="ja-JP" altLang="en-US" sz="1400" dirty="0">
                <a:latin typeface="+mn-ea"/>
              </a:rPr>
              <a:t>歳代の「 </a:t>
            </a:r>
            <a:r>
              <a:rPr lang="en-US" altLang="ja-JP" sz="1400" dirty="0">
                <a:latin typeface="+mn-ea"/>
              </a:rPr>
              <a:t>SDGs</a:t>
            </a:r>
            <a:r>
              <a:rPr lang="ja-JP" altLang="en-US" sz="1400" dirty="0">
                <a:latin typeface="+mn-ea"/>
              </a:rPr>
              <a:t>を知っている」と回答した方の割合が、</a:t>
            </a:r>
            <a:r>
              <a:rPr lang="en-US" altLang="ja-JP" sz="1400" dirty="0">
                <a:latin typeface="+mn-ea"/>
              </a:rPr>
              <a:t>18</a:t>
            </a:r>
            <a:r>
              <a:rPr lang="ja-JP" altLang="en-US" sz="1400" dirty="0">
                <a:latin typeface="+mn-ea"/>
              </a:rPr>
              <a:t>歳～</a:t>
            </a:r>
            <a:r>
              <a:rPr lang="en-US" altLang="ja-JP" sz="1400" dirty="0">
                <a:latin typeface="+mn-ea"/>
              </a:rPr>
              <a:t>20</a:t>
            </a:r>
            <a:r>
              <a:rPr lang="ja-JP" altLang="en-US" sz="1400" dirty="0">
                <a:latin typeface="+mn-ea"/>
              </a:rPr>
              <a:t>歳代、 </a:t>
            </a:r>
            <a:r>
              <a:rPr lang="en-US" altLang="ja-JP" sz="1400" dirty="0">
                <a:latin typeface="+mn-ea"/>
              </a:rPr>
              <a:t>50</a:t>
            </a:r>
            <a:r>
              <a:rPr lang="ja-JP" altLang="en-US" sz="1400" dirty="0">
                <a:latin typeface="+mn-ea"/>
              </a:rPr>
              <a:t>歳代、</a:t>
            </a:r>
            <a:r>
              <a:rPr lang="en-US" altLang="ja-JP" sz="1400" dirty="0">
                <a:latin typeface="+mn-ea"/>
              </a:rPr>
              <a:t>60</a:t>
            </a:r>
            <a:r>
              <a:rPr lang="ja-JP" altLang="en-US" sz="1400" dirty="0">
                <a:latin typeface="+mn-ea"/>
              </a:rPr>
              <a:t>歳代以上の「</a:t>
            </a:r>
            <a:r>
              <a:rPr lang="en-US" altLang="ja-JP" sz="1400" dirty="0">
                <a:latin typeface="+mn-ea"/>
              </a:rPr>
              <a:t>SDGs</a:t>
            </a:r>
            <a:r>
              <a:rPr lang="ja-JP" altLang="en-US" sz="1400" dirty="0">
                <a:latin typeface="+mn-ea"/>
              </a:rPr>
              <a:t>を知っている」と回答した方の割合より高い。</a:t>
            </a:r>
            <a:endParaRPr lang="en-US" altLang="ja-JP" sz="1400" dirty="0">
              <a:latin typeface="+mn-ea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1352" y="1902902"/>
            <a:ext cx="210215" cy="9070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en-US" altLang="ja-JP" sz="800" dirty="0"/>
              <a:t>18</a:t>
            </a:r>
            <a:r>
              <a:rPr kumimoji="1" lang="ja-JP" altLang="en-US" sz="800" dirty="0"/>
              <a:t>歳～</a:t>
            </a:r>
            <a:r>
              <a:rPr kumimoji="1" lang="en-US" altLang="ja-JP" sz="800" dirty="0"/>
              <a:t>20</a:t>
            </a:r>
            <a:r>
              <a:rPr kumimoji="1" lang="ja-JP" altLang="en-US" sz="800" dirty="0"/>
              <a:t>歳代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81352" y="4004872"/>
            <a:ext cx="210215" cy="65394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en-US" altLang="ja-JP" sz="800" dirty="0"/>
              <a:t>30</a:t>
            </a:r>
            <a:r>
              <a:rPr kumimoji="1" lang="ja-JP" altLang="en-US" sz="800" dirty="0"/>
              <a:t>歳代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81352" y="5853784"/>
            <a:ext cx="210215" cy="65394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en-US" altLang="ja-JP" sz="800" dirty="0"/>
              <a:t>40</a:t>
            </a:r>
            <a:r>
              <a:rPr kumimoji="1" lang="ja-JP" altLang="en-US" sz="800" dirty="0"/>
              <a:t>歳代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302839" y="2233406"/>
            <a:ext cx="210215" cy="65394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en-US" altLang="ja-JP" sz="800" dirty="0"/>
              <a:t>50</a:t>
            </a:r>
            <a:r>
              <a:rPr kumimoji="1" lang="ja-JP" altLang="en-US" sz="800" dirty="0"/>
              <a:t>歳代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327191" y="4878026"/>
            <a:ext cx="210215" cy="8432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en-US" altLang="ja-JP" sz="800" dirty="0"/>
              <a:t>60</a:t>
            </a:r>
            <a:r>
              <a:rPr kumimoji="1" lang="ja-JP" altLang="en-US" sz="800" dirty="0"/>
              <a:t>歳代以上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F7D6055-C328-49E8-8153-CA2E38CFFB64}"/>
              </a:ext>
            </a:extLst>
          </p:cNvPr>
          <p:cNvSpPr txBox="1"/>
          <p:nvPr/>
        </p:nvSpPr>
        <p:spPr>
          <a:xfrm>
            <a:off x="9399833" y="1846157"/>
            <a:ext cx="10592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/>
              <a:t>92.6%</a:t>
            </a:r>
            <a:endParaRPr kumimoji="1" lang="ja-JP" altLang="en-US" sz="1000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3F7D6055-C328-49E8-8153-CA2E38CFFB64}"/>
              </a:ext>
            </a:extLst>
          </p:cNvPr>
          <p:cNvSpPr txBox="1"/>
          <p:nvPr/>
        </p:nvSpPr>
        <p:spPr>
          <a:xfrm>
            <a:off x="4797579" y="3428967"/>
            <a:ext cx="10592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/>
              <a:t>88.8%</a:t>
            </a:r>
            <a:endParaRPr kumimoji="1" lang="ja-JP" altLang="en-US" sz="1000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3F7D6055-C328-49E8-8153-CA2E38CFFB64}"/>
              </a:ext>
            </a:extLst>
          </p:cNvPr>
          <p:cNvSpPr txBox="1"/>
          <p:nvPr/>
        </p:nvSpPr>
        <p:spPr>
          <a:xfrm>
            <a:off x="4773227" y="5355789"/>
            <a:ext cx="10592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/>
              <a:t>90.4%</a:t>
            </a:r>
            <a:endParaRPr kumimoji="1" lang="ja-JP" altLang="en-US" sz="1000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3F7D6055-C328-49E8-8153-CA2E38CFFB64}"/>
              </a:ext>
            </a:extLst>
          </p:cNvPr>
          <p:cNvSpPr txBox="1"/>
          <p:nvPr/>
        </p:nvSpPr>
        <p:spPr>
          <a:xfrm>
            <a:off x="9399833" y="1599936"/>
            <a:ext cx="10592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/>
              <a:t>96.9%</a:t>
            </a:r>
            <a:endParaRPr kumimoji="1" lang="ja-JP" altLang="en-US" sz="1000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F7D6055-C328-49E8-8153-CA2E38CFFB64}"/>
              </a:ext>
            </a:extLst>
          </p:cNvPr>
          <p:cNvSpPr txBox="1"/>
          <p:nvPr/>
        </p:nvSpPr>
        <p:spPr>
          <a:xfrm>
            <a:off x="9421021" y="4437704"/>
            <a:ext cx="10592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/>
              <a:t>87.9%</a:t>
            </a:r>
            <a:endParaRPr kumimoji="1" lang="ja-JP" altLang="en-US" sz="1000" dirty="0"/>
          </a:p>
        </p:txBody>
      </p:sp>
      <p:pic>
        <p:nvPicPr>
          <p:cNvPr id="21" name="図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07591" y="6912899"/>
            <a:ext cx="7098407" cy="297538"/>
          </a:xfrm>
          <a:prstGeom prst="rect">
            <a:avLst/>
          </a:prstGeom>
        </p:spPr>
      </p:pic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06E39D0A-29DF-40E8-8E63-A9325E89E5B8}"/>
              </a:ext>
            </a:extLst>
          </p:cNvPr>
          <p:cNvSpPr txBox="1"/>
          <p:nvPr/>
        </p:nvSpPr>
        <p:spPr>
          <a:xfrm>
            <a:off x="4778819" y="3277634"/>
            <a:ext cx="10592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b="1" dirty="0"/>
              <a:t>87.3%</a:t>
            </a:r>
            <a:endParaRPr kumimoji="1" lang="ja-JP" altLang="en-US" sz="1000" b="1" dirty="0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72F0BF4F-ADF3-4EE3-8D2D-58E32AACC981}"/>
              </a:ext>
            </a:extLst>
          </p:cNvPr>
          <p:cNvSpPr txBox="1"/>
          <p:nvPr/>
        </p:nvSpPr>
        <p:spPr>
          <a:xfrm>
            <a:off x="4763859" y="5204456"/>
            <a:ext cx="10592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b="1" dirty="0"/>
              <a:t>89.8%</a:t>
            </a:r>
            <a:endParaRPr kumimoji="1" lang="ja-JP" altLang="en-US" sz="1000" b="1" dirty="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1D366C76-F1C3-4842-9816-AE192F81210C}"/>
              </a:ext>
            </a:extLst>
          </p:cNvPr>
          <p:cNvSpPr txBox="1"/>
          <p:nvPr/>
        </p:nvSpPr>
        <p:spPr>
          <a:xfrm>
            <a:off x="9423278" y="1388542"/>
            <a:ext cx="10592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b="1" dirty="0"/>
              <a:t>89.6%</a:t>
            </a:r>
            <a:endParaRPr kumimoji="1" lang="ja-JP" altLang="en-US" sz="1000" b="1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6A3E0FDB-3A37-41D7-80F3-FC471D82463C}"/>
              </a:ext>
            </a:extLst>
          </p:cNvPr>
          <p:cNvSpPr txBox="1"/>
          <p:nvPr/>
        </p:nvSpPr>
        <p:spPr>
          <a:xfrm>
            <a:off x="9423278" y="4198241"/>
            <a:ext cx="10592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b="1" dirty="0"/>
              <a:t>88.2%</a:t>
            </a:r>
            <a:endParaRPr kumimoji="1" lang="ja-JP" altLang="en-US" sz="1000" b="1" dirty="0"/>
          </a:p>
        </p:txBody>
      </p:sp>
    </p:spTree>
    <p:extLst>
      <p:ext uri="{BB962C8B-B14F-4D97-AF65-F5344CB8AC3E}">
        <p14:creationId xmlns:p14="http://schemas.microsoft.com/office/powerpoint/2010/main" val="2210636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C0A606E5-A6C4-4B3D-9E17-6A42B96D41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9218" y="1243331"/>
            <a:ext cx="8858256" cy="5840474"/>
          </a:xfrm>
          <a:prstGeom prst="rect">
            <a:avLst/>
          </a:prstGeom>
        </p:spPr>
      </p:pic>
      <p:sp>
        <p:nvSpPr>
          <p:cNvPr id="9" name="正方形/長方形 8"/>
          <p:cNvSpPr/>
          <p:nvPr/>
        </p:nvSpPr>
        <p:spPr>
          <a:xfrm>
            <a:off x="-2" y="13921"/>
            <a:ext cx="9906000" cy="540000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SDGs</a:t>
            </a:r>
            <a:r>
              <a:rPr kumimoji="1" lang="ja-JP" altLang="en-US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に関心が高まる機会</a:t>
            </a:r>
            <a:endParaRPr kumimoji="1" lang="zh-TW" altLang="en-US" sz="20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105900" y="96701"/>
            <a:ext cx="682898" cy="377917"/>
          </a:xfrm>
        </p:spPr>
        <p:txBody>
          <a:bodyPr/>
          <a:lstStyle/>
          <a:p>
            <a:fld id="{7B20388F-A125-4D2E-BBF0-E240911E1C91}" type="slidenum">
              <a:rPr kumimoji="1" lang="ja-JP" altLang="en-US">
                <a:solidFill>
                  <a:prstClr val="black"/>
                </a:solidFill>
              </a:rPr>
              <a:pPr/>
              <a:t>4</a:t>
            </a:fld>
            <a:endParaRPr kumimoji="1" lang="ja-JP" altLang="en-US">
              <a:solidFill>
                <a:prstClr val="black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86460" y="811136"/>
            <a:ext cx="9602338" cy="352892"/>
          </a:xfrm>
          <a:prstGeom prst="rect">
            <a:avLst/>
          </a:prstGeom>
          <a:ln w="12700">
            <a:noFill/>
          </a:ln>
        </p:spPr>
        <p:txBody>
          <a:bodyPr wrap="square" anchor="ctr">
            <a:noAutofit/>
          </a:bodyPr>
          <a:lstStyle/>
          <a:p>
            <a:pPr>
              <a:lnSpc>
                <a:spcPts val="2096"/>
              </a:lnSpc>
            </a:pPr>
            <a:r>
              <a:rPr lang="ja-JP" altLang="en-US" sz="1400" dirty="0">
                <a:latin typeface="+mn-ea"/>
              </a:rPr>
              <a:t>〇</a:t>
            </a:r>
            <a:r>
              <a:rPr lang="en-US" altLang="ja-JP" sz="1400" dirty="0">
                <a:latin typeface="+mn-ea"/>
              </a:rPr>
              <a:t>SDGs</a:t>
            </a:r>
            <a:r>
              <a:rPr lang="ja-JP" altLang="en-US" sz="1400" dirty="0">
                <a:latin typeface="+mn-ea"/>
              </a:rPr>
              <a:t>に関心が高まる機会は、「気軽に</a:t>
            </a:r>
            <a:r>
              <a:rPr lang="en-US" altLang="ja-JP" sz="1400" dirty="0">
                <a:latin typeface="+mn-ea"/>
              </a:rPr>
              <a:t>SDGs</a:t>
            </a:r>
            <a:r>
              <a:rPr lang="ja-JP" altLang="en-US" sz="1400" dirty="0">
                <a:latin typeface="+mn-ea"/>
              </a:rPr>
              <a:t>を学べるイベント」、「無料で参加できるセミナー」、「行政等が主</a:t>
            </a:r>
            <a:endParaRPr lang="en-US" altLang="ja-JP" sz="1400" dirty="0">
              <a:latin typeface="+mn-ea"/>
            </a:endParaRPr>
          </a:p>
          <a:p>
            <a:pPr>
              <a:lnSpc>
                <a:spcPts val="2096"/>
              </a:lnSpc>
            </a:pPr>
            <a:r>
              <a:rPr lang="ja-JP" altLang="en-US" sz="1400" dirty="0">
                <a:latin typeface="+mn-ea"/>
              </a:rPr>
              <a:t>　</a:t>
            </a:r>
            <a:r>
              <a:rPr lang="ja-JP" altLang="en-US" sz="1400" dirty="0" err="1">
                <a:latin typeface="+mn-ea"/>
              </a:rPr>
              <a:t>催する</a:t>
            </a:r>
            <a:r>
              <a:rPr lang="ja-JP" altLang="en-US" sz="1400" dirty="0">
                <a:latin typeface="+mn-ea"/>
              </a:rPr>
              <a:t>まちのゴミ拾い活動など、実際に体験できる機会」の割合が高い。</a:t>
            </a:r>
            <a:endParaRPr lang="en-US" altLang="ja-JP" sz="14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931922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7C719F52-339A-492A-A8D8-D8DCA9E13E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897" y="1243331"/>
            <a:ext cx="8858256" cy="5840474"/>
          </a:xfrm>
          <a:prstGeom prst="rect">
            <a:avLst/>
          </a:prstGeom>
        </p:spPr>
      </p:pic>
      <p:sp>
        <p:nvSpPr>
          <p:cNvPr id="9" name="正方形/長方形 8"/>
          <p:cNvSpPr/>
          <p:nvPr/>
        </p:nvSpPr>
        <p:spPr>
          <a:xfrm>
            <a:off x="-2" y="13921"/>
            <a:ext cx="9906000" cy="540000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SDGs</a:t>
            </a:r>
            <a:r>
              <a:rPr kumimoji="1" lang="ja-JP" altLang="en-US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を知ったきっかけ</a:t>
            </a:r>
            <a:endParaRPr kumimoji="1" lang="zh-TW" altLang="en-US" sz="20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105900" y="96701"/>
            <a:ext cx="682898" cy="377917"/>
          </a:xfrm>
        </p:spPr>
        <p:txBody>
          <a:bodyPr/>
          <a:lstStyle/>
          <a:p>
            <a:fld id="{7B20388F-A125-4D2E-BBF0-E240911E1C91}" type="slidenum">
              <a:rPr kumimoji="1" lang="ja-JP" altLang="en-US">
                <a:solidFill>
                  <a:prstClr val="black"/>
                </a:solidFill>
              </a:rPr>
              <a:pPr/>
              <a:t>5</a:t>
            </a:fld>
            <a:endParaRPr kumimoji="1" lang="ja-JP" altLang="en-US">
              <a:solidFill>
                <a:prstClr val="black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86460" y="811136"/>
            <a:ext cx="9602338" cy="352892"/>
          </a:xfrm>
          <a:prstGeom prst="rect">
            <a:avLst/>
          </a:prstGeom>
          <a:ln w="12700">
            <a:noFill/>
          </a:ln>
        </p:spPr>
        <p:txBody>
          <a:bodyPr wrap="square" anchor="ctr">
            <a:noAutofit/>
          </a:bodyPr>
          <a:lstStyle/>
          <a:p>
            <a:pPr>
              <a:lnSpc>
                <a:spcPts val="2096"/>
              </a:lnSpc>
            </a:pPr>
            <a:r>
              <a:rPr lang="ja-JP" altLang="en-US" sz="1400" dirty="0">
                <a:latin typeface="+mn-ea"/>
              </a:rPr>
              <a:t>〇</a:t>
            </a:r>
            <a:r>
              <a:rPr lang="en-US" altLang="ja-JP" sz="1400" dirty="0">
                <a:latin typeface="+mn-ea"/>
              </a:rPr>
              <a:t>SDGs</a:t>
            </a:r>
            <a:r>
              <a:rPr lang="ja-JP" altLang="en-US" sz="1400" dirty="0">
                <a:latin typeface="+mn-ea"/>
              </a:rPr>
              <a:t>を知ったきっかけは、 「テレビ・ラジオ」が最も高く、次いで「ニュースサイト・ニュースアプリ」が高い。</a:t>
            </a:r>
            <a:endParaRPr lang="en-US" altLang="ja-JP" sz="14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7677815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D9DA0D4C-243C-4DD5-9124-1CB62A24AE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369" y="1621711"/>
            <a:ext cx="9681287" cy="5371042"/>
          </a:xfrm>
          <a:prstGeom prst="rect">
            <a:avLst/>
          </a:prstGeom>
        </p:spPr>
      </p:pic>
      <p:sp>
        <p:nvSpPr>
          <p:cNvPr id="9" name="正方形/長方形 8"/>
          <p:cNvSpPr/>
          <p:nvPr/>
        </p:nvSpPr>
        <p:spPr>
          <a:xfrm>
            <a:off x="-2" y="13921"/>
            <a:ext cx="9906000" cy="540000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大阪で重要だと思うゴール</a:t>
            </a:r>
            <a:r>
              <a:rPr kumimoji="1" lang="ja-JP" altLang="en-US" sz="16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（複数選択可）</a:t>
            </a:r>
            <a:endParaRPr kumimoji="1" lang="zh-TW" altLang="en-US" sz="16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105900" y="96701"/>
            <a:ext cx="682898" cy="377917"/>
          </a:xfrm>
        </p:spPr>
        <p:txBody>
          <a:bodyPr/>
          <a:lstStyle/>
          <a:p>
            <a:fld id="{7B20388F-A125-4D2E-BBF0-E240911E1C91}" type="slidenum">
              <a:rPr kumimoji="1" lang="ja-JP" altLang="en-US">
                <a:solidFill>
                  <a:prstClr val="black"/>
                </a:solidFill>
              </a:rPr>
              <a:pPr/>
              <a:t>6</a:t>
            </a:fld>
            <a:endParaRPr kumimoji="1" lang="ja-JP" altLang="en-US">
              <a:solidFill>
                <a:prstClr val="black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412947" y="787697"/>
            <a:ext cx="9189552" cy="470768"/>
          </a:xfrm>
          <a:prstGeom prst="rect">
            <a:avLst/>
          </a:prstGeom>
          <a:ln w="12700">
            <a:noFill/>
          </a:ln>
        </p:spPr>
        <p:txBody>
          <a:bodyPr wrap="square" anchor="ctr">
            <a:noAutofit/>
          </a:bodyPr>
          <a:lstStyle/>
          <a:p>
            <a:pPr>
              <a:lnSpc>
                <a:spcPts val="2096"/>
              </a:lnSpc>
            </a:pPr>
            <a:r>
              <a:rPr lang="ja-JP" altLang="en-US" sz="1400" dirty="0">
                <a:latin typeface="+mn-ea"/>
              </a:rPr>
              <a:t>〇大阪で重要だと思うゴールは、「すべての人に健康と福祉を（ゴール３） 」 、「貧困をなくそう（ゴール</a:t>
            </a:r>
            <a:endParaRPr lang="en-US" altLang="ja-JP" sz="1400" dirty="0">
              <a:latin typeface="+mn-ea"/>
            </a:endParaRPr>
          </a:p>
          <a:p>
            <a:pPr>
              <a:lnSpc>
                <a:spcPts val="2096"/>
              </a:lnSpc>
            </a:pPr>
            <a:r>
              <a:rPr lang="ja-JP" altLang="en-US" sz="1400" dirty="0">
                <a:latin typeface="+mn-ea"/>
              </a:rPr>
              <a:t>　１） 」 、「住み続けられるまちづくりを（ゴール</a:t>
            </a:r>
            <a:r>
              <a:rPr lang="en-US" altLang="ja-JP" sz="1400" dirty="0">
                <a:latin typeface="+mn-ea"/>
              </a:rPr>
              <a:t>11</a:t>
            </a:r>
            <a:r>
              <a:rPr lang="ja-JP" altLang="en-US" sz="1400" dirty="0">
                <a:latin typeface="+mn-ea"/>
              </a:rPr>
              <a:t>） 」の割合が高い。</a:t>
            </a:r>
            <a:endParaRPr lang="en-US" altLang="ja-JP" sz="14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682774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D77A66E2-4D89-40A2-BEF4-49220CF2A9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433" y="4515356"/>
            <a:ext cx="8900931" cy="2621507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992A956F-B2B3-49A4-B501-5BF613BB58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376" y="2003071"/>
            <a:ext cx="8900931" cy="1908213"/>
          </a:xfrm>
          <a:prstGeom prst="rect">
            <a:avLst/>
          </a:prstGeom>
        </p:spPr>
      </p:pic>
      <p:sp>
        <p:nvSpPr>
          <p:cNvPr id="3" name="正方形/長方形 2"/>
          <p:cNvSpPr/>
          <p:nvPr/>
        </p:nvSpPr>
        <p:spPr>
          <a:xfrm>
            <a:off x="-2" y="13921"/>
            <a:ext cx="9906000" cy="540000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</a:t>
            </a:r>
            <a:r>
              <a:rPr kumimoji="1" lang="en-US" altLang="ja-JP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行動憲章認知度</a:t>
            </a:r>
            <a:endParaRPr kumimoji="1" lang="zh-TW" altLang="en-US" sz="20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105900" y="96701"/>
            <a:ext cx="682898" cy="377917"/>
          </a:xfrm>
        </p:spPr>
        <p:txBody>
          <a:bodyPr/>
          <a:lstStyle/>
          <a:p>
            <a:fld id="{7B20388F-A125-4D2E-BBF0-E240911E1C91}" type="slidenum">
              <a:rPr kumimoji="1" lang="ja-JP" altLang="en-US">
                <a:solidFill>
                  <a:prstClr val="black"/>
                </a:solidFill>
              </a:rPr>
              <a:pPr/>
              <a:t>7</a:t>
            </a:fld>
            <a:endParaRPr kumimoji="1" lang="ja-JP" altLang="en-US">
              <a:solidFill>
                <a:prstClr val="black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68791" y="1561945"/>
            <a:ext cx="4503222" cy="36933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Ins="0" rtlCol="0">
            <a:spAutoFit/>
          </a:bodyPr>
          <a:lstStyle/>
          <a:p>
            <a:pPr>
              <a:tabLst>
                <a:tab pos="6239554" algn="l"/>
              </a:tabLst>
            </a:pP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■大阪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行動憲章の認知度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05594" y="4146024"/>
            <a:ext cx="5903397" cy="36933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Ins="0" rtlCol="0">
            <a:spAutoFit/>
          </a:bodyPr>
          <a:lstStyle/>
          <a:p>
            <a:pPr>
              <a:tabLst>
                <a:tab pos="6239554" algn="l"/>
              </a:tabLst>
            </a:pP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■大阪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行動憲章の趣旨への賛同率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290524" y="853516"/>
            <a:ext cx="8610589" cy="496834"/>
          </a:xfrm>
          <a:prstGeom prst="rect">
            <a:avLst/>
          </a:prstGeom>
          <a:ln w="12700">
            <a:noFill/>
          </a:ln>
        </p:spPr>
        <p:txBody>
          <a:bodyPr wrap="square" anchor="ctr">
            <a:noAutofit/>
          </a:bodyPr>
          <a:lstStyle/>
          <a:p>
            <a:pPr>
              <a:lnSpc>
                <a:spcPts val="2096"/>
              </a:lnSpc>
            </a:pPr>
            <a:r>
              <a:rPr lang="ja-JP" altLang="en-US" sz="1400" dirty="0">
                <a:latin typeface="+mn-ea"/>
              </a:rPr>
              <a:t>〇大阪</a:t>
            </a:r>
            <a:r>
              <a:rPr lang="en-US" altLang="ja-JP" sz="1400" dirty="0">
                <a:latin typeface="+mn-ea"/>
              </a:rPr>
              <a:t>SDGs</a:t>
            </a:r>
            <a:r>
              <a:rPr lang="ja-JP" altLang="en-US" sz="1400" dirty="0">
                <a:latin typeface="+mn-ea"/>
              </a:rPr>
              <a:t>行動憲章の認知度は、</a:t>
            </a:r>
            <a:r>
              <a:rPr lang="en-US" altLang="ja-JP" sz="1400" dirty="0">
                <a:latin typeface="+mn-ea"/>
              </a:rPr>
              <a:t>33.7%</a:t>
            </a:r>
            <a:r>
              <a:rPr lang="ja-JP" altLang="en-US" sz="1400" dirty="0" err="1">
                <a:latin typeface="+mn-ea"/>
              </a:rPr>
              <a:t>。</a:t>
            </a:r>
            <a:endParaRPr lang="en-US" altLang="ja-JP" sz="1400" dirty="0">
              <a:latin typeface="+mn-ea"/>
            </a:endParaRPr>
          </a:p>
          <a:p>
            <a:pPr>
              <a:lnSpc>
                <a:spcPts val="2096"/>
              </a:lnSpc>
            </a:pPr>
            <a:r>
              <a:rPr lang="ja-JP" altLang="en-US" sz="1400" dirty="0">
                <a:latin typeface="+mn-ea"/>
              </a:rPr>
              <a:t>〇大阪</a:t>
            </a:r>
            <a:r>
              <a:rPr lang="en-US" altLang="ja-JP" sz="1400" dirty="0">
                <a:latin typeface="+mn-ea"/>
              </a:rPr>
              <a:t>SDGs</a:t>
            </a:r>
            <a:r>
              <a:rPr lang="ja-JP" altLang="en-US" sz="1400" dirty="0">
                <a:latin typeface="+mn-ea"/>
              </a:rPr>
              <a:t>行動憲章の趣旨への賛同率は、</a:t>
            </a:r>
            <a:r>
              <a:rPr lang="en-US" altLang="ja-JP" sz="1400" dirty="0">
                <a:latin typeface="+mn-ea"/>
              </a:rPr>
              <a:t>52.3</a:t>
            </a:r>
            <a:r>
              <a:rPr lang="ja-JP" altLang="en-US" sz="1400" dirty="0">
                <a:latin typeface="+mn-ea"/>
              </a:rPr>
              <a:t>％。</a:t>
            </a:r>
            <a:endParaRPr lang="en-US" altLang="ja-JP" sz="14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6547755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FAE910F1-B93A-4EE5-AFAA-D2C8ABDF88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891" y="4417456"/>
            <a:ext cx="8821677" cy="2597121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1DEB13D7-2EEA-42C9-A96D-DB65FE9BBF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845" y="1934412"/>
            <a:ext cx="8907028" cy="1902117"/>
          </a:xfrm>
          <a:prstGeom prst="rect">
            <a:avLst/>
          </a:prstGeom>
        </p:spPr>
      </p:pic>
      <p:sp>
        <p:nvSpPr>
          <p:cNvPr id="3" name="正方形/長方形 2"/>
          <p:cNvSpPr/>
          <p:nvPr/>
        </p:nvSpPr>
        <p:spPr>
          <a:xfrm>
            <a:off x="-2" y="13921"/>
            <a:ext cx="9906000" cy="540000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私の</a:t>
            </a:r>
            <a:r>
              <a:rPr kumimoji="1" lang="en-US" altLang="ja-JP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宣言プロジェクト認知度</a:t>
            </a:r>
            <a:endParaRPr kumimoji="1" lang="zh-TW" altLang="en-US" sz="20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105900" y="96701"/>
            <a:ext cx="682898" cy="377917"/>
          </a:xfrm>
        </p:spPr>
        <p:txBody>
          <a:bodyPr/>
          <a:lstStyle/>
          <a:p>
            <a:fld id="{7B20388F-A125-4D2E-BBF0-E240911E1C91}" type="slidenum">
              <a:rPr kumimoji="1" lang="ja-JP" altLang="en-US">
                <a:solidFill>
                  <a:prstClr val="black"/>
                </a:solidFill>
              </a:rPr>
              <a:pPr/>
              <a:t>8</a:t>
            </a:fld>
            <a:endParaRPr kumimoji="1" lang="ja-JP" altLang="en-US">
              <a:solidFill>
                <a:prstClr val="black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68791" y="1561945"/>
            <a:ext cx="4503222" cy="36933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Ins="0" rtlCol="0">
            <a:spAutoFit/>
          </a:bodyPr>
          <a:lstStyle/>
          <a:p>
            <a:pPr>
              <a:tabLst>
                <a:tab pos="6239554" algn="l"/>
              </a:tabLst>
            </a:pP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■私の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宣言プロジェクトの認知度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68791" y="4007835"/>
            <a:ext cx="5903397" cy="36933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Ins="0" rtlCol="0">
            <a:spAutoFit/>
          </a:bodyPr>
          <a:lstStyle/>
          <a:p>
            <a:pPr>
              <a:tabLst>
                <a:tab pos="6239554" algn="l"/>
              </a:tabLst>
            </a:pP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■私の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宣言プロジェクトへの参加意思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290524" y="853516"/>
            <a:ext cx="8610589" cy="496834"/>
          </a:xfrm>
          <a:prstGeom prst="rect">
            <a:avLst/>
          </a:prstGeom>
          <a:ln w="12700">
            <a:noFill/>
          </a:ln>
        </p:spPr>
        <p:txBody>
          <a:bodyPr wrap="square" anchor="ctr">
            <a:noAutofit/>
          </a:bodyPr>
          <a:lstStyle/>
          <a:p>
            <a:pPr>
              <a:lnSpc>
                <a:spcPts val="2096"/>
              </a:lnSpc>
            </a:pPr>
            <a:r>
              <a:rPr lang="ja-JP" altLang="en-US" sz="1400" dirty="0">
                <a:latin typeface="+mn-ea"/>
              </a:rPr>
              <a:t>〇私の</a:t>
            </a:r>
            <a:r>
              <a:rPr lang="en-US" altLang="ja-JP" sz="1400" dirty="0">
                <a:latin typeface="+mn-ea"/>
              </a:rPr>
              <a:t>SDGs</a:t>
            </a:r>
            <a:r>
              <a:rPr lang="ja-JP" altLang="en-US" sz="1400" dirty="0">
                <a:latin typeface="+mn-ea"/>
              </a:rPr>
              <a:t>宣言プロジェクトの認知度は、</a:t>
            </a:r>
            <a:r>
              <a:rPr lang="en-US" altLang="ja-JP" sz="1400" dirty="0">
                <a:latin typeface="+mn-ea"/>
              </a:rPr>
              <a:t>31.0%</a:t>
            </a:r>
            <a:r>
              <a:rPr lang="ja-JP" altLang="en-US" sz="1400" dirty="0" err="1">
                <a:latin typeface="+mn-ea"/>
              </a:rPr>
              <a:t>。</a:t>
            </a:r>
            <a:endParaRPr lang="en-US" altLang="ja-JP" sz="1400" dirty="0">
              <a:latin typeface="+mn-ea"/>
            </a:endParaRPr>
          </a:p>
          <a:p>
            <a:pPr>
              <a:lnSpc>
                <a:spcPts val="2096"/>
              </a:lnSpc>
            </a:pPr>
            <a:r>
              <a:rPr lang="ja-JP" altLang="en-US" sz="1400" dirty="0">
                <a:latin typeface="+mn-ea"/>
              </a:rPr>
              <a:t>〇私の</a:t>
            </a:r>
            <a:r>
              <a:rPr lang="en-US" altLang="ja-JP" sz="1400" dirty="0">
                <a:latin typeface="+mn-ea"/>
              </a:rPr>
              <a:t>SDGs</a:t>
            </a:r>
            <a:r>
              <a:rPr lang="ja-JP" altLang="en-US" sz="1400" dirty="0">
                <a:latin typeface="+mn-ea"/>
              </a:rPr>
              <a:t>宣言プロジェクに参加したいと思う方は、</a:t>
            </a:r>
            <a:r>
              <a:rPr lang="en-US" altLang="ja-JP" sz="1400" dirty="0">
                <a:latin typeface="+mn-ea"/>
              </a:rPr>
              <a:t> 22.2 </a:t>
            </a:r>
            <a:r>
              <a:rPr lang="ja-JP" altLang="en-US" sz="1400" dirty="0">
                <a:latin typeface="+mn-ea"/>
              </a:rPr>
              <a:t>％。</a:t>
            </a:r>
            <a:endParaRPr lang="en-US" altLang="ja-JP" sz="14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0836831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1090</Words>
  <Application>Microsoft Office PowerPoint</Application>
  <PresentationFormat>ユーザー設定</PresentationFormat>
  <Paragraphs>108</Paragraphs>
  <Slides>13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20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2022-09-21T01:07:55Z</dcterms:created>
  <dcterms:modified xsi:type="dcterms:W3CDTF">2024-03-13T08:43:55Z</dcterms:modified>
</cp:coreProperties>
</file>