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303" r:id="rId1"/>
  </p:sldMasterIdLst>
  <p:notesMasterIdLst>
    <p:notesMasterId r:id="rId30"/>
  </p:notesMasterIdLst>
  <p:handoutMasterIdLst>
    <p:handoutMasterId r:id="rId31"/>
  </p:handoutMasterIdLst>
  <p:sldIdLst>
    <p:sldId id="1128" r:id="rId2"/>
    <p:sldId id="1159" r:id="rId3"/>
    <p:sldId id="1477" r:id="rId4"/>
    <p:sldId id="1398" r:id="rId5"/>
    <p:sldId id="1389" r:id="rId6"/>
    <p:sldId id="1098" r:id="rId7"/>
    <p:sldId id="1303" r:id="rId8"/>
    <p:sldId id="1201" r:id="rId9"/>
    <p:sldId id="1478" r:id="rId10"/>
    <p:sldId id="1363" r:id="rId11"/>
    <p:sldId id="1364" r:id="rId12"/>
    <p:sldId id="1365" r:id="rId13"/>
    <p:sldId id="1366" r:id="rId14"/>
    <p:sldId id="1367" r:id="rId15"/>
    <p:sldId id="1368" r:id="rId16"/>
    <p:sldId id="1369" r:id="rId17"/>
    <p:sldId id="1479" r:id="rId18"/>
    <p:sldId id="1473" r:id="rId19"/>
    <p:sldId id="1474" r:id="rId20"/>
    <p:sldId id="1450" r:id="rId21"/>
    <p:sldId id="1452" r:id="rId22"/>
    <p:sldId id="1451" r:id="rId23"/>
    <p:sldId id="1480" r:id="rId24"/>
    <p:sldId id="1475" r:id="rId25"/>
    <p:sldId id="1476" r:id="rId26"/>
    <p:sldId id="1472" r:id="rId27"/>
    <p:sldId id="1467" r:id="rId28"/>
    <p:sldId id="1151" r:id="rId29"/>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6" autoAdjust="0"/>
    <p:restoredTop sz="72531" autoAdjust="0"/>
  </p:normalViewPr>
  <p:slideViewPr>
    <p:cSldViewPr>
      <p:cViewPr varScale="1">
        <p:scale>
          <a:sx n="74" d="100"/>
          <a:sy n="74" d="100"/>
        </p:scale>
        <p:origin x="1146" y="72"/>
      </p:cViewPr>
      <p:guideLst>
        <p:guide orient="horz" pos="2069"/>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3" d="100"/>
          <a:sy n="53" d="100"/>
        </p:scale>
        <p:origin x="2958" y="84"/>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873-45C0-92B8-B93EBE5C104C}"/>
                </c:ext>
              </c:extLst>
            </c:dLbl>
            <c:dLbl>
              <c:idx val="1"/>
              <c:layout>
                <c:manualLayout>
                  <c:x val="-3.1017862368041948E-2"/>
                  <c:y val="-0.14753276297066878"/>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7360504213610232E-2"/>
                      <c:h val="8.7876248896086029E-2"/>
                    </c:manualLayout>
                  </c15:layout>
                </c:ext>
                <c:ext xmlns:c16="http://schemas.microsoft.com/office/drawing/2014/chart" uri="{C3380CC4-5D6E-409C-BE32-E72D297353CC}">
                  <c16:uniqueId val="{00000001-A873-45C0-92B8-B93EBE5C104C}"/>
                </c:ext>
              </c:extLst>
            </c:dLbl>
            <c:dLbl>
              <c:idx val="2"/>
              <c:layout>
                <c:manualLayout>
                  <c:x val="3.42710071877047E-3"/>
                  <c:y val="-0.158294215917884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873-45C0-92B8-B93EBE5C104C}"/>
                </c:ext>
              </c:extLst>
            </c:dLbl>
            <c:dLbl>
              <c:idx val="3"/>
              <c:layout>
                <c:manualLayout>
                  <c:x val="-7.3049824062995346E-3"/>
                  <c:y val="-0.196064301173351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73-45C0-92B8-B93EBE5C104C}"/>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A873-45C0-92B8-B93EBE5C104C}"/>
                </c:ext>
              </c:extLst>
            </c:dLbl>
            <c:dLbl>
              <c:idx val="5"/>
              <c:layout>
                <c:manualLayout>
                  <c:x val="2.8339344099387372E-3"/>
                  <c:y val="-0.170867304844239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73-45C0-92B8-B93EBE5C104C}"/>
                </c:ext>
              </c:extLst>
            </c:dLbl>
            <c:dLbl>
              <c:idx val="6"/>
              <c:layout>
                <c:manualLayout>
                  <c:x val="-1.7490937236669325E-2"/>
                  <c:y val="-0.111603139300703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873-45C0-92B8-B93EBE5C104C}"/>
                </c:ext>
              </c:extLst>
            </c:dLbl>
            <c:dLbl>
              <c:idx val="7"/>
              <c:layout>
                <c:manualLayout>
                  <c:x val="-6.7272835525650871E-3"/>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873-45C0-92B8-B93EBE5C104C}"/>
                </c:ext>
              </c:extLst>
            </c:dLbl>
            <c:dLbl>
              <c:idx val="8"/>
              <c:layout>
                <c:manualLayout>
                  <c:x val="-3.2290961052312418E-2"/>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873-45C0-92B8-B93EBE5C104C}"/>
                </c:ext>
              </c:extLst>
            </c:dLbl>
            <c:dLbl>
              <c:idx val="9"/>
              <c:layout>
                <c:manualLayout>
                  <c:x val="-2.8254590920773363E-2"/>
                  <c:y val="-0.1247401424967160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873-45C0-92B8-B93EBE5C10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Sheet1!$B$2:$B$11</c:f>
              <c:numCache>
                <c:formatCode>0.0"%"</c:formatCode>
                <c:ptCount val="10"/>
                <c:pt idx="0">
                  <c:v>17.899999999999999</c:v>
                </c:pt>
                <c:pt idx="1">
                  <c:v>14.7</c:v>
                </c:pt>
                <c:pt idx="2">
                  <c:v>25.4</c:v>
                </c:pt>
                <c:pt idx="3">
                  <c:v>31.4</c:v>
                </c:pt>
                <c:pt idx="4">
                  <c:v>43.5</c:v>
                </c:pt>
                <c:pt idx="5">
                  <c:v>53.4</c:v>
                </c:pt>
                <c:pt idx="6">
                  <c:v>72.3</c:v>
                </c:pt>
                <c:pt idx="7">
                  <c:v>79.5</c:v>
                </c:pt>
                <c:pt idx="8">
                  <c:v>81.8</c:v>
                </c:pt>
                <c:pt idx="9">
                  <c:v>84.1</c:v>
                </c:pt>
              </c:numCache>
            </c:numRef>
          </c:val>
          <c:smooth val="0"/>
          <c:extLst>
            <c:ext xmlns:c16="http://schemas.microsoft.com/office/drawing/2014/chart" uri="{C3380CC4-5D6E-409C-BE32-E72D297353CC}">
              <c16:uniqueId val="{0000000A-A873-45C0-92B8-B93EBE5C104C}"/>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dLbl>
              <c:idx val="7"/>
              <c:layout>
                <c:manualLayout>
                  <c:x val="-3.8190841698648635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873-45C0-92B8-B93EBE5C104C}"/>
                </c:ext>
              </c:extLst>
            </c:dLbl>
            <c:dLbl>
              <c:idx val="8"/>
              <c:layout>
                <c:manualLayout>
                  <c:x val="-3.6922086614782183E-2"/>
                  <c:y val="-3.607962358455596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dirty="0"/>
                      <a:t>83.9%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9970423259492834E-2"/>
                      <c:h val="4.2330296182037763E-2"/>
                    </c:manualLayout>
                  </c15:layout>
                </c:ext>
                <c:ext xmlns:c16="http://schemas.microsoft.com/office/drawing/2014/chart" uri="{C3380CC4-5D6E-409C-BE32-E72D297353CC}">
                  <c16:uniqueId val="{0000000C-A873-45C0-92B8-B93EBE5C104C}"/>
                </c:ext>
              </c:extLst>
            </c:dLbl>
            <c:dLbl>
              <c:idx val="9"/>
              <c:layout>
                <c:manualLayout>
                  <c:x val="-1.0048124973647059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Sheet1!$C$2:$C$11</c:f>
              <c:numCache>
                <c:formatCode>0.0"%"</c:formatCode>
                <c:ptCount val="10"/>
                <c:pt idx="0">
                  <c:v>19.399999999999999</c:v>
                </c:pt>
                <c:pt idx="1">
                  <c:v>17.399999999999999</c:v>
                </c:pt>
                <c:pt idx="2">
                  <c:v>33.1</c:v>
                </c:pt>
                <c:pt idx="3">
                  <c:v>39.1</c:v>
                </c:pt>
                <c:pt idx="4">
                  <c:v>52.4</c:v>
                </c:pt>
                <c:pt idx="5">
                  <c:v>62.1</c:v>
                </c:pt>
                <c:pt idx="6">
                  <c:v>74.7</c:v>
                </c:pt>
                <c:pt idx="7">
                  <c:v>82.8</c:v>
                </c:pt>
                <c:pt idx="8">
                  <c:v>83.9</c:v>
                </c:pt>
                <c:pt idx="9">
                  <c:v>85.3</c:v>
                </c:pt>
              </c:numCache>
            </c:numRef>
          </c:val>
          <c:smooth val="0"/>
          <c:extLst>
            <c:ext xmlns:c16="http://schemas.microsoft.com/office/drawing/2014/chart" uri="{C3380CC4-5D6E-409C-BE32-E72D297353CC}">
              <c16:uniqueId val="{0000000E-A873-45C0-92B8-B93EBE5C104C}"/>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dLbl>
              <c:idx val="9"/>
              <c:layout>
                <c:manualLayout>
                  <c:x val="-2.2045361172492423E-2"/>
                  <c:y val="3.87915793357555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Sheet1!$D$2:$D$11</c:f>
              <c:numCache>
                <c:formatCode>0.0"%"</c:formatCode>
                <c:ptCount val="10"/>
                <c:pt idx="0">
                  <c:v>16.600000000000001</c:v>
                </c:pt>
                <c:pt idx="1">
                  <c:v>12.2</c:v>
                </c:pt>
                <c:pt idx="2">
                  <c:v>18.5</c:v>
                </c:pt>
                <c:pt idx="3">
                  <c:v>24.4</c:v>
                </c:pt>
                <c:pt idx="4">
                  <c:v>35.4</c:v>
                </c:pt>
                <c:pt idx="5">
                  <c:v>45.5</c:v>
                </c:pt>
                <c:pt idx="6">
                  <c:v>70.099999999999994</c:v>
                </c:pt>
                <c:pt idx="7">
                  <c:v>76.5</c:v>
                </c:pt>
                <c:pt idx="8">
                  <c:v>80</c:v>
                </c:pt>
                <c:pt idx="9">
                  <c:v>83</c:v>
                </c:pt>
              </c:numCache>
            </c:numRef>
          </c:val>
          <c:smooth val="0"/>
          <c:extLst>
            <c:ext xmlns:c16="http://schemas.microsoft.com/office/drawing/2014/chart" uri="{C3380CC4-5D6E-409C-BE32-E72D297353CC}">
              <c16:uniqueId val="{00000010-A873-45C0-92B8-B93EBE5C104C}"/>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90"/>
          <c:min val="5"/>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880101" cy="488793"/>
          </a:xfrm>
          <a:prstGeom prst="rect">
            <a:avLst/>
          </a:prstGeom>
        </p:spPr>
        <p:txBody>
          <a:bodyPr vert="horz" lIns="89616" tIns="44808" rIns="89616" bIns="448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2" y="0"/>
            <a:ext cx="2880101" cy="488793"/>
          </a:xfrm>
          <a:prstGeom prst="rect">
            <a:avLst/>
          </a:prstGeom>
        </p:spPr>
        <p:txBody>
          <a:bodyPr vert="horz" lIns="89616" tIns="44808" rIns="89616" bIns="44808" rtlCol="0"/>
          <a:lstStyle>
            <a:lvl1pPr algn="r">
              <a:defRPr sz="1200"/>
            </a:lvl1pPr>
          </a:lstStyle>
          <a:p>
            <a:fld id="{5AA3F54B-2833-45B3-AE85-A5B2483667C7}" type="datetimeFigureOut">
              <a:rPr kumimoji="1" lang="ja-JP" altLang="en-US" smtClean="0"/>
              <a:t>2023/6/28</a:t>
            </a:fld>
            <a:endParaRPr kumimoji="1" lang="ja-JP" altLang="en-US"/>
          </a:p>
        </p:txBody>
      </p:sp>
      <p:sp>
        <p:nvSpPr>
          <p:cNvPr id="4" name="フッター プレースホルダー 3"/>
          <p:cNvSpPr>
            <a:spLocks noGrp="1"/>
          </p:cNvSpPr>
          <p:nvPr>
            <p:ph type="ftr" sz="quarter" idx="2"/>
          </p:nvPr>
        </p:nvSpPr>
        <p:spPr>
          <a:xfrm>
            <a:off x="9" y="9287061"/>
            <a:ext cx="2880101" cy="488792"/>
          </a:xfrm>
          <a:prstGeom prst="rect">
            <a:avLst/>
          </a:prstGeom>
        </p:spPr>
        <p:txBody>
          <a:bodyPr vert="horz" lIns="89616" tIns="44808" rIns="89616" bIns="448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2" y="9287061"/>
            <a:ext cx="2880101" cy="488792"/>
          </a:xfrm>
          <a:prstGeom prst="rect">
            <a:avLst/>
          </a:prstGeom>
        </p:spPr>
        <p:txBody>
          <a:bodyPr vert="horz" lIns="89616" tIns="44808" rIns="89616" bIns="44808"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6888" y="23813"/>
            <a:ext cx="3957637" cy="2740025"/>
          </a:xfrm>
          <a:prstGeom prst="rect">
            <a:avLst/>
          </a:prstGeom>
          <a:noFill/>
          <a:ln w="12700">
            <a:solidFill>
              <a:prstClr val="black"/>
            </a:solidFill>
          </a:ln>
        </p:spPr>
        <p:txBody>
          <a:bodyPr vert="horz" lIns="89660" tIns="44832" rIns="89660" bIns="44832" rtlCol="0" anchor="ctr"/>
          <a:lstStyle/>
          <a:p>
            <a:endParaRPr lang="ja-JP" altLang="en-US"/>
          </a:p>
        </p:txBody>
      </p:sp>
      <p:sp>
        <p:nvSpPr>
          <p:cNvPr id="9" name="ノート プレースホルダー 8"/>
          <p:cNvSpPr>
            <a:spLocks noGrp="1"/>
          </p:cNvSpPr>
          <p:nvPr>
            <p:ph type="body" sz="quarter" idx="3"/>
          </p:nvPr>
        </p:nvSpPr>
        <p:spPr>
          <a:xfrm>
            <a:off x="434141" y="4268143"/>
            <a:ext cx="5778582" cy="5171377"/>
          </a:xfrm>
          <a:prstGeom prst="rect">
            <a:avLst/>
          </a:prstGeom>
        </p:spPr>
        <p:txBody>
          <a:bodyPr vert="horz" lIns="89660" tIns="44832" rIns="89660" bIns="448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p:cNvSpPr>
            <a:spLocks noGrp="1"/>
          </p:cNvSpPr>
          <p:nvPr>
            <p:ph type="sldNum" sz="quarter" idx="5"/>
          </p:nvPr>
        </p:nvSpPr>
        <p:spPr>
          <a:xfrm>
            <a:off x="3764541" y="9287175"/>
            <a:ext cx="2881263" cy="490238"/>
          </a:xfrm>
          <a:prstGeom prst="rect">
            <a:avLst/>
          </a:prstGeom>
        </p:spPr>
        <p:txBody>
          <a:bodyPr vert="horz" lIns="89660" tIns="44832" rIns="89660" bIns="44832"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427038"/>
            <a:ext cx="4110038" cy="28463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97800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78629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301868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20408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142956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416866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pPr marR="78454" algn="just">
              <a:lnSpc>
                <a:spcPts val="2158"/>
              </a:lnSpc>
              <a:spcBef>
                <a:spcPts val="588"/>
              </a:spcBef>
            </a:pPr>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2810607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18</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99828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1425" y="649288"/>
            <a:ext cx="4324350" cy="2994025"/>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3920032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9838" y="288925"/>
            <a:ext cx="4324350" cy="2994025"/>
          </a:xfrm>
          <a:prstGeom prst="rect">
            <a:avLst/>
          </a:prstGeom>
        </p:spPr>
      </p:sp>
      <p:sp>
        <p:nvSpPr>
          <p:cNvPr id="3" name="ノート プレースホルダー 2"/>
          <p:cNvSpPr>
            <a:spLocks noGrp="1"/>
          </p:cNvSpPr>
          <p:nvPr>
            <p:ph type="body" idx="1"/>
          </p:nvPr>
        </p:nvSpPr>
        <p:spPr>
          <a:xfrm>
            <a:off x="680721" y="3457502"/>
            <a:ext cx="5445760" cy="6481837"/>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2665000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3875" y="25400"/>
            <a:ext cx="4021138" cy="27844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722188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064512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58888" y="577850"/>
            <a:ext cx="4284662" cy="2967038"/>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357124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433388"/>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1674459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3501192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2270508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kumimoji="1" lang="en-US" altLang="ja-JP" dirty="0" smtClean="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98698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11893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101415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5247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9758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888754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1959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99005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6/28/2023</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a:t>Ｐ</a:t>
            </a:r>
            <a:r>
              <a:rPr lang="ja-JP" altLang="en-US" sz="180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828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1483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210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72640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948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9696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58182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70597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83190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9377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6961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75740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85635648"/>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108" r:id="rId14"/>
    <p:sldLayoutId id="2147484195" r:id="rId15"/>
    <p:sldLayoutId id="2147484196" r:id="rId16"/>
    <p:sldLayoutId id="2147483673" r:id="rId17"/>
    <p:sldLayoutId id="2147483660" r:id="rId18"/>
    <p:sldLayoutId id="2147484211" r:id="rId19"/>
    <p:sldLayoutId id="2147484212" r:id="rId20"/>
    <p:sldLayoutId id="2147484301" r:id="rId21"/>
    <p:sldLayoutId id="2147484302"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8.png"/><Relationship Id="rId1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notesSlide" Target="../notesSlides/notesSlide24.xml"/><Relationship Id="rId16"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16.png"/><Relationship Id="rId19"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大阪府における</a:t>
            </a:r>
            <a:endParaRPr kumimoji="1" lang="en-US" altLang="ja-JP" sz="4400" b="1" dirty="0">
              <a:latin typeface="Meiryo UI" panose="020B0604030504040204" pitchFamily="50" charset="-128"/>
              <a:ea typeface="Meiryo UI" panose="020B0604030504040204" pitchFamily="50" charset="-128"/>
            </a:endParaRPr>
          </a:p>
          <a:p>
            <a:pPr algn="ctr"/>
            <a:r>
              <a:rPr lang="en-US" altLang="ja-JP" sz="4400" b="1" dirty="0">
                <a:latin typeface="Meiryo UI" panose="020B0604030504040204" pitchFamily="50" charset="-128"/>
                <a:ea typeface="Meiryo UI" panose="020B0604030504040204" pitchFamily="50" charset="-128"/>
              </a:rPr>
              <a:t>SDGs</a:t>
            </a:r>
            <a:r>
              <a:rPr lang="ja-JP" altLang="en-US" sz="4400" b="1" dirty="0">
                <a:latin typeface="Meiryo UI" panose="020B0604030504040204" pitchFamily="50" charset="-128"/>
                <a:ea typeface="Meiryo UI" panose="020B0604030504040204" pitchFamily="50" charset="-128"/>
              </a:rPr>
              <a:t>の</a:t>
            </a:r>
            <a:r>
              <a:rPr lang="ja-JP" altLang="en-US" sz="4400" b="1" dirty="0" smtClean="0">
                <a:latin typeface="Meiryo UI" panose="020B0604030504040204" pitchFamily="50" charset="-128"/>
                <a:ea typeface="Meiryo UI" panose="020B0604030504040204" pitchFamily="50" charset="-128"/>
              </a:rPr>
              <a:t>取組み</a:t>
            </a:r>
            <a:r>
              <a:rPr kumimoji="1" lang="ja-JP" altLang="en-US" sz="4400" b="1" dirty="0">
                <a:latin typeface="Meiryo UI" panose="020B0604030504040204" pitchFamily="50" charset="-128"/>
                <a:ea typeface="Meiryo UI" panose="020B0604030504040204" pitchFamily="50" charset="-128"/>
              </a:rPr>
              <a:t>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2023</a:t>
            </a:r>
            <a:r>
              <a:rPr kumimoji="1" lang="ja-JP" altLang="en-US" sz="2000" dirty="0" smtClean="0">
                <a:latin typeface="Meiryo UI" panose="020B0604030504040204" pitchFamily="50" charset="-128"/>
                <a:ea typeface="Meiryo UI" panose="020B0604030504040204" pitchFamily="50" charset="-128"/>
              </a:rPr>
              <a:t>年６月</a:t>
            </a:r>
            <a:r>
              <a:rPr kumimoji="1" lang="en-US" altLang="ja-JP" sz="2000" dirty="0" smtClean="0">
                <a:latin typeface="Meiryo UI" panose="020B0604030504040204" pitchFamily="50" charset="-128"/>
                <a:ea typeface="Meiryo UI" panose="020B0604030504040204" pitchFamily="50" charset="-128"/>
              </a:rPr>
              <a:t>13</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 政策企画部 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a:p>
        </p:txBody>
      </p:sp>
      <p:sp>
        <p:nvSpPr>
          <p:cNvPr id="6" name="テキスト ボックス 5">
            <a:extLst>
              <a:ext uri="{FF2B5EF4-FFF2-40B4-BE49-F238E27FC236}">
                <a16:creationId xmlns:a16="http://schemas.microsoft.com/office/drawing/2014/main" id="{38B09320-ACED-4E48-A8F3-BA70326570A4}"/>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に取組む際のポイント</a:t>
            </a:r>
            <a:endParaRPr kumimoji="1" lang="zh-CN" altLang="en-US" sz="2000" b="1"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3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　</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a:p>
        </p:txBody>
      </p:sp>
    </p:spTree>
    <p:extLst>
      <p:ext uri="{BB962C8B-B14F-4D97-AF65-F5344CB8AC3E}">
        <p14:creationId xmlns:p14="http://schemas.microsoft.com/office/powerpoint/2010/main" val="39544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②経済、社会、環境の統合による課題解決と新しい価値の創造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11</a:t>
            </a:fld>
            <a:endParaRPr kumimoji="1" lang="ja-JP" altLang="en-US" sz="1200"/>
          </a:p>
        </p:txBody>
      </p:sp>
    </p:spTree>
    <p:extLst>
      <p:ext uri="{BB962C8B-B14F-4D97-AF65-F5344CB8AC3E}">
        <p14:creationId xmlns:p14="http://schemas.microsoft.com/office/powerpoint/2010/main" val="418104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③誰一人取り残さない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Tree>
    <p:extLst>
      <p:ext uri="{BB962C8B-B14F-4D97-AF65-F5344CB8AC3E}">
        <p14:creationId xmlns:p14="http://schemas.microsoft.com/office/powerpoint/2010/main" val="372623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④横串の視点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0492" y="1680402"/>
            <a:ext cx="925756" cy="925756"/>
          </a:xfrm>
          <a:prstGeom prst="rect">
            <a:avLst/>
          </a:prstGeom>
        </p:spPr>
      </p:pic>
    </p:spTree>
    <p:extLst>
      <p:ext uri="{BB962C8B-B14F-4D97-AF65-F5344CB8AC3E}">
        <p14:creationId xmlns:p14="http://schemas.microsoft.com/office/powerpoint/2010/main" val="3776442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⑤バックキャスティング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Tree>
    <p:extLst>
      <p:ext uri="{BB962C8B-B14F-4D97-AF65-F5344CB8AC3E}">
        <p14:creationId xmlns:p14="http://schemas.microsoft.com/office/powerpoint/2010/main" val="2961683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⑥ルールを決めた必達目標ではなく、各主体がめざすべき目標を作る</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例：「リサイクルを心がける」、「困っている人には声をかける」、「健康のために走る」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世界の共通目標と、個人や地域の取組みがつながる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のターゲットとのロジックを整理する</a:t>
            </a:r>
            <a:endParaRPr kumimoji="1" lang="en-US" altLang="ja-JP" dirty="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Tree>
    <p:extLst>
      <p:ext uri="{BB962C8B-B14F-4D97-AF65-F5344CB8AC3E}">
        <p14:creationId xmlns:p14="http://schemas.microsoft.com/office/powerpoint/2010/main" val="2194842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
        <p:nvSpPr>
          <p:cNvPr id="7" name="正方形/長方形 6"/>
          <p:cNvSpPr/>
          <p:nvPr/>
        </p:nvSpPr>
        <p:spPr>
          <a:xfrm>
            <a:off x="-185888"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bg1">
                    <a:lumMod val="7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7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7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smtClean="0">
                <a:solidFill>
                  <a:schemeClr val="bg1">
                    <a:lumMod val="7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7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7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smtClean="0">
                <a:latin typeface="Meiryo UI" panose="020B0604030504040204" pitchFamily="50" charset="-128"/>
                <a:ea typeface="Meiryo UI" panose="020B0604030504040204" pitchFamily="50" charset="-128"/>
              </a:rPr>
              <a:t>３．大阪と</a:t>
            </a:r>
            <a:r>
              <a:rPr lang="en-US" altLang="ja-JP" sz="3600" b="1" i="1" dirty="0" smtClean="0">
                <a:latin typeface="Meiryo UI" panose="020B0604030504040204" pitchFamily="50" charset="-128"/>
                <a:ea typeface="Meiryo UI" panose="020B0604030504040204" pitchFamily="50" charset="-128"/>
              </a:rPr>
              <a:t>SDGs</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smtClean="0">
                <a:solidFill>
                  <a:schemeClr val="bg1">
                    <a:lumMod val="75000"/>
                  </a:schemeClr>
                </a:solidFill>
                <a:latin typeface="Meiryo UI" panose="020B0604030504040204" pitchFamily="50" charset="-128"/>
                <a:ea typeface="Meiryo UI" panose="020B0604030504040204" pitchFamily="50" charset="-128"/>
              </a:rPr>
              <a:t>４．みんなで取り組もう</a:t>
            </a:r>
            <a:r>
              <a:rPr kumimoji="1" lang="en-US" altLang="ja-JP" sz="36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600" b="1" dirty="0" smtClean="0">
                <a:solidFill>
                  <a:schemeClr val="bg1">
                    <a:lumMod val="75000"/>
                  </a:schemeClr>
                </a:solidFill>
                <a:latin typeface="Meiryo UI" panose="020B0604030504040204" pitchFamily="50" charset="-128"/>
                <a:ea typeface="Meiryo UI" panose="020B0604030504040204" pitchFamily="50" charset="-128"/>
              </a:rPr>
              <a:t>！</a:t>
            </a:r>
            <a:endParaRPr lang="en-US" altLang="ja-JP" sz="3600" b="1" i="1" dirty="0" smtClean="0">
              <a:solidFill>
                <a:schemeClr val="bg1">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9497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
        <p:nvSpPr>
          <p:cNvPr id="32" name="テキスト ボックス 31">
            <a:extLst>
              <a:ext uri="{FF2B5EF4-FFF2-40B4-BE49-F238E27FC236}">
                <a16:creationId xmlns:a16="http://schemas.microsoft.com/office/drawing/2014/main" id="{86C6CAF9-17D9-4533-BF75-CA6D2456F4BC}"/>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年大阪・関西万博の関係性①</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0A2E2EDF-1CFF-4C67-8A30-C42606D243F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846121"/>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sp>
        <p:nvSpPr>
          <p:cNvPr id="28" name="角丸四角形 27"/>
          <p:cNvSpPr/>
          <p:nvPr/>
        </p:nvSpPr>
        <p:spPr>
          <a:xfrm>
            <a:off x="192718" y="646061"/>
            <a:ext cx="2699737" cy="413660"/>
          </a:xfrm>
          <a:prstGeom prst="round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05A00D2-3286-4F27-9AB9-109FF23C7F7D}"/>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年大阪・関西万博の関係性②</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CB69598F-E3D8-4436-AA1F-8A02F8623B0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734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185888"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smtClean="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smtClean="0">
                <a:latin typeface="Meiryo UI" panose="020B0604030504040204" pitchFamily="50" charset="-128"/>
                <a:ea typeface="Meiryo UI" panose="020B0604030504040204" pitchFamily="50" charset="-128"/>
              </a:rPr>
              <a:t>３．大阪と</a:t>
            </a:r>
            <a:r>
              <a:rPr lang="en-US" altLang="ja-JP" sz="3600" b="1" i="1" dirty="0" smtClean="0">
                <a:latin typeface="Meiryo UI" panose="020B0604030504040204" pitchFamily="50" charset="-128"/>
                <a:ea typeface="Meiryo UI" panose="020B0604030504040204" pitchFamily="50" charset="-128"/>
              </a:rPr>
              <a:t>SDGs</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smtClean="0">
                <a:latin typeface="Meiryo UI" panose="020B0604030504040204" pitchFamily="50" charset="-128"/>
                <a:ea typeface="Meiryo UI" panose="020B0604030504040204" pitchFamily="50" charset="-128"/>
              </a:rPr>
              <a:t>４．みんなで取り組もう</a:t>
            </a:r>
            <a:r>
              <a:rPr kumimoji="1" lang="en-US" altLang="ja-JP" sz="3600" b="1" dirty="0" smtClean="0">
                <a:latin typeface="Meiryo UI" panose="020B0604030504040204" pitchFamily="50" charset="-128"/>
                <a:ea typeface="Meiryo UI" panose="020B0604030504040204" pitchFamily="50" charset="-128"/>
              </a:rPr>
              <a:t>SDGs</a:t>
            </a:r>
            <a:r>
              <a:rPr kumimoji="1" lang="ja-JP" altLang="en-US" sz="3600" b="1" dirty="0" smtClean="0">
                <a:latin typeface="Meiryo UI" panose="020B0604030504040204" pitchFamily="50" charset="-128"/>
                <a:ea typeface="Meiryo UI" panose="020B0604030504040204" pitchFamily="50" charset="-128"/>
              </a:rPr>
              <a:t>！</a:t>
            </a:r>
            <a:endParaRPr lang="en-US" altLang="ja-JP" sz="3600" b="1" i="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15900" y="2754000"/>
            <a:ext cx="9512300" cy="3881411"/>
          </a:xfrm>
          <a:prstGeom prst="roundRect">
            <a:avLst>
              <a:gd name="adj" fmla="val 6633"/>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335765" y="2839500"/>
            <a:ext cx="9361040" cy="379591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につなげる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庁内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できる施策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
        <p:nvSpPr>
          <p:cNvPr id="14" name="テキスト ボックス 13"/>
          <p:cNvSpPr txBox="1"/>
          <p:nvPr/>
        </p:nvSpPr>
        <p:spPr>
          <a:xfrm>
            <a:off x="270893" y="1106135"/>
            <a:ext cx="9361040" cy="1569660"/>
          </a:xfrm>
          <a:prstGeom prst="rect">
            <a:avLst/>
          </a:prstGeom>
          <a:noFill/>
          <a:ln>
            <a:solidFill>
              <a:schemeClr val="tx1"/>
            </a:solidFill>
          </a:ln>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a:t>
            </a:r>
            <a:r>
              <a:rPr lang="ja-JP" altLang="en-US" sz="1600" dirty="0" smtClean="0">
                <a:latin typeface="Meiryo UI" panose="020B0604030504040204" pitchFamily="50" charset="-128"/>
                <a:ea typeface="Meiryo UI" panose="020B0604030504040204" pitchFamily="50" charset="-128"/>
              </a:rPr>
              <a:t>策定</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月策定）</a:t>
            </a:r>
            <a:endParaRPr kumimoji="1" lang="en-US" altLang="ja-JP" sz="1600"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215900" y="631949"/>
            <a:ext cx="4292724" cy="431436"/>
          </a:xfrm>
          <a:prstGeom prst="round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OSAKA</a:t>
            </a:r>
            <a:r>
              <a:rPr lang="ja-JP" altLang="en-US" dirty="0" smtClean="0">
                <a:solidFill>
                  <a:prstClr val="black"/>
                </a:solidFill>
                <a:latin typeface="Meiryo UI" panose="020B0604030504040204" pitchFamily="50" charset="-128"/>
                <a:ea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smtClean="0">
                <a:solidFill>
                  <a:prstClr val="black"/>
                </a:solidFill>
                <a:latin typeface="Meiryo UI" panose="020B0604030504040204" pitchFamily="50" charset="-128"/>
                <a:ea typeface="Meiryo UI" panose="020B0604030504040204" pitchFamily="50" charset="-128"/>
              </a:rPr>
              <a:t>　ビジョン策定の意義</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8B09320-ACED-4E48-A8F3-BA70326570A4}"/>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OSAKA</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a:t>
            </a:r>
            <a:r>
              <a:rPr kumimoji="1" lang="ja-JP" altLang="en-US" sz="2000" b="1" dirty="0" smtClean="0">
                <a:latin typeface="Meiryo UI" panose="020B0604030504040204" pitchFamily="50" charset="-128"/>
                <a:ea typeface="Meiryo UI" panose="020B0604030504040204" pitchFamily="50" charset="-128"/>
              </a:rPr>
              <a:t>ｓ</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ビジョン</a:t>
            </a:r>
            <a:endParaRPr kumimoji="1" lang="zh-CN" altLang="en-US" sz="2000" b="1"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078920"/>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39980" y="942182"/>
            <a:ext cx="9686838" cy="5414172"/>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
        <p:nvSpPr>
          <p:cNvPr id="66" name="テキスト ボックス 65">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年大阪・関西万博に向けて取り組む「重点ゴール」</a:t>
            </a:r>
          </a:p>
        </p:txBody>
      </p:sp>
      <p:cxnSp>
        <p:nvCxnSpPr>
          <p:cNvPr id="70" name="直線コネクタ 69">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95515"/>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6166" y="697088"/>
            <a:ext cx="9415997" cy="1220847"/>
          </a:xfrm>
          <a:prstGeom prst="rect">
            <a:avLst/>
          </a:prstGeom>
          <a:solidFill>
            <a:schemeClr val="accent1">
              <a:lumMod val="20000"/>
              <a:lumOff val="80000"/>
            </a:schemeClr>
          </a:solidFill>
        </p:spPr>
        <p:txBody>
          <a:bodyPr wrap="square" rtlCol="0">
            <a:spAutoFit/>
          </a:bodyPr>
          <a:lstStyle/>
          <a:p>
            <a:pPr>
              <a:lnSpc>
                <a:spcPts val="2200"/>
              </a:lnSpc>
            </a:pP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
        <p:nvSpPr>
          <p:cNvPr id="88" name="テキスト ボックス 87">
            <a:extLst>
              <a:ext uri="{FF2B5EF4-FFF2-40B4-BE49-F238E27FC236}">
                <a16:creationId xmlns:a16="http://schemas.microsoft.com/office/drawing/2014/main" id="{38B09320-ACED-4E48-A8F3-BA70326570A4}"/>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先進都市をめざして</a:t>
            </a:r>
            <a:endParaRPr kumimoji="1" lang="zh-CN" altLang="en-US" sz="2000" b="1" dirty="0">
              <a:latin typeface="Meiryo UI" panose="020B0604030504040204" pitchFamily="50" charset="-128"/>
              <a:ea typeface="Meiryo UI" panose="020B0604030504040204" pitchFamily="50" charset="-128"/>
            </a:endParaRPr>
          </a:p>
        </p:txBody>
      </p:sp>
      <p:cxnSp>
        <p:nvCxnSpPr>
          <p:cNvPr id="101" name="直線コネクタ 100">
            <a:extLst>
              <a:ext uri="{FF2B5EF4-FFF2-40B4-BE49-F238E27FC236}">
                <a16:creationId xmlns:a16="http://schemas.microsoft.com/office/drawing/2014/main" id="{7C5D7425-653A-45FE-B007-C2602D6655B8}"/>
              </a:ext>
            </a:extLst>
          </p:cNvPr>
          <p:cNvCxnSpPr>
            <a:cxnSpLocks/>
          </p:cNvCxnSpPr>
          <p:nvPr/>
        </p:nvCxnSpPr>
        <p:spPr>
          <a:xfrm>
            <a:off x="58915" y="505879"/>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70653"/>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7" name="正方形/長方形 6"/>
          <p:cNvSpPr/>
          <p:nvPr/>
        </p:nvSpPr>
        <p:spPr>
          <a:xfrm>
            <a:off x="-185888"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bg1">
                    <a:lumMod val="7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7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7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smtClean="0">
                <a:solidFill>
                  <a:schemeClr val="bg1">
                    <a:lumMod val="7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7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7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smtClean="0">
                <a:solidFill>
                  <a:schemeClr val="bg1">
                    <a:lumMod val="75000"/>
                  </a:schemeClr>
                </a:solidFill>
                <a:latin typeface="Meiryo UI" panose="020B0604030504040204" pitchFamily="50" charset="-128"/>
                <a:ea typeface="Meiryo UI" panose="020B0604030504040204" pitchFamily="50" charset="-128"/>
              </a:rPr>
              <a:t>３．大阪と</a:t>
            </a:r>
            <a:r>
              <a:rPr lang="en-US" altLang="ja-JP" sz="3600" b="1" i="1" dirty="0" smtClean="0">
                <a:solidFill>
                  <a:schemeClr val="bg1">
                    <a:lumMod val="75000"/>
                  </a:schemeClr>
                </a:solidFill>
                <a:latin typeface="Meiryo UI" panose="020B0604030504040204" pitchFamily="50" charset="-128"/>
                <a:ea typeface="Meiryo UI" panose="020B0604030504040204" pitchFamily="50" charset="-128"/>
              </a:rPr>
              <a:t>SDGs</a:t>
            </a:r>
            <a:endParaRPr lang="en-US" altLang="ja-JP" sz="36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smtClean="0">
                <a:solidFill>
                  <a:schemeClr val="tx1"/>
                </a:solidFill>
                <a:latin typeface="Meiryo UI" panose="020B0604030504040204" pitchFamily="50" charset="-128"/>
                <a:ea typeface="Meiryo UI" panose="020B0604030504040204" pitchFamily="50" charset="-128"/>
              </a:rPr>
              <a:t>４．みんなで取り組もう</a:t>
            </a:r>
            <a:r>
              <a:rPr kumimoji="1" lang="en-US" altLang="ja-JP" sz="3600" b="1" dirty="0" smtClean="0">
                <a:solidFill>
                  <a:schemeClr val="tx1"/>
                </a:solidFill>
                <a:latin typeface="Meiryo UI" panose="020B0604030504040204" pitchFamily="50" charset="-128"/>
                <a:ea typeface="Meiryo UI" panose="020B0604030504040204" pitchFamily="50" charset="-128"/>
              </a:rPr>
              <a:t>SDGs</a:t>
            </a:r>
            <a:r>
              <a:rPr kumimoji="1" lang="ja-JP" altLang="en-US" sz="3600" b="1" dirty="0" smtClean="0">
                <a:solidFill>
                  <a:schemeClr val="tx1"/>
                </a:solidFill>
                <a:latin typeface="Meiryo UI" panose="020B0604030504040204" pitchFamily="50" charset="-128"/>
                <a:ea typeface="Meiryo UI" panose="020B0604030504040204" pitchFamily="50" charset="-128"/>
              </a:rPr>
              <a:t>！</a:t>
            </a:r>
            <a:endParaRPr lang="en-US" altLang="ja-JP" sz="3600" b="1" i="1" dirty="0" smtClean="0">
              <a:solidFill>
                <a:schemeClr val="tx1"/>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3937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75505" y="1474333"/>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3158" y="3024271"/>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80" y="5146130"/>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67" y="5146130"/>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355" y="5146130"/>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744" y="5146130"/>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2132" y="5146130"/>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6519" y="5146130"/>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0907" y="5146130"/>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5296" y="5146130"/>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9684" y="5146130"/>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4072" y="5146130"/>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8459" y="5146130"/>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2847" y="5146130"/>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7236" y="5146130"/>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1624" y="5146130"/>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6011" y="5146130"/>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80399" y="5146130"/>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4793" y="5146130"/>
            <a:ext cx="533821" cy="533821"/>
          </a:xfrm>
          <a:prstGeom prst="rect">
            <a:avLst/>
          </a:prstGeom>
        </p:spPr>
      </p:pic>
      <p:sp>
        <p:nvSpPr>
          <p:cNvPr id="71" name="正方形/長方形 70"/>
          <p:cNvSpPr/>
          <p:nvPr/>
        </p:nvSpPr>
        <p:spPr>
          <a:xfrm>
            <a:off x="157652" y="1051601"/>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
        <p:nvSpPr>
          <p:cNvPr id="50" name="テキスト ボックス 49">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行動憲章の策定（令和３年１月）</a:t>
            </a:r>
          </a:p>
        </p:txBody>
      </p:sp>
      <p:cxnSp>
        <p:nvCxnSpPr>
          <p:cNvPr id="54" name="直線コネクタ 53">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6709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37220" y="22153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4855" y="339323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00279" y="3372918"/>
            <a:ext cx="7577117" cy="477054"/>
          </a:xfrm>
          <a:prstGeom prst="rect">
            <a:avLst/>
          </a:prstGeom>
        </p:spPr>
        <p:txBody>
          <a:bodyPr wrap="square">
            <a:spAutoFit/>
          </a:bodyPr>
          <a:lstStyle/>
          <a:p>
            <a:pPr lvl="0">
              <a:lnSpc>
                <a:spcPts val="3000"/>
              </a:lnSpc>
              <a:defRPr/>
            </a:pPr>
            <a:r>
              <a:rPr kumimoji="1" lang="ja-JP" altLang="en-US" sz="1600" b="1" dirty="0">
                <a:latin typeface="Meiryo UI" panose="020B0604030504040204" pitchFamily="50" charset="-128"/>
                <a:ea typeface="Meiryo UI" panose="020B0604030504040204" pitchFamily="50" charset="-128"/>
              </a:rPr>
              <a:t>大阪府</a:t>
            </a:r>
            <a:r>
              <a:rPr kumimoji="1" lang="ja-JP" altLang="en-US" sz="1600" b="1" dirty="0" smtClean="0">
                <a:latin typeface="Meiryo UI" panose="020B0604030504040204" pitchFamily="50" charset="-128"/>
                <a:ea typeface="Meiryo UI" panose="020B0604030504040204" pitchFamily="50" charset="-128"/>
              </a:rPr>
              <a:t>ホームページ、</a:t>
            </a:r>
            <a:r>
              <a:rPr kumimoji="1" lang="ja-JP" altLang="en-US" sz="1600" b="1" dirty="0" smtClean="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37220" y="281178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542376" y="2826701"/>
            <a:ext cx="7083032" cy="477054"/>
          </a:xfrm>
          <a:prstGeom prst="rect">
            <a:avLst/>
          </a:prstGeom>
        </p:spPr>
        <p:txBody>
          <a:bodyPr wrap="square">
            <a:spAutoFit/>
          </a:bodyPr>
          <a:lstStyle/>
          <a:p>
            <a:pPr lvl="0">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a:t>
            </a:r>
            <a:r>
              <a:rPr kumimoji="1" lang="ja-JP" altLang="en-US" sz="1600" b="1" dirty="0" smtClean="0">
                <a:latin typeface="Meiryo UI" panose="020B0604030504040204" pitchFamily="50" charset="-128"/>
                <a:ea typeface="Meiryo UI" panose="020B0604030504040204" pitchFamily="50" charset="-128"/>
              </a:rPr>
              <a:t>取組み、</a:t>
            </a:r>
            <a:r>
              <a:rPr kumimoji="1" lang="ja-JP" altLang="en-US" sz="1600" b="1" dirty="0" smtClean="0">
                <a:solidFill>
                  <a:prstClr val="black"/>
                </a:solidFill>
                <a:latin typeface="Meiryo UI" panose="020B0604030504040204" pitchFamily="50" charset="-128"/>
                <a:ea typeface="Meiryo UI" panose="020B0604030504040204" pitchFamily="50" charset="-128"/>
              </a:rPr>
              <a:t>関連</a:t>
            </a:r>
            <a:r>
              <a:rPr kumimoji="1" lang="ja-JP" altLang="en-US" sz="1600" b="1" dirty="0">
                <a:solidFill>
                  <a:prstClr val="black"/>
                </a:solidFill>
                <a:latin typeface="Meiryo UI" panose="020B0604030504040204" pitchFamily="50" charset="-128"/>
                <a:ea typeface="Meiryo UI" panose="020B0604030504040204" pitchFamily="50" charset="-128"/>
              </a:rPr>
              <a:t>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25811" y="2148176"/>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9585" y="722455"/>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smtClean="0">
                <a:solidFill>
                  <a:schemeClr val="tx1"/>
                </a:solidFill>
                <a:latin typeface="Meiryo UI" panose="020B0604030504040204" pitchFamily="50" charset="-128"/>
                <a:ea typeface="Meiryo UI" panose="020B0604030504040204" pitchFamily="50" charset="-128"/>
              </a:rPr>
              <a:t>府</a:t>
            </a:r>
            <a:r>
              <a:rPr lang="ja-JP" altLang="en-US" b="1" dirty="0">
                <a:solidFill>
                  <a:schemeClr val="tx1"/>
                </a:solidFill>
                <a:latin typeface="Meiryo UI" panose="020B0604030504040204" pitchFamily="50" charset="-128"/>
                <a:ea typeface="Meiryo UI" panose="020B0604030504040204" pitchFamily="50" charset="-128"/>
              </a:rPr>
              <a:t>⺠や府内企業・団体などあらゆるステークホルダーに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smtClean="0">
                <a:solidFill>
                  <a:schemeClr val="tx1"/>
                </a:solidFill>
                <a:latin typeface="Meiryo UI" panose="020B0604030504040204" pitchFamily="50" charset="-128"/>
                <a:ea typeface="Meiryo UI" panose="020B0604030504040204" pitchFamily="50" charset="-128"/>
              </a:rPr>
              <a:t>を知って</a:t>
            </a:r>
            <a:r>
              <a:rPr lang="ja-JP" altLang="en-US" b="1" dirty="0">
                <a:solidFill>
                  <a:schemeClr val="tx1"/>
                </a:solidFill>
                <a:latin typeface="Meiryo UI" panose="020B0604030504040204" pitchFamily="50" charset="-128"/>
                <a:ea typeface="Meiryo UI" panose="020B0604030504040204" pitchFamily="50" charset="-128"/>
              </a:rPr>
              <a:t>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a:t>
            </a:r>
            <a:r>
              <a:rPr lang="ja-JP" altLang="en-US" dirty="0" smtClean="0">
                <a:solidFill>
                  <a:schemeClr val="tx1"/>
                </a:solidFill>
                <a:latin typeface="Meiryo UI" panose="020B0604030504040204" pitchFamily="50" charset="-128"/>
                <a:ea typeface="Meiryo UI" panose="020B0604030504040204" pitchFamily="50" charset="-128"/>
              </a:rPr>
              <a:t>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宣言プロジェクトの開始（令和３年２月</a:t>
            </a:r>
            <a:r>
              <a:rPr kumimoji="1" lang="ja-JP" altLang="en-US"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cxnSp>
        <p:nvCxnSpPr>
          <p:cNvPr id="28" name="直線コネクタ 27">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7918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81913" y="578590"/>
            <a:ext cx="4533900" cy="2875012"/>
          </a:xfrm>
          <a:prstGeom prst="rect">
            <a:avLst/>
          </a:prstGeom>
        </p:spPr>
      </p:pic>
      <p:pic>
        <p:nvPicPr>
          <p:cNvPr id="4" name="図 3"/>
          <p:cNvPicPr>
            <a:picLocks noChangeAspect="1"/>
          </p:cNvPicPr>
          <p:nvPr/>
        </p:nvPicPr>
        <p:blipFill>
          <a:blip r:embed="rId4"/>
          <a:stretch>
            <a:fillRect/>
          </a:stretch>
        </p:blipFill>
        <p:spPr>
          <a:xfrm>
            <a:off x="203200" y="3316271"/>
            <a:ext cx="4533900" cy="3524399"/>
          </a:xfrm>
          <a:prstGeom prst="rect">
            <a:avLst/>
          </a:prstGeom>
        </p:spPr>
      </p:pic>
      <p:sp>
        <p:nvSpPr>
          <p:cNvPr id="5" name="角丸四角形吹き出し 4"/>
          <p:cNvSpPr/>
          <p:nvPr/>
        </p:nvSpPr>
        <p:spPr>
          <a:xfrm>
            <a:off x="5105400" y="1771650"/>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①</a:t>
            </a:r>
            <a:r>
              <a:rPr kumimoji="1" lang="ja-JP" altLang="en-US" b="1" dirty="0">
                <a:latin typeface="Meiryo UI" panose="020B0604030504040204" pitchFamily="50" charset="-128"/>
                <a:ea typeface="Meiryo UI" panose="020B0604030504040204" pitchFamily="50" charset="-128"/>
              </a:rPr>
              <a:t>愛称</a:t>
            </a:r>
            <a:r>
              <a:rPr kumimoji="1" lang="ja-JP" altLang="en-US" b="1" dirty="0" smtClean="0">
                <a:latin typeface="Meiryo UI" panose="020B0604030504040204" pitchFamily="50" charset="-128"/>
                <a:ea typeface="Meiryo UI" panose="020B0604030504040204" pitchFamily="50" charset="-128"/>
              </a:rPr>
              <a:t>やニックネームをご記入ください</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（空白でも構いません）</a:t>
            </a:r>
            <a:endParaRPr kumimoji="1" lang="en-US" altLang="ja-JP" b="1" dirty="0" smtClean="0">
              <a:latin typeface="Meiryo UI" panose="020B0604030504040204" pitchFamily="50" charset="-128"/>
              <a:ea typeface="Meiryo UI" panose="020B0604030504040204" pitchFamily="50" charset="-128"/>
            </a:endParaRPr>
          </a:p>
        </p:txBody>
      </p:sp>
      <p:sp>
        <p:nvSpPr>
          <p:cNvPr id="6" name="角丸四角形吹き出し 5"/>
          <p:cNvSpPr/>
          <p:nvPr/>
        </p:nvSpPr>
        <p:spPr>
          <a:xfrm>
            <a:off x="5105400" y="315595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②</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宣言を</a:t>
            </a:r>
            <a:r>
              <a:rPr kumimoji="1" lang="ja-JP" altLang="en-US" b="1" dirty="0">
                <a:latin typeface="Meiryo UI" panose="020B0604030504040204" pitchFamily="50" charset="-128"/>
                <a:ea typeface="Meiryo UI" panose="020B0604030504040204" pitchFamily="50" charset="-128"/>
              </a:rPr>
              <a:t>記載</a:t>
            </a:r>
            <a:r>
              <a:rPr kumimoji="1" lang="ja-JP" altLang="en-US" b="1" dirty="0" smtClean="0">
                <a:latin typeface="Meiryo UI" panose="020B0604030504040204" pitchFamily="50" charset="-128"/>
                <a:ea typeface="Meiryo UI" panose="020B0604030504040204" pitchFamily="50" charset="-128"/>
              </a:rPr>
              <a:t>ください</a:t>
            </a:r>
            <a:endParaRPr kumimoji="1" lang="en-US" altLang="ja-JP" b="1" dirty="0" smtClean="0">
              <a:latin typeface="Meiryo UI" panose="020B0604030504040204" pitchFamily="50" charset="-128"/>
              <a:ea typeface="Meiryo UI" panose="020B0604030504040204" pitchFamily="50" charset="-128"/>
            </a:endParaRPr>
          </a:p>
        </p:txBody>
      </p:sp>
      <p:sp>
        <p:nvSpPr>
          <p:cNvPr id="7" name="角丸四角形吹き出し 6"/>
          <p:cNvSpPr/>
          <p:nvPr/>
        </p:nvSpPr>
        <p:spPr>
          <a:xfrm>
            <a:off x="5105400" y="4552950"/>
            <a:ext cx="4518298" cy="1117600"/>
          </a:xfrm>
          <a:prstGeom prst="wedgeRoundRectCallout">
            <a:avLst>
              <a:gd name="adj1" fmla="val -61958"/>
              <a:gd name="adj2" fmla="val -79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③記載した</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宣言に</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関連すると思うゴールを</a:t>
            </a:r>
            <a:r>
              <a:rPr kumimoji="1" lang="ja-JP" altLang="en-US" b="1" dirty="0">
                <a:latin typeface="Meiryo UI" panose="020B0604030504040204" pitchFamily="50" charset="-128"/>
                <a:ea typeface="Meiryo UI" panose="020B0604030504040204" pitchFamily="50" charset="-128"/>
              </a:rPr>
              <a:t>記載</a:t>
            </a:r>
            <a:r>
              <a:rPr kumimoji="1" lang="ja-JP" altLang="en-US" b="1" dirty="0" smtClean="0">
                <a:latin typeface="Meiryo UI" panose="020B0604030504040204" pitchFamily="50" charset="-128"/>
                <a:ea typeface="Meiryo UI" panose="020B0604030504040204" pitchFamily="50" charset="-128"/>
              </a:rPr>
              <a:t>ください</a:t>
            </a:r>
            <a:endParaRPr kumimoji="1" lang="en-US" altLang="ja-JP" b="1" dirty="0" smtClean="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6996113" y="645160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
        <p:nvSpPr>
          <p:cNvPr id="9" name="テキスト ボックス 8">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（参考）私</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a:t>
            </a:r>
            <a:r>
              <a:rPr kumimoji="1" lang="ja-JP" altLang="en-US" sz="2000" b="1" dirty="0" smtClean="0">
                <a:latin typeface="Meiryo UI" panose="020B0604030504040204" pitchFamily="50" charset="-128"/>
                <a:ea typeface="Meiryo UI" panose="020B0604030504040204" pitchFamily="50" charset="-128"/>
              </a:rPr>
              <a:t>プロジェクト</a:t>
            </a:r>
            <a:r>
              <a:rPr kumimoji="1" lang="ja-JP" altLang="en-US" sz="2000" b="1" dirty="0">
                <a:latin typeface="Meiryo UI" panose="020B0604030504040204" pitchFamily="50" charset="-128"/>
                <a:ea typeface="Meiryo UI" panose="020B0604030504040204" pitchFamily="50" charset="-128"/>
              </a:rPr>
              <a:t>記入方法</a:t>
            </a:r>
          </a:p>
        </p:txBody>
      </p:sp>
      <p:cxnSp>
        <p:nvCxnSpPr>
          <p:cNvPr id="11" name="直線コネクタ 10">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536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679579" y="5523725"/>
            <a:ext cx="3732245" cy="808062"/>
          </a:xfrm>
          <a:prstGeom prst="wedgeRoundRectCallout">
            <a:avLst>
              <a:gd name="adj1" fmla="val -23630"/>
              <a:gd name="adj2" fmla="val -2044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a:t>
            </a:r>
            <a:r>
              <a:rPr kumimoji="1" lang="ja-JP" altLang="en-US" dirty="0" smtClean="0">
                <a:solidFill>
                  <a:srgbClr val="FF0000"/>
                </a:solidFill>
                <a:latin typeface="Meiryo UI" panose="020B0604030504040204" pitchFamily="50" charset="-128"/>
                <a:ea typeface="Meiryo UI" panose="020B0604030504040204" pitchFamily="50" charset="-128"/>
              </a:rPr>
              <a:t>の講義を掲載いたします。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3" name="角丸四角形吹き出し 12"/>
          <p:cNvSpPr/>
          <p:nvPr/>
        </p:nvSpPr>
        <p:spPr>
          <a:xfrm>
            <a:off x="5588563" y="4223352"/>
            <a:ext cx="3732245" cy="808062"/>
          </a:xfrm>
          <a:prstGeom prst="wedgeRoundRectCallout">
            <a:avLst>
              <a:gd name="adj1" fmla="val -5994"/>
              <a:gd name="adj2" fmla="val -135247"/>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皆様の</a:t>
            </a:r>
            <a:r>
              <a:rPr kumimoji="1" lang="en-US" altLang="ja-JP" dirty="0" smtClean="0">
                <a:solidFill>
                  <a:srgbClr val="FF0000"/>
                </a:solidFill>
                <a:latin typeface="Meiryo UI" panose="020B0604030504040204" pitchFamily="50" charset="-128"/>
                <a:ea typeface="Meiryo UI" panose="020B0604030504040204" pitchFamily="50" charset="-128"/>
              </a:rPr>
              <a:t>SDGs</a:t>
            </a:r>
            <a:r>
              <a:rPr kumimoji="1" lang="ja-JP" altLang="en-US" dirty="0" smtClean="0">
                <a:solidFill>
                  <a:srgbClr val="FF0000"/>
                </a:solidFill>
                <a:latin typeface="Meiryo UI" panose="020B0604030504040204" pitchFamily="50" charset="-128"/>
                <a:ea typeface="Meiryo UI" panose="020B0604030504040204" pitchFamily="50" charset="-128"/>
              </a:rPr>
              <a:t>宣言を掲載します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stretch>
            <a:fillRect/>
          </a:stretch>
        </p:blipFill>
        <p:spPr>
          <a:xfrm>
            <a:off x="157867" y="901304"/>
            <a:ext cx="4773465" cy="3410419"/>
          </a:xfrm>
          <a:prstGeom prst="rect">
            <a:avLst/>
          </a:prstGeom>
        </p:spPr>
      </p:pic>
      <p:pic>
        <p:nvPicPr>
          <p:cNvPr id="11" name="図 10"/>
          <p:cNvPicPr>
            <a:picLocks noChangeAspect="1"/>
          </p:cNvPicPr>
          <p:nvPr/>
        </p:nvPicPr>
        <p:blipFill>
          <a:blip r:embed="rId4"/>
          <a:stretch>
            <a:fillRect/>
          </a:stretch>
        </p:blipFill>
        <p:spPr>
          <a:xfrm>
            <a:off x="5010775" y="1092355"/>
            <a:ext cx="4654588" cy="2448532"/>
          </a:xfrm>
          <a:prstGeom prst="rect">
            <a:avLst/>
          </a:prstGeom>
        </p:spPr>
      </p:pic>
      <p:sp>
        <p:nvSpPr>
          <p:cNvPr id="15" name="テキスト ボックス 14">
            <a:extLst>
              <a:ext uri="{FF2B5EF4-FFF2-40B4-BE49-F238E27FC236}">
                <a16:creationId xmlns:a16="http://schemas.microsoft.com/office/drawing/2014/main" id="{38B09320-ACED-4E48-A8F3-BA70326570A4}"/>
              </a:ext>
            </a:extLst>
          </p:cNvPr>
          <p:cNvSpPr txBox="1"/>
          <p:nvPr/>
        </p:nvSpPr>
        <p:spPr>
          <a:xfrm>
            <a:off x="85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参考）（参考）大阪府ホームページへの掲載に</a:t>
            </a:r>
            <a:r>
              <a:rPr kumimoji="1" lang="ja-JP" altLang="en-US" sz="2000" b="1" dirty="0" smtClean="0">
                <a:latin typeface="Meiryo UI" panose="020B0604030504040204" pitchFamily="50" charset="-128"/>
                <a:ea typeface="Meiryo UI" panose="020B0604030504040204" pitchFamily="50" charset="-128"/>
              </a:rPr>
              <a:t>ついて</a:t>
            </a:r>
            <a:endParaRPr kumimoji="1" lang="ja-JP" altLang="en-US" sz="2000" b="1"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7C5D7425-653A-45FE-B007-C2602D6655B8}"/>
              </a:ext>
            </a:extLst>
          </p:cNvPr>
          <p:cNvCxnSpPr>
            <a:cxnSpLocks/>
          </p:cNvCxnSpPr>
          <p:nvPr/>
        </p:nvCxnSpPr>
        <p:spPr>
          <a:xfrm>
            <a:off x="85188" y="55165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125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a:t>
            </a:r>
            <a:r>
              <a:rPr kumimoji="1" lang="ja-JP" altLang="en-US" sz="2400" b="1" dirty="0" smtClean="0">
                <a:solidFill>
                  <a:prstClr val="black"/>
                </a:solidFill>
                <a:latin typeface="Meiryo UI" panose="020B0604030504040204" pitchFamily="50" charset="-128"/>
                <a:ea typeface="Meiryo UI" panose="020B0604030504040204" pitchFamily="50" charset="-128"/>
              </a:rPr>
              <a:t>課</a:t>
            </a:r>
            <a:endParaRPr kumimoji="1" lang="ja-JP" altLang="en-US"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smtClean="0">
                <a:solidFill>
                  <a:prstClr val="black"/>
                </a:solidFill>
                <a:latin typeface="Meiryo UI" panose="020B0604030504040204" pitchFamily="50" charset="-128"/>
                <a:ea typeface="Meiryo UI" panose="020B0604030504040204" pitchFamily="50" charset="-128"/>
              </a:rPr>
              <a:t>TEL:06-6944-9006</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185888"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smtClean="0">
                <a:solidFill>
                  <a:schemeClr val="bg1">
                    <a:lumMod val="7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7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7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smtClean="0">
                <a:solidFill>
                  <a:schemeClr val="bg1">
                    <a:lumMod val="75000"/>
                  </a:schemeClr>
                </a:solidFill>
                <a:latin typeface="Meiryo UI" panose="020B0604030504040204" pitchFamily="50" charset="-128"/>
                <a:ea typeface="Meiryo UI" panose="020B0604030504040204" pitchFamily="50" charset="-128"/>
              </a:rPr>
              <a:t>３．大阪と</a:t>
            </a:r>
            <a:r>
              <a:rPr lang="en-US" altLang="ja-JP" sz="3600" b="1" i="1" dirty="0" smtClean="0">
                <a:solidFill>
                  <a:schemeClr val="bg1">
                    <a:lumMod val="75000"/>
                  </a:schemeClr>
                </a:solidFill>
                <a:latin typeface="Meiryo UI" panose="020B0604030504040204" pitchFamily="50" charset="-128"/>
                <a:ea typeface="Meiryo UI" panose="020B0604030504040204" pitchFamily="50" charset="-128"/>
              </a:rPr>
              <a:t>SDGs</a:t>
            </a:r>
            <a:endParaRPr lang="en-US" altLang="ja-JP" sz="36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smtClean="0">
                <a:solidFill>
                  <a:schemeClr val="bg1">
                    <a:lumMod val="75000"/>
                  </a:schemeClr>
                </a:solidFill>
                <a:latin typeface="Meiryo UI" panose="020B0604030504040204" pitchFamily="50" charset="-128"/>
                <a:ea typeface="Meiryo UI" panose="020B0604030504040204" pitchFamily="50" charset="-128"/>
              </a:rPr>
              <a:t>４．みんなで取り組もう</a:t>
            </a:r>
            <a:r>
              <a:rPr kumimoji="1" lang="en-US" altLang="ja-JP" sz="36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600" b="1" dirty="0" smtClean="0">
                <a:solidFill>
                  <a:schemeClr val="bg1">
                    <a:lumMod val="75000"/>
                  </a:schemeClr>
                </a:solidFill>
                <a:latin typeface="Meiryo UI" panose="020B0604030504040204" pitchFamily="50" charset="-128"/>
                <a:ea typeface="Meiryo UI" panose="020B0604030504040204" pitchFamily="50" charset="-128"/>
              </a:rPr>
              <a:t>！</a:t>
            </a:r>
            <a:endParaRPr lang="en-US" altLang="ja-JP" sz="3600" b="1" i="1" dirty="0" smtClean="0">
              <a:solidFill>
                <a:schemeClr val="bg1">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194772"/>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3</a:t>
            </a:fld>
            <a:endParaRPr kumimoji="1" lang="ja-JP" altLang="en-US"/>
          </a:p>
        </p:txBody>
      </p:sp>
      <p:sp>
        <p:nvSpPr>
          <p:cNvPr id="8" name="テキスト ボックス 7">
            <a:extLst>
              <a:ext uri="{FF2B5EF4-FFF2-40B4-BE49-F238E27FC236}">
                <a16:creationId xmlns:a16="http://schemas.microsoft.com/office/drawing/2014/main" id="{3802ACBF-F4F6-4901-A507-9D074B3D4E03}"/>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cxnSp>
        <p:nvCxnSpPr>
          <p:cNvPr id="9" name="直線コネクタ 8">
            <a:extLst>
              <a:ext uri="{FF2B5EF4-FFF2-40B4-BE49-F238E27FC236}">
                <a16:creationId xmlns:a16="http://schemas.microsoft.com/office/drawing/2014/main" id="{0E755B18-F5BF-4759-8AB6-7D516EB0F281}"/>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0" name="コンテンツ プレースホルダー 8"/>
          <p:cNvGraphicFramePr>
            <a:graphicFrameLocks/>
          </p:cNvGraphicFramePr>
          <p:nvPr>
            <p:extLst>
              <p:ext uri="{D42A27DB-BD31-4B8C-83A1-F6EECF244321}">
                <p14:modId xmlns:p14="http://schemas.microsoft.com/office/powerpoint/2010/main" val="2006184156"/>
              </p:ext>
            </p:extLst>
          </p:nvPr>
        </p:nvGraphicFramePr>
        <p:xfrm>
          <a:off x="168791" y="1434754"/>
          <a:ext cx="9439174" cy="4683336"/>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168791" y="763505"/>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84.1%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5632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a:t>
            </a: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ウォッシュ」とは？</a:t>
            </a:r>
            <a:endParaRPr kumimoji="1" lang="en-US" altLang="ja-JP" sz="4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
        <p:nvSpPr>
          <p:cNvPr id="11" name="テキスト ボックス 10">
            <a:extLst>
              <a:ext uri="{FF2B5EF4-FFF2-40B4-BE49-F238E27FC236}">
                <a16:creationId xmlns:a16="http://schemas.microsoft.com/office/drawing/2014/main" id="{DBF1D935-52D0-4A09-8946-287522259B94}"/>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に②（</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cxnSp>
        <p:nvCxnSpPr>
          <p:cNvPr id="12" name="直線コネクタ 11">
            <a:extLst>
              <a:ext uri="{FF2B5EF4-FFF2-40B4-BE49-F238E27FC236}">
                <a16:creationId xmlns:a16="http://schemas.microsoft.com/office/drawing/2014/main" id="{27B74224-DF56-479B-81A5-6479E66509F9}"/>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68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
        <p:nvSpPr>
          <p:cNvPr id="11" name="テキスト ボックス 10">
            <a:extLst>
              <a:ext uri="{FF2B5EF4-FFF2-40B4-BE49-F238E27FC236}">
                <a16:creationId xmlns:a16="http://schemas.microsoft.com/office/drawing/2014/main" id="{C546B35A-0761-4892-8904-89916309FE67}"/>
              </a:ext>
            </a:extLst>
          </p:cNvPr>
          <p:cNvSpPr txBox="1"/>
          <p:nvPr/>
        </p:nvSpPr>
        <p:spPr>
          <a:xfrm>
            <a:off x="85188"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dirty="0"/>
          </a:p>
        </p:txBody>
      </p:sp>
      <p:sp>
        <p:nvSpPr>
          <p:cNvPr id="7" name="テキスト ボックス 6">
            <a:extLst>
              <a:ext uri="{FF2B5EF4-FFF2-40B4-BE49-F238E27FC236}">
                <a16:creationId xmlns:a16="http://schemas.microsoft.com/office/drawing/2014/main" id="{73DC3758-13DE-452B-9A86-A2C92E1A0385}"/>
              </a:ext>
            </a:extLst>
          </p:cNvPr>
          <p:cNvSpPr txBox="1"/>
          <p:nvPr/>
        </p:nvSpPr>
        <p:spPr>
          <a:xfrm>
            <a:off x="85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p>
          <a:p>
            <a:endParaRPr kumimoji="1" lang="ja-JP" altLang="en-US"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F8629736-DEDE-45BF-BFB8-C2023DC7B3A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7" name="正方形/長方形 6"/>
          <p:cNvSpPr/>
          <p:nvPr/>
        </p:nvSpPr>
        <p:spPr>
          <a:xfrm>
            <a:off x="-185888"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bg1">
                    <a:lumMod val="7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7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7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smtClean="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smtClean="0">
                <a:solidFill>
                  <a:schemeClr val="bg1">
                    <a:lumMod val="75000"/>
                  </a:schemeClr>
                </a:solidFill>
                <a:latin typeface="Meiryo UI" panose="020B0604030504040204" pitchFamily="50" charset="-128"/>
                <a:ea typeface="Meiryo UI" panose="020B0604030504040204" pitchFamily="50" charset="-128"/>
              </a:rPr>
              <a:t>３．大阪と</a:t>
            </a:r>
            <a:r>
              <a:rPr lang="en-US" altLang="ja-JP" sz="3600" b="1" i="1" dirty="0" smtClean="0">
                <a:solidFill>
                  <a:schemeClr val="bg1">
                    <a:lumMod val="75000"/>
                  </a:schemeClr>
                </a:solidFill>
                <a:latin typeface="Meiryo UI" panose="020B0604030504040204" pitchFamily="50" charset="-128"/>
                <a:ea typeface="Meiryo UI" panose="020B0604030504040204" pitchFamily="50" charset="-128"/>
              </a:rPr>
              <a:t>SDGs</a:t>
            </a:r>
            <a:endParaRPr lang="en-US" altLang="ja-JP" sz="36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smtClean="0">
                <a:solidFill>
                  <a:schemeClr val="bg1">
                    <a:lumMod val="75000"/>
                  </a:schemeClr>
                </a:solidFill>
                <a:latin typeface="Meiryo UI" panose="020B0604030504040204" pitchFamily="50" charset="-128"/>
                <a:ea typeface="Meiryo UI" panose="020B0604030504040204" pitchFamily="50" charset="-128"/>
              </a:rPr>
              <a:t>４．みんなで取り組もう</a:t>
            </a:r>
            <a:r>
              <a:rPr kumimoji="1" lang="en-US" altLang="ja-JP" sz="36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600" b="1" dirty="0" smtClean="0">
                <a:solidFill>
                  <a:schemeClr val="bg1">
                    <a:lumMod val="75000"/>
                  </a:schemeClr>
                </a:solidFill>
                <a:latin typeface="Meiryo UI" panose="020B0604030504040204" pitchFamily="50" charset="-128"/>
                <a:ea typeface="Meiryo UI" panose="020B0604030504040204" pitchFamily="50" charset="-128"/>
              </a:rPr>
              <a:t>！</a:t>
            </a:r>
            <a:endParaRPr lang="en-US" altLang="ja-JP" sz="3600" b="1" i="1" dirty="0" smtClean="0">
              <a:solidFill>
                <a:schemeClr val="bg1">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96281"/>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3422</Words>
  <Application>Microsoft Office PowerPoint</Application>
  <PresentationFormat>A4 210 x 297 mm</PresentationFormat>
  <Paragraphs>399</Paragraphs>
  <Slides>28</Slides>
  <Notes>28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28</vt:i4>
      </vt:variant>
    </vt:vector>
  </HeadingPairs>
  <TitlesOfParts>
    <vt:vector size="41" baseType="lpstr">
      <vt:lpstr>HGS創英角ｺﾞｼｯｸUB</vt:lpstr>
      <vt:lpstr>Meiryo UI</vt:lpstr>
      <vt:lpstr>ＭＳ Ｐゴシック</vt:lpstr>
      <vt:lpstr>ＭＳ 明朝</vt:lpstr>
      <vt:lpstr>UD デジタル 教科書体 NK-B</vt:lpstr>
      <vt:lpstr>游ゴシック</vt:lpstr>
      <vt:lpstr>游ゴシック Light</vt:lpstr>
      <vt:lpstr>Arial</vt:lpstr>
      <vt:lpstr>Bauhaus 93</vt:lpstr>
      <vt:lpstr>Calibri</vt:lpstr>
      <vt:lpstr>Calibri Light</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2023-06-28T04:33:00Z</dcterms:modified>
</cp:coreProperties>
</file>