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1"/>
  </p:notesMasterIdLst>
  <p:sldIdLst>
    <p:sldId id="256" r:id="rId2"/>
    <p:sldId id="287" r:id="rId3"/>
    <p:sldId id="337" r:id="rId4"/>
    <p:sldId id="293" r:id="rId5"/>
    <p:sldId id="294" r:id="rId6"/>
    <p:sldId id="295" r:id="rId7"/>
    <p:sldId id="381" r:id="rId8"/>
    <p:sldId id="367" r:id="rId9"/>
    <p:sldId id="382" r:id="rId10"/>
    <p:sldId id="375" r:id="rId11"/>
    <p:sldId id="340" r:id="rId12"/>
    <p:sldId id="352" r:id="rId13"/>
    <p:sldId id="353" r:id="rId14"/>
    <p:sldId id="392" r:id="rId15"/>
    <p:sldId id="393" r:id="rId16"/>
    <p:sldId id="394" r:id="rId17"/>
    <p:sldId id="395" r:id="rId18"/>
    <p:sldId id="365" r:id="rId19"/>
    <p:sldId id="296" r:id="rId20"/>
    <p:sldId id="376" r:id="rId21"/>
    <p:sldId id="380" r:id="rId22"/>
    <p:sldId id="297" r:id="rId23"/>
    <p:sldId id="314" r:id="rId24"/>
    <p:sldId id="316" r:id="rId25"/>
    <p:sldId id="322" r:id="rId26"/>
    <p:sldId id="323" r:id="rId27"/>
    <p:sldId id="324" r:id="rId28"/>
    <p:sldId id="325" r:id="rId29"/>
    <p:sldId id="338" r:id="rId30"/>
    <p:sldId id="370" r:id="rId31"/>
    <p:sldId id="369" r:id="rId32"/>
    <p:sldId id="371" r:id="rId33"/>
    <p:sldId id="354" r:id="rId34"/>
    <p:sldId id="384" r:id="rId35"/>
    <p:sldId id="386" r:id="rId36"/>
    <p:sldId id="390" r:id="rId37"/>
    <p:sldId id="391" r:id="rId38"/>
    <p:sldId id="389" r:id="rId39"/>
    <p:sldId id="360" r:id="rId4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84919" autoAdjust="0"/>
  </p:normalViewPr>
  <p:slideViewPr>
    <p:cSldViewPr snapToGrid="0" showGuides="1">
      <p:cViewPr varScale="1">
        <p:scale>
          <a:sx n="63" d="100"/>
          <a:sy n="63" d="100"/>
        </p:scale>
        <p:origin x="1326" y="72"/>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2022/5/11</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1409332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4281648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4037423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82436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354309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3473765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133497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3073492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3542993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2930094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3607381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100127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28</a:t>
            </a:fld>
            <a:endParaRPr kumimoji="1" lang="ja-JP" altLang="en-US"/>
          </a:p>
        </p:txBody>
      </p:sp>
    </p:spTree>
    <p:extLst>
      <p:ext uri="{BB962C8B-B14F-4D97-AF65-F5344CB8AC3E}">
        <p14:creationId xmlns:p14="http://schemas.microsoft.com/office/powerpoint/2010/main" val="872654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29</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31</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33</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34</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35</a:t>
            </a:fld>
            <a:endParaRPr kumimoji="1" lang="ja-JP" altLang="en-US"/>
          </a:p>
        </p:txBody>
      </p:sp>
    </p:spTree>
    <p:extLst>
      <p:ext uri="{BB962C8B-B14F-4D97-AF65-F5344CB8AC3E}">
        <p14:creationId xmlns:p14="http://schemas.microsoft.com/office/powerpoint/2010/main" val="263662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1826601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3200419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3579084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39</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119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5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2022/5/11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2022/5/11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2022/5/11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2022/5/11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2022/5/11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2022/5/11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2022/5/11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2022/5/11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2022/5/11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2022/5/11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2022/5/11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2022/5/11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2022/5/11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2022/5/11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48.jpe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34.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3.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35.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67.png"/><Relationship Id="rId11" Type="http://schemas.openxmlformats.org/officeDocument/2006/relationships/image" Target="../media/image66.png"/><Relationship Id="rId5" Type="http://schemas.openxmlformats.org/officeDocument/2006/relationships/image" Target="../media/image70.png"/><Relationship Id="rId10" Type="http://schemas.openxmlformats.org/officeDocument/2006/relationships/image" Target="../media/image54.png"/><Relationship Id="rId4" Type="http://schemas.openxmlformats.org/officeDocument/2006/relationships/image" Target="../media/image64.png"/><Relationship Id="rId9"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jpe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5655" y="344020"/>
            <a:ext cx="8420100" cy="2511842"/>
          </a:xfrm>
          <a:ln>
            <a:noFill/>
          </a:ln>
        </p:spPr>
        <p:style>
          <a:lnRef idx="2">
            <a:schemeClr val="accent1"/>
          </a:lnRef>
          <a:fillRef idx="1">
            <a:schemeClr val="lt1"/>
          </a:fillRef>
          <a:effectRef idx="0">
            <a:schemeClr val="accent1"/>
          </a:effectRef>
          <a:fontRef idx="minor">
            <a:schemeClr val="dk1"/>
          </a:fontRef>
        </p:style>
        <p:txBody>
          <a:bodyPr anchor="ctr">
            <a:normAutofit/>
          </a:bodyPr>
          <a:lstStyle/>
          <a:p>
            <a:pPr>
              <a:lnSpc>
                <a:spcPct val="150000"/>
              </a:lnSpc>
            </a:pPr>
            <a:r>
              <a:rPr kumimoji="1" lang="en-US" altLang="ja-JP" sz="6600" b="1" dirty="0" smtClean="0">
                <a:solidFill>
                  <a:schemeClr val="accent1">
                    <a:lumMod val="50000"/>
                  </a:schemeClr>
                </a:solidFill>
                <a:latin typeface="Meiryo UI" panose="020B0604030504040204" pitchFamily="50" charset="-128"/>
                <a:ea typeface="Meiryo UI" panose="020B0604030504040204" pitchFamily="50" charset="-128"/>
              </a:rPr>
              <a:t>SDGs</a:t>
            </a:r>
            <a:r>
              <a:rPr kumimoji="1" lang="ja-JP" altLang="en-US" sz="6600" b="1" dirty="0" smtClean="0">
                <a:solidFill>
                  <a:schemeClr val="accent1">
                    <a:lumMod val="50000"/>
                  </a:schemeClr>
                </a:solidFill>
                <a:latin typeface="Meiryo UI" panose="020B0604030504040204" pitchFamily="50" charset="-128"/>
                <a:ea typeface="Meiryo UI" panose="020B0604030504040204" pitchFamily="50" charset="-128"/>
              </a:rPr>
              <a:t>と大阪</a:t>
            </a:r>
            <a:endParaRPr kumimoji="1" lang="ja-JP" altLang="en-US" sz="66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210955" y="5880847"/>
            <a:ext cx="7429500" cy="654424"/>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月</a:t>
            </a:r>
            <a:r>
              <a:rPr lang="ja-JP" altLang="en-US" dirty="0">
                <a:latin typeface="Meiryo UI" panose="020B0604030504040204" pitchFamily="50" charset="-128"/>
                <a:ea typeface="Meiryo UI" panose="020B0604030504040204" pitchFamily="50" charset="-128"/>
              </a:rPr>
              <a:t>７</a:t>
            </a:r>
            <a:r>
              <a:rPr kumimoji="1" lang="ja-JP" altLang="en-US" dirty="0" smtClean="0">
                <a:latin typeface="Meiryo UI" panose="020B0604030504040204" pitchFamily="50" charset="-128"/>
                <a:ea typeface="Meiryo UI" panose="020B0604030504040204" pitchFamily="50" charset="-128"/>
              </a:rPr>
              <a:t>日</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800" dirty="0">
                <a:latin typeface="+mj-ea"/>
              </a:rPr>
              <a:t>陸上生態系の保護、回復および持続可能な利用の推進、 </a:t>
            </a:r>
            <a:r>
              <a:rPr lang="en-US" altLang="ja-JP" sz="2800" dirty="0">
                <a:latin typeface="+mj-ea"/>
              </a:rPr>
              <a:t/>
            </a:r>
            <a:br>
              <a:rPr lang="en-US" altLang="ja-JP" sz="2800" dirty="0">
                <a:latin typeface="+mj-ea"/>
              </a:rPr>
            </a:br>
            <a:r>
              <a:rPr lang="en-US" altLang="ja-JP" sz="2800" dirty="0">
                <a:latin typeface="+mj-ea"/>
              </a:rPr>
              <a:t>           </a:t>
            </a:r>
            <a:r>
              <a:rPr lang="ja-JP" altLang="en-US" sz="2800" dirty="0">
                <a:latin typeface="+mj-ea"/>
              </a:rPr>
              <a:t>森林の持続可能な管理、砂漠化への対処、土地劣化の阻　</a:t>
            </a:r>
            <a:r>
              <a:rPr lang="en-US" altLang="ja-JP" sz="2800" dirty="0">
                <a:latin typeface="+mj-ea"/>
              </a:rPr>
              <a:t/>
            </a:r>
            <a:br>
              <a:rPr lang="en-US" altLang="ja-JP" sz="2800" dirty="0">
                <a:latin typeface="+mj-ea"/>
              </a:rPr>
            </a:br>
            <a:r>
              <a:rPr lang="ja-JP" altLang="en-US" sz="2800" dirty="0">
                <a:latin typeface="+mj-ea"/>
              </a:rPr>
              <a:t>　　　　　止および逆転、ならびに生物多様性損失の阻止を図る</a:t>
            </a:r>
            <a:endParaRPr lang="en-US" sz="2800" dirty="0">
              <a:solidFill>
                <a:schemeClr val="dk1"/>
              </a:solidFill>
              <a:latin typeface="+mj-ea"/>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10</a:t>
            </a:fld>
            <a:endParaRPr kumimoji="1" lang="ja-JP" altLang="en-US"/>
          </a:p>
        </p:txBody>
      </p:sp>
    </p:spTree>
    <p:extLst>
      <p:ext uri="{BB962C8B-B14F-4D97-AF65-F5344CB8AC3E}">
        <p14:creationId xmlns:p14="http://schemas.microsoft.com/office/powerpoint/2010/main" val="256225955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19141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191702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83351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solidFill>
                  <a:schemeClr val="accent5">
                    <a:lumMod val="50000"/>
                  </a:schemeClr>
                </a:solidFill>
                <a:latin typeface="Meiryo UI" panose="020B0604030504040204" pitchFamily="50" charset="-128"/>
                <a:ea typeface="Meiryo UI" panose="020B0604030504040204" pitchFamily="50" charset="-128"/>
              </a:rPr>
              <a:t>世界平均地上気温変化</a:t>
            </a:r>
            <a:endParaRPr kumimoji="1" lang="en-US" altLang="ja-JP" sz="2000" b="1" dirty="0">
              <a:solidFill>
                <a:schemeClr val="accent5">
                  <a:lumMod val="50000"/>
                </a:schemeClr>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508242" y="786908"/>
            <a:ext cx="8881980" cy="4452069"/>
          </a:xfrm>
          <a:prstGeom prst="rect">
            <a:avLst/>
          </a:prstGeom>
        </p:spPr>
      </p:pic>
      <p:sp>
        <p:nvSpPr>
          <p:cNvPr id="3" name="正方形/長方形 2"/>
          <p:cNvSpPr/>
          <p:nvPr/>
        </p:nvSpPr>
        <p:spPr>
          <a:xfrm>
            <a:off x="7050077" y="4893706"/>
            <a:ext cx="2589170" cy="253916"/>
          </a:xfrm>
          <a:prstGeom prst="rect">
            <a:avLst/>
          </a:prstGeom>
        </p:spPr>
        <p:txBody>
          <a:bodyPr wrap="non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作業部会報告書</a:t>
            </a:r>
            <a:endParaRPr lang="ja-JP" altLang="en-US" sz="1050" dirty="0"/>
          </a:p>
        </p:txBody>
      </p:sp>
      <p:sp>
        <p:nvSpPr>
          <p:cNvPr id="4" name="正方形/長方形 3"/>
          <p:cNvSpPr/>
          <p:nvPr/>
        </p:nvSpPr>
        <p:spPr>
          <a:xfrm>
            <a:off x="346877" y="5367926"/>
            <a:ext cx="4953000" cy="769441"/>
          </a:xfrm>
          <a:prstGeom prst="rect">
            <a:avLst/>
          </a:prstGeom>
        </p:spPr>
        <p:txBody>
          <a:bodyPr>
            <a:spAutoFit/>
          </a:bodyPr>
          <a:lstStyle/>
          <a:p>
            <a:pPr marL="901700" indent="-901700"/>
            <a:r>
              <a:rPr lang="en-US" altLang="ja-JP" sz="1100" dirty="0"/>
              <a:t>RCP </a:t>
            </a:r>
            <a:r>
              <a:rPr lang="ja-JP" altLang="en-US" sz="1100" dirty="0" smtClean="0"/>
              <a:t>シナリオ：</a:t>
            </a:r>
            <a:r>
              <a:rPr lang="en-US" altLang="ja-JP" sz="1100" dirty="0"/>
              <a:t>RCP</a:t>
            </a:r>
            <a:r>
              <a:rPr lang="ja-JP" altLang="en-US" sz="1100" dirty="0"/>
              <a:t>（代表的濃度経路） シナリオと呼ばれる排出シナリオが、国際的に共通して用いられています。</a:t>
            </a:r>
            <a:r>
              <a:rPr lang="en-US" altLang="ja-JP" sz="1100" dirty="0" smtClean="0"/>
              <a:t>RCP </a:t>
            </a:r>
            <a:r>
              <a:rPr lang="ja-JP" altLang="en-US" sz="1100" dirty="0"/>
              <a:t>に続く数値は、その値が大きいほど</a:t>
            </a:r>
            <a:r>
              <a:rPr lang="en-US" altLang="ja-JP" sz="1100" dirty="0"/>
              <a:t>2100 </a:t>
            </a:r>
            <a:r>
              <a:rPr lang="ja-JP" altLang="en-US" sz="1100" dirty="0"/>
              <a:t>年までの温室効果ガス排出が多いことを意味し、将来的な気温上昇量が大きくなります。</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425" y="5367926"/>
            <a:ext cx="3253305" cy="1255776"/>
          </a:xfrm>
          <a:prstGeom prst="rect">
            <a:avLst/>
          </a:prstGeom>
        </p:spPr>
      </p:pic>
      <p:sp>
        <p:nvSpPr>
          <p:cNvPr id="6" name="正方形/長方形 5"/>
          <p:cNvSpPr/>
          <p:nvPr/>
        </p:nvSpPr>
        <p:spPr>
          <a:xfrm>
            <a:off x="5575286" y="6604084"/>
            <a:ext cx="4177775" cy="253916"/>
          </a:xfrm>
          <a:prstGeom prst="rect">
            <a:avLst/>
          </a:prstGeom>
        </p:spPr>
        <p:txBody>
          <a:bodyPr wrap="squar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a:t>
            </a:r>
            <a:r>
              <a:rPr lang="zh-TW" altLang="en-US" sz="1050" dirty="0" smtClean="0">
                <a:solidFill>
                  <a:srgbClr val="333333"/>
                </a:solidFill>
              </a:rPr>
              <a:t>報告書</a:t>
            </a:r>
            <a:r>
              <a:rPr lang="ja-JP" altLang="en-US" sz="1050" dirty="0" smtClean="0"/>
              <a:t>から</a:t>
            </a:r>
            <a:r>
              <a:rPr lang="ja-JP" altLang="en-US" sz="1050" dirty="0"/>
              <a:t>みずほ情報総研作成</a:t>
            </a:r>
          </a:p>
        </p:txBody>
      </p:sp>
    </p:spTree>
    <p:extLst>
      <p:ext uri="{BB962C8B-B14F-4D97-AF65-F5344CB8AC3E}">
        <p14:creationId xmlns:p14="http://schemas.microsoft.com/office/powerpoint/2010/main" val="2388135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solidFill>
                  <a:schemeClr val="accent5">
                    <a:lumMod val="50000"/>
                  </a:schemeClr>
                </a:solidFill>
                <a:latin typeface="Meiryo UI" panose="020B0604030504040204" pitchFamily="50" charset="-128"/>
                <a:ea typeface="Meiryo UI" panose="020B0604030504040204" pitchFamily="50" charset="-128"/>
              </a:rPr>
              <a:t>世界人口</a:t>
            </a:r>
            <a:r>
              <a:rPr kumimoji="1" lang="ja-JP" altLang="en-US" sz="2000" b="1" dirty="0">
                <a:solidFill>
                  <a:schemeClr val="accent5">
                    <a:lumMod val="50000"/>
                  </a:schemeClr>
                </a:solidFill>
                <a:latin typeface="Meiryo UI" panose="020B0604030504040204" pitchFamily="50" charset="-128"/>
                <a:ea typeface="Meiryo UI" panose="020B0604030504040204" pitchFamily="50" charset="-128"/>
              </a:rPr>
              <a:t>予測</a:t>
            </a:r>
            <a:endParaRPr kumimoji="1" lang="en-US" altLang="ja-JP" sz="2000" b="1" dirty="0">
              <a:solidFill>
                <a:schemeClr val="accent5">
                  <a:lumMod val="50000"/>
                </a:schemeClr>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99381" y="898717"/>
            <a:ext cx="9199661" cy="5590517"/>
          </a:xfrm>
          <a:prstGeom prst="rect">
            <a:avLst/>
          </a:prstGeom>
        </p:spPr>
      </p:pic>
      <p:sp>
        <p:nvSpPr>
          <p:cNvPr id="10" name="Shape 323"/>
          <p:cNvSpPr txBox="1">
            <a:spLocks/>
          </p:cNvSpPr>
          <p:nvPr/>
        </p:nvSpPr>
        <p:spPr>
          <a:xfrm>
            <a:off x="5481801" y="6483155"/>
            <a:ext cx="4283122"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：国際連合「世界人口予測・２０１９年版」（関連</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を含む）</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1635142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solidFill>
                  <a:schemeClr val="accent5">
                    <a:lumMod val="50000"/>
                  </a:schemeClr>
                </a:solidFill>
                <a:latin typeface="Meiryo UI" panose="020B0604030504040204" pitchFamily="50" charset="-128"/>
                <a:ea typeface="Meiryo UI" panose="020B0604030504040204" pitchFamily="50" charset="-128"/>
              </a:rPr>
              <a:t>日本の人口</a:t>
            </a:r>
            <a:endParaRPr kumimoji="1" lang="en-US" altLang="ja-JP" sz="2000" b="1" dirty="0">
              <a:solidFill>
                <a:schemeClr val="accent5">
                  <a:lumMod val="50000"/>
                </a:schemeClr>
              </a:solidFill>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77964" y="816450"/>
            <a:ext cx="9151828" cy="843649"/>
            <a:chOff x="477964" y="816450"/>
            <a:chExt cx="9151828" cy="843649"/>
          </a:xfrm>
        </p:grpSpPr>
        <p:sp>
          <p:nvSpPr>
            <p:cNvPr id="3" name="正方形/長方形 2"/>
            <p:cNvSpPr/>
            <p:nvPr/>
          </p:nvSpPr>
          <p:spPr>
            <a:xfrm>
              <a:off x="477964" y="816450"/>
              <a:ext cx="6447271" cy="815608"/>
            </a:xfrm>
            <a:prstGeom prst="rect">
              <a:avLst/>
            </a:prstGeom>
          </p:spPr>
          <p:txBody>
            <a:bodyPr wrap="square">
              <a:spAutoFit/>
            </a:bodyPr>
            <a:lstStyle/>
            <a:p>
              <a:r>
                <a:rPr lang="ja-JP" altLang="en-US" dirty="0" smtClean="0">
                  <a:latin typeface="+mn-ea"/>
                </a:rPr>
                <a:t>日本の人口　</a:t>
              </a:r>
              <a:r>
                <a:rPr lang="ja-JP" altLang="en-US" dirty="0">
                  <a:latin typeface="+mn-ea"/>
                </a:rPr>
                <a:t> </a:t>
              </a:r>
              <a:r>
                <a:rPr lang="ja-JP" altLang="en-US" sz="2400" dirty="0" smtClean="0">
                  <a:latin typeface="+mn-ea"/>
                </a:rPr>
                <a:t>１億２５２１万人</a:t>
              </a:r>
              <a:r>
                <a:rPr lang="ja-JP" altLang="en-US" sz="1400" dirty="0" smtClean="0">
                  <a:latin typeface="+mn-ea"/>
                </a:rPr>
                <a:t>（</a:t>
              </a:r>
              <a:r>
                <a:rPr lang="en-US" altLang="ja-JP" sz="1400" dirty="0" smtClean="0">
                  <a:latin typeface="+mn-ea"/>
                </a:rPr>
                <a:t>2021</a:t>
              </a:r>
              <a:r>
                <a:rPr lang="ja-JP" altLang="en-US" sz="1400" dirty="0" smtClean="0">
                  <a:latin typeface="+mn-ea"/>
                </a:rPr>
                <a:t>年</a:t>
              </a:r>
              <a:r>
                <a:rPr lang="en-US" altLang="ja-JP" sz="1400" dirty="0" smtClean="0">
                  <a:latin typeface="+mn-ea"/>
                </a:rPr>
                <a:t>9</a:t>
              </a:r>
              <a:r>
                <a:rPr lang="ja-JP" altLang="en-US" sz="1400" dirty="0" smtClean="0">
                  <a:latin typeface="+mn-ea"/>
                </a:rPr>
                <a:t>月</a:t>
              </a:r>
              <a:r>
                <a:rPr lang="en-US" altLang="ja-JP" sz="1400" dirty="0" smtClean="0">
                  <a:latin typeface="+mn-ea"/>
                </a:rPr>
                <a:t>1</a:t>
              </a:r>
              <a:r>
                <a:rPr lang="ja-JP" altLang="en-US" sz="1400" dirty="0" smtClean="0">
                  <a:latin typeface="+mn-ea"/>
                </a:rPr>
                <a:t>日 概算値）</a:t>
              </a:r>
              <a:r>
                <a:rPr lang="ja-JP" altLang="en-US" dirty="0" smtClean="0">
                  <a:latin typeface="+mn-ea"/>
                </a:rPr>
                <a:t>　</a:t>
              </a:r>
              <a:endParaRPr lang="en-US" altLang="ja-JP" dirty="0" smtClean="0">
                <a:latin typeface="+mn-ea"/>
              </a:endParaRPr>
            </a:p>
            <a:p>
              <a:pPr indent="1612900">
                <a:spcBef>
                  <a:spcPts val="600"/>
                </a:spcBef>
              </a:pPr>
              <a:r>
                <a:rPr lang="en-US" altLang="ja-JP" dirty="0" smtClean="0">
                  <a:latin typeface="+mn-ea"/>
                </a:rPr>
                <a:t>※</a:t>
              </a:r>
              <a:r>
                <a:rPr lang="ja-JP" altLang="en-US" dirty="0" smtClean="0">
                  <a:latin typeface="+mn-ea"/>
                </a:rPr>
                <a:t>前年同月と比べ５４万人減少</a:t>
              </a:r>
              <a:endParaRPr lang="en-US" altLang="ja-JP" dirty="0" smtClean="0">
                <a:latin typeface="+mn-ea"/>
              </a:endParaRPr>
            </a:p>
          </p:txBody>
        </p:sp>
        <p:sp>
          <p:nvSpPr>
            <p:cNvPr id="4" name="正方形/長方形 3"/>
            <p:cNvSpPr/>
            <p:nvPr/>
          </p:nvSpPr>
          <p:spPr>
            <a:xfrm>
              <a:off x="6367360" y="1383100"/>
              <a:ext cx="3262432" cy="276999"/>
            </a:xfrm>
            <a:prstGeom prst="rect">
              <a:avLst/>
            </a:prstGeom>
          </p:spPr>
          <p:txBody>
            <a:bodyPr wrap="none">
              <a:spAutoFit/>
            </a:bodyPr>
            <a:lstStyle/>
            <a:p>
              <a:r>
                <a:rPr lang="ja-JP" altLang="en-US" sz="1200" dirty="0" smtClean="0">
                  <a:latin typeface="ＭＳ Ｐゴシック" panose="020B0600070205080204" pitchFamily="50" charset="-128"/>
                  <a:ea typeface="ＭＳ Ｐゴシック" panose="020B0600070205080204" pitchFamily="50" charset="-128"/>
                </a:rPr>
                <a:t>出典：総務省統計局（</a:t>
              </a:r>
              <a:r>
                <a:rPr lang="en-US" altLang="ja-JP" sz="1200" dirty="0" smtClean="0">
                  <a:latin typeface="ＭＳ Ｐゴシック" panose="020B0600070205080204" pitchFamily="50" charset="-128"/>
                  <a:ea typeface="ＭＳ Ｐゴシック" panose="020B0600070205080204" pitchFamily="50" charset="-128"/>
                </a:rPr>
                <a:t>2021</a:t>
              </a:r>
              <a:r>
                <a:rPr lang="ja-JP" altLang="en-US" sz="1200" dirty="0">
                  <a:latin typeface="ＭＳ Ｐゴシック" panose="020B0600070205080204" pitchFamily="50" charset="-128"/>
                  <a:ea typeface="ＭＳ Ｐゴシック" panose="020B0600070205080204" pitchFamily="50" charset="-128"/>
                </a:rPr>
                <a:t>年</a:t>
              </a:r>
              <a:r>
                <a:rPr lang="en-US" altLang="ja-JP" sz="1200" dirty="0">
                  <a:latin typeface="ＭＳ Ｐゴシック" panose="020B0600070205080204" pitchFamily="50" charset="-128"/>
                  <a:ea typeface="ＭＳ Ｐゴシック" panose="020B0600070205080204" pitchFamily="50" charset="-128"/>
                </a:rPr>
                <a:t>9</a:t>
              </a:r>
              <a:r>
                <a:rPr lang="ja-JP" altLang="en-US" sz="1200" dirty="0">
                  <a:latin typeface="ＭＳ Ｐゴシック" panose="020B0600070205080204" pitchFamily="50" charset="-128"/>
                  <a:ea typeface="ＭＳ Ｐゴシック" panose="020B0600070205080204" pitchFamily="50" charset="-128"/>
                </a:rPr>
                <a:t>月</a:t>
              </a:r>
              <a:r>
                <a:rPr lang="en-US" altLang="ja-JP" sz="1200" dirty="0">
                  <a:latin typeface="ＭＳ Ｐゴシック" panose="020B0600070205080204" pitchFamily="50" charset="-128"/>
                  <a:ea typeface="ＭＳ Ｐゴシック" panose="020B0600070205080204" pitchFamily="50" charset="-128"/>
                </a:rPr>
                <a:t>21</a:t>
              </a:r>
              <a:r>
                <a:rPr lang="ja-JP" altLang="en-US" sz="1200" dirty="0">
                  <a:latin typeface="ＭＳ Ｐゴシック" panose="020B0600070205080204" pitchFamily="50" charset="-128"/>
                  <a:ea typeface="ＭＳ Ｐゴシック" panose="020B0600070205080204" pitchFamily="50" charset="-128"/>
                </a:rPr>
                <a:t>日公表</a:t>
              </a:r>
              <a:r>
                <a:rPr lang="ja-JP" altLang="en-US" sz="1200" dirty="0" smtClean="0">
                  <a:latin typeface="ＭＳ Ｐゴシック" panose="020B0600070205080204" pitchFamily="50" charset="-128"/>
                  <a:ea typeface="ＭＳ Ｐゴシック" panose="020B0600070205080204" pitchFamily="50" charset="-128"/>
                </a:rPr>
                <a:t>資料）</a:t>
              </a:r>
              <a:endParaRPr lang="ja-JP" altLang="en-US" sz="1200" dirty="0"/>
            </a:p>
          </p:txBody>
        </p:sp>
      </p:grpSp>
      <p:grpSp>
        <p:nvGrpSpPr>
          <p:cNvPr id="9" name="グループ化 8"/>
          <p:cNvGrpSpPr/>
          <p:nvPr/>
        </p:nvGrpSpPr>
        <p:grpSpPr>
          <a:xfrm>
            <a:off x="228330" y="1873321"/>
            <a:ext cx="9441803" cy="4893395"/>
            <a:chOff x="228330" y="1873321"/>
            <a:chExt cx="9441803" cy="4893395"/>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30" y="1901362"/>
              <a:ext cx="9441803" cy="4726855"/>
            </a:xfrm>
            <a:prstGeom prst="rect">
              <a:avLst/>
            </a:prstGeom>
          </p:spPr>
        </p:pic>
        <p:sp>
          <p:nvSpPr>
            <p:cNvPr id="2" name="正方形/長方形 1"/>
            <p:cNvSpPr/>
            <p:nvPr/>
          </p:nvSpPr>
          <p:spPr>
            <a:xfrm>
              <a:off x="923041" y="1873321"/>
              <a:ext cx="3326552" cy="369332"/>
            </a:xfrm>
            <a:prstGeom prst="rect">
              <a:avLst/>
            </a:prstGeom>
          </p:spPr>
          <p:txBody>
            <a:bodyPr wrap="none">
              <a:spAutoFit/>
            </a:bodyPr>
            <a:lstStyle/>
            <a:p>
              <a:r>
                <a:rPr kumimoji="1" lang="ja-JP" altLang="en-US" b="1" dirty="0">
                  <a:latin typeface="Meiryo UI" panose="020B0604030504040204" pitchFamily="50" charset="-128"/>
                  <a:ea typeface="Meiryo UI" panose="020B0604030504040204" pitchFamily="50" charset="-128"/>
                </a:rPr>
                <a:t>高齢者人口の割合（</a:t>
              </a:r>
              <a:r>
                <a:rPr kumimoji="1" lang="en-US" altLang="ja-JP" b="1" dirty="0">
                  <a:latin typeface="Meiryo UI" panose="020B0604030504040204" pitchFamily="50" charset="-128"/>
                  <a:ea typeface="Meiryo UI" panose="020B0604030504040204" pitchFamily="50" charset="-128"/>
                </a:rPr>
                <a:t>2020</a:t>
              </a:r>
              <a:r>
                <a:rPr kumimoji="1" lang="ja-JP" altLang="en-US" b="1" dirty="0">
                  <a:latin typeface="Meiryo UI" panose="020B0604030504040204" pitchFamily="50" charset="-128"/>
                  <a:ea typeface="Meiryo UI" panose="020B0604030504040204" pitchFamily="50" charset="-128"/>
                </a:rPr>
                <a:t>年）</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6478975" y="6489717"/>
              <a:ext cx="3191158" cy="276999"/>
            </a:xfrm>
            <a:prstGeom prst="rect">
              <a:avLst/>
            </a:prstGeom>
          </p:spPr>
          <p:txBody>
            <a:bodyPr wrap="square">
              <a:spAutoFit/>
            </a:bodyPr>
            <a:lstStyle/>
            <a:p>
              <a:r>
                <a:rPr lang="zh-TW" altLang="en-US" sz="1200" dirty="0">
                  <a:latin typeface="ＭＳ Ｐゴシック" panose="020B0600070205080204" pitchFamily="50" charset="-128"/>
                  <a:ea typeface="ＭＳ Ｐゴシック" panose="020B0600070205080204" pitchFamily="50" charset="-128"/>
                </a:rPr>
                <a:t>出典</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統計からみた我が国の高齢者</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smtClean="0">
                  <a:latin typeface="ＭＳ Ｐゴシック" panose="020B0600070205080204" pitchFamily="50" charset="-128"/>
                  <a:ea typeface="ＭＳ Ｐゴシック" panose="020B0600070205080204" pitchFamily="50" charset="-128"/>
                </a:rPr>
                <a:t>総務省</a:t>
              </a:r>
              <a:r>
                <a:rPr lang="zh-TW" altLang="en-US" sz="1200" dirty="0" smtClean="0">
                  <a:latin typeface="ＭＳ Ｐゴシック" panose="020B0600070205080204" pitchFamily="50" charset="-128"/>
                  <a:ea typeface="ＭＳ Ｐゴシック" panose="020B0600070205080204" pitchFamily="50" charset="-128"/>
                </a:rPr>
                <a:t>）</a:t>
              </a:r>
              <a:endParaRPr lang="ja-JP" altLang="en-US" sz="120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413708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solidFill>
                  <a:schemeClr val="accent5">
                    <a:lumMod val="50000"/>
                  </a:schemeClr>
                </a:solidFill>
                <a:latin typeface="Meiryo UI" panose="020B0604030504040204" pitchFamily="50" charset="-128"/>
                <a:ea typeface="Meiryo UI" panose="020B0604030504040204" pitchFamily="50" charset="-128"/>
              </a:rPr>
              <a:t>健康寿命</a:t>
            </a:r>
            <a:endParaRPr kumimoji="1" lang="en-US" altLang="ja-JP" sz="2000" b="1" dirty="0">
              <a:solidFill>
                <a:schemeClr val="accent5">
                  <a:lumMod val="50000"/>
                </a:schemeClr>
              </a:solidFill>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613728" y="859539"/>
            <a:ext cx="8662297" cy="646331"/>
            <a:chOff x="613728" y="859539"/>
            <a:chExt cx="8662297" cy="646331"/>
          </a:xfrm>
        </p:grpSpPr>
        <p:sp>
          <p:nvSpPr>
            <p:cNvPr id="3" name="正方形/長方形 2"/>
            <p:cNvSpPr/>
            <p:nvPr/>
          </p:nvSpPr>
          <p:spPr>
            <a:xfrm>
              <a:off x="613728" y="859539"/>
              <a:ext cx="7741378" cy="369332"/>
            </a:xfrm>
            <a:prstGeom prst="rect">
              <a:avLst/>
            </a:prstGeom>
          </p:spPr>
          <p:txBody>
            <a:bodyPr wrap="square">
              <a:spAutoFit/>
            </a:bodyPr>
            <a:lstStyle/>
            <a:p>
              <a:r>
                <a:rPr lang="ja-JP" altLang="en-US" b="1" dirty="0" smtClean="0"/>
                <a:t>健康寿命：健康上</a:t>
              </a:r>
              <a:r>
                <a:rPr lang="ja-JP" altLang="en-US" b="1" dirty="0"/>
                <a:t>の問題で日常生活が制限されることなく生活できる期間</a:t>
              </a:r>
            </a:p>
          </p:txBody>
        </p:sp>
        <p:sp>
          <p:nvSpPr>
            <p:cNvPr id="6" name="正方形/長方形 5"/>
            <p:cNvSpPr/>
            <p:nvPr/>
          </p:nvSpPr>
          <p:spPr>
            <a:xfrm>
              <a:off x="7743233" y="1228871"/>
              <a:ext cx="1532792" cy="276999"/>
            </a:xfrm>
            <a:prstGeom prst="rect">
              <a:avLst/>
            </a:prstGeom>
          </p:spPr>
          <p:txBody>
            <a:bodyPr wrap="none">
              <a:spAutoFit/>
            </a:bodyPr>
            <a:lstStyle/>
            <a:p>
              <a:r>
                <a:rPr lang="ja-JP" altLang="en-US" sz="1200" dirty="0" smtClean="0">
                  <a:latin typeface="ＭＳ Ｐゴシック" panose="020B0600070205080204" pitchFamily="50" charset="-128"/>
                  <a:ea typeface="ＭＳ Ｐゴシック" panose="020B0600070205080204" pitchFamily="50" charset="-128"/>
                </a:rPr>
                <a:t>出典：厚生労働省</a:t>
              </a:r>
              <a:r>
                <a:rPr lang="en-US" altLang="ja-JP" sz="1200" dirty="0" smtClean="0">
                  <a:latin typeface="ＭＳ Ｐゴシック" panose="020B0600070205080204" pitchFamily="50" charset="-128"/>
                  <a:ea typeface="ＭＳ Ｐゴシック" panose="020B0600070205080204" pitchFamily="50" charset="-128"/>
                </a:rPr>
                <a:t>HP</a:t>
              </a:r>
              <a:endParaRPr lang="ja-JP" altLang="en-US" sz="1200" dirty="0"/>
            </a:p>
          </p:txBody>
        </p:sp>
      </p:grpSp>
      <p:grpSp>
        <p:nvGrpSpPr>
          <p:cNvPr id="5" name="グループ化 4"/>
          <p:cNvGrpSpPr/>
          <p:nvPr/>
        </p:nvGrpSpPr>
        <p:grpSpPr>
          <a:xfrm>
            <a:off x="1030587" y="1453225"/>
            <a:ext cx="8105813" cy="5245707"/>
            <a:chOff x="1030587" y="1453225"/>
            <a:chExt cx="8105813" cy="5245707"/>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94" y="1805844"/>
              <a:ext cx="7737906" cy="4893088"/>
            </a:xfrm>
            <a:prstGeom prst="rect">
              <a:avLst/>
            </a:prstGeom>
          </p:spPr>
        </p:pic>
        <p:sp>
          <p:nvSpPr>
            <p:cNvPr id="9" name="正方形/長方形 8"/>
            <p:cNvSpPr/>
            <p:nvPr/>
          </p:nvSpPr>
          <p:spPr>
            <a:xfrm>
              <a:off x="1030587" y="1453225"/>
              <a:ext cx="2194832" cy="369332"/>
            </a:xfrm>
            <a:prstGeom prst="rect">
              <a:avLst/>
            </a:prstGeom>
          </p:spPr>
          <p:txBody>
            <a:bodyPr wrap="none">
              <a:spAutoFit/>
            </a:bodyPr>
            <a:lstStyle/>
            <a:p>
              <a:r>
                <a:rPr kumimoji="1" lang="ja-JP" altLang="en-US" b="1" dirty="0" smtClean="0">
                  <a:latin typeface="Meiryo UI" panose="020B0604030504040204" pitchFamily="50" charset="-128"/>
                  <a:ea typeface="Meiryo UI" panose="020B0604030504040204" pitchFamily="50" charset="-128"/>
                </a:rPr>
                <a:t>平均寿命と健康寿命</a:t>
              </a:r>
              <a:endParaRPr kumimoji="1" lang="en-US" altLang="ja-JP"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86271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18</a:t>
            </a:fld>
            <a:endParaRPr kumimoji="1" lang="ja-JP" altLang="en-US" dirty="0"/>
          </a:p>
        </p:txBody>
      </p:sp>
    </p:spTree>
    <p:extLst>
      <p:ext uri="{BB962C8B-B14F-4D97-AF65-F5344CB8AC3E}">
        <p14:creationId xmlns:p14="http://schemas.microsoft.com/office/powerpoint/2010/main" val="424971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19</a:t>
            </a:fld>
            <a:endParaRPr kumimoji="1" lang="ja-JP" altLang="en-US" dirty="0"/>
          </a:p>
        </p:txBody>
      </p:sp>
    </p:spTree>
    <p:extLst>
      <p:ext uri="{BB962C8B-B14F-4D97-AF65-F5344CB8AC3E}">
        <p14:creationId xmlns:p14="http://schemas.microsoft.com/office/powerpoint/2010/main" val="218086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234058"/>
            <a:ext cx="7447462" cy="5016758"/>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  </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と大阪・関西</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万博</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４．みんなで取り組もう！</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41B1A34-D2DB-42BF-A7F2-4B324A4C2D07}"/>
              </a:ext>
            </a:extLst>
          </p:cNvPr>
          <p:cNvPicPr>
            <a:picLocks noChangeAspect="1"/>
          </p:cNvPicPr>
          <p:nvPr/>
        </p:nvPicPr>
        <p:blipFill>
          <a:blip r:embed="rId3"/>
          <a:stretch>
            <a:fillRect/>
          </a:stretch>
        </p:blipFill>
        <p:spPr>
          <a:xfrm>
            <a:off x="136635" y="240147"/>
            <a:ext cx="9480331" cy="6377705"/>
          </a:xfrm>
          <a:prstGeom prst="rect">
            <a:avLst/>
          </a:prstGeom>
        </p:spPr>
      </p:pic>
      <p:sp>
        <p:nvSpPr>
          <p:cNvPr id="4" name="テキスト ボックス 3">
            <a:extLst>
              <a:ext uri="{FF2B5EF4-FFF2-40B4-BE49-F238E27FC236}">
                <a16:creationId xmlns:a16="http://schemas.microsoft.com/office/drawing/2014/main" id="{B8B4F5C0-4009-4D0E-AA68-6CC557221FA6}"/>
              </a:ext>
            </a:extLst>
          </p:cNvPr>
          <p:cNvSpPr txBox="1"/>
          <p:nvPr/>
        </p:nvSpPr>
        <p:spPr>
          <a:xfrm>
            <a:off x="339214" y="6610315"/>
            <a:ext cx="3518912" cy="200055"/>
          </a:xfrm>
          <a:prstGeom prst="rect">
            <a:avLst/>
          </a:prstGeom>
          <a:noFill/>
        </p:spPr>
        <p:txBody>
          <a:bodyPr wrap="none" rtlCol="0">
            <a:spAutoFit/>
          </a:bodyPr>
          <a:lstStyle/>
          <a:p>
            <a:r>
              <a:rPr kumimoji="1" lang="ja-JP" altLang="en-US" sz="700" dirty="0"/>
              <a:t>出典：公益社団法人</a:t>
            </a:r>
            <a:r>
              <a:rPr kumimoji="1" lang="en-US" altLang="ja-JP" sz="700" dirty="0"/>
              <a:t>2025</a:t>
            </a:r>
            <a:r>
              <a:rPr kumimoji="1" lang="ja-JP" altLang="en-US" sz="700" dirty="0"/>
              <a:t>日本国際博覧会協会「万博学習読本中学校版ジュニア</a:t>
            </a:r>
            <a:r>
              <a:rPr kumimoji="1" lang="en-US" altLang="ja-JP" sz="700" dirty="0"/>
              <a:t>EXPO</a:t>
            </a:r>
            <a:r>
              <a:rPr kumimoji="1" lang="ja-JP" altLang="en-US" sz="700" dirty="0"/>
              <a:t>」</a:t>
            </a:r>
          </a:p>
        </p:txBody>
      </p:sp>
      <p:sp>
        <p:nvSpPr>
          <p:cNvPr id="2" name="スライド番号プレースホルダー 1"/>
          <p:cNvSpPr>
            <a:spLocks noGrp="1"/>
          </p:cNvSpPr>
          <p:nvPr>
            <p:ph type="sldNum" sz="quarter" idx="12"/>
          </p:nvPr>
        </p:nvSpPr>
        <p:spPr>
          <a:xfrm>
            <a:off x="7590695" y="6435289"/>
            <a:ext cx="2228850" cy="365125"/>
          </a:xfrm>
        </p:spPr>
        <p:txBody>
          <a:bodyPr/>
          <a:lstStyle/>
          <a:p>
            <a:fld id="{E93600C5-E09F-42B5-8802-35E7D4C4D45F}" type="slidenum">
              <a:rPr kumimoji="1" lang="ja-JP" altLang="en-US" smtClean="0"/>
              <a:t>20</a:t>
            </a:fld>
            <a:endParaRPr kumimoji="1" lang="ja-JP" altLang="en-US"/>
          </a:p>
        </p:txBody>
      </p:sp>
    </p:spTree>
    <p:extLst>
      <p:ext uri="{BB962C8B-B14F-4D97-AF65-F5344CB8AC3E}">
        <p14:creationId xmlns:p14="http://schemas.microsoft.com/office/powerpoint/2010/main" val="73296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私たちの周りで起こっている問題を考えよう</a:t>
            </a:r>
            <a:endParaRPr kumimoji="1" lang="ja-JP" altLang="en-US" sz="2400" dirty="0"/>
          </a:p>
        </p:txBody>
      </p:sp>
      <p:sp>
        <p:nvSpPr>
          <p:cNvPr id="4" name="テキスト ボックス 3">
            <a:extLst>
              <a:ext uri="{FF2B5EF4-FFF2-40B4-BE49-F238E27FC236}">
                <a16:creationId xmlns:a16="http://schemas.microsoft.com/office/drawing/2014/main" id="{483E217A-94D3-49E5-A54D-49EE1938C44B}"/>
              </a:ext>
            </a:extLst>
          </p:cNvPr>
          <p:cNvSpPr txBox="1"/>
          <p:nvPr/>
        </p:nvSpPr>
        <p:spPr>
          <a:xfrm>
            <a:off x="137699" y="806975"/>
            <a:ext cx="9094506" cy="369332"/>
          </a:xfrm>
          <a:prstGeom prst="rect">
            <a:avLst/>
          </a:prstGeom>
          <a:noFill/>
          <a:ln>
            <a:noFill/>
            <a:prstDash val="dash"/>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　　日本や私たちの身近でそんな問題が起こっていると思いますか</a:t>
            </a:r>
          </a:p>
        </p:txBody>
      </p:sp>
      <p:pic>
        <p:nvPicPr>
          <p:cNvPr id="5" name="Picture 2" descr="光る電球のイラスト">
            <a:extLst>
              <a:ext uri="{FF2B5EF4-FFF2-40B4-BE49-F238E27FC236}">
                <a16:creationId xmlns:a16="http://schemas.microsoft.com/office/drawing/2014/main" id="{B9CF7017-FCF0-4575-B928-A0AFEF061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99" y="757789"/>
            <a:ext cx="378320" cy="467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光る電球のイラスト">
            <a:extLst>
              <a:ext uri="{FF2B5EF4-FFF2-40B4-BE49-F238E27FC236}">
                <a16:creationId xmlns:a16="http://schemas.microsoft.com/office/drawing/2014/main" id="{A0ED23A0-62C2-401E-949A-D7B3B330C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556" y="752797"/>
            <a:ext cx="378320" cy="46770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83DBC1D-37A8-4A5A-A8C8-C1FA5EC4A23F}"/>
              </a:ext>
            </a:extLst>
          </p:cNvPr>
          <p:cNvSpPr txBox="1"/>
          <p:nvPr/>
        </p:nvSpPr>
        <p:spPr>
          <a:xfrm>
            <a:off x="137699" y="1308945"/>
            <a:ext cx="9626787" cy="5435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１．日本で起こっている問題</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関連するゴール番号：　　　　　　　　　　　　　　　　　　　　　　　　　　　　　　　</a:t>
            </a:r>
            <a:r>
              <a:rPr kumimoji="1" lang="en-US" altLang="ja-JP" b="1" dirty="0">
                <a:latin typeface="Meiryo UI" panose="020B0604030504040204" pitchFamily="50" charset="-128"/>
                <a:ea typeface="Meiryo UI" panose="020B0604030504040204" pitchFamily="50" charset="-128"/>
              </a:rPr>
              <a:t>】</a:t>
            </a: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２．身近に感じている問題</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関連するゴール番号：　　　　　　　　　　　　　　　　　　　　　　　　　　　　　　　</a:t>
            </a:r>
            <a:r>
              <a:rPr kumimoji="1" lang="en-US" altLang="ja-JP" b="1" dirty="0">
                <a:latin typeface="Meiryo UI" panose="020B0604030504040204" pitchFamily="50" charset="-128"/>
                <a:ea typeface="Meiryo UI" panose="020B0604030504040204" pitchFamily="50" charset="-128"/>
              </a:rPr>
              <a:t>】</a:t>
            </a: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522439" y="6379539"/>
            <a:ext cx="2228850" cy="365125"/>
          </a:xfrm>
        </p:spPr>
        <p:txBody>
          <a:bodyPr/>
          <a:lstStyle/>
          <a:p>
            <a:fld id="{E93600C5-E09F-42B5-8802-35E7D4C4D45F}" type="slidenum">
              <a:rPr kumimoji="1" lang="ja-JP" altLang="en-US" smtClean="0"/>
              <a:t>21</a:t>
            </a:fld>
            <a:endParaRPr kumimoji="1" lang="ja-JP" altLang="en-US" dirty="0"/>
          </a:p>
        </p:txBody>
      </p:sp>
    </p:spTree>
    <p:extLst>
      <p:ext uri="{BB962C8B-B14F-4D97-AF65-F5344CB8AC3E}">
        <p14:creationId xmlns:p14="http://schemas.microsoft.com/office/powerpoint/2010/main" val="117799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22</a:t>
            </a:fld>
            <a:endParaRPr kumimoji="1" lang="ja-JP" altLang="en-US"/>
          </a:p>
        </p:txBody>
      </p:sp>
    </p:spTree>
    <p:extLst>
      <p:ext uri="{BB962C8B-B14F-4D97-AF65-F5344CB8AC3E}">
        <p14:creationId xmlns:p14="http://schemas.microsoft.com/office/powerpoint/2010/main" val="2870992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23</a:t>
            </a:fld>
            <a:endParaRPr kumimoji="1" lang="ja-JP" altLang="en-US" dirty="0"/>
          </a:p>
        </p:txBody>
      </p:sp>
    </p:spTree>
    <p:extLst>
      <p:ext uri="{BB962C8B-B14F-4D97-AF65-F5344CB8AC3E}">
        <p14:creationId xmlns:p14="http://schemas.microsoft.com/office/powerpoint/2010/main" val="1477915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436696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8" name="スライド番号プレースホルダー 7"/>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25</a:t>
            </a:fld>
            <a:endParaRPr kumimoji="1" lang="ja-JP" altLang="en-US" dirty="0"/>
          </a:p>
        </p:txBody>
      </p:sp>
    </p:spTree>
    <p:extLst>
      <p:ext uri="{BB962C8B-B14F-4D97-AF65-F5344CB8AC3E}">
        <p14:creationId xmlns:p14="http://schemas.microsoft.com/office/powerpoint/2010/main" val="86822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54304" y="6490382"/>
            <a:ext cx="2228850" cy="365125"/>
          </a:xfrm>
        </p:spPr>
        <p:txBody>
          <a:bodyPr/>
          <a:lstStyle/>
          <a:p>
            <a:fld id="{E93600C5-E09F-42B5-8802-35E7D4C4D45F}" type="slidenum">
              <a:rPr kumimoji="1" lang="ja-JP" altLang="en-US" smtClean="0"/>
              <a:t>26</a:t>
            </a:fld>
            <a:endParaRPr kumimoji="1" lang="ja-JP" altLang="en-US" dirty="0"/>
          </a:p>
        </p:txBody>
      </p:sp>
    </p:spTree>
    <p:extLst>
      <p:ext uri="{BB962C8B-B14F-4D97-AF65-F5344CB8AC3E}">
        <p14:creationId xmlns:p14="http://schemas.microsoft.com/office/powerpoint/2010/main" val="239659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7199" y="6445046"/>
            <a:ext cx="2228850" cy="365125"/>
          </a:xfrm>
        </p:spPr>
        <p:txBody>
          <a:bodyPr/>
          <a:lstStyle/>
          <a:p>
            <a:fld id="{E93600C5-E09F-42B5-8802-35E7D4C4D45F}" type="slidenum">
              <a:rPr kumimoji="1" lang="ja-JP" altLang="en-US" smtClean="0"/>
              <a:t>27</a:t>
            </a:fld>
            <a:endParaRPr kumimoji="1" lang="ja-JP" altLang="en-US" dirty="0"/>
          </a:p>
        </p:txBody>
      </p:sp>
    </p:spTree>
    <p:extLst>
      <p:ext uri="{BB962C8B-B14F-4D97-AF65-F5344CB8AC3E}">
        <p14:creationId xmlns:p14="http://schemas.microsoft.com/office/powerpoint/2010/main" val="314840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28</a:t>
            </a:fld>
            <a:endParaRPr kumimoji="1" lang="ja-JP" altLang="en-US" dirty="0"/>
          </a:p>
        </p:txBody>
      </p:sp>
    </p:spTree>
    <p:extLst>
      <p:ext uri="{BB962C8B-B14F-4D97-AF65-F5344CB8AC3E}">
        <p14:creationId xmlns:p14="http://schemas.microsoft.com/office/powerpoint/2010/main" val="3779894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en-US" altLang="ja-JP" sz="4800" b="1" dirty="0"/>
              <a:t>SDGs</a:t>
            </a:r>
            <a:r>
              <a:rPr kumimoji="1" lang="ja-JP" altLang="en-US" sz="4800" b="1" dirty="0"/>
              <a:t>と大阪・関西万博</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29</a:t>
            </a:fld>
            <a:endParaRPr kumimoji="1" lang="ja-JP" altLang="en-US"/>
          </a:p>
        </p:txBody>
      </p:sp>
    </p:spTree>
    <p:extLst>
      <p:ext uri="{BB962C8B-B14F-4D97-AF65-F5344CB8AC3E}">
        <p14:creationId xmlns:p14="http://schemas.microsoft.com/office/powerpoint/2010/main" val="153846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30</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ja-JP" altLang="en-US" sz="1108" dirty="0" smtClean="0"/>
              <a:t>：</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31</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32</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smtClean="0"/>
              <a:t>.</a:t>
            </a:r>
            <a:r>
              <a:rPr kumimoji="1" lang="ja-JP" altLang="en-US" sz="4800" b="1" dirty="0" smtClean="0"/>
              <a:t>みんなで取り組もう！</a:t>
            </a:r>
            <a:r>
              <a:rPr kumimoji="1" lang="en-US" altLang="ja-JP" sz="4800" b="1" dirty="0" smtClean="0"/>
              <a:t>SDGs</a:t>
            </a:r>
            <a:endParaRPr kumimoji="1" lang="ja-JP" altLang="en-US" sz="4800" b="1" dirty="0"/>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33</a:t>
            </a:fld>
            <a:endParaRPr kumimoji="1" lang="ja-JP" altLang="en-US" dirty="0"/>
          </a:p>
        </p:txBody>
      </p:sp>
    </p:spTree>
    <p:extLst>
      <p:ext uri="{BB962C8B-B14F-4D97-AF65-F5344CB8AC3E}">
        <p14:creationId xmlns:p14="http://schemas.microsoft.com/office/powerpoint/2010/main" val="3146197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smtClean="0"/>
              <a:t>私のＳＤＧｓ宣言プロジェクト</a:t>
            </a:r>
            <a:endParaRPr kumimoji="1" lang="ja-JP" altLang="en-US" sz="2400" dirty="0"/>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宣言</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ｓ達成の機運を醸成</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575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皆さんから寄せられた“私の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3267644" y="6552185"/>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Tree>
    <p:extLst>
      <p:ext uri="{BB962C8B-B14F-4D97-AF65-F5344CB8AC3E}">
        <p14:creationId xmlns:p14="http://schemas.microsoft.com/office/powerpoint/2010/main" val="386001041"/>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企業や団体から寄せられた“私の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0387209"/>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a:t>
            </a:r>
            <a:r>
              <a:rPr kumimoji="1" lang="ja-JP" altLang="en-US" sz="2000" b="1" dirty="0" smtClean="0">
                <a:latin typeface="Meiryo UI" panose="020B0604030504040204" pitchFamily="50" charset="-128"/>
                <a:ea typeface="Meiryo UI" panose="020B0604030504040204" pitchFamily="50" charset="-128"/>
              </a:rPr>
              <a:t>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宣言プロジェクトへの参加方法</a:t>
            </a:r>
            <a:endParaRPr kumimoji="1" lang="ja-JP" altLang="en-US" sz="2000" b="1"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62" y="4724673"/>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23" y="2268468"/>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514" y="758284"/>
            <a:ext cx="4093114" cy="5792270"/>
          </a:xfrm>
          <a:prstGeom prst="rect">
            <a:avLst/>
          </a:prstGeom>
        </p:spPr>
      </p:pic>
      <p:sp>
        <p:nvSpPr>
          <p:cNvPr id="12" name="正方形/長方形 11"/>
          <p:cNvSpPr/>
          <p:nvPr/>
        </p:nvSpPr>
        <p:spPr>
          <a:xfrm>
            <a:off x="482932" y="879240"/>
            <a:ext cx="4194024" cy="6088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smtClean="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358489" y="1607343"/>
            <a:ext cx="2617788" cy="464230"/>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893016" y="3890874"/>
            <a:ext cx="3546130" cy="848950"/>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3668" y="4699751"/>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5" y="2096860"/>
            <a:ext cx="2278307" cy="1122541"/>
          </a:xfrm>
          <a:prstGeom prst="rect">
            <a:avLst/>
          </a:prstGeom>
        </p:spPr>
      </p:pic>
      <p:sp>
        <p:nvSpPr>
          <p:cNvPr id="17" name="正方形/長方形 16"/>
          <p:cNvSpPr/>
          <p:nvPr/>
        </p:nvSpPr>
        <p:spPr>
          <a:xfrm>
            <a:off x="898139" y="3160208"/>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940420" y="5786184"/>
            <a:ext cx="4468916"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456419" y="1607342"/>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6419" y="3914498"/>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64827445"/>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39</a:t>
            </a:fld>
            <a:endParaRPr kumimoji="1" lang="ja-JP" altLang="en-US" dirty="0"/>
          </a:p>
        </p:txBody>
      </p:sp>
    </p:spTree>
    <p:extLst>
      <p:ext uri="{BB962C8B-B14F-4D97-AF65-F5344CB8AC3E}">
        <p14:creationId xmlns:p14="http://schemas.microsoft.com/office/powerpoint/2010/main" val="299989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10601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a:t>
            </a:r>
            <a:r>
              <a:rPr kumimoji="1" lang="ja-JP" altLang="en-US" sz="5400" dirty="0" smtClean="0"/>
              <a:t>ゴールの課題</a:t>
            </a:r>
            <a:r>
              <a:rPr kumimoji="1" lang="en-US" altLang="ja-JP" sz="5400" dirty="0" smtClean="0"/>
              <a:t>《</a:t>
            </a:r>
            <a:r>
              <a:rPr kumimoji="1" lang="ja-JP" altLang="en-US" sz="5400" dirty="0" smtClean="0"/>
              <a:t>例</a:t>
            </a:r>
            <a:r>
              <a:rPr kumimoji="1" lang="en-US" altLang="ja-JP" sz="5400" dirty="0" smtClean="0"/>
              <a:t>》</a:t>
            </a:r>
          </a:p>
          <a:p>
            <a:pPr algn="ctr"/>
            <a:endParaRPr kumimoji="1" lang="en-US" altLang="ja-JP" sz="1500" dirty="0" smtClean="0"/>
          </a:p>
          <a:p>
            <a:pPr algn="ctr"/>
            <a:r>
              <a:rPr kumimoji="1" lang="ja-JP" altLang="en-US" sz="3000" dirty="0" smtClean="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21674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319444105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a:t>
            </a:r>
            <a:r>
              <a:rPr lang="ja-JP" altLang="en-US" sz="1600" spc="-120" dirty="0" smtClean="0"/>
              <a:t>できない・学校</a:t>
            </a:r>
            <a:r>
              <a:rPr lang="ja-JP" altLang="en-US" sz="1600" spc="-120" dirty="0"/>
              <a:t>に行くことが</a:t>
            </a:r>
            <a:r>
              <a:rPr lang="ja-JP" altLang="en-US" sz="1600" spc="-120" dirty="0" smtClean="0"/>
              <a:t>できない。</a:t>
            </a:r>
            <a:endParaRPr lang="ja-JP" altLang="en-US" sz="1600" spc="-12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1170568596"/>
      </p:ext>
    </p:extLst>
  </p:cSld>
  <p:clrMapOvr>
    <a:masterClrMapping/>
  </p:clrMapOvr>
  <p:transition spd="slow">
    <p:cut/>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2907</Words>
  <Application>Microsoft Office PowerPoint</Application>
  <PresentationFormat>A4 210 x 297 mm</PresentationFormat>
  <Paragraphs>380</Paragraphs>
  <Slides>39</Slides>
  <Notes>39</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39</vt:i4>
      </vt:variant>
    </vt:vector>
  </HeadingPairs>
  <TitlesOfParts>
    <vt:vector size="50" baseType="lpstr">
      <vt:lpstr>HGｺﾞｼｯｸM</vt:lpstr>
      <vt:lpstr>Meiryo UI</vt:lpstr>
      <vt:lpstr>ＭＳ Ｐゴシック</vt:lpstr>
      <vt:lpstr>ＭＳ Ｐ明朝</vt:lpstr>
      <vt:lpstr>UD デジタル 教科書体 NK-B</vt:lpstr>
      <vt:lpstr>メイリオ</vt:lpstr>
      <vt:lpstr>游ゴシック</vt:lpstr>
      <vt:lpstr>Arial</vt:lpstr>
      <vt:lpstr>Calibri</vt:lpstr>
      <vt:lpstr>Wingdings</vt:lpstr>
      <vt:lpstr>Office テーマ</vt:lpstr>
      <vt:lpstr>SDGsと大阪</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PowerPoint プレゼンテーション</vt:lpstr>
      <vt:lpstr>私たちの周りで起こっている問題を考えよう</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PowerPoint プレゼンテーション</vt:lpstr>
      <vt:lpstr>PowerPoint プレゼンテーション</vt:lpstr>
      <vt:lpstr>PowerPoint プレゼンテーション</vt:lpstr>
      <vt:lpstr>企業・団体の取組み紹介</vt:lpstr>
      <vt:lpstr>PowerPoint プレゼンテーション</vt:lpstr>
      <vt:lpstr>私のＳＤＧｓ宣言プロジェクト</vt:lpstr>
      <vt:lpstr>PowerPoint プレゼンテーション</vt:lpstr>
      <vt:lpstr>PowerPoint プレゼンテーション</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2022-05-11T02:36:35Z</dcterms:created>
  <dcterms:modified xsi:type="dcterms:W3CDTF">2022-05-11T02:37:29Z</dcterms:modified>
</cp:coreProperties>
</file>